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 id="2147483715" r:id="rId3"/>
    <p:sldMasterId id="2147483769" r:id="rId4"/>
  </p:sldMasterIdLst>
  <p:notesMasterIdLst>
    <p:notesMasterId r:id="rId58"/>
  </p:notesMasterIdLst>
  <p:handoutMasterIdLst>
    <p:handoutMasterId r:id="rId59"/>
  </p:handoutMasterIdLst>
  <p:sldIdLst>
    <p:sldId id="2147470007" r:id="rId5"/>
    <p:sldId id="543" r:id="rId6"/>
    <p:sldId id="2145707334" r:id="rId7"/>
    <p:sldId id="2145707335" r:id="rId8"/>
    <p:sldId id="2145707333" r:id="rId9"/>
    <p:sldId id="2145707336" r:id="rId10"/>
    <p:sldId id="2147470030" r:id="rId11"/>
    <p:sldId id="2147470004" r:id="rId12"/>
    <p:sldId id="2147469997" r:id="rId13"/>
    <p:sldId id="2147470029" r:id="rId14"/>
    <p:sldId id="2147470016" r:id="rId15"/>
    <p:sldId id="2147470006" r:id="rId16"/>
    <p:sldId id="270" r:id="rId17"/>
    <p:sldId id="2147470018" r:id="rId18"/>
    <p:sldId id="268" r:id="rId19"/>
    <p:sldId id="2147470019" r:id="rId20"/>
    <p:sldId id="2147470020" r:id="rId21"/>
    <p:sldId id="2147470021" r:id="rId22"/>
    <p:sldId id="2147470022" r:id="rId23"/>
    <p:sldId id="2147470005" r:id="rId24"/>
    <p:sldId id="2147470023" r:id="rId25"/>
    <p:sldId id="2147470024" r:id="rId26"/>
    <p:sldId id="2147470025" r:id="rId27"/>
    <p:sldId id="2147470026" r:id="rId28"/>
    <p:sldId id="2147470017" r:id="rId29"/>
    <p:sldId id="2147470027" r:id="rId30"/>
    <p:sldId id="2147470028" r:id="rId31"/>
    <p:sldId id="892" r:id="rId32"/>
    <p:sldId id="1615" r:id="rId33"/>
    <p:sldId id="486" r:id="rId34"/>
    <p:sldId id="257" r:id="rId35"/>
    <p:sldId id="435" r:id="rId36"/>
    <p:sldId id="1384" r:id="rId37"/>
    <p:sldId id="1560" r:id="rId38"/>
    <p:sldId id="1383" r:id="rId39"/>
    <p:sldId id="1561" r:id="rId40"/>
    <p:sldId id="1548" r:id="rId41"/>
    <p:sldId id="1389" r:id="rId42"/>
    <p:sldId id="1387" r:id="rId43"/>
    <p:sldId id="1616" r:id="rId44"/>
    <p:sldId id="1564" r:id="rId45"/>
    <p:sldId id="1388" r:id="rId46"/>
    <p:sldId id="1510" r:id="rId47"/>
    <p:sldId id="1386" r:id="rId48"/>
    <p:sldId id="1617" r:id="rId49"/>
    <p:sldId id="1532" r:id="rId50"/>
    <p:sldId id="1565" r:id="rId51"/>
    <p:sldId id="1567" r:id="rId52"/>
    <p:sldId id="1544" r:id="rId53"/>
    <p:sldId id="1570" r:id="rId54"/>
    <p:sldId id="1537" r:id="rId55"/>
    <p:sldId id="1711" r:id="rId56"/>
    <p:sldId id="2147470008" r:id="rId57"/>
  </p:sldIdLst>
  <p:sldSz cx="12192000" cy="6858000"/>
  <p:notesSz cx="7086600" cy="9372600"/>
  <p:defaultText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192" userDrawn="1">
          <p15:clr>
            <a:srgbClr val="A4A3A4"/>
          </p15:clr>
        </p15:guide>
        <p15:guide id="3" userDrawn="1">
          <p15:clr>
            <a:srgbClr val="A4A3A4"/>
          </p15:clr>
        </p15:guide>
        <p15:guide id="4" orient="horz" pos="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2145B-E5C7-D191-F869-983BECF295A9}" name="Kaplan, Amy (DPH)" initials="KA(" userId="S::amy.kaplan@mass.gov::f1015638-69ff-4a80-acb4-9827cd3c36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Ursprung, Sanouri (DPH)" initials="U(" lastIdx="56" clrIdx="2">
    <p:extLst>
      <p:ext uri="{19B8F6BF-5375-455C-9EA6-DF929625EA0E}">
        <p15:presenceInfo xmlns:p15="http://schemas.microsoft.com/office/powerpoint/2012/main" userId="S::sanouri.ursprung@mass.gov::a572c278-4316-4cb9-93a9-8bdbb38ebe7d" providerId="AD"/>
      </p:ext>
    </p:extLst>
  </p:cmAuthor>
  <p:cmAuthor id="3" name="Larochelle, Lauren (DPH)" initials="LL(" lastIdx="8" clrIdx="3">
    <p:extLst>
      <p:ext uri="{19B8F6BF-5375-455C-9EA6-DF929625EA0E}">
        <p15:presenceInfo xmlns:p15="http://schemas.microsoft.com/office/powerpoint/2012/main" userId="S::lauren.larochelle@mass.gov::61e4e49b-8769-4e46-98be-44848e6628fc" providerId="AD"/>
      </p:ext>
    </p:extLst>
  </p:cmAuthor>
  <p:cmAuthor id="4" name="Bandoian, Lisa (DPH)" initials="B(" lastIdx="1" clrIdx="4">
    <p:extLst>
      <p:ext uri="{19B8F6BF-5375-455C-9EA6-DF929625EA0E}">
        <p15:presenceInfo xmlns:p15="http://schemas.microsoft.com/office/powerpoint/2012/main" userId="S::lisa.bandoian@mass.gov::bdd90f39-1924-4119-9c45-4a31b5fbbf1b" providerId="AD"/>
      </p:ext>
    </p:extLst>
  </p:cmAuthor>
  <p:cmAuthor id="5" name="Beatriz, Elizabeth (DPH)" initials="B(" lastIdx="39" clrIdx="5">
    <p:extLst>
      <p:ext uri="{19B8F6BF-5375-455C-9EA6-DF929625EA0E}">
        <p15:presenceInfo xmlns:p15="http://schemas.microsoft.com/office/powerpoint/2012/main" userId="S::elizabeth.beatriz@mass.gov::e91382ff-ba33-421f-a09b-8310bc5d5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9" autoAdjust="0"/>
    <p:restoredTop sz="93792" autoAdjust="0"/>
  </p:normalViewPr>
  <p:slideViewPr>
    <p:cSldViewPr snapToGrid="0" snapToObjects="1">
      <p:cViewPr varScale="1">
        <p:scale>
          <a:sx n="62" d="100"/>
          <a:sy n="62" d="100"/>
        </p:scale>
        <p:origin x="1040" y="56"/>
      </p:cViewPr>
      <p:guideLst>
        <p:guide orient="horz" pos="552"/>
        <p:guide pos="192"/>
        <p:guide/>
        <p:guide orient="horz" pos="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2" d="100"/>
          <a:sy n="62" d="100"/>
        </p:scale>
        <p:origin x="31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_combined%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PCYSHCN%20work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20of%20adults%20workboo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_combined%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_combined%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20of%20adults%20workboo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assgov.sharepoint.com/sites/EHS-Teams-DPH_CCIS-CCISData/Shared%20Documents/CCIS%20Data/Chapter%20Development/Youth%20and%20Childcare/Caregivers%20Spotlight/caregivers_combined%20slid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Respondents Reporting Being "Very Worried" about COVID-19 Infection in MA by Caregiver Status*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293291168792583E-2"/>
          <c:y val="0.1641670114220192"/>
          <c:w val="0.90699871242509778"/>
          <c:h val="0.66895899152975469"/>
        </c:manualLayout>
      </c:layout>
      <c:barChart>
        <c:barDir val="col"/>
        <c:grouping val="clustered"/>
        <c:varyColors val="0"/>
        <c:ser>
          <c:idx val="0"/>
          <c:order val="0"/>
          <c:tx>
            <c:strRef>
              <c:f>'COVID worry overall'!$A$3</c:f>
              <c:strCache>
                <c:ptCount val="1"/>
                <c:pt idx="0">
                  <c:v>Not caregivers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worry overall'!$B$2:$C$2</c:f>
              <c:strCache>
                <c:ptCount val="2"/>
                <c:pt idx="0">
                  <c:v>Caregivers vs. Non-caregivers of Adults*</c:v>
                </c:pt>
                <c:pt idx="1">
                  <c:v>PCYSHCN vs other parents*</c:v>
                </c:pt>
              </c:strCache>
            </c:strRef>
          </c:cat>
          <c:val>
            <c:numRef>
              <c:f>'COVID worry overall'!$B$3:$C$3</c:f>
              <c:numCache>
                <c:formatCode>0%</c:formatCode>
                <c:ptCount val="2"/>
                <c:pt idx="0">
                  <c:v>0.3</c:v>
                </c:pt>
                <c:pt idx="1">
                  <c:v>0.28000000000000003</c:v>
                </c:pt>
              </c:numCache>
            </c:numRef>
          </c:val>
          <c:extLst>
            <c:ext xmlns:c16="http://schemas.microsoft.com/office/drawing/2014/chart" uri="{C3380CC4-5D6E-409C-BE32-E72D297353CC}">
              <c16:uniqueId val="{00000000-BA1C-4CB7-9109-4F8CE93527D9}"/>
            </c:ext>
          </c:extLst>
        </c:ser>
        <c:ser>
          <c:idx val="1"/>
          <c:order val="1"/>
          <c:tx>
            <c:strRef>
              <c:f>'COVID worry overall'!$A$4</c:f>
              <c:strCache>
                <c:ptCount val="1"/>
                <c:pt idx="0">
                  <c:v>Caregivers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 worry overall'!$B$2:$C$2</c:f>
              <c:strCache>
                <c:ptCount val="2"/>
                <c:pt idx="0">
                  <c:v>Caregivers vs. Non-caregivers of Adults*</c:v>
                </c:pt>
                <c:pt idx="1">
                  <c:v>PCYSHCN vs other parents*</c:v>
                </c:pt>
              </c:strCache>
            </c:strRef>
          </c:cat>
          <c:val>
            <c:numRef>
              <c:f>'COVID worry overall'!$B$4:$C$4</c:f>
              <c:numCache>
                <c:formatCode>0%</c:formatCode>
                <c:ptCount val="2"/>
                <c:pt idx="0">
                  <c:v>0.44</c:v>
                </c:pt>
                <c:pt idx="1">
                  <c:v>0.35</c:v>
                </c:pt>
              </c:numCache>
            </c:numRef>
          </c:val>
          <c:extLst>
            <c:ext xmlns:c16="http://schemas.microsoft.com/office/drawing/2014/chart" uri="{C3380CC4-5D6E-409C-BE32-E72D297353CC}">
              <c16:uniqueId val="{00000001-BA1C-4CB7-9109-4F8CE93527D9}"/>
            </c:ext>
          </c:extLst>
        </c:ser>
        <c:dLbls>
          <c:dLblPos val="outEnd"/>
          <c:showLegendKey val="0"/>
          <c:showVal val="1"/>
          <c:showCatName val="0"/>
          <c:showSerName val="0"/>
          <c:showPercent val="0"/>
          <c:showBubbleSize val="0"/>
        </c:dLbls>
        <c:gapWidth val="219"/>
        <c:overlap val="-27"/>
        <c:axId val="1013106848"/>
        <c:axId val="1013098976"/>
      </c:barChart>
      <c:catAx>
        <c:axId val="10131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098976"/>
        <c:crosses val="autoZero"/>
        <c:auto val="1"/>
        <c:lblAlgn val="ctr"/>
        <c:lblOffset val="100"/>
        <c:noMultiLvlLbl val="0"/>
      </c:catAx>
      <c:valAx>
        <c:axId val="10130989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1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Parents</a:t>
            </a:r>
            <a:r>
              <a:rPr lang="en-US" sz="1400" baseline="0" dirty="0"/>
              <a:t> experiencing job loss or reduced hours/leave </a:t>
            </a:r>
            <a:r>
              <a:rPr lang="en-US" sz="1400" dirty="0"/>
              <a:t>during COVID-19 by</a:t>
            </a:r>
            <a:r>
              <a:rPr lang="en-US" sz="1400" baseline="0" dirty="0"/>
              <a:t> Caregiver Status*</a:t>
            </a:r>
            <a:endParaRPr lang="en-US" sz="1400" dirty="0"/>
          </a:p>
        </c:rich>
      </c:tx>
      <c:layout>
        <c:manualLayout>
          <c:xMode val="edge"/>
          <c:yMode val="edge"/>
          <c:x val="0.1136075477528716"/>
          <c:y val="9.656922429989622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3-D26D-44EA-B938-299979DAEE18}"/>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D26D-44EA-B938-299979DAEE1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'job loss'!$A$2:$A$3</c:f>
              <c:strCache>
                <c:ptCount val="2"/>
                <c:pt idx="0">
                  <c:v>Other parents</c:v>
                </c:pt>
                <c:pt idx="1">
                  <c:v>PCYSHCN</c:v>
                </c:pt>
              </c:strCache>
            </c:strRef>
          </c:cat>
          <c:val>
            <c:numRef>
              <c:f>'job loss'!$B$2:$B$3</c:f>
              <c:numCache>
                <c:formatCode>0%</c:formatCode>
                <c:ptCount val="2"/>
                <c:pt idx="0">
                  <c:v>0.26</c:v>
                </c:pt>
                <c:pt idx="1">
                  <c:v>0.37</c:v>
                </c:pt>
              </c:numCache>
            </c:numRef>
          </c:val>
          <c:extLst>
            <c:ext xmlns:c16="http://schemas.microsoft.com/office/drawing/2014/chart" uri="{C3380CC4-5D6E-409C-BE32-E72D297353CC}">
              <c16:uniqueId val="{00000000-D26D-44EA-B938-299979DAEE18}"/>
            </c:ext>
          </c:extLst>
        </c:ser>
        <c:dLbls>
          <c:dLblPos val="outEnd"/>
          <c:showLegendKey val="0"/>
          <c:showVal val="1"/>
          <c:showCatName val="0"/>
          <c:showSerName val="0"/>
          <c:showPercent val="0"/>
          <c:showBubbleSize val="0"/>
        </c:dLbls>
        <c:gapWidth val="182"/>
        <c:axId val="896901360"/>
        <c:axId val="896901688"/>
      </c:barChart>
      <c:catAx>
        <c:axId val="89690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6901688"/>
        <c:crosses val="autoZero"/>
        <c:auto val="1"/>
        <c:lblAlgn val="ctr"/>
        <c:lblOffset val="100"/>
        <c:noMultiLvlLbl val="0"/>
      </c:catAx>
      <c:valAx>
        <c:axId val="896901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9690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Job Loss during COVID-19 by</a:t>
            </a:r>
            <a:r>
              <a:rPr lang="en-US" sz="1600" baseline="0" dirty="0"/>
              <a:t> Caregiver Status*</a:t>
            </a:r>
            <a:endParaRPr lang="en-US" sz="1600" dirty="0"/>
          </a:p>
        </c:rich>
      </c:tx>
      <c:layout>
        <c:manualLayout>
          <c:xMode val="edge"/>
          <c:yMode val="edge"/>
          <c:x val="0.14270265144562122"/>
          <c:y val="1.55568354897720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3-EF61-4E24-8EAC-2B36361941C4}"/>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EF61-4E24-8EAC-2B36361941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'job loss'!$A$2:$A$3</c:f>
              <c:strCache>
                <c:ptCount val="2"/>
                <c:pt idx="0">
                  <c:v>Not a caregiver</c:v>
                </c:pt>
                <c:pt idx="1">
                  <c:v>Caregiver</c:v>
                </c:pt>
              </c:strCache>
            </c:strRef>
          </c:cat>
          <c:val>
            <c:numRef>
              <c:f>'job loss'!$B$2:$B$3</c:f>
              <c:numCache>
                <c:formatCode>0%</c:formatCode>
                <c:ptCount val="2"/>
                <c:pt idx="0">
                  <c:v>0.09</c:v>
                </c:pt>
                <c:pt idx="1">
                  <c:v>0.18</c:v>
                </c:pt>
              </c:numCache>
            </c:numRef>
          </c:val>
          <c:extLst>
            <c:ext xmlns:c16="http://schemas.microsoft.com/office/drawing/2014/chart" uri="{C3380CC4-5D6E-409C-BE32-E72D297353CC}">
              <c16:uniqueId val="{00000000-EF61-4E24-8EAC-2B36361941C4}"/>
            </c:ext>
          </c:extLst>
        </c:ser>
        <c:dLbls>
          <c:dLblPos val="outEnd"/>
          <c:showLegendKey val="0"/>
          <c:showVal val="1"/>
          <c:showCatName val="0"/>
          <c:showSerName val="0"/>
          <c:showPercent val="0"/>
          <c:showBubbleSize val="0"/>
        </c:dLbls>
        <c:gapWidth val="182"/>
        <c:axId val="896901360"/>
        <c:axId val="896901688"/>
      </c:barChart>
      <c:catAx>
        <c:axId val="89690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6901688"/>
        <c:crosses val="autoZero"/>
        <c:auto val="1"/>
        <c:lblAlgn val="ctr"/>
        <c:lblOffset val="100"/>
        <c:noMultiLvlLbl val="0"/>
      </c:catAx>
      <c:valAx>
        <c:axId val="896901688"/>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690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Respondents Reporting Unmet Technology Needs During COVID-19 Pandemic in MA by Caregiver Status*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needs'!$A$3</c:f>
              <c:strCache>
                <c:ptCount val="1"/>
                <c:pt idx="0">
                  <c:v>Not caregivers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needs'!$B$2:$C$2</c:f>
              <c:strCache>
                <c:ptCount val="2"/>
                <c:pt idx="0">
                  <c:v>Caregivers vs. Non-caregivers of Adults</c:v>
                </c:pt>
                <c:pt idx="1">
                  <c:v>PCYSHCN vs other parents</c:v>
                </c:pt>
              </c:strCache>
            </c:strRef>
          </c:cat>
          <c:val>
            <c:numRef>
              <c:f>'tech needs'!$B$3:$C$3</c:f>
              <c:numCache>
                <c:formatCode>0%</c:formatCode>
                <c:ptCount val="2"/>
                <c:pt idx="0">
                  <c:v>0.15</c:v>
                </c:pt>
                <c:pt idx="1">
                  <c:v>0.16</c:v>
                </c:pt>
              </c:numCache>
            </c:numRef>
          </c:val>
          <c:extLst>
            <c:ext xmlns:c16="http://schemas.microsoft.com/office/drawing/2014/chart" uri="{C3380CC4-5D6E-409C-BE32-E72D297353CC}">
              <c16:uniqueId val="{00000000-A1D9-4458-9A97-35AC2E8ED424}"/>
            </c:ext>
          </c:extLst>
        </c:ser>
        <c:ser>
          <c:idx val="1"/>
          <c:order val="1"/>
          <c:tx>
            <c:strRef>
              <c:f>'tech needs'!$A$4</c:f>
              <c:strCache>
                <c:ptCount val="1"/>
                <c:pt idx="0">
                  <c:v>Caregivers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needs'!$B$2:$C$2</c:f>
              <c:strCache>
                <c:ptCount val="2"/>
                <c:pt idx="0">
                  <c:v>Caregivers vs. Non-caregivers of Adults</c:v>
                </c:pt>
                <c:pt idx="1">
                  <c:v>PCYSHCN vs other parents</c:v>
                </c:pt>
              </c:strCache>
            </c:strRef>
          </c:cat>
          <c:val>
            <c:numRef>
              <c:f>'tech needs'!$B$4:$C$4</c:f>
              <c:numCache>
                <c:formatCode>0%</c:formatCode>
                <c:ptCount val="2"/>
                <c:pt idx="0">
                  <c:v>0.26</c:v>
                </c:pt>
                <c:pt idx="1">
                  <c:v>0.26</c:v>
                </c:pt>
              </c:numCache>
            </c:numRef>
          </c:val>
          <c:extLst>
            <c:ext xmlns:c16="http://schemas.microsoft.com/office/drawing/2014/chart" uri="{C3380CC4-5D6E-409C-BE32-E72D297353CC}">
              <c16:uniqueId val="{00000001-A1D9-4458-9A97-35AC2E8ED424}"/>
            </c:ext>
          </c:extLst>
        </c:ser>
        <c:dLbls>
          <c:dLblPos val="outEnd"/>
          <c:showLegendKey val="0"/>
          <c:showVal val="1"/>
          <c:showCatName val="0"/>
          <c:showSerName val="0"/>
          <c:showPercent val="0"/>
          <c:showBubbleSize val="0"/>
        </c:dLbls>
        <c:gapWidth val="219"/>
        <c:overlap val="-27"/>
        <c:axId val="1013106848"/>
        <c:axId val="1013098976"/>
      </c:barChart>
      <c:catAx>
        <c:axId val="10131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3098976"/>
        <c:crosses val="autoZero"/>
        <c:auto val="1"/>
        <c:lblAlgn val="ctr"/>
        <c:lblOffset val="100"/>
        <c:noMultiLvlLbl val="0"/>
      </c:catAx>
      <c:valAx>
        <c:axId val="10130989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1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Respondents Reporting Delaying Health Care During COVID-19 Pandemic in MA by Caregiver Status*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'delayed care'!$A$3</c:f>
              <c:strCache>
                <c:ptCount val="1"/>
                <c:pt idx="0">
                  <c:v>Not caregivers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'delayed care'!$B$2:$C$2</c:f>
              <c:strCache>
                <c:ptCount val="2"/>
                <c:pt idx="0">
                  <c:v>Caregivers vs. Non-caregivers of Adults</c:v>
                </c:pt>
                <c:pt idx="1">
                  <c:v>PCYSHCN vs Other parents</c:v>
                </c:pt>
              </c:strCache>
            </c:strRef>
          </c:cat>
          <c:val>
            <c:numRef>
              <c:f>'delayed care'!$B$3:$C$3</c:f>
              <c:numCache>
                <c:formatCode>0%</c:formatCode>
                <c:ptCount val="2"/>
                <c:pt idx="0">
                  <c:v>0.17</c:v>
                </c:pt>
                <c:pt idx="1">
                  <c:v>0.16</c:v>
                </c:pt>
              </c:numCache>
            </c:numRef>
          </c:val>
          <c:extLst>
            <c:ext xmlns:c16="http://schemas.microsoft.com/office/drawing/2014/chart" uri="{C3380CC4-5D6E-409C-BE32-E72D297353CC}">
              <c16:uniqueId val="{00000000-CB7B-4699-A27A-6531EFD50857}"/>
            </c:ext>
          </c:extLst>
        </c:ser>
        <c:ser>
          <c:idx val="1"/>
          <c:order val="1"/>
          <c:tx>
            <c:strRef>
              <c:f>'delayed care'!$A$4</c:f>
              <c:strCache>
                <c:ptCount val="1"/>
                <c:pt idx="0">
                  <c:v>Caregivers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'delayed care'!$B$2:$C$2</c:f>
              <c:strCache>
                <c:ptCount val="2"/>
                <c:pt idx="0">
                  <c:v>Caregivers vs. Non-caregivers of Adults</c:v>
                </c:pt>
                <c:pt idx="1">
                  <c:v>PCYSHCN vs Other parents</c:v>
                </c:pt>
              </c:strCache>
            </c:strRef>
          </c:cat>
          <c:val>
            <c:numRef>
              <c:f>'delayed care'!$B$4:$C$4</c:f>
              <c:numCache>
                <c:formatCode>0%</c:formatCode>
                <c:ptCount val="2"/>
                <c:pt idx="0">
                  <c:v>0.26</c:v>
                </c:pt>
                <c:pt idx="1">
                  <c:v>0.24</c:v>
                </c:pt>
              </c:numCache>
            </c:numRef>
          </c:val>
          <c:extLst>
            <c:ext xmlns:c16="http://schemas.microsoft.com/office/drawing/2014/chart" uri="{C3380CC4-5D6E-409C-BE32-E72D297353CC}">
              <c16:uniqueId val="{00000001-CB7B-4699-A27A-6531EFD50857}"/>
            </c:ext>
          </c:extLst>
        </c:ser>
        <c:dLbls>
          <c:dLblPos val="outEnd"/>
          <c:showLegendKey val="0"/>
          <c:showVal val="1"/>
          <c:showCatName val="0"/>
          <c:showSerName val="0"/>
          <c:showPercent val="0"/>
          <c:showBubbleSize val="0"/>
        </c:dLbls>
        <c:gapWidth val="219"/>
        <c:overlap val="-27"/>
        <c:axId val="1013106848"/>
        <c:axId val="1013098976"/>
      </c:barChart>
      <c:catAx>
        <c:axId val="10131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3098976"/>
        <c:crosses val="autoZero"/>
        <c:auto val="1"/>
        <c:lblAlgn val="ctr"/>
        <c:lblOffset val="100"/>
        <c:noMultiLvlLbl val="0"/>
      </c:catAx>
      <c:valAx>
        <c:axId val="10130989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1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Reasons for Delaying Care by Caregiver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05582812040934"/>
          <c:y val="0.20271530268882948"/>
          <c:w val="0.81750069044475571"/>
          <c:h val="0.60380869058034403"/>
        </c:manualLayout>
      </c:layout>
      <c:barChart>
        <c:barDir val="col"/>
        <c:grouping val="clustered"/>
        <c:varyColors val="0"/>
        <c:ser>
          <c:idx val="0"/>
          <c:order val="0"/>
          <c:tx>
            <c:strRef>
              <c:f>'reasons for delaying care'!$A$18</c:f>
              <c:strCache>
                <c:ptCount val="1"/>
                <c:pt idx="0">
                  <c:v>Not a caregiver</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 for delaying care'!$B$17:$C$17</c:f>
              <c:strCache>
                <c:ptCount val="2"/>
                <c:pt idx="0">
                  <c:v>I was worried about getting COVID-19 from seeing my doctor in person*</c:v>
                </c:pt>
                <c:pt idx="1">
                  <c:v>I didn't have a private place for a phone call or video chat*</c:v>
                </c:pt>
              </c:strCache>
            </c:strRef>
          </c:cat>
          <c:val>
            <c:numRef>
              <c:f>'reasons for delaying care'!$B$18:$C$18</c:f>
              <c:numCache>
                <c:formatCode>0%</c:formatCode>
                <c:ptCount val="2"/>
                <c:pt idx="0">
                  <c:v>0.23</c:v>
                </c:pt>
                <c:pt idx="1">
                  <c:v>0.04</c:v>
                </c:pt>
              </c:numCache>
            </c:numRef>
          </c:val>
          <c:extLst>
            <c:ext xmlns:c16="http://schemas.microsoft.com/office/drawing/2014/chart" uri="{C3380CC4-5D6E-409C-BE32-E72D297353CC}">
              <c16:uniqueId val="{00000000-295F-4FC1-92DE-83AB47A7F777}"/>
            </c:ext>
          </c:extLst>
        </c:ser>
        <c:ser>
          <c:idx val="1"/>
          <c:order val="1"/>
          <c:tx>
            <c:strRef>
              <c:f>'reasons for delaying care'!$A$19</c:f>
              <c:strCache>
                <c:ptCount val="1"/>
                <c:pt idx="0">
                  <c:v>Caregiver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 for delaying care'!$B$17:$C$17</c:f>
              <c:strCache>
                <c:ptCount val="2"/>
                <c:pt idx="0">
                  <c:v>I was worried about getting COVID-19 from seeing my doctor in person*</c:v>
                </c:pt>
                <c:pt idx="1">
                  <c:v>I didn't have a private place for a phone call or video chat*</c:v>
                </c:pt>
              </c:strCache>
            </c:strRef>
          </c:cat>
          <c:val>
            <c:numRef>
              <c:f>'reasons for delaying care'!$B$19:$C$19</c:f>
              <c:numCache>
                <c:formatCode>0%</c:formatCode>
                <c:ptCount val="2"/>
                <c:pt idx="0">
                  <c:v>0.36</c:v>
                </c:pt>
                <c:pt idx="1">
                  <c:v>0.12</c:v>
                </c:pt>
              </c:numCache>
            </c:numRef>
          </c:val>
          <c:extLst>
            <c:ext xmlns:c16="http://schemas.microsoft.com/office/drawing/2014/chart" uri="{C3380CC4-5D6E-409C-BE32-E72D297353CC}">
              <c16:uniqueId val="{00000001-295F-4FC1-92DE-83AB47A7F777}"/>
            </c:ext>
          </c:extLst>
        </c:ser>
        <c:dLbls>
          <c:dLblPos val="outEnd"/>
          <c:showLegendKey val="0"/>
          <c:showVal val="1"/>
          <c:showCatName val="0"/>
          <c:showSerName val="0"/>
          <c:showPercent val="0"/>
          <c:showBubbleSize val="0"/>
        </c:dLbls>
        <c:gapWidth val="182"/>
        <c:axId val="896940392"/>
        <c:axId val="896941376"/>
      </c:barChart>
      <c:catAx>
        <c:axId val="89694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6941376"/>
        <c:crosses val="autoZero"/>
        <c:auto val="1"/>
        <c:lblAlgn val="ctr"/>
        <c:lblOffset val="100"/>
        <c:noMultiLvlLbl val="0"/>
      </c:catAx>
      <c:valAx>
        <c:axId val="8969413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6940392"/>
        <c:crosses val="autoZero"/>
        <c:crossBetween val="between"/>
      </c:valAx>
      <c:spPr>
        <a:noFill/>
        <a:ln>
          <a:noFill/>
        </a:ln>
        <a:effectLst/>
      </c:spPr>
    </c:plotArea>
    <c:legend>
      <c:legendPos val="b"/>
      <c:layout>
        <c:manualLayout>
          <c:xMode val="edge"/>
          <c:yMode val="edge"/>
          <c:x val="0.58187890384454188"/>
          <c:y val="0.1633025455853517"/>
          <c:w val="0.34973909511311085"/>
          <c:h val="0.136441302567090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Respondents Reporting 3+ PTSD reactions During COVID-19 Pandemic in MA by Caregiver Status*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'mental health'!$A$3</c:f>
              <c:strCache>
                <c:ptCount val="1"/>
                <c:pt idx="0">
                  <c:v>Not caregivers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health'!$B$2:$C$2</c:f>
              <c:strCache>
                <c:ptCount val="2"/>
                <c:pt idx="0">
                  <c:v>Caregivers vs. Non-caregivers of Adults</c:v>
                </c:pt>
                <c:pt idx="1">
                  <c:v>PCYSHCN vs other parents</c:v>
                </c:pt>
              </c:strCache>
            </c:strRef>
          </c:cat>
          <c:val>
            <c:numRef>
              <c:f>'mental health'!$B$3:$C$3</c:f>
              <c:numCache>
                <c:formatCode>0%</c:formatCode>
                <c:ptCount val="2"/>
                <c:pt idx="0">
                  <c:v>0.27</c:v>
                </c:pt>
                <c:pt idx="1">
                  <c:v>0.23</c:v>
                </c:pt>
              </c:numCache>
            </c:numRef>
          </c:val>
          <c:extLst>
            <c:ext xmlns:c16="http://schemas.microsoft.com/office/drawing/2014/chart" uri="{C3380CC4-5D6E-409C-BE32-E72D297353CC}">
              <c16:uniqueId val="{00000000-85C4-4332-8665-B1562A27EFDF}"/>
            </c:ext>
          </c:extLst>
        </c:ser>
        <c:ser>
          <c:idx val="1"/>
          <c:order val="1"/>
          <c:tx>
            <c:strRef>
              <c:f>'mental health'!$A$4</c:f>
              <c:strCache>
                <c:ptCount val="1"/>
                <c:pt idx="0">
                  <c:v>Caregivers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health'!$B$2:$C$2</c:f>
              <c:strCache>
                <c:ptCount val="2"/>
                <c:pt idx="0">
                  <c:v>Caregivers vs. Non-caregivers of Adults</c:v>
                </c:pt>
                <c:pt idx="1">
                  <c:v>PCYSHCN vs other parents</c:v>
                </c:pt>
              </c:strCache>
            </c:strRef>
          </c:cat>
          <c:val>
            <c:numRef>
              <c:f>'mental health'!$B$4:$C$4</c:f>
              <c:numCache>
                <c:formatCode>0%</c:formatCode>
                <c:ptCount val="2"/>
                <c:pt idx="0">
                  <c:v>0.4</c:v>
                </c:pt>
                <c:pt idx="1">
                  <c:v>0.36</c:v>
                </c:pt>
              </c:numCache>
            </c:numRef>
          </c:val>
          <c:extLst>
            <c:ext xmlns:c16="http://schemas.microsoft.com/office/drawing/2014/chart" uri="{C3380CC4-5D6E-409C-BE32-E72D297353CC}">
              <c16:uniqueId val="{00000001-85C4-4332-8665-B1562A27EFDF}"/>
            </c:ext>
          </c:extLst>
        </c:ser>
        <c:dLbls>
          <c:dLblPos val="outEnd"/>
          <c:showLegendKey val="0"/>
          <c:showVal val="1"/>
          <c:showCatName val="0"/>
          <c:showSerName val="0"/>
          <c:showPercent val="0"/>
          <c:showBubbleSize val="0"/>
        </c:dLbls>
        <c:gapWidth val="219"/>
        <c:overlap val="-27"/>
        <c:axId val="1013106848"/>
        <c:axId val="1013098976"/>
      </c:barChart>
      <c:catAx>
        <c:axId val="10131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3098976"/>
        <c:crosses val="autoZero"/>
        <c:auto val="1"/>
        <c:lblAlgn val="ctr"/>
        <c:lblOffset val="100"/>
        <c:noMultiLvlLbl val="0"/>
      </c:catAx>
      <c:valAx>
        <c:axId val="10130989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1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1/12/2022</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1/12/2022</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01004" rtl="0" eaLnBrk="1" latinLnBrk="0" hangingPunct="1">
      <a:defRPr sz="1200" kern="1200">
        <a:solidFill>
          <a:schemeClr val="tx1"/>
        </a:solidFill>
        <a:latin typeface="+mn-lt"/>
        <a:ea typeface="+mn-ea"/>
        <a:cs typeface="+mn-cs"/>
      </a:defRPr>
    </a:lvl1pPr>
    <a:lvl2pPr marL="450111" algn="l" defTabSz="901004" rtl="0" eaLnBrk="1" latinLnBrk="0" hangingPunct="1">
      <a:defRPr sz="1200" kern="1200">
        <a:solidFill>
          <a:schemeClr val="tx1"/>
        </a:solidFill>
        <a:latin typeface="+mn-lt"/>
        <a:ea typeface="+mn-ea"/>
        <a:cs typeface="+mn-cs"/>
      </a:defRPr>
    </a:lvl2pPr>
    <a:lvl3pPr marL="901004" algn="l" defTabSz="901004" rtl="0" eaLnBrk="1" latinLnBrk="0" hangingPunct="1">
      <a:defRPr sz="1200" kern="1200">
        <a:solidFill>
          <a:schemeClr val="tx1"/>
        </a:solidFill>
        <a:latin typeface="+mn-lt"/>
        <a:ea typeface="+mn-ea"/>
        <a:cs typeface="+mn-cs"/>
      </a:defRPr>
    </a:lvl3pPr>
    <a:lvl4pPr marL="1351542" algn="l" defTabSz="901004" rtl="0" eaLnBrk="1" latinLnBrk="0" hangingPunct="1">
      <a:defRPr sz="1200" kern="1200">
        <a:solidFill>
          <a:schemeClr val="tx1"/>
        </a:solidFill>
        <a:latin typeface="+mn-lt"/>
        <a:ea typeface="+mn-ea"/>
        <a:cs typeface="+mn-cs"/>
      </a:defRPr>
    </a:lvl4pPr>
    <a:lvl5pPr marL="1802142" algn="l" defTabSz="901004" rtl="0" eaLnBrk="1" latinLnBrk="0" hangingPunct="1">
      <a:defRPr sz="1200" kern="1200">
        <a:solidFill>
          <a:schemeClr val="tx1"/>
        </a:solidFill>
        <a:latin typeface="+mn-lt"/>
        <a:ea typeface="+mn-ea"/>
        <a:cs typeface="+mn-cs"/>
      </a:defRPr>
    </a:lvl5pPr>
    <a:lvl6pPr marL="2252902" algn="l" defTabSz="901004" rtl="0" eaLnBrk="1" latinLnBrk="0" hangingPunct="1">
      <a:defRPr sz="1200" kern="1200">
        <a:solidFill>
          <a:schemeClr val="tx1"/>
        </a:solidFill>
        <a:latin typeface="+mn-lt"/>
        <a:ea typeface="+mn-ea"/>
        <a:cs typeface="+mn-cs"/>
      </a:defRPr>
    </a:lvl6pPr>
    <a:lvl7pPr marL="2703011" algn="l" defTabSz="901004" rtl="0" eaLnBrk="1" latinLnBrk="0" hangingPunct="1">
      <a:defRPr sz="1200" kern="1200">
        <a:solidFill>
          <a:schemeClr val="tx1"/>
        </a:solidFill>
        <a:latin typeface="+mn-lt"/>
        <a:ea typeface="+mn-ea"/>
        <a:cs typeface="+mn-cs"/>
      </a:defRPr>
    </a:lvl7pPr>
    <a:lvl8pPr marL="3153348" algn="l" defTabSz="901004" rtl="0" eaLnBrk="1" latinLnBrk="0" hangingPunct="1">
      <a:defRPr sz="1200" kern="1200">
        <a:solidFill>
          <a:schemeClr val="tx1"/>
        </a:solidFill>
        <a:latin typeface="+mn-lt"/>
        <a:ea typeface="+mn-ea"/>
        <a:cs typeface="+mn-cs"/>
      </a:defRPr>
    </a:lvl8pPr>
    <a:lvl9pPr marL="3603979" algn="l" defTabSz="9010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2353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5301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49659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05980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59648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296907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49160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174722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02169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11701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49659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59648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11701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1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452040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6260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3</a:t>
            </a:fld>
            <a:endParaRPr lang="en-US"/>
          </a:p>
        </p:txBody>
      </p:sp>
    </p:spTree>
    <p:extLst>
      <p:ext uri="{BB962C8B-B14F-4D97-AF65-F5344CB8AC3E}">
        <p14:creationId xmlns:p14="http://schemas.microsoft.com/office/powerpoint/2010/main" val="1743760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417912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247383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680124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678821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270299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770265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348543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789538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869437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94625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4</a:t>
            </a:fld>
            <a:endParaRPr lang="en-US"/>
          </a:p>
        </p:txBody>
      </p:sp>
    </p:spTree>
    <p:extLst>
      <p:ext uri="{BB962C8B-B14F-4D97-AF65-F5344CB8AC3E}">
        <p14:creationId xmlns:p14="http://schemas.microsoft.com/office/powerpoint/2010/main" val="611379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268146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20242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277146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03078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059255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157094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53</a:t>
            </a:fld>
            <a:endParaRPr lang="en-US"/>
          </a:p>
        </p:txBody>
      </p:sp>
    </p:spTree>
    <p:extLst>
      <p:ext uri="{BB962C8B-B14F-4D97-AF65-F5344CB8AC3E}">
        <p14:creationId xmlns:p14="http://schemas.microsoft.com/office/powerpoint/2010/main" val="334777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5</a:t>
            </a:fld>
            <a:endParaRPr lang="en-US"/>
          </a:p>
        </p:txBody>
      </p:sp>
    </p:spTree>
    <p:extLst>
      <p:ext uri="{BB962C8B-B14F-4D97-AF65-F5344CB8AC3E}">
        <p14:creationId xmlns:p14="http://schemas.microsoft.com/office/powerpoint/2010/main" val="319031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685800" y="1143000"/>
            <a:ext cx="5486400" cy="3086100"/>
          </a:xfrm>
          <a:ln/>
        </p:spPr>
      </p:sp>
      <p:sp>
        <p:nvSpPr>
          <p:cNvPr id="124931" name="Notes Placeholder 2"/>
          <p:cNvSpPr>
            <a:spLocks noGrp="1"/>
          </p:cNvSpPr>
          <p:nvPr>
            <p:ph type="body" idx="1"/>
          </p:nvPr>
        </p:nvSpPr>
        <p:spPr>
          <a:noFill/>
        </p:spPr>
        <p:txBody>
          <a:bodyPr/>
          <a:lstStyle/>
          <a:p>
            <a:pPr algn="l"/>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47A9E9D-9787-4DE1-A766-F1599DC33E54}" type="slidenum">
              <a:rPr lang="en-US" smtClean="0"/>
              <a:pPr>
                <a:defRPr/>
              </a:pPr>
              <a:t>6</a:t>
            </a:fld>
            <a:endParaRPr lang="en-US"/>
          </a:p>
        </p:txBody>
      </p:sp>
    </p:spTree>
    <p:extLst>
      <p:ext uri="{BB962C8B-B14F-4D97-AF65-F5344CB8AC3E}">
        <p14:creationId xmlns:p14="http://schemas.microsoft.com/office/powerpoint/2010/main" val="261595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3081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23190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31141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4309" y="803"/>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8714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8339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0467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71662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80256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73514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264408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369418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399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934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7"/>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29619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11574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4131308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9998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46290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53810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037-3FFA-4F98-86FE-A5344DB0F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F0B4F-4437-4E1B-8299-9D3A2D4B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3AFEE-F8C5-43ED-967C-B98CE3A2ACBA}"/>
              </a:ext>
            </a:extLst>
          </p:cNvPr>
          <p:cNvSpPr>
            <a:spLocks noGrp="1"/>
          </p:cNvSpPr>
          <p:nvPr>
            <p:ph type="dt" sz="half" idx="10"/>
          </p:nvPr>
        </p:nvSpPr>
        <p:spPr/>
        <p:txBody>
          <a:bodyPr/>
          <a:lstStyle/>
          <a:p>
            <a:r>
              <a:rPr lang="en-US"/>
              <a:t>1.12.2022 Release</a:t>
            </a:r>
          </a:p>
        </p:txBody>
      </p:sp>
      <p:sp>
        <p:nvSpPr>
          <p:cNvPr id="5" name="Footer Placeholder 4">
            <a:extLst>
              <a:ext uri="{FF2B5EF4-FFF2-40B4-BE49-F238E27FC236}">
                <a16:creationId xmlns:a16="http://schemas.microsoft.com/office/drawing/2014/main" id="{727F3A2C-7846-4A08-ADAA-A53E5367C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4A54-D519-4738-BF87-8EAEADE3CEAE}"/>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986740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23C2-95A7-4CEB-AF40-EFA69CD0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1A48-DF40-4110-A62F-B3A4E087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EA878-62ED-46B4-B4DF-895A99AD8073}"/>
              </a:ext>
            </a:extLst>
          </p:cNvPr>
          <p:cNvSpPr>
            <a:spLocks noGrp="1"/>
          </p:cNvSpPr>
          <p:nvPr>
            <p:ph type="dt" sz="half" idx="10"/>
          </p:nvPr>
        </p:nvSpPr>
        <p:spPr>
          <a:xfrm>
            <a:off x="0" y="6562725"/>
            <a:ext cx="2743200" cy="260350"/>
          </a:xfrm>
        </p:spPr>
        <p:txBody>
          <a:bodyPr/>
          <a:lstStyle>
            <a:lvl1pPr>
              <a:defRPr i="1">
                <a:solidFill>
                  <a:schemeClr val="tx1"/>
                </a:solidFill>
                <a:latin typeface="Abadi Extra Light" panose="020B0204020104020204" pitchFamily="34" charset="0"/>
              </a:defRPr>
            </a:lvl1pPr>
          </a:lstStyle>
          <a:p>
            <a:r>
              <a:rPr lang="en-US"/>
              <a:t>1.12.2022 Release</a:t>
            </a:r>
            <a:endParaRPr lang="en-US" dirty="0"/>
          </a:p>
        </p:txBody>
      </p:sp>
      <p:sp>
        <p:nvSpPr>
          <p:cNvPr id="5" name="Footer Placeholder 4">
            <a:extLst>
              <a:ext uri="{FF2B5EF4-FFF2-40B4-BE49-F238E27FC236}">
                <a16:creationId xmlns:a16="http://schemas.microsoft.com/office/drawing/2014/main" id="{B5E7B56B-FFF0-4A0F-8CE4-2ABA66568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152B-1668-476B-8793-9848472DC812}"/>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052122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1725-7538-4237-8316-5321EF315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59C62-5FB1-4BD2-B127-12E0487D5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77515-4718-4FDF-86F7-A3C0F7964024}"/>
              </a:ext>
            </a:extLst>
          </p:cNvPr>
          <p:cNvSpPr>
            <a:spLocks noGrp="1"/>
          </p:cNvSpPr>
          <p:nvPr>
            <p:ph type="dt" sz="half" idx="10"/>
          </p:nvPr>
        </p:nvSpPr>
        <p:spPr/>
        <p:txBody>
          <a:bodyPr/>
          <a:lstStyle/>
          <a:p>
            <a:r>
              <a:rPr lang="en-US"/>
              <a:t>1.12.2022 Release</a:t>
            </a:r>
          </a:p>
        </p:txBody>
      </p:sp>
      <p:sp>
        <p:nvSpPr>
          <p:cNvPr id="5" name="Footer Placeholder 4">
            <a:extLst>
              <a:ext uri="{FF2B5EF4-FFF2-40B4-BE49-F238E27FC236}">
                <a16:creationId xmlns:a16="http://schemas.microsoft.com/office/drawing/2014/main" id="{E4CDFBA0-E423-41BE-9446-E12A6869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4424-DF80-4B2E-B96C-0088C9551C48}"/>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46652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2B8A-280E-4743-BE9A-4E0BFCC9F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70CFC-3985-450B-9E3E-1391DF280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37238-66E0-457C-BED4-5995387A7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2F28F-8899-4D61-9F17-3DC9D5B084BE}"/>
              </a:ext>
            </a:extLst>
          </p:cNvPr>
          <p:cNvSpPr>
            <a:spLocks noGrp="1"/>
          </p:cNvSpPr>
          <p:nvPr>
            <p:ph type="dt" sz="half" idx="10"/>
          </p:nvPr>
        </p:nvSpPr>
        <p:spPr/>
        <p:txBody>
          <a:bodyPr/>
          <a:lstStyle/>
          <a:p>
            <a:r>
              <a:rPr lang="en-US"/>
              <a:t>1.12.2022 Release</a:t>
            </a:r>
          </a:p>
        </p:txBody>
      </p:sp>
      <p:sp>
        <p:nvSpPr>
          <p:cNvPr id="6" name="Footer Placeholder 5">
            <a:extLst>
              <a:ext uri="{FF2B5EF4-FFF2-40B4-BE49-F238E27FC236}">
                <a16:creationId xmlns:a16="http://schemas.microsoft.com/office/drawing/2014/main" id="{26D3BE3D-ADFE-4D5D-A573-D1792F82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CA99E-C27D-4BC1-BD68-91BE244C5EB6}"/>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59375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65D2-D6A4-4B41-8B5D-5D02EA447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A7D89-5CDD-4751-9CE1-66625E2F1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FF661-5695-46C1-BFEA-E775D5289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48166-7082-40BF-942E-E5AC2472D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6CDF2-6F24-485F-ADE5-B2592E269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EED10-F25F-4349-84FF-3FE7A85EE324}"/>
              </a:ext>
            </a:extLst>
          </p:cNvPr>
          <p:cNvSpPr>
            <a:spLocks noGrp="1"/>
          </p:cNvSpPr>
          <p:nvPr>
            <p:ph type="dt" sz="half" idx="10"/>
          </p:nvPr>
        </p:nvSpPr>
        <p:spPr/>
        <p:txBody>
          <a:bodyPr/>
          <a:lstStyle/>
          <a:p>
            <a:r>
              <a:rPr lang="en-US"/>
              <a:t>1.12.2022 Release</a:t>
            </a:r>
          </a:p>
        </p:txBody>
      </p:sp>
      <p:sp>
        <p:nvSpPr>
          <p:cNvPr id="8" name="Footer Placeholder 7">
            <a:extLst>
              <a:ext uri="{FF2B5EF4-FFF2-40B4-BE49-F238E27FC236}">
                <a16:creationId xmlns:a16="http://schemas.microsoft.com/office/drawing/2014/main" id="{6CE4754F-68DB-4645-956F-D760ED772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48421-FE23-4ABD-891E-F53A3CB8BA5B}"/>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4127347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3992-5C94-4358-96EA-E94D62AF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DA1EA-E719-44E4-8EC6-FFB01AE2E468}"/>
              </a:ext>
            </a:extLst>
          </p:cNvPr>
          <p:cNvSpPr>
            <a:spLocks noGrp="1"/>
          </p:cNvSpPr>
          <p:nvPr>
            <p:ph type="dt" sz="half" idx="10"/>
          </p:nvPr>
        </p:nvSpPr>
        <p:spPr/>
        <p:txBody>
          <a:bodyPr/>
          <a:lstStyle/>
          <a:p>
            <a:r>
              <a:rPr lang="en-US"/>
              <a:t>1.12.2022 Release</a:t>
            </a:r>
          </a:p>
        </p:txBody>
      </p:sp>
      <p:sp>
        <p:nvSpPr>
          <p:cNvPr id="4" name="Footer Placeholder 3">
            <a:extLst>
              <a:ext uri="{FF2B5EF4-FFF2-40B4-BE49-F238E27FC236}">
                <a16:creationId xmlns:a16="http://schemas.microsoft.com/office/drawing/2014/main" id="{F50331BC-F977-4128-9469-DD5898924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1D698-C0C4-4FBC-9432-1B145BCA8265}"/>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637090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5C67C-5BC9-456F-89D5-FCE72628D273}"/>
              </a:ext>
            </a:extLst>
          </p:cNvPr>
          <p:cNvSpPr>
            <a:spLocks noGrp="1"/>
          </p:cNvSpPr>
          <p:nvPr>
            <p:ph type="dt" sz="half" idx="10"/>
          </p:nvPr>
        </p:nvSpPr>
        <p:spPr/>
        <p:txBody>
          <a:bodyPr/>
          <a:lstStyle/>
          <a:p>
            <a:r>
              <a:rPr lang="en-US"/>
              <a:t>1.12.2022 Release</a:t>
            </a:r>
          </a:p>
        </p:txBody>
      </p:sp>
      <p:sp>
        <p:nvSpPr>
          <p:cNvPr id="3" name="Footer Placeholder 2">
            <a:extLst>
              <a:ext uri="{FF2B5EF4-FFF2-40B4-BE49-F238E27FC236}">
                <a16:creationId xmlns:a16="http://schemas.microsoft.com/office/drawing/2014/main" id="{B573AF41-AB90-4C90-80CA-C2CED6A4C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E9BAEF-3F74-42F0-8694-20CDD3970DC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67597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2F5-44CF-482D-BA24-67DB19856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284E6-57BA-4A4E-AA1B-21C363A3C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D34CE-988B-4F2A-88E6-BCB09FD27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8045-9354-4AB7-AB5F-41FE875AD96C}"/>
              </a:ext>
            </a:extLst>
          </p:cNvPr>
          <p:cNvSpPr>
            <a:spLocks noGrp="1"/>
          </p:cNvSpPr>
          <p:nvPr>
            <p:ph type="dt" sz="half" idx="10"/>
          </p:nvPr>
        </p:nvSpPr>
        <p:spPr/>
        <p:txBody>
          <a:bodyPr/>
          <a:lstStyle/>
          <a:p>
            <a:r>
              <a:rPr lang="en-US"/>
              <a:t>1.12.2022 Release</a:t>
            </a:r>
          </a:p>
        </p:txBody>
      </p:sp>
      <p:sp>
        <p:nvSpPr>
          <p:cNvPr id="6" name="Footer Placeholder 5">
            <a:extLst>
              <a:ext uri="{FF2B5EF4-FFF2-40B4-BE49-F238E27FC236}">
                <a16:creationId xmlns:a16="http://schemas.microsoft.com/office/drawing/2014/main" id="{420C31E0-03B2-40B1-812C-3BF3197D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15F09-699C-41E4-8C7B-FEAC63711D43}"/>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944031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D72B-406A-42CB-B838-BBEC8E917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A6C3C-5223-4D1C-9570-84D6797E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3731-EE38-4843-971C-AA9037587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76AC1-F1A2-4EAD-8DF1-BE40631BC63E}"/>
              </a:ext>
            </a:extLst>
          </p:cNvPr>
          <p:cNvSpPr>
            <a:spLocks noGrp="1"/>
          </p:cNvSpPr>
          <p:nvPr>
            <p:ph type="dt" sz="half" idx="10"/>
          </p:nvPr>
        </p:nvSpPr>
        <p:spPr/>
        <p:txBody>
          <a:bodyPr/>
          <a:lstStyle/>
          <a:p>
            <a:r>
              <a:rPr lang="en-US"/>
              <a:t>1.12.2022 Release</a:t>
            </a:r>
          </a:p>
        </p:txBody>
      </p:sp>
      <p:sp>
        <p:nvSpPr>
          <p:cNvPr id="6" name="Footer Placeholder 5">
            <a:extLst>
              <a:ext uri="{FF2B5EF4-FFF2-40B4-BE49-F238E27FC236}">
                <a16:creationId xmlns:a16="http://schemas.microsoft.com/office/drawing/2014/main" id="{AB8050B4-4971-4F3D-AB9E-402BA4D86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4D7D-5D02-42BA-859A-73FD83EF62ED}"/>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796471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B8A1-48C3-4118-A838-3BDADFC469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363EB-398B-4894-B9DA-074D8E6D0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40F2-368F-474C-A358-193AD5BD4099}"/>
              </a:ext>
            </a:extLst>
          </p:cNvPr>
          <p:cNvSpPr>
            <a:spLocks noGrp="1"/>
          </p:cNvSpPr>
          <p:nvPr>
            <p:ph type="dt" sz="half" idx="10"/>
          </p:nvPr>
        </p:nvSpPr>
        <p:spPr/>
        <p:txBody>
          <a:bodyPr/>
          <a:lstStyle/>
          <a:p>
            <a:r>
              <a:rPr lang="en-US"/>
              <a:t>1.12.2022 Release</a:t>
            </a:r>
          </a:p>
        </p:txBody>
      </p:sp>
      <p:sp>
        <p:nvSpPr>
          <p:cNvPr id="5" name="Footer Placeholder 4">
            <a:extLst>
              <a:ext uri="{FF2B5EF4-FFF2-40B4-BE49-F238E27FC236}">
                <a16:creationId xmlns:a16="http://schemas.microsoft.com/office/drawing/2014/main" id="{5B61D6B4-4549-426C-A007-95B275584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393D9-802E-4A72-BA5D-AC2AAB37A53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2038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408A0-4112-4BB3-80D3-67221A8346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E5CDD-3FC3-4922-BA73-567CAF4DB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249B0-3C73-4D69-A6A3-97504DB24965}"/>
              </a:ext>
            </a:extLst>
          </p:cNvPr>
          <p:cNvSpPr>
            <a:spLocks noGrp="1"/>
          </p:cNvSpPr>
          <p:nvPr>
            <p:ph type="dt" sz="half" idx="10"/>
          </p:nvPr>
        </p:nvSpPr>
        <p:spPr/>
        <p:txBody>
          <a:bodyPr/>
          <a:lstStyle/>
          <a:p>
            <a:r>
              <a:rPr lang="en-US"/>
              <a:t>1.12.2022 Release</a:t>
            </a:r>
          </a:p>
        </p:txBody>
      </p:sp>
      <p:sp>
        <p:nvSpPr>
          <p:cNvPr id="5" name="Footer Placeholder 4">
            <a:extLst>
              <a:ext uri="{FF2B5EF4-FFF2-40B4-BE49-F238E27FC236}">
                <a16:creationId xmlns:a16="http://schemas.microsoft.com/office/drawing/2014/main" id="{647CF3A9-C90B-40F2-AE8D-DE014393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C60AD-D498-48B8-9E6E-8EC8AF7D1189}"/>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4892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1.12.2022 Release</a:t>
            </a:r>
          </a:p>
        </p:txBody>
      </p:sp>
    </p:spTree>
    <p:extLst>
      <p:ext uri="{BB962C8B-B14F-4D97-AF65-F5344CB8AC3E}">
        <p14:creationId xmlns:p14="http://schemas.microsoft.com/office/powerpoint/2010/main" val="202903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9"/>
            <a:ext cx="5157787" cy="4297680"/>
          </a:xfrm>
          <a:prstGeom prst="rect">
            <a:avLst/>
          </a:prstGeom>
        </p:spPr>
        <p:txBody>
          <a:bodyPr lIns="90258" tIns="45718" rIns="90258" bIns="45718"/>
          <a:lstStyle>
            <a:lvl5pPr marL="180214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9"/>
            <a:ext cx="5183188" cy="42976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2693" y="293879"/>
            <a:ext cx="7086601" cy="687368"/>
          </a:xfrm>
          <a:prstGeom prst="rect">
            <a:avLst/>
          </a:prstGeom>
          <a:noFill/>
        </p:spPr>
        <p:txBody>
          <a:bodyPr wrap="square" lIns="90258" tIns="45718" rIns="90258" bIns="45718" rtlCol="0">
            <a:spAutoFit/>
          </a:bodyPr>
          <a:lstStyle/>
          <a:p>
            <a:pPr marL="0" marR="0" indent="0" algn="l" defTabSz="901004"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457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55"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55" y="1401900"/>
            <a:ext cx="9220201" cy="4401205"/>
          </a:xfrm>
          <a:prstGeom prst="rect">
            <a:avLst/>
          </a:prstGeom>
        </p:spPr>
        <p:txBody>
          <a:bodyPr wrap="square" lIns="90258" tIns="45718" rIns="90258" bIns="45718">
            <a:spAutoFit/>
          </a:bodyPr>
          <a:lstStyle/>
          <a:p>
            <a:pPr marL="0" marR="0" lvl="0" indent="0" algn="l" defTabSz="901004"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6"/>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703" y="359726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A49A73-743A-4248-B893-DE580E40D4E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0BBFA-78E8-4C49-8CBA-14743D4CA846}"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99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49A73-743A-4248-B893-DE580E40D4E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0BBFA-78E8-4C49-8CBA-14743D4CA846}" type="slidenum">
              <a:rPr lang="en-US" smtClean="0"/>
              <a:t>‹#›</a:t>
            </a:fld>
            <a:endParaRPr lang="en-US" dirty="0"/>
          </a:p>
        </p:txBody>
      </p:sp>
    </p:spTree>
    <p:extLst>
      <p:ext uri="{BB962C8B-B14F-4D97-AF65-F5344CB8AC3E}">
        <p14:creationId xmlns:p14="http://schemas.microsoft.com/office/powerpoint/2010/main" val="256217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90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67" r:id="rId7"/>
    <p:sldLayoutId id="2147483768" r:id="rId8"/>
    <p:sldLayoutId id="2147483782" r:id="rId9"/>
  </p:sldLayoutIdLst>
  <p:hf sldNum="0" hdr="0" ftr="0" dt="0"/>
  <p:txStyles>
    <p:titleStyle>
      <a:lvl1pPr algn="l" defTabSz="9010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51393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898757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8DD36-3837-4473-83BE-1CA41F2B8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BAAD5-58EA-4393-946A-5DE85A0B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85D18-F7A6-4C4F-9C53-EB63EEE61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1.12.2022 Release</a:t>
            </a:r>
          </a:p>
        </p:txBody>
      </p:sp>
      <p:sp>
        <p:nvSpPr>
          <p:cNvPr id="5" name="Footer Placeholder 4">
            <a:extLst>
              <a:ext uri="{FF2B5EF4-FFF2-40B4-BE49-F238E27FC236}">
                <a16:creationId xmlns:a16="http://schemas.microsoft.com/office/drawing/2014/main" id="{B99D8151-EBA2-4820-BB36-088A573FB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434B-C408-4BF5-9C37-35EEF040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A6C1-4287-4B64-982A-332B062F3CBB}" type="slidenum">
              <a:rPr lang="en-US" smtClean="0"/>
              <a:t>‹#›</a:t>
            </a:fld>
            <a:endParaRPr lang="en-US"/>
          </a:p>
        </p:txBody>
      </p:sp>
    </p:spTree>
    <p:extLst>
      <p:ext uri="{BB962C8B-B14F-4D97-AF65-F5344CB8AC3E}">
        <p14:creationId xmlns:p14="http://schemas.microsoft.com/office/powerpoint/2010/main" val="373374681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gillian.haney@mass.gov" TargetMode="External"/><Relationship Id="rId2" Type="http://schemas.openxmlformats.org/officeDocument/2006/relationships/hyperlink" Target="https://www.mass.gov/regulations/105-CMR-30000-reportable-diseases-surveillance-and-isolation-and-quarantin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23.svg"/><Relationship Id="rId7" Type="http://schemas.openxmlformats.org/officeDocument/2006/relationships/image" Target="../media/image15.png"/><Relationship Id="rId12" Type="http://schemas.openxmlformats.org/officeDocument/2006/relationships/image" Target="../media/image18.png"/><Relationship Id="rId17" Type="http://schemas.microsoft.com/office/2007/relationships/hdphoto" Target="../media/hdphoto7.wdp"/><Relationship Id="rId25" Type="http://schemas.openxmlformats.org/officeDocument/2006/relationships/image" Target="../media/image27.svg"/><Relationship Id="rId2" Type="http://schemas.openxmlformats.org/officeDocument/2006/relationships/notesSlide" Target="../notesSlides/notesSlide26.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7.xml"/><Relationship Id="rId6" Type="http://schemas.microsoft.com/office/2007/relationships/hdphoto" Target="../media/hdphoto2.wdp"/><Relationship Id="rId11" Type="http://schemas.microsoft.com/office/2007/relationships/hdphoto" Target="../media/hdphoto4.wdp"/><Relationship Id="rId24" Type="http://schemas.openxmlformats.org/officeDocument/2006/relationships/image" Target="../media/image26.png"/><Relationship Id="rId5" Type="http://schemas.openxmlformats.org/officeDocument/2006/relationships/image" Target="../media/image14.png"/><Relationship Id="rId15" Type="http://schemas.microsoft.com/office/2007/relationships/hdphoto" Target="../media/hdphoto6.wdp"/><Relationship Id="rId23" Type="http://schemas.openxmlformats.org/officeDocument/2006/relationships/image" Target="../media/image25.svg"/><Relationship Id="rId10" Type="http://schemas.openxmlformats.org/officeDocument/2006/relationships/image" Target="../media/image17.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aging/caregiving/index.htm"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33.xml"/><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27.xml"/><Relationship Id="rId6" Type="http://schemas.openxmlformats.org/officeDocument/2006/relationships/image" Target="../media/image31.svg"/><Relationship Id="rId11" Type="http://schemas.openxmlformats.org/officeDocument/2006/relationships/image" Target="../media/image36.png"/><Relationship Id="rId24" Type="http://schemas.openxmlformats.org/officeDocument/2006/relationships/image" Target="../media/image49.sv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 Id="rId22"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hyperlink" Target="https://www.mass.gov/topics/caregiving" TargetMode="External"/><Relationship Id="rId2" Type="http://schemas.openxmlformats.org/officeDocument/2006/relationships/notesSlide" Target="../notesSlides/notesSlide45.xml"/><Relationship Id="rId1" Type="http://schemas.openxmlformats.org/officeDocument/2006/relationships/slideLayout" Target="../slideLayouts/slideLayout27.xml"/><Relationship Id="rId5" Type="http://schemas.openxmlformats.org/officeDocument/2006/relationships/hyperlink" Target="https://urldefense.com/v3/__https:/macaregivercoalition.org/sites/mtc/files/documents/MeHI/MAEmployersToolkit.pdf__;!!CUhgQOZqV7M!0SCLwBzJWRvZHzjJB4GYRs1OYzwb_GM1ZupAZ7yTb5IpC8ZRRgOsw9D2fHj84o3Yh1fH$" TargetMode="External"/><Relationship Id="rId4" Type="http://schemas.openxmlformats.org/officeDocument/2006/relationships/hyperlink" Target="https://urldefense.com/v3/__https:/linkprotect.cudasvc.com/url?a=https*3a*2f*2fwww.massoptions.org*2fmassoptions*2f&amp;c=E,1,vYPYSb5ACSIT6Tq13vaYUaxqjZivN3U89tEGdkhSVEdRI5hI2sS3ozY_l1UMrobMr0qHXBdKP2LjtHveSbVXXDNfwRk4JjEsFbMRmsQi7wrrCnDLBs-j&amp;typo=1__;JSUlJSU!!CUhgQOZqV7M!0SCLwBzJWRvZHzjJB4GYRs1OYzwb_GM1ZupAZ7yTb5IpC8ZRRgOsw9D2fHj84owQ8x5o$"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www.mass.gov/covidvaccineequ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9CEB5F-4A37-4721-AAA7-5D5F5DDA320F}"/>
              </a:ext>
            </a:extLst>
          </p:cNvPr>
          <p:cNvSpPr txBox="1">
            <a:spLocks/>
          </p:cNvSpPr>
          <p:nvPr/>
        </p:nvSpPr>
        <p:spPr>
          <a:xfrm>
            <a:off x="2795997"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January 12, 2022</a:t>
            </a:r>
          </a:p>
        </p:txBody>
      </p:sp>
      <p:sp>
        <p:nvSpPr>
          <p:cNvPr id="6" name="TextBox 5">
            <a:extLst>
              <a:ext uri="{FF2B5EF4-FFF2-40B4-BE49-F238E27FC236}">
                <a16:creationId xmlns:a16="http://schemas.microsoft.com/office/drawing/2014/main" id="{1CCCD6C3-2D41-4E97-AA1A-2668CFE844C0}"/>
              </a:ext>
            </a:extLst>
          </p:cNvPr>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January 12</a:t>
            </a:r>
            <a:r>
              <a:rPr lang="en-US" sz="1500" b="1" i="1" baseline="30000" dirty="0">
                <a:solidFill>
                  <a:prstClr val="white"/>
                </a:solidFill>
                <a:latin typeface="Arial" pitchFamily="34" charset="0"/>
                <a:cs typeface="Arial" pitchFamily="34" charset="0"/>
              </a:rPr>
              <a:t>th</a:t>
            </a:r>
            <a:r>
              <a:rPr lang="en-US" sz="1500" b="1" i="1" dirty="0">
                <a:solidFill>
                  <a:prstClr val="white"/>
                </a:solidFill>
                <a:latin typeface="Arial" pitchFamily="34" charset="0"/>
                <a:cs typeface="Arial" pitchFamily="34" charset="0"/>
              </a:rPr>
              <a:t> Public Health Council listing</a:t>
            </a:r>
          </a:p>
        </p:txBody>
      </p:sp>
      <p:sp>
        <p:nvSpPr>
          <p:cNvPr id="7" name="TextBox 6">
            <a:extLst>
              <a:ext uri="{FF2B5EF4-FFF2-40B4-BE49-F238E27FC236}">
                <a16:creationId xmlns:a16="http://schemas.microsoft.com/office/drawing/2014/main" id="{E7CC105C-E798-492A-B8D0-C0A9C3B9318D}"/>
              </a:ext>
            </a:extLst>
          </p:cNvPr>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8" name="Title 2">
            <a:extLst>
              <a:ext uri="{FF2B5EF4-FFF2-40B4-BE49-F238E27FC236}">
                <a16:creationId xmlns:a16="http://schemas.microsoft.com/office/drawing/2014/main" id="{6397F15C-C0CE-4754-8D91-97F9E9BC8C22}"/>
              </a:ext>
            </a:extLst>
          </p:cNvPr>
          <p:cNvSpPr txBox="1">
            <a:spLocks/>
          </p:cNvSpPr>
          <p:nvPr/>
        </p:nvSpPr>
        <p:spPr>
          <a:xfrm>
            <a:off x="1491847"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32737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JANUARY 12,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163060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659909"/>
            <a:ext cx="11032959" cy="1862044"/>
          </a:xfrm>
          <a:prstGeom prst="rect">
            <a:avLst/>
          </a:prstGeom>
        </p:spPr>
        <p:txBody>
          <a:bodyPr wrap="square" lIns="91014" tIns="45718" rIns="91014" bIns="45718">
            <a:spAutoFit/>
          </a:bodyPr>
          <a:lstStyle/>
          <a:p>
            <a:r>
              <a:rPr lang="en-US" sz="4000" b="1" dirty="0">
                <a:solidFill>
                  <a:schemeClr val="bg1"/>
                </a:solidFill>
                <a:latin typeface="Arial" pitchFamily="34" charset="0"/>
                <a:cs typeface="Arial" pitchFamily="34" charset="0"/>
              </a:rPr>
              <a:t>PROPOSED PRE-COMMENT AMENDMENTS TO 105 CMR 300.000:</a:t>
            </a:r>
            <a:endParaRPr lang="en-US" sz="3600" dirty="0">
              <a:solidFill>
                <a:schemeClr val="bg1"/>
              </a:solidFill>
              <a:latin typeface="Arial" pitchFamily="34" charset="0"/>
              <a:cs typeface="Arial" pitchFamily="34" charset="0"/>
            </a:endParaRPr>
          </a:p>
          <a:p>
            <a:endParaRPr lang="en-US" sz="1100" dirty="0">
              <a:solidFill>
                <a:schemeClr val="bg1"/>
              </a:solidFill>
              <a:latin typeface="Arial" pitchFamily="34" charset="0"/>
              <a:cs typeface="Arial" pitchFamily="34" charset="0"/>
            </a:endParaRPr>
          </a:p>
          <a:p>
            <a:r>
              <a:rPr lang="en-US" sz="2400" i="1" dirty="0">
                <a:solidFill>
                  <a:schemeClr val="bg1"/>
                </a:solidFill>
              </a:rPr>
              <a:t>Reportable Diseases, Surveillance, and Isolation and Quarantine Requirements</a:t>
            </a:r>
          </a:p>
        </p:txBody>
      </p:sp>
      <p:sp>
        <p:nvSpPr>
          <p:cNvPr id="6" name="Subtitle 2">
            <a:extLst>
              <a:ext uri="{FF2B5EF4-FFF2-40B4-BE49-F238E27FC236}">
                <a16:creationId xmlns:a16="http://schemas.microsoft.com/office/drawing/2014/main" id="{2CF0AB09-0013-48B7-A823-7C5D9CA89972}"/>
              </a:ext>
            </a:extLst>
          </p:cNvPr>
          <p:cNvSpPr txBox="1">
            <a:spLocks/>
          </p:cNvSpPr>
          <p:nvPr/>
        </p:nvSpPr>
        <p:spPr>
          <a:xfrm>
            <a:off x="649716" y="4209021"/>
            <a:ext cx="6400800" cy="1947862"/>
          </a:xfrm>
        </p:spPr>
        <p:txBody>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rPr>
              <a:t>Kevin Cranston, MDiv, </a:t>
            </a:r>
            <a:r>
              <a:rPr lang="en-US" sz="1800" dirty="0">
                <a:solidFill>
                  <a:schemeClr val="bg1"/>
                </a:solidFill>
              </a:rPr>
              <a:t>Assistant Commissioner, </a:t>
            </a:r>
          </a:p>
          <a:p>
            <a:pPr marL="0" indent="0">
              <a:spcAft>
                <a:spcPts val="1000"/>
              </a:spcAft>
              <a:buFont typeface="Arial" panose="020B0604020202020204" pitchFamily="34" charset="0"/>
              <a:buNone/>
            </a:pPr>
            <a:r>
              <a:rPr lang="en-US" sz="1800" dirty="0">
                <a:solidFill>
                  <a:schemeClr val="bg1"/>
                </a:solidFill>
              </a:rPr>
              <a:t>Director, Bureau of Infectious Disease and Laboratory Sciences</a:t>
            </a:r>
            <a:endParaRPr lang="en-US" sz="1800" b="1" dirty="0">
              <a:solidFill>
                <a:schemeClr val="bg1"/>
              </a:solidFill>
            </a:endParaRPr>
          </a:p>
          <a:p>
            <a:pPr marL="0" indent="0">
              <a:spcAft>
                <a:spcPts val="1000"/>
              </a:spcAft>
              <a:buFont typeface="Arial" panose="020B0604020202020204" pitchFamily="34" charset="0"/>
              <a:buNone/>
            </a:pPr>
            <a:r>
              <a:rPr lang="en-US" sz="1800" b="1" dirty="0">
                <a:solidFill>
                  <a:schemeClr val="bg1"/>
                </a:solidFill>
              </a:rPr>
              <a:t>Catherine M. Brown, DVM, MSc, MPH</a:t>
            </a:r>
            <a:r>
              <a:rPr lang="en-US" sz="1800" dirty="0">
                <a:solidFill>
                  <a:schemeClr val="bg1"/>
                </a:solidFill>
              </a:rPr>
              <a:t>, State Epidemiologist</a:t>
            </a:r>
            <a:endParaRPr lang="en-US" sz="1800" b="1" dirty="0">
              <a:solidFill>
                <a:schemeClr val="bg1"/>
              </a:solidFill>
            </a:endParaRPr>
          </a:p>
          <a:p>
            <a:pPr marL="0" indent="0">
              <a:buFont typeface="Arial" panose="020B0604020202020204" pitchFamily="34" charset="0"/>
              <a:buNone/>
            </a:pPr>
            <a:r>
              <a:rPr lang="en-US" sz="1800" b="1" dirty="0">
                <a:solidFill>
                  <a:schemeClr val="bg1"/>
                </a:solidFill>
              </a:rPr>
              <a:t>Gillian A. Haney, MPH, </a:t>
            </a:r>
            <a:r>
              <a:rPr lang="en-US" sz="1800" dirty="0">
                <a:solidFill>
                  <a:schemeClr val="bg1"/>
                </a:solidFill>
              </a:rPr>
              <a:t>Director, Division of Surveillance, Analytics and Informatics </a:t>
            </a:r>
          </a:p>
        </p:txBody>
      </p:sp>
    </p:spTree>
    <p:extLst>
      <p:ext uri="{BB962C8B-B14F-4D97-AF65-F5344CB8AC3E}">
        <p14:creationId xmlns:p14="http://schemas.microsoft.com/office/powerpoint/2010/main" val="200324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10D47-C45C-42A3-B708-94A8A47ADEA5}"/>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Summary of Regulations</a:t>
            </a:r>
          </a:p>
        </p:txBody>
      </p:sp>
      <p:sp>
        <p:nvSpPr>
          <p:cNvPr id="4" name="TextBox 3">
            <a:extLst>
              <a:ext uri="{FF2B5EF4-FFF2-40B4-BE49-F238E27FC236}">
                <a16:creationId xmlns:a16="http://schemas.microsoft.com/office/drawing/2014/main" id="{E88AC739-E715-4AAD-A089-B099A1F5C42E}"/>
              </a:ext>
            </a:extLst>
          </p:cNvPr>
          <p:cNvSpPr txBox="1"/>
          <p:nvPr/>
        </p:nvSpPr>
        <p:spPr>
          <a:xfrm>
            <a:off x="504825" y="1343026"/>
            <a:ext cx="11039475" cy="4985980"/>
          </a:xfrm>
          <a:prstGeom prst="rect">
            <a:avLst/>
          </a:prstGeom>
          <a:noFill/>
        </p:spPr>
        <p:txBody>
          <a:bodyPr wrap="square">
            <a:spAutoFit/>
          </a:bodyPr>
          <a:lstStyle/>
          <a:p>
            <a:pPr marL="457200" indent="-457200">
              <a:spcAft>
                <a:spcPts val="1500"/>
              </a:spcAft>
              <a:buFont typeface="Arial" panose="020B0604020202020204" pitchFamily="34" charset="0"/>
              <a:buChar char="•"/>
            </a:pPr>
            <a:r>
              <a:rPr lang="en-US" sz="2400" dirty="0"/>
              <a:t>This regulation lists diseases designated dangerous to public health by DPH and establishes reporting, surveillance, isolation, and quarantine requirements.  </a:t>
            </a:r>
          </a:p>
          <a:p>
            <a:pPr marL="457200" indent="-457200">
              <a:spcAft>
                <a:spcPts val="1500"/>
              </a:spcAft>
              <a:buFont typeface="Arial" panose="020B0604020202020204" pitchFamily="34" charset="0"/>
              <a:buChar char="•"/>
            </a:pPr>
            <a:r>
              <a:rPr lang="en-US" sz="2400" dirty="0"/>
              <a:t>The regulation provides the foundation of the reporting, surveillance, isolation and quarantine framework being used to address the COVID-19 pandemic in the Commonwealth.  </a:t>
            </a:r>
          </a:p>
          <a:p>
            <a:pPr marL="457200" indent="-457200">
              <a:spcAft>
                <a:spcPts val="1500"/>
              </a:spcAft>
              <a:buFont typeface="Arial" panose="020B0604020202020204" pitchFamily="34" charset="0"/>
              <a:buChar char="•"/>
            </a:pPr>
            <a:r>
              <a:rPr lang="en-US" sz="2400" dirty="0"/>
              <a:t>The proposed amendments update sections of the regulation that have been of particular importance during the COVID-19 pandemic as they relate to the Department’s ongoing surveillance of and response to diseases that are dangerous to the public health.</a:t>
            </a:r>
          </a:p>
          <a:p>
            <a:pPr marL="457200" indent="-457200">
              <a:spcAft>
                <a:spcPts val="1500"/>
              </a:spcAft>
              <a:buFont typeface="Arial" panose="020B0604020202020204" pitchFamily="34" charset="0"/>
              <a:buChar char="•"/>
            </a:pPr>
            <a:r>
              <a:rPr lang="en-US" sz="2400" dirty="0"/>
              <a:t>Originally promulgated in 1964, 105 CMR 300.000 was last revised in 2017.</a:t>
            </a:r>
          </a:p>
          <a:p>
            <a:pPr marL="457200" indent="-457200">
              <a:spcAft>
                <a:spcPts val="15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28126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7C827-6DD4-4D88-B64D-28472CE39CC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Clarifying Updates</a:t>
            </a:r>
          </a:p>
        </p:txBody>
      </p:sp>
      <p:sp>
        <p:nvSpPr>
          <p:cNvPr id="5" name="Text Placeholder 2">
            <a:extLst>
              <a:ext uri="{FF2B5EF4-FFF2-40B4-BE49-F238E27FC236}">
                <a16:creationId xmlns:a16="http://schemas.microsoft.com/office/drawing/2014/main" id="{900972A1-FFE8-424D-B2B2-73EB09DAD503}"/>
              </a:ext>
            </a:extLst>
          </p:cNvPr>
          <p:cNvSpPr txBox="1">
            <a:spLocks/>
          </p:cNvSpPr>
          <p:nvPr/>
        </p:nvSpPr>
        <p:spPr>
          <a:xfrm>
            <a:off x="504824" y="1344612"/>
            <a:ext cx="11363325" cy="3509161"/>
          </a:xfrm>
        </p:spPr>
        <p:txBody>
          <a:bodyPr>
            <a:noAutofit/>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457200" indent="-457200" algn="l">
              <a:spcAft>
                <a:spcPts val="1000"/>
              </a:spcAft>
              <a:buFont typeface="Arial" panose="020B0604020202020204" pitchFamily="34" charset="0"/>
              <a:buChar char="•"/>
            </a:pPr>
            <a:r>
              <a:rPr lang="en-US" sz="2600" i="1" dirty="0">
                <a:solidFill>
                  <a:schemeClr val="tx1"/>
                </a:solidFill>
              </a:rPr>
              <a:t>s.020: Definitions- </a:t>
            </a:r>
            <a:r>
              <a:rPr lang="en-US" sz="2600" dirty="0">
                <a:solidFill>
                  <a:schemeClr val="tx1"/>
                </a:solidFill>
              </a:rPr>
              <a:t>clarifies definitions of various terms used within regulations </a:t>
            </a:r>
            <a:r>
              <a:rPr lang="en-US" sz="2600" dirty="0" err="1">
                <a:solidFill>
                  <a:schemeClr val="tx1"/>
                </a:solidFill>
              </a:rPr>
              <a:t>eg</a:t>
            </a:r>
            <a:r>
              <a:rPr lang="en-US" sz="2600" dirty="0">
                <a:solidFill>
                  <a:schemeClr val="tx1"/>
                </a:solidFill>
              </a:rPr>
              <a:t>: demographic data</a:t>
            </a:r>
          </a:p>
          <a:p>
            <a:pPr marL="457200" indent="-457200" algn="l">
              <a:spcAft>
                <a:spcPts val="1000"/>
              </a:spcAft>
              <a:buFont typeface="Arial" panose="020B0604020202020204" pitchFamily="34" charset="0"/>
              <a:buChar char="•"/>
            </a:pPr>
            <a:r>
              <a:rPr lang="en-US" sz="2600" i="1" dirty="0">
                <a:solidFill>
                  <a:schemeClr val="tx1"/>
                </a:solidFill>
              </a:rPr>
              <a:t>s.050: Disease Surveillance and Case Management System- </a:t>
            </a:r>
            <a:r>
              <a:rPr lang="en-US" sz="2600" dirty="0">
                <a:solidFill>
                  <a:schemeClr val="tx1"/>
                </a:solidFill>
              </a:rPr>
              <a:t>specifies how MAVEN is used</a:t>
            </a:r>
          </a:p>
          <a:p>
            <a:pPr marL="457200" indent="-457200" algn="l">
              <a:spcAft>
                <a:spcPts val="1000"/>
              </a:spcAft>
              <a:buFont typeface="Arial" panose="020B0604020202020204" pitchFamily="34" charset="0"/>
              <a:buChar char="•"/>
            </a:pPr>
            <a:r>
              <a:rPr lang="en-US" sz="2600" i="1" dirty="0">
                <a:solidFill>
                  <a:schemeClr val="tx1"/>
                </a:solidFill>
              </a:rPr>
              <a:t>s.100: Diseases Reportable to Local Boards of Health</a:t>
            </a:r>
            <a:r>
              <a:rPr lang="en-US" sz="2600" dirty="0">
                <a:solidFill>
                  <a:schemeClr val="tx1"/>
                </a:solidFill>
              </a:rPr>
              <a:t>- reformatted to reinforce/reflect modernization of reporting infrastructures that enables simultaneous visibility of disease reports</a:t>
            </a:r>
          </a:p>
          <a:p>
            <a:pPr marL="457200" indent="-457200" algn="l">
              <a:spcAft>
                <a:spcPts val="1000"/>
              </a:spcAft>
              <a:buFont typeface="Arial" panose="020B0604020202020204" pitchFamily="34" charset="0"/>
              <a:buChar char="•"/>
            </a:pPr>
            <a:r>
              <a:rPr lang="en-US" sz="2600" i="1" dirty="0">
                <a:solidFill>
                  <a:schemeClr val="tx1"/>
                </a:solidFill>
              </a:rPr>
              <a:t>s.110 and 160: </a:t>
            </a:r>
            <a:r>
              <a:rPr lang="en-US" sz="2600" dirty="0">
                <a:solidFill>
                  <a:schemeClr val="tx1"/>
                </a:solidFill>
              </a:rPr>
              <a:t>clarifies general types of data that must be included on reports by Local Health and to the Department</a:t>
            </a:r>
          </a:p>
        </p:txBody>
      </p:sp>
    </p:spTree>
    <p:extLst>
      <p:ext uri="{BB962C8B-B14F-4D97-AF65-F5344CB8AC3E}">
        <p14:creationId xmlns:p14="http://schemas.microsoft.com/office/powerpoint/2010/main" val="302744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7C827-6DD4-4D88-B64D-28472CE39CC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Clarifying Updates (</a:t>
            </a:r>
            <a:r>
              <a:rPr lang="en-US" sz="4000" b="1" dirty="0" err="1">
                <a:solidFill>
                  <a:schemeClr val="bg1"/>
                </a:solidFill>
                <a:latin typeface="Arial" panose="020B0604020202020204" pitchFamily="34" charset="0"/>
                <a:cs typeface="Arial" panose="020B0604020202020204" pitchFamily="34" charset="0"/>
              </a:rPr>
              <a:t>con’t</a:t>
            </a:r>
            <a:r>
              <a:rPr lang="en-US" sz="4000" b="1" dirty="0">
                <a:solidFill>
                  <a:schemeClr val="bg1"/>
                </a:solidFill>
                <a:latin typeface="Arial" panose="020B0604020202020204" pitchFamily="34" charset="0"/>
                <a:cs typeface="Arial" panose="020B0604020202020204" pitchFamily="34" charset="0"/>
              </a:rPr>
              <a:t>)</a:t>
            </a:r>
          </a:p>
        </p:txBody>
      </p:sp>
      <p:sp>
        <p:nvSpPr>
          <p:cNvPr id="5" name="Text Placeholder 2">
            <a:extLst>
              <a:ext uri="{FF2B5EF4-FFF2-40B4-BE49-F238E27FC236}">
                <a16:creationId xmlns:a16="http://schemas.microsoft.com/office/drawing/2014/main" id="{900972A1-FFE8-424D-B2B2-73EB09DAD503}"/>
              </a:ext>
            </a:extLst>
          </p:cNvPr>
          <p:cNvSpPr txBox="1">
            <a:spLocks/>
          </p:cNvSpPr>
          <p:nvPr/>
        </p:nvSpPr>
        <p:spPr>
          <a:xfrm>
            <a:off x="504824" y="1344612"/>
            <a:ext cx="11363325" cy="3509161"/>
          </a:xfrm>
        </p:spPr>
        <p:txBody>
          <a:bodyPr>
            <a:noAutofit/>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457200" indent="-457200" algn="l">
              <a:spcAft>
                <a:spcPts val="1000"/>
              </a:spcAft>
              <a:buFont typeface="Arial" panose="020B0604020202020204" pitchFamily="34" charset="0"/>
              <a:buChar char="•"/>
            </a:pPr>
            <a:r>
              <a:rPr lang="en-US" sz="2600" i="1" dirty="0">
                <a:solidFill>
                  <a:schemeClr val="tx1"/>
                </a:solidFill>
              </a:rPr>
              <a:t>s. 120: </a:t>
            </a:r>
            <a:r>
              <a:rPr lang="en-US" sz="2600" dirty="0">
                <a:solidFill>
                  <a:schemeClr val="tx1"/>
                </a:solidFill>
              </a:rPr>
              <a:t>strengthens the protections of confidential health information contained in MAVEN and other records; limits access to those with a specific need</a:t>
            </a:r>
          </a:p>
          <a:p>
            <a:pPr marL="457200" indent="-457200" algn="l">
              <a:spcAft>
                <a:spcPts val="1000"/>
              </a:spcAft>
              <a:buFont typeface="Arial" panose="020B0604020202020204" pitchFamily="34" charset="0"/>
              <a:buChar char="•"/>
            </a:pPr>
            <a:r>
              <a:rPr lang="en-US" sz="2600" i="1" dirty="0">
                <a:solidFill>
                  <a:schemeClr val="tx1"/>
                </a:solidFill>
              </a:rPr>
              <a:t>s.133-134: </a:t>
            </a:r>
            <a:r>
              <a:rPr lang="en-US" sz="2600" dirty="0">
                <a:solidFill>
                  <a:schemeClr val="tx1"/>
                </a:solidFill>
              </a:rPr>
              <a:t>clarifies that employers play a role in reporting illnesses (unusual or clusters/outbreaks) occurring in the workplace</a:t>
            </a:r>
          </a:p>
          <a:p>
            <a:pPr marL="457200" indent="-457200" algn="l">
              <a:spcAft>
                <a:spcPts val="1000"/>
              </a:spcAft>
              <a:buFont typeface="Arial" panose="020B0604020202020204" pitchFamily="34" charset="0"/>
              <a:buChar char="•"/>
            </a:pPr>
            <a:r>
              <a:rPr lang="en-US" sz="2600" i="1" dirty="0">
                <a:solidFill>
                  <a:schemeClr val="tx1"/>
                </a:solidFill>
              </a:rPr>
              <a:t>s.173: </a:t>
            </a:r>
            <a:r>
              <a:rPr lang="en-US" sz="2600" dirty="0">
                <a:solidFill>
                  <a:schemeClr val="tx1"/>
                </a:solidFill>
              </a:rPr>
              <a:t>reporting of negative SARS-COV2 results</a:t>
            </a:r>
          </a:p>
          <a:p>
            <a:pPr marL="457200" indent="-457200" algn="l">
              <a:spcAft>
                <a:spcPts val="1000"/>
              </a:spcAft>
              <a:buFont typeface="Arial" panose="020B0604020202020204" pitchFamily="34" charset="0"/>
              <a:buChar char="•"/>
            </a:pPr>
            <a:r>
              <a:rPr lang="en-US" sz="2600" i="1" dirty="0">
                <a:solidFill>
                  <a:schemeClr val="tx1"/>
                </a:solidFill>
              </a:rPr>
              <a:t>s.200: </a:t>
            </a:r>
            <a:r>
              <a:rPr lang="en-US" sz="2600" dirty="0">
                <a:solidFill>
                  <a:schemeClr val="tx1"/>
                </a:solidFill>
              </a:rPr>
              <a:t>updated isolation and quarantine requirements with revised language to follow recommendations for specific coronavirus infections</a:t>
            </a:r>
          </a:p>
        </p:txBody>
      </p:sp>
    </p:spTree>
    <p:extLst>
      <p:ext uri="{BB962C8B-B14F-4D97-AF65-F5344CB8AC3E}">
        <p14:creationId xmlns:p14="http://schemas.microsoft.com/office/powerpoint/2010/main" val="10120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10341" y="1344613"/>
            <a:ext cx="11348957" cy="2771775"/>
          </a:xfrm>
        </p:spPr>
        <p:txBody>
          <a:bodyPr>
            <a:noAutofit/>
          </a:bodyPr>
          <a:lstStyle/>
          <a:p>
            <a:pPr marL="0" indent="0">
              <a:buNone/>
            </a:pPr>
            <a:r>
              <a:rPr lang="en-US" b="1" dirty="0"/>
              <a:t>300.150: Declaring a Disease or Condition Immediately Reportable, Under Surveillance and/or Subject to Isolation and Quarantine: Temporary Reporting, Surveillance and/or Isolation and Quarantine</a:t>
            </a:r>
          </a:p>
          <a:p>
            <a:endParaRPr lang="en-US" sz="2400" b="1" dirty="0"/>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Proposed Amendment: 300.150</a:t>
            </a:r>
          </a:p>
        </p:txBody>
      </p:sp>
      <p:sp>
        <p:nvSpPr>
          <p:cNvPr id="5" name="Freeform 57">
            <a:extLst>
              <a:ext uri="{FF2B5EF4-FFF2-40B4-BE49-F238E27FC236}">
                <a16:creationId xmlns:a16="http://schemas.microsoft.com/office/drawing/2014/main" id="{F07A3758-6B14-45D1-8DA7-BC88A3B9C8FF}"/>
              </a:ext>
            </a:extLst>
          </p:cNvPr>
          <p:cNvSpPr/>
          <p:nvPr/>
        </p:nvSpPr>
        <p:spPr>
          <a:xfrm>
            <a:off x="6038842" y="2768367"/>
            <a:ext cx="69137" cy="3619733"/>
          </a:xfrm>
          <a:custGeom>
            <a:avLst/>
            <a:gdLst>
              <a:gd name="connsiteX0" fmla="*/ 23018 w 22224"/>
              <a:gd name="connsiteY0" fmla="*/ 12065 h 4708525"/>
              <a:gd name="connsiteX1" fmla="*/ 22224 w 22224"/>
              <a:gd name="connsiteY1" fmla="*/ 4721216 h 4708525"/>
            </a:gdLst>
            <a:ahLst/>
            <a:cxnLst>
              <a:cxn ang="0">
                <a:pos x="connsiteX0" y="connsiteY0"/>
              </a:cxn>
              <a:cxn ang="0">
                <a:pos x="connsiteX1" y="connsiteY1"/>
              </a:cxn>
            </a:cxnLst>
            <a:rect l="l" t="t" r="r" b="b"/>
            <a:pathLst>
              <a:path w="22224" h="4708525">
                <a:moveTo>
                  <a:pt x="23018" y="12065"/>
                </a:moveTo>
                <a:lnTo>
                  <a:pt x="22224" y="4721216"/>
                </a:lnTo>
              </a:path>
            </a:pathLst>
          </a:custGeom>
          <a:ln w="19049">
            <a:solidFill>
              <a:srgbClr val="D1523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62">
            <a:extLst>
              <a:ext uri="{FF2B5EF4-FFF2-40B4-BE49-F238E27FC236}">
                <a16:creationId xmlns:a16="http://schemas.microsoft.com/office/drawing/2014/main" id="{15023D42-0456-4C88-A779-A7F08D71EB08}"/>
              </a:ext>
            </a:extLst>
          </p:cNvPr>
          <p:cNvSpPr txBox="1"/>
          <p:nvPr/>
        </p:nvSpPr>
        <p:spPr>
          <a:xfrm>
            <a:off x="308316" y="3350661"/>
            <a:ext cx="5689812" cy="1857432"/>
          </a:xfrm>
          <a:prstGeom prst="rect">
            <a:avLst/>
          </a:prstGeom>
          <a:noFill/>
        </p:spPr>
        <p:txBody>
          <a:bodyPr wrap="square" lIns="0" tIns="0" rIns="0" bIns="0" rtlCol="0">
            <a:spAutoFit/>
          </a:bodyPr>
          <a:lstStyle/>
          <a:p>
            <a:pPr marL="0" indent="439642"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85" dirty="0">
                <a:solidFill>
                  <a:srgbClr val="D1523A"/>
                </a:solidFill>
                <a:cs typeface="Arial"/>
              </a:rPr>
              <a:t> </a:t>
            </a:r>
            <a:r>
              <a:rPr lang="en-US" altLang="zh-CN" sz="1900" dirty="0">
                <a:solidFill>
                  <a:srgbClr val="D1523A"/>
                </a:solidFill>
                <a:ea typeface="Arial"/>
              </a:rPr>
              <a:t>CURRENT </a:t>
            </a:r>
            <a:r>
              <a:rPr lang="en-US" altLang="zh-CN" sz="1900" spc="-25" dirty="0">
                <a:solidFill>
                  <a:srgbClr val="D1523A"/>
                </a:solidFill>
                <a:ea typeface="Arial"/>
              </a:rPr>
              <a:t>STAN</a:t>
            </a:r>
            <a:r>
              <a:rPr lang="en-US" altLang="zh-CN" sz="1900" spc="-15" dirty="0">
                <a:solidFill>
                  <a:srgbClr val="D1523A"/>
                </a:solidFill>
                <a:ea typeface="Arial"/>
              </a:rPr>
              <a:t>DARD</a:t>
            </a:r>
          </a:p>
          <a:p>
            <a:pPr marL="0" indent="1219866">
              <a:lnSpc>
                <a:spcPct val="100000"/>
              </a:lnSpc>
            </a:pPr>
            <a:endParaRPr lang="en-US" altLang="zh-CN" sz="1900" spc="-15" dirty="0">
              <a:solidFill>
                <a:srgbClr val="D1523A"/>
              </a:solidFill>
              <a:ea typeface="Arial"/>
            </a:endParaRPr>
          </a:p>
          <a:p>
            <a:pPr hangingPunct="0">
              <a:lnSpc>
                <a:spcPct val="86666"/>
              </a:lnSpc>
            </a:pPr>
            <a:r>
              <a:rPr lang="en-US" altLang="zh-CN" dirty="0">
                <a:solidFill>
                  <a:srgbClr val="272733"/>
                </a:solidFill>
                <a:ea typeface="Arial"/>
                <a:cs typeface="Arial" panose="020B0604020202020204" pitchFamily="34" charset="0"/>
              </a:rPr>
              <a:t>Authorizes</a:t>
            </a:r>
            <a:r>
              <a:rPr lang="en-US" altLang="zh-CN" spc="145"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the</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Commissioner,</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to</a:t>
            </a:r>
            <a:r>
              <a:rPr lang="en-US" altLang="zh-CN" spc="-85"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require</a:t>
            </a:r>
            <a:r>
              <a:rPr lang="en-US" altLang="zh-CN" dirty="0">
                <a:solidFill>
                  <a:srgbClr val="272733"/>
                </a:solidFill>
                <a:cs typeface="Arial" panose="020B0604020202020204" pitchFamily="34" charset="0"/>
              </a:rPr>
              <a:t> </a:t>
            </a:r>
            <a:r>
              <a:rPr lang="en-US" altLang="zh-CN" spc="25" dirty="0">
                <a:solidFill>
                  <a:srgbClr val="272733"/>
                </a:solidFill>
                <a:ea typeface="Arial"/>
                <a:cs typeface="Arial" panose="020B0604020202020204" pitchFamily="34" charset="0"/>
              </a:rPr>
              <a:t>reporting,</a:t>
            </a:r>
            <a:r>
              <a:rPr lang="en-US" altLang="zh-CN" spc="-270" dirty="0">
                <a:solidFill>
                  <a:srgbClr val="272733"/>
                </a:solidFill>
                <a:cs typeface="Arial" panose="020B0604020202020204" pitchFamily="34" charset="0"/>
              </a:rPr>
              <a:t> </a:t>
            </a:r>
            <a:r>
              <a:rPr lang="en-US" altLang="zh-CN" spc="30" dirty="0">
                <a:solidFill>
                  <a:srgbClr val="272733"/>
                </a:solidFill>
                <a:ea typeface="Arial"/>
                <a:cs typeface="Arial" panose="020B0604020202020204" pitchFamily="34" charset="0"/>
              </a:rPr>
              <a:t>surveillance</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and/or</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establish</a:t>
            </a:r>
            <a:r>
              <a:rPr lang="en-US" altLang="zh-CN" spc="30"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isolation</a:t>
            </a:r>
            <a:r>
              <a:rPr lang="en-US" altLang="zh-CN" dirty="0">
                <a:solidFill>
                  <a:srgbClr val="272733"/>
                </a:solidFill>
                <a:cs typeface="Arial" panose="020B0604020202020204" pitchFamily="34" charset="0"/>
              </a:rPr>
              <a:t> </a:t>
            </a:r>
            <a:r>
              <a:rPr lang="en-US" altLang="zh-CN" spc="55" dirty="0">
                <a:solidFill>
                  <a:srgbClr val="272733"/>
                </a:solidFill>
                <a:ea typeface="Arial"/>
                <a:cs typeface="Arial" panose="020B0604020202020204" pitchFamily="34" charset="0"/>
              </a:rPr>
              <a:t>and</a:t>
            </a:r>
            <a:r>
              <a:rPr lang="en-US" altLang="zh-CN" spc="-285" dirty="0">
                <a:solidFill>
                  <a:srgbClr val="272733"/>
                </a:solidFill>
                <a:cs typeface="Arial" panose="020B0604020202020204" pitchFamily="34" charset="0"/>
              </a:rPr>
              <a:t> </a:t>
            </a:r>
            <a:r>
              <a:rPr lang="en-US" altLang="zh-CN" spc="45" dirty="0">
                <a:solidFill>
                  <a:srgbClr val="272733"/>
                </a:solidFill>
                <a:ea typeface="Arial"/>
                <a:cs typeface="Arial" panose="020B0604020202020204" pitchFamily="34" charset="0"/>
              </a:rPr>
              <a:t>quarantine</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requirements for newly</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recognized</a:t>
            </a:r>
            <a:r>
              <a:rPr lang="en-US" altLang="zh-CN" spc="35"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diseases</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or</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conditions</a:t>
            </a:r>
            <a:r>
              <a:rPr lang="en-US" altLang="zh-CN" spc="-40"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or</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recently</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identified</a:t>
            </a:r>
            <a:r>
              <a:rPr lang="en-US" altLang="zh-CN" spc="25"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or</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suspected</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to</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be</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a</a:t>
            </a:r>
            <a:r>
              <a:rPr lang="en-US" altLang="zh-CN" spc="30"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public</a:t>
            </a:r>
            <a:r>
              <a:rPr lang="en-US" altLang="zh-CN"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health</a:t>
            </a:r>
            <a:r>
              <a:rPr lang="en-US" altLang="zh-CN" spc="5" dirty="0">
                <a:solidFill>
                  <a:srgbClr val="272733"/>
                </a:solidFill>
                <a:cs typeface="Arial" panose="020B0604020202020204" pitchFamily="34" charset="0"/>
              </a:rPr>
              <a:t> </a:t>
            </a:r>
            <a:r>
              <a:rPr lang="en-US" altLang="zh-CN" dirty="0">
                <a:solidFill>
                  <a:srgbClr val="272733"/>
                </a:solidFill>
                <a:ea typeface="Arial"/>
                <a:cs typeface="Arial" panose="020B0604020202020204" pitchFamily="34" charset="0"/>
              </a:rPr>
              <a:t>concern</a:t>
            </a:r>
          </a:p>
        </p:txBody>
      </p:sp>
      <p:sp>
        <p:nvSpPr>
          <p:cNvPr id="7" name="TextBox 63">
            <a:extLst>
              <a:ext uri="{FF2B5EF4-FFF2-40B4-BE49-F238E27FC236}">
                <a16:creationId xmlns:a16="http://schemas.microsoft.com/office/drawing/2014/main" id="{A2AFEB77-DD31-4D25-9A85-D530D8801D4C}"/>
              </a:ext>
            </a:extLst>
          </p:cNvPr>
          <p:cNvSpPr txBox="1"/>
          <p:nvPr/>
        </p:nvSpPr>
        <p:spPr>
          <a:xfrm>
            <a:off x="6382300" y="3277404"/>
            <a:ext cx="5687568" cy="2003112"/>
          </a:xfrm>
          <a:prstGeom prst="rect">
            <a:avLst/>
          </a:prstGeom>
          <a:noFill/>
        </p:spPr>
        <p:txBody>
          <a:bodyPr wrap="square" lIns="0" tIns="0" rIns="0" bIns="0" rtlCol="0">
            <a:spAutoFit/>
          </a:bodyPr>
          <a:lstStyle/>
          <a:p>
            <a:pPr marL="0" indent="345376"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115" dirty="0">
                <a:solidFill>
                  <a:srgbClr val="D1523A"/>
                </a:solidFill>
                <a:cs typeface="Arial"/>
              </a:rPr>
              <a:t> </a:t>
            </a:r>
            <a:r>
              <a:rPr lang="en-US" altLang="zh-CN" sz="1900" dirty="0">
                <a:solidFill>
                  <a:srgbClr val="D1523A"/>
                </a:solidFill>
                <a:ea typeface="Arial"/>
              </a:rPr>
              <a:t>PROPOSED </a:t>
            </a:r>
            <a:r>
              <a:rPr lang="en-US" altLang="zh-CN" sz="1900" spc="-5" dirty="0">
                <a:solidFill>
                  <a:srgbClr val="D1523A"/>
                </a:solidFill>
                <a:ea typeface="Arial"/>
              </a:rPr>
              <a:t>CH</a:t>
            </a:r>
            <a:r>
              <a:rPr lang="en-US" altLang="zh-CN" sz="1900" dirty="0">
                <a:solidFill>
                  <a:srgbClr val="D1523A"/>
                </a:solidFill>
                <a:ea typeface="Arial"/>
              </a:rPr>
              <a:t>ANGE</a:t>
            </a:r>
          </a:p>
          <a:p>
            <a:pPr marL="0" indent="1358582">
              <a:lnSpc>
                <a:spcPct val="100000"/>
              </a:lnSpc>
            </a:pPr>
            <a:endParaRPr lang="en-US" altLang="zh-CN" sz="1900" dirty="0">
              <a:solidFill>
                <a:srgbClr val="D1523A"/>
              </a:solidFill>
              <a:ea typeface="Arial"/>
            </a:endParaRP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Clarifying text to review an initial declaration and conditions necessary to extend the declaration</a:t>
            </a:r>
          </a:p>
          <a:p>
            <a:pPr marL="342900" indent="-342900" hangingPunct="0">
              <a:lnSpc>
                <a:spcPct val="90416"/>
              </a:lnSpc>
              <a:spcBef>
                <a:spcPts val="390"/>
              </a:spcBef>
              <a:buFont typeface="Arial" panose="020B0604020202020204" pitchFamily="34" charset="0"/>
              <a:buChar char="•"/>
            </a:pPr>
            <a:r>
              <a:rPr lang="en-US" altLang="zh-CN" dirty="0">
                <a:ea typeface="Arial"/>
                <a:cs typeface="Arial" panose="020B0604020202020204" pitchFamily="34" charset="0"/>
              </a:rPr>
              <a:t>This</a:t>
            </a:r>
            <a:r>
              <a:rPr lang="en-US" altLang="zh-CN" spc="80" dirty="0">
                <a:cs typeface="Arial" panose="020B0604020202020204" pitchFamily="34" charset="0"/>
              </a:rPr>
              <a:t> </a:t>
            </a:r>
            <a:r>
              <a:rPr lang="en-US" altLang="zh-CN" dirty="0">
                <a:ea typeface="Arial"/>
                <a:cs typeface="Arial" panose="020B0604020202020204" pitchFamily="34" charset="0"/>
              </a:rPr>
              <a:t>amendment</a:t>
            </a:r>
            <a:r>
              <a:rPr lang="en-US" altLang="zh-CN" spc="75" dirty="0">
                <a:cs typeface="Arial" panose="020B0604020202020204" pitchFamily="34" charset="0"/>
              </a:rPr>
              <a:t> </a:t>
            </a:r>
            <a:r>
              <a:rPr lang="en-US" altLang="zh-CN" dirty="0">
                <a:ea typeface="Arial"/>
                <a:cs typeface="Arial" panose="020B0604020202020204" pitchFamily="34" charset="0"/>
              </a:rPr>
              <a:t>seeks</a:t>
            </a:r>
            <a:r>
              <a:rPr lang="en-US" altLang="zh-CN" spc="75" dirty="0">
                <a:cs typeface="Arial" panose="020B0604020202020204" pitchFamily="34" charset="0"/>
              </a:rPr>
              <a:t> </a:t>
            </a:r>
            <a:r>
              <a:rPr lang="en-US" altLang="zh-CN" dirty="0">
                <a:ea typeface="Arial"/>
                <a:cs typeface="Arial" panose="020B0604020202020204" pitchFamily="34" charset="0"/>
              </a:rPr>
              <a:t>to</a:t>
            </a:r>
            <a:r>
              <a:rPr lang="en-US" altLang="zh-CN" dirty="0">
                <a:cs typeface="Arial" panose="020B0604020202020204" pitchFamily="34" charset="0"/>
              </a:rPr>
              <a:t> </a:t>
            </a:r>
            <a:r>
              <a:rPr lang="en-US" altLang="zh-CN" dirty="0">
                <a:ea typeface="Arial"/>
                <a:cs typeface="Arial" panose="020B0604020202020204" pitchFamily="34" charset="0"/>
              </a:rPr>
              <a:t>make</a:t>
            </a:r>
            <a:r>
              <a:rPr lang="en-US" altLang="zh-CN" dirty="0">
                <a:cs typeface="Arial" panose="020B0604020202020204" pitchFamily="34" charset="0"/>
              </a:rPr>
              <a:t> </a:t>
            </a:r>
            <a:r>
              <a:rPr lang="en-US" altLang="zh-CN" dirty="0">
                <a:ea typeface="Arial"/>
                <a:cs typeface="Arial" panose="020B0604020202020204" pitchFamily="34" charset="0"/>
              </a:rPr>
              <a:t>the</a:t>
            </a:r>
            <a:r>
              <a:rPr lang="en-US" altLang="zh-CN" spc="30" dirty="0">
                <a:cs typeface="Arial" panose="020B0604020202020204" pitchFamily="34" charset="0"/>
              </a:rPr>
              <a:t> </a:t>
            </a:r>
            <a:r>
              <a:rPr lang="en-US" altLang="zh-CN" dirty="0">
                <a:ea typeface="Arial"/>
                <a:cs typeface="Arial" panose="020B0604020202020204" pitchFamily="34" charset="0"/>
              </a:rPr>
              <a:t>declaration</a:t>
            </a:r>
            <a:r>
              <a:rPr lang="en-US" altLang="zh-CN" dirty="0">
                <a:cs typeface="Arial" panose="020B0604020202020204" pitchFamily="34" charset="0"/>
              </a:rPr>
              <a:t> </a:t>
            </a:r>
            <a:r>
              <a:rPr lang="en-US" altLang="zh-CN" dirty="0">
                <a:ea typeface="Arial"/>
                <a:cs typeface="Arial" panose="020B0604020202020204" pitchFamily="34" charset="0"/>
              </a:rPr>
              <a:t>process</a:t>
            </a:r>
            <a:r>
              <a:rPr lang="en-US" altLang="zh-CN" dirty="0">
                <a:cs typeface="Arial" panose="020B0604020202020204" pitchFamily="34" charset="0"/>
              </a:rPr>
              <a:t> </a:t>
            </a:r>
            <a:r>
              <a:rPr lang="en-US" altLang="zh-CN" dirty="0">
                <a:ea typeface="Arial"/>
                <a:cs typeface="Arial" panose="020B0604020202020204" pitchFamily="34" charset="0"/>
              </a:rPr>
              <a:t>more</a:t>
            </a:r>
            <a:r>
              <a:rPr lang="en-US" altLang="zh-CN" dirty="0">
                <a:cs typeface="Arial" panose="020B0604020202020204" pitchFamily="34" charset="0"/>
              </a:rPr>
              <a:t> </a:t>
            </a:r>
            <a:r>
              <a:rPr lang="en-US" altLang="zh-CN" dirty="0">
                <a:ea typeface="Arial"/>
                <a:cs typeface="Arial" panose="020B0604020202020204" pitchFamily="34" charset="0"/>
              </a:rPr>
              <a:t>applicable</a:t>
            </a:r>
            <a:r>
              <a:rPr lang="en-US" altLang="zh-CN" spc="40" dirty="0">
                <a:cs typeface="Arial" panose="020B0604020202020204" pitchFamily="34" charset="0"/>
              </a:rPr>
              <a:t> </a:t>
            </a:r>
            <a:r>
              <a:rPr lang="en-US" altLang="zh-CN" dirty="0">
                <a:ea typeface="Arial"/>
                <a:cs typeface="Arial" panose="020B0604020202020204" pitchFamily="34" charset="0"/>
              </a:rPr>
              <a:t>to</a:t>
            </a:r>
            <a:r>
              <a:rPr lang="en-US" altLang="zh-CN" dirty="0">
                <a:cs typeface="Arial" panose="020B0604020202020204" pitchFamily="34" charset="0"/>
              </a:rPr>
              <a:t> </a:t>
            </a:r>
            <a:r>
              <a:rPr lang="en-US" altLang="zh-CN" dirty="0">
                <a:ea typeface="Arial"/>
                <a:cs typeface="Arial" panose="020B0604020202020204" pitchFamily="34" charset="0"/>
              </a:rPr>
              <a:t>novel</a:t>
            </a:r>
            <a:r>
              <a:rPr lang="en-US" altLang="zh-CN" dirty="0">
                <a:cs typeface="Arial" panose="020B0604020202020204" pitchFamily="34" charset="0"/>
              </a:rPr>
              <a:t> </a:t>
            </a:r>
            <a:r>
              <a:rPr lang="en-US" altLang="zh-CN" dirty="0">
                <a:ea typeface="Arial"/>
                <a:cs typeface="Arial" panose="020B0604020202020204" pitchFamily="34" charset="0"/>
              </a:rPr>
              <a:t>or</a:t>
            </a:r>
            <a:r>
              <a:rPr lang="en-US" altLang="zh-CN" dirty="0">
                <a:cs typeface="Arial" panose="020B0604020202020204" pitchFamily="34" charset="0"/>
              </a:rPr>
              <a:t> </a:t>
            </a:r>
            <a:r>
              <a:rPr lang="en-US" altLang="zh-CN" dirty="0">
                <a:ea typeface="Arial"/>
                <a:cs typeface="Arial" panose="020B0604020202020204" pitchFamily="34" charset="0"/>
              </a:rPr>
              <a:t>emerging</a:t>
            </a:r>
            <a:r>
              <a:rPr lang="en-US" altLang="zh-CN" spc="-25" dirty="0">
                <a:cs typeface="Arial" panose="020B0604020202020204" pitchFamily="34" charset="0"/>
              </a:rPr>
              <a:t> </a:t>
            </a:r>
            <a:r>
              <a:rPr lang="en-US" altLang="zh-CN" dirty="0">
                <a:ea typeface="Arial"/>
                <a:cs typeface="Arial" panose="020B0604020202020204" pitchFamily="34" charset="0"/>
              </a:rPr>
              <a:t>diseases</a:t>
            </a:r>
            <a:r>
              <a:rPr lang="en-US" altLang="zh-CN" dirty="0">
                <a:cs typeface="Arial" panose="020B0604020202020204" pitchFamily="34" charset="0"/>
              </a:rPr>
              <a:t> </a:t>
            </a:r>
            <a:r>
              <a:rPr lang="en-US" altLang="zh-CN" dirty="0">
                <a:ea typeface="Arial"/>
                <a:cs typeface="Arial" panose="020B0604020202020204" pitchFamily="34" charset="0"/>
              </a:rPr>
              <a:t>and</a:t>
            </a:r>
            <a:r>
              <a:rPr lang="en-US" altLang="zh-CN" dirty="0">
                <a:cs typeface="Arial" panose="020B0604020202020204" pitchFamily="34" charset="0"/>
              </a:rPr>
              <a:t> </a:t>
            </a:r>
            <a:r>
              <a:rPr lang="en-US" altLang="zh-CN" dirty="0">
                <a:ea typeface="Arial"/>
                <a:cs typeface="Arial" panose="020B0604020202020204" pitchFamily="34" charset="0"/>
              </a:rPr>
              <a:t>conditions</a:t>
            </a:r>
          </a:p>
        </p:txBody>
      </p:sp>
    </p:spTree>
    <p:extLst>
      <p:ext uri="{BB962C8B-B14F-4D97-AF65-F5344CB8AC3E}">
        <p14:creationId xmlns:p14="http://schemas.microsoft.com/office/powerpoint/2010/main" val="275214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11878" y="1344613"/>
            <a:ext cx="11229974" cy="2771775"/>
          </a:xfrm>
        </p:spPr>
        <p:txBody>
          <a:bodyPr>
            <a:noAutofit/>
          </a:bodyPr>
          <a:lstStyle/>
          <a:p>
            <a:pPr marL="0" indent="0">
              <a:buNone/>
            </a:pPr>
            <a:r>
              <a:rPr lang="en-US" b="1" dirty="0"/>
              <a:t>300.170: Laboratory Findings Indicative of Infectious Disease Reportable Directly to the Department by Laboratories</a:t>
            </a:r>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Proposed Amendment: 300.170</a:t>
            </a:r>
          </a:p>
        </p:txBody>
      </p:sp>
      <p:sp>
        <p:nvSpPr>
          <p:cNvPr id="5" name="Freeform 57">
            <a:extLst>
              <a:ext uri="{FF2B5EF4-FFF2-40B4-BE49-F238E27FC236}">
                <a16:creationId xmlns:a16="http://schemas.microsoft.com/office/drawing/2014/main" id="{F07A3758-6B14-45D1-8DA7-BC88A3B9C8FF}"/>
              </a:ext>
            </a:extLst>
          </p:cNvPr>
          <p:cNvSpPr/>
          <p:nvPr/>
        </p:nvSpPr>
        <p:spPr>
          <a:xfrm>
            <a:off x="6038842" y="2768367"/>
            <a:ext cx="69137" cy="3619733"/>
          </a:xfrm>
          <a:custGeom>
            <a:avLst/>
            <a:gdLst>
              <a:gd name="connsiteX0" fmla="*/ 23018 w 22224"/>
              <a:gd name="connsiteY0" fmla="*/ 12065 h 4708525"/>
              <a:gd name="connsiteX1" fmla="*/ 22224 w 22224"/>
              <a:gd name="connsiteY1" fmla="*/ 4721216 h 4708525"/>
            </a:gdLst>
            <a:ahLst/>
            <a:cxnLst>
              <a:cxn ang="0">
                <a:pos x="connsiteX0" y="connsiteY0"/>
              </a:cxn>
              <a:cxn ang="0">
                <a:pos x="connsiteX1" y="connsiteY1"/>
              </a:cxn>
            </a:cxnLst>
            <a:rect l="l" t="t" r="r" b="b"/>
            <a:pathLst>
              <a:path w="22224" h="4708525">
                <a:moveTo>
                  <a:pt x="23018" y="12065"/>
                </a:moveTo>
                <a:lnTo>
                  <a:pt x="22224" y="4721216"/>
                </a:lnTo>
              </a:path>
            </a:pathLst>
          </a:custGeom>
          <a:ln w="19049">
            <a:solidFill>
              <a:srgbClr val="D1523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62">
            <a:extLst>
              <a:ext uri="{FF2B5EF4-FFF2-40B4-BE49-F238E27FC236}">
                <a16:creationId xmlns:a16="http://schemas.microsoft.com/office/drawing/2014/main" id="{15023D42-0456-4C88-A779-A7F08D71EB08}"/>
              </a:ext>
            </a:extLst>
          </p:cNvPr>
          <p:cNvSpPr txBox="1"/>
          <p:nvPr/>
        </p:nvSpPr>
        <p:spPr>
          <a:xfrm>
            <a:off x="308316" y="3350661"/>
            <a:ext cx="5689812" cy="1094339"/>
          </a:xfrm>
          <a:prstGeom prst="rect">
            <a:avLst/>
          </a:prstGeom>
          <a:noFill/>
        </p:spPr>
        <p:txBody>
          <a:bodyPr wrap="square" lIns="0" tIns="0" rIns="0" bIns="0" rtlCol="0">
            <a:spAutoFit/>
          </a:bodyPr>
          <a:lstStyle/>
          <a:p>
            <a:pPr marL="0" indent="439642"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85" dirty="0">
                <a:solidFill>
                  <a:srgbClr val="D1523A"/>
                </a:solidFill>
                <a:cs typeface="Arial"/>
              </a:rPr>
              <a:t> </a:t>
            </a:r>
            <a:r>
              <a:rPr lang="en-US" altLang="zh-CN" sz="1900" dirty="0">
                <a:solidFill>
                  <a:srgbClr val="D1523A"/>
                </a:solidFill>
                <a:ea typeface="Arial"/>
              </a:rPr>
              <a:t>CURRENT </a:t>
            </a:r>
            <a:r>
              <a:rPr lang="en-US" altLang="zh-CN" sz="1900" spc="-25" dirty="0">
                <a:solidFill>
                  <a:srgbClr val="D1523A"/>
                </a:solidFill>
                <a:ea typeface="Arial"/>
              </a:rPr>
              <a:t>STAN</a:t>
            </a:r>
            <a:r>
              <a:rPr lang="en-US" altLang="zh-CN" sz="1900" spc="-15" dirty="0">
                <a:solidFill>
                  <a:srgbClr val="D1523A"/>
                </a:solidFill>
                <a:ea typeface="Arial"/>
              </a:rPr>
              <a:t>DARD</a:t>
            </a:r>
          </a:p>
          <a:p>
            <a:pPr marL="0" indent="1219866">
              <a:lnSpc>
                <a:spcPct val="100000"/>
              </a:lnSpc>
            </a:pPr>
            <a:endParaRPr lang="en-US" altLang="zh-CN" sz="1900" spc="-15" dirty="0">
              <a:solidFill>
                <a:srgbClr val="D1523A"/>
              </a:solidFill>
              <a:ea typeface="Arial"/>
            </a:endParaRPr>
          </a:p>
          <a:p>
            <a:pPr hangingPunct="0">
              <a:lnSpc>
                <a:spcPct val="86666"/>
              </a:lnSpc>
            </a:pPr>
            <a:r>
              <a:rPr lang="en-US" altLang="zh-CN" dirty="0">
                <a:solidFill>
                  <a:srgbClr val="272733"/>
                </a:solidFill>
                <a:ea typeface="Arial"/>
                <a:cs typeface="Arial" panose="020B0604020202020204" pitchFamily="34" charset="0"/>
              </a:rPr>
              <a:t>Designates the laboratory findings to be reported to the Department</a:t>
            </a:r>
          </a:p>
        </p:txBody>
      </p:sp>
      <p:sp>
        <p:nvSpPr>
          <p:cNvPr id="7" name="TextBox 63">
            <a:extLst>
              <a:ext uri="{FF2B5EF4-FFF2-40B4-BE49-F238E27FC236}">
                <a16:creationId xmlns:a16="http://schemas.microsoft.com/office/drawing/2014/main" id="{A2AFEB77-DD31-4D25-9A85-D530D8801D4C}"/>
              </a:ext>
            </a:extLst>
          </p:cNvPr>
          <p:cNvSpPr txBox="1"/>
          <p:nvPr/>
        </p:nvSpPr>
        <p:spPr>
          <a:xfrm>
            <a:off x="6382300" y="2706952"/>
            <a:ext cx="5687568" cy="3684598"/>
          </a:xfrm>
          <a:prstGeom prst="rect">
            <a:avLst/>
          </a:prstGeom>
          <a:noFill/>
        </p:spPr>
        <p:txBody>
          <a:bodyPr wrap="square" lIns="0" tIns="0" rIns="0" bIns="0" rtlCol="0">
            <a:spAutoFit/>
          </a:bodyPr>
          <a:lstStyle/>
          <a:p>
            <a:pPr marL="0" indent="345376"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115" dirty="0">
                <a:solidFill>
                  <a:srgbClr val="D1523A"/>
                </a:solidFill>
                <a:cs typeface="Arial"/>
              </a:rPr>
              <a:t> </a:t>
            </a:r>
            <a:r>
              <a:rPr lang="en-US" altLang="zh-CN" sz="1900" dirty="0">
                <a:solidFill>
                  <a:srgbClr val="D1523A"/>
                </a:solidFill>
                <a:ea typeface="Arial"/>
              </a:rPr>
              <a:t>PROPOSED </a:t>
            </a:r>
            <a:r>
              <a:rPr lang="en-US" altLang="zh-CN" sz="1900" spc="-5" dirty="0">
                <a:solidFill>
                  <a:srgbClr val="D1523A"/>
                </a:solidFill>
                <a:ea typeface="Arial"/>
              </a:rPr>
              <a:t>CH</a:t>
            </a:r>
            <a:r>
              <a:rPr lang="en-US" altLang="zh-CN" sz="1900" dirty="0">
                <a:solidFill>
                  <a:srgbClr val="D1523A"/>
                </a:solidFill>
                <a:ea typeface="Arial"/>
              </a:rPr>
              <a:t>ANGE</a:t>
            </a:r>
          </a:p>
          <a:p>
            <a:pPr marL="0" indent="1358582">
              <a:lnSpc>
                <a:spcPct val="100000"/>
              </a:lnSpc>
            </a:pPr>
            <a:endParaRPr lang="en-US" altLang="zh-CN" sz="1900" dirty="0">
              <a:solidFill>
                <a:srgbClr val="D1523A"/>
              </a:solidFill>
              <a:ea typeface="Arial"/>
            </a:endParaRP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Clarification of reportable laboratory findings to include results identified through sequencing </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Adds unusual coronaviruses and specifically lists SARS-CoV-2</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Reinforces additional clinical and/or epidemiologic information must be reported when requested</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The amendment addresses the arrival of SARS-CoV-2 and the pandemic and the necessity to address other potential emerging coronaviruses and validates the Department’s authority to require laboratories report additional information when necessary</a:t>
            </a:r>
          </a:p>
        </p:txBody>
      </p:sp>
    </p:spTree>
    <p:extLst>
      <p:ext uri="{BB962C8B-B14F-4D97-AF65-F5344CB8AC3E}">
        <p14:creationId xmlns:p14="http://schemas.microsoft.com/office/powerpoint/2010/main" val="392738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11878" y="1344613"/>
            <a:ext cx="11229974" cy="2771775"/>
          </a:xfrm>
        </p:spPr>
        <p:txBody>
          <a:bodyPr>
            <a:noAutofit/>
          </a:bodyPr>
          <a:lstStyle/>
          <a:p>
            <a:pPr marL="0" indent="0">
              <a:buNone/>
            </a:pPr>
            <a:r>
              <a:rPr lang="en-US" b="1" dirty="0"/>
              <a:t>300.172: Submission of Selected Isolates and Diagnostic Specimens to the State Public Health Laboratory</a:t>
            </a:r>
          </a:p>
          <a:p>
            <a:endParaRPr lang="en-US" sz="2400" b="1" dirty="0"/>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Proposed Amendment: 300.172</a:t>
            </a:r>
          </a:p>
        </p:txBody>
      </p:sp>
      <p:sp>
        <p:nvSpPr>
          <p:cNvPr id="5" name="Freeform 57">
            <a:extLst>
              <a:ext uri="{FF2B5EF4-FFF2-40B4-BE49-F238E27FC236}">
                <a16:creationId xmlns:a16="http://schemas.microsoft.com/office/drawing/2014/main" id="{F07A3758-6B14-45D1-8DA7-BC88A3B9C8FF}"/>
              </a:ext>
            </a:extLst>
          </p:cNvPr>
          <p:cNvSpPr/>
          <p:nvPr/>
        </p:nvSpPr>
        <p:spPr>
          <a:xfrm>
            <a:off x="6038842" y="2768367"/>
            <a:ext cx="69137" cy="3619733"/>
          </a:xfrm>
          <a:custGeom>
            <a:avLst/>
            <a:gdLst>
              <a:gd name="connsiteX0" fmla="*/ 23018 w 22224"/>
              <a:gd name="connsiteY0" fmla="*/ 12065 h 4708525"/>
              <a:gd name="connsiteX1" fmla="*/ 22224 w 22224"/>
              <a:gd name="connsiteY1" fmla="*/ 4721216 h 4708525"/>
            </a:gdLst>
            <a:ahLst/>
            <a:cxnLst>
              <a:cxn ang="0">
                <a:pos x="connsiteX0" y="connsiteY0"/>
              </a:cxn>
              <a:cxn ang="0">
                <a:pos x="connsiteX1" y="connsiteY1"/>
              </a:cxn>
            </a:cxnLst>
            <a:rect l="l" t="t" r="r" b="b"/>
            <a:pathLst>
              <a:path w="22224" h="4708525">
                <a:moveTo>
                  <a:pt x="23018" y="12065"/>
                </a:moveTo>
                <a:lnTo>
                  <a:pt x="22224" y="4721216"/>
                </a:lnTo>
              </a:path>
            </a:pathLst>
          </a:custGeom>
          <a:ln w="19049">
            <a:solidFill>
              <a:srgbClr val="D1523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62">
            <a:extLst>
              <a:ext uri="{FF2B5EF4-FFF2-40B4-BE49-F238E27FC236}">
                <a16:creationId xmlns:a16="http://schemas.microsoft.com/office/drawing/2014/main" id="{15023D42-0456-4C88-A779-A7F08D71EB08}"/>
              </a:ext>
            </a:extLst>
          </p:cNvPr>
          <p:cNvSpPr txBox="1"/>
          <p:nvPr/>
        </p:nvSpPr>
        <p:spPr>
          <a:xfrm>
            <a:off x="308316" y="3350661"/>
            <a:ext cx="5689812" cy="1348703"/>
          </a:xfrm>
          <a:prstGeom prst="rect">
            <a:avLst/>
          </a:prstGeom>
          <a:noFill/>
        </p:spPr>
        <p:txBody>
          <a:bodyPr wrap="square" lIns="0" tIns="0" rIns="0" bIns="0" rtlCol="0">
            <a:spAutoFit/>
          </a:bodyPr>
          <a:lstStyle/>
          <a:p>
            <a:pPr marL="0" indent="439642"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85" dirty="0">
                <a:solidFill>
                  <a:srgbClr val="D1523A"/>
                </a:solidFill>
                <a:cs typeface="Arial"/>
              </a:rPr>
              <a:t> </a:t>
            </a:r>
            <a:r>
              <a:rPr lang="en-US" altLang="zh-CN" sz="1900" dirty="0">
                <a:solidFill>
                  <a:srgbClr val="D1523A"/>
                </a:solidFill>
                <a:ea typeface="Arial"/>
              </a:rPr>
              <a:t>CURRENT </a:t>
            </a:r>
            <a:r>
              <a:rPr lang="en-US" altLang="zh-CN" sz="1900" spc="-25" dirty="0">
                <a:solidFill>
                  <a:srgbClr val="D1523A"/>
                </a:solidFill>
                <a:ea typeface="Arial"/>
              </a:rPr>
              <a:t>STAN</a:t>
            </a:r>
            <a:r>
              <a:rPr lang="en-US" altLang="zh-CN" sz="1900" spc="-15" dirty="0">
                <a:solidFill>
                  <a:srgbClr val="D1523A"/>
                </a:solidFill>
                <a:ea typeface="Arial"/>
              </a:rPr>
              <a:t>DARD</a:t>
            </a:r>
          </a:p>
          <a:p>
            <a:pPr marL="0" indent="1219866">
              <a:lnSpc>
                <a:spcPct val="100000"/>
              </a:lnSpc>
            </a:pPr>
            <a:endParaRPr lang="en-US" altLang="zh-CN" sz="1900" spc="-15" dirty="0">
              <a:solidFill>
                <a:srgbClr val="D1523A"/>
              </a:solidFill>
              <a:ea typeface="Arial"/>
            </a:endParaRPr>
          </a:p>
          <a:p>
            <a:pPr hangingPunct="0">
              <a:lnSpc>
                <a:spcPct val="86666"/>
              </a:lnSpc>
            </a:pPr>
            <a:r>
              <a:rPr lang="en-US" altLang="zh-CN" dirty="0">
                <a:solidFill>
                  <a:srgbClr val="272733"/>
                </a:solidFill>
                <a:ea typeface="Arial"/>
                <a:cs typeface="Arial" panose="020B0604020202020204" pitchFamily="34" charset="0"/>
              </a:rPr>
              <a:t>Designates the isolates and diagnostic specimens all laboratories shall report directly to the Department for further examination</a:t>
            </a:r>
          </a:p>
        </p:txBody>
      </p:sp>
      <p:sp>
        <p:nvSpPr>
          <p:cNvPr id="7" name="TextBox 63">
            <a:extLst>
              <a:ext uri="{FF2B5EF4-FFF2-40B4-BE49-F238E27FC236}">
                <a16:creationId xmlns:a16="http://schemas.microsoft.com/office/drawing/2014/main" id="{A2AFEB77-DD31-4D25-9A85-D530D8801D4C}"/>
              </a:ext>
            </a:extLst>
          </p:cNvPr>
          <p:cNvSpPr txBox="1"/>
          <p:nvPr/>
        </p:nvSpPr>
        <p:spPr>
          <a:xfrm>
            <a:off x="6382300" y="2555950"/>
            <a:ext cx="5687568" cy="3947747"/>
          </a:xfrm>
          <a:prstGeom prst="rect">
            <a:avLst/>
          </a:prstGeom>
          <a:noFill/>
        </p:spPr>
        <p:txBody>
          <a:bodyPr wrap="square" lIns="0" tIns="0" rIns="0" bIns="0" rtlCol="0">
            <a:spAutoFit/>
          </a:bodyPr>
          <a:lstStyle/>
          <a:p>
            <a:pPr marL="0" indent="345376"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115" dirty="0">
                <a:solidFill>
                  <a:srgbClr val="D1523A"/>
                </a:solidFill>
                <a:cs typeface="Arial"/>
              </a:rPr>
              <a:t> </a:t>
            </a:r>
            <a:r>
              <a:rPr lang="en-US" altLang="zh-CN" sz="1900" dirty="0">
                <a:solidFill>
                  <a:srgbClr val="D1523A"/>
                </a:solidFill>
                <a:ea typeface="Arial"/>
              </a:rPr>
              <a:t>PROPOSED </a:t>
            </a:r>
            <a:r>
              <a:rPr lang="en-US" altLang="zh-CN" sz="1900" spc="-5" dirty="0">
                <a:solidFill>
                  <a:srgbClr val="D1523A"/>
                </a:solidFill>
                <a:ea typeface="Arial"/>
              </a:rPr>
              <a:t>CH</a:t>
            </a:r>
            <a:r>
              <a:rPr lang="en-US" altLang="zh-CN" sz="1900" dirty="0">
                <a:solidFill>
                  <a:srgbClr val="D1523A"/>
                </a:solidFill>
                <a:ea typeface="Arial"/>
              </a:rPr>
              <a:t>ANGE</a:t>
            </a:r>
          </a:p>
          <a:p>
            <a:pPr marL="0" indent="1358582">
              <a:lnSpc>
                <a:spcPct val="100000"/>
              </a:lnSpc>
            </a:pPr>
            <a:endParaRPr lang="en-US" altLang="zh-CN" sz="1900" dirty="0">
              <a:solidFill>
                <a:srgbClr val="D1523A"/>
              </a:solidFill>
              <a:ea typeface="Arial"/>
            </a:endParaRP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Removes limitation that laboratories only report on residents of Massachusetts</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Adds SARS-CoV-2 isolates to the reportable isolate list</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Addition of text to indicate that in certain outbreak situations specimens or isolates may be required to be submitted to the State Public Health Laboratory for further examination</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This amendment clarifies the application </a:t>
            </a:r>
            <a:br>
              <a:rPr lang="en-US" dirty="0">
                <a:cs typeface="Arial" panose="020B0604020202020204" pitchFamily="34" charset="0"/>
              </a:rPr>
            </a:br>
            <a:r>
              <a:rPr lang="en-US" dirty="0">
                <a:cs typeface="Arial" panose="020B0604020202020204" pitchFamily="34" charset="0"/>
              </a:rPr>
              <a:t>of the regulation within MA, adds the novel virus SARS-CoV-2, and provides a mechanism for the Department to obtain other specimens or isolates where necessary for disease investigation and control</a:t>
            </a:r>
          </a:p>
        </p:txBody>
      </p:sp>
    </p:spTree>
    <p:extLst>
      <p:ext uri="{BB962C8B-B14F-4D97-AF65-F5344CB8AC3E}">
        <p14:creationId xmlns:p14="http://schemas.microsoft.com/office/powerpoint/2010/main" val="29642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11878" y="1344613"/>
            <a:ext cx="11229974" cy="2771775"/>
          </a:xfrm>
        </p:spPr>
        <p:txBody>
          <a:bodyPr>
            <a:noAutofit/>
          </a:bodyPr>
          <a:lstStyle/>
          <a:p>
            <a:pPr marL="0" indent="0">
              <a:buNone/>
            </a:pPr>
            <a:r>
              <a:rPr lang="en-US" b="1" dirty="0"/>
              <a:t>300.190: Surveillance and Control of Diseases Dangerous to the Public Health</a:t>
            </a:r>
          </a:p>
          <a:p>
            <a:endParaRPr lang="en-US" sz="2400" b="1" dirty="0"/>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Proposed Amendment: 300.190</a:t>
            </a:r>
          </a:p>
        </p:txBody>
      </p:sp>
      <p:sp>
        <p:nvSpPr>
          <p:cNvPr id="5" name="Freeform 57">
            <a:extLst>
              <a:ext uri="{FF2B5EF4-FFF2-40B4-BE49-F238E27FC236}">
                <a16:creationId xmlns:a16="http://schemas.microsoft.com/office/drawing/2014/main" id="{F07A3758-6B14-45D1-8DA7-BC88A3B9C8FF}"/>
              </a:ext>
            </a:extLst>
          </p:cNvPr>
          <p:cNvSpPr/>
          <p:nvPr/>
        </p:nvSpPr>
        <p:spPr>
          <a:xfrm>
            <a:off x="6038842" y="2768367"/>
            <a:ext cx="69137" cy="3619733"/>
          </a:xfrm>
          <a:custGeom>
            <a:avLst/>
            <a:gdLst>
              <a:gd name="connsiteX0" fmla="*/ 23018 w 22224"/>
              <a:gd name="connsiteY0" fmla="*/ 12065 h 4708525"/>
              <a:gd name="connsiteX1" fmla="*/ 22224 w 22224"/>
              <a:gd name="connsiteY1" fmla="*/ 4721216 h 4708525"/>
            </a:gdLst>
            <a:ahLst/>
            <a:cxnLst>
              <a:cxn ang="0">
                <a:pos x="connsiteX0" y="connsiteY0"/>
              </a:cxn>
              <a:cxn ang="0">
                <a:pos x="connsiteX1" y="connsiteY1"/>
              </a:cxn>
            </a:cxnLst>
            <a:rect l="l" t="t" r="r" b="b"/>
            <a:pathLst>
              <a:path w="22224" h="4708525">
                <a:moveTo>
                  <a:pt x="23018" y="12065"/>
                </a:moveTo>
                <a:lnTo>
                  <a:pt x="22224" y="4721216"/>
                </a:lnTo>
              </a:path>
            </a:pathLst>
          </a:custGeom>
          <a:ln w="19049">
            <a:solidFill>
              <a:srgbClr val="D1523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62">
            <a:extLst>
              <a:ext uri="{FF2B5EF4-FFF2-40B4-BE49-F238E27FC236}">
                <a16:creationId xmlns:a16="http://schemas.microsoft.com/office/drawing/2014/main" id="{15023D42-0456-4C88-A779-A7F08D71EB08}"/>
              </a:ext>
            </a:extLst>
          </p:cNvPr>
          <p:cNvSpPr txBox="1"/>
          <p:nvPr/>
        </p:nvSpPr>
        <p:spPr>
          <a:xfrm>
            <a:off x="308316" y="3439867"/>
            <a:ext cx="5689812" cy="1603068"/>
          </a:xfrm>
          <a:prstGeom prst="rect">
            <a:avLst/>
          </a:prstGeom>
          <a:noFill/>
        </p:spPr>
        <p:txBody>
          <a:bodyPr wrap="square" lIns="0" tIns="0" rIns="0" bIns="0" rtlCol="0">
            <a:spAutoFit/>
          </a:bodyPr>
          <a:lstStyle/>
          <a:p>
            <a:pPr marL="0" indent="439642"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85" dirty="0">
                <a:solidFill>
                  <a:srgbClr val="D1523A"/>
                </a:solidFill>
                <a:cs typeface="Arial"/>
              </a:rPr>
              <a:t> </a:t>
            </a:r>
            <a:r>
              <a:rPr lang="en-US" altLang="zh-CN" sz="1900" dirty="0">
                <a:solidFill>
                  <a:srgbClr val="D1523A"/>
                </a:solidFill>
                <a:ea typeface="Arial"/>
              </a:rPr>
              <a:t>CURRENT </a:t>
            </a:r>
            <a:r>
              <a:rPr lang="en-US" altLang="zh-CN" sz="1900" spc="-25" dirty="0">
                <a:solidFill>
                  <a:srgbClr val="D1523A"/>
                </a:solidFill>
                <a:ea typeface="Arial"/>
              </a:rPr>
              <a:t>STAN</a:t>
            </a:r>
            <a:r>
              <a:rPr lang="en-US" altLang="zh-CN" sz="1900" spc="-15" dirty="0">
                <a:solidFill>
                  <a:srgbClr val="D1523A"/>
                </a:solidFill>
                <a:ea typeface="Arial"/>
              </a:rPr>
              <a:t>DARD</a:t>
            </a:r>
          </a:p>
          <a:p>
            <a:pPr marL="0" indent="1219866">
              <a:lnSpc>
                <a:spcPct val="100000"/>
              </a:lnSpc>
            </a:pPr>
            <a:endParaRPr lang="en-US" altLang="zh-CN" sz="1900" spc="-15" dirty="0">
              <a:solidFill>
                <a:srgbClr val="D1523A"/>
              </a:solidFill>
              <a:ea typeface="Arial"/>
            </a:endParaRPr>
          </a:p>
          <a:p>
            <a:pPr hangingPunct="0">
              <a:lnSpc>
                <a:spcPct val="86666"/>
              </a:lnSpc>
            </a:pPr>
            <a:r>
              <a:rPr lang="en-US" altLang="zh-CN" dirty="0">
                <a:solidFill>
                  <a:srgbClr val="272733"/>
                </a:solidFill>
                <a:ea typeface="Arial"/>
                <a:cs typeface="Arial" panose="020B0604020202020204" pitchFamily="34" charset="0"/>
              </a:rPr>
              <a:t>Authorizes the Department and local boards of health to conduct surveillance activities necessary for the investigation, monitoring, control and prevention of diseases dangerous to the public health</a:t>
            </a:r>
          </a:p>
        </p:txBody>
      </p:sp>
      <p:sp>
        <p:nvSpPr>
          <p:cNvPr id="7" name="TextBox 63">
            <a:extLst>
              <a:ext uri="{FF2B5EF4-FFF2-40B4-BE49-F238E27FC236}">
                <a16:creationId xmlns:a16="http://schemas.microsoft.com/office/drawing/2014/main" id="{A2AFEB77-DD31-4D25-9A85-D530D8801D4C}"/>
              </a:ext>
            </a:extLst>
          </p:cNvPr>
          <p:cNvSpPr txBox="1"/>
          <p:nvPr/>
        </p:nvSpPr>
        <p:spPr>
          <a:xfrm>
            <a:off x="6382300" y="3239845"/>
            <a:ext cx="5687568" cy="2003112"/>
          </a:xfrm>
          <a:prstGeom prst="rect">
            <a:avLst/>
          </a:prstGeom>
          <a:noFill/>
        </p:spPr>
        <p:txBody>
          <a:bodyPr wrap="square" lIns="0" tIns="0" rIns="0" bIns="0" rtlCol="0">
            <a:spAutoFit/>
          </a:bodyPr>
          <a:lstStyle/>
          <a:p>
            <a:pPr marL="0" indent="345376"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115" dirty="0">
                <a:solidFill>
                  <a:srgbClr val="D1523A"/>
                </a:solidFill>
                <a:cs typeface="Arial"/>
              </a:rPr>
              <a:t> </a:t>
            </a:r>
            <a:r>
              <a:rPr lang="en-US" altLang="zh-CN" sz="1900" dirty="0">
                <a:solidFill>
                  <a:srgbClr val="D1523A"/>
                </a:solidFill>
                <a:ea typeface="Arial"/>
              </a:rPr>
              <a:t>PROPOSED </a:t>
            </a:r>
            <a:r>
              <a:rPr lang="en-US" altLang="zh-CN" sz="1900" spc="-5" dirty="0">
                <a:solidFill>
                  <a:srgbClr val="D1523A"/>
                </a:solidFill>
                <a:ea typeface="Arial"/>
              </a:rPr>
              <a:t>CH</a:t>
            </a:r>
            <a:r>
              <a:rPr lang="en-US" altLang="zh-CN" sz="1900" dirty="0">
                <a:solidFill>
                  <a:srgbClr val="D1523A"/>
                </a:solidFill>
                <a:ea typeface="Arial"/>
              </a:rPr>
              <a:t>ANGE</a:t>
            </a:r>
          </a:p>
          <a:p>
            <a:pPr marL="0" indent="1358582">
              <a:lnSpc>
                <a:spcPct val="100000"/>
              </a:lnSpc>
            </a:pPr>
            <a:endParaRPr lang="en-US" altLang="zh-CN" sz="1900" dirty="0">
              <a:solidFill>
                <a:srgbClr val="D1523A"/>
              </a:solidFill>
              <a:ea typeface="Arial"/>
            </a:endParaRP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New text to recognize the increased adoption of electronic medical records across the healthcare system and as a mechanism for surveillance </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Electronic medical record use across the healthcare system increased during the COVID-19 pandemic</a:t>
            </a:r>
          </a:p>
        </p:txBody>
      </p:sp>
    </p:spTree>
    <p:extLst>
      <p:ext uri="{BB962C8B-B14F-4D97-AF65-F5344CB8AC3E}">
        <p14:creationId xmlns:p14="http://schemas.microsoft.com/office/powerpoint/2010/main" val="161596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11878" y="1344613"/>
            <a:ext cx="11229974" cy="2771775"/>
          </a:xfrm>
        </p:spPr>
        <p:txBody>
          <a:bodyPr>
            <a:noAutofit/>
          </a:bodyPr>
          <a:lstStyle/>
          <a:p>
            <a:pPr marL="0" indent="0">
              <a:buNone/>
            </a:pPr>
            <a:r>
              <a:rPr lang="en-US" b="1" dirty="0"/>
              <a:t>300.191: Access to Medical Records and Other Information</a:t>
            </a:r>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Proposed Amendment: 300.191</a:t>
            </a:r>
          </a:p>
        </p:txBody>
      </p:sp>
      <p:sp>
        <p:nvSpPr>
          <p:cNvPr id="5" name="Freeform 57">
            <a:extLst>
              <a:ext uri="{FF2B5EF4-FFF2-40B4-BE49-F238E27FC236}">
                <a16:creationId xmlns:a16="http://schemas.microsoft.com/office/drawing/2014/main" id="{F07A3758-6B14-45D1-8DA7-BC88A3B9C8FF}"/>
              </a:ext>
            </a:extLst>
          </p:cNvPr>
          <p:cNvSpPr/>
          <p:nvPr/>
        </p:nvSpPr>
        <p:spPr>
          <a:xfrm>
            <a:off x="6038842" y="2768367"/>
            <a:ext cx="69137" cy="3619733"/>
          </a:xfrm>
          <a:custGeom>
            <a:avLst/>
            <a:gdLst>
              <a:gd name="connsiteX0" fmla="*/ 23018 w 22224"/>
              <a:gd name="connsiteY0" fmla="*/ 12065 h 4708525"/>
              <a:gd name="connsiteX1" fmla="*/ 22224 w 22224"/>
              <a:gd name="connsiteY1" fmla="*/ 4721216 h 4708525"/>
            </a:gdLst>
            <a:ahLst/>
            <a:cxnLst>
              <a:cxn ang="0">
                <a:pos x="connsiteX0" y="connsiteY0"/>
              </a:cxn>
              <a:cxn ang="0">
                <a:pos x="connsiteX1" y="connsiteY1"/>
              </a:cxn>
            </a:cxnLst>
            <a:rect l="l" t="t" r="r" b="b"/>
            <a:pathLst>
              <a:path w="22224" h="4708525">
                <a:moveTo>
                  <a:pt x="23018" y="12065"/>
                </a:moveTo>
                <a:lnTo>
                  <a:pt x="22224" y="4721216"/>
                </a:lnTo>
              </a:path>
            </a:pathLst>
          </a:custGeom>
          <a:ln w="19049">
            <a:solidFill>
              <a:srgbClr val="D1523A">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62">
            <a:extLst>
              <a:ext uri="{FF2B5EF4-FFF2-40B4-BE49-F238E27FC236}">
                <a16:creationId xmlns:a16="http://schemas.microsoft.com/office/drawing/2014/main" id="{15023D42-0456-4C88-A779-A7F08D71EB08}"/>
              </a:ext>
            </a:extLst>
          </p:cNvPr>
          <p:cNvSpPr txBox="1"/>
          <p:nvPr/>
        </p:nvSpPr>
        <p:spPr>
          <a:xfrm>
            <a:off x="308316" y="3137863"/>
            <a:ext cx="5689812" cy="1603068"/>
          </a:xfrm>
          <a:prstGeom prst="rect">
            <a:avLst/>
          </a:prstGeom>
          <a:noFill/>
        </p:spPr>
        <p:txBody>
          <a:bodyPr wrap="square" lIns="0" tIns="0" rIns="0" bIns="0" rtlCol="0">
            <a:spAutoFit/>
          </a:bodyPr>
          <a:lstStyle/>
          <a:p>
            <a:pPr marL="0" indent="439642"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85" dirty="0">
                <a:solidFill>
                  <a:srgbClr val="D1523A"/>
                </a:solidFill>
                <a:cs typeface="Arial"/>
              </a:rPr>
              <a:t> </a:t>
            </a:r>
            <a:r>
              <a:rPr lang="en-US" altLang="zh-CN" sz="1900" dirty="0">
                <a:solidFill>
                  <a:srgbClr val="D1523A"/>
                </a:solidFill>
                <a:ea typeface="Arial"/>
              </a:rPr>
              <a:t>CURRENT </a:t>
            </a:r>
            <a:r>
              <a:rPr lang="en-US" altLang="zh-CN" sz="1900" spc="-25" dirty="0">
                <a:solidFill>
                  <a:srgbClr val="D1523A"/>
                </a:solidFill>
                <a:ea typeface="Arial"/>
              </a:rPr>
              <a:t>STAN</a:t>
            </a:r>
            <a:r>
              <a:rPr lang="en-US" altLang="zh-CN" sz="1900" spc="-15" dirty="0">
                <a:solidFill>
                  <a:srgbClr val="D1523A"/>
                </a:solidFill>
                <a:ea typeface="Arial"/>
              </a:rPr>
              <a:t>DARD</a:t>
            </a:r>
          </a:p>
          <a:p>
            <a:pPr marL="0" indent="1219866">
              <a:lnSpc>
                <a:spcPct val="100000"/>
              </a:lnSpc>
            </a:pPr>
            <a:endParaRPr lang="en-US" altLang="zh-CN" sz="1900" spc="-15" dirty="0">
              <a:solidFill>
                <a:srgbClr val="D1523A"/>
              </a:solidFill>
              <a:ea typeface="Arial"/>
            </a:endParaRPr>
          </a:p>
          <a:p>
            <a:pPr marL="342900" indent="-342900" hangingPunct="0">
              <a:lnSpc>
                <a:spcPct val="86666"/>
              </a:lnSpc>
              <a:buFont typeface="Arial" panose="020B0604020202020204" pitchFamily="34" charset="0"/>
              <a:buChar char="•"/>
            </a:pPr>
            <a:r>
              <a:rPr lang="en-US" altLang="zh-CN" dirty="0">
                <a:solidFill>
                  <a:srgbClr val="272733"/>
                </a:solidFill>
                <a:ea typeface="Arial"/>
                <a:cs typeface="Arial" panose="020B0604020202020204" pitchFamily="34" charset="0"/>
              </a:rPr>
              <a:t>Authorizes the Department and local boards of health access medical records upon request</a:t>
            </a:r>
          </a:p>
          <a:p>
            <a:pPr marL="342900" indent="-342900" hangingPunct="0">
              <a:lnSpc>
                <a:spcPct val="86666"/>
              </a:lnSpc>
              <a:buFont typeface="Arial" panose="020B0604020202020204" pitchFamily="34" charset="0"/>
              <a:buChar char="•"/>
            </a:pPr>
            <a:r>
              <a:rPr lang="en-US" altLang="zh-CN" dirty="0">
                <a:solidFill>
                  <a:srgbClr val="272733"/>
                </a:solidFill>
                <a:ea typeface="Arial"/>
                <a:cs typeface="Arial" panose="020B0604020202020204" pitchFamily="34" charset="0"/>
              </a:rPr>
              <a:t>Authorizes school nurses to access immunization information</a:t>
            </a:r>
          </a:p>
        </p:txBody>
      </p:sp>
      <p:sp>
        <p:nvSpPr>
          <p:cNvPr id="7" name="TextBox 63">
            <a:extLst>
              <a:ext uri="{FF2B5EF4-FFF2-40B4-BE49-F238E27FC236}">
                <a16:creationId xmlns:a16="http://schemas.microsoft.com/office/drawing/2014/main" id="{A2AFEB77-DD31-4D25-9A85-D530D8801D4C}"/>
              </a:ext>
            </a:extLst>
          </p:cNvPr>
          <p:cNvSpPr txBox="1"/>
          <p:nvPr/>
        </p:nvSpPr>
        <p:spPr>
          <a:xfrm>
            <a:off x="6382300" y="2937841"/>
            <a:ext cx="5687568" cy="2792559"/>
          </a:xfrm>
          <a:prstGeom prst="rect">
            <a:avLst/>
          </a:prstGeom>
          <a:noFill/>
        </p:spPr>
        <p:txBody>
          <a:bodyPr wrap="square" lIns="0" tIns="0" rIns="0" bIns="0" rtlCol="0">
            <a:spAutoFit/>
          </a:bodyPr>
          <a:lstStyle/>
          <a:p>
            <a:pPr marL="0" indent="345376" algn="ctr">
              <a:lnSpc>
                <a:spcPct val="100000"/>
              </a:lnSpc>
            </a:pPr>
            <a:r>
              <a:rPr lang="en-US" altLang="zh-CN" sz="1900" dirty="0">
                <a:solidFill>
                  <a:srgbClr val="D1523A"/>
                </a:solidFill>
                <a:ea typeface="Arial"/>
              </a:rPr>
              <a:t>SUMMARY</a:t>
            </a:r>
            <a:r>
              <a:rPr lang="en-US" altLang="zh-CN" sz="1900" dirty="0">
                <a:solidFill>
                  <a:srgbClr val="D1523A"/>
                </a:solidFill>
                <a:cs typeface="Arial"/>
              </a:rPr>
              <a:t> </a:t>
            </a:r>
            <a:r>
              <a:rPr lang="en-US" altLang="zh-CN" sz="1900" dirty="0">
                <a:solidFill>
                  <a:srgbClr val="D1523A"/>
                </a:solidFill>
                <a:ea typeface="Arial"/>
              </a:rPr>
              <a:t>OF</a:t>
            </a:r>
            <a:r>
              <a:rPr lang="en-US" altLang="zh-CN" sz="1900" spc="-115" dirty="0">
                <a:solidFill>
                  <a:srgbClr val="D1523A"/>
                </a:solidFill>
                <a:cs typeface="Arial"/>
              </a:rPr>
              <a:t> </a:t>
            </a:r>
            <a:r>
              <a:rPr lang="en-US" altLang="zh-CN" sz="1900" dirty="0">
                <a:solidFill>
                  <a:srgbClr val="D1523A"/>
                </a:solidFill>
                <a:ea typeface="Arial"/>
              </a:rPr>
              <a:t>PROPOSED </a:t>
            </a:r>
            <a:r>
              <a:rPr lang="en-US" altLang="zh-CN" sz="1900" spc="-5" dirty="0">
                <a:solidFill>
                  <a:srgbClr val="D1523A"/>
                </a:solidFill>
                <a:ea typeface="Arial"/>
              </a:rPr>
              <a:t>CH</a:t>
            </a:r>
            <a:r>
              <a:rPr lang="en-US" altLang="zh-CN" sz="1900" dirty="0">
                <a:solidFill>
                  <a:srgbClr val="D1523A"/>
                </a:solidFill>
                <a:ea typeface="Arial"/>
              </a:rPr>
              <a:t>ANGE</a:t>
            </a:r>
          </a:p>
          <a:p>
            <a:pPr marL="0" indent="1358582">
              <a:lnSpc>
                <a:spcPct val="100000"/>
              </a:lnSpc>
            </a:pPr>
            <a:endParaRPr lang="en-US" altLang="zh-CN" sz="1900" dirty="0">
              <a:solidFill>
                <a:srgbClr val="D1523A"/>
              </a:solidFill>
              <a:ea typeface="Arial"/>
            </a:endParaRP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New section to allow health care providers and others to report information from medical records (paper or electronic) to the Department when determined necessary by the Commissioner</a:t>
            </a:r>
          </a:p>
          <a:p>
            <a:pPr marL="342900" indent="-342900" hangingPunct="0">
              <a:lnSpc>
                <a:spcPct val="90416"/>
              </a:lnSpc>
              <a:spcBef>
                <a:spcPts val="390"/>
              </a:spcBef>
              <a:buFont typeface="Arial" panose="020B0604020202020204" pitchFamily="34" charset="0"/>
              <a:buChar char="•"/>
            </a:pPr>
            <a:r>
              <a:rPr lang="en-US" dirty="0">
                <a:cs typeface="Arial" panose="020B0604020202020204" pitchFamily="34" charset="0"/>
              </a:rPr>
              <a:t>This amendment recognizes </a:t>
            </a:r>
            <a:br>
              <a:rPr lang="en-US" dirty="0">
                <a:cs typeface="Arial" panose="020B0604020202020204" pitchFamily="34" charset="0"/>
              </a:rPr>
            </a:br>
            <a:r>
              <a:rPr lang="en-US" dirty="0">
                <a:cs typeface="Arial" panose="020B0604020202020204" pitchFamily="34" charset="0"/>
              </a:rPr>
              <a:t>the increased adoption of electronic medical records across the healthcare system and need for additional reporting in certain circumstances</a:t>
            </a:r>
          </a:p>
        </p:txBody>
      </p:sp>
    </p:spTree>
    <p:extLst>
      <p:ext uri="{BB962C8B-B14F-4D97-AF65-F5344CB8AC3E}">
        <p14:creationId xmlns:p14="http://schemas.microsoft.com/office/powerpoint/2010/main" val="26656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JANUARY 12,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05867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504824" y="1344613"/>
            <a:ext cx="11363325" cy="2771775"/>
          </a:xfrm>
        </p:spPr>
        <p:txBody>
          <a:bodyPr>
            <a:noAutofit/>
          </a:bodyPr>
          <a:lstStyle/>
          <a:p>
            <a:pPr>
              <a:spcAft>
                <a:spcPts val="1000"/>
              </a:spcAft>
            </a:pPr>
            <a:r>
              <a:rPr lang="en-US" sz="2600" dirty="0"/>
              <a:t>The Department will proceed to a public comment period and public hearing on the proposed amendments to 105 CMR 300.000. </a:t>
            </a:r>
          </a:p>
          <a:p>
            <a:r>
              <a:rPr lang="en-US" sz="2600" dirty="0"/>
              <a:t>Department staff will then return to the Council to present any post-comment proposed changes and to ask for your approval to proceed with promulgation of the final amended regulation. </a:t>
            </a:r>
            <a:endParaRPr lang="en-US" sz="2600" b="1" dirty="0"/>
          </a:p>
        </p:txBody>
      </p:sp>
      <p:sp>
        <p:nvSpPr>
          <p:cNvPr id="4" name="TextBox 3">
            <a:extLst>
              <a:ext uri="{FF2B5EF4-FFF2-40B4-BE49-F238E27FC236}">
                <a16:creationId xmlns:a16="http://schemas.microsoft.com/office/drawing/2014/main" id="{76CE08DD-BAD1-45A0-BEB3-1FDA592BD09D}"/>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17700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F9B85D0-711D-48DC-8056-D743993820F3}"/>
              </a:ext>
            </a:extLst>
          </p:cNvPr>
          <p:cNvSpPr txBox="1">
            <a:spLocks/>
          </p:cNvSpPr>
          <p:nvPr/>
        </p:nvSpPr>
        <p:spPr>
          <a:xfrm>
            <a:off x="504824" y="1344613"/>
            <a:ext cx="11363325" cy="2771775"/>
          </a:xfrm>
        </p:spPr>
        <p:txBody>
          <a:bodyPr>
            <a:noAutofit/>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600" dirty="0"/>
              <a:t>Thank you for the opportunity to present this information today.</a:t>
            </a:r>
          </a:p>
          <a:p>
            <a:pPr marL="0" indent="0">
              <a:buNone/>
            </a:pPr>
            <a:endParaRPr lang="en-US" sz="2600" dirty="0"/>
          </a:p>
          <a:p>
            <a:pPr marL="0" indent="0">
              <a:buNone/>
            </a:pPr>
            <a:r>
              <a:rPr lang="en-US" sz="2600" dirty="0"/>
              <a:t>For more information regarding 105 CMR 300.000: Reportable Diseases, Surveillance, and Isolation and Quarantine Requirements please find the full current regulation here:</a:t>
            </a:r>
          </a:p>
          <a:p>
            <a:pPr marL="0" indent="0">
              <a:buNone/>
            </a:pPr>
            <a:r>
              <a:rPr lang="en-US" sz="2600" dirty="0">
                <a:hlinkClick r:id="rId2"/>
              </a:rPr>
              <a:t>https://www.mass.gov/regulations/105-CMR-30000-reportable-diseases-surveillance-and-isolation-and-quarantine</a:t>
            </a:r>
            <a:r>
              <a:rPr lang="en-US" sz="2600" dirty="0"/>
              <a:t> </a:t>
            </a:r>
          </a:p>
          <a:p>
            <a:endParaRPr lang="en-US" sz="2600" dirty="0"/>
          </a:p>
          <a:p>
            <a:pPr marL="0" indent="0">
              <a:buNone/>
            </a:pPr>
            <a:r>
              <a:rPr lang="en-US" sz="2600" dirty="0"/>
              <a:t>Please direct any questions to:</a:t>
            </a:r>
          </a:p>
          <a:p>
            <a:pPr marL="0" indent="0">
              <a:buNone/>
            </a:pPr>
            <a:r>
              <a:rPr lang="en-US" sz="2600" dirty="0"/>
              <a:t>Gillian Haney </a:t>
            </a:r>
            <a:r>
              <a:rPr lang="en-US" sz="2600" dirty="0">
                <a:hlinkClick r:id="rId3"/>
              </a:rPr>
              <a:t>gillian.haney@mass.gov</a:t>
            </a:r>
            <a:r>
              <a:rPr lang="en-US" sz="2600" dirty="0"/>
              <a:t> </a:t>
            </a:r>
          </a:p>
        </p:txBody>
      </p:sp>
      <p:sp>
        <p:nvSpPr>
          <p:cNvPr id="3" name="TextBox 2">
            <a:extLst>
              <a:ext uri="{FF2B5EF4-FFF2-40B4-BE49-F238E27FC236}">
                <a16:creationId xmlns:a16="http://schemas.microsoft.com/office/drawing/2014/main" id="{B3E7AC6E-18CD-4836-812C-B2AB33A4158A}"/>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Contact Information</a:t>
            </a:r>
          </a:p>
        </p:txBody>
      </p:sp>
    </p:spTree>
    <p:extLst>
      <p:ext uri="{BB962C8B-B14F-4D97-AF65-F5344CB8AC3E}">
        <p14:creationId xmlns:p14="http://schemas.microsoft.com/office/powerpoint/2010/main" val="314883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659909"/>
            <a:ext cx="11032959" cy="2385264"/>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Final Promulgation of Revisions to </a:t>
            </a:r>
            <a:br>
              <a:rPr lang="en-US" sz="5100" b="1" dirty="0">
                <a:solidFill>
                  <a:schemeClr val="bg1"/>
                </a:solidFill>
                <a:latin typeface="Arial" pitchFamily="34" charset="0"/>
                <a:cs typeface="Arial" pitchFamily="34" charset="0"/>
              </a:rPr>
            </a:br>
            <a:r>
              <a:rPr lang="en-US" sz="5100" b="1" dirty="0">
                <a:solidFill>
                  <a:schemeClr val="bg1"/>
                </a:solidFill>
                <a:latin typeface="Arial" pitchFamily="34" charset="0"/>
                <a:cs typeface="Arial" pitchFamily="34" charset="0"/>
              </a:rPr>
              <a:t>105 CMR 301.000</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Cancer Registry</a:t>
            </a:r>
            <a:endParaRPr lang="en-US" sz="3100" i="1" dirty="0">
              <a:solidFill>
                <a:schemeClr val="bg1"/>
              </a:solidFill>
              <a:latin typeface="Arial" pitchFamily="34" charset="0"/>
              <a:cs typeface="Arial" pitchFamily="34" charset="0"/>
            </a:endParaRPr>
          </a:p>
        </p:txBody>
      </p:sp>
      <p:sp>
        <p:nvSpPr>
          <p:cNvPr id="6" name="Subtitle 2">
            <a:extLst>
              <a:ext uri="{FF2B5EF4-FFF2-40B4-BE49-F238E27FC236}">
                <a16:creationId xmlns:a16="http://schemas.microsoft.com/office/drawing/2014/main" id="{2CF0AB09-0013-48B7-A823-7C5D9CA89972}"/>
              </a:ext>
            </a:extLst>
          </p:cNvPr>
          <p:cNvSpPr txBox="1">
            <a:spLocks/>
          </p:cNvSpPr>
          <p:nvPr/>
        </p:nvSpPr>
        <p:spPr>
          <a:xfrm>
            <a:off x="657225" y="4645248"/>
            <a:ext cx="6400800" cy="1947862"/>
          </a:xfrm>
        </p:spPr>
        <p:txBody>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Susan T Gershman</a:t>
            </a:r>
            <a:r>
              <a:rPr lang="en-US" sz="2400" dirty="0">
                <a:solidFill>
                  <a:schemeClr val="bg1"/>
                </a:solidFill>
              </a:rPr>
              <a:t>, MS, MPH, PhD, CTR</a:t>
            </a:r>
          </a:p>
          <a:p>
            <a:pPr marL="0" indent="0">
              <a:buFont typeface="Arial" panose="020B0604020202020204" pitchFamily="34" charset="0"/>
              <a:buNone/>
            </a:pPr>
            <a:r>
              <a:rPr lang="en-US" sz="2400" dirty="0">
                <a:solidFill>
                  <a:schemeClr val="bg1"/>
                </a:solidFill>
              </a:rPr>
              <a:t>Director, Massachusetts Cancer Registry </a:t>
            </a:r>
          </a:p>
          <a:p>
            <a:pPr marL="0" indent="0">
              <a:buFont typeface="Arial" panose="020B0604020202020204" pitchFamily="34" charset="0"/>
              <a:buNone/>
            </a:pPr>
            <a:endParaRPr lang="en-US" sz="1000" dirty="0">
              <a:solidFill>
                <a:schemeClr val="bg1"/>
              </a:solidFill>
            </a:endParaRPr>
          </a:p>
          <a:p>
            <a:pPr marL="0" indent="0">
              <a:buFont typeface="Arial" panose="020B0604020202020204" pitchFamily="34" charset="0"/>
              <a:buNone/>
            </a:pPr>
            <a:r>
              <a:rPr lang="en-US" sz="2400" b="1" dirty="0">
                <a:solidFill>
                  <a:schemeClr val="bg1"/>
                </a:solidFill>
              </a:rPr>
              <a:t>Jim Ballin</a:t>
            </a:r>
            <a:r>
              <a:rPr lang="en-US" sz="2400" dirty="0">
                <a:solidFill>
                  <a:schemeClr val="bg1"/>
                </a:solidFill>
              </a:rPr>
              <a:t>, JD, MPH</a:t>
            </a:r>
          </a:p>
          <a:p>
            <a:pPr marL="0" indent="0">
              <a:buFont typeface="Arial" panose="020B0604020202020204" pitchFamily="34" charset="0"/>
              <a:buNone/>
            </a:pPr>
            <a:r>
              <a:rPr lang="en-US" sz="2400" dirty="0">
                <a:solidFill>
                  <a:schemeClr val="bg1"/>
                </a:solidFill>
              </a:rPr>
              <a:t>Deputy General Counsel</a:t>
            </a:r>
          </a:p>
        </p:txBody>
      </p:sp>
    </p:spTree>
    <p:extLst>
      <p:ext uri="{BB962C8B-B14F-4D97-AF65-F5344CB8AC3E}">
        <p14:creationId xmlns:p14="http://schemas.microsoft.com/office/powerpoint/2010/main" val="172962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10D47-C45C-42A3-B708-94A8A47ADEA5}"/>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Summary of Regulations</a:t>
            </a:r>
          </a:p>
        </p:txBody>
      </p:sp>
      <p:sp>
        <p:nvSpPr>
          <p:cNvPr id="4" name="TextBox 3">
            <a:extLst>
              <a:ext uri="{FF2B5EF4-FFF2-40B4-BE49-F238E27FC236}">
                <a16:creationId xmlns:a16="http://schemas.microsoft.com/office/drawing/2014/main" id="{E88AC739-E715-4AAD-A089-B099A1F5C42E}"/>
              </a:ext>
            </a:extLst>
          </p:cNvPr>
          <p:cNvSpPr txBox="1"/>
          <p:nvPr/>
        </p:nvSpPr>
        <p:spPr>
          <a:xfrm>
            <a:off x="504825" y="1343026"/>
            <a:ext cx="11039475" cy="5555367"/>
          </a:xfrm>
          <a:prstGeom prst="rect">
            <a:avLst/>
          </a:prstGeom>
          <a:noFill/>
        </p:spPr>
        <p:txBody>
          <a:bodyPr wrap="square">
            <a:spAutoFit/>
          </a:bodyPr>
          <a:lstStyle/>
          <a:p>
            <a:pPr marL="457200" indent="-457200">
              <a:spcAft>
                <a:spcPts val="1500"/>
              </a:spcAft>
              <a:buFont typeface="Arial" panose="020B0604020202020204" pitchFamily="34" charset="0"/>
              <a:buChar char="•"/>
            </a:pPr>
            <a:r>
              <a:rPr lang="en-US" sz="2800" dirty="0"/>
              <a:t>Describe cases of cancer and benign brain-related tumor disease which are required to be reported.</a:t>
            </a:r>
          </a:p>
          <a:p>
            <a:pPr marL="457200" indent="-457200">
              <a:spcAft>
                <a:spcPts val="1500"/>
              </a:spcAft>
              <a:buFont typeface="Arial" panose="020B0604020202020204" pitchFamily="34" charset="0"/>
              <a:buChar char="•"/>
            </a:pPr>
            <a:r>
              <a:rPr lang="en-US" sz="2800" dirty="0"/>
              <a:t>Specify who is required to report.</a:t>
            </a:r>
          </a:p>
          <a:p>
            <a:pPr marL="457200" indent="-457200">
              <a:spcAft>
                <a:spcPts val="1500"/>
              </a:spcAft>
              <a:buFont typeface="Arial" panose="020B0604020202020204" pitchFamily="34" charset="0"/>
              <a:buChar char="•"/>
            </a:pPr>
            <a:r>
              <a:rPr lang="en-US" sz="2800" dirty="0"/>
              <a:t>Specify what information is required to be reported.</a:t>
            </a:r>
          </a:p>
          <a:p>
            <a:pPr marL="457200" indent="-457200">
              <a:spcAft>
                <a:spcPts val="1500"/>
              </a:spcAft>
              <a:buFont typeface="Arial" panose="020B0604020202020204" pitchFamily="34" charset="0"/>
              <a:buChar char="•"/>
            </a:pPr>
            <a:r>
              <a:rPr lang="en-US" sz="2800" dirty="0"/>
              <a:t>Require access by the Mass. Cancer Registry (MCR) of patient medical records necessary to verify the accuracy of reported information.</a:t>
            </a:r>
          </a:p>
          <a:p>
            <a:pPr marL="457200" indent="-457200">
              <a:spcAft>
                <a:spcPts val="1500"/>
              </a:spcAft>
              <a:buFont typeface="Arial" panose="020B0604020202020204" pitchFamily="34" charset="0"/>
              <a:buChar char="•"/>
            </a:pPr>
            <a:r>
              <a:rPr lang="en-US" sz="2800" dirty="0"/>
              <a:t>Require confidentiality of cancer registry information and specify permitted uses.</a:t>
            </a:r>
          </a:p>
          <a:p>
            <a:pPr marL="457200" indent="-457200">
              <a:spcAft>
                <a:spcPts val="1500"/>
              </a:spcAft>
              <a:buFont typeface="Arial" panose="020B0604020202020204" pitchFamily="34" charset="0"/>
              <a:buChar char="•"/>
            </a:pPr>
            <a:endParaRPr lang="en-US" sz="2800" dirty="0"/>
          </a:p>
          <a:p>
            <a:pPr marL="457200" indent="-457200">
              <a:spcAft>
                <a:spcPts val="15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77366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7C827-6DD4-4D88-B64D-28472CE39CC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Purpose of Proposed Amendments</a:t>
            </a:r>
          </a:p>
        </p:txBody>
      </p:sp>
      <p:sp>
        <p:nvSpPr>
          <p:cNvPr id="5" name="Text Placeholder 2">
            <a:extLst>
              <a:ext uri="{FF2B5EF4-FFF2-40B4-BE49-F238E27FC236}">
                <a16:creationId xmlns:a16="http://schemas.microsoft.com/office/drawing/2014/main" id="{900972A1-FFE8-424D-B2B2-73EB09DAD503}"/>
              </a:ext>
            </a:extLst>
          </p:cNvPr>
          <p:cNvSpPr txBox="1">
            <a:spLocks/>
          </p:cNvSpPr>
          <p:nvPr/>
        </p:nvSpPr>
        <p:spPr>
          <a:xfrm>
            <a:off x="504824" y="1344612"/>
            <a:ext cx="11363325" cy="3509161"/>
          </a:xfrm>
        </p:spPr>
        <p:txBody>
          <a:bodyPr>
            <a:noAutofit/>
          </a:bodyPr>
          <a:lst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Aft>
                <a:spcPts val="1500"/>
              </a:spcAft>
            </a:pPr>
            <a:r>
              <a:rPr lang="en-US" b="1" dirty="0"/>
              <a:t>Overall</a:t>
            </a:r>
            <a:r>
              <a:rPr lang="en-US" dirty="0"/>
              <a:t>: Improved organization, added clarity, and updated standards.</a:t>
            </a:r>
          </a:p>
          <a:p>
            <a:pPr>
              <a:spcAft>
                <a:spcPts val="1500"/>
              </a:spcAft>
            </a:pPr>
            <a:r>
              <a:rPr lang="en-US" dirty="0"/>
              <a:t>301.010: Required Reporting</a:t>
            </a:r>
          </a:p>
          <a:p>
            <a:pPr lvl="1">
              <a:spcAft>
                <a:spcPts val="1500"/>
              </a:spcAft>
              <a:buFont typeface="Calibri" panose="020F0502020204030204" pitchFamily="34" charset="0"/>
              <a:buChar char="‒"/>
            </a:pPr>
            <a:r>
              <a:rPr lang="en-US" dirty="0"/>
              <a:t>Clarified what information is required to be reported or made available to the Cancer Registry and who is subject to these requirements.</a:t>
            </a:r>
          </a:p>
          <a:p>
            <a:pPr>
              <a:spcAft>
                <a:spcPts val="1500"/>
              </a:spcAft>
            </a:pPr>
            <a:r>
              <a:rPr lang="en-US" dirty="0"/>
              <a:t>301.015: Information Required To Be Reported</a:t>
            </a:r>
          </a:p>
          <a:p>
            <a:pPr lvl="1">
              <a:spcAft>
                <a:spcPts val="1500"/>
              </a:spcAft>
              <a:buFont typeface="Calibri" panose="020F0502020204030204" pitchFamily="34" charset="0"/>
              <a:buChar char="‒"/>
            </a:pPr>
            <a:r>
              <a:rPr lang="en-US" dirty="0"/>
              <a:t>Listed the categories of information required to be reported.</a:t>
            </a:r>
          </a:p>
        </p:txBody>
      </p:sp>
    </p:spTree>
    <p:extLst>
      <p:ext uri="{BB962C8B-B14F-4D97-AF65-F5344CB8AC3E}">
        <p14:creationId xmlns:p14="http://schemas.microsoft.com/office/powerpoint/2010/main" val="175127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BB85AF-CC8C-4EE1-9821-2F5FDE3666FF}"/>
              </a:ext>
            </a:extLst>
          </p:cNvPr>
          <p:cNvSpPr txBox="1"/>
          <p:nvPr/>
        </p:nvSpPr>
        <p:spPr>
          <a:xfrm>
            <a:off x="504826" y="1343025"/>
            <a:ext cx="11277600" cy="4493538"/>
          </a:xfrm>
          <a:prstGeom prst="rect">
            <a:avLst/>
          </a:prstGeom>
          <a:noFill/>
        </p:spPr>
        <p:txBody>
          <a:bodyPr wrap="square">
            <a:spAutoFit/>
          </a:bodyPr>
          <a:lstStyle/>
          <a:p>
            <a:pPr marL="457200" indent="-457200">
              <a:spcAft>
                <a:spcPts val="1500"/>
              </a:spcAft>
              <a:buFont typeface="Arial" panose="020B0604020202020204" pitchFamily="34" charset="0"/>
              <a:buChar char="•"/>
            </a:pPr>
            <a:r>
              <a:rPr lang="en-US" sz="2800" dirty="0"/>
              <a:t>301.035: Quality Assurance and Case Ascertainment</a:t>
            </a:r>
          </a:p>
          <a:p>
            <a:pPr marL="676342" lvl="1" indent="-225448">
              <a:lnSpc>
                <a:spcPct val="90000"/>
              </a:lnSpc>
              <a:spcBef>
                <a:spcPts val="500"/>
              </a:spcBef>
              <a:spcAft>
                <a:spcPts val="1500"/>
              </a:spcAft>
              <a:buFont typeface="Calibri" panose="020F0502020204030204" pitchFamily="34" charset="0"/>
              <a:buChar char="‒"/>
            </a:pPr>
            <a:r>
              <a:rPr lang="en-US" sz="2400" dirty="0"/>
              <a:t>Clarified MCR access to records for quality assurance and ensuring accurate case ascertainment.</a:t>
            </a:r>
          </a:p>
          <a:p>
            <a:pPr marL="457200" indent="-457200">
              <a:spcAft>
                <a:spcPts val="1500"/>
              </a:spcAft>
              <a:buFont typeface="Arial" panose="020B0604020202020204" pitchFamily="34" charset="0"/>
              <a:buChar char="•"/>
            </a:pPr>
            <a:r>
              <a:rPr lang="en-US" sz="2800" dirty="0"/>
              <a:t>301.040: Confidentiality of Cancer Registry Records</a:t>
            </a:r>
          </a:p>
          <a:p>
            <a:pPr marL="676342" lvl="1" indent="-225448">
              <a:lnSpc>
                <a:spcPct val="90000"/>
              </a:lnSpc>
              <a:spcBef>
                <a:spcPts val="500"/>
              </a:spcBef>
              <a:spcAft>
                <a:spcPts val="1500"/>
              </a:spcAft>
              <a:buFont typeface="Calibri" panose="020F0502020204030204" pitchFamily="34" charset="0"/>
              <a:buChar char="‒"/>
            </a:pPr>
            <a:r>
              <a:rPr lang="en-US" sz="2400" dirty="0"/>
              <a:t>Revised the confidentiality section to clarify limitations on who may access confidential cancer records.</a:t>
            </a:r>
          </a:p>
          <a:p>
            <a:pPr marL="457200" indent="-457200">
              <a:spcAft>
                <a:spcPts val="1500"/>
              </a:spcAft>
              <a:buFont typeface="Arial" panose="020B0604020202020204" pitchFamily="34" charset="0"/>
              <a:buChar char="•"/>
            </a:pPr>
            <a:r>
              <a:rPr lang="en-US" sz="2800" b="1" dirty="0"/>
              <a:t>Overall</a:t>
            </a:r>
            <a:r>
              <a:rPr lang="en-US" sz="2800" dirty="0"/>
              <a:t>: Incorporated new provisions to facilitate the MCR’s transition to a National Cancer Institute Surveillance, Epidemiology, and End Results (SEER) Registry.</a:t>
            </a:r>
            <a:endParaRPr lang="en-US" sz="2800" b="1" dirty="0"/>
          </a:p>
        </p:txBody>
      </p:sp>
      <p:sp>
        <p:nvSpPr>
          <p:cNvPr id="7" name="TextBox 6">
            <a:extLst>
              <a:ext uri="{FF2B5EF4-FFF2-40B4-BE49-F238E27FC236}">
                <a16:creationId xmlns:a16="http://schemas.microsoft.com/office/drawing/2014/main" id="{758AD06B-9626-4EE8-85FA-6A0BF6AAFBEA}"/>
              </a:ext>
            </a:extLst>
          </p:cNvPr>
          <p:cNvSpPr txBox="1"/>
          <p:nvPr/>
        </p:nvSpPr>
        <p:spPr>
          <a:xfrm>
            <a:off x="309935" y="160517"/>
            <a:ext cx="11977315" cy="707886"/>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rial" panose="020B0604020202020204" pitchFamily="34" charset="0"/>
                <a:cs typeface="Arial" panose="020B0604020202020204" pitchFamily="34" charset="0"/>
              </a:rPr>
              <a:t>Purpose of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Proposed Amendments (cont.)</a:t>
            </a:r>
          </a:p>
        </p:txBody>
      </p:sp>
    </p:spTree>
    <p:extLst>
      <p:ext uri="{BB962C8B-B14F-4D97-AF65-F5344CB8AC3E}">
        <p14:creationId xmlns:p14="http://schemas.microsoft.com/office/powerpoint/2010/main" val="196233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504825" y="1344613"/>
            <a:ext cx="11229974" cy="2771775"/>
          </a:xfrm>
        </p:spPr>
        <p:txBody>
          <a:bodyPr>
            <a:noAutofit/>
          </a:bodyPr>
          <a:lstStyle/>
          <a:p>
            <a:r>
              <a:rPr lang="en-US" dirty="0"/>
              <a:t>The Department held a public hearing on August 19, 2021, with all written comments due to the Department on August 20, 2021. </a:t>
            </a:r>
          </a:p>
          <a:p>
            <a:endParaRPr lang="en-US" dirty="0"/>
          </a:p>
          <a:p>
            <a:pPr marL="225448" lvl="1">
              <a:spcBef>
                <a:spcPts val="1000"/>
              </a:spcBef>
            </a:pPr>
            <a:r>
              <a:rPr lang="en-US" sz="2800" dirty="0"/>
              <a:t>The Department received no comments on the proposed revisions.</a:t>
            </a:r>
          </a:p>
          <a:p>
            <a:endParaRPr lang="en-US" sz="2400" b="1" dirty="0"/>
          </a:p>
        </p:txBody>
      </p:sp>
      <p:sp>
        <p:nvSpPr>
          <p:cNvPr id="4" name="TextBox 3">
            <a:extLst>
              <a:ext uri="{FF2B5EF4-FFF2-40B4-BE49-F238E27FC236}">
                <a16:creationId xmlns:a16="http://schemas.microsoft.com/office/drawing/2014/main" id="{33E0F9D0-E9D5-44DD-9FD4-1373912AE803}"/>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Public Comment Period</a:t>
            </a:r>
          </a:p>
        </p:txBody>
      </p:sp>
    </p:spTree>
    <p:extLst>
      <p:ext uri="{BB962C8B-B14F-4D97-AF65-F5344CB8AC3E}">
        <p14:creationId xmlns:p14="http://schemas.microsoft.com/office/powerpoint/2010/main" val="104611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504824" y="1344613"/>
            <a:ext cx="11363325" cy="2771775"/>
          </a:xfrm>
        </p:spPr>
        <p:txBody>
          <a:bodyPr>
            <a:noAutofit/>
          </a:bodyPr>
          <a:lstStyle/>
          <a:p>
            <a:r>
              <a:rPr lang="en-US" dirty="0"/>
              <a:t>The Department requests that Public Health Council approve the proposed regulations for promulgation.</a:t>
            </a:r>
          </a:p>
          <a:p>
            <a:endParaRPr lang="en-US" dirty="0"/>
          </a:p>
          <a:p>
            <a:r>
              <a:rPr lang="en-US" dirty="0"/>
              <a:t>Following Public Health Council approval, the Department will file the amended regulations with the Secretary of Commonwealth for final promulgation.</a:t>
            </a:r>
          </a:p>
          <a:p>
            <a:pPr marL="0" indent="0">
              <a:buNone/>
            </a:pPr>
            <a:endParaRPr lang="en-US" sz="2400" b="1" dirty="0"/>
          </a:p>
        </p:txBody>
      </p:sp>
      <p:sp>
        <p:nvSpPr>
          <p:cNvPr id="4" name="TextBox 3">
            <a:extLst>
              <a:ext uri="{FF2B5EF4-FFF2-40B4-BE49-F238E27FC236}">
                <a16:creationId xmlns:a16="http://schemas.microsoft.com/office/drawing/2014/main" id="{76CE08DD-BAD1-45A0-BEB3-1FDA592BD09D}"/>
              </a:ext>
            </a:extLst>
          </p:cNvPr>
          <p:cNvSpPr txBox="1"/>
          <p:nvPr/>
        </p:nvSpPr>
        <p:spPr>
          <a:xfrm>
            <a:off x="316705" y="167729"/>
            <a:ext cx="9751219"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82272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dirty="0">
                <a:solidFill>
                  <a:schemeClr val="bg1"/>
                </a:solidFill>
                <a:latin typeface="Abadi Extra Light"/>
              </a:rPr>
              <a:t>COVID-19</a:t>
            </a:r>
          </a:p>
          <a:p>
            <a:pPr algn="ctr">
              <a:lnSpc>
                <a:spcPct val="115000"/>
              </a:lnSpc>
            </a:pPr>
            <a:r>
              <a:rPr lang="en-US" sz="4900" b="1" spc="800" dirty="0">
                <a:solidFill>
                  <a:schemeClr val="bg1"/>
                </a:solidFill>
                <a:latin typeface="Abadi Extra Light"/>
              </a:rPr>
              <a:t>Community Impact Survey(CCIS)</a:t>
            </a:r>
          </a:p>
          <a:p>
            <a:pPr algn="ctr">
              <a:lnSpc>
                <a:spcPct val="115000"/>
              </a:lnSpc>
            </a:pPr>
            <a:endParaRPr lang="en-US" sz="2667"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Preliminary Analysis Results as of </a:t>
            </a:r>
            <a:endParaRPr lang="en-US" sz="3200" i="1" spc="400"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January 12, 2022</a:t>
            </a:r>
            <a:br>
              <a:rPr lang="en-US" sz="3200" spc="400" dirty="0">
                <a:latin typeface="Abadi Extra Light"/>
              </a:rPr>
            </a:br>
            <a:br>
              <a:rPr lang="en-US" sz="1850" dirty="0">
                <a:latin typeface="Abadi Extra Light"/>
              </a:rPr>
            </a:br>
            <a:r>
              <a:rPr lang="en-US" sz="1850" spc="400" dirty="0">
                <a:solidFill>
                  <a:schemeClr val="bg1"/>
                </a:solidFill>
                <a:latin typeface="Abadi Extra Light"/>
              </a:rPr>
              <a:t>Presented by Justine Egan</a:t>
            </a:r>
            <a:endParaRPr lang="en-US" sz="1850" spc="400" dirty="0">
              <a:solidFill>
                <a:schemeClr val="bg1"/>
              </a:solidFill>
            </a:endParaRPr>
          </a:p>
          <a:p>
            <a:endParaRPr lang="en-US" dirty="0">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28</a:t>
            </a:fld>
            <a:endParaRPr kumimoji="0" lang="en" sz="1200"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3" name="Date Placeholder 2">
            <a:extLst>
              <a:ext uri="{FF2B5EF4-FFF2-40B4-BE49-F238E27FC236}">
                <a16:creationId xmlns:a16="http://schemas.microsoft.com/office/drawing/2014/main" id="{67E5B2CF-2DFC-43D0-9610-9310921672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endPar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213157" y="2339551"/>
            <a:ext cx="11765684" cy="15597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  Lauren Cardoso, W.W. Sanouri Ursprung, Beth Beatriz, Abbie Averbach, Ruth Blodgett, Ben Wood, Sabrina Selk,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Jessica del Rosario Nicole Daley, Lisa Potratz</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213157" y="1331722"/>
            <a:ext cx="11765685" cy="954107"/>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FFFFFF"/>
                </a:solidFill>
                <a:effectLst/>
                <a:uLnTx/>
                <a:uFillTx/>
                <a:latin typeface="Abadi Extra Light"/>
                <a:ea typeface="+mn-ea"/>
                <a:cs typeface="Arial"/>
                <a:sym typeface="Arial"/>
              </a:rPr>
              <a:t>  W.W. Sanouri Ursprung, Lauren Cardoso, Beth Beatriz, Glory Song, Caroline Stack, Kathleen Fitzsimmons, Emily Sparer-Fine, </a:t>
            </a:r>
            <a:r>
              <a:rPr kumimoji="0" lang="en-US" sz="1800" b="0" i="0" u="none" strike="noStrike" kern="0" cap="none" spc="0" normalizeH="0" baseline="0" noProof="0" dirty="0">
                <a:ln>
                  <a:noFill/>
                </a:ln>
                <a:solidFill>
                  <a:srgbClr val="FFFFFF"/>
                </a:solidFill>
                <a:effectLst/>
                <a:uLnTx/>
                <a:uFillTx/>
                <a:latin typeface="Abadi Extra Light"/>
                <a:ea typeface="+mn-lt"/>
                <a:cs typeface="Arial"/>
                <a:sym typeface="Arial"/>
              </a:rPr>
              <a:t>Ta-wei Lin</a:t>
            </a:r>
            <a:r>
              <a:rPr kumimoji="0" lang="en-US" sz="1800" b="0" i="0" u="none" strike="noStrike" kern="0" cap="none" spc="0" normalizeH="0" baseline="0" noProof="0" dirty="0">
                <a:ln>
                  <a:noFill/>
                </a:ln>
                <a:solidFill>
                  <a:srgbClr val="FFFFFF"/>
                </a:solidFill>
                <a:effectLst/>
                <a:uLnTx/>
                <a:uFillTx/>
                <a:latin typeface="Abadi Extra Light"/>
                <a:ea typeface="+mn-ea"/>
                <a:cs typeface="Arial"/>
                <a:sym typeface="Arial"/>
              </a:rPr>
              <a:t>, Lisa Potratz, Heather Nelson, Amy Flynn, Lisa Arsenault, </a:t>
            </a:r>
            <a:r>
              <a:rPr kumimoji="0" lang="en-US" sz="1800" b="0" i="0" u="none" strike="noStrike" kern="0" cap="none" spc="0" normalizeH="0" baseline="0" noProof="0" dirty="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213157" y="3429000"/>
            <a:ext cx="11765685" cy="31804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badi"/>
                <a:ea typeface="+mn-ea"/>
                <a:cs typeface="Arial"/>
                <a:sym typeface="Arial"/>
              </a:rPr>
              <a:t>CCIS Analytic Team, Data to Action Team, Data Dissemination Team, Communications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Allison Guarino, Andrea Mooney, Angela Laramie, Ann Marie Matteucci, Anna Agan, Arielle Coq, Barry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Callis</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Beatriz Pazos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Vautin</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Ben Wood, Brittany Brown, Chelsea Orefice, Dana Bernson, David Hu, Dawn Fukuda,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Ekta Saksena, Elise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Pechter</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Emily White, Fareesa Hasan, Frank Gyan, Glennon Beresin, Hanna Shephard,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Hannah Walters, Hermik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Babkhanlou</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-Chase, James Laing, Jena Pennock, Jennica Allen, Jennifer Halstrom,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Justine Egan, Kathleen Grattan, Kim Etingoff, Kirby Lecy, Lamar Polk, Lauren Fogarty, Lauren Larochelle,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Mahsa Yazdy, Marianne Mabida, Matthew Tumpney, Megan Hatch, Megan Young, Melody Kingsley, Michelle Reid, Miriam Scrivener, Nassira Nicola, Nicole Daniels, Nicole Roos, Rebecca Berger, Rebecca Han, Robert Leibowitz, Susan Manning, Thomas Brigham, Timothy St. Laurent, Vera Mouradian, Victoria Nielsen,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Ziming</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Xuan,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Elizabeth Showalter, Priyokti Rana, </a:t>
            </a:r>
            <a:r>
              <a:rPr kumimoji="0" lang="en-US" sz="2000" b="0" i="0" u="none" strike="noStrike" kern="0" cap="none" spc="0" normalizeH="0" baseline="0" noProof="0" dirty="0">
                <a:ln>
                  <a:noFill/>
                </a:ln>
                <a:solidFill>
                  <a:srgbClr val="FFFFFF"/>
                </a:solidFill>
                <a:effectLst/>
                <a:uLnTx/>
                <a:uFillTx/>
                <a:latin typeface="Abadi Extra Light"/>
                <a:ea typeface="+mn-lt"/>
                <a:cs typeface="Arial"/>
                <a:sym typeface="Arial"/>
              </a:rPr>
              <a:t>Mayowa Sanusi, Emily Lawson, Alana </a:t>
            </a:r>
            <a:r>
              <a:rPr kumimoji="0" lang="en-US" sz="2000" b="0" i="0" u="none" strike="noStrike" kern="0" cap="none" spc="0" normalizeH="0" baseline="0" noProof="0" dirty="0" err="1">
                <a:ln>
                  <a:noFill/>
                </a:ln>
                <a:solidFill>
                  <a:srgbClr val="FFFFFF"/>
                </a:solidFill>
                <a:effectLst/>
                <a:uLnTx/>
                <a:uFillTx/>
                <a:latin typeface="Abadi Extra Light"/>
                <a:ea typeface="+mn-lt"/>
                <a:cs typeface="Arial"/>
                <a:sym typeface="Arial"/>
              </a:rPr>
              <a:t>LeBrón</a:t>
            </a:r>
            <a:r>
              <a:rPr kumimoji="0" lang="en-US" sz="2000" b="0" i="0" u="none" strike="noStrike" kern="0" cap="none" spc="0" normalizeH="0" baseline="0" noProof="0" dirty="0">
                <a:ln>
                  <a:noFill/>
                </a:ln>
                <a:solidFill>
                  <a:srgbClr val="FFFFFF"/>
                </a:solidFill>
                <a:effectLst/>
                <a:uLnTx/>
                <a:uFillTx/>
                <a:latin typeface="Abadi Extra Light"/>
                <a:ea typeface="+mn-lt"/>
                <a:cs typeface="Arial"/>
                <a:sym typeface="Arial"/>
              </a:rPr>
              <a:t> </a:t>
            </a: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 </a:t>
            </a: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D78195B-3BE3-44F0-897C-3BC658B34D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endPar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209197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3</a:t>
            </a:fld>
            <a:endParaRPr lang="en-US" altLang="en-US" sz="1400">
              <a:solidFill>
                <a:srgbClr val="B5B5B5"/>
              </a:solidFill>
              <a:cs typeface="Arial" charset="0"/>
            </a:endParaRPr>
          </a:p>
        </p:txBody>
      </p:sp>
      <p:sp>
        <p:nvSpPr>
          <p:cNvPr id="3" name="Footer Placeholder 2"/>
          <p:cNvSpPr>
            <a:spLocks noGrp="1"/>
          </p:cNvSpPr>
          <p:nvPr>
            <p:ph type="ftr" sz="quarter" idx="3"/>
          </p:nvPr>
        </p:nvSpPr>
        <p:spPr/>
        <p:txBody>
          <a:bodyPr/>
          <a:lstStyle/>
          <a:p>
            <a:pPr>
              <a:defRPr/>
            </a:pPr>
            <a:endParaRPr lang="en-US" dirty="0"/>
          </a:p>
        </p:txBody>
      </p:sp>
      <p:sp>
        <p:nvSpPr>
          <p:cNvPr id="11" name="TextBox 10">
            <a:extLst>
              <a:ext uri="{FF2B5EF4-FFF2-40B4-BE49-F238E27FC236}">
                <a16:creationId xmlns:a16="http://schemas.microsoft.com/office/drawing/2014/main" id="{DDBD2989-07E0-4B1F-A3B2-E0DC6F92D9EA}"/>
              </a:ext>
            </a:extLst>
          </p:cNvPr>
          <p:cNvSpPr txBox="1"/>
          <p:nvPr/>
        </p:nvSpPr>
        <p:spPr>
          <a:xfrm>
            <a:off x="304800" y="152400"/>
            <a:ext cx="737861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COVID-19 Update</a:t>
            </a:r>
          </a:p>
        </p:txBody>
      </p:sp>
      <p:sp>
        <p:nvSpPr>
          <p:cNvPr id="2" name="TextBox 1">
            <a:extLst>
              <a:ext uri="{FF2B5EF4-FFF2-40B4-BE49-F238E27FC236}">
                <a16:creationId xmlns:a16="http://schemas.microsoft.com/office/drawing/2014/main" id="{F7DAA5C7-BB47-4CF2-A309-58127E6CBA48}"/>
              </a:ext>
            </a:extLst>
          </p:cNvPr>
          <p:cNvSpPr txBox="1"/>
          <p:nvPr/>
        </p:nvSpPr>
        <p:spPr>
          <a:xfrm>
            <a:off x="864973" y="1347537"/>
            <a:ext cx="8964828" cy="3693319"/>
          </a:xfrm>
          <a:prstGeom prst="rect">
            <a:avLst/>
          </a:prstGeom>
          <a:noFill/>
        </p:spPr>
        <p:txBody>
          <a:bodyPr wrap="square" rtlCol="0">
            <a:spAutoFit/>
          </a:bodyPr>
          <a:lstStyle/>
          <a:p>
            <a:pPr marL="571500" indent="-571500">
              <a:buFont typeface="Arial" panose="020B0604020202020204" pitchFamily="34" charset="0"/>
              <a:buChar char="•"/>
            </a:pPr>
            <a:r>
              <a:rPr lang="en-US" sz="4400" dirty="0"/>
              <a:t>Omicron</a:t>
            </a:r>
          </a:p>
          <a:p>
            <a:pPr marL="571500" indent="-571500">
              <a:buFont typeface="Arial" panose="020B0604020202020204" pitchFamily="34" charset="0"/>
              <a:buChar char="•"/>
            </a:pPr>
            <a:r>
              <a:rPr lang="en-US" sz="4400" dirty="0"/>
              <a:t>Preserving healthcare resources</a:t>
            </a:r>
          </a:p>
          <a:p>
            <a:pPr marL="571500" indent="-571500">
              <a:buFont typeface="Arial" panose="020B0604020202020204" pitchFamily="34" charset="0"/>
              <a:buChar char="•"/>
            </a:pPr>
            <a:r>
              <a:rPr lang="en-US" sz="4400" dirty="0"/>
              <a:t>New CDC guidance on isolation   and quarantine</a:t>
            </a:r>
          </a:p>
          <a:p>
            <a:pPr marL="571500" indent="-571500">
              <a:buFont typeface="Arial" panose="020B0604020202020204" pitchFamily="34" charset="0"/>
              <a:buChar char="•"/>
            </a:pPr>
            <a:endParaRPr lang="en-US" sz="4000" dirty="0"/>
          </a:p>
          <a:p>
            <a:endParaRPr lang="en-US" dirty="0"/>
          </a:p>
        </p:txBody>
      </p:sp>
      <p:pic>
        <p:nvPicPr>
          <p:cNvPr id="12" name="Picture 11" descr="Graphical user interface&#10;&#10;Description automatically generated">
            <a:extLst>
              <a:ext uri="{FF2B5EF4-FFF2-40B4-BE49-F238E27FC236}">
                <a16:creationId xmlns:a16="http://schemas.microsoft.com/office/drawing/2014/main" id="{63B806DB-89F7-4D4F-9981-3C41AC87A49B}"/>
              </a:ext>
            </a:extLst>
          </p:cNvPr>
          <p:cNvPicPr>
            <a:picLocks noChangeAspect="1"/>
          </p:cNvPicPr>
          <p:nvPr/>
        </p:nvPicPr>
        <p:blipFill>
          <a:blip r:embed="rId3"/>
          <a:stretch>
            <a:fillRect/>
          </a:stretch>
        </p:blipFill>
        <p:spPr>
          <a:xfrm>
            <a:off x="8891807" y="2815388"/>
            <a:ext cx="3113408" cy="3532719"/>
          </a:xfrm>
          <a:prstGeom prst="rect">
            <a:avLst/>
          </a:prstGeom>
        </p:spPr>
      </p:pic>
    </p:spTree>
    <p:extLst>
      <p:ext uri="{BB962C8B-B14F-4D97-AF65-F5344CB8AC3E}">
        <p14:creationId xmlns:p14="http://schemas.microsoft.com/office/powerpoint/2010/main" val="26993607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8B5F48C1-6A96-414A-AE96-FEC7C9E85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endPar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377497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829" y="1740944"/>
            <a:ext cx="11555519" cy="4564200"/>
          </a:xfrm>
          <a:prstGeom prst="rect">
            <a:avLst/>
          </a:prstGeom>
        </p:spPr>
        <p:txBody>
          <a:bodyPr spcFirstLastPara="1" wrap="square" lIns="91433" tIns="45700" rIns="91433" bIns="45700" anchor="t" anchorCtr="0">
            <a:noAutofit/>
          </a:bodyPr>
          <a:lstStyle/>
          <a:p>
            <a:pPr marL="608965" indent="-440055">
              <a:lnSpc>
                <a:spcPct val="200000"/>
              </a:lnSpc>
              <a:buClr>
                <a:srgbClr val="073763"/>
              </a:buClr>
              <a:buSzPts val="1600"/>
              <a:buAutoNum type="arabicPeriod"/>
            </a:pPr>
            <a:r>
              <a:rPr lang="en-US" sz="2400" dirty="0">
                <a:solidFill>
                  <a:srgbClr val="073763"/>
                </a:solidFill>
                <a:latin typeface="Abadi Extra Light"/>
              </a:rPr>
              <a:t>Purpose and Approach of the Covid-19 Community Impact Survey (CCIS)</a:t>
            </a:r>
            <a:endParaRPr lang="en-US" dirty="0"/>
          </a:p>
          <a:p>
            <a:pPr marL="608965" indent="-440055">
              <a:lnSpc>
                <a:spcPct val="200000"/>
              </a:lnSpc>
              <a:spcBef>
                <a:spcPts val="0"/>
              </a:spcBef>
              <a:buClr>
                <a:srgbClr val="073763"/>
              </a:buClr>
              <a:buSzPts val="1600"/>
              <a:buAutoNum type="arabicPeriod"/>
            </a:pPr>
            <a:r>
              <a:rPr lang="en-US" sz="2400" dirty="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dirty="0">
                <a:solidFill>
                  <a:srgbClr val="073763"/>
                </a:solidFill>
                <a:latin typeface="Abadi Extra Light"/>
              </a:rPr>
              <a:t>Spotlight on Caregivers: caregivers of adults with special needs and parents of children &amp; youth with special healthcare needs</a:t>
            </a:r>
            <a:endParaRPr lang="en-US" sz="2400" dirty="0">
              <a:solidFill>
                <a:srgbClr val="073763"/>
              </a:solidFill>
              <a:latin typeface="Abadi Extra Light"/>
            </a:endParaRPr>
          </a:p>
          <a:p>
            <a:pPr marL="626760" indent="-457200">
              <a:lnSpc>
                <a:spcPct val="100000"/>
              </a:lnSpc>
              <a:spcBef>
                <a:spcPts val="0"/>
              </a:spcBef>
              <a:buSzPts val="1600"/>
              <a:buAutoNum type="arabicPeriod"/>
            </a:pPr>
            <a:r>
              <a:rPr lang="en-US" sz="2400" dirty="0">
                <a:solidFill>
                  <a:srgbClr val="073763"/>
                </a:solidFill>
                <a:latin typeface="Abadi Extra Light"/>
              </a:rPr>
              <a:t>Appendix</a:t>
            </a:r>
            <a:endParaRPr lang="en-US" sz="1400" dirty="0"/>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Slide Number Placeholder 2">
            <a:extLst>
              <a:ext uri="{FF2B5EF4-FFF2-40B4-BE49-F238E27FC236}">
                <a16:creationId xmlns:a16="http://schemas.microsoft.com/office/drawing/2014/main" id="{FE477E95-08E3-48D7-AA64-4EC158D255F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34DCE79-5B85-4478-805A-1A6F0078FB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endPar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5289621" y="3505467"/>
            <a:ext cx="1644150" cy="1528579"/>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47856" y="3505467"/>
            <a:ext cx="1714329" cy="1518732"/>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618911"/>
            <a:ext cx="12191999"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3589048" y="1913907"/>
            <a:ext cx="1646978" cy="1508801"/>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1807377" y="1905742"/>
            <a:ext cx="1737185" cy="1507186"/>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25000" y="1895859"/>
            <a:ext cx="1737185" cy="1526098"/>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10037" y="2911830"/>
            <a:ext cx="178541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1824014" y="2920485"/>
            <a:ext cx="173127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3605437" y="2929514"/>
            <a:ext cx="16487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 HEALTHCARE</a:t>
            </a:r>
            <a:r>
              <a:rPr kumimoji="0" lang="en-US" sz="1200" b="0" i="0" u="none" strike="noStrike" kern="0" cap="none" spc="0" normalizeH="0" baseline="0" noProof="0">
                <a:ln>
                  <a:noFill/>
                </a:ln>
                <a:solidFill>
                  <a:srgbClr val="FFFFFF"/>
                </a:solidFill>
                <a:effectLst/>
                <a:uLnTx/>
                <a:uFillTx/>
                <a:latin typeface="Abadi Extra Light"/>
                <a:ea typeface="+mn-ea"/>
                <a:cs typeface="Calibri"/>
                <a:sym typeface="Arial"/>
              </a:rPr>
              <a:t>​</a:t>
            </a:r>
            <a:endPar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endParaRPr>
          </a:p>
        </p:txBody>
      </p:sp>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667" t="250" r="267" b="17867"/>
          <a:stretch/>
        </p:blipFill>
        <p:spPr>
          <a:xfrm flipH="1">
            <a:off x="3822539" y="1927426"/>
            <a:ext cx="1149321" cy="961050"/>
          </a:xfrm>
          <a:prstGeom prst="rect">
            <a:avLst/>
          </a:prstGeom>
        </p:spPr>
      </p:pic>
      <p:grpSp>
        <p:nvGrpSpPr>
          <p:cNvPr id="3" name="Group 2">
            <a:extLst>
              <a:ext uri="{FF2B5EF4-FFF2-40B4-BE49-F238E27FC236}">
                <a16:creationId xmlns:a16="http://schemas.microsoft.com/office/drawing/2014/main" id="{0AC976F3-D703-4631-8D99-C5522FCD7B5C}"/>
              </a:ext>
            </a:extLst>
          </p:cNvPr>
          <p:cNvGrpSpPr/>
          <p:nvPr/>
        </p:nvGrpSpPr>
        <p:grpSpPr>
          <a:xfrm>
            <a:off x="506899" y="2073943"/>
            <a:ext cx="804265" cy="740601"/>
            <a:chOff x="684895" y="2449824"/>
            <a:chExt cx="798867" cy="804469"/>
          </a:xfrm>
        </p:grpSpPr>
        <p:sp>
          <p:nvSpPr>
            <p:cNvPr id="41" name="Oval 40">
              <a:extLst>
                <a:ext uri="{FF2B5EF4-FFF2-40B4-BE49-F238E27FC236}">
                  <a16:creationId xmlns:a16="http://schemas.microsoft.com/office/drawing/2014/main" id="{4C6AA2BD-8E67-AD4A-A6AC-DA17807DCDB7}"/>
                </a:ext>
              </a:extLst>
            </p:cNvPr>
            <p:cNvSpPr/>
            <p:nvPr/>
          </p:nvSpPr>
          <p:spPr>
            <a:xfrm>
              <a:off x="684895" y="2449824"/>
              <a:ext cx="798867" cy="8044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b="24744"/>
            <a:stretch/>
          </p:blipFill>
          <p:spPr>
            <a:xfrm>
              <a:off x="758501" y="2559451"/>
              <a:ext cx="652700" cy="513085"/>
            </a:xfrm>
            <a:prstGeom prst="rect">
              <a:avLst/>
            </a:prstGeom>
            <a:noFill/>
            <a:ln>
              <a:noFill/>
            </a:ln>
          </p:spPr>
        </p:pic>
      </p:grpSp>
      <p:grpSp>
        <p:nvGrpSpPr>
          <p:cNvPr id="4" name="Group 3">
            <a:extLst>
              <a:ext uri="{FF2B5EF4-FFF2-40B4-BE49-F238E27FC236}">
                <a16:creationId xmlns:a16="http://schemas.microsoft.com/office/drawing/2014/main" id="{E407D2BD-87AE-4624-9FDA-B6BEF9C06DEC}"/>
              </a:ext>
            </a:extLst>
          </p:cNvPr>
          <p:cNvGrpSpPr/>
          <p:nvPr/>
        </p:nvGrpSpPr>
        <p:grpSpPr>
          <a:xfrm>
            <a:off x="2289179" y="2075210"/>
            <a:ext cx="864015" cy="745759"/>
            <a:chOff x="2756273" y="2436923"/>
            <a:chExt cx="858216" cy="810072"/>
          </a:xfrm>
        </p:grpSpPr>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t="2005" b="2015"/>
            <a:stretch/>
          </p:blipFill>
          <p:spPr>
            <a:xfrm>
              <a:off x="2756273" y="2525277"/>
              <a:ext cx="858216" cy="632139"/>
            </a:xfrm>
            <a:prstGeom prst="rect">
              <a:avLst/>
            </a:prstGeom>
            <a:noFill/>
            <a:ln>
              <a:noFill/>
            </a:ln>
          </p:spPr>
        </p:pic>
        <p:sp>
          <p:nvSpPr>
            <p:cNvPr id="43" name="Oval 42">
              <a:extLst>
                <a:ext uri="{FF2B5EF4-FFF2-40B4-BE49-F238E27FC236}">
                  <a16:creationId xmlns:a16="http://schemas.microsoft.com/office/drawing/2014/main" id="{82F04AF0-FB75-604A-B437-235F683E1EA8}"/>
                </a:ext>
              </a:extLst>
            </p:cNvPr>
            <p:cNvSpPr/>
            <p:nvPr/>
          </p:nvSpPr>
          <p:spPr>
            <a:xfrm>
              <a:off x="2781432" y="2436923"/>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44" name="Rectangle 43">
            <a:extLst>
              <a:ext uri="{FF2B5EF4-FFF2-40B4-BE49-F238E27FC236}">
                <a16:creationId xmlns:a16="http://schemas.microsoft.com/office/drawing/2014/main" id="{7C21908A-A64C-2945-999F-3E5376C4DD94}"/>
              </a:ext>
            </a:extLst>
          </p:cNvPr>
          <p:cNvSpPr/>
          <p:nvPr/>
        </p:nvSpPr>
        <p:spPr>
          <a:xfrm>
            <a:off x="6977830" y="1905742"/>
            <a:ext cx="1646978" cy="1522258"/>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3" name="Rectangle 52">
            <a:extLst>
              <a:ext uri="{FF2B5EF4-FFF2-40B4-BE49-F238E27FC236}">
                <a16:creationId xmlns:a16="http://schemas.microsoft.com/office/drawing/2014/main" id="{BD21D8BF-54BE-9E41-9A5B-E4A3B117EBC7}"/>
              </a:ext>
            </a:extLst>
          </p:cNvPr>
          <p:cNvSpPr/>
          <p:nvPr/>
        </p:nvSpPr>
        <p:spPr>
          <a:xfrm>
            <a:off x="8666320" y="1909024"/>
            <a:ext cx="1646978" cy="1532373"/>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8644925" y="2984227"/>
            <a:ext cx="1690105"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EMPLOYMENT</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roup 7">
            <a:extLst>
              <a:ext uri="{FF2B5EF4-FFF2-40B4-BE49-F238E27FC236}">
                <a16:creationId xmlns:a16="http://schemas.microsoft.com/office/drawing/2014/main" id="{696AA9DE-8FF1-4C44-AB28-42FD56C42F6E}"/>
              </a:ext>
            </a:extLst>
          </p:cNvPr>
          <p:cNvGrpSpPr/>
          <p:nvPr/>
        </p:nvGrpSpPr>
        <p:grpSpPr>
          <a:xfrm>
            <a:off x="9054280" y="2081672"/>
            <a:ext cx="777187" cy="733486"/>
            <a:chOff x="10807836" y="2460654"/>
            <a:chExt cx="771971" cy="810072"/>
          </a:xfrm>
        </p:grpSpPr>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80925" y="2559740"/>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807836" y="246065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642E2F0C-905A-4284-8224-201D0DEF8F3A}"/>
              </a:ext>
            </a:extLst>
          </p:cNvPr>
          <p:cNvGrpSpPr/>
          <p:nvPr/>
        </p:nvGrpSpPr>
        <p:grpSpPr>
          <a:xfrm>
            <a:off x="6995132" y="2042701"/>
            <a:ext cx="1612373" cy="1225438"/>
            <a:chOff x="7362385" y="2403107"/>
            <a:chExt cx="1601551" cy="1331118"/>
          </a:xfrm>
        </p:grpSpPr>
        <p:sp>
          <p:nvSpPr>
            <p:cNvPr id="45" name="TextBox 44">
              <a:extLst>
                <a:ext uri="{FF2B5EF4-FFF2-40B4-BE49-F238E27FC236}">
                  <a16:creationId xmlns:a16="http://schemas.microsoft.com/office/drawing/2014/main" id="{AB74B15B-0E8B-D24F-BF59-C4A354746E21}"/>
                </a:ext>
              </a:extLst>
            </p:cNvPr>
            <p:cNvSpPr txBox="1"/>
            <p:nvPr/>
          </p:nvSpPr>
          <p:spPr>
            <a:xfrm>
              <a:off x="7362385" y="3426448"/>
              <a:ext cx="1601551"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MENTAL HEALTH </a:t>
              </a:r>
            </a:p>
          </p:txBody>
        </p:sp>
        <p:grpSp>
          <p:nvGrpSpPr>
            <p:cNvPr id="5" name="Group 4">
              <a:extLst>
                <a:ext uri="{FF2B5EF4-FFF2-40B4-BE49-F238E27FC236}">
                  <a16:creationId xmlns:a16="http://schemas.microsoft.com/office/drawing/2014/main" id="{3A3F8191-1AE7-4B47-B773-110A612216E3}"/>
                </a:ext>
              </a:extLst>
            </p:cNvPr>
            <p:cNvGrpSpPr/>
            <p:nvPr/>
          </p:nvGrpSpPr>
          <p:grpSpPr>
            <a:xfrm>
              <a:off x="7738289" y="2403107"/>
              <a:ext cx="756031" cy="810072"/>
              <a:chOff x="8735924" y="2454490"/>
              <a:chExt cx="771971" cy="810072"/>
            </a:xfrm>
          </p:grpSpPr>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6203" y="2579551"/>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35924" y="2454490"/>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sp>
        <p:nvSpPr>
          <p:cNvPr id="80" name="Rectangle 79">
            <a:extLst>
              <a:ext uri="{FF2B5EF4-FFF2-40B4-BE49-F238E27FC236}">
                <a16:creationId xmlns:a16="http://schemas.microsoft.com/office/drawing/2014/main" id="{62997FFD-C4F5-994C-8052-EE4542257822}"/>
              </a:ext>
            </a:extLst>
          </p:cNvPr>
          <p:cNvSpPr/>
          <p:nvPr/>
        </p:nvSpPr>
        <p:spPr>
          <a:xfrm>
            <a:off x="5288714" y="1897006"/>
            <a:ext cx="1646978" cy="1534091"/>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5277538" y="2764290"/>
            <a:ext cx="1670212"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SOCIAL DETERMINANTS OF HEALTH</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09309" y="2077344"/>
            <a:ext cx="756818" cy="75681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6982812" y="3505467"/>
            <a:ext cx="1623142" cy="1528579"/>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12691" y="4482287"/>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DISCRIMINATION: &amp; RACE SPOTLIGHTS</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364876" y="1889877"/>
            <a:ext cx="1690105" cy="1551520"/>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376542" y="2944704"/>
            <a:ext cx="1678336"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839804" y="2063545"/>
            <a:ext cx="832875" cy="8328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39E0CC7-048D-471C-AB2F-B3CFAE77F3E5}"/>
              </a:ext>
            </a:extLst>
          </p:cNvPr>
          <p:cNvGrpSpPr/>
          <p:nvPr/>
        </p:nvGrpSpPr>
        <p:grpSpPr>
          <a:xfrm>
            <a:off x="5705870" y="3727288"/>
            <a:ext cx="758937" cy="683498"/>
            <a:chOff x="8757238" y="4461853"/>
            <a:chExt cx="753843" cy="742441"/>
          </a:xfrm>
        </p:grpSpPr>
        <p:sp>
          <p:nvSpPr>
            <p:cNvPr id="76" name="Oval 75">
              <a:extLst>
                <a:ext uri="{FF2B5EF4-FFF2-40B4-BE49-F238E27FC236}">
                  <a16:creationId xmlns:a16="http://schemas.microsoft.com/office/drawing/2014/main" id="{6B8D4498-91A0-6B40-BC92-14E224CD6981}"/>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a:extLst>
              <a:ext uri="{FF2B5EF4-FFF2-40B4-BE49-F238E27FC236}">
                <a16:creationId xmlns:a16="http://schemas.microsoft.com/office/drawing/2014/main" id="{23B07CDE-F9A7-0643-8E23-2C45E106CC46}"/>
              </a:ext>
            </a:extLst>
          </p:cNvPr>
          <p:cNvSpPr txBox="1"/>
          <p:nvPr/>
        </p:nvSpPr>
        <p:spPr>
          <a:xfrm>
            <a:off x="5268760" y="4507450"/>
            <a:ext cx="1649981"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1824127" y="3505468"/>
            <a:ext cx="1714329" cy="15187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0" name="Group 9">
            <a:extLst>
              <a:ext uri="{FF2B5EF4-FFF2-40B4-BE49-F238E27FC236}">
                <a16:creationId xmlns:a16="http://schemas.microsoft.com/office/drawing/2014/main" id="{77C92B19-A256-4232-981D-6A192284DC3A}"/>
              </a:ext>
            </a:extLst>
          </p:cNvPr>
          <p:cNvGrpSpPr/>
          <p:nvPr/>
        </p:nvGrpSpPr>
        <p:grpSpPr>
          <a:xfrm>
            <a:off x="2302387" y="3671719"/>
            <a:ext cx="753766" cy="723286"/>
            <a:chOff x="4751837" y="4519363"/>
            <a:chExt cx="748707" cy="785660"/>
          </a:xfrm>
        </p:grpSpPr>
        <p:sp>
          <p:nvSpPr>
            <p:cNvPr id="65" name="Oval 64">
              <a:extLst>
                <a:ext uri="{FF2B5EF4-FFF2-40B4-BE49-F238E27FC236}">
                  <a16:creationId xmlns:a16="http://schemas.microsoft.com/office/drawing/2014/main" id="{2B1D4D01-BF39-9743-9076-BEBFBC0B57E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953272" y="4638625"/>
              <a:ext cx="417457" cy="499956"/>
            </a:xfrm>
            <a:prstGeom prst="rect">
              <a:avLst/>
            </a:prstGeom>
          </p:spPr>
        </p:pic>
      </p:grpSp>
      <p:sp>
        <p:nvSpPr>
          <p:cNvPr id="61" name="TextBox 60">
            <a:extLst>
              <a:ext uri="{FF2B5EF4-FFF2-40B4-BE49-F238E27FC236}">
                <a16:creationId xmlns:a16="http://schemas.microsoft.com/office/drawing/2014/main" id="{1A9E64E6-81FA-1B4A-BEB0-9F2E03A219B0}"/>
              </a:ext>
            </a:extLst>
          </p:cNvPr>
          <p:cNvSpPr txBox="1"/>
          <p:nvPr/>
        </p:nvSpPr>
        <p:spPr>
          <a:xfrm>
            <a:off x="1804175" y="4591851"/>
            <a:ext cx="1739909"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PARENTS &amp; FAMILIES</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3586524" y="3505468"/>
            <a:ext cx="1644150" cy="1520652"/>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9" name="Group 8">
            <a:extLst>
              <a:ext uri="{FF2B5EF4-FFF2-40B4-BE49-F238E27FC236}">
                <a16:creationId xmlns:a16="http://schemas.microsoft.com/office/drawing/2014/main" id="{B0AF80A7-ADC9-4A40-B8A3-988C41A4010F}"/>
              </a:ext>
            </a:extLst>
          </p:cNvPr>
          <p:cNvGrpSpPr/>
          <p:nvPr/>
        </p:nvGrpSpPr>
        <p:grpSpPr>
          <a:xfrm>
            <a:off x="514721" y="3703319"/>
            <a:ext cx="758937" cy="683498"/>
            <a:chOff x="2772117" y="4488317"/>
            <a:chExt cx="753843" cy="742441"/>
          </a:xfrm>
        </p:grpSpPr>
        <p:sp>
          <p:nvSpPr>
            <p:cNvPr id="73" name="Oval 72">
              <a:extLst>
                <a:ext uri="{FF2B5EF4-FFF2-40B4-BE49-F238E27FC236}">
                  <a16:creationId xmlns:a16="http://schemas.microsoft.com/office/drawing/2014/main" id="{CFF86798-7A9A-3544-8363-E16983093274}"/>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BEB4463-7553-4380-A899-EB5EDAB5C36F}"/>
              </a:ext>
            </a:extLst>
          </p:cNvPr>
          <p:cNvGrpSpPr/>
          <p:nvPr/>
        </p:nvGrpSpPr>
        <p:grpSpPr>
          <a:xfrm>
            <a:off x="3993005" y="3703207"/>
            <a:ext cx="758937" cy="683498"/>
            <a:chOff x="6753590" y="4543753"/>
            <a:chExt cx="753843" cy="742441"/>
          </a:xfrm>
        </p:grpSpPr>
        <p:sp>
          <p:nvSpPr>
            <p:cNvPr id="62" name="Oval 61">
              <a:extLst>
                <a:ext uri="{FF2B5EF4-FFF2-40B4-BE49-F238E27FC236}">
                  <a16:creationId xmlns:a16="http://schemas.microsoft.com/office/drawing/2014/main" id="{C171B10D-2930-2C4F-BE2A-A94E79B9848A}"/>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a:extLst>
              <a:ext uri="{FF2B5EF4-FFF2-40B4-BE49-F238E27FC236}">
                <a16:creationId xmlns:a16="http://schemas.microsoft.com/office/drawing/2014/main" id="{931882B9-0261-964E-8D2B-F6619D7D3377}"/>
              </a:ext>
            </a:extLst>
          </p:cNvPr>
          <p:cNvSpPr txBox="1"/>
          <p:nvPr/>
        </p:nvSpPr>
        <p:spPr>
          <a:xfrm>
            <a:off x="3593603" y="4572872"/>
            <a:ext cx="162332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6998756" y="4494951"/>
            <a:ext cx="160719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rPr>
              <a:t>INTIMATE PARTNER VIOLENCE</a:t>
            </a:r>
          </a:p>
        </p:txBody>
      </p:sp>
      <p:sp>
        <p:nvSpPr>
          <p:cNvPr id="2" name="Slide Number Placeholder 1">
            <a:extLst>
              <a:ext uri="{FF2B5EF4-FFF2-40B4-BE49-F238E27FC236}">
                <a16:creationId xmlns:a16="http://schemas.microsoft.com/office/drawing/2014/main" id="{066E2020-1799-4581-85D5-8520E7AC9E9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9E10D5-23A5-4182-B22E-CBCF919FFB91}"/>
              </a:ext>
            </a:extLst>
          </p:cNvPr>
          <p:cNvGrpSpPr/>
          <p:nvPr/>
        </p:nvGrpSpPr>
        <p:grpSpPr>
          <a:xfrm>
            <a:off x="7389986" y="3680064"/>
            <a:ext cx="763903" cy="712258"/>
            <a:chOff x="10819083" y="4516688"/>
            <a:chExt cx="776530" cy="769138"/>
          </a:xfrm>
        </p:grpSpPr>
        <p:pic>
          <p:nvPicPr>
            <p:cNvPr id="11" name="Graphic 10" descr="Speaker phone outline">
              <a:extLst>
                <a:ext uri="{FF2B5EF4-FFF2-40B4-BE49-F238E27FC236}">
                  <a16:creationId xmlns:a16="http://schemas.microsoft.com/office/drawing/2014/main" id="{C7671CA8-06EF-7A46-B3D0-BC330689C6E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19083" y="4516688"/>
              <a:ext cx="769138" cy="769138"/>
            </a:xfrm>
            <a:prstGeom prst="rect">
              <a:avLst/>
            </a:prstGeom>
          </p:spPr>
        </p:pic>
        <p:sp>
          <p:nvSpPr>
            <p:cNvPr id="72" name="Oval 71">
              <a:extLst>
                <a:ext uri="{FF2B5EF4-FFF2-40B4-BE49-F238E27FC236}">
                  <a16:creationId xmlns:a16="http://schemas.microsoft.com/office/drawing/2014/main" id="{92E301C5-6CB8-D842-9CF0-5E411C34A2E1}"/>
                </a:ext>
              </a:extLst>
            </p:cNvPr>
            <p:cNvSpPr/>
            <p:nvPr/>
          </p:nvSpPr>
          <p:spPr>
            <a:xfrm>
              <a:off x="10841770" y="453619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84" name="Rectangle 83">
            <a:extLst>
              <a:ext uri="{FF2B5EF4-FFF2-40B4-BE49-F238E27FC236}">
                <a16:creationId xmlns:a16="http://schemas.microsoft.com/office/drawing/2014/main" id="{D3CCEABE-E18A-4FCB-83B4-7A4E4BCE63AA}"/>
              </a:ext>
            </a:extLst>
          </p:cNvPr>
          <p:cNvSpPr/>
          <p:nvPr/>
        </p:nvSpPr>
        <p:spPr>
          <a:xfrm>
            <a:off x="8649044" y="3505466"/>
            <a:ext cx="1664253" cy="1520653"/>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8" name="Group 17">
            <a:extLst>
              <a:ext uri="{FF2B5EF4-FFF2-40B4-BE49-F238E27FC236}">
                <a16:creationId xmlns:a16="http://schemas.microsoft.com/office/drawing/2014/main" id="{18BB2671-AA77-4151-81EA-07473932B03D}"/>
              </a:ext>
            </a:extLst>
          </p:cNvPr>
          <p:cNvGrpSpPr/>
          <p:nvPr/>
        </p:nvGrpSpPr>
        <p:grpSpPr>
          <a:xfrm>
            <a:off x="9062064" y="3648626"/>
            <a:ext cx="781430" cy="732224"/>
            <a:chOff x="9002033" y="4160354"/>
            <a:chExt cx="776185" cy="795369"/>
          </a:xfrm>
        </p:grpSpPr>
        <p:sp>
          <p:nvSpPr>
            <p:cNvPr id="85" name="Oval 84">
              <a:extLst>
                <a:ext uri="{FF2B5EF4-FFF2-40B4-BE49-F238E27FC236}">
                  <a16:creationId xmlns:a16="http://schemas.microsoft.com/office/drawing/2014/main" id="{AED45E12-4C12-4C0A-9EF1-A7F012B37A5D}"/>
                </a:ext>
              </a:extLst>
            </p:cNvPr>
            <p:cNvSpPr/>
            <p:nvPr/>
          </p:nvSpPr>
          <p:spPr>
            <a:xfrm>
              <a:off x="9002033" y="4211412"/>
              <a:ext cx="776185" cy="7443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6" name="Graphic 85" descr="House with solid fill">
              <a:extLst>
                <a:ext uri="{FF2B5EF4-FFF2-40B4-BE49-F238E27FC236}">
                  <a16:creationId xmlns:a16="http://schemas.microsoft.com/office/drawing/2014/main" id="{3E688116-EF37-46D4-A6F2-8EEE79A154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05318" y="4160354"/>
              <a:ext cx="744311" cy="744311"/>
            </a:xfrm>
            <a:prstGeom prst="rect">
              <a:avLst/>
            </a:prstGeom>
          </p:spPr>
        </p:pic>
      </p:grpSp>
      <p:sp>
        <p:nvSpPr>
          <p:cNvPr id="87" name="TextBox 86">
            <a:extLst>
              <a:ext uri="{FF2B5EF4-FFF2-40B4-BE49-F238E27FC236}">
                <a16:creationId xmlns:a16="http://schemas.microsoft.com/office/drawing/2014/main" id="{8C4C95CC-EFEF-4A48-AB2B-B428E8120569}"/>
              </a:ext>
            </a:extLst>
          </p:cNvPr>
          <p:cNvSpPr txBox="1"/>
          <p:nvPr/>
        </p:nvSpPr>
        <p:spPr>
          <a:xfrm>
            <a:off x="8654876" y="4561980"/>
            <a:ext cx="1641148"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rPr>
              <a:t>HOUSING STABILITY</a:t>
            </a:r>
          </a:p>
        </p:txBody>
      </p:sp>
      <p:sp>
        <p:nvSpPr>
          <p:cNvPr id="16" name="Date Placeholder 15">
            <a:extLst>
              <a:ext uri="{FF2B5EF4-FFF2-40B4-BE49-F238E27FC236}">
                <a16:creationId xmlns:a16="http://schemas.microsoft.com/office/drawing/2014/main" id="{E5459C94-3457-45F8-9696-178A6450AD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endParaRPr kumimoji="0" lang="en-US" sz="12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
        <p:nvSpPr>
          <p:cNvPr id="83" name="Rectangle 82">
            <a:extLst>
              <a:ext uri="{FF2B5EF4-FFF2-40B4-BE49-F238E27FC236}">
                <a16:creationId xmlns:a16="http://schemas.microsoft.com/office/drawing/2014/main" id="{FACB4C14-3A55-4B87-8324-7E212F148004}"/>
              </a:ext>
            </a:extLst>
          </p:cNvPr>
          <p:cNvSpPr/>
          <p:nvPr/>
        </p:nvSpPr>
        <p:spPr>
          <a:xfrm>
            <a:off x="10407900" y="3505466"/>
            <a:ext cx="1646978" cy="1528579"/>
          </a:xfrm>
          <a:prstGeom prst="rect">
            <a:avLst/>
          </a:prstGeom>
          <a:solidFill>
            <a:srgbClr val="1674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91" name="TextBox 90">
            <a:extLst>
              <a:ext uri="{FF2B5EF4-FFF2-40B4-BE49-F238E27FC236}">
                <a16:creationId xmlns:a16="http://schemas.microsoft.com/office/drawing/2014/main" id="{F84753A1-50D7-4EF6-9177-49F47AD9DFED}"/>
              </a:ext>
            </a:extLst>
          </p:cNvPr>
          <p:cNvSpPr txBox="1"/>
          <p:nvPr/>
        </p:nvSpPr>
        <p:spPr>
          <a:xfrm>
            <a:off x="10413731" y="4561980"/>
            <a:ext cx="1641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rPr>
              <a:t>RURAL COMMUNITIES SPOTLIGHT</a:t>
            </a:r>
          </a:p>
        </p:txBody>
      </p:sp>
      <p:grpSp>
        <p:nvGrpSpPr>
          <p:cNvPr id="92" name="Group 91">
            <a:extLst>
              <a:ext uri="{FF2B5EF4-FFF2-40B4-BE49-F238E27FC236}">
                <a16:creationId xmlns:a16="http://schemas.microsoft.com/office/drawing/2014/main" id="{0BDEBBFB-9A12-49A8-B01F-80B2F4F3402F}"/>
              </a:ext>
            </a:extLst>
          </p:cNvPr>
          <p:cNvGrpSpPr/>
          <p:nvPr/>
        </p:nvGrpSpPr>
        <p:grpSpPr>
          <a:xfrm>
            <a:off x="10824708" y="3669896"/>
            <a:ext cx="758937" cy="683498"/>
            <a:chOff x="8757238" y="4461853"/>
            <a:chExt cx="753843" cy="742441"/>
          </a:xfrm>
        </p:grpSpPr>
        <p:sp>
          <p:nvSpPr>
            <p:cNvPr id="93" name="Oval 92">
              <a:extLst>
                <a:ext uri="{FF2B5EF4-FFF2-40B4-BE49-F238E27FC236}">
                  <a16:creationId xmlns:a16="http://schemas.microsoft.com/office/drawing/2014/main" id="{349A2830-B501-4106-9EC2-678B1F49E3DF}"/>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4" name="Picture 2" descr="transparent background magnifying glass icon&#10;">
              <a:extLst>
                <a:ext uri="{FF2B5EF4-FFF2-40B4-BE49-F238E27FC236}">
                  <a16:creationId xmlns:a16="http://schemas.microsoft.com/office/drawing/2014/main" id="{0873BD2A-BD0D-4A41-9AFE-628A84C56C30}"/>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TextBox 100">
            <a:extLst>
              <a:ext uri="{FF2B5EF4-FFF2-40B4-BE49-F238E27FC236}">
                <a16:creationId xmlns:a16="http://schemas.microsoft.com/office/drawing/2014/main" id="{6D25AF0E-DB69-4866-8644-DC38B8A72A84}"/>
              </a:ext>
            </a:extLst>
          </p:cNvPr>
          <p:cNvSpPr txBox="1"/>
          <p:nvPr/>
        </p:nvSpPr>
        <p:spPr>
          <a:xfrm>
            <a:off x="501" y="6086028"/>
            <a:ext cx="17581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Abadi Extra Light"/>
                <a:ea typeface="+mn-ea"/>
                <a:cs typeface="Arial"/>
                <a:sym typeface="Arial"/>
              </a:rPr>
              <a:t>DISCRIMINATION: &amp; RACE SPOTLIGHTS</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02" name="Group 101">
            <a:extLst>
              <a:ext uri="{FF2B5EF4-FFF2-40B4-BE49-F238E27FC236}">
                <a16:creationId xmlns:a16="http://schemas.microsoft.com/office/drawing/2014/main" id="{BF3B3AA0-6D33-49D1-ADF9-D3FD330FDF3B}"/>
              </a:ext>
            </a:extLst>
          </p:cNvPr>
          <p:cNvGrpSpPr/>
          <p:nvPr/>
        </p:nvGrpSpPr>
        <p:grpSpPr>
          <a:xfrm>
            <a:off x="527913" y="5307060"/>
            <a:ext cx="758937" cy="683498"/>
            <a:chOff x="2772117" y="4488317"/>
            <a:chExt cx="753843" cy="742441"/>
          </a:xfrm>
        </p:grpSpPr>
        <p:sp>
          <p:nvSpPr>
            <p:cNvPr id="103" name="Oval 102">
              <a:extLst>
                <a:ext uri="{FF2B5EF4-FFF2-40B4-BE49-F238E27FC236}">
                  <a16:creationId xmlns:a16="http://schemas.microsoft.com/office/drawing/2014/main" id="{D1704BEA-B360-4A20-916F-163A63A2B68A}"/>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4" name="Picture 2" descr="transparent background magnifying glass icon&#10;">
              <a:extLst>
                <a:ext uri="{FF2B5EF4-FFF2-40B4-BE49-F238E27FC236}">
                  <a16:creationId xmlns:a16="http://schemas.microsoft.com/office/drawing/2014/main" id="{D2423479-6FC7-483E-9426-5E5B8977FD34}"/>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Rectangle 104">
            <a:extLst>
              <a:ext uri="{FF2B5EF4-FFF2-40B4-BE49-F238E27FC236}">
                <a16:creationId xmlns:a16="http://schemas.microsoft.com/office/drawing/2014/main" id="{CD0AEDF2-2C5D-4CB9-BE32-5568C4C57159}"/>
              </a:ext>
            </a:extLst>
          </p:cNvPr>
          <p:cNvSpPr/>
          <p:nvPr/>
        </p:nvSpPr>
        <p:spPr>
          <a:xfrm>
            <a:off x="3604053" y="5127399"/>
            <a:ext cx="1626622" cy="1428201"/>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106" name="TextBox 105">
            <a:extLst>
              <a:ext uri="{FF2B5EF4-FFF2-40B4-BE49-F238E27FC236}">
                <a16:creationId xmlns:a16="http://schemas.microsoft.com/office/drawing/2014/main" id="{72300D64-8814-42D4-AF60-E000E64E54E8}"/>
              </a:ext>
            </a:extLst>
          </p:cNvPr>
          <p:cNvSpPr txBox="1"/>
          <p:nvPr/>
        </p:nvSpPr>
        <p:spPr>
          <a:xfrm>
            <a:off x="3613801" y="5903803"/>
            <a:ext cx="1632004" cy="6309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FFFFFF"/>
                </a:solidFill>
                <a:effectLst/>
                <a:uLnTx/>
                <a:uFillTx/>
                <a:latin typeface="Abadi Extra Light"/>
                <a:ea typeface="+mn-ea"/>
                <a:cs typeface="Arial"/>
                <a:sym typeface="Arial"/>
              </a:rPr>
              <a:t>PERSONS WITH DISABILITIES SPOTLIGHT</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10" name="Group 109">
            <a:extLst>
              <a:ext uri="{FF2B5EF4-FFF2-40B4-BE49-F238E27FC236}">
                <a16:creationId xmlns:a16="http://schemas.microsoft.com/office/drawing/2014/main" id="{DDF75CC3-7EC0-4A3E-A1E9-A7FFCA2244AD}"/>
              </a:ext>
            </a:extLst>
          </p:cNvPr>
          <p:cNvGrpSpPr/>
          <p:nvPr/>
        </p:nvGrpSpPr>
        <p:grpSpPr>
          <a:xfrm>
            <a:off x="4017730" y="5222329"/>
            <a:ext cx="758937" cy="683498"/>
            <a:chOff x="6753590" y="4543753"/>
            <a:chExt cx="753843" cy="742441"/>
          </a:xfrm>
        </p:grpSpPr>
        <p:sp>
          <p:nvSpPr>
            <p:cNvPr id="111" name="Oval 110">
              <a:extLst>
                <a:ext uri="{FF2B5EF4-FFF2-40B4-BE49-F238E27FC236}">
                  <a16:creationId xmlns:a16="http://schemas.microsoft.com/office/drawing/2014/main" id="{789BC304-A66C-42B1-96B6-0234FE0CCAEB}"/>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2" name="Picture 2" descr="transparent background magnifying glass icon&#10;">
              <a:extLst>
                <a:ext uri="{FF2B5EF4-FFF2-40B4-BE49-F238E27FC236}">
                  <a16:creationId xmlns:a16="http://schemas.microsoft.com/office/drawing/2014/main" id="{D7D605EC-945E-42B6-BC68-FD1D86B4DA3D}"/>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Rectangle 89">
            <a:extLst>
              <a:ext uri="{FF2B5EF4-FFF2-40B4-BE49-F238E27FC236}">
                <a16:creationId xmlns:a16="http://schemas.microsoft.com/office/drawing/2014/main" id="{EBED4FA0-19E3-485A-BC03-8AF145F97871}"/>
              </a:ext>
            </a:extLst>
          </p:cNvPr>
          <p:cNvSpPr/>
          <p:nvPr/>
        </p:nvSpPr>
        <p:spPr>
          <a:xfrm>
            <a:off x="5292119" y="5119919"/>
            <a:ext cx="1626622" cy="1428201"/>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5" name="Group 14">
            <a:extLst>
              <a:ext uri="{FF2B5EF4-FFF2-40B4-BE49-F238E27FC236}">
                <a16:creationId xmlns:a16="http://schemas.microsoft.com/office/drawing/2014/main" id="{D401F259-BEA3-4F76-A729-2C73CC0E7AB7}"/>
              </a:ext>
            </a:extLst>
          </p:cNvPr>
          <p:cNvGrpSpPr/>
          <p:nvPr/>
        </p:nvGrpSpPr>
        <p:grpSpPr>
          <a:xfrm>
            <a:off x="5712266" y="5199861"/>
            <a:ext cx="758937" cy="703942"/>
            <a:chOff x="5659482" y="5262454"/>
            <a:chExt cx="758937" cy="703942"/>
          </a:xfrm>
        </p:grpSpPr>
        <p:pic>
          <p:nvPicPr>
            <p:cNvPr id="89" name="Graphic 88" descr="Two Men with solid fill">
              <a:extLst>
                <a:ext uri="{FF2B5EF4-FFF2-40B4-BE49-F238E27FC236}">
                  <a16:creationId xmlns:a16="http://schemas.microsoft.com/office/drawing/2014/main" id="{13F3B356-9005-45E7-8A20-70875A5CE25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694033" y="5262454"/>
              <a:ext cx="697471" cy="697471"/>
            </a:xfrm>
            <a:prstGeom prst="rect">
              <a:avLst/>
            </a:prstGeom>
          </p:spPr>
        </p:pic>
        <p:sp>
          <p:nvSpPr>
            <p:cNvPr id="96" name="Oval 95">
              <a:extLst>
                <a:ext uri="{FF2B5EF4-FFF2-40B4-BE49-F238E27FC236}">
                  <a16:creationId xmlns:a16="http://schemas.microsoft.com/office/drawing/2014/main" id="{2E9EB8FC-1DCD-4561-85DF-0CE36C8A57F5}"/>
                </a:ext>
              </a:extLst>
            </p:cNvPr>
            <p:cNvSpPr/>
            <p:nvPr/>
          </p:nvSpPr>
          <p:spPr>
            <a:xfrm>
              <a:off x="5659482" y="5282898"/>
              <a:ext cx="758937" cy="68349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8" name="TextBox 97">
            <a:extLst>
              <a:ext uri="{FF2B5EF4-FFF2-40B4-BE49-F238E27FC236}">
                <a16:creationId xmlns:a16="http://schemas.microsoft.com/office/drawing/2014/main" id="{BED38CFD-7952-4122-869A-A4D0846D0480}"/>
              </a:ext>
            </a:extLst>
          </p:cNvPr>
          <p:cNvSpPr txBox="1"/>
          <p:nvPr/>
        </p:nvSpPr>
        <p:spPr>
          <a:xfrm>
            <a:off x="5246254" y="5977378"/>
            <a:ext cx="1632004" cy="4616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a:ln>
                  <a:noFill/>
                </a:ln>
                <a:solidFill>
                  <a:srgbClr val="FFFFFF"/>
                </a:solidFill>
                <a:effectLst/>
                <a:uLnTx/>
                <a:uFillTx/>
                <a:latin typeface="Abadi Extra Light"/>
                <a:ea typeface="+mn-ea"/>
                <a:cs typeface="Arial"/>
                <a:sym typeface="Arial"/>
              </a:rPr>
              <a:t>NEW: CAREGIVERS SPOTLIGHT</a:t>
            </a:r>
            <a:endParaRPr kumimoji="0" lang="en-US"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6146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0" y="2336316"/>
            <a:ext cx="12191999" cy="4099996"/>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379049" y="2741668"/>
            <a:ext cx="10667968" cy="3864432"/>
          </a:xfrm>
          <a:prstGeom prst="rect">
            <a:avLst/>
          </a:prstGeom>
        </p:spPr>
        <p:txBody>
          <a:bodyPr spcFirstLastPara="1" wrap="square" lIns="91433" tIns="45700" rIns="91433" bIns="45700" anchor="ctr" anchorCtr="0">
            <a:noAutofit/>
          </a:bodyPr>
          <a:lstStyle/>
          <a:p>
            <a:pPr algn="r">
              <a:spcBef>
                <a:spcPts val="600"/>
              </a:spcBef>
            </a:pPr>
            <a:r>
              <a:rPr lang="en-US" sz="4800" spc="800" dirty="0">
                <a:solidFill>
                  <a:schemeClr val="bg1"/>
                </a:solidFill>
                <a:latin typeface="Abadi Extra Light"/>
              </a:rPr>
              <a:t>CAREGIVER SPOTLIGHT</a:t>
            </a:r>
            <a:br>
              <a:rPr lang="en-US" sz="4000" spc="800" dirty="0">
                <a:solidFill>
                  <a:schemeClr val="bg1"/>
                </a:solidFill>
                <a:latin typeface="Abadi Extra Light"/>
              </a:rPr>
            </a:br>
            <a:br>
              <a:rPr lang="en-US" sz="4000" spc="800" dirty="0">
                <a:solidFill>
                  <a:schemeClr val="bg1"/>
                </a:solidFill>
                <a:latin typeface="Abadi Extra Light"/>
              </a:rPr>
            </a:br>
            <a:r>
              <a:rPr lang="en-US" sz="2400" spc="800" dirty="0">
                <a:solidFill>
                  <a:schemeClr val="bg1"/>
                </a:solidFill>
                <a:latin typeface="Abadi Extra Light"/>
              </a:rPr>
              <a:t>Elizabeth Beatriz, PhD</a:t>
            </a:r>
            <a:br>
              <a:rPr lang="en-US" sz="2400" spc="800" dirty="0">
                <a:latin typeface="Abadi Extra Light"/>
              </a:rPr>
            </a:br>
            <a:r>
              <a:rPr lang="en-US" sz="2400" spc="800" dirty="0">
                <a:solidFill>
                  <a:schemeClr val="bg1"/>
                </a:solidFill>
                <a:latin typeface="Abadi Extra Light"/>
              </a:rPr>
              <a:t>Justine Egan, MPH</a:t>
            </a:r>
            <a:br>
              <a:rPr lang="en-US" sz="2400" spc="800" dirty="0">
                <a:solidFill>
                  <a:schemeClr val="bg1"/>
                </a:solidFill>
                <a:latin typeface="Abadi Extra Light"/>
              </a:rPr>
            </a:br>
            <a:r>
              <a:rPr lang="en-US" sz="2400" spc="800" dirty="0">
                <a:solidFill>
                  <a:schemeClr val="bg1"/>
                </a:solidFill>
                <a:latin typeface="Abadi Extra Light"/>
              </a:rPr>
              <a:t>Amy Flynn, MS  </a:t>
            </a:r>
            <a:br>
              <a:rPr lang="en-US" sz="2400" spc="800" dirty="0">
                <a:solidFill>
                  <a:schemeClr val="bg1"/>
                </a:solidFill>
                <a:latin typeface="Abadi Extra Light"/>
              </a:rPr>
            </a:br>
            <a:r>
              <a:rPr lang="en-US" sz="2400" spc="800" dirty="0">
                <a:solidFill>
                  <a:schemeClr val="bg1"/>
                </a:solidFill>
                <a:latin typeface="Abadi Extra Light"/>
              </a:rPr>
              <a:t>Elaine M. </a:t>
            </a:r>
            <a:r>
              <a:rPr lang="en-US" sz="2400" spc="800" dirty="0" err="1">
                <a:solidFill>
                  <a:schemeClr val="bg1"/>
                </a:solidFill>
                <a:latin typeface="Abadi Extra Light"/>
              </a:rPr>
              <a:t>Gabovitch</a:t>
            </a:r>
            <a:r>
              <a:rPr lang="en-US" sz="2400" spc="800" dirty="0">
                <a:solidFill>
                  <a:schemeClr val="bg1"/>
                </a:solidFill>
                <a:latin typeface="Abadi Extra Light"/>
              </a:rPr>
              <a:t>, MPA</a:t>
            </a:r>
            <a:br>
              <a:rPr lang="en-US" sz="2400" spc="800" dirty="0">
                <a:latin typeface="Abadi Extra Light"/>
              </a:rPr>
            </a:br>
            <a:r>
              <a:rPr lang="en-US" sz="2400" spc="800" dirty="0">
                <a:solidFill>
                  <a:schemeClr val="bg1"/>
                </a:solidFill>
                <a:latin typeface="Abadi Extra Light"/>
              </a:rPr>
              <a:t>Allison Guarino, MPH</a:t>
            </a:r>
            <a:br>
              <a:rPr lang="en-US" sz="2400" spc="800" dirty="0">
                <a:latin typeface="Abadi Extra Light"/>
              </a:rPr>
            </a:br>
            <a:r>
              <a:rPr lang="en-US" sz="2400" spc="800" dirty="0">
                <a:solidFill>
                  <a:schemeClr val="bg1"/>
                </a:solidFill>
                <a:latin typeface="Abadi Extra Light"/>
              </a:rPr>
              <a:t>Beatriz Pazos </a:t>
            </a:r>
            <a:r>
              <a:rPr lang="en-US" sz="2400" spc="800" dirty="0" err="1">
                <a:solidFill>
                  <a:schemeClr val="bg1"/>
                </a:solidFill>
                <a:latin typeface="Abadi Extra Light"/>
              </a:rPr>
              <a:t>Vautin</a:t>
            </a:r>
            <a:r>
              <a:rPr lang="en-US" sz="2400" spc="800" dirty="0">
                <a:solidFill>
                  <a:schemeClr val="bg1"/>
                </a:solidFill>
                <a:latin typeface="Abadi Extra Light"/>
              </a:rPr>
              <a:t>, MPH</a:t>
            </a:r>
            <a:endParaRPr lang="en-US" sz="1067" dirty="0">
              <a:solidFill>
                <a:schemeClr val="bg1"/>
              </a:solidFill>
            </a:endParaRPr>
          </a:p>
          <a:p>
            <a:pPr algn="r"/>
            <a:endParaRPr lang="en-US" sz="4267" b="1" spc="800" dirty="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731522"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Graphic 6" descr="Two Men with solid fill">
            <a:extLst>
              <a:ext uri="{FF2B5EF4-FFF2-40B4-BE49-F238E27FC236}">
                <a16:creationId xmlns:a16="http://schemas.microsoft.com/office/drawing/2014/main" id="{77BFBDCE-21A2-4A15-86B9-DB95432F29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665" y="4470808"/>
            <a:ext cx="1153917" cy="1153917"/>
          </a:xfrm>
          <a:prstGeom prst="rect">
            <a:avLst/>
          </a:prstGeom>
        </p:spPr>
      </p:pic>
      <p:sp>
        <p:nvSpPr>
          <p:cNvPr id="4" name="Date Placeholder 3">
            <a:extLst>
              <a:ext uri="{FF2B5EF4-FFF2-40B4-BE49-F238E27FC236}">
                <a16:creationId xmlns:a16="http://schemas.microsoft.com/office/drawing/2014/main" id="{1D66D93C-7DE0-4F11-876F-A4F9E7FE11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EAAB9442-930A-4823-B3C4-64F576BCA4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77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8569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5536" y="868839"/>
            <a:ext cx="12197536" cy="666499"/>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badi Extra Light" panose="020B0204020104020204" pitchFamily="34" charset="0"/>
                <a:ea typeface="Roboto"/>
                <a:cs typeface="Arial"/>
                <a:sym typeface="Arial"/>
              </a:rPr>
              <a:t>Caregiver Respondents: Terms Used</a:t>
            </a:r>
            <a:endParaRPr kumimoji="0" lang="en-US" sz="32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endParaRPr>
          </a:p>
        </p:txBody>
      </p:sp>
      <p:sp>
        <p:nvSpPr>
          <p:cNvPr id="8" name="TextBox 7">
            <a:extLst>
              <a:ext uri="{FF2B5EF4-FFF2-40B4-BE49-F238E27FC236}">
                <a16:creationId xmlns:a16="http://schemas.microsoft.com/office/drawing/2014/main" id="{97FC55C8-897C-47C5-B868-B7D8D0B58501}"/>
              </a:ext>
            </a:extLst>
          </p:cNvPr>
          <p:cNvSpPr txBox="1"/>
          <p:nvPr/>
        </p:nvSpPr>
        <p:spPr>
          <a:xfrm>
            <a:off x="552658" y="1868175"/>
            <a:ext cx="11344589" cy="444737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Parents of Children &amp; Youth with Special Healthcare Needs (PCYSHCN) (N=786)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Are you a parent / guardian of a child or youth with special health care needs?  We define children and youth with special health care needs as those who: Have a chronic physical, developmental, behavioral or emotional condition that has lasted or will last 12 months or longer and need health and other services beyond what is generally required by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Caregivers of Adults with Special Needs (N=344)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Are you a caretaker of an adult(s) with special needs in your household?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badi Extra Light"/>
                <a:ea typeface="+mn-ea"/>
                <a:cs typeface="Arial"/>
                <a:sym typeface="Arial"/>
              </a:rPr>
              <a:t>The survey did not ask if caregivers were paid for their caregiving duties. The screener question may have been interpreted to indicated unpaid and/or paid caregiving, depending on the individual responding to the survey. </a:t>
            </a:r>
            <a:endPar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badi Extra Light" panose="020B0204020104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badi Extra Light"/>
                <a:ea typeface="+mn-ea"/>
                <a:cs typeface="Arial"/>
                <a:sym typeface="Arial"/>
              </a:rPr>
              <a:t>Caregivers - </a:t>
            </a:r>
            <a:r>
              <a:rPr kumimoji="0" lang="en-US" sz="2000" b="0" i="0" u="none" strike="noStrike" kern="0" cap="none" spc="0" normalizeH="0" baseline="0" noProof="0" dirty="0">
                <a:ln>
                  <a:noFill/>
                </a:ln>
                <a:solidFill>
                  <a:srgbClr val="000000"/>
                </a:solidFill>
                <a:effectLst/>
                <a:uLnTx/>
                <a:uFillTx/>
                <a:latin typeface="Abadi Extra Light"/>
                <a:ea typeface="+mn-ea"/>
                <a:cs typeface="Arial"/>
                <a:sym typeface="Arial"/>
              </a:rPr>
              <a:t>Used in this presentation to broadly refer to caregivers of adults with special needs and PCYSHCN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badi Extra Light"/>
                <a:ea typeface="+mn-ea"/>
                <a:cs typeface="Arial"/>
                <a:sym typeface="Arial"/>
              </a:rPr>
              <a:t>Other parents </a:t>
            </a:r>
            <a:r>
              <a:rPr kumimoji="0" lang="en-US" sz="2000" b="0" i="0" u="none" strike="noStrike" kern="0" cap="none" spc="0" normalizeH="0" baseline="0" noProof="0" dirty="0">
                <a:ln>
                  <a:noFill/>
                </a:ln>
                <a:solidFill>
                  <a:srgbClr val="000000"/>
                </a:solidFill>
                <a:effectLst/>
                <a:uLnTx/>
                <a:uFillTx/>
                <a:latin typeface="Abadi Extra Light"/>
                <a:ea typeface="+mn-ea"/>
                <a:cs typeface="Arial"/>
                <a:sym typeface="Arial"/>
              </a:rPr>
              <a:t>– Parents who did not indicate they were caring for a child with special healthcare needs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badi Extra Light"/>
                <a:ea typeface="+mn-ea"/>
                <a:cs typeface="Arial"/>
                <a:sym typeface="Arial"/>
              </a:rPr>
              <a:t>Non-caregivers of adults</a:t>
            </a:r>
            <a:r>
              <a:rPr kumimoji="0" lang="en-US" sz="2000" b="0" i="0" u="none" strike="noStrike" kern="0" cap="none" spc="0" normalizeH="0" baseline="0" noProof="0" dirty="0">
                <a:ln>
                  <a:noFill/>
                </a:ln>
                <a:solidFill>
                  <a:srgbClr val="000000"/>
                </a:solidFill>
                <a:effectLst/>
                <a:uLnTx/>
                <a:uFillTx/>
                <a:latin typeface="Abadi Extra Light"/>
                <a:ea typeface="+mn-ea"/>
                <a:cs typeface="Arial"/>
                <a:sym typeface="Arial"/>
              </a:rPr>
              <a:t> – Respondents who did not indicate they were caring for an adult with special needs</a:t>
            </a:r>
          </a:p>
        </p:txBody>
      </p:sp>
      <p:sp>
        <p:nvSpPr>
          <p:cNvPr id="3" name="Date Placeholder 2">
            <a:extLst>
              <a:ext uri="{FF2B5EF4-FFF2-40B4-BE49-F238E27FC236}">
                <a16:creationId xmlns:a16="http://schemas.microsoft.com/office/drawing/2014/main" id="{D8105BFD-D09C-4BC4-9981-80B3C17B6D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4" name="Slide Number Placeholder 3">
            <a:extLst>
              <a:ext uri="{FF2B5EF4-FFF2-40B4-BE49-F238E27FC236}">
                <a16:creationId xmlns:a16="http://schemas.microsoft.com/office/drawing/2014/main" id="{57470FEB-6D1D-4390-A3EE-36E815E80B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0" y="165674"/>
            <a:ext cx="12197536" cy="1139019"/>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FRAMING MATTERS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D19D6281-5AD4-4B81-9261-F2D835A4C1B4}"/>
              </a:ext>
            </a:extLst>
          </p:cNvPr>
          <p:cNvSpPr txBox="1"/>
          <p:nvPr/>
        </p:nvSpPr>
        <p:spPr>
          <a:xfrm>
            <a:off x="731853" y="1612470"/>
            <a:ext cx="1089408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Caregivers provide care to people who need some degree of ongoing assistance with everyday tasks on a regular or daily basis. Care recipients can range from children to older adults and have chronic illnesses or disabling conditions.</a:t>
            </a:r>
            <a:r>
              <a:rPr kumimoji="0" lang="en-US" sz="2400" b="0" i="0" u="none" strike="noStrike" kern="1200" cap="none" spc="0" normalizeH="0" baseline="30000" noProof="0" dirty="0">
                <a:ln>
                  <a:noFill/>
                </a:ln>
                <a:solidFill>
                  <a:srgbClr val="000000"/>
                </a:solidFill>
                <a:effectLst/>
                <a:uLnTx/>
                <a:uFillTx/>
                <a:latin typeface="Abadi Extra Light" panose="020B0204020104020204" pitchFamily="34" charset="0"/>
                <a:ea typeface="+mn-ea"/>
                <a:cs typeface="+mn-cs"/>
              </a:rPr>
              <a:t>1</a:t>
            </a:r>
            <a:endParaRPr kumimoji="0" lang="en-US" sz="2400" b="0" i="0" u="none" strike="noStrike" kern="1200" cap="none" spc="0" normalizeH="0" baseline="3000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Caregiving is rewarding and meaningful but also comprised of challenges. Changes in availability of respite care during the height of the pandemic, fear of COVID-19 infection, and increased social isolation had a significant effect on caregivers during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Due to the large sample size of the survey, CCIS provides a unique source of data on the challenges faced by caregivers in Massachusetts and validates some of the anecdotal data that programs have received. </a:t>
            </a:r>
          </a:p>
        </p:txBody>
      </p:sp>
      <p:sp>
        <p:nvSpPr>
          <p:cNvPr id="5" name="TextBox 4">
            <a:extLst>
              <a:ext uri="{FF2B5EF4-FFF2-40B4-BE49-F238E27FC236}">
                <a16:creationId xmlns:a16="http://schemas.microsoft.com/office/drawing/2014/main" id="{9789EB46-0DAA-46B4-A5FF-FF40E41B1FAD}"/>
              </a:ext>
            </a:extLst>
          </p:cNvPr>
          <p:cNvSpPr txBox="1"/>
          <p:nvPr/>
        </p:nvSpPr>
        <p:spPr>
          <a:xfrm>
            <a:off x="374360" y="6300157"/>
            <a:ext cx="11398673" cy="307777"/>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rPr>
              <a:t>Source: 1) Centers for Disease Control &amp; Prevention, </a:t>
            </a:r>
            <a:r>
              <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hlinkClick r:id="rId3"/>
              </a:rPr>
              <a:t>https://www.cdc.gov/aging/caregiving/index.htm</a:t>
            </a:r>
            <a:endPar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Date Placeholder 3">
            <a:extLst>
              <a:ext uri="{FF2B5EF4-FFF2-40B4-BE49-F238E27FC236}">
                <a16:creationId xmlns:a16="http://schemas.microsoft.com/office/drawing/2014/main" id="{61C41754-6E2B-4856-8206-2952AD0C3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6" name="Slide Number Placeholder 5">
            <a:extLst>
              <a:ext uri="{FF2B5EF4-FFF2-40B4-BE49-F238E27FC236}">
                <a16:creationId xmlns:a16="http://schemas.microsoft.com/office/drawing/2014/main" id="{0767E27E-18FB-4780-A1DF-FEC80B6D2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97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6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1010451"/>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significantly more likely to be very worried about COVID-19 infection compared to non-caregivers</a:t>
            </a:r>
          </a:p>
        </p:txBody>
      </p:sp>
      <p:sp>
        <p:nvSpPr>
          <p:cNvPr id="3" name="TextBox 2">
            <a:extLst>
              <a:ext uri="{FF2B5EF4-FFF2-40B4-BE49-F238E27FC236}">
                <a16:creationId xmlns:a16="http://schemas.microsoft.com/office/drawing/2014/main" id="{1DB028B8-FD06-42F5-85C8-A12ABF13A2B6}"/>
              </a:ext>
            </a:extLst>
          </p:cNvPr>
          <p:cNvSpPr txBox="1"/>
          <p:nvPr/>
        </p:nvSpPr>
        <p:spPr>
          <a:xfrm>
            <a:off x="5905317" y="2137380"/>
            <a:ext cx="589430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Caregivers may be concerned about not being able to fulfill their caregiving responsibilities if they become ill. They may also be worried about infecting those they care for with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51% of caregivers of adults with incomes under $35,000 reported being very worried about COVID-19 infection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badi Extra Light"/>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Caregivers with disabilities were more likely to report being very worried about COVID-19 infection</a:t>
            </a:r>
          </a:p>
        </p:txBody>
      </p:sp>
      <p:sp>
        <p:nvSpPr>
          <p:cNvPr id="8" name="TextBox 7">
            <a:extLst>
              <a:ext uri="{FF2B5EF4-FFF2-40B4-BE49-F238E27FC236}">
                <a16:creationId xmlns:a16="http://schemas.microsoft.com/office/drawing/2014/main" id="{2DBB3225-54E7-4138-9BF5-4374DBF2247C}"/>
              </a:ext>
            </a:extLst>
          </p:cNvPr>
          <p:cNvSpPr txBox="1"/>
          <p:nvPr/>
        </p:nvSpPr>
        <p:spPr>
          <a:xfrm>
            <a:off x="6096000" y="5817846"/>
            <a:ext cx="6095999" cy="790088"/>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6,479; Effective sample size (caregivers of adults) = 6,521. </a:t>
            </a:r>
            <a:r>
              <a:rPr kumimoji="0" lang="en-US" sz="1100" b="0" i="0" u="none" strike="noStrike" kern="0" cap="none" spc="0" normalizeH="0" baseline="0" noProof="0" dirty="0">
                <a:ln>
                  <a:noFill/>
                </a:ln>
                <a:solidFill>
                  <a:srgbClr val="000000"/>
                </a:solidFill>
                <a:effectLst/>
                <a:uLnTx/>
                <a:uFillTx/>
                <a:latin typeface="Abadi Extra Light"/>
                <a:ea typeface="+mn-ea"/>
                <a:cs typeface="Arial"/>
                <a:sym typeface="Arial"/>
              </a:rPr>
              <a:t>Sample size (parents) = 3,676; Effective sample size (parents) = 3,460.</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sp>
        <p:nvSpPr>
          <p:cNvPr id="4" name="Date Placeholder 3">
            <a:extLst>
              <a:ext uri="{FF2B5EF4-FFF2-40B4-BE49-F238E27FC236}">
                <a16:creationId xmlns:a16="http://schemas.microsoft.com/office/drawing/2014/main" id="{3491B1E8-2137-448D-806F-D4650F0726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EFF8B33D-D619-451C-907E-B4D9AA51A1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69930AB2-8CE3-4E34-97ED-EA2EAD397A7A}"/>
              </a:ext>
            </a:extLst>
          </p:cNvPr>
          <p:cNvGraphicFramePr>
            <a:graphicFrameLocks/>
          </p:cNvGraphicFramePr>
          <p:nvPr/>
        </p:nvGraphicFramePr>
        <p:xfrm>
          <a:off x="251277" y="2213965"/>
          <a:ext cx="5654040" cy="4191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2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6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5536" y="838614"/>
            <a:ext cx="12197536" cy="1030317"/>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badi Extra Light"/>
                <a:ea typeface="+mn-ea"/>
                <a:cs typeface="Arial"/>
                <a:sym typeface="Arial"/>
              </a:rPr>
              <a:t>More than 1 in 3 PCYSHCN lost their jobs, reduced their hours, or took leave during the pandemic</a:t>
            </a:r>
            <a:endParaRPr kumimoji="0" lang="en-US" sz="28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endParaRPr>
          </a:p>
        </p:txBody>
      </p:sp>
      <p:sp>
        <p:nvSpPr>
          <p:cNvPr id="3" name="TextBox 2">
            <a:extLst>
              <a:ext uri="{FF2B5EF4-FFF2-40B4-BE49-F238E27FC236}">
                <a16:creationId xmlns:a16="http://schemas.microsoft.com/office/drawing/2014/main" id="{9BA48959-B658-467A-83C8-7326B3F1F1ED}"/>
              </a:ext>
            </a:extLst>
          </p:cNvPr>
          <p:cNvSpPr txBox="1"/>
          <p:nvPr/>
        </p:nvSpPr>
        <p:spPr>
          <a:xfrm>
            <a:off x="4911366" y="2233734"/>
            <a:ext cx="6806152" cy="378565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PCYSHCN were 45% more likely to report job loss, reduction of hours, or leave than other parents. Parents overall were 35% more likely to report job loss/reduced hours/leave compared to non-parents.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PCYSHCN were more likely than other parents to say their employment status changed due to needing to take care of a child (32% vs 23%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PCYSHCN with disabilities, with incomes under $100K, under age 35</a:t>
            </a: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and PCYSHCN</a:t>
            </a: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 of color were more likely to report changes in job status</a:t>
            </a:r>
          </a:p>
        </p:txBody>
      </p:sp>
      <p:sp>
        <p:nvSpPr>
          <p:cNvPr id="10" name="TextBox 9">
            <a:extLst>
              <a:ext uri="{FF2B5EF4-FFF2-40B4-BE49-F238E27FC236}">
                <a16:creationId xmlns:a16="http://schemas.microsoft.com/office/drawing/2014/main" id="{37FEB030-0F88-4238-AE11-CA51978ECB46}"/>
              </a:ext>
            </a:extLst>
          </p:cNvPr>
          <p:cNvSpPr txBox="1"/>
          <p:nvPr/>
        </p:nvSpPr>
        <p:spPr>
          <a:xfrm>
            <a:off x="112309" y="6161658"/>
            <a:ext cx="11961845" cy="446276"/>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between parents and non-parents; 2) All percentages are weighted to the statewide age and educational distribution of those </a:t>
            </a:r>
            <a:r>
              <a:rPr kumimoji="0" lang="en-US" sz="1050"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 3,676; Effective sample size = 3,460.</a:t>
            </a:r>
          </a:p>
        </p:txBody>
      </p:sp>
      <p:graphicFrame>
        <p:nvGraphicFramePr>
          <p:cNvPr id="11" name="Chart 10">
            <a:extLst>
              <a:ext uri="{FF2B5EF4-FFF2-40B4-BE49-F238E27FC236}">
                <a16:creationId xmlns:a16="http://schemas.microsoft.com/office/drawing/2014/main" id="{B8FAC2C5-75AA-46F5-93D9-57EF8C2530C8}"/>
              </a:ext>
            </a:extLst>
          </p:cNvPr>
          <p:cNvGraphicFramePr>
            <a:graphicFrameLocks/>
          </p:cNvGraphicFramePr>
          <p:nvPr/>
        </p:nvGraphicFramePr>
        <p:xfrm>
          <a:off x="196065" y="2083324"/>
          <a:ext cx="4621031" cy="4004692"/>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D3DE769A-861A-4FDA-8335-1F4B8D04B5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7D7F1A4A-1677-49AA-80CB-FDEC3A946B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9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5536" y="838614"/>
            <a:ext cx="12197536" cy="1094961"/>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of adults were twice as likely to lose their jobs compared to non-caregivers. Nearly 1 in 5 caregivers of adults lost their jobs during the pandemic. </a:t>
            </a:r>
          </a:p>
        </p:txBody>
      </p:sp>
      <p:graphicFrame>
        <p:nvGraphicFramePr>
          <p:cNvPr id="8" name="Chart 7">
            <a:extLst>
              <a:ext uri="{FF2B5EF4-FFF2-40B4-BE49-F238E27FC236}">
                <a16:creationId xmlns:a16="http://schemas.microsoft.com/office/drawing/2014/main" id="{25D37E48-0F8D-4FC0-9835-35A3E26064A4}"/>
              </a:ext>
            </a:extLst>
          </p:cNvPr>
          <p:cNvGraphicFramePr>
            <a:graphicFrameLocks/>
          </p:cNvGraphicFramePr>
          <p:nvPr/>
        </p:nvGraphicFramePr>
        <p:xfrm>
          <a:off x="373146" y="2196445"/>
          <a:ext cx="5617108" cy="40818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BA48959-B658-467A-83C8-7326B3F1F1ED}"/>
              </a:ext>
            </a:extLst>
          </p:cNvPr>
          <p:cNvSpPr txBox="1"/>
          <p:nvPr/>
        </p:nvSpPr>
        <p:spPr>
          <a:xfrm>
            <a:off x="6316823" y="2196445"/>
            <a:ext cx="5719667" cy="36933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Caregivers of adults were more likely to say their employment status changed due to needing to take care of a child (36%) or sick family member (8%) compared to non-caregivers of adults (26%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badi Extra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Caregivers of adults were also more likely to say their job status changed due to fear of getting COVID-19 at work (23% vs. 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badi Extra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badi Extra Light"/>
                <a:ea typeface="+mn-ea"/>
                <a:cs typeface="+mn-cs"/>
              </a:rPr>
              <a:t>Caregivers of adults who themselves have disabilities </a:t>
            </a: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and </a:t>
            </a:r>
            <a:r>
              <a:rPr kumimoji="0" lang="en-US" sz="1800" b="1" i="0" u="none" strike="noStrike" kern="1200" cap="none" spc="0" normalizeH="0" baseline="0" noProof="0" dirty="0">
                <a:ln>
                  <a:noFill/>
                </a:ln>
                <a:solidFill>
                  <a:prstClr val="black"/>
                </a:solidFill>
                <a:effectLst/>
                <a:uLnTx/>
                <a:uFillTx/>
                <a:latin typeface="Abadi Extra Light"/>
                <a:ea typeface="+mn-ea"/>
                <a:cs typeface="+mn-cs"/>
              </a:rPr>
              <a:t>caregivers with incomes of less than $35K </a:t>
            </a: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were </a:t>
            </a:r>
            <a:r>
              <a:rPr kumimoji="0" lang="en-US" sz="1800" b="1" i="0" u="none" strike="noStrike" kern="1200" cap="none" spc="0" normalizeH="0" baseline="0" noProof="0" dirty="0">
                <a:ln>
                  <a:noFill/>
                </a:ln>
                <a:solidFill>
                  <a:prstClr val="black"/>
                </a:solidFill>
                <a:effectLst/>
                <a:uLnTx/>
                <a:uFillTx/>
                <a:latin typeface="Abadi Extra Light"/>
                <a:ea typeface="+mn-ea"/>
                <a:cs typeface="+mn-cs"/>
              </a:rPr>
              <a:t>3 times </a:t>
            </a: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more likely to report job loss than those without disabilities and those making over $35k, respectively.</a:t>
            </a:r>
          </a:p>
        </p:txBody>
      </p:sp>
      <p:sp>
        <p:nvSpPr>
          <p:cNvPr id="10" name="TextBox 9">
            <a:extLst>
              <a:ext uri="{FF2B5EF4-FFF2-40B4-BE49-F238E27FC236}">
                <a16:creationId xmlns:a16="http://schemas.microsoft.com/office/drawing/2014/main" id="{37FEB030-0F88-4238-AE11-CA51978ECB46}"/>
              </a:ext>
            </a:extLst>
          </p:cNvPr>
          <p:cNvSpPr txBox="1"/>
          <p:nvPr/>
        </p:nvSpPr>
        <p:spPr>
          <a:xfrm>
            <a:off x="6419382" y="5974322"/>
            <a:ext cx="5617108" cy="607859"/>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50"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 4,208; Effective sample size = 3,827.</a:t>
            </a:r>
          </a:p>
        </p:txBody>
      </p:sp>
      <p:sp>
        <p:nvSpPr>
          <p:cNvPr id="4" name="Date Placeholder 3">
            <a:extLst>
              <a:ext uri="{FF2B5EF4-FFF2-40B4-BE49-F238E27FC236}">
                <a16:creationId xmlns:a16="http://schemas.microsoft.com/office/drawing/2014/main" id="{3006FD44-5878-45B0-A15D-2EFFF28E94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7A86855F-8309-4A17-9662-826004479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3" name="Rectangle 12">
            <a:extLst>
              <a:ext uri="{FF2B5EF4-FFF2-40B4-BE49-F238E27FC236}">
                <a16:creationId xmlns:a16="http://schemas.microsoft.com/office/drawing/2014/main" id="{4CFE81EE-6C28-4B6E-8019-268C8FF654D5}"/>
              </a:ext>
            </a:extLst>
          </p:cNvPr>
          <p:cNvSpPr/>
          <p:nvPr/>
        </p:nvSpPr>
        <p:spPr>
          <a:xfrm>
            <a:off x="254009" y="1848824"/>
            <a:ext cx="5764093" cy="40848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5A9BA69-F441-4FCA-9E85-6854D5676413}"/>
              </a:ext>
            </a:extLst>
          </p:cNvPr>
          <p:cNvSpPr/>
          <p:nvPr/>
        </p:nvSpPr>
        <p:spPr>
          <a:xfrm>
            <a:off x="6194265" y="1848824"/>
            <a:ext cx="5710958" cy="40848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1793" y="15013"/>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763784"/>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more likely to be concerned about expenses and housing</a:t>
            </a:r>
          </a:p>
        </p:txBody>
      </p:sp>
      <p:sp>
        <p:nvSpPr>
          <p:cNvPr id="3" name="TextBox 2">
            <a:extLst>
              <a:ext uri="{FF2B5EF4-FFF2-40B4-BE49-F238E27FC236}">
                <a16:creationId xmlns:a16="http://schemas.microsoft.com/office/drawing/2014/main" id="{8A4B9430-F8F3-4A98-969A-6F8BECEE8ABF}"/>
              </a:ext>
            </a:extLst>
          </p:cNvPr>
          <p:cNvSpPr txBox="1"/>
          <p:nvPr/>
        </p:nvSpPr>
        <p:spPr>
          <a:xfrm>
            <a:off x="64119" y="6151334"/>
            <a:ext cx="11972371" cy="456600"/>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6,159; Effective sample size (caregivers of adults) = 6,168. </a:t>
            </a:r>
            <a:r>
              <a:rPr kumimoji="0" lang="en-US" sz="1100" b="0" i="0" u="none" strike="noStrike" kern="0" cap="none" spc="0" normalizeH="0" baseline="0" noProof="0" dirty="0">
                <a:ln>
                  <a:noFill/>
                </a:ln>
                <a:solidFill>
                  <a:srgbClr val="000000"/>
                </a:solidFill>
                <a:effectLst/>
                <a:uLnTx/>
                <a:uFillTx/>
                <a:latin typeface="Abadi Extra Light"/>
                <a:ea typeface="+mn-ea"/>
                <a:cs typeface="Arial"/>
                <a:sym typeface="Arial"/>
              </a:rPr>
              <a:t>Sample size (parents) = 3,464; Effective sample size (parents) = 3,236</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sp>
        <p:nvSpPr>
          <p:cNvPr id="4" name="TextBox 3">
            <a:extLst>
              <a:ext uri="{FF2B5EF4-FFF2-40B4-BE49-F238E27FC236}">
                <a16:creationId xmlns:a16="http://schemas.microsoft.com/office/drawing/2014/main" id="{5A8FCA92-B486-44C3-AE14-6231E140F7E0}"/>
              </a:ext>
            </a:extLst>
          </p:cNvPr>
          <p:cNvSpPr txBox="1"/>
          <p:nvPr/>
        </p:nvSpPr>
        <p:spPr>
          <a:xfrm>
            <a:off x="286777" y="2055710"/>
            <a:ext cx="5702664" cy="27853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Caregivers were </a:t>
            </a: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40% more likely to be worried about expenses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during the pandemic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60%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of caregivers of adults and </a:t>
            </a: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67%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of PCYSHCN were worried about expenses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85% of PCYSHCN aged 25-34 </a:t>
            </a: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and</a:t>
            </a: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84% of PCYSHCN of color </a:t>
            </a: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were worried about expenses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82% of </a:t>
            </a: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LBGTQA+</a:t>
            </a: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caregivers of adults </a:t>
            </a: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were worried about expenses</a:t>
            </a:r>
          </a:p>
        </p:txBody>
      </p:sp>
      <p:sp>
        <p:nvSpPr>
          <p:cNvPr id="11" name="TextBox 10">
            <a:extLst>
              <a:ext uri="{FF2B5EF4-FFF2-40B4-BE49-F238E27FC236}">
                <a16:creationId xmlns:a16="http://schemas.microsoft.com/office/drawing/2014/main" id="{06695A8F-84BA-4786-A966-0F583DC88AEB}"/>
              </a:ext>
            </a:extLst>
          </p:cNvPr>
          <p:cNvSpPr txBox="1"/>
          <p:nvPr/>
        </p:nvSpPr>
        <p:spPr>
          <a:xfrm>
            <a:off x="6207820" y="2966531"/>
            <a:ext cx="5590144" cy="27853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Roboto"/>
                <a:cs typeface="+mn-cs"/>
              </a:rPr>
              <a:t>Caregivers were </a:t>
            </a:r>
            <a:r>
              <a:rPr kumimoji="0" lang="en-US" sz="2000" b="1" i="0" u="none" strike="noStrike" kern="1200" cap="none" spc="0" normalizeH="0" baseline="0" noProof="0" dirty="0">
                <a:ln>
                  <a:noFill/>
                </a:ln>
                <a:solidFill>
                  <a:prstClr val="black"/>
                </a:solidFill>
                <a:effectLst/>
                <a:uLnTx/>
                <a:uFillTx/>
                <a:latin typeface="Abadi Extra Light"/>
                <a:ea typeface="Roboto"/>
                <a:cs typeface="+mn-cs"/>
              </a:rPr>
              <a:t>nearly twice as likely to be worried about housing </a:t>
            </a:r>
            <a:r>
              <a:rPr kumimoji="0" lang="en-US" sz="2000" b="0" i="0" u="none" strike="noStrike" kern="1200" cap="none" spc="0" normalizeH="0" baseline="0" noProof="0" dirty="0">
                <a:ln>
                  <a:noFill/>
                </a:ln>
                <a:solidFill>
                  <a:prstClr val="black"/>
                </a:solidFill>
                <a:effectLst/>
                <a:uLnTx/>
                <a:uFillTx/>
                <a:latin typeface="Abadi Extra Light"/>
                <a:ea typeface="Roboto"/>
                <a:cs typeface="+mn-cs"/>
              </a:rPr>
              <a:t>costs compared to non-caregivers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Roboto"/>
                <a:cs typeface="+mn-cs"/>
              </a:rPr>
              <a:t>Nearly </a:t>
            </a:r>
            <a:r>
              <a:rPr kumimoji="0" lang="en-US" sz="2000" b="1" i="0" u="none" strike="noStrike" kern="1200" cap="none" spc="0" normalizeH="0" baseline="0" noProof="0" dirty="0">
                <a:ln>
                  <a:noFill/>
                </a:ln>
                <a:solidFill>
                  <a:prstClr val="black"/>
                </a:solidFill>
                <a:effectLst/>
                <a:uLnTx/>
                <a:uFillTx/>
                <a:latin typeface="Abadi Extra Light"/>
                <a:ea typeface="Roboto"/>
                <a:cs typeface="+mn-cs"/>
              </a:rPr>
              <a:t>1 in 2 caregivers </a:t>
            </a:r>
            <a:r>
              <a:rPr kumimoji="0" lang="en-US" sz="2000" b="0" i="0" u="none" strike="noStrike" kern="1200" cap="none" spc="0" normalizeH="0" baseline="0" noProof="0" dirty="0">
                <a:ln>
                  <a:noFill/>
                </a:ln>
                <a:solidFill>
                  <a:prstClr val="black"/>
                </a:solidFill>
                <a:effectLst/>
                <a:uLnTx/>
                <a:uFillTx/>
                <a:latin typeface="Abadi Extra Light"/>
                <a:ea typeface="Roboto"/>
                <a:cs typeface="+mn-cs"/>
              </a:rPr>
              <a:t>were worried about housing</a:t>
            </a:r>
            <a:endParaRPr kumimoji="0" lang="en-US" sz="2000" b="0" i="0" u="none" strike="noStrike" kern="0" cap="none" spc="0" normalizeH="0" baseline="0" noProof="0" dirty="0">
              <a:ln>
                <a:noFill/>
              </a:ln>
              <a:solidFill>
                <a:prstClr val="black"/>
              </a:solidFill>
              <a:effectLst/>
              <a:uLnTx/>
              <a:uFillTx/>
              <a:latin typeface="Abadi Extra Light"/>
              <a:ea typeface="Roboto"/>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63% of younger caregivers of adults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(aged 25-44) were worried about housing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58% of PCYSHCN of color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were concerned about housing</a:t>
            </a:r>
            <a:endParaRPr kumimoji="0" lang="en-US" sz="2000" b="0" i="0" u="none" strike="noStrike" kern="1200" cap="none" spc="0" normalizeH="0" baseline="0" noProof="0" dirty="0">
              <a:ln>
                <a:noFill/>
              </a:ln>
              <a:solidFill>
                <a:prstClr val="black"/>
              </a:solidFill>
              <a:effectLst/>
              <a:uLnTx/>
              <a:uFillTx/>
              <a:latin typeface="Abadi Extra Light"/>
              <a:ea typeface="Roboto"/>
              <a:cs typeface="+mn-cs"/>
            </a:endParaRPr>
          </a:p>
        </p:txBody>
      </p:sp>
      <p:pic>
        <p:nvPicPr>
          <p:cNvPr id="8" name="Graphic 7" descr="Window with solid fill">
            <a:extLst>
              <a:ext uri="{FF2B5EF4-FFF2-40B4-BE49-F238E27FC236}">
                <a16:creationId xmlns:a16="http://schemas.microsoft.com/office/drawing/2014/main" id="{FF28A7F3-B39A-4B5B-B2C3-D84E12744F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519" y="2133404"/>
            <a:ext cx="619036" cy="619036"/>
          </a:xfrm>
          <a:prstGeom prst="rect">
            <a:avLst/>
          </a:prstGeom>
        </p:spPr>
      </p:pic>
      <p:pic>
        <p:nvPicPr>
          <p:cNvPr id="17" name="Graphic 16" descr="Door Open with solid fill">
            <a:extLst>
              <a:ext uri="{FF2B5EF4-FFF2-40B4-BE49-F238E27FC236}">
                <a16:creationId xmlns:a16="http://schemas.microsoft.com/office/drawing/2014/main" id="{5EDA6252-4927-4BF1-AA8D-B874C0C89D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276" y="2012100"/>
            <a:ext cx="752537" cy="752537"/>
          </a:xfrm>
          <a:prstGeom prst="rect">
            <a:avLst/>
          </a:prstGeom>
        </p:spPr>
      </p:pic>
      <p:pic>
        <p:nvPicPr>
          <p:cNvPr id="23" name="Graphic 22" descr="Neighborhood with solid fill">
            <a:extLst>
              <a:ext uri="{FF2B5EF4-FFF2-40B4-BE49-F238E27FC236}">
                <a16:creationId xmlns:a16="http://schemas.microsoft.com/office/drawing/2014/main" id="{8BA553D5-592E-471D-BC32-DAC5FA89CE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4964" y="2022070"/>
            <a:ext cx="697617" cy="697617"/>
          </a:xfrm>
          <a:prstGeom prst="rect">
            <a:avLst/>
          </a:prstGeom>
        </p:spPr>
      </p:pic>
      <p:pic>
        <p:nvPicPr>
          <p:cNvPr id="25" name="Graphic 24" descr="Neighborhood with solid fill">
            <a:extLst>
              <a:ext uri="{FF2B5EF4-FFF2-40B4-BE49-F238E27FC236}">
                <a16:creationId xmlns:a16="http://schemas.microsoft.com/office/drawing/2014/main" id="{F0BC9CF1-C58D-43CD-BDA1-15BF16ADDD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4861" y="1971709"/>
            <a:ext cx="777149" cy="777149"/>
          </a:xfrm>
          <a:prstGeom prst="rect">
            <a:avLst/>
          </a:prstGeom>
        </p:spPr>
      </p:pic>
      <p:pic>
        <p:nvPicPr>
          <p:cNvPr id="27" name="Graphic 26" descr="Mailbox with solid fill">
            <a:extLst>
              <a:ext uri="{FF2B5EF4-FFF2-40B4-BE49-F238E27FC236}">
                <a16:creationId xmlns:a16="http://schemas.microsoft.com/office/drawing/2014/main" id="{416FE62A-D956-47DF-ADEE-477AE76364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98369" y="2084772"/>
            <a:ext cx="690064" cy="690064"/>
          </a:xfrm>
          <a:prstGeom prst="rect">
            <a:avLst/>
          </a:prstGeom>
        </p:spPr>
      </p:pic>
      <p:pic>
        <p:nvPicPr>
          <p:cNvPr id="29" name="Graphic 28" descr="Wallet with solid fill">
            <a:extLst>
              <a:ext uri="{FF2B5EF4-FFF2-40B4-BE49-F238E27FC236}">
                <a16:creationId xmlns:a16="http://schemas.microsoft.com/office/drawing/2014/main" id="{5C682A2F-D140-4D8C-9D5A-22773A5F6F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59106" y="5149222"/>
            <a:ext cx="698052" cy="698052"/>
          </a:xfrm>
          <a:prstGeom prst="rect">
            <a:avLst/>
          </a:prstGeom>
        </p:spPr>
      </p:pic>
      <p:pic>
        <p:nvPicPr>
          <p:cNvPr id="31" name="Graphic 30" descr="Money with solid fill">
            <a:extLst>
              <a:ext uri="{FF2B5EF4-FFF2-40B4-BE49-F238E27FC236}">
                <a16:creationId xmlns:a16="http://schemas.microsoft.com/office/drawing/2014/main" id="{4F82FC56-C811-4668-85CF-C40A2C3C02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0019" y="5124817"/>
            <a:ext cx="711852" cy="711852"/>
          </a:xfrm>
          <a:prstGeom prst="rect">
            <a:avLst/>
          </a:prstGeom>
        </p:spPr>
      </p:pic>
      <p:pic>
        <p:nvPicPr>
          <p:cNvPr id="33" name="Graphic 32" descr="Car Mechanic with solid fill">
            <a:extLst>
              <a:ext uri="{FF2B5EF4-FFF2-40B4-BE49-F238E27FC236}">
                <a16:creationId xmlns:a16="http://schemas.microsoft.com/office/drawing/2014/main" id="{9FC5E2D3-3B3B-4B86-B6E7-E12648CBA3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16892" y="5179204"/>
            <a:ext cx="603079" cy="603079"/>
          </a:xfrm>
          <a:prstGeom prst="rect">
            <a:avLst/>
          </a:prstGeom>
        </p:spPr>
      </p:pic>
      <p:pic>
        <p:nvPicPr>
          <p:cNvPr id="35" name="Graphic 34" descr="Thermometer with solid fill">
            <a:extLst>
              <a:ext uri="{FF2B5EF4-FFF2-40B4-BE49-F238E27FC236}">
                <a16:creationId xmlns:a16="http://schemas.microsoft.com/office/drawing/2014/main" id="{ABACAC90-635E-42E8-882C-55BEF4719B8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02627" y="5179205"/>
            <a:ext cx="621726" cy="621726"/>
          </a:xfrm>
          <a:prstGeom prst="rect">
            <a:avLst/>
          </a:prstGeom>
        </p:spPr>
      </p:pic>
      <p:pic>
        <p:nvPicPr>
          <p:cNvPr id="39" name="Graphic 38" descr="Lamp with solid fill">
            <a:extLst>
              <a:ext uri="{FF2B5EF4-FFF2-40B4-BE49-F238E27FC236}">
                <a16:creationId xmlns:a16="http://schemas.microsoft.com/office/drawing/2014/main" id="{E3E4C0E0-3A6E-4FB0-B3C8-4F8FFBA2FFB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74527" y="5179204"/>
            <a:ext cx="675346" cy="675346"/>
          </a:xfrm>
          <a:prstGeom prst="rect">
            <a:avLst/>
          </a:prstGeom>
        </p:spPr>
      </p:pic>
      <p:pic>
        <p:nvPicPr>
          <p:cNvPr id="41" name="Graphic 40" descr="Fuel with solid fill">
            <a:extLst>
              <a:ext uri="{FF2B5EF4-FFF2-40B4-BE49-F238E27FC236}">
                <a16:creationId xmlns:a16="http://schemas.microsoft.com/office/drawing/2014/main" id="{094D5870-BC12-4F5D-9960-3B1D59BBF0D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185297" y="5179204"/>
            <a:ext cx="621727" cy="621727"/>
          </a:xfrm>
          <a:prstGeom prst="rect">
            <a:avLst/>
          </a:prstGeom>
        </p:spPr>
      </p:pic>
      <p:sp>
        <p:nvSpPr>
          <p:cNvPr id="6" name="Date Placeholder 5">
            <a:extLst>
              <a:ext uri="{FF2B5EF4-FFF2-40B4-BE49-F238E27FC236}">
                <a16:creationId xmlns:a16="http://schemas.microsoft.com/office/drawing/2014/main" id="{84F15A75-D8BE-4E1F-92AE-110609437E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7" name="Slide Number Placeholder 6">
            <a:extLst>
              <a:ext uri="{FF2B5EF4-FFF2-40B4-BE49-F238E27FC236}">
                <a16:creationId xmlns:a16="http://schemas.microsoft.com/office/drawing/2014/main" id="{F8593EA1-6477-4F72-B42C-F5EE549DBC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8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4</a:t>
            </a:fld>
            <a:endParaRPr lang="en-US" altLang="en-US" sz="1400">
              <a:solidFill>
                <a:srgbClr val="B5B5B5"/>
              </a:solidFill>
              <a:cs typeface="Arial" charset="0"/>
            </a:endParaRPr>
          </a:p>
        </p:txBody>
      </p:sp>
      <p:sp>
        <p:nvSpPr>
          <p:cNvPr id="3" name="Footer Placeholder 2"/>
          <p:cNvSpPr>
            <a:spLocks noGrp="1"/>
          </p:cNvSpPr>
          <p:nvPr>
            <p:ph type="ftr" sz="quarter" idx="3"/>
          </p:nvPr>
        </p:nvSpPr>
        <p:spPr/>
        <p:txBody>
          <a:bodyPr/>
          <a:lstStyle/>
          <a:p>
            <a:pPr>
              <a:defRPr/>
            </a:pPr>
            <a:endParaRPr lang="en-US" dirty="0"/>
          </a:p>
        </p:txBody>
      </p:sp>
      <p:sp>
        <p:nvSpPr>
          <p:cNvPr id="11" name="TextBox 10">
            <a:extLst>
              <a:ext uri="{FF2B5EF4-FFF2-40B4-BE49-F238E27FC236}">
                <a16:creationId xmlns:a16="http://schemas.microsoft.com/office/drawing/2014/main" id="{DDBD2989-07E0-4B1F-A3B2-E0DC6F92D9EA}"/>
              </a:ext>
            </a:extLst>
          </p:cNvPr>
          <p:cNvSpPr txBox="1"/>
          <p:nvPr/>
        </p:nvSpPr>
        <p:spPr>
          <a:xfrm>
            <a:off x="317334" y="164882"/>
            <a:ext cx="737861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Tests</a:t>
            </a:r>
          </a:p>
        </p:txBody>
      </p:sp>
      <p:sp>
        <p:nvSpPr>
          <p:cNvPr id="2" name="TextBox 1">
            <a:extLst>
              <a:ext uri="{FF2B5EF4-FFF2-40B4-BE49-F238E27FC236}">
                <a16:creationId xmlns:a16="http://schemas.microsoft.com/office/drawing/2014/main" id="{F7DAA5C7-BB47-4CF2-A309-58127E6CBA48}"/>
              </a:ext>
            </a:extLst>
          </p:cNvPr>
          <p:cNvSpPr txBox="1"/>
          <p:nvPr/>
        </p:nvSpPr>
        <p:spPr>
          <a:xfrm>
            <a:off x="2781204" y="2405728"/>
            <a:ext cx="5843812" cy="984885"/>
          </a:xfrm>
          <a:prstGeom prst="rect">
            <a:avLst/>
          </a:prstGeom>
          <a:noFill/>
        </p:spPr>
        <p:txBody>
          <a:bodyPr wrap="square" rtlCol="0">
            <a:spAutoFit/>
          </a:bodyPr>
          <a:lstStyle/>
          <a:p>
            <a:pPr marL="571500" indent="-571500">
              <a:buFont typeface="Arial" panose="020B0604020202020204" pitchFamily="34" charset="0"/>
              <a:buChar char="•"/>
            </a:pPr>
            <a:endParaRPr lang="en-US" sz="4000" dirty="0"/>
          </a:p>
          <a:p>
            <a:endParaRPr lang="en-US" dirty="0"/>
          </a:p>
        </p:txBody>
      </p:sp>
      <p:pic>
        <p:nvPicPr>
          <p:cNvPr id="1026" name="Picture 2">
            <a:extLst>
              <a:ext uri="{FF2B5EF4-FFF2-40B4-BE49-F238E27FC236}">
                <a16:creationId xmlns:a16="http://schemas.microsoft.com/office/drawing/2014/main" id="{547A54EA-0CC3-49A1-A06E-B21AF6A60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80" y="1449715"/>
            <a:ext cx="8113941" cy="456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542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1793" y="15013"/>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825168"/>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more likely to be concerned about basic needs</a:t>
            </a:r>
          </a:p>
        </p:txBody>
      </p:sp>
      <p:sp>
        <p:nvSpPr>
          <p:cNvPr id="3" name="TextBox 2">
            <a:extLst>
              <a:ext uri="{FF2B5EF4-FFF2-40B4-BE49-F238E27FC236}">
                <a16:creationId xmlns:a16="http://schemas.microsoft.com/office/drawing/2014/main" id="{8A4B9430-F8F3-4A98-969A-6F8BECEE8ABF}"/>
              </a:ext>
            </a:extLst>
          </p:cNvPr>
          <p:cNvSpPr txBox="1"/>
          <p:nvPr/>
        </p:nvSpPr>
        <p:spPr>
          <a:xfrm>
            <a:off x="64119" y="6151334"/>
            <a:ext cx="11972371" cy="456600"/>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6,159; Effective sample size (caregivers of adults) = 6,168. </a:t>
            </a:r>
            <a:r>
              <a:rPr kumimoji="0" lang="en-US" sz="1100" b="0" i="0" u="none" strike="noStrike" kern="0" cap="none" spc="0" normalizeH="0" baseline="0" noProof="0" dirty="0">
                <a:ln>
                  <a:noFill/>
                </a:ln>
                <a:solidFill>
                  <a:srgbClr val="000000"/>
                </a:solidFill>
                <a:effectLst/>
                <a:uLnTx/>
                <a:uFillTx/>
                <a:latin typeface="Abadi Extra Light"/>
                <a:ea typeface="+mn-ea"/>
                <a:cs typeface="Arial"/>
                <a:sym typeface="Arial"/>
              </a:rPr>
              <a:t>Sample size (parents) = 3,464; Effective sample size (parents) = 3,236</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sp>
        <p:nvSpPr>
          <p:cNvPr id="4" name="TextBox 3">
            <a:extLst>
              <a:ext uri="{FF2B5EF4-FFF2-40B4-BE49-F238E27FC236}">
                <a16:creationId xmlns:a16="http://schemas.microsoft.com/office/drawing/2014/main" id="{5A8FCA92-B486-44C3-AE14-6231E140F7E0}"/>
              </a:ext>
            </a:extLst>
          </p:cNvPr>
          <p:cNvSpPr txBox="1"/>
          <p:nvPr/>
        </p:nvSpPr>
        <p:spPr>
          <a:xfrm>
            <a:off x="1359110" y="2113077"/>
            <a:ext cx="10411358" cy="39087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Nearly </a:t>
            </a:r>
            <a:r>
              <a:rPr kumimoji="0" lang="en-US" sz="2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80% of caregivers were worried about at least one household need </a:t>
            </a:r>
            <a:r>
              <a:rPr kumimoji="0" lang="en-US" sz="22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mn-cs"/>
              </a:rPr>
              <a:t>during the first 6-8 months of the pandemic compared to 65% of non-caregivers/other parents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Caregivers were </a:t>
            </a:r>
            <a:r>
              <a:rPr kumimoji="0" lang="en-US" sz="22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nearly twice as likely to be concerned about food and groceries</a:t>
            </a:r>
            <a:r>
              <a:rPr kumimoji="0" lang="en-US" sz="22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 than non-caregivers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47% of caregivers of adults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were worried about food and groceries compared to 27% of non-caregiver of adults and </a:t>
            </a: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43% of PCYSHCN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were worried about food and groceries compared to 23% of non-caregiver other parents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68% of caregivers of adults who speak a language other than English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were concerned about food or groceries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66% of </a:t>
            </a:r>
            <a:r>
              <a:rPr kumimoji="0" lang="en-US" sz="2000" b="1" i="0" u="none" strike="noStrike" kern="0" cap="none" spc="0" normalizeH="0" baseline="0" noProof="0">
                <a:ln>
                  <a:noFill/>
                </a:ln>
                <a:solidFill>
                  <a:prstClr val="black"/>
                </a:solidFill>
                <a:effectLst/>
                <a:uLnTx/>
                <a:uFillTx/>
                <a:latin typeface="Abadi Extra Light" panose="020B0204020104020204" pitchFamily="34" charset="0"/>
                <a:ea typeface="+mn-ea"/>
                <a:cs typeface="Arial"/>
                <a:sym typeface="Arial"/>
              </a:rPr>
              <a:t>PCYSHCN</a:t>
            </a: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 aged 25-34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and </a:t>
            </a:r>
            <a:r>
              <a:rPr kumimoji="0" lang="en-US" sz="2000" b="1"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64% of PCYSHCN of color </a:t>
            </a:r>
            <a:r>
              <a:rPr kumimoji="0" lang="en-US" sz="2000" b="0" i="0" u="none" strike="noStrike" kern="0" cap="none" spc="0" normalizeH="0" baseline="0" noProof="0" dirty="0">
                <a:ln>
                  <a:noFill/>
                </a:ln>
                <a:solidFill>
                  <a:prstClr val="black"/>
                </a:solidFill>
                <a:effectLst/>
                <a:uLnTx/>
                <a:uFillTx/>
                <a:latin typeface="Abadi Extra Light" panose="020B0204020104020204" pitchFamily="34" charset="0"/>
                <a:ea typeface="+mn-ea"/>
                <a:cs typeface="Arial"/>
                <a:sym typeface="Arial"/>
              </a:rPr>
              <a:t>were worried about groceries</a:t>
            </a:r>
          </a:p>
        </p:txBody>
      </p:sp>
      <p:pic>
        <p:nvPicPr>
          <p:cNvPr id="14" name="Graphic 13" descr="Mop and bucket with solid fill">
            <a:extLst>
              <a:ext uri="{FF2B5EF4-FFF2-40B4-BE49-F238E27FC236}">
                <a16:creationId xmlns:a16="http://schemas.microsoft.com/office/drawing/2014/main" id="{6E0F1E00-DA28-4302-8C1F-2968ADA58C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532" y="1992846"/>
            <a:ext cx="702404" cy="702404"/>
          </a:xfrm>
          <a:prstGeom prst="rect">
            <a:avLst/>
          </a:prstGeom>
        </p:spPr>
      </p:pic>
      <p:pic>
        <p:nvPicPr>
          <p:cNvPr id="6" name="Graphic 5" descr="Grocery bag with solid fill">
            <a:extLst>
              <a:ext uri="{FF2B5EF4-FFF2-40B4-BE49-F238E27FC236}">
                <a16:creationId xmlns:a16="http://schemas.microsoft.com/office/drawing/2014/main" id="{6398B7B5-CD2A-40EB-8741-9463D966E0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532" y="3476316"/>
            <a:ext cx="702404" cy="702404"/>
          </a:xfrm>
          <a:prstGeom prst="rect">
            <a:avLst/>
          </a:prstGeom>
        </p:spPr>
      </p:pic>
      <p:sp>
        <p:nvSpPr>
          <p:cNvPr id="5" name="Date Placeholder 4">
            <a:extLst>
              <a:ext uri="{FF2B5EF4-FFF2-40B4-BE49-F238E27FC236}">
                <a16:creationId xmlns:a16="http://schemas.microsoft.com/office/drawing/2014/main" id="{AD2D15F9-38CC-4EFD-BB18-2F41620A3D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7" name="Slide Number Placeholder 6">
            <a:extLst>
              <a:ext uri="{FF2B5EF4-FFF2-40B4-BE49-F238E27FC236}">
                <a16:creationId xmlns:a16="http://schemas.microsoft.com/office/drawing/2014/main" id="{997C4D89-E671-4E75-9045-0228406606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4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1793" y="15013"/>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1068942"/>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more likely to have unmet technology needs compared to non-caregivers</a:t>
            </a:r>
          </a:p>
        </p:txBody>
      </p:sp>
      <p:sp>
        <p:nvSpPr>
          <p:cNvPr id="3" name="TextBox 2">
            <a:extLst>
              <a:ext uri="{FF2B5EF4-FFF2-40B4-BE49-F238E27FC236}">
                <a16:creationId xmlns:a16="http://schemas.microsoft.com/office/drawing/2014/main" id="{8A4B9430-F8F3-4A98-969A-6F8BECEE8ABF}"/>
              </a:ext>
            </a:extLst>
          </p:cNvPr>
          <p:cNvSpPr txBox="1"/>
          <p:nvPr/>
        </p:nvSpPr>
        <p:spPr>
          <a:xfrm>
            <a:off x="64119" y="6151334"/>
            <a:ext cx="11972371" cy="456600"/>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6,159; Effective sample size (caregivers of adults) = 6,168. </a:t>
            </a:r>
            <a:r>
              <a:rPr kumimoji="0" lang="en-US" sz="1100" b="0" i="0" u="none" strike="noStrike" kern="0" cap="none" spc="0" normalizeH="0" baseline="0" noProof="0" dirty="0">
                <a:ln>
                  <a:noFill/>
                </a:ln>
                <a:solidFill>
                  <a:srgbClr val="000000"/>
                </a:solidFill>
                <a:effectLst/>
                <a:uLnTx/>
                <a:uFillTx/>
                <a:latin typeface="Abadi Extra Light"/>
                <a:ea typeface="+mn-ea"/>
                <a:cs typeface="Arial"/>
                <a:sym typeface="Arial"/>
              </a:rPr>
              <a:t>Sample size (parents) = 3,464; Effective sample size (parents) = 3,236</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sp>
        <p:nvSpPr>
          <p:cNvPr id="4" name="TextBox 3">
            <a:extLst>
              <a:ext uri="{FF2B5EF4-FFF2-40B4-BE49-F238E27FC236}">
                <a16:creationId xmlns:a16="http://schemas.microsoft.com/office/drawing/2014/main" id="{5A8FCA92-B486-44C3-AE14-6231E140F7E0}"/>
              </a:ext>
            </a:extLst>
          </p:cNvPr>
          <p:cNvSpPr txBox="1"/>
          <p:nvPr/>
        </p:nvSpPr>
        <p:spPr>
          <a:xfrm>
            <a:off x="6802015" y="2487258"/>
            <a:ext cx="4751603"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Certain groups of caregivers were more likely to have unmet technology needs:</a:t>
            </a: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LGBTQA+ caregivers of adults (48%)</a:t>
            </a: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PCYSHCN of color (44%) </a:t>
            </a: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Caregivers of adults with incomes under $35K (41%)</a:t>
            </a: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Caregivers of adults who speak a language other than English (40%)</a:t>
            </a: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PCYSHCN who speak a language other than English (37%)</a:t>
            </a:r>
          </a:p>
        </p:txBody>
      </p:sp>
      <p:sp>
        <p:nvSpPr>
          <p:cNvPr id="5" name="Date Placeholder 4">
            <a:extLst>
              <a:ext uri="{FF2B5EF4-FFF2-40B4-BE49-F238E27FC236}">
                <a16:creationId xmlns:a16="http://schemas.microsoft.com/office/drawing/2014/main" id="{04F00C07-3A4B-4858-BBB8-498D994CF3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6" name="Slide Number Placeholder 5">
            <a:extLst>
              <a:ext uri="{FF2B5EF4-FFF2-40B4-BE49-F238E27FC236}">
                <a16:creationId xmlns:a16="http://schemas.microsoft.com/office/drawing/2014/main" id="{DF4AE5FA-0A9B-44B6-8CBD-6C293D9831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D3B91026-FF30-4401-B9A4-F88F3CEF22D8}"/>
              </a:ext>
            </a:extLst>
          </p:cNvPr>
          <p:cNvGraphicFramePr>
            <a:graphicFrameLocks/>
          </p:cNvGraphicFramePr>
          <p:nvPr/>
        </p:nvGraphicFramePr>
        <p:xfrm>
          <a:off x="270588" y="2236620"/>
          <a:ext cx="6111551" cy="3697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023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6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912451"/>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50% more likely to experience delays in care compared to non-caregivers.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1 in 4 caregivers experienced delays in healthcare during the first 6-8 months of the pandemic. </a:t>
            </a:r>
          </a:p>
        </p:txBody>
      </p:sp>
      <p:sp>
        <p:nvSpPr>
          <p:cNvPr id="10" name="TextBox 9">
            <a:extLst>
              <a:ext uri="{FF2B5EF4-FFF2-40B4-BE49-F238E27FC236}">
                <a16:creationId xmlns:a16="http://schemas.microsoft.com/office/drawing/2014/main" id="{423704EA-7032-4F8E-A1DF-8EE1712B744E}"/>
              </a:ext>
            </a:extLst>
          </p:cNvPr>
          <p:cNvSpPr txBox="1"/>
          <p:nvPr/>
        </p:nvSpPr>
        <p:spPr>
          <a:xfrm>
            <a:off x="6750203" y="2350568"/>
            <a:ext cx="485303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Certain groups of caregivers were more likely to experience delays in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1 in 2 caregivers of adults who identified as LGBTQA+ and 36% of LGBTQA+ PCYSHN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45% of younger caregivers (aged 25-44) of adults delayed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44% of caregivers of adults with incomes less than $35K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42% of caregivers of adults and 31% of PCYSHN in rural counties</a:t>
            </a:r>
          </a:p>
        </p:txBody>
      </p:sp>
      <p:sp>
        <p:nvSpPr>
          <p:cNvPr id="12" name="TextBox 11">
            <a:extLst>
              <a:ext uri="{FF2B5EF4-FFF2-40B4-BE49-F238E27FC236}">
                <a16:creationId xmlns:a16="http://schemas.microsoft.com/office/drawing/2014/main" id="{41B4A3C9-C5E8-4706-A17A-5F53C72A15A0}"/>
              </a:ext>
            </a:extLst>
          </p:cNvPr>
          <p:cNvSpPr txBox="1"/>
          <p:nvPr/>
        </p:nvSpPr>
        <p:spPr>
          <a:xfrm>
            <a:off x="64119" y="6151334"/>
            <a:ext cx="11972371" cy="456600"/>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6,159; Effective sample size (caregivers of adults) = 6,168. </a:t>
            </a:r>
            <a:r>
              <a:rPr kumimoji="0" lang="en-US" sz="1100" b="0" i="0" u="none" strike="noStrike" kern="0" cap="none" spc="0" normalizeH="0" baseline="0" noProof="0" dirty="0">
                <a:ln>
                  <a:noFill/>
                </a:ln>
                <a:solidFill>
                  <a:srgbClr val="000000"/>
                </a:solidFill>
                <a:effectLst/>
                <a:uLnTx/>
                <a:uFillTx/>
                <a:latin typeface="Abadi Extra Light"/>
                <a:ea typeface="+mn-ea"/>
                <a:cs typeface="Arial"/>
                <a:sym typeface="Arial"/>
              </a:rPr>
              <a:t>Sample size (parents) = 3,464; Effective sample size (parents) = 3,236</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sp>
        <p:nvSpPr>
          <p:cNvPr id="3" name="Date Placeholder 2">
            <a:extLst>
              <a:ext uri="{FF2B5EF4-FFF2-40B4-BE49-F238E27FC236}">
                <a16:creationId xmlns:a16="http://schemas.microsoft.com/office/drawing/2014/main" id="{1D3294F0-78C2-45C0-8677-2BE4014BBA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4" name="Slide Number Placeholder 3">
            <a:extLst>
              <a:ext uri="{FF2B5EF4-FFF2-40B4-BE49-F238E27FC236}">
                <a16:creationId xmlns:a16="http://schemas.microsoft.com/office/drawing/2014/main" id="{9B117B2E-793F-46DA-966F-92E8428F75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247D586B-B60D-4DF9-BA09-75EEAEADD0AC}"/>
              </a:ext>
            </a:extLst>
          </p:cNvPr>
          <p:cNvGraphicFramePr>
            <a:graphicFrameLocks/>
          </p:cNvGraphicFramePr>
          <p:nvPr/>
        </p:nvGraphicFramePr>
        <p:xfrm>
          <a:off x="523444" y="2193401"/>
          <a:ext cx="5896017" cy="3711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9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40"/>
            <a:ext cx="12197536" cy="912450"/>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of adults were more likely to be worried about getting COVID-19 from seeing a doctor and </a:t>
            </a:r>
            <a:r>
              <a:rPr kumimoji="0" lang="en-US" sz="2400" b="0" i="0" u="none" strike="noStrike" kern="0" cap="none" spc="0" normalizeH="0" baseline="0" noProof="0" dirty="0" err="1">
                <a:ln>
                  <a:noFill/>
                </a:ln>
                <a:solidFill>
                  <a:srgbClr val="FFFFFF"/>
                </a:solidFill>
                <a:effectLst/>
                <a:uLnTx/>
                <a:uFillTx/>
                <a:latin typeface="Abadi Extra Light" panose="020B0204020104020204" pitchFamily="34" charset="0"/>
                <a:ea typeface="+mn-ea"/>
                <a:cs typeface="Arial"/>
                <a:sym typeface="Arial"/>
              </a:rPr>
              <a:t>wer</a:t>
            </a:r>
            <a:r>
              <a:rPr kumimoji="0" lang="en-US" sz="24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e less likely to have a private place for a phone call or video chat.</a:t>
            </a:r>
          </a:p>
        </p:txBody>
      </p:sp>
      <p:graphicFrame>
        <p:nvGraphicFramePr>
          <p:cNvPr id="7" name="Chart 6">
            <a:extLst>
              <a:ext uri="{FF2B5EF4-FFF2-40B4-BE49-F238E27FC236}">
                <a16:creationId xmlns:a16="http://schemas.microsoft.com/office/drawing/2014/main" id="{BA314F55-3C8A-4941-95F5-E9AE1D989B59}"/>
              </a:ext>
            </a:extLst>
          </p:cNvPr>
          <p:cNvGraphicFramePr>
            <a:graphicFrameLocks/>
          </p:cNvGraphicFramePr>
          <p:nvPr/>
        </p:nvGraphicFramePr>
        <p:xfrm>
          <a:off x="198104" y="2081021"/>
          <a:ext cx="5673879" cy="405780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F35240B-E5E7-42AE-99ED-33C9054494A3}"/>
              </a:ext>
            </a:extLst>
          </p:cNvPr>
          <p:cNvSpPr txBox="1"/>
          <p:nvPr/>
        </p:nvSpPr>
        <p:spPr>
          <a:xfrm>
            <a:off x="203250" y="6323241"/>
            <a:ext cx="11990895" cy="284693"/>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50"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 894; Effective sample size = 892</a:t>
            </a:r>
          </a:p>
        </p:txBody>
      </p:sp>
      <p:sp>
        <p:nvSpPr>
          <p:cNvPr id="11" name="TextBox 10">
            <a:extLst>
              <a:ext uri="{FF2B5EF4-FFF2-40B4-BE49-F238E27FC236}">
                <a16:creationId xmlns:a16="http://schemas.microsoft.com/office/drawing/2014/main" id="{4CEA7BEC-0A86-460B-92BF-9DE6595A6668}"/>
              </a:ext>
            </a:extLst>
          </p:cNvPr>
          <p:cNvSpPr txBox="1"/>
          <p:nvPr/>
        </p:nvSpPr>
        <p:spPr>
          <a:xfrm>
            <a:off x="6353316" y="2282749"/>
            <a:ext cx="54864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Extra Light"/>
                <a:ea typeface="+mn-ea"/>
                <a:cs typeface="Calibri"/>
              </a:rPr>
              <a:t>If a caregiver becomes ill or is hospitalized, there may not be anyone to care for their family member in their absence. </a:t>
            </a:r>
            <a:r>
              <a:rPr kumimoji="0" lang="en-US" sz="2400" b="0" i="0" u="none" strike="noStrike" kern="1200" cap="none" spc="0" normalizeH="0" baseline="0" noProof="0" dirty="0">
                <a:ln>
                  <a:noFill/>
                </a:ln>
                <a:solidFill>
                  <a:prstClr val="black"/>
                </a:solidFill>
                <a:effectLst/>
                <a:uLnTx/>
                <a:uFillTx/>
                <a:latin typeface="Abadi Extra Light"/>
                <a:ea typeface="+mn-lt"/>
                <a:cs typeface="Calibri" panose="020F0502020204030204"/>
              </a:rPr>
              <a:t>Caregivers may also be concerned about infecting those they care for with COVID-19.</a:t>
            </a:r>
            <a:endParaRPr kumimoji="0" lang="en-US" sz="1800" b="0" i="0" u="none" strike="noStrike" kern="1200" cap="none" spc="0" normalizeH="0" baseline="0" noProof="0" dirty="0">
              <a:ln>
                <a:noFill/>
              </a:ln>
              <a:solidFill>
                <a:prstClr val="black"/>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badi Extra Ligh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Extra Light"/>
                <a:ea typeface="+mn-ea"/>
                <a:cs typeface="Calibri"/>
              </a:rPr>
              <a:t>Caregivers may also lack private spaces in their homes due to living with family members they are caring for.</a:t>
            </a:r>
          </a:p>
        </p:txBody>
      </p:sp>
      <p:sp>
        <p:nvSpPr>
          <p:cNvPr id="3" name="Date Placeholder 2">
            <a:extLst>
              <a:ext uri="{FF2B5EF4-FFF2-40B4-BE49-F238E27FC236}">
                <a16:creationId xmlns:a16="http://schemas.microsoft.com/office/drawing/2014/main" id="{0EFC2533-B52E-4F13-AB87-6EEFB218BF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4" name="Slide Number Placeholder 3">
            <a:extLst>
              <a:ext uri="{FF2B5EF4-FFF2-40B4-BE49-F238E27FC236}">
                <a16:creationId xmlns:a16="http://schemas.microsoft.com/office/drawing/2014/main" id="{D8618F01-8903-46A1-9679-18863B5CC6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10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1009236"/>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Abadi Extra Light" panose="020B0204020104020204" pitchFamily="34" charset="0"/>
                <a:ea typeface="+mn-ea"/>
                <a:cs typeface="Arial"/>
                <a:sym typeface="Arial"/>
              </a:rPr>
              <a:t>Caregivers were more likely to report 3+ PTSD reactions during the first 6-8 months of the COVID-19 pandemic. </a:t>
            </a:r>
          </a:p>
        </p:txBody>
      </p:sp>
      <p:sp>
        <p:nvSpPr>
          <p:cNvPr id="7" name="TextBox 6">
            <a:extLst>
              <a:ext uri="{FF2B5EF4-FFF2-40B4-BE49-F238E27FC236}">
                <a16:creationId xmlns:a16="http://schemas.microsoft.com/office/drawing/2014/main" id="{842A96F5-0297-4B1B-B5B7-A1E456A757AB}"/>
              </a:ext>
            </a:extLst>
          </p:cNvPr>
          <p:cNvSpPr txBox="1"/>
          <p:nvPr/>
        </p:nvSpPr>
        <p:spPr>
          <a:xfrm>
            <a:off x="38407" y="6161004"/>
            <a:ext cx="12155738" cy="451534"/>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67"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(caregivers of adults) = 5,670; Effective sample size (caregivers of adults) = 5,455. Sample size (parents) = 3,113; Effective sample size (parents) = 2,850. </a:t>
            </a:r>
          </a:p>
        </p:txBody>
      </p:sp>
      <p:sp>
        <p:nvSpPr>
          <p:cNvPr id="3" name="TextBox 2">
            <a:extLst>
              <a:ext uri="{FF2B5EF4-FFF2-40B4-BE49-F238E27FC236}">
                <a16:creationId xmlns:a16="http://schemas.microsoft.com/office/drawing/2014/main" id="{B545D869-F555-4F5C-9EC9-F6BB7A953B75}"/>
              </a:ext>
            </a:extLst>
          </p:cNvPr>
          <p:cNvSpPr txBox="1"/>
          <p:nvPr/>
        </p:nvSpPr>
        <p:spPr>
          <a:xfrm>
            <a:off x="6418248" y="2380505"/>
            <a:ext cx="5430134" cy="34778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Respondents were asked how many times they had any of the following reactions to the COVID-19 outbreak in the past month:​</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Having nightmares or thinking about it when you didn’t want to​​</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Going out of your way to avoid situations​​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Constantly being on guard, watchful, or easily startled​​</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Feeling numb or detached​​</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Feeling guilty or unable to stop blaming yourself</a:t>
            </a:r>
            <a:r>
              <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Date Placeholder 3">
            <a:extLst>
              <a:ext uri="{FF2B5EF4-FFF2-40B4-BE49-F238E27FC236}">
                <a16:creationId xmlns:a16="http://schemas.microsoft.com/office/drawing/2014/main" id="{99519EDC-6F21-426D-B11B-B17D011BDA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379536E4-951D-4D10-BD5A-033A64A136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5799D263-30B0-4596-9DF6-6BC6354064BF}"/>
              </a:ext>
            </a:extLst>
          </p:cNvPr>
          <p:cNvGraphicFramePr>
            <a:graphicFrameLocks/>
          </p:cNvGraphicFramePr>
          <p:nvPr/>
        </p:nvGraphicFramePr>
        <p:xfrm>
          <a:off x="343618" y="2172892"/>
          <a:ext cx="5752382" cy="3962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0249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8"/>
            <a:ext cx="12197536" cy="1072193"/>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5536" y="924339"/>
            <a:ext cx="12197536" cy="996699"/>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Abadi Extra Light"/>
                <a:ea typeface="+mn-ea"/>
                <a:cs typeface="Arial"/>
                <a:sym typeface="Arial"/>
              </a:rPr>
              <a:t>More than 1 in 2 PCYSHCN with disabilities and LGBTQA+ PCYSHCN reported 3 or more PTSD symptoms during the pandemic</a:t>
            </a:r>
          </a:p>
        </p:txBody>
      </p:sp>
      <p:sp>
        <p:nvSpPr>
          <p:cNvPr id="3" name="TextBox 2">
            <a:extLst>
              <a:ext uri="{FF2B5EF4-FFF2-40B4-BE49-F238E27FC236}">
                <a16:creationId xmlns:a16="http://schemas.microsoft.com/office/drawing/2014/main" id="{D5C6D08C-C250-488C-8ABE-13C3FB3A213C}"/>
              </a:ext>
            </a:extLst>
          </p:cNvPr>
          <p:cNvSpPr txBox="1"/>
          <p:nvPr/>
        </p:nvSpPr>
        <p:spPr>
          <a:xfrm>
            <a:off x="59688" y="6331082"/>
            <a:ext cx="11894882" cy="284693"/>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Data notes: 1)* denotes rate is significantly different (p&lt;0.05); 2) All percentages are weighted to the statewide age and educational distribution of those </a:t>
            </a:r>
            <a:r>
              <a:rPr kumimoji="0" lang="en-US" sz="1050" b="0" i="0" u="none" strike="noStrike" kern="0" cap="none" spc="0" normalizeH="0" baseline="0" noProof="0">
                <a:ln>
                  <a:noFill/>
                </a:ln>
                <a:solidFill>
                  <a:srgbClr val="000000"/>
                </a:solidFill>
                <a:effectLst/>
                <a:uLnTx/>
                <a:uFillTx/>
                <a:latin typeface="Times New Roman"/>
                <a:ea typeface="+mn-ea"/>
                <a:cs typeface="Times New Roman"/>
                <a:sym typeface="Arial"/>
              </a:rPr>
              <a:t>≥</a:t>
            </a:r>
            <a:r>
              <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rPr>
              <a:t>25 years.; 3) Sample size = 652; Effective sample size = 611</a:t>
            </a:r>
            <a:endParaRPr kumimoji="0" lang="en-US" sz="1067"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4" name="Picture 4">
            <a:extLst>
              <a:ext uri="{FF2B5EF4-FFF2-40B4-BE49-F238E27FC236}">
                <a16:creationId xmlns:a16="http://schemas.microsoft.com/office/drawing/2014/main" id="{B2DD3969-6B21-4686-9874-0537504B1C3E}"/>
              </a:ext>
            </a:extLst>
          </p:cNvPr>
          <p:cNvPicPr>
            <a:picLocks noChangeAspect="1"/>
          </p:cNvPicPr>
          <p:nvPr/>
        </p:nvPicPr>
        <p:blipFill>
          <a:blip r:embed="rId3"/>
          <a:stretch>
            <a:fillRect/>
          </a:stretch>
        </p:blipFill>
        <p:spPr>
          <a:xfrm>
            <a:off x="143934" y="2138983"/>
            <a:ext cx="8348133" cy="4070166"/>
          </a:xfrm>
          <a:prstGeom prst="rect">
            <a:avLst/>
          </a:prstGeom>
        </p:spPr>
      </p:pic>
      <p:sp>
        <p:nvSpPr>
          <p:cNvPr id="5" name="TextBox 4">
            <a:extLst>
              <a:ext uri="{FF2B5EF4-FFF2-40B4-BE49-F238E27FC236}">
                <a16:creationId xmlns:a16="http://schemas.microsoft.com/office/drawing/2014/main" id="{BF11A068-756F-49A5-A4FD-16D087BC93B6}"/>
              </a:ext>
            </a:extLst>
          </p:cNvPr>
          <p:cNvSpPr txBox="1"/>
          <p:nvPr/>
        </p:nvSpPr>
        <p:spPr>
          <a:xfrm>
            <a:off x="8795706" y="2782573"/>
            <a:ext cx="3159800" cy="20313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Certain groups of PCYSHCN were more likely to report 3+ PTSD reactions: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lt"/>
                <a:cs typeface="Calibri" panose="020F0502020204030204"/>
              </a:rPr>
              <a:t>PCYSHCN with disabilities</a:t>
            </a:r>
            <a:endParaRPr kumimoji="0" lang="en-US" sz="1800" b="0" i="0" u="none" strike="noStrike" kern="1200" cap="none" spc="0" normalizeH="0" baseline="0" noProof="0" dirty="0">
              <a:ln>
                <a:noFill/>
              </a:ln>
              <a:solidFill>
                <a:prstClr val="black"/>
              </a:solidFill>
              <a:effectLst/>
              <a:uLnTx/>
              <a:uFillTx/>
              <a:latin typeface="Abadi Extra Light"/>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ea"/>
                <a:cs typeface="+mn-cs"/>
              </a:rPr>
              <a:t>LGBTQA+ PCYSHCN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a:ea typeface="+mn-lt"/>
                <a:cs typeface="Calibri" panose="020F0502020204030204"/>
              </a:rPr>
              <a:t>PCYSHCN </a:t>
            </a:r>
            <a:r>
              <a:rPr kumimoji="0" lang="en-US" sz="1800" b="0" i="0" u="none" strike="noStrike" kern="1200" cap="none" spc="0" normalizeH="0" baseline="0" noProof="0" dirty="0">
                <a:ln>
                  <a:noFill/>
                </a:ln>
                <a:solidFill>
                  <a:prstClr val="black"/>
                </a:solidFill>
                <a:effectLst/>
                <a:uLnTx/>
                <a:uFillTx/>
                <a:latin typeface="Abadi Extra Light"/>
                <a:ea typeface="+mn-ea"/>
                <a:cs typeface="Calibri"/>
              </a:rPr>
              <a:t>with incomes under $35K</a:t>
            </a:r>
          </a:p>
        </p:txBody>
      </p:sp>
      <p:sp>
        <p:nvSpPr>
          <p:cNvPr id="6" name="Date Placeholder 5">
            <a:extLst>
              <a:ext uri="{FF2B5EF4-FFF2-40B4-BE49-F238E27FC236}">
                <a16:creationId xmlns:a16="http://schemas.microsoft.com/office/drawing/2014/main" id="{4653EF87-18C7-47FA-86C9-4D976259BD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7" name="Slide Number Placeholder 6">
            <a:extLst>
              <a:ext uri="{FF2B5EF4-FFF2-40B4-BE49-F238E27FC236}">
                <a16:creationId xmlns:a16="http://schemas.microsoft.com/office/drawing/2014/main" id="{9053D06F-69CF-4514-8D0B-87E1144E3F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644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91245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dirty="0">
                <a:ln>
                  <a:noFill/>
                </a:ln>
                <a:solidFill>
                  <a:srgbClr val="FFFFFF"/>
                </a:solidFill>
                <a:effectLst/>
                <a:uLnTx/>
                <a:uFillTx/>
                <a:latin typeface="Abadi Extra Light"/>
                <a:cs typeface="Arial"/>
                <a:sym typeface="Arial"/>
              </a:rPr>
              <a:t>CAREGIVERS IN MASSACHUSETTS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193;p26">
            <a:extLst>
              <a:ext uri="{FF2B5EF4-FFF2-40B4-BE49-F238E27FC236}">
                <a16:creationId xmlns:a16="http://schemas.microsoft.com/office/drawing/2014/main" id="{25A304E3-C543-4CC9-AA13-F7FF60C05E2B}"/>
              </a:ext>
            </a:extLst>
          </p:cNvPr>
          <p:cNvSpPr txBox="1">
            <a:spLocks/>
          </p:cNvSpPr>
          <p:nvPr/>
        </p:nvSpPr>
        <p:spPr>
          <a:xfrm>
            <a:off x="-11793" y="924339"/>
            <a:ext cx="12197536" cy="1009236"/>
          </a:xfrm>
          <a:prstGeom prst="rect">
            <a:avLst/>
          </a:prstGeom>
          <a:solidFill>
            <a:schemeClr val="tx2">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prstClr val="black"/>
              </a:buClr>
              <a:buSzPts val="1400"/>
              <a:buFont typeface="Arial"/>
              <a:buNone/>
              <a:tabLst/>
              <a:defRPr/>
            </a:pPr>
            <a:r>
              <a:rPr kumimoji="0" lang="en-US" sz="2800" b="0" i="0" u="none" strike="noStrike" kern="0" cap="none" spc="0" normalizeH="0" baseline="0" noProof="0" dirty="0">
                <a:ln>
                  <a:noFill/>
                </a:ln>
                <a:solidFill>
                  <a:srgbClr val="FFFFFF"/>
                </a:solidFill>
                <a:effectLst/>
                <a:uLnTx/>
                <a:uFillTx/>
                <a:latin typeface="Abadi Extra Light"/>
                <a:ea typeface="+mn-ea"/>
                <a:cs typeface="Arial"/>
                <a:sym typeface="Arial"/>
              </a:rPr>
              <a:t>1 in 2 caregivers of adults in certain groups reported 3 or more PTSD reactions during the first 6-8 months of the pandemic.</a:t>
            </a:r>
            <a:endParaRPr kumimoji="0" lang="en-US" sz="11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B7607F59-4DE0-43E3-B2D3-C5FACB27480B}"/>
              </a:ext>
            </a:extLst>
          </p:cNvPr>
          <p:cNvSpPr txBox="1"/>
          <p:nvPr/>
        </p:nvSpPr>
        <p:spPr>
          <a:xfrm>
            <a:off x="8590410" y="2595787"/>
            <a:ext cx="3296578" cy="25545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badi Extra Light"/>
                <a:ea typeface="+mn-ea"/>
                <a:cs typeface="+mn-cs"/>
              </a:rPr>
              <a:t>Half</a:t>
            </a: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 of certain groups of caregivers of adults were more likely to report 3 or more PTSD reactions: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lt"/>
                <a:cs typeface="Calibri" panose="020F0502020204030204"/>
              </a:rPr>
              <a:t>Caregivers with disabilities</a:t>
            </a:r>
            <a:endParaRPr kumimoji="0" lang="en-US" sz="2000" b="0" i="0" u="none" strike="noStrike" kern="1200" cap="none" spc="0" normalizeH="0" baseline="0" noProof="0" dirty="0">
              <a:ln>
                <a:noFill/>
              </a:ln>
              <a:solidFill>
                <a:prstClr val="black"/>
              </a:solidFill>
              <a:effectLst/>
              <a:uLnTx/>
              <a:uFillTx/>
              <a:latin typeface="Abadi Extra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Calibri"/>
              </a:rPr>
              <a:t>LGBTQA+ caregivers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Male caregivers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a:ea typeface="+mn-ea"/>
                <a:cs typeface="+mn-cs"/>
              </a:rPr>
              <a:t>Caregivers in rural areas</a:t>
            </a:r>
          </a:p>
        </p:txBody>
      </p:sp>
      <p:sp>
        <p:nvSpPr>
          <p:cNvPr id="5" name="TextBox 4">
            <a:extLst>
              <a:ext uri="{FF2B5EF4-FFF2-40B4-BE49-F238E27FC236}">
                <a16:creationId xmlns:a16="http://schemas.microsoft.com/office/drawing/2014/main" id="{D9D8E12B-E3E6-4151-8EEB-3DE05CC13E2E}"/>
              </a:ext>
            </a:extLst>
          </p:cNvPr>
          <p:cNvSpPr txBox="1"/>
          <p:nvPr/>
        </p:nvSpPr>
        <p:spPr>
          <a:xfrm>
            <a:off x="8426160" y="5712701"/>
            <a:ext cx="3830215" cy="769441"/>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Data notes: 1)* denotes rate is significantly different (p&lt;0.05) between parents and non-parents; 2) All percentages are weighted to the statewide age and educational distribution of those </a:t>
            </a:r>
            <a:r>
              <a:rPr kumimoji="0" lang="en-US" sz="1050" b="0" i="0" u="none" strike="noStrike" kern="0" cap="none" spc="0" normalizeH="0" baseline="0" noProof="0" dirty="0">
                <a:ln>
                  <a:noFill/>
                </a:ln>
                <a:solidFill>
                  <a:srgbClr val="000000"/>
                </a:solidFill>
                <a:effectLst/>
                <a:uLnTx/>
                <a:uFillTx/>
                <a:latin typeface="Times New Roman"/>
                <a:ea typeface="+mn-ea"/>
                <a:cs typeface="Times New Roman"/>
                <a:sym typeface="Arial"/>
              </a:rPr>
              <a:t>≥</a:t>
            </a:r>
            <a:r>
              <a:rPr kumimoji="0" lang="en-US" sz="1050" b="0" i="0" u="none" strike="noStrike" kern="0" cap="none" spc="0" normalizeH="0" baseline="0" noProof="0" dirty="0">
                <a:ln>
                  <a:noFill/>
                </a:ln>
                <a:solidFill>
                  <a:srgbClr val="000000"/>
                </a:solidFill>
                <a:effectLst/>
                <a:uLnTx/>
                <a:uFillTx/>
                <a:latin typeface="Abadi Extra Light"/>
                <a:ea typeface="+mn-ea"/>
                <a:cs typeface="Arial"/>
                <a:sym typeface="Arial"/>
              </a:rPr>
              <a:t>25 years.; 3) Sample size = 278; Effective sample size = 319</a:t>
            </a:r>
            <a:endParaRPr kumimoji="0" lang="en-US" sz="1067" b="0" i="0" u="none" strike="noStrike" kern="0" cap="none" spc="0" normalizeH="0" baseline="0" noProof="0" dirty="0">
              <a:ln>
                <a:noFill/>
              </a:ln>
              <a:solidFill>
                <a:srgbClr val="000000"/>
              </a:solidFill>
              <a:effectLst/>
              <a:uLnTx/>
              <a:uFillTx/>
              <a:latin typeface="Abadi Extra Light"/>
              <a:ea typeface="+mn-ea"/>
              <a:cs typeface="Arial"/>
              <a:sym typeface="Arial"/>
            </a:endParaRPr>
          </a:p>
        </p:txBody>
      </p:sp>
      <p:pic>
        <p:nvPicPr>
          <p:cNvPr id="3" name="Picture 6">
            <a:extLst>
              <a:ext uri="{FF2B5EF4-FFF2-40B4-BE49-F238E27FC236}">
                <a16:creationId xmlns:a16="http://schemas.microsoft.com/office/drawing/2014/main" id="{7A14BEB8-796F-4771-8F22-D6998FA384BB}"/>
              </a:ext>
            </a:extLst>
          </p:cNvPr>
          <p:cNvPicPr>
            <a:picLocks noChangeAspect="1"/>
          </p:cNvPicPr>
          <p:nvPr/>
        </p:nvPicPr>
        <p:blipFill>
          <a:blip r:embed="rId3"/>
          <a:stretch>
            <a:fillRect/>
          </a:stretch>
        </p:blipFill>
        <p:spPr>
          <a:xfrm>
            <a:off x="76201" y="2196418"/>
            <a:ext cx="8127999" cy="4116162"/>
          </a:xfrm>
          <a:prstGeom prst="rect">
            <a:avLst/>
          </a:prstGeom>
        </p:spPr>
      </p:pic>
      <p:sp>
        <p:nvSpPr>
          <p:cNvPr id="7" name="Date Placeholder 6">
            <a:extLst>
              <a:ext uri="{FF2B5EF4-FFF2-40B4-BE49-F238E27FC236}">
                <a16:creationId xmlns:a16="http://schemas.microsoft.com/office/drawing/2014/main" id="{CF19CAC5-681D-4F51-B0D6-66C77EAE2F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8" name="Slide Number Placeholder 7">
            <a:extLst>
              <a:ext uri="{FF2B5EF4-FFF2-40B4-BE49-F238E27FC236}">
                <a16:creationId xmlns:a16="http://schemas.microsoft.com/office/drawing/2014/main" id="{B6E1246D-80B8-4CEE-84C7-BAD9B419CC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89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0" y="221495"/>
            <a:ext cx="12197536" cy="95780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KEY TAKEAWAYS: ECONOMIC SECURITY</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3A5EC80A-41B5-4993-93D0-FFFA1C90D433}"/>
              </a:ext>
            </a:extLst>
          </p:cNvPr>
          <p:cNvSpPr txBox="1"/>
          <p:nvPr/>
        </p:nvSpPr>
        <p:spPr>
          <a:xfrm>
            <a:off x="542611" y="1629786"/>
            <a:ext cx="11284300" cy="43242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Economic security is a major concern for caregivers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Multiple household members may be supported by a caregiver’s salary, since family members they are caring for are not able to work. Economic needs may therefore be greater for caregiving households.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Lack of support for caregiving affects employment. The employer community across public, private and non-profit sectors should consider ways to support family caregivers in their workforce, such as providing increased flexibility, investing in benefits, and creating a culture that acknowledges caregiving.</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Caregivers were significantly more likely to have an unmet technology need (including </a:t>
            </a:r>
            <a:r>
              <a:rPr kumimoji="0" lang="en-US" sz="2400" b="1" i="0" u="none" strike="noStrike" kern="1200" cap="none" spc="0" normalizeH="0" baseline="0" noProof="0" dirty="0" err="1">
                <a:ln>
                  <a:noFill/>
                </a:ln>
                <a:solidFill>
                  <a:prstClr val="black"/>
                </a:solidFill>
                <a:effectLst/>
                <a:uLnTx/>
                <a:uFillTx/>
                <a:latin typeface="Abadi Extra Light" panose="020B0204020104020204" pitchFamily="34" charset="0"/>
                <a:ea typeface="+mn-ea"/>
                <a:cs typeface="+mn-cs"/>
              </a:rPr>
              <a:t>WiFi</a:t>
            </a:r>
            <a:r>
              <a:rPr kumimoji="0" lang="en-US" sz="24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tablets, computers, and cell phones)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mn-cs"/>
              </a:rPr>
              <a:t>Accessing broadband – both during the height of the pandemic and currently – is critical for accessing telehealth, accessing education, and working from home. Given caregivers’ increased concern about COVID-19 infection, working from home may allow continued employment for certain caregivers. </a:t>
            </a:r>
          </a:p>
        </p:txBody>
      </p:sp>
      <p:sp>
        <p:nvSpPr>
          <p:cNvPr id="4" name="Date Placeholder 3">
            <a:extLst>
              <a:ext uri="{FF2B5EF4-FFF2-40B4-BE49-F238E27FC236}">
                <a16:creationId xmlns:a16="http://schemas.microsoft.com/office/drawing/2014/main" id="{35D0D6E0-7B8E-451C-B6C9-37F66AB6F5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C387CD73-9695-407B-9D56-59694D6607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29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40140" y="274652"/>
            <a:ext cx="12197536" cy="1128020"/>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KEY TAKEAWAYS: MENTAL &amp; PHYSICAL HEALTH</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3A5EC80A-41B5-4993-93D0-FFFA1C90D433}"/>
              </a:ext>
            </a:extLst>
          </p:cNvPr>
          <p:cNvSpPr txBox="1"/>
          <p:nvPr/>
        </p:nvSpPr>
        <p:spPr>
          <a:xfrm>
            <a:off x="818301" y="1835478"/>
            <a:ext cx="10641214" cy="43396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Family caregivers are experiencing increased mental and behavioral health needs and may face significant barriers accessing healthcare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Caregivers may put their mental and physical health secondary to their caregiving responsibilities.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Economic insecurity can contribute to poor mental and physical health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Caregiving is associated with poor mental health, compromised immune function, and lower life expectancy</a:t>
            </a:r>
            <a:r>
              <a:rPr kumimoji="0" lang="en-US" sz="2000" b="0" i="0" u="none" strike="noStrike" kern="1200" cap="none" spc="0" normalizeH="0" baseline="30000" noProof="0" dirty="0">
                <a:ln>
                  <a:noFill/>
                </a:ln>
                <a:solidFill>
                  <a:prstClr val="black"/>
                </a:solidFill>
                <a:effectLst/>
                <a:uLnTx/>
                <a:uFillTx/>
                <a:latin typeface="Abadi Extra Light" panose="020B0204020104020204" pitchFamily="34" charset="0"/>
                <a:ea typeface="+mn-ea"/>
                <a:cs typeface="+mn-cs"/>
              </a:rPr>
              <a:t>1</a:t>
            </a:r>
            <a:endPar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Respite for caregivers is crucial so that caregivers can maintain employment, access healthcare, get groceries, and simply take a break from caregiving responsibilities.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Even if a caregiver wants to attend a support group or access mental health resources, caregivers need respite care.</a:t>
            </a:r>
            <a:endPar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Programs and policymakers should consider how to make urgent care more accessible for caregivers more accessible for caregivers, including transportation options, respite care, and assistance with telehealth access.</a:t>
            </a:r>
          </a:p>
        </p:txBody>
      </p:sp>
      <p:sp>
        <p:nvSpPr>
          <p:cNvPr id="4" name="Date Placeholder 3">
            <a:extLst>
              <a:ext uri="{FF2B5EF4-FFF2-40B4-BE49-F238E27FC236}">
                <a16:creationId xmlns:a16="http://schemas.microsoft.com/office/drawing/2014/main" id="{D2A24958-E3C1-40B3-90BD-B3203796CC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43B9494C-8486-42DD-9D4C-B22E9FB2F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305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1073" y="178632"/>
            <a:ext cx="12197536" cy="1073989"/>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dirty="0">
                <a:ln>
                  <a:noFill/>
                </a:ln>
                <a:solidFill>
                  <a:srgbClr val="FFFFFF"/>
                </a:solidFill>
                <a:effectLst/>
                <a:uLnTx/>
                <a:uFillTx/>
                <a:latin typeface="Abadi Extra Light"/>
                <a:cs typeface="Arial"/>
                <a:sym typeface="Arial"/>
              </a:rPr>
              <a:t>KEY TAKEAWAYS: INTERSECTIONALITY</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3A5EC80A-41B5-4993-93D0-FFFA1C90D433}"/>
              </a:ext>
            </a:extLst>
          </p:cNvPr>
          <p:cNvSpPr txBox="1"/>
          <p:nvPr/>
        </p:nvSpPr>
        <p:spPr>
          <a:xfrm>
            <a:off x="1186961" y="1924847"/>
            <a:ext cx="9557239" cy="33701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Certain groups of caregivers were more likely to be affected by job loss, economic insecurity, and to experience delays in healthcare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badi Extra Light"/>
                <a:ea typeface="+mn-ea"/>
                <a:cs typeface="+mn-cs"/>
              </a:rPr>
              <a:t>Caregivers with lower incomes, caregivers of color, c</a:t>
            </a:r>
            <a:r>
              <a:rPr kumimoji="0" lang="en-US" sz="2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aregivers under the age of 45, </a:t>
            </a:r>
            <a:r>
              <a:rPr kumimoji="0" lang="en-US" sz="2800" b="0" i="0" u="none" strike="noStrike" kern="1200" cap="none" spc="0" normalizeH="0" baseline="0" noProof="0">
                <a:ln>
                  <a:noFill/>
                </a:ln>
                <a:solidFill>
                  <a:prstClr val="black"/>
                </a:solidFill>
                <a:effectLst/>
                <a:uLnTx/>
                <a:uFillTx/>
                <a:latin typeface="Abadi Extra Light"/>
                <a:ea typeface="+mn-ea"/>
                <a:cs typeface="+mn-cs"/>
              </a:rPr>
              <a:t>caregivers with disabilities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a:t>
            </a:r>
            <a:r>
              <a:rPr kumimoji="0" lang="en-US" sz="2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t>
            </a:r>
            <a:r>
              <a:rPr kumimoji="0" lang="en-US" sz="2800" b="0" i="0" u="none" strike="noStrike" kern="1200" cap="none" spc="0" normalizeH="0" baseline="0" noProof="0">
                <a:ln>
                  <a:noFill/>
                </a:ln>
                <a:solidFill>
                  <a:prstClr val="black"/>
                </a:solidFill>
                <a:effectLst/>
                <a:uLnTx/>
                <a:uFillTx/>
                <a:latin typeface="Abadi Extra Light"/>
                <a:ea typeface="+mn-ea"/>
                <a:cs typeface="+mn-cs"/>
              </a:rPr>
              <a:t>LGBTQA+ caregivers, and caregivers who speak a language other than English had varying greater socio-economic and health needs </a:t>
            </a:r>
            <a:endParaRPr kumimoji="0" lang="en-US" sz="2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4" name="Date Placeholder 3">
            <a:extLst>
              <a:ext uri="{FF2B5EF4-FFF2-40B4-BE49-F238E27FC236}">
                <a16:creationId xmlns:a16="http://schemas.microsoft.com/office/drawing/2014/main" id="{BD063215-729B-4F5D-8E3D-DFCE59B88C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E42B784A-67C5-40C8-8AC6-14514DC113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9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5</a:t>
            </a:fld>
            <a:endParaRPr lang="en-US" altLang="en-US" sz="1400">
              <a:solidFill>
                <a:srgbClr val="B5B5B5"/>
              </a:solidFill>
              <a:cs typeface="Arial" charset="0"/>
            </a:endParaRPr>
          </a:p>
        </p:txBody>
      </p:sp>
      <p:sp>
        <p:nvSpPr>
          <p:cNvPr id="3" name="Footer Placeholder 2"/>
          <p:cNvSpPr>
            <a:spLocks noGrp="1"/>
          </p:cNvSpPr>
          <p:nvPr>
            <p:ph type="ftr" sz="quarter" idx="3"/>
          </p:nvPr>
        </p:nvSpPr>
        <p:spPr/>
        <p:txBody>
          <a:bodyPr/>
          <a:lstStyle/>
          <a:p>
            <a:pPr>
              <a:defRPr/>
            </a:pPr>
            <a:endParaRPr lang="en-US" dirty="0"/>
          </a:p>
        </p:txBody>
      </p:sp>
      <p:sp>
        <p:nvSpPr>
          <p:cNvPr id="11" name="TextBox 10">
            <a:extLst>
              <a:ext uri="{FF2B5EF4-FFF2-40B4-BE49-F238E27FC236}">
                <a16:creationId xmlns:a16="http://schemas.microsoft.com/office/drawing/2014/main" id="{DDBD2989-07E0-4B1F-A3B2-E0DC6F92D9EA}"/>
              </a:ext>
            </a:extLst>
          </p:cNvPr>
          <p:cNvSpPr txBox="1"/>
          <p:nvPr/>
        </p:nvSpPr>
        <p:spPr>
          <a:xfrm>
            <a:off x="317334" y="166044"/>
            <a:ext cx="737861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COVID-19 Vaccination</a:t>
            </a:r>
          </a:p>
        </p:txBody>
      </p:sp>
      <p:pic>
        <p:nvPicPr>
          <p:cNvPr id="9" name="Content Placeholder 3" descr="Graphical user interface, text, website&#10;&#10;Description automatically generated">
            <a:extLst>
              <a:ext uri="{FF2B5EF4-FFF2-40B4-BE49-F238E27FC236}">
                <a16:creationId xmlns:a16="http://schemas.microsoft.com/office/drawing/2014/main" id="{C7C3055A-A662-4137-9430-75C498283284}"/>
              </a:ext>
            </a:extLst>
          </p:cNvPr>
          <p:cNvPicPr>
            <a:picLocks noChangeAspect="1"/>
          </p:cNvPicPr>
          <p:nvPr/>
        </p:nvPicPr>
        <p:blipFill>
          <a:blip r:embed="rId3"/>
          <a:stretch>
            <a:fillRect/>
          </a:stretch>
        </p:blipFill>
        <p:spPr>
          <a:xfrm>
            <a:off x="2519377" y="1464612"/>
            <a:ext cx="6975373" cy="3928776"/>
          </a:xfrm>
          <a:prstGeom prst="rect">
            <a:avLst/>
          </a:prstGeom>
        </p:spPr>
      </p:pic>
    </p:spTree>
    <p:extLst>
      <p:ext uri="{BB962C8B-B14F-4D97-AF65-F5344CB8AC3E}">
        <p14:creationId xmlns:p14="http://schemas.microsoft.com/office/powerpoint/2010/main" val="232381351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1073" y="178632"/>
            <a:ext cx="12197536" cy="986977"/>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dirty="0">
                <a:ln>
                  <a:noFill/>
                </a:ln>
                <a:solidFill>
                  <a:srgbClr val="FFFFFF"/>
                </a:solidFill>
                <a:effectLst/>
                <a:uLnTx/>
                <a:uFillTx/>
                <a:latin typeface="Abadi Extra Light"/>
                <a:cs typeface="Arial"/>
                <a:sym typeface="Arial"/>
              </a:rPr>
              <a:t>DATA TO ACTION</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3A5EC80A-41B5-4993-93D0-FFFA1C90D433}"/>
              </a:ext>
            </a:extLst>
          </p:cNvPr>
          <p:cNvSpPr txBox="1"/>
          <p:nvPr/>
        </p:nvSpPr>
        <p:spPr>
          <a:xfrm>
            <a:off x="643095" y="1456192"/>
            <a:ext cx="111536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Economic security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The Paid Family &amp; Medical Leave policies that recently went into effect in Massachusetts may provide some relief to caregivers.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mn-cs"/>
              </a:rPr>
              <a:t>Emergency support funding was provided to families with children and youth with special health needs across Massachusetts directly affected by COVID through loss of income or illness through the Care Coordination Program.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mn-cs"/>
              </a:rPr>
              <a:t>The Title V MCH Program, the Early Intervention Provider PCCD and the City of Lawrence developed a project to bridge the “digital divide” in Lawrence by providing access to a telehealth kiosk. The kiosk has been installed in the Lawrence Public Library and is a pilot to study this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Physical &amp; Mental Health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mn-cs"/>
              </a:rPr>
              <a:t>As a result of these CCIS findings, mental health is one priority that DPH is revisiting within our HRSA-MCHB Block Grant.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Programs and policies serving caregivers should examine structural barriers to engaging in those programs and ensure equitable access</a:t>
            </a:r>
          </a:p>
        </p:txBody>
      </p:sp>
      <p:sp>
        <p:nvSpPr>
          <p:cNvPr id="4" name="Date Placeholder 3">
            <a:extLst>
              <a:ext uri="{FF2B5EF4-FFF2-40B4-BE49-F238E27FC236}">
                <a16:creationId xmlns:a16="http://schemas.microsoft.com/office/drawing/2014/main" id="{67F8B128-B8AF-4E20-8F68-5654702D11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5" name="Slide Number Placeholder 4">
            <a:extLst>
              <a:ext uri="{FF2B5EF4-FFF2-40B4-BE49-F238E27FC236}">
                <a16:creationId xmlns:a16="http://schemas.microsoft.com/office/drawing/2014/main" id="{6E12AEA1-282C-4AA7-BB13-E9A3D0C167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32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0" y="308870"/>
            <a:ext cx="12197536" cy="1388286"/>
          </a:xfrm>
          <a:prstGeom prst="rect">
            <a:avLst/>
          </a:prstGeom>
          <a:solidFill>
            <a:schemeClr val="accent6">
              <a:lumMod val="75000"/>
            </a:schemeClr>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000" b="1" i="0" u="none" strike="noStrike" kern="0" cap="none" spc="800" normalizeH="0" baseline="0" noProof="0">
                <a:ln>
                  <a:noFill/>
                </a:ln>
                <a:solidFill>
                  <a:srgbClr val="FFFFFF"/>
                </a:solidFill>
                <a:effectLst/>
                <a:uLnTx/>
                <a:uFillTx/>
                <a:latin typeface="Abadi Extra Light"/>
                <a:cs typeface="Arial"/>
                <a:sym typeface="Arial"/>
              </a:rPr>
              <a:t>RESOURCES</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6">
              <a:lumMod val="75000"/>
            </a:schemeClr>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5EC377DA-8F88-4C14-B0F0-5A1860CE0D2B}"/>
              </a:ext>
            </a:extLst>
          </p:cNvPr>
          <p:cNvSpPr txBox="1"/>
          <p:nvPr/>
        </p:nvSpPr>
        <p:spPr>
          <a:xfrm>
            <a:off x="941033" y="2130641"/>
            <a:ext cx="1003176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For caregiving resources visit </a:t>
            </a:r>
            <a:r>
              <a:rPr kumimoji="0" lang="en-US" sz="2600" b="0" i="0" u="sng" strike="noStrike" kern="1200" cap="none" spc="0" normalizeH="0" baseline="0" noProof="0">
                <a:ln>
                  <a:noFill/>
                </a:ln>
                <a:solidFill>
                  <a:srgbClr val="0563C1"/>
                </a:solidFill>
                <a:effectLst/>
                <a:uLnTx/>
                <a:uFillTx/>
                <a:latin typeface="Abadi Extra Light" panose="020B0204020104020204" pitchFamily="34" charset="0"/>
                <a:ea typeface="Calibri" panose="020F0502020204030204" pitchFamily="34" charset="0"/>
                <a:cs typeface="+mn-cs"/>
                <a:hlinkClick r:id="rId3"/>
              </a:rPr>
              <a:t>https://www.mass.gov/topics/caregiving</a:t>
            </a:r>
            <a:endPar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Abadi Extra Light" panose="020B0204020104020204" pitchFamily="34" charset="0"/>
                <a:ea typeface="Calibri" panose="020F0502020204030204" pitchFamily="34" charset="0"/>
                <a:cs typeface="+mn-cs"/>
              </a:rPr>
              <a:t>MassOptions</a:t>
            </a: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 - </a:t>
            </a:r>
            <a:r>
              <a:rPr kumimoji="0" lang="en-US" sz="2600" b="0" i="0" u="sng" strike="noStrike" kern="1200" cap="none" spc="0" normalizeH="0" baseline="0" noProof="0">
                <a:ln>
                  <a:noFill/>
                </a:ln>
                <a:solidFill>
                  <a:srgbClr val="0563C1"/>
                </a:solidFill>
                <a:effectLst/>
                <a:uLnTx/>
                <a:uFillTx/>
                <a:latin typeface="Abadi Extra Light" panose="020B0204020104020204" pitchFamily="34" charset="0"/>
                <a:ea typeface="Calibri" panose="020F0502020204030204" pitchFamily="34" charset="0"/>
                <a:cs typeface="+mn-cs"/>
                <a:hlinkClick r:id="rId4"/>
              </a:rPr>
              <a:t>https://www.massoptions.org/massoptions/</a:t>
            </a: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 - and phone is 800-243-4636. </a:t>
            </a:r>
            <a:r>
              <a:rPr kumimoji="0" lang="en-US" sz="2600" b="0" i="0" u="none" strike="noStrike" kern="1200" cap="none" spc="0" normalizeH="0" baseline="0" noProof="0" err="1">
                <a:ln>
                  <a:noFill/>
                </a:ln>
                <a:solidFill>
                  <a:prstClr val="black"/>
                </a:solidFill>
                <a:effectLst/>
                <a:uLnTx/>
                <a:uFillTx/>
                <a:latin typeface="Abadi Extra Light" panose="020B0204020104020204" pitchFamily="34" charset="0"/>
                <a:ea typeface="Calibri" panose="020F0502020204030204" pitchFamily="34" charset="0"/>
                <a:cs typeface="+mn-cs"/>
              </a:rPr>
              <a:t>MassOptions</a:t>
            </a: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 is trained to do a warm hand-off of the caller to an Aging Services Access Point or Independent Living Center (ILC – to reach DDS/MRC-type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mn-cs"/>
              </a:rPr>
              <a:t>Resources for employers who want to support caregivers can be found at the </a:t>
            </a:r>
            <a:r>
              <a:rPr kumimoji="0" lang="en-US" sz="2600" b="0" i="0" u="sng" strike="noStrike" kern="1200" cap="none" spc="0" normalizeH="0" baseline="0" noProof="0">
                <a:ln>
                  <a:noFill/>
                </a:ln>
                <a:solidFill>
                  <a:srgbClr val="1F497D"/>
                </a:solidFill>
                <a:effectLst/>
                <a:uLnTx/>
                <a:uFillTx/>
                <a:latin typeface="Abadi Extra Light" panose="020B0204020104020204" pitchFamily="34" charset="0"/>
                <a:ea typeface="Calibri" panose="020F0502020204030204" pitchFamily="34" charset="0"/>
                <a:cs typeface="+mn-cs"/>
                <a:hlinkClick r:id="rId5"/>
              </a:rPr>
              <a:t>Mass. Employers Toolkit</a:t>
            </a:r>
            <a:r>
              <a:rPr kumimoji="0" lang="en-US" sz="2600" b="0" i="0" u="sng" strike="noStrike" kern="1200" cap="none" spc="0" normalizeH="0" baseline="0" noProof="0">
                <a:ln>
                  <a:noFill/>
                </a:ln>
                <a:solidFill>
                  <a:srgbClr val="1F497D"/>
                </a:solidFill>
                <a:effectLst/>
                <a:uLnTx/>
                <a:uFillTx/>
                <a:latin typeface="Abadi Extra Light" panose="020B0204020104020204" pitchFamily="34" charset="0"/>
                <a:ea typeface="Calibri" panose="020F0502020204030204" pitchFamily="34" charset="0"/>
                <a:cs typeface="+mn-cs"/>
              </a:rPr>
              <a:t>.</a:t>
            </a:r>
          </a:p>
        </p:txBody>
      </p:sp>
      <p:sp>
        <p:nvSpPr>
          <p:cNvPr id="3" name="Date Placeholder 2">
            <a:extLst>
              <a:ext uri="{FF2B5EF4-FFF2-40B4-BE49-F238E27FC236}">
                <a16:creationId xmlns:a16="http://schemas.microsoft.com/office/drawing/2014/main" id="{E1A9B1F9-E384-42F8-A511-328E7CE22D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4" name="Slide Number Placeholder 3">
            <a:extLst>
              <a:ext uri="{FF2B5EF4-FFF2-40B4-BE49-F238E27FC236}">
                <a16:creationId xmlns:a16="http://schemas.microsoft.com/office/drawing/2014/main" id="{EB1A6EA9-32DE-4693-8F2D-8C1762FB82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694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p14">
            <a:extLst>
              <a:ext uri="{FF2B5EF4-FFF2-40B4-BE49-F238E27FC236}">
                <a16:creationId xmlns:a16="http://schemas.microsoft.com/office/drawing/2014/main" id="{F9483CAF-4BC7-4C84-9D2A-097D22970B07}"/>
              </a:ext>
            </a:extLst>
          </p:cNvPr>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800" normalizeH="0" baseline="0" noProof="0">
              <a:ln>
                <a:noFill/>
              </a:ln>
              <a:solidFill>
                <a:srgbClr val="FFFFFF"/>
              </a:solidFill>
              <a:effectLst/>
              <a:uLnTx/>
              <a:uFillTx/>
              <a:latin typeface="Abadi Extra Light"/>
              <a:ea typeface="+mn-ea"/>
              <a:cs typeface="+mn-cs"/>
            </a:endParaRPr>
          </a:p>
        </p:txBody>
      </p:sp>
      <p:sp>
        <p:nvSpPr>
          <p:cNvPr id="6" name="Title 1">
            <a:extLst>
              <a:ext uri="{FF2B5EF4-FFF2-40B4-BE49-F238E27FC236}">
                <a16:creationId xmlns:a16="http://schemas.microsoft.com/office/drawing/2014/main" id="{46195218-3BF0-49FC-A6AC-CE7B19C363B2}"/>
              </a:ext>
            </a:extLst>
          </p:cNvPr>
          <p:cNvSpPr>
            <a:spLocks noGrp="1"/>
          </p:cNvSpPr>
          <p:nvPr>
            <p:ph type="title"/>
          </p:nvPr>
        </p:nvSpPr>
        <p:spPr>
          <a:xfrm>
            <a:off x="154983" y="450463"/>
            <a:ext cx="11871702" cy="563600"/>
          </a:xfrm>
        </p:spPr>
        <p:txBody>
          <a:bodyPr>
            <a:normAutofit fontScale="90000"/>
          </a:bodyPr>
          <a:lstStyle/>
          <a:p>
            <a:r>
              <a:rPr lang="en-US" sz="4000" b="1" spc="800" dirty="0">
                <a:solidFill>
                  <a:schemeClr val="bg1"/>
                </a:solidFill>
                <a:latin typeface="Abadi Extra Light"/>
              </a:rPr>
              <a:t>FUTURE CCIS LIVE WEBINAR</a:t>
            </a:r>
          </a:p>
        </p:txBody>
      </p:sp>
      <p:sp>
        <p:nvSpPr>
          <p:cNvPr id="10" name="TextBox 9">
            <a:extLst>
              <a:ext uri="{FF2B5EF4-FFF2-40B4-BE49-F238E27FC236}">
                <a16:creationId xmlns:a16="http://schemas.microsoft.com/office/drawing/2014/main" id="{673747FD-FBC4-427D-ADCA-5A844B8CDF6B}"/>
              </a:ext>
            </a:extLst>
          </p:cNvPr>
          <p:cNvSpPr txBox="1"/>
          <p:nvPr/>
        </p:nvSpPr>
        <p:spPr>
          <a:xfrm>
            <a:off x="154983" y="5615359"/>
            <a:ext cx="12192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badi Extra Light"/>
                <a:ea typeface="Lato"/>
                <a:cs typeface="Lato"/>
                <a:sym typeface="Lato"/>
              </a:rPr>
              <a:t>You can register for these webinar events on our website at mass.gov/</a:t>
            </a:r>
            <a:r>
              <a:rPr kumimoji="0" lang="en-US" sz="2800" b="0" i="0" u="none" strike="noStrike" kern="1200" cap="none" spc="0" normalizeH="0" baseline="0" noProof="0" dirty="0" err="1">
                <a:ln>
                  <a:noFill/>
                </a:ln>
                <a:solidFill>
                  <a:srgbClr val="002060"/>
                </a:solidFill>
                <a:effectLst/>
                <a:uLnTx/>
                <a:uFillTx/>
                <a:latin typeface="Abadi Extra Light"/>
                <a:ea typeface="Lato"/>
                <a:cs typeface="Lato"/>
                <a:sym typeface="Lato"/>
              </a:rPr>
              <a:t>covidsurvey</a:t>
            </a:r>
            <a:endParaRPr kumimoji="0" lang="en-US" sz="2800" b="0" i="0" u="none" strike="noStrike" kern="1200" cap="none" spc="0" normalizeH="0" baseline="0" noProof="0" dirty="0">
              <a:ln>
                <a:noFill/>
              </a:ln>
              <a:solidFill>
                <a:srgbClr val="002060"/>
              </a:solidFill>
              <a:effectLst/>
              <a:uLnTx/>
              <a:uFillTx/>
              <a:latin typeface="Abadi Extra Light"/>
              <a:ea typeface="Lato"/>
              <a:cs typeface="Lato"/>
              <a:sym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badi Extra Light"/>
                <a:ea typeface="Lato"/>
                <a:cs typeface="Lato"/>
                <a:sym typeface="Lato"/>
              </a:rPr>
              <a:t>For questions about these webinars, please email us at </a:t>
            </a:r>
            <a:r>
              <a:rPr kumimoji="0" lang="en-US" sz="2800" b="1" i="0" u="none" strike="noStrike" kern="1200" cap="none" spc="0" normalizeH="0" baseline="0" noProof="0" dirty="0">
                <a:ln>
                  <a:noFill/>
                </a:ln>
                <a:solidFill>
                  <a:srgbClr val="002060"/>
                </a:solidFill>
                <a:effectLst/>
                <a:uLnTx/>
                <a:uFillTx/>
                <a:latin typeface="Abadi Extra Light"/>
                <a:ea typeface="Lato"/>
                <a:cs typeface="Lato"/>
                <a:sym typeface="Lato"/>
              </a:rPr>
              <a:t>covid19survey@mass.gov</a:t>
            </a:r>
          </a:p>
        </p:txBody>
      </p:sp>
      <p:sp>
        <p:nvSpPr>
          <p:cNvPr id="11" name="Content Placeholder 2">
            <a:extLst>
              <a:ext uri="{FF2B5EF4-FFF2-40B4-BE49-F238E27FC236}">
                <a16:creationId xmlns:a16="http://schemas.microsoft.com/office/drawing/2014/main" id="{9E12F7DC-A3C0-42A7-BE14-BDC542E6C16A}"/>
              </a:ext>
            </a:extLst>
          </p:cNvPr>
          <p:cNvSpPr txBox="1">
            <a:spLocks/>
          </p:cNvSpPr>
          <p:nvPr/>
        </p:nvSpPr>
        <p:spPr>
          <a:xfrm>
            <a:off x="3993237" y="1445659"/>
            <a:ext cx="4195194" cy="4139411"/>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54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Caregivers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Caregivers of adults with special needs and parents of children &amp; youth with special healthcare needs</a:t>
            </a:r>
            <a:endParaRPr kumimoji="0" lang="de-DE" sz="24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6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January 13,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6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1:00pm – 2:30pm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1400" b="0" i="0" u="none" strike="noStrike" kern="1200" cap="none" spc="0" normalizeH="0" baseline="0" noProof="0" dirty="0">
              <a:ln>
                <a:noFill/>
              </a:ln>
              <a:solidFill>
                <a:prstClr val="white"/>
              </a:solidFill>
              <a:effectLst/>
              <a:highlight>
                <a:srgbClr val="FFFF00"/>
              </a:highlight>
              <a:uLnTx/>
              <a:uFillTx/>
              <a:latin typeface="Abadi Extra 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800" b="1" i="0" u="none" strike="noStrike" kern="1200" cap="none" spc="0" normalizeH="0" baseline="0" noProof="0" dirty="0">
              <a:ln>
                <a:noFill/>
              </a:ln>
              <a:solidFill>
                <a:prstClr val="white"/>
              </a:solidFill>
              <a:effectLst/>
              <a:highlight>
                <a:srgbClr val="FFFF00"/>
              </a:highlight>
              <a:uLnTx/>
              <a:uFillTx/>
              <a:latin typeface="Abadi Extra Light" panose="020B0204020104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5911F305-EC32-4BA3-92F2-1890EE110D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1.12.2022 Release</a:t>
            </a:r>
          </a:p>
        </p:txBody>
      </p:sp>
      <p:sp>
        <p:nvSpPr>
          <p:cNvPr id="3" name="Slide Number Placeholder 2">
            <a:extLst>
              <a:ext uri="{FF2B5EF4-FFF2-40B4-BE49-F238E27FC236}">
                <a16:creationId xmlns:a16="http://schemas.microsoft.com/office/drawing/2014/main" id="{23701B3F-2BC6-4F40-846F-7FBADC5376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BA6C1-4287-4B64-982A-332B062F3C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435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DF3E83-8781-430B-BACA-A63BCF1019A4}"/>
              </a:ext>
            </a:extLst>
          </p:cNvPr>
          <p:cNvSpPr txBox="1">
            <a:spLocks/>
          </p:cNvSpPr>
          <p:nvPr/>
        </p:nvSpPr>
        <p:spPr>
          <a:xfrm>
            <a:off x="3138279" y="2896371"/>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1" b="1" i="1" u="none" strike="noStrike" kern="1200" cap="none" spc="0" normalizeH="0" baseline="0" noProof="0" dirty="0">
                <a:ln>
                  <a:noFill/>
                </a:ln>
                <a:solidFill>
                  <a:prstClr val="white"/>
                </a:solidFill>
                <a:effectLst/>
                <a:uLnTx/>
                <a:uFillTx/>
                <a:latin typeface="Arial" charset="0"/>
                <a:cs typeface="Arial" charset="0"/>
              </a:rPr>
              <a:t>Next Meeting:</a:t>
            </a:r>
          </a:p>
        </p:txBody>
      </p:sp>
      <p:sp>
        <p:nvSpPr>
          <p:cNvPr id="6" name="Subtitle 3">
            <a:extLst>
              <a:ext uri="{FF2B5EF4-FFF2-40B4-BE49-F238E27FC236}">
                <a16:creationId xmlns:a16="http://schemas.microsoft.com/office/drawing/2014/main" id="{DF0598A2-0027-452E-AC05-B7B9B7096E41}"/>
              </a:ext>
            </a:extLst>
          </p:cNvPr>
          <p:cNvSpPr txBox="1">
            <a:spLocks/>
          </p:cNvSpPr>
          <p:nvPr/>
        </p:nvSpPr>
        <p:spPr>
          <a:xfrm>
            <a:off x="3884344" y="3535474"/>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altLang="en-US" sz="4190" b="1" dirty="0">
                <a:solidFill>
                  <a:sysClr val="window" lastClr="FFFFFF"/>
                </a:solidFill>
                <a:latin typeface="Calibri"/>
              </a:rPr>
              <a:t>February 9, 2022</a:t>
            </a:r>
            <a:endParaRPr kumimoji="0" lang="en-US" altLang="en-US" sz="4190" b="1"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86432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88F172-85A5-4310-A185-93AE5EE5E024}" type="slidenum">
              <a:rPr lang="en-US" altLang="en-US" sz="1400" smtClean="0">
                <a:solidFill>
                  <a:srgbClr val="B5B5B5"/>
                </a:solidFill>
                <a:cs typeface="Arial" charset="0"/>
              </a:rPr>
              <a:pPr>
                <a:spcBef>
                  <a:spcPct val="0"/>
                </a:spcBef>
                <a:buFontTx/>
                <a:buNone/>
              </a:pPr>
              <a:t>6</a:t>
            </a:fld>
            <a:endParaRPr lang="en-US" altLang="en-US" sz="1400">
              <a:solidFill>
                <a:srgbClr val="B5B5B5"/>
              </a:solidFill>
              <a:cs typeface="Arial" charset="0"/>
            </a:endParaRPr>
          </a:p>
        </p:txBody>
      </p:sp>
      <p:sp>
        <p:nvSpPr>
          <p:cNvPr id="3" name="Footer Placeholder 2"/>
          <p:cNvSpPr>
            <a:spLocks noGrp="1"/>
          </p:cNvSpPr>
          <p:nvPr>
            <p:ph type="ftr" sz="quarter" idx="3"/>
          </p:nvPr>
        </p:nvSpPr>
        <p:spPr/>
        <p:txBody>
          <a:bodyPr/>
          <a:lstStyle/>
          <a:p>
            <a:pPr>
              <a:defRPr/>
            </a:pPr>
            <a:endParaRPr lang="en-US" dirty="0"/>
          </a:p>
        </p:txBody>
      </p:sp>
      <p:sp>
        <p:nvSpPr>
          <p:cNvPr id="11" name="TextBox 10">
            <a:extLst>
              <a:ext uri="{FF2B5EF4-FFF2-40B4-BE49-F238E27FC236}">
                <a16:creationId xmlns:a16="http://schemas.microsoft.com/office/drawing/2014/main" id="{DDBD2989-07E0-4B1F-A3B2-E0DC6F92D9EA}"/>
              </a:ext>
            </a:extLst>
          </p:cNvPr>
          <p:cNvSpPr txBox="1"/>
          <p:nvPr/>
        </p:nvSpPr>
        <p:spPr>
          <a:xfrm>
            <a:off x="317334" y="166044"/>
            <a:ext cx="737861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Boosters</a:t>
            </a:r>
          </a:p>
        </p:txBody>
      </p:sp>
      <p:pic>
        <p:nvPicPr>
          <p:cNvPr id="7" name="Picture 6">
            <a:extLst>
              <a:ext uri="{FF2B5EF4-FFF2-40B4-BE49-F238E27FC236}">
                <a16:creationId xmlns:a16="http://schemas.microsoft.com/office/drawing/2014/main" id="{6A191A6F-C2EB-411B-AD7D-C09BDD7E1259}"/>
              </a:ext>
            </a:extLst>
          </p:cNvPr>
          <p:cNvPicPr>
            <a:picLocks noChangeAspect="1"/>
          </p:cNvPicPr>
          <p:nvPr/>
        </p:nvPicPr>
        <p:blipFill rotWithShape="1">
          <a:blip r:embed="rId3"/>
          <a:srcRect l="39671" t="23250" r="17599" b="17678"/>
          <a:stretch/>
        </p:blipFill>
        <p:spPr>
          <a:xfrm>
            <a:off x="2959605" y="1334894"/>
            <a:ext cx="6530385" cy="4795989"/>
          </a:xfrm>
          <a:prstGeom prst="rect">
            <a:avLst/>
          </a:prstGeom>
        </p:spPr>
      </p:pic>
    </p:spTree>
    <p:extLst>
      <p:ext uri="{BB962C8B-B14F-4D97-AF65-F5344CB8AC3E}">
        <p14:creationId xmlns:p14="http://schemas.microsoft.com/office/powerpoint/2010/main" val="30594563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JANUARY 12, 2022</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83607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F884-F36E-4379-833D-1721BA0A680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sp>
        <p:nvSpPr>
          <p:cNvPr id="3" name="Title 2">
            <a:extLst>
              <a:ext uri="{FF2B5EF4-FFF2-40B4-BE49-F238E27FC236}">
                <a16:creationId xmlns:a16="http://schemas.microsoft.com/office/drawing/2014/main" id="{8FC86E78-8CF0-4FD0-833F-C40175F0E997}"/>
              </a:ext>
            </a:extLst>
          </p:cNvPr>
          <p:cNvSpPr>
            <a:spLocks noGrp="1"/>
          </p:cNvSpPr>
          <p:nvPr>
            <p:ph type="title"/>
          </p:nvPr>
        </p:nvSpPr>
        <p:spPr>
          <a:xfrm>
            <a:off x="309995" y="164125"/>
            <a:ext cx="11509474" cy="712175"/>
          </a:xfrm>
        </p:spPr>
        <p:txBody>
          <a:bodyPr anchor="ctr"/>
          <a:lstStyle/>
          <a:p>
            <a:pPr algn="l"/>
            <a:r>
              <a:rPr lang="en-US" sz="4000" dirty="0">
                <a:latin typeface="Arial" panose="020B0604020202020204" pitchFamily="34" charset="0"/>
                <a:cs typeface="Arial" panose="020B0604020202020204" pitchFamily="34" charset="0"/>
              </a:rPr>
              <a:t>Vaccine Equity Initiative </a:t>
            </a:r>
          </a:p>
        </p:txBody>
      </p:sp>
      <p:pic>
        <p:nvPicPr>
          <p:cNvPr id="9" name="Picture 8">
            <a:extLst>
              <a:ext uri="{FF2B5EF4-FFF2-40B4-BE49-F238E27FC236}">
                <a16:creationId xmlns:a16="http://schemas.microsoft.com/office/drawing/2014/main" id="{14B9A75F-674D-42DF-A4F6-1E212371EA36}"/>
              </a:ext>
            </a:extLst>
          </p:cNvPr>
          <p:cNvPicPr>
            <a:picLocks noChangeAspect="1"/>
          </p:cNvPicPr>
          <p:nvPr/>
        </p:nvPicPr>
        <p:blipFill rotWithShape="1">
          <a:blip r:embed="rId3"/>
          <a:srcRect t="22305"/>
          <a:stretch/>
        </p:blipFill>
        <p:spPr>
          <a:xfrm>
            <a:off x="1504265" y="1532431"/>
            <a:ext cx="9183469" cy="3793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51676A3F-C104-4876-9B86-991EA0134F7C}"/>
              </a:ext>
            </a:extLst>
          </p:cNvPr>
          <p:cNvSpPr txBox="1"/>
          <p:nvPr/>
        </p:nvSpPr>
        <p:spPr>
          <a:xfrm>
            <a:off x="2983042" y="5746376"/>
            <a:ext cx="7060367" cy="861774"/>
          </a:xfrm>
          <a:prstGeom prst="rect">
            <a:avLst/>
          </a:prstGeom>
          <a:noFill/>
        </p:spPr>
        <p:txBody>
          <a:bodyPr wrap="square">
            <a:spAutoFit/>
          </a:bodyPr>
          <a:lstStyle/>
          <a:p>
            <a:r>
              <a:rPr lang="en-US" sz="3200" u="sng" dirty="0">
                <a:hlinkClick r:id="rId4"/>
              </a:rPr>
              <a:t>www.mass.gov/covidvaccineequity</a:t>
            </a:r>
            <a:endParaRPr lang="en-US" sz="3200" u="sng" dirty="0"/>
          </a:p>
          <a:p>
            <a:endParaRPr lang="en-US" dirty="0"/>
          </a:p>
        </p:txBody>
      </p:sp>
    </p:spTree>
    <p:extLst>
      <p:ext uri="{BB962C8B-B14F-4D97-AF65-F5344CB8AC3E}">
        <p14:creationId xmlns:p14="http://schemas.microsoft.com/office/powerpoint/2010/main" val="21303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2EC00-585E-4A23-AF96-556A047AAD8E}"/>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sp>
        <p:nvSpPr>
          <p:cNvPr id="3" name="Title 2">
            <a:extLst>
              <a:ext uri="{FF2B5EF4-FFF2-40B4-BE49-F238E27FC236}">
                <a16:creationId xmlns:a16="http://schemas.microsoft.com/office/drawing/2014/main" id="{80B4CE30-C587-4767-B650-3599D07BF0C2}"/>
              </a:ext>
            </a:extLst>
          </p:cNvPr>
          <p:cNvSpPr>
            <a:spLocks noGrp="1"/>
          </p:cNvSpPr>
          <p:nvPr>
            <p:ph type="title"/>
          </p:nvPr>
        </p:nvSpPr>
        <p:spPr>
          <a:xfrm>
            <a:off x="309995" y="152400"/>
            <a:ext cx="11509474" cy="723900"/>
          </a:xfrm>
        </p:spPr>
        <p:txBody>
          <a:bodyPr anchor="ctr"/>
          <a:lstStyle/>
          <a:p>
            <a:pPr algn="l"/>
            <a:r>
              <a:rPr lang="en-US" sz="4000" dirty="0">
                <a:latin typeface="Arial" panose="020B0604020202020204" pitchFamily="34" charset="0"/>
                <a:cs typeface="Arial" panose="020B0604020202020204" pitchFamily="34" charset="0"/>
              </a:rPr>
              <a:t>Get a Flu Shot</a:t>
            </a:r>
          </a:p>
        </p:txBody>
      </p:sp>
      <p:pic>
        <p:nvPicPr>
          <p:cNvPr id="2050" name="Picture 2">
            <a:extLst>
              <a:ext uri="{FF2B5EF4-FFF2-40B4-BE49-F238E27FC236}">
                <a16:creationId xmlns:a16="http://schemas.microsoft.com/office/drawing/2014/main" id="{D6875699-C2E5-4927-9833-7FD8A2F3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715" y="1426524"/>
            <a:ext cx="8420570" cy="473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0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3565</TotalTime>
  <Words>4975</Words>
  <Application>Microsoft Office PowerPoint</Application>
  <PresentationFormat>Widescreen</PresentationFormat>
  <Paragraphs>449</Paragraphs>
  <Slides>53</Slides>
  <Notes>46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53</vt:i4>
      </vt:variant>
    </vt:vector>
  </HeadingPairs>
  <TitlesOfParts>
    <vt:vector size="64" baseType="lpstr">
      <vt:lpstr>Abadi</vt:lpstr>
      <vt:lpstr>Abadi Extra Light</vt:lpstr>
      <vt:lpstr>Arial</vt:lpstr>
      <vt:lpstr>Arial,Sans-Serif</vt:lpstr>
      <vt:lpstr>Calibri</vt:lpstr>
      <vt:lpstr>Calibri Light</vt:lpstr>
      <vt:lpstr>Times New Roman</vt:lpstr>
      <vt:lpstr>Office Theme</vt:lpstr>
      <vt:lpstr>Custom Design</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Vaccine Equity Initiative </vt:lpstr>
      <vt:lpstr>Get a Flu 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Community Impact Survey(CCIS)  Preliminary Analysis Results as of  January 12, 2022  Presented by Justine Egan </vt:lpstr>
      <vt:lpstr>PowerPoint Presentation</vt:lpstr>
      <vt:lpstr>PowerPoint Presentation</vt:lpstr>
      <vt:lpstr>OVERVIEW</vt:lpstr>
      <vt:lpstr>RESULTS TOPICS TO DATE</vt:lpstr>
      <vt:lpstr>CAREGIVER SPOTLIGHT  Elizabeth Beatriz, PhD Justine Egan, MPH Amy Flynn, MS   Elaine M. Gabovitch, MPA Allison Guarino, MPH Beatriz Pazos Vautin, MPH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CCIS LIVE WEBINAR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Jacob, John (DPH)</cp:lastModifiedBy>
  <cp:revision>369</cp:revision>
  <cp:lastPrinted>2021-05-11T18:00:10Z</cp:lastPrinted>
  <dcterms:created xsi:type="dcterms:W3CDTF">2019-01-10T19:26:50Z</dcterms:created>
  <dcterms:modified xsi:type="dcterms:W3CDTF">2022-01-12T13:32:43Z</dcterms:modified>
</cp:coreProperties>
</file>