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8" r:id="rId4"/>
    <p:sldMasterId id="2147483900" r:id="rId5"/>
    <p:sldMasterId id="2147483912" r:id="rId6"/>
  </p:sldMasterIdLst>
  <p:notesMasterIdLst>
    <p:notesMasterId r:id="rId84"/>
  </p:notesMasterIdLst>
  <p:handoutMasterIdLst>
    <p:handoutMasterId r:id="rId85"/>
  </p:handoutMasterIdLst>
  <p:sldIdLst>
    <p:sldId id="2147470002" r:id="rId7"/>
    <p:sldId id="279" r:id="rId8"/>
    <p:sldId id="2147470234" r:id="rId9"/>
    <p:sldId id="2147470248" r:id="rId10"/>
    <p:sldId id="2147470231" r:id="rId11"/>
    <p:sldId id="2147470232" r:id="rId12"/>
    <p:sldId id="2147470233" r:id="rId13"/>
    <p:sldId id="2147470229" r:id="rId14"/>
    <p:sldId id="2147470243" r:id="rId15"/>
    <p:sldId id="2147470228" r:id="rId16"/>
    <p:sldId id="2147470017" r:id="rId17"/>
    <p:sldId id="2147470236" r:id="rId18"/>
    <p:sldId id="2147470226" r:id="rId19"/>
    <p:sldId id="2147470177" r:id="rId20"/>
    <p:sldId id="2147470237" r:id="rId21"/>
    <p:sldId id="2147470238" r:id="rId22"/>
    <p:sldId id="2147470239" r:id="rId23"/>
    <p:sldId id="2147470240" r:id="rId24"/>
    <p:sldId id="2147470241" r:id="rId25"/>
    <p:sldId id="2147470221" r:id="rId26"/>
    <p:sldId id="2147470242" r:id="rId27"/>
    <p:sldId id="2147470225" r:id="rId28"/>
    <p:sldId id="276" r:id="rId29"/>
    <p:sldId id="260" r:id="rId30"/>
    <p:sldId id="261" r:id="rId31"/>
    <p:sldId id="262" r:id="rId32"/>
    <p:sldId id="294" r:id="rId33"/>
    <p:sldId id="2147470230" r:id="rId34"/>
    <p:sldId id="295" r:id="rId35"/>
    <p:sldId id="263" r:id="rId36"/>
    <p:sldId id="280" r:id="rId37"/>
    <p:sldId id="281" r:id="rId38"/>
    <p:sldId id="282" r:id="rId39"/>
    <p:sldId id="283" r:id="rId40"/>
    <p:sldId id="284" r:id="rId41"/>
    <p:sldId id="296" r:id="rId42"/>
    <p:sldId id="287" r:id="rId43"/>
    <p:sldId id="289" r:id="rId44"/>
    <p:sldId id="290" r:id="rId45"/>
    <p:sldId id="291" r:id="rId46"/>
    <p:sldId id="292" r:id="rId47"/>
    <p:sldId id="293" r:id="rId48"/>
    <p:sldId id="264" r:id="rId49"/>
    <p:sldId id="265" r:id="rId50"/>
    <p:sldId id="273" r:id="rId51"/>
    <p:sldId id="274" r:id="rId52"/>
    <p:sldId id="278" r:id="rId53"/>
    <p:sldId id="2147470244" r:id="rId54"/>
    <p:sldId id="2223" r:id="rId55"/>
    <p:sldId id="2217" r:id="rId56"/>
    <p:sldId id="2216" r:id="rId57"/>
    <p:sldId id="2214" r:id="rId58"/>
    <p:sldId id="2215" r:id="rId59"/>
    <p:sldId id="2229" r:id="rId60"/>
    <p:sldId id="2248" r:id="rId61"/>
    <p:sldId id="2147470245" r:id="rId62"/>
    <p:sldId id="2247" r:id="rId63"/>
    <p:sldId id="2222" r:id="rId64"/>
    <p:sldId id="2147470227" r:id="rId65"/>
    <p:sldId id="2147470246" r:id="rId66"/>
    <p:sldId id="2243" r:id="rId67"/>
    <p:sldId id="2244" r:id="rId68"/>
    <p:sldId id="2230" r:id="rId69"/>
    <p:sldId id="2147470222" r:id="rId70"/>
    <p:sldId id="2246" r:id="rId71"/>
    <p:sldId id="2237" r:id="rId72"/>
    <p:sldId id="2238" r:id="rId73"/>
    <p:sldId id="2239" r:id="rId74"/>
    <p:sldId id="2240" r:id="rId75"/>
    <p:sldId id="2242" r:id="rId76"/>
    <p:sldId id="2241" r:id="rId77"/>
    <p:sldId id="2235" r:id="rId78"/>
    <p:sldId id="2231" r:id="rId79"/>
    <p:sldId id="2233" r:id="rId80"/>
    <p:sldId id="2234" r:id="rId81"/>
    <p:sldId id="2147470247" r:id="rId82"/>
    <p:sldId id="27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91A06889-3741-4739-8606-6A8B3C5D4D2B}">
          <p14:sldIdLst>
            <p14:sldId id="2147470002"/>
          </p14:sldIdLst>
        </p14:section>
        <p14:section name="Updates slides" id="{0A794F5C-28F0-4931-A28F-2D8137CC4073}">
          <p14:sldIdLst>
            <p14:sldId id="279"/>
            <p14:sldId id="2147470234"/>
            <p14:sldId id="2147470248"/>
            <p14:sldId id="2147470231"/>
            <p14:sldId id="2147470232"/>
            <p14:sldId id="2147470233"/>
            <p14:sldId id="2147470229"/>
          </p14:sldIdLst>
        </p14:section>
        <p14:section name="Determination of Need" id="{AEF1C52C-A9CF-4769-9DD9-A070B8F3502D}">
          <p14:sldIdLst>
            <p14:sldId id="2147470243"/>
            <p14:sldId id="2147470228"/>
            <p14:sldId id="2147470017"/>
            <p14:sldId id="2147470236"/>
            <p14:sldId id="2147470226"/>
            <p14:sldId id="2147470177"/>
            <p14:sldId id="2147470237"/>
            <p14:sldId id="2147470238"/>
            <p14:sldId id="2147470239"/>
            <p14:sldId id="2147470240"/>
            <p14:sldId id="2147470241"/>
            <p14:sldId id="2147470221"/>
            <p14:sldId id="2147470242"/>
            <p14:sldId id="2147470225"/>
            <p14:sldId id="276"/>
          </p14:sldIdLst>
        </p14:section>
        <p14:section name="Proposed Revisions to Regulations" id="{9F2C29F4-6B78-47B1-AB59-C024E574EF7F}">
          <p14:sldIdLst>
            <p14:sldId id="260"/>
            <p14:sldId id="261"/>
            <p14:sldId id="262"/>
            <p14:sldId id="294"/>
            <p14:sldId id="2147470230"/>
            <p14:sldId id="295"/>
            <p14:sldId id="263"/>
            <p14:sldId id="280"/>
            <p14:sldId id="281"/>
            <p14:sldId id="282"/>
            <p14:sldId id="283"/>
            <p14:sldId id="284"/>
            <p14:sldId id="296"/>
            <p14:sldId id="287"/>
            <p14:sldId id="289"/>
            <p14:sldId id="290"/>
            <p14:sldId id="291"/>
            <p14:sldId id="292"/>
            <p14:sldId id="293"/>
            <p14:sldId id="264"/>
            <p14:sldId id="265"/>
          </p14:sldIdLst>
        </p14:section>
        <p14:section name="Informational Presentation" id="{1BF8B00E-3E40-446E-A42D-D57E4B56B8FD}">
          <p14:sldIdLst>
            <p14:sldId id="273"/>
            <p14:sldId id="274"/>
            <p14:sldId id="278"/>
            <p14:sldId id="2147470244"/>
            <p14:sldId id="2223"/>
            <p14:sldId id="2217"/>
            <p14:sldId id="2216"/>
            <p14:sldId id="2214"/>
            <p14:sldId id="2215"/>
            <p14:sldId id="2229"/>
            <p14:sldId id="2248"/>
            <p14:sldId id="2147470245"/>
            <p14:sldId id="2247"/>
            <p14:sldId id="2222"/>
            <p14:sldId id="2147470227"/>
            <p14:sldId id="2147470246"/>
            <p14:sldId id="2243"/>
            <p14:sldId id="2244"/>
            <p14:sldId id="2230"/>
            <p14:sldId id="2147470222"/>
            <p14:sldId id="2246"/>
            <p14:sldId id="2237"/>
            <p14:sldId id="2238"/>
            <p14:sldId id="2239"/>
            <p14:sldId id="2240"/>
            <p14:sldId id="2242"/>
            <p14:sldId id="2241"/>
            <p14:sldId id="2235"/>
            <p14:sldId id="2231"/>
            <p14:sldId id="2233"/>
            <p14:sldId id="2234"/>
            <p14:sldId id="2147470247"/>
          </p14:sldIdLst>
        </p14:section>
        <p14:section name="Next meeting notice" id="{CDEE2D27-B5F7-4944-AE0D-4B3E8A84372E}">
          <p14:sldIdLst>
            <p14:sldId id="277"/>
          </p14:sldIdLst>
        </p14:section>
      </p14:sectionLst>
    </p:ext>
    <p:ext uri="{EFAFB233-063F-42B5-8137-9DF3F51BA10A}">
      <p15:sldGuideLst xmlns:p15="http://schemas.microsoft.com/office/powerpoint/2012/main">
        <p15:guide id="1" orient="horz" pos="1032" userDrawn="1">
          <p15:clr>
            <a:srgbClr val="A4A3A4"/>
          </p15:clr>
        </p15:guide>
        <p15:guide id="2" pos="3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058A00-ACF4-D62A-03F0-4CAD7A00EC66}" name="Pomponio Chipman, Nina (DPH)" initials="NP" userId="S::Nina.PomponioChipman@mass.gov::949aec94-aa96-4b1c-8f71-072d55a8012e" providerId="AD"/>
  <p188:author id="{BB9B210C-DC92-5CC7-25EC-C71BFF271A81}" name="Arterian, Susannah C (DPH)" initials="SA" userId="S::Susannah.C.Arterian@mass.gov::22b774b7-5dc5-48a5-9e78-2828b7883d2a" providerId="AD"/>
  <p188:author id="{6C725C28-B413-453F-9762-73D7E1A8290C}" name="Callahan, Marita (DPH)" initials="CM" userId="S::marita.callahan@mass.gov::2191c78b-82c4-402d-b7cd-5da9af6d330e" providerId="AD"/>
  <p188:author id="{89BEF631-2278-725A-89FF-3C77F4197AE9}" name="Catulle, Fabiola (DPH)" initials="FC" userId="S::Fabiola.Catulle@mass.gov::39ad42f0-e36a-45bb-b14e-c775535e0185" providerId="AD"/>
  <p188:author id="{6682F638-61C9-9FF3-D282-9B2109D50310}" name="Catulle, Fabiola (DPH)" initials="CF" userId="S::fabiola.catulle@mass.gov::39ad42f0-e36a-45bb-b14e-c775535e0185" providerId="AD"/>
  <p188:author id="{714E2B48-A401-0A88-FF56-DC5C6928DFEC}" name="Zeidman, Jessica (DPH)" initials="ZJ" userId="S::jessica.zeidman@mass.gov::33c3030e-80b1-478e-97c9-d1cb951975fe" providerId="AD"/>
  <p188:author id="{0952145B-E5C7-D191-F869-983BECF295A9}" name="Kaplan, Amy (DPH)" initials="KA(" userId="S::amy.kaplan@mass.gov::f1015638-69ff-4a80-acb4-9827cd3c3602" providerId="AD"/>
  <p188:author id="{2F7A9C65-6E7E-085A-48DC-132D4E966EA4}" name="Dally, Emily I (DPH)" initials="D(" userId="S::emily.i.dally@mass.gov::7adfd95f-ab90-4089-be71-8f1d6032eb81" providerId="AD"/>
  <p188:author id="{8267A780-D2E6-07A8-E864-43117F9AA7F0}" name="Gagne, Jaclyn K (DPH)" initials="G(" userId="S::jaclyn.k.gagne@mass.gov::ed86fbee-45bc-4148-93bc-182cd80bef14" providerId="AD"/>
  <p188:author id="{1DF1128C-F4E4-85DE-6AF7-C49F0434837A}" name="McNamara, Torey (DPH)" initials="TM" userId="S::Torey.McNamara@mass.gov::b32fb533-af4f-4b36-a14b-9287fe83d78b" providerId="AD"/>
  <p188:author id="{49DBCB8D-7F55-CAE1-B4C5-6B7C201BB238}" name="Atkinson, Jessica L (DPH)" initials="JA" userId="S::Jessica.L.Atkinson@mass.gov::37894235-441c-42dc-8dd8-63479420428b" providerId="AD"/>
  <p188:author id="{F154B6A1-A1D2-36D6-6C30-FBDD065D8F90}" name="Zeidman, Jessica (DPH)" initials="JZ" userId="S::Jessica.Zeidman@mass.gov::33c3030e-80b1-478e-97c9-d1cb951975fe" providerId="AD"/>
  <p188:author id="{DC423BBF-E089-1720-4E1A-E3F1338DE8D0}" name="Teague, Katelyn (DPH)" initials="KT" userId="S::Katelyn.Teague@mass.gov::249a0ccd-0315-4529-a459-9dc21248967e" providerId="AD"/>
  <p188:author id="{5A1299E4-5918-B048-6772-34C6C2F98D09}" name="Blodgett, Ruth (DPH)" initials="BR" userId="S::ruth.blodgett@mass.gov::e12a8cf4-5fa8-4e7a-b5a0-49546c9a30c0" providerId="AD"/>
  <p188:author id="{1E10E1E6-6BB7-6B3A-D173-CB5729C80727}" name="Davis, Stephen (DPH)" initials="SD" userId="S::stephen.davis@mass.gov::ceeb181e-c58c-4cc6-bb9f-4b036ac28b03" providerId="AD"/>
  <p188:author id="{592DF4EF-14E4-5AC0-74FE-55B7EE93216C}" name="Christian, Brittany S (DPH)" initials="C(" userId="S::brittany.s.christian@mass.gov::eca924d6-6130-499e-9f01-47bca6910c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hen, Alison B (DPH)" initials="CAB(" lastIdx="1" clrIdx="0">
    <p:extLst>
      <p:ext uri="{19B8F6BF-5375-455C-9EA6-DF929625EA0E}">
        <p15:presenceInfo xmlns:p15="http://schemas.microsoft.com/office/powerpoint/2012/main" userId="S::Alison.B.Cohen@mass.gov::476fe2ad-4475-43c1-a402-684819d93f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4"/>
    <a:srgbClr val="BD92DE"/>
    <a:srgbClr val="032E53"/>
    <a:srgbClr val="055994"/>
    <a:srgbClr val="DAE4F2"/>
    <a:srgbClr val="CC0000"/>
    <a:srgbClr val="013366"/>
    <a:srgbClr val="94B1D8"/>
    <a:srgbClr val="4376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83" autoAdjust="0"/>
  </p:normalViewPr>
  <p:slideViewPr>
    <p:cSldViewPr snapToGrid="0">
      <p:cViewPr varScale="1">
        <p:scale>
          <a:sx n="98" d="100"/>
          <a:sy n="98" d="100"/>
        </p:scale>
        <p:origin x="1038" y="90"/>
      </p:cViewPr>
      <p:guideLst>
        <p:guide orient="horz" pos="1032"/>
        <p:guide pos="3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E509E-42B3-41C8-BBE1-63EB053720A9}" type="doc">
      <dgm:prSet loTypeId="urn:microsoft.com/office/officeart/2005/8/layout/pList2" loCatId="list" qsTypeId="urn:microsoft.com/office/officeart/2005/8/quickstyle/simple1" qsCatId="simple" csTypeId="urn:microsoft.com/office/officeart/2005/8/colors/accent1_5" csCatId="accent1" phldr="1"/>
      <dgm:spPr/>
      <dgm:t>
        <a:bodyPr/>
        <a:lstStyle/>
        <a:p>
          <a:endParaRPr lang="en-US"/>
        </a:p>
      </dgm:t>
    </dgm:pt>
    <dgm:pt modelId="{FB0AEA33-51CC-4F75-B7C3-A148FD751768}">
      <dgm:prSet phldrT="[Text]" custT="1"/>
      <dgm:spPr/>
      <dgm:t>
        <a:bodyPr/>
        <a:lstStyle/>
        <a:p>
          <a:r>
            <a:rPr lang="en-US" sz="2000" b="1">
              <a:latin typeface="Avenir Next LT Pro"/>
            </a:rPr>
            <a:t>Community Health Needs Assessment </a:t>
          </a:r>
          <a:r>
            <a:rPr lang="en-US" sz="2000" b="0">
              <a:latin typeface="Avenir Next LT Pro"/>
            </a:rPr>
            <a:t>(CHNA) </a:t>
          </a:r>
        </a:p>
        <a:p>
          <a:r>
            <a:rPr lang="en-US" sz="2000" b="1">
              <a:latin typeface="Avenir Next LT Pro"/>
            </a:rPr>
            <a:t>Community Health Implementa-tion Plan </a:t>
          </a:r>
          <a:r>
            <a:rPr lang="en-US" sz="2000" b="0">
              <a:latin typeface="Avenir Next LT Pro"/>
            </a:rPr>
            <a:t>(CHIP)</a:t>
          </a:r>
        </a:p>
      </dgm:t>
    </dgm:pt>
    <dgm:pt modelId="{ED271936-5929-4EC7-8E02-00C2E23D384D}" type="parTrans" cxnId="{AB4785A8-1D43-44C4-A099-F364C611C4F2}">
      <dgm:prSet/>
      <dgm:spPr/>
      <dgm:t>
        <a:bodyPr/>
        <a:lstStyle/>
        <a:p>
          <a:endParaRPr lang="en-US"/>
        </a:p>
      </dgm:t>
    </dgm:pt>
    <dgm:pt modelId="{B7A2B560-B15C-4E3E-A85C-51643F22921E}" type="sibTrans" cxnId="{AB4785A8-1D43-44C4-A099-F364C611C4F2}">
      <dgm:prSet/>
      <dgm:spPr/>
      <dgm:t>
        <a:bodyPr/>
        <a:lstStyle/>
        <a:p>
          <a:endParaRPr lang="en-US"/>
        </a:p>
      </dgm:t>
    </dgm:pt>
    <dgm:pt modelId="{68E20392-B8EE-4D29-9BF4-1D02FC4D2440}">
      <dgm:prSet phldrT="[Text]" custT="1"/>
      <dgm:spPr/>
      <dgm:t>
        <a:bodyPr/>
        <a:lstStyle/>
        <a:p>
          <a:endParaRPr lang="en-US" sz="2100" b="1">
            <a:latin typeface="Avenir Next LT Pro" panose="020B0504020202020204" pitchFamily="34" charset="0"/>
          </a:endParaRPr>
        </a:p>
        <a:p>
          <a:r>
            <a:rPr lang="en-US" sz="2000" b="1">
              <a:latin typeface="Avenir Next LT Pro"/>
            </a:rPr>
            <a:t>Community Engagement Self-Assessment</a:t>
          </a:r>
        </a:p>
      </dgm:t>
    </dgm:pt>
    <dgm:pt modelId="{6E5BFE71-4239-458C-9EF2-6B56C64DDE4F}" type="parTrans" cxnId="{52FEB7EF-0FE2-4F49-B3EA-D36210EEFB3A}">
      <dgm:prSet/>
      <dgm:spPr/>
      <dgm:t>
        <a:bodyPr/>
        <a:lstStyle/>
        <a:p>
          <a:endParaRPr lang="en-US"/>
        </a:p>
      </dgm:t>
    </dgm:pt>
    <dgm:pt modelId="{8215ECD5-A842-4B70-81AE-64B38346297E}" type="sibTrans" cxnId="{52FEB7EF-0FE2-4F49-B3EA-D36210EEFB3A}">
      <dgm:prSet/>
      <dgm:spPr/>
      <dgm:t>
        <a:bodyPr/>
        <a:lstStyle/>
        <a:p>
          <a:endParaRPr lang="en-US"/>
        </a:p>
      </dgm:t>
    </dgm:pt>
    <dgm:pt modelId="{A6542D52-A592-4B07-8FB9-3BD2DD8C039F}">
      <dgm:prSet phldrT="[Text]" custT="1"/>
      <dgm:spPr/>
      <dgm:t>
        <a:bodyPr/>
        <a:lstStyle/>
        <a:p>
          <a:pPr>
            <a:spcAft>
              <a:spcPts val="0"/>
            </a:spcAft>
          </a:pPr>
          <a:endParaRPr lang="en-US" sz="2100" b="1"/>
        </a:p>
        <a:p>
          <a:pPr>
            <a:spcAft>
              <a:spcPts val="0"/>
            </a:spcAft>
          </a:pPr>
          <a:endParaRPr lang="en-US" sz="2100" b="1">
            <a:latin typeface="Avenir Next LT Pro" panose="020B0504020202020204" pitchFamily="34" charset="0"/>
          </a:endParaRPr>
        </a:p>
        <a:p>
          <a:pPr>
            <a:spcAft>
              <a:spcPts val="0"/>
            </a:spcAft>
          </a:pPr>
          <a:r>
            <a:rPr lang="en-US" sz="2000" b="1">
              <a:latin typeface="Avenir Next LT Pro"/>
            </a:rPr>
            <a:t>Partner Assessments</a:t>
          </a:r>
        </a:p>
        <a:p>
          <a:pPr rtl="0">
            <a:spcAft>
              <a:spcPts val="0"/>
            </a:spcAft>
          </a:pPr>
          <a:r>
            <a:rPr lang="en-US" sz="1200">
              <a:latin typeface="Avenir Next LT Pro"/>
            </a:rPr>
            <a:t>(formerly known as "Stakeholder Assessments")</a:t>
          </a:r>
        </a:p>
      </dgm:t>
    </dgm:pt>
    <dgm:pt modelId="{43CEE17C-7049-4841-BB62-D3CFD1386D30}" type="parTrans" cxnId="{B5DD4046-BFD1-4FB4-88D7-A30CC528F4DF}">
      <dgm:prSet/>
      <dgm:spPr/>
      <dgm:t>
        <a:bodyPr/>
        <a:lstStyle/>
        <a:p>
          <a:endParaRPr lang="en-US"/>
        </a:p>
      </dgm:t>
    </dgm:pt>
    <dgm:pt modelId="{73134C59-862B-4A20-A6CB-79D5052A6924}" type="sibTrans" cxnId="{B5DD4046-BFD1-4FB4-88D7-A30CC528F4DF}">
      <dgm:prSet/>
      <dgm:spPr/>
      <dgm:t>
        <a:bodyPr/>
        <a:lstStyle/>
        <a:p>
          <a:endParaRPr lang="en-US"/>
        </a:p>
      </dgm:t>
    </dgm:pt>
    <dgm:pt modelId="{961B4B3D-89B5-4F38-A51A-C4B6FCB6AA89}">
      <dgm:prSet phldrT="[Text]" custT="1">
        <dgm:style>
          <a:lnRef idx="3">
            <a:schemeClr val="lt1"/>
          </a:lnRef>
          <a:fillRef idx="1">
            <a:schemeClr val="accent1"/>
          </a:fillRef>
          <a:effectRef idx="1">
            <a:schemeClr val="accent1"/>
          </a:effectRef>
          <a:fontRef idx="minor">
            <a:schemeClr val="lt1"/>
          </a:fontRef>
        </dgm:style>
      </dgm:prSet>
      <dgm:spPr/>
      <dgm:t>
        <a:bodyPr/>
        <a:lstStyle/>
        <a:p>
          <a:endParaRPr lang="en-US" sz="2100" b="1">
            <a:latin typeface="Avenir Next LT Pro" panose="020B0504020202020204" pitchFamily="34" charset="0"/>
          </a:endParaRPr>
        </a:p>
        <a:p>
          <a:r>
            <a:rPr lang="en-US" sz="2000" b="1">
              <a:latin typeface="Avenir Next LT Pro"/>
            </a:rPr>
            <a:t>Community Engagement Plan</a:t>
          </a:r>
        </a:p>
      </dgm:t>
    </dgm:pt>
    <dgm:pt modelId="{7E124802-CCB8-4CD3-A319-9FBBCA0AE3B4}" type="parTrans" cxnId="{7290133F-5778-4D91-84E9-A3103AA1341B}">
      <dgm:prSet/>
      <dgm:spPr/>
      <dgm:t>
        <a:bodyPr/>
        <a:lstStyle/>
        <a:p>
          <a:endParaRPr lang="en-US"/>
        </a:p>
      </dgm:t>
    </dgm:pt>
    <dgm:pt modelId="{959C662A-059F-4546-9E64-F58AF62B62FF}" type="sibTrans" cxnId="{7290133F-5778-4D91-84E9-A3103AA1341B}">
      <dgm:prSet/>
      <dgm:spPr/>
      <dgm:t>
        <a:bodyPr/>
        <a:lstStyle/>
        <a:p>
          <a:endParaRPr lang="en-US"/>
        </a:p>
      </dgm:t>
    </dgm:pt>
    <dgm:pt modelId="{FAB6E1A2-3FAF-4045-80D1-84822A510F2B}" type="pres">
      <dgm:prSet presAssocID="{6C9E509E-42B3-41C8-BBE1-63EB053720A9}" presName="Name0" presStyleCnt="0">
        <dgm:presLayoutVars>
          <dgm:dir/>
          <dgm:resizeHandles val="exact"/>
        </dgm:presLayoutVars>
      </dgm:prSet>
      <dgm:spPr/>
    </dgm:pt>
    <dgm:pt modelId="{14228D04-60E9-40BA-804E-7AC4175EFE88}" type="pres">
      <dgm:prSet presAssocID="{6C9E509E-42B3-41C8-BBE1-63EB053720A9}" presName="bkgdShp" presStyleLbl="alignAccFollowNode1" presStyleIdx="0" presStyleCnt="1" custScaleY="70204" custLinFactNeighborY="-7744"/>
      <dgm:spPr>
        <a:ln>
          <a:noFill/>
        </a:ln>
      </dgm:spPr>
    </dgm:pt>
    <dgm:pt modelId="{07396105-BB9B-4037-8D93-C36CC6BAD2FA}" type="pres">
      <dgm:prSet presAssocID="{6C9E509E-42B3-41C8-BBE1-63EB053720A9}" presName="linComp" presStyleCnt="0"/>
      <dgm:spPr/>
    </dgm:pt>
    <dgm:pt modelId="{B2C65696-1002-437B-98B6-08FA8D96274D}" type="pres">
      <dgm:prSet presAssocID="{FB0AEA33-51CC-4F75-B7C3-A148FD751768}" presName="compNode" presStyleCnt="0"/>
      <dgm:spPr/>
    </dgm:pt>
    <dgm:pt modelId="{8644E99F-41A8-4606-BF9C-6E9442DADD85}" type="pres">
      <dgm:prSet presAssocID="{FB0AEA33-51CC-4F75-B7C3-A148FD751768}" presName="node" presStyleLbl="node1" presStyleIdx="0" presStyleCnt="4" custScaleY="116166" custLinFactNeighborY="-6461">
        <dgm:presLayoutVars>
          <dgm:bulletEnabled val="1"/>
        </dgm:presLayoutVars>
      </dgm:prSet>
      <dgm:spPr/>
    </dgm:pt>
    <dgm:pt modelId="{BB32900F-69CB-49FF-878F-7D882BEB5DA3}" type="pres">
      <dgm:prSet presAssocID="{FB0AEA33-51CC-4F75-B7C3-A148FD751768}" presName="invisiNode" presStyleLbl="node1" presStyleIdx="0" presStyleCnt="4"/>
      <dgm:spPr/>
    </dgm:pt>
    <dgm:pt modelId="{D5ACDC91-F3D1-453C-839B-6733939593AA}" type="pres">
      <dgm:prSet presAssocID="{FB0AEA33-51CC-4F75-B7C3-A148FD751768}" presName="imagNode" presStyleLbl="fgImgPlace1" presStyleIdx="0" presStyleCnt="4" custScaleX="77493" custScaleY="74613" custLinFactNeighborX="1341" custLinFactNeighborY="-331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4000" b="-14000"/>
          </a:stretch>
        </a:blipFill>
        <a:ln>
          <a:noFill/>
        </a:ln>
      </dgm:spPr>
    </dgm:pt>
    <dgm:pt modelId="{9E47BC02-73A5-4D09-B188-F3025EC7751F}" type="pres">
      <dgm:prSet presAssocID="{B7A2B560-B15C-4E3E-A85C-51643F22921E}" presName="sibTrans" presStyleLbl="sibTrans2D1" presStyleIdx="0" presStyleCnt="0"/>
      <dgm:spPr/>
    </dgm:pt>
    <dgm:pt modelId="{DFAE8613-EB78-471E-A64F-1E90E64009C5}" type="pres">
      <dgm:prSet presAssocID="{68E20392-B8EE-4D29-9BF4-1D02FC4D2440}" presName="compNode" presStyleCnt="0"/>
      <dgm:spPr/>
    </dgm:pt>
    <dgm:pt modelId="{39210017-AEF3-41C7-A8E1-E46CF3E82841}" type="pres">
      <dgm:prSet presAssocID="{68E20392-B8EE-4D29-9BF4-1D02FC4D2440}" presName="node" presStyleLbl="node1" presStyleIdx="1" presStyleCnt="4" custScaleY="118416" custLinFactNeighborX="-4464" custLinFactNeighborY="-4713">
        <dgm:presLayoutVars>
          <dgm:bulletEnabled val="1"/>
        </dgm:presLayoutVars>
      </dgm:prSet>
      <dgm:spPr/>
    </dgm:pt>
    <dgm:pt modelId="{B27637FD-485D-4FA6-A9BD-344DCB3ED216}" type="pres">
      <dgm:prSet presAssocID="{68E20392-B8EE-4D29-9BF4-1D02FC4D2440}" presName="invisiNode" presStyleLbl="node1" presStyleIdx="1" presStyleCnt="4"/>
      <dgm:spPr/>
    </dgm:pt>
    <dgm:pt modelId="{805DD9F4-1054-42BB-A1D5-24ECBBCEF0D9}" type="pres">
      <dgm:prSet presAssocID="{68E20392-B8EE-4D29-9BF4-1D02FC4D2440}" presName="imagNode" presStyleLbl="fgImgPlace1" presStyleIdx="1" presStyleCnt="4" custScaleX="74154" custScaleY="71589" custLinFactNeighborX="-4464" custLinFactNeighborY="-4287"/>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2000" b="-12000"/>
          </a:stretch>
        </a:blipFill>
        <a:ln>
          <a:noFill/>
        </a:ln>
      </dgm:spPr>
      <dgm:extLst>
        <a:ext uri="{E40237B7-FDA0-4F09-8148-C483321AD2D9}">
          <dgm14:cNvPr xmlns:dgm14="http://schemas.microsoft.com/office/drawing/2010/diagram" id="0" name="" descr="Connections with solid fill"/>
        </a:ext>
      </dgm:extLst>
    </dgm:pt>
    <dgm:pt modelId="{EE62B28A-535A-4C97-8D6A-98CB243D426C}" type="pres">
      <dgm:prSet presAssocID="{8215ECD5-A842-4B70-81AE-64B38346297E}" presName="sibTrans" presStyleLbl="sibTrans2D1" presStyleIdx="0" presStyleCnt="0"/>
      <dgm:spPr/>
    </dgm:pt>
    <dgm:pt modelId="{B8E77822-306E-4736-8B69-44E6B5503EE6}" type="pres">
      <dgm:prSet presAssocID="{961B4B3D-89B5-4F38-A51A-C4B6FCB6AA89}" presName="compNode" presStyleCnt="0"/>
      <dgm:spPr/>
    </dgm:pt>
    <dgm:pt modelId="{DA667ACF-4217-4BAD-B516-C0330AED4E28}" type="pres">
      <dgm:prSet presAssocID="{961B4B3D-89B5-4F38-A51A-C4B6FCB6AA89}" presName="node" presStyleLbl="node1" presStyleIdx="2" presStyleCnt="4" custScaleY="116918" custLinFactNeighborX="-7801" custLinFactNeighborY="-5837">
        <dgm:presLayoutVars>
          <dgm:bulletEnabled val="1"/>
        </dgm:presLayoutVars>
      </dgm:prSet>
      <dgm:spPr/>
    </dgm:pt>
    <dgm:pt modelId="{92FFBE00-91B9-4A4C-B585-373EE7E53E54}" type="pres">
      <dgm:prSet presAssocID="{961B4B3D-89B5-4F38-A51A-C4B6FCB6AA89}" presName="invisiNode" presStyleLbl="node1" presStyleIdx="2" presStyleCnt="4"/>
      <dgm:spPr/>
    </dgm:pt>
    <dgm:pt modelId="{09D28650-5EEA-4F79-B761-ED79641321B8}" type="pres">
      <dgm:prSet presAssocID="{961B4B3D-89B5-4F38-A51A-C4B6FCB6AA89}" presName="imagNode" presStyleLbl="fgImgPlace1" presStyleIdx="2" presStyleCnt="4" custScaleX="78435" custScaleY="71565" custLinFactNeighborX="-8041" custLinFactNeighborY="-180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8000" b="-18000"/>
          </a:stretch>
        </a:blipFill>
        <a:ln>
          <a:noFill/>
        </a:ln>
      </dgm:spPr>
      <dgm:extLst>
        <a:ext uri="{E40237B7-FDA0-4F09-8148-C483321AD2D9}">
          <dgm14:cNvPr xmlns:dgm14="http://schemas.microsoft.com/office/drawing/2010/diagram" id="0" name="" descr="Blueprint with solid fill"/>
        </a:ext>
      </dgm:extLst>
    </dgm:pt>
    <dgm:pt modelId="{CDBDDA7D-97E6-45C9-8851-810B61FD013A}" type="pres">
      <dgm:prSet presAssocID="{959C662A-059F-4546-9E64-F58AF62B62FF}" presName="sibTrans" presStyleLbl="sibTrans2D1" presStyleIdx="0" presStyleCnt="0"/>
      <dgm:spPr/>
    </dgm:pt>
    <dgm:pt modelId="{84967475-7DBA-48BD-823E-03F2E21839D7}" type="pres">
      <dgm:prSet presAssocID="{A6542D52-A592-4B07-8FB9-3BD2DD8C039F}" presName="compNode" presStyleCnt="0"/>
      <dgm:spPr/>
    </dgm:pt>
    <dgm:pt modelId="{5E21192E-5692-4B58-8F03-FB2E8D29C5C9}" type="pres">
      <dgm:prSet presAssocID="{A6542D52-A592-4B07-8FB9-3BD2DD8C039F}" presName="node" presStyleLbl="node1" presStyleIdx="3" presStyleCnt="4" custScaleY="113937" custLinFactNeighborX="4095" custLinFactNeighborY="-8072">
        <dgm:presLayoutVars>
          <dgm:bulletEnabled val="1"/>
        </dgm:presLayoutVars>
      </dgm:prSet>
      <dgm:spPr/>
    </dgm:pt>
    <dgm:pt modelId="{138AE19D-FF5C-4844-9965-C00AF5EA96B0}" type="pres">
      <dgm:prSet presAssocID="{A6542D52-A592-4B07-8FB9-3BD2DD8C039F}" presName="invisiNode" presStyleLbl="node1" presStyleIdx="3" presStyleCnt="4"/>
      <dgm:spPr/>
    </dgm:pt>
    <dgm:pt modelId="{46893143-8475-484C-A97A-47A8D5043576}" type="pres">
      <dgm:prSet presAssocID="{A6542D52-A592-4B07-8FB9-3BD2DD8C039F}" presName="imagNode" presStyleLbl="fgImgPlace1" presStyleIdx="3" presStyleCnt="4" custScaleX="73620" custScaleY="71841" custLinFactNeighborX="2308" custLinFactNeighborY="-3175"/>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3000" b="-13000"/>
          </a:stretch>
        </a:blipFill>
        <a:ln>
          <a:noFill/>
        </a:ln>
      </dgm:spPr>
    </dgm:pt>
  </dgm:ptLst>
  <dgm:cxnLst>
    <dgm:cxn modelId="{AED1083A-35D2-4D3B-908D-20D188320AE0}" type="presOf" srcId="{B7A2B560-B15C-4E3E-A85C-51643F22921E}" destId="{9E47BC02-73A5-4D09-B188-F3025EC7751F}" srcOrd="0" destOrd="0" presId="urn:microsoft.com/office/officeart/2005/8/layout/pList2"/>
    <dgm:cxn modelId="{7290133F-5778-4D91-84E9-A3103AA1341B}" srcId="{6C9E509E-42B3-41C8-BBE1-63EB053720A9}" destId="{961B4B3D-89B5-4F38-A51A-C4B6FCB6AA89}" srcOrd="2" destOrd="0" parTransId="{7E124802-CCB8-4CD3-A319-9FBBCA0AE3B4}" sibTransId="{959C662A-059F-4546-9E64-F58AF62B62FF}"/>
    <dgm:cxn modelId="{B5DD4046-BFD1-4FB4-88D7-A30CC528F4DF}" srcId="{6C9E509E-42B3-41C8-BBE1-63EB053720A9}" destId="{A6542D52-A592-4B07-8FB9-3BD2DD8C039F}" srcOrd="3" destOrd="0" parTransId="{43CEE17C-7049-4841-BB62-D3CFD1386D30}" sibTransId="{73134C59-862B-4A20-A6CB-79D5052A6924}"/>
    <dgm:cxn modelId="{B4099F74-2A50-47BC-9D4D-A87B15FB7C73}" type="presOf" srcId="{68E20392-B8EE-4D29-9BF4-1D02FC4D2440}" destId="{39210017-AEF3-41C7-A8E1-E46CF3E82841}" srcOrd="0" destOrd="0" presId="urn:microsoft.com/office/officeart/2005/8/layout/pList2"/>
    <dgm:cxn modelId="{E13C159A-6B91-4998-A1C4-43E72D4D3FB3}" type="presOf" srcId="{959C662A-059F-4546-9E64-F58AF62B62FF}" destId="{CDBDDA7D-97E6-45C9-8851-810B61FD013A}" srcOrd="0" destOrd="0" presId="urn:microsoft.com/office/officeart/2005/8/layout/pList2"/>
    <dgm:cxn modelId="{D66308A6-5D8B-436A-A11E-928577F4AFED}" type="presOf" srcId="{A6542D52-A592-4B07-8FB9-3BD2DD8C039F}" destId="{5E21192E-5692-4B58-8F03-FB2E8D29C5C9}" srcOrd="0" destOrd="0" presId="urn:microsoft.com/office/officeart/2005/8/layout/pList2"/>
    <dgm:cxn modelId="{AB4785A8-1D43-44C4-A099-F364C611C4F2}" srcId="{6C9E509E-42B3-41C8-BBE1-63EB053720A9}" destId="{FB0AEA33-51CC-4F75-B7C3-A148FD751768}" srcOrd="0" destOrd="0" parTransId="{ED271936-5929-4EC7-8E02-00C2E23D384D}" sibTransId="{B7A2B560-B15C-4E3E-A85C-51643F22921E}"/>
    <dgm:cxn modelId="{980768B7-AE3A-4100-B8CD-6A7002C57FEE}" type="presOf" srcId="{8215ECD5-A842-4B70-81AE-64B38346297E}" destId="{EE62B28A-535A-4C97-8D6A-98CB243D426C}" srcOrd="0" destOrd="0" presId="urn:microsoft.com/office/officeart/2005/8/layout/pList2"/>
    <dgm:cxn modelId="{3F93AABC-B1BB-43F8-8245-AE7AB5579EFB}" type="presOf" srcId="{FB0AEA33-51CC-4F75-B7C3-A148FD751768}" destId="{8644E99F-41A8-4606-BF9C-6E9442DADD85}" srcOrd="0" destOrd="0" presId="urn:microsoft.com/office/officeart/2005/8/layout/pList2"/>
    <dgm:cxn modelId="{01A8D0D6-59E6-4C04-8CBC-FDB382C8F2C7}" type="presOf" srcId="{6C9E509E-42B3-41C8-BBE1-63EB053720A9}" destId="{FAB6E1A2-3FAF-4045-80D1-84822A510F2B}" srcOrd="0" destOrd="0" presId="urn:microsoft.com/office/officeart/2005/8/layout/pList2"/>
    <dgm:cxn modelId="{52FEB7EF-0FE2-4F49-B3EA-D36210EEFB3A}" srcId="{6C9E509E-42B3-41C8-BBE1-63EB053720A9}" destId="{68E20392-B8EE-4D29-9BF4-1D02FC4D2440}" srcOrd="1" destOrd="0" parTransId="{6E5BFE71-4239-458C-9EF2-6B56C64DDE4F}" sibTransId="{8215ECD5-A842-4B70-81AE-64B38346297E}"/>
    <dgm:cxn modelId="{B8ED11F9-111D-4D27-B487-AE237431CFFB}" type="presOf" srcId="{961B4B3D-89B5-4F38-A51A-C4B6FCB6AA89}" destId="{DA667ACF-4217-4BAD-B516-C0330AED4E28}" srcOrd="0" destOrd="0" presId="urn:microsoft.com/office/officeart/2005/8/layout/pList2"/>
    <dgm:cxn modelId="{630FFD3B-01E0-42CD-9309-CA1E8238EF8F}" type="presParOf" srcId="{FAB6E1A2-3FAF-4045-80D1-84822A510F2B}" destId="{14228D04-60E9-40BA-804E-7AC4175EFE88}" srcOrd="0" destOrd="0" presId="urn:microsoft.com/office/officeart/2005/8/layout/pList2"/>
    <dgm:cxn modelId="{2C16CB8F-1A6B-43FB-A5BB-0CDA05533417}" type="presParOf" srcId="{FAB6E1A2-3FAF-4045-80D1-84822A510F2B}" destId="{07396105-BB9B-4037-8D93-C36CC6BAD2FA}" srcOrd="1" destOrd="0" presId="urn:microsoft.com/office/officeart/2005/8/layout/pList2"/>
    <dgm:cxn modelId="{83F5599C-B572-42FC-89ED-6B56881FBF76}" type="presParOf" srcId="{07396105-BB9B-4037-8D93-C36CC6BAD2FA}" destId="{B2C65696-1002-437B-98B6-08FA8D96274D}" srcOrd="0" destOrd="0" presId="urn:microsoft.com/office/officeart/2005/8/layout/pList2"/>
    <dgm:cxn modelId="{CD17831B-ABAA-47CB-A17F-AA7F72A7EAC9}" type="presParOf" srcId="{B2C65696-1002-437B-98B6-08FA8D96274D}" destId="{8644E99F-41A8-4606-BF9C-6E9442DADD85}" srcOrd="0" destOrd="0" presId="urn:microsoft.com/office/officeart/2005/8/layout/pList2"/>
    <dgm:cxn modelId="{5FB49182-4975-4CD1-AB3A-7849BB287E56}" type="presParOf" srcId="{B2C65696-1002-437B-98B6-08FA8D96274D}" destId="{BB32900F-69CB-49FF-878F-7D882BEB5DA3}" srcOrd="1" destOrd="0" presId="urn:microsoft.com/office/officeart/2005/8/layout/pList2"/>
    <dgm:cxn modelId="{E094B1A0-0FF9-4BA5-984E-EA1FC70C1145}" type="presParOf" srcId="{B2C65696-1002-437B-98B6-08FA8D96274D}" destId="{D5ACDC91-F3D1-453C-839B-6733939593AA}" srcOrd="2" destOrd="0" presId="urn:microsoft.com/office/officeart/2005/8/layout/pList2"/>
    <dgm:cxn modelId="{22EBA64B-3364-4158-87B8-44A8238B602B}" type="presParOf" srcId="{07396105-BB9B-4037-8D93-C36CC6BAD2FA}" destId="{9E47BC02-73A5-4D09-B188-F3025EC7751F}" srcOrd="1" destOrd="0" presId="urn:microsoft.com/office/officeart/2005/8/layout/pList2"/>
    <dgm:cxn modelId="{55DCF82C-DC36-41EE-BF9E-735EC8B8E529}" type="presParOf" srcId="{07396105-BB9B-4037-8D93-C36CC6BAD2FA}" destId="{DFAE8613-EB78-471E-A64F-1E90E64009C5}" srcOrd="2" destOrd="0" presId="urn:microsoft.com/office/officeart/2005/8/layout/pList2"/>
    <dgm:cxn modelId="{15C1559F-2BFC-4FCD-9938-443CABE08C3C}" type="presParOf" srcId="{DFAE8613-EB78-471E-A64F-1E90E64009C5}" destId="{39210017-AEF3-41C7-A8E1-E46CF3E82841}" srcOrd="0" destOrd="0" presId="urn:microsoft.com/office/officeart/2005/8/layout/pList2"/>
    <dgm:cxn modelId="{D8B92DD1-DAEF-4B69-891F-DE9B8D979006}" type="presParOf" srcId="{DFAE8613-EB78-471E-A64F-1E90E64009C5}" destId="{B27637FD-485D-4FA6-A9BD-344DCB3ED216}" srcOrd="1" destOrd="0" presId="urn:microsoft.com/office/officeart/2005/8/layout/pList2"/>
    <dgm:cxn modelId="{E0DECAF7-55EC-4474-9D96-E1232C49DA33}" type="presParOf" srcId="{DFAE8613-EB78-471E-A64F-1E90E64009C5}" destId="{805DD9F4-1054-42BB-A1D5-24ECBBCEF0D9}" srcOrd="2" destOrd="0" presId="urn:microsoft.com/office/officeart/2005/8/layout/pList2"/>
    <dgm:cxn modelId="{A2DC2C8F-EB2D-400D-B615-6AD9F5D21FF8}" type="presParOf" srcId="{07396105-BB9B-4037-8D93-C36CC6BAD2FA}" destId="{EE62B28A-535A-4C97-8D6A-98CB243D426C}" srcOrd="3" destOrd="0" presId="urn:microsoft.com/office/officeart/2005/8/layout/pList2"/>
    <dgm:cxn modelId="{8A64EA65-2975-4EC1-953A-D8156D802F77}" type="presParOf" srcId="{07396105-BB9B-4037-8D93-C36CC6BAD2FA}" destId="{B8E77822-306E-4736-8B69-44E6B5503EE6}" srcOrd="4" destOrd="0" presId="urn:microsoft.com/office/officeart/2005/8/layout/pList2"/>
    <dgm:cxn modelId="{36324469-ACB2-48CB-8054-7236374B4088}" type="presParOf" srcId="{B8E77822-306E-4736-8B69-44E6B5503EE6}" destId="{DA667ACF-4217-4BAD-B516-C0330AED4E28}" srcOrd="0" destOrd="0" presId="urn:microsoft.com/office/officeart/2005/8/layout/pList2"/>
    <dgm:cxn modelId="{EE8EFF57-A6A1-49A1-B398-5ABCF14CFC49}" type="presParOf" srcId="{B8E77822-306E-4736-8B69-44E6B5503EE6}" destId="{92FFBE00-91B9-4A4C-B585-373EE7E53E54}" srcOrd="1" destOrd="0" presId="urn:microsoft.com/office/officeart/2005/8/layout/pList2"/>
    <dgm:cxn modelId="{C6FE232E-CCED-4CA4-BFE9-47934EC42C1E}" type="presParOf" srcId="{B8E77822-306E-4736-8B69-44E6B5503EE6}" destId="{09D28650-5EEA-4F79-B761-ED79641321B8}" srcOrd="2" destOrd="0" presId="urn:microsoft.com/office/officeart/2005/8/layout/pList2"/>
    <dgm:cxn modelId="{43C62C2D-6C6B-4BCC-B370-80A5F4ECF487}" type="presParOf" srcId="{07396105-BB9B-4037-8D93-C36CC6BAD2FA}" destId="{CDBDDA7D-97E6-45C9-8851-810B61FD013A}" srcOrd="5" destOrd="0" presId="urn:microsoft.com/office/officeart/2005/8/layout/pList2"/>
    <dgm:cxn modelId="{9DA1D35C-C0BF-425B-B065-19BF9B995CAC}" type="presParOf" srcId="{07396105-BB9B-4037-8D93-C36CC6BAD2FA}" destId="{84967475-7DBA-48BD-823E-03F2E21839D7}" srcOrd="6" destOrd="0" presId="urn:microsoft.com/office/officeart/2005/8/layout/pList2"/>
    <dgm:cxn modelId="{842B2EB8-7999-42A6-9951-2A2C6C784120}" type="presParOf" srcId="{84967475-7DBA-48BD-823E-03F2E21839D7}" destId="{5E21192E-5692-4B58-8F03-FB2E8D29C5C9}" srcOrd="0" destOrd="0" presId="urn:microsoft.com/office/officeart/2005/8/layout/pList2"/>
    <dgm:cxn modelId="{D9E45794-D7AD-4E92-9AB5-AEE4D9C6FEBC}" type="presParOf" srcId="{84967475-7DBA-48BD-823E-03F2E21839D7}" destId="{138AE19D-FF5C-4844-9965-C00AF5EA96B0}" srcOrd="1" destOrd="0" presId="urn:microsoft.com/office/officeart/2005/8/layout/pList2"/>
    <dgm:cxn modelId="{B471681C-29E7-41BB-8297-1102D785D9E0}" type="presParOf" srcId="{84967475-7DBA-48BD-823E-03F2E21839D7}" destId="{46893143-8475-484C-A97A-47A8D504357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D88D7-22E4-420C-9A57-4E115B3C7A0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F73129B-9D1B-4E34-8B19-C788C16842F2}">
      <dgm:prSet phldrT="[Text]"/>
      <dgm:spPr/>
      <dgm:t>
        <a:bodyPr anchor="ctr"/>
        <a:lstStyle/>
        <a:p>
          <a:r>
            <a:rPr lang="en-US">
              <a:latin typeface="Avenir Next LT Pro"/>
            </a:rPr>
            <a:t>Applicant identifies a gap in service</a:t>
          </a:r>
        </a:p>
      </dgm:t>
    </dgm:pt>
    <dgm:pt modelId="{A04F6D35-98B9-41B3-8A28-CA4019F16BBB}" type="parTrans" cxnId="{47484E9E-EBEA-4C51-AB81-3645B52B6009}">
      <dgm:prSet/>
      <dgm:spPr/>
      <dgm:t>
        <a:bodyPr/>
        <a:lstStyle/>
        <a:p>
          <a:endParaRPr lang="en-US">
            <a:latin typeface="Avenir Next LT Pro" panose="020B0504020202020204" pitchFamily="34" charset="0"/>
          </a:endParaRPr>
        </a:p>
      </dgm:t>
    </dgm:pt>
    <dgm:pt modelId="{844E2426-3CBC-47AB-9635-635F0946CA5E}" type="sibTrans" cxnId="{47484E9E-EBEA-4C51-AB81-3645B52B6009}">
      <dgm:prSet/>
      <dgm:spPr/>
      <dgm:t>
        <a:bodyPr/>
        <a:lstStyle/>
        <a:p>
          <a:endParaRPr lang="en-US">
            <a:latin typeface="Avenir Next LT Pro" panose="020B0504020202020204" pitchFamily="34" charset="0"/>
          </a:endParaRPr>
        </a:p>
      </dgm:t>
    </dgm:pt>
    <dgm:pt modelId="{4E4C1239-3052-4378-8B44-8AE11DAA3583}">
      <dgm:prSet phldrT="[Text]"/>
      <dgm:spPr/>
      <dgm:t>
        <a:bodyPr anchor="ctr"/>
        <a:lstStyle/>
        <a:p>
          <a:r>
            <a:rPr lang="en-US">
              <a:latin typeface="Avenir Next LT Pro"/>
            </a:rPr>
            <a:t>Applicant drafts &amp; submits DoN application to DPH</a:t>
          </a:r>
        </a:p>
      </dgm:t>
    </dgm:pt>
    <dgm:pt modelId="{EF0ADE74-9F76-464A-9DDA-6F14EB5AAB95}" type="parTrans" cxnId="{DE77ABE6-539C-4499-A3EF-659C99AB6501}">
      <dgm:prSet/>
      <dgm:spPr/>
      <dgm:t>
        <a:bodyPr/>
        <a:lstStyle/>
        <a:p>
          <a:endParaRPr lang="en-US">
            <a:latin typeface="Avenir Next LT Pro" panose="020B0504020202020204" pitchFamily="34" charset="0"/>
          </a:endParaRPr>
        </a:p>
      </dgm:t>
    </dgm:pt>
    <dgm:pt modelId="{801023F4-048F-4018-9BB5-359A58E1FDEA}" type="sibTrans" cxnId="{DE77ABE6-539C-4499-A3EF-659C99AB6501}">
      <dgm:prSet/>
      <dgm:spPr/>
      <dgm:t>
        <a:bodyPr/>
        <a:lstStyle/>
        <a:p>
          <a:endParaRPr lang="en-US">
            <a:latin typeface="Avenir Next LT Pro" panose="020B0504020202020204" pitchFamily="34" charset="0"/>
          </a:endParaRPr>
        </a:p>
      </dgm:t>
    </dgm:pt>
    <dgm:pt modelId="{1F4D6055-2592-48F0-9592-86684F981FF4}">
      <dgm:prSet/>
      <dgm:spPr/>
      <dgm:t>
        <a:bodyPr anchor="ctr"/>
        <a:lstStyle/>
        <a:p>
          <a:r>
            <a:rPr lang="en-US">
              <a:latin typeface="Avenir Next LT Pro"/>
            </a:rPr>
            <a:t>DPH reviews &amp; drafts Staff Report</a:t>
          </a:r>
        </a:p>
      </dgm:t>
    </dgm:pt>
    <dgm:pt modelId="{70D90AC7-EBD4-4747-9E6B-2695C5A382D7}" type="parTrans" cxnId="{2B548FD9-0E1D-497C-A861-63E7A968CF6F}">
      <dgm:prSet/>
      <dgm:spPr/>
      <dgm:t>
        <a:bodyPr/>
        <a:lstStyle/>
        <a:p>
          <a:endParaRPr lang="en-US">
            <a:latin typeface="Avenir Next LT Pro" panose="020B0504020202020204" pitchFamily="34" charset="0"/>
          </a:endParaRPr>
        </a:p>
      </dgm:t>
    </dgm:pt>
    <dgm:pt modelId="{61B40479-38DF-47FD-B80B-462BC3996D7E}" type="sibTrans" cxnId="{2B548FD9-0E1D-497C-A861-63E7A968CF6F}">
      <dgm:prSet/>
      <dgm:spPr/>
      <dgm:t>
        <a:bodyPr/>
        <a:lstStyle/>
        <a:p>
          <a:endParaRPr lang="en-US">
            <a:latin typeface="Avenir Next LT Pro" panose="020B0504020202020204" pitchFamily="34" charset="0"/>
          </a:endParaRPr>
        </a:p>
      </dgm:t>
    </dgm:pt>
    <dgm:pt modelId="{3BB582F6-B498-4892-8102-51577AAEC0CB}">
      <dgm:prSet phldrT="[Text]"/>
      <dgm:spPr/>
      <dgm:t>
        <a:bodyPr/>
        <a:lstStyle/>
        <a:p>
          <a:pPr rtl="0"/>
          <a:r>
            <a:rPr lang="en-US" b="0" cap="none" spc="0">
              <a:ln w="0"/>
              <a:effectLst>
                <a:outerShdw blurRad="38100" dist="19050" dir="2700000" algn="tl" rotWithShape="0">
                  <a:schemeClr val="dk1">
                    <a:alpha val="40000"/>
                  </a:schemeClr>
                </a:outerShdw>
              </a:effectLst>
              <a:latin typeface="Avenir Next LT Pro"/>
            </a:rPr>
            <a:t>Application/ Staff Report reviewed by PHC for Approval</a:t>
          </a:r>
        </a:p>
      </dgm:t>
    </dgm:pt>
    <dgm:pt modelId="{77F6C1C5-B42B-4CD8-9F76-EFD9662FC129}" type="parTrans" cxnId="{B591A10C-C0CB-415A-95BB-77D3EAF990DC}">
      <dgm:prSet/>
      <dgm:spPr/>
      <dgm:t>
        <a:bodyPr/>
        <a:lstStyle/>
        <a:p>
          <a:endParaRPr lang="en-US">
            <a:latin typeface="Avenir Next LT Pro" panose="020B0504020202020204" pitchFamily="34" charset="0"/>
          </a:endParaRPr>
        </a:p>
      </dgm:t>
    </dgm:pt>
    <dgm:pt modelId="{A6CF6AA7-3472-4D6D-B125-4D01CEF1A0B8}" type="sibTrans" cxnId="{B591A10C-C0CB-415A-95BB-77D3EAF990DC}">
      <dgm:prSet/>
      <dgm:spPr/>
      <dgm:t>
        <a:bodyPr/>
        <a:lstStyle/>
        <a:p>
          <a:endParaRPr lang="en-US">
            <a:latin typeface="Avenir Next LT Pro" panose="020B0504020202020204" pitchFamily="34" charset="0"/>
          </a:endParaRPr>
        </a:p>
      </dgm:t>
    </dgm:pt>
    <dgm:pt modelId="{13885CE3-912B-4F58-B82F-1536AB21E8FD}">
      <dgm:prSet/>
      <dgm:spPr/>
      <dgm:t>
        <a:bodyPr anchor="ctr"/>
        <a:lstStyle/>
        <a:p>
          <a:pPr rtl="0"/>
          <a:r>
            <a:rPr lang="en-US" err="1">
              <a:solidFill>
                <a:schemeClr val="bg1"/>
              </a:solidFill>
              <a:latin typeface="Avenir Next LT Pro"/>
            </a:rPr>
            <a:t>DoN</a:t>
          </a:r>
          <a:r>
            <a:rPr lang="en-US">
              <a:solidFill>
                <a:srgbClr val="FF0000"/>
              </a:solidFill>
              <a:latin typeface="Avenir Next LT Pro"/>
            </a:rPr>
            <a:t> </a:t>
          </a:r>
          <a:r>
            <a:rPr lang="en-US">
              <a:latin typeface="Avenir Next LT Pro"/>
            </a:rPr>
            <a:t>holder carries out </a:t>
          </a:r>
          <a:r>
            <a:rPr lang="en-US" err="1">
              <a:latin typeface="Avenir Next LT Pro"/>
            </a:rPr>
            <a:t>DoN</a:t>
          </a:r>
          <a:r>
            <a:rPr lang="en-US">
              <a:latin typeface="Avenir Next LT Pro"/>
            </a:rPr>
            <a:t> capital project &amp; associated CHI project*</a:t>
          </a:r>
        </a:p>
      </dgm:t>
    </dgm:pt>
    <dgm:pt modelId="{A2F906F8-5D5E-4A31-BE51-CCC6E9676D3E}" type="parTrans" cxnId="{0108C6E5-A8C7-458E-B195-0457BF6756DD}">
      <dgm:prSet/>
      <dgm:spPr/>
      <dgm:t>
        <a:bodyPr/>
        <a:lstStyle/>
        <a:p>
          <a:endParaRPr lang="en-US">
            <a:latin typeface="Avenir Next LT Pro" panose="020B0504020202020204" pitchFamily="34" charset="0"/>
          </a:endParaRPr>
        </a:p>
      </dgm:t>
    </dgm:pt>
    <dgm:pt modelId="{BE49526C-04B1-4368-9A2E-FC2F7F9F8DCA}" type="sibTrans" cxnId="{0108C6E5-A8C7-458E-B195-0457BF6756DD}">
      <dgm:prSet/>
      <dgm:spPr/>
      <dgm:t>
        <a:bodyPr/>
        <a:lstStyle/>
        <a:p>
          <a:endParaRPr lang="en-US">
            <a:latin typeface="Avenir Next LT Pro" panose="020B0504020202020204" pitchFamily="34" charset="0"/>
          </a:endParaRPr>
        </a:p>
      </dgm:t>
    </dgm:pt>
    <dgm:pt modelId="{8BFD0D14-DA27-49B1-BD64-D5E0ACFC1E44}">
      <dgm:prSet phldrT="[Text]"/>
      <dgm:spPr/>
      <dgm:t>
        <a:bodyPr anchor="ctr"/>
        <a:lstStyle/>
        <a:p>
          <a:endParaRPr lang="en-US">
            <a:latin typeface="Avenir Next LT Pro" panose="020B0504020202020204" pitchFamily="34" charset="0"/>
          </a:endParaRPr>
        </a:p>
        <a:p>
          <a:r>
            <a:rPr lang="en-US">
              <a:latin typeface="Avenir Next LT Pro"/>
            </a:rPr>
            <a:t>Holder reports to DPH on capital project progress &amp; Local and/or Statewide CHI contribution payments</a:t>
          </a:r>
        </a:p>
      </dgm:t>
    </dgm:pt>
    <dgm:pt modelId="{A3B4150B-D7B8-4372-BA34-F1ADA88C7D85}" type="parTrans" cxnId="{A8FEEBD9-7217-4051-91D2-8F8F86B663B0}">
      <dgm:prSet/>
      <dgm:spPr/>
      <dgm:t>
        <a:bodyPr/>
        <a:lstStyle/>
        <a:p>
          <a:endParaRPr lang="en-US">
            <a:latin typeface="Avenir Next LT Pro" panose="020B0504020202020204" pitchFamily="34" charset="0"/>
          </a:endParaRPr>
        </a:p>
      </dgm:t>
    </dgm:pt>
    <dgm:pt modelId="{162E279A-5DC7-461C-B715-20D7FF8C1E82}" type="sibTrans" cxnId="{A8FEEBD9-7217-4051-91D2-8F8F86B663B0}">
      <dgm:prSet/>
      <dgm:spPr/>
      <dgm:t>
        <a:bodyPr/>
        <a:lstStyle/>
        <a:p>
          <a:endParaRPr lang="en-US">
            <a:latin typeface="Avenir Next LT Pro" panose="020B0504020202020204" pitchFamily="34" charset="0"/>
          </a:endParaRPr>
        </a:p>
      </dgm:t>
    </dgm:pt>
    <dgm:pt modelId="{8D20558B-D3E3-4133-B5C2-DAF893F77EE9}" type="pres">
      <dgm:prSet presAssocID="{429D88D7-22E4-420C-9A57-4E115B3C7A04}" presName="Name0" presStyleCnt="0">
        <dgm:presLayoutVars>
          <dgm:dir/>
          <dgm:resizeHandles val="exact"/>
        </dgm:presLayoutVars>
      </dgm:prSet>
      <dgm:spPr/>
    </dgm:pt>
    <dgm:pt modelId="{4E6618FB-BEC6-4797-885C-4CC9DA701BD2}" type="pres">
      <dgm:prSet presAssocID="{8F73129B-9D1B-4E34-8B19-C788C16842F2}" presName="node" presStyleLbl="node1" presStyleIdx="0" presStyleCnt="6">
        <dgm:presLayoutVars>
          <dgm:bulletEnabled val="1"/>
        </dgm:presLayoutVars>
      </dgm:prSet>
      <dgm:spPr/>
    </dgm:pt>
    <dgm:pt modelId="{160C3497-45D8-461F-8A86-66E7F4B26089}" type="pres">
      <dgm:prSet presAssocID="{844E2426-3CBC-47AB-9635-635F0946CA5E}" presName="sibTrans" presStyleLbl="sibTrans2D1" presStyleIdx="0" presStyleCnt="5"/>
      <dgm:spPr/>
    </dgm:pt>
    <dgm:pt modelId="{5DA604E7-E42D-4638-9886-810B6DD0152E}" type="pres">
      <dgm:prSet presAssocID="{844E2426-3CBC-47AB-9635-635F0946CA5E}" presName="connectorText" presStyleLbl="sibTrans2D1" presStyleIdx="0" presStyleCnt="5"/>
      <dgm:spPr/>
    </dgm:pt>
    <dgm:pt modelId="{CF7DEDA2-D0D8-4B9B-BC69-E56E8EEE3469}" type="pres">
      <dgm:prSet presAssocID="{4E4C1239-3052-4378-8B44-8AE11DAA3583}" presName="node" presStyleLbl="node1" presStyleIdx="1" presStyleCnt="6">
        <dgm:presLayoutVars>
          <dgm:bulletEnabled val="1"/>
        </dgm:presLayoutVars>
      </dgm:prSet>
      <dgm:spPr/>
    </dgm:pt>
    <dgm:pt modelId="{FA11FF32-2935-4083-932D-885E5CF0B39E}" type="pres">
      <dgm:prSet presAssocID="{801023F4-048F-4018-9BB5-359A58E1FDEA}" presName="sibTrans" presStyleLbl="sibTrans2D1" presStyleIdx="1" presStyleCnt="5"/>
      <dgm:spPr/>
    </dgm:pt>
    <dgm:pt modelId="{B7774EEC-BD35-48FA-A771-2DC57A48C821}" type="pres">
      <dgm:prSet presAssocID="{801023F4-048F-4018-9BB5-359A58E1FDEA}" presName="connectorText" presStyleLbl="sibTrans2D1" presStyleIdx="1" presStyleCnt="5"/>
      <dgm:spPr/>
    </dgm:pt>
    <dgm:pt modelId="{6270777D-5F41-478D-A3BB-490CB5C89110}" type="pres">
      <dgm:prSet presAssocID="{1F4D6055-2592-48F0-9592-86684F981FF4}" presName="node" presStyleLbl="node1" presStyleIdx="2" presStyleCnt="6">
        <dgm:presLayoutVars>
          <dgm:bulletEnabled val="1"/>
        </dgm:presLayoutVars>
      </dgm:prSet>
      <dgm:spPr/>
    </dgm:pt>
    <dgm:pt modelId="{88BE166F-14C4-47D4-8A99-20C9354E09F4}" type="pres">
      <dgm:prSet presAssocID="{61B40479-38DF-47FD-B80B-462BC3996D7E}" presName="sibTrans" presStyleLbl="sibTrans2D1" presStyleIdx="2" presStyleCnt="5"/>
      <dgm:spPr/>
    </dgm:pt>
    <dgm:pt modelId="{03AF9E7E-884E-441F-8A0D-01DB58D3A65A}" type="pres">
      <dgm:prSet presAssocID="{61B40479-38DF-47FD-B80B-462BC3996D7E}" presName="connectorText" presStyleLbl="sibTrans2D1" presStyleIdx="2" presStyleCnt="5"/>
      <dgm:spPr/>
    </dgm:pt>
    <dgm:pt modelId="{060EEA22-4456-4C13-889B-D579D0F0E2E0}" type="pres">
      <dgm:prSet presAssocID="{3BB582F6-B498-4892-8102-51577AAEC0CB}" presName="node" presStyleLbl="node1" presStyleIdx="3" presStyleCnt="6">
        <dgm:presLayoutVars>
          <dgm:bulletEnabled val="1"/>
        </dgm:presLayoutVars>
      </dgm:prSet>
      <dgm:spPr/>
    </dgm:pt>
    <dgm:pt modelId="{2781A127-4DE5-444E-BE43-F3B5AE87530A}" type="pres">
      <dgm:prSet presAssocID="{A6CF6AA7-3472-4D6D-B125-4D01CEF1A0B8}" presName="sibTrans" presStyleLbl="sibTrans2D1" presStyleIdx="3" presStyleCnt="5"/>
      <dgm:spPr/>
    </dgm:pt>
    <dgm:pt modelId="{848F9007-8E50-412B-B1CD-4ED1B01E5537}" type="pres">
      <dgm:prSet presAssocID="{A6CF6AA7-3472-4D6D-B125-4D01CEF1A0B8}" presName="connectorText" presStyleLbl="sibTrans2D1" presStyleIdx="3" presStyleCnt="5"/>
      <dgm:spPr/>
    </dgm:pt>
    <dgm:pt modelId="{BC82179F-E978-40D0-8C45-2F5E4DC22D56}" type="pres">
      <dgm:prSet presAssocID="{13885CE3-912B-4F58-B82F-1536AB21E8FD}" presName="node" presStyleLbl="node1" presStyleIdx="4" presStyleCnt="6">
        <dgm:presLayoutVars>
          <dgm:bulletEnabled val="1"/>
        </dgm:presLayoutVars>
      </dgm:prSet>
      <dgm:spPr/>
    </dgm:pt>
    <dgm:pt modelId="{CE605909-46E7-4E31-8F78-5ECDB489A425}" type="pres">
      <dgm:prSet presAssocID="{BE49526C-04B1-4368-9A2E-FC2F7F9F8DCA}" presName="sibTrans" presStyleLbl="sibTrans2D1" presStyleIdx="4" presStyleCnt="5"/>
      <dgm:spPr/>
    </dgm:pt>
    <dgm:pt modelId="{3557D428-16AA-4643-8B0F-8E23050C7470}" type="pres">
      <dgm:prSet presAssocID="{BE49526C-04B1-4368-9A2E-FC2F7F9F8DCA}" presName="connectorText" presStyleLbl="sibTrans2D1" presStyleIdx="4" presStyleCnt="5"/>
      <dgm:spPr/>
    </dgm:pt>
    <dgm:pt modelId="{772A3031-4FB2-400F-912E-5B7BEEA400D5}" type="pres">
      <dgm:prSet presAssocID="{8BFD0D14-DA27-49B1-BD64-D5E0ACFC1E44}" presName="node" presStyleLbl="node1" presStyleIdx="5" presStyleCnt="6">
        <dgm:presLayoutVars>
          <dgm:bulletEnabled val="1"/>
        </dgm:presLayoutVars>
      </dgm:prSet>
      <dgm:spPr/>
    </dgm:pt>
  </dgm:ptLst>
  <dgm:cxnLst>
    <dgm:cxn modelId="{F543E701-AA09-4D42-A357-E31A9C9B77A3}" type="presOf" srcId="{8BFD0D14-DA27-49B1-BD64-D5E0ACFC1E44}" destId="{772A3031-4FB2-400F-912E-5B7BEEA400D5}" srcOrd="0" destOrd="0" presId="urn:microsoft.com/office/officeart/2005/8/layout/process1"/>
    <dgm:cxn modelId="{512C6E02-1EE6-48CD-910C-A7BD8075B8B1}" type="presOf" srcId="{61B40479-38DF-47FD-B80B-462BC3996D7E}" destId="{03AF9E7E-884E-441F-8A0D-01DB58D3A65A}" srcOrd="1" destOrd="0" presId="urn:microsoft.com/office/officeart/2005/8/layout/process1"/>
    <dgm:cxn modelId="{B591A10C-C0CB-415A-95BB-77D3EAF990DC}" srcId="{429D88D7-22E4-420C-9A57-4E115B3C7A04}" destId="{3BB582F6-B498-4892-8102-51577AAEC0CB}" srcOrd="3" destOrd="0" parTransId="{77F6C1C5-B42B-4CD8-9F76-EFD9662FC129}" sibTransId="{A6CF6AA7-3472-4D6D-B125-4D01CEF1A0B8}"/>
    <dgm:cxn modelId="{C262F424-7842-4923-98C2-A6F88531A28E}" type="presOf" srcId="{844E2426-3CBC-47AB-9635-635F0946CA5E}" destId="{5DA604E7-E42D-4638-9886-810B6DD0152E}" srcOrd="1" destOrd="0" presId="urn:microsoft.com/office/officeart/2005/8/layout/process1"/>
    <dgm:cxn modelId="{492FE228-13FB-4589-B162-D12898FD0370}" type="presOf" srcId="{3BB582F6-B498-4892-8102-51577AAEC0CB}" destId="{060EEA22-4456-4C13-889B-D579D0F0E2E0}" srcOrd="0" destOrd="0" presId="urn:microsoft.com/office/officeart/2005/8/layout/process1"/>
    <dgm:cxn modelId="{4DD62639-A3B3-4A0F-9A56-264ACFF042E8}" type="presOf" srcId="{801023F4-048F-4018-9BB5-359A58E1FDEA}" destId="{B7774EEC-BD35-48FA-A771-2DC57A48C821}" srcOrd="1" destOrd="0" presId="urn:microsoft.com/office/officeart/2005/8/layout/process1"/>
    <dgm:cxn modelId="{098F443A-324C-4F48-8444-3AD5291DB30B}" type="presOf" srcId="{BE49526C-04B1-4368-9A2E-FC2F7F9F8DCA}" destId="{CE605909-46E7-4E31-8F78-5ECDB489A425}" srcOrd="0" destOrd="0" presId="urn:microsoft.com/office/officeart/2005/8/layout/process1"/>
    <dgm:cxn modelId="{F0DEAA3C-75B1-450A-84D1-5B93132ABCE7}" type="presOf" srcId="{BE49526C-04B1-4368-9A2E-FC2F7F9F8DCA}" destId="{3557D428-16AA-4643-8B0F-8E23050C7470}" srcOrd="1" destOrd="0" presId="urn:microsoft.com/office/officeart/2005/8/layout/process1"/>
    <dgm:cxn modelId="{F2DBBD5C-D3C6-4258-98BD-D2069FA313D0}" type="presOf" srcId="{1F4D6055-2592-48F0-9592-86684F981FF4}" destId="{6270777D-5F41-478D-A3BB-490CB5C89110}" srcOrd="0" destOrd="0" presId="urn:microsoft.com/office/officeart/2005/8/layout/process1"/>
    <dgm:cxn modelId="{A0F96654-D30C-4F87-89A2-2A1B08E13AFA}" type="presOf" srcId="{A6CF6AA7-3472-4D6D-B125-4D01CEF1A0B8}" destId="{2781A127-4DE5-444E-BE43-F3B5AE87530A}" srcOrd="0" destOrd="0" presId="urn:microsoft.com/office/officeart/2005/8/layout/process1"/>
    <dgm:cxn modelId="{BD76FC75-8951-436F-BEA9-3CE6367B26AB}" type="presOf" srcId="{429D88D7-22E4-420C-9A57-4E115B3C7A04}" destId="{8D20558B-D3E3-4133-B5C2-DAF893F77EE9}" srcOrd="0" destOrd="0" presId="urn:microsoft.com/office/officeart/2005/8/layout/process1"/>
    <dgm:cxn modelId="{CA7FD07C-0C62-4B6F-BA53-AFF9724B48F1}" type="presOf" srcId="{13885CE3-912B-4F58-B82F-1536AB21E8FD}" destId="{BC82179F-E978-40D0-8C45-2F5E4DC22D56}" srcOrd="0" destOrd="0" presId="urn:microsoft.com/office/officeart/2005/8/layout/process1"/>
    <dgm:cxn modelId="{47484E9E-EBEA-4C51-AB81-3645B52B6009}" srcId="{429D88D7-22E4-420C-9A57-4E115B3C7A04}" destId="{8F73129B-9D1B-4E34-8B19-C788C16842F2}" srcOrd="0" destOrd="0" parTransId="{A04F6D35-98B9-41B3-8A28-CA4019F16BBB}" sibTransId="{844E2426-3CBC-47AB-9635-635F0946CA5E}"/>
    <dgm:cxn modelId="{A7B234B0-E91D-4748-B494-F1DFDC1EED5B}" type="presOf" srcId="{801023F4-048F-4018-9BB5-359A58E1FDEA}" destId="{FA11FF32-2935-4083-932D-885E5CF0B39E}" srcOrd="0" destOrd="0" presId="urn:microsoft.com/office/officeart/2005/8/layout/process1"/>
    <dgm:cxn modelId="{CA2082B0-D97A-4CB5-89B5-3735E5477D44}" type="presOf" srcId="{61B40479-38DF-47FD-B80B-462BC3996D7E}" destId="{88BE166F-14C4-47D4-8A99-20C9354E09F4}" srcOrd="0" destOrd="0" presId="urn:microsoft.com/office/officeart/2005/8/layout/process1"/>
    <dgm:cxn modelId="{39942AC4-F312-4007-B42C-6D03D656A17B}" type="presOf" srcId="{4E4C1239-3052-4378-8B44-8AE11DAA3583}" destId="{CF7DEDA2-D0D8-4B9B-BC69-E56E8EEE3469}" srcOrd="0" destOrd="0" presId="urn:microsoft.com/office/officeart/2005/8/layout/process1"/>
    <dgm:cxn modelId="{4D22E7CE-EEC0-4425-98F8-C2DBEBB2BC13}" type="presOf" srcId="{A6CF6AA7-3472-4D6D-B125-4D01CEF1A0B8}" destId="{848F9007-8E50-412B-B1CD-4ED1B01E5537}" srcOrd="1" destOrd="0" presId="urn:microsoft.com/office/officeart/2005/8/layout/process1"/>
    <dgm:cxn modelId="{2B548FD9-0E1D-497C-A861-63E7A968CF6F}" srcId="{429D88D7-22E4-420C-9A57-4E115B3C7A04}" destId="{1F4D6055-2592-48F0-9592-86684F981FF4}" srcOrd="2" destOrd="0" parTransId="{70D90AC7-EBD4-4747-9E6B-2695C5A382D7}" sibTransId="{61B40479-38DF-47FD-B80B-462BC3996D7E}"/>
    <dgm:cxn modelId="{A8FEEBD9-7217-4051-91D2-8F8F86B663B0}" srcId="{429D88D7-22E4-420C-9A57-4E115B3C7A04}" destId="{8BFD0D14-DA27-49B1-BD64-D5E0ACFC1E44}" srcOrd="5" destOrd="0" parTransId="{A3B4150B-D7B8-4372-BA34-F1ADA88C7D85}" sibTransId="{162E279A-5DC7-461C-B715-20D7FF8C1E82}"/>
    <dgm:cxn modelId="{0108C6E5-A8C7-458E-B195-0457BF6756DD}" srcId="{429D88D7-22E4-420C-9A57-4E115B3C7A04}" destId="{13885CE3-912B-4F58-B82F-1536AB21E8FD}" srcOrd="4" destOrd="0" parTransId="{A2F906F8-5D5E-4A31-BE51-CCC6E9676D3E}" sibTransId="{BE49526C-04B1-4368-9A2E-FC2F7F9F8DCA}"/>
    <dgm:cxn modelId="{DE77ABE6-539C-4499-A3EF-659C99AB6501}" srcId="{429D88D7-22E4-420C-9A57-4E115B3C7A04}" destId="{4E4C1239-3052-4378-8B44-8AE11DAA3583}" srcOrd="1" destOrd="0" parTransId="{EF0ADE74-9F76-464A-9DDA-6F14EB5AAB95}" sibTransId="{801023F4-048F-4018-9BB5-359A58E1FDEA}"/>
    <dgm:cxn modelId="{D80D12F9-6C29-48F4-BC18-C3FB01E410A0}" type="presOf" srcId="{8F73129B-9D1B-4E34-8B19-C788C16842F2}" destId="{4E6618FB-BEC6-4797-885C-4CC9DA701BD2}" srcOrd="0" destOrd="0" presId="urn:microsoft.com/office/officeart/2005/8/layout/process1"/>
    <dgm:cxn modelId="{01BA3DFE-D7A6-49B5-BB03-028FFBAC0BF3}" type="presOf" srcId="{844E2426-3CBC-47AB-9635-635F0946CA5E}" destId="{160C3497-45D8-461F-8A86-66E7F4B26089}" srcOrd="0" destOrd="0" presId="urn:microsoft.com/office/officeart/2005/8/layout/process1"/>
    <dgm:cxn modelId="{B12B881C-1CC1-4E33-8EAE-980F4D882C11}" type="presParOf" srcId="{8D20558B-D3E3-4133-B5C2-DAF893F77EE9}" destId="{4E6618FB-BEC6-4797-885C-4CC9DA701BD2}" srcOrd="0" destOrd="0" presId="urn:microsoft.com/office/officeart/2005/8/layout/process1"/>
    <dgm:cxn modelId="{0CE79F59-6183-4703-B3B8-1FF87CFB848A}" type="presParOf" srcId="{8D20558B-D3E3-4133-B5C2-DAF893F77EE9}" destId="{160C3497-45D8-461F-8A86-66E7F4B26089}" srcOrd="1" destOrd="0" presId="urn:microsoft.com/office/officeart/2005/8/layout/process1"/>
    <dgm:cxn modelId="{2628DC26-6529-4D7A-8199-FE7542B99A33}" type="presParOf" srcId="{160C3497-45D8-461F-8A86-66E7F4B26089}" destId="{5DA604E7-E42D-4638-9886-810B6DD0152E}" srcOrd="0" destOrd="0" presId="urn:microsoft.com/office/officeart/2005/8/layout/process1"/>
    <dgm:cxn modelId="{4358F16C-1F11-4897-B534-B0B8916348D7}" type="presParOf" srcId="{8D20558B-D3E3-4133-B5C2-DAF893F77EE9}" destId="{CF7DEDA2-D0D8-4B9B-BC69-E56E8EEE3469}" srcOrd="2" destOrd="0" presId="urn:microsoft.com/office/officeart/2005/8/layout/process1"/>
    <dgm:cxn modelId="{51B3F8CA-B4A4-4472-95C8-4A5C5A7F50A6}" type="presParOf" srcId="{8D20558B-D3E3-4133-B5C2-DAF893F77EE9}" destId="{FA11FF32-2935-4083-932D-885E5CF0B39E}" srcOrd="3" destOrd="0" presId="urn:microsoft.com/office/officeart/2005/8/layout/process1"/>
    <dgm:cxn modelId="{D61E5DBD-A7D1-4C92-AEE1-546B4DD6DA11}" type="presParOf" srcId="{FA11FF32-2935-4083-932D-885E5CF0B39E}" destId="{B7774EEC-BD35-48FA-A771-2DC57A48C821}" srcOrd="0" destOrd="0" presId="urn:microsoft.com/office/officeart/2005/8/layout/process1"/>
    <dgm:cxn modelId="{B72212AE-1640-4BF2-A1E8-53F2109ECF87}" type="presParOf" srcId="{8D20558B-D3E3-4133-B5C2-DAF893F77EE9}" destId="{6270777D-5F41-478D-A3BB-490CB5C89110}" srcOrd="4" destOrd="0" presId="urn:microsoft.com/office/officeart/2005/8/layout/process1"/>
    <dgm:cxn modelId="{68871EEA-D160-496A-87DC-6F163CD636D3}" type="presParOf" srcId="{8D20558B-D3E3-4133-B5C2-DAF893F77EE9}" destId="{88BE166F-14C4-47D4-8A99-20C9354E09F4}" srcOrd="5" destOrd="0" presId="urn:microsoft.com/office/officeart/2005/8/layout/process1"/>
    <dgm:cxn modelId="{0DBCC90F-E7E3-4730-82DC-5726F3C3699B}" type="presParOf" srcId="{88BE166F-14C4-47D4-8A99-20C9354E09F4}" destId="{03AF9E7E-884E-441F-8A0D-01DB58D3A65A}" srcOrd="0" destOrd="0" presId="urn:microsoft.com/office/officeart/2005/8/layout/process1"/>
    <dgm:cxn modelId="{AD34456A-C406-43A4-9920-594BE1A9C918}" type="presParOf" srcId="{8D20558B-D3E3-4133-B5C2-DAF893F77EE9}" destId="{060EEA22-4456-4C13-889B-D579D0F0E2E0}" srcOrd="6" destOrd="0" presId="urn:microsoft.com/office/officeart/2005/8/layout/process1"/>
    <dgm:cxn modelId="{215BF281-2FC7-4E5E-8797-4C70B42994A7}" type="presParOf" srcId="{8D20558B-D3E3-4133-B5C2-DAF893F77EE9}" destId="{2781A127-4DE5-444E-BE43-F3B5AE87530A}" srcOrd="7" destOrd="0" presId="urn:microsoft.com/office/officeart/2005/8/layout/process1"/>
    <dgm:cxn modelId="{C3B554B6-8CFC-4282-A59D-8C865F66B355}" type="presParOf" srcId="{2781A127-4DE5-444E-BE43-F3B5AE87530A}" destId="{848F9007-8E50-412B-B1CD-4ED1B01E5537}" srcOrd="0" destOrd="0" presId="urn:microsoft.com/office/officeart/2005/8/layout/process1"/>
    <dgm:cxn modelId="{65DFEFDA-5986-49AB-A1D7-4B4D1D1B812B}" type="presParOf" srcId="{8D20558B-D3E3-4133-B5C2-DAF893F77EE9}" destId="{BC82179F-E978-40D0-8C45-2F5E4DC22D56}" srcOrd="8" destOrd="0" presId="urn:microsoft.com/office/officeart/2005/8/layout/process1"/>
    <dgm:cxn modelId="{7F1F5BAB-BD02-4710-9EFE-9979CE03B8E3}" type="presParOf" srcId="{8D20558B-D3E3-4133-B5C2-DAF893F77EE9}" destId="{CE605909-46E7-4E31-8F78-5ECDB489A425}" srcOrd="9" destOrd="0" presId="urn:microsoft.com/office/officeart/2005/8/layout/process1"/>
    <dgm:cxn modelId="{3A9D10A0-4CFE-49A2-92B0-3AF6A3968156}" type="presParOf" srcId="{CE605909-46E7-4E31-8F78-5ECDB489A425}" destId="{3557D428-16AA-4643-8B0F-8E23050C7470}" srcOrd="0" destOrd="0" presId="urn:microsoft.com/office/officeart/2005/8/layout/process1"/>
    <dgm:cxn modelId="{72CEDA69-0637-40E0-8336-534D46A290A7}" type="presParOf" srcId="{8D20558B-D3E3-4133-B5C2-DAF893F77EE9}" destId="{772A3031-4FB2-400F-912E-5B7BEEA400D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9D88D7-22E4-420C-9A57-4E115B3C7A0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F73129B-9D1B-4E34-8B19-C788C16842F2}">
      <dgm:prSet phldrT="[Text]"/>
      <dgm:spPr/>
      <dgm:t>
        <a:bodyPr anchor="ctr"/>
        <a:lstStyle/>
        <a:p>
          <a:pPr rtl="0"/>
          <a:r>
            <a:rPr lang="en-US">
              <a:solidFill>
                <a:schemeClr val="bg1"/>
              </a:solidFill>
              <a:latin typeface="Calibri"/>
              <a:ea typeface="Calibri"/>
              <a:cs typeface="Calibri"/>
            </a:rPr>
            <a:t>Applicant identifies a gap in service</a:t>
          </a:r>
          <a:endParaRPr lang="en-US">
            <a:solidFill>
              <a:schemeClr val="bg1"/>
            </a:solidFill>
          </a:endParaRPr>
        </a:p>
      </dgm:t>
    </dgm:pt>
    <dgm:pt modelId="{A04F6D35-98B9-41B3-8A28-CA4019F16BBB}" type="parTrans" cxnId="{47484E9E-EBEA-4C51-AB81-3645B52B6009}">
      <dgm:prSet/>
      <dgm:spPr/>
      <dgm:t>
        <a:bodyPr/>
        <a:lstStyle/>
        <a:p>
          <a:endParaRPr lang="en-US"/>
        </a:p>
      </dgm:t>
    </dgm:pt>
    <dgm:pt modelId="{844E2426-3CBC-47AB-9635-635F0946CA5E}" type="sibTrans" cxnId="{47484E9E-EBEA-4C51-AB81-3645B52B6009}">
      <dgm:prSet/>
      <dgm:spPr/>
      <dgm:t>
        <a:bodyPr/>
        <a:lstStyle/>
        <a:p>
          <a:endParaRPr lang="en-US"/>
        </a:p>
      </dgm:t>
    </dgm:pt>
    <dgm:pt modelId="{4E4C1239-3052-4378-8B44-8AE11DAA3583}">
      <dgm:prSet phldrT="[Text]"/>
      <dgm:spPr/>
      <dgm:t>
        <a:bodyPr anchor="ctr"/>
        <a:lstStyle/>
        <a:p>
          <a:r>
            <a:rPr lang="en-US"/>
            <a:t>Applicant drafts &amp; submits </a:t>
          </a:r>
          <a:r>
            <a:rPr lang="en-US" err="1"/>
            <a:t>DoN</a:t>
          </a:r>
          <a:r>
            <a:rPr lang="en-US"/>
            <a:t> application to DPH</a:t>
          </a:r>
        </a:p>
      </dgm:t>
    </dgm:pt>
    <dgm:pt modelId="{EF0ADE74-9F76-464A-9DDA-6F14EB5AAB95}" type="parTrans" cxnId="{DE77ABE6-539C-4499-A3EF-659C99AB6501}">
      <dgm:prSet/>
      <dgm:spPr/>
      <dgm:t>
        <a:bodyPr/>
        <a:lstStyle/>
        <a:p>
          <a:endParaRPr lang="en-US"/>
        </a:p>
      </dgm:t>
    </dgm:pt>
    <dgm:pt modelId="{801023F4-048F-4018-9BB5-359A58E1FDEA}" type="sibTrans" cxnId="{DE77ABE6-539C-4499-A3EF-659C99AB6501}">
      <dgm:prSet/>
      <dgm:spPr/>
      <dgm:t>
        <a:bodyPr/>
        <a:lstStyle/>
        <a:p>
          <a:endParaRPr lang="en-US"/>
        </a:p>
      </dgm:t>
    </dgm:pt>
    <dgm:pt modelId="{1F4D6055-2592-48F0-9592-86684F981FF4}">
      <dgm:prSet/>
      <dgm:spPr/>
      <dgm:t>
        <a:bodyPr anchor="ctr"/>
        <a:lstStyle/>
        <a:p>
          <a:r>
            <a:rPr lang="en-US"/>
            <a:t>DPH reviews &amp; drafts Staff Report</a:t>
          </a:r>
        </a:p>
      </dgm:t>
    </dgm:pt>
    <dgm:pt modelId="{70D90AC7-EBD4-4747-9E6B-2695C5A382D7}" type="parTrans" cxnId="{2B548FD9-0E1D-497C-A861-63E7A968CF6F}">
      <dgm:prSet/>
      <dgm:spPr/>
      <dgm:t>
        <a:bodyPr/>
        <a:lstStyle/>
        <a:p>
          <a:endParaRPr lang="en-US"/>
        </a:p>
      </dgm:t>
    </dgm:pt>
    <dgm:pt modelId="{61B40479-38DF-47FD-B80B-462BC3996D7E}" type="sibTrans" cxnId="{2B548FD9-0E1D-497C-A861-63E7A968CF6F}">
      <dgm:prSet/>
      <dgm:spPr/>
      <dgm:t>
        <a:bodyPr/>
        <a:lstStyle/>
        <a:p>
          <a:endParaRPr lang="en-US"/>
        </a:p>
      </dgm:t>
    </dgm:pt>
    <dgm:pt modelId="{3BB582F6-B498-4892-8102-51577AAEC0CB}">
      <dgm:prSet phldrT="[Text]"/>
      <dgm:spPr/>
      <dgm:t>
        <a:bodyPr/>
        <a:lstStyle/>
        <a:p>
          <a:r>
            <a:rPr lang="en-US" b="0" cap="none" spc="0">
              <a:ln w="0"/>
              <a:effectLst>
                <a:outerShdw blurRad="38100" dist="19050" dir="2700000" algn="tl" rotWithShape="0">
                  <a:schemeClr val="dk1">
                    <a:alpha val="40000"/>
                  </a:schemeClr>
                </a:outerShdw>
              </a:effectLst>
            </a:rPr>
            <a:t>Application/ Staff Report reviewed by PHC or Commissioner for Approval</a:t>
          </a:r>
        </a:p>
      </dgm:t>
    </dgm:pt>
    <dgm:pt modelId="{77F6C1C5-B42B-4CD8-9F76-EFD9662FC129}" type="parTrans" cxnId="{B591A10C-C0CB-415A-95BB-77D3EAF990DC}">
      <dgm:prSet/>
      <dgm:spPr/>
      <dgm:t>
        <a:bodyPr/>
        <a:lstStyle/>
        <a:p>
          <a:endParaRPr lang="en-US"/>
        </a:p>
      </dgm:t>
    </dgm:pt>
    <dgm:pt modelId="{A6CF6AA7-3472-4D6D-B125-4D01CEF1A0B8}" type="sibTrans" cxnId="{B591A10C-C0CB-415A-95BB-77D3EAF990DC}">
      <dgm:prSet/>
      <dgm:spPr/>
      <dgm:t>
        <a:bodyPr/>
        <a:lstStyle/>
        <a:p>
          <a:endParaRPr lang="en-US"/>
        </a:p>
      </dgm:t>
    </dgm:pt>
    <dgm:pt modelId="{13885CE3-912B-4F58-B82F-1536AB21E8FD}">
      <dgm:prSet/>
      <dgm:spPr/>
      <dgm:t>
        <a:bodyPr anchor="ctr"/>
        <a:lstStyle/>
        <a:p>
          <a:r>
            <a:rPr lang="en-US"/>
            <a:t>Holder carries out </a:t>
          </a:r>
          <a:r>
            <a:rPr lang="en-US" err="1"/>
            <a:t>DoN</a:t>
          </a:r>
          <a:r>
            <a:rPr lang="en-US"/>
            <a:t> capital project &amp; associated CHI project</a:t>
          </a:r>
        </a:p>
      </dgm:t>
    </dgm:pt>
    <dgm:pt modelId="{A2F906F8-5D5E-4A31-BE51-CCC6E9676D3E}" type="parTrans" cxnId="{0108C6E5-A8C7-458E-B195-0457BF6756DD}">
      <dgm:prSet/>
      <dgm:spPr/>
      <dgm:t>
        <a:bodyPr/>
        <a:lstStyle/>
        <a:p>
          <a:endParaRPr lang="en-US"/>
        </a:p>
      </dgm:t>
    </dgm:pt>
    <dgm:pt modelId="{BE49526C-04B1-4368-9A2E-FC2F7F9F8DCA}" type="sibTrans" cxnId="{0108C6E5-A8C7-458E-B195-0457BF6756DD}">
      <dgm:prSet/>
      <dgm:spPr/>
      <dgm:t>
        <a:bodyPr/>
        <a:lstStyle/>
        <a:p>
          <a:endParaRPr lang="en-US"/>
        </a:p>
      </dgm:t>
    </dgm:pt>
    <dgm:pt modelId="{8BFD0D14-DA27-49B1-BD64-D5E0ACFC1E44}">
      <dgm:prSet phldrT="[Text]"/>
      <dgm:spPr/>
      <dgm:t>
        <a:bodyPr anchor="ctr"/>
        <a:lstStyle/>
        <a:p>
          <a:endParaRPr lang="en-US"/>
        </a:p>
        <a:p>
          <a:r>
            <a:rPr lang="en-US"/>
            <a:t>Holder reports to DPH on capital project progress &amp; CHI contribution payments</a:t>
          </a:r>
        </a:p>
        <a:p>
          <a:endParaRPr lang="en-US"/>
        </a:p>
      </dgm:t>
    </dgm:pt>
    <dgm:pt modelId="{A3B4150B-D7B8-4372-BA34-F1ADA88C7D85}" type="parTrans" cxnId="{A8FEEBD9-7217-4051-91D2-8F8F86B663B0}">
      <dgm:prSet/>
      <dgm:spPr/>
      <dgm:t>
        <a:bodyPr/>
        <a:lstStyle/>
        <a:p>
          <a:endParaRPr lang="en-US"/>
        </a:p>
      </dgm:t>
    </dgm:pt>
    <dgm:pt modelId="{162E279A-5DC7-461C-B715-20D7FF8C1E82}" type="sibTrans" cxnId="{A8FEEBD9-7217-4051-91D2-8F8F86B663B0}">
      <dgm:prSet/>
      <dgm:spPr/>
      <dgm:t>
        <a:bodyPr/>
        <a:lstStyle/>
        <a:p>
          <a:endParaRPr lang="en-US"/>
        </a:p>
      </dgm:t>
    </dgm:pt>
    <dgm:pt modelId="{8D20558B-D3E3-4133-B5C2-DAF893F77EE9}" type="pres">
      <dgm:prSet presAssocID="{429D88D7-22E4-420C-9A57-4E115B3C7A04}" presName="Name0" presStyleCnt="0">
        <dgm:presLayoutVars>
          <dgm:dir/>
          <dgm:resizeHandles val="exact"/>
        </dgm:presLayoutVars>
      </dgm:prSet>
      <dgm:spPr/>
    </dgm:pt>
    <dgm:pt modelId="{4E6618FB-BEC6-4797-885C-4CC9DA701BD2}" type="pres">
      <dgm:prSet presAssocID="{8F73129B-9D1B-4E34-8B19-C788C16842F2}" presName="node" presStyleLbl="node1" presStyleIdx="0" presStyleCnt="6">
        <dgm:presLayoutVars>
          <dgm:bulletEnabled val="1"/>
        </dgm:presLayoutVars>
      </dgm:prSet>
      <dgm:spPr/>
    </dgm:pt>
    <dgm:pt modelId="{160C3497-45D8-461F-8A86-66E7F4B26089}" type="pres">
      <dgm:prSet presAssocID="{844E2426-3CBC-47AB-9635-635F0946CA5E}" presName="sibTrans" presStyleLbl="sibTrans2D1" presStyleIdx="0" presStyleCnt="5"/>
      <dgm:spPr/>
    </dgm:pt>
    <dgm:pt modelId="{5DA604E7-E42D-4638-9886-810B6DD0152E}" type="pres">
      <dgm:prSet presAssocID="{844E2426-3CBC-47AB-9635-635F0946CA5E}" presName="connectorText" presStyleLbl="sibTrans2D1" presStyleIdx="0" presStyleCnt="5"/>
      <dgm:spPr/>
    </dgm:pt>
    <dgm:pt modelId="{CF7DEDA2-D0D8-4B9B-BC69-E56E8EEE3469}" type="pres">
      <dgm:prSet presAssocID="{4E4C1239-3052-4378-8B44-8AE11DAA3583}" presName="node" presStyleLbl="node1" presStyleIdx="1" presStyleCnt="6">
        <dgm:presLayoutVars>
          <dgm:bulletEnabled val="1"/>
        </dgm:presLayoutVars>
      </dgm:prSet>
      <dgm:spPr/>
    </dgm:pt>
    <dgm:pt modelId="{FA11FF32-2935-4083-932D-885E5CF0B39E}" type="pres">
      <dgm:prSet presAssocID="{801023F4-048F-4018-9BB5-359A58E1FDEA}" presName="sibTrans" presStyleLbl="sibTrans2D1" presStyleIdx="1" presStyleCnt="5"/>
      <dgm:spPr/>
    </dgm:pt>
    <dgm:pt modelId="{B7774EEC-BD35-48FA-A771-2DC57A48C821}" type="pres">
      <dgm:prSet presAssocID="{801023F4-048F-4018-9BB5-359A58E1FDEA}" presName="connectorText" presStyleLbl="sibTrans2D1" presStyleIdx="1" presStyleCnt="5"/>
      <dgm:spPr/>
    </dgm:pt>
    <dgm:pt modelId="{6270777D-5F41-478D-A3BB-490CB5C89110}" type="pres">
      <dgm:prSet presAssocID="{1F4D6055-2592-48F0-9592-86684F981FF4}" presName="node" presStyleLbl="node1" presStyleIdx="2" presStyleCnt="6">
        <dgm:presLayoutVars>
          <dgm:bulletEnabled val="1"/>
        </dgm:presLayoutVars>
      </dgm:prSet>
      <dgm:spPr/>
    </dgm:pt>
    <dgm:pt modelId="{88BE166F-14C4-47D4-8A99-20C9354E09F4}" type="pres">
      <dgm:prSet presAssocID="{61B40479-38DF-47FD-B80B-462BC3996D7E}" presName="sibTrans" presStyleLbl="sibTrans2D1" presStyleIdx="2" presStyleCnt="5"/>
      <dgm:spPr/>
    </dgm:pt>
    <dgm:pt modelId="{03AF9E7E-884E-441F-8A0D-01DB58D3A65A}" type="pres">
      <dgm:prSet presAssocID="{61B40479-38DF-47FD-B80B-462BC3996D7E}" presName="connectorText" presStyleLbl="sibTrans2D1" presStyleIdx="2" presStyleCnt="5"/>
      <dgm:spPr/>
    </dgm:pt>
    <dgm:pt modelId="{060EEA22-4456-4C13-889B-D579D0F0E2E0}" type="pres">
      <dgm:prSet presAssocID="{3BB582F6-B498-4892-8102-51577AAEC0CB}" presName="node" presStyleLbl="node1" presStyleIdx="3" presStyleCnt="6">
        <dgm:presLayoutVars>
          <dgm:bulletEnabled val="1"/>
        </dgm:presLayoutVars>
      </dgm:prSet>
      <dgm:spPr/>
    </dgm:pt>
    <dgm:pt modelId="{2781A127-4DE5-444E-BE43-F3B5AE87530A}" type="pres">
      <dgm:prSet presAssocID="{A6CF6AA7-3472-4D6D-B125-4D01CEF1A0B8}" presName="sibTrans" presStyleLbl="sibTrans2D1" presStyleIdx="3" presStyleCnt="5"/>
      <dgm:spPr/>
    </dgm:pt>
    <dgm:pt modelId="{848F9007-8E50-412B-B1CD-4ED1B01E5537}" type="pres">
      <dgm:prSet presAssocID="{A6CF6AA7-3472-4D6D-B125-4D01CEF1A0B8}" presName="connectorText" presStyleLbl="sibTrans2D1" presStyleIdx="3" presStyleCnt="5"/>
      <dgm:spPr/>
    </dgm:pt>
    <dgm:pt modelId="{BC82179F-E978-40D0-8C45-2F5E4DC22D56}" type="pres">
      <dgm:prSet presAssocID="{13885CE3-912B-4F58-B82F-1536AB21E8FD}" presName="node" presStyleLbl="node1" presStyleIdx="4" presStyleCnt="6">
        <dgm:presLayoutVars>
          <dgm:bulletEnabled val="1"/>
        </dgm:presLayoutVars>
      </dgm:prSet>
      <dgm:spPr/>
    </dgm:pt>
    <dgm:pt modelId="{CE605909-46E7-4E31-8F78-5ECDB489A425}" type="pres">
      <dgm:prSet presAssocID="{BE49526C-04B1-4368-9A2E-FC2F7F9F8DCA}" presName="sibTrans" presStyleLbl="sibTrans2D1" presStyleIdx="4" presStyleCnt="5"/>
      <dgm:spPr/>
    </dgm:pt>
    <dgm:pt modelId="{3557D428-16AA-4643-8B0F-8E23050C7470}" type="pres">
      <dgm:prSet presAssocID="{BE49526C-04B1-4368-9A2E-FC2F7F9F8DCA}" presName="connectorText" presStyleLbl="sibTrans2D1" presStyleIdx="4" presStyleCnt="5"/>
      <dgm:spPr/>
    </dgm:pt>
    <dgm:pt modelId="{772A3031-4FB2-400F-912E-5B7BEEA400D5}" type="pres">
      <dgm:prSet presAssocID="{8BFD0D14-DA27-49B1-BD64-D5E0ACFC1E44}" presName="node" presStyleLbl="node1" presStyleIdx="5" presStyleCnt="6">
        <dgm:presLayoutVars>
          <dgm:bulletEnabled val="1"/>
        </dgm:presLayoutVars>
      </dgm:prSet>
      <dgm:spPr/>
    </dgm:pt>
  </dgm:ptLst>
  <dgm:cxnLst>
    <dgm:cxn modelId="{F543E701-AA09-4D42-A357-E31A9C9B77A3}" type="presOf" srcId="{8BFD0D14-DA27-49B1-BD64-D5E0ACFC1E44}" destId="{772A3031-4FB2-400F-912E-5B7BEEA400D5}" srcOrd="0" destOrd="0" presId="urn:microsoft.com/office/officeart/2005/8/layout/process1"/>
    <dgm:cxn modelId="{512C6E02-1EE6-48CD-910C-A7BD8075B8B1}" type="presOf" srcId="{61B40479-38DF-47FD-B80B-462BC3996D7E}" destId="{03AF9E7E-884E-441F-8A0D-01DB58D3A65A}" srcOrd="1" destOrd="0" presId="urn:microsoft.com/office/officeart/2005/8/layout/process1"/>
    <dgm:cxn modelId="{B591A10C-C0CB-415A-95BB-77D3EAF990DC}" srcId="{429D88D7-22E4-420C-9A57-4E115B3C7A04}" destId="{3BB582F6-B498-4892-8102-51577AAEC0CB}" srcOrd="3" destOrd="0" parTransId="{77F6C1C5-B42B-4CD8-9F76-EFD9662FC129}" sibTransId="{A6CF6AA7-3472-4D6D-B125-4D01CEF1A0B8}"/>
    <dgm:cxn modelId="{C262F424-7842-4923-98C2-A6F88531A28E}" type="presOf" srcId="{844E2426-3CBC-47AB-9635-635F0946CA5E}" destId="{5DA604E7-E42D-4638-9886-810B6DD0152E}" srcOrd="1" destOrd="0" presId="urn:microsoft.com/office/officeart/2005/8/layout/process1"/>
    <dgm:cxn modelId="{492FE228-13FB-4589-B162-D12898FD0370}" type="presOf" srcId="{3BB582F6-B498-4892-8102-51577AAEC0CB}" destId="{060EEA22-4456-4C13-889B-D579D0F0E2E0}" srcOrd="0" destOrd="0" presId="urn:microsoft.com/office/officeart/2005/8/layout/process1"/>
    <dgm:cxn modelId="{4DD62639-A3B3-4A0F-9A56-264ACFF042E8}" type="presOf" srcId="{801023F4-048F-4018-9BB5-359A58E1FDEA}" destId="{B7774EEC-BD35-48FA-A771-2DC57A48C821}" srcOrd="1" destOrd="0" presId="urn:microsoft.com/office/officeart/2005/8/layout/process1"/>
    <dgm:cxn modelId="{098F443A-324C-4F48-8444-3AD5291DB30B}" type="presOf" srcId="{BE49526C-04B1-4368-9A2E-FC2F7F9F8DCA}" destId="{CE605909-46E7-4E31-8F78-5ECDB489A425}" srcOrd="0" destOrd="0" presId="urn:microsoft.com/office/officeart/2005/8/layout/process1"/>
    <dgm:cxn modelId="{F0DEAA3C-75B1-450A-84D1-5B93132ABCE7}" type="presOf" srcId="{BE49526C-04B1-4368-9A2E-FC2F7F9F8DCA}" destId="{3557D428-16AA-4643-8B0F-8E23050C7470}" srcOrd="1" destOrd="0" presId="urn:microsoft.com/office/officeart/2005/8/layout/process1"/>
    <dgm:cxn modelId="{F2DBBD5C-D3C6-4258-98BD-D2069FA313D0}" type="presOf" srcId="{1F4D6055-2592-48F0-9592-86684F981FF4}" destId="{6270777D-5F41-478D-A3BB-490CB5C89110}" srcOrd="0" destOrd="0" presId="urn:microsoft.com/office/officeart/2005/8/layout/process1"/>
    <dgm:cxn modelId="{A0F96654-D30C-4F87-89A2-2A1B08E13AFA}" type="presOf" srcId="{A6CF6AA7-3472-4D6D-B125-4D01CEF1A0B8}" destId="{2781A127-4DE5-444E-BE43-F3B5AE87530A}" srcOrd="0" destOrd="0" presId="urn:microsoft.com/office/officeart/2005/8/layout/process1"/>
    <dgm:cxn modelId="{BD76FC75-8951-436F-BEA9-3CE6367B26AB}" type="presOf" srcId="{429D88D7-22E4-420C-9A57-4E115B3C7A04}" destId="{8D20558B-D3E3-4133-B5C2-DAF893F77EE9}" srcOrd="0" destOrd="0" presId="urn:microsoft.com/office/officeart/2005/8/layout/process1"/>
    <dgm:cxn modelId="{CA7FD07C-0C62-4B6F-BA53-AFF9724B48F1}" type="presOf" srcId="{13885CE3-912B-4F58-B82F-1536AB21E8FD}" destId="{BC82179F-E978-40D0-8C45-2F5E4DC22D56}" srcOrd="0" destOrd="0" presId="urn:microsoft.com/office/officeart/2005/8/layout/process1"/>
    <dgm:cxn modelId="{47484E9E-EBEA-4C51-AB81-3645B52B6009}" srcId="{429D88D7-22E4-420C-9A57-4E115B3C7A04}" destId="{8F73129B-9D1B-4E34-8B19-C788C16842F2}" srcOrd="0" destOrd="0" parTransId="{A04F6D35-98B9-41B3-8A28-CA4019F16BBB}" sibTransId="{844E2426-3CBC-47AB-9635-635F0946CA5E}"/>
    <dgm:cxn modelId="{A7B234B0-E91D-4748-B494-F1DFDC1EED5B}" type="presOf" srcId="{801023F4-048F-4018-9BB5-359A58E1FDEA}" destId="{FA11FF32-2935-4083-932D-885E5CF0B39E}" srcOrd="0" destOrd="0" presId="urn:microsoft.com/office/officeart/2005/8/layout/process1"/>
    <dgm:cxn modelId="{CA2082B0-D97A-4CB5-89B5-3735E5477D44}" type="presOf" srcId="{61B40479-38DF-47FD-B80B-462BC3996D7E}" destId="{88BE166F-14C4-47D4-8A99-20C9354E09F4}" srcOrd="0" destOrd="0" presId="urn:microsoft.com/office/officeart/2005/8/layout/process1"/>
    <dgm:cxn modelId="{39942AC4-F312-4007-B42C-6D03D656A17B}" type="presOf" srcId="{4E4C1239-3052-4378-8B44-8AE11DAA3583}" destId="{CF7DEDA2-D0D8-4B9B-BC69-E56E8EEE3469}" srcOrd="0" destOrd="0" presId="urn:microsoft.com/office/officeart/2005/8/layout/process1"/>
    <dgm:cxn modelId="{4D22E7CE-EEC0-4425-98F8-C2DBEBB2BC13}" type="presOf" srcId="{A6CF6AA7-3472-4D6D-B125-4D01CEF1A0B8}" destId="{848F9007-8E50-412B-B1CD-4ED1B01E5537}" srcOrd="1" destOrd="0" presId="urn:microsoft.com/office/officeart/2005/8/layout/process1"/>
    <dgm:cxn modelId="{2B548FD9-0E1D-497C-A861-63E7A968CF6F}" srcId="{429D88D7-22E4-420C-9A57-4E115B3C7A04}" destId="{1F4D6055-2592-48F0-9592-86684F981FF4}" srcOrd="2" destOrd="0" parTransId="{70D90AC7-EBD4-4747-9E6B-2695C5A382D7}" sibTransId="{61B40479-38DF-47FD-B80B-462BC3996D7E}"/>
    <dgm:cxn modelId="{A8FEEBD9-7217-4051-91D2-8F8F86B663B0}" srcId="{429D88D7-22E4-420C-9A57-4E115B3C7A04}" destId="{8BFD0D14-DA27-49B1-BD64-D5E0ACFC1E44}" srcOrd="5" destOrd="0" parTransId="{A3B4150B-D7B8-4372-BA34-F1ADA88C7D85}" sibTransId="{162E279A-5DC7-461C-B715-20D7FF8C1E82}"/>
    <dgm:cxn modelId="{0108C6E5-A8C7-458E-B195-0457BF6756DD}" srcId="{429D88D7-22E4-420C-9A57-4E115B3C7A04}" destId="{13885CE3-912B-4F58-B82F-1536AB21E8FD}" srcOrd="4" destOrd="0" parTransId="{A2F906F8-5D5E-4A31-BE51-CCC6E9676D3E}" sibTransId="{BE49526C-04B1-4368-9A2E-FC2F7F9F8DCA}"/>
    <dgm:cxn modelId="{DE77ABE6-539C-4499-A3EF-659C99AB6501}" srcId="{429D88D7-22E4-420C-9A57-4E115B3C7A04}" destId="{4E4C1239-3052-4378-8B44-8AE11DAA3583}" srcOrd="1" destOrd="0" parTransId="{EF0ADE74-9F76-464A-9DDA-6F14EB5AAB95}" sibTransId="{801023F4-048F-4018-9BB5-359A58E1FDEA}"/>
    <dgm:cxn modelId="{D80D12F9-6C29-48F4-BC18-C3FB01E410A0}" type="presOf" srcId="{8F73129B-9D1B-4E34-8B19-C788C16842F2}" destId="{4E6618FB-BEC6-4797-885C-4CC9DA701BD2}" srcOrd="0" destOrd="0" presId="urn:microsoft.com/office/officeart/2005/8/layout/process1"/>
    <dgm:cxn modelId="{01BA3DFE-D7A6-49B5-BB03-028FFBAC0BF3}" type="presOf" srcId="{844E2426-3CBC-47AB-9635-635F0946CA5E}" destId="{160C3497-45D8-461F-8A86-66E7F4B26089}" srcOrd="0" destOrd="0" presId="urn:microsoft.com/office/officeart/2005/8/layout/process1"/>
    <dgm:cxn modelId="{B12B881C-1CC1-4E33-8EAE-980F4D882C11}" type="presParOf" srcId="{8D20558B-D3E3-4133-B5C2-DAF893F77EE9}" destId="{4E6618FB-BEC6-4797-885C-4CC9DA701BD2}" srcOrd="0" destOrd="0" presId="urn:microsoft.com/office/officeart/2005/8/layout/process1"/>
    <dgm:cxn modelId="{0CE79F59-6183-4703-B3B8-1FF87CFB848A}" type="presParOf" srcId="{8D20558B-D3E3-4133-B5C2-DAF893F77EE9}" destId="{160C3497-45D8-461F-8A86-66E7F4B26089}" srcOrd="1" destOrd="0" presId="urn:microsoft.com/office/officeart/2005/8/layout/process1"/>
    <dgm:cxn modelId="{2628DC26-6529-4D7A-8199-FE7542B99A33}" type="presParOf" srcId="{160C3497-45D8-461F-8A86-66E7F4B26089}" destId="{5DA604E7-E42D-4638-9886-810B6DD0152E}" srcOrd="0" destOrd="0" presId="urn:microsoft.com/office/officeart/2005/8/layout/process1"/>
    <dgm:cxn modelId="{4358F16C-1F11-4897-B534-B0B8916348D7}" type="presParOf" srcId="{8D20558B-D3E3-4133-B5C2-DAF893F77EE9}" destId="{CF7DEDA2-D0D8-4B9B-BC69-E56E8EEE3469}" srcOrd="2" destOrd="0" presId="urn:microsoft.com/office/officeart/2005/8/layout/process1"/>
    <dgm:cxn modelId="{51B3F8CA-B4A4-4472-95C8-4A5C5A7F50A6}" type="presParOf" srcId="{8D20558B-D3E3-4133-B5C2-DAF893F77EE9}" destId="{FA11FF32-2935-4083-932D-885E5CF0B39E}" srcOrd="3" destOrd="0" presId="urn:microsoft.com/office/officeart/2005/8/layout/process1"/>
    <dgm:cxn modelId="{D61E5DBD-A7D1-4C92-AEE1-546B4DD6DA11}" type="presParOf" srcId="{FA11FF32-2935-4083-932D-885E5CF0B39E}" destId="{B7774EEC-BD35-48FA-A771-2DC57A48C821}" srcOrd="0" destOrd="0" presId="urn:microsoft.com/office/officeart/2005/8/layout/process1"/>
    <dgm:cxn modelId="{B72212AE-1640-4BF2-A1E8-53F2109ECF87}" type="presParOf" srcId="{8D20558B-D3E3-4133-B5C2-DAF893F77EE9}" destId="{6270777D-5F41-478D-A3BB-490CB5C89110}" srcOrd="4" destOrd="0" presId="urn:microsoft.com/office/officeart/2005/8/layout/process1"/>
    <dgm:cxn modelId="{68871EEA-D160-496A-87DC-6F163CD636D3}" type="presParOf" srcId="{8D20558B-D3E3-4133-B5C2-DAF893F77EE9}" destId="{88BE166F-14C4-47D4-8A99-20C9354E09F4}" srcOrd="5" destOrd="0" presId="urn:microsoft.com/office/officeart/2005/8/layout/process1"/>
    <dgm:cxn modelId="{0DBCC90F-E7E3-4730-82DC-5726F3C3699B}" type="presParOf" srcId="{88BE166F-14C4-47D4-8A99-20C9354E09F4}" destId="{03AF9E7E-884E-441F-8A0D-01DB58D3A65A}" srcOrd="0" destOrd="0" presId="urn:microsoft.com/office/officeart/2005/8/layout/process1"/>
    <dgm:cxn modelId="{AD34456A-C406-43A4-9920-594BE1A9C918}" type="presParOf" srcId="{8D20558B-D3E3-4133-B5C2-DAF893F77EE9}" destId="{060EEA22-4456-4C13-889B-D579D0F0E2E0}" srcOrd="6" destOrd="0" presId="urn:microsoft.com/office/officeart/2005/8/layout/process1"/>
    <dgm:cxn modelId="{215BF281-2FC7-4E5E-8797-4C70B42994A7}" type="presParOf" srcId="{8D20558B-D3E3-4133-B5C2-DAF893F77EE9}" destId="{2781A127-4DE5-444E-BE43-F3B5AE87530A}" srcOrd="7" destOrd="0" presId="urn:microsoft.com/office/officeart/2005/8/layout/process1"/>
    <dgm:cxn modelId="{C3B554B6-8CFC-4282-A59D-8C865F66B355}" type="presParOf" srcId="{2781A127-4DE5-444E-BE43-F3B5AE87530A}" destId="{848F9007-8E50-412B-B1CD-4ED1B01E5537}" srcOrd="0" destOrd="0" presId="urn:microsoft.com/office/officeart/2005/8/layout/process1"/>
    <dgm:cxn modelId="{65DFEFDA-5986-49AB-A1D7-4B4D1D1B812B}" type="presParOf" srcId="{8D20558B-D3E3-4133-B5C2-DAF893F77EE9}" destId="{BC82179F-E978-40D0-8C45-2F5E4DC22D56}" srcOrd="8" destOrd="0" presId="urn:microsoft.com/office/officeart/2005/8/layout/process1"/>
    <dgm:cxn modelId="{7F1F5BAB-BD02-4710-9EFE-9979CE03B8E3}" type="presParOf" srcId="{8D20558B-D3E3-4133-B5C2-DAF893F77EE9}" destId="{CE605909-46E7-4E31-8F78-5ECDB489A425}" srcOrd="9" destOrd="0" presId="urn:microsoft.com/office/officeart/2005/8/layout/process1"/>
    <dgm:cxn modelId="{3A9D10A0-4CFE-49A2-92B0-3AF6A3968156}" type="presParOf" srcId="{CE605909-46E7-4E31-8F78-5ECDB489A425}" destId="{3557D428-16AA-4643-8B0F-8E23050C7470}" srcOrd="0" destOrd="0" presId="urn:microsoft.com/office/officeart/2005/8/layout/process1"/>
    <dgm:cxn modelId="{72CEDA69-0637-40E0-8336-534D46A290A7}" type="presParOf" srcId="{8D20558B-D3E3-4133-B5C2-DAF893F77EE9}" destId="{772A3031-4FB2-400F-912E-5B7BEEA400D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28D04-60E9-40BA-804E-7AC4175EFE88}">
      <dsp:nvSpPr>
        <dsp:cNvPr id="0" name=""/>
        <dsp:cNvSpPr/>
      </dsp:nvSpPr>
      <dsp:spPr>
        <a:xfrm>
          <a:off x="0" y="160757"/>
          <a:ext cx="9321800" cy="1577553"/>
        </a:xfrm>
        <a:prstGeom prst="roundRect">
          <a:avLst>
            <a:gd name="adj" fmla="val 10000"/>
          </a:avLst>
        </a:prstGeom>
        <a:solidFill>
          <a:schemeClr val="accent1">
            <a:alpha val="90000"/>
            <a:tint val="4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5ACDC91-F3D1-453C-839B-6733939593AA}">
      <dsp:nvSpPr>
        <dsp:cNvPr id="0" name=""/>
        <dsp:cNvSpPr/>
      </dsp:nvSpPr>
      <dsp:spPr>
        <a:xfrm>
          <a:off x="542745" y="343194"/>
          <a:ext cx="1576677" cy="1229527"/>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4000" b="-14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644E99F-41A8-4606-BF9C-6E9442DADD85}">
      <dsp:nvSpPr>
        <dsp:cNvPr id="0" name=""/>
        <dsp:cNvSpPr/>
      </dsp:nvSpPr>
      <dsp:spPr>
        <a:xfrm rot="10800000">
          <a:off x="286497" y="1736657"/>
          <a:ext cx="2034605" cy="3190447"/>
        </a:xfrm>
        <a:prstGeom prst="round2SameRect">
          <a:avLst>
            <a:gd name="adj1" fmla="val 10500"/>
            <a:gd name="adj2" fmla="val 0"/>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latin typeface="Avenir Next LT Pro"/>
            </a:rPr>
            <a:t>Community Health Needs Assessment </a:t>
          </a:r>
          <a:r>
            <a:rPr lang="en-US" sz="2000" b="0" kern="1200">
              <a:latin typeface="Avenir Next LT Pro"/>
            </a:rPr>
            <a:t>(CHNA) </a:t>
          </a:r>
        </a:p>
        <a:p>
          <a:pPr marL="0" lvl="0" indent="0" algn="ctr" defTabSz="889000">
            <a:lnSpc>
              <a:spcPct val="90000"/>
            </a:lnSpc>
            <a:spcBef>
              <a:spcPct val="0"/>
            </a:spcBef>
            <a:spcAft>
              <a:spcPct val="35000"/>
            </a:spcAft>
            <a:buNone/>
          </a:pPr>
          <a:r>
            <a:rPr lang="en-US" sz="2000" b="1" kern="1200">
              <a:latin typeface="Avenir Next LT Pro"/>
            </a:rPr>
            <a:t>Community Health Implementa-tion Plan </a:t>
          </a:r>
          <a:r>
            <a:rPr lang="en-US" sz="2000" b="0" kern="1200">
              <a:latin typeface="Avenir Next LT Pro"/>
            </a:rPr>
            <a:t>(CHIP)</a:t>
          </a:r>
        </a:p>
      </dsp:txBody>
      <dsp:txXfrm rot="10800000">
        <a:off x="349068" y="1736657"/>
        <a:ext cx="1909463" cy="3127876"/>
      </dsp:txXfrm>
    </dsp:sp>
    <dsp:sp modelId="{805DD9F4-1054-42BB-A1D5-24ECBBCEF0D9}">
      <dsp:nvSpPr>
        <dsp:cNvPr id="0" name=""/>
        <dsp:cNvSpPr/>
      </dsp:nvSpPr>
      <dsp:spPr>
        <a:xfrm>
          <a:off x="2696671" y="336610"/>
          <a:ext cx="1508741" cy="1179695"/>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2000" b="-12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39210017-AEF3-41C7-A8E1-E46CF3E82841}">
      <dsp:nvSpPr>
        <dsp:cNvPr id="0" name=""/>
        <dsp:cNvSpPr/>
      </dsp:nvSpPr>
      <dsp:spPr>
        <a:xfrm rot="10800000">
          <a:off x="2433738" y="1738318"/>
          <a:ext cx="2034605" cy="3252242"/>
        </a:xfrm>
        <a:prstGeom prst="round2SameRect">
          <a:avLst>
            <a:gd name="adj1" fmla="val 10500"/>
            <a:gd name="adj2" fmla="val 0"/>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endParaRPr lang="en-US" sz="2100" b="1" kern="1200">
            <a:latin typeface="Avenir Next LT Pro" panose="020B0504020202020204" pitchFamily="34" charset="0"/>
          </a:endParaRPr>
        </a:p>
        <a:p>
          <a:pPr marL="0" lvl="0" indent="0" algn="ctr" defTabSz="933450">
            <a:lnSpc>
              <a:spcPct val="90000"/>
            </a:lnSpc>
            <a:spcBef>
              <a:spcPct val="0"/>
            </a:spcBef>
            <a:spcAft>
              <a:spcPct val="35000"/>
            </a:spcAft>
            <a:buNone/>
          </a:pPr>
          <a:r>
            <a:rPr lang="en-US" sz="2000" b="1" kern="1200">
              <a:latin typeface="Avenir Next LT Pro"/>
            </a:rPr>
            <a:t>Community Engagement Self-Assessment</a:t>
          </a:r>
        </a:p>
      </dsp:txBody>
      <dsp:txXfrm rot="10800000">
        <a:off x="2496309" y="1738318"/>
        <a:ext cx="1909463" cy="3189671"/>
      </dsp:txXfrm>
    </dsp:sp>
    <dsp:sp modelId="{09D28650-5EEA-4F79-B761-ED79641321B8}">
      <dsp:nvSpPr>
        <dsp:cNvPr id="0" name=""/>
        <dsp:cNvSpPr/>
      </dsp:nvSpPr>
      <dsp:spPr>
        <a:xfrm>
          <a:off x="4818409" y="388060"/>
          <a:ext cx="1595843" cy="117930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8000" b="-18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A667ACF-4217-4BAD-B516-C0330AED4E28}">
      <dsp:nvSpPr>
        <dsp:cNvPr id="0" name=""/>
        <dsp:cNvSpPr/>
      </dsp:nvSpPr>
      <dsp:spPr>
        <a:xfrm rot="10800000">
          <a:off x="4603910" y="1738305"/>
          <a:ext cx="2034605" cy="3211100"/>
        </a:xfrm>
        <a:prstGeom prst="round2SameRect">
          <a:avLst>
            <a:gd name="adj1" fmla="val 10500"/>
            <a:gd name="adj2" fmla="val 0"/>
          </a:avLst>
        </a:prstGeom>
        <a:solidFill>
          <a:schemeClr val="accent1"/>
        </a:solidFill>
        <a:ln w="2540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endParaRPr lang="en-US" sz="2100" b="1" kern="1200">
            <a:latin typeface="Avenir Next LT Pro" panose="020B0504020202020204" pitchFamily="34" charset="0"/>
          </a:endParaRPr>
        </a:p>
        <a:p>
          <a:pPr marL="0" lvl="0" indent="0" algn="ctr" defTabSz="933450">
            <a:lnSpc>
              <a:spcPct val="90000"/>
            </a:lnSpc>
            <a:spcBef>
              <a:spcPct val="0"/>
            </a:spcBef>
            <a:spcAft>
              <a:spcPct val="35000"/>
            </a:spcAft>
            <a:buNone/>
          </a:pPr>
          <a:r>
            <a:rPr lang="en-US" sz="2000" b="1" kern="1200">
              <a:latin typeface="Avenir Next LT Pro"/>
            </a:rPr>
            <a:t>Community Engagement Plan</a:t>
          </a:r>
        </a:p>
      </dsp:txBody>
      <dsp:txXfrm rot="10800000">
        <a:off x="4666481" y="1738305"/>
        <a:ext cx="1909463" cy="3148529"/>
      </dsp:txXfrm>
    </dsp:sp>
    <dsp:sp modelId="{46893143-8475-484C-A97A-47A8D5043576}">
      <dsp:nvSpPr>
        <dsp:cNvPr id="0" name=""/>
        <dsp:cNvSpPr/>
      </dsp:nvSpPr>
      <dsp:spPr>
        <a:xfrm>
          <a:off x="7316020" y="383612"/>
          <a:ext cx="1497876" cy="1183848"/>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3000" b="-13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E21192E-5692-4B58-8F03-FB2E8D29C5C9}">
      <dsp:nvSpPr>
        <dsp:cNvPr id="0" name=""/>
        <dsp:cNvSpPr/>
      </dsp:nvSpPr>
      <dsp:spPr>
        <a:xfrm rot="10800000">
          <a:off x="7084013" y="1738325"/>
          <a:ext cx="2034605" cy="3129228"/>
        </a:xfrm>
        <a:prstGeom prst="round2SameRect">
          <a:avLst>
            <a:gd name="adj1" fmla="val 10500"/>
            <a:gd name="adj2" fmla="val 0"/>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ts val="0"/>
            </a:spcAft>
            <a:buNone/>
          </a:pPr>
          <a:endParaRPr lang="en-US" sz="2100" b="1" kern="1200"/>
        </a:p>
        <a:p>
          <a:pPr marL="0" lvl="0" indent="0" algn="ctr" defTabSz="933450">
            <a:lnSpc>
              <a:spcPct val="90000"/>
            </a:lnSpc>
            <a:spcBef>
              <a:spcPct val="0"/>
            </a:spcBef>
            <a:spcAft>
              <a:spcPts val="0"/>
            </a:spcAft>
            <a:buNone/>
          </a:pPr>
          <a:endParaRPr lang="en-US" sz="2100" b="1" kern="1200">
            <a:latin typeface="Avenir Next LT Pro" panose="020B0504020202020204" pitchFamily="34" charset="0"/>
          </a:endParaRPr>
        </a:p>
        <a:p>
          <a:pPr marL="0" lvl="0" indent="0" algn="ctr" defTabSz="933450">
            <a:lnSpc>
              <a:spcPct val="90000"/>
            </a:lnSpc>
            <a:spcBef>
              <a:spcPct val="0"/>
            </a:spcBef>
            <a:spcAft>
              <a:spcPts val="0"/>
            </a:spcAft>
            <a:buNone/>
          </a:pPr>
          <a:r>
            <a:rPr lang="en-US" sz="2000" b="1" kern="1200">
              <a:latin typeface="Avenir Next LT Pro"/>
            </a:rPr>
            <a:t>Partner Assessments</a:t>
          </a:r>
        </a:p>
        <a:p>
          <a:pPr marL="0" lvl="0" indent="0" algn="ctr" defTabSz="933450" rtl="0">
            <a:lnSpc>
              <a:spcPct val="90000"/>
            </a:lnSpc>
            <a:spcBef>
              <a:spcPct val="0"/>
            </a:spcBef>
            <a:spcAft>
              <a:spcPts val="0"/>
            </a:spcAft>
            <a:buNone/>
          </a:pPr>
          <a:r>
            <a:rPr lang="en-US" sz="1200" kern="1200">
              <a:latin typeface="Avenir Next LT Pro"/>
            </a:rPr>
            <a:t>(formerly known as "Stakeholder Assessments")</a:t>
          </a:r>
        </a:p>
      </dsp:txBody>
      <dsp:txXfrm rot="10800000">
        <a:off x="7146584" y="1738325"/>
        <a:ext cx="1909463" cy="3066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618FB-BEC6-4797-885C-4CC9DA701BD2}">
      <dsp:nvSpPr>
        <dsp:cNvPr id="0" name=""/>
        <dsp:cNvSpPr/>
      </dsp:nvSpPr>
      <dsp:spPr>
        <a:xfrm>
          <a:off x="0" y="957990"/>
          <a:ext cx="1396842" cy="20262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a:rPr>
            <a:t>Applicant identifies a gap in service</a:t>
          </a:r>
        </a:p>
      </dsp:txBody>
      <dsp:txXfrm>
        <a:off x="40912" y="998902"/>
        <a:ext cx="1315018" cy="1944381"/>
      </dsp:txXfrm>
    </dsp:sp>
    <dsp:sp modelId="{160C3497-45D8-461F-8A86-66E7F4B26089}">
      <dsp:nvSpPr>
        <dsp:cNvPr id="0" name=""/>
        <dsp:cNvSpPr/>
      </dsp:nvSpPr>
      <dsp:spPr>
        <a:xfrm>
          <a:off x="1536526" y="1797884"/>
          <a:ext cx="296130" cy="346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venir Next LT Pro" panose="020B0504020202020204" pitchFamily="34" charset="0"/>
          </a:endParaRPr>
        </a:p>
      </dsp:txBody>
      <dsp:txXfrm>
        <a:off x="1536526" y="1867167"/>
        <a:ext cx="207291" cy="207850"/>
      </dsp:txXfrm>
    </dsp:sp>
    <dsp:sp modelId="{CF7DEDA2-D0D8-4B9B-BC69-E56E8EEE3469}">
      <dsp:nvSpPr>
        <dsp:cNvPr id="0" name=""/>
        <dsp:cNvSpPr/>
      </dsp:nvSpPr>
      <dsp:spPr>
        <a:xfrm>
          <a:off x="1955579" y="957990"/>
          <a:ext cx="1396842" cy="20262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a:rPr>
            <a:t>Applicant drafts &amp; submits DoN application to DPH</a:t>
          </a:r>
        </a:p>
      </dsp:txBody>
      <dsp:txXfrm>
        <a:off x="1996491" y="998902"/>
        <a:ext cx="1315018" cy="1944381"/>
      </dsp:txXfrm>
    </dsp:sp>
    <dsp:sp modelId="{FA11FF32-2935-4083-932D-885E5CF0B39E}">
      <dsp:nvSpPr>
        <dsp:cNvPr id="0" name=""/>
        <dsp:cNvSpPr/>
      </dsp:nvSpPr>
      <dsp:spPr>
        <a:xfrm>
          <a:off x="3492105" y="1797884"/>
          <a:ext cx="296130" cy="346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venir Next LT Pro" panose="020B0504020202020204" pitchFamily="34" charset="0"/>
          </a:endParaRPr>
        </a:p>
      </dsp:txBody>
      <dsp:txXfrm>
        <a:off x="3492105" y="1867167"/>
        <a:ext cx="207291" cy="207850"/>
      </dsp:txXfrm>
    </dsp:sp>
    <dsp:sp modelId="{6270777D-5F41-478D-A3BB-490CB5C89110}">
      <dsp:nvSpPr>
        <dsp:cNvPr id="0" name=""/>
        <dsp:cNvSpPr/>
      </dsp:nvSpPr>
      <dsp:spPr>
        <a:xfrm>
          <a:off x="3911158" y="957990"/>
          <a:ext cx="1396842" cy="20262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a:rPr>
            <a:t>DPH reviews &amp; drafts Staff Report</a:t>
          </a:r>
        </a:p>
      </dsp:txBody>
      <dsp:txXfrm>
        <a:off x="3952070" y="998902"/>
        <a:ext cx="1315018" cy="1944381"/>
      </dsp:txXfrm>
    </dsp:sp>
    <dsp:sp modelId="{88BE166F-14C4-47D4-8A99-20C9354E09F4}">
      <dsp:nvSpPr>
        <dsp:cNvPr id="0" name=""/>
        <dsp:cNvSpPr/>
      </dsp:nvSpPr>
      <dsp:spPr>
        <a:xfrm>
          <a:off x="5447684" y="1797884"/>
          <a:ext cx="296130" cy="346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venir Next LT Pro" panose="020B0504020202020204" pitchFamily="34" charset="0"/>
          </a:endParaRPr>
        </a:p>
      </dsp:txBody>
      <dsp:txXfrm>
        <a:off x="5447684" y="1867167"/>
        <a:ext cx="207291" cy="207850"/>
      </dsp:txXfrm>
    </dsp:sp>
    <dsp:sp modelId="{060EEA22-4456-4C13-889B-D579D0F0E2E0}">
      <dsp:nvSpPr>
        <dsp:cNvPr id="0" name=""/>
        <dsp:cNvSpPr/>
      </dsp:nvSpPr>
      <dsp:spPr>
        <a:xfrm>
          <a:off x="5866737" y="957990"/>
          <a:ext cx="1396842" cy="20262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cap="none" spc="0">
              <a:ln w="0"/>
              <a:effectLst>
                <a:outerShdw blurRad="38100" dist="19050" dir="2700000" algn="tl" rotWithShape="0">
                  <a:schemeClr val="dk1">
                    <a:alpha val="40000"/>
                  </a:schemeClr>
                </a:outerShdw>
              </a:effectLst>
              <a:latin typeface="Avenir Next LT Pro"/>
            </a:rPr>
            <a:t>Application/ Staff Report reviewed by PHC for Approval</a:t>
          </a:r>
        </a:p>
      </dsp:txBody>
      <dsp:txXfrm>
        <a:off x="5907649" y="998902"/>
        <a:ext cx="1315018" cy="1944381"/>
      </dsp:txXfrm>
    </dsp:sp>
    <dsp:sp modelId="{2781A127-4DE5-444E-BE43-F3B5AE87530A}">
      <dsp:nvSpPr>
        <dsp:cNvPr id="0" name=""/>
        <dsp:cNvSpPr/>
      </dsp:nvSpPr>
      <dsp:spPr>
        <a:xfrm>
          <a:off x="7403263" y="1797884"/>
          <a:ext cx="296130" cy="346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venir Next LT Pro" panose="020B0504020202020204" pitchFamily="34" charset="0"/>
          </a:endParaRPr>
        </a:p>
      </dsp:txBody>
      <dsp:txXfrm>
        <a:off x="7403263" y="1867167"/>
        <a:ext cx="207291" cy="207850"/>
      </dsp:txXfrm>
    </dsp:sp>
    <dsp:sp modelId="{BC82179F-E978-40D0-8C45-2F5E4DC22D56}">
      <dsp:nvSpPr>
        <dsp:cNvPr id="0" name=""/>
        <dsp:cNvSpPr/>
      </dsp:nvSpPr>
      <dsp:spPr>
        <a:xfrm>
          <a:off x="7822316" y="957990"/>
          <a:ext cx="1396842" cy="20262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err="1">
              <a:solidFill>
                <a:schemeClr val="bg1"/>
              </a:solidFill>
              <a:latin typeface="Avenir Next LT Pro"/>
            </a:rPr>
            <a:t>DoN</a:t>
          </a:r>
          <a:r>
            <a:rPr lang="en-US" sz="1400" kern="1200">
              <a:solidFill>
                <a:srgbClr val="FF0000"/>
              </a:solidFill>
              <a:latin typeface="Avenir Next LT Pro"/>
            </a:rPr>
            <a:t> </a:t>
          </a:r>
          <a:r>
            <a:rPr lang="en-US" sz="1400" kern="1200">
              <a:latin typeface="Avenir Next LT Pro"/>
            </a:rPr>
            <a:t>holder carries out </a:t>
          </a:r>
          <a:r>
            <a:rPr lang="en-US" sz="1400" kern="1200" err="1">
              <a:latin typeface="Avenir Next LT Pro"/>
            </a:rPr>
            <a:t>DoN</a:t>
          </a:r>
          <a:r>
            <a:rPr lang="en-US" sz="1400" kern="1200">
              <a:latin typeface="Avenir Next LT Pro"/>
            </a:rPr>
            <a:t> capital project &amp; associated CHI project*</a:t>
          </a:r>
        </a:p>
      </dsp:txBody>
      <dsp:txXfrm>
        <a:off x="7863228" y="998902"/>
        <a:ext cx="1315018" cy="1944381"/>
      </dsp:txXfrm>
    </dsp:sp>
    <dsp:sp modelId="{CE605909-46E7-4E31-8F78-5ECDB489A425}">
      <dsp:nvSpPr>
        <dsp:cNvPr id="0" name=""/>
        <dsp:cNvSpPr/>
      </dsp:nvSpPr>
      <dsp:spPr>
        <a:xfrm>
          <a:off x="9358843" y="1797884"/>
          <a:ext cx="296130" cy="346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venir Next LT Pro" panose="020B0504020202020204" pitchFamily="34" charset="0"/>
          </a:endParaRPr>
        </a:p>
      </dsp:txBody>
      <dsp:txXfrm>
        <a:off x="9358843" y="1867167"/>
        <a:ext cx="207291" cy="207850"/>
      </dsp:txXfrm>
    </dsp:sp>
    <dsp:sp modelId="{772A3031-4FB2-400F-912E-5B7BEEA400D5}">
      <dsp:nvSpPr>
        <dsp:cNvPr id="0" name=""/>
        <dsp:cNvSpPr/>
      </dsp:nvSpPr>
      <dsp:spPr>
        <a:xfrm>
          <a:off x="9777895" y="957990"/>
          <a:ext cx="1396842" cy="20262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venir Next LT Pro" panose="020B0504020202020204" pitchFamily="34" charset="0"/>
          </a:endParaRPr>
        </a:p>
        <a:p>
          <a:pPr marL="0" lvl="0" indent="0" algn="ctr" defTabSz="622300">
            <a:lnSpc>
              <a:spcPct val="90000"/>
            </a:lnSpc>
            <a:spcBef>
              <a:spcPct val="0"/>
            </a:spcBef>
            <a:spcAft>
              <a:spcPct val="35000"/>
            </a:spcAft>
            <a:buNone/>
          </a:pPr>
          <a:r>
            <a:rPr lang="en-US" sz="1400" kern="1200">
              <a:latin typeface="Avenir Next LT Pro"/>
            </a:rPr>
            <a:t>Holder reports to DPH on capital project progress &amp; Local and/or Statewide CHI contribution payments</a:t>
          </a:r>
        </a:p>
      </dsp:txBody>
      <dsp:txXfrm>
        <a:off x="9818807" y="998902"/>
        <a:ext cx="1315018" cy="1944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618FB-BEC6-4797-885C-4CC9DA701BD2}">
      <dsp:nvSpPr>
        <dsp:cNvPr id="0" name=""/>
        <dsp:cNvSpPr/>
      </dsp:nvSpPr>
      <dsp:spPr>
        <a:xfrm>
          <a:off x="0" y="672391"/>
          <a:ext cx="1023874" cy="13645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solidFill>
                <a:schemeClr val="bg1"/>
              </a:solidFill>
              <a:latin typeface="Calibri"/>
              <a:ea typeface="Calibri"/>
              <a:cs typeface="Calibri"/>
            </a:rPr>
            <a:t>Applicant identifies a gap in service</a:t>
          </a:r>
          <a:endParaRPr lang="en-US" sz="1000" kern="1200">
            <a:solidFill>
              <a:schemeClr val="bg1"/>
            </a:solidFill>
          </a:endParaRPr>
        </a:p>
      </dsp:txBody>
      <dsp:txXfrm>
        <a:off x="29988" y="702379"/>
        <a:ext cx="963898" cy="1304574"/>
      </dsp:txXfrm>
    </dsp:sp>
    <dsp:sp modelId="{160C3497-45D8-461F-8A86-66E7F4B26089}">
      <dsp:nvSpPr>
        <dsp:cNvPr id="0" name=""/>
        <dsp:cNvSpPr/>
      </dsp:nvSpPr>
      <dsp:spPr>
        <a:xfrm>
          <a:off x="1126261" y="1227706"/>
          <a:ext cx="217061" cy="2539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126261" y="1278490"/>
        <a:ext cx="151943" cy="152352"/>
      </dsp:txXfrm>
    </dsp:sp>
    <dsp:sp modelId="{CF7DEDA2-D0D8-4B9B-BC69-E56E8EEE3469}">
      <dsp:nvSpPr>
        <dsp:cNvPr id="0" name=""/>
        <dsp:cNvSpPr/>
      </dsp:nvSpPr>
      <dsp:spPr>
        <a:xfrm>
          <a:off x="1433423" y="672391"/>
          <a:ext cx="1023874" cy="13645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Applicant drafts &amp; submits </a:t>
          </a:r>
          <a:r>
            <a:rPr lang="en-US" sz="1000" kern="1200" err="1"/>
            <a:t>DoN</a:t>
          </a:r>
          <a:r>
            <a:rPr lang="en-US" sz="1000" kern="1200"/>
            <a:t> application to DPH</a:t>
          </a:r>
        </a:p>
      </dsp:txBody>
      <dsp:txXfrm>
        <a:off x="1463411" y="702379"/>
        <a:ext cx="963898" cy="1304574"/>
      </dsp:txXfrm>
    </dsp:sp>
    <dsp:sp modelId="{FA11FF32-2935-4083-932D-885E5CF0B39E}">
      <dsp:nvSpPr>
        <dsp:cNvPr id="0" name=""/>
        <dsp:cNvSpPr/>
      </dsp:nvSpPr>
      <dsp:spPr>
        <a:xfrm>
          <a:off x="2559684" y="1227706"/>
          <a:ext cx="217061" cy="2539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559684" y="1278490"/>
        <a:ext cx="151943" cy="152352"/>
      </dsp:txXfrm>
    </dsp:sp>
    <dsp:sp modelId="{6270777D-5F41-478D-A3BB-490CB5C89110}">
      <dsp:nvSpPr>
        <dsp:cNvPr id="0" name=""/>
        <dsp:cNvSpPr/>
      </dsp:nvSpPr>
      <dsp:spPr>
        <a:xfrm>
          <a:off x="2866847" y="672391"/>
          <a:ext cx="1023874" cy="13645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DPH reviews &amp; drafts Staff Report</a:t>
          </a:r>
        </a:p>
      </dsp:txBody>
      <dsp:txXfrm>
        <a:off x="2896835" y="702379"/>
        <a:ext cx="963898" cy="1304574"/>
      </dsp:txXfrm>
    </dsp:sp>
    <dsp:sp modelId="{88BE166F-14C4-47D4-8A99-20C9354E09F4}">
      <dsp:nvSpPr>
        <dsp:cNvPr id="0" name=""/>
        <dsp:cNvSpPr/>
      </dsp:nvSpPr>
      <dsp:spPr>
        <a:xfrm>
          <a:off x="3993108" y="1227706"/>
          <a:ext cx="217061" cy="2539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993108" y="1278490"/>
        <a:ext cx="151943" cy="152352"/>
      </dsp:txXfrm>
    </dsp:sp>
    <dsp:sp modelId="{060EEA22-4456-4C13-889B-D579D0F0E2E0}">
      <dsp:nvSpPr>
        <dsp:cNvPr id="0" name=""/>
        <dsp:cNvSpPr/>
      </dsp:nvSpPr>
      <dsp:spPr>
        <a:xfrm>
          <a:off x="4300270" y="672391"/>
          <a:ext cx="1023874" cy="13645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cap="none" spc="0">
              <a:ln w="0"/>
              <a:effectLst>
                <a:outerShdw blurRad="38100" dist="19050" dir="2700000" algn="tl" rotWithShape="0">
                  <a:schemeClr val="dk1">
                    <a:alpha val="40000"/>
                  </a:schemeClr>
                </a:outerShdw>
              </a:effectLst>
            </a:rPr>
            <a:t>Application/ Staff Report reviewed by PHC or Commissioner for Approval</a:t>
          </a:r>
        </a:p>
      </dsp:txBody>
      <dsp:txXfrm>
        <a:off x="4330258" y="702379"/>
        <a:ext cx="963898" cy="1304574"/>
      </dsp:txXfrm>
    </dsp:sp>
    <dsp:sp modelId="{2781A127-4DE5-444E-BE43-F3B5AE87530A}">
      <dsp:nvSpPr>
        <dsp:cNvPr id="0" name=""/>
        <dsp:cNvSpPr/>
      </dsp:nvSpPr>
      <dsp:spPr>
        <a:xfrm>
          <a:off x="5426532" y="1227706"/>
          <a:ext cx="217061" cy="2539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426532" y="1278490"/>
        <a:ext cx="151943" cy="152352"/>
      </dsp:txXfrm>
    </dsp:sp>
    <dsp:sp modelId="{BC82179F-E978-40D0-8C45-2F5E4DC22D56}">
      <dsp:nvSpPr>
        <dsp:cNvPr id="0" name=""/>
        <dsp:cNvSpPr/>
      </dsp:nvSpPr>
      <dsp:spPr>
        <a:xfrm>
          <a:off x="5733694" y="672391"/>
          <a:ext cx="1023874" cy="13645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Holder carries out </a:t>
          </a:r>
          <a:r>
            <a:rPr lang="en-US" sz="1000" kern="1200" err="1"/>
            <a:t>DoN</a:t>
          </a:r>
          <a:r>
            <a:rPr lang="en-US" sz="1000" kern="1200"/>
            <a:t> capital project &amp; associated CHI project</a:t>
          </a:r>
        </a:p>
      </dsp:txBody>
      <dsp:txXfrm>
        <a:off x="5763682" y="702379"/>
        <a:ext cx="963898" cy="1304574"/>
      </dsp:txXfrm>
    </dsp:sp>
    <dsp:sp modelId="{CE605909-46E7-4E31-8F78-5ECDB489A425}">
      <dsp:nvSpPr>
        <dsp:cNvPr id="0" name=""/>
        <dsp:cNvSpPr/>
      </dsp:nvSpPr>
      <dsp:spPr>
        <a:xfrm>
          <a:off x="6859955" y="1227706"/>
          <a:ext cx="217061" cy="2539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859955" y="1278490"/>
        <a:ext cx="151943" cy="152352"/>
      </dsp:txXfrm>
    </dsp:sp>
    <dsp:sp modelId="{772A3031-4FB2-400F-912E-5B7BEEA400D5}">
      <dsp:nvSpPr>
        <dsp:cNvPr id="0" name=""/>
        <dsp:cNvSpPr/>
      </dsp:nvSpPr>
      <dsp:spPr>
        <a:xfrm>
          <a:off x="7167118" y="672391"/>
          <a:ext cx="1023874" cy="13645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a:p>
        <a:p>
          <a:pPr marL="0" lvl="0" indent="0" algn="ctr" defTabSz="444500">
            <a:lnSpc>
              <a:spcPct val="90000"/>
            </a:lnSpc>
            <a:spcBef>
              <a:spcPct val="0"/>
            </a:spcBef>
            <a:spcAft>
              <a:spcPct val="35000"/>
            </a:spcAft>
            <a:buNone/>
          </a:pPr>
          <a:r>
            <a:rPr lang="en-US" sz="1000" kern="1200"/>
            <a:t>Holder reports to DPH on capital project progress &amp; CHI contribution payments</a:t>
          </a:r>
        </a:p>
        <a:p>
          <a:pPr marL="0" lvl="0" indent="0" algn="ctr" defTabSz="444500">
            <a:lnSpc>
              <a:spcPct val="90000"/>
            </a:lnSpc>
            <a:spcBef>
              <a:spcPct val="0"/>
            </a:spcBef>
            <a:spcAft>
              <a:spcPct val="35000"/>
            </a:spcAft>
            <a:buNone/>
          </a:pPr>
          <a:endParaRPr lang="en-US" sz="1000" kern="1200"/>
        </a:p>
      </dsp:txBody>
      <dsp:txXfrm>
        <a:off x="7197106" y="702379"/>
        <a:ext cx="963898" cy="130457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8BCECD-7351-A242-CC9D-27F14BC7A2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31069A-433A-EC26-06CF-F585C7998F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4A39EC-16FF-4AC9-9D6D-4532782DEA3F}" type="datetimeFigureOut">
              <a:rPr lang="en-US" smtClean="0"/>
              <a:t>1/14/2026</a:t>
            </a:fld>
            <a:endParaRPr lang="en-US"/>
          </a:p>
        </p:txBody>
      </p:sp>
      <p:sp>
        <p:nvSpPr>
          <p:cNvPr id="4" name="Footer Placeholder 3">
            <a:extLst>
              <a:ext uri="{FF2B5EF4-FFF2-40B4-BE49-F238E27FC236}">
                <a16:creationId xmlns:a16="http://schemas.microsoft.com/office/drawing/2014/main" id="{D8E269C4-20D0-9AB6-0590-C3887DA4D0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05288-804D-1D65-4C15-0D9FD4AB00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D83F12-B65C-4018-9CAE-0CC417DE3507}" type="slidenum">
              <a:rPr lang="en-US" smtClean="0"/>
              <a:t>‹#›</a:t>
            </a:fld>
            <a:endParaRPr lang="en-US"/>
          </a:p>
        </p:txBody>
      </p:sp>
    </p:spTree>
    <p:extLst>
      <p:ext uri="{BB962C8B-B14F-4D97-AF65-F5344CB8AC3E}">
        <p14:creationId xmlns:p14="http://schemas.microsoft.com/office/powerpoint/2010/main" val="4226905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C4BF5-E566-BD4E-BF84-8EF979555B2D}"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BBDB-52D0-FE4C-8729-D7393D454E10}" type="slidenum">
              <a:rPr lang="en-US" smtClean="0"/>
              <a:t>‹#›</a:t>
            </a:fld>
            <a:endParaRPr lang="en-US"/>
          </a:p>
        </p:txBody>
      </p:sp>
    </p:spTree>
    <p:extLst>
      <p:ext uri="{BB962C8B-B14F-4D97-AF65-F5344CB8AC3E}">
        <p14:creationId xmlns:p14="http://schemas.microsoft.com/office/powerpoint/2010/main" val="16133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15</a:t>
            </a:fld>
            <a:endParaRPr lang="en-US"/>
          </a:p>
        </p:txBody>
      </p:sp>
    </p:spTree>
    <p:extLst>
      <p:ext uri="{BB962C8B-B14F-4D97-AF65-F5344CB8AC3E}">
        <p14:creationId xmlns:p14="http://schemas.microsoft.com/office/powerpoint/2010/main" val="2851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89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27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a typeface="Calibri"/>
                <a:cs typeface="Calibri"/>
              </a:rPr>
            </a:b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733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616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838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42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619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3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5121F-773D-DEFE-C48C-A9B697554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AB6C-BB7F-E703-E05E-73B5A0DCC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E0A06-E43F-B39D-8AA3-A547C33981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310B2E-5F7D-961F-87FE-0B2EFD03A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87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03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608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380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464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2AF5-72CA-9916-F163-848A13DF3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10AA1-6EB4-970B-39EF-AD7189517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AFE70-1A9A-A472-25A8-498E4AD3F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2EF0F4-80F9-DC66-2326-49D68E4311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47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94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425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1F1D-9355-4AFC-E9EE-91A453ECE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F49A3-EA6B-5989-A1D6-B3302FD84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EB5A3-863E-CFA9-4618-E11674C550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CF98AB-37C6-F896-53A7-F1C469A67B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964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406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07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2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A478B-E8AE-B54A-232D-0FC9E2309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B3071-2FDE-D78B-C388-2BDEECA45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11A6B-F853-5712-3A35-99C0F25B79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2F665D-49A4-4835-9D4D-957ECEE942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586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933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594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US" sz="2000" dirty="0">
              <a:latin typeface="Avenir Next LT Pro" panose="020B050402020202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9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760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5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24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57F4-054E-456D-AE8A-61F4E23E0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99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8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29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19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3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F5652-592B-1BF4-535B-4D449770F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9FAB6-8FC9-5E3B-FDE9-4D630D135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B5B2E-4BF8-2A15-0B60-6624C95585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72EF40-C887-2A25-956D-7BC7B3B7CA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90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171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Deck Intro/Outro Slide">
    <p:bg>
      <p:bgPr>
        <a:solidFill>
          <a:srgbClr val="00599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6374C-68F8-D7E2-CE2A-8A21E5C3B3F8}"/>
              </a:ext>
              <a:ext uri="{C183D7F6-B498-43B3-948B-1728B52AA6E4}">
                <adec:decorative xmlns:adec="http://schemas.microsoft.com/office/drawing/2017/decorative" val="1"/>
              </a:ext>
            </a:extLst>
          </p:cNvPr>
          <p:cNvSpPr/>
          <p:nvPr userDrawn="1"/>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373701"/>
          </a:xfrm>
          <a:prstGeom prst="rect">
            <a:avLst/>
          </a:prstGeom>
        </p:spPr>
        <p:txBody>
          <a:bodyPr/>
          <a:lstStyle>
            <a:lvl1pPr marL="0" indent="0" algn="l">
              <a:buNone/>
              <a:defRPr sz="5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8926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 Presentation 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5" name="Content Placeholder 14">
            <a:extLst>
              <a:ext uri="{FF2B5EF4-FFF2-40B4-BE49-F238E27FC236}">
                <a16:creationId xmlns:a16="http://schemas.microsoft.com/office/drawing/2014/main" id="{19214EA6-D676-63A5-1726-76DCD4554947}"/>
              </a:ext>
            </a:extLst>
          </p:cNvPr>
          <p:cNvSpPr>
            <a:spLocks noGrp="1"/>
          </p:cNvSpPr>
          <p:nvPr>
            <p:ph sz="quarter" idx="14" hasCustomPrompt="1"/>
          </p:nvPr>
        </p:nvSpPr>
        <p:spPr>
          <a:xfrm>
            <a:off x="606425" y="636589"/>
            <a:ext cx="11069638" cy="1518102"/>
          </a:xfrm>
          <a:prstGeom prst="rect">
            <a:avLst/>
          </a:prstGeom>
        </p:spPr>
        <p:txBody>
          <a:bodyPr/>
          <a:lstStyle>
            <a:lvl1pPr marL="0" indent="0">
              <a:buNone/>
              <a:defRPr lang="en-US" sz="4400" b="1" kern="1200" dirty="0" smtClean="0">
                <a:solidFill>
                  <a:srgbClr val="055994"/>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6" name="Text Placeholder 8">
            <a:extLst>
              <a:ext uri="{FF2B5EF4-FFF2-40B4-BE49-F238E27FC236}">
                <a16:creationId xmlns:a16="http://schemas.microsoft.com/office/drawing/2014/main" id="{1455A039-E0BF-49E8-4165-AFB26E2F0361}"/>
              </a:ext>
            </a:extLst>
          </p:cNvPr>
          <p:cNvSpPr>
            <a:spLocks noGrp="1"/>
          </p:cNvSpPr>
          <p:nvPr>
            <p:ph type="body" sz="quarter" idx="15" hasCustomPrompt="1"/>
          </p:nvPr>
        </p:nvSpPr>
        <p:spPr>
          <a:xfrm>
            <a:off x="606425" y="2383290"/>
            <a:ext cx="11070272"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7" name="Text Placeholder 8">
            <a:extLst>
              <a:ext uri="{FF2B5EF4-FFF2-40B4-BE49-F238E27FC236}">
                <a16:creationId xmlns:a16="http://schemas.microsoft.com/office/drawing/2014/main" id="{FBF5C4D3-82E3-4146-9B24-5FEF8E23C13F}"/>
              </a:ext>
            </a:extLst>
          </p:cNvPr>
          <p:cNvSpPr>
            <a:spLocks noGrp="1"/>
          </p:cNvSpPr>
          <p:nvPr>
            <p:ph type="body" sz="quarter" idx="10" hasCustomPrompt="1"/>
          </p:nvPr>
        </p:nvSpPr>
        <p:spPr>
          <a:xfrm>
            <a:off x="606287" y="2909543"/>
            <a:ext cx="11070272" cy="519457"/>
          </a:xfrm>
          <a:prstGeom prst="rect">
            <a:avLst/>
          </a:prstGeom>
        </p:spPr>
        <p:txBody>
          <a:bodyPr/>
          <a:lstStyle>
            <a:lvl1pPr marL="0" indent="0" algn="l">
              <a:buNone/>
              <a:defRPr sz="2800" b="1">
                <a:solidFill>
                  <a:schemeClr val="tx1"/>
                </a:solidFill>
                <a:latin typeface="Avenir Next LT Pro" panose="020B0504020202020204" pitchFamily="34" charset="0"/>
                <a:cs typeface="Arial" panose="020B0604020202020204" pitchFamily="34" charset="0"/>
              </a:defRPr>
            </a:lvl1pPr>
          </a:lstStyle>
          <a:p>
            <a:pPr lvl="0"/>
            <a:r>
              <a:rPr lang="en-US"/>
              <a:t>Name</a:t>
            </a:r>
          </a:p>
        </p:txBody>
      </p:sp>
      <p:sp>
        <p:nvSpPr>
          <p:cNvPr id="8" name="Text Placeholder 8">
            <a:extLst>
              <a:ext uri="{FF2B5EF4-FFF2-40B4-BE49-F238E27FC236}">
                <a16:creationId xmlns:a16="http://schemas.microsoft.com/office/drawing/2014/main" id="{5249240E-EFB8-4267-86F2-93F9B2BB011C}"/>
              </a:ext>
            </a:extLst>
          </p:cNvPr>
          <p:cNvSpPr>
            <a:spLocks noGrp="1"/>
          </p:cNvSpPr>
          <p:nvPr>
            <p:ph type="body" sz="quarter" idx="11" hasCustomPrompt="1"/>
          </p:nvPr>
        </p:nvSpPr>
        <p:spPr>
          <a:xfrm>
            <a:off x="606284" y="3456296"/>
            <a:ext cx="11070275"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10" name="Text Placeholder 8">
            <a:extLst>
              <a:ext uri="{FF2B5EF4-FFF2-40B4-BE49-F238E27FC236}">
                <a16:creationId xmlns:a16="http://schemas.microsoft.com/office/drawing/2014/main" id="{0F0AB19A-C647-40DC-A9E6-E61809C38A53}"/>
              </a:ext>
            </a:extLst>
          </p:cNvPr>
          <p:cNvSpPr>
            <a:spLocks noGrp="1"/>
          </p:cNvSpPr>
          <p:nvPr>
            <p:ph type="body" sz="quarter" idx="12" hasCustomPrompt="1"/>
          </p:nvPr>
        </p:nvSpPr>
        <p:spPr>
          <a:xfrm>
            <a:off x="606286" y="3999460"/>
            <a:ext cx="11070273"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Bureau/Office/Program</a:t>
            </a:r>
          </a:p>
        </p:txBody>
      </p:sp>
      <p:sp>
        <p:nvSpPr>
          <p:cNvPr id="12" name="Text Placeholder 8">
            <a:extLst>
              <a:ext uri="{FF2B5EF4-FFF2-40B4-BE49-F238E27FC236}">
                <a16:creationId xmlns:a16="http://schemas.microsoft.com/office/drawing/2014/main" id="{9D0B9CC8-4E7E-41B9-9011-DCA8C9E073BC}"/>
              </a:ext>
            </a:extLst>
          </p:cNvPr>
          <p:cNvSpPr>
            <a:spLocks noGrp="1"/>
          </p:cNvSpPr>
          <p:nvPr>
            <p:ph type="body" sz="quarter" idx="13" hasCustomPrompt="1"/>
          </p:nvPr>
        </p:nvSpPr>
        <p:spPr>
          <a:xfrm>
            <a:off x="606286" y="4542975"/>
            <a:ext cx="11070271" cy="519457"/>
          </a:xfrm>
          <a:prstGeom prst="rect">
            <a:avLst/>
          </a:prstGeom>
        </p:spPr>
        <p:txBody>
          <a:bodyPr/>
          <a:lstStyle>
            <a:lvl1pPr marL="0" indent="0" algn="l">
              <a:buNone/>
              <a:defRPr sz="2800" b="0" u="sng">
                <a:solidFill>
                  <a:srgbClr val="055994"/>
                </a:solidFill>
                <a:latin typeface="Avenir Next LT Pro" panose="020B0504020202020204" pitchFamily="34" charset="0"/>
                <a:cs typeface="Arial" panose="020B0604020202020204" pitchFamily="34" charset="0"/>
              </a:defRPr>
            </a:lvl1pPr>
          </a:lstStyle>
          <a:p>
            <a:pPr lvl="0"/>
            <a:r>
              <a:rPr lang="en-US"/>
              <a:t>email@mass.gov </a:t>
            </a: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177255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2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Deck Intro/Outro Slide">
    <p:bg>
      <p:bgPr>
        <a:solidFill>
          <a:srgbClr val="00599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6374C-68F8-D7E2-CE2A-8A21E5C3B3F8}"/>
              </a:ext>
              <a:ext uri="{C183D7F6-B498-43B3-948B-1728B52AA6E4}">
                <adec:decorative xmlns:adec="http://schemas.microsoft.com/office/drawing/2017/decorative" val="1"/>
              </a:ext>
            </a:extLst>
          </p:cNvPr>
          <p:cNvSpPr/>
          <p:nvPr userDrawn="1"/>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373701"/>
          </a:xfrm>
          <a:prstGeom prst="rect">
            <a:avLst/>
          </a:prstGeom>
        </p:spPr>
        <p:txBody>
          <a:bodyPr/>
          <a:lstStyle>
            <a:lvl1pPr marL="0" indent="0" algn="l">
              <a:buNone/>
              <a:defRPr sz="5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949169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gulation Opening">
    <p:bg>
      <p:bgPr>
        <a:solidFill>
          <a:srgbClr val="005994"/>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6AEF81-13A3-FACB-C353-68A3CE57C42D}"/>
              </a:ext>
            </a:extLst>
          </p:cNvPr>
          <p:cNvSpPr>
            <a:spLocks noGrp="1"/>
          </p:cNvSpPr>
          <p:nvPr>
            <p:ph sz="quarter" idx="10" hasCustomPrompt="1"/>
          </p:nvPr>
        </p:nvSpPr>
        <p:spPr>
          <a:xfrm>
            <a:off x="677863" y="2353205"/>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0" name="Content Placeholder 9">
            <a:extLst>
              <a:ext uri="{FF2B5EF4-FFF2-40B4-BE49-F238E27FC236}">
                <a16:creationId xmlns:a16="http://schemas.microsoft.com/office/drawing/2014/main" id="{C168AEA3-E6E5-BBF3-8906-9F05094573FC}"/>
              </a:ext>
            </a:extLst>
          </p:cNvPr>
          <p:cNvSpPr>
            <a:spLocks noGrp="1"/>
          </p:cNvSpPr>
          <p:nvPr>
            <p:ph sz="quarter" idx="11" hasCustomPrompt="1"/>
          </p:nvPr>
        </p:nvSpPr>
        <p:spPr>
          <a:xfrm>
            <a:off x="677863" y="3166004"/>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Regulation citation</a:t>
            </a:r>
          </a:p>
        </p:txBody>
      </p:sp>
      <p:sp>
        <p:nvSpPr>
          <p:cNvPr id="15" name="Content Placeholder 14">
            <a:extLst>
              <a:ext uri="{FF2B5EF4-FFF2-40B4-BE49-F238E27FC236}">
                <a16:creationId xmlns:a16="http://schemas.microsoft.com/office/drawing/2014/main" id="{D37EDFC7-4A55-E5CE-754D-4082496E93C6}"/>
              </a:ext>
            </a:extLst>
          </p:cNvPr>
          <p:cNvSpPr>
            <a:spLocks noGrp="1"/>
          </p:cNvSpPr>
          <p:nvPr>
            <p:ph sz="quarter" idx="12" hasCustomPrompt="1"/>
          </p:nvPr>
        </p:nvSpPr>
        <p:spPr>
          <a:xfrm>
            <a:off x="677863" y="3944938"/>
            <a:ext cx="10328275" cy="779462"/>
          </a:xfrm>
          <a:prstGeom prst="rect">
            <a:avLst/>
          </a:prstGeom>
        </p:spPr>
        <p:txBody>
          <a:bodyPr/>
          <a:lstStyle>
            <a:lvl1pPr marL="0" indent="0">
              <a:buNone/>
              <a:defRPr sz="3200">
                <a:solidFill>
                  <a:schemeClr val="bg1"/>
                </a:solidFill>
                <a:latin typeface="Avenir Next LT Pro" panose="020B0504020202020204" pitchFamily="34" charset="0"/>
                <a:cs typeface="Arial" panose="020B0604020202020204" pitchFamily="34" charset="0"/>
              </a:defRPr>
            </a:lvl1pPr>
          </a:lstStyle>
          <a:p>
            <a:pPr lvl="0"/>
            <a:r>
              <a:rPr lang="en-US"/>
              <a:t>Regulation name</a:t>
            </a:r>
          </a:p>
        </p:txBody>
      </p:sp>
      <p:sp>
        <p:nvSpPr>
          <p:cNvPr id="17" name="Content Placeholder 16">
            <a:extLst>
              <a:ext uri="{FF2B5EF4-FFF2-40B4-BE49-F238E27FC236}">
                <a16:creationId xmlns:a16="http://schemas.microsoft.com/office/drawing/2014/main" id="{E943059C-2C9A-0BC2-CDBD-5C1A76918357}"/>
              </a:ext>
            </a:extLst>
          </p:cNvPr>
          <p:cNvSpPr>
            <a:spLocks noGrp="1"/>
          </p:cNvSpPr>
          <p:nvPr>
            <p:ph sz="quarter" idx="13" hasCustomPrompt="1"/>
          </p:nvPr>
        </p:nvSpPr>
        <p:spPr>
          <a:xfrm>
            <a:off x="677863" y="5079484"/>
            <a:ext cx="8770937" cy="389995"/>
          </a:xfrm>
          <a:prstGeom prst="rect">
            <a:avLst/>
          </a:prstGeom>
        </p:spPr>
        <p:txBody>
          <a:bodyPr/>
          <a:lstStyle>
            <a:lvl1pPr marL="0" indent="0">
              <a:buNone/>
              <a:defRPr sz="2400" b="1">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9" name="Content Placeholder 18">
            <a:extLst>
              <a:ext uri="{FF2B5EF4-FFF2-40B4-BE49-F238E27FC236}">
                <a16:creationId xmlns:a16="http://schemas.microsoft.com/office/drawing/2014/main" id="{E61A5C3A-2FF4-FA0F-AAC9-A4480B78EF98}"/>
              </a:ext>
            </a:extLst>
          </p:cNvPr>
          <p:cNvSpPr>
            <a:spLocks noGrp="1"/>
          </p:cNvSpPr>
          <p:nvPr>
            <p:ph sz="quarter" idx="14" hasCustomPrompt="1"/>
          </p:nvPr>
        </p:nvSpPr>
        <p:spPr>
          <a:xfrm>
            <a:off x="677863" y="5470009"/>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Title, Bureau/Office/Hospital</a:t>
            </a:r>
          </a:p>
        </p:txBody>
      </p:sp>
      <p:sp>
        <p:nvSpPr>
          <p:cNvPr id="21" name="Content Placeholder 20">
            <a:extLst>
              <a:ext uri="{FF2B5EF4-FFF2-40B4-BE49-F238E27FC236}">
                <a16:creationId xmlns:a16="http://schemas.microsoft.com/office/drawing/2014/main" id="{CACC1D09-601F-25E5-B1A5-7835F944D879}"/>
              </a:ext>
            </a:extLst>
          </p:cNvPr>
          <p:cNvSpPr>
            <a:spLocks noGrp="1"/>
          </p:cNvSpPr>
          <p:nvPr>
            <p:ph sz="quarter" idx="15" hasCustomPrompt="1"/>
          </p:nvPr>
        </p:nvSpPr>
        <p:spPr>
          <a:xfrm>
            <a:off x="677863" y="5944129"/>
            <a:ext cx="8770937" cy="388937"/>
          </a:xfrm>
          <a:prstGeom prst="rect">
            <a:avLst/>
          </a:prstGeom>
        </p:spPr>
        <p:txBody>
          <a:bodyPr/>
          <a:lstStyle>
            <a:lvl1pPr marL="0" indent="0">
              <a:buNone/>
              <a:defRPr lang="en-US" sz="2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Presenter 2 Name</a:t>
            </a:r>
          </a:p>
        </p:txBody>
      </p:sp>
      <p:sp>
        <p:nvSpPr>
          <p:cNvPr id="23" name="Content Placeholder 22">
            <a:extLst>
              <a:ext uri="{FF2B5EF4-FFF2-40B4-BE49-F238E27FC236}">
                <a16:creationId xmlns:a16="http://schemas.microsoft.com/office/drawing/2014/main" id="{22D0DE6E-3ACA-1263-9D6E-EBFA979B19FE}"/>
              </a:ext>
            </a:extLst>
          </p:cNvPr>
          <p:cNvSpPr>
            <a:spLocks noGrp="1"/>
          </p:cNvSpPr>
          <p:nvPr>
            <p:ph sz="quarter" idx="16" hasCustomPrompt="1"/>
          </p:nvPr>
        </p:nvSpPr>
        <p:spPr>
          <a:xfrm>
            <a:off x="677863" y="6332538"/>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Presenter 2 Title, Bureau/Office/Hospital</a:t>
            </a:r>
          </a:p>
        </p:txBody>
      </p:sp>
      <p:pic>
        <p:nvPicPr>
          <p:cNvPr id="2" name="Picture 1" descr="Massachusetts Department of Public Health logo">
            <a:extLst>
              <a:ext uri="{FF2B5EF4-FFF2-40B4-BE49-F238E27FC236}">
                <a16:creationId xmlns:a16="http://schemas.microsoft.com/office/drawing/2014/main" id="{7D42A9F7-26B2-0719-65EE-90E490303551}"/>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3080254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gulation thank-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E18D-D9A3-B977-9DC8-2A1D3517F65A}"/>
              </a:ext>
            </a:extLst>
          </p:cNvPr>
          <p:cNvSpPr>
            <a:spLocks noGrp="1"/>
          </p:cNvSpPr>
          <p:nvPr>
            <p:ph type="title" hasCustomPrompt="1"/>
          </p:nvPr>
        </p:nvSpPr>
        <p:spPr>
          <a:xfrm>
            <a:off x="838200" y="-879211"/>
            <a:ext cx="10515600" cy="640821"/>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Regulation thank-you</a:t>
            </a:r>
          </a:p>
        </p:txBody>
      </p:sp>
      <p:sp>
        <p:nvSpPr>
          <p:cNvPr id="4" name="Content Placeholder 3">
            <a:extLst>
              <a:ext uri="{FF2B5EF4-FFF2-40B4-BE49-F238E27FC236}">
                <a16:creationId xmlns:a16="http://schemas.microsoft.com/office/drawing/2014/main" id="{7899E3AD-691C-E642-9591-4D70A528B1E6}"/>
              </a:ext>
            </a:extLst>
          </p:cNvPr>
          <p:cNvSpPr>
            <a:spLocks noGrp="1"/>
          </p:cNvSpPr>
          <p:nvPr>
            <p:ph sz="quarter" idx="10" hasCustomPrompt="1"/>
          </p:nvPr>
        </p:nvSpPr>
        <p:spPr>
          <a:xfrm>
            <a:off x="838200" y="711200"/>
            <a:ext cx="10515600" cy="944403"/>
          </a:xfrm>
          <a:prstGeom prst="rect">
            <a:avLst/>
          </a:prstGeom>
        </p:spPr>
        <p:txBody>
          <a:bodyPr/>
          <a:lstStyle>
            <a:lvl1pPr marL="0" indent="0">
              <a:buNone/>
              <a:defRPr sz="4400" b="1">
                <a:solidFill>
                  <a:srgbClr val="005994"/>
                </a:solidFill>
                <a:latin typeface="Avenir Next LT Pro" panose="020B0504020202020204" pitchFamily="34" charset="0"/>
                <a:cs typeface="Arial" panose="020B0604020202020204" pitchFamily="34" charset="0"/>
              </a:defRPr>
            </a:lvl1pPr>
          </a:lstStyle>
          <a:p>
            <a:pPr lvl="0"/>
            <a:r>
              <a:rPr lang="en-US"/>
              <a:t>Thank you</a:t>
            </a:r>
          </a:p>
        </p:txBody>
      </p:sp>
      <p:sp>
        <p:nvSpPr>
          <p:cNvPr id="6" name="Content Placeholder 5">
            <a:extLst>
              <a:ext uri="{FF2B5EF4-FFF2-40B4-BE49-F238E27FC236}">
                <a16:creationId xmlns:a16="http://schemas.microsoft.com/office/drawing/2014/main" id="{5ED2CEBF-C421-0F66-95F8-7E282F148795}"/>
              </a:ext>
            </a:extLst>
          </p:cNvPr>
          <p:cNvSpPr>
            <a:spLocks noGrp="1"/>
          </p:cNvSpPr>
          <p:nvPr>
            <p:ph sz="quarter" idx="11" hasCustomPrompt="1"/>
          </p:nvPr>
        </p:nvSpPr>
        <p:spPr>
          <a:xfrm>
            <a:off x="838200" y="2604475"/>
            <a:ext cx="10515600" cy="398463"/>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Massachusetts law: </a:t>
            </a:r>
          </a:p>
        </p:txBody>
      </p:sp>
      <p:sp>
        <p:nvSpPr>
          <p:cNvPr id="8" name="Content Placeholder 7">
            <a:extLst>
              <a:ext uri="{FF2B5EF4-FFF2-40B4-BE49-F238E27FC236}">
                <a16:creationId xmlns:a16="http://schemas.microsoft.com/office/drawing/2014/main" id="{602802E8-0AB7-9BF8-BA8B-CADA5B7FF405}"/>
              </a:ext>
            </a:extLst>
          </p:cNvPr>
          <p:cNvSpPr>
            <a:spLocks noGrp="1"/>
          </p:cNvSpPr>
          <p:nvPr>
            <p:ph sz="quarter" idx="12" hasCustomPrompt="1"/>
          </p:nvPr>
        </p:nvSpPr>
        <p:spPr>
          <a:xfrm>
            <a:off x="838200" y="3035749"/>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law</a:t>
            </a:r>
          </a:p>
        </p:txBody>
      </p:sp>
      <p:sp>
        <p:nvSpPr>
          <p:cNvPr id="10" name="Content Placeholder 9">
            <a:extLst>
              <a:ext uri="{FF2B5EF4-FFF2-40B4-BE49-F238E27FC236}">
                <a16:creationId xmlns:a16="http://schemas.microsoft.com/office/drawing/2014/main" id="{9C984FC8-63FB-524C-01E5-74D848B99078}"/>
              </a:ext>
            </a:extLst>
          </p:cNvPr>
          <p:cNvSpPr>
            <a:spLocks noGrp="1"/>
          </p:cNvSpPr>
          <p:nvPr>
            <p:ph sz="quarter" idx="13" hasCustomPrompt="1"/>
          </p:nvPr>
        </p:nvSpPr>
        <p:spPr>
          <a:xfrm>
            <a:off x="838200" y="3602751"/>
            <a:ext cx="10515600" cy="398462"/>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Current regulation:</a:t>
            </a:r>
          </a:p>
        </p:txBody>
      </p:sp>
      <p:sp>
        <p:nvSpPr>
          <p:cNvPr id="12" name="Content Placeholder 11">
            <a:extLst>
              <a:ext uri="{FF2B5EF4-FFF2-40B4-BE49-F238E27FC236}">
                <a16:creationId xmlns:a16="http://schemas.microsoft.com/office/drawing/2014/main" id="{289B8D39-70B8-0840-B0CE-13EFB209C4EA}"/>
              </a:ext>
            </a:extLst>
          </p:cNvPr>
          <p:cNvSpPr>
            <a:spLocks noGrp="1"/>
          </p:cNvSpPr>
          <p:nvPr>
            <p:ph sz="quarter" idx="14" hasCustomPrompt="1"/>
          </p:nvPr>
        </p:nvSpPr>
        <p:spPr>
          <a:xfrm>
            <a:off x="838200" y="4034550"/>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regulation</a:t>
            </a:r>
          </a:p>
        </p:txBody>
      </p:sp>
      <p:sp>
        <p:nvSpPr>
          <p:cNvPr id="14" name="Content Placeholder 13">
            <a:extLst>
              <a:ext uri="{FF2B5EF4-FFF2-40B4-BE49-F238E27FC236}">
                <a16:creationId xmlns:a16="http://schemas.microsoft.com/office/drawing/2014/main" id="{6E51744C-AB20-4C1D-C666-66973480472D}"/>
              </a:ext>
            </a:extLst>
          </p:cNvPr>
          <p:cNvSpPr>
            <a:spLocks noGrp="1"/>
          </p:cNvSpPr>
          <p:nvPr>
            <p:ph sz="quarter" idx="15" hasCustomPrompt="1"/>
          </p:nvPr>
        </p:nvSpPr>
        <p:spPr>
          <a:xfrm>
            <a:off x="838200" y="4581047"/>
            <a:ext cx="10515600" cy="398461"/>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Proposed amendment:</a:t>
            </a:r>
          </a:p>
        </p:txBody>
      </p:sp>
      <p:sp>
        <p:nvSpPr>
          <p:cNvPr id="16" name="Content Placeholder 15">
            <a:extLst>
              <a:ext uri="{FF2B5EF4-FFF2-40B4-BE49-F238E27FC236}">
                <a16:creationId xmlns:a16="http://schemas.microsoft.com/office/drawing/2014/main" id="{4601E8C0-87C6-2717-2F76-CA6078AD2BB7}"/>
              </a:ext>
            </a:extLst>
          </p:cNvPr>
          <p:cNvSpPr>
            <a:spLocks noGrp="1"/>
          </p:cNvSpPr>
          <p:nvPr>
            <p:ph sz="quarter" idx="16" hasCustomPrompt="1"/>
          </p:nvPr>
        </p:nvSpPr>
        <p:spPr>
          <a:xfrm>
            <a:off x="838200" y="4996441"/>
            <a:ext cx="10515600" cy="398460"/>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proposed amendment page</a:t>
            </a:r>
          </a:p>
        </p:txBody>
      </p:sp>
      <p:sp>
        <p:nvSpPr>
          <p:cNvPr id="18" name="Content Placeholder 17">
            <a:extLst>
              <a:ext uri="{FF2B5EF4-FFF2-40B4-BE49-F238E27FC236}">
                <a16:creationId xmlns:a16="http://schemas.microsoft.com/office/drawing/2014/main" id="{5E9710E5-E1E9-F4CC-EDE3-D4A17AF44B44}"/>
              </a:ext>
            </a:extLst>
          </p:cNvPr>
          <p:cNvSpPr>
            <a:spLocks noGrp="1"/>
          </p:cNvSpPr>
          <p:nvPr>
            <p:ph sz="quarter" idx="17" hasCustomPrompt="1"/>
          </p:nvPr>
        </p:nvSpPr>
        <p:spPr>
          <a:xfrm>
            <a:off x="838200" y="5532877"/>
            <a:ext cx="10515600" cy="398460"/>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20" name="Content Placeholder 19">
            <a:extLst>
              <a:ext uri="{FF2B5EF4-FFF2-40B4-BE49-F238E27FC236}">
                <a16:creationId xmlns:a16="http://schemas.microsoft.com/office/drawing/2014/main" id="{698EC311-1832-4E7E-C0B0-0AA70AAFFE1B}"/>
              </a:ext>
            </a:extLst>
          </p:cNvPr>
          <p:cNvSpPr>
            <a:spLocks noGrp="1"/>
          </p:cNvSpPr>
          <p:nvPr>
            <p:ph sz="quarter" idx="18" hasCustomPrompt="1"/>
          </p:nvPr>
        </p:nvSpPr>
        <p:spPr>
          <a:xfrm>
            <a:off x="838200" y="5948796"/>
            <a:ext cx="10515600" cy="398463"/>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email@mass.gov</a:t>
            </a:r>
          </a:p>
        </p:txBody>
      </p:sp>
      <p:sp>
        <p:nvSpPr>
          <p:cNvPr id="22" name="Rectangle 21">
            <a:extLst>
              <a:ext uri="{FF2B5EF4-FFF2-40B4-BE49-F238E27FC236}">
                <a16:creationId xmlns:a16="http://schemas.microsoft.com/office/drawing/2014/main" id="{D7C1275C-B968-9DC2-203D-C1EFECC7CF9E}"/>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203AD83B-C701-0CAB-82D6-4A14AA04434C}"/>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BAD9EFE-F787-7661-014A-655CA44FB297}"/>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298787747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 Presentation Opening Slide">
    <p:bg>
      <p:bgPr>
        <a:solidFill>
          <a:srgbClr val="0559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16224" y="2358615"/>
            <a:ext cx="10700042" cy="1373701"/>
          </a:xfrm>
          <a:prstGeom prst="rect">
            <a:avLst/>
          </a:prstGeom>
        </p:spPr>
        <p:txBody>
          <a:bodyPr/>
          <a:lstStyle>
            <a:lvl1pPr marL="0" indent="0" algn="l">
              <a:buNone/>
              <a:defRPr sz="4400" b="1">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16224" y="3819535"/>
            <a:ext cx="7878488" cy="746846"/>
          </a:xfrm>
          <a:prstGeom prst="rect">
            <a:avLst/>
          </a:prstGeom>
        </p:spPr>
        <p:txBody>
          <a:bodyPr/>
          <a:lstStyle>
            <a:lvl1pPr marL="0" indent="0" algn="l">
              <a:buNone/>
              <a:defRPr sz="3200" b="0">
                <a:solidFill>
                  <a:schemeClr val="bg1"/>
                </a:solidFill>
                <a:latin typeface="Avenir Next LT Pro" panose="020B0504020202020204" pitchFamily="34" charset="0"/>
                <a:cs typeface="Arial" panose="020B0604020202020204" pitchFamily="34" charset="0"/>
              </a:defRPr>
            </a:lvl1pPr>
          </a:lstStyle>
          <a:p>
            <a:pPr lvl="0"/>
            <a:r>
              <a:rPr lang="en-US"/>
              <a:t>Click to add subtitle</a:t>
            </a:r>
          </a:p>
        </p:txBody>
      </p:sp>
      <p:sp>
        <p:nvSpPr>
          <p:cNvPr id="12" name="Text Placeholder 12">
            <a:extLst>
              <a:ext uri="{FF2B5EF4-FFF2-40B4-BE49-F238E27FC236}">
                <a16:creationId xmlns:a16="http://schemas.microsoft.com/office/drawing/2014/main" id="{E9BAFF98-5524-442B-AFF2-47280A15D622}"/>
              </a:ext>
            </a:extLst>
          </p:cNvPr>
          <p:cNvSpPr>
            <a:spLocks noGrp="1"/>
          </p:cNvSpPr>
          <p:nvPr>
            <p:ph type="body" sz="quarter" idx="12" hasCustomPrompt="1"/>
          </p:nvPr>
        </p:nvSpPr>
        <p:spPr>
          <a:xfrm>
            <a:off x="616224" y="4893990"/>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3" name="Text Placeholder 12">
            <a:extLst>
              <a:ext uri="{FF2B5EF4-FFF2-40B4-BE49-F238E27FC236}">
                <a16:creationId xmlns:a16="http://schemas.microsoft.com/office/drawing/2014/main" id="{22ADD84B-974E-49B7-BBBD-5023B3276100}"/>
              </a:ext>
            </a:extLst>
          </p:cNvPr>
          <p:cNvSpPr>
            <a:spLocks noGrp="1"/>
          </p:cNvSpPr>
          <p:nvPr>
            <p:ph type="body" sz="quarter" idx="13" hasCustomPrompt="1"/>
          </p:nvPr>
        </p:nvSpPr>
        <p:spPr>
          <a:xfrm>
            <a:off x="616225" y="5331126"/>
            <a:ext cx="8401565"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sp>
        <p:nvSpPr>
          <p:cNvPr id="14" name="Text Placeholder 12">
            <a:extLst>
              <a:ext uri="{FF2B5EF4-FFF2-40B4-BE49-F238E27FC236}">
                <a16:creationId xmlns:a16="http://schemas.microsoft.com/office/drawing/2014/main" id="{EB03ED66-67A4-4C98-8E6F-E5C65B8D8D0D}"/>
              </a:ext>
            </a:extLst>
          </p:cNvPr>
          <p:cNvSpPr>
            <a:spLocks noGrp="1"/>
          </p:cNvSpPr>
          <p:nvPr>
            <p:ph type="body" sz="quarter" idx="14" hasCustomPrompt="1"/>
          </p:nvPr>
        </p:nvSpPr>
        <p:spPr>
          <a:xfrm>
            <a:off x="616225" y="5845205"/>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5" name="Text Placeholder 12">
            <a:extLst>
              <a:ext uri="{FF2B5EF4-FFF2-40B4-BE49-F238E27FC236}">
                <a16:creationId xmlns:a16="http://schemas.microsoft.com/office/drawing/2014/main" id="{FF4BF661-36FF-4B02-9B69-812F87370076}"/>
              </a:ext>
            </a:extLst>
          </p:cNvPr>
          <p:cNvSpPr>
            <a:spLocks noGrp="1"/>
          </p:cNvSpPr>
          <p:nvPr>
            <p:ph type="body" sz="quarter" idx="15" hasCustomPrompt="1"/>
          </p:nvPr>
        </p:nvSpPr>
        <p:spPr>
          <a:xfrm>
            <a:off x="616224" y="6282341"/>
            <a:ext cx="8401568"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pic>
        <p:nvPicPr>
          <p:cNvPr id="2" name="Picture 1" descr="Massachusetts Department of Public Health logo">
            <a:extLst>
              <a:ext uri="{FF2B5EF4-FFF2-40B4-BE49-F238E27FC236}">
                <a16:creationId xmlns:a16="http://schemas.microsoft.com/office/drawing/2014/main" id="{9813AF5F-9E1C-D5A0-547D-C7ED4C5952CD}"/>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96130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151947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lnSpc>
                <a:spcPct val="114000"/>
              </a:lnSpc>
              <a:spcBef>
                <a:spcPct val="20000"/>
              </a:spcBef>
              <a:buFont typeface="Arial" panose="020B0604020202020204" pitchFamily="34" charset="0"/>
              <a:buChar char="•"/>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lnSpc>
                <a:spcPct val="114000"/>
              </a:lnSpc>
              <a:spcBef>
                <a:spcPct val="20000"/>
              </a:spcBef>
              <a:buFont typeface="Arial" panose="020B0604020202020204" pitchFamily="34" charset="0"/>
              <a:buChar char="•"/>
              <a:defRPr sz="2800" kern="1200">
                <a:solidFill>
                  <a:srgbClr val="032E53"/>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ct val="20000"/>
              </a:spcBef>
              <a:buFont typeface="Arial" panose="020B0604020202020204" pitchFamily="34" charset="0"/>
              <a:buChar char="•"/>
              <a:defRPr sz="2400" kern="1200">
                <a:solidFill>
                  <a:srgbClr val="032E53"/>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edit level one bullet text (add periods if more than one full sentence; no periods needed otherwise)</a:t>
            </a:r>
          </a:p>
          <a:p>
            <a:pPr lvl="1"/>
            <a:r>
              <a:rPr lang="en-US"/>
              <a:t>Second level bullet text</a:t>
            </a:r>
          </a:p>
          <a:p>
            <a:pPr lvl="2"/>
            <a:r>
              <a:rPr lang="en-US"/>
              <a:t>Third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Title 1">
            <a:extLst>
              <a:ext uri="{FF2B5EF4-FFF2-40B4-BE49-F238E27FC236}">
                <a16:creationId xmlns:a16="http://schemas.microsoft.com/office/drawing/2014/main" id="{494959E2-EEB2-23E3-14AB-DE9E290B62F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359995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tyle C: Columns with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62011" y="1920238"/>
            <a:ext cx="5157787"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marL="914400" indent="0">
              <a:buNone/>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vl5pPr marL="1828800" indent="0">
              <a:buNone/>
              <a:defRPr/>
            </a:lvl5pPr>
          </a:lstStyle>
          <a:p>
            <a:pPr lvl="0"/>
            <a:r>
              <a:rPr lang="en-US"/>
              <a:t>Edit bullet level one text</a:t>
            </a:r>
          </a:p>
          <a:p>
            <a:pPr lvl="1"/>
            <a:r>
              <a:rPr lang="en-US"/>
              <a:t>Edit bullet level two text</a:t>
            </a:r>
          </a:p>
          <a:p>
            <a:pPr lvl="2"/>
            <a:endParaRPr lang="en-US"/>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stStyle>
          <a:p>
            <a:pPr lvl="0"/>
            <a:r>
              <a:rPr lang="en-US"/>
              <a:t>Edit bullet level one text</a:t>
            </a:r>
          </a:p>
          <a:p>
            <a:pPr lvl="1"/>
            <a:r>
              <a:rPr lang="en-US"/>
              <a:t>Edit bullet level two text</a:t>
            </a:r>
          </a:p>
          <a:p>
            <a:pPr lvl="2"/>
            <a:endParaRPr lang="en-US"/>
          </a:p>
        </p:txBody>
      </p:sp>
      <p:sp>
        <p:nvSpPr>
          <p:cNvPr id="10" name="Rectangle 9">
            <a:extLst>
              <a:ext uri="{FF2B5EF4-FFF2-40B4-BE49-F238E27FC236}">
                <a16:creationId xmlns:a16="http://schemas.microsoft.com/office/drawing/2014/main" id="{599027F3-96A1-F54F-89E8-F47E6B10DE1B}"/>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13" name="TextBox 12">
            <a:extLst>
              <a:ext uri="{FF2B5EF4-FFF2-40B4-BE49-F238E27FC236}">
                <a16:creationId xmlns:a16="http://schemas.microsoft.com/office/drawing/2014/main" id="{03F1034B-732A-43E2-993F-868DF0D2772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BE009795-B8D9-482E-96A1-D1025E613A3F}"/>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3096976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318109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tion Opening">
    <p:bg>
      <p:bgPr>
        <a:solidFill>
          <a:srgbClr val="005994"/>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6AEF81-13A3-FACB-C353-68A3CE57C42D}"/>
              </a:ext>
            </a:extLst>
          </p:cNvPr>
          <p:cNvSpPr>
            <a:spLocks noGrp="1"/>
          </p:cNvSpPr>
          <p:nvPr>
            <p:ph sz="quarter" idx="10" hasCustomPrompt="1"/>
          </p:nvPr>
        </p:nvSpPr>
        <p:spPr>
          <a:xfrm>
            <a:off x="677863" y="2353205"/>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0" name="Content Placeholder 9">
            <a:extLst>
              <a:ext uri="{FF2B5EF4-FFF2-40B4-BE49-F238E27FC236}">
                <a16:creationId xmlns:a16="http://schemas.microsoft.com/office/drawing/2014/main" id="{C168AEA3-E6E5-BBF3-8906-9F05094573FC}"/>
              </a:ext>
            </a:extLst>
          </p:cNvPr>
          <p:cNvSpPr>
            <a:spLocks noGrp="1"/>
          </p:cNvSpPr>
          <p:nvPr>
            <p:ph sz="quarter" idx="11" hasCustomPrompt="1"/>
          </p:nvPr>
        </p:nvSpPr>
        <p:spPr>
          <a:xfrm>
            <a:off x="677863" y="3166004"/>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Regulation citation</a:t>
            </a:r>
          </a:p>
        </p:txBody>
      </p:sp>
      <p:sp>
        <p:nvSpPr>
          <p:cNvPr id="15" name="Content Placeholder 14">
            <a:extLst>
              <a:ext uri="{FF2B5EF4-FFF2-40B4-BE49-F238E27FC236}">
                <a16:creationId xmlns:a16="http://schemas.microsoft.com/office/drawing/2014/main" id="{D37EDFC7-4A55-E5CE-754D-4082496E93C6}"/>
              </a:ext>
            </a:extLst>
          </p:cNvPr>
          <p:cNvSpPr>
            <a:spLocks noGrp="1"/>
          </p:cNvSpPr>
          <p:nvPr>
            <p:ph sz="quarter" idx="12" hasCustomPrompt="1"/>
          </p:nvPr>
        </p:nvSpPr>
        <p:spPr>
          <a:xfrm>
            <a:off x="677863" y="3944938"/>
            <a:ext cx="10328275" cy="779462"/>
          </a:xfrm>
          <a:prstGeom prst="rect">
            <a:avLst/>
          </a:prstGeom>
        </p:spPr>
        <p:txBody>
          <a:bodyPr/>
          <a:lstStyle>
            <a:lvl1pPr marL="0" indent="0">
              <a:buNone/>
              <a:defRPr sz="3200">
                <a:solidFill>
                  <a:schemeClr val="bg1"/>
                </a:solidFill>
                <a:latin typeface="Avenir Next LT Pro" panose="020B0504020202020204" pitchFamily="34" charset="0"/>
                <a:cs typeface="Arial" panose="020B0604020202020204" pitchFamily="34" charset="0"/>
              </a:defRPr>
            </a:lvl1pPr>
          </a:lstStyle>
          <a:p>
            <a:pPr lvl="0"/>
            <a:r>
              <a:rPr lang="en-US"/>
              <a:t>Regulation name</a:t>
            </a:r>
          </a:p>
        </p:txBody>
      </p:sp>
      <p:sp>
        <p:nvSpPr>
          <p:cNvPr id="17" name="Content Placeholder 16">
            <a:extLst>
              <a:ext uri="{FF2B5EF4-FFF2-40B4-BE49-F238E27FC236}">
                <a16:creationId xmlns:a16="http://schemas.microsoft.com/office/drawing/2014/main" id="{E943059C-2C9A-0BC2-CDBD-5C1A76918357}"/>
              </a:ext>
            </a:extLst>
          </p:cNvPr>
          <p:cNvSpPr>
            <a:spLocks noGrp="1"/>
          </p:cNvSpPr>
          <p:nvPr>
            <p:ph sz="quarter" idx="13" hasCustomPrompt="1"/>
          </p:nvPr>
        </p:nvSpPr>
        <p:spPr>
          <a:xfrm>
            <a:off x="677863" y="5079484"/>
            <a:ext cx="8770937" cy="389995"/>
          </a:xfrm>
          <a:prstGeom prst="rect">
            <a:avLst/>
          </a:prstGeom>
        </p:spPr>
        <p:txBody>
          <a:bodyPr/>
          <a:lstStyle>
            <a:lvl1pPr marL="0" indent="0">
              <a:buNone/>
              <a:defRPr sz="2400" b="1">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9" name="Content Placeholder 18">
            <a:extLst>
              <a:ext uri="{FF2B5EF4-FFF2-40B4-BE49-F238E27FC236}">
                <a16:creationId xmlns:a16="http://schemas.microsoft.com/office/drawing/2014/main" id="{E61A5C3A-2FF4-FA0F-AAC9-A4480B78EF98}"/>
              </a:ext>
            </a:extLst>
          </p:cNvPr>
          <p:cNvSpPr>
            <a:spLocks noGrp="1"/>
          </p:cNvSpPr>
          <p:nvPr>
            <p:ph sz="quarter" idx="14" hasCustomPrompt="1"/>
          </p:nvPr>
        </p:nvSpPr>
        <p:spPr>
          <a:xfrm>
            <a:off x="677863" y="5470009"/>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Title, Bureau/Office/Hospital</a:t>
            </a:r>
          </a:p>
        </p:txBody>
      </p:sp>
      <p:sp>
        <p:nvSpPr>
          <p:cNvPr id="21" name="Content Placeholder 20">
            <a:extLst>
              <a:ext uri="{FF2B5EF4-FFF2-40B4-BE49-F238E27FC236}">
                <a16:creationId xmlns:a16="http://schemas.microsoft.com/office/drawing/2014/main" id="{CACC1D09-601F-25E5-B1A5-7835F944D879}"/>
              </a:ext>
            </a:extLst>
          </p:cNvPr>
          <p:cNvSpPr>
            <a:spLocks noGrp="1"/>
          </p:cNvSpPr>
          <p:nvPr>
            <p:ph sz="quarter" idx="15" hasCustomPrompt="1"/>
          </p:nvPr>
        </p:nvSpPr>
        <p:spPr>
          <a:xfrm>
            <a:off x="677863" y="5944129"/>
            <a:ext cx="8770937" cy="388937"/>
          </a:xfrm>
          <a:prstGeom prst="rect">
            <a:avLst/>
          </a:prstGeom>
        </p:spPr>
        <p:txBody>
          <a:bodyPr/>
          <a:lstStyle>
            <a:lvl1pPr marL="0" indent="0">
              <a:buNone/>
              <a:defRPr lang="en-US" sz="2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Presenter 2 Name</a:t>
            </a:r>
          </a:p>
        </p:txBody>
      </p:sp>
      <p:sp>
        <p:nvSpPr>
          <p:cNvPr id="23" name="Content Placeholder 22">
            <a:extLst>
              <a:ext uri="{FF2B5EF4-FFF2-40B4-BE49-F238E27FC236}">
                <a16:creationId xmlns:a16="http://schemas.microsoft.com/office/drawing/2014/main" id="{22D0DE6E-3ACA-1263-9D6E-EBFA979B19FE}"/>
              </a:ext>
            </a:extLst>
          </p:cNvPr>
          <p:cNvSpPr>
            <a:spLocks noGrp="1"/>
          </p:cNvSpPr>
          <p:nvPr>
            <p:ph sz="quarter" idx="16" hasCustomPrompt="1"/>
          </p:nvPr>
        </p:nvSpPr>
        <p:spPr>
          <a:xfrm>
            <a:off x="677863" y="6332538"/>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Presenter 2 Title, Bureau/Office/Hospital</a:t>
            </a:r>
          </a:p>
        </p:txBody>
      </p:sp>
      <p:pic>
        <p:nvPicPr>
          <p:cNvPr id="2" name="Picture 1" descr="Massachusetts Department of Public Health logo">
            <a:extLst>
              <a:ext uri="{FF2B5EF4-FFF2-40B4-BE49-F238E27FC236}">
                <a16:creationId xmlns:a16="http://schemas.microsoft.com/office/drawing/2014/main" id="{7D42A9F7-26B2-0719-65EE-90E490303551}"/>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335531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rgbClr val="00599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9108D5-E6A2-E374-F491-40DDE4CC949E}"/>
              </a:ext>
              <a:ext uri="{C183D7F6-B498-43B3-948B-1728B52AA6E4}">
                <adec:decorative xmlns:adec="http://schemas.microsoft.com/office/drawing/2017/decorative" val="1"/>
              </a:ext>
            </a:extLst>
          </p:cNvPr>
          <p:cNvCxnSpPr/>
          <p:nvPr userDrawn="1"/>
        </p:nvCxnSpPr>
        <p:spPr>
          <a:xfrm>
            <a:off x="2049517" y="2228193"/>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8765F-34CF-EDAB-B5EF-A28E0BDB163D}"/>
              </a:ext>
              <a:ext uri="{C183D7F6-B498-43B3-948B-1728B52AA6E4}">
                <adec:decorative xmlns:adec="http://schemas.microsoft.com/office/drawing/2017/decorative" val="1"/>
              </a:ext>
            </a:extLst>
          </p:cNvPr>
          <p:cNvCxnSpPr/>
          <p:nvPr userDrawn="1"/>
        </p:nvCxnSpPr>
        <p:spPr>
          <a:xfrm>
            <a:off x="2039007" y="4703379"/>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3CE05C00-0C08-7FEC-4EE1-897B5C522B54}"/>
              </a:ext>
            </a:extLst>
          </p:cNvPr>
          <p:cNvSpPr>
            <a:spLocks noGrp="1"/>
          </p:cNvSpPr>
          <p:nvPr>
            <p:ph type="body" sz="quarter" idx="10" hasCustomPrompt="1"/>
          </p:nvPr>
        </p:nvSpPr>
        <p:spPr>
          <a:xfrm>
            <a:off x="2995886" y="2814637"/>
            <a:ext cx="6032500" cy="1228725"/>
          </a:xfrm>
          <a:prstGeom prst="rect">
            <a:avLst/>
          </a:prstGeom>
        </p:spPr>
        <p:txBody>
          <a:bodyPr anchor="ctr" anchorCtr="0"/>
          <a:lstStyle>
            <a:lvl1pPr marL="0" indent="0" algn="ctr">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Enter section title</a:t>
            </a:r>
          </a:p>
        </p:txBody>
      </p:sp>
    </p:spTree>
    <p:extLst>
      <p:ext uri="{BB962C8B-B14F-4D97-AF65-F5344CB8AC3E}">
        <p14:creationId xmlns:p14="http://schemas.microsoft.com/office/powerpoint/2010/main" val="29077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 Presentation 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5" name="Content Placeholder 14">
            <a:extLst>
              <a:ext uri="{FF2B5EF4-FFF2-40B4-BE49-F238E27FC236}">
                <a16:creationId xmlns:a16="http://schemas.microsoft.com/office/drawing/2014/main" id="{19214EA6-D676-63A5-1726-76DCD4554947}"/>
              </a:ext>
            </a:extLst>
          </p:cNvPr>
          <p:cNvSpPr>
            <a:spLocks noGrp="1"/>
          </p:cNvSpPr>
          <p:nvPr>
            <p:ph sz="quarter" idx="14" hasCustomPrompt="1"/>
          </p:nvPr>
        </p:nvSpPr>
        <p:spPr>
          <a:xfrm>
            <a:off x="606425" y="636589"/>
            <a:ext cx="11069638" cy="1518102"/>
          </a:xfrm>
          <a:prstGeom prst="rect">
            <a:avLst/>
          </a:prstGeom>
        </p:spPr>
        <p:txBody>
          <a:bodyPr/>
          <a:lstStyle>
            <a:lvl1pPr marL="0" indent="0">
              <a:buNone/>
              <a:defRPr lang="en-US" sz="4400" b="1" kern="1200" dirty="0" smtClean="0">
                <a:solidFill>
                  <a:srgbClr val="055994"/>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6" name="Text Placeholder 8">
            <a:extLst>
              <a:ext uri="{FF2B5EF4-FFF2-40B4-BE49-F238E27FC236}">
                <a16:creationId xmlns:a16="http://schemas.microsoft.com/office/drawing/2014/main" id="{1455A039-E0BF-49E8-4165-AFB26E2F0361}"/>
              </a:ext>
            </a:extLst>
          </p:cNvPr>
          <p:cNvSpPr>
            <a:spLocks noGrp="1"/>
          </p:cNvSpPr>
          <p:nvPr>
            <p:ph type="body" sz="quarter" idx="15" hasCustomPrompt="1"/>
          </p:nvPr>
        </p:nvSpPr>
        <p:spPr>
          <a:xfrm>
            <a:off x="606425" y="2383290"/>
            <a:ext cx="11070272"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7" name="Text Placeholder 8">
            <a:extLst>
              <a:ext uri="{FF2B5EF4-FFF2-40B4-BE49-F238E27FC236}">
                <a16:creationId xmlns:a16="http://schemas.microsoft.com/office/drawing/2014/main" id="{FBF5C4D3-82E3-4146-9B24-5FEF8E23C13F}"/>
              </a:ext>
            </a:extLst>
          </p:cNvPr>
          <p:cNvSpPr>
            <a:spLocks noGrp="1"/>
          </p:cNvSpPr>
          <p:nvPr>
            <p:ph type="body" sz="quarter" idx="10" hasCustomPrompt="1"/>
          </p:nvPr>
        </p:nvSpPr>
        <p:spPr>
          <a:xfrm>
            <a:off x="606287" y="2909543"/>
            <a:ext cx="11070272" cy="519457"/>
          </a:xfrm>
          <a:prstGeom prst="rect">
            <a:avLst/>
          </a:prstGeom>
        </p:spPr>
        <p:txBody>
          <a:bodyPr/>
          <a:lstStyle>
            <a:lvl1pPr marL="0" indent="0" algn="l">
              <a:buNone/>
              <a:defRPr sz="2800" b="1">
                <a:solidFill>
                  <a:schemeClr val="tx1"/>
                </a:solidFill>
                <a:latin typeface="Avenir Next LT Pro" panose="020B0504020202020204" pitchFamily="34" charset="0"/>
                <a:cs typeface="Arial" panose="020B0604020202020204" pitchFamily="34" charset="0"/>
              </a:defRPr>
            </a:lvl1pPr>
          </a:lstStyle>
          <a:p>
            <a:pPr lvl="0"/>
            <a:r>
              <a:rPr lang="en-US"/>
              <a:t>Name</a:t>
            </a:r>
          </a:p>
        </p:txBody>
      </p:sp>
      <p:sp>
        <p:nvSpPr>
          <p:cNvPr id="8" name="Text Placeholder 8">
            <a:extLst>
              <a:ext uri="{FF2B5EF4-FFF2-40B4-BE49-F238E27FC236}">
                <a16:creationId xmlns:a16="http://schemas.microsoft.com/office/drawing/2014/main" id="{5249240E-EFB8-4267-86F2-93F9B2BB011C}"/>
              </a:ext>
            </a:extLst>
          </p:cNvPr>
          <p:cNvSpPr>
            <a:spLocks noGrp="1"/>
          </p:cNvSpPr>
          <p:nvPr>
            <p:ph type="body" sz="quarter" idx="11" hasCustomPrompt="1"/>
          </p:nvPr>
        </p:nvSpPr>
        <p:spPr>
          <a:xfrm>
            <a:off x="606284" y="3456296"/>
            <a:ext cx="11070275"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10" name="Text Placeholder 8">
            <a:extLst>
              <a:ext uri="{FF2B5EF4-FFF2-40B4-BE49-F238E27FC236}">
                <a16:creationId xmlns:a16="http://schemas.microsoft.com/office/drawing/2014/main" id="{0F0AB19A-C647-40DC-A9E6-E61809C38A53}"/>
              </a:ext>
            </a:extLst>
          </p:cNvPr>
          <p:cNvSpPr>
            <a:spLocks noGrp="1"/>
          </p:cNvSpPr>
          <p:nvPr>
            <p:ph type="body" sz="quarter" idx="12" hasCustomPrompt="1"/>
          </p:nvPr>
        </p:nvSpPr>
        <p:spPr>
          <a:xfrm>
            <a:off x="606286" y="3999460"/>
            <a:ext cx="11070273"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Bureau/Office/Program</a:t>
            </a:r>
          </a:p>
        </p:txBody>
      </p:sp>
      <p:sp>
        <p:nvSpPr>
          <p:cNvPr id="12" name="Text Placeholder 8">
            <a:extLst>
              <a:ext uri="{FF2B5EF4-FFF2-40B4-BE49-F238E27FC236}">
                <a16:creationId xmlns:a16="http://schemas.microsoft.com/office/drawing/2014/main" id="{9D0B9CC8-4E7E-41B9-9011-DCA8C9E073BC}"/>
              </a:ext>
            </a:extLst>
          </p:cNvPr>
          <p:cNvSpPr>
            <a:spLocks noGrp="1"/>
          </p:cNvSpPr>
          <p:nvPr>
            <p:ph type="body" sz="quarter" idx="13" hasCustomPrompt="1"/>
          </p:nvPr>
        </p:nvSpPr>
        <p:spPr>
          <a:xfrm>
            <a:off x="606286" y="4542975"/>
            <a:ext cx="11070271" cy="519457"/>
          </a:xfrm>
          <a:prstGeom prst="rect">
            <a:avLst/>
          </a:prstGeom>
        </p:spPr>
        <p:txBody>
          <a:bodyPr/>
          <a:lstStyle>
            <a:lvl1pPr marL="0" indent="0" algn="l">
              <a:buNone/>
              <a:defRPr sz="2800" b="0" u="sng">
                <a:solidFill>
                  <a:srgbClr val="055994"/>
                </a:solidFill>
                <a:latin typeface="Avenir Next LT Pro" panose="020B0504020202020204" pitchFamily="34" charset="0"/>
                <a:cs typeface="Arial" panose="020B0604020202020204" pitchFamily="34" charset="0"/>
              </a:defRPr>
            </a:lvl1pPr>
          </a:lstStyle>
          <a:p>
            <a:pPr lvl="0"/>
            <a:r>
              <a:rPr lang="en-US"/>
              <a:t>email@mass.gov </a:t>
            </a: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586058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222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438D-6F62-938C-7B0F-B2CB043918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1DB5DC-CBC2-3BC1-4568-95EE48A89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CFF58-BA16-78EA-5635-88DA72E837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42DA14-B7A2-F43C-6C0E-5A6F7B74E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735F8-E7BB-8160-1BF3-8F596F5E7329}"/>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50402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3A44-6F38-8DD1-5E27-15258BFF4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A498D-F7B1-1F87-E755-A628CB9F21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71E4C-ADAE-BE11-5315-3475751267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F21346-2000-CDCA-8311-2791461C3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3F56B-8037-9132-62FE-D35D605B3BBE}"/>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43538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5C3C-9AD0-3469-E3D7-E0DEDE343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89F026-8CE8-80C5-7EA1-0127A3DF08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838DA-DABA-63A7-EC39-C5DE63FA5D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12B29E-4BD2-B527-21C9-EF8693E8A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D144F-B5AA-BE52-D468-4B8D94A0C8D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10245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D94B-A948-38BA-D840-312A54555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D524-CFC3-2047-800A-16E2E2BFD6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D0CD9-C84C-C626-2ECE-5364AF07F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D7F8AF-AB90-F561-896E-8EB3CEE4A6F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A186904-CF11-0A95-79BC-717DF079B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F40E9-A541-76A9-569F-4D10436CE3C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04019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A874-805B-469D-9EA1-E0C3910402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C9675E-62CB-D9E1-189D-BF27A92512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DCE44-555D-18EF-F50A-D894723E21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DDB37D-182D-8EA3-A182-8BF78A343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9D0AF-B9E0-C8F1-67F3-0B78C01FCA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F4D2AE-FAD8-0328-6010-0BF8AEE8EE6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7BD147-C8D9-4865-8247-71E9393BD2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F3EE14-D685-868F-05AF-70E5C1ACCC7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77958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C275-1D64-AB02-CB58-4D2EE3D6A6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69267-0E11-34F0-4EB6-5621A1C822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581761-6F76-60D6-3AEF-32CAB6E622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18B025-B210-B0E2-2B5F-152F07C76473}"/>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26288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95D41-25D6-81AF-5FF2-F365BDABAF6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C8A8CD0-2472-3448-28C0-FD839ECC7E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7B5566-911E-2643-FA4F-65F4EE5E4FD4}"/>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6470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gulation thank-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E18D-D9A3-B977-9DC8-2A1D3517F65A}"/>
              </a:ext>
            </a:extLst>
          </p:cNvPr>
          <p:cNvSpPr>
            <a:spLocks noGrp="1"/>
          </p:cNvSpPr>
          <p:nvPr>
            <p:ph type="title" hasCustomPrompt="1"/>
          </p:nvPr>
        </p:nvSpPr>
        <p:spPr>
          <a:xfrm>
            <a:off x="838200" y="-879211"/>
            <a:ext cx="10515600" cy="640821"/>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Regulation thank-you</a:t>
            </a:r>
          </a:p>
        </p:txBody>
      </p:sp>
      <p:sp>
        <p:nvSpPr>
          <p:cNvPr id="4" name="Content Placeholder 3">
            <a:extLst>
              <a:ext uri="{FF2B5EF4-FFF2-40B4-BE49-F238E27FC236}">
                <a16:creationId xmlns:a16="http://schemas.microsoft.com/office/drawing/2014/main" id="{7899E3AD-691C-E642-9591-4D70A528B1E6}"/>
              </a:ext>
            </a:extLst>
          </p:cNvPr>
          <p:cNvSpPr>
            <a:spLocks noGrp="1"/>
          </p:cNvSpPr>
          <p:nvPr>
            <p:ph sz="quarter" idx="10" hasCustomPrompt="1"/>
          </p:nvPr>
        </p:nvSpPr>
        <p:spPr>
          <a:xfrm>
            <a:off x="838200" y="711200"/>
            <a:ext cx="10515600" cy="944403"/>
          </a:xfrm>
          <a:prstGeom prst="rect">
            <a:avLst/>
          </a:prstGeom>
        </p:spPr>
        <p:txBody>
          <a:bodyPr/>
          <a:lstStyle>
            <a:lvl1pPr marL="0" indent="0">
              <a:buNone/>
              <a:defRPr sz="4400" b="1">
                <a:solidFill>
                  <a:srgbClr val="005994"/>
                </a:solidFill>
                <a:latin typeface="Avenir Next LT Pro" panose="020B0504020202020204" pitchFamily="34" charset="0"/>
                <a:cs typeface="Arial" panose="020B0604020202020204" pitchFamily="34" charset="0"/>
              </a:defRPr>
            </a:lvl1pPr>
          </a:lstStyle>
          <a:p>
            <a:pPr lvl="0"/>
            <a:r>
              <a:rPr lang="en-US"/>
              <a:t>Thank you</a:t>
            </a:r>
          </a:p>
        </p:txBody>
      </p:sp>
      <p:sp>
        <p:nvSpPr>
          <p:cNvPr id="6" name="Content Placeholder 5">
            <a:extLst>
              <a:ext uri="{FF2B5EF4-FFF2-40B4-BE49-F238E27FC236}">
                <a16:creationId xmlns:a16="http://schemas.microsoft.com/office/drawing/2014/main" id="{5ED2CEBF-C421-0F66-95F8-7E282F148795}"/>
              </a:ext>
            </a:extLst>
          </p:cNvPr>
          <p:cNvSpPr>
            <a:spLocks noGrp="1"/>
          </p:cNvSpPr>
          <p:nvPr>
            <p:ph sz="quarter" idx="11" hasCustomPrompt="1"/>
          </p:nvPr>
        </p:nvSpPr>
        <p:spPr>
          <a:xfrm>
            <a:off x="838200" y="2604475"/>
            <a:ext cx="10515600" cy="398463"/>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Massachusetts law: </a:t>
            </a:r>
          </a:p>
        </p:txBody>
      </p:sp>
      <p:sp>
        <p:nvSpPr>
          <p:cNvPr id="8" name="Content Placeholder 7">
            <a:extLst>
              <a:ext uri="{FF2B5EF4-FFF2-40B4-BE49-F238E27FC236}">
                <a16:creationId xmlns:a16="http://schemas.microsoft.com/office/drawing/2014/main" id="{602802E8-0AB7-9BF8-BA8B-CADA5B7FF405}"/>
              </a:ext>
            </a:extLst>
          </p:cNvPr>
          <p:cNvSpPr>
            <a:spLocks noGrp="1"/>
          </p:cNvSpPr>
          <p:nvPr>
            <p:ph sz="quarter" idx="12" hasCustomPrompt="1"/>
          </p:nvPr>
        </p:nvSpPr>
        <p:spPr>
          <a:xfrm>
            <a:off x="838200" y="3035749"/>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law</a:t>
            </a:r>
          </a:p>
        </p:txBody>
      </p:sp>
      <p:sp>
        <p:nvSpPr>
          <p:cNvPr id="10" name="Content Placeholder 9">
            <a:extLst>
              <a:ext uri="{FF2B5EF4-FFF2-40B4-BE49-F238E27FC236}">
                <a16:creationId xmlns:a16="http://schemas.microsoft.com/office/drawing/2014/main" id="{9C984FC8-63FB-524C-01E5-74D848B99078}"/>
              </a:ext>
            </a:extLst>
          </p:cNvPr>
          <p:cNvSpPr>
            <a:spLocks noGrp="1"/>
          </p:cNvSpPr>
          <p:nvPr>
            <p:ph sz="quarter" idx="13" hasCustomPrompt="1"/>
          </p:nvPr>
        </p:nvSpPr>
        <p:spPr>
          <a:xfrm>
            <a:off x="838200" y="3602751"/>
            <a:ext cx="10515600" cy="398462"/>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Current regulation:</a:t>
            </a:r>
          </a:p>
        </p:txBody>
      </p:sp>
      <p:sp>
        <p:nvSpPr>
          <p:cNvPr id="12" name="Content Placeholder 11">
            <a:extLst>
              <a:ext uri="{FF2B5EF4-FFF2-40B4-BE49-F238E27FC236}">
                <a16:creationId xmlns:a16="http://schemas.microsoft.com/office/drawing/2014/main" id="{289B8D39-70B8-0840-B0CE-13EFB209C4EA}"/>
              </a:ext>
            </a:extLst>
          </p:cNvPr>
          <p:cNvSpPr>
            <a:spLocks noGrp="1"/>
          </p:cNvSpPr>
          <p:nvPr>
            <p:ph sz="quarter" idx="14" hasCustomPrompt="1"/>
          </p:nvPr>
        </p:nvSpPr>
        <p:spPr>
          <a:xfrm>
            <a:off x="838200" y="4034550"/>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regulation</a:t>
            </a:r>
          </a:p>
        </p:txBody>
      </p:sp>
      <p:sp>
        <p:nvSpPr>
          <p:cNvPr id="14" name="Content Placeholder 13">
            <a:extLst>
              <a:ext uri="{FF2B5EF4-FFF2-40B4-BE49-F238E27FC236}">
                <a16:creationId xmlns:a16="http://schemas.microsoft.com/office/drawing/2014/main" id="{6E51744C-AB20-4C1D-C666-66973480472D}"/>
              </a:ext>
            </a:extLst>
          </p:cNvPr>
          <p:cNvSpPr>
            <a:spLocks noGrp="1"/>
          </p:cNvSpPr>
          <p:nvPr>
            <p:ph sz="quarter" idx="15" hasCustomPrompt="1"/>
          </p:nvPr>
        </p:nvSpPr>
        <p:spPr>
          <a:xfrm>
            <a:off x="838200" y="4581047"/>
            <a:ext cx="10515600" cy="398461"/>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Proposed amendment:</a:t>
            </a:r>
          </a:p>
        </p:txBody>
      </p:sp>
      <p:sp>
        <p:nvSpPr>
          <p:cNvPr id="16" name="Content Placeholder 15">
            <a:extLst>
              <a:ext uri="{FF2B5EF4-FFF2-40B4-BE49-F238E27FC236}">
                <a16:creationId xmlns:a16="http://schemas.microsoft.com/office/drawing/2014/main" id="{4601E8C0-87C6-2717-2F76-CA6078AD2BB7}"/>
              </a:ext>
            </a:extLst>
          </p:cNvPr>
          <p:cNvSpPr>
            <a:spLocks noGrp="1"/>
          </p:cNvSpPr>
          <p:nvPr>
            <p:ph sz="quarter" idx="16" hasCustomPrompt="1"/>
          </p:nvPr>
        </p:nvSpPr>
        <p:spPr>
          <a:xfrm>
            <a:off x="838200" y="4996441"/>
            <a:ext cx="10515600" cy="398460"/>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proposed amendment page</a:t>
            </a:r>
          </a:p>
        </p:txBody>
      </p:sp>
      <p:sp>
        <p:nvSpPr>
          <p:cNvPr id="18" name="Content Placeholder 17">
            <a:extLst>
              <a:ext uri="{FF2B5EF4-FFF2-40B4-BE49-F238E27FC236}">
                <a16:creationId xmlns:a16="http://schemas.microsoft.com/office/drawing/2014/main" id="{5E9710E5-E1E9-F4CC-EDE3-D4A17AF44B44}"/>
              </a:ext>
            </a:extLst>
          </p:cNvPr>
          <p:cNvSpPr>
            <a:spLocks noGrp="1"/>
          </p:cNvSpPr>
          <p:nvPr>
            <p:ph sz="quarter" idx="17" hasCustomPrompt="1"/>
          </p:nvPr>
        </p:nvSpPr>
        <p:spPr>
          <a:xfrm>
            <a:off x="838200" y="5532877"/>
            <a:ext cx="10515600" cy="398460"/>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20" name="Content Placeholder 19">
            <a:extLst>
              <a:ext uri="{FF2B5EF4-FFF2-40B4-BE49-F238E27FC236}">
                <a16:creationId xmlns:a16="http://schemas.microsoft.com/office/drawing/2014/main" id="{698EC311-1832-4E7E-C0B0-0AA70AAFFE1B}"/>
              </a:ext>
            </a:extLst>
          </p:cNvPr>
          <p:cNvSpPr>
            <a:spLocks noGrp="1"/>
          </p:cNvSpPr>
          <p:nvPr>
            <p:ph sz="quarter" idx="18" hasCustomPrompt="1"/>
          </p:nvPr>
        </p:nvSpPr>
        <p:spPr>
          <a:xfrm>
            <a:off x="838200" y="5948796"/>
            <a:ext cx="10515600" cy="398463"/>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email@mass.gov</a:t>
            </a:r>
          </a:p>
        </p:txBody>
      </p:sp>
      <p:sp>
        <p:nvSpPr>
          <p:cNvPr id="22" name="Rectangle 21">
            <a:extLst>
              <a:ext uri="{FF2B5EF4-FFF2-40B4-BE49-F238E27FC236}">
                <a16:creationId xmlns:a16="http://schemas.microsoft.com/office/drawing/2014/main" id="{D7C1275C-B968-9DC2-203D-C1EFECC7CF9E}"/>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203AD83B-C701-0CAB-82D6-4A14AA04434C}"/>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BAD9EFE-F787-7661-014A-655CA44FB297}"/>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2508645036"/>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30A4-5791-6196-59E1-26CE309F1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B56659-CCE3-D0A2-2845-0DB61142C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3A5B20-3A55-51D0-DB72-A18829134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898D6-6255-7BF8-FF4E-395390ED07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79B899-0D2B-BA42-2A12-055B57FF0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5DDB5-80D1-4038-5FF0-4244ACA0D9B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30970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07C9-1A12-8983-6523-BA778AD0D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3237D0-B24C-C4DC-1AD0-40A7C9AFCC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850BFD-4061-D1E3-2FDC-606C665F2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50C96-A9D8-088B-AE78-31E6C849D6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A92B555-0EBE-9F0D-1AAC-8CB7AD8AC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DA579-9C52-0654-5A25-CB43A1FA341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30726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0D58-5F74-F76E-02E6-E35EA300C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B1BBCC-7A42-1D30-0D8E-17A570F4FD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5D2CF-8F50-74C7-7D3E-204D984E20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EFAD16-D1CC-200B-19C6-86E0A5464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EDC2-E2D7-B396-1F51-891276921FDF}"/>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18983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6E9A05-A865-3CBA-4F83-B64339BC7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1781E8-2C74-00C8-45C3-8A1AE2F2F8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540E3-58DA-4C06-E734-F253392944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C8819B5-CFD9-F193-2272-28F267EA2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2BE5E-7E9D-66B5-B492-54F6449199B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49088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Full Deck Intro/Outro Slide">
    <p:bg>
      <p:bgPr>
        <a:solidFill>
          <a:srgbClr val="00599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6374C-68F8-D7E2-CE2A-8A21E5C3B3F8}"/>
              </a:ext>
              <a:ext uri="{C183D7F6-B498-43B3-948B-1728B52AA6E4}">
                <adec:decorative xmlns:adec="http://schemas.microsoft.com/office/drawing/2017/decorative" val="1"/>
              </a:ext>
            </a:extLst>
          </p:cNvPr>
          <p:cNvSpPr/>
          <p:nvPr/>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373701"/>
          </a:xfrm>
          <a:prstGeom prst="rect">
            <a:avLst/>
          </a:prstGeom>
        </p:spPr>
        <p:txBody>
          <a:bodyPr/>
          <a:lstStyle>
            <a:lvl1pPr marL="0" indent="0" algn="l">
              <a:buNone/>
              <a:defRPr sz="5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p:nvPicPr>
        <p:blipFill>
          <a:blip r:embed="rId2"/>
          <a:stretch>
            <a:fillRect/>
          </a:stretch>
        </p:blipFill>
        <p:spPr>
          <a:xfrm>
            <a:off x="705339" y="510148"/>
            <a:ext cx="2980225" cy="1662048"/>
          </a:xfrm>
          <a:prstGeom prst="rect">
            <a:avLst/>
          </a:prstGeom>
        </p:spPr>
      </p:pic>
      <p:sp>
        <p:nvSpPr>
          <p:cNvPr id="3" name="Rectangle 2">
            <a:extLst>
              <a:ext uri="{FF2B5EF4-FFF2-40B4-BE49-F238E27FC236}">
                <a16:creationId xmlns:a16="http://schemas.microsoft.com/office/drawing/2014/main" id="{7CD24E0E-F8B0-13A9-9791-E5E47203A918}"/>
              </a:ext>
              <a:ext uri="{C183D7F6-B498-43B3-948B-1728B52AA6E4}">
                <adec:decorative xmlns:adec="http://schemas.microsoft.com/office/drawing/2017/decorative" val="1"/>
              </a:ext>
            </a:extLst>
          </p:cNvPr>
          <p:cNvSpPr/>
          <p:nvPr userDrawn="1"/>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ssachusetts Department of Public Health logo">
            <a:extLst>
              <a:ext uri="{FF2B5EF4-FFF2-40B4-BE49-F238E27FC236}">
                <a16:creationId xmlns:a16="http://schemas.microsoft.com/office/drawing/2014/main" id="{6FB1C7CF-85C0-B5BE-176A-44E4EF403E68}"/>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430646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Lst>
          </p:cNvPr>
          <p:cNvSpPr txBox="1"/>
          <p:nvPr/>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4" name="Rectangle 3">
            <a:extLst>
              <a:ext uri="{FF2B5EF4-FFF2-40B4-BE49-F238E27FC236}">
                <a16:creationId xmlns:a16="http://schemas.microsoft.com/office/drawing/2014/main" id="{7E6AD203-1EFB-49BF-10DB-21725D8C811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52DBAF-F1DE-83E7-68D6-4B3514DC2546}"/>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id="{7CBBC3B2-39F7-B5FC-4CC1-EED06C860CF0}"/>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13273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Regulation Opening">
    <p:bg>
      <p:bgPr>
        <a:solidFill>
          <a:srgbClr val="005994"/>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6AEF81-13A3-FACB-C353-68A3CE57C42D}"/>
              </a:ext>
            </a:extLst>
          </p:cNvPr>
          <p:cNvSpPr>
            <a:spLocks noGrp="1"/>
          </p:cNvSpPr>
          <p:nvPr>
            <p:ph sz="quarter" idx="10" hasCustomPrompt="1"/>
          </p:nvPr>
        </p:nvSpPr>
        <p:spPr>
          <a:xfrm>
            <a:off x="677863" y="2353205"/>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0" name="Content Placeholder 9">
            <a:extLst>
              <a:ext uri="{FF2B5EF4-FFF2-40B4-BE49-F238E27FC236}">
                <a16:creationId xmlns:a16="http://schemas.microsoft.com/office/drawing/2014/main" id="{C168AEA3-E6E5-BBF3-8906-9F05094573FC}"/>
              </a:ext>
            </a:extLst>
          </p:cNvPr>
          <p:cNvSpPr>
            <a:spLocks noGrp="1"/>
          </p:cNvSpPr>
          <p:nvPr>
            <p:ph sz="quarter" idx="11" hasCustomPrompt="1"/>
          </p:nvPr>
        </p:nvSpPr>
        <p:spPr>
          <a:xfrm>
            <a:off x="677863" y="3166004"/>
            <a:ext cx="10328275" cy="779462"/>
          </a:xfrm>
          <a:prstGeom prst="rect">
            <a:avLst/>
          </a:prstGeom>
        </p:spPr>
        <p:txBody>
          <a:bodyPr/>
          <a:lstStyle>
            <a:lvl1pPr marL="0" indent="0">
              <a:buNone/>
              <a:defRPr lang="en-US" sz="4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Regulation citation</a:t>
            </a:r>
          </a:p>
        </p:txBody>
      </p:sp>
      <p:sp>
        <p:nvSpPr>
          <p:cNvPr id="15" name="Content Placeholder 14">
            <a:extLst>
              <a:ext uri="{FF2B5EF4-FFF2-40B4-BE49-F238E27FC236}">
                <a16:creationId xmlns:a16="http://schemas.microsoft.com/office/drawing/2014/main" id="{D37EDFC7-4A55-E5CE-754D-4082496E93C6}"/>
              </a:ext>
            </a:extLst>
          </p:cNvPr>
          <p:cNvSpPr>
            <a:spLocks noGrp="1"/>
          </p:cNvSpPr>
          <p:nvPr>
            <p:ph sz="quarter" idx="12" hasCustomPrompt="1"/>
          </p:nvPr>
        </p:nvSpPr>
        <p:spPr>
          <a:xfrm>
            <a:off x="677863" y="3944938"/>
            <a:ext cx="10328275" cy="779462"/>
          </a:xfrm>
          <a:prstGeom prst="rect">
            <a:avLst/>
          </a:prstGeom>
        </p:spPr>
        <p:txBody>
          <a:bodyPr/>
          <a:lstStyle>
            <a:lvl1pPr marL="0" indent="0">
              <a:buNone/>
              <a:defRPr sz="3200">
                <a:solidFill>
                  <a:schemeClr val="bg1"/>
                </a:solidFill>
                <a:latin typeface="Avenir Next LT Pro" panose="020B0504020202020204" pitchFamily="34" charset="0"/>
                <a:cs typeface="Arial" panose="020B0604020202020204" pitchFamily="34" charset="0"/>
              </a:defRPr>
            </a:lvl1pPr>
          </a:lstStyle>
          <a:p>
            <a:pPr lvl="0"/>
            <a:r>
              <a:rPr lang="en-US"/>
              <a:t>Regulation name</a:t>
            </a:r>
          </a:p>
        </p:txBody>
      </p:sp>
      <p:sp>
        <p:nvSpPr>
          <p:cNvPr id="17" name="Content Placeholder 16">
            <a:extLst>
              <a:ext uri="{FF2B5EF4-FFF2-40B4-BE49-F238E27FC236}">
                <a16:creationId xmlns:a16="http://schemas.microsoft.com/office/drawing/2014/main" id="{E943059C-2C9A-0BC2-CDBD-5C1A76918357}"/>
              </a:ext>
            </a:extLst>
          </p:cNvPr>
          <p:cNvSpPr>
            <a:spLocks noGrp="1"/>
          </p:cNvSpPr>
          <p:nvPr>
            <p:ph sz="quarter" idx="13" hasCustomPrompt="1"/>
          </p:nvPr>
        </p:nvSpPr>
        <p:spPr>
          <a:xfrm>
            <a:off x="677863" y="5079484"/>
            <a:ext cx="8770937" cy="389995"/>
          </a:xfrm>
          <a:prstGeom prst="rect">
            <a:avLst/>
          </a:prstGeom>
        </p:spPr>
        <p:txBody>
          <a:bodyPr/>
          <a:lstStyle>
            <a:lvl1pPr marL="0" indent="0">
              <a:buNone/>
              <a:defRPr sz="2400" b="1">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9" name="Content Placeholder 18">
            <a:extLst>
              <a:ext uri="{FF2B5EF4-FFF2-40B4-BE49-F238E27FC236}">
                <a16:creationId xmlns:a16="http://schemas.microsoft.com/office/drawing/2014/main" id="{E61A5C3A-2FF4-FA0F-AAC9-A4480B78EF98}"/>
              </a:ext>
            </a:extLst>
          </p:cNvPr>
          <p:cNvSpPr>
            <a:spLocks noGrp="1"/>
          </p:cNvSpPr>
          <p:nvPr>
            <p:ph sz="quarter" idx="14" hasCustomPrompt="1"/>
          </p:nvPr>
        </p:nvSpPr>
        <p:spPr>
          <a:xfrm>
            <a:off x="677863" y="5470009"/>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Title, Bureau/Office/Hospital</a:t>
            </a:r>
          </a:p>
        </p:txBody>
      </p:sp>
      <p:sp>
        <p:nvSpPr>
          <p:cNvPr id="21" name="Content Placeholder 20">
            <a:extLst>
              <a:ext uri="{FF2B5EF4-FFF2-40B4-BE49-F238E27FC236}">
                <a16:creationId xmlns:a16="http://schemas.microsoft.com/office/drawing/2014/main" id="{CACC1D09-601F-25E5-B1A5-7835F944D879}"/>
              </a:ext>
            </a:extLst>
          </p:cNvPr>
          <p:cNvSpPr>
            <a:spLocks noGrp="1"/>
          </p:cNvSpPr>
          <p:nvPr>
            <p:ph sz="quarter" idx="15" hasCustomPrompt="1"/>
          </p:nvPr>
        </p:nvSpPr>
        <p:spPr>
          <a:xfrm>
            <a:off x="677863" y="5944129"/>
            <a:ext cx="8770937" cy="388937"/>
          </a:xfrm>
          <a:prstGeom prst="rect">
            <a:avLst/>
          </a:prstGeom>
        </p:spPr>
        <p:txBody>
          <a:bodyPr/>
          <a:lstStyle>
            <a:lvl1pPr marL="0" indent="0">
              <a:buNone/>
              <a:defRPr lang="en-US" sz="2400" b="1" kern="1200" dirty="0">
                <a:solidFill>
                  <a:schemeClr val="bg1"/>
                </a:solidFill>
                <a:latin typeface="Avenir Next LT Pro" panose="020B0504020202020204" pitchFamily="34" charset="0"/>
                <a:ea typeface="+mn-ea"/>
                <a:cs typeface="Arial" panose="020B0604020202020204" pitchFamily="34" charset="0"/>
              </a:defRPr>
            </a:lvl1pPr>
          </a:lstStyle>
          <a:p>
            <a:pPr lvl="0"/>
            <a:r>
              <a:rPr lang="en-US"/>
              <a:t>Presenter 2 Name</a:t>
            </a:r>
          </a:p>
        </p:txBody>
      </p:sp>
      <p:sp>
        <p:nvSpPr>
          <p:cNvPr id="23" name="Content Placeholder 22">
            <a:extLst>
              <a:ext uri="{FF2B5EF4-FFF2-40B4-BE49-F238E27FC236}">
                <a16:creationId xmlns:a16="http://schemas.microsoft.com/office/drawing/2014/main" id="{22D0DE6E-3ACA-1263-9D6E-EBFA979B19FE}"/>
              </a:ext>
            </a:extLst>
          </p:cNvPr>
          <p:cNvSpPr>
            <a:spLocks noGrp="1"/>
          </p:cNvSpPr>
          <p:nvPr>
            <p:ph sz="quarter" idx="16" hasCustomPrompt="1"/>
          </p:nvPr>
        </p:nvSpPr>
        <p:spPr>
          <a:xfrm>
            <a:off x="677863" y="6332538"/>
            <a:ext cx="8770937" cy="388937"/>
          </a:xfrm>
          <a:prstGeom prst="rect">
            <a:avLst/>
          </a:prstGeom>
        </p:spPr>
        <p:txBody>
          <a:bodyPr/>
          <a:lstStyle>
            <a:lvl1pPr marL="0" indent="0">
              <a:buNone/>
              <a:defRPr sz="2400">
                <a:solidFill>
                  <a:schemeClr val="bg1"/>
                </a:solidFill>
                <a:latin typeface="Avenir Next LT Pro" panose="020B0504020202020204" pitchFamily="34" charset="0"/>
                <a:cs typeface="Arial" panose="020B0604020202020204" pitchFamily="34" charset="0"/>
              </a:defRPr>
            </a:lvl1pPr>
          </a:lstStyle>
          <a:p>
            <a:pPr lvl="0"/>
            <a:r>
              <a:rPr lang="en-US"/>
              <a:t>Presenter 2 Title, Bureau/Office/Hospital</a:t>
            </a:r>
          </a:p>
        </p:txBody>
      </p:sp>
      <p:pic>
        <p:nvPicPr>
          <p:cNvPr id="2" name="Picture 1" descr="Massachusetts Department of Public Health logo">
            <a:extLst>
              <a:ext uri="{FF2B5EF4-FFF2-40B4-BE49-F238E27FC236}">
                <a16:creationId xmlns:a16="http://schemas.microsoft.com/office/drawing/2014/main" id="{7D42A9F7-26B2-0719-65EE-90E490303551}"/>
              </a:ext>
            </a:extLst>
          </p:cNvPr>
          <p:cNvPicPr>
            <a:picLocks noChangeAspect="1"/>
          </p:cNvPicPr>
          <p:nvPr/>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60239503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Regulation thank-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E18D-D9A3-B977-9DC8-2A1D3517F65A}"/>
              </a:ext>
            </a:extLst>
          </p:cNvPr>
          <p:cNvSpPr>
            <a:spLocks noGrp="1"/>
          </p:cNvSpPr>
          <p:nvPr>
            <p:ph type="title" hasCustomPrompt="1"/>
          </p:nvPr>
        </p:nvSpPr>
        <p:spPr>
          <a:xfrm>
            <a:off x="838200" y="-879211"/>
            <a:ext cx="10515600" cy="640821"/>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Regulation thank-you</a:t>
            </a:r>
          </a:p>
        </p:txBody>
      </p:sp>
      <p:sp>
        <p:nvSpPr>
          <p:cNvPr id="4" name="Content Placeholder 3">
            <a:extLst>
              <a:ext uri="{FF2B5EF4-FFF2-40B4-BE49-F238E27FC236}">
                <a16:creationId xmlns:a16="http://schemas.microsoft.com/office/drawing/2014/main" id="{7899E3AD-691C-E642-9591-4D70A528B1E6}"/>
              </a:ext>
            </a:extLst>
          </p:cNvPr>
          <p:cNvSpPr>
            <a:spLocks noGrp="1"/>
          </p:cNvSpPr>
          <p:nvPr>
            <p:ph sz="quarter" idx="10" hasCustomPrompt="1"/>
          </p:nvPr>
        </p:nvSpPr>
        <p:spPr>
          <a:xfrm>
            <a:off x="838200" y="711200"/>
            <a:ext cx="10515600" cy="944403"/>
          </a:xfrm>
          <a:prstGeom prst="rect">
            <a:avLst/>
          </a:prstGeom>
        </p:spPr>
        <p:txBody>
          <a:bodyPr/>
          <a:lstStyle>
            <a:lvl1pPr marL="0" indent="0">
              <a:buNone/>
              <a:defRPr sz="4400" b="1">
                <a:solidFill>
                  <a:srgbClr val="005994"/>
                </a:solidFill>
                <a:latin typeface="Avenir Next LT Pro" panose="020B0504020202020204" pitchFamily="34" charset="0"/>
                <a:cs typeface="Arial" panose="020B0604020202020204" pitchFamily="34" charset="0"/>
              </a:defRPr>
            </a:lvl1pPr>
          </a:lstStyle>
          <a:p>
            <a:pPr lvl="0"/>
            <a:r>
              <a:rPr lang="en-US"/>
              <a:t>Thank you</a:t>
            </a:r>
          </a:p>
        </p:txBody>
      </p:sp>
      <p:sp>
        <p:nvSpPr>
          <p:cNvPr id="6" name="Content Placeholder 5">
            <a:extLst>
              <a:ext uri="{FF2B5EF4-FFF2-40B4-BE49-F238E27FC236}">
                <a16:creationId xmlns:a16="http://schemas.microsoft.com/office/drawing/2014/main" id="{5ED2CEBF-C421-0F66-95F8-7E282F148795}"/>
              </a:ext>
            </a:extLst>
          </p:cNvPr>
          <p:cNvSpPr>
            <a:spLocks noGrp="1"/>
          </p:cNvSpPr>
          <p:nvPr>
            <p:ph sz="quarter" idx="11" hasCustomPrompt="1"/>
          </p:nvPr>
        </p:nvSpPr>
        <p:spPr>
          <a:xfrm>
            <a:off x="838200" y="2604475"/>
            <a:ext cx="10515600" cy="398463"/>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Massachusetts law: </a:t>
            </a:r>
          </a:p>
        </p:txBody>
      </p:sp>
      <p:sp>
        <p:nvSpPr>
          <p:cNvPr id="8" name="Content Placeholder 7">
            <a:extLst>
              <a:ext uri="{FF2B5EF4-FFF2-40B4-BE49-F238E27FC236}">
                <a16:creationId xmlns:a16="http://schemas.microsoft.com/office/drawing/2014/main" id="{602802E8-0AB7-9BF8-BA8B-CADA5B7FF405}"/>
              </a:ext>
            </a:extLst>
          </p:cNvPr>
          <p:cNvSpPr>
            <a:spLocks noGrp="1"/>
          </p:cNvSpPr>
          <p:nvPr>
            <p:ph sz="quarter" idx="12" hasCustomPrompt="1"/>
          </p:nvPr>
        </p:nvSpPr>
        <p:spPr>
          <a:xfrm>
            <a:off x="838200" y="3035749"/>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law</a:t>
            </a:r>
          </a:p>
        </p:txBody>
      </p:sp>
      <p:sp>
        <p:nvSpPr>
          <p:cNvPr id="10" name="Content Placeholder 9">
            <a:extLst>
              <a:ext uri="{FF2B5EF4-FFF2-40B4-BE49-F238E27FC236}">
                <a16:creationId xmlns:a16="http://schemas.microsoft.com/office/drawing/2014/main" id="{9C984FC8-63FB-524C-01E5-74D848B99078}"/>
              </a:ext>
            </a:extLst>
          </p:cNvPr>
          <p:cNvSpPr>
            <a:spLocks noGrp="1"/>
          </p:cNvSpPr>
          <p:nvPr>
            <p:ph sz="quarter" idx="13" hasCustomPrompt="1"/>
          </p:nvPr>
        </p:nvSpPr>
        <p:spPr>
          <a:xfrm>
            <a:off x="838200" y="3602751"/>
            <a:ext cx="10515600" cy="398462"/>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Current regulation:</a:t>
            </a:r>
          </a:p>
        </p:txBody>
      </p:sp>
      <p:sp>
        <p:nvSpPr>
          <p:cNvPr id="12" name="Content Placeholder 11">
            <a:extLst>
              <a:ext uri="{FF2B5EF4-FFF2-40B4-BE49-F238E27FC236}">
                <a16:creationId xmlns:a16="http://schemas.microsoft.com/office/drawing/2014/main" id="{289B8D39-70B8-0840-B0CE-13EFB209C4EA}"/>
              </a:ext>
            </a:extLst>
          </p:cNvPr>
          <p:cNvSpPr>
            <a:spLocks noGrp="1"/>
          </p:cNvSpPr>
          <p:nvPr>
            <p:ph sz="quarter" idx="14" hasCustomPrompt="1"/>
          </p:nvPr>
        </p:nvSpPr>
        <p:spPr>
          <a:xfrm>
            <a:off x="838200" y="4034550"/>
            <a:ext cx="10515600" cy="398462"/>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relevant regulation</a:t>
            </a:r>
          </a:p>
        </p:txBody>
      </p:sp>
      <p:sp>
        <p:nvSpPr>
          <p:cNvPr id="14" name="Content Placeholder 13">
            <a:extLst>
              <a:ext uri="{FF2B5EF4-FFF2-40B4-BE49-F238E27FC236}">
                <a16:creationId xmlns:a16="http://schemas.microsoft.com/office/drawing/2014/main" id="{6E51744C-AB20-4C1D-C666-66973480472D}"/>
              </a:ext>
            </a:extLst>
          </p:cNvPr>
          <p:cNvSpPr>
            <a:spLocks noGrp="1"/>
          </p:cNvSpPr>
          <p:nvPr>
            <p:ph sz="quarter" idx="15" hasCustomPrompt="1"/>
          </p:nvPr>
        </p:nvSpPr>
        <p:spPr>
          <a:xfrm>
            <a:off x="838200" y="4581047"/>
            <a:ext cx="10515600" cy="398461"/>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Proposed amendment:</a:t>
            </a:r>
          </a:p>
        </p:txBody>
      </p:sp>
      <p:sp>
        <p:nvSpPr>
          <p:cNvPr id="16" name="Content Placeholder 15">
            <a:extLst>
              <a:ext uri="{FF2B5EF4-FFF2-40B4-BE49-F238E27FC236}">
                <a16:creationId xmlns:a16="http://schemas.microsoft.com/office/drawing/2014/main" id="{4601E8C0-87C6-2717-2F76-CA6078AD2BB7}"/>
              </a:ext>
            </a:extLst>
          </p:cNvPr>
          <p:cNvSpPr>
            <a:spLocks noGrp="1"/>
          </p:cNvSpPr>
          <p:nvPr>
            <p:ph sz="quarter" idx="16" hasCustomPrompt="1"/>
          </p:nvPr>
        </p:nvSpPr>
        <p:spPr>
          <a:xfrm>
            <a:off x="838200" y="4996441"/>
            <a:ext cx="10515600" cy="398460"/>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URL for proposed amendment page</a:t>
            </a:r>
          </a:p>
        </p:txBody>
      </p:sp>
      <p:sp>
        <p:nvSpPr>
          <p:cNvPr id="18" name="Content Placeholder 17">
            <a:extLst>
              <a:ext uri="{FF2B5EF4-FFF2-40B4-BE49-F238E27FC236}">
                <a16:creationId xmlns:a16="http://schemas.microsoft.com/office/drawing/2014/main" id="{5E9710E5-E1E9-F4CC-EDE3-D4A17AF44B44}"/>
              </a:ext>
            </a:extLst>
          </p:cNvPr>
          <p:cNvSpPr>
            <a:spLocks noGrp="1"/>
          </p:cNvSpPr>
          <p:nvPr>
            <p:ph sz="quarter" idx="17" hasCustomPrompt="1"/>
          </p:nvPr>
        </p:nvSpPr>
        <p:spPr>
          <a:xfrm>
            <a:off x="838200" y="5532877"/>
            <a:ext cx="10515600" cy="398460"/>
          </a:xfrm>
          <a:prstGeom prst="rect">
            <a:avLst/>
          </a:prstGeom>
        </p:spPr>
        <p:txBody>
          <a:bodyPr/>
          <a:lstStyle>
            <a:lvl1pPr marL="0" indent="0">
              <a:buNone/>
              <a:defRPr sz="2000" b="1">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20" name="Content Placeholder 19">
            <a:extLst>
              <a:ext uri="{FF2B5EF4-FFF2-40B4-BE49-F238E27FC236}">
                <a16:creationId xmlns:a16="http://schemas.microsoft.com/office/drawing/2014/main" id="{698EC311-1832-4E7E-C0B0-0AA70AAFFE1B}"/>
              </a:ext>
            </a:extLst>
          </p:cNvPr>
          <p:cNvSpPr>
            <a:spLocks noGrp="1"/>
          </p:cNvSpPr>
          <p:nvPr>
            <p:ph sz="quarter" idx="18" hasCustomPrompt="1"/>
          </p:nvPr>
        </p:nvSpPr>
        <p:spPr>
          <a:xfrm>
            <a:off x="838200" y="5948796"/>
            <a:ext cx="10515600" cy="398463"/>
          </a:xfrm>
          <a:prstGeom prst="rect">
            <a:avLst/>
          </a:prstGeom>
        </p:spPr>
        <p:txBody>
          <a:bodyPr/>
          <a:lstStyle>
            <a:lvl1pPr marL="0" indent="0">
              <a:buNone/>
              <a:defRPr sz="2000" u="sng">
                <a:solidFill>
                  <a:srgbClr val="005994"/>
                </a:solidFill>
                <a:latin typeface="Avenir Next LT Pro" panose="020B0504020202020204" pitchFamily="34" charset="0"/>
                <a:cs typeface="Arial" panose="020B0604020202020204" pitchFamily="34" charset="0"/>
              </a:defRPr>
            </a:lvl1pPr>
          </a:lstStyle>
          <a:p>
            <a:pPr lvl="0"/>
            <a:r>
              <a:rPr lang="en-US"/>
              <a:t>email@mass.gov</a:t>
            </a:r>
          </a:p>
        </p:txBody>
      </p:sp>
      <p:sp>
        <p:nvSpPr>
          <p:cNvPr id="22" name="Rectangle 21">
            <a:extLst>
              <a:ext uri="{FF2B5EF4-FFF2-40B4-BE49-F238E27FC236}">
                <a16:creationId xmlns:a16="http://schemas.microsoft.com/office/drawing/2014/main" id="{D7C1275C-B968-9DC2-203D-C1EFECC7CF9E}"/>
              </a:ext>
              <a:ext uri="{C183D7F6-B498-43B3-948B-1728B52AA6E4}">
                <adec:decorative xmlns:adec="http://schemas.microsoft.com/office/drawing/2017/decorative" val="1"/>
              </a:ext>
            </a:extLst>
          </p:cNvPr>
          <p:cNvSpPr/>
          <p:nvPr/>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203AD83B-C701-0CAB-82D6-4A14AA04434C}"/>
              </a:ext>
            </a:extLst>
          </p:cNvPr>
          <p:cNvSpPr txBox="1"/>
          <p:nvPr/>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BAD9EFE-F787-7661-014A-655CA44FB297}"/>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30003571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tent Style C: Columns with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62011" y="1920238"/>
            <a:ext cx="5157787"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marL="914400" indent="0">
              <a:buNone/>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vl5pPr marL="1828800" indent="0">
              <a:buNone/>
              <a:defRPr/>
            </a:lvl5pPr>
          </a:lstStyle>
          <a:p>
            <a:pPr lvl="0"/>
            <a:r>
              <a:rPr lang="en-US"/>
              <a:t>Edit bullet level one text</a:t>
            </a:r>
          </a:p>
          <a:p>
            <a:pPr lvl="1"/>
            <a:r>
              <a:rPr lang="en-US"/>
              <a:t>Edit bullet level two text</a:t>
            </a:r>
          </a:p>
          <a:p>
            <a:pPr lvl="2"/>
            <a:endParaRPr lang="en-US"/>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stStyle>
          <a:p>
            <a:pPr lvl="0"/>
            <a:r>
              <a:rPr lang="en-US"/>
              <a:t>Edit bullet level one text</a:t>
            </a:r>
          </a:p>
          <a:p>
            <a:pPr lvl="1"/>
            <a:r>
              <a:rPr lang="en-US"/>
              <a:t>Edit bullet level two text</a:t>
            </a:r>
          </a:p>
          <a:p>
            <a:pPr lvl="2"/>
            <a:endParaRPr lang="en-US"/>
          </a:p>
        </p:txBody>
      </p:sp>
      <p:sp>
        <p:nvSpPr>
          <p:cNvPr id="10" name="Rectangle 9">
            <a:extLst>
              <a:ext uri="{FF2B5EF4-FFF2-40B4-BE49-F238E27FC236}">
                <a16:creationId xmlns:a16="http://schemas.microsoft.com/office/drawing/2014/main" id="{599027F3-96A1-F54F-89E8-F47E6B10DE1B}"/>
              </a:ext>
              <a:ext uri="{C183D7F6-B498-43B3-948B-1728B52AA6E4}">
                <adec:decorative xmlns:adec="http://schemas.microsoft.com/office/drawing/2017/decorative" val="1"/>
              </a:ext>
            </a:extLst>
          </p:cNvPr>
          <p:cNvSpPr/>
          <p:nvPr/>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 uri="{C183D7F6-B498-43B3-948B-1728B52AA6E4}">
                <adec:decorative xmlns:adec="http://schemas.microsoft.com/office/drawing/2017/decorative" val="1"/>
              </a:ext>
            </a:extLst>
          </p:cNvPr>
          <p:cNvSpPr/>
          <p:nvPr/>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13" name="TextBox 12">
            <a:extLst>
              <a:ext uri="{FF2B5EF4-FFF2-40B4-BE49-F238E27FC236}">
                <a16:creationId xmlns:a16="http://schemas.microsoft.com/office/drawing/2014/main" id="{03F1034B-732A-43E2-993F-868DF0D2772D}"/>
              </a:ext>
            </a:extLst>
          </p:cNvPr>
          <p:cNvSpPr txBox="1"/>
          <p:nvPr/>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BE009795-B8D9-482E-96A1-D1025E613A3F}"/>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4552057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ull Deck Intro/Outro Slide">
    <p:bg>
      <p:bgPr>
        <a:solidFill>
          <a:srgbClr val="00599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6374C-68F8-D7E2-CE2A-8A21E5C3B3F8}"/>
              </a:ext>
              <a:ext uri="{C183D7F6-B498-43B3-948B-1728B52AA6E4}">
                <adec:decorative xmlns:adec="http://schemas.microsoft.com/office/drawing/2017/decorative" val="1"/>
              </a:ext>
            </a:extLst>
          </p:cNvPr>
          <p:cNvSpPr/>
          <p:nvPr userDrawn="1"/>
        </p:nvSpPr>
        <p:spPr>
          <a:xfrm>
            <a:off x="0" y="2360427"/>
            <a:ext cx="12192000" cy="3009015"/>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81893" y="2767670"/>
            <a:ext cx="10440537" cy="1373701"/>
          </a:xfrm>
          <a:prstGeom prst="rect">
            <a:avLst/>
          </a:prstGeom>
        </p:spPr>
        <p:txBody>
          <a:bodyPr/>
          <a:lstStyle>
            <a:lvl1pPr marL="0" indent="0" algn="l">
              <a:buNone/>
              <a:defRPr sz="5400" b="1" i="0">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a:p>
            <a:pPr lvl="0"/>
            <a:r>
              <a:rPr lang="en-US"/>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81893" y="4659309"/>
            <a:ext cx="4797425" cy="469382"/>
          </a:xfrm>
          <a:prstGeom prst="rect">
            <a:avLst/>
          </a:prstGeom>
        </p:spPr>
        <p:txBody>
          <a:bodyPr/>
          <a:lstStyle>
            <a:lvl1pPr marL="0" indent="0" algn="l">
              <a:buNone/>
              <a:defRPr sz="3000" b="0">
                <a:solidFill>
                  <a:schemeClr val="bg1"/>
                </a:solidFill>
                <a:latin typeface="Avenir Next LT Pro" panose="020B0504020202020204" pitchFamily="34" charset="0"/>
                <a:cs typeface="Arial" panose="020B0604020202020204" pitchFamily="34" charset="0"/>
              </a:defRPr>
            </a:lvl1pPr>
          </a:lstStyle>
          <a:p>
            <a:pPr lvl="0"/>
            <a:r>
              <a:rPr lang="en-US"/>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681893" y="5552844"/>
            <a:ext cx="5843587" cy="879853"/>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Click to Add Presenter</a:t>
            </a:r>
            <a:br>
              <a:rPr lang="en-US"/>
            </a:br>
            <a:r>
              <a:rPr lang="en-US"/>
              <a:t>Title</a:t>
            </a:r>
          </a:p>
        </p:txBody>
      </p:sp>
      <p:pic>
        <p:nvPicPr>
          <p:cNvPr id="6" name="Picture 5" descr="Massachusetts Department of Public Health logo">
            <a:extLst>
              <a:ext uri="{FF2B5EF4-FFF2-40B4-BE49-F238E27FC236}">
                <a16:creationId xmlns:a16="http://schemas.microsoft.com/office/drawing/2014/main" id="{EAEC6726-A866-0444-9ED7-490F0E2826C5}"/>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904961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 Presentation Opening Slide">
    <p:bg>
      <p:bgPr>
        <a:solidFill>
          <a:srgbClr val="0559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16224" y="2358615"/>
            <a:ext cx="10700042" cy="1373701"/>
          </a:xfrm>
          <a:prstGeom prst="rect">
            <a:avLst/>
          </a:prstGeom>
        </p:spPr>
        <p:txBody>
          <a:bodyPr/>
          <a:lstStyle>
            <a:lvl1pPr marL="0" indent="0" algn="l">
              <a:buNone/>
              <a:defRPr sz="4400" b="1">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16224" y="3819535"/>
            <a:ext cx="7878488" cy="746846"/>
          </a:xfrm>
          <a:prstGeom prst="rect">
            <a:avLst/>
          </a:prstGeom>
        </p:spPr>
        <p:txBody>
          <a:bodyPr/>
          <a:lstStyle>
            <a:lvl1pPr marL="0" indent="0" algn="l">
              <a:buNone/>
              <a:defRPr sz="3200" b="0">
                <a:solidFill>
                  <a:schemeClr val="bg1"/>
                </a:solidFill>
                <a:latin typeface="Avenir Next LT Pro" panose="020B0504020202020204" pitchFamily="34" charset="0"/>
                <a:cs typeface="Arial" panose="020B0604020202020204" pitchFamily="34" charset="0"/>
              </a:defRPr>
            </a:lvl1pPr>
          </a:lstStyle>
          <a:p>
            <a:pPr lvl="0"/>
            <a:r>
              <a:rPr lang="en-US"/>
              <a:t>Click to add subtitle</a:t>
            </a:r>
          </a:p>
        </p:txBody>
      </p:sp>
      <p:sp>
        <p:nvSpPr>
          <p:cNvPr id="12" name="Text Placeholder 12">
            <a:extLst>
              <a:ext uri="{FF2B5EF4-FFF2-40B4-BE49-F238E27FC236}">
                <a16:creationId xmlns:a16="http://schemas.microsoft.com/office/drawing/2014/main" id="{E9BAFF98-5524-442B-AFF2-47280A15D622}"/>
              </a:ext>
            </a:extLst>
          </p:cNvPr>
          <p:cNvSpPr>
            <a:spLocks noGrp="1"/>
          </p:cNvSpPr>
          <p:nvPr>
            <p:ph type="body" sz="quarter" idx="12" hasCustomPrompt="1"/>
          </p:nvPr>
        </p:nvSpPr>
        <p:spPr>
          <a:xfrm>
            <a:off x="616224" y="4893990"/>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3" name="Text Placeholder 12">
            <a:extLst>
              <a:ext uri="{FF2B5EF4-FFF2-40B4-BE49-F238E27FC236}">
                <a16:creationId xmlns:a16="http://schemas.microsoft.com/office/drawing/2014/main" id="{22ADD84B-974E-49B7-BBBD-5023B3276100}"/>
              </a:ext>
            </a:extLst>
          </p:cNvPr>
          <p:cNvSpPr>
            <a:spLocks noGrp="1"/>
          </p:cNvSpPr>
          <p:nvPr>
            <p:ph type="body" sz="quarter" idx="13" hasCustomPrompt="1"/>
          </p:nvPr>
        </p:nvSpPr>
        <p:spPr>
          <a:xfrm>
            <a:off x="616225" y="5331126"/>
            <a:ext cx="8401565"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sp>
        <p:nvSpPr>
          <p:cNvPr id="14" name="Text Placeholder 12">
            <a:extLst>
              <a:ext uri="{FF2B5EF4-FFF2-40B4-BE49-F238E27FC236}">
                <a16:creationId xmlns:a16="http://schemas.microsoft.com/office/drawing/2014/main" id="{EB03ED66-67A4-4C98-8E6F-E5C65B8D8D0D}"/>
              </a:ext>
            </a:extLst>
          </p:cNvPr>
          <p:cNvSpPr>
            <a:spLocks noGrp="1"/>
          </p:cNvSpPr>
          <p:nvPr>
            <p:ph type="body" sz="quarter" idx="14" hasCustomPrompt="1"/>
          </p:nvPr>
        </p:nvSpPr>
        <p:spPr>
          <a:xfrm>
            <a:off x="616225" y="5845205"/>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5" name="Text Placeholder 12">
            <a:extLst>
              <a:ext uri="{FF2B5EF4-FFF2-40B4-BE49-F238E27FC236}">
                <a16:creationId xmlns:a16="http://schemas.microsoft.com/office/drawing/2014/main" id="{FF4BF661-36FF-4B02-9B69-812F87370076}"/>
              </a:ext>
            </a:extLst>
          </p:cNvPr>
          <p:cNvSpPr>
            <a:spLocks noGrp="1"/>
          </p:cNvSpPr>
          <p:nvPr>
            <p:ph type="body" sz="quarter" idx="15" hasCustomPrompt="1"/>
          </p:nvPr>
        </p:nvSpPr>
        <p:spPr>
          <a:xfrm>
            <a:off x="616224" y="6282341"/>
            <a:ext cx="8401568"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pic>
        <p:nvPicPr>
          <p:cNvPr id="2" name="Picture 1" descr="Massachusetts Department of Public Health logo">
            <a:extLst>
              <a:ext uri="{FF2B5EF4-FFF2-40B4-BE49-F238E27FC236}">
                <a16:creationId xmlns:a16="http://schemas.microsoft.com/office/drawing/2014/main" id="{9813AF5F-9E1C-D5A0-547D-C7ED4C5952CD}"/>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2905767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Presentation Opening Slide">
    <p:bg>
      <p:bgPr>
        <a:solidFill>
          <a:srgbClr val="0559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616224" y="2358615"/>
            <a:ext cx="10700042" cy="1373701"/>
          </a:xfrm>
          <a:prstGeom prst="rect">
            <a:avLst/>
          </a:prstGeom>
        </p:spPr>
        <p:txBody>
          <a:bodyPr/>
          <a:lstStyle>
            <a:lvl1pPr marL="0" indent="0" algn="l">
              <a:buNone/>
              <a:defRPr sz="4400" b="1">
                <a:solidFill>
                  <a:schemeClr val="bg1"/>
                </a:solidFill>
                <a:latin typeface="Avenir Next LT Pro" panose="020B0504020202020204" pitchFamily="34" charset="0"/>
                <a:cs typeface="Arial" panose="020B0604020202020204" pitchFamily="34" charset="0"/>
              </a:defRPr>
            </a:lvl1pPr>
          </a:lstStyle>
          <a:p>
            <a:pPr lvl="0"/>
            <a:r>
              <a:rPr lang="en-US"/>
              <a:t>Click to add presentation title</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616224" y="3819535"/>
            <a:ext cx="7878488" cy="746846"/>
          </a:xfrm>
          <a:prstGeom prst="rect">
            <a:avLst/>
          </a:prstGeom>
        </p:spPr>
        <p:txBody>
          <a:bodyPr/>
          <a:lstStyle>
            <a:lvl1pPr marL="0" indent="0" algn="l">
              <a:buNone/>
              <a:defRPr sz="3200" b="0">
                <a:solidFill>
                  <a:schemeClr val="bg1"/>
                </a:solidFill>
                <a:latin typeface="Avenir Next LT Pro" panose="020B0504020202020204" pitchFamily="34" charset="0"/>
                <a:cs typeface="Arial" panose="020B0604020202020204" pitchFamily="34" charset="0"/>
              </a:defRPr>
            </a:lvl1pPr>
          </a:lstStyle>
          <a:p>
            <a:pPr lvl="0"/>
            <a:r>
              <a:rPr lang="en-US"/>
              <a:t>Click to add subtitle</a:t>
            </a:r>
          </a:p>
        </p:txBody>
      </p:sp>
      <p:sp>
        <p:nvSpPr>
          <p:cNvPr id="12" name="Text Placeholder 12">
            <a:extLst>
              <a:ext uri="{FF2B5EF4-FFF2-40B4-BE49-F238E27FC236}">
                <a16:creationId xmlns:a16="http://schemas.microsoft.com/office/drawing/2014/main" id="{E9BAFF98-5524-442B-AFF2-47280A15D622}"/>
              </a:ext>
            </a:extLst>
          </p:cNvPr>
          <p:cNvSpPr>
            <a:spLocks noGrp="1"/>
          </p:cNvSpPr>
          <p:nvPr>
            <p:ph type="body" sz="quarter" idx="12" hasCustomPrompt="1"/>
          </p:nvPr>
        </p:nvSpPr>
        <p:spPr>
          <a:xfrm>
            <a:off x="616224" y="4893990"/>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3" name="Text Placeholder 12">
            <a:extLst>
              <a:ext uri="{FF2B5EF4-FFF2-40B4-BE49-F238E27FC236}">
                <a16:creationId xmlns:a16="http://schemas.microsoft.com/office/drawing/2014/main" id="{22ADD84B-974E-49B7-BBBD-5023B3276100}"/>
              </a:ext>
            </a:extLst>
          </p:cNvPr>
          <p:cNvSpPr>
            <a:spLocks noGrp="1"/>
          </p:cNvSpPr>
          <p:nvPr>
            <p:ph type="body" sz="quarter" idx="13" hasCustomPrompt="1"/>
          </p:nvPr>
        </p:nvSpPr>
        <p:spPr>
          <a:xfrm>
            <a:off x="616225" y="5331126"/>
            <a:ext cx="8401565"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sp>
        <p:nvSpPr>
          <p:cNvPr id="14" name="Text Placeholder 12">
            <a:extLst>
              <a:ext uri="{FF2B5EF4-FFF2-40B4-BE49-F238E27FC236}">
                <a16:creationId xmlns:a16="http://schemas.microsoft.com/office/drawing/2014/main" id="{EB03ED66-67A4-4C98-8E6F-E5C65B8D8D0D}"/>
              </a:ext>
            </a:extLst>
          </p:cNvPr>
          <p:cNvSpPr>
            <a:spLocks noGrp="1"/>
          </p:cNvSpPr>
          <p:nvPr>
            <p:ph type="body" sz="quarter" idx="14" hasCustomPrompt="1"/>
          </p:nvPr>
        </p:nvSpPr>
        <p:spPr>
          <a:xfrm>
            <a:off x="616225" y="5845205"/>
            <a:ext cx="8401568" cy="423884"/>
          </a:xfrm>
          <a:prstGeom prst="rect">
            <a:avLst/>
          </a:prstGeom>
        </p:spPr>
        <p:txBody>
          <a:bodyPr/>
          <a:lstStyle>
            <a:lvl1pPr marL="0" indent="0" algn="l">
              <a:buNone/>
              <a:defRPr sz="2400" b="1" i="0">
                <a:solidFill>
                  <a:schemeClr val="bg1"/>
                </a:solidFill>
                <a:latin typeface="Avenir Next LT Pro" panose="020B0504020202020204" pitchFamily="34" charset="0"/>
                <a:cs typeface="Arial" panose="020B0604020202020204" pitchFamily="34" charset="0"/>
              </a:defRPr>
            </a:lvl1pPr>
          </a:lstStyle>
          <a:p>
            <a:pPr lvl="0"/>
            <a:r>
              <a:rPr lang="en-US"/>
              <a:t>Presenter Name</a:t>
            </a:r>
          </a:p>
        </p:txBody>
      </p:sp>
      <p:sp>
        <p:nvSpPr>
          <p:cNvPr id="15" name="Text Placeholder 12">
            <a:extLst>
              <a:ext uri="{FF2B5EF4-FFF2-40B4-BE49-F238E27FC236}">
                <a16:creationId xmlns:a16="http://schemas.microsoft.com/office/drawing/2014/main" id="{FF4BF661-36FF-4B02-9B69-812F87370076}"/>
              </a:ext>
            </a:extLst>
          </p:cNvPr>
          <p:cNvSpPr>
            <a:spLocks noGrp="1"/>
          </p:cNvSpPr>
          <p:nvPr>
            <p:ph type="body" sz="quarter" idx="15" hasCustomPrompt="1"/>
          </p:nvPr>
        </p:nvSpPr>
        <p:spPr>
          <a:xfrm>
            <a:off x="616224" y="6282341"/>
            <a:ext cx="8401568" cy="423884"/>
          </a:xfrm>
          <a:prstGeom prst="rect">
            <a:avLst/>
          </a:prstGeom>
        </p:spPr>
        <p:txBody>
          <a:bodyPr/>
          <a:lstStyle>
            <a:lvl1pPr marL="0" indent="0" algn="l">
              <a:buNone/>
              <a:defRPr sz="2400" b="0" i="0">
                <a:solidFill>
                  <a:schemeClr val="bg1"/>
                </a:solidFill>
                <a:latin typeface="Avenir Next LT Pro" panose="020B0504020202020204" pitchFamily="34" charset="0"/>
                <a:cs typeface="Arial" panose="020B0604020202020204" pitchFamily="34" charset="0"/>
              </a:defRPr>
            </a:lvl1pPr>
          </a:lstStyle>
          <a:p>
            <a:pPr lvl="0"/>
            <a:r>
              <a:rPr lang="en-US"/>
              <a:t>Title, Bureau/Office/Program</a:t>
            </a:r>
          </a:p>
        </p:txBody>
      </p:sp>
      <p:pic>
        <p:nvPicPr>
          <p:cNvPr id="2" name="Picture 1" descr="Massachusetts Department of Public Health logo">
            <a:extLst>
              <a:ext uri="{FF2B5EF4-FFF2-40B4-BE49-F238E27FC236}">
                <a16:creationId xmlns:a16="http://schemas.microsoft.com/office/drawing/2014/main" id="{9813AF5F-9E1C-D5A0-547D-C7ED4C5952CD}"/>
              </a:ext>
            </a:extLst>
          </p:cNvPr>
          <p:cNvPicPr>
            <a:picLocks noChangeAspect="1"/>
          </p:cNvPicPr>
          <p:nvPr userDrawn="1"/>
        </p:nvPicPr>
        <p:blipFill>
          <a:blip r:embed="rId2"/>
          <a:stretch>
            <a:fillRect/>
          </a:stretch>
        </p:blipFill>
        <p:spPr>
          <a:xfrm>
            <a:off x="705339" y="510148"/>
            <a:ext cx="2980225" cy="1662048"/>
          </a:xfrm>
          <a:prstGeom prst="rect">
            <a:avLst/>
          </a:prstGeom>
        </p:spPr>
      </p:pic>
    </p:spTree>
    <p:extLst>
      <p:ext uri="{BB962C8B-B14F-4D97-AF65-F5344CB8AC3E}">
        <p14:creationId xmlns:p14="http://schemas.microsoft.com/office/powerpoint/2010/main" val="1859075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477046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Intro">
    <p:bg>
      <p:bgPr>
        <a:solidFill>
          <a:srgbClr val="00599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9108D5-E6A2-E374-F491-40DDE4CC949E}"/>
              </a:ext>
              <a:ext uri="{C183D7F6-B498-43B3-948B-1728B52AA6E4}">
                <adec:decorative xmlns:adec="http://schemas.microsoft.com/office/drawing/2017/decorative" val="1"/>
              </a:ext>
            </a:extLst>
          </p:cNvPr>
          <p:cNvCxnSpPr/>
          <p:nvPr userDrawn="1"/>
        </p:nvCxnSpPr>
        <p:spPr>
          <a:xfrm>
            <a:off x="2049517" y="2228193"/>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8765F-34CF-EDAB-B5EF-A28E0BDB163D}"/>
              </a:ext>
              <a:ext uri="{C183D7F6-B498-43B3-948B-1728B52AA6E4}">
                <adec:decorative xmlns:adec="http://schemas.microsoft.com/office/drawing/2017/decorative" val="1"/>
              </a:ext>
            </a:extLst>
          </p:cNvPr>
          <p:cNvCxnSpPr/>
          <p:nvPr userDrawn="1"/>
        </p:nvCxnSpPr>
        <p:spPr>
          <a:xfrm>
            <a:off x="2039007" y="4703379"/>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3CE05C00-0C08-7FEC-4EE1-897B5C522B54}"/>
              </a:ext>
            </a:extLst>
          </p:cNvPr>
          <p:cNvSpPr>
            <a:spLocks noGrp="1"/>
          </p:cNvSpPr>
          <p:nvPr>
            <p:ph type="body" sz="quarter" idx="10" hasCustomPrompt="1"/>
          </p:nvPr>
        </p:nvSpPr>
        <p:spPr>
          <a:xfrm>
            <a:off x="2995886" y="2814637"/>
            <a:ext cx="6032500" cy="1228725"/>
          </a:xfrm>
          <a:prstGeom prst="rect">
            <a:avLst/>
          </a:prstGeom>
        </p:spPr>
        <p:txBody>
          <a:bodyPr anchor="ctr" anchorCtr="0"/>
          <a:lstStyle>
            <a:lvl1pPr marL="0" indent="0" algn="ctr">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Enter section title</a:t>
            </a:r>
          </a:p>
        </p:txBody>
      </p:sp>
    </p:spTree>
    <p:extLst>
      <p:ext uri="{BB962C8B-B14F-4D97-AF65-F5344CB8AC3E}">
        <p14:creationId xmlns:p14="http://schemas.microsoft.com/office/powerpoint/2010/main" val="4135969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lnSpc>
                <a:spcPct val="114000"/>
              </a:lnSpc>
              <a:spcBef>
                <a:spcPct val="20000"/>
              </a:spcBef>
              <a:buFont typeface="Arial" panose="020B0604020202020204" pitchFamily="34" charset="0"/>
              <a:buChar char="•"/>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lnSpc>
                <a:spcPct val="114000"/>
              </a:lnSpc>
              <a:spcBef>
                <a:spcPct val="20000"/>
              </a:spcBef>
              <a:buFont typeface="Arial" panose="020B0604020202020204" pitchFamily="34" charset="0"/>
              <a:buChar char="•"/>
              <a:defRPr sz="2800" kern="1200">
                <a:solidFill>
                  <a:srgbClr val="032E53"/>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ct val="20000"/>
              </a:spcBef>
              <a:buFont typeface="Arial" panose="020B0604020202020204" pitchFamily="34" charset="0"/>
              <a:buChar char="•"/>
              <a:defRPr sz="2400" kern="1200">
                <a:solidFill>
                  <a:srgbClr val="032E53"/>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edit level one bullet text (add periods if more than one full sentence; no periods needed otherwise)</a:t>
            </a:r>
          </a:p>
          <a:p>
            <a:pPr lvl="1"/>
            <a:r>
              <a:rPr lang="en-US"/>
              <a:t>Second level bullet text</a:t>
            </a:r>
          </a:p>
          <a:p>
            <a:pPr lvl="2"/>
            <a:r>
              <a:rPr lang="en-US"/>
              <a:t>Third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Title 1">
            <a:extLst>
              <a:ext uri="{FF2B5EF4-FFF2-40B4-BE49-F238E27FC236}">
                <a16:creationId xmlns:a16="http://schemas.microsoft.com/office/drawing/2014/main" id="{494959E2-EEB2-23E3-14AB-DE9E290B62F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2628922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fo Presentation 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5" name="Content Placeholder 14">
            <a:extLst>
              <a:ext uri="{FF2B5EF4-FFF2-40B4-BE49-F238E27FC236}">
                <a16:creationId xmlns:a16="http://schemas.microsoft.com/office/drawing/2014/main" id="{19214EA6-D676-63A5-1726-76DCD4554947}"/>
              </a:ext>
            </a:extLst>
          </p:cNvPr>
          <p:cNvSpPr>
            <a:spLocks noGrp="1"/>
          </p:cNvSpPr>
          <p:nvPr>
            <p:ph sz="quarter" idx="14" hasCustomPrompt="1"/>
          </p:nvPr>
        </p:nvSpPr>
        <p:spPr>
          <a:xfrm>
            <a:off x="606425" y="636589"/>
            <a:ext cx="11069638" cy="1518102"/>
          </a:xfrm>
          <a:prstGeom prst="rect">
            <a:avLst/>
          </a:prstGeom>
        </p:spPr>
        <p:txBody>
          <a:bodyPr/>
          <a:lstStyle>
            <a:lvl1pPr marL="0" indent="0">
              <a:buNone/>
              <a:defRPr lang="en-US" sz="4400" b="1" kern="1200" dirty="0" smtClean="0">
                <a:solidFill>
                  <a:srgbClr val="055994"/>
                </a:solidFill>
                <a:latin typeface="Avenir Next LT Pro" panose="020B0504020202020204" pitchFamily="34" charset="0"/>
                <a:ea typeface="+mn-ea"/>
                <a:cs typeface="Arial" panose="020B0604020202020204" pitchFamily="34" charset="0"/>
              </a:defRPr>
            </a:lvl1pPr>
          </a:lstStyle>
          <a:p>
            <a:pPr lvl="0"/>
            <a:r>
              <a:rPr lang="en-US"/>
              <a:t>Text</a:t>
            </a:r>
          </a:p>
        </p:txBody>
      </p:sp>
      <p:sp>
        <p:nvSpPr>
          <p:cNvPr id="16" name="Text Placeholder 8">
            <a:extLst>
              <a:ext uri="{FF2B5EF4-FFF2-40B4-BE49-F238E27FC236}">
                <a16:creationId xmlns:a16="http://schemas.microsoft.com/office/drawing/2014/main" id="{1455A039-E0BF-49E8-4165-AFB26E2F0361}"/>
              </a:ext>
            </a:extLst>
          </p:cNvPr>
          <p:cNvSpPr>
            <a:spLocks noGrp="1"/>
          </p:cNvSpPr>
          <p:nvPr>
            <p:ph type="body" sz="quarter" idx="15" hasCustomPrompt="1"/>
          </p:nvPr>
        </p:nvSpPr>
        <p:spPr>
          <a:xfrm>
            <a:off x="606425" y="2383290"/>
            <a:ext cx="11070272"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Please direct any questions to:</a:t>
            </a:r>
          </a:p>
        </p:txBody>
      </p:sp>
      <p:sp>
        <p:nvSpPr>
          <p:cNvPr id="7" name="Text Placeholder 8">
            <a:extLst>
              <a:ext uri="{FF2B5EF4-FFF2-40B4-BE49-F238E27FC236}">
                <a16:creationId xmlns:a16="http://schemas.microsoft.com/office/drawing/2014/main" id="{FBF5C4D3-82E3-4146-9B24-5FEF8E23C13F}"/>
              </a:ext>
            </a:extLst>
          </p:cNvPr>
          <p:cNvSpPr>
            <a:spLocks noGrp="1"/>
          </p:cNvSpPr>
          <p:nvPr>
            <p:ph type="body" sz="quarter" idx="10" hasCustomPrompt="1"/>
          </p:nvPr>
        </p:nvSpPr>
        <p:spPr>
          <a:xfrm>
            <a:off x="606287" y="2909543"/>
            <a:ext cx="11070272" cy="519457"/>
          </a:xfrm>
          <a:prstGeom prst="rect">
            <a:avLst/>
          </a:prstGeom>
        </p:spPr>
        <p:txBody>
          <a:bodyPr/>
          <a:lstStyle>
            <a:lvl1pPr marL="0" indent="0" algn="l">
              <a:buNone/>
              <a:defRPr sz="2800" b="1">
                <a:solidFill>
                  <a:schemeClr val="tx1"/>
                </a:solidFill>
                <a:latin typeface="Avenir Next LT Pro" panose="020B0504020202020204" pitchFamily="34" charset="0"/>
                <a:cs typeface="Arial" panose="020B0604020202020204" pitchFamily="34" charset="0"/>
              </a:defRPr>
            </a:lvl1pPr>
          </a:lstStyle>
          <a:p>
            <a:pPr lvl="0"/>
            <a:r>
              <a:rPr lang="en-US"/>
              <a:t>Name</a:t>
            </a:r>
          </a:p>
        </p:txBody>
      </p:sp>
      <p:sp>
        <p:nvSpPr>
          <p:cNvPr id="8" name="Text Placeholder 8">
            <a:extLst>
              <a:ext uri="{FF2B5EF4-FFF2-40B4-BE49-F238E27FC236}">
                <a16:creationId xmlns:a16="http://schemas.microsoft.com/office/drawing/2014/main" id="{5249240E-EFB8-4267-86F2-93F9B2BB011C}"/>
              </a:ext>
            </a:extLst>
          </p:cNvPr>
          <p:cNvSpPr>
            <a:spLocks noGrp="1"/>
          </p:cNvSpPr>
          <p:nvPr>
            <p:ph type="body" sz="quarter" idx="11" hasCustomPrompt="1"/>
          </p:nvPr>
        </p:nvSpPr>
        <p:spPr>
          <a:xfrm>
            <a:off x="606284" y="3456296"/>
            <a:ext cx="11070275"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10" name="Text Placeholder 8">
            <a:extLst>
              <a:ext uri="{FF2B5EF4-FFF2-40B4-BE49-F238E27FC236}">
                <a16:creationId xmlns:a16="http://schemas.microsoft.com/office/drawing/2014/main" id="{0F0AB19A-C647-40DC-A9E6-E61809C38A53}"/>
              </a:ext>
            </a:extLst>
          </p:cNvPr>
          <p:cNvSpPr>
            <a:spLocks noGrp="1"/>
          </p:cNvSpPr>
          <p:nvPr>
            <p:ph type="body" sz="quarter" idx="12" hasCustomPrompt="1"/>
          </p:nvPr>
        </p:nvSpPr>
        <p:spPr>
          <a:xfrm>
            <a:off x="606286" y="3999460"/>
            <a:ext cx="11070273" cy="519457"/>
          </a:xfrm>
          <a:prstGeom prst="rect">
            <a:avLst/>
          </a:prstGeom>
        </p:spPr>
        <p:txBody>
          <a:bodyPr/>
          <a:lstStyle>
            <a:lvl1pPr marL="0" indent="0" algn="l">
              <a:buNone/>
              <a:defRPr sz="2800" b="0">
                <a:solidFill>
                  <a:schemeClr val="tx1"/>
                </a:solidFill>
                <a:latin typeface="Avenir Next LT Pro" panose="020B0504020202020204" pitchFamily="34" charset="0"/>
                <a:cs typeface="Arial" panose="020B0604020202020204" pitchFamily="34" charset="0"/>
              </a:defRPr>
            </a:lvl1pPr>
          </a:lstStyle>
          <a:p>
            <a:pPr lvl="0"/>
            <a:r>
              <a:rPr lang="en-US"/>
              <a:t>Bureau/Office/Program</a:t>
            </a:r>
          </a:p>
        </p:txBody>
      </p:sp>
      <p:sp>
        <p:nvSpPr>
          <p:cNvPr id="12" name="Text Placeholder 8">
            <a:extLst>
              <a:ext uri="{FF2B5EF4-FFF2-40B4-BE49-F238E27FC236}">
                <a16:creationId xmlns:a16="http://schemas.microsoft.com/office/drawing/2014/main" id="{9D0B9CC8-4E7E-41B9-9011-DCA8C9E073BC}"/>
              </a:ext>
            </a:extLst>
          </p:cNvPr>
          <p:cNvSpPr>
            <a:spLocks noGrp="1"/>
          </p:cNvSpPr>
          <p:nvPr>
            <p:ph type="body" sz="quarter" idx="13" hasCustomPrompt="1"/>
          </p:nvPr>
        </p:nvSpPr>
        <p:spPr>
          <a:xfrm>
            <a:off x="606286" y="4542975"/>
            <a:ext cx="11070271" cy="519457"/>
          </a:xfrm>
          <a:prstGeom prst="rect">
            <a:avLst/>
          </a:prstGeom>
        </p:spPr>
        <p:txBody>
          <a:bodyPr/>
          <a:lstStyle>
            <a:lvl1pPr marL="0" indent="0" algn="l">
              <a:buNone/>
              <a:defRPr sz="2800" b="0" u="sng">
                <a:solidFill>
                  <a:srgbClr val="055994"/>
                </a:solidFill>
                <a:latin typeface="Avenir Next LT Pro" panose="020B0504020202020204" pitchFamily="34" charset="0"/>
                <a:cs typeface="Arial" panose="020B0604020202020204" pitchFamily="34" charset="0"/>
              </a:defRPr>
            </a:lvl1pPr>
          </a:lstStyle>
          <a:p>
            <a:pPr lvl="0"/>
            <a:r>
              <a:rPr lang="en-US"/>
              <a:t>email@mass.gov </a:t>
            </a: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75581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188242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lnSpc>
                <a:spcPct val="114000"/>
              </a:lnSpc>
              <a:spcBef>
                <a:spcPct val="20000"/>
              </a:spcBef>
              <a:buFont typeface="Arial" panose="020B0604020202020204" pitchFamily="34" charset="0"/>
              <a:buChar char="•"/>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lnSpc>
                <a:spcPct val="114000"/>
              </a:lnSpc>
              <a:spcBef>
                <a:spcPct val="20000"/>
              </a:spcBef>
              <a:buFont typeface="Arial" panose="020B0604020202020204" pitchFamily="34" charset="0"/>
              <a:buChar char="•"/>
              <a:defRPr sz="2800" kern="1200">
                <a:solidFill>
                  <a:srgbClr val="032E53"/>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ct val="20000"/>
              </a:spcBef>
              <a:buFont typeface="Arial" panose="020B0604020202020204" pitchFamily="34" charset="0"/>
              <a:buChar char="•"/>
              <a:defRPr sz="2400" kern="1200">
                <a:solidFill>
                  <a:srgbClr val="032E53"/>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edit level one bullet text (add periods if more than one full sentence; no periods needed otherwise)</a:t>
            </a:r>
          </a:p>
          <a:p>
            <a:pPr lvl="1"/>
            <a:r>
              <a:rPr lang="en-US"/>
              <a:t>Second level bullet text</a:t>
            </a:r>
          </a:p>
          <a:p>
            <a:pPr lvl="2"/>
            <a:r>
              <a:rPr lang="en-US"/>
              <a:t>Third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Title 1">
            <a:extLst>
              <a:ext uri="{FF2B5EF4-FFF2-40B4-BE49-F238E27FC236}">
                <a16:creationId xmlns:a16="http://schemas.microsoft.com/office/drawing/2014/main" id="{494959E2-EEB2-23E3-14AB-DE9E290B62F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Tree>
    <p:extLst>
      <p:ext uri="{BB962C8B-B14F-4D97-AF65-F5344CB8AC3E}">
        <p14:creationId xmlns:p14="http://schemas.microsoft.com/office/powerpoint/2010/main" val="173473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tyle C: Columns with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62011" y="1920238"/>
            <a:ext cx="5157787"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marL="914400" indent="0">
              <a:buNone/>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vl5pPr marL="1828800" indent="0">
              <a:buNone/>
              <a:defRPr/>
            </a:lvl5pPr>
          </a:lstStyle>
          <a:p>
            <a:pPr lvl="0"/>
            <a:r>
              <a:rPr lang="en-US"/>
              <a:t>Edit bullet level one text</a:t>
            </a:r>
          </a:p>
          <a:p>
            <a:pPr lvl="1"/>
            <a:r>
              <a:rPr lang="en-US"/>
              <a:t>Edit bullet level two text</a:t>
            </a:r>
          </a:p>
          <a:p>
            <a:pPr lvl="2"/>
            <a:endParaRPr lang="en-US"/>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lnSpc>
                <a:spcPct val="114000"/>
              </a:lnSpc>
              <a:buNone/>
              <a:defRPr sz="3200" b="1">
                <a:solidFill>
                  <a:srgbClr val="032E53"/>
                </a:solidFill>
                <a:latin typeface="Avenir Next LT Pro"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lnSpc>
                <a:spcPct val="114000"/>
              </a:lnSpc>
              <a:defRPr sz="2800">
                <a:solidFill>
                  <a:srgbClr val="032E53"/>
                </a:solidFill>
                <a:latin typeface="Avenir Next LT Pro" panose="020B0504020202020204" pitchFamily="34" charset="0"/>
                <a:cs typeface="Arial" panose="020B0604020202020204" pitchFamily="34" charset="0"/>
              </a:defRPr>
            </a:lvl1pPr>
            <a:lvl2pPr>
              <a:lnSpc>
                <a:spcPct val="114000"/>
              </a:lnSpc>
              <a:defRPr sz="2400">
                <a:solidFill>
                  <a:srgbClr val="032E53"/>
                </a:solidFill>
                <a:latin typeface="Avenir Next LT Pro" panose="020B0504020202020204" pitchFamily="34" charset="0"/>
                <a:cs typeface="Arial" panose="020B0604020202020204" pitchFamily="34" charset="0"/>
              </a:defRPr>
            </a:lvl2pPr>
            <a:lvl3pPr>
              <a:defRPr>
                <a:solidFill>
                  <a:srgbClr val="032E53"/>
                </a:solidFill>
                <a:latin typeface="Avenir Next LT Pro" panose="020B0504020202020204" pitchFamily="34" charset="0"/>
                <a:cs typeface="Arial" panose="020B0604020202020204" pitchFamily="34" charset="0"/>
              </a:defRPr>
            </a:lvl3pPr>
            <a:lvl4pPr>
              <a:defRPr>
                <a:latin typeface="Franklin Gothic Book" panose="020B0503020102020204" pitchFamily="34" charset="0"/>
              </a:defRPr>
            </a:lvl4pPr>
          </a:lstStyle>
          <a:p>
            <a:pPr lvl="0"/>
            <a:r>
              <a:rPr lang="en-US"/>
              <a:t>Edit bullet level one text</a:t>
            </a:r>
          </a:p>
          <a:p>
            <a:pPr lvl="1"/>
            <a:r>
              <a:rPr lang="en-US"/>
              <a:t>Edit bullet level two text</a:t>
            </a:r>
          </a:p>
          <a:p>
            <a:pPr lvl="2"/>
            <a:endParaRPr lang="en-US"/>
          </a:p>
        </p:txBody>
      </p:sp>
      <p:sp>
        <p:nvSpPr>
          <p:cNvPr id="10" name="Rectangle 9">
            <a:extLst>
              <a:ext uri="{FF2B5EF4-FFF2-40B4-BE49-F238E27FC236}">
                <a16:creationId xmlns:a16="http://schemas.microsoft.com/office/drawing/2014/main" id="{599027F3-96A1-F54F-89E8-F47E6B10DE1B}"/>
              </a:ext>
              <a:ext uri="{C183D7F6-B498-43B3-948B-1728B52AA6E4}">
                <adec:decorative xmlns:adec="http://schemas.microsoft.com/office/drawing/2017/decorative" val="1"/>
              </a:ext>
            </a:extLst>
          </p:cNvPr>
          <p:cNvSpPr/>
          <p:nvPr userDrawn="1"/>
        </p:nvSpPr>
        <p:spPr>
          <a:xfrm>
            <a:off x="0" y="5"/>
            <a:ext cx="12192000" cy="977549"/>
          </a:xfrm>
          <a:prstGeom prst="rect">
            <a:avLst/>
          </a:prstGeom>
          <a:solidFill>
            <a:srgbClr val="00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chemeClr val="bg1"/>
                </a:solidFill>
                <a:latin typeface="Avenir Next LT Pro" panose="020B0504020202020204" pitchFamily="34" charset="0"/>
                <a:ea typeface="+mj-ea"/>
                <a:cs typeface="Arial" panose="020B0604020202020204" pitchFamily="34" charset="0"/>
              </a:defRPr>
            </a:lvl1pPr>
          </a:lstStyle>
          <a:p>
            <a:r>
              <a:rPr lang="en-US"/>
              <a:t>Click to add slide title</a:t>
            </a:r>
          </a:p>
        </p:txBody>
      </p:sp>
      <p:sp>
        <p:nvSpPr>
          <p:cNvPr id="13" name="TextBox 12">
            <a:extLst>
              <a:ext uri="{FF2B5EF4-FFF2-40B4-BE49-F238E27FC236}">
                <a16:creationId xmlns:a16="http://schemas.microsoft.com/office/drawing/2014/main" id="{03F1034B-732A-43E2-993F-868DF0D2772D}"/>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a:t>
            </a:r>
            <a:r>
              <a:rPr lang="en-US" sz="1200" err="1">
                <a:solidFill>
                  <a:schemeClr val="bg1"/>
                </a:solidFill>
                <a:latin typeface="Avenir Next LT Pro" panose="020B0504020202020204" pitchFamily="34" charset="0"/>
                <a:cs typeface="Arial" panose="020B0604020202020204" pitchFamily="34" charset="0"/>
              </a:rPr>
              <a:t>dph</a:t>
            </a:r>
            <a:endParaRPr lang="en-US" sz="1200">
              <a:solidFill>
                <a:schemeClr val="bg1"/>
              </a:solidFill>
              <a:latin typeface="Avenir Next LT Pro" panose="020B05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BE009795-B8D9-482E-96A1-D1025E613A3F}"/>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426500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 uri="{C183D7F6-B498-43B3-948B-1728B52AA6E4}">
                <adec:decorative xmlns:adec="http://schemas.microsoft.com/office/drawing/2017/decorative" val="1"/>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panose="020B0504020202020204" pitchFamily="34" charset="0"/>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a:solidFill>
                  <a:schemeClr val="bg1"/>
                </a:solidFill>
                <a:latin typeface="Avenir Next LT Pro" panose="020B05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venir Next LT Pro" panose="020B0504020202020204" pitchFamily="34" charset="0"/>
                <a:cs typeface="Arial" panose="020B0604020202020204" pitchFamily="34" charset="0"/>
              </a:defRPr>
            </a:lvl1pPr>
          </a:lstStyle>
          <a:p>
            <a:fld id="{CA49D0EE-DE7F-324B-A84C-F36708423CDB}" type="slidenum">
              <a:rPr lang="en-US" smtClean="0"/>
              <a:pPr/>
              <a:t>‹#›</a:t>
            </a:fld>
            <a:endParaRPr lang="en-US"/>
          </a:p>
        </p:txBody>
      </p:sp>
    </p:spTree>
    <p:extLst>
      <p:ext uri="{BB962C8B-B14F-4D97-AF65-F5344CB8AC3E}">
        <p14:creationId xmlns:p14="http://schemas.microsoft.com/office/powerpoint/2010/main" val="66665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rgbClr val="00599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9108D5-E6A2-E374-F491-40DDE4CC949E}"/>
              </a:ext>
              <a:ext uri="{C183D7F6-B498-43B3-948B-1728B52AA6E4}">
                <adec:decorative xmlns:adec="http://schemas.microsoft.com/office/drawing/2017/decorative" val="1"/>
              </a:ext>
            </a:extLst>
          </p:cNvPr>
          <p:cNvCxnSpPr/>
          <p:nvPr userDrawn="1"/>
        </p:nvCxnSpPr>
        <p:spPr>
          <a:xfrm>
            <a:off x="2049517" y="2228193"/>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8765F-34CF-EDAB-B5EF-A28E0BDB163D}"/>
              </a:ext>
              <a:ext uri="{C183D7F6-B498-43B3-948B-1728B52AA6E4}">
                <adec:decorative xmlns:adec="http://schemas.microsoft.com/office/drawing/2017/decorative" val="1"/>
              </a:ext>
            </a:extLst>
          </p:cNvPr>
          <p:cNvCxnSpPr/>
          <p:nvPr userDrawn="1"/>
        </p:nvCxnSpPr>
        <p:spPr>
          <a:xfrm>
            <a:off x="2039007" y="4703379"/>
            <a:ext cx="81139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3CE05C00-0C08-7FEC-4EE1-897B5C522B54}"/>
              </a:ext>
            </a:extLst>
          </p:cNvPr>
          <p:cNvSpPr>
            <a:spLocks noGrp="1"/>
          </p:cNvSpPr>
          <p:nvPr>
            <p:ph type="body" sz="quarter" idx="10" hasCustomPrompt="1"/>
          </p:nvPr>
        </p:nvSpPr>
        <p:spPr>
          <a:xfrm>
            <a:off x="2995886" y="2814637"/>
            <a:ext cx="6032500" cy="1228725"/>
          </a:xfrm>
          <a:prstGeom prst="rect">
            <a:avLst/>
          </a:prstGeom>
        </p:spPr>
        <p:txBody>
          <a:bodyPr anchor="ctr" anchorCtr="0"/>
          <a:lstStyle>
            <a:lvl1pPr marL="0" indent="0" algn="ctr">
              <a:buNone/>
              <a:defRPr sz="4400" b="1" i="0">
                <a:solidFill>
                  <a:schemeClr val="bg1"/>
                </a:solidFill>
                <a:latin typeface="Avenir Next LT Pro" panose="020B0504020202020204" pitchFamily="34" charset="0"/>
                <a:cs typeface="Arial" panose="020B0604020202020204" pitchFamily="34" charset="0"/>
              </a:defRPr>
            </a:lvl1pPr>
          </a:lstStyle>
          <a:p>
            <a:pPr lvl="0"/>
            <a:r>
              <a:rPr lang="en-US"/>
              <a:t>Enter section title</a:t>
            </a:r>
          </a:p>
        </p:txBody>
      </p:sp>
    </p:spTree>
    <p:extLst>
      <p:ext uri="{BB962C8B-B14F-4D97-AF65-F5344CB8AC3E}">
        <p14:creationId xmlns:p14="http://schemas.microsoft.com/office/powerpoint/2010/main" val="123037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896346"/>
      </p:ext>
    </p:extLst>
  </p:cSld>
  <p:clrMap bg1="lt1" tx1="dk1" bg2="lt2" tx2="dk2" accent1="accent1" accent2="accent2" accent3="accent3" accent4="accent4" accent5="accent5" accent6="accent6" hlink="hlink" folHlink="folHlink"/>
  <p:sldLayoutIdLst>
    <p:sldLayoutId id="2147483889" r:id="rId1"/>
    <p:sldLayoutId id="2147483896" r:id="rId2"/>
    <p:sldLayoutId id="2147483897" r:id="rId3"/>
    <p:sldLayoutId id="2147483898" r:id="rId4"/>
    <p:sldLayoutId id="2147483890" r:id="rId5"/>
    <p:sldLayoutId id="2147483891" r:id="rId6"/>
    <p:sldLayoutId id="2147483892" r:id="rId7"/>
    <p:sldLayoutId id="2147483893" r:id="rId8"/>
    <p:sldLayoutId id="2147483894" r:id="rId9"/>
    <p:sldLayoutId id="2147483899" r:id="rId10"/>
    <p:sldLayoutId id="21474838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0647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EAABC-7DF0-FF73-8E2C-D596540DA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174D5-B148-3FCA-6546-3BB03D1587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087D1-34C5-0BBF-1CC2-13C4EC637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AF4AB82-2D59-2F12-4358-C9E8CE9D5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6A6D63-9CEE-7A3C-7CF8-0ECEB1083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04220363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mass.gov/dph/proposed-regulations" TargetMode="External"/><Relationship Id="rId2" Type="http://schemas.openxmlformats.org/officeDocument/2006/relationships/hyperlink" Target="https://www.mass.gov/doc/105-cmr-150-standards-for-long-term-care-facilities/download"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7.xml"/><Relationship Id="rId16" Type="http://schemas.openxmlformats.org/officeDocument/2006/relationships/image" Target="../media/image29.svg"/><Relationship Id="rId1" Type="http://schemas.openxmlformats.org/officeDocument/2006/relationships/slideLayout" Target="../slideLayouts/slideLayout43.xml"/><Relationship Id="rId6" Type="http://schemas.openxmlformats.org/officeDocument/2006/relationships/diagramColors" Target="../diagrams/colors2.xml"/><Relationship Id="rId11" Type="http://schemas.openxmlformats.org/officeDocument/2006/relationships/image" Target="../media/image24.png"/><Relationship Id="rId5" Type="http://schemas.openxmlformats.org/officeDocument/2006/relationships/diagramQuickStyle" Target="../diagrams/quickStyle2.xm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diagramLayout" Target="../diagrams/layout2.xml"/><Relationship Id="rId9" Type="http://schemas.openxmlformats.org/officeDocument/2006/relationships/image" Target="../media/image22.svg"/><Relationship Id="rId14" Type="http://schemas.openxmlformats.org/officeDocument/2006/relationships/image" Target="../media/image27.svg"/></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8.xml"/><Relationship Id="rId16" Type="http://schemas.openxmlformats.org/officeDocument/2006/relationships/image" Target="../media/image29.svg"/><Relationship Id="rId1" Type="http://schemas.openxmlformats.org/officeDocument/2006/relationships/slideLayout" Target="../slideLayouts/slideLayout43.xml"/><Relationship Id="rId6" Type="http://schemas.openxmlformats.org/officeDocument/2006/relationships/diagramColors" Target="../diagrams/colors3.xml"/><Relationship Id="rId11" Type="http://schemas.openxmlformats.org/officeDocument/2006/relationships/image" Target="../media/image24.png"/><Relationship Id="rId5" Type="http://schemas.openxmlformats.org/officeDocument/2006/relationships/diagramQuickStyle" Target="../diagrams/quickStyle3.xm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diagramLayout" Target="../diagrams/layout3.xml"/><Relationship Id="rId9" Type="http://schemas.openxmlformats.org/officeDocument/2006/relationships/image" Target="../media/image22.svg"/><Relationship Id="rId14" Type="http://schemas.openxmlformats.org/officeDocument/2006/relationships/image" Target="../media/image27.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22.svg"/><Relationship Id="rId11" Type="http://schemas.openxmlformats.org/officeDocument/2006/relationships/image" Target="../media/image37.jpeg"/><Relationship Id="rId5" Type="http://schemas.openxmlformats.org/officeDocument/2006/relationships/image" Target="../media/image21.png"/><Relationship Id="rId10"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massgeneral.org/community-health/cchi/programs/mgh-community-health-impact-funds" TargetMode="External"/><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hyperlink" Target="https://www.boston.gov/news/mayor-wu-mass-general-brigham-and-ymca-greater-boston-announce-new-cold-storage-infrastructure"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42.sv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43.jpeg"/><Relationship Id="rId4" Type="http://schemas.openxmlformats.org/officeDocument/2006/relationships/image" Target="../media/image39.png"/><Relationship Id="rId9" Type="http://schemas.openxmlformats.org/officeDocument/2006/relationships/image" Target="../media/image36.svg"/></Relationships>
</file>

<file path=ppt/slides/_rels/slide6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6.svg"/><Relationship Id="rId9"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22.svg"/><Relationship Id="rId11" Type="http://schemas.openxmlformats.org/officeDocument/2006/relationships/image" Target="../media/image37.jpeg"/><Relationship Id="rId5" Type="http://schemas.openxmlformats.org/officeDocument/2006/relationships/image" Target="../media/image21.png"/><Relationship Id="rId10"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51.png"/><Relationship Id="rId5" Type="http://schemas.openxmlformats.org/officeDocument/2006/relationships/image" Target="../media/image54.jpe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hyperlink" Target="https://www.mass.gov/info-details/influenza-reporting"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5.png"/><Relationship Id="rId7" Type="http://schemas.openxmlformats.org/officeDocument/2006/relationships/image" Target="../media/image46.png"/><Relationship Id="rId12" Type="http://schemas.openxmlformats.org/officeDocument/2006/relationships/image" Target="../media/image57.sv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42.svg"/><Relationship Id="rId11" Type="http://schemas.openxmlformats.org/officeDocument/2006/relationships/image" Target="../media/image56.png"/><Relationship Id="rId5" Type="http://schemas.openxmlformats.org/officeDocument/2006/relationships/image" Target="../media/image41.png"/><Relationship Id="rId10" Type="http://schemas.openxmlformats.org/officeDocument/2006/relationships/hyperlink" Target="https://www.berkshireeagle.com/news/central_berkshires/gray-to-green-audit-regional-planning-pittsfield-morningside-west-side/article_3b1666a8-92b4-11ed-b77a-479efae4ab9e.html" TargetMode="External"/><Relationship Id="rId4" Type="http://schemas.openxmlformats.org/officeDocument/2006/relationships/image" Target="../media/image36.svg"/><Relationship Id="rId9" Type="http://schemas.openxmlformats.org/officeDocument/2006/relationships/image" Target="../media/image55.png"/></Relationships>
</file>

<file path=ppt/slides/_rels/slide7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7.svg"/><Relationship Id="rId3" Type="http://schemas.openxmlformats.org/officeDocument/2006/relationships/image" Target="../media/image46.png"/><Relationship Id="rId7" Type="http://schemas.openxmlformats.org/officeDocument/2006/relationships/image" Target="../media/image58.png"/><Relationship Id="rId12"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42.svg"/><Relationship Id="rId11" Type="http://schemas.openxmlformats.org/officeDocument/2006/relationships/image" Target="../media/image36.svg"/><Relationship Id="rId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7.svg"/><Relationship Id="rId9" Type="http://schemas.openxmlformats.org/officeDocument/2006/relationships/image" Target="../media/image40.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hyperlink" Target="http://www.mass.gov/info-details/community-health-initiative-chi-requirements" TargetMode="External"/><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hyperlink" Target="http://www.mahealthfunds.org/about-the-funds/"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85A978-E8DF-43C5-81AD-9E02D99320AA}"/>
              </a:ext>
            </a:extLst>
          </p:cNvPr>
          <p:cNvSpPr>
            <a:spLocks noGrp="1"/>
          </p:cNvSpPr>
          <p:nvPr>
            <p:ph type="title" idx="4294967295"/>
          </p:nvPr>
        </p:nvSpPr>
        <p:spPr>
          <a:xfrm>
            <a:off x="681893" y="2767670"/>
            <a:ext cx="10440537"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Public Health Council Meeting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January 14, 2026</a:t>
            </a:r>
          </a:p>
        </p:txBody>
      </p:sp>
      <p:sp>
        <p:nvSpPr>
          <p:cNvPr id="6" name="Text Placeholder 5">
            <a:extLst>
              <a:ext uri="{FF2B5EF4-FFF2-40B4-BE49-F238E27FC236}">
                <a16:creationId xmlns:a16="http://schemas.microsoft.com/office/drawing/2014/main" id="{47C6150D-AC60-4C53-BF42-5D0DCA499FFF}"/>
              </a:ext>
            </a:extLst>
          </p:cNvPr>
          <p:cNvSpPr>
            <a:spLocks noGrp="1"/>
          </p:cNvSpPr>
          <p:nvPr>
            <p:ph type="body" sz="quarter" idx="11"/>
          </p:nvPr>
        </p:nvSpPr>
        <p:spPr>
          <a:xfrm>
            <a:off x="681893" y="4522149"/>
            <a:ext cx="7296247" cy="469382"/>
          </a:xfrm>
        </p:spPr>
        <p:txBody>
          <a:bodyPr lIns="91440" tIns="45720" rIns="91440" bIns="45720" anchor="t"/>
          <a:lstStyle/>
          <a:p>
            <a:r>
              <a:rPr lang="en-US" sz="3600"/>
              <a:t>Robert Goldstein, Commissioner</a:t>
            </a:r>
          </a:p>
        </p:txBody>
      </p:sp>
      <p:sp>
        <p:nvSpPr>
          <p:cNvPr id="7" name="Text Placeholder 6">
            <a:extLst>
              <a:ext uri="{FF2B5EF4-FFF2-40B4-BE49-F238E27FC236}">
                <a16:creationId xmlns:a16="http://schemas.microsoft.com/office/drawing/2014/main" id="{A9AD708C-07C5-4CCE-B44A-7D309F3B522C}"/>
              </a:ext>
            </a:extLst>
          </p:cNvPr>
          <p:cNvSpPr>
            <a:spLocks noGrp="1"/>
          </p:cNvSpPr>
          <p:nvPr>
            <p:ph type="body" sz="quarter" idx="12"/>
          </p:nvPr>
        </p:nvSpPr>
        <p:spPr>
          <a:xfrm>
            <a:off x="681893" y="5552844"/>
            <a:ext cx="10965277" cy="879853"/>
          </a:xfrm>
        </p:spPr>
        <p:txBody>
          <a:bodyPr lIns="91440" tIns="45720" rIns="91440" bIns="45720" anchor="t"/>
          <a:lstStyle/>
          <a:p>
            <a:r>
              <a:rPr lang="en-US" dirty="0"/>
              <a:t>Today’s presentation is available on mass.gov/</a:t>
            </a:r>
            <a:r>
              <a:rPr lang="en-US" dirty="0" err="1"/>
              <a:t>dph</a:t>
            </a:r>
            <a:r>
              <a:rPr lang="en-US" dirty="0"/>
              <a:t> under “Upcoming Events” by clicking on the January 14 Public Health Council listing.​</a:t>
            </a:r>
          </a:p>
          <a:p>
            <a:endParaRPr lang="en-US" dirty="0"/>
          </a:p>
        </p:txBody>
      </p:sp>
    </p:spTree>
    <p:extLst>
      <p:ext uri="{BB962C8B-B14F-4D97-AF65-F5344CB8AC3E}">
        <p14:creationId xmlns:p14="http://schemas.microsoft.com/office/powerpoint/2010/main" val="255253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FDC6-56C8-F095-6201-3A804D50A5F3}"/>
              </a:ext>
            </a:extLst>
          </p:cNvPr>
          <p:cNvSpPr>
            <a:spLocks noGrp="1"/>
          </p:cNvSpPr>
          <p:nvPr>
            <p:ph type="title"/>
          </p:nvPr>
        </p:nvSpPr>
        <p:spPr/>
        <p:txBody>
          <a:bodyPr>
            <a:normAutofit/>
          </a:bodyPr>
          <a:lstStyle/>
          <a:p>
            <a:r>
              <a:rPr lang="en-US" dirty="0"/>
              <a:t>Background Information</a:t>
            </a:r>
          </a:p>
        </p:txBody>
      </p:sp>
      <p:sp>
        <p:nvSpPr>
          <p:cNvPr id="3" name="Content Placeholder 2">
            <a:extLst>
              <a:ext uri="{FF2B5EF4-FFF2-40B4-BE49-F238E27FC236}">
                <a16:creationId xmlns:a16="http://schemas.microsoft.com/office/drawing/2014/main" id="{41F5F651-D1B8-4562-0007-35A574C016AB}"/>
              </a:ext>
            </a:extLst>
          </p:cNvPr>
          <p:cNvSpPr>
            <a:spLocks noGrp="1"/>
          </p:cNvSpPr>
          <p:nvPr>
            <p:ph idx="1"/>
          </p:nvPr>
        </p:nvSpPr>
        <p:spPr/>
        <p:txBody>
          <a:bodyPr>
            <a:normAutofit fontScale="85000" lnSpcReduction="10000"/>
          </a:bodyPr>
          <a:lstStyle/>
          <a:p>
            <a:pPr marL="0" indent="0" fontAlgn="base">
              <a:buNone/>
            </a:pPr>
            <a:r>
              <a:rPr lang="en-US" sz="2600" dirty="0"/>
              <a:t>The Original </a:t>
            </a:r>
            <a:r>
              <a:rPr lang="en-US" sz="2600" dirty="0" err="1"/>
              <a:t>DoN</a:t>
            </a:r>
            <a:r>
              <a:rPr lang="en-US" sz="2600" dirty="0"/>
              <a:t> included projects at two UMMMC campuses encompassing the following: </a:t>
            </a:r>
          </a:p>
          <a:p>
            <a:pPr marL="514350" indent="-514350" fontAlgn="base">
              <a:buAutoNum type="arabicParenR"/>
            </a:pPr>
            <a:r>
              <a:rPr lang="en-US" sz="2600" dirty="0"/>
              <a:t>Renovation of the North Pavillion building to accommodate: </a:t>
            </a:r>
          </a:p>
          <a:p>
            <a:pPr marL="914400" lvl="1" indent="-514350" fontAlgn="base">
              <a:buFont typeface="+mj-lt"/>
              <a:buAutoNum type="alphaLcPeriod"/>
            </a:pPr>
            <a:r>
              <a:rPr lang="en-US" sz="2600" dirty="0"/>
              <a:t>72 additional medical/surgical (“M/S”) beds (now completed); </a:t>
            </a:r>
          </a:p>
          <a:p>
            <a:pPr marL="914400" lvl="1" indent="-514350" fontAlgn="base">
              <a:buFont typeface="+mj-lt"/>
              <a:buAutoNum type="alphaLcPeriod"/>
            </a:pPr>
            <a:r>
              <a:rPr lang="en-US" sz="2600" dirty="0"/>
              <a:t>One additional computed tomography (“CT”) unit (now completed); and </a:t>
            </a:r>
          </a:p>
          <a:p>
            <a:pPr marL="914400" lvl="1" indent="-514350" fontAlgn="base">
              <a:buFont typeface="+mj-lt"/>
              <a:buAutoNum type="alphaLcPeriod"/>
            </a:pPr>
            <a:r>
              <a:rPr lang="en-US" sz="2600" dirty="0"/>
              <a:t>Shell space for future build-out to accommodate clinical services (now completed)</a:t>
            </a:r>
          </a:p>
          <a:p>
            <a:pPr marL="0" indent="0" fontAlgn="base">
              <a:buNone/>
            </a:pPr>
            <a:r>
              <a:rPr lang="en-US" sz="2600" dirty="0"/>
              <a:t>2) Renovation and new construction on UMMMC’s Memorial Campus for: </a:t>
            </a:r>
          </a:p>
          <a:p>
            <a:pPr marL="914400" lvl="1" indent="-514350" fontAlgn="base">
              <a:buFont typeface="+mj-lt"/>
              <a:buAutoNum type="alphaLcPeriod"/>
            </a:pPr>
            <a:r>
              <a:rPr lang="en-US" sz="2600" dirty="0"/>
              <a:t>19 additional M/S beds (not implemented)  </a:t>
            </a:r>
          </a:p>
          <a:p>
            <a:pPr marL="914400" lvl="1" indent="-514350" fontAlgn="base">
              <a:buFont typeface="+mj-lt"/>
              <a:buAutoNum type="alphaLcPeriod"/>
            </a:pPr>
            <a:r>
              <a:rPr lang="en-US" sz="2600" dirty="0"/>
              <a:t>Renovations to improve the existing services and facilities (near completion). </a:t>
            </a:r>
          </a:p>
          <a:p>
            <a:pPr marL="0" indent="0" fontAlgn="base">
              <a:buNone/>
            </a:pPr>
            <a:endParaRPr lang="en-US" dirty="0"/>
          </a:p>
          <a:p>
            <a:pPr marL="400050" lvl="1" indent="0" fontAlgn="base">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F6E5CA2-BBD8-703E-76E8-710F5BB630EE}"/>
              </a:ext>
            </a:extLst>
          </p:cNvPr>
          <p:cNvSpPr>
            <a:spLocks noGrp="1"/>
          </p:cNvSpPr>
          <p:nvPr>
            <p:ph type="sldNum" sz="quarter" idx="4"/>
          </p:nvPr>
        </p:nvSpPr>
        <p:spPr/>
        <p:txBody>
          <a:bodyPr/>
          <a:lstStyle/>
          <a:p>
            <a:fld id="{CA49D0EE-DE7F-324B-A84C-F36708423CDB}" type="slidenum">
              <a:rPr lang="en-US" smtClean="0"/>
              <a:pPr/>
              <a:t>10</a:t>
            </a:fld>
            <a:endParaRPr lang="en-US" dirty="0"/>
          </a:p>
        </p:txBody>
      </p:sp>
    </p:spTree>
    <p:extLst>
      <p:ext uri="{BB962C8B-B14F-4D97-AF65-F5344CB8AC3E}">
        <p14:creationId xmlns:p14="http://schemas.microsoft.com/office/powerpoint/2010/main" val="2552080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697E17-BCF5-4169-AD27-BB3793BA068F}"/>
              </a:ext>
            </a:extLst>
          </p:cNvPr>
          <p:cNvSpPr>
            <a:spLocks noGrp="1"/>
          </p:cNvSpPr>
          <p:nvPr>
            <p:ph type="title"/>
          </p:nvPr>
        </p:nvSpPr>
        <p:spPr/>
        <p:txBody>
          <a:bodyPr>
            <a:normAutofit/>
          </a:bodyPr>
          <a:lstStyle/>
          <a:p>
            <a:r>
              <a:rPr lang="en-US" dirty="0"/>
              <a:t>Proposed Amendment Description</a:t>
            </a:r>
          </a:p>
        </p:txBody>
      </p:sp>
      <p:sp>
        <p:nvSpPr>
          <p:cNvPr id="6" name="Content Placeholder 5">
            <a:extLst>
              <a:ext uri="{FF2B5EF4-FFF2-40B4-BE49-F238E27FC236}">
                <a16:creationId xmlns:a16="http://schemas.microsoft.com/office/drawing/2014/main" id="{DA9976E4-9365-44BE-8E49-114D994EE8B7}"/>
              </a:ext>
            </a:extLst>
          </p:cNvPr>
          <p:cNvSpPr>
            <a:spLocks noGrp="1"/>
          </p:cNvSpPr>
          <p:nvPr>
            <p:ph idx="1"/>
          </p:nvPr>
        </p:nvSpPr>
        <p:spPr/>
        <p:txBody>
          <a:bodyPr>
            <a:normAutofit/>
          </a:bodyPr>
          <a:lstStyle/>
          <a:p>
            <a:pPr>
              <a:lnSpc>
                <a:spcPct val="100000"/>
              </a:lnSpc>
              <a:spcBef>
                <a:spcPts val="800"/>
              </a:spcBef>
              <a:spcAft>
                <a:spcPts val="800"/>
              </a:spcAft>
            </a:pPr>
            <a:r>
              <a:rPr lang="en-US" sz="2800" dirty="0"/>
              <a:t>At the North Pavilion Campus of the UMass Memorial Medical Center build out the approved shell space to include:</a:t>
            </a:r>
          </a:p>
          <a:p>
            <a:pPr marL="457200" indent="-457200">
              <a:lnSpc>
                <a:spcPct val="100000"/>
              </a:lnSpc>
              <a:spcBef>
                <a:spcPts val="800"/>
              </a:spcBef>
              <a:spcAft>
                <a:spcPts val="800"/>
              </a:spcAft>
              <a:buFont typeface="Arial" panose="020B0604020202020204" pitchFamily="34" charset="0"/>
              <a:buChar char="•"/>
            </a:pPr>
            <a:r>
              <a:rPr lang="en-US" sz="2800" dirty="0"/>
              <a:t> Relocation of 19 approved but unimplemented medical/surgical beds (from Memorial to North Pavilion)</a:t>
            </a:r>
          </a:p>
          <a:p>
            <a:pPr marL="457200" indent="-457200">
              <a:lnSpc>
                <a:spcPct val="100000"/>
              </a:lnSpc>
              <a:spcBef>
                <a:spcPts val="800"/>
              </a:spcBef>
              <a:spcAft>
                <a:spcPts val="800"/>
              </a:spcAft>
              <a:buFont typeface="Arial" panose="020B0604020202020204" pitchFamily="34" charset="0"/>
              <a:buChar char="•"/>
            </a:pPr>
            <a:r>
              <a:rPr lang="en-US" sz="2800" dirty="0"/>
              <a:t>Add 5 new beds (at North Pavilion)</a:t>
            </a:r>
            <a:endParaRPr lang="en-US" sz="2800" dirty="0">
              <a:latin typeface="+mj-lt"/>
            </a:endParaRPr>
          </a:p>
        </p:txBody>
      </p:sp>
      <p:sp>
        <p:nvSpPr>
          <p:cNvPr id="2" name="Slide Number Placeholder 1">
            <a:extLst>
              <a:ext uri="{FF2B5EF4-FFF2-40B4-BE49-F238E27FC236}">
                <a16:creationId xmlns:a16="http://schemas.microsoft.com/office/drawing/2014/main" id="{24E25C5E-BC81-4CF3-BA2D-D0D14555BD3E}"/>
              </a:ext>
            </a:extLst>
          </p:cNvPr>
          <p:cNvSpPr>
            <a:spLocks noGrp="1"/>
          </p:cNvSpPr>
          <p:nvPr>
            <p:ph type="sldNum" sz="quarter" idx="4"/>
          </p:nvPr>
        </p:nvSpPr>
        <p:spPr/>
        <p:txBody>
          <a:bodyPr/>
          <a:lstStyle/>
          <a:p>
            <a:fld id="{CA49D0EE-DE7F-324B-A84C-F36708423CDB}" type="slidenum">
              <a:rPr lang="en-US" smtClean="0"/>
              <a:pPr/>
              <a:t>11</a:t>
            </a:fld>
            <a:endParaRPr lang="en-US" dirty="0"/>
          </a:p>
        </p:txBody>
      </p:sp>
    </p:spTree>
    <p:extLst>
      <p:ext uri="{BB962C8B-B14F-4D97-AF65-F5344CB8AC3E}">
        <p14:creationId xmlns:p14="http://schemas.microsoft.com/office/powerpoint/2010/main" val="2142599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B51892-8F05-3B38-9E7A-F9FB8D6D79C1}"/>
              </a:ext>
            </a:extLst>
          </p:cNvPr>
          <p:cNvSpPr>
            <a:spLocks noGrp="1"/>
          </p:cNvSpPr>
          <p:nvPr>
            <p:ph type="title"/>
          </p:nvPr>
        </p:nvSpPr>
        <p:spPr/>
        <p:txBody>
          <a:bodyPr>
            <a:normAutofit/>
          </a:bodyPr>
          <a:lstStyle/>
          <a:p>
            <a:r>
              <a:rPr lang="en-US" dirty="0"/>
              <a:t>Overview of Proposed Change at UMMMC</a:t>
            </a:r>
          </a:p>
        </p:txBody>
      </p:sp>
      <p:graphicFrame>
        <p:nvGraphicFramePr>
          <p:cNvPr id="8" name="Content Placeholder 7">
            <a:extLst>
              <a:ext uri="{FF2B5EF4-FFF2-40B4-BE49-F238E27FC236}">
                <a16:creationId xmlns:a16="http://schemas.microsoft.com/office/drawing/2014/main" id="{9EDAE498-C25E-D023-BC8C-CF7DA378A1CB}"/>
              </a:ext>
            </a:extLst>
          </p:cNvPr>
          <p:cNvGraphicFramePr>
            <a:graphicFrameLocks noGrp="1"/>
          </p:cNvGraphicFramePr>
          <p:nvPr>
            <p:ph idx="1"/>
            <p:extLst>
              <p:ext uri="{D42A27DB-BD31-4B8C-83A1-F6EECF244321}">
                <p14:modId xmlns:p14="http://schemas.microsoft.com/office/powerpoint/2010/main" val="3325433846"/>
              </p:ext>
            </p:extLst>
          </p:nvPr>
        </p:nvGraphicFramePr>
        <p:xfrm>
          <a:off x="609600" y="1453896"/>
          <a:ext cx="10972800" cy="4437806"/>
        </p:xfrm>
        <a:graphic>
          <a:graphicData uri="http://schemas.openxmlformats.org/drawingml/2006/table">
            <a:tbl>
              <a:tblPr firstRow="1" bandRow="1">
                <a:tableStyleId>{073A0DAA-6AF3-43AB-8588-CEC1D06C72B9}</a:tableStyleId>
              </a:tblPr>
              <a:tblGrid>
                <a:gridCol w="1371600">
                  <a:extLst>
                    <a:ext uri="{9D8B030D-6E8A-4147-A177-3AD203B41FA5}">
                      <a16:colId xmlns:a16="http://schemas.microsoft.com/office/drawing/2014/main" val="597120073"/>
                    </a:ext>
                  </a:extLst>
                </a:gridCol>
                <a:gridCol w="1371600">
                  <a:extLst>
                    <a:ext uri="{9D8B030D-6E8A-4147-A177-3AD203B41FA5}">
                      <a16:colId xmlns:a16="http://schemas.microsoft.com/office/drawing/2014/main" val="2802933816"/>
                    </a:ext>
                  </a:extLst>
                </a:gridCol>
                <a:gridCol w="1371600">
                  <a:extLst>
                    <a:ext uri="{9D8B030D-6E8A-4147-A177-3AD203B41FA5}">
                      <a16:colId xmlns:a16="http://schemas.microsoft.com/office/drawing/2014/main" val="2083507158"/>
                    </a:ext>
                  </a:extLst>
                </a:gridCol>
                <a:gridCol w="1371600">
                  <a:extLst>
                    <a:ext uri="{9D8B030D-6E8A-4147-A177-3AD203B41FA5}">
                      <a16:colId xmlns:a16="http://schemas.microsoft.com/office/drawing/2014/main" val="2816052041"/>
                    </a:ext>
                  </a:extLst>
                </a:gridCol>
                <a:gridCol w="1371600">
                  <a:extLst>
                    <a:ext uri="{9D8B030D-6E8A-4147-A177-3AD203B41FA5}">
                      <a16:colId xmlns:a16="http://schemas.microsoft.com/office/drawing/2014/main" val="2065068229"/>
                    </a:ext>
                  </a:extLst>
                </a:gridCol>
                <a:gridCol w="1371600">
                  <a:extLst>
                    <a:ext uri="{9D8B030D-6E8A-4147-A177-3AD203B41FA5}">
                      <a16:colId xmlns:a16="http://schemas.microsoft.com/office/drawing/2014/main" val="3042134910"/>
                    </a:ext>
                  </a:extLst>
                </a:gridCol>
                <a:gridCol w="1371600">
                  <a:extLst>
                    <a:ext uri="{9D8B030D-6E8A-4147-A177-3AD203B41FA5}">
                      <a16:colId xmlns:a16="http://schemas.microsoft.com/office/drawing/2014/main" val="2346597808"/>
                    </a:ext>
                  </a:extLst>
                </a:gridCol>
                <a:gridCol w="1371600">
                  <a:extLst>
                    <a:ext uri="{9D8B030D-6E8A-4147-A177-3AD203B41FA5}">
                      <a16:colId xmlns:a16="http://schemas.microsoft.com/office/drawing/2014/main" val="402424032"/>
                    </a:ext>
                  </a:extLst>
                </a:gridCol>
              </a:tblGrid>
              <a:tr h="1371600">
                <a:tc>
                  <a:txBody>
                    <a:bodyPr/>
                    <a:lstStyle/>
                    <a:p>
                      <a:pPr algn="ctr" rtl="0" fontAlgn="base">
                        <a:lnSpc>
                          <a:spcPct val="100000"/>
                        </a:lnSpc>
                        <a:buNone/>
                      </a:pPr>
                      <a:r>
                        <a:rPr lang="en-US" sz="1600" b="1" i="0" dirty="0">
                          <a:solidFill>
                            <a:schemeClr val="bg1"/>
                          </a:solidFill>
                          <a:effectLst/>
                          <a:latin typeface="+mj-lt"/>
                        </a:rPr>
                        <a:t>UMMMC Campuses</a:t>
                      </a:r>
                      <a:endParaRPr lang="en-US" sz="2400" b="1" i="0" dirty="0">
                        <a:solidFill>
                          <a:schemeClr val="bg1"/>
                        </a:solidFill>
                        <a:effectLst/>
                        <a:latin typeface="+mj-lt"/>
                      </a:endParaRPr>
                    </a:p>
                  </a:txBody>
                  <a:tcPr anchor="ctr"/>
                </a:tc>
                <a:tc>
                  <a:txBody>
                    <a:bodyPr/>
                    <a:lstStyle/>
                    <a:p>
                      <a:pPr algn="ctr" rtl="0" fontAlgn="base">
                        <a:lnSpc>
                          <a:spcPct val="100000"/>
                        </a:lnSpc>
                        <a:buNone/>
                      </a:pPr>
                      <a:r>
                        <a:rPr lang="en-US" sz="1600" b="1" i="0" dirty="0">
                          <a:solidFill>
                            <a:schemeClr val="bg1"/>
                          </a:solidFill>
                          <a:effectLst/>
                          <a:latin typeface="+mj-lt"/>
                        </a:rPr>
                        <a:t>Pre </a:t>
                      </a:r>
                      <a:r>
                        <a:rPr lang="en-US" sz="1600" b="1" i="0" dirty="0" err="1">
                          <a:solidFill>
                            <a:schemeClr val="bg1"/>
                          </a:solidFill>
                          <a:effectLst/>
                          <a:latin typeface="+mj-lt"/>
                        </a:rPr>
                        <a:t>DoN</a:t>
                      </a:r>
                      <a:r>
                        <a:rPr lang="en-US" sz="1600" b="1" i="0" dirty="0">
                          <a:solidFill>
                            <a:schemeClr val="bg1"/>
                          </a:solidFill>
                          <a:effectLst/>
                          <a:latin typeface="+mj-lt"/>
                        </a:rPr>
                        <a:t> M/S Beds  </a:t>
                      </a:r>
                      <a:endParaRPr lang="en-US" sz="2400" b="1" i="0" dirty="0">
                        <a:solidFill>
                          <a:schemeClr val="bg1"/>
                        </a:solidFill>
                        <a:effectLst/>
                        <a:latin typeface="+mj-lt"/>
                      </a:endParaRPr>
                    </a:p>
                  </a:txBody>
                  <a:tcPr anchor="ctr"/>
                </a:tc>
                <a:tc>
                  <a:txBody>
                    <a:bodyPr/>
                    <a:lstStyle/>
                    <a:p>
                      <a:pPr algn="ctr" rtl="0" fontAlgn="base">
                        <a:lnSpc>
                          <a:spcPct val="100000"/>
                        </a:lnSpc>
                        <a:buNone/>
                      </a:pPr>
                      <a:r>
                        <a:rPr lang="en-US" sz="1600" b="1" i="0">
                          <a:solidFill>
                            <a:schemeClr val="bg1"/>
                          </a:solidFill>
                          <a:effectLst/>
                          <a:latin typeface="+mj-lt"/>
                        </a:rPr>
                        <a:t>Original DoN Requested M/S Beds </a:t>
                      </a:r>
                      <a:endParaRPr lang="en-US" sz="2400" b="1" i="0">
                        <a:solidFill>
                          <a:schemeClr val="bg1"/>
                        </a:solidFill>
                        <a:effectLst/>
                        <a:latin typeface="+mj-lt"/>
                      </a:endParaRPr>
                    </a:p>
                  </a:txBody>
                  <a:tcPr anchor="ctr"/>
                </a:tc>
                <a:tc>
                  <a:txBody>
                    <a:bodyPr/>
                    <a:lstStyle/>
                    <a:p>
                      <a:pPr algn="ctr" rtl="0" fontAlgn="base">
                        <a:lnSpc>
                          <a:spcPct val="100000"/>
                        </a:lnSpc>
                        <a:buNone/>
                      </a:pPr>
                      <a:r>
                        <a:rPr lang="en-US" sz="1600" b="1" i="0" dirty="0">
                          <a:solidFill>
                            <a:schemeClr val="bg1"/>
                          </a:solidFill>
                          <a:effectLst/>
                          <a:latin typeface="+mj-lt"/>
                        </a:rPr>
                        <a:t>Total </a:t>
                      </a:r>
                      <a:r>
                        <a:rPr lang="en-US" sz="1600" b="1" i="0" dirty="0" err="1">
                          <a:solidFill>
                            <a:schemeClr val="bg1"/>
                          </a:solidFill>
                          <a:effectLst/>
                          <a:latin typeface="+mj-lt"/>
                        </a:rPr>
                        <a:t>DoN</a:t>
                      </a:r>
                      <a:r>
                        <a:rPr lang="en-US" sz="1600" b="1" i="0" dirty="0">
                          <a:solidFill>
                            <a:schemeClr val="bg1"/>
                          </a:solidFill>
                          <a:effectLst/>
                          <a:latin typeface="+mj-lt"/>
                        </a:rPr>
                        <a:t> Approved M/S beds </a:t>
                      </a:r>
                      <a:endParaRPr lang="en-US" sz="2400" b="1" i="0" dirty="0">
                        <a:solidFill>
                          <a:schemeClr val="bg1"/>
                        </a:solidFill>
                        <a:effectLst/>
                        <a:latin typeface="+mj-lt"/>
                      </a:endParaRPr>
                    </a:p>
                  </a:txBody>
                  <a:tcPr anchor="ctr"/>
                </a:tc>
                <a:tc>
                  <a:txBody>
                    <a:bodyPr/>
                    <a:lstStyle/>
                    <a:p>
                      <a:pPr algn="ctr" rtl="0" fontAlgn="base">
                        <a:lnSpc>
                          <a:spcPct val="100000"/>
                        </a:lnSpc>
                        <a:buNone/>
                      </a:pPr>
                      <a:r>
                        <a:rPr lang="en-US" sz="1600" b="1" i="0">
                          <a:solidFill>
                            <a:schemeClr val="bg1"/>
                          </a:solidFill>
                          <a:effectLst/>
                          <a:latin typeface="+mj-lt"/>
                        </a:rPr>
                        <a:t>Current Licensed M/S Beds </a:t>
                      </a:r>
                      <a:endParaRPr lang="en-US" sz="2400" b="1" i="0">
                        <a:solidFill>
                          <a:schemeClr val="bg1"/>
                        </a:solidFill>
                        <a:effectLst/>
                        <a:latin typeface="+mj-lt"/>
                      </a:endParaRPr>
                    </a:p>
                  </a:txBody>
                  <a:tcPr anchor="ctr"/>
                </a:tc>
                <a:tc>
                  <a:txBody>
                    <a:bodyPr/>
                    <a:lstStyle/>
                    <a:p>
                      <a:pPr algn="ctr" rtl="0" fontAlgn="base">
                        <a:lnSpc>
                          <a:spcPct val="100000"/>
                        </a:lnSpc>
                        <a:buNone/>
                      </a:pPr>
                      <a:r>
                        <a:rPr lang="en-US" sz="1600" b="1" i="0" dirty="0">
                          <a:solidFill>
                            <a:schemeClr val="bg1"/>
                          </a:solidFill>
                          <a:effectLst/>
                          <a:latin typeface="+mj-lt"/>
                        </a:rPr>
                        <a:t>Requested Significant Change to M/S Beds </a:t>
                      </a:r>
                      <a:endParaRPr lang="en-US" sz="2400" b="1" i="0" dirty="0">
                        <a:solidFill>
                          <a:schemeClr val="bg1"/>
                        </a:solidFill>
                        <a:effectLst/>
                        <a:latin typeface="+mj-lt"/>
                      </a:endParaRPr>
                    </a:p>
                  </a:txBody>
                  <a:tcPr anchor="ctr"/>
                </a:tc>
                <a:tc>
                  <a:txBody>
                    <a:bodyPr/>
                    <a:lstStyle/>
                    <a:p>
                      <a:pPr algn="ctr" rtl="0" fontAlgn="base">
                        <a:lnSpc>
                          <a:spcPct val="100000"/>
                        </a:lnSpc>
                        <a:buNone/>
                      </a:pPr>
                      <a:r>
                        <a:rPr lang="en-US" sz="1600" b="1" i="0" dirty="0">
                          <a:solidFill>
                            <a:schemeClr val="bg1"/>
                          </a:solidFill>
                          <a:effectLst/>
                          <a:latin typeface="+mj-lt"/>
                        </a:rPr>
                        <a:t>Total M/S Beds after Significant Change  </a:t>
                      </a:r>
                      <a:endParaRPr lang="en-US" sz="2400" b="1" i="0" dirty="0">
                        <a:solidFill>
                          <a:schemeClr val="bg1"/>
                        </a:solidFill>
                        <a:effectLst/>
                        <a:latin typeface="+mj-lt"/>
                      </a:endParaRPr>
                    </a:p>
                  </a:txBody>
                  <a:tcPr anchor="ctr"/>
                </a:tc>
                <a:tc>
                  <a:txBody>
                    <a:bodyPr/>
                    <a:lstStyle/>
                    <a:p>
                      <a:pPr algn="ctr" rtl="0" fontAlgn="base">
                        <a:lnSpc>
                          <a:spcPct val="100000"/>
                        </a:lnSpc>
                        <a:buNone/>
                      </a:pPr>
                      <a:r>
                        <a:rPr lang="en-US" sz="1600" b="1" i="0" dirty="0">
                          <a:solidFill>
                            <a:schemeClr val="bg1"/>
                          </a:solidFill>
                          <a:effectLst/>
                          <a:latin typeface="+mj-lt"/>
                        </a:rPr>
                        <a:t>Net New Beds after Significant Change </a:t>
                      </a:r>
                      <a:endParaRPr lang="en-US" sz="2400" b="1" i="0" dirty="0">
                        <a:solidFill>
                          <a:schemeClr val="bg1"/>
                        </a:solidFill>
                        <a:effectLst/>
                        <a:latin typeface="+mj-lt"/>
                      </a:endParaRPr>
                    </a:p>
                  </a:txBody>
                  <a:tcPr anchor="ctr"/>
                </a:tc>
                <a:extLst>
                  <a:ext uri="{0D108BD9-81ED-4DB2-BD59-A6C34878D82A}">
                    <a16:rowId xmlns:a16="http://schemas.microsoft.com/office/drawing/2014/main" val="3298295587"/>
                  </a:ext>
                </a:extLst>
              </a:tr>
              <a:tr h="672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University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275 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275 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275 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275 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0 </a:t>
                      </a:r>
                    </a:p>
                  </a:txBody>
                  <a:tcPr anchor="ctr"/>
                </a:tc>
                <a:extLst>
                  <a:ext uri="{0D108BD9-81ED-4DB2-BD59-A6C34878D82A}">
                    <a16:rowId xmlns:a16="http://schemas.microsoft.com/office/drawing/2014/main" val="2272685700"/>
                  </a:ext>
                </a:extLst>
              </a:tr>
              <a:tr h="672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Memorial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192 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19 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211 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192 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-19 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192 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0 </a:t>
                      </a:r>
                    </a:p>
                  </a:txBody>
                  <a:tcPr anchor="ctr"/>
                </a:tc>
                <a:extLst>
                  <a:ext uri="{0D108BD9-81ED-4DB2-BD59-A6C34878D82A}">
                    <a16:rowId xmlns:a16="http://schemas.microsoft.com/office/drawing/2014/main" val="1694187120"/>
                  </a:ext>
                </a:extLst>
              </a:tr>
              <a:tr h="861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North Pavilion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j-lt"/>
                          <a:ea typeface="+mn-ea"/>
                          <a:cs typeface="+mn-cs"/>
                        </a:rPr>
                        <a:t>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72 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72 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72 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24 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96 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5 </a:t>
                      </a:r>
                    </a:p>
                  </a:txBody>
                  <a:tcPr anchor="ctr"/>
                </a:tc>
                <a:extLst>
                  <a:ext uri="{0D108BD9-81ED-4DB2-BD59-A6C34878D82A}">
                    <a16:rowId xmlns:a16="http://schemas.microsoft.com/office/drawing/2014/main" val="1954163014"/>
                  </a:ext>
                </a:extLst>
              </a:tr>
              <a:tr h="861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Total/Net Beds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467 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91 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558 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539 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563 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5 </a:t>
                      </a:r>
                    </a:p>
                  </a:txBody>
                  <a:tcPr anchor="ctr"/>
                </a:tc>
                <a:extLst>
                  <a:ext uri="{0D108BD9-81ED-4DB2-BD59-A6C34878D82A}">
                    <a16:rowId xmlns:a16="http://schemas.microsoft.com/office/drawing/2014/main" val="540620718"/>
                  </a:ext>
                </a:extLst>
              </a:tr>
            </a:tbl>
          </a:graphicData>
        </a:graphic>
      </p:graphicFrame>
      <p:sp>
        <p:nvSpPr>
          <p:cNvPr id="2" name="Slide Number Placeholder 1">
            <a:extLst>
              <a:ext uri="{FF2B5EF4-FFF2-40B4-BE49-F238E27FC236}">
                <a16:creationId xmlns:a16="http://schemas.microsoft.com/office/drawing/2014/main" id="{458781C1-59CB-79CF-032B-01C60FA5BB5A}"/>
              </a:ext>
            </a:extLst>
          </p:cNvPr>
          <p:cNvSpPr>
            <a:spLocks noGrp="1"/>
          </p:cNvSpPr>
          <p:nvPr>
            <p:ph type="sldNum" sz="quarter" idx="4"/>
          </p:nvPr>
        </p:nvSpPr>
        <p:spPr/>
        <p:txBody>
          <a:bodyPr/>
          <a:lstStyle/>
          <a:p>
            <a:fld id="{CA49D0EE-DE7F-324B-A84C-F36708423CDB}" type="slidenum">
              <a:rPr lang="en-US" smtClean="0"/>
              <a:pPr/>
              <a:t>12</a:t>
            </a:fld>
            <a:endParaRPr lang="en-US" dirty="0">
              <a:latin typeface="Avenir Book" panose="02000503020000020003" pitchFamily="2" charset="0"/>
            </a:endParaRPr>
          </a:p>
        </p:txBody>
      </p:sp>
    </p:spTree>
    <p:extLst>
      <p:ext uri="{BB962C8B-B14F-4D97-AF65-F5344CB8AC3E}">
        <p14:creationId xmlns:p14="http://schemas.microsoft.com/office/powerpoint/2010/main" val="69846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2A4A-2E06-FE61-B288-3A4E7146F92F}"/>
              </a:ext>
            </a:extLst>
          </p:cNvPr>
          <p:cNvSpPr>
            <a:spLocks noGrp="1"/>
          </p:cNvSpPr>
          <p:nvPr>
            <p:ph type="title"/>
          </p:nvPr>
        </p:nvSpPr>
        <p:spPr/>
        <p:txBody>
          <a:bodyPr/>
          <a:lstStyle/>
          <a:p>
            <a:r>
              <a:rPr lang="en-US" dirty="0"/>
              <a:t>Additional Background Information</a:t>
            </a:r>
          </a:p>
        </p:txBody>
      </p:sp>
      <p:sp>
        <p:nvSpPr>
          <p:cNvPr id="3" name="Content Placeholder 2">
            <a:extLst>
              <a:ext uri="{FF2B5EF4-FFF2-40B4-BE49-F238E27FC236}">
                <a16:creationId xmlns:a16="http://schemas.microsoft.com/office/drawing/2014/main" id="{E8E0765F-2945-31D3-A79A-22F702077C02}"/>
              </a:ext>
            </a:extLst>
          </p:cNvPr>
          <p:cNvSpPr>
            <a:spLocks noGrp="1"/>
          </p:cNvSpPr>
          <p:nvPr>
            <p:ph idx="1"/>
          </p:nvPr>
        </p:nvSpPr>
        <p:spPr/>
        <p:txBody>
          <a:bodyPr vert="horz" lIns="91440" tIns="45720" rIns="91440" bIns="45720" rtlCol="0" anchor="t">
            <a:normAutofit/>
          </a:bodyPr>
          <a:lstStyle/>
          <a:p>
            <a:pPr>
              <a:lnSpc>
                <a:spcPct val="100000"/>
              </a:lnSpc>
              <a:spcBef>
                <a:spcPts val="800"/>
              </a:spcBef>
              <a:spcAft>
                <a:spcPts val="800"/>
              </a:spcAft>
            </a:pPr>
            <a:r>
              <a:rPr lang="en-US" dirty="0"/>
              <a:t>Total Value of the significant change:$145,431,732</a:t>
            </a:r>
          </a:p>
          <a:p>
            <a:pPr>
              <a:lnSpc>
                <a:spcPct val="100000"/>
              </a:lnSpc>
              <a:spcBef>
                <a:spcPts val="800"/>
              </a:spcBef>
              <a:spcAft>
                <a:spcPts val="800"/>
              </a:spcAft>
            </a:pPr>
            <a:r>
              <a:rPr lang="en-US" dirty="0"/>
              <a:t>Total CHI contribution (including Amendment increase): $7,271,586 </a:t>
            </a:r>
          </a:p>
          <a:p>
            <a:pPr>
              <a:lnSpc>
                <a:spcPct val="100000"/>
              </a:lnSpc>
              <a:spcBef>
                <a:spcPts val="800"/>
              </a:spcBef>
              <a:spcAft>
                <a:spcPts val="800"/>
              </a:spcAft>
            </a:pPr>
            <a:r>
              <a:rPr lang="en-US" dirty="0"/>
              <a:t>The Original </a:t>
            </a:r>
            <a:r>
              <a:rPr lang="en-US" dirty="0" err="1"/>
              <a:t>DoN</a:t>
            </a:r>
            <a:r>
              <a:rPr lang="en-US" dirty="0"/>
              <a:t> Application had two registered Ten Taxpayer Groups (“TTGs”)</a:t>
            </a:r>
          </a:p>
          <a:p>
            <a:pPr>
              <a:lnSpc>
                <a:spcPct val="100000"/>
              </a:lnSpc>
              <a:spcBef>
                <a:spcPts val="800"/>
              </a:spcBef>
              <a:spcAft>
                <a:spcPts val="800"/>
              </a:spcAft>
            </a:pPr>
            <a:r>
              <a:rPr lang="en-US" dirty="0"/>
              <a:t>No comments from the TTGs or Parties of Record related to this Amendment request</a:t>
            </a:r>
          </a:p>
        </p:txBody>
      </p:sp>
      <p:sp>
        <p:nvSpPr>
          <p:cNvPr id="4" name="Slide Number Placeholder 3">
            <a:extLst>
              <a:ext uri="{FF2B5EF4-FFF2-40B4-BE49-F238E27FC236}">
                <a16:creationId xmlns:a16="http://schemas.microsoft.com/office/drawing/2014/main" id="{24634B62-3CC6-EB1F-32D9-3C7AD3142977}"/>
              </a:ext>
            </a:extLst>
          </p:cNvPr>
          <p:cNvSpPr>
            <a:spLocks noGrp="1"/>
          </p:cNvSpPr>
          <p:nvPr>
            <p:ph type="sldNum" sz="quarter" idx="4"/>
          </p:nvPr>
        </p:nvSpPr>
        <p:spPr/>
        <p:txBody>
          <a:bodyPr/>
          <a:lstStyle/>
          <a:p>
            <a:fld id="{CA49D0EE-DE7F-324B-A84C-F36708423CDB}" type="slidenum">
              <a:rPr lang="en-US" smtClean="0"/>
              <a:pPr/>
              <a:t>13</a:t>
            </a:fld>
            <a:endParaRPr lang="en-US" dirty="0"/>
          </a:p>
        </p:txBody>
      </p:sp>
    </p:spTree>
    <p:extLst>
      <p:ext uri="{BB962C8B-B14F-4D97-AF65-F5344CB8AC3E}">
        <p14:creationId xmlns:p14="http://schemas.microsoft.com/office/powerpoint/2010/main" val="61065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AF0FA-7CE3-FACC-8776-1FFF0EAB87D8}"/>
              </a:ext>
            </a:extLst>
          </p:cNvPr>
          <p:cNvSpPr>
            <a:spLocks noGrp="1"/>
          </p:cNvSpPr>
          <p:nvPr>
            <p:ph type="title"/>
          </p:nvPr>
        </p:nvSpPr>
        <p:spPr/>
        <p:txBody>
          <a:bodyPr>
            <a:normAutofit fontScale="90000"/>
          </a:bodyPr>
          <a:lstStyle/>
          <a:p>
            <a:r>
              <a:rPr lang="en-US" dirty="0">
                <a:latin typeface="+mj-lt"/>
                <a:cs typeface="Arial"/>
              </a:rPr>
              <a:t>Requirements for Approval of a Significant Change Amendment </a:t>
            </a:r>
            <a:endParaRPr lang="en-US" dirty="0">
              <a:latin typeface="+mj-lt"/>
            </a:endParaRPr>
          </a:p>
        </p:txBody>
      </p:sp>
      <p:sp>
        <p:nvSpPr>
          <p:cNvPr id="4" name="Content Placeholder 3">
            <a:extLst>
              <a:ext uri="{FF2B5EF4-FFF2-40B4-BE49-F238E27FC236}">
                <a16:creationId xmlns:a16="http://schemas.microsoft.com/office/drawing/2014/main" id="{68540799-C4A4-9779-4C7C-4F3D0A66D853}"/>
              </a:ext>
            </a:extLst>
          </p:cNvPr>
          <p:cNvSpPr>
            <a:spLocks noGrp="1"/>
          </p:cNvSpPr>
          <p:nvPr>
            <p:ph idx="1"/>
          </p:nvPr>
        </p:nvSpPr>
        <p:spPr>
          <a:xfrm>
            <a:off x="609600" y="1233346"/>
            <a:ext cx="10972800" cy="4679683"/>
          </a:xfrm>
        </p:spPr>
        <p:txBody>
          <a:bodyPr vert="horz" lIns="91440" tIns="45720" rIns="91440" bIns="45720" rtlCol="0" anchor="t">
            <a:normAutofit fontScale="25000" lnSpcReduction="20000"/>
          </a:bodyPr>
          <a:lstStyle/>
          <a:p>
            <a:pPr marR="84455">
              <a:lnSpc>
                <a:spcPct val="120000"/>
              </a:lnSpc>
              <a:spcBef>
                <a:spcPts val="600"/>
              </a:spcBef>
              <a:spcAft>
                <a:spcPts val="400"/>
              </a:spcAft>
            </a:pPr>
            <a:r>
              <a:rPr lang="en-US" sz="7200" b="1" dirty="0">
                <a:effectLst/>
                <a:latin typeface="+mj-lt"/>
                <a:ea typeface="Calibri" panose="020F0502020204030204" pitchFamily="34" charset="0"/>
                <a:cs typeface="Arial"/>
              </a:rPr>
              <a:t>Pursuant to 105 CMR 100.635, </a:t>
            </a:r>
            <a:r>
              <a:rPr lang="en-US" sz="7200" b="1" dirty="0">
                <a:latin typeface="+mj-lt"/>
                <a:ea typeface="Calibri" panose="020F0502020204030204" pitchFamily="34" charset="0"/>
                <a:cs typeface="Arial"/>
              </a:rPr>
              <a:t>a change to a project of a previously issued Notice of </a:t>
            </a:r>
            <a:r>
              <a:rPr lang="en-US" sz="7200" b="1" dirty="0" err="1">
                <a:latin typeface="+mj-lt"/>
                <a:ea typeface="Calibri" panose="020F0502020204030204" pitchFamily="34" charset="0"/>
                <a:cs typeface="Arial"/>
              </a:rPr>
              <a:t>DoN</a:t>
            </a:r>
            <a:r>
              <a:rPr lang="en-US" sz="7200" b="1" dirty="0">
                <a:latin typeface="+mj-lt"/>
                <a:ea typeface="Calibri" panose="020F0502020204030204" pitchFamily="34" charset="0"/>
                <a:cs typeface="Arial"/>
              </a:rPr>
              <a:t>, requires either: </a:t>
            </a:r>
            <a:endParaRPr lang="en-US" sz="7200" b="1" dirty="0">
              <a:latin typeface="+mj-lt"/>
              <a:ea typeface="Calibri" panose="020F0502020204030204" pitchFamily="34" charset="0"/>
            </a:endParaRP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a new notice of </a:t>
            </a:r>
            <a:r>
              <a:rPr lang="en-US" sz="7200" dirty="0" err="1">
                <a:latin typeface="+mj-lt"/>
                <a:ea typeface="Calibri" panose="020F0502020204030204" pitchFamily="34" charset="0"/>
                <a:cs typeface="Arial"/>
              </a:rPr>
              <a:t>DoN</a:t>
            </a:r>
            <a:r>
              <a:rPr lang="en-US" sz="7200" dirty="0">
                <a:latin typeface="+mj-lt"/>
                <a:ea typeface="Calibri" panose="020F0502020204030204" pitchFamily="34" charset="0"/>
                <a:cs typeface="Arial"/>
              </a:rPr>
              <a:t> or </a:t>
            </a: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an approval of a request for a Significant Change</a:t>
            </a:r>
          </a:p>
          <a:p>
            <a:pPr marR="84455">
              <a:lnSpc>
                <a:spcPct val="120000"/>
              </a:lnSpc>
              <a:spcBef>
                <a:spcPts val="600"/>
              </a:spcBef>
              <a:spcAft>
                <a:spcPts val="400"/>
              </a:spcAft>
            </a:pPr>
            <a:r>
              <a:rPr lang="en-US" sz="7200" b="1" dirty="0">
                <a:latin typeface="+mj-lt"/>
                <a:ea typeface="Calibri" panose="020F0502020204030204" pitchFamily="34" charset="0"/>
                <a:cs typeface="Arial"/>
              </a:rPr>
              <a:t>Any </a:t>
            </a:r>
            <a:r>
              <a:rPr lang="en-US" sz="7200" b="1" dirty="0">
                <a:effectLst/>
                <a:latin typeface="+mj-lt"/>
                <a:ea typeface="Calibri" panose="020F0502020204030204" pitchFamily="34" charset="0"/>
                <a:cs typeface="Arial"/>
              </a:rPr>
              <a:t>build-out of shell space that was subject to a</a:t>
            </a:r>
            <a:r>
              <a:rPr lang="en-US" sz="7200" b="1" dirty="0">
                <a:latin typeface="+mj-lt"/>
                <a:ea typeface="Calibri" panose="020F0502020204030204" pitchFamily="34" charset="0"/>
                <a:cs typeface="Arial"/>
              </a:rPr>
              <a:t> previously issued</a:t>
            </a:r>
            <a:r>
              <a:rPr lang="en-US" sz="7200" b="1" dirty="0">
                <a:effectLst/>
                <a:latin typeface="+mj-lt"/>
                <a:ea typeface="Calibri" panose="020F0502020204030204" pitchFamily="34" charset="0"/>
                <a:cs typeface="Arial"/>
              </a:rPr>
              <a:t> Notice of </a:t>
            </a:r>
            <a:r>
              <a:rPr lang="en-US" sz="7200" b="1" dirty="0" err="1">
                <a:effectLst/>
                <a:latin typeface="+mj-lt"/>
                <a:ea typeface="Calibri" panose="020F0502020204030204" pitchFamily="34" charset="0"/>
                <a:cs typeface="Arial"/>
              </a:rPr>
              <a:t>DoN</a:t>
            </a:r>
            <a:r>
              <a:rPr lang="en-US" sz="7200" b="1" dirty="0">
                <a:effectLst/>
                <a:latin typeface="+mj-lt"/>
                <a:ea typeface="Calibri" panose="020F0502020204030204" pitchFamily="34" charset="0"/>
                <a:cs typeface="Arial"/>
              </a:rPr>
              <a:t> falls within the definition of Significant Change.</a:t>
            </a:r>
            <a:r>
              <a:rPr lang="en-US" sz="7200" b="1" dirty="0">
                <a:latin typeface="+mj-lt"/>
                <a:ea typeface="Calibri" panose="020F0502020204030204" pitchFamily="34" charset="0"/>
                <a:cs typeface="Arial"/>
              </a:rPr>
              <a:t>  </a:t>
            </a:r>
            <a:endParaRPr lang="en-US" sz="7200" b="1" dirty="0">
              <a:latin typeface="+mj-lt"/>
            </a:endParaRPr>
          </a:p>
          <a:p>
            <a:pPr>
              <a:lnSpc>
                <a:spcPct val="120000"/>
              </a:lnSpc>
              <a:spcBef>
                <a:spcPts val="600"/>
              </a:spcBef>
              <a:spcAft>
                <a:spcPts val="400"/>
              </a:spcAft>
            </a:pPr>
            <a:r>
              <a:rPr lang="en-US" sz="7200" b="1" dirty="0">
                <a:latin typeface="+mj-lt"/>
                <a:cs typeface="Arial"/>
              </a:rPr>
              <a:t>To approve a request for a Significant Change, the change must be:</a:t>
            </a:r>
            <a:endParaRPr lang="en-US" sz="7200" b="1" dirty="0">
              <a:latin typeface="+mj-lt"/>
              <a:cs typeface="+mn-cs"/>
            </a:endParaRP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Within the scope of the previously issued Notice of </a:t>
            </a:r>
            <a:r>
              <a:rPr lang="en-US" sz="7200" dirty="0" err="1">
                <a:latin typeface="+mj-lt"/>
                <a:ea typeface="Calibri" panose="020F0502020204030204" pitchFamily="34" charset="0"/>
                <a:cs typeface="Arial"/>
              </a:rPr>
              <a:t>DoN</a:t>
            </a:r>
            <a:r>
              <a:rPr lang="en-US" sz="7200" dirty="0">
                <a:latin typeface="+mj-lt"/>
                <a:ea typeface="Calibri" panose="020F0502020204030204" pitchFamily="34" charset="0"/>
                <a:cs typeface="Arial"/>
              </a:rPr>
              <a:t> and</a:t>
            </a: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Reasonable</a:t>
            </a:r>
          </a:p>
          <a:p>
            <a:pPr>
              <a:lnSpc>
                <a:spcPct val="120000"/>
              </a:lnSpc>
              <a:spcBef>
                <a:spcPts val="600"/>
              </a:spcBef>
              <a:spcAft>
                <a:spcPts val="400"/>
              </a:spcAft>
            </a:pPr>
            <a:r>
              <a:rPr lang="en-US" sz="7200" b="1" dirty="0">
                <a:latin typeface="+mj-lt"/>
                <a:cs typeface="Arial"/>
              </a:rPr>
              <a:t>To support the request for a Significant Change, the Applicant must provide: </a:t>
            </a:r>
            <a:endParaRPr lang="en-US" sz="7200" b="1" dirty="0">
              <a:latin typeface="+mj-lt"/>
            </a:endParaRP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A description of the previously issued notice of </a:t>
            </a:r>
            <a:r>
              <a:rPr lang="en-US" sz="7200" dirty="0" err="1">
                <a:latin typeface="+mj-lt"/>
                <a:ea typeface="Calibri" panose="020F0502020204030204" pitchFamily="34" charset="0"/>
                <a:cs typeface="Arial"/>
              </a:rPr>
              <a:t>DoN</a:t>
            </a:r>
            <a:r>
              <a:rPr lang="en-US" sz="7200" dirty="0">
                <a:latin typeface="+mj-lt"/>
                <a:ea typeface="Calibri" panose="020F0502020204030204" pitchFamily="34" charset="0"/>
                <a:cs typeface="Arial"/>
              </a:rPr>
              <a:t> and of the proposed Significant Change</a:t>
            </a: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Cost Implications (to the Holder and to the Holder’s Patient Panel)</a:t>
            </a:r>
          </a:p>
          <a:p>
            <a:pPr marL="685800" marR="84455" lvl="1" indent="-228600">
              <a:lnSpc>
                <a:spcPct val="120000"/>
              </a:lnSpc>
              <a:spcBef>
                <a:spcPts val="600"/>
              </a:spcBef>
              <a:spcAft>
                <a:spcPts val="400"/>
              </a:spcAft>
            </a:pPr>
            <a:r>
              <a:rPr lang="en-US" sz="7200" dirty="0">
                <a:latin typeface="+mj-lt"/>
                <a:ea typeface="Calibri" panose="020F0502020204030204" pitchFamily="34" charset="0"/>
                <a:cs typeface="Arial"/>
              </a:rPr>
              <a:t>A rationale for the change </a:t>
            </a:r>
            <a:endParaRPr lang="en-US" sz="7200" dirty="0">
              <a:latin typeface="+mj-lt"/>
              <a:cs typeface="Arial"/>
            </a:endParaRPr>
          </a:p>
          <a:p>
            <a:pPr marL="1200150" lvl="1" indent="-457200"/>
            <a:endParaRPr lang="en-US" dirty="0">
              <a:latin typeface="Arial"/>
              <a:cs typeface="Arial"/>
            </a:endParaRPr>
          </a:p>
          <a:p>
            <a:endParaRPr lang="en-US" dirty="0"/>
          </a:p>
        </p:txBody>
      </p:sp>
      <p:sp>
        <p:nvSpPr>
          <p:cNvPr id="2" name="Slide Number Placeholder 1">
            <a:extLst>
              <a:ext uri="{FF2B5EF4-FFF2-40B4-BE49-F238E27FC236}">
                <a16:creationId xmlns:a16="http://schemas.microsoft.com/office/drawing/2014/main" id="{792A2CEE-E00F-2678-F479-6C0B5984EFF4}"/>
              </a:ext>
            </a:extLst>
          </p:cNvPr>
          <p:cNvSpPr>
            <a:spLocks noGrp="1"/>
          </p:cNvSpPr>
          <p:nvPr>
            <p:ph type="sldNum" sz="quarter" idx="4"/>
          </p:nvPr>
        </p:nvSpPr>
        <p:spPr/>
        <p:txBody>
          <a:bodyPr/>
          <a:lstStyle/>
          <a:p>
            <a:fld id="{CA49D0EE-DE7F-324B-A84C-F36708423CDB}" type="slidenum">
              <a:rPr lang="en-US" smtClean="0"/>
              <a:pPr/>
              <a:t>14</a:t>
            </a:fld>
            <a:endParaRPr lang="en-US"/>
          </a:p>
        </p:txBody>
      </p:sp>
    </p:spTree>
    <p:extLst>
      <p:ext uri="{BB962C8B-B14F-4D97-AF65-F5344CB8AC3E}">
        <p14:creationId xmlns:p14="http://schemas.microsoft.com/office/powerpoint/2010/main" val="106504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A439DD-851A-47A1-A4EF-F7AAD40C28B8}"/>
              </a:ext>
            </a:extLst>
          </p:cNvPr>
          <p:cNvSpPr>
            <a:spLocks noGrp="1"/>
          </p:cNvSpPr>
          <p:nvPr>
            <p:ph type="title"/>
          </p:nvPr>
        </p:nvSpPr>
        <p:spPr/>
        <p:txBody>
          <a:bodyPr>
            <a:normAutofit fontScale="90000"/>
          </a:bodyPr>
          <a:lstStyle/>
          <a:p>
            <a:r>
              <a:rPr lang="en-US" dirty="0"/>
              <a:t>Rationale for the Significant Change Amendment</a:t>
            </a:r>
            <a:r>
              <a:rPr lang="en-US" b="0" dirty="0"/>
              <a:t> </a:t>
            </a:r>
            <a:endParaRPr lang="en-US" dirty="0"/>
          </a:p>
        </p:txBody>
      </p:sp>
      <p:sp>
        <p:nvSpPr>
          <p:cNvPr id="4" name="Content Placeholder 3">
            <a:extLst>
              <a:ext uri="{FF2B5EF4-FFF2-40B4-BE49-F238E27FC236}">
                <a16:creationId xmlns:a16="http://schemas.microsoft.com/office/drawing/2014/main" id="{4D16E75B-D53F-D7D9-B7A7-8B13EDDFB702}"/>
              </a:ext>
            </a:extLst>
          </p:cNvPr>
          <p:cNvSpPr>
            <a:spLocks noGrp="1"/>
          </p:cNvSpPr>
          <p:nvPr>
            <p:ph idx="1"/>
          </p:nvPr>
        </p:nvSpPr>
        <p:spPr>
          <a:xfrm>
            <a:off x="592821" y="1275363"/>
            <a:ext cx="10758465" cy="4679683"/>
          </a:xfrm>
        </p:spPr>
        <p:txBody>
          <a:bodyPr>
            <a:noAutofit/>
          </a:bodyPr>
          <a:lstStyle/>
          <a:p>
            <a:pPr>
              <a:lnSpc>
                <a:spcPct val="100000"/>
              </a:lnSpc>
              <a:spcBef>
                <a:spcPts val="800"/>
              </a:spcBef>
              <a:spcAft>
                <a:spcPts val="800"/>
              </a:spcAft>
            </a:pPr>
            <a:r>
              <a:rPr lang="en-US" sz="2100" dirty="0"/>
              <a:t>The Holder has provided the following rationale for the proposed change:</a:t>
            </a:r>
          </a:p>
          <a:p>
            <a:pPr marL="342900" indent="-342900">
              <a:lnSpc>
                <a:spcPct val="100000"/>
              </a:lnSpc>
              <a:spcBef>
                <a:spcPts val="800"/>
              </a:spcBef>
              <a:spcAft>
                <a:spcPts val="800"/>
              </a:spcAft>
              <a:buFont typeface="Arial" panose="020B0604020202020204" pitchFamily="34" charset="0"/>
              <a:buChar char="•"/>
            </a:pPr>
            <a:r>
              <a:rPr lang="en-US" sz="2100" dirty="0"/>
              <a:t>North Pavilion was designed to care for lower-acuity patients admitted from the University Campus ED.</a:t>
            </a:r>
          </a:p>
          <a:p>
            <a:pPr marL="342900" indent="-342900">
              <a:lnSpc>
                <a:spcPct val="100000"/>
              </a:lnSpc>
              <a:spcBef>
                <a:spcPts val="800"/>
              </a:spcBef>
              <a:spcAft>
                <a:spcPts val="800"/>
              </a:spcAft>
              <a:buFont typeface="Arial" panose="020B0604020202020204" pitchFamily="34" charset="0"/>
              <a:buChar char="•"/>
            </a:pPr>
            <a:r>
              <a:rPr lang="en-US" sz="2100" dirty="0"/>
              <a:t>Since opening in January 2025, North Pavilion has expanded capacity and improved ED patient flow.</a:t>
            </a:r>
          </a:p>
          <a:p>
            <a:pPr marL="342900" indent="-342900">
              <a:lnSpc>
                <a:spcPct val="100000"/>
              </a:lnSpc>
              <a:spcBef>
                <a:spcPts val="800"/>
              </a:spcBef>
              <a:spcAft>
                <a:spcPts val="800"/>
              </a:spcAft>
              <a:buFont typeface="Arial" panose="020B0604020202020204" pitchFamily="34" charset="0"/>
              <a:buChar char="•"/>
            </a:pPr>
            <a:r>
              <a:rPr lang="en-US" sz="2100" dirty="0"/>
              <a:t>Proximity to the University Campus allows access to specialized care when needed.</a:t>
            </a:r>
          </a:p>
          <a:p>
            <a:pPr marL="342900" indent="-342900">
              <a:lnSpc>
                <a:spcPct val="100000"/>
              </a:lnSpc>
              <a:spcBef>
                <a:spcPts val="800"/>
              </a:spcBef>
              <a:spcAft>
                <a:spcPts val="800"/>
              </a:spcAft>
              <a:buFont typeface="Arial" panose="020B0604020202020204" pitchFamily="34" charset="0"/>
              <a:buChar char="•"/>
            </a:pPr>
            <a:r>
              <a:rPr lang="en-US" sz="2100" dirty="0"/>
              <a:t>North Pavilion has the highest inpatient M/S patient and provider experience scores systemwide.</a:t>
            </a:r>
          </a:p>
          <a:p>
            <a:pPr marL="342900" indent="-342900">
              <a:lnSpc>
                <a:spcPct val="100000"/>
              </a:lnSpc>
              <a:spcBef>
                <a:spcPts val="800"/>
              </a:spcBef>
              <a:spcAft>
                <a:spcPts val="800"/>
              </a:spcAft>
              <a:buFont typeface="Arial" panose="020B0604020202020204" pitchFamily="34" charset="0"/>
              <a:buChar char="•"/>
            </a:pPr>
            <a:r>
              <a:rPr lang="en-US" sz="2100" dirty="0"/>
              <a:t>Reallocating unimplemented beds from Memorial supports long-term planning potentially for the expansion of Maternity Services.</a:t>
            </a:r>
          </a:p>
        </p:txBody>
      </p:sp>
      <p:sp>
        <p:nvSpPr>
          <p:cNvPr id="2" name="Slide Number Placeholder 1">
            <a:extLst>
              <a:ext uri="{FF2B5EF4-FFF2-40B4-BE49-F238E27FC236}">
                <a16:creationId xmlns:a16="http://schemas.microsoft.com/office/drawing/2014/main" id="{266BFE85-67EC-1DCB-0C83-74AA90DC4C3D}"/>
              </a:ext>
            </a:extLst>
          </p:cNvPr>
          <p:cNvSpPr>
            <a:spLocks noGrp="1"/>
          </p:cNvSpPr>
          <p:nvPr>
            <p:ph type="sldNum" sz="quarter" idx="4"/>
          </p:nvPr>
        </p:nvSpPr>
        <p:spPr/>
        <p:txBody>
          <a:bodyPr/>
          <a:lstStyle/>
          <a:p>
            <a:fld id="{CA49D0EE-DE7F-324B-A84C-F36708423CDB}" type="slidenum">
              <a:rPr lang="en-US" smtClean="0"/>
              <a:pPr/>
              <a:t>15</a:t>
            </a:fld>
            <a:endParaRPr lang="en-US" dirty="0">
              <a:latin typeface="Avenir Book" panose="02000503020000020003" pitchFamily="2" charset="0"/>
            </a:endParaRPr>
          </a:p>
        </p:txBody>
      </p:sp>
    </p:spTree>
    <p:extLst>
      <p:ext uri="{BB962C8B-B14F-4D97-AF65-F5344CB8AC3E}">
        <p14:creationId xmlns:p14="http://schemas.microsoft.com/office/powerpoint/2010/main" val="3053260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3B2AE-D122-C0E6-9AF5-BD1B3E225257}"/>
              </a:ext>
            </a:extLst>
          </p:cNvPr>
          <p:cNvSpPr>
            <a:spLocks noGrp="1"/>
          </p:cNvSpPr>
          <p:nvPr>
            <p:ph type="title"/>
          </p:nvPr>
        </p:nvSpPr>
        <p:spPr/>
        <p:txBody>
          <a:bodyPr>
            <a:normAutofit/>
          </a:bodyPr>
          <a:lstStyle/>
          <a:p>
            <a:r>
              <a:rPr lang="en-US" dirty="0"/>
              <a:t>Occupancy Rates and Discharges</a:t>
            </a:r>
          </a:p>
        </p:txBody>
      </p:sp>
      <p:graphicFrame>
        <p:nvGraphicFramePr>
          <p:cNvPr id="6" name="Table 5">
            <a:extLst>
              <a:ext uri="{FF2B5EF4-FFF2-40B4-BE49-F238E27FC236}">
                <a16:creationId xmlns:a16="http://schemas.microsoft.com/office/drawing/2014/main" id="{456437B8-9FB4-7223-9754-A0C70E694F2D}"/>
              </a:ext>
            </a:extLst>
          </p:cNvPr>
          <p:cNvGraphicFramePr>
            <a:graphicFrameLocks noGrp="1"/>
          </p:cNvGraphicFramePr>
          <p:nvPr>
            <p:extLst>
              <p:ext uri="{D42A27DB-BD31-4B8C-83A1-F6EECF244321}">
                <p14:modId xmlns:p14="http://schemas.microsoft.com/office/powerpoint/2010/main" val="828336717"/>
              </p:ext>
            </p:extLst>
          </p:nvPr>
        </p:nvGraphicFramePr>
        <p:xfrm>
          <a:off x="888950" y="1398962"/>
          <a:ext cx="10102140" cy="4599501"/>
        </p:xfrm>
        <a:graphic>
          <a:graphicData uri="http://schemas.openxmlformats.org/drawingml/2006/table">
            <a:tbl>
              <a:tblPr firstRow="1" bandRow="1">
                <a:tableStyleId>{073A0DAA-6AF3-43AB-8588-CEC1D06C72B9}</a:tableStyleId>
              </a:tblPr>
              <a:tblGrid>
                <a:gridCol w="2525535">
                  <a:extLst>
                    <a:ext uri="{9D8B030D-6E8A-4147-A177-3AD203B41FA5}">
                      <a16:colId xmlns:a16="http://schemas.microsoft.com/office/drawing/2014/main" val="1505786879"/>
                    </a:ext>
                  </a:extLst>
                </a:gridCol>
                <a:gridCol w="2525535">
                  <a:extLst>
                    <a:ext uri="{9D8B030D-6E8A-4147-A177-3AD203B41FA5}">
                      <a16:colId xmlns:a16="http://schemas.microsoft.com/office/drawing/2014/main" val="2131390331"/>
                    </a:ext>
                  </a:extLst>
                </a:gridCol>
                <a:gridCol w="2525535">
                  <a:extLst>
                    <a:ext uri="{9D8B030D-6E8A-4147-A177-3AD203B41FA5}">
                      <a16:colId xmlns:a16="http://schemas.microsoft.com/office/drawing/2014/main" val="3613044149"/>
                    </a:ext>
                  </a:extLst>
                </a:gridCol>
                <a:gridCol w="2525535">
                  <a:extLst>
                    <a:ext uri="{9D8B030D-6E8A-4147-A177-3AD203B41FA5}">
                      <a16:colId xmlns:a16="http://schemas.microsoft.com/office/drawing/2014/main" val="3475751922"/>
                    </a:ext>
                  </a:extLst>
                </a:gridCol>
              </a:tblGrid>
              <a:tr h="6707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mj-lt"/>
                        </a:rPr>
                        <a:t>University</a:t>
                      </a:r>
                      <a:r>
                        <a:rPr lang="en-US" sz="1800" b="0" i="0" dirty="0">
                          <a:effectLst/>
                          <a:latin typeface="+mj-lt"/>
                        </a:rPr>
                        <a:t> </a:t>
                      </a:r>
                      <a:endParaRPr lang="en-US" b="0" i="0" dirty="0">
                        <a:effectLs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mj-lt"/>
                        </a:rPr>
                        <a:t>FY23</a:t>
                      </a:r>
                      <a:r>
                        <a:rPr lang="en-US" sz="1800" b="0" i="0" dirty="0">
                          <a:effectLst/>
                          <a:latin typeface="+mj-lt"/>
                        </a:rPr>
                        <a:t> </a:t>
                      </a:r>
                      <a:endParaRPr lang="en-US" b="0" i="0" dirty="0">
                        <a:effectLs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mj-lt"/>
                        </a:rPr>
                        <a:t>FY24</a:t>
                      </a:r>
                      <a:r>
                        <a:rPr lang="en-US" sz="1800" b="0" i="0" dirty="0">
                          <a:effectLst/>
                          <a:latin typeface="+mj-lt"/>
                        </a:rPr>
                        <a:t> </a:t>
                      </a:r>
                      <a:endParaRPr lang="en-US" b="0" i="0" dirty="0">
                        <a:effectLs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mj-lt"/>
                        </a:rPr>
                        <a:t>FY25</a:t>
                      </a:r>
                      <a:endParaRPr lang="en-US" b="0" i="0" dirty="0">
                        <a:effectLst/>
                        <a:latin typeface="+mj-lt"/>
                      </a:endParaRPr>
                    </a:p>
                  </a:txBody>
                  <a:tcPr anchor="ctr"/>
                </a:tc>
                <a:extLst>
                  <a:ext uri="{0D108BD9-81ED-4DB2-BD59-A6C34878D82A}">
                    <a16:rowId xmlns:a16="http://schemas.microsoft.com/office/drawing/2014/main" val="3193340985"/>
                  </a:ext>
                </a:extLst>
              </a:tr>
              <a:tr h="785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Occupancy Rates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98.8%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100.3%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98.5% </a:t>
                      </a:r>
                    </a:p>
                  </a:txBody>
                  <a:tcPr anchor="ctr"/>
                </a:tc>
                <a:extLst>
                  <a:ext uri="{0D108BD9-81ED-4DB2-BD59-A6C34878D82A}">
                    <a16:rowId xmlns:a16="http://schemas.microsoft.com/office/drawing/2014/main" val="4132040313"/>
                  </a:ext>
                </a:extLst>
              </a:tr>
              <a:tr h="785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j-lt"/>
                          <a:ea typeface="+mn-ea"/>
                          <a:cs typeface="+mn-cs"/>
                        </a:rPr>
                        <a:t>Discharges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22,499 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23,629 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22,910</a:t>
                      </a:r>
                    </a:p>
                  </a:txBody>
                  <a:tcPr anchor="ctr"/>
                </a:tc>
                <a:extLst>
                  <a:ext uri="{0D108BD9-81ED-4DB2-BD59-A6C34878D82A}">
                    <a16:rowId xmlns:a16="http://schemas.microsoft.com/office/drawing/2014/main" val="4087588181"/>
                  </a:ext>
                </a:extLst>
              </a:tr>
              <a:tr h="785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effectLst/>
                          <a:latin typeface="+mj-lt"/>
                        </a:rPr>
                        <a:t>          Memorial</a:t>
                      </a:r>
                      <a:r>
                        <a:rPr lang="en-US" sz="1800" b="1" i="0" dirty="0">
                          <a:effectLst/>
                          <a:latin typeface="+mj-lt"/>
                        </a:rPr>
                        <a:t> </a:t>
                      </a:r>
                      <a:endParaRPr lang="en-US" b="1" i="0" dirty="0">
                        <a:effectLst/>
                        <a:latin typeface="+mj-lt"/>
                      </a:endParaRPr>
                    </a:p>
                  </a:txBody>
                  <a:tcPr anchor="ctr">
                    <a:solidFill>
                      <a:srgbClr val="032E5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effectLst/>
                          <a:latin typeface="+mj-lt"/>
                        </a:rPr>
                        <a:t>FY23</a:t>
                      </a:r>
                      <a:r>
                        <a:rPr lang="en-US" sz="1800" b="0" i="0" dirty="0">
                          <a:solidFill>
                            <a:schemeClr val="bg1"/>
                          </a:solidFill>
                          <a:effectLst/>
                          <a:latin typeface="+mj-lt"/>
                        </a:rPr>
                        <a:t> </a:t>
                      </a:r>
                      <a:endParaRPr lang="en-US" b="0" i="0" dirty="0">
                        <a:solidFill>
                          <a:schemeClr val="bg1"/>
                        </a:solidFill>
                        <a:effectLst/>
                        <a:latin typeface="+mj-lt"/>
                      </a:endParaRPr>
                    </a:p>
                  </a:txBody>
                  <a:tcPr anchor="ctr">
                    <a:solidFill>
                      <a:srgbClr val="032E5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effectLst/>
                          <a:latin typeface="+mj-lt"/>
                        </a:rPr>
                        <a:t>FY24</a:t>
                      </a:r>
                      <a:r>
                        <a:rPr lang="en-US" sz="1800" b="0" i="0" dirty="0">
                          <a:solidFill>
                            <a:schemeClr val="bg1"/>
                          </a:solidFill>
                          <a:effectLst/>
                          <a:latin typeface="+mj-lt"/>
                        </a:rPr>
                        <a:t> </a:t>
                      </a:r>
                      <a:endParaRPr lang="en-US" b="0" i="0" dirty="0">
                        <a:solidFill>
                          <a:schemeClr val="bg1"/>
                        </a:solidFill>
                        <a:effectLst/>
                        <a:latin typeface="+mj-lt"/>
                      </a:endParaRPr>
                    </a:p>
                  </a:txBody>
                  <a:tcPr anchor="ctr">
                    <a:solidFill>
                      <a:srgbClr val="032E5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effectLst/>
                          <a:latin typeface="+mj-lt"/>
                        </a:rPr>
                        <a:t>FY25</a:t>
                      </a:r>
                      <a:endParaRPr lang="en-US" b="0" i="0" dirty="0">
                        <a:solidFill>
                          <a:schemeClr val="bg1"/>
                        </a:solidFill>
                        <a:effectLst/>
                        <a:latin typeface="+mj-lt"/>
                      </a:endParaRPr>
                    </a:p>
                  </a:txBody>
                  <a:tcPr anchor="ctr">
                    <a:solidFill>
                      <a:srgbClr val="032E53"/>
                    </a:solidFill>
                  </a:tcPr>
                </a:tc>
                <a:extLst>
                  <a:ext uri="{0D108BD9-81ED-4DB2-BD59-A6C34878D82A}">
                    <a16:rowId xmlns:a16="http://schemas.microsoft.com/office/drawing/2014/main" val="134657455"/>
                  </a:ext>
                </a:extLst>
              </a:tr>
              <a:tr h="785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mj-lt"/>
                        </a:rPr>
                        <a:t>Occupancy Rates  </a:t>
                      </a:r>
                      <a:endParaRPr lang="en-US" b="1" i="0" dirty="0">
                        <a:effectLs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95.3%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92.9%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96.7% </a:t>
                      </a:r>
                    </a:p>
                  </a:txBody>
                  <a:tcPr anchor="ctr"/>
                </a:tc>
                <a:extLst>
                  <a:ext uri="{0D108BD9-81ED-4DB2-BD59-A6C34878D82A}">
                    <a16:rowId xmlns:a16="http://schemas.microsoft.com/office/drawing/2014/main" val="949974840"/>
                  </a:ext>
                </a:extLst>
              </a:tr>
              <a:tr h="785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mj-lt"/>
                        </a:rPr>
                        <a:t>Discharges </a:t>
                      </a:r>
                      <a:endParaRPr lang="en-US" b="1" i="0" dirty="0">
                        <a:effectLs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20,091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21,438 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j-lt"/>
                          <a:ea typeface="+mn-ea"/>
                          <a:cs typeface="+mn-cs"/>
                        </a:rPr>
                        <a:t>21,285 </a:t>
                      </a:r>
                    </a:p>
                  </a:txBody>
                  <a:tcPr anchor="ctr"/>
                </a:tc>
                <a:extLst>
                  <a:ext uri="{0D108BD9-81ED-4DB2-BD59-A6C34878D82A}">
                    <a16:rowId xmlns:a16="http://schemas.microsoft.com/office/drawing/2014/main" val="532595755"/>
                  </a:ext>
                </a:extLst>
              </a:tr>
            </a:tbl>
          </a:graphicData>
        </a:graphic>
      </p:graphicFrame>
      <p:sp>
        <p:nvSpPr>
          <p:cNvPr id="2" name="Slide Number Placeholder 1">
            <a:extLst>
              <a:ext uri="{FF2B5EF4-FFF2-40B4-BE49-F238E27FC236}">
                <a16:creationId xmlns:a16="http://schemas.microsoft.com/office/drawing/2014/main" id="{B5933498-6FC6-0D61-44D4-B69C3C5D35E5}"/>
              </a:ext>
            </a:extLst>
          </p:cNvPr>
          <p:cNvSpPr>
            <a:spLocks noGrp="1"/>
          </p:cNvSpPr>
          <p:nvPr>
            <p:ph type="sldNum" sz="quarter" idx="4"/>
          </p:nvPr>
        </p:nvSpPr>
        <p:spPr/>
        <p:txBody>
          <a:bodyPr/>
          <a:lstStyle/>
          <a:p>
            <a:fld id="{CA49D0EE-DE7F-324B-A84C-F36708423CDB}" type="slidenum">
              <a:rPr lang="en-US" smtClean="0"/>
              <a:pPr/>
              <a:t>16</a:t>
            </a:fld>
            <a:endParaRPr lang="en-US" dirty="0">
              <a:latin typeface="Avenir Book" panose="02000503020000020003" pitchFamily="2" charset="0"/>
            </a:endParaRPr>
          </a:p>
        </p:txBody>
      </p:sp>
    </p:spTree>
    <p:extLst>
      <p:ext uri="{BB962C8B-B14F-4D97-AF65-F5344CB8AC3E}">
        <p14:creationId xmlns:p14="http://schemas.microsoft.com/office/powerpoint/2010/main" val="253837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0280C-46C9-8D0F-BE9A-A50558D0D0C5}"/>
              </a:ext>
            </a:extLst>
          </p:cNvPr>
          <p:cNvSpPr>
            <a:spLocks noGrp="1"/>
          </p:cNvSpPr>
          <p:nvPr>
            <p:ph type="title"/>
          </p:nvPr>
        </p:nvSpPr>
        <p:spPr/>
        <p:txBody>
          <a:bodyPr>
            <a:normAutofit/>
          </a:bodyPr>
          <a:lstStyle/>
          <a:p>
            <a:r>
              <a:rPr lang="en-US" dirty="0"/>
              <a:t>UMMMC ED Visits by Campus</a:t>
            </a:r>
            <a:r>
              <a:rPr lang="en-US" b="0" dirty="0"/>
              <a:t> </a:t>
            </a:r>
            <a:endParaRPr lang="en-US" dirty="0"/>
          </a:p>
        </p:txBody>
      </p:sp>
      <p:graphicFrame>
        <p:nvGraphicFramePr>
          <p:cNvPr id="5" name="Content Placeholder 4">
            <a:extLst>
              <a:ext uri="{FF2B5EF4-FFF2-40B4-BE49-F238E27FC236}">
                <a16:creationId xmlns:a16="http://schemas.microsoft.com/office/drawing/2014/main" id="{135F1458-7840-93E4-2306-7ECD73340C47}"/>
              </a:ext>
            </a:extLst>
          </p:cNvPr>
          <p:cNvGraphicFramePr>
            <a:graphicFrameLocks noGrp="1"/>
          </p:cNvGraphicFramePr>
          <p:nvPr>
            <p:ph idx="1"/>
            <p:extLst>
              <p:ext uri="{D42A27DB-BD31-4B8C-83A1-F6EECF244321}">
                <p14:modId xmlns:p14="http://schemas.microsoft.com/office/powerpoint/2010/main" val="977635408"/>
              </p:ext>
            </p:extLst>
          </p:nvPr>
        </p:nvGraphicFramePr>
        <p:xfrm>
          <a:off x="592822" y="1672844"/>
          <a:ext cx="10972800" cy="3676396"/>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4203540325"/>
                    </a:ext>
                  </a:extLst>
                </a:gridCol>
                <a:gridCol w="1828800">
                  <a:extLst>
                    <a:ext uri="{9D8B030D-6E8A-4147-A177-3AD203B41FA5}">
                      <a16:colId xmlns:a16="http://schemas.microsoft.com/office/drawing/2014/main" val="771650331"/>
                    </a:ext>
                  </a:extLst>
                </a:gridCol>
                <a:gridCol w="1828800">
                  <a:extLst>
                    <a:ext uri="{9D8B030D-6E8A-4147-A177-3AD203B41FA5}">
                      <a16:colId xmlns:a16="http://schemas.microsoft.com/office/drawing/2014/main" val="1168767256"/>
                    </a:ext>
                  </a:extLst>
                </a:gridCol>
                <a:gridCol w="1828800">
                  <a:extLst>
                    <a:ext uri="{9D8B030D-6E8A-4147-A177-3AD203B41FA5}">
                      <a16:colId xmlns:a16="http://schemas.microsoft.com/office/drawing/2014/main" val="2022658727"/>
                    </a:ext>
                  </a:extLst>
                </a:gridCol>
                <a:gridCol w="1828800">
                  <a:extLst>
                    <a:ext uri="{9D8B030D-6E8A-4147-A177-3AD203B41FA5}">
                      <a16:colId xmlns:a16="http://schemas.microsoft.com/office/drawing/2014/main" val="3957178824"/>
                    </a:ext>
                  </a:extLst>
                </a:gridCol>
                <a:gridCol w="1828800">
                  <a:extLst>
                    <a:ext uri="{9D8B030D-6E8A-4147-A177-3AD203B41FA5}">
                      <a16:colId xmlns:a16="http://schemas.microsoft.com/office/drawing/2014/main" val="2614973928"/>
                    </a:ext>
                  </a:extLst>
                </a:gridCol>
              </a:tblGrid>
              <a:tr h="919099">
                <a:tc>
                  <a:txBody>
                    <a:bodyPr/>
                    <a:lstStyle/>
                    <a:p>
                      <a:pPr algn="ctr"/>
                      <a:endParaRPr lang="en-US" dirty="0"/>
                    </a:p>
                  </a:txBody>
                  <a:tcPr anchor="ctr"/>
                </a:tc>
                <a:tc>
                  <a:txBody>
                    <a:bodyPr/>
                    <a:lstStyle/>
                    <a:p>
                      <a:pPr algn="ctr"/>
                      <a:r>
                        <a:rPr lang="en-US" dirty="0"/>
                        <a:t>FY22</a:t>
                      </a:r>
                    </a:p>
                  </a:txBody>
                  <a:tcPr anchor="ctr"/>
                </a:tc>
                <a:tc>
                  <a:txBody>
                    <a:bodyPr/>
                    <a:lstStyle/>
                    <a:p>
                      <a:pPr algn="ctr"/>
                      <a:r>
                        <a:rPr lang="en-US" dirty="0"/>
                        <a:t>FY23</a:t>
                      </a:r>
                    </a:p>
                  </a:txBody>
                  <a:tcPr anchor="ctr"/>
                </a:tc>
                <a:tc>
                  <a:txBody>
                    <a:bodyPr/>
                    <a:lstStyle/>
                    <a:p>
                      <a:pPr algn="ctr"/>
                      <a:r>
                        <a:rPr lang="en-US" dirty="0"/>
                        <a:t>FY24</a:t>
                      </a:r>
                    </a:p>
                  </a:txBody>
                  <a:tcPr anchor="ctr"/>
                </a:tc>
                <a:tc>
                  <a:txBody>
                    <a:bodyPr/>
                    <a:lstStyle/>
                    <a:p>
                      <a:pPr algn="ctr"/>
                      <a:r>
                        <a:rPr lang="en-US" dirty="0"/>
                        <a:t>FY25 </a:t>
                      </a:r>
                    </a:p>
                  </a:txBody>
                  <a:tcPr anchor="ctr"/>
                </a:tc>
                <a:tc>
                  <a:txBody>
                    <a:bodyPr/>
                    <a:lstStyle/>
                    <a:p>
                      <a:pPr algn="ctr"/>
                      <a:r>
                        <a:rPr lang="en-US" dirty="0"/>
                        <a:t>% Change FY22 to FY25</a:t>
                      </a:r>
                    </a:p>
                  </a:txBody>
                  <a:tcPr anchor="ctr"/>
                </a:tc>
                <a:extLst>
                  <a:ext uri="{0D108BD9-81ED-4DB2-BD59-A6C34878D82A}">
                    <a16:rowId xmlns:a16="http://schemas.microsoft.com/office/drawing/2014/main" val="2735730807"/>
                  </a:ext>
                </a:extLst>
              </a:tr>
              <a:tr h="919099">
                <a:tc>
                  <a:txBody>
                    <a:bodyPr/>
                    <a:lstStyle/>
                    <a:p>
                      <a:pPr algn="ctr"/>
                      <a:r>
                        <a:rPr lang="en-US" b="1" dirty="0"/>
                        <a:t>University Campus ED</a:t>
                      </a:r>
                    </a:p>
                  </a:txBody>
                  <a:tcPr anchor="ctr"/>
                </a:tc>
                <a:tc>
                  <a:txBody>
                    <a:bodyPr/>
                    <a:lstStyle/>
                    <a:p>
                      <a:pPr algn="ctr"/>
                      <a:r>
                        <a:rPr lang="en-US" sz="1800" b="0" i="0" kern="1200" dirty="0">
                          <a:solidFill>
                            <a:schemeClr val="dk1"/>
                          </a:solidFill>
                          <a:effectLst/>
                          <a:latin typeface="+mn-lt"/>
                          <a:ea typeface="+mn-ea"/>
                          <a:cs typeface="+mn-cs"/>
                        </a:rPr>
                        <a:t>82,262 </a:t>
                      </a:r>
                      <a:endParaRPr lang="en-US" dirty="0"/>
                    </a:p>
                  </a:txBody>
                  <a:tcPr anchor="ctr"/>
                </a:tc>
                <a:tc>
                  <a:txBody>
                    <a:bodyPr/>
                    <a:lstStyle/>
                    <a:p>
                      <a:pPr algn="ctr"/>
                      <a:r>
                        <a:rPr lang="en-US" sz="1800" b="0" i="0" kern="1200" dirty="0">
                          <a:solidFill>
                            <a:schemeClr val="dk1"/>
                          </a:solidFill>
                          <a:effectLst/>
                          <a:latin typeface="+mn-lt"/>
                          <a:ea typeface="+mn-ea"/>
                          <a:cs typeface="+mn-cs"/>
                        </a:rPr>
                        <a:t>84,183 </a:t>
                      </a:r>
                      <a:endParaRPr lang="en-US" dirty="0"/>
                    </a:p>
                  </a:txBody>
                  <a:tcPr anchor="ctr"/>
                </a:tc>
                <a:tc>
                  <a:txBody>
                    <a:bodyPr/>
                    <a:lstStyle/>
                    <a:p>
                      <a:pPr algn="ctr"/>
                      <a:r>
                        <a:rPr lang="en-US" sz="1800" b="0" i="0" kern="1200" dirty="0">
                          <a:solidFill>
                            <a:schemeClr val="dk1"/>
                          </a:solidFill>
                          <a:effectLst/>
                          <a:latin typeface="+mn-lt"/>
                          <a:ea typeface="+mn-ea"/>
                          <a:cs typeface="+mn-cs"/>
                        </a:rPr>
                        <a:t>89,673 </a:t>
                      </a:r>
                      <a:endParaRPr lang="en-US" dirty="0"/>
                    </a:p>
                  </a:txBody>
                  <a:tcPr anchor="ctr"/>
                </a:tc>
                <a:tc>
                  <a:txBody>
                    <a:bodyPr/>
                    <a:lstStyle/>
                    <a:p>
                      <a:pPr algn="ctr"/>
                      <a:r>
                        <a:rPr lang="en-US" sz="1800" b="0" i="0" kern="1200" dirty="0">
                          <a:solidFill>
                            <a:schemeClr val="dk1"/>
                          </a:solidFill>
                          <a:effectLst/>
                          <a:latin typeface="+mn-lt"/>
                          <a:ea typeface="+mn-ea"/>
                          <a:cs typeface="+mn-cs"/>
                        </a:rPr>
                        <a:t>94,262 </a:t>
                      </a:r>
                      <a:endParaRPr lang="en-US" dirty="0"/>
                    </a:p>
                  </a:txBody>
                  <a:tcPr anchor="ctr"/>
                </a:tc>
                <a:tc>
                  <a:txBody>
                    <a:bodyPr/>
                    <a:lstStyle/>
                    <a:p>
                      <a:pPr algn="ctr"/>
                      <a:r>
                        <a:rPr lang="en-US" dirty="0">
                          <a:solidFill>
                            <a:schemeClr val="tx1"/>
                          </a:solidFill>
                        </a:rPr>
                        <a:t>15%</a:t>
                      </a:r>
                    </a:p>
                  </a:txBody>
                  <a:tcPr anchor="ctr"/>
                </a:tc>
                <a:extLst>
                  <a:ext uri="{0D108BD9-81ED-4DB2-BD59-A6C34878D82A}">
                    <a16:rowId xmlns:a16="http://schemas.microsoft.com/office/drawing/2014/main" val="3594393700"/>
                  </a:ext>
                </a:extLst>
              </a:tr>
              <a:tr h="919099">
                <a:tc>
                  <a:txBody>
                    <a:bodyPr/>
                    <a:lstStyle/>
                    <a:p>
                      <a:pPr algn="ctr"/>
                      <a:r>
                        <a:rPr lang="en-US" b="1" dirty="0"/>
                        <a:t>Memorial Campus ED</a:t>
                      </a:r>
                    </a:p>
                  </a:txBody>
                  <a:tcPr anchor="ctr"/>
                </a:tc>
                <a:tc>
                  <a:txBody>
                    <a:bodyPr/>
                    <a:lstStyle/>
                    <a:p>
                      <a:pPr algn="ctr"/>
                      <a:r>
                        <a:rPr lang="en-US" sz="1800" b="0" i="0" kern="1200" dirty="0">
                          <a:solidFill>
                            <a:schemeClr val="dk1"/>
                          </a:solidFill>
                          <a:effectLst/>
                          <a:latin typeface="+mn-lt"/>
                          <a:ea typeface="+mn-ea"/>
                          <a:cs typeface="+mn-cs"/>
                        </a:rPr>
                        <a:t>41,558 </a:t>
                      </a:r>
                      <a:endParaRPr lang="en-US" dirty="0"/>
                    </a:p>
                  </a:txBody>
                  <a:tcPr anchor="ctr"/>
                </a:tc>
                <a:tc>
                  <a:txBody>
                    <a:bodyPr/>
                    <a:lstStyle/>
                    <a:p>
                      <a:pPr algn="ctr"/>
                      <a:r>
                        <a:rPr lang="en-US" sz="1800" b="0" i="0" kern="1200" dirty="0">
                          <a:solidFill>
                            <a:schemeClr val="dk1"/>
                          </a:solidFill>
                          <a:effectLst/>
                          <a:latin typeface="+mn-lt"/>
                          <a:ea typeface="+mn-ea"/>
                          <a:cs typeface="+mn-cs"/>
                        </a:rPr>
                        <a:t>45,391 </a:t>
                      </a:r>
                      <a:endParaRPr lang="en-US" dirty="0"/>
                    </a:p>
                  </a:txBody>
                  <a:tcPr anchor="ctr"/>
                </a:tc>
                <a:tc>
                  <a:txBody>
                    <a:bodyPr/>
                    <a:lstStyle/>
                    <a:p>
                      <a:pPr algn="ctr"/>
                      <a:r>
                        <a:rPr lang="en-US" sz="1800" b="0" i="0" kern="1200" dirty="0">
                          <a:solidFill>
                            <a:schemeClr val="dk1"/>
                          </a:solidFill>
                          <a:effectLst/>
                          <a:latin typeface="+mn-lt"/>
                          <a:ea typeface="+mn-ea"/>
                          <a:cs typeface="+mn-cs"/>
                        </a:rPr>
                        <a:t>47,434 </a:t>
                      </a:r>
                      <a:endParaRPr lang="en-US" dirty="0"/>
                    </a:p>
                  </a:txBody>
                  <a:tcPr anchor="ctr"/>
                </a:tc>
                <a:tc>
                  <a:txBody>
                    <a:bodyPr/>
                    <a:lstStyle/>
                    <a:p>
                      <a:pPr algn="ctr"/>
                      <a:r>
                        <a:rPr lang="en-US" sz="1800" b="0" i="0" kern="1200" dirty="0">
                          <a:solidFill>
                            <a:schemeClr val="dk1"/>
                          </a:solidFill>
                          <a:effectLst/>
                          <a:latin typeface="+mn-lt"/>
                          <a:ea typeface="+mn-ea"/>
                          <a:cs typeface="+mn-cs"/>
                        </a:rPr>
                        <a:t>46,360</a:t>
                      </a:r>
                      <a:endParaRPr lang="en-US" dirty="0"/>
                    </a:p>
                  </a:txBody>
                  <a:tcPr anchor="ctr"/>
                </a:tc>
                <a:tc>
                  <a:txBody>
                    <a:bodyPr/>
                    <a:lstStyle/>
                    <a:p>
                      <a:pPr algn="ctr"/>
                      <a:r>
                        <a:rPr lang="en-US" dirty="0">
                          <a:solidFill>
                            <a:schemeClr val="tx1"/>
                          </a:solidFill>
                        </a:rPr>
                        <a:t>12%</a:t>
                      </a:r>
                    </a:p>
                  </a:txBody>
                  <a:tcPr anchor="ctr"/>
                </a:tc>
                <a:extLst>
                  <a:ext uri="{0D108BD9-81ED-4DB2-BD59-A6C34878D82A}">
                    <a16:rowId xmlns:a16="http://schemas.microsoft.com/office/drawing/2014/main" val="1634308065"/>
                  </a:ext>
                </a:extLst>
              </a:tr>
              <a:tr h="919099">
                <a:tc>
                  <a:txBody>
                    <a:bodyPr/>
                    <a:lstStyle/>
                    <a:p>
                      <a:pPr algn="ctr"/>
                      <a:r>
                        <a:rPr lang="en-US" b="1" dirty="0"/>
                        <a:t>Total ED</a:t>
                      </a:r>
                    </a:p>
                  </a:txBody>
                  <a:tcPr anchor="ctr"/>
                </a:tc>
                <a:tc>
                  <a:txBody>
                    <a:bodyPr/>
                    <a:lstStyle/>
                    <a:p>
                      <a:pPr algn="ctr"/>
                      <a:r>
                        <a:rPr lang="en-US" sz="1800" b="0" i="0" kern="1200" dirty="0">
                          <a:solidFill>
                            <a:schemeClr val="dk1"/>
                          </a:solidFill>
                          <a:effectLst/>
                          <a:latin typeface="+mn-lt"/>
                          <a:ea typeface="+mn-ea"/>
                          <a:cs typeface="+mn-cs"/>
                        </a:rPr>
                        <a:t>123,820 </a:t>
                      </a:r>
                      <a:endParaRPr lang="en-US" dirty="0"/>
                    </a:p>
                  </a:txBody>
                  <a:tcPr anchor="ctr"/>
                </a:tc>
                <a:tc>
                  <a:txBody>
                    <a:bodyPr/>
                    <a:lstStyle/>
                    <a:p>
                      <a:pPr algn="ctr"/>
                      <a:r>
                        <a:rPr lang="en-US" sz="1800" b="0" i="0" kern="1200" dirty="0">
                          <a:solidFill>
                            <a:schemeClr val="dk1"/>
                          </a:solidFill>
                          <a:effectLst/>
                          <a:latin typeface="+mn-lt"/>
                          <a:ea typeface="+mn-ea"/>
                          <a:cs typeface="+mn-cs"/>
                        </a:rPr>
                        <a:t>129,574 </a:t>
                      </a:r>
                      <a:endParaRPr lang="en-US" dirty="0"/>
                    </a:p>
                  </a:txBody>
                  <a:tcPr anchor="ctr"/>
                </a:tc>
                <a:tc>
                  <a:txBody>
                    <a:bodyPr/>
                    <a:lstStyle/>
                    <a:p>
                      <a:pPr algn="ctr"/>
                      <a:r>
                        <a:rPr lang="en-US" sz="1800" b="0" i="0" kern="1200" dirty="0">
                          <a:solidFill>
                            <a:schemeClr val="dk1"/>
                          </a:solidFill>
                          <a:effectLst/>
                          <a:latin typeface="+mn-lt"/>
                          <a:ea typeface="+mn-ea"/>
                          <a:cs typeface="+mn-cs"/>
                        </a:rPr>
                        <a:t>137,107 </a:t>
                      </a:r>
                      <a:endParaRPr lang="en-US" dirty="0"/>
                    </a:p>
                  </a:txBody>
                  <a:tcPr anchor="ctr"/>
                </a:tc>
                <a:tc>
                  <a:txBody>
                    <a:bodyPr/>
                    <a:lstStyle/>
                    <a:p>
                      <a:pPr algn="ctr"/>
                      <a:r>
                        <a:rPr lang="en-US" sz="1800" b="0" i="0" kern="1200" dirty="0">
                          <a:solidFill>
                            <a:schemeClr val="dk1"/>
                          </a:solidFill>
                          <a:effectLst/>
                          <a:latin typeface="+mn-lt"/>
                          <a:ea typeface="+mn-ea"/>
                          <a:cs typeface="+mn-cs"/>
                        </a:rPr>
                        <a:t>140,622</a:t>
                      </a:r>
                      <a:endParaRPr lang="en-US" dirty="0"/>
                    </a:p>
                  </a:txBody>
                  <a:tcPr anchor="ctr"/>
                </a:tc>
                <a:tc>
                  <a:txBody>
                    <a:bodyPr/>
                    <a:lstStyle/>
                    <a:p>
                      <a:pPr algn="ctr"/>
                      <a:r>
                        <a:rPr lang="en-US" dirty="0">
                          <a:solidFill>
                            <a:schemeClr val="tx1"/>
                          </a:solidFill>
                        </a:rPr>
                        <a:t>14%</a:t>
                      </a:r>
                    </a:p>
                  </a:txBody>
                  <a:tcPr anchor="ctr"/>
                </a:tc>
                <a:extLst>
                  <a:ext uri="{0D108BD9-81ED-4DB2-BD59-A6C34878D82A}">
                    <a16:rowId xmlns:a16="http://schemas.microsoft.com/office/drawing/2014/main" val="3584123972"/>
                  </a:ext>
                </a:extLst>
              </a:tr>
            </a:tbl>
          </a:graphicData>
        </a:graphic>
      </p:graphicFrame>
      <p:sp>
        <p:nvSpPr>
          <p:cNvPr id="2" name="Slide Number Placeholder 1">
            <a:extLst>
              <a:ext uri="{FF2B5EF4-FFF2-40B4-BE49-F238E27FC236}">
                <a16:creationId xmlns:a16="http://schemas.microsoft.com/office/drawing/2014/main" id="{0A373C3F-F653-8F0D-55F3-4EC0D917634A}"/>
              </a:ext>
            </a:extLst>
          </p:cNvPr>
          <p:cNvSpPr>
            <a:spLocks noGrp="1"/>
          </p:cNvSpPr>
          <p:nvPr>
            <p:ph type="sldNum" sz="quarter" idx="4"/>
          </p:nvPr>
        </p:nvSpPr>
        <p:spPr/>
        <p:txBody>
          <a:bodyPr/>
          <a:lstStyle/>
          <a:p>
            <a:fld id="{CA49D0EE-DE7F-324B-A84C-F36708423CDB}" type="slidenum">
              <a:rPr lang="en-US" smtClean="0"/>
              <a:pPr/>
              <a:t>17</a:t>
            </a:fld>
            <a:endParaRPr lang="en-US" dirty="0">
              <a:latin typeface="Avenir Book" panose="02000503020000020003" pitchFamily="2" charset="0"/>
            </a:endParaRPr>
          </a:p>
        </p:txBody>
      </p:sp>
    </p:spTree>
    <p:extLst>
      <p:ext uri="{BB962C8B-B14F-4D97-AF65-F5344CB8AC3E}">
        <p14:creationId xmlns:p14="http://schemas.microsoft.com/office/powerpoint/2010/main" val="148341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CEB6CB-7C84-A5D9-7F4F-F8B7F38C90E7}"/>
              </a:ext>
            </a:extLst>
          </p:cNvPr>
          <p:cNvSpPr>
            <a:spLocks noGrp="1"/>
          </p:cNvSpPr>
          <p:nvPr>
            <p:ph type="title"/>
          </p:nvPr>
        </p:nvSpPr>
        <p:spPr/>
        <p:txBody>
          <a:bodyPr>
            <a:normAutofit/>
          </a:bodyPr>
          <a:lstStyle/>
          <a:p>
            <a:r>
              <a:rPr lang="en-US" dirty="0"/>
              <a:t>ED Boarding Indicators</a:t>
            </a:r>
          </a:p>
        </p:txBody>
      </p:sp>
      <p:sp>
        <p:nvSpPr>
          <p:cNvPr id="4" name="Content Placeholder 3">
            <a:extLst>
              <a:ext uri="{FF2B5EF4-FFF2-40B4-BE49-F238E27FC236}">
                <a16:creationId xmlns:a16="http://schemas.microsoft.com/office/drawing/2014/main" id="{5E236393-9BFE-7212-102C-FC16D80DFC20}"/>
              </a:ext>
            </a:extLst>
          </p:cNvPr>
          <p:cNvSpPr>
            <a:spLocks noGrp="1"/>
          </p:cNvSpPr>
          <p:nvPr>
            <p:ph idx="1"/>
          </p:nvPr>
        </p:nvSpPr>
        <p:spPr/>
        <p:txBody>
          <a:bodyPr>
            <a:normAutofit fontScale="85000" lnSpcReduction="20000"/>
          </a:bodyPr>
          <a:lstStyle/>
          <a:p>
            <a:pPr>
              <a:lnSpc>
                <a:spcPct val="110000"/>
              </a:lnSpc>
              <a:spcBef>
                <a:spcPts val="800"/>
              </a:spcBef>
              <a:spcAft>
                <a:spcPts val="800"/>
              </a:spcAft>
            </a:pPr>
            <a:r>
              <a:rPr lang="en-US" dirty="0"/>
              <a:t>The Holder states that UMMMC’s need for additional M/S inpatient capacity is demonstrated by:</a:t>
            </a:r>
          </a:p>
          <a:p>
            <a:pPr marL="457200" indent="-457200">
              <a:lnSpc>
                <a:spcPct val="110000"/>
              </a:lnSpc>
              <a:spcBef>
                <a:spcPts val="800"/>
              </a:spcBef>
              <a:spcAft>
                <a:spcPts val="800"/>
              </a:spcAft>
              <a:buFont typeface="Arial" panose="020B0604020202020204" pitchFamily="34" charset="0"/>
              <a:buChar char="•"/>
            </a:pPr>
            <a:r>
              <a:rPr lang="en-US" dirty="0"/>
              <a:t>ED boarding at the University Campus reflects inpatient capacity constraints.</a:t>
            </a:r>
          </a:p>
          <a:p>
            <a:pPr marL="457200" indent="-457200">
              <a:lnSpc>
                <a:spcPct val="110000"/>
              </a:lnSpc>
              <a:spcBef>
                <a:spcPts val="800"/>
              </a:spcBef>
              <a:spcAft>
                <a:spcPts val="800"/>
              </a:spcAft>
              <a:buFont typeface="Arial" panose="020B0604020202020204" pitchFamily="34" charset="0"/>
              <a:buChar char="•"/>
            </a:pPr>
            <a:r>
              <a:rPr lang="en-US" dirty="0"/>
              <a:t>Average and total ED boarding hours declined after FY25 Q1 following the North Pavilion opening.</a:t>
            </a:r>
          </a:p>
          <a:p>
            <a:pPr marL="457200" indent="-457200">
              <a:lnSpc>
                <a:spcPct val="110000"/>
              </a:lnSpc>
              <a:spcBef>
                <a:spcPts val="800"/>
              </a:spcBef>
              <a:spcAft>
                <a:spcPts val="800"/>
              </a:spcAft>
              <a:buFont typeface="Arial" panose="020B0604020202020204" pitchFamily="34" charset="0"/>
              <a:buChar char="•"/>
            </a:pPr>
            <a:r>
              <a:rPr lang="en-US" dirty="0"/>
              <a:t>Despite improvement, University Campus boarding remains more than twice the national average.</a:t>
            </a:r>
          </a:p>
          <a:p>
            <a:pPr marL="457200" indent="-457200">
              <a:lnSpc>
                <a:spcPct val="110000"/>
              </a:lnSpc>
              <a:spcBef>
                <a:spcPts val="800"/>
              </a:spcBef>
              <a:spcAft>
                <a:spcPts val="800"/>
              </a:spcAft>
              <a:buFont typeface="Arial" panose="020B0604020202020204" pitchFamily="34" charset="0"/>
              <a:buChar char="•"/>
            </a:pPr>
            <a:r>
              <a:rPr lang="en-US" dirty="0"/>
              <a:t>Additional M/S inpatient capacity is needed to further improve ED throughput and patient flow.</a:t>
            </a:r>
          </a:p>
        </p:txBody>
      </p:sp>
      <p:sp>
        <p:nvSpPr>
          <p:cNvPr id="2" name="Slide Number Placeholder 1">
            <a:extLst>
              <a:ext uri="{FF2B5EF4-FFF2-40B4-BE49-F238E27FC236}">
                <a16:creationId xmlns:a16="http://schemas.microsoft.com/office/drawing/2014/main" id="{4C936D25-4673-0F0E-750D-BB580957E0B6}"/>
              </a:ext>
            </a:extLst>
          </p:cNvPr>
          <p:cNvSpPr>
            <a:spLocks noGrp="1"/>
          </p:cNvSpPr>
          <p:nvPr>
            <p:ph type="sldNum" sz="quarter" idx="4"/>
          </p:nvPr>
        </p:nvSpPr>
        <p:spPr/>
        <p:txBody>
          <a:bodyPr/>
          <a:lstStyle/>
          <a:p>
            <a:fld id="{CA49D0EE-DE7F-324B-A84C-F36708423CDB}" type="slidenum">
              <a:rPr lang="en-US" smtClean="0"/>
              <a:pPr/>
              <a:t>18</a:t>
            </a:fld>
            <a:endParaRPr lang="en-US" dirty="0">
              <a:latin typeface="Avenir Book" panose="02000503020000020003" pitchFamily="2" charset="0"/>
            </a:endParaRPr>
          </a:p>
        </p:txBody>
      </p:sp>
    </p:spTree>
    <p:extLst>
      <p:ext uri="{BB962C8B-B14F-4D97-AF65-F5344CB8AC3E}">
        <p14:creationId xmlns:p14="http://schemas.microsoft.com/office/powerpoint/2010/main" val="338668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52DA5-06D6-A673-030F-AD1BDE6B1FD2}"/>
              </a:ext>
            </a:extLst>
          </p:cNvPr>
          <p:cNvSpPr>
            <a:spLocks noGrp="1"/>
          </p:cNvSpPr>
          <p:nvPr>
            <p:ph type="title"/>
          </p:nvPr>
        </p:nvSpPr>
        <p:spPr/>
        <p:txBody>
          <a:bodyPr>
            <a:normAutofit/>
          </a:bodyPr>
          <a:lstStyle/>
          <a:p>
            <a:r>
              <a:rPr lang="en-US" dirty="0"/>
              <a:t>Impact on Cost to Existing Patient Panel</a:t>
            </a:r>
          </a:p>
        </p:txBody>
      </p:sp>
      <p:sp>
        <p:nvSpPr>
          <p:cNvPr id="4" name="Content Placeholder 3">
            <a:extLst>
              <a:ext uri="{FF2B5EF4-FFF2-40B4-BE49-F238E27FC236}">
                <a16:creationId xmlns:a16="http://schemas.microsoft.com/office/drawing/2014/main" id="{8D809DE7-B3AE-8245-9AEE-4B21A011CD18}"/>
              </a:ext>
            </a:extLst>
          </p:cNvPr>
          <p:cNvSpPr>
            <a:spLocks noGrp="1"/>
          </p:cNvSpPr>
          <p:nvPr>
            <p:ph idx="1"/>
          </p:nvPr>
        </p:nvSpPr>
        <p:spPr/>
        <p:txBody>
          <a:bodyPr>
            <a:normAutofit/>
          </a:bodyPr>
          <a:lstStyle/>
          <a:p>
            <a:pPr>
              <a:lnSpc>
                <a:spcPct val="100000"/>
              </a:lnSpc>
              <a:spcBef>
                <a:spcPts val="800"/>
              </a:spcBef>
              <a:spcAft>
                <a:spcPts val="800"/>
              </a:spcAft>
            </a:pPr>
            <a:r>
              <a:rPr lang="en-US" sz="2400" dirty="0"/>
              <a:t>The Holder states that the Proposed Amendment is cost-effective and will not increase costs for its Patient Panel for the following reasons: </a:t>
            </a:r>
            <a:endParaRPr lang="en-US" sz="2400" b="1" dirty="0"/>
          </a:p>
          <a:p>
            <a:pPr marL="342900" indent="-342900">
              <a:lnSpc>
                <a:spcPct val="100000"/>
              </a:lnSpc>
              <a:spcBef>
                <a:spcPts val="800"/>
              </a:spcBef>
              <a:spcAft>
                <a:spcPts val="800"/>
              </a:spcAft>
              <a:buFont typeface="Arial" panose="020B0604020202020204" pitchFamily="34" charset="0"/>
              <a:buChar char="•"/>
            </a:pPr>
            <a:r>
              <a:rPr lang="en-US" sz="2400" b="1" dirty="0"/>
              <a:t>Shell Space &amp; Proximity: </a:t>
            </a:r>
            <a:r>
              <a:rPr lang="en-US" sz="2400" dirty="0"/>
              <a:t>Inpatient-dedicated, recently renovated shell space at North Pavilion is located within 1,000 feet of the University Campus.</a:t>
            </a:r>
          </a:p>
          <a:p>
            <a:pPr marL="342900" indent="-342900">
              <a:lnSpc>
                <a:spcPct val="100000"/>
              </a:lnSpc>
              <a:spcBef>
                <a:spcPts val="800"/>
              </a:spcBef>
              <a:spcAft>
                <a:spcPts val="800"/>
              </a:spcAft>
              <a:buFont typeface="Arial" panose="020B0604020202020204" pitchFamily="34" charset="0"/>
              <a:buChar char="•"/>
            </a:pPr>
            <a:r>
              <a:rPr lang="en-US" sz="2400" b="1" dirty="0"/>
              <a:t>Operating Cost Efficiency</a:t>
            </a:r>
            <a:r>
              <a:rPr lang="en-US" sz="2400" dirty="0"/>
              <a:t>: Leveraging existing North Pavilion M/S units and staffing results in lower FTE needs and lower operating costs per bed than Memorial Campus.</a:t>
            </a:r>
          </a:p>
          <a:p>
            <a:pPr marL="342900" indent="-342900">
              <a:lnSpc>
                <a:spcPct val="100000"/>
              </a:lnSpc>
              <a:spcBef>
                <a:spcPts val="800"/>
              </a:spcBef>
              <a:spcAft>
                <a:spcPts val="800"/>
              </a:spcAft>
              <a:buFont typeface="Arial" panose="020B0604020202020204" pitchFamily="34" charset="0"/>
              <a:buChar char="•"/>
            </a:pPr>
            <a:r>
              <a:rPr lang="en-US" sz="2400" b="1" dirty="0"/>
              <a:t>Patient Cost Impact: </a:t>
            </a:r>
            <a:r>
              <a:rPr lang="en-US" sz="2400" dirty="0"/>
              <a:t>The Proposed Change expands existing services with no increase in patient charges or co-insurance obligations.</a:t>
            </a:r>
          </a:p>
        </p:txBody>
      </p:sp>
      <p:sp>
        <p:nvSpPr>
          <p:cNvPr id="2" name="Slide Number Placeholder 1">
            <a:extLst>
              <a:ext uri="{FF2B5EF4-FFF2-40B4-BE49-F238E27FC236}">
                <a16:creationId xmlns:a16="http://schemas.microsoft.com/office/drawing/2014/main" id="{01B058FC-ED10-5108-DCDE-56A3C67481D9}"/>
              </a:ext>
            </a:extLst>
          </p:cNvPr>
          <p:cNvSpPr>
            <a:spLocks noGrp="1"/>
          </p:cNvSpPr>
          <p:nvPr>
            <p:ph type="sldNum" sz="quarter" idx="4"/>
          </p:nvPr>
        </p:nvSpPr>
        <p:spPr/>
        <p:txBody>
          <a:bodyPr/>
          <a:lstStyle/>
          <a:p>
            <a:fld id="{CA49D0EE-DE7F-324B-A84C-F36708423CDB}" type="slidenum">
              <a:rPr lang="en-US" smtClean="0"/>
              <a:pPr/>
              <a:t>19</a:t>
            </a:fld>
            <a:endParaRPr lang="en-US" dirty="0">
              <a:latin typeface="Avenir Book" panose="02000503020000020003" pitchFamily="2" charset="0"/>
            </a:endParaRPr>
          </a:p>
        </p:txBody>
      </p:sp>
    </p:spTree>
    <p:extLst>
      <p:ext uri="{BB962C8B-B14F-4D97-AF65-F5344CB8AC3E}">
        <p14:creationId xmlns:p14="http://schemas.microsoft.com/office/powerpoint/2010/main" val="325636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FAB5873-7FA9-9AD0-7610-E02072B6A4BA}"/>
              </a:ext>
            </a:extLst>
          </p:cNvPr>
          <p:cNvSpPr>
            <a:spLocks noGrp="1"/>
          </p:cNvSpPr>
          <p:nvPr>
            <p:ph type="title" idx="4294967295"/>
          </p:nvPr>
        </p:nvSpPr>
        <p:spPr>
          <a:xfrm>
            <a:off x="616224" y="2968880"/>
            <a:ext cx="10700042"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t>Updates</a:t>
            </a:r>
          </a:p>
        </p:txBody>
      </p:sp>
      <p:sp>
        <p:nvSpPr>
          <p:cNvPr id="7" name="Text Placeholder 6">
            <a:extLst>
              <a:ext uri="{FF2B5EF4-FFF2-40B4-BE49-F238E27FC236}">
                <a16:creationId xmlns:a16="http://schemas.microsoft.com/office/drawing/2014/main" id="{7464E306-63DD-476F-2131-D7C3442892B0}"/>
              </a:ext>
            </a:extLst>
          </p:cNvPr>
          <p:cNvSpPr>
            <a:spLocks noGrp="1"/>
          </p:cNvSpPr>
          <p:nvPr>
            <p:ph type="body" sz="quarter" idx="11"/>
          </p:nvPr>
        </p:nvSpPr>
        <p:spPr/>
        <p:txBody>
          <a:bodyPr/>
          <a:lstStyle/>
          <a:p>
            <a:r>
              <a:rPr lang="en-US"/>
              <a:t>Commissioner Robbie Goldstein</a:t>
            </a:r>
          </a:p>
        </p:txBody>
      </p:sp>
    </p:spTree>
    <p:extLst>
      <p:ext uri="{BB962C8B-B14F-4D97-AF65-F5344CB8AC3E}">
        <p14:creationId xmlns:p14="http://schemas.microsoft.com/office/powerpoint/2010/main" val="383082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90759C-F5A6-5A98-A054-EB02CEF4EA20}"/>
              </a:ext>
            </a:extLst>
          </p:cNvPr>
          <p:cNvSpPr>
            <a:spLocks noGrp="1"/>
          </p:cNvSpPr>
          <p:nvPr>
            <p:ph type="title"/>
          </p:nvPr>
        </p:nvSpPr>
        <p:spPr/>
        <p:txBody>
          <a:bodyPr>
            <a:normAutofit fontScale="90000"/>
          </a:bodyPr>
          <a:lstStyle/>
          <a:p>
            <a:r>
              <a:rPr lang="en-US" dirty="0">
                <a:latin typeface="Avenir Next LT Pro" panose="020B0504020202020204" pitchFamily="34" charset="0"/>
              </a:rPr>
              <a:t>Factor 6: Community Health Initiatives, Requirements</a:t>
            </a:r>
          </a:p>
        </p:txBody>
      </p:sp>
      <p:sp>
        <p:nvSpPr>
          <p:cNvPr id="5" name="Content Placeholder 3">
            <a:extLst>
              <a:ext uri="{FF2B5EF4-FFF2-40B4-BE49-F238E27FC236}">
                <a16:creationId xmlns:a16="http://schemas.microsoft.com/office/drawing/2014/main" id="{54BCB655-8639-6163-A07B-D8631EFB2CF0}"/>
              </a:ext>
            </a:extLst>
          </p:cNvPr>
          <p:cNvSpPr>
            <a:spLocks noGrp="1"/>
          </p:cNvSpPr>
          <p:nvPr>
            <p:ph idx="1"/>
          </p:nvPr>
        </p:nvSpPr>
        <p:spPr>
          <a:xfrm>
            <a:off x="609600" y="1435100"/>
            <a:ext cx="10972800" cy="4678363"/>
          </a:xfrm>
        </p:spPr>
        <p:txBody>
          <a:bodyPr>
            <a:normAutofit lnSpcReduction="10000"/>
          </a:bodyPr>
          <a:lstStyle/>
          <a:p>
            <a:pPr>
              <a:lnSpc>
                <a:spcPct val="100000"/>
              </a:lnSpc>
              <a:spcBef>
                <a:spcPts val="800"/>
              </a:spcBef>
              <a:spcAft>
                <a:spcPts val="800"/>
              </a:spcAft>
              <a:buSzPts val="1100"/>
              <a:tabLst>
                <a:tab pos="508000" algn="l"/>
              </a:tabLst>
            </a:pPr>
            <a:r>
              <a:rPr lang="en-US" sz="2600" b="1" u="sng" dirty="0">
                <a:uFill>
                  <a:solidFill>
                    <a:srgbClr val="000000"/>
                  </a:solidFill>
                </a:uFill>
                <a:latin typeface="Avenir Next LT Pro" panose="020B0504020202020204" pitchFamily="34" charset="0"/>
                <a:ea typeface="Calibri" panose="020F0502020204030204" pitchFamily="34" charset="0"/>
              </a:rPr>
              <a:t>Community-based</a:t>
            </a:r>
            <a:r>
              <a:rPr lang="en-US" sz="2600" b="1" u="sng" spc="-55" dirty="0">
                <a:effectLst/>
                <a:uFill>
                  <a:solidFill>
                    <a:srgbClr val="000000"/>
                  </a:solidFill>
                </a:uFill>
                <a:latin typeface="Avenir Next LT Pro" panose="020B0504020202020204" pitchFamily="34" charset="0"/>
                <a:ea typeface="Calibri" panose="020F0502020204030204" pitchFamily="34" charset="0"/>
              </a:rPr>
              <a:t> </a:t>
            </a:r>
            <a:r>
              <a:rPr lang="en-US" sz="2600" b="1" u="sng" dirty="0">
                <a:effectLst/>
                <a:uFill>
                  <a:solidFill>
                    <a:srgbClr val="000000"/>
                  </a:solidFill>
                </a:uFill>
                <a:latin typeface="Avenir Next LT Pro" panose="020B0504020202020204" pitchFamily="34" charset="0"/>
                <a:ea typeface="Calibri" panose="020F0502020204030204" pitchFamily="34" charset="0"/>
              </a:rPr>
              <a:t>Health</a:t>
            </a:r>
            <a:r>
              <a:rPr lang="en-US" sz="2600" b="1" u="sng" spc="-50" dirty="0">
                <a:effectLst/>
                <a:uFill>
                  <a:solidFill>
                    <a:srgbClr val="000000"/>
                  </a:solidFill>
                </a:uFill>
                <a:latin typeface="Avenir Next LT Pro" panose="020B0504020202020204" pitchFamily="34" charset="0"/>
                <a:ea typeface="Calibri" panose="020F0502020204030204" pitchFamily="34" charset="0"/>
              </a:rPr>
              <a:t> </a:t>
            </a:r>
            <a:r>
              <a:rPr lang="en-US" sz="2600" b="1" u="sng" spc="-10" dirty="0">
                <a:effectLst/>
                <a:uFill>
                  <a:solidFill>
                    <a:srgbClr val="000000"/>
                  </a:solidFill>
                </a:uFill>
                <a:latin typeface="Avenir Next LT Pro" panose="020B0504020202020204" pitchFamily="34" charset="0"/>
                <a:ea typeface="Calibri" panose="020F0502020204030204" pitchFamily="34" charset="0"/>
              </a:rPr>
              <a:t>Initiatives</a:t>
            </a:r>
            <a:r>
              <a:rPr lang="en-US" sz="2600" b="1" u="sng" spc="-10" dirty="0">
                <a:uFill>
                  <a:solidFill>
                    <a:srgbClr val="000000"/>
                  </a:solidFill>
                </a:uFill>
                <a:latin typeface="Avenir Next LT Pro" panose="020B0504020202020204" pitchFamily="34" charset="0"/>
                <a:ea typeface="Calibri" panose="020F0502020204030204" pitchFamily="34" charset="0"/>
              </a:rPr>
              <a:t> (CHI)</a:t>
            </a:r>
            <a:endParaRPr lang="en-US" sz="2600" u="sng" dirty="0">
              <a:effectLst/>
              <a:uFill>
                <a:solidFill>
                  <a:srgbClr val="000000"/>
                </a:solidFill>
              </a:uFill>
              <a:latin typeface="Avenir Next LT Pro" panose="020B0504020202020204" pitchFamily="34" charset="0"/>
              <a:ea typeface="Calibri" panose="020F0502020204030204" pitchFamily="34" charset="0"/>
            </a:endParaRPr>
          </a:p>
          <a:p>
            <a:pPr>
              <a:lnSpc>
                <a:spcPct val="100000"/>
              </a:lnSpc>
              <a:spcBef>
                <a:spcPts val="800"/>
              </a:spcBef>
              <a:spcAft>
                <a:spcPts val="800"/>
              </a:spcAft>
            </a:pPr>
            <a:r>
              <a:rPr lang="en-US" sz="2600" dirty="0">
                <a:latin typeface="Avenir Next LT Pro" panose="020B0504020202020204" pitchFamily="34" charset="0"/>
                <a:ea typeface="Calibri" panose="020F0502020204030204" pitchFamily="34" charset="0"/>
              </a:rPr>
              <a:t>Factor 6, or the CHI,</a:t>
            </a:r>
            <a:r>
              <a:rPr lang="en-US" sz="2600" spc="-20" dirty="0">
                <a:effectLst/>
                <a:latin typeface="Avenir Next LT Pro" panose="020B0504020202020204" pitchFamily="34" charset="0"/>
                <a:ea typeface="Calibri" panose="020F0502020204030204" pitchFamily="34" charset="0"/>
              </a:rPr>
              <a:t> </a:t>
            </a:r>
            <a:r>
              <a:rPr lang="en-US" sz="2600" dirty="0">
                <a:effectLst/>
                <a:latin typeface="Avenir Next LT Pro" panose="020B0504020202020204" pitchFamily="34" charset="0"/>
                <a:ea typeface="Calibri" panose="020F0502020204030204" pitchFamily="34" charset="0"/>
              </a:rPr>
              <a:t>serves</a:t>
            </a:r>
            <a:r>
              <a:rPr lang="en-US" sz="2600" spc="-20" dirty="0">
                <a:effectLst/>
                <a:latin typeface="Avenir Next LT Pro" panose="020B0504020202020204" pitchFamily="34" charset="0"/>
                <a:ea typeface="Calibri" panose="020F0502020204030204" pitchFamily="34" charset="0"/>
              </a:rPr>
              <a:t> </a:t>
            </a:r>
            <a:r>
              <a:rPr lang="en-US" sz="2600" dirty="0">
                <a:effectLst/>
                <a:latin typeface="Avenir Next LT Pro" panose="020B0504020202020204" pitchFamily="34" charset="0"/>
                <a:ea typeface="Calibri" panose="020F0502020204030204" pitchFamily="34" charset="0"/>
              </a:rPr>
              <a:t>to</a:t>
            </a:r>
            <a:r>
              <a:rPr lang="en-US" sz="2600" spc="-5"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connect</a:t>
            </a:r>
            <a:r>
              <a:rPr lang="en-US" sz="2600" b="1" spc="-30"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hospital</a:t>
            </a:r>
            <a:r>
              <a:rPr lang="en-US" sz="2600" b="1" spc="-10"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expenditures</a:t>
            </a:r>
            <a:r>
              <a:rPr lang="en-US" sz="2600" b="1" spc="-20"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to</a:t>
            </a:r>
            <a:r>
              <a:rPr lang="en-US" sz="2600" b="1" spc="-5"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public</a:t>
            </a:r>
            <a:r>
              <a:rPr lang="en-US" sz="2600" b="1" spc="-10"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health</a:t>
            </a:r>
            <a:r>
              <a:rPr lang="en-US" sz="2600" b="1" spc="-15" dirty="0">
                <a:effectLst/>
                <a:latin typeface="Avenir Next LT Pro" panose="020B0504020202020204" pitchFamily="34" charset="0"/>
                <a:ea typeface="Calibri" panose="020F0502020204030204" pitchFamily="34" charset="0"/>
              </a:rPr>
              <a:t> </a:t>
            </a:r>
            <a:r>
              <a:rPr lang="en-US" sz="2600" b="1" dirty="0">
                <a:effectLst/>
                <a:latin typeface="Avenir Next LT Pro" panose="020B0504020202020204" pitchFamily="34" charset="0"/>
                <a:ea typeface="Calibri" panose="020F0502020204030204" pitchFamily="34" charset="0"/>
              </a:rPr>
              <a:t>goals</a:t>
            </a:r>
            <a:r>
              <a:rPr lang="en-US" sz="2600" spc="-20" dirty="0">
                <a:effectLst/>
                <a:latin typeface="Avenir Next LT Pro" panose="020B0504020202020204" pitchFamily="34" charset="0"/>
                <a:ea typeface="Calibri" panose="020F0502020204030204" pitchFamily="34" charset="0"/>
              </a:rPr>
              <a:t> </a:t>
            </a:r>
            <a:r>
              <a:rPr lang="en-US" sz="2600" dirty="0">
                <a:effectLst/>
                <a:latin typeface="Avenir Next LT Pro" panose="020B0504020202020204" pitchFamily="34" charset="0"/>
                <a:ea typeface="Calibri" panose="020F0502020204030204" pitchFamily="34" charset="0"/>
              </a:rPr>
              <a:t>by</a:t>
            </a:r>
            <a:r>
              <a:rPr lang="en-US" sz="2600" spc="-15" dirty="0">
                <a:effectLst/>
                <a:latin typeface="Avenir Next LT Pro" panose="020B0504020202020204" pitchFamily="34" charset="0"/>
                <a:ea typeface="Calibri" panose="020F0502020204030204" pitchFamily="34" charset="0"/>
              </a:rPr>
              <a:t> </a:t>
            </a:r>
            <a:r>
              <a:rPr lang="en-US" sz="2600" dirty="0">
                <a:effectLst/>
                <a:latin typeface="Avenir Next LT Pro" panose="020B0504020202020204" pitchFamily="34" charset="0"/>
                <a:ea typeface="Calibri" panose="020F0502020204030204" pitchFamily="34" charset="0"/>
              </a:rPr>
              <a:t>making</a:t>
            </a:r>
            <a:r>
              <a:rPr lang="en-US" sz="2600" spc="-15" dirty="0">
                <a:effectLst/>
                <a:latin typeface="Avenir Next LT Pro" panose="020B0504020202020204" pitchFamily="34" charset="0"/>
                <a:ea typeface="Calibri" panose="020F0502020204030204" pitchFamily="34" charset="0"/>
              </a:rPr>
              <a:t> </a:t>
            </a:r>
            <a:r>
              <a:rPr lang="en-US" sz="2600" dirty="0">
                <a:effectLst/>
                <a:latin typeface="Avenir Next LT Pro" panose="020B0504020202020204" pitchFamily="34" charset="0"/>
                <a:ea typeface="Calibri" panose="020F0502020204030204" pitchFamily="34" charset="0"/>
              </a:rPr>
              <a:t>investments</a:t>
            </a:r>
            <a:r>
              <a:rPr lang="en-US" sz="2600" spc="-10" dirty="0">
                <a:effectLst/>
                <a:latin typeface="Avenir Next LT Pro" panose="020B0504020202020204" pitchFamily="34" charset="0"/>
                <a:ea typeface="Calibri" panose="020F0502020204030204" pitchFamily="34" charset="0"/>
              </a:rPr>
              <a:t> </a:t>
            </a:r>
            <a:r>
              <a:rPr lang="en-US" sz="2600" dirty="0">
                <a:effectLst/>
                <a:latin typeface="Avenir Next LT Pro" panose="020B0504020202020204" pitchFamily="34" charset="0"/>
                <a:ea typeface="Calibri" panose="020F0502020204030204" pitchFamily="34" charset="0"/>
              </a:rPr>
              <a:t>in Health </a:t>
            </a:r>
            <a:r>
              <a:rPr lang="en-US" sz="2600" dirty="0">
                <a:latin typeface="Avenir Next LT Pro" panose="020B0504020202020204" pitchFamily="34" charset="0"/>
                <a:ea typeface="Calibri" panose="020F0502020204030204" pitchFamily="34" charset="0"/>
              </a:rPr>
              <a:t>Priority Areas—referred to interchangeably as the social determinants of health (</a:t>
            </a:r>
            <a:r>
              <a:rPr lang="en-US" sz="2600" dirty="0" err="1">
                <a:latin typeface="Avenir Next LT Pro" panose="020B0504020202020204" pitchFamily="34" charset="0"/>
                <a:ea typeface="Calibri" panose="020F0502020204030204" pitchFamily="34" charset="0"/>
              </a:rPr>
              <a:t>SDoH</a:t>
            </a:r>
            <a:r>
              <a:rPr lang="en-US" sz="2600" dirty="0">
                <a:latin typeface="Avenir Next LT Pro" panose="020B0504020202020204" pitchFamily="34" charset="0"/>
                <a:ea typeface="Calibri" panose="020F0502020204030204" pitchFamily="34" charset="0"/>
              </a:rPr>
              <a:t>). </a:t>
            </a:r>
          </a:p>
          <a:p>
            <a:pPr>
              <a:lnSpc>
                <a:spcPct val="100000"/>
              </a:lnSpc>
              <a:spcBef>
                <a:spcPts val="800"/>
              </a:spcBef>
              <a:spcAft>
                <a:spcPts val="800"/>
              </a:spcAft>
            </a:pPr>
            <a:r>
              <a:rPr lang="en-US" sz="2600" dirty="0">
                <a:latin typeface="Avenir Next LT Pro" panose="020B0504020202020204" pitchFamily="34" charset="0"/>
                <a:ea typeface="Calibri" panose="020F0502020204030204" pitchFamily="34" charset="0"/>
              </a:rPr>
              <a:t>CHI projects are a mechanism for Applicants to engage local partners in community health investments, </a:t>
            </a:r>
            <a:r>
              <a:rPr lang="en-US" sz="2600" b="1" dirty="0">
                <a:latin typeface="Avenir Next LT Pro" panose="020B0504020202020204" pitchFamily="34" charset="0"/>
                <a:ea typeface="Calibri" panose="020F0502020204030204" pitchFamily="34" charset="0"/>
              </a:rPr>
              <a:t>addressing </a:t>
            </a:r>
            <a:r>
              <a:rPr lang="en-US" sz="2600" b="1" dirty="0" err="1">
                <a:latin typeface="Avenir Next LT Pro" panose="020B0504020202020204" pitchFamily="34" charset="0"/>
                <a:ea typeface="Calibri" panose="020F0502020204030204" pitchFamily="34" charset="0"/>
              </a:rPr>
              <a:t>SDoH</a:t>
            </a:r>
            <a:r>
              <a:rPr lang="en-US" sz="2600" b="1" dirty="0">
                <a:latin typeface="Avenir Next LT Pro" panose="020B0504020202020204" pitchFamily="34" charset="0"/>
                <a:ea typeface="Calibri" panose="020F0502020204030204" pitchFamily="34" charset="0"/>
              </a:rPr>
              <a:t> and advancing racial and health equity</a:t>
            </a:r>
            <a:r>
              <a:rPr lang="en-US" sz="2600" dirty="0">
                <a:latin typeface="Avenir Next LT Pro" panose="020B0504020202020204" pitchFamily="34" charset="0"/>
                <a:ea typeface="Calibri" panose="020F0502020204030204" pitchFamily="34" charset="0"/>
              </a:rPr>
              <a:t>.</a:t>
            </a:r>
            <a:endParaRPr lang="en-US" sz="2600" dirty="0">
              <a:solidFill>
                <a:srgbClr val="000000"/>
              </a:solidFill>
              <a:latin typeface="Avenir Next LT Pro" panose="020B0504020202020204" pitchFamily="34" charset="0"/>
              <a:ea typeface="Calibri" panose="020F0502020204030204" pitchFamily="34" charset="0"/>
            </a:endParaRPr>
          </a:p>
          <a:p>
            <a:pPr>
              <a:lnSpc>
                <a:spcPct val="100000"/>
              </a:lnSpc>
              <a:spcBef>
                <a:spcPts val="800"/>
              </a:spcBef>
              <a:spcAft>
                <a:spcPts val="800"/>
              </a:spcAft>
            </a:pPr>
            <a:r>
              <a:rPr lang="en-US" sz="2600" b="1" dirty="0">
                <a:latin typeface="Avenir Next LT Pro" panose="020B0504020202020204" pitchFamily="34" charset="0"/>
              </a:rPr>
              <a:t>Factor 6 requirements and conditions depend on the Applicant and Application Type, and size of CHI contribution.</a:t>
            </a:r>
            <a:endParaRPr lang="en-US" sz="2600" dirty="0">
              <a:latin typeface="Avenir Next LT Pro" panose="020B0504020202020204" pitchFamily="34" charset="0"/>
            </a:endParaRPr>
          </a:p>
          <a:p>
            <a:endParaRPr lang="en-US" dirty="0"/>
          </a:p>
        </p:txBody>
      </p:sp>
      <p:sp>
        <p:nvSpPr>
          <p:cNvPr id="2" name="Slide Number Placeholder 1">
            <a:extLst>
              <a:ext uri="{FF2B5EF4-FFF2-40B4-BE49-F238E27FC236}">
                <a16:creationId xmlns:a16="http://schemas.microsoft.com/office/drawing/2014/main" id="{33827D8C-CCEC-221D-23B6-C817E0309445}"/>
              </a:ext>
            </a:extLst>
          </p:cNvPr>
          <p:cNvSpPr>
            <a:spLocks noGrp="1"/>
          </p:cNvSpPr>
          <p:nvPr>
            <p:ph type="sldNum" sz="quarter" idx="4"/>
          </p:nvPr>
        </p:nvSpPr>
        <p:spPr/>
        <p:txBody>
          <a:bodyPr/>
          <a:lstStyle/>
          <a:p>
            <a:fld id="{CA49D0EE-DE7F-324B-A84C-F36708423CDB}" type="slidenum">
              <a:rPr lang="en-US" smtClean="0"/>
              <a:pPr/>
              <a:t>20</a:t>
            </a:fld>
            <a:endParaRPr lang="en-US"/>
          </a:p>
        </p:txBody>
      </p:sp>
    </p:spTree>
    <p:extLst>
      <p:ext uri="{BB962C8B-B14F-4D97-AF65-F5344CB8AC3E}">
        <p14:creationId xmlns:p14="http://schemas.microsoft.com/office/powerpoint/2010/main" val="93015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F0D18F-6032-03D0-91FD-9F72089CF8E3}"/>
              </a:ext>
            </a:extLst>
          </p:cNvPr>
          <p:cNvSpPr>
            <a:spLocks noGrp="1"/>
          </p:cNvSpPr>
          <p:nvPr>
            <p:ph type="title"/>
          </p:nvPr>
        </p:nvSpPr>
        <p:spPr/>
        <p:txBody>
          <a:bodyPr>
            <a:normAutofit/>
          </a:bodyPr>
          <a:lstStyle/>
          <a:p>
            <a:r>
              <a:rPr lang="en-US" dirty="0"/>
              <a:t>Total CHI Contribution</a:t>
            </a:r>
          </a:p>
        </p:txBody>
      </p:sp>
      <p:sp>
        <p:nvSpPr>
          <p:cNvPr id="4" name="Content Placeholder 3">
            <a:extLst>
              <a:ext uri="{FF2B5EF4-FFF2-40B4-BE49-F238E27FC236}">
                <a16:creationId xmlns:a16="http://schemas.microsoft.com/office/drawing/2014/main" id="{2C374C5D-D91A-C451-740B-DF518F5F9888}"/>
              </a:ext>
            </a:extLst>
          </p:cNvPr>
          <p:cNvSpPr>
            <a:spLocks noGrp="1"/>
          </p:cNvSpPr>
          <p:nvPr>
            <p:ph idx="1"/>
          </p:nvPr>
        </p:nvSpPr>
        <p:spPr/>
        <p:txBody>
          <a:bodyPr/>
          <a:lstStyle/>
          <a:p>
            <a:pPr>
              <a:lnSpc>
                <a:spcPct val="100000"/>
              </a:lnSpc>
              <a:spcBef>
                <a:spcPts val="800"/>
              </a:spcBef>
              <a:spcAft>
                <a:spcPts val="800"/>
              </a:spcAft>
            </a:pPr>
            <a:r>
              <a:rPr lang="en-US" sz="2800" dirty="0">
                <a:latin typeface="+mj-lt"/>
              </a:rPr>
              <a:t>Additional CHI contribution: $109,478 </a:t>
            </a:r>
          </a:p>
          <a:p>
            <a:pPr lvl="1">
              <a:lnSpc>
                <a:spcPct val="100000"/>
              </a:lnSpc>
              <a:spcBef>
                <a:spcPts val="800"/>
              </a:spcBef>
              <a:spcAft>
                <a:spcPts val="800"/>
              </a:spcAft>
            </a:pPr>
            <a:r>
              <a:rPr lang="en-US" dirty="0">
                <a:latin typeface="+mj-lt"/>
              </a:rPr>
              <a:t>$10,509.89 will be directed to the CHI Statewide Initiative. </a:t>
            </a:r>
          </a:p>
          <a:p>
            <a:pPr lvl="1">
              <a:lnSpc>
                <a:spcPct val="100000"/>
              </a:lnSpc>
              <a:spcBef>
                <a:spcPts val="800"/>
              </a:spcBef>
              <a:spcAft>
                <a:spcPts val="800"/>
              </a:spcAft>
            </a:pPr>
            <a:r>
              <a:rPr lang="en-US" dirty="0">
                <a:latin typeface="+mj-lt"/>
              </a:rPr>
              <a:t>$94,588.99 will be dedicated to local approaches to the </a:t>
            </a:r>
            <a:r>
              <a:rPr lang="en-US" dirty="0" err="1">
                <a:latin typeface="+mj-lt"/>
              </a:rPr>
              <a:t>DoN</a:t>
            </a:r>
            <a:r>
              <a:rPr lang="en-US" dirty="0">
                <a:latin typeface="+mj-lt"/>
              </a:rPr>
              <a:t> Health Priorities.   </a:t>
            </a:r>
          </a:p>
          <a:p>
            <a:pPr lvl="1">
              <a:lnSpc>
                <a:spcPct val="100000"/>
              </a:lnSpc>
              <a:spcBef>
                <a:spcPts val="800"/>
              </a:spcBef>
              <a:spcAft>
                <a:spcPts val="800"/>
              </a:spcAft>
            </a:pPr>
            <a:r>
              <a:rPr lang="en-US" dirty="0">
                <a:latin typeface="+mj-lt"/>
              </a:rPr>
              <a:t>$4,379.12 will be designated as the administrative fee.  </a:t>
            </a:r>
          </a:p>
          <a:p>
            <a:endParaRPr lang="en-US" dirty="0"/>
          </a:p>
        </p:txBody>
      </p:sp>
      <p:sp>
        <p:nvSpPr>
          <p:cNvPr id="2" name="Slide Number Placeholder 1">
            <a:extLst>
              <a:ext uri="{FF2B5EF4-FFF2-40B4-BE49-F238E27FC236}">
                <a16:creationId xmlns:a16="http://schemas.microsoft.com/office/drawing/2014/main" id="{37740D6B-FE32-0488-4358-B55017572A75}"/>
              </a:ext>
            </a:extLst>
          </p:cNvPr>
          <p:cNvSpPr>
            <a:spLocks noGrp="1"/>
          </p:cNvSpPr>
          <p:nvPr>
            <p:ph type="sldNum" sz="quarter" idx="4"/>
          </p:nvPr>
        </p:nvSpPr>
        <p:spPr/>
        <p:txBody>
          <a:bodyPr/>
          <a:lstStyle/>
          <a:p>
            <a:fld id="{CA49D0EE-DE7F-324B-A84C-F36708423CDB}" type="slidenum">
              <a:rPr lang="en-US" smtClean="0"/>
              <a:pPr/>
              <a:t>21</a:t>
            </a:fld>
            <a:endParaRPr lang="en-US" dirty="0">
              <a:latin typeface="Avenir Book" panose="02000503020000020003" pitchFamily="2" charset="0"/>
            </a:endParaRPr>
          </a:p>
        </p:txBody>
      </p:sp>
    </p:spTree>
    <p:extLst>
      <p:ext uri="{BB962C8B-B14F-4D97-AF65-F5344CB8AC3E}">
        <p14:creationId xmlns:p14="http://schemas.microsoft.com/office/powerpoint/2010/main" val="48945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476E8-D534-E761-D569-079E30536F5C}"/>
              </a:ext>
            </a:extLst>
          </p:cNvPr>
          <p:cNvSpPr>
            <a:spLocks noGrp="1"/>
          </p:cNvSpPr>
          <p:nvPr>
            <p:ph type="title"/>
          </p:nvPr>
        </p:nvSpPr>
        <p:spPr/>
        <p:txBody>
          <a:bodyPr>
            <a:normAutofit/>
          </a:bodyPr>
          <a:lstStyle/>
          <a:p>
            <a:r>
              <a:rPr lang="en-US">
                <a:latin typeface="Avenir Next LT Pro" panose="020B0504020202020204" pitchFamily="34" charset="0"/>
              </a:rPr>
              <a:t>Other Conditions</a:t>
            </a:r>
          </a:p>
        </p:txBody>
      </p:sp>
      <p:sp>
        <p:nvSpPr>
          <p:cNvPr id="4" name="Content Placeholder 3">
            <a:extLst>
              <a:ext uri="{FF2B5EF4-FFF2-40B4-BE49-F238E27FC236}">
                <a16:creationId xmlns:a16="http://schemas.microsoft.com/office/drawing/2014/main" id="{D791293C-E916-A569-204C-7B95C6EFE4A3}"/>
              </a:ext>
            </a:extLst>
          </p:cNvPr>
          <p:cNvSpPr>
            <a:spLocks noGrp="1"/>
          </p:cNvSpPr>
          <p:nvPr>
            <p:ph idx="1"/>
          </p:nvPr>
        </p:nvSpPr>
        <p:spPr/>
        <p:txBody>
          <a:bodyPr>
            <a:normAutofit/>
          </a:bodyPr>
          <a:lstStyle/>
          <a:p>
            <a:r>
              <a:rPr lang="en-US" dirty="0"/>
              <a:t>Upon approval of the Proposed Amendment, post </a:t>
            </a:r>
            <a:r>
              <a:rPr lang="en-US" dirty="0" err="1"/>
              <a:t>DoN</a:t>
            </a:r>
            <a:r>
              <a:rPr lang="en-US" dirty="0"/>
              <a:t> reporting for the Original </a:t>
            </a:r>
            <a:r>
              <a:rPr lang="en-US" dirty="0" err="1"/>
              <a:t>DoN</a:t>
            </a:r>
            <a:r>
              <a:rPr lang="en-US" dirty="0"/>
              <a:t> shall continue for five years after the completion of the Amendment Project with Amendment conditions included in the reporting.</a:t>
            </a:r>
            <a:r>
              <a:rPr lang="en-US" b="1" dirty="0"/>
              <a:t> </a:t>
            </a:r>
            <a:r>
              <a:rPr lang="en-US" dirty="0"/>
              <a:t> </a:t>
            </a:r>
            <a:endParaRPr lang="en-US" dirty="0">
              <a:latin typeface="Avenir Next LT Pro" panose="020B0504020202020204" pitchFamily="34" charset="0"/>
            </a:endParaRPr>
          </a:p>
          <a:p>
            <a:endParaRPr lang="en-US" dirty="0"/>
          </a:p>
        </p:txBody>
      </p:sp>
      <p:sp>
        <p:nvSpPr>
          <p:cNvPr id="2" name="Slide Number Placeholder 1">
            <a:extLst>
              <a:ext uri="{FF2B5EF4-FFF2-40B4-BE49-F238E27FC236}">
                <a16:creationId xmlns:a16="http://schemas.microsoft.com/office/drawing/2014/main" id="{6C975D03-2FFE-BAD7-9BAC-B35C1470E0C1}"/>
              </a:ext>
            </a:extLst>
          </p:cNvPr>
          <p:cNvSpPr>
            <a:spLocks noGrp="1"/>
          </p:cNvSpPr>
          <p:nvPr>
            <p:ph type="sldNum" sz="quarter" idx="4"/>
          </p:nvPr>
        </p:nvSpPr>
        <p:spPr/>
        <p:txBody>
          <a:bodyPr/>
          <a:lstStyle/>
          <a:p>
            <a:fld id="{CA49D0EE-DE7F-324B-A84C-F36708423CDB}" type="slidenum">
              <a:rPr lang="en-US" smtClean="0"/>
              <a:pPr/>
              <a:t>22</a:t>
            </a:fld>
            <a:endParaRPr lang="en-US"/>
          </a:p>
        </p:txBody>
      </p:sp>
    </p:spTree>
    <p:extLst>
      <p:ext uri="{BB962C8B-B14F-4D97-AF65-F5344CB8AC3E}">
        <p14:creationId xmlns:p14="http://schemas.microsoft.com/office/powerpoint/2010/main" val="21118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AE8420-5F13-11D3-CC56-444CB37B6005}"/>
              </a:ext>
            </a:extLst>
          </p:cNvPr>
          <p:cNvSpPr>
            <a:spLocks noGrp="1"/>
          </p:cNvSpPr>
          <p:nvPr>
            <p:ph type="title" idx="4294967295"/>
          </p:nvPr>
        </p:nvSpPr>
        <p:spPr>
          <a:xfrm>
            <a:off x="0" y="-1325563"/>
            <a:ext cx="10515600" cy="1173163"/>
          </a:xfrm>
          <a:prstGeom prst="rect">
            <a:avLst/>
          </a:prstGeom>
        </p:spPr>
        <p:txBody>
          <a:bodyPr anchor="b"/>
          <a:lstStyle/>
          <a:p>
            <a:r>
              <a:rPr lang="en-US" sz="1200" dirty="0">
                <a:latin typeface="Arial" panose="020B0604020202020204" pitchFamily="34" charset="0"/>
                <a:cs typeface="Arial" panose="020B0604020202020204" pitchFamily="34" charset="0"/>
              </a:rPr>
              <a:t>Determination of need presentation thank-you</a:t>
            </a:r>
          </a:p>
        </p:txBody>
      </p:sp>
      <p:sp>
        <p:nvSpPr>
          <p:cNvPr id="9" name="Content Placeholder 8">
            <a:extLst>
              <a:ext uri="{FF2B5EF4-FFF2-40B4-BE49-F238E27FC236}">
                <a16:creationId xmlns:a16="http://schemas.microsoft.com/office/drawing/2014/main" id="{0F274E57-FE5A-B198-FCBA-6363D15BF180}"/>
              </a:ext>
            </a:extLst>
          </p:cNvPr>
          <p:cNvSpPr>
            <a:spLocks noGrp="1"/>
          </p:cNvSpPr>
          <p:nvPr>
            <p:ph sz="quarter" idx="14"/>
          </p:nvPr>
        </p:nvSpPr>
        <p:spPr/>
        <p:txBody>
          <a:bodyPr/>
          <a:lstStyle/>
          <a:p>
            <a:r>
              <a:rPr lang="en-US" dirty="0"/>
              <a:t>Thank you for the opportunity to present this information today.</a:t>
            </a:r>
          </a:p>
        </p:txBody>
      </p:sp>
      <p:sp>
        <p:nvSpPr>
          <p:cNvPr id="10" name="Text Placeholder 9">
            <a:extLst>
              <a:ext uri="{FF2B5EF4-FFF2-40B4-BE49-F238E27FC236}">
                <a16:creationId xmlns:a16="http://schemas.microsoft.com/office/drawing/2014/main" id="{E552EB8A-A65E-BF65-2B88-45EB78EC54CC}"/>
              </a:ext>
            </a:extLst>
          </p:cNvPr>
          <p:cNvSpPr>
            <a:spLocks noGrp="1"/>
          </p:cNvSpPr>
          <p:nvPr>
            <p:ph type="body" sz="quarter" idx="15"/>
          </p:nvPr>
        </p:nvSpPr>
        <p:spPr/>
        <p:txBody>
          <a:bodyPr/>
          <a:lstStyle/>
          <a:p>
            <a:r>
              <a:rPr lang="en-US"/>
              <a:t>Please direct any questions to:</a:t>
            </a:r>
          </a:p>
        </p:txBody>
      </p:sp>
      <p:sp>
        <p:nvSpPr>
          <p:cNvPr id="2" name="Text Placeholder 1">
            <a:extLst>
              <a:ext uri="{FF2B5EF4-FFF2-40B4-BE49-F238E27FC236}">
                <a16:creationId xmlns:a16="http://schemas.microsoft.com/office/drawing/2014/main" id="{794C9E96-D047-B6B8-33B1-7B12FAFEB0AD}"/>
              </a:ext>
            </a:extLst>
          </p:cNvPr>
          <p:cNvSpPr>
            <a:spLocks noGrp="1"/>
          </p:cNvSpPr>
          <p:nvPr>
            <p:ph type="body" sz="quarter" idx="10"/>
          </p:nvPr>
        </p:nvSpPr>
        <p:spPr/>
        <p:txBody>
          <a:bodyPr/>
          <a:lstStyle/>
          <a:p>
            <a:r>
              <a:rPr lang="en-US" dirty="0"/>
              <a:t>Teryl Smith, RN, MPH</a:t>
            </a:r>
          </a:p>
        </p:txBody>
      </p:sp>
      <p:sp>
        <p:nvSpPr>
          <p:cNvPr id="3" name="Text Placeholder 2">
            <a:extLst>
              <a:ext uri="{FF2B5EF4-FFF2-40B4-BE49-F238E27FC236}">
                <a16:creationId xmlns:a16="http://schemas.microsoft.com/office/drawing/2014/main" id="{934BD4DD-15DB-E842-5857-B0F57CD11BA4}"/>
              </a:ext>
            </a:extLst>
          </p:cNvPr>
          <p:cNvSpPr>
            <a:spLocks noGrp="1"/>
          </p:cNvSpPr>
          <p:nvPr>
            <p:ph type="body" sz="quarter" idx="11"/>
          </p:nvPr>
        </p:nvSpPr>
        <p:spPr/>
        <p:txBody>
          <a:bodyPr/>
          <a:lstStyle/>
          <a:p>
            <a:r>
              <a:rPr lang="en-US" dirty="0"/>
              <a:t>Director</a:t>
            </a:r>
          </a:p>
        </p:txBody>
      </p:sp>
      <p:sp>
        <p:nvSpPr>
          <p:cNvPr id="12" name="Text Placeholder 11">
            <a:extLst>
              <a:ext uri="{FF2B5EF4-FFF2-40B4-BE49-F238E27FC236}">
                <a16:creationId xmlns:a16="http://schemas.microsoft.com/office/drawing/2014/main" id="{913D0E61-AD90-63F4-4080-DC3E9D1178B2}"/>
              </a:ext>
            </a:extLst>
          </p:cNvPr>
          <p:cNvSpPr>
            <a:spLocks noGrp="1"/>
          </p:cNvSpPr>
          <p:nvPr>
            <p:ph type="body" sz="quarter" idx="12"/>
          </p:nvPr>
        </p:nvSpPr>
        <p:spPr/>
        <p:txBody>
          <a:bodyPr/>
          <a:lstStyle/>
          <a:p>
            <a:r>
              <a:rPr lang="en-US" dirty="0"/>
              <a:t>Bureau of Health Care Safety and Quality</a:t>
            </a:r>
          </a:p>
        </p:txBody>
      </p:sp>
      <p:sp>
        <p:nvSpPr>
          <p:cNvPr id="13" name="Text Placeholder 12">
            <a:extLst>
              <a:ext uri="{FF2B5EF4-FFF2-40B4-BE49-F238E27FC236}">
                <a16:creationId xmlns:a16="http://schemas.microsoft.com/office/drawing/2014/main" id="{C04ED8F0-74BA-64A9-87E1-67375F426384}"/>
              </a:ext>
            </a:extLst>
          </p:cNvPr>
          <p:cNvSpPr>
            <a:spLocks noGrp="1"/>
          </p:cNvSpPr>
          <p:nvPr>
            <p:ph type="body" sz="quarter" idx="13"/>
          </p:nvPr>
        </p:nvSpPr>
        <p:spPr/>
        <p:txBody>
          <a:bodyPr/>
          <a:lstStyle/>
          <a:p>
            <a:r>
              <a:rPr lang="en-US" dirty="0"/>
              <a:t>Teryl.A.Smith@mass.gov</a:t>
            </a:r>
          </a:p>
          <a:p>
            <a:endParaRPr lang="en-US" dirty="0"/>
          </a:p>
        </p:txBody>
      </p:sp>
      <p:sp>
        <p:nvSpPr>
          <p:cNvPr id="4" name="Slide Number Placeholder 3">
            <a:extLst>
              <a:ext uri="{FF2B5EF4-FFF2-40B4-BE49-F238E27FC236}">
                <a16:creationId xmlns:a16="http://schemas.microsoft.com/office/drawing/2014/main" id="{8FCCCE7C-F543-B585-46BD-38FCE5F3323D}"/>
              </a:ext>
            </a:extLst>
          </p:cNvPr>
          <p:cNvSpPr>
            <a:spLocks noGrp="1"/>
          </p:cNvSpPr>
          <p:nvPr>
            <p:ph type="sldNum" sz="quarter" idx="4"/>
          </p:nvPr>
        </p:nvSpPr>
        <p:spPr/>
        <p:txBody>
          <a:bodyPr/>
          <a:lstStyle/>
          <a:p>
            <a:fld id="{CA49D0EE-DE7F-324B-A84C-F36708423CDB}" type="slidenum">
              <a:rPr lang="en-US" smtClean="0"/>
              <a:pPr/>
              <a:t>23</a:t>
            </a:fld>
            <a:endParaRPr lang="en-US"/>
          </a:p>
        </p:txBody>
      </p:sp>
    </p:spTree>
    <p:extLst>
      <p:ext uri="{BB962C8B-B14F-4D97-AF65-F5344CB8AC3E}">
        <p14:creationId xmlns:p14="http://schemas.microsoft.com/office/powerpoint/2010/main" val="337990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7A4AEB-CE92-6EC1-99AA-3878337434E1}"/>
              </a:ext>
            </a:extLst>
          </p:cNvPr>
          <p:cNvSpPr>
            <a:spLocks noGrp="1"/>
          </p:cNvSpPr>
          <p:nvPr>
            <p:ph type="title" idx="4294967295"/>
          </p:nvPr>
        </p:nvSpPr>
        <p:spPr>
          <a:xfrm>
            <a:off x="677862" y="2343949"/>
            <a:ext cx="10328275"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Proposed revisions to regulations:</a:t>
            </a:r>
          </a:p>
        </p:txBody>
      </p:sp>
      <p:sp>
        <p:nvSpPr>
          <p:cNvPr id="3" name="Content Placeholder 2">
            <a:extLst>
              <a:ext uri="{FF2B5EF4-FFF2-40B4-BE49-F238E27FC236}">
                <a16:creationId xmlns:a16="http://schemas.microsoft.com/office/drawing/2014/main" id="{0B6F9DD1-E2CD-F663-B41B-38BB5D0650C1}"/>
              </a:ext>
            </a:extLst>
          </p:cNvPr>
          <p:cNvSpPr>
            <a:spLocks noGrp="1"/>
          </p:cNvSpPr>
          <p:nvPr>
            <p:ph sz="quarter" idx="11"/>
          </p:nvPr>
        </p:nvSpPr>
        <p:spPr>
          <a:xfrm>
            <a:off x="677863" y="3166004"/>
            <a:ext cx="10898441" cy="779462"/>
          </a:xfrm>
        </p:spPr>
        <p:txBody>
          <a:bodyPr/>
          <a:lstStyle/>
          <a:p>
            <a:r>
              <a:rPr lang="en-US" sz="3200" b="0" dirty="0"/>
              <a:t>105 CMR 150: </a:t>
            </a:r>
            <a:r>
              <a:rPr lang="en-US" sz="3200" b="0" i="1" dirty="0"/>
              <a:t>Standards for Long-term Care Facilities</a:t>
            </a:r>
          </a:p>
          <a:p>
            <a:r>
              <a:rPr lang="en-US" sz="3200" b="0" dirty="0"/>
              <a:t>105 CMR 153: </a:t>
            </a:r>
            <a:r>
              <a:rPr lang="en-US" sz="3200" b="0" i="1" dirty="0"/>
              <a:t>Licensure Procedure and Suitability Requirements for Long-Term Care Facilities</a:t>
            </a:r>
          </a:p>
        </p:txBody>
      </p:sp>
      <p:sp>
        <p:nvSpPr>
          <p:cNvPr id="12" name="Content Placeholder 11">
            <a:extLst>
              <a:ext uri="{FF2B5EF4-FFF2-40B4-BE49-F238E27FC236}">
                <a16:creationId xmlns:a16="http://schemas.microsoft.com/office/drawing/2014/main" id="{9EA34B63-913C-80E1-FC41-19050C33E94D}"/>
              </a:ext>
            </a:extLst>
          </p:cNvPr>
          <p:cNvSpPr>
            <a:spLocks noGrp="1"/>
          </p:cNvSpPr>
          <p:nvPr>
            <p:ph sz="quarter" idx="13"/>
          </p:nvPr>
        </p:nvSpPr>
        <p:spPr/>
        <p:txBody>
          <a:bodyPr/>
          <a:lstStyle/>
          <a:p>
            <a:r>
              <a:rPr lang="en-US"/>
              <a:t>Marita Callahan</a:t>
            </a:r>
          </a:p>
        </p:txBody>
      </p:sp>
      <p:sp>
        <p:nvSpPr>
          <p:cNvPr id="13" name="Content Placeholder 12">
            <a:extLst>
              <a:ext uri="{FF2B5EF4-FFF2-40B4-BE49-F238E27FC236}">
                <a16:creationId xmlns:a16="http://schemas.microsoft.com/office/drawing/2014/main" id="{E4E8C6A4-AF61-2208-0086-8FF9E0015239}"/>
              </a:ext>
            </a:extLst>
          </p:cNvPr>
          <p:cNvSpPr>
            <a:spLocks noGrp="1"/>
          </p:cNvSpPr>
          <p:nvPr>
            <p:ph sz="quarter" idx="14"/>
          </p:nvPr>
        </p:nvSpPr>
        <p:spPr/>
        <p:txBody>
          <a:bodyPr/>
          <a:lstStyle/>
          <a:p>
            <a:r>
              <a:rPr lang="en-US"/>
              <a:t>Director of Policy &amp; Health Communications, BHCSQ</a:t>
            </a:r>
          </a:p>
        </p:txBody>
      </p:sp>
    </p:spTree>
    <p:extLst>
      <p:ext uri="{BB962C8B-B14F-4D97-AF65-F5344CB8AC3E}">
        <p14:creationId xmlns:p14="http://schemas.microsoft.com/office/powerpoint/2010/main" val="530524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2D7E718-9C73-A37F-EF6F-68CE773771E8}"/>
              </a:ext>
            </a:extLst>
          </p:cNvPr>
          <p:cNvSpPr>
            <a:spLocks noGrp="1"/>
          </p:cNvSpPr>
          <p:nvPr>
            <p:ph type="title"/>
          </p:nvPr>
        </p:nvSpPr>
        <p:spPr/>
        <p:txBody>
          <a:bodyPr/>
          <a:lstStyle/>
          <a:p>
            <a:r>
              <a:rPr lang="en-US"/>
              <a:t>Summary of regulations</a:t>
            </a:r>
          </a:p>
        </p:txBody>
      </p:sp>
      <p:sp>
        <p:nvSpPr>
          <p:cNvPr id="10" name="Content Placeholder 9">
            <a:extLst>
              <a:ext uri="{FF2B5EF4-FFF2-40B4-BE49-F238E27FC236}">
                <a16:creationId xmlns:a16="http://schemas.microsoft.com/office/drawing/2014/main" id="{F464DE30-B8BB-9C62-81A5-5D93FC331B9F}"/>
              </a:ext>
            </a:extLst>
          </p:cNvPr>
          <p:cNvSpPr>
            <a:spLocks noGrp="1"/>
          </p:cNvSpPr>
          <p:nvPr>
            <p:ph idx="1"/>
          </p:nvPr>
        </p:nvSpPr>
        <p:spPr>
          <a:xfrm>
            <a:off x="587828" y="1434514"/>
            <a:ext cx="10972800" cy="4679683"/>
          </a:xfrm>
        </p:spPr>
        <p:txBody>
          <a:bodyPr>
            <a:normAutofit/>
          </a:bodyPr>
          <a:lstStyle/>
          <a:p>
            <a:pPr marL="457200" indent="-457200">
              <a:lnSpc>
                <a:spcPct val="100000"/>
              </a:lnSpc>
              <a:spcBef>
                <a:spcPts val="800"/>
              </a:spcBef>
              <a:spcAft>
                <a:spcPts val="800"/>
              </a:spcAft>
              <a:buFont typeface="Arial" panose="020B0604020202020204" pitchFamily="34" charset="0"/>
              <a:buChar char="•"/>
            </a:pPr>
            <a:r>
              <a:rPr lang="en-US" b="1" dirty="0"/>
              <a:t>105 CMR 150, </a:t>
            </a:r>
            <a:r>
              <a:rPr lang="en-US" b="1" i="1" dirty="0"/>
              <a:t>Standards for Long-term Care Facilities</a:t>
            </a:r>
            <a:r>
              <a:rPr lang="en-US" dirty="0"/>
              <a:t>, sets forth standard requirements for long-term care facilities, including rest homes and nursing homes. </a:t>
            </a:r>
          </a:p>
          <a:p>
            <a:pPr marL="457200" indent="-457200">
              <a:lnSpc>
                <a:spcPct val="100000"/>
              </a:lnSpc>
              <a:spcBef>
                <a:spcPts val="800"/>
              </a:spcBef>
              <a:spcAft>
                <a:spcPts val="800"/>
              </a:spcAft>
              <a:buFont typeface="Arial" panose="020B0604020202020204" pitchFamily="34" charset="0"/>
              <a:buChar char="•"/>
            </a:pPr>
            <a:r>
              <a:rPr lang="en-US" sz="3200" b="1" dirty="0"/>
              <a:t>105 CMR 153, </a:t>
            </a:r>
            <a:r>
              <a:rPr lang="en-US" sz="3200" b="1" i="1" dirty="0"/>
              <a:t>Licensure Procedure and Suitability Requirements for Long-term Care Facilities</a:t>
            </a:r>
            <a:r>
              <a:rPr lang="en-US" sz="3200" dirty="0"/>
              <a:t>, sets forth the licensure and suitability requirements for long-term care facilities. </a:t>
            </a:r>
          </a:p>
        </p:txBody>
      </p:sp>
      <p:sp>
        <p:nvSpPr>
          <p:cNvPr id="2" name="Slide Number Placeholder 3">
            <a:extLst>
              <a:ext uri="{FF2B5EF4-FFF2-40B4-BE49-F238E27FC236}">
                <a16:creationId xmlns:a16="http://schemas.microsoft.com/office/drawing/2014/main" id="{D30B32CA-F146-776D-6B7A-89F54F26FD9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55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9892-0EB7-27A3-84C2-BE6C4DCF6D0E}"/>
              </a:ext>
            </a:extLst>
          </p:cNvPr>
          <p:cNvSpPr>
            <a:spLocks noGrp="1"/>
          </p:cNvSpPr>
          <p:nvPr>
            <p:ph type="title"/>
          </p:nvPr>
        </p:nvSpPr>
        <p:spPr/>
        <p:txBody>
          <a:bodyPr>
            <a:noAutofit/>
          </a:bodyPr>
          <a:lstStyle/>
          <a:p>
            <a:r>
              <a:rPr lang="en-US" sz="2800" dirty="0"/>
              <a:t>Overview of the Act to Improve Quality and Oversight of Long-Term Care</a:t>
            </a:r>
          </a:p>
        </p:txBody>
      </p:sp>
      <p:sp>
        <p:nvSpPr>
          <p:cNvPr id="3" name="Content Placeholder 2">
            <a:extLst>
              <a:ext uri="{FF2B5EF4-FFF2-40B4-BE49-F238E27FC236}">
                <a16:creationId xmlns:a16="http://schemas.microsoft.com/office/drawing/2014/main" id="{4AE28900-5AB5-A334-927E-7AE9FA96B900}"/>
              </a:ext>
            </a:extLst>
          </p:cNvPr>
          <p:cNvSpPr>
            <a:spLocks noGrp="1"/>
          </p:cNvSpPr>
          <p:nvPr>
            <p:ph idx="1"/>
          </p:nvPr>
        </p:nvSpPr>
        <p:spPr>
          <a:xfrm>
            <a:off x="587828" y="1105232"/>
            <a:ext cx="10972800" cy="5008966"/>
          </a:xfrm>
        </p:spPr>
        <p:txBody>
          <a:bodyPr>
            <a:noAutofit/>
          </a:bodyPr>
          <a:lstStyle/>
          <a:p>
            <a:pPr>
              <a:lnSpc>
                <a:spcPct val="100000"/>
              </a:lnSpc>
              <a:spcBef>
                <a:spcPts val="800"/>
              </a:spcBef>
              <a:spcAft>
                <a:spcPts val="800"/>
              </a:spcAft>
            </a:pPr>
            <a:r>
              <a:rPr lang="en-US" sz="2000" b="1" dirty="0"/>
              <a:t>In September 2024, Governor Healey signed “</a:t>
            </a:r>
            <a:r>
              <a:rPr lang="en-US" sz="2000" b="1" i="1" dirty="0"/>
              <a:t>An Act to improve quality and oversight of long-term care</a:t>
            </a:r>
            <a:r>
              <a:rPr lang="en-US" sz="2000" b="1" dirty="0"/>
              <a:t>” </a:t>
            </a:r>
            <a:r>
              <a:rPr lang="en-US" sz="2000" dirty="0"/>
              <a:t>(the Act) which aims to improve oversight and standards at long-term care facilities through additional Department oversight.  </a:t>
            </a:r>
          </a:p>
          <a:p>
            <a:pPr>
              <a:lnSpc>
                <a:spcPct val="100000"/>
              </a:lnSpc>
              <a:spcBef>
                <a:spcPts val="400"/>
              </a:spcBef>
              <a:spcAft>
                <a:spcPts val="400"/>
              </a:spcAft>
            </a:pPr>
            <a:r>
              <a:rPr lang="en-US" sz="1800" dirty="0"/>
              <a:t>Among other things, this Act requires the Department to:</a:t>
            </a:r>
          </a:p>
          <a:p>
            <a:pPr marL="285750" indent="-285750">
              <a:lnSpc>
                <a:spcPct val="100000"/>
              </a:lnSpc>
              <a:spcBef>
                <a:spcPts val="400"/>
              </a:spcBef>
              <a:spcAft>
                <a:spcPts val="400"/>
              </a:spcAft>
              <a:buFont typeface="Arial" panose="020B0604020202020204" pitchFamily="34" charset="0"/>
              <a:buChar char="•"/>
            </a:pPr>
            <a:r>
              <a:rPr lang="en-US" sz="1800" dirty="0"/>
              <a:t>Review each LTCF’s outbreak response plan;</a:t>
            </a:r>
          </a:p>
          <a:p>
            <a:pPr marL="285750" indent="-285750">
              <a:lnSpc>
                <a:spcPct val="100000"/>
              </a:lnSpc>
              <a:spcBef>
                <a:spcPts val="400"/>
              </a:spcBef>
              <a:spcAft>
                <a:spcPts val="400"/>
              </a:spcAft>
              <a:buFont typeface="Arial" panose="020B0604020202020204" pitchFamily="34" charset="0"/>
              <a:buChar char="•"/>
            </a:pPr>
            <a:r>
              <a:rPr lang="en-US" sz="1800" dirty="0"/>
              <a:t>Promulgate regulations for the establishment of small house nursing homes;</a:t>
            </a:r>
          </a:p>
          <a:p>
            <a:pPr marL="285750" indent="-285750">
              <a:lnSpc>
                <a:spcPct val="100000"/>
              </a:lnSpc>
              <a:spcBef>
                <a:spcPts val="400"/>
              </a:spcBef>
              <a:spcAft>
                <a:spcPts val="400"/>
              </a:spcAft>
              <a:buFont typeface="Arial" panose="020B0604020202020204" pitchFamily="34" charset="0"/>
              <a:buChar char="•"/>
            </a:pPr>
            <a:r>
              <a:rPr lang="en-US" sz="1800" dirty="0">
                <a:solidFill>
                  <a:schemeClr val="tx1"/>
                </a:solidFill>
              </a:rPr>
              <a:t>Promulgate regulations requiring mandatory staff training on the rights and care of LGBTQI+ older adults and those with HIV, and that prohibits discrimination based on sexual orientation, gender identity, or HIV status;</a:t>
            </a:r>
          </a:p>
          <a:p>
            <a:pPr marL="285750" indent="-285750">
              <a:lnSpc>
                <a:spcPct val="100000"/>
              </a:lnSpc>
              <a:spcBef>
                <a:spcPts val="400"/>
              </a:spcBef>
              <a:spcAft>
                <a:spcPts val="400"/>
              </a:spcAft>
              <a:buFont typeface="Arial" panose="020B0604020202020204" pitchFamily="34" charset="0"/>
              <a:buChar char="•"/>
            </a:pPr>
            <a:r>
              <a:rPr lang="en-US" sz="1800" dirty="0"/>
              <a:t>Inspect all LTCFs every 12 months;</a:t>
            </a:r>
          </a:p>
          <a:p>
            <a:pPr marL="285750" indent="-285750">
              <a:lnSpc>
                <a:spcPct val="100000"/>
              </a:lnSpc>
              <a:spcBef>
                <a:spcPts val="400"/>
              </a:spcBef>
              <a:spcAft>
                <a:spcPts val="400"/>
              </a:spcAft>
              <a:buFont typeface="Arial" panose="020B0604020202020204" pitchFamily="34" charset="0"/>
              <a:buChar char="•"/>
            </a:pPr>
            <a:r>
              <a:rPr lang="en-US" sz="1800" dirty="0">
                <a:solidFill>
                  <a:schemeClr val="tx1"/>
                </a:solidFill>
              </a:rPr>
              <a:t>Increase monetary penalties for regulatory violations; </a:t>
            </a:r>
          </a:p>
          <a:p>
            <a:pPr marL="285750" indent="-285750">
              <a:lnSpc>
                <a:spcPct val="100000"/>
              </a:lnSpc>
              <a:spcBef>
                <a:spcPts val="400"/>
              </a:spcBef>
              <a:spcAft>
                <a:spcPts val="400"/>
              </a:spcAft>
              <a:buFont typeface="Arial" panose="020B0604020202020204" pitchFamily="34" charset="0"/>
              <a:buChar char="•"/>
            </a:pPr>
            <a:r>
              <a:rPr lang="en-US" sz="1800" dirty="0"/>
              <a:t>Conduct suitability review on any management company that a LTCF wants to enter into a contract with; and</a:t>
            </a:r>
          </a:p>
          <a:p>
            <a:pPr marL="285750" indent="-285750">
              <a:lnSpc>
                <a:spcPct val="100000"/>
              </a:lnSpc>
              <a:spcBef>
                <a:spcPts val="400"/>
              </a:spcBef>
              <a:spcAft>
                <a:spcPts val="400"/>
              </a:spcAft>
              <a:buFont typeface="Arial" panose="020B0604020202020204" pitchFamily="34" charset="0"/>
              <a:buChar char="•"/>
            </a:pPr>
            <a:r>
              <a:rPr lang="en-US" sz="1800" dirty="0"/>
              <a:t>Expand the suitability review of LTCF applicants, potential transferees and licensees. </a:t>
            </a:r>
          </a:p>
          <a:p>
            <a:pPr marL="457200" indent="-457200">
              <a:lnSpc>
                <a:spcPct val="100000"/>
              </a:lnSpc>
              <a:spcBef>
                <a:spcPts val="800"/>
              </a:spcBef>
              <a:spcAft>
                <a:spcPts val="8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410CE99-30FD-73F0-2D1F-39131B780F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6797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A535F-2E56-B95C-3111-78D38E844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C4A6B2-2800-0A86-B6DF-8959EA8787A5}"/>
              </a:ext>
            </a:extLst>
          </p:cNvPr>
          <p:cNvSpPr>
            <a:spLocks noGrp="1"/>
          </p:cNvSpPr>
          <p:nvPr>
            <p:ph type="title"/>
          </p:nvPr>
        </p:nvSpPr>
        <p:spPr/>
        <p:txBody>
          <a:bodyPr>
            <a:normAutofit fontScale="90000"/>
          </a:bodyPr>
          <a:lstStyle/>
          <a:p>
            <a:r>
              <a:rPr lang="en-US"/>
              <a:t>Overview of proposed revisions to the regulations</a:t>
            </a:r>
          </a:p>
        </p:txBody>
      </p:sp>
      <p:sp>
        <p:nvSpPr>
          <p:cNvPr id="3" name="Content Placeholder 2">
            <a:extLst>
              <a:ext uri="{FF2B5EF4-FFF2-40B4-BE49-F238E27FC236}">
                <a16:creationId xmlns:a16="http://schemas.microsoft.com/office/drawing/2014/main" id="{D20B0D35-91FC-B6AB-3671-A2364DC92350}"/>
              </a:ext>
            </a:extLst>
          </p:cNvPr>
          <p:cNvSpPr>
            <a:spLocks noGrp="1"/>
          </p:cNvSpPr>
          <p:nvPr>
            <p:ph idx="1"/>
          </p:nvPr>
        </p:nvSpPr>
        <p:spPr>
          <a:xfrm>
            <a:off x="587828" y="1434514"/>
            <a:ext cx="10972800" cy="4679683"/>
          </a:xfrm>
        </p:spPr>
        <p:txBody>
          <a:bodyPr>
            <a:noAutofit/>
          </a:bodyPr>
          <a:lstStyle/>
          <a:p>
            <a:pPr>
              <a:lnSpc>
                <a:spcPct val="100000"/>
              </a:lnSpc>
              <a:spcBef>
                <a:spcPts val="800"/>
              </a:spcBef>
              <a:spcAft>
                <a:spcPts val="800"/>
              </a:spcAft>
            </a:pPr>
            <a:r>
              <a:rPr lang="en-US" sz="2800" dirty="0"/>
              <a:t>The Department is proposing significant revisions to 105 CMR 150 and 105 CMR 153 to align with the requirements set forth in the Act.</a:t>
            </a:r>
          </a:p>
          <a:p>
            <a:pPr>
              <a:lnSpc>
                <a:spcPct val="100000"/>
              </a:lnSpc>
              <a:spcBef>
                <a:spcPts val="800"/>
              </a:spcBef>
              <a:spcAft>
                <a:spcPts val="800"/>
              </a:spcAft>
            </a:pPr>
            <a:r>
              <a:rPr lang="en-US" sz="2800" b="1" dirty="0"/>
              <a:t>This presentation highlights the Department’s proposed amendments to 105 CMR 150 and 105 CMR 153 to comply with the requirements of the Act. </a:t>
            </a:r>
          </a:p>
        </p:txBody>
      </p:sp>
      <p:sp>
        <p:nvSpPr>
          <p:cNvPr id="4" name="Slide Number Placeholder 3">
            <a:extLst>
              <a:ext uri="{FF2B5EF4-FFF2-40B4-BE49-F238E27FC236}">
                <a16:creationId xmlns:a16="http://schemas.microsoft.com/office/drawing/2014/main" id="{33151B39-ABF2-1287-4C99-0EC6C6E5631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5034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AFBF7-4BC2-A46A-515C-5E87BD5BC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63884-1AA2-55B8-31F7-6F0D8356160F}"/>
              </a:ext>
            </a:extLst>
          </p:cNvPr>
          <p:cNvSpPr>
            <a:spLocks noGrp="1"/>
          </p:cNvSpPr>
          <p:nvPr>
            <p:ph type="title"/>
          </p:nvPr>
        </p:nvSpPr>
        <p:spPr/>
        <p:txBody>
          <a:bodyPr>
            <a:normAutofit fontScale="90000"/>
          </a:bodyPr>
          <a:lstStyle/>
          <a:p>
            <a:r>
              <a:rPr lang="en-US"/>
              <a:t>Overview of proposed revisions to 105 CMR 150</a:t>
            </a:r>
          </a:p>
        </p:txBody>
      </p:sp>
      <p:sp>
        <p:nvSpPr>
          <p:cNvPr id="3" name="Content Placeholder 2">
            <a:extLst>
              <a:ext uri="{FF2B5EF4-FFF2-40B4-BE49-F238E27FC236}">
                <a16:creationId xmlns:a16="http://schemas.microsoft.com/office/drawing/2014/main" id="{8B54D941-CE2C-2036-B32E-0EFBB37CE659}"/>
              </a:ext>
            </a:extLst>
          </p:cNvPr>
          <p:cNvSpPr>
            <a:spLocks noGrp="1"/>
          </p:cNvSpPr>
          <p:nvPr>
            <p:ph idx="1"/>
          </p:nvPr>
        </p:nvSpPr>
        <p:spPr>
          <a:xfrm>
            <a:off x="592821" y="1240404"/>
            <a:ext cx="11120207" cy="4873794"/>
          </a:xfrm>
        </p:spPr>
        <p:txBody>
          <a:bodyPr vert="horz" lIns="91440" tIns="45720" rIns="91440" bIns="45720" rtlCol="0" anchor="t">
            <a:noAutofit/>
          </a:bodyPr>
          <a:lstStyle/>
          <a:p>
            <a:pPr>
              <a:lnSpc>
                <a:spcPct val="100000"/>
              </a:lnSpc>
              <a:spcBef>
                <a:spcPts val="800"/>
              </a:spcBef>
              <a:spcAft>
                <a:spcPts val="800"/>
              </a:spcAft>
            </a:pPr>
            <a:r>
              <a:rPr lang="en-US" sz="2800" dirty="0">
                <a:latin typeface="+mj-lt"/>
                <a:cs typeface="Arial"/>
              </a:rPr>
              <a:t>The Department is proposing the following revisions to 105 CMR 150, </a:t>
            </a:r>
            <a:r>
              <a:rPr lang="en-US" sz="2800" i="1" dirty="0">
                <a:latin typeface="+mj-lt"/>
                <a:cs typeface="Arial"/>
              </a:rPr>
              <a:t>Standards for Long-term Care Facilities, </a:t>
            </a:r>
            <a:r>
              <a:rPr lang="en-US" sz="2800" dirty="0">
                <a:latin typeface="+mj-lt"/>
                <a:cs typeface="Arial"/>
              </a:rPr>
              <a:t>to amend standards and language to improve clarity, reflect current practice and terminology, and align with the requirements of the Act.</a:t>
            </a:r>
          </a:p>
          <a:p>
            <a:pPr marL="171450"/>
            <a:endParaRPr lang="en-US" sz="2100" dirty="0">
              <a:latin typeface="+mj-lt"/>
            </a:endParaRPr>
          </a:p>
        </p:txBody>
      </p:sp>
      <p:sp>
        <p:nvSpPr>
          <p:cNvPr id="4" name="Slide Number Placeholder 3">
            <a:extLst>
              <a:ext uri="{FF2B5EF4-FFF2-40B4-BE49-F238E27FC236}">
                <a16:creationId xmlns:a16="http://schemas.microsoft.com/office/drawing/2014/main" id="{35303DE9-694E-5FE8-54EE-C9B456427B2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1818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C836-0E16-D4B0-A391-C486255B5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C19B7-6F1E-2696-8461-B545CAB4DB11}"/>
              </a:ext>
            </a:extLst>
          </p:cNvPr>
          <p:cNvSpPr>
            <a:spLocks noGrp="1"/>
          </p:cNvSpPr>
          <p:nvPr>
            <p:ph type="title"/>
          </p:nvPr>
        </p:nvSpPr>
        <p:spPr/>
        <p:txBody>
          <a:bodyPr>
            <a:normAutofit fontScale="90000"/>
          </a:bodyPr>
          <a:lstStyle/>
          <a:p>
            <a:r>
              <a:rPr lang="en-US" dirty="0"/>
              <a:t>Overview of proposed revisions to 105 CMR 150, continued</a:t>
            </a:r>
          </a:p>
        </p:txBody>
      </p:sp>
      <p:sp>
        <p:nvSpPr>
          <p:cNvPr id="3" name="Content Placeholder 2">
            <a:extLst>
              <a:ext uri="{FF2B5EF4-FFF2-40B4-BE49-F238E27FC236}">
                <a16:creationId xmlns:a16="http://schemas.microsoft.com/office/drawing/2014/main" id="{BCBD6FAD-307B-5AD3-D0C5-AC71163FFCAF}"/>
              </a:ext>
            </a:extLst>
          </p:cNvPr>
          <p:cNvSpPr>
            <a:spLocks noGrp="1"/>
          </p:cNvSpPr>
          <p:nvPr>
            <p:ph idx="1"/>
          </p:nvPr>
        </p:nvSpPr>
        <p:spPr>
          <a:xfrm>
            <a:off x="583853" y="1240404"/>
            <a:ext cx="11129176" cy="4873794"/>
          </a:xfrm>
        </p:spPr>
        <p:txBody>
          <a:bodyPr vert="horz" lIns="91440" tIns="45720" rIns="91440" bIns="45720" rtlCol="0" anchor="t">
            <a:noAutofit/>
          </a:bodyPr>
          <a:lstStyle/>
          <a:p>
            <a:r>
              <a:rPr lang="en-US" sz="2100" b="1">
                <a:latin typeface="+mj-lt"/>
                <a:cs typeface="Arial"/>
              </a:rPr>
              <a:t>New updates:</a:t>
            </a:r>
          </a:p>
          <a:p>
            <a:pPr marL="457200" indent="-285750">
              <a:buFont typeface="Arial" panose="020B0604020202020204" pitchFamily="34" charset="0"/>
              <a:buChar char="•"/>
            </a:pPr>
            <a:r>
              <a:rPr lang="en-US" sz="2100">
                <a:latin typeface="+mj-lt"/>
              </a:rPr>
              <a:t>Requiring certified nurse aides working in a LTCF to be certified in CPR, naloxone administration and the use of an automated external defibrillator;</a:t>
            </a:r>
          </a:p>
          <a:p>
            <a:pPr marL="457200" indent="-285750">
              <a:buFont typeface="Arial" panose="020B0604020202020204" pitchFamily="34" charset="0"/>
              <a:buChar char="•"/>
            </a:pPr>
            <a:r>
              <a:rPr lang="en-US" sz="2100">
                <a:latin typeface="+mj-lt"/>
              </a:rPr>
              <a:t>Allowing certified medication aides to administer medications in LTCFs; </a:t>
            </a:r>
          </a:p>
          <a:p>
            <a:pPr marL="457200" indent="-285750">
              <a:buFont typeface="Arial" panose="020B0604020202020204" pitchFamily="34" charset="0"/>
              <a:buChar char="•"/>
            </a:pPr>
            <a:r>
              <a:rPr lang="en-US" sz="2100">
                <a:latin typeface="+mj-lt"/>
              </a:rPr>
              <a:t>Removing the ability of a Responsible Person to administer certain medications to residents in a Rest Home;</a:t>
            </a:r>
          </a:p>
          <a:p>
            <a:pPr marL="457200" indent="-285750">
              <a:buFont typeface="Arial" panose="020B0604020202020204" pitchFamily="34" charset="0"/>
              <a:buChar char="•"/>
            </a:pPr>
            <a:r>
              <a:rPr lang="en-US" sz="2100">
                <a:latin typeface="+mj-lt"/>
              </a:rPr>
              <a:t>Requiring LTCFs to prepare and submit to the Department outbreak response plans;</a:t>
            </a:r>
          </a:p>
          <a:p>
            <a:pPr marL="457200" indent="-285750">
              <a:buFont typeface="Arial" panose="020B0604020202020204" pitchFamily="34" charset="0"/>
              <a:buChar char="•"/>
            </a:pPr>
            <a:r>
              <a:rPr lang="en-US" sz="2100">
                <a:latin typeface="+mj-lt"/>
              </a:rPr>
              <a:t>Requiring all LTCF staff to receive training on the care of residents and individuals who identify as LGBTQI+; and</a:t>
            </a:r>
          </a:p>
          <a:p>
            <a:pPr marL="457200" indent="-285750">
              <a:buFont typeface="Arial" panose="020B0604020202020204" pitchFamily="34" charset="0"/>
              <a:buChar char="•"/>
            </a:pPr>
            <a:r>
              <a:rPr lang="en-US" sz="2100">
                <a:latin typeface="+mj-lt"/>
              </a:rPr>
              <a:t>Incorporating requirements for small house nursing homes.</a:t>
            </a:r>
          </a:p>
        </p:txBody>
      </p:sp>
      <p:sp>
        <p:nvSpPr>
          <p:cNvPr id="4" name="Slide Number Placeholder 3">
            <a:extLst>
              <a:ext uri="{FF2B5EF4-FFF2-40B4-BE49-F238E27FC236}">
                <a16:creationId xmlns:a16="http://schemas.microsoft.com/office/drawing/2014/main" id="{83752B79-37E0-9BB2-DE01-8C9FB49005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8786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5D811B-AF25-F693-6A97-A0AE2097869F}"/>
              </a:ext>
            </a:extLst>
          </p:cNvPr>
          <p:cNvSpPr>
            <a:spLocks noGrp="1"/>
          </p:cNvSpPr>
          <p:nvPr>
            <p:ph type="title"/>
          </p:nvPr>
        </p:nvSpPr>
        <p:spPr/>
        <p:txBody>
          <a:bodyPr/>
          <a:lstStyle/>
          <a:p>
            <a:r>
              <a:rPr lang="en-US" dirty="0"/>
              <a:t>Childhood Immunization Schedule </a:t>
            </a:r>
          </a:p>
        </p:txBody>
      </p:sp>
      <p:sp>
        <p:nvSpPr>
          <p:cNvPr id="12" name="Slide Number Placeholder 14">
            <a:extLst>
              <a:ext uri="{FF2B5EF4-FFF2-40B4-BE49-F238E27FC236}">
                <a16:creationId xmlns:a16="http://schemas.microsoft.com/office/drawing/2014/main" id="{89A8C69A-E46C-1FE9-60AC-347BD2DB47CA}"/>
              </a:ext>
            </a:extLst>
          </p:cNvPr>
          <p:cNvSpPr>
            <a:spLocks noGrp="1"/>
          </p:cNvSpPr>
          <p:nvPr>
            <p:ph type="sldNum" sz="quarter" idx="4"/>
          </p:nvPr>
        </p:nvSpPr>
        <p:spPr>
          <a:xfrm>
            <a:off x="9034825" y="6492502"/>
            <a:ext cx="2736415" cy="365125"/>
          </a:xfrm>
        </p:spPr>
        <p:txBody>
          <a:bodyPr/>
          <a:lstStyle/>
          <a:p>
            <a:fld id="{CA49D0EE-DE7F-324B-A84C-F36708423CDB}" type="slidenum">
              <a:rPr lang="en-US" smtClean="0"/>
              <a:pPr/>
              <a:t>3</a:t>
            </a:fld>
            <a:endParaRPr lang="en-US"/>
          </a:p>
        </p:txBody>
      </p:sp>
      <p:pic>
        <p:nvPicPr>
          <p:cNvPr id="3" name="Picture 2">
            <a:extLst>
              <a:ext uri="{FF2B5EF4-FFF2-40B4-BE49-F238E27FC236}">
                <a16:creationId xmlns:a16="http://schemas.microsoft.com/office/drawing/2014/main" id="{D1671DE0-A2EC-B911-A9C8-60077398929B}"/>
              </a:ext>
            </a:extLst>
          </p:cNvPr>
          <p:cNvPicPr>
            <a:picLocks noChangeAspect="1"/>
          </p:cNvPicPr>
          <p:nvPr/>
        </p:nvPicPr>
        <p:blipFill>
          <a:blip r:embed="rId2"/>
          <a:srcRect b="8047"/>
          <a:stretch/>
        </p:blipFill>
        <p:spPr>
          <a:xfrm>
            <a:off x="2354680" y="1077648"/>
            <a:ext cx="7449084" cy="5268384"/>
          </a:xfrm>
          <a:prstGeom prst="rect">
            <a:avLst/>
          </a:prstGeom>
        </p:spPr>
      </p:pic>
    </p:spTree>
    <p:extLst>
      <p:ext uri="{BB962C8B-B14F-4D97-AF65-F5344CB8AC3E}">
        <p14:creationId xmlns:p14="http://schemas.microsoft.com/office/powerpoint/2010/main" val="2798303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5F23-A3E0-23D7-6985-9A205DE35B8C}"/>
              </a:ext>
            </a:extLst>
          </p:cNvPr>
          <p:cNvSpPr>
            <a:spLocks noGrp="1"/>
          </p:cNvSpPr>
          <p:nvPr>
            <p:ph type="title"/>
          </p:nvPr>
        </p:nvSpPr>
        <p:spPr/>
        <p:txBody>
          <a:bodyPr/>
          <a:lstStyle/>
          <a:p>
            <a:r>
              <a:rPr lang="en-US" dirty="0"/>
              <a:t>Proposed revisions: 105 CMR 150, part 1</a:t>
            </a:r>
          </a:p>
        </p:txBody>
      </p:sp>
      <p:sp>
        <p:nvSpPr>
          <p:cNvPr id="3" name="Content Placeholder 2">
            <a:extLst>
              <a:ext uri="{FF2B5EF4-FFF2-40B4-BE49-F238E27FC236}">
                <a16:creationId xmlns:a16="http://schemas.microsoft.com/office/drawing/2014/main" id="{401263C0-C735-4BED-E4EF-D6E3F81133F3}"/>
              </a:ext>
            </a:extLst>
          </p:cNvPr>
          <p:cNvSpPr>
            <a:spLocks noGrp="1"/>
          </p:cNvSpPr>
          <p:nvPr>
            <p:ph idx="1"/>
          </p:nvPr>
        </p:nvSpPr>
        <p:spPr>
          <a:xfrm>
            <a:off x="587828" y="1434514"/>
            <a:ext cx="10972800" cy="4679683"/>
          </a:xfrm>
        </p:spPr>
        <p:txBody>
          <a:bodyPr vert="horz" lIns="91440" tIns="45720" rIns="91440" bIns="45720" rtlCol="0" anchor="t">
            <a:normAutofit lnSpcReduction="10000"/>
          </a:bodyPr>
          <a:lstStyle/>
          <a:p>
            <a:pPr>
              <a:lnSpc>
                <a:spcPct val="123000"/>
              </a:lnSpc>
              <a:spcBef>
                <a:spcPts val="800"/>
              </a:spcBef>
              <a:spcAft>
                <a:spcPts val="800"/>
              </a:spcAft>
            </a:pPr>
            <a:r>
              <a:rPr lang="en-US" sz="2400" b="1">
                <a:solidFill>
                  <a:srgbClr val="005994"/>
                </a:solidFill>
              </a:rPr>
              <a:t>Current regulation</a:t>
            </a:r>
          </a:p>
          <a:p>
            <a:pPr>
              <a:lnSpc>
                <a:spcPct val="123000"/>
              </a:lnSpc>
              <a:spcBef>
                <a:spcPts val="800"/>
              </a:spcBef>
              <a:spcAft>
                <a:spcPts val="800"/>
              </a:spcAft>
            </a:pPr>
            <a:r>
              <a:rPr lang="en-US" sz="2400">
                <a:latin typeface="Avenir Next LT Pro"/>
                <a:cs typeface="Arial"/>
              </a:rPr>
              <a:t>The regulation does not require nurse aides working in a LTCF to be certified in cardiopulmonary resuscitation, naloxone administration and the use of an automated external defibrillator. </a:t>
            </a:r>
          </a:p>
          <a:p>
            <a:pPr>
              <a:lnSpc>
                <a:spcPct val="123000"/>
              </a:lnSpc>
              <a:spcBef>
                <a:spcPts val="800"/>
              </a:spcBef>
              <a:spcAft>
                <a:spcPts val="800"/>
              </a:spcAft>
            </a:pPr>
            <a:r>
              <a:rPr lang="en-US" sz="2400" b="1">
                <a:solidFill>
                  <a:srgbClr val="005994"/>
                </a:solidFill>
              </a:rPr>
              <a:t>Summary of proposed revisions</a:t>
            </a:r>
          </a:p>
          <a:p>
            <a:pPr>
              <a:lnSpc>
                <a:spcPct val="123000"/>
              </a:lnSpc>
              <a:spcBef>
                <a:spcPts val="800"/>
              </a:spcBef>
              <a:spcAft>
                <a:spcPts val="800"/>
              </a:spcAft>
            </a:pPr>
            <a:r>
              <a:rPr lang="en-US" sz="2400"/>
              <a:t>The Department proposes amending the regulations to</a:t>
            </a:r>
            <a:r>
              <a:rPr lang="en-US" sz="2400" b="1"/>
              <a:t> require LTCFs to ensure all nurse aides working in a LTCF to be certified in cardiopulmonary resuscitation, naloxone administration and the use of an automated external defibrillator.</a:t>
            </a:r>
          </a:p>
        </p:txBody>
      </p:sp>
      <p:sp>
        <p:nvSpPr>
          <p:cNvPr id="4" name="Slide Number Placeholder 3">
            <a:extLst>
              <a:ext uri="{FF2B5EF4-FFF2-40B4-BE49-F238E27FC236}">
                <a16:creationId xmlns:a16="http://schemas.microsoft.com/office/drawing/2014/main" id="{BE0E1DF7-EEF2-215F-AFB9-665B0516E67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0139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D469-DE00-3AC6-00BF-9E6856B52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F7554-EB32-4458-ACD1-14681B38DE9C}"/>
              </a:ext>
            </a:extLst>
          </p:cNvPr>
          <p:cNvSpPr>
            <a:spLocks noGrp="1"/>
          </p:cNvSpPr>
          <p:nvPr>
            <p:ph type="title"/>
          </p:nvPr>
        </p:nvSpPr>
        <p:spPr/>
        <p:txBody>
          <a:bodyPr/>
          <a:lstStyle/>
          <a:p>
            <a:r>
              <a:rPr lang="en-US" dirty="0"/>
              <a:t>Proposed revisions: 105 CMR 150, part 2</a:t>
            </a:r>
          </a:p>
        </p:txBody>
      </p:sp>
      <p:sp>
        <p:nvSpPr>
          <p:cNvPr id="3" name="Content Placeholder 2">
            <a:extLst>
              <a:ext uri="{FF2B5EF4-FFF2-40B4-BE49-F238E27FC236}">
                <a16:creationId xmlns:a16="http://schemas.microsoft.com/office/drawing/2014/main" id="{543F611B-AC05-97B5-9275-8F7B4A93B93D}"/>
              </a:ext>
            </a:extLst>
          </p:cNvPr>
          <p:cNvSpPr>
            <a:spLocks noGrp="1"/>
          </p:cNvSpPr>
          <p:nvPr>
            <p:ph idx="1"/>
          </p:nvPr>
        </p:nvSpPr>
        <p:spPr>
          <a:xfrm>
            <a:off x="587828" y="1347428"/>
            <a:ext cx="10972800" cy="4679683"/>
          </a:xfrm>
        </p:spPr>
        <p:txBody>
          <a:bodyPr>
            <a:normAutofit/>
          </a:bodyPr>
          <a:lstStyle/>
          <a:p>
            <a:pPr>
              <a:spcBef>
                <a:spcPts val="800"/>
              </a:spcBef>
              <a:spcAft>
                <a:spcPts val="800"/>
              </a:spcAft>
            </a:pPr>
            <a:r>
              <a:rPr lang="en-US" sz="2400" b="1">
                <a:solidFill>
                  <a:srgbClr val="005994"/>
                </a:solidFill>
              </a:rPr>
              <a:t>Current regulation</a:t>
            </a:r>
          </a:p>
          <a:p>
            <a:pPr>
              <a:spcBef>
                <a:spcPts val="800"/>
              </a:spcBef>
              <a:spcAft>
                <a:spcPts val="800"/>
              </a:spcAft>
            </a:pPr>
            <a:r>
              <a:rPr lang="en-US" sz="2400"/>
              <a:t>The regulation requires all medication in a LTCF to be administered by a primary care provider, registered nurse, or licensed practical nurse. </a:t>
            </a:r>
          </a:p>
          <a:p>
            <a:pPr>
              <a:spcBef>
                <a:spcPts val="800"/>
              </a:spcBef>
              <a:spcAft>
                <a:spcPts val="800"/>
              </a:spcAft>
            </a:pPr>
            <a:r>
              <a:rPr lang="en-US" sz="2400" b="1">
                <a:solidFill>
                  <a:srgbClr val="005994"/>
                </a:solidFill>
              </a:rPr>
              <a:t>Summary of proposed revisions</a:t>
            </a:r>
          </a:p>
          <a:p>
            <a:pPr>
              <a:spcBef>
                <a:spcPts val="800"/>
              </a:spcBef>
              <a:spcAft>
                <a:spcPts val="800"/>
              </a:spcAft>
            </a:pPr>
            <a:r>
              <a:rPr lang="en-US" sz="2400"/>
              <a:t>In accordance with the requirements of the Act and the requirements of 105 CMR 775, the Department proposes amending the regulations to </a:t>
            </a:r>
            <a:r>
              <a:rPr lang="en-US" sz="2400" b="1"/>
              <a:t>allow certified medication aides (CMA) to administer medications in LTCFs</a:t>
            </a:r>
            <a:r>
              <a:rPr lang="en-US" sz="2400"/>
              <a:t>; provided that, the CMA is supervised by a licensed practical nurse, registered nurse, nurse practitioner or physician. </a:t>
            </a:r>
          </a:p>
        </p:txBody>
      </p:sp>
      <p:sp>
        <p:nvSpPr>
          <p:cNvPr id="4" name="Slide Number Placeholder 3">
            <a:extLst>
              <a:ext uri="{FF2B5EF4-FFF2-40B4-BE49-F238E27FC236}">
                <a16:creationId xmlns:a16="http://schemas.microsoft.com/office/drawing/2014/main" id="{2B0EC322-9E3A-5EEB-FE0B-A1AEA0841E9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671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9DF8-F0E2-D177-493A-0203BEFC2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B8E01-1A6B-1563-94D6-4EBBB2C154F4}"/>
              </a:ext>
            </a:extLst>
          </p:cNvPr>
          <p:cNvSpPr>
            <a:spLocks noGrp="1"/>
          </p:cNvSpPr>
          <p:nvPr>
            <p:ph type="title"/>
          </p:nvPr>
        </p:nvSpPr>
        <p:spPr/>
        <p:txBody>
          <a:bodyPr/>
          <a:lstStyle/>
          <a:p>
            <a:r>
              <a:rPr lang="en-US" dirty="0"/>
              <a:t>Proposed revisions: 105 CMR 150, part 3</a:t>
            </a:r>
          </a:p>
        </p:txBody>
      </p:sp>
      <p:sp>
        <p:nvSpPr>
          <p:cNvPr id="3" name="Content Placeholder 2">
            <a:extLst>
              <a:ext uri="{FF2B5EF4-FFF2-40B4-BE49-F238E27FC236}">
                <a16:creationId xmlns:a16="http://schemas.microsoft.com/office/drawing/2014/main" id="{F0FAFA35-ACB7-450F-37A9-BB087D6CA676}"/>
              </a:ext>
            </a:extLst>
          </p:cNvPr>
          <p:cNvSpPr>
            <a:spLocks noGrp="1"/>
          </p:cNvSpPr>
          <p:nvPr>
            <p:ph idx="1"/>
          </p:nvPr>
        </p:nvSpPr>
        <p:spPr>
          <a:xfrm>
            <a:off x="592822" y="1166284"/>
            <a:ext cx="11229061" cy="5326218"/>
          </a:xfrm>
        </p:spPr>
        <p:txBody>
          <a:bodyPr vert="horz" lIns="91440" tIns="45720" rIns="91440" bIns="45720" rtlCol="0" anchor="t">
            <a:noAutofit/>
          </a:bodyPr>
          <a:lstStyle/>
          <a:p>
            <a:pPr>
              <a:spcBef>
                <a:spcPts val="800"/>
              </a:spcBef>
              <a:spcAft>
                <a:spcPts val="800"/>
              </a:spcAft>
            </a:pPr>
            <a:r>
              <a:rPr lang="en-US" sz="2300" b="1" dirty="0">
                <a:solidFill>
                  <a:srgbClr val="005994"/>
                </a:solidFill>
              </a:rPr>
              <a:t>Current regulation</a:t>
            </a:r>
          </a:p>
          <a:p>
            <a:pPr>
              <a:spcBef>
                <a:spcPts val="800"/>
              </a:spcBef>
              <a:spcAft>
                <a:spcPts val="800"/>
              </a:spcAft>
            </a:pPr>
            <a:r>
              <a:rPr lang="en-US" sz="2300" dirty="0"/>
              <a:t>The regulation allows the “Responsible Person” in a Rest Home to administer medications to residents. The regulation defines “Responsible Person” as an individual 21 years of age or older, who has received a high school diploma, is of good moral character, and is able to make mature and accurate judgments. </a:t>
            </a:r>
          </a:p>
          <a:p>
            <a:pPr>
              <a:spcBef>
                <a:spcPts val="800"/>
              </a:spcBef>
              <a:spcAft>
                <a:spcPts val="800"/>
              </a:spcAft>
            </a:pPr>
            <a:r>
              <a:rPr lang="en-US" sz="2300" b="1" dirty="0">
                <a:solidFill>
                  <a:srgbClr val="005994"/>
                </a:solidFill>
              </a:rPr>
              <a:t>Summary of proposed revisions</a:t>
            </a:r>
          </a:p>
          <a:p>
            <a:pPr>
              <a:spcBef>
                <a:spcPts val="800"/>
              </a:spcBef>
              <a:spcAft>
                <a:spcPts val="800"/>
              </a:spcAft>
            </a:pPr>
            <a:r>
              <a:rPr lang="en-US" sz="2300" dirty="0">
                <a:latin typeface="Avenir Next LT Pro"/>
                <a:cs typeface="Arial"/>
              </a:rPr>
              <a:t>To comply with the requirements of M.G.L. chapter 94C as well as to ensure resident safety, the Department proposes amending the regulation to </a:t>
            </a:r>
            <a:r>
              <a:rPr lang="en-US" sz="2300" b="1" dirty="0">
                <a:latin typeface="Avenir Next LT Pro"/>
                <a:cs typeface="Arial"/>
              </a:rPr>
              <a:t>remove the ability of a Responsible Person to administer medications to residents</a:t>
            </a:r>
            <a:r>
              <a:rPr lang="en-US" sz="2300" dirty="0">
                <a:latin typeface="Avenir Next LT Pro"/>
                <a:cs typeface="Arial"/>
              </a:rPr>
              <a:t>, while retaining the ability of a resident to self-administer medications if authorized by a provider who confirms the resident is able to do so appropriately. </a:t>
            </a:r>
          </a:p>
        </p:txBody>
      </p:sp>
      <p:sp>
        <p:nvSpPr>
          <p:cNvPr id="4" name="Slide Number Placeholder 3">
            <a:extLst>
              <a:ext uri="{FF2B5EF4-FFF2-40B4-BE49-F238E27FC236}">
                <a16:creationId xmlns:a16="http://schemas.microsoft.com/office/drawing/2014/main" id="{13602CB3-A954-D296-107A-1E0A12351B5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651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1EE79-4A47-1D5A-160E-BEAA71166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6BE5C-20F8-4F3B-6E44-7A215CDF930C}"/>
              </a:ext>
            </a:extLst>
          </p:cNvPr>
          <p:cNvSpPr>
            <a:spLocks noGrp="1"/>
          </p:cNvSpPr>
          <p:nvPr>
            <p:ph type="title"/>
          </p:nvPr>
        </p:nvSpPr>
        <p:spPr/>
        <p:txBody>
          <a:bodyPr/>
          <a:lstStyle/>
          <a:p>
            <a:r>
              <a:rPr lang="en-US" dirty="0"/>
              <a:t>Proposed revisions: 105 CMR 150, part 4</a:t>
            </a:r>
          </a:p>
        </p:txBody>
      </p:sp>
      <p:sp>
        <p:nvSpPr>
          <p:cNvPr id="3" name="Content Placeholder 2">
            <a:extLst>
              <a:ext uri="{FF2B5EF4-FFF2-40B4-BE49-F238E27FC236}">
                <a16:creationId xmlns:a16="http://schemas.microsoft.com/office/drawing/2014/main" id="{E8C0B69D-40E6-C155-C131-5FE71AB7CD4D}"/>
              </a:ext>
            </a:extLst>
          </p:cNvPr>
          <p:cNvSpPr>
            <a:spLocks noGrp="1"/>
          </p:cNvSpPr>
          <p:nvPr>
            <p:ph idx="1"/>
          </p:nvPr>
        </p:nvSpPr>
        <p:spPr>
          <a:xfrm>
            <a:off x="589341" y="1253374"/>
            <a:ext cx="11232543" cy="4849940"/>
          </a:xfrm>
        </p:spPr>
        <p:txBody>
          <a:bodyPr vert="horz" lIns="91440" tIns="45720" rIns="91440" bIns="45720" rtlCol="0" anchor="t">
            <a:noAutofit/>
          </a:bodyPr>
          <a:lstStyle/>
          <a:p>
            <a:pPr>
              <a:lnSpc>
                <a:spcPct val="100000"/>
              </a:lnSpc>
              <a:spcBef>
                <a:spcPts val="500"/>
              </a:spcBef>
              <a:spcAft>
                <a:spcPts val="500"/>
              </a:spcAft>
            </a:pPr>
            <a:r>
              <a:rPr lang="en-US" sz="2050" b="1">
                <a:solidFill>
                  <a:srgbClr val="005994"/>
                </a:solidFill>
              </a:rPr>
              <a:t>Current regulation</a:t>
            </a:r>
          </a:p>
          <a:p>
            <a:pPr>
              <a:lnSpc>
                <a:spcPct val="100000"/>
              </a:lnSpc>
              <a:spcBef>
                <a:spcPts val="500"/>
              </a:spcBef>
              <a:spcAft>
                <a:spcPts val="500"/>
              </a:spcAft>
            </a:pPr>
            <a:r>
              <a:rPr lang="en-US" sz="2050">
                <a:latin typeface="Avenir Next LT Pro"/>
                <a:cs typeface="Arial"/>
              </a:rPr>
              <a:t>The regulation does not require a LTCF to have an outbreak response plan.</a:t>
            </a:r>
          </a:p>
          <a:p>
            <a:pPr>
              <a:lnSpc>
                <a:spcPct val="100000"/>
              </a:lnSpc>
              <a:spcBef>
                <a:spcPts val="500"/>
              </a:spcBef>
              <a:spcAft>
                <a:spcPts val="500"/>
              </a:spcAft>
            </a:pPr>
            <a:r>
              <a:rPr lang="en-US" sz="2050" b="1">
                <a:solidFill>
                  <a:srgbClr val="005994"/>
                </a:solidFill>
              </a:rPr>
              <a:t>Summary of proposed revisions</a:t>
            </a:r>
          </a:p>
          <a:p>
            <a:pPr>
              <a:lnSpc>
                <a:spcPct val="100000"/>
              </a:lnSpc>
              <a:spcBef>
                <a:spcPts val="500"/>
              </a:spcBef>
              <a:spcAft>
                <a:spcPts val="500"/>
              </a:spcAft>
            </a:pPr>
            <a:r>
              <a:rPr lang="en-US" sz="2050"/>
              <a:t>To comply with the requirements of the Act, the Department proposes amending the regulations to </a:t>
            </a:r>
            <a:r>
              <a:rPr lang="en-US" sz="2050" b="1"/>
              <a:t>require LTCFs to develop and implement an outbreak response plan </a:t>
            </a:r>
            <a:r>
              <a:rPr lang="en-US" sz="2050"/>
              <a:t>that must be submitted to the Department for review. </a:t>
            </a:r>
          </a:p>
          <a:p>
            <a:pPr marL="685800" indent="-457200">
              <a:lnSpc>
                <a:spcPct val="100000"/>
              </a:lnSpc>
              <a:spcBef>
                <a:spcPts val="500"/>
              </a:spcBef>
              <a:spcAft>
                <a:spcPts val="500"/>
              </a:spcAft>
              <a:buFont typeface="Arial" panose="020B0604020202020204" pitchFamily="34" charset="0"/>
              <a:buChar char="•"/>
            </a:pPr>
            <a:r>
              <a:rPr lang="en-US" sz="2050"/>
              <a:t>An “outbreak” is defined as any unusual occurrence of disease or any disease above endemic levels. </a:t>
            </a:r>
          </a:p>
          <a:p>
            <a:pPr>
              <a:lnSpc>
                <a:spcPct val="100000"/>
              </a:lnSpc>
              <a:spcBef>
                <a:spcPts val="500"/>
              </a:spcBef>
              <a:spcAft>
                <a:spcPts val="500"/>
              </a:spcAft>
            </a:pPr>
            <a:r>
              <a:rPr lang="en-US" sz="2050"/>
              <a:t>The outbreak response plan includes, but is not limited to, the following: </a:t>
            </a:r>
          </a:p>
          <a:p>
            <a:pPr marL="685800" lvl="1" indent="-457200">
              <a:lnSpc>
                <a:spcPct val="100000"/>
              </a:lnSpc>
              <a:spcBef>
                <a:spcPts val="500"/>
              </a:spcBef>
              <a:spcAft>
                <a:spcPts val="500"/>
              </a:spcAft>
            </a:pPr>
            <a:r>
              <a:rPr lang="en-US" sz="2050">
                <a:solidFill>
                  <a:srgbClr val="032E53"/>
                </a:solidFill>
                <a:latin typeface="Avenir Next LT Pro" panose="020B0504020202020204" pitchFamily="34" charset="0"/>
                <a:cs typeface="Arial" panose="020B0604020202020204" pitchFamily="34" charset="0"/>
              </a:rPr>
              <a:t>A policy for the type and duration of isolation to be used for residents in the event of an outbreak, which must be the least restrictive possible for the residents. </a:t>
            </a:r>
          </a:p>
          <a:p>
            <a:pPr marL="685800" lvl="1" indent="-457200">
              <a:lnSpc>
                <a:spcPct val="100000"/>
              </a:lnSpc>
              <a:spcBef>
                <a:spcPts val="500"/>
              </a:spcBef>
              <a:spcAft>
                <a:spcPts val="500"/>
              </a:spcAft>
            </a:pPr>
            <a:r>
              <a:rPr lang="en-US" sz="2050">
                <a:solidFill>
                  <a:srgbClr val="032E53"/>
                </a:solidFill>
                <a:latin typeface="Avenir Next LT Pro" panose="020B0504020202020204" pitchFamily="34" charset="0"/>
                <a:cs typeface="Arial" panose="020B0604020202020204" pitchFamily="34" charset="0"/>
              </a:rPr>
              <a:t>Policies for identifying, reporting, notifying, investigating, and controlling an outbreak.</a:t>
            </a:r>
          </a:p>
        </p:txBody>
      </p:sp>
      <p:sp>
        <p:nvSpPr>
          <p:cNvPr id="4" name="Slide Number Placeholder 3">
            <a:extLst>
              <a:ext uri="{FF2B5EF4-FFF2-40B4-BE49-F238E27FC236}">
                <a16:creationId xmlns:a16="http://schemas.microsoft.com/office/drawing/2014/main" id="{724DC538-74A2-22EC-D01C-DCE80D3259E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366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2501-1FD3-CCF4-08F1-D8E3CD159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91430-1A01-8FB8-651E-DCA0CF0917A9}"/>
              </a:ext>
            </a:extLst>
          </p:cNvPr>
          <p:cNvSpPr>
            <a:spLocks noGrp="1"/>
          </p:cNvSpPr>
          <p:nvPr>
            <p:ph type="title"/>
          </p:nvPr>
        </p:nvSpPr>
        <p:spPr/>
        <p:txBody>
          <a:bodyPr/>
          <a:lstStyle/>
          <a:p>
            <a:r>
              <a:rPr lang="en-US" dirty="0"/>
              <a:t>Proposed revisions: 105 CMR 150, part 5</a:t>
            </a:r>
          </a:p>
        </p:txBody>
      </p:sp>
      <p:sp>
        <p:nvSpPr>
          <p:cNvPr id="3" name="Content Placeholder 2">
            <a:extLst>
              <a:ext uri="{FF2B5EF4-FFF2-40B4-BE49-F238E27FC236}">
                <a16:creationId xmlns:a16="http://schemas.microsoft.com/office/drawing/2014/main" id="{3972D427-3EB6-5BED-B2B1-9B3590D1CFB9}"/>
              </a:ext>
            </a:extLst>
          </p:cNvPr>
          <p:cNvSpPr>
            <a:spLocks noGrp="1"/>
          </p:cNvSpPr>
          <p:nvPr>
            <p:ph idx="1"/>
          </p:nvPr>
        </p:nvSpPr>
        <p:spPr>
          <a:xfrm>
            <a:off x="589342" y="1364837"/>
            <a:ext cx="11232543" cy="4849940"/>
          </a:xfrm>
        </p:spPr>
        <p:txBody>
          <a:bodyPr vert="horz" lIns="91440" tIns="45720" rIns="91440" bIns="45720" rtlCol="0" anchor="t">
            <a:noAutofit/>
          </a:bodyPr>
          <a:lstStyle/>
          <a:p>
            <a:pPr>
              <a:lnSpc>
                <a:spcPct val="100000"/>
              </a:lnSpc>
              <a:spcBef>
                <a:spcPts val="500"/>
              </a:spcBef>
              <a:spcAft>
                <a:spcPts val="500"/>
              </a:spcAft>
            </a:pPr>
            <a:r>
              <a:rPr lang="en-US" sz="1900" b="1" dirty="0">
                <a:solidFill>
                  <a:srgbClr val="005994"/>
                </a:solidFill>
              </a:rPr>
              <a:t>Current regulation</a:t>
            </a:r>
          </a:p>
          <a:p>
            <a:pPr>
              <a:lnSpc>
                <a:spcPct val="100000"/>
              </a:lnSpc>
              <a:spcBef>
                <a:spcPts val="500"/>
              </a:spcBef>
              <a:spcAft>
                <a:spcPts val="500"/>
              </a:spcAft>
            </a:pPr>
            <a:r>
              <a:rPr lang="en-US" sz="1900" dirty="0">
                <a:latin typeface="Avenir Next LT Pro"/>
                <a:cs typeface="Arial"/>
              </a:rPr>
              <a:t>The regulation requires LTCFs to care for individuals in need of long-term care services for whom they can provide care and services appropriate to the individual’s physical, emotional, behavioral, and social needs. </a:t>
            </a:r>
          </a:p>
          <a:p>
            <a:pPr>
              <a:lnSpc>
                <a:spcPct val="100000"/>
              </a:lnSpc>
              <a:spcBef>
                <a:spcPts val="500"/>
              </a:spcBef>
              <a:spcAft>
                <a:spcPts val="500"/>
              </a:spcAft>
            </a:pPr>
            <a:r>
              <a:rPr lang="en-US" sz="1900" b="1" dirty="0">
                <a:solidFill>
                  <a:srgbClr val="005994"/>
                </a:solidFill>
              </a:rPr>
              <a:t>Summary of proposed revisions</a:t>
            </a:r>
          </a:p>
          <a:p>
            <a:pPr>
              <a:lnSpc>
                <a:spcPct val="100000"/>
              </a:lnSpc>
              <a:spcBef>
                <a:spcPts val="500"/>
              </a:spcBef>
              <a:spcAft>
                <a:spcPts val="500"/>
              </a:spcAft>
            </a:pPr>
            <a:r>
              <a:rPr lang="en-US" sz="1900" dirty="0"/>
              <a:t>To comply with the requirements of the Act, the Department proposes amending the regulations to require that LTCFs:</a:t>
            </a:r>
          </a:p>
          <a:p>
            <a:pPr marL="685800" lvl="1" indent="-457200">
              <a:lnSpc>
                <a:spcPct val="100000"/>
              </a:lnSpc>
              <a:spcBef>
                <a:spcPts val="500"/>
              </a:spcBef>
              <a:spcAft>
                <a:spcPts val="500"/>
              </a:spcAft>
            </a:pPr>
            <a:r>
              <a:rPr lang="en-US" sz="1900" b="1" dirty="0">
                <a:solidFill>
                  <a:srgbClr val="032E53"/>
                </a:solidFill>
                <a:latin typeface="Avenir Next LT Pro" panose="020B0504020202020204" pitchFamily="34" charset="0"/>
                <a:cs typeface="Arial" panose="020B0604020202020204" pitchFamily="34" charset="0"/>
              </a:rPr>
              <a:t>Ensure all LTCF facility staff receive biennial training </a:t>
            </a:r>
            <a:r>
              <a:rPr lang="en-US" sz="1900" dirty="0">
                <a:solidFill>
                  <a:srgbClr val="032E53"/>
                </a:solidFill>
                <a:latin typeface="Avenir Next LT Pro" panose="020B0504020202020204" pitchFamily="34" charset="0"/>
                <a:cs typeface="Arial" panose="020B0604020202020204" pitchFamily="34" charset="0"/>
              </a:rPr>
              <a:t>concerning: (1) the care of residents who identify as LGBTQI+ and residents who are living with HIV; and (2) the prevention of discrimination based on sexual orientation, and gender identity or expression.</a:t>
            </a:r>
          </a:p>
          <a:p>
            <a:pPr marL="685800" lvl="1" indent="-457200">
              <a:lnSpc>
                <a:spcPct val="100000"/>
              </a:lnSpc>
              <a:spcBef>
                <a:spcPts val="500"/>
              </a:spcBef>
              <a:spcAft>
                <a:spcPts val="500"/>
              </a:spcAft>
            </a:pPr>
            <a:r>
              <a:rPr lang="en-US" sz="1900" b="1" dirty="0">
                <a:solidFill>
                  <a:srgbClr val="032E53"/>
                </a:solidFill>
                <a:latin typeface="Avenir Next LT Pro" panose="020B0504020202020204" pitchFamily="34" charset="0"/>
                <a:cs typeface="Arial" panose="020B0604020202020204" pitchFamily="34" charset="0"/>
              </a:rPr>
              <a:t>When caring for transgender residents, include in the resident’s treatment plan:</a:t>
            </a:r>
            <a:r>
              <a:rPr lang="en-US" sz="1900" dirty="0">
                <a:solidFill>
                  <a:srgbClr val="032E53"/>
                </a:solidFill>
                <a:latin typeface="Avenir Next LT Pro" panose="020B0504020202020204" pitchFamily="34" charset="0"/>
                <a:cs typeface="Arial" panose="020B0604020202020204" pitchFamily="34" charset="0"/>
              </a:rPr>
              <a:t> the preferred language for the resident’s anatomy, preferred names and pronouns, history of dysphoria surrounding medical treatments, and access to transition-related assessments, therapy and treatments.</a:t>
            </a:r>
          </a:p>
        </p:txBody>
      </p:sp>
      <p:sp>
        <p:nvSpPr>
          <p:cNvPr id="4" name="Slide Number Placeholder 3">
            <a:extLst>
              <a:ext uri="{FF2B5EF4-FFF2-40B4-BE49-F238E27FC236}">
                <a16:creationId xmlns:a16="http://schemas.microsoft.com/office/drawing/2014/main" id="{34880FF5-2267-EA88-6DCA-CDFF877995D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769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5C74-6B80-4E13-3ED3-8BE802603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0867C-8C0E-037F-2636-BCC75DDE9300}"/>
              </a:ext>
            </a:extLst>
          </p:cNvPr>
          <p:cNvSpPr>
            <a:spLocks noGrp="1"/>
          </p:cNvSpPr>
          <p:nvPr>
            <p:ph type="title"/>
          </p:nvPr>
        </p:nvSpPr>
        <p:spPr/>
        <p:txBody>
          <a:bodyPr/>
          <a:lstStyle/>
          <a:p>
            <a:r>
              <a:rPr lang="en-US" dirty="0"/>
              <a:t>Proposed revisions: 105 CMR 150, part 6</a:t>
            </a:r>
          </a:p>
        </p:txBody>
      </p:sp>
      <p:sp>
        <p:nvSpPr>
          <p:cNvPr id="3" name="Content Placeholder 2">
            <a:extLst>
              <a:ext uri="{FF2B5EF4-FFF2-40B4-BE49-F238E27FC236}">
                <a16:creationId xmlns:a16="http://schemas.microsoft.com/office/drawing/2014/main" id="{D81869F1-B82B-EC35-913C-63B88961818D}"/>
              </a:ext>
            </a:extLst>
          </p:cNvPr>
          <p:cNvSpPr>
            <a:spLocks noGrp="1"/>
          </p:cNvSpPr>
          <p:nvPr>
            <p:ph idx="1"/>
          </p:nvPr>
        </p:nvSpPr>
        <p:spPr>
          <a:xfrm>
            <a:off x="589341" y="1188058"/>
            <a:ext cx="11232543" cy="4849940"/>
          </a:xfrm>
        </p:spPr>
        <p:txBody>
          <a:bodyPr>
            <a:normAutofit fontScale="25000" lnSpcReduction="20000"/>
          </a:bodyPr>
          <a:lstStyle/>
          <a:p>
            <a:pPr>
              <a:lnSpc>
                <a:spcPct val="120000"/>
              </a:lnSpc>
              <a:spcBef>
                <a:spcPts val="800"/>
              </a:spcBef>
              <a:spcAft>
                <a:spcPts val="800"/>
              </a:spcAft>
            </a:pPr>
            <a:r>
              <a:rPr lang="en-US" sz="8400" b="1">
                <a:solidFill>
                  <a:srgbClr val="005994"/>
                </a:solidFill>
              </a:rPr>
              <a:t>Current regulation</a:t>
            </a:r>
          </a:p>
          <a:p>
            <a:pPr>
              <a:lnSpc>
                <a:spcPct val="120000"/>
              </a:lnSpc>
              <a:spcBef>
                <a:spcPts val="800"/>
              </a:spcBef>
              <a:spcAft>
                <a:spcPts val="800"/>
              </a:spcAft>
            </a:pPr>
            <a:r>
              <a:rPr lang="en-US" sz="8400"/>
              <a:t>The regulation sets forth the physical plant requirements for LTCFs. </a:t>
            </a:r>
          </a:p>
          <a:p>
            <a:pPr>
              <a:lnSpc>
                <a:spcPct val="120000"/>
              </a:lnSpc>
              <a:spcBef>
                <a:spcPts val="800"/>
              </a:spcBef>
              <a:spcAft>
                <a:spcPts val="800"/>
              </a:spcAft>
            </a:pPr>
            <a:r>
              <a:rPr lang="en-US" sz="8400" b="1">
                <a:solidFill>
                  <a:srgbClr val="005994"/>
                </a:solidFill>
              </a:rPr>
              <a:t>Summary of proposed revisions</a:t>
            </a:r>
          </a:p>
          <a:p>
            <a:pPr marL="457200" indent="-457200">
              <a:lnSpc>
                <a:spcPct val="120000"/>
              </a:lnSpc>
              <a:spcBef>
                <a:spcPts val="800"/>
              </a:spcBef>
              <a:spcAft>
                <a:spcPts val="800"/>
              </a:spcAft>
              <a:buFont typeface="Arial" panose="020B0604020202020204" pitchFamily="34" charset="0"/>
              <a:buChar char="•"/>
            </a:pPr>
            <a:r>
              <a:rPr lang="en-US" sz="8400"/>
              <a:t>To comply with the requirements of the Act, the Department proposes amending the regulations to </a:t>
            </a:r>
            <a:r>
              <a:rPr lang="en-US" sz="8400" b="1"/>
              <a:t>include physical plant requirements for small house nursing homes</a:t>
            </a:r>
            <a:r>
              <a:rPr lang="en-US" sz="8400"/>
              <a:t>. </a:t>
            </a:r>
          </a:p>
          <a:p>
            <a:pPr marL="457200" indent="-457200">
              <a:lnSpc>
                <a:spcPct val="120000"/>
              </a:lnSpc>
              <a:spcBef>
                <a:spcPts val="800"/>
              </a:spcBef>
              <a:spcAft>
                <a:spcPts val="800"/>
              </a:spcAft>
              <a:buFont typeface="Arial" panose="020B0604020202020204" pitchFamily="34" charset="0"/>
              <a:buChar char="•"/>
            </a:pPr>
            <a:r>
              <a:rPr lang="en-US" sz="8400"/>
              <a:t>A </a:t>
            </a:r>
            <a:r>
              <a:rPr lang="en-US" sz="8400" b="1"/>
              <a:t>small house nursing home is defined </a:t>
            </a:r>
            <a:r>
              <a:rPr lang="en-US" sz="8400"/>
              <a:t>as one or more units of a nursing home designed and modeled as a residential home including a central living space, kitchen, dining area, living area and outdoor space.</a:t>
            </a:r>
          </a:p>
          <a:p>
            <a:pPr marL="457200" indent="-457200">
              <a:lnSpc>
                <a:spcPct val="120000"/>
              </a:lnSpc>
              <a:spcBef>
                <a:spcPts val="800"/>
              </a:spcBef>
              <a:spcAft>
                <a:spcPts val="800"/>
              </a:spcAft>
              <a:buFont typeface="Arial" panose="020B0604020202020204" pitchFamily="34" charset="0"/>
              <a:buChar char="•"/>
            </a:pPr>
            <a:r>
              <a:rPr lang="en-US" sz="8400"/>
              <a:t>While small house nursing homes will be subject to the requirements throughout 105 CMR 150, the Department proposes </a:t>
            </a:r>
            <a:r>
              <a:rPr lang="en-US" sz="8400" b="1"/>
              <a:t>specific requirements </a:t>
            </a:r>
            <a:r>
              <a:rPr lang="en-US" sz="8400"/>
              <a:t>for small house nursing homes, including for resident bedrooms, bathrooms, kitchens, and the storage of medications.</a:t>
            </a:r>
          </a:p>
          <a:p>
            <a:endParaRPr lang="en-US" sz="2000"/>
          </a:p>
        </p:txBody>
      </p:sp>
      <p:sp>
        <p:nvSpPr>
          <p:cNvPr id="4" name="Slide Number Placeholder 3">
            <a:extLst>
              <a:ext uri="{FF2B5EF4-FFF2-40B4-BE49-F238E27FC236}">
                <a16:creationId xmlns:a16="http://schemas.microsoft.com/office/drawing/2014/main" id="{D6307254-9DA7-DFDD-AE72-986AE49E3BE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173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1E39-1A8C-1A9F-50F6-0A190479E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D7006-809F-07EF-1116-B2131071FF9C}"/>
              </a:ext>
            </a:extLst>
          </p:cNvPr>
          <p:cNvSpPr>
            <a:spLocks noGrp="1"/>
          </p:cNvSpPr>
          <p:nvPr>
            <p:ph type="title"/>
          </p:nvPr>
        </p:nvSpPr>
        <p:spPr/>
        <p:txBody>
          <a:bodyPr>
            <a:normAutofit fontScale="90000"/>
          </a:bodyPr>
          <a:lstStyle/>
          <a:p>
            <a:r>
              <a:rPr lang="en-US"/>
              <a:t>Overview of proposed revisions to 105 CMR 153</a:t>
            </a:r>
          </a:p>
        </p:txBody>
      </p:sp>
      <p:sp>
        <p:nvSpPr>
          <p:cNvPr id="3" name="Content Placeholder 2">
            <a:extLst>
              <a:ext uri="{FF2B5EF4-FFF2-40B4-BE49-F238E27FC236}">
                <a16:creationId xmlns:a16="http://schemas.microsoft.com/office/drawing/2014/main" id="{C3F84026-1F85-8202-6BEA-392429861B5E}"/>
              </a:ext>
            </a:extLst>
          </p:cNvPr>
          <p:cNvSpPr>
            <a:spLocks noGrp="1"/>
          </p:cNvSpPr>
          <p:nvPr>
            <p:ph idx="1"/>
          </p:nvPr>
        </p:nvSpPr>
        <p:spPr>
          <a:xfrm>
            <a:off x="583849" y="1274942"/>
            <a:ext cx="11129176" cy="5125857"/>
          </a:xfrm>
        </p:spPr>
        <p:txBody>
          <a:bodyPr vert="horz" lIns="91440" tIns="45720" rIns="91440" bIns="45720" rtlCol="0" anchor="t">
            <a:normAutofit/>
          </a:bodyPr>
          <a:lstStyle/>
          <a:p>
            <a:pPr>
              <a:lnSpc>
                <a:spcPct val="100000"/>
              </a:lnSpc>
              <a:spcBef>
                <a:spcPts val="800"/>
              </a:spcBef>
              <a:spcAft>
                <a:spcPts val="800"/>
              </a:spcAft>
            </a:pPr>
            <a:r>
              <a:rPr lang="en-US" sz="2800">
                <a:latin typeface="+mj-lt"/>
                <a:cs typeface="Arial"/>
              </a:rPr>
              <a:t>The Department is proposing the following revisions to 105 CMR 153, Licensure Procedure and Suitability Requirements for Long-term Care Facilities, to amend standards and language to improve clarity, align with current practice and terminology, and align with the requirements of the Act.</a:t>
            </a:r>
          </a:p>
        </p:txBody>
      </p:sp>
      <p:sp>
        <p:nvSpPr>
          <p:cNvPr id="4" name="Slide Number Placeholder 3">
            <a:extLst>
              <a:ext uri="{FF2B5EF4-FFF2-40B4-BE49-F238E27FC236}">
                <a16:creationId xmlns:a16="http://schemas.microsoft.com/office/drawing/2014/main" id="{85D517E4-9AC2-065C-BFBA-E1CDAA6E32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7089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8B2E-B96D-6661-A14D-8B60BC620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3A72F-3387-93F6-0BBB-1E7D8ABA5114}"/>
              </a:ext>
            </a:extLst>
          </p:cNvPr>
          <p:cNvSpPr>
            <a:spLocks noGrp="1"/>
          </p:cNvSpPr>
          <p:nvPr>
            <p:ph type="title"/>
          </p:nvPr>
        </p:nvSpPr>
        <p:spPr/>
        <p:txBody>
          <a:bodyPr>
            <a:normAutofit fontScale="90000"/>
          </a:bodyPr>
          <a:lstStyle/>
          <a:p>
            <a:r>
              <a:rPr lang="en-US" dirty="0"/>
              <a:t>Overview of proposed revisions to 105 CMR 153, continued</a:t>
            </a:r>
          </a:p>
        </p:txBody>
      </p:sp>
      <p:sp>
        <p:nvSpPr>
          <p:cNvPr id="3" name="Content Placeholder 2">
            <a:extLst>
              <a:ext uri="{FF2B5EF4-FFF2-40B4-BE49-F238E27FC236}">
                <a16:creationId xmlns:a16="http://schemas.microsoft.com/office/drawing/2014/main" id="{F7E97AA3-28AE-995A-597D-90358A30E5C9}"/>
              </a:ext>
            </a:extLst>
          </p:cNvPr>
          <p:cNvSpPr>
            <a:spLocks noGrp="1"/>
          </p:cNvSpPr>
          <p:nvPr>
            <p:ph idx="1"/>
          </p:nvPr>
        </p:nvSpPr>
        <p:spPr>
          <a:xfrm>
            <a:off x="583849" y="1274942"/>
            <a:ext cx="11129176" cy="5125857"/>
          </a:xfrm>
        </p:spPr>
        <p:txBody>
          <a:bodyPr vert="horz" lIns="91440" tIns="45720" rIns="91440" bIns="45720" rtlCol="0" anchor="t">
            <a:normAutofit fontScale="25000" lnSpcReduction="20000"/>
          </a:bodyPr>
          <a:lstStyle/>
          <a:p>
            <a:pPr>
              <a:lnSpc>
                <a:spcPct val="133000"/>
              </a:lnSpc>
              <a:spcBef>
                <a:spcPts val="500"/>
              </a:spcBef>
            </a:pPr>
            <a:r>
              <a:rPr lang="en-US" sz="8000" b="1">
                <a:latin typeface="+mj-lt"/>
              </a:rPr>
              <a:t>New updates:</a:t>
            </a:r>
          </a:p>
          <a:p>
            <a:pPr marL="457200" lvl="1">
              <a:lnSpc>
                <a:spcPct val="133000"/>
              </a:lnSpc>
              <a:spcBef>
                <a:spcPts val="500"/>
              </a:spcBef>
            </a:pPr>
            <a:r>
              <a:rPr lang="en-US" sz="8000">
                <a:solidFill>
                  <a:srgbClr val="032E53"/>
                </a:solidFill>
                <a:latin typeface="+mj-lt"/>
                <a:cs typeface="Arial" panose="020B0604020202020204" pitchFamily="34" charset="0"/>
              </a:rPr>
              <a:t>Incorporating requirements that the Department conduct a suitability review on management companies before the management company can enter into a contract with a LTCF; </a:t>
            </a:r>
          </a:p>
          <a:p>
            <a:pPr marL="457200" lvl="1">
              <a:lnSpc>
                <a:spcPct val="133000"/>
              </a:lnSpc>
              <a:spcBef>
                <a:spcPts val="500"/>
              </a:spcBef>
            </a:pPr>
            <a:r>
              <a:rPr lang="en-US" sz="8000">
                <a:solidFill>
                  <a:srgbClr val="032E53"/>
                </a:solidFill>
                <a:latin typeface="+mj-lt"/>
                <a:cs typeface="Arial" panose="020B0604020202020204" pitchFamily="34" charset="0"/>
              </a:rPr>
              <a:t>Expanding the Department’s suitability review criteria;</a:t>
            </a:r>
          </a:p>
          <a:p>
            <a:pPr marL="457200" lvl="1">
              <a:lnSpc>
                <a:spcPct val="133000"/>
              </a:lnSpc>
              <a:spcBef>
                <a:spcPts val="500"/>
              </a:spcBef>
            </a:pPr>
            <a:r>
              <a:rPr lang="en-US" sz="8000">
                <a:solidFill>
                  <a:srgbClr val="032E53"/>
                </a:solidFill>
                <a:latin typeface="+mj-lt"/>
                <a:cs typeface="Arial" panose="020B0604020202020204" pitchFamily="34" charset="0"/>
              </a:rPr>
              <a:t>Require LTCF applicants, potential transferees and licensees to report changes in financial status to the Department;</a:t>
            </a:r>
          </a:p>
          <a:p>
            <a:pPr marL="457200" lvl="1">
              <a:lnSpc>
                <a:spcPct val="133000"/>
              </a:lnSpc>
              <a:spcBef>
                <a:spcPts val="500"/>
              </a:spcBef>
            </a:pPr>
            <a:r>
              <a:rPr lang="en-US" sz="8000">
                <a:solidFill>
                  <a:srgbClr val="032E53"/>
                </a:solidFill>
                <a:latin typeface="+mj-lt"/>
                <a:cs typeface="Arial" panose="020B0604020202020204" pitchFamily="34" charset="0"/>
              </a:rPr>
              <a:t>Allowing for the appointment of a temporary manager as a potential enforcement action; </a:t>
            </a:r>
          </a:p>
          <a:p>
            <a:pPr marL="457200" lvl="1">
              <a:lnSpc>
                <a:spcPct val="133000"/>
              </a:lnSpc>
              <a:spcBef>
                <a:spcPts val="500"/>
              </a:spcBef>
            </a:pPr>
            <a:r>
              <a:rPr lang="en-US" sz="8000">
                <a:solidFill>
                  <a:srgbClr val="032E53"/>
                </a:solidFill>
                <a:latin typeface="+mj-lt"/>
                <a:cs typeface="Arial" panose="020B0604020202020204" pitchFamily="34" charset="0"/>
              </a:rPr>
              <a:t>Increasing the penalties that may be imposed on a LTCF that is not in compliance with the LTCF regulations.</a:t>
            </a:r>
          </a:p>
          <a:p>
            <a:pPr marL="1085850" lvl="1" indent="-342900"/>
            <a:endParaRPr lang="en-US" sz="1600"/>
          </a:p>
        </p:txBody>
      </p:sp>
      <p:sp>
        <p:nvSpPr>
          <p:cNvPr id="4" name="Slide Number Placeholder 3">
            <a:extLst>
              <a:ext uri="{FF2B5EF4-FFF2-40B4-BE49-F238E27FC236}">
                <a16:creationId xmlns:a16="http://schemas.microsoft.com/office/drawing/2014/main" id="{953C9A20-B0FB-7BAB-90DF-05A808A39D8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068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BF5E7-CBEF-2E93-6066-2E68029D6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03157-9E43-CC01-B434-8AA8A9561073}"/>
              </a:ext>
            </a:extLst>
          </p:cNvPr>
          <p:cNvSpPr>
            <a:spLocks noGrp="1"/>
          </p:cNvSpPr>
          <p:nvPr>
            <p:ph type="title"/>
          </p:nvPr>
        </p:nvSpPr>
        <p:spPr/>
        <p:txBody>
          <a:bodyPr/>
          <a:lstStyle/>
          <a:p>
            <a:r>
              <a:rPr lang="en-US" dirty="0"/>
              <a:t>Proposed revisions: 105 CMR 153, part 1</a:t>
            </a:r>
          </a:p>
        </p:txBody>
      </p:sp>
      <p:sp>
        <p:nvSpPr>
          <p:cNvPr id="3" name="Content Placeholder 2">
            <a:extLst>
              <a:ext uri="{FF2B5EF4-FFF2-40B4-BE49-F238E27FC236}">
                <a16:creationId xmlns:a16="http://schemas.microsoft.com/office/drawing/2014/main" id="{57799563-7859-65B7-7FBE-4BAD17D2D739}"/>
              </a:ext>
            </a:extLst>
          </p:cNvPr>
          <p:cNvSpPr>
            <a:spLocks noGrp="1"/>
          </p:cNvSpPr>
          <p:nvPr>
            <p:ph idx="1"/>
          </p:nvPr>
        </p:nvSpPr>
        <p:spPr>
          <a:xfrm>
            <a:off x="582386" y="1079199"/>
            <a:ext cx="11010900" cy="4849940"/>
          </a:xfrm>
        </p:spPr>
        <p:txBody>
          <a:bodyPr>
            <a:noAutofit/>
          </a:bodyPr>
          <a:lstStyle/>
          <a:p>
            <a:pPr>
              <a:lnSpc>
                <a:spcPct val="100000"/>
              </a:lnSpc>
              <a:spcBef>
                <a:spcPts val="600"/>
              </a:spcBef>
              <a:spcAft>
                <a:spcPts val="600"/>
              </a:spcAft>
            </a:pPr>
            <a:r>
              <a:rPr lang="en-US" sz="2000" b="1" dirty="0">
                <a:solidFill>
                  <a:srgbClr val="005994"/>
                </a:solidFill>
              </a:rPr>
              <a:t>Current regulation</a:t>
            </a:r>
          </a:p>
          <a:p>
            <a:pPr>
              <a:lnSpc>
                <a:spcPct val="100000"/>
              </a:lnSpc>
              <a:spcBef>
                <a:spcPts val="600"/>
              </a:spcBef>
              <a:spcAft>
                <a:spcPts val="600"/>
              </a:spcAft>
            </a:pPr>
            <a:r>
              <a:rPr lang="en-US" sz="2000" dirty="0"/>
              <a:t>The regulation does not currently have any requirements for management companies that enter into a contract with a LTCF. </a:t>
            </a:r>
          </a:p>
          <a:p>
            <a:pPr>
              <a:lnSpc>
                <a:spcPct val="100000"/>
              </a:lnSpc>
              <a:spcBef>
                <a:spcPts val="600"/>
              </a:spcBef>
              <a:spcAft>
                <a:spcPts val="600"/>
              </a:spcAft>
            </a:pPr>
            <a:r>
              <a:rPr lang="en-US" sz="2000" b="1" dirty="0">
                <a:solidFill>
                  <a:srgbClr val="005994"/>
                </a:solidFill>
              </a:rPr>
              <a:t>Summary of proposed revisions</a:t>
            </a:r>
          </a:p>
          <a:p>
            <a:pPr>
              <a:lnSpc>
                <a:spcPct val="100000"/>
              </a:lnSpc>
              <a:spcBef>
                <a:spcPts val="600"/>
              </a:spcBef>
              <a:spcAft>
                <a:spcPts val="600"/>
              </a:spcAft>
            </a:pPr>
            <a:r>
              <a:rPr lang="en-US" sz="2000" dirty="0"/>
              <a:t>To comply with the requirements of the Act, the Department proposes amending the regulations to require a LTCF, prior to entering into a contract with a management company, </a:t>
            </a:r>
            <a:r>
              <a:rPr lang="en-US" sz="2000" b="1" dirty="0"/>
              <a:t>to notify the Department and receive a determination from the Department that the management company is suitable and responsible to manage a LTCF.  </a:t>
            </a:r>
          </a:p>
          <a:p>
            <a:pPr marL="457200" indent="-457200">
              <a:lnSpc>
                <a:spcPct val="100000"/>
              </a:lnSpc>
              <a:spcBef>
                <a:spcPts val="600"/>
              </a:spcBef>
              <a:spcAft>
                <a:spcPts val="600"/>
              </a:spcAft>
              <a:buFont typeface="Arial" panose="020B0604020202020204" pitchFamily="34" charset="0"/>
              <a:buChar char="•"/>
            </a:pPr>
            <a:r>
              <a:rPr lang="en-US" sz="2000" dirty="0"/>
              <a:t>A “management company” is defined as an entity engaged by a LTCF to provide management, administrative and/or home office services to support the operation of all or part of the licensed facility for compensation.</a:t>
            </a:r>
          </a:p>
          <a:p>
            <a:pPr marL="457200" indent="-457200">
              <a:lnSpc>
                <a:spcPct val="100000"/>
              </a:lnSpc>
              <a:spcBef>
                <a:spcPts val="600"/>
              </a:spcBef>
              <a:spcAft>
                <a:spcPts val="600"/>
              </a:spcAft>
              <a:buFont typeface="Arial" panose="020B0604020202020204" pitchFamily="34" charset="0"/>
              <a:buChar char="•"/>
            </a:pPr>
            <a:r>
              <a:rPr lang="en-US" sz="2000" dirty="0"/>
              <a:t>Under the proposed amendments, a management company would be subject to the same suitability and responsibility criteria as LTCF license applicants and potential transferees.</a:t>
            </a:r>
          </a:p>
        </p:txBody>
      </p:sp>
      <p:sp>
        <p:nvSpPr>
          <p:cNvPr id="4" name="Slide Number Placeholder 3">
            <a:extLst>
              <a:ext uri="{FF2B5EF4-FFF2-40B4-BE49-F238E27FC236}">
                <a16:creationId xmlns:a16="http://schemas.microsoft.com/office/drawing/2014/main" id="{574C09EE-55F9-2DDC-F344-9DD252A630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2556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0749-B9C5-4D7D-0F35-0537165AE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84825-C3C2-E618-9939-3B754C332D19}"/>
              </a:ext>
            </a:extLst>
          </p:cNvPr>
          <p:cNvSpPr>
            <a:spLocks noGrp="1"/>
          </p:cNvSpPr>
          <p:nvPr>
            <p:ph type="title"/>
          </p:nvPr>
        </p:nvSpPr>
        <p:spPr/>
        <p:txBody>
          <a:bodyPr/>
          <a:lstStyle/>
          <a:p>
            <a:r>
              <a:rPr lang="en-US" dirty="0"/>
              <a:t>Proposed revisions: 105 CMR 153, part 2</a:t>
            </a:r>
          </a:p>
        </p:txBody>
      </p:sp>
      <p:sp>
        <p:nvSpPr>
          <p:cNvPr id="3" name="Content Placeholder 2">
            <a:extLst>
              <a:ext uri="{FF2B5EF4-FFF2-40B4-BE49-F238E27FC236}">
                <a16:creationId xmlns:a16="http://schemas.microsoft.com/office/drawing/2014/main" id="{7E7B1C0A-1E9B-4E39-5DFF-7B4B4BF351DD}"/>
              </a:ext>
            </a:extLst>
          </p:cNvPr>
          <p:cNvSpPr>
            <a:spLocks noGrp="1"/>
          </p:cNvSpPr>
          <p:nvPr>
            <p:ph idx="1"/>
          </p:nvPr>
        </p:nvSpPr>
        <p:spPr>
          <a:xfrm>
            <a:off x="582386" y="1225068"/>
            <a:ext cx="11010900" cy="4849940"/>
          </a:xfrm>
        </p:spPr>
        <p:txBody>
          <a:bodyPr>
            <a:noAutofit/>
          </a:bodyPr>
          <a:lstStyle/>
          <a:p>
            <a:pPr>
              <a:lnSpc>
                <a:spcPct val="100000"/>
              </a:lnSpc>
              <a:spcBef>
                <a:spcPts val="800"/>
              </a:spcBef>
              <a:spcAft>
                <a:spcPts val="800"/>
              </a:spcAft>
            </a:pPr>
            <a:r>
              <a:rPr lang="en-US" sz="2100" b="1" dirty="0">
                <a:solidFill>
                  <a:srgbClr val="005994"/>
                </a:solidFill>
              </a:rPr>
              <a:t>Current regulation</a:t>
            </a:r>
          </a:p>
          <a:p>
            <a:pPr>
              <a:lnSpc>
                <a:spcPct val="100000"/>
              </a:lnSpc>
              <a:spcBef>
                <a:spcPts val="800"/>
              </a:spcBef>
              <a:spcAft>
                <a:spcPts val="800"/>
              </a:spcAft>
            </a:pPr>
            <a:r>
              <a:rPr lang="en-US" sz="2100" dirty="0"/>
              <a:t>The regulation limits the Department’s suitability review of a LTCF license applicant or potential transferee to four factors: (1) criminal history, (2) financial capacity, (3) the history of the applicant providing long-term care in Massachusetts, and (4) in other states. </a:t>
            </a:r>
          </a:p>
          <a:p>
            <a:pPr>
              <a:lnSpc>
                <a:spcPct val="100000"/>
              </a:lnSpc>
              <a:spcBef>
                <a:spcPts val="800"/>
              </a:spcBef>
              <a:spcAft>
                <a:spcPts val="800"/>
              </a:spcAft>
            </a:pPr>
            <a:r>
              <a:rPr lang="en-US" sz="2100" b="1" dirty="0">
                <a:solidFill>
                  <a:srgbClr val="005994"/>
                </a:solidFill>
              </a:rPr>
              <a:t>Summary of proposed revisions</a:t>
            </a:r>
          </a:p>
          <a:p>
            <a:pPr marL="457200" indent="-457200">
              <a:lnSpc>
                <a:spcPct val="100000"/>
              </a:lnSpc>
              <a:spcBef>
                <a:spcPts val="800"/>
              </a:spcBef>
              <a:spcAft>
                <a:spcPts val="800"/>
              </a:spcAft>
              <a:buFont typeface="Arial" panose="020B0604020202020204" pitchFamily="34" charset="0"/>
              <a:buChar char="•"/>
            </a:pPr>
            <a:r>
              <a:rPr lang="en-US" sz="2100" dirty="0"/>
              <a:t>To comply with the requirements of the Act, the Department proposes amending the regulations to </a:t>
            </a:r>
            <a:r>
              <a:rPr lang="en-US" sz="2100" b="1" dirty="0"/>
              <a:t>expand the suitability review factors </a:t>
            </a:r>
            <a:r>
              <a:rPr lang="en-US" sz="2100" dirty="0"/>
              <a:t>beyond the four factors listed above. </a:t>
            </a:r>
          </a:p>
          <a:p>
            <a:pPr marL="457200" indent="-457200">
              <a:lnSpc>
                <a:spcPct val="100000"/>
              </a:lnSpc>
              <a:spcBef>
                <a:spcPts val="800"/>
              </a:spcBef>
              <a:spcAft>
                <a:spcPts val="800"/>
              </a:spcAft>
              <a:buFont typeface="Arial" panose="020B0604020202020204" pitchFamily="34" charset="0"/>
              <a:buChar char="•"/>
            </a:pPr>
            <a:r>
              <a:rPr lang="en-US" sz="2100" dirty="0"/>
              <a:t>New suitability review factors include, but are not limited, to review of the involvement of private equity firms with the LTCF applicant, and review of applicable quality measures, such as the CMS Nursing Home Compare rating system. </a:t>
            </a:r>
          </a:p>
        </p:txBody>
      </p:sp>
      <p:sp>
        <p:nvSpPr>
          <p:cNvPr id="4" name="Slide Number Placeholder 3">
            <a:extLst>
              <a:ext uri="{FF2B5EF4-FFF2-40B4-BE49-F238E27FC236}">
                <a16:creationId xmlns:a16="http://schemas.microsoft.com/office/drawing/2014/main" id="{A2A2EF4B-4BD9-7256-FA99-B0297E7813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706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E29C3-7C6E-51CB-8ED5-F8CDDF5184B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B6DB069-53C6-50DE-DFD4-3043F860EF7E}"/>
              </a:ext>
            </a:extLst>
          </p:cNvPr>
          <p:cNvSpPr>
            <a:spLocks noGrp="1"/>
          </p:cNvSpPr>
          <p:nvPr>
            <p:ph type="title"/>
          </p:nvPr>
        </p:nvSpPr>
        <p:spPr/>
        <p:txBody>
          <a:bodyPr/>
          <a:lstStyle/>
          <a:p>
            <a:r>
              <a:rPr lang="en-US" dirty="0"/>
              <a:t>Gender-affirming care</a:t>
            </a:r>
          </a:p>
        </p:txBody>
      </p:sp>
      <p:pic>
        <p:nvPicPr>
          <p:cNvPr id="11" name="Picture 10" descr="Transgender and nonbinary flags with graphic of hand holding medical symbol">
            <a:extLst>
              <a:ext uri="{FF2B5EF4-FFF2-40B4-BE49-F238E27FC236}">
                <a16:creationId xmlns:a16="http://schemas.microsoft.com/office/drawing/2014/main" id="{51E4862D-32EF-484E-8260-747595CB3373}"/>
              </a:ext>
            </a:extLst>
          </p:cNvPr>
          <p:cNvPicPr>
            <a:picLocks noChangeAspect="1"/>
          </p:cNvPicPr>
          <p:nvPr/>
        </p:nvPicPr>
        <p:blipFill>
          <a:blip r:embed="rId2"/>
          <a:stretch>
            <a:fillRect/>
          </a:stretch>
        </p:blipFill>
        <p:spPr>
          <a:xfrm>
            <a:off x="1794510" y="1508550"/>
            <a:ext cx="8602980" cy="4495057"/>
          </a:xfrm>
          <a:prstGeom prst="rect">
            <a:avLst/>
          </a:prstGeom>
        </p:spPr>
      </p:pic>
      <p:sp>
        <p:nvSpPr>
          <p:cNvPr id="12" name="Slide Number Placeholder 14">
            <a:extLst>
              <a:ext uri="{FF2B5EF4-FFF2-40B4-BE49-F238E27FC236}">
                <a16:creationId xmlns:a16="http://schemas.microsoft.com/office/drawing/2014/main" id="{CB160B80-7DD4-01B2-29E8-74BE5284493A}"/>
              </a:ext>
            </a:extLst>
          </p:cNvPr>
          <p:cNvSpPr>
            <a:spLocks noGrp="1"/>
          </p:cNvSpPr>
          <p:nvPr>
            <p:ph type="sldNum" sz="quarter" idx="4"/>
          </p:nvPr>
        </p:nvSpPr>
        <p:spPr>
          <a:xfrm>
            <a:off x="9034825" y="6492502"/>
            <a:ext cx="2736415" cy="365125"/>
          </a:xfrm>
        </p:spPr>
        <p:txBody>
          <a:bodyPr/>
          <a:lstStyle/>
          <a:p>
            <a:fld id="{CA49D0EE-DE7F-324B-A84C-F36708423CDB}" type="slidenum">
              <a:rPr lang="en-US" smtClean="0"/>
              <a:pPr/>
              <a:t>4</a:t>
            </a:fld>
            <a:endParaRPr lang="en-US"/>
          </a:p>
        </p:txBody>
      </p:sp>
    </p:spTree>
    <p:extLst>
      <p:ext uri="{BB962C8B-B14F-4D97-AF65-F5344CB8AC3E}">
        <p14:creationId xmlns:p14="http://schemas.microsoft.com/office/powerpoint/2010/main" val="296751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34E1A-3643-975E-B0D0-E27CF24E4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3E843-1C0F-A0CD-F02E-90FE6DBC2821}"/>
              </a:ext>
            </a:extLst>
          </p:cNvPr>
          <p:cNvSpPr>
            <a:spLocks noGrp="1"/>
          </p:cNvSpPr>
          <p:nvPr>
            <p:ph type="title"/>
          </p:nvPr>
        </p:nvSpPr>
        <p:spPr/>
        <p:txBody>
          <a:bodyPr/>
          <a:lstStyle/>
          <a:p>
            <a:r>
              <a:rPr lang="en-US" dirty="0"/>
              <a:t>Proposed revisions: 105 CMR 153, part 3</a:t>
            </a:r>
          </a:p>
        </p:txBody>
      </p:sp>
      <p:sp>
        <p:nvSpPr>
          <p:cNvPr id="3" name="Content Placeholder 2">
            <a:extLst>
              <a:ext uri="{FF2B5EF4-FFF2-40B4-BE49-F238E27FC236}">
                <a16:creationId xmlns:a16="http://schemas.microsoft.com/office/drawing/2014/main" id="{3B81FAAD-3CD0-F733-0781-3DC0F46066E1}"/>
              </a:ext>
            </a:extLst>
          </p:cNvPr>
          <p:cNvSpPr>
            <a:spLocks noGrp="1"/>
          </p:cNvSpPr>
          <p:nvPr>
            <p:ph idx="1"/>
          </p:nvPr>
        </p:nvSpPr>
        <p:spPr>
          <a:xfrm>
            <a:off x="582386" y="1172818"/>
            <a:ext cx="11010900" cy="4849940"/>
          </a:xfrm>
        </p:spPr>
        <p:txBody>
          <a:bodyPr>
            <a:noAutofit/>
          </a:bodyPr>
          <a:lstStyle/>
          <a:p>
            <a:pPr>
              <a:spcBef>
                <a:spcPts val="800"/>
              </a:spcBef>
              <a:spcAft>
                <a:spcPts val="800"/>
              </a:spcAft>
            </a:pPr>
            <a:r>
              <a:rPr lang="en-US" sz="2200" b="1" dirty="0">
                <a:solidFill>
                  <a:srgbClr val="005994"/>
                </a:solidFill>
              </a:rPr>
              <a:t>Current regulation</a:t>
            </a:r>
          </a:p>
          <a:p>
            <a:pPr>
              <a:spcBef>
                <a:spcPts val="800"/>
              </a:spcBef>
              <a:spcAft>
                <a:spcPts val="800"/>
              </a:spcAft>
            </a:pPr>
            <a:r>
              <a:rPr lang="en-US" sz="2200" dirty="0"/>
              <a:t>The regulation requires LTCFs to keep current all information that is submitted to the Department. </a:t>
            </a:r>
          </a:p>
          <a:p>
            <a:pPr>
              <a:spcBef>
                <a:spcPts val="800"/>
              </a:spcBef>
              <a:spcAft>
                <a:spcPts val="800"/>
              </a:spcAft>
            </a:pPr>
            <a:r>
              <a:rPr lang="en-US" sz="2200" b="1" dirty="0">
                <a:solidFill>
                  <a:srgbClr val="005994"/>
                </a:solidFill>
              </a:rPr>
              <a:t>Summary of proposed revisions</a:t>
            </a:r>
          </a:p>
          <a:p>
            <a:pPr marL="457200" indent="-457200">
              <a:spcBef>
                <a:spcPts val="800"/>
              </a:spcBef>
              <a:spcAft>
                <a:spcPts val="800"/>
              </a:spcAft>
              <a:buFont typeface="Arial" panose="020B0604020202020204" pitchFamily="34" charset="0"/>
              <a:buChar char="•"/>
            </a:pPr>
            <a:r>
              <a:rPr lang="en-US" sz="2200" dirty="0"/>
              <a:t>In addition to the requirement above, to comply with the requirements of the Act, the Department proposes amending the regulations to require LTCF applicants, potential transferees and licensees to </a:t>
            </a:r>
            <a:r>
              <a:rPr lang="en-US" sz="2200" b="1" dirty="0"/>
              <a:t>report to the Department within two days any change in financial status.</a:t>
            </a:r>
          </a:p>
          <a:p>
            <a:pPr marL="457200" indent="-457200">
              <a:spcBef>
                <a:spcPts val="800"/>
              </a:spcBef>
              <a:spcAft>
                <a:spcPts val="800"/>
              </a:spcAft>
              <a:buFont typeface="Arial" panose="020B0604020202020204" pitchFamily="34" charset="0"/>
              <a:buChar char="•"/>
            </a:pPr>
            <a:r>
              <a:rPr lang="en-US" sz="2200" dirty="0"/>
              <a:t>A change in financial status would include, but not be limited to, filing for bankruptcy, default under a lending agreement or lease, appointment of a receiver, or recording of a lien.  </a:t>
            </a:r>
          </a:p>
        </p:txBody>
      </p:sp>
      <p:sp>
        <p:nvSpPr>
          <p:cNvPr id="4" name="Slide Number Placeholder 3">
            <a:extLst>
              <a:ext uri="{FF2B5EF4-FFF2-40B4-BE49-F238E27FC236}">
                <a16:creationId xmlns:a16="http://schemas.microsoft.com/office/drawing/2014/main" id="{666A83F6-2557-BE75-8E1D-DD97319068F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4621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F262-32D5-6DEE-712E-6D517007A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B0344-0B21-9D06-165B-488FBAE1A163}"/>
              </a:ext>
            </a:extLst>
          </p:cNvPr>
          <p:cNvSpPr>
            <a:spLocks noGrp="1"/>
          </p:cNvSpPr>
          <p:nvPr>
            <p:ph type="title"/>
          </p:nvPr>
        </p:nvSpPr>
        <p:spPr/>
        <p:txBody>
          <a:bodyPr/>
          <a:lstStyle/>
          <a:p>
            <a:r>
              <a:rPr lang="en-US" dirty="0"/>
              <a:t>Proposed revisions: 105 CMR 153, part 4</a:t>
            </a:r>
          </a:p>
        </p:txBody>
      </p:sp>
      <p:sp>
        <p:nvSpPr>
          <p:cNvPr id="3" name="Content Placeholder 2">
            <a:extLst>
              <a:ext uri="{FF2B5EF4-FFF2-40B4-BE49-F238E27FC236}">
                <a16:creationId xmlns:a16="http://schemas.microsoft.com/office/drawing/2014/main" id="{E5FFA9C1-75AF-9149-9E68-4626CD653B9E}"/>
              </a:ext>
            </a:extLst>
          </p:cNvPr>
          <p:cNvSpPr>
            <a:spLocks noGrp="1"/>
          </p:cNvSpPr>
          <p:nvPr>
            <p:ph idx="1"/>
          </p:nvPr>
        </p:nvSpPr>
        <p:spPr>
          <a:xfrm>
            <a:off x="582386" y="1309116"/>
            <a:ext cx="11010900" cy="4566556"/>
          </a:xfrm>
        </p:spPr>
        <p:txBody>
          <a:bodyPr vert="horz" lIns="91440" tIns="45720" rIns="91440" bIns="45720" rtlCol="0" anchor="t">
            <a:normAutofit/>
          </a:bodyPr>
          <a:lstStyle/>
          <a:p>
            <a:pPr>
              <a:spcBef>
                <a:spcPts val="800"/>
              </a:spcBef>
              <a:spcAft>
                <a:spcPts val="800"/>
              </a:spcAft>
            </a:pPr>
            <a:r>
              <a:rPr lang="en-US" sz="2400" b="1" dirty="0">
                <a:solidFill>
                  <a:srgbClr val="005994"/>
                </a:solidFill>
              </a:rPr>
              <a:t>Current regulation</a:t>
            </a:r>
          </a:p>
          <a:p>
            <a:pPr>
              <a:spcBef>
                <a:spcPts val="800"/>
              </a:spcBef>
              <a:spcAft>
                <a:spcPts val="800"/>
              </a:spcAft>
            </a:pPr>
            <a:r>
              <a:rPr lang="en-US" sz="2400" dirty="0">
                <a:latin typeface="Avenir Next LT Pro"/>
                <a:cs typeface="Arial"/>
              </a:rPr>
              <a:t>The regulation does not require the appointment of a temporary manager for a LTCF. </a:t>
            </a:r>
          </a:p>
          <a:p>
            <a:pPr>
              <a:spcBef>
                <a:spcPts val="800"/>
              </a:spcBef>
              <a:spcAft>
                <a:spcPts val="800"/>
              </a:spcAft>
            </a:pPr>
            <a:r>
              <a:rPr lang="en-US" sz="2400" b="1" dirty="0">
                <a:solidFill>
                  <a:srgbClr val="005994"/>
                </a:solidFill>
              </a:rPr>
              <a:t>Summary of proposed revisions</a:t>
            </a:r>
          </a:p>
          <a:p>
            <a:pPr>
              <a:spcBef>
                <a:spcPts val="800"/>
              </a:spcBef>
              <a:spcAft>
                <a:spcPts val="800"/>
              </a:spcAft>
            </a:pPr>
            <a:r>
              <a:rPr lang="en-US" sz="2400" dirty="0"/>
              <a:t>To comply with the requirements of the Act, the Department proposes amending the regulations to incorporate the appointment of a </a:t>
            </a:r>
            <a:r>
              <a:rPr lang="en-US" sz="2400" b="1" dirty="0"/>
              <a:t>temporary manager as a potential enforcement action </a:t>
            </a:r>
            <a:r>
              <a:rPr lang="en-US" sz="2400" dirty="0"/>
              <a:t>when the Department determines that a LTCF is not in substantial compliance with applicable laws, rules and regulations. </a:t>
            </a:r>
          </a:p>
        </p:txBody>
      </p:sp>
      <p:sp>
        <p:nvSpPr>
          <p:cNvPr id="4" name="Slide Number Placeholder 3">
            <a:extLst>
              <a:ext uri="{FF2B5EF4-FFF2-40B4-BE49-F238E27FC236}">
                <a16:creationId xmlns:a16="http://schemas.microsoft.com/office/drawing/2014/main" id="{B9CB17B6-19AB-DC74-FBAE-6E0D9D4F7B4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6924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1F454-AACA-E6A1-B001-32BE0BFDE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9DAF1-8FB9-7F88-F7DF-125BBF0B662A}"/>
              </a:ext>
            </a:extLst>
          </p:cNvPr>
          <p:cNvSpPr>
            <a:spLocks noGrp="1"/>
          </p:cNvSpPr>
          <p:nvPr>
            <p:ph type="title"/>
          </p:nvPr>
        </p:nvSpPr>
        <p:spPr/>
        <p:txBody>
          <a:bodyPr/>
          <a:lstStyle/>
          <a:p>
            <a:r>
              <a:rPr lang="en-US" dirty="0"/>
              <a:t>Proposed revisions: 105 CMR 153, part 5</a:t>
            </a:r>
          </a:p>
        </p:txBody>
      </p:sp>
      <p:sp>
        <p:nvSpPr>
          <p:cNvPr id="3" name="Content Placeholder 2">
            <a:extLst>
              <a:ext uri="{FF2B5EF4-FFF2-40B4-BE49-F238E27FC236}">
                <a16:creationId xmlns:a16="http://schemas.microsoft.com/office/drawing/2014/main" id="{EEEFA3EB-78A9-808E-006B-4ABC8D0975EB}"/>
              </a:ext>
            </a:extLst>
          </p:cNvPr>
          <p:cNvSpPr>
            <a:spLocks noGrp="1"/>
          </p:cNvSpPr>
          <p:nvPr>
            <p:ph idx="1"/>
          </p:nvPr>
        </p:nvSpPr>
        <p:spPr>
          <a:xfrm>
            <a:off x="620486" y="1013886"/>
            <a:ext cx="10972800" cy="5478615"/>
          </a:xfrm>
        </p:spPr>
        <p:txBody>
          <a:bodyPr>
            <a:noAutofit/>
          </a:bodyPr>
          <a:lstStyle/>
          <a:p>
            <a:pPr>
              <a:lnSpc>
                <a:spcPct val="100000"/>
              </a:lnSpc>
              <a:spcBef>
                <a:spcPts val="200"/>
              </a:spcBef>
              <a:spcAft>
                <a:spcPts val="200"/>
              </a:spcAft>
            </a:pPr>
            <a:r>
              <a:rPr lang="en-US" sz="1900" b="1" dirty="0">
                <a:solidFill>
                  <a:srgbClr val="005994"/>
                </a:solidFill>
              </a:rPr>
              <a:t>Current regulation</a:t>
            </a:r>
          </a:p>
          <a:p>
            <a:pPr>
              <a:lnSpc>
                <a:spcPct val="100000"/>
              </a:lnSpc>
              <a:spcBef>
                <a:spcPts val="200"/>
              </a:spcBef>
              <a:spcAft>
                <a:spcPts val="200"/>
              </a:spcAft>
            </a:pPr>
            <a:r>
              <a:rPr lang="en-US" sz="1900" dirty="0"/>
              <a:t>The regulation sets forth the following penalties:</a:t>
            </a:r>
          </a:p>
          <a:p>
            <a:pPr marL="457200" lvl="1" indent="-457200">
              <a:lnSpc>
                <a:spcPct val="100000"/>
              </a:lnSpc>
              <a:spcBef>
                <a:spcPts val="200"/>
              </a:spcBef>
              <a:spcAft>
                <a:spcPts val="200"/>
              </a:spcAft>
            </a:pPr>
            <a:r>
              <a:rPr lang="en-US" sz="1900" dirty="0">
                <a:solidFill>
                  <a:srgbClr val="032E53"/>
                </a:solidFill>
                <a:latin typeface="Avenir Next LT Pro" panose="020B0504020202020204" pitchFamily="34" charset="0"/>
                <a:cs typeface="Arial" panose="020B0604020202020204" pitchFamily="34" charset="0"/>
              </a:rPr>
              <a:t>A fine for operating a LTCF without a license of not more than $500 for a first offense and a fine of not more than $1,000 for a subsequent offense.  </a:t>
            </a:r>
          </a:p>
          <a:p>
            <a:pPr marL="457200" lvl="1" indent="-457200">
              <a:lnSpc>
                <a:spcPct val="100000"/>
              </a:lnSpc>
              <a:spcBef>
                <a:spcPts val="200"/>
              </a:spcBef>
              <a:spcAft>
                <a:spcPts val="200"/>
              </a:spcAft>
            </a:pPr>
            <a:r>
              <a:rPr lang="en-US" sz="1900" dirty="0">
                <a:solidFill>
                  <a:srgbClr val="032E53"/>
                </a:solidFill>
                <a:latin typeface="Avenir Next LT Pro" panose="020B0504020202020204" pitchFamily="34" charset="0"/>
                <a:cs typeface="Arial" panose="020B0604020202020204" pitchFamily="34" charset="0"/>
              </a:rPr>
              <a:t>A fine for a violation of M.G.L. chapter 111, sections 71 through 73 of not more than $500 for a first offense and a fine of not more than $1,000 for a subsequent offense.</a:t>
            </a:r>
          </a:p>
          <a:p>
            <a:pPr marL="457200" lvl="1" indent="-457200">
              <a:lnSpc>
                <a:spcPct val="100000"/>
              </a:lnSpc>
              <a:spcBef>
                <a:spcPts val="200"/>
              </a:spcBef>
              <a:spcAft>
                <a:spcPts val="200"/>
              </a:spcAft>
            </a:pPr>
            <a:r>
              <a:rPr lang="en-US" sz="1900" dirty="0">
                <a:solidFill>
                  <a:srgbClr val="032E53"/>
                </a:solidFill>
                <a:latin typeface="Avenir Next LT Pro" panose="020B0504020202020204" pitchFamily="34" charset="0"/>
                <a:cs typeface="Arial" panose="020B0604020202020204" pitchFamily="34" charset="0"/>
              </a:rPr>
              <a:t>A fine for violation of any applicable LTCF rule or regulation of not more than $50.</a:t>
            </a:r>
          </a:p>
          <a:p>
            <a:pPr>
              <a:lnSpc>
                <a:spcPct val="100000"/>
              </a:lnSpc>
              <a:spcBef>
                <a:spcPts val="200"/>
              </a:spcBef>
              <a:spcAft>
                <a:spcPts val="200"/>
              </a:spcAft>
            </a:pPr>
            <a:r>
              <a:rPr lang="en-US" sz="1900" b="1" dirty="0">
                <a:solidFill>
                  <a:srgbClr val="005994"/>
                </a:solidFill>
              </a:rPr>
              <a:t>Summary of proposed revisions</a:t>
            </a:r>
          </a:p>
          <a:p>
            <a:pPr>
              <a:lnSpc>
                <a:spcPct val="100000"/>
              </a:lnSpc>
              <a:spcBef>
                <a:spcPts val="200"/>
              </a:spcBef>
              <a:spcAft>
                <a:spcPts val="200"/>
              </a:spcAft>
            </a:pPr>
            <a:r>
              <a:rPr lang="en-US" sz="1900" dirty="0"/>
              <a:t>To comply with the requirements of the Act, the Department proposes amending the regulations to </a:t>
            </a:r>
            <a:r>
              <a:rPr lang="en-US" sz="1900" b="1" dirty="0"/>
              <a:t>increase the penalties </a:t>
            </a:r>
            <a:r>
              <a:rPr lang="en-US" sz="1900" dirty="0"/>
              <a:t>to the following:</a:t>
            </a:r>
          </a:p>
          <a:p>
            <a:pPr marL="457200" lvl="1" indent="-457200">
              <a:lnSpc>
                <a:spcPct val="100000"/>
              </a:lnSpc>
              <a:spcBef>
                <a:spcPts val="200"/>
              </a:spcBef>
              <a:spcAft>
                <a:spcPts val="200"/>
              </a:spcAft>
            </a:pPr>
            <a:r>
              <a:rPr lang="en-US" sz="1900" dirty="0">
                <a:solidFill>
                  <a:srgbClr val="032E53"/>
                </a:solidFill>
                <a:latin typeface="Avenir Next LT Pro" panose="020B0504020202020204" pitchFamily="34" charset="0"/>
                <a:cs typeface="Arial" panose="020B0604020202020204" pitchFamily="34" charset="0"/>
              </a:rPr>
              <a:t>A fine for operating a LTCF without a license of not more than $1,000 for a first offense and a fine of not more than $2,000 for a subsequent offense.  </a:t>
            </a:r>
          </a:p>
          <a:p>
            <a:pPr marL="457200" lvl="1" indent="-457200">
              <a:lnSpc>
                <a:spcPct val="100000"/>
              </a:lnSpc>
              <a:spcBef>
                <a:spcPts val="200"/>
              </a:spcBef>
              <a:spcAft>
                <a:spcPts val="200"/>
              </a:spcAft>
            </a:pPr>
            <a:r>
              <a:rPr lang="en-US" sz="1900" dirty="0">
                <a:solidFill>
                  <a:srgbClr val="032E53"/>
                </a:solidFill>
                <a:latin typeface="Avenir Next LT Pro" panose="020B0504020202020204" pitchFamily="34" charset="0"/>
                <a:cs typeface="Arial" panose="020B0604020202020204" pitchFamily="34" charset="0"/>
              </a:rPr>
              <a:t>A fine for a violation of M.G.L. chapter 111, sections 71 through 73 of not more than $1,000 for a first offense and a fine of not more than $2,000 for a subsequent offense.</a:t>
            </a:r>
          </a:p>
          <a:p>
            <a:pPr marL="457200" lvl="1" indent="-457200">
              <a:lnSpc>
                <a:spcPct val="100000"/>
              </a:lnSpc>
              <a:spcBef>
                <a:spcPts val="200"/>
              </a:spcBef>
              <a:spcAft>
                <a:spcPts val="200"/>
              </a:spcAft>
            </a:pPr>
            <a:r>
              <a:rPr lang="en-US" sz="1900" dirty="0">
                <a:solidFill>
                  <a:srgbClr val="032E53"/>
                </a:solidFill>
                <a:latin typeface="Avenir Next LT Pro" panose="020B0504020202020204" pitchFamily="34" charset="0"/>
                <a:cs typeface="Arial" panose="020B0604020202020204" pitchFamily="34" charset="0"/>
              </a:rPr>
              <a:t>A fine for violation of any applicable LTCF rule or regulation of not more than $500, with the authority to issue a fine of $500 per day for each violation that is not corrected by the prescribed correction date.</a:t>
            </a:r>
          </a:p>
        </p:txBody>
      </p:sp>
      <p:sp>
        <p:nvSpPr>
          <p:cNvPr id="4" name="Slide Number Placeholder 3">
            <a:extLst>
              <a:ext uri="{FF2B5EF4-FFF2-40B4-BE49-F238E27FC236}">
                <a16:creationId xmlns:a16="http://schemas.microsoft.com/office/drawing/2014/main" id="{A9E20B2A-6E52-AC1A-E83B-03E5D19888B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126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D8CF-AF65-7D6A-C2CF-E4DF67D06463}"/>
              </a:ext>
            </a:extLst>
          </p:cNvPr>
          <p:cNvSpPr>
            <a:spLocks noGrp="1"/>
          </p:cNvSpPr>
          <p:nvPr>
            <p:ph type="title"/>
          </p:nvPr>
        </p:nvSpPr>
        <p:spPr/>
        <p:txBody>
          <a:bodyPr/>
          <a:lstStyle/>
          <a:p>
            <a:r>
              <a:rPr lang="en-US"/>
              <a:t>Next steps: Public comment</a:t>
            </a:r>
          </a:p>
        </p:txBody>
      </p:sp>
      <p:sp>
        <p:nvSpPr>
          <p:cNvPr id="3" name="Content Placeholder 2">
            <a:extLst>
              <a:ext uri="{FF2B5EF4-FFF2-40B4-BE49-F238E27FC236}">
                <a16:creationId xmlns:a16="http://schemas.microsoft.com/office/drawing/2014/main" id="{800D7CC9-6F31-4E02-39FC-4D2B999F65FF}"/>
              </a:ext>
            </a:extLst>
          </p:cNvPr>
          <p:cNvSpPr>
            <a:spLocks noGrp="1"/>
          </p:cNvSpPr>
          <p:nvPr>
            <p:ph idx="1"/>
          </p:nvPr>
        </p:nvSpPr>
        <p:spPr>
          <a:xfrm>
            <a:off x="592822" y="1373124"/>
            <a:ext cx="10972800" cy="4475897"/>
          </a:xfrm>
        </p:spPr>
        <p:txBody>
          <a:bodyPr>
            <a:normAutofit fontScale="92500" lnSpcReduction="10000"/>
          </a:bodyPr>
          <a:lstStyle/>
          <a:p>
            <a:pPr>
              <a:lnSpc>
                <a:spcPct val="120000"/>
              </a:lnSpc>
              <a:spcBef>
                <a:spcPts val="800"/>
              </a:spcBef>
              <a:spcAft>
                <a:spcPts val="800"/>
              </a:spcAft>
            </a:pPr>
            <a:r>
              <a:rPr lang="en-US"/>
              <a:t>Following this presentation to the Public Health Council, staff will hold a public hearing and, as required, provide a public comment period. </a:t>
            </a:r>
          </a:p>
          <a:p>
            <a:pPr>
              <a:lnSpc>
                <a:spcPct val="120000"/>
              </a:lnSpc>
              <a:spcBef>
                <a:spcPts val="800"/>
              </a:spcBef>
              <a:spcAft>
                <a:spcPts val="800"/>
              </a:spcAft>
            </a:pPr>
            <a:r>
              <a:rPr lang="en-US"/>
              <a:t>After the close of the public comment period, staff will review public comments, revise as necessary to reflect comments received, and then request approval of the final revised regulation at a subsequent meeting of the Public Health Council.</a:t>
            </a:r>
          </a:p>
        </p:txBody>
      </p:sp>
      <p:sp>
        <p:nvSpPr>
          <p:cNvPr id="4" name="Slide Number Placeholder 3">
            <a:extLst>
              <a:ext uri="{FF2B5EF4-FFF2-40B4-BE49-F238E27FC236}">
                <a16:creationId xmlns:a16="http://schemas.microsoft.com/office/drawing/2014/main" id="{9DBBE3A6-6240-F178-4326-367D15EE3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784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B5F427-DF5F-58D8-B8CD-9C4E8D372586}"/>
              </a:ext>
            </a:extLst>
          </p:cNvPr>
          <p:cNvSpPr>
            <a:spLocks noGrp="1"/>
          </p:cNvSpPr>
          <p:nvPr>
            <p:ph type="title"/>
          </p:nvPr>
        </p:nvSpPr>
        <p:spPr/>
        <p:txBody>
          <a:bodyPr anchor="b" anchorCtr="0"/>
          <a:lstStyle/>
          <a:p>
            <a:r>
              <a:rPr lang="en-US"/>
              <a:t>Regulation presentation thank-you</a:t>
            </a:r>
          </a:p>
        </p:txBody>
      </p:sp>
      <p:sp>
        <p:nvSpPr>
          <p:cNvPr id="6" name="Content Placeholder 5">
            <a:extLst>
              <a:ext uri="{FF2B5EF4-FFF2-40B4-BE49-F238E27FC236}">
                <a16:creationId xmlns:a16="http://schemas.microsoft.com/office/drawing/2014/main" id="{E2B21E33-AC04-261D-5D91-F60BAFD76980}"/>
              </a:ext>
            </a:extLst>
          </p:cNvPr>
          <p:cNvSpPr>
            <a:spLocks noGrp="1"/>
          </p:cNvSpPr>
          <p:nvPr>
            <p:ph sz="quarter" idx="10"/>
          </p:nvPr>
        </p:nvSpPr>
        <p:spPr>
          <a:xfrm>
            <a:off x="838200" y="303908"/>
            <a:ext cx="10515600" cy="944403"/>
          </a:xfrm>
        </p:spPr>
        <p:txBody>
          <a:bodyPr/>
          <a:lstStyle/>
          <a:p>
            <a:r>
              <a:rPr lang="en-US"/>
              <a:t>Thank you for the opportunity to present this information today. </a:t>
            </a:r>
          </a:p>
          <a:p>
            <a:r>
              <a:rPr lang="en-US" sz="2000" b="0">
                <a:solidFill>
                  <a:schemeClr val="tx1"/>
                </a:solidFill>
              </a:rPr>
              <a:t>For more information regarding long term care facility licensure, please find the relevant statutory language and the full current regulation online.</a:t>
            </a:r>
            <a:endParaRPr lang="en-US"/>
          </a:p>
        </p:txBody>
      </p:sp>
      <p:sp>
        <p:nvSpPr>
          <p:cNvPr id="7" name="Content Placeholder 6">
            <a:extLst>
              <a:ext uri="{FF2B5EF4-FFF2-40B4-BE49-F238E27FC236}">
                <a16:creationId xmlns:a16="http://schemas.microsoft.com/office/drawing/2014/main" id="{A7B536AF-155B-A185-E623-C54F3B1A1025}"/>
              </a:ext>
            </a:extLst>
          </p:cNvPr>
          <p:cNvSpPr>
            <a:spLocks noGrp="1"/>
          </p:cNvSpPr>
          <p:nvPr>
            <p:ph sz="quarter" idx="11"/>
          </p:nvPr>
        </p:nvSpPr>
        <p:spPr>
          <a:xfrm>
            <a:off x="838200" y="2397646"/>
            <a:ext cx="10515600" cy="398463"/>
          </a:xfrm>
        </p:spPr>
        <p:txBody>
          <a:bodyPr/>
          <a:lstStyle/>
          <a:p>
            <a:r>
              <a:rPr lang="en-US"/>
              <a:t>Massachusetts law:</a:t>
            </a:r>
          </a:p>
        </p:txBody>
      </p:sp>
      <p:sp>
        <p:nvSpPr>
          <p:cNvPr id="2" name="Content Placeholder 1">
            <a:extLst>
              <a:ext uri="{FF2B5EF4-FFF2-40B4-BE49-F238E27FC236}">
                <a16:creationId xmlns:a16="http://schemas.microsoft.com/office/drawing/2014/main" id="{A4EF3A94-44A0-967B-8B6A-D8405332B063}"/>
              </a:ext>
            </a:extLst>
          </p:cNvPr>
          <p:cNvSpPr>
            <a:spLocks noGrp="1"/>
          </p:cNvSpPr>
          <p:nvPr>
            <p:ph sz="quarter" idx="12"/>
          </p:nvPr>
        </p:nvSpPr>
        <p:spPr>
          <a:xfrm>
            <a:off x="838200" y="2730948"/>
            <a:ext cx="10515600" cy="398462"/>
          </a:xfrm>
        </p:spPr>
        <p:txBody>
          <a:bodyPr/>
          <a:lstStyle/>
          <a:p>
            <a:r>
              <a:rPr lang="en-US"/>
              <a:t>https://malegislature.gov/Laws/GeneralLaws/PartI/TitleXVI/Chapter111</a:t>
            </a:r>
          </a:p>
        </p:txBody>
      </p:sp>
      <p:sp>
        <p:nvSpPr>
          <p:cNvPr id="9" name="Content Placeholder 8">
            <a:extLst>
              <a:ext uri="{FF2B5EF4-FFF2-40B4-BE49-F238E27FC236}">
                <a16:creationId xmlns:a16="http://schemas.microsoft.com/office/drawing/2014/main" id="{40601483-8BD5-A4B5-0D64-E12105824983}"/>
              </a:ext>
            </a:extLst>
          </p:cNvPr>
          <p:cNvSpPr>
            <a:spLocks noGrp="1"/>
          </p:cNvSpPr>
          <p:nvPr>
            <p:ph sz="quarter" idx="13"/>
          </p:nvPr>
        </p:nvSpPr>
        <p:spPr>
          <a:xfrm>
            <a:off x="838200" y="3199980"/>
            <a:ext cx="10515600" cy="398462"/>
          </a:xfrm>
        </p:spPr>
        <p:txBody>
          <a:bodyPr/>
          <a:lstStyle/>
          <a:p>
            <a:r>
              <a:rPr lang="en-US"/>
              <a:t>Current regulation:</a:t>
            </a:r>
          </a:p>
        </p:txBody>
      </p:sp>
      <p:sp>
        <p:nvSpPr>
          <p:cNvPr id="3" name="Content Placeholder 2">
            <a:extLst>
              <a:ext uri="{FF2B5EF4-FFF2-40B4-BE49-F238E27FC236}">
                <a16:creationId xmlns:a16="http://schemas.microsoft.com/office/drawing/2014/main" id="{D0FA18C8-45B5-FAC8-6177-AFE26986FC48}"/>
              </a:ext>
            </a:extLst>
          </p:cNvPr>
          <p:cNvSpPr>
            <a:spLocks noGrp="1"/>
          </p:cNvSpPr>
          <p:nvPr>
            <p:ph sz="quarter" idx="14"/>
          </p:nvPr>
        </p:nvSpPr>
        <p:spPr>
          <a:xfrm>
            <a:off x="838200" y="3522923"/>
            <a:ext cx="10515600" cy="398462"/>
          </a:xfrm>
        </p:spPr>
        <p:txBody>
          <a:bodyPr/>
          <a:lstStyle/>
          <a:p>
            <a:r>
              <a:rPr lang="en-US">
                <a:hlinkClick r:id="rId2"/>
              </a:rPr>
              <a:t>https://www.mass.gov/doc/105-cmr-150-standards-for-long-term-care-facilities/download</a:t>
            </a:r>
            <a:endParaRPr lang="en-US"/>
          </a:p>
          <a:p>
            <a:r>
              <a:rPr lang="en-US"/>
              <a:t>https://www.mass.gov/doc/105-cmr-153-licensure-procedure-and-suitability-requirements-for-long-term-care-facilities/download</a:t>
            </a:r>
          </a:p>
          <a:p>
            <a:endParaRPr lang="en-US"/>
          </a:p>
        </p:txBody>
      </p:sp>
      <p:sp>
        <p:nvSpPr>
          <p:cNvPr id="11" name="Content Placeholder 10">
            <a:extLst>
              <a:ext uri="{FF2B5EF4-FFF2-40B4-BE49-F238E27FC236}">
                <a16:creationId xmlns:a16="http://schemas.microsoft.com/office/drawing/2014/main" id="{3E6FC4DF-3D3C-84A8-73A7-FCC06A5F34C0}"/>
              </a:ext>
            </a:extLst>
          </p:cNvPr>
          <p:cNvSpPr>
            <a:spLocks noGrp="1"/>
          </p:cNvSpPr>
          <p:nvPr>
            <p:ph sz="quarter" idx="15"/>
          </p:nvPr>
        </p:nvSpPr>
        <p:spPr>
          <a:xfrm>
            <a:off x="838200" y="4940279"/>
            <a:ext cx="10515600" cy="398461"/>
          </a:xfrm>
        </p:spPr>
        <p:txBody>
          <a:bodyPr/>
          <a:lstStyle/>
          <a:p>
            <a:r>
              <a:rPr lang="en-US"/>
              <a:t>Proposed amendment:</a:t>
            </a:r>
          </a:p>
        </p:txBody>
      </p:sp>
      <p:sp>
        <p:nvSpPr>
          <p:cNvPr id="12" name="Content Placeholder 11">
            <a:extLst>
              <a:ext uri="{FF2B5EF4-FFF2-40B4-BE49-F238E27FC236}">
                <a16:creationId xmlns:a16="http://schemas.microsoft.com/office/drawing/2014/main" id="{DF1765D5-8A8B-AFFF-A227-CF8069763C33}"/>
              </a:ext>
            </a:extLst>
          </p:cNvPr>
          <p:cNvSpPr>
            <a:spLocks noGrp="1"/>
          </p:cNvSpPr>
          <p:nvPr>
            <p:ph sz="quarter" idx="16"/>
          </p:nvPr>
        </p:nvSpPr>
        <p:spPr>
          <a:xfrm>
            <a:off x="838200" y="5290358"/>
            <a:ext cx="10515600" cy="398460"/>
          </a:xfrm>
        </p:spPr>
        <p:txBody>
          <a:bodyPr/>
          <a:lstStyle/>
          <a:p>
            <a:r>
              <a:rPr lang="en-US">
                <a:hlinkClick r:id="rId3">
                  <a:extLst>
                    <a:ext uri="{A12FA001-AC4F-418D-AE19-62706E023703}">
                      <ahyp:hlinkClr xmlns:ahyp="http://schemas.microsoft.com/office/drawing/2018/hyperlinkcolor" val="tx"/>
                    </a:ext>
                  </a:extLst>
                </a:hlinkClick>
              </a:rPr>
              <a:t>mass.gov/</a:t>
            </a:r>
            <a:r>
              <a:rPr lang="en-US" err="1">
                <a:hlinkClick r:id="rId3">
                  <a:extLst>
                    <a:ext uri="{A12FA001-AC4F-418D-AE19-62706E023703}">
                      <ahyp:hlinkClr xmlns:ahyp="http://schemas.microsoft.com/office/drawing/2018/hyperlinkcolor" val="tx"/>
                    </a:ext>
                  </a:extLst>
                </a:hlinkClick>
              </a:rPr>
              <a:t>dph</a:t>
            </a:r>
            <a:r>
              <a:rPr lang="en-US">
                <a:hlinkClick r:id="rId3">
                  <a:extLst>
                    <a:ext uri="{A12FA001-AC4F-418D-AE19-62706E023703}">
                      <ahyp:hlinkClr xmlns:ahyp="http://schemas.microsoft.com/office/drawing/2018/hyperlinkcolor" val="tx"/>
                    </a:ext>
                  </a:extLst>
                </a:hlinkClick>
              </a:rPr>
              <a:t>/proposed-regulations</a:t>
            </a:r>
            <a:endParaRPr lang="en-US"/>
          </a:p>
        </p:txBody>
      </p:sp>
      <p:sp>
        <p:nvSpPr>
          <p:cNvPr id="13" name="Content Placeholder 12">
            <a:extLst>
              <a:ext uri="{FF2B5EF4-FFF2-40B4-BE49-F238E27FC236}">
                <a16:creationId xmlns:a16="http://schemas.microsoft.com/office/drawing/2014/main" id="{52539D85-2BC4-9D54-F6BF-5EBE90946F8C}"/>
              </a:ext>
            </a:extLst>
          </p:cNvPr>
          <p:cNvSpPr>
            <a:spLocks noGrp="1"/>
          </p:cNvSpPr>
          <p:nvPr>
            <p:ph sz="quarter" idx="17"/>
          </p:nvPr>
        </p:nvSpPr>
        <p:spPr>
          <a:xfrm>
            <a:off x="838200" y="5707045"/>
            <a:ext cx="10515600" cy="398460"/>
          </a:xfrm>
        </p:spPr>
        <p:txBody>
          <a:bodyPr/>
          <a:lstStyle/>
          <a:p>
            <a:r>
              <a:rPr lang="en-US"/>
              <a:t>Please direct any questions to:</a:t>
            </a:r>
          </a:p>
        </p:txBody>
      </p:sp>
      <p:sp>
        <p:nvSpPr>
          <p:cNvPr id="15" name="Content Placeholder 14">
            <a:extLst>
              <a:ext uri="{FF2B5EF4-FFF2-40B4-BE49-F238E27FC236}">
                <a16:creationId xmlns:a16="http://schemas.microsoft.com/office/drawing/2014/main" id="{494A24CA-D6B2-FE5D-C529-77B0A979BAD2}"/>
              </a:ext>
            </a:extLst>
          </p:cNvPr>
          <p:cNvSpPr>
            <a:spLocks noGrp="1"/>
          </p:cNvSpPr>
          <p:nvPr>
            <p:ph sz="quarter" idx="18"/>
          </p:nvPr>
        </p:nvSpPr>
        <p:spPr>
          <a:xfrm>
            <a:off x="838200" y="6024993"/>
            <a:ext cx="10515600" cy="398463"/>
          </a:xfrm>
        </p:spPr>
        <p:txBody>
          <a:bodyPr/>
          <a:lstStyle/>
          <a:p>
            <a:r>
              <a:rPr lang="en-US"/>
              <a:t>Marita.Callahan@mass.gov</a:t>
            </a:r>
          </a:p>
        </p:txBody>
      </p:sp>
      <p:sp>
        <p:nvSpPr>
          <p:cNvPr id="4" name="Slide Number Placeholder 3">
            <a:extLst>
              <a:ext uri="{FF2B5EF4-FFF2-40B4-BE49-F238E27FC236}">
                <a16:creationId xmlns:a16="http://schemas.microsoft.com/office/drawing/2014/main" id="{7B15D191-7E79-F474-1500-6F44F699542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3705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C35DE-E4C1-FE6C-90A2-9A3935F46033}"/>
              </a:ext>
            </a:extLst>
          </p:cNvPr>
          <p:cNvSpPr>
            <a:spLocks noGrp="1"/>
          </p:cNvSpPr>
          <p:nvPr>
            <p:ph type="title" idx="4294967295"/>
          </p:nvPr>
        </p:nvSpPr>
        <p:spPr>
          <a:xfrm>
            <a:off x="616224" y="2358615"/>
            <a:ext cx="10700042" cy="1373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br>
            <a: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t>Community-based Health Initiatives</a:t>
            </a:r>
          </a:p>
        </p:txBody>
      </p:sp>
      <p:sp>
        <p:nvSpPr>
          <p:cNvPr id="3" name="Text Placeholder 2">
            <a:extLst>
              <a:ext uri="{FF2B5EF4-FFF2-40B4-BE49-F238E27FC236}">
                <a16:creationId xmlns:a16="http://schemas.microsoft.com/office/drawing/2014/main" id="{1CC6ACB5-9DF1-7668-FF5F-FCCE05779A5B}"/>
              </a:ext>
            </a:extLst>
          </p:cNvPr>
          <p:cNvSpPr>
            <a:spLocks noGrp="1"/>
          </p:cNvSpPr>
          <p:nvPr>
            <p:ph type="body" sz="quarter" idx="11"/>
          </p:nvPr>
        </p:nvSpPr>
        <p:spPr/>
        <p:txBody>
          <a:bodyPr/>
          <a:lstStyle/>
          <a:p>
            <a:r>
              <a:rPr lang="en-US"/>
              <a:t>Determination of Need Factor 6</a:t>
            </a:r>
          </a:p>
        </p:txBody>
      </p:sp>
      <p:sp>
        <p:nvSpPr>
          <p:cNvPr id="4" name="Text Placeholder 3">
            <a:extLst>
              <a:ext uri="{FF2B5EF4-FFF2-40B4-BE49-F238E27FC236}">
                <a16:creationId xmlns:a16="http://schemas.microsoft.com/office/drawing/2014/main" id="{085CA629-8878-1A41-69EF-85144CCE625F}"/>
              </a:ext>
            </a:extLst>
          </p:cNvPr>
          <p:cNvSpPr>
            <a:spLocks noGrp="1"/>
          </p:cNvSpPr>
          <p:nvPr>
            <p:ph type="body" sz="quarter" idx="12"/>
          </p:nvPr>
        </p:nvSpPr>
        <p:spPr>
          <a:xfrm>
            <a:off x="616224" y="4903929"/>
            <a:ext cx="8737096" cy="423884"/>
          </a:xfrm>
        </p:spPr>
        <p:txBody>
          <a:bodyPr>
            <a:normAutofit/>
          </a:bodyPr>
          <a:lstStyle/>
          <a:p>
            <a:r>
              <a:rPr lang="en-US" sz="1900"/>
              <a:t>Jennica Allen</a:t>
            </a:r>
            <a:r>
              <a:rPr lang="en-US" sz="1900" b="0"/>
              <a:t> (she/her), Manager of Community Engagement Practices</a:t>
            </a:r>
          </a:p>
          <a:p>
            <a:endParaRPr lang="en-US" sz="1900"/>
          </a:p>
        </p:txBody>
      </p:sp>
      <p:sp>
        <p:nvSpPr>
          <p:cNvPr id="12" name="Text Placeholder 3">
            <a:extLst>
              <a:ext uri="{FF2B5EF4-FFF2-40B4-BE49-F238E27FC236}">
                <a16:creationId xmlns:a16="http://schemas.microsoft.com/office/drawing/2014/main" id="{D8680B55-02A0-6046-1A4C-FE3877F3079C}"/>
              </a:ext>
            </a:extLst>
          </p:cNvPr>
          <p:cNvSpPr txBox="1">
            <a:spLocks/>
          </p:cNvSpPr>
          <p:nvPr/>
        </p:nvSpPr>
        <p:spPr>
          <a:xfrm>
            <a:off x="616221" y="5297611"/>
            <a:ext cx="9100655" cy="423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Next LT Pro" panose="020B05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Katie Teague</a:t>
            </a:r>
            <a:r>
              <a:rPr kumimoji="0" lang="en-US" sz="1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(she/her), Community Health Planning &amp; Engagement Specialist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827A732B-87F3-2B56-B45C-D20FAE9A081F}"/>
              </a:ext>
            </a:extLst>
          </p:cNvPr>
          <p:cNvSpPr>
            <a:spLocks noGrp="1"/>
          </p:cNvSpPr>
          <p:nvPr>
            <p:ph type="body" sz="quarter" idx="15"/>
          </p:nvPr>
        </p:nvSpPr>
        <p:spPr>
          <a:xfrm>
            <a:off x="616224" y="5721495"/>
            <a:ext cx="8401568" cy="423884"/>
          </a:xfrm>
        </p:spPr>
        <p:txBody>
          <a:bodyPr>
            <a:normAutofit/>
          </a:bodyPr>
          <a:lstStyle/>
          <a:p>
            <a:r>
              <a:rPr lang="en-US" sz="1900"/>
              <a:t>Division of Community Health Planning &amp; Engagement</a:t>
            </a:r>
          </a:p>
        </p:txBody>
      </p:sp>
      <p:sp>
        <p:nvSpPr>
          <p:cNvPr id="8" name="Text Placeholder 6">
            <a:extLst>
              <a:ext uri="{FF2B5EF4-FFF2-40B4-BE49-F238E27FC236}">
                <a16:creationId xmlns:a16="http://schemas.microsoft.com/office/drawing/2014/main" id="{7357CC6C-642A-E406-EF24-8E063569FB5E}"/>
              </a:ext>
            </a:extLst>
          </p:cNvPr>
          <p:cNvSpPr txBox="1">
            <a:spLocks/>
          </p:cNvSpPr>
          <p:nvPr/>
        </p:nvSpPr>
        <p:spPr>
          <a:xfrm>
            <a:off x="616222" y="6111864"/>
            <a:ext cx="8401568" cy="423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venir Next LT Pro" panose="020B05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Bureau of Community Health &amp; Prevention</a:t>
            </a:r>
          </a:p>
        </p:txBody>
      </p:sp>
    </p:spTree>
    <p:extLst>
      <p:ext uri="{BB962C8B-B14F-4D97-AF65-F5344CB8AC3E}">
        <p14:creationId xmlns:p14="http://schemas.microsoft.com/office/powerpoint/2010/main" val="1671777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lstStyle/>
          <a:p>
            <a:r>
              <a:rPr lang="en-US"/>
              <a:t>Agenda</a:t>
            </a:r>
          </a:p>
        </p:txBody>
      </p:sp>
      <p:sp>
        <p:nvSpPr>
          <p:cNvPr id="6" name="Content Placeholder 5">
            <a:extLst>
              <a:ext uri="{FF2B5EF4-FFF2-40B4-BE49-F238E27FC236}">
                <a16:creationId xmlns:a16="http://schemas.microsoft.com/office/drawing/2014/main" id="{C8F6BFFB-32B1-3CC5-14A3-42DCB1BD6F44}"/>
              </a:ext>
            </a:extLst>
          </p:cNvPr>
          <p:cNvSpPr txBox="1">
            <a:spLocks/>
          </p:cNvSpPr>
          <p:nvPr/>
        </p:nvSpPr>
        <p:spPr>
          <a:xfrm>
            <a:off x="726508" y="1501092"/>
            <a:ext cx="10473847" cy="4703031"/>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ct val="20000"/>
              </a:spcBef>
              <a:buFont typeface="Arial" panose="020B0604020202020204" pitchFamily="34" charset="0"/>
              <a:buNone/>
              <a:defRPr sz="3200" kern="1200">
                <a:solidFill>
                  <a:srgbClr val="032E53"/>
                </a:solidFill>
                <a:latin typeface="Avenir Next LT Pro" panose="020B0504020202020204" pitchFamily="34" charset="0"/>
                <a:ea typeface="+mn-ea"/>
                <a:cs typeface="Arial" panose="020B0604020202020204" pitchFamily="34" charset="0"/>
              </a:defRPr>
            </a:lvl1pPr>
            <a:lvl2pPr marL="742950" indent="-285750" algn="l" defTabSz="914400" rtl="0" eaLnBrk="1" latinLnBrk="0" hangingPunct="1">
              <a:lnSpc>
                <a:spcPct val="90000"/>
              </a:lnSpc>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14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32E53"/>
                </a:solidFill>
                <a:effectLst/>
                <a:uLnTx/>
                <a:uFillTx/>
                <a:latin typeface="Avenir Next LT Pro"/>
                <a:ea typeface="+mn-ea"/>
                <a:cs typeface="Arial"/>
              </a:rPr>
              <a:t>Determination of Need (</a:t>
            </a:r>
            <a:r>
              <a:rPr kumimoji="0" lang="en-US" sz="3200" b="0" i="0" u="none" strike="noStrike" kern="1200" cap="none" spc="0" normalizeH="0" baseline="0" noProof="0" err="1">
                <a:ln>
                  <a:noFill/>
                </a:ln>
                <a:solidFill>
                  <a:srgbClr val="032E53"/>
                </a:solidFill>
                <a:effectLst/>
                <a:uLnTx/>
                <a:uFillTx/>
                <a:latin typeface="Avenir Next LT Pro"/>
                <a:ea typeface="+mn-ea"/>
                <a:cs typeface="Arial"/>
              </a:rPr>
              <a:t>DoN</a:t>
            </a:r>
            <a:r>
              <a:rPr kumimoji="0" lang="en-US" sz="3200" b="0" i="0" u="none" strike="noStrike" kern="1200" cap="none" spc="0" normalizeH="0" baseline="0" noProof="0">
                <a:ln>
                  <a:noFill/>
                </a:ln>
                <a:solidFill>
                  <a:srgbClr val="032E53"/>
                </a:solidFill>
                <a:effectLst/>
                <a:uLnTx/>
                <a:uFillTx/>
                <a:latin typeface="Avenir Next LT Pro"/>
                <a:ea typeface="+mn-ea"/>
                <a:cs typeface="Arial"/>
              </a:rPr>
              <a:t>) Community-based Health Initiatives (CHI) Program and Process</a:t>
            </a:r>
          </a:p>
          <a:p>
            <a:pPr marL="457200" marR="0" lvl="0" indent="-457200" algn="l" defTabSz="914400" rtl="0" eaLnBrk="1" fontAlgn="auto" latinLnBrk="0" hangingPunct="1">
              <a:lnSpc>
                <a:spcPct val="114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32E53"/>
                </a:solidFill>
                <a:effectLst/>
                <a:uLnTx/>
                <a:uFillTx/>
                <a:latin typeface="Avenir Next LT Pro"/>
                <a:ea typeface="+mn-ea"/>
                <a:cs typeface="Arial"/>
              </a:rPr>
              <a:t>Local investments</a:t>
            </a:r>
          </a:p>
          <a:p>
            <a:pPr marL="457200" marR="0" lvl="0" indent="-457200" algn="l" defTabSz="914400" rtl="0" eaLnBrk="1" fontAlgn="auto" latinLnBrk="0" hangingPunct="1">
              <a:lnSpc>
                <a:spcPct val="114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32E53"/>
                </a:solidFill>
                <a:effectLst/>
                <a:uLnTx/>
                <a:uFillTx/>
                <a:latin typeface="Avenir Next LT Pro"/>
                <a:ea typeface="+mn-ea"/>
                <a:cs typeface="Arial"/>
              </a:rPr>
              <a:t>Statewide investments</a:t>
            </a:r>
          </a:p>
          <a:p>
            <a:pPr marL="457200" marR="0" lvl="0" indent="-457200" algn="l" defTabSz="914400" rtl="0" eaLnBrk="1" fontAlgn="auto" latinLnBrk="0" hangingPunct="1">
              <a:lnSpc>
                <a:spcPct val="114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32E53"/>
                </a:solidFill>
                <a:effectLst/>
                <a:uLnTx/>
                <a:uFillTx/>
                <a:latin typeface="Avenir Next LT Pro"/>
                <a:ea typeface="+mn-ea"/>
                <a:cs typeface="Arial"/>
              </a:rPr>
              <a:t>Looking ahead</a:t>
            </a:r>
          </a:p>
        </p:txBody>
      </p:sp>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886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619F44-F8DB-9071-4483-C4877A8B461E}"/>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err="1">
                <a:solidFill>
                  <a:schemeClr val="bg1"/>
                </a:solidFill>
                <a:latin typeface="Avenir Next LT Pro" panose="020B0504020202020204" pitchFamily="34" charset="0"/>
                <a:ea typeface="+mn-ea"/>
                <a:cs typeface="Arial" panose="020B0604020202020204" pitchFamily="34" charset="0"/>
              </a:rPr>
              <a:t>DoN</a:t>
            </a:r>
            <a:r>
              <a:rPr lang="en-US" b="1">
                <a:solidFill>
                  <a:schemeClr val="bg1"/>
                </a:solidFill>
                <a:latin typeface="Avenir Next LT Pro" panose="020B0504020202020204" pitchFamily="34" charset="0"/>
                <a:ea typeface="+mn-ea"/>
                <a:cs typeface="Arial" panose="020B0604020202020204" pitchFamily="34" charset="0"/>
              </a:rPr>
              <a:t> CHI Program &amp; Process</a:t>
            </a:r>
            <a:endPar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8358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90759C-F5A6-5A98-A054-EB02CEF4EA20}"/>
              </a:ext>
            </a:extLst>
          </p:cNvPr>
          <p:cNvSpPr>
            <a:spLocks noGrp="1"/>
          </p:cNvSpPr>
          <p:nvPr>
            <p:ph type="title"/>
          </p:nvPr>
        </p:nvSpPr>
        <p:spPr/>
        <p:txBody>
          <a:bodyPr>
            <a:normAutofit fontScale="90000"/>
          </a:bodyPr>
          <a:lstStyle/>
          <a:p>
            <a:r>
              <a:rPr lang="en-US" dirty="0">
                <a:latin typeface="Avenir Next LT Pro" panose="020B0504020202020204" pitchFamily="34" charset="0"/>
              </a:rPr>
              <a:t>Factor 6: Community Health Initiatives - Requirements</a:t>
            </a:r>
          </a:p>
        </p:txBody>
      </p:sp>
      <p:sp>
        <p:nvSpPr>
          <p:cNvPr id="5" name="Content Placeholder 3">
            <a:extLst>
              <a:ext uri="{FF2B5EF4-FFF2-40B4-BE49-F238E27FC236}">
                <a16:creationId xmlns:a16="http://schemas.microsoft.com/office/drawing/2014/main" id="{54BCB655-8639-6163-A07B-D8631EFB2CF0}"/>
              </a:ext>
            </a:extLst>
          </p:cNvPr>
          <p:cNvSpPr>
            <a:spLocks noGrp="1"/>
          </p:cNvSpPr>
          <p:nvPr>
            <p:ph idx="1"/>
          </p:nvPr>
        </p:nvSpPr>
        <p:spPr>
          <a:xfrm>
            <a:off x="609600" y="1435100"/>
            <a:ext cx="10972800" cy="4678363"/>
          </a:xfrm>
        </p:spPr>
        <p:txBody>
          <a:bodyPr>
            <a:normAutofit fontScale="92500" lnSpcReduction="10000"/>
          </a:bodyPr>
          <a:lstStyle/>
          <a:p>
            <a:pPr>
              <a:lnSpc>
                <a:spcPct val="100000"/>
              </a:lnSpc>
              <a:spcBef>
                <a:spcPts val="240"/>
              </a:spcBef>
              <a:buSzPts val="1100"/>
              <a:tabLst>
                <a:tab pos="508000" algn="l"/>
              </a:tabLst>
            </a:pPr>
            <a:r>
              <a:rPr lang="en-US" sz="3200" b="1" u="sng">
                <a:uFill>
                  <a:solidFill>
                    <a:srgbClr val="000000"/>
                  </a:solidFill>
                </a:uFill>
                <a:latin typeface="Avenir Next LT Pro" panose="020B0504020202020204" pitchFamily="34" charset="0"/>
                <a:ea typeface="Calibri" panose="020F0502020204030204" pitchFamily="34" charset="0"/>
              </a:rPr>
              <a:t>Community-based</a:t>
            </a:r>
            <a:r>
              <a:rPr lang="en-US" sz="3200" b="1" u="sng" spc="-55">
                <a:effectLst/>
                <a:uFill>
                  <a:solidFill>
                    <a:srgbClr val="000000"/>
                  </a:solidFill>
                </a:uFill>
                <a:latin typeface="Avenir Next LT Pro" panose="020B0504020202020204" pitchFamily="34" charset="0"/>
                <a:ea typeface="Calibri" panose="020F0502020204030204" pitchFamily="34" charset="0"/>
              </a:rPr>
              <a:t> </a:t>
            </a:r>
            <a:r>
              <a:rPr lang="en-US" sz="3200" b="1" u="sng">
                <a:effectLst/>
                <a:uFill>
                  <a:solidFill>
                    <a:srgbClr val="000000"/>
                  </a:solidFill>
                </a:uFill>
                <a:latin typeface="Avenir Next LT Pro" panose="020B0504020202020204" pitchFamily="34" charset="0"/>
                <a:ea typeface="Calibri" panose="020F0502020204030204" pitchFamily="34" charset="0"/>
              </a:rPr>
              <a:t>Health</a:t>
            </a:r>
            <a:r>
              <a:rPr lang="en-US" sz="3200" b="1" u="sng" spc="-50">
                <a:effectLst/>
                <a:uFill>
                  <a:solidFill>
                    <a:srgbClr val="000000"/>
                  </a:solidFill>
                </a:uFill>
                <a:latin typeface="Avenir Next LT Pro" panose="020B0504020202020204" pitchFamily="34" charset="0"/>
                <a:ea typeface="Calibri" panose="020F0502020204030204" pitchFamily="34" charset="0"/>
              </a:rPr>
              <a:t> </a:t>
            </a:r>
            <a:r>
              <a:rPr lang="en-US" sz="3200" b="1" u="sng" spc="-10">
                <a:effectLst/>
                <a:uFill>
                  <a:solidFill>
                    <a:srgbClr val="000000"/>
                  </a:solidFill>
                </a:uFill>
                <a:latin typeface="Avenir Next LT Pro" panose="020B0504020202020204" pitchFamily="34" charset="0"/>
                <a:ea typeface="Calibri" panose="020F0502020204030204" pitchFamily="34" charset="0"/>
              </a:rPr>
              <a:t>Initiatives</a:t>
            </a:r>
            <a:r>
              <a:rPr lang="en-US" sz="3200" b="1" u="sng" spc="-10">
                <a:uFill>
                  <a:solidFill>
                    <a:srgbClr val="000000"/>
                  </a:solidFill>
                </a:uFill>
                <a:latin typeface="Avenir Next LT Pro" panose="020B0504020202020204" pitchFamily="34" charset="0"/>
                <a:ea typeface="Calibri" panose="020F0502020204030204" pitchFamily="34" charset="0"/>
              </a:rPr>
              <a:t> (CHI)</a:t>
            </a:r>
          </a:p>
          <a:p>
            <a:pPr>
              <a:lnSpc>
                <a:spcPct val="100000"/>
              </a:lnSpc>
              <a:spcBef>
                <a:spcPts val="240"/>
              </a:spcBef>
              <a:buSzPts val="1100"/>
              <a:tabLst>
                <a:tab pos="508000" algn="l"/>
              </a:tabLst>
            </a:pPr>
            <a:endParaRPr lang="en-US" sz="3200" u="sng">
              <a:effectLst/>
              <a:uFill>
                <a:solidFill>
                  <a:srgbClr val="000000"/>
                </a:solidFill>
              </a:uFill>
              <a:latin typeface="Avenir Next LT Pro" panose="020B0504020202020204" pitchFamily="34" charset="0"/>
              <a:ea typeface="Calibri" panose="020F0502020204030204" pitchFamily="34" charset="0"/>
            </a:endParaRPr>
          </a:p>
          <a:p>
            <a:pPr>
              <a:lnSpc>
                <a:spcPct val="100000"/>
              </a:lnSpc>
              <a:spcBef>
                <a:spcPts val="35"/>
              </a:spcBef>
            </a:pPr>
            <a:r>
              <a:rPr lang="en-US" sz="2600">
                <a:latin typeface="Avenir Next LT Pro" panose="020B0504020202020204" pitchFamily="34" charset="0"/>
                <a:ea typeface="Calibri" panose="020F0502020204030204" pitchFamily="34" charset="0"/>
              </a:rPr>
              <a:t>Factor 6, or the CHI,</a:t>
            </a:r>
            <a:r>
              <a:rPr lang="en-US" sz="2600" spc="-20">
                <a:effectLst/>
                <a:latin typeface="Avenir Next LT Pro" panose="020B0504020202020204" pitchFamily="34" charset="0"/>
                <a:ea typeface="Calibri" panose="020F0502020204030204" pitchFamily="34" charset="0"/>
              </a:rPr>
              <a:t> </a:t>
            </a:r>
            <a:r>
              <a:rPr lang="en-US" sz="2600">
                <a:effectLst/>
                <a:latin typeface="Avenir Next LT Pro" panose="020B0504020202020204" pitchFamily="34" charset="0"/>
                <a:ea typeface="Calibri" panose="020F0502020204030204" pitchFamily="34" charset="0"/>
              </a:rPr>
              <a:t>serves</a:t>
            </a:r>
            <a:r>
              <a:rPr lang="en-US" sz="2600" spc="-20">
                <a:effectLst/>
                <a:latin typeface="Avenir Next LT Pro" panose="020B0504020202020204" pitchFamily="34" charset="0"/>
                <a:ea typeface="Calibri" panose="020F0502020204030204" pitchFamily="34" charset="0"/>
              </a:rPr>
              <a:t> </a:t>
            </a:r>
            <a:r>
              <a:rPr lang="en-US" sz="2600">
                <a:effectLst/>
                <a:latin typeface="Avenir Next LT Pro" panose="020B0504020202020204" pitchFamily="34" charset="0"/>
                <a:ea typeface="Calibri" panose="020F0502020204030204" pitchFamily="34" charset="0"/>
              </a:rPr>
              <a:t>to</a:t>
            </a:r>
            <a:r>
              <a:rPr lang="en-US" sz="2600" spc="-5">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connect</a:t>
            </a:r>
            <a:r>
              <a:rPr lang="en-US" sz="2600" b="1" spc="-30">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hospital</a:t>
            </a:r>
            <a:r>
              <a:rPr lang="en-US" sz="2600" b="1" spc="-10">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expenditures</a:t>
            </a:r>
            <a:r>
              <a:rPr lang="en-US" sz="2600" b="1" spc="-20">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to</a:t>
            </a:r>
            <a:r>
              <a:rPr lang="en-US" sz="2600" b="1" spc="-5">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public</a:t>
            </a:r>
            <a:r>
              <a:rPr lang="en-US" sz="2600" b="1" spc="-10">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health</a:t>
            </a:r>
            <a:r>
              <a:rPr lang="en-US" sz="2600" b="1" spc="-15">
                <a:effectLst/>
                <a:latin typeface="Avenir Next LT Pro" panose="020B0504020202020204" pitchFamily="34" charset="0"/>
                <a:ea typeface="Calibri" panose="020F0502020204030204" pitchFamily="34" charset="0"/>
              </a:rPr>
              <a:t> </a:t>
            </a:r>
            <a:r>
              <a:rPr lang="en-US" sz="2600" b="1">
                <a:effectLst/>
                <a:latin typeface="Avenir Next LT Pro" panose="020B0504020202020204" pitchFamily="34" charset="0"/>
                <a:ea typeface="Calibri" panose="020F0502020204030204" pitchFamily="34" charset="0"/>
              </a:rPr>
              <a:t>goals</a:t>
            </a:r>
            <a:r>
              <a:rPr lang="en-US" sz="2600" spc="-20">
                <a:effectLst/>
                <a:latin typeface="Avenir Next LT Pro" panose="020B0504020202020204" pitchFamily="34" charset="0"/>
                <a:ea typeface="Calibri" panose="020F0502020204030204" pitchFamily="34" charset="0"/>
              </a:rPr>
              <a:t> </a:t>
            </a:r>
            <a:r>
              <a:rPr lang="en-US" sz="2600">
                <a:effectLst/>
                <a:latin typeface="Avenir Next LT Pro" panose="020B0504020202020204" pitchFamily="34" charset="0"/>
                <a:ea typeface="Calibri" panose="020F0502020204030204" pitchFamily="34" charset="0"/>
              </a:rPr>
              <a:t>by</a:t>
            </a:r>
            <a:r>
              <a:rPr lang="en-US" sz="2600" spc="-15">
                <a:effectLst/>
                <a:latin typeface="Avenir Next LT Pro" panose="020B0504020202020204" pitchFamily="34" charset="0"/>
                <a:ea typeface="Calibri" panose="020F0502020204030204" pitchFamily="34" charset="0"/>
              </a:rPr>
              <a:t> </a:t>
            </a:r>
            <a:r>
              <a:rPr lang="en-US" sz="2600">
                <a:effectLst/>
                <a:latin typeface="Avenir Next LT Pro" panose="020B0504020202020204" pitchFamily="34" charset="0"/>
                <a:ea typeface="Calibri" panose="020F0502020204030204" pitchFamily="34" charset="0"/>
              </a:rPr>
              <a:t>making</a:t>
            </a:r>
            <a:r>
              <a:rPr lang="en-US" sz="2600" spc="-15">
                <a:effectLst/>
                <a:latin typeface="Avenir Next LT Pro" panose="020B0504020202020204" pitchFamily="34" charset="0"/>
                <a:ea typeface="Calibri" panose="020F0502020204030204" pitchFamily="34" charset="0"/>
              </a:rPr>
              <a:t> </a:t>
            </a:r>
            <a:r>
              <a:rPr lang="en-US" sz="2600">
                <a:effectLst/>
                <a:latin typeface="Avenir Next LT Pro" panose="020B0504020202020204" pitchFamily="34" charset="0"/>
                <a:ea typeface="Calibri" panose="020F0502020204030204" pitchFamily="34" charset="0"/>
              </a:rPr>
              <a:t>investments</a:t>
            </a:r>
            <a:r>
              <a:rPr lang="en-US" sz="2600" spc="-10">
                <a:effectLst/>
                <a:latin typeface="Avenir Next LT Pro" panose="020B0504020202020204" pitchFamily="34" charset="0"/>
                <a:ea typeface="Calibri" panose="020F0502020204030204" pitchFamily="34" charset="0"/>
              </a:rPr>
              <a:t> </a:t>
            </a:r>
            <a:r>
              <a:rPr lang="en-US" sz="2600">
                <a:effectLst/>
                <a:latin typeface="Avenir Next LT Pro" panose="020B0504020202020204" pitchFamily="34" charset="0"/>
                <a:ea typeface="Calibri" panose="020F0502020204030204" pitchFamily="34" charset="0"/>
              </a:rPr>
              <a:t>in Health </a:t>
            </a:r>
            <a:r>
              <a:rPr lang="en-US" sz="2600">
                <a:latin typeface="Avenir Next LT Pro" panose="020B0504020202020204" pitchFamily="34" charset="0"/>
                <a:ea typeface="Calibri" panose="020F0502020204030204" pitchFamily="34" charset="0"/>
              </a:rPr>
              <a:t>Priority Areas—referred to interchangeably as the social determinants of health (</a:t>
            </a:r>
            <a:r>
              <a:rPr lang="en-US" sz="2600" err="1">
                <a:latin typeface="Avenir Next LT Pro" panose="020B0504020202020204" pitchFamily="34" charset="0"/>
                <a:ea typeface="Calibri" panose="020F0502020204030204" pitchFamily="34" charset="0"/>
              </a:rPr>
              <a:t>SDoH</a:t>
            </a:r>
            <a:r>
              <a:rPr lang="en-US" sz="2600">
                <a:latin typeface="Avenir Next LT Pro" panose="020B0504020202020204" pitchFamily="34" charset="0"/>
                <a:ea typeface="Calibri" panose="020F0502020204030204" pitchFamily="34" charset="0"/>
              </a:rPr>
              <a:t>). </a:t>
            </a:r>
          </a:p>
          <a:p>
            <a:pPr>
              <a:lnSpc>
                <a:spcPct val="100000"/>
              </a:lnSpc>
              <a:spcBef>
                <a:spcPts val="35"/>
              </a:spcBef>
            </a:pPr>
            <a:endParaRPr lang="en-US" sz="2600">
              <a:latin typeface="Avenir Next LT Pro" panose="020B0504020202020204" pitchFamily="34" charset="0"/>
              <a:ea typeface="Calibri" panose="020F0502020204030204" pitchFamily="34" charset="0"/>
            </a:endParaRPr>
          </a:p>
          <a:p>
            <a:pPr>
              <a:lnSpc>
                <a:spcPct val="100000"/>
              </a:lnSpc>
              <a:spcBef>
                <a:spcPts val="35"/>
              </a:spcBef>
            </a:pPr>
            <a:r>
              <a:rPr lang="en-US" sz="2600">
                <a:latin typeface="Avenir Next LT Pro" panose="020B0504020202020204" pitchFamily="34" charset="0"/>
                <a:ea typeface="Calibri" panose="020F0502020204030204" pitchFamily="34" charset="0"/>
              </a:rPr>
              <a:t>CHI projects are a mechanism for Applicants to engage local partners in community health investments, </a:t>
            </a:r>
            <a:r>
              <a:rPr lang="en-US" sz="2600" b="1">
                <a:latin typeface="Avenir Next LT Pro" panose="020B0504020202020204" pitchFamily="34" charset="0"/>
                <a:ea typeface="Calibri" panose="020F0502020204030204" pitchFamily="34" charset="0"/>
              </a:rPr>
              <a:t>addressing </a:t>
            </a:r>
            <a:r>
              <a:rPr lang="en-US" sz="2600" b="1" err="1">
                <a:latin typeface="Avenir Next LT Pro" panose="020B0504020202020204" pitchFamily="34" charset="0"/>
                <a:ea typeface="Calibri" panose="020F0502020204030204" pitchFamily="34" charset="0"/>
              </a:rPr>
              <a:t>SDoH</a:t>
            </a:r>
            <a:r>
              <a:rPr lang="en-US" sz="2600" b="1">
                <a:latin typeface="Avenir Next LT Pro" panose="020B0504020202020204" pitchFamily="34" charset="0"/>
                <a:ea typeface="Calibri" panose="020F0502020204030204" pitchFamily="34" charset="0"/>
              </a:rPr>
              <a:t> and advancing racial and health equity</a:t>
            </a:r>
            <a:r>
              <a:rPr lang="en-US" sz="2600">
                <a:latin typeface="Avenir Next LT Pro" panose="020B0504020202020204" pitchFamily="34" charset="0"/>
                <a:ea typeface="Calibri" panose="020F0502020204030204" pitchFamily="34" charset="0"/>
              </a:rPr>
              <a:t>.</a:t>
            </a:r>
            <a:endParaRPr lang="en-US" sz="2600">
              <a:latin typeface="Avenir Next LT Pro" panose="020B0504020202020204" pitchFamily="34" charset="0"/>
            </a:endParaRPr>
          </a:p>
          <a:p>
            <a:pPr>
              <a:lnSpc>
                <a:spcPct val="100000"/>
              </a:lnSpc>
              <a:spcBef>
                <a:spcPts val="35"/>
              </a:spcBef>
            </a:pPr>
            <a:endParaRPr lang="en-US" sz="2600">
              <a:solidFill>
                <a:srgbClr val="000000"/>
              </a:solidFill>
              <a:latin typeface="Avenir Next LT Pro" panose="020B0504020202020204" pitchFamily="34" charset="0"/>
              <a:ea typeface="Calibri" panose="020F0502020204030204" pitchFamily="34" charset="0"/>
            </a:endParaRPr>
          </a:p>
          <a:p>
            <a:r>
              <a:rPr lang="en-US" sz="2600" b="1">
                <a:latin typeface="Avenir Next LT Pro" panose="020B0504020202020204" pitchFamily="34" charset="0"/>
              </a:rPr>
              <a:t>Factor 6 requirements and conditions depend on the Applicant and Application Type, and size of CHI contribution.</a:t>
            </a:r>
            <a:endParaRPr lang="en-US" sz="2600">
              <a:latin typeface="Avenir Next LT Pro" panose="020B0504020202020204" pitchFamily="34" charset="0"/>
            </a:endParaRPr>
          </a:p>
          <a:p>
            <a:endParaRPr lang="en-US"/>
          </a:p>
        </p:txBody>
      </p:sp>
      <p:sp>
        <p:nvSpPr>
          <p:cNvPr id="2" name="Slide Number Placeholder 1">
            <a:extLst>
              <a:ext uri="{FF2B5EF4-FFF2-40B4-BE49-F238E27FC236}">
                <a16:creationId xmlns:a16="http://schemas.microsoft.com/office/drawing/2014/main" id="{33827D8C-CCEC-221D-23B6-C817E030944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5126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noAutofit/>
          </a:bodyPr>
          <a:lstStyle/>
          <a:p>
            <a:r>
              <a:rPr lang="en-US">
                <a:ea typeface="+mj-lt"/>
                <a:cs typeface="+mj-lt"/>
              </a:rPr>
              <a:t>CHI Investments Must Improve Social Determinants of Health</a:t>
            </a:r>
            <a:endParaRPr lang="en-US"/>
          </a:p>
        </p:txBody>
      </p:sp>
      <p:pic>
        <p:nvPicPr>
          <p:cNvPr id="14" name="Picture 13">
            <a:extLst>
              <a:ext uri="{FF2B5EF4-FFF2-40B4-BE49-F238E27FC236}">
                <a16:creationId xmlns:a16="http://schemas.microsoft.com/office/drawing/2014/main" id="{3B085F49-D600-9D53-E239-2CD60B169B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00149" y="809625"/>
            <a:ext cx="8086725" cy="6143625"/>
          </a:xfrm>
          <a:prstGeom prst="rect">
            <a:avLst/>
          </a:prstGeom>
        </p:spPr>
      </p:pic>
      <p:sp>
        <p:nvSpPr>
          <p:cNvPr id="7" name="TextBox 6">
            <a:extLst>
              <a:ext uri="{FF2B5EF4-FFF2-40B4-BE49-F238E27FC236}">
                <a16:creationId xmlns:a16="http://schemas.microsoft.com/office/drawing/2014/main" id="{D7D4FBAB-D345-4DD5-BAC7-C36E082268C6}"/>
              </a:ext>
            </a:extLst>
          </p:cNvPr>
          <p:cNvSpPr txBox="1"/>
          <p:nvPr/>
        </p:nvSpPr>
        <p:spPr>
          <a:xfrm>
            <a:off x="4276723" y="3787293"/>
            <a:ext cx="1933575" cy="6924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97132">
                    <a:lumMod val="75000"/>
                  </a:srgbClr>
                </a:solidFill>
                <a:effectLst/>
                <a:uLnTx/>
                <a:uFillTx/>
                <a:latin typeface="Avenir Next LT Pro" panose="020B0504020202020204" pitchFamily="34" charset="0"/>
                <a:ea typeface="+mn-ea"/>
                <a:cs typeface="+mn-cs"/>
              </a:rPr>
              <a:t>Built Environment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96B24"/>
                </a:solidFill>
                <a:effectLst/>
                <a:uLnTx/>
                <a:uFillTx/>
                <a:latin typeface="Avenir Next LT Pro" panose="020B0504020202020204" pitchFamily="34" charset="0"/>
                <a:ea typeface="+mn-ea"/>
                <a:cs typeface="+mn-cs"/>
              </a:rPr>
              <a:t>Education</a:t>
            </a:r>
            <a:endParaRPr kumimoji="0" lang="en-US" sz="1300" b="1" i="0" u="none" strike="noStrike" kern="1200" cap="none" spc="0" normalizeH="0" baseline="0" noProof="0">
              <a:ln>
                <a:noFill/>
              </a:ln>
              <a:solidFill>
                <a:srgbClr val="E97132">
                  <a:lumMod val="75000"/>
                </a:srgbClr>
              </a:solidFill>
              <a:effectLst/>
              <a:uLnTx/>
              <a:uFillTx/>
              <a:latin typeface="Avenir Next LT Pro" panose="020B05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56082"/>
                </a:solidFill>
                <a:effectLst/>
                <a:uLnTx/>
                <a:uFillTx/>
                <a:latin typeface="Avenir Next LT Pro" panose="020B0504020202020204" pitchFamily="34" charset="0"/>
                <a:ea typeface="+mn-ea"/>
                <a:cs typeface="+mn-cs"/>
              </a:rPr>
              <a:t>Violence &amp; Trauma</a:t>
            </a:r>
          </a:p>
        </p:txBody>
      </p:sp>
      <p:sp>
        <p:nvSpPr>
          <p:cNvPr id="8" name="TextBox 7">
            <a:extLst>
              <a:ext uri="{FF2B5EF4-FFF2-40B4-BE49-F238E27FC236}">
                <a16:creationId xmlns:a16="http://schemas.microsoft.com/office/drawing/2014/main" id="{D9A620BE-F8A6-1965-03AB-6CBA902D567E}"/>
              </a:ext>
            </a:extLst>
          </p:cNvPr>
          <p:cNvSpPr txBox="1"/>
          <p:nvPr/>
        </p:nvSpPr>
        <p:spPr>
          <a:xfrm>
            <a:off x="6517777" y="3773184"/>
            <a:ext cx="1803493" cy="6924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F9ED5">
                    <a:lumMod val="75000"/>
                  </a:srgbClr>
                </a:solidFill>
                <a:effectLst/>
                <a:uLnTx/>
                <a:uFillTx/>
                <a:latin typeface="Avenir Next LT Pro" panose="020B0504020202020204" pitchFamily="34" charset="0"/>
                <a:ea typeface="+mn-ea"/>
                <a:cs typeface="+mn-cs"/>
              </a:rPr>
              <a:t>Employment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3"/>
                </a:solidFill>
                <a:effectLst/>
                <a:uLnTx/>
                <a:uFillTx/>
                <a:latin typeface="Avenir Next LT Pro" panose="020B0504020202020204" pitchFamily="34" charset="0"/>
                <a:ea typeface="+mn-ea"/>
                <a:cs typeface="+mn-cs"/>
              </a:rPr>
              <a:t>Social Environment</a:t>
            </a:r>
          </a:p>
        </p:txBody>
      </p:sp>
      <p:sp>
        <p:nvSpPr>
          <p:cNvPr id="10" name="TextBox 9">
            <a:extLst>
              <a:ext uri="{FF2B5EF4-FFF2-40B4-BE49-F238E27FC236}">
                <a16:creationId xmlns:a16="http://schemas.microsoft.com/office/drawing/2014/main" id="{2F8A726D-AD77-F245-317E-32D8A049F6A4}"/>
              </a:ext>
            </a:extLst>
          </p:cNvPr>
          <p:cNvSpPr txBox="1"/>
          <p:nvPr/>
        </p:nvSpPr>
        <p:spPr>
          <a:xfrm>
            <a:off x="9209991" y="3191314"/>
            <a:ext cx="2638133" cy="203132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CHI program works with health systems and their community partners to address </a:t>
            </a:r>
            <a:r>
              <a:rPr kumimoji="0" lang="en-US" sz="1800" b="0" i="0" u="none" strike="noStrike" kern="1200" cap="none" spc="0" normalizeH="0" baseline="0" noProof="0" err="1">
                <a:ln>
                  <a:noFill/>
                </a:ln>
                <a:solidFill>
                  <a:prstClr val="black"/>
                </a:solidFill>
                <a:effectLst/>
                <a:uLnTx/>
                <a:uFillTx/>
                <a:latin typeface="Avenir Next LT Pro"/>
                <a:ea typeface="+mn-ea"/>
                <a:cs typeface="+mn-cs"/>
              </a:rPr>
              <a:t>SDoH</a:t>
            </a:r>
            <a:r>
              <a:rPr kumimoji="0" lang="en-US" sz="1800" b="0" i="0" u="none" strike="noStrike" kern="1200" cap="none" spc="0" normalizeH="0" baseline="0" noProof="0">
                <a:ln>
                  <a:noFill/>
                </a:ln>
                <a:solidFill>
                  <a:prstClr val="black"/>
                </a:solidFill>
                <a:effectLst/>
                <a:uLnTx/>
                <a:uFillTx/>
                <a:latin typeface="Avenir Next LT Pro"/>
                <a:ea typeface="+mn-ea"/>
                <a:cs typeface="+mn-cs"/>
              </a:rPr>
              <a:t> and positively impact health outcomes.</a:t>
            </a:r>
          </a:p>
        </p:txBody>
      </p:sp>
      <p:sp>
        <p:nvSpPr>
          <p:cNvPr id="9" name="Arrow: Right 8">
            <a:extLst>
              <a:ext uri="{FF2B5EF4-FFF2-40B4-BE49-F238E27FC236}">
                <a16:creationId xmlns:a16="http://schemas.microsoft.com/office/drawing/2014/main" id="{2301B6D9-5FA2-A012-9EF4-892BE258FDD8}"/>
              </a:ext>
              <a:ext uri="{C183D7F6-B498-43B3-948B-1728B52AA6E4}">
                <adec:decorative xmlns:adec="http://schemas.microsoft.com/office/drawing/2017/decorative" val="1"/>
              </a:ext>
            </a:extLst>
          </p:cNvPr>
          <p:cNvSpPr/>
          <p:nvPr/>
        </p:nvSpPr>
        <p:spPr>
          <a:xfrm rot="10800000">
            <a:off x="8335714" y="3980600"/>
            <a:ext cx="965603" cy="25176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3E733A2-5C8C-726E-B757-0D5676C5C17E}"/>
              </a:ext>
              <a:ext uri="{C183D7F6-B498-43B3-948B-1728B52AA6E4}">
                <adec:decorative xmlns:adec="http://schemas.microsoft.com/office/drawing/2017/decorative" val="1"/>
              </a:ext>
            </a:extLst>
          </p:cNvPr>
          <p:cNvSpPr/>
          <p:nvPr/>
        </p:nvSpPr>
        <p:spPr>
          <a:xfrm>
            <a:off x="4506684" y="3728736"/>
            <a:ext cx="3722915" cy="780728"/>
          </a:xfrm>
          <a:prstGeom prst="rect">
            <a:avLst/>
          </a:prstGeom>
          <a:noFill/>
          <a:ln w="349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3590925"/>
                      <a:gd name="connsiteY0" fmla="*/ 0 h 780728"/>
                      <a:gd name="connsiteX1" fmla="*/ 562578 w 3590925"/>
                      <a:gd name="connsiteY1" fmla="*/ 0 h 780728"/>
                      <a:gd name="connsiteX2" fmla="*/ 1053338 w 3590925"/>
                      <a:gd name="connsiteY2" fmla="*/ 0 h 780728"/>
                      <a:gd name="connsiteX3" fmla="*/ 1723644 w 3590925"/>
                      <a:gd name="connsiteY3" fmla="*/ 0 h 780728"/>
                      <a:gd name="connsiteX4" fmla="*/ 2286222 w 3590925"/>
                      <a:gd name="connsiteY4" fmla="*/ 0 h 780728"/>
                      <a:gd name="connsiteX5" fmla="*/ 2848800 w 3590925"/>
                      <a:gd name="connsiteY5" fmla="*/ 0 h 780728"/>
                      <a:gd name="connsiteX6" fmla="*/ 3590925 w 3590925"/>
                      <a:gd name="connsiteY6" fmla="*/ 0 h 780728"/>
                      <a:gd name="connsiteX7" fmla="*/ 3590925 w 3590925"/>
                      <a:gd name="connsiteY7" fmla="*/ 374749 h 780728"/>
                      <a:gd name="connsiteX8" fmla="*/ 3590925 w 3590925"/>
                      <a:gd name="connsiteY8" fmla="*/ 780728 h 780728"/>
                      <a:gd name="connsiteX9" fmla="*/ 3064256 w 3590925"/>
                      <a:gd name="connsiteY9" fmla="*/ 780728 h 780728"/>
                      <a:gd name="connsiteX10" fmla="*/ 2465769 w 3590925"/>
                      <a:gd name="connsiteY10" fmla="*/ 780728 h 780728"/>
                      <a:gd name="connsiteX11" fmla="*/ 1867281 w 3590925"/>
                      <a:gd name="connsiteY11" fmla="*/ 780728 h 780728"/>
                      <a:gd name="connsiteX12" fmla="*/ 1304703 w 3590925"/>
                      <a:gd name="connsiteY12" fmla="*/ 780728 h 780728"/>
                      <a:gd name="connsiteX13" fmla="*/ 634397 w 3590925"/>
                      <a:gd name="connsiteY13" fmla="*/ 780728 h 780728"/>
                      <a:gd name="connsiteX14" fmla="*/ 0 w 3590925"/>
                      <a:gd name="connsiteY14" fmla="*/ 780728 h 780728"/>
                      <a:gd name="connsiteX15" fmla="*/ 0 w 3590925"/>
                      <a:gd name="connsiteY15" fmla="*/ 405979 h 780728"/>
                      <a:gd name="connsiteX16" fmla="*/ 0 w 3590925"/>
                      <a:gd name="connsiteY16" fmla="*/ 0 h 7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0925" h="780728" extrusionOk="0">
                        <a:moveTo>
                          <a:pt x="0" y="0"/>
                        </a:moveTo>
                        <a:cubicBezTo>
                          <a:pt x="280796" y="-7731"/>
                          <a:pt x="418354" y="627"/>
                          <a:pt x="562578" y="0"/>
                        </a:cubicBezTo>
                        <a:cubicBezTo>
                          <a:pt x="706802" y="-627"/>
                          <a:pt x="913041" y="5171"/>
                          <a:pt x="1053338" y="0"/>
                        </a:cubicBezTo>
                        <a:cubicBezTo>
                          <a:pt x="1193635" y="-5171"/>
                          <a:pt x="1586590" y="28107"/>
                          <a:pt x="1723644" y="0"/>
                        </a:cubicBezTo>
                        <a:cubicBezTo>
                          <a:pt x="1860698" y="-28107"/>
                          <a:pt x="2092888" y="-27298"/>
                          <a:pt x="2286222" y="0"/>
                        </a:cubicBezTo>
                        <a:cubicBezTo>
                          <a:pt x="2479556" y="27298"/>
                          <a:pt x="2691137" y="-3578"/>
                          <a:pt x="2848800" y="0"/>
                        </a:cubicBezTo>
                        <a:cubicBezTo>
                          <a:pt x="3006463" y="3578"/>
                          <a:pt x="3425456" y="-16615"/>
                          <a:pt x="3590925" y="0"/>
                        </a:cubicBezTo>
                        <a:cubicBezTo>
                          <a:pt x="3577636" y="180041"/>
                          <a:pt x="3573205" y="249637"/>
                          <a:pt x="3590925" y="374749"/>
                        </a:cubicBezTo>
                        <a:cubicBezTo>
                          <a:pt x="3608645" y="499861"/>
                          <a:pt x="3600031" y="626045"/>
                          <a:pt x="3590925" y="780728"/>
                        </a:cubicBezTo>
                        <a:cubicBezTo>
                          <a:pt x="3374405" y="767200"/>
                          <a:pt x="3286786" y="805037"/>
                          <a:pt x="3064256" y="780728"/>
                        </a:cubicBezTo>
                        <a:cubicBezTo>
                          <a:pt x="2841726" y="756419"/>
                          <a:pt x="2732900" y="792088"/>
                          <a:pt x="2465769" y="780728"/>
                        </a:cubicBezTo>
                        <a:cubicBezTo>
                          <a:pt x="2198638" y="769368"/>
                          <a:pt x="2084860" y="784687"/>
                          <a:pt x="1867281" y="780728"/>
                        </a:cubicBezTo>
                        <a:cubicBezTo>
                          <a:pt x="1649702" y="776769"/>
                          <a:pt x="1543691" y="789210"/>
                          <a:pt x="1304703" y="780728"/>
                        </a:cubicBezTo>
                        <a:cubicBezTo>
                          <a:pt x="1065715" y="772246"/>
                          <a:pt x="782635" y="781696"/>
                          <a:pt x="634397" y="780728"/>
                        </a:cubicBezTo>
                        <a:cubicBezTo>
                          <a:pt x="486159" y="779760"/>
                          <a:pt x="294881" y="803745"/>
                          <a:pt x="0" y="780728"/>
                        </a:cubicBezTo>
                        <a:cubicBezTo>
                          <a:pt x="-14875" y="658955"/>
                          <a:pt x="-12041" y="530251"/>
                          <a:pt x="0" y="405979"/>
                        </a:cubicBezTo>
                        <a:cubicBezTo>
                          <a:pt x="12041" y="281707"/>
                          <a:pt x="1602" y="84057"/>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9356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C728-3550-E63D-CB43-DAACC3064B7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DB5203-C1F1-2E68-9B39-FD31EC015ACB}"/>
              </a:ext>
            </a:extLst>
          </p:cNvPr>
          <p:cNvSpPr>
            <a:spLocks noGrp="1"/>
          </p:cNvSpPr>
          <p:nvPr>
            <p:ph type="title"/>
          </p:nvPr>
        </p:nvSpPr>
        <p:spPr/>
        <p:txBody>
          <a:bodyPr/>
          <a:lstStyle/>
          <a:p>
            <a:r>
              <a:rPr lang="en-US" dirty="0"/>
              <a:t>Martin Luther King Jr. Day </a:t>
            </a:r>
          </a:p>
        </p:txBody>
      </p:sp>
      <p:pic>
        <p:nvPicPr>
          <p:cNvPr id="3" name="Picture 2" descr="Martin Luther King Jr.">
            <a:extLst>
              <a:ext uri="{FF2B5EF4-FFF2-40B4-BE49-F238E27FC236}">
                <a16:creationId xmlns:a16="http://schemas.microsoft.com/office/drawing/2014/main" id="{11D99D32-CA85-6C4C-2758-000A88237B79}"/>
              </a:ext>
            </a:extLst>
          </p:cNvPr>
          <p:cNvPicPr>
            <a:picLocks noChangeAspect="1"/>
          </p:cNvPicPr>
          <p:nvPr/>
        </p:nvPicPr>
        <p:blipFill>
          <a:blip r:embed="rId2"/>
          <a:stretch>
            <a:fillRect/>
          </a:stretch>
        </p:blipFill>
        <p:spPr>
          <a:xfrm>
            <a:off x="1049396" y="1340115"/>
            <a:ext cx="3522236" cy="4857750"/>
          </a:xfrm>
          <a:prstGeom prst="rect">
            <a:avLst/>
          </a:prstGeom>
        </p:spPr>
      </p:pic>
      <p:sp>
        <p:nvSpPr>
          <p:cNvPr id="4" name="Content Placeholder 3">
            <a:extLst>
              <a:ext uri="{FF2B5EF4-FFF2-40B4-BE49-F238E27FC236}">
                <a16:creationId xmlns:a16="http://schemas.microsoft.com/office/drawing/2014/main" id="{094C3C8E-EDDD-9391-9A82-F7DFD347B154}"/>
              </a:ext>
            </a:extLst>
          </p:cNvPr>
          <p:cNvSpPr>
            <a:spLocks noGrp="1"/>
          </p:cNvSpPr>
          <p:nvPr>
            <p:ph idx="1"/>
          </p:nvPr>
        </p:nvSpPr>
        <p:spPr>
          <a:xfrm>
            <a:off x="5137317" y="2114920"/>
            <a:ext cx="6479150" cy="3308139"/>
          </a:xfrm>
        </p:spPr>
        <p:txBody>
          <a:bodyPr>
            <a:normAutofit/>
          </a:bodyPr>
          <a:lstStyle/>
          <a:p>
            <a:r>
              <a:rPr lang="en-US" sz="3600" dirty="0"/>
              <a:t>“Of all the forms of inequality, injustice in health care is the most shocking and inhumane.” </a:t>
            </a:r>
            <a:br>
              <a:rPr lang="en-US" sz="3600" dirty="0"/>
            </a:br>
            <a:r>
              <a:rPr lang="en-US" sz="3600" dirty="0"/>
              <a:t>—Martin Luther King Jr.</a:t>
            </a:r>
          </a:p>
        </p:txBody>
      </p:sp>
      <p:sp>
        <p:nvSpPr>
          <p:cNvPr id="10" name="Slide Number Placeholder 14">
            <a:extLst>
              <a:ext uri="{FF2B5EF4-FFF2-40B4-BE49-F238E27FC236}">
                <a16:creationId xmlns:a16="http://schemas.microsoft.com/office/drawing/2014/main" id="{0DB8B7F9-3AB1-F627-F0D5-71906CD2AABC}"/>
              </a:ext>
            </a:extLst>
          </p:cNvPr>
          <p:cNvSpPr>
            <a:spLocks noGrp="1"/>
          </p:cNvSpPr>
          <p:nvPr>
            <p:ph type="sldNum" sz="quarter" idx="4"/>
          </p:nvPr>
        </p:nvSpPr>
        <p:spPr/>
        <p:txBody>
          <a:bodyPr/>
          <a:lstStyle/>
          <a:p>
            <a:fld id="{CA49D0EE-DE7F-324B-A84C-F36708423CDB}" type="slidenum">
              <a:rPr lang="en-US" smtClean="0"/>
              <a:pPr/>
              <a:t>5</a:t>
            </a:fld>
            <a:endParaRPr lang="en-US"/>
          </a:p>
        </p:txBody>
      </p:sp>
    </p:spTree>
    <p:extLst>
      <p:ext uri="{BB962C8B-B14F-4D97-AF65-F5344CB8AC3E}">
        <p14:creationId xmlns:p14="http://schemas.microsoft.com/office/powerpoint/2010/main" val="823718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396DD-3A42-3525-7102-F6995AB19D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CE9B99-2D96-98B4-3BE6-1564F7A756D5}"/>
              </a:ext>
            </a:extLst>
          </p:cNvPr>
          <p:cNvSpPr>
            <a:spLocks noGrp="1"/>
          </p:cNvSpPr>
          <p:nvPr>
            <p:ph type="title"/>
          </p:nvPr>
        </p:nvSpPr>
        <p:spPr/>
        <p:txBody>
          <a:bodyPr/>
          <a:lstStyle/>
          <a:p>
            <a:r>
              <a:rPr lang="en-US"/>
              <a:t>The CHI Program</a:t>
            </a:r>
          </a:p>
        </p:txBody>
      </p:sp>
      <p:sp>
        <p:nvSpPr>
          <p:cNvPr id="6" name="Content Placeholder 5">
            <a:extLst>
              <a:ext uri="{FF2B5EF4-FFF2-40B4-BE49-F238E27FC236}">
                <a16:creationId xmlns:a16="http://schemas.microsoft.com/office/drawing/2014/main" id="{374BD666-734F-0FC6-E150-D07B76293D92}"/>
              </a:ext>
            </a:extLst>
          </p:cNvPr>
          <p:cNvSpPr>
            <a:spLocks noGrp="1"/>
          </p:cNvSpPr>
          <p:nvPr>
            <p:ph idx="1"/>
          </p:nvPr>
        </p:nvSpPr>
        <p:spPr/>
        <p:txBody>
          <a:bodyPr/>
          <a:lstStyle/>
          <a:p>
            <a:pPr marL="0" indent="0">
              <a:buNone/>
            </a:pPr>
            <a:r>
              <a:rPr lang="en-US"/>
              <a:t>Builds health system community engagement and social determinants of health (</a:t>
            </a:r>
            <a:r>
              <a:rPr lang="en-US" err="1"/>
              <a:t>SDoH</a:t>
            </a:r>
            <a:r>
              <a:rPr lang="en-US"/>
              <a:t>) investment capacity to implement funding strategies that center community voice, address inequities and meaningfully impact </a:t>
            </a:r>
            <a:r>
              <a:rPr lang="en-US" err="1"/>
              <a:t>SDoH</a:t>
            </a:r>
            <a:r>
              <a:rPr lang="en-US"/>
              <a:t>.</a:t>
            </a:r>
          </a:p>
        </p:txBody>
      </p:sp>
      <p:sp>
        <p:nvSpPr>
          <p:cNvPr id="7" name="Content Placeholder 2">
            <a:extLst>
              <a:ext uri="{FF2B5EF4-FFF2-40B4-BE49-F238E27FC236}">
                <a16:creationId xmlns:a16="http://schemas.microsoft.com/office/drawing/2014/main" id="{C817E546-7E60-AD94-891B-19E3660F590D}"/>
              </a:ext>
            </a:extLst>
          </p:cNvPr>
          <p:cNvSpPr txBox="1">
            <a:spLocks/>
          </p:cNvSpPr>
          <p:nvPr/>
        </p:nvSpPr>
        <p:spPr>
          <a:xfrm>
            <a:off x="5037118" y="6199294"/>
            <a:ext cx="6845740" cy="365125"/>
          </a:xfrm>
          <a:prstGeom prst="rect">
            <a:avLst/>
          </a:prstGeom>
        </p:spPr>
        <p:txBody>
          <a:bodyPr vert="horz" lIns="91440" tIns="45720" rIns="91440" bIns="45720" rtlCol="0" anchor="t">
            <a:normAutofit/>
          </a:bodyPr>
          <a:lstStyle>
            <a:lvl1pPr marL="0" indent="0" algn="l" defTabSz="457189" rtl="0" eaLnBrk="1" latinLnBrk="0" hangingPunct="1">
              <a:spcBef>
                <a:spcPct val="20000"/>
              </a:spcBef>
              <a:buFontTx/>
              <a:buNone/>
              <a:defRPr sz="2700" kern="1200">
                <a:solidFill>
                  <a:schemeClr val="accent1"/>
                </a:solidFill>
                <a:latin typeface="Arial"/>
                <a:ea typeface="+mn-ea"/>
                <a:cs typeface="Arial"/>
              </a:defRPr>
            </a:lvl1pPr>
            <a:lvl2pPr marL="0" indent="-274313" algn="l" defTabSz="457189" rtl="0" eaLnBrk="1" latinLnBrk="0" hangingPunct="1">
              <a:spcBef>
                <a:spcPts val="400"/>
              </a:spcBef>
              <a:spcAft>
                <a:spcPts val="400"/>
              </a:spcAft>
              <a:buClr>
                <a:schemeClr val="accent1"/>
              </a:buClr>
              <a:buFont typeface="Arial"/>
              <a:buChar char="•"/>
              <a:defRPr sz="2400" kern="1200">
                <a:solidFill>
                  <a:schemeClr val="tx1">
                    <a:lumMod val="75000"/>
                    <a:lumOff val="25000"/>
                  </a:schemeClr>
                </a:solidFill>
                <a:latin typeface="Arial"/>
                <a:ea typeface="+mn-ea"/>
                <a:cs typeface="Arial"/>
              </a:defRPr>
            </a:lvl2pPr>
            <a:lvl3pPr marL="557770" indent="-274313" algn="l" defTabSz="457189" rtl="0" eaLnBrk="1" latinLnBrk="0" hangingPunct="1">
              <a:spcBef>
                <a:spcPts val="500"/>
              </a:spcBef>
              <a:spcAft>
                <a:spcPts val="500"/>
              </a:spcAft>
              <a:buClr>
                <a:schemeClr val="accent4"/>
              </a:buClr>
              <a:buFont typeface="Lucida Grande"/>
              <a:buChar char="›"/>
              <a:defRPr sz="2000" kern="1200">
                <a:solidFill>
                  <a:schemeClr val="tx1">
                    <a:lumMod val="75000"/>
                    <a:lumOff val="25000"/>
                  </a:schemeClr>
                </a:solidFill>
                <a:latin typeface="Arial"/>
                <a:ea typeface="+mn-ea"/>
                <a:cs typeface="Arial"/>
              </a:defRPr>
            </a:lvl3pPr>
            <a:lvl4pPr marL="832083" indent="-228594" algn="l" defTabSz="457189" rtl="0" eaLnBrk="1" latinLnBrk="0" hangingPunct="1">
              <a:spcBef>
                <a:spcPts val="400"/>
              </a:spcBef>
              <a:spcAft>
                <a:spcPts val="400"/>
              </a:spcAft>
              <a:buClr>
                <a:schemeClr val="accent4"/>
              </a:buClr>
              <a:buFont typeface="Arial"/>
              <a:buChar char="•"/>
              <a:defRPr sz="1600" kern="1200">
                <a:solidFill>
                  <a:schemeClr val="tx1">
                    <a:lumMod val="75000"/>
                    <a:lumOff val="25000"/>
                  </a:schemeClr>
                </a:solidFill>
                <a:latin typeface="Arial"/>
                <a:ea typeface="+mn-ea"/>
                <a:cs typeface="Arial"/>
              </a:defRPr>
            </a:lvl4pPr>
            <a:lvl5pPr marL="1097253" indent="-228594" algn="l" defTabSz="457189" rtl="0" eaLnBrk="1" latinLnBrk="0" hangingPunct="1">
              <a:spcBef>
                <a:spcPct val="20000"/>
              </a:spcBef>
              <a:spcAft>
                <a:spcPts val="300"/>
              </a:spcAft>
              <a:buFont typeface="Arial"/>
              <a:buChar char="»"/>
              <a:defRPr sz="1400" kern="1200">
                <a:solidFill>
                  <a:schemeClr val="tx1">
                    <a:lumMod val="75000"/>
                    <a:lumOff val="2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a:ln>
                  <a:noFill/>
                </a:ln>
                <a:solidFill>
                  <a:srgbClr val="156082"/>
                </a:solidFill>
                <a:effectLst/>
                <a:uLnTx/>
                <a:uFillTx/>
                <a:latin typeface="Calibri Light"/>
                <a:ea typeface="+mn-ea"/>
                <a:cs typeface="Arial"/>
              </a:rPr>
              <a:t>SOURCE: International Association for Public Participation, Adapted by Massachusetts Department of Public Health, 2014</a:t>
            </a:r>
          </a:p>
        </p:txBody>
      </p:sp>
      <p:grpSp>
        <p:nvGrpSpPr>
          <p:cNvPr id="8" name="Group 7">
            <a:extLst>
              <a:ext uri="{FF2B5EF4-FFF2-40B4-BE49-F238E27FC236}">
                <a16:creationId xmlns:a16="http://schemas.microsoft.com/office/drawing/2014/main" id="{748758A0-7AD9-C112-79BE-E95672B8DC9C}"/>
              </a:ext>
              <a:ext uri="{C183D7F6-B498-43B3-948B-1728B52AA6E4}">
                <adec:decorative xmlns:adec="http://schemas.microsoft.com/office/drawing/2017/decorative" val="1"/>
              </a:ext>
            </a:extLst>
          </p:cNvPr>
          <p:cNvGrpSpPr/>
          <p:nvPr/>
        </p:nvGrpSpPr>
        <p:grpSpPr>
          <a:xfrm>
            <a:off x="2673130" y="4170538"/>
            <a:ext cx="6845740" cy="1735548"/>
            <a:chOff x="2664618" y="3045873"/>
            <a:chExt cx="5578076" cy="1511100"/>
          </a:xfrm>
        </p:grpSpPr>
        <p:sp>
          <p:nvSpPr>
            <p:cNvPr id="81" name="Text Box 383">
              <a:extLst>
                <a:ext uri="{FF2B5EF4-FFF2-40B4-BE49-F238E27FC236}">
                  <a16:creationId xmlns:a16="http://schemas.microsoft.com/office/drawing/2014/main" id="{04C41CE8-1BC0-0F80-1D64-C86C604120BB}"/>
                </a:ext>
              </a:extLst>
            </p:cNvPr>
            <p:cNvSpPr txBox="1"/>
            <p:nvPr/>
          </p:nvSpPr>
          <p:spPr>
            <a:xfrm>
              <a:off x="2693813" y="3063937"/>
              <a:ext cx="829310" cy="177368"/>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Inform</a:t>
              </a:r>
            </a:p>
          </p:txBody>
        </p:sp>
        <p:sp>
          <p:nvSpPr>
            <p:cNvPr id="82" name="Text Box 106">
              <a:extLst>
                <a:ext uri="{FF2B5EF4-FFF2-40B4-BE49-F238E27FC236}">
                  <a16:creationId xmlns:a16="http://schemas.microsoft.com/office/drawing/2014/main" id="{6117BFF1-BC45-7F92-F384-DE1F130D03FD}"/>
                </a:ext>
              </a:extLst>
            </p:cNvPr>
            <p:cNvSpPr txBox="1"/>
            <p:nvPr/>
          </p:nvSpPr>
          <p:spPr>
            <a:xfrm>
              <a:off x="3656904" y="3075650"/>
              <a:ext cx="828675" cy="177368"/>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Consult</a:t>
              </a:r>
            </a:p>
          </p:txBody>
        </p:sp>
        <p:sp>
          <p:nvSpPr>
            <p:cNvPr id="83" name="Text Box 107">
              <a:extLst>
                <a:ext uri="{FF2B5EF4-FFF2-40B4-BE49-F238E27FC236}">
                  <a16:creationId xmlns:a16="http://schemas.microsoft.com/office/drawing/2014/main" id="{E215A227-1DE9-C4F6-AEAE-009BC0401942}"/>
                </a:ext>
              </a:extLst>
            </p:cNvPr>
            <p:cNvSpPr txBox="1"/>
            <p:nvPr/>
          </p:nvSpPr>
          <p:spPr>
            <a:xfrm>
              <a:off x="4591482" y="3072770"/>
              <a:ext cx="829310" cy="177368"/>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Involve</a:t>
              </a:r>
            </a:p>
          </p:txBody>
        </p:sp>
        <p:sp>
          <p:nvSpPr>
            <p:cNvPr id="84" name="Text Box 108">
              <a:extLst>
                <a:ext uri="{FF2B5EF4-FFF2-40B4-BE49-F238E27FC236}">
                  <a16:creationId xmlns:a16="http://schemas.microsoft.com/office/drawing/2014/main" id="{47A166A5-9522-5437-BEC8-479004065922}"/>
                </a:ext>
              </a:extLst>
            </p:cNvPr>
            <p:cNvSpPr txBox="1"/>
            <p:nvPr/>
          </p:nvSpPr>
          <p:spPr>
            <a:xfrm>
              <a:off x="5425272" y="3072389"/>
              <a:ext cx="929270" cy="177368"/>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Collaborate</a:t>
              </a:r>
            </a:p>
          </p:txBody>
        </p:sp>
        <p:sp>
          <p:nvSpPr>
            <p:cNvPr id="85" name="Text Box 110">
              <a:extLst>
                <a:ext uri="{FF2B5EF4-FFF2-40B4-BE49-F238E27FC236}">
                  <a16:creationId xmlns:a16="http://schemas.microsoft.com/office/drawing/2014/main" id="{B7CDE944-983C-0F90-D0AE-16C87F6527BE}"/>
                </a:ext>
              </a:extLst>
            </p:cNvPr>
            <p:cNvSpPr txBox="1"/>
            <p:nvPr/>
          </p:nvSpPr>
          <p:spPr>
            <a:xfrm>
              <a:off x="6354781" y="3068353"/>
              <a:ext cx="929640" cy="177368"/>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Empower</a:t>
              </a:r>
            </a:p>
          </p:txBody>
        </p:sp>
        <p:sp>
          <p:nvSpPr>
            <p:cNvPr id="86" name="Text Box 112">
              <a:extLst>
                <a:ext uri="{FF2B5EF4-FFF2-40B4-BE49-F238E27FC236}">
                  <a16:creationId xmlns:a16="http://schemas.microsoft.com/office/drawing/2014/main" id="{5798FE5C-6B59-E9E8-227C-B14AC74F5034}"/>
                </a:ext>
              </a:extLst>
            </p:cNvPr>
            <p:cNvSpPr txBox="1"/>
            <p:nvPr/>
          </p:nvSpPr>
          <p:spPr>
            <a:xfrm>
              <a:off x="7175629" y="3045873"/>
              <a:ext cx="1045845" cy="288224"/>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Medium" panose="00000600000000000000" pitchFamily="2" charset="0"/>
                  <a:ea typeface="MS Mincho"/>
                  <a:cs typeface="Times New Roman" panose="02020603050405020304" pitchFamily="18" charset="0"/>
                  <a:sym typeface="Arial"/>
                </a:rPr>
                <a:t>Driven / Led</a:t>
              </a:r>
            </a:p>
          </p:txBody>
        </p:sp>
        <p:sp>
          <p:nvSpPr>
            <p:cNvPr id="87" name="Text Box 113">
              <a:extLst>
                <a:ext uri="{FF2B5EF4-FFF2-40B4-BE49-F238E27FC236}">
                  <a16:creationId xmlns:a16="http://schemas.microsoft.com/office/drawing/2014/main" id="{FDD0989F-6097-592F-B3CA-E816B4F285A1}"/>
                </a:ext>
              </a:extLst>
            </p:cNvPr>
            <p:cNvSpPr txBox="1"/>
            <p:nvPr/>
          </p:nvSpPr>
          <p:spPr>
            <a:xfrm>
              <a:off x="2664618" y="4151403"/>
              <a:ext cx="939433" cy="399079"/>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panose="00000500000000000000" pitchFamily="2" charset="0"/>
                  <a:ea typeface="MS Mincho"/>
                  <a:cs typeface="Times New Roman" panose="02020603050405020304" pitchFamily="18" charset="0"/>
                  <a:sym typeface="Arial"/>
                </a:rPr>
                <a:t>Low level of community engagement</a:t>
              </a:r>
            </a:p>
          </p:txBody>
        </p:sp>
        <p:sp>
          <p:nvSpPr>
            <p:cNvPr id="88" name="Text Box 115">
              <a:extLst>
                <a:ext uri="{FF2B5EF4-FFF2-40B4-BE49-F238E27FC236}">
                  <a16:creationId xmlns:a16="http://schemas.microsoft.com/office/drawing/2014/main" id="{CF153176-E88E-113C-F120-AEB4CFF08AD3}"/>
                </a:ext>
              </a:extLst>
            </p:cNvPr>
            <p:cNvSpPr txBox="1"/>
            <p:nvPr/>
          </p:nvSpPr>
          <p:spPr>
            <a:xfrm>
              <a:off x="5019840" y="4157894"/>
              <a:ext cx="912522" cy="399079"/>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panose="00000500000000000000" pitchFamily="2" charset="0"/>
                  <a:ea typeface="MS Mincho"/>
                  <a:cs typeface="Times New Roman" panose="02020603050405020304" pitchFamily="18" charset="0"/>
                  <a:sym typeface="Arial"/>
                </a:rPr>
                <a:t>Mid level of community engagement</a:t>
              </a:r>
            </a:p>
          </p:txBody>
        </p:sp>
        <p:sp>
          <p:nvSpPr>
            <p:cNvPr id="89" name="Text Box 116">
              <a:extLst>
                <a:ext uri="{FF2B5EF4-FFF2-40B4-BE49-F238E27FC236}">
                  <a16:creationId xmlns:a16="http://schemas.microsoft.com/office/drawing/2014/main" id="{92D4D2D9-07C2-2213-DA53-123E48BA17A4}"/>
                </a:ext>
              </a:extLst>
            </p:cNvPr>
            <p:cNvSpPr txBox="1"/>
            <p:nvPr/>
          </p:nvSpPr>
          <p:spPr>
            <a:xfrm>
              <a:off x="7330172" y="4115365"/>
              <a:ext cx="912522" cy="399079"/>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Montserrat" panose="00000500000000000000" pitchFamily="2" charset="0"/>
                  <a:ea typeface="MS Mincho"/>
                  <a:cs typeface="Times New Roman" panose="02020603050405020304" pitchFamily="18" charset="0"/>
                  <a:sym typeface="Arial"/>
                </a:rPr>
                <a:t>High level of community engagement</a:t>
              </a:r>
            </a:p>
          </p:txBody>
        </p:sp>
        <p:sp>
          <p:nvSpPr>
            <p:cNvPr id="90" name="Oval 89">
              <a:extLst>
                <a:ext uri="{FF2B5EF4-FFF2-40B4-BE49-F238E27FC236}">
                  <a16:creationId xmlns:a16="http://schemas.microsoft.com/office/drawing/2014/main" id="{12931636-A9B0-29C2-6D63-7DDC343C41C3}"/>
                </a:ext>
              </a:extLst>
            </p:cNvPr>
            <p:cNvSpPr/>
            <p:nvPr/>
          </p:nvSpPr>
          <p:spPr>
            <a:xfrm>
              <a:off x="3886136" y="3697905"/>
              <a:ext cx="387051" cy="373138"/>
            </a:xfrm>
            <a:prstGeom prst="ellipse">
              <a:avLst/>
            </a:prstGeom>
            <a:solidFill>
              <a:srgbClr val="D8BAE4"/>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91" name="Oval 90">
              <a:extLst>
                <a:ext uri="{FF2B5EF4-FFF2-40B4-BE49-F238E27FC236}">
                  <a16:creationId xmlns:a16="http://schemas.microsoft.com/office/drawing/2014/main" id="{566B1C97-A057-4976-590A-33292F7C459A}"/>
                </a:ext>
              </a:extLst>
            </p:cNvPr>
            <p:cNvSpPr/>
            <p:nvPr/>
          </p:nvSpPr>
          <p:spPr>
            <a:xfrm>
              <a:off x="4119895" y="3384925"/>
              <a:ext cx="106017" cy="102187"/>
            </a:xfrm>
            <a:prstGeom prst="ellipse">
              <a:avLst/>
            </a:prstGeom>
            <a:solidFill>
              <a:srgbClr val="D8BAE4"/>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92" name="Oval 91">
              <a:extLst>
                <a:ext uri="{FF2B5EF4-FFF2-40B4-BE49-F238E27FC236}">
                  <a16:creationId xmlns:a16="http://schemas.microsoft.com/office/drawing/2014/main" id="{F501BA3F-FB6E-A2B7-65EB-6FD01A4F6774}"/>
                </a:ext>
              </a:extLst>
            </p:cNvPr>
            <p:cNvSpPr/>
            <p:nvPr/>
          </p:nvSpPr>
          <p:spPr>
            <a:xfrm>
              <a:off x="4272295" y="3515428"/>
              <a:ext cx="106017" cy="102187"/>
            </a:xfrm>
            <a:prstGeom prst="ellipse">
              <a:avLst/>
            </a:prstGeom>
            <a:solidFill>
              <a:srgbClr val="D8BAE4"/>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93" name="Oval 92">
              <a:extLst>
                <a:ext uri="{FF2B5EF4-FFF2-40B4-BE49-F238E27FC236}">
                  <a16:creationId xmlns:a16="http://schemas.microsoft.com/office/drawing/2014/main" id="{884B1BB2-1250-2846-35D4-EE02075B821E}"/>
                </a:ext>
              </a:extLst>
            </p:cNvPr>
            <p:cNvSpPr/>
            <p:nvPr/>
          </p:nvSpPr>
          <p:spPr>
            <a:xfrm>
              <a:off x="3769349" y="3522534"/>
              <a:ext cx="106017" cy="102187"/>
            </a:xfrm>
            <a:prstGeom prst="ellipse">
              <a:avLst/>
            </a:prstGeom>
            <a:solidFill>
              <a:srgbClr val="D8BAE4"/>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94" name="Oval 93">
              <a:extLst>
                <a:ext uri="{FF2B5EF4-FFF2-40B4-BE49-F238E27FC236}">
                  <a16:creationId xmlns:a16="http://schemas.microsoft.com/office/drawing/2014/main" id="{C89E6C8F-CAD3-973E-B1F0-18DBDE3440BD}"/>
                </a:ext>
              </a:extLst>
            </p:cNvPr>
            <p:cNvSpPr/>
            <p:nvPr/>
          </p:nvSpPr>
          <p:spPr>
            <a:xfrm>
              <a:off x="3929048" y="3382974"/>
              <a:ext cx="106017" cy="102187"/>
            </a:xfrm>
            <a:prstGeom prst="ellipse">
              <a:avLst/>
            </a:prstGeom>
            <a:solidFill>
              <a:srgbClr val="D8BAE4"/>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cxnSp>
          <p:nvCxnSpPr>
            <p:cNvPr id="95" name="Straight Arrow Connector 94">
              <a:extLst>
                <a:ext uri="{FF2B5EF4-FFF2-40B4-BE49-F238E27FC236}">
                  <a16:creationId xmlns:a16="http://schemas.microsoft.com/office/drawing/2014/main" id="{C30A13AF-3683-DB8B-1110-442F7D9F8BC6}"/>
                </a:ext>
              </a:extLst>
            </p:cNvPr>
            <p:cNvCxnSpPr/>
            <p:nvPr/>
          </p:nvCxnSpPr>
          <p:spPr>
            <a:xfrm flipV="1">
              <a:off x="4130755" y="3487112"/>
              <a:ext cx="42149" cy="218093"/>
            </a:xfrm>
            <a:prstGeom prst="straightConnector1">
              <a:avLst/>
            </a:prstGeom>
            <a:noFill/>
            <a:ln w="12700" cap="flat" cmpd="sng" algn="ctr">
              <a:solidFill>
                <a:srgbClr val="000090"/>
              </a:solidFill>
              <a:prstDash val="solid"/>
              <a:miter lim="800000"/>
              <a:headEnd type="triangle"/>
              <a:tailEnd type="none"/>
            </a:ln>
            <a:effectLst/>
          </p:spPr>
        </p:cxnSp>
        <p:cxnSp>
          <p:nvCxnSpPr>
            <p:cNvPr id="96" name="Straight Arrow Connector 95">
              <a:extLst>
                <a:ext uri="{FF2B5EF4-FFF2-40B4-BE49-F238E27FC236}">
                  <a16:creationId xmlns:a16="http://schemas.microsoft.com/office/drawing/2014/main" id="{10017109-548A-2DAF-566D-00D52EEC7588}"/>
                </a:ext>
              </a:extLst>
            </p:cNvPr>
            <p:cNvCxnSpPr/>
            <p:nvPr/>
          </p:nvCxnSpPr>
          <p:spPr>
            <a:xfrm flipV="1">
              <a:off x="4187309" y="3602650"/>
              <a:ext cx="100512" cy="149900"/>
            </a:xfrm>
            <a:prstGeom prst="straightConnector1">
              <a:avLst/>
            </a:prstGeom>
            <a:noFill/>
            <a:ln w="12700" cap="flat" cmpd="sng" algn="ctr">
              <a:solidFill>
                <a:srgbClr val="000090"/>
              </a:solidFill>
              <a:prstDash val="solid"/>
              <a:miter lim="800000"/>
              <a:headEnd type="triangle"/>
              <a:tailEnd type="none"/>
            </a:ln>
            <a:effectLst/>
          </p:spPr>
        </p:cxnSp>
        <p:cxnSp>
          <p:nvCxnSpPr>
            <p:cNvPr id="97" name="Straight Arrow Connector 96">
              <a:extLst>
                <a:ext uri="{FF2B5EF4-FFF2-40B4-BE49-F238E27FC236}">
                  <a16:creationId xmlns:a16="http://schemas.microsoft.com/office/drawing/2014/main" id="{BEE5C264-5047-49B3-0879-2E5FAF97C527}"/>
                </a:ext>
              </a:extLst>
            </p:cNvPr>
            <p:cNvCxnSpPr/>
            <p:nvPr/>
          </p:nvCxnSpPr>
          <p:spPr>
            <a:xfrm flipH="1" flipV="1">
              <a:off x="3982057" y="3485161"/>
              <a:ext cx="61111" cy="212744"/>
            </a:xfrm>
            <a:prstGeom prst="straightConnector1">
              <a:avLst/>
            </a:prstGeom>
            <a:noFill/>
            <a:ln w="12700" cap="flat" cmpd="sng" algn="ctr">
              <a:solidFill>
                <a:srgbClr val="000090"/>
              </a:solidFill>
              <a:prstDash val="solid"/>
              <a:miter lim="800000"/>
              <a:headEnd type="triangle"/>
              <a:tailEnd type="none"/>
            </a:ln>
            <a:effectLst/>
          </p:spPr>
        </p:cxnSp>
        <p:cxnSp>
          <p:nvCxnSpPr>
            <p:cNvPr id="98" name="Straight Arrow Connector 97">
              <a:extLst>
                <a:ext uri="{FF2B5EF4-FFF2-40B4-BE49-F238E27FC236}">
                  <a16:creationId xmlns:a16="http://schemas.microsoft.com/office/drawing/2014/main" id="{F6638477-7EE2-E3FA-DB57-8601D7A1143A}"/>
                </a:ext>
              </a:extLst>
            </p:cNvPr>
            <p:cNvCxnSpPr/>
            <p:nvPr/>
          </p:nvCxnSpPr>
          <p:spPr>
            <a:xfrm flipH="1" flipV="1">
              <a:off x="3859840" y="3609756"/>
              <a:ext cx="119473" cy="142794"/>
            </a:xfrm>
            <a:prstGeom prst="straightConnector1">
              <a:avLst/>
            </a:prstGeom>
            <a:noFill/>
            <a:ln w="12700" cap="flat" cmpd="sng" algn="ctr">
              <a:solidFill>
                <a:srgbClr val="000090"/>
              </a:solidFill>
              <a:prstDash val="solid"/>
              <a:miter lim="800000"/>
              <a:headEnd type="triangle"/>
              <a:tailEnd type="none"/>
            </a:ln>
            <a:effectLst/>
          </p:spPr>
        </p:cxnSp>
        <p:sp>
          <p:nvSpPr>
            <p:cNvPr id="99" name="Oval 98">
              <a:extLst>
                <a:ext uri="{FF2B5EF4-FFF2-40B4-BE49-F238E27FC236}">
                  <a16:creationId xmlns:a16="http://schemas.microsoft.com/office/drawing/2014/main" id="{F0DFBE57-843B-D279-7AC8-88F1FD955047}"/>
                </a:ext>
              </a:extLst>
            </p:cNvPr>
            <p:cNvSpPr/>
            <p:nvPr/>
          </p:nvSpPr>
          <p:spPr>
            <a:xfrm>
              <a:off x="2924334" y="3696831"/>
              <a:ext cx="387051" cy="373138"/>
            </a:xfrm>
            <a:prstGeom prst="ellipse">
              <a:avLst/>
            </a:prstGeom>
            <a:solidFill>
              <a:srgbClr val="5B9BD5">
                <a:lumMod val="75000"/>
              </a:srgbClr>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00" name="Oval 99">
              <a:extLst>
                <a:ext uri="{FF2B5EF4-FFF2-40B4-BE49-F238E27FC236}">
                  <a16:creationId xmlns:a16="http://schemas.microsoft.com/office/drawing/2014/main" id="{6F8A3DDA-3A7C-2DCD-4344-A446EA01D038}"/>
                </a:ext>
              </a:extLst>
            </p:cNvPr>
            <p:cNvSpPr/>
            <p:nvPr/>
          </p:nvSpPr>
          <p:spPr>
            <a:xfrm>
              <a:off x="3158093" y="3383851"/>
              <a:ext cx="106017" cy="102187"/>
            </a:xfrm>
            <a:prstGeom prst="ellipse">
              <a:avLst/>
            </a:prstGeom>
            <a:solidFill>
              <a:srgbClr val="5B9BD5">
                <a:lumMod val="75000"/>
              </a:srgbClr>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01" name="Oval 100">
              <a:extLst>
                <a:ext uri="{FF2B5EF4-FFF2-40B4-BE49-F238E27FC236}">
                  <a16:creationId xmlns:a16="http://schemas.microsoft.com/office/drawing/2014/main" id="{1A1E733F-83E2-F4D8-D284-AFEE3416E3A7}"/>
                </a:ext>
              </a:extLst>
            </p:cNvPr>
            <p:cNvSpPr/>
            <p:nvPr/>
          </p:nvSpPr>
          <p:spPr>
            <a:xfrm>
              <a:off x="3310493" y="3514354"/>
              <a:ext cx="106017" cy="102187"/>
            </a:xfrm>
            <a:prstGeom prst="ellipse">
              <a:avLst/>
            </a:prstGeom>
            <a:solidFill>
              <a:srgbClr val="5B9BD5">
                <a:lumMod val="75000"/>
              </a:srgbClr>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02" name="Oval 101">
              <a:extLst>
                <a:ext uri="{FF2B5EF4-FFF2-40B4-BE49-F238E27FC236}">
                  <a16:creationId xmlns:a16="http://schemas.microsoft.com/office/drawing/2014/main" id="{1EE91D85-80D9-BBC0-B4D4-BBE7DF625C69}"/>
                </a:ext>
              </a:extLst>
            </p:cNvPr>
            <p:cNvSpPr/>
            <p:nvPr/>
          </p:nvSpPr>
          <p:spPr>
            <a:xfrm>
              <a:off x="2807547" y="3521460"/>
              <a:ext cx="106017" cy="102187"/>
            </a:xfrm>
            <a:prstGeom prst="ellipse">
              <a:avLst/>
            </a:prstGeom>
            <a:solidFill>
              <a:srgbClr val="5B9BD5">
                <a:lumMod val="75000"/>
              </a:srgbClr>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03" name="Oval 102">
              <a:extLst>
                <a:ext uri="{FF2B5EF4-FFF2-40B4-BE49-F238E27FC236}">
                  <a16:creationId xmlns:a16="http://schemas.microsoft.com/office/drawing/2014/main" id="{8E496331-A259-063D-E611-87C884207AD1}"/>
                </a:ext>
              </a:extLst>
            </p:cNvPr>
            <p:cNvSpPr/>
            <p:nvPr/>
          </p:nvSpPr>
          <p:spPr>
            <a:xfrm>
              <a:off x="2967246" y="3381900"/>
              <a:ext cx="106017" cy="102187"/>
            </a:xfrm>
            <a:prstGeom prst="ellipse">
              <a:avLst/>
            </a:prstGeom>
            <a:solidFill>
              <a:srgbClr val="5B9BD5">
                <a:lumMod val="75000"/>
              </a:srgbClr>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cxnSp>
          <p:nvCxnSpPr>
            <p:cNvPr id="104" name="Straight Arrow Connector 103">
              <a:extLst>
                <a:ext uri="{FF2B5EF4-FFF2-40B4-BE49-F238E27FC236}">
                  <a16:creationId xmlns:a16="http://schemas.microsoft.com/office/drawing/2014/main" id="{57920783-3439-C2AB-AABD-0832C31699B1}"/>
                </a:ext>
              </a:extLst>
            </p:cNvPr>
            <p:cNvCxnSpPr/>
            <p:nvPr/>
          </p:nvCxnSpPr>
          <p:spPr>
            <a:xfrm flipV="1">
              <a:off x="3168953" y="3486038"/>
              <a:ext cx="42149" cy="218093"/>
            </a:xfrm>
            <a:prstGeom prst="straightConnector1">
              <a:avLst/>
            </a:prstGeom>
            <a:solidFill>
              <a:srgbClr val="5B9BD5">
                <a:lumMod val="75000"/>
              </a:srgbClr>
            </a:solidFill>
            <a:ln w="12700" cap="flat" cmpd="sng" algn="ctr">
              <a:solidFill>
                <a:srgbClr val="000090"/>
              </a:solidFill>
              <a:prstDash val="solid"/>
              <a:miter lim="800000"/>
              <a:headEnd type="none"/>
              <a:tailEnd type="triangle"/>
            </a:ln>
            <a:effectLst/>
          </p:spPr>
        </p:cxnSp>
        <p:cxnSp>
          <p:nvCxnSpPr>
            <p:cNvPr id="105" name="Straight Arrow Connector 104">
              <a:extLst>
                <a:ext uri="{FF2B5EF4-FFF2-40B4-BE49-F238E27FC236}">
                  <a16:creationId xmlns:a16="http://schemas.microsoft.com/office/drawing/2014/main" id="{101BB770-6B06-CD98-8F11-341FAB75BB6F}"/>
                </a:ext>
              </a:extLst>
            </p:cNvPr>
            <p:cNvCxnSpPr/>
            <p:nvPr/>
          </p:nvCxnSpPr>
          <p:spPr>
            <a:xfrm flipV="1">
              <a:off x="3225507" y="3601576"/>
              <a:ext cx="100512" cy="149900"/>
            </a:xfrm>
            <a:prstGeom prst="straightConnector1">
              <a:avLst/>
            </a:prstGeom>
            <a:solidFill>
              <a:srgbClr val="5B9BD5">
                <a:lumMod val="75000"/>
              </a:srgbClr>
            </a:solidFill>
            <a:ln w="12700" cap="flat" cmpd="sng" algn="ctr">
              <a:solidFill>
                <a:srgbClr val="000090"/>
              </a:solidFill>
              <a:prstDash val="solid"/>
              <a:miter lim="800000"/>
              <a:headEnd type="none"/>
              <a:tailEnd type="triangle"/>
            </a:ln>
            <a:effectLst/>
          </p:spPr>
        </p:cxnSp>
        <p:cxnSp>
          <p:nvCxnSpPr>
            <p:cNvPr id="106" name="Straight Arrow Connector 105">
              <a:extLst>
                <a:ext uri="{FF2B5EF4-FFF2-40B4-BE49-F238E27FC236}">
                  <a16:creationId xmlns:a16="http://schemas.microsoft.com/office/drawing/2014/main" id="{510CF12A-65CE-E33D-A5BF-97F555F7B4BC}"/>
                </a:ext>
              </a:extLst>
            </p:cNvPr>
            <p:cNvCxnSpPr/>
            <p:nvPr/>
          </p:nvCxnSpPr>
          <p:spPr>
            <a:xfrm flipH="1" flipV="1">
              <a:off x="3020255" y="3484087"/>
              <a:ext cx="61111" cy="212744"/>
            </a:xfrm>
            <a:prstGeom prst="straightConnector1">
              <a:avLst/>
            </a:prstGeom>
            <a:solidFill>
              <a:srgbClr val="5B9BD5">
                <a:lumMod val="75000"/>
              </a:srgbClr>
            </a:solidFill>
            <a:ln w="12700" cap="flat" cmpd="sng" algn="ctr">
              <a:solidFill>
                <a:srgbClr val="000090"/>
              </a:solidFill>
              <a:prstDash val="solid"/>
              <a:miter lim="800000"/>
              <a:headEnd type="none"/>
              <a:tailEnd type="triangle"/>
            </a:ln>
            <a:effectLst/>
          </p:spPr>
        </p:cxnSp>
        <p:cxnSp>
          <p:nvCxnSpPr>
            <p:cNvPr id="107" name="Straight Arrow Connector 106">
              <a:extLst>
                <a:ext uri="{FF2B5EF4-FFF2-40B4-BE49-F238E27FC236}">
                  <a16:creationId xmlns:a16="http://schemas.microsoft.com/office/drawing/2014/main" id="{5A8C7DA8-6C0D-7283-D4CD-DF505F03D8A0}"/>
                </a:ext>
              </a:extLst>
            </p:cNvPr>
            <p:cNvCxnSpPr/>
            <p:nvPr/>
          </p:nvCxnSpPr>
          <p:spPr>
            <a:xfrm flipH="1" flipV="1">
              <a:off x="2898038" y="3608682"/>
              <a:ext cx="119473" cy="142794"/>
            </a:xfrm>
            <a:prstGeom prst="straightConnector1">
              <a:avLst/>
            </a:prstGeom>
            <a:solidFill>
              <a:srgbClr val="5B9BD5">
                <a:lumMod val="75000"/>
              </a:srgbClr>
            </a:solidFill>
            <a:ln w="12700" cap="flat" cmpd="sng" algn="ctr">
              <a:solidFill>
                <a:srgbClr val="000090"/>
              </a:solidFill>
              <a:prstDash val="solid"/>
              <a:miter lim="800000"/>
              <a:headEnd type="none"/>
              <a:tailEnd type="triangle"/>
            </a:ln>
            <a:effectLst/>
          </p:spPr>
        </p:cxnSp>
        <p:sp>
          <p:nvSpPr>
            <p:cNvPr id="108" name="Oval 107">
              <a:extLst>
                <a:ext uri="{FF2B5EF4-FFF2-40B4-BE49-F238E27FC236}">
                  <a16:creationId xmlns:a16="http://schemas.microsoft.com/office/drawing/2014/main" id="{19B8AD8D-3218-B639-1035-C4BAA10110FE}"/>
                </a:ext>
              </a:extLst>
            </p:cNvPr>
            <p:cNvSpPr/>
            <p:nvPr/>
          </p:nvSpPr>
          <p:spPr>
            <a:xfrm>
              <a:off x="4800767" y="3696832"/>
              <a:ext cx="387051" cy="373138"/>
            </a:xfrm>
            <a:prstGeom prst="ellipse">
              <a:avLst/>
            </a:prstGeom>
            <a:solidFill>
              <a:srgbClr val="A5A5A5"/>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09" name="Oval 108">
              <a:extLst>
                <a:ext uri="{FF2B5EF4-FFF2-40B4-BE49-F238E27FC236}">
                  <a16:creationId xmlns:a16="http://schemas.microsoft.com/office/drawing/2014/main" id="{D751324E-103E-2D6B-4D1D-3B30E87C56C2}"/>
                </a:ext>
              </a:extLst>
            </p:cNvPr>
            <p:cNvSpPr/>
            <p:nvPr/>
          </p:nvSpPr>
          <p:spPr>
            <a:xfrm>
              <a:off x="5034526" y="3383852"/>
              <a:ext cx="106017" cy="102187"/>
            </a:xfrm>
            <a:prstGeom prst="ellipse">
              <a:avLst/>
            </a:prstGeom>
            <a:solidFill>
              <a:srgbClr val="A5A5A5"/>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10" name="Oval 109">
              <a:extLst>
                <a:ext uri="{FF2B5EF4-FFF2-40B4-BE49-F238E27FC236}">
                  <a16:creationId xmlns:a16="http://schemas.microsoft.com/office/drawing/2014/main" id="{B0CCF854-7A82-2529-33EE-01033D700F31}"/>
                </a:ext>
              </a:extLst>
            </p:cNvPr>
            <p:cNvSpPr/>
            <p:nvPr/>
          </p:nvSpPr>
          <p:spPr>
            <a:xfrm>
              <a:off x="5186926" y="3514355"/>
              <a:ext cx="106017" cy="102187"/>
            </a:xfrm>
            <a:prstGeom prst="ellipse">
              <a:avLst/>
            </a:prstGeom>
            <a:solidFill>
              <a:srgbClr val="A5A5A5"/>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11" name="Oval 110">
              <a:extLst>
                <a:ext uri="{FF2B5EF4-FFF2-40B4-BE49-F238E27FC236}">
                  <a16:creationId xmlns:a16="http://schemas.microsoft.com/office/drawing/2014/main" id="{7E86BA3D-3510-6D52-112A-29E998604886}"/>
                </a:ext>
              </a:extLst>
            </p:cNvPr>
            <p:cNvSpPr/>
            <p:nvPr/>
          </p:nvSpPr>
          <p:spPr>
            <a:xfrm>
              <a:off x="4683980" y="3521461"/>
              <a:ext cx="106017" cy="102187"/>
            </a:xfrm>
            <a:prstGeom prst="ellipse">
              <a:avLst/>
            </a:prstGeom>
            <a:solidFill>
              <a:srgbClr val="A5A5A5"/>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12" name="Oval 111">
              <a:extLst>
                <a:ext uri="{FF2B5EF4-FFF2-40B4-BE49-F238E27FC236}">
                  <a16:creationId xmlns:a16="http://schemas.microsoft.com/office/drawing/2014/main" id="{8C8FF7BE-9BA9-FF09-38AD-7F1515593D5C}"/>
                </a:ext>
              </a:extLst>
            </p:cNvPr>
            <p:cNvSpPr/>
            <p:nvPr/>
          </p:nvSpPr>
          <p:spPr>
            <a:xfrm>
              <a:off x="4843679" y="3381901"/>
              <a:ext cx="106017" cy="102187"/>
            </a:xfrm>
            <a:prstGeom prst="ellipse">
              <a:avLst/>
            </a:prstGeom>
            <a:solidFill>
              <a:srgbClr val="A5A5A5"/>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cxnSp>
          <p:nvCxnSpPr>
            <p:cNvPr id="113" name="Straight Arrow Connector 112">
              <a:extLst>
                <a:ext uri="{FF2B5EF4-FFF2-40B4-BE49-F238E27FC236}">
                  <a16:creationId xmlns:a16="http://schemas.microsoft.com/office/drawing/2014/main" id="{A66DC842-28DA-0D55-EE49-F24E4179053B}"/>
                </a:ext>
              </a:extLst>
            </p:cNvPr>
            <p:cNvCxnSpPr/>
            <p:nvPr/>
          </p:nvCxnSpPr>
          <p:spPr>
            <a:xfrm flipV="1">
              <a:off x="5045386" y="3486039"/>
              <a:ext cx="42149" cy="218093"/>
            </a:xfrm>
            <a:prstGeom prst="straightConnector1">
              <a:avLst/>
            </a:prstGeom>
            <a:noFill/>
            <a:ln w="12700" cap="flat" cmpd="sng" algn="ctr">
              <a:solidFill>
                <a:srgbClr val="000090"/>
              </a:solidFill>
              <a:prstDash val="solid"/>
              <a:miter lim="800000"/>
              <a:headEnd type="triangle"/>
              <a:tailEnd type="triangle"/>
            </a:ln>
            <a:effectLst/>
          </p:spPr>
        </p:cxnSp>
        <p:cxnSp>
          <p:nvCxnSpPr>
            <p:cNvPr id="114" name="Straight Arrow Connector 113">
              <a:extLst>
                <a:ext uri="{FF2B5EF4-FFF2-40B4-BE49-F238E27FC236}">
                  <a16:creationId xmlns:a16="http://schemas.microsoft.com/office/drawing/2014/main" id="{9EB66022-21B0-A108-3E5C-8DF4EEBB38B1}"/>
                </a:ext>
              </a:extLst>
            </p:cNvPr>
            <p:cNvCxnSpPr/>
            <p:nvPr/>
          </p:nvCxnSpPr>
          <p:spPr>
            <a:xfrm flipV="1">
              <a:off x="5101940" y="3601577"/>
              <a:ext cx="100512" cy="149900"/>
            </a:xfrm>
            <a:prstGeom prst="straightConnector1">
              <a:avLst/>
            </a:prstGeom>
            <a:noFill/>
            <a:ln w="12700" cap="flat" cmpd="sng" algn="ctr">
              <a:solidFill>
                <a:srgbClr val="000090"/>
              </a:solidFill>
              <a:prstDash val="solid"/>
              <a:miter lim="800000"/>
              <a:headEnd type="triangle"/>
              <a:tailEnd type="triangle"/>
            </a:ln>
            <a:effectLst/>
          </p:spPr>
        </p:cxnSp>
        <p:cxnSp>
          <p:nvCxnSpPr>
            <p:cNvPr id="115" name="Straight Arrow Connector 114">
              <a:extLst>
                <a:ext uri="{FF2B5EF4-FFF2-40B4-BE49-F238E27FC236}">
                  <a16:creationId xmlns:a16="http://schemas.microsoft.com/office/drawing/2014/main" id="{B3BFF032-B5B4-FDAD-7AE3-FE7A7C2FA795}"/>
                </a:ext>
              </a:extLst>
            </p:cNvPr>
            <p:cNvCxnSpPr/>
            <p:nvPr/>
          </p:nvCxnSpPr>
          <p:spPr>
            <a:xfrm flipH="1" flipV="1">
              <a:off x="4896688" y="3484088"/>
              <a:ext cx="61111" cy="212744"/>
            </a:xfrm>
            <a:prstGeom prst="straightConnector1">
              <a:avLst/>
            </a:prstGeom>
            <a:noFill/>
            <a:ln w="12700" cap="flat" cmpd="sng" algn="ctr">
              <a:solidFill>
                <a:srgbClr val="000090"/>
              </a:solidFill>
              <a:prstDash val="solid"/>
              <a:miter lim="800000"/>
              <a:headEnd type="triangle"/>
              <a:tailEnd type="triangle"/>
            </a:ln>
            <a:effectLst/>
          </p:spPr>
        </p:cxnSp>
        <p:cxnSp>
          <p:nvCxnSpPr>
            <p:cNvPr id="116" name="Straight Arrow Connector 115">
              <a:extLst>
                <a:ext uri="{FF2B5EF4-FFF2-40B4-BE49-F238E27FC236}">
                  <a16:creationId xmlns:a16="http://schemas.microsoft.com/office/drawing/2014/main" id="{29702FB6-7FB1-BF18-F8ED-9A8D53C66CD5}"/>
                </a:ext>
              </a:extLst>
            </p:cNvPr>
            <p:cNvCxnSpPr/>
            <p:nvPr/>
          </p:nvCxnSpPr>
          <p:spPr>
            <a:xfrm flipH="1" flipV="1">
              <a:off x="4774471" y="3608683"/>
              <a:ext cx="119473" cy="142794"/>
            </a:xfrm>
            <a:prstGeom prst="straightConnector1">
              <a:avLst/>
            </a:prstGeom>
            <a:noFill/>
            <a:ln w="12700" cap="flat" cmpd="sng" algn="ctr">
              <a:solidFill>
                <a:srgbClr val="000090"/>
              </a:solidFill>
              <a:prstDash val="solid"/>
              <a:miter lim="800000"/>
              <a:headEnd type="triangle"/>
              <a:tailEnd type="triangle"/>
            </a:ln>
            <a:effectLst/>
          </p:spPr>
        </p:cxnSp>
        <p:sp>
          <p:nvSpPr>
            <p:cNvPr id="117" name="Oval 116">
              <a:extLst>
                <a:ext uri="{FF2B5EF4-FFF2-40B4-BE49-F238E27FC236}">
                  <a16:creationId xmlns:a16="http://schemas.microsoft.com/office/drawing/2014/main" id="{48313506-1AAE-DD45-7AA4-BEA308A9F3E5}"/>
                </a:ext>
              </a:extLst>
            </p:cNvPr>
            <p:cNvSpPr/>
            <p:nvPr/>
          </p:nvSpPr>
          <p:spPr>
            <a:xfrm>
              <a:off x="5712223" y="3695566"/>
              <a:ext cx="387051" cy="373138"/>
            </a:xfrm>
            <a:prstGeom prst="ellipse">
              <a:avLst/>
            </a:prstGeom>
            <a:solidFill>
              <a:srgbClr val="ED7D31"/>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18" name="Oval 117">
              <a:extLst>
                <a:ext uri="{FF2B5EF4-FFF2-40B4-BE49-F238E27FC236}">
                  <a16:creationId xmlns:a16="http://schemas.microsoft.com/office/drawing/2014/main" id="{B0DBD785-F1F5-42CF-EC93-050538834AD4}"/>
                </a:ext>
              </a:extLst>
            </p:cNvPr>
            <p:cNvSpPr/>
            <p:nvPr/>
          </p:nvSpPr>
          <p:spPr>
            <a:xfrm>
              <a:off x="5945982" y="3382586"/>
              <a:ext cx="106017" cy="102187"/>
            </a:xfrm>
            <a:prstGeom prst="ellipse">
              <a:avLst/>
            </a:prstGeom>
            <a:solidFill>
              <a:srgbClr val="ED7D31"/>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19" name="Oval 118">
              <a:extLst>
                <a:ext uri="{FF2B5EF4-FFF2-40B4-BE49-F238E27FC236}">
                  <a16:creationId xmlns:a16="http://schemas.microsoft.com/office/drawing/2014/main" id="{B27EF651-02E8-E30A-6C40-12CA42AFD0EB}"/>
                </a:ext>
              </a:extLst>
            </p:cNvPr>
            <p:cNvSpPr/>
            <p:nvPr/>
          </p:nvSpPr>
          <p:spPr>
            <a:xfrm>
              <a:off x="6098382" y="3513089"/>
              <a:ext cx="106017" cy="102187"/>
            </a:xfrm>
            <a:prstGeom prst="ellipse">
              <a:avLst/>
            </a:prstGeom>
            <a:solidFill>
              <a:srgbClr val="ED7D31"/>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20" name="Oval 119">
              <a:extLst>
                <a:ext uri="{FF2B5EF4-FFF2-40B4-BE49-F238E27FC236}">
                  <a16:creationId xmlns:a16="http://schemas.microsoft.com/office/drawing/2014/main" id="{F3998607-4880-9C56-C2BC-7D5EA0F3BDB7}"/>
                </a:ext>
              </a:extLst>
            </p:cNvPr>
            <p:cNvSpPr/>
            <p:nvPr/>
          </p:nvSpPr>
          <p:spPr>
            <a:xfrm>
              <a:off x="5595436" y="3520195"/>
              <a:ext cx="106017" cy="102187"/>
            </a:xfrm>
            <a:prstGeom prst="ellipse">
              <a:avLst/>
            </a:prstGeom>
            <a:solidFill>
              <a:srgbClr val="ED7D31"/>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21" name="Oval 120">
              <a:extLst>
                <a:ext uri="{FF2B5EF4-FFF2-40B4-BE49-F238E27FC236}">
                  <a16:creationId xmlns:a16="http://schemas.microsoft.com/office/drawing/2014/main" id="{0264A72D-8653-1242-0DC9-0B2DED63D8F5}"/>
                </a:ext>
              </a:extLst>
            </p:cNvPr>
            <p:cNvSpPr/>
            <p:nvPr/>
          </p:nvSpPr>
          <p:spPr>
            <a:xfrm>
              <a:off x="5755135" y="3380635"/>
              <a:ext cx="106017" cy="102187"/>
            </a:xfrm>
            <a:prstGeom prst="ellipse">
              <a:avLst/>
            </a:prstGeom>
            <a:solidFill>
              <a:srgbClr val="ED7D31"/>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cxnSp>
          <p:nvCxnSpPr>
            <p:cNvPr id="122" name="Straight Arrow Connector 121">
              <a:extLst>
                <a:ext uri="{FF2B5EF4-FFF2-40B4-BE49-F238E27FC236}">
                  <a16:creationId xmlns:a16="http://schemas.microsoft.com/office/drawing/2014/main" id="{F553F6DF-34C6-24C6-E371-33F0676640B8}"/>
                </a:ext>
              </a:extLst>
            </p:cNvPr>
            <p:cNvCxnSpPr/>
            <p:nvPr/>
          </p:nvCxnSpPr>
          <p:spPr>
            <a:xfrm flipV="1">
              <a:off x="5956842" y="3484773"/>
              <a:ext cx="42149" cy="218093"/>
            </a:xfrm>
            <a:prstGeom prst="straightConnector1">
              <a:avLst/>
            </a:prstGeom>
            <a:noFill/>
            <a:ln w="12700" cap="flat" cmpd="sng" algn="ctr">
              <a:solidFill>
                <a:srgbClr val="000090"/>
              </a:solidFill>
              <a:prstDash val="solid"/>
              <a:miter lim="800000"/>
              <a:headEnd type="triangle"/>
              <a:tailEnd type="triangle"/>
            </a:ln>
            <a:effectLst/>
          </p:spPr>
        </p:cxnSp>
        <p:cxnSp>
          <p:nvCxnSpPr>
            <p:cNvPr id="123" name="Straight Arrow Connector 122">
              <a:extLst>
                <a:ext uri="{FF2B5EF4-FFF2-40B4-BE49-F238E27FC236}">
                  <a16:creationId xmlns:a16="http://schemas.microsoft.com/office/drawing/2014/main" id="{B0046738-30B5-F9C9-0928-5A58EE02E560}"/>
                </a:ext>
              </a:extLst>
            </p:cNvPr>
            <p:cNvCxnSpPr/>
            <p:nvPr/>
          </p:nvCxnSpPr>
          <p:spPr>
            <a:xfrm flipV="1">
              <a:off x="6013396" y="3600311"/>
              <a:ext cx="100512" cy="149900"/>
            </a:xfrm>
            <a:prstGeom prst="straightConnector1">
              <a:avLst/>
            </a:prstGeom>
            <a:noFill/>
            <a:ln w="12700" cap="flat" cmpd="sng" algn="ctr">
              <a:solidFill>
                <a:srgbClr val="000090"/>
              </a:solidFill>
              <a:prstDash val="solid"/>
              <a:miter lim="800000"/>
              <a:headEnd type="triangle"/>
              <a:tailEnd type="triangle"/>
            </a:ln>
            <a:effectLst/>
          </p:spPr>
        </p:cxnSp>
        <p:cxnSp>
          <p:nvCxnSpPr>
            <p:cNvPr id="124" name="Straight Arrow Connector 123">
              <a:extLst>
                <a:ext uri="{FF2B5EF4-FFF2-40B4-BE49-F238E27FC236}">
                  <a16:creationId xmlns:a16="http://schemas.microsoft.com/office/drawing/2014/main" id="{F7D528EA-EC46-2599-4C6A-031ED759F871}"/>
                </a:ext>
              </a:extLst>
            </p:cNvPr>
            <p:cNvCxnSpPr/>
            <p:nvPr/>
          </p:nvCxnSpPr>
          <p:spPr>
            <a:xfrm flipH="1" flipV="1">
              <a:off x="5808144" y="3482822"/>
              <a:ext cx="61111" cy="212744"/>
            </a:xfrm>
            <a:prstGeom prst="straightConnector1">
              <a:avLst/>
            </a:prstGeom>
            <a:noFill/>
            <a:ln w="12700" cap="flat" cmpd="sng" algn="ctr">
              <a:solidFill>
                <a:srgbClr val="000090"/>
              </a:solidFill>
              <a:prstDash val="solid"/>
              <a:miter lim="800000"/>
              <a:headEnd type="triangle"/>
              <a:tailEnd type="triangle"/>
            </a:ln>
            <a:effectLst/>
          </p:spPr>
        </p:cxnSp>
        <p:cxnSp>
          <p:nvCxnSpPr>
            <p:cNvPr id="125" name="Straight Arrow Connector 124">
              <a:extLst>
                <a:ext uri="{FF2B5EF4-FFF2-40B4-BE49-F238E27FC236}">
                  <a16:creationId xmlns:a16="http://schemas.microsoft.com/office/drawing/2014/main" id="{E30A5731-19C1-850A-5FAD-9AA181C4AF4F}"/>
                </a:ext>
              </a:extLst>
            </p:cNvPr>
            <p:cNvCxnSpPr/>
            <p:nvPr/>
          </p:nvCxnSpPr>
          <p:spPr>
            <a:xfrm flipH="1" flipV="1">
              <a:off x="5685927" y="3607417"/>
              <a:ext cx="119473" cy="142794"/>
            </a:xfrm>
            <a:prstGeom prst="straightConnector1">
              <a:avLst/>
            </a:prstGeom>
            <a:noFill/>
            <a:ln w="12700" cap="flat" cmpd="sng" algn="ctr">
              <a:solidFill>
                <a:srgbClr val="000090"/>
              </a:solidFill>
              <a:prstDash val="solid"/>
              <a:miter lim="800000"/>
              <a:headEnd type="triangle"/>
              <a:tailEnd type="triangle"/>
            </a:ln>
            <a:effectLst/>
          </p:spPr>
        </p:cxnSp>
        <p:cxnSp>
          <p:nvCxnSpPr>
            <p:cNvPr id="126" name="Straight Arrow Connector 125">
              <a:extLst>
                <a:ext uri="{FF2B5EF4-FFF2-40B4-BE49-F238E27FC236}">
                  <a16:creationId xmlns:a16="http://schemas.microsoft.com/office/drawing/2014/main" id="{4DB009D9-3398-DFCC-5728-41182CDFFDC1}"/>
                </a:ext>
              </a:extLst>
            </p:cNvPr>
            <p:cNvCxnSpPr/>
            <p:nvPr/>
          </p:nvCxnSpPr>
          <p:spPr>
            <a:xfrm flipH="1">
              <a:off x="5685927" y="3528054"/>
              <a:ext cx="427981" cy="7106"/>
            </a:xfrm>
            <a:prstGeom prst="straightConnector1">
              <a:avLst/>
            </a:prstGeom>
            <a:noFill/>
            <a:ln w="12700" cap="flat" cmpd="sng" algn="ctr">
              <a:solidFill>
                <a:srgbClr val="000090"/>
              </a:solidFill>
              <a:prstDash val="solid"/>
              <a:miter lim="800000"/>
              <a:headEnd type="triangle"/>
              <a:tailEnd type="triangle"/>
            </a:ln>
            <a:effectLst/>
          </p:spPr>
        </p:cxnSp>
        <p:cxnSp>
          <p:nvCxnSpPr>
            <p:cNvPr id="127" name="Straight Arrow Connector 126">
              <a:extLst>
                <a:ext uri="{FF2B5EF4-FFF2-40B4-BE49-F238E27FC236}">
                  <a16:creationId xmlns:a16="http://schemas.microsoft.com/office/drawing/2014/main" id="{0310087A-809F-E104-1999-D585E20F48E3}"/>
                </a:ext>
              </a:extLst>
            </p:cNvPr>
            <p:cNvCxnSpPr/>
            <p:nvPr/>
          </p:nvCxnSpPr>
          <p:spPr>
            <a:xfrm flipH="1">
              <a:off x="5640319" y="3431729"/>
              <a:ext cx="114816" cy="95077"/>
            </a:xfrm>
            <a:prstGeom prst="straightConnector1">
              <a:avLst/>
            </a:prstGeom>
            <a:noFill/>
            <a:ln w="12700" cap="flat" cmpd="sng" algn="ctr">
              <a:solidFill>
                <a:srgbClr val="000090"/>
              </a:solidFill>
              <a:prstDash val="solid"/>
              <a:miter lim="800000"/>
              <a:headEnd type="triangle"/>
              <a:tailEnd type="triangle"/>
            </a:ln>
            <a:effectLst/>
          </p:spPr>
        </p:cxnSp>
        <p:cxnSp>
          <p:nvCxnSpPr>
            <p:cNvPr id="192" name="Straight Arrow Connector 191">
              <a:extLst>
                <a:ext uri="{FF2B5EF4-FFF2-40B4-BE49-F238E27FC236}">
                  <a16:creationId xmlns:a16="http://schemas.microsoft.com/office/drawing/2014/main" id="{475E4D27-9D73-4072-22FD-525429396777}"/>
                </a:ext>
              </a:extLst>
            </p:cNvPr>
            <p:cNvCxnSpPr/>
            <p:nvPr/>
          </p:nvCxnSpPr>
          <p:spPr>
            <a:xfrm flipH="1" flipV="1">
              <a:off x="5808144" y="3380635"/>
              <a:ext cx="190847" cy="1951"/>
            </a:xfrm>
            <a:prstGeom prst="straightConnector1">
              <a:avLst/>
            </a:prstGeom>
            <a:solidFill>
              <a:srgbClr val="ED7D31"/>
            </a:solidFill>
            <a:ln w="12700" cap="flat" cmpd="sng" algn="ctr">
              <a:solidFill>
                <a:srgbClr val="000090"/>
              </a:solidFill>
              <a:prstDash val="solid"/>
              <a:miter lim="800000"/>
              <a:headEnd type="triangle"/>
              <a:tailEnd type="triangle"/>
            </a:ln>
            <a:effectLst/>
          </p:spPr>
        </p:cxnSp>
        <p:cxnSp>
          <p:nvCxnSpPr>
            <p:cNvPr id="193" name="Straight Arrow Connector 192">
              <a:extLst>
                <a:ext uri="{FF2B5EF4-FFF2-40B4-BE49-F238E27FC236}">
                  <a16:creationId xmlns:a16="http://schemas.microsoft.com/office/drawing/2014/main" id="{3F547D13-78A4-2743-0DAC-C435EBEE1B64}"/>
                </a:ext>
              </a:extLst>
            </p:cNvPr>
            <p:cNvCxnSpPr/>
            <p:nvPr/>
          </p:nvCxnSpPr>
          <p:spPr>
            <a:xfrm flipH="1" flipV="1">
              <a:off x="6022803" y="3433680"/>
              <a:ext cx="136874" cy="94374"/>
            </a:xfrm>
            <a:prstGeom prst="straightConnector1">
              <a:avLst/>
            </a:prstGeom>
            <a:solidFill>
              <a:srgbClr val="ED7D31"/>
            </a:solidFill>
            <a:ln w="12700" cap="flat" cmpd="sng" algn="ctr">
              <a:solidFill>
                <a:srgbClr val="000090"/>
              </a:solidFill>
              <a:prstDash val="solid"/>
              <a:miter lim="800000"/>
              <a:headEnd type="triangle"/>
              <a:tailEnd type="triangle"/>
            </a:ln>
            <a:effectLst>
              <a:outerShdw blurRad="50800" dist="38100" dir="2700000" algn="tl" rotWithShape="0">
                <a:prstClr val="black">
                  <a:alpha val="40000"/>
                </a:prstClr>
              </a:outerShdw>
            </a:effectLst>
          </p:spPr>
        </p:cxnSp>
        <p:sp>
          <p:nvSpPr>
            <p:cNvPr id="194" name="Oval 193">
              <a:extLst>
                <a:ext uri="{FF2B5EF4-FFF2-40B4-BE49-F238E27FC236}">
                  <a16:creationId xmlns:a16="http://schemas.microsoft.com/office/drawing/2014/main" id="{72794D11-E64B-642B-2CDE-1129D3D7DA0D}"/>
                </a:ext>
              </a:extLst>
            </p:cNvPr>
            <p:cNvSpPr/>
            <p:nvPr/>
          </p:nvSpPr>
          <p:spPr>
            <a:xfrm>
              <a:off x="6616384" y="3702866"/>
              <a:ext cx="387051" cy="373138"/>
            </a:xfrm>
            <a:prstGeom prst="ellipse">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95" name="Oval 194">
              <a:extLst>
                <a:ext uri="{FF2B5EF4-FFF2-40B4-BE49-F238E27FC236}">
                  <a16:creationId xmlns:a16="http://schemas.microsoft.com/office/drawing/2014/main" id="{659A2E8D-EE02-1CCC-70E5-8C40B0B09A66}"/>
                </a:ext>
              </a:extLst>
            </p:cNvPr>
            <p:cNvSpPr/>
            <p:nvPr/>
          </p:nvSpPr>
          <p:spPr>
            <a:xfrm>
              <a:off x="6850143" y="3389886"/>
              <a:ext cx="106017" cy="102187"/>
            </a:xfrm>
            <a:prstGeom prst="ellipse">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96" name="Oval 195">
              <a:extLst>
                <a:ext uri="{FF2B5EF4-FFF2-40B4-BE49-F238E27FC236}">
                  <a16:creationId xmlns:a16="http://schemas.microsoft.com/office/drawing/2014/main" id="{FFEE9AB7-909C-78F1-5BBE-3C4A6197ADE6}"/>
                </a:ext>
              </a:extLst>
            </p:cNvPr>
            <p:cNvSpPr/>
            <p:nvPr/>
          </p:nvSpPr>
          <p:spPr>
            <a:xfrm>
              <a:off x="7002543" y="3520389"/>
              <a:ext cx="106017" cy="102187"/>
            </a:xfrm>
            <a:prstGeom prst="ellipse">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97" name="Oval 196">
              <a:extLst>
                <a:ext uri="{FF2B5EF4-FFF2-40B4-BE49-F238E27FC236}">
                  <a16:creationId xmlns:a16="http://schemas.microsoft.com/office/drawing/2014/main" id="{8C60B766-17B6-C0D3-598E-A790E2F6B67E}"/>
                </a:ext>
              </a:extLst>
            </p:cNvPr>
            <p:cNvSpPr/>
            <p:nvPr/>
          </p:nvSpPr>
          <p:spPr>
            <a:xfrm>
              <a:off x="6499597" y="3527495"/>
              <a:ext cx="106017" cy="102187"/>
            </a:xfrm>
            <a:prstGeom prst="ellipse">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198" name="Oval 197">
              <a:extLst>
                <a:ext uri="{FF2B5EF4-FFF2-40B4-BE49-F238E27FC236}">
                  <a16:creationId xmlns:a16="http://schemas.microsoft.com/office/drawing/2014/main" id="{61621DE4-F22A-3569-F105-50D940908ED4}"/>
                </a:ext>
              </a:extLst>
            </p:cNvPr>
            <p:cNvSpPr/>
            <p:nvPr/>
          </p:nvSpPr>
          <p:spPr>
            <a:xfrm>
              <a:off x="6659296" y="3387935"/>
              <a:ext cx="106017" cy="102187"/>
            </a:xfrm>
            <a:prstGeom prst="ellipse">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cxnSp>
          <p:nvCxnSpPr>
            <p:cNvPr id="199" name="Straight Arrow Connector 198">
              <a:extLst>
                <a:ext uri="{FF2B5EF4-FFF2-40B4-BE49-F238E27FC236}">
                  <a16:creationId xmlns:a16="http://schemas.microsoft.com/office/drawing/2014/main" id="{86FFF51B-69AE-614A-363C-A00CBB1D62BA}"/>
                </a:ext>
              </a:extLst>
            </p:cNvPr>
            <p:cNvCxnSpPr/>
            <p:nvPr/>
          </p:nvCxnSpPr>
          <p:spPr>
            <a:xfrm flipV="1">
              <a:off x="6861003" y="3492073"/>
              <a:ext cx="42149" cy="218093"/>
            </a:xfrm>
            <a:prstGeom prst="straightConnector1">
              <a:avLst/>
            </a:prstGeom>
            <a:noFill/>
            <a:ln w="12700" cap="flat" cmpd="sng" algn="ctr">
              <a:solidFill>
                <a:srgbClr val="000090"/>
              </a:solidFill>
              <a:prstDash val="solid"/>
              <a:miter lim="800000"/>
              <a:headEnd type="triangle"/>
              <a:tailEnd type="triangle"/>
            </a:ln>
            <a:effectLst/>
          </p:spPr>
        </p:cxnSp>
        <p:cxnSp>
          <p:nvCxnSpPr>
            <p:cNvPr id="200" name="Straight Arrow Connector 199">
              <a:extLst>
                <a:ext uri="{FF2B5EF4-FFF2-40B4-BE49-F238E27FC236}">
                  <a16:creationId xmlns:a16="http://schemas.microsoft.com/office/drawing/2014/main" id="{3BBE44D7-FBC4-B31A-8FAB-884DC9B857B4}"/>
                </a:ext>
              </a:extLst>
            </p:cNvPr>
            <p:cNvCxnSpPr/>
            <p:nvPr/>
          </p:nvCxnSpPr>
          <p:spPr>
            <a:xfrm flipV="1">
              <a:off x="6917557" y="3607611"/>
              <a:ext cx="100512" cy="149900"/>
            </a:xfrm>
            <a:prstGeom prst="straightConnector1">
              <a:avLst/>
            </a:prstGeom>
            <a:noFill/>
            <a:ln w="12700" cap="flat" cmpd="sng" algn="ctr">
              <a:solidFill>
                <a:srgbClr val="000090"/>
              </a:solidFill>
              <a:prstDash val="solid"/>
              <a:miter lim="800000"/>
              <a:headEnd type="triangle"/>
              <a:tailEnd type="triangle"/>
            </a:ln>
            <a:effectLst/>
          </p:spPr>
        </p:cxnSp>
        <p:cxnSp>
          <p:nvCxnSpPr>
            <p:cNvPr id="201" name="Straight Arrow Connector 200">
              <a:extLst>
                <a:ext uri="{FF2B5EF4-FFF2-40B4-BE49-F238E27FC236}">
                  <a16:creationId xmlns:a16="http://schemas.microsoft.com/office/drawing/2014/main" id="{1208B422-B143-27C2-4EF9-988FDB02AAC0}"/>
                </a:ext>
              </a:extLst>
            </p:cNvPr>
            <p:cNvCxnSpPr/>
            <p:nvPr/>
          </p:nvCxnSpPr>
          <p:spPr>
            <a:xfrm flipH="1" flipV="1">
              <a:off x="6712305" y="3490122"/>
              <a:ext cx="61111" cy="212744"/>
            </a:xfrm>
            <a:prstGeom prst="straightConnector1">
              <a:avLst/>
            </a:prstGeom>
            <a:noFill/>
            <a:ln w="12700" cap="flat" cmpd="sng" algn="ctr">
              <a:solidFill>
                <a:srgbClr val="000090"/>
              </a:solidFill>
              <a:prstDash val="solid"/>
              <a:miter lim="800000"/>
              <a:headEnd type="triangle"/>
              <a:tailEnd type="triangle"/>
            </a:ln>
            <a:effectLst/>
          </p:spPr>
        </p:cxnSp>
        <p:cxnSp>
          <p:nvCxnSpPr>
            <p:cNvPr id="202" name="Straight Arrow Connector 201">
              <a:extLst>
                <a:ext uri="{FF2B5EF4-FFF2-40B4-BE49-F238E27FC236}">
                  <a16:creationId xmlns:a16="http://schemas.microsoft.com/office/drawing/2014/main" id="{51C178B4-9ABC-6EDE-EB78-8EB29B7E2393}"/>
                </a:ext>
              </a:extLst>
            </p:cNvPr>
            <p:cNvCxnSpPr/>
            <p:nvPr/>
          </p:nvCxnSpPr>
          <p:spPr>
            <a:xfrm flipH="1" flipV="1">
              <a:off x="6590088" y="3614717"/>
              <a:ext cx="119473" cy="142794"/>
            </a:xfrm>
            <a:prstGeom prst="straightConnector1">
              <a:avLst/>
            </a:prstGeom>
            <a:noFill/>
            <a:ln w="12700" cap="flat" cmpd="sng" algn="ctr">
              <a:solidFill>
                <a:srgbClr val="000090"/>
              </a:solidFill>
              <a:prstDash val="solid"/>
              <a:miter lim="800000"/>
              <a:headEnd type="triangle"/>
              <a:tailEnd type="triangle"/>
            </a:ln>
            <a:effectLst/>
          </p:spPr>
        </p:cxnSp>
        <p:cxnSp>
          <p:nvCxnSpPr>
            <p:cNvPr id="203" name="Straight Arrow Connector 202">
              <a:extLst>
                <a:ext uri="{FF2B5EF4-FFF2-40B4-BE49-F238E27FC236}">
                  <a16:creationId xmlns:a16="http://schemas.microsoft.com/office/drawing/2014/main" id="{30F914B1-25C7-99C2-56B5-D4E2D5C0D196}"/>
                </a:ext>
              </a:extLst>
            </p:cNvPr>
            <p:cNvCxnSpPr/>
            <p:nvPr/>
          </p:nvCxnSpPr>
          <p:spPr>
            <a:xfrm flipH="1">
              <a:off x="6590088" y="3535354"/>
              <a:ext cx="427981" cy="7106"/>
            </a:xfrm>
            <a:prstGeom prst="straightConnector1">
              <a:avLst/>
            </a:prstGeom>
            <a:noFill/>
            <a:ln w="12700" cap="flat" cmpd="sng" algn="ctr">
              <a:solidFill>
                <a:srgbClr val="000090"/>
              </a:solidFill>
              <a:prstDash val="solid"/>
              <a:miter lim="800000"/>
              <a:headEnd type="triangle"/>
              <a:tailEnd type="triangle"/>
            </a:ln>
            <a:effectLst/>
          </p:spPr>
        </p:cxnSp>
        <p:cxnSp>
          <p:nvCxnSpPr>
            <p:cNvPr id="204" name="Straight Arrow Connector 203">
              <a:extLst>
                <a:ext uri="{FF2B5EF4-FFF2-40B4-BE49-F238E27FC236}">
                  <a16:creationId xmlns:a16="http://schemas.microsoft.com/office/drawing/2014/main" id="{3B85EEAE-5F78-26E6-22A6-67B142309E76}"/>
                </a:ext>
              </a:extLst>
            </p:cNvPr>
            <p:cNvCxnSpPr/>
            <p:nvPr/>
          </p:nvCxnSpPr>
          <p:spPr>
            <a:xfrm flipH="1">
              <a:off x="6544480" y="3439029"/>
              <a:ext cx="114816" cy="95077"/>
            </a:xfrm>
            <a:prstGeom prst="straightConnector1">
              <a:avLst/>
            </a:prstGeom>
            <a:noFill/>
            <a:ln w="12700" cap="flat" cmpd="sng" algn="ctr">
              <a:solidFill>
                <a:srgbClr val="000090"/>
              </a:solidFill>
              <a:prstDash val="solid"/>
              <a:miter lim="800000"/>
              <a:headEnd type="triangle"/>
              <a:tailEnd type="triangle"/>
            </a:ln>
            <a:effectLst/>
          </p:spPr>
        </p:cxnSp>
        <p:cxnSp>
          <p:nvCxnSpPr>
            <p:cNvPr id="205" name="Straight Arrow Connector 204">
              <a:extLst>
                <a:ext uri="{FF2B5EF4-FFF2-40B4-BE49-F238E27FC236}">
                  <a16:creationId xmlns:a16="http://schemas.microsoft.com/office/drawing/2014/main" id="{522C2418-A774-E1A8-C1CC-D327128E04CA}"/>
                </a:ext>
              </a:extLst>
            </p:cNvPr>
            <p:cNvCxnSpPr/>
            <p:nvPr/>
          </p:nvCxnSpPr>
          <p:spPr>
            <a:xfrm flipH="1" flipV="1">
              <a:off x="6712305" y="3387935"/>
              <a:ext cx="190847" cy="1951"/>
            </a:xfrm>
            <a:prstGeom prst="straightConnector1">
              <a:avLst/>
            </a:prstGeom>
            <a:solidFill>
              <a:srgbClr val="E7E6E6"/>
            </a:solidFill>
            <a:ln w="12700" cap="flat" cmpd="sng" algn="ctr">
              <a:solidFill>
                <a:srgbClr val="000090"/>
              </a:solidFill>
              <a:prstDash val="solid"/>
              <a:miter lim="800000"/>
              <a:headEnd type="triangle"/>
              <a:tailEnd type="triangle"/>
            </a:ln>
            <a:effectLst/>
          </p:spPr>
        </p:cxnSp>
        <p:cxnSp>
          <p:nvCxnSpPr>
            <p:cNvPr id="206" name="Straight Arrow Connector 205">
              <a:extLst>
                <a:ext uri="{FF2B5EF4-FFF2-40B4-BE49-F238E27FC236}">
                  <a16:creationId xmlns:a16="http://schemas.microsoft.com/office/drawing/2014/main" id="{0524B254-9D9E-6F76-5E58-72307CC4C248}"/>
                </a:ext>
              </a:extLst>
            </p:cNvPr>
            <p:cNvCxnSpPr/>
            <p:nvPr/>
          </p:nvCxnSpPr>
          <p:spPr>
            <a:xfrm flipH="1" flipV="1">
              <a:off x="6926964" y="3440980"/>
              <a:ext cx="136874" cy="94374"/>
            </a:xfrm>
            <a:prstGeom prst="straightConnector1">
              <a:avLst/>
            </a:prstGeom>
            <a:solidFill>
              <a:srgbClr val="E7E6E6"/>
            </a:solidFill>
            <a:ln w="12700" cap="flat" cmpd="sng" algn="ctr">
              <a:solidFill>
                <a:srgbClr val="000090"/>
              </a:solidFill>
              <a:prstDash val="solid"/>
              <a:miter lim="800000"/>
              <a:headEnd type="triangle"/>
              <a:tailEnd type="triangle"/>
            </a:ln>
            <a:effectLst/>
          </p:spPr>
        </p:cxnSp>
        <p:cxnSp>
          <p:nvCxnSpPr>
            <p:cNvPr id="207" name="Straight Arrow Connector 206">
              <a:extLst>
                <a:ext uri="{FF2B5EF4-FFF2-40B4-BE49-F238E27FC236}">
                  <a16:creationId xmlns:a16="http://schemas.microsoft.com/office/drawing/2014/main" id="{D24C36C3-D9A6-2031-5CC0-2D522941BC19}"/>
                </a:ext>
              </a:extLst>
            </p:cNvPr>
            <p:cNvCxnSpPr/>
            <p:nvPr/>
          </p:nvCxnSpPr>
          <p:spPr>
            <a:xfrm flipH="1" flipV="1">
              <a:off x="6749787" y="3475157"/>
              <a:ext cx="252756" cy="96326"/>
            </a:xfrm>
            <a:prstGeom prst="straightConnector1">
              <a:avLst/>
            </a:prstGeom>
            <a:noFill/>
            <a:ln w="12700" cap="flat" cmpd="sng" algn="ctr">
              <a:solidFill>
                <a:srgbClr val="000090"/>
              </a:solidFill>
              <a:prstDash val="solid"/>
              <a:miter lim="800000"/>
              <a:headEnd type="triangle"/>
              <a:tailEnd type="triangle"/>
            </a:ln>
            <a:effectLst/>
          </p:spPr>
        </p:cxnSp>
        <p:cxnSp>
          <p:nvCxnSpPr>
            <p:cNvPr id="208" name="Straight Arrow Connector 207">
              <a:extLst>
                <a:ext uri="{FF2B5EF4-FFF2-40B4-BE49-F238E27FC236}">
                  <a16:creationId xmlns:a16="http://schemas.microsoft.com/office/drawing/2014/main" id="{00AA7B4A-E64D-5EE5-245A-6F17FB30BC0B}"/>
                </a:ext>
              </a:extLst>
            </p:cNvPr>
            <p:cNvCxnSpPr/>
            <p:nvPr/>
          </p:nvCxnSpPr>
          <p:spPr>
            <a:xfrm flipH="1">
              <a:off x="6605614" y="3477108"/>
              <a:ext cx="260055" cy="101481"/>
            </a:xfrm>
            <a:prstGeom prst="straightConnector1">
              <a:avLst/>
            </a:prstGeom>
            <a:noFill/>
            <a:ln w="12700" cap="flat" cmpd="sng" algn="ctr">
              <a:solidFill>
                <a:srgbClr val="000090"/>
              </a:solidFill>
              <a:prstDash val="solid"/>
              <a:miter lim="800000"/>
              <a:headEnd type="triangle"/>
              <a:tailEnd type="triangle"/>
            </a:ln>
            <a:effectLst/>
          </p:spPr>
        </p:cxnSp>
        <p:sp>
          <p:nvSpPr>
            <p:cNvPr id="209" name="Oval 208">
              <a:extLst>
                <a:ext uri="{FF2B5EF4-FFF2-40B4-BE49-F238E27FC236}">
                  <a16:creationId xmlns:a16="http://schemas.microsoft.com/office/drawing/2014/main" id="{3DD2EACD-BC49-90A0-C64A-F76FF2959613}"/>
                </a:ext>
              </a:extLst>
            </p:cNvPr>
            <p:cNvSpPr/>
            <p:nvPr/>
          </p:nvSpPr>
          <p:spPr>
            <a:xfrm>
              <a:off x="7486896" y="3666370"/>
              <a:ext cx="387051" cy="373138"/>
            </a:xfrm>
            <a:prstGeom prst="ellipse">
              <a:avLst/>
            </a:prstGeom>
            <a:solidFill>
              <a:srgbClr val="FFC000"/>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210" name="Oval 209">
              <a:extLst>
                <a:ext uri="{FF2B5EF4-FFF2-40B4-BE49-F238E27FC236}">
                  <a16:creationId xmlns:a16="http://schemas.microsoft.com/office/drawing/2014/main" id="{CF1E3E41-CE5B-47CB-1BB8-5C6C800531CB}"/>
                </a:ext>
              </a:extLst>
            </p:cNvPr>
            <p:cNvSpPr/>
            <p:nvPr/>
          </p:nvSpPr>
          <p:spPr>
            <a:xfrm>
              <a:off x="7423137" y="3672787"/>
              <a:ext cx="135061" cy="133914"/>
            </a:xfrm>
            <a:prstGeom prst="ellipse">
              <a:avLst/>
            </a:prstGeom>
            <a:solidFill>
              <a:srgbClr val="FFC000"/>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211" name="Oval 210">
              <a:extLst>
                <a:ext uri="{FF2B5EF4-FFF2-40B4-BE49-F238E27FC236}">
                  <a16:creationId xmlns:a16="http://schemas.microsoft.com/office/drawing/2014/main" id="{FC1F18A9-25ED-A15D-AD29-44F9627B25FE}"/>
                </a:ext>
              </a:extLst>
            </p:cNvPr>
            <p:cNvSpPr/>
            <p:nvPr/>
          </p:nvSpPr>
          <p:spPr>
            <a:xfrm>
              <a:off x="7553637" y="3576466"/>
              <a:ext cx="135061" cy="133914"/>
            </a:xfrm>
            <a:prstGeom prst="ellipse">
              <a:avLst/>
            </a:prstGeom>
            <a:solidFill>
              <a:srgbClr val="FFC000"/>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212" name="Oval 211">
              <a:extLst>
                <a:ext uri="{FF2B5EF4-FFF2-40B4-BE49-F238E27FC236}">
                  <a16:creationId xmlns:a16="http://schemas.microsoft.com/office/drawing/2014/main" id="{29A31A38-69F1-4F86-70CF-4761B113FF0B}"/>
                </a:ext>
              </a:extLst>
            </p:cNvPr>
            <p:cNvSpPr/>
            <p:nvPr/>
          </p:nvSpPr>
          <p:spPr>
            <a:xfrm>
              <a:off x="7706036" y="3583252"/>
              <a:ext cx="135061" cy="133914"/>
            </a:xfrm>
            <a:prstGeom prst="ellipse">
              <a:avLst/>
            </a:prstGeom>
            <a:solidFill>
              <a:srgbClr val="FFC000"/>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sp>
          <p:nvSpPr>
            <p:cNvPr id="213" name="Oval 212">
              <a:extLst>
                <a:ext uri="{FF2B5EF4-FFF2-40B4-BE49-F238E27FC236}">
                  <a16:creationId xmlns:a16="http://schemas.microsoft.com/office/drawing/2014/main" id="{89C489CF-8C70-76BD-E478-7D0A0E3EE696}"/>
                </a:ext>
              </a:extLst>
            </p:cNvPr>
            <p:cNvSpPr/>
            <p:nvPr/>
          </p:nvSpPr>
          <p:spPr>
            <a:xfrm>
              <a:off x="7805631" y="3694299"/>
              <a:ext cx="135061" cy="133914"/>
            </a:xfrm>
            <a:prstGeom prst="ellipse">
              <a:avLst/>
            </a:prstGeom>
            <a:solidFill>
              <a:srgbClr val="FFC000"/>
            </a:solidFill>
            <a:ln w="635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p:txBody>
        </p:sp>
        <p:cxnSp>
          <p:nvCxnSpPr>
            <p:cNvPr id="214" name="Straight Arrow Connector 213">
              <a:extLst>
                <a:ext uri="{FF2B5EF4-FFF2-40B4-BE49-F238E27FC236}">
                  <a16:creationId xmlns:a16="http://schemas.microsoft.com/office/drawing/2014/main" id="{1E7E1C43-DDA3-84B8-4D30-A03B5BB6A9A7}"/>
                </a:ext>
              </a:extLst>
            </p:cNvPr>
            <p:cNvCxnSpPr/>
            <p:nvPr/>
          </p:nvCxnSpPr>
          <p:spPr>
            <a:xfrm flipH="1">
              <a:off x="3576652" y="4423462"/>
              <a:ext cx="705155" cy="0"/>
            </a:xfrm>
            <a:prstGeom prst="straightConnector1">
              <a:avLst/>
            </a:prstGeom>
            <a:noFill/>
            <a:ln w="38100" cap="flat" cmpd="sng" algn="ctr">
              <a:solidFill>
                <a:srgbClr val="000090"/>
              </a:solidFill>
              <a:prstDash val="solid"/>
              <a:miter lim="800000"/>
              <a:headEnd type="triangle"/>
              <a:tailEnd type="none"/>
            </a:ln>
            <a:effectLst/>
          </p:spPr>
        </p:cxnSp>
        <p:cxnSp>
          <p:nvCxnSpPr>
            <p:cNvPr id="215" name="Straight Arrow Connector 214">
              <a:extLst>
                <a:ext uri="{FF2B5EF4-FFF2-40B4-BE49-F238E27FC236}">
                  <a16:creationId xmlns:a16="http://schemas.microsoft.com/office/drawing/2014/main" id="{4AC20063-7BE5-CB0C-27C8-5487707CF828}"/>
                </a:ext>
              </a:extLst>
            </p:cNvPr>
            <p:cNvCxnSpPr/>
            <p:nvPr/>
          </p:nvCxnSpPr>
          <p:spPr>
            <a:xfrm>
              <a:off x="4281807" y="4423462"/>
              <a:ext cx="720055" cy="0"/>
            </a:xfrm>
            <a:prstGeom prst="straightConnector1">
              <a:avLst/>
            </a:prstGeom>
            <a:noFill/>
            <a:ln w="38100" cap="flat" cmpd="sng" algn="ctr">
              <a:solidFill>
                <a:srgbClr val="000090"/>
              </a:solidFill>
              <a:prstDash val="solid"/>
              <a:miter lim="800000"/>
              <a:headEnd type="triangle"/>
              <a:tailEnd type="none"/>
            </a:ln>
            <a:effectLst/>
          </p:spPr>
        </p:cxnSp>
        <p:cxnSp>
          <p:nvCxnSpPr>
            <p:cNvPr id="217" name="Straight Arrow Connector 216">
              <a:extLst>
                <a:ext uri="{FF2B5EF4-FFF2-40B4-BE49-F238E27FC236}">
                  <a16:creationId xmlns:a16="http://schemas.microsoft.com/office/drawing/2014/main" id="{689EF3D6-3004-FBC4-52E8-203F4D83FF8C}"/>
                </a:ext>
              </a:extLst>
            </p:cNvPr>
            <p:cNvCxnSpPr/>
            <p:nvPr/>
          </p:nvCxnSpPr>
          <p:spPr>
            <a:xfrm flipH="1">
              <a:off x="5947261" y="4409847"/>
              <a:ext cx="705155" cy="0"/>
            </a:xfrm>
            <a:prstGeom prst="straightConnector1">
              <a:avLst/>
            </a:prstGeom>
            <a:noFill/>
            <a:ln w="38100" cap="flat" cmpd="sng" algn="ctr">
              <a:solidFill>
                <a:srgbClr val="000090"/>
              </a:solidFill>
              <a:prstDash val="solid"/>
              <a:miter lim="800000"/>
              <a:headEnd type="triangle"/>
              <a:tailEnd type="none"/>
            </a:ln>
            <a:effectLst/>
          </p:spPr>
        </p:cxnSp>
        <p:cxnSp>
          <p:nvCxnSpPr>
            <p:cNvPr id="219" name="Straight Arrow Connector 218">
              <a:extLst>
                <a:ext uri="{FF2B5EF4-FFF2-40B4-BE49-F238E27FC236}">
                  <a16:creationId xmlns:a16="http://schemas.microsoft.com/office/drawing/2014/main" id="{57EE8BBB-2356-676C-E8C2-A0A31ACC2BED}"/>
                </a:ext>
              </a:extLst>
            </p:cNvPr>
            <p:cNvCxnSpPr/>
            <p:nvPr/>
          </p:nvCxnSpPr>
          <p:spPr>
            <a:xfrm>
              <a:off x="6652416" y="4409847"/>
              <a:ext cx="720055" cy="0"/>
            </a:xfrm>
            <a:prstGeom prst="straightConnector1">
              <a:avLst/>
            </a:prstGeom>
            <a:noFill/>
            <a:ln w="38100" cap="flat" cmpd="sng" algn="ctr">
              <a:solidFill>
                <a:srgbClr val="000090"/>
              </a:solidFill>
              <a:prstDash val="solid"/>
              <a:miter lim="800000"/>
              <a:headEnd type="triangle"/>
              <a:tailEnd type="none"/>
            </a:ln>
            <a:effectLst/>
          </p:spPr>
        </p:cxnSp>
      </p:grpSp>
      <p:sp>
        <p:nvSpPr>
          <p:cNvPr id="4" name="Slide Number Placeholder 3">
            <a:extLst>
              <a:ext uri="{FF2B5EF4-FFF2-40B4-BE49-F238E27FC236}">
                <a16:creationId xmlns:a16="http://schemas.microsoft.com/office/drawing/2014/main" id="{CE0B5033-58EB-2810-8B0F-CC3C84A76C8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3925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normAutofit fontScale="90000"/>
          </a:bodyPr>
          <a:lstStyle/>
          <a:p>
            <a:r>
              <a:rPr lang="en-US"/>
              <a:t>Assessing community engagement through required </a:t>
            </a:r>
            <a:r>
              <a:rPr lang="en-US" err="1"/>
              <a:t>DoN</a:t>
            </a:r>
            <a:r>
              <a:rPr lang="en-US"/>
              <a:t> CHI application forms*</a:t>
            </a:r>
          </a:p>
        </p:txBody>
      </p:sp>
      <p:graphicFrame>
        <p:nvGraphicFramePr>
          <p:cNvPr id="7" name="Diagram 6">
            <a:extLst>
              <a:ext uri="{FF2B5EF4-FFF2-40B4-BE49-F238E27FC236}">
                <a16:creationId xmlns:a16="http://schemas.microsoft.com/office/drawing/2014/main" id="{4F08466B-5898-65DA-50DA-FB066750070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036605"/>
              </p:ext>
            </p:extLst>
          </p:nvPr>
        </p:nvGraphicFramePr>
        <p:xfrm>
          <a:off x="1435100" y="1111014"/>
          <a:ext cx="9321800" cy="4993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6AF9BC6E-5C0A-4742-9C2F-FD9ED2C7785A}"/>
              </a:ext>
            </a:extLst>
          </p:cNvPr>
          <p:cNvSpPr/>
          <p:nvPr/>
        </p:nvSpPr>
        <p:spPr>
          <a:xfrm>
            <a:off x="1435100" y="5953263"/>
            <a:ext cx="6899702" cy="443648"/>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a typeface="+mn-ea"/>
                <a:cs typeface="+mn-cs"/>
              </a:rPr>
              <a:t>From health system</a:t>
            </a:r>
          </a:p>
        </p:txBody>
      </p:sp>
      <p:sp>
        <p:nvSpPr>
          <p:cNvPr id="9" name="Rectangle: Rounded Corners 8">
            <a:extLst>
              <a:ext uri="{FF2B5EF4-FFF2-40B4-BE49-F238E27FC236}">
                <a16:creationId xmlns:a16="http://schemas.microsoft.com/office/drawing/2014/main" id="{E1600EEA-93AB-CD41-2509-DF54C88B57FB}"/>
              </a:ext>
            </a:extLst>
          </p:cNvPr>
          <p:cNvSpPr/>
          <p:nvPr/>
        </p:nvSpPr>
        <p:spPr>
          <a:xfrm>
            <a:off x="8387308" y="5704035"/>
            <a:ext cx="2369592" cy="692876"/>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a typeface="+mn-ea"/>
                <a:cs typeface="+mn-cs"/>
              </a:rPr>
              <a:t>From community members</a:t>
            </a:r>
          </a:p>
        </p:txBody>
      </p:sp>
      <p:sp>
        <p:nvSpPr>
          <p:cNvPr id="10" name="TextBox 9">
            <a:extLst>
              <a:ext uri="{FF2B5EF4-FFF2-40B4-BE49-F238E27FC236}">
                <a16:creationId xmlns:a16="http://schemas.microsoft.com/office/drawing/2014/main" id="{92561A0D-D472-255E-BD62-01B2BBEDBC15}"/>
              </a:ext>
            </a:extLst>
          </p:cNvPr>
          <p:cNvSpPr txBox="1"/>
          <p:nvPr/>
        </p:nvSpPr>
        <p:spPr>
          <a:xfrm>
            <a:off x="11032698" y="5294521"/>
            <a:ext cx="1296204" cy="10618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1050" b="0" i="1" u="none" strike="noStrike" kern="1200" cap="none" spc="0" normalizeH="0" baseline="0" noProof="0">
                <a:ln>
                  <a:noFill/>
                </a:ln>
                <a:solidFill>
                  <a:srgbClr val="002060"/>
                </a:solidFill>
                <a:effectLst/>
                <a:uLnTx/>
                <a:uFillTx/>
                <a:latin typeface="Aptos" panose="02110004020202020204"/>
                <a:ea typeface="+mn-ea"/>
                <a:cs typeface="+mn-cs"/>
              </a:rPr>
              <a:t>CHI requirements depend on the Applicant/ Application Type + size of CHI contribution.</a:t>
            </a:r>
            <a:endParaRPr kumimoji="0" lang="en-US" sz="105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270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lstStyle/>
          <a:p>
            <a:r>
              <a:rPr lang="en-US">
                <a:latin typeface="Avenir Next LT Pro"/>
                <a:cs typeface="Arial"/>
              </a:rPr>
              <a:t>Overview of </a:t>
            </a:r>
            <a:r>
              <a:rPr lang="en-US" err="1">
                <a:latin typeface="Avenir Next LT Pro"/>
                <a:cs typeface="Arial"/>
              </a:rPr>
              <a:t>DoN</a:t>
            </a:r>
            <a:r>
              <a:rPr lang="en-US">
                <a:latin typeface="Avenir Next LT Pro"/>
                <a:cs typeface="Arial"/>
              </a:rPr>
              <a:t> Process</a:t>
            </a:r>
            <a:endParaRPr lang="en-US"/>
          </a:p>
        </p:txBody>
      </p:sp>
      <p:graphicFrame>
        <p:nvGraphicFramePr>
          <p:cNvPr id="7" name="Diagram 6" descr="Diagram showing the process of DON">
            <a:extLst>
              <a:ext uri="{FF2B5EF4-FFF2-40B4-BE49-F238E27FC236}">
                <a16:creationId xmlns:a16="http://schemas.microsoft.com/office/drawing/2014/main" id="{5DE5A867-871A-EA6C-6C45-F6DB82A19C5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6522402"/>
              </p:ext>
            </p:extLst>
          </p:nvPr>
        </p:nvGraphicFramePr>
        <p:xfrm>
          <a:off x="514812" y="1764832"/>
          <a:ext cx="11174738" cy="3942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a:extLst>
              <a:ext uri="{FF2B5EF4-FFF2-40B4-BE49-F238E27FC236}">
                <a16:creationId xmlns:a16="http://schemas.microsoft.com/office/drawing/2014/main" id="{7C8502EC-6AF9-9144-4211-7EF24175402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9634" y="1897649"/>
            <a:ext cx="1031626" cy="1031626"/>
          </a:xfrm>
          <a:prstGeom prst="rect">
            <a:avLst/>
          </a:prstGeom>
        </p:spPr>
      </p:pic>
      <p:pic>
        <p:nvPicPr>
          <p:cNvPr id="9" name="Picture 8">
            <a:extLst>
              <a:ext uri="{FF2B5EF4-FFF2-40B4-BE49-F238E27FC236}">
                <a16:creationId xmlns:a16="http://schemas.microsoft.com/office/drawing/2014/main" id="{9954BDAD-B1C1-415D-ECD0-362B3D509987}"/>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358" r="8642" b="17037"/>
          <a:stretch/>
        </p:blipFill>
        <p:spPr>
          <a:xfrm>
            <a:off x="8589758" y="1996805"/>
            <a:ext cx="1027143" cy="1031627"/>
          </a:xfrm>
          <a:prstGeom prst="rect">
            <a:avLst/>
          </a:prstGeom>
        </p:spPr>
      </p:pic>
      <p:pic>
        <p:nvPicPr>
          <p:cNvPr id="10" name="Graphic 9">
            <a:extLst>
              <a:ext uri="{FF2B5EF4-FFF2-40B4-BE49-F238E27FC236}">
                <a16:creationId xmlns:a16="http://schemas.microsoft.com/office/drawing/2014/main" id="{DF8BE49F-4A7D-6F42-B300-7571255FDB7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5099" y="1897649"/>
            <a:ext cx="1031626" cy="1031626"/>
          </a:xfrm>
          <a:prstGeom prst="rect">
            <a:avLst/>
          </a:prstGeom>
        </p:spPr>
      </p:pic>
      <p:pic>
        <p:nvPicPr>
          <p:cNvPr id="13" name="Graphic 12">
            <a:extLst>
              <a:ext uri="{FF2B5EF4-FFF2-40B4-BE49-F238E27FC236}">
                <a16:creationId xmlns:a16="http://schemas.microsoft.com/office/drawing/2014/main" id="{C7AA5D3E-0DBA-254C-0A43-944E3377D62D}"/>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65777" y="1996803"/>
            <a:ext cx="1031627" cy="1031627"/>
          </a:xfrm>
          <a:prstGeom prst="rect">
            <a:avLst/>
          </a:prstGeom>
        </p:spPr>
      </p:pic>
      <p:pic>
        <p:nvPicPr>
          <p:cNvPr id="15" name="Graphic 14">
            <a:extLst>
              <a:ext uri="{FF2B5EF4-FFF2-40B4-BE49-F238E27FC236}">
                <a16:creationId xmlns:a16="http://schemas.microsoft.com/office/drawing/2014/main" id="{7998DEDF-342F-D518-B55A-E8FCB56EA3D4}"/>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74696" y="1996804"/>
            <a:ext cx="1031626" cy="1031626"/>
          </a:xfrm>
          <a:prstGeom prst="rect">
            <a:avLst/>
          </a:prstGeom>
        </p:spPr>
      </p:pic>
      <p:pic>
        <p:nvPicPr>
          <p:cNvPr id="17" name="Graphic 16">
            <a:extLst>
              <a:ext uri="{FF2B5EF4-FFF2-40B4-BE49-F238E27FC236}">
                <a16:creationId xmlns:a16="http://schemas.microsoft.com/office/drawing/2014/main" id="{BD1E42F3-A77B-E9C4-C4AD-D8170FC6F5AB}"/>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80839" y="1996804"/>
            <a:ext cx="1031627" cy="1031627"/>
          </a:xfrm>
          <a:prstGeom prst="rect">
            <a:avLst/>
          </a:prstGeom>
        </p:spPr>
      </p:pic>
      <p:sp>
        <p:nvSpPr>
          <p:cNvPr id="11" name="TextBox 20">
            <a:extLst>
              <a:ext uri="{FF2B5EF4-FFF2-40B4-BE49-F238E27FC236}">
                <a16:creationId xmlns:a16="http://schemas.microsoft.com/office/drawing/2014/main" id="{04C3A716-887C-9B96-AF6C-65645EC76BB2}"/>
              </a:ext>
            </a:extLst>
          </p:cNvPr>
          <p:cNvSpPr txBox="1"/>
          <p:nvPr/>
        </p:nvSpPr>
        <p:spPr>
          <a:xfrm>
            <a:off x="2934843" y="6230892"/>
            <a:ext cx="932512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*CHI requirements and funding contribution varies based on </a:t>
            </a:r>
            <a:r>
              <a:rPr kumimoji="0" lang="en-US" sz="1100" b="0" i="0" u="none" strike="noStrike" kern="1200" cap="none" spc="0" normalizeH="0" baseline="0" noProof="0" err="1">
                <a:ln>
                  <a:noFill/>
                </a:ln>
                <a:solidFill>
                  <a:prstClr val="black"/>
                </a:solidFill>
                <a:effectLst/>
                <a:uLnTx/>
                <a:uFillTx/>
                <a:latin typeface="Aptos" panose="02110004020202020204"/>
                <a:ea typeface="+mn-ea"/>
                <a:cs typeface="+mn-cs"/>
              </a:rPr>
              <a:t>DoN</a:t>
            </a: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project applicant and application type.</a:t>
            </a:r>
          </a:p>
        </p:txBody>
      </p:sp>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8857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normAutofit/>
          </a:bodyPr>
          <a:lstStyle/>
          <a:p>
            <a:r>
              <a:rPr lang="en-US">
                <a:latin typeface="Avenir Next LT Pro"/>
                <a:cs typeface="Arial"/>
              </a:rPr>
              <a:t>CHI Activities Across </a:t>
            </a:r>
            <a:r>
              <a:rPr lang="en-US" err="1">
                <a:latin typeface="Avenir Next LT Pro"/>
                <a:cs typeface="Arial"/>
              </a:rPr>
              <a:t>DoN</a:t>
            </a:r>
            <a:r>
              <a:rPr lang="en-US">
                <a:latin typeface="Avenir Next LT Pro"/>
                <a:cs typeface="Arial"/>
              </a:rPr>
              <a:t> Process</a:t>
            </a:r>
          </a:p>
        </p:txBody>
      </p:sp>
      <p:cxnSp>
        <p:nvCxnSpPr>
          <p:cNvPr id="11" name="Straight Connector 10">
            <a:extLst>
              <a:ext uri="{FF2B5EF4-FFF2-40B4-BE49-F238E27FC236}">
                <a16:creationId xmlns:a16="http://schemas.microsoft.com/office/drawing/2014/main" id="{07B758ED-8119-F5A8-1938-1A2138034059}"/>
              </a:ext>
              <a:ext uri="{C183D7F6-B498-43B3-948B-1728B52AA6E4}">
                <adec:decorative xmlns:adec="http://schemas.microsoft.com/office/drawing/2017/decorative" val="1"/>
              </a:ext>
            </a:extLst>
          </p:cNvPr>
          <p:cNvCxnSpPr/>
          <p:nvPr/>
        </p:nvCxnSpPr>
        <p:spPr>
          <a:xfrm>
            <a:off x="5248798" y="2487168"/>
            <a:ext cx="0" cy="4105656"/>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12" name="Diagram 11">
            <a:extLst>
              <a:ext uri="{FF2B5EF4-FFF2-40B4-BE49-F238E27FC236}">
                <a16:creationId xmlns:a16="http://schemas.microsoft.com/office/drawing/2014/main" id="{E51D0B14-49CF-D4D4-222A-02F56EAE8A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051414"/>
              </p:ext>
            </p:extLst>
          </p:nvPr>
        </p:nvGraphicFramePr>
        <p:xfrm>
          <a:off x="431800" y="894222"/>
          <a:ext cx="8190992"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Graphic 19">
            <a:extLst>
              <a:ext uri="{FF2B5EF4-FFF2-40B4-BE49-F238E27FC236}">
                <a16:creationId xmlns:a16="http://schemas.microsoft.com/office/drawing/2014/main" id="{5D75DC35-97A7-248C-7A97-E420A537FABD}"/>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461" y="1085774"/>
            <a:ext cx="780729" cy="780729"/>
          </a:xfrm>
          <a:prstGeom prst="rect">
            <a:avLst/>
          </a:prstGeom>
        </p:spPr>
      </p:pic>
      <p:pic>
        <p:nvPicPr>
          <p:cNvPr id="22" name="Picture 21">
            <a:extLst>
              <a:ext uri="{FF2B5EF4-FFF2-40B4-BE49-F238E27FC236}">
                <a16:creationId xmlns:a16="http://schemas.microsoft.com/office/drawing/2014/main" id="{C1842E40-0B81-A42C-3CE3-8C360849B3F2}"/>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358" r="8642" b="17037"/>
          <a:stretch/>
        </p:blipFill>
        <p:spPr>
          <a:xfrm>
            <a:off x="6364570" y="1137221"/>
            <a:ext cx="669845" cy="672769"/>
          </a:xfrm>
          <a:prstGeom prst="rect">
            <a:avLst/>
          </a:prstGeom>
        </p:spPr>
      </p:pic>
      <p:pic>
        <p:nvPicPr>
          <p:cNvPr id="23" name="Graphic 22">
            <a:extLst>
              <a:ext uri="{FF2B5EF4-FFF2-40B4-BE49-F238E27FC236}">
                <a16:creationId xmlns:a16="http://schemas.microsoft.com/office/drawing/2014/main" id="{6C054A8B-4525-638E-7EFF-F527E18A0461}"/>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87096" y="1083242"/>
            <a:ext cx="780729" cy="780729"/>
          </a:xfrm>
          <a:prstGeom prst="rect">
            <a:avLst/>
          </a:prstGeom>
        </p:spPr>
      </p:pic>
      <p:pic>
        <p:nvPicPr>
          <p:cNvPr id="24" name="Graphic 23">
            <a:extLst>
              <a:ext uri="{FF2B5EF4-FFF2-40B4-BE49-F238E27FC236}">
                <a16:creationId xmlns:a16="http://schemas.microsoft.com/office/drawing/2014/main" id="{2DE3D2B9-A30A-A94C-925F-9A83C67C410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03564" y="1039164"/>
            <a:ext cx="914400" cy="914400"/>
          </a:xfrm>
          <a:prstGeom prst="rect">
            <a:avLst/>
          </a:prstGeom>
        </p:spPr>
      </p:pic>
      <p:pic>
        <p:nvPicPr>
          <p:cNvPr id="25" name="Graphic 24">
            <a:extLst>
              <a:ext uri="{FF2B5EF4-FFF2-40B4-BE49-F238E27FC236}">
                <a16:creationId xmlns:a16="http://schemas.microsoft.com/office/drawing/2014/main" id="{9108F0FE-0733-ABD9-616D-82B22290A4E2}"/>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21957" y="1103980"/>
            <a:ext cx="747503" cy="747503"/>
          </a:xfrm>
          <a:prstGeom prst="rect">
            <a:avLst/>
          </a:prstGeom>
        </p:spPr>
      </p:pic>
      <p:pic>
        <p:nvPicPr>
          <p:cNvPr id="26" name="Graphic 25">
            <a:extLst>
              <a:ext uri="{FF2B5EF4-FFF2-40B4-BE49-F238E27FC236}">
                <a16:creationId xmlns:a16="http://schemas.microsoft.com/office/drawing/2014/main" id="{A36A647C-FCC1-DE42-04FE-41BA632277E6}"/>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00967" y="1128757"/>
            <a:ext cx="735214" cy="735214"/>
          </a:xfrm>
          <a:prstGeom prst="rect">
            <a:avLst/>
          </a:prstGeom>
        </p:spPr>
      </p:pic>
      <p:sp>
        <p:nvSpPr>
          <p:cNvPr id="28" name="Arrow: Right 27">
            <a:extLst>
              <a:ext uri="{FF2B5EF4-FFF2-40B4-BE49-F238E27FC236}">
                <a16:creationId xmlns:a16="http://schemas.microsoft.com/office/drawing/2014/main" id="{69DEC973-4133-FC46-8103-85F00CAC6DDC}"/>
              </a:ext>
            </a:extLst>
          </p:cNvPr>
          <p:cNvSpPr/>
          <p:nvPr/>
        </p:nvSpPr>
        <p:spPr>
          <a:xfrm>
            <a:off x="431800" y="3066553"/>
            <a:ext cx="5292412" cy="747504"/>
          </a:xfrm>
          <a:prstGeom prst="rightArrow">
            <a:avLst/>
          </a:prstGeom>
          <a:solidFill>
            <a:schemeClr val="tx2">
              <a:lumMod val="10000"/>
              <a:lumOff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Pre-Approval</a:t>
            </a: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29" name="TextBox 28">
            <a:extLst>
              <a:ext uri="{FF2B5EF4-FFF2-40B4-BE49-F238E27FC236}">
                <a16:creationId xmlns:a16="http://schemas.microsoft.com/office/drawing/2014/main" id="{698F1D11-975F-B876-F2D6-DCC747557B21}"/>
              </a:ext>
            </a:extLst>
          </p:cNvPr>
          <p:cNvSpPr txBox="1"/>
          <p:nvPr/>
        </p:nvSpPr>
        <p:spPr>
          <a:xfrm>
            <a:off x="439340" y="3747471"/>
            <a:ext cx="4816997" cy="181588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Meet with health systems leadership to confirm CHI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Provide technical assistance for CHI planning and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Review CHI requirements and draft Factor 6 Analysis for Staff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Attend community events</a:t>
            </a:r>
          </a:p>
        </p:txBody>
      </p:sp>
      <p:sp>
        <p:nvSpPr>
          <p:cNvPr id="27" name="Arrow: Right 26">
            <a:extLst>
              <a:ext uri="{FF2B5EF4-FFF2-40B4-BE49-F238E27FC236}">
                <a16:creationId xmlns:a16="http://schemas.microsoft.com/office/drawing/2014/main" id="{9BBB9DD6-BF20-A916-E920-21D2215C1474}"/>
              </a:ext>
            </a:extLst>
          </p:cNvPr>
          <p:cNvSpPr/>
          <p:nvPr/>
        </p:nvSpPr>
        <p:spPr>
          <a:xfrm>
            <a:off x="5390376" y="3066552"/>
            <a:ext cx="6369820" cy="747504"/>
          </a:xfrm>
          <a:prstGeom prst="rightArrow">
            <a:avLst/>
          </a:prstGeom>
          <a:solidFill>
            <a:schemeClr val="tx2">
              <a:lumMod val="25000"/>
              <a:lumOff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Post-Approval</a:t>
            </a: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30" name="TextBox 29">
            <a:extLst>
              <a:ext uri="{FF2B5EF4-FFF2-40B4-BE49-F238E27FC236}">
                <a16:creationId xmlns:a16="http://schemas.microsoft.com/office/drawing/2014/main" id="{B79BBADA-E300-BA4C-57A0-842FC0FD0A4A}"/>
              </a:ext>
            </a:extLst>
          </p:cNvPr>
          <p:cNvSpPr txBox="1"/>
          <p:nvPr/>
        </p:nvSpPr>
        <p:spPr>
          <a:xfrm>
            <a:off x="5397915" y="3751998"/>
            <a:ext cx="6659404"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Present to Holder’s Community Advisory Body on CHI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Receive Holder’s Health Priority Strategy Form for Local CHI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Ensure ongoing touch points with Holder and/or CAB to ensure CHI investments are upstream in focus &amp; strategies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Receive Holder hospital specific evaluation efforts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Currently developing a Local CHI Reporting Structure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Confirm Holder’s payment(s) to the Statewide Fund</a:t>
            </a:r>
          </a:p>
        </p:txBody>
      </p:sp>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1614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619F44-F8DB-9071-4483-C4877A8B461E}"/>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000"/>
              </a:spcBef>
              <a:defRPr/>
            </a:pPr>
            <a:r>
              <a:rPr kumimoji="0" lang="en-US" sz="4400" b="1" i="0" u="none" strike="noStrike" kern="1200" cap="none" spc="0" normalizeH="0" baseline="0" noProof="0">
                <a:ln>
                  <a:noFill/>
                </a:ln>
                <a:solidFill>
                  <a:schemeClr val="bg1"/>
                </a:solidFill>
                <a:effectLst/>
                <a:uLnTx/>
                <a:uFillTx/>
                <a:latin typeface="Avenir Next LT Pro"/>
                <a:ea typeface="+mn-ea"/>
                <a:cs typeface="Arial"/>
              </a:rPr>
              <a:t>CHI Investments</a:t>
            </a:r>
            <a:r>
              <a:rPr lang="en-US" b="1">
                <a:solidFill>
                  <a:schemeClr val="bg1"/>
                </a:solidFill>
                <a:latin typeface="Avenir Next LT Pro"/>
                <a:ea typeface="+mn-ea"/>
                <a:cs typeface="Arial"/>
              </a:rPr>
              <a:t>: Local and State</a:t>
            </a:r>
            <a:endParaRPr kumimoji="0" lang="en-US" sz="4400" b="1" i="0" u="none" strike="noStrike" kern="1200" cap="none" spc="0" normalizeH="0" baseline="0" noProof="0">
              <a:ln>
                <a:noFill/>
              </a:ln>
              <a:solidFill>
                <a:schemeClr val="bg1"/>
              </a:solidFill>
              <a:effectLst/>
              <a:uLnTx/>
              <a:uFillTx/>
              <a:latin typeface="Avenir Next LT Pro"/>
              <a:ea typeface="+mn-ea"/>
              <a:cs typeface="Arial"/>
            </a:endParaRPr>
          </a:p>
        </p:txBody>
      </p:sp>
    </p:spTree>
    <p:extLst>
      <p:ext uri="{BB962C8B-B14F-4D97-AF65-F5344CB8AC3E}">
        <p14:creationId xmlns:p14="http://schemas.microsoft.com/office/powerpoint/2010/main" val="3195538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1BB75-F853-DAB9-1E20-3800966296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979746-3400-E0A0-F441-28660704163B}"/>
              </a:ext>
            </a:extLst>
          </p:cNvPr>
          <p:cNvSpPr>
            <a:spLocks noGrp="1"/>
          </p:cNvSpPr>
          <p:nvPr>
            <p:ph type="title"/>
          </p:nvPr>
        </p:nvSpPr>
        <p:spPr/>
        <p:txBody>
          <a:bodyPr>
            <a:normAutofit fontScale="90000"/>
          </a:bodyPr>
          <a:lstStyle/>
          <a:p>
            <a:r>
              <a:rPr lang="en-US" dirty="0">
                <a:latin typeface="Avenir Next LT Pro"/>
                <a:cs typeface="Arial"/>
              </a:rPr>
              <a:t>Overview of </a:t>
            </a:r>
            <a:r>
              <a:rPr lang="en-US" dirty="0" err="1">
                <a:latin typeface="Avenir Next LT Pro"/>
                <a:cs typeface="Arial"/>
              </a:rPr>
              <a:t>DoN</a:t>
            </a:r>
            <a:r>
              <a:rPr lang="en-US" dirty="0">
                <a:latin typeface="Avenir Next LT Pro"/>
                <a:cs typeface="Arial"/>
              </a:rPr>
              <a:t> CHI Process: </a:t>
            </a:r>
            <a:br>
              <a:rPr lang="en-US" dirty="0">
                <a:latin typeface="Avenir Next LT Pro"/>
                <a:cs typeface="Arial"/>
              </a:rPr>
            </a:br>
            <a:r>
              <a:rPr lang="en-US" dirty="0">
                <a:latin typeface="Avenir Next LT Pro"/>
                <a:cs typeface="Arial"/>
              </a:rPr>
              <a:t>Local and State Investments</a:t>
            </a:r>
            <a:endParaRPr lang="en-US" dirty="0"/>
          </a:p>
        </p:txBody>
      </p:sp>
      <p:sp>
        <p:nvSpPr>
          <p:cNvPr id="32" name="Rectangle: Rounded Corners 31">
            <a:extLst>
              <a:ext uri="{FF2B5EF4-FFF2-40B4-BE49-F238E27FC236}">
                <a16:creationId xmlns:a16="http://schemas.microsoft.com/office/drawing/2014/main" id="{6B9E9689-6A27-822F-EE90-F13F20862036}"/>
              </a:ext>
              <a:ext uri="{C183D7F6-B498-43B3-948B-1728B52AA6E4}">
                <adec:decorative xmlns:adec="http://schemas.microsoft.com/office/drawing/2017/decorative" val="1"/>
              </a:ext>
            </a:extLst>
          </p:cNvPr>
          <p:cNvSpPr/>
          <p:nvPr/>
        </p:nvSpPr>
        <p:spPr>
          <a:xfrm>
            <a:off x="7714376" y="1949827"/>
            <a:ext cx="4168726" cy="241255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ED7C5DA-E7AA-9F4E-075E-A55D654853E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58" r="8642" b="17037"/>
          <a:stretch/>
        </p:blipFill>
        <p:spPr>
          <a:xfrm>
            <a:off x="4095390" y="2189168"/>
            <a:ext cx="1049200" cy="1053780"/>
          </a:xfrm>
          <a:prstGeom prst="rect">
            <a:avLst/>
          </a:prstGeom>
        </p:spPr>
      </p:pic>
      <p:pic>
        <p:nvPicPr>
          <p:cNvPr id="8" name="Picture 7">
            <a:extLst>
              <a:ext uri="{FF2B5EF4-FFF2-40B4-BE49-F238E27FC236}">
                <a16:creationId xmlns:a16="http://schemas.microsoft.com/office/drawing/2014/main" id="{751F8BA0-736F-3BC1-3A62-EB389E5E58B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1975" t="20247" r="21728" b="31111"/>
          <a:stretch/>
        </p:blipFill>
        <p:spPr>
          <a:xfrm>
            <a:off x="493295" y="2264599"/>
            <a:ext cx="1106490" cy="973430"/>
          </a:xfrm>
          <a:prstGeom prst="rect">
            <a:avLst/>
          </a:prstGeom>
        </p:spPr>
      </p:pic>
      <p:sp>
        <p:nvSpPr>
          <p:cNvPr id="10" name="TextBox 9">
            <a:extLst>
              <a:ext uri="{FF2B5EF4-FFF2-40B4-BE49-F238E27FC236}">
                <a16:creationId xmlns:a16="http://schemas.microsoft.com/office/drawing/2014/main" id="{6F9FB8EE-19D0-2E9F-BF34-2935A5866CB7}"/>
              </a:ext>
            </a:extLst>
          </p:cNvPr>
          <p:cNvSpPr txBox="1"/>
          <p:nvPr/>
        </p:nvSpPr>
        <p:spPr>
          <a:xfrm>
            <a:off x="255881" y="3202774"/>
            <a:ext cx="1640749" cy="1200329"/>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Hospital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Health Care System</a:t>
            </a:r>
            <a:endParaRPr kumimoji="0" lang="en-US" sz="1800" b="0" i="0" u="none" strike="noStrike" kern="1200" cap="none" spc="0" normalizeH="0" baseline="0" noProof="0">
              <a:ln>
                <a:noFill/>
              </a:ln>
              <a:solidFill>
                <a:srgbClr val="000000"/>
              </a:solidFill>
              <a:effectLst/>
              <a:uLnTx/>
              <a:uFillTx/>
              <a:latin typeface="Calibri"/>
              <a:ea typeface="Calibri"/>
              <a:cs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Or Facility</a:t>
            </a:r>
          </a:p>
        </p:txBody>
      </p:sp>
      <p:sp>
        <p:nvSpPr>
          <p:cNvPr id="11" name="TextBox 10">
            <a:extLst>
              <a:ext uri="{FF2B5EF4-FFF2-40B4-BE49-F238E27FC236}">
                <a16:creationId xmlns:a16="http://schemas.microsoft.com/office/drawing/2014/main" id="{F39C9440-5AFE-2FD1-3D85-DD9CACBD9EB2}"/>
              </a:ext>
            </a:extLst>
          </p:cNvPr>
          <p:cNvSpPr txBox="1"/>
          <p:nvPr/>
        </p:nvSpPr>
        <p:spPr>
          <a:xfrm>
            <a:off x="2026759" y="3202773"/>
            <a:ext cx="1641657" cy="1200329"/>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Need to Expand or Improve Health Care Facilities</a:t>
            </a:r>
          </a:p>
        </p:txBody>
      </p:sp>
      <p:sp>
        <p:nvSpPr>
          <p:cNvPr id="9" name="TextBox 8">
            <a:extLst>
              <a:ext uri="{FF2B5EF4-FFF2-40B4-BE49-F238E27FC236}">
                <a16:creationId xmlns:a16="http://schemas.microsoft.com/office/drawing/2014/main" id="{769077DA-E4C3-B520-7BB7-CC7184F6BDCC}"/>
              </a:ext>
            </a:extLst>
          </p:cNvPr>
          <p:cNvSpPr txBox="1"/>
          <p:nvPr/>
        </p:nvSpPr>
        <p:spPr>
          <a:xfrm>
            <a:off x="3775008" y="3238029"/>
            <a:ext cx="1663577" cy="923330"/>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Arial"/>
              </a:rPr>
              <a:t>Determination of Need Project + Application</a:t>
            </a:r>
          </a:p>
        </p:txBody>
      </p:sp>
      <p:sp>
        <p:nvSpPr>
          <p:cNvPr id="25" name="TextBox 24">
            <a:extLst>
              <a:ext uri="{FF2B5EF4-FFF2-40B4-BE49-F238E27FC236}">
                <a16:creationId xmlns:a16="http://schemas.microsoft.com/office/drawing/2014/main" id="{EA21CB0D-E943-3819-ECFD-FB21FD660481}"/>
              </a:ext>
            </a:extLst>
          </p:cNvPr>
          <p:cNvSpPr txBox="1"/>
          <p:nvPr/>
        </p:nvSpPr>
        <p:spPr>
          <a:xfrm>
            <a:off x="5716420" y="3202773"/>
            <a:ext cx="1349739" cy="923330"/>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Project’s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Total Capital Expenditure</a:t>
            </a:r>
          </a:p>
        </p:txBody>
      </p:sp>
      <p:sp>
        <p:nvSpPr>
          <p:cNvPr id="2" name="Rectangle: Rounded Corners 1">
            <a:extLst>
              <a:ext uri="{FF2B5EF4-FFF2-40B4-BE49-F238E27FC236}">
                <a16:creationId xmlns:a16="http://schemas.microsoft.com/office/drawing/2014/main" id="{3C2DA0E7-4F86-4C61-1712-65B23A787ED7}"/>
              </a:ext>
            </a:extLst>
          </p:cNvPr>
          <p:cNvSpPr/>
          <p:nvPr/>
        </p:nvSpPr>
        <p:spPr>
          <a:xfrm>
            <a:off x="8212826" y="1507717"/>
            <a:ext cx="3171826" cy="71419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Tier 1</a:t>
            </a:r>
            <a:r>
              <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 90% Local, 10% Statewide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Tier 2 &amp; 3</a:t>
            </a:r>
            <a:r>
              <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 25% Local, 75% Statewide</a:t>
            </a:r>
          </a:p>
        </p:txBody>
      </p:sp>
      <p:sp>
        <p:nvSpPr>
          <p:cNvPr id="13" name="TextBox 12">
            <a:extLst>
              <a:ext uri="{FF2B5EF4-FFF2-40B4-BE49-F238E27FC236}">
                <a16:creationId xmlns:a16="http://schemas.microsoft.com/office/drawing/2014/main" id="{7BF1353C-9DC5-0614-7B8C-9F1DC733CC9E}"/>
              </a:ext>
            </a:extLst>
          </p:cNvPr>
          <p:cNvSpPr txBox="1"/>
          <p:nvPr/>
        </p:nvSpPr>
        <p:spPr>
          <a:xfrm>
            <a:off x="7962665" y="2251089"/>
            <a:ext cx="1217545" cy="984885"/>
          </a:xfrm>
          <a:prstGeom prst="rect">
            <a:avLst/>
          </a:prstGeom>
          <a:noFill/>
        </p:spPr>
        <p:txBody>
          <a:bodyPr wrap="square" lIns="91440" tIns="45720" rIns="91440" bIns="45720" rtlCol="0" anchor="t">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5800" b="1" i="0" u="none" strike="noStrike" kern="1200" cap="none" spc="0" normalizeH="0" baseline="0" noProof="0">
                <a:ln>
                  <a:noFill/>
                </a:ln>
                <a:solidFill>
                  <a:srgbClr val="000000"/>
                </a:solidFill>
                <a:effectLst/>
                <a:uLnTx/>
                <a:uFillTx/>
                <a:latin typeface="Calibri"/>
                <a:ea typeface="+mn-ea"/>
                <a:cs typeface="Arial"/>
              </a:rPr>
              <a:t>5%</a:t>
            </a:r>
          </a:p>
        </p:txBody>
      </p:sp>
      <p:sp>
        <p:nvSpPr>
          <p:cNvPr id="14" name="TextBox 13">
            <a:extLst>
              <a:ext uri="{FF2B5EF4-FFF2-40B4-BE49-F238E27FC236}">
                <a16:creationId xmlns:a16="http://schemas.microsoft.com/office/drawing/2014/main" id="{FF1C0473-EA37-1642-F3CF-DD3A8F2FF502}"/>
              </a:ext>
            </a:extLst>
          </p:cNvPr>
          <p:cNvSpPr txBox="1"/>
          <p:nvPr/>
        </p:nvSpPr>
        <p:spPr>
          <a:xfrm>
            <a:off x="7668855" y="3156102"/>
            <a:ext cx="1805163" cy="923330"/>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Community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Health Initiative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Funding*</a:t>
            </a:r>
          </a:p>
        </p:txBody>
      </p:sp>
      <p:sp>
        <p:nvSpPr>
          <p:cNvPr id="12" name="TextBox 11">
            <a:extLst>
              <a:ext uri="{FF2B5EF4-FFF2-40B4-BE49-F238E27FC236}">
                <a16:creationId xmlns:a16="http://schemas.microsoft.com/office/drawing/2014/main" id="{2E3BCF1F-4F67-67FA-95F7-69F1D1B4CE7B}"/>
              </a:ext>
            </a:extLst>
          </p:cNvPr>
          <p:cNvSpPr txBox="1"/>
          <p:nvPr/>
        </p:nvSpPr>
        <p:spPr>
          <a:xfrm>
            <a:off x="10013151" y="2303918"/>
            <a:ext cx="17559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6082"/>
                </a:solidFill>
                <a:effectLst/>
                <a:uLnTx/>
                <a:uFillTx/>
                <a:latin typeface="Aptos" panose="02110004020202020204"/>
                <a:ea typeface="+mn-ea"/>
                <a:cs typeface="Calibri"/>
              </a:rPr>
              <a:t>Local CHI</a:t>
            </a:r>
          </a:p>
        </p:txBody>
      </p:sp>
      <p:sp>
        <p:nvSpPr>
          <p:cNvPr id="17" name="TextBox 16">
            <a:extLst>
              <a:ext uri="{FF2B5EF4-FFF2-40B4-BE49-F238E27FC236}">
                <a16:creationId xmlns:a16="http://schemas.microsoft.com/office/drawing/2014/main" id="{FFC23316-BE2C-0206-D42C-E93E1836B3AD}"/>
              </a:ext>
            </a:extLst>
          </p:cNvPr>
          <p:cNvSpPr txBox="1"/>
          <p:nvPr/>
        </p:nvSpPr>
        <p:spPr>
          <a:xfrm>
            <a:off x="10042023" y="3152861"/>
            <a:ext cx="20872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A162D0"/>
                </a:solidFill>
                <a:effectLst/>
                <a:uLnTx/>
                <a:uFillTx/>
                <a:latin typeface="Aptos" panose="02110004020202020204"/>
                <a:ea typeface="+mn-ea"/>
                <a:cs typeface="Calibri"/>
              </a:rPr>
              <a:t>Statewide Funds</a:t>
            </a:r>
            <a:endParaRPr kumimoji="0" lang="en-US" sz="2400" b="1" i="0" u="none" strike="noStrike" kern="1200" cap="none" spc="0" normalizeH="0" baseline="0" noProof="0">
              <a:ln>
                <a:noFill/>
              </a:ln>
              <a:solidFill>
                <a:srgbClr val="A162D0"/>
              </a:solidFill>
              <a:effectLst/>
              <a:uLnTx/>
              <a:uFillTx/>
              <a:latin typeface="Aptos" panose="02110004020202020204"/>
              <a:ea typeface="+mn-ea"/>
              <a:cs typeface="+mn-cs"/>
            </a:endParaRPr>
          </a:p>
        </p:txBody>
      </p:sp>
      <p:sp>
        <p:nvSpPr>
          <p:cNvPr id="19" name="Down Arrow 13">
            <a:extLst>
              <a:ext uri="{FF2B5EF4-FFF2-40B4-BE49-F238E27FC236}">
                <a16:creationId xmlns:a16="http://schemas.microsoft.com/office/drawing/2014/main" id="{B43CBADB-D2F9-55AC-0D16-EC378B61860B}"/>
              </a:ext>
              <a:ext uri="{C183D7F6-B498-43B3-948B-1728B52AA6E4}">
                <adec:decorative xmlns:adec="http://schemas.microsoft.com/office/drawing/2017/decorative" val="1"/>
              </a:ext>
            </a:extLst>
          </p:cNvPr>
          <p:cNvSpPr/>
          <p:nvPr/>
        </p:nvSpPr>
        <p:spPr>
          <a:xfrm rot="-5400000">
            <a:off x="1812643" y="2594060"/>
            <a:ext cx="335228" cy="397134"/>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24" name="Graphic 23">
            <a:extLst>
              <a:ext uri="{FF2B5EF4-FFF2-40B4-BE49-F238E27FC236}">
                <a16:creationId xmlns:a16="http://schemas.microsoft.com/office/drawing/2014/main" id="{B4A3FCC0-646F-CCA4-8B5D-754E86F4B00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873" y="2229343"/>
            <a:ext cx="973431" cy="973431"/>
          </a:xfrm>
          <a:prstGeom prst="rect">
            <a:avLst/>
          </a:prstGeom>
        </p:spPr>
      </p:pic>
      <p:pic>
        <p:nvPicPr>
          <p:cNvPr id="29" name="Graphic 28">
            <a:extLst>
              <a:ext uri="{FF2B5EF4-FFF2-40B4-BE49-F238E27FC236}">
                <a16:creationId xmlns:a16="http://schemas.microsoft.com/office/drawing/2014/main" id="{1ED8593D-BD1B-F563-1A5F-F393C468A39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5559" y="2263388"/>
            <a:ext cx="1058477" cy="1058477"/>
          </a:xfrm>
          <a:prstGeom prst="rect">
            <a:avLst/>
          </a:prstGeom>
        </p:spPr>
      </p:pic>
      <p:pic>
        <p:nvPicPr>
          <p:cNvPr id="31" name="Graphic 30">
            <a:extLst>
              <a:ext uri="{FF2B5EF4-FFF2-40B4-BE49-F238E27FC236}">
                <a16:creationId xmlns:a16="http://schemas.microsoft.com/office/drawing/2014/main" id="{AFD8E964-4189-80DC-7AA5-7F872C75B9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2212" y="2216412"/>
            <a:ext cx="636675" cy="636675"/>
          </a:xfrm>
          <a:prstGeom prst="rect">
            <a:avLst/>
          </a:prstGeom>
        </p:spPr>
      </p:pic>
      <p:sp>
        <p:nvSpPr>
          <p:cNvPr id="27" name="Down Arrow 13">
            <a:extLst>
              <a:ext uri="{FF2B5EF4-FFF2-40B4-BE49-F238E27FC236}">
                <a16:creationId xmlns:a16="http://schemas.microsoft.com/office/drawing/2014/main" id="{044153E7-E8EE-0425-870C-AC84ED4A7D23}"/>
              </a:ext>
              <a:ext uri="{C183D7F6-B498-43B3-948B-1728B52AA6E4}">
                <adec:decorative xmlns:adec="http://schemas.microsoft.com/office/drawing/2017/decorative" val="1"/>
              </a:ext>
            </a:extLst>
          </p:cNvPr>
          <p:cNvSpPr/>
          <p:nvPr/>
        </p:nvSpPr>
        <p:spPr>
          <a:xfrm rot="-5400000">
            <a:off x="3547306" y="2579681"/>
            <a:ext cx="335228" cy="397134"/>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1026" name="Picture 2">
            <a:extLst>
              <a:ext uri="{FF2B5EF4-FFF2-40B4-BE49-F238E27FC236}">
                <a16:creationId xmlns:a16="http://schemas.microsoft.com/office/drawing/2014/main" id="{B2C6BB27-29B9-9AEF-3875-762C7D262419}"/>
              </a:ext>
              <a:ext uri="{C183D7F6-B498-43B3-948B-1728B52AA6E4}">
                <adec:decorative xmlns:adec="http://schemas.microsoft.com/office/drawing/2017/decorative" val="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740" t="20327" r="11487" b="29778"/>
          <a:stretch/>
        </p:blipFill>
        <p:spPr bwMode="auto">
          <a:xfrm>
            <a:off x="9608318" y="3344230"/>
            <a:ext cx="857277" cy="584775"/>
          </a:xfrm>
          <a:prstGeom prst="rect">
            <a:avLst/>
          </a:prstGeom>
          <a:solidFill>
            <a:srgbClr val="A162D0"/>
          </a:solidFill>
        </p:spPr>
      </p:pic>
      <p:sp>
        <p:nvSpPr>
          <p:cNvPr id="28" name="Down Arrow 13">
            <a:extLst>
              <a:ext uri="{FF2B5EF4-FFF2-40B4-BE49-F238E27FC236}">
                <a16:creationId xmlns:a16="http://schemas.microsoft.com/office/drawing/2014/main" id="{4B05A0C4-23DE-8F85-B404-0535093A3FB0}"/>
              </a:ext>
              <a:ext uri="{C183D7F6-B498-43B3-948B-1728B52AA6E4}">
                <adec:decorative xmlns:adec="http://schemas.microsoft.com/office/drawing/2017/decorative" val="1"/>
              </a:ext>
            </a:extLst>
          </p:cNvPr>
          <p:cNvSpPr/>
          <p:nvPr/>
        </p:nvSpPr>
        <p:spPr>
          <a:xfrm rot="-5400000">
            <a:off x="5358202" y="2579681"/>
            <a:ext cx="335228" cy="397134"/>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30" name="Down Arrow 13">
            <a:extLst>
              <a:ext uri="{FF2B5EF4-FFF2-40B4-BE49-F238E27FC236}">
                <a16:creationId xmlns:a16="http://schemas.microsoft.com/office/drawing/2014/main" id="{A91FAF36-9D4C-2441-8E0E-EF628985BD6B}"/>
              </a:ext>
              <a:ext uri="{C183D7F6-B498-43B3-948B-1728B52AA6E4}">
                <adec:decorative xmlns:adec="http://schemas.microsoft.com/office/drawing/2017/decorative" val="1"/>
              </a:ext>
            </a:extLst>
          </p:cNvPr>
          <p:cNvSpPr/>
          <p:nvPr/>
        </p:nvSpPr>
        <p:spPr>
          <a:xfrm rot="-5400000">
            <a:off x="7369152" y="2345603"/>
            <a:ext cx="335228" cy="865290"/>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5" name="Arrow: Left-Up 14">
            <a:extLst>
              <a:ext uri="{FF2B5EF4-FFF2-40B4-BE49-F238E27FC236}">
                <a16:creationId xmlns:a16="http://schemas.microsoft.com/office/drawing/2014/main" id="{2FCD1513-2148-61D9-7F1A-470E6E9B5C8B}"/>
              </a:ext>
              <a:ext uri="{C183D7F6-B498-43B3-948B-1728B52AA6E4}">
                <adec:decorative xmlns:adec="http://schemas.microsoft.com/office/drawing/2017/decorative" val="1"/>
              </a:ext>
            </a:extLst>
          </p:cNvPr>
          <p:cNvSpPr/>
          <p:nvPr/>
        </p:nvSpPr>
        <p:spPr>
          <a:xfrm rot="8002003">
            <a:off x="9302155" y="2620027"/>
            <a:ext cx="675121" cy="722314"/>
          </a:xfrm>
          <a:prstGeom prst="lef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943480D6-6584-8B51-43DE-B5C357078E5D}"/>
              </a:ext>
            </a:extLst>
          </p:cNvPr>
          <p:cNvSpPr txBox="1"/>
          <p:nvPr/>
        </p:nvSpPr>
        <p:spPr>
          <a:xfrm>
            <a:off x="2897645" y="6229647"/>
            <a:ext cx="932512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*CHI funding contribution percentage varies based on project Applicant and application type.</a:t>
            </a:r>
          </a:p>
        </p:txBody>
      </p:sp>
      <p:sp>
        <p:nvSpPr>
          <p:cNvPr id="4" name="Slide Number Placeholder 3">
            <a:extLst>
              <a:ext uri="{FF2B5EF4-FFF2-40B4-BE49-F238E27FC236}">
                <a16:creationId xmlns:a16="http://schemas.microsoft.com/office/drawing/2014/main" id="{3EAF857B-924F-A561-5AD9-40F4FFBA4D3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7048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noAutofit/>
          </a:bodyPr>
          <a:lstStyle/>
          <a:p>
            <a:r>
              <a:rPr lang="en-US"/>
              <a:t>Local &amp; Statewide Contributions 2018-2025</a:t>
            </a:r>
          </a:p>
        </p:txBody>
      </p:sp>
      <p:graphicFrame>
        <p:nvGraphicFramePr>
          <p:cNvPr id="4" name="Table 3">
            <a:extLst>
              <a:ext uri="{FF2B5EF4-FFF2-40B4-BE49-F238E27FC236}">
                <a16:creationId xmlns:a16="http://schemas.microsoft.com/office/drawing/2014/main" id="{EBC7B258-92F0-22E0-20E0-31C0F1857CD5}"/>
              </a:ext>
            </a:extLst>
          </p:cNvPr>
          <p:cNvGraphicFramePr>
            <a:graphicFrameLocks noGrp="1"/>
          </p:cNvGraphicFramePr>
          <p:nvPr/>
        </p:nvGraphicFramePr>
        <p:xfrm>
          <a:off x="2015222" y="1574800"/>
          <a:ext cx="8127999" cy="37947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02875858"/>
                    </a:ext>
                  </a:extLst>
                </a:gridCol>
                <a:gridCol w="2709333">
                  <a:extLst>
                    <a:ext uri="{9D8B030D-6E8A-4147-A177-3AD203B41FA5}">
                      <a16:colId xmlns:a16="http://schemas.microsoft.com/office/drawing/2014/main" val="1467014184"/>
                    </a:ext>
                  </a:extLst>
                </a:gridCol>
                <a:gridCol w="2709333">
                  <a:extLst>
                    <a:ext uri="{9D8B030D-6E8A-4147-A177-3AD203B41FA5}">
                      <a16:colId xmlns:a16="http://schemas.microsoft.com/office/drawing/2014/main" val="2800930728"/>
                    </a:ext>
                  </a:extLst>
                </a:gridCol>
              </a:tblGrid>
              <a:tr h="370840">
                <a:tc>
                  <a:txBody>
                    <a:bodyPr/>
                    <a:lstStyle/>
                    <a:p>
                      <a:r>
                        <a:rPr lang="en-US" sz="2400">
                          <a:latin typeface="Avenir Next LT Pro" panose="020B0504020202020204" pitchFamily="34" charset="0"/>
                        </a:rPr>
                        <a:t>Year</a:t>
                      </a:r>
                    </a:p>
                  </a:txBody>
                  <a:tcPr/>
                </a:tc>
                <a:tc>
                  <a:txBody>
                    <a:bodyPr/>
                    <a:lstStyle/>
                    <a:p>
                      <a:r>
                        <a:rPr lang="en-US" sz="2400">
                          <a:latin typeface="Avenir Next LT Pro" panose="020B0504020202020204" pitchFamily="34" charset="0"/>
                        </a:rPr>
                        <a:t>Local</a:t>
                      </a:r>
                    </a:p>
                  </a:txBody>
                  <a:tcPr/>
                </a:tc>
                <a:tc>
                  <a:txBody>
                    <a:bodyPr/>
                    <a:lstStyle/>
                    <a:p>
                      <a:r>
                        <a:rPr lang="en-US" sz="2400">
                          <a:latin typeface="Avenir Next LT Pro" panose="020B0504020202020204" pitchFamily="34" charset="0"/>
                        </a:rPr>
                        <a:t>Statewide</a:t>
                      </a:r>
                    </a:p>
                  </a:txBody>
                  <a:tcPr/>
                </a:tc>
                <a:extLst>
                  <a:ext uri="{0D108BD9-81ED-4DB2-BD59-A6C34878D82A}">
                    <a16:rowId xmlns:a16="http://schemas.microsoft.com/office/drawing/2014/main" val="3722120475"/>
                  </a:ext>
                </a:extLst>
              </a:tr>
              <a:tr h="370840">
                <a:tc>
                  <a:txBody>
                    <a:bodyPr/>
                    <a:lstStyle/>
                    <a:p>
                      <a:r>
                        <a:rPr lang="en-US">
                          <a:latin typeface="Avenir Next LT Pro" panose="020B0504020202020204" pitchFamily="34" charset="0"/>
                        </a:rPr>
                        <a:t>2018</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$21,234,945</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$1,881,657 </a:t>
                      </a:r>
                    </a:p>
                  </a:txBody>
                  <a:tcPr marL="9525" marR="9525" marT="9525" anchor="b"/>
                </a:tc>
                <a:extLst>
                  <a:ext uri="{0D108BD9-81ED-4DB2-BD59-A6C34878D82A}">
                    <a16:rowId xmlns:a16="http://schemas.microsoft.com/office/drawing/2014/main" val="2022251977"/>
                  </a:ext>
                </a:extLst>
              </a:tr>
              <a:tr h="370840">
                <a:tc>
                  <a:txBody>
                    <a:bodyPr/>
                    <a:lstStyle/>
                    <a:p>
                      <a:r>
                        <a:rPr lang="en-US">
                          <a:latin typeface="Avenir Next LT Pro" panose="020B0504020202020204" pitchFamily="34" charset="0"/>
                        </a:rPr>
                        <a:t>2019</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$28,397,541</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$9,825,082 </a:t>
                      </a:r>
                    </a:p>
                  </a:txBody>
                  <a:tcPr marL="9525" marR="9525" marT="9525" anchor="b"/>
                </a:tc>
                <a:extLst>
                  <a:ext uri="{0D108BD9-81ED-4DB2-BD59-A6C34878D82A}">
                    <a16:rowId xmlns:a16="http://schemas.microsoft.com/office/drawing/2014/main" val="2202238361"/>
                  </a:ext>
                </a:extLst>
              </a:tr>
              <a:tr h="370840">
                <a:tc>
                  <a:txBody>
                    <a:bodyPr/>
                    <a:lstStyle/>
                    <a:p>
                      <a:r>
                        <a:rPr lang="en-US">
                          <a:latin typeface="Avenir Next LT Pro" panose="020B0504020202020204" pitchFamily="34" charset="0"/>
                        </a:rPr>
                        <a:t>2020</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$5,864,011 </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$1,946,947 </a:t>
                      </a:r>
                    </a:p>
                  </a:txBody>
                  <a:tcPr marL="9525" marR="9525" marT="9525" anchor="b"/>
                </a:tc>
                <a:extLst>
                  <a:ext uri="{0D108BD9-81ED-4DB2-BD59-A6C34878D82A}">
                    <a16:rowId xmlns:a16="http://schemas.microsoft.com/office/drawing/2014/main" val="615094698"/>
                  </a:ext>
                </a:extLst>
              </a:tr>
              <a:tr h="370840">
                <a:tc>
                  <a:txBody>
                    <a:bodyPr/>
                    <a:lstStyle/>
                    <a:p>
                      <a:r>
                        <a:rPr lang="en-US">
                          <a:latin typeface="Avenir Next LT Pro" panose="020B0504020202020204" pitchFamily="34" charset="0"/>
                        </a:rPr>
                        <a:t>2021</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$2,509,651</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$634,602 </a:t>
                      </a:r>
                    </a:p>
                  </a:txBody>
                  <a:tcPr marL="9525" marR="9525" marT="9525" anchor="b"/>
                </a:tc>
                <a:extLst>
                  <a:ext uri="{0D108BD9-81ED-4DB2-BD59-A6C34878D82A}">
                    <a16:rowId xmlns:a16="http://schemas.microsoft.com/office/drawing/2014/main" val="827173080"/>
                  </a:ext>
                </a:extLst>
              </a:tr>
              <a:tr h="370840">
                <a:tc>
                  <a:txBody>
                    <a:bodyPr/>
                    <a:lstStyle/>
                    <a:p>
                      <a:r>
                        <a:rPr lang="en-US">
                          <a:latin typeface="Avenir Next LT Pro" panose="020B0504020202020204" pitchFamily="34" charset="0"/>
                        </a:rPr>
                        <a:t>2022</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$112,836,514 </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$37,756,765 </a:t>
                      </a:r>
                    </a:p>
                  </a:txBody>
                  <a:tcPr marL="9525" marR="9525" marT="9525" anchor="b"/>
                </a:tc>
                <a:extLst>
                  <a:ext uri="{0D108BD9-81ED-4DB2-BD59-A6C34878D82A}">
                    <a16:rowId xmlns:a16="http://schemas.microsoft.com/office/drawing/2014/main" val="1833787728"/>
                  </a:ext>
                </a:extLst>
              </a:tr>
              <a:tr h="370840">
                <a:tc>
                  <a:txBody>
                    <a:bodyPr/>
                    <a:lstStyle/>
                    <a:p>
                      <a:r>
                        <a:rPr lang="en-US">
                          <a:latin typeface="Avenir Next LT Pro" panose="020B0504020202020204" pitchFamily="34" charset="0"/>
                        </a:rPr>
                        <a:t>2023</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$2,655,856 </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$1,470,564 </a:t>
                      </a:r>
                    </a:p>
                  </a:txBody>
                  <a:tcPr marL="9525" marR="9525" marT="9525" anchor="b"/>
                </a:tc>
                <a:extLst>
                  <a:ext uri="{0D108BD9-81ED-4DB2-BD59-A6C34878D82A}">
                    <a16:rowId xmlns:a16="http://schemas.microsoft.com/office/drawing/2014/main" val="2269234385"/>
                  </a:ext>
                </a:extLst>
              </a:tr>
              <a:tr h="370840">
                <a:tc>
                  <a:txBody>
                    <a:bodyPr/>
                    <a:lstStyle/>
                    <a:p>
                      <a:r>
                        <a:rPr lang="en-US">
                          <a:latin typeface="Avenir Next LT Pro" panose="020B0504020202020204" pitchFamily="34" charset="0"/>
                        </a:rPr>
                        <a:t>2024</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$3,725,118 </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$9,408,282 </a:t>
                      </a:r>
                    </a:p>
                  </a:txBody>
                  <a:tcPr marL="9525" marR="9525" marT="9525" anchor="b"/>
                </a:tc>
                <a:extLst>
                  <a:ext uri="{0D108BD9-81ED-4DB2-BD59-A6C34878D82A}">
                    <a16:rowId xmlns:a16="http://schemas.microsoft.com/office/drawing/2014/main" val="2369766250"/>
                  </a:ext>
                </a:extLst>
              </a:tr>
              <a:tr h="370840">
                <a:tc>
                  <a:txBody>
                    <a:bodyPr/>
                    <a:lstStyle/>
                    <a:p>
                      <a:r>
                        <a:rPr lang="en-US">
                          <a:latin typeface="Avenir Next LT Pro" panose="020B0504020202020204" pitchFamily="34" charset="0"/>
                        </a:rPr>
                        <a:t>2025</a:t>
                      </a:r>
                    </a:p>
                  </a:txBody>
                  <a:tcPr/>
                </a:tc>
                <a:tc>
                  <a:txBody>
                    <a:bodyPr/>
                    <a:lstStyle/>
                    <a:p>
                      <a:pPr algn="r" fontAlgn="b">
                        <a:buNone/>
                      </a:pPr>
                      <a:r>
                        <a:rPr lang="en-US" sz="1800" b="0" i="0" u="none" strike="noStrike">
                          <a:solidFill>
                            <a:srgbClr val="000000"/>
                          </a:solidFill>
                          <a:effectLst/>
                          <a:latin typeface="Avenir Next LT Pro" panose="020B0504020202020204" pitchFamily="34" charset="0"/>
                        </a:rPr>
                        <a:t>$66,940,710 </a:t>
                      </a:r>
                    </a:p>
                  </a:txBody>
                  <a:tcPr marL="9525" marR="9525" marT="9525" anchor="b"/>
                </a:tc>
                <a:tc>
                  <a:txBody>
                    <a:bodyPr/>
                    <a:lstStyle/>
                    <a:p>
                      <a:pPr algn="r" fontAlgn="b">
                        <a:buNone/>
                      </a:pPr>
                      <a:r>
                        <a:rPr lang="en-US" sz="1800" b="0" i="0" u="none" strike="noStrike">
                          <a:solidFill>
                            <a:srgbClr val="000000"/>
                          </a:solidFill>
                          <a:effectLst/>
                          <a:latin typeface="Avenir Next LT Pro" panose="020B0504020202020204" pitchFamily="34" charset="0"/>
                        </a:rPr>
                        <a:t>$26,393,317 </a:t>
                      </a:r>
                    </a:p>
                  </a:txBody>
                  <a:tcPr marL="9525" marR="9525" marT="9525" anchor="b"/>
                </a:tc>
                <a:extLst>
                  <a:ext uri="{0D108BD9-81ED-4DB2-BD59-A6C34878D82A}">
                    <a16:rowId xmlns:a16="http://schemas.microsoft.com/office/drawing/2014/main" val="4221712608"/>
                  </a:ext>
                </a:extLst>
              </a:tr>
              <a:tr h="370840">
                <a:tc>
                  <a:txBody>
                    <a:bodyPr/>
                    <a:lstStyle/>
                    <a:p>
                      <a:pPr algn="r"/>
                      <a:r>
                        <a:rPr lang="en-US" b="1">
                          <a:latin typeface="Avenir Next LT Pro" panose="020B0504020202020204" pitchFamily="34" charset="0"/>
                        </a:rPr>
                        <a:t>Subtotals</a:t>
                      </a:r>
                    </a:p>
                  </a:txBody>
                  <a:tcPr/>
                </a:tc>
                <a:tc>
                  <a:txBody>
                    <a:bodyPr/>
                    <a:lstStyle/>
                    <a:p>
                      <a:pPr algn="r" fontAlgn="b">
                        <a:buNone/>
                      </a:pPr>
                      <a:r>
                        <a:rPr lang="en-US" sz="1800" b="1" i="0" u="none" strike="noStrike">
                          <a:solidFill>
                            <a:srgbClr val="000000"/>
                          </a:solidFill>
                          <a:effectLst/>
                          <a:latin typeface="Avenir Next LT Pro" panose="020B0504020202020204" pitchFamily="34" charset="0"/>
                        </a:rPr>
                        <a:t>$244,164,346</a:t>
                      </a:r>
                    </a:p>
                  </a:txBody>
                  <a:tcPr marL="9525" marR="9525" marT="9525" anchor="b"/>
                </a:tc>
                <a:tc>
                  <a:txBody>
                    <a:bodyPr/>
                    <a:lstStyle/>
                    <a:p>
                      <a:pPr algn="r" fontAlgn="b">
                        <a:buNone/>
                      </a:pPr>
                      <a:r>
                        <a:rPr lang="en-US" sz="1800" b="1" i="0" u="none" strike="noStrike">
                          <a:solidFill>
                            <a:srgbClr val="000000"/>
                          </a:solidFill>
                          <a:effectLst/>
                          <a:latin typeface="Avenir Next LT Pro" panose="020B0504020202020204" pitchFamily="34" charset="0"/>
                        </a:rPr>
                        <a:t>$89,317,216 </a:t>
                      </a:r>
                    </a:p>
                  </a:txBody>
                  <a:tcPr marL="9525" marR="9525" marT="9525" anchor="b"/>
                </a:tc>
                <a:extLst>
                  <a:ext uri="{0D108BD9-81ED-4DB2-BD59-A6C34878D82A}">
                    <a16:rowId xmlns:a16="http://schemas.microsoft.com/office/drawing/2014/main" val="2325731332"/>
                  </a:ext>
                </a:extLst>
              </a:tr>
            </a:tbl>
          </a:graphicData>
        </a:graphic>
      </p:graphicFrame>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6804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2AC4B-A82F-1A68-8E31-54B4999CFE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4886E8-FCE0-6A5F-F17C-CD5C128EF495}"/>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t>Local CHI Investments</a:t>
            </a:r>
          </a:p>
        </p:txBody>
      </p:sp>
    </p:spTree>
    <p:extLst>
      <p:ext uri="{BB962C8B-B14F-4D97-AF65-F5344CB8AC3E}">
        <p14:creationId xmlns:p14="http://schemas.microsoft.com/office/powerpoint/2010/main" val="2882825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normAutofit/>
          </a:bodyPr>
          <a:lstStyle/>
          <a:p>
            <a:r>
              <a:rPr lang="en-US" dirty="0">
                <a:latin typeface="Montserrat ExtraBold"/>
                <a:ea typeface="+mj-lt"/>
                <a:cs typeface="+mj-lt"/>
              </a:rPr>
              <a:t>Local CHI Investments Background</a:t>
            </a:r>
            <a:endParaRPr lang="en-US" dirty="0">
              <a:latin typeface="Montserrat Light" panose="00000400000000000000" pitchFamily="2" charset="0"/>
            </a:endParaRPr>
          </a:p>
        </p:txBody>
      </p:sp>
      <p:sp>
        <p:nvSpPr>
          <p:cNvPr id="6" name="Content Placeholder 5">
            <a:extLst>
              <a:ext uri="{FF2B5EF4-FFF2-40B4-BE49-F238E27FC236}">
                <a16:creationId xmlns:a16="http://schemas.microsoft.com/office/drawing/2014/main" id="{C8F6BFFB-32B1-3CC5-14A3-42DCB1BD6F44}"/>
              </a:ext>
            </a:extLst>
          </p:cNvPr>
          <p:cNvSpPr>
            <a:spLocks noGrp="1"/>
          </p:cNvSpPr>
          <p:nvPr>
            <p:ph idx="1"/>
          </p:nvPr>
        </p:nvSpPr>
        <p:spPr>
          <a:xfrm>
            <a:off x="592822" y="1408670"/>
            <a:ext cx="10989578" cy="4732823"/>
          </a:xfrm>
        </p:spPr>
        <p:txBody>
          <a:bodyPr vert="horz" lIns="91440" tIns="45720" rIns="91440" bIns="45720" rtlCol="0" anchor="t">
            <a:normAutofit fontScale="92500" lnSpcReduction="10000"/>
          </a:bodyPr>
          <a:lstStyle/>
          <a:p>
            <a:pPr>
              <a:buClr>
                <a:schemeClr val="accent1"/>
              </a:buClr>
            </a:pPr>
            <a:r>
              <a:rPr lang="en-US">
                <a:latin typeface="Avenir Next LT Pro"/>
                <a:cs typeface="Calibri"/>
              </a:rPr>
              <a:t>Local CHI dollars are invested and distributed by the health system to communities within the geographical area impacted by the </a:t>
            </a:r>
            <a:r>
              <a:rPr lang="en-US" err="1">
                <a:latin typeface="Avenir Next LT Pro"/>
                <a:cs typeface="Calibri"/>
              </a:rPr>
              <a:t>DoN</a:t>
            </a:r>
            <a:r>
              <a:rPr lang="en-US">
                <a:latin typeface="Avenir Next LT Pro"/>
                <a:cs typeface="Calibri"/>
              </a:rPr>
              <a:t> project </a:t>
            </a:r>
          </a:p>
          <a:p>
            <a:pPr>
              <a:buClr>
                <a:schemeClr val="accent1"/>
              </a:buClr>
            </a:pPr>
            <a:endParaRPr lang="en-US">
              <a:cs typeface="Calibri"/>
            </a:endParaRPr>
          </a:p>
          <a:p>
            <a:pPr>
              <a:buClr>
                <a:schemeClr val="accent1"/>
              </a:buClr>
            </a:pPr>
            <a:r>
              <a:rPr lang="en-US">
                <a:latin typeface="Avenir Next LT Pro"/>
                <a:cs typeface="Calibri"/>
              </a:rPr>
              <a:t>Between 2018-2023, there have been </a:t>
            </a:r>
            <a:r>
              <a:rPr lang="en-US" b="1">
                <a:solidFill>
                  <a:schemeClr val="accent1"/>
                </a:solidFill>
                <a:latin typeface="Avenir Next LT Pro"/>
                <a:cs typeface="Arial"/>
              </a:rPr>
              <a:t>52 local </a:t>
            </a:r>
            <a:r>
              <a:rPr lang="en-US" b="1" err="1">
                <a:solidFill>
                  <a:schemeClr val="accent1"/>
                </a:solidFill>
                <a:latin typeface="Avenir Next LT Pro"/>
                <a:cs typeface="Arial"/>
              </a:rPr>
              <a:t>DoN</a:t>
            </a:r>
            <a:r>
              <a:rPr lang="en-US" b="1">
                <a:solidFill>
                  <a:schemeClr val="accent1"/>
                </a:solidFill>
                <a:latin typeface="Avenir Next LT Pro"/>
                <a:cs typeface="Arial"/>
              </a:rPr>
              <a:t> projects </a:t>
            </a:r>
            <a:r>
              <a:rPr lang="en-US">
                <a:latin typeface="Avenir Next LT Pro"/>
                <a:cs typeface="Arial"/>
              </a:rPr>
              <a:t>resulting in </a:t>
            </a:r>
            <a:r>
              <a:rPr lang="en-US" b="1">
                <a:solidFill>
                  <a:schemeClr val="accent1"/>
                </a:solidFill>
                <a:latin typeface="Avenir Next LT Pro"/>
                <a:cs typeface="Arial"/>
              </a:rPr>
              <a:t>$173.5 million </a:t>
            </a:r>
            <a:r>
              <a:rPr lang="en-US">
                <a:latin typeface="Avenir Next LT Pro"/>
                <a:cs typeface="Arial"/>
              </a:rPr>
              <a:t>distributed to communities across MA</a:t>
            </a:r>
            <a:endParaRPr lang="en-US">
              <a:latin typeface="Avenir Next LT Pro"/>
              <a:ea typeface="Calibri"/>
              <a:cs typeface="Arial"/>
            </a:endParaRPr>
          </a:p>
          <a:p>
            <a:pPr lvl="1">
              <a:buClr>
                <a:schemeClr val="accent1"/>
              </a:buClr>
            </a:pPr>
            <a:r>
              <a:rPr lang="en-US">
                <a:latin typeface="Avenir Next LT Pro"/>
                <a:cs typeface="Arial"/>
              </a:rPr>
              <a:t>Funding can be distributed within 1 year </a:t>
            </a:r>
            <a:r>
              <a:rPr lang="en-US" b="1">
                <a:latin typeface="Avenir Next LT Pro"/>
                <a:cs typeface="Arial"/>
              </a:rPr>
              <a:t>or</a:t>
            </a:r>
            <a:r>
              <a:rPr lang="en-US">
                <a:latin typeface="Avenir Next LT Pro"/>
                <a:cs typeface="Arial"/>
              </a:rPr>
              <a:t> over 5-8 years for larger projects</a:t>
            </a:r>
            <a:endParaRPr lang="en-US">
              <a:latin typeface="Avenir Next LT Pro"/>
              <a:ea typeface="Calibri"/>
              <a:cs typeface="Arial"/>
            </a:endParaRPr>
          </a:p>
        </p:txBody>
      </p:sp>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8079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normAutofit/>
          </a:bodyPr>
          <a:lstStyle/>
          <a:p>
            <a:r>
              <a:rPr lang="en-US">
                <a:ea typeface="+mj-lt"/>
                <a:cs typeface="+mj-lt"/>
              </a:rPr>
              <a:t>CHI Team Capacity Building to Ensure Success</a:t>
            </a:r>
            <a:endParaRPr lang="en-US"/>
          </a:p>
        </p:txBody>
      </p:sp>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nvGrpSpPr>
          <p:cNvPr id="47" name="Group 46">
            <a:extLst>
              <a:ext uri="{FF2B5EF4-FFF2-40B4-BE49-F238E27FC236}">
                <a16:creationId xmlns:a16="http://schemas.microsoft.com/office/drawing/2014/main" id="{119827F6-E885-16AF-40CE-CEE17B43372F}"/>
              </a:ext>
              <a:ext uri="{C183D7F6-B498-43B3-948B-1728B52AA6E4}">
                <adec:decorative xmlns:adec="http://schemas.microsoft.com/office/drawing/2017/decorative" val="1"/>
              </a:ext>
            </a:extLst>
          </p:cNvPr>
          <p:cNvGrpSpPr/>
          <p:nvPr/>
        </p:nvGrpSpPr>
        <p:grpSpPr>
          <a:xfrm>
            <a:off x="565041" y="1377712"/>
            <a:ext cx="4300397" cy="4893723"/>
            <a:chOff x="986827" y="1520968"/>
            <a:chExt cx="4300397" cy="4893723"/>
          </a:xfrm>
        </p:grpSpPr>
        <p:grpSp>
          <p:nvGrpSpPr>
            <p:cNvPr id="44" name="Group 43">
              <a:extLst>
                <a:ext uri="{FF2B5EF4-FFF2-40B4-BE49-F238E27FC236}">
                  <a16:creationId xmlns:a16="http://schemas.microsoft.com/office/drawing/2014/main" id="{D73C8803-F427-8950-14A3-CC530AC1F160}"/>
                </a:ext>
              </a:extLst>
            </p:cNvPr>
            <p:cNvGrpSpPr/>
            <p:nvPr/>
          </p:nvGrpSpPr>
          <p:grpSpPr>
            <a:xfrm>
              <a:off x="986827" y="1520968"/>
              <a:ext cx="4300397" cy="4893723"/>
              <a:chOff x="986827" y="679009"/>
              <a:chExt cx="4300397" cy="4893723"/>
            </a:xfrm>
          </p:grpSpPr>
          <p:grpSp>
            <p:nvGrpSpPr>
              <p:cNvPr id="7" name="Group 6">
                <a:extLst>
                  <a:ext uri="{FF2B5EF4-FFF2-40B4-BE49-F238E27FC236}">
                    <a16:creationId xmlns:a16="http://schemas.microsoft.com/office/drawing/2014/main" id="{69BDF6CC-8620-D9DE-2D73-3CEDF32B129B}"/>
                  </a:ext>
                </a:extLst>
              </p:cNvPr>
              <p:cNvGrpSpPr/>
              <p:nvPr/>
            </p:nvGrpSpPr>
            <p:grpSpPr>
              <a:xfrm>
                <a:off x="986827" y="679009"/>
                <a:ext cx="4300397" cy="579428"/>
                <a:chOff x="1865013" y="1158843"/>
                <a:chExt cx="3503691" cy="579428"/>
              </a:xfrm>
            </p:grpSpPr>
            <p:sp>
              <p:nvSpPr>
                <p:cNvPr id="6" name="Trapezoid 5">
                  <a:extLst>
                    <a:ext uri="{FF2B5EF4-FFF2-40B4-BE49-F238E27FC236}">
                      <a16:creationId xmlns:a16="http://schemas.microsoft.com/office/drawing/2014/main" id="{4A3DCA23-B838-FF93-80A2-589D9D75B582}"/>
                    </a:ext>
                  </a:extLst>
                </p:cNvPr>
                <p:cNvSpPr/>
                <p:nvPr/>
              </p:nvSpPr>
              <p:spPr>
                <a:xfrm rot="10800000">
                  <a:off x="1865013" y="1258437"/>
                  <a:ext cx="3503691" cy="479834"/>
                </a:xfrm>
                <a:prstGeom prst="trapezoid">
                  <a:avLst>
                    <a:gd name="adj" fmla="val 4764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4C5893F1-CA41-FD90-A639-1A47A6FA318A}"/>
                    </a:ext>
                  </a:extLst>
                </p:cNvPr>
                <p:cNvSpPr/>
                <p:nvPr/>
              </p:nvSpPr>
              <p:spPr>
                <a:xfrm>
                  <a:off x="1865014" y="1158843"/>
                  <a:ext cx="3503690" cy="19012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Trapezoid 4">
                <a:extLst>
                  <a:ext uri="{FF2B5EF4-FFF2-40B4-BE49-F238E27FC236}">
                    <a16:creationId xmlns:a16="http://schemas.microsoft.com/office/drawing/2014/main" id="{4D18EEA9-10E6-424F-DFB5-DFEB1102FE12}"/>
                  </a:ext>
                </a:extLst>
              </p:cNvPr>
              <p:cNvSpPr/>
              <p:nvPr/>
            </p:nvSpPr>
            <p:spPr>
              <a:xfrm rot="10800000">
                <a:off x="1229762" y="1457625"/>
                <a:ext cx="3794911" cy="479834"/>
              </a:xfrm>
              <a:prstGeom prst="trapezoid">
                <a:avLst>
                  <a:gd name="adj" fmla="val 4764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3A47F595-E266-CED3-3188-4B49A351368E}"/>
                  </a:ext>
                </a:extLst>
              </p:cNvPr>
              <p:cNvGrpSpPr/>
              <p:nvPr/>
            </p:nvGrpSpPr>
            <p:grpSpPr>
              <a:xfrm>
                <a:off x="1492313" y="2037053"/>
                <a:ext cx="3287917" cy="579428"/>
                <a:chOff x="1865013" y="1158843"/>
                <a:chExt cx="3503691" cy="579428"/>
              </a:xfrm>
              <a:solidFill>
                <a:schemeClr val="accent3"/>
              </a:solidFill>
            </p:grpSpPr>
            <p:sp>
              <p:nvSpPr>
                <p:cNvPr id="12" name="Trapezoid 11">
                  <a:extLst>
                    <a:ext uri="{FF2B5EF4-FFF2-40B4-BE49-F238E27FC236}">
                      <a16:creationId xmlns:a16="http://schemas.microsoft.com/office/drawing/2014/main" id="{E1522449-1EEA-1C3C-88D2-B2A45AF36FED}"/>
                    </a:ext>
                  </a:extLst>
                </p:cNvPr>
                <p:cNvSpPr/>
                <p:nvPr/>
              </p:nvSpPr>
              <p:spPr>
                <a:xfrm rot="10800000">
                  <a:off x="1865013" y="1258437"/>
                  <a:ext cx="3503691" cy="479834"/>
                </a:xfrm>
                <a:prstGeom prst="trapezoid">
                  <a:avLst>
                    <a:gd name="adj" fmla="val 4764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7B79F84E-1B07-B32C-7CAA-115D158738F8}"/>
                    </a:ext>
                  </a:extLst>
                </p:cNvPr>
                <p:cNvSpPr/>
                <p:nvPr/>
              </p:nvSpPr>
              <p:spPr>
                <a:xfrm>
                  <a:off x="1865014" y="1158843"/>
                  <a:ext cx="3503690" cy="19012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 name="Group 13">
                <a:extLst>
                  <a:ext uri="{FF2B5EF4-FFF2-40B4-BE49-F238E27FC236}">
                    <a16:creationId xmlns:a16="http://schemas.microsoft.com/office/drawing/2014/main" id="{B38ED096-32C6-BFEE-3A28-84BEEDEE22FE}"/>
                  </a:ext>
                </a:extLst>
              </p:cNvPr>
              <p:cNvGrpSpPr/>
              <p:nvPr/>
            </p:nvGrpSpPr>
            <p:grpSpPr>
              <a:xfrm>
                <a:off x="1736756" y="2941544"/>
                <a:ext cx="2780923" cy="579428"/>
                <a:chOff x="1865013" y="1384311"/>
                <a:chExt cx="3503691" cy="579428"/>
              </a:xfrm>
            </p:grpSpPr>
            <p:sp>
              <p:nvSpPr>
                <p:cNvPr id="15" name="Trapezoid 14">
                  <a:extLst>
                    <a:ext uri="{FF2B5EF4-FFF2-40B4-BE49-F238E27FC236}">
                      <a16:creationId xmlns:a16="http://schemas.microsoft.com/office/drawing/2014/main" id="{13EAC5B0-379F-6F2F-F0C5-821B53FB3722}"/>
                    </a:ext>
                  </a:extLst>
                </p:cNvPr>
                <p:cNvSpPr/>
                <p:nvPr/>
              </p:nvSpPr>
              <p:spPr>
                <a:xfrm rot="10800000">
                  <a:off x="1865013" y="1483905"/>
                  <a:ext cx="3503691" cy="479834"/>
                </a:xfrm>
                <a:prstGeom prst="trapezoid">
                  <a:avLst>
                    <a:gd name="adj" fmla="val 47642"/>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D7932AD0-1325-E9D0-21D8-1EA77822C03B}"/>
                    </a:ext>
                  </a:extLst>
                </p:cNvPr>
                <p:cNvSpPr/>
                <p:nvPr/>
              </p:nvSpPr>
              <p:spPr>
                <a:xfrm>
                  <a:off x="1865014" y="1384311"/>
                  <a:ext cx="3503690" cy="190123"/>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71C4C76A-7555-44A9-F274-1AB6928302B4}"/>
                  </a:ext>
                </a:extLst>
              </p:cNvPr>
              <p:cNvGrpSpPr/>
              <p:nvPr/>
            </p:nvGrpSpPr>
            <p:grpSpPr>
              <a:xfrm>
                <a:off x="2290527" y="4314284"/>
                <a:ext cx="1738264" cy="579428"/>
                <a:chOff x="1865013" y="1384311"/>
                <a:chExt cx="3503691" cy="579428"/>
              </a:xfrm>
            </p:grpSpPr>
            <p:sp>
              <p:nvSpPr>
                <p:cNvPr id="18" name="Trapezoid 17">
                  <a:extLst>
                    <a:ext uri="{FF2B5EF4-FFF2-40B4-BE49-F238E27FC236}">
                      <a16:creationId xmlns:a16="http://schemas.microsoft.com/office/drawing/2014/main" id="{1F1EA0E3-BA9B-530E-96FB-1FA14DD2C49F}"/>
                    </a:ext>
                  </a:extLst>
                </p:cNvPr>
                <p:cNvSpPr/>
                <p:nvPr/>
              </p:nvSpPr>
              <p:spPr>
                <a:xfrm rot="10800000">
                  <a:off x="1865013" y="1483905"/>
                  <a:ext cx="3503691" cy="479834"/>
                </a:xfrm>
                <a:prstGeom prst="trapezoid">
                  <a:avLst>
                    <a:gd name="adj" fmla="val 47642"/>
                  </a:avLst>
                </a:prstGeom>
                <a:solidFill>
                  <a:schemeClr val="tx2">
                    <a:lumMod val="25000"/>
                    <a:lumOff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D1BA2408-3FA9-248C-A530-628E010E4492}"/>
                    </a:ext>
                  </a:extLst>
                </p:cNvPr>
                <p:cNvSpPr/>
                <p:nvPr/>
              </p:nvSpPr>
              <p:spPr>
                <a:xfrm>
                  <a:off x="1865013" y="1384311"/>
                  <a:ext cx="3503691" cy="190123"/>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343F710F-3817-5492-983C-AD0D9359275F}"/>
                  </a:ext>
                </a:extLst>
              </p:cNvPr>
              <p:cNvGrpSpPr/>
              <p:nvPr/>
            </p:nvGrpSpPr>
            <p:grpSpPr>
              <a:xfrm>
                <a:off x="2562131" y="4993305"/>
                <a:ext cx="1186004" cy="579427"/>
                <a:chOff x="1865013" y="1384312"/>
                <a:chExt cx="3503691" cy="579427"/>
              </a:xfrm>
            </p:grpSpPr>
            <p:sp>
              <p:nvSpPr>
                <p:cNvPr id="21" name="Trapezoid 20">
                  <a:extLst>
                    <a:ext uri="{FF2B5EF4-FFF2-40B4-BE49-F238E27FC236}">
                      <a16:creationId xmlns:a16="http://schemas.microsoft.com/office/drawing/2014/main" id="{8DE917E4-080D-DA64-E01F-D9DD15C03E8E}"/>
                    </a:ext>
                  </a:extLst>
                </p:cNvPr>
                <p:cNvSpPr/>
                <p:nvPr/>
              </p:nvSpPr>
              <p:spPr>
                <a:xfrm rot="10800000">
                  <a:off x="1865013" y="1483905"/>
                  <a:ext cx="3503691" cy="479834"/>
                </a:xfrm>
                <a:prstGeom prst="trapezoid">
                  <a:avLst>
                    <a:gd name="adj" fmla="val 47642"/>
                  </a:avLst>
                </a:prstGeom>
                <a:solidFill>
                  <a:schemeClr val="tx2">
                    <a:lumMod val="25000"/>
                    <a:lumOff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77D1D62D-23D5-A4F8-0E31-235168C47D34}"/>
                    </a:ext>
                  </a:extLst>
                </p:cNvPr>
                <p:cNvSpPr/>
                <p:nvPr/>
              </p:nvSpPr>
              <p:spPr>
                <a:xfrm>
                  <a:off x="1865013" y="1384312"/>
                  <a:ext cx="3503691" cy="180498"/>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3" name="Group 22">
                <a:extLst>
                  <a:ext uri="{FF2B5EF4-FFF2-40B4-BE49-F238E27FC236}">
                    <a16:creationId xmlns:a16="http://schemas.microsoft.com/office/drawing/2014/main" id="{5761B19D-ECD4-3493-9A33-331167EC889D}"/>
                  </a:ext>
                </a:extLst>
              </p:cNvPr>
              <p:cNvGrpSpPr/>
              <p:nvPr/>
            </p:nvGrpSpPr>
            <p:grpSpPr>
              <a:xfrm>
                <a:off x="2012883" y="3627914"/>
                <a:ext cx="2273928" cy="579428"/>
                <a:chOff x="1865013" y="1384311"/>
                <a:chExt cx="3503691" cy="579428"/>
              </a:xfrm>
              <a:solidFill>
                <a:srgbClr val="A162D0"/>
              </a:solidFill>
            </p:grpSpPr>
            <p:sp>
              <p:nvSpPr>
                <p:cNvPr id="24" name="Trapezoid 23">
                  <a:extLst>
                    <a:ext uri="{FF2B5EF4-FFF2-40B4-BE49-F238E27FC236}">
                      <a16:creationId xmlns:a16="http://schemas.microsoft.com/office/drawing/2014/main" id="{6C8171DA-2CCA-F31A-0DE0-581A3A21F30E}"/>
                    </a:ext>
                  </a:extLst>
                </p:cNvPr>
                <p:cNvSpPr/>
                <p:nvPr/>
              </p:nvSpPr>
              <p:spPr>
                <a:xfrm rot="10800000">
                  <a:off x="1865013" y="1483905"/>
                  <a:ext cx="3503691" cy="479834"/>
                </a:xfrm>
                <a:prstGeom prst="trapezoid">
                  <a:avLst>
                    <a:gd name="adj" fmla="val 47642"/>
                  </a:avLst>
                </a:prstGeom>
                <a:solidFill>
                  <a:schemeClr val="tx2">
                    <a:lumMod val="25000"/>
                    <a:lumOff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0CC09B92-ACA4-14A5-F308-678518F57F0E}"/>
                    </a:ext>
                  </a:extLst>
                </p:cNvPr>
                <p:cNvSpPr/>
                <p:nvPr/>
              </p:nvSpPr>
              <p:spPr>
                <a:xfrm>
                  <a:off x="1865015" y="1384311"/>
                  <a:ext cx="3503689" cy="190123"/>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
          <p:nvSpPr>
            <p:cNvPr id="4" name="Oval 3">
              <a:extLst>
                <a:ext uri="{FF2B5EF4-FFF2-40B4-BE49-F238E27FC236}">
                  <a16:creationId xmlns:a16="http://schemas.microsoft.com/office/drawing/2014/main" id="{43ED5E47-E4EC-263C-8170-ED0490241D8F}"/>
                </a:ext>
              </a:extLst>
            </p:cNvPr>
            <p:cNvSpPr/>
            <p:nvPr/>
          </p:nvSpPr>
          <p:spPr>
            <a:xfrm>
              <a:off x="1229763" y="2190940"/>
              <a:ext cx="3794910" cy="19012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5" name="Group 44">
            <a:extLst>
              <a:ext uri="{FF2B5EF4-FFF2-40B4-BE49-F238E27FC236}">
                <a16:creationId xmlns:a16="http://schemas.microsoft.com/office/drawing/2014/main" id="{34A3D464-9A88-96E2-93D8-1E0C2B96AE3F}"/>
              </a:ext>
              <a:ext uri="{C183D7F6-B498-43B3-948B-1728B52AA6E4}">
                <adec:decorative xmlns:adec="http://schemas.microsoft.com/office/drawing/2017/decorative" val="1"/>
              </a:ext>
            </a:extLst>
          </p:cNvPr>
          <p:cNvGrpSpPr/>
          <p:nvPr/>
        </p:nvGrpSpPr>
        <p:grpSpPr>
          <a:xfrm>
            <a:off x="5679005" y="1377712"/>
            <a:ext cx="6007473" cy="4893724"/>
            <a:chOff x="6601750" y="679009"/>
            <a:chExt cx="6007473" cy="4893724"/>
          </a:xfrm>
        </p:grpSpPr>
        <p:sp>
          <p:nvSpPr>
            <p:cNvPr id="29" name="Flowchart: Connector 28">
              <a:extLst>
                <a:ext uri="{FF2B5EF4-FFF2-40B4-BE49-F238E27FC236}">
                  <a16:creationId xmlns:a16="http://schemas.microsoft.com/office/drawing/2014/main" id="{5924B364-0F6E-82A8-0E86-4F98043ECD14}"/>
                </a:ext>
              </a:extLst>
            </p:cNvPr>
            <p:cNvSpPr/>
            <p:nvPr/>
          </p:nvSpPr>
          <p:spPr>
            <a:xfrm>
              <a:off x="6601750" y="679009"/>
              <a:ext cx="606056" cy="584791"/>
            </a:xfrm>
            <a:prstGeom prst="flowChartConnector">
              <a:avLst/>
            </a:prstGeom>
            <a:solidFill>
              <a:schemeClr val="accent1"/>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30" name="Flowchart: Connector 29">
              <a:extLst>
                <a:ext uri="{FF2B5EF4-FFF2-40B4-BE49-F238E27FC236}">
                  <a16:creationId xmlns:a16="http://schemas.microsoft.com/office/drawing/2014/main" id="{0C360803-F21D-21A6-006E-C7352112F71A}"/>
                </a:ext>
              </a:extLst>
            </p:cNvPr>
            <p:cNvSpPr/>
            <p:nvPr/>
          </p:nvSpPr>
          <p:spPr>
            <a:xfrm>
              <a:off x="6602998" y="1358031"/>
              <a:ext cx="606056" cy="584791"/>
            </a:xfrm>
            <a:prstGeom prst="flowChartConnector">
              <a:avLst/>
            </a:prstGeom>
            <a:solidFill>
              <a:schemeClr val="accent1"/>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31" name="Flowchart: Connector 30">
              <a:extLst>
                <a:ext uri="{FF2B5EF4-FFF2-40B4-BE49-F238E27FC236}">
                  <a16:creationId xmlns:a16="http://schemas.microsoft.com/office/drawing/2014/main" id="{91570FFF-9F90-976E-7F77-A5EFF0CBE5A9}"/>
                </a:ext>
              </a:extLst>
            </p:cNvPr>
            <p:cNvSpPr/>
            <p:nvPr/>
          </p:nvSpPr>
          <p:spPr>
            <a:xfrm>
              <a:off x="6601750" y="2037053"/>
              <a:ext cx="606056" cy="584791"/>
            </a:xfrm>
            <a:prstGeom prst="flowChartConnector">
              <a:avLst/>
            </a:prstGeom>
            <a:solidFill>
              <a:schemeClr val="accent1"/>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32" name="Flowchart: Connector 31">
              <a:extLst>
                <a:ext uri="{FF2B5EF4-FFF2-40B4-BE49-F238E27FC236}">
                  <a16:creationId xmlns:a16="http://schemas.microsoft.com/office/drawing/2014/main" id="{0508A7C2-11E1-D9B7-EA2B-143834C375DB}"/>
                </a:ext>
              </a:extLst>
            </p:cNvPr>
            <p:cNvSpPr/>
            <p:nvPr/>
          </p:nvSpPr>
          <p:spPr>
            <a:xfrm>
              <a:off x="6609780" y="2941544"/>
              <a:ext cx="606056" cy="584791"/>
            </a:xfrm>
            <a:prstGeom prst="flowChartConnector">
              <a:avLst/>
            </a:prstGeom>
            <a:solidFill>
              <a:schemeClr val="tx2">
                <a:lumMod val="50000"/>
                <a:lumOff val="50000"/>
              </a:schemeClr>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4</a:t>
              </a:r>
            </a:p>
          </p:txBody>
        </p:sp>
        <p:sp>
          <p:nvSpPr>
            <p:cNvPr id="33" name="Flowchart: Connector 32">
              <a:extLst>
                <a:ext uri="{FF2B5EF4-FFF2-40B4-BE49-F238E27FC236}">
                  <a16:creationId xmlns:a16="http://schemas.microsoft.com/office/drawing/2014/main" id="{B149690A-DCA6-8EFB-1483-565E9D30033A}"/>
                </a:ext>
              </a:extLst>
            </p:cNvPr>
            <p:cNvSpPr/>
            <p:nvPr/>
          </p:nvSpPr>
          <p:spPr>
            <a:xfrm>
              <a:off x="6609780" y="3627962"/>
              <a:ext cx="606056" cy="584791"/>
            </a:xfrm>
            <a:prstGeom prst="flowChartConnector">
              <a:avLst/>
            </a:prstGeom>
            <a:solidFill>
              <a:schemeClr val="tx2">
                <a:lumMod val="50000"/>
                <a:lumOff val="50000"/>
              </a:schemeClr>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5</a:t>
              </a:r>
            </a:p>
          </p:txBody>
        </p:sp>
        <p:sp>
          <p:nvSpPr>
            <p:cNvPr id="34" name="Flowchart: Connector 33">
              <a:extLst>
                <a:ext uri="{FF2B5EF4-FFF2-40B4-BE49-F238E27FC236}">
                  <a16:creationId xmlns:a16="http://schemas.microsoft.com/office/drawing/2014/main" id="{C32458ED-964B-37CF-BF24-A5CDBC6B3A5B}"/>
                </a:ext>
              </a:extLst>
            </p:cNvPr>
            <p:cNvSpPr/>
            <p:nvPr/>
          </p:nvSpPr>
          <p:spPr>
            <a:xfrm>
              <a:off x="6609780" y="4307952"/>
              <a:ext cx="606056" cy="584791"/>
            </a:xfrm>
            <a:prstGeom prst="flowChartConnector">
              <a:avLst/>
            </a:prstGeom>
            <a:solidFill>
              <a:schemeClr val="tx2">
                <a:lumMod val="50000"/>
                <a:lumOff val="50000"/>
              </a:schemeClr>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6</a:t>
              </a:r>
            </a:p>
          </p:txBody>
        </p:sp>
        <p:sp>
          <p:nvSpPr>
            <p:cNvPr id="35" name="Flowchart: Connector 34">
              <a:extLst>
                <a:ext uri="{FF2B5EF4-FFF2-40B4-BE49-F238E27FC236}">
                  <a16:creationId xmlns:a16="http://schemas.microsoft.com/office/drawing/2014/main" id="{595967AC-F522-9C79-0C33-0DA100937ED4}"/>
                </a:ext>
              </a:extLst>
            </p:cNvPr>
            <p:cNvSpPr/>
            <p:nvPr/>
          </p:nvSpPr>
          <p:spPr>
            <a:xfrm>
              <a:off x="6609780" y="4987942"/>
              <a:ext cx="606056" cy="584791"/>
            </a:xfrm>
            <a:prstGeom prst="flowChartConnector">
              <a:avLst/>
            </a:prstGeom>
            <a:solidFill>
              <a:schemeClr val="tx2">
                <a:lumMod val="50000"/>
                <a:lumOff val="50000"/>
              </a:schemeClr>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7</a:t>
              </a:r>
            </a:p>
          </p:txBody>
        </p:sp>
        <p:sp>
          <p:nvSpPr>
            <p:cNvPr id="37" name="TextBox 36">
              <a:extLst>
                <a:ext uri="{FF2B5EF4-FFF2-40B4-BE49-F238E27FC236}">
                  <a16:creationId xmlns:a16="http://schemas.microsoft.com/office/drawing/2014/main" id="{1DDD2960-A75A-D8AE-CC41-2A0D447B9E7A}"/>
                </a:ext>
              </a:extLst>
            </p:cNvPr>
            <p:cNvSpPr txBox="1"/>
            <p:nvPr/>
          </p:nvSpPr>
          <p:spPr>
            <a:xfrm>
              <a:off x="7360467" y="770329"/>
              <a:ext cx="449429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Establish &amp; Build Relationships</a:t>
              </a:r>
            </a:p>
          </p:txBody>
        </p:sp>
        <p:sp>
          <p:nvSpPr>
            <p:cNvPr id="38" name="TextBox 37">
              <a:extLst>
                <a:ext uri="{FF2B5EF4-FFF2-40B4-BE49-F238E27FC236}">
                  <a16:creationId xmlns:a16="http://schemas.microsoft.com/office/drawing/2014/main" id="{FD0F5066-A892-613A-D14E-280D7709CA8C}"/>
                </a:ext>
              </a:extLst>
            </p:cNvPr>
            <p:cNvSpPr txBox="1"/>
            <p:nvPr/>
          </p:nvSpPr>
          <p:spPr>
            <a:xfrm>
              <a:off x="7360467" y="1475242"/>
              <a:ext cx="4839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Assess Readiness to Implement CHI Project</a:t>
              </a:r>
            </a:p>
          </p:txBody>
        </p:sp>
        <p:sp>
          <p:nvSpPr>
            <p:cNvPr id="39" name="TextBox 38">
              <a:extLst>
                <a:ext uri="{FF2B5EF4-FFF2-40B4-BE49-F238E27FC236}">
                  <a16:creationId xmlns:a16="http://schemas.microsoft.com/office/drawing/2014/main" id="{F4B9193F-F5AC-5815-7966-BED7D9BDB476}"/>
                </a:ext>
              </a:extLst>
            </p:cNvPr>
            <p:cNvSpPr txBox="1"/>
            <p:nvPr/>
          </p:nvSpPr>
          <p:spPr>
            <a:xfrm>
              <a:off x="7360467" y="2191898"/>
              <a:ext cx="5127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Share CHI Planning &amp; Implementation Resources  </a:t>
              </a:r>
            </a:p>
          </p:txBody>
        </p:sp>
        <p:sp>
          <p:nvSpPr>
            <p:cNvPr id="40" name="TextBox 39">
              <a:extLst>
                <a:ext uri="{FF2B5EF4-FFF2-40B4-BE49-F238E27FC236}">
                  <a16:creationId xmlns:a16="http://schemas.microsoft.com/office/drawing/2014/main" id="{E408D700-C9F7-6AA9-1F9C-994794E378DE}"/>
                </a:ext>
              </a:extLst>
            </p:cNvPr>
            <p:cNvSpPr txBox="1"/>
            <p:nvPr/>
          </p:nvSpPr>
          <p:spPr>
            <a:xfrm>
              <a:off x="7368497" y="3124517"/>
              <a:ext cx="5127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Provide Technical Assistance</a:t>
              </a:r>
            </a:p>
          </p:txBody>
        </p:sp>
        <p:sp>
          <p:nvSpPr>
            <p:cNvPr id="41" name="TextBox 40">
              <a:extLst>
                <a:ext uri="{FF2B5EF4-FFF2-40B4-BE49-F238E27FC236}">
                  <a16:creationId xmlns:a16="http://schemas.microsoft.com/office/drawing/2014/main" id="{0A0D3697-8335-935A-F6C9-9AF0F008C64A}"/>
                </a:ext>
              </a:extLst>
            </p:cNvPr>
            <p:cNvSpPr txBox="1"/>
            <p:nvPr/>
          </p:nvSpPr>
          <p:spPr>
            <a:xfrm>
              <a:off x="7368497" y="3765976"/>
              <a:ext cx="5240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Present to CABs on CHI Process &amp; Principles</a:t>
              </a:r>
            </a:p>
          </p:txBody>
        </p:sp>
        <p:sp>
          <p:nvSpPr>
            <p:cNvPr id="42" name="TextBox 41">
              <a:extLst>
                <a:ext uri="{FF2B5EF4-FFF2-40B4-BE49-F238E27FC236}">
                  <a16:creationId xmlns:a16="http://schemas.microsoft.com/office/drawing/2014/main" id="{1359421A-517A-3A49-8306-B34988893590}"/>
                </a:ext>
              </a:extLst>
            </p:cNvPr>
            <p:cNvSpPr txBox="1"/>
            <p:nvPr/>
          </p:nvSpPr>
          <p:spPr>
            <a:xfrm>
              <a:off x="7368497" y="4403439"/>
              <a:ext cx="4274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Attend Community Events</a:t>
              </a:r>
            </a:p>
          </p:txBody>
        </p:sp>
        <p:sp>
          <p:nvSpPr>
            <p:cNvPr id="43" name="TextBox 42">
              <a:extLst>
                <a:ext uri="{FF2B5EF4-FFF2-40B4-BE49-F238E27FC236}">
                  <a16:creationId xmlns:a16="http://schemas.microsoft.com/office/drawing/2014/main" id="{B997FBAF-B016-CDEE-95A9-323F6BC463CA}"/>
                </a:ext>
              </a:extLst>
            </p:cNvPr>
            <p:cNvSpPr txBox="1"/>
            <p:nvPr/>
          </p:nvSpPr>
          <p:spPr>
            <a:xfrm>
              <a:off x="7368497" y="5095129"/>
              <a:ext cx="4494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Review &amp; Support Evaluation Efforts</a:t>
              </a:r>
            </a:p>
          </p:txBody>
        </p:sp>
      </p:grpSp>
    </p:spTree>
    <p:extLst>
      <p:ext uri="{BB962C8B-B14F-4D97-AF65-F5344CB8AC3E}">
        <p14:creationId xmlns:p14="http://schemas.microsoft.com/office/powerpoint/2010/main" val="3188778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DAE98-6FA4-7D6A-1AD2-C8D8D8131A0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95A0820-8B60-D8F4-15BF-7569CA112E69}"/>
              </a:ext>
            </a:extLst>
          </p:cNvPr>
          <p:cNvSpPr>
            <a:spLocks noGrp="1"/>
          </p:cNvSpPr>
          <p:nvPr>
            <p:ph type="title"/>
          </p:nvPr>
        </p:nvSpPr>
        <p:spPr/>
        <p:txBody>
          <a:bodyPr/>
          <a:lstStyle/>
          <a:p>
            <a:r>
              <a:rPr lang="en-US" dirty="0"/>
              <a:t>Blood Donor Month</a:t>
            </a:r>
          </a:p>
        </p:txBody>
      </p:sp>
      <p:pic>
        <p:nvPicPr>
          <p:cNvPr id="2" name="Picture 2" descr="Dr. Rochelle Walensky and Commissioner Robbie Goldstein donating blood at the Red Cross Dedham Donation Center">
            <a:extLst>
              <a:ext uri="{FF2B5EF4-FFF2-40B4-BE49-F238E27FC236}">
                <a16:creationId xmlns:a16="http://schemas.microsoft.com/office/drawing/2014/main" id="{D1E8F733-8BE2-7B87-F3F3-AF8D745F5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909" y="1432912"/>
            <a:ext cx="6774181" cy="41362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B7B179-6E7C-C014-8D8D-4FB8F5F3CE40}"/>
              </a:ext>
            </a:extLst>
          </p:cNvPr>
          <p:cNvSpPr txBox="1"/>
          <p:nvPr/>
        </p:nvSpPr>
        <p:spPr>
          <a:xfrm>
            <a:off x="2708909" y="5569172"/>
            <a:ext cx="6774181" cy="923330"/>
          </a:xfrm>
          <a:prstGeom prst="rect">
            <a:avLst/>
          </a:prstGeom>
          <a:noFill/>
        </p:spPr>
        <p:txBody>
          <a:bodyPr wrap="square" rtlCol="0">
            <a:spAutoFit/>
          </a:bodyPr>
          <a:lstStyle/>
          <a:p>
            <a:r>
              <a:rPr lang="en-US" i="1" dirty="0"/>
              <a:t>Commissioner Robbie Goldstein and former CDC Director Rochelle P. </a:t>
            </a:r>
            <a:r>
              <a:rPr lang="en-US" i="1" dirty="0" err="1"/>
              <a:t>Walensky</a:t>
            </a:r>
            <a:r>
              <a:rPr lang="en-US" i="1" dirty="0"/>
              <a:t> donating blood in 2023. </a:t>
            </a:r>
          </a:p>
          <a:p>
            <a:endParaRPr lang="en-US" dirty="0"/>
          </a:p>
        </p:txBody>
      </p:sp>
      <p:sp>
        <p:nvSpPr>
          <p:cNvPr id="10" name="Slide Number Placeholder 14">
            <a:extLst>
              <a:ext uri="{FF2B5EF4-FFF2-40B4-BE49-F238E27FC236}">
                <a16:creationId xmlns:a16="http://schemas.microsoft.com/office/drawing/2014/main" id="{16106690-5E03-D2EE-7457-D8EAC97A36E3}"/>
              </a:ext>
            </a:extLst>
          </p:cNvPr>
          <p:cNvSpPr>
            <a:spLocks noGrp="1"/>
          </p:cNvSpPr>
          <p:nvPr>
            <p:ph type="sldNum" sz="quarter" idx="4"/>
          </p:nvPr>
        </p:nvSpPr>
        <p:spPr>
          <a:xfrm>
            <a:off x="9034825" y="6492502"/>
            <a:ext cx="2736415" cy="365125"/>
          </a:xfrm>
        </p:spPr>
        <p:txBody>
          <a:bodyPr/>
          <a:lstStyle/>
          <a:p>
            <a:fld id="{CA49D0EE-DE7F-324B-A84C-F36708423CDB}" type="slidenum">
              <a:rPr lang="en-US" smtClean="0"/>
              <a:pPr/>
              <a:t>6</a:t>
            </a:fld>
            <a:endParaRPr lang="en-US"/>
          </a:p>
        </p:txBody>
      </p:sp>
    </p:spTree>
    <p:extLst>
      <p:ext uri="{BB962C8B-B14F-4D97-AF65-F5344CB8AC3E}">
        <p14:creationId xmlns:p14="http://schemas.microsoft.com/office/powerpoint/2010/main" val="82057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1A0C-C506-A0FC-C46B-68B9050453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FCF69C-0066-BDDD-A6A7-4C00A8CD4D45}"/>
              </a:ext>
            </a:extLst>
          </p:cNvPr>
          <p:cNvSpPr>
            <a:spLocks noGrp="1"/>
          </p:cNvSpPr>
          <p:nvPr>
            <p:ph type="title"/>
          </p:nvPr>
        </p:nvSpPr>
        <p:spPr/>
        <p:txBody>
          <a:bodyPr>
            <a:normAutofit/>
          </a:bodyPr>
          <a:lstStyle/>
          <a:p>
            <a:r>
              <a:rPr lang="en-US">
                <a:ea typeface="+mj-lt"/>
                <a:cs typeface="+mj-lt"/>
              </a:rPr>
              <a:t>Process is the Same For All Local CHI Projects </a:t>
            </a:r>
            <a:endParaRPr lang="en-US"/>
          </a:p>
        </p:txBody>
      </p:sp>
      <p:sp>
        <p:nvSpPr>
          <p:cNvPr id="3" name="TextBox 2">
            <a:extLst>
              <a:ext uri="{FF2B5EF4-FFF2-40B4-BE49-F238E27FC236}">
                <a16:creationId xmlns:a16="http://schemas.microsoft.com/office/drawing/2014/main" id="{2F339F94-4752-1E73-E7C6-9469CD5454B7}"/>
              </a:ext>
            </a:extLst>
          </p:cNvPr>
          <p:cNvSpPr txBox="1"/>
          <p:nvPr/>
        </p:nvSpPr>
        <p:spPr>
          <a:xfrm>
            <a:off x="434428" y="1099436"/>
            <a:ext cx="11323143" cy="400110"/>
          </a:xfrm>
          <a:prstGeom prst="rect">
            <a:avLst/>
          </a:prstGeom>
          <a:noFill/>
        </p:spPr>
        <p:txBody>
          <a:bodyPr wrap="square" rtlCol="0">
            <a:spAutoFit/>
          </a:bodyPr>
          <a:lstStyle/>
          <a:p>
            <a:pPr lvl="0" algn="ctr">
              <a:defRPr/>
            </a:pPr>
            <a:r>
              <a:rPr lang="en-US" dirty="0">
                <a:latin typeface="Avenir Next LT Pro" panose="020B0504020202020204" pitchFamily="34" charset="0"/>
              </a:rPr>
              <a:t>BID Plymouth 2025 | Tier 2 Local CHI: </a:t>
            </a:r>
            <a:r>
              <a:rPr lang="en-US" sz="2000" b="1" dirty="0">
                <a:latin typeface="Avenir Next LT Pro" panose="020B0504020202020204" pitchFamily="34" charset="0"/>
              </a:rPr>
              <a:t>$2.18 Million</a:t>
            </a:r>
            <a:endParaRPr lang="en-US" dirty="0"/>
          </a:p>
        </p:txBody>
      </p:sp>
      <p:graphicFrame>
        <p:nvGraphicFramePr>
          <p:cNvPr id="9" name="Table 8">
            <a:extLst>
              <a:ext uri="{FF2B5EF4-FFF2-40B4-BE49-F238E27FC236}">
                <a16:creationId xmlns:a16="http://schemas.microsoft.com/office/drawing/2014/main" id="{E0556F1A-5AA9-3F77-4E13-67AB222A09EA}"/>
              </a:ext>
            </a:extLst>
          </p:cNvPr>
          <p:cNvGraphicFramePr>
            <a:graphicFrameLocks noGrp="1"/>
          </p:cNvGraphicFramePr>
          <p:nvPr>
            <p:extLst>
              <p:ext uri="{D42A27DB-BD31-4B8C-83A1-F6EECF244321}">
                <p14:modId xmlns:p14="http://schemas.microsoft.com/office/powerpoint/2010/main" val="101672069"/>
              </p:ext>
            </p:extLst>
          </p:nvPr>
        </p:nvGraphicFramePr>
        <p:xfrm>
          <a:off x="1076869" y="1562346"/>
          <a:ext cx="10038260" cy="1112520"/>
        </p:xfrm>
        <a:graphic>
          <a:graphicData uri="http://schemas.openxmlformats.org/drawingml/2006/table">
            <a:tbl>
              <a:tblPr firstRow="1" bandRow="1">
                <a:tableStyleId>{5C22544A-7EE6-4342-B048-85BDC9FD1C3A}</a:tableStyleId>
              </a:tblPr>
              <a:tblGrid>
                <a:gridCol w="3317441">
                  <a:extLst>
                    <a:ext uri="{9D8B030D-6E8A-4147-A177-3AD203B41FA5}">
                      <a16:colId xmlns:a16="http://schemas.microsoft.com/office/drawing/2014/main" val="735562139"/>
                    </a:ext>
                  </a:extLst>
                </a:gridCol>
                <a:gridCol w="1664441">
                  <a:extLst>
                    <a:ext uri="{9D8B030D-6E8A-4147-A177-3AD203B41FA5}">
                      <a16:colId xmlns:a16="http://schemas.microsoft.com/office/drawing/2014/main" val="2358438888"/>
                    </a:ext>
                  </a:extLst>
                </a:gridCol>
                <a:gridCol w="2928838">
                  <a:extLst>
                    <a:ext uri="{9D8B030D-6E8A-4147-A177-3AD203B41FA5}">
                      <a16:colId xmlns:a16="http://schemas.microsoft.com/office/drawing/2014/main" val="4141912761"/>
                    </a:ext>
                  </a:extLst>
                </a:gridCol>
                <a:gridCol w="2127540">
                  <a:extLst>
                    <a:ext uri="{9D8B030D-6E8A-4147-A177-3AD203B41FA5}">
                      <a16:colId xmlns:a16="http://schemas.microsoft.com/office/drawing/2014/main" val="398435180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a:solidFill>
                            <a:schemeClr val="bg1"/>
                          </a:solidFill>
                          <a:latin typeface="Avenir Next LT Pro" panose="020B0504020202020204" pitchFamily="34" charset="0"/>
                        </a:rPr>
                        <a:t>Health Priority</a:t>
                      </a:r>
                      <a:endParaRPr lang="en-US" sz="1800" b="1" i="0" u="none" strike="noStrike" kern="1200" baseline="0">
                        <a:solidFill>
                          <a:schemeClr val="bg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a:solidFill>
                            <a:schemeClr val="bg1"/>
                          </a:solidFill>
                          <a:latin typeface="Avenir Next LT Pro" panose="020B0504020202020204" pitchFamily="34" charset="0"/>
                        </a:rPr>
                        <a:t>Allocation</a:t>
                      </a:r>
                      <a:endParaRPr lang="en-US" sz="1800" b="1" i="0" u="none" strike="noStrike" kern="1200" baseline="0">
                        <a:solidFill>
                          <a:schemeClr val="bg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dirty="0">
                          <a:solidFill>
                            <a:schemeClr val="bg1"/>
                          </a:solidFill>
                          <a:latin typeface="Avenir Next LT Pro" panose="020B0504020202020204" pitchFamily="34" charset="0"/>
                        </a:rPr>
                        <a:t>Funding Method</a:t>
                      </a:r>
                      <a:endParaRPr lang="en-US" sz="1800" b="1" i="0" u="none" strike="noStrike" kern="1200" baseline="0" dirty="0">
                        <a:solidFill>
                          <a:schemeClr val="bg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dirty="0">
                          <a:solidFill>
                            <a:schemeClr val="bg1"/>
                          </a:solidFill>
                          <a:latin typeface="Avenir Next LT Pro" panose="020B0504020202020204" pitchFamily="34" charset="0"/>
                        </a:rPr>
                        <a:t>Max # of Grants</a:t>
                      </a:r>
                      <a:endParaRPr lang="en-US" sz="1800" b="1" i="0" u="none" strike="noStrike" kern="1200" baseline="0" dirty="0">
                        <a:solidFill>
                          <a:schemeClr val="bg1"/>
                        </a:solidFill>
                        <a:latin typeface="Avenir Next LT Pro" panose="020B0504020202020204" pitchFamily="34" charset="0"/>
                        <a:ea typeface="+mn-ea"/>
                        <a:cs typeface="+mn-cs"/>
                      </a:endParaRPr>
                    </a:p>
                  </a:txBody>
                  <a:tcPr anchor="ctr"/>
                </a:tc>
                <a:extLst>
                  <a:ext uri="{0D108BD9-81ED-4DB2-BD59-A6C34878D82A}">
                    <a16:rowId xmlns:a16="http://schemas.microsoft.com/office/drawing/2014/main" val="18103944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dk1"/>
                          </a:solidFill>
                          <a:latin typeface="Avenir Next LT Pro" panose="020B0504020202020204" pitchFamily="34" charset="0"/>
                        </a:rPr>
                        <a:t>Housing</a:t>
                      </a:r>
                      <a:endParaRPr lang="en-US" sz="1600" b="0" i="0" u="none" strike="noStrike" kern="1200" baseline="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dk1"/>
                          </a:solidFill>
                          <a:latin typeface="Avenir Next LT Pro" panose="020B0504020202020204" pitchFamily="34" charset="0"/>
                        </a:rPr>
                        <a:t>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dk1"/>
                          </a:solidFill>
                          <a:latin typeface="Avenir Next LT Pro" panose="020B0504020202020204" pitchFamily="34" charset="0"/>
                        </a:rPr>
                        <a:t>Direct investment</a:t>
                      </a:r>
                      <a:endParaRPr lang="en-US" sz="1600" b="0" i="0" u="none" strike="noStrike" kern="1200" baseline="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1</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extLst>
                  <a:ext uri="{0D108BD9-81ED-4DB2-BD59-A6C34878D82A}">
                    <a16:rowId xmlns:a16="http://schemas.microsoft.com/office/drawing/2014/main" val="58235679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Mental Health &amp; Substance Use</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60%</a:t>
                      </a:r>
                    </a:p>
                  </a:txBody>
                  <a:tcPr anchor="ctr">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Competitive RFP</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5</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1554754"/>
                  </a:ext>
                </a:extLst>
              </a:tr>
            </a:tbl>
          </a:graphicData>
        </a:graphic>
      </p:graphicFrame>
      <p:sp>
        <p:nvSpPr>
          <p:cNvPr id="6" name="TextBox 5">
            <a:extLst>
              <a:ext uri="{FF2B5EF4-FFF2-40B4-BE49-F238E27FC236}">
                <a16:creationId xmlns:a16="http://schemas.microsoft.com/office/drawing/2014/main" id="{340CE7F6-62DE-E6C5-4938-28FB593D3486}"/>
              </a:ext>
            </a:extLst>
          </p:cNvPr>
          <p:cNvSpPr txBox="1"/>
          <p:nvPr/>
        </p:nvSpPr>
        <p:spPr>
          <a:xfrm>
            <a:off x="2221466" y="3028890"/>
            <a:ext cx="7495674" cy="400110"/>
          </a:xfrm>
          <a:prstGeom prst="rect">
            <a:avLst/>
          </a:prstGeom>
          <a:noFill/>
        </p:spPr>
        <p:txBody>
          <a:bodyPr wrap="square" rtlCol="0">
            <a:spAutoFit/>
          </a:bodyPr>
          <a:lstStyle/>
          <a:p>
            <a:pPr lvl="0" algn="ctr">
              <a:defRPr/>
            </a:pPr>
            <a:r>
              <a:rPr lang="en-US" dirty="0">
                <a:latin typeface="Avenir Next LT Pro" panose="020B0504020202020204" pitchFamily="34" charset="0"/>
              </a:rPr>
              <a:t>MGH 2023-2026 | Tier 3 Local CHI: </a:t>
            </a:r>
            <a:r>
              <a:rPr lang="en-US" sz="2000" b="1" dirty="0">
                <a:latin typeface="Avenir Next LT Pro" panose="020B0504020202020204" pitchFamily="34" charset="0"/>
              </a:rPr>
              <a:t>$62.2 Million</a:t>
            </a:r>
            <a:endParaRPr lang="en-US" dirty="0"/>
          </a:p>
        </p:txBody>
      </p:sp>
      <p:graphicFrame>
        <p:nvGraphicFramePr>
          <p:cNvPr id="2" name="Table 1">
            <a:extLst>
              <a:ext uri="{FF2B5EF4-FFF2-40B4-BE49-F238E27FC236}">
                <a16:creationId xmlns:a16="http://schemas.microsoft.com/office/drawing/2014/main" id="{25C40FBB-8DD5-CF0B-42D4-A61A37ACCCC0}"/>
              </a:ext>
            </a:extLst>
          </p:cNvPr>
          <p:cNvGraphicFramePr>
            <a:graphicFrameLocks noGrp="1"/>
          </p:cNvGraphicFramePr>
          <p:nvPr>
            <p:extLst>
              <p:ext uri="{D42A27DB-BD31-4B8C-83A1-F6EECF244321}">
                <p14:modId xmlns:p14="http://schemas.microsoft.com/office/powerpoint/2010/main" val="2970810626"/>
              </p:ext>
            </p:extLst>
          </p:nvPr>
        </p:nvGraphicFramePr>
        <p:xfrm>
          <a:off x="1060092" y="3493919"/>
          <a:ext cx="10038259" cy="2132047"/>
        </p:xfrm>
        <a:graphic>
          <a:graphicData uri="http://schemas.openxmlformats.org/drawingml/2006/table">
            <a:tbl>
              <a:tblPr firstRow="1" bandRow="1">
                <a:tableStyleId>{5C22544A-7EE6-4342-B048-85BDC9FD1C3A}</a:tableStyleId>
              </a:tblPr>
              <a:tblGrid>
                <a:gridCol w="3374815">
                  <a:extLst>
                    <a:ext uri="{9D8B030D-6E8A-4147-A177-3AD203B41FA5}">
                      <a16:colId xmlns:a16="http://schemas.microsoft.com/office/drawing/2014/main" val="3402442722"/>
                    </a:ext>
                  </a:extLst>
                </a:gridCol>
                <a:gridCol w="1672390">
                  <a:extLst>
                    <a:ext uri="{9D8B030D-6E8A-4147-A177-3AD203B41FA5}">
                      <a16:colId xmlns:a16="http://schemas.microsoft.com/office/drawing/2014/main" val="900736026"/>
                    </a:ext>
                  </a:extLst>
                </a:gridCol>
                <a:gridCol w="2911642">
                  <a:extLst>
                    <a:ext uri="{9D8B030D-6E8A-4147-A177-3AD203B41FA5}">
                      <a16:colId xmlns:a16="http://schemas.microsoft.com/office/drawing/2014/main" val="539543456"/>
                    </a:ext>
                  </a:extLst>
                </a:gridCol>
                <a:gridCol w="2079412">
                  <a:extLst>
                    <a:ext uri="{9D8B030D-6E8A-4147-A177-3AD203B41FA5}">
                      <a16:colId xmlns:a16="http://schemas.microsoft.com/office/drawing/2014/main" val="2783260409"/>
                    </a:ext>
                  </a:extLst>
                </a:gridCol>
              </a:tblGrid>
              <a:tr h="351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dirty="0">
                          <a:solidFill>
                            <a:schemeClr val="bg1"/>
                          </a:solidFill>
                          <a:latin typeface="Avenir Next LT Pro" panose="020B0504020202020204" pitchFamily="34" charset="0"/>
                        </a:rPr>
                        <a:t>Health Priority</a:t>
                      </a:r>
                      <a:endParaRPr lang="en-US" sz="1800" b="1" i="0" u="none" strike="noStrike" kern="1200" baseline="0" dirty="0">
                        <a:solidFill>
                          <a:schemeClr val="bg1"/>
                        </a:solidFill>
                        <a:latin typeface="Avenir Next LT Pro" panose="020B0504020202020204" pitchFamily="34" charset="0"/>
                        <a:ea typeface="+mn-ea"/>
                        <a:cs typeface="+mn-cs"/>
                      </a:endParaRPr>
                    </a:p>
                  </a:txBody>
                  <a:tcPr anchor="ctr">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dirty="0">
                          <a:solidFill>
                            <a:schemeClr val="bg1"/>
                          </a:solidFill>
                          <a:latin typeface="Avenir Next LT Pro" panose="020B0504020202020204" pitchFamily="34" charset="0"/>
                        </a:rPr>
                        <a:t>Allocation</a:t>
                      </a:r>
                      <a:endParaRPr lang="en-US" sz="1800" b="1" i="0" u="none" strike="noStrike" kern="1200" baseline="0" dirty="0">
                        <a:solidFill>
                          <a:schemeClr val="bg1"/>
                        </a:solidFill>
                        <a:latin typeface="Avenir Next LT Pro" panose="020B0504020202020204" pitchFamily="34" charset="0"/>
                        <a:ea typeface="+mn-ea"/>
                        <a:cs typeface="+mn-cs"/>
                      </a:endParaRPr>
                    </a:p>
                  </a:txBody>
                  <a:tcPr anchor="ctr">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dirty="0">
                          <a:solidFill>
                            <a:schemeClr val="bg1"/>
                          </a:solidFill>
                          <a:latin typeface="Avenir Next LT Pro" panose="020B0504020202020204" pitchFamily="34" charset="0"/>
                          <a:ea typeface="+mn-ea"/>
                          <a:cs typeface="+mn-cs"/>
                        </a:rPr>
                        <a:t>Funding Method</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baseline="0" dirty="0">
                          <a:solidFill>
                            <a:schemeClr val="bg1"/>
                          </a:solidFill>
                          <a:latin typeface="Avenir Next LT Pro" panose="020B0504020202020204" pitchFamily="34" charset="0"/>
                        </a:rPr>
                        <a:t>Max # of Grants</a:t>
                      </a:r>
                      <a:endParaRPr lang="en-US" sz="1800" b="1" i="0" u="none" strike="noStrike" kern="1200" baseline="0" dirty="0">
                        <a:solidFill>
                          <a:schemeClr val="bg1"/>
                        </a:solidFill>
                        <a:latin typeface="Avenir Next LT Pro" panose="020B0504020202020204" pitchFamily="34" charset="0"/>
                        <a:ea typeface="+mn-ea"/>
                        <a:cs typeface="+mn-cs"/>
                      </a:endParaRP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77389513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Housing</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30%</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Competitive RFP</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22</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extLst>
                  <a:ext uri="{0D108BD9-81ED-4DB2-BD59-A6C34878D82A}">
                    <a16:rowId xmlns:a16="http://schemas.microsoft.com/office/drawing/2014/main" val="876189888"/>
                  </a:ext>
                </a:extLst>
              </a:tr>
              <a:tr h="6537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Economic Mobility &amp; Financial Stability</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25%</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ea typeface="+mn-ea"/>
                          <a:cs typeface="+mn-cs"/>
                        </a:rPr>
                        <a:t>Competitive</a:t>
                      </a:r>
                      <a:r>
                        <a:rPr lang="en-US" sz="1600" b="0" u="none" strike="noStrike" kern="1200" baseline="0" dirty="0">
                          <a:solidFill>
                            <a:schemeClr val="dk1"/>
                          </a:solidFill>
                          <a:latin typeface="Avenir Next LT Pro" panose="020B0504020202020204" pitchFamily="34" charset="0"/>
                        </a:rPr>
                        <a:t> RFP</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lnT w="12700" cap="flat" cmpd="sng" algn="ctr">
                      <a:no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15</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extLst>
                  <a:ext uri="{0D108BD9-81ED-4DB2-BD59-A6C34878D82A}">
                    <a16:rowId xmlns:a16="http://schemas.microsoft.com/office/drawing/2014/main" val="903906759"/>
                  </a:ext>
                </a:extLst>
              </a:tr>
              <a:tr h="406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dk1"/>
                          </a:solidFill>
                          <a:latin typeface="Avenir Next LT Pro" panose="020B0504020202020204" pitchFamily="34" charset="0"/>
                        </a:rPr>
                        <a:t>Mental &amp; Behavioral Health</a:t>
                      </a:r>
                      <a:endParaRPr lang="en-US" sz="1600" b="0" i="0" u="none" strike="noStrike" kern="1200" baseline="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dk1"/>
                          </a:solidFill>
                          <a:latin typeface="Avenir Next LT Pro" panose="020B0504020202020204" pitchFamily="34" charset="0"/>
                        </a:rPr>
                        <a:t>25%</a:t>
                      </a:r>
                      <a:endParaRPr lang="en-US" sz="1600" b="0" i="0" u="none" strike="noStrike" kern="1200" baseline="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Competitive RFP</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dk1"/>
                          </a:solidFill>
                          <a:latin typeface="Avenir Next LT Pro" panose="020B0504020202020204" pitchFamily="34" charset="0"/>
                        </a:rPr>
                        <a:t>20</a:t>
                      </a:r>
                      <a:endParaRPr lang="en-US" sz="1600" b="0" i="0" u="none" strike="noStrike" kern="1200" baseline="0">
                        <a:solidFill>
                          <a:schemeClr val="dk1"/>
                        </a:solidFill>
                        <a:latin typeface="Avenir Next LT Pro" panose="020B0504020202020204" pitchFamily="34" charset="0"/>
                        <a:ea typeface="+mn-ea"/>
                        <a:cs typeface="+mn-cs"/>
                      </a:endParaRPr>
                    </a:p>
                  </a:txBody>
                  <a:tcPr anchor="ctr"/>
                </a:tc>
                <a:extLst>
                  <a:ext uri="{0D108BD9-81ED-4DB2-BD59-A6C34878D82A}">
                    <a16:rowId xmlns:a16="http://schemas.microsoft.com/office/drawing/2014/main" val="35670529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Food Infrastructure</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20%</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Competitive RFP</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latin typeface="Avenir Next LT Pro" panose="020B0504020202020204" pitchFamily="34" charset="0"/>
                        </a:rPr>
                        <a:t>1**</a:t>
                      </a:r>
                      <a:endParaRPr lang="en-US" sz="1600" b="0" i="0" u="none" strike="noStrike" kern="1200" baseline="0" dirty="0">
                        <a:solidFill>
                          <a:schemeClr val="dk1"/>
                        </a:solidFill>
                        <a:latin typeface="Avenir Next LT Pro" panose="020B0504020202020204" pitchFamily="34" charset="0"/>
                        <a:ea typeface="+mn-ea"/>
                        <a:cs typeface="+mn-cs"/>
                      </a:endParaRPr>
                    </a:p>
                  </a:txBody>
                  <a:tcPr anchor="ctr"/>
                </a:tc>
                <a:extLst>
                  <a:ext uri="{0D108BD9-81ED-4DB2-BD59-A6C34878D82A}">
                    <a16:rowId xmlns:a16="http://schemas.microsoft.com/office/drawing/2014/main" val="1971840918"/>
                  </a:ext>
                </a:extLst>
              </a:tr>
            </a:tbl>
          </a:graphicData>
        </a:graphic>
      </p:graphicFrame>
      <p:sp>
        <p:nvSpPr>
          <p:cNvPr id="8" name="TextBox 7">
            <a:extLst>
              <a:ext uri="{FF2B5EF4-FFF2-40B4-BE49-F238E27FC236}">
                <a16:creationId xmlns:a16="http://schemas.microsoft.com/office/drawing/2014/main" id="{4F1A45F6-DF08-C7DF-160E-522E004D8E2A}"/>
              </a:ext>
            </a:extLst>
          </p:cNvPr>
          <p:cNvSpPr txBox="1"/>
          <p:nvPr/>
        </p:nvSpPr>
        <p:spPr>
          <a:xfrm>
            <a:off x="72220" y="6013509"/>
            <a:ext cx="1211978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a:t>
            </a:r>
            <a:r>
              <a:rPr kumimoji="0" lang="en-US" sz="12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hlinkClick r:id="rId3"/>
              </a:rPr>
              <a:t>full list of awardees</a:t>
            </a:r>
            <a:r>
              <a:rPr kumimoji="0" lang="en-US" sz="12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as of April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$3M given to </a:t>
            </a:r>
            <a:r>
              <a:rPr kumimoji="0" lang="en-US" sz="12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hlinkClick r:id="rId4"/>
              </a:rPr>
              <a:t>Boston Food HUB</a:t>
            </a:r>
            <a:r>
              <a:rPr kumimoji="0" lang="en-US" sz="12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North Suffolk CAB is revisiting sub-priorities under uncertainty of Federal funding landscape for communities of Chelsea, Revere, Winthrop </a:t>
            </a:r>
          </a:p>
        </p:txBody>
      </p:sp>
      <p:sp>
        <p:nvSpPr>
          <p:cNvPr id="4" name="Slide Number Placeholder 3">
            <a:extLst>
              <a:ext uri="{FF2B5EF4-FFF2-40B4-BE49-F238E27FC236}">
                <a16:creationId xmlns:a16="http://schemas.microsoft.com/office/drawing/2014/main" id="{05338F2E-F0E7-16D7-FA4C-67AB2441A27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110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normAutofit/>
          </a:bodyPr>
          <a:lstStyle/>
          <a:p>
            <a:r>
              <a:rPr lang="en-US">
                <a:cs typeface="Calibri Light"/>
              </a:rPr>
              <a:t>Local CHI Impact: Boston Medical Center (BMC)</a:t>
            </a:r>
            <a:endParaRPr lang="en-US"/>
          </a:p>
        </p:txBody>
      </p:sp>
      <p:sp>
        <p:nvSpPr>
          <p:cNvPr id="9" name="Content Placeholder 8">
            <a:extLst>
              <a:ext uri="{FF2B5EF4-FFF2-40B4-BE49-F238E27FC236}">
                <a16:creationId xmlns:a16="http://schemas.microsoft.com/office/drawing/2014/main" id="{A3FEF3BE-7091-F8FD-65EB-D43531ACB2B1}"/>
              </a:ext>
            </a:extLst>
          </p:cNvPr>
          <p:cNvSpPr>
            <a:spLocks noGrp="1"/>
          </p:cNvSpPr>
          <p:nvPr>
            <p:ph idx="1"/>
          </p:nvPr>
        </p:nvSpPr>
        <p:spPr>
          <a:xfrm>
            <a:off x="609600" y="1880899"/>
            <a:ext cx="6517973" cy="4233298"/>
          </a:xfrm>
        </p:spPr>
        <p:txBody>
          <a:bodyPr>
            <a:normAutofit fontScale="77500" lnSpcReduction="20000"/>
          </a:bodyPr>
          <a:lstStyle/>
          <a:p>
            <a:r>
              <a:rPr lang="en-US" sz="2400" dirty="0">
                <a:cs typeface="Arial"/>
              </a:rPr>
              <a:t>In 2017, BMC invested total local </a:t>
            </a:r>
            <a:r>
              <a:rPr lang="en-US" sz="2400" b="1" dirty="0">
                <a:cs typeface="Arial"/>
              </a:rPr>
              <a:t>CHI contribution of $6M </a:t>
            </a:r>
            <a:r>
              <a:rPr lang="en-US" sz="2400" dirty="0">
                <a:cs typeface="Arial"/>
              </a:rPr>
              <a:t>into a range of community development initiatives, including:</a:t>
            </a:r>
          </a:p>
          <a:p>
            <a:pPr marL="342900" indent="-342900">
              <a:buFont typeface="Arial" panose="020B0604020202020204" pitchFamily="34" charset="0"/>
              <a:buChar char="•"/>
            </a:pPr>
            <a:r>
              <a:rPr lang="en-US" sz="2400" dirty="0">
                <a:cs typeface="Arial"/>
              </a:rPr>
              <a:t>Bartlett Station, once a vacant MBTA bus yard, now a mixed-use development with 382 housing units, plus retail + commercial space</a:t>
            </a:r>
          </a:p>
          <a:p>
            <a:pPr marL="342900" indent="-342900">
              <a:buFont typeface="Arial" panose="020B0604020202020204" pitchFamily="34" charset="0"/>
              <a:buChar char="•"/>
            </a:pPr>
            <a:r>
              <a:rPr lang="en-US" sz="2400" dirty="0">
                <a:cs typeface="Arial"/>
              </a:rPr>
              <a:t>BMC + CAB leveraged CHI investment in Bartlett Station to ensure:</a:t>
            </a:r>
          </a:p>
          <a:p>
            <a:pPr lvl="1"/>
            <a:r>
              <a:rPr lang="en-US" sz="2000" dirty="0">
                <a:cs typeface="Arial"/>
              </a:rPr>
              <a:t>Affordable housing for Roxbury families</a:t>
            </a:r>
          </a:p>
          <a:p>
            <a:pPr lvl="1"/>
            <a:r>
              <a:rPr lang="en-US" sz="2000" dirty="0">
                <a:cs typeface="Arial"/>
              </a:rPr>
              <a:t>Healthy retail development—including a lease-to-own agreement for Nubian Markets’ co-owners, two longtime Roxbury residents</a:t>
            </a:r>
          </a:p>
          <a:p>
            <a:r>
              <a:rPr lang="en-US" sz="2800" dirty="0">
                <a:cs typeface="Arial"/>
              </a:rPr>
              <a:t>Also born out of this local CHI:</a:t>
            </a:r>
          </a:p>
          <a:p>
            <a:pPr lvl="1"/>
            <a:r>
              <a:rPr lang="en-US" sz="2000" dirty="0">
                <a:cs typeface="Arial"/>
              </a:rPr>
              <a:t>Empowered the community through an Innovative Housing Stability Fund</a:t>
            </a:r>
          </a:p>
          <a:p>
            <a:pPr lvl="1"/>
            <a:r>
              <a:rPr lang="en-US" sz="2000" dirty="0">
                <a:cs typeface="Arial"/>
              </a:rPr>
              <a:t>All 13 Boston Hospitals collaborated on one CHNA/CHIP</a:t>
            </a:r>
          </a:p>
        </p:txBody>
      </p:sp>
      <p:sp>
        <p:nvSpPr>
          <p:cNvPr id="32" name="Rectangle 31">
            <a:extLst>
              <a:ext uri="{FF2B5EF4-FFF2-40B4-BE49-F238E27FC236}">
                <a16:creationId xmlns:a16="http://schemas.microsoft.com/office/drawing/2014/main" id="{795173D0-48D4-0243-B99E-3E3F44BEBBF9}"/>
              </a:ext>
              <a:ext uri="{C183D7F6-B498-43B3-948B-1728B52AA6E4}">
                <adec:decorative xmlns:adec="http://schemas.microsoft.com/office/drawing/2017/decorative" val="1"/>
              </a:ext>
            </a:extLst>
          </p:cNvPr>
          <p:cNvSpPr/>
          <p:nvPr/>
        </p:nvSpPr>
        <p:spPr>
          <a:xfrm>
            <a:off x="375198" y="1259052"/>
            <a:ext cx="6786254" cy="523220"/>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18C21D53-D7E6-083A-3415-B2C3936438F5}"/>
              </a:ext>
              <a:ext uri="{C183D7F6-B498-43B3-948B-1728B52AA6E4}">
                <adec:decorative xmlns:adec="http://schemas.microsoft.com/office/drawing/2017/decorative" val="1"/>
              </a:ext>
            </a:extLst>
          </p:cNvPr>
          <p:cNvSpPr/>
          <p:nvPr/>
        </p:nvSpPr>
        <p:spPr>
          <a:xfrm>
            <a:off x="7238255" y="1242310"/>
            <a:ext cx="4232251" cy="5023023"/>
          </a:xfrm>
          <a:prstGeom prst="rect">
            <a:avLst/>
          </a:prstGeom>
          <a:solidFill>
            <a:schemeClr val="tx2">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 Placeholder 1">
            <a:extLst>
              <a:ext uri="{FF2B5EF4-FFF2-40B4-BE49-F238E27FC236}">
                <a16:creationId xmlns:a16="http://schemas.microsoft.com/office/drawing/2014/main" id="{0877513B-F0A5-A8C7-0D4D-21E9A65522B2}"/>
              </a:ext>
            </a:extLst>
          </p:cNvPr>
          <p:cNvSpPr txBox="1">
            <a:spLocks/>
          </p:cNvSpPr>
          <p:nvPr/>
        </p:nvSpPr>
        <p:spPr>
          <a:xfrm>
            <a:off x="7238255" y="1097667"/>
            <a:ext cx="4232251" cy="998291"/>
          </a:xfrm>
          <a:prstGeom prst="rect">
            <a:avLst/>
          </a:prstGeom>
        </p:spPr>
        <p:txBody>
          <a:bodyPr lIns="91440" tIns="45720" rIns="91440" bIns="4572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Light" panose="00000400000000000000" pitchFamily="2" charset="0"/>
                <a:ea typeface="+mn-ea"/>
                <a:cs typeface="Calibri Light"/>
              </a:rPr>
              <a:t>Roxbury,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Light" panose="00000400000000000000" pitchFamily="2" charset="0"/>
                <a:ea typeface="+mn-ea"/>
                <a:cs typeface="Calibri Light"/>
              </a:rPr>
              <a:t>Bartlett Station + Nubian Markets</a:t>
            </a:r>
            <a:endParaRPr kumimoji="0" lang="en-US" sz="2000" b="0" i="0" u="none" strike="noStrike" kern="1200" cap="none" spc="0" normalizeH="0" baseline="0" noProof="0">
              <a:ln>
                <a:noFill/>
              </a:ln>
              <a:solidFill>
                <a:prstClr val="black"/>
              </a:solidFill>
              <a:effectLst/>
              <a:uLnTx/>
              <a:uFillTx/>
              <a:latin typeface="Montserrat Light" panose="00000400000000000000" pitchFamily="2" charset="0"/>
              <a:ea typeface="+mn-ea"/>
              <a:cs typeface="Calibri Light"/>
            </a:endParaRPr>
          </a:p>
        </p:txBody>
      </p:sp>
      <p:pic>
        <p:nvPicPr>
          <p:cNvPr id="7" name="Picture 6">
            <a:extLst>
              <a:ext uri="{FF2B5EF4-FFF2-40B4-BE49-F238E27FC236}">
                <a16:creationId xmlns:a16="http://schemas.microsoft.com/office/drawing/2014/main" id="{ADE9001F-D6FA-3ABE-428C-3A1D8F809D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18762" y="2163874"/>
            <a:ext cx="3360555" cy="1890313"/>
          </a:xfrm>
          <a:prstGeom prst="rect">
            <a:avLst/>
          </a:prstGeom>
          <a:ln w="3175">
            <a:solidFill>
              <a:schemeClr val="tx1"/>
            </a:solidFill>
          </a:ln>
        </p:spPr>
      </p:pic>
      <p:grpSp>
        <p:nvGrpSpPr>
          <p:cNvPr id="23" name="Group 22">
            <a:extLst>
              <a:ext uri="{FF2B5EF4-FFF2-40B4-BE49-F238E27FC236}">
                <a16:creationId xmlns:a16="http://schemas.microsoft.com/office/drawing/2014/main" id="{B830F377-337B-2FA4-DBAD-5FC1D5705382}"/>
              </a:ext>
              <a:ext uri="{C183D7F6-B498-43B3-948B-1728B52AA6E4}">
                <adec:decorative xmlns:adec="http://schemas.microsoft.com/office/drawing/2017/decorative" val="1"/>
              </a:ext>
            </a:extLst>
          </p:cNvPr>
          <p:cNvGrpSpPr/>
          <p:nvPr/>
        </p:nvGrpSpPr>
        <p:grpSpPr>
          <a:xfrm>
            <a:off x="432123" y="1225568"/>
            <a:ext cx="1718218" cy="523220"/>
            <a:chOff x="365962" y="1763547"/>
            <a:chExt cx="1718218" cy="523220"/>
          </a:xfrm>
        </p:grpSpPr>
        <p:pic>
          <p:nvPicPr>
            <p:cNvPr id="2" name="Graphic 1" descr="Checkbox Checked with solid fill">
              <a:extLst>
                <a:ext uri="{FF2B5EF4-FFF2-40B4-BE49-F238E27FC236}">
                  <a16:creationId xmlns:a16="http://schemas.microsoft.com/office/drawing/2014/main" id="{5AF36FD7-7160-9873-DD3A-02C5D328BB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962" y="1797031"/>
              <a:ext cx="489736" cy="489736"/>
            </a:xfrm>
            <a:prstGeom prst="rect">
              <a:avLst/>
            </a:prstGeom>
          </p:spPr>
        </p:pic>
        <p:sp>
          <p:nvSpPr>
            <p:cNvPr id="11" name="TextBox 10">
              <a:extLst>
                <a:ext uri="{FF2B5EF4-FFF2-40B4-BE49-F238E27FC236}">
                  <a16:creationId xmlns:a16="http://schemas.microsoft.com/office/drawing/2014/main" id="{181792E1-7BCB-F07F-5B09-A8FF38894153}"/>
                </a:ext>
              </a:extLst>
            </p:cNvPr>
            <p:cNvSpPr txBox="1"/>
            <p:nvPr/>
          </p:nvSpPr>
          <p:spPr>
            <a:xfrm>
              <a:off x="751764" y="1763547"/>
              <a:ext cx="13324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A02B93"/>
                  </a:solidFill>
                  <a:effectLst/>
                  <a:uLnTx/>
                  <a:uFillTx/>
                  <a:latin typeface="Aptos Display" panose="02110004020202020204"/>
                  <a:ea typeface="+mn-ea"/>
                  <a:cs typeface="+mn-cs"/>
                </a:rPr>
                <a:t>Housing</a:t>
              </a:r>
            </a:p>
          </p:txBody>
        </p:sp>
      </p:grpSp>
      <p:grpSp>
        <p:nvGrpSpPr>
          <p:cNvPr id="30" name="Group 29">
            <a:extLst>
              <a:ext uri="{FF2B5EF4-FFF2-40B4-BE49-F238E27FC236}">
                <a16:creationId xmlns:a16="http://schemas.microsoft.com/office/drawing/2014/main" id="{EEBCA79A-34CD-1C05-FBD6-EDFE43219906}"/>
              </a:ext>
              <a:ext uri="{C183D7F6-B498-43B3-948B-1728B52AA6E4}">
                <adec:decorative xmlns:adec="http://schemas.microsoft.com/office/drawing/2017/decorative" val="1"/>
              </a:ext>
            </a:extLst>
          </p:cNvPr>
          <p:cNvGrpSpPr/>
          <p:nvPr/>
        </p:nvGrpSpPr>
        <p:grpSpPr>
          <a:xfrm>
            <a:off x="2241714" y="1242310"/>
            <a:ext cx="3150661" cy="523220"/>
            <a:chOff x="365959" y="2137763"/>
            <a:chExt cx="3150661" cy="523220"/>
          </a:xfrm>
        </p:grpSpPr>
        <p:pic>
          <p:nvPicPr>
            <p:cNvPr id="12" name="Graphic 11" descr="Checkbox Checked with solid fill">
              <a:extLst>
                <a:ext uri="{FF2B5EF4-FFF2-40B4-BE49-F238E27FC236}">
                  <a16:creationId xmlns:a16="http://schemas.microsoft.com/office/drawing/2014/main" id="{0CEC4A24-34DD-E413-CF84-1FEFD6FD1D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5959" y="2171247"/>
              <a:ext cx="489736" cy="489736"/>
            </a:xfrm>
            <a:prstGeom prst="rect">
              <a:avLst/>
            </a:prstGeom>
          </p:spPr>
        </p:pic>
        <p:sp>
          <p:nvSpPr>
            <p:cNvPr id="13" name="TextBox 12">
              <a:extLst>
                <a:ext uri="{FF2B5EF4-FFF2-40B4-BE49-F238E27FC236}">
                  <a16:creationId xmlns:a16="http://schemas.microsoft.com/office/drawing/2014/main" id="{D1F8FFC4-5CA0-8044-DB47-8C6ED80E24CF}"/>
                </a:ext>
              </a:extLst>
            </p:cNvPr>
            <p:cNvSpPr txBox="1"/>
            <p:nvPr/>
          </p:nvSpPr>
          <p:spPr>
            <a:xfrm>
              <a:off x="751761" y="2137763"/>
              <a:ext cx="2764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97132"/>
                  </a:solidFill>
                  <a:effectLst/>
                  <a:uLnTx/>
                  <a:uFillTx/>
                  <a:latin typeface="Aptos Display" panose="02110004020202020204"/>
                  <a:ea typeface="+mn-ea"/>
                  <a:cs typeface="+mn-cs"/>
                </a:rPr>
                <a:t>Built Environment</a:t>
              </a:r>
            </a:p>
          </p:txBody>
        </p:sp>
      </p:grpSp>
      <p:pic>
        <p:nvPicPr>
          <p:cNvPr id="29" name="Graphic 28">
            <a:extLst>
              <a:ext uri="{FF2B5EF4-FFF2-40B4-BE49-F238E27FC236}">
                <a16:creationId xmlns:a16="http://schemas.microsoft.com/office/drawing/2014/main" id="{A1D8AD4C-3C5D-8C60-178D-8349F3DA9C6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36042" y="960687"/>
            <a:ext cx="636675" cy="636675"/>
          </a:xfrm>
          <a:prstGeom prst="rect">
            <a:avLst/>
          </a:prstGeom>
        </p:spPr>
      </p:pic>
      <p:pic>
        <p:nvPicPr>
          <p:cNvPr id="1028" name="Picture 4" descr="Nubian Markets">
            <a:extLst>
              <a:ext uri="{FF2B5EF4-FFF2-40B4-BE49-F238E27FC236}">
                <a16:creationId xmlns:a16="http://schemas.microsoft.com/office/drawing/2014/main" id="{BEACAD3A-19DE-BBDA-89D2-710F14DE59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562"/>
          <a:stretch/>
        </p:blipFill>
        <p:spPr bwMode="auto">
          <a:xfrm>
            <a:off x="7622306" y="4171438"/>
            <a:ext cx="3360555" cy="189201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0965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lstStyle/>
          <a:p>
            <a:r>
              <a:rPr lang="en-US">
                <a:cs typeface="Calibri Light"/>
              </a:rPr>
              <a:t>Local CHI Impact: Baystate Medical Center </a:t>
            </a:r>
            <a:endParaRPr lang="en-US"/>
          </a:p>
        </p:txBody>
      </p:sp>
      <p:sp>
        <p:nvSpPr>
          <p:cNvPr id="9" name="Content Placeholder 8">
            <a:extLst>
              <a:ext uri="{FF2B5EF4-FFF2-40B4-BE49-F238E27FC236}">
                <a16:creationId xmlns:a16="http://schemas.microsoft.com/office/drawing/2014/main" id="{A3FEF3BE-7091-F8FD-65EB-D43531ACB2B1}"/>
              </a:ext>
            </a:extLst>
          </p:cNvPr>
          <p:cNvSpPr>
            <a:spLocks noGrp="1"/>
          </p:cNvSpPr>
          <p:nvPr>
            <p:ph idx="1"/>
          </p:nvPr>
        </p:nvSpPr>
        <p:spPr>
          <a:xfrm>
            <a:off x="609600" y="1851870"/>
            <a:ext cx="6568885" cy="4262327"/>
          </a:xfrm>
        </p:spPr>
        <p:txBody>
          <a:bodyPr>
            <a:normAutofit fontScale="77500" lnSpcReduction="20000"/>
          </a:bodyPr>
          <a:lstStyle/>
          <a:p>
            <a:pPr marL="457200" indent="-457200">
              <a:buFont typeface="Arial" panose="020B0604020202020204" pitchFamily="34" charset="0"/>
              <a:buChar char="•"/>
            </a:pPr>
            <a:r>
              <a:rPr lang="en-US" sz="2800">
                <a:cs typeface="Arial"/>
              </a:rPr>
              <a:t>In 2020, Baystate invested total local </a:t>
            </a:r>
            <a:r>
              <a:rPr lang="en-US" sz="2800" b="1">
                <a:cs typeface="Arial"/>
              </a:rPr>
              <a:t>CHI contribution of $1.2M</a:t>
            </a:r>
            <a:endParaRPr lang="en-US" sz="2800">
              <a:cs typeface="Arial"/>
            </a:endParaRPr>
          </a:p>
          <a:p>
            <a:pPr marL="457200" indent="-457200">
              <a:buFont typeface="Arial" panose="020B0604020202020204" pitchFamily="34" charset="0"/>
              <a:buChar char="•"/>
            </a:pPr>
            <a:r>
              <a:rPr lang="en-US">
                <a:cs typeface="Arial"/>
              </a:rPr>
              <a:t>Built grant writing + development capacity among local community-based organizations: </a:t>
            </a:r>
          </a:p>
          <a:p>
            <a:pPr marL="1200150" lvl="1" indent="-457200"/>
            <a:r>
              <a:rPr lang="en-US">
                <a:cs typeface="Arial"/>
              </a:rPr>
              <a:t>Offered mini grants</a:t>
            </a:r>
          </a:p>
          <a:p>
            <a:pPr marL="1200150" lvl="1" indent="-457200"/>
            <a:r>
              <a:rPr lang="en-US">
                <a:cs typeface="Arial"/>
              </a:rPr>
              <a:t>Broke application process into feedback period, LOI + review</a:t>
            </a:r>
            <a:endParaRPr lang="en-US">
              <a:cs typeface="Calibri"/>
            </a:endParaRPr>
          </a:p>
          <a:p>
            <a:pPr marL="1200150" lvl="1" indent="-457200"/>
            <a:r>
              <a:rPr lang="en-US">
                <a:cs typeface="Arial"/>
              </a:rPr>
              <a:t>Offered 2 cohorts of Grant writing 101</a:t>
            </a:r>
          </a:p>
          <a:p>
            <a:pPr marL="1200150" lvl="1" indent="-457200"/>
            <a:r>
              <a:rPr lang="en-US">
                <a:cs typeface="Arial"/>
              </a:rPr>
              <a:t>Held feedback panels + office hours with public health professions to hear pitches + strengthen applications</a:t>
            </a:r>
          </a:p>
          <a:p>
            <a:pPr marL="1200150" lvl="1" indent="-457200"/>
            <a:r>
              <a:rPr lang="en-US">
                <a:cs typeface="Arial"/>
              </a:rPr>
              <a:t>Fewer, larger grants awarded</a:t>
            </a:r>
            <a:endParaRPr lang="en-US"/>
          </a:p>
        </p:txBody>
      </p:sp>
      <p:sp>
        <p:nvSpPr>
          <p:cNvPr id="2" name="Rectangle 1">
            <a:extLst>
              <a:ext uri="{FF2B5EF4-FFF2-40B4-BE49-F238E27FC236}">
                <a16:creationId xmlns:a16="http://schemas.microsoft.com/office/drawing/2014/main" id="{A2A140BD-B073-2EA3-2710-8E64CEC59914}"/>
              </a:ext>
              <a:ext uri="{C183D7F6-B498-43B3-948B-1728B52AA6E4}">
                <adec:decorative xmlns:adec="http://schemas.microsoft.com/office/drawing/2017/decorative" val="1"/>
              </a:ext>
            </a:extLst>
          </p:cNvPr>
          <p:cNvSpPr/>
          <p:nvPr/>
        </p:nvSpPr>
        <p:spPr>
          <a:xfrm>
            <a:off x="392231" y="1215195"/>
            <a:ext cx="6786254" cy="523220"/>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9F3BE3AC-AEE3-2107-0D6A-078F4D5C2509}"/>
              </a:ext>
              <a:ext uri="{C183D7F6-B498-43B3-948B-1728B52AA6E4}">
                <adec:decorative xmlns:adec="http://schemas.microsoft.com/office/drawing/2017/decorative" val="1"/>
              </a:ext>
            </a:extLst>
          </p:cNvPr>
          <p:cNvSpPr/>
          <p:nvPr/>
        </p:nvSpPr>
        <p:spPr>
          <a:xfrm>
            <a:off x="7238255" y="1215195"/>
            <a:ext cx="4232251" cy="4899002"/>
          </a:xfrm>
          <a:prstGeom prst="rect">
            <a:avLst/>
          </a:prstGeom>
          <a:solidFill>
            <a:schemeClr val="tx2">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 Placeholder 1">
            <a:extLst>
              <a:ext uri="{FF2B5EF4-FFF2-40B4-BE49-F238E27FC236}">
                <a16:creationId xmlns:a16="http://schemas.microsoft.com/office/drawing/2014/main" id="{D5F6F94B-BD32-3BAB-A9A7-12A5148F2E2F}"/>
              </a:ext>
            </a:extLst>
          </p:cNvPr>
          <p:cNvSpPr txBox="1">
            <a:spLocks/>
          </p:cNvSpPr>
          <p:nvPr/>
        </p:nvSpPr>
        <p:spPr>
          <a:xfrm>
            <a:off x="7238255" y="1476805"/>
            <a:ext cx="4232251" cy="711555"/>
          </a:xfrm>
          <a:prstGeom prst="rect">
            <a:avLst/>
          </a:prstGeom>
        </p:spPr>
        <p:txBody>
          <a:bodyPr lIns="91440" tIns="45720" rIns="91440" bIns="4572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Light" panose="00000400000000000000" pitchFamily="2" charset="0"/>
                <a:ea typeface="+mn-ea"/>
                <a:cs typeface="Calibri Light"/>
              </a:rPr>
              <a:t>Pioneer Valley,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Light" panose="00000400000000000000" pitchFamily="2" charset="0"/>
                <a:ea typeface="+mn-ea"/>
                <a:cs typeface="Calibri Light"/>
              </a:rPr>
              <a:t>Innovative RFP Process</a:t>
            </a:r>
          </a:p>
        </p:txBody>
      </p:sp>
      <p:pic>
        <p:nvPicPr>
          <p:cNvPr id="29" name="Graphic 28">
            <a:extLst>
              <a:ext uri="{FF2B5EF4-FFF2-40B4-BE49-F238E27FC236}">
                <a16:creationId xmlns:a16="http://schemas.microsoft.com/office/drawing/2014/main" id="{270BC2AF-CC11-61B4-64E2-8D9FC78B915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6042" y="1041216"/>
            <a:ext cx="636675" cy="636675"/>
          </a:xfrm>
          <a:prstGeom prst="rect">
            <a:avLst/>
          </a:prstGeom>
        </p:spPr>
      </p:pic>
      <p:grpSp>
        <p:nvGrpSpPr>
          <p:cNvPr id="5" name="Group 4">
            <a:extLst>
              <a:ext uri="{FF2B5EF4-FFF2-40B4-BE49-F238E27FC236}">
                <a16:creationId xmlns:a16="http://schemas.microsoft.com/office/drawing/2014/main" id="{51E736B9-779B-ED8A-AFC9-998F7F9566FD}"/>
              </a:ext>
              <a:ext uri="{C183D7F6-B498-43B3-948B-1728B52AA6E4}">
                <adec:decorative xmlns:adec="http://schemas.microsoft.com/office/drawing/2017/decorative" val="1"/>
              </a:ext>
            </a:extLst>
          </p:cNvPr>
          <p:cNvGrpSpPr/>
          <p:nvPr/>
        </p:nvGrpSpPr>
        <p:grpSpPr>
          <a:xfrm>
            <a:off x="3905980" y="1210955"/>
            <a:ext cx="1972005" cy="523220"/>
            <a:chOff x="365959" y="2566926"/>
            <a:chExt cx="1972005" cy="523220"/>
          </a:xfrm>
        </p:grpSpPr>
        <p:pic>
          <p:nvPicPr>
            <p:cNvPr id="7" name="Graphic 6" descr="Checkbox Checked with solid fill">
              <a:extLst>
                <a:ext uri="{FF2B5EF4-FFF2-40B4-BE49-F238E27FC236}">
                  <a16:creationId xmlns:a16="http://schemas.microsoft.com/office/drawing/2014/main" id="{25BB89A2-DA7D-67F9-A3AA-F4290F9BB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59" y="2600410"/>
              <a:ext cx="489736" cy="489736"/>
            </a:xfrm>
            <a:prstGeom prst="rect">
              <a:avLst/>
            </a:prstGeom>
          </p:spPr>
        </p:pic>
        <p:sp>
          <p:nvSpPr>
            <p:cNvPr id="4" name="TextBox 3">
              <a:extLst>
                <a:ext uri="{FF2B5EF4-FFF2-40B4-BE49-F238E27FC236}">
                  <a16:creationId xmlns:a16="http://schemas.microsoft.com/office/drawing/2014/main" id="{DD60C7A2-8266-BE7F-F8B6-84BE31B1FE6B}"/>
                </a:ext>
              </a:extLst>
            </p:cNvPr>
            <p:cNvSpPr txBox="1"/>
            <p:nvPr/>
          </p:nvSpPr>
          <p:spPr>
            <a:xfrm>
              <a:off x="751761" y="2566926"/>
              <a:ext cx="15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96B24"/>
                  </a:solidFill>
                  <a:effectLst/>
                  <a:uLnTx/>
                  <a:uFillTx/>
                  <a:latin typeface="Aptos Display" panose="02110004020202020204"/>
                  <a:ea typeface="+mn-ea"/>
                  <a:cs typeface="+mn-cs"/>
                </a:rPr>
                <a:t>Education</a:t>
              </a:r>
            </a:p>
          </p:txBody>
        </p:sp>
      </p:grpSp>
      <p:grpSp>
        <p:nvGrpSpPr>
          <p:cNvPr id="11" name="Group 10">
            <a:extLst>
              <a:ext uri="{FF2B5EF4-FFF2-40B4-BE49-F238E27FC236}">
                <a16:creationId xmlns:a16="http://schemas.microsoft.com/office/drawing/2014/main" id="{25E879BB-3511-73E4-3DFA-87F2070C8AD6}"/>
              </a:ext>
              <a:ext uri="{C183D7F6-B498-43B3-948B-1728B52AA6E4}">
                <adec:decorative xmlns:adec="http://schemas.microsoft.com/office/drawing/2017/decorative" val="1"/>
              </a:ext>
            </a:extLst>
          </p:cNvPr>
          <p:cNvGrpSpPr/>
          <p:nvPr/>
        </p:nvGrpSpPr>
        <p:grpSpPr>
          <a:xfrm>
            <a:off x="411112" y="1210955"/>
            <a:ext cx="3280505" cy="523220"/>
            <a:chOff x="3787280" y="2137763"/>
            <a:chExt cx="3280505" cy="523220"/>
          </a:xfrm>
        </p:grpSpPr>
        <p:pic>
          <p:nvPicPr>
            <p:cNvPr id="14" name="Graphic 13" descr="Checkbox Checked with solid fill">
              <a:extLst>
                <a:ext uri="{FF2B5EF4-FFF2-40B4-BE49-F238E27FC236}">
                  <a16:creationId xmlns:a16="http://schemas.microsoft.com/office/drawing/2014/main" id="{11790E36-6FCB-26D2-BDEF-4732627E90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7280" y="2171247"/>
              <a:ext cx="489736" cy="489736"/>
            </a:xfrm>
            <a:prstGeom prst="rect">
              <a:avLst/>
            </a:prstGeom>
          </p:spPr>
        </p:pic>
        <p:sp>
          <p:nvSpPr>
            <p:cNvPr id="15" name="TextBox 14">
              <a:extLst>
                <a:ext uri="{FF2B5EF4-FFF2-40B4-BE49-F238E27FC236}">
                  <a16:creationId xmlns:a16="http://schemas.microsoft.com/office/drawing/2014/main" id="{D2A8C82A-8B2D-43D0-4AA4-9DB30EEC53AE}"/>
                </a:ext>
              </a:extLst>
            </p:cNvPr>
            <p:cNvSpPr txBox="1"/>
            <p:nvPr/>
          </p:nvSpPr>
          <p:spPr>
            <a:xfrm>
              <a:off x="4173082" y="2137763"/>
              <a:ext cx="2894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EA72E"/>
                  </a:solidFill>
                  <a:effectLst/>
                  <a:uLnTx/>
                  <a:uFillTx/>
                  <a:latin typeface="Aptos Display" panose="02110004020202020204"/>
                  <a:ea typeface="+mn-ea"/>
                  <a:cs typeface="+mn-cs"/>
                </a:rPr>
                <a:t>Social Environment</a:t>
              </a:r>
            </a:p>
          </p:txBody>
        </p:sp>
      </p:grpSp>
      <p:pic>
        <p:nvPicPr>
          <p:cNvPr id="16" name="Picture 15">
            <a:extLst>
              <a:ext uri="{FF2B5EF4-FFF2-40B4-BE49-F238E27FC236}">
                <a16:creationId xmlns:a16="http://schemas.microsoft.com/office/drawing/2014/main" id="{BADEA773-882B-8741-933E-F7FE5E887106}"/>
              </a:ext>
              <a:ext uri="{C183D7F6-B498-43B3-948B-1728B52AA6E4}">
                <adec:decorative xmlns:adec="http://schemas.microsoft.com/office/drawing/2017/decorative" val="1"/>
              </a:ext>
            </a:extLst>
          </p:cNvPr>
          <p:cNvPicPr>
            <a:picLocks noChangeAspect="1"/>
          </p:cNvPicPr>
          <p:nvPr/>
        </p:nvPicPr>
        <p:blipFill>
          <a:blip r:embed="rId9"/>
          <a:srcRect l="1449" t="12500" r="2778" b="42964"/>
          <a:stretch/>
        </p:blipFill>
        <p:spPr>
          <a:xfrm>
            <a:off x="7553072" y="2300720"/>
            <a:ext cx="3642296" cy="2181247"/>
          </a:xfrm>
          <a:prstGeom prst="rect">
            <a:avLst/>
          </a:prstGeom>
          <a:ln w="3175">
            <a:solidFill>
              <a:schemeClr val="tx1"/>
            </a:solidFill>
          </a:ln>
        </p:spPr>
      </p:pic>
      <p:pic>
        <p:nvPicPr>
          <p:cNvPr id="17" name="Picture 16">
            <a:extLst>
              <a:ext uri="{FF2B5EF4-FFF2-40B4-BE49-F238E27FC236}">
                <a16:creationId xmlns:a16="http://schemas.microsoft.com/office/drawing/2014/main" id="{92B42180-3932-29B4-1133-85C60A0E317C}"/>
              </a:ext>
              <a:ext uri="{C183D7F6-B498-43B3-948B-1728B52AA6E4}">
                <adec:decorative xmlns:adec="http://schemas.microsoft.com/office/drawing/2017/decorative" val="1"/>
              </a:ext>
            </a:extLst>
          </p:cNvPr>
          <p:cNvPicPr>
            <a:picLocks noChangeAspect="1"/>
          </p:cNvPicPr>
          <p:nvPr/>
        </p:nvPicPr>
        <p:blipFill>
          <a:blip r:embed="rId9"/>
          <a:srcRect l="1641" t="70581" r="2585" b="17369"/>
          <a:stretch/>
        </p:blipFill>
        <p:spPr>
          <a:xfrm>
            <a:off x="7553072" y="4490767"/>
            <a:ext cx="3642295" cy="590179"/>
          </a:xfrm>
          <a:prstGeom prst="rect">
            <a:avLst/>
          </a:prstGeom>
          <a:ln w="3175">
            <a:solidFill>
              <a:schemeClr val="tx1"/>
            </a:solidFill>
          </a:ln>
        </p:spPr>
      </p:pic>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8265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619F44-F8DB-9071-4483-C4877A8B461E}"/>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t>Statewide Fund Investments</a:t>
            </a:r>
          </a:p>
        </p:txBody>
      </p:sp>
    </p:spTree>
    <p:extLst>
      <p:ext uri="{BB962C8B-B14F-4D97-AF65-F5344CB8AC3E}">
        <p14:creationId xmlns:p14="http://schemas.microsoft.com/office/powerpoint/2010/main" val="3431605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334FC-929B-84CB-ED71-66387B0100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71411C-FB00-C7DD-A21E-C4928F66B73F}"/>
              </a:ext>
            </a:extLst>
          </p:cNvPr>
          <p:cNvSpPr>
            <a:spLocks noGrp="1"/>
          </p:cNvSpPr>
          <p:nvPr>
            <p:ph type="title"/>
          </p:nvPr>
        </p:nvSpPr>
        <p:spPr/>
        <p:txBody>
          <a:bodyPr>
            <a:normAutofit fontScale="90000"/>
          </a:bodyPr>
          <a:lstStyle/>
          <a:p>
            <a:r>
              <a:rPr lang="en-US" dirty="0">
                <a:latin typeface="Avenir Next LT Pro"/>
                <a:cs typeface="Arial"/>
              </a:rPr>
              <a:t>Overview of </a:t>
            </a:r>
            <a:r>
              <a:rPr lang="en-US" dirty="0" err="1">
                <a:latin typeface="Avenir Next LT Pro"/>
                <a:cs typeface="Arial"/>
              </a:rPr>
              <a:t>DoN</a:t>
            </a:r>
            <a:r>
              <a:rPr lang="en-US" dirty="0">
                <a:latin typeface="Avenir Next LT Pro"/>
                <a:cs typeface="Arial"/>
              </a:rPr>
              <a:t> CHI Process: </a:t>
            </a:r>
            <a:br>
              <a:rPr lang="en-US" dirty="0">
                <a:latin typeface="Avenir Next LT Pro"/>
                <a:cs typeface="Arial"/>
              </a:rPr>
            </a:br>
            <a:r>
              <a:rPr lang="en-US" dirty="0">
                <a:latin typeface="Avenir Next LT Pro"/>
                <a:cs typeface="Arial"/>
              </a:rPr>
              <a:t>Local and State Investments, focus on state</a:t>
            </a:r>
            <a:endParaRPr lang="en-US" dirty="0"/>
          </a:p>
        </p:txBody>
      </p:sp>
      <p:sp>
        <p:nvSpPr>
          <p:cNvPr id="32" name="Rectangle: Rounded Corners 31">
            <a:extLst>
              <a:ext uri="{FF2B5EF4-FFF2-40B4-BE49-F238E27FC236}">
                <a16:creationId xmlns:a16="http://schemas.microsoft.com/office/drawing/2014/main" id="{279571FF-19BF-A767-81BC-49BBDA814127}"/>
              </a:ext>
              <a:ext uri="{C183D7F6-B498-43B3-948B-1728B52AA6E4}">
                <adec:decorative xmlns:adec="http://schemas.microsoft.com/office/drawing/2017/decorative" val="1"/>
              </a:ext>
            </a:extLst>
          </p:cNvPr>
          <p:cNvSpPr/>
          <p:nvPr/>
        </p:nvSpPr>
        <p:spPr>
          <a:xfrm>
            <a:off x="7714376" y="1949827"/>
            <a:ext cx="4168726" cy="241255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FD4796C-98A6-3B6F-4BD3-320F363CF43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58" r="8642" b="17037"/>
          <a:stretch/>
        </p:blipFill>
        <p:spPr>
          <a:xfrm>
            <a:off x="4095390" y="2189168"/>
            <a:ext cx="1049200" cy="1053780"/>
          </a:xfrm>
          <a:prstGeom prst="rect">
            <a:avLst/>
          </a:prstGeom>
        </p:spPr>
      </p:pic>
      <p:pic>
        <p:nvPicPr>
          <p:cNvPr id="8" name="Picture 7">
            <a:extLst>
              <a:ext uri="{FF2B5EF4-FFF2-40B4-BE49-F238E27FC236}">
                <a16:creationId xmlns:a16="http://schemas.microsoft.com/office/drawing/2014/main" id="{1D2B026E-6026-254B-B282-A397CD41C89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1975" t="20247" r="21728" b="31111"/>
          <a:stretch/>
        </p:blipFill>
        <p:spPr>
          <a:xfrm>
            <a:off x="493295" y="2264599"/>
            <a:ext cx="1106490" cy="973430"/>
          </a:xfrm>
          <a:prstGeom prst="rect">
            <a:avLst/>
          </a:prstGeom>
        </p:spPr>
      </p:pic>
      <p:sp>
        <p:nvSpPr>
          <p:cNvPr id="10" name="TextBox 9">
            <a:extLst>
              <a:ext uri="{FF2B5EF4-FFF2-40B4-BE49-F238E27FC236}">
                <a16:creationId xmlns:a16="http://schemas.microsoft.com/office/drawing/2014/main" id="{1217C77B-75A5-7AB4-5B62-D5FD8093D601}"/>
              </a:ext>
            </a:extLst>
          </p:cNvPr>
          <p:cNvSpPr txBox="1"/>
          <p:nvPr/>
        </p:nvSpPr>
        <p:spPr>
          <a:xfrm>
            <a:off x="255881" y="3202774"/>
            <a:ext cx="1640749" cy="1200329"/>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Hospital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Health Care System</a:t>
            </a:r>
            <a:endParaRPr kumimoji="0" lang="en-US" sz="1800" b="0" i="0" u="none" strike="noStrike" kern="1200" cap="none" spc="0" normalizeH="0" baseline="0" noProof="0">
              <a:ln>
                <a:noFill/>
              </a:ln>
              <a:solidFill>
                <a:srgbClr val="000000"/>
              </a:solidFill>
              <a:effectLst/>
              <a:uLnTx/>
              <a:uFillTx/>
              <a:latin typeface="Calibri"/>
              <a:ea typeface="Calibri"/>
              <a:cs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Or Facility</a:t>
            </a:r>
          </a:p>
        </p:txBody>
      </p:sp>
      <p:sp>
        <p:nvSpPr>
          <p:cNvPr id="11" name="TextBox 10">
            <a:extLst>
              <a:ext uri="{FF2B5EF4-FFF2-40B4-BE49-F238E27FC236}">
                <a16:creationId xmlns:a16="http://schemas.microsoft.com/office/drawing/2014/main" id="{45C77D0E-399D-2580-9A51-1AA7E3D24EB2}"/>
              </a:ext>
            </a:extLst>
          </p:cNvPr>
          <p:cNvSpPr txBox="1"/>
          <p:nvPr/>
        </p:nvSpPr>
        <p:spPr>
          <a:xfrm>
            <a:off x="2026759" y="3202773"/>
            <a:ext cx="1641657" cy="1200329"/>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Need to Expand or Improve Health Care Facilities</a:t>
            </a:r>
          </a:p>
        </p:txBody>
      </p:sp>
      <p:sp>
        <p:nvSpPr>
          <p:cNvPr id="9" name="TextBox 8">
            <a:extLst>
              <a:ext uri="{FF2B5EF4-FFF2-40B4-BE49-F238E27FC236}">
                <a16:creationId xmlns:a16="http://schemas.microsoft.com/office/drawing/2014/main" id="{E9FAD01D-B784-1BBB-BDF3-56B7ECB7861D}"/>
              </a:ext>
            </a:extLst>
          </p:cNvPr>
          <p:cNvSpPr txBox="1"/>
          <p:nvPr/>
        </p:nvSpPr>
        <p:spPr>
          <a:xfrm>
            <a:off x="3775008" y="3238029"/>
            <a:ext cx="1663577" cy="923330"/>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Arial"/>
              </a:rPr>
              <a:t>Determination of Need Project + Application</a:t>
            </a:r>
          </a:p>
        </p:txBody>
      </p:sp>
      <p:sp>
        <p:nvSpPr>
          <p:cNvPr id="25" name="TextBox 24">
            <a:extLst>
              <a:ext uri="{FF2B5EF4-FFF2-40B4-BE49-F238E27FC236}">
                <a16:creationId xmlns:a16="http://schemas.microsoft.com/office/drawing/2014/main" id="{7086FD50-D899-BB36-8D6D-72F39DDAC775}"/>
              </a:ext>
            </a:extLst>
          </p:cNvPr>
          <p:cNvSpPr txBox="1"/>
          <p:nvPr/>
        </p:nvSpPr>
        <p:spPr>
          <a:xfrm>
            <a:off x="5716420" y="3202773"/>
            <a:ext cx="1349739" cy="923330"/>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Project’s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Total Capital Expenditure</a:t>
            </a:r>
          </a:p>
        </p:txBody>
      </p:sp>
      <p:sp>
        <p:nvSpPr>
          <p:cNvPr id="19" name="Down Arrow 13">
            <a:extLst>
              <a:ext uri="{FF2B5EF4-FFF2-40B4-BE49-F238E27FC236}">
                <a16:creationId xmlns:a16="http://schemas.microsoft.com/office/drawing/2014/main" id="{536B353A-C3D4-EAA9-E842-A3AB277EABD0}"/>
              </a:ext>
              <a:ext uri="{C183D7F6-B498-43B3-948B-1728B52AA6E4}">
                <adec:decorative xmlns:adec="http://schemas.microsoft.com/office/drawing/2017/decorative" val="1"/>
              </a:ext>
            </a:extLst>
          </p:cNvPr>
          <p:cNvSpPr/>
          <p:nvPr/>
        </p:nvSpPr>
        <p:spPr>
          <a:xfrm rot="-5400000">
            <a:off x="1812643" y="2594060"/>
            <a:ext cx="335228" cy="397134"/>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24" name="Graphic 23">
            <a:extLst>
              <a:ext uri="{FF2B5EF4-FFF2-40B4-BE49-F238E27FC236}">
                <a16:creationId xmlns:a16="http://schemas.microsoft.com/office/drawing/2014/main" id="{405E91A0-CC47-AA0A-0EB7-0E6AE487661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873" y="2229343"/>
            <a:ext cx="973431" cy="973431"/>
          </a:xfrm>
          <a:prstGeom prst="rect">
            <a:avLst/>
          </a:prstGeom>
        </p:spPr>
      </p:pic>
      <p:pic>
        <p:nvPicPr>
          <p:cNvPr id="29" name="Graphic 28">
            <a:extLst>
              <a:ext uri="{FF2B5EF4-FFF2-40B4-BE49-F238E27FC236}">
                <a16:creationId xmlns:a16="http://schemas.microsoft.com/office/drawing/2014/main" id="{D23201C9-E9A1-462B-54EA-E788DA3476C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5559" y="2263388"/>
            <a:ext cx="1058477" cy="1058477"/>
          </a:xfrm>
          <a:prstGeom prst="rect">
            <a:avLst/>
          </a:prstGeom>
        </p:spPr>
      </p:pic>
      <p:pic>
        <p:nvPicPr>
          <p:cNvPr id="31" name="Graphic 30">
            <a:extLst>
              <a:ext uri="{FF2B5EF4-FFF2-40B4-BE49-F238E27FC236}">
                <a16:creationId xmlns:a16="http://schemas.microsoft.com/office/drawing/2014/main" id="{431F28CC-2FA7-55E1-01BA-A2725515E4E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2212" y="2216412"/>
            <a:ext cx="636675" cy="636675"/>
          </a:xfrm>
          <a:prstGeom prst="rect">
            <a:avLst/>
          </a:prstGeom>
        </p:spPr>
      </p:pic>
      <p:sp>
        <p:nvSpPr>
          <p:cNvPr id="13" name="TextBox 12">
            <a:extLst>
              <a:ext uri="{FF2B5EF4-FFF2-40B4-BE49-F238E27FC236}">
                <a16:creationId xmlns:a16="http://schemas.microsoft.com/office/drawing/2014/main" id="{94FAE705-80F9-36C7-A85D-6AD502495753}"/>
              </a:ext>
            </a:extLst>
          </p:cNvPr>
          <p:cNvSpPr txBox="1"/>
          <p:nvPr/>
        </p:nvSpPr>
        <p:spPr>
          <a:xfrm>
            <a:off x="7962665" y="2251089"/>
            <a:ext cx="1217545" cy="984885"/>
          </a:xfrm>
          <a:prstGeom prst="rect">
            <a:avLst/>
          </a:prstGeom>
          <a:noFill/>
        </p:spPr>
        <p:txBody>
          <a:bodyPr wrap="square" lIns="91440" tIns="45720" rIns="91440" bIns="45720" rtlCol="0" anchor="t">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5800" b="1" i="0" u="none" strike="noStrike" kern="1200" cap="none" spc="0" normalizeH="0" baseline="0" noProof="0">
                <a:ln>
                  <a:noFill/>
                </a:ln>
                <a:solidFill>
                  <a:srgbClr val="000000"/>
                </a:solidFill>
                <a:effectLst/>
                <a:uLnTx/>
                <a:uFillTx/>
                <a:latin typeface="Calibri"/>
                <a:ea typeface="+mn-ea"/>
                <a:cs typeface="Arial"/>
              </a:rPr>
              <a:t>5%</a:t>
            </a:r>
          </a:p>
        </p:txBody>
      </p:sp>
      <p:sp>
        <p:nvSpPr>
          <p:cNvPr id="14" name="TextBox 13">
            <a:extLst>
              <a:ext uri="{FF2B5EF4-FFF2-40B4-BE49-F238E27FC236}">
                <a16:creationId xmlns:a16="http://schemas.microsoft.com/office/drawing/2014/main" id="{E67B26C4-1BFF-9430-3FC2-F96B1922D4A2}"/>
              </a:ext>
            </a:extLst>
          </p:cNvPr>
          <p:cNvSpPr txBox="1"/>
          <p:nvPr/>
        </p:nvSpPr>
        <p:spPr>
          <a:xfrm>
            <a:off x="7668855" y="3156102"/>
            <a:ext cx="1805163" cy="923330"/>
          </a:xfrm>
          <a:prstGeom prst="rect">
            <a:avLst/>
          </a:prstGeom>
          <a:noFill/>
        </p:spPr>
        <p:txBody>
          <a:bodyPr wrap="square" lIns="91440" tIns="45720" rIns="91440" bIns="45720"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Community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Health Initiative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a:rPr>
              <a:t>Funding*</a:t>
            </a:r>
          </a:p>
        </p:txBody>
      </p:sp>
      <p:sp>
        <p:nvSpPr>
          <p:cNvPr id="12" name="TextBox 11">
            <a:extLst>
              <a:ext uri="{FF2B5EF4-FFF2-40B4-BE49-F238E27FC236}">
                <a16:creationId xmlns:a16="http://schemas.microsoft.com/office/drawing/2014/main" id="{5EDF39A0-9C7D-1D65-1780-BC355200096B}"/>
              </a:ext>
            </a:extLst>
          </p:cNvPr>
          <p:cNvSpPr txBox="1"/>
          <p:nvPr/>
        </p:nvSpPr>
        <p:spPr>
          <a:xfrm>
            <a:off x="10013151" y="2303918"/>
            <a:ext cx="17559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6082"/>
                </a:solidFill>
                <a:effectLst/>
                <a:uLnTx/>
                <a:uFillTx/>
                <a:latin typeface="Aptos" panose="02110004020202020204"/>
                <a:ea typeface="+mn-ea"/>
                <a:cs typeface="Calibri"/>
              </a:rPr>
              <a:t>Local CHI</a:t>
            </a:r>
          </a:p>
        </p:txBody>
      </p:sp>
      <p:sp>
        <p:nvSpPr>
          <p:cNvPr id="17" name="TextBox 16">
            <a:extLst>
              <a:ext uri="{FF2B5EF4-FFF2-40B4-BE49-F238E27FC236}">
                <a16:creationId xmlns:a16="http://schemas.microsoft.com/office/drawing/2014/main" id="{79B8ED74-8852-6666-514C-C613B694A79B}"/>
              </a:ext>
            </a:extLst>
          </p:cNvPr>
          <p:cNvSpPr txBox="1"/>
          <p:nvPr/>
        </p:nvSpPr>
        <p:spPr>
          <a:xfrm>
            <a:off x="10042023" y="3152861"/>
            <a:ext cx="20872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162D0"/>
                </a:solidFill>
                <a:effectLst/>
                <a:uLnTx/>
                <a:uFillTx/>
                <a:latin typeface="Aptos" panose="02110004020202020204"/>
                <a:ea typeface="+mn-ea"/>
                <a:cs typeface="Calibri"/>
              </a:rPr>
              <a:t>Statewide Fund</a:t>
            </a:r>
            <a:endParaRPr kumimoji="0" lang="en-US" sz="2400" b="1" i="0" u="none" strike="noStrike" kern="1200" cap="none" spc="0" normalizeH="0" baseline="0" noProof="0" dirty="0">
              <a:ln>
                <a:noFill/>
              </a:ln>
              <a:solidFill>
                <a:srgbClr val="A162D0"/>
              </a:solidFill>
              <a:effectLst/>
              <a:uLnTx/>
              <a:uFillTx/>
              <a:latin typeface="Aptos" panose="02110004020202020204"/>
              <a:ea typeface="+mn-ea"/>
              <a:cs typeface="+mn-cs"/>
            </a:endParaRPr>
          </a:p>
        </p:txBody>
      </p:sp>
      <p:sp>
        <p:nvSpPr>
          <p:cNvPr id="27" name="Down Arrow 13">
            <a:extLst>
              <a:ext uri="{FF2B5EF4-FFF2-40B4-BE49-F238E27FC236}">
                <a16:creationId xmlns:a16="http://schemas.microsoft.com/office/drawing/2014/main" id="{9BC2D669-D4BC-CC86-987F-B2DAC117B983}"/>
              </a:ext>
              <a:ext uri="{C183D7F6-B498-43B3-948B-1728B52AA6E4}">
                <adec:decorative xmlns:adec="http://schemas.microsoft.com/office/drawing/2017/decorative" val="1"/>
              </a:ext>
            </a:extLst>
          </p:cNvPr>
          <p:cNvSpPr/>
          <p:nvPr/>
        </p:nvSpPr>
        <p:spPr>
          <a:xfrm rot="-5400000">
            <a:off x="3547306" y="2579681"/>
            <a:ext cx="335228" cy="397134"/>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1026" name="Picture 2">
            <a:extLst>
              <a:ext uri="{FF2B5EF4-FFF2-40B4-BE49-F238E27FC236}">
                <a16:creationId xmlns:a16="http://schemas.microsoft.com/office/drawing/2014/main" id="{E426CA64-1C95-66B9-5C52-2EBA349B0D7F}"/>
              </a:ext>
              <a:ext uri="{C183D7F6-B498-43B3-948B-1728B52AA6E4}">
                <adec:decorative xmlns:adec="http://schemas.microsoft.com/office/drawing/2017/decorative" val="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740" t="20327" r="11487" b="29778"/>
          <a:stretch/>
        </p:blipFill>
        <p:spPr bwMode="auto">
          <a:xfrm>
            <a:off x="9584512" y="3478290"/>
            <a:ext cx="857277" cy="584775"/>
          </a:xfrm>
          <a:prstGeom prst="rect">
            <a:avLst/>
          </a:prstGeom>
          <a:solidFill>
            <a:srgbClr val="A162D0"/>
          </a:solidFill>
        </p:spPr>
      </p:pic>
      <p:sp>
        <p:nvSpPr>
          <p:cNvPr id="28" name="Down Arrow 13">
            <a:extLst>
              <a:ext uri="{FF2B5EF4-FFF2-40B4-BE49-F238E27FC236}">
                <a16:creationId xmlns:a16="http://schemas.microsoft.com/office/drawing/2014/main" id="{9EF6CF28-A16E-F518-E5B0-339E6A822010}"/>
              </a:ext>
              <a:ext uri="{C183D7F6-B498-43B3-948B-1728B52AA6E4}">
                <adec:decorative xmlns:adec="http://schemas.microsoft.com/office/drawing/2017/decorative" val="1"/>
              </a:ext>
            </a:extLst>
          </p:cNvPr>
          <p:cNvSpPr/>
          <p:nvPr/>
        </p:nvSpPr>
        <p:spPr>
          <a:xfrm rot="-5400000">
            <a:off x="5358202" y="2579681"/>
            <a:ext cx="335228" cy="397134"/>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30" name="Down Arrow 13">
            <a:extLst>
              <a:ext uri="{FF2B5EF4-FFF2-40B4-BE49-F238E27FC236}">
                <a16:creationId xmlns:a16="http://schemas.microsoft.com/office/drawing/2014/main" id="{C72F090B-6E89-B31E-8EA8-19D92959EA3A}"/>
              </a:ext>
              <a:ext uri="{C183D7F6-B498-43B3-948B-1728B52AA6E4}">
                <adec:decorative xmlns:adec="http://schemas.microsoft.com/office/drawing/2017/decorative" val="1"/>
              </a:ext>
            </a:extLst>
          </p:cNvPr>
          <p:cNvSpPr/>
          <p:nvPr/>
        </p:nvSpPr>
        <p:spPr>
          <a:xfrm rot="-5400000">
            <a:off x="7369152" y="2345603"/>
            <a:ext cx="335228" cy="865290"/>
          </a:xfrm>
          <a:prstGeom prst="downArrow">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5" name="Arrow: Left-Up 14">
            <a:extLst>
              <a:ext uri="{FF2B5EF4-FFF2-40B4-BE49-F238E27FC236}">
                <a16:creationId xmlns:a16="http://schemas.microsoft.com/office/drawing/2014/main" id="{D2E0C4C8-474C-23C3-0991-9DA8F200DF42}"/>
              </a:ext>
              <a:ext uri="{C183D7F6-B498-43B3-948B-1728B52AA6E4}">
                <adec:decorative xmlns:adec="http://schemas.microsoft.com/office/drawing/2017/decorative" val="1"/>
              </a:ext>
            </a:extLst>
          </p:cNvPr>
          <p:cNvSpPr/>
          <p:nvPr/>
        </p:nvSpPr>
        <p:spPr>
          <a:xfrm rot="8002003">
            <a:off x="9302155" y="2620027"/>
            <a:ext cx="675121" cy="722314"/>
          </a:xfrm>
          <a:prstGeom prst="lef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4FB1489A-06B5-65E6-55B0-3C0AC367CDD1}"/>
              </a:ext>
            </a:extLst>
          </p:cNvPr>
          <p:cNvSpPr txBox="1"/>
          <p:nvPr/>
        </p:nvSpPr>
        <p:spPr>
          <a:xfrm>
            <a:off x="2897645" y="6229647"/>
            <a:ext cx="932512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*CHI funding contribution percentage varies based on project Applicant and application type.</a:t>
            </a:r>
          </a:p>
        </p:txBody>
      </p:sp>
      <p:sp>
        <p:nvSpPr>
          <p:cNvPr id="4" name="Slide Number Placeholder 3">
            <a:extLst>
              <a:ext uri="{FF2B5EF4-FFF2-40B4-BE49-F238E27FC236}">
                <a16:creationId xmlns:a16="http://schemas.microsoft.com/office/drawing/2014/main" id="{CED3256F-C696-199F-1AE4-AB14889F6C1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6309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D0ED72-63A2-C111-7936-786528B7CD3C}"/>
              </a:ext>
            </a:extLst>
          </p:cNvPr>
          <p:cNvSpPr>
            <a:spLocks noGrp="1"/>
          </p:cNvSpPr>
          <p:nvPr>
            <p:ph type="title"/>
          </p:nvPr>
        </p:nvSpPr>
        <p:spPr/>
        <p:txBody>
          <a:bodyPr>
            <a:normAutofit fontScale="90000"/>
          </a:bodyPr>
          <a:lstStyle/>
          <a:p>
            <a:r>
              <a:rPr lang="en-US">
                <a:latin typeface="Avenir Next LT Pro"/>
                <a:cs typeface="Arial"/>
              </a:rPr>
              <a:t>Projected amount</a:t>
            </a:r>
            <a:r>
              <a:rPr lang="en-US">
                <a:solidFill>
                  <a:srgbClr val="FFFFFF"/>
                </a:solidFill>
                <a:latin typeface="Avenir Next LT Pro"/>
                <a:cs typeface="Arial"/>
              </a:rPr>
              <a:t> of Local CHI Funds (2015-2027) </a:t>
            </a:r>
            <a:endParaRPr lang="en-US" sz="1400" b="0">
              <a:solidFill>
                <a:srgbClr val="000000"/>
              </a:solidFill>
              <a:latin typeface="Aptos"/>
            </a:endParaRPr>
          </a:p>
        </p:txBody>
      </p:sp>
      <p:pic>
        <p:nvPicPr>
          <p:cNvPr id="1026" name="Picture 2">
            <a:extLst>
              <a:ext uri="{FF2B5EF4-FFF2-40B4-BE49-F238E27FC236}">
                <a16:creationId xmlns:a16="http://schemas.microsoft.com/office/drawing/2014/main" id="{8AADED27-6BA5-22B5-3C50-37570418F43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171" y="1297960"/>
            <a:ext cx="9482101" cy="51945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940F1E-0DEE-EB08-2B7D-C3CDB601F070}"/>
              </a:ext>
            </a:extLst>
          </p:cNvPr>
          <p:cNvSpPr txBox="1"/>
          <p:nvPr/>
        </p:nvSpPr>
        <p:spPr>
          <a:xfrm>
            <a:off x="1465890" y="4206303"/>
            <a:ext cx="5577937"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Projected Amount of Local </a:t>
            </a:r>
            <a:r>
              <a:rPr kumimoji="0" lang="en-US" sz="1800" b="0" i="0" u="none" strike="noStrike" kern="1200" cap="none" spc="0" normalizeH="0" baseline="0" noProof="0" err="1">
                <a:ln>
                  <a:noFill/>
                </a:ln>
                <a:solidFill>
                  <a:prstClr val="black"/>
                </a:solidFill>
                <a:effectLst/>
                <a:uLnTx/>
                <a:uFillTx/>
                <a:latin typeface="Avenir Next LT Pro" panose="020B0504020202020204" pitchFamily="34" charset="0"/>
                <a:ea typeface="+mn-ea"/>
                <a:cs typeface="+mn-cs"/>
              </a:rPr>
              <a:t>DoN</a:t>
            </a: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Dollars, 2015-2027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8" name="TextBox 7">
            <a:extLst>
              <a:ext uri="{FF2B5EF4-FFF2-40B4-BE49-F238E27FC236}">
                <a16:creationId xmlns:a16="http://schemas.microsoft.com/office/drawing/2014/main" id="{2ACADC4F-B484-17C1-DA00-1AB3BDA93DCD}"/>
              </a:ext>
            </a:extLst>
          </p:cNvPr>
          <p:cNvSpPr txBox="1"/>
          <p:nvPr/>
        </p:nvSpPr>
        <p:spPr>
          <a:xfrm>
            <a:off x="1818168" y="4570226"/>
            <a:ext cx="2613216" cy="140038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&gt; $75,000,000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$3,000,000 - $5,000,000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$1,000,000 - $2,999,999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$100,000 - $999,999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$0</a:t>
            </a:r>
          </a:p>
        </p:txBody>
      </p:sp>
      <p:pic>
        <p:nvPicPr>
          <p:cNvPr id="1028" name="Picture 4">
            <a:extLst>
              <a:ext uri="{FF2B5EF4-FFF2-40B4-BE49-F238E27FC236}">
                <a16:creationId xmlns:a16="http://schemas.microsoft.com/office/drawing/2014/main" id="{7034E2AF-58FC-ECF0-2375-13732FC2EAA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8" t="59852" r="85753" b="20074"/>
          <a:stretch>
            <a:fillRect/>
          </a:stretch>
        </p:blipFill>
        <p:spPr bwMode="auto">
          <a:xfrm>
            <a:off x="1465890" y="4496910"/>
            <a:ext cx="378158" cy="15470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E91BBC5-BB97-6E11-C6F2-17C3099A42A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9287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noAutofit/>
          </a:bodyPr>
          <a:lstStyle/>
          <a:p>
            <a:r>
              <a:rPr lang="en-US">
                <a:cs typeface="Calibri Light"/>
              </a:rPr>
              <a:t>Distributing </a:t>
            </a:r>
            <a:r>
              <a:rPr lang="en-US" err="1">
                <a:cs typeface="Calibri Light"/>
              </a:rPr>
              <a:t>DoN</a:t>
            </a:r>
            <a:r>
              <a:rPr lang="en-US">
                <a:cs typeface="Calibri Light"/>
              </a:rPr>
              <a:t> CHI Funds More Equitably</a:t>
            </a:r>
          </a:p>
        </p:txBody>
      </p:sp>
      <p:sp>
        <p:nvSpPr>
          <p:cNvPr id="6" name="Content Placeholder 5">
            <a:extLst>
              <a:ext uri="{FF2B5EF4-FFF2-40B4-BE49-F238E27FC236}">
                <a16:creationId xmlns:a16="http://schemas.microsoft.com/office/drawing/2014/main" id="{C8F6BFFB-32B1-3CC5-14A3-42DCB1BD6F44}"/>
              </a:ext>
            </a:extLst>
          </p:cNvPr>
          <p:cNvSpPr>
            <a:spLocks noGrp="1"/>
          </p:cNvSpPr>
          <p:nvPr>
            <p:ph idx="1"/>
          </p:nvPr>
        </p:nvSpPr>
        <p:spPr/>
        <p:txBody>
          <a:bodyPr/>
          <a:lstStyle/>
          <a:p>
            <a:pPr marL="0" indent="0">
              <a:buNone/>
            </a:pPr>
            <a:r>
              <a:rPr lang="en-US"/>
              <a:t>MA CHHAF (“The Funds”) are born!</a:t>
            </a:r>
          </a:p>
        </p:txBody>
      </p:sp>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C62CFE3-B6D0-170E-AF66-C61D9225D0BA}"/>
              </a:ext>
              <a:ext uri="{C183D7F6-B498-43B3-948B-1728B52AA6E4}">
                <adec:decorative xmlns:adec="http://schemas.microsoft.com/office/drawing/2017/decorative" val="1"/>
              </a:ext>
            </a:extLst>
          </p:cNvPr>
          <p:cNvSpPr/>
          <p:nvPr/>
        </p:nvSpPr>
        <p:spPr>
          <a:xfrm>
            <a:off x="481445" y="2194955"/>
            <a:ext cx="11229110" cy="3813464"/>
          </a:xfrm>
          <a:prstGeom prst="rect">
            <a:avLst/>
          </a:prstGeom>
          <a:solidFill>
            <a:srgbClr val="EEE1F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a:extLst>
              <a:ext uri="{FF2B5EF4-FFF2-40B4-BE49-F238E27FC236}">
                <a16:creationId xmlns:a16="http://schemas.microsoft.com/office/drawing/2014/main" id="{24431CB9-47EF-424C-B2B7-BF704291A40E}"/>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l="1651" t="6052" r="2110" b="9096"/>
          <a:stretch/>
        </p:blipFill>
        <p:spPr>
          <a:xfrm>
            <a:off x="820881" y="2527465"/>
            <a:ext cx="10494819" cy="3169228"/>
          </a:xfrm>
          <a:prstGeom prst="rect">
            <a:avLst/>
          </a:prstGeom>
        </p:spPr>
      </p:pic>
      <p:pic>
        <p:nvPicPr>
          <p:cNvPr id="2" name="Picture 1">
            <a:extLst>
              <a:ext uri="{FF2B5EF4-FFF2-40B4-BE49-F238E27FC236}">
                <a16:creationId xmlns:a16="http://schemas.microsoft.com/office/drawing/2014/main" id="{42C58748-651C-7439-26BE-7B18BB7A65A9}"/>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l="27220" t="30378" r="2110" b="17071"/>
          <a:stretch/>
        </p:blipFill>
        <p:spPr>
          <a:xfrm>
            <a:off x="3581403" y="3263868"/>
            <a:ext cx="7706591" cy="1962775"/>
          </a:xfrm>
          <a:prstGeom prst="rect">
            <a:avLst/>
          </a:prstGeom>
        </p:spPr>
      </p:pic>
    </p:spTree>
    <p:extLst>
      <p:ext uri="{BB962C8B-B14F-4D97-AF65-F5344CB8AC3E}">
        <p14:creationId xmlns:p14="http://schemas.microsoft.com/office/powerpoint/2010/main" val="822475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C1A61-7DD3-E6F7-CE41-9E3058504B59}"/>
              </a:ext>
            </a:extLst>
          </p:cNvPr>
          <p:cNvSpPr>
            <a:spLocks noGrp="1"/>
          </p:cNvSpPr>
          <p:nvPr>
            <p:ph type="title"/>
          </p:nvPr>
        </p:nvSpPr>
        <p:spPr/>
        <p:txBody>
          <a:bodyPr/>
          <a:lstStyle/>
          <a:p>
            <a:r>
              <a:rPr lang="en-US"/>
              <a:t>The Funds Key Takeaways</a:t>
            </a:r>
          </a:p>
        </p:txBody>
      </p:sp>
      <p:sp>
        <p:nvSpPr>
          <p:cNvPr id="6" name="Content Placeholder 5">
            <a:extLst>
              <a:ext uri="{FF2B5EF4-FFF2-40B4-BE49-F238E27FC236}">
                <a16:creationId xmlns:a16="http://schemas.microsoft.com/office/drawing/2014/main" id="{C8F6BFFB-32B1-3CC5-14A3-42DCB1BD6F44}"/>
              </a:ext>
            </a:extLst>
          </p:cNvPr>
          <p:cNvSpPr>
            <a:spLocks noGrp="1"/>
          </p:cNvSpPr>
          <p:nvPr>
            <p:ph idx="1"/>
          </p:nvPr>
        </p:nvSpPr>
        <p:spPr>
          <a:xfrm>
            <a:off x="596232" y="1384989"/>
            <a:ext cx="6554346" cy="4756504"/>
          </a:xfrm>
        </p:spPr>
        <p:txBody>
          <a:bodyPr vert="horz" lIns="91440" tIns="45720" rIns="91440" bIns="45720" rtlCol="0" anchor="t">
            <a:normAutofit lnSpcReduction="10000"/>
          </a:bodyPr>
          <a:lstStyle/>
          <a:p>
            <a:pPr>
              <a:buClr>
                <a:srgbClr val="7030A0"/>
              </a:buClr>
            </a:pPr>
            <a:r>
              <a:rPr lang="en-US" sz="2000">
                <a:latin typeface="Avenir Next LT Pro"/>
                <a:cs typeface="Calibri"/>
              </a:rPr>
              <a:t>Health Resources in Action (</a:t>
            </a:r>
            <a:r>
              <a:rPr lang="en-US" sz="2000" err="1">
                <a:latin typeface="Avenir Next LT Pro"/>
                <a:cs typeface="Calibri"/>
              </a:rPr>
              <a:t>HRiA</a:t>
            </a:r>
            <a:r>
              <a:rPr lang="en-US" sz="2000">
                <a:latin typeface="Avenir Next LT Pro"/>
                <a:cs typeface="Calibri"/>
              </a:rPr>
              <a:t>) is the fiscal agent for the Statewide Funds (i.e., "the Funds") offering </a:t>
            </a:r>
            <a:r>
              <a:rPr lang="en-US" sz="2000" b="1">
                <a:solidFill>
                  <a:srgbClr val="7030A0"/>
                </a:solidFill>
                <a:latin typeface="Avenir Next LT Pro"/>
                <a:cs typeface="Calibri"/>
              </a:rPr>
              <a:t>multi-year investments + capacity building </a:t>
            </a:r>
            <a:r>
              <a:rPr lang="en-US" sz="2000">
                <a:latin typeface="Avenir Next LT Pro"/>
                <a:cs typeface="Calibri"/>
              </a:rPr>
              <a:t>to statewide awardees</a:t>
            </a:r>
          </a:p>
          <a:p>
            <a:pPr lvl="1">
              <a:lnSpc>
                <a:spcPct val="113999"/>
              </a:lnSpc>
              <a:buClr>
                <a:srgbClr val="7030A0"/>
              </a:buClr>
            </a:pPr>
            <a:r>
              <a:rPr lang="en-US" sz="1600">
                <a:latin typeface="Avenir Next LT Pro"/>
                <a:cs typeface="Calibri"/>
              </a:rPr>
              <a:t>DPH and AGE play an advisory role</a:t>
            </a:r>
            <a:endParaRPr lang="en-US" sz="1600">
              <a:cs typeface="Calibri"/>
            </a:endParaRPr>
          </a:p>
          <a:p>
            <a:pPr marL="0" indent="0">
              <a:buClr>
                <a:srgbClr val="7030A0"/>
              </a:buClr>
              <a:buNone/>
            </a:pPr>
            <a:endParaRPr lang="en-US" sz="2000">
              <a:cs typeface="Calibri"/>
            </a:endParaRPr>
          </a:p>
          <a:p>
            <a:pPr>
              <a:buClr>
                <a:srgbClr val="7030A0"/>
              </a:buClr>
            </a:pPr>
            <a:r>
              <a:rPr lang="en-US" sz="2000">
                <a:solidFill>
                  <a:schemeClr val="tx1"/>
                </a:solidFill>
                <a:latin typeface="Avenir Next LT Pro"/>
                <a:cs typeface="Calibri"/>
              </a:rPr>
              <a:t>Since </a:t>
            </a:r>
            <a:r>
              <a:rPr lang="en-US" sz="2000">
                <a:latin typeface="Avenir Next LT Pro"/>
                <a:cs typeface="Calibri"/>
              </a:rPr>
              <a:t>2020, the Funds have released </a:t>
            </a:r>
            <a:r>
              <a:rPr lang="en-US" sz="2000" b="1">
                <a:solidFill>
                  <a:srgbClr val="7030A0"/>
                </a:solidFill>
                <a:latin typeface="Avenir Next LT Pro"/>
                <a:cs typeface="Calibri"/>
              </a:rPr>
              <a:t>~$15M every two years </a:t>
            </a:r>
            <a:r>
              <a:rPr lang="en-US" sz="2000">
                <a:latin typeface="Avenir Next LT Pro"/>
                <a:cs typeface="Calibri"/>
              </a:rPr>
              <a:t>to geographic areas that do not have access to Local CHI dollars</a:t>
            </a:r>
          </a:p>
          <a:p>
            <a:pPr lvl="1">
              <a:buClr>
                <a:srgbClr val="7030A0"/>
              </a:buClr>
            </a:pPr>
            <a:r>
              <a:rPr lang="en-US" sz="2000">
                <a:latin typeface="Avenir Next LT Pro"/>
                <a:cs typeface="Calibri"/>
              </a:rPr>
              <a:t>Awardees utilize a </a:t>
            </a:r>
            <a:r>
              <a:rPr lang="en-US" sz="2000" b="1">
                <a:solidFill>
                  <a:srgbClr val="7030A0"/>
                </a:solidFill>
                <a:latin typeface="Avenir Next LT Pro"/>
                <a:cs typeface="Calibri"/>
              </a:rPr>
              <a:t>policy, systems &amp; environmental change approach </a:t>
            </a:r>
            <a:r>
              <a:rPr lang="en-US" sz="2000">
                <a:latin typeface="Avenir Next LT Pro"/>
                <a:cs typeface="Calibri"/>
              </a:rPr>
              <a:t>to impact structural racism, </a:t>
            </a:r>
            <a:r>
              <a:rPr lang="en-US" sz="2000" err="1">
                <a:latin typeface="Avenir Next LT Pro"/>
                <a:cs typeface="Calibri"/>
              </a:rPr>
              <a:t>SDoH</a:t>
            </a:r>
            <a:r>
              <a:rPr lang="en-US" sz="2000">
                <a:latin typeface="Avenir Next LT Pro"/>
                <a:cs typeface="Calibri"/>
              </a:rPr>
              <a:t> and health outcomes in their communities</a:t>
            </a:r>
          </a:p>
          <a:p>
            <a:pPr lvl="1">
              <a:buClr>
                <a:srgbClr val="7030A0"/>
              </a:buClr>
            </a:pPr>
            <a:r>
              <a:rPr lang="en-US" sz="2000">
                <a:latin typeface="Avenir Next LT Pro"/>
                <a:cs typeface="Calibri"/>
              </a:rPr>
              <a:t>Next cycle is </a:t>
            </a:r>
            <a:r>
              <a:rPr lang="en-US" sz="2000" b="1">
                <a:solidFill>
                  <a:srgbClr val="7030A0"/>
                </a:solidFill>
                <a:latin typeface="Avenir Next LT Pro"/>
                <a:cs typeface="Calibri"/>
              </a:rPr>
              <a:t>January 2026</a:t>
            </a:r>
          </a:p>
        </p:txBody>
      </p:sp>
      <p:sp>
        <p:nvSpPr>
          <p:cNvPr id="12" name="Rectangle 11">
            <a:extLst>
              <a:ext uri="{FF2B5EF4-FFF2-40B4-BE49-F238E27FC236}">
                <a16:creationId xmlns:a16="http://schemas.microsoft.com/office/drawing/2014/main" id="{6C575A3E-BA66-2267-E82C-993D1229FEFD}"/>
              </a:ext>
              <a:ext uri="{C183D7F6-B498-43B3-948B-1728B52AA6E4}">
                <adec:decorative xmlns:adec="http://schemas.microsoft.com/office/drawing/2017/decorative" val="1"/>
              </a:ext>
            </a:extLst>
          </p:cNvPr>
          <p:cNvSpPr/>
          <p:nvPr/>
        </p:nvSpPr>
        <p:spPr>
          <a:xfrm>
            <a:off x="7423184" y="1649302"/>
            <a:ext cx="4446253" cy="3939843"/>
          </a:xfrm>
          <a:prstGeom prst="rect">
            <a:avLst/>
          </a:prstGeom>
          <a:solidFill>
            <a:srgbClr val="EEE1F3"/>
          </a:solidFill>
          <a:ln>
            <a:solidFill>
              <a:srgbClr val="EEE1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D0ADBE1B-00E2-C333-2259-183544424D2F}"/>
              </a:ext>
            </a:extLst>
          </p:cNvPr>
          <p:cNvSpPr/>
          <p:nvPr/>
        </p:nvSpPr>
        <p:spPr>
          <a:xfrm>
            <a:off x="7609731" y="1873805"/>
            <a:ext cx="4066233" cy="4572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110004020202020204"/>
                <a:ea typeface="+mn-ea"/>
                <a:cs typeface="+mn-cs"/>
              </a:rPr>
              <a:t>Total Funding</a:t>
            </a:r>
          </a:p>
        </p:txBody>
      </p:sp>
      <p:sp>
        <p:nvSpPr>
          <p:cNvPr id="11" name="TextBox 10">
            <a:extLst>
              <a:ext uri="{FF2B5EF4-FFF2-40B4-BE49-F238E27FC236}">
                <a16:creationId xmlns:a16="http://schemas.microsoft.com/office/drawing/2014/main" id="{442008C6-361B-F1D0-38E3-254076F39549}"/>
              </a:ext>
            </a:extLst>
          </p:cNvPr>
          <p:cNvSpPr txBox="1"/>
          <p:nvPr/>
        </p:nvSpPr>
        <p:spPr>
          <a:xfrm>
            <a:off x="8583907" y="2400389"/>
            <a:ext cx="211628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30A0"/>
                </a:solidFill>
                <a:effectLst/>
                <a:uLnTx/>
                <a:uFillTx/>
                <a:latin typeface="Aptos Display" panose="02110004020202020204"/>
                <a:ea typeface="+mn-ea"/>
                <a:cs typeface="+mn-cs"/>
              </a:rPr>
              <a:t>$46.1M</a:t>
            </a:r>
          </a:p>
        </p:txBody>
      </p:sp>
      <p:sp>
        <p:nvSpPr>
          <p:cNvPr id="10" name="Rectangle 9">
            <a:extLst>
              <a:ext uri="{FF2B5EF4-FFF2-40B4-BE49-F238E27FC236}">
                <a16:creationId xmlns:a16="http://schemas.microsoft.com/office/drawing/2014/main" id="{12053F62-32BF-6A65-3903-0026B8570DD6}"/>
              </a:ext>
            </a:extLst>
          </p:cNvPr>
          <p:cNvSpPr/>
          <p:nvPr/>
        </p:nvSpPr>
        <p:spPr>
          <a:xfrm>
            <a:off x="7608135" y="3376537"/>
            <a:ext cx="4067827" cy="457200"/>
          </a:xfrm>
          <a:prstGeom prst="rect">
            <a:avLst/>
          </a:prstGeom>
          <a:solidFill>
            <a:srgbClr val="A162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mn-cs"/>
              </a:rPr>
              <a:t>Who Receives Funding</a:t>
            </a:r>
          </a:p>
        </p:txBody>
      </p:sp>
      <p:sp>
        <p:nvSpPr>
          <p:cNvPr id="13" name="TextBox 12">
            <a:extLst>
              <a:ext uri="{FF2B5EF4-FFF2-40B4-BE49-F238E27FC236}">
                <a16:creationId xmlns:a16="http://schemas.microsoft.com/office/drawing/2014/main" id="{3E009EE1-3C88-40F8-602B-A1AE4E8D01B7}"/>
              </a:ext>
            </a:extLst>
          </p:cNvPr>
          <p:cNvSpPr txBox="1"/>
          <p:nvPr/>
        </p:nvSpPr>
        <p:spPr>
          <a:xfrm>
            <a:off x="8252885" y="3978888"/>
            <a:ext cx="277832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A162D0"/>
                </a:solidFill>
                <a:effectLst/>
                <a:uLnTx/>
                <a:uFillTx/>
                <a:latin typeface="Aptos Display" panose="02110004020202020204"/>
                <a:ea typeface="+mn-ea"/>
                <a:cs typeface="+mn-cs"/>
              </a:rPr>
              <a:t>82 + &gt; 110</a:t>
            </a:r>
          </a:p>
        </p:txBody>
      </p:sp>
      <p:sp>
        <p:nvSpPr>
          <p:cNvPr id="14" name="TextBox 13">
            <a:extLst>
              <a:ext uri="{FF2B5EF4-FFF2-40B4-BE49-F238E27FC236}">
                <a16:creationId xmlns:a16="http://schemas.microsoft.com/office/drawing/2014/main" id="{164ACE6B-4442-DA30-07E7-D08DE78923A5}"/>
              </a:ext>
            </a:extLst>
          </p:cNvPr>
          <p:cNvSpPr txBox="1"/>
          <p:nvPr/>
        </p:nvSpPr>
        <p:spPr>
          <a:xfrm>
            <a:off x="8059215" y="4682419"/>
            <a:ext cx="111030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panose="02110004020202020204"/>
                <a:ea typeface="+mn-ea"/>
                <a:cs typeface="+mn-cs"/>
              </a:rPr>
              <a:t>Awardees</a:t>
            </a:r>
          </a:p>
        </p:txBody>
      </p:sp>
      <p:sp>
        <p:nvSpPr>
          <p:cNvPr id="15" name="TextBox 14">
            <a:extLst>
              <a:ext uri="{FF2B5EF4-FFF2-40B4-BE49-F238E27FC236}">
                <a16:creationId xmlns:a16="http://schemas.microsoft.com/office/drawing/2014/main" id="{B1233C76-090F-7472-E51D-03D5B674F228}"/>
              </a:ext>
            </a:extLst>
          </p:cNvPr>
          <p:cNvSpPr txBox="1"/>
          <p:nvPr/>
        </p:nvSpPr>
        <p:spPr>
          <a:xfrm>
            <a:off x="9843530" y="4682419"/>
            <a:ext cx="12763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panose="02110004020202020204"/>
                <a:ea typeface="+mn-ea"/>
                <a:cs typeface="+mn-cs"/>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panose="02110004020202020204"/>
                <a:ea typeface="+mn-ea"/>
                <a:cs typeface="+mn-cs"/>
              </a:rPr>
              <a:t>Partners</a:t>
            </a:r>
          </a:p>
        </p:txBody>
      </p:sp>
      <p:pic>
        <p:nvPicPr>
          <p:cNvPr id="2" name="Picture 2" descr="Health Resources in Action (HRiA)">
            <a:extLst>
              <a:ext uri="{FF2B5EF4-FFF2-40B4-BE49-F238E27FC236}">
                <a16:creationId xmlns:a16="http://schemas.microsoft.com/office/drawing/2014/main" id="{DC99362F-B1EB-76EC-336E-1566B49A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221" y="5875975"/>
            <a:ext cx="1364672" cy="5458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CDB4ED4-1E92-F5D5-F849-A21AA76E17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7118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lstStyle/>
          <a:p>
            <a:r>
              <a:rPr lang="en-US"/>
              <a:t>Two Funds &amp; Three Funding Opportunities</a:t>
            </a:r>
          </a:p>
        </p:txBody>
      </p:sp>
      <p:sp>
        <p:nvSpPr>
          <p:cNvPr id="25" name="Rectangle 24">
            <a:extLst>
              <a:ext uri="{FF2B5EF4-FFF2-40B4-BE49-F238E27FC236}">
                <a16:creationId xmlns:a16="http://schemas.microsoft.com/office/drawing/2014/main" id="{70DA371B-86F5-BFB0-2B6A-AA52EB3DD6EF}"/>
              </a:ext>
            </a:extLst>
          </p:cNvPr>
          <p:cNvSpPr/>
          <p:nvPr/>
        </p:nvSpPr>
        <p:spPr>
          <a:xfrm>
            <a:off x="649336" y="1186121"/>
            <a:ext cx="11014303" cy="1371457"/>
          </a:xfrm>
          <a:prstGeom prst="rect">
            <a:avLst/>
          </a:prstGeom>
          <a:solidFill>
            <a:srgbClr val="EEE1F3"/>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994"/>
                </a:solidFill>
                <a:effectLst/>
                <a:uLnTx/>
                <a:uFillTx/>
                <a:latin typeface="Avenir Next LT Pro" panose="020B0504020202020204" pitchFamily="34" charset="0"/>
                <a:ea typeface="+mn-ea"/>
                <a:cs typeface="+mn-cs"/>
              </a:rPr>
              <a:t>The Funds’ Advisory Committee</a:t>
            </a:r>
            <a:endParaRPr kumimoji="0" lang="en-US" sz="3600" b="1" i="0" u="none" strike="noStrike" kern="1200" cap="none" spc="0" normalizeH="0" baseline="0" noProof="0" dirty="0">
              <a:ln>
                <a:noFill/>
              </a:ln>
              <a:solidFill>
                <a:srgbClr val="005994"/>
              </a:solidFill>
              <a:effectLst/>
              <a:uLnTx/>
              <a:uFillTx/>
              <a:latin typeface="Avenir Next LT Pro" panose="020B0504020202020204" pitchFamily="34" charset="0"/>
              <a:ea typeface="+mn-ea"/>
              <a:cs typeface="Calibri"/>
            </a:endParaRPr>
          </a:p>
        </p:txBody>
      </p:sp>
      <p:sp>
        <p:nvSpPr>
          <p:cNvPr id="13" name="Rectangle 12">
            <a:extLst>
              <a:ext uri="{FF2B5EF4-FFF2-40B4-BE49-F238E27FC236}">
                <a16:creationId xmlns:a16="http://schemas.microsoft.com/office/drawing/2014/main" id="{CAD3718A-222C-2399-E476-C8FF269331FA}"/>
              </a:ext>
            </a:extLst>
          </p:cNvPr>
          <p:cNvSpPr/>
          <p:nvPr/>
        </p:nvSpPr>
        <p:spPr>
          <a:xfrm>
            <a:off x="2436142" y="2788503"/>
            <a:ext cx="3486921" cy="647024"/>
          </a:xfrm>
          <a:prstGeom prst="rect">
            <a:avLst/>
          </a:prstGeom>
          <a:solidFill>
            <a:srgbClr val="00599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Statewide CHI Fund</a:t>
            </a:r>
          </a:p>
        </p:txBody>
      </p:sp>
      <p:sp>
        <p:nvSpPr>
          <p:cNvPr id="22" name="Rectangle 21">
            <a:extLst>
              <a:ext uri="{FF2B5EF4-FFF2-40B4-BE49-F238E27FC236}">
                <a16:creationId xmlns:a16="http://schemas.microsoft.com/office/drawing/2014/main" id="{4649EA34-B086-B90E-E194-1BCBB99A993A}"/>
              </a:ext>
            </a:extLst>
          </p:cNvPr>
          <p:cNvSpPr/>
          <p:nvPr/>
        </p:nvSpPr>
        <p:spPr>
          <a:xfrm>
            <a:off x="641732" y="4302663"/>
            <a:ext cx="3589761" cy="1559252"/>
          </a:xfrm>
          <a:prstGeom prst="rect">
            <a:avLst/>
          </a:prstGeom>
          <a:solidFill>
            <a:srgbClr val="00599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Policy, Systems, &amp; Environmental Change Approaches</a:t>
            </a:r>
          </a:p>
        </p:txBody>
      </p:sp>
      <p:sp>
        <p:nvSpPr>
          <p:cNvPr id="23" name="Rectangle 22">
            <a:extLst>
              <a:ext uri="{FF2B5EF4-FFF2-40B4-BE49-F238E27FC236}">
                <a16:creationId xmlns:a16="http://schemas.microsoft.com/office/drawing/2014/main" id="{E4F35606-48F6-3533-4BE2-2AFA33860D88}"/>
              </a:ext>
            </a:extLst>
          </p:cNvPr>
          <p:cNvSpPr/>
          <p:nvPr/>
        </p:nvSpPr>
        <p:spPr>
          <a:xfrm>
            <a:off x="4396252" y="4302666"/>
            <a:ext cx="3589761" cy="1559252"/>
          </a:xfrm>
          <a:prstGeom prst="rect">
            <a:avLst/>
          </a:prstGeom>
          <a:solidFill>
            <a:srgbClr val="00599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Community Health Improvement Processes (CHIP)</a:t>
            </a:r>
          </a:p>
        </p:txBody>
      </p:sp>
      <p:sp>
        <p:nvSpPr>
          <p:cNvPr id="14" name="Rectangle 13">
            <a:extLst>
              <a:ext uri="{FF2B5EF4-FFF2-40B4-BE49-F238E27FC236}">
                <a16:creationId xmlns:a16="http://schemas.microsoft.com/office/drawing/2014/main" id="{ABEC9890-7A99-CF07-6BC1-D9A5817A153D}"/>
              </a:ext>
            </a:extLst>
          </p:cNvPr>
          <p:cNvSpPr/>
          <p:nvPr/>
        </p:nvSpPr>
        <p:spPr>
          <a:xfrm>
            <a:off x="8202195" y="2729431"/>
            <a:ext cx="3486921" cy="647024"/>
          </a:xfrm>
          <a:prstGeom prst="rect">
            <a:avLst/>
          </a:prstGeom>
          <a:solidFill>
            <a:srgbClr val="00599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Healthy Aging Fund</a:t>
            </a:r>
          </a:p>
        </p:txBody>
      </p:sp>
      <p:cxnSp>
        <p:nvCxnSpPr>
          <p:cNvPr id="16" name="Straight Arrow Connector 15">
            <a:extLst>
              <a:ext uri="{FF2B5EF4-FFF2-40B4-BE49-F238E27FC236}">
                <a16:creationId xmlns:a16="http://schemas.microsoft.com/office/drawing/2014/main" id="{4F14753C-C592-92CD-5900-041C3A66F0C6}"/>
              </a:ext>
              <a:ext uri="{C183D7F6-B498-43B3-948B-1728B52AA6E4}">
                <adec:decorative xmlns:adec="http://schemas.microsoft.com/office/drawing/2017/decorative" val="1"/>
              </a:ext>
            </a:extLst>
          </p:cNvPr>
          <p:cNvCxnSpPr>
            <a:cxnSpLocks/>
          </p:cNvCxnSpPr>
          <p:nvPr/>
        </p:nvCxnSpPr>
        <p:spPr>
          <a:xfrm flipH="1">
            <a:off x="2436611" y="3406774"/>
            <a:ext cx="1814877" cy="82400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4F5F7E6-7168-8425-369E-449E41EB08DE}"/>
              </a:ext>
              <a:ext uri="{C183D7F6-B498-43B3-948B-1728B52AA6E4}">
                <adec:decorative xmlns:adec="http://schemas.microsoft.com/office/drawing/2017/decorative" val="1"/>
              </a:ext>
            </a:extLst>
          </p:cNvPr>
          <p:cNvCxnSpPr>
            <a:cxnSpLocks/>
          </p:cNvCxnSpPr>
          <p:nvPr/>
        </p:nvCxnSpPr>
        <p:spPr>
          <a:xfrm>
            <a:off x="4122094" y="3392398"/>
            <a:ext cx="1666473" cy="852761"/>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FF09A6E-52CC-46B2-1A7B-71FCE35AEC3C}"/>
              </a:ext>
              <a:ext uri="{C183D7F6-B498-43B3-948B-1728B52AA6E4}">
                <adec:decorative xmlns:adec="http://schemas.microsoft.com/office/drawing/2017/decorative" val="1"/>
              </a:ext>
            </a:extLst>
          </p:cNvPr>
          <p:cNvCxnSpPr>
            <a:cxnSpLocks/>
          </p:cNvCxnSpPr>
          <p:nvPr/>
        </p:nvCxnSpPr>
        <p:spPr>
          <a:xfrm flipH="1">
            <a:off x="9945656" y="3376458"/>
            <a:ext cx="402565" cy="839947"/>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F8A7DF09-D886-DFA5-899A-7A8243B4B3A5}"/>
              </a:ext>
            </a:extLst>
          </p:cNvPr>
          <p:cNvSpPr/>
          <p:nvPr/>
        </p:nvSpPr>
        <p:spPr>
          <a:xfrm>
            <a:off x="8150776" y="4302666"/>
            <a:ext cx="3589761" cy="1559252"/>
          </a:xfrm>
          <a:prstGeom prst="rect">
            <a:avLst/>
          </a:prstGeom>
          <a:solidFill>
            <a:srgbClr val="00599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Healthy Aging</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Domains</a:t>
            </a:r>
          </a:p>
        </p:txBody>
      </p:sp>
      <p:pic>
        <p:nvPicPr>
          <p:cNvPr id="2" name="Picture 2" descr="Health Resources in Action (HRiA)">
            <a:extLst>
              <a:ext uri="{FF2B5EF4-FFF2-40B4-BE49-F238E27FC236}">
                <a16:creationId xmlns:a16="http://schemas.microsoft.com/office/drawing/2014/main" id="{9001CA1A-6411-B000-0FB0-5A225D4C3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221" y="5875975"/>
            <a:ext cx="1364672" cy="54586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644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4E1AB-F465-F7C4-2D5C-46BBEB6D614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4AE36A-A925-62AE-3DD5-02CC94FE20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671" r="5368" b="3374"/>
          <a:stretch>
            <a:fillRect/>
          </a:stretch>
        </p:blipFill>
        <p:spPr>
          <a:xfrm>
            <a:off x="3050479" y="952949"/>
            <a:ext cx="9141521" cy="5433929"/>
          </a:xfrm>
          <a:prstGeom prst="rect">
            <a:avLst/>
          </a:prstGeom>
          <a:solidFill>
            <a:schemeClr val="accent2">
              <a:lumMod val="20000"/>
              <a:lumOff val="80000"/>
            </a:schemeClr>
          </a:solidFill>
        </p:spPr>
      </p:pic>
      <p:sp>
        <p:nvSpPr>
          <p:cNvPr id="8" name="Title 7">
            <a:extLst>
              <a:ext uri="{FF2B5EF4-FFF2-40B4-BE49-F238E27FC236}">
                <a16:creationId xmlns:a16="http://schemas.microsoft.com/office/drawing/2014/main" id="{8294B3D1-432F-4866-58EB-BC469F5E5641}"/>
              </a:ext>
            </a:extLst>
          </p:cNvPr>
          <p:cNvSpPr>
            <a:spLocks noGrp="1"/>
          </p:cNvSpPr>
          <p:nvPr>
            <p:ph type="title"/>
          </p:nvPr>
        </p:nvSpPr>
        <p:spPr/>
        <p:txBody>
          <a:bodyPr/>
          <a:lstStyle/>
          <a:p>
            <a:r>
              <a:rPr lang="en-US"/>
              <a:t>The Funds Geographic Reach (2020—2025)</a:t>
            </a:r>
          </a:p>
        </p:txBody>
      </p:sp>
      <p:sp>
        <p:nvSpPr>
          <p:cNvPr id="11" name="TextBox 10">
            <a:extLst>
              <a:ext uri="{FF2B5EF4-FFF2-40B4-BE49-F238E27FC236}">
                <a16:creationId xmlns:a16="http://schemas.microsoft.com/office/drawing/2014/main" id="{ED4DDE52-D2FF-D7B4-636A-3EA4C01F406A}"/>
              </a:ext>
            </a:extLst>
          </p:cNvPr>
          <p:cNvSpPr txBox="1"/>
          <p:nvPr/>
        </p:nvSpPr>
        <p:spPr>
          <a:xfrm>
            <a:off x="187281" y="4166964"/>
            <a:ext cx="60983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Geographic Reach of Cohort 1-3 All Awardees </a:t>
            </a:r>
          </a:p>
        </p:txBody>
      </p:sp>
      <p:sp>
        <p:nvSpPr>
          <p:cNvPr id="7" name="TextBox 6">
            <a:extLst>
              <a:ext uri="{FF2B5EF4-FFF2-40B4-BE49-F238E27FC236}">
                <a16:creationId xmlns:a16="http://schemas.microsoft.com/office/drawing/2014/main" id="{031A2285-A748-1865-A4F9-A754C68A9351}"/>
              </a:ext>
            </a:extLst>
          </p:cNvPr>
          <p:cNvSpPr txBox="1"/>
          <p:nvPr/>
        </p:nvSpPr>
        <p:spPr>
          <a:xfrm>
            <a:off x="748604" y="4542184"/>
            <a:ext cx="5097475" cy="1954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No awardees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 awardee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2-3 awardees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4-5 awardees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6-8 awardees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9 or more awardees</a:t>
            </a:r>
          </a:p>
        </p:txBody>
      </p:sp>
      <p:grpSp>
        <p:nvGrpSpPr>
          <p:cNvPr id="9" name="Group 8">
            <a:extLst>
              <a:ext uri="{FF2B5EF4-FFF2-40B4-BE49-F238E27FC236}">
                <a16:creationId xmlns:a16="http://schemas.microsoft.com/office/drawing/2014/main" id="{4B2B85B3-53D6-F850-777A-675B8EBE36B9}"/>
              </a:ext>
              <a:ext uri="{C183D7F6-B498-43B3-948B-1728B52AA6E4}">
                <adec:decorative xmlns:adec="http://schemas.microsoft.com/office/drawing/2017/decorative" val="1"/>
              </a:ext>
            </a:extLst>
          </p:cNvPr>
          <p:cNvGrpSpPr/>
          <p:nvPr/>
        </p:nvGrpSpPr>
        <p:grpSpPr>
          <a:xfrm>
            <a:off x="187281" y="4569755"/>
            <a:ext cx="561323" cy="1817123"/>
            <a:chOff x="11075668" y="508841"/>
            <a:chExt cx="876300" cy="5943186"/>
          </a:xfrm>
        </p:grpSpPr>
        <p:pic>
          <p:nvPicPr>
            <p:cNvPr id="1032" name="Picture 8">
              <a:extLst>
                <a:ext uri="{FF2B5EF4-FFF2-40B4-BE49-F238E27FC236}">
                  <a16:creationId xmlns:a16="http://schemas.microsoft.com/office/drawing/2014/main" id="{F81F5BE2-C8F2-F0A8-BA8B-37104543B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5668" y="508841"/>
              <a:ext cx="876300" cy="51530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C860EC5-3537-7763-6B0A-290B7F534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7348" y="5903087"/>
              <a:ext cx="552940" cy="5489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5946066-1D84-8282-2A29-9BE670C2817D}"/>
              </a:ext>
            </a:extLst>
          </p:cNvPr>
          <p:cNvSpPr txBox="1"/>
          <p:nvPr/>
        </p:nvSpPr>
        <p:spPr>
          <a:xfrm>
            <a:off x="3297341" y="4594249"/>
            <a:ext cx="50974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NOTE: 9 awardees  - Health Care for All (Cohort 1, PSE), Breaktime United (Cohort 2, CHIP), Housing Navigator MA, MA Law Reform Institute (Cohort 2, PSE), DEAF, Inc., Outstanding Life, Massachusetts Senior Action Council (Cohort 3, Healthy Aging Full) Empowerment Works, and Massachusetts Immigrant Refugee Advocacy (Cohort 3, PSE Full) have statewide coverage and are not otherwise represented in the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5 awardees - Springfield WORKS, Homes for All Massachusetts, Public Health Institute of Western MA, United Way Of Massachusetts Bay, (Cohort 3, PSE Full) and Massachusetts Association for Mental Health (Cohort 3, Healthy Aging Planning) have municipality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and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statewide coverage. </a:t>
            </a:r>
          </a:p>
        </p:txBody>
      </p:sp>
      <p:pic>
        <p:nvPicPr>
          <p:cNvPr id="3" name="Picture 2" descr="Health Resources in Action (HRiA)">
            <a:extLst>
              <a:ext uri="{FF2B5EF4-FFF2-40B4-BE49-F238E27FC236}">
                <a16:creationId xmlns:a16="http://schemas.microsoft.com/office/drawing/2014/main" id="{C6BAAAB9-53B7-75C6-8B09-5B944615C4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7221" y="5875975"/>
            <a:ext cx="1364672" cy="54586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20203EFF-B1F6-3771-EA12-8DC44E882EB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5668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80265-82F9-FAF2-8DAD-7AA0DE8EF24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1A79420-53B2-B11A-06B2-9DDC741EB25B}"/>
              </a:ext>
            </a:extLst>
          </p:cNvPr>
          <p:cNvSpPr>
            <a:spLocks noGrp="1"/>
          </p:cNvSpPr>
          <p:nvPr>
            <p:ph type="title"/>
          </p:nvPr>
        </p:nvSpPr>
        <p:spPr/>
        <p:txBody>
          <a:bodyPr/>
          <a:lstStyle/>
          <a:p>
            <a:r>
              <a:rPr lang="en-US" dirty="0"/>
              <a:t>Respiratory illness, including flu</a:t>
            </a:r>
          </a:p>
        </p:txBody>
      </p:sp>
      <p:pic>
        <p:nvPicPr>
          <p:cNvPr id="3" name="Picture 2" descr="Screenshot of part of DPH's Weekly Influenza Update dashboard, showing current estimated influenza-like activity is very high, and current estimated severity of influenza is high.">
            <a:extLst>
              <a:ext uri="{FF2B5EF4-FFF2-40B4-BE49-F238E27FC236}">
                <a16:creationId xmlns:a16="http://schemas.microsoft.com/office/drawing/2014/main" id="{0E02B7CA-D165-EBF3-6353-964E262BB032}"/>
              </a:ext>
            </a:extLst>
          </p:cNvPr>
          <p:cNvPicPr>
            <a:picLocks noChangeAspect="1"/>
          </p:cNvPicPr>
          <p:nvPr/>
        </p:nvPicPr>
        <p:blipFill>
          <a:blip r:embed="rId2"/>
          <a:srcRect t="18988" r="65562"/>
          <a:stretch/>
        </p:blipFill>
        <p:spPr>
          <a:xfrm>
            <a:off x="2421461" y="1158719"/>
            <a:ext cx="3850752" cy="4717536"/>
          </a:xfrm>
          <a:prstGeom prst="rect">
            <a:avLst/>
          </a:prstGeom>
        </p:spPr>
      </p:pic>
      <p:pic>
        <p:nvPicPr>
          <p:cNvPr id="6" name="Picture 5" descr="Screenshot of part of DPH's Weekly Influenza Update dashboard, showing 66 influenza deaths to date this season (4 pediatric flu deaths; 62 adult flu deaths)">
            <a:extLst>
              <a:ext uri="{FF2B5EF4-FFF2-40B4-BE49-F238E27FC236}">
                <a16:creationId xmlns:a16="http://schemas.microsoft.com/office/drawing/2014/main" id="{2B9EDE1F-72A1-B7DC-7A36-8DC37FF21F91}"/>
              </a:ext>
            </a:extLst>
          </p:cNvPr>
          <p:cNvPicPr>
            <a:picLocks noChangeAspect="1"/>
          </p:cNvPicPr>
          <p:nvPr/>
        </p:nvPicPr>
        <p:blipFill>
          <a:blip r:embed="rId3"/>
          <a:srcRect b="9403"/>
          <a:stretch/>
        </p:blipFill>
        <p:spPr>
          <a:xfrm>
            <a:off x="6677777" y="1158719"/>
            <a:ext cx="3092762" cy="4618029"/>
          </a:xfrm>
          <a:prstGeom prst="rect">
            <a:avLst/>
          </a:prstGeom>
        </p:spPr>
      </p:pic>
      <p:sp>
        <p:nvSpPr>
          <p:cNvPr id="4" name="Content Placeholder 3">
            <a:extLst>
              <a:ext uri="{FF2B5EF4-FFF2-40B4-BE49-F238E27FC236}">
                <a16:creationId xmlns:a16="http://schemas.microsoft.com/office/drawing/2014/main" id="{E06FE607-EC86-E524-B100-E25DE456BD51}"/>
              </a:ext>
            </a:extLst>
          </p:cNvPr>
          <p:cNvSpPr>
            <a:spLocks noGrp="1"/>
          </p:cNvSpPr>
          <p:nvPr>
            <p:ph idx="1"/>
          </p:nvPr>
        </p:nvSpPr>
        <p:spPr>
          <a:xfrm>
            <a:off x="609600" y="5857658"/>
            <a:ext cx="10972800" cy="365125"/>
          </a:xfrm>
        </p:spPr>
        <p:txBody>
          <a:bodyPr>
            <a:normAutofit fontScale="55000" lnSpcReduction="20000"/>
          </a:bodyPr>
          <a:lstStyle/>
          <a:p>
            <a:pPr algn="ctr"/>
            <a:r>
              <a:rPr lang="en-US" dirty="0"/>
              <a:t>Snapshots from </a:t>
            </a:r>
            <a:r>
              <a:rPr lang="en-US" dirty="0">
                <a:hlinkClick r:id="rId4"/>
              </a:rPr>
              <a:t>DPH flu dashboard</a:t>
            </a:r>
            <a:r>
              <a:rPr lang="en-US" dirty="0"/>
              <a:t>, updated January 8, with data through January 3.</a:t>
            </a:r>
          </a:p>
        </p:txBody>
      </p:sp>
      <p:sp>
        <p:nvSpPr>
          <p:cNvPr id="10" name="Slide Number Placeholder 14">
            <a:extLst>
              <a:ext uri="{FF2B5EF4-FFF2-40B4-BE49-F238E27FC236}">
                <a16:creationId xmlns:a16="http://schemas.microsoft.com/office/drawing/2014/main" id="{0C5FFF6F-1A12-9407-9556-A6FB68D9BC29}"/>
              </a:ext>
            </a:extLst>
          </p:cNvPr>
          <p:cNvSpPr>
            <a:spLocks noGrp="1"/>
          </p:cNvSpPr>
          <p:nvPr>
            <p:ph type="sldNum" sz="quarter" idx="4"/>
          </p:nvPr>
        </p:nvSpPr>
        <p:spPr/>
        <p:txBody>
          <a:bodyPr/>
          <a:lstStyle/>
          <a:p>
            <a:fld id="{CA49D0EE-DE7F-324B-A84C-F36708423CDB}" type="slidenum">
              <a:rPr lang="en-US" smtClean="0"/>
              <a:pPr/>
              <a:t>7</a:t>
            </a:fld>
            <a:endParaRPr lang="en-US"/>
          </a:p>
        </p:txBody>
      </p:sp>
    </p:spTree>
    <p:extLst>
      <p:ext uri="{BB962C8B-B14F-4D97-AF65-F5344CB8AC3E}">
        <p14:creationId xmlns:p14="http://schemas.microsoft.com/office/powerpoint/2010/main" val="613517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noAutofit/>
          </a:bodyPr>
          <a:lstStyle/>
          <a:p>
            <a:r>
              <a:rPr lang="en-US">
                <a:cs typeface="Calibri Light"/>
              </a:rPr>
              <a:t>Statewide Impact: Berkshire Regional Planning Council  (BRPC)</a:t>
            </a:r>
            <a:endParaRPr lang="en-US"/>
          </a:p>
        </p:txBody>
      </p:sp>
      <p:sp>
        <p:nvSpPr>
          <p:cNvPr id="9" name="Content Placeholder 8">
            <a:extLst>
              <a:ext uri="{FF2B5EF4-FFF2-40B4-BE49-F238E27FC236}">
                <a16:creationId xmlns:a16="http://schemas.microsoft.com/office/drawing/2014/main" id="{A3FEF3BE-7091-F8FD-65EB-D43531ACB2B1}"/>
              </a:ext>
            </a:extLst>
          </p:cNvPr>
          <p:cNvSpPr>
            <a:spLocks noGrp="1"/>
          </p:cNvSpPr>
          <p:nvPr>
            <p:ph idx="1"/>
          </p:nvPr>
        </p:nvSpPr>
        <p:spPr>
          <a:xfrm>
            <a:off x="609600" y="1910482"/>
            <a:ext cx="6628652" cy="4203715"/>
          </a:xfrm>
        </p:spPr>
        <p:txBody>
          <a:bodyPr>
            <a:normAutofit/>
          </a:bodyPr>
          <a:lstStyle/>
          <a:p>
            <a:pPr marL="342900" indent="-342900">
              <a:buFont typeface="Arial" panose="020B0604020202020204" pitchFamily="34" charset="0"/>
              <a:buChar char="•"/>
            </a:pPr>
            <a:r>
              <a:rPr lang="en-US" sz="2400">
                <a:cs typeface="Arial"/>
              </a:rPr>
              <a:t>BRPC used Funds to partner with community members in Pittsfield’s Westside and Morningside neighborhoods. </a:t>
            </a:r>
          </a:p>
          <a:p>
            <a:pPr marL="342900" indent="-342900">
              <a:buFont typeface="Arial" panose="020B0604020202020204" pitchFamily="34" charset="0"/>
              <a:buChar char="•"/>
            </a:pPr>
            <a:r>
              <a:rPr lang="en-US" sz="2400">
                <a:cs typeface="Arial"/>
              </a:rPr>
              <a:t>Workgroup lead an environmental scan of community assets and developed recommendations for the City to increase walkability and access to green space in neighborhoods of focus</a:t>
            </a:r>
            <a:r>
              <a:rPr lang="en-US" sz="2000">
                <a:cs typeface="Arial"/>
              </a:rPr>
              <a:t> </a:t>
            </a:r>
            <a:endParaRPr lang="en-US" sz="2400">
              <a:cs typeface="Arial"/>
            </a:endParaRPr>
          </a:p>
        </p:txBody>
      </p:sp>
      <p:sp>
        <p:nvSpPr>
          <p:cNvPr id="12" name="Rectangle 11">
            <a:extLst>
              <a:ext uri="{FF2B5EF4-FFF2-40B4-BE49-F238E27FC236}">
                <a16:creationId xmlns:a16="http://schemas.microsoft.com/office/drawing/2014/main" id="{A6AAAB7A-E4ED-7E28-257C-E22A51F6040C}"/>
              </a:ext>
              <a:ext uri="{C183D7F6-B498-43B3-948B-1728B52AA6E4}">
                <adec:decorative xmlns:adec="http://schemas.microsoft.com/office/drawing/2017/decorative" val="1"/>
              </a:ext>
            </a:extLst>
          </p:cNvPr>
          <p:cNvSpPr/>
          <p:nvPr/>
        </p:nvSpPr>
        <p:spPr>
          <a:xfrm>
            <a:off x="7238255" y="1818751"/>
            <a:ext cx="4232251" cy="4615189"/>
          </a:xfrm>
          <a:prstGeom prst="rect">
            <a:avLst/>
          </a:prstGeom>
          <a:solidFill>
            <a:srgbClr val="EEE1F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E3DF428D-58EF-ECBB-9651-7E95F77650D7}"/>
              </a:ext>
              <a:ext uri="{C183D7F6-B498-43B3-948B-1728B52AA6E4}">
                <adec:decorative xmlns:adec="http://schemas.microsoft.com/office/drawing/2017/decorative" val="1"/>
              </a:ext>
            </a:extLst>
          </p:cNvPr>
          <p:cNvSpPr/>
          <p:nvPr/>
        </p:nvSpPr>
        <p:spPr>
          <a:xfrm>
            <a:off x="392230" y="1215195"/>
            <a:ext cx="11078275" cy="523220"/>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 Placeholder 1">
            <a:extLst>
              <a:ext uri="{FF2B5EF4-FFF2-40B4-BE49-F238E27FC236}">
                <a16:creationId xmlns:a16="http://schemas.microsoft.com/office/drawing/2014/main" id="{A11D4C3C-1F00-0F2B-4632-CE074E5C475A}"/>
              </a:ext>
            </a:extLst>
          </p:cNvPr>
          <p:cNvSpPr txBox="1">
            <a:spLocks/>
          </p:cNvSpPr>
          <p:nvPr/>
        </p:nvSpPr>
        <p:spPr>
          <a:xfrm>
            <a:off x="7238254" y="2207916"/>
            <a:ext cx="4232251" cy="609170"/>
          </a:xfrm>
          <a:prstGeom prst="rect">
            <a:avLst/>
          </a:prstGeom>
        </p:spPr>
        <p:txBody>
          <a:bodyPr lIns="91440" tIns="45720" rIns="91440" bIns="4572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Calibri Light"/>
              </a:rPr>
              <a:t>Pittsfield,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venir Next LT Pro" panose="020B0504020202020204" pitchFamily="34" charset="0"/>
                <a:ea typeface="+mn-ea"/>
                <a:cs typeface="Calibri Light"/>
              </a:rPr>
              <a:t>Grey to Green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0"/>
                <a:ea typeface="+mn-ea"/>
                <a:cs typeface="Calibri Light"/>
              </a:rPr>
              <a:t>Green Planning with a Racial Justice Framework</a:t>
            </a:r>
          </a:p>
        </p:txBody>
      </p:sp>
      <p:pic>
        <p:nvPicPr>
          <p:cNvPr id="29" name="Graphic 28">
            <a:extLst>
              <a:ext uri="{FF2B5EF4-FFF2-40B4-BE49-F238E27FC236}">
                <a16:creationId xmlns:a16="http://schemas.microsoft.com/office/drawing/2014/main" id="{86756FCC-3EA0-3CBD-AE98-05F3A0838BC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6042" y="1429708"/>
            <a:ext cx="636675" cy="636675"/>
          </a:xfrm>
          <a:prstGeom prst="rect">
            <a:avLst/>
          </a:prstGeom>
        </p:spPr>
      </p:pic>
      <p:grpSp>
        <p:nvGrpSpPr>
          <p:cNvPr id="23" name="Group 22">
            <a:extLst>
              <a:ext uri="{FF2B5EF4-FFF2-40B4-BE49-F238E27FC236}">
                <a16:creationId xmlns:a16="http://schemas.microsoft.com/office/drawing/2014/main" id="{F93A37C6-A125-87A2-F0D5-D29B7809EF7B}"/>
              </a:ext>
              <a:ext uri="{C183D7F6-B498-43B3-948B-1728B52AA6E4}">
                <adec:decorative xmlns:adec="http://schemas.microsoft.com/office/drawing/2017/decorative" val="1"/>
              </a:ext>
            </a:extLst>
          </p:cNvPr>
          <p:cNvGrpSpPr/>
          <p:nvPr/>
        </p:nvGrpSpPr>
        <p:grpSpPr>
          <a:xfrm>
            <a:off x="392231" y="1210955"/>
            <a:ext cx="3364759" cy="523220"/>
            <a:chOff x="365959" y="2137763"/>
            <a:chExt cx="3364759" cy="523220"/>
          </a:xfrm>
        </p:grpSpPr>
        <p:pic>
          <p:nvPicPr>
            <p:cNvPr id="24" name="Graphic 23" descr="Checkbox Checked with solid fill">
              <a:extLst>
                <a:ext uri="{FF2B5EF4-FFF2-40B4-BE49-F238E27FC236}">
                  <a16:creationId xmlns:a16="http://schemas.microsoft.com/office/drawing/2014/main" id="{8975EA5D-F0D2-EB4A-6D61-F774E682C4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59" y="2171247"/>
              <a:ext cx="489736" cy="489736"/>
            </a:xfrm>
            <a:prstGeom prst="rect">
              <a:avLst/>
            </a:prstGeom>
          </p:spPr>
        </p:pic>
        <p:sp>
          <p:nvSpPr>
            <p:cNvPr id="25" name="TextBox 24">
              <a:extLst>
                <a:ext uri="{FF2B5EF4-FFF2-40B4-BE49-F238E27FC236}">
                  <a16:creationId xmlns:a16="http://schemas.microsoft.com/office/drawing/2014/main" id="{7526EDD9-515A-F63F-C718-F4BF50B8EB52}"/>
                </a:ext>
              </a:extLst>
            </p:cNvPr>
            <p:cNvSpPr txBox="1"/>
            <p:nvPr/>
          </p:nvSpPr>
          <p:spPr>
            <a:xfrm>
              <a:off x="751761" y="2137763"/>
              <a:ext cx="2978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97132"/>
                  </a:solidFill>
                  <a:effectLst/>
                  <a:uLnTx/>
                  <a:uFillTx/>
                  <a:latin typeface="Aptos Display" panose="02110004020202020204"/>
                  <a:ea typeface="+mn-ea"/>
                  <a:cs typeface="+mn-cs"/>
                </a:rPr>
                <a:t>Built Environment </a:t>
              </a:r>
            </a:p>
          </p:txBody>
        </p:sp>
      </p:grpSp>
      <p:grpSp>
        <p:nvGrpSpPr>
          <p:cNvPr id="26" name="Group 25">
            <a:extLst>
              <a:ext uri="{FF2B5EF4-FFF2-40B4-BE49-F238E27FC236}">
                <a16:creationId xmlns:a16="http://schemas.microsoft.com/office/drawing/2014/main" id="{98C504A2-489A-89DA-4F0D-02317B484468}"/>
              </a:ext>
              <a:ext uri="{C183D7F6-B498-43B3-948B-1728B52AA6E4}">
                <adec:decorative xmlns:adec="http://schemas.microsoft.com/office/drawing/2017/decorative" val="1"/>
              </a:ext>
            </a:extLst>
          </p:cNvPr>
          <p:cNvGrpSpPr/>
          <p:nvPr/>
        </p:nvGrpSpPr>
        <p:grpSpPr>
          <a:xfrm>
            <a:off x="3923926" y="1210955"/>
            <a:ext cx="3280505" cy="523220"/>
            <a:chOff x="3787280" y="2137763"/>
            <a:chExt cx="3280505" cy="523220"/>
          </a:xfrm>
        </p:grpSpPr>
        <p:pic>
          <p:nvPicPr>
            <p:cNvPr id="27" name="Graphic 26" descr="Checkbox Checked with solid fill">
              <a:extLst>
                <a:ext uri="{FF2B5EF4-FFF2-40B4-BE49-F238E27FC236}">
                  <a16:creationId xmlns:a16="http://schemas.microsoft.com/office/drawing/2014/main" id="{A9844D66-1A69-7A50-CF90-60AC8BD4C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7280" y="2171247"/>
              <a:ext cx="489736" cy="489736"/>
            </a:xfrm>
            <a:prstGeom prst="rect">
              <a:avLst/>
            </a:prstGeom>
          </p:spPr>
        </p:pic>
        <p:sp>
          <p:nvSpPr>
            <p:cNvPr id="28" name="TextBox 27">
              <a:extLst>
                <a:ext uri="{FF2B5EF4-FFF2-40B4-BE49-F238E27FC236}">
                  <a16:creationId xmlns:a16="http://schemas.microsoft.com/office/drawing/2014/main" id="{E4AA78B3-FB53-EE5D-77C9-5E843EBB49BD}"/>
                </a:ext>
              </a:extLst>
            </p:cNvPr>
            <p:cNvSpPr txBox="1"/>
            <p:nvPr/>
          </p:nvSpPr>
          <p:spPr>
            <a:xfrm>
              <a:off x="4173082" y="2137763"/>
              <a:ext cx="2894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EA72E"/>
                  </a:solidFill>
                  <a:effectLst/>
                  <a:uLnTx/>
                  <a:uFillTx/>
                  <a:latin typeface="Aptos Display" panose="02110004020202020204"/>
                  <a:ea typeface="+mn-ea"/>
                  <a:cs typeface="+mn-cs"/>
                </a:rPr>
                <a:t>Social Environment</a:t>
              </a:r>
            </a:p>
          </p:txBody>
        </p:sp>
      </p:grpSp>
      <p:pic>
        <p:nvPicPr>
          <p:cNvPr id="30" name="Picture 29">
            <a:extLst>
              <a:ext uri="{FF2B5EF4-FFF2-40B4-BE49-F238E27FC236}">
                <a16:creationId xmlns:a16="http://schemas.microsoft.com/office/drawing/2014/main" id="{127B7CF0-E3CD-B3BE-C739-61EED3CFB3F0}"/>
              </a:ext>
              <a:ext uri="{C183D7F6-B498-43B3-948B-1728B52AA6E4}">
                <adec:decorative xmlns:adec="http://schemas.microsoft.com/office/drawing/2017/decorative" val="1"/>
              </a:ext>
            </a:extLst>
          </p:cNvPr>
          <p:cNvPicPr>
            <a:picLocks noChangeAspect="1"/>
          </p:cNvPicPr>
          <p:nvPr/>
        </p:nvPicPr>
        <p:blipFill>
          <a:blip r:embed="rId9"/>
          <a:srcRect l="10018" t="15986" r="14677" b="18800"/>
          <a:stretch/>
        </p:blipFill>
        <p:spPr>
          <a:xfrm>
            <a:off x="7418933" y="2846367"/>
            <a:ext cx="3870892" cy="3411265"/>
          </a:xfrm>
          <a:prstGeom prst="rect">
            <a:avLst/>
          </a:prstGeom>
          <a:ln w="3175">
            <a:solidFill>
              <a:schemeClr val="tx1"/>
            </a:solidFill>
          </a:ln>
        </p:spPr>
      </p:pic>
      <p:pic>
        <p:nvPicPr>
          <p:cNvPr id="4" name="Graphic 3" descr="Link with solid fill">
            <a:hlinkClick r:id="rId10"/>
            <a:extLst>
              <a:ext uri="{FF2B5EF4-FFF2-40B4-BE49-F238E27FC236}">
                <a16:creationId xmlns:a16="http://schemas.microsoft.com/office/drawing/2014/main" id="{B6763C7D-B341-96D3-B3C5-E192B0E507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2174" y="6068814"/>
            <a:ext cx="365126" cy="365126"/>
          </a:xfrm>
          <a:prstGeom prst="rect">
            <a:avLst/>
          </a:prstGeom>
        </p:spPr>
      </p:pic>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5079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noAutofit/>
          </a:bodyPr>
          <a:lstStyle/>
          <a:p>
            <a:r>
              <a:rPr lang="en-US">
                <a:cs typeface="Calibri Light"/>
              </a:rPr>
              <a:t>Statewide Impact: Neighbor to Neighbor MA Education Fund (N2N)</a:t>
            </a:r>
            <a:endParaRPr lang="en-US"/>
          </a:p>
        </p:txBody>
      </p:sp>
      <p:sp>
        <p:nvSpPr>
          <p:cNvPr id="9" name="Content Placeholder 8">
            <a:extLst>
              <a:ext uri="{FF2B5EF4-FFF2-40B4-BE49-F238E27FC236}">
                <a16:creationId xmlns:a16="http://schemas.microsoft.com/office/drawing/2014/main" id="{A3FEF3BE-7091-F8FD-65EB-D43531ACB2B1}"/>
              </a:ext>
            </a:extLst>
          </p:cNvPr>
          <p:cNvSpPr>
            <a:spLocks noGrp="1"/>
          </p:cNvSpPr>
          <p:nvPr>
            <p:ph idx="1"/>
          </p:nvPr>
        </p:nvSpPr>
        <p:spPr>
          <a:xfrm>
            <a:off x="609600" y="1991155"/>
            <a:ext cx="6328063" cy="4123042"/>
          </a:xfrm>
        </p:spPr>
        <p:txBody>
          <a:bodyPr>
            <a:normAutofit fontScale="85000" lnSpcReduction="10000"/>
          </a:bodyPr>
          <a:lstStyle/>
          <a:p>
            <a:pPr marL="457200" indent="-457200">
              <a:buFont typeface="Arial" panose="020B0604020202020204" pitchFamily="34" charset="0"/>
              <a:buChar char="•"/>
            </a:pPr>
            <a:r>
              <a:rPr lang="en-US"/>
              <a:t>N2N </a:t>
            </a:r>
            <a:r>
              <a:rPr lang="en-US">
                <a:cs typeface="Arial"/>
              </a:rPr>
              <a:t>with MA Public Health Association created an alliance of organizations to advance local policies</a:t>
            </a:r>
          </a:p>
          <a:p>
            <a:pPr marL="457200" indent="-457200">
              <a:buFont typeface="Arial" panose="020B0604020202020204" pitchFamily="34" charset="0"/>
              <a:buChar char="•"/>
            </a:pPr>
            <a:r>
              <a:rPr lang="en-US">
                <a:cs typeface="Arial"/>
              </a:rPr>
              <a:t>Year long community engagement process focused on better transit, cleaner air, stable housing, and more power to grow community advocacy in Central/Western MA</a:t>
            </a:r>
          </a:p>
        </p:txBody>
      </p:sp>
      <p:sp>
        <p:nvSpPr>
          <p:cNvPr id="12" name="Rectangle 11">
            <a:extLst>
              <a:ext uri="{FF2B5EF4-FFF2-40B4-BE49-F238E27FC236}">
                <a16:creationId xmlns:a16="http://schemas.microsoft.com/office/drawing/2014/main" id="{01EE85F1-EF9B-1C5E-23A5-D51FF2E41173}"/>
              </a:ext>
              <a:ext uri="{C183D7F6-B498-43B3-948B-1728B52AA6E4}">
                <adec:decorative xmlns:adec="http://schemas.microsoft.com/office/drawing/2017/decorative" val="1"/>
              </a:ext>
            </a:extLst>
          </p:cNvPr>
          <p:cNvSpPr/>
          <p:nvPr/>
        </p:nvSpPr>
        <p:spPr>
          <a:xfrm>
            <a:off x="7238255" y="1797031"/>
            <a:ext cx="4232251" cy="4636910"/>
          </a:xfrm>
          <a:prstGeom prst="rect">
            <a:avLst/>
          </a:prstGeom>
          <a:solidFill>
            <a:srgbClr val="EEE1F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256C5A56-6349-A7A0-5CB3-26355AEA8C9D}"/>
              </a:ext>
              <a:ext uri="{C183D7F6-B498-43B3-948B-1728B52AA6E4}">
                <adec:decorative xmlns:adec="http://schemas.microsoft.com/office/drawing/2017/decorative" val="1"/>
              </a:ext>
            </a:extLst>
          </p:cNvPr>
          <p:cNvSpPr/>
          <p:nvPr/>
        </p:nvSpPr>
        <p:spPr>
          <a:xfrm>
            <a:off x="392230" y="1215195"/>
            <a:ext cx="11078275" cy="523220"/>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 Placeholder 1">
            <a:extLst>
              <a:ext uri="{FF2B5EF4-FFF2-40B4-BE49-F238E27FC236}">
                <a16:creationId xmlns:a16="http://schemas.microsoft.com/office/drawing/2014/main" id="{ADA81A08-8F5E-CBC1-C2D5-B3E913DA260A}"/>
              </a:ext>
            </a:extLst>
          </p:cNvPr>
          <p:cNvSpPr txBox="1">
            <a:spLocks/>
          </p:cNvSpPr>
          <p:nvPr/>
        </p:nvSpPr>
        <p:spPr>
          <a:xfrm>
            <a:off x="7238255" y="1991155"/>
            <a:ext cx="4232251" cy="711555"/>
          </a:xfrm>
          <a:prstGeom prst="rect">
            <a:avLst/>
          </a:prstGeom>
        </p:spPr>
        <p:txBody>
          <a:bodyPr lIns="91440" tIns="45720" rIns="91440" bIns="4572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Calibri Light"/>
              </a:rPr>
              <a:t>Worcester + Springfield,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Calibri Light"/>
              </a:rPr>
              <a:t>Organizing for Transportation Justice</a:t>
            </a:r>
          </a:p>
        </p:txBody>
      </p:sp>
      <p:grpSp>
        <p:nvGrpSpPr>
          <p:cNvPr id="11" name="Group 10">
            <a:extLst>
              <a:ext uri="{FF2B5EF4-FFF2-40B4-BE49-F238E27FC236}">
                <a16:creationId xmlns:a16="http://schemas.microsoft.com/office/drawing/2014/main" id="{5A6E0B2F-2A9E-9564-5507-889FE283E391}"/>
              </a:ext>
              <a:ext uri="{C183D7F6-B498-43B3-948B-1728B52AA6E4}">
                <adec:decorative xmlns:adec="http://schemas.microsoft.com/office/drawing/2017/decorative" val="1"/>
              </a:ext>
            </a:extLst>
          </p:cNvPr>
          <p:cNvGrpSpPr/>
          <p:nvPr/>
        </p:nvGrpSpPr>
        <p:grpSpPr>
          <a:xfrm>
            <a:off x="3536624" y="1251453"/>
            <a:ext cx="2909225" cy="489736"/>
            <a:chOff x="3787280" y="2171247"/>
            <a:chExt cx="2909225" cy="489736"/>
          </a:xfrm>
        </p:grpSpPr>
        <p:pic>
          <p:nvPicPr>
            <p:cNvPr id="14" name="Graphic 13" descr="Checkbox Checked with solid fill">
              <a:extLst>
                <a:ext uri="{FF2B5EF4-FFF2-40B4-BE49-F238E27FC236}">
                  <a16:creationId xmlns:a16="http://schemas.microsoft.com/office/drawing/2014/main" id="{391490BB-2D63-4081-438D-52927BC89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87280" y="2171247"/>
              <a:ext cx="489736" cy="489736"/>
            </a:xfrm>
            <a:prstGeom prst="rect">
              <a:avLst/>
            </a:prstGeom>
          </p:spPr>
        </p:pic>
        <p:sp>
          <p:nvSpPr>
            <p:cNvPr id="15" name="TextBox 14">
              <a:extLst>
                <a:ext uri="{FF2B5EF4-FFF2-40B4-BE49-F238E27FC236}">
                  <a16:creationId xmlns:a16="http://schemas.microsoft.com/office/drawing/2014/main" id="{0F511DAF-17EA-EBDD-F534-A59BFFA1282F}"/>
                </a:ext>
              </a:extLst>
            </p:cNvPr>
            <p:cNvSpPr txBox="1"/>
            <p:nvPr/>
          </p:nvSpPr>
          <p:spPr>
            <a:xfrm>
              <a:off x="4190563" y="2185976"/>
              <a:ext cx="25059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A72E"/>
                  </a:solidFill>
                  <a:effectLst/>
                  <a:uLnTx/>
                  <a:uFillTx/>
                  <a:latin typeface="Aptos Display" panose="02110004020202020204"/>
                  <a:ea typeface="+mn-ea"/>
                  <a:cs typeface="+mn-cs"/>
                </a:rPr>
                <a:t>Social Environment</a:t>
              </a:r>
            </a:p>
          </p:txBody>
        </p:sp>
      </p:grpSp>
      <p:grpSp>
        <p:nvGrpSpPr>
          <p:cNvPr id="16" name="Group 15">
            <a:extLst>
              <a:ext uri="{FF2B5EF4-FFF2-40B4-BE49-F238E27FC236}">
                <a16:creationId xmlns:a16="http://schemas.microsoft.com/office/drawing/2014/main" id="{74A3E6E8-346E-CABB-EA29-A996A78D0700}"/>
              </a:ext>
              <a:ext uri="{C183D7F6-B498-43B3-948B-1728B52AA6E4}">
                <adec:decorative xmlns:adec="http://schemas.microsoft.com/office/drawing/2017/decorative" val="1"/>
              </a:ext>
            </a:extLst>
          </p:cNvPr>
          <p:cNvGrpSpPr/>
          <p:nvPr/>
        </p:nvGrpSpPr>
        <p:grpSpPr>
          <a:xfrm>
            <a:off x="461342" y="1259528"/>
            <a:ext cx="2928845" cy="489736"/>
            <a:chOff x="365959" y="2171247"/>
            <a:chExt cx="2928845" cy="489736"/>
          </a:xfrm>
        </p:grpSpPr>
        <p:pic>
          <p:nvPicPr>
            <p:cNvPr id="17" name="Graphic 16" descr="Checkbox Checked with solid fill">
              <a:extLst>
                <a:ext uri="{FF2B5EF4-FFF2-40B4-BE49-F238E27FC236}">
                  <a16:creationId xmlns:a16="http://schemas.microsoft.com/office/drawing/2014/main" id="{29AE2B53-FEBE-F966-857C-847DC4F8A0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59" y="2171247"/>
              <a:ext cx="489736" cy="489736"/>
            </a:xfrm>
            <a:prstGeom prst="rect">
              <a:avLst/>
            </a:prstGeom>
          </p:spPr>
        </p:pic>
        <p:sp>
          <p:nvSpPr>
            <p:cNvPr id="19" name="TextBox 18">
              <a:extLst>
                <a:ext uri="{FF2B5EF4-FFF2-40B4-BE49-F238E27FC236}">
                  <a16:creationId xmlns:a16="http://schemas.microsoft.com/office/drawing/2014/main" id="{F3C667BD-85A2-045D-AC79-F3ED6FFEA842}"/>
                </a:ext>
              </a:extLst>
            </p:cNvPr>
            <p:cNvSpPr txBox="1"/>
            <p:nvPr/>
          </p:nvSpPr>
          <p:spPr>
            <a:xfrm>
              <a:off x="776871" y="2185282"/>
              <a:ext cx="25179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97132"/>
                  </a:solidFill>
                  <a:effectLst/>
                  <a:uLnTx/>
                  <a:uFillTx/>
                  <a:latin typeface="Aptos Display" panose="02110004020202020204"/>
                  <a:ea typeface="+mn-ea"/>
                  <a:cs typeface="+mn-cs"/>
                </a:rPr>
                <a:t>Built Environment</a:t>
              </a:r>
            </a:p>
          </p:txBody>
        </p:sp>
      </p:grpSp>
      <p:pic>
        <p:nvPicPr>
          <p:cNvPr id="20" name="Picture 19">
            <a:extLst>
              <a:ext uri="{FF2B5EF4-FFF2-40B4-BE49-F238E27FC236}">
                <a16:creationId xmlns:a16="http://schemas.microsoft.com/office/drawing/2014/main" id="{A899824C-D521-E7F5-ED4B-853AF90F6333}"/>
              </a:ext>
              <a:ext uri="{C183D7F6-B498-43B3-948B-1728B52AA6E4}">
                <adec:decorative xmlns:adec="http://schemas.microsoft.com/office/drawing/2017/decorative" val="1"/>
              </a:ext>
            </a:extLst>
          </p:cNvPr>
          <p:cNvPicPr>
            <a:picLocks noChangeAspect="1"/>
          </p:cNvPicPr>
          <p:nvPr/>
        </p:nvPicPr>
        <p:blipFill>
          <a:blip r:embed="rId7"/>
          <a:srcRect l="72545" t="12787" r="3250" b="10518"/>
          <a:stretch/>
        </p:blipFill>
        <p:spPr>
          <a:xfrm>
            <a:off x="7536642" y="2877210"/>
            <a:ext cx="3633272" cy="3237840"/>
          </a:xfrm>
          <a:prstGeom prst="rect">
            <a:avLst/>
          </a:prstGeom>
          <a:ln w="3175">
            <a:solidFill>
              <a:schemeClr val="tx1"/>
            </a:solidFill>
          </a:ln>
        </p:spPr>
      </p:pic>
      <p:grpSp>
        <p:nvGrpSpPr>
          <p:cNvPr id="7" name="Group 6">
            <a:extLst>
              <a:ext uri="{FF2B5EF4-FFF2-40B4-BE49-F238E27FC236}">
                <a16:creationId xmlns:a16="http://schemas.microsoft.com/office/drawing/2014/main" id="{CDBFCF01-0B66-FAA6-B2CF-97FEF3752ED7}"/>
              </a:ext>
              <a:ext uri="{C183D7F6-B498-43B3-948B-1728B52AA6E4}">
                <adec:decorative xmlns:adec="http://schemas.microsoft.com/office/drawing/2017/decorative" val="1"/>
              </a:ext>
            </a:extLst>
          </p:cNvPr>
          <p:cNvGrpSpPr/>
          <p:nvPr/>
        </p:nvGrpSpPr>
        <p:grpSpPr>
          <a:xfrm>
            <a:off x="6849132" y="1238111"/>
            <a:ext cx="1564605" cy="489736"/>
            <a:chOff x="365962" y="1797031"/>
            <a:chExt cx="1564605" cy="489736"/>
          </a:xfrm>
        </p:grpSpPr>
        <p:pic>
          <p:nvPicPr>
            <p:cNvPr id="3" name="Graphic 2" descr="Checkbox Checked with solid fill">
              <a:extLst>
                <a:ext uri="{FF2B5EF4-FFF2-40B4-BE49-F238E27FC236}">
                  <a16:creationId xmlns:a16="http://schemas.microsoft.com/office/drawing/2014/main" id="{B835BBC0-BA40-9308-8074-2BF00E8F01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5962" y="1797031"/>
              <a:ext cx="489736" cy="489736"/>
            </a:xfrm>
            <a:prstGeom prst="rect">
              <a:avLst/>
            </a:prstGeom>
          </p:spPr>
        </p:pic>
        <p:sp>
          <p:nvSpPr>
            <p:cNvPr id="13" name="TextBox 12">
              <a:extLst>
                <a:ext uri="{FF2B5EF4-FFF2-40B4-BE49-F238E27FC236}">
                  <a16:creationId xmlns:a16="http://schemas.microsoft.com/office/drawing/2014/main" id="{9285EC69-35C4-D3F0-BCB5-B84B5459BFB0}"/>
                </a:ext>
              </a:extLst>
            </p:cNvPr>
            <p:cNvSpPr txBox="1"/>
            <p:nvPr/>
          </p:nvSpPr>
          <p:spPr>
            <a:xfrm>
              <a:off x="761657" y="1812622"/>
              <a:ext cx="11689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A02B93"/>
                  </a:solidFill>
                  <a:effectLst/>
                  <a:uLnTx/>
                  <a:uFillTx/>
                  <a:latin typeface="Aptos Display" panose="02110004020202020204"/>
                  <a:ea typeface="+mn-ea"/>
                  <a:cs typeface="+mn-cs"/>
                </a:rPr>
                <a:t>Housing</a:t>
              </a:r>
            </a:p>
          </p:txBody>
        </p:sp>
      </p:grpSp>
      <p:pic>
        <p:nvPicPr>
          <p:cNvPr id="29" name="Graphic 28">
            <a:extLst>
              <a:ext uri="{FF2B5EF4-FFF2-40B4-BE49-F238E27FC236}">
                <a16:creationId xmlns:a16="http://schemas.microsoft.com/office/drawing/2014/main" id="{1C084191-B025-1616-C459-7A850A732308}"/>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36042" y="1555566"/>
            <a:ext cx="636675" cy="636675"/>
          </a:xfrm>
          <a:prstGeom prst="rect">
            <a:avLst/>
          </a:prstGeom>
        </p:spPr>
      </p:pic>
      <p:pic>
        <p:nvPicPr>
          <p:cNvPr id="4" name="Graphic 3" descr="Link with solid fill">
            <a:extLst>
              <a:ext uri="{FF2B5EF4-FFF2-40B4-BE49-F238E27FC236}">
                <a16:creationId xmlns:a16="http://schemas.microsoft.com/office/drawing/2014/main" id="{2EFFE40B-F587-5005-9284-DC51C09E01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82174" y="6068814"/>
            <a:ext cx="365126" cy="365126"/>
          </a:xfrm>
          <a:prstGeom prst="rect">
            <a:avLst/>
          </a:prstGeom>
        </p:spPr>
      </p:pic>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82941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normAutofit/>
          </a:bodyPr>
          <a:lstStyle/>
          <a:p>
            <a:r>
              <a:rPr lang="en-US"/>
              <a:t>Key Themes of Local &amp; Statewide Investments</a:t>
            </a:r>
          </a:p>
        </p:txBody>
      </p:sp>
      <p:sp>
        <p:nvSpPr>
          <p:cNvPr id="9" name="Content Placeholder 8">
            <a:extLst>
              <a:ext uri="{FF2B5EF4-FFF2-40B4-BE49-F238E27FC236}">
                <a16:creationId xmlns:a16="http://schemas.microsoft.com/office/drawing/2014/main" id="{A3FEF3BE-7091-F8FD-65EB-D43531ACB2B1}"/>
              </a:ext>
            </a:extLst>
          </p:cNvPr>
          <p:cNvSpPr>
            <a:spLocks noGrp="1"/>
          </p:cNvSpPr>
          <p:nvPr>
            <p:ph idx="1"/>
          </p:nvPr>
        </p:nvSpPr>
        <p:spPr/>
        <p:txBody>
          <a:bodyPr/>
          <a:lstStyle/>
          <a:p>
            <a:pPr marL="457200" indent="-457200">
              <a:buClr>
                <a:schemeClr val="accent1"/>
              </a:buClr>
              <a:buFont typeface="Arial" panose="020B0604020202020204" pitchFamily="34" charset="0"/>
              <a:buChar char="•"/>
            </a:pPr>
            <a:r>
              <a:rPr lang="en-US"/>
              <a:t>Building and rebuilding trust with communities of focus</a:t>
            </a:r>
          </a:p>
          <a:p>
            <a:pPr marL="457200" indent="-457200">
              <a:buClr>
                <a:schemeClr val="accent1"/>
              </a:buClr>
              <a:buFont typeface="Arial" panose="020B0604020202020204" pitchFamily="34" charset="0"/>
              <a:buChar char="•"/>
            </a:pPr>
            <a:r>
              <a:rPr lang="en-US"/>
              <a:t>Disrupting racism and advancing equity</a:t>
            </a:r>
          </a:p>
          <a:p>
            <a:pPr marL="457200" indent="-457200">
              <a:buClr>
                <a:schemeClr val="accent1"/>
              </a:buClr>
              <a:buFont typeface="Arial" panose="020B0604020202020204" pitchFamily="34" charset="0"/>
              <a:buChar char="•"/>
            </a:pPr>
            <a:r>
              <a:rPr lang="en-US"/>
              <a:t>Authentic and transparent community engagement </a:t>
            </a:r>
          </a:p>
          <a:p>
            <a:pPr marL="457200" indent="-457200">
              <a:buClr>
                <a:schemeClr val="accent1"/>
              </a:buClr>
              <a:buFont typeface="Arial" panose="020B0604020202020204" pitchFamily="34" charset="0"/>
              <a:buChar char="•"/>
            </a:pPr>
            <a:r>
              <a:rPr lang="en-US"/>
              <a:t>Age-friendly community improvements</a:t>
            </a:r>
          </a:p>
        </p:txBody>
      </p:sp>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3705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619F44-F8DB-9071-4483-C4877A8B461E}"/>
              </a:ext>
            </a:extLst>
          </p:cNvPr>
          <p:cNvSpPr>
            <a:spLocks noGrp="1"/>
          </p:cNvSpPr>
          <p:nvPr>
            <p:ph type="title" idx="4294967295"/>
          </p:nvPr>
        </p:nvSpPr>
        <p:spPr>
          <a:xfrm>
            <a:off x="2995886" y="2814637"/>
            <a:ext cx="6032500" cy="1228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Arial" panose="020B0604020202020204" pitchFamily="34" charset="0"/>
              </a:rPr>
              <a:t>Looking Ahead</a:t>
            </a:r>
          </a:p>
        </p:txBody>
      </p:sp>
    </p:spTree>
    <p:extLst>
      <p:ext uri="{BB962C8B-B14F-4D97-AF65-F5344CB8AC3E}">
        <p14:creationId xmlns:p14="http://schemas.microsoft.com/office/powerpoint/2010/main" val="2792057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DE03A3-9868-10EB-3766-360E9D39098A}"/>
              </a:ext>
            </a:extLst>
          </p:cNvPr>
          <p:cNvSpPr>
            <a:spLocks noGrp="1"/>
          </p:cNvSpPr>
          <p:nvPr>
            <p:ph type="title"/>
          </p:nvPr>
        </p:nvSpPr>
        <p:spPr/>
        <p:txBody>
          <a:bodyPr/>
          <a:lstStyle/>
          <a:p>
            <a:r>
              <a:rPr lang="en-US" dirty="0"/>
              <a:t>Looking Ahead: Local and Statewide</a:t>
            </a:r>
          </a:p>
        </p:txBody>
      </p:sp>
      <p:sp>
        <p:nvSpPr>
          <p:cNvPr id="9" name="Content Placeholder 8">
            <a:extLst>
              <a:ext uri="{FF2B5EF4-FFF2-40B4-BE49-F238E27FC236}">
                <a16:creationId xmlns:a16="http://schemas.microsoft.com/office/drawing/2014/main" id="{A3FEF3BE-7091-F8FD-65EB-D43531ACB2B1}"/>
              </a:ext>
            </a:extLst>
          </p:cNvPr>
          <p:cNvSpPr>
            <a:spLocks noGrp="1"/>
          </p:cNvSpPr>
          <p:nvPr>
            <p:ph idx="1"/>
          </p:nvPr>
        </p:nvSpPr>
        <p:spPr/>
        <p:txBody>
          <a:bodyPr vert="horz" lIns="91440" tIns="45720" rIns="91440" bIns="45720" rtlCol="0" anchor="t">
            <a:normAutofit/>
          </a:bodyPr>
          <a:lstStyle/>
          <a:p>
            <a:r>
              <a:rPr lang="en-US" b="1">
                <a:latin typeface="Avenir Next LT Pro"/>
                <a:ea typeface="Calibri"/>
                <a:cs typeface="Calibri"/>
              </a:rPr>
              <a:t>Local: </a:t>
            </a:r>
            <a:endParaRPr lang="en-US" b="1">
              <a:latin typeface="Avenir Next LT Pro"/>
            </a:endParaRPr>
          </a:p>
          <a:p>
            <a:pPr marL="457200" indent="-457200">
              <a:lnSpc>
                <a:spcPct val="113999"/>
              </a:lnSpc>
              <a:buChar char="•"/>
            </a:pPr>
            <a:r>
              <a:rPr lang="en-US" sz="2800">
                <a:latin typeface="Avenir Next LT Pro"/>
                <a:ea typeface="Calibri"/>
                <a:cs typeface="Calibri"/>
              </a:rPr>
              <a:t>Reporting structure</a:t>
            </a:r>
            <a:endParaRPr lang="en-US" sz="2800">
              <a:latin typeface="Avenir Next LT Pro"/>
              <a:cs typeface="+mn-cs"/>
            </a:endParaRPr>
          </a:p>
          <a:p>
            <a:pPr marL="457200" indent="-457200">
              <a:lnSpc>
                <a:spcPct val="113999"/>
              </a:lnSpc>
              <a:buChar char="•"/>
            </a:pPr>
            <a:r>
              <a:rPr lang="en-US" sz="2800">
                <a:latin typeface="Avenir Next LT Pro"/>
                <a:ea typeface="Calibri"/>
                <a:cs typeface="Calibri"/>
              </a:rPr>
              <a:t>Learn more: </a:t>
            </a:r>
            <a:r>
              <a:rPr lang="en-US" sz="2800">
                <a:latin typeface="Avenir Next LT Pro"/>
                <a:ea typeface="Calibri"/>
                <a:cs typeface="Calibri"/>
                <a:hlinkClick r:id="rId3"/>
              </a:rPr>
              <a:t>www.mass.gov/info-details/community-health-initiative-chi-requirements</a:t>
            </a:r>
            <a:r>
              <a:rPr lang="en-US" sz="2800">
                <a:latin typeface="Avenir Next LT Pro"/>
                <a:ea typeface="Calibri"/>
                <a:cs typeface="Calibri"/>
              </a:rPr>
              <a:t> </a:t>
            </a:r>
            <a:endParaRPr lang="en-US" sz="2800">
              <a:latin typeface="Avenir Next LT Pro"/>
            </a:endParaRPr>
          </a:p>
          <a:p>
            <a:r>
              <a:rPr lang="en-US" b="1">
                <a:latin typeface="Avenir Next LT Pro"/>
                <a:ea typeface="Calibri"/>
                <a:cs typeface="Calibri"/>
              </a:rPr>
              <a:t>Statewide:</a:t>
            </a:r>
          </a:p>
          <a:p>
            <a:pPr marL="457200" indent="-457200">
              <a:buFont typeface="Arial" panose="020B0604020202020204" pitchFamily="34" charset="0"/>
              <a:buChar char="•"/>
            </a:pPr>
            <a:r>
              <a:rPr lang="en-US" sz="2800">
                <a:latin typeface="Avenir Next LT Pro"/>
                <a:ea typeface="Calibri"/>
                <a:cs typeface="Calibri"/>
              </a:rPr>
              <a:t>Cohort 4 Application period 1/13/26 to 3/31/26</a:t>
            </a:r>
          </a:p>
          <a:p>
            <a:pPr marL="457200" indent="-457200">
              <a:buFont typeface="Arial" panose="020B0604020202020204" pitchFamily="34" charset="0"/>
              <a:buChar char="•"/>
            </a:pPr>
            <a:r>
              <a:rPr lang="en-US" sz="2800">
                <a:latin typeface="Avenir Next LT Pro"/>
                <a:ea typeface="Calibri"/>
                <a:cs typeface="Calibri"/>
              </a:rPr>
              <a:t>Funds at Five report</a:t>
            </a:r>
          </a:p>
          <a:p>
            <a:pPr marL="457200" indent="-457200">
              <a:buFont typeface="Arial" panose="020B0604020202020204" pitchFamily="34" charset="0"/>
              <a:buChar char="•"/>
            </a:pPr>
            <a:r>
              <a:rPr lang="en-US" sz="2800">
                <a:latin typeface="Avenir Next LT Pro"/>
                <a:ea typeface="Calibri"/>
                <a:cs typeface="Calibri"/>
              </a:rPr>
              <a:t>Learn more: </a:t>
            </a:r>
            <a:r>
              <a:rPr lang="en-US" sz="2800">
                <a:latin typeface="Avenir Next LT Pro"/>
                <a:ea typeface="Calibri"/>
                <a:cs typeface="Calibri"/>
                <a:hlinkClick r:id="rId4"/>
              </a:rPr>
              <a:t>www.mahealthfunds.org/about-the-funds/</a:t>
            </a:r>
            <a:r>
              <a:rPr lang="en-US" sz="2800">
                <a:latin typeface="Avenir Next LT Pro"/>
                <a:ea typeface="Calibri"/>
                <a:cs typeface="Calibri"/>
              </a:rPr>
              <a:t> </a:t>
            </a:r>
          </a:p>
        </p:txBody>
      </p:sp>
      <p:sp>
        <p:nvSpPr>
          <p:cNvPr id="10" name="Slide Number Placeholder 3">
            <a:extLst>
              <a:ext uri="{FF2B5EF4-FFF2-40B4-BE49-F238E27FC236}">
                <a16:creationId xmlns:a16="http://schemas.microsoft.com/office/drawing/2014/main" id="{48D5189E-DBED-8274-C23D-9A0DAE43EBB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095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FD1B0-594C-8365-5434-6C44D9C948D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0FFA77C-26C9-2E31-5526-5BC37D68DB0E}"/>
              </a:ext>
            </a:extLst>
          </p:cNvPr>
          <p:cNvSpPr>
            <a:spLocks noGrp="1"/>
          </p:cNvSpPr>
          <p:nvPr>
            <p:ph type="title"/>
          </p:nvPr>
        </p:nvSpPr>
        <p:spPr/>
        <p:txBody>
          <a:bodyPr/>
          <a:lstStyle/>
          <a:p>
            <a:r>
              <a:rPr lang="en-US"/>
              <a:t>Discussion</a:t>
            </a:r>
          </a:p>
        </p:txBody>
      </p:sp>
      <p:sp>
        <p:nvSpPr>
          <p:cNvPr id="9" name="Content Placeholder 8">
            <a:extLst>
              <a:ext uri="{FF2B5EF4-FFF2-40B4-BE49-F238E27FC236}">
                <a16:creationId xmlns:a16="http://schemas.microsoft.com/office/drawing/2014/main" id="{4361569A-565E-3BAF-C04C-86F1E5B3C179}"/>
              </a:ext>
            </a:extLst>
          </p:cNvPr>
          <p:cNvSpPr>
            <a:spLocks noGrp="1"/>
          </p:cNvSpPr>
          <p:nvPr>
            <p:ph idx="1"/>
          </p:nvPr>
        </p:nvSpPr>
        <p:spPr/>
        <p:txBody>
          <a:bodyPr/>
          <a:lstStyle/>
          <a:p>
            <a:pPr marL="457200" indent="-457200">
              <a:buFont typeface="Arial" panose="020B0604020202020204" pitchFamily="34" charset="0"/>
              <a:buChar char="•"/>
            </a:pPr>
            <a:r>
              <a:rPr lang="en-US">
                <a:ea typeface="Calibri"/>
                <a:cs typeface="Calibri"/>
              </a:rPr>
              <a:t>Initial thoughts?</a:t>
            </a:r>
          </a:p>
          <a:p>
            <a:pPr marL="457200" indent="-457200">
              <a:buFont typeface="Arial" panose="020B0604020202020204" pitchFamily="34" charset="0"/>
              <a:buChar char="•"/>
            </a:pPr>
            <a:r>
              <a:rPr lang="en-US">
                <a:ea typeface="Calibri"/>
                <a:cs typeface="Calibri"/>
              </a:rPr>
              <a:t>Questions?</a:t>
            </a:r>
            <a:endParaRPr lang="en-US">
              <a:latin typeface="Avenir Next LT Pro" panose="020B0504020202020204" pitchFamily="34" charset="0"/>
              <a:ea typeface="Calibri"/>
              <a:cs typeface="Calibri"/>
            </a:endParaRPr>
          </a:p>
        </p:txBody>
      </p:sp>
      <p:pic>
        <p:nvPicPr>
          <p:cNvPr id="1026" name="Picture 2" descr="This is an image of a question mark.">
            <a:extLst>
              <a:ext uri="{FF2B5EF4-FFF2-40B4-BE49-F238E27FC236}">
                <a16:creationId xmlns:a16="http://schemas.microsoft.com/office/drawing/2014/main" id="{FB1D57F6-50CE-C6A9-EB4C-B69319780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830" y="1434514"/>
            <a:ext cx="3369990" cy="427181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F690644B-1349-C5F1-FD8D-D43A324C96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8098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AE8420-5F13-11D3-CC56-444CB37B6005}"/>
              </a:ext>
            </a:extLst>
          </p:cNvPr>
          <p:cNvSpPr>
            <a:spLocks noGrp="1"/>
          </p:cNvSpPr>
          <p:nvPr>
            <p:ph type="title" idx="4294967295"/>
          </p:nvPr>
        </p:nvSpPr>
        <p:spPr>
          <a:xfrm>
            <a:off x="0" y="-1325563"/>
            <a:ext cx="10515600" cy="1173163"/>
          </a:xfrm>
          <a:prstGeom prst="rect">
            <a:avLst/>
          </a:prstGeom>
        </p:spPr>
        <p:txBody>
          <a:bodyPr anchor="b"/>
          <a:lstStyle/>
          <a:p>
            <a:r>
              <a:rPr lang="en-US" sz="1200" dirty="0">
                <a:latin typeface="Arial" panose="020B0604020202020204" pitchFamily="34" charset="0"/>
                <a:cs typeface="Arial" panose="020B0604020202020204" pitchFamily="34" charset="0"/>
              </a:rPr>
              <a:t>Informational presentation thank-you</a:t>
            </a:r>
          </a:p>
        </p:txBody>
      </p:sp>
      <p:sp>
        <p:nvSpPr>
          <p:cNvPr id="9" name="Content Placeholder 8">
            <a:extLst>
              <a:ext uri="{FF2B5EF4-FFF2-40B4-BE49-F238E27FC236}">
                <a16:creationId xmlns:a16="http://schemas.microsoft.com/office/drawing/2014/main" id="{0F274E57-FE5A-B198-FCBA-6363D15BF180}"/>
              </a:ext>
            </a:extLst>
          </p:cNvPr>
          <p:cNvSpPr>
            <a:spLocks noGrp="1"/>
          </p:cNvSpPr>
          <p:nvPr>
            <p:ph sz="quarter" idx="14"/>
          </p:nvPr>
        </p:nvSpPr>
        <p:spPr/>
        <p:txBody>
          <a:bodyPr/>
          <a:lstStyle/>
          <a:p>
            <a:r>
              <a:rPr lang="en-US"/>
              <a:t>Thank you for the opportunity to present this information today.</a:t>
            </a:r>
          </a:p>
        </p:txBody>
      </p:sp>
      <p:sp>
        <p:nvSpPr>
          <p:cNvPr id="10" name="Text Placeholder 9">
            <a:extLst>
              <a:ext uri="{FF2B5EF4-FFF2-40B4-BE49-F238E27FC236}">
                <a16:creationId xmlns:a16="http://schemas.microsoft.com/office/drawing/2014/main" id="{E552EB8A-A65E-BF65-2B88-45EB78EC54CC}"/>
              </a:ext>
            </a:extLst>
          </p:cNvPr>
          <p:cNvSpPr>
            <a:spLocks noGrp="1"/>
          </p:cNvSpPr>
          <p:nvPr>
            <p:ph type="body" sz="quarter" idx="15"/>
          </p:nvPr>
        </p:nvSpPr>
        <p:spPr>
          <a:xfrm>
            <a:off x="700968" y="2208332"/>
            <a:ext cx="11070272" cy="519457"/>
          </a:xfrm>
        </p:spPr>
        <p:txBody>
          <a:bodyPr/>
          <a:lstStyle/>
          <a:p>
            <a:r>
              <a:rPr lang="en-US"/>
              <a:t>Please direct any questions to:</a:t>
            </a:r>
          </a:p>
        </p:txBody>
      </p:sp>
      <p:sp>
        <p:nvSpPr>
          <p:cNvPr id="2" name="Text Placeholder 1">
            <a:extLst>
              <a:ext uri="{FF2B5EF4-FFF2-40B4-BE49-F238E27FC236}">
                <a16:creationId xmlns:a16="http://schemas.microsoft.com/office/drawing/2014/main" id="{794C9E96-D047-B6B8-33B1-7B12FAFEB0AD}"/>
              </a:ext>
            </a:extLst>
          </p:cNvPr>
          <p:cNvSpPr>
            <a:spLocks noGrp="1"/>
          </p:cNvSpPr>
          <p:nvPr>
            <p:ph type="body" sz="quarter" idx="10"/>
          </p:nvPr>
        </p:nvSpPr>
        <p:spPr>
          <a:xfrm>
            <a:off x="606284" y="2984389"/>
            <a:ext cx="11070272" cy="519457"/>
          </a:xfrm>
        </p:spPr>
        <p:txBody>
          <a:bodyPr/>
          <a:lstStyle/>
          <a:p>
            <a:r>
              <a:rPr lang="en-US"/>
              <a:t>Jennica Allen, </a:t>
            </a:r>
            <a:r>
              <a:rPr lang="en-US" b="0"/>
              <a:t>Manager of Community Engagement Practices</a:t>
            </a:r>
          </a:p>
          <a:p>
            <a:endParaRPr lang="en-US" b="0"/>
          </a:p>
        </p:txBody>
      </p:sp>
      <p:sp>
        <p:nvSpPr>
          <p:cNvPr id="13" name="Text Placeholder 12">
            <a:extLst>
              <a:ext uri="{FF2B5EF4-FFF2-40B4-BE49-F238E27FC236}">
                <a16:creationId xmlns:a16="http://schemas.microsoft.com/office/drawing/2014/main" id="{C04ED8F0-74BA-64A9-87E1-67375F426384}"/>
              </a:ext>
            </a:extLst>
          </p:cNvPr>
          <p:cNvSpPr>
            <a:spLocks noGrp="1"/>
          </p:cNvSpPr>
          <p:nvPr>
            <p:ph type="body" sz="quarter" idx="13"/>
          </p:nvPr>
        </p:nvSpPr>
        <p:spPr>
          <a:xfrm>
            <a:off x="606284" y="3439067"/>
            <a:ext cx="11070271" cy="519457"/>
          </a:xfrm>
        </p:spPr>
        <p:txBody>
          <a:bodyPr/>
          <a:lstStyle/>
          <a:p>
            <a:r>
              <a:rPr lang="en-US"/>
              <a:t>Jennica.f.allen@mass.gov</a:t>
            </a:r>
          </a:p>
        </p:txBody>
      </p:sp>
      <p:sp>
        <p:nvSpPr>
          <p:cNvPr id="6" name="Text Placeholder 1">
            <a:extLst>
              <a:ext uri="{FF2B5EF4-FFF2-40B4-BE49-F238E27FC236}">
                <a16:creationId xmlns:a16="http://schemas.microsoft.com/office/drawing/2014/main" id="{7A41D3FB-536B-161E-8E79-1EE12FD2B168}"/>
              </a:ext>
            </a:extLst>
          </p:cNvPr>
          <p:cNvSpPr txBox="1">
            <a:spLocks/>
          </p:cNvSpPr>
          <p:nvPr/>
        </p:nvSpPr>
        <p:spPr>
          <a:xfrm>
            <a:off x="605791" y="3948513"/>
            <a:ext cx="11538987" cy="5194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venir Next LT Pro" panose="020B05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Katie Teague, </a:t>
            </a:r>
            <a:r>
              <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Community Health Planning &amp; Engagement Specialist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sp>
        <p:nvSpPr>
          <p:cNvPr id="7" name="Text Placeholder 12">
            <a:extLst>
              <a:ext uri="{FF2B5EF4-FFF2-40B4-BE49-F238E27FC236}">
                <a16:creationId xmlns:a16="http://schemas.microsoft.com/office/drawing/2014/main" id="{26C8DF48-67BE-2A98-3203-07BA29373605}"/>
              </a:ext>
            </a:extLst>
          </p:cNvPr>
          <p:cNvSpPr txBox="1">
            <a:spLocks/>
          </p:cNvSpPr>
          <p:nvPr/>
        </p:nvSpPr>
        <p:spPr>
          <a:xfrm>
            <a:off x="605792" y="4403191"/>
            <a:ext cx="11070271" cy="5194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u="sng" kern="1200">
                <a:solidFill>
                  <a:srgbClr val="055994"/>
                </a:solidFill>
                <a:latin typeface="Avenir Next LT Pro" panose="020B05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a:ln>
                  <a:noFill/>
                </a:ln>
                <a:solidFill>
                  <a:srgbClr val="055994"/>
                </a:solidFill>
                <a:effectLst/>
                <a:uLnTx/>
                <a:uFillTx/>
                <a:latin typeface="Avenir Next LT Pro" panose="020B0504020202020204" pitchFamily="34" charset="0"/>
                <a:ea typeface="+mn-ea"/>
                <a:cs typeface="Arial" panose="020B0604020202020204" pitchFamily="34" charset="0"/>
              </a:rPr>
              <a:t>Katelyn.Teague@mass.gov</a:t>
            </a:r>
          </a:p>
        </p:txBody>
      </p:sp>
      <p:sp>
        <p:nvSpPr>
          <p:cNvPr id="5" name="Text Placeholder 11">
            <a:extLst>
              <a:ext uri="{FF2B5EF4-FFF2-40B4-BE49-F238E27FC236}">
                <a16:creationId xmlns:a16="http://schemas.microsoft.com/office/drawing/2014/main" id="{5C784A8D-A1C2-0931-EB7C-50FF7E7BDEFA}"/>
              </a:ext>
            </a:extLst>
          </p:cNvPr>
          <p:cNvSpPr txBox="1">
            <a:spLocks/>
          </p:cNvSpPr>
          <p:nvPr/>
        </p:nvSpPr>
        <p:spPr>
          <a:xfrm>
            <a:off x="605790" y="4912637"/>
            <a:ext cx="11070273" cy="5194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Avenir Next LT Pro" panose="020B05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Division of Community Health Planning &amp; Engagement</a:t>
            </a:r>
          </a:p>
        </p:txBody>
      </p:sp>
      <p:sp>
        <p:nvSpPr>
          <p:cNvPr id="12" name="Text Placeholder 11">
            <a:extLst>
              <a:ext uri="{FF2B5EF4-FFF2-40B4-BE49-F238E27FC236}">
                <a16:creationId xmlns:a16="http://schemas.microsoft.com/office/drawing/2014/main" id="{913D0E61-AD90-63F4-4080-DC3E9D1178B2}"/>
              </a:ext>
            </a:extLst>
          </p:cNvPr>
          <p:cNvSpPr>
            <a:spLocks noGrp="1"/>
          </p:cNvSpPr>
          <p:nvPr>
            <p:ph type="body" sz="quarter" idx="12"/>
          </p:nvPr>
        </p:nvSpPr>
        <p:spPr>
          <a:xfrm>
            <a:off x="605790" y="5357304"/>
            <a:ext cx="11070273" cy="519457"/>
          </a:xfrm>
        </p:spPr>
        <p:txBody>
          <a:bodyPr/>
          <a:lstStyle/>
          <a:p>
            <a:r>
              <a:rPr lang="en-US"/>
              <a:t>Bureau of Community Health &amp; Prevention</a:t>
            </a:r>
          </a:p>
        </p:txBody>
      </p:sp>
      <p:sp>
        <p:nvSpPr>
          <p:cNvPr id="4" name="Slide Number Placeholder 3">
            <a:extLst>
              <a:ext uri="{FF2B5EF4-FFF2-40B4-BE49-F238E27FC236}">
                <a16:creationId xmlns:a16="http://schemas.microsoft.com/office/drawing/2014/main" id="{8FCCCE7C-F543-B585-46BD-38FCE5F3323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prstClr val="white"/>
                </a:solidFill>
                <a:effectLst/>
                <a:uLnTx/>
                <a:uFillTx/>
                <a:latin typeface="Avenir Next LT Pro" panose="020B05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1177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855C0-9A20-9A85-24EA-FBBC71E70669}"/>
              </a:ext>
            </a:extLst>
          </p:cNvPr>
          <p:cNvSpPr>
            <a:spLocks noGrp="1"/>
          </p:cNvSpPr>
          <p:nvPr>
            <p:ph type="title" idx="4294967295"/>
          </p:nvPr>
        </p:nvSpPr>
        <p:spPr>
          <a:xfrm>
            <a:off x="681893" y="2961980"/>
            <a:ext cx="10440537" cy="178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Next meeting: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February 11, 2026</a:t>
            </a:r>
          </a:p>
        </p:txBody>
      </p:sp>
    </p:spTree>
    <p:extLst>
      <p:ext uri="{BB962C8B-B14F-4D97-AF65-F5344CB8AC3E}">
        <p14:creationId xmlns:p14="http://schemas.microsoft.com/office/powerpoint/2010/main" val="186578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73E496-E91E-F9A9-7A27-31D622905D8E}"/>
              </a:ext>
            </a:extLst>
          </p:cNvPr>
          <p:cNvSpPr>
            <a:spLocks noGrp="1"/>
          </p:cNvSpPr>
          <p:nvPr>
            <p:ph type="title"/>
          </p:nvPr>
        </p:nvSpPr>
        <p:spPr/>
        <p:txBody>
          <a:bodyPr/>
          <a:lstStyle/>
          <a:p>
            <a:r>
              <a:rPr lang="en-US" dirty="0"/>
              <a:t>Reflecting on 2025</a:t>
            </a:r>
          </a:p>
        </p:txBody>
      </p:sp>
      <p:pic>
        <p:nvPicPr>
          <p:cNvPr id="11" name="Picture 10" descr="Paul Revere reenactor flexing arm after getting vaccine">
            <a:extLst>
              <a:ext uri="{FF2B5EF4-FFF2-40B4-BE49-F238E27FC236}">
                <a16:creationId xmlns:a16="http://schemas.microsoft.com/office/drawing/2014/main" id="{0E715A25-495B-C1EB-15E0-C50FB960ACBA}"/>
              </a:ext>
            </a:extLst>
          </p:cNvPr>
          <p:cNvPicPr>
            <a:picLocks noChangeAspect="1"/>
          </p:cNvPicPr>
          <p:nvPr/>
        </p:nvPicPr>
        <p:blipFill>
          <a:blip r:embed="rId2"/>
          <a:srcRect l="24904" t="29983" r="29770" b="24693"/>
          <a:stretch/>
        </p:blipFill>
        <p:spPr>
          <a:xfrm>
            <a:off x="2471924" y="1319671"/>
            <a:ext cx="3624540" cy="2416949"/>
          </a:xfrm>
          <a:prstGeom prst="rect">
            <a:avLst/>
          </a:prstGeom>
        </p:spPr>
      </p:pic>
      <p:pic>
        <p:nvPicPr>
          <p:cNvPr id="3" name="Picture 2" descr="Governor Maura Healey at podium with sign that says Protecting Public Health, with Commissioner Robbie Goldstein, Secretary Kiame Mahaniah, and other leaders behind her">
            <a:extLst>
              <a:ext uri="{FF2B5EF4-FFF2-40B4-BE49-F238E27FC236}">
                <a16:creationId xmlns:a16="http://schemas.microsoft.com/office/drawing/2014/main" id="{4541E475-6004-61E0-7C14-8216EB9FA90D}"/>
              </a:ext>
            </a:extLst>
          </p:cNvPr>
          <p:cNvPicPr>
            <a:picLocks noChangeAspect="1"/>
          </p:cNvPicPr>
          <p:nvPr/>
        </p:nvPicPr>
        <p:blipFill>
          <a:blip r:embed="rId3"/>
          <a:stretch>
            <a:fillRect/>
          </a:stretch>
        </p:blipFill>
        <p:spPr>
          <a:xfrm>
            <a:off x="6096463" y="1319670"/>
            <a:ext cx="3623613" cy="2416950"/>
          </a:xfrm>
          <a:prstGeom prst="rect">
            <a:avLst/>
          </a:prstGeom>
        </p:spPr>
      </p:pic>
      <p:pic>
        <p:nvPicPr>
          <p:cNvPr id="7" name="Picture 6" descr="Commissioner Robbie Goldstein speaking at podium that says Protecting Public Health, alongside Governor Maura Healey and community health center staff">
            <a:extLst>
              <a:ext uri="{FF2B5EF4-FFF2-40B4-BE49-F238E27FC236}">
                <a16:creationId xmlns:a16="http://schemas.microsoft.com/office/drawing/2014/main" id="{01298B91-9C54-DF34-7E7D-558EDAAA5FBD}"/>
              </a:ext>
            </a:extLst>
          </p:cNvPr>
          <p:cNvPicPr>
            <a:picLocks noChangeAspect="1"/>
          </p:cNvPicPr>
          <p:nvPr/>
        </p:nvPicPr>
        <p:blipFill>
          <a:blip r:embed="rId4"/>
          <a:stretch>
            <a:fillRect/>
          </a:stretch>
        </p:blipFill>
        <p:spPr>
          <a:xfrm>
            <a:off x="2478228" y="3736620"/>
            <a:ext cx="3624540" cy="2417540"/>
          </a:xfrm>
          <a:prstGeom prst="rect">
            <a:avLst/>
          </a:prstGeom>
        </p:spPr>
      </p:pic>
      <p:pic>
        <p:nvPicPr>
          <p:cNvPr id="13" name="Picture 12" descr="Dr. Al DeMaria, Commissioner Robbie Goldstein, and other former DPH leaders in front of AIDS quilt pieces">
            <a:extLst>
              <a:ext uri="{FF2B5EF4-FFF2-40B4-BE49-F238E27FC236}">
                <a16:creationId xmlns:a16="http://schemas.microsoft.com/office/drawing/2014/main" id="{688086E0-AAAB-FFD9-8809-F438DF38BE4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rcRect t="6622" b="20849"/>
          <a:stretch/>
        </p:blipFill>
        <p:spPr>
          <a:xfrm>
            <a:off x="6102768" y="3736620"/>
            <a:ext cx="3611004" cy="2416949"/>
          </a:xfrm>
          <a:prstGeom prst="rect">
            <a:avLst/>
          </a:prstGeom>
          <a:effectLst/>
        </p:spPr>
      </p:pic>
      <p:sp>
        <p:nvSpPr>
          <p:cNvPr id="10" name="Slide Number Placeholder 14">
            <a:extLst>
              <a:ext uri="{FF2B5EF4-FFF2-40B4-BE49-F238E27FC236}">
                <a16:creationId xmlns:a16="http://schemas.microsoft.com/office/drawing/2014/main" id="{E56AD40D-7718-D202-0D92-951F7C1DC984}"/>
              </a:ext>
            </a:extLst>
          </p:cNvPr>
          <p:cNvSpPr>
            <a:spLocks noGrp="1"/>
          </p:cNvSpPr>
          <p:nvPr>
            <p:ph type="sldNum" sz="quarter" idx="4"/>
          </p:nvPr>
        </p:nvSpPr>
        <p:spPr>
          <a:xfrm>
            <a:off x="9034825" y="6492502"/>
            <a:ext cx="2736415" cy="365125"/>
          </a:xfrm>
        </p:spPr>
        <p:txBody>
          <a:bodyPr/>
          <a:lstStyle/>
          <a:p>
            <a:fld id="{CA49D0EE-DE7F-324B-A84C-F36708423CDB}" type="slidenum">
              <a:rPr lang="en-US" smtClean="0"/>
              <a:pPr/>
              <a:t>8</a:t>
            </a:fld>
            <a:endParaRPr lang="en-US"/>
          </a:p>
        </p:txBody>
      </p:sp>
    </p:spTree>
    <p:extLst>
      <p:ext uri="{BB962C8B-B14F-4D97-AF65-F5344CB8AC3E}">
        <p14:creationId xmlns:p14="http://schemas.microsoft.com/office/powerpoint/2010/main" val="17240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1CF44-A0C7-13BC-F76D-8E28FF0D23F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F6A970-683B-1DAA-4339-EB8AF4355B9C}"/>
              </a:ext>
            </a:extLst>
          </p:cNvPr>
          <p:cNvSpPr>
            <a:spLocks noGrp="1"/>
          </p:cNvSpPr>
          <p:nvPr>
            <p:ph type="title" idx="4294967295"/>
          </p:nvPr>
        </p:nvSpPr>
        <p:spPr>
          <a:xfrm>
            <a:off x="677862" y="2343949"/>
            <a:ext cx="10328275"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Arial" panose="020B0604020202020204" pitchFamily="34" charset="0"/>
              </a:rPr>
              <a:t>Determination of Need: UMass Memorial Health Care, Inc.</a:t>
            </a:r>
          </a:p>
        </p:txBody>
      </p:sp>
      <p:sp>
        <p:nvSpPr>
          <p:cNvPr id="3" name="Content Placeholder 2">
            <a:extLst>
              <a:ext uri="{FF2B5EF4-FFF2-40B4-BE49-F238E27FC236}">
                <a16:creationId xmlns:a16="http://schemas.microsoft.com/office/drawing/2014/main" id="{B9A6CD96-AF36-4C6B-A5FA-0D31E4290448}"/>
              </a:ext>
            </a:extLst>
          </p:cNvPr>
          <p:cNvSpPr>
            <a:spLocks noGrp="1"/>
          </p:cNvSpPr>
          <p:nvPr>
            <p:ph sz="quarter" idx="11"/>
          </p:nvPr>
        </p:nvSpPr>
        <p:spPr>
          <a:xfrm>
            <a:off x="677863" y="3705500"/>
            <a:ext cx="10898441" cy="779462"/>
          </a:xfrm>
        </p:spPr>
        <p:txBody>
          <a:bodyPr/>
          <a:lstStyle/>
          <a:p>
            <a:r>
              <a:rPr lang="en-US" sz="3200" b="0" dirty="0"/>
              <a:t>Amendment: Substantial Capital Expenditure and Substantial Change in Service </a:t>
            </a:r>
          </a:p>
        </p:txBody>
      </p:sp>
      <p:sp>
        <p:nvSpPr>
          <p:cNvPr id="12" name="Content Placeholder 11">
            <a:extLst>
              <a:ext uri="{FF2B5EF4-FFF2-40B4-BE49-F238E27FC236}">
                <a16:creationId xmlns:a16="http://schemas.microsoft.com/office/drawing/2014/main" id="{94D08599-7152-DC62-AC5C-933D50BE52A0}"/>
              </a:ext>
            </a:extLst>
          </p:cNvPr>
          <p:cNvSpPr>
            <a:spLocks noGrp="1"/>
          </p:cNvSpPr>
          <p:nvPr>
            <p:ph sz="quarter" idx="13"/>
          </p:nvPr>
        </p:nvSpPr>
        <p:spPr/>
        <p:txBody>
          <a:bodyPr/>
          <a:lstStyle/>
          <a:p>
            <a:r>
              <a:rPr lang="en-US" dirty="0"/>
              <a:t>Teryl Smith​​</a:t>
            </a:r>
          </a:p>
        </p:txBody>
      </p:sp>
      <p:sp>
        <p:nvSpPr>
          <p:cNvPr id="13" name="Content Placeholder 12">
            <a:extLst>
              <a:ext uri="{FF2B5EF4-FFF2-40B4-BE49-F238E27FC236}">
                <a16:creationId xmlns:a16="http://schemas.microsoft.com/office/drawing/2014/main" id="{1DD9695A-390A-D89C-A3CE-A40CA0835C49}"/>
              </a:ext>
            </a:extLst>
          </p:cNvPr>
          <p:cNvSpPr>
            <a:spLocks noGrp="1"/>
          </p:cNvSpPr>
          <p:nvPr>
            <p:ph sz="quarter" idx="14"/>
          </p:nvPr>
        </p:nvSpPr>
        <p:spPr/>
        <p:txBody>
          <a:bodyPr/>
          <a:lstStyle/>
          <a:p>
            <a:r>
              <a:rPr lang="en-US" dirty="0"/>
              <a:t>Director, Bureau of Health Care Safety and Quality​</a:t>
            </a:r>
          </a:p>
          <a:p>
            <a:endParaRPr lang="en-US" dirty="0"/>
          </a:p>
        </p:txBody>
      </p:sp>
    </p:spTree>
    <p:extLst>
      <p:ext uri="{BB962C8B-B14F-4D97-AF65-F5344CB8AC3E}">
        <p14:creationId xmlns:p14="http://schemas.microsoft.com/office/powerpoint/2010/main" val="3076323492"/>
      </p:ext>
    </p:extLst>
  </p:cSld>
  <p:clrMapOvr>
    <a:masterClrMapping/>
  </p:clrMapOvr>
</p:sld>
</file>

<file path=ppt/theme/theme1.xml><?xml version="1.0" encoding="utf-8"?>
<a:theme xmlns:a="http://schemas.openxmlformats.org/drawingml/2006/main" name="PHC Presentation Template">
  <a:themeElements>
    <a:clrScheme name="Custom 7">
      <a:dk1>
        <a:srgbClr val="032E53"/>
      </a:dk1>
      <a:lt1>
        <a:sysClr val="window" lastClr="FFFFFF"/>
      </a:lt1>
      <a:dk2>
        <a:srgbClr val="005994"/>
      </a:dk2>
      <a:lt2>
        <a:srgbClr val="ECECEC"/>
      </a:lt2>
      <a:accent1>
        <a:srgbClr val="92CAD6"/>
      </a:accent1>
      <a:accent2>
        <a:srgbClr val="F2BC1A"/>
      </a:accent2>
      <a:accent3>
        <a:srgbClr val="F68D29"/>
      </a:accent3>
      <a:accent4>
        <a:srgbClr val="680A1D"/>
      </a:accent4>
      <a:accent5>
        <a:srgbClr val="388557"/>
      </a:accent5>
      <a:accent6>
        <a:srgbClr val="FFFFFF"/>
      </a:accent6>
      <a:hlink>
        <a:srgbClr val="005994"/>
      </a:hlink>
      <a:folHlink>
        <a:srgbClr val="005994"/>
      </a:folHlink>
    </a:clrScheme>
    <a:fontScheme name="Custom DPH">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PPT-Template.pptx" id="{96C2E639-D294-4220-9985-8E2F7284829E}" vid="{6F8A1C8D-C38C-43CD-AF9D-6986CE62D258}"/>
    </a:ext>
  </a:extLst>
</a:theme>
</file>

<file path=ppt/theme/theme2.xml><?xml version="1.0" encoding="utf-8"?>
<a:theme xmlns:a="http://schemas.openxmlformats.org/drawingml/2006/main" name="1_PHC Presentation Template">
  <a:themeElements>
    <a:clrScheme name="Custom 6">
      <a:dk1>
        <a:srgbClr val="032E53"/>
      </a:dk1>
      <a:lt1>
        <a:sysClr val="window" lastClr="FFFFFF"/>
      </a:lt1>
      <a:dk2>
        <a:srgbClr val="005994"/>
      </a:dk2>
      <a:lt2>
        <a:srgbClr val="ECECEC"/>
      </a:lt2>
      <a:accent1>
        <a:srgbClr val="92CAD6"/>
      </a:accent1>
      <a:accent2>
        <a:srgbClr val="F2BC1A"/>
      </a:accent2>
      <a:accent3>
        <a:srgbClr val="F68D29"/>
      </a:accent3>
      <a:accent4>
        <a:srgbClr val="680A1D"/>
      </a:accent4>
      <a:accent5>
        <a:srgbClr val="388557"/>
      </a:accent5>
      <a:accent6>
        <a:srgbClr val="FFFFFF"/>
      </a:accent6>
      <a:hlink>
        <a:srgbClr val="005994"/>
      </a:hlink>
      <a:folHlink>
        <a:srgbClr val="005994"/>
      </a:folHlink>
    </a:clrScheme>
    <a:fontScheme name="Custom DPH">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PPT-Template.pptx" id="{96C2E639-D294-4220-9985-8E2F7284829E}" vid="{6F8A1C8D-C38C-43CD-AF9D-6986CE62D258}"/>
    </a:ext>
  </a:extLst>
</a:theme>
</file>

<file path=ppt/theme/theme3.xml><?xml version="1.0" encoding="utf-8"?>
<a:theme xmlns:a="http://schemas.openxmlformats.org/drawingml/2006/main" name="2025 PHC Merged Deck Design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31eccf-3de9-421c-9492-84c307f0bde8">
      <Terms xmlns="http://schemas.microsoft.com/office/infopath/2007/PartnerControls"/>
    </lcf76f155ced4ddcb4097134ff3c332f>
    <TaxCatchAll xmlns="ab045aec-5986-4200-9f61-ee1f4f3e375b" xsi:nil="true"/>
    <SharedWithUsers xmlns="ab045aec-5986-4200-9f61-ee1f4f3e375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DB0E4AB7AFA849B0BC829D831B14DE" ma:contentTypeVersion="15" ma:contentTypeDescription="Create a new document." ma:contentTypeScope="" ma:versionID="4ce563cf46be97849e80752bf38deb19">
  <xsd:schema xmlns:xsd="http://www.w3.org/2001/XMLSchema" xmlns:xs="http://www.w3.org/2001/XMLSchema" xmlns:p="http://schemas.microsoft.com/office/2006/metadata/properties" xmlns:ns2="7b31eccf-3de9-421c-9492-84c307f0bde8" xmlns:ns3="ab045aec-5986-4200-9f61-ee1f4f3e375b" targetNamespace="http://schemas.microsoft.com/office/2006/metadata/properties" ma:root="true" ma:fieldsID="925c4149c41c73da4df18255d90e08af" ns2:_="" ns3:_="">
    <xsd:import namespace="7b31eccf-3de9-421c-9492-84c307f0bde8"/>
    <xsd:import namespace="ab045aec-5986-4200-9f61-ee1f4f3e37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31eccf-3de9-421c-9492-84c307f0bd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045aec-5986-4200-9f61-ee1f4f3e37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afb0490-7fff-461e-b54b-0bdd5c422f91}" ma:internalName="TaxCatchAll" ma:showField="CatchAllData" ma:web="ab045aec-5986-4200-9f61-ee1f4f3e37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79D1A1-0027-47F0-AB91-56ED88FC8FD7}">
  <ds:schemaRefs>
    <ds:schemaRef ds:uri="http://purl.org/dc/terms/"/>
    <ds:schemaRef ds:uri="7b31eccf-3de9-421c-9492-84c307f0bde8"/>
    <ds:schemaRef ds:uri="http://schemas.microsoft.com/office/2006/documentManagement/types"/>
    <ds:schemaRef ds:uri="http://schemas.microsoft.com/office/2006/metadata/properties"/>
    <ds:schemaRef ds:uri="http://purl.org/dc/elements/1.1/"/>
    <ds:schemaRef ds:uri="ab045aec-5986-4200-9f61-ee1f4f3e375b"/>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4FE4D16-795A-45CB-A41C-467D9A7B3489}">
  <ds:schemaRefs>
    <ds:schemaRef ds:uri="http://schemas.microsoft.com/sharepoint/v3/contenttype/forms"/>
  </ds:schemaRefs>
</ds:datastoreItem>
</file>

<file path=customXml/itemProps3.xml><?xml version="1.0" encoding="utf-8"?>
<ds:datastoreItem xmlns:ds="http://schemas.openxmlformats.org/officeDocument/2006/customXml" ds:itemID="{0D9696CD-6A3A-4FC0-864C-BB604A22F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31eccf-3de9-421c-9492-84c307f0bde8"/>
    <ds:schemaRef ds:uri="ab045aec-5986-4200-9f61-ee1f4f3e3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1577</TotalTime>
  <Words>5491</Words>
  <Application>Microsoft Office PowerPoint</Application>
  <PresentationFormat>Widescreen</PresentationFormat>
  <Paragraphs>761</Paragraphs>
  <Slides>77</Slides>
  <Notes>36</Notes>
  <HiddenSlides>0</HiddenSlides>
  <MMClips>0</MMClips>
  <ScaleCrop>false</ScaleCrop>
  <HeadingPairs>
    <vt:vector size="4" baseType="variant">
      <vt:variant>
        <vt:lpstr>Theme</vt:lpstr>
      </vt:variant>
      <vt:variant>
        <vt:i4>3</vt:i4>
      </vt:variant>
      <vt:variant>
        <vt:lpstr>Slide Titles</vt:lpstr>
      </vt:variant>
      <vt:variant>
        <vt:i4>77</vt:i4>
      </vt:variant>
    </vt:vector>
  </HeadingPairs>
  <TitlesOfParts>
    <vt:vector size="80" baseType="lpstr">
      <vt:lpstr>PHC Presentation Template</vt:lpstr>
      <vt:lpstr>1_PHC Presentation Template</vt:lpstr>
      <vt:lpstr>2025 PHC Merged Deck Design Template</vt:lpstr>
      <vt:lpstr>Public Health Council Meeting January 14, 2026</vt:lpstr>
      <vt:lpstr>Updates</vt:lpstr>
      <vt:lpstr>Childhood Immunization Schedule </vt:lpstr>
      <vt:lpstr>Gender-affirming care</vt:lpstr>
      <vt:lpstr>Martin Luther King Jr. Day </vt:lpstr>
      <vt:lpstr>Blood Donor Month</vt:lpstr>
      <vt:lpstr>Respiratory illness, including flu</vt:lpstr>
      <vt:lpstr>Reflecting on 2025</vt:lpstr>
      <vt:lpstr>Determination of Need: UMass Memorial Health Care, Inc.</vt:lpstr>
      <vt:lpstr>Background Information</vt:lpstr>
      <vt:lpstr>Proposed Amendment Description</vt:lpstr>
      <vt:lpstr>Overview of Proposed Change at UMMMC</vt:lpstr>
      <vt:lpstr>Additional Background Information</vt:lpstr>
      <vt:lpstr>Requirements for Approval of a Significant Change Amendment </vt:lpstr>
      <vt:lpstr>Rationale for the Significant Change Amendment </vt:lpstr>
      <vt:lpstr>Occupancy Rates and Discharges</vt:lpstr>
      <vt:lpstr>UMMMC ED Visits by Campus </vt:lpstr>
      <vt:lpstr>ED Boarding Indicators</vt:lpstr>
      <vt:lpstr>Impact on Cost to Existing Patient Panel</vt:lpstr>
      <vt:lpstr>Factor 6: Community Health Initiatives, Requirements</vt:lpstr>
      <vt:lpstr>Total CHI Contribution</vt:lpstr>
      <vt:lpstr>Other Conditions</vt:lpstr>
      <vt:lpstr>Determination of need presentation thank-you</vt:lpstr>
      <vt:lpstr>Proposed revisions to regulations:</vt:lpstr>
      <vt:lpstr>Summary of regulations</vt:lpstr>
      <vt:lpstr>Overview of the Act to Improve Quality and Oversight of Long-Term Care</vt:lpstr>
      <vt:lpstr>Overview of proposed revisions to the regulations</vt:lpstr>
      <vt:lpstr>Overview of proposed revisions to 105 CMR 150</vt:lpstr>
      <vt:lpstr>Overview of proposed revisions to 105 CMR 150, continued</vt:lpstr>
      <vt:lpstr>Proposed revisions: 105 CMR 150, part 1</vt:lpstr>
      <vt:lpstr>Proposed revisions: 105 CMR 150, part 2</vt:lpstr>
      <vt:lpstr>Proposed revisions: 105 CMR 150, part 3</vt:lpstr>
      <vt:lpstr>Proposed revisions: 105 CMR 150, part 4</vt:lpstr>
      <vt:lpstr>Proposed revisions: 105 CMR 150, part 5</vt:lpstr>
      <vt:lpstr>Proposed revisions: 105 CMR 150, part 6</vt:lpstr>
      <vt:lpstr>Overview of proposed revisions to 105 CMR 153</vt:lpstr>
      <vt:lpstr>Overview of proposed revisions to 105 CMR 153, continued</vt:lpstr>
      <vt:lpstr>Proposed revisions: 105 CMR 153, part 1</vt:lpstr>
      <vt:lpstr>Proposed revisions: 105 CMR 153, part 2</vt:lpstr>
      <vt:lpstr>Proposed revisions: 105 CMR 153, part 3</vt:lpstr>
      <vt:lpstr>Proposed revisions: 105 CMR 153, part 4</vt:lpstr>
      <vt:lpstr>Proposed revisions: 105 CMR 153, part 5</vt:lpstr>
      <vt:lpstr>Next steps: Public comment</vt:lpstr>
      <vt:lpstr>Regulation presentation thank-you</vt:lpstr>
      <vt:lpstr> Community-based Health Initiatives</vt:lpstr>
      <vt:lpstr>Agenda</vt:lpstr>
      <vt:lpstr>DoN CHI Program &amp; Process</vt:lpstr>
      <vt:lpstr>Factor 6: Community Health Initiatives - Requirements</vt:lpstr>
      <vt:lpstr>CHI Investments Must Improve Social Determinants of Health</vt:lpstr>
      <vt:lpstr>The CHI Program</vt:lpstr>
      <vt:lpstr>Assessing community engagement through required DoN CHI application forms*</vt:lpstr>
      <vt:lpstr>Overview of DoN Process</vt:lpstr>
      <vt:lpstr>CHI Activities Across DoN Process</vt:lpstr>
      <vt:lpstr>CHI Investments: Local and State</vt:lpstr>
      <vt:lpstr>Overview of DoN CHI Process:  Local and State Investments</vt:lpstr>
      <vt:lpstr>Local &amp; Statewide Contributions 2018-2025</vt:lpstr>
      <vt:lpstr>Local CHI Investments</vt:lpstr>
      <vt:lpstr>Local CHI Investments Background</vt:lpstr>
      <vt:lpstr>CHI Team Capacity Building to Ensure Success</vt:lpstr>
      <vt:lpstr>Process is the Same For All Local CHI Projects </vt:lpstr>
      <vt:lpstr>Local CHI Impact: Boston Medical Center (BMC)</vt:lpstr>
      <vt:lpstr>Local CHI Impact: Baystate Medical Center </vt:lpstr>
      <vt:lpstr>Statewide Fund Investments</vt:lpstr>
      <vt:lpstr>Overview of DoN CHI Process:  Local and State Investments, focus on state</vt:lpstr>
      <vt:lpstr>Projected amount of Local CHI Funds (2015-2027) </vt:lpstr>
      <vt:lpstr>Distributing DoN CHI Funds More Equitably</vt:lpstr>
      <vt:lpstr>The Funds Key Takeaways</vt:lpstr>
      <vt:lpstr>Two Funds &amp; Three Funding Opportunities</vt:lpstr>
      <vt:lpstr>The Funds Geographic Reach (2020—2025)</vt:lpstr>
      <vt:lpstr>Statewide Impact: Berkshire Regional Planning Council  (BRPC)</vt:lpstr>
      <vt:lpstr>Statewide Impact: Neighbor to Neighbor MA Education Fund (N2N)</vt:lpstr>
      <vt:lpstr>Key Themes of Local &amp; Statewide Investments</vt:lpstr>
      <vt:lpstr>Looking Ahead</vt:lpstr>
      <vt:lpstr>Looking Ahead: Local and Statewide</vt:lpstr>
      <vt:lpstr>Discussion</vt:lpstr>
      <vt:lpstr>Informational presentation thank-you</vt:lpstr>
      <vt:lpstr>Next meeting: February 11,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Kaplan, Amy (DPH)</cp:lastModifiedBy>
  <cp:revision>2</cp:revision>
  <dcterms:created xsi:type="dcterms:W3CDTF">2019-01-10T19:26:50Z</dcterms:created>
  <dcterms:modified xsi:type="dcterms:W3CDTF">2026-01-14T13:16:20Z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0x01010002DB0E4AB7AFA849B0BC829D831B14DE</vt:lpwstr>
  </property>
  <property fmtid="{D5CDD505-2E9C-101B-9397-08002B2CF9AE}" pid="4" name="Order">
    <vt:r8>625600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