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slideLayouts/slideLayout24.xml" ContentType="application/vnd.openxmlformats-officedocument.presentationml.slideLayout+xml"/>
  <Override PartName="/ppt/theme/theme15.xml" ContentType="application/vnd.openxmlformats-officedocument.theme+xml"/>
  <Override PartName="/ppt/slideLayouts/slideLayout25.xml" ContentType="application/vnd.openxmlformats-officedocument.presentationml.slideLayout+xml"/>
  <Override PartName="/ppt/theme/theme16.xml" ContentType="application/vnd.openxmlformats-officedocument.theme+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theme/theme19.xml" ContentType="application/vnd.openxmlformats-officedocument.theme+xml"/>
  <Override PartName="/ppt/slideLayouts/slideLayout29.xml" ContentType="application/vnd.openxmlformats-officedocument.presentationml.slideLayout+xml"/>
  <Override PartName="/ppt/theme/theme20.xml" ContentType="application/vnd.openxmlformats-officedocument.theme+xml"/>
  <Override PartName="/ppt/slideLayouts/slideLayout30.xml" ContentType="application/vnd.openxmlformats-officedocument.presentationml.slideLayout+xml"/>
  <Override PartName="/ppt/theme/theme21.xml" ContentType="application/vnd.openxmlformats-officedocument.theme+xml"/>
  <Override PartName="/ppt/slideLayouts/slideLayout31.xml" ContentType="application/vnd.openxmlformats-officedocument.presentationml.slideLayout+xml"/>
  <Override PartName="/ppt/theme/theme22.xml" ContentType="application/vnd.openxmlformats-officedocument.theme+xml"/>
  <Override PartName="/ppt/slideLayouts/slideLayout32.xml" ContentType="application/vnd.openxmlformats-officedocument.presentationml.slideLayout+xml"/>
  <Override PartName="/ppt/theme/theme23.xml" ContentType="application/vnd.openxmlformats-officedocument.theme+xml"/>
  <Override PartName="/ppt/slideLayouts/slideLayout33.xml" ContentType="application/vnd.openxmlformats-officedocument.presentationml.slideLayout+xml"/>
  <Override PartName="/ppt/theme/theme24.xml" ContentType="application/vnd.openxmlformats-officedocument.theme+xml"/>
  <Override PartName="/ppt/slideLayouts/slideLayout34.xml" ContentType="application/vnd.openxmlformats-officedocument.presentationml.slideLayout+xml"/>
  <Override PartName="/ppt/theme/theme25.xml" ContentType="application/vnd.openxmlformats-officedocument.theme+xml"/>
  <Override PartName="/ppt/slideLayouts/slideLayout35.xml" ContentType="application/vnd.openxmlformats-officedocument.presentationml.slideLayout+xml"/>
  <Override PartName="/ppt/theme/theme26.xml" ContentType="application/vnd.openxmlformats-officedocument.theme+xml"/>
  <Override PartName="/ppt/slideLayouts/slideLayout36.xml" ContentType="application/vnd.openxmlformats-officedocument.presentationml.slideLayout+xml"/>
  <Override PartName="/ppt/theme/theme27.xml" ContentType="application/vnd.openxmlformats-officedocument.theme+xml"/>
  <Override PartName="/ppt/slideLayouts/slideLayout37.xml" ContentType="application/vnd.openxmlformats-officedocument.presentationml.slideLayout+xml"/>
  <Override PartName="/ppt/theme/theme28.xml" ContentType="application/vnd.openxmlformats-officedocument.theme+xml"/>
  <Override PartName="/ppt/slideLayouts/slideLayout38.xml" ContentType="application/vnd.openxmlformats-officedocument.presentationml.slideLayout+xml"/>
  <Override PartName="/ppt/theme/theme29.xml" ContentType="application/vnd.openxmlformats-officedocument.theme+xml"/>
  <Override PartName="/ppt/slideLayouts/slideLayout39.xml" ContentType="application/vnd.openxmlformats-officedocument.presentationml.slideLayout+xml"/>
  <Override PartName="/ppt/theme/theme30.xml" ContentType="application/vnd.openxmlformats-officedocument.theme+xml"/>
  <Override PartName="/ppt/slideLayouts/slideLayout40.xml" ContentType="application/vnd.openxmlformats-officedocument.presentationml.slideLayout+xml"/>
  <Override PartName="/ppt/theme/theme31.xml" ContentType="application/vnd.openxmlformats-officedocument.theme+xml"/>
  <Override PartName="/ppt/slideLayouts/slideLayout41.xml" ContentType="application/vnd.openxmlformats-officedocument.presentationml.slideLayout+xml"/>
  <Override PartName="/ppt/theme/theme32.xml" ContentType="application/vnd.openxmlformats-officedocument.theme+xml"/>
  <Override PartName="/ppt/slideLayouts/slideLayout42.xml" ContentType="application/vnd.openxmlformats-officedocument.presentationml.slideLayout+xml"/>
  <Override PartName="/ppt/theme/theme33.xml" ContentType="application/vnd.openxmlformats-officedocument.theme+xml"/>
  <Override PartName="/ppt/slideLayouts/slideLayout43.xml" ContentType="application/vnd.openxmlformats-officedocument.presentationml.slideLayout+xml"/>
  <Override PartName="/ppt/theme/theme34.xml" ContentType="application/vnd.openxmlformats-officedocument.theme+xml"/>
  <Override PartName="/ppt/slideLayouts/slideLayout44.xml" ContentType="application/vnd.openxmlformats-officedocument.presentationml.slideLayout+xml"/>
  <Override PartName="/ppt/theme/theme35.xml" ContentType="application/vnd.openxmlformats-officedocument.theme+xml"/>
  <Override PartName="/ppt/slideLayouts/slideLayout45.xml" ContentType="application/vnd.openxmlformats-officedocument.presentationml.slideLayout+xml"/>
  <Override PartName="/ppt/theme/theme36.xml" ContentType="application/vnd.openxmlformats-officedocument.theme+xml"/>
  <Override PartName="/ppt/slideLayouts/slideLayout46.xml" ContentType="application/vnd.openxmlformats-officedocument.presentationml.slideLayout+xml"/>
  <Override PartName="/ppt/theme/theme37.xml" ContentType="application/vnd.openxmlformats-officedocument.theme+xml"/>
  <Override PartName="/ppt/slideLayouts/slideLayout47.xml" ContentType="application/vnd.openxmlformats-officedocument.presentationml.slideLayout+xml"/>
  <Override PartName="/ppt/theme/theme38.xml" ContentType="application/vnd.openxmlformats-officedocument.theme+xml"/>
  <Override PartName="/ppt/slideLayouts/slideLayout48.xml" ContentType="application/vnd.openxmlformats-officedocument.presentationml.slideLayout+xml"/>
  <Override PartName="/ppt/theme/theme39.xml" ContentType="application/vnd.openxmlformats-officedocument.theme+xml"/>
  <Override PartName="/ppt/slideLayouts/slideLayout49.xml" ContentType="application/vnd.openxmlformats-officedocument.presentationml.slideLayout+xml"/>
  <Override PartName="/ppt/theme/theme40.xml" ContentType="application/vnd.openxmlformats-officedocument.theme+xml"/>
  <Override PartName="/ppt/slideLayouts/slideLayout50.xml" ContentType="application/vnd.openxmlformats-officedocument.presentationml.slideLayout+xml"/>
  <Override PartName="/ppt/theme/theme41.xml" ContentType="application/vnd.openxmlformats-officedocument.theme+xml"/>
  <Override PartName="/ppt/slideLayouts/slideLayout51.xml" ContentType="application/vnd.openxmlformats-officedocument.presentationml.slideLayout+xml"/>
  <Override PartName="/ppt/theme/theme42.xml" ContentType="application/vnd.openxmlformats-officedocument.theme+xml"/>
  <Override PartName="/ppt/slideLayouts/slideLayout52.xml" ContentType="application/vnd.openxmlformats-officedocument.presentationml.slideLayout+xml"/>
  <Override PartName="/ppt/theme/theme4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8.xml" ContentType="application/vnd.openxmlformats-officedocument.drawingml.chart+xml"/>
  <Override PartName="/ppt/notesSlides/notesSlide47.xml" ContentType="application/vnd.openxmlformats-officedocument.presentationml.notesSlide+xml"/>
  <Override PartName="/ppt/charts/chart19.xml" ContentType="application/vnd.openxmlformats-officedocument.drawingml.chart+xml"/>
  <Override PartName="/ppt/notesSlides/notesSlide48.xml" ContentType="application/vnd.openxmlformats-officedocument.presentationml.notesSlide+xml"/>
  <Override PartName="/ppt/charts/chart20.xml" ContentType="application/vnd.openxmlformats-officedocument.drawingml.chart+xml"/>
  <Override PartName="/ppt/drawings/drawing1.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1" r:id="rId3"/>
    <p:sldMasterId id="2147483665" r:id="rId4"/>
    <p:sldMasterId id="2147483667" r:id="rId5"/>
    <p:sldMasterId id="2147483669" r:id="rId6"/>
    <p:sldMasterId id="2147483671" r:id="rId7"/>
    <p:sldMasterId id="2147483673" r:id="rId8"/>
    <p:sldMasterId id="2147483675" r:id="rId9"/>
    <p:sldMasterId id="2147483677" r:id="rId10"/>
    <p:sldMasterId id="2147483679" r:id="rId11"/>
    <p:sldMasterId id="2147483681" r:id="rId12"/>
    <p:sldMasterId id="2147483683" r:id="rId13"/>
    <p:sldMasterId id="2147483685" r:id="rId14"/>
    <p:sldMasterId id="2147483687" r:id="rId15"/>
    <p:sldMasterId id="2147483689" r:id="rId16"/>
    <p:sldMasterId id="2147483691" r:id="rId17"/>
    <p:sldMasterId id="2147483693" r:id="rId18"/>
    <p:sldMasterId id="2147483695" r:id="rId19"/>
    <p:sldMasterId id="2147483697" r:id="rId20"/>
    <p:sldMasterId id="2147483699" r:id="rId21"/>
    <p:sldMasterId id="2147483701" r:id="rId22"/>
    <p:sldMasterId id="2147483703" r:id="rId23"/>
    <p:sldMasterId id="2147483705" r:id="rId24"/>
    <p:sldMasterId id="2147483707" r:id="rId25"/>
    <p:sldMasterId id="2147483709" r:id="rId26"/>
    <p:sldMasterId id="2147483711" r:id="rId27"/>
    <p:sldMasterId id="2147483713" r:id="rId28"/>
    <p:sldMasterId id="2147483715" r:id="rId29"/>
    <p:sldMasterId id="2147483717" r:id="rId30"/>
    <p:sldMasterId id="2147483719" r:id="rId31"/>
    <p:sldMasterId id="2147483721" r:id="rId32"/>
    <p:sldMasterId id="2147483723" r:id="rId33"/>
    <p:sldMasterId id="2147483725" r:id="rId34"/>
    <p:sldMasterId id="2147483727" r:id="rId35"/>
    <p:sldMasterId id="2147483729" r:id="rId36"/>
    <p:sldMasterId id="2147483731" r:id="rId37"/>
    <p:sldMasterId id="2147483733" r:id="rId38"/>
    <p:sldMasterId id="2147483735" r:id="rId39"/>
    <p:sldMasterId id="2147483737" r:id="rId40"/>
    <p:sldMasterId id="2147483739" r:id="rId41"/>
    <p:sldMasterId id="2147483741" r:id="rId42"/>
    <p:sldMasterId id="2147483743" r:id="rId43"/>
    <p:sldMasterId id="2147483745" r:id="rId44"/>
    <p:sldMasterId id="2147483747" r:id="rId45"/>
  </p:sldMasterIdLst>
  <p:notesMasterIdLst>
    <p:notesMasterId r:id="rId133"/>
  </p:notesMasterIdLst>
  <p:handoutMasterIdLst>
    <p:handoutMasterId r:id="rId134"/>
  </p:handoutMasterIdLst>
  <p:sldIdLst>
    <p:sldId id="659" r:id="rId46"/>
    <p:sldId id="660" r:id="rId47"/>
    <p:sldId id="576" r:id="rId48"/>
    <p:sldId id="573" r:id="rId49"/>
    <p:sldId id="578" r:id="rId50"/>
    <p:sldId id="577" r:id="rId51"/>
    <p:sldId id="579" r:id="rId52"/>
    <p:sldId id="580" r:id="rId53"/>
    <p:sldId id="581" r:id="rId54"/>
    <p:sldId id="582" r:id="rId55"/>
    <p:sldId id="583" r:id="rId56"/>
    <p:sldId id="584" r:id="rId57"/>
    <p:sldId id="585" r:id="rId58"/>
    <p:sldId id="586" r:id="rId59"/>
    <p:sldId id="587" r:id="rId60"/>
    <p:sldId id="588" r:id="rId61"/>
    <p:sldId id="589" r:id="rId62"/>
    <p:sldId id="590" r:id="rId63"/>
    <p:sldId id="591" r:id="rId64"/>
    <p:sldId id="592" r:id="rId65"/>
    <p:sldId id="593" r:id="rId66"/>
    <p:sldId id="594" r:id="rId67"/>
    <p:sldId id="595" r:id="rId68"/>
    <p:sldId id="596" r:id="rId69"/>
    <p:sldId id="597" r:id="rId70"/>
    <p:sldId id="598" r:id="rId71"/>
    <p:sldId id="599" r:id="rId72"/>
    <p:sldId id="600" r:id="rId73"/>
    <p:sldId id="601" r:id="rId74"/>
    <p:sldId id="602" r:id="rId75"/>
    <p:sldId id="603" r:id="rId76"/>
    <p:sldId id="604" r:id="rId77"/>
    <p:sldId id="605" r:id="rId78"/>
    <p:sldId id="606" r:id="rId79"/>
    <p:sldId id="607" r:id="rId80"/>
    <p:sldId id="608" r:id="rId81"/>
    <p:sldId id="609" r:id="rId82"/>
    <p:sldId id="610" r:id="rId83"/>
    <p:sldId id="611" r:id="rId84"/>
    <p:sldId id="612" r:id="rId85"/>
    <p:sldId id="613" r:id="rId86"/>
    <p:sldId id="614" r:id="rId87"/>
    <p:sldId id="615" r:id="rId88"/>
    <p:sldId id="616" r:id="rId89"/>
    <p:sldId id="617" r:id="rId90"/>
    <p:sldId id="618" r:id="rId91"/>
    <p:sldId id="619" r:id="rId92"/>
    <p:sldId id="620" r:id="rId93"/>
    <p:sldId id="621" r:id="rId94"/>
    <p:sldId id="622" r:id="rId95"/>
    <p:sldId id="623" r:id="rId96"/>
    <p:sldId id="624" r:id="rId97"/>
    <p:sldId id="625" r:id="rId98"/>
    <p:sldId id="626" r:id="rId99"/>
    <p:sldId id="627" r:id="rId100"/>
    <p:sldId id="628" r:id="rId101"/>
    <p:sldId id="629" r:id="rId102"/>
    <p:sldId id="630" r:id="rId103"/>
    <p:sldId id="631" r:id="rId104"/>
    <p:sldId id="632" r:id="rId105"/>
    <p:sldId id="633" r:id="rId106"/>
    <p:sldId id="634" r:id="rId107"/>
    <p:sldId id="635" r:id="rId108"/>
    <p:sldId id="636" r:id="rId109"/>
    <p:sldId id="637" r:id="rId110"/>
    <p:sldId id="638" r:id="rId111"/>
    <p:sldId id="639" r:id="rId112"/>
    <p:sldId id="640" r:id="rId113"/>
    <p:sldId id="641" r:id="rId114"/>
    <p:sldId id="642" r:id="rId115"/>
    <p:sldId id="643" r:id="rId116"/>
    <p:sldId id="644" r:id="rId117"/>
    <p:sldId id="645" r:id="rId118"/>
    <p:sldId id="646" r:id="rId119"/>
    <p:sldId id="647" r:id="rId120"/>
    <p:sldId id="648" r:id="rId121"/>
    <p:sldId id="649" r:id="rId122"/>
    <p:sldId id="650" r:id="rId123"/>
    <p:sldId id="651" r:id="rId124"/>
    <p:sldId id="652" r:id="rId125"/>
    <p:sldId id="653" r:id="rId126"/>
    <p:sldId id="654" r:id="rId127"/>
    <p:sldId id="655" r:id="rId128"/>
    <p:sldId id="656" r:id="rId129"/>
    <p:sldId id="657" r:id="rId130"/>
    <p:sldId id="658" r:id="rId131"/>
    <p:sldId id="661" r:id="rId132"/>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 id="3" name="Sudders, Marylou (EHS)" initials="SM(" lastIdx="4" clrIdx="3"/>
  <p:cmAuthor id="4" name="Sanouri Ursprung" initials="SU [2]" lastIdx="8" clrIdx="4"/>
  <p:cmAuthor id="5" name="Sanouri Ursprung" initials="SU"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6" autoAdjust="0"/>
    <p:restoredTop sz="92578" autoAdjust="0"/>
  </p:normalViewPr>
  <p:slideViewPr>
    <p:cSldViewPr snapToGrid="0" snapToObjects="1">
      <p:cViewPr varScale="1">
        <p:scale>
          <a:sx n="67" d="100"/>
          <a:sy n="67" d="100"/>
        </p:scale>
        <p:origin x="74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8" d="100"/>
          <a:sy n="68" d="100"/>
        </p:scale>
        <p:origin x="-3306" y="-12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2.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 Target="slides/slide2.xml"/><Relationship Id="rId63" Type="http://schemas.openxmlformats.org/officeDocument/2006/relationships/slide" Target="slides/slide18.xml"/><Relationship Id="rId68" Type="http://schemas.openxmlformats.org/officeDocument/2006/relationships/slide" Target="slides/slide23.xml"/><Relationship Id="rId84" Type="http://schemas.openxmlformats.org/officeDocument/2006/relationships/slide" Target="slides/slide39.xml"/><Relationship Id="rId89" Type="http://schemas.openxmlformats.org/officeDocument/2006/relationships/slide" Target="slides/slide44.xml"/><Relationship Id="rId112" Type="http://schemas.openxmlformats.org/officeDocument/2006/relationships/slide" Target="slides/slide67.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6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8.xml"/><Relationship Id="rId58" Type="http://schemas.openxmlformats.org/officeDocument/2006/relationships/slide" Target="slides/slide13.xml"/><Relationship Id="rId74" Type="http://schemas.openxmlformats.org/officeDocument/2006/relationships/slide" Target="slides/slide29.xml"/><Relationship Id="rId79" Type="http://schemas.openxmlformats.org/officeDocument/2006/relationships/slide" Target="slides/slide34.xml"/><Relationship Id="rId102" Type="http://schemas.openxmlformats.org/officeDocument/2006/relationships/slide" Target="slides/slide57.xml"/><Relationship Id="rId123" Type="http://schemas.openxmlformats.org/officeDocument/2006/relationships/slide" Target="slides/slide78.xml"/><Relationship Id="rId128" Type="http://schemas.openxmlformats.org/officeDocument/2006/relationships/slide" Target="slides/slide83.xml"/><Relationship Id="rId5" Type="http://schemas.openxmlformats.org/officeDocument/2006/relationships/slideMaster" Target="slideMasters/slideMaster5.xml"/><Relationship Id="rId90" Type="http://schemas.openxmlformats.org/officeDocument/2006/relationships/slide" Target="slides/slide45.xml"/><Relationship Id="rId95" Type="http://schemas.openxmlformats.org/officeDocument/2006/relationships/slide" Target="slides/slide5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3.xml"/><Relationship Id="rId64" Type="http://schemas.openxmlformats.org/officeDocument/2006/relationships/slide" Target="slides/slide19.xml"/><Relationship Id="rId69" Type="http://schemas.openxmlformats.org/officeDocument/2006/relationships/slide" Target="slides/slide24.xml"/><Relationship Id="rId113" Type="http://schemas.openxmlformats.org/officeDocument/2006/relationships/slide" Target="slides/slide68.xml"/><Relationship Id="rId118" Type="http://schemas.openxmlformats.org/officeDocument/2006/relationships/slide" Target="slides/slide73.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6.xml"/><Relationship Id="rId72" Type="http://schemas.openxmlformats.org/officeDocument/2006/relationships/slide" Target="slides/slide27.xml"/><Relationship Id="rId80" Type="http://schemas.openxmlformats.org/officeDocument/2006/relationships/slide" Target="slides/slide35.xml"/><Relationship Id="rId85" Type="http://schemas.openxmlformats.org/officeDocument/2006/relationships/slide" Target="slides/slide40.xml"/><Relationship Id="rId93" Type="http://schemas.openxmlformats.org/officeDocument/2006/relationships/slide" Target="slides/slide48.xml"/><Relationship Id="rId98" Type="http://schemas.openxmlformats.org/officeDocument/2006/relationships/slide" Target="slides/slide53.xml"/><Relationship Id="rId121"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103" Type="http://schemas.openxmlformats.org/officeDocument/2006/relationships/slide" Target="slides/slide58.xml"/><Relationship Id="rId108" Type="http://schemas.openxmlformats.org/officeDocument/2006/relationships/slide" Target="slides/slide63.xml"/><Relationship Id="rId116" Type="http://schemas.openxmlformats.org/officeDocument/2006/relationships/slide" Target="slides/slide71.xml"/><Relationship Id="rId124" Type="http://schemas.openxmlformats.org/officeDocument/2006/relationships/slide" Target="slides/slide79.xml"/><Relationship Id="rId129" Type="http://schemas.openxmlformats.org/officeDocument/2006/relationships/slide" Target="slides/slide84.xml"/><Relationship Id="rId13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slide" Target="slides/slide46.xml"/><Relationship Id="rId96" Type="http://schemas.openxmlformats.org/officeDocument/2006/relationships/slide" Target="slides/slide51.xml"/><Relationship Id="rId111" Type="http://schemas.openxmlformats.org/officeDocument/2006/relationships/slide" Target="slides/slide66.xml"/><Relationship Id="rId132"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4.xml"/><Relationship Id="rId57" Type="http://schemas.openxmlformats.org/officeDocument/2006/relationships/slide" Target="slides/slide12.xml"/><Relationship Id="rId106" Type="http://schemas.openxmlformats.org/officeDocument/2006/relationships/slide" Target="slides/slide61.xml"/><Relationship Id="rId114" Type="http://schemas.openxmlformats.org/officeDocument/2006/relationships/slide" Target="slides/slide69.xml"/><Relationship Id="rId119" Type="http://schemas.openxmlformats.org/officeDocument/2006/relationships/slide" Target="slides/slide74.xml"/><Relationship Id="rId127" Type="http://schemas.openxmlformats.org/officeDocument/2006/relationships/slide" Target="slides/slide8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slide" Target="slides/slide49.xml"/><Relationship Id="rId99" Type="http://schemas.openxmlformats.org/officeDocument/2006/relationships/slide" Target="slides/slide54.xml"/><Relationship Id="rId101" Type="http://schemas.openxmlformats.org/officeDocument/2006/relationships/slide" Target="slides/slide56.xml"/><Relationship Id="rId122" Type="http://schemas.openxmlformats.org/officeDocument/2006/relationships/slide" Target="slides/slide77.xml"/><Relationship Id="rId130" Type="http://schemas.openxmlformats.org/officeDocument/2006/relationships/slide" Target="slides/slide85.xml"/><Relationship Id="rId13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4.xml"/><Relationship Id="rId34" Type="http://schemas.openxmlformats.org/officeDocument/2006/relationships/slideMaster" Target="slideMasters/slideMaster34.xml"/><Relationship Id="rId50" Type="http://schemas.openxmlformats.org/officeDocument/2006/relationships/slide" Target="slides/slide5.xml"/><Relationship Id="rId55" Type="http://schemas.openxmlformats.org/officeDocument/2006/relationships/slide" Target="slides/slide10.xml"/><Relationship Id="rId76" Type="http://schemas.openxmlformats.org/officeDocument/2006/relationships/slide" Target="slides/slide31.xml"/><Relationship Id="rId97" Type="http://schemas.openxmlformats.org/officeDocument/2006/relationships/slide" Target="slides/slide52.xml"/><Relationship Id="rId104" Type="http://schemas.openxmlformats.org/officeDocument/2006/relationships/slide" Target="slides/slide59.xml"/><Relationship Id="rId120" Type="http://schemas.openxmlformats.org/officeDocument/2006/relationships/slide" Target="slides/slide75.xml"/><Relationship Id="rId125" Type="http://schemas.openxmlformats.org/officeDocument/2006/relationships/slide" Target="slides/slide80.xml"/><Relationship Id="rId7" Type="http://schemas.openxmlformats.org/officeDocument/2006/relationships/slideMaster" Target="slideMasters/slideMaster7.xml"/><Relationship Id="rId71" Type="http://schemas.openxmlformats.org/officeDocument/2006/relationships/slide" Target="slides/slide26.xml"/><Relationship Id="rId92"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21.xml"/><Relationship Id="rId87" Type="http://schemas.openxmlformats.org/officeDocument/2006/relationships/slide" Target="slides/slide42.xml"/><Relationship Id="rId110" Type="http://schemas.openxmlformats.org/officeDocument/2006/relationships/slide" Target="slides/slide65.xml"/><Relationship Id="rId115" Type="http://schemas.openxmlformats.org/officeDocument/2006/relationships/slide" Target="slides/slide70.xml"/><Relationship Id="rId131" Type="http://schemas.openxmlformats.org/officeDocument/2006/relationships/slide" Target="slides/slide86.xml"/><Relationship Id="rId136" Type="http://schemas.openxmlformats.org/officeDocument/2006/relationships/presProps" Target="presProps.xml"/><Relationship Id="rId61" Type="http://schemas.openxmlformats.org/officeDocument/2006/relationships/slide" Target="slides/slide16.xml"/><Relationship Id="rId82"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1.xml"/><Relationship Id="rId77" Type="http://schemas.openxmlformats.org/officeDocument/2006/relationships/slide" Target="slides/slide32.xml"/><Relationship Id="rId100" Type="http://schemas.openxmlformats.org/officeDocument/2006/relationships/slide" Target="slides/slide55.xml"/><Relationship Id="rId105" Type="http://schemas.openxmlformats.org/officeDocument/2006/relationships/slide" Target="slides/slide60.xml"/><Relationship Id="rId126" Type="http://schemas.openxmlformats.org/officeDocument/2006/relationships/slide" Target="slides/slide8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oleObject" Target="file:///D:\work%20files\young%20parents%20workbook.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work%20files\young%20parents%20workbook.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work%20files\Copy%20of%20teen%20birth%20rate%202017.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People</a:t>
            </a:r>
            <a:r>
              <a:rPr lang="en-US" sz="1800" baseline="0" dirty="0"/>
              <a:t> Tested with a Positive Result for Lyme Disease, and Confirmed and Probable HGA and Babesiosis Cases</a:t>
            </a:r>
            <a:endParaRPr lang="en-US" sz="1800" dirty="0"/>
          </a:p>
        </c:rich>
      </c:tx>
      <c:layout>
        <c:manualLayout>
          <c:xMode val="edge"/>
          <c:yMode val="edge"/>
          <c:x val="9.5899910140868724E-2"/>
          <c:y val="1.3381986160708171E-2"/>
        </c:manualLayout>
      </c:layout>
      <c:overlay val="0"/>
      <c:spPr>
        <a:noFill/>
        <a:ln>
          <a:noFill/>
        </a:ln>
        <a:effectLst/>
      </c:spPr>
    </c:title>
    <c:autoTitleDeleted val="0"/>
    <c:plotArea>
      <c:layout/>
      <c:barChart>
        <c:barDir val="col"/>
        <c:grouping val="clustered"/>
        <c:varyColors val="0"/>
        <c:ser>
          <c:idx val="0"/>
          <c:order val="0"/>
          <c:tx>
            <c:strRef>
              <c:f>Sheet4!$A$2</c:f>
              <c:strCache>
                <c:ptCount val="1"/>
                <c:pt idx="0">
                  <c:v>Babesia</c:v>
                </c:pt>
              </c:strCache>
            </c:strRef>
          </c:tx>
          <c:spPr>
            <a:solidFill>
              <a:schemeClr val="accent1"/>
            </a:solidFill>
            <a:ln>
              <a:noFill/>
            </a:ln>
            <a:effectLst/>
          </c:spPr>
          <c:invertIfNegative val="0"/>
          <c:cat>
            <c:numRef>
              <c:f>Sheet4!$B$1:$V$1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Sheet4!$B$2:$V$2</c:f>
              <c:numCache>
                <c:formatCode>General</c:formatCode>
                <c:ptCount val="21"/>
                <c:pt idx="0">
                  <c:v>31</c:v>
                </c:pt>
                <c:pt idx="1">
                  <c:v>27</c:v>
                </c:pt>
                <c:pt idx="2">
                  <c:v>53</c:v>
                </c:pt>
                <c:pt idx="3">
                  <c:v>39</c:v>
                </c:pt>
                <c:pt idx="4">
                  <c:v>26</c:v>
                </c:pt>
                <c:pt idx="5">
                  <c:v>46</c:v>
                </c:pt>
                <c:pt idx="6">
                  <c:v>34</c:v>
                </c:pt>
                <c:pt idx="7">
                  <c:v>43</c:v>
                </c:pt>
                <c:pt idx="8">
                  <c:v>71</c:v>
                </c:pt>
                <c:pt idx="9">
                  <c:v>96</c:v>
                </c:pt>
                <c:pt idx="10">
                  <c:v>91</c:v>
                </c:pt>
                <c:pt idx="11">
                  <c:v>215</c:v>
                </c:pt>
                <c:pt idx="12">
                  <c:v>263</c:v>
                </c:pt>
                <c:pt idx="13">
                  <c:v>420</c:v>
                </c:pt>
                <c:pt idx="14">
                  <c:v>538</c:v>
                </c:pt>
                <c:pt idx="15">
                  <c:v>448</c:v>
                </c:pt>
                <c:pt idx="16">
                  <c:v>519</c:v>
                </c:pt>
                <c:pt idx="17">
                  <c:v>591</c:v>
                </c:pt>
                <c:pt idx="18">
                  <c:v>527</c:v>
                </c:pt>
                <c:pt idx="19">
                  <c:v>636</c:v>
                </c:pt>
                <c:pt idx="20">
                  <c:v>567</c:v>
                </c:pt>
              </c:numCache>
            </c:numRef>
          </c:val>
          <c:extLst>
            <c:ext xmlns:c16="http://schemas.microsoft.com/office/drawing/2014/chart" uri="{C3380CC4-5D6E-409C-BE32-E72D297353CC}">
              <c16:uniqueId val="{00000000-8F57-4CA2-96CD-D767ECD6F99E}"/>
            </c:ext>
          </c:extLst>
        </c:ser>
        <c:ser>
          <c:idx val="1"/>
          <c:order val="1"/>
          <c:tx>
            <c:strRef>
              <c:f>Sheet4!$A$3</c:f>
              <c:strCache>
                <c:ptCount val="1"/>
                <c:pt idx="0">
                  <c:v>HGA</c:v>
                </c:pt>
              </c:strCache>
            </c:strRef>
          </c:tx>
          <c:spPr>
            <a:solidFill>
              <a:schemeClr val="accent2"/>
            </a:solidFill>
            <a:ln>
              <a:noFill/>
            </a:ln>
            <a:effectLst/>
          </c:spPr>
          <c:invertIfNegative val="0"/>
          <c:cat>
            <c:numRef>
              <c:f>Sheet4!$B$1:$V$1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Sheet4!$B$3:$V$3</c:f>
              <c:numCache>
                <c:formatCode>General</c:formatCode>
                <c:ptCount val="21"/>
                <c:pt idx="0">
                  <c:v>11</c:v>
                </c:pt>
                <c:pt idx="1">
                  <c:v>7</c:v>
                </c:pt>
                <c:pt idx="2">
                  <c:v>31</c:v>
                </c:pt>
                <c:pt idx="3">
                  <c:v>73</c:v>
                </c:pt>
                <c:pt idx="4">
                  <c:v>87</c:v>
                </c:pt>
                <c:pt idx="5">
                  <c:v>83</c:v>
                </c:pt>
                <c:pt idx="6">
                  <c:v>67</c:v>
                </c:pt>
                <c:pt idx="7">
                  <c:v>66</c:v>
                </c:pt>
                <c:pt idx="8">
                  <c:v>91</c:v>
                </c:pt>
                <c:pt idx="9">
                  <c:v>115</c:v>
                </c:pt>
                <c:pt idx="10">
                  <c:v>146</c:v>
                </c:pt>
                <c:pt idx="11">
                  <c:v>237</c:v>
                </c:pt>
                <c:pt idx="12">
                  <c:v>343</c:v>
                </c:pt>
                <c:pt idx="13">
                  <c:v>333</c:v>
                </c:pt>
                <c:pt idx="14">
                  <c:v>624</c:v>
                </c:pt>
                <c:pt idx="15">
                  <c:v>771</c:v>
                </c:pt>
                <c:pt idx="16">
                  <c:v>874</c:v>
                </c:pt>
                <c:pt idx="17">
                  <c:v>1218</c:v>
                </c:pt>
                <c:pt idx="18">
                  <c:v>658</c:v>
                </c:pt>
                <c:pt idx="19">
                  <c:v>702</c:v>
                </c:pt>
                <c:pt idx="20">
                  <c:v>659</c:v>
                </c:pt>
              </c:numCache>
            </c:numRef>
          </c:val>
          <c:extLst>
            <c:ext xmlns:c16="http://schemas.microsoft.com/office/drawing/2014/chart" uri="{C3380CC4-5D6E-409C-BE32-E72D297353CC}">
              <c16:uniqueId val="{00000001-8F57-4CA2-96CD-D767ECD6F99E}"/>
            </c:ext>
          </c:extLst>
        </c:ser>
        <c:dLbls>
          <c:showLegendKey val="0"/>
          <c:showVal val="0"/>
          <c:showCatName val="0"/>
          <c:showSerName val="0"/>
          <c:showPercent val="0"/>
          <c:showBubbleSize val="0"/>
        </c:dLbls>
        <c:gapWidth val="219"/>
        <c:overlap val="-100"/>
        <c:axId val="206947840"/>
        <c:axId val="206949376"/>
      </c:barChart>
      <c:barChart>
        <c:barDir val="col"/>
        <c:grouping val="clustered"/>
        <c:varyColors val="0"/>
        <c:ser>
          <c:idx val="2"/>
          <c:order val="2"/>
          <c:tx>
            <c:strRef>
              <c:f>Sheet4!$A$4</c:f>
              <c:strCache>
                <c:ptCount val="1"/>
                <c:pt idx="0">
                  <c:v>Lyme</c:v>
                </c:pt>
              </c:strCache>
            </c:strRef>
          </c:tx>
          <c:spPr>
            <a:solidFill>
              <a:srgbClr val="92D050"/>
            </a:solidFill>
            <a:ln>
              <a:noFill/>
            </a:ln>
            <a:effectLst/>
          </c:spPr>
          <c:invertIfNegative val="0"/>
          <c:cat>
            <c:numRef>
              <c:f>Sheet4!$B$1:$V$1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Sheet4!$B$4:$V$4</c:f>
              <c:numCache>
                <c:formatCode>General</c:formatCode>
                <c:ptCount val="21"/>
                <c:pt idx="0">
                  <c:v>2065</c:v>
                </c:pt>
                <c:pt idx="1">
                  <c:v>2354</c:v>
                </c:pt>
                <c:pt idx="2">
                  <c:v>4321</c:v>
                </c:pt>
                <c:pt idx="3">
                  <c:v>4115</c:v>
                </c:pt>
                <c:pt idx="4">
                  <c:v>3944</c:v>
                </c:pt>
                <c:pt idx="5">
                  <c:v>6372</c:v>
                </c:pt>
                <c:pt idx="6">
                  <c:v>6833</c:v>
                </c:pt>
                <c:pt idx="7">
                  <c:v>10312</c:v>
                </c:pt>
                <c:pt idx="8">
                  <c:v>12547</c:v>
                </c:pt>
                <c:pt idx="9">
                  <c:v>12376</c:v>
                </c:pt>
                <c:pt idx="10">
                  <c:v>8170</c:v>
                </c:pt>
                <c:pt idx="11">
                  <c:v>9889</c:v>
                </c:pt>
                <c:pt idx="12">
                  <c:v>12387</c:v>
                </c:pt>
                <c:pt idx="13">
                  <c:v>13609</c:v>
                </c:pt>
                <c:pt idx="14">
                  <c:v>14820</c:v>
                </c:pt>
                <c:pt idx="15">
                  <c:v>13337</c:v>
                </c:pt>
                <c:pt idx="16">
                  <c:v>13511</c:v>
                </c:pt>
                <c:pt idx="17">
                  <c:v>15117</c:v>
                </c:pt>
                <c:pt idx="18">
                  <c:v>11618</c:v>
                </c:pt>
                <c:pt idx="19">
                  <c:v>12139</c:v>
                </c:pt>
                <c:pt idx="20">
                  <c:v>10403</c:v>
                </c:pt>
              </c:numCache>
            </c:numRef>
          </c:val>
          <c:extLst>
            <c:ext xmlns:c16="http://schemas.microsoft.com/office/drawing/2014/chart" uri="{C3380CC4-5D6E-409C-BE32-E72D297353CC}">
              <c16:uniqueId val="{00000002-8F57-4CA2-96CD-D767ECD6F99E}"/>
            </c:ext>
          </c:extLst>
        </c:ser>
        <c:dLbls>
          <c:showLegendKey val="0"/>
          <c:showVal val="0"/>
          <c:showCatName val="0"/>
          <c:showSerName val="0"/>
          <c:showPercent val="0"/>
          <c:showBubbleSize val="0"/>
        </c:dLbls>
        <c:gapWidth val="500"/>
        <c:overlap val="-100"/>
        <c:axId val="206960896"/>
        <c:axId val="206959360"/>
      </c:barChart>
      <c:catAx>
        <c:axId val="20694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49376"/>
        <c:crosses val="autoZero"/>
        <c:auto val="1"/>
        <c:lblAlgn val="ctr"/>
        <c:lblOffset val="100"/>
        <c:noMultiLvlLbl val="0"/>
      </c:catAx>
      <c:valAx>
        <c:axId val="20694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47840"/>
        <c:crosses val="autoZero"/>
        <c:crossBetween val="between"/>
      </c:valAx>
      <c:valAx>
        <c:axId val="20695936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960896"/>
        <c:crosses val="max"/>
        <c:crossBetween val="between"/>
      </c:valAx>
      <c:catAx>
        <c:axId val="206960896"/>
        <c:scaling>
          <c:orientation val="minMax"/>
        </c:scaling>
        <c:delete val="1"/>
        <c:axPos val="b"/>
        <c:numFmt formatCode="General" sourceLinked="1"/>
        <c:majorTickMark val="out"/>
        <c:minorTickMark val="none"/>
        <c:tickLblPos val="nextTo"/>
        <c:crossAx val="2069593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01721427648734"/>
          <c:y val="3.1425760831720467E-2"/>
          <c:w val="0.852303522727066"/>
          <c:h val="0.77657090372374216"/>
        </c:manualLayout>
      </c:layout>
      <c:barChart>
        <c:barDir val="col"/>
        <c:grouping val="clustered"/>
        <c:varyColors val="0"/>
        <c:ser>
          <c:idx val="0"/>
          <c:order val="0"/>
          <c:tx>
            <c:strRef>
              <c:f>Sheet1!$B$1</c:f>
              <c:strCache>
                <c:ptCount val="1"/>
                <c:pt idx="0">
                  <c:v>2016</c:v>
                </c:pt>
              </c:strCache>
            </c:strRef>
          </c:tx>
          <c:spPr>
            <a:solidFill>
              <a:srgbClr val="7030A0"/>
            </a:solidFill>
          </c:spPr>
          <c:invertIfNegative val="0"/>
          <c:dLbls>
            <c:dLbl>
              <c:idx val="2"/>
              <c:layout>
                <c:manualLayout>
                  <c:x val="8.6487376913019099E-3"/>
                  <c:y val="6.1339515629616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972-4067-8C01-52BBAEFA90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Sheet1!$B$2:$B$6</c:f>
              <c:numCache>
                <c:formatCode>General</c:formatCode>
                <c:ptCount val="5"/>
                <c:pt idx="0">
                  <c:v>0</c:v>
                </c:pt>
                <c:pt idx="1">
                  <c:v>0</c:v>
                </c:pt>
                <c:pt idx="2">
                  <c:v>29</c:v>
                </c:pt>
                <c:pt idx="3">
                  <c:v>2</c:v>
                </c:pt>
                <c:pt idx="4">
                  <c:v>1</c:v>
                </c:pt>
              </c:numCache>
            </c:numRef>
          </c:val>
          <c:extLst>
            <c:ext xmlns:c16="http://schemas.microsoft.com/office/drawing/2014/chart" uri="{C3380CC4-5D6E-409C-BE32-E72D297353CC}">
              <c16:uniqueId val="{00000000-2972-4067-8C01-52BBAEFA9000}"/>
            </c:ext>
          </c:extLst>
        </c:ser>
        <c:ser>
          <c:idx val="1"/>
          <c:order val="1"/>
          <c:tx>
            <c:strRef>
              <c:f>Sheet1!$C$1</c:f>
              <c:strCache>
                <c:ptCount val="1"/>
                <c:pt idx="0">
                  <c:v>2017</c:v>
                </c:pt>
              </c:strCache>
            </c:strRef>
          </c:tx>
          <c:spPr>
            <a:solidFill>
              <a:srgbClr val="002060"/>
            </a:solidFill>
          </c:spPr>
          <c:invertIfNegative val="0"/>
          <c:dLbls>
            <c:dLbl>
              <c:idx val="1"/>
              <c:layout>
                <c:manualLayout>
                  <c:x val="1.0455938365539089E-3"/>
                  <c:y val="5.0463940435066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75-4FAC-9E92-F375E4D3E1B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Sheet1!$C$2:$C$6</c:f>
              <c:numCache>
                <c:formatCode>General</c:formatCode>
                <c:ptCount val="5"/>
                <c:pt idx="0">
                  <c:v>0</c:v>
                </c:pt>
                <c:pt idx="1">
                  <c:v>2</c:v>
                </c:pt>
                <c:pt idx="2">
                  <c:v>25</c:v>
                </c:pt>
                <c:pt idx="3">
                  <c:v>2</c:v>
                </c:pt>
                <c:pt idx="4">
                  <c:v>0</c:v>
                </c:pt>
              </c:numCache>
            </c:numRef>
          </c:val>
          <c:extLst>
            <c:ext xmlns:c16="http://schemas.microsoft.com/office/drawing/2014/chart" uri="{C3380CC4-5D6E-409C-BE32-E72D297353CC}">
              <c16:uniqueId val="{00000002-2972-4067-8C01-52BBAEFA9000}"/>
            </c:ext>
          </c:extLst>
        </c:ser>
        <c:ser>
          <c:idx val="2"/>
          <c:order val="2"/>
          <c:tx>
            <c:strRef>
              <c:f>Sheet1!$D$1</c:f>
              <c:strCache>
                <c:ptCount val="1"/>
                <c:pt idx="0">
                  <c:v>2018</c:v>
                </c:pt>
              </c:strCache>
            </c:strRef>
          </c:tx>
          <c:invertIfNegative val="0"/>
          <c:dLbls>
            <c:dLbl>
              <c:idx val="2"/>
              <c:layout>
                <c:manualLayout>
                  <c:x val="1.4921948223659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5-4FAC-9E92-F375E4D3E1B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Sheet1!$D$2:$D$6</c:f>
              <c:numCache>
                <c:formatCode>General</c:formatCode>
                <c:ptCount val="5"/>
                <c:pt idx="0">
                  <c:v>0</c:v>
                </c:pt>
                <c:pt idx="1">
                  <c:v>2</c:v>
                </c:pt>
                <c:pt idx="2">
                  <c:v>28</c:v>
                </c:pt>
                <c:pt idx="3">
                  <c:v>2</c:v>
                </c:pt>
                <c:pt idx="4">
                  <c:v>0</c:v>
                </c:pt>
              </c:numCache>
            </c:numRef>
          </c:val>
          <c:extLst>
            <c:ext xmlns:c16="http://schemas.microsoft.com/office/drawing/2014/chart" uri="{C3380CC4-5D6E-409C-BE32-E72D297353CC}">
              <c16:uniqueId val="{00000004-2972-4067-8C01-52BBAEFA9000}"/>
            </c:ext>
          </c:extLst>
        </c:ser>
        <c:ser>
          <c:idx val="3"/>
          <c:order val="3"/>
          <c:tx>
            <c:strRef>
              <c:f>Sheet1!$E$1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Sheet1!$E$2:$E$6</c:f>
              <c:numCache>
                <c:formatCode>General</c:formatCode>
                <c:ptCount val="5"/>
                <c:pt idx="0">
                  <c:v>0</c:v>
                </c:pt>
                <c:pt idx="1">
                  <c:v>2</c:v>
                </c:pt>
                <c:pt idx="2">
                  <c:v>32</c:v>
                </c:pt>
                <c:pt idx="3">
                  <c:v>5</c:v>
                </c:pt>
                <c:pt idx="4">
                  <c:v>2</c:v>
                </c:pt>
              </c:numCache>
            </c:numRef>
          </c:val>
          <c:extLst>
            <c:ext xmlns:c16="http://schemas.microsoft.com/office/drawing/2014/chart" uri="{C3380CC4-5D6E-409C-BE32-E72D297353CC}">
              <c16:uniqueId val="{00000006-2972-4067-8C01-52BBAEFA9000}"/>
            </c:ext>
          </c:extLst>
        </c:ser>
        <c:ser>
          <c:idx val="4"/>
          <c:order val="4"/>
          <c:tx>
            <c:strRef>
              <c:f>Sheet1!$F$1</c:f>
              <c:strCache>
                <c:ptCount val="1"/>
                <c:pt idx="0">
                  <c:v>2020</c:v>
                </c:pt>
              </c:strCache>
            </c:strRef>
          </c:tx>
          <c:spPr>
            <a:solidFill>
              <a:srgbClr val="FFFF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Serious injury or death from electric shock</c:v>
                </c:pt>
                <c:pt idx="1">
                  <c:v>Oxygen or gas delivery error</c:v>
                </c:pt>
                <c:pt idx="2">
                  <c:v>Serious injury or death from burn</c:v>
                </c:pt>
                <c:pt idx="3">
                  <c:v>Serious injury or death from physical restraints</c:v>
                </c:pt>
                <c:pt idx="4">
                  <c:v>Serious injury or death from metallic object in MRI</c:v>
                </c:pt>
              </c:strCache>
            </c:strRef>
          </c:cat>
          <c:val>
            <c:numRef>
              <c:f>Sheet1!$F$2:$F$6</c:f>
              <c:numCache>
                <c:formatCode>General</c:formatCode>
                <c:ptCount val="5"/>
                <c:pt idx="0">
                  <c:v>1</c:v>
                </c:pt>
                <c:pt idx="1">
                  <c:v>3</c:v>
                </c:pt>
                <c:pt idx="2">
                  <c:v>23</c:v>
                </c:pt>
                <c:pt idx="3">
                  <c:v>4</c:v>
                </c:pt>
                <c:pt idx="4">
                  <c:v>0</c:v>
                </c:pt>
              </c:numCache>
            </c:numRef>
          </c:val>
          <c:extLst>
            <c:ext xmlns:c16="http://schemas.microsoft.com/office/drawing/2014/chart" uri="{C3380CC4-5D6E-409C-BE32-E72D297353CC}">
              <c16:uniqueId val="{00000009-2972-4067-8C01-52BBAEFA9000}"/>
            </c:ext>
          </c:extLst>
        </c:ser>
        <c:dLbls>
          <c:showLegendKey val="0"/>
          <c:showVal val="0"/>
          <c:showCatName val="0"/>
          <c:showSerName val="0"/>
          <c:showPercent val="0"/>
          <c:showBubbleSize val="0"/>
        </c:dLbls>
        <c:gapWidth val="150"/>
        <c:axId val="376054528"/>
        <c:axId val="376056064"/>
      </c:barChart>
      <c:catAx>
        <c:axId val="376054528"/>
        <c:scaling>
          <c:orientation val="minMax"/>
        </c:scaling>
        <c:delete val="0"/>
        <c:axPos val="b"/>
        <c:numFmt formatCode="General" sourceLinked="0"/>
        <c:majorTickMark val="out"/>
        <c:minorTickMark val="none"/>
        <c:tickLblPos val="nextTo"/>
        <c:txPr>
          <a:bodyPr/>
          <a:lstStyle/>
          <a:p>
            <a:pPr>
              <a:defRPr sz="1200"/>
            </a:pPr>
            <a:endParaRPr lang="en-US"/>
          </a:p>
        </c:txPr>
        <c:crossAx val="376056064"/>
        <c:crosses val="autoZero"/>
        <c:auto val="1"/>
        <c:lblAlgn val="ctr"/>
        <c:lblOffset val="100"/>
        <c:noMultiLvlLbl val="0"/>
      </c:catAx>
      <c:valAx>
        <c:axId val="376056064"/>
        <c:scaling>
          <c:orientation val="minMax"/>
        </c:scaling>
        <c:delete val="0"/>
        <c:axPos val="l"/>
        <c:majorGridlines/>
        <c:numFmt formatCode="General" sourceLinked="1"/>
        <c:majorTickMark val="out"/>
        <c:minorTickMark val="none"/>
        <c:tickLblPos val="nextTo"/>
        <c:crossAx val="376054528"/>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216915237759567E-2"/>
          <c:y val="4.3908684054310344E-2"/>
          <c:w val="0.74888729332873882"/>
          <c:h val="0.71809396939771819"/>
        </c:manualLayout>
      </c:layout>
      <c:barChart>
        <c:barDir val="col"/>
        <c:grouping val="clustered"/>
        <c:varyColors val="0"/>
        <c:ser>
          <c:idx val="0"/>
          <c:order val="0"/>
          <c:tx>
            <c:strRef>
              <c:f>Sheet1!$B$1</c:f>
              <c:strCache>
                <c:ptCount val="1"/>
                <c:pt idx="0">
                  <c:v>2016</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Sheet1!$B$2:$B$4</c:f>
              <c:numCache>
                <c:formatCode>General</c:formatCode>
                <c:ptCount val="3"/>
                <c:pt idx="0">
                  <c:v>2</c:v>
                </c:pt>
                <c:pt idx="1">
                  <c:v>2</c:v>
                </c:pt>
                <c:pt idx="2">
                  <c:v>41</c:v>
                </c:pt>
              </c:numCache>
            </c:numRef>
          </c:val>
          <c:extLst>
            <c:ext xmlns:c16="http://schemas.microsoft.com/office/drawing/2014/chart" uri="{C3380CC4-5D6E-409C-BE32-E72D297353CC}">
              <c16:uniqueId val="{00000000-169D-41E7-9FC5-6C8E2D1C84D3}"/>
            </c:ext>
          </c:extLst>
        </c:ser>
        <c:ser>
          <c:idx val="1"/>
          <c:order val="1"/>
          <c:tx>
            <c:strRef>
              <c:f>Sheet1!$C$1</c:f>
              <c:strCache>
                <c:ptCount val="1"/>
                <c:pt idx="0">
                  <c:v>2017</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Sheet1!$C$2:$C$4</c:f>
              <c:numCache>
                <c:formatCode>General</c:formatCode>
                <c:ptCount val="3"/>
                <c:pt idx="0">
                  <c:v>0</c:v>
                </c:pt>
                <c:pt idx="1">
                  <c:v>2</c:v>
                </c:pt>
                <c:pt idx="2">
                  <c:v>25</c:v>
                </c:pt>
              </c:numCache>
            </c:numRef>
          </c:val>
          <c:extLst>
            <c:ext xmlns:c16="http://schemas.microsoft.com/office/drawing/2014/chart" uri="{C3380CC4-5D6E-409C-BE32-E72D297353CC}">
              <c16:uniqueId val="{00000001-169D-41E7-9FC5-6C8E2D1C84D3}"/>
            </c:ext>
          </c:extLst>
        </c:ser>
        <c:ser>
          <c:idx val="2"/>
          <c:order val="2"/>
          <c:tx>
            <c:strRef>
              <c:f>Sheet1!$D$1</c:f>
              <c:strCache>
                <c:ptCount val="1"/>
                <c:pt idx="0">
                  <c:v>2018</c:v>
                </c:pt>
              </c:strCache>
            </c:strRef>
          </c:tx>
          <c:spPr>
            <a:solidFill>
              <a:srgbClr val="0070C0"/>
            </a:solidFill>
            <a:ln>
              <a:solidFill>
                <a:srgbClr val="0070C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Sheet1!$D$2:$D$4</c:f>
              <c:numCache>
                <c:formatCode>General</c:formatCode>
                <c:ptCount val="3"/>
                <c:pt idx="0">
                  <c:v>1</c:v>
                </c:pt>
                <c:pt idx="1">
                  <c:v>3</c:v>
                </c:pt>
                <c:pt idx="2">
                  <c:v>36</c:v>
                </c:pt>
              </c:numCache>
            </c:numRef>
          </c:val>
          <c:extLst>
            <c:ext xmlns:c16="http://schemas.microsoft.com/office/drawing/2014/chart" uri="{C3380CC4-5D6E-409C-BE32-E72D297353CC}">
              <c16:uniqueId val="{00000002-169D-41E7-9FC5-6C8E2D1C84D3}"/>
            </c:ext>
          </c:extLst>
        </c:ser>
        <c:ser>
          <c:idx val="3"/>
          <c:order val="3"/>
          <c:tx>
            <c:strRef>
              <c:f>Sheet1!$E$1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Sheet1!$E$2:$E$4</c:f>
              <c:numCache>
                <c:formatCode>General</c:formatCode>
                <c:ptCount val="3"/>
                <c:pt idx="0">
                  <c:v>2</c:v>
                </c:pt>
                <c:pt idx="1">
                  <c:v>2</c:v>
                </c:pt>
                <c:pt idx="2">
                  <c:v>38</c:v>
                </c:pt>
              </c:numCache>
            </c:numRef>
          </c:val>
          <c:extLst>
            <c:ext xmlns:c16="http://schemas.microsoft.com/office/drawing/2014/chart" uri="{C3380CC4-5D6E-409C-BE32-E72D297353CC}">
              <c16:uniqueId val="{00000003-169D-41E7-9FC5-6C8E2D1C84D3}"/>
            </c:ext>
          </c:extLst>
        </c:ser>
        <c:ser>
          <c:idx val="4"/>
          <c:order val="4"/>
          <c:tx>
            <c:strRef>
              <c:f>Sheet1!$F$1</c:f>
              <c:strCache>
                <c:ptCount val="1"/>
                <c:pt idx="0">
                  <c:v>2020</c:v>
                </c:pt>
              </c:strCache>
            </c:strRef>
          </c:tx>
          <c:spPr>
            <a:solidFill>
              <a:srgbClr val="FFFF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Patient discharged to unauthorized person</c:v>
                </c:pt>
                <c:pt idx="1">
                  <c:v>Elopement with death or serious injury</c:v>
                </c:pt>
                <c:pt idx="2">
                  <c:v>Suicide or self-harm with serious injury</c:v>
                </c:pt>
              </c:strCache>
            </c:strRef>
          </c:cat>
          <c:val>
            <c:numRef>
              <c:f>Sheet1!$F$2:$F$4</c:f>
              <c:numCache>
                <c:formatCode>General</c:formatCode>
                <c:ptCount val="3"/>
                <c:pt idx="0">
                  <c:v>3</c:v>
                </c:pt>
                <c:pt idx="1">
                  <c:v>2</c:v>
                </c:pt>
                <c:pt idx="2">
                  <c:v>58</c:v>
                </c:pt>
              </c:numCache>
            </c:numRef>
          </c:val>
          <c:extLst>
            <c:ext xmlns:c16="http://schemas.microsoft.com/office/drawing/2014/chart" uri="{C3380CC4-5D6E-409C-BE32-E72D297353CC}">
              <c16:uniqueId val="{00000000-617F-4FC1-BBFB-531E3BD59AA5}"/>
            </c:ext>
          </c:extLst>
        </c:ser>
        <c:dLbls>
          <c:showLegendKey val="0"/>
          <c:showVal val="0"/>
          <c:showCatName val="0"/>
          <c:showSerName val="0"/>
          <c:showPercent val="0"/>
          <c:showBubbleSize val="0"/>
        </c:dLbls>
        <c:gapWidth val="150"/>
        <c:axId val="376001280"/>
        <c:axId val="376002816"/>
      </c:barChart>
      <c:catAx>
        <c:axId val="376001280"/>
        <c:scaling>
          <c:orientation val="minMax"/>
        </c:scaling>
        <c:delete val="0"/>
        <c:axPos val="b"/>
        <c:numFmt formatCode="General" sourceLinked="0"/>
        <c:majorTickMark val="out"/>
        <c:minorTickMark val="none"/>
        <c:tickLblPos val="nextTo"/>
        <c:txPr>
          <a:bodyPr/>
          <a:lstStyle/>
          <a:p>
            <a:pPr>
              <a:defRPr sz="1400"/>
            </a:pPr>
            <a:endParaRPr lang="en-US"/>
          </a:p>
        </c:txPr>
        <c:crossAx val="376002816"/>
        <c:crosses val="autoZero"/>
        <c:auto val="1"/>
        <c:lblAlgn val="ctr"/>
        <c:lblOffset val="100"/>
        <c:noMultiLvlLbl val="0"/>
      </c:catAx>
      <c:valAx>
        <c:axId val="376002816"/>
        <c:scaling>
          <c:orientation val="minMax"/>
        </c:scaling>
        <c:delete val="0"/>
        <c:axPos val="l"/>
        <c:majorGridlines/>
        <c:numFmt formatCode="General" sourceLinked="1"/>
        <c:majorTickMark val="out"/>
        <c:minorTickMark val="none"/>
        <c:tickLblPos val="nextTo"/>
        <c:crossAx val="376001280"/>
        <c:crosses val="autoZero"/>
        <c:crossBetween val="between"/>
      </c:valAx>
    </c:plotArea>
    <c:legend>
      <c:legendPos val="r"/>
      <c:layout>
        <c:manualLayout>
          <c:xMode val="edge"/>
          <c:yMode val="edge"/>
          <c:x val="0.86006395197247487"/>
          <c:y val="0.53581909025361052"/>
          <c:w val="9.3885120136994765E-2"/>
          <c:h val="0.31435081061963505"/>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90381557302495E-2"/>
          <c:y val="5.0115416276905966E-2"/>
          <c:w val="0.87880870250368837"/>
          <c:h val="0.71899882640548174"/>
        </c:manualLayout>
      </c:layout>
      <c:barChart>
        <c:barDir val="col"/>
        <c:grouping val="clustered"/>
        <c:varyColors val="0"/>
        <c:ser>
          <c:idx val="0"/>
          <c:order val="0"/>
          <c:tx>
            <c:strRef>
              <c:f>Sheet1!$B$1</c:f>
              <c:strCache>
                <c:ptCount val="1"/>
                <c:pt idx="0">
                  <c:v>2016</c:v>
                </c:pt>
              </c:strCache>
            </c:strRef>
          </c:tx>
          <c:spPr>
            <a:solidFill>
              <a:srgbClr val="7030A0"/>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Sheet1!$B$2:$B$5</c:f>
              <c:numCache>
                <c:formatCode>General</c:formatCode>
                <c:ptCount val="4"/>
                <c:pt idx="0">
                  <c:v>0</c:v>
                </c:pt>
                <c:pt idx="1">
                  <c:v>0</c:v>
                </c:pt>
                <c:pt idx="2">
                  <c:v>10</c:v>
                </c:pt>
                <c:pt idx="3">
                  <c:v>34</c:v>
                </c:pt>
              </c:numCache>
            </c:numRef>
          </c:val>
          <c:extLst>
            <c:ext xmlns:c16="http://schemas.microsoft.com/office/drawing/2014/chart" uri="{C3380CC4-5D6E-409C-BE32-E72D297353CC}">
              <c16:uniqueId val="{00000000-F9A3-4543-909B-B98B4D2E38CE}"/>
            </c:ext>
          </c:extLst>
        </c:ser>
        <c:ser>
          <c:idx val="1"/>
          <c:order val="1"/>
          <c:tx>
            <c:strRef>
              <c:f>Sheet1!$C$1</c:f>
              <c:strCache>
                <c:ptCount val="1"/>
                <c:pt idx="0">
                  <c:v>2017</c:v>
                </c:pt>
              </c:strCache>
            </c:strRef>
          </c:tx>
          <c:spPr>
            <a:solidFill>
              <a:srgbClr val="002060"/>
            </a:solidFill>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Sheet1!$C$2:$C$5</c:f>
              <c:numCache>
                <c:formatCode>General</c:formatCode>
                <c:ptCount val="4"/>
                <c:pt idx="0">
                  <c:v>0</c:v>
                </c:pt>
                <c:pt idx="1">
                  <c:v>0</c:v>
                </c:pt>
                <c:pt idx="2">
                  <c:v>7</c:v>
                </c:pt>
                <c:pt idx="3">
                  <c:v>41</c:v>
                </c:pt>
              </c:numCache>
            </c:numRef>
          </c:val>
          <c:extLst>
            <c:ext xmlns:c16="http://schemas.microsoft.com/office/drawing/2014/chart" uri="{C3380CC4-5D6E-409C-BE32-E72D297353CC}">
              <c16:uniqueId val="{00000001-F9A3-4543-909B-B98B4D2E38CE}"/>
            </c:ext>
          </c:extLst>
        </c:ser>
        <c:ser>
          <c:idx val="2"/>
          <c:order val="2"/>
          <c:tx>
            <c:strRef>
              <c:f>Sheet1!$D$1</c:f>
              <c:strCache>
                <c:ptCount val="1"/>
                <c:pt idx="0">
                  <c:v>2018</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Sheet1!$D$2:$D$5</c:f>
              <c:numCache>
                <c:formatCode>General</c:formatCode>
                <c:ptCount val="4"/>
                <c:pt idx="0">
                  <c:v>2</c:v>
                </c:pt>
                <c:pt idx="1">
                  <c:v>0</c:v>
                </c:pt>
                <c:pt idx="2">
                  <c:v>18</c:v>
                </c:pt>
                <c:pt idx="3">
                  <c:v>45</c:v>
                </c:pt>
              </c:numCache>
            </c:numRef>
          </c:val>
          <c:extLst>
            <c:ext xmlns:c16="http://schemas.microsoft.com/office/drawing/2014/chart" uri="{C3380CC4-5D6E-409C-BE32-E72D297353CC}">
              <c16:uniqueId val="{00000003-F9A3-4543-909B-B98B4D2E38CE}"/>
            </c:ext>
          </c:extLst>
        </c:ser>
        <c:ser>
          <c:idx val="3"/>
          <c:order val="3"/>
          <c:tx>
            <c:strRef>
              <c:f>Sheet1!$E$1</c:f>
              <c:strCache>
                <c:ptCount val="1"/>
                <c:pt idx="0">
                  <c:v>2019</c:v>
                </c:pt>
              </c:strCache>
            </c:strRef>
          </c:tx>
          <c:spPr>
            <a:solidFill>
              <a:srgbClr val="FF0000"/>
            </a:solidFill>
            <a:ln>
              <a:solidFill>
                <a:srgbClr val="FF0000"/>
              </a:solidFill>
            </a:ln>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Sheet1!$E$2:$E$5</c:f>
              <c:numCache>
                <c:formatCode>General</c:formatCode>
                <c:ptCount val="4"/>
                <c:pt idx="0">
                  <c:v>1</c:v>
                </c:pt>
                <c:pt idx="1">
                  <c:v>1</c:v>
                </c:pt>
                <c:pt idx="2">
                  <c:v>19</c:v>
                </c:pt>
                <c:pt idx="3">
                  <c:v>45</c:v>
                </c:pt>
              </c:numCache>
            </c:numRef>
          </c:val>
          <c:extLst>
            <c:ext xmlns:c16="http://schemas.microsoft.com/office/drawing/2014/chart" uri="{C3380CC4-5D6E-409C-BE32-E72D297353CC}">
              <c16:uniqueId val="{00000004-F9A3-4543-909B-B98B4D2E38CE}"/>
            </c:ext>
          </c:extLst>
        </c:ser>
        <c:ser>
          <c:idx val="4"/>
          <c:order val="4"/>
          <c:tx>
            <c:strRef>
              <c:f>Sheet1!$F$1</c:f>
              <c:strCache>
                <c:ptCount val="1"/>
                <c:pt idx="0">
                  <c:v>2020</c:v>
                </c:pt>
              </c:strCache>
            </c:strRef>
          </c:tx>
          <c:spPr>
            <a:solidFill>
              <a:srgbClr val="FFFF00"/>
            </a:solidFill>
            <a:ln>
              <a:solidFill>
                <a:schemeClr val="tx1"/>
              </a:solidFill>
            </a:ln>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Provider impersonation</c:v>
                </c:pt>
                <c:pt idx="1">
                  <c:v>Patient abduction</c:v>
                </c:pt>
                <c:pt idx="2">
                  <c:v>Sexual assault/abuse</c:v>
                </c:pt>
                <c:pt idx="3">
                  <c:v>Physical assault/abuse with serious injury</c:v>
                </c:pt>
              </c:strCache>
            </c:strRef>
          </c:cat>
          <c:val>
            <c:numRef>
              <c:f>Sheet1!$F$2:$F$5</c:f>
              <c:numCache>
                <c:formatCode>General</c:formatCode>
                <c:ptCount val="4"/>
                <c:pt idx="0">
                  <c:v>0</c:v>
                </c:pt>
                <c:pt idx="1">
                  <c:v>1</c:v>
                </c:pt>
                <c:pt idx="2">
                  <c:v>23</c:v>
                </c:pt>
                <c:pt idx="3">
                  <c:v>67</c:v>
                </c:pt>
              </c:numCache>
            </c:numRef>
          </c:val>
          <c:extLst>
            <c:ext xmlns:c16="http://schemas.microsoft.com/office/drawing/2014/chart" uri="{C3380CC4-5D6E-409C-BE32-E72D297353CC}">
              <c16:uniqueId val="{00000000-B166-4F67-99BA-EBB85490EA5B}"/>
            </c:ext>
          </c:extLst>
        </c:ser>
        <c:dLbls>
          <c:showLegendKey val="0"/>
          <c:showVal val="0"/>
          <c:showCatName val="0"/>
          <c:showSerName val="0"/>
          <c:showPercent val="0"/>
          <c:showBubbleSize val="0"/>
        </c:dLbls>
        <c:gapWidth val="150"/>
        <c:axId val="376312576"/>
        <c:axId val="376314112"/>
      </c:barChart>
      <c:catAx>
        <c:axId val="376312576"/>
        <c:scaling>
          <c:orientation val="minMax"/>
        </c:scaling>
        <c:delete val="0"/>
        <c:axPos val="b"/>
        <c:numFmt formatCode="General" sourceLinked="0"/>
        <c:majorTickMark val="out"/>
        <c:minorTickMark val="none"/>
        <c:tickLblPos val="nextTo"/>
        <c:txPr>
          <a:bodyPr/>
          <a:lstStyle/>
          <a:p>
            <a:pPr>
              <a:defRPr sz="1200"/>
            </a:pPr>
            <a:endParaRPr lang="en-US"/>
          </a:p>
        </c:txPr>
        <c:crossAx val="376314112"/>
        <c:crosses val="autoZero"/>
        <c:auto val="1"/>
        <c:lblAlgn val="ctr"/>
        <c:lblOffset val="100"/>
        <c:noMultiLvlLbl val="0"/>
      </c:catAx>
      <c:valAx>
        <c:axId val="376314112"/>
        <c:scaling>
          <c:orientation val="minMax"/>
        </c:scaling>
        <c:delete val="0"/>
        <c:axPos val="l"/>
        <c:majorGridlines/>
        <c:numFmt formatCode="General" sourceLinked="1"/>
        <c:majorTickMark val="out"/>
        <c:minorTickMark val="none"/>
        <c:tickLblPos val="nextTo"/>
        <c:crossAx val="376312576"/>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970862036225703E-2"/>
          <c:y val="4.1567871051758666E-2"/>
          <c:w val="0.92934709660703474"/>
          <c:h val="0.68895826945738836"/>
        </c:manualLayout>
      </c:layout>
      <c:barChart>
        <c:barDir val="col"/>
        <c:grouping val="clustered"/>
        <c:varyColors val="0"/>
        <c:ser>
          <c:idx val="0"/>
          <c:order val="0"/>
          <c:tx>
            <c:strRef>
              <c:f>Sheet1!$B$1</c:f>
              <c:strCache>
                <c:ptCount val="1"/>
                <c:pt idx="0">
                  <c:v>2016</c:v>
                </c:pt>
              </c:strCache>
            </c:strRef>
          </c:tx>
          <c:spPr>
            <a:solidFill>
              <a:srgbClr val="7030A0"/>
            </a:solidFill>
          </c:spPr>
          <c:invertIfNegative val="0"/>
          <c:dLbls>
            <c:dLbl>
              <c:idx val="0"/>
              <c:layout>
                <c:manualLayout>
                  <c:x val="0"/>
                  <c:y val="6.50105859757321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99-4AEC-A2E6-2DFF231CE4C5}"/>
                </c:ext>
              </c:extLst>
            </c:dLbl>
            <c:dLbl>
              <c:idx val="3"/>
              <c:layout>
                <c:manualLayout>
                  <c:x val="0"/>
                  <c:y val="1.4478392538178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52-408B-B2A2-0F22E8F60A88}"/>
                </c:ext>
              </c:extLst>
            </c:dLbl>
            <c:dLbl>
              <c:idx val="4"/>
              <c:layout>
                <c:manualLayout>
                  <c:x val="0"/>
                  <c:y val="1.6252646493933029E-2"/>
                </c:manualLayout>
              </c:layout>
              <c:spPr>
                <a:noFill/>
                <a:ln>
                  <a:noFill/>
                </a:ln>
                <a:effectLst/>
              </c:spPr>
              <c:txPr>
                <a:bodyPr anchor="ctr" anchorCtr="1"/>
                <a:lstStyle/>
                <a:p>
                  <a:pPr>
                    <a:defRPr sz="80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4B-4C13-A17D-CAA072579214}"/>
                </c:ext>
              </c:extLst>
            </c:dLbl>
            <c:dLbl>
              <c:idx val="5"/>
              <c:layout>
                <c:manualLayout>
                  <c:x val="-1.2010029902103214E-3"/>
                  <c:y val="9.37508958151610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4B-4C13-A17D-CAA072579214}"/>
                </c:ext>
              </c:extLst>
            </c:dLbl>
            <c:dLbl>
              <c:idx val="8"/>
              <c:layout>
                <c:manualLayout>
                  <c:x val="-1.04641104723452E-16"/>
                  <c:y val="8.6870355229069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37-4851-B99A-FF443ADD8903}"/>
                </c:ext>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Sheet1!$B$2:$B$10</c:f>
              <c:numCache>
                <c:formatCode>General</c:formatCode>
                <c:ptCount val="9"/>
                <c:pt idx="0">
                  <c:v>43</c:v>
                </c:pt>
                <c:pt idx="1">
                  <c:v>0</c:v>
                </c:pt>
                <c:pt idx="2">
                  <c:v>6</c:v>
                </c:pt>
                <c:pt idx="3">
                  <c:v>19</c:v>
                </c:pt>
                <c:pt idx="4">
                  <c:v>285</c:v>
                </c:pt>
                <c:pt idx="5">
                  <c:v>272</c:v>
                </c:pt>
                <c:pt idx="6">
                  <c:v>0</c:v>
                </c:pt>
                <c:pt idx="7">
                  <c:v>5</c:v>
                </c:pt>
                <c:pt idx="8">
                  <c:v>6</c:v>
                </c:pt>
              </c:numCache>
            </c:numRef>
          </c:val>
          <c:extLst>
            <c:ext xmlns:c16="http://schemas.microsoft.com/office/drawing/2014/chart" uri="{C3380CC4-5D6E-409C-BE32-E72D297353CC}">
              <c16:uniqueId val="{00000002-034B-4C13-A17D-CAA072579214}"/>
            </c:ext>
          </c:extLst>
        </c:ser>
        <c:ser>
          <c:idx val="1"/>
          <c:order val="1"/>
          <c:tx>
            <c:strRef>
              <c:f>Sheet1!$C$1</c:f>
              <c:strCache>
                <c:ptCount val="1"/>
                <c:pt idx="0">
                  <c:v>2017</c:v>
                </c:pt>
              </c:strCache>
            </c:strRef>
          </c:tx>
          <c:spPr>
            <a:solidFill>
              <a:srgbClr val="002060"/>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Sheet1!$C$2:$C$10</c:f>
              <c:numCache>
                <c:formatCode>General</c:formatCode>
                <c:ptCount val="9"/>
                <c:pt idx="0">
                  <c:v>52</c:v>
                </c:pt>
                <c:pt idx="1">
                  <c:v>1</c:v>
                </c:pt>
                <c:pt idx="2">
                  <c:v>7</c:v>
                </c:pt>
                <c:pt idx="3">
                  <c:v>11</c:v>
                </c:pt>
                <c:pt idx="4">
                  <c:v>308</c:v>
                </c:pt>
                <c:pt idx="5">
                  <c:v>294</c:v>
                </c:pt>
                <c:pt idx="6">
                  <c:v>0</c:v>
                </c:pt>
                <c:pt idx="7">
                  <c:v>2</c:v>
                </c:pt>
                <c:pt idx="8">
                  <c:v>10</c:v>
                </c:pt>
              </c:numCache>
            </c:numRef>
          </c:val>
          <c:extLst>
            <c:ext xmlns:c16="http://schemas.microsoft.com/office/drawing/2014/chart" uri="{C3380CC4-5D6E-409C-BE32-E72D297353CC}">
              <c16:uniqueId val="{00000006-034B-4C13-A17D-CAA072579214}"/>
            </c:ext>
          </c:extLst>
        </c:ser>
        <c:ser>
          <c:idx val="2"/>
          <c:order val="2"/>
          <c:tx>
            <c:strRef>
              <c:f>Sheet1!$D$1</c:f>
              <c:strCache>
                <c:ptCount val="1"/>
                <c:pt idx="0">
                  <c:v>2018</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Sheet1!$D$2:$D$10</c:f>
              <c:numCache>
                <c:formatCode>General</c:formatCode>
                <c:ptCount val="9"/>
                <c:pt idx="0">
                  <c:v>48</c:v>
                </c:pt>
                <c:pt idx="1">
                  <c:v>0</c:v>
                </c:pt>
                <c:pt idx="2">
                  <c:v>13</c:v>
                </c:pt>
                <c:pt idx="3">
                  <c:v>18</c:v>
                </c:pt>
                <c:pt idx="4">
                  <c:v>341</c:v>
                </c:pt>
                <c:pt idx="5">
                  <c:v>393</c:v>
                </c:pt>
                <c:pt idx="6">
                  <c:v>0</c:v>
                </c:pt>
                <c:pt idx="7">
                  <c:v>6</c:v>
                </c:pt>
                <c:pt idx="8">
                  <c:v>9</c:v>
                </c:pt>
              </c:numCache>
            </c:numRef>
          </c:val>
          <c:extLst>
            <c:ext xmlns:c16="http://schemas.microsoft.com/office/drawing/2014/chart" uri="{C3380CC4-5D6E-409C-BE32-E72D297353CC}">
              <c16:uniqueId val="{0000000B-034B-4C13-A17D-CAA072579214}"/>
            </c:ext>
          </c:extLst>
        </c:ser>
        <c:ser>
          <c:idx val="3"/>
          <c:order val="3"/>
          <c:tx>
            <c:strRef>
              <c:f>Sheet1!$E$1</c:f>
              <c:strCache>
                <c:ptCount val="1"/>
                <c:pt idx="0">
                  <c:v>2019</c:v>
                </c:pt>
              </c:strCache>
            </c:strRef>
          </c:tx>
          <c:spPr>
            <a:solidFill>
              <a:srgbClr val="FF0000"/>
            </a:solidFill>
            <a:ln>
              <a:solidFill>
                <a:srgbClr val="FF0000"/>
              </a:solidFill>
            </a:ln>
          </c:spPr>
          <c:invertIfNegative val="0"/>
          <c:dLbls>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37-4851-B99A-FF443ADD8903}"/>
                </c:ext>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Sheet1!$E$2:$E$10</c:f>
              <c:numCache>
                <c:formatCode>General</c:formatCode>
                <c:ptCount val="9"/>
                <c:pt idx="0">
                  <c:v>61</c:v>
                </c:pt>
                <c:pt idx="1">
                  <c:v>1</c:v>
                </c:pt>
                <c:pt idx="2">
                  <c:v>5</c:v>
                </c:pt>
                <c:pt idx="3">
                  <c:v>14</c:v>
                </c:pt>
                <c:pt idx="4">
                  <c:v>333</c:v>
                </c:pt>
                <c:pt idx="5">
                  <c:v>497</c:v>
                </c:pt>
                <c:pt idx="6">
                  <c:v>0</c:v>
                </c:pt>
                <c:pt idx="7">
                  <c:v>7</c:v>
                </c:pt>
                <c:pt idx="8">
                  <c:v>5</c:v>
                </c:pt>
              </c:numCache>
            </c:numRef>
          </c:val>
          <c:extLst>
            <c:ext xmlns:c16="http://schemas.microsoft.com/office/drawing/2014/chart" uri="{C3380CC4-5D6E-409C-BE32-E72D297353CC}">
              <c16:uniqueId val="{00000011-034B-4C13-A17D-CAA072579214}"/>
            </c:ext>
          </c:extLst>
        </c:ser>
        <c:ser>
          <c:idx val="4"/>
          <c:order val="4"/>
          <c:tx>
            <c:strRef>
              <c:f>Sheet1!$F$1</c:f>
              <c:strCache>
                <c:ptCount val="1"/>
                <c:pt idx="0">
                  <c:v>2020</c:v>
                </c:pt>
              </c:strCache>
            </c:strRef>
          </c:tx>
          <c:spPr>
            <a:solidFill>
              <a:srgbClr val="FFFF00"/>
            </a:solidFill>
            <a:ln>
              <a:solidFill>
                <a:schemeClr val="tx1"/>
              </a:solidFill>
            </a:ln>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Serious injury or death from medication error</c:v>
                </c:pt>
                <c:pt idx="1">
                  <c:v>Unsafe blood transfusion</c:v>
                </c:pt>
                <c:pt idx="2">
                  <c:v>Maternal serious injury or death associated with labor or delivery</c:v>
                </c:pt>
                <c:pt idx="3">
                  <c:v>Newborn serious injury or death associated with delivery</c:v>
                </c:pt>
                <c:pt idx="4">
                  <c:v>Serious injury or death after a fall</c:v>
                </c:pt>
                <c:pt idx="5">
                  <c:v>Stage 3, Stage 4 or unstageable pressure ulcer</c:v>
                </c:pt>
                <c:pt idx="6">
                  <c:v>Artificial insemination with wrong egg or sperm</c:v>
                </c:pt>
                <c:pt idx="7">
                  <c:v>Serious injury or death from loss of irreplaceable biological specimen</c:v>
                </c:pt>
                <c:pt idx="8">
                  <c:v>Serious injury or death from lack of follow up or communication of lab result</c:v>
                </c:pt>
              </c:strCache>
            </c:strRef>
          </c:cat>
          <c:val>
            <c:numRef>
              <c:f>Sheet1!$F$2:$F$10</c:f>
              <c:numCache>
                <c:formatCode>General</c:formatCode>
                <c:ptCount val="9"/>
                <c:pt idx="0">
                  <c:v>54</c:v>
                </c:pt>
                <c:pt idx="1">
                  <c:v>0</c:v>
                </c:pt>
                <c:pt idx="2">
                  <c:v>2</c:v>
                </c:pt>
                <c:pt idx="3">
                  <c:v>15</c:v>
                </c:pt>
                <c:pt idx="4">
                  <c:v>361</c:v>
                </c:pt>
                <c:pt idx="5">
                  <c:v>574</c:v>
                </c:pt>
                <c:pt idx="6">
                  <c:v>0</c:v>
                </c:pt>
                <c:pt idx="7">
                  <c:v>3</c:v>
                </c:pt>
                <c:pt idx="8">
                  <c:v>12</c:v>
                </c:pt>
              </c:numCache>
            </c:numRef>
          </c:val>
          <c:extLst>
            <c:ext xmlns:c16="http://schemas.microsoft.com/office/drawing/2014/chart" uri="{C3380CC4-5D6E-409C-BE32-E72D297353CC}">
              <c16:uniqueId val="{00000000-4CC4-4E39-9371-54F940C70474}"/>
            </c:ext>
          </c:extLst>
        </c:ser>
        <c:dLbls>
          <c:showLegendKey val="0"/>
          <c:showVal val="0"/>
          <c:showCatName val="0"/>
          <c:showSerName val="0"/>
          <c:showPercent val="0"/>
          <c:showBubbleSize val="0"/>
        </c:dLbls>
        <c:gapWidth val="150"/>
        <c:axId val="376476032"/>
        <c:axId val="376477568"/>
      </c:barChart>
      <c:catAx>
        <c:axId val="376476032"/>
        <c:scaling>
          <c:orientation val="minMax"/>
        </c:scaling>
        <c:delete val="0"/>
        <c:axPos val="b"/>
        <c:numFmt formatCode="General" sourceLinked="0"/>
        <c:majorTickMark val="out"/>
        <c:minorTickMark val="none"/>
        <c:tickLblPos val="nextTo"/>
        <c:txPr>
          <a:bodyPr/>
          <a:lstStyle/>
          <a:p>
            <a:pPr>
              <a:defRPr sz="1000"/>
            </a:pPr>
            <a:endParaRPr lang="en-US"/>
          </a:p>
        </c:txPr>
        <c:crossAx val="376477568"/>
        <c:crosses val="autoZero"/>
        <c:auto val="1"/>
        <c:lblAlgn val="ctr"/>
        <c:lblOffset val="100"/>
        <c:noMultiLvlLbl val="0"/>
      </c:catAx>
      <c:valAx>
        <c:axId val="376477568"/>
        <c:scaling>
          <c:orientation val="minMax"/>
          <c:max val="600"/>
        </c:scaling>
        <c:delete val="0"/>
        <c:axPos val="l"/>
        <c:majorGridlines/>
        <c:numFmt formatCode="General" sourceLinked="1"/>
        <c:majorTickMark val="out"/>
        <c:minorTickMark val="none"/>
        <c:tickLblPos val="nextTo"/>
        <c:txPr>
          <a:bodyPr/>
          <a:lstStyle/>
          <a:p>
            <a:pPr>
              <a:defRPr sz="1400"/>
            </a:pPr>
            <a:endParaRPr lang="en-US"/>
          </a:p>
        </c:txPr>
        <c:crossAx val="376476032"/>
        <c:crosses val="autoZero"/>
        <c:crossBetween val="between"/>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61646981627296"/>
          <c:y val="3.7460875984251969E-2"/>
          <c:w val="0.72947175439023548"/>
          <c:h val="0.92214345472440939"/>
        </c:manualLayout>
      </c:layout>
      <c:barChart>
        <c:barDir val="col"/>
        <c:grouping val="clustered"/>
        <c:varyColors val="0"/>
        <c:ser>
          <c:idx val="0"/>
          <c:order val="0"/>
          <c:tx>
            <c:strRef>
              <c:f>Sheet1!$B$1</c:f>
              <c:strCache>
                <c:ptCount val="1"/>
                <c:pt idx="0">
                  <c:v>2016</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237</c:v>
                </c:pt>
              </c:numCache>
            </c:numRef>
          </c:val>
          <c:extLst>
            <c:ext xmlns:c16="http://schemas.microsoft.com/office/drawing/2014/chart" uri="{C3380CC4-5D6E-409C-BE32-E72D297353CC}">
              <c16:uniqueId val="{00000000-9E5F-4331-BCD5-D0104D80A208}"/>
            </c:ext>
          </c:extLst>
        </c:ser>
        <c:ser>
          <c:idx val="1"/>
          <c:order val="1"/>
          <c:tx>
            <c:strRef>
              <c:f>Sheet1!$C$1</c:f>
              <c:strCache>
                <c:ptCount val="1"/>
                <c:pt idx="0">
                  <c:v>2017</c:v>
                </c:pt>
              </c:strCache>
            </c:strRef>
          </c:tx>
          <c:spPr>
            <a:solidFill>
              <a:srgbClr val="013366"/>
            </a:solidFill>
          </c:spPr>
          <c:invertIfNegative val="0"/>
          <c:dLbls>
            <c:dLbl>
              <c:idx val="0"/>
              <c:layout>
                <c:manualLayout>
                  <c:x val="-3.0457560088029542E-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1E-4962-B8C0-B1F498DC8E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196</c:v>
                </c:pt>
              </c:numCache>
            </c:numRef>
          </c:val>
          <c:extLst>
            <c:ext xmlns:c16="http://schemas.microsoft.com/office/drawing/2014/chart" uri="{C3380CC4-5D6E-409C-BE32-E72D297353CC}">
              <c16:uniqueId val="{00000001-9E5F-4331-BCD5-D0104D80A208}"/>
            </c:ext>
          </c:extLst>
        </c:ser>
        <c:ser>
          <c:idx val="2"/>
          <c:order val="2"/>
          <c:tx>
            <c:strRef>
              <c:f>Sheet1!$D$1</c:f>
              <c:strCache>
                <c:ptCount val="1"/>
                <c:pt idx="0">
                  <c:v>2018</c:v>
                </c:pt>
              </c:strCache>
            </c:strRef>
          </c:tx>
          <c:spPr>
            <a:solidFill>
              <a:srgbClr val="0070C0"/>
            </a:solidFill>
            <a:ln>
              <a:solidFill>
                <a:srgbClr val="0070C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194</c:v>
                </c:pt>
              </c:numCache>
            </c:numRef>
          </c:val>
          <c:extLst>
            <c:ext xmlns:c16="http://schemas.microsoft.com/office/drawing/2014/chart" uri="{C3380CC4-5D6E-409C-BE32-E72D297353CC}">
              <c16:uniqueId val="{00000002-9E5F-4331-BCD5-D0104D80A208}"/>
            </c:ext>
          </c:extLst>
        </c:ser>
        <c:ser>
          <c:idx val="3"/>
          <c:order val="3"/>
          <c:tx>
            <c:strRef>
              <c:f>Sheet1!$E$1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General</c:formatCode>
                <c:ptCount val="1"/>
                <c:pt idx="0">
                  <c:v>146</c:v>
                </c:pt>
              </c:numCache>
            </c:numRef>
          </c:val>
          <c:extLst>
            <c:ext xmlns:c16="http://schemas.microsoft.com/office/drawing/2014/chart" uri="{C3380CC4-5D6E-409C-BE32-E72D297353CC}">
              <c16:uniqueId val="{00000004-9E5F-4331-BCD5-D0104D80A208}"/>
            </c:ext>
          </c:extLst>
        </c:ser>
        <c:ser>
          <c:idx val="4"/>
          <c:order val="4"/>
          <c:tx>
            <c:strRef>
              <c:f>Sheet1!$F$1</c:f>
              <c:strCache>
                <c:ptCount val="1"/>
                <c:pt idx="0">
                  <c:v>2020</c:v>
                </c:pt>
              </c:strCache>
            </c:strRef>
          </c:tx>
          <c:spPr>
            <a:solidFill>
              <a:srgbClr val="FFFF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General</c:formatCode>
                <c:ptCount val="1"/>
                <c:pt idx="0">
                  <c:v>144</c:v>
                </c:pt>
              </c:numCache>
            </c:numRef>
          </c:val>
          <c:extLst>
            <c:ext xmlns:c16="http://schemas.microsoft.com/office/drawing/2014/chart" uri="{C3380CC4-5D6E-409C-BE32-E72D297353CC}">
              <c16:uniqueId val="{00000005-9E5F-4331-BCD5-D0104D80A208}"/>
            </c:ext>
          </c:extLst>
        </c:ser>
        <c:dLbls>
          <c:showLegendKey val="0"/>
          <c:showVal val="0"/>
          <c:showCatName val="0"/>
          <c:showSerName val="0"/>
          <c:showPercent val="0"/>
          <c:showBubbleSize val="0"/>
        </c:dLbls>
        <c:gapWidth val="150"/>
        <c:axId val="387216512"/>
        <c:axId val="387218048"/>
      </c:barChart>
      <c:catAx>
        <c:axId val="387216512"/>
        <c:scaling>
          <c:orientation val="minMax"/>
        </c:scaling>
        <c:delete val="0"/>
        <c:axPos val="b"/>
        <c:numFmt formatCode="General" sourceLinked="1"/>
        <c:majorTickMark val="out"/>
        <c:minorTickMark val="none"/>
        <c:tickLblPos val="nextTo"/>
        <c:crossAx val="387218048"/>
        <c:crosses val="autoZero"/>
        <c:auto val="1"/>
        <c:lblAlgn val="ctr"/>
        <c:lblOffset val="100"/>
        <c:noMultiLvlLbl val="0"/>
      </c:catAx>
      <c:valAx>
        <c:axId val="387218048"/>
        <c:scaling>
          <c:orientation val="minMax"/>
          <c:min val="0"/>
        </c:scaling>
        <c:delete val="0"/>
        <c:axPos val="l"/>
        <c:majorGridlines/>
        <c:numFmt formatCode="General" sourceLinked="1"/>
        <c:majorTickMark val="out"/>
        <c:minorTickMark val="none"/>
        <c:tickLblPos val="nextTo"/>
        <c:crossAx val="3872165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40249167972534E-2"/>
          <c:y val="3.1543293277963048E-2"/>
          <c:w val="0.88473083981775547"/>
          <c:h val="0.72279847440944878"/>
        </c:manualLayout>
      </c:layout>
      <c:barChart>
        <c:barDir val="col"/>
        <c:grouping val="clustered"/>
        <c:varyColors val="0"/>
        <c:ser>
          <c:idx val="0"/>
          <c:order val="0"/>
          <c:tx>
            <c:strRef>
              <c:f>Sheet1!$B$1</c:f>
              <c:strCache>
                <c:ptCount val="1"/>
                <c:pt idx="0">
                  <c:v>2016</c:v>
                </c:pt>
              </c:strCache>
            </c:strRef>
          </c:tx>
          <c:spPr>
            <a:solidFill>
              <a:srgbClr val="7030A0"/>
            </a:solidFill>
          </c:spPr>
          <c:invertIfNegative val="0"/>
          <c:dLbls>
            <c:dLbl>
              <c:idx val="1"/>
              <c:layout>
                <c:manualLayout>
                  <c:x val="0"/>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9-4D04-8EF2-6100E21A30D8}"/>
                </c:ext>
              </c:extLst>
            </c:dLbl>
            <c:dLbl>
              <c:idx val="5"/>
              <c:layout>
                <c:manualLayout>
                  <c:x val="0"/>
                  <c:y val="1.8749999999999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2-4962-8C28-D68A12FE8CB0}"/>
                </c:ext>
              </c:extLst>
            </c:dLbl>
            <c:dLbl>
              <c:idx val="6"/>
              <c:layout>
                <c:manualLayout>
                  <c:x val="4.1625435325838324E-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60-4D27-83A1-973F8C0F81D5}"/>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Sheet1!$B$2:$B$8</c:f>
              <c:numCache>
                <c:formatCode>General</c:formatCode>
                <c:ptCount val="7"/>
                <c:pt idx="0">
                  <c:v>4</c:v>
                </c:pt>
                <c:pt idx="1">
                  <c:v>16</c:v>
                </c:pt>
                <c:pt idx="2">
                  <c:v>11</c:v>
                </c:pt>
                <c:pt idx="3">
                  <c:v>6</c:v>
                </c:pt>
                <c:pt idx="4">
                  <c:v>0</c:v>
                </c:pt>
                <c:pt idx="5">
                  <c:v>71</c:v>
                </c:pt>
                <c:pt idx="6">
                  <c:v>119</c:v>
                </c:pt>
              </c:numCache>
            </c:numRef>
          </c:val>
          <c:extLst>
            <c:ext xmlns:c16="http://schemas.microsoft.com/office/drawing/2014/chart" uri="{C3380CC4-5D6E-409C-BE32-E72D297353CC}">
              <c16:uniqueId val="{00000002-FC60-4D27-83A1-973F8C0F81D5}"/>
            </c:ext>
          </c:extLst>
        </c:ser>
        <c:ser>
          <c:idx val="1"/>
          <c:order val="1"/>
          <c:tx>
            <c:strRef>
              <c:f>Sheet1!$C$1</c:f>
              <c:strCache>
                <c:ptCount val="1"/>
                <c:pt idx="0">
                  <c:v>2017</c:v>
                </c:pt>
              </c:strCache>
            </c:strRef>
          </c:tx>
          <c:spPr>
            <a:solidFill>
              <a:srgbClr val="002060"/>
            </a:solidFill>
          </c:spPr>
          <c:invertIfNegative val="0"/>
          <c:dLbls>
            <c:dLbl>
              <c:idx val="5"/>
              <c:layout>
                <c:manualLayout>
                  <c:x val="-1.3178782838302229E-16"/>
                  <c:y val="6.25000000000000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8E-420E-9C16-528CE5507B1A}"/>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Sheet1!$C$2:$C$8</c:f>
              <c:numCache>
                <c:formatCode>General</c:formatCode>
                <c:ptCount val="7"/>
                <c:pt idx="0">
                  <c:v>0</c:v>
                </c:pt>
                <c:pt idx="1">
                  <c:v>11</c:v>
                </c:pt>
                <c:pt idx="2">
                  <c:v>13</c:v>
                </c:pt>
                <c:pt idx="3">
                  <c:v>5</c:v>
                </c:pt>
                <c:pt idx="4">
                  <c:v>0</c:v>
                </c:pt>
                <c:pt idx="5">
                  <c:v>60</c:v>
                </c:pt>
                <c:pt idx="6">
                  <c:v>95</c:v>
                </c:pt>
              </c:numCache>
            </c:numRef>
          </c:val>
          <c:extLst>
            <c:ext xmlns:c16="http://schemas.microsoft.com/office/drawing/2014/chart" uri="{C3380CC4-5D6E-409C-BE32-E72D297353CC}">
              <c16:uniqueId val="{00000004-FC60-4D27-83A1-973F8C0F81D5}"/>
            </c:ext>
          </c:extLst>
        </c:ser>
        <c:ser>
          <c:idx val="2"/>
          <c:order val="2"/>
          <c:tx>
            <c:strRef>
              <c:f>Sheet1!$D$1</c:f>
              <c:strCache>
                <c:ptCount val="1"/>
                <c:pt idx="0">
                  <c:v>2018</c:v>
                </c:pt>
              </c:strCache>
            </c:strRef>
          </c:tx>
          <c:spPr>
            <a:solidFill>
              <a:srgbClr val="0070C0"/>
            </a:solidFill>
            <a:ln>
              <a:solidFill>
                <a:srgbClr val="0070C0"/>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Sheet1!$D$2:$D$8</c:f>
              <c:numCache>
                <c:formatCode>General</c:formatCode>
                <c:ptCount val="7"/>
                <c:pt idx="0">
                  <c:v>2</c:v>
                </c:pt>
                <c:pt idx="1">
                  <c:v>17</c:v>
                </c:pt>
                <c:pt idx="2">
                  <c:v>14</c:v>
                </c:pt>
                <c:pt idx="3">
                  <c:v>6</c:v>
                </c:pt>
                <c:pt idx="4">
                  <c:v>0</c:v>
                </c:pt>
                <c:pt idx="5">
                  <c:v>43</c:v>
                </c:pt>
                <c:pt idx="6">
                  <c:v>108</c:v>
                </c:pt>
              </c:numCache>
            </c:numRef>
          </c:val>
          <c:extLst>
            <c:ext xmlns:c16="http://schemas.microsoft.com/office/drawing/2014/chart" uri="{C3380CC4-5D6E-409C-BE32-E72D297353CC}">
              <c16:uniqueId val="{00000007-FC60-4D27-83A1-973F8C0F81D5}"/>
            </c:ext>
          </c:extLst>
        </c:ser>
        <c:ser>
          <c:idx val="3"/>
          <c:order val="3"/>
          <c:tx>
            <c:strRef>
              <c:f>Sheet1!$E$1</c:f>
              <c:strCache>
                <c:ptCount val="1"/>
                <c:pt idx="0">
                  <c:v>2019</c:v>
                </c:pt>
              </c:strCache>
            </c:strRef>
          </c:tx>
          <c:spPr>
            <a:solidFill>
              <a:srgbClr val="FF0000"/>
            </a:solidFill>
            <a:ln>
              <a:solidFill>
                <a:srgbClr val="FF0000"/>
              </a:solidFill>
            </a:ln>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Sheet1!$E$2:$E$8</c:f>
              <c:numCache>
                <c:formatCode>General</c:formatCode>
                <c:ptCount val="7"/>
                <c:pt idx="0">
                  <c:v>1</c:v>
                </c:pt>
                <c:pt idx="1">
                  <c:v>13</c:v>
                </c:pt>
                <c:pt idx="2">
                  <c:v>12</c:v>
                </c:pt>
                <c:pt idx="3">
                  <c:v>2</c:v>
                </c:pt>
                <c:pt idx="4">
                  <c:v>1</c:v>
                </c:pt>
                <c:pt idx="5">
                  <c:v>15</c:v>
                </c:pt>
                <c:pt idx="6">
                  <c:v>91</c:v>
                </c:pt>
              </c:numCache>
            </c:numRef>
          </c:val>
          <c:extLst>
            <c:ext xmlns:c16="http://schemas.microsoft.com/office/drawing/2014/chart" uri="{C3380CC4-5D6E-409C-BE32-E72D297353CC}">
              <c16:uniqueId val="{0000000B-FC60-4D27-83A1-973F8C0F81D5}"/>
            </c:ext>
          </c:extLst>
        </c:ser>
        <c:ser>
          <c:idx val="4"/>
          <c:order val="4"/>
          <c:tx>
            <c:strRef>
              <c:f>Sheet1!$F$1</c:f>
              <c:strCache>
                <c:ptCount val="1"/>
                <c:pt idx="0">
                  <c:v>2020</c:v>
                </c:pt>
              </c:strCache>
            </c:strRef>
          </c:tx>
          <c:spPr>
            <a:solidFill>
              <a:srgbClr val="FFFF00"/>
            </a:solidFill>
            <a:ln>
              <a:solidFill>
                <a:schemeClr val="tx1"/>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521-44DA-9145-A579993AC02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21-44DA-9145-A579993AC02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21-44DA-9145-A579993AC02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21-44DA-9145-A579993AC02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21-44DA-9145-A579993AC022}"/>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21-44DA-9145-A579993AC022}"/>
                </c:ext>
              </c:extLst>
            </c:dLbl>
            <c:spPr>
              <a:noFill/>
              <a:ln>
                <a:noFill/>
              </a:ln>
              <a:effectLst/>
            </c:spPr>
            <c:txPr>
              <a:bodyPr wrap="square" lIns="38100" tIns="19050" rIns="38100" bIns="19050" anchor="ctr">
                <a:spAutoFit/>
              </a:bodyPr>
              <a:lstStyle/>
              <a:p>
                <a:pPr>
                  <a:defRPr sz="10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Serious injury or death from medication error</c:v>
                </c:pt>
                <c:pt idx="1">
                  <c:v>Suicide or self harm</c:v>
                </c:pt>
                <c:pt idx="2">
                  <c:v>Serious injury or death after physical assault</c:v>
                </c:pt>
                <c:pt idx="3">
                  <c:v>Serious injury or death after burn</c:v>
                </c:pt>
                <c:pt idx="4">
                  <c:v>Serious injury or death from physical restraints</c:v>
                </c:pt>
                <c:pt idx="5">
                  <c:v>Stage 3, 4 or unstageable pressure ulcer</c:v>
                </c:pt>
                <c:pt idx="6">
                  <c:v>Serious injury or death after a fall</c:v>
                </c:pt>
              </c:strCache>
            </c:strRef>
          </c:cat>
          <c:val>
            <c:numRef>
              <c:f>Sheet1!$F$2:$F$8</c:f>
              <c:numCache>
                <c:formatCode>General</c:formatCode>
                <c:ptCount val="7"/>
                <c:pt idx="0">
                  <c:v>1</c:v>
                </c:pt>
                <c:pt idx="1">
                  <c:v>7</c:v>
                </c:pt>
                <c:pt idx="2">
                  <c:v>8</c:v>
                </c:pt>
                <c:pt idx="3">
                  <c:v>4</c:v>
                </c:pt>
                <c:pt idx="4">
                  <c:v>0</c:v>
                </c:pt>
                <c:pt idx="5">
                  <c:v>43</c:v>
                </c:pt>
                <c:pt idx="6">
                  <c:v>73</c:v>
                </c:pt>
              </c:numCache>
            </c:numRef>
          </c:val>
          <c:extLst>
            <c:ext xmlns:c16="http://schemas.microsoft.com/office/drawing/2014/chart" uri="{C3380CC4-5D6E-409C-BE32-E72D297353CC}">
              <c16:uniqueId val="{00000000-8FFD-45A5-A7F7-0DB2B1BF8D65}"/>
            </c:ext>
          </c:extLst>
        </c:ser>
        <c:dLbls>
          <c:showLegendKey val="0"/>
          <c:showVal val="0"/>
          <c:showCatName val="0"/>
          <c:showSerName val="0"/>
          <c:showPercent val="0"/>
          <c:showBubbleSize val="0"/>
        </c:dLbls>
        <c:gapWidth val="150"/>
        <c:axId val="387332352"/>
        <c:axId val="387383296"/>
      </c:barChart>
      <c:catAx>
        <c:axId val="387332352"/>
        <c:scaling>
          <c:orientation val="minMax"/>
        </c:scaling>
        <c:delete val="0"/>
        <c:axPos val="b"/>
        <c:numFmt formatCode="General" sourceLinked="0"/>
        <c:majorTickMark val="out"/>
        <c:minorTickMark val="none"/>
        <c:tickLblPos val="nextTo"/>
        <c:txPr>
          <a:bodyPr/>
          <a:lstStyle/>
          <a:p>
            <a:pPr>
              <a:defRPr sz="1200"/>
            </a:pPr>
            <a:endParaRPr lang="en-US"/>
          </a:p>
        </c:txPr>
        <c:crossAx val="387383296"/>
        <c:crosses val="autoZero"/>
        <c:auto val="1"/>
        <c:lblAlgn val="ctr"/>
        <c:lblOffset val="100"/>
        <c:noMultiLvlLbl val="0"/>
      </c:catAx>
      <c:valAx>
        <c:axId val="387383296"/>
        <c:scaling>
          <c:orientation val="minMax"/>
        </c:scaling>
        <c:delete val="0"/>
        <c:axPos val="l"/>
        <c:majorGridlines/>
        <c:numFmt formatCode="General" sourceLinked="1"/>
        <c:majorTickMark val="out"/>
        <c:minorTickMark val="none"/>
        <c:tickLblPos val="nextTo"/>
        <c:crossAx val="387332352"/>
        <c:crosses val="autoZero"/>
        <c:crossBetween val="between"/>
      </c:valAx>
    </c:plotArea>
    <c:legend>
      <c:legendPos val="b"/>
      <c:layout>
        <c:manualLayout>
          <c:xMode val="edge"/>
          <c:yMode val="edge"/>
          <c:x val="0.28786474985408839"/>
          <c:y val="0.89696119013903441"/>
          <c:w val="0.42427038897263186"/>
          <c:h val="7.2731703314327767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46416593759112E-2"/>
          <c:y val="3.4528342366033485E-2"/>
          <c:w val="0.95740913896179625"/>
          <c:h val="0.73828486887762879"/>
        </c:manualLayout>
      </c:layout>
      <c:barChart>
        <c:barDir val="col"/>
        <c:grouping val="clustered"/>
        <c:varyColors val="0"/>
        <c:ser>
          <c:idx val="0"/>
          <c:order val="0"/>
          <c:tx>
            <c:strRef>
              <c:f>Sheet1!$B$1</c:f>
              <c:strCache>
                <c:ptCount val="1"/>
                <c:pt idx="0">
                  <c:v>African American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Sheet1!$B$2:$B$8</c:f>
              <c:numCache>
                <c:formatCode>General</c:formatCode>
                <c:ptCount val="7"/>
                <c:pt idx="0">
                  <c:v>80</c:v>
                </c:pt>
                <c:pt idx="1">
                  <c:v>3</c:v>
                </c:pt>
                <c:pt idx="2">
                  <c:v>3</c:v>
                </c:pt>
                <c:pt idx="3">
                  <c:v>9</c:v>
                </c:pt>
                <c:pt idx="4">
                  <c:v>2</c:v>
                </c:pt>
                <c:pt idx="6">
                  <c:v>5</c:v>
                </c:pt>
              </c:numCache>
            </c:numRef>
          </c:val>
          <c:extLst>
            <c:ext xmlns:c16="http://schemas.microsoft.com/office/drawing/2014/chart" uri="{C3380CC4-5D6E-409C-BE32-E72D297353CC}">
              <c16:uniqueId val="{00000000-532D-492E-84A2-30C8A358849B}"/>
            </c:ext>
          </c:extLst>
        </c:ser>
        <c:ser>
          <c:idx val="1"/>
          <c:order val="1"/>
          <c:tx>
            <c:strRef>
              <c:f>Sheet1!$C$1</c:f>
              <c:strCache>
                <c:ptCount val="1"/>
                <c:pt idx="0">
                  <c:v>American Indian/Alaska Native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Sheet1!$C$2:$C$8</c:f>
              <c:numCache>
                <c:formatCode>General</c:formatCode>
                <c:ptCount val="7"/>
                <c:pt idx="0">
                  <c:v>2</c:v>
                </c:pt>
              </c:numCache>
            </c:numRef>
          </c:val>
          <c:extLst>
            <c:ext xmlns:c16="http://schemas.microsoft.com/office/drawing/2014/chart" uri="{C3380CC4-5D6E-409C-BE32-E72D297353CC}">
              <c16:uniqueId val="{00000001-532D-492E-84A2-30C8A358849B}"/>
            </c:ext>
          </c:extLst>
        </c:ser>
        <c:ser>
          <c:idx val="2"/>
          <c:order val="2"/>
          <c:tx>
            <c:strRef>
              <c:f>Sheet1!$D$1</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Sheet1!$D$2:$D$8</c:f>
              <c:numCache>
                <c:formatCode>General</c:formatCode>
                <c:ptCount val="7"/>
                <c:pt idx="0">
                  <c:v>28</c:v>
                </c:pt>
                <c:pt idx="1">
                  <c:v>1</c:v>
                </c:pt>
                <c:pt idx="2">
                  <c:v>5</c:v>
                </c:pt>
                <c:pt idx="3">
                  <c:v>2</c:v>
                </c:pt>
                <c:pt idx="6">
                  <c:v>1</c:v>
                </c:pt>
              </c:numCache>
            </c:numRef>
          </c:val>
          <c:extLst>
            <c:ext xmlns:c16="http://schemas.microsoft.com/office/drawing/2014/chart" uri="{C3380CC4-5D6E-409C-BE32-E72D297353CC}">
              <c16:uniqueId val="{00000002-532D-492E-84A2-30C8A358849B}"/>
            </c:ext>
          </c:extLst>
        </c:ser>
        <c:ser>
          <c:idx val="3"/>
          <c:order val="3"/>
          <c:tx>
            <c:strRef>
              <c:f>Sheet1!$E$1</c:f>
              <c:strCache>
                <c:ptCount val="1"/>
                <c:pt idx="0">
                  <c:v>Native Hawaiian/Pacific Islander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Sheet1!$E$2:$E$8</c:f>
              <c:numCache>
                <c:formatCode>General</c:formatCode>
                <c:ptCount val="7"/>
                <c:pt idx="0">
                  <c:v>3</c:v>
                </c:pt>
                <c:pt idx="4">
                  <c:v>1</c:v>
                </c:pt>
              </c:numCache>
            </c:numRef>
          </c:val>
          <c:extLst>
            <c:ext xmlns:c16="http://schemas.microsoft.com/office/drawing/2014/chart" uri="{C3380CC4-5D6E-409C-BE32-E72D297353CC}">
              <c16:uniqueId val="{00000004-532D-492E-84A2-30C8A358849B}"/>
            </c:ext>
          </c:extLst>
        </c:ser>
        <c:ser>
          <c:idx val="4"/>
          <c:order val="4"/>
          <c:tx>
            <c:strRef>
              <c:f>Sheet1!$F$1</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Sheet1!$F$2:$F$8</c:f>
              <c:numCache>
                <c:formatCode>General</c:formatCode>
                <c:ptCount val="7"/>
                <c:pt idx="0">
                  <c:v>849</c:v>
                </c:pt>
                <c:pt idx="1">
                  <c:v>29</c:v>
                </c:pt>
                <c:pt idx="2">
                  <c:v>43</c:v>
                </c:pt>
                <c:pt idx="3">
                  <c:v>44</c:v>
                </c:pt>
                <c:pt idx="4">
                  <c:v>19</c:v>
                </c:pt>
                <c:pt idx="6">
                  <c:v>62</c:v>
                </c:pt>
              </c:numCache>
            </c:numRef>
          </c:val>
          <c:extLst>
            <c:ext xmlns:c16="http://schemas.microsoft.com/office/drawing/2014/chart" uri="{C3380CC4-5D6E-409C-BE32-E72D297353CC}">
              <c16:uniqueId val="{00000005-532D-492E-84A2-30C8A358849B}"/>
            </c:ext>
          </c:extLst>
        </c:ser>
        <c:ser>
          <c:idx val="5"/>
          <c:order val="5"/>
          <c:tx>
            <c:strRef>
              <c:f>Sheet1!$G$1</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Sheet1!$G$2:$G$8</c:f>
              <c:numCache>
                <c:formatCode>General</c:formatCode>
                <c:ptCount val="7"/>
                <c:pt idx="0">
                  <c:v>45</c:v>
                </c:pt>
                <c:pt idx="2">
                  <c:v>6</c:v>
                </c:pt>
                <c:pt idx="6">
                  <c:v>5</c:v>
                </c:pt>
              </c:numCache>
            </c:numRef>
          </c:val>
          <c:extLst>
            <c:ext xmlns:c16="http://schemas.microsoft.com/office/drawing/2014/chart" uri="{C3380CC4-5D6E-409C-BE32-E72D297353CC}">
              <c16:uniqueId val="{00000006-532D-492E-84A2-30C8A358849B}"/>
            </c:ext>
          </c:extLst>
        </c:ser>
        <c:ser>
          <c:idx val="6"/>
          <c:order val="6"/>
          <c:tx>
            <c:strRef>
              <c:f>Sheet1!$H$1</c:f>
              <c:strCache>
                <c:ptCount val="1"/>
                <c:pt idx="0">
                  <c:v>Unknown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Sheet1!$H$2:$H$8</c:f>
              <c:numCache>
                <c:formatCode>General</c:formatCode>
                <c:ptCount val="7"/>
                <c:pt idx="0">
                  <c:v>105</c:v>
                </c:pt>
                <c:pt idx="1">
                  <c:v>2</c:v>
                </c:pt>
                <c:pt idx="2">
                  <c:v>12</c:v>
                </c:pt>
                <c:pt idx="3">
                  <c:v>6</c:v>
                </c:pt>
                <c:pt idx="4">
                  <c:v>3</c:v>
                </c:pt>
                <c:pt idx="6">
                  <c:v>16</c:v>
                </c:pt>
              </c:numCache>
            </c:numRef>
          </c:val>
          <c:extLst>
            <c:ext xmlns:c16="http://schemas.microsoft.com/office/drawing/2014/chart" uri="{C3380CC4-5D6E-409C-BE32-E72D297353CC}">
              <c16:uniqueId val="{00000007-532D-492E-84A2-30C8A358849B}"/>
            </c:ext>
          </c:extLst>
        </c:ser>
        <c:ser>
          <c:idx val="7"/>
          <c:order val="7"/>
          <c:tx>
            <c:strRef>
              <c:f>Sheet1!$I$1</c:f>
              <c:strCache>
                <c:ptCount val="1"/>
                <c:pt idx="0">
                  <c:v>Missing</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Sheet1!$I$2:$I$8</c:f>
              <c:numCache>
                <c:formatCode>General</c:formatCode>
                <c:ptCount val="7"/>
                <c:pt idx="0">
                  <c:v>19</c:v>
                </c:pt>
                <c:pt idx="2">
                  <c:v>2</c:v>
                </c:pt>
                <c:pt idx="3">
                  <c:v>42</c:v>
                </c:pt>
                <c:pt idx="4">
                  <c:v>2</c:v>
                </c:pt>
                <c:pt idx="6">
                  <c:v>1</c:v>
                </c:pt>
              </c:numCache>
            </c:numRef>
          </c:val>
          <c:extLst>
            <c:ext xmlns:c16="http://schemas.microsoft.com/office/drawing/2014/chart" uri="{C3380CC4-5D6E-409C-BE32-E72D297353CC}">
              <c16:uniqueId val="{00000008-532D-492E-84A2-30C8A358849B}"/>
            </c:ext>
          </c:extLst>
        </c:ser>
        <c:ser>
          <c:idx val="8"/>
          <c:order val="8"/>
          <c:tx>
            <c:strRef>
              <c:f>Sheet1!$J$1</c:f>
              <c:strCache>
                <c:ptCount val="1"/>
                <c:pt idx="0">
                  <c:v>More than 1</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Sheet1!$J$2:$J$8</c:f>
              <c:numCache>
                <c:formatCode>General</c:formatCode>
                <c:ptCount val="7"/>
                <c:pt idx="0">
                  <c:v>8</c:v>
                </c:pt>
                <c:pt idx="6">
                  <c:v>1</c:v>
                </c:pt>
              </c:numCache>
            </c:numRef>
          </c:val>
          <c:extLst>
            <c:ext xmlns:c16="http://schemas.microsoft.com/office/drawing/2014/chart" uri="{C3380CC4-5D6E-409C-BE32-E72D297353CC}">
              <c16:uniqueId val="{00000001-9BBD-4CCC-B4E0-07D9ED63BC71}"/>
            </c:ext>
          </c:extLst>
        </c:ser>
        <c:dLbls>
          <c:dLblPos val="outEnd"/>
          <c:showLegendKey val="0"/>
          <c:showVal val="1"/>
          <c:showCatName val="0"/>
          <c:showSerName val="0"/>
          <c:showPercent val="0"/>
          <c:showBubbleSize val="0"/>
        </c:dLbls>
        <c:gapWidth val="219"/>
        <c:overlap val="-27"/>
        <c:axId val="387462656"/>
        <c:axId val="387464192"/>
      </c:barChart>
      <c:catAx>
        <c:axId val="38746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464192"/>
        <c:crosses val="autoZero"/>
        <c:auto val="1"/>
        <c:lblAlgn val="ctr"/>
        <c:lblOffset val="100"/>
        <c:noMultiLvlLbl val="0"/>
      </c:catAx>
      <c:valAx>
        <c:axId val="387464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462656"/>
        <c:crosses val="autoZero"/>
        <c:crossBetween val="between"/>
      </c:valAx>
      <c:spPr>
        <a:noFill/>
        <a:ln>
          <a:noFill/>
        </a:ln>
        <a:effectLst/>
      </c:spPr>
    </c:plotArea>
    <c:legend>
      <c:legendPos val="b"/>
      <c:layout>
        <c:manualLayout>
          <c:xMode val="edge"/>
          <c:yMode val="edge"/>
          <c:x val="9.3108413531641787E-3"/>
          <c:y val="0.85617138275323923"/>
          <c:w val="0.97443378171478567"/>
          <c:h val="0.126992421281393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Hispanic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Sheet1!$B$2:$B$8</c:f>
              <c:numCache>
                <c:formatCode>General</c:formatCode>
                <c:ptCount val="7"/>
                <c:pt idx="0">
                  <c:v>71</c:v>
                </c:pt>
                <c:pt idx="1">
                  <c:v>1</c:v>
                </c:pt>
                <c:pt idx="2">
                  <c:v>5</c:v>
                </c:pt>
                <c:pt idx="3">
                  <c:v>2</c:v>
                </c:pt>
                <c:pt idx="6">
                  <c:v>5</c:v>
                </c:pt>
              </c:numCache>
            </c:numRef>
          </c:val>
          <c:extLst>
            <c:ext xmlns:c16="http://schemas.microsoft.com/office/drawing/2014/chart" uri="{C3380CC4-5D6E-409C-BE32-E72D297353CC}">
              <c16:uniqueId val="{00000000-532D-492E-84A2-30C8A358849B}"/>
            </c:ext>
          </c:extLst>
        </c:ser>
        <c:ser>
          <c:idx val="1"/>
          <c:order val="1"/>
          <c:tx>
            <c:strRef>
              <c:f>Sheet1!$C$1</c:f>
              <c:strCache>
                <c:ptCount val="1"/>
                <c:pt idx="0">
                  <c:v>Non-Hispanic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Sheet1!$C$2:$C$8</c:f>
              <c:numCache>
                <c:formatCode>General</c:formatCode>
                <c:ptCount val="7"/>
                <c:pt idx="0">
                  <c:v>868</c:v>
                </c:pt>
                <c:pt idx="1">
                  <c:v>27</c:v>
                </c:pt>
                <c:pt idx="2">
                  <c:v>48</c:v>
                </c:pt>
                <c:pt idx="3">
                  <c:v>37</c:v>
                </c:pt>
                <c:pt idx="4">
                  <c:v>18</c:v>
                </c:pt>
                <c:pt idx="6">
                  <c:v>66</c:v>
                </c:pt>
              </c:numCache>
            </c:numRef>
          </c:val>
          <c:extLst>
            <c:ext xmlns:c16="http://schemas.microsoft.com/office/drawing/2014/chart" uri="{C3380CC4-5D6E-409C-BE32-E72D297353CC}">
              <c16:uniqueId val="{00000001-532D-492E-84A2-30C8A358849B}"/>
            </c:ext>
          </c:extLst>
        </c:ser>
        <c:ser>
          <c:idx val="2"/>
          <c:order val="2"/>
          <c:tx>
            <c:strRef>
              <c:f>Sheet1!$D$1</c:f>
              <c:strCache>
                <c:ptCount val="1"/>
                <c:pt idx="0">
                  <c:v>Unknown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Sheet1!$D$2:$D$8</c:f>
              <c:numCache>
                <c:formatCode>General</c:formatCode>
                <c:ptCount val="7"/>
                <c:pt idx="0">
                  <c:v>183</c:v>
                </c:pt>
                <c:pt idx="1">
                  <c:v>7</c:v>
                </c:pt>
                <c:pt idx="2">
                  <c:v>16</c:v>
                </c:pt>
                <c:pt idx="3">
                  <c:v>7</c:v>
                </c:pt>
                <c:pt idx="4">
                  <c:v>6</c:v>
                </c:pt>
                <c:pt idx="6">
                  <c:v>19</c:v>
                </c:pt>
              </c:numCache>
            </c:numRef>
          </c:val>
          <c:extLst>
            <c:ext xmlns:c16="http://schemas.microsoft.com/office/drawing/2014/chart" uri="{C3380CC4-5D6E-409C-BE32-E72D297353CC}">
              <c16:uniqueId val="{00000002-532D-492E-84A2-30C8A358849B}"/>
            </c:ext>
          </c:extLst>
        </c:ser>
        <c:ser>
          <c:idx val="3"/>
          <c:order val="3"/>
          <c:tx>
            <c:strRef>
              <c:f>Sheet1!$E$1</c:f>
              <c:strCache>
                <c:ptCount val="1"/>
                <c:pt idx="0">
                  <c:v>Missing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Care Management</c:v>
                </c:pt>
                <c:pt idx="1">
                  <c:v>Environmental</c:v>
                </c:pt>
                <c:pt idx="2">
                  <c:v>Patient Protection</c:v>
                </c:pt>
                <c:pt idx="3">
                  <c:v>Potential Criminal</c:v>
                </c:pt>
                <c:pt idx="4">
                  <c:v>Product or Device</c:v>
                </c:pt>
                <c:pt idx="5">
                  <c:v>Radiologic</c:v>
                </c:pt>
                <c:pt idx="6">
                  <c:v>Surgical or Invasive</c:v>
                </c:pt>
              </c:strCache>
            </c:strRef>
          </c:cat>
          <c:val>
            <c:numRef>
              <c:f>Sheet1!$E$2:$E$8</c:f>
              <c:numCache>
                <c:formatCode>General</c:formatCode>
                <c:ptCount val="7"/>
                <c:pt idx="0">
                  <c:v>17</c:v>
                </c:pt>
                <c:pt idx="2">
                  <c:v>2</c:v>
                </c:pt>
                <c:pt idx="3">
                  <c:v>37</c:v>
                </c:pt>
                <c:pt idx="4">
                  <c:v>2</c:v>
                </c:pt>
                <c:pt idx="6">
                  <c:v>1</c:v>
                </c:pt>
              </c:numCache>
            </c:numRef>
          </c:val>
          <c:extLst>
            <c:ext xmlns:c16="http://schemas.microsoft.com/office/drawing/2014/chart" uri="{C3380CC4-5D6E-409C-BE32-E72D297353CC}">
              <c16:uniqueId val="{00000004-532D-492E-84A2-30C8A358849B}"/>
            </c:ext>
          </c:extLst>
        </c:ser>
        <c:dLbls>
          <c:dLblPos val="outEnd"/>
          <c:showLegendKey val="0"/>
          <c:showVal val="1"/>
          <c:showCatName val="0"/>
          <c:showSerName val="0"/>
          <c:showPercent val="0"/>
          <c:showBubbleSize val="0"/>
        </c:dLbls>
        <c:gapWidth val="219"/>
        <c:overlap val="-27"/>
        <c:axId val="387361024"/>
        <c:axId val="387440640"/>
      </c:barChart>
      <c:catAx>
        <c:axId val="38736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440640"/>
        <c:crosses val="autoZero"/>
        <c:auto val="1"/>
        <c:lblAlgn val="ctr"/>
        <c:lblOffset val="100"/>
        <c:noMultiLvlLbl val="0"/>
      </c:catAx>
      <c:valAx>
        <c:axId val="38744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36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Percent Parents Reporting IPV by Age</a:t>
            </a:r>
          </a:p>
        </c:rich>
      </c:tx>
      <c:overlay val="0"/>
      <c:spPr>
        <a:noFill/>
        <a:ln>
          <a:noFill/>
        </a:ln>
        <a:effectLst/>
      </c:spPr>
    </c:title>
    <c:autoTitleDeleted val="0"/>
    <c:plotArea>
      <c:layout>
        <c:manualLayout>
          <c:layoutTarget val="inner"/>
          <c:xMode val="edge"/>
          <c:yMode val="edge"/>
          <c:x val="0.26137968020452435"/>
          <c:y val="0.15727271029022363"/>
          <c:w val="0.69367356768364663"/>
          <c:h val="0.72772828926952393"/>
        </c:manualLayout>
      </c:layout>
      <c:barChart>
        <c:barDir val="bar"/>
        <c:grouping val="clustered"/>
        <c:varyColors val="0"/>
        <c:ser>
          <c:idx val="0"/>
          <c:order val="0"/>
          <c:spPr>
            <a:solidFill>
              <a:schemeClr val="accent5"/>
            </a:solidFill>
            <a:ln>
              <a:noFill/>
            </a:ln>
            <a:effectLst/>
          </c:spPr>
          <c:invertIfNegative val="0"/>
          <c:dPt>
            <c:idx val="2"/>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0827-4605-BBCA-C6E1C565C17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IPV_any!$A$2:$A$6</c:f>
              <c:strCache>
                <c:ptCount val="5"/>
                <c:pt idx="0">
                  <c:v>Parent (65+)*</c:v>
                </c:pt>
                <c:pt idx="1">
                  <c:v>Parent (45-64)*</c:v>
                </c:pt>
                <c:pt idx="2">
                  <c:v>Parent (35-44)</c:v>
                </c:pt>
                <c:pt idx="3">
                  <c:v>Parent (25-34)*</c:v>
                </c:pt>
                <c:pt idx="4">
                  <c:v>Parent (14-24)*</c:v>
                </c:pt>
              </c:strCache>
            </c:strRef>
          </c:cat>
          <c:val>
            <c:numRef>
              <c:f>IPV_any!$B$2:$B$6</c:f>
              <c:numCache>
                <c:formatCode>0%</c:formatCode>
                <c:ptCount val="5"/>
                <c:pt idx="0">
                  <c:v>0.01</c:v>
                </c:pt>
                <c:pt idx="1">
                  <c:v>0.02</c:v>
                </c:pt>
                <c:pt idx="2">
                  <c:v>0.03</c:v>
                </c:pt>
                <c:pt idx="3">
                  <c:v>0.05</c:v>
                </c:pt>
                <c:pt idx="4">
                  <c:v>0.12</c:v>
                </c:pt>
              </c:numCache>
            </c:numRef>
          </c:val>
          <c:extLst>
            <c:ext xmlns:c16="http://schemas.microsoft.com/office/drawing/2014/chart" uri="{C3380CC4-5D6E-409C-BE32-E72D297353CC}">
              <c16:uniqueId val="{00000000-30BF-450E-9FF4-9A8D728C8C68}"/>
            </c:ext>
          </c:extLst>
        </c:ser>
        <c:dLbls>
          <c:dLblPos val="inEnd"/>
          <c:showLegendKey val="0"/>
          <c:showVal val="1"/>
          <c:showCatName val="0"/>
          <c:showSerName val="0"/>
          <c:showPercent val="0"/>
          <c:showBubbleSize val="0"/>
        </c:dLbls>
        <c:gapWidth val="182"/>
        <c:axId val="375621888"/>
        <c:axId val="375633408"/>
      </c:barChart>
      <c:catAx>
        <c:axId val="37562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5633408"/>
        <c:crosses val="autoZero"/>
        <c:auto val="1"/>
        <c:lblAlgn val="ctr"/>
        <c:lblOffset val="100"/>
        <c:noMultiLvlLbl val="0"/>
      </c:catAx>
      <c:valAx>
        <c:axId val="375633408"/>
        <c:scaling>
          <c:orientation val="minMax"/>
        </c:scaling>
        <c:delete val="0"/>
        <c:axPos val="b"/>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562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Percent Parents Reporting IPV by Age</a:t>
            </a:r>
          </a:p>
        </c:rich>
      </c:tx>
      <c:overlay val="0"/>
      <c:spPr>
        <a:noFill/>
        <a:ln>
          <a:noFill/>
        </a:ln>
        <a:effectLst/>
      </c:spPr>
    </c:title>
    <c:autoTitleDeleted val="0"/>
    <c:plotArea>
      <c:layout>
        <c:manualLayout>
          <c:layoutTarget val="inner"/>
          <c:xMode val="edge"/>
          <c:yMode val="edge"/>
          <c:x val="0.26137968020452435"/>
          <c:y val="0.15727271029022363"/>
          <c:w val="0.69367356768364663"/>
          <c:h val="0.72772828926952393"/>
        </c:manualLayout>
      </c:layout>
      <c:barChart>
        <c:barDir val="bar"/>
        <c:grouping val="clustered"/>
        <c:varyColors val="0"/>
        <c:ser>
          <c:idx val="0"/>
          <c:order val="0"/>
          <c:spPr>
            <a:solidFill>
              <a:schemeClr val="accent5"/>
            </a:solidFill>
            <a:ln>
              <a:noFill/>
            </a:ln>
            <a:effectLst/>
          </c:spPr>
          <c:invertIfNegative val="0"/>
          <c:dPt>
            <c:idx val="2"/>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1-0827-4605-BBCA-C6E1C565C17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IPV_any!$A$2:$A$6</c:f>
              <c:strCache>
                <c:ptCount val="5"/>
                <c:pt idx="0">
                  <c:v>Parent (65+)*</c:v>
                </c:pt>
                <c:pt idx="1">
                  <c:v>Parent (45-64)*</c:v>
                </c:pt>
                <c:pt idx="2">
                  <c:v>Parent (35-44)</c:v>
                </c:pt>
                <c:pt idx="3">
                  <c:v>Parent (25-34)*</c:v>
                </c:pt>
                <c:pt idx="4">
                  <c:v>Parent (14-24)*</c:v>
                </c:pt>
              </c:strCache>
            </c:strRef>
          </c:cat>
          <c:val>
            <c:numRef>
              <c:f>IPV_any!$B$2:$B$6</c:f>
              <c:numCache>
                <c:formatCode>0%</c:formatCode>
                <c:ptCount val="5"/>
                <c:pt idx="0">
                  <c:v>0.01</c:v>
                </c:pt>
                <c:pt idx="1">
                  <c:v>0.02</c:v>
                </c:pt>
                <c:pt idx="2">
                  <c:v>0.03</c:v>
                </c:pt>
                <c:pt idx="3">
                  <c:v>0.05</c:v>
                </c:pt>
                <c:pt idx="4">
                  <c:v>0.12</c:v>
                </c:pt>
              </c:numCache>
            </c:numRef>
          </c:val>
          <c:extLst>
            <c:ext xmlns:c16="http://schemas.microsoft.com/office/drawing/2014/chart" uri="{C3380CC4-5D6E-409C-BE32-E72D297353CC}">
              <c16:uniqueId val="{00000000-30BF-450E-9FF4-9A8D728C8C68}"/>
            </c:ext>
          </c:extLst>
        </c:ser>
        <c:dLbls>
          <c:dLblPos val="inEnd"/>
          <c:showLegendKey val="0"/>
          <c:showVal val="1"/>
          <c:showCatName val="0"/>
          <c:showSerName val="0"/>
          <c:showPercent val="0"/>
          <c:showBubbleSize val="0"/>
        </c:dLbls>
        <c:gapWidth val="182"/>
        <c:axId val="375593216"/>
        <c:axId val="375600640"/>
      </c:barChart>
      <c:catAx>
        <c:axId val="375593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5600640"/>
        <c:crosses val="autoZero"/>
        <c:auto val="1"/>
        <c:lblAlgn val="ctr"/>
        <c:lblOffset val="100"/>
        <c:noMultiLvlLbl val="0"/>
      </c:catAx>
      <c:valAx>
        <c:axId val="375600640"/>
        <c:scaling>
          <c:orientation val="minMax"/>
        </c:scaling>
        <c:delete val="0"/>
        <c:axPos val="b"/>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559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borrelia!$A$3</c:f>
              <c:strCache>
                <c:ptCount val="1"/>
                <c:pt idx="0">
                  <c:v>Confirmed</c:v>
                </c:pt>
              </c:strCache>
            </c:strRef>
          </c:tx>
          <c:spPr>
            <a:solidFill>
              <a:schemeClr val="accent6">
                <a:lumMod val="50000"/>
              </a:schemeClr>
            </a:solidFill>
          </c:spPr>
          <c:invertIfNegative val="0"/>
          <c:cat>
            <c:numRef>
              <c:f>borrelia!$B$2:$H$2</c:f>
              <c:numCache>
                <c:formatCode>General</c:formatCode>
                <c:ptCount val="7"/>
                <c:pt idx="0">
                  <c:v>2014</c:v>
                </c:pt>
                <c:pt idx="1">
                  <c:v>2015</c:v>
                </c:pt>
                <c:pt idx="2">
                  <c:v>2016</c:v>
                </c:pt>
                <c:pt idx="3">
                  <c:v>2017</c:v>
                </c:pt>
                <c:pt idx="4">
                  <c:v>2018</c:v>
                </c:pt>
                <c:pt idx="5">
                  <c:v>2019</c:v>
                </c:pt>
                <c:pt idx="6">
                  <c:v>2020</c:v>
                </c:pt>
              </c:numCache>
            </c:numRef>
          </c:cat>
          <c:val>
            <c:numRef>
              <c:f>borrelia!$B$3:$H$3</c:f>
              <c:numCache>
                <c:formatCode>General</c:formatCode>
                <c:ptCount val="7"/>
                <c:pt idx="0">
                  <c:v>9</c:v>
                </c:pt>
                <c:pt idx="1">
                  <c:v>1</c:v>
                </c:pt>
                <c:pt idx="2">
                  <c:v>4</c:v>
                </c:pt>
                <c:pt idx="3">
                  <c:v>26</c:v>
                </c:pt>
                <c:pt idx="4">
                  <c:v>20</c:v>
                </c:pt>
                <c:pt idx="5">
                  <c:v>11</c:v>
                </c:pt>
                <c:pt idx="6">
                  <c:v>1</c:v>
                </c:pt>
              </c:numCache>
            </c:numRef>
          </c:val>
          <c:extLst>
            <c:ext xmlns:c16="http://schemas.microsoft.com/office/drawing/2014/chart" uri="{C3380CC4-5D6E-409C-BE32-E72D297353CC}">
              <c16:uniqueId val="{00000000-663D-4306-8DDE-047B57A49E1B}"/>
            </c:ext>
          </c:extLst>
        </c:ser>
        <c:ser>
          <c:idx val="1"/>
          <c:order val="1"/>
          <c:tx>
            <c:strRef>
              <c:f>borrelia!$A$4</c:f>
              <c:strCache>
                <c:ptCount val="1"/>
                <c:pt idx="0">
                  <c:v>Probable</c:v>
                </c:pt>
              </c:strCache>
            </c:strRef>
          </c:tx>
          <c:spPr>
            <a:solidFill>
              <a:schemeClr val="accent6"/>
            </a:solidFill>
          </c:spPr>
          <c:invertIfNegative val="0"/>
          <c:cat>
            <c:numRef>
              <c:f>borrelia!$B$2:$H$2</c:f>
              <c:numCache>
                <c:formatCode>General</c:formatCode>
                <c:ptCount val="7"/>
                <c:pt idx="0">
                  <c:v>2014</c:v>
                </c:pt>
                <c:pt idx="1">
                  <c:v>2015</c:v>
                </c:pt>
                <c:pt idx="2">
                  <c:v>2016</c:v>
                </c:pt>
                <c:pt idx="3">
                  <c:v>2017</c:v>
                </c:pt>
                <c:pt idx="4">
                  <c:v>2018</c:v>
                </c:pt>
                <c:pt idx="5">
                  <c:v>2019</c:v>
                </c:pt>
                <c:pt idx="6">
                  <c:v>2020</c:v>
                </c:pt>
              </c:numCache>
            </c:numRef>
          </c:cat>
          <c:val>
            <c:numRef>
              <c:f>borrelia!$B$4:$H$4</c:f>
              <c:numCache>
                <c:formatCode>General</c:formatCode>
                <c:ptCount val="7"/>
                <c:pt idx="0">
                  <c:v>1</c:v>
                </c:pt>
                <c:pt idx="1">
                  <c:v>7</c:v>
                </c:pt>
                <c:pt idx="2">
                  <c:v>11</c:v>
                </c:pt>
                <c:pt idx="3">
                  <c:v>17</c:v>
                </c:pt>
                <c:pt idx="4">
                  <c:v>40</c:v>
                </c:pt>
                <c:pt idx="5">
                  <c:v>21</c:v>
                </c:pt>
                <c:pt idx="6">
                  <c:v>9</c:v>
                </c:pt>
              </c:numCache>
            </c:numRef>
          </c:val>
          <c:extLst>
            <c:ext xmlns:c16="http://schemas.microsoft.com/office/drawing/2014/chart" uri="{C3380CC4-5D6E-409C-BE32-E72D297353CC}">
              <c16:uniqueId val="{00000001-663D-4306-8DDE-047B57A49E1B}"/>
            </c:ext>
          </c:extLst>
        </c:ser>
        <c:dLbls>
          <c:showLegendKey val="0"/>
          <c:showVal val="0"/>
          <c:showCatName val="0"/>
          <c:showSerName val="0"/>
          <c:showPercent val="0"/>
          <c:showBubbleSize val="0"/>
        </c:dLbls>
        <c:gapWidth val="150"/>
        <c:overlap val="100"/>
        <c:axId val="58539008"/>
        <c:axId val="58578048"/>
      </c:barChart>
      <c:catAx>
        <c:axId val="58539008"/>
        <c:scaling>
          <c:orientation val="minMax"/>
        </c:scaling>
        <c:delete val="0"/>
        <c:axPos val="b"/>
        <c:title>
          <c:tx>
            <c:rich>
              <a:bodyPr/>
              <a:lstStyle/>
              <a:p>
                <a:pPr>
                  <a:defRPr sz="1600"/>
                </a:pPr>
                <a:r>
                  <a:rPr lang="en-US" sz="1200" dirty="0"/>
                  <a:t>Year</a:t>
                </a:r>
              </a:p>
            </c:rich>
          </c:tx>
          <c:overlay val="0"/>
        </c:title>
        <c:numFmt formatCode="General" sourceLinked="1"/>
        <c:majorTickMark val="out"/>
        <c:minorTickMark val="none"/>
        <c:tickLblPos val="nextTo"/>
        <c:txPr>
          <a:bodyPr/>
          <a:lstStyle/>
          <a:p>
            <a:pPr>
              <a:defRPr sz="1200" baseline="0"/>
            </a:pPr>
            <a:endParaRPr lang="en-US"/>
          </a:p>
        </c:txPr>
        <c:crossAx val="58578048"/>
        <c:crosses val="autoZero"/>
        <c:auto val="1"/>
        <c:lblAlgn val="ctr"/>
        <c:lblOffset val="100"/>
        <c:noMultiLvlLbl val="0"/>
      </c:catAx>
      <c:valAx>
        <c:axId val="58578048"/>
        <c:scaling>
          <c:orientation val="minMax"/>
        </c:scaling>
        <c:delete val="0"/>
        <c:axPos val="l"/>
        <c:majorGridlines/>
        <c:title>
          <c:tx>
            <c:rich>
              <a:bodyPr rot="-5400000" vert="horz"/>
              <a:lstStyle/>
              <a:p>
                <a:pPr>
                  <a:defRPr sz="1600"/>
                </a:pPr>
                <a:r>
                  <a:rPr lang="en-US" sz="1600"/>
                  <a:t>Number of Cases</a:t>
                </a:r>
              </a:p>
            </c:rich>
          </c:tx>
          <c:overlay val="0"/>
        </c:title>
        <c:numFmt formatCode="General" sourceLinked="1"/>
        <c:majorTickMark val="out"/>
        <c:minorTickMark val="none"/>
        <c:tickLblPos val="nextTo"/>
        <c:crossAx val="58539008"/>
        <c:crosses val="autoZero"/>
        <c:crossBetween val="between"/>
      </c:valAx>
    </c:plotArea>
    <c:legend>
      <c:legendPos val="b"/>
      <c:overlay val="0"/>
      <c:txPr>
        <a:bodyPr/>
        <a:lstStyle/>
        <a:p>
          <a:pPr>
            <a:defRPr sz="1200" baseline="0"/>
          </a:pPr>
          <a:endParaRPr lang="en-US"/>
        </a:p>
      </c:txPr>
    </c:legend>
    <c:plotVisOnly val="1"/>
    <c:dispBlanksAs val="gap"/>
    <c:showDLblsOverMax val="0"/>
  </c:chart>
  <c:spPr>
    <a:ln>
      <a:solidFill>
        <a:srgbClr val="FFFFFF">
          <a:lumMod val="50000"/>
        </a:srgbClr>
      </a:solid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a:t>Birth Rate per 1,000 among MA Women Aged 15-19 by Select Community &amp; Race/Ethnicity, 2017</a:t>
            </a:r>
          </a:p>
        </c:rich>
      </c:tx>
      <c:layout>
        <c:manualLayout>
          <c:xMode val="edge"/>
          <c:yMode val="edge"/>
          <c:x val="9.887136034272935E-2"/>
          <c:y val="1.6782043213761276E-2"/>
        </c:manualLayout>
      </c:layout>
      <c:overlay val="0"/>
      <c:spPr>
        <a:noFill/>
        <a:ln>
          <a:noFill/>
        </a:ln>
        <a:effectLst/>
      </c:spPr>
    </c:title>
    <c:autoTitleDeleted val="0"/>
    <c:plotArea>
      <c:layout/>
      <c:barChart>
        <c:barDir val="col"/>
        <c:grouping val="clustered"/>
        <c:varyColors val="0"/>
        <c:ser>
          <c:idx val="0"/>
          <c:order val="0"/>
          <c:tx>
            <c:strRef>
              <c:f>Sheet1!$A$6</c:f>
              <c:strCache>
                <c:ptCount val="1"/>
                <c:pt idx="0">
                  <c:v>White NH</c:v>
                </c:pt>
              </c:strCache>
            </c:strRef>
          </c:tx>
          <c:spPr>
            <a:solidFill>
              <a:srgbClr val="7FCDBB"/>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Sheet1!$B$5:$D$5</c:f>
              <c:strCache>
                <c:ptCount val="3"/>
                <c:pt idx="0">
                  <c:v>Boston</c:v>
                </c:pt>
                <c:pt idx="1">
                  <c:v>Springfield</c:v>
                </c:pt>
                <c:pt idx="2">
                  <c:v>MA</c:v>
                </c:pt>
              </c:strCache>
            </c:strRef>
          </c:cat>
          <c:val>
            <c:numRef>
              <c:f>Sheet1!$B$6:$D$6</c:f>
              <c:numCache>
                <c:formatCode>General</c:formatCode>
                <c:ptCount val="3"/>
                <c:pt idx="0">
                  <c:v>0.9</c:v>
                </c:pt>
                <c:pt idx="1">
                  <c:v>7.3</c:v>
                </c:pt>
                <c:pt idx="2">
                  <c:v>3.5</c:v>
                </c:pt>
              </c:numCache>
            </c:numRef>
          </c:val>
          <c:extLst>
            <c:ext xmlns:c16="http://schemas.microsoft.com/office/drawing/2014/chart" uri="{C3380CC4-5D6E-409C-BE32-E72D297353CC}">
              <c16:uniqueId val="{00000000-D9CC-F846-9696-A8DAF55CB4FD}"/>
            </c:ext>
          </c:extLst>
        </c:ser>
        <c:ser>
          <c:idx val="1"/>
          <c:order val="1"/>
          <c:tx>
            <c:strRef>
              <c:f>Sheet1!$A$7</c:f>
              <c:strCache>
                <c:ptCount val="1"/>
                <c:pt idx="0">
                  <c:v>Black NH</c:v>
                </c:pt>
              </c:strCache>
            </c:strRef>
          </c:tx>
          <c:spPr>
            <a:solidFill>
              <a:srgbClr val="FF424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Sheet1!$B$5:$D$5</c:f>
              <c:strCache>
                <c:ptCount val="3"/>
                <c:pt idx="0">
                  <c:v>Boston</c:v>
                </c:pt>
                <c:pt idx="1">
                  <c:v>Springfield</c:v>
                </c:pt>
                <c:pt idx="2">
                  <c:v>MA</c:v>
                </c:pt>
              </c:strCache>
            </c:strRef>
          </c:cat>
          <c:val>
            <c:numRef>
              <c:f>Sheet1!$B$7:$D$7</c:f>
              <c:numCache>
                <c:formatCode>General</c:formatCode>
                <c:ptCount val="3"/>
                <c:pt idx="0" formatCode="0.0">
                  <c:v>11</c:v>
                </c:pt>
                <c:pt idx="1">
                  <c:v>17.899999999999999</c:v>
                </c:pt>
                <c:pt idx="2" formatCode="0.0">
                  <c:v>11.4</c:v>
                </c:pt>
              </c:numCache>
            </c:numRef>
          </c:val>
          <c:extLst>
            <c:ext xmlns:c16="http://schemas.microsoft.com/office/drawing/2014/chart" uri="{C3380CC4-5D6E-409C-BE32-E72D297353CC}">
              <c16:uniqueId val="{00000001-D9CC-F846-9696-A8DAF55CB4FD}"/>
            </c:ext>
          </c:extLst>
        </c:ser>
        <c:ser>
          <c:idx val="2"/>
          <c:order val="2"/>
          <c:tx>
            <c:strRef>
              <c:f>Sheet1!$A$8</c:f>
              <c:strCache>
                <c:ptCount val="1"/>
                <c:pt idx="0">
                  <c:v>Hispanic/Latinx</c:v>
                </c:pt>
              </c:strCache>
            </c:strRef>
          </c:tx>
          <c:spPr>
            <a:solidFill>
              <a:srgbClr val="235FA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Sheet1!$B$5:$D$5</c:f>
              <c:strCache>
                <c:ptCount val="3"/>
                <c:pt idx="0">
                  <c:v>Boston</c:v>
                </c:pt>
                <c:pt idx="1">
                  <c:v>Springfield</c:v>
                </c:pt>
                <c:pt idx="2">
                  <c:v>MA</c:v>
                </c:pt>
              </c:strCache>
            </c:strRef>
          </c:cat>
          <c:val>
            <c:numRef>
              <c:f>Sheet1!$B$8:$D$8</c:f>
              <c:numCache>
                <c:formatCode>General</c:formatCode>
                <c:ptCount val="3"/>
                <c:pt idx="0">
                  <c:v>22.1</c:v>
                </c:pt>
                <c:pt idx="1">
                  <c:v>46.1</c:v>
                </c:pt>
                <c:pt idx="2">
                  <c:v>27.8</c:v>
                </c:pt>
              </c:numCache>
            </c:numRef>
          </c:val>
          <c:extLst>
            <c:ext xmlns:c16="http://schemas.microsoft.com/office/drawing/2014/chart" uri="{C3380CC4-5D6E-409C-BE32-E72D297353CC}">
              <c16:uniqueId val="{00000002-D9CC-F846-9696-A8DAF55CB4FD}"/>
            </c:ext>
          </c:extLst>
        </c:ser>
        <c:dLbls>
          <c:dLblPos val="outEnd"/>
          <c:showLegendKey val="0"/>
          <c:showVal val="1"/>
          <c:showCatName val="0"/>
          <c:showSerName val="0"/>
          <c:showPercent val="0"/>
          <c:showBubbleSize val="0"/>
        </c:dLbls>
        <c:gapWidth val="219"/>
        <c:overlap val="-27"/>
        <c:axId val="376163712"/>
        <c:axId val="375493376"/>
      </c:barChart>
      <c:catAx>
        <c:axId val="37616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5493376"/>
        <c:crosses val="autoZero"/>
        <c:auto val="1"/>
        <c:lblAlgn val="ctr"/>
        <c:lblOffset val="100"/>
        <c:noMultiLvlLbl val="0"/>
      </c:catAx>
      <c:valAx>
        <c:axId val="3754933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7616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Sheet2!$B$24</c:f>
              <c:strCache>
                <c:ptCount val="1"/>
                <c:pt idx="0">
                  <c:v>Number of Cases</c:v>
                </c:pt>
              </c:strCache>
            </c:strRef>
          </c:tx>
          <c:spPr>
            <a:solidFill>
              <a:srgbClr val="F6A750"/>
            </a:solidFill>
            <a:ln>
              <a:noFill/>
            </a:ln>
            <a:effectLst/>
          </c:spPr>
          <c:invertIfNegative val="0"/>
          <c:cat>
            <c:strRef>
              <c:f>Sheet2!$A$25:$A$34</c:f>
              <c:strCache>
                <c:ptCount val="10"/>
                <c:pt idx="0">
                  <c:v>&lt;5</c:v>
                </c:pt>
                <c:pt idx="1">
                  <c:v>5-9</c:v>
                </c:pt>
                <c:pt idx="2">
                  <c:v>10-19</c:v>
                </c:pt>
                <c:pt idx="3">
                  <c:v>20-29</c:v>
                </c:pt>
                <c:pt idx="4">
                  <c:v>30-39</c:v>
                </c:pt>
                <c:pt idx="5">
                  <c:v>40-49</c:v>
                </c:pt>
                <c:pt idx="6">
                  <c:v>50-59</c:v>
                </c:pt>
                <c:pt idx="7">
                  <c:v>60-69</c:v>
                </c:pt>
                <c:pt idx="8">
                  <c:v>70-79</c:v>
                </c:pt>
                <c:pt idx="9">
                  <c:v>80+</c:v>
                </c:pt>
              </c:strCache>
            </c:strRef>
          </c:cat>
          <c:val>
            <c:numRef>
              <c:f>Sheet2!$B$25:$B$34</c:f>
              <c:numCache>
                <c:formatCode>General</c:formatCode>
                <c:ptCount val="10"/>
                <c:pt idx="0">
                  <c:v>3</c:v>
                </c:pt>
                <c:pt idx="1">
                  <c:v>2</c:v>
                </c:pt>
                <c:pt idx="2">
                  <c:v>8</c:v>
                </c:pt>
                <c:pt idx="3">
                  <c:v>21</c:v>
                </c:pt>
                <c:pt idx="4">
                  <c:v>25</c:v>
                </c:pt>
                <c:pt idx="5">
                  <c:v>24</c:v>
                </c:pt>
                <c:pt idx="6">
                  <c:v>30</c:v>
                </c:pt>
                <c:pt idx="7">
                  <c:v>37</c:v>
                </c:pt>
                <c:pt idx="8">
                  <c:v>23</c:v>
                </c:pt>
                <c:pt idx="9">
                  <c:v>8</c:v>
                </c:pt>
              </c:numCache>
            </c:numRef>
          </c:val>
          <c:extLst>
            <c:ext xmlns:c16="http://schemas.microsoft.com/office/drawing/2014/chart" uri="{C3380CC4-5D6E-409C-BE32-E72D297353CC}">
              <c16:uniqueId val="{00000000-6765-47A0-9A90-5F38FAC70765}"/>
            </c:ext>
          </c:extLst>
        </c:ser>
        <c:dLbls>
          <c:showLegendKey val="0"/>
          <c:showVal val="0"/>
          <c:showCatName val="0"/>
          <c:showSerName val="0"/>
          <c:showPercent val="0"/>
          <c:showBubbleSize val="0"/>
        </c:dLbls>
        <c:gapWidth val="219"/>
        <c:overlap val="-27"/>
        <c:axId val="128204800"/>
        <c:axId val="128206336"/>
      </c:barChart>
      <c:catAx>
        <c:axId val="1282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8206336"/>
        <c:crosses val="autoZero"/>
        <c:auto val="1"/>
        <c:lblAlgn val="ctr"/>
        <c:lblOffset val="100"/>
        <c:noMultiLvlLbl val="0"/>
      </c:catAx>
      <c:valAx>
        <c:axId val="128206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Number</a:t>
                </a:r>
                <a:r>
                  <a:rPr lang="en-US" sz="1200" b="1" baseline="0" dirty="0"/>
                  <a:t> of Cases</a:t>
                </a:r>
                <a:endParaRPr lang="en-US" sz="1200" b="1"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2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Sheet5!$B$21</c:f>
              <c:strCache>
                <c:ptCount val="1"/>
                <c:pt idx="0">
                  <c:v>Number of Cases</c:v>
                </c:pt>
              </c:strCache>
            </c:strRef>
          </c:tx>
          <c:spPr>
            <a:solidFill>
              <a:schemeClr val="bg1">
                <a:lumMod val="75000"/>
              </a:schemeClr>
            </a:solidFill>
            <a:ln>
              <a:noFill/>
            </a:ln>
            <a:effectLst/>
          </c:spPr>
          <c:invertIfNegative val="0"/>
          <c:cat>
            <c:strRef>
              <c:f>Sheet5!$A$22:$A$33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Sheet5!$B$22:$B$33</c:f>
              <c:numCache>
                <c:formatCode>General</c:formatCode>
                <c:ptCount val="12"/>
                <c:pt idx="0">
                  <c:v>0</c:v>
                </c:pt>
                <c:pt idx="1">
                  <c:v>0</c:v>
                </c:pt>
                <c:pt idx="2">
                  <c:v>2</c:v>
                </c:pt>
                <c:pt idx="3">
                  <c:v>3</c:v>
                </c:pt>
                <c:pt idx="4">
                  <c:v>7</c:v>
                </c:pt>
                <c:pt idx="5">
                  <c:v>7</c:v>
                </c:pt>
                <c:pt idx="6">
                  <c:v>6</c:v>
                </c:pt>
                <c:pt idx="7">
                  <c:v>1</c:v>
                </c:pt>
                <c:pt idx="8">
                  <c:v>4</c:v>
                </c:pt>
                <c:pt idx="9">
                  <c:v>2</c:v>
                </c:pt>
                <c:pt idx="10">
                  <c:v>5</c:v>
                </c:pt>
                <c:pt idx="11">
                  <c:v>2</c:v>
                </c:pt>
              </c:numCache>
            </c:numRef>
          </c:val>
          <c:extLst>
            <c:ext xmlns:c16="http://schemas.microsoft.com/office/drawing/2014/chart" uri="{C3380CC4-5D6E-409C-BE32-E72D297353CC}">
              <c16:uniqueId val="{00000000-8693-4EEA-9ADE-6837223B2BC1}"/>
            </c:ext>
          </c:extLst>
        </c:ser>
        <c:dLbls>
          <c:showLegendKey val="0"/>
          <c:showVal val="0"/>
          <c:showCatName val="0"/>
          <c:showSerName val="0"/>
          <c:showPercent val="0"/>
          <c:showBubbleSize val="0"/>
        </c:dLbls>
        <c:gapWidth val="219"/>
        <c:overlap val="-27"/>
        <c:axId val="207144448"/>
        <c:axId val="128180992"/>
      </c:barChart>
      <c:catAx>
        <c:axId val="20714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180992"/>
        <c:crosses val="autoZero"/>
        <c:auto val="1"/>
        <c:lblAlgn val="ctr"/>
        <c:lblOffset val="100"/>
        <c:noMultiLvlLbl val="0"/>
      </c:catAx>
      <c:valAx>
        <c:axId val="12818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44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Sheet4!$B$18</c:f>
              <c:strCache>
                <c:ptCount val="1"/>
                <c:pt idx="0">
                  <c:v>Number of Cases</c:v>
                </c:pt>
              </c:strCache>
            </c:strRef>
          </c:tx>
          <c:spPr>
            <a:solidFill>
              <a:schemeClr val="bg1">
                <a:lumMod val="75000"/>
              </a:schemeClr>
            </a:solidFill>
            <a:ln>
              <a:noFill/>
            </a:ln>
            <a:effectLst/>
          </c:spPr>
          <c:invertIfNegative val="0"/>
          <c:cat>
            <c:strRef>
              <c:f>Sheet4!$A$19:$A$26</c:f>
              <c:strCache>
                <c:ptCount val="8"/>
                <c:pt idx="0">
                  <c:v>2013</c:v>
                </c:pt>
                <c:pt idx="1">
                  <c:v>2014</c:v>
                </c:pt>
                <c:pt idx="2">
                  <c:v>2015</c:v>
                </c:pt>
                <c:pt idx="3">
                  <c:v>2016</c:v>
                </c:pt>
                <c:pt idx="4">
                  <c:v>2017</c:v>
                </c:pt>
                <c:pt idx="5">
                  <c:v>2018</c:v>
                </c:pt>
                <c:pt idx="6">
                  <c:v>2019</c:v>
                </c:pt>
                <c:pt idx="7">
                  <c:v>2020</c:v>
                </c:pt>
              </c:strCache>
            </c:strRef>
          </c:cat>
          <c:val>
            <c:numRef>
              <c:f>Sheet4!$B$19:$B$26</c:f>
              <c:numCache>
                <c:formatCode>General</c:formatCode>
                <c:ptCount val="8"/>
                <c:pt idx="0">
                  <c:v>1</c:v>
                </c:pt>
                <c:pt idx="1">
                  <c:v>4</c:v>
                </c:pt>
                <c:pt idx="2">
                  <c:v>3</c:v>
                </c:pt>
                <c:pt idx="3">
                  <c:v>5</c:v>
                </c:pt>
                <c:pt idx="4">
                  <c:v>3</c:v>
                </c:pt>
                <c:pt idx="5">
                  <c:v>7</c:v>
                </c:pt>
                <c:pt idx="6">
                  <c:v>9</c:v>
                </c:pt>
                <c:pt idx="7">
                  <c:v>7</c:v>
                </c:pt>
              </c:numCache>
            </c:numRef>
          </c:val>
          <c:extLst>
            <c:ext xmlns:c16="http://schemas.microsoft.com/office/drawing/2014/chart" uri="{C3380CC4-5D6E-409C-BE32-E72D297353CC}">
              <c16:uniqueId val="{00000000-6D85-49D4-8B1B-5D97CFBC2585}"/>
            </c:ext>
          </c:extLst>
        </c:ser>
        <c:dLbls>
          <c:showLegendKey val="0"/>
          <c:showVal val="0"/>
          <c:showCatName val="0"/>
          <c:showSerName val="0"/>
          <c:showPercent val="0"/>
          <c:showBubbleSize val="0"/>
        </c:dLbls>
        <c:gapWidth val="219"/>
        <c:overlap val="-27"/>
        <c:axId val="128533248"/>
        <c:axId val="128534784"/>
      </c:barChart>
      <c:catAx>
        <c:axId val="12853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34784"/>
        <c:crosses val="autoZero"/>
        <c:auto val="1"/>
        <c:lblAlgn val="ctr"/>
        <c:lblOffset val="100"/>
        <c:noMultiLvlLbl val="0"/>
      </c:catAx>
      <c:valAx>
        <c:axId val="12853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3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Proportion of ticks carrying pathogen</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cat>
            <c:strRef>
              <c:f>Sheet1!$A$2:$A$6</c:f>
              <c:strCache>
                <c:ptCount val="5"/>
                <c:pt idx="0">
                  <c:v>Borrelia burgdorferi</c:v>
                </c:pt>
                <c:pt idx="1">
                  <c:v>Anaplasma phagocytophilum</c:v>
                </c:pt>
                <c:pt idx="2">
                  <c:v>Babesia microti</c:v>
                </c:pt>
                <c:pt idx="3">
                  <c:v>Borrelia miyamotoi</c:v>
                </c:pt>
                <c:pt idx="4">
                  <c:v>Powassan virus</c:v>
                </c:pt>
              </c:strCache>
            </c:strRef>
          </c:cat>
          <c:val>
            <c:numRef>
              <c:f>Sheet1!$B$2:$B$6</c:f>
              <c:numCache>
                <c:formatCode>General</c:formatCode>
                <c:ptCount val="5"/>
                <c:pt idx="0">
                  <c:v>33.700000000000003</c:v>
                </c:pt>
                <c:pt idx="1">
                  <c:v>6.4</c:v>
                </c:pt>
                <c:pt idx="2">
                  <c:v>6.7</c:v>
                </c:pt>
                <c:pt idx="3">
                  <c:v>2</c:v>
                </c:pt>
                <c:pt idx="4">
                  <c:v>0.4</c:v>
                </c:pt>
              </c:numCache>
            </c:numRef>
          </c:val>
          <c:extLst>
            <c:ext xmlns:c16="http://schemas.microsoft.com/office/drawing/2014/chart" uri="{C3380CC4-5D6E-409C-BE32-E72D297353CC}">
              <c16:uniqueId val="{00000000-0E84-4AA4-B06B-C0944AF828CC}"/>
            </c:ext>
          </c:extLst>
        </c:ser>
        <c:dLbls>
          <c:showLegendKey val="0"/>
          <c:showVal val="0"/>
          <c:showCatName val="0"/>
          <c:showSerName val="0"/>
          <c:showPercent val="0"/>
          <c:showBubbleSize val="0"/>
        </c:dLbls>
        <c:gapWidth val="219"/>
        <c:overlap val="-27"/>
        <c:axId val="131562496"/>
        <c:axId val="131564288"/>
      </c:barChart>
      <c:catAx>
        <c:axId val="13156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564288"/>
        <c:crosses val="autoZero"/>
        <c:auto val="1"/>
        <c:lblAlgn val="ctr"/>
        <c:lblOffset val="100"/>
        <c:noMultiLvlLbl val="0"/>
      </c:catAx>
      <c:valAx>
        <c:axId val="13156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56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7778593335781"/>
          <c:y val="4.2197238280836782E-2"/>
          <c:w val="0.83730880112309036"/>
          <c:h val="0.8524866300213666"/>
        </c:manualLayout>
      </c:layout>
      <c:barChart>
        <c:barDir val="col"/>
        <c:grouping val="clustered"/>
        <c:varyColors val="0"/>
        <c:ser>
          <c:idx val="0"/>
          <c:order val="0"/>
          <c:tx>
            <c:strRef>
              <c:f>Sheet1!$B$1</c:f>
              <c:strCache>
                <c:ptCount val="1"/>
                <c:pt idx="0">
                  <c:v>Series 1</c:v>
                </c:pt>
              </c:strCache>
            </c:strRef>
          </c:tx>
          <c:spPr>
            <a:ln>
              <a:solidFill>
                <a:schemeClr val="tx1"/>
              </a:solidFill>
            </a:ln>
          </c:spPr>
          <c:invertIfNegative val="0"/>
          <c:dPt>
            <c:idx val="0"/>
            <c:invertIfNegative val="0"/>
            <c:bubble3D val="0"/>
            <c:spPr>
              <a:solidFill>
                <a:srgbClr val="7030A0"/>
              </a:solidFill>
              <a:ln>
                <a:solidFill>
                  <a:schemeClr val="tx1"/>
                </a:solidFill>
              </a:ln>
            </c:spPr>
            <c:extLst>
              <c:ext xmlns:c16="http://schemas.microsoft.com/office/drawing/2014/chart" uri="{C3380CC4-5D6E-409C-BE32-E72D297353CC}">
                <c16:uniqueId val="{00000001-301E-467C-8E6E-D7F5F27F5983}"/>
              </c:ext>
            </c:extLst>
          </c:dPt>
          <c:dPt>
            <c:idx val="1"/>
            <c:invertIfNegative val="0"/>
            <c:bubble3D val="0"/>
            <c:spPr>
              <a:solidFill>
                <a:srgbClr val="002060"/>
              </a:solidFill>
              <a:ln>
                <a:solidFill>
                  <a:schemeClr val="tx1"/>
                </a:solidFill>
              </a:ln>
            </c:spPr>
            <c:extLst>
              <c:ext xmlns:c16="http://schemas.microsoft.com/office/drawing/2014/chart" uri="{C3380CC4-5D6E-409C-BE32-E72D297353CC}">
                <c16:uniqueId val="{00000001-2BF9-4D22-9093-3563536B5064}"/>
              </c:ext>
            </c:extLst>
          </c:dPt>
          <c:dPt>
            <c:idx val="3"/>
            <c:invertIfNegative val="0"/>
            <c:bubble3D val="0"/>
            <c:spPr>
              <a:solidFill>
                <a:srgbClr val="FF0000"/>
              </a:solidFill>
              <a:ln>
                <a:solidFill>
                  <a:schemeClr val="tx1"/>
                </a:solidFill>
              </a:ln>
            </c:spPr>
            <c:extLst>
              <c:ext xmlns:c16="http://schemas.microsoft.com/office/drawing/2014/chart" uri="{C3380CC4-5D6E-409C-BE32-E72D297353CC}">
                <c16:uniqueId val="{00000005-234B-4198-ABD6-2FD27974E6AA}"/>
              </c:ext>
            </c:extLst>
          </c:dPt>
          <c:dPt>
            <c:idx val="4"/>
            <c:invertIfNegative val="0"/>
            <c:bubble3D val="0"/>
            <c:spPr>
              <a:solidFill>
                <a:srgbClr val="FFFF00"/>
              </a:solidFill>
              <a:ln>
                <a:solidFill>
                  <a:schemeClr val="tx1"/>
                </a:solidFill>
              </a:ln>
            </c:spPr>
            <c:extLst>
              <c:ext xmlns:c16="http://schemas.microsoft.com/office/drawing/2014/chart" uri="{C3380CC4-5D6E-409C-BE32-E72D297353CC}">
                <c16:uniqueId val="{00000009-433B-407B-AE9E-77B4983AFD70}"/>
              </c:ext>
            </c:extLst>
          </c:dPt>
          <c:dLbls>
            <c:dLbl>
              <c:idx val="1"/>
              <c:layout>
                <c:manualLayout>
                  <c:x val="-1.6874668527893053E-16"/>
                  <c:y val="-1.1836820574071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F9-4D22-9093-3563536B506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1012</c:v>
                </c:pt>
                <c:pt idx="1">
                  <c:v>922</c:v>
                </c:pt>
                <c:pt idx="2">
                  <c:v>1066</c:v>
                </c:pt>
                <c:pt idx="3">
                  <c:v>1189</c:v>
                </c:pt>
                <c:pt idx="4">
                  <c:v>1321</c:v>
                </c:pt>
              </c:numCache>
            </c:numRef>
          </c:val>
          <c:extLst>
            <c:ext xmlns:c16="http://schemas.microsoft.com/office/drawing/2014/chart" uri="{C3380CC4-5D6E-409C-BE32-E72D297353CC}">
              <c16:uniqueId val="{00000008-2BF9-4D22-9093-3563536B5064}"/>
            </c:ext>
          </c:extLst>
        </c:ser>
        <c:dLbls>
          <c:showLegendKey val="0"/>
          <c:showVal val="0"/>
          <c:showCatName val="0"/>
          <c:showSerName val="0"/>
          <c:showPercent val="0"/>
          <c:showBubbleSize val="0"/>
        </c:dLbls>
        <c:gapWidth val="0"/>
        <c:overlap val="3"/>
        <c:axId val="336436224"/>
        <c:axId val="336442112"/>
      </c:barChart>
      <c:catAx>
        <c:axId val="336436224"/>
        <c:scaling>
          <c:orientation val="minMax"/>
        </c:scaling>
        <c:delete val="0"/>
        <c:axPos val="b"/>
        <c:numFmt formatCode="General" sourceLinked="1"/>
        <c:majorTickMark val="out"/>
        <c:minorTickMark val="none"/>
        <c:tickLblPos val="nextTo"/>
        <c:crossAx val="336442112"/>
        <c:crosses val="autoZero"/>
        <c:auto val="1"/>
        <c:lblAlgn val="ctr"/>
        <c:lblOffset val="100"/>
        <c:noMultiLvlLbl val="0"/>
      </c:catAx>
      <c:valAx>
        <c:axId val="336442112"/>
        <c:scaling>
          <c:orientation val="minMax"/>
        </c:scaling>
        <c:delete val="0"/>
        <c:axPos val="l"/>
        <c:majorGridlines/>
        <c:numFmt formatCode="General" sourceLinked="1"/>
        <c:majorTickMark val="out"/>
        <c:minorTickMark val="none"/>
        <c:tickLblPos val="nextTo"/>
        <c:crossAx val="336436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231852160474606E-2"/>
          <c:y val="6.1084507050369552E-2"/>
          <c:w val="0.88441062360677503"/>
          <c:h val="0.73707243137734901"/>
        </c:manualLayout>
      </c:layout>
      <c:barChart>
        <c:barDir val="col"/>
        <c:grouping val="clustered"/>
        <c:varyColors val="0"/>
        <c:ser>
          <c:idx val="1"/>
          <c:order val="0"/>
          <c:tx>
            <c:strRef>
              <c:f>Sheet3!$B$1</c:f>
              <c:strCache>
                <c:ptCount val="1"/>
                <c:pt idx="0">
                  <c:v>2016</c:v>
                </c:pt>
              </c:strCache>
            </c:strRef>
          </c:tx>
          <c:spPr>
            <a:solidFill>
              <a:srgbClr val="7030A0"/>
            </a:solidFill>
            <a:ln>
              <a:solidFill>
                <a:srgbClr val="7030A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Sheet3!$B$2:$B$6</c:f>
              <c:numCache>
                <c:formatCode>General</c:formatCode>
                <c:ptCount val="5"/>
                <c:pt idx="0">
                  <c:v>35</c:v>
                </c:pt>
                <c:pt idx="1">
                  <c:v>6</c:v>
                </c:pt>
                <c:pt idx="2">
                  <c:v>11</c:v>
                </c:pt>
                <c:pt idx="3">
                  <c:v>35</c:v>
                </c:pt>
                <c:pt idx="4">
                  <c:v>0</c:v>
                </c:pt>
              </c:numCache>
            </c:numRef>
          </c:val>
          <c:extLst>
            <c:ext xmlns:c16="http://schemas.microsoft.com/office/drawing/2014/chart" uri="{C3380CC4-5D6E-409C-BE32-E72D297353CC}">
              <c16:uniqueId val="{00000001-D44C-45D2-AE9D-973AC28C1FF6}"/>
            </c:ext>
          </c:extLst>
        </c:ser>
        <c:ser>
          <c:idx val="2"/>
          <c:order val="1"/>
          <c:tx>
            <c:strRef>
              <c:f>Sheet3!$C$1</c:f>
              <c:strCache>
                <c:ptCount val="1"/>
                <c:pt idx="0">
                  <c:v>2017</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Sheet3!$C$2:$C$6</c:f>
              <c:numCache>
                <c:formatCode>General</c:formatCode>
                <c:ptCount val="5"/>
                <c:pt idx="0">
                  <c:v>49</c:v>
                </c:pt>
                <c:pt idx="1">
                  <c:v>1</c:v>
                </c:pt>
                <c:pt idx="2">
                  <c:v>8</c:v>
                </c:pt>
                <c:pt idx="3">
                  <c:v>31</c:v>
                </c:pt>
                <c:pt idx="4">
                  <c:v>0</c:v>
                </c:pt>
              </c:numCache>
            </c:numRef>
          </c:val>
          <c:extLst>
            <c:ext xmlns:c16="http://schemas.microsoft.com/office/drawing/2014/chart" uri="{C3380CC4-5D6E-409C-BE32-E72D297353CC}">
              <c16:uniqueId val="{00000002-D44C-45D2-AE9D-973AC28C1FF6}"/>
            </c:ext>
          </c:extLst>
        </c:ser>
        <c:ser>
          <c:idx val="3"/>
          <c:order val="2"/>
          <c:tx>
            <c:strRef>
              <c:f>Sheet3!$D$1</c:f>
              <c:strCache>
                <c:ptCount val="1"/>
                <c:pt idx="0">
                  <c:v>2018</c:v>
                </c:pt>
              </c:strCache>
            </c:strRef>
          </c:tx>
          <c:spPr>
            <a:solidFill>
              <a:srgbClr val="1F497D">
                <a:lumMod val="40000"/>
                <a:lumOff val="6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Sheet3!$D$2:$D$6</c:f>
              <c:numCache>
                <c:formatCode>General</c:formatCode>
                <c:ptCount val="5"/>
                <c:pt idx="0">
                  <c:v>25</c:v>
                </c:pt>
                <c:pt idx="1">
                  <c:v>2</c:v>
                </c:pt>
                <c:pt idx="2">
                  <c:v>12</c:v>
                </c:pt>
                <c:pt idx="3">
                  <c:v>36</c:v>
                </c:pt>
                <c:pt idx="4">
                  <c:v>0</c:v>
                </c:pt>
              </c:numCache>
            </c:numRef>
          </c:val>
          <c:extLst>
            <c:ext xmlns:c16="http://schemas.microsoft.com/office/drawing/2014/chart" uri="{C3380CC4-5D6E-409C-BE32-E72D297353CC}">
              <c16:uniqueId val="{00000003-D44C-45D2-AE9D-973AC28C1FF6}"/>
            </c:ext>
          </c:extLst>
        </c:ser>
        <c:ser>
          <c:idx val="4"/>
          <c:order val="3"/>
          <c:tx>
            <c:strRef>
              <c:f>Sheet3!$E$1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Sheet3!$E$2:$E$6</c:f>
              <c:numCache>
                <c:formatCode>General</c:formatCode>
                <c:ptCount val="5"/>
                <c:pt idx="0">
                  <c:v>47</c:v>
                </c:pt>
                <c:pt idx="1">
                  <c:v>0</c:v>
                </c:pt>
                <c:pt idx="2">
                  <c:v>17</c:v>
                </c:pt>
                <c:pt idx="3">
                  <c:v>29</c:v>
                </c:pt>
                <c:pt idx="4">
                  <c:v>0</c:v>
                </c:pt>
              </c:numCache>
            </c:numRef>
          </c:val>
          <c:extLst>
            <c:ext xmlns:c16="http://schemas.microsoft.com/office/drawing/2014/chart" uri="{C3380CC4-5D6E-409C-BE32-E72D297353CC}">
              <c16:uniqueId val="{00000004-D44C-45D2-AE9D-973AC28C1FF6}"/>
            </c:ext>
          </c:extLst>
        </c:ser>
        <c:ser>
          <c:idx val="0"/>
          <c:order val="4"/>
          <c:tx>
            <c:strRef>
              <c:f>Sheet3!$F$1</c:f>
              <c:strCache>
                <c:ptCount val="1"/>
                <c:pt idx="0">
                  <c:v>2020</c:v>
                </c:pt>
              </c:strCache>
            </c:strRef>
          </c:tx>
          <c:spPr>
            <a:solidFill>
              <a:srgbClr val="FFFF00"/>
            </a:solidFill>
            <a:ln>
              <a:solidFill>
                <a:sysClr val="windowText" lastClr="00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Sheet3!$A$2:$A$6</c:f>
              <c:strCache>
                <c:ptCount val="5"/>
                <c:pt idx="0">
                  <c:v>Wrong Site Surgery or Procedure</c:v>
                </c:pt>
                <c:pt idx="1">
                  <c:v>Surgery or Procedure on Wrong Patient</c:v>
                </c:pt>
                <c:pt idx="2">
                  <c:v>Wrong Surgery or Procedure</c:v>
                </c:pt>
                <c:pt idx="3">
                  <c:v>Unintended Retention of a Foreign Object</c:v>
                </c:pt>
                <c:pt idx="4">
                  <c:v>Intraoperative or Immediate Postoperative Death of an ASA Class 1 Patient</c:v>
                </c:pt>
              </c:strCache>
            </c:strRef>
          </c:cat>
          <c:val>
            <c:numRef>
              <c:f>Sheet3!$F$2:$F$6</c:f>
              <c:numCache>
                <c:formatCode>General</c:formatCode>
                <c:ptCount val="5"/>
                <c:pt idx="0">
                  <c:v>32</c:v>
                </c:pt>
                <c:pt idx="1">
                  <c:v>4</c:v>
                </c:pt>
                <c:pt idx="2">
                  <c:v>10</c:v>
                </c:pt>
                <c:pt idx="3">
                  <c:v>44</c:v>
                </c:pt>
                <c:pt idx="4">
                  <c:v>0</c:v>
                </c:pt>
              </c:numCache>
            </c:numRef>
          </c:val>
          <c:extLst>
            <c:ext xmlns:c16="http://schemas.microsoft.com/office/drawing/2014/chart" uri="{C3380CC4-5D6E-409C-BE32-E72D297353CC}">
              <c16:uniqueId val="{00000002-0932-4530-A543-A8FAA4984E4A}"/>
            </c:ext>
          </c:extLst>
        </c:ser>
        <c:dLbls>
          <c:showLegendKey val="0"/>
          <c:showVal val="0"/>
          <c:showCatName val="0"/>
          <c:showSerName val="0"/>
          <c:showPercent val="0"/>
          <c:showBubbleSize val="0"/>
        </c:dLbls>
        <c:gapWidth val="150"/>
        <c:axId val="336366208"/>
        <c:axId val="336404864"/>
      </c:barChart>
      <c:catAx>
        <c:axId val="336366208"/>
        <c:scaling>
          <c:orientation val="minMax"/>
        </c:scaling>
        <c:delete val="0"/>
        <c:axPos val="b"/>
        <c:numFmt formatCode="General" sourceLinked="0"/>
        <c:majorTickMark val="out"/>
        <c:minorTickMark val="none"/>
        <c:tickLblPos val="nextTo"/>
        <c:txPr>
          <a:bodyPr/>
          <a:lstStyle/>
          <a:p>
            <a:pPr>
              <a:defRPr sz="1200"/>
            </a:pPr>
            <a:endParaRPr lang="en-US"/>
          </a:p>
        </c:txPr>
        <c:crossAx val="336404864"/>
        <c:crosses val="autoZero"/>
        <c:auto val="1"/>
        <c:lblAlgn val="ctr"/>
        <c:lblOffset val="100"/>
        <c:noMultiLvlLbl val="0"/>
      </c:catAx>
      <c:valAx>
        <c:axId val="33640486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336366208"/>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5212860541099"/>
          <c:y val="8.10253477207422E-2"/>
          <c:w val="0.88735716697398548"/>
          <c:h val="0.72347125757563469"/>
        </c:manualLayout>
      </c:layout>
      <c:barChart>
        <c:barDir val="col"/>
        <c:grouping val="clustered"/>
        <c:varyColors val="0"/>
        <c:ser>
          <c:idx val="0"/>
          <c:order val="0"/>
          <c:tx>
            <c:strRef>
              <c:f>Sheet1!$B$1</c:f>
              <c:strCache>
                <c:ptCount val="1"/>
                <c:pt idx="0">
                  <c:v>2016</c:v>
                </c:pt>
              </c:strCache>
            </c:strRef>
          </c:tx>
          <c:spPr>
            <a:solidFill>
              <a:srgbClr val="7030A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Contaminated drugs, device or biologics</c:v>
                </c:pt>
                <c:pt idx="1">
                  <c:v>Device misuse or malfunction</c:v>
                </c:pt>
                <c:pt idx="2">
                  <c:v>Intravascular air embolism</c:v>
                </c:pt>
              </c:strCache>
            </c:strRef>
          </c:cat>
          <c:val>
            <c:numRef>
              <c:f>Sheet1!$B$2:$B$4</c:f>
              <c:numCache>
                <c:formatCode>General</c:formatCode>
                <c:ptCount val="3"/>
                <c:pt idx="0">
                  <c:v>138</c:v>
                </c:pt>
                <c:pt idx="1">
                  <c:v>9</c:v>
                </c:pt>
                <c:pt idx="2">
                  <c:v>9</c:v>
                </c:pt>
              </c:numCache>
            </c:numRef>
          </c:val>
          <c:extLst>
            <c:ext xmlns:c16="http://schemas.microsoft.com/office/drawing/2014/chart" uri="{C3380CC4-5D6E-409C-BE32-E72D297353CC}">
              <c16:uniqueId val="{00000001-4F4A-4F5E-945A-309F8F1628A1}"/>
            </c:ext>
          </c:extLst>
        </c:ser>
        <c:ser>
          <c:idx val="1"/>
          <c:order val="1"/>
          <c:tx>
            <c:strRef>
              <c:f>Sheet1!$C$1</c:f>
              <c:strCache>
                <c:ptCount val="1"/>
                <c:pt idx="0">
                  <c:v>2017</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Contaminated drugs, device or biologics</c:v>
                </c:pt>
                <c:pt idx="1">
                  <c:v>Device misuse or malfunction</c:v>
                </c:pt>
                <c:pt idx="2">
                  <c:v>Intravascular air embolism</c:v>
                </c:pt>
              </c:strCache>
            </c:strRef>
          </c:cat>
          <c:val>
            <c:numRef>
              <c:f>Sheet1!$C$2:$C$4</c:f>
              <c:numCache>
                <c:formatCode>General</c:formatCode>
                <c:ptCount val="3"/>
                <c:pt idx="0">
                  <c:v>21</c:v>
                </c:pt>
                <c:pt idx="1">
                  <c:v>21</c:v>
                </c:pt>
                <c:pt idx="2">
                  <c:v>3</c:v>
                </c:pt>
              </c:numCache>
            </c:numRef>
          </c:val>
          <c:extLst>
            <c:ext xmlns:c16="http://schemas.microsoft.com/office/drawing/2014/chart" uri="{C3380CC4-5D6E-409C-BE32-E72D297353CC}">
              <c16:uniqueId val="{00000003-4F4A-4F5E-945A-309F8F1628A1}"/>
            </c:ext>
          </c:extLst>
        </c:ser>
        <c:ser>
          <c:idx val="2"/>
          <c:order val="2"/>
          <c:tx>
            <c:strRef>
              <c:f>Sheet1!$D$1</c:f>
              <c:strCache>
                <c:ptCount val="1"/>
                <c:pt idx="0">
                  <c:v>2018</c:v>
                </c:pt>
              </c:strCache>
            </c:strRef>
          </c:tx>
          <c:spPr>
            <a:solidFill>
              <a:srgbClr val="0070C0"/>
            </a:solidFill>
            <a:ln>
              <a:solidFill>
                <a:srgbClr val="0070C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Contaminated drugs, device or biologics</c:v>
                </c:pt>
                <c:pt idx="1">
                  <c:v>Device misuse or malfunction</c:v>
                </c:pt>
                <c:pt idx="2">
                  <c:v>Intravascular air embolism</c:v>
                </c:pt>
              </c:strCache>
            </c:strRef>
          </c:cat>
          <c:val>
            <c:numRef>
              <c:f>Sheet1!$D$2:$D$4</c:f>
              <c:numCache>
                <c:formatCode>General</c:formatCode>
                <c:ptCount val="3"/>
                <c:pt idx="0">
                  <c:v>8</c:v>
                </c:pt>
                <c:pt idx="1">
                  <c:v>11</c:v>
                </c:pt>
                <c:pt idx="2">
                  <c:v>7</c:v>
                </c:pt>
              </c:numCache>
            </c:numRef>
          </c:val>
          <c:extLst>
            <c:ext xmlns:c16="http://schemas.microsoft.com/office/drawing/2014/chart" uri="{C3380CC4-5D6E-409C-BE32-E72D297353CC}">
              <c16:uniqueId val="{00000005-4F4A-4F5E-945A-309F8F1628A1}"/>
            </c:ext>
          </c:extLst>
        </c:ser>
        <c:ser>
          <c:idx val="3"/>
          <c:order val="3"/>
          <c:tx>
            <c:strRef>
              <c:f>Sheet1!$E$1</c:f>
              <c:strCache>
                <c:ptCount val="1"/>
                <c:pt idx="0">
                  <c:v>2019</c:v>
                </c:pt>
              </c:strCache>
            </c:strRef>
          </c:tx>
          <c:spPr>
            <a:solidFill>
              <a:srgbClr val="FF0000"/>
            </a:solidFill>
            <a:ln>
              <a:solidFill>
                <a:srgbClr val="FF0000"/>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Contaminated drugs, device or biologics</c:v>
                </c:pt>
                <c:pt idx="1">
                  <c:v>Device misuse or malfunction</c:v>
                </c:pt>
                <c:pt idx="2">
                  <c:v>Intravascular air embolism</c:v>
                </c:pt>
              </c:strCache>
            </c:strRef>
          </c:cat>
          <c:val>
            <c:numRef>
              <c:f>Sheet1!$E$2:$E$4</c:f>
              <c:numCache>
                <c:formatCode>General</c:formatCode>
                <c:ptCount val="3"/>
                <c:pt idx="0">
                  <c:v>5</c:v>
                </c:pt>
                <c:pt idx="1">
                  <c:v>15</c:v>
                </c:pt>
                <c:pt idx="2">
                  <c:v>6</c:v>
                </c:pt>
              </c:numCache>
            </c:numRef>
          </c:val>
          <c:extLst>
            <c:ext xmlns:c16="http://schemas.microsoft.com/office/drawing/2014/chart" uri="{C3380CC4-5D6E-409C-BE32-E72D297353CC}">
              <c16:uniqueId val="{00000006-4F4A-4F5E-945A-309F8F1628A1}"/>
            </c:ext>
          </c:extLst>
        </c:ser>
        <c:ser>
          <c:idx val="4"/>
          <c:order val="4"/>
          <c:tx>
            <c:strRef>
              <c:f>Sheet1!$F$1</c:f>
              <c:strCache>
                <c:ptCount val="1"/>
                <c:pt idx="0">
                  <c:v>2020</c:v>
                </c:pt>
              </c:strCache>
            </c:strRef>
          </c:tx>
          <c:spPr>
            <a:solidFill>
              <a:srgbClr val="FFFF00"/>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Contaminated drugs, device or biologics</c:v>
                </c:pt>
                <c:pt idx="1">
                  <c:v>Device misuse or malfunction</c:v>
                </c:pt>
                <c:pt idx="2">
                  <c:v>Intravascular air embolism</c:v>
                </c:pt>
              </c:strCache>
            </c:strRef>
          </c:cat>
          <c:val>
            <c:numRef>
              <c:f>Sheet1!$F$2:$F$4</c:f>
              <c:numCache>
                <c:formatCode>General</c:formatCode>
                <c:ptCount val="3"/>
                <c:pt idx="0">
                  <c:v>5</c:v>
                </c:pt>
                <c:pt idx="1">
                  <c:v>18</c:v>
                </c:pt>
                <c:pt idx="2">
                  <c:v>2</c:v>
                </c:pt>
              </c:numCache>
            </c:numRef>
          </c:val>
          <c:extLst>
            <c:ext xmlns:c16="http://schemas.microsoft.com/office/drawing/2014/chart" uri="{C3380CC4-5D6E-409C-BE32-E72D297353CC}">
              <c16:uniqueId val="{00000009-4F4A-4F5E-945A-309F8F1628A1}"/>
            </c:ext>
          </c:extLst>
        </c:ser>
        <c:dLbls>
          <c:showLegendKey val="0"/>
          <c:showVal val="0"/>
          <c:showCatName val="0"/>
          <c:showSerName val="0"/>
          <c:showPercent val="0"/>
          <c:showBubbleSize val="0"/>
        </c:dLbls>
        <c:gapWidth val="150"/>
        <c:axId val="211212544"/>
        <c:axId val="336642048"/>
      </c:barChart>
      <c:catAx>
        <c:axId val="211212544"/>
        <c:scaling>
          <c:orientation val="minMax"/>
        </c:scaling>
        <c:delete val="0"/>
        <c:axPos val="b"/>
        <c:numFmt formatCode="General" sourceLinked="0"/>
        <c:majorTickMark val="out"/>
        <c:minorTickMark val="none"/>
        <c:tickLblPos val="nextTo"/>
        <c:txPr>
          <a:bodyPr/>
          <a:lstStyle/>
          <a:p>
            <a:pPr>
              <a:defRPr sz="1400"/>
            </a:pPr>
            <a:endParaRPr lang="en-US"/>
          </a:p>
        </c:txPr>
        <c:crossAx val="336642048"/>
        <c:crosses val="autoZero"/>
        <c:auto val="1"/>
        <c:lblAlgn val="ctr"/>
        <c:lblOffset val="100"/>
        <c:noMultiLvlLbl val="0"/>
      </c:catAx>
      <c:valAx>
        <c:axId val="336642048"/>
        <c:scaling>
          <c:orientation val="minMax"/>
        </c:scaling>
        <c:delete val="0"/>
        <c:axPos val="l"/>
        <c:majorGridlines/>
        <c:numFmt formatCode="General" sourceLinked="1"/>
        <c:majorTickMark val="out"/>
        <c:minorTickMark val="none"/>
        <c:tickLblPos val="nextTo"/>
        <c:crossAx val="211212544"/>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50E53-EF6C-41DC-9045-3CC7AB707E26}"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130A1A44-FD3C-404C-B361-E44F376A6B82}">
      <dgm:prSet phldrT="[Text]"/>
      <dgm:spPr>
        <a:solidFill>
          <a:schemeClr val="tx2">
            <a:lumMod val="60000"/>
            <a:lumOff val="40000"/>
          </a:schemeClr>
        </a:solidFill>
      </dgm:spPr>
      <dgm:t>
        <a:bodyPr/>
        <a:lstStyle/>
        <a:p>
          <a:r>
            <a:rPr lang="en-US" b="1" dirty="0"/>
            <a:t>Surgical or Invasive Procedure Events</a:t>
          </a:r>
          <a:endParaRPr lang="en-US" dirty="0"/>
        </a:p>
      </dgm:t>
    </dgm:pt>
    <dgm:pt modelId="{34AA4FB2-2460-40C6-BC4D-B53E46D02B45}" type="parTrans" cxnId="{04CEE353-892B-4B77-9B0F-5E0BA9560796}">
      <dgm:prSet/>
      <dgm:spPr/>
      <dgm:t>
        <a:bodyPr/>
        <a:lstStyle/>
        <a:p>
          <a:endParaRPr lang="en-US"/>
        </a:p>
      </dgm:t>
    </dgm:pt>
    <dgm:pt modelId="{64DD7F51-1BFF-418D-8EE9-E14D12C88601}" type="sibTrans" cxnId="{04CEE353-892B-4B77-9B0F-5E0BA9560796}">
      <dgm:prSet/>
      <dgm:spPr/>
      <dgm:t>
        <a:bodyPr/>
        <a:lstStyle/>
        <a:p>
          <a:endParaRPr lang="en-US"/>
        </a:p>
      </dgm:t>
    </dgm:pt>
    <dgm:pt modelId="{FA7B5FF7-56E6-49A5-8E5A-BF24B17AF5E5}">
      <dgm:prSet phldrT="[Text]"/>
      <dgm:spPr>
        <a:solidFill>
          <a:schemeClr val="bg2">
            <a:alpha val="90000"/>
          </a:schemeClr>
        </a:solidFill>
      </dgm:spPr>
      <dgm:t>
        <a:bodyPr/>
        <a:lstStyle/>
        <a:p>
          <a:r>
            <a:rPr lang="en-US" dirty="0"/>
            <a:t>Wrong Site Surgery or Procedure</a:t>
          </a:r>
        </a:p>
      </dgm:t>
    </dgm:pt>
    <dgm:pt modelId="{071F8FC4-E36F-4E91-9A12-D3D3A84F2C75}" type="parTrans" cxnId="{F4D407C1-DEA0-4018-9706-545D87C1A5B7}">
      <dgm:prSet/>
      <dgm:spPr/>
      <dgm:t>
        <a:bodyPr/>
        <a:lstStyle/>
        <a:p>
          <a:endParaRPr lang="en-US"/>
        </a:p>
      </dgm:t>
    </dgm:pt>
    <dgm:pt modelId="{F368AF79-D796-47D7-99D1-C96BB92D90BE}" type="sibTrans" cxnId="{F4D407C1-DEA0-4018-9706-545D87C1A5B7}">
      <dgm:prSet/>
      <dgm:spPr/>
      <dgm:t>
        <a:bodyPr/>
        <a:lstStyle/>
        <a:p>
          <a:endParaRPr lang="en-US"/>
        </a:p>
      </dgm:t>
    </dgm:pt>
    <dgm:pt modelId="{99C6A9EF-381C-4F4C-8C86-ABF7904F5BC8}">
      <dgm:prSet phldrT="[Text]"/>
      <dgm:spPr>
        <a:solidFill>
          <a:schemeClr val="bg2">
            <a:alpha val="90000"/>
          </a:schemeClr>
        </a:solidFill>
      </dgm:spPr>
      <dgm:t>
        <a:bodyPr/>
        <a:lstStyle/>
        <a:p>
          <a:r>
            <a:rPr lang="en-US" dirty="0"/>
            <a:t>Surgery or Procedure on Wrong Patient</a:t>
          </a:r>
        </a:p>
      </dgm:t>
    </dgm:pt>
    <dgm:pt modelId="{5A5BC571-3657-4BF7-8C0A-F84965933BC8}" type="parTrans" cxnId="{355BA428-A32A-4AD0-8169-D46EF069293B}">
      <dgm:prSet/>
      <dgm:spPr/>
      <dgm:t>
        <a:bodyPr/>
        <a:lstStyle/>
        <a:p>
          <a:endParaRPr lang="en-US"/>
        </a:p>
      </dgm:t>
    </dgm:pt>
    <dgm:pt modelId="{EB62AE5E-B2E4-49A7-868E-B23F16C01750}" type="sibTrans" cxnId="{355BA428-A32A-4AD0-8169-D46EF069293B}">
      <dgm:prSet/>
      <dgm:spPr/>
      <dgm:t>
        <a:bodyPr/>
        <a:lstStyle/>
        <a:p>
          <a:endParaRPr lang="en-US"/>
        </a:p>
      </dgm:t>
    </dgm:pt>
    <dgm:pt modelId="{5DED8C30-ED12-4B05-B1A9-8E2D6B259455}">
      <dgm:prSet phldrT="[Text]"/>
      <dgm:spPr>
        <a:solidFill>
          <a:schemeClr val="bg2">
            <a:alpha val="90000"/>
          </a:schemeClr>
        </a:solidFill>
      </dgm:spPr>
      <dgm:t>
        <a:bodyPr/>
        <a:lstStyle/>
        <a:p>
          <a:r>
            <a:rPr lang="en-US" dirty="0"/>
            <a:t>Wrong Surgery or Procedure</a:t>
          </a:r>
        </a:p>
      </dgm:t>
    </dgm:pt>
    <dgm:pt modelId="{35ED2C2D-5DD6-4EF9-83BF-6D4CE7F4F952}" type="parTrans" cxnId="{57AEBA6D-0362-4E58-877A-11333F1E335C}">
      <dgm:prSet/>
      <dgm:spPr/>
      <dgm:t>
        <a:bodyPr/>
        <a:lstStyle/>
        <a:p>
          <a:endParaRPr lang="en-US"/>
        </a:p>
      </dgm:t>
    </dgm:pt>
    <dgm:pt modelId="{31998271-4697-48DB-9075-1DA969789ABF}" type="sibTrans" cxnId="{57AEBA6D-0362-4E58-877A-11333F1E335C}">
      <dgm:prSet/>
      <dgm:spPr/>
      <dgm:t>
        <a:bodyPr/>
        <a:lstStyle/>
        <a:p>
          <a:endParaRPr lang="en-US"/>
        </a:p>
      </dgm:t>
    </dgm:pt>
    <dgm:pt modelId="{6845C88A-D1AC-4D98-A014-703EC957FFF9}">
      <dgm:prSet phldrT="[Text]"/>
      <dgm:spPr>
        <a:solidFill>
          <a:schemeClr val="bg2">
            <a:alpha val="90000"/>
          </a:schemeClr>
        </a:solidFill>
      </dgm:spPr>
      <dgm:t>
        <a:bodyPr/>
        <a:lstStyle/>
        <a:p>
          <a:r>
            <a:rPr lang="en-US" dirty="0"/>
            <a:t>Unintended Retention of a Foreign Object</a:t>
          </a:r>
        </a:p>
      </dgm:t>
    </dgm:pt>
    <dgm:pt modelId="{0BD3EEE8-F00C-4A2A-AE53-0C781B0396C6}" type="parTrans" cxnId="{24796EF9-E2D9-4124-BDE8-E0896ECE73FD}">
      <dgm:prSet/>
      <dgm:spPr/>
      <dgm:t>
        <a:bodyPr/>
        <a:lstStyle/>
        <a:p>
          <a:endParaRPr lang="en-US"/>
        </a:p>
      </dgm:t>
    </dgm:pt>
    <dgm:pt modelId="{30A14FAD-D366-45BD-B98F-46382A839377}" type="sibTrans" cxnId="{24796EF9-E2D9-4124-BDE8-E0896ECE73FD}">
      <dgm:prSet/>
      <dgm:spPr/>
      <dgm:t>
        <a:bodyPr/>
        <a:lstStyle/>
        <a:p>
          <a:endParaRPr lang="en-US"/>
        </a:p>
      </dgm:t>
    </dgm:pt>
    <dgm:pt modelId="{4E1A19CB-4589-4A68-B192-CF90286AD3EF}">
      <dgm:prSet phldrT="[Text]"/>
      <dgm:spPr>
        <a:solidFill>
          <a:schemeClr val="bg2">
            <a:alpha val="90000"/>
          </a:schemeClr>
        </a:solidFill>
      </dgm:spPr>
      <dgm:t>
        <a:bodyPr/>
        <a:lstStyle/>
        <a:p>
          <a:r>
            <a:rPr lang="en-US" dirty="0" err="1"/>
            <a:t>Intraoperative</a:t>
          </a:r>
          <a:r>
            <a:rPr lang="en-US" dirty="0"/>
            <a:t> or Immediate Postoperative Death of an ASA Class 1 Patient</a:t>
          </a:r>
        </a:p>
      </dgm:t>
    </dgm:pt>
    <dgm:pt modelId="{562E6EB5-3585-421C-A8D0-FB3C7DCA8912}" type="parTrans" cxnId="{45AFB3EB-5004-4595-B996-27EC2DAA59C4}">
      <dgm:prSet/>
      <dgm:spPr/>
      <dgm:t>
        <a:bodyPr/>
        <a:lstStyle/>
        <a:p>
          <a:endParaRPr lang="en-US"/>
        </a:p>
      </dgm:t>
    </dgm:pt>
    <dgm:pt modelId="{C34399C3-3B46-4703-9C35-027AFC570FD2}" type="sibTrans" cxnId="{45AFB3EB-5004-4595-B996-27EC2DAA59C4}">
      <dgm:prSet/>
      <dgm:spPr/>
      <dgm:t>
        <a:bodyPr/>
        <a:lstStyle/>
        <a:p>
          <a:endParaRPr lang="en-US"/>
        </a:p>
      </dgm:t>
    </dgm:pt>
    <dgm:pt modelId="{51D7A039-66BF-461A-AD91-77D340F8EB3C}">
      <dgm:prSet phldrT="[Text]"/>
      <dgm:spPr>
        <a:solidFill>
          <a:srgbClr val="00B050"/>
        </a:solidFill>
      </dgm:spPr>
      <dgm:t>
        <a:bodyPr/>
        <a:lstStyle/>
        <a:p>
          <a:r>
            <a:rPr lang="en-US" b="1" dirty="0"/>
            <a:t>Product or Device Events</a:t>
          </a:r>
        </a:p>
      </dgm:t>
    </dgm:pt>
    <dgm:pt modelId="{366B5943-179B-4BAD-9E85-795BC7B41286}" type="parTrans" cxnId="{2B324B50-011F-4DED-A3C0-39967EF383E9}">
      <dgm:prSet/>
      <dgm:spPr/>
      <dgm:t>
        <a:bodyPr/>
        <a:lstStyle/>
        <a:p>
          <a:endParaRPr lang="en-US"/>
        </a:p>
      </dgm:t>
    </dgm:pt>
    <dgm:pt modelId="{202ACF42-2477-4302-8184-2E33078CF8A1}" type="sibTrans" cxnId="{2B324B50-011F-4DED-A3C0-39967EF383E9}">
      <dgm:prSet/>
      <dgm:spPr/>
      <dgm:t>
        <a:bodyPr/>
        <a:lstStyle/>
        <a:p>
          <a:endParaRPr lang="en-US"/>
        </a:p>
      </dgm:t>
    </dgm:pt>
    <dgm:pt modelId="{FD3EAB80-380B-4EB7-9251-39726CBA688B}">
      <dgm:prSet phldrT="[Text]"/>
      <dgm:spPr>
        <a:solidFill>
          <a:schemeClr val="bg2">
            <a:alpha val="90000"/>
          </a:schemeClr>
        </a:solidFill>
      </dgm:spPr>
      <dgm:t>
        <a:bodyPr/>
        <a:lstStyle/>
        <a:p>
          <a:r>
            <a:rPr lang="en-US" dirty="0"/>
            <a:t>Death or Serious Injury Related to Contaminated Drugs, Biologics, or Devices</a:t>
          </a:r>
        </a:p>
      </dgm:t>
    </dgm:pt>
    <dgm:pt modelId="{503AFFFD-8225-40AB-8A5A-9A1EDA0CDDE1}" type="parTrans" cxnId="{4439B3D0-4A69-4EA0-A82C-506986759394}">
      <dgm:prSet/>
      <dgm:spPr/>
      <dgm:t>
        <a:bodyPr/>
        <a:lstStyle/>
        <a:p>
          <a:endParaRPr lang="en-US"/>
        </a:p>
      </dgm:t>
    </dgm:pt>
    <dgm:pt modelId="{DD81F1D1-2229-4816-B06E-3E7A0137351D}" type="sibTrans" cxnId="{4439B3D0-4A69-4EA0-A82C-506986759394}">
      <dgm:prSet/>
      <dgm:spPr/>
      <dgm:t>
        <a:bodyPr/>
        <a:lstStyle/>
        <a:p>
          <a:endParaRPr lang="en-US"/>
        </a:p>
      </dgm:t>
    </dgm:pt>
    <dgm:pt modelId="{83C94D62-8578-4F68-B3AE-4B1C2D73434F}">
      <dgm:prSet phldrT="[Text]"/>
      <dgm:spPr>
        <a:solidFill>
          <a:schemeClr val="bg2">
            <a:alpha val="90000"/>
          </a:schemeClr>
        </a:solidFill>
      </dgm:spPr>
      <dgm:t>
        <a:bodyPr/>
        <a:lstStyle/>
        <a:p>
          <a:r>
            <a:rPr lang="en-US" dirty="0"/>
            <a:t>Death or Serious Injury Related to Device Misuse or Malfunction</a:t>
          </a:r>
        </a:p>
      </dgm:t>
    </dgm:pt>
    <dgm:pt modelId="{2228AC5B-7ECF-43AF-80A6-1CD811CEC944}" type="parTrans" cxnId="{1F2BF259-45B3-46C1-90B4-2DFD5BCB93B8}">
      <dgm:prSet/>
      <dgm:spPr/>
      <dgm:t>
        <a:bodyPr/>
        <a:lstStyle/>
        <a:p>
          <a:endParaRPr lang="en-US"/>
        </a:p>
      </dgm:t>
    </dgm:pt>
    <dgm:pt modelId="{1F6828E3-4D58-47C9-B4A1-9F231E3DD1EC}" type="sibTrans" cxnId="{1F2BF259-45B3-46C1-90B4-2DFD5BCB93B8}">
      <dgm:prSet/>
      <dgm:spPr/>
      <dgm:t>
        <a:bodyPr/>
        <a:lstStyle/>
        <a:p>
          <a:endParaRPr lang="en-US"/>
        </a:p>
      </dgm:t>
    </dgm:pt>
    <dgm:pt modelId="{43539A9F-3122-4589-88B8-239493D0DB26}">
      <dgm:prSet phldrT="[Text]"/>
      <dgm:spPr>
        <a:solidFill>
          <a:schemeClr val="bg2">
            <a:alpha val="90000"/>
          </a:schemeClr>
        </a:solidFill>
      </dgm:spPr>
      <dgm:t>
        <a:bodyPr/>
        <a:lstStyle/>
        <a:p>
          <a:r>
            <a:rPr lang="en-US" dirty="0"/>
            <a:t>Death or Serious Injury Due to Intravascular Air Embolism</a:t>
          </a:r>
        </a:p>
      </dgm:t>
    </dgm:pt>
    <dgm:pt modelId="{CB2322C2-A53B-4C71-BF7C-DC7D05D1E4EA}" type="parTrans" cxnId="{8DD88D80-A245-47AE-AC03-8CAF1488F2A0}">
      <dgm:prSet/>
      <dgm:spPr/>
      <dgm:t>
        <a:bodyPr/>
        <a:lstStyle/>
        <a:p>
          <a:endParaRPr lang="en-US"/>
        </a:p>
      </dgm:t>
    </dgm:pt>
    <dgm:pt modelId="{FF66C5E3-C6D2-4C1A-B891-A5483629AAF0}" type="sibTrans" cxnId="{8DD88D80-A245-47AE-AC03-8CAF1488F2A0}">
      <dgm:prSet/>
      <dgm:spPr/>
      <dgm:t>
        <a:bodyPr/>
        <a:lstStyle/>
        <a:p>
          <a:endParaRPr lang="en-US"/>
        </a:p>
      </dgm:t>
    </dgm:pt>
    <dgm:pt modelId="{923FA8DF-6B09-4733-BEDF-AD09698EA25E}">
      <dgm:prSet phldrT="[Text]"/>
      <dgm:spPr>
        <a:solidFill>
          <a:srgbClr val="C00000"/>
        </a:solidFill>
      </dgm:spPr>
      <dgm:t>
        <a:bodyPr/>
        <a:lstStyle/>
        <a:p>
          <a:r>
            <a:rPr lang="en-US" b="1" dirty="0"/>
            <a:t>Patient Protection Events</a:t>
          </a:r>
        </a:p>
      </dgm:t>
    </dgm:pt>
    <dgm:pt modelId="{3F94055E-848E-47B2-855C-EF00248BD9A0}" type="parTrans" cxnId="{C7BDFD38-CBAB-4F7D-9888-D4065E5CCFB1}">
      <dgm:prSet/>
      <dgm:spPr/>
      <dgm:t>
        <a:bodyPr/>
        <a:lstStyle/>
        <a:p>
          <a:endParaRPr lang="en-US"/>
        </a:p>
      </dgm:t>
    </dgm:pt>
    <dgm:pt modelId="{7DCB5722-4EAC-4754-9C2E-DAE1DA60A4A9}" type="sibTrans" cxnId="{C7BDFD38-CBAB-4F7D-9888-D4065E5CCFB1}">
      <dgm:prSet/>
      <dgm:spPr/>
      <dgm:t>
        <a:bodyPr/>
        <a:lstStyle/>
        <a:p>
          <a:endParaRPr lang="en-US"/>
        </a:p>
      </dgm:t>
    </dgm:pt>
    <dgm:pt modelId="{41DF7BCF-FF28-4216-A8B6-08BA3D181A83}">
      <dgm:prSet phldrT="[Text]"/>
      <dgm:spPr>
        <a:solidFill>
          <a:schemeClr val="bg2">
            <a:alpha val="90000"/>
          </a:schemeClr>
        </a:solidFill>
      </dgm:spPr>
      <dgm:t>
        <a:bodyPr/>
        <a:lstStyle/>
        <a:p>
          <a:r>
            <a:rPr lang="en-US" dirty="0"/>
            <a:t>Discharge of a Patient/Resident of Any Age to Other Than Authorized Person</a:t>
          </a:r>
        </a:p>
      </dgm:t>
    </dgm:pt>
    <dgm:pt modelId="{C0579DCE-CC3C-4AA5-A2A9-794EFE0D0671}" type="parTrans" cxnId="{829AA732-7F47-48BB-AE59-77933A4A6844}">
      <dgm:prSet/>
      <dgm:spPr/>
      <dgm:t>
        <a:bodyPr/>
        <a:lstStyle/>
        <a:p>
          <a:endParaRPr lang="en-US"/>
        </a:p>
      </dgm:t>
    </dgm:pt>
    <dgm:pt modelId="{4E5D2337-FE5B-44B7-976A-44E5EFC7C06C}" type="sibTrans" cxnId="{829AA732-7F47-48BB-AE59-77933A4A6844}">
      <dgm:prSet/>
      <dgm:spPr/>
      <dgm:t>
        <a:bodyPr/>
        <a:lstStyle/>
        <a:p>
          <a:endParaRPr lang="en-US"/>
        </a:p>
      </dgm:t>
    </dgm:pt>
    <dgm:pt modelId="{260B74AB-257F-4F81-9795-5215DD2F89BF}">
      <dgm:prSet phldrT="[Text]"/>
      <dgm:spPr>
        <a:solidFill>
          <a:schemeClr val="bg2">
            <a:alpha val="90000"/>
          </a:schemeClr>
        </a:solidFill>
      </dgm:spPr>
      <dgm:t>
        <a:bodyPr/>
        <a:lstStyle/>
        <a:p>
          <a:r>
            <a:rPr lang="en-US" dirty="0"/>
            <a:t>Death or Serious Injury Associated with Patient Elopement</a:t>
          </a:r>
        </a:p>
      </dgm:t>
    </dgm:pt>
    <dgm:pt modelId="{5B5BDE5A-BA0A-4BED-BBD8-3759F2827C93}" type="parTrans" cxnId="{D08F70EA-2499-4DE3-B6DC-2AC94CF35E3E}">
      <dgm:prSet/>
      <dgm:spPr/>
      <dgm:t>
        <a:bodyPr/>
        <a:lstStyle/>
        <a:p>
          <a:endParaRPr lang="en-US"/>
        </a:p>
      </dgm:t>
    </dgm:pt>
    <dgm:pt modelId="{2035B6B2-C25E-479B-9511-D5CADB4A56FB}" type="sibTrans" cxnId="{D08F70EA-2499-4DE3-B6DC-2AC94CF35E3E}">
      <dgm:prSet/>
      <dgm:spPr/>
      <dgm:t>
        <a:bodyPr/>
        <a:lstStyle/>
        <a:p>
          <a:endParaRPr lang="en-US"/>
        </a:p>
      </dgm:t>
    </dgm:pt>
    <dgm:pt modelId="{5900C98E-C5D1-4385-AA13-1338AA633185}">
      <dgm:prSet phldrT="[Text]"/>
      <dgm:spPr>
        <a:solidFill>
          <a:schemeClr val="bg2">
            <a:alpha val="90000"/>
          </a:schemeClr>
        </a:solidFill>
      </dgm:spPr>
      <dgm:t>
        <a:bodyPr/>
        <a:lstStyle/>
        <a:p>
          <a:r>
            <a:rPr lang="en-US" dirty="0"/>
            <a:t>Patient Suicide, Attempted Suicide, or Self-Harm That Results in Serious Injury</a:t>
          </a:r>
        </a:p>
      </dgm:t>
    </dgm:pt>
    <dgm:pt modelId="{40DF84F8-7D84-401A-A5D8-123E0B4354B6}" type="parTrans" cxnId="{62C7469A-378A-4534-A757-46767D2B5CB6}">
      <dgm:prSet/>
      <dgm:spPr/>
      <dgm:t>
        <a:bodyPr/>
        <a:lstStyle/>
        <a:p>
          <a:endParaRPr lang="en-US"/>
        </a:p>
      </dgm:t>
    </dgm:pt>
    <dgm:pt modelId="{2C843926-FC81-4AF8-8A81-152B64AC0AB7}" type="sibTrans" cxnId="{62C7469A-378A-4534-A757-46767D2B5CB6}">
      <dgm:prSet/>
      <dgm:spPr/>
      <dgm:t>
        <a:bodyPr/>
        <a:lstStyle/>
        <a:p>
          <a:endParaRPr lang="en-US"/>
        </a:p>
      </dgm:t>
    </dgm:pt>
    <dgm:pt modelId="{91B2D4DF-4836-470E-871C-263248BC99DC}" type="pres">
      <dgm:prSet presAssocID="{95A50E53-EF6C-41DC-9045-3CC7AB707E26}" presName="Name0" presStyleCnt="0">
        <dgm:presLayoutVars>
          <dgm:dir/>
          <dgm:animLvl val="lvl"/>
          <dgm:resizeHandles val="exact"/>
        </dgm:presLayoutVars>
      </dgm:prSet>
      <dgm:spPr/>
    </dgm:pt>
    <dgm:pt modelId="{3621FA5A-E522-41F5-97AD-DCB962DCCC99}" type="pres">
      <dgm:prSet presAssocID="{130A1A44-FD3C-404C-B361-E44F376A6B82}" presName="linNode" presStyleCnt="0"/>
      <dgm:spPr/>
    </dgm:pt>
    <dgm:pt modelId="{C886A30B-9267-4CA5-9EAA-C89276C7B4EA}" type="pres">
      <dgm:prSet presAssocID="{130A1A44-FD3C-404C-B361-E44F376A6B82}" presName="parentText" presStyleLbl="node1" presStyleIdx="0" presStyleCnt="3" custScaleX="82609" custScaleY="44935">
        <dgm:presLayoutVars>
          <dgm:chMax val="1"/>
          <dgm:bulletEnabled val="1"/>
        </dgm:presLayoutVars>
      </dgm:prSet>
      <dgm:spPr/>
    </dgm:pt>
    <dgm:pt modelId="{C359D6B5-28AC-4AA6-ADB4-47CEA8BF8453}" type="pres">
      <dgm:prSet presAssocID="{130A1A44-FD3C-404C-B361-E44F376A6B82}" presName="descendantText" presStyleLbl="alignAccFollowNode1" presStyleIdx="0" presStyleCnt="3" custScaleX="108152" custScaleY="60627">
        <dgm:presLayoutVars>
          <dgm:bulletEnabled val="1"/>
        </dgm:presLayoutVars>
      </dgm:prSet>
      <dgm:spPr/>
    </dgm:pt>
    <dgm:pt modelId="{9A882D87-B435-410A-B403-03BE9D5F91DD}" type="pres">
      <dgm:prSet presAssocID="{64DD7F51-1BFF-418D-8EE9-E14D12C88601}" presName="sp" presStyleCnt="0"/>
      <dgm:spPr/>
    </dgm:pt>
    <dgm:pt modelId="{CB6673B3-B61C-47A5-824A-CF5CDEF933AB}" type="pres">
      <dgm:prSet presAssocID="{51D7A039-66BF-461A-AD91-77D340F8EB3C}" presName="linNode" presStyleCnt="0"/>
      <dgm:spPr/>
    </dgm:pt>
    <dgm:pt modelId="{F73F97EC-3D17-47D5-920F-9F1FD540EECA}" type="pres">
      <dgm:prSet presAssocID="{51D7A039-66BF-461A-AD91-77D340F8EB3C}" presName="parentText" presStyleLbl="node1" presStyleIdx="1" presStyleCnt="3" custScaleX="83575" custScaleY="33150">
        <dgm:presLayoutVars>
          <dgm:chMax val="1"/>
          <dgm:bulletEnabled val="1"/>
        </dgm:presLayoutVars>
      </dgm:prSet>
      <dgm:spPr/>
    </dgm:pt>
    <dgm:pt modelId="{D9332BA0-1271-4B54-A531-A0CE5C91471B}" type="pres">
      <dgm:prSet presAssocID="{51D7A039-66BF-461A-AD91-77D340F8EB3C}" presName="descendantText" presStyleLbl="alignAccFollowNode1" presStyleIdx="1" presStyleCnt="3" custScaleX="107073" custScaleY="43199">
        <dgm:presLayoutVars>
          <dgm:bulletEnabled val="1"/>
        </dgm:presLayoutVars>
      </dgm:prSet>
      <dgm:spPr/>
    </dgm:pt>
    <dgm:pt modelId="{84890F1D-7677-4DBF-A478-B1DE92D97F4D}" type="pres">
      <dgm:prSet presAssocID="{202ACF42-2477-4302-8184-2E33078CF8A1}" presName="sp" presStyleCnt="0"/>
      <dgm:spPr/>
    </dgm:pt>
    <dgm:pt modelId="{5D2B06D5-813A-4FAA-9D5E-06BACDD58EB4}" type="pres">
      <dgm:prSet presAssocID="{923FA8DF-6B09-4733-BEDF-AD09698EA25E}" presName="linNode" presStyleCnt="0"/>
      <dgm:spPr/>
    </dgm:pt>
    <dgm:pt modelId="{435AFC80-A4D8-4509-A095-8E9ECD617513}" type="pres">
      <dgm:prSet presAssocID="{923FA8DF-6B09-4733-BEDF-AD09698EA25E}" presName="parentText" presStyleLbl="node1" presStyleIdx="2" presStyleCnt="3" custScaleX="85507" custScaleY="30481" custLinFactNeighborX="-994">
        <dgm:presLayoutVars>
          <dgm:chMax val="1"/>
          <dgm:bulletEnabled val="1"/>
        </dgm:presLayoutVars>
      </dgm:prSet>
      <dgm:spPr/>
    </dgm:pt>
    <dgm:pt modelId="{60F60171-C99F-4A27-B3D6-C8A2EA19B2A0}" type="pres">
      <dgm:prSet presAssocID="{923FA8DF-6B09-4733-BEDF-AD09698EA25E}" presName="descendantText" presStyleLbl="alignAccFollowNode1" presStyleIdx="2" presStyleCnt="3" custScaleX="105411" custScaleY="43095" custLinFactNeighborX="-2080" custLinFactNeighborY="-872">
        <dgm:presLayoutVars>
          <dgm:bulletEnabled val="1"/>
        </dgm:presLayoutVars>
      </dgm:prSet>
      <dgm:spPr/>
    </dgm:pt>
  </dgm:ptLst>
  <dgm:cxnLst>
    <dgm:cxn modelId="{AA013719-04C0-4012-B7A1-B1E03F4C1802}" type="presOf" srcId="{51D7A039-66BF-461A-AD91-77D340F8EB3C}" destId="{F73F97EC-3D17-47D5-920F-9F1FD540EECA}" srcOrd="0" destOrd="0" presId="urn:microsoft.com/office/officeart/2005/8/layout/vList5"/>
    <dgm:cxn modelId="{355BA428-A32A-4AD0-8169-D46EF069293B}" srcId="{130A1A44-FD3C-404C-B361-E44F376A6B82}" destId="{99C6A9EF-381C-4F4C-8C86-ABF7904F5BC8}" srcOrd="1" destOrd="0" parTransId="{5A5BC571-3657-4BF7-8C0A-F84965933BC8}" sibTransId="{EB62AE5E-B2E4-49A7-868E-B23F16C01750}"/>
    <dgm:cxn modelId="{829AA732-7F47-48BB-AE59-77933A4A6844}" srcId="{923FA8DF-6B09-4733-BEDF-AD09698EA25E}" destId="{41DF7BCF-FF28-4216-A8B6-08BA3D181A83}" srcOrd="0" destOrd="0" parTransId="{C0579DCE-CC3C-4AA5-A2A9-794EFE0D0671}" sibTransId="{4E5D2337-FE5B-44B7-976A-44E5EFC7C06C}"/>
    <dgm:cxn modelId="{9080DE37-0F11-4E33-B3D0-E9D137331421}" type="presOf" srcId="{FA7B5FF7-56E6-49A5-8E5A-BF24B17AF5E5}" destId="{C359D6B5-28AC-4AA6-ADB4-47CEA8BF8453}" srcOrd="0" destOrd="0" presId="urn:microsoft.com/office/officeart/2005/8/layout/vList5"/>
    <dgm:cxn modelId="{C7BDFD38-CBAB-4F7D-9888-D4065E5CCFB1}" srcId="{95A50E53-EF6C-41DC-9045-3CC7AB707E26}" destId="{923FA8DF-6B09-4733-BEDF-AD09698EA25E}" srcOrd="2" destOrd="0" parTransId="{3F94055E-848E-47B2-855C-EF00248BD9A0}" sibTransId="{7DCB5722-4EAC-4754-9C2E-DAE1DA60A4A9}"/>
    <dgm:cxn modelId="{4C360E3D-A741-40FD-8F2D-503DE2200EB3}" type="presOf" srcId="{5DED8C30-ED12-4B05-B1A9-8E2D6B259455}" destId="{C359D6B5-28AC-4AA6-ADB4-47CEA8BF8453}" srcOrd="0" destOrd="2" presId="urn:microsoft.com/office/officeart/2005/8/layout/vList5"/>
    <dgm:cxn modelId="{DC642F6B-542D-4154-A688-F15FBC22748A}" type="presOf" srcId="{83C94D62-8578-4F68-B3AE-4B1C2D73434F}" destId="{D9332BA0-1271-4B54-A531-A0CE5C91471B}" srcOrd="0" destOrd="1" presId="urn:microsoft.com/office/officeart/2005/8/layout/vList5"/>
    <dgm:cxn modelId="{57AEBA6D-0362-4E58-877A-11333F1E335C}" srcId="{130A1A44-FD3C-404C-B361-E44F376A6B82}" destId="{5DED8C30-ED12-4B05-B1A9-8E2D6B259455}" srcOrd="2" destOrd="0" parTransId="{35ED2C2D-5DD6-4EF9-83BF-6D4CE7F4F952}" sibTransId="{31998271-4697-48DB-9075-1DA969789ABF}"/>
    <dgm:cxn modelId="{2B324B50-011F-4DED-A3C0-39967EF383E9}" srcId="{95A50E53-EF6C-41DC-9045-3CC7AB707E26}" destId="{51D7A039-66BF-461A-AD91-77D340F8EB3C}" srcOrd="1" destOrd="0" parTransId="{366B5943-179B-4BAD-9E85-795BC7B41286}" sibTransId="{202ACF42-2477-4302-8184-2E33078CF8A1}"/>
    <dgm:cxn modelId="{BFDFA251-A692-4A30-8139-2F7AAF5C755E}" type="presOf" srcId="{5900C98E-C5D1-4385-AA13-1338AA633185}" destId="{60F60171-C99F-4A27-B3D6-C8A2EA19B2A0}" srcOrd="0" destOrd="2" presId="urn:microsoft.com/office/officeart/2005/8/layout/vList5"/>
    <dgm:cxn modelId="{04CEE353-892B-4B77-9B0F-5E0BA9560796}" srcId="{95A50E53-EF6C-41DC-9045-3CC7AB707E26}" destId="{130A1A44-FD3C-404C-B361-E44F376A6B82}" srcOrd="0" destOrd="0" parTransId="{34AA4FB2-2460-40C6-BC4D-B53E46D02B45}" sibTransId="{64DD7F51-1BFF-418D-8EE9-E14D12C88601}"/>
    <dgm:cxn modelId="{F0327076-E7D0-40BE-8469-6BD95D300617}" type="presOf" srcId="{923FA8DF-6B09-4733-BEDF-AD09698EA25E}" destId="{435AFC80-A4D8-4509-A095-8E9ECD617513}" srcOrd="0" destOrd="0" presId="urn:microsoft.com/office/officeart/2005/8/layout/vList5"/>
    <dgm:cxn modelId="{8894FC57-8765-442D-A822-59221F603873}" type="presOf" srcId="{FD3EAB80-380B-4EB7-9251-39726CBA688B}" destId="{D9332BA0-1271-4B54-A531-A0CE5C91471B}" srcOrd="0" destOrd="0" presId="urn:microsoft.com/office/officeart/2005/8/layout/vList5"/>
    <dgm:cxn modelId="{1F2BF259-45B3-46C1-90B4-2DFD5BCB93B8}" srcId="{51D7A039-66BF-461A-AD91-77D340F8EB3C}" destId="{83C94D62-8578-4F68-B3AE-4B1C2D73434F}" srcOrd="1" destOrd="0" parTransId="{2228AC5B-7ECF-43AF-80A6-1CD811CEC944}" sibTransId="{1F6828E3-4D58-47C9-B4A1-9F231E3DD1EC}"/>
    <dgm:cxn modelId="{8DD88D80-A245-47AE-AC03-8CAF1488F2A0}" srcId="{51D7A039-66BF-461A-AD91-77D340F8EB3C}" destId="{43539A9F-3122-4589-88B8-239493D0DB26}" srcOrd="2" destOrd="0" parTransId="{CB2322C2-A53B-4C71-BF7C-DC7D05D1E4EA}" sibTransId="{FF66C5E3-C6D2-4C1A-B891-A5483629AAF0}"/>
    <dgm:cxn modelId="{3EF71290-882F-4EBF-8092-4526F605DC97}" type="presOf" srcId="{4E1A19CB-4589-4A68-B192-CF90286AD3EF}" destId="{C359D6B5-28AC-4AA6-ADB4-47CEA8BF8453}" srcOrd="0" destOrd="4" presId="urn:microsoft.com/office/officeart/2005/8/layout/vList5"/>
    <dgm:cxn modelId="{580DA997-4326-45D8-AFC4-BD9FC5A1E83A}" type="presOf" srcId="{260B74AB-257F-4F81-9795-5215DD2F89BF}" destId="{60F60171-C99F-4A27-B3D6-C8A2EA19B2A0}" srcOrd="0" destOrd="1" presId="urn:microsoft.com/office/officeart/2005/8/layout/vList5"/>
    <dgm:cxn modelId="{62C7469A-378A-4534-A757-46767D2B5CB6}" srcId="{923FA8DF-6B09-4733-BEDF-AD09698EA25E}" destId="{5900C98E-C5D1-4385-AA13-1338AA633185}" srcOrd="2" destOrd="0" parTransId="{40DF84F8-7D84-401A-A5D8-123E0B4354B6}" sibTransId="{2C843926-FC81-4AF8-8A81-152B64AC0AB7}"/>
    <dgm:cxn modelId="{C76A51A6-4A48-43DC-B5EA-546D890E0DDF}" type="presOf" srcId="{130A1A44-FD3C-404C-B361-E44F376A6B82}" destId="{C886A30B-9267-4CA5-9EAA-C89276C7B4EA}" srcOrd="0" destOrd="0" presId="urn:microsoft.com/office/officeart/2005/8/layout/vList5"/>
    <dgm:cxn modelId="{F4D407C1-DEA0-4018-9706-545D87C1A5B7}" srcId="{130A1A44-FD3C-404C-B361-E44F376A6B82}" destId="{FA7B5FF7-56E6-49A5-8E5A-BF24B17AF5E5}" srcOrd="0" destOrd="0" parTransId="{071F8FC4-E36F-4E91-9A12-D3D3A84F2C75}" sibTransId="{F368AF79-D796-47D7-99D1-C96BB92D90BE}"/>
    <dgm:cxn modelId="{90BA42CB-EB94-4C79-80A3-8A7B361FE860}" type="presOf" srcId="{99C6A9EF-381C-4F4C-8C86-ABF7904F5BC8}" destId="{C359D6B5-28AC-4AA6-ADB4-47CEA8BF8453}" srcOrd="0" destOrd="1" presId="urn:microsoft.com/office/officeart/2005/8/layout/vList5"/>
    <dgm:cxn modelId="{4439B3D0-4A69-4EA0-A82C-506986759394}" srcId="{51D7A039-66BF-461A-AD91-77D340F8EB3C}" destId="{FD3EAB80-380B-4EB7-9251-39726CBA688B}" srcOrd="0" destOrd="0" parTransId="{503AFFFD-8225-40AB-8A5A-9A1EDA0CDDE1}" sibTransId="{DD81F1D1-2229-4816-B06E-3E7A0137351D}"/>
    <dgm:cxn modelId="{E0C5F6D1-65E1-4E02-9536-5EF324B092E1}" type="presOf" srcId="{41DF7BCF-FF28-4216-A8B6-08BA3D181A83}" destId="{60F60171-C99F-4A27-B3D6-C8A2EA19B2A0}" srcOrd="0" destOrd="0" presId="urn:microsoft.com/office/officeart/2005/8/layout/vList5"/>
    <dgm:cxn modelId="{3D4DC8E6-FA5A-4DA8-BB2C-049716ABFAF8}" type="presOf" srcId="{43539A9F-3122-4589-88B8-239493D0DB26}" destId="{D9332BA0-1271-4B54-A531-A0CE5C91471B}" srcOrd="0" destOrd="2" presId="urn:microsoft.com/office/officeart/2005/8/layout/vList5"/>
    <dgm:cxn modelId="{D08F70EA-2499-4DE3-B6DC-2AC94CF35E3E}" srcId="{923FA8DF-6B09-4733-BEDF-AD09698EA25E}" destId="{260B74AB-257F-4F81-9795-5215DD2F89BF}" srcOrd="1" destOrd="0" parTransId="{5B5BDE5A-BA0A-4BED-BBD8-3759F2827C93}" sibTransId="{2035B6B2-C25E-479B-9511-D5CADB4A56FB}"/>
    <dgm:cxn modelId="{45AFB3EB-5004-4595-B996-27EC2DAA59C4}" srcId="{130A1A44-FD3C-404C-B361-E44F376A6B82}" destId="{4E1A19CB-4589-4A68-B192-CF90286AD3EF}" srcOrd="4" destOrd="0" parTransId="{562E6EB5-3585-421C-A8D0-FB3C7DCA8912}" sibTransId="{C34399C3-3B46-4703-9C35-027AFC570FD2}"/>
    <dgm:cxn modelId="{BC6CE6ED-52DE-40A2-AA93-6289FE52A95F}" type="presOf" srcId="{6845C88A-D1AC-4D98-A014-703EC957FFF9}" destId="{C359D6B5-28AC-4AA6-ADB4-47CEA8BF8453}" srcOrd="0" destOrd="3" presId="urn:microsoft.com/office/officeart/2005/8/layout/vList5"/>
    <dgm:cxn modelId="{24796EF9-E2D9-4124-BDE8-E0896ECE73FD}" srcId="{130A1A44-FD3C-404C-B361-E44F376A6B82}" destId="{6845C88A-D1AC-4D98-A014-703EC957FFF9}" srcOrd="3" destOrd="0" parTransId="{0BD3EEE8-F00C-4A2A-AE53-0C781B0396C6}" sibTransId="{30A14FAD-D366-45BD-B98F-46382A839377}"/>
    <dgm:cxn modelId="{E2DEAAFC-EBCE-4076-87FA-7A577EBE9C6F}" type="presOf" srcId="{95A50E53-EF6C-41DC-9045-3CC7AB707E26}" destId="{91B2D4DF-4836-470E-871C-263248BC99DC}" srcOrd="0" destOrd="0" presId="urn:microsoft.com/office/officeart/2005/8/layout/vList5"/>
    <dgm:cxn modelId="{B3D5178B-F1B4-47A2-AE9C-A65ACFDDD35F}" type="presParOf" srcId="{91B2D4DF-4836-470E-871C-263248BC99DC}" destId="{3621FA5A-E522-41F5-97AD-DCB962DCCC99}" srcOrd="0" destOrd="0" presId="urn:microsoft.com/office/officeart/2005/8/layout/vList5"/>
    <dgm:cxn modelId="{04FE5CA8-FA5B-4BC3-A533-76F89B3CC88B}" type="presParOf" srcId="{3621FA5A-E522-41F5-97AD-DCB962DCCC99}" destId="{C886A30B-9267-4CA5-9EAA-C89276C7B4EA}" srcOrd="0" destOrd="0" presId="urn:microsoft.com/office/officeart/2005/8/layout/vList5"/>
    <dgm:cxn modelId="{0805FBEC-CD16-4F67-9D69-4527A5C5AE5F}" type="presParOf" srcId="{3621FA5A-E522-41F5-97AD-DCB962DCCC99}" destId="{C359D6B5-28AC-4AA6-ADB4-47CEA8BF8453}" srcOrd="1" destOrd="0" presId="urn:microsoft.com/office/officeart/2005/8/layout/vList5"/>
    <dgm:cxn modelId="{02FD934B-B3E4-4597-A5E0-659CB4D0EAE5}" type="presParOf" srcId="{91B2D4DF-4836-470E-871C-263248BC99DC}" destId="{9A882D87-B435-410A-B403-03BE9D5F91DD}" srcOrd="1" destOrd="0" presId="urn:microsoft.com/office/officeart/2005/8/layout/vList5"/>
    <dgm:cxn modelId="{E0FE7818-AD83-4902-AB33-F1983E1B53DB}" type="presParOf" srcId="{91B2D4DF-4836-470E-871C-263248BC99DC}" destId="{CB6673B3-B61C-47A5-824A-CF5CDEF933AB}" srcOrd="2" destOrd="0" presId="urn:microsoft.com/office/officeart/2005/8/layout/vList5"/>
    <dgm:cxn modelId="{28CAA4B1-E723-4E0C-89F0-160619BCE20E}" type="presParOf" srcId="{CB6673B3-B61C-47A5-824A-CF5CDEF933AB}" destId="{F73F97EC-3D17-47D5-920F-9F1FD540EECA}" srcOrd="0" destOrd="0" presId="urn:microsoft.com/office/officeart/2005/8/layout/vList5"/>
    <dgm:cxn modelId="{0B1A2F0F-B3F5-4944-82F5-E6076CA3DE47}" type="presParOf" srcId="{CB6673B3-B61C-47A5-824A-CF5CDEF933AB}" destId="{D9332BA0-1271-4B54-A531-A0CE5C91471B}" srcOrd="1" destOrd="0" presId="urn:microsoft.com/office/officeart/2005/8/layout/vList5"/>
    <dgm:cxn modelId="{E03AD5BB-73BB-49B9-B491-914D9CC93C8C}" type="presParOf" srcId="{91B2D4DF-4836-470E-871C-263248BC99DC}" destId="{84890F1D-7677-4DBF-A478-B1DE92D97F4D}" srcOrd="3" destOrd="0" presId="urn:microsoft.com/office/officeart/2005/8/layout/vList5"/>
    <dgm:cxn modelId="{767DA84E-5276-47BB-AB58-2054EED8F248}" type="presParOf" srcId="{91B2D4DF-4836-470E-871C-263248BC99DC}" destId="{5D2B06D5-813A-4FAA-9D5E-06BACDD58EB4}" srcOrd="4" destOrd="0" presId="urn:microsoft.com/office/officeart/2005/8/layout/vList5"/>
    <dgm:cxn modelId="{478AAE7D-2757-4672-AA49-AF981AB50EF3}" type="presParOf" srcId="{5D2B06D5-813A-4FAA-9D5E-06BACDD58EB4}" destId="{435AFC80-A4D8-4509-A095-8E9ECD617513}" srcOrd="0" destOrd="0" presId="urn:microsoft.com/office/officeart/2005/8/layout/vList5"/>
    <dgm:cxn modelId="{6AECF21F-71AE-4E00-AC4E-85878633C248}" type="presParOf" srcId="{5D2B06D5-813A-4FAA-9D5E-06BACDD58EB4}" destId="{60F60171-C99F-4A27-B3D6-C8A2EA19B2A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A50E53-EF6C-41DC-9045-3CC7AB707E26}"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n-US"/>
        </a:p>
      </dgm:t>
    </dgm:pt>
    <dgm:pt modelId="{3AD99751-606F-4E2A-8BEE-6256C5C05479}">
      <dgm:prSet phldrT="[Text]" custT="1"/>
      <dgm:spPr>
        <a:solidFill>
          <a:schemeClr val="bg2">
            <a:alpha val="90000"/>
          </a:schemeClr>
        </a:solidFill>
      </dgm:spPr>
      <dgm:t>
        <a:bodyPr/>
        <a:lstStyle/>
        <a:p>
          <a:r>
            <a:rPr lang="en-US" sz="1800" dirty="0"/>
            <a:t>Death or Serious Injury Associated with a Medication Error</a:t>
          </a:r>
        </a:p>
      </dgm:t>
    </dgm:pt>
    <dgm:pt modelId="{7420EC64-5895-499E-8B41-5D221FA3C00B}" type="parTrans" cxnId="{96CC9B47-E4CD-4EFD-AB08-627C86776D39}">
      <dgm:prSet/>
      <dgm:spPr/>
      <dgm:t>
        <a:bodyPr/>
        <a:lstStyle/>
        <a:p>
          <a:endParaRPr lang="en-US"/>
        </a:p>
      </dgm:t>
    </dgm:pt>
    <dgm:pt modelId="{E1A123F8-BB04-4D0C-879B-21C1419D23BB}" type="sibTrans" cxnId="{96CC9B47-E4CD-4EFD-AB08-627C86776D39}">
      <dgm:prSet/>
      <dgm:spPr/>
      <dgm:t>
        <a:bodyPr/>
        <a:lstStyle/>
        <a:p>
          <a:endParaRPr lang="en-US"/>
        </a:p>
      </dgm:t>
    </dgm:pt>
    <dgm:pt modelId="{9390EE07-63D4-4AFC-BE0C-918A27C51D65}">
      <dgm:prSet phldrT="[Text]" custT="1"/>
      <dgm:spPr>
        <a:solidFill>
          <a:schemeClr val="bg2">
            <a:alpha val="90000"/>
          </a:schemeClr>
        </a:solidFill>
      </dgm:spPr>
      <dgm:t>
        <a:bodyPr/>
        <a:lstStyle/>
        <a:p>
          <a:r>
            <a:rPr lang="en-US" sz="1800" dirty="0"/>
            <a:t>Death or Serious Injury Associated with Unsafe Blood Product Administration</a:t>
          </a:r>
        </a:p>
      </dgm:t>
    </dgm:pt>
    <dgm:pt modelId="{60B17D80-6562-4445-A9F8-9B8BC907184C}" type="parTrans" cxnId="{395D087D-7313-4E0F-8940-470C3D3B2BDC}">
      <dgm:prSet/>
      <dgm:spPr/>
      <dgm:t>
        <a:bodyPr/>
        <a:lstStyle/>
        <a:p>
          <a:endParaRPr lang="en-US"/>
        </a:p>
      </dgm:t>
    </dgm:pt>
    <dgm:pt modelId="{67E45B7E-7501-47B9-B232-4BFBE9DBB30A}" type="sibTrans" cxnId="{395D087D-7313-4E0F-8940-470C3D3B2BDC}">
      <dgm:prSet/>
      <dgm:spPr/>
      <dgm:t>
        <a:bodyPr/>
        <a:lstStyle/>
        <a:p>
          <a:endParaRPr lang="en-US"/>
        </a:p>
      </dgm:t>
    </dgm:pt>
    <dgm:pt modelId="{BD573698-B9A5-4B06-9FA8-278A90180926}">
      <dgm:prSet phldrT="[Text]" custT="1"/>
      <dgm:spPr>
        <a:solidFill>
          <a:schemeClr val="bg2">
            <a:alpha val="90000"/>
          </a:schemeClr>
        </a:solidFill>
      </dgm:spPr>
      <dgm:t>
        <a:bodyPr/>
        <a:lstStyle/>
        <a:p>
          <a:r>
            <a:rPr lang="en-US" sz="1800" dirty="0"/>
            <a:t>Maternal Death or Serious Injury Associated with Low-Risk Pregnancy Labor or Delivery</a:t>
          </a:r>
        </a:p>
      </dgm:t>
    </dgm:pt>
    <dgm:pt modelId="{8EFD219D-2657-4005-BFA7-B34D4B95C915}" type="parTrans" cxnId="{60ACEA1F-C6C4-4176-802B-FEDBC979674D}">
      <dgm:prSet/>
      <dgm:spPr/>
      <dgm:t>
        <a:bodyPr/>
        <a:lstStyle/>
        <a:p>
          <a:endParaRPr lang="en-US"/>
        </a:p>
      </dgm:t>
    </dgm:pt>
    <dgm:pt modelId="{636FC474-DE08-4672-BBA8-511F14406F6C}" type="sibTrans" cxnId="{60ACEA1F-C6C4-4176-802B-FEDBC979674D}">
      <dgm:prSet/>
      <dgm:spPr/>
      <dgm:t>
        <a:bodyPr/>
        <a:lstStyle/>
        <a:p>
          <a:endParaRPr lang="en-US"/>
        </a:p>
      </dgm:t>
    </dgm:pt>
    <dgm:pt modelId="{944176EE-A558-4E2D-8A44-45B4092C2554}">
      <dgm:prSet phldrT="[Text]" custT="1"/>
      <dgm:spPr>
        <a:solidFill>
          <a:schemeClr val="bg2">
            <a:alpha val="90000"/>
          </a:schemeClr>
        </a:solidFill>
      </dgm:spPr>
      <dgm:t>
        <a:bodyPr/>
        <a:lstStyle/>
        <a:p>
          <a:r>
            <a:rPr lang="en-US" sz="1800" dirty="0"/>
            <a:t>Death or Serious Injury of a Neonate</a:t>
          </a:r>
        </a:p>
      </dgm:t>
    </dgm:pt>
    <dgm:pt modelId="{E2894CDE-0505-4E18-8C08-05D2F4A396FA}" type="parTrans" cxnId="{CB0F970A-28D5-4DAA-8295-BA8EA4E8C627}">
      <dgm:prSet/>
      <dgm:spPr/>
      <dgm:t>
        <a:bodyPr/>
        <a:lstStyle/>
        <a:p>
          <a:endParaRPr lang="en-US"/>
        </a:p>
      </dgm:t>
    </dgm:pt>
    <dgm:pt modelId="{E865E56F-2D3F-4283-A3F9-1CB9CEB4E77D}" type="sibTrans" cxnId="{CB0F970A-28D5-4DAA-8295-BA8EA4E8C627}">
      <dgm:prSet/>
      <dgm:spPr/>
      <dgm:t>
        <a:bodyPr/>
        <a:lstStyle/>
        <a:p>
          <a:endParaRPr lang="en-US"/>
        </a:p>
      </dgm:t>
    </dgm:pt>
    <dgm:pt modelId="{E731A15F-DB41-4A4C-AA67-9C06FC832D38}">
      <dgm:prSet phldrT="[Text]" custT="1"/>
      <dgm:spPr>
        <a:solidFill>
          <a:schemeClr val="bg2">
            <a:alpha val="90000"/>
          </a:schemeClr>
        </a:solidFill>
      </dgm:spPr>
      <dgm:t>
        <a:bodyPr/>
        <a:lstStyle/>
        <a:p>
          <a:r>
            <a:rPr lang="en-US" sz="1800" dirty="0"/>
            <a:t>Death or Serious Injury Associated with a Fall</a:t>
          </a:r>
        </a:p>
      </dgm:t>
    </dgm:pt>
    <dgm:pt modelId="{6CB5F849-FDE4-404B-9325-7A6B0B5C6B23}" type="parTrans" cxnId="{F31DDA96-41AA-4B44-8310-8FBD90860129}">
      <dgm:prSet/>
      <dgm:spPr/>
      <dgm:t>
        <a:bodyPr/>
        <a:lstStyle/>
        <a:p>
          <a:endParaRPr lang="en-US"/>
        </a:p>
      </dgm:t>
    </dgm:pt>
    <dgm:pt modelId="{4A4E5F9C-0185-4964-BE47-184615E42296}" type="sibTrans" cxnId="{F31DDA96-41AA-4B44-8310-8FBD90860129}">
      <dgm:prSet/>
      <dgm:spPr/>
      <dgm:t>
        <a:bodyPr/>
        <a:lstStyle/>
        <a:p>
          <a:endParaRPr lang="en-US"/>
        </a:p>
      </dgm:t>
    </dgm:pt>
    <dgm:pt modelId="{AE784A4E-1952-4427-85A1-3DA9B8680A05}">
      <dgm:prSet phldrT="[Text]" custT="1"/>
      <dgm:spPr>
        <a:solidFill>
          <a:schemeClr val="bg2">
            <a:alpha val="90000"/>
          </a:schemeClr>
        </a:solidFill>
      </dgm:spPr>
      <dgm:t>
        <a:bodyPr/>
        <a:lstStyle/>
        <a:p>
          <a:r>
            <a:rPr lang="en-US" sz="1800" dirty="0"/>
            <a:t>Stage 3, Stage 4 or Unstageable Pressure Ulcer</a:t>
          </a:r>
        </a:p>
      </dgm:t>
    </dgm:pt>
    <dgm:pt modelId="{B09950A8-5436-41DE-967B-37479C42E7DD}" type="parTrans" cxnId="{D6B548FC-E2EB-4C46-AC85-05A623C4836C}">
      <dgm:prSet/>
      <dgm:spPr/>
      <dgm:t>
        <a:bodyPr/>
        <a:lstStyle/>
        <a:p>
          <a:endParaRPr lang="en-US"/>
        </a:p>
      </dgm:t>
    </dgm:pt>
    <dgm:pt modelId="{A64F449A-E5B4-4127-8F16-52ABC98C1CA7}" type="sibTrans" cxnId="{D6B548FC-E2EB-4C46-AC85-05A623C4836C}">
      <dgm:prSet/>
      <dgm:spPr/>
      <dgm:t>
        <a:bodyPr/>
        <a:lstStyle/>
        <a:p>
          <a:endParaRPr lang="en-US"/>
        </a:p>
      </dgm:t>
    </dgm:pt>
    <dgm:pt modelId="{B631D82B-FE34-4DAF-8B98-D44E71B13EA8}">
      <dgm:prSet phldrT="[Text]" custT="1"/>
      <dgm:spPr>
        <a:solidFill>
          <a:schemeClr val="bg2">
            <a:alpha val="90000"/>
          </a:schemeClr>
        </a:solidFill>
      </dgm:spPr>
      <dgm:t>
        <a:bodyPr/>
        <a:lstStyle/>
        <a:p>
          <a:r>
            <a:rPr lang="en-US" sz="1800" dirty="0"/>
            <a:t>Artificial Insemination With Wrong Donor Sperm or Egg</a:t>
          </a:r>
        </a:p>
      </dgm:t>
    </dgm:pt>
    <dgm:pt modelId="{0F7B12C6-077C-4663-9642-B595951D18C7}" type="parTrans" cxnId="{065FD8F7-F89A-401E-8638-32D0302CBB04}">
      <dgm:prSet/>
      <dgm:spPr/>
      <dgm:t>
        <a:bodyPr/>
        <a:lstStyle/>
        <a:p>
          <a:endParaRPr lang="en-US"/>
        </a:p>
      </dgm:t>
    </dgm:pt>
    <dgm:pt modelId="{B591BAD7-7244-4578-91D0-2E386B9B5B2B}" type="sibTrans" cxnId="{065FD8F7-F89A-401E-8638-32D0302CBB04}">
      <dgm:prSet/>
      <dgm:spPr/>
      <dgm:t>
        <a:bodyPr/>
        <a:lstStyle/>
        <a:p>
          <a:endParaRPr lang="en-US"/>
        </a:p>
      </dgm:t>
    </dgm:pt>
    <dgm:pt modelId="{9DF56612-90F4-4FCE-975D-DDB0C8305760}">
      <dgm:prSet phldrT="[Text]" custT="1"/>
      <dgm:spPr>
        <a:solidFill>
          <a:schemeClr val="bg2">
            <a:alpha val="90000"/>
          </a:schemeClr>
        </a:solidFill>
      </dgm:spPr>
      <dgm:t>
        <a:bodyPr/>
        <a:lstStyle/>
        <a:p>
          <a:r>
            <a:rPr lang="en-US" sz="1800" dirty="0"/>
            <a:t>Death or Serious Injury from Irretrievable Loss of a Specimen</a:t>
          </a:r>
        </a:p>
      </dgm:t>
    </dgm:pt>
    <dgm:pt modelId="{5CCB95F1-3465-4E98-8DC0-46076E63DE64}" type="parTrans" cxnId="{40EE8144-1020-4082-9A50-3CC28C597144}">
      <dgm:prSet/>
      <dgm:spPr/>
      <dgm:t>
        <a:bodyPr/>
        <a:lstStyle/>
        <a:p>
          <a:endParaRPr lang="en-US"/>
        </a:p>
      </dgm:t>
    </dgm:pt>
    <dgm:pt modelId="{1E9F0EA1-E799-47A0-9D8A-37293D15B19D}" type="sibTrans" cxnId="{40EE8144-1020-4082-9A50-3CC28C597144}">
      <dgm:prSet/>
      <dgm:spPr/>
      <dgm:t>
        <a:bodyPr/>
        <a:lstStyle/>
        <a:p>
          <a:endParaRPr lang="en-US"/>
        </a:p>
      </dgm:t>
    </dgm:pt>
    <dgm:pt modelId="{F22E1905-B737-42B1-9930-3BAB46369023}">
      <dgm:prSet phldrT="[Text]" custT="1"/>
      <dgm:spPr>
        <a:solidFill>
          <a:schemeClr val="bg2">
            <a:alpha val="90000"/>
          </a:schemeClr>
        </a:solidFill>
      </dgm:spPr>
      <dgm:t>
        <a:bodyPr/>
        <a:lstStyle/>
        <a:p>
          <a:r>
            <a:rPr lang="en-US" sz="1800" dirty="0"/>
            <a:t>Death or Serious Injury from Failure to Follow Up on Test Result</a:t>
          </a:r>
        </a:p>
      </dgm:t>
    </dgm:pt>
    <dgm:pt modelId="{FD51F229-B100-4481-AFF6-18B96EC04DC8}" type="parTrans" cxnId="{F5CF0A64-9E84-45C2-AD84-DA9848C4B44E}">
      <dgm:prSet/>
      <dgm:spPr/>
      <dgm:t>
        <a:bodyPr/>
        <a:lstStyle/>
        <a:p>
          <a:endParaRPr lang="en-US"/>
        </a:p>
      </dgm:t>
    </dgm:pt>
    <dgm:pt modelId="{97CF46F3-8537-4A64-AC6A-3D259273EA1D}" type="sibTrans" cxnId="{F5CF0A64-9E84-45C2-AD84-DA9848C4B44E}">
      <dgm:prSet/>
      <dgm:spPr/>
      <dgm:t>
        <a:bodyPr/>
        <a:lstStyle/>
        <a:p>
          <a:endParaRPr lang="en-US"/>
        </a:p>
      </dgm:t>
    </dgm:pt>
    <dgm:pt modelId="{6A3DB429-4734-4B31-B46F-2BD963124D49}">
      <dgm:prSet phldrT="[Text]"/>
      <dgm:spPr>
        <a:solidFill>
          <a:schemeClr val="tx2">
            <a:lumMod val="60000"/>
            <a:lumOff val="40000"/>
          </a:schemeClr>
        </a:solidFill>
      </dgm:spPr>
      <dgm:t>
        <a:bodyPr/>
        <a:lstStyle/>
        <a:p>
          <a:r>
            <a:rPr lang="en-US" dirty="0"/>
            <a:t>Care Management Events</a:t>
          </a:r>
        </a:p>
      </dgm:t>
    </dgm:pt>
    <dgm:pt modelId="{4B986EAB-1FE0-4C5F-A318-A65EDD90A3F9}" type="sibTrans" cxnId="{E136E963-4F54-4D0B-871B-F0E5CA60BBCE}">
      <dgm:prSet/>
      <dgm:spPr/>
      <dgm:t>
        <a:bodyPr/>
        <a:lstStyle/>
        <a:p>
          <a:endParaRPr lang="en-US"/>
        </a:p>
      </dgm:t>
    </dgm:pt>
    <dgm:pt modelId="{62677237-9F23-490B-B6DC-9CF1616A5D6D}" type="parTrans" cxnId="{E136E963-4F54-4D0B-871B-F0E5CA60BBCE}">
      <dgm:prSet/>
      <dgm:spPr/>
      <dgm:t>
        <a:bodyPr/>
        <a:lstStyle/>
        <a:p>
          <a:endParaRPr lang="en-US"/>
        </a:p>
      </dgm:t>
    </dgm:pt>
    <dgm:pt modelId="{91B2D4DF-4836-470E-871C-263248BC99DC}" type="pres">
      <dgm:prSet presAssocID="{95A50E53-EF6C-41DC-9045-3CC7AB707E26}" presName="Name0" presStyleCnt="0">
        <dgm:presLayoutVars>
          <dgm:dir/>
          <dgm:animLvl val="lvl"/>
          <dgm:resizeHandles val="exact"/>
        </dgm:presLayoutVars>
      </dgm:prSet>
      <dgm:spPr/>
    </dgm:pt>
    <dgm:pt modelId="{DA205AA9-4075-46FC-ACC9-902AF82DA024}" type="pres">
      <dgm:prSet presAssocID="{6A3DB429-4734-4B31-B46F-2BD963124D49}" presName="linNode" presStyleCnt="0"/>
      <dgm:spPr/>
    </dgm:pt>
    <dgm:pt modelId="{43BBE7E1-075F-467F-85F2-C73470E27097}" type="pres">
      <dgm:prSet presAssocID="{6A3DB429-4734-4B31-B46F-2BD963124D49}" presName="parentText" presStyleLbl="node1" presStyleIdx="0" presStyleCnt="1" custScaleX="83575" custScaleY="90335">
        <dgm:presLayoutVars>
          <dgm:chMax val="1"/>
          <dgm:bulletEnabled val="1"/>
        </dgm:presLayoutVars>
      </dgm:prSet>
      <dgm:spPr/>
    </dgm:pt>
    <dgm:pt modelId="{E53C7C74-D156-4E08-9CBA-565DDB4FFC68}" type="pres">
      <dgm:prSet presAssocID="{6A3DB429-4734-4B31-B46F-2BD963124D49}" presName="descendantText" presStyleLbl="alignAccFollowNode1" presStyleIdx="0" presStyleCnt="1" custScaleX="106498" custScaleY="115028">
        <dgm:presLayoutVars>
          <dgm:bulletEnabled val="1"/>
        </dgm:presLayoutVars>
      </dgm:prSet>
      <dgm:spPr/>
    </dgm:pt>
  </dgm:ptLst>
  <dgm:cxnLst>
    <dgm:cxn modelId="{CB0F970A-28D5-4DAA-8295-BA8EA4E8C627}" srcId="{6A3DB429-4734-4B31-B46F-2BD963124D49}" destId="{944176EE-A558-4E2D-8A44-45B4092C2554}" srcOrd="3" destOrd="0" parTransId="{E2894CDE-0505-4E18-8C08-05D2F4A396FA}" sibTransId="{E865E56F-2D3F-4283-A3F9-1CB9CEB4E77D}"/>
    <dgm:cxn modelId="{D70AD919-3C2A-4954-9FA7-025C39F6961F}" type="presOf" srcId="{B631D82B-FE34-4DAF-8B98-D44E71B13EA8}" destId="{E53C7C74-D156-4E08-9CBA-565DDB4FFC68}" srcOrd="0" destOrd="6" presId="urn:microsoft.com/office/officeart/2005/8/layout/vList5"/>
    <dgm:cxn modelId="{60ACEA1F-C6C4-4176-802B-FEDBC979674D}" srcId="{6A3DB429-4734-4B31-B46F-2BD963124D49}" destId="{BD573698-B9A5-4B06-9FA8-278A90180926}" srcOrd="2" destOrd="0" parTransId="{8EFD219D-2657-4005-BFA7-B34D4B95C915}" sibTransId="{636FC474-DE08-4672-BBA8-511F14406F6C}"/>
    <dgm:cxn modelId="{E136E963-4F54-4D0B-871B-F0E5CA60BBCE}" srcId="{95A50E53-EF6C-41DC-9045-3CC7AB707E26}" destId="{6A3DB429-4734-4B31-B46F-2BD963124D49}" srcOrd="0" destOrd="0" parTransId="{62677237-9F23-490B-B6DC-9CF1616A5D6D}" sibTransId="{4B986EAB-1FE0-4C5F-A318-A65EDD90A3F9}"/>
    <dgm:cxn modelId="{F5CF0A64-9E84-45C2-AD84-DA9848C4B44E}" srcId="{6A3DB429-4734-4B31-B46F-2BD963124D49}" destId="{F22E1905-B737-42B1-9930-3BAB46369023}" srcOrd="8" destOrd="0" parTransId="{FD51F229-B100-4481-AFF6-18B96EC04DC8}" sibTransId="{97CF46F3-8537-4A64-AC6A-3D259273EA1D}"/>
    <dgm:cxn modelId="{40EE8144-1020-4082-9A50-3CC28C597144}" srcId="{6A3DB429-4734-4B31-B46F-2BD963124D49}" destId="{9DF56612-90F4-4FCE-975D-DDB0C8305760}" srcOrd="7" destOrd="0" parTransId="{5CCB95F1-3465-4E98-8DC0-46076E63DE64}" sibTransId="{1E9F0EA1-E799-47A0-9D8A-37293D15B19D}"/>
    <dgm:cxn modelId="{24D6EA46-28D1-4982-A8AE-BA99774B756D}" type="presOf" srcId="{AE784A4E-1952-4427-85A1-3DA9B8680A05}" destId="{E53C7C74-D156-4E08-9CBA-565DDB4FFC68}" srcOrd="0" destOrd="5" presId="urn:microsoft.com/office/officeart/2005/8/layout/vList5"/>
    <dgm:cxn modelId="{96CC9B47-E4CD-4EFD-AB08-627C86776D39}" srcId="{6A3DB429-4734-4B31-B46F-2BD963124D49}" destId="{3AD99751-606F-4E2A-8BEE-6256C5C05479}" srcOrd="0" destOrd="0" parTransId="{7420EC64-5895-499E-8B41-5D221FA3C00B}" sibTransId="{E1A123F8-BB04-4D0C-879B-21C1419D23BB}"/>
    <dgm:cxn modelId="{70CE2253-DD0B-4885-9C18-35B32270E6C6}" type="presOf" srcId="{F22E1905-B737-42B1-9930-3BAB46369023}" destId="{E53C7C74-D156-4E08-9CBA-565DDB4FFC68}" srcOrd="0" destOrd="8" presId="urn:microsoft.com/office/officeart/2005/8/layout/vList5"/>
    <dgm:cxn modelId="{4E699F77-3DC6-4C48-9EE7-7FBA3B71A9A3}" type="presOf" srcId="{95A50E53-EF6C-41DC-9045-3CC7AB707E26}" destId="{91B2D4DF-4836-470E-871C-263248BC99DC}" srcOrd="0" destOrd="0" presId="urn:microsoft.com/office/officeart/2005/8/layout/vList5"/>
    <dgm:cxn modelId="{D4620A79-DF5D-4F32-9BEB-4F4E43C999FD}" type="presOf" srcId="{E731A15F-DB41-4A4C-AA67-9C06FC832D38}" destId="{E53C7C74-D156-4E08-9CBA-565DDB4FFC68}" srcOrd="0" destOrd="4" presId="urn:microsoft.com/office/officeart/2005/8/layout/vList5"/>
    <dgm:cxn modelId="{395D087D-7313-4E0F-8940-470C3D3B2BDC}" srcId="{6A3DB429-4734-4B31-B46F-2BD963124D49}" destId="{9390EE07-63D4-4AFC-BE0C-918A27C51D65}" srcOrd="1" destOrd="0" parTransId="{60B17D80-6562-4445-A9F8-9B8BC907184C}" sibTransId="{67E45B7E-7501-47B9-B232-4BFBE9DBB30A}"/>
    <dgm:cxn modelId="{A2DE9A83-34FD-429E-A459-A5BD2CFC097B}" type="presOf" srcId="{6A3DB429-4734-4B31-B46F-2BD963124D49}" destId="{43BBE7E1-075F-467F-85F2-C73470E27097}" srcOrd="0" destOrd="0" presId="urn:microsoft.com/office/officeart/2005/8/layout/vList5"/>
    <dgm:cxn modelId="{61B13386-AFDD-4F7B-AE37-2F1204D956F2}" type="presOf" srcId="{9DF56612-90F4-4FCE-975D-DDB0C8305760}" destId="{E53C7C74-D156-4E08-9CBA-565DDB4FFC68}" srcOrd="0" destOrd="7" presId="urn:microsoft.com/office/officeart/2005/8/layout/vList5"/>
    <dgm:cxn modelId="{FE26E790-C6F6-4613-A24F-B394083E7806}" type="presOf" srcId="{BD573698-B9A5-4B06-9FA8-278A90180926}" destId="{E53C7C74-D156-4E08-9CBA-565DDB4FFC68}" srcOrd="0" destOrd="2" presId="urn:microsoft.com/office/officeart/2005/8/layout/vList5"/>
    <dgm:cxn modelId="{F31DDA96-41AA-4B44-8310-8FBD90860129}" srcId="{6A3DB429-4734-4B31-B46F-2BD963124D49}" destId="{E731A15F-DB41-4A4C-AA67-9C06FC832D38}" srcOrd="4" destOrd="0" parTransId="{6CB5F849-FDE4-404B-9325-7A6B0B5C6B23}" sibTransId="{4A4E5F9C-0185-4964-BE47-184615E42296}"/>
    <dgm:cxn modelId="{11E3CDAF-3ABA-4ECE-9179-18E58C859F72}" type="presOf" srcId="{9390EE07-63D4-4AFC-BE0C-918A27C51D65}" destId="{E53C7C74-D156-4E08-9CBA-565DDB4FFC68}" srcOrd="0" destOrd="1" presId="urn:microsoft.com/office/officeart/2005/8/layout/vList5"/>
    <dgm:cxn modelId="{902D10B5-57B7-4C8B-95AB-9482B5E4243F}" type="presOf" srcId="{3AD99751-606F-4E2A-8BEE-6256C5C05479}" destId="{E53C7C74-D156-4E08-9CBA-565DDB4FFC68}" srcOrd="0" destOrd="0" presId="urn:microsoft.com/office/officeart/2005/8/layout/vList5"/>
    <dgm:cxn modelId="{8FFA6EDC-D717-4FA4-A676-95E5C8FDB6DC}" type="presOf" srcId="{944176EE-A558-4E2D-8A44-45B4092C2554}" destId="{E53C7C74-D156-4E08-9CBA-565DDB4FFC68}" srcOrd="0" destOrd="3" presId="urn:microsoft.com/office/officeart/2005/8/layout/vList5"/>
    <dgm:cxn modelId="{065FD8F7-F89A-401E-8638-32D0302CBB04}" srcId="{6A3DB429-4734-4B31-B46F-2BD963124D49}" destId="{B631D82B-FE34-4DAF-8B98-D44E71B13EA8}" srcOrd="6" destOrd="0" parTransId="{0F7B12C6-077C-4663-9642-B595951D18C7}" sibTransId="{B591BAD7-7244-4578-91D0-2E386B9B5B2B}"/>
    <dgm:cxn modelId="{D6B548FC-E2EB-4C46-AC85-05A623C4836C}" srcId="{6A3DB429-4734-4B31-B46F-2BD963124D49}" destId="{AE784A4E-1952-4427-85A1-3DA9B8680A05}" srcOrd="5" destOrd="0" parTransId="{B09950A8-5436-41DE-967B-37479C42E7DD}" sibTransId="{A64F449A-E5B4-4127-8F16-52ABC98C1CA7}"/>
    <dgm:cxn modelId="{C4D9DD44-C877-4AEF-8C04-273A537223DA}" type="presParOf" srcId="{91B2D4DF-4836-470E-871C-263248BC99DC}" destId="{DA205AA9-4075-46FC-ACC9-902AF82DA024}" srcOrd="0" destOrd="0" presId="urn:microsoft.com/office/officeart/2005/8/layout/vList5"/>
    <dgm:cxn modelId="{5FDC46C3-7017-4DB0-BED4-A26FD3157D16}" type="presParOf" srcId="{DA205AA9-4075-46FC-ACC9-902AF82DA024}" destId="{43BBE7E1-075F-467F-85F2-C73470E27097}" srcOrd="0" destOrd="0" presId="urn:microsoft.com/office/officeart/2005/8/layout/vList5"/>
    <dgm:cxn modelId="{962B3B8B-3579-4613-AF94-9FC7F8A425B8}" type="presParOf" srcId="{DA205AA9-4075-46FC-ACC9-902AF82DA024}" destId="{E53C7C74-D156-4E08-9CBA-565DDB4FFC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37302-19D2-45CC-99E1-23A3C71B65E7}"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en-US"/>
        </a:p>
      </dgm:t>
    </dgm:pt>
    <dgm:pt modelId="{3E65E021-ACDE-40FF-B8B5-7FEEBB32C291}">
      <dgm:prSet phldrT="[Text]"/>
      <dgm:spPr>
        <a:solidFill>
          <a:schemeClr val="tx2">
            <a:lumMod val="60000"/>
            <a:lumOff val="40000"/>
          </a:schemeClr>
        </a:solidFill>
      </dgm:spPr>
      <dgm:t>
        <a:bodyPr/>
        <a:lstStyle/>
        <a:p>
          <a:r>
            <a:rPr lang="en-US" dirty="0"/>
            <a:t>Environmental Events</a:t>
          </a:r>
        </a:p>
      </dgm:t>
    </dgm:pt>
    <dgm:pt modelId="{2FE8C8B7-2D2C-46CE-9AA9-7F64189E88AE}" type="parTrans" cxnId="{B91C816B-61CB-4D87-81E3-043765187E55}">
      <dgm:prSet/>
      <dgm:spPr/>
      <dgm:t>
        <a:bodyPr/>
        <a:lstStyle/>
        <a:p>
          <a:endParaRPr lang="en-US"/>
        </a:p>
      </dgm:t>
    </dgm:pt>
    <dgm:pt modelId="{BFA4D6BF-A28C-49F5-A969-0130302179E3}" type="sibTrans" cxnId="{B91C816B-61CB-4D87-81E3-043765187E55}">
      <dgm:prSet/>
      <dgm:spPr/>
      <dgm:t>
        <a:bodyPr/>
        <a:lstStyle/>
        <a:p>
          <a:endParaRPr lang="en-US"/>
        </a:p>
      </dgm:t>
    </dgm:pt>
    <dgm:pt modelId="{4186D71E-3CEF-4237-9EBA-778F2F2AD062}">
      <dgm:prSet phldrT="[Text]" custT="1"/>
      <dgm:spPr>
        <a:solidFill>
          <a:schemeClr val="bg2">
            <a:alpha val="90000"/>
          </a:schemeClr>
        </a:solidFill>
      </dgm:spPr>
      <dgm:t>
        <a:bodyPr/>
        <a:lstStyle/>
        <a:p>
          <a:r>
            <a:rPr lang="en-US" sz="1600" dirty="0">
              <a:solidFill>
                <a:schemeClr val="tx1"/>
              </a:solidFill>
            </a:rPr>
            <a:t>Patient or Staff Death or Serious Injury Associated with an Electric Shock</a:t>
          </a:r>
        </a:p>
      </dgm:t>
    </dgm:pt>
    <dgm:pt modelId="{87E047DD-3C87-4AB3-BEC5-0D7DC8563790}" type="parTrans" cxnId="{0524FF60-BA23-485A-8239-26CF61A4E298}">
      <dgm:prSet/>
      <dgm:spPr/>
      <dgm:t>
        <a:bodyPr/>
        <a:lstStyle/>
        <a:p>
          <a:endParaRPr lang="en-US"/>
        </a:p>
      </dgm:t>
    </dgm:pt>
    <dgm:pt modelId="{9872461C-A2D9-46E3-9891-B1795D971639}" type="sibTrans" cxnId="{0524FF60-BA23-485A-8239-26CF61A4E298}">
      <dgm:prSet/>
      <dgm:spPr/>
      <dgm:t>
        <a:bodyPr/>
        <a:lstStyle/>
        <a:p>
          <a:endParaRPr lang="en-US"/>
        </a:p>
      </dgm:t>
    </dgm:pt>
    <dgm:pt modelId="{0479BCA7-80A2-4766-B6DC-12977C54ED81}">
      <dgm:prSet phldrT="[Text]" custT="1"/>
      <dgm:spPr>
        <a:solidFill>
          <a:schemeClr val="bg2">
            <a:alpha val="90000"/>
          </a:schemeClr>
        </a:solidFill>
      </dgm:spPr>
      <dgm:t>
        <a:bodyPr/>
        <a:lstStyle/>
        <a:p>
          <a:r>
            <a:rPr lang="en-US" sz="1600" dirty="0">
              <a:solidFill>
                <a:schemeClr val="tx1"/>
              </a:solidFill>
            </a:rPr>
            <a:t>Any Incident In Which No Gas, Wrong Gas or Contaminated Gas Delivered to Patient</a:t>
          </a:r>
        </a:p>
      </dgm:t>
    </dgm:pt>
    <dgm:pt modelId="{DF49E1F5-F4D5-4ACE-A9C8-B5FD2115CA2E}" type="parTrans" cxnId="{CFDF34C6-6E49-467B-A9AE-10D412A063BC}">
      <dgm:prSet/>
      <dgm:spPr/>
      <dgm:t>
        <a:bodyPr/>
        <a:lstStyle/>
        <a:p>
          <a:endParaRPr lang="en-US"/>
        </a:p>
      </dgm:t>
    </dgm:pt>
    <dgm:pt modelId="{40B4D07C-8F1D-4ED8-B29B-486C00E2F9C5}" type="sibTrans" cxnId="{CFDF34C6-6E49-467B-A9AE-10D412A063BC}">
      <dgm:prSet/>
      <dgm:spPr/>
      <dgm:t>
        <a:bodyPr/>
        <a:lstStyle/>
        <a:p>
          <a:endParaRPr lang="en-US"/>
        </a:p>
      </dgm:t>
    </dgm:pt>
    <dgm:pt modelId="{5B82D908-D4F4-45AE-9153-6BB479BA41B5}">
      <dgm:prSet phldrT="[Text]"/>
      <dgm:spPr>
        <a:solidFill>
          <a:srgbClr val="00B050"/>
        </a:solidFill>
      </dgm:spPr>
      <dgm:t>
        <a:bodyPr/>
        <a:lstStyle/>
        <a:p>
          <a:r>
            <a:rPr lang="en-US" dirty="0"/>
            <a:t>Radiologic Events</a:t>
          </a:r>
        </a:p>
      </dgm:t>
    </dgm:pt>
    <dgm:pt modelId="{A2FF044F-9162-479C-B9C3-230FF3F949FD}" type="parTrans" cxnId="{AB93853A-9A3B-46B0-8864-99613BA6DEFF}">
      <dgm:prSet/>
      <dgm:spPr/>
      <dgm:t>
        <a:bodyPr/>
        <a:lstStyle/>
        <a:p>
          <a:endParaRPr lang="en-US"/>
        </a:p>
      </dgm:t>
    </dgm:pt>
    <dgm:pt modelId="{DFB5DC19-BB0D-43E9-96A6-CA7145274B70}" type="sibTrans" cxnId="{AB93853A-9A3B-46B0-8864-99613BA6DEFF}">
      <dgm:prSet/>
      <dgm:spPr/>
      <dgm:t>
        <a:bodyPr/>
        <a:lstStyle/>
        <a:p>
          <a:endParaRPr lang="en-US"/>
        </a:p>
      </dgm:t>
    </dgm:pt>
    <dgm:pt modelId="{8FF4ED41-F93D-404C-83D3-666A9153CFA4}">
      <dgm:prSet phldrT="[Text]" custT="1"/>
      <dgm:spPr>
        <a:solidFill>
          <a:schemeClr val="bg2">
            <a:alpha val="90000"/>
          </a:schemeClr>
        </a:solidFill>
      </dgm:spPr>
      <dgm:t>
        <a:bodyPr/>
        <a:lstStyle/>
        <a:p>
          <a:r>
            <a:rPr lang="en-US" sz="1600" dirty="0"/>
            <a:t>Death or Serious Injury of Patient or Staff Associated with Introduction of a Metallic Object Into MRI Area</a:t>
          </a:r>
        </a:p>
      </dgm:t>
    </dgm:pt>
    <dgm:pt modelId="{5BED9C84-2114-4F49-B1CF-8DE1EF12AD5C}" type="parTrans" cxnId="{2E604F9A-E8B1-45F0-99B4-F6CD0C3ED739}">
      <dgm:prSet/>
      <dgm:spPr/>
      <dgm:t>
        <a:bodyPr/>
        <a:lstStyle/>
        <a:p>
          <a:endParaRPr lang="en-US"/>
        </a:p>
      </dgm:t>
    </dgm:pt>
    <dgm:pt modelId="{268584A2-11D7-46F8-9EB4-FF91170D0250}" type="sibTrans" cxnId="{2E604F9A-E8B1-45F0-99B4-F6CD0C3ED739}">
      <dgm:prSet/>
      <dgm:spPr/>
      <dgm:t>
        <a:bodyPr/>
        <a:lstStyle/>
        <a:p>
          <a:endParaRPr lang="en-US"/>
        </a:p>
      </dgm:t>
    </dgm:pt>
    <dgm:pt modelId="{C48B32F7-8FAF-4811-90D0-8DCA8E3006F7}">
      <dgm:prSet phldrT="[Text]" custT="1"/>
      <dgm:spPr>
        <a:solidFill>
          <a:schemeClr val="bg2">
            <a:alpha val="90000"/>
          </a:schemeClr>
        </a:solidFill>
      </dgm:spPr>
      <dgm:t>
        <a:bodyPr/>
        <a:lstStyle/>
        <a:p>
          <a:r>
            <a:rPr lang="en-US" sz="1600" dirty="0">
              <a:solidFill>
                <a:schemeClr val="tx1"/>
              </a:solidFill>
            </a:rPr>
            <a:t>Patient or Staff Death or Serious Injury Associated with a Burn</a:t>
          </a:r>
        </a:p>
      </dgm:t>
    </dgm:pt>
    <dgm:pt modelId="{881BAB7D-A166-4FD2-B6EC-D180DAA35D21}" type="parTrans" cxnId="{66DD95B4-6BB3-49F3-A670-DB51864DFB21}">
      <dgm:prSet/>
      <dgm:spPr/>
      <dgm:t>
        <a:bodyPr/>
        <a:lstStyle/>
        <a:p>
          <a:endParaRPr lang="en-US"/>
        </a:p>
      </dgm:t>
    </dgm:pt>
    <dgm:pt modelId="{AC3DA535-C736-4E12-99D3-2D43D72A3A02}" type="sibTrans" cxnId="{66DD95B4-6BB3-49F3-A670-DB51864DFB21}">
      <dgm:prSet/>
      <dgm:spPr/>
      <dgm:t>
        <a:bodyPr/>
        <a:lstStyle/>
        <a:p>
          <a:endParaRPr lang="en-US"/>
        </a:p>
      </dgm:t>
    </dgm:pt>
    <dgm:pt modelId="{2CA63C85-45ED-4D7D-A05E-A060E58F8BC4}">
      <dgm:prSet phldrT="[Text]" custT="1"/>
      <dgm:spPr>
        <a:solidFill>
          <a:schemeClr val="bg2">
            <a:alpha val="90000"/>
          </a:schemeClr>
        </a:solidFill>
      </dgm:spPr>
      <dgm:t>
        <a:bodyPr/>
        <a:lstStyle/>
        <a:p>
          <a:r>
            <a:rPr lang="en-US" sz="1600" dirty="0">
              <a:solidFill>
                <a:schemeClr val="tx1"/>
              </a:solidFill>
            </a:rPr>
            <a:t>Death or Serious Injury Associated with Restraints or Bedrails</a:t>
          </a:r>
        </a:p>
      </dgm:t>
    </dgm:pt>
    <dgm:pt modelId="{E886818A-CABC-4EDE-A4E1-726EB88137E9}" type="parTrans" cxnId="{ACCD74CF-2AB4-4F5B-9C4C-2F31F6F55BAB}">
      <dgm:prSet/>
      <dgm:spPr/>
      <dgm:t>
        <a:bodyPr/>
        <a:lstStyle/>
        <a:p>
          <a:endParaRPr lang="en-US"/>
        </a:p>
      </dgm:t>
    </dgm:pt>
    <dgm:pt modelId="{BBE3157B-9791-46B7-8325-B7F86F082EF0}" type="sibTrans" cxnId="{ACCD74CF-2AB4-4F5B-9C4C-2F31F6F55BAB}">
      <dgm:prSet/>
      <dgm:spPr/>
      <dgm:t>
        <a:bodyPr/>
        <a:lstStyle/>
        <a:p>
          <a:endParaRPr lang="en-US"/>
        </a:p>
      </dgm:t>
    </dgm:pt>
    <dgm:pt modelId="{0A63EAC6-5434-4B8F-84CA-E055839FFA14}" type="pres">
      <dgm:prSet presAssocID="{3AB37302-19D2-45CC-99E1-23A3C71B65E7}" presName="Name0" presStyleCnt="0">
        <dgm:presLayoutVars>
          <dgm:dir/>
          <dgm:animLvl val="lvl"/>
          <dgm:resizeHandles val="exact"/>
        </dgm:presLayoutVars>
      </dgm:prSet>
      <dgm:spPr/>
    </dgm:pt>
    <dgm:pt modelId="{701F425C-DF72-4777-A6B3-BC96E005E926}" type="pres">
      <dgm:prSet presAssocID="{3E65E021-ACDE-40FF-B8B5-7FEEBB32C291}" presName="linNode" presStyleCnt="0"/>
      <dgm:spPr/>
    </dgm:pt>
    <dgm:pt modelId="{994D8F1E-BEB3-4364-9F14-74F880E4D8C0}" type="pres">
      <dgm:prSet presAssocID="{3E65E021-ACDE-40FF-B8B5-7FEEBB32C291}" presName="parentText" presStyleLbl="node1" presStyleIdx="0" presStyleCnt="2" custScaleX="116280" custLinFactNeighborX="-4807" custLinFactNeighborY="608">
        <dgm:presLayoutVars>
          <dgm:chMax val="1"/>
          <dgm:bulletEnabled val="1"/>
        </dgm:presLayoutVars>
      </dgm:prSet>
      <dgm:spPr/>
    </dgm:pt>
    <dgm:pt modelId="{B9B3CE79-960F-4FAE-91B0-4B936FA2530A}" type="pres">
      <dgm:prSet presAssocID="{3E65E021-ACDE-40FF-B8B5-7FEEBB32C291}" presName="descendantText" presStyleLbl="alignAccFollowNode1" presStyleIdx="0" presStyleCnt="2" custScaleX="101031" custScaleY="184361">
        <dgm:presLayoutVars>
          <dgm:bulletEnabled val="1"/>
        </dgm:presLayoutVars>
      </dgm:prSet>
      <dgm:spPr/>
    </dgm:pt>
    <dgm:pt modelId="{87C47B63-DCF5-4316-9D25-EA7DBEBEB805}" type="pres">
      <dgm:prSet presAssocID="{BFA4D6BF-A28C-49F5-A969-0130302179E3}" presName="sp" presStyleCnt="0"/>
      <dgm:spPr/>
    </dgm:pt>
    <dgm:pt modelId="{7730E0BA-F6C1-451F-9E4F-7C9878005E86}" type="pres">
      <dgm:prSet presAssocID="{5B82D908-D4F4-45AE-9153-6BB479BA41B5}" presName="linNode" presStyleCnt="0"/>
      <dgm:spPr/>
    </dgm:pt>
    <dgm:pt modelId="{3C20594D-5E0C-43BB-9C34-AACE428BF15D}" type="pres">
      <dgm:prSet presAssocID="{5B82D908-D4F4-45AE-9153-6BB479BA41B5}" presName="parentText" presStyleLbl="node1" presStyleIdx="1" presStyleCnt="2" custScaleX="121403" custLinFactNeighborX="-202" custLinFactNeighborY="19">
        <dgm:presLayoutVars>
          <dgm:chMax val="1"/>
          <dgm:bulletEnabled val="1"/>
        </dgm:presLayoutVars>
      </dgm:prSet>
      <dgm:spPr/>
    </dgm:pt>
    <dgm:pt modelId="{7E050E88-9946-41B4-9DDD-1F21099914AB}" type="pres">
      <dgm:prSet presAssocID="{5B82D908-D4F4-45AE-9153-6BB479BA41B5}" presName="descendantText" presStyleLbl="alignAccFollowNode1" presStyleIdx="1" presStyleCnt="2" custScaleX="106689" custLinFactNeighborX="1149" custLinFactNeighborY="-294">
        <dgm:presLayoutVars>
          <dgm:bulletEnabled val="1"/>
        </dgm:presLayoutVars>
      </dgm:prSet>
      <dgm:spPr/>
    </dgm:pt>
  </dgm:ptLst>
  <dgm:cxnLst>
    <dgm:cxn modelId="{CDADBE0B-AAAA-443F-B104-5D827BB0455A}" type="presOf" srcId="{3AB37302-19D2-45CC-99E1-23A3C71B65E7}" destId="{0A63EAC6-5434-4B8F-84CA-E055839FFA14}" srcOrd="0" destOrd="0" presId="urn:microsoft.com/office/officeart/2005/8/layout/vList5"/>
    <dgm:cxn modelId="{AFC5811C-23E9-464C-98EC-C775FE01C78B}" type="presOf" srcId="{3E65E021-ACDE-40FF-B8B5-7FEEBB32C291}" destId="{994D8F1E-BEB3-4364-9F14-74F880E4D8C0}" srcOrd="0" destOrd="0" presId="urn:microsoft.com/office/officeart/2005/8/layout/vList5"/>
    <dgm:cxn modelId="{AB93853A-9A3B-46B0-8864-99613BA6DEFF}" srcId="{3AB37302-19D2-45CC-99E1-23A3C71B65E7}" destId="{5B82D908-D4F4-45AE-9153-6BB479BA41B5}" srcOrd="1" destOrd="0" parTransId="{A2FF044F-9162-479C-B9C3-230FF3F949FD}" sibTransId="{DFB5DC19-BB0D-43E9-96A6-CA7145274B70}"/>
    <dgm:cxn modelId="{0524FF60-BA23-485A-8239-26CF61A4E298}" srcId="{3E65E021-ACDE-40FF-B8B5-7FEEBB32C291}" destId="{4186D71E-3CEF-4237-9EBA-778F2F2AD062}" srcOrd="0" destOrd="0" parTransId="{87E047DD-3C87-4AB3-BEC5-0D7DC8563790}" sibTransId="{9872461C-A2D9-46E3-9891-B1795D971639}"/>
    <dgm:cxn modelId="{B91C816B-61CB-4D87-81E3-043765187E55}" srcId="{3AB37302-19D2-45CC-99E1-23A3C71B65E7}" destId="{3E65E021-ACDE-40FF-B8B5-7FEEBB32C291}" srcOrd="0" destOrd="0" parTransId="{2FE8C8B7-2D2C-46CE-9AA9-7F64189E88AE}" sibTransId="{BFA4D6BF-A28C-49F5-A969-0130302179E3}"/>
    <dgm:cxn modelId="{AA35117F-2A33-4A78-AA1F-F3597751614A}" type="presOf" srcId="{C48B32F7-8FAF-4811-90D0-8DCA8E3006F7}" destId="{B9B3CE79-960F-4FAE-91B0-4B936FA2530A}" srcOrd="0" destOrd="2" presId="urn:microsoft.com/office/officeart/2005/8/layout/vList5"/>
    <dgm:cxn modelId="{B0B68F96-5F30-4535-B29A-E888E17CB542}" type="presOf" srcId="{5B82D908-D4F4-45AE-9153-6BB479BA41B5}" destId="{3C20594D-5E0C-43BB-9C34-AACE428BF15D}" srcOrd="0" destOrd="0" presId="urn:microsoft.com/office/officeart/2005/8/layout/vList5"/>
    <dgm:cxn modelId="{2E604F9A-E8B1-45F0-99B4-F6CD0C3ED739}" srcId="{5B82D908-D4F4-45AE-9153-6BB479BA41B5}" destId="{8FF4ED41-F93D-404C-83D3-666A9153CFA4}" srcOrd="0" destOrd="0" parTransId="{5BED9C84-2114-4F49-B1CF-8DE1EF12AD5C}" sibTransId="{268584A2-11D7-46F8-9EB4-FF91170D0250}"/>
    <dgm:cxn modelId="{66DD95B4-6BB3-49F3-A670-DB51864DFB21}" srcId="{3E65E021-ACDE-40FF-B8B5-7FEEBB32C291}" destId="{C48B32F7-8FAF-4811-90D0-8DCA8E3006F7}" srcOrd="2" destOrd="0" parTransId="{881BAB7D-A166-4FD2-B6EC-D180DAA35D21}" sibTransId="{AC3DA535-C736-4E12-99D3-2D43D72A3A02}"/>
    <dgm:cxn modelId="{66DAA9B9-130B-4D58-9D3D-7B73526CABE8}" type="presOf" srcId="{8FF4ED41-F93D-404C-83D3-666A9153CFA4}" destId="{7E050E88-9946-41B4-9DDD-1F21099914AB}" srcOrd="0" destOrd="0" presId="urn:microsoft.com/office/officeart/2005/8/layout/vList5"/>
    <dgm:cxn modelId="{D8CC07BA-B611-4078-B86E-FF6E4BD101C1}" type="presOf" srcId="{4186D71E-3CEF-4237-9EBA-778F2F2AD062}" destId="{B9B3CE79-960F-4FAE-91B0-4B936FA2530A}" srcOrd="0" destOrd="0" presId="urn:microsoft.com/office/officeart/2005/8/layout/vList5"/>
    <dgm:cxn modelId="{CFDF34C6-6E49-467B-A9AE-10D412A063BC}" srcId="{3E65E021-ACDE-40FF-B8B5-7FEEBB32C291}" destId="{0479BCA7-80A2-4766-B6DC-12977C54ED81}" srcOrd="1" destOrd="0" parTransId="{DF49E1F5-F4D5-4ACE-A9C8-B5FD2115CA2E}" sibTransId="{40B4D07C-8F1D-4ED8-B29B-486C00E2F9C5}"/>
    <dgm:cxn modelId="{ACCD74CF-2AB4-4F5B-9C4C-2F31F6F55BAB}" srcId="{3E65E021-ACDE-40FF-B8B5-7FEEBB32C291}" destId="{2CA63C85-45ED-4D7D-A05E-A060E58F8BC4}" srcOrd="3" destOrd="0" parTransId="{E886818A-CABC-4EDE-A4E1-726EB88137E9}" sibTransId="{BBE3157B-9791-46B7-8325-B7F86F082EF0}"/>
    <dgm:cxn modelId="{D3094FD4-7341-4779-A517-19A8962452EF}" type="presOf" srcId="{2CA63C85-45ED-4D7D-A05E-A060E58F8BC4}" destId="{B9B3CE79-960F-4FAE-91B0-4B936FA2530A}" srcOrd="0" destOrd="3" presId="urn:microsoft.com/office/officeart/2005/8/layout/vList5"/>
    <dgm:cxn modelId="{3CAB13E9-1E38-4604-AB1B-AD22D44B2AE6}" type="presOf" srcId="{0479BCA7-80A2-4766-B6DC-12977C54ED81}" destId="{B9B3CE79-960F-4FAE-91B0-4B936FA2530A}" srcOrd="0" destOrd="1" presId="urn:microsoft.com/office/officeart/2005/8/layout/vList5"/>
    <dgm:cxn modelId="{97FCEF6A-90B3-4553-9C1E-914AC2E0431C}" type="presParOf" srcId="{0A63EAC6-5434-4B8F-84CA-E055839FFA14}" destId="{701F425C-DF72-4777-A6B3-BC96E005E926}" srcOrd="0" destOrd="0" presId="urn:microsoft.com/office/officeart/2005/8/layout/vList5"/>
    <dgm:cxn modelId="{8DF43B96-F94D-4F0B-8AA8-F4A8CD017BA7}" type="presParOf" srcId="{701F425C-DF72-4777-A6B3-BC96E005E926}" destId="{994D8F1E-BEB3-4364-9F14-74F880E4D8C0}" srcOrd="0" destOrd="0" presId="urn:microsoft.com/office/officeart/2005/8/layout/vList5"/>
    <dgm:cxn modelId="{0C1EA6C4-68B8-4072-83DA-7BF44D4CD8E4}" type="presParOf" srcId="{701F425C-DF72-4777-A6B3-BC96E005E926}" destId="{B9B3CE79-960F-4FAE-91B0-4B936FA2530A}" srcOrd="1" destOrd="0" presId="urn:microsoft.com/office/officeart/2005/8/layout/vList5"/>
    <dgm:cxn modelId="{2C8E35B7-2737-4833-A72A-BB5A9A319EE9}" type="presParOf" srcId="{0A63EAC6-5434-4B8F-84CA-E055839FFA14}" destId="{87C47B63-DCF5-4316-9D25-EA7DBEBEB805}" srcOrd="1" destOrd="0" presId="urn:microsoft.com/office/officeart/2005/8/layout/vList5"/>
    <dgm:cxn modelId="{FF69946B-15B9-4EC7-A5FE-7203CD60C3C8}" type="presParOf" srcId="{0A63EAC6-5434-4B8F-84CA-E055839FFA14}" destId="{7730E0BA-F6C1-451F-9E4F-7C9878005E86}" srcOrd="2" destOrd="0" presId="urn:microsoft.com/office/officeart/2005/8/layout/vList5"/>
    <dgm:cxn modelId="{90B918E0-4BCF-478E-AC3E-5572AAB6C927}" type="presParOf" srcId="{7730E0BA-F6C1-451F-9E4F-7C9878005E86}" destId="{3C20594D-5E0C-43BB-9C34-AACE428BF15D}" srcOrd="0" destOrd="0" presId="urn:microsoft.com/office/officeart/2005/8/layout/vList5"/>
    <dgm:cxn modelId="{E2CBE5BD-B831-4343-A372-733ED887A0B2}" type="presParOf" srcId="{7730E0BA-F6C1-451F-9E4F-7C9878005E86}" destId="{7E050E88-9946-41B4-9DDD-1F21099914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9D6B5-28AC-4AA6-ADB4-47CEA8BF8453}">
      <dsp:nvSpPr>
        <dsp:cNvPr id="0" name=""/>
        <dsp:cNvSpPr/>
      </dsp:nvSpPr>
      <dsp:spPr>
        <a:xfrm rot="5400000">
          <a:off x="5196316" y="-2343251"/>
          <a:ext cx="1827806" cy="6519735"/>
        </a:xfrm>
        <a:prstGeom prst="round2SameRect">
          <a:avLst/>
        </a:prstGeom>
        <a:solidFill>
          <a:schemeClr val="bg2">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Wrong Site Surgery or Procedure</a:t>
          </a:r>
        </a:p>
        <a:p>
          <a:pPr marL="114300" lvl="1" indent="-114300" algn="l" defTabSz="666750">
            <a:lnSpc>
              <a:spcPct val="90000"/>
            </a:lnSpc>
            <a:spcBef>
              <a:spcPct val="0"/>
            </a:spcBef>
            <a:spcAft>
              <a:spcPct val="15000"/>
            </a:spcAft>
            <a:buChar char="•"/>
          </a:pPr>
          <a:r>
            <a:rPr lang="en-US" sz="1500" kern="1200" dirty="0"/>
            <a:t>Surgery or Procedure on Wrong Patient</a:t>
          </a:r>
        </a:p>
        <a:p>
          <a:pPr marL="114300" lvl="1" indent="-114300" algn="l" defTabSz="666750">
            <a:lnSpc>
              <a:spcPct val="90000"/>
            </a:lnSpc>
            <a:spcBef>
              <a:spcPct val="0"/>
            </a:spcBef>
            <a:spcAft>
              <a:spcPct val="15000"/>
            </a:spcAft>
            <a:buChar char="•"/>
          </a:pPr>
          <a:r>
            <a:rPr lang="en-US" sz="1500" kern="1200" dirty="0"/>
            <a:t>Wrong Surgery or Procedure</a:t>
          </a:r>
        </a:p>
        <a:p>
          <a:pPr marL="114300" lvl="1" indent="-114300" algn="l" defTabSz="666750">
            <a:lnSpc>
              <a:spcPct val="90000"/>
            </a:lnSpc>
            <a:spcBef>
              <a:spcPct val="0"/>
            </a:spcBef>
            <a:spcAft>
              <a:spcPct val="15000"/>
            </a:spcAft>
            <a:buChar char="•"/>
          </a:pPr>
          <a:r>
            <a:rPr lang="en-US" sz="1500" kern="1200" dirty="0"/>
            <a:t>Unintended Retention of a Foreign Object</a:t>
          </a:r>
        </a:p>
        <a:p>
          <a:pPr marL="114300" lvl="1" indent="-114300" algn="l" defTabSz="666750">
            <a:lnSpc>
              <a:spcPct val="90000"/>
            </a:lnSpc>
            <a:spcBef>
              <a:spcPct val="0"/>
            </a:spcBef>
            <a:spcAft>
              <a:spcPct val="15000"/>
            </a:spcAft>
            <a:buChar char="•"/>
          </a:pPr>
          <a:r>
            <a:rPr lang="en-US" sz="1500" kern="1200" dirty="0" err="1"/>
            <a:t>Intraoperative</a:t>
          </a:r>
          <a:r>
            <a:rPr lang="en-US" sz="1500" kern="1200" dirty="0"/>
            <a:t> or Immediate Postoperative Death of an ASA Class 1 Patient</a:t>
          </a:r>
        </a:p>
      </dsp:txBody>
      <dsp:txXfrm rot="-5400000">
        <a:off x="2850352" y="91939"/>
        <a:ext cx="6430509" cy="1649354"/>
      </dsp:txXfrm>
    </dsp:sp>
    <dsp:sp modelId="{C886A30B-9267-4CA5-9EAA-C89276C7B4EA}">
      <dsp:nvSpPr>
        <dsp:cNvPr id="0" name=""/>
        <dsp:cNvSpPr/>
      </dsp:nvSpPr>
      <dsp:spPr>
        <a:xfrm>
          <a:off x="49143" y="69917"/>
          <a:ext cx="2801207" cy="1693397"/>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Surgical or Invasive Procedure Events</a:t>
          </a:r>
          <a:endParaRPr lang="en-US" sz="2600" kern="1200" dirty="0"/>
        </a:p>
      </dsp:txBody>
      <dsp:txXfrm>
        <a:off x="131808" y="152582"/>
        <a:ext cx="2635877" cy="1528067"/>
      </dsp:txXfrm>
    </dsp:sp>
    <dsp:sp modelId="{D9332BA0-1271-4B54-A531-A0CE5C91471B}">
      <dsp:nvSpPr>
        <dsp:cNvPr id="0" name=""/>
        <dsp:cNvSpPr/>
      </dsp:nvSpPr>
      <dsp:spPr>
        <a:xfrm rot="5400000">
          <a:off x="5459262" y="-557207"/>
          <a:ext cx="1302380" cy="6454690"/>
        </a:xfrm>
        <a:prstGeom prst="round2SameRect">
          <a:avLst/>
        </a:prstGeom>
        <a:solidFill>
          <a:schemeClr val="bg2">
            <a:alpha val="9000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Death or Serious Injury Related to Contaminated Drugs, Biologics, or Devices</a:t>
          </a:r>
        </a:p>
        <a:p>
          <a:pPr marL="114300" lvl="1" indent="-114300" algn="l" defTabSz="666750">
            <a:lnSpc>
              <a:spcPct val="90000"/>
            </a:lnSpc>
            <a:spcBef>
              <a:spcPct val="0"/>
            </a:spcBef>
            <a:spcAft>
              <a:spcPct val="15000"/>
            </a:spcAft>
            <a:buChar char="•"/>
          </a:pPr>
          <a:r>
            <a:rPr lang="en-US" sz="1500" kern="1200" dirty="0"/>
            <a:t>Death or Serious Injury Related to Device Misuse or Malfunction</a:t>
          </a:r>
        </a:p>
        <a:p>
          <a:pPr marL="114300" lvl="1" indent="-114300" algn="l" defTabSz="666750">
            <a:lnSpc>
              <a:spcPct val="90000"/>
            </a:lnSpc>
            <a:spcBef>
              <a:spcPct val="0"/>
            </a:spcBef>
            <a:spcAft>
              <a:spcPct val="15000"/>
            </a:spcAft>
            <a:buChar char="•"/>
          </a:pPr>
          <a:r>
            <a:rPr lang="en-US" sz="1500" kern="1200" dirty="0"/>
            <a:t>Death or Serious Injury Due to Intravascular Air Embolism</a:t>
          </a:r>
        </a:p>
      </dsp:txBody>
      <dsp:txXfrm rot="-5400000">
        <a:off x="2883108" y="2082524"/>
        <a:ext cx="6391113" cy="1175226"/>
      </dsp:txXfrm>
    </dsp:sp>
    <dsp:sp modelId="{F73F97EC-3D17-47D5-920F-9F1FD540EECA}">
      <dsp:nvSpPr>
        <dsp:cNvPr id="0" name=""/>
        <dsp:cNvSpPr/>
      </dsp:nvSpPr>
      <dsp:spPr>
        <a:xfrm>
          <a:off x="49143" y="2045500"/>
          <a:ext cx="2833964" cy="1249273"/>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Product or Device Events</a:t>
          </a:r>
        </a:p>
      </dsp:txBody>
      <dsp:txXfrm>
        <a:off x="110127" y="2106484"/>
        <a:ext cx="2711996" cy="1127305"/>
      </dsp:txXfrm>
    </dsp:sp>
    <dsp:sp modelId="{60F60171-C99F-4A27-B3D6-C8A2EA19B2A0}">
      <dsp:nvSpPr>
        <dsp:cNvPr id="0" name=""/>
        <dsp:cNvSpPr/>
      </dsp:nvSpPr>
      <dsp:spPr>
        <a:xfrm rot="5400000">
          <a:off x="5405716" y="955838"/>
          <a:ext cx="1299244" cy="6354499"/>
        </a:xfrm>
        <a:prstGeom prst="round2SameRect">
          <a:avLst/>
        </a:prstGeom>
        <a:solidFill>
          <a:schemeClr val="bg2">
            <a:alpha val="9000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Discharge of a Patient/Resident of Any Age to Other Than Authorized Person</a:t>
          </a:r>
        </a:p>
        <a:p>
          <a:pPr marL="114300" lvl="1" indent="-114300" algn="l" defTabSz="666750">
            <a:lnSpc>
              <a:spcPct val="90000"/>
            </a:lnSpc>
            <a:spcBef>
              <a:spcPct val="0"/>
            </a:spcBef>
            <a:spcAft>
              <a:spcPct val="15000"/>
            </a:spcAft>
            <a:buChar char="•"/>
          </a:pPr>
          <a:r>
            <a:rPr lang="en-US" sz="1500" kern="1200" dirty="0"/>
            <a:t>Death or Serious Injury Associated with Patient Elopement</a:t>
          </a:r>
        </a:p>
        <a:p>
          <a:pPr marL="114300" lvl="1" indent="-114300" algn="l" defTabSz="666750">
            <a:lnSpc>
              <a:spcPct val="90000"/>
            </a:lnSpc>
            <a:spcBef>
              <a:spcPct val="0"/>
            </a:spcBef>
            <a:spcAft>
              <a:spcPct val="15000"/>
            </a:spcAft>
            <a:buChar char="•"/>
          </a:pPr>
          <a:r>
            <a:rPr lang="en-US" sz="1500" kern="1200" dirty="0"/>
            <a:t>Patient Suicide, Attempted Suicide, or Self-Harm That Results in Serious Injury</a:t>
          </a:r>
        </a:p>
      </dsp:txBody>
      <dsp:txXfrm rot="-5400000">
        <a:off x="2878089" y="3546889"/>
        <a:ext cx="6291075" cy="1172396"/>
      </dsp:txXfrm>
    </dsp:sp>
    <dsp:sp modelId="{435AFC80-A4D8-4509-A095-8E9ECD617513}">
      <dsp:nvSpPr>
        <dsp:cNvPr id="0" name=""/>
        <dsp:cNvSpPr/>
      </dsp:nvSpPr>
      <dsp:spPr>
        <a:xfrm>
          <a:off x="0" y="3585031"/>
          <a:ext cx="2899476" cy="1148691"/>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Patient Protection Events</a:t>
          </a:r>
        </a:p>
      </dsp:txBody>
      <dsp:txXfrm>
        <a:off x="56074" y="3641105"/>
        <a:ext cx="2787328" cy="1036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C7C74-D156-4E08-9CBA-565DDB4FFC68}">
      <dsp:nvSpPr>
        <dsp:cNvPr id="0" name=""/>
        <dsp:cNvSpPr/>
      </dsp:nvSpPr>
      <dsp:spPr>
        <a:xfrm rot="5400000">
          <a:off x="3657400" y="-669276"/>
          <a:ext cx="4423529" cy="6150265"/>
        </a:xfrm>
        <a:prstGeom prst="round2SameRect">
          <a:avLst/>
        </a:prstGeom>
        <a:solidFill>
          <a:schemeClr val="bg2">
            <a:alpha val="9000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Death or Serious Injury Associated with a Medication Error</a:t>
          </a:r>
        </a:p>
        <a:p>
          <a:pPr marL="171450" lvl="1" indent="-171450" algn="l" defTabSz="800100">
            <a:lnSpc>
              <a:spcPct val="90000"/>
            </a:lnSpc>
            <a:spcBef>
              <a:spcPct val="0"/>
            </a:spcBef>
            <a:spcAft>
              <a:spcPct val="15000"/>
            </a:spcAft>
            <a:buChar char="•"/>
          </a:pPr>
          <a:r>
            <a:rPr lang="en-US" sz="1800" kern="1200" dirty="0"/>
            <a:t>Death or Serious Injury Associated with Unsafe Blood Product Administration</a:t>
          </a:r>
        </a:p>
        <a:p>
          <a:pPr marL="171450" lvl="1" indent="-171450" algn="l" defTabSz="800100">
            <a:lnSpc>
              <a:spcPct val="90000"/>
            </a:lnSpc>
            <a:spcBef>
              <a:spcPct val="0"/>
            </a:spcBef>
            <a:spcAft>
              <a:spcPct val="15000"/>
            </a:spcAft>
            <a:buChar char="•"/>
          </a:pPr>
          <a:r>
            <a:rPr lang="en-US" sz="1800" kern="1200" dirty="0"/>
            <a:t>Maternal Death or Serious Injury Associated with Low-Risk Pregnancy Labor or Delivery</a:t>
          </a:r>
        </a:p>
        <a:p>
          <a:pPr marL="171450" lvl="1" indent="-171450" algn="l" defTabSz="800100">
            <a:lnSpc>
              <a:spcPct val="90000"/>
            </a:lnSpc>
            <a:spcBef>
              <a:spcPct val="0"/>
            </a:spcBef>
            <a:spcAft>
              <a:spcPct val="15000"/>
            </a:spcAft>
            <a:buChar char="•"/>
          </a:pPr>
          <a:r>
            <a:rPr lang="en-US" sz="1800" kern="1200" dirty="0"/>
            <a:t>Death or Serious Injury of a Neonate</a:t>
          </a:r>
        </a:p>
        <a:p>
          <a:pPr marL="171450" lvl="1" indent="-171450" algn="l" defTabSz="800100">
            <a:lnSpc>
              <a:spcPct val="90000"/>
            </a:lnSpc>
            <a:spcBef>
              <a:spcPct val="0"/>
            </a:spcBef>
            <a:spcAft>
              <a:spcPct val="15000"/>
            </a:spcAft>
            <a:buChar char="•"/>
          </a:pPr>
          <a:r>
            <a:rPr lang="en-US" sz="1800" kern="1200" dirty="0"/>
            <a:t>Death or Serious Injury Associated with a Fall</a:t>
          </a:r>
        </a:p>
        <a:p>
          <a:pPr marL="171450" lvl="1" indent="-171450" algn="l" defTabSz="800100">
            <a:lnSpc>
              <a:spcPct val="90000"/>
            </a:lnSpc>
            <a:spcBef>
              <a:spcPct val="0"/>
            </a:spcBef>
            <a:spcAft>
              <a:spcPct val="15000"/>
            </a:spcAft>
            <a:buChar char="•"/>
          </a:pPr>
          <a:r>
            <a:rPr lang="en-US" sz="1800" kern="1200" dirty="0"/>
            <a:t>Stage 3, Stage 4 or Unstageable Pressure Ulcer</a:t>
          </a:r>
        </a:p>
        <a:p>
          <a:pPr marL="171450" lvl="1" indent="-171450" algn="l" defTabSz="800100">
            <a:lnSpc>
              <a:spcPct val="90000"/>
            </a:lnSpc>
            <a:spcBef>
              <a:spcPct val="0"/>
            </a:spcBef>
            <a:spcAft>
              <a:spcPct val="15000"/>
            </a:spcAft>
            <a:buChar char="•"/>
          </a:pPr>
          <a:r>
            <a:rPr lang="en-US" sz="1800" kern="1200" dirty="0"/>
            <a:t>Artificial Insemination With Wrong Donor Sperm or Egg</a:t>
          </a:r>
        </a:p>
        <a:p>
          <a:pPr marL="171450" lvl="1" indent="-171450" algn="l" defTabSz="800100">
            <a:lnSpc>
              <a:spcPct val="90000"/>
            </a:lnSpc>
            <a:spcBef>
              <a:spcPct val="0"/>
            </a:spcBef>
            <a:spcAft>
              <a:spcPct val="15000"/>
            </a:spcAft>
            <a:buChar char="•"/>
          </a:pPr>
          <a:r>
            <a:rPr lang="en-US" sz="1800" kern="1200" dirty="0"/>
            <a:t>Death or Serious Injury from Irretrievable Loss of a Specimen</a:t>
          </a:r>
        </a:p>
        <a:p>
          <a:pPr marL="171450" lvl="1" indent="-171450" algn="l" defTabSz="800100">
            <a:lnSpc>
              <a:spcPct val="90000"/>
            </a:lnSpc>
            <a:spcBef>
              <a:spcPct val="0"/>
            </a:spcBef>
            <a:spcAft>
              <a:spcPct val="15000"/>
            </a:spcAft>
            <a:buChar char="•"/>
          </a:pPr>
          <a:r>
            <a:rPr lang="en-US" sz="1800" kern="1200" dirty="0"/>
            <a:t>Death or Serious Injury from Failure to Follow Up on Test Result</a:t>
          </a:r>
        </a:p>
      </dsp:txBody>
      <dsp:txXfrm rot="-5400000">
        <a:off x="2794033" y="410030"/>
        <a:ext cx="5934326" cy="3991651"/>
      </dsp:txXfrm>
    </dsp:sp>
    <dsp:sp modelId="{43BBE7E1-075F-467F-85F2-C73470E27097}">
      <dsp:nvSpPr>
        <dsp:cNvPr id="0" name=""/>
        <dsp:cNvSpPr/>
      </dsp:nvSpPr>
      <dsp:spPr>
        <a:xfrm>
          <a:off x="79148" y="234648"/>
          <a:ext cx="2714884" cy="4342416"/>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Care Management Events</a:t>
          </a:r>
        </a:p>
      </dsp:txBody>
      <dsp:txXfrm>
        <a:off x="211678" y="367178"/>
        <a:ext cx="2449824" cy="4077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3CE79-960F-4FAE-91B0-4B936FA2530A}">
      <dsp:nvSpPr>
        <dsp:cNvPr id="0" name=""/>
        <dsp:cNvSpPr/>
      </dsp:nvSpPr>
      <dsp:spPr>
        <a:xfrm rot="5400000">
          <a:off x="4802536" y="-1529832"/>
          <a:ext cx="1992436" cy="5052627"/>
        </a:xfrm>
        <a:prstGeom prst="round2SameRect">
          <a:avLst/>
        </a:prstGeom>
        <a:solidFill>
          <a:schemeClr val="bg2">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Patient or Staff Death or Serious Injury Associated with an Electric Shock</a:t>
          </a:r>
        </a:p>
        <a:p>
          <a:pPr marL="171450" lvl="1" indent="-171450" algn="l" defTabSz="711200">
            <a:lnSpc>
              <a:spcPct val="90000"/>
            </a:lnSpc>
            <a:spcBef>
              <a:spcPct val="0"/>
            </a:spcBef>
            <a:spcAft>
              <a:spcPct val="15000"/>
            </a:spcAft>
            <a:buChar char="•"/>
          </a:pPr>
          <a:r>
            <a:rPr lang="en-US" sz="1600" kern="1200" dirty="0">
              <a:solidFill>
                <a:schemeClr val="tx1"/>
              </a:solidFill>
            </a:rPr>
            <a:t>Any Incident In Which No Gas, Wrong Gas or Contaminated Gas Delivered to Patient</a:t>
          </a:r>
        </a:p>
        <a:p>
          <a:pPr marL="171450" lvl="1" indent="-171450" algn="l" defTabSz="711200">
            <a:lnSpc>
              <a:spcPct val="90000"/>
            </a:lnSpc>
            <a:spcBef>
              <a:spcPct val="0"/>
            </a:spcBef>
            <a:spcAft>
              <a:spcPct val="15000"/>
            </a:spcAft>
            <a:buChar char="•"/>
          </a:pPr>
          <a:r>
            <a:rPr lang="en-US" sz="1600" kern="1200" dirty="0">
              <a:solidFill>
                <a:schemeClr val="tx1"/>
              </a:solidFill>
            </a:rPr>
            <a:t>Patient or Staff Death or Serious Injury Associated with a Burn</a:t>
          </a:r>
        </a:p>
        <a:p>
          <a:pPr marL="171450" lvl="1" indent="-171450" algn="l" defTabSz="711200">
            <a:lnSpc>
              <a:spcPct val="90000"/>
            </a:lnSpc>
            <a:spcBef>
              <a:spcPct val="0"/>
            </a:spcBef>
            <a:spcAft>
              <a:spcPct val="15000"/>
            </a:spcAft>
            <a:buChar char="•"/>
          </a:pPr>
          <a:r>
            <a:rPr lang="en-US" sz="1600" kern="1200" dirty="0">
              <a:solidFill>
                <a:schemeClr val="tx1"/>
              </a:solidFill>
            </a:rPr>
            <a:t>Death or Serious Injury Associated with Restraints or Bedrails</a:t>
          </a:r>
        </a:p>
      </dsp:txBody>
      <dsp:txXfrm rot="-5400000">
        <a:off x="3272441" y="97526"/>
        <a:ext cx="4955364" cy="1797910"/>
      </dsp:txXfrm>
    </dsp:sp>
    <dsp:sp modelId="{994D8F1E-BEB3-4364-9F14-74F880E4D8C0}">
      <dsp:nvSpPr>
        <dsp:cNvPr id="0" name=""/>
        <dsp:cNvSpPr/>
      </dsp:nvSpPr>
      <dsp:spPr>
        <a:xfrm>
          <a:off x="0" y="329241"/>
          <a:ext cx="3271072" cy="1350907"/>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Environmental Events</a:t>
          </a:r>
        </a:p>
      </dsp:txBody>
      <dsp:txXfrm>
        <a:off x="65946" y="395187"/>
        <a:ext cx="3139180" cy="1219015"/>
      </dsp:txXfrm>
    </dsp:sp>
    <dsp:sp modelId="{7E050E88-9946-41B4-9DDD-1F21099914AB}">
      <dsp:nvSpPr>
        <dsp:cNvPr id="0" name=""/>
        <dsp:cNvSpPr/>
      </dsp:nvSpPr>
      <dsp:spPr>
        <a:xfrm rot="5400000">
          <a:off x="5248755" y="195202"/>
          <a:ext cx="1080725" cy="5074637"/>
        </a:xfrm>
        <a:prstGeom prst="round2SameRect">
          <a:avLst/>
        </a:prstGeom>
        <a:solidFill>
          <a:schemeClr val="bg2">
            <a:alpha val="9000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Death or Serious Injury of Patient or Staff Associated with Introduction of a Metallic Object Into MRI Area</a:t>
          </a:r>
        </a:p>
      </dsp:txBody>
      <dsp:txXfrm rot="-5400000">
        <a:off x="3251800" y="2244915"/>
        <a:ext cx="5021880" cy="975211"/>
      </dsp:txXfrm>
    </dsp:sp>
    <dsp:sp modelId="{3C20594D-5E0C-43BB-9C34-AACE428BF15D}">
      <dsp:nvSpPr>
        <dsp:cNvPr id="0" name=""/>
        <dsp:cNvSpPr/>
      </dsp:nvSpPr>
      <dsp:spPr>
        <a:xfrm>
          <a:off x="0" y="2060501"/>
          <a:ext cx="3248159" cy="1350907"/>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Radiologic Events</a:t>
          </a:r>
        </a:p>
      </dsp:txBody>
      <dsp:txXfrm>
        <a:off x="65946" y="2126447"/>
        <a:ext cx="3116267" cy="12190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0.14105</cdr:x>
      <cdr:y>0.49094</cdr:y>
    </cdr:from>
    <cdr:to>
      <cdr:x>0.24981</cdr:x>
      <cdr:y>0.66159</cdr:y>
    </cdr:to>
    <cdr:cxnSp macro="">
      <cdr:nvCxnSpPr>
        <cdr:cNvPr id="2" name="Straight Arrow Connector 1">
          <a:extLst xmlns:a="http://schemas.openxmlformats.org/drawingml/2006/main">
            <a:ext uri="{FF2B5EF4-FFF2-40B4-BE49-F238E27FC236}">
              <a16:creationId xmlns:a16="http://schemas.microsoft.com/office/drawing/2014/main" id="{10F54685-3F10-42F0-BC71-F6358DFFAD08}"/>
            </a:ext>
          </a:extLst>
        </cdr:cNvPr>
        <cdr:cNvCxnSpPr/>
      </cdr:nvCxnSpPr>
      <cdr:spPr>
        <a:xfrm xmlns:a="http://schemas.openxmlformats.org/drawingml/2006/main" flipV="1">
          <a:off x="651696" y="1274795"/>
          <a:ext cx="502506" cy="443118"/>
        </a:xfrm>
        <a:prstGeom xmlns:a="http://schemas.openxmlformats.org/drawingml/2006/main" prst="straightConnector1">
          <a:avLst/>
        </a:prstGeom>
        <a:ln xmlns:a="http://schemas.openxmlformats.org/drawingml/2006/main">
          <a:solidFill>
            <a:srgbClr val="0A284B"/>
          </a:solidFill>
          <a:headEnd type="triangle"/>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0.65327</cdr:x>
      <cdr:y>0.38867</cdr:y>
    </cdr:from>
    <cdr:to>
      <cdr:x>0.84652</cdr:x>
      <cdr:y>0.5932</cdr:y>
    </cdr:to>
    <cdr:sp macro="" textlink="">
      <cdr:nvSpPr>
        <cdr:cNvPr id="6" name="Rectangle 5">
          <a:extLst xmlns:a="http://schemas.openxmlformats.org/drawingml/2006/main">
            <a:ext uri="{FF2B5EF4-FFF2-40B4-BE49-F238E27FC236}">
              <a16:creationId xmlns:a16="http://schemas.microsoft.com/office/drawing/2014/main" id="{E975F624-4247-4E3C-8405-8FDCB1913683}"/>
            </a:ext>
          </a:extLst>
        </cdr:cNvPr>
        <cdr:cNvSpPr/>
      </cdr:nvSpPr>
      <cdr:spPr>
        <a:xfrm xmlns:a="http://schemas.openxmlformats.org/drawingml/2006/main">
          <a:off x="3018327" y="1009249"/>
          <a:ext cx="892877" cy="53109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100" b="1" dirty="0">
              <a:solidFill>
                <a:srgbClr val="0A284B"/>
              </a:solidFill>
            </a:rPr>
            <a:t>8X</a:t>
          </a:r>
        </a:p>
        <a:p xmlns:a="http://schemas.openxmlformats.org/drawingml/2006/main">
          <a:pPr algn="ctr"/>
          <a:r>
            <a:rPr lang="en-US" sz="1100" b="0" baseline="0" dirty="0">
              <a:solidFill>
                <a:srgbClr val="0A284B"/>
              </a:solidFill>
            </a:rPr>
            <a:t>higher</a:t>
          </a:r>
          <a:endParaRPr lang="en-US" sz="1100" b="0" dirty="0">
            <a:solidFill>
              <a:srgbClr val="0A284B"/>
            </a:solidFill>
          </a:endParaRPr>
        </a:p>
      </cdr:txBody>
    </cdr:sp>
  </cdr:relSizeAnchor>
  <cdr:relSizeAnchor xmlns:cdr="http://schemas.openxmlformats.org/drawingml/2006/chartDrawing">
    <cdr:from>
      <cdr:x>0.06779</cdr:x>
      <cdr:y>0.42031</cdr:y>
    </cdr:from>
    <cdr:to>
      <cdr:x>0.20123</cdr:x>
      <cdr:y>0.57968</cdr:y>
    </cdr:to>
    <cdr:sp macro="" textlink="">
      <cdr:nvSpPr>
        <cdr:cNvPr id="9" name="Rectangle 8">
          <a:extLst xmlns:a="http://schemas.openxmlformats.org/drawingml/2006/main">
            <a:ext uri="{FF2B5EF4-FFF2-40B4-BE49-F238E27FC236}">
              <a16:creationId xmlns:a16="http://schemas.microsoft.com/office/drawing/2014/main" id="{C4098DA3-BB48-4A12-BC04-8906EC7EA484}"/>
            </a:ext>
          </a:extLst>
        </cdr:cNvPr>
        <cdr:cNvSpPr/>
      </cdr:nvSpPr>
      <cdr:spPr>
        <a:xfrm xmlns:a="http://schemas.openxmlformats.org/drawingml/2006/main">
          <a:off x="313221" y="1091410"/>
          <a:ext cx="616536" cy="41382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b="1" dirty="0">
              <a:solidFill>
                <a:srgbClr val="0A284B"/>
              </a:solidFill>
            </a:rPr>
            <a:t>25X</a:t>
          </a:r>
        </a:p>
        <a:p xmlns:a="http://schemas.openxmlformats.org/drawingml/2006/main">
          <a:pPr algn="ctr"/>
          <a:r>
            <a:rPr lang="en-US" sz="1100" b="0" baseline="0" dirty="0">
              <a:solidFill>
                <a:srgbClr val="0A284B"/>
              </a:solidFill>
            </a:rPr>
            <a:t>higher</a:t>
          </a:r>
          <a:endParaRPr lang="en-US" sz="1000" b="0" dirty="0">
            <a:solidFill>
              <a:srgbClr val="0A284B"/>
            </a:solidFill>
          </a:endParaRPr>
        </a:p>
      </cdr:txBody>
    </cdr:sp>
  </cdr:relSizeAnchor>
  <cdr:relSizeAnchor xmlns:cdr="http://schemas.openxmlformats.org/drawingml/2006/chartDrawing">
    <cdr:from>
      <cdr:x>0.36727</cdr:x>
      <cdr:y>0.36547</cdr:y>
    </cdr:from>
    <cdr:to>
      <cdr:x>0.50451</cdr:x>
      <cdr:y>0.49617</cdr:y>
    </cdr:to>
    <cdr:sp macro="" textlink="">
      <cdr:nvSpPr>
        <cdr:cNvPr id="5" name="Rectangle 4">
          <a:extLst xmlns:a="http://schemas.openxmlformats.org/drawingml/2006/main">
            <a:ext uri="{FF2B5EF4-FFF2-40B4-BE49-F238E27FC236}">
              <a16:creationId xmlns:a16="http://schemas.microsoft.com/office/drawing/2014/main" id="{AF959D2F-5390-4378-BFB2-1D1E683E8D7D}"/>
            </a:ext>
          </a:extLst>
        </cdr:cNvPr>
        <cdr:cNvSpPr/>
      </cdr:nvSpPr>
      <cdr:spPr>
        <a:xfrm xmlns:a="http://schemas.openxmlformats.org/drawingml/2006/main">
          <a:off x="2058528" y="1106284"/>
          <a:ext cx="769198" cy="39563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b="1" dirty="0">
              <a:solidFill>
                <a:srgbClr val="0A284B"/>
              </a:solidFill>
            </a:rPr>
            <a:t>6X</a:t>
          </a:r>
        </a:p>
        <a:p xmlns:a="http://schemas.openxmlformats.org/drawingml/2006/main">
          <a:pPr algn="ctr"/>
          <a:r>
            <a:rPr lang="en-US" sz="1100" b="0" baseline="0" dirty="0">
              <a:solidFill>
                <a:srgbClr val="0A284B"/>
              </a:solidFill>
            </a:rPr>
            <a:t>higher</a:t>
          </a:r>
          <a:endParaRPr lang="en-US" sz="1100" b="0" dirty="0">
            <a:solidFill>
              <a:srgbClr val="0A284B"/>
            </a:solidFill>
          </a:endParaRPr>
        </a:p>
      </cdr:txBody>
    </cdr:sp>
  </cdr:relSizeAnchor>
  <cdr:relSizeAnchor xmlns:cdr="http://schemas.openxmlformats.org/drawingml/2006/chartDrawing">
    <cdr:from>
      <cdr:x>0.45544</cdr:x>
      <cdr:y>0.27417</cdr:y>
    </cdr:from>
    <cdr:to>
      <cdr:x>0.55401</cdr:x>
      <cdr:y>0.59513</cdr:y>
    </cdr:to>
    <cdr:cxnSp macro="">
      <cdr:nvCxnSpPr>
        <cdr:cNvPr id="7" name="Straight Arrow Connector 6">
          <a:extLst xmlns:a="http://schemas.openxmlformats.org/drawingml/2006/main">
            <a:ext uri="{FF2B5EF4-FFF2-40B4-BE49-F238E27FC236}">
              <a16:creationId xmlns:a16="http://schemas.microsoft.com/office/drawing/2014/main" id="{10F54685-3F10-42F0-BC71-F6358DFFAD08}"/>
            </a:ext>
          </a:extLst>
        </cdr:cNvPr>
        <cdr:cNvCxnSpPr/>
      </cdr:nvCxnSpPr>
      <cdr:spPr>
        <a:xfrm xmlns:a="http://schemas.openxmlformats.org/drawingml/2006/main" flipV="1">
          <a:off x="2552700" y="829929"/>
          <a:ext cx="552450" cy="971549"/>
        </a:xfrm>
        <a:prstGeom xmlns:a="http://schemas.openxmlformats.org/drawingml/2006/main" prst="straightConnector1">
          <a:avLst/>
        </a:prstGeom>
        <a:ln xmlns:a="http://schemas.openxmlformats.org/drawingml/2006/main">
          <a:solidFill>
            <a:srgbClr val="0A284B"/>
          </a:solidFill>
          <a:headEnd type="triangle"/>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0.74825</cdr:x>
      <cdr:y>0.42188</cdr:y>
    </cdr:from>
    <cdr:to>
      <cdr:x>0.85078</cdr:x>
      <cdr:y>0.63554</cdr:y>
    </cdr:to>
    <cdr:cxnSp macro="">
      <cdr:nvCxnSpPr>
        <cdr:cNvPr id="13" name="Straight Arrow Connector 12">
          <a:extLst xmlns:a="http://schemas.openxmlformats.org/drawingml/2006/main">
            <a:ext uri="{FF2B5EF4-FFF2-40B4-BE49-F238E27FC236}">
              <a16:creationId xmlns:a16="http://schemas.microsoft.com/office/drawing/2014/main" id="{A5D5B9C0-166B-497D-8111-D1B132CC8955}"/>
            </a:ext>
          </a:extLst>
        </cdr:cNvPr>
        <cdr:cNvCxnSpPr/>
      </cdr:nvCxnSpPr>
      <cdr:spPr>
        <a:xfrm xmlns:a="http://schemas.openxmlformats.org/drawingml/2006/main" flipV="1">
          <a:off x="3457159" y="1095468"/>
          <a:ext cx="473722" cy="554800"/>
        </a:xfrm>
        <a:prstGeom xmlns:a="http://schemas.openxmlformats.org/drawingml/2006/main" prst="straightConnector1">
          <a:avLst/>
        </a:prstGeom>
        <a:ln xmlns:a="http://schemas.openxmlformats.org/drawingml/2006/main">
          <a:solidFill>
            <a:srgbClr val="0A284B"/>
          </a:solidFill>
          <a:headEnd type="triangle"/>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7/13/2021</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7/13/2021</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07179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pPr lvl="0"/>
            <a:endParaRPr lang="en-US" dirty="0"/>
          </a:p>
          <a:p>
            <a:pPr lvl="0"/>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lvl1pPr>
              <a:defRPr sz="2400">
                <a:solidFill>
                  <a:schemeClr val="tx1"/>
                </a:solidFill>
                <a:latin typeface="Arial" pitchFamily="34" charset="0"/>
                <a:ea typeface="ＭＳ Ｐゴシック" pitchFamily="34" charset="-128"/>
              </a:defRPr>
            </a:lvl1pPr>
            <a:lvl2pPr marL="749756" indent="-288369">
              <a:defRPr sz="2400">
                <a:solidFill>
                  <a:schemeClr val="tx1"/>
                </a:solidFill>
                <a:latin typeface="Arial" pitchFamily="34" charset="0"/>
                <a:ea typeface="ＭＳ Ｐゴシック" pitchFamily="34" charset="-128"/>
              </a:defRPr>
            </a:lvl2pPr>
            <a:lvl3pPr marL="1153472" indent="-230695">
              <a:defRPr sz="2400">
                <a:solidFill>
                  <a:schemeClr val="tx1"/>
                </a:solidFill>
                <a:latin typeface="Arial" pitchFamily="34" charset="0"/>
                <a:ea typeface="ＭＳ Ｐゴシック" pitchFamily="34" charset="-128"/>
              </a:defRPr>
            </a:lvl3pPr>
            <a:lvl4pPr marL="1614862" indent="-230695">
              <a:defRPr sz="2400">
                <a:solidFill>
                  <a:schemeClr val="tx1"/>
                </a:solidFill>
                <a:latin typeface="Arial" pitchFamily="34" charset="0"/>
                <a:ea typeface="ＭＳ Ｐゴシック" pitchFamily="34" charset="-128"/>
              </a:defRPr>
            </a:lvl4pPr>
            <a:lvl5pPr marL="2076250" indent="-230695">
              <a:defRPr sz="2400">
                <a:solidFill>
                  <a:schemeClr val="tx1"/>
                </a:solidFill>
                <a:latin typeface="Arial" pitchFamily="34" charset="0"/>
                <a:ea typeface="ＭＳ Ｐゴシック" pitchFamily="34" charset="-128"/>
              </a:defRPr>
            </a:lvl5pPr>
            <a:lvl6pPr marL="2537641" indent="-2306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029" indent="-2306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416" indent="-2306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1807" indent="-2306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08F16FC-A040-45E4-BD3F-B4AD0A587875}" type="slidenum">
              <a:rPr lang="en-US" altLang="en-US" sz="1200">
                <a:solidFill>
                  <a:prstClr val="black"/>
                </a:solidFill>
                <a:latin typeface="Times New Roman" pitchFamily="18" charset="0"/>
              </a:rPr>
              <a:pPr>
                <a:defRPr/>
              </a:pPr>
              <a:t>24</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37364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lvl1pPr>
              <a:defRPr sz="2400">
                <a:solidFill>
                  <a:schemeClr val="tx1"/>
                </a:solidFill>
                <a:latin typeface="Arial" pitchFamily="34" charset="0"/>
                <a:ea typeface="ＭＳ Ｐゴシック" pitchFamily="34" charset="-128"/>
              </a:defRPr>
            </a:lvl1pPr>
            <a:lvl2pPr marL="749756" indent="-288369">
              <a:defRPr sz="2400">
                <a:solidFill>
                  <a:schemeClr val="tx1"/>
                </a:solidFill>
                <a:latin typeface="Arial" pitchFamily="34" charset="0"/>
                <a:ea typeface="ＭＳ Ｐゴシック" pitchFamily="34" charset="-128"/>
              </a:defRPr>
            </a:lvl2pPr>
            <a:lvl3pPr marL="1153472" indent="-230695">
              <a:defRPr sz="2400">
                <a:solidFill>
                  <a:schemeClr val="tx1"/>
                </a:solidFill>
                <a:latin typeface="Arial" pitchFamily="34" charset="0"/>
                <a:ea typeface="ＭＳ Ｐゴシック" pitchFamily="34" charset="-128"/>
              </a:defRPr>
            </a:lvl3pPr>
            <a:lvl4pPr marL="1614862" indent="-230695">
              <a:defRPr sz="2400">
                <a:solidFill>
                  <a:schemeClr val="tx1"/>
                </a:solidFill>
                <a:latin typeface="Arial" pitchFamily="34" charset="0"/>
                <a:ea typeface="ＭＳ Ｐゴシック" pitchFamily="34" charset="-128"/>
              </a:defRPr>
            </a:lvl4pPr>
            <a:lvl5pPr marL="2076250" indent="-230695">
              <a:defRPr sz="2400">
                <a:solidFill>
                  <a:schemeClr val="tx1"/>
                </a:solidFill>
                <a:latin typeface="Arial" pitchFamily="34" charset="0"/>
                <a:ea typeface="ＭＳ Ｐゴシック" pitchFamily="34" charset="-128"/>
              </a:defRPr>
            </a:lvl5pPr>
            <a:lvl6pPr marL="2537641" indent="-2306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029" indent="-2306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416" indent="-2306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1807" indent="-2306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08F16FC-A040-45E4-BD3F-B4AD0A587875}" type="slidenum">
              <a:rPr lang="en-US" altLang="en-US" sz="1200">
                <a:solidFill>
                  <a:prstClr val="black"/>
                </a:solidFill>
                <a:latin typeface="Times New Roman" pitchFamily="18" charset="0"/>
              </a:rPr>
              <a:pPr>
                <a:defRPr/>
              </a:pPr>
              <a:t>25</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21060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317876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27</a:t>
            </a:fld>
            <a:endParaRPr lang="en-US" altLang="en-US" dirty="0">
              <a:solidFill>
                <a:prstClr val="black"/>
              </a:solidFill>
            </a:endParaRPr>
          </a:p>
        </p:txBody>
      </p:sp>
    </p:spTree>
    <p:extLst>
      <p:ext uri="{BB962C8B-B14F-4D97-AF65-F5344CB8AC3E}">
        <p14:creationId xmlns:p14="http://schemas.microsoft.com/office/powerpoint/2010/main" val="326599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133620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3998236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30</a:t>
            </a:fld>
            <a:endParaRPr lang="en-US" altLang="en-US" dirty="0">
              <a:solidFill>
                <a:prstClr val="black"/>
              </a:solidFill>
            </a:endParaRPr>
          </a:p>
        </p:txBody>
      </p:sp>
    </p:spTree>
    <p:extLst>
      <p:ext uri="{BB962C8B-B14F-4D97-AF65-F5344CB8AC3E}">
        <p14:creationId xmlns:p14="http://schemas.microsoft.com/office/powerpoint/2010/main" val="3414335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31</a:t>
            </a:fld>
            <a:endParaRPr lang="en-US" altLang="en-US" dirty="0">
              <a:solidFill>
                <a:prstClr val="black"/>
              </a:solidFill>
            </a:endParaRPr>
          </a:p>
        </p:txBody>
      </p:sp>
    </p:spTree>
    <p:extLst>
      <p:ext uri="{BB962C8B-B14F-4D97-AF65-F5344CB8AC3E}">
        <p14:creationId xmlns:p14="http://schemas.microsoft.com/office/powerpoint/2010/main" val="1676920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32</a:t>
            </a:fld>
            <a:endParaRPr lang="en-US" altLang="en-US" dirty="0">
              <a:solidFill>
                <a:prstClr val="black"/>
              </a:solidFill>
            </a:endParaRPr>
          </a:p>
        </p:txBody>
      </p:sp>
    </p:spTree>
    <p:extLst>
      <p:ext uri="{BB962C8B-B14F-4D97-AF65-F5344CB8AC3E}">
        <p14:creationId xmlns:p14="http://schemas.microsoft.com/office/powerpoint/2010/main" val="3606214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33</a:t>
            </a:fld>
            <a:endParaRPr lang="en-US" altLang="en-US" dirty="0">
              <a:solidFill>
                <a:prstClr val="black"/>
              </a:solidFill>
            </a:endParaRPr>
          </a:p>
        </p:txBody>
      </p:sp>
    </p:spTree>
    <p:extLst>
      <p:ext uri="{BB962C8B-B14F-4D97-AF65-F5344CB8AC3E}">
        <p14:creationId xmlns:p14="http://schemas.microsoft.com/office/powerpoint/2010/main" val="279595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07179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34</a:t>
            </a:fld>
            <a:endParaRPr lang="en-US" altLang="en-US" dirty="0">
              <a:solidFill>
                <a:prstClr val="black"/>
              </a:solidFill>
            </a:endParaRPr>
          </a:p>
        </p:txBody>
      </p:sp>
    </p:spTree>
    <p:extLst>
      <p:ext uri="{BB962C8B-B14F-4D97-AF65-F5344CB8AC3E}">
        <p14:creationId xmlns:p14="http://schemas.microsoft.com/office/powerpoint/2010/main" val="962453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35</a:t>
            </a:fld>
            <a:endParaRPr lang="en-US" altLang="en-US" dirty="0">
              <a:solidFill>
                <a:prstClr val="black"/>
              </a:solidFill>
            </a:endParaRPr>
          </a:p>
        </p:txBody>
      </p:sp>
    </p:spTree>
    <p:extLst>
      <p:ext uri="{BB962C8B-B14F-4D97-AF65-F5344CB8AC3E}">
        <p14:creationId xmlns:p14="http://schemas.microsoft.com/office/powerpoint/2010/main" val="2519729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36</a:t>
            </a:fld>
            <a:endParaRPr lang="en-US" altLang="en-US" dirty="0">
              <a:solidFill>
                <a:prstClr val="black"/>
              </a:solidFill>
            </a:endParaRPr>
          </a:p>
        </p:txBody>
      </p:sp>
    </p:spTree>
    <p:extLst>
      <p:ext uri="{BB962C8B-B14F-4D97-AF65-F5344CB8AC3E}">
        <p14:creationId xmlns:p14="http://schemas.microsoft.com/office/powerpoint/2010/main" val="3248746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37</a:t>
            </a:fld>
            <a:endParaRPr lang="en-US" altLang="en-US" dirty="0">
              <a:solidFill>
                <a:prstClr val="black"/>
              </a:solidFill>
            </a:endParaRPr>
          </a:p>
        </p:txBody>
      </p:sp>
    </p:spTree>
    <p:extLst>
      <p:ext uri="{BB962C8B-B14F-4D97-AF65-F5344CB8AC3E}">
        <p14:creationId xmlns:p14="http://schemas.microsoft.com/office/powerpoint/2010/main" val="815364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38</a:t>
            </a:fld>
            <a:endParaRPr lang="en-US" altLang="en-US" dirty="0">
              <a:solidFill>
                <a:prstClr val="black"/>
              </a:solidFill>
            </a:endParaRPr>
          </a:p>
        </p:txBody>
      </p:sp>
    </p:spTree>
    <p:extLst>
      <p:ext uri="{BB962C8B-B14F-4D97-AF65-F5344CB8AC3E}">
        <p14:creationId xmlns:p14="http://schemas.microsoft.com/office/powerpoint/2010/main" val="720064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a:t>
            </a:r>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39</a:t>
            </a:fld>
            <a:endParaRPr lang="en-US" altLang="en-US" dirty="0">
              <a:solidFill>
                <a:prstClr val="black"/>
              </a:solidFill>
            </a:endParaRPr>
          </a:p>
        </p:txBody>
      </p:sp>
    </p:spTree>
    <p:extLst>
      <p:ext uri="{BB962C8B-B14F-4D97-AF65-F5344CB8AC3E}">
        <p14:creationId xmlns:p14="http://schemas.microsoft.com/office/powerpoint/2010/main" val="3298388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40</a:t>
            </a:fld>
            <a:endParaRPr lang="en-US" altLang="en-US" dirty="0">
              <a:solidFill>
                <a:prstClr val="black"/>
              </a:solidFill>
            </a:endParaRPr>
          </a:p>
        </p:txBody>
      </p:sp>
    </p:spTree>
    <p:extLst>
      <p:ext uri="{BB962C8B-B14F-4D97-AF65-F5344CB8AC3E}">
        <p14:creationId xmlns:p14="http://schemas.microsoft.com/office/powerpoint/2010/main" val="1993935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41</a:t>
            </a:fld>
            <a:endParaRPr lang="en-US" altLang="en-US" dirty="0">
              <a:solidFill>
                <a:prstClr val="black"/>
              </a:solidFill>
            </a:endParaRPr>
          </a:p>
        </p:txBody>
      </p:sp>
    </p:spTree>
    <p:extLst>
      <p:ext uri="{BB962C8B-B14F-4D97-AF65-F5344CB8AC3E}">
        <p14:creationId xmlns:p14="http://schemas.microsoft.com/office/powerpoint/2010/main" val="4038540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44</a:t>
            </a:fld>
            <a:endParaRPr lang="en-US" altLang="en-US" dirty="0">
              <a:solidFill>
                <a:prstClr val="black"/>
              </a:solidFill>
            </a:endParaRPr>
          </a:p>
        </p:txBody>
      </p:sp>
    </p:spTree>
    <p:extLst>
      <p:ext uri="{BB962C8B-B14F-4D97-AF65-F5344CB8AC3E}">
        <p14:creationId xmlns:p14="http://schemas.microsoft.com/office/powerpoint/2010/main" val="2196190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a:defRPr/>
            </a:pPr>
            <a:fld id="{657FE82D-8BD1-4F09-9CC7-CFD40F2A98FD}" type="slidenum">
              <a:rPr lang="en-US" altLang="en-US" smtClean="0">
                <a:solidFill>
                  <a:prstClr val="black"/>
                </a:solidFill>
              </a:rPr>
              <a:pPr>
                <a:defRPr/>
              </a:pPr>
              <a:t>45</a:t>
            </a:fld>
            <a:endParaRPr lang="en-US" altLang="en-US" dirty="0">
              <a:solidFill>
                <a:prstClr val="black"/>
              </a:solidFill>
            </a:endParaRPr>
          </a:p>
        </p:txBody>
      </p:sp>
    </p:spTree>
    <p:extLst>
      <p:ext uri="{BB962C8B-B14F-4D97-AF65-F5344CB8AC3E}">
        <p14:creationId xmlns:p14="http://schemas.microsoft.com/office/powerpoint/2010/main" val="187814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07179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1993434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1f113c9a1_6_1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1f113c9a1_6_17: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775815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23fca3394_0_2: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23fca3394_0_2: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lang="en-US" dirty="0"/>
          </a:p>
        </p:txBody>
      </p:sp>
    </p:spTree>
    <p:extLst>
      <p:ext uri="{BB962C8B-B14F-4D97-AF65-F5344CB8AC3E}">
        <p14:creationId xmlns:p14="http://schemas.microsoft.com/office/powerpoint/2010/main" val="2033404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dirty="0"/>
          </a:p>
        </p:txBody>
      </p:sp>
    </p:spTree>
    <p:extLst>
      <p:ext uri="{BB962C8B-B14F-4D97-AF65-F5344CB8AC3E}">
        <p14:creationId xmlns:p14="http://schemas.microsoft.com/office/powerpoint/2010/main" val="805566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228171320_4_103: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228171320_4_103: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2115805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23fca3394_0_2: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b23fca3394_0_2: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lang="en-US" dirty="0">
              <a:cs typeface="Calibri"/>
            </a:endParaRPr>
          </a:p>
        </p:txBody>
      </p:sp>
    </p:spTree>
    <p:extLst>
      <p:ext uri="{BB962C8B-B14F-4D97-AF65-F5344CB8AC3E}">
        <p14:creationId xmlns:p14="http://schemas.microsoft.com/office/powerpoint/2010/main" val="3788084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dirty="0"/>
          </a:p>
        </p:txBody>
      </p:sp>
    </p:spTree>
    <p:extLst>
      <p:ext uri="{BB962C8B-B14F-4D97-AF65-F5344CB8AC3E}">
        <p14:creationId xmlns:p14="http://schemas.microsoft.com/office/powerpoint/2010/main" val="3838235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lang="en" dirty="0"/>
          </a:p>
        </p:txBody>
      </p:sp>
    </p:spTree>
    <p:extLst>
      <p:ext uri="{BB962C8B-B14F-4D97-AF65-F5344CB8AC3E}">
        <p14:creationId xmlns:p14="http://schemas.microsoft.com/office/powerpoint/2010/main" val="3797448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lang="en"/>
          </a:p>
        </p:txBody>
      </p:sp>
    </p:spTree>
    <p:extLst>
      <p:ext uri="{BB962C8B-B14F-4D97-AF65-F5344CB8AC3E}">
        <p14:creationId xmlns:p14="http://schemas.microsoft.com/office/powerpoint/2010/main" val="194347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307179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lang="en" dirty="0"/>
          </a:p>
        </p:txBody>
      </p:sp>
    </p:spTree>
    <p:extLst>
      <p:ext uri="{BB962C8B-B14F-4D97-AF65-F5344CB8AC3E}">
        <p14:creationId xmlns:p14="http://schemas.microsoft.com/office/powerpoint/2010/main" val="248520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dirty="0"/>
          </a:p>
        </p:txBody>
      </p:sp>
    </p:spTree>
    <p:extLst>
      <p:ext uri="{BB962C8B-B14F-4D97-AF65-F5344CB8AC3E}">
        <p14:creationId xmlns:p14="http://schemas.microsoft.com/office/powerpoint/2010/main" val="1524666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635776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1519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7692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4187181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defTabSz="940460">
              <a:defRPr/>
            </a:pPr>
            <a:endParaRPr lang="en-US" dirty="0"/>
          </a:p>
        </p:txBody>
      </p:sp>
    </p:spTree>
    <p:extLst>
      <p:ext uri="{BB962C8B-B14F-4D97-AF65-F5344CB8AC3E}">
        <p14:creationId xmlns:p14="http://schemas.microsoft.com/office/powerpoint/2010/main" val="13365816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893872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079048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220a79d6b_0_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220a79d6b_0_7: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lang="en-US"/>
          </a:p>
        </p:txBody>
      </p:sp>
    </p:spTree>
    <p:extLst>
      <p:ext uri="{BB962C8B-B14F-4D97-AF65-F5344CB8AC3E}">
        <p14:creationId xmlns:p14="http://schemas.microsoft.com/office/powerpoint/2010/main" val="279940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298675-F389-46BE-B967-03E0F4865081}" type="slidenum">
              <a:rPr lang="en-US">
                <a:solidFill>
                  <a:prstClr val="black"/>
                </a:solidFill>
              </a:rPr>
              <a:pPr>
                <a:defRPr/>
              </a:pPr>
              <a:t>7</a:t>
            </a:fld>
            <a:endParaRPr lang="en-US">
              <a:solidFill>
                <a:prstClr val="black"/>
              </a:solidFill>
            </a:endParaRPr>
          </a:p>
        </p:txBody>
      </p:sp>
      <p:sp>
        <p:nvSpPr>
          <p:cNvPr id="55299" name="Rectangle 2"/>
          <p:cNvSpPr>
            <a:spLocks noGrp="1" noRot="1" noChangeAspect="1" noChangeArrowheads="1" noTextEdit="1"/>
          </p:cNvSpPr>
          <p:nvPr>
            <p:ph type="sldImg"/>
          </p:nvPr>
        </p:nvSpPr>
        <p:spPr>
          <a:xfrm>
            <a:off x="420688" y="703263"/>
            <a:ext cx="6246812" cy="3514725"/>
          </a:xfrm>
          <a:ln/>
        </p:spPr>
      </p:sp>
      <p:sp>
        <p:nvSpPr>
          <p:cNvPr id="553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6439770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898b974df_0_12: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898b974df_0_12: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lang="en"/>
          </a:p>
        </p:txBody>
      </p:sp>
    </p:spTree>
    <p:extLst>
      <p:ext uri="{BB962C8B-B14F-4D97-AF65-F5344CB8AC3E}">
        <p14:creationId xmlns:p14="http://schemas.microsoft.com/office/powerpoint/2010/main" val="2545909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1f113c9a1_6_217: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1f113c9a1_6_217: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2844696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898b974df_2_0: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
        <p:nvSpPr>
          <p:cNvPr id="86" name="Google Shape;86;g7898b974df_2_0: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1518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b218140ae4_13_26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
        <p:nvSpPr>
          <p:cNvPr id="369" name="Google Shape;369;gb218140ae4_13_26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22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218140ae4_13_260: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
        <p:nvSpPr>
          <p:cNvPr id="360" name="Google Shape;360;gb218140ae4_13_260: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0170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42788017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26737769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31346947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275684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46812"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6EBACB-9A5F-4C29-B198-69BB560A49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757852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2673776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28646094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1f113c9a1_6_188: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1f113c9a1_6_188: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endParaRPr/>
          </a:p>
        </p:txBody>
      </p:sp>
    </p:spTree>
    <p:extLst>
      <p:ext uri="{BB962C8B-B14F-4D97-AF65-F5344CB8AC3E}">
        <p14:creationId xmlns:p14="http://schemas.microsoft.com/office/powerpoint/2010/main" val="24141280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655934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069312-E88E-4607-9FEE-EA4816B9C7AF}"/>
              </a:ext>
            </a:extLst>
          </p:cNvPr>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34424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p:txBody>
          <a:bodyPr/>
          <a:lstStyle>
            <a:lvl1pPr algn="just" defTabSz="959805">
              <a:spcBef>
                <a:spcPct val="30000"/>
              </a:spcBef>
              <a:spcAft>
                <a:spcPct val="30000"/>
              </a:spcAft>
              <a:buFont typeface="Monotype Sorts" pitchFamily="2" charset="2"/>
              <a:defRPr sz="1200">
                <a:solidFill>
                  <a:schemeClr val="tx1"/>
                </a:solidFill>
                <a:latin typeface="Arial" charset="0"/>
              </a:defRPr>
            </a:lvl1pPr>
            <a:lvl2pPr marL="779944" indent="-300859" algn="just" defTabSz="959805">
              <a:spcBef>
                <a:spcPct val="30000"/>
              </a:spcBef>
              <a:buChar char="•"/>
              <a:defRPr sz="1200">
                <a:solidFill>
                  <a:schemeClr val="tx1"/>
                </a:solidFill>
                <a:latin typeface="Arial" charset="0"/>
              </a:defRPr>
            </a:lvl2pPr>
            <a:lvl3pPr marL="1200165" indent="-240360" algn="just" defTabSz="959805">
              <a:spcBef>
                <a:spcPct val="30000"/>
              </a:spcBef>
              <a:buFont typeface="Arial" charset="0"/>
              <a:buChar char="–"/>
              <a:defRPr sz="1000">
                <a:solidFill>
                  <a:schemeClr val="tx1"/>
                </a:solidFill>
                <a:latin typeface="Arial" charset="0"/>
              </a:defRPr>
            </a:lvl3pPr>
            <a:lvl4pPr marL="1679252" indent="-240360" defTabSz="959805">
              <a:spcBef>
                <a:spcPct val="30000"/>
              </a:spcBef>
              <a:defRPr sz="1200">
                <a:solidFill>
                  <a:schemeClr val="tx1"/>
                </a:solidFill>
                <a:latin typeface="Arial" charset="0"/>
              </a:defRPr>
            </a:lvl4pPr>
            <a:lvl5pPr marL="2159972" indent="-240360" defTabSz="959805">
              <a:spcBef>
                <a:spcPct val="30000"/>
              </a:spcBef>
              <a:defRPr sz="1200">
                <a:solidFill>
                  <a:schemeClr val="tx1"/>
                </a:solidFill>
                <a:latin typeface="Times New Roman" pitchFamily="18" charset="0"/>
              </a:defRPr>
            </a:lvl5pPr>
            <a:lvl6pPr marL="2630882" indent="-240360" defTabSz="959805" eaLnBrk="0" fontAlgn="base" hangingPunct="0">
              <a:spcBef>
                <a:spcPct val="30000"/>
              </a:spcBef>
              <a:spcAft>
                <a:spcPct val="0"/>
              </a:spcAft>
              <a:defRPr sz="1200">
                <a:solidFill>
                  <a:schemeClr val="tx1"/>
                </a:solidFill>
                <a:latin typeface="Times New Roman" pitchFamily="18" charset="0"/>
              </a:defRPr>
            </a:lvl6pPr>
            <a:lvl7pPr marL="3101792" indent="-240360" defTabSz="959805" eaLnBrk="0" fontAlgn="base" hangingPunct="0">
              <a:spcBef>
                <a:spcPct val="30000"/>
              </a:spcBef>
              <a:spcAft>
                <a:spcPct val="0"/>
              </a:spcAft>
              <a:defRPr sz="1200">
                <a:solidFill>
                  <a:schemeClr val="tx1"/>
                </a:solidFill>
                <a:latin typeface="Times New Roman" pitchFamily="18" charset="0"/>
              </a:defRPr>
            </a:lvl7pPr>
            <a:lvl8pPr marL="3572701" indent="-240360" defTabSz="959805" eaLnBrk="0" fontAlgn="base" hangingPunct="0">
              <a:spcBef>
                <a:spcPct val="30000"/>
              </a:spcBef>
              <a:spcAft>
                <a:spcPct val="0"/>
              </a:spcAft>
              <a:defRPr sz="1200">
                <a:solidFill>
                  <a:schemeClr val="tx1"/>
                </a:solidFill>
                <a:latin typeface="Times New Roman" pitchFamily="18" charset="0"/>
              </a:defRPr>
            </a:lvl8pPr>
            <a:lvl9pPr marL="4043611" indent="-240360" defTabSz="959805" eaLnBrk="0" fontAlgn="base" hangingPunct="0">
              <a:spcBef>
                <a:spcPct val="30000"/>
              </a:spcBef>
              <a:spcAft>
                <a:spcPct val="0"/>
              </a:spcAft>
              <a:defRPr sz="1200">
                <a:solidFill>
                  <a:schemeClr val="tx1"/>
                </a:solidFill>
                <a:latin typeface="Times New Roman" pitchFamily="18" charset="0"/>
              </a:defRPr>
            </a:lvl9pPr>
          </a:lstStyle>
          <a:p>
            <a:pPr algn="r">
              <a:spcBef>
                <a:spcPct val="0"/>
              </a:spcBef>
              <a:spcAft>
                <a:spcPct val="0"/>
              </a:spcAft>
              <a:buFontTx/>
              <a:buNone/>
              <a:defRPr/>
            </a:pPr>
            <a:fld id="{D520B52A-941D-476C-AF23-A8B078D3859F}" type="slidenum">
              <a:rPr lang="en-US" altLang="en-US" smtClean="0">
                <a:solidFill>
                  <a:srgbClr val="000000"/>
                </a:solidFill>
                <a:latin typeface="Calibri" pitchFamily="34" charset="0"/>
              </a:rPr>
              <a:pPr algn="r">
                <a:spcBef>
                  <a:spcPct val="0"/>
                </a:spcBef>
                <a:spcAft>
                  <a:spcPct val="0"/>
                </a:spcAft>
                <a:buFontTx/>
                <a:buNone/>
                <a:defRPr/>
              </a:pPr>
              <a:t>21</a:t>
            </a:fld>
            <a:endParaRPr lang="en-US" altLang="en-US">
              <a:solidFill>
                <a:srgbClr val="000000"/>
              </a:solidFill>
              <a:latin typeface="Calibri" pitchFamily="34" charset="0"/>
            </a:endParaRPr>
          </a:p>
        </p:txBody>
      </p:sp>
      <p:sp>
        <p:nvSpPr>
          <p:cNvPr id="88067" name="Rectangle 2"/>
          <p:cNvSpPr>
            <a:spLocks noGrp="1" noRot="1" noChangeAspect="1" noChangeArrowheads="1" noTextEdit="1"/>
          </p:cNvSpPr>
          <p:nvPr>
            <p:ph type="sldImg"/>
          </p:nvPr>
        </p:nvSpPr>
        <p:spPr>
          <a:xfrm>
            <a:off x="420688" y="703263"/>
            <a:ext cx="6246812" cy="3514725"/>
          </a:xfrm>
          <a:ln/>
        </p:spPr>
      </p:sp>
      <p:sp>
        <p:nvSpPr>
          <p:cNvPr id="880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2884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dirty="0">
              <a:ea typeface="ＭＳ Ｐゴシック" pitchFamily="34" charset="-128"/>
            </a:endParaRPr>
          </a:p>
        </p:txBody>
      </p:sp>
      <p:sp>
        <p:nvSpPr>
          <p:cNvPr id="4" name="Slide Number Placeholder 3"/>
          <p:cNvSpPr>
            <a:spLocks noGrp="1"/>
          </p:cNvSpPr>
          <p:nvPr>
            <p:ph type="sldNum" sz="quarter" idx="5"/>
          </p:nvPr>
        </p:nvSpPr>
        <p:spPr/>
        <p:txBody>
          <a:bodyPr/>
          <a:lstStyle>
            <a:lvl1pPr>
              <a:defRPr sz="2400">
                <a:solidFill>
                  <a:schemeClr val="tx1"/>
                </a:solidFill>
                <a:latin typeface="Arial" pitchFamily="34" charset="0"/>
                <a:ea typeface="ＭＳ Ｐゴシック" pitchFamily="34" charset="-128"/>
              </a:defRPr>
            </a:lvl1pPr>
            <a:lvl2pPr marL="749756" indent="-288369">
              <a:defRPr sz="2400">
                <a:solidFill>
                  <a:schemeClr val="tx1"/>
                </a:solidFill>
                <a:latin typeface="Arial" pitchFamily="34" charset="0"/>
                <a:ea typeface="ＭＳ Ｐゴシック" pitchFamily="34" charset="-128"/>
              </a:defRPr>
            </a:lvl2pPr>
            <a:lvl3pPr marL="1153472" indent="-230695">
              <a:defRPr sz="2400">
                <a:solidFill>
                  <a:schemeClr val="tx1"/>
                </a:solidFill>
                <a:latin typeface="Arial" pitchFamily="34" charset="0"/>
                <a:ea typeface="ＭＳ Ｐゴシック" pitchFamily="34" charset="-128"/>
              </a:defRPr>
            </a:lvl3pPr>
            <a:lvl4pPr marL="1614862" indent="-230695">
              <a:defRPr sz="2400">
                <a:solidFill>
                  <a:schemeClr val="tx1"/>
                </a:solidFill>
                <a:latin typeface="Arial" pitchFamily="34" charset="0"/>
                <a:ea typeface="ＭＳ Ｐゴシック" pitchFamily="34" charset="-128"/>
              </a:defRPr>
            </a:lvl4pPr>
            <a:lvl5pPr marL="2076250" indent="-230695">
              <a:defRPr sz="2400">
                <a:solidFill>
                  <a:schemeClr val="tx1"/>
                </a:solidFill>
                <a:latin typeface="Arial" pitchFamily="34" charset="0"/>
                <a:ea typeface="ＭＳ Ｐゴシック" pitchFamily="34" charset="-128"/>
              </a:defRPr>
            </a:lvl5pPr>
            <a:lvl6pPr marL="2537641" indent="-23069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029" indent="-23069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416" indent="-23069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1807" indent="-23069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08F16FC-A040-45E4-BD3F-B4AD0A587875}" type="slidenum">
              <a:rPr lang="en-US" altLang="en-US" sz="1200">
                <a:solidFill>
                  <a:prstClr val="black"/>
                </a:solidFill>
                <a:latin typeface="Times New Roman" pitchFamily="18" charset="0"/>
              </a:rPr>
              <a:pPr>
                <a:defRPr/>
              </a:pPr>
              <a:t>23</a:t>
            </a:fld>
            <a:endParaRPr lang="en-US" altLang="en-US" sz="1200" dirty="0">
              <a:solidFill>
                <a:prstClr val="black"/>
              </a:solidFill>
              <a:latin typeface="Times New Roman" pitchFamily="18" charset="0"/>
            </a:endParaRPr>
          </a:p>
        </p:txBody>
      </p:sp>
    </p:spTree>
    <p:extLst>
      <p:ext uri="{BB962C8B-B14F-4D97-AF65-F5344CB8AC3E}">
        <p14:creationId xmlns:p14="http://schemas.microsoft.com/office/powerpoint/2010/main" val="23187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40" y="173786"/>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39"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11299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94570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415547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4155474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40" y="173786"/>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4155474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4155474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6AD1-A002-4227-82DF-70667C42F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245E9-AAA7-4FF6-BE4E-EC9AD8CCD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D106B-0437-4347-9C88-BE6A1BA24228}"/>
              </a:ext>
            </a:extLst>
          </p:cNvPr>
          <p:cNvSpPr>
            <a:spLocks noGrp="1"/>
          </p:cNvSpPr>
          <p:nvPr>
            <p:ph type="dt" sz="half" idx="10"/>
          </p:nvPr>
        </p:nvSpPr>
        <p:spPr/>
        <p:txBody>
          <a:bodyPr/>
          <a:lstStyle/>
          <a:p>
            <a:fld id="{7D4BFAEB-EA64-4FF0-A020-012796B9F3B5}" type="datetime1">
              <a:rPr lang="en-US" smtClean="0">
                <a:solidFill>
                  <a:prstClr val="black">
                    <a:tint val="75000"/>
                  </a:prstClr>
                </a:solidFill>
              </a:rPr>
              <a:pPr/>
              <a:t>7/13/2021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5418DC8-CE82-4D07-AD68-3E635009C08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36D3BE-85DC-4620-B9CF-26CCAF154857}"/>
              </a:ext>
            </a:extLst>
          </p:cNvPr>
          <p:cNvSpPr>
            <a:spLocks noGrp="1"/>
          </p:cNvSpPr>
          <p:nvPr>
            <p:ph type="sldNum" sz="quarter" idx="12"/>
          </p:nvPr>
        </p:nvSpPr>
        <p:spPr/>
        <p:txBody>
          <a:bodyPr/>
          <a:lstStyle/>
          <a:p>
            <a:fld id="{E82662CE-D6B2-4D32-BBDD-FF4D52D9A7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078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6AD1-A002-4227-82DF-70667C42F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245E9-AAA7-4FF6-BE4E-EC9AD8CCD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D106B-0437-4347-9C88-BE6A1BA24228}"/>
              </a:ext>
            </a:extLst>
          </p:cNvPr>
          <p:cNvSpPr>
            <a:spLocks noGrp="1"/>
          </p:cNvSpPr>
          <p:nvPr>
            <p:ph type="dt" sz="half" idx="10"/>
          </p:nvPr>
        </p:nvSpPr>
        <p:spPr/>
        <p:txBody>
          <a:bodyPr/>
          <a:lstStyle/>
          <a:p>
            <a:fld id="{7D4BFAEB-EA64-4FF0-A020-012796B9F3B5}" type="datetime1">
              <a:rPr lang="en-US" smtClean="0">
                <a:solidFill>
                  <a:prstClr val="black">
                    <a:tint val="75000"/>
                  </a:prstClr>
                </a:solidFill>
              </a:rPr>
              <a:pPr/>
              <a:t>7/13/2021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5418DC8-CE82-4D07-AD68-3E635009C08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36D3BE-85DC-4620-B9CF-26CCAF154857}"/>
              </a:ext>
            </a:extLst>
          </p:cNvPr>
          <p:cNvSpPr>
            <a:spLocks noGrp="1"/>
          </p:cNvSpPr>
          <p:nvPr>
            <p:ph type="sldNum" sz="quarter" idx="12"/>
          </p:nvPr>
        </p:nvSpPr>
        <p:spPr/>
        <p:txBody>
          <a:bodyPr/>
          <a:lstStyle/>
          <a:p>
            <a:fld id="{E82662CE-D6B2-4D32-BBDD-FF4D52D9A7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078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70" lvl="0" indent="-423312" algn="l" rtl="0">
              <a:lnSpc>
                <a:spcPct val="90000"/>
              </a:lnSpc>
              <a:spcBef>
                <a:spcPts val="1067"/>
              </a:spcBef>
              <a:spcAft>
                <a:spcPts val="0"/>
              </a:spcAft>
              <a:buClr>
                <a:schemeClr val="dk1"/>
              </a:buClr>
              <a:buSzPts val="1400"/>
              <a:buChar char="●"/>
              <a:defRPr sz="1467"/>
            </a:lvl1pPr>
            <a:lvl2pPr marL="1219140" lvl="1" indent="-423312" algn="l" rtl="0">
              <a:lnSpc>
                <a:spcPct val="90000"/>
              </a:lnSpc>
              <a:spcBef>
                <a:spcPts val="2133"/>
              </a:spcBef>
              <a:spcAft>
                <a:spcPts val="0"/>
              </a:spcAft>
              <a:buClr>
                <a:schemeClr val="dk1"/>
              </a:buClr>
              <a:buSzPts val="1400"/>
              <a:buChar char="○"/>
              <a:defRPr sz="1467"/>
            </a:lvl2pPr>
            <a:lvl3pPr marL="1828709" lvl="2" indent="-423312" algn="l" rtl="0">
              <a:lnSpc>
                <a:spcPct val="90000"/>
              </a:lnSpc>
              <a:spcBef>
                <a:spcPts val="2133"/>
              </a:spcBef>
              <a:spcAft>
                <a:spcPts val="0"/>
              </a:spcAft>
              <a:buClr>
                <a:schemeClr val="dk1"/>
              </a:buClr>
              <a:buSzPts val="1400"/>
              <a:buChar char="■"/>
              <a:defRPr sz="1467"/>
            </a:lvl3pPr>
            <a:lvl4pPr marL="2438278" lvl="3" indent="-423312" algn="l" rtl="0">
              <a:lnSpc>
                <a:spcPct val="90000"/>
              </a:lnSpc>
              <a:spcBef>
                <a:spcPts val="2133"/>
              </a:spcBef>
              <a:spcAft>
                <a:spcPts val="0"/>
              </a:spcAft>
              <a:buClr>
                <a:schemeClr val="dk1"/>
              </a:buClr>
              <a:buSzPts val="1400"/>
              <a:buChar char="●"/>
              <a:defRPr sz="1467"/>
            </a:lvl4pPr>
            <a:lvl5pPr marL="3047848" lvl="4" indent="-423312" algn="l" rtl="0">
              <a:lnSpc>
                <a:spcPct val="90000"/>
              </a:lnSpc>
              <a:spcBef>
                <a:spcPts val="2133"/>
              </a:spcBef>
              <a:spcAft>
                <a:spcPts val="0"/>
              </a:spcAft>
              <a:buClr>
                <a:schemeClr val="dk1"/>
              </a:buClr>
              <a:buSzPts val="1400"/>
              <a:buChar char="○"/>
              <a:defRPr sz="1467"/>
            </a:lvl5pPr>
            <a:lvl6pPr marL="3657418" lvl="5" indent="-423312" algn="l" rtl="0">
              <a:lnSpc>
                <a:spcPct val="90000"/>
              </a:lnSpc>
              <a:spcBef>
                <a:spcPts val="2133"/>
              </a:spcBef>
              <a:spcAft>
                <a:spcPts val="0"/>
              </a:spcAft>
              <a:buClr>
                <a:schemeClr val="dk1"/>
              </a:buClr>
              <a:buSzPts val="1400"/>
              <a:buChar char="■"/>
              <a:defRPr sz="1467"/>
            </a:lvl6pPr>
            <a:lvl7pPr marL="4266987" lvl="6" indent="-423312" algn="l" rtl="0">
              <a:lnSpc>
                <a:spcPct val="90000"/>
              </a:lnSpc>
              <a:spcBef>
                <a:spcPts val="2133"/>
              </a:spcBef>
              <a:spcAft>
                <a:spcPts val="0"/>
              </a:spcAft>
              <a:buClr>
                <a:schemeClr val="dk1"/>
              </a:buClr>
              <a:buSzPts val="1400"/>
              <a:buChar char="●"/>
              <a:defRPr sz="1467"/>
            </a:lvl7pPr>
            <a:lvl8pPr marL="4876557" lvl="7" indent="-423312" algn="l" rtl="0">
              <a:lnSpc>
                <a:spcPct val="90000"/>
              </a:lnSpc>
              <a:spcBef>
                <a:spcPts val="2133"/>
              </a:spcBef>
              <a:spcAft>
                <a:spcPts val="0"/>
              </a:spcAft>
              <a:buClr>
                <a:schemeClr val="dk1"/>
              </a:buClr>
              <a:buSzPts val="1400"/>
              <a:buChar char="○"/>
              <a:defRPr sz="1467"/>
            </a:lvl8pPr>
            <a:lvl9pPr marL="5486126" lvl="8" indent="-423312"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4155474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51" y="6492530"/>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3"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6AD1-A002-4227-82DF-70667C42F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245E9-AAA7-4FF6-BE4E-EC9AD8CCD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D106B-0437-4347-9C88-BE6A1BA24228}"/>
              </a:ext>
            </a:extLst>
          </p:cNvPr>
          <p:cNvSpPr>
            <a:spLocks noGrp="1"/>
          </p:cNvSpPr>
          <p:nvPr>
            <p:ph type="dt" sz="half" idx="10"/>
          </p:nvPr>
        </p:nvSpPr>
        <p:spPr/>
        <p:txBody>
          <a:bodyPr/>
          <a:lstStyle/>
          <a:p>
            <a:fld id="{7D4BFAEB-EA64-4FF0-A020-012796B9F3B5}" type="datetime1">
              <a:rPr lang="en-US" smtClean="0">
                <a:solidFill>
                  <a:prstClr val="black">
                    <a:tint val="75000"/>
                  </a:prstClr>
                </a:solidFill>
              </a:rPr>
              <a:pPr/>
              <a:t>7/13/2021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5418DC8-CE82-4D07-AD68-3E635009C08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D36D3BE-85DC-4620-B9CF-26CCAF154857}"/>
              </a:ext>
            </a:extLst>
          </p:cNvPr>
          <p:cNvSpPr>
            <a:spLocks noGrp="1"/>
          </p:cNvSpPr>
          <p:nvPr>
            <p:ph type="sldNum" sz="quarter" idx="12"/>
          </p:nvPr>
        </p:nvSpPr>
        <p:spPr/>
        <p:txBody>
          <a:bodyPr/>
          <a:lstStyle/>
          <a:p>
            <a:fld id="{E82662CE-D6B2-4D32-BBDD-FF4D52D9A7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078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80937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25DCB-FB8D-9740-8E58-8D38D802B3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63C1-49D7-894C-9966-289F757F4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19BEC6-2EBD-A44C-A5BA-3E332D4B4B4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F7BDD4-C20C-B24B-BD99-CA66502F8B28}"/>
              </a:ext>
            </a:extLst>
          </p:cNvPr>
          <p:cNvSpPr>
            <a:spLocks noGrp="1"/>
          </p:cNvSpPr>
          <p:nvPr>
            <p:ph type="sldNum" sz="quarter" idx="12"/>
          </p:nvPr>
        </p:nvSpPr>
        <p:spPr/>
        <p:txBody>
          <a:bodyPr/>
          <a:lstStyle/>
          <a:p>
            <a:fld id="{AF0A6CB1-34D6-4C42-9A98-AFA3A79345B3}" type="slidenum">
              <a:rPr lang="en-US" smtClean="0">
                <a:solidFill>
                  <a:prstClr val="black">
                    <a:tint val="75000"/>
                  </a:prstClr>
                </a:solidFill>
              </a:rPr>
              <a:pPr/>
              <a:t>‹#›</a:t>
            </a:fld>
            <a:endParaRPr lang="en-US">
              <a:solidFill>
                <a:prstClr val="black">
                  <a:tint val="75000"/>
                </a:prstClr>
              </a:solidFill>
            </a:endParaRPr>
          </a:p>
        </p:txBody>
      </p:sp>
      <p:sp>
        <p:nvSpPr>
          <p:cNvPr id="7" name="Google Shape;53;p13">
            <a:extLst>
              <a:ext uri="{FF2B5EF4-FFF2-40B4-BE49-F238E27FC236}">
                <a16:creationId xmlns:a16="http://schemas.microsoft.com/office/drawing/2014/main" id="{4CB04C13-17B1-429A-BE7F-DE60A09F20AE}"/>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prstClr val="white"/>
              </a:solidFill>
            </a:endParaRPr>
          </a:p>
        </p:txBody>
      </p:sp>
    </p:spTree>
    <p:extLst>
      <p:ext uri="{BB962C8B-B14F-4D97-AF65-F5344CB8AC3E}">
        <p14:creationId xmlns:p14="http://schemas.microsoft.com/office/powerpoint/2010/main" val="165528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51" y="6492530"/>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3"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937873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80937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80937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80937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80937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8093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51" y="6492530"/>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3"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sz="1467"/>
            </a:lvl1pPr>
            <a:lvl2pPr marL="1219170" lvl="1" indent="-423323" algn="l" rtl="0">
              <a:lnSpc>
                <a:spcPct val="90000"/>
              </a:lnSpc>
              <a:spcBef>
                <a:spcPts val="2133"/>
              </a:spcBef>
              <a:spcAft>
                <a:spcPts val="0"/>
              </a:spcAft>
              <a:buClr>
                <a:schemeClr val="dk1"/>
              </a:buClr>
              <a:buSzPts val="1400"/>
              <a:buChar char="○"/>
              <a:defRPr sz="1467"/>
            </a:lvl2pPr>
            <a:lvl3pPr marL="1828754" lvl="2" indent="-423323" algn="l" rtl="0">
              <a:lnSpc>
                <a:spcPct val="90000"/>
              </a:lnSpc>
              <a:spcBef>
                <a:spcPts val="2133"/>
              </a:spcBef>
              <a:spcAft>
                <a:spcPts val="0"/>
              </a:spcAft>
              <a:buClr>
                <a:schemeClr val="dk1"/>
              </a:buClr>
              <a:buSzPts val="1400"/>
              <a:buChar char="■"/>
              <a:defRPr sz="1467"/>
            </a:lvl3pPr>
            <a:lvl4pPr marL="2438339" lvl="3" indent="-423323" algn="l" rtl="0">
              <a:lnSpc>
                <a:spcPct val="90000"/>
              </a:lnSpc>
              <a:spcBef>
                <a:spcPts val="2133"/>
              </a:spcBef>
              <a:spcAft>
                <a:spcPts val="0"/>
              </a:spcAft>
              <a:buClr>
                <a:schemeClr val="dk1"/>
              </a:buClr>
              <a:buSzPts val="1400"/>
              <a:buChar char="●"/>
              <a:defRPr sz="1467"/>
            </a:lvl4pPr>
            <a:lvl5pPr marL="3047924" lvl="4" indent="-423323" algn="l" rtl="0">
              <a:lnSpc>
                <a:spcPct val="90000"/>
              </a:lnSpc>
              <a:spcBef>
                <a:spcPts val="2133"/>
              </a:spcBef>
              <a:spcAft>
                <a:spcPts val="0"/>
              </a:spcAft>
              <a:buClr>
                <a:schemeClr val="dk1"/>
              </a:buClr>
              <a:buSzPts val="1400"/>
              <a:buChar char="○"/>
              <a:defRPr sz="1467"/>
            </a:lvl5pPr>
            <a:lvl6pPr marL="3657509" lvl="5" indent="-423323" algn="l" rtl="0">
              <a:lnSpc>
                <a:spcPct val="90000"/>
              </a:lnSpc>
              <a:spcBef>
                <a:spcPts val="2133"/>
              </a:spcBef>
              <a:spcAft>
                <a:spcPts val="0"/>
              </a:spcAft>
              <a:buClr>
                <a:schemeClr val="dk1"/>
              </a:buClr>
              <a:buSzPts val="1400"/>
              <a:buChar char="■"/>
              <a:defRPr sz="1467"/>
            </a:lvl6pPr>
            <a:lvl7pPr marL="4267093" lvl="6" indent="-423323" algn="l" rtl="0">
              <a:lnSpc>
                <a:spcPct val="90000"/>
              </a:lnSpc>
              <a:spcBef>
                <a:spcPts val="2133"/>
              </a:spcBef>
              <a:spcAft>
                <a:spcPts val="0"/>
              </a:spcAft>
              <a:buClr>
                <a:schemeClr val="dk1"/>
              </a:buClr>
              <a:buSzPts val="1400"/>
              <a:buChar char="●"/>
              <a:defRPr sz="1467"/>
            </a:lvl7pPr>
            <a:lvl8pPr marL="4876678" lvl="7" indent="-423323" algn="l" rtl="0">
              <a:lnSpc>
                <a:spcPct val="90000"/>
              </a:lnSpc>
              <a:spcBef>
                <a:spcPts val="2133"/>
              </a:spcBef>
              <a:spcAft>
                <a:spcPts val="0"/>
              </a:spcAft>
              <a:buClr>
                <a:schemeClr val="dk1"/>
              </a:buClr>
              <a:buSzPts val="1400"/>
              <a:buChar char="○"/>
              <a:defRPr sz="1467"/>
            </a:lvl8pPr>
            <a:lvl9pPr marL="5486263" lvl="8" indent="-423323" algn="l" rtl="0">
              <a:lnSpc>
                <a:spcPct val="90000"/>
              </a:lnSpc>
              <a:spcBef>
                <a:spcPts val="2133"/>
              </a:spcBef>
              <a:spcAft>
                <a:spcPts val="2133"/>
              </a:spcAft>
              <a:buClr>
                <a:schemeClr val="dk1"/>
              </a:buClr>
              <a:buSzPts val="1400"/>
              <a:buChar char="■"/>
              <a:defRPr sz="1467"/>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80937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145781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467"/>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55" lvl="0" indent="-423301" algn="l" rtl="0">
              <a:lnSpc>
                <a:spcPct val="90000"/>
              </a:lnSpc>
              <a:spcBef>
                <a:spcPts val="1067"/>
              </a:spcBef>
              <a:spcAft>
                <a:spcPts val="0"/>
              </a:spcAft>
              <a:buClr>
                <a:schemeClr val="dk1"/>
              </a:buClr>
              <a:buSzPts val="1400"/>
              <a:buChar char="●"/>
              <a:defRPr sz="1467"/>
            </a:lvl1pPr>
            <a:lvl2pPr marL="1219110" lvl="1" indent="-423301" algn="l" rtl="0">
              <a:lnSpc>
                <a:spcPct val="90000"/>
              </a:lnSpc>
              <a:spcBef>
                <a:spcPts val="2133"/>
              </a:spcBef>
              <a:spcAft>
                <a:spcPts val="0"/>
              </a:spcAft>
              <a:buClr>
                <a:schemeClr val="dk1"/>
              </a:buClr>
              <a:buSzPts val="1400"/>
              <a:buChar char="○"/>
              <a:defRPr sz="1467"/>
            </a:lvl2pPr>
            <a:lvl3pPr marL="1828664" lvl="2" indent="-423301" algn="l" rtl="0">
              <a:lnSpc>
                <a:spcPct val="90000"/>
              </a:lnSpc>
              <a:spcBef>
                <a:spcPts val="2133"/>
              </a:spcBef>
              <a:spcAft>
                <a:spcPts val="0"/>
              </a:spcAft>
              <a:buClr>
                <a:schemeClr val="dk1"/>
              </a:buClr>
              <a:buSzPts val="1400"/>
              <a:buChar char="■"/>
              <a:defRPr sz="1467"/>
            </a:lvl3pPr>
            <a:lvl4pPr marL="2438218" lvl="3" indent="-423301" algn="l" rtl="0">
              <a:lnSpc>
                <a:spcPct val="90000"/>
              </a:lnSpc>
              <a:spcBef>
                <a:spcPts val="2133"/>
              </a:spcBef>
              <a:spcAft>
                <a:spcPts val="0"/>
              </a:spcAft>
              <a:buClr>
                <a:schemeClr val="dk1"/>
              </a:buClr>
              <a:buSzPts val="1400"/>
              <a:buChar char="●"/>
              <a:defRPr sz="1467"/>
            </a:lvl4pPr>
            <a:lvl5pPr marL="3047772" lvl="4" indent="-423301" algn="l" rtl="0">
              <a:lnSpc>
                <a:spcPct val="90000"/>
              </a:lnSpc>
              <a:spcBef>
                <a:spcPts val="2133"/>
              </a:spcBef>
              <a:spcAft>
                <a:spcPts val="0"/>
              </a:spcAft>
              <a:buClr>
                <a:schemeClr val="dk1"/>
              </a:buClr>
              <a:buSzPts val="1400"/>
              <a:buChar char="○"/>
              <a:defRPr sz="1467"/>
            </a:lvl5pPr>
            <a:lvl6pPr marL="3657327" lvl="5" indent="-423301" algn="l" rtl="0">
              <a:lnSpc>
                <a:spcPct val="90000"/>
              </a:lnSpc>
              <a:spcBef>
                <a:spcPts val="2133"/>
              </a:spcBef>
              <a:spcAft>
                <a:spcPts val="0"/>
              </a:spcAft>
              <a:buClr>
                <a:schemeClr val="dk1"/>
              </a:buClr>
              <a:buSzPts val="1400"/>
              <a:buChar char="■"/>
              <a:defRPr sz="1467"/>
            </a:lvl6pPr>
            <a:lvl7pPr marL="4266880" lvl="6" indent="-423301" algn="l" rtl="0">
              <a:lnSpc>
                <a:spcPct val="90000"/>
              </a:lnSpc>
              <a:spcBef>
                <a:spcPts val="2133"/>
              </a:spcBef>
              <a:spcAft>
                <a:spcPts val="0"/>
              </a:spcAft>
              <a:buClr>
                <a:schemeClr val="dk1"/>
              </a:buClr>
              <a:buSzPts val="1400"/>
              <a:buChar char="●"/>
              <a:defRPr sz="1467"/>
            </a:lvl7pPr>
            <a:lvl8pPr marL="4876435" lvl="7" indent="-423301" algn="l" rtl="0">
              <a:lnSpc>
                <a:spcPct val="90000"/>
              </a:lnSpc>
              <a:spcBef>
                <a:spcPts val="2133"/>
              </a:spcBef>
              <a:spcAft>
                <a:spcPts val="0"/>
              </a:spcAft>
              <a:buClr>
                <a:schemeClr val="dk1"/>
              </a:buClr>
              <a:buSzPts val="1400"/>
              <a:buChar char="○"/>
              <a:defRPr sz="1467"/>
            </a:lvl8pPr>
            <a:lvl9pPr marL="5485990" lvl="8" indent="-423301" algn="l" rtl="0">
              <a:lnSpc>
                <a:spcPct val="90000"/>
              </a:lnSpc>
              <a:spcBef>
                <a:spcPts val="2133"/>
              </a:spcBef>
              <a:spcAft>
                <a:spcPts val="2133"/>
              </a:spcAft>
              <a:buClr>
                <a:schemeClr val="dk1"/>
              </a:buClr>
              <a:buSzPts val="1400"/>
              <a:buChar char="■"/>
              <a:defRPr sz="1467"/>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000000"/>
                </a:solidFill>
              </a:rPr>
              <a:t>4.28.21 release</a:t>
            </a:r>
            <a:endParaRPr>
              <a:solidFill>
                <a:srgbClr val="000000"/>
              </a:solidFill>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n" smtClean="0">
                <a:solidFill>
                  <a:srgbClr val="595959"/>
                </a:solidFill>
              </a:rPr>
              <a:pPr/>
              <a:t>‹#›</a:t>
            </a:fld>
            <a:endParaRPr lang="en">
              <a:solidFill>
                <a:srgbClr val="595959"/>
              </a:solidFill>
            </a:endParaRPr>
          </a:p>
        </p:txBody>
      </p:sp>
      <p:sp>
        <p:nvSpPr>
          <p:cNvPr id="9" name="Google Shape;53;p13">
            <a:extLst>
              <a:ext uri="{FF2B5EF4-FFF2-40B4-BE49-F238E27FC236}">
                <a16:creationId xmlns:a16="http://schemas.microsoft.com/office/drawing/2014/main" id="{4D3328BB-17A8-4BA2-9AD3-2E02258AD7F3}"/>
              </a:ext>
            </a:extLst>
          </p:cNvPr>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623607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13" y="3"/>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23" y="791688"/>
            <a:ext cx="193647" cy="168613"/>
          </a:xfrm>
          <a:prstGeom prst="rightArrow">
            <a:avLst/>
          </a:prstGeom>
          <a:solidFill>
            <a:sysClr val="windowText" lastClr="000000"/>
          </a:solidFill>
          <a:ln w="12700" cap="flat" cmpd="sng" algn="ctr">
            <a:noFill/>
            <a:prstDash val="solid"/>
            <a:miter lim="800000"/>
          </a:ln>
          <a:effectLst/>
        </p:spPr>
        <p:txBody>
          <a:bodyPr lIns="91438" tIns="45719" rIns="91438" bIns="45719" rtlCol="0" anchor="ctr"/>
          <a:lstStyle/>
          <a:p>
            <a:pPr algn="ctr">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54" y="173772"/>
            <a:ext cx="10423375" cy="646329"/>
          </a:xfrm>
          <a:prstGeom prst="rect">
            <a:avLst/>
          </a:prstGeom>
          <a:noFill/>
          <a:ln>
            <a:noFill/>
          </a:ln>
        </p:spPr>
        <p:txBody>
          <a:bodyPr wrap="square" lIns="91438" tIns="45719" rIns="91438" bIns="45719" rtlCol="0">
            <a:spAutoFit/>
          </a:bodyPr>
          <a:lstStyle/>
          <a:p>
            <a:pPr>
              <a:defRPr/>
            </a:pPr>
            <a:r>
              <a:rPr lang="en-US" sz="3600" b="1" kern="0" dirty="0">
                <a:ln w="12700">
                  <a:solidFill>
                    <a:prstClr val="black"/>
                  </a:solidFill>
                  <a:prstDash val="solid"/>
                </a:ln>
                <a:solidFill>
                  <a:srgbClr val="FFFFFF"/>
                </a:solidFill>
              </a:rPr>
              <a:t>  </a:t>
            </a:r>
            <a:r>
              <a:rPr lang="en-US" sz="3000" b="1" kern="0" dirty="0">
                <a:ln w="12700">
                  <a:solidFill>
                    <a:prstClr val="black"/>
                  </a:solidFill>
                  <a:prstDash val="solid"/>
                </a:ln>
                <a:solidFill>
                  <a:srgbClr val="FFFFFF"/>
                </a:solidFill>
              </a:rPr>
              <a:t>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43100" y="3"/>
            <a:ext cx="1446117" cy="2487495"/>
          </a:xfrm>
          <a:prstGeom prst="rect">
            <a:avLst/>
          </a:prstGeom>
          <a:solidFill>
            <a:schemeClr val="bg1"/>
          </a:solidFill>
        </p:spPr>
      </p:pic>
    </p:spTree>
    <p:extLst>
      <p:ext uri="{BB962C8B-B14F-4D97-AF65-F5344CB8AC3E}">
        <p14:creationId xmlns:p14="http://schemas.microsoft.com/office/powerpoint/2010/main" val="2410878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algn="ctr" defTabSz="901004">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defTabSz="901004">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4309" y="803"/>
            <a:ext cx="1185447" cy="2487495"/>
          </a:xfrm>
          <a:prstGeom prst="rect">
            <a:avLst/>
          </a:prstGeom>
          <a:solidFill>
            <a:schemeClr val="bg1"/>
          </a:solidFill>
        </p:spPr>
      </p:pic>
    </p:spTree>
    <p:extLst>
      <p:ext uri="{BB962C8B-B14F-4D97-AF65-F5344CB8AC3E}">
        <p14:creationId xmlns:p14="http://schemas.microsoft.com/office/powerpoint/2010/main" val="207779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4"/>
            <a:ext cx="193647" cy="168613"/>
          </a:xfrm>
          <a:prstGeom prst="rightArrow">
            <a:avLst/>
          </a:prstGeom>
          <a:solidFill>
            <a:sysClr val="windowText" lastClr="000000"/>
          </a:solidFill>
          <a:ln w="12700" cap="flat" cmpd="sng" algn="ctr">
            <a:noFill/>
            <a:prstDash val="solid"/>
            <a:miter lim="800000"/>
          </a:ln>
          <a:effectLst/>
        </p:spPr>
        <p:txBody>
          <a:bodyPr lIns="90258" tIns="45718" rIns="90258" bIns="45718" rtlCol="0" anchor="ctr"/>
          <a:lstStyle/>
          <a:p>
            <a:pPr algn="ctr" defTabSz="901004">
              <a:defRPr/>
            </a:pPr>
            <a:endParaRPr lang="en-US" sz="1900" kern="0">
              <a:solidFill>
                <a:prstClr val="white"/>
              </a:solidFill>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740" y="173769"/>
            <a:ext cx="10423375" cy="646331"/>
          </a:xfrm>
          <a:prstGeom prst="rect">
            <a:avLst/>
          </a:prstGeom>
          <a:noFill/>
          <a:ln>
            <a:noFill/>
          </a:ln>
        </p:spPr>
        <p:txBody>
          <a:bodyPr wrap="square" lIns="90258" tIns="45718" rIns="90258" bIns="45718" rtlCol="0">
            <a:spAutoFit/>
          </a:bodyPr>
          <a:lstStyle/>
          <a:p>
            <a:pPr defTabSz="901004">
              <a:defRPr/>
            </a:pPr>
            <a:r>
              <a:rPr lang="en-US" sz="36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7"/>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4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pPr defTabSz="901004"/>
            <a:fld id="{CA49D0EE-DE7F-324B-A84C-F36708423CDB}" type="slidenum">
              <a:rPr lang="en-US" smtClean="0">
                <a:solidFill>
                  <a:srgbClr val="464646">
                    <a:lumMod val="40000"/>
                    <a:lumOff val="60000"/>
                  </a:srgbClr>
                </a:solidFill>
              </a:rPr>
              <a:pPr defTabSz="901004"/>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pPr defTabSz="901004"/>
            <a:endParaRPr lang="en-US" dirty="0">
              <a:solidFill>
                <a:srgbClr val="464646">
                  <a:lumMod val="40000"/>
                  <a:lumOff val="60000"/>
                </a:srgbClr>
              </a:solidFill>
            </a:endParaRPr>
          </a:p>
        </p:txBody>
      </p:sp>
    </p:spTree>
    <p:extLst>
      <p:ext uri="{BB962C8B-B14F-4D97-AF65-F5344CB8AC3E}">
        <p14:creationId xmlns:p14="http://schemas.microsoft.com/office/powerpoint/2010/main" val="8342824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pPr defTabSz="901004"/>
            <a:fld id="{CA49D0EE-DE7F-324B-A84C-F36708423CDB}" type="slidenum">
              <a:rPr lang="en-US" smtClean="0">
                <a:solidFill>
                  <a:srgbClr val="464646">
                    <a:lumMod val="40000"/>
                    <a:lumOff val="60000"/>
                  </a:srgbClr>
                </a:solidFill>
              </a:rPr>
              <a:pPr defTabSz="901004"/>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pPr defTabSz="901004"/>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Tree>
    <p:extLst>
      <p:ext uri="{BB962C8B-B14F-4D97-AF65-F5344CB8AC3E}">
        <p14:creationId xmlns:p14="http://schemas.microsoft.com/office/powerpoint/2010/main" val="97718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9"/>
            <a:ext cx="5157787" cy="4297680"/>
          </a:xfrm>
          <a:prstGeom prst="rect">
            <a:avLst/>
          </a:prstGeom>
        </p:spPr>
        <p:txBody>
          <a:bodyPr lIns="90258" tIns="45718" rIns="90258" bIns="45718"/>
          <a:lstStyle>
            <a:lvl5pPr marL="1802142"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lIns="90258" tIns="45718" rIns="90258" bIns="45718" anchor="b"/>
          <a:lstStyle>
            <a:lvl1pPr marL="0" indent="0">
              <a:buNone/>
              <a:defRPr sz="2400" b="1"/>
            </a:lvl1pPr>
            <a:lvl2pPr marL="450111" indent="0">
              <a:buNone/>
              <a:defRPr sz="2000" b="1"/>
            </a:lvl2pPr>
            <a:lvl3pPr marL="901004" indent="0">
              <a:buNone/>
              <a:defRPr sz="1900" b="1"/>
            </a:lvl3pPr>
            <a:lvl4pPr marL="1351542" indent="0">
              <a:buNone/>
              <a:defRPr sz="1600" b="1"/>
            </a:lvl4pPr>
            <a:lvl5pPr marL="1802142" indent="0">
              <a:buNone/>
              <a:defRPr sz="1600" b="1"/>
            </a:lvl5pPr>
            <a:lvl6pPr marL="2252902" indent="0">
              <a:buNone/>
              <a:defRPr sz="1600" b="1"/>
            </a:lvl6pPr>
            <a:lvl7pPr marL="2703011" indent="0">
              <a:buNone/>
              <a:defRPr sz="1600" b="1"/>
            </a:lvl7pPr>
            <a:lvl8pPr marL="3153348" indent="0">
              <a:buNone/>
              <a:defRPr sz="1600" b="1"/>
            </a:lvl8pPr>
            <a:lvl9pPr marL="360397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9"/>
            <a:ext cx="5183188" cy="4297680"/>
          </a:xfrm>
          <a:prstGeom prst="rect">
            <a:avLst/>
          </a:prstGeom>
        </p:spPr>
        <p:txBody>
          <a:bodyPr lIns="90258" tIns="45718" rIns="90258" bIns="45718"/>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pPr defTabSz="901004"/>
            <a:fld id="{CA49D0EE-DE7F-324B-A84C-F36708423CDB}" type="slidenum">
              <a:rPr lang="en-US" smtClean="0">
                <a:solidFill>
                  <a:srgbClr val="464646">
                    <a:lumMod val="40000"/>
                    <a:lumOff val="60000"/>
                  </a:srgbClr>
                </a:solidFill>
              </a:rPr>
              <a:pPr defTabSz="901004"/>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pPr defTabSz="901004"/>
            <a:endParaRPr lang="en-US" dirty="0">
              <a:solidFill>
                <a:srgbClr val="464646">
                  <a:lumMod val="40000"/>
                  <a:lumOff val="60000"/>
                </a:srgbClr>
              </a:solidFill>
            </a:endParaRPr>
          </a:p>
        </p:txBody>
      </p:sp>
    </p:spTree>
    <p:extLst>
      <p:ext uri="{BB962C8B-B14F-4D97-AF65-F5344CB8AC3E}">
        <p14:creationId xmlns:p14="http://schemas.microsoft.com/office/powerpoint/2010/main" val="222696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23"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51" y="6492530"/>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3"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811"/>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1"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4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81"/>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9"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2693" y="293879"/>
            <a:ext cx="7086601" cy="687368"/>
          </a:xfrm>
          <a:prstGeom prst="rect">
            <a:avLst/>
          </a:prstGeom>
          <a:noFill/>
        </p:spPr>
        <p:txBody>
          <a:bodyPr wrap="square" lIns="90258" tIns="45718" rIns="90258" bIns="45718" rtlCol="0">
            <a:spAutoFit/>
          </a:bodyPr>
          <a:lstStyle/>
          <a:p>
            <a:pPr defTabSz="901004">
              <a:defRPr/>
            </a:pPr>
            <a:r>
              <a:rPr lang="en-US" sz="3900" b="1" dirty="0">
                <a:solidFill>
                  <a:prstClr val="black"/>
                </a:solidFill>
                <a:latin typeface="Arial" charset="0"/>
                <a:cs typeface="Arial" charset="0"/>
              </a:rPr>
              <a:t>Connect with DPH</a:t>
            </a:r>
            <a:endParaRPr lang="en-US" sz="1900" dirty="0">
              <a:solidFill>
                <a:prstClr val="black"/>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lIns="90258" tIns="45718" rIns="90258" bIns="45718" rtlCol="0" anchor="ctr"/>
          <a:lstStyle/>
          <a:p>
            <a:pPr algn="ctr" defTabSz="901004"/>
            <a:endParaRPr lang="en-US" sz="19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7321" y="6492504"/>
            <a:ext cx="2736415" cy="365125"/>
          </a:xfrm>
          <a:prstGeom prst="rect">
            <a:avLst/>
          </a:prstGeom>
        </p:spPr>
        <p:txBody>
          <a:bodyPr vert="horz" lIns="90258" tIns="45718" rIns="90258" bIns="45718" rtlCol="0" anchor="ctr"/>
          <a:lstStyle>
            <a:lvl1pPr algn="r">
              <a:defRPr sz="1200">
                <a:solidFill>
                  <a:schemeClr val="tx2">
                    <a:lumMod val="40000"/>
                    <a:lumOff val="60000"/>
                  </a:schemeClr>
                </a:solidFill>
              </a:defRPr>
            </a:lvl1pPr>
          </a:lstStyle>
          <a:p>
            <a:pPr defTabSz="901004"/>
            <a:fld id="{CA49D0EE-DE7F-324B-A84C-F36708423CDB}" type="slidenum">
              <a:rPr lang="en-US" smtClean="0">
                <a:solidFill>
                  <a:srgbClr val="464646">
                    <a:lumMod val="40000"/>
                    <a:lumOff val="60000"/>
                  </a:srgbClr>
                </a:solidFill>
              </a:rPr>
              <a:pPr defTabSz="901004"/>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930" y="6510528"/>
            <a:ext cx="3816489" cy="338328"/>
          </a:xfrm>
          <a:prstGeom prst="rect">
            <a:avLst/>
          </a:prstGeom>
        </p:spPr>
        <p:txBody>
          <a:bodyPr vert="horz" lIns="90258" tIns="45718" rIns="90258" bIns="45718" rtlCol="0" anchor="ctr"/>
          <a:lstStyle>
            <a:lvl1pPr algn="l">
              <a:defRPr sz="1100">
                <a:solidFill>
                  <a:schemeClr val="tx2">
                    <a:lumMod val="40000"/>
                    <a:lumOff val="60000"/>
                  </a:schemeClr>
                </a:solidFill>
              </a:defRPr>
            </a:lvl1pPr>
          </a:lstStyle>
          <a:p>
            <a:pPr defTabSz="901004"/>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4571"/>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55"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55" y="1401900"/>
            <a:ext cx="9220201" cy="4401205"/>
          </a:xfrm>
          <a:prstGeom prst="rect">
            <a:avLst/>
          </a:prstGeom>
        </p:spPr>
        <p:txBody>
          <a:bodyPr wrap="square" lIns="90258" tIns="45718" rIns="90258" bIns="45718">
            <a:spAutoFit/>
          </a:bodyPr>
          <a:lstStyle/>
          <a:p>
            <a:pPr defTabSz="901004"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defTabSz="901004" fontAlgn="base"/>
            <a:endParaRPr lang="en-US" sz="3600" dirty="0">
              <a:solidFill>
                <a:prstClr val="black"/>
              </a:solidFill>
            </a:endParaRPr>
          </a:p>
          <a:p>
            <a:pPr defTabSz="901004" fontAlgn="base"/>
            <a:r>
              <a:rPr lang="en-US" sz="3600" dirty="0">
                <a:solidFill>
                  <a:prstClr val="black"/>
                </a:solidFill>
              </a:rPr>
              <a:t>Massachusetts Department of Public Health</a:t>
            </a:r>
          </a:p>
          <a:p>
            <a:pPr defTabSz="901004" fontAlgn="base"/>
            <a:endParaRPr lang="en-US" sz="3600" dirty="0">
              <a:solidFill>
                <a:prstClr val="black"/>
              </a:solidFill>
            </a:endParaRPr>
          </a:p>
          <a:p>
            <a:pPr defTabSz="901004" fontAlgn="base"/>
            <a:r>
              <a:rPr lang="en-US" sz="3600" dirty="0">
                <a:solidFill>
                  <a:prstClr val="black"/>
                </a:solidFill>
              </a:rPr>
              <a:t>DPH blog</a:t>
            </a:r>
          </a:p>
          <a:p>
            <a:pPr defTabSz="901004" fontAlgn="base"/>
            <a:r>
              <a:rPr lang="en-US" sz="2800" dirty="0">
                <a:solidFill>
                  <a:prstClr val="black"/>
                </a:solidFill>
              </a:rPr>
              <a:t>https://blog.mass.gov/publichealth</a:t>
            </a:r>
          </a:p>
          <a:p>
            <a:pPr defTabSz="901004" fontAlgn="base"/>
            <a:endParaRPr lang="en-US" sz="3600" dirty="0">
              <a:solidFill>
                <a:prstClr val="black"/>
              </a:solidFill>
            </a:endParaRPr>
          </a:p>
          <a:p>
            <a:pPr defTabSz="901004"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6"/>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703" y="3597267"/>
            <a:ext cx="1129705" cy="1129705"/>
          </a:xfrm>
          <a:prstGeom prst="rect">
            <a:avLst/>
          </a:prstGeom>
        </p:spPr>
      </p:pic>
    </p:spTree>
    <p:extLst>
      <p:ext uri="{BB962C8B-B14F-4D97-AF65-F5344CB8AC3E}">
        <p14:creationId xmlns:p14="http://schemas.microsoft.com/office/powerpoint/2010/main" val="303705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82755" name="Rectangle 3"/>
          <p:cNvSpPr>
            <a:spLocks noGrp="1" noChangeArrowheads="1"/>
          </p:cNvSpPr>
          <p:nvPr>
            <p:ph type="ctrTitle"/>
          </p:nvPr>
        </p:nvSpPr>
        <p:spPr>
          <a:xfrm>
            <a:off x="914400" y="2130456"/>
            <a:ext cx="10363200" cy="1470025"/>
          </a:xfrm>
        </p:spPr>
        <p:txBody>
          <a:bodyPr/>
          <a:lstStyle>
            <a:lvl1pPr>
              <a:defRPr/>
            </a:lvl1pPr>
          </a:lstStyle>
          <a:p>
            <a:r>
              <a:rPr lang="en-US"/>
              <a:t>Click to edit Master title style</a:t>
            </a:r>
          </a:p>
        </p:txBody>
      </p:sp>
      <p:sp>
        <p:nvSpPr>
          <p:cNvPr id="1482756"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92899E4F-40A7-4912-89A8-7CF32A80E8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3601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E98DF6-4AFE-4FB7-90F8-3BDCDD1EC6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49374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98C554-E0C7-478F-8643-3D28CAEA4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04216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3.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4.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5.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6.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7.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9.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0.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1.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2.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43.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44.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5.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6.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7.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9.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50.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51.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52.xml"/></Relationships>
</file>

<file path=ppt/slideMasters/_rels/slideMaster44.xml.rels><?xml version="1.0" encoding="UTF-8" standalone="yes"?>
<Relationships xmlns="http://schemas.openxmlformats.org/package/2006/relationships"><Relationship Id="rId3" Type="http://schemas.openxmlformats.org/officeDocument/2006/relationships/theme" Target="../theme/theme44.xml"/><Relationship Id="rId2" Type="http://schemas.openxmlformats.org/officeDocument/2006/relationships/slideLayout" Target="../slideLayouts/slideLayout54.xml"/><Relationship Id="rId1" Type="http://schemas.openxmlformats.org/officeDocument/2006/relationships/slideLayout" Target="../slideLayouts/slideLayout53.xml"/></Relationships>
</file>

<file path=ppt/slideMasters/_rels/slideMaster45.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4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67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3787017282"/>
      </p:ext>
    </p:extLst>
  </p:cSld>
  <p:clrMap bg1="lt1" tx1="dk1" bg2="dk2" tx2="lt2" accent1="accent1" accent2="accent2" accent3="accent3" accent4="accent4" accent5="accent5" accent6="accent6" hlink="hlink" folHlink="folHlink"/>
  <p:sldLayoutIdLst>
    <p:sldLayoutId id="214748368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3787017282"/>
      </p:ext>
    </p:extLst>
  </p:cSld>
  <p:clrMap bg1="lt1" tx1="dk1" bg2="dk2" tx2="lt2" accent1="accent1" accent2="accent2" accent3="accent3" accent4="accent4" accent5="accent5" accent6="accent6" hlink="hlink" folHlink="folHlink"/>
  <p:sldLayoutIdLst>
    <p:sldLayoutId id="214748368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AF3E1-B7C6-4F8F-846D-D617CBFED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DF5D92-8A15-4975-93A3-647C3236C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E12CE-C781-4437-BCBE-8E46CA7B1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84B03-5B4F-4A0A-A445-78D10A70C0E3}" type="datetime1">
              <a:rPr lang="en-US" smtClean="0">
                <a:solidFill>
                  <a:prstClr val="black">
                    <a:tint val="75000"/>
                  </a:prstClr>
                </a:solidFill>
              </a:rPr>
              <a:pPr/>
              <a:t>7/13/2021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6E2E23-AFD0-42CF-BDD5-B80DFB95B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4971143-AA4C-4736-8124-BF4BCDD21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662CE-D6B2-4D32-BBDD-FF4D52D9A7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54942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AF3E1-B7C6-4F8F-846D-D617CBFED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DF5D92-8A15-4975-93A3-647C3236C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E12CE-C781-4437-BCBE-8E46CA7B1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84B03-5B4F-4A0A-A445-78D10A70C0E3}" type="datetime1">
              <a:rPr lang="en-US" smtClean="0">
                <a:solidFill>
                  <a:prstClr val="black">
                    <a:tint val="75000"/>
                  </a:prstClr>
                </a:solidFill>
              </a:rPr>
              <a:pPr/>
              <a:t>7/13/2021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6E2E23-AFD0-42CF-BDD5-B80DFB95B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4971143-AA4C-4736-8124-BF4BCDD21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662CE-D6B2-4D32-BBDD-FF4D52D9A7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549422"/>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3787017282"/>
      </p:ext>
    </p:extLst>
  </p:cSld>
  <p:clrMap bg1="lt1" tx1="dk1" bg2="dk2" tx2="lt2" accent1="accent1" accent2="accent2" accent3="accent3" accent4="accent4" accent5="accent5" accent6="accent6" hlink="hlink" folHlink="folHlink"/>
  <p:sldLayoutIdLst>
    <p:sldLayoutId id="214748368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69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69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69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69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1" y="0"/>
            <a:ext cx="12211051" cy="1423988"/>
          </a:xfrm>
          <a:prstGeom prst="rect">
            <a:avLst/>
          </a:prstGeom>
          <a:solidFill>
            <a:srgbClr val="00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a:solidFill>
                <a:srgbClr val="000000"/>
              </a:solidFill>
            </a:endParaRPr>
          </a:p>
        </p:txBody>
      </p:sp>
      <p:sp>
        <p:nvSpPr>
          <p:cNvPr id="1027" name="Rectangle 2"/>
          <p:cNvSpPr>
            <a:spLocks noGrp="1" noChangeArrowheads="1"/>
          </p:cNvSpPr>
          <p:nvPr>
            <p:ph type="title"/>
          </p:nvPr>
        </p:nvSpPr>
        <p:spPr bwMode="auto">
          <a:xfrm>
            <a:off x="840317" y="198438"/>
            <a:ext cx="109728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1193800" y="1600204"/>
            <a:ext cx="1038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33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4633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4633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CAC0AD40-7E1E-4526-8FE8-1097B778A8A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3923030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ransition/>
  <p:hf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69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70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70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AF3E1-B7C6-4F8F-846D-D617CBFED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DF5D92-8A15-4975-93A3-647C3236C5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E12CE-C781-4437-BCBE-8E46CA7B1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84B03-5B4F-4A0A-A445-78D10A70C0E3}" type="datetime1">
              <a:rPr lang="en-US" smtClean="0">
                <a:solidFill>
                  <a:prstClr val="black">
                    <a:tint val="75000"/>
                  </a:prstClr>
                </a:solidFill>
              </a:rPr>
              <a:pPr/>
              <a:t>7/13/2021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6E2E23-AFD0-42CF-BDD5-B80DFB95B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4971143-AA4C-4736-8124-BF4BCDD21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662CE-D6B2-4D32-BBDD-FF4D52D9A7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549422"/>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70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70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97893812"/>
      </p:ext>
    </p:extLst>
  </p:cSld>
  <p:clrMap bg1="lt1" tx1="dk1" bg2="dk2" tx2="lt2" accent1="accent1" accent2="accent2" accent3="accent3" accent4="accent4" accent5="accent5" accent6="accent6" hlink="hlink" folHlink="folHlink"/>
  <p:sldLayoutIdLst>
    <p:sldLayoutId id="214748371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D46EB-96FC-9344-A176-24CB59116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D755D6-E047-2240-AB78-6911526B99D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5FF9777-0F98-634A-AB74-C902F53F945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3FB594-76DD-644E-80D4-955A53954D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A6CB1-34D6-4C42-9A98-AFA3A79345B3}" type="slidenum">
              <a:rPr lang="en-US" smtClean="0">
                <a:solidFill>
                  <a:prstClr val="black">
                    <a:tint val="75000"/>
                  </a:prstClr>
                </a:solidFill>
              </a:rPr>
              <a:pPr/>
              <a:t>‹#›</a:t>
            </a:fld>
            <a:endParaRPr lang="en-US">
              <a:solidFill>
                <a:prstClr val="black">
                  <a:tint val="75000"/>
                </a:prstClr>
              </a:solidFill>
            </a:endParaRPr>
          </a:p>
        </p:txBody>
      </p:sp>
      <p:sp>
        <p:nvSpPr>
          <p:cNvPr id="7" name="Google Shape;53;p13">
            <a:extLst>
              <a:ext uri="{FF2B5EF4-FFF2-40B4-BE49-F238E27FC236}">
                <a16:creationId xmlns:a16="http://schemas.microsoft.com/office/drawing/2014/main" id="{657ED118-E125-495E-A8C2-C9946207EA5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prstClr val="white"/>
              </a:solidFill>
            </a:endParaRPr>
          </a:p>
        </p:txBody>
      </p:sp>
    </p:spTree>
    <p:extLst>
      <p:ext uri="{BB962C8B-B14F-4D97-AF65-F5344CB8AC3E}">
        <p14:creationId xmlns:p14="http://schemas.microsoft.com/office/powerpoint/2010/main" val="1726218652"/>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71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71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71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72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72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72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72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72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97893812"/>
      </p:ext>
    </p:extLst>
  </p:cSld>
  <p:clrMap bg1="lt1" tx1="dk1" bg2="dk2" tx2="lt2" accent1="accent1" accent2="accent2" accent3="accent3" accent4="accent4" accent5="accent5" accent6="accent6" hlink="hlink" folHlink="folHlink"/>
  <p:sldLayoutIdLst>
    <p:sldLayoutId id="214748373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97893812"/>
      </p:ext>
    </p:extLst>
  </p:cSld>
  <p:clrMap bg1="lt1" tx1="dk1" bg2="dk2" tx2="lt2" accent1="accent1" accent2="accent2" accent3="accent3" accent4="accent4" accent5="accent5" accent6="accent6" hlink="hlink" folHlink="folHlink"/>
  <p:sldLayoutIdLst>
    <p:sldLayoutId id="214748373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97893812"/>
      </p:ext>
    </p:extLst>
  </p:cSld>
  <p:clrMap bg1="lt1" tx1="dk1" bg2="dk2" tx2="lt2" accent1="accent1" accent2="accent2" accent3="accent3" accent4="accent4" accent5="accent5" accent6="accent6" hlink="hlink" folHlink="folHlink"/>
  <p:sldLayoutIdLst>
    <p:sldLayoutId id="214748373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97893812"/>
      </p:ext>
    </p:extLst>
  </p:cSld>
  <p:clrMap bg1="lt1" tx1="dk1" bg2="dk2" tx2="lt2" accent1="accent1" accent2="accent2" accent3="accent3" accent4="accent4" accent5="accent5" accent6="accent6" hlink="hlink" folHlink="folHlink"/>
  <p:sldLayoutIdLst>
    <p:sldLayoutId id="214748373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97893812"/>
      </p:ext>
    </p:extLst>
  </p:cSld>
  <p:clrMap bg1="lt1" tx1="dk1" bg2="dk2" tx2="lt2" accent1="accent1" accent2="accent2" accent3="accent3" accent4="accent4" accent5="accent5" accent6="accent6" hlink="hlink" folHlink="folHlink"/>
  <p:sldLayoutIdLst>
    <p:sldLayoutId id="214748373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97893812"/>
      </p:ext>
    </p:extLst>
  </p:cSld>
  <p:clrMap bg1="lt1" tx1="dk1" bg2="dk2" tx2="lt2" accent1="accent1" accent2="accent2" accent3="accent3" accent4="accent4" accent5="accent5" accent6="accent6" hlink="hlink" folHlink="folHlink"/>
  <p:sldLayoutIdLst>
    <p:sldLayoutId id="214748374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97893812"/>
      </p:ext>
    </p:extLst>
  </p:cSld>
  <p:clrMap bg1="lt1" tx1="dk1" bg2="dk2" tx2="lt2" accent1="accent1" accent2="accent2" accent3="accent3" accent4="accent4" accent5="accent5" accent6="accent6" hlink="hlink" folHlink="folHlink"/>
  <p:sldLayoutIdLst>
    <p:sldLayoutId id="214748374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74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746" r:id="rId1"/>
    <p:sldLayoutId id="214748375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1526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hf sldNum="0" hdr="0" ftr="0" dt="0"/>
  <p:txStyles>
    <p:titleStyle>
      <a:lvl1pPr algn="l" defTabSz="9010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5448" indent="-225448" algn="l" defTabSz="9010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76342" indent="-225448" algn="l" defTabSz="9010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26451" indent="-225448" algn="l" defTabSz="9010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765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2718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7780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8295"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9006"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9463" indent="-225448" algn="l" defTabSz="90100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1004" rtl="0" eaLnBrk="1" latinLnBrk="0" hangingPunct="1">
        <a:defRPr sz="1900" kern="1200">
          <a:solidFill>
            <a:schemeClr val="tx1"/>
          </a:solidFill>
          <a:latin typeface="+mn-lt"/>
          <a:ea typeface="+mn-ea"/>
          <a:cs typeface="+mn-cs"/>
        </a:defRPr>
      </a:lvl1pPr>
      <a:lvl2pPr marL="450111" algn="l" defTabSz="901004" rtl="0" eaLnBrk="1" latinLnBrk="0" hangingPunct="1">
        <a:defRPr sz="1900" kern="1200">
          <a:solidFill>
            <a:schemeClr val="tx1"/>
          </a:solidFill>
          <a:latin typeface="+mn-lt"/>
          <a:ea typeface="+mn-ea"/>
          <a:cs typeface="+mn-cs"/>
        </a:defRPr>
      </a:lvl2pPr>
      <a:lvl3pPr marL="901004" algn="l" defTabSz="901004" rtl="0" eaLnBrk="1" latinLnBrk="0" hangingPunct="1">
        <a:defRPr sz="1900" kern="1200">
          <a:solidFill>
            <a:schemeClr val="tx1"/>
          </a:solidFill>
          <a:latin typeface="+mn-lt"/>
          <a:ea typeface="+mn-ea"/>
          <a:cs typeface="+mn-cs"/>
        </a:defRPr>
      </a:lvl3pPr>
      <a:lvl4pPr marL="1351542" algn="l" defTabSz="901004" rtl="0" eaLnBrk="1" latinLnBrk="0" hangingPunct="1">
        <a:defRPr sz="1900" kern="1200">
          <a:solidFill>
            <a:schemeClr val="tx1"/>
          </a:solidFill>
          <a:latin typeface="+mn-lt"/>
          <a:ea typeface="+mn-ea"/>
          <a:cs typeface="+mn-cs"/>
        </a:defRPr>
      </a:lvl4pPr>
      <a:lvl5pPr marL="1802142" algn="l" defTabSz="901004" rtl="0" eaLnBrk="1" latinLnBrk="0" hangingPunct="1">
        <a:defRPr sz="1900" kern="1200">
          <a:solidFill>
            <a:schemeClr val="tx1"/>
          </a:solidFill>
          <a:latin typeface="+mn-lt"/>
          <a:ea typeface="+mn-ea"/>
          <a:cs typeface="+mn-cs"/>
        </a:defRPr>
      </a:lvl5pPr>
      <a:lvl6pPr marL="2252902" algn="l" defTabSz="901004" rtl="0" eaLnBrk="1" latinLnBrk="0" hangingPunct="1">
        <a:defRPr sz="1900" kern="1200">
          <a:solidFill>
            <a:schemeClr val="tx1"/>
          </a:solidFill>
          <a:latin typeface="+mn-lt"/>
          <a:ea typeface="+mn-ea"/>
          <a:cs typeface="+mn-cs"/>
        </a:defRPr>
      </a:lvl6pPr>
      <a:lvl7pPr marL="2703011" algn="l" defTabSz="901004" rtl="0" eaLnBrk="1" latinLnBrk="0" hangingPunct="1">
        <a:defRPr sz="1900" kern="1200">
          <a:solidFill>
            <a:schemeClr val="tx1"/>
          </a:solidFill>
          <a:latin typeface="+mn-lt"/>
          <a:ea typeface="+mn-ea"/>
          <a:cs typeface="+mn-cs"/>
        </a:defRPr>
      </a:lvl7pPr>
      <a:lvl8pPr marL="3153348" algn="l" defTabSz="901004" rtl="0" eaLnBrk="1" latinLnBrk="0" hangingPunct="1">
        <a:defRPr sz="1900" kern="1200">
          <a:solidFill>
            <a:schemeClr val="tx1"/>
          </a:solidFill>
          <a:latin typeface="+mn-lt"/>
          <a:ea typeface="+mn-ea"/>
          <a:cs typeface="+mn-cs"/>
        </a:defRPr>
      </a:lvl8pPr>
      <a:lvl9pPr marL="3603979" algn="l" defTabSz="90100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3787017282"/>
      </p:ext>
    </p:extLst>
  </p:cSld>
  <p:clrMap bg1="lt1" tx1="dk1" bg2="dk2" tx2="lt2" accent1="accent1" accent2="accent2" accent3="accent3" accent4="accent4" accent5="accent5" accent6="accent6" hlink="hlink" folHlink="folHlink"/>
  <p:sldLayoutIdLst>
    <p:sldLayoutId id="214748366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67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52E1B166-888A-4F5C-B0EA-92E03CBC071F}"/>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564264529"/>
      </p:ext>
    </p:extLst>
  </p:cSld>
  <p:clrMap bg1="lt1" tx1="dk1" bg2="dk2" tx2="lt2" accent1="accent1" accent2="accent2" accent3="accent3" accent4="accent4" accent5="accent5" accent6="accent6" hlink="hlink" folHlink="folHlink"/>
  <p:sldLayoutIdLst>
    <p:sldLayoutId id="214748367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r>
              <a:rPr lang="en-US">
                <a:solidFill>
                  <a:srgbClr val="FFFFFF"/>
                </a:solidFill>
              </a:rPr>
              <a:t>4.28.21 release</a:t>
            </a:r>
          </a:p>
        </p:txBody>
      </p:sp>
    </p:spTree>
    <p:extLst>
      <p:ext uri="{BB962C8B-B14F-4D97-AF65-F5344CB8AC3E}">
        <p14:creationId xmlns:p14="http://schemas.microsoft.com/office/powerpoint/2010/main" val="4254547267"/>
      </p:ext>
    </p:extLst>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solidFill>
                  <a:srgbClr val="595959"/>
                </a:solidFill>
              </a:rPr>
              <a:pPr/>
              <a:t>‹#›</a:t>
            </a:fld>
            <a:endParaRPr lang="en">
              <a:solidFill>
                <a:srgbClr val="595959"/>
              </a:solidFill>
            </a:endParaRPr>
          </a:p>
        </p:txBody>
      </p:sp>
      <p:sp>
        <p:nvSpPr>
          <p:cNvPr id="5" name="Google Shape;53;p13">
            <a:extLst>
              <a:ext uri="{FF2B5EF4-FFF2-40B4-BE49-F238E27FC236}">
                <a16:creationId xmlns:a16="http://schemas.microsoft.com/office/drawing/2014/main" id="{EA5CC945-9600-4B2C-97DA-915E1E42E388}"/>
              </a:ext>
            </a:extLst>
          </p:cNvPr>
          <p:cNvSpPr txBox="1">
            <a:spLocks noGrp="1"/>
          </p:cNvSpPr>
          <p:nvPr>
            <p:ph type="dt" idx="2"/>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i="1">
                <a:solidFill>
                  <a:schemeClr val="bg1"/>
                </a:solidFill>
                <a:latin typeface="Abadi Extra Light" panose="020B0204020104020204" pitchFamily="34" charset="0"/>
              </a:defRPr>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lang="en-US">
              <a:solidFill>
                <a:srgbClr val="FFFFFF"/>
              </a:solidFill>
            </a:endParaRPr>
          </a:p>
        </p:txBody>
      </p:sp>
    </p:spTree>
    <p:extLst>
      <p:ext uri="{BB962C8B-B14F-4D97-AF65-F5344CB8AC3E}">
        <p14:creationId xmlns:p14="http://schemas.microsoft.com/office/powerpoint/2010/main" val="3787017282"/>
      </p:ext>
    </p:extLst>
  </p:cSld>
  <p:clrMap bg1="lt1" tx1="dk1" bg2="dk2" tx2="lt2" accent1="accent1" accent2="accent2" accent3="accent3" accent4="accent4" accent5="accent5" accent6="accent6" hlink="hlink" folHlink="folHlink"/>
  <p:sldLayoutIdLst>
    <p:sldLayoutId id="214748367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ass.gov/lists/monthly-tickborne-disease-report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ickreport.com/stats" TargetMode="Externa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mailto:katherine.fillo@state.ma.us"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5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svg"/><Relationship Id="rId9" Type="http://schemas.openxmlformats.org/officeDocument/2006/relationships/image" Target="../media/image3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5.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5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6.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6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www.ncjrs.gov/pdffiles1/nij/grants/211976.pdf" TargetMode="External"/><Relationship Id="rId7" Type="http://schemas.openxmlformats.org/officeDocument/2006/relationships/image" Target="../media/image50.svg"/><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46.svg"/></Relationships>
</file>

<file path=ppt/slides/_rels/slide6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8" Type="http://schemas.openxmlformats.org/officeDocument/2006/relationships/image" Target="../media/image55.png"/><Relationship Id="rId13" Type="http://schemas.microsoft.com/office/2007/relationships/hdphoto" Target="../media/hdphoto5.wdp"/><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36.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53.png"/><Relationship Id="rId15" Type="http://schemas.microsoft.com/office/2007/relationships/hdphoto" Target="../media/hdphoto6.wdp"/><Relationship Id="rId10" Type="http://schemas.openxmlformats.org/officeDocument/2006/relationships/image" Target="../media/image56.png"/><Relationship Id="rId4" Type="http://schemas.openxmlformats.org/officeDocument/2006/relationships/image" Target="../media/image52.png"/><Relationship Id="rId9" Type="http://schemas.microsoft.com/office/2007/relationships/hdphoto" Target="../media/hdphoto3.wdp"/><Relationship Id="rId14"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4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FF1BA0A7-A603-4A44-96C5-9FA90B2F7419}"/>
              </a:ext>
            </a:extLst>
          </p:cNvPr>
          <p:cNvSpPr txBox="1">
            <a:spLocks/>
          </p:cNvSpPr>
          <p:nvPr/>
        </p:nvSpPr>
        <p:spPr>
          <a:xfrm>
            <a:off x="2787809" y="3094892"/>
            <a:ext cx="6696619" cy="1404955"/>
          </a:xfrm>
          <a:prstGeom prst="rect">
            <a:avLst/>
          </a:prstGeom>
        </p:spPr>
        <p:txBody>
          <a:bodyPr vert="horz" lIns="90256" tIns="45718" rIns="90256" bIns="45718"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4000" b="1" dirty="0">
                <a:solidFill>
                  <a:sysClr val="window" lastClr="FFFFFF"/>
                </a:solidFill>
              </a:rPr>
              <a:t>July 14, 2021</a:t>
            </a:r>
          </a:p>
        </p:txBody>
      </p:sp>
      <p:sp>
        <p:nvSpPr>
          <p:cNvPr id="4" name="TextBox 3"/>
          <p:cNvSpPr txBox="1"/>
          <p:nvPr/>
        </p:nvSpPr>
        <p:spPr>
          <a:xfrm>
            <a:off x="385027" y="5876487"/>
            <a:ext cx="11502188" cy="707884"/>
          </a:xfrm>
          <a:prstGeom prst="rect">
            <a:avLst/>
          </a:prstGeom>
          <a:noFill/>
        </p:spPr>
        <p:txBody>
          <a:bodyPr wrap="square" lIns="90256" tIns="45718" rIns="90256" bIns="45718" rtlCol="0">
            <a:spAutoFit/>
          </a:bodyPr>
          <a:lstStyle/>
          <a:p>
            <a:pPr algn="ctr" defTabSz="901004">
              <a:defRPr/>
            </a:pPr>
            <a:r>
              <a:rPr lang="en-US" sz="2000" b="1" i="1" dirty="0">
                <a:solidFill>
                  <a:prstClr val="white"/>
                </a:solidFill>
                <a:latin typeface="Arial" pitchFamily="34" charset="0"/>
                <a:cs typeface="Arial" pitchFamily="34" charset="0"/>
              </a:rPr>
              <a:t>Today’s presentation is available on the mass.gov/</a:t>
            </a:r>
            <a:r>
              <a:rPr lang="en-US" sz="2000" b="1" i="1" dirty="0" err="1">
                <a:solidFill>
                  <a:prstClr val="white"/>
                </a:solidFill>
                <a:latin typeface="Arial" pitchFamily="34" charset="0"/>
                <a:cs typeface="Arial" pitchFamily="34" charset="0"/>
              </a:rPr>
              <a:t>dph</a:t>
            </a:r>
            <a:r>
              <a:rPr lang="en-US" sz="2000" b="1" i="1" dirty="0">
                <a:solidFill>
                  <a:prstClr val="white"/>
                </a:solidFill>
                <a:latin typeface="Arial" pitchFamily="34" charset="0"/>
                <a:cs typeface="Arial" pitchFamily="34" charset="0"/>
              </a:rPr>
              <a:t> website under “Upcoming Events” by clicking on the July 14 Public Health Council listing</a:t>
            </a:r>
          </a:p>
        </p:txBody>
      </p:sp>
      <p:sp>
        <p:nvSpPr>
          <p:cNvPr id="5" name="TextBox 4"/>
          <p:cNvSpPr txBox="1"/>
          <p:nvPr/>
        </p:nvSpPr>
        <p:spPr>
          <a:xfrm>
            <a:off x="1520189" y="4694203"/>
            <a:ext cx="9285635" cy="630940"/>
          </a:xfrm>
          <a:prstGeom prst="rect">
            <a:avLst/>
          </a:prstGeom>
          <a:noFill/>
        </p:spPr>
        <p:txBody>
          <a:bodyPr wrap="square" lIns="90256" tIns="45718" rIns="90256" bIns="45718" rtlCol="0">
            <a:spAutoFit/>
          </a:bodyPr>
          <a:lstStyle/>
          <a:p>
            <a:pPr defTabSz="901004">
              <a:defRPr/>
            </a:pPr>
            <a:r>
              <a:rPr lang="en-US" sz="3500" b="1" i="1" dirty="0">
                <a:solidFill>
                  <a:prstClr val="white"/>
                </a:solidFill>
              </a:rPr>
              <a:t>Please standby – the meeting will begin shortly</a:t>
            </a:r>
          </a:p>
        </p:txBody>
      </p:sp>
      <p:sp>
        <p:nvSpPr>
          <p:cNvPr id="6" name="Title 2">
            <a:extLst>
              <a:ext uri="{FF2B5EF4-FFF2-40B4-BE49-F238E27FC236}">
                <a16:creationId xmlns:a16="http://schemas.microsoft.com/office/drawing/2014/main" id="{EC1C4EF3-3A8A-F442-8EF2-6A57E937ACE1}"/>
              </a:ext>
            </a:extLst>
          </p:cNvPr>
          <p:cNvSpPr txBox="1">
            <a:spLocks/>
          </p:cNvSpPr>
          <p:nvPr/>
        </p:nvSpPr>
        <p:spPr>
          <a:xfrm>
            <a:off x="2080512" y="2095286"/>
            <a:ext cx="9311388" cy="1524007"/>
          </a:xfrm>
          <a:prstGeom prst="rect">
            <a:avLst/>
          </a:prstGeom>
        </p:spPr>
        <p:txBody>
          <a:bodyPr vert="horz" lIns="90256" tIns="45718" rIns="90256" bIns="45718"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dirty="0">
                <a:solidFill>
                  <a:prstClr val="white"/>
                </a:solidFill>
              </a:rPr>
              <a:t>Public health council</a:t>
            </a:r>
          </a:p>
        </p:txBody>
      </p:sp>
    </p:spTree>
    <p:extLst>
      <p:ext uri="{BB962C8B-B14F-4D97-AF65-F5344CB8AC3E}">
        <p14:creationId xmlns:p14="http://schemas.microsoft.com/office/powerpoint/2010/main" val="332931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15545A-73AF-411E-8EFB-67F58B0D41CA}"/>
              </a:ext>
            </a:extLst>
          </p:cNvPr>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10</a:t>
            </a:fld>
            <a:endParaRPr lang="en-US">
              <a:solidFill>
                <a:srgbClr val="000000"/>
              </a:solidFill>
            </a:endParaRPr>
          </a:p>
        </p:txBody>
      </p:sp>
      <p:sp>
        <p:nvSpPr>
          <p:cNvPr id="7" name="TextBox 6">
            <a:extLst>
              <a:ext uri="{FF2B5EF4-FFF2-40B4-BE49-F238E27FC236}">
                <a16:creationId xmlns:a16="http://schemas.microsoft.com/office/drawing/2014/main" id="{4E375CF0-DBA2-4DC9-8430-5CCE417D6EFE}"/>
              </a:ext>
            </a:extLst>
          </p:cNvPr>
          <p:cNvSpPr txBox="1"/>
          <p:nvPr/>
        </p:nvSpPr>
        <p:spPr>
          <a:xfrm>
            <a:off x="1017440" y="457203"/>
            <a:ext cx="10158560" cy="646331"/>
          </a:xfrm>
          <a:prstGeom prst="rect">
            <a:avLst/>
          </a:prstGeom>
          <a:noFill/>
        </p:spPr>
        <p:txBody>
          <a:bodyPr wrap="square" rtlCol="0">
            <a:spAutoFit/>
          </a:bodyPr>
          <a:lstStyle/>
          <a:p>
            <a:pPr algn="ctr"/>
            <a:r>
              <a:rPr lang="en-US" sz="3600" dirty="0">
                <a:solidFill>
                  <a:srgbClr val="FFFFFF"/>
                </a:solidFill>
              </a:rPr>
              <a:t>Monthly Tickborne Disease Report</a:t>
            </a:r>
          </a:p>
        </p:txBody>
      </p:sp>
      <p:sp>
        <p:nvSpPr>
          <p:cNvPr id="8" name="Rectangle 7">
            <a:extLst>
              <a:ext uri="{FF2B5EF4-FFF2-40B4-BE49-F238E27FC236}">
                <a16:creationId xmlns:a16="http://schemas.microsoft.com/office/drawing/2014/main" id="{E1302391-8F20-45FF-90E2-05087B16F3C9}"/>
              </a:ext>
            </a:extLst>
          </p:cNvPr>
          <p:cNvSpPr/>
          <p:nvPr/>
        </p:nvSpPr>
        <p:spPr>
          <a:xfrm>
            <a:off x="722051" y="6216134"/>
            <a:ext cx="10158560" cy="369332"/>
          </a:xfrm>
          <a:prstGeom prst="rect">
            <a:avLst/>
          </a:prstGeom>
        </p:spPr>
        <p:txBody>
          <a:bodyPr wrap="square">
            <a:spAutoFit/>
          </a:bodyPr>
          <a:lstStyle/>
          <a:p>
            <a:pPr algn="ctr"/>
            <a:r>
              <a:rPr lang="en-US" dirty="0">
                <a:solidFill>
                  <a:srgbClr val="000000"/>
                </a:solidFill>
                <a:hlinkClick r:id="rId2"/>
              </a:rPr>
              <a:t>https://www.mass.gov/lists/monthly-tickborne-disease-reports</a:t>
            </a:r>
            <a:endParaRPr lang="en-US" dirty="0">
              <a:solidFill>
                <a:srgbClr val="000000"/>
              </a:solidFill>
            </a:endParaRPr>
          </a:p>
        </p:txBody>
      </p:sp>
      <p:pic>
        <p:nvPicPr>
          <p:cNvPr id="2" name="Picture 1">
            <a:extLst>
              <a:ext uri="{FF2B5EF4-FFF2-40B4-BE49-F238E27FC236}">
                <a16:creationId xmlns:a16="http://schemas.microsoft.com/office/drawing/2014/main" id="{07795BA0-296C-48BE-A14E-5E09EAE08A9D}"/>
              </a:ext>
            </a:extLst>
          </p:cNvPr>
          <p:cNvPicPr>
            <a:picLocks noChangeAspect="1"/>
          </p:cNvPicPr>
          <p:nvPr/>
        </p:nvPicPr>
        <p:blipFill rotWithShape="1">
          <a:blip r:embed="rId3"/>
          <a:srcRect l="11667" t="4788" r="14166" b="6479"/>
          <a:stretch/>
        </p:blipFill>
        <p:spPr>
          <a:xfrm>
            <a:off x="1625600" y="1652138"/>
            <a:ext cx="9042400" cy="4563999"/>
          </a:xfrm>
          <a:prstGeom prst="rect">
            <a:avLst/>
          </a:prstGeom>
        </p:spPr>
      </p:pic>
    </p:spTree>
    <p:extLst>
      <p:ext uri="{BB962C8B-B14F-4D97-AF65-F5344CB8AC3E}">
        <p14:creationId xmlns:p14="http://schemas.microsoft.com/office/powerpoint/2010/main" val="31496106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Tick Exposure Syndrome:</a:t>
            </a:r>
            <a:br>
              <a:rPr lang="en-US" sz="2400" dirty="0"/>
            </a:br>
            <a:r>
              <a:rPr lang="en-US" sz="2400" dirty="0"/>
              <a:t>Percent of total ED visits captured by MDPH </a:t>
            </a:r>
            <a:r>
              <a:rPr lang="en-US" sz="2400" dirty="0" err="1"/>
              <a:t>SyS</a:t>
            </a:r>
            <a:r>
              <a:rPr lang="en-US" sz="2400" dirty="0"/>
              <a:t> with tick exposure syndrome by week and year - 2021</a:t>
            </a:r>
          </a:p>
        </p:txBody>
      </p:sp>
      <p:sp>
        <p:nvSpPr>
          <p:cNvPr id="4" name="Slide Number Placeholder 3"/>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11</a:t>
            </a:fld>
            <a:endParaRPr lang="en-US">
              <a:solidFill>
                <a:srgbClr val="000000"/>
              </a:solidFill>
            </a:endParaRPr>
          </a:p>
        </p:txBody>
      </p:sp>
      <p:pic>
        <p:nvPicPr>
          <p:cNvPr id="6" name="Picture" descr="The graphs show that in May of 2021, less than 0.5% of visits to EDs in any week were related to exposure to ticks, while less than 0.1% of visits to EDs in any week were related to diagnosis of a tick-borne disease. The 2021 data are shown compared to both the minimum and the maximum number of visits recorded over the last three years. Tick activity usually increases sometime in March or April depending on weather.">
            <a:extLst>
              <a:ext uri="{FF2B5EF4-FFF2-40B4-BE49-F238E27FC236}">
                <a16:creationId xmlns:a16="http://schemas.microsoft.com/office/drawing/2014/main" id="{CBF8D91B-47E9-4820-B31D-E1AF4913BE9D}"/>
              </a:ext>
            </a:extLst>
          </p:cNvPr>
          <p:cNvPicPr/>
          <p:nvPr/>
        </p:nvPicPr>
        <p:blipFill>
          <a:blip r:embed="rId2"/>
          <a:stretch>
            <a:fillRect/>
          </a:stretch>
        </p:blipFill>
        <p:spPr bwMode="auto">
          <a:xfrm>
            <a:off x="1625601" y="1904365"/>
            <a:ext cx="8624147" cy="4340860"/>
          </a:xfrm>
          <a:prstGeom prst="rect">
            <a:avLst/>
          </a:prstGeom>
          <a:noFill/>
          <a:ln w="9525">
            <a:noFill/>
            <a:headEnd/>
            <a:tailEnd/>
          </a:ln>
        </p:spPr>
      </p:pic>
    </p:spTree>
    <p:extLst>
      <p:ext uri="{BB962C8B-B14F-4D97-AF65-F5344CB8AC3E}">
        <p14:creationId xmlns:p14="http://schemas.microsoft.com/office/powerpoint/2010/main" val="25313278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Tick Exposure Syndrome:</a:t>
            </a:r>
            <a:br>
              <a:rPr lang="en-US" sz="2400" dirty="0"/>
            </a:br>
            <a:r>
              <a:rPr lang="en-US" sz="2400" dirty="0"/>
              <a:t>Percent of total ED visits captured by MDPH </a:t>
            </a:r>
            <a:r>
              <a:rPr lang="en-US" sz="2400" dirty="0" err="1"/>
              <a:t>SyS</a:t>
            </a:r>
            <a:r>
              <a:rPr lang="en-US" sz="2400" dirty="0"/>
              <a:t> with tick exposure syndrome by week and year - 2020</a:t>
            </a:r>
          </a:p>
        </p:txBody>
      </p:sp>
      <p:sp>
        <p:nvSpPr>
          <p:cNvPr id="4" name="Slide Number Placeholder 3"/>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12</a:t>
            </a:fld>
            <a:endParaRPr lang="en-US">
              <a:solidFill>
                <a:srgbClr val="000000"/>
              </a:solidFill>
            </a:endParaRPr>
          </a:p>
        </p:txBody>
      </p:sp>
      <p:pic>
        <p:nvPicPr>
          <p:cNvPr id="5" name="Picture" descr="Figure 1: The graphs below show that in December of 2020, less than 0.2% of visits to EDs in any week were related to exposure to ticks, while less than 0.1% of visits to EDs in any week were related to diagnosis of a tick-borne disease. The 2020 data are shown compared to both the minimum and the maximum number of visits recorded over the last three years. Tick activity usually increases sometime in March or April depending on weather.">
            <a:extLst>
              <a:ext uri="{FF2B5EF4-FFF2-40B4-BE49-F238E27FC236}">
                <a16:creationId xmlns:a16="http://schemas.microsoft.com/office/drawing/2014/main" id="{D70F70AF-5A18-4969-A903-5C16CDBA5FCF}"/>
              </a:ext>
            </a:extLst>
          </p:cNvPr>
          <p:cNvPicPr/>
          <p:nvPr/>
        </p:nvPicPr>
        <p:blipFill>
          <a:blip r:embed="rId2"/>
          <a:stretch>
            <a:fillRect/>
          </a:stretch>
        </p:blipFill>
        <p:spPr bwMode="auto">
          <a:xfrm>
            <a:off x="1569721" y="1870498"/>
            <a:ext cx="8624147" cy="4340860"/>
          </a:xfrm>
          <a:prstGeom prst="rect">
            <a:avLst/>
          </a:prstGeom>
          <a:noFill/>
          <a:ln w="9525">
            <a:noFill/>
            <a:headEnd/>
            <a:tailEnd/>
          </a:ln>
        </p:spPr>
      </p:pic>
    </p:spTree>
    <p:extLst>
      <p:ext uri="{BB962C8B-B14F-4D97-AF65-F5344CB8AC3E}">
        <p14:creationId xmlns:p14="http://schemas.microsoft.com/office/powerpoint/2010/main" val="20584296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1B1D-8E12-4AD9-BD59-2A9EA2C03DA7}"/>
              </a:ext>
            </a:extLst>
          </p:cNvPr>
          <p:cNvSpPr>
            <a:spLocks noGrp="1"/>
          </p:cNvSpPr>
          <p:nvPr>
            <p:ph type="title"/>
          </p:nvPr>
        </p:nvSpPr>
        <p:spPr/>
        <p:txBody>
          <a:bodyPr/>
          <a:lstStyle/>
          <a:p>
            <a:r>
              <a:rPr lang="en-US" dirty="0"/>
              <a:t>Map: Cumulative</a:t>
            </a:r>
          </a:p>
        </p:txBody>
      </p:sp>
      <p:sp>
        <p:nvSpPr>
          <p:cNvPr id="4" name="Slide Number Placeholder 3">
            <a:extLst>
              <a:ext uri="{FF2B5EF4-FFF2-40B4-BE49-F238E27FC236}">
                <a16:creationId xmlns:a16="http://schemas.microsoft.com/office/drawing/2014/main" id="{9E21FECF-C5AD-4887-B1C8-FE0EF5799A89}"/>
              </a:ext>
            </a:extLst>
          </p:cNvPr>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13</a:t>
            </a:fld>
            <a:endParaRPr lang="en-US">
              <a:solidFill>
                <a:srgbClr val="000000"/>
              </a:solidFill>
            </a:endParaRPr>
          </a:p>
        </p:txBody>
      </p:sp>
      <p:pic>
        <p:nvPicPr>
          <p:cNvPr id="5" name="Picture 4" descr="This map shows the rate, per 10,000 total population, of ED visits by patients who had a visit related to a tick exposure, by Massachusetts county of residence, 2021 to date. Although there are differences in the rate of patient visits, this shows that people are exposed to ticks throughout all of Massachusetts and should take recommended steps to reduce the chance of being bitten.">
            <a:extLst>
              <a:ext uri="{FF2B5EF4-FFF2-40B4-BE49-F238E27FC236}">
                <a16:creationId xmlns:a16="http://schemas.microsoft.com/office/drawing/2014/main" id="{EEDDFE89-BD60-49D0-B465-76B6BA4A10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952" y="1425575"/>
            <a:ext cx="9135533" cy="5295900"/>
          </a:xfrm>
          <a:prstGeom prst="rect">
            <a:avLst/>
          </a:prstGeom>
          <a:noFill/>
          <a:ln>
            <a:noFill/>
          </a:ln>
        </p:spPr>
      </p:pic>
    </p:spTree>
    <p:extLst>
      <p:ext uri="{BB962C8B-B14F-4D97-AF65-F5344CB8AC3E}">
        <p14:creationId xmlns:p14="http://schemas.microsoft.com/office/powerpoint/2010/main" val="4679556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C53E-F1DB-4897-8991-64E4667F0A11}"/>
              </a:ext>
            </a:extLst>
          </p:cNvPr>
          <p:cNvSpPr>
            <a:spLocks noGrp="1"/>
          </p:cNvSpPr>
          <p:nvPr>
            <p:ph type="title"/>
          </p:nvPr>
        </p:nvSpPr>
        <p:spPr>
          <a:xfrm>
            <a:off x="203200" y="198438"/>
            <a:ext cx="11609917" cy="1111250"/>
          </a:xfrm>
        </p:spPr>
        <p:txBody>
          <a:bodyPr/>
          <a:lstStyle/>
          <a:p>
            <a:r>
              <a:rPr lang="en-US" dirty="0"/>
              <a:t>Surveillance Highlights – </a:t>
            </a:r>
            <a:r>
              <a:rPr lang="en-US" i="1" dirty="0"/>
              <a:t>B. </a:t>
            </a:r>
            <a:r>
              <a:rPr lang="en-US" i="1" dirty="0" err="1"/>
              <a:t>miyamotoi</a:t>
            </a:r>
            <a:endParaRPr lang="en-US" i="1" dirty="0"/>
          </a:p>
        </p:txBody>
      </p:sp>
      <p:sp>
        <p:nvSpPr>
          <p:cNvPr id="3" name="Content Placeholder 2">
            <a:extLst>
              <a:ext uri="{FF2B5EF4-FFF2-40B4-BE49-F238E27FC236}">
                <a16:creationId xmlns:a16="http://schemas.microsoft.com/office/drawing/2014/main" id="{27459B30-2BBA-4825-B085-033321A8DF2E}"/>
              </a:ext>
            </a:extLst>
          </p:cNvPr>
          <p:cNvSpPr>
            <a:spLocks noGrp="1"/>
          </p:cNvSpPr>
          <p:nvPr>
            <p:ph idx="1"/>
          </p:nvPr>
        </p:nvSpPr>
        <p:spPr/>
        <p:txBody>
          <a:bodyPr/>
          <a:lstStyle/>
          <a:p>
            <a:pPr>
              <a:spcAft>
                <a:spcPts val="600"/>
              </a:spcAft>
            </a:pPr>
            <a:r>
              <a:rPr lang="en-US" sz="1800" dirty="0"/>
              <a:t>136 confirmed and probable cases of Borrelia </a:t>
            </a:r>
            <a:r>
              <a:rPr lang="en-US" sz="1800" dirty="0" err="1"/>
              <a:t>miyamotoi</a:t>
            </a:r>
            <a:r>
              <a:rPr lang="en-US" sz="1800" dirty="0"/>
              <a:t> were reported between 2014 and 2018. Overall, 306 suspect cases of Borrelia </a:t>
            </a:r>
            <a:r>
              <a:rPr lang="en-US" sz="1800" dirty="0" err="1"/>
              <a:t>miyamotoi</a:t>
            </a:r>
            <a:r>
              <a:rPr lang="en-US" sz="1800" dirty="0"/>
              <a:t> were investigated.  </a:t>
            </a:r>
          </a:p>
          <a:p>
            <a:pPr lvl="1">
              <a:spcAft>
                <a:spcPts val="600"/>
              </a:spcAft>
            </a:pPr>
            <a:r>
              <a:rPr lang="en-US" sz="1400" dirty="0"/>
              <a:t>2019: 32 confirmed and probable, 92 suspect not investigated</a:t>
            </a:r>
          </a:p>
          <a:p>
            <a:pPr lvl="1">
              <a:spcAft>
                <a:spcPts val="600"/>
              </a:spcAft>
            </a:pPr>
            <a:r>
              <a:rPr lang="en-US" sz="1400" dirty="0"/>
              <a:t>2020: 10 confirmed and probable, 110 suspect not investigated (impact of COVID-19)</a:t>
            </a:r>
          </a:p>
          <a:p>
            <a:pPr>
              <a:spcAft>
                <a:spcPts val="600"/>
              </a:spcAft>
            </a:pPr>
            <a:r>
              <a:rPr lang="en-US" sz="1800" dirty="0"/>
              <a:t>The majority of cases occurred in June July, August and September, only 35% of cases reported awareness of a recent tick bite.</a:t>
            </a:r>
          </a:p>
          <a:p>
            <a:pPr>
              <a:spcAft>
                <a:spcPts val="600"/>
              </a:spcAft>
            </a:pPr>
            <a:r>
              <a:rPr lang="en-US" sz="1800" dirty="0"/>
              <a:t>The most commonly reported symptoms include: fever (91%), fatigue (87%), muscle aches/pain (85%), headache (82%), chills (82%), joint aches/pains (78%), and sweats (57%). There were no known fatalities.</a:t>
            </a:r>
          </a:p>
          <a:p>
            <a:pPr>
              <a:spcAft>
                <a:spcPts val="600"/>
              </a:spcAft>
            </a:pPr>
            <a:r>
              <a:rPr lang="en-US" sz="1800" dirty="0"/>
              <a:t>People age 50 years and older continue to be at greatest risk for clinical disease (57% of patients identified with </a:t>
            </a:r>
            <a:r>
              <a:rPr lang="en-US" sz="1800" i="1" dirty="0"/>
              <a:t>Borrelia </a:t>
            </a:r>
            <a:r>
              <a:rPr lang="en-US" sz="1800" i="1" dirty="0" err="1"/>
              <a:t>miyamotoi</a:t>
            </a:r>
            <a:r>
              <a:rPr lang="en-US" sz="1800" dirty="0"/>
              <a:t> were 50 or older) and 51% of the cases were male.</a:t>
            </a:r>
          </a:p>
          <a:p>
            <a:endParaRPr lang="en-US" dirty="0"/>
          </a:p>
        </p:txBody>
      </p:sp>
      <p:sp>
        <p:nvSpPr>
          <p:cNvPr id="4" name="Slide Number Placeholder 3">
            <a:extLst>
              <a:ext uri="{FF2B5EF4-FFF2-40B4-BE49-F238E27FC236}">
                <a16:creationId xmlns:a16="http://schemas.microsoft.com/office/drawing/2014/main" id="{697A1093-CAC0-4320-A3DB-9F2FD8200244}"/>
              </a:ext>
            </a:extLst>
          </p:cNvPr>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189622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A2DBE1-119B-4076-82BA-39AE75FD2FAF}"/>
              </a:ext>
            </a:extLst>
          </p:cNvPr>
          <p:cNvSpPr>
            <a:spLocks noGrp="1"/>
          </p:cNvSpPr>
          <p:nvPr>
            <p:ph type="sldNum" sz="quarter" idx="11"/>
          </p:nvPr>
        </p:nvSpPr>
        <p:spPr>
          <a:xfrm>
            <a:off x="4165600" y="6245225"/>
            <a:ext cx="711200" cy="476250"/>
          </a:xfrm>
        </p:spPr>
        <p:txBody>
          <a:bodyPr/>
          <a:lstStyle/>
          <a:p>
            <a:fld id="{35CC764F-34DD-40DB-B424-6CB46B067597}" type="slidenum">
              <a:rPr lang="en-US" altLang="en-US" smtClean="0">
                <a:solidFill>
                  <a:srgbClr val="000000"/>
                </a:solidFill>
              </a:rPr>
              <a:pPr/>
              <a:t>15</a:t>
            </a:fld>
            <a:endParaRPr lang="en-US" altLang="en-US" dirty="0">
              <a:solidFill>
                <a:srgbClr val="000000"/>
              </a:solidFill>
            </a:endParaRPr>
          </a:p>
        </p:txBody>
      </p:sp>
      <p:sp>
        <p:nvSpPr>
          <p:cNvPr id="4" name="Title 3">
            <a:extLst>
              <a:ext uri="{FF2B5EF4-FFF2-40B4-BE49-F238E27FC236}">
                <a16:creationId xmlns:a16="http://schemas.microsoft.com/office/drawing/2014/main" id="{9E2A4A08-277A-4D76-99C2-4A10293F33CC}"/>
              </a:ext>
            </a:extLst>
          </p:cNvPr>
          <p:cNvSpPr>
            <a:spLocks noGrp="1"/>
          </p:cNvSpPr>
          <p:nvPr>
            <p:ph type="title"/>
          </p:nvPr>
        </p:nvSpPr>
        <p:spPr/>
        <p:txBody>
          <a:bodyPr/>
          <a:lstStyle/>
          <a:p>
            <a:r>
              <a:rPr lang="en-US" i="1" dirty="0"/>
              <a:t>Borrelia </a:t>
            </a:r>
            <a:r>
              <a:rPr lang="en-US" i="1" dirty="0" err="1"/>
              <a:t>miyamotoi</a:t>
            </a:r>
            <a:endParaRPr lang="en-US" i="1" dirty="0"/>
          </a:p>
        </p:txBody>
      </p:sp>
      <p:pic>
        <p:nvPicPr>
          <p:cNvPr id="6" name="Picture 5">
            <a:extLst>
              <a:ext uri="{FF2B5EF4-FFF2-40B4-BE49-F238E27FC236}">
                <a16:creationId xmlns:a16="http://schemas.microsoft.com/office/drawing/2014/main" id="{25602B4B-ADF9-4520-949E-C958AD78D16F}"/>
              </a:ext>
            </a:extLst>
          </p:cNvPr>
          <p:cNvPicPr>
            <a:picLocks noChangeAspect="1"/>
          </p:cNvPicPr>
          <p:nvPr/>
        </p:nvPicPr>
        <p:blipFill rotWithShape="1">
          <a:blip r:embed="rId2"/>
          <a:srcRect l="19222" t="15333" r="44877" b="38277"/>
          <a:stretch/>
        </p:blipFill>
        <p:spPr>
          <a:xfrm>
            <a:off x="361248" y="2286000"/>
            <a:ext cx="5870887" cy="3200400"/>
          </a:xfrm>
          <a:prstGeom prst="rect">
            <a:avLst/>
          </a:prstGeom>
        </p:spPr>
      </p:pic>
      <p:graphicFrame>
        <p:nvGraphicFramePr>
          <p:cNvPr id="5" name="Table 4">
            <a:extLst>
              <a:ext uri="{FF2B5EF4-FFF2-40B4-BE49-F238E27FC236}">
                <a16:creationId xmlns:a16="http://schemas.microsoft.com/office/drawing/2014/main" id="{4AF95ACD-7294-4B73-92D0-D5733C43C766}"/>
              </a:ext>
            </a:extLst>
          </p:cNvPr>
          <p:cNvGraphicFramePr>
            <a:graphicFrameLocks noGrp="1"/>
          </p:cNvGraphicFramePr>
          <p:nvPr>
            <p:extLst>
              <p:ext uri="{D42A27DB-BD31-4B8C-83A1-F6EECF244321}">
                <p14:modId xmlns:p14="http://schemas.microsoft.com/office/powerpoint/2010/main" val="2420938071"/>
              </p:ext>
            </p:extLst>
          </p:nvPr>
        </p:nvGraphicFramePr>
        <p:xfrm>
          <a:off x="6502400" y="2438400"/>
          <a:ext cx="4978401" cy="2762250"/>
        </p:xfrm>
        <a:graphic>
          <a:graphicData uri="http://schemas.openxmlformats.org/drawingml/2006/table">
            <a:tbl>
              <a:tblPr/>
              <a:tblGrid>
                <a:gridCol w="1557867">
                  <a:extLst>
                    <a:ext uri="{9D8B030D-6E8A-4147-A177-3AD203B41FA5}">
                      <a16:colId xmlns:a16="http://schemas.microsoft.com/office/drawing/2014/main" val="2960445101"/>
                    </a:ext>
                  </a:extLst>
                </a:gridCol>
                <a:gridCol w="1608667">
                  <a:extLst>
                    <a:ext uri="{9D8B030D-6E8A-4147-A177-3AD203B41FA5}">
                      <a16:colId xmlns:a16="http://schemas.microsoft.com/office/drawing/2014/main" val="682871780"/>
                    </a:ext>
                  </a:extLst>
                </a:gridCol>
                <a:gridCol w="1811867">
                  <a:extLst>
                    <a:ext uri="{9D8B030D-6E8A-4147-A177-3AD203B41FA5}">
                      <a16:colId xmlns:a16="http://schemas.microsoft.com/office/drawing/2014/main" val="1669932729"/>
                    </a:ext>
                  </a:extLst>
                </a:gridCol>
              </a:tblGrid>
              <a:tr h="184150">
                <a:tc>
                  <a:txBody>
                    <a:bodyPr/>
                    <a:lstStyle/>
                    <a:p>
                      <a:pPr algn="l" fontAlgn="b"/>
                      <a:r>
                        <a:rPr lang="en-US" sz="1100" b="1" i="0" u="none" strike="noStrike">
                          <a:solidFill>
                            <a:schemeClr val="tx1"/>
                          </a:solidFill>
                          <a:effectLst/>
                          <a:latin typeface="Calibri" panose="020F0502020204030204" pitchFamily="34" charset="0"/>
                        </a:rPr>
                        <a:t>COUNTY</a:t>
                      </a:r>
                    </a:p>
                  </a:txBody>
                  <a:tcPr marL="8467" marR="8467" marT="635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ctr" fontAlgn="b"/>
                      <a:r>
                        <a:rPr lang="en-US" sz="1100" b="1" i="0" u="none" strike="noStrike">
                          <a:solidFill>
                            <a:schemeClr val="tx1"/>
                          </a:solidFill>
                          <a:effectLst/>
                          <a:latin typeface="Calibri" panose="020F0502020204030204" pitchFamily="34" charset="0"/>
                        </a:rPr>
                        <a:t>Number of Cases</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ctr" fontAlgn="b"/>
                      <a:r>
                        <a:rPr lang="en-US" sz="1100" b="1" i="0" u="none" strike="noStrike" dirty="0">
                          <a:solidFill>
                            <a:schemeClr val="tx1"/>
                          </a:solidFill>
                          <a:effectLst/>
                          <a:latin typeface="Calibri" panose="020F0502020204030204" pitchFamily="34" charset="0"/>
                        </a:rPr>
                        <a:t>Proportion of Cases</a:t>
                      </a:r>
                    </a:p>
                  </a:txBody>
                  <a:tcPr marL="8467" marR="8467" marT="635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3132431408"/>
                  </a:ext>
                </a:extLst>
              </a:tr>
              <a:tr h="184150">
                <a:tc>
                  <a:txBody>
                    <a:bodyPr/>
                    <a:lstStyle/>
                    <a:p>
                      <a:pPr algn="l" fontAlgn="b"/>
                      <a:r>
                        <a:rPr lang="en-US" sz="1100" b="0" i="0" u="none" strike="noStrike">
                          <a:solidFill>
                            <a:srgbClr val="000000"/>
                          </a:solidFill>
                          <a:effectLst/>
                          <a:latin typeface="Calibri" panose="020F0502020204030204" pitchFamily="34" charset="0"/>
                        </a:rPr>
                        <a:t>Barnstable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990397139"/>
                  </a:ext>
                </a:extLst>
              </a:tr>
              <a:tr h="184150">
                <a:tc>
                  <a:txBody>
                    <a:bodyPr/>
                    <a:lstStyle/>
                    <a:p>
                      <a:pPr algn="l" fontAlgn="b"/>
                      <a:r>
                        <a:rPr lang="en-US" sz="1100" b="0" i="0" u="none" strike="noStrike">
                          <a:solidFill>
                            <a:srgbClr val="000000"/>
                          </a:solidFill>
                          <a:effectLst/>
                          <a:latin typeface="Calibri" panose="020F0502020204030204" pitchFamily="34" charset="0"/>
                        </a:rPr>
                        <a:t>Berkshire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424522952"/>
                  </a:ext>
                </a:extLst>
              </a:tr>
              <a:tr h="184150">
                <a:tc>
                  <a:txBody>
                    <a:bodyPr/>
                    <a:lstStyle/>
                    <a:p>
                      <a:pPr algn="l" fontAlgn="b"/>
                      <a:r>
                        <a:rPr lang="en-US" sz="1100" b="0" i="0" u="none" strike="noStrike">
                          <a:solidFill>
                            <a:srgbClr val="000000"/>
                          </a:solidFill>
                          <a:effectLst/>
                          <a:latin typeface="Calibri" panose="020F0502020204030204" pitchFamily="34" charset="0"/>
                        </a:rPr>
                        <a:t>Bristol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20</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11.0</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4042551921"/>
                  </a:ext>
                </a:extLst>
              </a:tr>
              <a:tr h="184150">
                <a:tc>
                  <a:txBody>
                    <a:bodyPr/>
                    <a:lstStyle/>
                    <a:p>
                      <a:pPr algn="l" fontAlgn="b"/>
                      <a:r>
                        <a:rPr lang="en-US" sz="1100" b="0" i="0" u="none" strike="noStrike">
                          <a:solidFill>
                            <a:srgbClr val="000000"/>
                          </a:solidFill>
                          <a:effectLst/>
                          <a:latin typeface="Calibri" panose="020F0502020204030204" pitchFamily="34" charset="0"/>
                        </a:rPr>
                        <a:t>Dukes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840847383"/>
                  </a:ext>
                </a:extLst>
              </a:tr>
              <a:tr h="184150">
                <a:tc>
                  <a:txBody>
                    <a:bodyPr/>
                    <a:lstStyle/>
                    <a:p>
                      <a:pPr algn="l" fontAlgn="b"/>
                      <a:r>
                        <a:rPr lang="en-US" sz="1100" b="0" i="0" u="none" strike="noStrike">
                          <a:solidFill>
                            <a:srgbClr val="000000"/>
                          </a:solidFill>
                          <a:effectLst/>
                          <a:latin typeface="Calibri" panose="020F0502020204030204" pitchFamily="34" charset="0"/>
                        </a:rPr>
                        <a:t>Essex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dirty="0">
                          <a:solidFill>
                            <a:srgbClr val="000000"/>
                          </a:solidFill>
                          <a:effectLst/>
                          <a:latin typeface="Calibri" panose="020F0502020204030204" pitchFamily="34" charset="0"/>
                        </a:rPr>
                        <a:t>6.1</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991298073"/>
                  </a:ext>
                </a:extLst>
              </a:tr>
              <a:tr h="184150">
                <a:tc>
                  <a:txBody>
                    <a:bodyPr/>
                    <a:lstStyle/>
                    <a:p>
                      <a:pPr algn="l" fontAlgn="b"/>
                      <a:r>
                        <a:rPr lang="en-US" sz="1100" b="0" i="0" u="none" strike="noStrike">
                          <a:solidFill>
                            <a:srgbClr val="000000"/>
                          </a:solidFill>
                          <a:effectLst/>
                          <a:latin typeface="Calibri" panose="020F0502020204030204" pitchFamily="34" charset="0"/>
                        </a:rPr>
                        <a:t>Franklin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0140438"/>
                  </a:ext>
                </a:extLst>
              </a:tr>
              <a:tr h="184150">
                <a:tc>
                  <a:txBody>
                    <a:bodyPr/>
                    <a:lstStyle/>
                    <a:p>
                      <a:pPr algn="l" fontAlgn="b"/>
                      <a:r>
                        <a:rPr lang="en-US" sz="1100" b="0" i="0" u="none" strike="noStrike">
                          <a:solidFill>
                            <a:srgbClr val="000000"/>
                          </a:solidFill>
                          <a:effectLst/>
                          <a:latin typeface="Calibri" panose="020F0502020204030204" pitchFamily="34" charset="0"/>
                        </a:rPr>
                        <a:t>Hampden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634211603"/>
                  </a:ext>
                </a:extLst>
              </a:tr>
              <a:tr h="184150">
                <a:tc>
                  <a:txBody>
                    <a:bodyPr/>
                    <a:lstStyle/>
                    <a:p>
                      <a:pPr algn="l" fontAlgn="b"/>
                      <a:r>
                        <a:rPr lang="en-US" sz="1100" b="0" i="0" u="none" strike="noStrike">
                          <a:solidFill>
                            <a:srgbClr val="000000"/>
                          </a:solidFill>
                          <a:effectLst/>
                          <a:latin typeface="Calibri" panose="020F0502020204030204" pitchFamily="34" charset="0"/>
                        </a:rPr>
                        <a:t>Hampshire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0.6</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096964658"/>
                  </a:ext>
                </a:extLst>
              </a:tr>
              <a:tr h="184150">
                <a:tc>
                  <a:txBody>
                    <a:bodyPr/>
                    <a:lstStyle/>
                    <a:p>
                      <a:pPr algn="l" fontAlgn="b"/>
                      <a:r>
                        <a:rPr lang="en-US" sz="1100" b="0" i="0" u="none" strike="noStrike">
                          <a:solidFill>
                            <a:srgbClr val="000000"/>
                          </a:solidFill>
                          <a:effectLst/>
                          <a:latin typeface="Calibri" panose="020F0502020204030204" pitchFamily="34" charset="0"/>
                        </a:rPr>
                        <a:t>Middlesex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47</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26.0</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1916931353"/>
                  </a:ext>
                </a:extLst>
              </a:tr>
              <a:tr h="184150">
                <a:tc>
                  <a:txBody>
                    <a:bodyPr/>
                    <a:lstStyle/>
                    <a:p>
                      <a:pPr algn="l" fontAlgn="b"/>
                      <a:r>
                        <a:rPr lang="en-US" sz="1100" b="0" i="0" u="none" strike="noStrike">
                          <a:solidFill>
                            <a:srgbClr val="000000"/>
                          </a:solidFill>
                          <a:effectLst/>
                          <a:latin typeface="Calibri" panose="020F0502020204030204" pitchFamily="34" charset="0"/>
                        </a:rPr>
                        <a:t>Nantucket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488668581"/>
                  </a:ext>
                </a:extLst>
              </a:tr>
              <a:tr h="184150">
                <a:tc>
                  <a:txBody>
                    <a:bodyPr/>
                    <a:lstStyle/>
                    <a:p>
                      <a:pPr algn="l" fontAlgn="b"/>
                      <a:r>
                        <a:rPr lang="en-US" sz="1100" b="0" i="0" u="none" strike="noStrike">
                          <a:solidFill>
                            <a:srgbClr val="000000"/>
                          </a:solidFill>
                          <a:effectLst/>
                          <a:latin typeface="Calibri" panose="020F0502020204030204" pitchFamily="34" charset="0"/>
                        </a:rPr>
                        <a:t>Norfolk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9.9</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070464539"/>
                  </a:ext>
                </a:extLst>
              </a:tr>
              <a:tr h="184150">
                <a:tc>
                  <a:txBody>
                    <a:bodyPr/>
                    <a:lstStyle/>
                    <a:p>
                      <a:pPr algn="l" fontAlgn="b"/>
                      <a:r>
                        <a:rPr lang="en-US" sz="1100" b="0" i="0" u="none" strike="noStrike">
                          <a:solidFill>
                            <a:srgbClr val="000000"/>
                          </a:solidFill>
                          <a:effectLst/>
                          <a:latin typeface="Calibri" panose="020F0502020204030204" pitchFamily="34" charset="0"/>
                        </a:rPr>
                        <a:t>Plymouth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32</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17.7</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812035291"/>
                  </a:ext>
                </a:extLst>
              </a:tr>
              <a:tr h="184150">
                <a:tc>
                  <a:txBody>
                    <a:bodyPr/>
                    <a:lstStyle/>
                    <a:p>
                      <a:pPr algn="l" fontAlgn="b"/>
                      <a:r>
                        <a:rPr lang="en-US" sz="1100" b="0" i="0" u="none" strike="noStrike">
                          <a:solidFill>
                            <a:srgbClr val="000000"/>
                          </a:solidFill>
                          <a:effectLst/>
                          <a:latin typeface="Calibri" panose="020F0502020204030204" pitchFamily="34" charset="0"/>
                        </a:rPr>
                        <a:t>Suffolk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b"/>
                      <a:r>
                        <a:rPr lang="en-US" sz="1100" b="0" i="0" u="none" strike="noStrike">
                          <a:solidFill>
                            <a:srgbClr val="000000"/>
                          </a:solidFill>
                          <a:effectLst/>
                          <a:latin typeface="Calibri" panose="020F0502020204030204" pitchFamily="34" charset="0"/>
                        </a:rPr>
                        <a:t>4.4</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061639968"/>
                  </a:ext>
                </a:extLst>
              </a:tr>
              <a:tr h="184150">
                <a:tc>
                  <a:txBody>
                    <a:bodyPr/>
                    <a:lstStyle/>
                    <a:p>
                      <a:pPr algn="l" fontAlgn="b"/>
                      <a:r>
                        <a:rPr lang="en-US" sz="1100" b="0" i="0" u="none" strike="noStrike">
                          <a:solidFill>
                            <a:srgbClr val="000000"/>
                          </a:solidFill>
                          <a:effectLst/>
                          <a:latin typeface="Calibri" panose="020F0502020204030204" pitchFamily="34" charset="0"/>
                        </a:rPr>
                        <a:t>Worcester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3.9</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22536462"/>
                  </a:ext>
                </a:extLst>
              </a:tr>
            </a:tbl>
          </a:graphicData>
        </a:graphic>
      </p:graphicFrame>
    </p:spTree>
    <p:extLst>
      <p:ext uri="{BB962C8B-B14F-4D97-AF65-F5344CB8AC3E}">
        <p14:creationId xmlns:p14="http://schemas.microsoft.com/office/powerpoint/2010/main" val="27071547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0DBD6-61B2-47B9-8153-3011BFEAB2B0}"/>
              </a:ext>
            </a:extLst>
          </p:cNvPr>
          <p:cNvSpPr>
            <a:spLocks noGrp="1"/>
          </p:cNvSpPr>
          <p:nvPr>
            <p:ph type="title"/>
          </p:nvPr>
        </p:nvSpPr>
        <p:spPr/>
        <p:txBody>
          <a:bodyPr/>
          <a:lstStyle/>
          <a:p>
            <a:r>
              <a:rPr lang="en-US" i="1" dirty="0"/>
              <a:t>Borrelia </a:t>
            </a:r>
            <a:r>
              <a:rPr lang="en-US" i="1" dirty="0" err="1"/>
              <a:t>miyamotoi</a:t>
            </a:r>
            <a:endParaRPr lang="en-US" i="1" dirty="0"/>
          </a:p>
        </p:txBody>
      </p:sp>
      <p:graphicFrame>
        <p:nvGraphicFramePr>
          <p:cNvPr id="6" name="Chart 5">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734079399"/>
              </p:ext>
            </p:extLst>
          </p:nvPr>
        </p:nvGraphicFramePr>
        <p:xfrm>
          <a:off x="2743200" y="4555565"/>
          <a:ext cx="6807200" cy="22264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A73DD18-F7E4-455A-A871-2E3914B414F7}"/>
              </a:ext>
            </a:extLst>
          </p:cNvPr>
          <p:cNvSpPr txBox="1"/>
          <p:nvPr/>
        </p:nvSpPr>
        <p:spPr>
          <a:xfrm>
            <a:off x="1964691" y="4107491"/>
            <a:ext cx="8026400" cy="430887"/>
          </a:xfrm>
          <a:prstGeom prst="rect">
            <a:avLst/>
          </a:prstGeom>
          <a:noFill/>
        </p:spPr>
        <p:txBody>
          <a:bodyPr wrap="square" rtlCol="0">
            <a:spAutoFit/>
          </a:bodyPr>
          <a:lstStyle/>
          <a:p>
            <a:r>
              <a:rPr lang="en-US" sz="1100" b="1" dirty="0">
                <a:solidFill>
                  <a:srgbClr val="000000"/>
                </a:solidFill>
                <a:latin typeface="Calibri" panose="020F0502020204030204" pitchFamily="34" charset="0"/>
                <a:cs typeface="Calibri" panose="020F0502020204030204" pitchFamily="34" charset="0"/>
              </a:rPr>
              <a:t>Figure 3.</a:t>
            </a:r>
          </a:p>
          <a:p>
            <a:r>
              <a:rPr lang="en-US" sz="1100" dirty="0">
                <a:solidFill>
                  <a:srgbClr val="000000"/>
                </a:solidFill>
                <a:latin typeface="Calibri" panose="020F0502020204030204" pitchFamily="34" charset="0"/>
                <a:cs typeface="Calibri" panose="020F0502020204030204" pitchFamily="34" charset="0"/>
              </a:rPr>
              <a:t>Number of confirmed and probable cases of </a:t>
            </a:r>
            <a:r>
              <a:rPr lang="en-US" sz="1100" i="1" dirty="0">
                <a:solidFill>
                  <a:srgbClr val="000000"/>
                </a:solidFill>
                <a:latin typeface="Calibri" panose="020F0502020204030204" pitchFamily="34" charset="0"/>
                <a:cs typeface="Calibri" panose="020F0502020204030204" pitchFamily="34" charset="0"/>
              </a:rPr>
              <a:t>B. </a:t>
            </a:r>
            <a:r>
              <a:rPr lang="en-US" sz="1100" i="1" dirty="0" err="1">
                <a:solidFill>
                  <a:srgbClr val="000000"/>
                </a:solidFill>
                <a:latin typeface="Calibri" panose="020F0502020204030204" pitchFamily="34" charset="0"/>
                <a:cs typeface="Calibri" panose="020F0502020204030204" pitchFamily="34" charset="0"/>
              </a:rPr>
              <a:t>miyamotoi</a:t>
            </a:r>
            <a:r>
              <a:rPr lang="en-US" sz="1100" i="1" dirty="0">
                <a:solidFill>
                  <a:srgbClr val="000000"/>
                </a:solidFill>
                <a:latin typeface="Calibri" panose="020F0502020204030204" pitchFamily="34" charset="0"/>
                <a:cs typeface="Calibri" panose="020F0502020204030204" pitchFamily="34" charset="0"/>
              </a:rPr>
              <a:t> </a:t>
            </a:r>
            <a:r>
              <a:rPr lang="en-US" sz="1100" dirty="0">
                <a:solidFill>
                  <a:srgbClr val="000000"/>
                </a:solidFill>
                <a:latin typeface="Calibri" panose="020F0502020204030204" pitchFamily="34" charset="0"/>
                <a:cs typeface="Calibri" panose="020F0502020204030204" pitchFamily="34" charset="0"/>
              </a:rPr>
              <a:t>by year, Massachusetts, 2014-2020</a:t>
            </a:r>
          </a:p>
        </p:txBody>
      </p:sp>
      <p:sp>
        <p:nvSpPr>
          <p:cNvPr id="8" name="Slide Number Placeholder 7">
            <a:extLst>
              <a:ext uri="{FF2B5EF4-FFF2-40B4-BE49-F238E27FC236}">
                <a16:creationId xmlns:a16="http://schemas.microsoft.com/office/drawing/2014/main" id="{7E654B0D-8210-476E-8FBF-E0769806611B}"/>
              </a:ext>
            </a:extLst>
          </p:cNvPr>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16</a:t>
            </a:fld>
            <a:endParaRPr lang="en-US">
              <a:solidFill>
                <a:srgbClr val="000000"/>
              </a:solidFill>
            </a:endParaRPr>
          </a:p>
        </p:txBody>
      </p:sp>
      <p:sp>
        <p:nvSpPr>
          <p:cNvPr id="9" name="TextBox 8">
            <a:extLst>
              <a:ext uri="{FF2B5EF4-FFF2-40B4-BE49-F238E27FC236}">
                <a16:creationId xmlns:a16="http://schemas.microsoft.com/office/drawing/2014/main" id="{8CDE5BC2-4ADD-4412-B270-526C649EABD0}"/>
              </a:ext>
            </a:extLst>
          </p:cNvPr>
          <p:cNvSpPr txBox="1"/>
          <p:nvPr/>
        </p:nvSpPr>
        <p:spPr>
          <a:xfrm>
            <a:off x="1930824" y="1424290"/>
            <a:ext cx="8026400" cy="430887"/>
          </a:xfrm>
          <a:prstGeom prst="rect">
            <a:avLst/>
          </a:prstGeom>
          <a:noFill/>
        </p:spPr>
        <p:txBody>
          <a:bodyPr wrap="square" rtlCol="0">
            <a:spAutoFit/>
          </a:bodyPr>
          <a:lstStyle/>
          <a:p>
            <a:r>
              <a:rPr lang="en-US" sz="1100" b="1" dirty="0">
                <a:solidFill>
                  <a:srgbClr val="000000"/>
                </a:solidFill>
                <a:latin typeface="Calibri" panose="020F0502020204030204" pitchFamily="34" charset="0"/>
                <a:cs typeface="Calibri" panose="020F0502020204030204" pitchFamily="34" charset="0"/>
              </a:rPr>
              <a:t>Figure 2.</a:t>
            </a:r>
          </a:p>
          <a:p>
            <a:r>
              <a:rPr lang="en-US" sz="1100" dirty="0">
                <a:solidFill>
                  <a:srgbClr val="000000"/>
                </a:solidFill>
                <a:latin typeface="Calibri" panose="020F0502020204030204" pitchFamily="34" charset="0"/>
                <a:cs typeface="Calibri" panose="020F0502020204030204" pitchFamily="34" charset="0"/>
              </a:rPr>
              <a:t>Number of confirmed and probable cases of </a:t>
            </a:r>
            <a:r>
              <a:rPr lang="en-US" sz="1100" i="1" dirty="0">
                <a:solidFill>
                  <a:srgbClr val="000000"/>
                </a:solidFill>
                <a:latin typeface="Calibri" panose="020F0502020204030204" pitchFamily="34" charset="0"/>
                <a:cs typeface="Calibri" panose="020F0502020204030204" pitchFamily="34" charset="0"/>
              </a:rPr>
              <a:t>B. </a:t>
            </a:r>
            <a:r>
              <a:rPr lang="en-US" sz="1100" i="1" dirty="0" err="1">
                <a:solidFill>
                  <a:srgbClr val="000000"/>
                </a:solidFill>
                <a:latin typeface="Calibri" panose="020F0502020204030204" pitchFamily="34" charset="0"/>
                <a:cs typeface="Calibri" panose="020F0502020204030204" pitchFamily="34" charset="0"/>
              </a:rPr>
              <a:t>miyamotoi</a:t>
            </a:r>
            <a:r>
              <a:rPr lang="en-US" sz="1100" i="1" dirty="0">
                <a:solidFill>
                  <a:srgbClr val="000000"/>
                </a:solidFill>
                <a:latin typeface="Calibri" panose="020F0502020204030204" pitchFamily="34" charset="0"/>
                <a:cs typeface="Calibri" panose="020F0502020204030204" pitchFamily="34" charset="0"/>
              </a:rPr>
              <a:t> </a:t>
            </a:r>
            <a:r>
              <a:rPr lang="en-US" sz="1100" dirty="0">
                <a:solidFill>
                  <a:srgbClr val="000000"/>
                </a:solidFill>
                <a:latin typeface="Calibri" panose="020F0502020204030204" pitchFamily="34" charset="0"/>
                <a:cs typeface="Calibri" panose="020F0502020204030204" pitchFamily="34" charset="0"/>
              </a:rPr>
              <a:t>by age group, Massachusetts, 2014-2020</a:t>
            </a:r>
          </a:p>
        </p:txBody>
      </p:sp>
      <p:graphicFrame>
        <p:nvGraphicFramePr>
          <p:cNvPr id="11" name="Chart 10">
            <a:extLst>
              <a:ext uri="{FF2B5EF4-FFF2-40B4-BE49-F238E27FC236}">
                <a16:creationId xmlns:a16="http://schemas.microsoft.com/office/drawing/2014/main" id="{356215A8-AF39-428D-883C-59457FBF8E23}"/>
              </a:ext>
            </a:extLst>
          </p:cNvPr>
          <p:cNvGraphicFramePr>
            <a:graphicFrameLocks/>
          </p:cNvGraphicFramePr>
          <p:nvPr>
            <p:extLst>
              <p:ext uri="{D42A27DB-BD31-4B8C-83A1-F6EECF244321}">
                <p14:modId xmlns:p14="http://schemas.microsoft.com/office/powerpoint/2010/main" val="600711121"/>
              </p:ext>
            </p:extLst>
          </p:nvPr>
        </p:nvGraphicFramePr>
        <p:xfrm>
          <a:off x="2212199" y="1914188"/>
          <a:ext cx="7535757" cy="2235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855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7CA1-DCCF-4FFD-9BFF-D11407DA370D}"/>
              </a:ext>
            </a:extLst>
          </p:cNvPr>
          <p:cNvSpPr>
            <a:spLocks noGrp="1"/>
          </p:cNvSpPr>
          <p:nvPr>
            <p:ph type="title"/>
          </p:nvPr>
        </p:nvSpPr>
        <p:spPr/>
        <p:txBody>
          <a:bodyPr/>
          <a:lstStyle/>
          <a:p>
            <a:r>
              <a:rPr lang="en-US" dirty="0"/>
              <a:t>Surveillance Highlights - POWV</a:t>
            </a:r>
          </a:p>
        </p:txBody>
      </p:sp>
      <p:sp>
        <p:nvSpPr>
          <p:cNvPr id="3" name="Content Placeholder 2">
            <a:extLst>
              <a:ext uri="{FF2B5EF4-FFF2-40B4-BE49-F238E27FC236}">
                <a16:creationId xmlns:a16="http://schemas.microsoft.com/office/drawing/2014/main" id="{910BB1AB-182F-4F4A-BC8C-A56521105391}"/>
              </a:ext>
            </a:extLst>
          </p:cNvPr>
          <p:cNvSpPr>
            <a:spLocks noGrp="1"/>
          </p:cNvSpPr>
          <p:nvPr>
            <p:ph idx="1"/>
          </p:nvPr>
        </p:nvSpPr>
        <p:spPr/>
        <p:txBody>
          <a:bodyPr/>
          <a:lstStyle/>
          <a:p>
            <a:pPr>
              <a:spcAft>
                <a:spcPts val="600"/>
              </a:spcAft>
            </a:pPr>
            <a:r>
              <a:rPr lang="en-US" sz="1800" dirty="0"/>
              <a:t>Although at least one case of Powassan virus was identified in Massachusetts before 2013, testing for the disease became more common in 2013.</a:t>
            </a:r>
          </a:p>
          <a:p>
            <a:pPr>
              <a:spcAft>
                <a:spcPts val="600"/>
              </a:spcAft>
            </a:pPr>
            <a:r>
              <a:rPr lang="en-US" sz="1800" dirty="0"/>
              <a:t>Between 2013 and 2020, 39 cases of Powassan virus infection were detected in Massachusetts residents. </a:t>
            </a:r>
          </a:p>
          <a:p>
            <a:pPr>
              <a:spcAft>
                <a:spcPts val="600"/>
              </a:spcAft>
            </a:pPr>
            <a:r>
              <a:rPr lang="en-US" sz="1800" dirty="0"/>
              <a:t>Twenty-one of those cases (75%) were between the ages of 51 and 82. Twenty (75.0%) of cases were male. </a:t>
            </a:r>
          </a:p>
          <a:p>
            <a:pPr>
              <a:spcAft>
                <a:spcPts val="600"/>
              </a:spcAft>
            </a:pPr>
            <a:r>
              <a:rPr lang="en-US" sz="1800" dirty="0"/>
              <a:t>Twenty-three (58%) cases were diagnosed with encephalitis, twelve (30%) with meningoencephalitis and 3 (9%) cases with meningitis.</a:t>
            </a:r>
          </a:p>
          <a:p>
            <a:pPr>
              <a:spcAft>
                <a:spcPts val="600"/>
              </a:spcAft>
            </a:pPr>
            <a:r>
              <a:rPr lang="en-US" sz="1800" dirty="0"/>
              <a:t>About 70% of cases reported known tick-bites before the onset of symptoms. This is in contrast to other tick-borne diseases where tick bites are not usually recognized. </a:t>
            </a:r>
          </a:p>
          <a:p>
            <a:pPr>
              <a:spcAft>
                <a:spcPts val="600"/>
              </a:spcAft>
            </a:pPr>
            <a:r>
              <a:rPr lang="en-US" sz="1800" dirty="0"/>
              <a:t>38 cases required hospitalization and there were at least 8 deaths. </a:t>
            </a:r>
          </a:p>
          <a:p>
            <a:endParaRPr lang="en-US" dirty="0"/>
          </a:p>
        </p:txBody>
      </p:sp>
      <p:sp>
        <p:nvSpPr>
          <p:cNvPr id="4" name="Slide Number Placeholder 3">
            <a:extLst>
              <a:ext uri="{FF2B5EF4-FFF2-40B4-BE49-F238E27FC236}">
                <a16:creationId xmlns:a16="http://schemas.microsoft.com/office/drawing/2014/main" id="{80451CC3-366A-4A68-A538-B8D3A6585973}"/>
              </a:ext>
            </a:extLst>
          </p:cNvPr>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1549032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9C97A-FA82-4A62-B0B0-EBF7A47674A2}"/>
              </a:ext>
            </a:extLst>
          </p:cNvPr>
          <p:cNvSpPr>
            <a:spLocks noGrp="1"/>
          </p:cNvSpPr>
          <p:nvPr>
            <p:ph type="sldNum" sz="quarter" idx="11"/>
          </p:nvPr>
        </p:nvSpPr>
        <p:spPr/>
        <p:txBody>
          <a:bodyPr/>
          <a:lstStyle/>
          <a:p>
            <a:fld id="{35CC764F-34DD-40DB-B424-6CB46B067597}" type="slidenum">
              <a:rPr lang="en-US" altLang="en-US" smtClean="0">
                <a:solidFill>
                  <a:srgbClr val="000000"/>
                </a:solidFill>
              </a:rPr>
              <a:pPr/>
              <a:t>18</a:t>
            </a:fld>
            <a:endParaRPr lang="en-US" altLang="en-US" dirty="0">
              <a:solidFill>
                <a:srgbClr val="000000"/>
              </a:solidFill>
            </a:endParaRPr>
          </a:p>
        </p:txBody>
      </p:sp>
      <p:sp>
        <p:nvSpPr>
          <p:cNvPr id="4" name="Title 3">
            <a:extLst>
              <a:ext uri="{FF2B5EF4-FFF2-40B4-BE49-F238E27FC236}">
                <a16:creationId xmlns:a16="http://schemas.microsoft.com/office/drawing/2014/main" id="{92AA2025-07B7-4678-9F1A-2AAD8363624A}"/>
              </a:ext>
            </a:extLst>
          </p:cNvPr>
          <p:cNvSpPr>
            <a:spLocks noGrp="1"/>
          </p:cNvSpPr>
          <p:nvPr>
            <p:ph type="title"/>
          </p:nvPr>
        </p:nvSpPr>
        <p:spPr/>
        <p:txBody>
          <a:bodyPr/>
          <a:lstStyle/>
          <a:p>
            <a:r>
              <a:rPr lang="en-US" dirty="0"/>
              <a:t>Powassan virus</a:t>
            </a:r>
          </a:p>
        </p:txBody>
      </p:sp>
      <p:pic>
        <p:nvPicPr>
          <p:cNvPr id="5" name="Picture 4">
            <a:extLst>
              <a:ext uri="{FF2B5EF4-FFF2-40B4-BE49-F238E27FC236}">
                <a16:creationId xmlns:a16="http://schemas.microsoft.com/office/drawing/2014/main" id="{8CB805E9-A155-42C8-B04D-12C9FC6228A6}"/>
              </a:ext>
            </a:extLst>
          </p:cNvPr>
          <p:cNvPicPr>
            <a:picLocks noChangeAspect="1"/>
          </p:cNvPicPr>
          <p:nvPr/>
        </p:nvPicPr>
        <p:blipFill rotWithShape="1">
          <a:blip r:embed="rId2"/>
          <a:srcRect l="18778" t="11778" r="42205" b="34661"/>
          <a:stretch/>
        </p:blipFill>
        <p:spPr>
          <a:xfrm>
            <a:off x="304800" y="1828800"/>
            <a:ext cx="6377093" cy="3693161"/>
          </a:xfrm>
          <a:prstGeom prst="rect">
            <a:avLst/>
          </a:prstGeom>
        </p:spPr>
      </p:pic>
      <p:graphicFrame>
        <p:nvGraphicFramePr>
          <p:cNvPr id="2" name="Table 1">
            <a:extLst>
              <a:ext uri="{FF2B5EF4-FFF2-40B4-BE49-F238E27FC236}">
                <a16:creationId xmlns:a16="http://schemas.microsoft.com/office/drawing/2014/main" id="{BFC395DD-72B5-45A3-A618-0BCF69B330CB}"/>
              </a:ext>
            </a:extLst>
          </p:cNvPr>
          <p:cNvGraphicFramePr>
            <a:graphicFrameLocks noGrp="1"/>
          </p:cNvGraphicFramePr>
          <p:nvPr>
            <p:extLst>
              <p:ext uri="{D42A27DB-BD31-4B8C-83A1-F6EECF244321}">
                <p14:modId xmlns:p14="http://schemas.microsoft.com/office/powerpoint/2010/main" val="2670229333"/>
              </p:ext>
            </p:extLst>
          </p:nvPr>
        </p:nvGraphicFramePr>
        <p:xfrm>
          <a:off x="7010400" y="2514600"/>
          <a:ext cx="4741333" cy="2134866"/>
        </p:xfrm>
        <a:graphic>
          <a:graphicData uri="http://schemas.openxmlformats.org/drawingml/2006/table">
            <a:tbl>
              <a:tblPr/>
              <a:tblGrid>
                <a:gridCol w="1677105">
                  <a:extLst>
                    <a:ext uri="{9D8B030D-6E8A-4147-A177-3AD203B41FA5}">
                      <a16:colId xmlns:a16="http://schemas.microsoft.com/office/drawing/2014/main" val="2950390307"/>
                    </a:ext>
                  </a:extLst>
                </a:gridCol>
                <a:gridCol w="1320800">
                  <a:extLst>
                    <a:ext uri="{9D8B030D-6E8A-4147-A177-3AD203B41FA5}">
                      <a16:colId xmlns:a16="http://schemas.microsoft.com/office/drawing/2014/main" val="3517234364"/>
                    </a:ext>
                  </a:extLst>
                </a:gridCol>
                <a:gridCol w="1743428">
                  <a:extLst>
                    <a:ext uri="{9D8B030D-6E8A-4147-A177-3AD203B41FA5}">
                      <a16:colId xmlns:a16="http://schemas.microsoft.com/office/drawing/2014/main" val="2918532162"/>
                    </a:ext>
                  </a:extLst>
                </a:gridCol>
              </a:tblGrid>
              <a:tr h="364854">
                <a:tc>
                  <a:txBody>
                    <a:bodyPr/>
                    <a:lstStyle/>
                    <a:p>
                      <a:pPr algn="l" fontAlgn="b"/>
                      <a:r>
                        <a:rPr lang="en-US" sz="1100" b="1" i="0" u="none" strike="noStrike">
                          <a:solidFill>
                            <a:srgbClr val="FFFFFF"/>
                          </a:solidFill>
                          <a:effectLst/>
                          <a:latin typeface="Calibri" panose="020F0502020204030204" pitchFamily="34" charset="0"/>
                        </a:rPr>
                        <a:t>COUNTY</a:t>
                      </a:r>
                    </a:p>
                  </a:txBody>
                  <a:tcPr marL="8467" marR="8467" marT="635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A5A5A5"/>
                    </a:solidFill>
                  </a:tcPr>
                </a:tc>
                <a:tc>
                  <a:txBody>
                    <a:bodyPr/>
                    <a:lstStyle/>
                    <a:p>
                      <a:pPr algn="ctr" fontAlgn="b"/>
                      <a:r>
                        <a:rPr lang="en-US" sz="1100" b="1" i="0" u="none" strike="noStrike">
                          <a:solidFill>
                            <a:srgbClr val="FFFFFF"/>
                          </a:solidFill>
                          <a:effectLst/>
                          <a:latin typeface="Calibri" panose="020F0502020204030204" pitchFamily="34" charset="0"/>
                        </a:rPr>
                        <a:t>Number of Cases</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A5A5A5"/>
                    </a:solidFill>
                  </a:tcPr>
                </a:tc>
                <a:tc>
                  <a:txBody>
                    <a:bodyPr/>
                    <a:lstStyle/>
                    <a:p>
                      <a:pPr algn="ctr" fontAlgn="b"/>
                      <a:r>
                        <a:rPr lang="en-US" sz="1100" b="1" i="0" u="none" strike="noStrike" dirty="0">
                          <a:solidFill>
                            <a:srgbClr val="FFFFFF"/>
                          </a:solidFill>
                          <a:effectLst/>
                          <a:latin typeface="Calibri" panose="020F0502020204030204" pitchFamily="34" charset="0"/>
                        </a:rPr>
                        <a:t>Proportion of Cases</a:t>
                      </a:r>
                    </a:p>
                  </a:txBody>
                  <a:tcPr marL="8467" marR="8467" marT="635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A5A5A5"/>
                    </a:solidFill>
                  </a:tcPr>
                </a:tc>
                <a:extLst>
                  <a:ext uri="{0D108BD9-81ED-4DB2-BD59-A6C34878D82A}">
                    <a16:rowId xmlns:a16="http://schemas.microsoft.com/office/drawing/2014/main" val="3656073553"/>
                  </a:ext>
                </a:extLst>
              </a:tr>
              <a:tr h="196668">
                <a:tc>
                  <a:txBody>
                    <a:bodyPr/>
                    <a:lstStyle/>
                    <a:p>
                      <a:pPr algn="l" fontAlgn="b"/>
                      <a:r>
                        <a:rPr lang="en-US" sz="1100" b="0" i="0" u="none" strike="noStrike">
                          <a:solidFill>
                            <a:srgbClr val="000000"/>
                          </a:solidFill>
                          <a:effectLst/>
                          <a:latin typeface="Calibri" panose="020F0502020204030204" pitchFamily="34" charset="0"/>
                        </a:rPr>
                        <a:t>Barnstable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1053950523"/>
                  </a:ext>
                </a:extLst>
              </a:tr>
              <a:tr h="196668">
                <a:tc>
                  <a:txBody>
                    <a:bodyPr/>
                    <a:lstStyle/>
                    <a:p>
                      <a:pPr algn="l" fontAlgn="b"/>
                      <a:r>
                        <a:rPr lang="en-US" sz="1100" b="0" i="0" u="none" strike="noStrike">
                          <a:solidFill>
                            <a:srgbClr val="000000"/>
                          </a:solidFill>
                          <a:effectLst/>
                          <a:latin typeface="Calibri" panose="020F0502020204030204" pitchFamily="34" charset="0"/>
                        </a:rPr>
                        <a:t>Bristol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561104336"/>
                  </a:ext>
                </a:extLst>
              </a:tr>
              <a:tr h="196668">
                <a:tc>
                  <a:txBody>
                    <a:bodyPr/>
                    <a:lstStyle/>
                    <a:p>
                      <a:pPr algn="l" fontAlgn="b"/>
                      <a:r>
                        <a:rPr lang="en-US" sz="1100" b="0" i="0" u="none" strike="noStrike">
                          <a:solidFill>
                            <a:srgbClr val="000000"/>
                          </a:solidFill>
                          <a:effectLst/>
                          <a:latin typeface="Calibri" panose="020F0502020204030204" pitchFamily="34" charset="0"/>
                        </a:rPr>
                        <a:t>Essex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23.1</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1916740251"/>
                  </a:ext>
                </a:extLst>
              </a:tr>
              <a:tr h="196668">
                <a:tc>
                  <a:txBody>
                    <a:bodyPr/>
                    <a:lstStyle/>
                    <a:p>
                      <a:pPr algn="l" fontAlgn="b"/>
                      <a:r>
                        <a:rPr lang="en-US" sz="1100" b="0" i="0" u="none" strike="noStrike">
                          <a:solidFill>
                            <a:srgbClr val="000000"/>
                          </a:solidFill>
                          <a:effectLst/>
                          <a:latin typeface="Calibri" panose="020F0502020204030204" pitchFamily="34" charset="0"/>
                        </a:rPr>
                        <a:t>Hampden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4046423561"/>
                  </a:ext>
                </a:extLst>
              </a:tr>
              <a:tr h="196668">
                <a:tc>
                  <a:txBody>
                    <a:bodyPr/>
                    <a:lstStyle/>
                    <a:p>
                      <a:pPr algn="l" fontAlgn="b"/>
                      <a:r>
                        <a:rPr lang="en-US" sz="1100" b="0" i="0" u="none" strike="noStrike">
                          <a:solidFill>
                            <a:srgbClr val="000000"/>
                          </a:solidFill>
                          <a:effectLst/>
                          <a:latin typeface="Calibri" panose="020F0502020204030204" pitchFamily="34" charset="0"/>
                        </a:rPr>
                        <a:t>Hampshire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43953987"/>
                  </a:ext>
                </a:extLst>
              </a:tr>
              <a:tr h="196668">
                <a:tc>
                  <a:txBody>
                    <a:bodyPr/>
                    <a:lstStyle/>
                    <a:p>
                      <a:pPr algn="l" fontAlgn="b"/>
                      <a:r>
                        <a:rPr lang="en-US" sz="1100" b="0" i="0" u="none" strike="noStrike">
                          <a:solidFill>
                            <a:srgbClr val="000000"/>
                          </a:solidFill>
                          <a:effectLst/>
                          <a:latin typeface="Calibri" panose="020F0502020204030204" pitchFamily="34" charset="0"/>
                        </a:rPr>
                        <a:t>Middlesex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b"/>
                      <a:r>
                        <a:rPr lang="en-US" sz="1100" b="0" i="0" u="none" strike="noStrike">
                          <a:solidFill>
                            <a:srgbClr val="000000"/>
                          </a:solidFill>
                          <a:effectLst/>
                          <a:latin typeface="Calibri" panose="020F0502020204030204" pitchFamily="34" charset="0"/>
                        </a:rPr>
                        <a:t>13</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078208229"/>
                  </a:ext>
                </a:extLst>
              </a:tr>
              <a:tr h="196668">
                <a:tc>
                  <a:txBody>
                    <a:bodyPr/>
                    <a:lstStyle/>
                    <a:p>
                      <a:pPr algn="l" fontAlgn="b"/>
                      <a:r>
                        <a:rPr lang="en-US" sz="1100" b="0" i="0" u="none" strike="noStrike">
                          <a:solidFill>
                            <a:srgbClr val="000000"/>
                          </a:solidFill>
                          <a:effectLst/>
                          <a:latin typeface="Calibri" panose="020F0502020204030204" pitchFamily="34" charset="0"/>
                        </a:rPr>
                        <a:t>Norfolk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7.7</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val="3769117062"/>
                  </a:ext>
                </a:extLst>
              </a:tr>
              <a:tr h="196668">
                <a:tc>
                  <a:txBody>
                    <a:bodyPr/>
                    <a:lstStyle/>
                    <a:p>
                      <a:pPr algn="l" fontAlgn="b"/>
                      <a:r>
                        <a:rPr lang="en-US" sz="1100" b="0" i="0" u="none" strike="noStrike">
                          <a:solidFill>
                            <a:srgbClr val="000000"/>
                          </a:solidFill>
                          <a:effectLst/>
                          <a:latin typeface="Calibri" panose="020F0502020204030204" pitchFamily="34" charset="0"/>
                        </a:rPr>
                        <a:t>Plymouth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3449483468"/>
                  </a:ext>
                </a:extLst>
              </a:tr>
              <a:tr h="196668">
                <a:tc>
                  <a:txBody>
                    <a:bodyPr/>
                    <a:lstStyle/>
                    <a:p>
                      <a:pPr algn="l" fontAlgn="b"/>
                      <a:r>
                        <a:rPr lang="en-US" sz="1100" b="0" i="0" u="none" strike="noStrike">
                          <a:solidFill>
                            <a:srgbClr val="000000"/>
                          </a:solidFill>
                          <a:effectLst/>
                          <a:latin typeface="Calibri" panose="020F0502020204030204" pitchFamily="34" charset="0"/>
                        </a:rPr>
                        <a:t>Worcester County</a:t>
                      </a:r>
                    </a:p>
                  </a:txBody>
                  <a:tcPr marL="8467" marR="8467" marT="635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DBDB"/>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8467" marR="8467"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DBDB"/>
                    </a:solidFill>
                  </a:tcPr>
                </a:tc>
                <a:tc>
                  <a:txBody>
                    <a:bodyPr/>
                    <a:lstStyle/>
                    <a:p>
                      <a:pPr algn="ctr" fontAlgn="b"/>
                      <a:r>
                        <a:rPr lang="en-US" sz="1100" b="0" i="0" u="none" strike="noStrike" dirty="0">
                          <a:solidFill>
                            <a:srgbClr val="000000"/>
                          </a:solidFill>
                          <a:effectLst/>
                          <a:latin typeface="Calibri" panose="020F0502020204030204" pitchFamily="34" charset="0"/>
                        </a:rPr>
                        <a:t>10.3</a:t>
                      </a:r>
                    </a:p>
                  </a:txBody>
                  <a:tcPr marL="8467" marR="8467" marT="635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val="3994922740"/>
                  </a:ext>
                </a:extLst>
              </a:tr>
            </a:tbl>
          </a:graphicData>
        </a:graphic>
      </p:graphicFrame>
    </p:spTree>
    <p:extLst>
      <p:ext uri="{BB962C8B-B14F-4D97-AF65-F5344CB8AC3E}">
        <p14:creationId xmlns:p14="http://schemas.microsoft.com/office/powerpoint/2010/main" val="2378558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C48EB4-8B39-4ADA-9707-E898B3A0F7BA}"/>
              </a:ext>
            </a:extLst>
          </p:cNvPr>
          <p:cNvSpPr>
            <a:spLocks noGrp="1"/>
          </p:cNvSpPr>
          <p:nvPr>
            <p:ph type="title"/>
          </p:nvPr>
        </p:nvSpPr>
        <p:spPr/>
        <p:txBody>
          <a:bodyPr/>
          <a:lstStyle/>
          <a:p>
            <a:r>
              <a:rPr lang="en-US" dirty="0"/>
              <a:t>Powassan virus</a:t>
            </a:r>
          </a:p>
        </p:txBody>
      </p:sp>
      <p:sp>
        <p:nvSpPr>
          <p:cNvPr id="7" name="Rectangle 6">
            <a:extLst>
              <a:ext uri="{FF2B5EF4-FFF2-40B4-BE49-F238E27FC236}">
                <a16:creationId xmlns:a16="http://schemas.microsoft.com/office/drawing/2014/main" id="{205B971A-FD6D-4EFF-B314-9F2BDE373215}"/>
              </a:ext>
            </a:extLst>
          </p:cNvPr>
          <p:cNvSpPr/>
          <p:nvPr/>
        </p:nvSpPr>
        <p:spPr>
          <a:xfrm>
            <a:off x="287869" y="1447807"/>
            <a:ext cx="11616267" cy="307777"/>
          </a:xfrm>
          <a:prstGeom prst="rect">
            <a:avLst/>
          </a:prstGeom>
        </p:spPr>
        <p:txBody>
          <a:bodyPr wrap="square">
            <a:spAutoFit/>
          </a:bodyPr>
          <a:lstStyle/>
          <a:p>
            <a:pPr algn="ctr">
              <a:tabLst>
                <a:tab pos="1168400" algn="l"/>
              </a:tabLst>
            </a:pPr>
            <a:r>
              <a:rPr lang="en-US" sz="1400" b="1" dirty="0">
                <a:solidFill>
                  <a:srgbClr val="000000"/>
                </a:solidFill>
                <a:latin typeface="Calibri" panose="020F0502020204030204" pitchFamily="34" charset="0"/>
                <a:ea typeface="Times New Roman" panose="02020603050405020304" pitchFamily="18" charset="0"/>
              </a:rPr>
              <a:t>Figure 2: </a:t>
            </a:r>
            <a:r>
              <a:rPr lang="en-US" sz="1400" dirty="0">
                <a:solidFill>
                  <a:srgbClr val="000000"/>
                </a:solidFill>
                <a:latin typeface="Calibri" panose="020F0502020204030204" pitchFamily="34" charset="0"/>
                <a:ea typeface="Times New Roman" panose="02020603050405020304" pitchFamily="18" charset="0"/>
              </a:rPr>
              <a:t>Number of Powassan virus disease cases reported by year, Massachusetts 2013-2020.</a:t>
            </a:r>
            <a:endParaRPr lang="en-US" sz="1400" dirty="0">
              <a:solidFill>
                <a:srgbClr val="000000"/>
              </a:solidFill>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2F71A481-4C3C-4C51-A920-07BE9C7D52C6}"/>
              </a:ext>
            </a:extLst>
          </p:cNvPr>
          <p:cNvSpPr/>
          <p:nvPr/>
        </p:nvSpPr>
        <p:spPr>
          <a:xfrm>
            <a:off x="287869" y="4191007"/>
            <a:ext cx="11616267" cy="307777"/>
          </a:xfrm>
          <a:prstGeom prst="rect">
            <a:avLst/>
          </a:prstGeom>
        </p:spPr>
        <p:txBody>
          <a:bodyPr wrap="square">
            <a:spAutoFit/>
          </a:bodyPr>
          <a:lstStyle/>
          <a:p>
            <a:pPr algn="ctr">
              <a:tabLst>
                <a:tab pos="1168400" algn="l"/>
              </a:tabLst>
            </a:pPr>
            <a:r>
              <a:rPr lang="en-US" sz="1400" b="1" dirty="0">
                <a:solidFill>
                  <a:srgbClr val="000000"/>
                </a:solidFill>
                <a:latin typeface="Calibri" panose="020F0502020204030204" pitchFamily="34" charset="0"/>
                <a:ea typeface="Times New Roman" panose="02020603050405020304" pitchFamily="18" charset="0"/>
              </a:rPr>
              <a:t>Figure 3: </a:t>
            </a:r>
            <a:r>
              <a:rPr lang="en-US" sz="1400" dirty="0">
                <a:solidFill>
                  <a:srgbClr val="000000"/>
                </a:solidFill>
                <a:latin typeface="Calibri" panose="020F0502020204030204" pitchFamily="34" charset="0"/>
                <a:ea typeface="Times New Roman" panose="02020603050405020304" pitchFamily="18" charset="0"/>
              </a:rPr>
              <a:t>Number of Powassan virus disease cases by month of onset, Massachusetts 2013-2020.</a:t>
            </a:r>
            <a:endParaRPr lang="en-US" sz="1400" dirty="0">
              <a:solidFill>
                <a:srgbClr val="000000"/>
              </a:solidFill>
              <a:latin typeface="Times New Roman" panose="02020603050405020304" pitchFamily="18" charset="0"/>
              <a:ea typeface="Times New Roman" panose="02020603050405020304" pitchFamily="18" charset="0"/>
            </a:endParaRPr>
          </a:p>
        </p:txBody>
      </p:sp>
      <p:sp>
        <p:nvSpPr>
          <p:cNvPr id="11" name="Slide Number Placeholder 10">
            <a:extLst>
              <a:ext uri="{FF2B5EF4-FFF2-40B4-BE49-F238E27FC236}">
                <a16:creationId xmlns:a16="http://schemas.microsoft.com/office/drawing/2014/main" id="{2E53CB26-3C4D-4C19-9658-727F6D7123B8}"/>
              </a:ext>
            </a:extLst>
          </p:cNvPr>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19</a:t>
            </a:fld>
            <a:endParaRPr lang="en-US">
              <a:solidFill>
                <a:srgbClr val="000000"/>
              </a:solidFill>
            </a:endParaRPr>
          </a:p>
        </p:txBody>
      </p:sp>
      <p:graphicFrame>
        <p:nvGraphicFramePr>
          <p:cNvPr id="12" name="Chart 11">
            <a:extLst>
              <a:ext uri="{FF2B5EF4-FFF2-40B4-BE49-F238E27FC236}">
                <a16:creationId xmlns:a16="http://schemas.microsoft.com/office/drawing/2014/main" id="{B057D3E4-84B4-49FC-9774-36B4B0111C24}"/>
              </a:ext>
            </a:extLst>
          </p:cNvPr>
          <p:cNvGraphicFramePr>
            <a:graphicFrameLocks/>
          </p:cNvGraphicFramePr>
          <p:nvPr>
            <p:extLst>
              <p:ext uri="{D42A27DB-BD31-4B8C-83A1-F6EECF244321}">
                <p14:modId xmlns:p14="http://schemas.microsoft.com/office/powerpoint/2010/main" val="2595264724"/>
              </p:ext>
            </p:extLst>
          </p:nvPr>
        </p:nvGraphicFramePr>
        <p:xfrm>
          <a:off x="2032000" y="4498784"/>
          <a:ext cx="7653867" cy="2160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5D93C74E-7F97-46FF-85B6-85B018115C3C}"/>
              </a:ext>
            </a:extLst>
          </p:cNvPr>
          <p:cNvGraphicFramePr>
            <a:graphicFrameLocks/>
          </p:cNvGraphicFramePr>
          <p:nvPr>
            <p:extLst>
              <p:ext uri="{D42A27DB-BD31-4B8C-83A1-F6EECF244321}">
                <p14:modId xmlns:p14="http://schemas.microsoft.com/office/powerpoint/2010/main" val="259560876"/>
              </p:ext>
            </p:extLst>
          </p:nvPr>
        </p:nvGraphicFramePr>
        <p:xfrm>
          <a:off x="1924054" y="1893689"/>
          <a:ext cx="7761817" cy="2127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62192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612" y="2132124"/>
            <a:ext cx="9188296" cy="1524007"/>
          </a:xfrm>
          <a:prstGeom prst="rect">
            <a:avLst/>
          </a:prstGeom>
        </p:spPr>
        <p:txBody>
          <a:bodyPr vert="horz" lIns="90256" tIns="45718" rIns="90256" bIns="45718"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dirty="0">
                <a:solidFill>
                  <a:prstClr val="white"/>
                </a:solidFill>
              </a:rPr>
              <a:t>Public health council</a:t>
            </a:r>
          </a:p>
        </p:txBody>
      </p:sp>
      <p:sp>
        <p:nvSpPr>
          <p:cNvPr id="4" name="TextBox 3"/>
          <p:cNvSpPr txBox="1"/>
          <p:nvPr/>
        </p:nvSpPr>
        <p:spPr>
          <a:xfrm>
            <a:off x="444155" y="5334223"/>
            <a:ext cx="11502188" cy="861770"/>
          </a:xfrm>
          <a:prstGeom prst="rect">
            <a:avLst/>
          </a:prstGeom>
          <a:noFill/>
        </p:spPr>
        <p:txBody>
          <a:bodyPr wrap="square" lIns="90256" tIns="45718" rIns="90256" bIns="45718" rtlCol="0">
            <a:spAutoFit/>
          </a:bodyPr>
          <a:lstStyle/>
          <a:p>
            <a:pPr algn="ctr" defTabSz="901004">
              <a:defRPr/>
            </a:pPr>
            <a:r>
              <a:rPr lang="en-US" sz="2500" b="1" i="1" dirty="0">
                <a:solidFill>
                  <a:prstClr val="white"/>
                </a:solidFill>
                <a:latin typeface="Arial" pitchFamily="34" charset="0"/>
                <a:cs typeface="Arial" pitchFamily="34" charset="0"/>
              </a:rPr>
              <a:t>Today’s presentation is available on the mass.gov/</a:t>
            </a:r>
            <a:r>
              <a:rPr lang="en-US" sz="2500" b="1" i="1" dirty="0" err="1">
                <a:solidFill>
                  <a:prstClr val="white"/>
                </a:solidFill>
                <a:latin typeface="Arial" pitchFamily="34" charset="0"/>
                <a:cs typeface="Arial" pitchFamily="34" charset="0"/>
              </a:rPr>
              <a:t>dph</a:t>
            </a:r>
            <a:r>
              <a:rPr lang="en-US" sz="2500" b="1" i="1" dirty="0">
                <a:solidFill>
                  <a:prstClr val="white"/>
                </a:solidFill>
                <a:latin typeface="Arial" pitchFamily="34" charset="0"/>
                <a:cs typeface="Arial" pitchFamily="34" charset="0"/>
              </a:rPr>
              <a:t> website under “Upcoming Events” by clicking on the July 14 Public Health Council listing</a:t>
            </a:r>
          </a:p>
        </p:txBody>
      </p:sp>
      <p:sp>
        <p:nvSpPr>
          <p:cNvPr id="6" name="Subtitle 3">
            <a:extLst>
              <a:ext uri="{FF2B5EF4-FFF2-40B4-BE49-F238E27FC236}">
                <a16:creationId xmlns:a16="http://schemas.microsoft.com/office/drawing/2014/main" id="{FF1BA0A7-A603-4A44-96C5-9FA90B2F7419}"/>
              </a:ext>
            </a:extLst>
          </p:cNvPr>
          <p:cNvSpPr txBox="1">
            <a:spLocks/>
          </p:cNvSpPr>
          <p:nvPr/>
        </p:nvSpPr>
        <p:spPr>
          <a:xfrm>
            <a:off x="2787809" y="3253154"/>
            <a:ext cx="6696619" cy="1246693"/>
          </a:xfrm>
          <a:prstGeom prst="rect">
            <a:avLst/>
          </a:prstGeom>
        </p:spPr>
        <p:txBody>
          <a:bodyPr vert="horz" lIns="90256" tIns="45718" rIns="90256" bIns="45718"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4000" b="1" dirty="0">
                <a:solidFill>
                  <a:sysClr val="window" lastClr="FFFFFF"/>
                </a:solidFill>
              </a:rPr>
              <a:t>July 14, 2021</a:t>
            </a:r>
          </a:p>
        </p:txBody>
      </p:sp>
    </p:spTree>
    <p:extLst>
      <p:ext uri="{BB962C8B-B14F-4D97-AF65-F5344CB8AC3E}">
        <p14:creationId xmlns:p14="http://schemas.microsoft.com/office/powerpoint/2010/main" val="2380198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F4A8-400B-41D8-8CC3-6606C137B352}"/>
              </a:ext>
            </a:extLst>
          </p:cNvPr>
          <p:cNvSpPr>
            <a:spLocks noGrp="1"/>
          </p:cNvSpPr>
          <p:nvPr>
            <p:ph type="title"/>
          </p:nvPr>
        </p:nvSpPr>
        <p:spPr/>
        <p:txBody>
          <a:bodyPr/>
          <a:lstStyle/>
          <a:p>
            <a:r>
              <a:rPr lang="en-US" dirty="0"/>
              <a:t>Tick Report – tick testing</a:t>
            </a:r>
          </a:p>
        </p:txBody>
      </p:sp>
      <p:graphicFrame>
        <p:nvGraphicFramePr>
          <p:cNvPr id="7" name="Content Placeholder 6">
            <a:extLst>
              <a:ext uri="{FF2B5EF4-FFF2-40B4-BE49-F238E27FC236}">
                <a16:creationId xmlns:a16="http://schemas.microsoft.com/office/drawing/2014/main" id="{167F706B-D886-46BA-AEF7-8E0C9ED1C35F}"/>
              </a:ext>
            </a:extLst>
          </p:cNvPr>
          <p:cNvGraphicFramePr>
            <a:graphicFrameLocks noGrp="1"/>
          </p:cNvGraphicFramePr>
          <p:nvPr>
            <p:ph idx="1"/>
            <p:extLst>
              <p:ext uri="{D42A27DB-BD31-4B8C-83A1-F6EECF244321}">
                <p14:modId xmlns:p14="http://schemas.microsoft.com/office/powerpoint/2010/main" val="3230489618"/>
              </p:ext>
            </p:extLst>
          </p:nvPr>
        </p:nvGraphicFramePr>
        <p:xfrm>
          <a:off x="1193800" y="1600204"/>
          <a:ext cx="1038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FE78E389-A674-4FE3-B9C5-D09C81CD5928}"/>
              </a:ext>
            </a:extLst>
          </p:cNvPr>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20</a:t>
            </a:fld>
            <a:endParaRPr lang="en-US">
              <a:solidFill>
                <a:srgbClr val="000000"/>
              </a:solidFill>
            </a:endParaRPr>
          </a:p>
        </p:txBody>
      </p:sp>
      <p:sp>
        <p:nvSpPr>
          <p:cNvPr id="8" name="Rectangle 7">
            <a:extLst>
              <a:ext uri="{FF2B5EF4-FFF2-40B4-BE49-F238E27FC236}">
                <a16:creationId xmlns:a16="http://schemas.microsoft.com/office/drawing/2014/main" id="{6DDECDD4-3689-4D92-8F71-25783213B658}"/>
              </a:ext>
            </a:extLst>
          </p:cNvPr>
          <p:cNvSpPr/>
          <p:nvPr/>
        </p:nvSpPr>
        <p:spPr>
          <a:xfrm>
            <a:off x="2929281" y="6232009"/>
            <a:ext cx="4750083" cy="369332"/>
          </a:xfrm>
          <a:prstGeom prst="rect">
            <a:avLst/>
          </a:prstGeom>
        </p:spPr>
        <p:txBody>
          <a:bodyPr wrap="none">
            <a:spAutoFit/>
          </a:bodyPr>
          <a:lstStyle/>
          <a:p>
            <a:r>
              <a:rPr lang="en-US" dirty="0">
                <a:solidFill>
                  <a:srgbClr val="000000"/>
                </a:solidFill>
                <a:hlinkClick r:id="rId3"/>
              </a:rPr>
              <a:t>https://www.tickreport.com/stats</a:t>
            </a:r>
            <a:r>
              <a:rPr lang="en-US" dirty="0">
                <a:solidFill>
                  <a:srgbClr val="000000"/>
                </a:solidFill>
              </a:rPr>
              <a:t> (2006-2021)</a:t>
            </a:r>
          </a:p>
        </p:txBody>
      </p:sp>
    </p:spTree>
    <p:extLst>
      <p:ext uri="{BB962C8B-B14F-4D97-AF65-F5344CB8AC3E}">
        <p14:creationId xmlns:p14="http://schemas.microsoft.com/office/powerpoint/2010/main" val="38676769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43"/>
          <a:stretch/>
        </p:blipFill>
        <p:spPr bwMode="auto">
          <a:xfrm>
            <a:off x="1524002" y="1676400"/>
            <a:ext cx="9134476" cy="487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32154C90-A560-4DE4-817A-D970D6E83E35}"/>
              </a:ext>
            </a:extLst>
          </p:cNvPr>
          <p:cNvSpPr>
            <a:spLocks noGrp="1"/>
          </p:cNvSpPr>
          <p:nvPr>
            <p:ph type="sldNum" sz="quarter" idx="12"/>
          </p:nvPr>
        </p:nvSpPr>
        <p:spPr/>
        <p:txBody>
          <a:bodyPr/>
          <a:lstStyle/>
          <a:p>
            <a:pPr>
              <a:defRPr/>
            </a:pPr>
            <a:fld id="{2B98C554-E0C7-478F-8643-3D28CAEA496B}"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42214293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874" y="2326085"/>
            <a:ext cx="10607764" cy="1470025"/>
          </a:xfrm>
        </p:spPr>
        <p:txBody>
          <a:bodyPr>
            <a:normAutofit/>
          </a:bodyPr>
          <a:lstStyle/>
          <a:p>
            <a:r>
              <a:rPr lang="en-US" sz="3600" dirty="0">
                <a:solidFill>
                  <a:schemeClr val="bg1"/>
                </a:solidFill>
              </a:rPr>
              <a:t>Serious Reportable Events</a:t>
            </a:r>
            <a:br>
              <a:rPr lang="en-US" sz="3600" dirty="0">
                <a:solidFill>
                  <a:schemeClr val="bg1"/>
                </a:solidFill>
              </a:rPr>
            </a:br>
            <a:r>
              <a:rPr lang="en-US" sz="3600" dirty="0">
                <a:solidFill>
                  <a:schemeClr val="bg1"/>
                </a:solidFill>
              </a:rPr>
              <a:t>Calendar Year 2020</a:t>
            </a:r>
            <a:endParaRPr lang="en-US" i="1" dirty="0">
              <a:solidFill>
                <a:schemeClr val="bg1"/>
              </a:solidFill>
            </a:endParaRPr>
          </a:p>
        </p:txBody>
      </p:sp>
      <p:sp>
        <p:nvSpPr>
          <p:cNvPr id="3" name="TextBox 2"/>
          <p:cNvSpPr txBox="1"/>
          <p:nvPr/>
        </p:nvSpPr>
        <p:spPr>
          <a:xfrm>
            <a:off x="333375" y="4771198"/>
            <a:ext cx="9197488" cy="769441"/>
          </a:xfrm>
          <a:prstGeom prst="rect">
            <a:avLst/>
          </a:prstGeom>
          <a:noFill/>
        </p:spPr>
        <p:txBody>
          <a:bodyPr wrap="square" rtlCol="0">
            <a:spAutoFit/>
          </a:bodyPr>
          <a:lstStyle/>
          <a:p>
            <a:r>
              <a:rPr lang="en-US" sz="2200" dirty="0">
                <a:solidFill>
                  <a:prstClr val="white"/>
                </a:solidFill>
              </a:rPr>
              <a:t>July 14, 2021</a:t>
            </a:r>
          </a:p>
          <a:p>
            <a:r>
              <a:rPr lang="en-US" sz="2200" dirty="0">
                <a:solidFill>
                  <a:prstClr val="white"/>
                </a:solidFill>
              </a:rPr>
              <a:t>Public Health Council</a:t>
            </a:r>
          </a:p>
        </p:txBody>
      </p:sp>
      <p:sp>
        <p:nvSpPr>
          <p:cNvPr id="4" name="TextBox 3"/>
          <p:cNvSpPr txBox="1"/>
          <p:nvPr/>
        </p:nvSpPr>
        <p:spPr>
          <a:xfrm>
            <a:off x="333374" y="5689076"/>
            <a:ext cx="9684083" cy="646331"/>
          </a:xfrm>
          <a:prstGeom prst="rect">
            <a:avLst/>
          </a:prstGeom>
          <a:noFill/>
        </p:spPr>
        <p:txBody>
          <a:bodyPr wrap="square" rtlCol="0">
            <a:spAutoFit/>
          </a:bodyPr>
          <a:lstStyle/>
          <a:p>
            <a:r>
              <a:rPr lang="en-US" dirty="0">
                <a:solidFill>
                  <a:prstClr val="white"/>
                </a:solidFill>
              </a:rPr>
              <a:t>Katherine T. </a:t>
            </a:r>
            <a:r>
              <a:rPr lang="en-US" dirty="0" err="1">
                <a:solidFill>
                  <a:prstClr val="white"/>
                </a:solidFill>
              </a:rPr>
              <a:t>Fillo</a:t>
            </a:r>
            <a:r>
              <a:rPr lang="en-US" dirty="0">
                <a:solidFill>
                  <a:prstClr val="white"/>
                </a:solidFill>
              </a:rPr>
              <a:t>, Ph.D., MPH, RN-BC			Katherine Saunders, MS		</a:t>
            </a:r>
          </a:p>
          <a:p>
            <a:r>
              <a:rPr lang="en-US" dirty="0">
                <a:solidFill>
                  <a:prstClr val="white"/>
                </a:solidFill>
              </a:rPr>
              <a:t>Bureau of Health Care Safety and Quality		Bureau of Health Care Safety and Quality</a:t>
            </a:r>
          </a:p>
        </p:txBody>
      </p:sp>
    </p:spTree>
    <p:extLst>
      <p:ext uri="{BB962C8B-B14F-4D97-AF65-F5344CB8AC3E}">
        <p14:creationId xmlns:p14="http://schemas.microsoft.com/office/powerpoint/2010/main" val="164200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title"/>
          </p:nvPr>
        </p:nvSpPr>
        <p:spPr>
          <a:xfrm>
            <a:off x="620098" y="161086"/>
            <a:ext cx="4549775" cy="708025"/>
          </a:xfrm>
          <a:noFill/>
        </p:spPr>
        <p:txBody>
          <a:bodyPr>
            <a:normAutofit/>
          </a:bodyPr>
          <a:lstStyle/>
          <a:p>
            <a:pPr eaLnBrk="1" hangingPunct="1">
              <a:defRPr/>
            </a:pPr>
            <a:r>
              <a:rPr lang="en-US" altLang="en-US" sz="4000" dirty="0"/>
              <a:t>Overview</a:t>
            </a:r>
            <a:endParaRPr lang="en-US" sz="4000" dirty="0">
              <a:solidFill>
                <a:schemeClr val="bg1">
                  <a:alpha val="95000"/>
                </a:schemeClr>
              </a:solidFill>
            </a:endParaRPr>
          </a:p>
        </p:txBody>
      </p:sp>
      <p:sp>
        <p:nvSpPr>
          <p:cNvPr id="27652" name="Rectangle 8"/>
          <p:cNvSpPr>
            <a:spLocks noGrp="1" noChangeArrowheads="1"/>
          </p:cNvSpPr>
          <p:nvPr>
            <p:ph type="body" idx="1"/>
          </p:nvPr>
        </p:nvSpPr>
        <p:spPr>
          <a:xfrm>
            <a:off x="1981200" y="1371600"/>
            <a:ext cx="8229600" cy="5105400"/>
          </a:xfrm>
        </p:spPr>
        <p:txBody>
          <a:bodyPr/>
          <a:lstStyle/>
          <a:p>
            <a:pPr>
              <a:spcAft>
                <a:spcPts val="1800"/>
              </a:spcAft>
              <a:buFont typeface="Arial" charset="0"/>
              <a:buChar char="•"/>
            </a:pPr>
            <a:r>
              <a:rPr lang="en-US" dirty="0">
                <a:latin typeface="Calibri" pitchFamily="34" charset="0"/>
              </a:rPr>
              <a:t>Purpose</a:t>
            </a:r>
          </a:p>
          <a:p>
            <a:pPr>
              <a:spcAft>
                <a:spcPts val="1800"/>
              </a:spcAft>
              <a:buFont typeface="Arial" charset="0"/>
              <a:buChar char="•"/>
            </a:pPr>
            <a:r>
              <a:rPr lang="en-US" dirty="0">
                <a:latin typeface="Calibri" pitchFamily="34" charset="0"/>
              </a:rPr>
              <a:t>Background</a:t>
            </a:r>
          </a:p>
          <a:p>
            <a:pPr>
              <a:spcAft>
                <a:spcPts val="1800"/>
              </a:spcAft>
              <a:buFont typeface="Arial" charset="0"/>
              <a:buChar char="•"/>
            </a:pPr>
            <a:r>
              <a:rPr lang="en-US" dirty="0">
                <a:latin typeface="Calibri" pitchFamily="34" charset="0"/>
              </a:rPr>
              <a:t>Serious Reportable Event Category Definitions</a:t>
            </a:r>
          </a:p>
          <a:p>
            <a:pPr>
              <a:spcAft>
                <a:spcPts val="1800"/>
              </a:spcAft>
              <a:buFont typeface="Arial" charset="0"/>
              <a:buChar char="•"/>
            </a:pPr>
            <a:r>
              <a:rPr lang="en-US" dirty="0">
                <a:latin typeface="Calibri" pitchFamily="34" charset="0"/>
              </a:rPr>
              <a:t>Outcomes</a:t>
            </a:r>
          </a:p>
          <a:p>
            <a:pPr>
              <a:spcAft>
                <a:spcPts val="1800"/>
              </a:spcAft>
              <a:buFont typeface="Arial" charset="0"/>
              <a:buChar char="•"/>
            </a:pPr>
            <a:r>
              <a:rPr lang="en-US" dirty="0">
                <a:latin typeface="Calibri" pitchFamily="34" charset="0"/>
              </a:rPr>
              <a:t>Quality Improvement Activities</a:t>
            </a: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23</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94501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title"/>
          </p:nvPr>
        </p:nvSpPr>
        <p:spPr>
          <a:xfrm>
            <a:off x="626388" y="128304"/>
            <a:ext cx="4549775" cy="708025"/>
          </a:xfrm>
          <a:noFill/>
        </p:spPr>
        <p:txBody>
          <a:bodyPr>
            <a:normAutofit/>
          </a:bodyPr>
          <a:lstStyle/>
          <a:p>
            <a:pPr eaLnBrk="1" hangingPunct="1">
              <a:defRPr/>
            </a:pPr>
            <a:r>
              <a:rPr lang="en-US" altLang="en-US" sz="4000" dirty="0"/>
              <a:t>Purpose</a:t>
            </a:r>
            <a:endParaRPr lang="en-US" sz="4000" dirty="0">
              <a:solidFill>
                <a:srgbClr val="FFFFFF">
                  <a:alpha val="95000"/>
                </a:srgbClr>
              </a:solidFill>
            </a:endParaRPr>
          </a:p>
        </p:txBody>
      </p:sp>
      <p:sp>
        <p:nvSpPr>
          <p:cNvPr id="27652" name="Rectangle 8"/>
          <p:cNvSpPr>
            <a:spLocks noGrp="1" noChangeArrowheads="1"/>
          </p:cNvSpPr>
          <p:nvPr>
            <p:ph type="body" idx="1"/>
          </p:nvPr>
        </p:nvSpPr>
        <p:spPr>
          <a:xfrm>
            <a:off x="545910" y="1371600"/>
            <a:ext cx="9664890" cy="5105400"/>
          </a:xfrm>
        </p:spPr>
        <p:txBody>
          <a:bodyPr/>
          <a:lstStyle/>
          <a:p>
            <a:pPr marL="342900" lvl="1" indent="-342900">
              <a:lnSpc>
                <a:spcPct val="80000"/>
              </a:lnSpc>
              <a:spcAft>
                <a:spcPts val="600"/>
              </a:spcAft>
              <a:buFont typeface="Arial" panose="020B0604020202020204" pitchFamily="34" charset="0"/>
              <a:buChar char="•"/>
              <a:defRPr/>
            </a:pPr>
            <a:endParaRPr lang="en-US" altLang="ja-JP" sz="2400" dirty="0">
              <a:ea typeface="ＭＳ Ｐゴシック" pitchFamily="34" charset="-128"/>
            </a:endParaRPr>
          </a:p>
          <a:p>
            <a:pPr>
              <a:lnSpc>
                <a:spcPct val="80000"/>
              </a:lnSpc>
              <a:buNone/>
            </a:pPr>
            <a:r>
              <a:rPr lang="en-US" sz="2800" dirty="0">
                <a:latin typeface="Calibri" pitchFamily="34" charset="0"/>
              </a:rPr>
              <a:t>This presentation is given for the following purposes:</a:t>
            </a:r>
          </a:p>
          <a:p>
            <a:pPr>
              <a:lnSpc>
                <a:spcPct val="80000"/>
              </a:lnSpc>
              <a:buNone/>
            </a:pPr>
            <a:endParaRPr lang="en-US" sz="2800" dirty="0">
              <a:latin typeface="Calibri" pitchFamily="34" charset="0"/>
            </a:endParaRPr>
          </a:p>
          <a:p>
            <a:pPr marL="457200" indent="-457200">
              <a:lnSpc>
                <a:spcPct val="80000"/>
              </a:lnSpc>
            </a:pPr>
            <a:r>
              <a:rPr lang="en-US" sz="2800" dirty="0">
                <a:latin typeface="Calibri" pitchFamily="34" charset="0"/>
              </a:rPr>
              <a:t>To provide an update of the Serious Reportable Event program and related quality improvement activities at the Bureau of Health Care Safety and Quality; and </a:t>
            </a:r>
          </a:p>
          <a:p>
            <a:pPr marL="457200" indent="-457200">
              <a:lnSpc>
                <a:spcPct val="80000"/>
              </a:lnSpc>
            </a:pPr>
            <a:endParaRPr lang="en-US" sz="2800" dirty="0">
              <a:latin typeface="Calibri" pitchFamily="34" charset="0"/>
            </a:endParaRPr>
          </a:p>
          <a:p>
            <a:pPr marL="457200" indent="-457200">
              <a:lnSpc>
                <a:spcPct val="80000"/>
              </a:lnSpc>
            </a:pPr>
            <a:r>
              <a:rPr lang="en-US" sz="2800" dirty="0">
                <a:latin typeface="Calibri" pitchFamily="34" charset="0"/>
              </a:rPr>
              <a:t>To share the trends in the types and volume of Serious Reportable Events reported in 2020 and previous years.</a:t>
            </a:r>
          </a:p>
          <a:p>
            <a:pPr marL="0" indent="0">
              <a:lnSpc>
                <a:spcPct val="80000"/>
              </a:lnSpc>
              <a:buNone/>
            </a:pPr>
            <a:endParaRPr lang="en-US" sz="2800" dirty="0">
              <a:latin typeface="Calibri" pitchFamily="34" charset="0"/>
            </a:endParaRP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33341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title"/>
          </p:nvPr>
        </p:nvSpPr>
        <p:spPr>
          <a:xfrm>
            <a:off x="644465" y="134192"/>
            <a:ext cx="4549775" cy="708025"/>
          </a:xfrm>
          <a:noFill/>
        </p:spPr>
        <p:txBody>
          <a:bodyPr>
            <a:normAutofit/>
          </a:bodyPr>
          <a:lstStyle/>
          <a:p>
            <a:pPr eaLnBrk="1" hangingPunct="1">
              <a:defRPr/>
            </a:pPr>
            <a:r>
              <a:rPr lang="en-US" altLang="en-US" sz="4000" dirty="0"/>
              <a:t>Background</a:t>
            </a:r>
            <a:endParaRPr lang="en-US" sz="4000" dirty="0">
              <a:solidFill>
                <a:schemeClr val="bg1">
                  <a:alpha val="95000"/>
                </a:schemeClr>
              </a:solidFill>
              <a:latin typeface="+mn-lt"/>
            </a:endParaRPr>
          </a:p>
        </p:txBody>
      </p:sp>
      <p:sp>
        <p:nvSpPr>
          <p:cNvPr id="27652" name="Rectangle 8"/>
          <p:cNvSpPr>
            <a:spLocks noGrp="1" noChangeArrowheads="1"/>
          </p:cNvSpPr>
          <p:nvPr>
            <p:ph type="body" idx="1"/>
          </p:nvPr>
        </p:nvSpPr>
        <p:spPr>
          <a:xfrm>
            <a:off x="873457" y="1371600"/>
            <a:ext cx="9337343" cy="4724400"/>
          </a:xfrm>
        </p:spPr>
        <p:txBody>
          <a:bodyPr>
            <a:normAutofit/>
          </a:bodyPr>
          <a:lstStyle/>
          <a:p>
            <a:pPr>
              <a:lnSpc>
                <a:spcPct val="80000"/>
              </a:lnSpc>
              <a:buFont typeface="Arial" charset="0"/>
              <a:buChar char="•"/>
            </a:pPr>
            <a:r>
              <a:rPr lang="en-US" sz="2800" dirty="0">
                <a:latin typeface="Calibri" pitchFamily="34" charset="0"/>
              </a:rPr>
              <a:t>Adverse events that occur in the health care setting are a patient safety concern and public health issue.</a:t>
            </a:r>
          </a:p>
          <a:p>
            <a:pPr>
              <a:lnSpc>
                <a:spcPct val="80000"/>
              </a:lnSpc>
              <a:buFont typeface="Arial" charset="0"/>
              <a:buChar char="•"/>
            </a:pPr>
            <a:endParaRPr lang="en-US" sz="1200" dirty="0">
              <a:latin typeface="Calibri" pitchFamily="34" charset="0"/>
            </a:endParaRPr>
          </a:p>
          <a:p>
            <a:pPr marL="800100" lvl="1" indent="-342900">
              <a:lnSpc>
                <a:spcPct val="80000"/>
              </a:lnSpc>
              <a:buFont typeface="Arial" charset="0"/>
              <a:buChar char="•"/>
            </a:pPr>
            <a:r>
              <a:rPr lang="en-US" sz="2400" dirty="0">
                <a:latin typeface="Calibri" pitchFamily="34" charset="0"/>
              </a:rPr>
              <a:t>The Office of the Inspector General found that adverse events occur in 13.5% of hospital admissions of Medicare beneficiaries (2010).</a:t>
            </a:r>
          </a:p>
          <a:p>
            <a:pPr marL="800100" lvl="1" indent="-342900">
              <a:lnSpc>
                <a:spcPct val="80000"/>
              </a:lnSpc>
              <a:buFont typeface="Arial" charset="0"/>
              <a:buChar char="•"/>
            </a:pPr>
            <a:endParaRPr lang="en-US" sz="1200" dirty="0">
              <a:latin typeface="Calibri" pitchFamily="34" charset="0"/>
            </a:endParaRPr>
          </a:p>
          <a:p>
            <a:pPr marL="800100" lvl="1" indent="-342900">
              <a:lnSpc>
                <a:spcPct val="80000"/>
              </a:lnSpc>
              <a:buFont typeface="Arial" charset="0"/>
              <a:buChar char="•"/>
            </a:pPr>
            <a:r>
              <a:rPr lang="en-US" sz="2400" dirty="0">
                <a:latin typeface="Calibri" pitchFamily="34" charset="0"/>
              </a:rPr>
              <a:t>It is also projected that 10% of Medicare patients nationally experience an adverse event during a rehabilitation hospital stay (OIG, 2016). </a:t>
            </a:r>
          </a:p>
          <a:p>
            <a:pPr marL="800100" lvl="1" indent="-342900">
              <a:lnSpc>
                <a:spcPct val="80000"/>
              </a:lnSpc>
              <a:buFont typeface="Arial" charset="0"/>
              <a:buChar char="•"/>
            </a:pPr>
            <a:endParaRPr lang="en-US" sz="1200" dirty="0">
              <a:latin typeface="Calibri" pitchFamily="34" charset="0"/>
            </a:endParaRPr>
          </a:p>
          <a:p>
            <a:pPr>
              <a:lnSpc>
                <a:spcPct val="80000"/>
              </a:lnSpc>
              <a:buFont typeface="Arial" charset="0"/>
              <a:buChar char="•"/>
            </a:pPr>
            <a:r>
              <a:rPr lang="en-US" sz="2800" dirty="0">
                <a:latin typeface="Calibri" pitchFamily="34" charset="0"/>
              </a:rPr>
              <a:t>Section 51H of chapter 111 of the Massachusetts General Laws</a:t>
            </a:r>
            <a:r>
              <a:rPr lang="en-US" dirty="0"/>
              <a:t> </a:t>
            </a:r>
            <a:r>
              <a:rPr lang="en-US" sz="2800" dirty="0">
                <a:latin typeface="Calibri" pitchFamily="34" charset="0"/>
              </a:rPr>
              <a:t>authorizes the Department to collect adverse medical event data and disseminate the information publicly to encourage quality improvement.</a:t>
            </a:r>
            <a:endParaRPr lang="en-US" altLang="ja-JP" sz="2400" dirty="0">
              <a:ea typeface="ＭＳ Ｐゴシック" pitchFamily="34" charset="-128"/>
            </a:endParaRPr>
          </a:p>
          <a:p>
            <a:pPr marL="857250" lvl="1" indent="-339725">
              <a:lnSpc>
                <a:spcPct val="80000"/>
              </a:lnSpc>
              <a:spcAft>
                <a:spcPts val="600"/>
              </a:spcAft>
              <a:defRPr/>
            </a:pPr>
            <a:endParaRPr lang="en-US" altLang="ja-JP" sz="2000" dirty="0">
              <a:ea typeface="ＭＳ Ｐゴシック" pitchFamily="34" charset="-128"/>
            </a:endParaRPr>
          </a:p>
          <a:p>
            <a:pPr marL="117475" indent="0">
              <a:lnSpc>
                <a:spcPct val="80000"/>
              </a:lnSpc>
              <a:spcAft>
                <a:spcPts val="600"/>
              </a:spcAft>
              <a:buNone/>
              <a:defRPr/>
            </a:pPr>
            <a:endParaRPr lang="en-US" altLang="ja-JP" sz="2400" dirty="0">
              <a:ea typeface="ＭＳ Ｐゴシック" pitchFamily="34" charset="-128"/>
            </a:endParaRPr>
          </a:p>
          <a:p>
            <a:pPr marL="117475" indent="0">
              <a:lnSpc>
                <a:spcPct val="80000"/>
              </a:lnSpc>
              <a:spcAft>
                <a:spcPts val="600"/>
              </a:spcAft>
              <a:buNone/>
              <a:defRPr/>
            </a:pPr>
            <a:endParaRPr lang="en-US" altLang="ja-JP" sz="2400" dirty="0">
              <a:ea typeface="ＭＳ Ｐゴシック" pitchFamily="34" charset="-128"/>
            </a:endParaRPr>
          </a:p>
          <a:p>
            <a:pPr marL="457200" indent="-339725">
              <a:lnSpc>
                <a:spcPct val="80000"/>
              </a:lnSpc>
              <a:spcAft>
                <a:spcPts val="600"/>
              </a:spcAft>
              <a:defRPr/>
            </a:pPr>
            <a:endParaRPr lang="en-US" altLang="ja-JP" sz="2400" dirty="0">
              <a:ea typeface="ＭＳ Ｐゴシック" pitchFamily="34" charset="-128"/>
            </a:endParaRPr>
          </a:p>
          <a:p>
            <a:pPr marL="457200" indent="-339725">
              <a:lnSpc>
                <a:spcPct val="80000"/>
              </a:lnSpc>
              <a:spcAft>
                <a:spcPts val="600"/>
              </a:spcAft>
              <a:defRPr/>
            </a:pPr>
            <a:endParaRPr lang="en-US" altLang="ja-JP" sz="2400" dirty="0">
              <a:ea typeface="ＭＳ Ｐゴシック" pitchFamily="34" charset="-128"/>
            </a:endParaRP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25</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28079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40" y="56524"/>
            <a:ext cx="10972800" cy="874654"/>
          </a:xfrm>
        </p:spPr>
        <p:txBody>
          <a:bodyPr>
            <a:normAutofit/>
          </a:bodyPr>
          <a:lstStyle/>
          <a:p>
            <a:r>
              <a:rPr lang="en-US" altLang="en-US" sz="4000" dirty="0"/>
              <a:t>Background</a:t>
            </a:r>
          </a:p>
        </p:txBody>
      </p:sp>
      <p:sp>
        <p:nvSpPr>
          <p:cNvPr id="3" name="Content Placeholder 2"/>
          <p:cNvSpPr>
            <a:spLocks noGrp="1"/>
          </p:cNvSpPr>
          <p:nvPr>
            <p:ph idx="1"/>
          </p:nvPr>
        </p:nvSpPr>
        <p:spPr/>
        <p:txBody>
          <a:bodyPr/>
          <a:lstStyle/>
          <a:p>
            <a:pPr>
              <a:lnSpc>
                <a:spcPct val="80000"/>
              </a:lnSpc>
            </a:pPr>
            <a:r>
              <a:rPr lang="en-US" sz="2800" dirty="0">
                <a:latin typeface="Calibri" pitchFamily="34" charset="0"/>
              </a:rPr>
              <a:t>The National Quality Forum (NQF) has operationalized a group of adverse events into measurable, evidence-based outcomes called Serious Reportable Events (SRE).</a:t>
            </a:r>
          </a:p>
          <a:p>
            <a:pPr>
              <a:lnSpc>
                <a:spcPct val="80000"/>
              </a:lnSpc>
              <a:buFont typeface="Arial" charset="0"/>
              <a:buChar char="•"/>
            </a:pPr>
            <a:endParaRPr lang="en-US" sz="1400" dirty="0">
              <a:latin typeface="Calibri" pitchFamily="34" charset="0"/>
            </a:endParaRPr>
          </a:p>
          <a:p>
            <a:pPr>
              <a:lnSpc>
                <a:spcPct val="80000"/>
              </a:lnSpc>
              <a:buFont typeface="Arial" charset="0"/>
              <a:buChar char="•"/>
            </a:pPr>
            <a:r>
              <a:rPr lang="en-US" sz="2800" dirty="0">
                <a:latin typeface="Calibri" pitchFamily="34" charset="0"/>
              </a:rPr>
              <a:t>MA adopted SREs as its adverse event reporting framework in 2008. </a:t>
            </a:r>
          </a:p>
          <a:p>
            <a:pPr>
              <a:lnSpc>
                <a:spcPct val="80000"/>
              </a:lnSpc>
              <a:buFont typeface="Arial" charset="0"/>
              <a:buChar char="•"/>
            </a:pPr>
            <a:endParaRPr lang="en-US" sz="1400" dirty="0">
              <a:latin typeface="Calibri" pitchFamily="34" charset="0"/>
            </a:endParaRPr>
          </a:p>
          <a:p>
            <a:pPr>
              <a:lnSpc>
                <a:spcPct val="80000"/>
              </a:lnSpc>
              <a:buFont typeface="Arial" charset="0"/>
              <a:buChar char="•"/>
            </a:pPr>
            <a:r>
              <a:rPr lang="en-US" sz="2800" dirty="0">
                <a:latin typeface="Calibri" pitchFamily="34" charset="0"/>
              </a:rPr>
              <a:t>There is no federal adverse event reporting system. Twenty-seven other states developed and implemented state-based adverse event reporting programs.</a:t>
            </a:r>
          </a:p>
          <a:p>
            <a:pPr lvl="1">
              <a:lnSpc>
                <a:spcPct val="80000"/>
              </a:lnSpc>
              <a:buFont typeface="Arial" charset="0"/>
              <a:buChar char="•"/>
            </a:pPr>
            <a:r>
              <a:rPr lang="en-US" sz="2400" dirty="0">
                <a:latin typeface="Calibri" pitchFamily="34" charset="0"/>
              </a:rPr>
              <a:t>Over half use the SRE framework including Connecticut, Minnesota and New Hampshire.</a:t>
            </a: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111160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40" y="56524"/>
            <a:ext cx="10972800" cy="874654"/>
          </a:xfrm>
        </p:spPr>
        <p:txBody>
          <a:bodyPr>
            <a:normAutofit/>
          </a:bodyPr>
          <a:lstStyle/>
          <a:p>
            <a:r>
              <a:rPr lang="en-US" altLang="en-US" sz="4000" dirty="0"/>
              <a:t>SREs and COVID-19</a:t>
            </a:r>
          </a:p>
        </p:txBody>
      </p:sp>
      <p:sp>
        <p:nvSpPr>
          <p:cNvPr id="3" name="Content Placeholder 2"/>
          <p:cNvSpPr>
            <a:spLocks noGrp="1"/>
          </p:cNvSpPr>
          <p:nvPr>
            <p:ph idx="1"/>
          </p:nvPr>
        </p:nvSpPr>
        <p:spPr/>
        <p:txBody>
          <a:bodyPr>
            <a:normAutofit/>
          </a:bodyPr>
          <a:lstStyle/>
          <a:p>
            <a:pPr>
              <a:lnSpc>
                <a:spcPct val="80000"/>
              </a:lnSpc>
            </a:pPr>
            <a:r>
              <a:rPr lang="en-US" sz="2800" dirty="0">
                <a:latin typeface="Calibri" pitchFamily="34" charset="0"/>
              </a:rPr>
              <a:t>As part of the COVID-19 response, all nonessential and elective invasive procedures were suspended beginning March 15, 2020 and were able to resume on June 24, 2020 under a set of limited circumstances.  There was a similar restriction on these procedures again in December </a:t>
            </a:r>
            <a:r>
              <a:rPr lang="en-US" sz="2800">
                <a:latin typeface="Calibri" pitchFamily="34" charset="0"/>
              </a:rPr>
              <a:t>of 2020.</a:t>
            </a:r>
          </a:p>
          <a:p>
            <a:pPr>
              <a:lnSpc>
                <a:spcPct val="80000"/>
              </a:lnSpc>
            </a:pPr>
            <a:endParaRPr lang="en-US" sz="2800" dirty="0">
              <a:latin typeface="Calibri" pitchFamily="34" charset="0"/>
            </a:endParaRPr>
          </a:p>
          <a:p>
            <a:pPr>
              <a:lnSpc>
                <a:spcPct val="80000"/>
              </a:lnSpc>
            </a:pPr>
            <a:r>
              <a:rPr lang="en-US" sz="2800" dirty="0">
                <a:latin typeface="Calibri" pitchFamily="34" charset="0"/>
              </a:rPr>
              <a:t>No SREs were reported by ambulatory surgical centers in calendar year 2020 and the number SREs associated with surgical or invasive procedures was significantly diminished overall.</a:t>
            </a:r>
          </a:p>
          <a:p>
            <a:pPr>
              <a:lnSpc>
                <a:spcPct val="80000"/>
              </a:lnSpc>
              <a:buFont typeface="Arial" charset="0"/>
              <a:buChar char="•"/>
            </a:pPr>
            <a:endParaRPr lang="en-US" sz="1400" dirty="0">
              <a:latin typeface="Calibri" pitchFamily="34" charset="0"/>
            </a:endParaRPr>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27</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73893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33" y="134192"/>
            <a:ext cx="4818062" cy="708025"/>
          </a:xfrm>
        </p:spPr>
        <p:txBody>
          <a:bodyPr>
            <a:normAutofit/>
          </a:bodyPr>
          <a:lstStyle/>
          <a:p>
            <a:r>
              <a:rPr lang="en-US" altLang="en-US" sz="4000" dirty="0"/>
              <a:t>SREs Defined</a:t>
            </a:r>
            <a:endParaRPr lang="en-US" sz="4000" dirty="0">
              <a:solidFill>
                <a:schemeClr val="bg1">
                  <a:alpha val="95000"/>
                </a:schemeClr>
              </a:solidFill>
            </a:endParaRPr>
          </a:p>
        </p:txBody>
      </p:sp>
      <p:sp>
        <p:nvSpPr>
          <p:cNvPr id="3" name="Content Placeholder 2"/>
          <p:cNvSpPr>
            <a:spLocks noGrp="1"/>
          </p:cNvSpPr>
          <p:nvPr>
            <p:ph idx="1"/>
          </p:nvPr>
        </p:nvSpPr>
        <p:spPr>
          <a:xfrm>
            <a:off x="777922" y="1314450"/>
            <a:ext cx="9432879" cy="5126264"/>
          </a:xfrm>
        </p:spPr>
        <p:txBody>
          <a:bodyPr/>
          <a:lstStyle/>
          <a:p>
            <a:pPr marL="0" indent="0">
              <a:spcBef>
                <a:spcPts val="0"/>
              </a:spcBef>
              <a:buNone/>
            </a:pPr>
            <a:r>
              <a:rPr lang="en-US" sz="2400" dirty="0">
                <a:latin typeface="Calibri" pitchFamily="34" charset="0"/>
              </a:rPr>
              <a:t> </a:t>
            </a:r>
            <a:r>
              <a:rPr lang="en-US" sz="2400" u="sng" dirty="0">
                <a:latin typeface="Calibri" pitchFamily="34" charset="0"/>
              </a:rPr>
              <a:t>Section 51H of Chapter 111 of the General Laws:</a:t>
            </a:r>
            <a:r>
              <a:rPr lang="en-US" sz="2400" dirty="0">
                <a:latin typeface="Calibri" pitchFamily="34" charset="0"/>
              </a:rPr>
              <a:t>	</a:t>
            </a:r>
          </a:p>
          <a:p>
            <a:pPr marL="0" indent="0">
              <a:spcBef>
                <a:spcPts val="0"/>
              </a:spcBef>
              <a:buNone/>
            </a:pPr>
            <a:r>
              <a:rPr lang="en-US" sz="2000" dirty="0">
                <a:latin typeface="Calibri" pitchFamily="34" charset="0"/>
              </a:rPr>
              <a:t>“Serious reportable event”, an event that results in a serious adverse patient outcome that is clearly identifiable and measurable, reasonably preventable, and that meets any other criteria established by the department in regulations.</a:t>
            </a:r>
            <a:r>
              <a:rPr lang="en-US" sz="2400" dirty="0">
                <a:latin typeface="Calibri" pitchFamily="34" charset="0"/>
              </a:rPr>
              <a:t> </a:t>
            </a:r>
          </a:p>
          <a:p>
            <a:pPr marL="0" indent="0">
              <a:spcBef>
                <a:spcPts val="0"/>
              </a:spcBef>
              <a:buNone/>
            </a:pPr>
            <a:endParaRPr lang="en-US" sz="2400" dirty="0">
              <a:latin typeface="Calibri" pitchFamily="34" charset="0"/>
            </a:endParaRPr>
          </a:p>
          <a:p>
            <a:pPr marL="0" indent="0">
              <a:spcBef>
                <a:spcPts val="0"/>
              </a:spcBef>
              <a:buNone/>
            </a:pPr>
            <a:endParaRPr lang="en-US" sz="1000" u="sng" dirty="0">
              <a:latin typeface="Calibri" pitchFamily="34" charset="0"/>
            </a:endParaRPr>
          </a:p>
          <a:p>
            <a:pPr marL="0" indent="0">
              <a:spcBef>
                <a:spcPts val="0"/>
              </a:spcBef>
              <a:buNone/>
            </a:pPr>
            <a:r>
              <a:rPr lang="en-US" sz="2400" u="sng" dirty="0">
                <a:latin typeface="Calibri" pitchFamily="34" charset="0"/>
              </a:rPr>
              <a:t>105 CMR 130.332 and 105 CMR 140.308: </a:t>
            </a:r>
          </a:p>
          <a:p>
            <a:pPr marL="0" indent="0">
              <a:spcBef>
                <a:spcPts val="0"/>
              </a:spcBef>
              <a:buNone/>
            </a:pPr>
            <a:r>
              <a:rPr lang="en-US" sz="2000" dirty="0">
                <a:latin typeface="Calibri" pitchFamily="34" charset="0"/>
              </a:rPr>
              <a:t>Serious Reportable Event (SRE) means an event that occurs on premises covered by a hospital's license that results in an adverse patient outcome, is clearly identifiable and measurable, has been identified to be in a class of events that are that are largely preventable and harmful, and of a nature such that the risk of occurrence is significantly influenced by the policies and procedures of the hospital. The Department issued a list of SREs based on those events included on the NQF table of reportable events to which 105 CMR 130.332 and 105 CMR 140.308 apply in guidance.</a:t>
            </a:r>
          </a:p>
          <a:p>
            <a:pPr marL="344488" indent="561975">
              <a:spcBef>
                <a:spcPts val="0"/>
              </a:spcBef>
              <a:buNone/>
            </a:pPr>
            <a:endParaRPr lang="en-US" sz="1000" u="sng" dirty="0">
              <a:latin typeface="Calibri" pitchFamily="34" charset="0"/>
            </a:endParaRPr>
          </a:p>
          <a:p>
            <a:pPr marL="0" indent="0">
              <a:spcBef>
                <a:spcPts val="0"/>
              </a:spcBef>
              <a:buNone/>
            </a:pPr>
            <a:endParaRPr lang="en-US" sz="2400" dirty="0">
              <a:latin typeface="Calibri" pitchFamily="34" charset="0"/>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681272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09" y="152119"/>
            <a:ext cx="9548349" cy="708025"/>
          </a:xfrm>
        </p:spPr>
        <p:txBody>
          <a:bodyPr>
            <a:noAutofit/>
          </a:bodyPr>
          <a:lstStyle/>
          <a:p>
            <a:r>
              <a:rPr lang="en-US" altLang="en-US" sz="4000" dirty="0"/>
              <a:t>Reporting Requirements</a:t>
            </a:r>
            <a:endParaRPr lang="en-US" sz="4000" dirty="0">
              <a:solidFill>
                <a:schemeClr val="bg1">
                  <a:alpha val="95000"/>
                </a:schemeClr>
              </a:solidFill>
            </a:endParaRPr>
          </a:p>
        </p:txBody>
      </p:sp>
      <p:sp>
        <p:nvSpPr>
          <p:cNvPr id="3" name="Content Placeholder 2"/>
          <p:cNvSpPr>
            <a:spLocks noGrp="1"/>
          </p:cNvSpPr>
          <p:nvPr>
            <p:ph idx="1"/>
          </p:nvPr>
        </p:nvSpPr>
        <p:spPr>
          <a:xfrm>
            <a:off x="545910" y="1119116"/>
            <a:ext cx="10972800" cy="5427988"/>
          </a:xfrm>
        </p:spPr>
        <p:txBody>
          <a:bodyPr>
            <a:normAutofit/>
          </a:bodyPr>
          <a:lstStyle/>
          <a:p>
            <a:pPr marL="0" indent="0">
              <a:lnSpc>
                <a:spcPct val="90000"/>
              </a:lnSpc>
              <a:buNone/>
            </a:pPr>
            <a:endParaRPr lang="en-US" sz="1200" dirty="0"/>
          </a:p>
          <a:p>
            <a:pPr marL="228600" indent="-228600">
              <a:lnSpc>
                <a:spcPct val="90000"/>
              </a:lnSpc>
              <a:spcAft>
                <a:spcPts val="1800"/>
              </a:spcAft>
            </a:pPr>
            <a:r>
              <a:rPr lang="en-US" sz="2200" dirty="0"/>
              <a:t>Hospitals and ambulatory surgical centers (ASCs) are required to report SREs to the patient/family and the Bureau of Health Care Safety and Quality (BHCSQ) within seven days of the incident.  </a:t>
            </a:r>
          </a:p>
          <a:p>
            <a:pPr marL="228600" indent="-228600">
              <a:lnSpc>
                <a:spcPct val="90000"/>
              </a:lnSpc>
              <a:spcAft>
                <a:spcPts val="1800"/>
              </a:spcAft>
            </a:pPr>
            <a:r>
              <a:rPr lang="en-US" sz="2200" dirty="0"/>
              <a:t>An updated report to BHCSQ, the patient/family and the insurer is required within 30 days of the incident, including documentation of the root cause analysis findings and determination of preventability as required by 105 CMR 130.332(c) &amp; 105 CMR 140.308(c).</a:t>
            </a:r>
          </a:p>
          <a:p>
            <a:pPr marL="287338" indent="-287338">
              <a:lnSpc>
                <a:spcPct val="90000"/>
              </a:lnSpc>
              <a:spcAft>
                <a:spcPts val="1800"/>
              </a:spcAft>
            </a:pPr>
            <a:r>
              <a:rPr lang="en-US" sz="2200" dirty="0"/>
              <a:t>In June 2009, the Department implemented regulations prohibiting health care facilities from charging for services provided as a result of preventable SREs.</a:t>
            </a:r>
          </a:p>
          <a:p>
            <a:pPr marL="228600" indent="-228600">
              <a:lnSpc>
                <a:spcPct val="90000"/>
              </a:lnSpc>
              <a:spcAft>
                <a:spcPts val="1800"/>
              </a:spcAft>
            </a:pPr>
            <a:r>
              <a:rPr lang="en-US" sz="2200" dirty="0"/>
              <a:t>Amendments adopted as part of the hospital regulatory review completed in 2017 streamlined the reporting process without removing transparency.</a:t>
            </a:r>
          </a:p>
          <a:p>
            <a:pPr marL="0" indent="0">
              <a:lnSpc>
                <a:spcPct val="90000"/>
              </a:lnSpc>
              <a:spcAft>
                <a:spcPts val="1800"/>
              </a:spcAft>
              <a:buNone/>
            </a:pPr>
            <a:endParaRPr lang="en-US" sz="2200" dirty="0"/>
          </a:p>
          <a:p>
            <a:pPr marL="0" indent="0">
              <a:lnSpc>
                <a:spcPct val="90000"/>
              </a:lnSpc>
              <a:spcAft>
                <a:spcPts val="1800"/>
              </a:spcAft>
              <a:buNone/>
            </a:pPr>
            <a:endParaRPr lang="en-US" sz="2400" dirty="0"/>
          </a:p>
          <a:p>
            <a:pPr marL="0" indent="0">
              <a:lnSpc>
                <a:spcPct val="90000"/>
              </a:lnSpc>
              <a:spcAft>
                <a:spcPts val="1800"/>
              </a:spcAft>
            </a:pPr>
            <a:endParaRPr lang="en-US" sz="2400"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1380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5" name="TextBox 4"/>
          <p:cNvSpPr txBox="1"/>
          <p:nvPr/>
        </p:nvSpPr>
        <p:spPr>
          <a:xfrm>
            <a:off x="1996459" y="228600"/>
            <a:ext cx="7955279" cy="584775"/>
          </a:xfrm>
          <a:prstGeom prst="rect">
            <a:avLst/>
          </a:prstGeom>
          <a:noFill/>
          <a:ln>
            <a:noFill/>
          </a:ln>
        </p:spPr>
        <p:txBody>
          <a:bodyPr wrap="square" rtlCol="0">
            <a:spAutoFit/>
          </a:bodyPr>
          <a:lstStyle/>
          <a:p>
            <a:r>
              <a:rPr lang="en-US" sz="3200" b="1" dirty="0">
                <a:solidFill>
                  <a:schemeClr val="bg1"/>
                </a:solidFill>
              </a:rPr>
              <a:t>                         Safe Swimming </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865" t="31408" r="37890" b="5576"/>
          <a:stretch/>
        </p:blipFill>
        <p:spPr bwMode="auto">
          <a:xfrm>
            <a:off x="573255" y="2009840"/>
            <a:ext cx="5165005" cy="38935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descr="C:\Users\ABCohen\AppData\Local\Microsoft\Windows\Temporary Internet Files\Content.Outlook\AXXZC8Y0\WaterSafetyBehaviors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332" y="1163679"/>
            <a:ext cx="6011917" cy="33810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943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909" y="87361"/>
            <a:ext cx="4818062" cy="708025"/>
          </a:xfrm>
        </p:spPr>
        <p:txBody>
          <a:bodyPr>
            <a:normAutofit/>
          </a:bodyPr>
          <a:lstStyle/>
          <a:p>
            <a:r>
              <a:rPr lang="en-US" altLang="en-US" sz="4000" dirty="0"/>
              <a:t>SRE Types</a:t>
            </a:r>
            <a:endParaRPr lang="en-US" sz="4000" dirty="0">
              <a:solidFill>
                <a:schemeClr val="bg1">
                  <a:alpha val="95000"/>
                </a:schemeClr>
              </a:solidFill>
            </a:endParaRP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3740312132"/>
              </p:ext>
            </p:extLst>
          </p:nvPr>
        </p:nvGraphicFramePr>
        <p:xfrm>
          <a:off x="791570" y="1314451"/>
          <a:ext cx="9419231" cy="481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905563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39" y="143157"/>
            <a:ext cx="4818062" cy="708025"/>
          </a:xfrm>
        </p:spPr>
        <p:txBody>
          <a:bodyPr>
            <a:normAutofit/>
          </a:bodyPr>
          <a:lstStyle/>
          <a:p>
            <a:r>
              <a:rPr lang="en-US" altLang="en-US" sz="4000" dirty="0"/>
              <a:t>SRE Types</a:t>
            </a:r>
            <a:endParaRPr lang="en-US" sz="4000" dirty="0">
              <a:solidFill>
                <a:schemeClr val="bg1">
                  <a:alpha val="95000"/>
                </a:schemeClr>
              </a:solidFill>
            </a:endParaRPr>
          </a:p>
        </p:txBody>
      </p:sp>
      <p:graphicFrame>
        <p:nvGraphicFramePr>
          <p:cNvPr id="7" name="Content Placeholder 8"/>
          <p:cNvGraphicFramePr>
            <a:graphicFrameLocks noGrp="1"/>
          </p:cNvGraphicFramePr>
          <p:nvPr>
            <p:ph idx="1"/>
            <p:extLst>
              <p:ext uri="{D42A27DB-BD31-4B8C-83A1-F6EECF244321}">
                <p14:modId xmlns:p14="http://schemas.microsoft.com/office/powerpoint/2010/main" val="1871137798"/>
              </p:ext>
            </p:extLst>
          </p:nvPr>
        </p:nvGraphicFramePr>
        <p:xfrm>
          <a:off x="1187356" y="1314451"/>
          <a:ext cx="9023446" cy="481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014273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33" y="155938"/>
            <a:ext cx="4818062" cy="708025"/>
          </a:xfrm>
        </p:spPr>
        <p:txBody>
          <a:bodyPr>
            <a:noAutofit/>
          </a:bodyPr>
          <a:lstStyle/>
          <a:p>
            <a:r>
              <a:rPr lang="en-US" altLang="en-US" sz="4000" dirty="0"/>
              <a:t>SRE Types</a:t>
            </a:r>
            <a:endParaRPr lang="en-US" sz="4000" dirty="0">
              <a:solidFill>
                <a:schemeClr val="bg1">
                  <a:alpha val="9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9171130"/>
              </p:ext>
            </p:extLst>
          </p:nvPr>
        </p:nvGraphicFramePr>
        <p:xfrm>
          <a:off x="1884364" y="1055077"/>
          <a:ext cx="8326437" cy="3411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742445EC-6755-4D22-A029-CBA1EDFAC400}"/>
              </a:ext>
            </a:extLst>
          </p:cNvPr>
          <p:cNvGrpSpPr/>
          <p:nvPr/>
        </p:nvGrpSpPr>
        <p:grpSpPr>
          <a:xfrm>
            <a:off x="5149737" y="4492537"/>
            <a:ext cx="5002448" cy="1855512"/>
            <a:chOff x="2578532" y="3"/>
            <a:chExt cx="4577841" cy="3875327"/>
          </a:xfrm>
          <a:scene3d>
            <a:camera prst="orthographicFront"/>
            <a:lightRig rig="threePt" dir="t">
              <a:rot lat="0" lon="0" rev="7500000"/>
            </a:lightRig>
          </a:scene3d>
        </p:grpSpPr>
        <p:sp>
          <p:nvSpPr>
            <p:cNvPr id="8" name="Rectangle: Top Corners Rounded 7">
              <a:extLst>
                <a:ext uri="{FF2B5EF4-FFF2-40B4-BE49-F238E27FC236}">
                  <a16:creationId xmlns:a16="http://schemas.microsoft.com/office/drawing/2014/main" id="{5BA9FDA0-BAC2-4D78-B4F5-A095A4F1A1FC}"/>
                </a:ext>
              </a:extLst>
            </p:cNvPr>
            <p:cNvSpPr/>
            <p:nvPr/>
          </p:nvSpPr>
          <p:spPr>
            <a:xfrm rot="5400000">
              <a:off x="2929789" y="-351254"/>
              <a:ext cx="3875327" cy="4577841"/>
            </a:xfrm>
            <a:prstGeom prst="round2SameRect">
              <a:avLst/>
            </a:prstGeom>
            <a:solidFill>
              <a:schemeClr val="bg2">
                <a:alpha val="90000"/>
              </a:schemeClr>
            </a:solidFill>
            <a:sp3d extrusionH="190500" prstMaterial="dkEdge">
              <a:bevelT w="120650" h="38100" prst="relaxedInset"/>
              <a:bevelB w="120650" h="57150" prst="relaxedInset"/>
              <a:contourClr>
                <a:schemeClr val="bg1"/>
              </a:contourClr>
            </a:sp3d>
          </p:spPr>
          <p:style>
            <a:lnRef idx="1">
              <a:schemeClr val="accent2">
                <a:tint val="40000"/>
                <a:alpha val="90000"/>
                <a:hueOff val="0"/>
                <a:satOff val="0"/>
                <a:lumOff val="0"/>
                <a:alphaOff val="0"/>
              </a:schemeClr>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sp>
        <p:sp>
          <p:nvSpPr>
            <p:cNvPr id="9" name="Rectangle: Top Corners Rounded 4">
              <a:extLst>
                <a:ext uri="{FF2B5EF4-FFF2-40B4-BE49-F238E27FC236}">
                  <a16:creationId xmlns:a16="http://schemas.microsoft.com/office/drawing/2014/main" id="{73EF91E4-BDED-4E6B-8A1A-03BE7168BF7A}"/>
                </a:ext>
              </a:extLst>
            </p:cNvPr>
            <p:cNvSpPr txBox="1"/>
            <p:nvPr/>
          </p:nvSpPr>
          <p:spPr>
            <a:xfrm>
              <a:off x="2733792" y="319881"/>
              <a:ext cx="4233402" cy="319483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45720" rIns="91440" bIns="45720" numCol="1" spcCol="1270" anchor="ctr" anchorCtr="0">
              <a:noAutofit/>
            </a:bodyPr>
            <a:lstStyle/>
            <a:p>
              <a:pPr marL="228600" lvl="1" indent="-228600" defTabSz="1066800">
                <a:lnSpc>
                  <a:spcPct val="90000"/>
                </a:lnSpc>
                <a:spcBef>
                  <a:spcPct val="0"/>
                </a:spcBef>
                <a:spcAft>
                  <a:spcPct val="15000"/>
                </a:spcAft>
                <a:buFontTx/>
                <a:buChar char="•"/>
              </a:pPr>
              <a:r>
                <a:rPr lang="en-US" sz="1600" dirty="0">
                  <a:solidFill>
                    <a:prstClr val="black">
                      <a:hueOff val="0"/>
                      <a:satOff val="0"/>
                      <a:lumOff val="0"/>
                      <a:alphaOff val="0"/>
                    </a:prstClr>
                  </a:solidFill>
                </a:rPr>
                <a:t>Any Instance of Care Provided by Someone Impersonating a Health Care Provider</a:t>
              </a:r>
            </a:p>
            <a:p>
              <a:pPr marL="228600" lvl="1" indent="-228600" defTabSz="1066800">
                <a:lnSpc>
                  <a:spcPct val="90000"/>
                </a:lnSpc>
                <a:spcBef>
                  <a:spcPct val="0"/>
                </a:spcBef>
                <a:spcAft>
                  <a:spcPct val="15000"/>
                </a:spcAft>
                <a:buFontTx/>
                <a:buChar char="•"/>
              </a:pPr>
              <a:r>
                <a:rPr lang="en-US" sz="1600" dirty="0">
                  <a:solidFill>
                    <a:prstClr val="black">
                      <a:hueOff val="0"/>
                      <a:satOff val="0"/>
                      <a:lumOff val="0"/>
                      <a:alphaOff val="0"/>
                    </a:prstClr>
                  </a:solidFill>
                </a:rPr>
                <a:t>Resident/Patient Abduction</a:t>
              </a:r>
            </a:p>
            <a:p>
              <a:pPr marL="228600" lvl="1" indent="-228600" defTabSz="1066800">
                <a:lnSpc>
                  <a:spcPct val="90000"/>
                </a:lnSpc>
                <a:spcBef>
                  <a:spcPct val="0"/>
                </a:spcBef>
                <a:spcAft>
                  <a:spcPct val="15000"/>
                </a:spcAft>
                <a:buFontTx/>
                <a:buChar char="•"/>
              </a:pPr>
              <a:r>
                <a:rPr lang="en-US" sz="1600" dirty="0">
                  <a:solidFill>
                    <a:prstClr val="black">
                      <a:hueOff val="0"/>
                      <a:satOff val="0"/>
                      <a:lumOff val="0"/>
                      <a:alphaOff val="0"/>
                    </a:prstClr>
                  </a:solidFill>
                </a:rPr>
                <a:t>Sexual Abuse/Assault on a Patient or Staff Member</a:t>
              </a:r>
            </a:p>
            <a:p>
              <a:pPr marL="228600" lvl="1" indent="-228600" defTabSz="1066800">
                <a:lnSpc>
                  <a:spcPct val="90000"/>
                </a:lnSpc>
                <a:spcBef>
                  <a:spcPct val="0"/>
                </a:spcBef>
                <a:spcAft>
                  <a:spcPct val="15000"/>
                </a:spcAft>
                <a:buFontTx/>
                <a:buChar char="•"/>
              </a:pPr>
              <a:r>
                <a:rPr lang="en-US" sz="1600" dirty="0">
                  <a:solidFill>
                    <a:prstClr val="black">
                      <a:hueOff val="0"/>
                      <a:satOff val="0"/>
                      <a:lumOff val="0"/>
                      <a:alphaOff val="0"/>
                    </a:prstClr>
                  </a:solidFill>
                </a:rPr>
                <a:t>Death or Serious Injury of Patient or Staff Member as a Result of Physical Assault</a:t>
              </a:r>
            </a:p>
          </p:txBody>
        </p:sp>
      </p:grpSp>
      <p:grpSp>
        <p:nvGrpSpPr>
          <p:cNvPr id="10" name="Group 9">
            <a:extLst>
              <a:ext uri="{FF2B5EF4-FFF2-40B4-BE49-F238E27FC236}">
                <a16:creationId xmlns:a16="http://schemas.microsoft.com/office/drawing/2014/main" id="{2F1701FC-5C41-49DB-A7ED-E0E58A80B37E}"/>
              </a:ext>
            </a:extLst>
          </p:cNvPr>
          <p:cNvGrpSpPr/>
          <p:nvPr/>
        </p:nvGrpSpPr>
        <p:grpSpPr>
          <a:xfrm>
            <a:off x="1825616" y="4606500"/>
            <a:ext cx="3348812" cy="1638725"/>
            <a:chOff x="3496" y="1892"/>
            <a:chExt cx="2575036" cy="3871548"/>
          </a:xfrm>
          <a:scene3d>
            <a:camera prst="orthographicFront"/>
            <a:lightRig rig="threePt" dir="t">
              <a:rot lat="0" lon="0" rev="7500000"/>
            </a:lightRig>
          </a:scene3d>
        </p:grpSpPr>
        <p:sp>
          <p:nvSpPr>
            <p:cNvPr id="11" name="Rectangle: Rounded Corners 10">
              <a:extLst>
                <a:ext uri="{FF2B5EF4-FFF2-40B4-BE49-F238E27FC236}">
                  <a16:creationId xmlns:a16="http://schemas.microsoft.com/office/drawing/2014/main" id="{F99EF647-1BB1-45F4-BE9F-CA6395089ACA}"/>
                </a:ext>
              </a:extLst>
            </p:cNvPr>
            <p:cNvSpPr/>
            <p:nvPr/>
          </p:nvSpPr>
          <p:spPr>
            <a:xfrm>
              <a:off x="3496" y="1892"/>
              <a:ext cx="2575036" cy="3871548"/>
            </a:xfrm>
            <a:prstGeom prst="roundRect">
              <a:avLst/>
            </a:prstGeom>
            <a:solidFill>
              <a:srgbClr val="C00000"/>
            </a:solid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49F197EF-91AD-420D-B5CA-F6889C916FD6}"/>
                </a:ext>
              </a:extLst>
            </p:cNvPr>
            <p:cNvSpPr txBox="1"/>
            <p:nvPr/>
          </p:nvSpPr>
          <p:spPr>
            <a:xfrm>
              <a:off x="182898" y="491041"/>
              <a:ext cx="2197246" cy="32173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algn="ctr" defTabSz="1778000">
                <a:lnSpc>
                  <a:spcPct val="90000"/>
                </a:lnSpc>
                <a:spcBef>
                  <a:spcPct val="0"/>
                </a:spcBef>
                <a:spcAft>
                  <a:spcPct val="35000"/>
                </a:spcAft>
              </a:pPr>
              <a:r>
                <a:rPr lang="en-US" sz="2800" dirty="0">
                  <a:solidFill>
                    <a:prstClr val="white"/>
                  </a:solidFill>
                </a:rPr>
                <a:t>Potential Criminal Events</a:t>
              </a:r>
            </a:p>
          </p:txBody>
        </p:sp>
      </p:grpSp>
      <p:sp>
        <p:nvSpPr>
          <p:cNvPr id="13"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476069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Acute Care Hospital Data</a:t>
            </a:r>
            <a:endParaRPr lang="en-US" sz="4000"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649512008"/>
              </p:ext>
            </p:extLst>
          </p:nvPr>
        </p:nvGraphicFramePr>
        <p:xfrm>
          <a:off x="2122716" y="1694998"/>
          <a:ext cx="8088085" cy="42916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981200" y="1251858"/>
            <a:ext cx="8069943" cy="954107"/>
          </a:xfrm>
          <a:prstGeom prst="rect">
            <a:avLst/>
          </a:prstGeom>
        </p:spPr>
        <p:txBody>
          <a:bodyPr wrap="square">
            <a:spAutoFit/>
          </a:bodyPr>
          <a:lstStyle/>
          <a:p>
            <a:r>
              <a:rPr lang="en-US" sz="2800" dirty="0">
                <a:solidFill>
                  <a:prstClr val="black"/>
                </a:solidFill>
              </a:rPr>
              <a:t>Total Number of SREs in Acute Care Hospitals by Year</a:t>
            </a:r>
            <a:br>
              <a:rPr lang="en-US" sz="2800" dirty="0">
                <a:solidFill>
                  <a:prstClr val="black"/>
                </a:solidFill>
              </a:rPr>
            </a:br>
            <a:endParaRPr lang="en-US" sz="2800" dirty="0">
              <a:solidFill>
                <a:prstClr val="black"/>
              </a:solidFill>
            </a:endParaRPr>
          </a:p>
        </p:txBody>
      </p:sp>
      <p:sp>
        <p:nvSpPr>
          <p:cNvPr id="8" name="Rectangle 7"/>
          <p:cNvSpPr/>
          <p:nvPr/>
        </p:nvSpPr>
        <p:spPr>
          <a:xfrm>
            <a:off x="343804" y="6020604"/>
            <a:ext cx="11694316" cy="954107"/>
          </a:xfrm>
          <a:prstGeom prst="rect">
            <a:avLst/>
          </a:prstGeom>
        </p:spPr>
        <p:txBody>
          <a:bodyPr wrap="square">
            <a:spAutoFit/>
          </a:bodyPr>
          <a:lstStyle/>
          <a:p>
            <a:r>
              <a:rPr lang="en-US" sz="1400" dirty="0">
                <a:solidFill>
                  <a:prstClr val="black"/>
                </a:solidFill>
              </a:rPr>
              <a:t>** An event in 2016 affected a large number of patients and is reflected in the increase in SREs reported.</a:t>
            </a:r>
          </a:p>
          <a:p>
            <a:r>
              <a:rPr lang="en-US" sz="1400" dirty="0">
                <a:solidFill>
                  <a:prstClr val="black"/>
                </a:solidFill>
              </a:rPr>
              <a:t>     Data abstracted on May 28, 2021 from the Health Care Facility Reporting System </a:t>
            </a:r>
          </a:p>
          <a:p>
            <a:endParaRPr lang="en-US" sz="1400" dirty="0">
              <a:solidFill>
                <a:prstClr val="black"/>
              </a:solidFill>
            </a:endParaRPr>
          </a:p>
          <a:p>
            <a:endParaRPr lang="en-US" sz="1400" dirty="0">
              <a:solidFill>
                <a:prstClr val="black"/>
              </a:solidFill>
            </a:endParaRPr>
          </a:p>
        </p:txBody>
      </p:sp>
      <p:sp>
        <p:nvSpPr>
          <p:cNvPr id="3" name="TextBox 2"/>
          <p:cNvSpPr txBox="1"/>
          <p:nvPr/>
        </p:nvSpPr>
        <p:spPr>
          <a:xfrm>
            <a:off x="4085174" y="2511223"/>
            <a:ext cx="914400" cy="369332"/>
          </a:xfrm>
          <a:prstGeom prst="rect">
            <a:avLst/>
          </a:prstGeom>
          <a:noFill/>
        </p:spPr>
        <p:txBody>
          <a:bodyPr wrap="square" rtlCol="0">
            <a:spAutoFit/>
          </a:bodyPr>
          <a:lstStyle/>
          <a:p>
            <a:r>
              <a:rPr lang="en-US" dirty="0">
                <a:solidFill>
                  <a:prstClr val="black"/>
                </a:solidFill>
              </a:rPr>
              <a:t>**</a:t>
            </a: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947105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Acute Care Hospital Surgical Event Data</a:t>
            </a:r>
            <a:endParaRPr lang="en-US" sz="4000" dirty="0">
              <a:solidFill>
                <a:schemeClr val="bg1">
                  <a:alpha val="95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93414389"/>
              </p:ext>
            </p:extLst>
          </p:nvPr>
        </p:nvGraphicFramePr>
        <p:xfrm>
          <a:off x="3765756" y="983339"/>
          <a:ext cx="7954390" cy="5206181"/>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1"/>
          <p:cNvSpPr>
            <a:spLocks noChangeArrowheads="1"/>
          </p:cNvSpPr>
          <p:nvPr/>
        </p:nvSpPr>
        <p:spPr bwMode="auto">
          <a:xfrm>
            <a:off x="592822" y="1158375"/>
            <a:ext cx="2409685" cy="4904097"/>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For 2020, there was an increase in the number of events where there was an unintended retention of a foreign object.</a:t>
            </a:r>
          </a:p>
          <a:p>
            <a:pPr marL="285750" indent="-285750" eaLnBrk="1" hangingPunct="1">
              <a:spcBef>
                <a:spcPct val="0"/>
              </a:spcBef>
            </a:pPr>
            <a:endParaRPr lang="en-US" altLang="en-US" sz="1600" dirty="0">
              <a:solidFill>
                <a:srgbClr val="000000"/>
              </a:solidFill>
            </a:endParaRPr>
          </a:p>
          <a:p>
            <a:pPr eaLnBrk="1" hangingPunct="1">
              <a:spcBef>
                <a:spcPct val="0"/>
              </a:spcBef>
              <a:buFontTx/>
              <a:buNone/>
            </a:pPr>
            <a:r>
              <a:rPr lang="en-US" altLang="en-US" sz="1600" dirty="0">
                <a:solidFill>
                  <a:srgbClr val="000000"/>
                </a:solidFill>
              </a:rPr>
              <a:t>The most frequently reported outcome is that patients require an additional surgery or procedure to remove the foreign object that was unintentionally retained.    </a:t>
            </a:r>
          </a:p>
          <a:p>
            <a:pPr marL="285750" indent="-285750" eaLnBrk="1" hangingPunct="1">
              <a:spcBef>
                <a:spcPct val="0"/>
              </a:spcBef>
            </a:pPr>
            <a:endParaRPr lang="en-US" altLang="en-US" sz="1600" dirty="0">
              <a:solidFill>
                <a:srgbClr val="000000"/>
              </a:solidFill>
            </a:endParaRPr>
          </a:p>
        </p:txBody>
      </p:sp>
      <p:sp>
        <p:nvSpPr>
          <p:cNvPr id="3" name="TextBox 2">
            <a:extLst>
              <a:ext uri="{FF2B5EF4-FFF2-40B4-BE49-F238E27FC236}">
                <a16:creationId xmlns:a16="http://schemas.microsoft.com/office/drawing/2014/main" id="{040D7D73-8DC7-416F-BE25-EE92899E8616}"/>
              </a:ext>
            </a:extLst>
          </p:cNvPr>
          <p:cNvSpPr txBox="1"/>
          <p:nvPr/>
        </p:nvSpPr>
        <p:spPr>
          <a:xfrm>
            <a:off x="3124311" y="6186316"/>
            <a:ext cx="5662569" cy="276999"/>
          </a:xfrm>
          <a:prstGeom prst="rect">
            <a:avLst/>
          </a:prstGeom>
          <a:noFill/>
        </p:spPr>
        <p:txBody>
          <a:bodyPr wrap="square" rtlCol="0">
            <a:spAutoFit/>
          </a:bodyPr>
          <a:lstStyle/>
          <a:p>
            <a:r>
              <a:rPr lang="en-US" sz="1200" dirty="0">
                <a:solidFill>
                  <a:prstClr val="black"/>
                </a:solidFill>
              </a:rPr>
              <a:t>Data abstracted May 28, 2021 from the Health Care Facility Reporting System </a:t>
            </a: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922345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Acute Care Hospital: Product/Device Event Data</a:t>
            </a:r>
            <a:endParaRPr lang="en-US" sz="4000"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graphicFrame>
        <p:nvGraphicFramePr>
          <p:cNvPr id="8" name="Chart 7"/>
          <p:cNvGraphicFramePr/>
          <p:nvPr>
            <p:extLst>
              <p:ext uri="{D42A27DB-BD31-4B8C-83A1-F6EECF244321}">
                <p14:modId xmlns:p14="http://schemas.microsoft.com/office/powerpoint/2010/main" val="607609047"/>
              </p:ext>
            </p:extLst>
          </p:nvPr>
        </p:nvGraphicFramePr>
        <p:xfrm>
          <a:off x="3162300" y="931179"/>
          <a:ext cx="8791301" cy="4840972"/>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1"/>
          <p:cNvSpPr>
            <a:spLocks noChangeArrowheads="1"/>
          </p:cNvSpPr>
          <p:nvPr/>
        </p:nvSpPr>
        <p:spPr bwMode="auto">
          <a:xfrm>
            <a:off x="238399" y="1082550"/>
            <a:ext cx="2743200" cy="5162725"/>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eaLnBrk="1" hangingPunct="1">
              <a:spcBef>
                <a:spcPct val="0"/>
              </a:spcBef>
              <a:buFontTx/>
              <a:buNone/>
            </a:pPr>
            <a:r>
              <a:rPr lang="en-US" altLang="en-US" sz="1600" dirty="0">
                <a:solidFill>
                  <a:srgbClr val="000000"/>
                </a:solidFill>
              </a:rPr>
              <a:t>In the contaminated drugs, device or biologics event, one incident, that affected a significant number of patients in 2016, represents most of the category.  The hospital engaged in a robust corrective action plan to address the root causes of these incidents.</a:t>
            </a:r>
          </a:p>
          <a:p>
            <a:pPr eaLnBrk="1" hangingPunct="1">
              <a:spcBef>
                <a:spcPct val="0"/>
              </a:spcBef>
              <a:buFontTx/>
              <a:buNone/>
            </a:pPr>
            <a:endParaRPr lang="en-US" altLang="en-US" sz="1600" dirty="0">
              <a:solidFill>
                <a:srgbClr val="000000"/>
              </a:solidFill>
            </a:endParaRPr>
          </a:p>
          <a:p>
            <a:pPr eaLnBrk="1" hangingPunct="1">
              <a:spcBef>
                <a:spcPct val="0"/>
              </a:spcBef>
              <a:buFontTx/>
              <a:buNone/>
            </a:pPr>
            <a:r>
              <a:rPr lang="en-US" altLang="en-US" sz="1600" dirty="0">
                <a:solidFill>
                  <a:srgbClr val="000000"/>
                </a:solidFill>
              </a:rPr>
              <a:t>Since 2016, the number of product/device events has decreased although there was a slight increase in device misuse or malfunction for 2020.   </a:t>
            </a:r>
          </a:p>
        </p:txBody>
      </p:sp>
      <p:sp>
        <p:nvSpPr>
          <p:cNvPr id="3" name="TextBox 2"/>
          <p:cNvSpPr txBox="1"/>
          <p:nvPr/>
        </p:nvSpPr>
        <p:spPr>
          <a:xfrm>
            <a:off x="3032413" y="5907438"/>
            <a:ext cx="9159587" cy="738664"/>
          </a:xfrm>
          <a:prstGeom prst="rect">
            <a:avLst/>
          </a:prstGeom>
          <a:noFill/>
        </p:spPr>
        <p:txBody>
          <a:bodyPr wrap="square" rtlCol="0">
            <a:spAutoFit/>
          </a:bodyPr>
          <a:lstStyle/>
          <a:p>
            <a:r>
              <a:rPr lang="en-US" sz="1400" dirty="0">
                <a:solidFill>
                  <a:prstClr val="black"/>
                </a:solidFill>
              </a:rPr>
              <a:t>**An event in 2016 affected a large number of patients and is reflected in the increase in SREs reported.</a:t>
            </a:r>
          </a:p>
          <a:p>
            <a:r>
              <a:rPr lang="en-US" sz="1400" dirty="0">
                <a:solidFill>
                  <a:prstClr val="black"/>
                </a:solidFill>
              </a:rPr>
              <a:t>    Data abstracted on May 28, 2021 from the Health Care Facility Reporting System. </a:t>
            </a:r>
          </a:p>
          <a:p>
            <a:endParaRPr lang="en-US" sz="1400" dirty="0">
              <a:solidFill>
                <a:prstClr val="black"/>
              </a:solidFill>
            </a:endParaRPr>
          </a:p>
        </p:txBody>
      </p:sp>
      <p:sp>
        <p:nvSpPr>
          <p:cNvPr id="5" name="TextBox 4"/>
          <p:cNvSpPr txBox="1"/>
          <p:nvPr/>
        </p:nvSpPr>
        <p:spPr>
          <a:xfrm>
            <a:off x="4765334" y="1331946"/>
            <a:ext cx="625642" cy="369332"/>
          </a:xfrm>
          <a:prstGeom prst="rect">
            <a:avLst/>
          </a:prstGeom>
          <a:noFill/>
        </p:spPr>
        <p:txBody>
          <a:bodyPr wrap="square" rtlCol="0">
            <a:spAutoFit/>
          </a:bodyPr>
          <a:lstStyle/>
          <a:p>
            <a:r>
              <a:rPr lang="en-US" dirty="0">
                <a:solidFill>
                  <a:prstClr val="black"/>
                </a:solidFill>
              </a:rPr>
              <a:t>**</a:t>
            </a: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35</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819674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Acute Care Hospital: Environmental Event Data</a:t>
            </a:r>
            <a:endParaRPr lang="en-US" sz="4000"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
        <p:nvSpPr>
          <p:cNvPr id="7" name="TextBox 6"/>
          <p:cNvSpPr txBox="1"/>
          <p:nvPr/>
        </p:nvSpPr>
        <p:spPr>
          <a:xfrm>
            <a:off x="2032001" y="1397001"/>
            <a:ext cx="184731" cy="646331"/>
          </a:xfrm>
          <a:prstGeom prst="rect">
            <a:avLst/>
          </a:prstGeom>
          <a:noFill/>
        </p:spPr>
        <p:txBody>
          <a:bodyPr wrap="none" rtlCol="0">
            <a:spAutoFit/>
          </a:bodyPr>
          <a:lstStyle/>
          <a:p>
            <a:br>
              <a:rPr lang="en-US" dirty="0">
                <a:solidFill>
                  <a:prstClr val="black"/>
                </a:solidFill>
              </a:rPr>
            </a:br>
            <a:endParaRPr lang="en-US" dirty="0">
              <a:solidFill>
                <a:prstClr val="black"/>
              </a:solidFill>
            </a:endParaRPr>
          </a:p>
        </p:txBody>
      </p:sp>
      <p:graphicFrame>
        <p:nvGraphicFramePr>
          <p:cNvPr id="3" name="Chart 2"/>
          <p:cNvGraphicFramePr/>
          <p:nvPr>
            <p:extLst>
              <p:ext uri="{D42A27DB-BD31-4B8C-83A1-F6EECF244321}">
                <p14:modId xmlns:p14="http://schemas.microsoft.com/office/powerpoint/2010/main" val="1249675219"/>
              </p:ext>
            </p:extLst>
          </p:nvPr>
        </p:nvGraphicFramePr>
        <p:xfrm>
          <a:off x="2965088" y="931178"/>
          <a:ext cx="8794096" cy="5033297"/>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1"/>
          <p:cNvSpPr>
            <a:spLocks noChangeArrowheads="1"/>
          </p:cNvSpPr>
          <p:nvPr/>
        </p:nvSpPr>
        <p:spPr bwMode="auto">
          <a:xfrm>
            <a:off x="553884" y="1256625"/>
            <a:ext cx="2374490" cy="4848225"/>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marL="342900" indent="-342900" eaLnBrk="1" hangingPunct="1">
              <a:spcBef>
                <a:spcPct val="0"/>
              </a:spcBef>
            </a:pPr>
            <a:endParaRPr lang="en-US" altLang="en-US" sz="1600" dirty="0">
              <a:solidFill>
                <a:prstClr val="black"/>
              </a:solidFill>
            </a:endParaRPr>
          </a:p>
          <a:p>
            <a:pPr eaLnBrk="1" hangingPunct="1">
              <a:spcBef>
                <a:spcPct val="0"/>
              </a:spcBef>
              <a:buFontTx/>
              <a:buNone/>
            </a:pPr>
            <a:r>
              <a:rPr lang="en-US" altLang="en-US" sz="1600" dirty="0">
                <a:solidFill>
                  <a:prstClr val="black"/>
                </a:solidFill>
              </a:rPr>
              <a:t>Burn events represent second degree or more severe burns. </a:t>
            </a:r>
          </a:p>
          <a:p>
            <a:pPr eaLnBrk="1" hangingPunct="1">
              <a:spcBef>
                <a:spcPct val="0"/>
              </a:spcBef>
              <a:buFontTx/>
              <a:buNone/>
            </a:pPr>
            <a:endParaRPr lang="en-US" altLang="en-US" sz="1600" dirty="0">
              <a:solidFill>
                <a:prstClr val="black"/>
              </a:solidFill>
            </a:endParaRPr>
          </a:p>
          <a:p>
            <a:pPr eaLnBrk="1" hangingPunct="1">
              <a:spcBef>
                <a:spcPct val="0"/>
              </a:spcBef>
              <a:buFontTx/>
              <a:buNone/>
            </a:pPr>
            <a:r>
              <a:rPr lang="en-US" altLang="en-US" sz="1600" dirty="0">
                <a:solidFill>
                  <a:prstClr val="black"/>
                </a:solidFill>
              </a:rPr>
              <a:t>Burn events result from equipment including radiology machines and cautery devices, chemotherapy and hot beverage spills.  </a:t>
            </a:r>
          </a:p>
          <a:p>
            <a:pPr marL="342900" indent="-342900" eaLnBrk="1" hangingPunct="1">
              <a:spcBef>
                <a:spcPct val="0"/>
              </a:spcBef>
            </a:pPr>
            <a:endParaRPr lang="en-US" altLang="en-US" sz="1600" dirty="0">
              <a:solidFill>
                <a:prstClr val="black"/>
              </a:solidFill>
            </a:endParaRPr>
          </a:p>
        </p:txBody>
      </p:sp>
      <p:sp>
        <p:nvSpPr>
          <p:cNvPr id="5" name="TextBox 4">
            <a:extLst>
              <a:ext uri="{FF2B5EF4-FFF2-40B4-BE49-F238E27FC236}">
                <a16:creationId xmlns:a16="http://schemas.microsoft.com/office/drawing/2014/main" id="{283CCDCD-135A-4E4F-8022-CBFC0D7F27A4}"/>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May 28, 2021 from the Health Care Facility Reporting System. </a:t>
            </a: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36</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54170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Acute Care Hospital: Patient Protection Event Data</a:t>
            </a:r>
          </a:p>
        </p:txBody>
      </p:sp>
      <p:graphicFrame>
        <p:nvGraphicFramePr>
          <p:cNvPr id="3" name="Chart 2"/>
          <p:cNvGraphicFramePr/>
          <p:nvPr>
            <p:extLst>
              <p:ext uri="{D42A27DB-BD31-4B8C-83A1-F6EECF244321}">
                <p14:modId xmlns:p14="http://schemas.microsoft.com/office/powerpoint/2010/main" val="1582434149"/>
              </p:ext>
            </p:extLst>
          </p:nvPr>
        </p:nvGraphicFramePr>
        <p:xfrm>
          <a:off x="4104968" y="1099685"/>
          <a:ext cx="7577516" cy="51176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00633" y="6047358"/>
            <a:ext cx="6135329" cy="276999"/>
          </a:xfrm>
          <a:prstGeom prst="rect">
            <a:avLst/>
          </a:prstGeom>
          <a:noFill/>
        </p:spPr>
        <p:txBody>
          <a:bodyPr wrap="square" rtlCol="0">
            <a:spAutoFit/>
          </a:bodyPr>
          <a:lstStyle/>
          <a:p>
            <a:r>
              <a:rPr lang="en-US" sz="1200" dirty="0">
                <a:solidFill>
                  <a:prstClr val="black"/>
                </a:solidFill>
              </a:rPr>
              <a:t>Data abstracted on May 28, 2021 from the Health Care Facility Reporting System. </a:t>
            </a:r>
          </a:p>
        </p:txBody>
      </p:sp>
      <p:sp>
        <p:nvSpPr>
          <p:cNvPr id="9" name="Rounded Rectangle 1"/>
          <p:cNvSpPr>
            <a:spLocks noChangeArrowheads="1"/>
          </p:cNvSpPr>
          <p:nvPr/>
        </p:nvSpPr>
        <p:spPr bwMode="auto">
          <a:xfrm>
            <a:off x="391531" y="1235484"/>
            <a:ext cx="2829341" cy="4051607"/>
          </a:xfrm>
          <a:prstGeom prst="roundRect">
            <a:avLst>
              <a:gd name="adj" fmla="val 13399"/>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1600" b="1" dirty="0">
              <a:solidFill>
                <a:srgbClr val="006699"/>
              </a:solidFill>
            </a:endParaRPr>
          </a:p>
          <a:p>
            <a:pPr eaLnBrk="1" hangingPunct="1">
              <a:spcBef>
                <a:spcPct val="0"/>
              </a:spcBef>
              <a:buFontTx/>
              <a:buNone/>
            </a:pPr>
            <a:r>
              <a:rPr lang="en-US" altLang="en-US" sz="1800" dirty="0">
                <a:solidFill>
                  <a:prstClr val="black"/>
                </a:solidFill>
              </a:rPr>
              <a:t>There was 1 completed suicide event and 57 self-harm or attempted suicide events in 2020.</a:t>
            </a:r>
          </a:p>
          <a:p>
            <a:pPr marL="342900" indent="-342900" eaLnBrk="1" hangingPunct="1">
              <a:spcBef>
                <a:spcPct val="0"/>
              </a:spcBef>
            </a:pPr>
            <a:endParaRPr lang="en-US" altLang="en-US" sz="1800" dirty="0">
              <a:solidFill>
                <a:prstClr val="black"/>
              </a:solidFill>
            </a:endParaRPr>
          </a:p>
          <a:p>
            <a:pPr eaLnBrk="1" hangingPunct="1">
              <a:spcBef>
                <a:spcPct val="0"/>
              </a:spcBef>
              <a:buFontTx/>
              <a:buNone/>
            </a:pPr>
            <a:r>
              <a:rPr lang="en-US" altLang="en-US" sz="1800" dirty="0">
                <a:solidFill>
                  <a:prstClr val="black"/>
                </a:solidFill>
              </a:rPr>
              <a:t>Cutting and ingesting objects are the methods reported as having the highest incidence in the suicide and self-harm events.  </a:t>
            </a:r>
          </a:p>
          <a:p>
            <a:pPr marL="342900" indent="-342900" algn="ctr" eaLnBrk="1" hangingPunct="1">
              <a:spcBef>
                <a:spcPct val="0"/>
              </a:spcBef>
            </a:pPr>
            <a:endParaRPr lang="en-US" altLang="en-US" sz="1800" dirty="0">
              <a:solidFill>
                <a:prstClr val="black"/>
              </a:solidFill>
            </a:endParaRP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37</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47444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Acute Care Hospital: Potential Criminal Event Data</a:t>
            </a:r>
            <a:endParaRPr lang="en-US" sz="4000" dirty="0">
              <a:solidFill>
                <a:schemeClr val="bg1">
                  <a:alpha val="95000"/>
                </a:schemeClr>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631841624"/>
              </p:ext>
            </p:extLst>
          </p:nvPr>
        </p:nvGraphicFramePr>
        <p:xfrm>
          <a:off x="3200400" y="1086765"/>
          <a:ext cx="8282354" cy="48117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38286" y="1814286"/>
            <a:ext cx="184666" cy="369332"/>
          </a:xfrm>
          <a:prstGeom prst="rect">
            <a:avLst/>
          </a:prstGeom>
          <a:noFill/>
        </p:spPr>
        <p:txBody>
          <a:bodyPr wrap="none" rtlCol="0">
            <a:spAutoFit/>
          </a:bodyPr>
          <a:lstStyle/>
          <a:p>
            <a:endParaRPr lang="en-US" dirty="0">
              <a:solidFill>
                <a:prstClr val="black"/>
              </a:solidFill>
            </a:endParaRPr>
          </a:p>
        </p:txBody>
      </p:sp>
      <p:sp>
        <p:nvSpPr>
          <p:cNvPr id="9" name="Rounded Rectangle 1"/>
          <p:cNvSpPr>
            <a:spLocks noChangeArrowheads="1"/>
          </p:cNvSpPr>
          <p:nvPr/>
        </p:nvSpPr>
        <p:spPr bwMode="auto">
          <a:xfrm>
            <a:off x="298459" y="1086765"/>
            <a:ext cx="2492366" cy="4707546"/>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800" i="1" dirty="0">
              <a:solidFill>
                <a:srgbClr val="000000"/>
              </a:solidFill>
            </a:endParaRPr>
          </a:p>
          <a:p>
            <a:pPr eaLnBrk="1" hangingPunct="1">
              <a:spcBef>
                <a:spcPct val="0"/>
              </a:spcBef>
              <a:buFontTx/>
              <a:buNone/>
            </a:pPr>
            <a:r>
              <a:rPr lang="en-US" altLang="en-US" sz="1550" dirty="0">
                <a:solidFill>
                  <a:prstClr val="black"/>
                </a:solidFill>
              </a:rPr>
              <a:t>Over half of the physical assaults or abuse events that resulted in serious injury were patient on staff member encounters, often resulting in lost work days.</a:t>
            </a:r>
          </a:p>
          <a:p>
            <a:pPr eaLnBrk="1" hangingPunct="1">
              <a:spcBef>
                <a:spcPct val="0"/>
              </a:spcBef>
              <a:buFontTx/>
              <a:buNone/>
            </a:pPr>
            <a:endParaRPr lang="en-US" altLang="en-US" sz="1550" i="1" dirty="0">
              <a:solidFill>
                <a:prstClr val="black"/>
              </a:solidFill>
            </a:endParaRPr>
          </a:p>
          <a:p>
            <a:pPr eaLnBrk="1" hangingPunct="1">
              <a:spcBef>
                <a:spcPct val="0"/>
              </a:spcBef>
              <a:buFontTx/>
              <a:buNone/>
            </a:pPr>
            <a:r>
              <a:rPr lang="en-US" altLang="en-US" sz="1550" dirty="0">
                <a:solidFill>
                  <a:prstClr val="black"/>
                </a:solidFill>
              </a:rPr>
              <a:t>Emergency departments followed by inpatient psychiatric units are the most frequently reported location within the hospital for these events to occur.  </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38</a:t>
            </a:fld>
            <a:endParaRPr lang="en-US" dirty="0">
              <a:solidFill>
                <a:srgbClr val="464646">
                  <a:lumMod val="40000"/>
                  <a:lumOff val="60000"/>
                </a:srgbClr>
              </a:solidFill>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4" name="TextBox 3">
            <a:extLst>
              <a:ext uri="{FF2B5EF4-FFF2-40B4-BE49-F238E27FC236}">
                <a16:creationId xmlns:a16="http://schemas.microsoft.com/office/drawing/2014/main" id="{81BBFBF4-704B-4C86-8787-FFA616A35659}"/>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May 28, 2021 from the Health Care Facility Reporting System. </a:t>
            </a:r>
          </a:p>
        </p:txBody>
      </p:sp>
    </p:spTree>
    <p:extLst>
      <p:ext uri="{BB962C8B-B14F-4D97-AF65-F5344CB8AC3E}">
        <p14:creationId xmlns:p14="http://schemas.microsoft.com/office/powerpoint/2010/main" val="335516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Acute Care Hospital: Care Management Event Data</a:t>
            </a:r>
            <a:endParaRPr lang="en-US" sz="4000" dirty="0">
              <a:solidFill>
                <a:schemeClr val="bg1">
                  <a:alpha val="95000"/>
                </a:schemeClr>
              </a:solidFill>
            </a:endParaRPr>
          </a:p>
        </p:txBody>
      </p:sp>
      <p:sp>
        <p:nvSpPr>
          <p:cNvPr id="3" name="Content Placeholder 2"/>
          <p:cNvSpPr>
            <a:spLocks noGrp="1"/>
          </p:cNvSpPr>
          <p:nvPr>
            <p:ph idx="1"/>
          </p:nvPr>
        </p:nvSpPr>
        <p:spPr>
          <a:xfrm>
            <a:off x="1981200" y="1314450"/>
            <a:ext cx="8229600" cy="5034722"/>
          </a:xfrm>
        </p:spPr>
        <p:txBody>
          <a:bodyPr/>
          <a:lstStyle/>
          <a:p>
            <a:pPr marL="457200" lvl="1" indent="0">
              <a:buNone/>
            </a:pPr>
            <a:endParaRPr lang="en-US" sz="800" dirty="0"/>
          </a:p>
          <a:p>
            <a:pPr marL="0" indent="0">
              <a:buNone/>
            </a:pPr>
            <a:endParaRPr lang="en-US" sz="2000" dirty="0"/>
          </a:p>
        </p:txBody>
      </p:sp>
      <p:graphicFrame>
        <p:nvGraphicFramePr>
          <p:cNvPr id="8" name="Chart 7"/>
          <p:cNvGraphicFramePr/>
          <p:nvPr>
            <p:extLst>
              <p:ext uri="{D42A27DB-BD31-4B8C-83A1-F6EECF244321}">
                <p14:modId xmlns:p14="http://schemas.microsoft.com/office/powerpoint/2010/main" val="526260699"/>
              </p:ext>
            </p:extLst>
          </p:nvPr>
        </p:nvGraphicFramePr>
        <p:xfrm>
          <a:off x="348796" y="2362230"/>
          <a:ext cx="11547834" cy="40834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77613" y="6265161"/>
            <a:ext cx="6032090" cy="276999"/>
          </a:xfrm>
          <a:prstGeom prst="rect">
            <a:avLst/>
          </a:prstGeom>
          <a:noFill/>
        </p:spPr>
        <p:txBody>
          <a:bodyPr wrap="square" rtlCol="0">
            <a:spAutoFit/>
          </a:bodyPr>
          <a:lstStyle/>
          <a:p>
            <a:r>
              <a:rPr lang="en-US" sz="1200" dirty="0">
                <a:solidFill>
                  <a:prstClr val="black"/>
                </a:solidFill>
              </a:rPr>
              <a:t>Data abstracted on May 28, 2021 from the Health Care Facility Reporting System.</a:t>
            </a:r>
          </a:p>
        </p:txBody>
      </p:sp>
      <p:sp>
        <p:nvSpPr>
          <p:cNvPr id="9" name="Rounded Rectangle 1"/>
          <p:cNvSpPr>
            <a:spLocks noChangeArrowheads="1"/>
          </p:cNvSpPr>
          <p:nvPr/>
        </p:nvSpPr>
        <p:spPr bwMode="auto">
          <a:xfrm>
            <a:off x="0" y="931178"/>
            <a:ext cx="12192000" cy="1334558"/>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r>
              <a:rPr lang="en-US" altLang="en-US" sz="1600" dirty="0">
                <a:solidFill>
                  <a:srgbClr val="000000"/>
                </a:solidFill>
              </a:rPr>
              <a:t>Pressure injuries and falls that result in serious injury are the two most commonly reported events.</a:t>
            </a:r>
          </a:p>
          <a:p>
            <a:pPr algn="ctr" eaLnBrk="1" hangingPunct="1">
              <a:spcBef>
                <a:spcPct val="0"/>
              </a:spcBef>
              <a:buFontTx/>
              <a:buNone/>
            </a:pPr>
            <a:r>
              <a:rPr lang="en-US" altLang="en-US" sz="1600" dirty="0">
                <a:solidFill>
                  <a:srgbClr val="000000"/>
                </a:solidFill>
              </a:rPr>
              <a:t> Pressure ulcers are the most common serious injury, about 56</a:t>
            </a:r>
            <a:r>
              <a:rPr lang="en-US" altLang="en-US" sz="1600" dirty="0">
                <a:solidFill>
                  <a:prstClr val="black"/>
                </a:solidFill>
              </a:rPr>
              <a:t>% of those reported occurred on the back, spine or buttocks and 41% occurred in patients under the age of 65 years. </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39</a:t>
            </a:fld>
            <a:endParaRPr lang="en-US" dirty="0">
              <a:solidFill>
                <a:srgbClr val="464646">
                  <a:lumMod val="40000"/>
                  <a:lumOff val="60000"/>
                </a:srgbClr>
              </a:solidFill>
            </a:endParaRPr>
          </a:p>
        </p:txBody>
      </p:sp>
      <p:sp>
        <p:nvSpPr>
          <p:cNvPr id="12"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83216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5" name="TextBox 4"/>
          <p:cNvSpPr txBox="1"/>
          <p:nvPr/>
        </p:nvSpPr>
        <p:spPr>
          <a:xfrm>
            <a:off x="1996459" y="228600"/>
            <a:ext cx="7955279" cy="584775"/>
          </a:xfrm>
          <a:prstGeom prst="rect">
            <a:avLst/>
          </a:prstGeom>
          <a:noFill/>
          <a:ln>
            <a:noFill/>
          </a:ln>
        </p:spPr>
        <p:txBody>
          <a:bodyPr wrap="square" rtlCol="0">
            <a:spAutoFit/>
          </a:bodyPr>
          <a:lstStyle/>
          <a:p>
            <a:r>
              <a:rPr lang="en-US" sz="3200" b="1" dirty="0">
                <a:solidFill>
                  <a:schemeClr val="bg1"/>
                </a:solidFill>
              </a:rPr>
              <a:t>                             Vaccine Equity </a:t>
            </a:r>
          </a:p>
        </p:txBody>
      </p:sp>
      <p:sp>
        <p:nvSpPr>
          <p:cNvPr id="4" name="Rectangle 3"/>
          <p:cNvSpPr/>
          <p:nvPr/>
        </p:nvSpPr>
        <p:spPr>
          <a:xfrm>
            <a:off x="313904" y="1610437"/>
            <a:ext cx="6960359" cy="2246769"/>
          </a:xfrm>
          <a:prstGeom prst="rect">
            <a:avLst/>
          </a:prstGeom>
        </p:spPr>
        <p:txBody>
          <a:bodyPr wrap="square">
            <a:spAutoFit/>
          </a:bodyPr>
          <a:lstStyle/>
          <a:p>
            <a:r>
              <a:rPr lang="en-US" sz="3600" dirty="0"/>
              <a:t>470,000 door knocks</a:t>
            </a:r>
          </a:p>
          <a:p>
            <a:endParaRPr lang="en-US" sz="1600" dirty="0"/>
          </a:p>
          <a:p>
            <a:r>
              <a:rPr lang="en-US" sz="3600" dirty="0"/>
              <a:t>87,000 phone calls</a:t>
            </a:r>
          </a:p>
          <a:p>
            <a:endParaRPr lang="en-US" sz="1600" dirty="0"/>
          </a:p>
          <a:p>
            <a:r>
              <a:rPr lang="en-US" sz="3600" dirty="0"/>
              <a:t>800 mobile clinics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412" y="987187"/>
            <a:ext cx="2610377" cy="2610377"/>
          </a:xfrm>
          <a:prstGeom prst="rect">
            <a:avLst/>
          </a:prstGeom>
        </p:spPr>
      </p:pic>
      <p:sp>
        <p:nvSpPr>
          <p:cNvPr id="7" name="TextBox 6"/>
          <p:cNvSpPr txBox="1"/>
          <p:nvPr/>
        </p:nvSpPr>
        <p:spPr>
          <a:xfrm>
            <a:off x="5974098" y="3280920"/>
            <a:ext cx="1433015" cy="646331"/>
          </a:xfrm>
          <a:prstGeom prst="rect">
            <a:avLst/>
          </a:prstGeom>
          <a:noFill/>
        </p:spPr>
        <p:txBody>
          <a:bodyPr wrap="square" rtlCol="0">
            <a:spAutoFit/>
          </a:bodyPr>
          <a:lstStyle/>
          <a:p>
            <a:endParaRPr lang="en-US" dirty="0"/>
          </a:p>
          <a:p>
            <a:r>
              <a:rPr lang="en-US" dirty="0"/>
              <a:t>Fitchburg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432" y="4085125"/>
            <a:ext cx="2874547" cy="1919340"/>
          </a:xfrm>
          <a:prstGeom prst="rect">
            <a:avLst/>
          </a:prstGeom>
        </p:spPr>
      </p:pic>
      <p:sp>
        <p:nvSpPr>
          <p:cNvPr id="9" name="TextBox 8"/>
          <p:cNvSpPr txBox="1"/>
          <p:nvPr/>
        </p:nvSpPr>
        <p:spPr>
          <a:xfrm>
            <a:off x="5540992" y="5945418"/>
            <a:ext cx="1842448" cy="369332"/>
          </a:xfrm>
          <a:prstGeom prst="rect">
            <a:avLst/>
          </a:prstGeom>
          <a:noFill/>
        </p:spPr>
        <p:txBody>
          <a:bodyPr wrap="square" rtlCol="0">
            <a:spAutoFit/>
          </a:bodyPr>
          <a:lstStyle/>
          <a:p>
            <a:r>
              <a:rPr lang="en-US" dirty="0"/>
              <a:t>              Everett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114" y="2519663"/>
            <a:ext cx="3595591" cy="2525132"/>
          </a:xfrm>
          <a:prstGeom prst="rect">
            <a:avLst/>
          </a:prstGeom>
        </p:spPr>
      </p:pic>
      <p:sp>
        <p:nvSpPr>
          <p:cNvPr id="12" name="TextBox 11"/>
          <p:cNvSpPr txBox="1"/>
          <p:nvPr/>
        </p:nvSpPr>
        <p:spPr>
          <a:xfrm>
            <a:off x="9771800" y="5124314"/>
            <a:ext cx="1583141" cy="369332"/>
          </a:xfrm>
          <a:prstGeom prst="rect">
            <a:avLst/>
          </a:prstGeom>
          <a:noFill/>
        </p:spPr>
        <p:txBody>
          <a:bodyPr wrap="square" rtlCol="0">
            <a:spAutoFit/>
          </a:bodyPr>
          <a:lstStyle/>
          <a:p>
            <a:r>
              <a:rPr lang="en-US" dirty="0"/>
              <a:t>Worcester</a:t>
            </a:r>
          </a:p>
        </p:txBody>
      </p:sp>
    </p:spTree>
    <p:extLst>
      <p:ext uri="{BB962C8B-B14F-4D97-AF65-F5344CB8AC3E}">
        <p14:creationId xmlns:p14="http://schemas.microsoft.com/office/powerpoint/2010/main" val="154859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Non-Acute Care Hospital Data</a:t>
            </a:r>
            <a:endParaRPr lang="en-US" sz="4000"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
        <p:nvSpPr>
          <p:cNvPr id="7" name="Rectangle 6"/>
          <p:cNvSpPr/>
          <p:nvPr/>
        </p:nvSpPr>
        <p:spPr>
          <a:xfrm>
            <a:off x="1981200" y="1251858"/>
            <a:ext cx="8069943" cy="830997"/>
          </a:xfrm>
          <a:prstGeom prst="rect">
            <a:avLst/>
          </a:prstGeom>
        </p:spPr>
        <p:txBody>
          <a:bodyPr wrap="square">
            <a:spAutoFit/>
          </a:bodyPr>
          <a:lstStyle/>
          <a:p>
            <a:r>
              <a:rPr lang="en-US" sz="2400" dirty="0">
                <a:solidFill>
                  <a:prstClr val="black"/>
                </a:solidFill>
              </a:rPr>
              <a:t>Total Number of SREs in Non-Acute Care Hospitals by Year</a:t>
            </a:r>
            <a:br>
              <a:rPr lang="en-US" sz="2400" dirty="0">
                <a:solidFill>
                  <a:prstClr val="black"/>
                </a:solidFill>
              </a:rPr>
            </a:br>
            <a:endParaRPr lang="en-US" sz="2400" dirty="0">
              <a:solidFill>
                <a:prstClr val="black"/>
              </a:solidFill>
            </a:endParaRPr>
          </a:p>
        </p:txBody>
      </p:sp>
      <p:graphicFrame>
        <p:nvGraphicFramePr>
          <p:cNvPr id="3" name="Chart 2"/>
          <p:cNvGraphicFramePr/>
          <p:nvPr>
            <p:extLst>
              <p:ext uri="{D42A27DB-BD31-4B8C-83A1-F6EECF244321}">
                <p14:modId xmlns:p14="http://schemas.microsoft.com/office/powerpoint/2010/main" val="4177113051"/>
              </p:ext>
            </p:extLst>
          </p:nvPr>
        </p:nvGraphicFramePr>
        <p:xfrm>
          <a:off x="1853184" y="1689761"/>
          <a:ext cx="8339473"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5014389" y="3109823"/>
            <a:ext cx="2163223" cy="63835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800" dirty="0">
              <a:solidFill>
                <a:srgbClr val="FF0000"/>
              </a:solidFill>
            </a:endParaRPr>
          </a:p>
        </p:txBody>
      </p:sp>
      <p:sp>
        <p:nvSpPr>
          <p:cNvPr id="5" name="TextBox 4">
            <a:extLst>
              <a:ext uri="{FF2B5EF4-FFF2-40B4-BE49-F238E27FC236}">
                <a16:creationId xmlns:a16="http://schemas.microsoft.com/office/drawing/2014/main" id="{CFAEF4DE-08CA-46BF-80C3-B1C11CD18981}"/>
              </a:ext>
            </a:extLst>
          </p:cNvPr>
          <p:cNvSpPr txBox="1"/>
          <p:nvPr/>
        </p:nvSpPr>
        <p:spPr>
          <a:xfrm>
            <a:off x="2194560" y="5907024"/>
            <a:ext cx="8458200" cy="369332"/>
          </a:xfrm>
          <a:prstGeom prst="rect">
            <a:avLst/>
          </a:prstGeom>
          <a:noFill/>
        </p:spPr>
        <p:txBody>
          <a:bodyPr wrap="square" rtlCol="0">
            <a:spAutoFit/>
          </a:bodyPr>
          <a:lstStyle/>
          <a:p>
            <a:r>
              <a:rPr lang="en-US" dirty="0">
                <a:solidFill>
                  <a:prstClr val="black"/>
                </a:solidFill>
              </a:rPr>
              <a:t>Data abstracted on May 28, 2021 from the Health Care Facility Reporting System. </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40</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27662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Non-Acute Care Hospital: Category Data</a:t>
            </a:r>
            <a:endParaRPr lang="en-US" sz="4000" dirty="0">
              <a:solidFill>
                <a:schemeClr val="bg1">
                  <a:alpha val="95000"/>
                </a:schemeClr>
              </a:solidFill>
            </a:endParaRPr>
          </a:p>
        </p:txBody>
      </p:sp>
      <p:sp>
        <p:nvSpPr>
          <p:cNvPr id="3" name="Content Placeholder 2"/>
          <p:cNvSpPr>
            <a:spLocks noGrp="1"/>
          </p:cNvSpPr>
          <p:nvPr>
            <p:ph idx="1"/>
          </p:nvPr>
        </p:nvSpPr>
        <p:spPr/>
        <p:txBody>
          <a:bodyPr/>
          <a:lstStyle/>
          <a:p>
            <a:pPr marL="0" indent="0">
              <a:buNone/>
            </a:pPr>
            <a:endParaRPr lang="en-US" sz="2000" dirty="0"/>
          </a:p>
          <a:p>
            <a:pPr marL="0" indent="0">
              <a:buNone/>
            </a:pPr>
            <a:endParaRPr lang="en-US" sz="2000" dirty="0"/>
          </a:p>
        </p:txBody>
      </p:sp>
      <p:sp>
        <p:nvSpPr>
          <p:cNvPr id="6" name="TextBox 5"/>
          <p:cNvSpPr txBox="1"/>
          <p:nvPr/>
        </p:nvSpPr>
        <p:spPr>
          <a:xfrm>
            <a:off x="2445279" y="1067172"/>
            <a:ext cx="6748963" cy="461665"/>
          </a:xfrm>
          <a:prstGeom prst="rect">
            <a:avLst/>
          </a:prstGeom>
          <a:noFill/>
        </p:spPr>
        <p:txBody>
          <a:bodyPr wrap="none" rtlCol="0">
            <a:spAutoFit/>
          </a:bodyPr>
          <a:lstStyle/>
          <a:p>
            <a:r>
              <a:rPr lang="en-US" sz="2400" dirty="0">
                <a:solidFill>
                  <a:prstClr val="black"/>
                </a:solidFill>
              </a:rPr>
              <a:t>Reported SREs 2016-2020 (Non-acute care hospitals)</a:t>
            </a:r>
          </a:p>
        </p:txBody>
      </p:sp>
      <p:graphicFrame>
        <p:nvGraphicFramePr>
          <p:cNvPr id="7" name="Chart 6"/>
          <p:cNvGraphicFramePr/>
          <p:nvPr>
            <p:extLst>
              <p:ext uri="{D42A27DB-BD31-4B8C-83A1-F6EECF244321}">
                <p14:modId xmlns:p14="http://schemas.microsoft.com/office/powerpoint/2010/main" val="545190151"/>
              </p:ext>
            </p:extLst>
          </p:nvPr>
        </p:nvGraphicFramePr>
        <p:xfrm>
          <a:off x="2678244" y="1595004"/>
          <a:ext cx="8983177" cy="44237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87443" y="6126163"/>
            <a:ext cx="7005484" cy="276999"/>
          </a:xfrm>
          <a:prstGeom prst="rect">
            <a:avLst/>
          </a:prstGeom>
          <a:noFill/>
        </p:spPr>
        <p:txBody>
          <a:bodyPr wrap="square" rtlCol="0">
            <a:spAutoFit/>
          </a:bodyPr>
          <a:lstStyle/>
          <a:p>
            <a:r>
              <a:rPr lang="en-US" sz="1200" dirty="0">
                <a:solidFill>
                  <a:prstClr val="black"/>
                </a:solidFill>
              </a:rPr>
              <a:t>Data abstracted on May 28, 2021 from the Health Care Facility Reporting System. </a:t>
            </a:r>
          </a:p>
        </p:txBody>
      </p:sp>
      <p:sp>
        <p:nvSpPr>
          <p:cNvPr id="8" name="Rounded Rectangle 1"/>
          <p:cNvSpPr>
            <a:spLocks noChangeArrowheads="1"/>
          </p:cNvSpPr>
          <p:nvPr/>
        </p:nvSpPr>
        <p:spPr bwMode="auto">
          <a:xfrm>
            <a:off x="92434" y="1796920"/>
            <a:ext cx="2585810" cy="3110403"/>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800" b="1" dirty="0">
              <a:solidFill>
                <a:srgbClr val="006699"/>
              </a:solidFill>
            </a:endParaRPr>
          </a:p>
          <a:p>
            <a:pPr eaLnBrk="1" hangingPunct="1">
              <a:spcBef>
                <a:spcPct val="0"/>
              </a:spcBef>
              <a:buFontTx/>
              <a:buNone/>
            </a:pPr>
            <a:r>
              <a:rPr lang="en-US" altLang="en-US" sz="1600" dirty="0">
                <a:solidFill>
                  <a:srgbClr val="000000"/>
                </a:solidFill>
              </a:rPr>
              <a:t>There are three types of hospitals: public health, rehabilitation or psychiatric.</a:t>
            </a:r>
          </a:p>
          <a:p>
            <a:pPr marL="342900" indent="-342900" eaLnBrk="1" hangingPunct="1">
              <a:spcBef>
                <a:spcPct val="0"/>
              </a:spcBef>
            </a:pPr>
            <a:endParaRPr lang="en-US" altLang="en-US" sz="1600" dirty="0">
              <a:solidFill>
                <a:srgbClr val="000000"/>
              </a:solidFill>
            </a:endParaRPr>
          </a:p>
          <a:p>
            <a:pPr eaLnBrk="1" hangingPunct="1">
              <a:spcBef>
                <a:spcPct val="0"/>
              </a:spcBef>
              <a:buFontTx/>
              <a:buNone/>
            </a:pPr>
            <a:r>
              <a:rPr lang="en-US" altLang="en-US" sz="1600" dirty="0">
                <a:solidFill>
                  <a:srgbClr val="000000"/>
                </a:solidFill>
              </a:rPr>
              <a:t>Like acute care hospitals, falls and pressure ulcers continue to be the most common events.</a:t>
            </a: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41</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690448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91EE-DDEE-4E57-A72A-FE927D3DDEAC}"/>
              </a:ext>
            </a:extLst>
          </p:cNvPr>
          <p:cNvSpPr>
            <a:spLocks noGrp="1"/>
          </p:cNvSpPr>
          <p:nvPr>
            <p:ph type="title"/>
          </p:nvPr>
        </p:nvSpPr>
        <p:spPr/>
        <p:txBody>
          <a:bodyPr/>
          <a:lstStyle/>
          <a:p>
            <a:r>
              <a:rPr lang="en-US" dirty="0"/>
              <a:t>SRE Types by Race</a:t>
            </a:r>
          </a:p>
        </p:txBody>
      </p:sp>
      <p:graphicFrame>
        <p:nvGraphicFramePr>
          <p:cNvPr id="8" name="Content Placeholder 7">
            <a:extLst>
              <a:ext uri="{FF2B5EF4-FFF2-40B4-BE49-F238E27FC236}">
                <a16:creationId xmlns:a16="http://schemas.microsoft.com/office/drawing/2014/main" id="{1E2A66E3-E972-4FA5-B17E-EFF4541A9259}"/>
              </a:ext>
            </a:extLst>
          </p:cNvPr>
          <p:cNvGraphicFramePr>
            <a:graphicFrameLocks noGrp="1"/>
          </p:cNvGraphicFramePr>
          <p:nvPr>
            <p:ph idx="1"/>
            <p:extLst>
              <p:ext uri="{D42A27DB-BD31-4B8C-83A1-F6EECF244321}">
                <p14:modId xmlns:p14="http://schemas.microsoft.com/office/powerpoint/2010/main" val="536589263"/>
              </p:ext>
            </p:extLst>
          </p:nvPr>
        </p:nvGraphicFramePr>
        <p:xfrm>
          <a:off x="609600" y="1379485"/>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5A29F73-A0E2-43A9-BEB0-AC29F5CE5B92}"/>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May 28, 2021 from the Health Care Facility Reporting System. </a:t>
            </a:r>
          </a:p>
        </p:txBody>
      </p:sp>
      <p:sp>
        <p:nvSpPr>
          <p:cNvPr id="12" name="Rounded Rectangle 1">
            <a:extLst>
              <a:ext uri="{FF2B5EF4-FFF2-40B4-BE49-F238E27FC236}">
                <a16:creationId xmlns:a16="http://schemas.microsoft.com/office/drawing/2014/main" id="{D24F0C87-A412-4429-80FA-3AD9793AA402}"/>
              </a:ext>
            </a:extLst>
          </p:cNvPr>
          <p:cNvSpPr>
            <a:spLocks noChangeArrowheads="1"/>
          </p:cNvSpPr>
          <p:nvPr/>
        </p:nvSpPr>
        <p:spPr bwMode="auto">
          <a:xfrm>
            <a:off x="5225144" y="1348047"/>
            <a:ext cx="6535932" cy="2278022"/>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Although most SREs reported in CY 2020 are in white patients (71% N=1046), a significant proportion of events are reported with unknown race (10% N=144), other race (4% N=56), or missing race (5% N=66).  Most events with unknown race, other race or missing race were in the care management and potential criminal event domains.</a:t>
            </a:r>
          </a:p>
        </p:txBody>
      </p:sp>
    </p:spTree>
    <p:extLst>
      <p:ext uri="{BB962C8B-B14F-4D97-AF65-F5344CB8AC3E}">
        <p14:creationId xmlns:p14="http://schemas.microsoft.com/office/powerpoint/2010/main" val="2199528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91EE-DDEE-4E57-A72A-FE927D3DDEAC}"/>
              </a:ext>
            </a:extLst>
          </p:cNvPr>
          <p:cNvSpPr>
            <a:spLocks noGrp="1"/>
          </p:cNvSpPr>
          <p:nvPr>
            <p:ph type="title"/>
          </p:nvPr>
        </p:nvSpPr>
        <p:spPr/>
        <p:txBody>
          <a:bodyPr>
            <a:normAutofit/>
          </a:bodyPr>
          <a:lstStyle/>
          <a:p>
            <a:r>
              <a:rPr lang="en-US" dirty="0"/>
              <a:t>SRE Types by Ethnicity</a:t>
            </a:r>
          </a:p>
        </p:txBody>
      </p:sp>
      <p:graphicFrame>
        <p:nvGraphicFramePr>
          <p:cNvPr id="8" name="Content Placeholder 7">
            <a:extLst>
              <a:ext uri="{FF2B5EF4-FFF2-40B4-BE49-F238E27FC236}">
                <a16:creationId xmlns:a16="http://schemas.microsoft.com/office/drawing/2014/main" id="{1E2A66E3-E972-4FA5-B17E-EFF4541A9259}"/>
              </a:ext>
            </a:extLst>
          </p:cNvPr>
          <p:cNvGraphicFramePr>
            <a:graphicFrameLocks noGrp="1"/>
          </p:cNvGraphicFramePr>
          <p:nvPr>
            <p:ph idx="1"/>
            <p:extLst>
              <p:ext uri="{D42A27DB-BD31-4B8C-83A1-F6EECF244321}">
                <p14:modId xmlns:p14="http://schemas.microsoft.com/office/powerpoint/2010/main" val="2972846974"/>
              </p:ext>
            </p:extLst>
          </p:nvPr>
        </p:nvGraphicFramePr>
        <p:xfrm>
          <a:off x="609600" y="1379485"/>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45A29F73-A0E2-43A9-BEB0-AC29F5CE5B92}"/>
              </a:ext>
            </a:extLst>
          </p:cNvPr>
          <p:cNvSpPr txBox="1"/>
          <p:nvPr/>
        </p:nvSpPr>
        <p:spPr>
          <a:xfrm>
            <a:off x="3468663" y="6101318"/>
            <a:ext cx="5896087" cy="276999"/>
          </a:xfrm>
          <a:prstGeom prst="rect">
            <a:avLst/>
          </a:prstGeom>
          <a:noFill/>
        </p:spPr>
        <p:txBody>
          <a:bodyPr wrap="square" rtlCol="0">
            <a:spAutoFit/>
          </a:bodyPr>
          <a:lstStyle/>
          <a:p>
            <a:r>
              <a:rPr lang="en-US" sz="1200" dirty="0">
                <a:solidFill>
                  <a:prstClr val="black"/>
                </a:solidFill>
              </a:rPr>
              <a:t>Data abstracted on May 28, 2021 from the Health Care Facility Reporting System. </a:t>
            </a:r>
          </a:p>
        </p:txBody>
      </p:sp>
      <p:sp>
        <p:nvSpPr>
          <p:cNvPr id="12" name="Rounded Rectangle 1">
            <a:extLst>
              <a:ext uri="{FF2B5EF4-FFF2-40B4-BE49-F238E27FC236}">
                <a16:creationId xmlns:a16="http://schemas.microsoft.com/office/drawing/2014/main" id="{D24F0C87-A412-4429-80FA-3AD9793AA402}"/>
              </a:ext>
            </a:extLst>
          </p:cNvPr>
          <p:cNvSpPr>
            <a:spLocks noChangeArrowheads="1"/>
          </p:cNvSpPr>
          <p:nvPr/>
        </p:nvSpPr>
        <p:spPr bwMode="auto">
          <a:xfrm>
            <a:off x="5717628" y="1348047"/>
            <a:ext cx="6043447" cy="2278022"/>
          </a:xfrm>
          <a:prstGeom prst="roundRect">
            <a:avLst>
              <a:gd name="adj" fmla="val 16667"/>
            </a:avLst>
          </a:prstGeom>
          <a:solidFill>
            <a:srgbClr val="CCECFF"/>
          </a:solidFill>
          <a:ln w="38100">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21495" tIns="60756" rIns="121495" bIns="60756"/>
          <a:lstStyle>
            <a:lvl1pPr defTabSz="1217613" eaLnBrk="0" hangingPunct="0">
              <a:spcBef>
                <a:spcPct val="20000"/>
              </a:spcBef>
              <a:buChar char="•"/>
              <a:defRPr sz="4300">
                <a:solidFill>
                  <a:schemeClr val="tx1"/>
                </a:solidFill>
                <a:latin typeface="Calibri" pitchFamily="34" charset="0"/>
                <a:ea typeface="ＭＳ Ｐゴシック" pitchFamily="34" charset="-128"/>
              </a:defRPr>
            </a:lvl1pPr>
            <a:lvl2pPr marL="1065213" indent="-455613" defTabSz="1217613" eaLnBrk="0" hangingPunct="0">
              <a:spcBef>
                <a:spcPct val="20000"/>
              </a:spcBef>
              <a:buChar char="–"/>
              <a:defRPr sz="3700">
                <a:solidFill>
                  <a:schemeClr val="tx1"/>
                </a:solidFill>
                <a:latin typeface="Calibri" pitchFamily="34" charset="0"/>
                <a:ea typeface="ＭＳ Ｐゴシック" pitchFamily="34" charset="-128"/>
              </a:defRPr>
            </a:lvl2pPr>
            <a:lvl3pPr marL="1674813" indent="-457200" defTabSz="1217613" eaLnBrk="0" hangingPunct="0">
              <a:spcBef>
                <a:spcPct val="20000"/>
              </a:spcBef>
              <a:buChar char="•"/>
              <a:defRPr sz="3200">
                <a:solidFill>
                  <a:schemeClr val="tx1"/>
                </a:solidFill>
                <a:latin typeface="Calibri" pitchFamily="34" charset="0"/>
                <a:ea typeface="ＭＳ Ｐゴシック" pitchFamily="34" charset="-128"/>
              </a:defRPr>
            </a:lvl3pPr>
            <a:lvl4pPr marL="2282825" indent="-455613" defTabSz="1217613" eaLnBrk="0" hangingPunct="0">
              <a:spcBef>
                <a:spcPct val="20000"/>
              </a:spcBef>
              <a:buChar char="–"/>
              <a:defRPr sz="2700">
                <a:solidFill>
                  <a:schemeClr val="tx1"/>
                </a:solidFill>
                <a:latin typeface="Calibri" pitchFamily="34" charset="0"/>
                <a:ea typeface="ＭＳ Ｐゴシック" pitchFamily="34" charset="-128"/>
              </a:defRPr>
            </a:lvl4pPr>
            <a:lvl5pPr marL="2892425" indent="-457200" defTabSz="1217613" eaLnBrk="0" hangingPunct="0">
              <a:spcBef>
                <a:spcPct val="20000"/>
              </a:spcBef>
              <a:buChar char="»"/>
              <a:defRPr sz="2700">
                <a:solidFill>
                  <a:schemeClr val="tx1"/>
                </a:solidFill>
                <a:latin typeface="Calibri" pitchFamily="34" charset="0"/>
                <a:ea typeface="ＭＳ Ｐゴシック" pitchFamily="34" charset="-128"/>
              </a:defRPr>
            </a:lvl5pPr>
            <a:lvl6pPr marL="33496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6pPr>
            <a:lvl7pPr marL="38068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7pPr>
            <a:lvl8pPr marL="42640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8pPr>
            <a:lvl9pPr marL="4721225" indent="-457200" defTabSz="1217613" eaLnBrk="0" fontAlgn="base" hangingPunct="0">
              <a:spcBef>
                <a:spcPct val="20000"/>
              </a:spcBef>
              <a:spcAft>
                <a:spcPct val="0"/>
              </a:spcAft>
              <a:buChar char="»"/>
              <a:defRPr sz="27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dirty="0">
                <a:solidFill>
                  <a:srgbClr val="006699"/>
                </a:solidFill>
              </a:rPr>
              <a:t>Key Findings</a:t>
            </a:r>
          </a:p>
          <a:p>
            <a:pPr algn="ct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1600" dirty="0">
                <a:solidFill>
                  <a:srgbClr val="000000"/>
                </a:solidFill>
              </a:rPr>
              <a:t>Although most SREs are reported in Non-Hispanic patients (N=1084), about 6% (N=84) are reported for Hispanic patients, about 16% (N=238) are reported for patients with Unknown ethnicity and another 4% (N=59) are reported for patients with missing ethnicity.</a:t>
            </a:r>
          </a:p>
        </p:txBody>
      </p:sp>
    </p:spTree>
    <p:extLst>
      <p:ext uri="{BB962C8B-B14F-4D97-AF65-F5344CB8AC3E}">
        <p14:creationId xmlns:p14="http://schemas.microsoft.com/office/powerpoint/2010/main" val="2817425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Quality Improvement Activities</a:t>
            </a:r>
            <a:endParaRPr lang="en-US" sz="4000" dirty="0">
              <a:solidFill>
                <a:schemeClr val="bg1">
                  <a:alpha val="95000"/>
                </a:schemeClr>
              </a:solidFill>
            </a:endParaRPr>
          </a:p>
        </p:txBody>
      </p:sp>
      <p:sp>
        <p:nvSpPr>
          <p:cNvPr id="3" name="Content Placeholder 2"/>
          <p:cNvSpPr>
            <a:spLocks noGrp="1"/>
          </p:cNvSpPr>
          <p:nvPr>
            <p:ph idx="1"/>
          </p:nvPr>
        </p:nvSpPr>
        <p:spPr>
          <a:xfrm>
            <a:off x="277091" y="1009650"/>
            <a:ext cx="11288531" cy="5373395"/>
          </a:xfrm>
        </p:spPr>
        <p:txBody>
          <a:bodyPr>
            <a:normAutofit fontScale="92500" lnSpcReduction="20000"/>
          </a:bodyPr>
          <a:lstStyle/>
          <a:p>
            <a:r>
              <a:rPr lang="en-US" sz="2000" dirty="0"/>
              <a:t>Working with individual facilities after an SRE occurs to develop corrective action plans and prevent an event of a similar type from happening in the future.</a:t>
            </a:r>
          </a:p>
          <a:p>
            <a:pPr marL="0" indent="0">
              <a:buNone/>
            </a:pPr>
            <a:endParaRPr lang="en-US" sz="2000" dirty="0">
              <a:solidFill>
                <a:prstClr val="black"/>
              </a:solidFill>
            </a:endParaRPr>
          </a:p>
          <a:p>
            <a:r>
              <a:rPr lang="en-US" sz="2000" dirty="0"/>
              <a:t>Continued collaboration with DPH’s Suicide Prevention Program to share event data and promote use of online curriculum detailing best practices for reducing suicide and self-harm in the facility setting.</a:t>
            </a:r>
            <a:endParaRPr lang="en-US" sz="2000" dirty="0">
              <a:solidFill>
                <a:prstClr val="black"/>
              </a:solidFill>
            </a:endParaRPr>
          </a:p>
          <a:p>
            <a:pPr marL="0" lvl="0" indent="0">
              <a:buNone/>
            </a:pPr>
            <a:endParaRPr lang="en-US" sz="2000" dirty="0"/>
          </a:p>
          <a:p>
            <a:r>
              <a:rPr lang="en-US" sz="2000" dirty="0"/>
              <a:t>Collaborating with EHS agencies to ensure patient safety maintained during COVID-19 pandemic.</a:t>
            </a:r>
          </a:p>
          <a:p>
            <a:pPr marL="0" indent="0">
              <a:buNone/>
            </a:pPr>
            <a:endParaRPr lang="en-US" sz="2000" dirty="0"/>
          </a:p>
          <a:p>
            <a:r>
              <a:rPr lang="en-US" sz="2000" dirty="0"/>
              <a:t>Actively participating in MA Coalition for the Prevention of Medical Errors.</a:t>
            </a:r>
          </a:p>
          <a:p>
            <a:pPr lvl="1">
              <a:buFont typeface="Arial" panose="020B0604020202020204" pitchFamily="34" charset="0"/>
              <a:buChar char="•"/>
            </a:pPr>
            <a:r>
              <a:rPr lang="en-US" sz="2000" dirty="0"/>
              <a:t>Sharing electronic health system related events and opportunities to address causal factors.</a:t>
            </a:r>
          </a:p>
          <a:p>
            <a:endParaRPr lang="en-US" sz="800" dirty="0"/>
          </a:p>
          <a:p>
            <a:pPr marL="0" indent="0"/>
            <a:r>
              <a:rPr lang="en-US" sz="2000" dirty="0"/>
              <a:t>    Partnering with Betsy Lehman Center to address the following:</a:t>
            </a:r>
          </a:p>
          <a:p>
            <a:pPr lvl="1">
              <a:buFontTx/>
              <a:buChar char="•"/>
            </a:pPr>
            <a:r>
              <a:rPr lang="en-US" sz="2000" dirty="0"/>
              <a:t>Utilize their monthly newsletter to share patient safety trends; and</a:t>
            </a:r>
          </a:p>
          <a:p>
            <a:pPr lvl="1">
              <a:buFontTx/>
              <a:buChar char="•"/>
            </a:pPr>
            <a:r>
              <a:rPr lang="en-US" sz="2000" dirty="0"/>
              <a:t>Maintaining an Interagency Service Agreement to allow for more seamless data sharing, as intended by the 2012 cost containment act.</a:t>
            </a:r>
          </a:p>
          <a:p>
            <a:endParaRPr lang="en-US" sz="800" dirty="0"/>
          </a:p>
          <a:p>
            <a:pPr marL="0" indent="0">
              <a:buNone/>
            </a:pPr>
            <a:endParaRPr lang="en-US" sz="800" dirty="0"/>
          </a:p>
          <a:p>
            <a:r>
              <a:rPr lang="en-US" sz="2000" dirty="0"/>
              <a:t>Utilizing DPH list servs for widespread education and to share appropriate guidance.</a:t>
            </a:r>
          </a:p>
          <a:p>
            <a:pPr marL="0" indent="0">
              <a:buNone/>
            </a:pPr>
            <a:r>
              <a:rPr lang="en-US" sz="2000" dirty="0"/>
              <a:t> </a:t>
            </a:r>
          </a:p>
          <a:p>
            <a:r>
              <a:rPr lang="en-US" sz="2000" dirty="0"/>
              <a:t>Exploring opportunities to collaborate with stakeholders to decrease incidence of pressure injuries.</a:t>
            </a:r>
          </a:p>
          <a:p>
            <a:endParaRPr lang="en-US" sz="800" dirty="0"/>
          </a:p>
          <a:p>
            <a:pPr marL="0" indent="0">
              <a:buNone/>
            </a:pPr>
            <a:endParaRPr lang="en-US" sz="2200"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44</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843994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Contact Information</a:t>
            </a:r>
            <a:endParaRPr lang="en-US" sz="4000" dirty="0">
              <a:solidFill>
                <a:schemeClr val="bg1">
                  <a:alpha val="95000"/>
                </a:schemeClr>
              </a:solidFill>
            </a:endParaRPr>
          </a:p>
        </p:txBody>
      </p:sp>
      <p:sp>
        <p:nvSpPr>
          <p:cNvPr id="3" name="Content Placeholder 2"/>
          <p:cNvSpPr>
            <a:spLocks noGrp="1"/>
          </p:cNvSpPr>
          <p:nvPr>
            <p:ph idx="1"/>
          </p:nvPr>
        </p:nvSpPr>
        <p:spPr/>
        <p:txBody>
          <a:bodyPr/>
          <a:lstStyle/>
          <a:p>
            <a:endParaRPr lang="en-US" sz="2800" dirty="0"/>
          </a:p>
          <a:p>
            <a:pPr marL="0" indent="0" algn="ctr">
              <a:buNone/>
            </a:pPr>
            <a:r>
              <a:rPr lang="en-US" sz="2800" dirty="0"/>
              <a:t>Thank you for the opportunity to present this information today.</a:t>
            </a:r>
          </a:p>
          <a:p>
            <a:pPr marL="339725" indent="0">
              <a:buNone/>
            </a:pPr>
            <a:endParaRPr lang="en-US" sz="2000" dirty="0"/>
          </a:p>
          <a:p>
            <a:pPr marL="0" indent="0" algn="ctr">
              <a:buNone/>
            </a:pPr>
            <a:r>
              <a:rPr lang="en-US" sz="2000" dirty="0"/>
              <a:t>Please direct any questions to:</a:t>
            </a:r>
          </a:p>
          <a:p>
            <a:pPr marL="0" indent="0" algn="ctr">
              <a:buNone/>
            </a:pPr>
            <a:r>
              <a:rPr lang="en-US" sz="2000" dirty="0"/>
              <a:t>Katherine T. </a:t>
            </a:r>
            <a:r>
              <a:rPr lang="en-US" sz="2000" dirty="0" err="1"/>
              <a:t>Fillo</a:t>
            </a:r>
            <a:r>
              <a:rPr lang="en-US" sz="2000" dirty="0"/>
              <a:t> </a:t>
            </a:r>
            <a:r>
              <a:rPr lang="en-US" sz="2000" dirty="0" err="1"/>
              <a:t>Ph.D</a:t>
            </a:r>
            <a:r>
              <a:rPr lang="en-US" sz="2000" dirty="0"/>
              <a:t>, MPH, RN-BC</a:t>
            </a:r>
          </a:p>
          <a:p>
            <a:pPr marL="0" indent="0" algn="ctr">
              <a:buNone/>
            </a:pPr>
            <a:r>
              <a:rPr lang="en-US" sz="2000" dirty="0"/>
              <a:t>Director, Clinical Quality Improvement</a:t>
            </a:r>
          </a:p>
          <a:p>
            <a:pPr marL="0" indent="0" algn="ctr">
              <a:buNone/>
            </a:pPr>
            <a:r>
              <a:rPr lang="en-US" sz="2000" dirty="0"/>
              <a:t>Bureau of Health Care Safety and Quality</a:t>
            </a:r>
          </a:p>
          <a:p>
            <a:pPr marL="0" indent="0" algn="ctr">
              <a:buNone/>
            </a:pPr>
            <a:r>
              <a:rPr lang="en-US" sz="2000" dirty="0">
                <a:hlinkClick r:id="rId3"/>
              </a:rPr>
              <a:t>katherine.fillo@state.ma.us</a:t>
            </a:r>
            <a:endParaRPr lang="en-US" sz="2000" dirty="0"/>
          </a:p>
        </p:txBody>
      </p:sp>
      <p:sp>
        <p:nvSpPr>
          <p:cNvPr id="5"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45</a:t>
            </a:fld>
            <a:endParaRPr lang="en-US" dirty="0">
              <a:solidFill>
                <a:srgbClr val="464646">
                  <a:lumMod val="40000"/>
                  <a:lumOff val="60000"/>
                </a:srgbClr>
              </a:solidFill>
            </a:endParaRPr>
          </a:p>
        </p:txBody>
      </p:sp>
      <p:sp>
        <p:nvSpPr>
          <p:cNvPr id="7"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838860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22311" y="2094397"/>
            <a:ext cx="11344039" cy="3916400"/>
          </a:xfrm>
          <a:prstGeom prst="rect">
            <a:avLst/>
          </a:prstGeom>
        </p:spPr>
        <p:txBody>
          <a:bodyPr spcFirstLastPara="1" wrap="square" lIns="91433" tIns="45700" rIns="91433" bIns="45700" anchor="ctr" anchorCtr="0">
            <a:noAutofit/>
          </a:bodyPr>
          <a:lstStyle/>
          <a:p>
            <a:pPr algn="ctr">
              <a:lnSpc>
                <a:spcPct val="115000"/>
              </a:lnSpc>
            </a:pPr>
            <a:r>
              <a:rPr lang="en-US" sz="4900" b="1" spc="800">
                <a:solidFill>
                  <a:schemeClr val="bg1"/>
                </a:solidFill>
                <a:latin typeface="Abadi Extra Light"/>
              </a:rPr>
              <a:t>COVID-19</a:t>
            </a:r>
          </a:p>
          <a:p>
            <a:pPr algn="ctr">
              <a:lnSpc>
                <a:spcPct val="115000"/>
              </a:lnSpc>
            </a:pPr>
            <a:r>
              <a:rPr lang="en-US" sz="4900" b="1" spc="800">
                <a:solidFill>
                  <a:schemeClr val="bg1"/>
                </a:solidFill>
                <a:latin typeface="Abadi Extra Light"/>
              </a:rPr>
              <a:t>Community Impact Survey(CCIS)</a:t>
            </a:r>
          </a:p>
          <a:p>
            <a:pPr algn="ctr">
              <a:lnSpc>
                <a:spcPct val="115000"/>
              </a:lnSpc>
            </a:pPr>
            <a:endParaRPr lang="en-US" sz="2667">
              <a:solidFill>
                <a:schemeClr val="bg1"/>
              </a:solidFill>
              <a:latin typeface="Abadi Extra Light"/>
            </a:endParaRPr>
          </a:p>
          <a:p>
            <a:pPr algn="ctr">
              <a:lnSpc>
                <a:spcPct val="115000"/>
              </a:lnSpc>
              <a:buSzPts val="1100"/>
            </a:pPr>
            <a:r>
              <a:rPr lang="en-US" sz="3200" spc="400">
                <a:solidFill>
                  <a:schemeClr val="bg1"/>
                </a:solidFill>
                <a:latin typeface="Abadi Extra Light"/>
              </a:rPr>
              <a:t>Preliminary Analysis Results as of </a:t>
            </a:r>
            <a:endParaRPr lang="en-US" sz="3200" i="1" spc="400">
              <a:solidFill>
                <a:schemeClr val="bg1"/>
              </a:solidFill>
              <a:latin typeface="Abadi Extra Light"/>
            </a:endParaRPr>
          </a:p>
          <a:p>
            <a:pPr algn="ctr">
              <a:lnSpc>
                <a:spcPct val="115000"/>
              </a:lnSpc>
              <a:buSzPts val="1100"/>
            </a:pPr>
            <a:r>
              <a:rPr lang="en-US" sz="3200" spc="400">
                <a:solidFill>
                  <a:schemeClr val="bg1"/>
                </a:solidFill>
                <a:latin typeface="Abadi Extra Light"/>
              </a:rPr>
              <a:t>July 14, 2021</a:t>
            </a:r>
            <a:br>
              <a:rPr lang="en-US" sz="3200" spc="400">
                <a:latin typeface="Abadi Extra Light"/>
              </a:rPr>
            </a:br>
            <a:br>
              <a:rPr lang="en-US" sz="1850">
                <a:latin typeface="Abadi Extra Light"/>
              </a:rPr>
            </a:br>
            <a:r>
              <a:rPr lang="en-US" sz="1850" spc="400">
                <a:solidFill>
                  <a:schemeClr val="bg1"/>
                </a:solidFill>
                <a:latin typeface="Abadi Extra Light"/>
              </a:rPr>
              <a:t>Presented by: W.W. </a:t>
            </a:r>
            <a:r>
              <a:rPr lang="en-US" sz="1850" spc="400" err="1">
                <a:solidFill>
                  <a:schemeClr val="bg1"/>
                </a:solidFill>
                <a:latin typeface="Abadi Extra Light"/>
              </a:rPr>
              <a:t>Sanouri</a:t>
            </a:r>
            <a:r>
              <a:rPr lang="en-US" sz="1850" spc="400">
                <a:solidFill>
                  <a:schemeClr val="bg1"/>
                </a:solidFill>
                <a:latin typeface="Abadi Extra Light"/>
              </a:rPr>
              <a:t> </a:t>
            </a:r>
            <a:r>
              <a:rPr lang="en-US" sz="1850" spc="400" err="1">
                <a:solidFill>
                  <a:schemeClr val="bg1"/>
                </a:solidFill>
                <a:latin typeface="Abadi Extra Light"/>
              </a:rPr>
              <a:t>Ursprung</a:t>
            </a:r>
            <a:r>
              <a:rPr lang="en-US" sz="1850" spc="400">
                <a:solidFill>
                  <a:schemeClr val="bg1"/>
                </a:solidFill>
                <a:latin typeface="Abadi Extra Light"/>
              </a:rPr>
              <a:t> PhD</a:t>
            </a:r>
            <a:br>
              <a:rPr lang="en-US" sz="1850" spc="400">
                <a:solidFill>
                  <a:schemeClr val="bg1"/>
                </a:solidFill>
                <a:latin typeface="Abadi Extra Light"/>
              </a:rPr>
            </a:br>
            <a:r>
              <a:rPr lang="en-US" sz="1850" spc="400">
                <a:solidFill>
                  <a:schemeClr val="bg1"/>
                </a:solidFill>
                <a:latin typeface="Abadi Extra Light"/>
              </a:rPr>
              <a:t>Chapter Authors: Elizabeth Beatriz, PhD, Justine Egan, MPH, Allison Guarino, MPH, and Beatriz </a:t>
            </a:r>
            <a:r>
              <a:rPr lang="en-US" sz="1850" spc="400" err="1">
                <a:solidFill>
                  <a:schemeClr val="bg1"/>
                </a:solidFill>
                <a:latin typeface="Abadi Extra Light"/>
              </a:rPr>
              <a:t>Pazos</a:t>
            </a:r>
            <a:r>
              <a:rPr lang="en-US" sz="1850" spc="400">
                <a:solidFill>
                  <a:schemeClr val="bg1"/>
                </a:solidFill>
                <a:latin typeface="Abadi Extra Light"/>
              </a:rPr>
              <a:t> </a:t>
            </a:r>
            <a:r>
              <a:rPr lang="en-US" sz="1850" spc="400" err="1">
                <a:solidFill>
                  <a:schemeClr val="bg1"/>
                </a:solidFill>
                <a:latin typeface="Abadi Extra Light"/>
              </a:rPr>
              <a:t>Vautin</a:t>
            </a:r>
            <a:r>
              <a:rPr lang="en-US" sz="1850" spc="400">
                <a:solidFill>
                  <a:schemeClr val="bg1"/>
                </a:solidFill>
                <a:latin typeface="Abadi Extra Light"/>
              </a:rPr>
              <a:t>, MPH</a:t>
            </a:r>
            <a:endParaRPr lang="en-US" sz="1850" spc="400">
              <a:solidFill>
                <a:schemeClr val="bg1"/>
              </a:solidFill>
            </a:endParaRPr>
          </a:p>
          <a:p>
            <a:endParaRPr lang="en-US">
              <a:latin typeface="Abadi Extra Light"/>
            </a:endParaRPr>
          </a:p>
        </p:txBody>
      </p:sp>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70">
              <a:buClr>
                <a:srgbClr val="000000"/>
              </a:buClr>
              <a:defRPr/>
            </a:pPr>
            <a:r>
              <a:rPr lang="en-US" sz="3200" b="1" kern="0" spc="400">
                <a:solidFill>
                  <a:srgbClr val="FFFFFF"/>
                </a:solidFill>
                <a:latin typeface="Abadi Extra Light"/>
                <a:cs typeface="Arial"/>
                <a:sym typeface="Arial"/>
              </a:rPr>
              <a:t>Massachusetts Department of Public Health</a:t>
            </a:r>
          </a:p>
        </p:txBody>
      </p:sp>
      <p:sp>
        <p:nvSpPr>
          <p:cNvPr id="62" name="Google Shape;62;p14"/>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46</a:t>
            </a:fld>
            <a:endParaRPr lang="en" kern="0">
              <a:solidFill>
                <a:srgbClr val="595959"/>
              </a:solidFill>
              <a:latin typeface="Abadi Extra Light"/>
              <a:cs typeface="Arial"/>
              <a:sym typeface="Arial"/>
            </a:endParaRPr>
          </a:p>
        </p:txBody>
      </p:sp>
      <p:sp>
        <p:nvSpPr>
          <p:cNvPr id="5" name="Rectangle 4">
            <a:extLst>
              <a:ext uri="{FF2B5EF4-FFF2-40B4-BE49-F238E27FC236}">
                <a16:creationId xmlns:a16="http://schemas.microsoft.com/office/drawing/2014/main" id="{C177329C-A6C2-C744-997B-73371C7499A6}"/>
              </a:ext>
            </a:extLst>
          </p:cNvPr>
          <p:cNvSpPr/>
          <p:nvPr/>
        </p:nvSpPr>
        <p:spPr>
          <a:xfrm>
            <a:off x="3367" y="6512472"/>
            <a:ext cx="137954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FFFFFF"/>
                </a:solidFill>
                <a:latin typeface="Abadi Extra Light"/>
                <a:ea typeface="Lato"/>
                <a:cs typeface="Lato"/>
                <a:sym typeface="Lato"/>
              </a:rPr>
              <a:t>7.14.21 release</a:t>
            </a:r>
            <a:endParaRPr lang="en-US" sz="1400" i="1" kern="0">
              <a:solidFill>
                <a:srgbClr val="FFFFFF"/>
              </a:solidFil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40">
              <a:buClr>
                <a:srgbClr val="000000"/>
              </a:buClr>
              <a:defRPr/>
            </a:pPr>
            <a:r>
              <a:rPr lang="en-US" sz="3200" b="1" kern="0" spc="800">
                <a:solidFill>
                  <a:srgbClr val="FFFFFF"/>
                </a:solidFill>
                <a:latin typeface="Abadi Extra Light"/>
                <a:cs typeface="Arial"/>
                <a:sym typeface="Arial"/>
              </a:rPr>
              <a:t>CCIS TEAM MEMBERS</a:t>
            </a:r>
          </a:p>
        </p:txBody>
      </p:sp>
      <p:sp>
        <p:nvSpPr>
          <p:cNvPr id="3" name="Rectangle 2">
            <a:extLst>
              <a:ext uri="{FF2B5EF4-FFF2-40B4-BE49-F238E27FC236}">
                <a16:creationId xmlns:a16="http://schemas.microsoft.com/office/drawing/2014/main" id="{D0CFB99C-8624-CE44-B7B6-8333E017D8C1}"/>
              </a:ext>
            </a:extLst>
          </p:cNvPr>
          <p:cNvSpPr/>
          <p:nvPr/>
        </p:nvSpPr>
        <p:spPr>
          <a:xfrm>
            <a:off x="157427" y="5408931"/>
            <a:ext cx="6808077" cy="1847044"/>
          </a:xfrm>
          <a:prstGeom prst="rect">
            <a:avLst/>
          </a:prstGeom>
        </p:spPr>
        <p:txBody>
          <a:bodyPr wrap="square" lIns="121920" tIns="60960" rIns="121920" bIns="60960" anchor="t">
            <a:spAutoFit/>
          </a:bodyPr>
          <a:lstStyle/>
          <a:p>
            <a:pPr algn="ctr" defTabSz="1219140">
              <a:buClr>
                <a:srgbClr val="000000"/>
              </a:buClr>
              <a:defRPr/>
            </a:pPr>
            <a:r>
              <a:rPr lang="en-US" sz="1867" b="1" kern="0">
                <a:solidFill>
                  <a:srgbClr val="FFFFFF"/>
                </a:solidFill>
                <a:latin typeface="Abadi"/>
                <a:cs typeface="Arial"/>
                <a:sym typeface="Arial"/>
              </a:rPr>
              <a:t>CCIS Steering Committee</a:t>
            </a:r>
          </a:p>
          <a:p>
            <a:pPr algn="ctr" defTabSz="1219140">
              <a:buClr>
                <a:srgbClr val="000000"/>
              </a:buClr>
              <a:defRPr/>
            </a:pPr>
            <a:r>
              <a:rPr lang="en-US" sz="1867" kern="0">
                <a:solidFill>
                  <a:srgbClr val="FFFFFF"/>
                </a:solidFill>
                <a:latin typeface="Abadi Extra Light"/>
                <a:cs typeface="Arial"/>
                <a:sym typeface="Arial"/>
              </a:rPr>
              <a:t>  Lauren Cardoso, W.W. </a:t>
            </a:r>
            <a:r>
              <a:rPr lang="en-US" sz="1867" kern="0" err="1">
                <a:solidFill>
                  <a:srgbClr val="FFFFFF"/>
                </a:solidFill>
                <a:latin typeface="Abadi Extra Light"/>
                <a:cs typeface="Arial"/>
                <a:sym typeface="Arial"/>
              </a:rPr>
              <a:t>Sanouri</a:t>
            </a:r>
            <a:r>
              <a:rPr lang="en-US" sz="1867" kern="0">
                <a:solidFill>
                  <a:srgbClr val="FFFFFF"/>
                </a:solidFill>
                <a:latin typeface="Abadi Extra Light"/>
                <a:cs typeface="Arial"/>
                <a:sym typeface="Arial"/>
              </a:rPr>
              <a:t> Ursprung, Beth Beatriz, Abbie Averbach, Ruth Blodgett, Ben Wood, Sabrina Selk, Nicole Daley, Lisa </a:t>
            </a:r>
            <a:r>
              <a:rPr lang="en-US" sz="1867" kern="0" err="1">
                <a:solidFill>
                  <a:srgbClr val="FFFFFF"/>
                </a:solidFill>
                <a:latin typeface="Abadi Extra Light"/>
                <a:cs typeface="Arial"/>
                <a:sym typeface="Arial"/>
              </a:rPr>
              <a:t>Bandoian</a:t>
            </a:r>
            <a:endParaRPr lang="en-US" sz="1867" kern="0">
              <a:solidFill>
                <a:srgbClr val="FFFFFF"/>
              </a:solidFill>
              <a:latin typeface="Abadi Extra Light"/>
              <a:cs typeface="Arial"/>
              <a:sym typeface="Arial"/>
            </a:endParaRPr>
          </a:p>
          <a:p>
            <a:pPr algn="ctr" defTabSz="1219140">
              <a:buClr>
                <a:srgbClr val="000000"/>
              </a:buClr>
              <a:defRPr/>
            </a:pPr>
            <a:endParaRPr lang="en-US" sz="1867" kern="0">
              <a:solidFill>
                <a:srgbClr val="FFFFFF"/>
              </a:solidFill>
              <a:latin typeface="Abadi Extra Light"/>
              <a:cs typeface="Arial"/>
              <a:sym typeface="Arial"/>
            </a:endParaRPr>
          </a:p>
          <a:p>
            <a:pPr algn="ctr" defTabSz="1219140">
              <a:buClr>
                <a:srgbClr val="000000"/>
              </a:buClr>
              <a:defRPr/>
            </a:pPr>
            <a:endParaRPr lang="en-US" sz="1867" kern="0">
              <a:solidFill>
                <a:srgbClr val="000000"/>
              </a:solidFill>
              <a:cs typeface="Arial"/>
              <a:sym typeface="Arial"/>
            </a:endParaRPr>
          </a:p>
        </p:txBody>
      </p:sp>
      <p:sp>
        <p:nvSpPr>
          <p:cNvPr id="7" name="Rectangle 6">
            <a:extLst>
              <a:ext uri="{FF2B5EF4-FFF2-40B4-BE49-F238E27FC236}">
                <a16:creationId xmlns:a16="http://schemas.microsoft.com/office/drawing/2014/main" id="{D3860031-E704-1549-9D1E-54147FBA0FC9}"/>
              </a:ext>
            </a:extLst>
          </p:cNvPr>
          <p:cNvSpPr/>
          <p:nvPr/>
        </p:nvSpPr>
        <p:spPr>
          <a:xfrm>
            <a:off x="188080" y="1597826"/>
            <a:ext cx="11765685" cy="954107"/>
          </a:xfrm>
          <a:prstGeom prst="rect">
            <a:avLst/>
          </a:prstGeom>
        </p:spPr>
        <p:txBody>
          <a:bodyPr wrap="square" lIns="121920" tIns="60960" rIns="121920" bIns="60960" anchor="t">
            <a:spAutoFit/>
          </a:bodyPr>
          <a:lstStyle/>
          <a:p>
            <a:pPr algn="ctr" defTabSz="1219140">
              <a:buClr>
                <a:srgbClr val="000000"/>
              </a:buClr>
              <a:defRPr/>
            </a:pPr>
            <a:r>
              <a:rPr lang="en-US" b="1" kern="0">
                <a:solidFill>
                  <a:srgbClr val="FFFFFF"/>
                </a:solidFill>
                <a:latin typeface="Abadi"/>
                <a:cs typeface="Arial"/>
                <a:sym typeface="Arial"/>
              </a:rPr>
              <a:t>CCIS Project Leads</a:t>
            </a:r>
          </a:p>
          <a:p>
            <a:pPr algn="ctr" defTabSz="1219140">
              <a:buClr>
                <a:srgbClr val="000000"/>
              </a:buClr>
              <a:defRPr/>
            </a:pPr>
            <a:r>
              <a:rPr lang="en-US" kern="0">
                <a:solidFill>
                  <a:srgbClr val="FFFFFF"/>
                </a:solidFill>
                <a:latin typeface="Abadi Extra Light"/>
                <a:cs typeface="Arial"/>
                <a:sym typeface="Arial"/>
              </a:rPr>
              <a:t>  W.W. </a:t>
            </a:r>
            <a:r>
              <a:rPr lang="en-US" kern="0" err="1">
                <a:solidFill>
                  <a:srgbClr val="FFFFFF"/>
                </a:solidFill>
                <a:latin typeface="Abadi Extra Light"/>
                <a:cs typeface="Arial"/>
                <a:sym typeface="Arial"/>
              </a:rPr>
              <a:t>Sanouri</a:t>
            </a:r>
            <a:r>
              <a:rPr lang="en-US" kern="0">
                <a:solidFill>
                  <a:srgbClr val="FFFFFF"/>
                </a:solidFill>
                <a:latin typeface="Abadi Extra Light"/>
                <a:cs typeface="Arial"/>
                <a:sym typeface="Arial"/>
              </a:rPr>
              <a:t> </a:t>
            </a:r>
            <a:r>
              <a:rPr lang="en-US" kern="0" err="1">
                <a:solidFill>
                  <a:srgbClr val="FFFFFF"/>
                </a:solidFill>
                <a:latin typeface="Abadi Extra Light"/>
                <a:cs typeface="Arial"/>
                <a:sym typeface="Arial"/>
              </a:rPr>
              <a:t>Ursprung</a:t>
            </a:r>
            <a:r>
              <a:rPr lang="en-US" kern="0">
                <a:solidFill>
                  <a:srgbClr val="FFFFFF"/>
                </a:solidFill>
                <a:latin typeface="Abadi Extra Light"/>
                <a:cs typeface="Arial"/>
                <a:sym typeface="Arial"/>
              </a:rPr>
              <a:t>, Lauren Cardoso, Beth Beatriz, Glory Song, Caroline Stack, Kathleen Fitzsimmons, Emily Sparer-Fine, Ben Wood, Lisa </a:t>
            </a:r>
            <a:r>
              <a:rPr lang="en-US" kern="0" err="1">
                <a:solidFill>
                  <a:srgbClr val="FFFFFF"/>
                </a:solidFill>
                <a:latin typeface="Abadi Extra Light"/>
                <a:cs typeface="Arial"/>
                <a:sym typeface="Arial"/>
              </a:rPr>
              <a:t>Bandoian</a:t>
            </a:r>
            <a:r>
              <a:rPr lang="en-US" kern="0">
                <a:solidFill>
                  <a:srgbClr val="FFFFFF"/>
                </a:solidFill>
                <a:latin typeface="Abadi Extra Light"/>
                <a:cs typeface="Arial"/>
                <a:sym typeface="Arial"/>
              </a:rPr>
              <a:t>, Heather Nelson, Amy Flynn, Lisa Arsenault, </a:t>
            </a:r>
            <a:r>
              <a:rPr lang="en-US" kern="0">
                <a:solidFill>
                  <a:srgbClr val="FFFFFF"/>
                </a:solidFill>
                <a:latin typeface="Abadi Extra Light"/>
                <a:ea typeface="+mn-lt"/>
                <a:cs typeface="Arial"/>
                <a:sym typeface="Arial"/>
              </a:rPr>
              <a:t>Abby Atkins</a:t>
            </a:r>
            <a:endParaRPr lang="en-US" sz="1867" kern="0">
              <a:solidFill>
                <a:srgbClr val="FFFFFF"/>
              </a:solidFill>
              <a:latin typeface="Abadi Extra Light"/>
              <a:cs typeface="Arial"/>
              <a:sym typeface="Arial"/>
            </a:endParaRPr>
          </a:p>
        </p:txBody>
      </p:sp>
      <p:sp>
        <p:nvSpPr>
          <p:cNvPr id="8" name="Rectangle 7">
            <a:extLst>
              <a:ext uri="{FF2B5EF4-FFF2-40B4-BE49-F238E27FC236}">
                <a16:creationId xmlns:a16="http://schemas.microsoft.com/office/drawing/2014/main" id="{6971C2C3-A43E-448D-B790-B059B3B81FBD}"/>
              </a:ext>
            </a:extLst>
          </p:cNvPr>
          <p:cNvSpPr/>
          <p:nvPr/>
        </p:nvSpPr>
        <p:spPr>
          <a:xfrm>
            <a:off x="157427" y="2791503"/>
            <a:ext cx="6808077" cy="2462597"/>
          </a:xfrm>
          <a:prstGeom prst="rect">
            <a:avLst/>
          </a:prstGeom>
        </p:spPr>
        <p:txBody>
          <a:bodyPr wrap="square" lIns="121920" tIns="60960" rIns="121920" bIns="60960" anchor="t">
            <a:spAutoFit/>
          </a:bodyPr>
          <a:lstStyle/>
          <a:p>
            <a:pPr algn="ctr" defTabSz="1219140">
              <a:buClr>
                <a:srgbClr val="000000"/>
              </a:buClr>
              <a:defRPr/>
            </a:pPr>
            <a:r>
              <a:rPr lang="en-US" sz="1867" b="1" kern="0">
                <a:solidFill>
                  <a:srgbClr val="FFFFFF"/>
                </a:solidFill>
                <a:latin typeface="Abadi"/>
                <a:cs typeface="Arial"/>
                <a:sym typeface="Arial"/>
              </a:rPr>
              <a:t>CCIS Analytic Team</a:t>
            </a:r>
          </a:p>
          <a:p>
            <a:pPr algn="ctr" defTabSz="1219140">
              <a:buClr>
                <a:srgbClr val="000000"/>
              </a:buClr>
              <a:defRPr/>
            </a:pPr>
            <a:r>
              <a:rPr lang="en-US" sz="1867" kern="0">
                <a:solidFill>
                  <a:srgbClr val="FFFFFF"/>
                </a:solidFill>
                <a:latin typeface="Abadi Extra Light"/>
                <a:cs typeface="Arial"/>
                <a:sym typeface="Arial"/>
              </a:rPr>
              <a:t>Beth Beatriz, Glory Song, Caroline Stack, Kathleen Fitzsimmons, Emily Sparer-Fine, </a:t>
            </a:r>
            <a:r>
              <a:rPr lang="en-US" sz="2000">
                <a:solidFill>
                  <a:srgbClr val="FFFFFF"/>
                </a:solidFill>
                <a:latin typeface="Abadi Extra Light"/>
                <a:cs typeface="Arial"/>
                <a:sym typeface="Arial"/>
              </a:rPr>
              <a:t>Ziming Xuan, </a:t>
            </a:r>
            <a:r>
              <a:rPr lang="en-US" sz="1867" kern="0">
                <a:solidFill>
                  <a:srgbClr val="FFFFFF"/>
                </a:solidFill>
                <a:latin typeface="Abadi Extra Light"/>
                <a:cs typeface="Arial"/>
                <a:sym typeface="Arial"/>
              </a:rPr>
              <a:t>Matthew </a:t>
            </a:r>
            <a:r>
              <a:rPr lang="en-US" sz="1867" kern="0" err="1">
                <a:solidFill>
                  <a:srgbClr val="FFFFFF"/>
                </a:solidFill>
                <a:latin typeface="Abadi Extra Light"/>
                <a:cs typeface="Arial"/>
                <a:sym typeface="Arial"/>
              </a:rPr>
              <a:t>Tumpney</a:t>
            </a:r>
            <a:r>
              <a:rPr lang="en-US" sz="1867" kern="0">
                <a:solidFill>
                  <a:srgbClr val="FFFFFF"/>
                </a:solidFill>
                <a:latin typeface="Abadi Extra Light"/>
                <a:cs typeface="Arial"/>
                <a:sym typeface="Arial"/>
              </a:rPr>
              <a:t>, Rebecca Han, Lauren Larochelle, Arielle Coq, Anne Marie Matteucci, Lauren </a:t>
            </a:r>
            <a:r>
              <a:rPr lang="en-US" sz="1867" kern="0" err="1">
                <a:solidFill>
                  <a:srgbClr val="FFFFFF"/>
                </a:solidFill>
                <a:latin typeface="Abadi Extra Light"/>
                <a:cs typeface="Arial"/>
                <a:sym typeface="Arial"/>
              </a:rPr>
              <a:t>Fogharty</a:t>
            </a:r>
            <a:r>
              <a:rPr lang="en-US" sz="1867" kern="0">
                <a:solidFill>
                  <a:srgbClr val="FFFFFF"/>
                </a:solidFill>
                <a:latin typeface="Abadi Extra Light"/>
                <a:cs typeface="Arial"/>
                <a:sym typeface="Arial"/>
              </a:rPr>
              <a:t>, Vera Mouradian, Melody Kingsley, Ta Wei Lin, Anna Agan, Justine Egan, Allison Guarino, Elizabeth Showalter, Beatriz Pazos </a:t>
            </a:r>
            <a:r>
              <a:rPr lang="en-US" sz="1867" kern="0" err="1">
                <a:solidFill>
                  <a:srgbClr val="FFFFFF"/>
                </a:solidFill>
                <a:latin typeface="Abadi Extra Light"/>
                <a:cs typeface="Arial"/>
                <a:sym typeface="Arial"/>
              </a:rPr>
              <a:t>Vautin</a:t>
            </a:r>
            <a:r>
              <a:rPr lang="en-US" sz="1867" kern="0">
                <a:solidFill>
                  <a:srgbClr val="FFFFFF"/>
                </a:solidFill>
                <a:latin typeface="Abadi Extra Light"/>
                <a:cs typeface="Arial"/>
                <a:sym typeface="Arial"/>
              </a:rPr>
              <a:t>, </a:t>
            </a:r>
            <a:r>
              <a:rPr lang="en-US" sz="1867" kern="0" err="1">
                <a:solidFill>
                  <a:srgbClr val="FFFFFF"/>
                </a:solidFill>
                <a:latin typeface="Abadi Extra Light"/>
                <a:cs typeface="Arial"/>
                <a:sym typeface="Arial"/>
              </a:rPr>
              <a:t>Priyokti</a:t>
            </a:r>
            <a:r>
              <a:rPr lang="en-US" sz="1867" kern="0">
                <a:solidFill>
                  <a:srgbClr val="FFFFFF"/>
                </a:solidFill>
                <a:latin typeface="Abadi Extra Light"/>
                <a:cs typeface="Arial"/>
                <a:sym typeface="Arial"/>
              </a:rPr>
              <a:t> Rana, </a:t>
            </a:r>
            <a:r>
              <a:rPr lang="en-US" sz="2000" kern="0">
                <a:solidFill>
                  <a:srgbClr val="FFFFFF"/>
                </a:solidFill>
                <a:latin typeface="Abadi Extra Light"/>
                <a:ea typeface="+mn-lt"/>
                <a:cs typeface="Arial"/>
                <a:sym typeface="Arial"/>
              </a:rPr>
              <a:t>Mayowa Sanusi, Emily Lawson, Alana LeBrón </a:t>
            </a:r>
            <a:r>
              <a:rPr lang="en-US" sz="1867" kern="0">
                <a:solidFill>
                  <a:srgbClr val="FFFFFF"/>
                </a:solidFill>
                <a:latin typeface="Abadi Extra Light"/>
                <a:cs typeface="Arial"/>
                <a:sym typeface="Arial"/>
              </a:rPr>
              <a:t> Lauren Cardoso, W.W. </a:t>
            </a:r>
            <a:r>
              <a:rPr lang="en-US" sz="1867" kern="0" err="1">
                <a:solidFill>
                  <a:srgbClr val="FFFFFF"/>
                </a:solidFill>
                <a:latin typeface="Abadi Extra Light"/>
                <a:cs typeface="Arial"/>
                <a:sym typeface="Arial"/>
              </a:rPr>
              <a:t>Sanouri</a:t>
            </a:r>
            <a:r>
              <a:rPr lang="en-US" sz="1867" kern="0">
                <a:solidFill>
                  <a:srgbClr val="FFFFFF"/>
                </a:solidFill>
                <a:latin typeface="Abadi Extra Light"/>
                <a:cs typeface="Arial"/>
                <a:sym typeface="Arial"/>
              </a:rPr>
              <a:t> Ursprung</a:t>
            </a:r>
          </a:p>
        </p:txBody>
      </p:sp>
      <p:sp>
        <p:nvSpPr>
          <p:cNvPr id="9" name="Rectangle 8">
            <a:extLst>
              <a:ext uri="{FF2B5EF4-FFF2-40B4-BE49-F238E27FC236}">
                <a16:creationId xmlns:a16="http://schemas.microsoft.com/office/drawing/2014/main" id="{3787731C-DB3C-9E4F-B830-4D81F1ADE926}"/>
              </a:ext>
            </a:extLst>
          </p:cNvPr>
          <p:cNvSpPr/>
          <p:nvPr/>
        </p:nvSpPr>
        <p:spPr>
          <a:xfrm>
            <a:off x="7203090" y="2791505"/>
            <a:ext cx="4682389" cy="2421689"/>
          </a:xfrm>
          <a:prstGeom prst="rect">
            <a:avLst/>
          </a:prstGeom>
        </p:spPr>
        <p:txBody>
          <a:bodyPr wrap="square" lIns="121920" tIns="60960" rIns="121920" bIns="60960" anchor="t">
            <a:spAutoFit/>
          </a:bodyPr>
          <a:lstStyle/>
          <a:p>
            <a:pPr algn="ctr" defTabSz="1219140">
              <a:buClr>
                <a:srgbClr val="000000"/>
              </a:buClr>
              <a:defRPr/>
            </a:pPr>
            <a:r>
              <a:rPr lang="en-US" sz="1867" b="1" kern="0">
                <a:solidFill>
                  <a:srgbClr val="FFFFFF"/>
                </a:solidFill>
                <a:latin typeface="Abadi"/>
                <a:cs typeface="Arial"/>
                <a:sym typeface="Arial"/>
              </a:rPr>
              <a:t>CCIS Data to Action Workgroup</a:t>
            </a:r>
          </a:p>
          <a:p>
            <a:pPr algn="ctr" defTabSz="1219140">
              <a:buClr>
                <a:srgbClr val="000000"/>
              </a:buClr>
              <a:defRPr/>
            </a:pPr>
            <a:r>
              <a:rPr lang="en-US" sz="1867" kern="0">
                <a:solidFill>
                  <a:srgbClr val="FFFFFF"/>
                </a:solidFill>
                <a:latin typeface="Abadi Extra Light"/>
                <a:cs typeface="Arial"/>
                <a:sym typeface="Arial"/>
              </a:rPr>
              <a:t>Jessica del Rosario, Kim </a:t>
            </a:r>
            <a:r>
              <a:rPr lang="en-US" sz="1867" kern="0" err="1">
                <a:solidFill>
                  <a:srgbClr val="FFFFFF"/>
                </a:solidFill>
                <a:latin typeface="Abadi Extra Light"/>
                <a:cs typeface="Arial"/>
                <a:sym typeface="Arial"/>
              </a:rPr>
              <a:t>Etingoff</a:t>
            </a:r>
            <a:r>
              <a:rPr lang="en-US" sz="1867" kern="0">
                <a:solidFill>
                  <a:srgbClr val="FFFFFF"/>
                </a:solidFill>
                <a:latin typeface="Abadi Extra Light"/>
                <a:cs typeface="Arial"/>
                <a:sym typeface="Arial"/>
              </a:rPr>
              <a:t>, Lisa </a:t>
            </a:r>
            <a:r>
              <a:rPr lang="en-US" sz="1867" kern="0" err="1">
                <a:solidFill>
                  <a:srgbClr val="FFFFFF"/>
                </a:solidFill>
                <a:latin typeface="Abadi Extra Light"/>
                <a:cs typeface="Arial"/>
                <a:sym typeface="Arial"/>
              </a:rPr>
              <a:t>Bandoian</a:t>
            </a:r>
            <a:r>
              <a:rPr lang="en-US" sz="1867" kern="0">
                <a:solidFill>
                  <a:srgbClr val="FFFFFF"/>
                </a:solidFill>
                <a:latin typeface="Abadi Extra Light"/>
                <a:cs typeface="Arial"/>
                <a:sym typeface="Arial"/>
              </a:rPr>
              <a:t>, Andrea Mooney, Ben Kingston, Lauren Cardoso; Dawn Fukuda, Lamar Polk, </a:t>
            </a:r>
            <a:r>
              <a:rPr lang="en-US" sz="1867" kern="0" err="1">
                <a:solidFill>
                  <a:srgbClr val="FFFFFF"/>
                </a:solidFill>
                <a:latin typeface="Abadi Extra Light"/>
                <a:cs typeface="Arial"/>
                <a:sym typeface="Arial"/>
              </a:rPr>
              <a:t>Hermik</a:t>
            </a:r>
            <a:r>
              <a:rPr lang="en-US" sz="1867" kern="0">
                <a:solidFill>
                  <a:srgbClr val="FFFFFF"/>
                </a:solidFill>
                <a:latin typeface="Abadi Extra Light"/>
                <a:cs typeface="Arial"/>
                <a:sym typeface="Arial"/>
              </a:rPr>
              <a:t> </a:t>
            </a:r>
            <a:r>
              <a:rPr lang="en-US" sz="1867" kern="0" err="1">
                <a:solidFill>
                  <a:srgbClr val="FFFFFF"/>
                </a:solidFill>
                <a:latin typeface="Abadi Extra Light"/>
                <a:cs typeface="Arial"/>
                <a:sym typeface="Arial"/>
              </a:rPr>
              <a:t>Babakhanlou</a:t>
            </a:r>
            <a:r>
              <a:rPr lang="en-US" sz="1867" kern="0">
                <a:solidFill>
                  <a:srgbClr val="FFFFFF"/>
                </a:solidFill>
                <a:latin typeface="Abadi Extra Light"/>
                <a:cs typeface="Arial"/>
                <a:sym typeface="Arial"/>
              </a:rPr>
              <a:t>-Chase, Glennon </a:t>
            </a:r>
            <a:r>
              <a:rPr lang="en-US" sz="1867" kern="0" err="1">
                <a:solidFill>
                  <a:srgbClr val="FFFFFF"/>
                </a:solidFill>
                <a:latin typeface="Abadi Extra Light"/>
                <a:cs typeface="Arial"/>
                <a:sym typeface="Arial"/>
              </a:rPr>
              <a:t>Beresin</a:t>
            </a:r>
            <a:r>
              <a:rPr lang="en-US" sz="1867" kern="0">
                <a:solidFill>
                  <a:srgbClr val="FFFFFF"/>
                </a:solidFill>
                <a:latin typeface="Abadi Extra Light"/>
                <a:cs typeface="Arial"/>
                <a:sym typeface="Arial"/>
              </a:rPr>
              <a:t>, Mahsa </a:t>
            </a:r>
            <a:r>
              <a:rPr lang="en-US" sz="1867" kern="0" err="1">
                <a:solidFill>
                  <a:srgbClr val="FFFFFF"/>
                </a:solidFill>
                <a:latin typeface="Abadi Extra Light"/>
                <a:cs typeface="Arial"/>
                <a:sym typeface="Arial"/>
              </a:rPr>
              <a:t>Yazdy</a:t>
            </a:r>
            <a:r>
              <a:rPr lang="en-US" sz="1867" kern="0">
                <a:solidFill>
                  <a:srgbClr val="FFFFFF"/>
                </a:solidFill>
                <a:latin typeface="Abadi Extra Light"/>
                <a:cs typeface="Arial"/>
                <a:sym typeface="Arial"/>
              </a:rPr>
              <a:t>, Emily White, Timothy St. Laurent, Fareesa Hasan, Nicole </a:t>
            </a:r>
            <a:r>
              <a:rPr lang="en-US" sz="1867" kern="0" err="1">
                <a:solidFill>
                  <a:srgbClr val="FFFFFF"/>
                </a:solidFill>
                <a:latin typeface="Abadi Extra Light"/>
                <a:cs typeface="Arial"/>
                <a:sym typeface="Arial"/>
              </a:rPr>
              <a:t>Roos</a:t>
            </a:r>
            <a:endParaRPr lang="en-US" sz="1867" kern="0" err="1">
              <a:solidFill>
                <a:srgbClr val="000000"/>
              </a:solidFill>
              <a:latin typeface="Abadi Extra Light"/>
              <a:cs typeface="Arial"/>
              <a:sym typeface="Arial"/>
            </a:endParaRPr>
          </a:p>
        </p:txBody>
      </p:sp>
      <p:sp>
        <p:nvSpPr>
          <p:cNvPr id="11" name="Rectangle 10">
            <a:extLst>
              <a:ext uri="{FF2B5EF4-FFF2-40B4-BE49-F238E27FC236}">
                <a16:creationId xmlns:a16="http://schemas.microsoft.com/office/drawing/2014/main" id="{39903C3B-AE1F-5A4C-8F65-F7F65C051495}"/>
              </a:ext>
            </a:extLst>
          </p:cNvPr>
          <p:cNvSpPr/>
          <p:nvPr/>
        </p:nvSpPr>
        <p:spPr>
          <a:xfrm>
            <a:off x="7468929" y="5458462"/>
            <a:ext cx="4150711" cy="1262397"/>
          </a:xfrm>
          <a:prstGeom prst="rect">
            <a:avLst/>
          </a:prstGeom>
        </p:spPr>
        <p:txBody>
          <a:bodyPr wrap="square" lIns="121920" tIns="60960" rIns="121920" bIns="60960" anchor="t">
            <a:spAutoFit/>
          </a:bodyPr>
          <a:lstStyle/>
          <a:p>
            <a:pPr algn="ctr" defTabSz="1219140">
              <a:buClr>
                <a:srgbClr val="000000"/>
              </a:buClr>
              <a:defRPr/>
            </a:pPr>
            <a:r>
              <a:rPr lang="en-US" sz="1851" b="1" kern="0">
                <a:solidFill>
                  <a:srgbClr val="FFFFFF"/>
                </a:solidFill>
                <a:latin typeface="Abadi"/>
                <a:cs typeface="Arial"/>
                <a:sym typeface="Arial"/>
              </a:rPr>
              <a:t>CCIS Data Dissemination Workgroup</a:t>
            </a:r>
          </a:p>
          <a:p>
            <a:pPr algn="ctr" defTabSz="1219140">
              <a:buClr>
                <a:srgbClr val="000000"/>
              </a:buClr>
              <a:defRPr/>
            </a:pPr>
            <a:r>
              <a:rPr lang="en-US" sz="1851" kern="0">
                <a:solidFill>
                  <a:srgbClr val="FFFFFF"/>
                </a:solidFill>
                <a:latin typeface="Abadi Extra Light"/>
                <a:cs typeface="Arial"/>
                <a:sym typeface="Arial"/>
              </a:rPr>
              <a:t>Beth Beatriz, Glory Song, Emily Sparer-Fine, Ta Wei Lin, Vera Mouradian, Rebecca Han</a:t>
            </a:r>
            <a:endParaRPr lang="en-US" sz="1867" kern="0">
              <a:solidFill>
                <a:srgbClr val="000000"/>
              </a:solidFill>
              <a:cs typeface="Arial"/>
              <a:sym typeface="Arial"/>
            </a:endParaRPr>
          </a:p>
        </p:txBody>
      </p:sp>
      <p:sp>
        <p:nvSpPr>
          <p:cNvPr id="10" name="Rectangle 9">
            <a:extLst>
              <a:ext uri="{FF2B5EF4-FFF2-40B4-BE49-F238E27FC236}">
                <a16:creationId xmlns:a16="http://schemas.microsoft.com/office/drawing/2014/main" id="{905D0B8C-8A78-4873-9BB3-EFB14BDB6A92}"/>
              </a:ext>
            </a:extLst>
          </p:cNvPr>
          <p:cNvSpPr/>
          <p:nvPr/>
        </p:nvSpPr>
        <p:spPr>
          <a:xfrm>
            <a:off x="3367" y="651247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FFFFFF"/>
                </a:solidFill>
                <a:latin typeface="Abadi Extra Light"/>
                <a:ea typeface="Lato"/>
                <a:cs typeface="Lato"/>
                <a:sym typeface="Lato"/>
              </a:rPr>
              <a:t>6.9.21 release</a:t>
            </a:r>
            <a:endParaRPr lang="en-US" sz="1400" i="1" kern="0">
              <a:solidFill>
                <a:srgbClr val="FFFFFF"/>
              </a:solidFill>
              <a:cs typeface="Arial"/>
              <a:sym typeface="Arial"/>
            </a:endParaRPr>
          </a:p>
        </p:txBody>
      </p:sp>
      <p:sp>
        <p:nvSpPr>
          <p:cNvPr id="2" name="Slide Number Placeholder 1">
            <a:extLst>
              <a:ext uri="{FF2B5EF4-FFF2-40B4-BE49-F238E27FC236}">
                <a16:creationId xmlns:a16="http://schemas.microsoft.com/office/drawing/2014/main" id="{847A5AE0-9D6E-4143-93CB-74D6D2E798B1}"/>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47</a:t>
            </a:fld>
            <a:endParaRPr lang="en">
              <a:solidFill>
                <a:srgbClr val="595959"/>
              </a:solidFill>
            </a:endParaRPr>
          </a:p>
        </p:txBody>
      </p:sp>
    </p:spTree>
    <p:extLst>
      <p:ext uri="{BB962C8B-B14F-4D97-AF65-F5344CB8AC3E}">
        <p14:creationId xmlns:p14="http://schemas.microsoft.com/office/powerpoint/2010/main" val="2990389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59"/>
        <p:cNvGrpSpPr/>
        <p:nvPr/>
      </p:nvGrpSpPr>
      <p:grpSpPr>
        <a:xfrm>
          <a:off x="0" y="0"/>
          <a:ext cx="0" cy="0"/>
          <a:chOff x="0" y="0"/>
          <a:chExt cx="0" cy="0"/>
        </a:xfrm>
      </p:grpSpPr>
      <p:sp>
        <p:nvSpPr>
          <p:cNvPr id="61" name="Google Shape;61;p14"/>
          <p:cNvSpPr txBox="1"/>
          <p:nvPr/>
        </p:nvSpPr>
        <p:spPr>
          <a:xfrm>
            <a:off x="133" y="0"/>
            <a:ext cx="12192000" cy="1278000"/>
          </a:xfrm>
          <a:prstGeom prst="rect">
            <a:avLst/>
          </a:prstGeom>
          <a:solidFill>
            <a:srgbClr val="073763"/>
          </a:solidFill>
          <a:ln>
            <a:noFill/>
          </a:ln>
        </p:spPr>
        <p:txBody>
          <a:bodyPr spcFirstLastPara="1" wrap="square" lIns="121900" tIns="121900" rIns="121900" bIns="121900" anchor="ctr" anchorCtr="0">
            <a:noAutofit/>
          </a:bodyPr>
          <a:lstStyle/>
          <a:p>
            <a:pPr algn="ctr" defTabSz="1219170">
              <a:buClr>
                <a:srgbClr val="000000"/>
              </a:buClr>
              <a:defRPr/>
            </a:pPr>
            <a:r>
              <a:rPr lang="en-US" sz="3200" b="1" kern="0" spc="800">
                <a:solidFill>
                  <a:srgbClr val="FFFFFF"/>
                </a:solidFill>
                <a:latin typeface="Abadi Extra Light"/>
                <a:cs typeface="Arial"/>
                <a:sym typeface="Arial"/>
              </a:rPr>
              <a:t>CCIS COMMUNITY PARTNERS</a:t>
            </a:r>
          </a:p>
        </p:txBody>
      </p:sp>
      <p:sp>
        <p:nvSpPr>
          <p:cNvPr id="3" name="Rectangle 2">
            <a:extLst>
              <a:ext uri="{FF2B5EF4-FFF2-40B4-BE49-F238E27FC236}">
                <a16:creationId xmlns:a16="http://schemas.microsoft.com/office/drawing/2014/main" id="{D0CFB99C-8624-CE44-B7B6-8333E017D8C1}"/>
              </a:ext>
            </a:extLst>
          </p:cNvPr>
          <p:cNvSpPr/>
          <p:nvPr/>
        </p:nvSpPr>
        <p:spPr>
          <a:xfrm>
            <a:off x="303493" y="2195414"/>
            <a:ext cx="6092265" cy="4394729"/>
          </a:xfrm>
          <a:prstGeom prst="rect">
            <a:avLst/>
          </a:prstGeom>
        </p:spPr>
        <p:txBody>
          <a:bodyPr wrap="square" lIns="121920" tIns="60960" rIns="121920" bIns="60960" anchor="t">
            <a:spAutoFit/>
          </a:bodyPr>
          <a:lstStyle/>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Academic Public Health Volunteer Corps and their work with local boards of health and on social media</a:t>
            </a: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Mass in Motion programs, including Springfield, Malden, and Chelsea</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Cambodian Mutual Assistance</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The Mashpee Wampanoag Tribe</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The Immigrants’ Assistance Center, Inc</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Families for Justice as Healing</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City of Lawrence Mayor’s Health Task Force</a:t>
            </a:r>
          </a:p>
          <a:p>
            <a:pPr marL="609585" indent="-440256" defTabSz="1219170">
              <a:lnSpc>
                <a:spcPct val="114999"/>
              </a:lnSpc>
              <a:buClr>
                <a:srgbClr val="073763"/>
              </a:buClr>
              <a:buSzPts val="1600"/>
              <a:buFont typeface="Calibri"/>
              <a:buChar char="●"/>
              <a:defRPr/>
            </a:pPr>
            <a:r>
              <a:rPr lang="en-US" sz="1867" kern="0">
                <a:solidFill>
                  <a:srgbClr val="FFFFFF"/>
                </a:solidFill>
                <a:latin typeface="Abadi Extra Light"/>
                <a:ea typeface="Calibri"/>
                <a:cs typeface="Arial"/>
                <a:sym typeface="Calibri"/>
              </a:rPr>
              <a:t>The</a:t>
            </a:r>
            <a:r>
              <a:rPr lang="en-US" sz="1867" kern="0">
                <a:solidFill>
                  <a:srgbClr val="FFFFFF"/>
                </a:solidFill>
                <a:latin typeface="Abadi Extra Light"/>
                <a:cs typeface="Arial"/>
                <a:sym typeface="Arial"/>
              </a:rPr>
              <a:t> 84 Coalitions, including the Lawrence/Methuen Coalition</a:t>
            </a:r>
          </a:p>
          <a:p>
            <a:pPr marL="609585" indent="-440256" defTabSz="1219170">
              <a:lnSpc>
                <a:spcPct val="114999"/>
              </a:lnSpc>
              <a:buClr>
                <a:srgbClr val="073763"/>
              </a:buClr>
              <a:buSzPts val="1600"/>
              <a:buFont typeface="Calibri"/>
              <a:buChar char="●"/>
              <a:defRPr/>
            </a:pPr>
            <a:r>
              <a:rPr lang="en-US" sz="1867" kern="0">
                <a:solidFill>
                  <a:srgbClr val="FFFFFF"/>
                </a:solidFill>
                <a:latin typeface="Abadi Extra Light"/>
                <a:cs typeface="Arial"/>
                <a:sym typeface="Arial"/>
              </a:rPr>
              <a:t>Boys and Girls Clubs, including those in Fitchburg and Leominster and the Metro South area</a:t>
            </a:r>
            <a:endParaRPr lang="en-US" sz="1867" kern="0">
              <a:solidFill>
                <a:srgbClr val="FFFFFF"/>
              </a:solidFill>
              <a:cs typeface="Arial"/>
              <a:sym typeface="Arial"/>
            </a:endParaRPr>
          </a:p>
        </p:txBody>
      </p:sp>
      <p:sp>
        <p:nvSpPr>
          <p:cNvPr id="2" name="Rectangle 1">
            <a:extLst>
              <a:ext uri="{FF2B5EF4-FFF2-40B4-BE49-F238E27FC236}">
                <a16:creationId xmlns:a16="http://schemas.microsoft.com/office/drawing/2014/main" id="{7B56F4C5-DEC2-4541-A7B3-CCC66ECB6C17}"/>
              </a:ext>
            </a:extLst>
          </p:cNvPr>
          <p:cNvSpPr/>
          <p:nvPr/>
        </p:nvSpPr>
        <p:spPr>
          <a:xfrm>
            <a:off x="6165571" y="2155727"/>
            <a:ext cx="6096000" cy="3734997"/>
          </a:xfrm>
          <a:prstGeom prst="rect">
            <a:avLst/>
          </a:prstGeom>
        </p:spPr>
        <p:txBody>
          <a:bodyPr lIns="121920" tIns="60960" rIns="121920" bIns="60960" anchor="t">
            <a:spAutoFit/>
          </a:bodyPr>
          <a:lstStyle/>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Chinatown Neighborhood Association</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Father Bill’s</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UTEC</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err="1">
                <a:solidFill>
                  <a:srgbClr val="FFFFFF"/>
                </a:solidFill>
                <a:latin typeface="Abadi Extra Light" panose="020F0302020204030204" pitchFamily="34" charset="0"/>
                <a:ea typeface="Calibri"/>
                <a:cs typeface="Abadi Extra Light" panose="020F0302020204030204" pitchFamily="34" charset="0"/>
                <a:sym typeface="Calibri"/>
              </a:rPr>
              <a:t>MassCOSH</a:t>
            </a:r>
            <a:endParaRPr lang="en-US" sz="1867" kern="0">
              <a:solidFill>
                <a:srgbClr val="FFFFFF"/>
              </a:solidFill>
              <a:latin typeface="Abadi Extra Light" panose="020F0302020204030204" pitchFamily="34" charset="0"/>
              <a:ea typeface="Calibri"/>
              <a:cs typeface="Abadi Extra Light" panose="020F0302020204030204" pitchFamily="34" charset="0"/>
              <a:sym typeface="Calibri"/>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Stavros Center for Independent Living</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5000"/>
              </a:lnSpc>
              <a:buClr>
                <a:srgbClr val="073763"/>
              </a:buClr>
              <a:buSzPts val="1600"/>
              <a:buFont typeface="Calibri"/>
              <a:buChar char="●"/>
              <a:defRPr/>
            </a:pPr>
            <a:r>
              <a:rPr lang="en-US" sz="1867" kern="0">
                <a:solidFill>
                  <a:srgbClr val="FFFFFF"/>
                </a:solidFill>
                <a:latin typeface="Abadi Extra Light"/>
                <a:ea typeface="Calibri"/>
                <a:cs typeface="Abadi Extra Light" panose="020F0302020204030204" pitchFamily="34" charset="0"/>
                <a:sym typeface="Calibri"/>
              </a:rPr>
              <a:t>Greater Springfield Senior Services</a:t>
            </a:r>
            <a:endParaRPr lang="en-US" sz="1867" kern="0">
              <a:solidFill>
                <a:srgbClr val="FFFFFF"/>
              </a:solidFill>
              <a:latin typeface="Abadi Extra Light"/>
              <a:ea typeface="Calibri"/>
              <a:cs typeface="Abadi Extra Light" panose="020F0302020204030204" pitchFamily="34" charset="0"/>
              <a:sym typeface="Arial"/>
            </a:endParaRPr>
          </a:p>
          <a:p>
            <a:pPr marL="609585" indent="-440256" defTabSz="1219170">
              <a:lnSpc>
                <a:spcPct val="114999"/>
              </a:lnSpc>
              <a:buClr>
                <a:srgbClr val="073763"/>
              </a:buClr>
              <a:buSzPts val="1600"/>
              <a:buFont typeface="Calibri"/>
              <a:buChar char="●"/>
              <a:defRPr/>
            </a:pPr>
            <a:r>
              <a:rPr lang="en-US" sz="1867" kern="0">
                <a:solidFill>
                  <a:srgbClr val="FFFFFF"/>
                </a:solidFill>
                <a:latin typeface="Abadi Extra Light"/>
                <a:ea typeface="Calibri"/>
                <a:cs typeface="Arial"/>
                <a:sym typeface="Calibri"/>
              </a:rPr>
              <a:t>Center</a:t>
            </a:r>
            <a:r>
              <a:rPr lang="en-US" sz="1867" kern="0">
                <a:solidFill>
                  <a:srgbClr val="FFFFFF"/>
                </a:solidFill>
                <a:latin typeface="Abadi Extra Light"/>
                <a:cs typeface="Arial"/>
                <a:sym typeface="Arial"/>
              </a:rPr>
              <a:t> for Living and Working</a:t>
            </a:r>
          </a:p>
          <a:p>
            <a:pPr marL="609585" indent="-440256" defTabSz="1219170">
              <a:lnSpc>
                <a:spcPct val="114999"/>
              </a:lnSpc>
              <a:buClr>
                <a:srgbClr val="073763"/>
              </a:buClr>
              <a:buSzPts val="1600"/>
              <a:buFont typeface="Calibri"/>
              <a:buChar char="●"/>
              <a:defRPr/>
            </a:pPr>
            <a:r>
              <a:rPr lang="en-US" sz="1867" kern="0">
                <a:solidFill>
                  <a:srgbClr val="FFFFFF"/>
                </a:solidFill>
                <a:latin typeface="Abadi Extra Light"/>
                <a:cs typeface="Arial"/>
                <a:sym typeface="Arial"/>
              </a:rPr>
              <a:t>DEAF, Inc.</a:t>
            </a:r>
          </a:p>
          <a:p>
            <a:pPr marL="609585" indent="-440256" defTabSz="1219170">
              <a:lnSpc>
                <a:spcPct val="114999"/>
              </a:lnSpc>
              <a:buClr>
                <a:srgbClr val="073763"/>
              </a:buClr>
              <a:buSzPts val="1600"/>
              <a:buFont typeface="Calibri"/>
              <a:buChar char="●"/>
              <a:defRPr/>
            </a:pPr>
            <a:r>
              <a:rPr lang="en-US" sz="1867" kern="0">
                <a:solidFill>
                  <a:srgbClr val="FFFFFF"/>
                </a:solidFill>
                <a:latin typeface="Abadi Extra Light"/>
                <a:cs typeface="Arial"/>
                <a:sym typeface="Arial"/>
              </a:rPr>
              <a:t>Massachusetts Commission for the Deaf and Hard of Hearing</a:t>
            </a:r>
          </a:p>
          <a:p>
            <a:pPr marL="609585" indent="-440256" defTabSz="1219170">
              <a:lnSpc>
                <a:spcPct val="114999"/>
              </a:lnSpc>
              <a:buClr>
                <a:srgbClr val="073763"/>
              </a:buClr>
              <a:buSzPts val="1600"/>
              <a:buFont typeface="Calibri"/>
              <a:buChar char="●"/>
              <a:defRPr/>
            </a:pPr>
            <a:r>
              <a:rPr lang="en-US" sz="1867" kern="0">
                <a:solidFill>
                  <a:srgbClr val="FFFFFF"/>
                </a:solidFill>
                <a:latin typeface="Abadi Extra Light"/>
                <a:cs typeface="Arial"/>
                <a:sym typeface="Arial"/>
              </a:rPr>
              <a:t>Viability, Inc.</a:t>
            </a:r>
          </a:p>
        </p:txBody>
      </p:sp>
      <p:sp>
        <p:nvSpPr>
          <p:cNvPr id="4" name="Rectangle 3">
            <a:extLst>
              <a:ext uri="{FF2B5EF4-FFF2-40B4-BE49-F238E27FC236}">
                <a16:creationId xmlns:a16="http://schemas.microsoft.com/office/drawing/2014/main" id="{EBBF1BB7-C29D-364D-B248-7CF7ADF6D858}"/>
              </a:ext>
            </a:extLst>
          </p:cNvPr>
          <p:cNvSpPr/>
          <p:nvPr/>
        </p:nvSpPr>
        <p:spPr>
          <a:xfrm>
            <a:off x="532525" y="1498879"/>
            <a:ext cx="10821275" cy="1060931"/>
          </a:xfrm>
          <a:prstGeom prst="rect">
            <a:avLst/>
          </a:prstGeom>
        </p:spPr>
        <p:txBody>
          <a:bodyPr wrap="square">
            <a:spAutoFit/>
          </a:bodyPr>
          <a:lstStyle/>
          <a:p>
            <a:pPr defTabSz="1219170">
              <a:lnSpc>
                <a:spcPct val="115000"/>
              </a:lnSpc>
              <a:spcBef>
                <a:spcPts val="1067"/>
              </a:spcBef>
              <a:spcAft>
                <a:spcPts val="2133"/>
              </a:spcAft>
              <a:buClr>
                <a:srgbClr val="000000"/>
              </a:buClr>
              <a:buSzPts val="1100"/>
              <a:defRPr/>
            </a:pPr>
            <a:r>
              <a:rPr lang="en-US" sz="1867" kern="0">
                <a:solidFill>
                  <a:srgbClr val="FFFFFF"/>
                </a:solidFill>
                <a:latin typeface="Abadi Extra Light" panose="020F0302020204030204" pitchFamily="34" charset="0"/>
                <a:cs typeface="Abadi Extra Light" panose="020F0302020204030204" pitchFamily="34" charset="0"/>
                <a:sym typeface="Arial"/>
              </a:rPr>
              <a:t>Many groups that were critical in the success of this effort and gave important input on the development and deployment of the survey:</a:t>
            </a:r>
            <a:br>
              <a:rPr lang="en-US" sz="1867" kern="0">
                <a:solidFill>
                  <a:srgbClr val="FFFFFF"/>
                </a:solidFill>
                <a:latin typeface="Abadi Extra Light" panose="020F0302020204030204" pitchFamily="34" charset="0"/>
                <a:cs typeface="Abadi Extra Light" panose="020F0302020204030204" pitchFamily="34" charset="0"/>
                <a:sym typeface="Arial"/>
              </a:rPr>
            </a:br>
            <a:endParaRPr lang="en-US" sz="1867" kern="0">
              <a:solidFill>
                <a:srgbClr val="FFFFFF"/>
              </a:solidFill>
              <a:latin typeface="Abadi Extra Light" panose="020F0302020204030204" pitchFamily="34" charset="0"/>
              <a:cs typeface="Abadi Extra Light" panose="020F0302020204030204" pitchFamily="34" charset="0"/>
              <a:sym typeface="Arial"/>
            </a:endParaRPr>
          </a:p>
        </p:txBody>
      </p:sp>
      <p:sp>
        <p:nvSpPr>
          <p:cNvPr id="7" name="Rectangle 6">
            <a:extLst>
              <a:ext uri="{FF2B5EF4-FFF2-40B4-BE49-F238E27FC236}">
                <a16:creationId xmlns:a16="http://schemas.microsoft.com/office/drawing/2014/main" id="{ACAEF21E-4789-45C4-89D5-DA47D44BE019}"/>
              </a:ext>
            </a:extLst>
          </p:cNvPr>
          <p:cNvSpPr/>
          <p:nvPr/>
        </p:nvSpPr>
        <p:spPr>
          <a:xfrm>
            <a:off x="3367" y="651247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FFFFFF"/>
                </a:solidFill>
                <a:latin typeface="Abadi Extra Light"/>
                <a:ea typeface="Lato"/>
                <a:cs typeface="Lato"/>
                <a:sym typeface="Lato"/>
              </a:rPr>
              <a:t>6.9.21 release</a:t>
            </a:r>
            <a:endParaRPr lang="en-US" sz="1400" i="1" kern="0">
              <a:solidFill>
                <a:srgbClr val="FFFFFF"/>
              </a:solidFill>
              <a:cs typeface="Arial"/>
              <a:sym typeface="Arial"/>
            </a:endParaRPr>
          </a:p>
        </p:txBody>
      </p:sp>
      <p:sp>
        <p:nvSpPr>
          <p:cNvPr id="5" name="Slide Number Placeholder 4">
            <a:extLst>
              <a:ext uri="{FF2B5EF4-FFF2-40B4-BE49-F238E27FC236}">
                <a16:creationId xmlns:a16="http://schemas.microsoft.com/office/drawing/2014/main" id="{577C1F8C-3109-4C2D-874E-3E03E098E0D2}"/>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48</a:t>
            </a:fld>
            <a:endParaRPr lang="en">
              <a:solidFill>
                <a:srgbClr val="595959"/>
              </a:solidFill>
            </a:endParaRPr>
          </a:p>
        </p:txBody>
      </p:sp>
    </p:spTree>
    <p:extLst>
      <p:ext uri="{BB962C8B-B14F-4D97-AF65-F5344CB8AC3E}">
        <p14:creationId xmlns:p14="http://schemas.microsoft.com/office/powerpoint/2010/main" val="3774973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3" name="Rectangle 2">
            <a:extLst>
              <a:ext uri="{FF2B5EF4-FFF2-40B4-BE49-F238E27FC236}">
                <a16:creationId xmlns:a16="http://schemas.microsoft.com/office/drawing/2014/main" id="{54F106DE-FBB7-4912-9201-719374C0343A}"/>
              </a:ext>
            </a:extLst>
          </p:cNvPr>
          <p:cNvSpPr/>
          <p:nvPr/>
        </p:nvSpPr>
        <p:spPr>
          <a:xfrm>
            <a:off x="2146" y="6532807"/>
            <a:ext cx="12191999" cy="321971"/>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Rectangle 1">
            <a:extLst>
              <a:ext uri="{FF2B5EF4-FFF2-40B4-BE49-F238E27FC236}">
                <a16:creationId xmlns:a16="http://schemas.microsoft.com/office/drawing/2014/main" id="{A77F4387-E97C-44E3-954F-6875022E5DF0}"/>
              </a:ext>
            </a:extLst>
          </p:cNvPr>
          <p:cNvSpPr/>
          <p:nvPr/>
        </p:nvSpPr>
        <p:spPr>
          <a:xfrm>
            <a:off x="2146" y="523275"/>
            <a:ext cx="12191999" cy="111616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136" name="Google Shape;136;p20"/>
          <p:cNvSpPr txBox="1">
            <a:spLocks noGrp="1"/>
          </p:cNvSpPr>
          <p:nvPr>
            <p:ph type="title"/>
          </p:nvPr>
        </p:nvSpPr>
        <p:spPr>
          <a:xfrm>
            <a:off x="231070" y="577843"/>
            <a:ext cx="12118768" cy="1325600"/>
          </a:xfrm>
          <a:prstGeom prst="rect">
            <a:avLst/>
          </a:prstGeom>
        </p:spPr>
        <p:txBody>
          <a:bodyPr spcFirstLastPara="1" wrap="square" lIns="91433" tIns="45700" rIns="91433" bIns="45700" anchor="ctr" anchorCtr="0">
            <a:noAutofit/>
          </a:bodyPr>
          <a:lstStyle/>
          <a:p>
            <a:r>
              <a:rPr lang="en-US" sz="3450" b="1" spc="600">
                <a:solidFill>
                  <a:schemeClr val="bg1"/>
                </a:solidFill>
                <a:latin typeface="Abadi Extra Light"/>
                <a:cs typeface="Calibri"/>
                <a:sym typeface="Calibri"/>
              </a:rPr>
              <a:t>PURPOSE</a:t>
            </a:r>
            <a:endParaRPr lang="en-US" spc="600">
              <a:solidFill>
                <a:schemeClr val="bg1"/>
              </a:solidFill>
            </a:endParaRPr>
          </a:p>
          <a:p>
            <a:endParaRPr lang="en-US" spc="600">
              <a:solidFill>
                <a:schemeClr val="bg1"/>
              </a:solidFill>
              <a:latin typeface="Abadi Extra Light"/>
            </a:endParaRPr>
          </a:p>
        </p:txBody>
      </p:sp>
      <p:sp>
        <p:nvSpPr>
          <p:cNvPr id="10" name="Google Shape;138;p20">
            <a:extLst>
              <a:ext uri="{FF2B5EF4-FFF2-40B4-BE49-F238E27FC236}">
                <a16:creationId xmlns:a16="http://schemas.microsoft.com/office/drawing/2014/main" id="{A5527772-2D3E-E64B-8A27-65967D9D1656}"/>
              </a:ext>
            </a:extLst>
          </p:cNvPr>
          <p:cNvSpPr txBox="1">
            <a:spLocks/>
          </p:cNvSpPr>
          <p:nvPr/>
        </p:nvSpPr>
        <p:spPr>
          <a:xfrm>
            <a:off x="81435" y="1694010"/>
            <a:ext cx="11827916" cy="3805203"/>
          </a:xfrm>
          <a:prstGeom prst="rect">
            <a:avLst/>
          </a:prstGeom>
          <a:noFill/>
          <a:ln w="19050"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1pPr>
            <a:lvl2pPr marL="914400" marR="0" lvl="1"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3pPr>
            <a:lvl4pPr marL="1828800" marR="0" lvl="3"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4pPr>
            <a:lvl5pPr marL="2286000" marR="0" lvl="4"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100" b="0" i="0" u="none" strike="noStrike" cap="none">
                <a:solidFill>
                  <a:schemeClr val="dk2"/>
                </a:solidFill>
                <a:latin typeface="Arial"/>
                <a:ea typeface="Arial"/>
                <a:cs typeface="Arial"/>
                <a:sym typeface="Arial"/>
              </a:defRPr>
            </a:lvl9pPr>
          </a:lstStyle>
          <a:p>
            <a:pPr marL="194945" indent="0" defTabSz="1219170">
              <a:lnSpc>
                <a:spcPct val="100000"/>
              </a:lnSpc>
              <a:spcBef>
                <a:spcPts val="1200"/>
              </a:spcBef>
              <a:buClr>
                <a:srgbClr val="000000"/>
              </a:buClr>
              <a:buSzPts val="1300"/>
              <a:buFont typeface="Arial"/>
              <a:buNone/>
              <a:defRPr/>
            </a:pPr>
            <a:r>
              <a:rPr lang="en-US" sz="2400" kern="0">
                <a:solidFill>
                  <a:srgbClr val="002060"/>
                </a:solidFill>
                <a:latin typeface="Abadi Extra Light"/>
              </a:rPr>
              <a:t>GOAL: share some key findings from the COVID-19 Community Impact Survey (CCIS) showing how the education and employment of youth, and young parents in particular, have been impacted by the pandemic in order to:</a:t>
            </a:r>
            <a:endParaRPr lang="en-US" sz="1000">
              <a:solidFill>
                <a:srgbClr val="595959"/>
              </a:solidFill>
              <a:latin typeface="Abadi Extra Light"/>
            </a:endParaRPr>
          </a:p>
          <a:p>
            <a:pPr marL="652145" indent="-457200" defTabSz="1219170">
              <a:lnSpc>
                <a:spcPct val="100000"/>
              </a:lnSpc>
              <a:spcBef>
                <a:spcPts val="1200"/>
              </a:spcBef>
              <a:buClr>
                <a:srgbClr val="000000"/>
              </a:buClr>
              <a:buSzPts val="1300"/>
              <a:buFont typeface="Arial"/>
              <a:buChar char="•"/>
              <a:defRPr/>
            </a:pPr>
            <a:r>
              <a:rPr lang="en-US" sz="2400" kern="0">
                <a:solidFill>
                  <a:srgbClr val="002060"/>
                </a:solidFill>
                <a:latin typeface="Abadi Extra Light"/>
              </a:rPr>
              <a:t>Inform immediate and short-term actions </a:t>
            </a:r>
          </a:p>
          <a:p>
            <a:pPr marL="652145" indent="-457200" defTabSz="1219170">
              <a:lnSpc>
                <a:spcPct val="100000"/>
              </a:lnSpc>
              <a:spcBef>
                <a:spcPts val="1200"/>
              </a:spcBef>
              <a:buClr>
                <a:srgbClr val="000000"/>
              </a:buClr>
              <a:buSzPts val="1300"/>
              <a:buFont typeface="Arial"/>
              <a:buChar char="•"/>
              <a:defRPr/>
            </a:pPr>
            <a:r>
              <a:rPr lang="en-US" sz="2400" kern="0">
                <a:solidFill>
                  <a:srgbClr val="002060"/>
                </a:solidFill>
                <a:latin typeface="Abadi Extra Light"/>
              </a:rPr>
              <a:t>Identify which populations have been most disproportionately impacted</a:t>
            </a:r>
          </a:p>
          <a:p>
            <a:pPr marL="652145" indent="-457200" defTabSz="1219170">
              <a:lnSpc>
                <a:spcPct val="100000"/>
              </a:lnSpc>
              <a:spcBef>
                <a:spcPts val="1200"/>
              </a:spcBef>
              <a:buClr>
                <a:srgbClr val="000000"/>
              </a:buClr>
              <a:buSzPts val="1300"/>
              <a:buFont typeface="Arial"/>
              <a:buChar char="•"/>
              <a:defRPr/>
            </a:pPr>
            <a:r>
              <a:rPr lang="en-US" sz="2400" kern="0">
                <a:solidFill>
                  <a:srgbClr val="002060"/>
                </a:solidFill>
                <a:latin typeface="Abadi Extra Light"/>
              </a:rPr>
              <a:t>Identify ways to advance new, collaborative solutions with community partners to solve the underlying causes of inequities</a:t>
            </a:r>
          </a:p>
        </p:txBody>
      </p:sp>
      <p:sp>
        <p:nvSpPr>
          <p:cNvPr id="4" name="TextBox 3">
            <a:extLst>
              <a:ext uri="{FF2B5EF4-FFF2-40B4-BE49-F238E27FC236}">
                <a16:creationId xmlns:a16="http://schemas.microsoft.com/office/drawing/2014/main" id="{7F362B5E-44AD-479A-AF17-932FEB99990D}"/>
              </a:ext>
            </a:extLst>
          </p:cNvPr>
          <p:cNvSpPr txBox="1"/>
          <p:nvPr/>
        </p:nvSpPr>
        <p:spPr>
          <a:xfrm>
            <a:off x="0" y="5684031"/>
            <a:ext cx="12192000" cy="584775"/>
          </a:xfrm>
          <a:prstGeom prst="rect">
            <a:avLst/>
          </a:prstGeom>
          <a:solidFill>
            <a:schemeClr val="accent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3200">
                <a:solidFill>
                  <a:srgbClr val="FFFFFF"/>
                </a:solidFill>
                <a:latin typeface="Abadi Extra Light"/>
              </a:rPr>
              <a:t>Visit </a:t>
            </a:r>
            <a:r>
              <a:rPr lang="en-US" sz="3200">
                <a:solidFill>
                  <a:srgbClr val="FFFFFF"/>
                </a:solidFill>
                <a:latin typeface="Abadi Extra Light"/>
                <a:ea typeface="+mn-lt"/>
                <a:cs typeface="Arial"/>
              </a:rPr>
              <a:t>http://</a:t>
            </a:r>
            <a:r>
              <a:rPr lang="en-US" sz="3200" err="1">
                <a:solidFill>
                  <a:srgbClr val="FFFFFF"/>
                </a:solidFill>
                <a:latin typeface="Abadi Extra Light"/>
                <a:ea typeface="+mn-lt"/>
                <a:cs typeface="Arial"/>
              </a:rPr>
              <a:t>mass.gov</a:t>
            </a:r>
            <a:r>
              <a:rPr lang="en-US" sz="3200">
                <a:solidFill>
                  <a:srgbClr val="FFFFFF"/>
                </a:solidFill>
                <a:latin typeface="Abadi Extra Light"/>
                <a:ea typeface="+mn-lt"/>
                <a:cs typeface="Arial"/>
              </a:rPr>
              <a:t>/</a:t>
            </a:r>
            <a:r>
              <a:rPr lang="en-US" sz="3200" err="1">
                <a:solidFill>
                  <a:srgbClr val="FFFFFF"/>
                </a:solidFill>
                <a:latin typeface="Abadi Extra Light"/>
                <a:ea typeface="+mn-lt"/>
                <a:cs typeface="Arial"/>
              </a:rPr>
              <a:t>covidsurvey</a:t>
            </a:r>
            <a:r>
              <a:rPr lang="en-US" sz="3200">
                <a:solidFill>
                  <a:srgbClr val="FFFFFF"/>
                </a:solidFill>
                <a:latin typeface="Abadi Extra Light"/>
                <a:ea typeface="+mn-lt"/>
                <a:cs typeface="Arial"/>
              </a:rPr>
              <a:t> </a:t>
            </a:r>
            <a:r>
              <a:rPr lang="en-US" sz="3200">
                <a:solidFill>
                  <a:srgbClr val="FFFFFF"/>
                </a:solidFill>
                <a:latin typeface="Abadi Extra Light"/>
              </a:rPr>
              <a:t>for more detailed findings!</a:t>
            </a:r>
          </a:p>
        </p:txBody>
      </p:sp>
    </p:spTree>
    <p:extLst>
      <p:ext uri="{BB962C8B-B14F-4D97-AF65-F5344CB8AC3E}">
        <p14:creationId xmlns:p14="http://schemas.microsoft.com/office/powerpoint/2010/main" val="279249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5" name="TextBox 4"/>
          <p:cNvSpPr txBox="1"/>
          <p:nvPr/>
        </p:nvSpPr>
        <p:spPr>
          <a:xfrm>
            <a:off x="1996459" y="228600"/>
            <a:ext cx="7955279" cy="584775"/>
          </a:xfrm>
          <a:prstGeom prst="rect">
            <a:avLst/>
          </a:prstGeom>
          <a:noFill/>
          <a:ln>
            <a:noFill/>
          </a:ln>
        </p:spPr>
        <p:txBody>
          <a:bodyPr wrap="square" rtlCol="0">
            <a:spAutoFit/>
          </a:bodyPr>
          <a:lstStyle/>
          <a:p>
            <a:r>
              <a:rPr lang="en-US" sz="3200" b="1" dirty="0">
                <a:solidFill>
                  <a:schemeClr val="bg1"/>
                </a:solidFill>
              </a:rPr>
              <a:t>               Trust the Facts. Get the </a:t>
            </a:r>
            <a:r>
              <a:rPr lang="en-US" sz="3200" b="1" dirty="0" err="1">
                <a:solidFill>
                  <a:schemeClr val="bg1"/>
                </a:solidFill>
              </a:rPr>
              <a:t>Vax</a:t>
            </a:r>
            <a:r>
              <a:rPr lang="en-US" sz="3200" b="1" dirty="0">
                <a:solidFill>
                  <a:schemeClr val="bg1"/>
                </a:solidFill>
              </a:rPr>
              <a:t>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55" t="38970" r="35348" b="29342"/>
          <a:stretch/>
        </p:blipFill>
        <p:spPr bwMode="auto">
          <a:xfrm>
            <a:off x="779909" y="1625019"/>
            <a:ext cx="4474497" cy="244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102" t="37789" r="36691" b="31105"/>
          <a:stretch/>
        </p:blipFill>
        <p:spPr bwMode="auto">
          <a:xfrm>
            <a:off x="5974080" y="1625019"/>
            <a:ext cx="4275389" cy="242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8555" y="4244468"/>
            <a:ext cx="4681183" cy="1477328"/>
          </a:xfrm>
          <a:prstGeom prst="rect">
            <a:avLst/>
          </a:prstGeom>
          <a:noFill/>
        </p:spPr>
        <p:txBody>
          <a:bodyPr wrap="square" rtlCol="0">
            <a:spAutoFit/>
          </a:bodyPr>
          <a:lstStyle/>
          <a:p>
            <a:r>
              <a:rPr lang="en-US" dirty="0"/>
              <a:t>“The past year has been hard on everyone, especially kids. The vaccine will help open their world back up while keeping them – and you – safe…Talk with your kids about it and get advice from their doctor.” </a:t>
            </a:r>
          </a:p>
        </p:txBody>
      </p:sp>
      <p:sp>
        <p:nvSpPr>
          <p:cNvPr id="4" name="Rectangle 3"/>
          <p:cNvSpPr/>
          <p:nvPr/>
        </p:nvSpPr>
        <p:spPr>
          <a:xfrm>
            <a:off x="779891" y="4244467"/>
            <a:ext cx="4583680" cy="1477328"/>
          </a:xfrm>
          <a:prstGeom prst="rect">
            <a:avLst/>
          </a:prstGeom>
        </p:spPr>
        <p:txBody>
          <a:bodyPr wrap="square">
            <a:spAutoFit/>
          </a:bodyPr>
          <a:lstStyle/>
          <a:p>
            <a:r>
              <a:rPr lang="es-ES" dirty="0"/>
              <a:t>Ahora que la vacuna COVID-19 ha sido aprobada para todas las personas mayores de 12 años, hablamos con un pediatra de MA sobre por qué todas las personas elegibles deberían recibir la vacuna. </a:t>
            </a:r>
            <a:endParaRPr lang="en-US" dirty="0"/>
          </a:p>
        </p:txBody>
      </p:sp>
    </p:spTree>
    <p:extLst>
      <p:ext uri="{BB962C8B-B14F-4D97-AF65-F5344CB8AC3E}">
        <p14:creationId xmlns:p14="http://schemas.microsoft.com/office/powerpoint/2010/main" val="1987046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687359" y="913607"/>
            <a:ext cx="10820463" cy="5043307"/>
          </a:xfrm>
          <a:prstGeom prst="rect">
            <a:avLst/>
          </a:prstGeom>
        </p:spPr>
        <p:txBody>
          <a:bodyPr spcFirstLastPara="1" wrap="square" lIns="91433" tIns="45700" rIns="91433" bIns="45700" anchor="t" anchorCtr="0">
            <a:noAutofit/>
          </a:bodyPr>
          <a:lstStyle/>
          <a:p>
            <a:pPr marL="795635" lvl="1" indent="0">
              <a:buNone/>
            </a:pPr>
            <a:endParaRPr lang="en-US" sz="2800" dirty="0">
              <a:solidFill>
                <a:schemeClr val="tx1"/>
              </a:solidFill>
              <a:latin typeface="Abadi Extra Light"/>
            </a:endParaRPr>
          </a:p>
          <a:p>
            <a:pPr marL="511806" indent="-342900">
              <a:lnSpc>
                <a:spcPct val="150000"/>
              </a:lnSpc>
            </a:pPr>
            <a:r>
              <a:rPr lang="en-US" sz="2400" dirty="0">
                <a:solidFill>
                  <a:schemeClr val="tx1"/>
                </a:solidFill>
                <a:latin typeface="Abadi Extra Light"/>
              </a:rPr>
              <a:t>While not as widely discussed as a disproportionately impacted group, youth are deeply concerned about and have been significantly impacted by the pandemic, especially youth of color, LGBQA youth, youth with disabilities, and young parents.</a:t>
            </a:r>
          </a:p>
          <a:p>
            <a:pPr marL="511798" indent="-342891">
              <a:lnSpc>
                <a:spcPct val="150000"/>
              </a:lnSpc>
            </a:pPr>
            <a:r>
              <a:rPr lang="en-US" sz="2400" dirty="0">
                <a:solidFill>
                  <a:schemeClr val="tx1"/>
                </a:solidFill>
                <a:latin typeface="Abadi Extra Light"/>
              </a:rPr>
              <a:t>Many youth report facing early parentification and are concerned about providing the basic needs for their families.</a:t>
            </a:r>
          </a:p>
          <a:p>
            <a:pPr marL="511798" indent="-342891">
              <a:lnSpc>
                <a:spcPct val="150000"/>
              </a:lnSpc>
            </a:pPr>
            <a:r>
              <a:rPr lang="en-US" sz="2400" dirty="0">
                <a:solidFill>
                  <a:schemeClr val="tx1"/>
                </a:solidFill>
                <a:latin typeface="Abadi Extra Light"/>
              </a:rPr>
              <a:t>The pandemic has had a significant impact on the mental health of youth.</a:t>
            </a:r>
          </a:p>
        </p:txBody>
      </p:sp>
      <p:sp>
        <p:nvSpPr>
          <p:cNvPr id="2" name="Rectangle 1">
            <a:extLst>
              <a:ext uri="{FF2B5EF4-FFF2-40B4-BE49-F238E27FC236}">
                <a16:creationId xmlns:a16="http://schemas.microsoft.com/office/drawing/2014/main" id="{122BA1BB-005A-4FF0-80F3-A294F73292A2}"/>
              </a:ext>
            </a:extLst>
          </p:cNvPr>
          <p:cNvSpPr/>
          <p:nvPr/>
        </p:nvSpPr>
        <p:spPr>
          <a:xfrm>
            <a:off x="2147" y="511937"/>
            <a:ext cx="12191999" cy="99811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srgbClr val="FFFFFF"/>
              </a:solidFill>
              <a:sym typeface="Arial"/>
            </a:endParaRPr>
          </a:p>
        </p:txBody>
      </p:sp>
      <p:sp>
        <p:nvSpPr>
          <p:cNvPr id="67" name="Google Shape;67;p15"/>
          <p:cNvSpPr txBox="1">
            <a:spLocks noGrp="1"/>
          </p:cNvSpPr>
          <p:nvPr>
            <p:ph type="title"/>
          </p:nvPr>
        </p:nvSpPr>
        <p:spPr>
          <a:xfrm>
            <a:off x="687947" y="450857"/>
            <a:ext cx="10515600" cy="1229009"/>
          </a:xfrm>
          <a:prstGeom prst="rect">
            <a:avLst/>
          </a:prstGeom>
        </p:spPr>
        <p:txBody>
          <a:bodyPr spcFirstLastPara="1" wrap="square" lIns="91433" tIns="45700" rIns="91433" bIns="45700" anchor="ctr" anchorCtr="0">
            <a:noAutofit/>
          </a:bodyPr>
          <a:lstStyle/>
          <a:p>
            <a:r>
              <a:rPr lang="en-US" sz="3700" b="1" spc="800">
                <a:solidFill>
                  <a:schemeClr val="bg1"/>
                </a:solidFill>
                <a:latin typeface="Abadi Extra Light"/>
              </a:rPr>
              <a:t>PREVIOUS KEY TAKEAWAYS: YOUTH</a:t>
            </a:r>
            <a:endParaRPr lang="en-US">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7" y="6612556"/>
            <a:ext cx="12191999" cy="24222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pPr>
            <a:endParaRPr lang="en-US" sz="1867" kern="0">
              <a:solidFill>
                <a:srgbClr val="FFFFFF"/>
              </a:solidFill>
              <a:sym typeface="Arial"/>
            </a:endParaRPr>
          </a:p>
        </p:txBody>
      </p:sp>
      <p:sp>
        <p:nvSpPr>
          <p:cNvPr id="8" name="Rectangle 7">
            <a:extLst>
              <a:ext uri="{FF2B5EF4-FFF2-40B4-BE49-F238E27FC236}">
                <a16:creationId xmlns:a16="http://schemas.microsoft.com/office/drawing/2014/main" id="{D4FF6818-0CAC-43C3-AC3B-E4348354B946}"/>
              </a:ext>
            </a:extLst>
          </p:cNvPr>
          <p:cNvSpPr/>
          <p:nvPr/>
        </p:nvSpPr>
        <p:spPr>
          <a:xfrm>
            <a:off x="-1825" y="6522681"/>
            <a:ext cx="1379545" cy="338554"/>
          </a:xfrm>
          <a:prstGeom prst="rect">
            <a:avLst/>
          </a:prstGeom>
        </p:spPr>
        <p:txBody>
          <a:bodyPr wrap="none" lIns="121920" tIns="60960" rIns="121920" bIns="60960" anchor="t">
            <a:spAutoFit/>
          </a:bodyPr>
          <a:lstStyle/>
          <a:p>
            <a:pPr defTabSz="1219140">
              <a:buClr>
                <a:srgbClr val="000000"/>
              </a:buClr>
              <a:defRPr/>
            </a:pPr>
            <a:r>
              <a:rPr lang="en-US" sz="1400" i="1" kern="0">
                <a:solidFill>
                  <a:srgbClr val="000000"/>
                </a:solidFill>
                <a:latin typeface="Abadi Extra Light"/>
                <a:ea typeface="Lato"/>
                <a:cs typeface="Lato"/>
                <a:sym typeface="Lato"/>
              </a:rPr>
              <a:t>5.12.21 release</a:t>
            </a:r>
            <a:endParaRPr lang="en-US" sz="1400" i="1" kern="0">
              <a:solidFill>
                <a:srgbClr val="000000"/>
              </a:solidFill>
              <a:cs typeface="Arial"/>
              <a:sym typeface="Arial"/>
            </a:endParaRPr>
          </a:p>
        </p:txBody>
      </p:sp>
    </p:spTree>
    <p:extLst>
      <p:ext uri="{BB962C8B-B14F-4D97-AF65-F5344CB8AC3E}">
        <p14:creationId xmlns:p14="http://schemas.microsoft.com/office/powerpoint/2010/main" val="1791362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2" name="Rectangle 1">
            <a:extLst>
              <a:ext uri="{FF2B5EF4-FFF2-40B4-BE49-F238E27FC236}">
                <a16:creationId xmlns:a16="http://schemas.microsoft.com/office/drawing/2014/main" id="{B45B5A08-0330-4985-83B4-3EEB57623074}"/>
              </a:ext>
            </a:extLst>
          </p:cNvPr>
          <p:cNvSpPr/>
          <p:nvPr/>
        </p:nvSpPr>
        <p:spPr>
          <a:xfrm>
            <a:off x="2" y="3665386"/>
            <a:ext cx="12191999" cy="2690965"/>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defRPr/>
            </a:pPr>
            <a:endParaRPr lang="en-US" sz="1867" kern="0">
              <a:solidFill>
                <a:srgbClr val="FFFFFF"/>
              </a:solidFill>
            </a:endParaRPr>
          </a:p>
        </p:txBody>
      </p:sp>
      <p:sp>
        <p:nvSpPr>
          <p:cNvPr id="193" name="Google Shape;193;p26"/>
          <p:cNvSpPr txBox="1">
            <a:spLocks noGrp="1"/>
          </p:cNvSpPr>
          <p:nvPr>
            <p:ph type="title"/>
          </p:nvPr>
        </p:nvSpPr>
        <p:spPr>
          <a:xfrm>
            <a:off x="1838812" y="4692592"/>
            <a:ext cx="9997041" cy="1325600"/>
          </a:xfrm>
          <a:prstGeom prst="rect">
            <a:avLst/>
          </a:prstGeom>
        </p:spPr>
        <p:txBody>
          <a:bodyPr spcFirstLastPara="1" wrap="square" lIns="91433" tIns="45700" rIns="91433" bIns="45700" anchor="ctr" anchorCtr="0">
            <a:noAutofit/>
          </a:bodyPr>
          <a:lstStyle/>
          <a:p>
            <a:pPr algn="r"/>
            <a:r>
              <a:rPr lang="en-US" sz="4250" spc="800">
                <a:solidFill>
                  <a:schemeClr val="bg1"/>
                </a:solidFill>
                <a:latin typeface="Abadi Extra Light"/>
              </a:rPr>
              <a:t>YOUTH:  EMPLOYMENT, EDUCATION &amp; YOUNG PARENTS</a:t>
            </a:r>
            <a:br>
              <a:rPr lang="en-US" sz="4250" spc="800">
                <a:latin typeface="Abadi Extra Light"/>
              </a:rPr>
            </a:br>
            <a:r>
              <a:rPr lang="en-US" sz="2400" spc="800">
                <a:solidFill>
                  <a:schemeClr val="bg1"/>
                </a:solidFill>
                <a:latin typeface="Abadi Extra Light"/>
              </a:rPr>
              <a:t>Elizabeth Beatriz, PhD</a:t>
            </a:r>
            <a:br>
              <a:rPr lang="en-US" sz="2400" spc="800">
                <a:latin typeface="Abadi Extra Light"/>
              </a:rPr>
            </a:br>
            <a:r>
              <a:rPr lang="en-US" sz="2400" spc="800">
                <a:solidFill>
                  <a:schemeClr val="bg1"/>
                </a:solidFill>
                <a:latin typeface="Abadi Extra Light"/>
              </a:rPr>
              <a:t>Justine Egan, MPH</a:t>
            </a:r>
            <a:br>
              <a:rPr lang="en-US" sz="2400" spc="800">
                <a:latin typeface="Abadi Extra Light"/>
              </a:rPr>
            </a:br>
            <a:r>
              <a:rPr lang="en-US" sz="2400" spc="800">
                <a:solidFill>
                  <a:schemeClr val="bg1"/>
                </a:solidFill>
                <a:latin typeface="Abadi Extra Light"/>
              </a:rPr>
              <a:t>Allison Guarino, MPH</a:t>
            </a:r>
            <a:br>
              <a:rPr lang="en-US" sz="2400" spc="800">
                <a:latin typeface="Abadi Extra Light"/>
              </a:rPr>
            </a:br>
            <a:r>
              <a:rPr lang="en-US" sz="2400" spc="800">
                <a:solidFill>
                  <a:schemeClr val="bg1"/>
                </a:solidFill>
                <a:latin typeface="Abadi Extra Light"/>
              </a:rPr>
              <a:t>Beatriz </a:t>
            </a:r>
            <a:r>
              <a:rPr lang="en-US" sz="2400" spc="800" err="1">
                <a:solidFill>
                  <a:schemeClr val="bg1"/>
                </a:solidFill>
                <a:latin typeface="Abadi Extra Light"/>
              </a:rPr>
              <a:t>Pazos</a:t>
            </a:r>
            <a:r>
              <a:rPr lang="en-US" sz="2400" spc="800">
                <a:solidFill>
                  <a:schemeClr val="bg1"/>
                </a:solidFill>
                <a:latin typeface="Abadi Extra Light"/>
              </a:rPr>
              <a:t> </a:t>
            </a:r>
            <a:r>
              <a:rPr lang="en-US" sz="2400" spc="800" err="1">
                <a:solidFill>
                  <a:schemeClr val="bg1"/>
                </a:solidFill>
                <a:latin typeface="Abadi Extra Light"/>
              </a:rPr>
              <a:t>Vautin</a:t>
            </a:r>
            <a:r>
              <a:rPr lang="en-US" sz="2400" spc="800">
                <a:solidFill>
                  <a:schemeClr val="bg1"/>
                </a:solidFill>
                <a:latin typeface="Abadi Extra Light"/>
              </a:rPr>
              <a:t>, MPH</a:t>
            </a:r>
            <a:endParaRPr lang="en-US" sz="1067">
              <a:solidFill>
                <a:schemeClr val="bg1"/>
              </a:solidFill>
            </a:endParaRPr>
          </a:p>
          <a:p>
            <a:pPr algn="r"/>
            <a:endParaRPr lang="en-US" sz="4267" b="1" spc="800">
              <a:solidFill>
                <a:schemeClr val="bg1"/>
              </a:solidFill>
              <a:latin typeface="Abadi Extra Light"/>
            </a:endParaRPr>
          </a:p>
        </p:txBody>
      </p:sp>
      <p:sp>
        <p:nvSpPr>
          <p:cNvPr id="3" name="Oval 2">
            <a:extLst>
              <a:ext uri="{FF2B5EF4-FFF2-40B4-BE49-F238E27FC236}">
                <a16:creationId xmlns:a16="http://schemas.microsoft.com/office/drawing/2014/main" id="{308D430D-AB65-6649-B602-D69EB4760FD5}"/>
              </a:ext>
            </a:extLst>
          </p:cNvPr>
          <p:cNvSpPr/>
          <p:nvPr/>
        </p:nvSpPr>
        <p:spPr>
          <a:xfrm>
            <a:off x="334476" y="4269446"/>
            <a:ext cx="1474652" cy="1474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pic>
        <p:nvPicPr>
          <p:cNvPr id="8" name="Picture 11">
            <a:extLst>
              <a:ext uri="{FF2B5EF4-FFF2-40B4-BE49-F238E27FC236}">
                <a16:creationId xmlns:a16="http://schemas.microsoft.com/office/drawing/2014/main" id="{FA410360-A752-8247-8A9B-E8AABFB6588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645632" y="4449221"/>
            <a:ext cx="908041" cy="1087492"/>
          </a:xfrm>
          <a:prstGeom prst="rect">
            <a:avLst/>
          </a:prstGeom>
        </p:spPr>
      </p:pic>
      <p:sp>
        <p:nvSpPr>
          <p:cNvPr id="9" name="Rectangle 8">
            <a:extLst>
              <a:ext uri="{FF2B5EF4-FFF2-40B4-BE49-F238E27FC236}">
                <a16:creationId xmlns:a16="http://schemas.microsoft.com/office/drawing/2014/main" id="{73C5ADBE-6205-4AEC-80C0-7C5C4188F531}"/>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4" name="Slide Number Placeholder 3">
            <a:extLst>
              <a:ext uri="{FF2B5EF4-FFF2-40B4-BE49-F238E27FC236}">
                <a16:creationId xmlns:a16="http://schemas.microsoft.com/office/drawing/2014/main" id="{0BF21130-6C88-4D8F-9594-FAF8A7CF0560}"/>
              </a:ext>
            </a:extLst>
          </p:cNvPr>
          <p:cNvSpPr>
            <a:spLocks noGrp="1"/>
          </p:cNvSpPr>
          <p:nvPr>
            <p:ph type="sldNum" sz="quarter" idx="12"/>
          </p:nvPr>
        </p:nvSpPr>
        <p:spPr/>
        <p:txBody>
          <a:bodyPr/>
          <a:lstStyle/>
          <a:p>
            <a:pPr>
              <a:defRPr/>
            </a:pPr>
            <a:fld id="{E82662CE-D6B2-4D32-BBDD-FF4D52D9A7BB}" type="slidenum">
              <a:rPr lang="en-US" smtClean="0">
                <a:solidFill>
                  <a:srgbClr val="595959"/>
                </a:solidFill>
              </a:rPr>
              <a:pPr>
                <a:defRPr/>
              </a:pPr>
              <a:t>51</a:t>
            </a:fld>
            <a:endParaRPr lang="en-US">
              <a:solidFill>
                <a:srgbClr val="595959"/>
              </a:solidFill>
            </a:endParaRPr>
          </a:p>
        </p:txBody>
      </p:sp>
    </p:spTree>
    <p:extLst>
      <p:ext uri="{BB962C8B-B14F-4D97-AF65-F5344CB8AC3E}">
        <p14:creationId xmlns:p14="http://schemas.microsoft.com/office/powerpoint/2010/main" val="2965221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3" name="Rectangle 2">
            <a:extLst>
              <a:ext uri="{FF2B5EF4-FFF2-40B4-BE49-F238E27FC236}">
                <a16:creationId xmlns:a16="http://schemas.microsoft.com/office/drawing/2014/main" id="{54F106DE-FBB7-4912-9201-719374C0343A}"/>
              </a:ext>
            </a:extLst>
          </p:cNvPr>
          <p:cNvSpPr/>
          <p:nvPr/>
        </p:nvSpPr>
        <p:spPr>
          <a:xfrm>
            <a:off x="2146" y="6532807"/>
            <a:ext cx="12191999" cy="3219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Rectangle 1">
            <a:extLst>
              <a:ext uri="{FF2B5EF4-FFF2-40B4-BE49-F238E27FC236}">
                <a16:creationId xmlns:a16="http://schemas.microsoft.com/office/drawing/2014/main" id="{A77F4387-E97C-44E3-954F-6875022E5DF0}"/>
              </a:ext>
            </a:extLst>
          </p:cNvPr>
          <p:cNvSpPr/>
          <p:nvPr/>
        </p:nvSpPr>
        <p:spPr>
          <a:xfrm>
            <a:off x="1" y="289382"/>
            <a:ext cx="12191999" cy="11161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136" name="Google Shape;136;p20"/>
          <p:cNvSpPr txBox="1">
            <a:spLocks noGrp="1"/>
          </p:cNvSpPr>
          <p:nvPr>
            <p:ph type="title"/>
          </p:nvPr>
        </p:nvSpPr>
        <p:spPr>
          <a:xfrm>
            <a:off x="358698" y="576816"/>
            <a:ext cx="10515600" cy="766235"/>
          </a:xfrm>
          <a:prstGeom prst="rect">
            <a:avLst/>
          </a:prstGeom>
        </p:spPr>
        <p:txBody>
          <a:bodyPr spcFirstLastPara="1" vert="horz" wrap="square" lIns="91433" tIns="45700" rIns="91433" bIns="45700" rtlCol="0" anchor="ctr" anchorCtr="0">
            <a:noAutofit/>
          </a:bodyPr>
          <a:lstStyle/>
          <a:p>
            <a:pPr>
              <a:buSzPts val="3300"/>
              <a:buFont typeface="Calibri"/>
            </a:pPr>
            <a:r>
              <a:rPr lang="en-US" sz="3467" b="1" spc="600" dirty="0">
                <a:solidFill>
                  <a:schemeClr val="bg1"/>
                </a:solidFill>
                <a:latin typeface="Abadi Extra Light"/>
                <a:ea typeface="Calibri"/>
                <a:cs typeface="Calibri"/>
                <a:sym typeface="Calibri"/>
              </a:rPr>
              <a:t>YOUTH SURVEY QUESTIONS &amp; WEIGHTING</a:t>
            </a:r>
            <a:br>
              <a:rPr lang="en-US" sz="3467" b="1" spc="600" dirty="0">
                <a:solidFill>
                  <a:schemeClr val="bg1"/>
                </a:solidFill>
                <a:latin typeface="Abadi Extra Light"/>
                <a:ea typeface="Calibri"/>
                <a:cs typeface="Calibri"/>
              </a:rPr>
            </a:br>
            <a:endParaRPr lang="en-US" spc="600" dirty="0">
              <a:solidFill>
                <a:schemeClr val="bg1"/>
              </a:solidFill>
              <a:latin typeface="Abadi Extra Light"/>
            </a:endParaRPr>
          </a:p>
        </p:txBody>
      </p:sp>
      <p:sp>
        <p:nvSpPr>
          <p:cNvPr id="139" name="Google Shape;139;p20"/>
          <p:cNvSpPr txBox="1">
            <a:spLocks noGrp="1"/>
          </p:cNvSpPr>
          <p:nvPr>
            <p:ph type="sldNum" idx="12"/>
          </p:nvPr>
        </p:nvSpPr>
        <p:spPr>
          <a:xfrm>
            <a:off x="8682487" y="6270087"/>
            <a:ext cx="2743200"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52</a:t>
            </a:fld>
            <a:endParaRPr lang="en" kern="0">
              <a:solidFill>
                <a:srgbClr val="595959"/>
              </a:solidFill>
              <a:latin typeface="Abadi Extra Light"/>
              <a:cs typeface="Arial"/>
              <a:sym typeface="Arial"/>
            </a:endParaRPr>
          </a:p>
        </p:txBody>
      </p:sp>
      <p:sp>
        <p:nvSpPr>
          <p:cNvPr id="10" name="Google Shape;138;p20">
            <a:extLst>
              <a:ext uri="{FF2B5EF4-FFF2-40B4-BE49-F238E27FC236}">
                <a16:creationId xmlns:a16="http://schemas.microsoft.com/office/drawing/2014/main" id="{A5527772-2D3E-E64B-8A27-65967D9D1656}"/>
              </a:ext>
            </a:extLst>
          </p:cNvPr>
          <p:cNvSpPr txBox="1">
            <a:spLocks/>
          </p:cNvSpPr>
          <p:nvPr/>
        </p:nvSpPr>
        <p:spPr>
          <a:xfrm>
            <a:off x="243922" y="1748765"/>
            <a:ext cx="11181765" cy="4652682"/>
          </a:xfrm>
          <a:prstGeom prst="rect">
            <a:avLst/>
          </a:prstGeom>
          <a:noFill/>
          <a:ln w="19050" cap="flat" cmpd="sng">
            <a:noFill/>
            <a:prstDash val="solid"/>
            <a:round/>
            <a:headEnd type="none" w="sm" len="sm"/>
            <a:tailEnd type="none" w="sm" len="sm"/>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1pPr>
            <a:lvl2pPr marL="914400" marR="0" lvl="1"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2pPr>
            <a:lvl3pPr marL="1371600" marR="0" lvl="2"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3pPr>
            <a:lvl4pPr marL="1828800" marR="0" lvl="3"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4pPr>
            <a:lvl5pPr marL="2286000" marR="0" lvl="4"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5pPr>
            <a:lvl6pPr marL="2743200" marR="0" lvl="5"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6pPr>
            <a:lvl7pPr marL="3200400" marR="0" lvl="6"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7pPr>
            <a:lvl8pPr marL="3657600" marR="0" lvl="7" indent="-317500" algn="l" rtl="0">
              <a:lnSpc>
                <a:spcPct val="90000"/>
              </a:lnSpc>
              <a:spcBef>
                <a:spcPts val="1600"/>
              </a:spcBef>
              <a:spcAft>
                <a:spcPts val="0"/>
              </a:spcAft>
              <a:buClr>
                <a:schemeClr val="dk1"/>
              </a:buClr>
              <a:buSzPts val="1400"/>
              <a:buFont typeface="Arial"/>
              <a:buChar char="○"/>
              <a:defRPr sz="1100" b="0" i="0" u="none" strike="noStrike" cap="none">
                <a:solidFill>
                  <a:schemeClr val="dk2"/>
                </a:solidFill>
                <a:latin typeface="Arial"/>
                <a:ea typeface="Arial"/>
                <a:cs typeface="Arial"/>
                <a:sym typeface="Arial"/>
              </a:defRPr>
            </a:lvl8pPr>
            <a:lvl9pPr marL="4114800" marR="0" lvl="8" indent="-317500" algn="l" rtl="0">
              <a:lnSpc>
                <a:spcPct val="90000"/>
              </a:lnSpc>
              <a:spcBef>
                <a:spcPts val="1600"/>
              </a:spcBef>
              <a:spcAft>
                <a:spcPts val="1600"/>
              </a:spcAft>
              <a:buClr>
                <a:schemeClr val="dk1"/>
              </a:buClr>
              <a:buSzPts val="1400"/>
              <a:buFont typeface="Arial"/>
              <a:buChar char="■"/>
              <a:defRPr sz="1100" b="0" i="0" u="none" strike="noStrike" cap="none">
                <a:solidFill>
                  <a:schemeClr val="dk2"/>
                </a:solidFill>
                <a:latin typeface="Arial"/>
                <a:ea typeface="Arial"/>
                <a:cs typeface="Arial"/>
                <a:sym typeface="Arial"/>
              </a:defRPr>
            </a:lvl9pPr>
          </a:lstStyle>
          <a:p>
            <a:pPr marL="651510" indent="-457200">
              <a:lnSpc>
                <a:spcPct val="100000"/>
              </a:lnSpc>
              <a:spcBef>
                <a:spcPts val="2133"/>
              </a:spcBef>
              <a:spcAft>
                <a:spcPts val="533"/>
              </a:spcAft>
              <a:buClr>
                <a:srgbClr val="000000"/>
              </a:buClr>
              <a:buSzPts val="1300"/>
              <a:defRPr/>
            </a:pPr>
            <a:r>
              <a:rPr lang="en-US" sz="2600" kern="0" dirty="0">
                <a:solidFill>
                  <a:srgbClr val="002060"/>
                </a:solidFill>
                <a:latin typeface="Abadi Extra Light"/>
                <a:sym typeface="Wingdings" panose="05000000000000000000" pitchFamily="2" charset="2"/>
              </a:rPr>
              <a:t>There were two versions of the survey questions: adult (n=33,000) and youth (n=3,000). Due to their unique needs, young parents(n=148) received the adult questions.</a:t>
            </a:r>
          </a:p>
          <a:p>
            <a:pPr marL="651510" indent="-457200">
              <a:lnSpc>
                <a:spcPct val="100000"/>
              </a:lnSpc>
              <a:spcBef>
                <a:spcPts val="2133"/>
              </a:spcBef>
              <a:spcAft>
                <a:spcPts val="533"/>
              </a:spcAft>
              <a:buClr>
                <a:srgbClr val="000000"/>
              </a:buClr>
              <a:buSzPts val="1300"/>
              <a:defRPr/>
            </a:pPr>
            <a:r>
              <a:rPr lang="en-US" sz="2600" kern="0" dirty="0">
                <a:solidFill>
                  <a:srgbClr val="002060"/>
                </a:solidFill>
                <a:latin typeface="Abadi Extra Light"/>
                <a:sym typeface="Wingdings" panose="05000000000000000000" pitchFamily="2" charset="2"/>
              </a:rPr>
              <a:t>Adult &amp; youth results were weighted to the state distribution. Different weights were used for each population.  </a:t>
            </a:r>
          </a:p>
          <a:p>
            <a:pPr marL="651510" indent="-457200">
              <a:lnSpc>
                <a:spcPct val="100000"/>
              </a:lnSpc>
              <a:spcBef>
                <a:spcPts val="2133"/>
              </a:spcBef>
              <a:spcAft>
                <a:spcPts val="533"/>
              </a:spcAft>
              <a:buClr>
                <a:srgbClr val="000000"/>
              </a:buClr>
              <a:buSzPts val="1300"/>
              <a:defRPr/>
            </a:pPr>
            <a:r>
              <a:rPr lang="en-US" sz="2600" kern="0" dirty="0">
                <a:solidFill>
                  <a:srgbClr val="002060"/>
                </a:solidFill>
                <a:latin typeface="Abadi Extra Light"/>
                <a:sym typeface="Wingdings" panose="05000000000000000000" pitchFamily="2" charset="2"/>
              </a:rPr>
              <a:t>D</a:t>
            </a:r>
            <a:r>
              <a:rPr lang="en-US" sz="2600" kern="0" dirty="0" err="1">
                <a:solidFill>
                  <a:srgbClr val="002060"/>
                </a:solidFill>
                <a:latin typeface="Abadi Extra Light"/>
                <a:sym typeface="Wingdings" panose="05000000000000000000" pitchFamily="2" charset="2"/>
              </a:rPr>
              <a:t>ata</a:t>
            </a:r>
            <a:r>
              <a:rPr lang="en-US" sz="2600" kern="0" dirty="0">
                <a:solidFill>
                  <a:srgbClr val="002060"/>
                </a:solidFill>
                <a:latin typeface="Abadi Extra Light"/>
                <a:sym typeface="Wingdings" panose="05000000000000000000" pitchFamily="2" charset="2"/>
              </a:rPr>
              <a:t> on young parents were unweighted due to methodological considerations. </a:t>
            </a:r>
            <a:endParaRPr lang="en-US" sz="2600" kern="0" dirty="0">
              <a:solidFill>
                <a:srgbClr val="002060"/>
              </a:solidFill>
              <a:latin typeface="Abadi Extra Light"/>
            </a:endParaRPr>
          </a:p>
          <a:p>
            <a:pPr marL="194310" indent="0">
              <a:lnSpc>
                <a:spcPct val="100000"/>
              </a:lnSpc>
              <a:spcBef>
                <a:spcPts val="2133"/>
              </a:spcBef>
              <a:spcAft>
                <a:spcPts val="533"/>
              </a:spcAft>
              <a:buClr>
                <a:srgbClr val="000000"/>
              </a:buClr>
              <a:buSzPts val="1300"/>
              <a:buFont typeface="Arial"/>
              <a:buNone/>
              <a:defRPr/>
            </a:pPr>
            <a:r>
              <a:rPr lang="en-US" sz="2600" kern="0" dirty="0">
                <a:solidFill>
                  <a:srgbClr val="002060"/>
                </a:solidFill>
                <a:latin typeface="Abadi Extra Light"/>
              </a:rPr>
              <a:t>			</a:t>
            </a:r>
          </a:p>
        </p:txBody>
      </p:sp>
    </p:spTree>
    <p:extLst>
      <p:ext uri="{BB962C8B-B14F-4D97-AF65-F5344CB8AC3E}">
        <p14:creationId xmlns:p14="http://schemas.microsoft.com/office/powerpoint/2010/main" val="3246534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297499" y="1478730"/>
            <a:ext cx="11210323" cy="4478183"/>
          </a:xfrm>
          <a:prstGeom prst="rect">
            <a:avLst/>
          </a:prstGeom>
        </p:spPr>
        <p:txBody>
          <a:bodyPr spcFirstLastPara="1" wrap="square" lIns="91433" tIns="45700" rIns="91433" bIns="45700" anchor="t" anchorCtr="0">
            <a:noAutofit/>
          </a:bodyPr>
          <a:lstStyle/>
          <a:p>
            <a:pPr marL="549275" indent="-380365">
              <a:lnSpc>
                <a:spcPct val="150000"/>
              </a:lnSpc>
            </a:pPr>
            <a:r>
              <a:rPr lang="en-US" sz="2400">
                <a:latin typeface="Abadi Extra Light"/>
              </a:rPr>
              <a:t>Youth may not be the first group we think of when considering the impacts of the pandemic, our survey responses suggest that they have had to adapt to a changing educational system while being an essential part of the workforce.  To understand the immediate and lasting impact of the pandemic on youth, we must consider both.</a:t>
            </a:r>
          </a:p>
          <a:p>
            <a:pPr marL="549275" indent="-380365">
              <a:lnSpc>
                <a:spcPct val="150000"/>
              </a:lnSpc>
            </a:pPr>
            <a:r>
              <a:rPr lang="en-US" sz="2400">
                <a:latin typeface="Abadi Extra Light"/>
              </a:rPr>
              <a:t>Every year, the summer is an essential transition time for youth, but summer 2021 is especially important. As we reopen and plan for the future, we must make sure youth have access to vaccines and ensure safe spaces for youth, both as students and as workers. </a:t>
            </a:r>
          </a:p>
          <a:p>
            <a:pPr marL="549275" indent="-380365">
              <a:lnSpc>
                <a:spcPct val="150000"/>
              </a:lnSpc>
            </a:pPr>
            <a:endParaRPr lang="en-US" sz="2400">
              <a:latin typeface="Abadi Extra Light"/>
            </a:endParaRPr>
          </a:p>
          <a:p>
            <a:pPr marL="549275" indent="-380365">
              <a:lnSpc>
                <a:spcPct val="150000"/>
              </a:lnSpc>
            </a:pPr>
            <a:endParaRPr lang="en-US" sz="2400">
              <a:latin typeface="Abadi Extra Light"/>
            </a:endParaRPr>
          </a:p>
          <a:p>
            <a:pPr marL="168275" indent="0">
              <a:lnSpc>
                <a:spcPct val="150000"/>
              </a:lnSpc>
              <a:buNone/>
            </a:pPr>
            <a:endParaRPr lang="en-US">
              <a:latin typeface="Abadi Extra Ligh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1" y="249721"/>
            <a:ext cx="12191999" cy="1180340"/>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endParaRPr>
          </a:p>
        </p:txBody>
      </p:sp>
      <p:sp>
        <p:nvSpPr>
          <p:cNvPr id="67" name="Google Shape;67;p15"/>
          <p:cNvSpPr txBox="1">
            <a:spLocks noGrp="1"/>
          </p:cNvSpPr>
          <p:nvPr>
            <p:ph type="title"/>
          </p:nvPr>
        </p:nvSpPr>
        <p:spPr>
          <a:xfrm>
            <a:off x="466595" y="249721"/>
            <a:ext cx="10515600" cy="1229009"/>
          </a:xfrm>
          <a:prstGeom prst="rect">
            <a:avLst/>
          </a:prstGeom>
        </p:spPr>
        <p:txBody>
          <a:bodyPr spcFirstLastPara="1" wrap="square" lIns="91433" tIns="45700" rIns="91433" bIns="45700" anchor="ctr" anchorCtr="0">
            <a:noAutofit/>
          </a:bodyPr>
          <a:lstStyle/>
          <a:p>
            <a:r>
              <a:rPr lang="en-US" sz="3200" b="1" spc="800" dirty="0">
                <a:solidFill>
                  <a:schemeClr val="bg1"/>
                </a:solidFill>
                <a:latin typeface="Abadi Extra Light"/>
              </a:rPr>
              <a:t>FRAMING MATTERS: YOUTH EDUCATION &amp; EMPLOYMENT</a:t>
            </a:r>
            <a:endParaRPr lang="en-US" sz="1200" dirty="0">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7" y="6612556"/>
            <a:ext cx="12191999" cy="24222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endParaRPr>
          </a:p>
        </p:txBody>
      </p:sp>
      <p:sp>
        <p:nvSpPr>
          <p:cNvPr id="9" name="Rectangle 8">
            <a:extLst>
              <a:ext uri="{FF2B5EF4-FFF2-40B4-BE49-F238E27FC236}">
                <a16:creationId xmlns:a16="http://schemas.microsoft.com/office/drawing/2014/main" id="{F245A202-3CF5-4402-8E66-4D82CB6A2A53}"/>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3" name="Slide Number Placeholder 2">
            <a:extLst>
              <a:ext uri="{FF2B5EF4-FFF2-40B4-BE49-F238E27FC236}">
                <a16:creationId xmlns:a16="http://schemas.microsoft.com/office/drawing/2014/main" id="{9B78C6BE-9AD6-4B21-AF3B-C55DC70B2BB4}"/>
              </a:ext>
            </a:extLst>
          </p:cNvPr>
          <p:cNvSpPr>
            <a:spLocks noGrp="1"/>
          </p:cNvSpPr>
          <p:nvPr>
            <p:ph type="sldNum" sz="quarter" idx="12"/>
          </p:nvPr>
        </p:nvSpPr>
        <p:spPr/>
        <p:txBody>
          <a:bodyPr/>
          <a:lstStyle/>
          <a:p>
            <a:pPr>
              <a:defRPr/>
            </a:pPr>
            <a:fld id="{E82662CE-D6B2-4D32-BBDD-FF4D52D9A7BB}" type="slidenum">
              <a:rPr lang="en-US" smtClean="0">
                <a:solidFill>
                  <a:srgbClr val="595959"/>
                </a:solidFill>
              </a:rPr>
              <a:pPr>
                <a:defRPr/>
              </a:pPr>
              <a:t>53</a:t>
            </a:fld>
            <a:endParaRPr lang="en-US">
              <a:solidFill>
                <a:srgbClr val="595959"/>
              </a:solidFill>
            </a:endParaRPr>
          </a:p>
        </p:txBody>
      </p:sp>
    </p:spTree>
    <p:extLst>
      <p:ext uri="{BB962C8B-B14F-4D97-AF65-F5344CB8AC3E}">
        <p14:creationId xmlns:p14="http://schemas.microsoft.com/office/powerpoint/2010/main" val="225727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10">
              <a:defRPr/>
            </a:pPr>
            <a:r>
              <a:rPr lang="en" sz="1333" i="1">
                <a:solidFill>
                  <a:prstClr val="black"/>
                </a:solidFill>
                <a:latin typeface="Abadi Extra Light"/>
              </a:rPr>
              <a:t>Preliminary data - 1.7.21 - Not for external distribution</a:t>
            </a:r>
            <a:endParaRPr sz="1333" i="1">
              <a:solidFill>
                <a:prstClr val="black"/>
              </a:solidFill>
              <a:latin typeface="Abadi Extra Light"/>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9" y="-997"/>
            <a:ext cx="12191999" cy="674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endParaRPr lang="en-US" sz="2400">
              <a:solidFill>
                <a:srgbClr val="FFFFFF"/>
              </a:solidFil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422287" y="87820"/>
            <a:ext cx="11360800" cy="48692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10">
              <a:buClr>
                <a:srgbClr val="000000"/>
              </a:buClr>
              <a:defRPr/>
            </a:pPr>
            <a:r>
              <a:rPr lang="en-US" sz="2667" b="1" spc="800">
                <a:solidFill>
                  <a:srgbClr val="FFFFFF"/>
                </a:solidFill>
                <a:latin typeface="Abadi Extra Light" panose="020B0204020104020204" pitchFamily="34" charset="0"/>
              </a:rPr>
              <a:t>YOUTH EDUCATION &amp; EMPLOYMENT</a:t>
            </a:r>
          </a:p>
        </p:txBody>
      </p:sp>
      <p:sp>
        <p:nvSpPr>
          <p:cNvPr id="14" name="Rectangle 13">
            <a:extLst>
              <a:ext uri="{FF2B5EF4-FFF2-40B4-BE49-F238E27FC236}">
                <a16:creationId xmlns:a16="http://schemas.microsoft.com/office/drawing/2014/main" id="{3413C14C-1FF5-2D47-BA28-DA16CE500D27}"/>
              </a:ext>
            </a:extLst>
          </p:cNvPr>
          <p:cNvSpPr/>
          <p:nvPr/>
        </p:nvSpPr>
        <p:spPr>
          <a:xfrm>
            <a:off x="2149" y="6607935"/>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endParaRPr lang="en-US" sz="2400">
              <a:solidFill>
                <a:srgbClr val="FFFFFF"/>
              </a:solidFill>
            </a:endParaRPr>
          </a:p>
        </p:txBody>
      </p:sp>
      <p:sp>
        <p:nvSpPr>
          <p:cNvPr id="13" name="TextBox 12">
            <a:extLst>
              <a:ext uri="{FF2B5EF4-FFF2-40B4-BE49-F238E27FC236}">
                <a16:creationId xmlns:a16="http://schemas.microsoft.com/office/drawing/2014/main" id="{4FFCE0A3-A77D-4551-8006-FBC0F0079451}"/>
              </a:ext>
            </a:extLst>
          </p:cNvPr>
          <p:cNvSpPr txBox="1"/>
          <p:nvPr/>
        </p:nvSpPr>
        <p:spPr>
          <a:xfrm>
            <a:off x="1887470" y="734002"/>
            <a:ext cx="9751639" cy="461665"/>
          </a:xfrm>
          <a:prstGeom prst="rect">
            <a:avLst/>
          </a:prstGeom>
          <a:noFill/>
        </p:spPr>
        <p:txBody>
          <a:bodyPr wrap="square" rtlCol="0">
            <a:spAutoFit/>
          </a:bodyPr>
          <a:lstStyle/>
          <a:p>
            <a:pPr defTabSz="914377">
              <a:defRPr/>
            </a:pPr>
            <a:endParaRPr lang="en-US" sz="2400">
              <a:solidFill>
                <a:prstClr val="black"/>
              </a:solidFill>
              <a:latin typeface="Calibri" panose="020F0502020204030204"/>
            </a:endParaRPr>
          </a:p>
        </p:txBody>
      </p:sp>
      <p:sp>
        <p:nvSpPr>
          <p:cNvPr id="23" name="Rectangle 22">
            <a:extLst>
              <a:ext uri="{FF2B5EF4-FFF2-40B4-BE49-F238E27FC236}">
                <a16:creationId xmlns:a16="http://schemas.microsoft.com/office/drawing/2014/main" id="{9CC0A4B5-227C-4F23-A36E-671916018E34}"/>
              </a:ext>
            </a:extLst>
          </p:cNvPr>
          <p:cNvSpPr/>
          <p:nvPr/>
        </p:nvSpPr>
        <p:spPr>
          <a:xfrm>
            <a:off x="0" y="6564893"/>
            <a:ext cx="1277786" cy="338554"/>
          </a:xfrm>
          <a:prstGeom prst="rect">
            <a:avLst/>
          </a:prstGeom>
        </p:spPr>
        <p:txBody>
          <a:bodyPr wrap="none" lIns="121920" tIns="60960" rIns="121920" bIns="60960" anchor="t">
            <a:spAutoFit/>
          </a:bodyPr>
          <a:lstStyle/>
          <a:p>
            <a:pPr defTabSz="1219140">
              <a:defRPr/>
            </a:pPr>
            <a:r>
              <a:rPr lang="en-US" sz="1400" i="1">
                <a:solidFill>
                  <a:prstClr val="black"/>
                </a:solidFill>
                <a:latin typeface="Abadi Extra Light"/>
                <a:ea typeface="Lato"/>
                <a:cs typeface="Lato"/>
                <a:sym typeface="Lato"/>
              </a:rPr>
              <a:t>6.9.21 release</a:t>
            </a:r>
            <a:endParaRPr lang="en-US" sz="1400" i="1">
              <a:solidFill>
                <a:prstClr val="black"/>
              </a:solidFill>
              <a:latin typeface="Calibri" panose="020F0502020204030204"/>
            </a:endParaRPr>
          </a:p>
        </p:txBody>
      </p:sp>
      <p:sp>
        <p:nvSpPr>
          <p:cNvPr id="18" name="Rectangle 17">
            <a:extLst>
              <a:ext uri="{FF2B5EF4-FFF2-40B4-BE49-F238E27FC236}">
                <a16:creationId xmlns:a16="http://schemas.microsoft.com/office/drawing/2014/main" id="{783CF074-2905-4B88-90C1-F41C0C40BD43}"/>
              </a:ext>
            </a:extLst>
          </p:cNvPr>
          <p:cNvSpPr/>
          <p:nvPr/>
        </p:nvSpPr>
        <p:spPr>
          <a:xfrm>
            <a:off x="138860" y="1444985"/>
            <a:ext cx="5869674" cy="4977099"/>
          </a:xfrm>
          <a:prstGeom prst="rect">
            <a:avLst/>
          </a:prstGeom>
          <a:solidFill>
            <a:schemeClr val="accent3"/>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defRPr/>
            </a:pPr>
            <a:endParaRPr lang="en-US" sz="2400">
              <a:solidFill>
                <a:prstClr val="black"/>
              </a:solidFill>
              <a:latin typeface="Calibri" panose="020F0502020204030204"/>
            </a:endParaRPr>
          </a:p>
        </p:txBody>
      </p:sp>
      <p:sp>
        <p:nvSpPr>
          <p:cNvPr id="12" name="TextBox 11">
            <a:extLst>
              <a:ext uri="{FF2B5EF4-FFF2-40B4-BE49-F238E27FC236}">
                <a16:creationId xmlns:a16="http://schemas.microsoft.com/office/drawing/2014/main" id="{B6C7E8DF-C3C9-41F8-B650-CC62475911CF}"/>
              </a:ext>
            </a:extLst>
          </p:cNvPr>
          <p:cNvSpPr txBox="1"/>
          <p:nvPr/>
        </p:nvSpPr>
        <p:spPr>
          <a:xfrm>
            <a:off x="-908" y="848007"/>
            <a:ext cx="12192908" cy="441211"/>
          </a:xfrm>
          <a:prstGeom prst="rect">
            <a:avLst/>
          </a:prstGeom>
          <a:solidFill>
            <a:schemeClr val="accent4">
              <a:lumMod val="75000"/>
            </a:schemeClr>
          </a:solidFill>
        </p:spPr>
        <p:txBody>
          <a:bodyPr wrap="square" rtlCol="0">
            <a:spAutoFit/>
          </a:bodyPr>
          <a:lstStyle/>
          <a:p>
            <a:pPr algn="ctr">
              <a:defRPr/>
            </a:pPr>
            <a:r>
              <a:rPr lang="en-US" sz="2267">
                <a:solidFill>
                  <a:prstClr val="white"/>
                </a:solidFill>
                <a:latin typeface="Abadi Extra Light" panose="020B0204020104020204" pitchFamily="34" charset="0"/>
              </a:rPr>
              <a:t>Youth have had to adapt to a changing educational system while being an essential part of the workforce.  </a:t>
            </a:r>
          </a:p>
        </p:txBody>
      </p:sp>
      <p:sp>
        <p:nvSpPr>
          <p:cNvPr id="33" name="Rectangle 32">
            <a:extLst>
              <a:ext uri="{FF2B5EF4-FFF2-40B4-BE49-F238E27FC236}">
                <a16:creationId xmlns:a16="http://schemas.microsoft.com/office/drawing/2014/main" id="{45D9FD7C-8C4A-4456-9C57-9AACC467E984}"/>
              </a:ext>
            </a:extLst>
          </p:cNvPr>
          <p:cNvSpPr/>
          <p:nvPr/>
        </p:nvSpPr>
        <p:spPr>
          <a:xfrm>
            <a:off x="6096000" y="1444985"/>
            <a:ext cx="5869673" cy="4977098"/>
          </a:xfrm>
          <a:prstGeom prst="rect">
            <a:avLst/>
          </a:prstGeom>
          <a:solidFill>
            <a:schemeClr val="accent3"/>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defRPr/>
            </a:pPr>
            <a:endParaRPr lang="en-US" sz="2400">
              <a:solidFill>
                <a:prstClr val="black"/>
              </a:solidFill>
              <a:latin typeface="Calibri" panose="020F0502020204030204"/>
            </a:endParaRPr>
          </a:p>
        </p:txBody>
      </p:sp>
      <p:sp>
        <p:nvSpPr>
          <p:cNvPr id="28" name="TextBox 27">
            <a:extLst>
              <a:ext uri="{FF2B5EF4-FFF2-40B4-BE49-F238E27FC236}">
                <a16:creationId xmlns:a16="http://schemas.microsoft.com/office/drawing/2014/main" id="{11E32BB7-8AE3-48E0-A974-43678D37B3AB}"/>
              </a:ext>
            </a:extLst>
          </p:cNvPr>
          <p:cNvSpPr txBox="1"/>
          <p:nvPr/>
        </p:nvSpPr>
        <p:spPr>
          <a:xfrm>
            <a:off x="348501" y="2118358"/>
            <a:ext cx="5455641" cy="4154984"/>
          </a:xfrm>
          <a:prstGeom prst="rect">
            <a:avLst/>
          </a:prstGeom>
          <a:noFill/>
        </p:spPr>
        <p:txBody>
          <a:bodyPr wrap="square" rtlCol="0">
            <a:spAutoFit/>
          </a:bodyPr>
          <a:lstStyle/>
          <a:p>
            <a:pPr>
              <a:defRPr/>
            </a:pPr>
            <a:r>
              <a:rPr lang="en-US" sz="2400" b="1" dirty="0">
                <a:solidFill>
                  <a:srgbClr val="FFFFFF"/>
                </a:solidFill>
                <a:latin typeface="Abadi Extra Light" panose="020B0204020104020204" pitchFamily="34" charset="0"/>
              </a:rPr>
              <a:t>1</a:t>
            </a:r>
            <a:r>
              <a:rPr lang="en-US" sz="2000" b="1" dirty="0">
                <a:solidFill>
                  <a:srgbClr val="FFFFFF"/>
                </a:solidFill>
                <a:latin typeface="Abadi Extra Light" panose="020B0204020104020204" pitchFamily="34" charset="0"/>
              </a:rPr>
              <a:t> in </a:t>
            </a:r>
            <a:r>
              <a:rPr lang="en-US" sz="2400" b="1" dirty="0">
                <a:solidFill>
                  <a:srgbClr val="FFFFFF"/>
                </a:solidFill>
                <a:latin typeface="Abadi Extra Light" panose="020B0204020104020204" pitchFamily="34" charset="0"/>
              </a:rPr>
              <a:t>3 </a:t>
            </a:r>
            <a:r>
              <a:rPr lang="en-US" sz="2000" b="1" dirty="0">
                <a:solidFill>
                  <a:srgbClr val="FFFFFF"/>
                </a:solidFill>
                <a:latin typeface="Abadi Extra Light" panose="020B0204020104020204" pitchFamily="34" charset="0"/>
              </a:rPr>
              <a:t>surveyed youth reported worrying about continuing their education last fall (2020-2021).</a:t>
            </a:r>
          </a:p>
          <a:p>
            <a:pPr>
              <a:defRPr/>
            </a:pPr>
            <a:endParaRPr lang="en-US" sz="2000" dirty="0">
              <a:solidFill>
                <a:srgbClr val="FFFFFF"/>
              </a:solidFill>
              <a:latin typeface="Calibri" panose="020F0502020204030204"/>
            </a:endParaRPr>
          </a:p>
          <a:p>
            <a:pPr>
              <a:defRPr/>
            </a:pPr>
            <a:r>
              <a:rPr lang="en-US" sz="2000" dirty="0">
                <a:solidFill>
                  <a:srgbClr val="FFFFFF"/>
                </a:solidFill>
                <a:latin typeface="Abadi Extra Light" panose="020B0204020104020204" pitchFamily="34" charset="0"/>
              </a:rPr>
              <a:t>Of these, </a:t>
            </a:r>
            <a:r>
              <a:rPr lang="en-US" sz="2000" b="1" dirty="0">
                <a:solidFill>
                  <a:srgbClr val="FFFFFF"/>
                </a:solidFill>
                <a:latin typeface="Abadi Extra Light" panose="020B0204020104020204" pitchFamily="34" charset="0"/>
              </a:rPr>
              <a:t>20% </a:t>
            </a:r>
            <a:r>
              <a:rPr lang="en-US" sz="2000" dirty="0">
                <a:solidFill>
                  <a:srgbClr val="FFFFFF"/>
                </a:solidFill>
                <a:latin typeface="Abadi Extra Light" panose="020B0204020104020204" pitchFamily="34" charset="0"/>
              </a:rPr>
              <a:t>reported </a:t>
            </a:r>
            <a:r>
              <a:rPr lang="en-US" sz="2000" dirty="0">
                <a:solidFill>
                  <a:srgbClr val="FFFFFF"/>
                </a:solidFill>
                <a:latin typeface="Abadi" panose="020B0604020104020204" pitchFamily="34" charset="0"/>
              </a:rPr>
              <a:t>concern about getting COVID-19</a:t>
            </a:r>
            <a:r>
              <a:rPr lang="en-US" sz="2000" dirty="0">
                <a:solidFill>
                  <a:srgbClr val="FFFFFF"/>
                </a:solidFill>
                <a:latin typeface="Abadi Extra Light" panose="020B0204020104020204" pitchFamily="34" charset="0"/>
              </a:rPr>
              <a:t> as primary factor. </a:t>
            </a:r>
          </a:p>
          <a:p>
            <a:pPr>
              <a:defRPr/>
            </a:pPr>
            <a:endParaRPr lang="en-US" sz="2000" dirty="0">
              <a:solidFill>
                <a:srgbClr val="FFFFFF"/>
              </a:solidFill>
              <a:latin typeface="Abadi Extra Light" panose="020B0204020104020204" pitchFamily="34" charset="0"/>
            </a:endParaRPr>
          </a:p>
          <a:p>
            <a:pPr>
              <a:defRPr/>
            </a:pPr>
            <a:r>
              <a:rPr lang="en-US" sz="2000" dirty="0">
                <a:solidFill>
                  <a:srgbClr val="FFFFFF"/>
                </a:solidFill>
                <a:latin typeface="Abadi Extra Light" panose="020B0204020104020204" pitchFamily="34" charset="0"/>
              </a:rPr>
              <a:t>Youth worried about continuing their education were more likely have concerns about:</a:t>
            </a:r>
          </a:p>
          <a:p>
            <a:pPr>
              <a:defRPr/>
            </a:pPr>
            <a:endParaRPr lang="en-US" sz="2000" dirty="0">
              <a:solidFill>
                <a:srgbClr val="FFFFFF"/>
              </a:solidFill>
              <a:latin typeface="Abadi Extra Light" panose="020B0204020104020204" pitchFamily="34" charset="0"/>
            </a:endParaRPr>
          </a:p>
          <a:p>
            <a:pPr marL="380990" indent="-380990">
              <a:buFont typeface="Arial" panose="020B0604020202020204" pitchFamily="34" charset="0"/>
              <a:buChar char="•"/>
              <a:defRPr/>
            </a:pPr>
            <a:r>
              <a:rPr lang="en-US" sz="2000" dirty="0">
                <a:solidFill>
                  <a:srgbClr val="FFFFFF"/>
                </a:solidFill>
                <a:latin typeface="Abadi Extra Light" panose="020B0204020104020204" pitchFamily="34" charset="0"/>
              </a:rPr>
              <a:t>getting access to supports to fully engage in school, particularly remotely </a:t>
            </a:r>
          </a:p>
          <a:p>
            <a:pPr>
              <a:defRPr/>
            </a:pPr>
            <a:r>
              <a:rPr lang="en-US" sz="2000" dirty="0">
                <a:solidFill>
                  <a:srgbClr val="FFFFFF"/>
                </a:solidFill>
                <a:latin typeface="Abadi Extra Light" panose="020B0204020104020204" pitchFamily="34" charset="0"/>
              </a:rPr>
              <a:t>                      </a:t>
            </a:r>
            <a:r>
              <a:rPr lang="en-US" sz="2000" b="1" dirty="0">
                <a:solidFill>
                  <a:srgbClr val="FFFFFF"/>
                </a:solidFill>
                <a:latin typeface="Abadi Extra Light" panose="020B0204020104020204" pitchFamily="34" charset="0"/>
              </a:rPr>
              <a:t>AND</a:t>
            </a:r>
            <a:r>
              <a:rPr lang="en-US" sz="2000" dirty="0">
                <a:solidFill>
                  <a:srgbClr val="FFFFFF"/>
                </a:solidFill>
                <a:latin typeface="Abadi Extra Light" panose="020B0204020104020204" pitchFamily="34" charset="0"/>
              </a:rPr>
              <a:t> </a:t>
            </a:r>
          </a:p>
          <a:p>
            <a:pPr marL="380990" indent="-380990">
              <a:buFont typeface="Arial" panose="020B0604020202020204" pitchFamily="34" charset="0"/>
              <a:buChar char="•"/>
              <a:defRPr/>
            </a:pPr>
            <a:r>
              <a:rPr lang="en-US" sz="2000" dirty="0">
                <a:solidFill>
                  <a:srgbClr val="FFFFFF"/>
                </a:solidFill>
                <a:latin typeface="Abadi Extra Light" panose="020B0204020104020204" pitchFamily="34" charset="0"/>
              </a:rPr>
              <a:t>family economic stressors.  </a:t>
            </a:r>
          </a:p>
        </p:txBody>
      </p:sp>
      <p:sp>
        <p:nvSpPr>
          <p:cNvPr id="29" name="TextBox 28">
            <a:extLst>
              <a:ext uri="{FF2B5EF4-FFF2-40B4-BE49-F238E27FC236}">
                <a16:creationId xmlns:a16="http://schemas.microsoft.com/office/drawing/2014/main" id="{60F202CA-82A4-4A3C-9782-C0C16AC9C8E2}"/>
              </a:ext>
            </a:extLst>
          </p:cNvPr>
          <p:cNvSpPr txBox="1"/>
          <p:nvPr/>
        </p:nvSpPr>
        <p:spPr>
          <a:xfrm>
            <a:off x="6327446" y="2080150"/>
            <a:ext cx="5455641" cy="4154984"/>
          </a:xfrm>
          <a:prstGeom prst="rect">
            <a:avLst/>
          </a:prstGeom>
          <a:noFill/>
        </p:spPr>
        <p:txBody>
          <a:bodyPr wrap="square" rtlCol="0">
            <a:spAutoFit/>
          </a:bodyPr>
          <a:lstStyle/>
          <a:p>
            <a:pPr>
              <a:defRPr/>
            </a:pPr>
            <a:r>
              <a:rPr lang="en-US" sz="2400" b="1" dirty="0">
                <a:solidFill>
                  <a:srgbClr val="FFFFFF"/>
                </a:solidFill>
                <a:latin typeface="Abadi Extra Light" panose="020B0204020104020204" pitchFamily="34" charset="0"/>
              </a:rPr>
              <a:t>Half </a:t>
            </a:r>
            <a:r>
              <a:rPr lang="en-US" sz="2000" b="1" dirty="0">
                <a:solidFill>
                  <a:srgbClr val="FFFFFF"/>
                </a:solidFill>
                <a:latin typeface="Abadi Extra Light" panose="020B0204020104020204" pitchFamily="34" charset="0"/>
              </a:rPr>
              <a:t>of surveyed youth reported working in the last year.  </a:t>
            </a:r>
          </a:p>
          <a:p>
            <a:pPr>
              <a:defRPr/>
            </a:pPr>
            <a:endParaRPr lang="en-US" sz="2000" dirty="0">
              <a:solidFill>
                <a:srgbClr val="FFFFFF"/>
              </a:solidFill>
              <a:latin typeface="Calibri" panose="020F0502020204030204"/>
            </a:endParaRPr>
          </a:p>
          <a:p>
            <a:pPr marL="342900" indent="-342900">
              <a:buFont typeface="Arial" panose="020B0604020202020204" pitchFamily="34" charset="0"/>
              <a:buChar char="•"/>
              <a:defRPr/>
            </a:pPr>
            <a:r>
              <a:rPr lang="en-US" sz="2000" dirty="0">
                <a:solidFill>
                  <a:srgbClr val="FFFFFF"/>
                </a:solidFill>
                <a:latin typeface="Abadi Extra Light" panose="020B0204020104020204" pitchFamily="34" charset="0"/>
              </a:rPr>
              <a:t>Young workers were </a:t>
            </a:r>
            <a:r>
              <a:rPr lang="en-US" sz="2000" b="1" dirty="0">
                <a:solidFill>
                  <a:srgbClr val="FFFFFF"/>
                </a:solidFill>
                <a:latin typeface="Abadi Extra Light" panose="020B0204020104020204" pitchFamily="34" charset="0"/>
              </a:rPr>
              <a:t>2X</a:t>
            </a:r>
            <a:r>
              <a:rPr lang="en-US" sz="2000" dirty="0">
                <a:solidFill>
                  <a:srgbClr val="FFFFFF"/>
                </a:solidFill>
                <a:latin typeface="Abadi Extra Light" panose="020B0204020104020204" pitchFamily="34" charset="0"/>
              </a:rPr>
              <a:t> </a:t>
            </a:r>
            <a:r>
              <a:rPr lang="en-US" sz="2000" dirty="0">
                <a:solidFill>
                  <a:srgbClr val="FFFFFF"/>
                </a:solidFill>
                <a:latin typeface="Abadi" panose="020B0604020104020204" pitchFamily="34" charset="0"/>
              </a:rPr>
              <a:t>more likely to lose their job</a:t>
            </a:r>
            <a:r>
              <a:rPr lang="en-US" sz="2000" dirty="0">
                <a:solidFill>
                  <a:srgbClr val="FFFFFF"/>
                </a:solidFill>
                <a:latin typeface="Abadi Extra Light" panose="020B0204020104020204" pitchFamily="34" charset="0"/>
              </a:rPr>
              <a:t> than adult workers.</a:t>
            </a:r>
          </a:p>
          <a:p>
            <a:pPr>
              <a:defRPr/>
            </a:pPr>
            <a:endParaRPr lang="en-US" sz="2000" dirty="0">
              <a:solidFill>
                <a:srgbClr val="FFFFFF"/>
              </a:solidFill>
              <a:latin typeface="Abadi Extra Light" panose="020B0204020104020204" pitchFamily="34" charset="0"/>
            </a:endParaRPr>
          </a:p>
          <a:p>
            <a:pPr marL="342900" indent="-342900">
              <a:buFont typeface="Arial" panose="020B0604020202020204" pitchFamily="34" charset="0"/>
              <a:buChar char="•"/>
              <a:defRPr/>
            </a:pPr>
            <a:r>
              <a:rPr lang="en-US" sz="2000" dirty="0">
                <a:solidFill>
                  <a:srgbClr val="FFFFFF"/>
                </a:solidFill>
                <a:latin typeface="Abadi Extra Light" panose="020B0204020104020204" pitchFamily="34" charset="0"/>
              </a:rPr>
              <a:t>Young workers were more likely than adult workers to work outside of the home, which increases their risk of exposure to COVID-19.</a:t>
            </a:r>
          </a:p>
          <a:p>
            <a:pPr>
              <a:defRPr/>
            </a:pPr>
            <a:r>
              <a:rPr lang="en-US" sz="2000" dirty="0">
                <a:solidFill>
                  <a:srgbClr val="FFFFFF"/>
                </a:solidFill>
                <a:latin typeface="Abadi Extra Light"/>
              </a:rPr>
              <a:t> </a:t>
            </a:r>
          </a:p>
          <a:p>
            <a:pPr marL="342900" indent="-342900">
              <a:buFont typeface="Arial" panose="020B0604020202020204" pitchFamily="34" charset="0"/>
              <a:buChar char="•"/>
              <a:defRPr/>
            </a:pPr>
            <a:r>
              <a:rPr lang="en-US" sz="2000" dirty="0">
                <a:solidFill>
                  <a:srgbClr val="FFFFFF"/>
                </a:solidFill>
                <a:latin typeface="Abadi Extra Light"/>
              </a:rPr>
              <a:t>Among those working outside the home, many youth were not able to access workplace protections.</a:t>
            </a:r>
            <a:endParaRPr lang="en-US" sz="2000" dirty="0">
              <a:solidFill>
                <a:srgbClr val="FFFFFF"/>
              </a:solidFill>
              <a:latin typeface="Calibri" panose="020F0502020204030204"/>
            </a:endParaRPr>
          </a:p>
        </p:txBody>
      </p:sp>
      <p:sp>
        <p:nvSpPr>
          <p:cNvPr id="17" name="TextBox 16">
            <a:extLst>
              <a:ext uri="{FF2B5EF4-FFF2-40B4-BE49-F238E27FC236}">
                <a16:creationId xmlns:a16="http://schemas.microsoft.com/office/drawing/2014/main" id="{D42D19E7-6E69-4C9F-A8CF-E96AD87AD900}"/>
              </a:ext>
            </a:extLst>
          </p:cNvPr>
          <p:cNvSpPr txBox="1"/>
          <p:nvPr/>
        </p:nvSpPr>
        <p:spPr>
          <a:xfrm>
            <a:off x="322977" y="1613651"/>
            <a:ext cx="5455644" cy="461665"/>
          </a:xfrm>
          <a:prstGeom prst="rect">
            <a:avLst/>
          </a:prstGeom>
          <a:noFill/>
        </p:spPr>
        <p:txBody>
          <a:bodyPr wrap="square" rtlCol="0">
            <a:spAutoFit/>
          </a:bodyPr>
          <a:lstStyle/>
          <a:p>
            <a:pPr algn="ctr">
              <a:defRPr/>
            </a:pPr>
            <a:r>
              <a:rPr lang="en-US" sz="2400" b="1">
                <a:solidFill>
                  <a:srgbClr val="FFFFFF"/>
                </a:solidFill>
                <a:latin typeface="Abadi Extra Light" panose="020B0204020104020204" pitchFamily="34" charset="0"/>
              </a:rPr>
              <a:t>EDUCATION</a:t>
            </a:r>
            <a:endParaRPr lang="en-US" sz="2133" b="1">
              <a:solidFill>
                <a:srgbClr val="FFFFFF"/>
              </a:solidFill>
              <a:latin typeface="Abadi Extra Light" panose="020B0204020104020204" pitchFamily="34" charset="0"/>
            </a:endParaRPr>
          </a:p>
        </p:txBody>
      </p:sp>
      <p:sp>
        <p:nvSpPr>
          <p:cNvPr id="31" name="TextBox 30">
            <a:extLst>
              <a:ext uri="{FF2B5EF4-FFF2-40B4-BE49-F238E27FC236}">
                <a16:creationId xmlns:a16="http://schemas.microsoft.com/office/drawing/2014/main" id="{789BA8F6-B8B7-496C-BAB2-E7A3DA1C7B03}"/>
              </a:ext>
            </a:extLst>
          </p:cNvPr>
          <p:cNvSpPr txBox="1"/>
          <p:nvPr/>
        </p:nvSpPr>
        <p:spPr>
          <a:xfrm>
            <a:off x="6327446" y="1596964"/>
            <a:ext cx="5455644" cy="461665"/>
          </a:xfrm>
          <a:prstGeom prst="rect">
            <a:avLst/>
          </a:prstGeom>
          <a:noFill/>
        </p:spPr>
        <p:txBody>
          <a:bodyPr wrap="square" rtlCol="0">
            <a:spAutoFit/>
          </a:bodyPr>
          <a:lstStyle/>
          <a:p>
            <a:pPr algn="ctr">
              <a:defRPr/>
            </a:pPr>
            <a:r>
              <a:rPr lang="en-US" sz="2400" b="1">
                <a:solidFill>
                  <a:srgbClr val="FFFFFF"/>
                </a:solidFill>
                <a:latin typeface="Abadi Extra Light" panose="020B0204020104020204" pitchFamily="34" charset="0"/>
              </a:rPr>
              <a:t>EMPLOYMENT</a:t>
            </a:r>
            <a:endParaRPr lang="en-US" sz="2133" b="1">
              <a:solidFill>
                <a:srgbClr val="FFFFFF"/>
              </a:solidFill>
              <a:latin typeface="Abadi Extra Light" panose="020B0204020104020204" pitchFamily="34" charset="0"/>
            </a:endParaRPr>
          </a:p>
        </p:txBody>
      </p:sp>
    </p:spTree>
    <p:extLst>
      <p:ext uri="{BB962C8B-B14F-4D97-AF65-F5344CB8AC3E}">
        <p14:creationId xmlns:p14="http://schemas.microsoft.com/office/powerpoint/2010/main" val="332272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animBg="1"/>
      <p:bldP spid="17" grpId="0"/>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18" name="Rectangle 17">
            <a:extLst>
              <a:ext uri="{FF2B5EF4-FFF2-40B4-BE49-F238E27FC236}">
                <a16:creationId xmlns:a16="http://schemas.microsoft.com/office/drawing/2014/main" id="{7F339944-D322-814D-AD0B-61B8999CAD94}"/>
              </a:ext>
            </a:extLst>
          </p:cNvPr>
          <p:cNvSpPr/>
          <p:nvPr/>
        </p:nvSpPr>
        <p:spPr>
          <a:xfrm>
            <a:off x="0" y="4304665"/>
            <a:ext cx="12192000" cy="16184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081CEC77-6240-564A-B47B-16A648FEA733}"/>
              </a:ext>
            </a:extLst>
          </p:cNvPr>
          <p:cNvSpPr/>
          <p:nvPr/>
        </p:nvSpPr>
        <p:spPr>
          <a:xfrm>
            <a:off x="0" y="1251283"/>
            <a:ext cx="12192000" cy="928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40">
              <a:defRPr/>
            </a:pPr>
            <a:r>
              <a:rPr lang="en" sz="1333" i="1">
                <a:solidFill>
                  <a:prstClr val="black"/>
                </a:solidFill>
                <a:latin typeface="Abadi Extra Light"/>
              </a:rPr>
              <a:t>Preliminary data - 1.7.21 - Not for external distribution</a:t>
            </a:r>
            <a:endParaRPr sz="1333" i="1">
              <a:solidFill>
                <a:prstClr val="black"/>
              </a:solidFill>
              <a:latin typeface="Abadi Extra Light"/>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7" y="-997"/>
            <a:ext cx="12191999" cy="674649"/>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422287" y="87820"/>
            <a:ext cx="11360800" cy="48692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40">
              <a:buClr>
                <a:srgbClr val="000000"/>
              </a:buClr>
              <a:defRPr/>
            </a:pPr>
            <a:r>
              <a:rPr lang="en-US" sz="3733" b="1" spc="800">
                <a:solidFill>
                  <a:srgbClr val="FFFFFF"/>
                </a:solidFill>
                <a:latin typeface="Abadi Extra Light" panose="020B0204020104020204" pitchFamily="34" charset="0"/>
              </a:rPr>
              <a:t>WHERE ARE YOUTH WORKING?</a:t>
            </a:r>
          </a:p>
        </p:txBody>
      </p:sp>
      <p:sp>
        <p:nvSpPr>
          <p:cNvPr id="14" name="Rectangle 13">
            <a:extLst>
              <a:ext uri="{FF2B5EF4-FFF2-40B4-BE49-F238E27FC236}">
                <a16:creationId xmlns:a16="http://schemas.microsoft.com/office/drawing/2014/main" id="{3413C14C-1FF5-2D47-BA28-DA16CE500D27}"/>
              </a:ext>
            </a:extLst>
          </p:cNvPr>
          <p:cNvSpPr/>
          <p:nvPr/>
        </p:nvSpPr>
        <p:spPr>
          <a:xfrm>
            <a:off x="2147" y="6607935"/>
            <a:ext cx="12191999" cy="246844"/>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Arial"/>
            </a:endParaRPr>
          </a:p>
        </p:txBody>
      </p:sp>
      <p:sp>
        <p:nvSpPr>
          <p:cNvPr id="9" name="TextBox 8">
            <a:extLst>
              <a:ext uri="{FF2B5EF4-FFF2-40B4-BE49-F238E27FC236}">
                <a16:creationId xmlns:a16="http://schemas.microsoft.com/office/drawing/2014/main" id="{B0AC84BD-3C57-42C9-989A-FE8A54406714}"/>
              </a:ext>
            </a:extLst>
          </p:cNvPr>
          <p:cNvSpPr txBox="1"/>
          <p:nvPr/>
        </p:nvSpPr>
        <p:spPr>
          <a:xfrm>
            <a:off x="7730818" y="3064207"/>
            <a:ext cx="3376653" cy="1015663"/>
          </a:xfrm>
          <a:prstGeom prst="rect">
            <a:avLst/>
          </a:prstGeom>
          <a:noFill/>
        </p:spPr>
        <p:txBody>
          <a:bodyPr wrap="square">
            <a:spAutoFit/>
          </a:bodyPr>
          <a:lstStyle/>
          <a:p>
            <a:pPr algn="ctr">
              <a:defRPr/>
            </a:pPr>
            <a:r>
              <a:rPr lang="en-US" sz="2000">
                <a:solidFill>
                  <a:prstClr val="black"/>
                </a:solidFill>
                <a:latin typeface="Abadi Extra Light" panose="020B0204020104020204" pitchFamily="34" charset="0"/>
              </a:rPr>
              <a:t>2 in 5 (41%) older youth worked in healthcare or education.</a:t>
            </a:r>
          </a:p>
        </p:txBody>
      </p:sp>
      <p:sp>
        <p:nvSpPr>
          <p:cNvPr id="4" name="TextBox 3">
            <a:extLst>
              <a:ext uri="{FF2B5EF4-FFF2-40B4-BE49-F238E27FC236}">
                <a16:creationId xmlns:a16="http://schemas.microsoft.com/office/drawing/2014/main" id="{7F279FEE-27E0-42B5-A102-A3E8248AD72C}"/>
              </a:ext>
            </a:extLst>
          </p:cNvPr>
          <p:cNvSpPr txBox="1"/>
          <p:nvPr/>
        </p:nvSpPr>
        <p:spPr>
          <a:xfrm>
            <a:off x="676923" y="1426318"/>
            <a:ext cx="10321771" cy="584775"/>
          </a:xfrm>
          <a:prstGeom prst="rect">
            <a:avLst/>
          </a:prstGeom>
          <a:noFill/>
        </p:spPr>
        <p:txBody>
          <a:bodyPr wrap="square" rtlCol="0">
            <a:spAutoFit/>
          </a:bodyPr>
          <a:lstStyle/>
          <a:p>
            <a:pPr>
              <a:defRPr/>
            </a:pPr>
            <a:r>
              <a:rPr lang="en-US" sz="3200">
                <a:solidFill>
                  <a:prstClr val="white"/>
                </a:solidFill>
                <a:latin typeface="Abadi Extra Light" panose="020B0204020104020204" pitchFamily="34" charset="0"/>
              </a:rPr>
              <a:t>Youth worked in industries hit very hard by the pandemic</a:t>
            </a:r>
          </a:p>
        </p:txBody>
      </p:sp>
      <p:sp>
        <p:nvSpPr>
          <p:cNvPr id="11" name="Rectangle 10">
            <a:extLst>
              <a:ext uri="{FF2B5EF4-FFF2-40B4-BE49-F238E27FC236}">
                <a16:creationId xmlns:a16="http://schemas.microsoft.com/office/drawing/2014/main" id="{663093A2-8845-47E7-A1C8-1C692D487B00}"/>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prstClr val="black"/>
                </a:solidFill>
                <a:latin typeface="Abadi Extra Light"/>
                <a:ea typeface="Lato"/>
                <a:cs typeface="Lato"/>
                <a:sym typeface="Lato"/>
              </a:rPr>
              <a:t>6.9.21 release</a:t>
            </a:r>
            <a:endParaRPr lang="en-US" sz="1400" i="1" kern="0">
              <a:solidFill>
                <a:prstClr val="black"/>
              </a:solidFill>
              <a:latin typeface="Arial"/>
              <a:cs typeface="Arial"/>
              <a:sym typeface="Arial"/>
            </a:endParaRPr>
          </a:p>
        </p:txBody>
      </p:sp>
      <p:sp>
        <p:nvSpPr>
          <p:cNvPr id="5" name="Slide Number Placeholder 4">
            <a:extLst>
              <a:ext uri="{FF2B5EF4-FFF2-40B4-BE49-F238E27FC236}">
                <a16:creationId xmlns:a16="http://schemas.microsoft.com/office/drawing/2014/main" id="{93ACD659-2290-4BBC-A6AB-32AF35393133}"/>
              </a:ext>
            </a:extLst>
          </p:cNvPr>
          <p:cNvSpPr>
            <a:spLocks noGrp="1"/>
          </p:cNvSpPr>
          <p:nvPr>
            <p:ph type="sldNum" sz="quarter" idx="12"/>
          </p:nvPr>
        </p:nvSpPr>
        <p:spPr/>
        <p:txBody>
          <a:bodyPr/>
          <a:lstStyle/>
          <a:p>
            <a:pPr>
              <a:defRPr/>
            </a:pPr>
            <a:fld id="{E82662CE-D6B2-4D32-BBDD-FF4D52D9A7BB}" type="slidenum">
              <a:rPr lang="en-US" smtClean="0">
                <a:solidFill>
                  <a:prstClr val="black">
                    <a:tint val="75000"/>
                  </a:prstClr>
                </a:solidFill>
              </a:rPr>
              <a:pPr>
                <a:defRPr/>
              </a:pPr>
              <a:t>55</a:t>
            </a:fld>
            <a:endParaRPr lang="en-US">
              <a:solidFill>
                <a:prstClr val="black">
                  <a:tint val="75000"/>
                </a:prstClr>
              </a:solidFill>
            </a:endParaRPr>
          </a:p>
        </p:txBody>
      </p:sp>
      <p:sp>
        <p:nvSpPr>
          <p:cNvPr id="8" name="Rectangle 7">
            <a:extLst>
              <a:ext uri="{FF2B5EF4-FFF2-40B4-BE49-F238E27FC236}">
                <a16:creationId xmlns:a16="http://schemas.microsoft.com/office/drawing/2014/main" id="{F9D3441A-EFF4-4544-BB03-3E7C0C875A80}"/>
              </a:ext>
            </a:extLst>
          </p:cNvPr>
          <p:cNvSpPr/>
          <p:nvPr/>
        </p:nvSpPr>
        <p:spPr>
          <a:xfrm>
            <a:off x="1177325" y="3064207"/>
            <a:ext cx="3718560" cy="1015663"/>
          </a:xfrm>
          <a:prstGeom prst="rect">
            <a:avLst/>
          </a:prstGeom>
        </p:spPr>
        <p:txBody>
          <a:bodyPr wrap="square">
            <a:spAutoFit/>
          </a:bodyPr>
          <a:lstStyle/>
          <a:p>
            <a:pPr algn="ctr">
              <a:defRPr/>
            </a:pPr>
            <a:r>
              <a:rPr lang="en-US" sz="2000">
                <a:solidFill>
                  <a:prstClr val="black"/>
                </a:solidFill>
                <a:latin typeface="Abadi Extra Light" panose="020B0204020104020204" pitchFamily="34" charset="0"/>
              </a:rPr>
              <a:t>Nearly 3 in 5 (57%) younger youth worked in accommodation &amp; food services, or retail.</a:t>
            </a:r>
          </a:p>
        </p:txBody>
      </p:sp>
      <p:sp>
        <p:nvSpPr>
          <p:cNvPr id="15" name="TextBox 14">
            <a:extLst>
              <a:ext uri="{FF2B5EF4-FFF2-40B4-BE49-F238E27FC236}">
                <a16:creationId xmlns:a16="http://schemas.microsoft.com/office/drawing/2014/main" id="{A9C56309-4E8F-EC40-AC00-B57F7EAACEAF}"/>
              </a:ext>
            </a:extLst>
          </p:cNvPr>
          <p:cNvSpPr txBox="1"/>
          <p:nvPr/>
        </p:nvSpPr>
        <p:spPr>
          <a:xfrm>
            <a:off x="676923" y="4404650"/>
            <a:ext cx="10676877" cy="1384995"/>
          </a:xfrm>
          <a:prstGeom prst="rect">
            <a:avLst/>
          </a:prstGeom>
          <a:noFill/>
        </p:spPr>
        <p:txBody>
          <a:bodyPr wrap="square" lIns="91440" tIns="45720" rIns="91440" bIns="45720" rtlCol="0" anchor="t">
            <a:spAutoFit/>
          </a:bodyPr>
          <a:lstStyle/>
          <a:p>
            <a:pPr>
              <a:defRPr/>
            </a:pPr>
            <a:r>
              <a:rPr lang="en-US" sz="2800">
                <a:solidFill>
                  <a:prstClr val="white"/>
                </a:solidFill>
                <a:latin typeface="Abadi Extra Light"/>
              </a:rPr>
              <a:t>Reopening, recovery, and vaccine plans need to consider youth needs as many worked in jobs which were lost during the pandemic. This is particularly important in summer months when many youth work.</a:t>
            </a:r>
          </a:p>
        </p:txBody>
      </p:sp>
      <p:pic>
        <p:nvPicPr>
          <p:cNvPr id="22" name="Graphic 21" descr="User with solid fill">
            <a:extLst>
              <a:ext uri="{FF2B5EF4-FFF2-40B4-BE49-F238E27FC236}">
                <a16:creationId xmlns:a16="http://schemas.microsoft.com/office/drawing/2014/main" id="{57913E09-26AD-ED4C-B887-77D0C7CDB93F}"/>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2837344" y="2375937"/>
            <a:ext cx="461781" cy="519058"/>
          </a:xfrm>
          <a:prstGeom prst="rect">
            <a:avLst/>
          </a:prstGeom>
        </p:spPr>
      </p:pic>
      <p:pic>
        <p:nvPicPr>
          <p:cNvPr id="23" name="Graphic 22" descr="User with solid fill">
            <a:extLst>
              <a:ext uri="{FF2B5EF4-FFF2-40B4-BE49-F238E27FC236}">
                <a16:creationId xmlns:a16="http://schemas.microsoft.com/office/drawing/2014/main" id="{B946760F-F886-6843-93F8-22EA48C860C5}"/>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2440051" y="2375937"/>
            <a:ext cx="461781" cy="519058"/>
          </a:xfrm>
          <a:prstGeom prst="rect">
            <a:avLst/>
          </a:prstGeom>
        </p:spPr>
      </p:pic>
      <p:pic>
        <p:nvPicPr>
          <p:cNvPr id="24" name="Picture 23">
            <a:extLst>
              <a:ext uri="{FF2B5EF4-FFF2-40B4-BE49-F238E27FC236}">
                <a16:creationId xmlns:a16="http://schemas.microsoft.com/office/drawing/2014/main" id="{D1064652-5FB5-544B-8FE8-1B95C2BAFBF0}"/>
              </a:ext>
            </a:extLst>
          </p:cNvPr>
          <p:cNvPicPr>
            <a:picLocks noChangeAspect="1"/>
          </p:cNvPicPr>
          <p:nvPr/>
        </p:nvPicPr>
        <p:blipFill>
          <a:blip r:embed="rId5">
            <a:duotone>
              <a:schemeClr val="accent2">
                <a:shade val="45000"/>
                <a:satMod val="135000"/>
              </a:schemeClr>
              <a:prstClr val="white"/>
            </a:duotone>
          </a:blip>
          <a:stretch>
            <a:fillRect/>
          </a:stretch>
        </p:blipFill>
        <p:spPr>
          <a:xfrm>
            <a:off x="2009172" y="2374315"/>
            <a:ext cx="495367" cy="521451"/>
          </a:xfrm>
          <a:prstGeom prst="rect">
            <a:avLst/>
          </a:prstGeom>
        </p:spPr>
      </p:pic>
      <p:pic>
        <p:nvPicPr>
          <p:cNvPr id="25" name="Picture 24">
            <a:extLst>
              <a:ext uri="{FF2B5EF4-FFF2-40B4-BE49-F238E27FC236}">
                <a16:creationId xmlns:a16="http://schemas.microsoft.com/office/drawing/2014/main" id="{C7AFE76F-B75A-EF48-9973-937D1B5950E1}"/>
              </a:ext>
            </a:extLst>
          </p:cNvPr>
          <p:cNvPicPr>
            <a:picLocks noChangeAspect="1"/>
          </p:cNvPicPr>
          <p:nvPr/>
        </p:nvPicPr>
        <p:blipFill>
          <a:blip r:embed="rId6"/>
          <a:stretch>
            <a:fillRect/>
          </a:stretch>
        </p:blipFill>
        <p:spPr>
          <a:xfrm>
            <a:off x="3234637" y="2374315"/>
            <a:ext cx="503997" cy="521451"/>
          </a:xfrm>
          <a:prstGeom prst="rect">
            <a:avLst/>
          </a:prstGeom>
        </p:spPr>
      </p:pic>
      <p:pic>
        <p:nvPicPr>
          <p:cNvPr id="26" name="Picture 25">
            <a:extLst>
              <a:ext uri="{FF2B5EF4-FFF2-40B4-BE49-F238E27FC236}">
                <a16:creationId xmlns:a16="http://schemas.microsoft.com/office/drawing/2014/main" id="{A00A7575-16A0-7C4E-95A1-11D5BE0C3C39}"/>
              </a:ext>
            </a:extLst>
          </p:cNvPr>
          <p:cNvPicPr>
            <a:picLocks noChangeAspect="1"/>
          </p:cNvPicPr>
          <p:nvPr/>
        </p:nvPicPr>
        <p:blipFill>
          <a:blip r:embed="rId6"/>
          <a:stretch>
            <a:fillRect/>
          </a:stretch>
        </p:blipFill>
        <p:spPr>
          <a:xfrm>
            <a:off x="3674146" y="2374315"/>
            <a:ext cx="503997" cy="521451"/>
          </a:xfrm>
          <a:prstGeom prst="rect">
            <a:avLst/>
          </a:prstGeom>
        </p:spPr>
      </p:pic>
      <p:pic>
        <p:nvPicPr>
          <p:cNvPr id="28" name="Graphic 27" descr="User with solid fill">
            <a:extLst>
              <a:ext uri="{FF2B5EF4-FFF2-40B4-BE49-F238E27FC236}">
                <a16:creationId xmlns:a16="http://schemas.microsoft.com/office/drawing/2014/main" id="{49135BCE-7A77-D944-83F1-5D1AC0DF42E4}"/>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8696734" y="2375937"/>
            <a:ext cx="461781" cy="519058"/>
          </a:xfrm>
          <a:prstGeom prst="rect">
            <a:avLst/>
          </a:prstGeom>
        </p:spPr>
      </p:pic>
      <p:pic>
        <p:nvPicPr>
          <p:cNvPr id="29" name="Picture 28">
            <a:extLst>
              <a:ext uri="{FF2B5EF4-FFF2-40B4-BE49-F238E27FC236}">
                <a16:creationId xmlns:a16="http://schemas.microsoft.com/office/drawing/2014/main" id="{3A6A16DE-9B87-C546-BB39-A53895FC74D1}"/>
              </a:ext>
            </a:extLst>
          </p:cNvPr>
          <p:cNvPicPr>
            <a:picLocks noChangeAspect="1"/>
          </p:cNvPicPr>
          <p:nvPr/>
        </p:nvPicPr>
        <p:blipFill>
          <a:blip r:embed="rId5">
            <a:duotone>
              <a:schemeClr val="accent2">
                <a:shade val="45000"/>
                <a:satMod val="135000"/>
              </a:schemeClr>
              <a:prstClr val="white"/>
            </a:duotone>
          </a:blip>
          <a:stretch>
            <a:fillRect/>
          </a:stretch>
        </p:blipFill>
        <p:spPr>
          <a:xfrm>
            <a:off x="8265855" y="2374315"/>
            <a:ext cx="495367" cy="521451"/>
          </a:xfrm>
          <a:prstGeom prst="rect">
            <a:avLst/>
          </a:prstGeom>
        </p:spPr>
      </p:pic>
      <p:pic>
        <p:nvPicPr>
          <p:cNvPr id="30" name="Picture 29">
            <a:extLst>
              <a:ext uri="{FF2B5EF4-FFF2-40B4-BE49-F238E27FC236}">
                <a16:creationId xmlns:a16="http://schemas.microsoft.com/office/drawing/2014/main" id="{A1B850E0-BD48-9547-A8E5-B563CCDAF374}"/>
              </a:ext>
            </a:extLst>
          </p:cNvPr>
          <p:cNvPicPr>
            <a:picLocks noChangeAspect="1"/>
          </p:cNvPicPr>
          <p:nvPr/>
        </p:nvPicPr>
        <p:blipFill>
          <a:blip r:embed="rId6"/>
          <a:stretch>
            <a:fillRect/>
          </a:stretch>
        </p:blipFill>
        <p:spPr>
          <a:xfrm>
            <a:off x="9491320" y="2374315"/>
            <a:ext cx="503997" cy="521451"/>
          </a:xfrm>
          <a:prstGeom prst="rect">
            <a:avLst/>
          </a:prstGeom>
        </p:spPr>
      </p:pic>
      <p:pic>
        <p:nvPicPr>
          <p:cNvPr id="31" name="Picture 30">
            <a:extLst>
              <a:ext uri="{FF2B5EF4-FFF2-40B4-BE49-F238E27FC236}">
                <a16:creationId xmlns:a16="http://schemas.microsoft.com/office/drawing/2014/main" id="{A719CEC3-0DE9-3046-BE96-56C5AD449F11}"/>
              </a:ext>
            </a:extLst>
          </p:cNvPr>
          <p:cNvPicPr>
            <a:picLocks noChangeAspect="1"/>
          </p:cNvPicPr>
          <p:nvPr/>
        </p:nvPicPr>
        <p:blipFill>
          <a:blip r:embed="rId6"/>
          <a:stretch>
            <a:fillRect/>
          </a:stretch>
        </p:blipFill>
        <p:spPr>
          <a:xfrm>
            <a:off x="9930829" y="2374315"/>
            <a:ext cx="503997" cy="521451"/>
          </a:xfrm>
          <a:prstGeom prst="rect">
            <a:avLst/>
          </a:prstGeom>
        </p:spPr>
      </p:pic>
      <p:pic>
        <p:nvPicPr>
          <p:cNvPr id="32" name="Picture 31">
            <a:extLst>
              <a:ext uri="{FF2B5EF4-FFF2-40B4-BE49-F238E27FC236}">
                <a16:creationId xmlns:a16="http://schemas.microsoft.com/office/drawing/2014/main" id="{552B6765-A1DF-6442-8DBC-8905F7993C15}"/>
              </a:ext>
            </a:extLst>
          </p:cNvPr>
          <p:cNvPicPr>
            <a:picLocks noChangeAspect="1"/>
          </p:cNvPicPr>
          <p:nvPr/>
        </p:nvPicPr>
        <p:blipFill>
          <a:blip r:embed="rId6"/>
          <a:stretch>
            <a:fillRect/>
          </a:stretch>
        </p:blipFill>
        <p:spPr>
          <a:xfrm>
            <a:off x="9061783" y="2397877"/>
            <a:ext cx="503997" cy="521451"/>
          </a:xfrm>
          <a:prstGeom prst="rect">
            <a:avLst/>
          </a:prstGeom>
        </p:spPr>
      </p:pic>
    </p:spTree>
    <p:extLst>
      <p:ext uri="{BB962C8B-B14F-4D97-AF65-F5344CB8AC3E}">
        <p14:creationId xmlns:p14="http://schemas.microsoft.com/office/powerpoint/2010/main" val="30491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8"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40">
              <a:defRPr/>
            </a:pPr>
            <a:r>
              <a:rPr lang="en" sz="1333" i="1">
                <a:solidFill>
                  <a:prstClr val="black"/>
                </a:solidFill>
                <a:latin typeface="Abadi Extra Light"/>
              </a:rPr>
              <a:t>Preliminary data - 1.7.21 - Not for external distribution</a:t>
            </a:r>
            <a:endParaRPr sz="1333" i="1">
              <a:solidFill>
                <a:prstClr val="black"/>
              </a:solidFill>
              <a:latin typeface="Abadi Extra Light"/>
            </a:endParaRPr>
          </a:p>
        </p:txBody>
      </p:sp>
      <p:sp>
        <p:nvSpPr>
          <p:cNvPr id="6" name="Rectangle 5">
            <a:extLst>
              <a:ext uri="{FF2B5EF4-FFF2-40B4-BE49-F238E27FC236}">
                <a16:creationId xmlns:a16="http://schemas.microsoft.com/office/drawing/2014/main" id="{3CBF35BC-3557-459D-A0F8-FF66F7903CEF}"/>
              </a:ext>
            </a:extLst>
          </p:cNvPr>
          <p:cNvSpPr/>
          <p:nvPr/>
        </p:nvSpPr>
        <p:spPr>
          <a:xfrm>
            <a:off x="2147" y="-997"/>
            <a:ext cx="12191999" cy="674649"/>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422287" y="87820"/>
            <a:ext cx="11360800" cy="48692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40">
              <a:buClr>
                <a:srgbClr val="000000"/>
              </a:buClr>
              <a:defRPr/>
            </a:pPr>
            <a:r>
              <a:rPr lang="en-US" sz="2667" b="1" spc="800">
                <a:solidFill>
                  <a:srgbClr val="FFFFFF"/>
                </a:solidFill>
                <a:latin typeface="Abadi Extra Light" panose="020B0204020104020204" pitchFamily="34" charset="0"/>
              </a:rPr>
              <a:t>EMPLOYER PROVIDED PROTECTIVE MEASURES</a:t>
            </a:r>
          </a:p>
        </p:txBody>
      </p:sp>
      <p:sp>
        <p:nvSpPr>
          <p:cNvPr id="14" name="Rectangle 13">
            <a:extLst>
              <a:ext uri="{FF2B5EF4-FFF2-40B4-BE49-F238E27FC236}">
                <a16:creationId xmlns:a16="http://schemas.microsoft.com/office/drawing/2014/main" id="{3413C14C-1FF5-2D47-BA28-DA16CE500D27}"/>
              </a:ext>
            </a:extLst>
          </p:cNvPr>
          <p:cNvSpPr/>
          <p:nvPr/>
        </p:nvSpPr>
        <p:spPr>
          <a:xfrm>
            <a:off x="2147" y="6607935"/>
            <a:ext cx="12191999" cy="246844"/>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Arial"/>
            </a:endParaRPr>
          </a:p>
        </p:txBody>
      </p:sp>
      <p:sp>
        <p:nvSpPr>
          <p:cNvPr id="11" name="TextBox 10">
            <a:extLst>
              <a:ext uri="{FF2B5EF4-FFF2-40B4-BE49-F238E27FC236}">
                <a16:creationId xmlns:a16="http://schemas.microsoft.com/office/drawing/2014/main" id="{979594F7-2C30-4210-978F-E65C1E35BBA3}"/>
              </a:ext>
            </a:extLst>
          </p:cNvPr>
          <p:cNvSpPr txBox="1"/>
          <p:nvPr/>
        </p:nvSpPr>
        <p:spPr>
          <a:xfrm>
            <a:off x="-907" y="2207710"/>
            <a:ext cx="12192000" cy="861774"/>
          </a:xfrm>
          <a:prstGeom prst="rect">
            <a:avLst/>
          </a:prstGeom>
          <a:solidFill>
            <a:schemeClr val="accent2"/>
          </a:solidFill>
        </p:spPr>
        <p:txBody>
          <a:bodyPr wrap="square" lIns="121920" tIns="60960" rIns="121920" bIns="60960" rtlCol="0" anchor="t">
            <a:spAutoFit/>
          </a:bodyPr>
          <a:lstStyle/>
          <a:p>
            <a:pPr algn="ctr">
              <a:defRPr/>
            </a:pPr>
            <a:r>
              <a:rPr lang="en-US" sz="2400">
                <a:solidFill>
                  <a:prstClr val="white"/>
                </a:solidFill>
                <a:latin typeface="Abadi Extra Light"/>
              </a:rPr>
              <a:t>Among those working outside the home many youth were not able to access </a:t>
            </a:r>
          </a:p>
          <a:p>
            <a:pPr algn="ctr">
              <a:defRPr/>
            </a:pPr>
            <a:r>
              <a:rPr lang="en-US" sz="2400">
                <a:solidFill>
                  <a:prstClr val="white"/>
                </a:solidFill>
                <a:latin typeface="Abadi Extra Light"/>
              </a:rPr>
              <a:t>workplace protections in the fall.</a:t>
            </a:r>
          </a:p>
        </p:txBody>
      </p:sp>
      <p:sp>
        <p:nvSpPr>
          <p:cNvPr id="13" name="TextBox 12">
            <a:extLst>
              <a:ext uri="{FF2B5EF4-FFF2-40B4-BE49-F238E27FC236}">
                <a16:creationId xmlns:a16="http://schemas.microsoft.com/office/drawing/2014/main" id="{4FFCE0A3-A77D-4551-8006-FBC0F0079451}"/>
              </a:ext>
            </a:extLst>
          </p:cNvPr>
          <p:cNvSpPr txBox="1"/>
          <p:nvPr/>
        </p:nvSpPr>
        <p:spPr>
          <a:xfrm>
            <a:off x="2750734" y="1022417"/>
            <a:ext cx="9073329" cy="1200329"/>
          </a:xfrm>
          <a:prstGeom prst="rect">
            <a:avLst/>
          </a:prstGeom>
          <a:noFill/>
        </p:spPr>
        <p:txBody>
          <a:bodyPr wrap="square" lIns="91440" tIns="45720" rIns="91440" bIns="45720" rtlCol="0" anchor="t">
            <a:spAutoFit/>
          </a:bodyPr>
          <a:lstStyle/>
          <a:p>
            <a:pPr>
              <a:defRPr/>
            </a:pPr>
            <a:r>
              <a:rPr lang="en-US" sz="2650" b="1">
                <a:solidFill>
                  <a:prstClr val="black"/>
                </a:solidFill>
                <a:latin typeface="Abadi Extra Light"/>
              </a:rPr>
              <a:t>3 in 5 </a:t>
            </a:r>
            <a:r>
              <a:rPr lang="en-US" sz="2100">
                <a:solidFill>
                  <a:prstClr val="black"/>
                </a:solidFill>
                <a:latin typeface="Abadi Extra Light"/>
              </a:rPr>
              <a:t>working youth worked a job outside of the home facing increased risk of exposure to COVID-19. </a:t>
            </a:r>
            <a:endParaRPr lang="en-US" sz="2133">
              <a:solidFill>
                <a:prstClr val="black"/>
              </a:solidFill>
              <a:latin typeface="Abadi Extra Light" panose="020B0204020104020204" pitchFamily="34" charset="0"/>
            </a:endParaRPr>
          </a:p>
          <a:p>
            <a:pPr>
              <a:defRPr/>
            </a:pPr>
            <a:endParaRPr lang="en-US" sz="2400">
              <a:solidFill>
                <a:prstClr val="black"/>
              </a:solidFill>
            </a:endParaRPr>
          </a:p>
        </p:txBody>
      </p:sp>
      <p:pic>
        <p:nvPicPr>
          <p:cNvPr id="20" name="Graphic 19" descr="User with solid fill">
            <a:extLst>
              <a:ext uri="{FF2B5EF4-FFF2-40B4-BE49-F238E27FC236}">
                <a16:creationId xmlns:a16="http://schemas.microsoft.com/office/drawing/2014/main" id="{E96166E6-D62E-4BA7-9BBA-187E041B3216}"/>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1235764" y="1195442"/>
            <a:ext cx="461781" cy="519058"/>
          </a:xfrm>
          <a:prstGeom prst="rect">
            <a:avLst/>
          </a:prstGeom>
        </p:spPr>
      </p:pic>
      <p:pic>
        <p:nvPicPr>
          <p:cNvPr id="21" name="Graphic 20" descr="User with solid fill">
            <a:extLst>
              <a:ext uri="{FF2B5EF4-FFF2-40B4-BE49-F238E27FC236}">
                <a16:creationId xmlns:a16="http://schemas.microsoft.com/office/drawing/2014/main" id="{CBD2DD86-461B-4822-96CC-15CF59AC52C1}"/>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838471" y="1195442"/>
            <a:ext cx="461781" cy="519058"/>
          </a:xfrm>
          <a:prstGeom prst="rect">
            <a:avLst/>
          </a:prstGeom>
        </p:spPr>
      </p:pic>
      <p:sp>
        <p:nvSpPr>
          <p:cNvPr id="27" name="TextBox 26">
            <a:extLst>
              <a:ext uri="{FF2B5EF4-FFF2-40B4-BE49-F238E27FC236}">
                <a16:creationId xmlns:a16="http://schemas.microsoft.com/office/drawing/2014/main" id="{2DADD4DB-815E-4CAD-852D-F9518EEEA616}"/>
              </a:ext>
            </a:extLst>
          </p:cNvPr>
          <p:cNvSpPr txBox="1"/>
          <p:nvPr/>
        </p:nvSpPr>
        <p:spPr>
          <a:xfrm>
            <a:off x="1085142" y="3451695"/>
            <a:ext cx="2478843" cy="1077218"/>
          </a:xfrm>
          <a:prstGeom prst="rect">
            <a:avLst/>
          </a:prstGeom>
          <a:noFill/>
        </p:spPr>
        <p:txBody>
          <a:bodyPr wrap="square">
            <a:spAutoFit/>
          </a:bodyPr>
          <a:lstStyle/>
          <a:p>
            <a:pPr>
              <a:defRPr/>
            </a:pPr>
            <a:r>
              <a:rPr lang="en-US" sz="1600" b="1">
                <a:solidFill>
                  <a:prstClr val="black"/>
                </a:solidFill>
                <a:latin typeface="Abadi Extra Light"/>
              </a:rPr>
              <a:t>2 in 5 </a:t>
            </a:r>
            <a:r>
              <a:rPr lang="en-US" sz="1600">
                <a:solidFill>
                  <a:prstClr val="black"/>
                </a:solidFill>
                <a:latin typeface="Abadi Extra Light"/>
              </a:rPr>
              <a:t>respondents worked in places that did not</a:t>
            </a:r>
          </a:p>
          <a:p>
            <a:pPr>
              <a:defRPr/>
            </a:pPr>
            <a:r>
              <a:rPr lang="en-US" sz="1600" b="1">
                <a:solidFill>
                  <a:prstClr val="black"/>
                </a:solidFill>
                <a:latin typeface="Abadi Extra Light"/>
              </a:rPr>
              <a:t>provide personal protective equipment (PPE). </a:t>
            </a:r>
            <a:endParaRPr lang="en-US" sz="1600">
              <a:solidFill>
                <a:prstClr val="black"/>
              </a:solidFill>
              <a:latin typeface="Abadi Extra Light"/>
            </a:endParaRPr>
          </a:p>
        </p:txBody>
      </p:sp>
      <p:sp>
        <p:nvSpPr>
          <p:cNvPr id="34" name="TextBox 33">
            <a:extLst>
              <a:ext uri="{FF2B5EF4-FFF2-40B4-BE49-F238E27FC236}">
                <a16:creationId xmlns:a16="http://schemas.microsoft.com/office/drawing/2014/main" id="{41A44B03-10B6-4110-A894-0E37B4E180FF}"/>
              </a:ext>
            </a:extLst>
          </p:cNvPr>
          <p:cNvSpPr txBox="1"/>
          <p:nvPr/>
        </p:nvSpPr>
        <p:spPr>
          <a:xfrm>
            <a:off x="5215576" y="3451695"/>
            <a:ext cx="2453441" cy="1107996"/>
          </a:xfrm>
          <a:prstGeom prst="rect">
            <a:avLst/>
          </a:prstGeom>
          <a:noFill/>
        </p:spPr>
        <p:txBody>
          <a:bodyPr wrap="square" lIns="121920" tIns="60960" rIns="121920" bIns="60960" anchor="t">
            <a:spAutoFit/>
          </a:bodyPr>
          <a:lstStyle/>
          <a:p>
            <a:pPr>
              <a:defRPr/>
            </a:pPr>
            <a:r>
              <a:rPr lang="en-US" sz="1600" b="1">
                <a:solidFill>
                  <a:prstClr val="black"/>
                </a:solidFill>
                <a:latin typeface="Abadi Extra Light"/>
              </a:rPr>
              <a:t>2 in 5 </a:t>
            </a:r>
            <a:r>
              <a:rPr lang="en-US" sz="1600">
                <a:solidFill>
                  <a:prstClr val="black"/>
                </a:solidFill>
                <a:latin typeface="Abadi Extra Light"/>
              </a:rPr>
              <a:t>respondents worked in places that did not</a:t>
            </a:r>
          </a:p>
          <a:p>
            <a:pPr>
              <a:defRPr/>
            </a:pPr>
            <a:r>
              <a:rPr lang="en-US" sz="1600" b="1">
                <a:solidFill>
                  <a:prstClr val="black"/>
                </a:solidFill>
                <a:latin typeface="Abadi Extra Light"/>
              </a:rPr>
              <a:t>implement social distancing</a:t>
            </a:r>
            <a:r>
              <a:rPr lang="en-US" sz="1600">
                <a:solidFill>
                  <a:prstClr val="black"/>
                </a:solidFill>
                <a:latin typeface="Abadi Extra Light"/>
              </a:rPr>
              <a:t>.</a:t>
            </a:r>
            <a:endParaRPr lang="en-US" sz="1600" b="1">
              <a:solidFill>
                <a:prstClr val="black"/>
              </a:solidFill>
              <a:latin typeface="Abadi Extra Light"/>
            </a:endParaRPr>
          </a:p>
        </p:txBody>
      </p:sp>
      <p:sp>
        <p:nvSpPr>
          <p:cNvPr id="36" name="TextBox 35">
            <a:extLst>
              <a:ext uri="{FF2B5EF4-FFF2-40B4-BE49-F238E27FC236}">
                <a16:creationId xmlns:a16="http://schemas.microsoft.com/office/drawing/2014/main" id="{6B961220-1CF1-4C4E-A334-9CDB17CE1571}"/>
              </a:ext>
            </a:extLst>
          </p:cNvPr>
          <p:cNvSpPr txBox="1"/>
          <p:nvPr/>
        </p:nvSpPr>
        <p:spPr>
          <a:xfrm>
            <a:off x="9134685" y="3451695"/>
            <a:ext cx="2647493" cy="1077218"/>
          </a:xfrm>
          <a:prstGeom prst="rect">
            <a:avLst/>
          </a:prstGeom>
          <a:noFill/>
        </p:spPr>
        <p:txBody>
          <a:bodyPr wrap="square">
            <a:spAutoFit/>
          </a:bodyPr>
          <a:lstStyle/>
          <a:p>
            <a:pPr>
              <a:defRPr/>
            </a:pPr>
            <a:r>
              <a:rPr lang="en-US" sz="1600" b="1">
                <a:solidFill>
                  <a:prstClr val="black"/>
                </a:solidFill>
                <a:latin typeface="Abadi Extra Light"/>
              </a:rPr>
              <a:t>3 in 5 </a:t>
            </a:r>
            <a:r>
              <a:rPr lang="en-US" sz="1600">
                <a:solidFill>
                  <a:prstClr val="black"/>
                </a:solidFill>
                <a:latin typeface="Abadi Extra Light"/>
              </a:rPr>
              <a:t>respondents worked in places that did not </a:t>
            </a:r>
            <a:r>
              <a:rPr lang="en-US" sz="1600" b="1">
                <a:solidFill>
                  <a:prstClr val="black"/>
                </a:solidFill>
                <a:latin typeface="Abadi Extra Light"/>
              </a:rPr>
              <a:t>provide additional health &amp; safety training.</a:t>
            </a:r>
            <a:endParaRPr lang="en-US" sz="1600">
              <a:solidFill>
                <a:prstClr val="black"/>
              </a:solidFill>
            </a:endParaRPr>
          </a:p>
        </p:txBody>
      </p:sp>
      <p:pic>
        <p:nvPicPr>
          <p:cNvPr id="38" name="Picture 37">
            <a:extLst>
              <a:ext uri="{FF2B5EF4-FFF2-40B4-BE49-F238E27FC236}">
                <a16:creationId xmlns:a16="http://schemas.microsoft.com/office/drawing/2014/main" id="{8853D9DD-2B37-47A8-84BF-AFA22FA8360A}"/>
              </a:ext>
            </a:extLst>
          </p:cNvPr>
          <p:cNvPicPr>
            <a:picLocks noChangeAspect="1"/>
          </p:cNvPicPr>
          <p:nvPr/>
        </p:nvPicPr>
        <p:blipFill>
          <a:blip r:embed="rId5"/>
          <a:stretch>
            <a:fillRect/>
          </a:stretch>
        </p:blipFill>
        <p:spPr>
          <a:xfrm>
            <a:off x="-13194" y="3529292"/>
            <a:ext cx="1221991" cy="682811"/>
          </a:xfrm>
          <a:prstGeom prst="rect">
            <a:avLst/>
          </a:prstGeom>
        </p:spPr>
      </p:pic>
      <p:pic>
        <p:nvPicPr>
          <p:cNvPr id="3" name="Picture 2">
            <a:extLst>
              <a:ext uri="{FF2B5EF4-FFF2-40B4-BE49-F238E27FC236}">
                <a16:creationId xmlns:a16="http://schemas.microsoft.com/office/drawing/2014/main" id="{3B1D5B78-8882-465D-B49D-B0348FFBD8F8}"/>
              </a:ext>
            </a:extLst>
          </p:cNvPr>
          <p:cNvPicPr>
            <a:picLocks noChangeAspect="1"/>
          </p:cNvPicPr>
          <p:nvPr/>
        </p:nvPicPr>
        <p:blipFill>
          <a:blip r:embed="rId6"/>
          <a:stretch>
            <a:fillRect/>
          </a:stretch>
        </p:blipFill>
        <p:spPr>
          <a:xfrm>
            <a:off x="3897475" y="3505408"/>
            <a:ext cx="1121761" cy="755969"/>
          </a:xfrm>
          <a:prstGeom prst="rect">
            <a:avLst/>
          </a:prstGeom>
        </p:spPr>
      </p:pic>
      <p:pic>
        <p:nvPicPr>
          <p:cNvPr id="42" name="Picture 41">
            <a:extLst>
              <a:ext uri="{FF2B5EF4-FFF2-40B4-BE49-F238E27FC236}">
                <a16:creationId xmlns:a16="http://schemas.microsoft.com/office/drawing/2014/main" id="{D9236145-CBCB-41B9-9C0F-090BFCBC6275}"/>
              </a:ext>
            </a:extLst>
          </p:cNvPr>
          <p:cNvPicPr>
            <a:picLocks noChangeAspect="1"/>
          </p:cNvPicPr>
          <p:nvPr/>
        </p:nvPicPr>
        <p:blipFill>
          <a:blip r:embed="rId7"/>
          <a:stretch>
            <a:fillRect/>
          </a:stretch>
        </p:blipFill>
        <p:spPr>
          <a:xfrm>
            <a:off x="8061696" y="3476975"/>
            <a:ext cx="1072989" cy="991701"/>
          </a:xfrm>
          <a:prstGeom prst="rect">
            <a:avLst/>
          </a:prstGeom>
        </p:spPr>
      </p:pic>
      <p:pic>
        <p:nvPicPr>
          <p:cNvPr id="4" name="Picture 3">
            <a:extLst>
              <a:ext uri="{FF2B5EF4-FFF2-40B4-BE49-F238E27FC236}">
                <a16:creationId xmlns:a16="http://schemas.microsoft.com/office/drawing/2014/main" id="{997E948D-D1F7-4592-899A-C032D041826C}"/>
              </a:ext>
            </a:extLst>
          </p:cNvPr>
          <p:cNvPicPr>
            <a:picLocks noChangeAspect="1"/>
          </p:cNvPicPr>
          <p:nvPr/>
        </p:nvPicPr>
        <p:blipFill>
          <a:blip r:embed="rId8">
            <a:duotone>
              <a:schemeClr val="accent2">
                <a:shade val="45000"/>
                <a:satMod val="135000"/>
              </a:schemeClr>
              <a:prstClr val="white"/>
            </a:duotone>
          </a:blip>
          <a:stretch>
            <a:fillRect/>
          </a:stretch>
        </p:blipFill>
        <p:spPr>
          <a:xfrm>
            <a:off x="407592" y="1193820"/>
            <a:ext cx="495367" cy="521451"/>
          </a:xfrm>
          <a:prstGeom prst="rect">
            <a:avLst/>
          </a:prstGeom>
        </p:spPr>
      </p:pic>
      <p:pic>
        <p:nvPicPr>
          <p:cNvPr id="8" name="Picture 7">
            <a:extLst>
              <a:ext uri="{FF2B5EF4-FFF2-40B4-BE49-F238E27FC236}">
                <a16:creationId xmlns:a16="http://schemas.microsoft.com/office/drawing/2014/main" id="{F42A7760-1B00-425D-97D1-88B4A930A173}"/>
              </a:ext>
            </a:extLst>
          </p:cNvPr>
          <p:cNvPicPr>
            <a:picLocks noChangeAspect="1"/>
          </p:cNvPicPr>
          <p:nvPr/>
        </p:nvPicPr>
        <p:blipFill>
          <a:blip r:embed="rId9"/>
          <a:stretch>
            <a:fillRect/>
          </a:stretch>
        </p:blipFill>
        <p:spPr>
          <a:xfrm>
            <a:off x="1633057" y="1193820"/>
            <a:ext cx="503997" cy="521451"/>
          </a:xfrm>
          <a:prstGeom prst="rect">
            <a:avLst/>
          </a:prstGeom>
        </p:spPr>
      </p:pic>
      <p:sp>
        <p:nvSpPr>
          <p:cNvPr id="9" name="TextBox 8">
            <a:extLst>
              <a:ext uri="{FF2B5EF4-FFF2-40B4-BE49-F238E27FC236}">
                <a16:creationId xmlns:a16="http://schemas.microsoft.com/office/drawing/2014/main" id="{ACA68989-45A6-4750-8453-807758C34CF6}"/>
              </a:ext>
            </a:extLst>
          </p:cNvPr>
          <p:cNvSpPr txBox="1"/>
          <p:nvPr/>
        </p:nvSpPr>
        <p:spPr>
          <a:xfrm>
            <a:off x="-13194" y="4997837"/>
            <a:ext cx="12192000" cy="861774"/>
          </a:xfrm>
          <a:prstGeom prst="rect">
            <a:avLst/>
          </a:prstGeom>
          <a:solidFill>
            <a:schemeClr val="accent2"/>
          </a:solidFill>
        </p:spPr>
        <p:txBody>
          <a:bodyPr wrap="square" lIns="121920" tIns="60960" rIns="121920" bIns="60960" rtlCol="0" anchor="t">
            <a:spAutoFit/>
          </a:bodyPr>
          <a:lstStyle/>
          <a:p>
            <a:pPr algn="ctr">
              <a:defRPr/>
            </a:pPr>
            <a:r>
              <a:rPr lang="en-US" sz="2400">
                <a:solidFill>
                  <a:prstClr val="white"/>
                </a:solidFill>
                <a:latin typeface="Abadi Extra Light"/>
              </a:rPr>
              <a:t>The lack of workplace protections in the fall was even more </a:t>
            </a:r>
          </a:p>
          <a:p>
            <a:pPr algn="ctr">
              <a:defRPr/>
            </a:pPr>
            <a:r>
              <a:rPr lang="en-US" sz="2400">
                <a:solidFill>
                  <a:prstClr val="white"/>
                </a:solidFill>
                <a:latin typeface="Abadi Extra Light"/>
              </a:rPr>
              <a:t>pronounced for younger youth, bisexual youth, and youth of color.</a:t>
            </a:r>
            <a:endParaRPr lang="en-US" sz="2400">
              <a:solidFill>
                <a:prstClr val="black"/>
              </a:solidFill>
            </a:endParaRPr>
          </a:p>
        </p:txBody>
      </p:sp>
      <p:sp>
        <p:nvSpPr>
          <p:cNvPr id="23" name="Rectangle 22">
            <a:extLst>
              <a:ext uri="{FF2B5EF4-FFF2-40B4-BE49-F238E27FC236}">
                <a16:creationId xmlns:a16="http://schemas.microsoft.com/office/drawing/2014/main" id="{9CC0A4B5-227C-4F23-A36E-671916018E34}"/>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prstClr val="black"/>
                </a:solidFill>
                <a:latin typeface="Abadi Extra Light"/>
                <a:ea typeface="Lato"/>
                <a:cs typeface="Lato"/>
                <a:sym typeface="Lato"/>
              </a:rPr>
              <a:t>6.9.21 release</a:t>
            </a:r>
            <a:endParaRPr lang="en-US" sz="1400" i="1" kern="0">
              <a:solidFill>
                <a:prstClr val="black"/>
              </a:solidFill>
              <a:latin typeface="Arial"/>
              <a:cs typeface="Arial"/>
              <a:sym typeface="Arial"/>
            </a:endParaRPr>
          </a:p>
        </p:txBody>
      </p:sp>
      <p:sp>
        <p:nvSpPr>
          <p:cNvPr id="12" name="Slide Number Placeholder 11">
            <a:extLst>
              <a:ext uri="{FF2B5EF4-FFF2-40B4-BE49-F238E27FC236}">
                <a16:creationId xmlns:a16="http://schemas.microsoft.com/office/drawing/2014/main" id="{A7C6EAE6-5BA1-4695-974B-C22E9BCAD11E}"/>
              </a:ext>
            </a:extLst>
          </p:cNvPr>
          <p:cNvSpPr>
            <a:spLocks noGrp="1"/>
          </p:cNvSpPr>
          <p:nvPr>
            <p:ph type="sldNum" sz="quarter" idx="12"/>
          </p:nvPr>
        </p:nvSpPr>
        <p:spPr/>
        <p:txBody>
          <a:bodyPr/>
          <a:lstStyle/>
          <a:p>
            <a:pPr>
              <a:defRPr/>
            </a:pPr>
            <a:fld id="{E82662CE-D6B2-4D32-BBDD-FF4D52D9A7BB}" type="slidenum">
              <a:rPr lang="en-US" smtClean="0">
                <a:solidFill>
                  <a:prstClr val="black">
                    <a:tint val="75000"/>
                  </a:prstClr>
                </a:solidFill>
              </a:rPr>
              <a:pPr>
                <a:defRPr/>
              </a:pPr>
              <a:t>56</a:t>
            </a:fld>
            <a:endParaRPr lang="en-US">
              <a:solidFill>
                <a:prstClr val="black">
                  <a:tint val="75000"/>
                </a:prstClr>
              </a:solidFill>
            </a:endParaRPr>
          </a:p>
        </p:txBody>
      </p:sp>
      <p:pic>
        <p:nvPicPr>
          <p:cNvPr id="24" name="Picture 23">
            <a:extLst>
              <a:ext uri="{FF2B5EF4-FFF2-40B4-BE49-F238E27FC236}">
                <a16:creationId xmlns:a16="http://schemas.microsoft.com/office/drawing/2014/main" id="{E49AAC8D-20F1-454E-87BF-00A3226F3D14}"/>
              </a:ext>
            </a:extLst>
          </p:cNvPr>
          <p:cNvPicPr>
            <a:picLocks noChangeAspect="1"/>
          </p:cNvPicPr>
          <p:nvPr/>
        </p:nvPicPr>
        <p:blipFill>
          <a:blip r:embed="rId9"/>
          <a:stretch>
            <a:fillRect/>
          </a:stretch>
        </p:blipFill>
        <p:spPr>
          <a:xfrm>
            <a:off x="2072566" y="1193820"/>
            <a:ext cx="503997" cy="521451"/>
          </a:xfrm>
          <a:prstGeom prst="rect">
            <a:avLst/>
          </a:prstGeom>
        </p:spPr>
      </p:pic>
    </p:spTree>
    <p:extLst>
      <p:ext uri="{BB962C8B-B14F-4D97-AF65-F5344CB8AC3E}">
        <p14:creationId xmlns:p14="http://schemas.microsoft.com/office/powerpoint/2010/main" val="110619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34" grpId="0"/>
      <p:bldP spid="36" grpId="0"/>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269618" y="1492637"/>
            <a:ext cx="11652763" cy="4798639"/>
          </a:xfrm>
          <a:prstGeom prst="rect">
            <a:avLst/>
          </a:prstGeom>
        </p:spPr>
        <p:txBody>
          <a:bodyPr spcFirstLastPara="1" wrap="square" lIns="91433" tIns="45700" rIns="91433" bIns="45700" anchor="t" anchorCtr="0">
            <a:noAutofit/>
          </a:bodyPr>
          <a:lstStyle/>
          <a:p>
            <a:pPr marL="549275" indent="-380365">
              <a:lnSpc>
                <a:spcPct val="150000"/>
              </a:lnSpc>
            </a:pPr>
            <a:r>
              <a:rPr lang="en" sz="2100">
                <a:latin typeface="Abadi Extra Light"/>
              </a:rPr>
              <a:t>Though not often highlighted as a priority population, survey responses suggest that young parents have faced a confluence of pressures during the pandemic, ranging from grief due to lost loved ones, unstable housing or job loss, or significant stress related to balancing caregiving with paid work. T</a:t>
            </a:r>
            <a:r>
              <a:rPr lang="en-US" sz="2100">
                <a:latin typeface="Abadi Extra Light"/>
              </a:rPr>
              <a:t>h</a:t>
            </a:r>
            <a:r>
              <a:rPr lang="en" sz="2100">
                <a:latin typeface="Abadi Extra Light"/>
              </a:rPr>
              <a:t>ese significant impacts </a:t>
            </a:r>
            <a:r>
              <a:rPr lang="en-US" sz="2100">
                <a:latin typeface="Abadi Extra Light"/>
              </a:rPr>
              <a:t>must be considered in recovery planning. </a:t>
            </a:r>
          </a:p>
          <a:p>
            <a:pPr marL="549275" indent="-380365">
              <a:lnSpc>
                <a:spcPct val="150000"/>
              </a:lnSpc>
            </a:pPr>
            <a:r>
              <a:rPr lang="en" sz="2100">
                <a:latin typeface="Abadi Extra Light"/>
              </a:rPr>
              <a:t>Young parents are both young people in a critical period of development, and caregivers of infants or young children in a critical period of development. Among youth, the needs of young parents are particularly consequential because of this intergenerational impact. </a:t>
            </a:r>
            <a:r>
              <a:rPr lang="en-US" sz="2100">
                <a:latin typeface="Abadi Extra Light"/>
              </a:rPr>
              <a:t>Despite the social supports available during the pandemic, such as housing and food assistance, young parents may not be able to access some of these resources.</a:t>
            </a:r>
          </a:p>
          <a:p>
            <a:pPr marL="168910" indent="0">
              <a:lnSpc>
                <a:spcPct val="150000"/>
              </a:lnSpc>
              <a:buNone/>
            </a:pPr>
            <a:endParaRPr lang="en-US" sz="2100"/>
          </a:p>
          <a:p>
            <a:pPr marL="168275" indent="0">
              <a:lnSpc>
                <a:spcPct val="150000"/>
              </a:lnSpc>
              <a:buNone/>
            </a:pPr>
            <a:endParaRPr lang="en-US">
              <a:latin typeface="Abadi Extra Ligh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1" y="268574"/>
            <a:ext cx="12191999" cy="99811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endParaRPr>
          </a:p>
        </p:txBody>
      </p:sp>
      <p:sp>
        <p:nvSpPr>
          <p:cNvPr id="67" name="Google Shape;67;p15"/>
          <p:cNvSpPr txBox="1">
            <a:spLocks noGrp="1"/>
          </p:cNvSpPr>
          <p:nvPr>
            <p:ph type="title"/>
          </p:nvPr>
        </p:nvSpPr>
        <p:spPr>
          <a:xfrm>
            <a:off x="689772" y="153124"/>
            <a:ext cx="10515600" cy="1229009"/>
          </a:xfrm>
          <a:prstGeom prst="rect">
            <a:avLst/>
          </a:prstGeom>
        </p:spPr>
        <p:txBody>
          <a:bodyPr spcFirstLastPara="1" wrap="square" lIns="91433" tIns="45700" rIns="91433" bIns="45700" anchor="ctr" anchorCtr="0">
            <a:noAutofit/>
          </a:bodyPr>
          <a:lstStyle/>
          <a:p>
            <a:r>
              <a:rPr lang="en-US" sz="3667" b="1" spc="800" dirty="0">
                <a:solidFill>
                  <a:schemeClr val="bg1"/>
                </a:solidFill>
                <a:latin typeface="Abadi Extra Light"/>
              </a:rPr>
              <a:t>FRAMING MATTERS: YOUNG PARENTS</a:t>
            </a:r>
            <a:endParaRPr lang="en-US" dirty="0">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2147" y="6612556"/>
            <a:ext cx="12191999" cy="24222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endParaRPr>
          </a:p>
        </p:txBody>
      </p:sp>
      <p:sp>
        <p:nvSpPr>
          <p:cNvPr id="9" name="Rectangle 8">
            <a:extLst>
              <a:ext uri="{FF2B5EF4-FFF2-40B4-BE49-F238E27FC236}">
                <a16:creationId xmlns:a16="http://schemas.microsoft.com/office/drawing/2014/main" id="{F245A202-3CF5-4402-8E66-4D82CB6A2A53}"/>
              </a:ext>
            </a:extLst>
          </p:cNvPr>
          <p:cNvSpPr/>
          <p:nvPr/>
        </p:nvSpPr>
        <p:spPr>
          <a:xfrm>
            <a:off x="0" y="6564892"/>
            <a:ext cx="137954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7.14.21 release</a:t>
            </a:r>
            <a:endParaRPr lang="en-US" sz="1400" i="1" kern="0">
              <a:solidFill>
                <a:srgbClr val="000000"/>
              </a:solidFill>
              <a:cs typeface="Arial"/>
              <a:sym typeface="Arial"/>
            </a:endParaRPr>
          </a:p>
        </p:txBody>
      </p:sp>
      <p:sp>
        <p:nvSpPr>
          <p:cNvPr id="3" name="Slide Number Placeholder 2">
            <a:extLst>
              <a:ext uri="{FF2B5EF4-FFF2-40B4-BE49-F238E27FC236}">
                <a16:creationId xmlns:a16="http://schemas.microsoft.com/office/drawing/2014/main" id="{9B78C6BE-9AD6-4B21-AF3B-C55DC70B2BB4}"/>
              </a:ext>
            </a:extLst>
          </p:cNvPr>
          <p:cNvSpPr>
            <a:spLocks noGrp="1"/>
          </p:cNvSpPr>
          <p:nvPr>
            <p:ph type="sldNum" sz="quarter" idx="12"/>
          </p:nvPr>
        </p:nvSpPr>
        <p:spPr/>
        <p:txBody>
          <a:bodyPr/>
          <a:lstStyle/>
          <a:p>
            <a:pPr>
              <a:defRPr/>
            </a:pPr>
            <a:fld id="{E82662CE-D6B2-4D32-BBDD-FF4D52D9A7BB}" type="slidenum">
              <a:rPr lang="en-US" smtClean="0">
                <a:solidFill>
                  <a:srgbClr val="595959"/>
                </a:solidFill>
              </a:rPr>
              <a:pPr>
                <a:defRPr/>
              </a:pPr>
              <a:t>57</a:t>
            </a:fld>
            <a:endParaRPr lang="en-US">
              <a:solidFill>
                <a:srgbClr val="595959"/>
              </a:solidFill>
            </a:endParaRPr>
          </a:p>
        </p:txBody>
      </p:sp>
    </p:spTree>
    <p:extLst>
      <p:ext uri="{BB962C8B-B14F-4D97-AF65-F5344CB8AC3E}">
        <p14:creationId xmlns:p14="http://schemas.microsoft.com/office/powerpoint/2010/main" val="419418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0" name="Rectangle 19">
            <a:extLst>
              <a:ext uri="{FF2B5EF4-FFF2-40B4-BE49-F238E27FC236}">
                <a16:creationId xmlns:a16="http://schemas.microsoft.com/office/drawing/2014/main" id="{C0A03A23-CC09-D44B-94DD-229EF57A456C}"/>
              </a:ext>
            </a:extLst>
          </p:cNvPr>
          <p:cNvSpPr/>
          <p:nvPr/>
        </p:nvSpPr>
        <p:spPr>
          <a:xfrm>
            <a:off x="6591300" y="2346981"/>
            <a:ext cx="4673600" cy="3860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 name="Rectangle 4">
            <a:extLst>
              <a:ext uri="{FF2B5EF4-FFF2-40B4-BE49-F238E27FC236}">
                <a16:creationId xmlns:a16="http://schemas.microsoft.com/office/drawing/2014/main" id="{32270C04-7AF6-CF41-990C-DC4C1D84B123}"/>
              </a:ext>
            </a:extLst>
          </p:cNvPr>
          <p:cNvSpPr/>
          <p:nvPr/>
        </p:nvSpPr>
        <p:spPr>
          <a:xfrm>
            <a:off x="809928" y="2362167"/>
            <a:ext cx="4673600" cy="3860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993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58</a:t>
            </a:fld>
            <a:endParaRPr lang="en-US" kern="0">
              <a:solidFill>
                <a:srgbClr val="595959"/>
              </a:solidFill>
              <a:latin typeface="Abadi Extra Light"/>
              <a:cs typeface="Arial"/>
              <a:sym typeface="Arial"/>
            </a:endParaRP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18" name="TextBox 17">
            <a:extLst>
              <a:ext uri="{FF2B5EF4-FFF2-40B4-BE49-F238E27FC236}">
                <a16:creationId xmlns:a16="http://schemas.microsoft.com/office/drawing/2014/main" id="{682ACF50-FAC4-493F-815E-F4D6D8C3F3E0}"/>
              </a:ext>
            </a:extLst>
          </p:cNvPr>
          <p:cNvSpPr txBox="1"/>
          <p:nvPr/>
        </p:nvSpPr>
        <p:spPr>
          <a:xfrm>
            <a:off x="1098592" y="4149231"/>
            <a:ext cx="4048773" cy="153888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defRPr/>
            </a:pPr>
            <a:r>
              <a:rPr lang="en-US" sz="2000" b="1">
                <a:solidFill>
                  <a:srgbClr val="073763"/>
                </a:solidFill>
                <a:latin typeface="Abadi Extra Light"/>
              </a:rPr>
              <a:t>Young parent respondents (6%) </a:t>
            </a:r>
            <a:r>
              <a:rPr lang="en-US" sz="2000">
                <a:solidFill>
                  <a:srgbClr val="073763"/>
                </a:solidFill>
                <a:latin typeface="Abadi Extra Light"/>
              </a:rPr>
              <a:t>were </a:t>
            </a:r>
            <a:r>
              <a:rPr lang="en-US" sz="3200">
                <a:solidFill>
                  <a:srgbClr val="073763"/>
                </a:solidFill>
                <a:latin typeface="Abadi" panose="020B0604020104020204" pitchFamily="34" charset="0"/>
              </a:rPr>
              <a:t>2x</a:t>
            </a:r>
            <a:r>
              <a:rPr lang="en-US" sz="2000" b="1">
                <a:solidFill>
                  <a:srgbClr val="073763"/>
                </a:solidFill>
                <a:latin typeface="Abadi Extra Light"/>
              </a:rPr>
              <a:t> more likely </a:t>
            </a:r>
            <a:r>
              <a:rPr lang="en-US" sz="2000">
                <a:solidFill>
                  <a:srgbClr val="073763"/>
                </a:solidFill>
                <a:latin typeface="Abadi Extra Light"/>
              </a:rPr>
              <a:t>to report testing positive for COVID-19 (3%)</a:t>
            </a:r>
          </a:p>
          <a:p>
            <a:pPr algn="ctr">
              <a:defRPr/>
            </a:pPr>
            <a:endParaRPr lang="en-US" sz="2000" b="1">
              <a:solidFill>
                <a:srgbClr val="073763"/>
              </a:solidFill>
              <a:latin typeface="Abadi Extra Light"/>
            </a:endParaRPr>
          </a:p>
        </p:txBody>
      </p:sp>
      <p:pic>
        <p:nvPicPr>
          <p:cNvPr id="12" name="Graphic 19" descr="Germ outline">
            <a:extLst>
              <a:ext uri="{FF2B5EF4-FFF2-40B4-BE49-F238E27FC236}">
                <a16:creationId xmlns:a16="http://schemas.microsoft.com/office/drawing/2014/main" id="{50A8D408-7824-4CBD-8BD8-BABE3F45F2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4587" y="2805344"/>
            <a:ext cx="1242073" cy="1152286"/>
          </a:xfrm>
          <a:prstGeom prst="rect">
            <a:avLst/>
          </a:prstGeom>
        </p:spPr>
      </p:pic>
      <p:sp>
        <p:nvSpPr>
          <p:cNvPr id="19" name="TextBox 1">
            <a:extLst>
              <a:ext uri="{FF2B5EF4-FFF2-40B4-BE49-F238E27FC236}">
                <a16:creationId xmlns:a16="http://schemas.microsoft.com/office/drawing/2014/main" id="{09FC8027-EDA3-4042-B25C-A1511C765B4D}"/>
              </a:ext>
            </a:extLst>
          </p:cNvPr>
          <p:cNvSpPr txBox="1"/>
          <p:nvPr/>
        </p:nvSpPr>
        <p:spPr>
          <a:xfrm>
            <a:off x="85169" y="6356351"/>
            <a:ext cx="10941014" cy="28469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050">
                <a:latin typeface="Abadi Extra Light"/>
              </a:rPr>
              <a:t>Data notes: 1)reference groups are youth non-parent and parents aged 35-44; 3) All percentages are unweighted.</a:t>
            </a:r>
          </a:p>
        </p:txBody>
      </p:sp>
      <p:sp>
        <p:nvSpPr>
          <p:cNvPr id="3" name="Rectangle 2">
            <a:extLst>
              <a:ext uri="{FF2B5EF4-FFF2-40B4-BE49-F238E27FC236}">
                <a16:creationId xmlns:a16="http://schemas.microsoft.com/office/drawing/2014/main" id="{094D5D92-44BA-A740-9B86-1BB715DBCDA0}"/>
              </a:ext>
            </a:extLst>
          </p:cNvPr>
          <p:cNvSpPr/>
          <p:nvPr/>
        </p:nvSpPr>
        <p:spPr>
          <a:xfrm>
            <a:off x="6939495" y="4158689"/>
            <a:ext cx="4036741" cy="1508105"/>
          </a:xfrm>
          <a:prstGeom prst="rect">
            <a:avLst/>
          </a:prstGeom>
        </p:spPr>
        <p:txBody>
          <a:bodyPr wrap="square" anchor="t">
            <a:spAutoFit/>
          </a:bodyPr>
          <a:lstStyle/>
          <a:p>
            <a:pPr algn="ctr">
              <a:defRPr/>
            </a:pPr>
            <a:r>
              <a:rPr lang="en-US" sz="2000" b="1">
                <a:solidFill>
                  <a:srgbClr val="073763"/>
                </a:solidFill>
                <a:latin typeface="Abadi Extra Light"/>
              </a:rPr>
              <a:t>Young parent respondents (14%) </a:t>
            </a:r>
            <a:r>
              <a:rPr lang="en-US" sz="2000">
                <a:solidFill>
                  <a:srgbClr val="073763"/>
                </a:solidFill>
                <a:latin typeface="Abadi Extra Light"/>
              </a:rPr>
              <a:t>were </a:t>
            </a:r>
            <a:r>
              <a:rPr lang="en-US" sz="3200">
                <a:solidFill>
                  <a:srgbClr val="073763"/>
                </a:solidFill>
                <a:latin typeface="Abadi" panose="020B0604020104020204" pitchFamily="34" charset="0"/>
              </a:rPr>
              <a:t>2x</a:t>
            </a:r>
            <a:r>
              <a:rPr lang="en-US" sz="2000" b="1">
                <a:solidFill>
                  <a:srgbClr val="073763"/>
                </a:solidFill>
                <a:latin typeface="Abadi Extra Light"/>
              </a:rPr>
              <a:t> more likely</a:t>
            </a:r>
            <a:r>
              <a:rPr lang="en-US" sz="2000">
                <a:solidFill>
                  <a:srgbClr val="073763"/>
                </a:solidFill>
                <a:latin typeface="Abadi Extra Light"/>
              </a:rPr>
              <a:t> to report losing someone close to them due to COVID-19 (6%)</a:t>
            </a:r>
            <a:endParaRPr lang="en-US" sz="2000">
              <a:solidFill>
                <a:srgbClr val="000000"/>
              </a:solidFill>
              <a:cs typeface="Calibri" panose="020F0502020204030204"/>
            </a:endParaRPr>
          </a:p>
        </p:txBody>
      </p:sp>
      <p:pic>
        <p:nvPicPr>
          <p:cNvPr id="17" name="Graphic 11" descr="Care outline">
            <a:extLst>
              <a:ext uri="{FF2B5EF4-FFF2-40B4-BE49-F238E27FC236}">
                <a16:creationId xmlns:a16="http://schemas.microsoft.com/office/drawing/2014/main" id="{96032313-5115-5A4C-85AB-B9D51E1230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5476" y="2699434"/>
            <a:ext cx="1445247" cy="1445247"/>
          </a:xfrm>
          <a:prstGeom prst="rect">
            <a:avLst/>
          </a:prstGeom>
        </p:spPr>
      </p:pic>
      <p:sp>
        <p:nvSpPr>
          <p:cNvPr id="13" name="Rectangle 12">
            <a:extLst>
              <a:ext uri="{FF2B5EF4-FFF2-40B4-BE49-F238E27FC236}">
                <a16:creationId xmlns:a16="http://schemas.microsoft.com/office/drawing/2014/main" id="{DFD06A91-59B9-7B46-AC25-E79D48BA0E89}"/>
              </a:ext>
            </a:extLst>
          </p:cNvPr>
          <p:cNvSpPr/>
          <p:nvPr/>
        </p:nvSpPr>
        <p:spPr>
          <a:xfrm>
            <a:off x="0" y="1191206"/>
            <a:ext cx="12191998" cy="84218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6" name="Rectangle 5">
            <a:extLst>
              <a:ext uri="{FF2B5EF4-FFF2-40B4-BE49-F238E27FC236}">
                <a16:creationId xmlns:a16="http://schemas.microsoft.com/office/drawing/2014/main" id="{388A9232-0F82-464B-B29B-CA3F91F03C90}"/>
              </a:ext>
            </a:extLst>
          </p:cNvPr>
          <p:cNvSpPr/>
          <p:nvPr/>
        </p:nvSpPr>
        <p:spPr>
          <a:xfrm>
            <a:off x="1926384" y="1387465"/>
            <a:ext cx="9099799" cy="461665"/>
          </a:xfrm>
          <a:prstGeom prst="rect">
            <a:avLst/>
          </a:prstGeom>
        </p:spPr>
        <p:txBody>
          <a:bodyPr wrap="none">
            <a:spAutoFit/>
          </a:bodyPr>
          <a:lstStyle/>
          <a:p>
            <a:pPr algn="ctr">
              <a:defRPr/>
            </a:pPr>
            <a:r>
              <a:rPr lang="en-US" sz="2400">
                <a:solidFill>
                  <a:srgbClr val="FFFFFF"/>
                </a:solidFill>
                <a:latin typeface="Abadi Extra Light" panose="020B0204020104020204" pitchFamily="34" charset="0"/>
              </a:rPr>
              <a:t>Young Parents were especially hit by trauma and loss during the pandemic</a:t>
            </a:r>
          </a:p>
        </p:txBody>
      </p:sp>
      <p:sp>
        <p:nvSpPr>
          <p:cNvPr id="21" name="Google Shape;193;p26">
            <a:extLst>
              <a:ext uri="{FF2B5EF4-FFF2-40B4-BE49-F238E27FC236}">
                <a16:creationId xmlns:a16="http://schemas.microsoft.com/office/drawing/2014/main" id="{32DC4B69-D1EC-914A-BAF9-FAAF19041CDD}"/>
              </a:ext>
            </a:extLst>
          </p:cNvPr>
          <p:cNvSpPr txBox="1">
            <a:spLocks/>
          </p:cNvSpPr>
          <p:nvPr/>
        </p:nvSpPr>
        <p:spPr>
          <a:xfrm>
            <a:off x="161781" y="256863"/>
            <a:ext cx="11868436" cy="64985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spc="800">
                <a:solidFill>
                  <a:srgbClr val="FFFFFF"/>
                </a:solidFill>
                <a:latin typeface="Abadi Extra Light"/>
              </a:rPr>
              <a:t>YOUNG PARENT EXPERIENCES WITH COVID-19</a:t>
            </a:r>
          </a:p>
        </p:txBody>
      </p:sp>
    </p:spTree>
    <p:extLst>
      <p:ext uri="{BB962C8B-B14F-4D97-AF65-F5344CB8AC3E}">
        <p14:creationId xmlns:p14="http://schemas.microsoft.com/office/powerpoint/2010/main" val="1954848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0" name="Rectangle 19">
            <a:extLst>
              <a:ext uri="{FF2B5EF4-FFF2-40B4-BE49-F238E27FC236}">
                <a16:creationId xmlns:a16="http://schemas.microsoft.com/office/drawing/2014/main" id="{C0A03A23-CC09-D44B-94DD-229EF57A456C}"/>
              </a:ext>
            </a:extLst>
          </p:cNvPr>
          <p:cNvSpPr/>
          <p:nvPr/>
        </p:nvSpPr>
        <p:spPr>
          <a:xfrm>
            <a:off x="6294457" y="2362167"/>
            <a:ext cx="5735760" cy="3860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 name="Rectangle 4">
            <a:extLst>
              <a:ext uri="{FF2B5EF4-FFF2-40B4-BE49-F238E27FC236}">
                <a16:creationId xmlns:a16="http://schemas.microsoft.com/office/drawing/2014/main" id="{32270C04-7AF6-CF41-990C-DC4C1D84B123}"/>
              </a:ext>
            </a:extLst>
          </p:cNvPr>
          <p:cNvSpPr/>
          <p:nvPr/>
        </p:nvSpPr>
        <p:spPr>
          <a:xfrm>
            <a:off x="413015" y="2362167"/>
            <a:ext cx="5484529" cy="3860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993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59</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61781" y="256863"/>
            <a:ext cx="11868436" cy="64985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spc="800">
                <a:solidFill>
                  <a:srgbClr val="FFFFFF"/>
                </a:solidFill>
                <a:latin typeface="Abadi Extra Light"/>
              </a:rPr>
              <a:t>YOUNG PARENT NEEDS</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19" name="TextBox 1">
            <a:extLst>
              <a:ext uri="{FF2B5EF4-FFF2-40B4-BE49-F238E27FC236}">
                <a16:creationId xmlns:a16="http://schemas.microsoft.com/office/drawing/2014/main" id="{09FC8027-EDA3-4042-B25C-A1511C765B4D}"/>
              </a:ext>
            </a:extLst>
          </p:cNvPr>
          <p:cNvSpPr txBox="1"/>
          <p:nvPr/>
        </p:nvSpPr>
        <p:spPr>
          <a:xfrm>
            <a:off x="85169" y="6356351"/>
            <a:ext cx="10941014" cy="28469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050">
                <a:latin typeface="Abadi Extra Light"/>
              </a:rPr>
              <a:t>Data notes: 1)reference groups are youth non-parent and parents aged 35-44; 3) All percentages are unweighted.</a:t>
            </a:r>
          </a:p>
        </p:txBody>
      </p:sp>
      <p:sp>
        <p:nvSpPr>
          <p:cNvPr id="13" name="Rectangle 12">
            <a:extLst>
              <a:ext uri="{FF2B5EF4-FFF2-40B4-BE49-F238E27FC236}">
                <a16:creationId xmlns:a16="http://schemas.microsoft.com/office/drawing/2014/main" id="{DFD06A91-59B9-7B46-AC25-E79D48BA0E89}"/>
              </a:ext>
            </a:extLst>
          </p:cNvPr>
          <p:cNvSpPr/>
          <p:nvPr/>
        </p:nvSpPr>
        <p:spPr>
          <a:xfrm>
            <a:off x="0" y="1191206"/>
            <a:ext cx="12191998" cy="84218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6" name="Rectangle 5">
            <a:extLst>
              <a:ext uri="{FF2B5EF4-FFF2-40B4-BE49-F238E27FC236}">
                <a16:creationId xmlns:a16="http://schemas.microsoft.com/office/drawing/2014/main" id="{388A9232-0F82-464B-B29B-CA3F91F03C90}"/>
              </a:ext>
            </a:extLst>
          </p:cNvPr>
          <p:cNvSpPr/>
          <p:nvPr/>
        </p:nvSpPr>
        <p:spPr>
          <a:xfrm>
            <a:off x="600657" y="1280514"/>
            <a:ext cx="10941015" cy="1631216"/>
          </a:xfrm>
          <a:prstGeom prst="rect">
            <a:avLst/>
          </a:prstGeom>
        </p:spPr>
        <p:txBody>
          <a:bodyPr wrap="square" lIns="91440" tIns="45720" rIns="91440" bIns="45720" anchor="t">
            <a:spAutoFit/>
          </a:bodyPr>
          <a:lstStyle/>
          <a:p>
            <a:pPr>
              <a:defRPr/>
            </a:pPr>
            <a:r>
              <a:rPr lang="en-US" sz="2000">
                <a:solidFill>
                  <a:srgbClr val="FFFFFF"/>
                </a:solidFill>
                <a:latin typeface="Abadi Extra Light"/>
              </a:rPr>
              <a:t>Young Parents were especially hit by job loss (many due to caretaking responsibilities) which impacts their ability to meet basic needs from housing to formula or diapers for their children.</a:t>
            </a:r>
            <a:endParaRPr lang="en-US" sz="2000">
              <a:solidFill>
                <a:srgbClr val="FFFFFF"/>
              </a:solidFill>
              <a:latin typeface="Abadi Extra Light" panose="020B0204020104020204" pitchFamily="34" charset="0"/>
            </a:endParaRPr>
          </a:p>
          <a:p>
            <a:pPr>
              <a:defRPr/>
            </a:pPr>
            <a:endParaRPr lang="en-US" sz="2000">
              <a:solidFill>
                <a:srgbClr val="FFFFFF"/>
              </a:solidFill>
              <a:latin typeface="Abadi Extra Light" panose="020B0204020104020204" pitchFamily="34" charset="0"/>
            </a:endParaRPr>
          </a:p>
          <a:p>
            <a:pPr>
              <a:defRPr/>
            </a:pPr>
            <a:endParaRPr lang="en-US" sz="2000">
              <a:solidFill>
                <a:srgbClr val="FFFFFF"/>
              </a:solidFill>
              <a:latin typeface="Abadi Extra Light" panose="020B0204020104020204" pitchFamily="34" charset="0"/>
            </a:endParaRPr>
          </a:p>
          <a:p>
            <a:pPr>
              <a:defRPr/>
            </a:pPr>
            <a:endParaRPr lang="en-US" sz="2000">
              <a:solidFill>
                <a:srgbClr val="FFFFFF"/>
              </a:solidFill>
              <a:latin typeface="Abadi Extra Light" panose="020B0204020104020204" pitchFamily="34" charset="0"/>
            </a:endParaRPr>
          </a:p>
        </p:txBody>
      </p:sp>
      <p:sp>
        <p:nvSpPr>
          <p:cNvPr id="17" name="TextBox 16">
            <a:extLst>
              <a:ext uri="{FF2B5EF4-FFF2-40B4-BE49-F238E27FC236}">
                <a16:creationId xmlns:a16="http://schemas.microsoft.com/office/drawing/2014/main" id="{69EEA456-F558-CE4B-A9ED-4833BFFB2910}"/>
              </a:ext>
            </a:extLst>
          </p:cNvPr>
          <p:cNvSpPr txBox="1"/>
          <p:nvPr/>
        </p:nvSpPr>
        <p:spPr>
          <a:xfrm>
            <a:off x="-83414" y="4942351"/>
            <a:ext cx="5484529" cy="1138773"/>
          </a:xfrm>
          <a:prstGeom prst="rect">
            <a:avLst/>
          </a:prstGeom>
          <a:noFill/>
          <a:ln w="19050">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lvl="2" algn="ctr">
              <a:defRPr/>
            </a:pPr>
            <a:r>
              <a:rPr lang="en-US" sz="2400">
                <a:solidFill>
                  <a:srgbClr val="FFFFFF"/>
                </a:solidFill>
                <a:latin typeface="Abadi" panose="020B0604020104020204" pitchFamily="34" charset="0"/>
              </a:rPr>
              <a:t>50% </a:t>
            </a:r>
            <a:r>
              <a:rPr lang="en-US" b="1">
                <a:solidFill>
                  <a:srgbClr val="FFFFFF"/>
                </a:solidFill>
                <a:latin typeface="Abadi Extra Light"/>
                <a:ea typeface="Roboto"/>
              </a:rPr>
              <a:t>who reduced hours/took leave and </a:t>
            </a:r>
            <a:r>
              <a:rPr lang="en-US" sz="2400">
                <a:solidFill>
                  <a:srgbClr val="FFFFFF"/>
                </a:solidFill>
                <a:latin typeface="Abadi" panose="020B0604020104020204" pitchFamily="34" charset="0"/>
              </a:rPr>
              <a:t>38% </a:t>
            </a:r>
            <a:r>
              <a:rPr lang="en-US" b="1">
                <a:solidFill>
                  <a:srgbClr val="FFFFFF"/>
                </a:solidFill>
                <a:latin typeface="Abadi Extra Light"/>
                <a:ea typeface="Roboto"/>
              </a:rPr>
              <a:t>who lost jobs listed needing </a:t>
            </a:r>
            <a:r>
              <a:rPr lang="en-US" b="1" u="sng">
                <a:solidFill>
                  <a:srgbClr val="FFFFFF"/>
                </a:solidFill>
                <a:latin typeface="Abadi Extra Light"/>
                <a:ea typeface="Roboto"/>
              </a:rPr>
              <a:t>to take care of children</a:t>
            </a:r>
            <a:r>
              <a:rPr lang="en-US" b="1">
                <a:solidFill>
                  <a:srgbClr val="FFFFFF"/>
                </a:solidFill>
                <a:latin typeface="Abadi Extra Light"/>
                <a:ea typeface="Roboto"/>
              </a:rPr>
              <a:t> as a reason. </a:t>
            </a:r>
          </a:p>
        </p:txBody>
      </p:sp>
      <p:sp>
        <p:nvSpPr>
          <p:cNvPr id="18" name="TextBox 17">
            <a:extLst>
              <a:ext uri="{FF2B5EF4-FFF2-40B4-BE49-F238E27FC236}">
                <a16:creationId xmlns:a16="http://schemas.microsoft.com/office/drawing/2014/main" id="{F5D3DF63-6957-DA40-91B2-108017D1B4A6}"/>
              </a:ext>
            </a:extLst>
          </p:cNvPr>
          <p:cNvSpPr txBox="1"/>
          <p:nvPr/>
        </p:nvSpPr>
        <p:spPr>
          <a:xfrm>
            <a:off x="2350076" y="2796156"/>
            <a:ext cx="3044697" cy="954107"/>
          </a:xfrm>
          <a:prstGeom prst="rect">
            <a:avLst/>
          </a:prstGeom>
          <a:noFill/>
        </p:spPr>
        <p:txBody>
          <a:bodyPr wrap="square" rtlCol="0">
            <a:spAutoFit/>
          </a:bodyPr>
          <a:lstStyle/>
          <a:p>
            <a:pPr algn="ctr">
              <a:defRPr/>
            </a:pPr>
            <a:r>
              <a:rPr lang="en-US" sz="2000">
                <a:solidFill>
                  <a:srgbClr val="FFFFFF"/>
                </a:solidFill>
                <a:latin typeface="Abadi" panose="020B0604020104020204" pitchFamily="34" charset="0"/>
              </a:rPr>
              <a:t>1 in 2 </a:t>
            </a:r>
            <a:r>
              <a:rPr lang="en-US" b="1">
                <a:solidFill>
                  <a:srgbClr val="FFFFFF"/>
                </a:solidFill>
                <a:latin typeface="Abadi Extra Light" panose="020B0204020104020204" pitchFamily="34" charset="0"/>
              </a:rPr>
              <a:t>employed young parents lost their jobs or reduced hours/took leave.</a:t>
            </a:r>
          </a:p>
        </p:txBody>
      </p:sp>
      <p:pic>
        <p:nvPicPr>
          <p:cNvPr id="24" name="Graphic 23" descr="Man with kid with solid fill">
            <a:extLst>
              <a:ext uri="{FF2B5EF4-FFF2-40B4-BE49-F238E27FC236}">
                <a16:creationId xmlns:a16="http://schemas.microsoft.com/office/drawing/2014/main" id="{46F044FD-3FD9-0240-B9F4-ACF0E2FB9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7480" y="2817459"/>
            <a:ext cx="913661" cy="913661"/>
          </a:xfrm>
          <a:prstGeom prst="rect">
            <a:avLst/>
          </a:prstGeom>
        </p:spPr>
      </p:pic>
      <p:pic>
        <p:nvPicPr>
          <p:cNvPr id="25" name="Graphic 24" descr="Man with kid with solid fill">
            <a:extLst>
              <a:ext uri="{FF2B5EF4-FFF2-40B4-BE49-F238E27FC236}">
                <a16:creationId xmlns:a16="http://schemas.microsoft.com/office/drawing/2014/main" id="{E06FE89A-4519-B74E-BE48-F47C37D43C7B}"/>
              </a:ext>
            </a:extLst>
          </p:cNvPr>
          <p:cNvPicPr>
            <a:picLocks noChangeAspect="1"/>
          </p:cNvPicPr>
          <p:nvPr/>
        </p:nvPicPr>
        <p:blipFill>
          <a:blip r:embed="rId5">
            <a:lum bright="70000" contrast="-70000"/>
            <a:extLst>
              <a:ext uri="{96DAC541-7B7A-43D3-8B79-37D633B846F1}">
                <asvg:svgBlip xmlns:asvg="http://schemas.microsoft.com/office/drawing/2016/SVG/main" r:embed="rId6"/>
              </a:ext>
            </a:extLst>
          </a:blip>
          <a:stretch>
            <a:fillRect/>
          </a:stretch>
        </p:blipFill>
        <p:spPr>
          <a:xfrm>
            <a:off x="889668" y="2850501"/>
            <a:ext cx="854679" cy="854679"/>
          </a:xfrm>
          <a:prstGeom prst="rect">
            <a:avLst/>
          </a:prstGeom>
        </p:spPr>
      </p:pic>
      <p:sp>
        <p:nvSpPr>
          <p:cNvPr id="26" name="Rectangle 25">
            <a:extLst>
              <a:ext uri="{FF2B5EF4-FFF2-40B4-BE49-F238E27FC236}">
                <a16:creationId xmlns:a16="http://schemas.microsoft.com/office/drawing/2014/main" id="{9B31DEDE-436F-984A-9C57-79AF2CBD7936}"/>
              </a:ext>
            </a:extLst>
          </p:cNvPr>
          <p:cNvSpPr/>
          <p:nvPr/>
        </p:nvSpPr>
        <p:spPr>
          <a:xfrm>
            <a:off x="1045058" y="4061844"/>
            <a:ext cx="4267913" cy="738664"/>
          </a:xfrm>
          <a:prstGeom prst="rect">
            <a:avLst/>
          </a:prstGeom>
        </p:spPr>
        <p:txBody>
          <a:bodyPr wrap="square">
            <a:spAutoFit/>
          </a:bodyPr>
          <a:lstStyle/>
          <a:p>
            <a:pPr algn="ctr">
              <a:spcBef>
                <a:spcPts val="1600"/>
              </a:spcBef>
              <a:defRPr/>
            </a:pPr>
            <a:r>
              <a:rPr lang="en-US" b="1">
                <a:solidFill>
                  <a:srgbClr val="FFFFFF"/>
                </a:solidFill>
                <a:latin typeface="Abadi Extra Light" panose="020B0204020104020204" pitchFamily="34" charset="0"/>
              </a:rPr>
              <a:t>Young workers were </a:t>
            </a:r>
            <a:r>
              <a:rPr lang="en-US" sz="2400">
                <a:solidFill>
                  <a:srgbClr val="FFFFFF"/>
                </a:solidFill>
                <a:latin typeface="Abadi" panose="020B0604020104020204" pitchFamily="34" charset="0"/>
              </a:rPr>
              <a:t>2X </a:t>
            </a:r>
            <a:r>
              <a:rPr lang="en-US" b="1">
                <a:solidFill>
                  <a:srgbClr val="FFFFFF"/>
                </a:solidFill>
                <a:latin typeface="Abadi Extra Light" panose="020B0204020104020204" pitchFamily="34" charset="0"/>
              </a:rPr>
              <a:t>more likely to lose their job than adult workers.</a:t>
            </a:r>
          </a:p>
        </p:txBody>
      </p:sp>
      <p:sp>
        <p:nvSpPr>
          <p:cNvPr id="27" name="TextBox 26">
            <a:extLst>
              <a:ext uri="{FF2B5EF4-FFF2-40B4-BE49-F238E27FC236}">
                <a16:creationId xmlns:a16="http://schemas.microsoft.com/office/drawing/2014/main" id="{22C66590-B567-6347-B212-FFB0DA08563D}"/>
              </a:ext>
            </a:extLst>
          </p:cNvPr>
          <p:cNvSpPr txBox="1"/>
          <p:nvPr/>
        </p:nvSpPr>
        <p:spPr>
          <a:xfrm>
            <a:off x="7602378" y="2736500"/>
            <a:ext cx="4163445" cy="1292662"/>
          </a:xfrm>
          <a:prstGeom prst="rect">
            <a:avLst/>
          </a:prstGeom>
          <a:noFill/>
        </p:spPr>
        <p:txBody>
          <a:bodyPr wrap="square" rtlCol="0">
            <a:spAutoFit/>
          </a:bodyPr>
          <a:lstStyle/>
          <a:p>
            <a:pPr>
              <a:spcBef>
                <a:spcPts val="1600"/>
              </a:spcBef>
              <a:defRPr/>
            </a:pPr>
            <a:r>
              <a:rPr lang="en-US" b="1">
                <a:solidFill>
                  <a:srgbClr val="FFFFFF"/>
                </a:solidFill>
                <a:latin typeface="Abadi Extra Light" panose="020B0204020104020204" pitchFamily="34" charset="0"/>
              </a:rPr>
              <a:t>Young Parents were </a:t>
            </a:r>
            <a:r>
              <a:rPr lang="en-US" sz="2400">
                <a:solidFill>
                  <a:srgbClr val="FFFFFF"/>
                </a:solidFill>
                <a:latin typeface="Abadi" panose="020B0604020104020204" pitchFamily="34" charset="0"/>
              </a:rPr>
              <a:t>37% </a:t>
            </a:r>
            <a:r>
              <a:rPr lang="en-US" b="1">
                <a:solidFill>
                  <a:srgbClr val="FFFFFF"/>
                </a:solidFill>
                <a:latin typeface="Abadi Extra Light" panose="020B0204020104020204" pitchFamily="34" charset="0"/>
              </a:rPr>
              <a:t>more likely to experience unmet children’s needs such as formula, diapers, wipes, baby food, etc. (48% vs. 35%) </a:t>
            </a:r>
          </a:p>
        </p:txBody>
      </p:sp>
      <p:pic>
        <p:nvPicPr>
          <p:cNvPr id="28" name="Graphic 27" descr="Baby bottle with solid fill">
            <a:extLst>
              <a:ext uri="{FF2B5EF4-FFF2-40B4-BE49-F238E27FC236}">
                <a16:creationId xmlns:a16="http://schemas.microsoft.com/office/drawing/2014/main" id="{E461140B-7209-4E40-B906-0ADA0EA740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7951" y="2906762"/>
            <a:ext cx="683840" cy="683840"/>
          </a:xfrm>
          <a:prstGeom prst="rect">
            <a:avLst/>
          </a:prstGeom>
        </p:spPr>
      </p:pic>
      <p:sp>
        <p:nvSpPr>
          <p:cNvPr id="35" name="Rectangle 34">
            <a:extLst>
              <a:ext uri="{FF2B5EF4-FFF2-40B4-BE49-F238E27FC236}">
                <a16:creationId xmlns:a16="http://schemas.microsoft.com/office/drawing/2014/main" id="{CA2E5DD7-2D3F-6D4D-9E3C-1743B708FD0A}"/>
              </a:ext>
            </a:extLst>
          </p:cNvPr>
          <p:cNvSpPr/>
          <p:nvPr/>
        </p:nvSpPr>
        <p:spPr>
          <a:xfrm>
            <a:off x="7653640" y="4426029"/>
            <a:ext cx="4163445" cy="738664"/>
          </a:xfrm>
          <a:prstGeom prst="rect">
            <a:avLst/>
          </a:prstGeom>
        </p:spPr>
        <p:txBody>
          <a:bodyPr wrap="square">
            <a:spAutoFit/>
          </a:bodyPr>
          <a:lstStyle/>
          <a:p>
            <a:pPr>
              <a:defRPr/>
            </a:pPr>
            <a:r>
              <a:rPr lang="en-US" sz="2400">
                <a:solidFill>
                  <a:srgbClr val="FFFFFF"/>
                </a:solidFill>
                <a:latin typeface="Abadi" panose="020B0604020104020204" pitchFamily="34" charset="0"/>
              </a:rPr>
              <a:t>1 in 2 </a:t>
            </a:r>
            <a:r>
              <a:rPr lang="en-US" b="1">
                <a:solidFill>
                  <a:srgbClr val="FFFFFF"/>
                </a:solidFill>
                <a:latin typeface="Abadi Extra Light"/>
                <a:ea typeface="Roboto"/>
              </a:rPr>
              <a:t>young parents reported being worried about housing. </a:t>
            </a:r>
            <a:endParaRPr lang="en-US" b="1">
              <a:solidFill>
                <a:srgbClr val="FFFFFF"/>
              </a:solidFill>
              <a:latin typeface="Abadi Extra Light"/>
            </a:endParaRPr>
          </a:p>
        </p:txBody>
      </p:sp>
      <p:pic>
        <p:nvPicPr>
          <p:cNvPr id="36" name="Graphic 35" descr="House with solid fill">
            <a:extLst>
              <a:ext uri="{FF2B5EF4-FFF2-40B4-BE49-F238E27FC236}">
                <a16:creationId xmlns:a16="http://schemas.microsoft.com/office/drawing/2014/main" id="{6614DAAA-1B3D-6749-A2B2-FCA43A87F2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68344" y="4292567"/>
            <a:ext cx="805233" cy="805233"/>
          </a:xfrm>
          <a:prstGeom prst="rect">
            <a:avLst/>
          </a:prstGeom>
        </p:spPr>
      </p:pic>
      <p:sp>
        <p:nvSpPr>
          <p:cNvPr id="37" name="Rectangle 36">
            <a:extLst>
              <a:ext uri="{FF2B5EF4-FFF2-40B4-BE49-F238E27FC236}">
                <a16:creationId xmlns:a16="http://schemas.microsoft.com/office/drawing/2014/main" id="{503A061E-4195-274D-A9E3-99B57BA9E251}"/>
              </a:ext>
            </a:extLst>
          </p:cNvPr>
          <p:cNvSpPr/>
          <p:nvPr/>
        </p:nvSpPr>
        <p:spPr>
          <a:xfrm>
            <a:off x="7935385" y="5164693"/>
            <a:ext cx="3599953" cy="461665"/>
          </a:xfrm>
          <a:prstGeom prst="rect">
            <a:avLst/>
          </a:prstGeom>
        </p:spPr>
        <p:txBody>
          <a:bodyPr wrap="square">
            <a:spAutoFit/>
          </a:bodyPr>
          <a:lstStyle/>
          <a:p>
            <a:pPr marL="342900" indent="-342900">
              <a:buFont typeface="Arial" panose="020B0604020202020204" pitchFamily="34" charset="0"/>
              <a:buChar char="•"/>
              <a:defRPr/>
            </a:pPr>
            <a:r>
              <a:rPr lang="en-US" sz="2400">
                <a:solidFill>
                  <a:srgbClr val="FFFFFF"/>
                </a:solidFill>
                <a:latin typeface="Abadi" panose="020B0604020104020204" pitchFamily="34" charset="0"/>
              </a:rPr>
              <a:t>6X </a:t>
            </a:r>
            <a:r>
              <a:rPr lang="en-US" b="1">
                <a:solidFill>
                  <a:srgbClr val="FFFFFF"/>
                </a:solidFill>
                <a:latin typeface="Abadi Extra Light"/>
                <a:ea typeface="Roboto"/>
              </a:rPr>
              <a:t>higher than other youth </a:t>
            </a:r>
            <a:endParaRPr lang="en-US" b="1">
              <a:solidFill>
                <a:srgbClr val="FFFFFF"/>
              </a:solidFill>
              <a:latin typeface="Abadi Extra Light"/>
            </a:endParaRPr>
          </a:p>
        </p:txBody>
      </p:sp>
    </p:spTree>
    <p:extLst>
      <p:ext uri="{BB962C8B-B14F-4D97-AF65-F5344CB8AC3E}">
        <p14:creationId xmlns:p14="http://schemas.microsoft.com/office/powerpoint/2010/main" val="33908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17" grpId="0"/>
      <p:bldP spid="18" grpId="0"/>
      <p:bldP spid="26" grpId="0"/>
      <p:bldP spid="27" grpId="0"/>
      <p:bldP spid="3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5" name="TextBox 4"/>
          <p:cNvSpPr txBox="1"/>
          <p:nvPr/>
        </p:nvSpPr>
        <p:spPr>
          <a:xfrm>
            <a:off x="600500" y="228600"/>
            <a:ext cx="9962867" cy="584775"/>
          </a:xfrm>
          <a:prstGeom prst="rect">
            <a:avLst/>
          </a:prstGeom>
          <a:noFill/>
          <a:ln>
            <a:noFill/>
          </a:ln>
        </p:spPr>
        <p:txBody>
          <a:bodyPr wrap="square" rtlCol="0">
            <a:spAutoFit/>
          </a:bodyPr>
          <a:lstStyle/>
          <a:p>
            <a:r>
              <a:rPr lang="en-US" sz="3200" b="1" dirty="0">
                <a:solidFill>
                  <a:schemeClr val="bg1"/>
                </a:solidFill>
              </a:rPr>
              <a:t> Dismantling Racism in Medicine</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15" t="24566" r="34454" b="6171"/>
          <a:stretch/>
        </p:blipFill>
        <p:spPr bwMode="auto">
          <a:xfrm>
            <a:off x="6671852" y="341196"/>
            <a:ext cx="4710401" cy="5936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666" t="24168" r="34304" b="10883"/>
          <a:stretch/>
        </p:blipFill>
        <p:spPr bwMode="auto">
          <a:xfrm>
            <a:off x="941695" y="1602005"/>
            <a:ext cx="4817660" cy="4675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29610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0" name="Rectangle 19">
            <a:extLst>
              <a:ext uri="{FF2B5EF4-FFF2-40B4-BE49-F238E27FC236}">
                <a16:creationId xmlns:a16="http://schemas.microsoft.com/office/drawing/2014/main" id="{C0A03A23-CC09-D44B-94DD-229EF57A456C}"/>
              </a:ext>
            </a:extLst>
          </p:cNvPr>
          <p:cNvSpPr/>
          <p:nvPr/>
        </p:nvSpPr>
        <p:spPr>
          <a:xfrm>
            <a:off x="6294457" y="2362167"/>
            <a:ext cx="5735760" cy="3860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 name="Rectangle 4">
            <a:extLst>
              <a:ext uri="{FF2B5EF4-FFF2-40B4-BE49-F238E27FC236}">
                <a16:creationId xmlns:a16="http://schemas.microsoft.com/office/drawing/2014/main" id="{32270C04-7AF6-CF41-990C-DC4C1D84B123}"/>
              </a:ext>
            </a:extLst>
          </p:cNvPr>
          <p:cNvSpPr/>
          <p:nvPr/>
        </p:nvSpPr>
        <p:spPr>
          <a:xfrm>
            <a:off x="413015" y="2362167"/>
            <a:ext cx="5484529" cy="3860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993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60</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61781" y="256863"/>
            <a:ext cx="11868436" cy="64985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spc="800">
                <a:solidFill>
                  <a:srgbClr val="FFFFFF"/>
                </a:solidFill>
                <a:latin typeface="Abadi Extra Light"/>
              </a:rPr>
              <a:t>YOUNG PARENT NEEDS</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19" name="TextBox 1">
            <a:extLst>
              <a:ext uri="{FF2B5EF4-FFF2-40B4-BE49-F238E27FC236}">
                <a16:creationId xmlns:a16="http://schemas.microsoft.com/office/drawing/2014/main" id="{09FC8027-EDA3-4042-B25C-A1511C765B4D}"/>
              </a:ext>
            </a:extLst>
          </p:cNvPr>
          <p:cNvSpPr txBox="1"/>
          <p:nvPr/>
        </p:nvSpPr>
        <p:spPr>
          <a:xfrm>
            <a:off x="85169" y="6356351"/>
            <a:ext cx="10941014" cy="28469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050">
                <a:latin typeface="Abadi Extra Light"/>
              </a:rPr>
              <a:t>Data notes: 1)reference groups are youth non-parent and parents aged 35-44; 3) All percentages are unweighted.</a:t>
            </a:r>
          </a:p>
        </p:txBody>
      </p:sp>
      <p:sp>
        <p:nvSpPr>
          <p:cNvPr id="13" name="Rectangle 12">
            <a:extLst>
              <a:ext uri="{FF2B5EF4-FFF2-40B4-BE49-F238E27FC236}">
                <a16:creationId xmlns:a16="http://schemas.microsoft.com/office/drawing/2014/main" id="{DFD06A91-59B9-7B46-AC25-E79D48BA0E89}"/>
              </a:ext>
            </a:extLst>
          </p:cNvPr>
          <p:cNvSpPr/>
          <p:nvPr/>
        </p:nvSpPr>
        <p:spPr>
          <a:xfrm>
            <a:off x="0" y="1191206"/>
            <a:ext cx="12191998" cy="84218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6" name="Rectangle 5">
            <a:extLst>
              <a:ext uri="{FF2B5EF4-FFF2-40B4-BE49-F238E27FC236}">
                <a16:creationId xmlns:a16="http://schemas.microsoft.com/office/drawing/2014/main" id="{388A9232-0F82-464B-B29B-CA3F91F03C90}"/>
              </a:ext>
            </a:extLst>
          </p:cNvPr>
          <p:cNvSpPr/>
          <p:nvPr/>
        </p:nvSpPr>
        <p:spPr>
          <a:xfrm>
            <a:off x="600657" y="1280514"/>
            <a:ext cx="10941015" cy="1631216"/>
          </a:xfrm>
          <a:prstGeom prst="rect">
            <a:avLst/>
          </a:prstGeom>
        </p:spPr>
        <p:txBody>
          <a:bodyPr wrap="square">
            <a:spAutoFit/>
          </a:bodyPr>
          <a:lstStyle/>
          <a:p>
            <a:pPr>
              <a:defRPr/>
            </a:pPr>
            <a:r>
              <a:rPr lang="en-US" sz="2000">
                <a:solidFill>
                  <a:srgbClr val="FFFFFF"/>
                </a:solidFill>
                <a:latin typeface="Abadi Extra Light" panose="020B0204020104020204" pitchFamily="34" charset="0"/>
              </a:rPr>
              <a:t>Young Parents were especially hit by job loss (many due to caretaking responsibilities) which impacts their ability to meet basic needs from housing to formula or diapers for their children</a:t>
            </a:r>
          </a:p>
          <a:p>
            <a:pPr>
              <a:defRPr/>
            </a:pPr>
            <a:endParaRPr lang="en-US" sz="2000">
              <a:solidFill>
                <a:srgbClr val="FFFFFF"/>
              </a:solidFill>
              <a:latin typeface="Abadi Extra Light" panose="020B0204020104020204" pitchFamily="34" charset="0"/>
            </a:endParaRPr>
          </a:p>
          <a:p>
            <a:pPr>
              <a:defRPr/>
            </a:pPr>
            <a:endParaRPr lang="en-US" sz="2000">
              <a:solidFill>
                <a:srgbClr val="FFFFFF"/>
              </a:solidFill>
              <a:latin typeface="Abadi Extra Light" panose="020B0204020104020204" pitchFamily="34" charset="0"/>
            </a:endParaRPr>
          </a:p>
          <a:p>
            <a:pPr>
              <a:defRPr/>
            </a:pPr>
            <a:endParaRPr lang="en-US" sz="2000">
              <a:solidFill>
                <a:srgbClr val="FFFFFF"/>
              </a:solidFill>
              <a:latin typeface="Abadi Extra Light" panose="020B0204020104020204" pitchFamily="34" charset="0"/>
            </a:endParaRPr>
          </a:p>
        </p:txBody>
      </p:sp>
      <p:sp>
        <p:nvSpPr>
          <p:cNvPr id="17" name="TextBox 16">
            <a:extLst>
              <a:ext uri="{FF2B5EF4-FFF2-40B4-BE49-F238E27FC236}">
                <a16:creationId xmlns:a16="http://schemas.microsoft.com/office/drawing/2014/main" id="{69EEA456-F558-CE4B-A9ED-4833BFFB2910}"/>
              </a:ext>
            </a:extLst>
          </p:cNvPr>
          <p:cNvSpPr txBox="1"/>
          <p:nvPr/>
        </p:nvSpPr>
        <p:spPr>
          <a:xfrm>
            <a:off x="-83414" y="4942351"/>
            <a:ext cx="5484529" cy="1138773"/>
          </a:xfrm>
          <a:prstGeom prst="rect">
            <a:avLst/>
          </a:prstGeom>
          <a:noFill/>
          <a:ln w="19050">
            <a:no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lvl="2" algn="ctr">
              <a:defRPr/>
            </a:pPr>
            <a:r>
              <a:rPr lang="en-US" sz="2400">
                <a:solidFill>
                  <a:srgbClr val="FFFFFF"/>
                </a:solidFill>
                <a:latin typeface="Abadi" panose="020B0604020104020204" pitchFamily="34" charset="0"/>
              </a:rPr>
              <a:t>50% </a:t>
            </a:r>
            <a:r>
              <a:rPr lang="en-US" b="1">
                <a:solidFill>
                  <a:srgbClr val="FFFFFF"/>
                </a:solidFill>
                <a:latin typeface="Abadi Extra Light"/>
                <a:ea typeface="Roboto"/>
              </a:rPr>
              <a:t>who reduced hours/took leave and </a:t>
            </a:r>
            <a:r>
              <a:rPr lang="en-US" sz="2400">
                <a:solidFill>
                  <a:srgbClr val="FFFFFF"/>
                </a:solidFill>
                <a:latin typeface="Abadi" panose="020B0604020104020204" pitchFamily="34" charset="0"/>
              </a:rPr>
              <a:t>38% </a:t>
            </a:r>
            <a:r>
              <a:rPr lang="en-US" b="1">
                <a:solidFill>
                  <a:srgbClr val="FFFFFF"/>
                </a:solidFill>
                <a:latin typeface="Abadi Extra Light"/>
                <a:ea typeface="Roboto"/>
              </a:rPr>
              <a:t>who lost jobs listed needing </a:t>
            </a:r>
            <a:r>
              <a:rPr lang="en-US" b="1" u="sng">
                <a:solidFill>
                  <a:srgbClr val="FFFFFF"/>
                </a:solidFill>
                <a:latin typeface="Abadi Extra Light"/>
                <a:ea typeface="Roboto"/>
              </a:rPr>
              <a:t>to take care of children</a:t>
            </a:r>
            <a:r>
              <a:rPr lang="en-US" b="1">
                <a:solidFill>
                  <a:srgbClr val="FFFFFF"/>
                </a:solidFill>
                <a:latin typeface="Abadi Extra Light"/>
                <a:ea typeface="Roboto"/>
              </a:rPr>
              <a:t> as a reason. </a:t>
            </a:r>
          </a:p>
        </p:txBody>
      </p:sp>
      <p:sp>
        <p:nvSpPr>
          <p:cNvPr id="18" name="TextBox 17">
            <a:extLst>
              <a:ext uri="{FF2B5EF4-FFF2-40B4-BE49-F238E27FC236}">
                <a16:creationId xmlns:a16="http://schemas.microsoft.com/office/drawing/2014/main" id="{F5D3DF63-6957-DA40-91B2-108017D1B4A6}"/>
              </a:ext>
            </a:extLst>
          </p:cNvPr>
          <p:cNvSpPr txBox="1"/>
          <p:nvPr/>
        </p:nvSpPr>
        <p:spPr>
          <a:xfrm>
            <a:off x="2350076" y="2796156"/>
            <a:ext cx="3044697" cy="954107"/>
          </a:xfrm>
          <a:prstGeom prst="rect">
            <a:avLst/>
          </a:prstGeom>
          <a:noFill/>
        </p:spPr>
        <p:txBody>
          <a:bodyPr wrap="square" rtlCol="0">
            <a:spAutoFit/>
          </a:bodyPr>
          <a:lstStyle/>
          <a:p>
            <a:pPr algn="ctr">
              <a:defRPr/>
            </a:pPr>
            <a:r>
              <a:rPr lang="en-US" sz="2000">
                <a:solidFill>
                  <a:srgbClr val="FFFFFF"/>
                </a:solidFill>
                <a:latin typeface="Abadi" panose="020B0604020104020204" pitchFamily="34" charset="0"/>
              </a:rPr>
              <a:t>1 in 2 </a:t>
            </a:r>
            <a:r>
              <a:rPr lang="en-US" b="1">
                <a:solidFill>
                  <a:srgbClr val="FFFFFF"/>
                </a:solidFill>
                <a:latin typeface="Abadi Extra Light" panose="020B0204020104020204" pitchFamily="34" charset="0"/>
              </a:rPr>
              <a:t>employed young parents lost their jobs or reduced hours/took leave.</a:t>
            </a:r>
          </a:p>
        </p:txBody>
      </p:sp>
      <p:pic>
        <p:nvPicPr>
          <p:cNvPr id="24" name="Graphic 23" descr="Man with kid with solid fill">
            <a:extLst>
              <a:ext uri="{FF2B5EF4-FFF2-40B4-BE49-F238E27FC236}">
                <a16:creationId xmlns:a16="http://schemas.microsoft.com/office/drawing/2014/main" id="{46F044FD-3FD9-0240-B9F4-ACF0E2FB99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7480" y="2817459"/>
            <a:ext cx="913661" cy="913661"/>
          </a:xfrm>
          <a:prstGeom prst="rect">
            <a:avLst/>
          </a:prstGeom>
        </p:spPr>
      </p:pic>
      <p:pic>
        <p:nvPicPr>
          <p:cNvPr id="25" name="Graphic 24" descr="Man with kid with solid fill">
            <a:extLst>
              <a:ext uri="{FF2B5EF4-FFF2-40B4-BE49-F238E27FC236}">
                <a16:creationId xmlns:a16="http://schemas.microsoft.com/office/drawing/2014/main" id="{E06FE89A-4519-B74E-BE48-F47C37D43C7B}"/>
              </a:ext>
            </a:extLst>
          </p:cNvPr>
          <p:cNvPicPr>
            <a:picLocks noChangeAspect="1"/>
          </p:cNvPicPr>
          <p:nvPr/>
        </p:nvPicPr>
        <p:blipFill>
          <a:blip r:embed="rId5">
            <a:lum bright="70000" contrast="-70000"/>
            <a:extLst>
              <a:ext uri="{96DAC541-7B7A-43D3-8B79-37D633B846F1}">
                <asvg:svgBlip xmlns:asvg="http://schemas.microsoft.com/office/drawing/2016/SVG/main" r:embed="rId6"/>
              </a:ext>
            </a:extLst>
          </a:blip>
          <a:stretch>
            <a:fillRect/>
          </a:stretch>
        </p:blipFill>
        <p:spPr>
          <a:xfrm>
            <a:off x="889668" y="2850501"/>
            <a:ext cx="854679" cy="854679"/>
          </a:xfrm>
          <a:prstGeom prst="rect">
            <a:avLst/>
          </a:prstGeom>
        </p:spPr>
      </p:pic>
      <p:sp>
        <p:nvSpPr>
          <p:cNvPr id="26" name="Rectangle 25">
            <a:extLst>
              <a:ext uri="{FF2B5EF4-FFF2-40B4-BE49-F238E27FC236}">
                <a16:creationId xmlns:a16="http://schemas.microsoft.com/office/drawing/2014/main" id="{9B31DEDE-436F-984A-9C57-79AF2CBD7936}"/>
              </a:ext>
            </a:extLst>
          </p:cNvPr>
          <p:cNvSpPr/>
          <p:nvPr/>
        </p:nvSpPr>
        <p:spPr>
          <a:xfrm>
            <a:off x="1045058" y="4061844"/>
            <a:ext cx="4267913" cy="738664"/>
          </a:xfrm>
          <a:prstGeom prst="rect">
            <a:avLst/>
          </a:prstGeom>
        </p:spPr>
        <p:txBody>
          <a:bodyPr wrap="square">
            <a:spAutoFit/>
          </a:bodyPr>
          <a:lstStyle/>
          <a:p>
            <a:pPr algn="ctr">
              <a:spcBef>
                <a:spcPts val="1600"/>
              </a:spcBef>
              <a:defRPr/>
            </a:pPr>
            <a:r>
              <a:rPr lang="en-US" b="1">
                <a:solidFill>
                  <a:srgbClr val="FFFFFF"/>
                </a:solidFill>
                <a:latin typeface="Abadi Extra Light" panose="020B0204020104020204" pitchFamily="34" charset="0"/>
              </a:rPr>
              <a:t>Young workers were </a:t>
            </a:r>
            <a:r>
              <a:rPr lang="en-US" sz="2400">
                <a:solidFill>
                  <a:srgbClr val="FFFFFF"/>
                </a:solidFill>
                <a:latin typeface="Abadi" panose="020B0604020104020204" pitchFamily="34" charset="0"/>
              </a:rPr>
              <a:t>2X </a:t>
            </a:r>
            <a:r>
              <a:rPr lang="en-US" b="1">
                <a:solidFill>
                  <a:srgbClr val="FFFFFF"/>
                </a:solidFill>
                <a:latin typeface="Abadi Extra Light" panose="020B0204020104020204" pitchFamily="34" charset="0"/>
              </a:rPr>
              <a:t>more likely to lose their job than adult workers.</a:t>
            </a:r>
          </a:p>
        </p:txBody>
      </p:sp>
      <p:sp>
        <p:nvSpPr>
          <p:cNvPr id="27" name="TextBox 26">
            <a:extLst>
              <a:ext uri="{FF2B5EF4-FFF2-40B4-BE49-F238E27FC236}">
                <a16:creationId xmlns:a16="http://schemas.microsoft.com/office/drawing/2014/main" id="{22C66590-B567-6347-B212-FFB0DA08563D}"/>
              </a:ext>
            </a:extLst>
          </p:cNvPr>
          <p:cNvSpPr txBox="1"/>
          <p:nvPr/>
        </p:nvSpPr>
        <p:spPr>
          <a:xfrm>
            <a:off x="7602378" y="2736500"/>
            <a:ext cx="4163445" cy="1292662"/>
          </a:xfrm>
          <a:prstGeom prst="rect">
            <a:avLst/>
          </a:prstGeom>
          <a:noFill/>
        </p:spPr>
        <p:txBody>
          <a:bodyPr wrap="square" rtlCol="0">
            <a:spAutoFit/>
          </a:bodyPr>
          <a:lstStyle/>
          <a:p>
            <a:pPr>
              <a:spcBef>
                <a:spcPts val="1600"/>
              </a:spcBef>
              <a:defRPr/>
            </a:pPr>
            <a:r>
              <a:rPr lang="en-US" b="1">
                <a:solidFill>
                  <a:srgbClr val="FFFFFF"/>
                </a:solidFill>
                <a:latin typeface="Abadi Extra Light" panose="020B0204020104020204" pitchFamily="34" charset="0"/>
              </a:rPr>
              <a:t>Young Parents were </a:t>
            </a:r>
            <a:r>
              <a:rPr lang="en-US" sz="2400">
                <a:solidFill>
                  <a:srgbClr val="FFFFFF"/>
                </a:solidFill>
                <a:latin typeface="Abadi" panose="020B0604020104020204" pitchFamily="34" charset="0"/>
              </a:rPr>
              <a:t>37% </a:t>
            </a:r>
            <a:r>
              <a:rPr lang="en-US" b="1">
                <a:solidFill>
                  <a:srgbClr val="FFFFFF"/>
                </a:solidFill>
                <a:latin typeface="Abadi Extra Light" panose="020B0204020104020204" pitchFamily="34" charset="0"/>
              </a:rPr>
              <a:t>more likely to experience unmet children’s needs such as formula, diapers, wipes, baby food, etc. (48% vs. 35%) </a:t>
            </a:r>
          </a:p>
        </p:txBody>
      </p:sp>
      <p:pic>
        <p:nvPicPr>
          <p:cNvPr id="28" name="Graphic 27" descr="Baby bottle with solid fill">
            <a:extLst>
              <a:ext uri="{FF2B5EF4-FFF2-40B4-BE49-F238E27FC236}">
                <a16:creationId xmlns:a16="http://schemas.microsoft.com/office/drawing/2014/main" id="{E461140B-7209-4E40-B906-0ADA0EA740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67951" y="2906762"/>
            <a:ext cx="683840" cy="683840"/>
          </a:xfrm>
          <a:prstGeom prst="rect">
            <a:avLst/>
          </a:prstGeom>
        </p:spPr>
      </p:pic>
      <p:sp>
        <p:nvSpPr>
          <p:cNvPr id="35" name="Rectangle 34">
            <a:extLst>
              <a:ext uri="{FF2B5EF4-FFF2-40B4-BE49-F238E27FC236}">
                <a16:creationId xmlns:a16="http://schemas.microsoft.com/office/drawing/2014/main" id="{CA2E5DD7-2D3F-6D4D-9E3C-1743B708FD0A}"/>
              </a:ext>
            </a:extLst>
          </p:cNvPr>
          <p:cNvSpPr/>
          <p:nvPr/>
        </p:nvSpPr>
        <p:spPr>
          <a:xfrm>
            <a:off x="7653640" y="4426029"/>
            <a:ext cx="4163445" cy="738664"/>
          </a:xfrm>
          <a:prstGeom prst="rect">
            <a:avLst/>
          </a:prstGeom>
        </p:spPr>
        <p:txBody>
          <a:bodyPr wrap="square">
            <a:spAutoFit/>
          </a:bodyPr>
          <a:lstStyle/>
          <a:p>
            <a:pPr>
              <a:defRPr/>
            </a:pPr>
            <a:r>
              <a:rPr lang="en-US" sz="2400">
                <a:solidFill>
                  <a:srgbClr val="FFFFFF"/>
                </a:solidFill>
                <a:latin typeface="Abadi" panose="020B0604020104020204" pitchFamily="34" charset="0"/>
              </a:rPr>
              <a:t>1 in 2 </a:t>
            </a:r>
            <a:r>
              <a:rPr lang="en-US" b="1">
                <a:solidFill>
                  <a:srgbClr val="FFFFFF"/>
                </a:solidFill>
                <a:latin typeface="Abadi Extra Light"/>
                <a:ea typeface="Roboto"/>
              </a:rPr>
              <a:t>young parents reported being worried about housing. </a:t>
            </a:r>
            <a:endParaRPr lang="en-US" b="1">
              <a:solidFill>
                <a:srgbClr val="FFFFFF"/>
              </a:solidFill>
              <a:latin typeface="Abadi Extra Light"/>
            </a:endParaRPr>
          </a:p>
        </p:txBody>
      </p:sp>
      <p:pic>
        <p:nvPicPr>
          <p:cNvPr id="36" name="Graphic 35" descr="House with solid fill">
            <a:extLst>
              <a:ext uri="{FF2B5EF4-FFF2-40B4-BE49-F238E27FC236}">
                <a16:creationId xmlns:a16="http://schemas.microsoft.com/office/drawing/2014/main" id="{6614DAAA-1B3D-6749-A2B2-FCA43A87F22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68344" y="4292567"/>
            <a:ext cx="805233" cy="805233"/>
          </a:xfrm>
          <a:prstGeom prst="rect">
            <a:avLst/>
          </a:prstGeom>
        </p:spPr>
      </p:pic>
      <p:sp>
        <p:nvSpPr>
          <p:cNvPr id="37" name="Rectangle 36">
            <a:extLst>
              <a:ext uri="{FF2B5EF4-FFF2-40B4-BE49-F238E27FC236}">
                <a16:creationId xmlns:a16="http://schemas.microsoft.com/office/drawing/2014/main" id="{503A061E-4195-274D-A9E3-99B57BA9E251}"/>
              </a:ext>
            </a:extLst>
          </p:cNvPr>
          <p:cNvSpPr/>
          <p:nvPr/>
        </p:nvSpPr>
        <p:spPr>
          <a:xfrm>
            <a:off x="7935385" y="5164693"/>
            <a:ext cx="3599953" cy="461665"/>
          </a:xfrm>
          <a:prstGeom prst="rect">
            <a:avLst/>
          </a:prstGeom>
        </p:spPr>
        <p:txBody>
          <a:bodyPr wrap="square">
            <a:spAutoFit/>
          </a:bodyPr>
          <a:lstStyle/>
          <a:p>
            <a:pPr marL="342900" indent="-342900">
              <a:buFont typeface="Arial" panose="020B0604020202020204" pitchFamily="34" charset="0"/>
              <a:buChar char="•"/>
              <a:defRPr/>
            </a:pPr>
            <a:r>
              <a:rPr lang="en-US" sz="2400">
                <a:solidFill>
                  <a:srgbClr val="FFFFFF"/>
                </a:solidFill>
                <a:latin typeface="Abadi" panose="020B0604020104020204" pitchFamily="34" charset="0"/>
              </a:rPr>
              <a:t>6X </a:t>
            </a:r>
            <a:r>
              <a:rPr lang="en-US" b="1">
                <a:solidFill>
                  <a:srgbClr val="FFFFFF"/>
                </a:solidFill>
                <a:latin typeface="Abadi Extra Light"/>
                <a:ea typeface="Roboto"/>
              </a:rPr>
              <a:t>higher than other youth </a:t>
            </a:r>
            <a:endParaRPr lang="en-US" b="1">
              <a:solidFill>
                <a:srgbClr val="FFFFFF"/>
              </a:solidFill>
              <a:latin typeface="Abadi Extra Light"/>
            </a:endParaRPr>
          </a:p>
        </p:txBody>
      </p:sp>
      <p:sp>
        <p:nvSpPr>
          <p:cNvPr id="21" name="Rectangle 20">
            <a:extLst>
              <a:ext uri="{FF2B5EF4-FFF2-40B4-BE49-F238E27FC236}">
                <a16:creationId xmlns:a16="http://schemas.microsoft.com/office/drawing/2014/main" id="{8D05A0A4-3ABF-6A46-871C-30C5C702C81B}"/>
              </a:ext>
            </a:extLst>
          </p:cNvPr>
          <p:cNvSpPr/>
          <p:nvPr/>
        </p:nvSpPr>
        <p:spPr>
          <a:xfrm>
            <a:off x="-320305" y="-400769"/>
            <a:ext cx="12782938" cy="7987004"/>
          </a:xfrm>
          <a:prstGeom prst="rect">
            <a:avLst/>
          </a:prstGeom>
          <a:solidFill>
            <a:srgbClr val="FFFFFF">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2" name="Speech Bubble: Rectangle with Corners Rounded 4">
            <a:extLst>
              <a:ext uri="{FF2B5EF4-FFF2-40B4-BE49-F238E27FC236}">
                <a16:creationId xmlns:a16="http://schemas.microsoft.com/office/drawing/2014/main" id="{4BAB4916-56E9-4147-AD40-A1E58629B9AA}"/>
              </a:ext>
            </a:extLst>
          </p:cNvPr>
          <p:cNvSpPr/>
          <p:nvPr/>
        </p:nvSpPr>
        <p:spPr>
          <a:xfrm>
            <a:off x="2229392" y="1748962"/>
            <a:ext cx="7588232" cy="3153954"/>
          </a:xfrm>
          <a:prstGeom prst="wedgeRoundRectCallout">
            <a:avLst>
              <a:gd name="adj1" fmla="val 36713"/>
              <a:gd name="adj2" fmla="val 57175"/>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3" name="TextBox 22">
            <a:extLst>
              <a:ext uri="{FF2B5EF4-FFF2-40B4-BE49-F238E27FC236}">
                <a16:creationId xmlns:a16="http://schemas.microsoft.com/office/drawing/2014/main" id="{99E1E904-F0C4-5E47-B598-49B29022ED21}"/>
              </a:ext>
            </a:extLst>
          </p:cNvPr>
          <p:cNvSpPr txBox="1"/>
          <p:nvPr/>
        </p:nvSpPr>
        <p:spPr>
          <a:xfrm>
            <a:off x="2536190" y="2281660"/>
            <a:ext cx="696500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400">
                <a:solidFill>
                  <a:srgbClr val="FFFFFF"/>
                </a:solidFill>
                <a:latin typeface="Abadi Extra Light" panose="020B0204020104020204" pitchFamily="34" charset="0"/>
              </a:rPr>
              <a:t>“...it's just a lot of very huge, lack of affordability and stuff, and there's a lot of people right now that I know, especially with children, who are struggling and they're, they're being told the waitlist is at least 15 years long.”</a:t>
            </a:r>
            <a:r>
              <a:rPr lang="en-US" sz="2400" baseline="30000">
                <a:solidFill>
                  <a:srgbClr val="FFFFFF"/>
                </a:solidFill>
                <a:latin typeface="Abadi Extra Light" panose="020B0204020104020204" pitchFamily="34" charset="0"/>
              </a:rPr>
              <a:t>2 </a:t>
            </a:r>
          </a:p>
          <a:p>
            <a:pPr algn="ctr">
              <a:defRPr/>
            </a:pPr>
            <a:r>
              <a:rPr lang="en-US" sz="2400">
                <a:solidFill>
                  <a:srgbClr val="FFFFFF"/>
                </a:solidFill>
                <a:latin typeface="Abadi Extra Light" panose="020B0204020104020204" pitchFamily="34" charset="0"/>
              </a:rPr>
              <a:t>--MA young person living in Lynn</a:t>
            </a:r>
            <a:endParaRPr lang="en-US" sz="2400">
              <a:solidFill>
                <a:srgbClr val="FFFFFF"/>
              </a:solidFill>
              <a:latin typeface="Abadi Extra Light" panose="020B0204020104020204" pitchFamily="34" charset="0"/>
              <a:cs typeface="Arial"/>
            </a:endParaRPr>
          </a:p>
        </p:txBody>
      </p:sp>
    </p:spTree>
    <p:extLst>
      <p:ext uri="{BB962C8B-B14F-4D97-AF65-F5344CB8AC3E}">
        <p14:creationId xmlns:p14="http://schemas.microsoft.com/office/powerpoint/2010/main" val="3690796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0" name="Rounded Rectangle 19">
            <a:extLst>
              <a:ext uri="{FF2B5EF4-FFF2-40B4-BE49-F238E27FC236}">
                <a16:creationId xmlns:a16="http://schemas.microsoft.com/office/drawing/2014/main" id="{1AA2691F-7735-B846-A32D-E5B696C94CA0}"/>
              </a:ext>
            </a:extLst>
          </p:cNvPr>
          <p:cNvSpPr/>
          <p:nvPr/>
        </p:nvSpPr>
        <p:spPr>
          <a:xfrm>
            <a:off x="1881653" y="4556409"/>
            <a:ext cx="8296015" cy="105319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7" name="Rounded Rectangle 16">
            <a:extLst>
              <a:ext uri="{FF2B5EF4-FFF2-40B4-BE49-F238E27FC236}">
                <a16:creationId xmlns:a16="http://schemas.microsoft.com/office/drawing/2014/main" id="{3F41FCC8-E95D-B341-97FB-40D1C1A42BA2}"/>
              </a:ext>
            </a:extLst>
          </p:cNvPr>
          <p:cNvSpPr/>
          <p:nvPr/>
        </p:nvSpPr>
        <p:spPr>
          <a:xfrm>
            <a:off x="1854635" y="2045118"/>
            <a:ext cx="8362730" cy="105319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89"/>
            <a:ext cx="12197536" cy="709119"/>
          </a:xfrm>
          <a:prstGeom prst="rect">
            <a:avLst/>
          </a:prstGeom>
          <a:solidFill>
            <a:schemeClr val="accent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a:buClr>
                <a:srgbClr val="000000"/>
              </a:buClr>
              <a:defRPr/>
            </a:pPr>
            <a:r>
              <a:rPr lang="en-US" sz="3200" b="1" spc="800">
                <a:solidFill>
                  <a:srgbClr val="FFFFFF"/>
                </a:solidFill>
                <a:latin typeface="Abadi Extra Light"/>
              </a:rPr>
              <a:t>UNSTABLE HOUSING &amp; YOUTH</a:t>
            </a:r>
            <a:endParaRPr lang="en-US" sz="1600">
              <a:solidFill>
                <a:srgbClr val="000000"/>
              </a:solidFil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5"/>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3" name="TextBox 2">
            <a:extLst>
              <a:ext uri="{FF2B5EF4-FFF2-40B4-BE49-F238E27FC236}">
                <a16:creationId xmlns:a16="http://schemas.microsoft.com/office/drawing/2014/main" id="{78E631CB-2ABA-4760-B38F-4B84D72571FF}"/>
              </a:ext>
            </a:extLst>
          </p:cNvPr>
          <p:cNvSpPr txBox="1"/>
          <p:nvPr/>
        </p:nvSpPr>
        <p:spPr>
          <a:xfrm>
            <a:off x="-3365" y="5682156"/>
            <a:ext cx="12191998" cy="1254189"/>
          </a:xfrm>
          <a:prstGeom prst="rect">
            <a:avLst/>
          </a:prstGeom>
          <a:noFill/>
        </p:spPr>
        <p:txBody>
          <a:bodyPr wrap="square" lIns="121920" tIns="60960" rIns="121920" bIns="60960" anchor="t">
            <a:spAutoFit/>
          </a:bodyPr>
          <a:lstStyle/>
          <a:p>
            <a:pPr>
              <a:defRPr/>
            </a:pPr>
            <a:r>
              <a:rPr lang="en-US" sz="1050">
                <a:solidFill>
                  <a:srgbClr val="000000"/>
                </a:solidFill>
                <a:latin typeface="Abadi Extra Light" panose="020B0204020104020204" pitchFamily="34" charset="0"/>
              </a:rPr>
              <a:t>Sources:  (1) </a:t>
            </a:r>
            <a:r>
              <a:rPr lang="en-US" sz="105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Crawford, D. M., Trotter, E. C., </a:t>
            </a:r>
            <a:r>
              <a:rPr lang="en-US" sz="1050" err="1">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Sittner</a:t>
            </a:r>
            <a:r>
              <a:rPr lang="en-US" sz="105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 Hartshorn, K. J., &amp; Whitbeck, L. B. (2011). Pregnancy and mental health of young homeless women. American Journal of Orthopsychiatry, 81(2), 173–183. </a:t>
            </a:r>
            <a:r>
              <a:rPr lang="en-US" sz="1050" err="1">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doi</a:t>
            </a:r>
            <a:r>
              <a:rPr lang="en-US" sz="1050">
                <a:solidFill>
                  <a:srgbClr val="000000"/>
                </a:solidFill>
                <a:latin typeface="Abadi Extra Light" panose="020B0204020104020204" pitchFamily="34" charset="0"/>
                <a:ea typeface="Book Antiqua" panose="02040602050305030304" pitchFamily="18" charset="0"/>
                <a:cs typeface="Times New Roman" panose="02020603050405020304" pitchFamily="18" charset="0"/>
              </a:rPr>
              <a:t>: 10.1111/j.1939-0025.2011.01086.x </a:t>
            </a:r>
            <a:r>
              <a:rPr lang="en-US" sz="1050">
                <a:solidFill>
                  <a:srgbClr val="000000"/>
                </a:solidFill>
                <a:latin typeface="Abadi Extra Light" panose="020B0204020104020204" pitchFamily="34" charset="0"/>
              </a:rPr>
              <a:t>(2) </a:t>
            </a:r>
            <a:r>
              <a:rPr lang="en-US" sz="1050" err="1">
                <a:solidFill>
                  <a:srgbClr val="000000"/>
                </a:solidFill>
                <a:latin typeface="Abadi Extra Light" panose="020B0204020104020204" pitchFamily="34" charset="0"/>
              </a:rPr>
              <a:t>Umass</a:t>
            </a:r>
            <a:r>
              <a:rPr lang="en-US" sz="1050">
                <a:solidFill>
                  <a:srgbClr val="000000"/>
                </a:solidFill>
                <a:latin typeface="Abadi Extra Light" panose="020B0204020104020204" pitchFamily="34" charset="0"/>
              </a:rPr>
              <a:t> Amherst interview with Lynn Community Action Board (CAB), unpublished. (3) </a:t>
            </a:r>
            <a:r>
              <a:rPr lang="en-US" sz="1050" err="1">
                <a:solidFill>
                  <a:srgbClr val="000000"/>
                </a:solidFill>
                <a:latin typeface="Abadi Extra Light" panose="020B0204020104020204" pitchFamily="34" charset="0"/>
              </a:rPr>
              <a:t>Breiding</a:t>
            </a:r>
            <a:r>
              <a:rPr lang="en-US" sz="1050">
                <a:solidFill>
                  <a:srgbClr val="000000"/>
                </a:solidFill>
                <a:latin typeface="Abadi Extra Light" panose="020B0204020104020204" pitchFamily="34" charset="0"/>
              </a:rPr>
              <a:t>, M.J., Chen J., &amp; Black, M.C. (2014). Intimate Partner Violence in the United States — 2010. Atlanta, GA: National Center for Injury Prevention and Control, Centers for Disease Control and Prevention. (4) </a:t>
            </a:r>
            <a:r>
              <a:rPr lang="en-US" sz="1050" err="1">
                <a:solidFill>
                  <a:srgbClr val="000000"/>
                </a:solidFill>
                <a:latin typeface="Abadi Extra Light" panose="020B0204020104020204" pitchFamily="34" charset="0"/>
              </a:rPr>
              <a:t>Jasinski</a:t>
            </a:r>
            <a:r>
              <a:rPr lang="en-US" sz="1050">
                <a:solidFill>
                  <a:srgbClr val="000000"/>
                </a:solidFill>
                <a:latin typeface="Abadi Extra Light" panose="020B0204020104020204" pitchFamily="34" charset="0"/>
              </a:rPr>
              <a:t>, J. L., </a:t>
            </a:r>
            <a:r>
              <a:rPr lang="en-US" sz="1050" err="1">
                <a:solidFill>
                  <a:srgbClr val="000000"/>
                </a:solidFill>
                <a:latin typeface="Abadi Extra Light" panose="020B0204020104020204" pitchFamily="34" charset="0"/>
              </a:rPr>
              <a:t>Wesely</a:t>
            </a:r>
            <a:r>
              <a:rPr lang="en-US" sz="1050">
                <a:solidFill>
                  <a:srgbClr val="000000"/>
                </a:solidFill>
                <a:latin typeface="Abadi Extra Light" panose="020B0204020104020204" pitchFamily="34" charset="0"/>
              </a:rPr>
              <a:t>, J. K., </a:t>
            </a:r>
            <a:r>
              <a:rPr lang="en-US" sz="1050" err="1">
                <a:solidFill>
                  <a:srgbClr val="000000"/>
                </a:solidFill>
                <a:latin typeface="Abadi Extra Light" panose="020B0204020104020204" pitchFamily="34" charset="0"/>
              </a:rPr>
              <a:t>Mustaine</a:t>
            </a:r>
            <a:r>
              <a:rPr lang="en-US" sz="1050">
                <a:solidFill>
                  <a:srgbClr val="000000"/>
                </a:solidFill>
                <a:latin typeface="Abadi Extra Light" panose="020B0204020104020204" pitchFamily="34" charset="0"/>
              </a:rPr>
              <a:t>, E., &amp; Wright, J. D. (2005). </a:t>
            </a:r>
            <a:r>
              <a:rPr lang="en-US" sz="1050" i="1">
                <a:solidFill>
                  <a:srgbClr val="000000"/>
                </a:solidFill>
                <a:latin typeface="Abadi Extra Light" panose="020B0204020104020204" pitchFamily="34" charset="0"/>
              </a:rPr>
              <a:t>The experience of violence in the lives of homeless women:  A research report (Document No. 211976). </a:t>
            </a:r>
            <a:r>
              <a:rPr lang="en-US" sz="1050">
                <a:solidFill>
                  <a:srgbClr val="000000"/>
                </a:solidFill>
                <a:latin typeface="Abadi Extra Light" panose="020B0204020104020204" pitchFamily="34" charset="0"/>
              </a:rPr>
              <a:t>Retrieved from the U.S. Department of Justice, Office of Justice Programs: </a:t>
            </a:r>
            <a:r>
              <a:rPr lang="en-US" sz="1050" u="sng">
                <a:solidFill>
                  <a:srgbClr val="000000"/>
                </a:solidFill>
                <a:latin typeface="Abadi Extra Light" panose="020B0204020104020204" pitchFamily="34" charset="0"/>
                <a:hlinkClick r:id="rId3"/>
              </a:rPr>
              <a:t>http://www.ncjrs.gov/pdffiles1/nij/grants/211976.pdf</a:t>
            </a:r>
            <a:r>
              <a:rPr lang="en-US" sz="1050">
                <a:solidFill>
                  <a:srgbClr val="000000"/>
                </a:solidFill>
                <a:latin typeface="Abadi Extra Light" panose="020B0204020104020204" pitchFamily="34" charset="0"/>
              </a:rPr>
              <a:t>  (5) Tyler, K. A, Whitbeck, L. B., Hoyt, D. R. &amp; </a:t>
            </a:r>
            <a:r>
              <a:rPr lang="en-US" sz="1050" err="1">
                <a:solidFill>
                  <a:srgbClr val="000000"/>
                </a:solidFill>
                <a:latin typeface="Abadi Extra Light" panose="020B0204020104020204" pitchFamily="34" charset="0"/>
              </a:rPr>
              <a:t>Cauce</a:t>
            </a:r>
            <a:r>
              <a:rPr lang="en-US" sz="1050">
                <a:solidFill>
                  <a:srgbClr val="000000"/>
                </a:solidFill>
                <a:latin typeface="Abadi Extra Light" panose="020B0204020104020204" pitchFamily="34" charset="0"/>
              </a:rPr>
              <a:t>, A. M. (2004). Risk Factors for Sexual Victimization Among Male and Female Homeless and Runaway Youth. </a:t>
            </a:r>
            <a:r>
              <a:rPr lang="en-US" sz="1050" i="1">
                <a:solidFill>
                  <a:srgbClr val="000000"/>
                </a:solidFill>
                <a:latin typeface="Abadi Extra Light" panose="020B0204020104020204" pitchFamily="34" charset="0"/>
              </a:rPr>
              <a:t>Journal of Interpersonal Violence, 19</a:t>
            </a:r>
            <a:r>
              <a:rPr lang="en-US" sz="1050">
                <a:solidFill>
                  <a:srgbClr val="000000"/>
                </a:solidFill>
                <a:latin typeface="Abadi Extra Light" panose="020B0204020104020204" pitchFamily="34" charset="0"/>
              </a:rPr>
              <a:t>, 503-520. https://doi.org/10.1177/0886260504262961</a:t>
            </a:r>
          </a:p>
          <a:p>
            <a:pPr>
              <a:defRPr/>
            </a:pPr>
            <a:endParaRPr lang="en-US" sz="1050">
              <a:solidFill>
                <a:srgbClr val="000000"/>
              </a:solidFill>
              <a:latin typeface="Arial Narrow" panose="020B0606020202030204" pitchFamily="34" charset="0"/>
            </a:endParaRPr>
          </a:p>
          <a:p>
            <a:pPr>
              <a:defRPr/>
            </a:pPr>
            <a:endParaRPr lang="en-US" sz="1050">
              <a:solidFill>
                <a:srgbClr val="000000"/>
              </a:solidFill>
              <a:latin typeface="Abadi Extra Light" panose="020B0204020104020204" pitchFamily="34" charset="0"/>
            </a:endParaRPr>
          </a:p>
        </p:txBody>
      </p:sp>
      <p:sp>
        <p:nvSpPr>
          <p:cNvPr id="6" name="TextBox 5">
            <a:extLst>
              <a:ext uri="{FF2B5EF4-FFF2-40B4-BE49-F238E27FC236}">
                <a16:creationId xmlns:a16="http://schemas.microsoft.com/office/drawing/2014/main" id="{F22DEBA2-1128-4946-B4D7-3AD97C83E808}"/>
              </a:ext>
            </a:extLst>
          </p:cNvPr>
          <p:cNvSpPr txBox="1"/>
          <p:nvPr/>
        </p:nvSpPr>
        <p:spPr>
          <a:xfrm>
            <a:off x="-3365" y="722126"/>
            <a:ext cx="12194783" cy="984885"/>
          </a:xfrm>
          <a:prstGeom prst="rect">
            <a:avLst/>
          </a:prstGeom>
          <a:solidFill>
            <a:schemeClr val="accent1">
              <a:lumMod val="75000"/>
            </a:schemeClr>
          </a:solidFill>
        </p:spPr>
        <p:txBody>
          <a:bodyPr wrap="square" lIns="121920" tIns="60960" rIns="121920" bIns="60960" rtlCol="0" anchor="t">
            <a:spAutoFit/>
          </a:bodyPr>
          <a:lstStyle/>
          <a:p>
            <a:pPr algn="ctr">
              <a:defRPr/>
            </a:pPr>
            <a:r>
              <a:rPr lang="en-US" sz="2800" b="1">
                <a:solidFill>
                  <a:srgbClr val="FFFFFF"/>
                </a:solidFill>
                <a:latin typeface="Abadi Extra Light" panose="020B0204020104020204" pitchFamily="34" charset="0"/>
                <a:ea typeface="+mn-lt"/>
                <a:cs typeface="Arial"/>
              </a:rPr>
              <a:t>Young parents who are homeless or have unstable housing are at risk for a range of health outcomes including violence </a:t>
            </a:r>
          </a:p>
        </p:txBody>
      </p:sp>
      <p:sp>
        <p:nvSpPr>
          <p:cNvPr id="4" name="TextBox 3">
            <a:extLst>
              <a:ext uri="{FF2B5EF4-FFF2-40B4-BE49-F238E27FC236}">
                <a16:creationId xmlns:a16="http://schemas.microsoft.com/office/drawing/2014/main" id="{180ED05D-47DA-4E46-821D-161499E8CA85}"/>
              </a:ext>
            </a:extLst>
          </p:cNvPr>
          <p:cNvSpPr txBox="1"/>
          <p:nvPr/>
        </p:nvSpPr>
        <p:spPr>
          <a:xfrm>
            <a:off x="1064458" y="2026473"/>
            <a:ext cx="6835018" cy="707886"/>
          </a:xfrm>
          <a:prstGeom prst="rect">
            <a:avLst/>
          </a:prstGeom>
          <a:noFill/>
        </p:spPr>
        <p:txBody>
          <a:bodyPr wrap="square" rtlCol="0">
            <a:spAutoFit/>
          </a:bodyPr>
          <a:lstStyle/>
          <a:p>
            <a:pPr>
              <a:defRPr/>
            </a:pPr>
            <a:endParaRPr lang="en-US" sz="2000">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endParaRPr>
          </a:p>
          <a:p>
            <a:pPr>
              <a:defRPr/>
            </a:pPr>
            <a:endParaRPr lang="en-US" sz="2000">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endParaRPr>
          </a:p>
        </p:txBody>
      </p:sp>
      <p:pic>
        <p:nvPicPr>
          <p:cNvPr id="8" name="Graphic 7" descr="Smart Phone with solid fill">
            <a:extLst>
              <a:ext uri="{FF2B5EF4-FFF2-40B4-BE49-F238E27FC236}">
                <a16:creationId xmlns:a16="http://schemas.microsoft.com/office/drawing/2014/main" id="{8BADFDD4-F12B-4407-96DA-44F3DA5095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3586" y="3601634"/>
            <a:ext cx="393374" cy="525261"/>
          </a:xfrm>
          <a:prstGeom prst="rect">
            <a:avLst/>
          </a:prstGeom>
        </p:spPr>
      </p:pic>
      <p:pic>
        <p:nvPicPr>
          <p:cNvPr id="12" name="Graphic 11" descr="Man with baby with solid fill">
            <a:extLst>
              <a:ext uri="{FF2B5EF4-FFF2-40B4-BE49-F238E27FC236}">
                <a16:creationId xmlns:a16="http://schemas.microsoft.com/office/drawing/2014/main" id="{8753979C-5EAE-4EF2-8274-28590225C8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40114" y="2289348"/>
            <a:ext cx="542911" cy="591719"/>
          </a:xfrm>
          <a:prstGeom prst="rect">
            <a:avLst/>
          </a:prstGeom>
        </p:spPr>
      </p:pic>
      <p:pic>
        <p:nvPicPr>
          <p:cNvPr id="13" name="Graphic 12" descr="House with solid fill">
            <a:extLst>
              <a:ext uri="{FF2B5EF4-FFF2-40B4-BE49-F238E27FC236}">
                <a16:creationId xmlns:a16="http://schemas.microsoft.com/office/drawing/2014/main" id="{1ECC1AD6-F593-4462-A3D9-2F8AEB4ECC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02263" y="4776948"/>
            <a:ext cx="612118" cy="612118"/>
          </a:xfrm>
          <a:prstGeom prst="rect">
            <a:avLst/>
          </a:prstGeom>
        </p:spPr>
      </p:pic>
      <p:sp>
        <p:nvSpPr>
          <p:cNvPr id="7" name="Rectangle 6">
            <a:extLst>
              <a:ext uri="{FF2B5EF4-FFF2-40B4-BE49-F238E27FC236}">
                <a16:creationId xmlns:a16="http://schemas.microsoft.com/office/drawing/2014/main" id="{0D7140A1-A5B3-B247-9C0C-03AB2299E7FB}"/>
              </a:ext>
            </a:extLst>
          </p:cNvPr>
          <p:cNvSpPr/>
          <p:nvPr/>
        </p:nvSpPr>
        <p:spPr>
          <a:xfrm>
            <a:off x="4109880" y="3359617"/>
            <a:ext cx="4565361" cy="923330"/>
          </a:xfrm>
          <a:prstGeom prst="rect">
            <a:avLst/>
          </a:prstGeom>
        </p:spPr>
        <p:txBody>
          <a:bodyPr wrap="square">
            <a:spAutoFit/>
          </a:bodyPr>
          <a:lstStyle/>
          <a:p>
            <a:pPr>
              <a:defRPr/>
            </a:pPr>
            <a:r>
              <a:rPr lang="en-US">
                <a:solidFill>
                  <a:srgbClr val="0097A7">
                    <a:lumMod val="50000"/>
                  </a:srgbClr>
                </a:solidFill>
                <a:latin typeface="Abadi Extra Light" panose="020B0204020104020204" pitchFamily="34" charset="0"/>
                <a:ea typeface="+mn-lt"/>
                <a:cs typeface="Arial"/>
              </a:rPr>
              <a:t>Transactional sex may be used by housing and food insecure youth – including through online dating apps – to meet needs.</a:t>
            </a:r>
            <a:r>
              <a:rPr lang="en-US" baseline="30000">
                <a:solidFill>
                  <a:srgbClr val="0097A7">
                    <a:lumMod val="50000"/>
                  </a:srgbClr>
                </a:solidFill>
                <a:latin typeface="Abadi Extra Light" panose="020B0204020104020204" pitchFamily="34" charset="0"/>
                <a:ea typeface="+mn-lt"/>
                <a:cs typeface="Arial"/>
              </a:rPr>
              <a:t>2</a:t>
            </a:r>
            <a:endParaRPr lang="en-US" baseline="30000">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BA150266-D408-B241-ABD7-9BCED35F5F60}"/>
              </a:ext>
            </a:extLst>
          </p:cNvPr>
          <p:cNvSpPr/>
          <p:nvPr/>
        </p:nvSpPr>
        <p:spPr>
          <a:xfrm>
            <a:off x="2734555" y="4771733"/>
            <a:ext cx="7482810" cy="646331"/>
          </a:xfrm>
          <a:prstGeom prst="rect">
            <a:avLst/>
          </a:prstGeom>
        </p:spPr>
        <p:txBody>
          <a:bodyPr wrap="square">
            <a:spAutoFit/>
          </a:bodyPr>
          <a:lstStyle/>
          <a:p>
            <a:pPr>
              <a:defRPr/>
            </a:pPr>
            <a:r>
              <a:rPr lang="en-US">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rPr>
              <a:t>IPV </a:t>
            </a:r>
            <a:r>
              <a:rPr lang="en-US">
                <a:solidFill>
                  <a:srgbClr val="0097A7">
                    <a:lumMod val="50000"/>
                  </a:srgbClr>
                </a:solidFill>
                <a:latin typeface="Abadi Extra Light" panose="020B0204020104020204" pitchFamily="34" charset="0"/>
                <a:cs typeface="Arial" charset="0"/>
              </a:rPr>
              <a:t>often leads to homelessness among survivors. Homelessness</a:t>
            </a:r>
            <a:r>
              <a:rPr lang="en-US" sz="1600" baseline="30000">
                <a:solidFill>
                  <a:srgbClr val="0097A7">
                    <a:lumMod val="50000"/>
                  </a:srgbClr>
                </a:solidFill>
                <a:latin typeface="Abadi Extra Light" panose="020B0204020104020204" pitchFamily="34" charset="0"/>
                <a:cs typeface="Arial" charset="0"/>
              </a:rPr>
              <a:t>3,4,5</a:t>
            </a:r>
            <a:r>
              <a:rPr lang="en-US">
                <a:solidFill>
                  <a:srgbClr val="0097A7">
                    <a:lumMod val="50000"/>
                  </a:srgbClr>
                </a:solidFill>
                <a:latin typeface="Abadi Extra Light" panose="020B0204020104020204" pitchFamily="34" charset="0"/>
                <a:cs typeface="Arial" charset="0"/>
              </a:rPr>
              <a:t> in turn puts people at risk for sexual assault and trafficking,</a:t>
            </a:r>
            <a:r>
              <a:rPr lang="en-US" sz="1600" baseline="30000">
                <a:solidFill>
                  <a:srgbClr val="0097A7">
                    <a:lumMod val="50000"/>
                  </a:srgbClr>
                </a:solidFill>
                <a:latin typeface="Abadi Extra Light" panose="020B0204020104020204" pitchFamily="34" charset="0"/>
                <a:cs typeface="Arial" charset="0"/>
              </a:rPr>
              <a:t>4,5</a:t>
            </a:r>
            <a:r>
              <a:rPr lang="en-US">
                <a:solidFill>
                  <a:srgbClr val="0097A7">
                    <a:lumMod val="50000"/>
                  </a:srgbClr>
                </a:solidFill>
                <a:latin typeface="Abadi Extra Light" panose="020B0204020104020204" pitchFamily="34" charset="0"/>
                <a:cs typeface="Arial" charset="0"/>
              </a:rPr>
              <a:t> creating a reinforcing cycle.</a:t>
            </a:r>
            <a:endParaRPr lang="en-US">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375BB798-496E-294F-96B3-8DA972D0866D}"/>
              </a:ext>
            </a:extLst>
          </p:cNvPr>
          <p:cNvSpPr/>
          <p:nvPr/>
        </p:nvSpPr>
        <p:spPr>
          <a:xfrm>
            <a:off x="2929875" y="2240515"/>
            <a:ext cx="7122011" cy="646331"/>
          </a:xfrm>
          <a:prstGeom prst="rect">
            <a:avLst/>
          </a:prstGeom>
        </p:spPr>
        <p:txBody>
          <a:bodyPr wrap="square">
            <a:spAutoFit/>
          </a:bodyPr>
          <a:lstStyle/>
          <a:p>
            <a:pPr>
              <a:defRPr/>
            </a:pPr>
            <a:r>
              <a:rPr lang="en-US">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rPr>
              <a:t>Young parents who are homeless are more likely to experience IPV, postpartum depression</a:t>
            </a:r>
            <a:r>
              <a:rPr lang="en-US" baseline="30000">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rPr>
              <a:t>1</a:t>
            </a:r>
            <a:r>
              <a:rPr lang="en-US">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rPr>
              <a:t>, concerns over expenses, &amp; poor mental health.</a:t>
            </a:r>
            <a:endParaRPr lang="en-US" baseline="30000">
              <a:solidFill>
                <a:srgbClr val="0097A7">
                  <a:lumMod val="50000"/>
                </a:srgbClr>
              </a:solidFill>
              <a:latin typeface="Abadi Extra Light" panose="020B0204020104020204" pitchFamily="34" charset="0"/>
              <a:ea typeface="Book Antiqua" panose="02040602050305030304" pitchFamily="18" charset="0"/>
              <a:cs typeface="Arial" panose="020B0604020202020204" pitchFamily="34" charset="0"/>
            </a:endParaRPr>
          </a:p>
        </p:txBody>
      </p:sp>
      <p:sp>
        <p:nvSpPr>
          <p:cNvPr id="14" name="U-Turn Arrow 13">
            <a:extLst>
              <a:ext uri="{FF2B5EF4-FFF2-40B4-BE49-F238E27FC236}">
                <a16:creationId xmlns:a16="http://schemas.microsoft.com/office/drawing/2014/main" id="{930E2FEC-3770-FD40-BEB8-05AF879717CD}"/>
              </a:ext>
            </a:extLst>
          </p:cNvPr>
          <p:cNvSpPr/>
          <p:nvPr/>
        </p:nvSpPr>
        <p:spPr>
          <a:xfrm rot="16200000">
            <a:off x="16452" y="3259886"/>
            <a:ext cx="2367030" cy="1056270"/>
          </a:xfrm>
          <a:prstGeom prst="uturnArrow">
            <a:avLst>
              <a:gd name="adj1" fmla="val 25000"/>
              <a:gd name="adj2" fmla="val 25000"/>
              <a:gd name="adj3" fmla="val 34112"/>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000000"/>
              </a:solidFill>
            </a:endParaRPr>
          </a:p>
        </p:txBody>
      </p:sp>
      <p:sp>
        <p:nvSpPr>
          <p:cNvPr id="18" name="U-Turn Arrow 17">
            <a:extLst>
              <a:ext uri="{FF2B5EF4-FFF2-40B4-BE49-F238E27FC236}">
                <a16:creationId xmlns:a16="http://schemas.microsoft.com/office/drawing/2014/main" id="{B4537261-2675-5D40-9515-55030ABF41F3}"/>
              </a:ext>
            </a:extLst>
          </p:cNvPr>
          <p:cNvSpPr/>
          <p:nvPr/>
        </p:nvSpPr>
        <p:spPr>
          <a:xfrm rot="16200000" flipH="1" flipV="1">
            <a:off x="9769138" y="3253608"/>
            <a:ext cx="2367028" cy="1056270"/>
          </a:xfrm>
          <a:prstGeom prst="uturnArrow">
            <a:avLst>
              <a:gd name="adj1" fmla="val 25000"/>
              <a:gd name="adj2" fmla="val 25000"/>
              <a:gd name="adj3" fmla="val 34112"/>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000000"/>
              </a:solidFill>
            </a:endParaRPr>
          </a:p>
        </p:txBody>
      </p:sp>
    </p:spTree>
    <p:extLst>
      <p:ext uri="{BB962C8B-B14F-4D97-AF65-F5344CB8AC3E}">
        <p14:creationId xmlns:p14="http://schemas.microsoft.com/office/powerpoint/2010/main" val="25752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7" grpId="0"/>
      <p:bldP spid="9" grpId="0"/>
      <p:bldP spid="10" grpId="0"/>
      <p:bldP spid="14" grpId="0" animBg="1"/>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90"/>
            <a:ext cx="12197536" cy="982238"/>
          </a:xfrm>
          <a:prstGeom prst="rect">
            <a:avLst/>
          </a:prstGeom>
          <a:solidFill>
            <a:schemeClr val="accent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a:buClr>
                <a:srgbClr val="000000"/>
              </a:buClr>
              <a:defRPr/>
            </a:pPr>
            <a:r>
              <a:rPr lang="en-US" sz="2667" b="1" spc="800">
                <a:solidFill>
                  <a:srgbClr val="FFFFFF"/>
                </a:solidFill>
                <a:latin typeface="Abadi Extra Light"/>
              </a:rPr>
              <a:t>EXPERIENCES WITH VIOLENCE DURING THE PANDEMIC</a:t>
            </a:r>
            <a:endParaRPr lang="en-US" sz="1200">
              <a:solidFill>
                <a:srgbClr val="000000"/>
              </a:solidFil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5"/>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6" name="TextBox 5">
            <a:extLst>
              <a:ext uri="{FF2B5EF4-FFF2-40B4-BE49-F238E27FC236}">
                <a16:creationId xmlns:a16="http://schemas.microsoft.com/office/drawing/2014/main" id="{F22DEBA2-1128-4946-B4D7-3AD97C83E808}"/>
              </a:ext>
            </a:extLst>
          </p:cNvPr>
          <p:cNvSpPr txBox="1"/>
          <p:nvPr/>
        </p:nvSpPr>
        <p:spPr>
          <a:xfrm>
            <a:off x="-5538" y="994127"/>
            <a:ext cx="12191998" cy="984885"/>
          </a:xfrm>
          <a:prstGeom prst="rect">
            <a:avLst/>
          </a:prstGeom>
          <a:solidFill>
            <a:schemeClr val="accent1">
              <a:lumMod val="75000"/>
            </a:schemeClr>
          </a:solidFill>
        </p:spPr>
        <p:txBody>
          <a:bodyPr wrap="square" lIns="121920" tIns="60960" rIns="121920" bIns="60960" rtlCol="0" anchor="t">
            <a:spAutoFit/>
          </a:bodyPr>
          <a:lstStyle/>
          <a:p>
            <a:pPr algn="ctr">
              <a:defRPr/>
            </a:pPr>
            <a:r>
              <a:rPr lang="en-US" sz="2400" b="1">
                <a:solidFill>
                  <a:srgbClr val="FFFFFF"/>
                </a:solidFill>
                <a:latin typeface="Abadi Extra Light"/>
                <a:ea typeface="Roboto"/>
              </a:rPr>
              <a:t>Young parents were </a:t>
            </a:r>
            <a:r>
              <a:rPr lang="en-US" sz="3200" b="1">
                <a:solidFill>
                  <a:srgbClr val="FFFFFF"/>
                </a:solidFill>
                <a:latin typeface="Abadi" panose="020B0604020104020204" pitchFamily="34" charset="0"/>
                <a:ea typeface="Roboto"/>
              </a:rPr>
              <a:t>4 times </a:t>
            </a:r>
            <a:r>
              <a:rPr lang="en-US" sz="2400" b="1">
                <a:solidFill>
                  <a:srgbClr val="FFFFFF"/>
                </a:solidFill>
                <a:latin typeface="Abadi Extra Light"/>
                <a:ea typeface="Roboto"/>
              </a:rPr>
              <a:t>as likely to report intimate partner violence (IPV) during the pandemic compared to parents aged 35-44.</a:t>
            </a:r>
          </a:p>
        </p:txBody>
      </p:sp>
      <p:graphicFrame>
        <p:nvGraphicFramePr>
          <p:cNvPr id="8" name="Chart 7">
            <a:extLst>
              <a:ext uri="{FF2B5EF4-FFF2-40B4-BE49-F238E27FC236}">
                <a16:creationId xmlns:a16="http://schemas.microsoft.com/office/drawing/2014/main" id="{BBD1E10B-3C01-40E1-94CA-F76565B6FE02}"/>
              </a:ext>
            </a:extLst>
          </p:cNvPr>
          <p:cNvGraphicFramePr>
            <a:graphicFrameLocks/>
          </p:cNvGraphicFramePr>
          <p:nvPr/>
        </p:nvGraphicFramePr>
        <p:xfrm>
          <a:off x="2796574" y="2353694"/>
          <a:ext cx="6587773" cy="38246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15FB064A-A728-408A-8B1B-A53CE4A6831E}"/>
              </a:ext>
            </a:extLst>
          </p:cNvPr>
          <p:cNvSpPr txBox="1"/>
          <p:nvPr/>
        </p:nvSpPr>
        <p:spPr>
          <a:xfrm>
            <a:off x="130872" y="6119027"/>
            <a:ext cx="7046724" cy="446276"/>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050">
                <a:latin typeface="Abadi Extra Light"/>
              </a:rPr>
              <a:t>Data notes: 1)* denotes rate is significantly different (p&lt;0.05) compared to the reference group; 2) reference groups is parents aged 35-44; 3) All percentages are unweighted.</a:t>
            </a:r>
          </a:p>
        </p:txBody>
      </p:sp>
      <p:cxnSp>
        <p:nvCxnSpPr>
          <p:cNvPr id="5" name="Straight Arrow Connector 4">
            <a:extLst>
              <a:ext uri="{FF2B5EF4-FFF2-40B4-BE49-F238E27FC236}">
                <a16:creationId xmlns:a16="http://schemas.microsoft.com/office/drawing/2014/main" id="{59C965EA-D17D-424E-8141-EBF712D4EB6D}"/>
              </a:ext>
            </a:extLst>
          </p:cNvPr>
          <p:cNvCxnSpPr>
            <a:cxnSpLocks/>
          </p:cNvCxnSpPr>
          <p:nvPr/>
        </p:nvCxnSpPr>
        <p:spPr>
          <a:xfrm flipH="1">
            <a:off x="8495000" y="3206663"/>
            <a:ext cx="88934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74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rgbClr val="AD5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2172" y="11890"/>
            <a:ext cx="12197536" cy="982238"/>
          </a:xfrm>
          <a:prstGeom prst="rect">
            <a:avLst/>
          </a:prstGeom>
          <a:solidFill>
            <a:schemeClr val="accent5"/>
          </a:solid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a:buClr>
                <a:srgbClr val="000000"/>
              </a:buClr>
              <a:defRPr/>
            </a:pPr>
            <a:r>
              <a:rPr lang="en-US" sz="2667" b="1" spc="800">
                <a:solidFill>
                  <a:srgbClr val="FFFFFF"/>
                </a:solidFill>
                <a:latin typeface="Abadi Extra Light"/>
              </a:rPr>
              <a:t>EXPERIENCES WITH VIOLENCE DURING THE PANDEMIC</a:t>
            </a:r>
            <a:endParaRPr lang="en-US" sz="1200">
              <a:solidFill>
                <a:srgbClr val="000000"/>
              </a:solidFill>
            </a:endParaRPr>
          </a:p>
        </p:txBody>
      </p:sp>
      <p:sp>
        <p:nvSpPr>
          <p:cNvPr id="16" name="Rectangle 15">
            <a:extLst>
              <a:ext uri="{FF2B5EF4-FFF2-40B4-BE49-F238E27FC236}">
                <a16:creationId xmlns:a16="http://schemas.microsoft.com/office/drawing/2014/main" id="{567F5D3C-4501-2F43-A3CF-28DA87C2219C}"/>
              </a:ext>
            </a:extLst>
          </p:cNvPr>
          <p:cNvSpPr/>
          <p:nvPr/>
        </p:nvSpPr>
        <p:spPr>
          <a:xfrm>
            <a:off x="2146" y="6607934"/>
            <a:ext cx="12191999" cy="246844"/>
          </a:xfrm>
          <a:prstGeom prst="rect">
            <a:avLst/>
          </a:prstGeom>
          <a:solidFill>
            <a:schemeClr val="accent5"/>
          </a:solidFill>
          <a:ln>
            <a:solidFill>
              <a:srgbClr val="009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6" name="TextBox 5">
            <a:extLst>
              <a:ext uri="{FF2B5EF4-FFF2-40B4-BE49-F238E27FC236}">
                <a16:creationId xmlns:a16="http://schemas.microsoft.com/office/drawing/2014/main" id="{F22DEBA2-1128-4946-B4D7-3AD97C83E808}"/>
              </a:ext>
            </a:extLst>
          </p:cNvPr>
          <p:cNvSpPr txBox="1"/>
          <p:nvPr/>
        </p:nvSpPr>
        <p:spPr>
          <a:xfrm>
            <a:off x="-5538" y="994127"/>
            <a:ext cx="12191998" cy="984885"/>
          </a:xfrm>
          <a:prstGeom prst="rect">
            <a:avLst/>
          </a:prstGeom>
          <a:solidFill>
            <a:schemeClr val="accent1">
              <a:lumMod val="75000"/>
            </a:schemeClr>
          </a:solidFill>
        </p:spPr>
        <p:txBody>
          <a:bodyPr wrap="square" lIns="121920" tIns="60960" rIns="121920" bIns="60960" rtlCol="0" anchor="t">
            <a:spAutoFit/>
          </a:bodyPr>
          <a:lstStyle/>
          <a:p>
            <a:pPr algn="ctr">
              <a:defRPr/>
            </a:pPr>
            <a:r>
              <a:rPr lang="en-US" sz="2400" b="1">
                <a:solidFill>
                  <a:srgbClr val="FFFFFF"/>
                </a:solidFill>
                <a:latin typeface="Abadi Extra Light"/>
                <a:ea typeface="Roboto"/>
              </a:rPr>
              <a:t>Young parents were </a:t>
            </a:r>
            <a:r>
              <a:rPr lang="en-US" sz="3200" b="1">
                <a:solidFill>
                  <a:srgbClr val="FFFFFF"/>
                </a:solidFill>
                <a:latin typeface="Abadi" panose="020B0604020104020204" pitchFamily="34" charset="0"/>
                <a:ea typeface="Roboto"/>
              </a:rPr>
              <a:t>4 times </a:t>
            </a:r>
            <a:r>
              <a:rPr lang="en-US" sz="2400" b="1">
                <a:solidFill>
                  <a:srgbClr val="FFFFFF"/>
                </a:solidFill>
                <a:latin typeface="Abadi Extra Light"/>
                <a:ea typeface="Roboto"/>
              </a:rPr>
              <a:t>as likely to report intimate partner violence (IPV) during the pandemic compared to parents aged 35-44.</a:t>
            </a:r>
          </a:p>
        </p:txBody>
      </p:sp>
      <p:graphicFrame>
        <p:nvGraphicFramePr>
          <p:cNvPr id="8" name="Chart 7">
            <a:extLst>
              <a:ext uri="{FF2B5EF4-FFF2-40B4-BE49-F238E27FC236}">
                <a16:creationId xmlns:a16="http://schemas.microsoft.com/office/drawing/2014/main" id="{BBD1E10B-3C01-40E1-94CA-F76565B6FE02}"/>
              </a:ext>
            </a:extLst>
          </p:cNvPr>
          <p:cNvGraphicFramePr>
            <a:graphicFrameLocks/>
          </p:cNvGraphicFramePr>
          <p:nvPr/>
        </p:nvGraphicFramePr>
        <p:xfrm>
          <a:off x="2796574" y="2353694"/>
          <a:ext cx="6587773" cy="38246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15FB064A-A728-408A-8B1B-A53CE4A6831E}"/>
              </a:ext>
            </a:extLst>
          </p:cNvPr>
          <p:cNvSpPr txBox="1"/>
          <p:nvPr/>
        </p:nvSpPr>
        <p:spPr>
          <a:xfrm>
            <a:off x="130872" y="6119027"/>
            <a:ext cx="7046724" cy="446276"/>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050">
                <a:latin typeface="Abadi Extra Light"/>
              </a:rPr>
              <a:t>Data notes: 1)* denotes rate is significantly different (p&lt;0.05) compared to the reference group; 2) reference groups is parents aged 35-44; 3) All percentages are unweighted.</a:t>
            </a:r>
          </a:p>
        </p:txBody>
      </p:sp>
      <p:cxnSp>
        <p:nvCxnSpPr>
          <p:cNvPr id="5" name="Straight Arrow Connector 4">
            <a:extLst>
              <a:ext uri="{FF2B5EF4-FFF2-40B4-BE49-F238E27FC236}">
                <a16:creationId xmlns:a16="http://schemas.microsoft.com/office/drawing/2014/main" id="{59C965EA-D17D-424E-8141-EBF712D4EB6D}"/>
              </a:ext>
            </a:extLst>
          </p:cNvPr>
          <p:cNvCxnSpPr>
            <a:cxnSpLocks/>
          </p:cNvCxnSpPr>
          <p:nvPr/>
        </p:nvCxnSpPr>
        <p:spPr>
          <a:xfrm flipH="1">
            <a:off x="8495000" y="3206663"/>
            <a:ext cx="88934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0CE3445-7F7F-1740-A947-D8D912476D0A}"/>
              </a:ext>
            </a:extLst>
          </p:cNvPr>
          <p:cNvSpPr/>
          <p:nvPr/>
        </p:nvSpPr>
        <p:spPr>
          <a:xfrm>
            <a:off x="-279918" y="-228543"/>
            <a:ext cx="12782938" cy="7987004"/>
          </a:xfrm>
          <a:prstGeom prst="rect">
            <a:avLst/>
          </a:prstGeom>
          <a:solidFill>
            <a:srgbClr val="FFFFFF">
              <a:alpha val="7280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1" name="Speech Bubble: Rectangle with Corners Rounded 4">
            <a:extLst>
              <a:ext uri="{FF2B5EF4-FFF2-40B4-BE49-F238E27FC236}">
                <a16:creationId xmlns:a16="http://schemas.microsoft.com/office/drawing/2014/main" id="{54FC41A2-DCE5-6C43-AF7F-B727FBD17F2A}"/>
              </a:ext>
            </a:extLst>
          </p:cNvPr>
          <p:cNvSpPr/>
          <p:nvPr/>
        </p:nvSpPr>
        <p:spPr>
          <a:xfrm>
            <a:off x="2201074" y="485775"/>
            <a:ext cx="7871987" cy="5380927"/>
          </a:xfrm>
          <a:prstGeom prst="wedgeRoundRectCallout">
            <a:avLst>
              <a:gd name="adj1" fmla="val -37534"/>
              <a:gd name="adj2" fmla="val 5845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endParaRPr>
          </a:p>
        </p:txBody>
      </p:sp>
      <p:sp>
        <p:nvSpPr>
          <p:cNvPr id="12" name="TextBox 11">
            <a:extLst>
              <a:ext uri="{FF2B5EF4-FFF2-40B4-BE49-F238E27FC236}">
                <a16:creationId xmlns:a16="http://schemas.microsoft.com/office/drawing/2014/main" id="{3268E1E8-4C4A-2C4E-8B53-6D1E1FAE39A7}"/>
              </a:ext>
            </a:extLst>
          </p:cNvPr>
          <p:cNvSpPr txBox="1"/>
          <p:nvPr/>
        </p:nvSpPr>
        <p:spPr>
          <a:xfrm>
            <a:off x="2315597" y="1055682"/>
            <a:ext cx="754972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400">
                <a:solidFill>
                  <a:srgbClr val="FFFFFF"/>
                </a:solidFill>
                <a:latin typeface="Abadi Extra Light" panose="020B0204020104020204" pitchFamily="34" charset="0"/>
              </a:rPr>
              <a:t>So if there is a teen that, for some reason they were kicked out or homeless…they may have to turn to sex work in order to provide for themselves. That's a big risk factor. Also you know young adults and teens are doubled up in living situations, either with strangers or with family members that could open up other opportunities for risk. …I wonder if it could open up other opportunities for somebody to be victimized or taken advantage of, not just physically... So I think that that's definitely  a big one, if a young adult child doesn't feel like they have a safe place to call home, that could lead to other things.”</a:t>
            </a:r>
            <a:r>
              <a:rPr lang="en-US" sz="2400" baseline="30000">
                <a:solidFill>
                  <a:srgbClr val="FFFFFF"/>
                </a:solidFill>
                <a:latin typeface="Abadi Extra Light" panose="020B0204020104020204" pitchFamily="34" charset="0"/>
              </a:rPr>
              <a:t>2 </a:t>
            </a:r>
          </a:p>
          <a:p>
            <a:pPr algn="ctr">
              <a:defRPr/>
            </a:pPr>
            <a:r>
              <a:rPr lang="en-US" sz="2400">
                <a:solidFill>
                  <a:srgbClr val="FFFFFF"/>
                </a:solidFill>
                <a:latin typeface="Abadi Extra Light" panose="020B0204020104020204" pitchFamily="34" charset="0"/>
              </a:rPr>
              <a:t>--MA young person living in Lynn</a:t>
            </a:r>
            <a:endParaRPr lang="en-US" sz="2400">
              <a:solidFill>
                <a:srgbClr val="FFFFFF"/>
              </a:solidFill>
              <a:latin typeface="Abadi Extra Light" panose="020B0204020104020204" pitchFamily="34" charset="0"/>
              <a:cs typeface="Arial"/>
            </a:endParaRPr>
          </a:p>
        </p:txBody>
      </p:sp>
    </p:spTree>
    <p:extLst>
      <p:ext uri="{BB962C8B-B14F-4D97-AF65-F5344CB8AC3E}">
        <p14:creationId xmlns:p14="http://schemas.microsoft.com/office/powerpoint/2010/main" val="1881147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0" name="Rectangle 19">
            <a:extLst>
              <a:ext uri="{FF2B5EF4-FFF2-40B4-BE49-F238E27FC236}">
                <a16:creationId xmlns:a16="http://schemas.microsoft.com/office/drawing/2014/main" id="{C0A03A23-CC09-D44B-94DD-229EF57A456C}"/>
              </a:ext>
            </a:extLst>
          </p:cNvPr>
          <p:cNvSpPr/>
          <p:nvPr/>
        </p:nvSpPr>
        <p:spPr>
          <a:xfrm>
            <a:off x="6294457" y="2362167"/>
            <a:ext cx="5232400" cy="3860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 name="Rectangle 4">
            <a:extLst>
              <a:ext uri="{FF2B5EF4-FFF2-40B4-BE49-F238E27FC236}">
                <a16:creationId xmlns:a16="http://schemas.microsoft.com/office/drawing/2014/main" id="{32270C04-7AF6-CF41-990C-DC4C1D84B123}"/>
              </a:ext>
            </a:extLst>
          </p:cNvPr>
          <p:cNvSpPr/>
          <p:nvPr/>
        </p:nvSpPr>
        <p:spPr>
          <a:xfrm>
            <a:off x="809928" y="2362167"/>
            <a:ext cx="5087616" cy="38608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9938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64</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161781" y="256863"/>
            <a:ext cx="11868436" cy="649853"/>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spc="800">
                <a:solidFill>
                  <a:srgbClr val="FFFFFF"/>
                </a:solidFill>
                <a:latin typeface="Abadi Extra Light"/>
              </a:rPr>
              <a:t>WHERE ARE YOUNG PARENTS?</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19" name="TextBox 1">
            <a:extLst>
              <a:ext uri="{FF2B5EF4-FFF2-40B4-BE49-F238E27FC236}">
                <a16:creationId xmlns:a16="http://schemas.microsoft.com/office/drawing/2014/main" id="{09FC8027-EDA3-4042-B25C-A1511C765B4D}"/>
              </a:ext>
            </a:extLst>
          </p:cNvPr>
          <p:cNvSpPr txBox="1"/>
          <p:nvPr/>
        </p:nvSpPr>
        <p:spPr>
          <a:xfrm>
            <a:off x="85169" y="6356351"/>
            <a:ext cx="10941014" cy="284693"/>
          </a:xfrm>
          <a:prstGeom prst="rect">
            <a:avLst/>
          </a:prstGeom>
          <a:noFill/>
        </p:spPr>
        <p:txBody>
          <a:bodyPr wrap="square" lIns="121920" tIns="60960" rIns="121920" bIns="6096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050">
                <a:latin typeface="Abadi Extra Light"/>
              </a:rPr>
              <a:t>Data notes: 1)reference groups are youth non-parent and parents aged 35-44; 3) All percentages are unweighted.</a:t>
            </a:r>
          </a:p>
        </p:txBody>
      </p:sp>
      <p:sp>
        <p:nvSpPr>
          <p:cNvPr id="13" name="Rectangle 12">
            <a:extLst>
              <a:ext uri="{FF2B5EF4-FFF2-40B4-BE49-F238E27FC236}">
                <a16:creationId xmlns:a16="http://schemas.microsoft.com/office/drawing/2014/main" id="{DFD06A91-59B9-7B46-AC25-E79D48BA0E89}"/>
              </a:ext>
            </a:extLst>
          </p:cNvPr>
          <p:cNvSpPr/>
          <p:nvPr/>
        </p:nvSpPr>
        <p:spPr>
          <a:xfrm>
            <a:off x="0" y="1191206"/>
            <a:ext cx="12191998" cy="84218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6" name="Rectangle 5">
            <a:extLst>
              <a:ext uri="{FF2B5EF4-FFF2-40B4-BE49-F238E27FC236}">
                <a16:creationId xmlns:a16="http://schemas.microsoft.com/office/drawing/2014/main" id="{388A9232-0F82-464B-B29B-CA3F91F03C90}"/>
              </a:ext>
            </a:extLst>
          </p:cNvPr>
          <p:cNvSpPr/>
          <p:nvPr/>
        </p:nvSpPr>
        <p:spPr>
          <a:xfrm>
            <a:off x="2079958" y="1377035"/>
            <a:ext cx="8695522" cy="461665"/>
          </a:xfrm>
          <a:prstGeom prst="rect">
            <a:avLst/>
          </a:prstGeom>
        </p:spPr>
        <p:txBody>
          <a:bodyPr wrap="none">
            <a:spAutoFit/>
          </a:bodyPr>
          <a:lstStyle/>
          <a:p>
            <a:pPr algn="ctr">
              <a:defRPr/>
            </a:pPr>
            <a:r>
              <a:rPr lang="en-US" sz="2400" dirty="0">
                <a:solidFill>
                  <a:srgbClr val="FFFFFF"/>
                </a:solidFill>
                <a:latin typeface="Abadi Extra Light" panose="020B0204020104020204" pitchFamily="34" charset="0"/>
              </a:rPr>
              <a:t>Young Parents are concentrated in areas hardest hit by the pandemic.  </a:t>
            </a:r>
          </a:p>
        </p:txBody>
      </p:sp>
      <p:graphicFrame>
        <p:nvGraphicFramePr>
          <p:cNvPr id="21" name="Table 6">
            <a:extLst>
              <a:ext uri="{FF2B5EF4-FFF2-40B4-BE49-F238E27FC236}">
                <a16:creationId xmlns:a16="http://schemas.microsoft.com/office/drawing/2014/main" id="{55C78AAF-31BF-E84F-8450-17EC7BAE641A}"/>
              </a:ext>
            </a:extLst>
          </p:cNvPr>
          <p:cNvGraphicFramePr>
            <a:graphicFrameLocks noGrp="1"/>
          </p:cNvGraphicFramePr>
          <p:nvPr>
            <p:extLst>
              <p:ext uri="{D42A27DB-BD31-4B8C-83A1-F6EECF244321}">
                <p14:modId xmlns:p14="http://schemas.microsoft.com/office/powerpoint/2010/main" val="3474925624"/>
              </p:ext>
            </p:extLst>
          </p:nvPr>
        </p:nvGraphicFramePr>
        <p:xfrm>
          <a:off x="2297064" y="3842160"/>
          <a:ext cx="1882600" cy="1841210"/>
        </p:xfrm>
        <a:graphic>
          <a:graphicData uri="http://schemas.openxmlformats.org/drawingml/2006/table">
            <a:tbl>
              <a:tblPr firstRow="1" bandRow="1">
                <a:tableStyleId>{5DA37D80-6434-44D0-A028-1B22A696006F}</a:tableStyleId>
              </a:tblPr>
              <a:tblGrid>
                <a:gridCol w="1882600">
                  <a:extLst>
                    <a:ext uri="{9D8B030D-6E8A-4147-A177-3AD203B41FA5}">
                      <a16:colId xmlns:a16="http://schemas.microsoft.com/office/drawing/2014/main" val="2613794826"/>
                    </a:ext>
                  </a:extLst>
                </a:gridCol>
              </a:tblGrid>
              <a:tr h="393466">
                <a:tc>
                  <a:txBody>
                    <a:bodyPr/>
                    <a:lstStyle/>
                    <a:p>
                      <a:r>
                        <a:rPr lang="en-US" sz="1600">
                          <a:solidFill>
                            <a:schemeClr val="bg1"/>
                          </a:solidFill>
                        </a:rPr>
                        <a:t>Chelsea</a:t>
                      </a:r>
                    </a:p>
                  </a:txBody>
                  <a:tcPr/>
                </a:tc>
                <a:extLst>
                  <a:ext uri="{0D108BD9-81ED-4DB2-BD59-A6C34878D82A}">
                    <a16:rowId xmlns:a16="http://schemas.microsoft.com/office/drawing/2014/main" val="2771490187"/>
                  </a:ext>
                </a:extLst>
              </a:tr>
              <a:tr h="361936">
                <a:tc>
                  <a:txBody>
                    <a:bodyPr/>
                    <a:lstStyle/>
                    <a:p>
                      <a:r>
                        <a:rPr lang="en-US" sz="1600">
                          <a:solidFill>
                            <a:schemeClr val="bg1"/>
                          </a:solidFill>
                        </a:rPr>
                        <a:t>Lawrence</a:t>
                      </a:r>
                    </a:p>
                  </a:txBody>
                  <a:tcPr/>
                </a:tc>
                <a:extLst>
                  <a:ext uri="{0D108BD9-81ED-4DB2-BD59-A6C34878D82A}">
                    <a16:rowId xmlns:a16="http://schemas.microsoft.com/office/drawing/2014/main" val="3631284338"/>
                  </a:ext>
                </a:extLst>
              </a:tr>
              <a:tr h="361936">
                <a:tc>
                  <a:txBody>
                    <a:bodyPr/>
                    <a:lstStyle/>
                    <a:p>
                      <a:r>
                        <a:rPr lang="en-US" sz="1600">
                          <a:solidFill>
                            <a:schemeClr val="bg1"/>
                          </a:solidFill>
                        </a:rPr>
                        <a:t>New Bedford</a:t>
                      </a:r>
                    </a:p>
                  </a:txBody>
                  <a:tcPr/>
                </a:tc>
                <a:extLst>
                  <a:ext uri="{0D108BD9-81ED-4DB2-BD59-A6C34878D82A}">
                    <a16:rowId xmlns:a16="http://schemas.microsoft.com/office/drawing/2014/main" val="789798813"/>
                  </a:ext>
                </a:extLst>
              </a:tr>
              <a:tr h="361936">
                <a:tc>
                  <a:txBody>
                    <a:bodyPr/>
                    <a:lstStyle/>
                    <a:p>
                      <a:r>
                        <a:rPr lang="en-US" sz="1600">
                          <a:solidFill>
                            <a:schemeClr val="bg1"/>
                          </a:solidFill>
                        </a:rPr>
                        <a:t>Springfield</a:t>
                      </a:r>
                    </a:p>
                  </a:txBody>
                  <a:tcPr/>
                </a:tc>
                <a:extLst>
                  <a:ext uri="{0D108BD9-81ED-4DB2-BD59-A6C34878D82A}">
                    <a16:rowId xmlns:a16="http://schemas.microsoft.com/office/drawing/2014/main" val="3916516458"/>
                  </a:ext>
                </a:extLst>
              </a:tr>
              <a:tr h="361936">
                <a:tc>
                  <a:txBody>
                    <a:bodyPr/>
                    <a:lstStyle/>
                    <a:p>
                      <a:r>
                        <a:rPr lang="en-US" sz="1600" dirty="0">
                          <a:solidFill>
                            <a:schemeClr val="bg1"/>
                          </a:solidFill>
                        </a:rPr>
                        <a:t>Lynn</a:t>
                      </a:r>
                    </a:p>
                  </a:txBody>
                  <a:tcPr/>
                </a:tc>
                <a:extLst>
                  <a:ext uri="{0D108BD9-81ED-4DB2-BD59-A6C34878D82A}">
                    <a16:rowId xmlns:a16="http://schemas.microsoft.com/office/drawing/2014/main" val="2744244638"/>
                  </a:ext>
                </a:extLst>
              </a:tr>
            </a:tbl>
          </a:graphicData>
        </a:graphic>
      </p:graphicFrame>
      <p:sp>
        <p:nvSpPr>
          <p:cNvPr id="4" name="Rectangle 3">
            <a:extLst>
              <a:ext uri="{FF2B5EF4-FFF2-40B4-BE49-F238E27FC236}">
                <a16:creationId xmlns:a16="http://schemas.microsoft.com/office/drawing/2014/main" id="{E92A3BDD-77A5-CA42-9F7C-4B134FFE8609}"/>
              </a:ext>
            </a:extLst>
          </p:cNvPr>
          <p:cNvSpPr/>
          <p:nvPr/>
        </p:nvSpPr>
        <p:spPr>
          <a:xfrm>
            <a:off x="1187547" y="2590052"/>
            <a:ext cx="4362353" cy="923330"/>
          </a:xfrm>
          <a:prstGeom prst="rect">
            <a:avLst/>
          </a:prstGeom>
        </p:spPr>
        <p:txBody>
          <a:bodyPr wrap="square">
            <a:spAutoFit/>
          </a:bodyPr>
          <a:lstStyle/>
          <a:p>
            <a:pPr>
              <a:defRPr/>
            </a:pPr>
            <a:r>
              <a:rPr lang="en-US" b="1">
                <a:solidFill>
                  <a:srgbClr val="FFFFFF"/>
                </a:solidFill>
                <a:latin typeface="Abadi Extra Light" panose="020B0204020104020204" pitchFamily="34" charset="0"/>
                <a:ea typeface="+mn-lt"/>
                <a:cs typeface="Calibri"/>
              </a:rPr>
              <a:t>Many of the towns with the highest teen birth rates, also are those hardest hit by COVID infections</a:t>
            </a:r>
            <a:endParaRPr lang="en-US">
              <a:solidFill>
                <a:srgbClr val="000000"/>
              </a:solidFill>
            </a:endParaRPr>
          </a:p>
        </p:txBody>
      </p:sp>
      <p:sp>
        <p:nvSpPr>
          <p:cNvPr id="22" name="Rectangle 21">
            <a:extLst>
              <a:ext uri="{FF2B5EF4-FFF2-40B4-BE49-F238E27FC236}">
                <a16:creationId xmlns:a16="http://schemas.microsoft.com/office/drawing/2014/main" id="{14BECE06-E823-8544-B4B8-66D18223C3BA}"/>
              </a:ext>
            </a:extLst>
          </p:cNvPr>
          <p:cNvSpPr/>
          <p:nvPr/>
        </p:nvSpPr>
        <p:spPr>
          <a:xfrm>
            <a:off x="6733757" y="2484133"/>
            <a:ext cx="4487060" cy="923330"/>
          </a:xfrm>
          <a:prstGeom prst="rect">
            <a:avLst/>
          </a:prstGeom>
        </p:spPr>
        <p:txBody>
          <a:bodyPr wrap="square" lIns="91440" tIns="45720" rIns="91440" bIns="45720" anchor="t">
            <a:spAutoFit/>
          </a:bodyPr>
          <a:lstStyle/>
          <a:p>
            <a:pPr>
              <a:defRPr/>
            </a:pPr>
            <a:r>
              <a:rPr lang="en-US" b="1" dirty="0">
                <a:solidFill>
                  <a:srgbClr val="FFFFFF"/>
                </a:solidFill>
                <a:latin typeface="Abadi Extra Light"/>
                <a:ea typeface="+mn-lt"/>
                <a:cs typeface="Calibri"/>
              </a:rPr>
              <a:t>Even within a single community, historic disinvestment and structural drivers have created racial inequities in the teen birth rate. </a:t>
            </a:r>
            <a:endParaRPr lang="en-US" dirty="0">
              <a:solidFill>
                <a:srgbClr val="000000"/>
              </a:solidFill>
              <a:cs typeface="Arial"/>
            </a:endParaRPr>
          </a:p>
        </p:txBody>
      </p:sp>
      <p:graphicFrame>
        <p:nvGraphicFramePr>
          <p:cNvPr id="23" name="Chart 22">
            <a:extLst>
              <a:ext uri="{FF2B5EF4-FFF2-40B4-BE49-F238E27FC236}">
                <a16:creationId xmlns:a16="http://schemas.microsoft.com/office/drawing/2014/main" id="{69DEF0D0-9F6B-0C4B-A2A3-64603407EEBD}"/>
              </a:ext>
            </a:extLst>
          </p:cNvPr>
          <p:cNvGraphicFramePr>
            <a:graphicFrameLocks/>
          </p:cNvGraphicFramePr>
          <p:nvPr>
            <p:extLst>
              <p:ext uri="{D42A27DB-BD31-4B8C-83A1-F6EECF244321}">
                <p14:modId xmlns:p14="http://schemas.microsoft.com/office/powerpoint/2010/main" val="1577942644"/>
              </p:ext>
            </p:extLst>
          </p:nvPr>
        </p:nvGraphicFramePr>
        <p:xfrm>
          <a:off x="6600496" y="3487970"/>
          <a:ext cx="4620321" cy="2596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987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animBg="1"/>
      <p:bldP spid="4" grpId="0"/>
      <p:bldP spid="22" grpId="0"/>
      <p:bldGraphic spid="23"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15"/>
          <p:cNvSpPr txBox="1">
            <a:spLocks noGrp="1"/>
          </p:cNvSpPr>
          <p:nvPr>
            <p:ph type="body" idx="1"/>
          </p:nvPr>
        </p:nvSpPr>
        <p:spPr>
          <a:xfrm>
            <a:off x="147145" y="1391890"/>
            <a:ext cx="11550870" cy="5124333"/>
          </a:xfrm>
          <a:prstGeom prst="rect">
            <a:avLst/>
          </a:prstGeom>
        </p:spPr>
        <p:txBody>
          <a:bodyPr spcFirstLastPara="1" wrap="square" lIns="91433" tIns="45700" rIns="91433" bIns="45700" anchor="t" anchorCtr="0">
            <a:noAutofit/>
          </a:bodyPr>
          <a:lstStyle/>
          <a:p>
            <a:pPr marL="15875" lvl="1" indent="0">
              <a:buNone/>
            </a:pPr>
            <a:r>
              <a:rPr lang="en-US" sz="2000" dirty="0">
                <a:latin typeface="Abadi Extra Light"/>
              </a:rPr>
              <a:t>The global pandemic has had a significant impact on youth’s education and employment – as recovery continues, policies must reflect youth’s needs as both students and employees.</a:t>
            </a:r>
          </a:p>
          <a:p>
            <a:pPr marL="1270000" lvl="1" indent="-333375"/>
            <a:endParaRPr lang="en-US" sz="2200" dirty="0">
              <a:latin typeface="Abadi Extra Light"/>
            </a:endParaRPr>
          </a:p>
          <a:p>
            <a:pPr marL="15875" lvl="1" indent="0">
              <a:spcAft>
                <a:spcPts val="1200"/>
              </a:spcAft>
              <a:buNone/>
            </a:pPr>
            <a:r>
              <a:rPr lang="en-US" sz="2000" dirty="0">
                <a:latin typeface="Abadi" panose="020B0604020104020204" pitchFamily="34" charset="0"/>
              </a:rPr>
              <a:t>Supports for young parents are urgently needed. </a:t>
            </a:r>
            <a:r>
              <a:rPr lang="en-US" sz="2000" dirty="0">
                <a:solidFill>
                  <a:schemeClr val="tx1"/>
                </a:solidFill>
                <a:latin typeface="Abadi Extra Light"/>
              </a:rPr>
              <a:t>The impact of the pandemic on young parents could be multi-generational as it </a:t>
            </a:r>
            <a:r>
              <a:rPr lang="en-US" sz="2000" dirty="0">
                <a:latin typeface="Abadi" panose="020B0604020104020204" pitchFamily="34" charset="0"/>
              </a:rPr>
              <a:t>affects both youth/parent development and infant &amp; child development. </a:t>
            </a:r>
          </a:p>
          <a:p>
            <a:pPr marL="1252189" lvl="1" indent="-457189">
              <a:spcAft>
                <a:spcPts val="1200"/>
              </a:spcAft>
            </a:pPr>
            <a:r>
              <a:rPr lang="en-US" sz="2000" dirty="0">
                <a:latin typeface="Abadi Extra Light"/>
              </a:rPr>
              <a:t>Half of employed young parents </a:t>
            </a:r>
            <a:r>
              <a:rPr lang="en-US" sz="2000" dirty="0">
                <a:latin typeface="Abadi" panose="020B0604020104020204" pitchFamily="34" charset="0"/>
              </a:rPr>
              <a:t>reduced their hours/lost jobs</a:t>
            </a:r>
            <a:r>
              <a:rPr lang="en-US" sz="2000" dirty="0">
                <a:latin typeface="Abadi Extra Light"/>
              </a:rPr>
              <a:t>, (twice as high as older parents).</a:t>
            </a:r>
          </a:p>
          <a:p>
            <a:pPr marL="1252189" lvl="1" indent="-457189">
              <a:spcAft>
                <a:spcPts val="1200"/>
              </a:spcAft>
            </a:pPr>
            <a:r>
              <a:rPr lang="en-US" sz="2000" dirty="0">
                <a:solidFill>
                  <a:schemeClr val="tx1"/>
                </a:solidFill>
                <a:latin typeface="Abadi Extra Light"/>
              </a:rPr>
              <a:t>More than 80% of young parents have </a:t>
            </a:r>
            <a:r>
              <a:rPr lang="en-US" sz="2000" dirty="0">
                <a:solidFill>
                  <a:schemeClr val="tx1"/>
                </a:solidFill>
                <a:latin typeface="Abadi" panose="020B0604020104020204" pitchFamily="34" charset="0"/>
              </a:rPr>
              <a:t>at least one unmet household need</a:t>
            </a:r>
            <a:r>
              <a:rPr lang="en-US" sz="2000" dirty="0">
                <a:solidFill>
                  <a:schemeClr val="tx1"/>
                </a:solidFill>
                <a:latin typeface="Abadi Extra Light"/>
              </a:rPr>
              <a:t>.</a:t>
            </a:r>
          </a:p>
          <a:p>
            <a:pPr marL="1252189" lvl="1" indent="-457189">
              <a:spcAft>
                <a:spcPts val="1200"/>
              </a:spcAft>
            </a:pPr>
            <a:r>
              <a:rPr lang="en-US" sz="2000" dirty="0">
                <a:solidFill>
                  <a:schemeClr val="tx1"/>
                </a:solidFill>
                <a:latin typeface="Abadi Extra Light"/>
              </a:rPr>
              <a:t>Young parents experienced </a:t>
            </a:r>
            <a:r>
              <a:rPr lang="en-US" sz="2000" dirty="0">
                <a:solidFill>
                  <a:schemeClr val="tx1"/>
                </a:solidFill>
                <a:latin typeface="Abadi" panose="020B0604020104020204" pitchFamily="34" charset="0"/>
              </a:rPr>
              <a:t>intimate partner violence </a:t>
            </a:r>
            <a:r>
              <a:rPr lang="en-US" sz="2000" dirty="0">
                <a:solidFill>
                  <a:schemeClr val="tx1"/>
                </a:solidFill>
                <a:latin typeface="Abadi Extra Light"/>
              </a:rPr>
              <a:t>at significantly higher rates</a:t>
            </a:r>
          </a:p>
          <a:p>
            <a:pPr marL="1252189" lvl="1" indent="-457189">
              <a:spcAft>
                <a:spcPts val="1200"/>
              </a:spcAft>
            </a:pPr>
            <a:r>
              <a:rPr lang="en-US" sz="2000" dirty="0">
                <a:latin typeface="Abadi Extra Light"/>
              </a:rPr>
              <a:t>Nearly half of young parents are </a:t>
            </a:r>
            <a:r>
              <a:rPr lang="en-US" sz="2000" dirty="0">
                <a:latin typeface="Abadi" panose="020B0604020104020204" pitchFamily="34" charset="0"/>
              </a:rPr>
              <a:t>concerned about housing expenses</a:t>
            </a:r>
            <a:r>
              <a:rPr lang="en-US" sz="2000" dirty="0">
                <a:latin typeface="Abadi Extra Light"/>
              </a:rPr>
              <a:t>. </a:t>
            </a:r>
          </a:p>
          <a:p>
            <a:pPr marL="1252189" lvl="1" indent="-457189">
              <a:spcAft>
                <a:spcPts val="1200"/>
              </a:spcAft>
            </a:pPr>
            <a:r>
              <a:rPr lang="en-US" sz="2000" dirty="0">
                <a:solidFill>
                  <a:schemeClr val="tx1"/>
                </a:solidFill>
                <a:latin typeface="Abadi Extra Light"/>
              </a:rPr>
              <a:t>Concerns about housing, childcare, expenses, and IPV significantly impact the mental and physical health of </a:t>
            </a:r>
            <a:r>
              <a:rPr lang="en-US" sz="2000" dirty="0">
                <a:solidFill>
                  <a:schemeClr val="tx1"/>
                </a:solidFill>
                <a:latin typeface="Abadi" panose="020B0604020104020204" pitchFamily="34" charset="0"/>
              </a:rPr>
              <a:t>both young parents and their children</a:t>
            </a:r>
            <a:r>
              <a:rPr lang="en-US" sz="2000" dirty="0">
                <a:solidFill>
                  <a:schemeClr val="tx1"/>
                </a:solidFill>
                <a:latin typeface="Abadi Extra Light"/>
              </a:rPr>
              <a:t>. </a:t>
            </a:r>
          </a:p>
          <a:p>
            <a:pPr marL="1252189" lvl="1" indent="-457189">
              <a:spcAft>
                <a:spcPts val="1200"/>
              </a:spcAft>
            </a:pPr>
            <a:r>
              <a:rPr lang="en-US" sz="2000" dirty="0">
                <a:solidFill>
                  <a:schemeClr val="tx1"/>
                </a:solidFill>
                <a:latin typeface="Abadi Extra Light"/>
              </a:rPr>
              <a:t>Inequities are concentrated geographically</a:t>
            </a:r>
          </a:p>
          <a:p>
            <a:pPr marL="168482" indent="0">
              <a:lnSpc>
                <a:spcPct val="150000"/>
              </a:lnSpc>
              <a:buNone/>
            </a:pPr>
            <a:endParaRPr lang="en-US" sz="2133" dirty="0">
              <a:solidFill>
                <a:schemeClr val="tx1"/>
              </a:solidFill>
              <a:latin typeface="Abadi Extra Light"/>
            </a:endParaRPr>
          </a:p>
        </p:txBody>
      </p:sp>
      <p:sp>
        <p:nvSpPr>
          <p:cNvPr id="2" name="Rectangle 1">
            <a:extLst>
              <a:ext uri="{FF2B5EF4-FFF2-40B4-BE49-F238E27FC236}">
                <a16:creationId xmlns:a16="http://schemas.microsoft.com/office/drawing/2014/main" id="{122BA1BB-005A-4FF0-80F3-A294F73292A2}"/>
              </a:ext>
            </a:extLst>
          </p:cNvPr>
          <p:cNvSpPr/>
          <p:nvPr/>
        </p:nvSpPr>
        <p:spPr>
          <a:xfrm>
            <a:off x="1" y="229351"/>
            <a:ext cx="12191999" cy="99811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Arial"/>
            </a:endParaRPr>
          </a:p>
        </p:txBody>
      </p:sp>
      <p:sp>
        <p:nvSpPr>
          <p:cNvPr id="67" name="Google Shape;67;p15"/>
          <p:cNvSpPr txBox="1">
            <a:spLocks noGrp="1"/>
          </p:cNvSpPr>
          <p:nvPr>
            <p:ph type="title"/>
          </p:nvPr>
        </p:nvSpPr>
        <p:spPr>
          <a:xfrm>
            <a:off x="147145" y="229351"/>
            <a:ext cx="11897710" cy="1229009"/>
          </a:xfrm>
          <a:prstGeom prst="rect">
            <a:avLst/>
          </a:prstGeom>
        </p:spPr>
        <p:txBody>
          <a:bodyPr spcFirstLastPara="1" wrap="square" lIns="91433" tIns="45700" rIns="91433" bIns="45700" anchor="ctr" anchorCtr="0">
            <a:noAutofit/>
          </a:bodyPr>
          <a:lstStyle/>
          <a:p>
            <a:r>
              <a:rPr lang="en-US" sz="3400" b="1" spc="800">
                <a:solidFill>
                  <a:schemeClr val="bg1"/>
                </a:solidFill>
                <a:latin typeface="Abadi Extra Light"/>
              </a:rPr>
              <a:t>KEY TAKEAWAYS: YOUTH &amp; YOUNG PARENTS</a:t>
            </a:r>
            <a:endParaRPr lang="en-US" sz="3400">
              <a:solidFill>
                <a:schemeClr val="bg1"/>
              </a:solidFill>
            </a:endParaRPr>
          </a:p>
        </p:txBody>
      </p:sp>
      <p:sp>
        <p:nvSpPr>
          <p:cNvPr id="6" name="Rectangle 5">
            <a:extLst>
              <a:ext uri="{FF2B5EF4-FFF2-40B4-BE49-F238E27FC236}">
                <a16:creationId xmlns:a16="http://schemas.microsoft.com/office/drawing/2014/main" id="{2C959536-B214-4D50-AB80-389A6058B95D}"/>
              </a:ext>
            </a:extLst>
          </p:cNvPr>
          <p:cNvSpPr/>
          <p:nvPr/>
        </p:nvSpPr>
        <p:spPr>
          <a:xfrm>
            <a:off x="0" y="6632871"/>
            <a:ext cx="12191999" cy="242221"/>
          </a:xfrm>
          <a:prstGeom prst="rect">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n-US" sz="2400">
              <a:solidFill>
                <a:srgbClr val="FFFFFF"/>
              </a:solidFill>
              <a:latin typeface="Arial"/>
            </a:endParaRPr>
          </a:p>
        </p:txBody>
      </p:sp>
      <p:sp>
        <p:nvSpPr>
          <p:cNvPr id="9" name="Rectangle 8">
            <a:extLst>
              <a:ext uri="{FF2B5EF4-FFF2-40B4-BE49-F238E27FC236}">
                <a16:creationId xmlns:a16="http://schemas.microsoft.com/office/drawing/2014/main" id="{9BD7A823-A968-46A3-B0E2-74146C943E0E}"/>
              </a:ext>
            </a:extLst>
          </p:cNvPr>
          <p:cNvSpPr/>
          <p:nvPr/>
        </p:nvSpPr>
        <p:spPr>
          <a:xfrm>
            <a:off x="0" y="6564892"/>
            <a:ext cx="1379545" cy="338554"/>
          </a:xfrm>
          <a:prstGeom prst="rect">
            <a:avLst/>
          </a:prstGeom>
        </p:spPr>
        <p:txBody>
          <a:bodyPr wrap="none" lIns="121920" tIns="60960" rIns="121920" bIns="60960" anchor="t">
            <a:spAutoFit/>
          </a:bodyPr>
          <a:lstStyle/>
          <a:p>
            <a:pPr defTabSz="1219170">
              <a:buClr>
                <a:srgbClr val="000000"/>
              </a:buClr>
              <a:defRPr/>
            </a:pPr>
            <a:r>
              <a:rPr lang="en-US" sz="1400" i="1" kern="0">
                <a:solidFill>
                  <a:prstClr val="black"/>
                </a:solidFill>
                <a:latin typeface="Abadi Extra Light"/>
                <a:ea typeface="Lato"/>
                <a:cs typeface="Lato"/>
                <a:sym typeface="Lato"/>
              </a:rPr>
              <a:t>7.14.21 release</a:t>
            </a:r>
            <a:endParaRPr lang="en-US" sz="1400" i="1" kern="0">
              <a:solidFill>
                <a:prstClr val="black"/>
              </a:solidFill>
              <a:latin typeface="Arial"/>
              <a:cs typeface="Arial"/>
              <a:sym typeface="Arial"/>
            </a:endParaRPr>
          </a:p>
        </p:txBody>
      </p:sp>
      <p:sp>
        <p:nvSpPr>
          <p:cNvPr id="3" name="Slide Number Placeholder 2">
            <a:extLst>
              <a:ext uri="{FF2B5EF4-FFF2-40B4-BE49-F238E27FC236}">
                <a16:creationId xmlns:a16="http://schemas.microsoft.com/office/drawing/2014/main" id="{AA6A45DE-83D5-4DC3-B758-B892BD8B923F}"/>
              </a:ext>
            </a:extLst>
          </p:cNvPr>
          <p:cNvSpPr>
            <a:spLocks noGrp="1"/>
          </p:cNvSpPr>
          <p:nvPr>
            <p:ph type="sldNum" sz="quarter" idx="12"/>
          </p:nvPr>
        </p:nvSpPr>
        <p:spPr/>
        <p:txBody>
          <a:bodyPr/>
          <a:lstStyle/>
          <a:p>
            <a:pPr>
              <a:defRPr/>
            </a:pPr>
            <a:fld id="{E82662CE-D6B2-4D32-BBDD-FF4D52D9A7BB}" type="slidenum">
              <a:rPr lang="en-US" smtClean="0">
                <a:solidFill>
                  <a:prstClr val="black">
                    <a:tint val="75000"/>
                  </a:prstClr>
                </a:solidFill>
              </a:rPr>
              <a:pPr>
                <a:defRPr/>
              </a:pPr>
              <a:t>65</a:t>
            </a:fld>
            <a:endParaRPr lang="en-US">
              <a:solidFill>
                <a:prstClr val="black">
                  <a:tint val="75000"/>
                </a:prstClr>
              </a:solidFill>
            </a:endParaRPr>
          </a:p>
        </p:txBody>
      </p:sp>
    </p:spTree>
    <p:extLst>
      <p:ext uri="{BB962C8B-B14F-4D97-AF65-F5344CB8AC3E}">
        <p14:creationId xmlns:p14="http://schemas.microsoft.com/office/powerpoint/2010/main" val="38776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2" y="14501"/>
            <a:ext cx="12191999" cy="9526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buClr>
                <a:srgbClr val="000000"/>
              </a:buClr>
              <a:defRPr/>
            </a:pPr>
            <a:endParaRPr lang="en-US" sz="1867" kern="0">
              <a:solidFill>
                <a:srgbClr val="FFFFFF"/>
              </a:solidFil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43348" y="136267"/>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40">
              <a:buClr>
                <a:srgbClr val="000000"/>
              </a:buClr>
              <a:defRPr/>
            </a:pPr>
            <a:r>
              <a:rPr lang="en-US" sz="4267" b="1" kern="0" spc="800" dirty="0">
                <a:solidFill>
                  <a:srgbClr val="FFFFFF"/>
                </a:solidFill>
                <a:latin typeface="Abadi Extra Light"/>
              </a:rPr>
              <a:t>EXAMPLE DATA TO ACTION</a:t>
            </a:r>
            <a:endParaRPr lang="en-US" sz="4267" b="1" kern="0" dirty="0">
              <a:solidFill>
                <a:srgbClr val="FFFFFF"/>
              </a:solidFill>
              <a:latin typeface="Abadi Extra Light"/>
            </a:endParaRPr>
          </a:p>
        </p:txBody>
      </p:sp>
      <p:sp>
        <p:nvSpPr>
          <p:cNvPr id="8" name="Google Shape;224;p26">
            <a:extLst>
              <a:ext uri="{FF2B5EF4-FFF2-40B4-BE49-F238E27FC236}">
                <a16:creationId xmlns:a16="http://schemas.microsoft.com/office/drawing/2014/main" id="{8673ECFD-0061-1245-9ED8-8A4A04922256}"/>
              </a:ext>
            </a:extLst>
          </p:cNvPr>
          <p:cNvSpPr/>
          <p:nvPr/>
        </p:nvSpPr>
        <p:spPr>
          <a:xfrm>
            <a:off x="246186" y="1266091"/>
            <a:ext cx="5849813" cy="5286183"/>
          </a:xfrm>
          <a:prstGeom prst="rect">
            <a:avLst/>
          </a:prstGeom>
          <a:solidFill>
            <a:schemeClr val="accent5"/>
          </a:solidFill>
          <a:ln w="38100">
            <a:noFill/>
          </a:ln>
        </p:spPr>
        <p:txBody>
          <a:bodyPr spcFirstLastPara="1" wrap="square" lIns="121900" tIns="121900" rIns="121900" bIns="121900" anchor="t" anchorCtr="0">
            <a:noAutofit/>
          </a:bodyPr>
          <a:lstStyle/>
          <a:p>
            <a:pPr algn="ctr" defTabSz="1219140">
              <a:spcBef>
                <a:spcPts val="1200"/>
              </a:spcBef>
              <a:buClr>
                <a:srgbClr val="000000"/>
              </a:buClr>
              <a:defRPr/>
            </a:pPr>
            <a:r>
              <a:rPr lang="en-US" sz="2800" u="sng" kern="0" dirty="0">
                <a:solidFill>
                  <a:srgbClr val="FFFFFF"/>
                </a:solidFill>
                <a:latin typeface="Abadi Extra Light"/>
                <a:cs typeface="Arial"/>
                <a:sym typeface="Arial"/>
              </a:rPr>
              <a:t>Employment &amp; Education Actions Taken</a:t>
            </a:r>
            <a:endParaRPr lang="en-US" sz="2800" kern="0" dirty="0">
              <a:solidFill>
                <a:srgbClr val="FFFFFF"/>
              </a:solidFill>
              <a:latin typeface="Abadi Extra Light"/>
              <a:cs typeface="Arial"/>
              <a:sym typeface="Arial"/>
            </a:endParaRPr>
          </a:p>
          <a:p>
            <a:pPr marL="380990" indent="-380990" defTabSz="1219170">
              <a:spcBef>
                <a:spcPts val="1200"/>
              </a:spcBef>
              <a:buClr>
                <a:srgbClr val="FFFFFF"/>
              </a:buClr>
              <a:buFont typeface="Arial" panose="020B0604020202020204" pitchFamily="34" charset="0"/>
              <a:buChar char="•"/>
            </a:pPr>
            <a:r>
              <a:rPr lang="en-US" kern="0" dirty="0">
                <a:solidFill>
                  <a:srgbClr val="FFFFFF"/>
                </a:solidFill>
                <a:latin typeface="Abadi Extra Light"/>
                <a:cs typeface="Arial"/>
                <a:sym typeface="Arial"/>
              </a:rPr>
              <a:t>Coordinate the MA Youth Employment and Safety Team (MA YES TEAM), a multi-agency group that aims to keep youth safe at work including in state funded summer work programs.</a:t>
            </a:r>
            <a:endParaRPr lang="en-US" kern="0" dirty="0">
              <a:solidFill>
                <a:srgbClr val="FFFFFF"/>
              </a:solidFill>
              <a:latin typeface="Abadi Extra Light"/>
              <a:cs typeface="Arial"/>
            </a:endParaRPr>
          </a:p>
          <a:p>
            <a:pPr marL="380990" indent="-380990" defTabSz="914354">
              <a:spcBef>
                <a:spcPts val="1200"/>
              </a:spcBef>
              <a:buFont typeface="Arial" panose="020B0604020202020204" pitchFamily="34" charset="0"/>
              <a:buChar char="•"/>
              <a:defRPr/>
            </a:pPr>
            <a:r>
              <a:rPr lang="en-US" kern="0" dirty="0">
                <a:solidFill>
                  <a:srgbClr val="FFFFFF"/>
                </a:solidFill>
                <a:latin typeface="Abadi Extra Light" panose="020B0204020104020204" pitchFamily="34" charset="0"/>
                <a:cs typeface="Arial"/>
                <a:sym typeface="Arial"/>
              </a:rPr>
              <a:t>Explore opportunities for vaccine ambassadors to include information specific to youth especially when giving presentations to municipalities or employers.</a:t>
            </a:r>
            <a:endParaRPr lang="en-US" kern="0" dirty="0">
              <a:solidFill>
                <a:srgbClr val="FFFFFF"/>
              </a:solidFill>
              <a:latin typeface="Abadi Extra Light"/>
              <a:cs typeface="Arial"/>
              <a:sym typeface="Arial"/>
            </a:endParaRPr>
          </a:p>
          <a:p>
            <a:pPr marL="380365" indent="-380365" defTabSz="1219170">
              <a:spcBef>
                <a:spcPts val="1200"/>
              </a:spcBef>
              <a:buClr>
                <a:srgbClr val="FFFFFF"/>
              </a:buClr>
              <a:buFont typeface="Arial" panose="020B0604020202020204" pitchFamily="34" charset="0"/>
              <a:buChar char="•"/>
            </a:pPr>
            <a:r>
              <a:rPr lang="en-US" kern="0" dirty="0">
                <a:solidFill>
                  <a:srgbClr val="FFFFFF"/>
                </a:solidFill>
                <a:latin typeface="Abadi Extra Light" panose="020B0204020104020204" pitchFamily="34" charset="0"/>
                <a:cs typeface="Arial"/>
                <a:sym typeface="Arial"/>
              </a:rPr>
              <a:t>Connect vocational schools with industry to use the shops after school hours to offer training programs for young adults and adults through the evening academies and Technical Institute programs.</a:t>
            </a:r>
            <a:endParaRPr lang="en-US" kern="0" dirty="0">
              <a:solidFill>
                <a:srgbClr val="FFFFFF"/>
              </a:solidFill>
              <a:latin typeface="Abadi Extra Light" panose="020B0204020104020204" pitchFamily="34" charset="0"/>
              <a:cs typeface="Arial"/>
            </a:endParaRPr>
          </a:p>
          <a:p>
            <a:pPr defTabSz="1219140">
              <a:spcBef>
                <a:spcPts val="1200"/>
              </a:spcBef>
              <a:buClr>
                <a:srgbClr val="000000"/>
              </a:buClr>
              <a:defRPr/>
            </a:pPr>
            <a:endParaRPr lang="en-US" sz="2000" kern="0" dirty="0">
              <a:solidFill>
                <a:srgbClr val="FFFFFF"/>
              </a:solidFill>
              <a:latin typeface="Abadi Extra Light"/>
              <a:cs typeface="Arial"/>
            </a:endParaRPr>
          </a:p>
        </p:txBody>
      </p:sp>
      <p:sp>
        <p:nvSpPr>
          <p:cNvPr id="9" name="Google Shape;224;p26">
            <a:extLst>
              <a:ext uri="{FF2B5EF4-FFF2-40B4-BE49-F238E27FC236}">
                <a16:creationId xmlns:a16="http://schemas.microsoft.com/office/drawing/2014/main" id="{8405DF1F-AFF7-4146-AA70-2231796CB606}"/>
              </a:ext>
            </a:extLst>
          </p:cNvPr>
          <p:cNvSpPr/>
          <p:nvPr/>
        </p:nvSpPr>
        <p:spPr>
          <a:xfrm>
            <a:off x="6157622" y="1266091"/>
            <a:ext cx="5788192" cy="5286183"/>
          </a:xfrm>
          <a:prstGeom prst="rect">
            <a:avLst/>
          </a:prstGeom>
          <a:solidFill>
            <a:schemeClr val="accent5"/>
          </a:solidFill>
          <a:ln w="38100">
            <a:noFill/>
          </a:ln>
        </p:spPr>
        <p:txBody>
          <a:bodyPr spcFirstLastPara="1" wrap="square" lIns="121900" tIns="121900" rIns="121900" bIns="121900" anchor="t" anchorCtr="0">
            <a:noAutofit/>
          </a:bodyPr>
          <a:lstStyle/>
          <a:p>
            <a:pPr algn="ctr" defTabSz="1219140">
              <a:spcBef>
                <a:spcPts val="1200"/>
              </a:spcBef>
              <a:buClr>
                <a:srgbClr val="000000"/>
              </a:buClr>
              <a:defRPr/>
            </a:pPr>
            <a:r>
              <a:rPr lang="en-US" sz="2800" u="sng" kern="0" dirty="0">
                <a:solidFill>
                  <a:srgbClr val="FFFFFF"/>
                </a:solidFill>
                <a:latin typeface="Abadi Extra Light"/>
                <a:cs typeface="Arial"/>
                <a:sym typeface="Arial"/>
              </a:rPr>
              <a:t>Young Parent Actions Taken</a:t>
            </a:r>
            <a:endParaRPr lang="en-US" sz="2800" kern="0" dirty="0">
              <a:solidFill>
                <a:srgbClr val="FFFFFF"/>
              </a:solidFill>
              <a:latin typeface="Abadi Extra Light"/>
              <a:cs typeface="Arial"/>
              <a:sym typeface="Arial"/>
            </a:endParaRPr>
          </a:p>
          <a:p>
            <a:pPr marL="380990" indent="-380990" defTabSz="1219170">
              <a:spcBef>
                <a:spcPts val="1200"/>
              </a:spcBef>
              <a:buClr>
                <a:srgbClr val="FFFFFF"/>
              </a:buClr>
              <a:buFont typeface="Arial" panose="020B0604020202020204" pitchFamily="34" charset="0"/>
              <a:buChar char="•"/>
              <a:defRPr/>
            </a:pPr>
            <a:r>
              <a:rPr lang="en-US" kern="0" dirty="0">
                <a:solidFill>
                  <a:srgbClr val="FFFFFF"/>
                </a:solidFill>
                <a:latin typeface="Abadi Extra Light" panose="020B0204020104020204" pitchFamily="34" charset="0"/>
                <a:cs typeface="Arial"/>
                <a:sym typeface="Arial"/>
              </a:rPr>
              <a:t>DPH is partnering with the Department of Transitional Assistance and Department of Public Health to distribute COVID response funds for assisting young families through the MA Pregnant &amp; Parenting Teen Initiative (MPPTI).</a:t>
            </a:r>
          </a:p>
          <a:p>
            <a:pPr marL="380990" indent="-380990" defTabSz="1219170">
              <a:spcBef>
                <a:spcPts val="1200"/>
              </a:spcBef>
              <a:buClr>
                <a:srgbClr val="FFFFFF"/>
              </a:buClr>
              <a:buFont typeface="Arial" panose="020B0604020202020204" pitchFamily="34" charset="0"/>
              <a:buChar char="•"/>
              <a:defRPr/>
            </a:pPr>
            <a:r>
              <a:rPr lang="en-US" kern="0" dirty="0">
                <a:solidFill>
                  <a:srgbClr val="FFFFFF"/>
                </a:solidFill>
                <a:latin typeface="Abadi Extra Light" panose="020B0204020104020204" pitchFamily="34" charset="0"/>
                <a:cs typeface="Arial"/>
                <a:sym typeface="Arial"/>
              </a:rPr>
              <a:t>MPPTI is working with local agencies to tailor programming to meeting the basic needs of young parents. Over 300 young parents have already been served across the state in high need communities. </a:t>
            </a:r>
          </a:p>
          <a:p>
            <a:pPr marL="380990" indent="-380990" defTabSz="914354">
              <a:spcBef>
                <a:spcPts val="1200"/>
              </a:spcBef>
              <a:buFont typeface="Arial" panose="020B0604020202020204" pitchFamily="34" charset="0"/>
              <a:buChar char="•"/>
              <a:defRPr/>
            </a:pPr>
            <a:r>
              <a:rPr lang="en-US" kern="0" dirty="0">
                <a:solidFill>
                  <a:srgbClr val="FFFFFF"/>
                </a:solidFill>
                <a:latin typeface="Abadi Extra Light" panose="020B0204020104020204" pitchFamily="34" charset="0"/>
                <a:cs typeface="Arial"/>
                <a:sym typeface="Arial"/>
              </a:rPr>
              <a:t>DPH is exploring opportunities to partner with youth housing and homelessness organizations.</a:t>
            </a:r>
          </a:p>
        </p:txBody>
      </p:sp>
    </p:spTree>
    <p:extLst>
      <p:ext uri="{BB962C8B-B14F-4D97-AF65-F5344CB8AC3E}">
        <p14:creationId xmlns:p14="http://schemas.microsoft.com/office/powerpoint/2010/main" val="258889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10" name="Rectangle 9">
            <a:extLst>
              <a:ext uri="{FF2B5EF4-FFF2-40B4-BE49-F238E27FC236}">
                <a16:creationId xmlns:a16="http://schemas.microsoft.com/office/drawing/2014/main" id="{ECC26EED-B55D-1747-B2E9-9DC008B97978}"/>
              </a:ext>
            </a:extLst>
          </p:cNvPr>
          <p:cNvSpPr/>
          <p:nvPr/>
        </p:nvSpPr>
        <p:spPr>
          <a:xfrm>
            <a:off x="0" y="4720439"/>
            <a:ext cx="12191998" cy="140355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 name="Google Shape;272;p34">
            <a:extLst>
              <a:ext uri="{FF2B5EF4-FFF2-40B4-BE49-F238E27FC236}">
                <a16:creationId xmlns:a16="http://schemas.microsoft.com/office/drawing/2014/main" id="{C14AAF83-5719-4695-AB78-C6198F0135CC}"/>
              </a:ext>
            </a:extLst>
          </p:cNvPr>
          <p:cNvSpPr txBox="1"/>
          <p:nvPr/>
        </p:nvSpPr>
        <p:spPr>
          <a:xfrm>
            <a:off x="-1060115" y="6539585"/>
            <a:ext cx="5956000" cy="501600"/>
          </a:xfrm>
          <a:prstGeom prst="rect">
            <a:avLst/>
          </a:prstGeom>
          <a:noFill/>
          <a:ln>
            <a:noFill/>
          </a:ln>
        </p:spPr>
        <p:txBody>
          <a:bodyPr spcFirstLastPara="1" wrap="square" lIns="121900" tIns="121900" rIns="121900" bIns="121900" anchor="t" anchorCtr="0">
            <a:noAutofit/>
          </a:bodyPr>
          <a:lstStyle/>
          <a:p>
            <a:pPr algn="ctr" defTabSz="1219110">
              <a:defRPr/>
            </a:pPr>
            <a:r>
              <a:rPr lang="en" sz="1333" i="1">
                <a:solidFill>
                  <a:prstClr val="black"/>
                </a:solidFill>
                <a:latin typeface="Abadi Extra Light"/>
              </a:rPr>
              <a:t>Preliminary data - 1.7.21 - Not for external distribution</a:t>
            </a:r>
            <a:endParaRPr sz="1333" i="1">
              <a:solidFill>
                <a:prstClr val="black"/>
              </a:solidFill>
              <a:latin typeface="Abadi Extra Light"/>
            </a:endParaRPr>
          </a:p>
        </p:txBody>
      </p:sp>
      <p:sp>
        <p:nvSpPr>
          <p:cNvPr id="6" name="Rectangle 5">
            <a:extLst>
              <a:ext uri="{FF2B5EF4-FFF2-40B4-BE49-F238E27FC236}">
                <a16:creationId xmlns:a16="http://schemas.microsoft.com/office/drawing/2014/main" id="{3CBF35BC-3557-459D-A0F8-FF66F7903CEF}"/>
              </a:ext>
            </a:extLst>
          </p:cNvPr>
          <p:cNvSpPr/>
          <p:nvPr/>
        </p:nvSpPr>
        <p:spPr>
          <a:xfrm>
            <a:off x="1" y="326772"/>
            <a:ext cx="12191999" cy="6746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Font typeface="Arial"/>
              <a:buNone/>
              <a:defRPr/>
            </a:pPr>
            <a:endParaRPr lang="en-US" sz="2800">
              <a:solidFill>
                <a:srgbClr val="FFFFFF"/>
              </a:solidFill>
              <a:sym typeface="Arial"/>
            </a:endParaRPr>
          </a:p>
        </p:txBody>
      </p:sp>
      <p:sp>
        <p:nvSpPr>
          <p:cNvPr id="7" name="Title 1">
            <a:extLst>
              <a:ext uri="{FF2B5EF4-FFF2-40B4-BE49-F238E27FC236}">
                <a16:creationId xmlns:a16="http://schemas.microsoft.com/office/drawing/2014/main" id="{49651188-FB8F-4D9E-AAB8-BC64435AE549}"/>
              </a:ext>
            </a:extLst>
          </p:cNvPr>
          <p:cNvSpPr txBox="1">
            <a:spLocks/>
          </p:cNvSpPr>
          <p:nvPr/>
        </p:nvSpPr>
        <p:spPr>
          <a:xfrm>
            <a:off x="420139" y="415589"/>
            <a:ext cx="11360800" cy="48692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10">
              <a:buClr>
                <a:srgbClr val="000000"/>
              </a:buClr>
              <a:defRPr/>
            </a:pPr>
            <a:r>
              <a:rPr lang="en-US" sz="3600" b="1" spc="800">
                <a:solidFill>
                  <a:srgbClr val="FFFFFF"/>
                </a:solidFill>
                <a:latin typeface="Abadi Extra Light" panose="020B0204020104020204" pitchFamily="34" charset="0"/>
              </a:rPr>
              <a:t>YOUTH &amp; YOUNG PARENTS</a:t>
            </a:r>
          </a:p>
        </p:txBody>
      </p:sp>
      <p:sp>
        <p:nvSpPr>
          <p:cNvPr id="14" name="Rectangle 13">
            <a:extLst>
              <a:ext uri="{FF2B5EF4-FFF2-40B4-BE49-F238E27FC236}">
                <a16:creationId xmlns:a16="http://schemas.microsoft.com/office/drawing/2014/main" id="{3413C14C-1FF5-2D47-BA28-DA16CE500D27}"/>
              </a:ext>
            </a:extLst>
          </p:cNvPr>
          <p:cNvSpPr/>
          <p:nvPr/>
        </p:nvSpPr>
        <p:spPr>
          <a:xfrm>
            <a:off x="2149" y="6607935"/>
            <a:ext cx="12191999" cy="2468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defRPr/>
            </a:pPr>
            <a:endParaRPr lang="en-US" sz="2400">
              <a:solidFill>
                <a:srgbClr val="FFFFFF"/>
              </a:solidFill>
            </a:endParaRPr>
          </a:p>
        </p:txBody>
      </p:sp>
      <p:sp>
        <p:nvSpPr>
          <p:cNvPr id="13" name="TextBox 12">
            <a:extLst>
              <a:ext uri="{FF2B5EF4-FFF2-40B4-BE49-F238E27FC236}">
                <a16:creationId xmlns:a16="http://schemas.microsoft.com/office/drawing/2014/main" id="{4FFCE0A3-A77D-4551-8006-FBC0F0079451}"/>
              </a:ext>
            </a:extLst>
          </p:cNvPr>
          <p:cNvSpPr txBox="1"/>
          <p:nvPr/>
        </p:nvSpPr>
        <p:spPr>
          <a:xfrm>
            <a:off x="1887470" y="734002"/>
            <a:ext cx="9751639" cy="461665"/>
          </a:xfrm>
          <a:prstGeom prst="rect">
            <a:avLst/>
          </a:prstGeom>
          <a:noFill/>
        </p:spPr>
        <p:txBody>
          <a:bodyPr wrap="square" rtlCol="0">
            <a:spAutoFit/>
          </a:bodyPr>
          <a:lstStyle/>
          <a:p>
            <a:pPr defTabSz="914377">
              <a:defRPr/>
            </a:pPr>
            <a:endParaRPr lang="en-US" sz="2400">
              <a:solidFill>
                <a:prstClr val="black"/>
              </a:solidFill>
              <a:latin typeface="Calibri" panose="020F0502020204030204"/>
            </a:endParaRPr>
          </a:p>
        </p:txBody>
      </p:sp>
      <p:sp>
        <p:nvSpPr>
          <p:cNvPr id="23" name="Rectangle 22">
            <a:extLst>
              <a:ext uri="{FF2B5EF4-FFF2-40B4-BE49-F238E27FC236}">
                <a16:creationId xmlns:a16="http://schemas.microsoft.com/office/drawing/2014/main" id="{9CC0A4B5-227C-4F23-A36E-671916018E34}"/>
              </a:ext>
            </a:extLst>
          </p:cNvPr>
          <p:cNvSpPr/>
          <p:nvPr/>
        </p:nvSpPr>
        <p:spPr>
          <a:xfrm>
            <a:off x="0" y="6564893"/>
            <a:ext cx="1277786" cy="338554"/>
          </a:xfrm>
          <a:prstGeom prst="rect">
            <a:avLst/>
          </a:prstGeom>
        </p:spPr>
        <p:txBody>
          <a:bodyPr wrap="none" lIns="121920" tIns="60960" rIns="121920" bIns="60960" anchor="t">
            <a:spAutoFit/>
          </a:bodyPr>
          <a:lstStyle/>
          <a:p>
            <a:pPr defTabSz="1219140">
              <a:defRPr/>
            </a:pPr>
            <a:r>
              <a:rPr lang="en-US" sz="1400" i="1">
                <a:solidFill>
                  <a:prstClr val="black"/>
                </a:solidFill>
                <a:latin typeface="Abadi Extra Light"/>
                <a:ea typeface="Lato"/>
                <a:cs typeface="Lato"/>
                <a:sym typeface="Lato"/>
              </a:rPr>
              <a:t>6.9.21 release</a:t>
            </a:r>
            <a:endParaRPr lang="en-US" sz="1400" i="1">
              <a:solidFill>
                <a:prstClr val="black"/>
              </a:solidFill>
              <a:latin typeface="Calibri" panose="020F0502020204030204"/>
            </a:endParaRPr>
          </a:p>
        </p:txBody>
      </p:sp>
      <p:sp>
        <p:nvSpPr>
          <p:cNvPr id="12" name="TextBox 11">
            <a:extLst>
              <a:ext uri="{FF2B5EF4-FFF2-40B4-BE49-F238E27FC236}">
                <a16:creationId xmlns:a16="http://schemas.microsoft.com/office/drawing/2014/main" id="{B6C7E8DF-C3C9-41F8-B650-CC62475911CF}"/>
              </a:ext>
            </a:extLst>
          </p:cNvPr>
          <p:cNvSpPr txBox="1"/>
          <p:nvPr/>
        </p:nvSpPr>
        <p:spPr>
          <a:xfrm>
            <a:off x="0" y="1772602"/>
            <a:ext cx="12192908" cy="2144498"/>
          </a:xfrm>
          <a:prstGeom prst="rect">
            <a:avLst/>
          </a:prstGeom>
          <a:solidFill>
            <a:srgbClr val="002060"/>
          </a:solidFill>
        </p:spPr>
        <p:txBody>
          <a:bodyPr wrap="square" rtlCol="0">
            <a:spAutoFit/>
          </a:bodyPr>
          <a:lstStyle/>
          <a:p>
            <a:pPr algn="ctr">
              <a:defRPr/>
            </a:pPr>
            <a:r>
              <a:rPr lang="en-US" sz="2667">
                <a:solidFill>
                  <a:prstClr val="white"/>
                </a:solidFill>
                <a:latin typeface="Abadi Extra Light" panose="020B0204020104020204" pitchFamily="34" charset="0"/>
              </a:rPr>
              <a:t>S</a:t>
            </a:r>
            <a:r>
              <a:rPr lang="en-US" sz="2667" err="1">
                <a:solidFill>
                  <a:prstClr val="white"/>
                </a:solidFill>
                <a:latin typeface="Abadi Extra Light" panose="020B0204020104020204" pitchFamily="34" charset="0"/>
              </a:rPr>
              <a:t>ummer</a:t>
            </a:r>
            <a:r>
              <a:rPr lang="en-US" sz="2667">
                <a:solidFill>
                  <a:prstClr val="white"/>
                </a:solidFill>
                <a:latin typeface="Abadi Extra Light" panose="020B0204020104020204" pitchFamily="34" charset="0"/>
              </a:rPr>
              <a:t> 2021 is especially important transition time for youth. </a:t>
            </a:r>
          </a:p>
          <a:p>
            <a:pPr algn="ctr">
              <a:defRPr/>
            </a:pPr>
            <a:endParaRPr lang="en-US" sz="2667">
              <a:solidFill>
                <a:prstClr val="white"/>
              </a:solidFill>
              <a:latin typeface="Abadi Extra Light" panose="020B0204020104020204" pitchFamily="34" charset="0"/>
            </a:endParaRPr>
          </a:p>
          <a:p>
            <a:pPr algn="ctr">
              <a:defRPr/>
            </a:pPr>
            <a:r>
              <a:rPr lang="en-US" sz="2667">
                <a:solidFill>
                  <a:prstClr val="white"/>
                </a:solidFill>
                <a:latin typeface="Abadi Extra Light" panose="020B0204020104020204" pitchFamily="34" charset="0"/>
              </a:rPr>
              <a:t>As we plan recovery efforts we must make sure youth have access to vaccines and ensure safe spaces for youth, both as students and as workers, and we must emergently get additional supports to young parents and their children. </a:t>
            </a:r>
          </a:p>
        </p:txBody>
      </p:sp>
      <p:sp>
        <p:nvSpPr>
          <p:cNvPr id="3" name="TextBox 2">
            <a:extLst>
              <a:ext uri="{FF2B5EF4-FFF2-40B4-BE49-F238E27FC236}">
                <a16:creationId xmlns:a16="http://schemas.microsoft.com/office/drawing/2014/main" id="{9F75EC6D-B078-465D-8DF0-AF0306E23428}"/>
              </a:ext>
            </a:extLst>
          </p:cNvPr>
          <p:cNvSpPr txBox="1"/>
          <p:nvPr/>
        </p:nvSpPr>
        <p:spPr>
          <a:xfrm>
            <a:off x="638893" y="5018060"/>
            <a:ext cx="11195376" cy="830997"/>
          </a:xfrm>
          <a:prstGeom prst="rect">
            <a:avLst/>
          </a:prstGeom>
          <a:noFill/>
        </p:spPr>
        <p:txBody>
          <a:bodyPr wrap="square" rtlCol="0">
            <a:spAutoFit/>
          </a:bodyPr>
          <a:lstStyle/>
          <a:p>
            <a:pPr algn="ctr">
              <a:defRPr/>
            </a:pPr>
            <a:r>
              <a:rPr lang="en-US" sz="2400" b="1">
                <a:solidFill>
                  <a:prstClr val="black"/>
                </a:solidFill>
                <a:latin typeface="Abadi Extra Light" panose="020B0204020104020204" pitchFamily="34" charset="0"/>
              </a:rPr>
              <a:t>For more CCIS youth results including which youth are most impacted, where youth are working, what workplace protections they were given, please visit </a:t>
            </a:r>
            <a:r>
              <a:rPr lang="en-US" sz="2400" b="1" err="1">
                <a:solidFill>
                  <a:prstClr val="black"/>
                </a:solidFill>
                <a:latin typeface="Abadi Extra Light" panose="020B0204020104020204" pitchFamily="34" charset="0"/>
              </a:rPr>
              <a:t>mass.gov</a:t>
            </a:r>
            <a:r>
              <a:rPr lang="en-US" sz="2400" b="1">
                <a:solidFill>
                  <a:prstClr val="black"/>
                </a:solidFill>
                <a:latin typeface="Abadi Extra Light" panose="020B0204020104020204" pitchFamily="34" charset="0"/>
              </a:rPr>
              <a:t>/</a:t>
            </a:r>
            <a:r>
              <a:rPr lang="en-US" sz="2400" b="1" err="1">
                <a:solidFill>
                  <a:prstClr val="black"/>
                </a:solidFill>
                <a:latin typeface="Abadi Extra Light" panose="020B0204020104020204" pitchFamily="34" charset="0"/>
              </a:rPr>
              <a:t>COVIDsurvey</a:t>
            </a:r>
            <a:r>
              <a:rPr lang="en-US" sz="2400" b="1">
                <a:solidFill>
                  <a:prstClr val="black"/>
                </a:solidFill>
                <a:latin typeface="Abadi Extra Light" panose="020B0204020104020204" pitchFamily="34" charset="0"/>
              </a:rPr>
              <a:t>.</a:t>
            </a:r>
          </a:p>
        </p:txBody>
      </p:sp>
    </p:spTree>
    <p:extLst>
      <p:ext uri="{BB962C8B-B14F-4D97-AF65-F5344CB8AC3E}">
        <p14:creationId xmlns:p14="http://schemas.microsoft.com/office/powerpoint/2010/main" val="1198256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7" name="Google Shape;357;p42"/>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cs typeface="Arial"/>
                <a:sym typeface="Arial"/>
              </a:rPr>
              <a:pPr defTabSz="1219170">
                <a:buClr>
                  <a:srgbClr val="000000"/>
                </a:buClr>
                <a:defRPr/>
              </a:pPr>
              <a:t>68</a:t>
            </a:fld>
            <a:endParaRPr kern="0">
              <a:solidFill>
                <a:srgbClr val="595959"/>
              </a:solidFill>
              <a:cs typeface="Arial"/>
              <a:sym typeface="Arial"/>
            </a:endParaRPr>
          </a:p>
        </p:txBody>
      </p:sp>
      <p:sp>
        <p:nvSpPr>
          <p:cNvPr id="2" name="Rectangle 1">
            <a:extLst>
              <a:ext uri="{FF2B5EF4-FFF2-40B4-BE49-F238E27FC236}">
                <a16:creationId xmlns:a16="http://schemas.microsoft.com/office/drawing/2014/main" id="{C5E4BE0A-C37D-432C-9BAB-C87D1109CCE7}"/>
              </a:ext>
            </a:extLst>
          </p:cNvPr>
          <p:cNvSpPr/>
          <p:nvPr/>
        </p:nvSpPr>
        <p:spPr>
          <a:xfrm>
            <a:off x="2145" y="3474076"/>
            <a:ext cx="12191999" cy="264016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r" defTabSz="1219170">
              <a:defRPr/>
            </a:pPr>
            <a:r>
              <a:rPr lang="en" sz="4267" b="1" kern="0">
                <a:solidFill>
                  <a:srgbClr val="FFFFFF"/>
                </a:solidFill>
                <a:latin typeface="Abadi Extra Light"/>
                <a:ea typeface="+mn-lt"/>
                <a:cs typeface="Arial"/>
              </a:rPr>
              <a:t>       </a:t>
            </a:r>
            <a:endParaRPr lang="en-US" sz="4267" kern="0">
              <a:solidFill>
                <a:srgbClr val="FFFFFF"/>
              </a:solidFill>
              <a:latin typeface="Abadi Extra Light"/>
            </a:endParaRPr>
          </a:p>
        </p:txBody>
      </p:sp>
      <p:sp>
        <p:nvSpPr>
          <p:cNvPr id="3" name="Google Shape;289;p36">
            <a:extLst>
              <a:ext uri="{FF2B5EF4-FFF2-40B4-BE49-F238E27FC236}">
                <a16:creationId xmlns:a16="http://schemas.microsoft.com/office/drawing/2014/main" id="{6651CC80-E55B-483D-B741-C56F400630D7}"/>
              </a:ext>
            </a:extLst>
          </p:cNvPr>
          <p:cNvSpPr txBox="1">
            <a:spLocks/>
          </p:cNvSpPr>
          <p:nvPr/>
        </p:nvSpPr>
        <p:spPr>
          <a:xfrm>
            <a:off x="1199933" y="4692592"/>
            <a:ext cx="10515600" cy="13256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r" defTabSz="1219170">
              <a:buClr>
                <a:srgbClr val="000000"/>
              </a:buClr>
              <a:defRPr/>
            </a:pPr>
            <a:r>
              <a:rPr lang="en" sz="4267" b="1" kern="0" spc="800">
                <a:solidFill>
                  <a:srgbClr val="FFFFFF"/>
                </a:solidFill>
                <a:latin typeface="Abadi Extra Light"/>
              </a:rPr>
              <a:t>APPENDIX</a:t>
            </a:r>
            <a:endParaRPr lang="en-US" sz="1467" kern="0">
              <a:solidFill>
                <a:srgbClr val="000000"/>
              </a:solidFill>
            </a:endParaRPr>
          </a:p>
        </p:txBody>
      </p:sp>
      <p:sp>
        <p:nvSpPr>
          <p:cNvPr id="5" name="Rectangle 4">
            <a:extLst>
              <a:ext uri="{FF2B5EF4-FFF2-40B4-BE49-F238E27FC236}">
                <a16:creationId xmlns:a16="http://schemas.microsoft.com/office/drawing/2014/main" id="{F45EB581-40D6-450B-9592-BDB8D72CCCDF}"/>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Tree>
    <p:extLst>
      <p:ext uri="{BB962C8B-B14F-4D97-AF65-F5344CB8AC3E}">
        <p14:creationId xmlns:p14="http://schemas.microsoft.com/office/powerpoint/2010/main" val="18644103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111" name="Google Shape;111;p18"/>
          <p:cNvCxnSpPr/>
          <p:nvPr/>
        </p:nvCxnSpPr>
        <p:spPr>
          <a:xfrm rot="10800000" flipH="1">
            <a:off x="2764800" y="3960400"/>
            <a:ext cx="1593200" cy="964400"/>
          </a:xfrm>
          <a:prstGeom prst="straightConnector1">
            <a:avLst/>
          </a:prstGeom>
          <a:noFill/>
          <a:ln w="9525" cap="flat" cmpd="sng">
            <a:solidFill>
              <a:srgbClr val="92D050"/>
            </a:solidFill>
            <a:prstDash val="solid"/>
            <a:round/>
            <a:headEnd type="none" w="med" len="med"/>
            <a:tailEnd type="none" w="med" len="med"/>
          </a:ln>
        </p:spPr>
      </p:cxnSp>
      <p:cxnSp>
        <p:nvCxnSpPr>
          <p:cNvPr id="116" name="Google Shape;116;p18"/>
          <p:cNvCxnSpPr>
            <a:cxnSpLocks/>
            <a:stCxn id="88" idx="0"/>
            <a:endCxn id="117" idx="0"/>
          </p:cNvCxnSpPr>
          <p:nvPr/>
        </p:nvCxnSpPr>
        <p:spPr>
          <a:xfrm flipH="1" flipV="1">
            <a:off x="6041903" y="769315"/>
            <a:ext cx="430" cy="1785664"/>
          </a:xfrm>
          <a:prstGeom prst="straightConnector1">
            <a:avLst/>
          </a:prstGeom>
          <a:noFill/>
          <a:ln w="9525" cap="flat" cmpd="sng">
            <a:solidFill>
              <a:srgbClr val="92D050"/>
            </a:solidFill>
            <a:prstDash val="solid"/>
            <a:round/>
            <a:headEnd type="none" w="med" len="med"/>
            <a:tailEnd type="none" w="med" len="med"/>
          </a:ln>
        </p:spPr>
      </p:cxnSp>
      <p:sp>
        <p:nvSpPr>
          <p:cNvPr id="120" name="Google Shape;120;p18"/>
          <p:cNvSpPr txBox="1"/>
          <p:nvPr/>
        </p:nvSpPr>
        <p:spPr>
          <a:xfrm>
            <a:off x="105219" y="1245482"/>
            <a:ext cx="3221600" cy="1354433"/>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algn="ctr" defTabSz="1219170">
              <a:spcBef>
                <a:spcPts val="800"/>
              </a:spcBef>
              <a:buClr>
                <a:srgbClr val="000000"/>
              </a:buClr>
              <a:defRPr/>
            </a:pPr>
            <a:r>
              <a:rPr lang="en" sz="1467" b="1" kern="0">
                <a:solidFill>
                  <a:prstClr val="black"/>
                </a:solidFill>
                <a:latin typeface="Abadi Extra Light"/>
                <a:ea typeface="Calibri"/>
                <a:cs typeface="Calibri"/>
                <a:sym typeface="Calibri"/>
              </a:rPr>
              <a:t>DEMOGRAPHICS </a:t>
            </a:r>
            <a:endParaRPr lang="en-US" sz="1867" kern="0">
              <a:solidFill>
                <a:srgbClr val="000000"/>
              </a:solidFill>
              <a:latin typeface="Abadi Extra Light"/>
              <a:cs typeface="Arial"/>
              <a:sym typeface="Arial"/>
            </a:endParaRPr>
          </a:p>
          <a:p>
            <a:pPr algn="ctr" defTabSz="1219170">
              <a:spcBef>
                <a:spcPts val="800"/>
              </a:spcBef>
              <a:buClr>
                <a:srgbClr val="000000"/>
              </a:buClr>
              <a:defRPr/>
            </a:pPr>
            <a:r>
              <a:rPr lang="en" sz="1467" kern="0">
                <a:solidFill>
                  <a:prstClr val="black"/>
                </a:solidFill>
                <a:latin typeface="Abadi Extra Light"/>
                <a:cs typeface="Calibri"/>
                <a:sym typeface="Arial"/>
              </a:rPr>
              <a:t>Age, geography, gender, race, ethnicity, sexual orientation, disability status, education, income</a:t>
            </a:r>
            <a:endParaRPr lang="en" sz="1467" b="1" kern="0">
              <a:solidFill>
                <a:prstClr val="black"/>
              </a:solidFill>
              <a:latin typeface="Abadi Extra Light"/>
              <a:cs typeface="Calibri"/>
              <a:sym typeface="Arial"/>
            </a:endParaRPr>
          </a:p>
        </p:txBody>
      </p:sp>
      <p:cxnSp>
        <p:nvCxnSpPr>
          <p:cNvPr id="114" name="Google Shape;114;p18"/>
          <p:cNvCxnSpPr/>
          <p:nvPr/>
        </p:nvCxnSpPr>
        <p:spPr>
          <a:xfrm rot="10800000">
            <a:off x="7648000" y="3998000"/>
            <a:ext cx="1802000" cy="872800"/>
          </a:xfrm>
          <a:prstGeom prst="straightConnector1">
            <a:avLst/>
          </a:prstGeom>
          <a:noFill/>
          <a:ln w="9525" cap="flat" cmpd="sng">
            <a:solidFill>
              <a:srgbClr val="92D050"/>
            </a:solidFill>
            <a:prstDash val="solid"/>
            <a:round/>
            <a:headEnd type="none" w="med" len="med"/>
            <a:tailEnd type="none" w="med" len="med"/>
          </a:ln>
        </p:spPr>
      </p:cxnSp>
      <p:sp>
        <p:nvSpPr>
          <p:cNvPr id="121" name="Google Shape;121;p18"/>
          <p:cNvSpPr txBox="1"/>
          <p:nvPr/>
        </p:nvSpPr>
        <p:spPr>
          <a:xfrm>
            <a:off x="8632119" y="1213239"/>
            <a:ext cx="2646220" cy="1147646"/>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Lato"/>
                <a:cs typeface="Calibri"/>
                <a:sym typeface="Lato"/>
              </a:rPr>
              <a:t>BASIC NEEDS</a:t>
            </a:r>
            <a:endParaRPr lang="en-US" sz="1467" b="1" kern="0">
              <a:solidFill>
                <a:prstClr val="black"/>
              </a:solidFill>
              <a:latin typeface="Abadi Extra Light"/>
              <a:ea typeface="Lato"/>
              <a:cs typeface="Calibri"/>
              <a:sym typeface="Arial"/>
            </a:endParaRPr>
          </a:p>
          <a:p>
            <a:pPr algn="ctr" defTabSz="1219170">
              <a:lnSpc>
                <a:spcPct val="90000"/>
              </a:lnSpc>
              <a:spcBef>
                <a:spcPts val="1333"/>
              </a:spcBef>
              <a:buClr>
                <a:srgbClr val="000000"/>
              </a:buClr>
              <a:defRPr/>
            </a:pPr>
            <a:r>
              <a:rPr lang="en-US" sz="1467" kern="0">
                <a:solidFill>
                  <a:prstClr val="black"/>
                </a:solidFill>
                <a:latin typeface="Abadi Extra Light"/>
                <a:cs typeface="Calibri"/>
                <a:sym typeface="Arial"/>
              </a:rPr>
              <a:t>Access to goods, services, information, social safety nets</a:t>
            </a:r>
          </a:p>
        </p:txBody>
      </p:sp>
      <p:sp>
        <p:nvSpPr>
          <p:cNvPr id="88" name="Google Shape;88;p18"/>
          <p:cNvSpPr/>
          <p:nvPr/>
        </p:nvSpPr>
        <p:spPr>
          <a:xfrm>
            <a:off x="3725933" y="2554979"/>
            <a:ext cx="4632800" cy="16476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89" name="Google Shape;89;p18"/>
          <p:cNvSpPr txBox="1">
            <a:spLocks noGrp="1"/>
          </p:cNvSpPr>
          <p:nvPr>
            <p:ph type="title"/>
          </p:nvPr>
        </p:nvSpPr>
        <p:spPr>
          <a:xfrm>
            <a:off x="4116751" y="2766316"/>
            <a:ext cx="4210400" cy="1222424"/>
          </a:xfrm>
          <a:prstGeom prst="rect">
            <a:avLst/>
          </a:prstGeom>
          <a:noFill/>
          <a:ln>
            <a:noFill/>
          </a:ln>
        </p:spPr>
        <p:txBody>
          <a:bodyPr spcFirstLastPara="1" vert="horz" wrap="square" lIns="91433" tIns="45700" rIns="91433" bIns="45700" rtlCol="0" anchor="ctr" anchorCtr="0">
            <a:noAutofit/>
          </a:bodyPr>
          <a:lstStyle/>
          <a:p>
            <a:pPr algn="ctr">
              <a:spcBef>
                <a:spcPts val="0"/>
              </a:spcBef>
              <a:buClr>
                <a:schemeClr val="dk1"/>
              </a:buClr>
              <a:buSzPts val="3300"/>
            </a:pPr>
            <a:r>
              <a:rPr lang="en-US" sz="2400" b="1" spc="600">
                <a:solidFill>
                  <a:srgbClr val="FFFFFF"/>
                </a:solidFill>
                <a:latin typeface="Abadi Extra Light"/>
                <a:cs typeface="Arial"/>
              </a:rPr>
              <a:t>CCIS DOMAINS </a:t>
            </a:r>
          </a:p>
        </p:txBody>
      </p:sp>
      <p:sp>
        <p:nvSpPr>
          <p:cNvPr id="91" name="Google Shape;91;p18"/>
          <p:cNvSpPr txBox="1"/>
          <p:nvPr/>
        </p:nvSpPr>
        <p:spPr>
          <a:xfrm>
            <a:off x="9612891" y="3295254"/>
            <a:ext cx="2520800" cy="1189196"/>
          </a:xfrm>
          <a:prstGeom prst="rect">
            <a:avLst/>
          </a:prstGeom>
          <a:solidFill>
            <a:schemeClr val="bg1"/>
          </a:solidFill>
          <a:ln>
            <a:noFill/>
          </a:ln>
        </p:spPr>
        <p:txBody>
          <a:bodyPr spcFirstLastPara="1" wrap="square" lIns="121900" tIns="121900" rIns="121900" bIns="121900" anchor="ctr" anchorCtr="0">
            <a:spAutoFit/>
          </a:bodyPr>
          <a:lstStyle/>
          <a:p>
            <a:pPr algn="ctr" defTabSz="1219170">
              <a:lnSpc>
                <a:spcPct val="90000"/>
              </a:lnSpc>
              <a:spcBef>
                <a:spcPts val="1333"/>
              </a:spcBef>
              <a:buClr>
                <a:srgbClr val="000000"/>
              </a:buClr>
              <a:defRPr/>
            </a:pPr>
            <a:r>
              <a:rPr lang="en-US" sz="1467" b="1" kern="0">
                <a:solidFill>
                  <a:prstClr val="black"/>
                </a:solidFill>
                <a:latin typeface="Abadi Extra Light"/>
                <a:ea typeface="Lato"/>
                <a:cs typeface="Calibri"/>
                <a:sym typeface="Lato"/>
              </a:rPr>
              <a:t>ACCESS TO HEALTHCARE</a:t>
            </a:r>
            <a:endParaRPr lang="en-US" sz="1467" b="1" kern="0">
              <a:solidFill>
                <a:prstClr val="black"/>
              </a:solidFill>
              <a:latin typeface="Abadi Extra Light"/>
              <a:ea typeface="Lato"/>
              <a:cs typeface="Calibri"/>
              <a:sym typeface="Arial"/>
            </a:endParaRPr>
          </a:p>
          <a:p>
            <a:pPr algn="ctr" defTabSz="1219170">
              <a:lnSpc>
                <a:spcPct val="90000"/>
              </a:lnSpc>
              <a:spcBef>
                <a:spcPts val="1333"/>
              </a:spcBef>
              <a:buClr>
                <a:srgbClr val="000000"/>
              </a:buClr>
              <a:defRPr/>
            </a:pPr>
            <a:r>
              <a:rPr lang="en-US" sz="1467" kern="0">
                <a:solidFill>
                  <a:prstClr val="black"/>
                </a:solidFill>
                <a:latin typeface="Abadi Extra Light"/>
                <a:cs typeface="Calibri"/>
                <a:sym typeface="Calibri"/>
              </a:rPr>
              <a:t>Healthcare needs, types of care, barriers to care</a:t>
            </a:r>
            <a:endParaRPr lang="en-US" sz="1867" kern="0">
              <a:solidFill>
                <a:prstClr val="black"/>
              </a:solidFill>
              <a:latin typeface="Abadi Extra Light"/>
              <a:cs typeface="Arial"/>
              <a:sym typeface="Arial"/>
            </a:endParaRPr>
          </a:p>
        </p:txBody>
      </p:sp>
      <p:sp>
        <p:nvSpPr>
          <p:cNvPr id="92" name="Google Shape;92;p18"/>
          <p:cNvSpPr txBox="1"/>
          <p:nvPr/>
        </p:nvSpPr>
        <p:spPr>
          <a:xfrm>
            <a:off x="8233687" y="5276194"/>
            <a:ext cx="3131600" cy="1354433"/>
          </a:xfrm>
          <a:prstGeom prst="rect">
            <a:avLst/>
          </a:prstGeom>
          <a:solidFill>
            <a:schemeClr val="bg1"/>
          </a:solidFill>
          <a:ln>
            <a:noFill/>
          </a:ln>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Calibri"/>
                <a:cs typeface="Calibri"/>
                <a:sym typeface="Lato"/>
              </a:rPr>
              <a:t>EMPLOYMENT</a:t>
            </a:r>
            <a:r>
              <a:rPr lang="en-US" sz="1467" b="1" kern="0">
                <a:solidFill>
                  <a:prstClr val="black"/>
                </a:solidFill>
                <a:latin typeface="Abadi Extra Light"/>
                <a:ea typeface="Calibri"/>
                <a:cs typeface="Calibri"/>
                <a:sym typeface="Calibri"/>
              </a:rPr>
              <a:t> </a:t>
            </a:r>
            <a:endParaRPr lang="en-US" sz="1467" b="1" kern="0">
              <a:solidFill>
                <a:prstClr val="black"/>
              </a:solidFill>
              <a:latin typeface="Abadi Extra Light"/>
              <a:ea typeface="Calibri"/>
              <a:cs typeface="Calibri"/>
              <a:sym typeface="Arial"/>
            </a:endParaRPr>
          </a:p>
          <a:p>
            <a:pPr algn="ctr" defTabSz="1219170">
              <a:spcBef>
                <a:spcPts val="800"/>
              </a:spcBef>
              <a:buClr>
                <a:srgbClr val="000000"/>
              </a:buClr>
              <a:defRPr/>
            </a:pPr>
            <a:r>
              <a:rPr lang="en-US" sz="1467" kern="0">
                <a:solidFill>
                  <a:prstClr val="black"/>
                </a:solidFill>
                <a:latin typeface="Abadi Extra Light"/>
                <a:cs typeface="Calibri"/>
                <a:sym typeface="Arial"/>
              </a:rPr>
              <a:t>Changes in employment, barriers to employment, ability to work from home, access to protections</a:t>
            </a:r>
          </a:p>
        </p:txBody>
      </p:sp>
      <p:sp>
        <p:nvSpPr>
          <p:cNvPr id="93" name="Google Shape;93;p18"/>
          <p:cNvSpPr txBox="1"/>
          <p:nvPr/>
        </p:nvSpPr>
        <p:spPr>
          <a:xfrm>
            <a:off x="4523163" y="5368910"/>
            <a:ext cx="3145676" cy="1128667"/>
          </a:xfrm>
          <a:prstGeom prst="rect">
            <a:avLst/>
          </a:prstGeom>
          <a:noFill/>
          <a:ln>
            <a:noFill/>
          </a:ln>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Lato"/>
                <a:cs typeface="Calibri"/>
                <a:sym typeface="Lato"/>
              </a:rPr>
              <a:t>MENTAL HEALTH</a:t>
            </a:r>
            <a:endParaRPr lang="en-US" sz="1867" b="1" kern="0">
              <a:solidFill>
                <a:prstClr val="black"/>
              </a:solidFill>
              <a:latin typeface="Abadi Extra Light"/>
              <a:cs typeface="Arial"/>
              <a:sym typeface="Arial"/>
            </a:endParaRPr>
          </a:p>
          <a:p>
            <a:pPr algn="ctr" defTabSz="1219170">
              <a:spcBef>
                <a:spcPts val="800"/>
              </a:spcBef>
              <a:buClr>
                <a:srgbClr val="000000"/>
              </a:buClr>
              <a:defRPr/>
            </a:pPr>
            <a:r>
              <a:rPr lang="en-US" sz="1467" kern="0">
                <a:solidFill>
                  <a:prstClr val="black"/>
                </a:solidFill>
                <a:latin typeface="Abadi Extra Light"/>
                <a:cs typeface="Calibri"/>
                <a:sym typeface="Arial"/>
              </a:rPr>
              <a:t>Trauma, other mental health challenges, resource needs</a:t>
            </a:r>
          </a:p>
        </p:txBody>
      </p:sp>
      <p:sp>
        <p:nvSpPr>
          <p:cNvPr id="94" name="Google Shape;94;p18"/>
          <p:cNvSpPr txBox="1"/>
          <p:nvPr/>
        </p:nvSpPr>
        <p:spPr>
          <a:xfrm>
            <a:off x="276133" y="3489081"/>
            <a:ext cx="2607600" cy="1128667"/>
          </a:xfrm>
          <a:prstGeom prst="rect">
            <a:avLst/>
          </a:prstGeom>
          <a:solidFill>
            <a:schemeClr val="bg1"/>
          </a:solidFill>
          <a:ln>
            <a:noFill/>
          </a:ln>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Lato"/>
                <a:cs typeface="Calibri"/>
                <a:sym typeface="Lato"/>
              </a:rPr>
              <a:t>SAFETY</a:t>
            </a:r>
            <a:r>
              <a:rPr lang="en-US" sz="1467" b="1" kern="0">
                <a:solidFill>
                  <a:prstClr val="black"/>
                </a:solidFill>
                <a:latin typeface="Abadi Extra Light"/>
                <a:ea typeface="Lato"/>
                <a:cs typeface="Calibri"/>
                <a:sym typeface="Calibri"/>
              </a:rPr>
              <a:t> </a:t>
            </a:r>
            <a:endParaRPr lang="en-US" sz="1467" b="1" kern="0">
              <a:solidFill>
                <a:prstClr val="black"/>
              </a:solidFill>
              <a:latin typeface="Abadi Extra Light"/>
              <a:ea typeface="Lato"/>
              <a:cs typeface="Calibri" panose="020F0502020204030204" pitchFamily="34" charset="0"/>
              <a:sym typeface="Arial"/>
            </a:endParaRPr>
          </a:p>
          <a:p>
            <a:pPr algn="ctr" defTabSz="1219170">
              <a:spcBef>
                <a:spcPts val="800"/>
              </a:spcBef>
              <a:buClr>
                <a:srgbClr val="000000"/>
              </a:buClr>
              <a:defRPr/>
            </a:pPr>
            <a:r>
              <a:rPr lang="en-US" sz="1467" kern="0">
                <a:solidFill>
                  <a:prstClr val="black"/>
                </a:solidFill>
                <a:latin typeface="Abadi Extra Light"/>
                <a:cs typeface="Calibri"/>
                <a:sym typeface="Arial"/>
              </a:rPr>
              <a:t>Intimate partner violence, discrimination</a:t>
            </a:r>
            <a:endParaRPr lang="en-US" sz="1467" kern="0">
              <a:solidFill>
                <a:prstClr val="black"/>
              </a:solidFill>
              <a:latin typeface="Abadi Extra Light"/>
              <a:cs typeface="Calibri" panose="020F0502020204030204" pitchFamily="34" charset="0"/>
              <a:sym typeface="Arial"/>
            </a:endParaRPr>
          </a:p>
        </p:txBody>
      </p:sp>
      <p:sp>
        <p:nvSpPr>
          <p:cNvPr id="95" name="Google Shape;95;p18"/>
          <p:cNvSpPr/>
          <p:nvPr/>
        </p:nvSpPr>
        <p:spPr>
          <a:xfrm>
            <a:off x="1168800" y="2857433"/>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97" name="Google Shape;97;p18"/>
          <p:cNvSpPr/>
          <p:nvPr/>
        </p:nvSpPr>
        <p:spPr>
          <a:xfrm>
            <a:off x="1748433" y="5184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98" name="Google Shape;98;p18"/>
          <p:cNvSpPr/>
          <p:nvPr/>
        </p:nvSpPr>
        <p:spPr>
          <a:xfrm>
            <a:off x="5679840" y="123765"/>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99" name="Google Shape;99;p18"/>
          <p:cNvSpPr/>
          <p:nvPr/>
        </p:nvSpPr>
        <p:spPr>
          <a:xfrm>
            <a:off x="9385167" y="5184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100" name="Google Shape;100;p18"/>
          <p:cNvSpPr/>
          <p:nvPr/>
        </p:nvSpPr>
        <p:spPr>
          <a:xfrm>
            <a:off x="10417157" y="266442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101" name="Google Shape;101;p18"/>
          <p:cNvSpPr/>
          <p:nvPr/>
        </p:nvSpPr>
        <p:spPr>
          <a:xfrm>
            <a:off x="5648000" y="463200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102" name="Google Shape;102;p18"/>
          <p:cNvSpPr/>
          <p:nvPr/>
        </p:nvSpPr>
        <p:spPr>
          <a:xfrm>
            <a:off x="9370500" y="4580067"/>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sp>
        <p:nvSpPr>
          <p:cNvPr id="103" name="Google Shape;103;p18"/>
          <p:cNvSpPr/>
          <p:nvPr/>
        </p:nvSpPr>
        <p:spPr>
          <a:xfrm>
            <a:off x="2032533" y="4632000"/>
            <a:ext cx="779200" cy="779200"/>
          </a:xfrm>
          <a:prstGeom prst="ellipse">
            <a:avLst/>
          </a:prstGeom>
          <a:solidFill>
            <a:schemeClr val="accent6">
              <a:lumMod val="75000"/>
            </a:schemeClr>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lang="en-US" sz="2400" kern="0">
              <a:solidFill>
                <a:srgbClr val="000000"/>
              </a:solidFill>
              <a:latin typeface="Abadi Extra Light"/>
              <a:cs typeface="Arial"/>
              <a:sym typeface="Arial"/>
            </a:endParaRPr>
          </a:p>
        </p:txBody>
      </p:sp>
      <p:pic>
        <p:nvPicPr>
          <p:cNvPr id="105" name="Google Shape;105;p18"/>
          <p:cNvPicPr preferRelativeResize="0"/>
          <p:nvPr/>
        </p:nvPicPr>
        <p:blipFill>
          <a:blip r:embed="rId3">
            <a:alphaModFix/>
          </a:blip>
          <a:stretch>
            <a:fillRect/>
          </a:stretch>
        </p:blipFill>
        <p:spPr>
          <a:xfrm>
            <a:off x="10483942" y="2735889"/>
            <a:ext cx="645633" cy="634695"/>
          </a:xfrm>
          <a:prstGeom prst="rect">
            <a:avLst/>
          </a:prstGeom>
          <a:noFill/>
          <a:ln>
            <a:noFill/>
          </a:ln>
        </p:spPr>
      </p:pic>
      <p:pic>
        <p:nvPicPr>
          <p:cNvPr id="106" name="Google Shape;106;p18"/>
          <p:cNvPicPr preferRelativeResize="0"/>
          <p:nvPr/>
        </p:nvPicPr>
        <p:blipFill>
          <a:blip r:embed="rId4">
            <a:alphaModFix/>
          </a:blip>
          <a:stretch>
            <a:fillRect/>
          </a:stretch>
        </p:blipFill>
        <p:spPr>
          <a:xfrm>
            <a:off x="9403725" y="4668592"/>
            <a:ext cx="645633" cy="634691"/>
          </a:xfrm>
          <a:prstGeom prst="rect">
            <a:avLst/>
          </a:prstGeom>
          <a:noFill/>
          <a:ln>
            <a:noFill/>
          </a:ln>
        </p:spPr>
      </p:pic>
      <p:cxnSp>
        <p:nvCxnSpPr>
          <p:cNvPr id="112" name="Google Shape;112;p18"/>
          <p:cNvCxnSpPr>
            <a:stCxn id="101" idx="0"/>
            <a:endCxn id="88" idx="4"/>
          </p:cNvCxnSpPr>
          <p:nvPr/>
        </p:nvCxnSpPr>
        <p:spPr>
          <a:xfrm rot="10800000" flipH="1">
            <a:off x="6037600" y="4202400"/>
            <a:ext cx="4800" cy="429600"/>
          </a:xfrm>
          <a:prstGeom prst="straightConnector1">
            <a:avLst/>
          </a:prstGeom>
          <a:noFill/>
          <a:ln w="9525" cap="flat" cmpd="sng">
            <a:solidFill>
              <a:srgbClr val="92D050"/>
            </a:solidFill>
            <a:prstDash val="solid"/>
            <a:round/>
            <a:headEnd type="none" w="med" len="med"/>
            <a:tailEnd type="none" w="med" len="med"/>
          </a:ln>
        </p:spPr>
      </p:cxnSp>
      <p:cxnSp>
        <p:nvCxnSpPr>
          <p:cNvPr id="113" name="Google Shape;113;p18"/>
          <p:cNvCxnSpPr>
            <a:cxnSpLocks/>
            <a:endCxn id="88" idx="2"/>
          </p:cNvCxnSpPr>
          <p:nvPr/>
        </p:nvCxnSpPr>
        <p:spPr>
          <a:xfrm>
            <a:off x="1948000" y="3247041"/>
            <a:ext cx="1778000" cy="131600"/>
          </a:xfrm>
          <a:prstGeom prst="straightConnector1">
            <a:avLst/>
          </a:prstGeom>
          <a:noFill/>
          <a:ln w="9525" cap="flat" cmpd="sng">
            <a:solidFill>
              <a:srgbClr val="92D050"/>
            </a:solidFill>
            <a:prstDash val="solid"/>
            <a:round/>
            <a:headEnd type="none" w="med" len="med"/>
            <a:tailEnd type="none" w="med" len="med"/>
          </a:ln>
        </p:spPr>
      </p:cxnSp>
      <p:cxnSp>
        <p:nvCxnSpPr>
          <p:cNvPr id="115" name="Google Shape;115;p18"/>
          <p:cNvCxnSpPr>
            <a:cxnSpLocks/>
            <a:stCxn id="100" idx="2"/>
            <a:endCxn id="88" idx="6"/>
          </p:cNvCxnSpPr>
          <p:nvPr/>
        </p:nvCxnSpPr>
        <p:spPr>
          <a:xfrm flipH="1">
            <a:off x="8358733" y="3054021"/>
            <a:ext cx="2058424" cy="324759"/>
          </a:xfrm>
          <a:prstGeom prst="straightConnector1">
            <a:avLst/>
          </a:prstGeom>
          <a:noFill/>
          <a:ln w="9525" cap="flat" cmpd="sng">
            <a:solidFill>
              <a:srgbClr val="92D050"/>
            </a:solidFill>
            <a:prstDash val="solid"/>
            <a:round/>
            <a:headEnd type="none" w="med" len="med"/>
            <a:tailEnd type="none" w="med" len="med"/>
          </a:ln>
        </p:spPr>
      </p:cxnSp>
      <p:cxnSp>
        <p:nvCxnSpPr>
          <p:cNvPr id="118" name="Google Shape;118;p18"/>
          <p:cNvCxnSpPr/>
          <p:nvPr/>
        </p:nvCxnSpPr>
        <p:spPr>
          <a:xfrm rot="10800000" flipH="1">
            <a:off x="7138900" y="1176900"/>
            <a:ext cx="2354400" cy="1480000"/>
          </a:xfrm>
          <a:prstGeom prst="straightConnector1">
            <a:avLst/>
          </a:prstGeom>
          <a:noFill/>
          <a:ln w="9525" cap="flat" cmpd="sng">
            <a:solidFill>
              <a:srgbClr val="92D050"/>
            </a:solidFill>
            <a:prstDash val="solid"/>
            <a:round/>
            <a:headEnd type="none" w="med" len="med"/>
            <a:tailEnd type="none" w="med" len="med"/>
          </a:ln>
        </p:spPr>
      </p:cxnSp>
      <p:cxnSp>
        <p:nvCxnSpPr>
          <p:cNvPr id="119" name="Google Shape;119;p18"/>
          <p:cNvCxnSpPr/>
          <p:nvPr/>
        </p:nvCxnSpPr>
        <p:spPr>
          <a:xfrm rot="10800000">
            <a:off x="2365033" y="1241867"/>
            <a:ext cx="2005200" cy="1551600"/>
          </a:xfrm>
          <a:prstGeom prst="straightConnector1">
            <a:avLst/>
          </a:prstGeom>
          <a:noFill/>
          <a:ln w="9525" cap="flat" cmpd="sng">
            <a:solidFill>
              <a:srgbClr val="92D050"/>
            </a:solidFill>
            <a:prstDash val="solid"/>
            <a:round/>
            <a:headEnd type="none" w="med" len="med"/>
            <a:tailEnd type="none" w="med" len="med"/>
          </a:ln>
        </p:spPr>
      </p:cxnSp>
      <p:sp>
        <p:nvSpPr>
          <p:cNvPr id="117" name="Google Shape;117;p18"/>
          <p:cNvSpPr txBox="1"/>
          <p:nvPr/>
        </p:nvSpPr>
        <p:spPr>
          <a:xfrm>
            <a:off x="4787446" y="769315"/>
            <a:ext cx="2508913" cy="1354433"/>
          </a:xfrm>
          <a:prstGeom prst="rect">
            <a:avLst/>
          </a:prstGeom>
          <a:noFill/>
          <a:ln>
            <a:noFill/>
          </a:ln>
          <a:effectLst>
            <a:outerShdw dist="19050" dir="7920000" algn="bl" rotWithShape="0">
              <a:srgbClr val="F3F3F3"/>
            </a:outerShdw>
          </a:effectLst>
        </p:spPr>
        <p:txBody>
          <a:bodyPr spcFirstLastPara="1" wrap="square" lIns="121900" tIns="121900" rIns="121900" bIns="121900" anchor="ctr" anchorCtr="0">
            <a:spAutoFit/>
          </a:bodyPr>
          <a:lstStyle/>
          <a:p>
            <a:pPr algn="ctr" defTabSz="1219170">
              <a:spcBef>
                <a:spcPts val="800"/>
              </a:spcBef>
              <a:buClr>
                <a:srgbClr val="000000"/>
              </a:buClr>
              <a:buSzPts val="1500"/>
              <a:defRPr/>
            </a:pPr>
            <a:r>
              <a:rPr lang="en-US" sz="1467" b="1" kern="0">
                <a:solidFill>
                  <a:prstClr val="black"/>
                </a:solidFill>
                <a:latin typeface="Abadi Extra Light"/>
                <a:ea typeface="Lato"/>
                <a:cs typeface="Calibri"/>
                <a:sym typeface="Lato"/>
              </a:rPr>
              <a:t>PERCEPTIONS &amp; EXPERIENCES OF COVID-19</a:t>
            </a:r>
            <a:endParaRPr lang="en-US" sz="1867" b="1" kern="0">
              <a:solidFill>
                <a:prstClr val="black"/>
              </a:solidFill>
              <a:latin typeface="Abadi Extra Light"/>
              <a:cs typeface="Calibri"/>
              <a:sym typeface="Arial"/>
            </a:endParaRPr>
          </a:p>
          <a:p>
            <a:pPr algn="ctr" defTabSz="1219170">
              <a:spcBef>
                <a:spcPts val="800"/>
              </a:spcBef>
              <a:buClr>
                <a:srgbClr val="000000"/>
              </a:buClr>
              <a:buSzPts val="1500"/>
              <a:defRPr/>
            </a:pPr>
            <a:r>
              <a:rPr lang="en-US" sz="1467" kern="0">
                <a:solidFill>
                  <a:srgbClr val="000000"/>
                </a:solidFill>
                <a:latin typeface="Abadi Extra Light"/>
                <a:cs typeface="Arial"/>
                <a:sym typeface="Arial"/>
              </a:rPr>
              <a:t>Concern, access to testing, ability to social distance</a:t>
            </a:r>
          </a:p>
        </p:txBody>
      </p:sp>
      <p:pic>
        <p:nvPicPr>
          <p:cNvPr id="1026" name="Picture 2" descr="Addictions and Substance Use | Healthy UC Davis">
            <a:extLst>
              <a:ext uri="{FF2B5EF4-FFF2-40B4-BE49-F238E27FC236}">
                <a16:creationId xmlns:a16="http://schemas.microsoft.com/office/drawing/2014/main" id="{97532E10-2516-9345-A268-8043CA8CD15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066591" y="4664993"/>
            <a:ext cx="711084" cy="711084"/>
          </a:xfrm>
          <a:prstGeom prst="rect">
            <a:avLst/>
          </a:prstGeom>
          <a:noFill/>
          <a:extLst>
            <a:ext uri="{909E8E84-426E-40DD-AFC4-6F175D3DCCD1}">
              <a14:hiddenFill xmlns:a14="http://schemas.microsoft.com/office/drawing/2010/main">
                <a:solidFill>
                  <a:srgbClr val="FFFFFF"/>
                </a:solidFill>
              </a14:hiddenFill>
            </a:ext>
          </a:extLst>
        </p:spPr>
      </p:pic>
      <p:pic>
        <p:nvPicPr>
          <p:cNvPr id="44" name="Google Shape;96;p18">
            <a:extLst>
              <a:ext uri="{FF2B5EF4-FFF2-40B4-BE49-F238E27FC236}">
                <a16:creationId xmlns:a16="http://schemas.microsoft.com/office/drawing/2014/main" id="{67ADFBB4-6154-2F4A-8C28-F4A278363AFA}"/>
              </a:ext>
            </a:extLst>
          </p:cNvPr>
          <p:cNvPicPr preferRelativeResize="0"/>
          <p:nvPr/>
        </p:nvPicPr>
        <p:blipFill>
          <a:blip r:embed="rId7">
            <a:alphaModFix/>
          </a:blip>
          <a:stretch>
            <a:fillRect/>
          </a:stretch>
        </p:blipFill>
        <p:spPr>
          <a:xfrm>
            <a:off x="1718593" y="557296"/>
            <a:ext cx="779200" cy="676981"/>
          </a:xfrm>
          <a:prstGeom prst="rect">
            <a:avLst/>
          </a:prstGeom>
          <a:noFill/>
          <a:ln>
            <a:noFill/>
          </a:ln>
        </p:spPr>
      </p:pic>
      <p:pic>
        <p:nvPicPr>
          <p:cNvPr id="1028" name="Picture 4" descr="Mental Health Icons - Download Free Vector Icons | Noun Project">
            <a:extLst>
              <a:ext uri="{FF2B5EF4-FFF2-40B4-BE49-F238E27FC236}">
                <a16:creationId xmlns:a16="http://schemas.microsoft.com/office/drawing/2014/main" id="{1B115C43-DCD1-424D-A072-B2E7174084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772272" y="4745201"/>
            <a:ext cx="547920" cy="5479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irus Clipart Black And White - Virus Icon Png Transparent Png (640x480), Png Download">
            <a:extLst>
              <a:ext uri="{FF2B5EF4-FFF2-40B4-BE49-F238E27FC236}">
                <a16:creationId xmlns:a16="http://schemas.microsoft.com/office/drawing/2014/main" id="{D06F499A-3F74-444E-A024-E8BF3BA36B9C}"/>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844589" y="261808"/>
            <a:ext cx="484787" cy="5058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afety Icons - Download Free Vector Icons | Noun Project">
            <a:extLst>
              <a:ext uri="{FF2B5EF4-FFF2-40B4-BE49-F238E27FC236}">
                <a16:creationId xmlns:a16="http://schemas.microsoft.com/office/drawing/2014/main" id="{5A1FDFFE-8819-434F-B01E-888DDEC962B4}"/>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04770" y="2996902"/>
            <a:ext cx="503249" cy="50324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020-2021 Basic Needs Priorities &amp; Strategic Investment Plan – United Way  of Central Illinois">
            <a:extLst>
              <a:ext uri="{FF2B5EF4-FFF2-40B4-BE49-F238E27FC236}">
                <a16:creationId xmlns:a16="http://schemas.microsoft.com/office/drawing/2014/main" id="{50478C5D-DACC-924B-95DC-E8F53EEA0B09}"/>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4521" b="97340" l="4787" r="96809">
                        <a14:foregroundMark x1="15957" y1="20213" x2="15957" y2="20213"/>
                        <a14:foregroundMark x1="15160" y1="20745" x2="8777" y2="28457"/>
                        <a14:foregroundMark x1="8777" y1="28457" x2="7447" y2="34574"/>
                        <a14:foregroundMark x1="31915" y1="8511" x2="19415" y2="15957"/>
                        <a14:foregroundMark x1="19415" y1="15957" x2="11702" y2="24468"/>
                        <a14:foregroundMark x1="11702" y1="24468" x2="6117" y2="47340"/>
                        <a14:foregroundMark x1="3959" y1="59043" x2="7979" y2="68085"/>
                        <a14:foregroundMark x1="7979" y1="68085" x2="33511" y2="91755"/>
                        <a14:foregroundMark x1="33511" y1="91755" x2="56649" y2="93351"/>
                        <a14:foregroundMark x1="56649" y1="93351" x2="77660" y2="83777"/>
                        <a14:foregroundMark x1="77660" y1="83777" x2="89362" y2="72606"/>
                        <a14:foregroundMark x1="90691" y1="66755" x2="94149" y2="57181"/>
                        <a14:foregroundMark x1="94149" y1="57181" x2="94947" y2="47074"/>
                        <a14:foregroundMark x1="94947" y1="47074" x2="92287" y2="35372"/>
                        <a14:foregroundMark x1="92287" y1="35372" x2="78989" y2="17553"/>
                        <a14:foregroundMark x1="78989" y1="17553" x2="70213" y2="10904"/>
                        <a14:foregroundMark x1="56383" y1="9043" x2="47340" y2="5053"/>
                        <a14:foregroundMark x1="47340" y1="5053" x2="41489" y2="5851"/>
                        <a14:foregroundMark x1="96809" y1="47606" x2="95745" y2="56915"/>
                        <a14:foregroundMark x1="75000" y1="60372" x2="74202" y2="76064"/>
                        <a14:foregroundMark x1="42819" y1="64096" x2="59043" y2="62766"/>
                        <a14:foregroundMark x1="45479" y1="70479" x2="45479" y2="70479"/>
                        <a14:foregroundMark x1="68617" y1="45745" x2="68617" y2="45745"/>
                        <a14:foregroundMark x1="47606" y1="97340" x2="47606" y2="97340"/>
                        <a14:foregroundMark x1="54521" y1="44149" x2="54521" y2="44149"/>
                        <a14:foregroundMark x1="40426" y1="45745" x2="40426" y2="45745"/>
                        <a14:foregroundMark x1="48404" y1="45213" x2="48404" y2="45213"/>
                        <a14:backgroundMark x1="53723" y1="42287" x2="53723" y2="42287"/>
                        <a14:backgroundMark x1="53723" y1="41489" x2="53723" y2="42819"/>
                        <a14:backgroundMark x1="47074" y1="45213" x2="47074" y2="45213"/>
                        <a14:backgroundMark x1="47074" y1="45213" x2="47074" y2="45213"/>
                        <a14:backgroundMark x1="47074" y1="45213" x2="47074" y2="45213"/>
                        <a14:backgroundMark x1="47340" y1="45213" x2="47340" y2="45213"/>
                        <a14:backgroundMark x1="47074" y1="44681" x2="47074" y2="44681"/>
                        <a14:backgroundMark x1="47074" y1="44947" x2="47074" y2="44947"/>
                        <a14:backgroundMark x1="46986" y1="45213" x2="46809" y2="45745"/>
                        <a14:backgroundMark x1="47074" y1="44947" x2="46986" y2="45213"/>
                        <a14:backgroundMark x1="47074" y1="45213" x2="47074" y2="45745"/>
                        <a14:backgroundMark x1="47074" y1="44681" x2="47074" y2="45213"/>
                        <a14:backgroundMark x1="39628" y1="43617" x2="39628" y2="45213"/>
                        <a14:backgroundMark x1="798" y1="42819" x2="798" y2="45213"/>
                        <a14:backgroundMark x1="532" y1="56117" x2="532" y2="59043"/>
                        <a14:backgroundMark x1="55851" y1="9840" x2="55851" y2="9840"/>
                      </a14:backgroundRemoval>
                    </a14:imgEffect>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455573" y="600183"/>
            <a:ext cx="638391" cy="638391"/>
          </a:xfrm>
          <a:prstGeom prst="rect">
            <a:avLst/>
          </a:prstGeom>
          <a:noFill/>
          <a:extLst>
            <a:ext uri="{909E8E84-426E-40DD-AFC4-6F175D3DCCD1}">
              <a14:hiddenFill xmlns:a14="http://schemas.microsoft.com/office/drawing/2010/main">
                <a:solidFill>
                  <a:srgbClr val="FFFFFF"/>
                </a:solidFill>
              </a14:hiddenFill>
            </a:ext>
          </a:extLst>
        </p:spPr>
      </p:pic>
      <p:sp>
        <p:nvSpPr>
          <p:cNvPr id="40" name="Google Shape;93;p18">
            <a:extLst>
              <a:ext uri="{FF2B5EF4-FFF2-40B4-BE49-F238E27FC236}">
                <a16:creationId xmlns:a16="http://schemas.microsoft.com/office/drawing/2014/main" id="{77E449E5-6703-E643-AB06-18EEB7AA42C8}"/>
              </a:ext>
            </a:extLst>
          </p:cNvPr>
          <p:cNvSpPr txBox="1"/>
          <p:nvPr/>
        </p:nvSpPr>
        <p:spPr>
          <a:xfrm>
            <a:off x="396809" y="5283799"/>
            <a:ext cx="4151200" cy="902899"/>
          </a:xfrm>
          <a:prstGeom prst="rect">
            <a:avLst/>
          </a:prstGeom>
          <a:noFill/>
          <a:ln>
            <a:noFill/>
          </a:ln>
        </p:spPr>
        <p:txBody>
          <a:bodyPr spcFirstLastPara="1" wrap="square" lIns="121900" tIns="121900" rIns="121900" bIns="121900" anchor="ctr" anchorCtr="0">
            <a:spAutoFit/>
          </a:bodyPr>
          <a:lstStyle/>
          <a:p>
            <a:pPr algn="ctr" defTabSz="1219170">
              <a:spcBef>
                <a:spcPts val="800"/>
              </a:spcBef>
              <a:buClr>
                <a:srgbClr val="000000"/>
              </a:buClr>
              <a:defRPr/>
            </a:pPr>
            <a:r>
              <a:rPr lang="en-US" sz="1467" b="1" kern="0">
                <a:solidFill>
                  <a:prstClr val="black"/>
                </a:solidFill>
                <a:latin typeface="Abadi Extra Light"/>
                <a:ea typeface="Lato"/>
                <a:cs typeface="Calibri"/>
                <a:sym typeface="Lato"/>
              </a:rPr>
              <a:t>SUBSTANCE USE </a:t>
            </a:r>
            <a:endParaRPr lang="en-US" sz="1467" b="1" kern="0">
              <a:solidFill>
                <a:prstClr val="black"/>
              </a:solidFill>
              <a:latin typeface="Abadi Extra Light"/>
              <a:ea typeface="Lato"/>
              <a:cs typeface="Calibri"/>
              <a:sym typeface="Arial"/>
            </a:endParaRPr>
          </a:p>
          <a:p>
            <a:pPr algn="ctr" defTabSz="1219170">
              <a:spcBef>
                <a:spcPts val="800"/>
              </a:spcBef>
              <a:buClr>
                <a:srgbClr val="000000"/>
              </a:buClr>
              <a:defRPr/>
            </a:pPr>
            <a:r>
              <a:rPr lang="en-US" sz="1467" kern="0">
                <a:solidFill>
                  <a:prstClr val="black"/>
                </a:solidFill>
                <a:latin typeface="Abadi Extra Light"/>
                <a:cs typeface="Calibri"/>
                <a:sym typeface="Arial"/>
              </a:rPr>
              <a:t>Change in use, resource needs</a:t>
            </a:r>
            <a:endParaRPr lang="en-US" sz="1467" kern="0">
              <a:solidFill>
                <a:prstClr val="black"/>
              </a:solidFill>
              <a:latin typeface="Abadi Extra Light"/>
              <a:cs typeface="Calibri" panose="020F0502020204030204" pitchFamily="34" charset="0"/>
              <a:sym typeface="Arial"/>
            </a:endParaRPr>
          </a:p>
        </p:txBody>
      </p:sp>
      <p:sp>
        <p:nvSpPr>
          <p:cNvPr id="3" name="Rectangle 2">
            <a:extLst>
              <a:ext uri="{FF2B5EF4-FFF2-40B4-BE49-F238E27FC236}">
                <a16:creationId xmlns:a16="http://schemas.microsoft.com/office/drawing/2014/main" id="{A7EE465A-707B-41F6-B0EB-22BBFEC5CD9B}"/>
              </a:ext>
            </a:extLst>
          </p:cNvPr>
          <p:cNvSpPr/>
          <p:nvPr/>
        </p:nvSpPr>
        <p:spPr>
          <a:xfrm>
            <a:off x="-51517" y="6790383"/>
            <a:ext cx="12191999" cy="643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sym typeface="Arial"/>
            </a:endParaRPr>
          </a:p>
        </p:txBody>
      </p:sp>
      <p:sp>
        <p:nvSpPr>
          <p:cNvPr id="42" name="Rectangle 41">
            <a:extLst>
              <a:ext uri="{FF2B5EF4-FFF2-40B4-BE49-F238E27FC236}">
                <a16:creationId xmlns:a16="http://schemas.microsoft.com/office/drawing/2014/main" id="{09E4B106-7369-4D3D-978D-3528F9EBC177}"/>
              </a:ext>
            </a:extLst>
          </p:cNvPr>
          <p:cNvSpPr/>
          <p:nvPr/>
        </p:nvSpPr>
        <p:spPr>
          <a:xfrm>
            <a:off x="2145" y="-3224"/>
            <a:ext cx="12191999" cy="6439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prstClr val="white"/>
              </a:solidFill>
              <a:sym typeface="Arial"/>
            </a:endParaRPr>
          </a:p>
        </p:txBody>
      </p:sp>
      <p:sp>
        <p:nvSpPr>
          <p:cNvPr id="39" name="Rectangle 38">
            <a:extLst>
              <a:ext uri="{FF2B5EF4-FFF2-40B4-BE49-F238E27FC236}">
                <a16:creationId xmlns:a16="http://schemas.microsoft.com/office/drawing/2014/main" id="{88DAB3F6-C43B-4B45-8F1E-7D6B1CB0136C}"/>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prstClr val="black"/>
                </a:solidFill>
                <a:latin typeface="Abadi Extra Light"/>
                <a:ea typeface="Lato"/>
                <a:cs typeface="Lato"/>
                <a:sym typeface="Lato"/>
              </a:rPr>
              <a:t>6.9.21 release</a:t>
            </a:r>
            <a:endParaRPr lang="en-US" sz="1400" i="1" kern="0">
              <a:solidFill>
                <a:prstClr val="black"/>
              </a:solidFill>
              <a:latin typeface="Arial"/>
              <a:cs typeface="Arial"/>
              <a:sym typeface="Arial"/>
            </a:endParaRPr>
          </a:p>
        </p:txBody>
      </p:sp>
      <p:sp>
        <p:nvSpPr>
          <p:cNvPr id="2" name="Slide Number Placeholder 1">
            <a:extLst>
              <a:ext uri="{FF2B5EF4-FFF2-40B4-BE49-F238E27FC236}">
                <a16:creationId xmlns:a16="http://schemas.microsoft.com/office/drawing/2014/main" id="{38BD0BA7-B38F-4B86-B945-1F02E30133B6}"/>
              </a:ext>
            </a:extLst>
          </p:cNvPr>
          <p:cNvSpPr>
            <a:spLocks noGrp="1"/>
          </p:cNvSpPr>
          <p:nvPr>
            <p:ph type="sldNum" sz="quarter" idx="12"/>
          </p:nvPr>
        </p:nvSpPr>
        <p:spPr/>
        <p:txBody>
          <a:bodyPr/>
          <a:lstStyle/>
          <a:p>
            <a:pPr>
              <a:defRPr/>
            </a:pPr>
            <a:fld id="{AF0A6CB1-34D6-4C42-9A98-AFA3A79345B3}" type="slidenum">
              <a:rPr lang="en-US" smtClean="0">
                <a:solidFill>
                  <a:prstClr val="black">
                    <a:tint val="75000"/>
                  </a:prstClr>
                </a:solidFill>
              </a:rPr>
              <a:pPr>
                <a:defRPr/>
              </a:pPr>
              <a:t>69</a:t>
            </a:fld>
            <a:endParaRPr lang="en-US">
              <a:solidFill>
                <a:prstClr val="black">
                  <a:tint val="75000"/>
                </a:prstClr>
              </a:solidFill>
            </a:endParaRPr>
          </a:p>
        </p:txBody>
      </p:sp>
    </p:spTree>
    <p:extLst>
      <p:ext uri="{BB962C8B-B14F-4D97-AF65-F5344CB8AC3E}">
        <p14:creationId xmlns:p14="http://schemas.microsoft.com/office/powerpoint/2010/main" val="69735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17684" y="3454404"/>
            <a:ext cx="6112933" cy="1727201"/>
          </a:xfrm>
        </p:spPr>
        <p:txBody>
          <a:bodyPr/>
          <a:lstStyle/>
          <a:p>
            <a:r>
              <a:rPr lang="en-US" altLang="en-US" sz="1800" b="1" dirty="0">
                <a:solidFill>
                  <a:schemeClr val="tx2"/>
                </a:solidFill>
              </a:rPr>
              <a:t>Catherine M. Brown, DVM, MSc, MPH</a:t>
            </a:r>
          </a:p>
          <a:p>
            <a:r>
              <a:rPr lang="en-US" altLang="en-US" sz="1400" b="1" dirty="0">
                <a:solidFill>
                  <a:schemeClr val="tx2"/>
                </a:solidFill>
              </a:rPr>
              <a:t>State Epidemiologist and </a:t>
            </a:r>
          </a:p>
          <a:p>
            <a:r>
              <a:rPr lang="en-US" altLang="en-US" sz="1400" b="1" dirty="0">
                <a:solidFill>
                  <a:schemeClr val="tx2"/>
                </a:solidFill>
              </a:rPr>
              <a:t>State Public Health Veterinarian</a:t>
            </a:r>
            <a:endParaRPr lang="en-US" altLang="en-US" sz="1400" dirty="0">
              <a:solidFill>
                <a:schemeClr val="tx2"/>
              </a:solidFill>
            </a:endParaRPr>
          </a:p>
          <a:p>
            <a:r>
              <a:rPr lang="en-US" altLang="en-US" sz="1800" dirty="0">
                <a:solidFill>
                  <a:schemeClr val="tx2"/>
                </a:solidFill>
              </a:rPr>
              <a:t>Department of Public Health</a:t>
            </a:r>
            <a:endParaRPr lang="en-US" altLang="en-US" sz="1600" b="1" dirty="0">
              <a:solidFill>
                <a:schemeClr val="tx2"/>
              </a:solidFill>
            </a:endParaRPr>
          </a:p>
          <a:p>
            <a:r>
              <a:rPr lang="en-US" altLang="en-US" sz="1600" b="1" dirty="0">
                <a:solidFill>
                  <a:schemeClr val="tx2"/>
                </a:solidFill>
              </a:rPr>
              <a:t>Bureau of Infectious Disease and</a:t>
            </a:r>
          </a:p>
          <a:p>
            <a:r>
              <a:rPr lang="en-US" altLang="en-US" sz="1600" b="1" dirty="0">
                <a:solidFill>
                  <a:schemeClr val="tx2"/>
                </a:solidFill>
              </a:rPr>
              <a:t> Laboratory Sciences</a:t>
            </a:r>
          </a:p>
          <a:p>
            <a:endParaRPr lang="en-US" altLang="en-US" sz="1600" b="1" dirty="0">
              <a:solidFill>
                <a:schemeClr val="tx2"/>
              </a:solidFill>
            </a:endParaRPr>
          </a:p>
        </p:txBody>
      </p:sp>
      <p:pic>
        <p:nvPicPr>
          <p:cNvPr id="3075" name="Picture 4"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 y="387350"/>
            <a:ext cx="12217401"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ChangeArrowheads="1"/>
          </p:cNvSpPr>
          <p:nvPr/>
        </p:nvSpPr>
        <p:spPr bwMode="auto">
          <a:xfrm>
            <a:off x="1" y="0"/>
            <a:ext cx="12211051" cy="387350"/>
          </a:xfrm>
          <a:prstGeom prst="rect">
            <a:avLst/>
          </a:prstGeom>
          <a:solidFill>
            <a:srgbClr val="00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sp>
        <p:nvSpPr>
          <p:cNvPr id="3077" name="Rectangle 6"/>
          <p:cNvSpPr>
            <a:spLocks noChangeArrowheads="1"/>
          </p:cNvSpPr>
          <p:nvPr/>
        </p:nvSpPr>
        <p:spPr bwMode="auto">
          <a:xfrm>
            <a:off x="1" y="1035050"/>
            <a:ext cx="12211051" cy="465138"/>
          </a:xfrm>
          <a:prstGeom prst="rect">
            <a:avLst/>
          </a:prstGeom>
          <a:solidFill>
            <a:srgbClr val="0066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cs typeface="Arial" charset="0"/>
            </a:endParaRPr>
          </a:p>
        </p:txBody>
      </p:sp>
      <p:sp>
        <p:nvSpPr>
          <p:cNvPr id="3078" name="Text Box 7"/>
          <p:cNvSpPr txBox="1">
            <a:spLocks noChangeArrowheads="1"/>
          </p:cNvSpPr>
          <p:nvPr/>
        </p:nvSpPr>
        <p:spPr bwMode="auto">
          <a:xfrm>
            <a:off x="1056217" y="2006600"/>
            <a:ext cx="10955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400" b="1" dirty="0">
                <a:solidFill>
                  <a:srgbClr val="000000"/>
                </a:solidFill>
                <a:cs typeface="Arial" charset="0"/>
              </a:rPr>
              <a:t>Update: Tick-borne Disease Surveillance in Massachusetts</a:t>
            </a:r>
            <a:endParaRPr lang="en-US" altLang="en-US" sz="2000" b="1" dirty="0">
              <a:solidFill>
                <a:srgbClr val="000000"/>
              </a:solidFill>
              <a:cs typeface="Arial" charset="0"/>
            </a:endParaRPr>
          </a:p>
        </p:txBody>
      </p:sp>
      <p:graphicFrame>
        <p:nvGraphicFramePr>
          <p:cNvPr id="3079" name="Object 14"/>
          <p:cNvGraphicFramePr>
            <a:graphicFrameLocks noChangeAspect="1"/>
          </p:cNvGraphicFramePr>
          <p:nvPr/>
        </p:nvGraphicFramePr>
        <p:xfrm>
          <a:off x="8587319" y="5370513"/>
          <a:ext cx="1200149" cy="1168400"/>
        </p:xfrm>
        <a:graphic>
          <a:graphicData uri="http://schemas.openxmlformats.org/presentationml/2006/ole">
            <mc:AlternateContent xmlns:mc="http://schemas.openxmlformats.org/markup-compatibility/2006">
              <mc:Choice xmlns:v="urn:schemas-microsoft-com:vml" Requires="v">
                <p:oleObj name="Photo Editor Photo" r:id="rId4" imgW="3895238" imgH="5047619" progId="">
                  <p:embed/>
                </p:oleObj>
              </mc:Choice>
              <mc:Fallback>
                <p:oleObj name="Photo Editor Photo" r:id="rId4" imgW="3895238" imgH="504761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7319" y="5370513"/>
                        <a:ext cx="1200149"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5" descr="State_Lab_aerial"/>
          <p:cNvPicPr>
            <a:picLocks noChangeAspect="1" noChangeArrowheads="1"/>
          </p:cNvPicPr>
          <p:nvPr/>
        </p:nvPicPr>
        <p:blipFill>
          <a:blip r:embed="rId6"/>
          <a:srcRect/>
          <a:stretch>
            <a:fillRect/>
          </a:stretch>
        </p:blipFill>
        <p:spPr bwMode="auto">
          <a:xfrm>
            <a:off x="355601" y="3492500"/>
            <a:ext cx="5784851" cy="2895600"/>
          </a:xfrm>
          <a:prstGeom prst="rect">
            <a:avLst/>
          </a:prstGeom>
          <a:noFill/>
          <a:ln w="38100">
            <a:solidFill>
              <a:schemeClr val="accent2">
                <a:lumMod val="75000"/>
              </a:schemeClr>
            </a:solidFill>
            <a:miter lim="800000"/>
            <a:headEnd/>
            <a:tailEnd/>
          </a:ln>
        </p:spPr>
      </p:pic>
      <p:sp>
        <p:nvSpPr>
          <p:cNvPr id="10" name="TextBox 9"/>
          <p:cNvSpPr txBox="1"/>
          <p:nvPr/>
        </p:nvSpPr>
        <p:spPr>
          <a:xfrm>
            <a:off x="355619" y="6437313"/>
            <a:ext cx="4392549" cy="338554"/>
          </a:xfrm>
          <a:prstGeom prst="rect">
            <a:avLst/>
          </a:prstGeom>
          <a:noFill/>
        </p:spPr>
        <p:txBody>
          <a:bodyPr wrap="none">
            <a:spAutoFit/>
          </a:bodyPr>
          <a:lstStyle/>
          <a:p>
            <a:pPr fontAlgn="base">
              <a:spcBef>
                <a:spcPct val="0"/>
              </a:spcBef>
              <a:spcAft>
                <a:spcPct val="0"/>
              </a:spcAft>
              <a:defRPr/>
            </a:pPr>
            <a:r>
              <a:rPr lang="en-US" sz="1600" dirty="0">
                <a:solidFill>
                  <a:srgbClr val="2D2D8A">
                    <a:lumMod val="75000"/>
                  </a:srgbClr>
                </a:solidFill>
              </a:rPr>
              <a:t>Massachusetts State Public Health Laboratory</a:t>
            </a:r>
          </a:p>
        </p:txBody>
      </p:sp>
    </p:spTree>
    <p:extLst>
      <p:ext uri="{BB962C8B-B14F-4D97-AF65-F5344CB8AC3E}">
        <p14:creationId xmlns:p14="http://schemas.microsoft.com/office/powerpoint/2010/main" val="204993805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8" y="771817"/>
            <a:ext cx="11071296" cy="410433"/>
          </a:xfrm>
          <a:prstGeom prst="rect">
            <a:avLst/>
          </a:prstGeom>
          <a:solidFill>
            <a:srgbClr val="4E97CC"/>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Demographics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230527"/>
          <a:ext cx="5537436" cy="5447453"/>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494453">
                <a:tc>
                  <a:txBody>
                    <a:bodyPr/>
                    <a:lstStyle/>
                    <a:p>
                      <a:pPr lvl="0">
                        <a:buNone/>
                      </a:pPr>
                      <a:r>
                        <a:rPr lang="en-US" sz="1500" b="0" i="0" u="none" strike="noStrike" noProof="0">
                          <a:latin typeface="Abadi Extra Light"/>
                        </a:rPr>
                        <a:t>What city or town do you live in?</a:t>
                      </a:r>
                      <a:endParaRPr lang="en-US" sz="1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How many people - adults and children - currently live with you, including yourself? </a:t>
                      </a:r>
                      <a:endParaRPr lang="en-US" sz="1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How many people who are over 60 years old currently live with you, including yourself? </a:t>
                      </a:r>
                      <a:endParaRPr lang="en-US" sz="1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Are you a caretaker of an adult(s) with special needs in your household?</a:t>
                      </a:r>
                      <a:endParaRPr lang="en-US" sz="1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Are you a parent/guardian of a child or youth with special health care needs?</a:t>
                      </a:r>
                      <a:endParaRPr lang="en-US" sz="1500">
                        <a:latin typeface="Abadi Extra Light"/>
                      </a:endParaRPr>
                    </a:p>
                  </a:txBody>
                  <a:tcPr marL="121920" marR="121920" marT="60960" marB="60960"/>
                </a:tc>
                <a:extLst>
                  <a:ext uri="{0D108BD9-81ED-4DB2-BD59-A6C34878D82A}">
                    <a16:rowId xmlns:a16="http://schemas.microsoft.com/office/drawing/2014/main" val="1344263152"/>
                  </a:ext>
                </a:extLst>
              </a:tr>
              <a:tr h="2580640">
                <a:tc>
                  <a:txBody>
                    <a:bodyPr/>
                    <a:lstStyle/>
                    <a:p>
                      <a:pPr lvl="0">
                        <a:buNone/>
                      </a:pPr>
                      <a:r>
                        <a:rPr lang="en-US" sz="1500" b="0" i="0" u="none" strike="noStrike" noProof="0">
                          <a:latin typeface="Abadi Extra Light"/>
                        </a:rPr>
                        <a:t>Please select all that apply to you: </a:t>
                      </a:r>
                    </a:p>
                    <a:p>
                      <a:pPr marL="285750" lvl="0" indent="-285750">
                        <a:buFont typeface="Arial"/>
                        <a:buChar char="•"/>
                      </a:pPr>
                      <a:r>
                        <a:rPr lang="en-US" sz="1500" b="0" i="0" u="none" strike="noStrike" noProof="0">
                          <a:latin typeface="Abadi Extra Light"/>
                        </a:rPr>
                        <a:t>I am deaf or hard of hearing. </a:t>
                      </a:r>
                    </a:p>
                    <a:p>
                      <a:pPr marL="285750" lvl="0" indent="-285750">
                        <a:buFont typeface="Arial"/>
                        <a:buChar char="•"/>
                      </a:pPr>
                      <a:r>
                        <a:rPr lang="en-US" sz="1500" b="0" i="0" u="none" strike="noStrike" noProof="0">
                          <a:latin typeface="Abadi Extra Light"/>
                        </a:rPr>
                        <a:t>I am blind or I have trouble seeing even when I am wearing glasses. </a:t>
                      </a:r>
                    </a:p>
                    <a:p>
                      <a:pPr marL="285750" lvl="0" indent="-285750">
                        <a:buFont typeface="Arial"/>
                        <a:buChar char="•"/>
                      </a:pPr>
                      <a:r>
                        <a:rPr lang="en-US" sz="1500" b="0" i="0" u="none" strike="noStrike" noProof="0">
                          <a:latin typeface="Abadi Extra Light"/>
                        </a:rPr>
                        <a:t>I have trouble concentrating, remembering, or making decisions because of a physical, mental, or emotional condition.</a:t>
                      </a:r>
                    </a:p>
                    <a:p>
                      <a:pPr marL="285750" lvl="0" indent="-285750">
                        <a:buFont typeface="Arial"/>
                        <a:buChar char="•"/>
                      </a:pPr>
                      <a:r>
                        <a:rPr lang="en-US" sz="1500" b="0" i="0" u="none" strike="noStrike" noProof="0">
                          <a:latin typeface="Abadi Extra Light"/>
                        </a:rPr>
                        <a:t>I have trouble walking or climbing stairs.</a:t>
                      </a:r>
                    </a:p>
                    <a:p>
                      <a:pPr marL="285750" lvl="0" indent="-285750">
                        <a:buFont typeface="Arial"/>
                        <a:buChar char="•"/>
                      </a:pPr>
                      <a:r>
                        <a:rPr lang="en-US" sz="1500" b="0" i="0" u="none" strike="noStrike" noProof="0">
                          <a:latin typeface="Abadi Extra Light"/>
                        </a:rPr>
                        <a:t>I have trouble getting dressed or taking a bath or shower. </a:t>
                      </a:r>
                    </a:p>
                    <a:p>
                      <a:pPr marL="285750" lvl="0" indent="-285750">
                        <a:buFont typeface="Arial"/>
                        <a:buChar char="•"/>
                      </a:pPr>
                      <a:r>
                        <a:rPr lang="en-US" sz="1500" b="0" i="0" u="none" strike="noStrike" noProof="0">
                          <a:latin typeface="Abadi Extra Light"/>
                        </a:rPr>
                        <a:t>I have difficulty doing errands alone such as visiting a doctor's office or shopping.</a:t>
                      </a:r>
                    </a:p>
                    <a:p>
                      <a:pPr marL="285750" lvl="0" indent="-285750">
                        <a:buFont typeface="Arial"/>
                        <a:buChar char="•"/>
                      </a:pPr>
                      <a:r>
                        <a:rPr lang="en-US" sz="1500" b="0" i="0" u="none" strike="noStrike" noProof="0">
                          <a:latin typeface="Abadi Extra Light"/>
                        </a:rPr>
                        <a:t>None of the above apply to me.</a:t>
                      </a:r>
                    </a:p>
                  </a:txBody>
                  <a:tcPr marL="121920" marR="121920" marT="60960" marB="60960"/>
                </a:tc>
                <a:extLst>
                  <a:ext uri="{0D108BD9-81ED-4DB2-BD59-A6C34878D82A}">
                    <a16:rowId xmlns:a16="http://schemas.microsoft.com/office/drawing/2014/main" val="1604805370"/>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145875" y="1230526"/>
          <a:ext cx="5438199" cy="5198524"/>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Were you pregnant during the COVID-19 outbreak or did you give birth since February 2020?</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494453">
                <a:tc>
                  <a:txBody>
                    <a:bodyPr/>
                    <a:lstStyle/>
                    <a:p>
                      <a:pPr lvl="0">
                        <a:buNone/>
                      </a:pPr>
                      <a:r>
                        <a:rPr lang="en-US" sz="1500" b="0" i="0" u="none" strike="noStrike" noProof="0">
                          <a:latin typeface="Abadi Extra Light"/>
                        </a:rPr>
                        <a:t>When did you give birth?</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494453">
                <a:tc>
                  <a:txBody>
                    <a:bodyPr/>
                    <a:lstStyle/>
                    <a:p>
                      <a:pPr lvl="0">
                        <a:buNone/>
                      </a:pPr>
                      <a:r>
                        <a:rPr lang="en-US" sz="1500" b="0" i="0" u="none" strike="noStrike" noProof="0">
                          <a:latin typeface="Abadi Extra Light"/>
                        </a:rPr>
                        <a:t>After the start of the COVID-19 outbreak, did your birth plans change?</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What is the highest grade or year of school you have finished? </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494453">
                <a:tc>
                  <a:txBody>
                    <a:bodyPr/>
                    <a:lstStyle/>
                    <a:p>
                      <a:pPr lvl="0">
                        <a:buNone/>
                      </a:pPr>
                      <a:r>
                        <a:rPr lang="en-US" sz="1500" b="0" i="0" u="none" strike="noStrike" noProof="0">
                          <a:latin typeface="Abadi Extra Light"/>
                        </a:rPr>
                        <a:t>In 2019, what was your total annual household income before taxes?</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568960">
                <a:tc>
                  <a:txBody>
                    <a:bodyPr/>
                    <a:lstStyle/>
                    <a:p>
                      <a:pPr lvl="0">
                        <a:buNone/>
                      </a:pPr>
                      <a:r>
                        <a:rPr lang="en-US" sz="1500" b="0" i="0" u="none" strike="noStrike" noProof="0">
                          <a:latin typeface="Abadi Extra Light"/>
                        </a:rPr>
                        <a:t>Have you ever been sentenced to stay overnight or longer in any type of corrections institution? Examples include a jail or prison.</a:t>
                      </a:r>
                      <a:endParaRPr lang="en-US" sz="2500">
                        <a:latin typeface="Abadi Extra Light"/>
                      </a:endParaRPr>
                    </a:p>
                  </a:txBody>
                  <a:tcPr marL="121920" marR="121920" marT="60960" marB="60960"/>
                </a:tc>
                <a:extLst>
                  <a:ext uri="{0D108BD9-81ED-4DB2-BD59-A6C34878D82A}">
                    <a16:rowId xmlns:a16="http://schemas.microsoft.com/office/drawing/2014/main" val="1604805370"/>
                  </a:ext>
                </a:extLst>
              </a:tr>
              <a:tr h="494452">
                <a:tc>
                  <a:txBody>
                    <a:bodyPr/>
                    <a:lstStyle/>
                    <a:p>
                      <a:pPr lvl="0">
                        <a:buNone/>
                      </a:pPr>
                      <a:r>
                        <a:rPr lang="en-US" sz="1500" b="0" i="0" u="none" strike="noStrike" noProof="0">
                          <a:latin typeface="Abadi Extra Light"/>
                        </a:rPr>
                        <a:t>What is your sexual orientation?</a:t>
                      </a:r>
                      <a:endParaRPr lang="en-US" sz="2500">
                        <a:latin typeface="Abadi Extra Light"/>
                      </a:endParaRPr>
                    </a:p>
                  </a:txBody>
                  <a:tcPr marL="121920" marR="121920" marT="60960" marB="60960"/>
                </a:tc>
                <a:extLst>
                  <a:ext uri="{0D108BD9-81ED-4DB2-BD59-A6C34878D82A}">
                    <a16:rowId xmlns:a16="http://schemas.microsoft.com/office/drawing/2014/main" val="348373762"/>
                  </a:ext>
                </a:extLst>
              </a:tr>
              <a:tr h="494451">
                <a:tc>
                  <a:txBody>
                    <a:bodyPr/>
                    <a:lstStyle/>
                    <a:p>
                      <a:pPr lvl="0">
                        <a:buNone/>
                      </a:pPr>
                      <a:r>
                        <a:rPr lang="en-US" sz="1500" b="0" i="0" u="none" strike="noStrike" noProof="0">
                          <a:latin typeface="Abadi Extra Light"/>
                        </a:rPr>
                        <a:t>What is your current gender identity?</a:t>
                      </a:r>
                      <a:endParaRPr lang="en-US" sz="2500">
                        <a:latin typeface="Abadi Extra Light"/>
                      </a:endParaRPr>
                    </a:p>
                  </a:txBody>
                  <a:tcPr marL="121920" marR="121920" marT="60960" marB="60960"/>
                </a:tc>
                <a:extLst>
                  <a:ext uri="{0D108BD9-81ED-4DB2-BD59-A6C34878D82A}">
                    <a16:rowId xmlns:a16="http://schemas.microsoft.com/office/drawing/2014/main" val="1929742681"/>
                  </a:ext>
                </a:extLst>
              </a:tr>
              <a:tr h="494451">
                <a:tc>
                  <a:txBody>
                    <a:bodyPr/>
                    <a:lstStyle/>
                    <a:p>
                      <a:pPr lvl="0">
                        <a:buNone/>
                      </a:pPr>
                      <a:r>
                        <a:rPr lang="en-US" sz="1500" b="0" i="0" u="none" strike="noStrike" noProof="0">
                          <a:latin typeface="Abadi Extra Light"/>
                        </a:rPr>
                        <a:t>Are you transgender or of transgender experience? </a:t>
                      </a:r>
                      <a:endParaRPr lang="en-US" sz="2500">
                        <a:latin typeface="Abadi Extra Light"/>
                      </a:endParaRPr>
                    </a:p>
                  </a:txBody>
                  <a:tcPr marL="121920" marR="121920" marT="60960" marB="60960"/>
                </a:tc>
                <a:extLst>
                  <a:ext uri="{0D108BD9-81ED-4DB2-BD59-A6C34878D82A}">
                    <a16:rowId xmlns:a16="http://schemas.microsoft.com/office/drawing/2014/main" val="1596626049"/>
                  </a:ext>
                </a:extLst>
              </a:tr>
              <a:tr h="494451">
                <a:tc>
                  <a:txBody>
                    <a:bodyPr/>
                    <a:lstStyle/>
                    <a:p>
                      <a:pPr lvl="0">
                        <a:buNone/>
                      </a:pPr>
                      <a:r>
                        <a:rPr lang="en-US" sz="1500" b="0" i="0" u="none" strike="noStrike" noProof="0">
                          <a:latin typeface="Abadi Extra Light"/>
                        </a:rPr>
                        <a:t>Are you Hispanic or Latino? </a:t>
                      </a:r>
                      <a:endParaRPr lang="en-US" sz="2500">
                        <a:latin typeface="Abadi Extra Light"/>
                      </a:endParaRPr>
                    </a:p>
                  </a:txBody>
                  <a:tcPr marL="121920" marR="121920" marT="60960" marB="60960"/>
                </a:tc>
                <a:extLst>
                  <a:ext uri="{0D108BD9-81ED-4DB2-BD59-A6C34878D82A}">
                    <a16:rowId xmlns:a16="http://schemas.microsoft.com/office/drawing/2014/main" val="1472333903"/>
                  </a:ext>
                </a:extLst>
              </a:tr>
            </a:tbl>
          </a:graphicData>
        </a:graphic>
      </p:graphicFrame>
      <p:sp>
        <p:nvSpPr>
          <p:cNvPr id="7" name="Rectangle 6">
            <a:extLst>
              <a:ext uri="{FF2B5EF4-FFF2-40B4-BE49-F238E27FC236}">
                <a16:creationId xmlns:a16="http://schemas.microsoft.com/office/drawing/2014/main" id="{9CF8593F-590A-4FBC-940D-514426388B96}"/>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4" name="Slide Number Placeholder 3">
            <a:extLst>
              <a:ext uri="{FF2B5EF4-FFF2-40B4-BE49-F238E27FC236}">
                <a16:creationId xmlns:a16="http://schemas.microsoft.com/office/drawing/2014/main" id="{AD69AF31-9084-4BA9-BBC6-4C5701EFC9D4}"/>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70</a:t>
            </a:fld>
            <a:endParaRPr lang="en">
              <a:solidFill>
                <a:srgbClr val="595959"/>
              </a:solidFill>
            </a:endParaRPr>
          </a:p>
        </p:txBody>
      </p:sp>
    </p:spTree>
    <p:extLst>
      <p:ext uri="{BB962C8B-B14F-4D97-AF65-F5344CB8AC3E}">
        <p14:creationId xmlns:p14="http://schemas.microsoft.com/office/powerpoint/2010/main" val="3211933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4E97CC"/>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Demographics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2556932"/>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494453">
                <a:tc>
                  <a:txBody>
                    <a:bodyPr/>
                    <a:lstStyle/>
                    <a:p>
                      <a:pPr lvl="0">
                        <a:buNone/>
                      </a:pPr>
                      <a:r>
                        <a:rPr lang="en-US" sz="1500" b="0" i="0" u="none" strike="noStrike" noProof="0">
                          <a:latin typeface="Abadi Extra Light"/>
                        </a:rPr>
                        <a:t>What is your race?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494453">
                <a:tc>
                  <a:txBody>
                    <a:bodyPr/>
                    <a:lstStyle/>
                    <a:p>
                      <a:pPr lvl="0">
                        <a:buNone/>
                      </a:pPr>
                      <a:r>
                        <a:rPr lang="en-US" sz="1500" b="0" i="0" u="none" strike="noStrike" noProof="0">
                          <a:latin typeface="Abadi Extra Light"/>
                        </a:rPr>
                        <a:t>What is your ethnicity?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English Survey) Do you speak language(s) other than English at home? </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Which language(s) do you speak at home?</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494453">
                <a:tc>
                  <a:txBody>
                    <a:bodyPr/>
                    <a:lstStyle/>
                    <a:p>
                      <a:pPr lvl="0">
                        <a:buNone/>
                      </a:pPr>
                      <a:r>
                        <a:rPr lang="en-US" sz="1500" b="0" i="0" u="none" strike="noStrike" noProof="0">
                          <a:latin typeface="Abadi Extra Light"/>
                        </a:rPr>
                        <a:t>(For Non-English Surveys) How well do you speak English?</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4592319"/>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910080">
                <a:tc>
                  <a:txBody>
                    <a:bodyPr/>
                    <a:lstStyle/>
                    <a:p>
                      <a:pPr lvl="0">
                        <a:buNone/>
                      </a:pPr>
                      <a:r>
                        <a:rPr lang="en-US" sz="1500" b="0" i="0" u="none" strike="noStrike" noProof="0">
                          <a:latin typeface="Abadi Extra Light"/>
                        </a:rPr>
                        <a:t>Do you agree or disagree with the following statements?  My community is receiving adequate support to:</a:t>
                      </a:r>
                    </a:p>
                    <a:p>
                      <a:pPr marL="171450" lvl="0" indent="-171450">
                        <a:buClr>
                          <a:srgbClr val="000000"/>
                        </a:buClr>
                        <a:buFont typeface="Arial,Sans-Serif"/>
                        <a:buChar char="•"/>
                      </a:pPr>
                      <a:r>
                        <a:rPr lang="en-US" sz="1500" b="0" i="0" u="none" strike="noStrike" noProof="0">
                          <a:latin typeface="Abadi Extra Light"/>
                        </a:rPr>
                        <a:t>Prevent the spread of COVID-19</a:t>
                      </a:r>
                    </a:p>
                    <a:p>
                      <a:pPr marL="171450" lvl="0" indent="-171450">
                        <a:buClr>
                          <a:srgbClr val="000000"/>
                        </a:buClr>
                        <a:buFont typeface="Arial,Sans-Serif"/>
                        <a:buChar char="•"/>
                      </a:pPr>
                      <a:r>
                        <a:rPr lang="en-US" sz="1500" b="0" i="0" u="none" strike="noStrike" noProof="0">
                          <a:latin typeface="Abadi Extra Light"/>
                        </a:rPr>
                        <a:t>Protect workers from COVID-19</a:t>
                      </a:r>
                    </a:p>
                    <a:p>
                      <a:pPr marL="171450" lvl="0" indent="-171450">
                        <a:buClr>
                          <a:srgbClr val="000000"/>
                        </a:buClr>
                        <a:buFont typeface="Arial,Sans-Serif"/>
                        <a:buChar char="•"/>
                      </a:pPr>
                      <a:r>
                        <a:rPr lang="en-US" sz="1500" b="0" i="0" u="none" strike="noStrike" noProof="0">
                          <a:latin typeface="Abadi Extra Light"/>
                        </a:rPr>
                        <a:t>Ensure medical facilities have the capacity to treat everyone who is sick or injured?</a:t>
                      </a:r>
                    </a:p>
                    <a:p>
                      <a:pPr marL="171450" lvl="0" indent="-171450">
                        <a:buClr>
                          <a:srgbClr val="000000"/>
                        </a:buClr>
                        <a:buFont typeface="Arial,Sans-Serif"/>
                        <a:buChar char="•"/>
                      </a:pPr>
                      <a:r>
                        <a:rPr lang="en-US" sz="1500" b="0" i="0" u="none" strike="noStrike" noProof="0">
                          <a:latin typeface="Abadi Extra Light"/>
                        </a:rPr>
                        <a:t>Help people who have lost income</a:t>
                      </a:r>
                    </a:p>
                    <a:p>
                      <a:pPr marL="171450" lvl="0" indent="-171450">
                        <a:buClr>
                          <a:srgbClr val="000000"/>
                        </a:buClr>
                        <a:buFont typeface="Arial,Sans-Serif"/>
                        <a:buChar char="•"/>
                      </a:pPr>
                      <a:r>
                        <a:rPr lang="en-US" sz="1500" b="0" i="0" u="none" strike="noStrike" noProof="0">
                          <a:latin typeface="Abadi Extra Light"/>
                        </a:rPr>
                        <a:t>Help businesses recover</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Have you had fever and/or cough or shortness of breath and/or muscle aches or loss of sense of taste or smell in the last 30 days?</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494453">
                <a:tc>
                  <a:txBody>
                    <a:bodyPr/>
                    <a:lstStyle/>
                    <a:p>
                      <a:pPr lvl="0">
                        <a:buNone/>
                      </a:pPr>
                      <a:r>
                        <a:rPr lang="en-US" sz="1500" b="0" i="0" u="none" strike="noStrike" noProof="0">
                          <a:latin typeface="Abadi Extra Light"/>
                        </a:rPr>
                        <a:t>Did you ever get tested for COVID-19?</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Why didn't you get tested?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Have you or anyone you know tested positive for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494453">
                <a:tc>
                  <a:txBody>
                    <a:bodyPr/>
                    <a:lstStyle/>
                    <a:p>
                      <a:pPr lvl="0">
                        <a:buNone/>
                      </a:pPr>
                      <a:r>
                        <a:rPr lang="en-US" sz="1500" b="0" i="0" u="none" strike="noStrike" noProof="0">
                          <a:latin typeface="Abadi Extra Light"/>
                        </a:rPr>
                        <a:t>Has someone close to you died from COVID-19?</a:t>
                      </a:r>
                      <a:endParaRPr lang="en-US" sz="2500">
                        <a:latin typeface="Abadi Extra Light"/>
                      </a:endParaRPr>
                    </a:p>
                  </a:txBody>
                  <a:tcPr marL="121920" marR="121920" marT="60960" marB="60960"/>
                </a:tc>
                <a:extLst>
                  <a:ext uri="{0D108BD9-81ED-4DB2-BD59-A6C34878D82A}">
                    <a16:rowId xmlns:a16="http://schemas.microsoft.com/office/drawing/2014/main" val="1604805370"/>
                  </a:ext>
                </a:extLst>
              </a:tr>
            </a:tbl>
          </a:graphicData>
        </a:graphic>
      </p:graphicFrame>
      <p:graphicFrame>
        <p:nvGraphicFramePr>
          <p:cNvPr id="9" name="Table 8">
            <a:extLst>
              <a:ext uri="{FF2B5EF4-FFF2-40B4-BE49-F238E27FC236}">
                <a16:creationId xmlns:a16="http://schemas.microsoft.com/office/drawing/2014/main" id="{E1EACC9D-C9B2-4E86-B3BC-3EE048B03C7D}"/>
              </a:ext>
            </a:extLst>
          </p:cNvPr>
          <p:cNvGraphicFramePr>
            <a:graphicFrameLocks noGrp="1"/>
          </p:cNvGraphicFramePr>
          <p:nvPr/>
        </p:nvGraphicFramePr>
        <p:xfrm>
          <a:off x="514993" y="4436699"/>
          <a:ext cx="5537436" cy="2231813"/>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How worried are you about getting infected with COVID-19 in Massachusetts?</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Please select the two sources that you go to for the most reliable and up-to-date information about COVID-19.</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When you are outside of the home are you able to keep 6 feet between yourself and others? </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494453">
                <a:tc>
                  <a:txBody>
                    <a:bodyPr/>
                    <a:lstStyle/>
                    <a:p>
                      <a:pPr lvl="0">
                        <a:buNone/>
                      </a:pPr>
                      <a:r>
                        <a:rPr lang="en-US" sz="1500" b="0" i="0" u="none" strike="noStrike" noProof="0">
                          <a:latin typeface="Abadi Extra Light"/>
                        </a:rPr>
                        <a:t>Why not? Check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bl>
          </a:graphicData>
        </a:graphic>
      </p:graphicFrame>
      <p:sp>
        <p:nvSpPr>
          <p:cNvPr id="10" name="TextBox 9">
            <a:extLst>
              <a:ext uri="{FF2B5EF4-FFF2-40B4-BE49-F238E27FC236}">
                <a16:creationId xmlns:a16="http://schemas.microsoft.com/office/drawing/2014/main" id="{E5B8EB79-2553-4369-A095-5CF498BE92A7}"/>
              </a:ext>
            </a:extLst>
          </p:cNvPr>
          <p:cNvSpPr txBox="1"/>
          <p:nvPr/>
        </p:nvSpPr>
        <p:spPr>
          <a:xfrm>
            <a:off x="519611" y="3948467"/>
            <a:ext cx="5578959" cy="410433"/>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Perceptions &amp; Experiences of COVID-19</a:t>
            </a:r>
            <a:endParaRPr lang="en-US" sz="1867" kern="0">
              <a:solidFill>
                <a:srgbClr val="000000"/>
              </a:solidFill>
              <a:latin typeface="Abadi Extra Light"/>
              <a:cs typeface="Arial"/>
              <a:sym typeface="Arial"/>
            </a:endParaRPr>
          </a:p>
        </p:txBody>
      </p:sp>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chemeClr val="accent4">
              <a:lumMod val="75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Perceptions &amp; Experiences of COVID-19</a:t>
            </a:r>
            <a:endParaRPr lang="en-US" sz="1867" kern="0">
              <a:solidFill>
                <a:srgbClr val="000000"/>
              </a:solidFill>
              <a:latin typeface="Abadi Extra Light"/>
              <a:cs typeface="Arial"/>
              <a:sym typeface="Arial"/>
            </a:endParaRPr>
          </a:p>
        </p:txBody>
      </p:sp>
      <p:sp>
        <p:nvSpPr>
          <p:cNvPr id="11" name="Rectangle 10">
            <a:extLst>
              <a:ext uri="{FF2B5EF4-FFF2-40B4-BE49-F238E27FC236}">
                <a16:creationId xmlns:a16="http://schemas.microsoft.com/office/drawing/2014/main" id="{C28BA5F5-2B7F-46F4-9D32-222A3D224A60}"/>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4" name="Slide Number Placeholder 3">
            <a:extLst>
              <a:ext uri="{FF2B5EF4-FFF2-40B4-BE49-F238E27FC236}">
                <a16:creationId xmlns:a16="http://schemas.microsoft.com/office/drawing/2014/main" id="{A9224E7D-703F-4A61-8B34-F31FFCE60AF4}"/>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71</a:t>
            </a:fld>
            <a:endParaRPr lang="en">
              <a:solidFill>
                <a:srgbClr val="595959"/>
              </a:solidFill>
            </a:endParaRPr>
          </a:p>
        </p:txBody>
      </p:sp>
    </p:spTree>
    <p:extLst>
      <p:ext uri="{BB962C8B-B14F-4D97-AF65-F5344CB8AC3E}">
        <p14:creationId xmlns:p14="http://schemas.microsoft.com/office/powerpoint/2010/main" val="6366240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FFFF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Healthcare Access</a:t>
            </a:r>
            <a:endParaRPr lang="en-US" sz="1867" kern="0">
              <a:solidFill>
                <a:srgbClr val="000000"/>
              </a:solidFill>
              <a:latin typeface="Abadi Extra Light"/>
              <a:cs typeface="Arial"/>
              <a:sym typeface="Arial"/>
            </a:endParaRP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4692223"/>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Do you currently have any of the following health conditions?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Since July 1, 2020, what has been your experience with trying to see a doctor, counselor or another medical professional?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the care you did not get, why did you want to see a doctor or counselor at that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What type(s) of regular care or check-up did you need at that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What condition(s) did you need emergency or urgent care for at the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r h="494452">
                <a:tc>
                  <a:txBody>
                    <a:bodyPr/>
                    <a:lstStyle/>
                    <a:p>
                      <a:pPr lvl="0">
                        <a:buNone/>
                      </a:pPr>
                      <a:r>
                        <a:rPr lang="en-US" sz="1500" b="0" i="0" u="none" strike="noStrike" noProof="0">
                          <a:latin typeface="Abadi Extra Light"/>
                        </a:rPr>
                        <a:t>Why were you not able to get care at the time? Select all that apply.</a:t>
                      </a:r>
                      <a:endParaRPr lang="en-US" sz="2500">
                        <a:latin typeface="Abadi Extra Light"/>
                      </a:endParaRPr>
                    </a:p>
                  </a:txBody>
                  <a:tcPr marL="121920" marR="121920" marT="60960" marB="60960"/>
                </a:tc>
                <a:extLst>
                  <a:ext uri="{0D108BD9-81ED-4DB2-BD59-A6C34878D82A}">
                    <a16:rowId xmlns:a16="http://schemas.microsoft.com/office/drawing/2014/main" val="4271509259"/>
                  </a:ext>
                </a:extLst>
              </a:tr>
              <a:tr h="568960">
                <a:tc>
                  <a:txBody>
                    <a:bodyPr/>
                    <a:lstStyle/>
                    <a:p>
                      <a:pPr lvl="0">
                        <a:buNone/>
                      </a:pPr>
                      <a:r>
                        <a:rPr lang="en-US" sz="1500" b="0" i="0" u="none" strike="noStrike" noProof="0">
                          <a:latin typeface="Abadi Extra Light"/>
                        </a:rPr>
                        <a:t>What type(s) of health insurance do you currently have? Select all that apply.</a:t>
                      </a:r>
                      <a:endParaRPr lang="en-US" sz="2500">
                        <a:latin typeface="Abadi Extra Light"/>
                      </a:endParaRPr>
                    </a:p>
                  </a:txBody>
                  <a:tcPr marL="121920" marR="121920" marT="60960" marB="60960"/>
                </a:tc>
                <a:extLst>
                  <a:ext uri="{0D108BD9-81ED-4DB2-BD59-A6C34878D82A}">
                    <a16:rowId xmlns:a16="http://schemas.microsoft.com/office/drawing/2014/main" val="1474785953"/>
                  </a:ext>
                </a:extLst>
              </a:tr>
              <a:tr h="494451">
                <a:tc>
                  <a:txBody>
                    <a:bodyPr/>
                    <a:lstStyle/>
                    <a:p>
                      <a:pPr lvl="0">
                        <a:buNone/>
                      </a:pPr>
                      <a:r>
                        <a:rPr lang="en-US" sz="1500" b="0" i="0" u="none" strike="noStrike" noProof="0">
                          <a:latin typeface="Abadi Extra Light"/>
                        </a:rPr>
                        <a:t>Has your health insurance changed since the COVID-19 outbreak?</a:t>
                      </a:r>
                      <a:endParaRPr lang="en-US" sz="2500">
                        <a:latin typeface="Abadi Extra Light"/>
                      </a:endParaRPr>
                    </a:p>
                  </a:txBody>
                  <a:tcPr marL="121920" marR="121920" marT="60960" marB="60960"/>
                </a:tc>
                <a:extLst>
                  <a:ext uri="{0D108BD9-81ED-4DB2-BD59-A6C34878D82A}">
                    <a16:rowId xmlns:a16="http://schemas.microsoft.com/office/drawing/2014/main" val="1547250772"/>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4724400"/>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910080">
                <a:tc>
                  <a:txBody>
                    <a:bodyPr/>
                    <a:lstStyle/>
                    <a:p>
                      <a:pPr lvl="0">
                        <a:buNone/>
                      </a:pPr>
                      <a:r>
                        <a:rPr lang="en-US" sz="1500" b="0" i="0" u="none" strike="noStrike" noProof="0">
                          <a:latin typeface="Abadi Extra Light"/>
                        </a:rPr>
                        <a:t>Which of the following basic needs are you worried about getting for you and your family? This could be now or in the next couple of weeks. Select all that apply.</a:t>
                      </a:r>
                    </a:p>
                    <a:p>
                      <a:pPr marL="171450" lvl="0" indent="-171450">
                        <a:buFont typeface="Arial"/>
                        <a:buChar char="•"/>
                      </a:pPr>
                      <a:r>
                        <a:rPr lang="en-US" sz="1500" b="0" i="0" u="none" strike="noStrike" noProof="0">
                          <a:latin typeface="Abadi Extra Light"/>
                        </a:rPr>
                        <a:t>Household Items</a:t>
                      </a:r>
                    </a:p>
                    <a:p>
                      <a:pPr marL="171450" lvl="0" indent="-171450">
                        <a:buFont typeface="Arial"/>
                        <a:buChar char="•"/>
                      </a:pPr>
                      <a:r>
                        <a:rPr lang="en-US" sz="1500" b="0" i="0" u="none" strike="noStrike" noProof="0">
                          <a:latin typeface="Abadi Extra Light"/>
                        </a:rPr>
                        <a:t>Healthcare and medication</a:t>
                      </a:r>
                    </a:p>
                    <a:p>
                      <a:pPr marL="171450" lvl="0" indent="-171450">
                        <a:buFont typeface="Arial"/>
                        <a:buChar char="•"/>
                      </a:pPr>
                      <a:r>
                        <a:rPr lang="en-US" sz="1500" b="0" i="0" u="none" strike="noStrike" noProof="0">
                          <a:latin typeface="Abadi Extra Light"/>
                        </a:rPr>
                        <a:t>Technology</a:t>
                      </a:r>
                    </a:p>
                    <a:p>
                      <a:pPr marL="171450" lvl="0" indent="-171450">
                        <a:buFont typeface="Arial"/>
                        <a:buChar char="•"/>
                      </a:pPr>
                      <a:r>
                        <a:rPr lang="en-US" sz="1500" b="0" i="0" u="none" strike="noStrike" noProof="0">
                          <a:latin typeface="Abadi Extra Light"/>
                        </a:rPr>
                        <a:t>Childcare supplies</a:t>
                      </a:r>
                    </a:p>
                    <a:p>
                      <a:pPr marL="171450" lvl="0" indent="-171450">
                        <a:buFont typeface="Arial"/>
                        <a:buChar char="•"/>
                      </a:pPr>
                      <a:r>
                        <a:rPr lang="en-US" sz="1500" b="0" i="0" u="none" strike="noStrike" noProof="0">
                          <a:latin typeface="Abadi Extra Light"/>
                        </a:rPr>
                        <a:t>Other</a:t>
                      </a:r>
                    </a:p>
                  </a:txBody>
                  <a:tcPr marL="121920" marR="121920" marT="60960" marB="60960"/>
                </a:tc>
                <a:extLst>
                  <a:ext uri="{0D108BD9-81ED-4DB2-BD59-A6C34878D82A}">
                    <a16:rowId xmlns:a16="http://schemas.microsoft.com/office/drawing/2014/main" val="1831416991"/>
                  </a:ext>
                </a:extLst>
              </a:tr>
              <a:tr h="792480">
                <a:tc>
                  <a:txBody>
                    <a:bodyPr/>
                    <a:lstStyle/>
                    <a:p>
                      <a:pPr lvl="0">
                        <a:buNone/>
                      </a:pPr>
                      <a:r>
                        <a:rPr lang="en-US" sz="1500" b="0" i="0" u="none" strike="noStrike" noProof="0">
                          <a:latin typeface="Abadi Extra Light"/>
                        </a:rPr>
                        <a:t>Which of these would be helpful to you right now? Select all that apply. (Food, help getting benefits, knowledge about rights, accessible services – translation, disability, childcare, other)</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types of expenses or bills are you most worried about paying in the next few weeks?</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Are you worried about any of these that will require you to move out of where you live in the next few months? Select all that apply</a:t>
                      </a:r>
                      <a:endParaRPr lang="en-US" sz="2500">
                        <a:latin typeface="Abadi Extra Light"/>
                      </a:endParaRPr>
                    </a:p>
                  </a:txBody>
                  <a:tcPr marL="121920" marR="121920" marT="60960" marB="60960"/>
                </a:tc>
                <a:extLst>
                  <a:ext uri="{0D108BD9-81ED-4DB2-BD59-A6C34878D82A}">
                    <a16:rowId xmlns:a16="http://schemas.microsoft.com/office/drawing/2014/main" val="301511135"/>
                  </a:ext>
                </a:extLst>
              </a:tr>
              <a:tr h="568960">
                <a:tc>
                  <a:txBody>
                    <a:bodyPr/>
                    <a:lstStyle/>
                    <a:p>
                      <a:pPr lvl="0">
                        <a:buNone/>
                      </a:pPr>
                      <a:r>
                        <a:rPr lang="en-US" sz="1500" b="0" i="0" u="none" strike="noStrike" noProof="0">
                          <a:latin typeface="Abadi Extra Light"/>
                        </a:rPr>
                        <a:t>Have you applied to any of these financial supports since the beginning of the COVID-19 outbreak? What is the status of your application?</a:t>
                      </a:r>
                      <a:endParaRPr lang="en-US" sz="2500">
                        <a:latin typeface="Abadi Extra Light"/>
                      </a:endParaRPr>
                    </a:p>
                  </a:txBody>
                  <a:tcPr marL="121920" marR="121920" marT="60960" marB="60960"/>
                </a:tc>
                <a:extLst>
                  <a:ext uri="{0D108BD9-81ED-4DB2-BD59-A6C34878D82A}">
                    <a16:rowId xmlns:a16="http://schemas.microsoft.com/office/drawing/2014/main" val="1344263152"/>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rgbClr val="92D05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Basic Needs</a:t>
            </a:r>
            <a:endParaRPr lang="en-US" sz="1867" kern="0">
              <a:solidFill>
                <a:srgbClr val="000000"/>
              </a:solidFill>
              <a:latin typeface="Abadi Extra Light"/>
              <a:cs typeface="Arial"/>
              <a:sym typeface="Arial"/>
            </a:endParaRPr>
          </a:p>
        </p:txBody>
      </p:sp>
      <p:sp>
        <p:nvSpPr>
          <p:cNvPr id="9" name="Rectangle 8">
            <a:extLst>
              <a:ext uri="{FF2B5EF4-FFF2-40B4-BE49-F238E27FC236}">
                <a16:creationId xmlns:a16="http://schemas.microsoft.com/office/drawing/2014/main" id="{64EC0AA0-D471-4484-A541-28B8DA794191}"/>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4" name="Slide Number Placeholder 3">
            <a:extLst>
              <a:ext uri="{FF2B5EF4-FFF2-40B4-BE49-F238E27FC236}">
                <a16:creationId xmlns:a16="http://schemas.microsoft.com/office/drawing/2014/main" id="{DF277545-4A3E-4BB0-A6FF-062C51FA2245}"/>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72</a:t>
            </a:fld>
            <a:endParaRPr lang="en">
              <a:solidFill>
                <a:srgbClr val="595959"/>
              </a:solidFill>
            </a:endParaRPr>
          </a:p>
        </p:txBody>
      </p:sp>
    </p:spTree>
    <p:extLst>
      <p:ext uri="{BB962C8B-B14F-4D97-AF65-F5344CB8AC3E}">
        <p14:creationId xmlns:p14="http://schemas.microsoft.com/office/powerpoint/2010/main" val="32959763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sp>
        <p:nvSpPr>
          <p:cNvPr id="3" name="TextBox 2">
            <a:extLst>
              <a:ext uri="{FF2B5EF4-FFF2-40B4-BE49-F238E27FC236}">
                <a16:creationId xmlns:a16="http://schemas.microsoft.com/office/drawing/2014/main" id="{DB613646-941C-46BB-8E17-681FCF5C1055}"/>
              </a:ext>
            </a:extLst>
          </p:cNvPr>
          <p:cNvSpPr txBox="1"/>
          <p:nvPr/>
        </p:nvSpPr>
        <p:spPr>
          <a:xfrm>
            <a:off x="529509" y="771817"/>
            <a:ext cx="5578959" cy="410433"/>
          </a:xfrm>
          <a:prstGeom prst="rect">
            <a:avLst/>
          </a:prstGeom>
          <a:solidFill>
            <a:srgbClr val="FF0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Mental Health</a:t>
            </a:r>
            <a:endParaRPr lang="en-US" sz="1867" kern="0">
              <a:solidFill>
                <a:srgbClr val="000000"/>
              </a:solidFill>
              <a:latin typeface="Abadi Extra Light"/>
              <a:cs typeface="Arial"/>
              <a:sym typeface="Arial"/>
            </a:endParaRP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4023360"/>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792480">
                <a:tc>
                  <a:txBody>
                    <a:bodyPr/>
                    <a:lstStyle/>
                    <a:p>
                      <a:pPr lvl="0">
                        <a:buNone/>
                      </a:pPr>
                      <a:r>
                        <a:rPr lang="en-US" sz="1500" b="0" i="0" u="none" strike="noStrike" noProof="0">
                          <a:latin typeface="Abadi Extra Light"/>
                        </a:rPr>
                        <a:t>Now thinking about your mental health, which includes stress, depression, and problems with emotions, on how many days during the past 30 days was your mental health not good?</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2357120">
                <a:tc>
                  <a:txBody>
                    <a:bodyPr/>
                    <a:lstStyle/>
                    <a:p>
                      <a:pPr lvl="0" algn="l">
                        <a:lnSpc>
                          <a:spcPct val="100000"/>
                        </a:lnSpc>
                        <a:spcBef>
                          <a:spcPts val="0"/>
                        </a:spcBef>
                        <a:spcAft>
                          <a:spcPts val="0"/>
                        </a:spcAft>
                        <a:buNone/>
                      </a:pPr>
                      <a:r>
                        <a:rPr lang="en-US" sz="1500" b="0" i="0" u="none" strike="noStrike" noProof="0">
                          <a:latin typeface="Abadi Extra Light"/>
                        </a:rPr>
                        <a:t>In the past month, have you had three or more of the following reactions to things you’ve seen, heard, or experienced related to the COVID-19 outbreak: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Had nightmares or thought about it when you did not want to?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Tried not to think about it or went out of your way to avoid situations that reminded you of it?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Been constantly on guard, watchful, or easily startled? </a:t>
                      </a:r>
                      <a:endParaRPr lang="en-US" sz="2500">
                        <a:latin typeface="Abadi Extra Light"/>
                      </a:endParaRPr>
                    </a:p>
                    <a:p>
                      <a:pPr marL="171450" lvl="0" indent="-171450" algn="l">
                        <a:lnSpc>
                          <a:spcPct val="100000"/>
                        </a:lnSpc>
                        <a:spcBef>
                          <a:spcPts val="0"/>
                        </a:spcBef>
                        <a:spcAft>
                          <a:spcPts val="0"/>
                        </a:spcAft>
                        <a:buFont typeface="Arial"/>
                        <a:buChar char="•"/>
                      </a:pPr>
                      <a:r>
                        <a:rPr lang="en-US" sz="1500" b="0" i="0" u="none" strike="noStrike" noProof="0">
                          <a:latin typeface="Abadi Extra Light"/>
                        </a:rPr>
                        <a:t>Felt numb or detached from people, activities, or your surroundings? </a:t>
                      </a:r>
                      <a:endParaRPr lang="en-US" sz="2500">
                        <a:latin typeface="Abadi Extra Light"/>
                      </a:endParaRPr>
                    </a:p>
                    <a:p>
                      <a:pPr marL="171450" lvl="0" indent="-171450">
                        <a:buFont typeface="Arial"/>
                        <a:buChar char="•"/>
                      </a:pPr>
                      <a:r>
                        <a:rPr lang="en-US" sz="1500" b="0" i="0" u="none" strike="noStrike" noProof="0">
                          <a:latin typeface="Abadi Extra Light"/>
                        </a:rPr>
                        <a:t>Felt guilty or unable to stop blaming yourself or others for it or any problems it may have caused?</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of these resources would be most helpful to you right now to help you with your mental health and well-being?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363590" y="1319425"/>
          <a:ext cx="5438199" cy="1737360"/>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During the past 30 days, have you used any of the following products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buNone/>
                      </a:pPr>
                      <a:r>
                        <a:rPr lang="en-US" sz="1500" b="0" i="0" u="none" strike="noStrike" noProof="0">
                          <a:latin typeface="Abadi Extra Light"/>
                        </a:rPr>
                        <a:t>Compared to before the COVID-19 outbreak (February 2020), how often are you using these products now?</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Which of the following resources would be most helpful to you right now?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289039" y="771816"/>
            <a:ext cx="5578959" cy="410433"/>
          </a:xfrm>
          <a:prstGeom prst="rect">
            <a:avLst/>
          </a:prstGeom>
          <a:solidFill>
            <a:srgbClr val="FFC00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Substance Use</a:t>
            </a:r>
            <a:endParaRPr lang="en-US" sz="1867" kern="0">
              <a:solidFill>
                <a:srgbClr val="000000"/>
              </a:solidFill>
              <a:latin typeface="Abadi Extra Light"/>
              <a:cs typeface="Arial"/>
              <a:sym typeface="Arial"/>
            </a:endParaRPr>
          </a:p>
        </p:txBody>
      </p:sp>
      <p:sp>
        <p:nvSpPr>
          <p:cNvPr id="9" name="TextBox 8">
            <a:extLst>
              <a:ext uri="{FF2B5EF4-FFF2-40B4-BE49-F238E27FC236}">
                <a16:creationId xmlns:a16="http://schemas.microsoft.com/office/drawing/2014/main" id="{C4181739-E7D8-459A-81B9-C1FC6A61A625}"/>
              </a:ext>
            </a:extLst>
          </p:cNvPr>
          <p:cNvSpPr txBox="1"/>
          <p:nvPr/>
        </p:nvSpPr>
        <p:spPr>
          <a:xfrm>
            <a:off x="6289039" y="3226049"/>
            <a:ext cx="5578959" cy="410433"/>
          </a:xfrm>
          <a:prstGeom prst="rect">
            <a:avLst/>
          </a:prstGeom>
          <a:solidFill>
            <a:schemeClr val="accent3">
              <a:lumMod val="60000"/>
              <a:lumOff val="4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Employment/Income</a:t>
            </a:r>
            <a:endParaRPr lang="en-US" sz="1867" kern="0">
              <a:solidFill>
                <a:srgbClr val="000000"/>
              </a:solidFill>
              <a:latin typeface="Abadi Extra Light"/>
              <a:cs typeface="Arial"/>
              <a:sym typeface="Arial"/>
            </a:endParaRPr>
          </a:p>
        </p:txBody>
      </p:sp>
      <p:graphicFrame>
        <p:nvGraphicFramePr>
          <p:cNvPr id="10" name="Table 8">
            <a:extLst>
              <a:ext uri="{FF2B5EF4-FFF2-40B4-BE49-F238E27FC236}">
                <a16:creationId xmlns:a16="http://schemas.microsoft.com/office/drawing/2014/main" id="{D8ABC536-A312-4BE1-91D3-844BE1BA482D}"/>
              </a:ext>
            </a:extLst>
          </p:cNvPr>
          <p:cNvGraphicFramePr>
            <a:graphicFrameLocks noGrp="1"/>
          </p:cNvGraphicFramePr>
          <p:nvPr/>
        </p:nvGraphicFramePr>
        <p:xfrm>
          <a:off x="6314109" y="3783555"/>
          <a:ext cx="5505359" cy="2194560"/>
        </p:xfrm>
        <a:graphic>
          <a:graphicData uri="http://schemas.openxmlformats.org/drawingml/2006/table">
            <a:tbl>
              <a:tblPr firstRow="1" bandRow="1"/>
              <a:tblGrid>
                <a:gridCol w="5505359">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Which of the following best describes your current work situation? (Employed, Retired, unemployed, furloughed, etc.)</a:t>
                      </a:r>
                    </a:p>
                  </a:txBody>
                  <a:tcPr marL="121920" marR="121920" marT="60960" marB="60960"/>
                </a:tc>
                <a:extLst>
                  <a:ext uri="{0D108BD9-81ED-4DB2-BD59-A6C34878D82A}">
                    <a16:rowId xmlns:a16="http://schemas.microsoft.com/office/drawing/2014/main" val="1831416991"/>
                  </a:ext>
                </a:extLst>
              </a:tr>
              <a:tr h="792480">
                <a:tc>
                  <a:txBody>
                    <a:bodyPr/>
                    <a:lstStyle/>
                    <a:p>
                      <a:pPr lvl="0">
                        <a:buNone/>
                      </a:pPr>
                      <a:r>
                        <a:rPr lang="en-US" sz="1500" b="0" i="0" u="none" strike="noStrike" noProof="0">
                          <a:latin typeface="Abadi Extra Light"/>
                        </a:rPr>
                        <a:t>What kind of work do/did you do? For example, registered nurse, janitor, cashier, auto mechanic.  If you have more than one job, please answer for your primary job.</a:t>
                      </a:r>
                    </a:p>
                  </a:txBody>
                  <a:tcPr marL="121920" marR="121920" marT="60960" marB="60960"/>
                </a:tc>
                <a:extLst>
                  <a:ext uri="{0D108BD9-81ED-4DB2-BD59-A6C34878D82A}">
                    <a16:rowId xmlns:a16="http://schemas.microsoft.com/office/drawing/2014/main" val="4221192763"/>
                  </a:ext>
                </a:extLst>
              </a:tr>
              <a:tr h="792480">
                <a:tc>
                  <a:txBody>
                    <a:bodyPr/>
                    <a:lstStyle/>
                    <a:p>
                      <a:pPr lvl="0">
                        <a:buNone/>
                      </a:pPr>
                      <a:r>
                        <a:rPr lang="en-US" sz="1500" b="0" i="0" u="none" strike="noStrike" noProof="0">
                          <a:latin typeface="Abadi Extra Light"/>
                        </a:rPr>
                        <a:t>What kind of business do you work in? For example, hospital, elementary school, manufacturing, restaurant. If you have more than one job, please answer for your primary job.</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bl>
          </a:graphicData>
        </a:graphic>
      </p:graphicFrame>
      <p:sp>
        <p:nvSpPr>
          <p:cNvPr id="11" name="Rectangle 10">
            <a:extLst>
              <a:ext uri="{FF2B5EF4-FFF2-40B4-BE49-F238E27FC236}">
                <a16:creationId xmlns:a16="http://schemas.microsoft.com/office/drawing/2014/main" id="{A61B5E8E-5F5A-495E-81E1-863F0AAA6D14}"/>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4" name="Slide Number Placeholder 3">
            <a:extLst>
              <a:ext uri="{FF2B5EF4-FFF2-40B4-BE49-F238E27FC236}">
                <a16:creationId xmlns:a16="http://schemas.microsoft.com/office/drawing/2014/main" id="{0E14ECB6-D383-4FC7-8251-4289172BC137}"/>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73</a:t>
            </a:fld>
            <a:endParaRPr lang="en">
              <a:solidFill>
                <a:srgbClr val="595959"/>
              </a:solidFill>
            </a:endParaRPr>
          </a:p>
        </p:txBody>
      </p:sp>
    </p:spTree>
    <p:extLst>
      <p:ext uri="{BB962C8B-B14F-4D97-AF65-F5344CB8AC3E}">
        <p14:creationId xmlns:p14="http://schemas.microsoft.com/office/powerpoint/2010/main" val="1560264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643C-47B8-2F4E-95B9-7C41318C7009}"/>
              </a:ext>
            </a:extLst>
          </p:cNvPr>
          <p:cNvSpPr>
            <a:spLocks noGrp="1"/>
          </p:cNvSpPr>
          <p:nvPr>
            <p:ph type="title"/>
          </p:nvPr>
        </p:nvSpPr>
        <p:spPr>
          <a:xfrm>
            <a:off x="385577" y="-215599"/>
            <a:ext cx="10515600" cy="1325600"/>
          </a:xfrm>
        </p:spPr>
        <p:txBody>
          <a:bodyPr/>
          <a:lstStyle/>
          <a:p>
            <a:r>
              <a:rPr lang="en-US" sz="2533" b="1">
                <a:latin typeface="Abadi Extra Light"/>
              </a:rPr>
              <a:t>Survey Questions</a:t>
            </a:r>
          </a:p>
        </p:txBody>
      </p:sp>
      <p:graphicFrame>
        <p:nvGraphicFramePr>
          <p:cNvPr id="8" name="Table 8">
            <a:extLst>
              <a:ext uri="{FF2B5EF4-FFF2-40B4-BE49-F238E27FC236}">
                <a16:creationId xmlns:a16="http://schemas.microsoft.com/office/drawing/2014/main" id="{8444D938-F2FE-45A8-88FC-762B24DD47AE}"/>
              </a:ext>
            </a:extLst>
          </p:cNvPr>
          <p:cNvGraphicFramePr>
            <a:graphicFrameLocks noGrp="1"/>
          </p:cNvGraphicFramePr>
          <p:nvPr/>
        </p:nvGraphicFramePr>
        <p:xfrm>
          <a:off x="524890" y="1319427"/>
          <a:ext cx="5537436" cy="2316480"/>
        </p:xfrm>
        <a:graphic>
          <a:graphicData uri="http://schemas.openxmlformats.org/drawingml/2006/table">
            <a:tbl>
              <a:tblPr firstRow="1" bandRow="1"/>
              <a:tblGrid>
                <a:gridCol w="5537436">
                  <a:extLst>
                    <a:ext uri="{9D8B030D-6E8A-4147-A177-3AD203B41FA5}">
                      <a16:colId xmlns:a16="http://schemas.microsoft.com/office/drawing/2014/main" val="3341948794"/>
                    </a:ext>
                  </a:extLst>
                </a:gridCol>
              </a:tblGrid>
              <a:tr h="568960">
                <a:tc>
                  <a:txBody>
                    <a:bodyPr/>
                    <a:lstStyle/>
                    <a:p>
                      <a:pPr lvl="0">
                        <a:buNone/>
                      </a:pPr>
                      <a:r>
                        <a:rPr lang="en-US" sz="1500" b="0" i="0" u="none" strike="noStrike" noProof="0">
                          <a:latin typeface="Abadi Extra Light"/>
                        </a:rPr>
                        <a:t>Has your employer given you any of the following to protect you against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568960">
                <a:tc>
                  <a:txBody>
                    <a:bodyPr/>
                    <a:lstStyle/>
                    <a:p>
                      <a:pPr lvl="0" algn="l">
                        <a:lnSpc>
                          <a:spcPct val="100000"/>
                        </a:lnSpc>
                        <a:spcBef>
                          <a:spcPts val="0"/>
                        </a:spcBef>
                        <a:spcAft>
                          <a:spcPts val="0"/>
                        </a:spcAft>
                        <a:buNone/>
                      </a:pPr>
                      <a:r>
                        <a:rPr lang="en-US" sz="1500" b="0" i="0" u="none" strike="noStrike" noProof="0">
                          <a:latin typeface="Abadi Extra Light"/>
                        </a:rPr>
                        <a:t>If you are currently working, do you have paid sick leave you can use through your employer?</a:t>
                      </a:r>
                      <a:endParaRPr lang="en-US" sz="2500">
                        <a:latin typeface="Abadi Extra Light"/>
                      </a:endParaRP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Was your employment status or the nature of your work changed in any of the following ways due to COVID-19?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568960">
                <a:tc>
                  <a:txBody>
                    <a:bodyPr/>
                    <a:lstStyle/>
                    <a:p>
                      <a:pPr lvl="0">
                        <a:buNone/>
                      </a:pPr>
                      <a:r>
                        <a:rPr lang="en-US" sz="1500" b="0" i="0" u="none" strike="noStrike" noProof="0">
                          <a:latin typeface="Abadi Extra Light"/>
                        </a:rPr>
                        <a:t>Why did your employment status or the nature of your work change?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542346570"/>
                  </a:ext>
                </a:extLst>
              </a:tr>
            </a:tbl>
          </a:graphicData>
        </a:graphic>
      </p:graphicFrame>
      <p:graphicFrame>
        <p:nvGraphicFramePr>
          <p:cNvPr id="12" name="Table 8">
            <a:extLst>
              <a:ext uri="{FF2B5EF4-FFF2-40B4-BE49-F238E27FC236}">
                <a16:creationId xmlns:a16="http://schemas.microsoft.com/office/drawing/2014/main" id="{63FC0A5A-3119-4E8E-9906-7BB55CA0B6E7}"/>
              </a:ext>
            </a:extLst>
          </p:cNvPr>
          <p:cNvGraphicFramePr>
            <a:graphicFrameLocks noGrp="1"/>
          </p:cNvGraphicFramePr>
          <p:nvPr/>
        </p:nvGraphicFramePr>
        <p:xfrm>
          <a:off x="6403174" y="1378801"/>
          <a:ext cx="5438199" cy="4868331"/>
        </p:xfrm>
        <a:graphic>
          <a:graphicData uri="http://schemas.openxmlformats.org/drawingml/2006/table">
            <a:tbl>
              <a:tblPr firstRow="1" bandRow="1"/>
              <a:tblGrid>
                <a:gridCol w="5438199">
                  <a:extLst>
                    <a:ext uri="{9D8B030D-6E8A-4147-A177-3AD203B41FA5}">
                      <a16:colId xmlns:a16="http://schemas.microsoft.com/office/drawing/2014/main" val="3341948794"/>
                    </a:ext>
                  </a:extLst>
                </a:gridCol>
              </a:tblGrid>
              <a:tr h="1016000">
                <a:tc>
                  <a:txBody>
                    <a:bodyPr/>
                    <a:lstStyle/>
                    <a:p>
                      <a:pPr lvl="0">
                        <a:buNone/>
                      </a:pPr>
                      <a:r>
                        <a:rPr lang="en-US" sz="1500" b="0" i="0" u="none" strike="noStrike" noProof="0">
                          <a:latin typeface="Abadi Extra Light"/>
                        </a:rPr>
                        <a:t>Since COVID-19 began (March 10, 2020), has someone you were dating or married to physically hurt you? (i.e. being shoved, slapped, hit, kicked, punched, strangled, forced into sexual activity, or anything that could have caused an injury)</a:t>
                      </a:r>
                      <a:endParaRPr lang="en-US" sz="2500">
                        <a:latin typeface="Abadi Extra Light"/>
                      </a:endParaRPr>
                    </a:p>
                  </a:txBody>
                  <a:tcPr marL="121920" marR="121920" marT="60960" marB="60960"/>
                </a:tc>
                <a:extLst>
                  <a:ext uri="{0D108BD9-81ED-4DB2-BD59-A6C34878D82A}">
                    <a16:rowId xmlns:a16="http://schemas.microsoft.com/office/drawing/2014/main" val="1831416991"/>
                  </a:ext>
                </a:extLst>
              </a:tr>
              <a:tr h="1463040">
                <a:tc>
                  <a:txBody>
                    <a:bodyPr/>
                    <a:lstStyle/>
                    <a:p>
                      <a:pPr lvl="0">
                        <a:buNone/>
                      </a:pPr>
                      <a:r>
                        <a:rPr lang="en-US" sz="1500" b="0" i="0" u="none" strike="noStrike" noProof="0">
                          <a:latin typeface="Abadi Extra Light"/>
                        </a:rPr>
                        <a:t>Since COVID-19 began (March 10, 2020), has someone you were dating or married to done any of the following: monitored your cell phone, called or texted you a lot to ask where you were, stopped you from doing things with friends, been angry if you were talking to someone else, or prevented you from going to school or work (including remotely)? </a:t>
                      </a:r>
                    </a:p>
                  </a:txBody>
                  <a:tcPr marL="121920" marR="121920" marT="60960" marB="60960"/>
                </a:tc>
                <a:extLst>
                  <a:ext uri="{0D108BD9-81ED-4DB2-BD59-A6C34878D82A}">
                    <a16:rowId xmlns:a16="http://schemas.microsoft.com/office/drawing/2014/main" val="4221192763"/>
                  </a:ext>
                </a:extLst>
              </a:tr>
              <a:tr h="568960">
                <a:tc>
                  <a:txBody>
                    <a:bodyPr/>
                    <a:lstStyle/>
                    <a:p>
                      <a:pPr lvl="0">
                        <a:buNone/>
                      </a:pPr>
                      <a:r>
                        <a:rPr lang="en-US" sz="1500" b="0" i="0" u="none" strike="noStrike" noProof="0">
                          <a:latin typeface="Abadi Extra Light"/>
                        </a:rPr>
                        <a:t>For which of the following topics would online support be most helpful to you or someone you know right now? Please select all that apply:</a:t>
                      </a:r>
                      <a:endParaRPr lang="en-US" sz="2500">
                        <a:latin typeface="Abadi Extra Light"/>
                      </a:endParaRPr>
                    </a:p>
                  </a:txBody>
                  <a:tcPr marL="121920" marR="121920" marT="60960" marB="60960"/>
                </a:tc>
                <a:extLst>
                  <a:ext uri="{0D108BD9-81ED-4DB2-BD59-A6C34878D82A}">
                    <a16:rowId xmlns:a16="http://schemas.microsoft.com/office/drawing/2014/main" val="2243081254"/>
                  </a:ext>
                </a:extLst>
              </a:tr>
              <a:tr h="1016000">
                <a:tc>
                  <a:txBody>
                    <a:bodyPr/>
                    <a:lstStyle/>
                    <a:p>
                      <a:pPr lvl="0">
                        <a:buNone/>
                      </a:pPr>
                      <a:r>
                        <a:rPr lang="en-US" sz="1500" b="0" i="0" u="none" strike="noStrike" noProof="0">
                          <a:latin typeface="Abadi Extra Light"/>
                        </a:rPr>
                        <a:t>Discrimination can refer to harmful words and behaviors aimed at you because of your race or ethnicity. Since the COVID-19 outbreak began (March 10, 2020), have you experienced any form of discrimination because of your race or ethnicity?</a:t>
                      </a:r>
                      <a:endParaRPr lang="en-US" sz="2500">
                        <a:latin typeface="Abadi Extra Light"/>
                      </a:endParaRPr>
                    </a:p>
                  </a:txBody>
                  <a:tcPr marL="121920" marR="121920" marT="60960" marB="60960"/>
                </a:tc>
                <a:extLst>
                  <a:ext uri="{0D108BD9-81ED-4DB2-BD59-A6C34878D82A}">
                    <a16:rowId xmlns:a16="http://schemas.microsoft.com/office/drawing/2014/main" val="3495426443"/>
                  </a:ext>
                </a:extLst>
              </a:tr>
              <a:tr h="494451">
                <a:tc>
                  <a:txBody>
                    <a:bodyPr/>
                    <a:lstStyle/>
                    <a:p>
                      <a:pPr lvl="0">
                        <a:buNone/>
                      </a:pPr>
                      <a:r>
                        <a:rPr lang="en-US" sz="1500" b="0" i="0" u="none" strike="noStrike" noProof="0">
                          <a:latin typeface="Abadi Extra Light"/>
                        </a:rPr>
                        <a:t>In what way(s) did you experience discrimination?</a:t>
                      </a:r>
                      <a:endParaRPr lang="en-US" sz="2500">
                        <a:latin typeface="Abadi Extra Light"/>
                      </a:endParaRPr>
                    </a:p>
                  </a:txBody>
                  <a:tcPr marL="121920" marR="121920" marT="60960" marB="60960"/>
                </a:tc>
                <a:extLst>
                  <a:ext uri="{0D108BD9-81ED-4DB2-BD59-A6C34878D82A}">
                    <a16:rowId xmlns:a16="http://schemas.microsoft.com/office/drawing/2014/main" val="1028978942"/>
                  </a:ext>
                </a:extLst>
              </a:tr>
            </a:tbl>
          </a:graphicData>
        </a:graphic>
      </p:graphicFrame>
      <p:sp>
        <p:nvSpPr>
          <p:cNvPr id="14" name="TextBox 13">
            <a:extLst>
              <a:ext uri="{FF2B5EF4-FFF2-40B4-BE49-F238E27FC236}">
                <a16:creationId xmlns:a16="http://schemas.microsoft.com/office/drawing/2014/main" id="{D869B5E3-3D54-479B-B26A-8BDE4F225E43}"/>
              </a:ext>
            </a:extLst>
          </p:cNvPr>
          <p:cNvSpPr txBox="1"/>
          <p:nvPr/>
        </p:nvSpPr>
        <p:spPr>
          <a:xfrm>
            <a:off x="6378105" y="771816"/>
            <a:ext cx="5578959" cy="410433"/>
          </a:xfrm>
          <a:prstGeom prst="rect">
            <a:avLst/>
          </a:prstGeom>
          <a:solidFill>
            <a:srgbClr val="92D050"/>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Safety</a:t>
            </a:r>
          </a:p>
        </p:txBody>
      </p:sp>
      <p:sp>
        <p:nvSpPr>
          <p:cNvPr id="9" name="TextBox 8">
            <a:extLst>
              <a:ext uri="{FF2B5EF4-FFF2-40B4-BE49-F238E27FC236}">
                <a16:creationId xmlns:a16="http://schemas.microsoft.com/office/drawing/2014/main" id="{C4181739-E7D8-459A-81B9-C1FC6A61A625}"/>
              </a:ext>
            </a:extLst>
          </p:cNvPr>
          <p:cNvSpPr txBox="1"/>
          <p:nvPr/>
        </p:nvSpPr>
        <p:spPr>
          <a:xfrm>
            <a:off x="519611" y="771816"/>
            <a:ext cx="5578959" cy="410433"/>
          </a:xfrm>
          <a:prstGeom prst="rect">
            <a:avLst/>
          </a:prstGeom>
          <a:solidFill>
            <a:schemeClr val="accent3">
              <a:lumMod val="60000"/>
              <a:lumOff val="40000"/>
            </a:schemeClr>
          </a:solid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1867" b="1" kern="0">
                <a:solidFill>
                  <a:srgbClr val="000000"/>
                </a:solidFill>
                <a:latin typeface="Abadi Extra Light"/>
                <a:cs typeface="Arial"/>
                <a:sym typeface="Arial"/>
              </a:rPr>
              <a:t>Employment/Income</a:t>
            </a:r>
            <a:endParaRPr lang="en-US" sz="1867" kern="0">
              <a:solidFill>
                <a:srgbClr val="000000"/>
              </a:solidFill>
              <a:latin typeface="Abadi Extra Light"/>
              <a:cs typeface="Arial"/>
              <a:sym typeface="Arial"/>
            </a:endParaRPr>
          </a:p>
        </p:txBody>
      </p:sp>
      <p:sp>
        <p:nvSpPr>
          <p:cNvPr id="10" name="Rectangle 9">
            <a:extLst>
              <a:ext uri="{FF2B5EF4-FFF2-40B4-BE49-F238E27FC236}">
                <a16:creationId xmlns:a16="http://schemas.microsoft.com/office/drawing/2014/main" id="{809311A2-CB1F-466F-AC28-93E2B12F6A10}"/>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3" name="Slide Number Placeholder 2">
            <a:extLst>
              <a:ext uri="{FF2B5EF4-FFF2-40B4-BE49-F238E27FC236}">
                <a16:creationId xmlns:a16="http://schemas.microsoft.com/office/drawing/2014/main" id="{62D7948B-EBF6-4BC1-BEC6-F4B71F770D64}"/>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74</a:t>
            </a:fld>
            <a:endParaRPr lang="en">
              <a:solidFill>
                <a:srgbClr val="595959"/>
              </a:solidFill>
            </a:endParaRPr>
          </a:p>
        </p:txBody>
      </p:sp>
    </p:spTree>
    <p:extLst>
      <p:ext uri="{BB962C8B-B14F-4D97-AF65-F5344CB8AC3E}">
        <p14:creationId xmlns:p14="http://schemas.microsoft.com/office/powerpoint/2010/main" val="3998322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txBox="1">
            <a:spLocks noGrp="1"/>
          </p:cNvSpPr>
          <p:nvPr>
            <p:ph type="title"/>
          </p:nvPr>
        </p:nvSpPr>
        <p:spPr>
          <a:xfrm>
            <a:off x="838200" y="60333"/>
            <a:ext cx="10886800" cy="645342"/>
          </a:xfrm>
          <a:prstGeom prst="rect">
            <a:avLst/>
          </a:prstGeom>
          <a:noFill/>
          <a:ln>
            <a:noFill/>
          </a:ln>
        </p:spPr>
        <p:txBody>
          <a:bodyPr spcFirstLastPara="1" wrap="square" lIns="91433" tIns="45700" rIns="91433" bIns="45700" anchor="ctr" anchorCtr="0">
            <a:noAutofit/>
          </a:bodyPr>
          <a:lstStyle/>
          <a:p>
            <a:r>
              <a:rPr lang="en-US" sz="2933" b="1">
                <a:solidFill>
                  <a:schemeClr val="accent1">
                    <a:lumMod val="75000"/>
                  </a:schemeClr>
                </a:solidFill>
                <a:latin typeface="Abadi Extra Light"/>
              </a:rPr>
              <a:t>Recruitment among priority populations was unprecedented</a:t>
            </a:r>
          </a:p>
        </p:txBody>
      </p:sp>
      <p:sp>
        <p:nvSpPr>
          <p:cNvPr id="372" name="Google Shape;372;p44"/>
          <p:cNvSpPr txBox="1">
            <a:spLocks noGrp="1"/>
          </p:cNvSpPr>
          <p:nvPr>
            <p:ph type="body" idx="1"/>
          </p:nvPr>
        </p:nvSpPr>
        <p:spPr>
          <a:xfrm>
            <a:off x="210200" y="1274367"/>
            <a:ext cx="11143600" cy="4902400"/>
          </a:xfrm>
          <a:prstGeom prst="rect">
            <a:avLst/>
          </a:prstGeom>
          <a:noFill/>
          <a:ln>
            <a:noFill/>
          </a:ln>
        </p:spPr>
        <p:txBody>
          <a:bodyPr spcFirstLastPara="1" wrap="square" lIns="91433" tIns="45700" rIns="91433" bIns="45700" anchor="t" anchorCtr="0">
            <a:noAutofit/>
          </a:bodyPr>
          <a:lstStyle/>
          <a:p>
            <a:pPr indent="0">
              <a:spcBef>
                <a:spcPts val="0"/>
              </a:spcBef>
              <a:spcAft>
                <a:spcPts val="2133"/>
              </a:spcAft>
              <a:buNone/>
            </a:pPr>
            <a:r>
              <a:rPr lang="en">
                <a:latin typeface="Abadi Extra Light"/>
              </a:rPr>
              <a:t> </a:t>
            </a:r>
          </a:p>
        </p:txBody>
      </p:sp>
      <p:graphicFrame>
        <p:nvGraphicFramePr>
          <p:cNvPr id="373" name="Google Shape;373;p44"/>
          <p:cNvGraphicFramePr/>
          <p:nvPr/>
        </p:nvGraphicFramePr>
        <p:xfrm>
          <a:off x="965812" y="705675"/>
          <a:ext cx="7924800" cy="5516567"/>
        </p:xfrm>
        <a:graphic>
          <a:graphicData uri="http://schemas.openxmlformats.org/drawingml/2006/table">
            <a:tbl>
              <a:tblPr>
                <a:noFill/>
              </a:tblPr>
              <a:tblGrid>
                <a:gridCol w="2133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548613">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Priority Populations</a:t>
                      </a:r>
                      <a:endParaRPr sz="1600" b="1">
                        <a:solidFill>
                          <a:srgbClr val="073763"/>
                        </a:solidFill>
                        <a:latin typeface="Calibri"/>
                        <a:ea typeface="Calibri"/>
                        <a:cs typeface="Calibri"/>
                        <a:sym typeface="Calibri"/>
                      </a:endParaRPr>
                    </a:p>
                  </a:txBody>
                  <a:tcPr marL="30467" marR="30467" marT="30467" marB="30467" anchor="ctr">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2018 MA BRFSS</a:t>
                      </a:r>
                      <a:endParaRPr sz="1600" b="1">
                        <a:solidFill>
                          <a:srgbClr val="073763"/>
                        </a:solidFill>
                        <a:latin typeface="Calibri"/>
                        <a:ea typeface="Calibri"/>
                        <a:cs typeface="Calibri"/>
                        <a:sym typeface="Calibri"/>
                      </a:endParaRPr>
                    </a:p>
                  </a:txBody>
                  <a:tcPr marL="30467" marR="30467" marT="30467" marB="30467" anchor="ctr">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2020 CCIS Final Sample</a:t>
                      </a:r>
                      <a:endParaRPr sz="1600" b="1">
                        <a:solidFill>
                          <a:srgbClr val="073763"/>
                        </a:solidFill>
                        <a:latin typeface="Calibri"/>
                        <a:ea typeface="Calibri"/>
                        <a:cs typeface="Calibri"/>
                        <a:sym typeface="Calibri"/>
                      </a:endParaRPr>
                    </a:p>
                  </a:txBody>
                  <a:tcPr marL="30467" marR="30467" marT="30467" marB="30467">
                    <a:solidFill>
                      <a:srgbClr val="9FC5E8"/>
                    </a:solidFill>
                  </a:tcPr>
                </a:tc>
                <a:tc>
                  <a:txBody>
                    <a:bodyPr/>
                    <a:lstStyle/>
                    <a:p>
                      <a:pPr marL="0" lvl="0" indent="0" algn="ctr" rtl="0">
                        <a:spcBef>
                          <a:spcPts val="0"/>
                        </a:spcBef>
                        <a:spcAft>
                          <a:spcPts val="0"/>
                        </a:spcAft>
                        <a:buNone/>
                      </a:pPr>
                      <a:r>
                        <a:rPr lang="en" sz="1600" b="1">
                          <a:solidFill>
                            <a:srgbClr val="073763"/>
                          </a:solidFill>
                          <a:latin typeface="Calibri"/>
                          <a:ea typeface="Calibri"/>
                          <a:cs typeface="Calibri"/>
                          <a:sym typeface="Calibri"/>
                        </a:rPr>
                        <a:t>Magnitude of Difference</a:t>
                      </a:r>
                      <a:endParaRPr sz="1600" b="1">
                        <a:solidFill>
                          <a:srgbClr val="073763"/>
                        </a:solidFill>
                        <a:latin typeface="Calibri"/>
                        <a:ea typeface="Calibri"/>
                        <a:cs typeface="Calibri"/>
                        <a:sym typeface="Calibri"/>
                      </a:endParaRPr>
                    </a:p>
                  </a:txBody>
                  <a:tcPr marL="30467" marR="30467" marT="30467" marB="30467">
                    <a:lnB w="127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Overall sample</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6,669</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2100" b="1">
                          <a:solidFill>
                            <a:srgbClr val="FF0000"/>
                          </a:solidFill>
                          <a:latin typeface="Calibri"/>
                          <a:ea typeface="Calibri"/>
                          <a:cs typeface="Calibri"/>
                          <a:sym typeface="Calibri"/>
                        </a:rPr>
                        <a:t>33,948</a:t>
                      </a:r>
                      <a:endParaRPr sz="2100" b="1">
                        <a:solidFill>
                          <a:srgbClr val="FF0000"/>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Race/Ethnicity</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2500">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Hispanic</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522</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2,506</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Black NH</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365</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1,162</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3X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Asian NH</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248</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1,188</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Amer. Ind/</a:t>
                      </a:r>
                      <a:r>
                        <a:rPr lang="en" sz="1600">
                          <a:solidFill>
                            <a:srgbClr val="073763"/>
                          </a:solidFill>
                          <a:latin typeface="Calibri"/>
                          <a:ea typeface="Calibri"/>
                          <a:cs typeface="Calibri"/>
                        </a:rPr>
                        <a:t>Alaska </a:t>
                      </a:r>
                      <a:r>
                        <a:rPr lang="en" sz="1600">
                          <a:solidFill>
                            <a:srgbClr val="073763"/>
                          </a:solidFill>
                          <a:latin typeface="Calibri"/>
                          <a:ea typeface="Calibri"/>
                          <a:cs typeface="Calibri"/>
                          <a:sym typeface="Calibri"/>
                        </a:rPr>
                        <a:t>Nat</a:t>
                      </a:r>
                      <a:r>
                        <a:rPr lang="en" sz="1600">
                          <a:solidFill>
                            <a:srgbClr val="073763"/>
                          </a:solidFill>
                          <a:latin typeface="Calibri"/>
                          <a:ea typeface="Calibri"/>
                          <a:cs typeface="Calibri"/>
                        </a:rPr>
                        <a:t> </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35</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351</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10X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Disability Status</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endParaRPr sz="2500">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Deaf/Hard of hearing</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427</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922</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2X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40325">
                <a:tc>
                  <a:txBody>
                    <a:bodyPr/>
                    <a:lstStyle/>
                    <a:p>
                      <a:pPr marL="114300" lvl="0" indent="0" algn="l" rtl="0">
                        <a:spcBef>
                          <a:spcPts val="0"/>
                        </a:spcBef>
                        <a:spcAft>
                          <a:spcPts val="0"/>
                        </a:spcAft>
                        <a:buNone/>
                      </a:pPr>
                      <a:r>
                        <a:rPr lang="en" sz="1600">
                          <a:solidFill>
                            <a:srgbClr val="073763"/>
                          </a:solidFill>
                          <a:latin typeface="Calibri"/>
                          <a:ea typeface="Calibri"/>
                          <a:cs typeface="Calibri"/>
                          <a:sym typeface="Calibri"/>
                        </a:rPr>
                        <a:t>Blind/Hard to see</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258</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236</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a:latin typeface="Calibri"/>
                          <a:ea typeface="Calibri"/>
                          <a:cs typeface="Calibri"/>
                          <a:sym typeface="Calibri"/>
                        </a:rPr>
                        <a:t>On par</a:t>
                      </a:r>
                      <a:endParaRPr sz="2500">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48613">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Lesbian, Gay, Bisexual +</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359</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3,931</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10X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40325">
                <a:tc>
                  <a:txBody>
                    <a:bodyPr/>
                    <a:lstStyle/>
                    <a:p>
                      <a:pPr marL="57150" lvl="0" indent="0" algn="l" rtl="0">
                        <a:spcBef>
                          <a:spcPts val="0"/>
                        </a:spcBef>
                        <a:spcAft>
                          <a:spcPts val="0"/>
                        </a:spcAft>
                        <a:buNone/>
                      </a:pPr>
                      <a:r>
                        <a:rPr lang="en" sz="1600" b="1">
                          <a:solidFill>
                            <a:srgbClr val="073763"/>
                          </a:solidFill>
                          <a:latin typeface="Calibri"/>
                          <a:ea typeface="Calibri"/>
                          <a:cs typeface="Calibri"/>
                          <a:sym typeface="Calibri"/>
                        </a:rPr>
                        <a:t>Non-English Speakers</a:t>
                      </a:r>
                      <a:endParaRPr sz="1600" b="1">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073763"/>
                          </a:solidFill>
                          <a:latin typeface="Calibri"/>
                          <a:ea typeface="Calibri"/>
                          <a:cs typeface="Calibri"/>
                          <a:sym typeface="Calibri"/>
                        </a:rPr>
                        <a:t>158 (in 2 languages)</a:t>
                      </a:r>
                      <a:endParaRPr sz="1600">
                        <a:solidFill>
                          <a:srgbClr val="073763"/>
                        </a:solidFill>
                        <a:latin typeface="Calibri"/>
                        <a:ea typeface="Calibri"/>
                        <a:cs typeface="Calibri"/>
                        <a:sym typeface="Calibri"/>
                      </a:endParaRPr>
                    </a:p>
                  </a:txBody>
                  <a:tcPr marL="30467" marR="30467" marT="30467" marB="30467"/>
                </a:tc>
                <a:tc>
                  <a:txBody>
                    <a:bodyPr/>
                    <a:lstStyle/>
                    <a:p>
                      <a:pPr marL="0" lvl="0" indent="0" algn="ctr" rtl="0">
                        <a:spcBef>
                          <a:spcPts val="0"/>
                        </a:spcBef>
                        <a:spcAft>
                          <a:spcPts val="0"/>
                        </a:spcAft>
                        <a:buNone/>
                      </a:pPr>
                      <a:r>
                        <a:rPr lang="en" sz="1600">
                          <a:solidFill>
                            <a:srgbClr val="1C4587"/>
                          </a:solidFill>
                          <a:latin typeface="Calibri"/>
                          <a:ea typeface="Calibri"/>
                          <a:cs typeface="Calibri"/>
                          <a:sym typeface="Calibri"/>
                        </a:rPr>
                        <a:t>829 (in 8 languages)</a:t>
                      </a:r>
                      <a:endParaRPr sz="1600">
                        <a:solidFill>
                          <a:srgbClr val="1C4587"/>
                        </a:solidFill>
                        <a:latin typeface="Calibri"/>
                        <a:ea typeface="Calibri"/>
                        <a:cs typeface="Calibri"/>
                        <a:sym typeface="Calibri"/>
                      </a:endParaRPr>
                    </a:p>
                  </a:txBody>
                  <a:tcPr marL="30467" marR="30467" marT="30467" marB="30467">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en" sz="2500" b="1">
                          <a:solidFill>
                            <a:srgbClr val="FF0000"/>
                          </a:solidFill>
                          <a:latin typeface="Calibri"/>
                          <a:ea typeface="Calibri"/>
                          <a:cs typeface="Calibri"/>
                          <a:sym typeface="Calibri"/>
                        </a:rPr>
                        <a:t>5X</a:t>
                      </a:r>
                      <a:endParaRPr sz="2500" b="1">
                        <a:solidFill>
                          <a:srgbClr val="FF0000"/>
                        </a:solidFill>
                        <a:latin typeface="Calibri"/>
                        <a:ea typeface="Calibri"/>
                        <a:cs typeface="Calibri"/>
                        <a:sym typeface="Calibri"/>
                      </a:endParaRPr>
                    </a:p>
                  </a:txBody>
                  <a:tcPr marL="30467" marR="30467" marT="30467" marB="30467">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374" name="Google Shape;374;p44"/>
          <p:cNvSpPr txBox="1"/>
          <p:nvPr/>
        </p:nvSpPr>
        <p:spPr>
          <a:xfrm>
            <a:off x="8941304" y="663056"/>
            <a:ext cx="3202504" cy="784400"/>
          </a:xfrm>
          <a:prstGeom prst="rect">
            <a:avLst/>
          </a:prstGeom>
          <a:noFill/>
          <a:ln>
            <a:noFill/>
          </a:ln>
        </p:spPr>
        <p:txBody>
          <a:bodyPr spcFirstLastPara="1" wrap="square" lIns="121900" tIns="121900" rIns="121900" bIns="121900" anchor="t" anchorCtr="0">
            <a:noAutofit/>
          </a:bodyPr>
          <a:lstStyle/>
          <a:p>
            <a:pPr defTabSz="1219170">
              <a:lnSpc>
                <a:spcPct val="115000"/>
              </a:lnSpc>
              <a:spcAft>
                <a:spcPts val="2133"/>
              </a:spcAft>
              <a:buClr>
                <a:srgbClr val="000000"/>
              </a:buClr>
              <a:defRPr/>
            </a:pPr>
            <a:r>
              <a:rPr lang="en-US" sz="1600" kern="0">
                <a:solidFill>
                  <a:srgbClr val="073763"/>
                </a:solidFill>
                <a:latin typeface="Abadi Extra Light"/>
                <a:ea typeface="Lato"/>
                <a:cs typeface="Lato"/>
                <a:sym typeface="Lato"/>
              </a:rPr>
              <a:t>This number of responses will enable us to conduct the critical </a:t>
            </a:r>
            <a:r>
              <a:rPr lang="en-US" sz="1600" kern="0" err="1">
                <a:solidFill>
                  <a:srgbClr val="073763"/>
                </a:solidFill>
                <a:latin typeface="Abadi Extra Light"/>
                <a:ea typeface="Lato"/>
                <a:cs typeface="Lato"/>
                <a:sym typeface="Lato"/>
              </a:rPr>
              <a:t>subanalysis</a:t>
            </a:r>
            <a:r>
              <a:rPr lang="en-US" sz="1600" kern="0">
                <a:solidFill>
                  <a:srgbClr val="073763"/>
                </a:solidFill>
                <a:latin typeface="Abadi Extra Light"/>
                <a:ea typeface="Lato"/>
                <a:cs typeface="Lato"/>
                <a:sym typeface="Lato"/>
              </a:rPr>
              <a:t> needed to understand the specific needs and experiences of these groups and to prioritize our deployment of resources to address them.</a:t>
            </a:r>
          </a:p>
        </p:txBody>
      </p:sp>
      <p:sp>
        <p:nvSpPr>
          <p:cNvPr id="7" name="Rectangle 6">
            <a:extLst>
              <a:ext uri="{FF2B5EF4-FFF2-40B4-BE49-F238E27FC236}">
                <a16:creationId xmlns:a16="http://schemas.microsoft.com/office/drawing/2014/main" id="{1E63526C-6AF7-4143-83E4-BB88E8B3066F}"/>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2" name="Slide Number Placeholder 1">
            <a:extLst>
              <a:ext uri="{FF2B5EF4-FFF2-40B4-BE49-F238E27FC236}">
                <a16:creationId xmlns:a16="http://schemas.microsoft.com/office/drawing/2014/main" id="{29F694B3-BBF0-47B9-B43E-493CD0393B5C}"/>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75</a:t>
            </a:fld>
            <a:endParaRPr lang="en">
              <a:solidFill>
                <a:srgbClr val="595959"/>
              </a:solidFill>
            </a:endParaRPr>
          </a:p>
        </p:txBody>
      </p:sp>
    </p:spTree>
    <p:extLst>
      <p:ext uri="{BB962C8B-B14F-4D97-AF65-F5344CB8AC3E}">
        <p14:creationId xmlns:p14="http://schemas.microsoft.com/office/powerpoint/2010/main" val="335713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3"/>
          <p:cNvSpPr txBox="1">
            <a:spLocks noGrp="1"/>
          </p:cNvSpPr>
          <p:nvPr>
            <p:ph type="title"/>
          </p:nvPr>
        </p:nvSpPr>
        <p:spPr>
          <a:xfrm>
            <a:off x="540600" y="60333"/>
            <a:ext cx="11430800" cy="1096800"/>
          </a:xfrm>
          <a:prstGeom prst="rect">
            <a:avLst/>
          </a:prstGeom>
          <a:noFill/>
          <a:ln>
            <a:noFill/>
          </a:ln>
        </p:spPr>
        <p:txBody>
          <a:bodyPr spcFirstLastPara="1" wrap="square" lIns="91433" tIns="45700" rIns="91433" bIns="45700" anchor="ctr" anchorCtr="0">
            <a:noAutofit/>
          </a:bodyPr>
          <a:lstStyle/>
          <a:p>
            <a:pPr algn="ctr"/>
            <a:r>
              <a:rPr lang="en-US" sz="2533" b="1">
                <a:solidFill>
                  <a:schemeClr val="accent1">
                    <a:lumMod val="75000"/>
                  </a:schemeClr>
                </a:solidFill>
                <a:latin typeface="Abadi Extra Light"/>
              </a:rPr>
              <a:t>Recruitment efforts were overwhelmingly successful</a:t>
            </a:r>
          </a:p>
        </p:txBody>
      </p:sp>
      <p:sp>
        <p:nvSpPr>
          <p:cNvPr id="363" name="Google Shape;363;p43"/>
          <p:cNvSpPr txBox="1">
            <a:spLocks noGrp="1"/>
          </p:cNvSpPr>
          <p:nvPr>
            <p:ph type="body" idx="1"/>
          </p:nvPr>
        </p:nvSpPr>
        <p:spPr>
          <a:xfrm>
            <a:off x="210200" y="1274367"/>
            <a:ext cx="11143600" cy="4902400"/>
          </a:xfrm>
          <a:prstGeom prst="rect">
            <a:avLst/>
          </a:prstGeom>
          <a:noFill/>
          <a:ln>
            <a:noFill/>
          </a:ln>
        </p:spPr>
        <p:txBody>
          <a:bodyPr spcFirstLastPara="1" wrap="square" lIns="91433" tIns="45700" rIns="91433" bIns="45700" anchor="t" anchorCtr="0">
            <a:noAutofit/>
          </a:bodyPr>
          <a:lstStyle/>
          <a:p>
            <a:pPr indent="0">
              <a:spcBef>
                <a:spcPts val="0"/>
              </a:spcBef>
              <a:spcAft>
                <a:spcPts val="2133"/>
              </a:spcAft>
              <a:buNone/>
            </a:pPr>
            <a:r>
              <a:rPr lang="en">
                <a:latin typeface="Abadi Extra Light"/>
              </a:rPr>
              <a:t> </a:t>
            </a:r>
          </a:p>
        </p:txBody>
      </p:sp>
      <p:sp>
        <p:nvSpPr>
          <p:cNvPr id="364" name="Google Shape;364;p43"/>
          <p:cNvSpPr txBox="1"/>
          <p:nvPr/>
        </p:nvSpPr>
        <p:spPr>
          <a:xfrm>
            <a:off x="210200" y="5789000"/>
            <a:ext cx="11761200" cy="667600"/>
          </a:xfrm>
          <a:prstGeom prst="rect">
            <a:avLst/>
          </a:prstGeom>
          <a:noFill/>
          <a:ln>
            <a:noFill/>
          </a:ln>
        </p:spPr>
        <p:txBody>
          <a:bodyPr spcFirstLastPara="1" wrap="square" lIns="121900" tIns="121900" rIns="121900" bIns="121900" anchor="t" anchorCtr="0">
            <a:noAutofit/>
          </a:bodyPr>
          <a:lstStyle/>
          <a:p>
            <a:pPr defTabSz="1219170">
              <a:lnSpc>
                <a:spcPct val="90000"/>
              </a:lnSpc>
              <a:spcAft>
                <a:spcPts val="2133"/>
              </a:spcAft>
              <a:buClr>
                <a:srgbClr val="000000"/>
              </a:buClr>
              <a:defRPr/>
            </a:pPr>
            <a:r>
              <a:rPr lang="en-US" sz="1867" kern="0">
                <a:solidFill>
                  <a:srgbClr val="073763"/>
                </a:solidFill>
                <a:latin typeface="Abadi Extra Light"/>
                <a:ea typeface="Lato"/>
                <a:cs typeface="Lato"/>
                <a:sym typeface="Lato"/>
              </a:rPr>
              <a:t>For example, more people responded from western and central MA alone, than in the entire 2019 BRFSS statewide sample.</a:t>
            </a:r>
          </a:p>
        </p:txBody>
      </p:sp>
      <p:pic>
        <p:nvPicPr>
          <p:cNvPr id="365" name="Google Shape;365;p43"/>
          <p:cNvPicPr preferRelativeResize="0"/>
          <p:nvPr/>
        </p:nvPicPr>
        <p:blipFill>
          <a:blip r:embed="rId3">
            <a:alphaModFix/>
          </a:blip>
          <a:stretch>
            <a:fillRect/>
          </a:stretch>
        </p:blipFill>
        <p:spPr>
          <a:xfrm>
            <a:off x="2402133" y="1011600"/>
            <a:ext cx="6607123" cy="4902400"/>
          </a:xfrm>
          <a:prstGeom prst="rect">
            <a:avLst/>
          </a:prstGeom>
          <a:noFill/>
          <a:ln>
            <a:noFill/>
          </a:ln>
        </p:spPr>
      </p:pic>
      <p:sp>
        <p:nvSpPr>
          <p:cNvPr id="7" name="Rectangle 6">
            <a:extLst>
              <a:ext uri="{FF2B5EF4-FFF2-40B4-BE49-F238E27FC236}">
                <a16:creationId xmlns:a16="http://schemas.microsoft.com/office/drawing/2014/main" id="{A1D179E2-6144-4124-A337-218CFC6ECA9E}"/>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2" name="Slide Number Placeholder 1">
            <a:extLst>
              <a:ext uri="{FF2B5EF4-FFF2-40B4-BE49-F238E27FC236}">
                <a16:creationId xmlns:a16="http://schemas.microsoft.com/office/drawing/2014/main" id="{A17D45DB-E017-42A3-B468-8800EB69F450}"/>
              </a:ext>
            </a:extLst>
          </p:cNvPr>
          <p:cNvSpPr>
            <a:spLocks noGrp="1"/>
          </p:cNvSpPr>
          <p:nvPr>
            <p:ph type="sldNum" idx="12"/>
          </p:nvPr>
        </p:nvSpPr>
        <p:spPr/>
        <p:txBody>
          <a:bodyPr/>
          <a:lstStyle/>
          <a:p>
            <a:pPr>
              <a:defRPr/>
            </a:pPr>
            <a:fld id="{00000000-1234-1234-1234-123412341234}" type="slidenum">
              <a:rPr lang="en" dirty="0" smtClean="0">
                <a:solidFill>
                  <a:srgbClr val="595959"/>
                </a:solidFill>
              </a:rPr>
              <a:pPr>
                <a:defRPr/>
              </a:pPr>
              <a:t>76</a:t>
            </a:fld>
            <a:endParaRPr lang="en">
              <a:solidFill>
                <a:srgbClr val="595959"/>
              </a:solidFill>
            </a:endParaRPr>
          </a:p>
        </p:txBody>
      </p:sp>
    </p:spTree>
    <p:extLst>
      <p:ext uri="{BB962C8B-B14F-4D97-AF65-F5344CB8AC3E}">
        <p14:creationId xmlns:p14="http://schemas.microsoft.com/office/powerpoint/2010/main" val="1983204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5100" y="-443220"/>
            <a:ext cx="5257600" cy="1325600"/>
          </a:xfrm>
          <a:prstGeom prst="rect">
            <a:avLst/>
          </a:prstGeom>
        </p:spPr>
        <p:txBody>
          <a:bodyPr spcFirstLastPara="1" wrap="square" lIns="91433" tIns="45700" rIns="91433" bIns="45700" anchor="ctr" anchorCtr="0">
            <a:noAutofit/>
          </a:bodyPr>
          <a:lstStyle/>
          <a:p>
            <a:r>
              <a:rPr lang="en-US" sz="2400">
                <a:solidFill>
                  <a:schemeClr val="accent1">
                    <a:lumMod val="75000"/>
                  </a:schemeClr>
                </a:solidFill>
                <a:latin typeface="Abadi Extra Light"/>
              </a:rPr>
              <a:t>Demographics of the sample</a:t>
            </a:r>
          </a:p>
        </p:txBody>
      </p:sp>
      <p:graphicFrame>
        <p:nvGraphicFramePr>
          <p:cNvPr id="381" name="Google Shape;381;p45"/>
          <p:cNvGraphicFramePr/>
          <p:nvPr/>
        </p:nvGraphicFramePr>
        <p:xfrm>
          <a:off x="463002" y="537867"/>
          <a:ext cx="4734700" cy="5520841"/>
        </p:xfrm>
        <a:graphic>
          <a:graphicData uri="http://schemas.openxmlformats.org/drawingml/2006/table">
            <a:tbl>
              <a:tblPr>
                <a:noFill/>
              </a:tblPr>
              <a:tblGrid>
                <a:gridCol w="1242200">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Age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&lt;25*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19.81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36-49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34.71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50-64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5,277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7">
                  <a:txBody>
                    <a:bodyPr/>
                    <a:lstStyle/>
                    <a:p>
                      <a:pPr marL="0" marR="76200" lvl="0" indent="63500" algn="ctr" rtl="0">
                        <a:lnSpc>
                          <a:spcPct val="115000"/>
                        </a:lnSpc>
                        <a:spcBef>
                          <a:spcPts val="0"/>
                        </a:spcBef>
                        <a:spcAft>
                          <a:spcPts val="0"/>
                        </a:spcAft>
                        <a:buNone/>
                      </a:pPr>
                      <a:r>
                        <a:rPr lang="en" sz="1100" b="1">
                          <a:latin typeface="Calibri"/>
                          <a:ea typeface="Calibri"/>
                          <a:cs typeface="Calibri"/>
                          <a:sym typeface="Calibri"/>
                        </a:rPr>
                        <a:t>Race/Ethnicity</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rPr>
                        <a:t>Am Indian/Alaska Native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351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Hispanic</a:t>
                      </a:r>
                      <a:r>
                        <a:rPr lang="en" sz="1100">
                          <a:latin typeface="Calibri"/>
                          <a:ea typeface="Calibri"/>
                          <a:cs typeface="Calibri"/>
                        </a:rPr>
                        <a:t>/Latinx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2,506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Multiracial</a:t>
                      </a:r>
                      <a:r>
                        <a:rPr lang="en-US" sz="1100">
                          <a:latin typeface="Calibri"/>
                          <a:ea typeface="Calibri"/>
                          <a:cs typeface="Calibri"/>
                        </a:rPr>
                        <a:t>, </a:t>
                      </a:r>
                      <a:r>
                        <a:rPr lang="en-US" sz="1100" err="1">
                          <a:latin typeface="Calibri"/>
                          <a:ea typeface="Calibri"/>
                          <a:cs typeface="Calibri"/>
                        </a:rPr>
                        <a:t>nH</a:t>
                      </a:r>
                      <a:r>
                        <a:rPr lang="en-US" sz="1100">
                          <a:latin typeface="Calibri"/>
                          <a:ea typeface="Calibri"/>
                          <a:cs typeface="Calibri"/>
                        </a:rPr>
                        <a:t>/</a:t>
                      </a:r>
                      <a:r>
                        <a:rPr lang="en-US" sz="1100" err="1">
                          <a:latin typeface="Calibri"/>
                          <a:ea typeface="Calibri"/>
                          <a:cs typeface="Calibri"/>
                        </a:rPr>
                        <a:t>nL</a:t>
                      </a:r>
                      <a:endParaRPr lang="en-US"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Asian</a:t>
                      </a:r>
                      <a:r>
                        <a:rPr lang="en" sz="1100">
                          <a:latin typeface="Calibri"/>
                          <a:ea typeface="Calibri"/>
                          <a:cs typeface="Calibri"/>
                        </a:rPr>
                        <a:t>/Pacific Islander,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1,188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3.50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Black</a:t>
                      </a:r>
                      <a:r>
                        <a:rPr lang="en" sz="1100">
                          <a:latin typeface="Calibri"/>
                          <a:ea typeface="Calibri"/>
                          <a:cs typeface="Calibri"/>
                        </a:rPr>
                        <a:t>,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White</a:t>
                      </a:r>
                      <a:r>
                        <a:rPr lang="en" sz="1100">
                          <a:latin typeface="Calibri"/>
                          <a:ea typeface="Calibri"/>
                          <a:cs typeface="Calibri"/>
                        </a:rPr>
                        <a:t>, </a:t>
                      </a:r>
                      <a:r>
                        <a:rPr lang="en" sz="1100" err="1">
                          <a:latin typeface="Calibri"/>
                          <a:ea typeface="Calibri"/>
                          <a:cs typeface="Calibri"/>
                        </a:rPr>
                        <a:t>nH</a:t>
                      </a:r>
                      <a:r>
                        <a:rPr lang="en" sz="1100">
                          <a:latin typeface="Calibri"/>
                          <a:ea typeface="Calibri"/>
                          <a:cs typeface="Calibri"/>
                        </a:rPr>
                        <a:t>/</a:t>
                      </a:r>
                      <a:r>
                        <a:rPr lang="en" sz="1100" err="1">
                          <a:latin typeface="Calibri"/>
                          <a:ea typeface="Calibri"/>
                          <a:cs typeface="Calibri"/>
                        </a:rPr>
                        <a:t>nL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27,605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81.32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Unknown/Other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661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6,520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26,518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78.11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r>
                        <a:rPr lang="en" sz="1100" b="1">
                          <a:latin typeface="Calibri"/>
                          <a:ea typeface="Calibri"/>
                          <a:cs typeface="Calibri"/>
                          <a:sym typeface="Calibri"/>
                        </a:rPr>
                        <a:t> 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a:lnSpc>
                          <a:spcPct val="114999"/>
                        </a:lnSpc>
                        <a:spcBef>
                          <a:spcPts val="0"/>
                        </a:spcBef>
                        <a:spcAft>
                          <a:spcPts val="0"/>
                        </a:spcAft>
                        <a:buNone/>
                      </a:pPr>
                      <a:r>
                        <a:rPr lang="en" sz="1100">
                          <a:latin typeface="Calibri"/>
                          <a:cs typeface="Calibri"/>
                        </a:rPr>
                        <a:t>Of transgender experience</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a:t>
                      </a:r>
                      <a:r>
                        <a:rPr lang="en" sz="1100">
                          <a:latin typeface="Calibri"/>
                          <a:ea typeface="Calibri"/>
                          <a:cs typeface="Calibri"/>
                        </a:rPr>
                        <a:t>of transgender experience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32,500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a:t>
                      </a:r>
                      <a:r>
                        <a:rPr lang="en" sz="1100" err="1">
                          <a:latin typeface="Calibri"/>
                          <a:ea typeface="Calibri"/>
                          <a:cs typeface="Calibri"/>
                        </a:rPr>
                        <a:t>Dont</a:t>
                      </a:r>
                      <a:r>
                        <a:rPr lang="en" sz="1100">
                          <a:latin typeface="Calibri"/>
                          <a:ea typeface="Calibri"/>
                          <a:cs typeface="Calibri"/>
                        </a:rPr>
                        <a:t> know</a:t>
                      </a:r>
                      <a:r>
                        <a:rPr lang="en" sz="1100">
                          <a:latin typeface="Calibri"/>
                          <a:ea typeface="Calibri"/>
                          <a:cs typeface="Calibri"/>
                          <a:sym typeface="Calibri"/>
                        </a:rPr>
                        <a:t>/</a:t>
                      </a:r>
                      <a:r>
                        <a:rPr lang="en" sz="1100">
                          <a:latin typeface="Calibri"/>
                          <a:ea typeface="Calibri"/>
                          <a:cs typeface="Calibri"/>
                        </a:rPr>
                        <a:t>refused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2">
                  <a:txBody>
                    <a:bodyPr/>
                    <a:lstStyle/>
                    <a:p>
                      <a:pPr marL="0" marR="76200" lvl="0" indent="0" algn="ctr" rtl="0">
                        <a:lnSpc>
                          <a:spcPct val="114999"/>
                        </a:lnSpc>
                        <a:spcBef>
                          <a:spcPts val="0"/>
                        </a:spcBef>
                        <a:spcAft>
                          <a:spcPts val="0"/>
                        </a:spcAft>
                        <a:buNone/>
                      </a:pPr>
                      <a:r>
                        <a:rPr lang="en" sz="1100" b="1">
                          <a:latin typeface="Calibri"/>
                          <a:ea typeface="Calibri"/>
                          <a:cs typeface="Calibri"/>
                        </a:rPr>
                        <a:t>Survey Lang.</a:t>
                      </a:r>
                      <a:endParaRPr lang="en-US"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4999"/>
                        </a:lnSpc>
                        <a:spcBef>
                          <a:spcPts val="0"/>
                        </a:spcBef>
                        <a:spcAft>
                          <a:spcPts val="0"/>
                        </a:spcAft>
                        <a:buNone/>
                      </a:pPr>
                      <a:r>
                        <a:rPr lang="en" sz="1100">
                          <a:latin typeface="Calibri"/>
                          <a:ea typeface="Calibri"/>
                          <a:cs typeface="Calibri"/>
                        </a:rPr>
                        <a:t>English</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33,119</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97.56</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836231939"/>
                  </a:ext>
                </a:extLst>
              </a:tr>
              <a:tr h="272867">
                <a:tc vMerge="1">
                  <a:txBody>
                    <a:bodyPr/>
                    <a:lstStyle/>
                    <a:p>
                      <a:endParaRPr lang="en-US">
                        <a:sym typeface="Calibri"/>
                      </a:endParaRPr>
                    </a:p>
                  </a:txBody>
                  <a:tcPr marL="9525" marR="9525" marT="9525" marB="95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4999"/>
                        </a:lnSpc>
                        <a:spcBef>
                          <a:spcPts val="0"/>
                        </a:spcBef>
                        <a:spcAft>
                          <a:spcPts val="0"/>
                        </a:spcAft>
                        <a:buNone/>
                      </a:pPr>
                      <a:r>
                        <a:rPr lang="en" sz="1100">
                          <a:latin typeface="Calibri"/>
                          <a:ea typeface="Calibri"/>
                          <a:cs typeface="Calibri"/>
                        </a:rPr>
                        <a:t>Other</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829</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4999"/>
                        </a:lnSpc>
                        <a:spcBef>
                          <a:spcPts val="0"/>
                        </a:spcBef>
                        <a:spcAft>
                          <a:spcPts val="0"/>
                        </a:spcAft>
                        <a:buNone/>
                      </a:pPr>
                      <a:r>
                        <a:rPr lang="en" sz="1100">
                          <a:latin typeface="Calibri"/>
                          <a:ea typeface="Calibri"/>
                          <a:cs typeface="Calibri"/>
                        </a:rPr>
                        <a:t>2.44</a:t>
                      </a:r>
                      <a:endParaRPr lang="en-US"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654562547"/>
                  </a:ext>
                </a:extLst>
              </a:tr>
            </a:tbl>
          </a:graphicData>
        </a:graphic>
      </p:graphicFrame>
      <p:graphicFrame>
        <p:nvGraphicFramePr>
          <p:cNvPr id="382" name="Google Shape;382;p45"/>
          <p:cNvGraphicFramePr/>
          <p:nvPr/>
        </p:nvGraphicFramePr>
        <p:xfrm>
          <a:off x="6613301" y="141834"/>
          <a:ext cx="4499899" cy="6048773"/>
        </p:xfrm>
        <a:graphic>
          <a:graphicData uri="http://schemas.openxmlformats.org/drawingml/2006/table">
            <a:tbl>
              <a:tblPr>
                <a:noFill/>
              </a:tblPr>
              <a:tblGrid>
                <a:gridCol w="1200000">
                  <a:extLst>
                    <a:ext uri="{9D8B030D-6E8A-4147-A177-3AD203B41FA5}">
                      <a16:colId xmlns:a16="http://schemas.microsoft.com/office/drawing/2014/main" val="20000"/>
                    </a:ext>
                  </a:extLst>
                </a:gridCol>
                <a:gridCol w="1847933">
                  <a:extLst>
                    <a:ext uri="{9D8B030D-6E8A-4147-A177-3AD203B41FA5}">
                      <a16:colId xmlns:a16="http://schemas.microsoft.com/office/drawing/2014/main" val="20001"/>
                    </a:ext>
                  </a:extLst>
                </a:gridCol>
                <a:gridCol w="739133">
                  <a:extLst>
                    <a:ext uri="{9D8B030D-6E8A-4147-A177-3AD203B41FA5}">
                      <a16:colId xmlns:a16="http://schemas.microsoft.com/office/drawing/2014/main" val="20002"/>
                    </a:ext>
                  </a:extLst>
                </a:gridCol>
                <a:gridCol w="712833">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646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1,352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29,231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84.08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a:t>
                      </a:r>
                      <a:r>
                        <a:rPr lang="en" sz="1100" b="1">
                          <a:latin typeface="Calibri"/>
                          <a:ea typeface="Calibri"/>
                          <a:cs typeface="Calibri"/>
                        </a:rPr>
                        <a:t>Status</a:t>
                      </a:r>
                      <a:endParaRPr lang="en" sz="1100" b="1" baseline="30000">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Deaf/Hard to hear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920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86615">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Blind/</a:t>
                      </a:r>
                      <a:r>
                        <a:rPr lang="en" sz="1100">
                          <a:latin typeface="Calibri"/>
                          <a:ea typeface="Calibri"/>
                          <a:cs typeface="Calibri"/>
                        </a:rPr>
                        <a:t>With vision </a:t>
                      </a:r>
                      <a:r>
                        <a:rPr lang="en" sz="1100" err="1">
                          <a:latin typeface="Calibri"/>
                          <a:ea typeface="Calibri"/>
                          <a:cs typeface="Calibri"/>
                        </a:rPr>
                        <a:t>impairement</a:t>
                      </a:r>
                      <a:endParaRPr sz="1100" err="1">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233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0.69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Cognitive disability</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1,588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4.70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Mobility disability</a:t>
                      </a:r>
                      <a:endParaRPr sz="2500">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1,622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4.80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386615">
                <a:tc vMerge="1">
                  <a:txBody>
                    <a:bodyPr/>
                    <a:lstStyle/>
                    <a:p>
                      <a:endParaRPr lang="en-US"/>
                    </a:p>
                  </a:txBody>
                  <a:tcPr/>
                </a:tc>
                <a:tc>
                  <a:txBody>
                    <a:bodyPr/>
                    <a:lstStyle/>
                    <a:p>
                      <a:pPr marL="0" lvl="0" indent="114300" algn="l">
                        <a:lnSpc>
                          <a:spcPct val="114999"/>
                        </a:lnSpc>
                        <a:spcBef>
                          <a:spcPts val="0"/>
                        </a:spcBef>
                        <a:spcAft>
                          <a:spcPts val="0"/>
                        </a:spcAft>
                        <a:buNone/>
                      </a:pPr>
                      <a:r>
                        <a:rPr lang="en" sz="1100">
                          <a:latin typeface="Calibri"/>
                          <a:cs typeface="Calibri"/>
                        </a:rPr>
                        <a:t>Self-care/Independent living disability</a:t>
                      </a:r>
                      <a:endParaRPr lang="en" sz="1100">
                        <a:latin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912</a:t>
                      </a:r>
                      <a:endParaRPr lang="en"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rPr>
                        <a:t>2.70</a:t>
                      </a:r>
                      <a:endParaRPr lang="en"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3,961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7,163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4,532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14.34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6,851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9,089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28.77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446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2,279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2,484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10,635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31.39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14,338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6" name="TextBox 5">
            <a:extLst>
              <a:ext uri="{FF2B5EF4-FFF2-40B4-BE49-F238E27FC236}">
                <a16:creationId xmlns:a16="http://schemas.microsoft.com/office/drawing/2014/main" id="{67CE2E5F-3DCF-FE43-8C1A-1D2687FF5A54}"/>
              </a:ext>
            </a:extLst>
          </p:cNvPr>
          <p:cNvSpPr txBox="1"/>
          <p:nvPr/>
        </p:nvSpPr>
        <p:spPr>
          <a:xfrm>
            <a:off x="1415399" y="6053627"/>
            <a:ext cx="6372700" cy="615553"/>
          </a:xfrm>
          <a:prstGeom prst="rect">
            <a:avLst/>
          </a:prstGeom>
          <a:noFill/>
        </p:spPr>
        <p:txBody>
          <a:bodyPr wrap="square" lIns="121920" tIns="60960" rIns="121920" bIns="60960" rtlCol="0" anchor="t">
            <a:spAutoFit/>
          </a:bodyPr>
          <a:lstStyle/>
          <a:p>
            <a:pPr defTabSz="1219170">
              <a:buClr>
                <a:srgbClr val="000000"/>
              </a:buClr>
              <a:defRPr/>
            </a:pPr>
            <a:endParaRPr lang="en-US" sz="800" kern="0">
              <a:solidFill>
                <a:srgbClr val="000000"/>
              </a:solidFill>
              <a:cs typeface="Arial"/>
              <a:sym typeface="Arial"/>
            </a:endParaRPr>
          </a:p>
          <a:p>
            <a:pPr defTabSz="1219170">
              <a:buClr>
                <a:srgbClr val="000000"/>
              </a:buClr>
              <a:defRPr/>
            </a:pPr>
            <a:r>
              <a:rPr lang="en-US" sz="800" kern="0">
                <a:solidFill>
                  <a:srgbClr val="000000"/>
                </a:solidFill>
                <a:cs typeface="Arial"/>
                <a:sym typeface="Arial"/>
              </a:rPr>
              <a:t>Notes: numbers in this table are unweighted.  Subsequent analyses were weighted to the state average</a:t>
            </a:r>
          </a:p>
          <a:p>
            <a:pPr defTabSz="1219170">
              <a:buClr>
                <a:srgbClr val="000000"/>
              </a:buClr>
              <a:defRPr/>
            </a:pPr>
            <a:endParaRPr lang="en-US" sz="800" kern="0">
              <a:solidFill>
                <a:srgbClr val="000000"/>
              </a:solidFill>
              <a:cs typeface="Arial"/>
              <a:sym typeface="Arial"/>
            </a:endParaRPr>
          </a:p>
          <a:p>
            <a:pPr defTabSz="1219170">
              <a:buClr>
                <a:srgbClr val="000000"/>
              </a:buClr>
              <a:defRPr/>
            </a:pPr>
            <a:endParaRPr lang="en-US" sz="800" kern="0">
              <a:solidFill>
                <a:srgbClr val="000000"/>
              </a:solidFill>
              <a:cs typeface="Arial"/>
              <a:sym typeface="Arial"/>
            </a:endParaRPr>
          </a:p>
        </p:txBody>
      </p:sp>
      <p:sp>
        <p:nvSpPr>
          <p:cNvPr id="2" name="TextBox 1">
            <a:extLst>
              <a:ext uri="{FF2B5EF4-FFF2-40B4-BE49-F238E27FC236}">
                <a16:creationId xmlns:a16="http://schemas.microsoft.com/office/drawing/2014/main" id="{539195C8-C3ED-4B62-9FF7-F670E19DAC59}"/>
              </a:ext>
            </a:extLst>
          </p:cNvPr>
          <p:cNvSpPr txBox="1"/>
          <p:nvPr/>
        </p:nvSpPr>
        <p:spPr>
          <a:xfrm>
            <a:off x="1426289" y="6306523"/>
            <a:ext cx="6816212"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buClr>
                <a:srgbClr val="000000"/>
              </a:buClr>
              <a:defRPr/>
            </a:pPr>
            <a:r>
              <a:rPr lang="en-US" sz="800" kern="0" err="1">
                <a:solidFill>
                  <a:srgbClr val="000000"/>
                </a:solidFill>
                <a:cs typeface="Segoe UI"/>
                <a:sym typeface="Arial"/>
              </a:rPr>
              <a:t>nH</a:t>
            </a:r>
            <a:r>
              <a:rPr lang="en-US" sz="800" kern="0">
                <a:solidFill>
                  <a:srgbClr val="000000"/>
                </a:solidFill>
                <a:cs typeface="Segoe UI"/>
                <a:sym typeface="Arial"/>
              </a:rPr>
              <a:t>/</a:t>
            </a:r>
            <a:r>
              <a:rPr lang="en-US" sz="800" kern="0" err="1">
                <a:solidFill>
                  <a:srgbClr val="000000"/>
                </a:solidFill>
                <a:cs typeface="Segoe UI"/>
                <a:sym typeface="Arial"/>
              </a:rPr>
              <a:t>nL</a:t>
            </a:r>
            <a:r>
              <a:rPr lang="en-US" sz="800" kern="0">
                <a:solidFill>
                  <a:srgbClr val="000000"/>
                </a:solidFill>
                <a:cs typeface="Segoe UI"/>
                <a:sym typeface="Arial"/>
              </a:rPr>
              <a:t> = non-Hispanic/non-Latinx; ​</a:t>
            </a:r>
          </a:p>
          <a:p>
            <a:pPr defTabSz="1219170">
              <a:buClr>
                <a:srgbClr val="000000"/>
              </a:buClr>
              <a:defRPr/>
            </a:pPr>
            <a:r>
              <a:rPr lang="en-US" sz="800" kern="0">
                <a:solidFill>
                  <a:srgbClr val="000000"/>
                </a:solidFill>
                <a:cs typeface="Segoe UI"/>
                <a:sym typeface="Arial"/>
              </a:rPr>
              <a:t>American Indian/Alaska Native includes respondents who identify as Hispanic/Latinx​</a:t>
            </a:r>
          </a:p>
          <a:p>
            <a:pPr defTabSz="1219170">
              <a:buClr>
                <a:srgbClr val="000000"/>
              </a:buClr>
              <a:defRPr/>
            </a:pPr>
            <a:r>
              <a:rPr lang="en-US" sz="800" kern="0">
                <a:solidFill>
                  <a:srgbClr val="000000"/>
                </a:solidFill>
                <a:cs typeface="Segoe UI"/>
                <a:sym typeface="Arial"/>
              </a:rPr>
              <a:t>Questioning/undecided/non-binary gender identity includes respondents identifying as non-binary, genderqueer, not exclusively male or female, and questioning/unsure of their gender identity</a:t>
            </a:r>
          </a:p>
        </p:txBody>
      </p:sp>
      <p:sp>
        <p:nvSpPr>
          <p:cNvPr id="8" name="Rectangle 7">
            <a:extLst>
              <a:ext uri="{FF2B5EF4-FFF2-40B4-BE49-F238E27FC236}">
                <a16:creationId xmlns:a16="http://schemas.microsoft.com/office/drawing/2014/main" id="{BB908A6C-243D-4692-95B2-1E2A65A912F5}"/>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3" name="Slide Number Placeholder 2">
            <a:extLst>
              <a:ext uri="{FF2B5EF4-FFF2-40B4-BE49-F238E27FC236}">
                <a16:creationId xmlns:a16="http://schemas.microsoft.com/office/drawing/2014/main" id="{AB5199BB-D9D3-436F-BC10-D239AE3B9A18}"/>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77</a:t>
            </a:fld>
            <a:endParaRPr lang="en">
              <a:solidFill>
                <a:srgbClr val="595959"/>
              </a:solidFill>
            </a:endParaRPr>
          </a:p>
        </p:txBody>
      </p:sp>
    </p:spTree>
    <p:extLst>
      <p:ext uri="{BB962C8B-B14F-4D97-AF65-F5344CB8AC3E}">
        <p14:creationId xmlns:p14="http://schemas.microsoft.com/office/powerpoint/2010/main" val="20566228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Black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931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808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78</a:t>
            </a:fld>
            <a:endParaRPr lang="en" kern="0">
              <a:solidFill>
                <a:srgbClr val="595959"/>
              </a:solidFill>
              <a:latin typeface="Abadi Extra Light"/>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3338537"/>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4">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Dukes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360357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Nantucket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433617694"/>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7" name="Rectangle 6">
            <a:extLst>
              <a:ext uri="{FF2B5EF4-FFF2-40B4-BE49-F238E27FC236}">
                <a16:creationId xmlns:a16="http://schemas.microsoft.com/office/drawing/2014/main" id="{08FD7F2A-F3C2-444E-9E41-BAC73A9C84E7}"/>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Tree>
    <p:extLst>
      <p:ext uri="{BB962C8B-B14F-4D97-AF65-F5344CB8AC3E}">
        <p14:creationId xmlns:p14="http://schemas.microsoft.com/office/powerpoint/2010/main" val="3797700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0" y="49043"/>
            <a:ext cx="8027505" cy="772425"/>
          </a:xfrm>
          <a:prstGeom prst="rect">
            <a:avLst/>
          </a:prstGeom>
        </p:spPr>
        <p:txBody>
          <a:bodyPr spcFirstLastPara="1" wrap="square" lIns="91433" tIns="45700" rIns="91433" bIns="45700" anchor="ctr" anchorCtr="0">
            <a:noAutofit/>
          </a:bodyPr>
          <a:lstStyle/>
          <a:p>
            <a:pPr algn="ctr"/>
            <a:r>
              <a:rPr lang="en-US" sz="2400" b="1">
                <a:solidFill>
                  <a:srgbClr val="C68FC9"/>
                </a:solidFill>
                <a:latin typeface="Abadi Extra Light"/>
              </a:rPr>
              <a:t>Demographics of the CCIS Hispanic/Latinx sample (n=2432)</a:t>
            </a:r>
          </a:p>
        </p:txBody>
      </p:sp>
      <p:graphicFrame>
        <p:nvGraphicFramePr>
          <p:cNvPr id="381" name="Google Shape;381;p45"/>
          <p:cNvGraphicFramePr/>
          <p:nvPr/>
        </p:nvGraphicFramePr>
        <p:xfrm>
          <a:off x="138043" y="1173503"/>
          <a:ext cx="3832595" cy="51960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695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2001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Q/Not Sure/Oth/DU</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210921896"/>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2290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a:t>
                      </a:r>
                      <a:r>
                        <a:rPr lang="en-US" sz="1100">
                          <a:latin typeface="Calibri"/>
                          <a:ea typeface="Calibri"/>
                          <a:cs typeface="Calibri"/>
                          <a:sym typeface="Calibri"/>
                        </a:rPr>
                        <a:t>PNTA</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r>
                        <a:rPr lang="en-US" sz="1100">
                          <a:latin typeface="Calibri"/>
                          <a:ea typeface="Calibri"/>
                          <a:cs typeface="Calibri"/>
                          <a:sym typeface="Calibri"/>
                        </a:rPr>
                        <a:t>NS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a:t>
                      </a:r>
                      <a:r>
                        <a:rPr lang="en-US" sz="1100">
                          <a:latin typeface="Calibri"/>
                          <a:ea typeface="Calibri"/>
                          <a:cs typeface="Calibri"/>
                          <a:sym typeface="Calibri"/>
                        </a:rPr>
                        <a:t>U</a:t>
                      </a:r>
                      <a:r>
                        <a:rPr lang="en" sz="1100">
                          <a:latin typeface="Calibri"/>
                          <a:ea typeface="Calibri"/>
                          <a:cs typeface="Calibri"/>
                          <a:sym typeface="Calibri"/>
                        </a:rPr>
                        <a:t>/</a:t>
                      </a:r>
                      <a:r>
                        <a:rPr lang="en-US" sz="1100">
                          <a:latin typeface="Calibri"/>
                          <a:ea typeface="Calibri"/>
                          <a:cs typeface="Calibri"/>
                          <a:sym typeface="Calibri"/>
                        </a:rPr>
                        <a:t>PNTA</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552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a:t>
                      </a:r>
                      <a:r>
                        <a:rPr lang="en" sz="1100">
                          <a:latin typeface="Calibri"/>
                          <a:ea typeface="Calibri"/>
                          <a:cs typeface="Calibri"/>
                        </a:rPr>
                        <a:t>   </a:t>
                      </a:r>
                      <a:r>
                        <a:rPr lang="en" sz="1100">
                          <a:latin typeface="Calibri"/>
                          <a:ea typeface="Calibri"/>
                          <a:cs typeface="Calibri"/>
                          <a:sym typeface="Calibri"/>
                        </a:rPr>
                        <a:t>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755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755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384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593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560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9448800" y="6492800"/>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79</a:t>
            </a:fld>
            <a:endParaRPr lang="en" kern="0">
              <a:solidFill>
                <a:srgbClr val="595959"/>
              </a:solidFill>
              <a:latin typeface="Abadi Extra Light"/>
              <a:cs typeface="Arial"/>
              <a:sym typeface="Arial"/>
            </a:endParaRPr>
          </a:p>
        </p:txBody>
      </p:sp>
      <p:graphicFrame>
        <p:nvGraphicFramePr>
          <p:cNvPr id="7" name="Google Shape;382;p45">
            <a:extLst>
              <a:ext uri="{FF2B5EF4-FFF2-40B4-BE49-F238E27FC236}">
                <a16:creationId xmlns:a16="http://schemas.microsoft.com/office/drawing/2014/main" id="{B12793E8-CFE7-477D-8BD0-78135A425A1A}"/>
              </a:ext>
            </a:extLst>
          </p:cNvPr>
          <p:cNvGraphicFramePr/>
          <p:nvPr/>
        </p:nvGraphicFramePr>
        <p:xfrm>
          <a:off x="8079236" y="1611653"/>
          <a:ext cx="3832596" cy="3338537"/>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14">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Dukes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100">
                          <a:latin typeface="Calibri"/>
                          <a:ea typeface="Calibri"/>
                          <a:cs typeface="Calibri"/>
                          <a:sym typeface="Calibri"/>
                        </a:rPr>
                        <a:t>*</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62763106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Nantucket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n-US" sz="1100">
                          <a:latin typeface="Calibri"/>
                          <a:ea typeface="Calibri"/>
                          <a:cs typeface="Calibri"/>
                          <a:sym typeface="Calibri"/>
                        </a:rPr>
                        <a:t>*</a:t>
                      </a: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7573591"/>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9" name="Rectangle 8">
            <a:extLst>
              <a:ext uri="{FF2B5EF4-FFF2-40B4-BE49-F238E27FC236}">
                <a16:creationId xmlns:a16="http://schemas.microsoft.com/office/drawing/2014/main" id="{4CB0888B-587F-42AD-B2C5-F1162510B9DF}"/>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Tree>
    <p:extLst>
      <p:ext uri="{BB962C8B-B14F-4D97-AF65-F5344CB8AC3E}">
        <p14:creationId xmlns:p14="http://schemas.microsoft.com/office/powerpoint/2010/main" val="114450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br>
              <a:rPr lang="en-US" altLang="en-US" sz="3200" dirty="0"/>
            </a:br>
            <a:r>
              <a:rPr lang="en-US" altLang="en-US" sz="3200" dirty="0"/>
              <a:t>Tick-borne </a:t>
            </a:r>
            <a:r>
              <a:rPr lang="en-US" altLang="en-US" sz="3200" dirty="0" err="1"/>
              <a:t>Diseases</a:t>
            </a:r>
            <a:r>
              <a:rPr lang="en-US" sz="3200" dirty="0" err="1"/>
              <a:t>Transmitted</a:t>
            </a:r>
            <a:r>
              <a:rPr lang="en-US" sz="3200" dirty="0"/>
              <a:t> by </a:t>
            </a:r>
            <a:r>
              <a:rPr lang="en-US" sz="3200" i="1" dirty="0" err="1"/>
              <a:t>Ixodes</a:t>
            </a:r>
            <a:r>
              <a:rPr lang="en-US" sz="3200" i="1" dirty="0"/>
              <a:t> </a:t>
            </a:r>
            <a:r>
              <a:rPr lang="en-US" sz="3200" i="1" dirty="0" err="1"/>
              <a:t>scapularis</a:t>
            </a:r>
            <a:br>
              <a:rPr lang="en-US" i="1" dirty="0"/>
            </a:br>
            <a:endParaRPr lang="en-US" altLang="en-US" dirty="0"/>
          </a:p>
        </p:txBody>
      </p:sp>
      <p:sp>
        <p:nvSpPr>
          <p:cNvPr id="4" name="Content Placeholder 3"/>
          <p:cNvSpPr>
            <a:spLocks noGrp="1"/>
          </p:cNvSpPr>
          <p:nvPr>
            <p:ph idx="1"/>
          </p:nvPr>
        </p:nvSpPr>
        <p:spPr>
          <a:xfrm>
            <a:off x="203200" y="1481137"/>
            <a:ext cx="10388600" cy="4525963"/>
          </a:xfrm>
        </p:spPr>
        <p:txBody>
          <a:bodyPr/>
          <a:lstStyle/>
          <a:p>
            <a:pPr>
              <a:defRPr/>
            </a:pPr>
            <a:r>
              <a:rPr lang="en-US" sz="2400" dirty="0"/>
              <a:t>Lyme Disease (</a:t>
            </a:r>
            <a:r>
              <a:rPr lang="en-US" sz="2400" i="1" dirty="0" err="1"/>
              <a:t>Borrelia</a:t>
            </a:r>
            <a:r>
              <a:rPr lang="en-US" sz="2400" i="1" dirty="0"/>
              <a:t> </a:t>
            </a:r>
            <a:r>
              <a:rPr lang="en-US" sz="2400" i="1" dirty="0" err="1"/>
              <a:t>burgodorferi</a:t>
            </a:r>
            <a:r>
              <a:rPr lang="en-US" sz="2400" dirty="0"/>
              <a:t>)</a:t>
            </a:r>
          </a:p>
          <a:p>
            <a:pPr lvl="1">
              <a:defRPr/>
            </a:pPr>
            <a:r>
              <a:rPr lang="en-US" sz="1800" dirty="0"/>
              <a:t>Early and late manifestations, persistent symptoms in some</a:t>
            </a:r>
          </a:p>
          <a:p>
            <a:pPr>
              <a:defRPr/>
            </a:pPr>
            <a:r>
              <a:rPr lang="en-US" sz="2400" dirty="0" err="1"/>
              <a:t>Babesiosis</a:t>
            </a:r>
            <a:r>
              <a:rPr lang="en-US" sz="2400" dirty="0"/>
              <a:t> (</a:t>
            </a:r>
            <a:r>
              <a:rPr lang="en-US" sz="2400" i="1" dirty="0" err="1"/>
              <a:t>Babesia</a:t>
            </a:r>
            <a:r>
              <a:rPr lang="en-US" sz="2400" i="1" dirty="0"/>
              <a:t> </a:t>
            </a:r>
            <a:r>
              <a:rPr lang="en-US" sz="2400" i="1" dirty="0" err="1"/>
              <a:t>microti</a:t>
            </a:r>
            <a:r>
              <a:rPr lang="en-US" sz="2400" dirty="0"/>
              <a:t>)</a:t>
            </a:r>
          </a:p>
          <a:p>
            <a:pPr lvl="1">
              <a:defRPr/>
            </a:pPr>
            <a:r>
              <a:rPr lang="en-US" sz="1800" dirty="0"/>
              <a:t>Red blood cell parasite: fever, chills, anemia </a:t>
            </a:r>
          </a:p>
          <a:p>
            <a:pPr>
              <a:defRPr/>
            </a:pPr>
            <a:r>
              <a:rPr lang="en-US" sz="2400" dirty="0" err="1"/>
              <a:t>Anaplasmosis</a:t>
            </a:r>
            <a:r>
              <a:rPr lang="en-US" sz="2400" dirty="0"/>
              <a:t> (</a:t>
            </a:r>
            <a:r>
              <a:rPr lang="en-US" sz="2400" i="1" dirty="0" err="1"/>
              <a:t>Anaplasma</a:t>
            </a:r>
            <a:r>
              <a:rPr lang="en-US" sz="2400" i="1" dirty="0"/>
              <a:t> </a:t>
            </a:r>
            <a:r>
              <a:rPr lang="en-US" sz="2400" i="1" dirty="0" err="1"/>
              <a:t>phagocytophilum</a:t>
            </a:r>
            <a:r>
              <a:rPr lang="en-US" sz="2400" dirty="0"/>
              <a:t>)</a:t>
            </a:r>
          </a:p>
          <a:p>
            <a:pPr lvl="1">
              <a:defRPr/>
            </a:pPr>
            <a:r>
              <a:rPr lang="en-US" sz="1800" dirty="0"/>
              <a:t>Bacteria that invades white blood cells: fever, headache, muscle aches, chills, sweating, nausea, and vomiting </a:t>
            </a:r>
          </a:p>
          <a:p>
            <a:pPr>
              <a:defRPr/>
            </a:pPr>
            <a:r>
              <a:rPr lang="en-US" sz="2400" i="1" dirty="0" err="1"/>
              <a:t>Borrelia</a:t>
            </a:r>
            <a:r>
              <a:rPr lang="en-US" sz="2400" i="1" dirty="0"/>
              <a:t> </a:t>
            </a:r>
            <a:r>
              <a:rPr lang="en-US" sz="2400" i="1" dirty="0" err="1"/>
              <a:t>miyamotoi</a:t>
            </a:r>
            <a:endParaRPr lang="en-US" sz="2400" i="1" dirty="0"/>
          </a:p>
          <a:p>
            <a:pPr lvl="1">
              <a:defRPr/>
            </a:pPr>
            <a:r>
              <a:rPr lang="en-US" sz="1800" dirty="0"/>
              <a:t>Newly recognized bacteria as a human pathogen, relapsing fever</a:t>
            </a:r>
          </a:p>
          <a:p>
            <a:pPr>
              <a:defRPr/>
            </a:pPr>
            <a:r>
              <a:rPr lang="en-US" sz="2400" dirty="0" err="1"/>
              <a:t>Powassan</a:t>
            </a:r>
            <a:r>
              <a:rPr lang="en-US" sz="2400" dirty="0"/>
              <a:t>/Deer Tick Virus</a:t>
            </a:r>
          </a:p>
          <a:p>
            <a:pPr lvl="1">
              <a:defRPr/>
            </a:pPr>
            <a:r>
              <a:rPr lang="en-US" sz="1800" dirty="0" err="1"/>
              <a:t>Flavivirus</a:t>
            </a:r>
            <a:r>
              <a:rPr lang="en-US" sz="1800" dirty="0"/>
              <a:t> related to WNV</a:t>
            </a:r>
          </a:p>
          <a:p>
            <a:pPr>
              <a:defRPr/>
            </a:pPr>
            <a:endParaRPr lang="en-US" sz="1800" dirty="0"/>
          </a:p>
          <a:p>
            <a:pPr lvl="1">
              <a:defRPr/>
            </a:pPr>
            <a:endParaRPr lang="en-US" sz="2400" dirty="0"/>
          </a:p>
          <a:p>
            <a:pPr>
              <a:defRPr/>
            </a:pPr>
            <a:endParaRPr lang="en-US" dirty="0"/>
          </a:p>
          <a:p>
            <a:pPr lvl="1">
              <a:defRPr/>
            </a:pPr>
            <a:endParaRPr lang="en-US" dirty="0"/>
          </a:p>
        </p:txBody>
      </p:sp>
      <p:sp>
        <p:nvSpPr>
          <p:cNvPr id="2" name="Slide Number Placeholder 1"/>
          <p:cNvSpPr>
            <a:spLocks noGrp="1"/>
          </p:cNvSpPr>
          <p:nvPr>
            <p:ph type="sldNum" sz="quarter" idx="12"/>
          </p:nvPr>
        </p:nvSpPr>
        <p:spPr/>
        <p:txBody>
          <a:bodyPr/>
          <a:lstStyle/>
          <a:p>
            <a:pPr>
              <a:defRPr/>
            </a:pPr>
            <a:fld id="{A307CF25-1AD0-4C74-A8D9-0297103011BF}" type="slidenum">
              <a:rPr lang="en-US" smtClean="0">
                <a:solidFill>
                  <a:srgbClr val="000000"/>
                </a:solidFill>
              </a:rPr>
              <a:pPr>
                <a:defRPr/>
              </a:pPr>
              <a:t>8</a:t>
            </a:fld>
            <a:endParaRPr lang="en-US">
              <a:solidFill>
                <a:srgbClr val="000000"/>
              </a:solidFill>
            </a:endParaRPr>
          </a:p>
        </p:txBody>
      </p:sp>
      <p:pic>
        <p:nvPicPr>
          <p:cNvPr id="3074" name="Picture 2" descr="C:\Users\CBrown1\Desktop\tick_siz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3" y="4876800"/>
            <a:ext cx="5118100" cy="145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718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0" y="353843"/>
            <a:ext cx="9246706" cy="772425"/>
          </a:xfrm>
          <a:prstGeom prst="rect">
            <a:avLst/>
          </a:prstGeom>
        </p:spPr>
        <p:txBody>
          <a:bodyPr spcFirstLastPara="1" wrap="square" lIns="91433" tIns="45700" rIns="91433" bIns="45700" anchor="ctr" anchorCtr="0">
            <a:noAutofit/>
          </a:bodyPr>
          <a:lstStyle/>
          <a:p>
            <a:pPr algn="ctr"/>
            <a:r>
              <a:rPr lang="en-US" sz="2400" b="1">
                <a:solidFill>
                  <a:srgbClr val="C68FC9"/>
                </a:solidFill>
                <a:latin typeface="Abadi Extra Light"/>
              </a:rPr>
              <a:t>Demographics of the CCIS Hispanic/Latinx sample (n=2432), continued</a:t>
            </a:r>
          </a:p>
        </p:txBody>
      </p:sp>
      <p:sp>
        <p:nvSpPr>
          <p:cNvPr id="383" name="Google Shape;383;p45"/>
          <p:cNvSpPr txBox="1">
            <a:spLocks noGrp="1"/>
          </p:cNvSpPr>
          <p:nvPr>
            <p:ph type="sldNum" idx="12"/>
          </p:nvPr>
        </p:nvSpPr>
        <p:spPr>
          <a:xfrm>
            <a:off x="9448800" y="6492800"/>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80</a:t>
            </a:fld>
            <a:endParaRPr lang="en" kern="0">
              <a:solidFill>
                <a:srgbClr val="595959"/>
              </a:solidFill>
              <a:latin typeface="Abadi Extra Light"/>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600074" y="1498461"/>
          <a:ext cx="10696575" cy="3973037"/>
        </p:xfrm>
        <a:graphic>
          <a:graphicData uri="http://schemas.openxmlformats.org/drawingml/2006/table">
            <a:tbl>
              <a:tblPr>
                <a:noFill/>
              </a:tblPr>
              <a:tblGrid>
                <a:gridCol w="2852485">
                  <a:extLst>
                    <a:ext uri="{9D8B030D-6E8A-4147-A177-3AD203B41FA5}">
                      <a16:colId xmlns:a16="http://schemas.microsoft.com/office/drawing/2014/main" val="20000"/>
                    </a:ext>
                  </a:extLst>
                </a:gridCol>
                <a:gridCol w="4434141">
                  <a:extLst>
                    <a:ext uri="{9D8B030D-6E8A-4147-A177-3AD203B41FA5}">
                      <a16:colId xmlns:a16="http://schemas.microsoft.com/office/drawing/2014/main" val="20001"/>
                    </a:ext>
                  </a:extLst>
                </a:gridCol>
                <a:gridCol w="1178453">
                  <a:extLst>
                    <a:ext uri="{9D8B030D-6E8A-4147-A177-3AD203B41FA5}">
                      <a16:colId xmlns:a16="http://schemas.microsoft.com/office/drawing/2014/main" val="20002"/>
                    </a:ext>
                  </a:extLst>
                </a:gridCol>
                <a:gridCol w="2231496">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68FC9"/>
                    </a:solidFill>
                  </a:tcPr>
                </a:tc>
                <a:extLst>
                  <a:ext uri="{0D108BD9-81ED-4DB2-BD59-A6C34878D82A}">
                    <a16:rowId xmlns:a16="http://schemas.microsoft.com/office/drawing/2014/main" val="10000"/>
                  </a:ext>
                </a:extLst>
              </a:tr>
              <a:tr h="223533">
                <a:tc rowSpan="17">
                  <a:txBody>
                    <a:bodyPr/>
                    <a:lstStyle/>
                    <a:p>
                      <a:pPr marL="0" marR="76200" lvl="0" indent="0" algn="ctr" rtl="0">
                        <a:lnSpc>
                          <a:spcPct val="115000"/>
                        </a:lnSpc>
                        <a:spcBef>
                          <a:spcPts val="0"/>
                        </a:spcBef>
                        <a:spcAft>
                          <a:spcPts val="0"/>
                        </a:spcAft>
                        <a:buNone/>
                      </a:pPr>
                      <a:r>
                        <a:rPr lang="en-US" sz="1100" b="1">
                          <a:latin typeface="Calibri"/>
                          <a:ea typeface="Calibri"/>
                          <a:cs typeface="Calibri"/>
                          <a:sym typeface="Calibri"/>
                        </a:rPr>
                        <a:t>Industry</a:t>
                      </a: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Construction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Manufacturing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Retail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85690883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Transportation &amp; Warehousing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Information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Finance &amp; Insurance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Real Estate &amp; Rental &amp; Leasing</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Professional, Scientific &amp; Technical Services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Admin &amp; Support</a:t>
                      </a:r>
                      <a:r>
                        <a:rPr lang="en-US" sz="1100">
                          <a:latin typeface="Calibri"/>
                          <a:ea typeface="Calibri"/>
                          <a:cs typeface="Calibri"/>
                        </a:rPr>
                        <a:t> </a:t>
                      </a:r>
                      <a:r>
                        <a:rPr lang="en-US" sz="1100">
                          <a:latin typeface="Calibri"/>
                          <a:ea typeface="Calibri"/>
                          <a:cs typeface="Calibri"/>
                          <a:sym typeface="Calibri"/>
                        </a:rPr>
                        <a:t> &amp; Waste Management &amp; Remediation Services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Education Services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Healthcare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Social Assistance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Arts, Entertainment, &amp; Recreation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242547346"/>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Accommodation &amp; Food Services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461895002"/>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Other Services</a:t>
                      </a: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81521012"/>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Public Administration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105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257290539"/>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Other Industries</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007702962"/>
                  </a:ext>
                </a:extLst>
              </a:tr>
            </a:tbl>
          </a:graphicData>
        </a:graphic>
      </p:graphicFrame>
      <p:sp>
        <p:nvSpPr>
          <p:cNvPr id="7" name="Rectangle 6">
            <a:extLst>
              <a:ext uri="{FF2B5EF4-FFF2-40B4-BE49-F238E27FC236}">
                <a16:creationId xmlns:a16="http://schemas.microsoft.com/office/drawing/2014/main" id="{A76D705F-E3E5-4DA9-9F36-1E8ECBF66767}"/>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Tree>
    <p:extLst>
      <p:ext uri="{BB962C8B-B14F-4D97-AF65-F5344CB8AC3E}">
        <p14:creationId xmlns:p14="http://schemas.microsoft.com/office/powerpoint/2010/main" val="325272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AAPI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81</a:t>
            </a:fld>
            <a:endParaRPr lang="en" kern="0">
              <a:solidFill>
                <a:srgbClr val="595959"/>
              </a:solidFill>
              <a:latin typeface="Abadi Extra Light"/>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2903504"/>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7" name="Rectangle 6">
            <a:extLst>
              <a:ext uri="{FF2B5EF4-FFF2-40B4-BE49-F238E27FC236}">
                <a16:creationId xmlns:a16="http://schemas.microsoft.com/office/drawing/2014/main" id="{B3C99DD1-8743-47B8-B141-3D8A15834894}"/>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Tree>
    <p:extLst>
      <p:ext uri="{BB962C8B-B14F-4D97-AF65-F5344CB8AC3E}">
        <p14:creationId xmlns:p14="http://schemas.microsoft.com/office/powerpoint/2010/main" val="39786946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82</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spc="800">
                <a:solidFill>
                  <a:srgbClr val="FFFFFF"/>
                </a:solidFill>
                <a:latin typeface="Abadi Extra Light"/>
              </a:rPr>
              <a:t>YOUTH SAMPLE</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graphicFrame>
        <p:nvGraphicFramePr>
          <p:cNvPr id="6" name="Table 6">
            <a:extLst>
              <a:ext uri="{FF2B5EF4-FFF2-40B4-BE49-F238E27FC236}">
                <a16:creationId xmlns:a16="http://schemas.microsoft.com/office/drawing/2014/main" id="{DA3EAE4E-5AB7-4E7F-B9F3-2C8E50F58829}"/>
              </a:ext>
            </a:extLst>
          </p:cNvPr>
          <p:cNvGraphicFramePr>
            <a:graphicFrameLocks noGrp="1"/>
          </p:cNvGraphicFramePr>
          <p:nvPr/>
        </p:nvGraphicFramePr>
        <p:xfrm>
          <a:off x="30681" y="757420"/>
          <a:ext cx="3927393" cy="4900507"/>
        </p:xfrm>
        <a:graphic>
          <a:graphicData uri="http://schemas.openxmlformats.org/drawingml/2006/table">
            <a:tbl>
              <a:tblPr firstRow="1" bandRow="1"/>
              <a:tblGrid>
                <a:gridCol w="1139592">
                  <a:extLst>
                    <a:ext uri="{9D8B030D-6E8A-4147-A177-3AD203B41FA5}">
                      <a16:colId xmlns:a16="http://schemas.microsoft.com/office/drawing/2014/main" val="2436933876"/>
                    </a:ext>
                  </a:extLst>
                </a:gridCol>
                <a:gridCol w="1591413">
                  <a:extLst>
                    <a:ext uri="{9D8B030D-6E8A-4147-A177-3AD203B41FA5}">
                      <a16:colId xmlns:a16="http://schemas.microsoft.com/office/drawing/2014/main" val="106707172"/>
                    </a:ext>
                  </a:extLst>
                </a:gridCol>
                <a:gridCol w="1196388">
                  <a:extLst>
                    <a:ext uri="{9D8B030D-6E8A-4147-A177-3AD203B41FA5}">
                      <a16:colId xmlns:a16="http://schemas.microsoft.com/office/drawing/2014/main" val="3886024209"/>
                    </a:ext>
                  </a:extLst>
                </a:gridCol>
              </a:tblGrid>
              <a:tr h="568960">
                <a:tc>
                  <a:txBody>
                    <a:bodyPr/>
                    <a:lstStyle/>
                    <a:p>
                      <a:endParaRPr lang="en-US" sz="13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a:t>
                      </a:r>
                      <a:endParaRPr lang="en-US" sz="1500" b="1">
                        <a:latin typeface="Abadi Extra Light" panose="020B0204020104020204" pitchFamily="34" charset="0"/>
                      </a:endParaRPr>
                    </a:p>
                    <a:p>
                      <a:pPr lvl="0">
                        <a:buNone/>
                      </a:pPr>
                      <a:r>
                        <a:rPr lang="en-US" sz="1500" b="1">
                          <a:latin typeface="Abadi Extra Light"/>
                        </a:rPr>
                        <a:t>Size </a:t>
                      </a:r>
                    </a:p>
                  </a:txBody>
                  <a:tcPr marL="121920" marR="121920" marT="60960" marB="60960"/>
                </a:tc>
                <a:extLst>
                  <a:ext uri="{0D108BD9-81ED-4DB2-BD59-A6C34878D82A}">
                    <a16:rowId xmlns:a16="http://schemas.microsoft.com/office/drawing/2014/main" val="848394337"/>
                  </a:ext>
                </a:extLst>
              </a:tr>
              <a:tr h="345440">
                <a:tc>
                  <a:txBody>
                    <a:bodyPr/>
                    <a:lstStyle/>
                    <a:p>
                      <a:endParaRPr lang="en-US" sz="1200">
                        <a:latin typeface="Abadi Extra Light" panose="020B0204020104020204" pitchFamily="34" charset="0"/>
                      </a:endParaRPr>
                    </a:p>
                  </a:txBody>
                  <a:tcPr marL="121920" marR="121920" marT="60960" marB="60960"/>
                </a:tc>
                <a:tc>
                  <a:txBody>
                    <a:bodyPr/>
                    <a:lstStyle/>
                    <a:p>
                      <a:r>
                        <a:rPr lang="en-US" sz="1500">
                          <a:latin typeface="Abadi Extra Light"/>
                        </a:rPr>
                        <a:t>Total</a:t>
                      </a:r>
                    </a:p>
                  </a:txBody>
                  <a:tcPr marL="121920" marR="121920" marT="60960" marB="60960"/>
                </a:tc>
                <a:tc>
                  <a:txBody>
                    <a:bodyPr/>
                    <a:lstStyle/>
                    <a:p>
                      <a:r>
                        <a:rPr lang="en-US" sz="1500">
                          <a:latin typeface="Abadi Extra Light"/>
                        </a:rPr>
                        <a:t>3052</a:t>
                      </a:r>
                    </a:p>
                  </a:txBody>
                  <a:tcPr marL="121920" marR="121920" marT="60960" marB="60960"/>
                </a:tc>
                <a:extLst>
                  <a:ext uri="{0D108BD9-81ED-4DB2-BD59-A6C34878D82A}">
                    <a16:rowId xmlns:a16="http://schemas.microsoft.com/office/drawing/2014/main" val="4230592866"/>
                  </a:ext>
                </a:extLst>
              </a:tr>
              <a:tr h="455507">
                <a:tc rowSpan="7">
                  <a:txBody>
                    <a:bodyPr/>
                    <a:lstStyle/>
                    <a:p>
                      <a:pPr algn="ctr"/>
                      <a:r>
                        <a:rPr lang="en-US" sz="1500">
                          <a:latin typeface="Abadi Extra Light"/>
                        </a:rPr>
                        <a:t>Race/  Ethnicity</a:t>
                      </a:r>
                    </a:p>
                  </a:txBody>
                  <a:tcPr marL="121920" marR="121920" marT="60960" marB="60960" anchor="ctr"/>
                </a:tc>
                <a:tc>
                  <a:txBody>
                    <a:bodyPr/>
                    <a:lstStyle/>
                    <a:p>
                      <a:pPr lvl="6" algn="l" fontAlgn="b"/>
                      <a:r>
                        <a:rPr lang="en-US" sz="1500" b="0" i="0" u="none" strike="noStrike">
                          <a:solidFill>
                            <a:srgbClr val="000000"/>
                          </a:solidFill>
                          <a:effectLst/>
                          <a:latin typeface="Abadi Extra Light"/>
                        </a:rPr>
                        <a:t>American Indian/Alaska Native</a:t>
                      </a:r>
                    </a:p>
                  </a:txBody>
                  <a:tcPr marL="8467" marR="8467" marT="8467" marB="0" anchor="b"/>
                </a:tc>
                <a:tc>
                  <a:txBody>
                    <a:bodyPr/>
                    <a:lstStyle/>
                    <a:p>
                      <a:r>
                        <a:rPr lang="en-US" sz="1500">
                          <a:latin typeface="Abadi Extra Light"/>
                        </a:rPr>
                        <a:t>63</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Asian,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278</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Black,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221</a:t>
                      </a:r>
                    </a:p>
                  </a:txBody>
                  <a:tcPr marL="121920" marR="121920"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Hispanic/Latinx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675</a:t>
                      </a:r>
                    </a:p>
                  </a:txBody>
                  <a:tcPr marL="121920" marR="121920"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Multiracial,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104</a:t>
                      </a:r>
                    </a:p>
                  </a:txBody>
                  <a:tcPr marL="121920" marR="121920" marT="60960" marB="60960"/>
                </a:tc>
                <a:extLst>
                  <a:ext uri="{0D108BD9-81ED-4DB2-BD59-A6C34878D82A}">
                    <a16:rowId xmlns:a16="http://schemas.microsoft.com/office/drawing/2014/main" val="3213767816"/>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Other,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44</a:t>
                      </a:r>
                    </a:p>
                  </a:txBody>
                  <a:tcPr marL="121920" marR="121920" marT="60960" marB="60960"/>
                </a:tc>
                <a:extLst>
                  <a:ext uri="{0D108BD9-81ED-4DB2-BD59-A6C34878D82A}">
                    <a16:rowId xmlns:a16="http://schemas.microsoft.com/office/drawing/2014/main" val="3033754046"/>
                  </a:ext>
                </a:extLst>
              </a:tr>
              <a:tr h="345440">
                <a:tc vMerge="1">
                  <a:txBody>
                    <a:bodyPr/>
                    <a:lstStyle/>
                    <a:p>
                      <a:endParaRPr lang="en-US" sz="1000">
                        <a:latin typeface="Abadi Extra Light" panose="020B0204020104020204" pitchFamily="34" charset="0"/>
                      </a:endParaRPr>
                    </a:p>
                  </a:txBody>
                  <a:tcPr/>
                </a:tc>
                <a:tc>
                  <a:txBody>
                    <a:bodyPr/>
                    <a:lstStyle/>
                    <a:p>
                      <a:pPr lvl="6" algn="l" fontAlgn="b"/>
                      <a:r>
                        <a:rPr lang="en-US" sz="1500" b="0" i="0" u="none" strike="noStrike">
                          <a:solidFill>
                            <a:srgbClr val="000000"/>
                          </a:solidFill>
                          <a:effectLst/>
                          <a:latin typeface="Abadi Extra Light"/>
                        </a:rPr>
                        <a:t>White, nH/nL</a:t>
                      </a:r>
                      <a:endParaRPr lang="en-US" sz="1500" b="0" i="0" u="none" strike="noStrike" err="1">
                        <a:solidFill>
                          <a:srgbClr val="000000"/>
                        </a:solidFill>
                        <a:effectLst/>
                        <a:latin typeface="Abadi Extra Light"/>
                      </a:endParaRPr>
                    </a:p>
                  </a:txBody>
                  <a:tcPr marL="8467" marR="8467" marT="8467" marB="0" anchor="b"/>
                </a:tc>
                <a:tc>
                  <a:txBody>
                    <a:bodyPr/>
                    <a:lstStyle/>
                    <a:p>
                      <a:r>
                        <a:rPr lang="en-US" sz="1500">
                          <a:latin typeface="Abadi Extra Light"/>
                        </a:rPr>
                        <a:t>1608</a:t>
                      </a:r>
                    </a:p>
                  </a:txBody>
                  <a:tcPr marL="121920" marR="121920" marT="60960" marB="60960"/>
                </a:tc>
                <a:extLst>
                  <a:ext uri="{0D108BD9-81ED-4DB2-BD59-A6C34878D82A}">
                    <a16:rowId xmlns:a16="http://schemas.microsoft.com/office/drawing/2014/main" val="3604520714"/>
                  </a:ext>
                </a:extLst>
              </a:tr>
              <a:tr h="345440">
                <a:tc rowSpan="2">
                  <a:txBody>
                    <a:bodyPr/>
                    <a:lstStyle/>
                    <a:p>
                      <a:r>
                        <a:rPr lang="en-US" sz="1500">
                          <a:latin typeface="Abadi Extra Light"/>
                        </a:rPr>
                        <a:t>Age</a:t>
                      </a:r>
                    </a:p>
                  </a:txBody>
                  <a:tcPr marL="121920" marR="121920" marT="60960" marB="60960" anchor="ctr"/>
                </a:tc>
                <a:tc>
                  <a:txBody>
                    <a:bodyPr/>
                    <a:lstStyle/>
                    <a:p>
                      <a:pPr algn="l" fontAlgn="b"/>
                      <a:r>
                        <a:rPr lang="en-US" sz="1500" b="0" i="0" u="none" strike="noStrike">
                          <a:solidFill>
                            <a:srgbClr val="000000"/>
                          </a:solidFill>
                          <a:effectLst/>
                          <a:latin typeface="Abadi Extra Light"/>
                        </a:rPr>
                        <a:t>&lt;18</a:t>
                      </a:r>
                    </a:p>
                  </a:txBody>
                  <a:tcPr marL="8467" marR="8467" marT="8467" marB="0" anchor="b"/>
                </a:tc>
                <a:tc>
                  <a:txBody>
                    <a:bodyPr/>
                    <a:lstStyle/>
                    <a:p>
                      <a:r>
                        <a:rPr lang="en-US" sz="1500">
                          <a:latin typeface="Abadi Extra Light"/>
                        </a:rPr>
                        <a:t>1400</a:t>
                      </a:r>
                    </a:p>
                  </a:txBody>
                  <a:tcPr marL="121920" marR="121920"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18+</a:t>
                      </a:r>
                    </a:p>
                  </a:txBody>
                  <a:tcPr marL="8467" marR="8467" marT="8467" marB="0" anchor="b"/>
                </a:tc>
                <a:tc>
                  <a:txBody>
                    <a:bodyPr/>
                    <a:lstStyle/>
                    <a:p>
                      <a:r>
                        <a:rPr lang="en-US" sz="1500">
                          <a:latin typeface="Abadi Extra Light"/>
                        </a:rPr>
                        <a:t>1652</a:t>
                      </a:r>
                    </a:p>
                  </a:txBody>
                  <a:tcPr marL="121920" marR="121920"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Geography</a:t>
                      </a:r>
                    </a:p>
                  </a:txBody>
                  <a:tcPr marL="121920" marR="121920" marT="60960" marB="60960" anchor="ctr"/>
                </a:tc>
                <a:tc>
                  <a:txBody>
                    <a:bodyPr/>
                    <a:lstStyle/>
                    <a:p>
                      <a:pPr algn="l" fontAlgn="b"/>
                      <a:r>
                        <a:rPr lang="en-US" sz="1500" b="0" i="0" u="none" strike="noStrike">
                          <a:solidFill>
                            <a:srgbClr val="000000"/>
                          </a:solidFill>
                          <a:effectLst/>
                          <a:latin typeface="Abadi Extra Light"/>
                        </a:rPr>
                        <a:t>Rural</a:t>
                      </a:r>
                    </a:p>
                  </a:txBody>
                  <a:tcPr marL="8467" marR="8467" marT="8467" marB="0" anchor="b"/>
                </a:tc>
                <a:tc>
                  <a:txBody>
                    <a:bodyPr/>
                    <a:lstStyle/>
                    <a:p>
                      <a:r>
                        <a:rPr lang="en-US" sz="1500">
                          <a:latin typeface="Abadi Extra Light"/>
                        </a:rPr>
                        <a:t>203</a:t>
                      </a:r>
                    </a:p>
                  </a:txBody>
                  <a:tcPr marL="121920" marR="121920"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Urban</a:t>
                      </a:r>
                    </a:p>
                  </a:txBody>
                  <a:tcPr marL="8467" marR="8467" marT="8467" marB="0" anchor="b"/>
                </a:tc>
                <a:tc>
                  <a:txBody>
                    <a:bodyPr/>
                    <a:lstStyle/>
                    <a:p>
                      <a:r>
                        <a:rPr lang="en-US" sz="1500">
                          <a:latin typeface="Abadi Extra Light"/>
                        </a:rPr>
                        <a:t>2785</a:t>
                      </a:r>
                    </a:p>
                  </a:txBody>
                  <a:tcPr marL="121920" marR="121920" marT="60960" marB="60960"/>
                </a:tc>
                <a:extLst>
                  <a:ext uri="{0D108BD9-81ED-4DB2-BD59-A6C34878D82A}">
                    <a16:rowId xmlns:a16="http://schemas.microsoft.com/office/drawing/2014/main" val="852030544"/>
                  </a:ext>
                </a:extLst>
              </a:tr>
            </a:tbl>
          </a:graphicData>
        </a:graphic>
      </p:graphicFrame>
      <p:graphicFrame>
        <p:nvGraphicFramePr>
          <p:cNvPr id="13" name="Table 6">
            <a:extLst>
              <a:ext uri="{FF2B5EF4-FFF2-40B4-BE49-F238E27FC236}">
                <a16:creationId xmlns:a16="http://schemas.microsoft.com/office/drawing/2014/main" id="{D50B9A28-8E6C-4368-A6B0-79DCD5D0C5B8}"/>
              </a:ext>
            </a:extLst>
          </p:cNvPr>
          <p:cNvGraphicFramePr>
            <a:graphicFrameLocks noGrp="1"/>
          </p:cNvGraphicFramePr>
          <p:nvPr/>
        </p:nvGraphicFramePr>
        <p:xfrm>
          <a:off x="4129540" y="732524"/>
          <a:ext cx="4080014" cy="4079241"/>
        </p:xfrm>
        <a:graphic>
          <a:graphicData uri="http://schemas.openxmlformats.org/drawingml/2006/table">
            <a:tbl>
              <a:tblPr firstRow="1" bandRow="1"/>
              <a:tblGrid>
                <a:gridCol w="1184332">
                  <a:extLst>
                    <a:ext uri="{9D8B030D-6E8A-4147-A177-3AD203B41FA5}">
                      <a16:colId xmlns:a16="http://schemas.microsoft.com/office/drawing/2014/main" val="2436933876"/>
                    </a:ext>
                  </a:extLst>
                </a:gridCol>
                <a:gridCol w="1943819">
                  <a:extLst>
                    <a:ext uri="{9D8B030D-6E8A-4147-A177-3AD203B41FA5}">
                      <a16:colId xmlns:a16="http://schemas.microsoft.com/office/drawing/2014/main" val="106707172"/>
                    </a:ext>
                  </a:extLst>
                </a:gridCol>
                <a:gridCol w="951863">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920" marR="121920" marT="60960" marB="60960"/>
                </a:tc>
                <a:extLst>
                  <a:ext uri="{0D108BD9-81ED-4DB2-BD59-A6C34878D82A}">
                    <a16:rowId xmlns:a16="http://schemas.microsoft.com/office/drawing/2014/main" val="848394337"/>
                  </a:ext>
                </a:extLst>
              </a:tr>
              <a:tr h="345440">
                <a:tc rowSpan="7">
                  <a:txBody>
                    <a:bodyPr/>
                    <a:lstStyle/>
                    <a:p>
                      <a:r>
                        <a:rPr lang="en-US" sz="1400">
                          <a:latin typeface="Abadi Extra Light"/>
                        </a:rPr>
                        <a:t>Sexual Orientation</a:t>
                      </a:r>
                    </a:p>
                  </a:txBody>
                  <a:tcPr marL="121920" marR="121920" marT="60960" marB="60960" anchor="ctr"/>
                </a:tc>
                <a:tc>
                  <a:txBody>
                    <a:bodyPr/>
                    <a:lstStyle/>
                    <a:p>
                      <a:pPr algn="l" fontAlgn="b"/>
                      <a:r>
                        <a:rPr lang="en-US" sz="1500" b="0" i="0" u="none" strike="noStrike">
                          <a:solidFill>
                            <a:srgbClr val="000000"/>
                          </a:solidFill>
                          <a:effectLst/>
                          <a:latin typeface="Abadi Extra Light"/>
                        </a:rPr>
                        <a:t>Asexual</a:t>
                      </a:r>
                    </a:p>
                  </a:txBody>
                  <a:tcPr marL="8467" marR="8467" marT="8467" marB="0" anchor="b"/>
                </a:tc>
                <a:tc>
                  <a:txBody>
                    <a:bodyPr/>
                    <a:lstStyle/>
                    <a:p>
                      <a:r>
                        <a:rPr lang="en-US" sz="1500">
                          <a:latin typeface="Abadi Extra Light"/>
                        </a:rPr>
                        <a:t>71</a:t>
                      </a:r>
                    </a:p>
                  </a:txBody>
                  <a:tcPr marL="121920" marR="121920" marT="60960" marB="60960"/>
                </a:tc>
                <a:extLst>
                  <a:ext uri="{0D108BD9-81ED-4DB2-BD59-A6C34878D82A}">
                    <a16:rowId xmlns:a16="http://schemas.microsoft.com/office/drawing/2014/main" val="4230592866"/>
                  </a:ext>
                </a:extLst>
              </a:tr>
              <a:tr h="345440">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Bisexual and/or Pansexual</a:t>
                      </a:r>
                    </a:p>
                  </a:txBody>
                  <a:tcPr marL="8467" marR="8467" marT="8467" marB="0" anchor="b"/>
                </a:tc>
                <a:tc>
                  <a:txBody>
                    <a:bodyPr/>
                    <a:lstStyle/>
                    <a:p>
                      <a:r>
                        <a:rPr lang="en-US" sz="1500">
                          <a:latin typeface="Abadi Extra Light"/>
                        </a:rPr>
                        <a:t>445</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Gay or Lesbian</a:t>
                      </a:r>
                    </a:p>
                  </a:txBody>
                  <a:tcPr marL="8467" marR="8467" marT="8467" marB="0" anchor="b"/>
                </a:tc>
                <a:tc>
                  <a:txBody>
                    <a:bodyPr/>
                    <a:lstStyle/>
                    <a:p>
                      <a:r>
                        <a:rPr lang="en-US" sz="1500">
                          <a:latin typeface="Abadi Extra Light"/>
                        </a:rPr>
                        <a:t>175</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Straight (Heterosexual)</a:t>
                      </a:r>
                    </a:p>
                  </a:txBody>
                  <a:tcPr marL="8467" marR="8467" marT="8467" marB="0" anchor="b"/>
                </a:tc>
                <a:tc>
                  <a:txBody>
                    <a:bodyPr/>
                    <a:lstStyle/>
                    <a:p>
                      <a:r>
                        <a:rPr lang="en-US" sz="1500">
                          <a:latin typeface="Abadi Extra Light"/>
                        </a:rPr>
                        <a:t>2023</a:t>
                      </a:r>
                    </a:p>
                  </a:txBody>
                  <a:tcPr marL="121920" marR="121920"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Queer</a:t>
                      </a:r>
                    </a:p>
                  </a:txBody>
                  <a:tcPr marL="8467" marR="8467" marT="8467" marB="0" anchor="b"/>
                </a:tc>
                <a:tc>
                  <a:txBody>
                    <a:bodyPr/>
                    <a:lstStyle/>
                    <a:p>
                      <a:r>
                        <a:rPr lang="en-US" sz="1500">
                          <a:latin typeface="Abadi Extra Light"/>
                        </a:rPr>
                        <a:t>81</a:t>
                      </a:r>
                    </a:p>
                  </a:txBody>
                  <a:tcPr marL="121920" marR="121920"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67" marR="8467" marT="8467" marB="0" anchor="b"/>
                </a:tc>
                <a:tc>
                  <a:txBody>
                    <a:bodyPr/>
                    <a:lstStyle/>
                    <a:p>
                      <a:r>
                        <a:rPr lang="en-US" sz="1500">
                          <a:latin typeface="Abadi Extra Light"/>
                        </a:rPr>
                        <a:t>137</a:t>
                      </a:r>
                    </a:p>
                  </a:txBody>
                  <a:tcPr marL="121920" marR="121920" marT="60960" marB="60960"/>
                </a:tc>
                <a:extLst>
                  <a:ext uri="{0D108BD9-81ED-4DB2-BD59-A6C34878D82A}">
                    <a16:rowId xmlns:a16="http://schemas.microsoft.com/office/drawing/2014/main" val="3213767816"/>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Don’t understand; prefer not answer</a:t>
                      </a:r>
                    </a:p>
                  </a:txBody>
                  <a:tcPr marL="8467" marR="8467" marT="8467" marB="0" anchor="b"/>
                </a:tc>
                <a:tc>
                  <a:txBody>
                    <a:bodyPr/>
                    <a:lstStyle/>
                    <a:p>
                      <a:r>
                        <a:rPr lang="en-US" sz="1500">
                          <a:latin typeface="Abadi Extra Light"/>
                        </a:rPr>
                        <a:t>101</a:t>
                      </a:r>
                    </a:p>
                  </a:txBody>
                  <a:tcPr marL="121920" marR="121920" marT="60960" marB="60960"/>
                </a:tc>
                <a:extLst>
                  <a:ext uri="{0D108BD9-81ED-4DB2-BD59-A6C34878D82A}">
                    <a16:rowId xmlns:a16="http://schemas.microsoft.com/office/drawing/2014/main" val="3033754046"/>
                  </a:ext>
                </a:extLst>
              </a:tr>
              <a:tr h="345440">
                <a:tc rowSpan="2">
                  <a:txBody>
                    <a:bodyPr/>
                    <a:lstStyle/>
                    <a:p>
                      <a:r>
                        <a:rPr lang="en-US" sz="1400">
                          <a:latin typeface="Abadi Extra Light"/>
                        </a:rPr>
                        <a:t>Transgender </a:t>
                      </a:r>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a:rPr>
                        <a:t>Of transgender experience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103</a:t>
                      </a:r>
                    </a:p>
                  </a:txBody>
                  <a:tcPr marL="121920" marR="121920"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Not of transgender exp.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2816</a:t>
                      </a:r>
                    </a:p>
                  </a:txBody>
                  <a:tcPr marL="121920" marR="121920" marT="60960" marB="60960"/>
                </a:tc>
                <a:extLst>
                  <a:ext uri="{0D108BD9-81ED-4DB2-BD59-A6C34878D82A}">
                    <a16:rowId xmlns:a16="http://schemas.microsoft.com/office/drawing/2014/main" val="204392729"/>
                  </a:ext>
                </a:extLst>
              </a:tr>
            </a:tbl>
          </a:graphicData>
        </a:graphic>
      </p:graphicFrame>
      <p:graphicFrame>
        <p:nvGraphicFramePr>
          <p:cNvPr id="14" name="Table 6">
            <a:extLst>
              <a:ext uri="{FF2B5EF4-FFF2-40B4-BE49-F238E27FC236}">
                <a16:creationId xmlns:a16="http://schemas.microsoft.com/office/drawing/2014/main" id="{338695F6-F860-44E5-AB22-8062065396D7}"/>
              </a:ext>
            </a:extLst>
          </p:cNvPr>
          <p:cNvGraphicFramePr>
            <a:graphicFrameLocks noGrp="1"/>
          </p:cNvGraphicFramePr>
          <p:nvPr/>
        </p:nvGraphicFramePr>
        <p:xfrm>
          <a:off x="8381020" y="738524"/>
          <a:ext cx="3695963" cy="4299374"/>
        </p:xfrm>
        <a:graphic>
          <a:graphicData uri="http://schemas.openxmlformats.org/drawingml/2006/table">
            <a:tbl>
              <a:tblPr firstRow="1" bandRow="1"/>
              <a:tblGrid>
                <a:gridCol w="977800">
                  <a:extLst>
                    <a:ext uri="{9D8B030D-6E8A-4147-A177-3AD203B41FA5}">
                      <a16:colId xmlns:a16="http://schemas.microsoft.com/office/drawing/2014/main" val="2436933876"/>
                    </a:ext>
                  </a:extLst>
                </a:gridCol>
                <a:gridCol w="1623616">
                  <a:extLst>
                    <a:ext uri="{9D8B030D-6E8A-4147-A177-3AD203B41FA5}">
                      <a16:colId xmlns:a16="http://schemas.microsoft.com/office/drawing/2014/main" val="106707172"/>
                    </a:ext>
                  </a:extLst>
                </a:gridCol>
                <a:gridCol w="1094547">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Population</a:t>
                      </a:r>
                      <a:r>
                        <a:rPr lang="en-US" sz="1500">
                          <a:latin typeface="Abadi Extra Light"/>
                        </a:rPr>
                        <a:t> </a:t>
                      </a:r>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a:rPr>
                        <a:t>Sample Size </a:t>
                      </a:r>
                      <a:endParaRPr lang="en-US" sz="1500" b="1">
                        <a:latin typeface="Abadi Extra Light" panose="020B0204020104020204" pitchFamily="34" charset="0"/>
                      </a:endParaRPr>
                    </a:p>
                  </a:txBody>
                  <a:tcPr marL="121920" marR="121920" marT="60960" marB="60960"/>
                </a:tc>
                <a:extLst>
                  <a:ext uri="{0D108BD9-81ED-4DB2-BD59-A6C34878D82A}">
                    <a16:rowId xmlns:a16="http://schemas.microsoft.com/office/drawing/2014/main" val="848394337"/>
                  </a:ext>
                </a:extLst>
              </a:tr>
              <a:tr h="345440">
                <a:tc rowSpan="5">
                  <a:txBody>
                    <a:bodyPr/>
                    <a:lstStyle/>
                    <a:p>
                      <a:r>
                        <a:rPr lang="en-US" sz="1500">
                          <a:latin typeface="Abadi Extra Light"/>
                        </a:rPr>
                        <a:t>Disability</a:t>
                      </a:r>
                    </a:p>
                  </a:txBody>
                  <a:tcPr marL="121920" marR="121920" marT="60960" marB="60960" anchor="ctr"/>
                </a:tc>
                <a:tc>
                  <a:txBody>
                    <a:bodyPr/>
                    <a:lstStyle/>
                    <a:p>
                      <a:pPr algn="l" fontAlgn="b"/>
                      <a:r>
                        <a:rPr lang="en-US" sz="1500" b="0" i="0" u="none" strike="noStrike">
                          <a:solidFill>
                            <a:srgbClr val="000000"/>
                          </a:solidFill>
                          <a:effectLst/>
                          <a:latin typeface="Abadi Extra Light"/>
                        </a:rPr>
                        <a:t>Deaf/hard of hearing</a:t>
                      </a:r>
                    </a:p>
                  </a:txBody>
                  <a:tcPr marL="8467" marR="8467" marT="8467" marB="0" anchor="b"/>
                </a:tc>
                <a:tc>
                  <a:txBody>
                    <a:bodyPr/>
                    <a:lstStyle/>
                    <a:p>
                      <a:r>
                        <a:rPr lang="en-US" sz="1500">
                          <a:latin typeface="Abadi Extra Light"/>
                        </a:rPr>
                        <a:t>24</a:t>
                      </a:r>
                    </a:p>
                  </a:txBody>
                  <a:tcPr marL="121920" marR="121920" marT="60960" marB="60960"/>
                </a:tc>
                <a:extLst>
                  <a:ext uri="{0D108BD9-81ED-4DB2-BD59-A6C34878D82A}">
                    <a16:rowId xmlns:a16="http://schemas.microsoft.com/office/drawing/2014/main" val="4230592866"/>
                  </a:ext>
                </a:extLst>
              </a:tr>
              <a:tr h="455507">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a:rPr>
                        <a:t>Blind/ vision impairment</a:t>
                      </a:r>
                    </a:p>
                  </a:txBody>
                  <a:tcPr marL="8467" marR="8467" marT="8467" marB="0" anchor="b"/>
                </a:tc>
                <a:tc>
                  <a:txBody>
                    <a:bodyPr/>
                    <a:lstStyle/>
                    <a:p>
                      <a:r>
                        <a:rPr lang="en-US" sz="1500">
                          <a:latin typeface="Abadi Extra Light"/>
                        </a:rPr>
                        <a:t>44</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Cognitive disability</a:t>
                      </a:r>
                    </a:p>
                  </a:txBody>
                  <a:tcPr marL="8467" marR="8467" marT="8467" marB="0" anchor="b"/>
                </a:tc>
                <a:tc>
                  <a:txBody>
                    <a:bodyPr/>
                    <a:lstStyle/>
                    <a:p>
                      <a:r>
                        <a:rPr lang="en-US" sz="1500">
                          <a:latin typeface="Abadi Extra Light"/>
                        </a:rPr>
                        <a:t>414</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Mobility disability</a:t>
                      </a:r>
                    </a:p>
                  </a:txBody>
                  <a:tcPr marL="8467" marR="8467" marT="8467" marB="0" anchor="b"/>
                </a:tc>
                <a:tc>
                  <a:txBody>
                    <a:bodyPr/>
                    <a:lstStyle/>
                    <a:p>
                      <a:r>
                        <a:rPr lang="en-US" sz="1500">
                          <a:latin typeface="Abadi Extra Light"/>
                        </a:rPr>
                        <a:t>40</a:t>
                      </a:r>
                    </a:p>
                  </a:txBody>
                  <a:tcPr marL="121920" marR="121920" marT="60960" marB="60960"/>
                </a:tc>
                <a:extLst>
                  <a:ext uri="{0D108BD9-81ED-4DB2-BD59-A6C34878D82A}">
                    <a16:rowId xmlns:a16="http://schemas.microsoft.com/office/drawing/2014/main" val="814998834"/>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Self-care/independent living disability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133</a:t>
                      </a:r>
                    </a:p>
                  </a:txBody>
                  <a:tcPr marL="121920" marR="121920" marT="60960" marB="60960"/>
                </a:tc>
                <a:extLst>
                  <a:ext uri="{0D108BD9-81ED-4DB2-BD59-A6C34878D82A}">
                    <a16:rowId xmlns:a16="http://schemas.microsoft.com/office/drawing/2014/main" val="3145540802"/>
                  </a:ext>
                </a:extLst>
              </a:tr>
              <a:tr h="345440">
                <a:tc rowSpan="2">
                  <a:txBody>
                    <a:bodyPr/>
                    <a:lstStyle/>
                    <a:p>
                      <a:r>
                        <a:rPr lang="en-US" sz="1500">
                          <a:latin typeface="Abadi Extra Light"/>
                        </a:rPr>
                        <a:t>Working/</a:t>
                      </a:r>
                    </a:p>
                    <a:p>
                      <a:r>
                        <a:rPr lang="en-US" sz="1500">
                          <a:latin typeface="Abadi Extra Light"/>
                        </a:rPr>
                        <a:t>employed youth</a:t>
                      </a:r>
                    </a:p>
                  </a:txBody>
                  <a:tcPr marL="121920" marR="121920" marT="60960" marB="60960" anchor="ctr"/>
                </a:tc>
                <a:tc>
                  <a:txBody>
                    <a:bodyPr/>
                    <a:lstStyle/>
                    <a:p>
                      <a:pPr algn="l" fontAlgn="b"/>
                      <a:r>
                        <a:rPr lang="en-US" sz="1500" b="0" i="0" u="none" strike="noStrike">
                          <a:solidFill>
                            <a:srgbClr val="000000"/>
                          </a:solidFill>
                          <a:effectLst/>
                          <a:latin typeface="Abadi Extra Light"/>
                        </a:rPr>
                        <a:t>Yes</a:t>
                      </a:r>
                    </a:p>
                  </a:txBody>
                  <a:tcPr marL="8467" marR="8467" marT="8467" marB="0" anchor="b"/>
                </a:tc>
                <a:tc>
                  <a:txBody>
                    <a:bodyPr/>
                    <a:lstStyle/>
                    <a:p>
                      <a:r>
                        <a:rPr lang="en-US" sz="1500">
                          <a:latin typeface="Abadi Extra Light"/>
                        </a:rPr>
                        <a:t>1190</a:t>
                      </a:r>
                    </a:p>
                  </a:txBody>
                  <a:tcPr marL="121920" marR="121920" marT="60960" marB="60960"/>
                </a:tc>
                <a:extLst>
                  <a:ext uri="{0D108BD9-81ED-4DB2-BD59-A6C34878D82A}">
                    <a16:rowId xmlns:a16="http://schemas.microsoft.com/office/drawing/2014/main" val="4268037465"/>
                  </a:ext>
                </a:extLst>
              </a:tr>
              <a:tr h="4470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67" marR="8467" marT="8467" marB="0" anchor="b"/>
                </a:tc>
                <a:tc>
                  <a:txBody>
                    <a:bodyPr/>
                    <a:lstStyle/>
                    <a:p>
                      <a:r>
                        <a:rPr lang="en-US" sz="1500">
                          <a:latin typeface="Abadi Extra Light"/>
                        </a:rPr>
                        <a:t>1318</a:t>
                      </a:r>
                    </a:p>
                  </a:txBody>
                  <a:tcPr marL="121920" marR="121920" marT="60960" marB="60960"/>
                </a:tc>
                <a:extLst>
                  <a:ext uri="{0D108BD9-81ED-4DB2-BD59-A6C34878D82A}">
                    <a16:rowId xmlns:a16="http://schemas.microsoft.com/office/drawing/2014/main" val="204392729"/>
                  </a:ext>
                </a:extLst>
              </a:tr>
              <a:tr h="345440">
                <a:tc rowSpan="2">
                  <a:txBody>
                    <a:bodyPr/>
                    <a:lstStyle/>
                    <a:p>
                      <a:r>
                        <a:rPr lang="en-US" sz="1500">
                          <a:latin typeface="Abadi Extra Light"/>
                        </a:rPr>
                        <a:t>Young parents</a:t>
                      </a:r>
                    </a:p>
                  </a:txBody>
                  <a:tcPr marL="121920" marR="121920" marT="60960" marB="60960" anchor="ctr"/>
                </a:tc>
                <a:tc>
                  <a:txBody>
                    <a:bodyPr/>
                    <a:lstStyle/>
                    <a:p>
                      <a:pPr algn="l" fontAlgn="b"/>
                      <a:r>
                        <a:rPr lang="en-US" sz="1500" b="0" i="0" u="none" strike="noStrike">
                          <a:solidFill>
                            <a:srgbClr val="000000"/>
                          </a:solidFill>
                          <a:effectLst/>
                          <a:latin typeface="Abadi Extra Light"/>
                        </a:rPr>
                        <a:t>Yes</a:t>
                      </a:r>
                    </a:p>
                  </a:txBody>
                  <a:tcPr marL="8467" marR="8467" marT="8467" marB="0" anchor="b"/>
                </a:tc>
                <a:tc>
                  <a:txBody>
                    <a:bodyPr/>
                    <a:lstStyle/>
                    <a:p>
                      <a:r>
                        <a:rPr lang="en-US" sz="1500">
                          <a:latin typeface="Abadi Extra Light"/>
                        </a:rPr>
                        <a:t>148</a:t>
                      </a:r>
                    </a:p>
                  </a:txBody>
                  <a:tcPr marL="121920" marR="121920" marT="60960" marB="60960"/>
                </a:tc>
                <a:extLst>
                  <a:ext uri="{0D108BD9-81ED-4DB2-BD59-A6C34878D82A}">
                    <a16:rowId xmlns:a16="http://schemas.microsoft.com/office/drawing/2014/main" val="328864924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a:t>
                      </a:r>
                    </a:p>
                  </a:txBody>
                  <a:tcPr marL="8467" marR="8467" marT="8467" marB="0" anchor="b"/>
                </a:tc>
                <a:tc>
                  <a:txBody>
                    <a:bodyPr/>
                    <a:lstStyle/>
                    <a:p>
                      <a:r>
                        <a:rPr lang="en-US" sz="1500">
                          <a:latin typeface="Abadi Extra Light"/>
                        </a:rPr>
                        <a:t>2904</a:t>
                      </a:r>
                    </a:p>
                  </a:txBody>
                  <a:tcPr marL="121920" marR="121920" marT="60960" marB="60960"/>
                </a:tc>
                <a:extLst>
                  <a:ext uri="{0D108BD9-81ED-4DB2-BD59-A6C34878D82A}">
                    <a16:rowId xmlns:a16="http://schemas.microsoft.com/office/drawing/2014/main" val="852030544"/>
                  </a:ext>
                </a:extLst>
              </a:tr>
            </a:tbl>
          </a:graphicData>
        </a:graphic>
      </p:graphicFrame>
      <p:graphicFrame>
        <p:nvGraphicFramePr>
          <p:cNvPr id="7" name="Table 6">
            <a:extLst>
              <a:ext uri="{FF2B5EF4-FFF2-40B4-BE49-F238E27FC236}">
                <a16:creationId xmlns:a16="http://schemas.microsoft.com/office/drawing/2014/main" id="{ECC1DE7E-1B8C-4EE0-9BB7-979456C5F20E}"/>
              </a:ext>
            </a:extLst>
          </p:cNvPr>
          <p:cNvGraphicFramePr>
            <a:graphicFrameLocks noGrp="1"/>
          </p:cNvGraphicFramePr>
          <p:nvPr/>
        </p:nvGraphicFramePr>
        <p:xfrm>
          <a:off x="4129542" y="4523181"/>
          <a:ext cx="4080014" cy="1752600"/>
        </p:xfrm>
        <a:graphic>
          <a:graphicData uri="http://schemas.openxmlformats.org/drawingml/2006/table">
            <a:tbl>
              <a:tblPr firstRow="1" bandRow="1"/>
              <a:tblGrid>
                <a:gridCol w="1184331">
                  <a:extLst>
                    <a:ext uri="{9D8B030D-6E8A-4147-A177-3AD203B41FA5}">
                      <a16:colId xmlns:a16="http://schemas.microsoft.com/office/drawing/2014/main" val="2754336846"/>
                    </a:ext>
                  </a:extLst>
                </a:gridCol>
                <a:gridCol w="1936615">
                  <a:extLst>
                    <a:ext uri="{9D8B030D-6E8A-4147-A177-3AD203B41FA5}">
                      <a16:colId xmlns:a16="http://schemas.microsoft.com/office/drawing/2014/main" val="2074455349"/>
                    </a:ext>
                  </a:extLst>
                </a:gridCol>
                <a:gridCol w="959068">
                  <a:extLst>
                    <a:ext uri="{9D8B030D-6E8A-4147-A177-3AD203B41FA5}">
                      <a16:colId xmlns:a16="http://schemas.microsoft.com/office/drawing/2014/main" val="1578235130"/>
                    </a:ext>
                  </a:extLst>
                </a:gridCol>
              </a:tblGrid>
              <a:tr h="345440">
                <a:tc rowSpan="5">
                  <a:txBody>
                    <a:bodyPr/>
                    <a:lstStyle/>
                    <a:p>
                      <a:r>
                        <a:rPr lang="en-US" sz="1500">
                          <a:latin typeface="Abadi Extra Light"/>
                        </a:rPr>
                        <a:t>Gender Identity</a:t>
                      </a:r>
                    </a:p>
                  </a:txBody>
                  <a:tcPr marL="121920" marR="121920" marT="60960" marB="60960" anchor="ctr"/>
                </a:tc>
                <a:tc>
                  <a:txBody>
                    <a:bodyPr/>
                    <a:lstStyle/>
                    <a:p>
                      <a:pPr algn="l" fontAlgn="b"/>
                      <a:r>
                        <a:rPr lang="en-US" sz="1500" b="0" i="0" u="none" strike="noStrike">
                          <a:solidFill>
                            <a:srgbClr val="000000"/>
                          </a:solidFill>
                          <a:effectLst/>
                          <a:latin typeface="Abadi Extra Light"/>
                        </a:rPr>
                        <a:t>Male only</a:t>
                      </a:r>
                    </a:p>
                  </a:txBody>
                  <a:tcPr marL="8467" marR="8467" marT="8467" marB="0" anchor="b"/>
                </a:tc>
                <a:tc>
                  <a:txBody>
                    <a:bodyPr/>
                    <a:lstStyle/>
                    <a:p>
                      <a:r>
                        <a:rPr lang="en-US" sz="1500">
                          <a:latin typeface="Abadi Extra Light"/>
                        </a:rPr>
                        <a:t>789</a:t>
                      </a:r>
                    </a:p>
                  </a:txBody>
                  <a:tcPr marL="121920" marR="121920" marT="60960" marB="60960"/>
                </a:tc>
                <a:extLst>
                  <a:ext uri="{0D108BD9-81ED-4DB2-BD59-A6C34878D82A}">
                    <a16:rowId xmlns:a16="http://schemas.microsoft.com/office/drawing/2014/main" val="3949280379"/>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Female only</a:t>
                      </a:r>
                    </a:p>
                  </a:txBody>
                  <a:tcPr marL="8467" marR="8467" marT="8467" marB="0" anchor="b"/>
                </a:tc>
                <a:tc>
                  <a:txBody>
                    <a:bodyPr/>
                    <a:lstStyle/>
                    <a:p>
                      <a:r>
                        <a:rPr lang="en-US" sz="1500">
                          <a:latin typeface="Abadi Extra Light"/>
                        </a:rPr>
                        <a:t>2059</a:t>
                      </a:r>
                    </a:p>
                  </a:txBody>
                  <a:tcPr marL="121920" marR="121920" marT="60960" marB="60960"/>
                </a:tc>
                <a:extLst>
                  <a:ext uri="{0D108BD9-81ED-4DB2-BD59-A6C34878D82A}">
                    <a16:rowId xmlns:a16="http://schemas.microsoft.com/office/drawing/2014/main" val="62761358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Non-binary</a:t>
                      </a:r>
                    </a:p>
                  </a:txBody>
                  <a:tcPr marL="8467" marR="8467" marT="8467" marB="0" anchor="b"/>
                </a:tc>
                <a:tc>
                  <a:txBody>
                    <a:bodyPr/>
                    <a:lstStyle/>
                    <a:p>
                      <a:r>
                        <a:rPr lang="en-US" sz="1500">
                          <a:latin typeface="Abadi Extra Light"/>
                        </a:rPr>
                        <a:t>128</a:t>
                      </a:r>
                    </a:p>
                  </a:txBody>
                  <a:tcPr marL="121920" marR="121920" marT="60960" marB="60960"/>
                </a:tc>
                <a:extLst>
                  <a:ext uri="{0D108BD9-81ED-4DB2-BD59-A6C34878D82A}">
                    <a16:rowId xmlns:a16="http://schemas.microsoft.com/office/drawing/2014/main" val="945922170"/>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Questioning</a:t>
                      </a:r>
                    </a:p>
                  </a:txBody>
                  <a:tcPr marL="8467" marR="8467" marT="8467" marB="0" anchor="b"/>
                </a:tc>
                <a:tc>
                  <a:txBody>
                    <a:bodyPr/>
                    <a:lstStyle/>
                    <a:p>
                      <a:r>
                        <a:rPr lang="en-US" sz="1500">
                          <a:latin typeface="Abadi Extra Light"/>
                        </a:rPr>
                        <a:t>31</a:t>
                      </a:r>
                    </a:p>
                  </a:txBody>
                  <a:tcPr marL="121920" marR="121920" marT="60960" marB="60960"/>
                </a:tc>
                <a:extLst>
                  <a:ext uri="{0D108BD9-81ED-4DB2-BD59-A6C34878D82A}">
                    <a16:rowId xmlns:a16="http://schemas.microsoft.com/office/drawing/2014/main" val="420540239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Other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36</a:t>
                      </a:r>
                    </a:p>
                  </a:txBody>
                  <a:tcPr marL="121920" marR="121920" marT="60960" marB="60960"/>
                </a:tc>
                <a:extLst>
                  <a:ext uri="{0D108BD9-81ED-4DB2-BD59-A6C34878D82A}">
                    <a16:rowId xmlns:a16="http://schemas.microsoft.com/office/drawing/2014/main" val="2621364705"/>
                  </a:ext>
                </a:extLst>
              </a:tr>
            </a:tbl>
          </a:graphicData>
        </a:graphic>
      </p:graphicFrame>
      <p:graphicFrame>
        <p:nvGraphicFramePr>
          <p:cNvPr id="8" name="Table 7">
            <a:extLst>
              <a:ext uri="{FF2B5EF4-FFF2-40B4-BE49-F238E27FC236}">
                <a16:creationId xmlns:a16="http://schemas.microsoft.com/office/drawing/2014/main" id="{C7EC4759-2638-4528-B14B-57A97B44FFC4}"/>
              </a:ext>
            </a:extLst>
          </p:cNvPr>
          <p:cNvGraphicFramePr>
            <a:graphicFrameLocks noGrp="1"/>
          </p:cNvGraphicFramePr>
          <p:nvPr/>
        </p:nvGraphicFramePr>
        <p:xfrm>
          <a:off x="30681" y="5589560"/>
          <a:ext cx="3927393" cy="816187"/>
        </p:xfrm>
        <a:graphic>
          <a:graphicData uri="http://schemas.openxmlformats.org/drawingml/2006/table">
            <a:tbl>
              <a:tblPr firstRow="1" bandRow="1"/>
              <a:tblGrid>
                <a:gridCol w="1139592">
                  <a:extLst>
                    <a:ext uri="{9D8B030D-6E8A-4147-A177-3AD203B41FA5}">
                      <a16:colId xmlns:a16="http://schemas.microsoft.com/office/drawing/2014/main" val="2180213246"/>
                    </a:ext>
                  </a:extLst>
                </a:gridCol>
                <a:gridCol w="1590181">
                  <a:extLst>
                    <a:ext uri="{9D8B030D-6E8A-4147-A177-3AD203B41FA5}">
                      <a16:colId xmlns:a16="http://schemas.microsoft.com/office/drawing/2014/main" val="935423557"/>
                    </a:ext>
                  </a:extLst>
                </a:gridCol>
                <a:gridCol w="1197620">
                  <a:extLst>
                    <a:ext uri="{9D8B030D-6E8A-4147-A177-3AD203B41FA5}">
                      <a16:colId xmlns:a16="http://schemas.microsoft.com/office/drawing/2014/main" val="973336708"/>
                    </a:ext>
                  </a:extLst>
                </a:gridCol>
              </a:tblGrid>
              <a:tr h="345440">
                <a:tc rowSpan="2">
                  <a:txBody>
                    <a:bodyPr/>
                    <a:lstStyle/>
                    <a:p>
                      <a:r>
                        <a:rPr lang="en-US" sz="1500">
                          <a:latin typeface="Abadi Extra Light"/>
                        </a:rPr>
                        <a:t>Language</a:t>
                      </a:r>
                    </a:p>
                  </a:txBody>
                  <a:tcPr marL="121920" marR="121920" marT="60960" marB="60960" anchor="ctr"/>
                </a:tc>
                <a:tc>
                  <a:txBody>
                    <a:bodyPr/>
                    <a:lstStyle/>
                    <a:p>
                      <a:pPr algn="l" fontAlgn="b"/>
                      <a:r>
                        <a:rPr lang="en-US" sz="1500" b="0" i="0" u="none" strike="noStrike">
                          <a:solidFill>
                            <a:srgbClr val="000000"/>
                          </a:solidFill>
                          <a:effectLst/>
                          <a:latin typeface="Abadi Extra Light"/>
                        </a:rPr>
                        <a:t>English only</a:t>
                      </a:r>
                    </a:p>
                  </a:txBody>
                  <a:tcPr marL="8467" marR="8467" marT="8467" marB="0" anchor="b"/>
                </a:tc>
                <a:tc>
                  <a:txBody>
                    <a:bodyPr/>
                    <a:lstStyle/>
                    <a:p>
                      <a:r>
                        <a:rPr lang="en-US" sz="1500">
                          <a:latin typeface="Abadi Extra Light"/>
                        </a:rPr>
                        <a:t>2056</a:t>
                      </a:r>
                    </a:p>
                  </a:txBody>
                  <a:tcPr marL="121920" marR="121920" marT="60960" marB="60960"/>
                </a:tc>
                <a:extLst>
                  <a:ext uri="{0D108BD9-81ED-4DB2-BD59-A6C34878D82A}">
                    <a16:rowId xmlns:a16="http://schemas.microsoft.com/office/drawing/2014/main" val="1553936798"/>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a:rPr>
                        <a:t>Speaks lang other than Eng. </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a:rPr>
                        <a:t>991</a:t>
                      </a:r>
                    </a:p>
                  </a:txBody>
                  <a:tcPr marL="121920" marR="121920" marT="60960" marB="60960"/>
                </a:tc>
                <a:extLst>
                  <a:ext uri="{0D108BD9-81ED-4DB2-BD59-A6C34878D82A}">
                    <a16:rowId xmlns:a16="http://schemas.microsoft.com/office/drawing/2014/main" val="4211056002"/>
                  </a:ext>
                </a:extLst>
              </a:tr>
            </a:tbl>
          </a:graphicData>
        </a:graphic>
      </p:graphicFrame>
      <p:sp>
        <p:nvSpPr>
          <p:cNvPr id="9" name="TextBox 8">
            <a:extLst>
              <a:ext uri="{FF2B5EF4-FFF2-40B4-BE49-F238E27FC236}">
                <a16:creationId xmlns:a16="http://schemas.microsoft.com/office/drawing/2014/main" id="{96411AA7-9802-4788-9E8D-9E39CBD7F1C0}"/>
              </a:ext>
            </a:extLst>
          </p:cNvPr>
          <p:cNvSpPr txBox="1"/>
          <p:nvPr/>
        </p:nvSpPr>
        <p:spPr>
          <a:xfrm>
            <a:off x="8610600" y="4986515"/>
            <a:ext cx="3665309" cy="1015663"/>
          </a:xfrm>
          <a:prstGeom prst="rect">
            <a:avLst/>
          </a:prstGeom>
          <a:noFill/>
        </p:spPr>
        <p:txBody>
          <a:bodyPr wrap="square" rtlCol="0">
            <a:spAutoFit/>
          </a:bodyPr>
          <a:lstStyle/>
          <a:p>
            <a:pPr defTabSz="1219170">
              <a:buClr>
                <a:srgbClr val="000000"/>
              </a:buClr>
              <a:defRPr/>
            </a:pPr>
            <a:r>
              <a:rPr lang="en-US" sz="1200" kern="0">
                <a:solidFill>
                  <a:srgbClr val="000000"/>
                </a:solidFill>
                <a:cs typeface="Arial"/>
                <a:sym typeface="Arial"/>
              </a:rPr>
              <a:t>Note: May not sum to total due to missing data for some questions. </a:t>
            </a:r>
          </a:p>
          <a:p>
            <a:pPr defTabSz="1219170">
              <a:buClr>
                <a:srgbClr val="000000"/>
              </a:buClr>
              <a:defRPr/>
            </a:pPr>
            <a:r>
              <a:rPr lang="en-US" sz="1200" kern="0">
                <a:solidFill>
                  <a:srgbClr val="000000"/>
                </a:solidFill>
                <a:cs typeface="Arial"/>
                <a:sym typeface="Arial"/>
              </a:rPr>
              <a:t>Includes respondents under the age of 25 (both from youth survey and young parents who took the adult survey)</a:t>
            </a:r>
          </a:p>
        </p:txBody>
      </p:sp>
      <p:sp>
        <p:nvSpPr>
          <p:cNvPr id="18" name="Rectangle 17">
            <a:extLst>
              <a:ext uri="{FF2B5EF4-FFF2-40B4-BE49-F238E27FC236}">
                <a16:creationId xmlns:a16="http://schemas.microsoft.com/office/drawing/2014/main" id="{E01E25B4-7536-4376-A42A-CCC39529B2B4}"/>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Tree>
    <p:extLst>
      <p:ext uri="{BB962C8B-B14F-4D97-AF65-F5344CB8AC3E}">
        <p14:creationId xmlns:p14="http://schemas.microsoft.com/office/powerpoint/2010/main" val="840297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5"/>
          <p:cNvSpPr txBox="1">
            <a:spLocks noGrp="1"/>
          </p:cNvSpPr>
          <p:nvPr>
            <p:ph type="title"/>
          </p:nvPr>
        </p:nvSpPr>
        <p:spPr>
          <a:xfrm>
            <a:off x="-16980" y="49043"/>
            <a:ext cx="4057650" cy="1325600"/>
          </a:xfrm>
          <a:prstGeom prst="rect">
            <a:avLst/>
          </a:prstGeom>
        </p:spPr>
        <p:txBody>
          <a:bodyPr spcFirstLastPara="1" wrap="square" lIns="91433" tIns="45700" rIns="91433" bIns="45700" anchor="ctr" anchorCtr="0">
            <a:noAutofit/>
          </a:bodyPr>
          <a:lstStyle/>
          <a:p>
            <a:pPr algn="ctr"/>
            <a:r>
              <a:rPr lang="en-US" sz="2400">
                <a:solidFill>
                  <a:schemeClr val="accent1">
                    <a:lumMod val="75000"/>
                  </a:schemeClr>
                </a:solidFill>
                <a:latin typeface="Abadi Extra Light"/>
              </a:rPr>
              <a:t>Demographics </a:t>
            </a:r>
            <a:br>
              <a:rPr lang="en-US" sz="2400">
                <a:solidFill>
                  <a:schemeClr val="accent1">
                    <a:lumMod val="75000"/>
                  </a:schemeClr>
                </a:solidFill>
                <a:latin typeface="Abadi Extra Light"/>
              </a:rPr>
            </a:br>
            <a:r>
              <a:rPr lang="en-US" sz="2400">
                <a:solidFill>
                  <a:schemeClr val="accent1">
                    <a:lumMod val="75000"/>
                  </a:schemeClr>
                </a:solidFill>
                <a:latin typeface="Abadi Extra Light"/>
              </a:rPr>
              <a:t>of the CCIS AAPI sample</a:t>
            </a:r>
          </a:p>
        </p:txBody>
      </p:sp>
      <p:graphicFrame>
        <p:nvGraphicFramePr>
          <p:cNvPr id="381" name="Google Shape;381;p45"/>
          <p:cNvGraphicFramePr/>
          <p:nvPr/>
        </p:nvGraphicFramePr>
        <p:xfrm>
          <a:off x="138043" y="1464875"/>
          <a:ext cx="3832595" cy="4954776"/>
        </p:xfrm>
        <a:graphic>
          <a:graphicData uri="http://schemas.openxmlformats.org/drawingml/2006/table">
            <a:tbl>
              <a:tblPr>
                <a:noFill/>
              </a:tblPr>
              <a:tblGrid>
                <a:gridCol w="1102983">
                  <a:extLst>
                    <a:ext uri="{9D8B030D-6E8A-4147-A177-3AD203B41FA5}">
                      <a16:colId xmlns:a16="http://schemas.microsoft.com/office/drawing/2014/main" val="20000"/>
                    </a:ext>
                  </a:extLst>
                </a:gridCol>
                <a:gridCol w="1361299">
                  <a:extLst>
                    <a:ext uri="{9D8B030D-6E8A-4147-A177-3AD203B41FA5}">
                      <a16:colId xmlns:a16="http://schemas.microsoft.com/office/drawing/2014/main" val="20001"/>
                    </a:ext>
                  </a:extLst>
                </a:gridCol>
                <a:gridCol w="596255">
                  <a:extLst>
                    <a:ext uri="{9D8B030D-6E8A-4147-A177-3AD203B41FA5}">
                      <a16:colId xmlns:a16="http://schemas.microsoft.com/office/drawing/2014/main" val="20002"/>
                    </a:ext>
                  </a:extLst>
                </a:gridCol>
                <a:gridCol w="772058">
                  <a:extLst>
                    <a:ext uri="{9D8B030D-6E8A-4147-A177-3AD203B41FA5}">
                      <a16:colId xmlns:a16="http://schemas.microsoft.com/office/drawing/2014/main" val="20003"/>
                    </a:ext>
                  </a:extLst>
                </a:gridCol>
              </a:tblGrid>
              <a:tr h="261379">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41300">
                <a:tc rowSpan="4">
                  <a:txBody>
                    <a:bodyPr/>
                    <a:lstStyle/>
                    <a:p>
                      <a:pPr algn="ctr"/>
                      <a:r>
                        <a:rPr lang="en" sz="1100" b="1">
                          <a:latin typeface="Calibri"/>
                          <a:cs typeface="Calibri"/>
                          <a:sym typeface="Calibri"/>
                        </a:rPr>
                        <a:t>Age</a:t>
                      </a:r>
                      <a:endParaRPr lang="en-US" sz="1100"/>
                    </a:p>
                  </a:txBody>
                  <a:tcPr anchor="ctr">
                    <a:lnT w="12650" cap="flat" cmpd="sng" algn="ctr">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25-34</a:t>
                      </a:r>
                      <a:endParaRPr sz="1100">
                        <a:latin typeface="Calibri"/>
                        <a:ea typeface="Calibri"/>
                        <a:cs typeface="Calibri"/>
                        <a:sym typeface="Calibri"/>
                      </a:endParaRPr>
                    </a:p>
                  </a:txBody>
                  <a:tcPr marL="11867" marR="11867" marT="11867" marB="11867">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35-44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45-64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65+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1300">
                <a:tc rowSpan="4">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Gender</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Male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317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Female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840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Non-Binary</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309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Prefer not to answer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41300">
                <a:tc rowSpan="3">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Transgender</a:t>
                      </a:r>
                      <a:r>
                        <a:rPr lang="en" sz="1100" b="1">
                          <a:latin typeface="Calibri"/>
                          <a:ea typeface="Calibri"/>
                          <a:cs typeface="Calibri"/>
                        </a:rPr>
                        <a:t> </a:t>
                      </a:r>
                    </a:p>
                    <a:p>
                      <a:pPr marL="0" marR="76200" lvl="0" indent="0" algn="ctr" rtl="0">
                        <a:lnSpc>
                          <a:spcPct val="115000"/>
                        </a:lnSpc>
                        <a:spcBef>
                          <a:spcPts val="0"/>
                        </a:spcBef>
                        <a:spcAft>
                          <a:spcPts val="0"/>
                        </a:spcAft>
                        <a:buNone/>
                      </a:pPr>
                      <a:r>
                        <a:rPr lang="en" sz="1100" b="1">
                          <a:latin typeface="Calibri"/>
                          <a:ea typeface="Calibri"/>
                          <a:cs typeface="Calibri"/>
                        </a:rPr>
                        <a:t> </a:t>
                      </a:r>
                      <a:r>
                        <a:rPr lang="en" sz="1100" b="1">
                          <a:latin typeface="Calibri"/>
                          <a:ea typeface="Calibri"/>
                          <a:cs typeface="Calibri"/>
                          <a:sym typeface="Calibri"/>
                        </a:rPr>
                        <a:t>Identity</a:t>
                      </a:r>
                      <a:endParaRPr sz="1100" b="1">
                        <a:latin typeface="Calibri"/>
                        <a:ea typeface="Calibri"/>
                        <a:cs typeface="Calibri"/>
                        <a:sym typeface="Calibri"/>
                      </a:endParaRPr>
                    </a:p>
                    <a:p>
                      <a:pPr marL="0" marR="76200" lvl="0" indent="114300" algn="ctr" rtl="0">
                        <a:lnSpc>
                          <a:spcPct val="115000"/>
                        </a:lnSpc>
                        <a:spcBef>
                          <a:spcPts val="0"/>
                        </a:spcBef>
                        <a:spcAft>
                          <a:spcPts val="0"/>
                        </a:spcAft>
                        <a:buNone/>
                      </a:pPr>
                      <a:r>
                        <a:rPr lang="en" sz="1100" b="1">
                          <a:latin typeface="Calibri"/>
                          <a:ea typeface="Calibri"/>
                          <a:cs typeface="Calibri"/>
                          <a:sym typeface="Calibri"/>
                        </a:rPr>
                        <a:t> </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Transgender</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1103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728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Not sure/DK/refuse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72867">
                <a:tc rowSpan="7">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Sexual Orientation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494553137"/>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Bisexual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42561498"/>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Gay/Lesbian</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25</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70511341"/>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Heterosexual</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924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2699003536"/>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772256415"/>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Questioning</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13</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1524182850"/>
                  </a:ext>
                </a:extLst>
              </a:tr>
              <a:tr h="272867">
                <a:tc vMerge="1">
                  <a:txBody>
                    <a:bodyPr/>
                    <a:lstStyle/>
                    <a:p>
                      <a:endParaRPr lang="en-US"/>
                    </a:p>
                  </a:txBody>
                  <a:tcP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Other/DK/refuse</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2707584720"/>
                  </a:ext>
                </a:extLst>
              </a:tr>
            </a:tbl>
          </a:graphicData>
        </a:graphic>
      </p:graphicFrame>
      <p:graphicFrame>
        <p:nvGraphicFramePr>
          <p:cNvPr id="382" name="Google Shape;382;p45"/>
          <p:cNvGraphicFramePr/>
          <p:nvPr/>
        </p:nvGraphicFramePr>
        <p:xfrm>
          <a:off x="4108639" y="821468"/>
          <a:ext cx="3832596" cy="5900146"/>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Speak Language other than English</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English</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398</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Languages other than English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785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23533">
                <a:tc rowSpan="5">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Disability Status</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algn="l" rtl="0" fontAlgn="base"/>
                      <a:r>
                        <a:rPr lang="en-US" sz="1100" b="0" i="0" u="none" strike="noStrike">
                          <a:solidFill>
                            <a:srgbClr val="000000"/>
                          </a:solidFill>
                          <a:effectLst/>
                          <a:latin typeface="Calibri"/>
                        </a:rPr>
                        <a:t>Deaf/Hard of hearing</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Blind/ People with vision impairment</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63600">
                <a:tc vMerge="1">
                  <a:txBody>
                    <a:bodyPr/>
                    <a:lstStyle/>
                    <a:p>
                      <a:endParaRPr lang="en-US"/>
                    </a:p>
                  </a:txBody>
                  <a:tcPr/>
                </a:tc>
                <a:tc>
                  <a:txBody>
                    <a:bodyPr/>
                    <a:lstStyle/>
                    <a:p>
                      <a:pPr algn="l" rtl="0" fontAlgn="base"/>
                      <a:r>
                        <a:rPr lang="en-US" sz="1100" b="0" i="0" u="none" strike="noStrike">
                          <a:solidFill>
                            <a:srgbClr val="000000"/>
                          </a:solidFill>
                          <a:effectLst/>
                          <a:latin typeface="Calibri"/>
                        </a:rPr>
                        <a:t>Cognitive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Mobility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23533">
                <a:tc vMerge="1">
                  <a:txBody>
                    <a:bodyPr/>
                    <a:lstStyle/>
                    <a:p>
                      <a:endParaRPr lang="en-US"/>
                    </a:p>
                  </a:txBody>
                  <a:tcPr/>
                </a:tc>
                <a:tc>
                  <a:txBody>
                    <a:bodyPr/>
                    <a:lstStyle/>
                    <a:p>
                      <a:pPr algn="l" rtl="0" fontAlgn="base"/>
                      <a:r>
                        <a:rPr lang="en-US" sz="1100" b="0" i="0" u="none" strike="noStrike">
                          <a:solidFill>
                            <a:srgbClr val="000000"/>
                          </a:solidFill>
                          <a:effectLst/>
                          <a:latin typeface="Calibri"/>
                        </a:rPr>
                        <a:t>Self-care/ Independent-living disability</a:t>
                      </a:r>
                      <a:r>
                        <a:rPr lang="en-US" sz="1100" b="0" i="0">
                          <a:solidFill>
                            <a:srgbClr val="000000"/>
                          </a:solidFill>
                          <a:effectLst/>
                          <a:latin typeface="Calibri"/>
                        </a:rPr>
                        <a:t>​</a:t>
                      </a:r>
                    </a:p>
                  </a:txBody>
                  <a:tcPr anchor="b">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23533">
                <a:tc rowSpan="5">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Income</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&lt;$35K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$35-74,999K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228</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$75-99,999K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$100-149,999K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215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$150K+</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223533">
                <a:tc rowSpan="7">
                  <a:txBody>
                    <a:bodyPr/>
                    <a:lstStyle/>
                    <a:p>
                      <a:pPr marL="0" marR="76200" lvl="0" indent="114300" algn="ctr" rtl="0">
                        <a:lnSpc>
                          <a:spcPct val="115000"/>
                        </a:lnSpc>
                        <a:spcBef>
                          <a:spcPts val="0"/>
                        </a:spcBef>
                        <a:spcAft>
                          <a:spcPts val="0"/>
                        </a:spcAft>
                        <a:buNone/>
                      </a:pPr>
                      <a:r>
                        <a:rPr lang="en" sz="1100" b="1">
                          <a:latin typeface="Calibri"/>
                          <a:ea typeface="Calibri"/>
                          <a:cs typeface="Calibri"/>
                          <a:sym typeface="Calibri"/>
                        </a:rPr>
                        <a:t>Education</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Less than HS</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r h="249267">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High school or GED</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Trade /Vocational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Some college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Associates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Bachelor's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376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7"/>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 sz="1100">
                          <a:latin typeface="Calibri"/>
                          <a:ea typeface="Calibri"/>
                          <a:cs typeface="Calibri"/>
                          <a:sym typeface="Calibri"/>
                        </a:rPr>
                        <a:t>Graduate degree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28"/>
                  </a:ext>
                </a:extLst>
              </a:tr>
            </a:tbl>
          </a:graphicData>
        </a:graphic>
      </p:graphicFrame>
      <p:sp>
        <p:nvSpPr>
          <p:cNvPr id="383" name="Google Shape;383;p45"/>
          <p:cNvSpPr txBox="1">
            <a:spLocks noGrp="1"/>
          </p:cNvSpPr>
          <p:nvPr>
            <p:ph type="sldNum" idx="12"/>
          </p:nvPr>
        </p:nvSpPr>
        <p:spPr>
          <a:xfrm>
            <a:off x="8610600" y="6356351"/>
            <a:ext cx="2743200" cy="365200"/>
          </a:xfrm>
          <a:prstGeom prst="rect">
            <a:avLst/>
          </a:prstGeom>
        </p:spPr>
        <p:txBody>
          <a:bodyPr spcFirstLastPara="1" wrap="square" lIns="91433" tIns="45700" rIns="91433" bIns="45700" anchor="ctr" anchorCtr="0">
            <a:noAutofit/>
          </a:bodyPr>
          <a:lstStyle/>
          <a:p>
            <a:pPr defTabSz="1219170">
              <a:buClr>
                <a:srgbClr val="000000"/>
              </a:buClr>
              <a:defRPr/>
            </a:pPr>
            <a:fld id="{00000000-1234-1234-1234-123412341234}" type="slidenum">
              <a:rPr lang="en" kern="0" dirty="0">
                <a:solidFill>
                  <a:srgbClr val="595959"/>
                </a:solidFill>
                <a:latin typeface="Abadi Extra Light"/>
                <a:cs typeface="Arial"/>
                <a:sym typeface="Arial"/>
              </a:rPr>
              <a:pPr defTabSz="1219170">
                <a:buClr>
                  <a:srgbClr val="000000"/>
                </a:buClr>
                <a:defRPr/>
              </a:pPr>
              <a:t>83</a:t>
            </a:fld>
            <a:endParaRPr lang="en" kern="0">
              <a:solidFill>
                <a:srgbClr val="595959"/>
              </a:solidFill>
              <a:latin typeface="Abadi Extra Light"/>
              <a:cs typeface="Arial"/>
              <a:sym typeface="Arial"/>
            </a:endParaRPr>
          </a:p>
        </p:txBody>
      </p:sp>
      <p:graphicFrame>
        <p:nvGraphicFramePr>
          <p:cNvPr id="6" name="Google Shape;382;p45">
            <a:extLst>
              <a:ext uri="{FF2B5EF4-FFF2-40B4-BE49-F238E27FC236}">
                <a16:creationId xmlns:a16="http://schemas.microsoft.com/office/drawing/2014/main" id="{01604B2D-0E53-FE44-9129-EF1AA90EA629}"/>
              </a:ext>
            </a:extLst>
          </p:cNvPr>
          <p:cNvGraphicFramePr/>
          <p:nvPr/>
        </p:nvGraphicFramePr>
        <p:xfrm>
          <a:off x="8083362" y="1096496"/>
          <a:ext cx="3832596" cy="2903504"/>
        </p:xfrm>
        <a:graphic>
          <a:graphicData uri="http://schemas.openxmlformats.org/drawingml/2006/table">
            <a:tbl>
              <a:tblPr>
                <a:noFill/>
              </a:tblPr>
              <a:tblGrid>
                <a:gridCol w="1022049">
                  <a:extLst>
                    <a:ext uri="{9D8B030D-6E8A-4147-A177-3AD203B41FA5}">
                      <a16:colId xmlns:a16="http://schemas.microsoft.com/office/drawing/2014/main" val="20000"/>
                    </a:ext>
                  </a:extLst>
                </a:gridCol>
                <a:gridCol w="1244786">
                  <a:extLst>
                    <a:ext uri="{9D8B030D-6E8A-4147-A177-3AD203B41FA5}">
                      <a16:colId xmlns:a16="http://schemas.microsoft.com/office/drawing/2014/main" val="20001"/>
                    </a:ext>
                  </a:extLst>
                </a:gridCol>
                <a:gridCol w="766213">
                  <a:extLst>
                    <a:ext uri="{9D8B030D-6E8A-4147-A177-3AD203B41FA5}">
                      <a16:colId xmlns:a16="http://schemas.microsoft.com/office/drawing/2014/main" val="20002"/>
                    </a:ext>
                  </a:extLst>
                </a:gridCol>
                <a:gridCol w="799548">
                  <a:extLst>
                    <a:ext uri="{9D8B030D-6E8A-4147-A177-3AD203B41FA5}">
                      <a16:colId xmlns:a16="http://schemas.microsoft.com/office/drawing/2014/main" val="20003"/>
                    </a:ext>
                  </a:extLst>
                </a:gridCol>
              </a:tblGrid>
              <a:tr h="264160">
                <a:tc>
                  <a:txBody>
                    <a:bodyPr/>
                    <a:lstStyle/>
                    <a:p>
                      <a:pPr marL="0" lvl="0" indent="0" algn="ctr" rtl="0">
                        <a:lnSpc>
                          <a:spcPct val="100000"/>
                        </a:lnSpc>
                        <a:spcBef>
                          <a:spcPts val="0"/>
                        </a:spcBef>
                        <a:spcAft>
                          <a:spcPts val="0"/>
                        </a:spcAft>
                        <a:buNone/>
                      </a:pPr>
                      <a:endParaRPr sz="1100" b="1">
                        <a:latin typeface="Calibri"/>
                        <a:ea typeface="Calibri"/>
                        <a:cs typeface="Calibri"/>
                        <a:sym typeface="Calibri"/>
                      </a:endParaRPr>
                    </a:p>
                  </a:txBody>
                  <a:tcPr marL="12700" marR="12700" marT="12700" marB="127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Demographics</a:t>
                      </a:r>
                      <a:endParaRPr sz="1100" b="1">
                        <a:latin typeface="Calibri"/>
                        <a:ea typeface="Calibri"/>
                        <a:cs typeface="Calibri"/>
                        <a:sym typeface="Calibri"/>
                      </a:endParaRPr>
                    </a:p>
                  </a:txBody>
                  <a:tcPr marL="16933" marR="16933" marT="16933" marB="84667"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Freq.</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tc>
                  <a:txBody>
                    <a:bodyPr/>
                    <a:lstStyle/>
                    <a:p>
                      <a:pPr marL="0" lvl="0" indent="0" algn="ctr" rtl="0">
                        <a:lnSpc>
                          <a:spcPct val="100000"/>
                        </a:lnSpc>
                        <a:spcBef>
                          <a:spcPts val="0"/>
                        </a:spcBef>
                        <a:spcAft>
                          <a:spcPts val="0"/>
                        </a:spcAft>
                        <a:buNone/>
                      </a:pPr>
                      <a:r>
                        <a:rPr lang="en" sz="1100" b="1">
                          <a:latin typeface="Calibri"/>
                          <a:ea typeface="Calibri"/>
                          <a:cs typeface="Calibri"/>
                          <a:sym typeface="Calibri"/>
                        </a:rPr>
                        <a:t>Percent</a:t>
                      </a:r>
                      <a:endParaRPr sz="1100" b="1">
                        <a:latin typeface="Calibri"/>
                        <a:ea typeface="Calibri"/>
                        <a:cs typeface="Calibri"/>
                        <a:sym typeface="Calibri"/>
                      </a:endParaRPr>
                    </a:p>
                  </a:txBody>
                  <a:tcPr marL="16933" marR="16933" marT="16933" marB="846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6FA8DC"/>
                    </a:solidFill>
                  </a:tcPr>
                </a:tc>
                <a:extLst>
                  <a:ext uri="{0D108BD9-81ED-4DB2-BD59-A6C34878D82A}">
                    <a16:rowId xmlns:a16="http://schemas.microsoft.com/office/drawing/2014/main" val="10000"/>
                  </a:ext>
                </a:extLst>
              </a:tr>
              <a:tr h="223533">
                <a:tc rowSpan="12">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Counties</a:t>
                      </a: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Barnstable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Berkshire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Bristol</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Essex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Franklin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Hampden</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29</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23533">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Hampshire</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12</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23533">
                <a:tc vMerge="1">
                  <a:txBody>
                    <a:bodyPr/>
                    <a:lstStyle/>
                    <a:p>
                      <a:pPr marL="0" marR="76200" lvl="0" indent="0" algn="ctr" rtl="0">
                        <a:lnSpc>
                          <a:spcPct val="115000"/>
                        </a:lnSpc>
                        <a:spcBef>
                          <a:spcPts val="0"/>
                        </a:spcBef>
                        <a:spcAft>
                          <a:spcPts val="0"/>
                        </a:spcAft>
                        <a:buNone/>
                      </a:pPr>
                      <a:r>
                        <a:rPr lang="en" sz="1100" b="1">
                          <a:latin typeface="Calibri"/>
                          <a:ea typeface="Calibri"/>
                          <a:cs typeface="Calibri"/>
                          <a:sym typeface="Calibri"/>
                        </a:rPr>
                        <a:t>Survey Lang.</a:t>
                      </a:r>
                      <a:endParaRPr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Middlesex</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467</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Norfolk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171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14%</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tcPr>
                </a:tc>
                <a:extLst>
                  <a:ext uri="{0D108BD9-81ED-4DB2-BD59-A6C34878D82A}">
                    <a16:rowId xmlns:a16="http://schemas.microsoft.com/office/drawing/2014/main" val="3437089207"/>
                  </a:ext>
                </a:extLst>
              </a:tr>
              <a:tr h="211500">
                <a:tc vMerge="1">
                  <a:txBody>
                    <a:bodyPr/>
                    <a:lstStyle/>
                    <a:p>
                      <a:endParaRPr lang="en-US"/>
                    </a:p>
                  </a:txBody>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Plymouth</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L="11867" marR="11867" marT="11867" marB="11867">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Suffolk</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911002180"/>
                  </a:ext>
                </a:extLst>
              </a:tr>
              <a:tr h="211500">
                <a:tc vMerge="1">
                  <a:txBody>
                    <a:bodyPr/>
                    <a:lstStyle/>
                    <a:p>
                      <a:pPr marL="0" marR="76200" lvl="0" indent="0" algn="ctr" rtl="0">
                        <a:lnSpc>
                          <a:spcPct val="115000"/>
                        </a:lnSpc>
                        <a:spcBef>
                          <a:spcPts val="0"/>
                        </a:spcBef>
                        <a:spcAft>
                          <a:spcPts val="0"/>
                        </a:spcAft>
                        <a:buNone/>
                      </a:pPr>
                      <a:endParaRPr lang="en" sz="1100" b="1">
                        <a:latin typeface="Calibri"/>
                        <a:ea typeface="Calibri"/>
                        <a:cs typeface="Calibri"/>
                        <a:sym typeface="Calibri"/>
                      </a:endParaRPr>
                    </a:p>
                  </a:txBody>
                  <a:tcPr marL="12700" marR="12700" marT="12700" marB="12700" anchor="ctr">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tcPr>
                </a:tc>
                <a:tc>
                  <a:txBody>
                    <a:bodyPr/>
                    <a:lstStyle/>
                    <a:p>
                      <a:pPr marL="0" lvl="0" indent="114300" algn="l" rtl="0">
                        <a:lnSpc>
                          <a:spcPct val="115000"/>
                        </a:lnSpc>
                        <a:spcBef>
                          <a:spcPts val="0"/>
                        </a:spcBef>
                        <a:spcAft>
                          <a:spcPts val="0"/>
                        </a:spcAft>
                        <a:buNone/>
                      </a:pPr>
                      <a:r>
                        <a:rPr lang="en-US" sz="1100">
                          <a:latin typeface="Calibri"/>
                          <a:ea typeface="Calibri"/>
                          <a:cs typeface="Calibri"/>
                          <a:sym typeface="Calibri"/>
                        </a:rPr>
                        <a:t>Worcester</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221</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19%</a:t>
                      </a:r>
                      <a:endParaRPr sz="1100">
                        <a:latin typeface="Calibri"/>
                        <a:ea typeface="Calibri"/>
                        <a:cs typeface="Calibri"/>
                        <a:sym typeface="Calibri"/>
                      </a:endParaRPr>
                    </a:p>
                  </a:txBody>
                  <a:tcPr marL="11867" marR="11867" marT="11867" marB="11867">
                    <a:lnL w="12650" cap="flat" cmpd="sng" algn="ctr">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815783247"/>
                  </a:ext>
                </a:extLst>
              </a:tr>
            </a:tbl>
          </a:graphicData>
        </a:graphic>
      </p:graphicFrame>
      <p:sp>
        <p:nvSpPr>
          <p:cNvPr id="7" name="Rectangle 6">
            <a:extLst>
              <a:ext uri="{FF2B5EF4-FFF2-40B4-BE49-F238E27FC236}">
                <a16:creationId xmlns:a16="http://schemas.microsoft.com/office/drawing/2014/main" id="{F567110D-A1C4-43D6-96A5-839D3DBA85CD}"/>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Tree>
    <p:extLst>
      <p:ext uri="{BB962C8B-B14F-4D97-AF65-F5344CB8AC3E}">
        <p14:creationId xmlns:p14="http://schemas.microsoft.com/office/powerpoint/2010/main" val="8507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79D9742-A0B8-43E5-AE9D-55A572CA6207}"/>
              </a:ext>
            </a:extLst>
          </p:cNvPr>
          <p:cNvGraphicFramePr>
            <a:graphicFrameLocks noGrp="1"/>
          </p:cNvGraphicFramePr>
          <p:nvPr/>
        </p:nvGraphicFramePr>
        <p:xfrm>
          <a:off x="104493" y="603665"/>
          <a:ext cx="4043257" cy="5790917"/>
        </p:xfrm>
        <a:graphic>
          <a:graphicData uri="http://schemas.openxmlformats.org/drawingml/2006/table">
            <a:tbl>
              <a:tblPr/>
              <a:tblGrid>
                <a:gridCol w="956175">
                  <a:extLst>
                    <a:ext uri="{9D8B030D-6E8A-4147-A177-3AD203B41FA5}">
                      <a16:colId xmlns:a16="http://schemas.microsoft.com/office/drawing/2014/main" val="2069767521"/>
                    </a:ext>
                  </a:extLst>
                </a:gridCol>
                <a:gridCol w="1475244">
                  <a:extLst>
                    <a:ext uri="{9D8B030D-6E8A-4147-A177-3AD203B41FA5}">
                      <a16:colId xmlns:a16="http://schemas.microsoft.com/office/drawing/2014/main" val="902132233"/>
                    </a:ext>
                  </a:extLst>
                </a:gridCol>
                <a:gridCol w="758163">
                  <a:extLst>
                    <a:ext uri="{9D8B030D-6E8A-4147-A177-3AD203B41FA5}">
                      <a16:colId xmlns:a16="http://schemas.microsoft.com/office/drawing/2014/main" val="1401698075"/>
                    </a:ext>
                  </a:extLst>
                </a:gridCol>
                <a:gridCol w="853675">
                  <a:extLst>
                    <a:ext uri="{9D8B030D-6E8A-4147-A177-3AD203B41FA5}">
                      <a16:colId xmlns:a16="http://schemas.microsoft.com/office/drawing/2014/main" val="1628878958"/>
                    </a:ext>
                  </a:extLst>
                </a:gridCol>
              </a:tblGrid>
              <a:tr h="448847">
                <a:tc>
                  <a:txBody>
                    <a:bodyPr/>
                    <a:lstStyle/>
                    <a:p>
                      <a:pPr marL="0" marR="0" lvl="0" indent="0" algn="ctr" rtl="0" fontAlgn="b">
                        <a:lnSpc>
                          <a:spcPct val="100000"/>
                        </a:lnSpc>
                        <a:spcBef>
                          <a:spcPts val="0"/>
                        </a:spcBef>
                        <a:spcAft>
                          <a:spcPts val="0"/>
                        </a:spcAft>
                        <a:buClr>
                          <a:srgbClr val="000000"/>
                        </a:buClr>
                        <a:buFont typeface="Arial"/>
                        <a:buNone/>
                      </a:pPr>
                      <a:endParaRPr lang="en-US" sz="1200" b="1" i="0" u="none" strike="noStrike" cap="none">
                        <a:solidFill>
                          <a:srgbClr val="000000"/>
                        </a:solidFill>
                        <a:latin typeface="Calibri" panose="020F0502020204030204" pitchFamily="34" charset="0"/>
                        <a:cs typeface="Calibri" panose="020F0502020204030204" pitchFamily="34" charset="0"/>
                        <a:sym typeface="Arial"/>
                      </a:endParaRP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Demographics</a:t>
                      </a: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Frequency</a:t>
                      </a:r>
                      <a:r>
                        <a:rPr lang="en-US" sz="1200" b="1" i="0" u="none" strike="noStrike" cap="none">
                          <a:solidFill>
                            <a:srgbClr val="000000"/>
                          </a:solidFill>
                          <a:latin typeface="Calibri"/>
                          <a:cs typeface="Calibri"/>
                        </a:rPr>
                        <a:t> </a:t>
                      </a:r>
                      <a:endParaRPr lang="en-US" sz="1200" b="1" i="0" u="none" strike="noStrike" cap="none">
                        <a:solidFill>
                          <a:srgbClr val="000000"/>
                        </a:solidFill>
                        <a:latin typeface="Calibri" panose="020F0502020204030204" pitchFamily="34" charset="0"/>
                        <a:cs typeface="Calibri" panose="020F0502020204030204" pitchFamily="34" charset="0"/>
                        <a:sym typeface="Arial"/>
                      </a:endParaRPr>
                    </a:p>
                  </a:txBody>
                  <a:tcPr marL="3431" marR="3431" marT="3431" marB="0" anchor="ctr">
                    <a:solidFill>
                      <a:schemeClr val="accent4">
                        <a:lumMod val="75000"/>
                      </a:schemeClr>
                    </a:solidFill>
                  </a:tcPr>
                </a:tc>
                <a:tc>
                  <a:txBody>
                    <a:bodyPr/>
                    <a:lstStyle/>
                    <a:p>
                      <a:pPr marL="0" marR="0" lvl="0" indent="0" algn="ctr" rtl="0" fontAlgn="b">
                        <a:lnSpc>
                          <a:spcPct val="100000"/>
                        </a:lnSpc>
                        <a:spcBef>
                          <a:spcPts val="0"/>
                        </a:spcBef>
                        <a:spcAft>
                          <a:spcPts val="0"/>
                        </a:spcAft>
                        <a:buClr>
                          <a:srgbClr val="000000"/>
                        </a:buClr>
                        <a:buFont typeface="Arial"/>
                        <a:buNone/>
                      </a:pPr>
                      <a:r>
                        <a:rPr lang="en-US" sz="1200" b="1" i="0" u="none" strike="noStrike" cap="none">
                          <a:solidFill>
                            <a:srgbClr val="000000"/>
                          </a:solidFill>
                          <a:latin typeface="Calibri"/>
                          <a:cs typeface="Calibri"/>
                          <a:sym typeface="Arial"/>
                        </a:rPr>
                        <a:t>Weighted %</a:t>
                      </a: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300286">
                <a:tc>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algn="l" fontAlgn="b"/>
                      <a:r>
                        <a:rPr lang="en-US" sz="1200" b="1" i="0" u="none" strike="noStrike">
                          <a:solidFill>
                            <a:srgbClr val="000000"/>
                          </a:solidFill>
                          <a:effectLst/>
                          <a:latin typeface="Calibri"/>
                          <a:cs typeface="Calibri"/>
                        </a:rPr>
                        <a:t>Overall</a:t>
                      </a:r>
                    </a:p>
                  </a:txBody>
                  <a:tcPr marL="102943" marR="3431" marT="3431" marB="0" anchor="ctr"/>
                </a:tc>
                <a:tc>
                  <a:txBody>
                    <a:bodyPr/>
                    <a:lstStyle/>
                    <a:p>
                      <a:pPr algn="ctr" fontAlgn="b"/>
                      <a:r>
                        <a:rPr lang="en-US" sz="1200" b="1" i="0" u="none" strike="noStrike">
                          <a:solidFill>
                            <a:srgbClr val="000000"/>
                          </a:solidFill>
                          <a:effectLst/>
                          <a:latin typeface="Calibri" panose="020F0502020204030204" pitchFamily="34" charset="0"/>
                        </a:rPr>
                        <a:t>572</a:t>
                      </a:r>
                    </a:p>
                  </a:txBody>
                  <a:tcPr marL="8467" marR="8467" marT="8467" marB="0" anchor="ctr"/>
                </a:tc>
                <a:tc>
                  <a:txBody>
                    <a:bodyPr/>
                    <a:lstStyle/>
                    <a:p>
                      <a:pPr algn="ctr" fontAlgn="b"/>
                      <a:r>
                        <a:rPr lang="en-US" sz="1200" b="1"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075298059"/>
                  </a:ext>
                </a:extLst>
              </a:tr>
              <a:tr h="359675">
                <a:tc rowSpan="8">
                  <a:txBody>
                    <a:bodyPr/>
                    <a:lstStyle/>
                    <a:p>
                      <a:pPr algn="l" fontAlgn="b"/>
                      <a:r>
                        <a:rPr lang="en-US" sz="1200" b="1" i="0" u="none" strike="noStrike">
                          <a:solidFill>
                            <a:srgbClr val="000000"/>
                          </a:solidFill>
                          <a:effectLst/>
                          <a:latin typeface="Calibri"/>
                          <a:cs typeface="Calibri"/>
                        </a:rPr>
                        <a:t>Race/</a:t>
                      </a:r>
                    </a:p>
                    <a:p>
                      <a:pPr algn="l" fontAlgn="b"/>
                      <a:r>
                        <a:rPr lang="en-US" sz="1200" b="1" i="0" u="none" strike="noStrike">
                          <a:solidFill>
                            <a:srgbClr val="000000"/>
                          </a:solidFill>
                          <a:effectLst/>
                          <a:latin typeface="Calibri"/>
                          <a:cs typeface="Calibri"/>
                        </a:rPr>
                        <a:t>Ethnicity </a:t>
                      </a:r>
                    </a:p>
                  </a:txBody>
                  <a:tcPr marL="102943" marR="3431" marT="3431" marB="0" anchor="ctr"/>
                </a:tc>
                <a:tc>
                  <a:txBody>
                    <a:bodyPr/>
                    <a:lstStyle/>
                    <a:p>
                      <a:pPr algn="l" fontAlgn="b"/>
                      <a:r>
                        <a:rPr lang="en-US" sz="1200" b="0" i="0" u="none" strike="noStrike">
                          <a:solidFill>
                            <a:srgbClr val="000000"/>
                          </a:solidFill>
                          <a:effectLst/>
                          <a:latin typeface="Calibri"/>
                          <a:cs typeface="Calibri"/>
                        </a:rPr>
                        <a:t>American Indian/Alaska Native</a:t>
                      </a: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136383532"/>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Hispanic/Latinx</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52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66828053"/>
                  </a:ext>
                </a:extLst>
              </a:tr>
              <a:tr h="19879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Multiracial,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3734948310"/>
                  </a:ext>
                </a:extLst>
              </a:tr>
              <a:tr h="192153">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Asian, </a:t>
                      </a:r>
                      <a:r>
                        <a:rPr lang="en-US" sz="1200" u="none" strike="noStrike" err="1">
                          <a:effectLst/>
                          <a:latin typeface="Calibri"/>
                          <a:cs typeface="Calibri"/>
                        </a:rPr>
                        <a:t>nH</a:t>
                      </a:r>
                      <a:r>
                        <a:rPr lang="en-US" sz="1200" u="none" strike="noStrike">
                          <a:effectLst/>
                          <a:latin typeface="Calibri"/>
                          <a:cs typeface="Calibri"/>
                        </a:rPr>
                        <a:t>/</a:t>
                      </a:r>
                      <a:r>
                        <a:rPr lang="en-US" sz="1200" u="none" strike="noStrike" err="1">
                          <a:effectLst/>
                          <a:latin typeface="Calibri"/>
                          <a:cs typeface="Calibri"/>
                        </a:rPr>
                        <a:t>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067024779"/>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Black,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3555298764"/>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White, nH/nL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415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892393762"/>
                  </a:ext>
                </a:extLst>
              </a:tr>
              <a:tr h="156186">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Other Race, </a:t>
                      </a:r>
                      <a:r>
                        <a:rPr lang="en-US" sz="1200" u="none" strike="noStrike" err="1">
                          <a:effectLst/>
                          <a:latin typeface="Calibri"/>
                          <a:cs typeface="Calibri"/>
                        </a:rPr>
                        <a:t>nH</a:t>
                      </a:r>
                      <a:r>
                        <a:rPr lang="en-US" sz="1200" u="none" strike="noStrike">
                          <a:effectLst/>
                          <a:latin typeface="Calibri"/>
                          <a:cs typeface="Calibri"/>
                        </a:rPr>
                        <a:t>/</a:t>
                      </a:r>
                      <a:r>
                        <a:rPr lang="en-US" sz="1200" u="none" strike="noStrike" err="1">
                          <a:effectLst/>
                          <a:latin typeface="Calibri"/>
                          <a:cs typeface="Calibri"/>
                        </a:rPr>
                        <a:t>nL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885441753"/>
                  </a:ext>
                </a:extLst>
              </a:tr>
              <a:tr h="212660">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Unknown Race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2995525455"/>
                  </a:ext>
                </a:extLst>
              </a:tr>
              <a:tr h="186415">
                <a:tc rowSpan="4">
                  <a:txBody>
                    <a:bodyPr/>
                    <a:lstStyle/>
                    <a:p>
                      <a:pPr algn="l" fontAlgn="b"/>
                      <a:r>
                        <a:rPr lang="en-US" sz="1200" b="1" i="0" u="none" strike="noStrike">
                          <a:solidFill>
                            <a:srgbClr val="000000"/>
                          </a:solidFill>
                          <a:effectLst/>
                          <a:latin typeface="Calibri"/>
                          <a:cs typeface="Calibri"/>
                        </a:rPr>
                        <a:t>Age </a:t>
                      </a:r>
                    </a:p>
                  </a:txBody>
                  <a:tcPr marL="102943" marR="3431" marT="3431" marB="0" anchor="ctr"/>
                </a:tc>
                <a:tc>
                  <a:txBody>
                    <a:bodyPr/>
                    <a:lstStyle/>
                    <a:p>
                      <a:pPr algn="l" fontAlgn="b"/>
                      <a:r>
                        <a:rPr lang="en-US" sz="1200" u="none" strike="noStrike">
                          <a:effectLst/>
                          <a:latin typeface="Calibri"/>
                          <a:cs typeface="Calibri"/>
                        </a:rPr>
                        <a:t>25-34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146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214518224"/>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35-44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201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752807568"/>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45-64</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602005812"/>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65+</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1%</a:t>
                      </a:r>
                    </a:p>
                  </a:txBody>
                  <a:tcPr marL="8467" marR="8467" marT="8467" marB="0" anchor="ctr"/>
                </a:tc>
                <a:extLst>
                  <a:ext uri="{0D108BD9-81ED-4DB2-BD59-A6C34878D82A}">
                    <a16:rowId xmlns:a16="http://schemas.microsoft.com/office/drawing/2014/main" val="2820667707"/>
                  </a:ext>
                </a:extLst>
              </a:tr>
              <a:tr h="186415">
                <a:tc rowSpan="3">
                  <a:txBody>
                    <a:bodyPr/>
                    <a:lstStyle/>
                    <a:p>
                      <a:pPr algn="l" fontAlgn="b"/>
                      <a:r>
                        <a:rPr lang="en-US" sz="1200" b="1" i="0" u="none" strike="noStrike">
                          <a:solidFill>
                            <a:srgbClr val="000000"/>
                          </a:solidFill>
                          <a:effectLst/>
                          <a:latin typeface="Calibri"/>
                          <a:cs typeface="Calibri"/>
                        </a:rPr>
                        <a:t>Gender Identity </a:t>
                      </a:r>
                    </a:p>
                  </a:txBody>
                  <a:tcPr marL="102943" marR="3431" marT="3431" marB="0" anchor="ctr"/>
                </a:tc>
                <a:tc>
                  <a:txBody>
                    <a:bodyPr/>
                    <a:lstStyle/>
                    <a:p>
                      <a:pPr algn="l" fontAlgn="b"/>
                      <a:r>
                        <a:rPr lang="en-US" sz="1200" u="none" strike="noStrike">
                          <a:effectLst/>
                          <a:latin typeface="Calibri"/>
                          <a:cs typeface="Calibri"/>
                        </a:rPr>
                        <a:t>Male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147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932509610"/>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Female</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394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688913079"/>
                  </a:ext>
                </a:extLst>
              </a:tr>
              <a:tr h="53784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Non-binary, Genderqueer, Not Exclusively M/F</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7%</a:t>
                      </a:r>
                    </a:p>
                  </a:txBody>
                  <a:tcPr marL="8467" marR="8467" marT="8467" marB="0" anchor="ctr"/>
                </a:tc>
                <a:extLst>
                  <a:ext uri="{0D108BD9-81ED-4DB2-BD59-A6C34878D82A}">
                    <a16:rowId xmlns:a16="http://schemas.microsoft.com/office/drawing/2014/main" val="1343517713"/>
                  </a:ext>
                </a:extLst>
              </a:tr>
              <a:tr h="186415">
                <a:tc rowSpan="6">
                  <a:txBody>
                    <a:bodyPr/>
                    <a:lstStyle/>
                    <a:p>
                      <a:pPr algn="l" fontAlgn="b"/>
                      <a:r>
                        <a:rPr lang="en-US" sz="1200" b="1" i="0" u="none" strike="noStrike">
                          <a:solidFill>
                            <a:srgbClr val="000000"/>
                          </a:solidFill>
                          <a:effectLst/>
                          <a:latin typeface="Calibri"/>
                          <a:cs typeface="Calibri"/>
                        </a:rPr>
                        <a:t>Sexual Orientation </a:t>
                      </a:r>
                    </a:p>
                  </a:txBody>
                  <a:tcPr marL="102943" marR="3431" marT="3431" marB="0" anchor="ctr"/>
                </a:tc>
                <a:tc>
                  <a:txBody>
                    <a:bodyPr/>
                    <a:lstStyle/>
                    <a:p>
                      <a:pPr algn="l" fontAlgn="b"/>
                      <a:r>
                        <a:rPr lang="en-US" sz="1200" u="none" strike="noStrike">
                          <a:effectLst/>
                          <a:latin typeface="Calibri"/>
                          <a:cs typeface="Calibri"/>
                        </a:rPr>
                        <a:t>Asexual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19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390148585"/>
                  </a:ext>
                </a:extLst>
              </a:tr>
              <a:tr h="24371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Bi/Pansexual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37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2719460137"/>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Gay or Lesbian</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520489335"/>
                  </a:ext>
                </a:extLst>
              </a:tr>
              <a:tr h="233609">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Heterosexual</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431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1144046188"/>
                  </a:ext>
                </a:extLst>
              </a:tr>
              <a:tr h="18641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Queer</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20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849822156"/>
                  </a:ext>
                </a:extLst>
              </a:tr>
              <a:tr h="359675">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I am questioning / not sure of my sexuality</a:t>
                      </a:r>
                      <a:endParaRPr lang="en-US" sz="1200" b="0" i="0" u="none" strike="noStrike">
                        <a:solidFill>
                          <a:srgbClr val="000000"/>
                        </a:solidFill>
                        <a:effectLst/>
                        <a:latin typeface="Calibri"/>
                        <a:cs typeface="Calibri"/>
                      </a:endParaRPr>
                    </a:p>
                  </a:txBody>
                  <a:tcPr marL="102943" marR="3431" marT="3431" marB="0" anchor="ctr"/>
                </a:tc>
                <a:tc>
                  <a:txBody>
                    <a:bodyPr/>
                    <a:lstStyle/>
                    <a:p>
                      <a:pPr algn="ctr" fontAlgn="b"/>
                      <a:r>
                        <a:rPr lang="en-US" sz="1200" b="0" i="0" u="none" strike="noStrike">
                          <a:solidFill>
                            <a:srgbClr val="000000"/>
                          </a:solidFill>
                          <a:effectLst/>
                          <a:latin typeface="Calibri" panose="020F0502020204030204" pitchFamily="34" charset="0"/>
                        </a:rPr>
                        <a:t>8</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9%</a:t>
                      </a:r>
                    </a:p>
                  </a:txBody>
                  <a:tcPr marL="8467" marR="8467" marT="8467" marB="0" anchor="ctr"/>
                </a:tc>
                <a:extLst>
                  <a:ext uri="{0D108BD9-81ED-4DB2-BD59-A6C34878D82A}">
                    <a16:rowId xmlns:a16="http://schemas.microsoft.com/office/drawing/2014/main" val="3084703268"/>
                  </a:ext>
                </a:extLst>
              </a:tr>
            </a:tbl>
          </a:graphicData>
        </a:graphic>
      </p:graphicFrame>
      <p:graphicFrame>
        <p:nvGraphicFramePr>
          <p:cNvPr id="5" name="Table 4">
            <a:extLst>
              <a:ext uri="{FF2B5EF4-FFF2-40B4-BE49-F238E27FC236}">
                <a16:creationId xmlns:a16="http://schemas.microsoft.com/office/drawing/2014/main" id="{5696E95D-5F49-47E9-A316-28BDD8CA8E6D}"/>
              </a:ext>
            </a:extLst>
          </p:cNvPr>
          <p:cNvGraphicFramePr>
            <a:graphicFrameLocks noGrp="1"/>
          </p:cNvGraphicFramePr>
          <p:nvPr/>
        </p:nvGraphicFramePr>
        <p:xfrm>
          <a:off x="4242486" y="615402"/>
          <a:ext cx="4043258" cy="5821517"/>
        </p:xfrm>
        <a:graphic>
          <a:graphicData uri="http://schemas.openxmlformats.org/drawingml/2006/table">
            <a:tbl>
              <a:tblPr/>
              <a:tblGrid>
                <a:gridCol w="937963">
                  <a:extLst>
                    <a:ext uri="{9D8B030D-6E8A-4147-A177-3AD203B41FA5}">
                      <a16:colId xmlns:a16="http://schemas.microsoft.com/office/drawing/2014/main" val="2069767521"/>
                    </a:ext>
                  </a:extLst>
                </a:gridCol>
                <a:gridCol w="1411499">
                  <a:extLst>
                    <a:ext uri="{9D8B030D-6E8A-4147-A177-3AD203B41FA5}">
                      <a16:colId xmlns:a16="http://schemas.microsoft.com/office/drawing/2014/main" val="902132233"/>
                    </a:ext>
                  </a:extLst>
                </a:gridCol>
                <a:gridCol w="812023">
                  <a:extLst>
                    <a:ext uri="{9D8B030D-6E8A-4147-A177-3AD203B41FA5}">
                      <a16:colId xmlns:a16="http://schemas.microsoft.com/office/drawing/2014/main" val="1401698075"/>
                    </a:ext>
                  </a:extLst>
                </a:gridCol>
                <a:gridCol w="881773">
                  <a:extLst>
                    <a:ext uri="{9D8B030D-6E8A-4147-A177-3AD203B41FA5}">
                      <a16:colId xmlns:a16="http://schemas.microsoft.com/office/drawing/2014/main" val="1628878958"/>
                    </a:ext>
                  </a:extLst>
                </a:gridCol>
              </a:tblGrid>
              <a:tr h="422188">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31" marR="3431"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Weighted %</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191347">
                <a:tc rowSpan="2">
                  <a:txBody>
                    <a:bodyPr/>
                    <a:lstStyle/>
                    <a:p>
                      <a:pPr algn="l" fontAlgn="b"/>
                      <a:r>
                        <a:rPr lang="en-US" sz="1200" b="1" i="0" u="none" strike="noStrike">
                          <a:solidFill>
                            <a:srgbClr val="000000"/>
                          </a:solidFill>
                          <a:effectLst/>
                          <a:latin typeface="Calibri"/>
                          <a:cs typeface="Calibri"/>
                        </a:rPr>
                        <a:t>Transgender Experience </a:t>
                      </a:r>
                    </a:p>
                  </a:txBody>
                  <a:tcPr marL="102943" marR="3431" marT="3431" marB="0" anchor="ctr"/>
                </a:tc>
                <a:tc>
                  <a:txBody>
                    <a:bodyPr/>
                    <a:lstStyle/>
                    <a:p>
                      <a:pPr algn="l" fontAlgn="b"/>
                      <a:r>
                        <a:rPr lang="en-US" sz="1200" u="none" strike="noStrike">
                          <a:effectLst/>
                          <a:latin typeface="Calibri"/>
                          <a:cs typeface="Calibri"/>
                        </a:rPr>
                        <a:t>Of Trans Experience</a:t>
                      </a:r>
                      <a:endParaRPr lang="en-US" sz="1200" b="0" i="0" u="none" strike="noStrike">
                        <a:solidFill>
                          <a:srgbClr val="000000"/>
                        </a:solidFill>
                        <a:effectLst/>
                        <a:latin typeface="Calibri"/>
                        <a:cs typeface="Calibri"/>
                      </a:endParaRPr>
                    </a:p>
                  </a:txBody>
                  <a:tcPr marL="102943" marR="3431" marT="3431" marB="0" anchor="b"/>
                </a:tc>
                <a:tc>
                  <a:txBody>
                    <a:bodyPr/>
                    <a:lstStyle/>
                    <a:p>
                      <a:pPr algn="ctr" fontAlgn="b"/>
                      <a:r>
                        <a:rPr lang="en-US" sz="1200" b="0" i="0" u="none" strike="noStrike">
                          <a:solidFill>
                            <a:srgbClr val="000000"/>
                          </a:solidFill>
                          <a:effectLst/>
                          <a:latin typeface="Calibri" panose="020F0502020204030204" pitchFamily="34" charset="0"/>
                        </a:rPr>
                        <a:t>13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7%</a:t>
                      </a:r>
                    </a:p>
                  </a:txBody>
                  <a:tcPr marL="8467" marR="8467" marT="8467" marB="0" anchor="ctr"/>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u="none" strike="noStrike">
                          <a:effectLst/>
                          <a:latin typeface="Calibri"/>
                          <a:cs typeface="Calibri"/>
                        </a:rPr>
                        <a:t> Not of Trans Experience</a:t>
                      </a:r>
                      <a:endParaRPr lang="en-US" sz="1200" b="0" i="0" u="none" strike="noStrike">
                        <a:solidFill>
                          <a:srgbClr val="000000"/>
                        </a:solidFill>
                        <a:effectLst/>
                        <a:latin typeface="Calibri"/>
                        <a:cs typeface="Calibri"/>
                      </a:endParaRPr>
                    </a:p>
                  </a:txBody>
                  <a:tcPr marL="102943" marR="3431" marT="3431" marB="0" anchor="b"/>
                </a:tc>
                <a:tc>
                  <a:txBody>
                    <a:bodyPr/>
                    <a:lstStyle/>
                    <a:p>
                      <a:pPr algn="ctr" fontAlgn="b"/>
                      <a:r>
                        <a:rPr lang="en-US" sz="1200" b="0" i="0" u="none" strike="noStrike">
                          <a:solidFill>
                            <a:srgbClr val="000000"/>
                          </a:solidFill>
                          <a:effectLst/>
                          <a:latin typeface="Calibri" panose="020F0502020204030204" pitchFamily="34" charset="0"/>
                        </a:rPr>
                        <a:t>531</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594575615"/>
                  </a:ext>
                </a:extLst>
              </a:tr>
              <a:tr h="191347">
                <a:tc rowSpan="5">
                  <a:txBody>
                    <a:bodyPr/>
                    <a:lstStyle/>
                    <a:p>
                      <a:pPr algn="l" fontAlgn="b"/>
                      <a:r>
                        <a:rPr lang="en-US" sz="1200" b="1" i="0" u="none" strike="noStrike">
                          <a:solidFill>
                            <a:srgbClr val="000000"/>
                          </a:solidFill>
                          <a:effectLst/>
                          <a:latin typeface="Calibri"/>
                          <a:cs typeface="Calibri"/>
                        </a:rPr>
                        <a:t>Income</a:t>
                      </a:r>
                    </a:p>
                  </a:txBody>
                  <a:tcPr marL="102943" marR="3431" marT="3431" marB="0" anchor="ctr"/>
                </a:tc>
                <a:tc>
                  <a:txBody>
                    <a:bodyPr/>
                    <a:lstStyle/>
                    <a:p>
                      <a:pPr lvl="0" algn="l" fontAlgn="b"/>
                      <a:r>
                        <a:rPr lang="en-US" sz="1200" b="0" u="none" strike="noStrike">
                          <a:solidFill>
                            <a:srgbClr val="000000"/>
                          </a:solidFill>
                          <a:effectLst/>
                          <a:latin typeface="Calibri"/>
                          <a:cs typeface="Calibri"/>
                        </a:rPr>
                        <a:t>&lt;$35K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100</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$35-74,999K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146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$75-99,999K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83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734948310"/>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$100-149,999K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$150K+</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116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1%</a:t>
                      </a:r>
                    </a:p>
                  </a:txBody>
                  <a:tcPr marL="8467" marR="8467" marT="8467" marB="0" anchor="ctr"/>
                </a:tc>
                <a:extLst>
                  <a:ext uri="{0D108BD9-81ED-4DB2-BD59-A6C34878D82A}">
                    <a16:rowId xmlns:a16="http://schemas.microsoft.com/office/drawing/2014/main" val="3555298764"/>
                  </a:ext>
                </a:extLst>
              </a:tr>
              <a:tr h="372111">
                <a:tc rowSpan="7">
                  <a:txBody>
                    <a:bodyPr/>
                    <a:lstStyle/>
                    <a:p>
                      <a:pPr algn="l" fontAlgn="b"/>
                      <a:r>
                        <a:rPr lang="en-US" sz="1200" b="1" i="0" u="none" strike="noStrike">
                          <a:solidFill>
                            <a:srgbClr val="000000"/>
                          </a:solidFill>
                          <a:effectLst/>
                          <a:latin typeface="Calibri"/>
                          <a:cs typeface="Calibri"/>
                        </a:rPr>
                        <a:t>Educational Attainment</a:t>
                      </a:r>
                    </a:p>
                  </a:txBody>
                  <a:tcPr marL="102943" marR="3431" marT="3431" marB="0" anchor="ctr"/>
                </a:tc>
                <a:tc>
                  <a:txBody>
                    <a:bodyPr/>
                    <a:lstStyle/>
                    <a:p>
                      <a:pPr algn="l" fontAlgn="b"/>
                      <a:r>
                        <a:rPr lang="en-US" sz="1200" b="0" u="none" strike="noStrike">
                          <a:solidFill>
                            <a:srgbClr val="000000"/>
                          </a:solidFill>
                          <a:effectLst/>
                          <a:latin typeface="Calibri"/>
                          <a:cs typeface="Calibri"/>
                        </a:rPr>
                        <a:t>Less than  high school</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89239376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High school or GED</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29</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3885441753"/>
                  </a:ext>
                </a:extLst>
              </a:tr>
              <a:tr h="37211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Trade/ vocational school</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995525455"/>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Some college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76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121451822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Associates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47</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752807568"/>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Bachelors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60200581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Graduate Degree</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193</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2%</a:t>
                      </a:r>
                    </a:p>
                  </a:txBody>
                  <a:tcPr marL="8467" marR="8467" marT="8467" marB="0" anchor="ctr"/>
                </a:tc>
                <a:extLst>
                  <a:ext uri="{0D108BD9-81ED-4DB2-BD59-A6C34878D82A}">
                    <a16:rowId xmlns:a16="http://schemas.microsoft.com/office/drawing/2014/main" val="2820667707"/>
                  </a:ext>
                </a:extLst>
              </a:tr>
              <a:tr h="372111">
                <a:tc rowSpan="5">
                  <a:txBody>
                    <a:bodyPr/>
                    <a:lstStyle/>
                    <a:p>
                      <a:pPr algn="l" fontAlgn="b"/>
                      <a:r>
                        <a:rPr lang="en-US" sz="1200" b="1" i="0" u="none" strike="noStrike">
                          <a:solidFill>
                            <a:srgbClr val="000000"/>
                          </a:solidFill>
                          <a:effectLst/>
                          <a:latin typeface="Calibri"/>
                          <a:cs typeface="Calibri"/>
                        </a:rPr>
                        <a:t>Disability </a:t>
                      </a:r>
                    </a:p>
                  </a:txBody>
                  <a:tcPr marL="102943" marR="3431" marT="3431" marB="0" anchor="ctr"/>
                </a:tc>
                <a:tc>
                  <a:txBody>
                    <a:bodyPr/>
                    <a:lstStyle/>
                    <a:p>
                      <a:pPr algn="l" fontAlgn="b"/>
                      <a:r>
                        <a:rPr lang="en-US" sz="1200" b="0" u="none" strike="noStrike">
                          <a:solidFill>
                            <a:srgbClr val="000000"/>
                          </a:solidFill>
                          <a:effectLst/>
                          <a:latin typeface="Calibri"/>
                          <a:cs typeface="Calibri"/>
                        </a:rPr>
                        <a:t>Deaf/Hard of hearing</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22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4%</a:t>
                      </a:r>
                    </a:p>
                  </a:txBody>
                  <a:tcPr marL="8467" marR="8467" marT="8467" marB="0" anchor="ctr"/>
                </a:tc>
                <a:extLst>
                  <a:ext uri="{0D108BD9-81ED-4DB2-BD59-A6C34878D82A}">
                    <a16:rowId xmlns:a16="http://schemas.microsoft.com/office/drawing/2014/main" val="1932509610"/>
                  </a:ext>
                </a:extLst>
              </a:tr>
              <a:tr h="372111">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Blind/Vision Impairment</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3688913079"/>
                  </a:ext>
                </a:extLst>
              </a:tr>
              <a:tr h="27980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algn="l" fontAlgn="b"/>
                      <a:r>
                        <a:rPr lang="en-US" sz="1200" b="0" u="none" strike="noStrike">
                          <a:solidFill>
                            <a:srgbClr val="000000"/>
                          </a:solidFill>
                          <a:effectLst/>
                          <a:latin typeface="Calibri"/>
                          <a:cs typeface="Calibri"/>
                        </a:rPr>
                        <a:t>Cognitive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76</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6%</a:t>
                      </a:r>
                    </a:p>
                  </a:txBody>
                  <a:tcPr marL="8467" marR="8467" marT="8467" marB="0" anchor="ctr"/>
                </a:tc>
                <a:extLst>
                  <a:ext uri="{0D108BD9-81ED-4DB2-BD59-A6C34878D82A}">
                    <a16:rowId xmlns:a16="http://schemas.microsoft.com/office/drawing/2014/main" val="1343517713"/>
                  </a:ext>
                </a:extLst>
              </a:tr>
              <a:tr h="229968">
                <a:tc vMerge="1">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algn="l" fontAlgn="b"/>
                      <a:r>
                        <a:rPr lang="en-US" sz="1200" b="0" u="none" strike="noStrike">
                          <a:solidFill>
                            <a:srgbClr val="000000"/>
                          </a:solidFill>
                          <a:effectLst/>
                          <a:latin typeface="Calibri"/>
                          <a:cs typeface="Calibri"/>
                        </a:rPr>
                        <a:t>Mobility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42</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2414307108"/>
                  </a:ext>
                </a:extLst>
              </a:tr>
              <a:tr h="372111">
                <a:tc vMerge="1">
                  <a:txBody>
                    <a:bodyPr/>
                    <a:lstStyle/>
                    <a:p>
                      <a:pPr algn="l" fontAlgn="b"/>
                      <a:endParaRPr lang="en-US" sz="1200" b="1" i="0" u="none" strike="noStrike">
                        <a:solidFill>
                          <a:srgbClr val="000000"/>
                        </a:solidFill>
                        <a:effectLst/>
                        <a:latin typeface="Calibri"/>
                        <a:cs typeface="Calibri"/>
                      </a:endParaRPr>
                    </a:p>
                  </a:txBody>
                  <a:tcPr marL="102943" marR="3431" marT="3431" marB="0" anchor="ct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a:solidFill>
                            <a:srgbClr val="000000"/>
                          </a:solidFill>
                          <a:effectLst/>
                          <a:latin typeface="Calibri"/>
                          <a:cs typeface="Calibri"/>
                        </a:rPr>
                        <a:t>Self-Care/</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200" b="0" u="none" strike="noStrike">
                          <a:solidFill>
                            <a:srgbClr val="000000"/>
                          </a:solidFill>
                          <a:effectLst/>
                          <a:latin typeface="Calibri"/>
                          <a:cs typeface="Calibri"/>
                        </a:rPr>
                        <a:t>Independent Living Disability</a:t>
                      </a:r>
                      <a:endParaRPr lang="en-US" sz="1200" b="0" i="0" u="none" strike="noStrike" baseline="30000">
                        <a:solidFill>
                          <a:srgbClr val="000000"/>
                        </a:solidFill>
                        <a:effectLst/>
                        <a:latin typeface="Calibri"/>
                        <a:cs typeface="Calibri"/>
                      </a:endParaRPr>
                    </a:p>
                  </a:txBody>
                  <a:tcPr marL="190500" marR="6351" marT="6351" marB="0"/>
                </a:tc>
                <a:tc>
                  <a:txBody>
                    <a:bodyPr/>
                    <a:lstStyle/>
                    <a:p>
                      <a:pPr algn="ctr" fontAlgn="b"/>
                      <a:r>
                        <a:rPr lang="en-US" sz="1200" b="0" i="0" u="none" strike="noStrike">
                          <a:solidFill>
                            <a:srgbClr val="000000"/>
                          </a:solidFill>
                          <a:effectLst/>
                          <a:latin typeface="Calibri" panose="020F0502020204030204" pitchFamily="34" charset="0"/>
                        </a:rPr>
                        <a:t>34</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5%</a:t>
                      </a:r>
                    </a:p>
                  </a:txBody>
                  <a:tcPr marL="8467" marR="8467" marT="8467" marB="0" anchor="ctr"/>
                </a:tc>
                <a:extLst>
                  <a:ext uri="{0D108BD9-81ED-4DB2-BD59-A6C34878D82A}">
                    <a16:rowId xmlns:a16="http://schemas.microsoft.com/office/drawing/2014/main" val="1211302545"/>
                  </a:ext>
                </a:extLst>
              </a:tr>
              <a:tr h="372111">
                <a:tc>
                  <a:txBody>
                    <a:bodyPr/>
                    <a:lstStyle/>
                    <a:p>
                      <a:pPr algn="l" fontAlgn="b"/>
                      <a:r>
                        <a:rPr lang="en-US" sz="1200" b="1" i="0" u="none" strike="noStrike">
                          <a:solidFill>
                            <a:srgbClr val="000000"/>
                          </a:solidFill>
                          <a:effectLst/>
                          <a:latin typeface="Calibri"/>
                          <a:cs typeface="Calibri"/>
                        </a:rPr>
                        <a:t>English language</a:t>
                      </a:r>
                    </a:p>
                  </a:txBody>
                  <a:tcPr marL="102943" marR="3431" marT="3431" marB="0" anchor="ctr"/>
                </a:tc>
                <a:tc>
                  <a:txBody>
                    <a:bodyPr/>
                    <a:lstStyle/>
                    <a:p>
                      <a:pPr algn="l" fontAlgn="b"/>
                      <a:r>
                        <a:rPr lang="en-US" sz="1200" b="0" u="none" strike="noStrike">
                          <a:solidFill>
                            <a:srgbClr val="000000"/>
                          </a:solidFill>
                          <a:effectLst/>
                          <a:latin typeface="Calibri"/>
                          <a:cs typeface="Calibri"/>
                        </a:rPr>
                        <a:t>Speaks language other than English </a:t>
                      </a:r>
                      <a:endParaRPr lang="en-US" sz="1200" b="0" i="0" u="none" strike="noStrike">
                        <a:solidFill>
                          <a:srgbClr val="000000"/>
                        </a:solidFill>
                        <a:effectLst/>
                        <a:latin typeface="Calibri"/>
                        <a:cs typeface="Calibri"/>
                      </a:endParaRPr>
                    </a:p>
                  </a:txBody>
                  <a:tcPr marL="190500" marR="6351" marT="6351" marB="0" anchor="b"/>
                </a:tc>
                <a:tc>
                  <a:txBody>
                    <a:bodyPr/>
                    <a:lstStyle/>
                    <a:p>
                      <a:pPr algn="ctr" fontAlgn="b"/>
                      <a:r>
                        <a:rPr lang="en-US" sz="1200" b="0" i="0" u="none" strike="noStrike">
                          <a:solidFill>
                            <a:srgbClr val="000000"/>
                          </a:solidFill>
                          <a:effectLst/>
                          <a:latin typeface="Calibri" panose="020F0502020204030204" pitchFamily="34" charset="0"/>
                        </a:rPr>
                        <a:t>105</a:t>
                      </a:r>
                    </a:p>
                  </a:txBody>
                  <a:tcPr marL="8467" marR="8467" marT="8467" marB="0" anchor="ctr"/>
                </a:tc>
                <a:tc>
                  <a:txBody>
                    <a:bodyPr/>
                    <a:lstStyle/>
                    <a:p>
                      <a:pPr algn="ctr" fontAlgn="b"/>
                      <a:r>
                        <a:rPr lang="en-US" sz="1200" b="0" i="0" u="none" strike="noStrike">
                          <a:solidFill>
                            <a:srgbClr val="000000"/>
                          </a:solidFill>
                          <a:effectLst/>
                          <a:latin typeface="Calibri" panose="020F0502020204030204" pitchFamily="34" charset="0"/>
                        </a:rPr>
                        <a:t>3%</a:t>
                      </a:r>
                    </a:p>
                  </a:txBody>
                  <a:tcPr marL="8467" marR="8467" marT="8467" marB="0" anchor="ctr"/>
                </a:tc>
                <a:extLst>
                  <a:ext uri="{0D108BD9-81ED-4DB2-BD59-A6C34878D82A}">
                    <a16:rowId xmlns:a16="http://schemas.microsoft.com/office/drawing/2014/main" val="3390148585"/>
                  </a:ext>
                </a:extLst>
              </a:tr>
            </a:tbl>
          </a:graphicData>
        </a:graphic>
      </p:graphicFrame>
      <p:sp>
        <p:nvSpPr>
          <p:cNvPr id="7" name="TextBox 6">
            <a:extLst>
              <a:ext uri="{FF2B5EF4-FFF2-40B4-BE49-F238E27FC236}">
                <a16:creationId xmlns:a16="http://schemas.microsoft.com/office/drawing/2014/main" id="{040696A5-4D7A-4AB7-A526-521D15E89998}"/>
              </a:ext>
            </a:extLst>
          </p:cNvPr>
          <p:cNvSpPr txBox="1"/>
          <p:nvPr/>
        </p:nvSpPr>
        <p:spPr>
          <a:xfrm>
            <a:off x="339041" y="126937"/>
            <a:ext cx="10548832" cy="461665"/>
          </a:xfrm>
          <a:prstGeom prst="rect">
            <a:avLst/>
          </a:prstGeom>
          <a:noFill/>
        </p:spPr>
        <p:txBody>
          <a:bodyPr wrap="square" rtlCol="0">
            <a:spAutoFit/>
          </a:bodyPr>
          <a:lstStyle/>
          <a:p>
            <a:pPr defTabSz="1219170">
              <a:buClr>
                <a:srgbClr val="000000"/>
              </a:buClr>
              <a:defRPr/>
            </a:pPr>
            <a:r>
              <a:rPr lang="en-US" sz="2400" b="1" kern="0">
                <a:solidFill>
                  <a:srgbClr val="FFAB40">
                    <a:lumMod val="75000"/>
                  </a:srgbClr>
                </a:solidFill>
                <a:latin typeface="Abadi Extra Light" panose="020B0204020104020204" pitchFamily="34" charset="0"/>
                <a:cs typeface="Arial"/>
                <a:sym typeface="Arial"/>
              </a:rPr>
              <a:t>% Reported Experiencing IPV During Covid-19</a:t>
            </a:r>
          </a:p>
        </p:txBody>
      </p:sp>
      <p:graphicFrame>
        <p:nvGraphicFramePr>
          <p:cNvPr id="8" name="Table 7">
            <a:extLst>
              <a:ext uri="{FF2B5EF4-FFF2-40B4-BE49-F238E27FC236}">
                <a16:creationId xmlns:a16="http://schemas.microsoft.com/office/drawing/2014/main" id="{C12EB339-4B9D-4E46-AC25-375D8B0C4EE5}"/>
              </a:ext>
            </a:extLst>
          </p:cNvPr>
          <p:cNvGraphicFramePr>
            <a:graphicFrameLocks noGrp="1"/>
          </p:cNvGraphicFramePr>
          <p:nvPr/>
        </p:nvGraphicFramePr>
        <p:xfrm>
          <a:off x="8351106" y="605104"/>
          <a:ext cx="3784734" cy="3101046"/>
        </p:xfrm>
        <a:graphic>
          <a:graphicData uri="http://schemas.openxmlformats.org/drawingml/2006/table">
            <a:tbl>
              <a:tblPr/>
              <a:tblGrid>
                <a:gridCol w="877989">
                  <a:extLst>
                    <a:ext uri="{9D8B030D-6E8A-4147-A177-3AD203B41FA5}">
                      <a16:colId xmlns:a16="http://schemas.microsoft.com/office/drawing/2014/main" val="2069767521"/>
                    </a:ext>
                  </a:extLst>
                </a:gridCol>
                <a:gridCol w="1321249">
                  <a:extLst>
                    <a:ext uri="{9D8B030D-6E8A-4147-A177-3AD203B41FA5}">
                      <a16:colId xmlns:a16="http://schemas.microsoft.com/office/drawing/2014/main" val="902132233"/>
                    </a:ext>
                  </a:extLst>
                </a:gridCol>
                <a:gridCol w="760103">
                  <a:extLst>
                    <a:ext uri="{9D8B030D-6E8A-4147-A177-3AD203B41FA5}">
                      <a16:colId xmlns:a16="http://schemas.microsoft.com/office/drawing/2014/main" val="1401698075"/>
                    </a:ext>
                  </a:extLst>
                </a:gridCol>
                <a:gridCol w="825393">
                  <a:extLst>
                    <a:ext uri="{9D8B030D-6E8A-4147-A177-3AD203B41FA5}">
                      <a16:colId xmlns:a16="http://schemas.microsoft.com/office/drawing/2014/main" val="1628878958"/>
                    </a:ext>
                  </a:extLst>
                </a:gridCol>
              </a:tblGrid>
              <a:tr h="422188">
                <a:tc>
                  <a:txBody>
                    <a:bodyPr/>
                    <a:lstStyle/>
                    <a:p>
                      <a:pPr algn="l" fontAlgn="b"/>
                      <a:endParaRPr lang="en-US" sz="1200" b="1" i="0" u="none" strike="noStrike">
                        <a:solidFill>
                          <a:srgbClr val="000000"/>
                        </a:solidFill>
                        <a:effectLst/>
                        <a:latin typeface="Calibri" panose="020F0502020204030204" pitchFamily="34" charset="0"/>
                        <a:cs typeface="Calibri" panose="020F0502020204030204" pitchFamily="34" charset="0"/>
                      </a:endParaRPr>
                    </a:p>
                  </a:txBody>
                  <a:tcPr marL="3431" marR="3431" marT="3431" marB="0" anchor="ctr">
                    <a:solidFill>
                      <a:schemeClr val="accent4">
                        <a:lumMod val="75000"/>
                      </a:schemeClr>
                    </a:solidFill>
                  </a:tcPr>
                </a:tc>
                <a:tc>
                  <a:txBody>
                    <a:bodyPr/>
                    <a:lstStyle/>
                    <a:p>
                      <a:pPr algn="ctr" fontAlgn="b"/>
                      <a:r>
                        <a:rPr lang="en-US" sz="1200" b="1" i="0" u="none" strike="noStrike" cap="none">
                          <a:solidFill>
                            <a:srgbClr val="000000"/>
                          </a:solidFill>
                          <a:latin typeface="Calibri"/>
                          <a:cs typeface="Calibri"/>
                          <a:sym typeface="Arial"/>
                        </a:rPr>
                        <a:t>Demographics</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Frequency</a:t>
                      </a:r>
                    </a:p>
                  </a:txBody>
                  <a:tcPr marL="3431" marR="3431" marT="3431" marB="0" anchor="ctr">
                    <a:solidFill>
                      <a:schemeClr val="accent4">
                        <a:lumMod val="75000"/>
                      </a:schemeClr>
                    </a:solidFill>
                  </a:tcPr>
                </a:tc>
                <a:tc>
                  <a:txBody>
                    <a:bodyPr/>
                    <a:lstStyle/>
                    <a:p>
                      <a:pPr algn="ctr" fontAlgn="b"/>
                      <a:r>
                        <a:rPr lang="en-US" sz="1200" b="1" u="none" strike="noStrike">
                          <a:effectLst/>
                          <a:latin typeface="Calibri"/>
                          <a:cs typeface="Calibri"/>
                        </a:rPr>
                        <a:t>Unweighted %</a:t>
                      </a:r>
                      <a:endParaRPr lang="en-US" sz="1200" b="1" i="0" u="none" strike="noStrike">
                        <a:solidFill>
                          <a:srgbClr val="000000"/>
                        </a:solidFill>
                        <a:effectLst/>
                        <a:latin typeface="Calibri"/>
                        <a:cs typeface="Calibri"/>
                      </a:endParaRPr>
                    </a:p>
                  </a:txBody>
                  <a:tcPr marL="3431" marR="3431" marT="3431" marB="0" anchor="ctr">
                    <a:solidFill>
                      <a:schemeClr val="accent4">
                        <a:lumMod val="75000"/>
                      </a:schemeClr>
                    </a:solidFill>
                  </a:tcPr>
                </a:tc>
                <a:extLst>
                  <a:ext uri="{0D108BD9-81ED-4DB2-BD59-A6C34878D82A}">
                    <a16:rowId xmlns:a16="http://schemas.microsoft.com/office/drawing/2014/main" val="3161866333"/>
                  </a:ext>
                </a:extLst>
              </a:tr>
              <a:tr h="191347">
                <a:tc rowSpan="14">
                  <a:txBody>
                    <a:bodyPr/>
                    <a:lstStyle/>
                    <a:p>
                      <a:pPr lvl="0" algn="l">
                        <a:buNone/>
                      </a:pPr>
                      <a:r>
                        <a:rPr lang="en-US" sz="1200" b="1" i="0" u="none" strike="noStrike">
                          <a:solidFill>
                            <a:srgbClr val="000000"/>
                          </a:solidFill>
                          <a:effectLst/>
                          <a:latin typeface="Calibri"/>
                          <a:cs typeface="Calibri"/>
                        </a:rPr>
                        <a:t>County</a:t>
                      </a:r>
                      <a:endParaRPr lang="en-US" sz="1200"/>
                    </a:p>
                  </a:txBody>
                  <a:tcPr marL="102943" marR="3431" marT="3431" marB="0" anchor="ctr"/>
                </a:tc>
                <a:tc>
                  <a:txBody>
                    <a:bodyPr/>
                    <a:lstStyle/>
                    <a:p>
                      <a:pPr lvl="0" algn="l">
                        <a:buNone/>
                      </a:pPr>
                      <a:r>
                        <a:rPr lang="en-US" sz="1200" b="0" i="0" u="none" strike="noStrike">
                          <a:solidFill>
                            <a:srgbClr val="000000"/>
                          </a:solidFill>
                          <a:effectLst/>
                          <a:latin typeface="Calibri"/>
                        </a:rPr>
                        <a:t>  Barnstable</a:t>
                      </a:r>
                      <a:endParaRPr lang="en-US" sz="1200"/>
                    </a:p>
                  </a:txBody>
                  <a:tcPr marL="102943" marR="3431" marT="3431" marB="0" anchor="b"/>
                </a:tc>
                <a:tc>
                  <a:txBody>
                    <a:bodyPr/>
                    <a:lstStyle/>
                    <a:p>
                      <a:pPr algn="ctr" fontAlgn="b"/>
                      <a:r>
                        <a:rPr lang="en-US" sz="1200" b="0" i="0" u="none" strike="noStrike">
                          <a:solidFill>
                            <a:srgbClr val="000000"/>
                          </a:solidFill>
                          <a:effectLst/>
                          <a:latin typeface="Calibri"/>
                        </a:rPr>
                        <a:t>13</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4186327664"/>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  Berkshire</a:t>
                      </a:r>
                      <a:endParaRPr lang="en-US" sz="1200"/>
                    </a:p>
                  </a:txBody>
                  <a:tcPr marL="102943" marR="3431" marT="3431" marB="0" anchor="b"/>
                </a:tc>
                <a:tc>
                  <a:txBody>
                    <a:bodyPr/>
                    <a:lstStyle/>
                    <a:p>
                      <a:pPr algn="ctr" fontAlgn="b"/>
                      <a:r>
                        <a:rPr lang="en-US" sz="1200" b="0" i="0" u="none" strike="noStrike">
                          <a:solidFill>
                            <a:srgbClr val="000000"/>
                          </a:solidFill>
                          <a:effectLst/>
                          <a:latin typeface="Calibri"/>
                        </a:rPr>
                        <a:t>20</a:t>
                      </a:r>
                    </a:p>
                  </a:txBody>
                  <a:tcPr marL="8467" marR="8467" marT="8467" marB="0" anchor="b"/>
                </a:tc>
                <a:tc>
                  <a:txBody>
                    <a:bodyPr/>
                    <a:lstStyle/>
                    <a:p>
                      <a:pPr lvl="0" algn="ctr" rtl="0">
                        <a:buNone/>
                      </a:pPr>
                      <a:r>
                        <a:rPr lang="en-US" sz="1200" u="none" strike="noStrike">
                          <a:effectLst/>
                          <a:latin typeface="Calibri"/>
                        </a:rPr>
                        <a:t>4%</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594575615"/>
                  </a:ext>
                </a:extLst>
              </a:tr>
              <a:tr h="191347">
                <a:tc vMerge="1">
                  <a:txBody>
                    <a:bodyPr/>
                    <a:lstStyle/>
                    <a:p>
                      <a:endParaRPr lang="en-US" sz="800" b="1" i="0" u="none" strike="noStrike">
                        <a:solidFill>
                          <a:srgbClr val="000000"/>
                        </a:solidFill>
                        <a:effectLst/>
                        <a:latin typeface="Calibri"/>
                        <a:cs typeface="Calibri"/>
                      </a:endParaRPr>
                    </a:p>
                  </a:txBody>
                  <a:tcPr marL="77207" marR="2573" marT="2573" marB="0" anchor="ctr"/>
                </a:tc>
                <a:tc>
                  <a:txBody>
                    <a:bodyPr/>
                    <a:lstStyle/>
                    <a:p>
                      <a:pPr lvl="0" algn="l">
                        <a:buNone/>
                      </a:pPr>
                      <a:r>
                        <a:rPr lang="en-US" sz="1200" b="0" i="0" u="none" strike="noStrike">
                          <a:solidFill>
                            <a:srgbClr val="000000"/>
                          </a:solidFill>
                          <a:effectLst/>
                          <a:latin typeface="Calibri"/>
                        </a:rPr>
                        <a:t>Bristol</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22</a:t>
                      </a:r>
                    </a:p>
                  </a:txBody>
                  <a:tcPr marL="8467" marR="8467" marT="8467" marB="0" anchor="b"/>
                </a:tc>
                <a:tc>
                  <a:txBody>
                    <a:bodyPr/>
                    <a:lstStyle/>
                    <a:p>
                      <a:pPr lvl="0" algn="ctr" rtl="0">
                        <a:buNone/>
                      </a:pPr>
                      <a:r>
                        <a:rPr lang="en-US" sz="1200" b="0" i="0" u="none" strike="noStrike">
                          <a:solidFill>
                            <a:srgbClr val="000000"/>
                          </a:solidFill>
                          <a:effectLst/>
                          <a:latin typeface="Calibri"/>
                        </a:rPr>
                        <a:t>2%</a:t>
                      </a:r>
                    </a:p>
                  </a:txBody>
                  <a:tcPr marL="8467" marR="8467" marT="8467" marB="0" anchor="b"/>
                </a:tc>
                <a:extLst>
                  <a:ext uri="{0D108BD9-81ED-4DB2-BD59-A6C34878D82A}">
                    <a16:rowId xmlns:a16="http://schemas.microsoft.com/office/drawing/2014/main" val="3136383532"/>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Dukes</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a:t>
                      </a:r>
                    </a:p>
                  </a:txBody>
                  <a:tcPr marL="8467" marR="8467" marT="8467" marB="0" anchor="b"/>
                </a:tc>
                <a:tc>
                  <a:txBody>
                    <a:bodyPr/>
                    <a:lstStyle/>
                    <a:p>
                      <a:pPr lvl="0" algn="ctr" rtl="0">
                        <a:buNone/>
                      </a:pPr>
                      <a:r>
                        <a:rPr lang="en-US" sz="1200" u="none" strike="noStrike">
                          <a:effectLst/>
                          <a:latin typeface="Calibri"/>
                        </a:rPr>
                        <a:t>#</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466828053"/>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Essex</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44</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734948310"/>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Franklin</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31</a:t>
                      </a:r>
                    </a:p>
                  </a:txBody>
                  <a:tcPr marL="8467" marR="8467" marT="8467" marB="0" anchor="b"/>
                </a:tc>
                <a:tc>
                  <a:txBody>
                    <a:bodyPr/>
                    <a:lstStyle/>
                    <a:p>
                      <a:pPr lvl="0" algn="ctr" rtl="0">
                        <a:buNone/>
                      </a:pPr>
                      <a:r>
                        <a:rPr lang="en-US" sz="1200" u="none" strike="noStrike">
                          <a:effectLst/>
                          <a:latin typeface="Calibri"/>
                        </a:rPr>
                        <a:t>4%</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1067024779"/>
                  </a:ext>
                </a:extLst>
              </a:tr>
              <a:tr h="191347">
                <a:tc vMerge="1">
                  <a:txBody>
                    <a:bodyPr/>
                    <a:lstStyle/>
                    <a:p>
                      <a:pPr algn="l"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102942" marR="3431" marT="3431" marB="0" anchor="b"/>
                </a:tc>
                <a:tc>
                  <a:txBody>
                    <a:bodyPr/>
                    <a:lstStyle/>
                    <a:p>
                      <a:pPr lvl="0" algn="l">
                        <a:buNone/>
                      </a:pPr>
                      <a:r>
                        <a:rPr lang="en-US" sz="1200" b="0" i="0" u="none" strike="noStrike">
                          <a:solidFill>
                            <a:srgbClr val="000000"/>
                          </a:solidFill>
                          <a:effectLst/>
                          <a:latin typeface="Calibri"/>
                        </a:rPr>
                        <a:t>Hampden</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48</a:t>
                      </a:r>
                    </a:p>
                  </a:txBody>
                  <a:tcPr marL="8467" marR="8467" marT="8467" marB="0" anchor="b"/>
                </a:tc>
                <a:tc>
                  <a:txBody>
                    <a:bodyPr/>
                    <a:lstStyle/>
                    <a:p>
                      <a:pPr lvl="0" algn="ctr" rtl="0">
                        <a:buNone/>
                      </a:pPr>
                      <a:r>
                        <a:rPr lang="en-US" sz="1200" u="none" strike="noStrike">
                          <a:effectLst/>
                          <a:latin typeface="Calibri"/>
                        </a:rPr>
                        <a:t>3%</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555298764"/>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Hampshire</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37</a:t>
                      </a:r>
                    </a:p>
                  </a:txBody>
                  <a:tcPr marL="8467" marR="8467" marT="8467" marB="0" anchor="b"/>
                </a:tc>
                <a:tc>
                  <a:txBody>
                    <a:bodyPr/>
                    <a:lstStyle/>
                    <a:p>
                      <a:pPr lvl="0" algn="ctr" rtl="0">
                        <a:buNone/>
                      </a:pPr>
                      <a:r>
                        <a:rPr lang="en-US" sz="1200" u="none" strike="noStrike">
                          <a:effectLst/>
                          <a:latin typeface="Calibri"/>
                        </a:rPr>
                        <a:t>3%</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1198507044"/>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Middlesex</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122</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546937873"/>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Nantucket</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a:t>
                      </a:r>
                    </a:p>
                  </a:txBody>
                  <a:tcPr marL="8467" marR="8467" marT="8467" marB="0" anchor="b"/>
                </a:tc>
                <a:tc>
                  <a:txBody>
                    <a:bodyPr/>
                    <a:lstStyle/>
                    <a:p>
                      <a:pPr lvl="0" algn="ctr" rtl="0">
                        <a:buNone/>
                      </a:pPr>
                      <a:r>
                        <a:rPr lang="en-US" sz="1200" u="none" strike="noStrike">
                          <a:effectLst/>
                          <a:latin typeface="Calibri"/>
                        </a:rPr>
                        <a:t>#</a:t>
                      </a:r>
                      <a:r>
                        <a:rPr lang="en-US" sz="1200">
                          <a:effectLst/>
                          <a:latin typeface="Calibri"/>
                        </a:rPr>
                        <a:t>​</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010508915"/>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Norfolk</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56</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900657836"/>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Plymouth</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39</a:t>
                      </a:r>
                    </a:p>
                  </a:txBody>
                  <a:tcPr marL="8467" marR="8467" marT="8467" marB="0" anchor="b"/>
                </a:tc>
                <a:tc>
                  <a:txBody>
                    <a:bodyPr/>
                    <a:lstStyle/>
                    <a:p>
                      <a:pPr lvl="0" algn="ctr" rtl="0">
                        <a:buNone/>
                      </a:pPr>
                      <a:r>
                        <a:rPr lang="en-US" sz="1200" u="none" strike="noStrike">
                          <a:effectLst/>
                          <a:latin typeface="Calibri"/>
                        </a:rPr>
                        <a:t>3%</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338531630"/>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Suffolk</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68</a:t>
                      </a:r>
                    </a:p>
                  </a:txBody>
                  <a:tcPr marL="8467" marR="8467" marT="8467" marB="0" anchor="b"/>
                </a:tc>
                <a:tc>
                  <a:txBody>
                    <a:bodyPr/>
                    <a:lstStyle/>
                    <a:p>
                      <a:pPr lvl="0" algn="ctr" rtl="0">
                        <a:buNone/>
                      </a:pPr>
                      <a:r>
                        <a:rPr lang="en-US" sz="1200" u="none" strike="noStrike">
                          <a:effectLst/>
                          <a:latin typeface="Calibri"/>
                        </a:rPr>
                        <a:t>3%</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866014136"/>
                  </a:ext>
                </a:extLst>
              </a:tr>
              <a:tr h="191347">
                <a:tc vMerge="1">
                  <a:txBody>
                    <a:bodyPr/>
                    <a:lstStyle/>
                    <a:p>
                      <a:endParaRPr lang="en-US"/>
                    </a:p>
                  </a:txBody>
                  <a:tcPr marL="77207" marR="2573" marT="2573" marB="0" anchor="ctr"/>
                </a:tc>
                <a:tc>
                  <a:txBody>
                    <a:bodyPr/>
                    <a:lstStyle/>
                    <a:p>
                      <a:pPr lvl="0" algn="l">
                        <a:buNone/>
                      </a:pPr>
                      <a:r>
                        <a:rPr lang="en-US" sz="1200" b="0" i="0" u="none" strike="noStrike">
                          <a:solidFill>
                            <a:srgbClr val="000000"/>
                          </a:solidFill>
                          <a:effectLst/>
                          <a:latin typeface="Calibri"/>
                        </a:rPr>
                        <a:t>Worcester</a:t>
                      </a:r>
                      <a:endParaRPr lang="en-US" sz="1200"/>
                    </a:p>
                  </a:txBody>
                  <a:tcPr marL="190500" marR="6351" marT="6351" marB="0" anchor="b"/>
                </a:tc>
                <a:tc>
                  <a:txBody>
                    <a:bodyPr/>
                    <a:lstStyle/>
                    <a:p>
                      <a:pPr algn="ctr" fontAlgn="b"/>
                      <a:r>
                        <a:rPr lang="en-US" sz="1200" b="0" i="0" u="none" strike="noStrike">
                          <a:solidFill>
                            <a:srgbClr val="000000"/>
                          </a:solidFill>
                          <a:effectLst/>
                          <a:latin typeface="Calibri"/>
                        </a:rPr>
                        <a:t>70</a:t>
                      </a:r>
                    </a:p>
                  </a:txBody>
                  <a:tcPr marL="8467" marR="8467" marT="8467" marB="0" anchor="b"/>
                </a:tc>
                <a:tc>
                  <a:txBody>
                    <a:bodyPr/>
                    <a:lstStyle/>
                    <a:p>
                      <a:pPr lvl="0" algn="ctr" rtl="0">
                        <a:buNone/>
                      </a:pPr>
                      <a:r>
                        <a:rPr lang="en-US" sz="1200" u="none" strike="noStrike">
                          <a:effectLst/>
                          <a:latin typeface="Calibri"/>
                        </a:rPr>
                        <a:t>2%</a:t>
                      </a:r>
                      <a:endParaRPr lang="en-US" sz="1200" b="0" i="0" u="none" strike="noStrike">
                        <a:solidFill>
                          <a:srgbClr val="000000"/>
                        </a:solidFill>
                        <a:effectLst/>
                        <a:latin typeface="Calibri"/>
                      </a:endParaRPr>
                    </a:p>
                  </a:txBody>
                  <a:tcPr marL="8467" marR="8467" marT="8467" marB="0" anchor="b"/>
                </a:tc>
                <a:extLst>
                  <a:ext uri="{0D108BD9-81ED-4DB2-BD59-A6C34878D82A}">
                    <a16:rowId xmlns:a16="http://schemas.microsoft.com/office/drawing/2014/main" val="2476429833"/>
                  </a:ext>
                </a:extLst>
              </a:tr>
            </a:tbl>
          </a:graphicData>
        </a:graphic>
      </p:graphicFrame>
      <p:sp>
        <p:nvSpPr>
          <p:cNvPr id="9" name="TextBox 1">
            <a:extLst>
              <a:ext uri="{FF2B5EF4-FFF2-40B4-BE49-F238E27FC236}">
                <a16:creationId xmlns:a16="http://schemas.microsoft.com/office/drawing/2014/main" id="{10961064-9231-4220-9090-7D4D77EDF77C}"/>
              </a:ext>
            </a:extLst>
          </p:cNvPr>
          <p:cNvSpPr txBox="1"/>
          <p:nvPr/>
        </p:nvSpPr>
        <p:spPr>
          <a:xfrm>
            <a:off x="8389914" y="3786902"/>
            <a:ext cx="3440750" cy="329320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800" kern="0"/>
              <a:t>Note: </a:t>
            </a:r>
            <a:r>
              <a:rPr lang="en-US" sz="800"/>
              <a:t>All percentages presented here (except County) </a:t>
            </a:r>
            <a:r>
              <a:rPr lang="en-US" sz="800" kern="0"/>
              <a:t>are weighted to the </a:t>
            </a:r>
            <a:r>
              <a:rPr lang="en-US" sz="800"/>
              <a:t>statewide age </a:t>
            </a:r>
            <a:r>
              <a:rPr lang="en-US" sz="800" kern="0"/>
              <a:t>and </a:t>
            </a:r>
            <a:r>
              <a:rPr lang="en-US" sz="800"/>
              <a:t>educational distribution of those 25 years old or older in Massachusetts</a:t>
            </a:r>
            <a:endParaRPr lang="en-US" sz="800" kern="0"/>
          </a:p>
          <a:p>
            <a:pPr>
              <a:defRPr/>
            </a:pPr>
            <a:endParaRPr lang="en-US" sz="800" kern="0"/>
          </a:p>
          <a:p>
            <a:pPr>
              <a:defRPr/>
            </a:pPr>
            <a:r>
              <a:rPr lang="en-US" sz="800"/>
              <a:t>Data presented at sub-state geographies (county, rural cluster, municipality) were NOT weighted to the statewide age and educational distribution of those 25 years or older in MA since the age and educational distributions within those geographies may be different than the statewide distribution. </a:t>
            </a:r>
          </a:p>
          <a:p>
            <a:pPr>
              <a:defRPr/>
            </a:pPr>
            <a:endParaRPr lang="en-US" sz="800"/>
          </a:p>
          <a:p>
            <a:pPr>
              <a:defRPr/>
            </a:pPr>
            <a:r>
              <a:rPr lang="en-US" sz="800"/>
              <a:t>Unweighted percentages should NOT be compared to weighted percentages. </a:t>
            </a:r>
          </a:p>
          <a:p>
            <a:pPr>
              <a:defRPr/>
            </a:pPr>
            <a:endParaRPr lang="en-US" sz="800"/>
          </a:p>
          <a:p>
            <a:pPr>
              <a:defRPr/>
            </a:pPr>
            <a:r>
              <a:rPr lang="en-US" sz="800" err="1"/>
              <a:t>nH</a:t>
            </a:r>
            <a:r>
              <a:rPr lang="en-US" sz="800"/>
              <a:t>/</a:t>
            </a:r>
            <a:r>
              <a:rPr lang="en-US" sz="800" err="1"/>
              <a:t>nL</a:t>
            </a:r>
            <a:r>
              <a:rPr lang="en-US" sz="800"/>
              <a:t> = non-Hispanic/non-Latinx; </a:t>
            </a:r>
          </a:p>
          <a:p>
            <a:pPr>
              <a:defRPr/>
            </a:pPr>
            <a:r>
              <a:rPr lang="en-US" sz="800"/>
              <a:t>American Indian/Alaska Native includes respondents who identify as Hispanic/Latinx</a:t>
            </a:r>
          </a:p>
          <a:p>
            <a:pPr>
              <a:defRPr/>
            </a:pPr>
            <a:r>
              <a:rPr lang="en-US" sz="800"/>
              <a:t>Questioning/undecided/non-binary gender identity includes respondents identifying as non-binary, genderqueer, not exclusively male or female, and questioning/unsure of their gender identity. </a:t>
            </a:r>
          </a:p>
          <a:p>
            <a:pPr>
              <a:defRPr/>
            </a:pPr>
            <a:endParaRPr lang="en-US" sz="800"/>
          </a:p>
          <a:p>
            <a:pPr>
              <a:defRPr/>
            </a:pPr>
            <a:r>
              <a:rPr lang="en-US" sz="800"/>
              <a:t>‘Any IPV’ includes report from respondent of physical, sexual, and/or controlling forms of IPV experienced during the first six to eight months of the Covid-19 pandemic. </a:t>
            </a:r>
            <a:endParaRPr lang="en-US" sz="600">
              <a:latin typeface="Abadi Extra Light"/>
            </a:endParaRPr>
          </a:p>
          <a:p>
            <a:pPr>
              <a:defRPr/>
            </a:pPr>
            <a:endParaRPr lang="en-US" sz="600"/>
          </a:p>
          <a:p>
            <a:pPr>
              <a:defRPr/>
            </a:pPr>
            <a:endParaRPr lang="en-US" sz="600"/>
          </a:p>
          <a:p>
            <a:pPr>
              <a:defRPr/>
            </a:pPr>
            <a:endParaRPr lang="en-US" sz="600"/>
          </a:p>
        </p:txBody>
      </p:sp>
      <p:sp>
        <p:nvSpPr>
          <p:cNvPr id="10" name="Rectangle 9">
            <a:extLst>
              <a:ext uri="{FF2B5EF4-FFF2-40B4-BE49-F238E27FC236}">
                <a16:creationId xmlns:a16="http://schemas.microsoft.com/office/drawing/2014/main" id="{693D1783-766A-4831-B39D-FA666D4338E1}"/>
              </a:ext>
            </a:extLst>
          </p:cNvPr>
          <p:cNvSpPr/>
          <p:nvPr/>
        </p:nvSpPr>
        <p:spPr>
          <a:xfrm>
            <a:off x="0" y="6564892"/>
            <a:ext cx="1278555" cy="338554"/>
          </a:xfrm>
          <a:prstGeom prst="rect">
            <a:avLst/>
          </a:prstGeom>
        </p:spPr>
        <p:txBody>
          <a:bodyPr wrap="none" lIns="121920" tIns="60960" rIns="121920" bIns="60960" anchor="t">
            <a:spAutoFit/>
          </a:bodyPr>
          <a:lstStyle/>
          <a:p>
            <a:pPr defTabSz="1219170">
              <a:buClr>
                <a:srgbClr val="000000"/>
              </a:buClr>
              <a:defRPr/>
            </a:pPr>
            <a:r>
              <a:rPr lang="en-US" sz="1400" i="1" kern="0">
                <a:solidFill>
                  <a:srgbClr val="000000"/>
                </a:solidFill>
                <a:latin typeface="Abadi Extra Light"/>
                <a:ea typeface="Lato"/>
                <a:cs typeface="Lato"/>
                <a:sym typeface="Lato"/>
              </a:rPr>
              <a:t>6.9.21 release</a:t>
            </a:r>
            <a:endParaRPr lang="en-US" sz="1400" i="1" kern="0">
              <a:solidFill>
                <a:srgbClr val="000000"/>
              </a:solidFill>
              <a:cs typeface="Arial"/>
              <a:sym typeface="Arial"/>
            </a:endParaRPr>
          </a:p>
        </p:txBody>
      </p:sp>
      <p:sp>
        <p:nvSpPr>
          <p:cNvPr id="2" name="Slide Number Placeholder 1">
            <a:extLst>
              <a:ext uri="{FF2B5EF4-FFF2-40B4-BE49-F238E27FC236}">
                <a16:creationId xmlns:a16="http://schemas.microsoft.com/office/drawing/2014/main" id="{1EFDF1F6-E8CA-4653-9691-CFC24DCC36B5}"/>
              </a:ext>
            </a:extLst>
          </p:cNvPr>
          <p:cNvSpPr>
            <a:spLocks noGrp="1"/>
          </p:cNvSpPr>
          <p:nvPr>
            <p:ph type="sldNum" idx="12"/>
          </p:nvPr>
        </p:nvSpPr>
        <p:spPr/>
        <p:txBody>
          <a:bodyPr/>
          <a:lstStyle/>
          <a:p>
            <a:pPr>
              <a:defRPr/>
            </a:pPr>
            <a:fld id="{00000000-1234-1234-1234-123412341234}" type="slidenum">
              <a:rPr lang="en" smtClean="0">
                <a:solidFill>
                  <a:srgbClr val="595959"/>
                </a:solidFill>
              </a:rPr>
              <a:pPr>
                <a:defRPr/>
              </a:pPr>
              <a:t>84</a:t>
            </a:fld>
            <a:endParaRPr lang="en">
              <a:solidFill>
                <a:srgbClr val="595959"/>
              </a:solidFill>
            </a:endParaRPr>
          </a:p>
        </p:txBody>
      </p:sp>
    </p:spTree>
    <p:extLst>
      <p:ext uri="{BB962C8B-B14F-4D97-AF65-F5344CB8AC3E}">
        <p14:creationId xmlns:p14="http://schemas.microsoft.com/office/powerpoint/2010/main" val="18533926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85</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spc="800">
                <a:solidFill>
                  <a:srgbClr val="FFFFFF"/>
                </a:solidFill>
                <a:latin typeface="Abadi Extra Light"/>
              </a:rPr>
              <a:t>YOUNG PARENT SAMPLE (n=148)</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graphicFrame>
        <p:nvGraphicFramePr>
          <p:cNvPr id="13" name="Table 6">
            <a:extLst>
              <a:ext uri="{FF2B5EF4-FFF2-40B4-BE49-F238E27FC236}">
                <a16:creationId xmlns:a16="http://schemas.microsoft.com/office/drawing/2014/main" id="{D50B9A28-8E6C-4368-A6B0-79DCD5D0C5B8}"/>
              </a:ext>
            </a:extLst>
          </p:cNvPr>
          <p:cNvGraphicFramePr>
            <a:graphicFrameLocks noGrp="1"/>
          </p:cNvGraphicFramePr>
          <p:nvPr/>
        </p:nvGraphicFramePr>
        <p:xfrm>
          <a:off x="4190510" y="731324"/>
          <a:ext cx="4080014" cy="3042198"/>
        </p:xfrm>
        <a:graphic>
          <a:graphicData uri="http://schemas.openxmlformats.org/drawingml/2006/table">
            <a:tbl>
              <a:tblPr firstRow="1" bandRow="1"/>
              <a:tblGrid>
                <a:gridCol w="1184332">
                  <a:extLst>
                    <a:ext uri="{9D8B030D-6E8A-4147-A177-3AD203B41FA5}">
                      <a16:colId xmlns:a16="http://schemas.microsoft.com/office/drawing/2014/main" val="2436933876"/>
                    </a:ext>
                  </a:extLst>
                </a:gridCol>
                <a:gridCol w="1943819">
                  <a:extLst>
                    <a:ext uri="{9D8B030D-6E8A-4147-A177-3AD203B41FA5}">
                      <a16:colId xmlns:a16="http://schemas.microsoft.com/office/drawing/2014/main" val="106707172"/>
                    </a:ext>
                  </a:extLst>
                </a:gridCol>
                <a:gridCol w="951863">
                  <a:extLst>
                    <a:ext uri="{9D8B030D-6E8A-4147-A177-3AD203B41FA5}">
                      <a16:colId xmlns:a16="http://schemas.microsoft.com/office/drawing/2014/main" val="3886024209"/>
                    </a:ext>
                  </a:extLst>
                </a:gridCol>
              </a:tblGrid>
              <a:tr h="539311">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panose="020B0204020104020204" pitchFamily="34" charset="0"/>
                        </a:rPr>
                        <a:t>Population</a:t>
                      </a:r>
                      <a:r>
                        <a:rPr lang="en-US" sz="1500">
                          <a:latin typeface="Abadi Extra Light" panose="020B0204020104020204" pitchFamily="34" charset="0"/>
                        </a:rPr>
                        <a:t> </a:t>
                      </a:r>
                    </a:p>
                  </a:txBody>
                  <a:tcPr marL="121920" marR="121920" marT="60960" marB="60960"/>
                </a:tc>
                <a:tc>
                  <a:txBody>
                    <a:bodyPr/>
                    <a:lstStyle/>
                    <a:p>
                      <a:r>
                        <a:rPr lang="en-US" sz="1500" b="1">
                          <a:latin typeface="Abadi Extra Light" panose="020B0204020104020204" pitchFamily="34" charset="0"/>
                        </a:rPr>
                        <a:t>Sample Size </a:t>
                      </a:r>
                    </a:p>
                  </a:txBody>
                  <a:tcPr marL="121920" marR="121920" marT="60960" marB="60960"/>
                </a:tc>
                <a:extLst>
                  <a:ext uri="{0D108BD9-81ED-4DB2-BD59-A6C34878D82A}">
                    <a16:rowId xmlns:a16="http://schemas.microsoft.com/office/drawing/2014/main" val="848394337"/>
                  </a:ext>
                </a:extLst>
              </a:tr>
              <a:tr h="326425">
                <a:tc rowSpan="3">
                  <a:txBody>
                    <a:bodyPr/>
                    <a:lstStyle/>
                    <a:p>
                      <a:r>
                        <a:rPr lang="en-US" sz="1400">
                          <a:latin typeface="Abadi Extra Light" panose="020B0204020104020204" pitchFamily="34" charset="0"/>
                        </a:rPr>
                        <a:t>Sexual Orientation</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LGBQA</a:t>
                      </a:r>
                    </a:p>
                  </a:txBody>
                  <a:tcPr marL="8467" marR="8467" marT="8467" marB="0" anchor="b"/>
                </a:tc>
                <a:tc>
                  <a:txBody>
                    <a:bodyPr/>
                    <a:lstStyle/>
                    <a:p>
                      <a:r>
                        <a:rPr lang="en-US" sz="1500">
                          <a:latin typeface="Abadi Extra Light" panose="020B0204020104020204" pitchFamily="34" charset="0"/>
                        </a:rPr>
                        <a:t>22</a:t>
                      </a:r>
                    </a:p>
                  </a:txBody>
                  <a:tcPr marL="121920" marR="121920" marT="60960" marB="60960"/>
                </a:tc>
                <a:extLst>
                  <a:ext uri="{0D108BD9-81ED-4DB2-BD59-A6C34878D82A}">
                    <a16:rowId xmlns:a16="http://schemas.microsoft.com/office/drawing/2014/main" val="4230592866"/>
                  </a:ext>
                </a:extLst>
              </a:tr>
              <a:tr h="326425">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Straight (Heterosexual)</a:t>
                      </a:r>
                    </a:p>
                  </a:txBody>
                  <a:tcPr marL="8467" marR="8467" marT="8467" marB="0" anchor="b"/>
                </a:tc>
                <a:tc>
                  <a:txBody>
                    <a:bodyPr/>
                    <a:lstStyle/>
                    <a:p>
                      <a:r>
                        <a:rPr lang="en-US" sz="1500">
                          <a:latin typeface="Abadi Extra Light" panose="020B0204020104020204" pitchFamily="34" charset="0"/>
                        </a:rPr>
                        <a:t>105</a:t>
                      </a:r>
                    </a:p>
                  </a:txBody>
                  <a:tcPr marL="121920" marR="121920" marT="60960" marB="60960"/>
                </a:tc>
                <a:extLst>
                  <a:ext uri="{0D108BD9-81ED-4DB2-BD59-A6C34878D82A}">
                    <a16:rowId xmlns:a16="http://schemas.microsoft.com/office/drawing/2014/main" val="814998834"/>
                  </a:ext>
                </a:extLst>
              </a:tr>
              <a:tr h="43365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Other; Don’t understand; prefer not answer</a:t>
                      </a:r>
                    </a:p>
                  </a:txBody>
                  <a:tcPr marL="8467" marR="8467" marT="8467" marB="0" anchor="b"/>
                </a:tc>
                <a:tc>
                  <a:txBody>
                    <a:bodyPr/>
                    <a:lstStyle/>
                    <a:p>
                      <a:r>
                        <a:rPr lang="en-US" sz="1500">
                          <a:latin typeface="Abadi Extra Light" panose="020B0204020104020204" pitchFamily="34" charset="0"/>
                        </a:rPr>
                        <a:t>20</a:t>
                      </a:r>
                    </a:p>
                  </a:txBody>
                  <a:tcPr marL="121920" marR="121920" marT="60960" marB="60960"/>
                </a:tc>
                <a:extLst>
                  <a:ext uri="{0D108BD9-81ED-4DB2-BD59-A6C34878D82A}">
                    <a16:rowId xmlns:a16="http://schemas.microsoft.com/office/drawing/2014/main" val="3033754046"/>
                  </a:ext>
                </a:extLst>
              </a:tr>
              <a:tr h="433657">
                <a:tc rowSpan="3">
                  <a:txBody>
                    <a:bodyPr/>
                    <a:lstStyle/>
                    <a:p>
                      <a:r>
                        <a:rPr lang="en-US" sz="1400">
                          <a:latin typeface="Abadi Extra Light" panose="020B0204020104020204" pitchFamily="34" charset="0"/>
                        </a:rPr>
                        <a:t>Transgender </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Of transgender experience </a:t>
                      </a:r>
                    </a:p>
                  </a:txBody>
                  <a:tcPr marL="8467" marR="8467" marT="8467" marB="0" anchor="b"/>
                </a:tc>
                <a:tc>
                  <a:txBody>
                    <a:bodyPr/>
                    <a:lstStyle/>
                    <a:p>
                      <a:r>
                        <a:rPr lang="en-US" sz="1500">
                          <a:latin typeface="Abadi Extra Light" panose="020B0204020104020204" pitchFamily="34" charset="0"/>
                        </a:rPr>
                        <a:t>&lt;5</a:t>
                      </a:r>
                    </a:p>
                  </a:txBody>
                  <a:tcPr marL="121920" marR="121920" marT="60960" marB="60960"/>
                </a:tc>
                <a:extLst>
                  <a:ext uri="{0D108BD9-81ED-4DB2-BD59-A6C34878D82A}">
                    <a16:rowId xmlns:a16="http://schemas.microsoft.com/office/drawing/2014/main" val="4268037465"/>
                  </a:ext>
                </a:extLst>
              </a:tr>
              <a:tr h="207395">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Not of transgender exp. </a:t>
                      </a:r>
                    </a:p>
                  </a:txBody>
                  <a:tcPr marL="8467" marR="8467" marT="8467" marB="0" anchor="b"/>
                </a:tc>
                <a:tc>
                  <a:txBody>
                    <a:bodyPr/>
                    <a:lstStyle/>
                    <a:p>
                      <a:r>
                        <a:rPr lang="en-US" sz="1500">
                          <a:latin typeface="Abadi Extra Light" panose="020B0204020104020204" pitchFamily="34" charset="0"/>
                        </a:rPr>
                        <a:t>134</a:t>
                      </a:r>
                    </a:p>
                  </a:txBody>
                  <a:tcPr marL="121920" marR="121920" marT="60960" marB="60960"/>
                </a:tc>
                <a:extLst>
                  <a:ext uri="{0D108BD9-81ED-4DB2-BD59-A6C34878D82A}">
                    <a16:rowId xmlns:a16="http://schemas.microsoft.com/office/drawing/2014/main" val="204392729"/>
                  </a:ext>
                </a:extLst>
              </a:tr>
              <a:tr h="480184">
                <a:tc vMerge="1">
                  <a:txBody>
                    <a:bodyPr/>
                    <a:lstStyle/>
                    <a:p>
                      <a:endParaRPr lang="en-US" sz="1400">
                        <a:latin typeface="Abadi Extra Light" panose="020B0204020104020204" pitchFamily="34" charset="0"/>
                      </a:endParaRPr>
                    </a:p>
                  </a:txBody>
                  <a:tcPr marL="121920" marR="121920" marT="60960" marB="6096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b="0" i="0" u="none" strike="noStrike">
                          <a:solidFill>
                            <a:srgbClr val="000000"/>
                          </a:solidFill>
                          <a:effectLst/>
                          <a:latin typeface="Abadi Extra Light" panose="020B0204020104020204" pitchFamily="34" charset="0"/>
                        </a:rPr>
                        <a:t>Don’t understand; prefer not answer</a:t>
                      </a:r>
                    </a:p>
                  </a:txBody>
                  <a:tcPr marL="8467" marR="8467" marT="8467" marB="0" anchor="b"/>
                </a:tc>
                <a:tc>
                  <a:txBody>
                    <a:bodyPr/>
                    <a:lstStyle/>
                    <a:p>
                      <a:r>
                        <a:rPr lang="en-US" sz="1500">
                          <a:latin typeface="Abadi Extra Light" panose="020B0204020104020204" pitchFamily="34" charset="0"/>
                        </a:rPr>
                        <a:t>11</a:t>
                      </a:r>
                    </a:p>
                  </a:txBody>
                  <a:tcPr marL="121920" marR="121920" marT="60960" marB="60960"/>
                </a:tc>
                <a:extLst>
                  <a:ext uri="{0D108BD9-81ED-4DB2-BD59-A6C34878D82A}">
                    <a16:rowId xmlns:a16="http://schemas.microsoft.com/office/drawing/2014/main" val="2627052184"/>
                  </a:ext>
                </a:extLst>
              </a:tr>
            </a:tbl>
          </a:graphicData>
        </a:graphic>
      </p:graphicFrame>
      <p:graphicFrame>
        <p:nvGraphicFramePr>
          <p:cNvPr id="14" name="Table 6">
            <a:extLst>
              <a:ext uri="{FF2B5EF4-FFF2-40B4-BE49-F238E27FC236}">
                <a16:creationId xmlns:a16="http://schemas.microsoft.com/office/drawing/2014/main" id="{338695F6-F860-44E5-AB22-8062065396D7}"/>
              </a:ext>
            </a:extLst>
          </p:cNvPr>
          <p:cNvGraphicFramePr>
            <a:graphicFrameLocks noGrp="1"/>
          </p:cNvGraphicFramePr>
          <p:nvPr/>
        </p:nvGraphicFramePr>
        <p:xfrm>
          <a:off x="8381020" y="738524"/>
          <a:ext cx="3695963" cy="4876801"/>
        </p:xfrm>
        <a:graphic>
          <a:graphicData uri="http://schemas.openxmlformats.org/drawingml/2006/table">
            <a:tbl>
              <a:tblPr firstRow="1" bandRow="1"/>
              <a:tblGrid>
                <a:gridCol w="1048730">
                  <a:extLst>
                    <a:ext uri="{9D8B030D-6E8A-4147-A177-3AD203B41FA5}">
                      <a16:colId xmlns:a16="http://schemas.microsoft.com/office/drawing/2014/main" val="2436933876"/>
                    </a:ext>
                  </a:extLst>
                </a:gridCol>
                <a:gridCol w="1552686">
                  <a:extLst>
                    <a:ext uri="{9D8B030D-6E8A-4147-A177-3AD203B41FA5}">
                      <a16:colId xmlns:a16="http://schemas.microsoft.com/office/drawing/2014/main" val="106707172"/>
                    </a:ext>
                  </a:extLst>
                </a:gridCol>
                <a:gridCol w="1094547">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panose="020B0204020104020204" pitchFamily="34" charset="0"/>
                        </a:rPr>
                        <a:t>Population</a:t>
                      </a:r>
                      <a:r>
                        <a:rPr lang="en-US" sz="1500">
                          <a:latin typeface="Abadi Extra Light" panose="020B0204020104020204" pitchFamily="34" charset="0"/>
                        </a:rPr>
                        <a:t> </a:t>
                      </a:r>
                    </a:p>
                  </a:txBody>
                  <a:tcPr marL="121920" marR="121920" marT="60960" marB="60960"/>
                </a:tc>
                <a:tc>
                  <a:txBody>
                    <a:bodyPr/>
                    <a:lstStyle/>
                    <a:p>
                      <a:r>
                        <a:rPr lang="en-US" sz="1500" b="1">
                          <a:latin typeface="Abadi Extra Light" panose="020B0204020104020204" pitchFamily="34" charset="0"/>
                        </a:rPr>
                        <a:t>Sample Size </a:t>
                      </a:r>
                    </a:p>
                  </a:txBody>
                  <a:tcPr marL="121920" marR="121920" marT="60960" marB="60960"/>
                </a:tc>
                <a:extLst>
                  <a:ext uri="{0D108BD9-81ED-4DB2-BD59-A6C34878D82A}">
                    <a16:rowId xmlns:a16="http://schemas.microsoft.com/office/drawing/2014/main" val="848394337"/>
                  </a:ext>
                </a:extLst>
              </a:tr>
              <a:tr h="345440">
                <a:tc rowSpan="7">
                  <a:txBody>
                    <a:bodyPr/>
                    <a:lstStyle/>
                    <a:p>
                      <a:r>
                        <a:rPr lang="en-US" sz="1500">
                          <a:latin typeface="Abadi Extra Light" panose="020B0204020104020204" pitchFamily="34" charset="0"/>
                        </a:rPr>
                        <a:t>Race/ Ethnicity</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American Indian / Alaska Native</a:t>
                      </a:r>
                    </a:p>
                  </a:txBody>
                  <a:tcPr marL="8467" marR="8467" marT="8467" marB="0" anchor="b"/>
                </a:tc>
                <a:tc>
                  <a:txBody>
                    <a:bodyPr/>
                    <a:lstStyle/>
                    <a:p>
                      <a:r>
                        <a:rPr lang="en-US" sz="1500">
                          <a:latin typeface="Abadi Extra Light" panose="020B0204020104020204" pitchFamily="34" charset="0"/>
                        </a:rPr>
                        <a:t>8</a:t>
                      </a:r>
                    </a:p>
                  </a:txBody>
                  <a:tcPr marL="121920" marR="121920" marT="60960" marB="60960"/>
                </a:tc>
                <a:extLst>
                  <a:ext uri="{0D108BD9-81ED-4DB2-BD59-A6C34878D82A}">
                    <a16:rowId xmlns:a16="http://schemas.microsoft.com/office/drawing/2014/main" val="4230592866"/>
                  </a:ext>
                </a:extLst>
              </a:tr>
              <a:tr h="245514">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panose="020B0204020104020204" pitchFamily="34" charset="0"/>
                        </a:rPr>
                        <a:t>Hispanic / Latinx</a:t>
                      </a:r>
                    </a:p>
                  </a:txBody>
                  <a:tcPr marL="8467" marR="8467" marT="8467" marB="0" anchor="b"/>
                </a:tc>
                <a:tc>
                  <a:txBody>
                    <a:bodyPr/>
                    <a:lstStyle/>
                    <a:p>
                      <a:r>
                        <a:rPr lang="en-US" sz="1500">
                          <a:latin typeface="Abadi Extra Light" panose="020B0204020104020204" pitchFamily="34" charset="0"/>
                        </a:rPr>
                        <a:t>74</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Multiracial</a:t>
                      </a:r>
                    </a:p>
                  </a:txBody>
                  <a:tcPr marL="8467" marR="8467" marT="8467" marB="0" anchor="b"/>
                </a:tc>
                <a:tc>
                  <a:txBody>
                    <a:bodyPr/>
                    <a:lstStyle/>
                    <a:p>
                      <a:r>
                        <a:rPr lang="en-US" sz="1500">
                          <a:latin typeface="Abadi Extra Light" panose="020B0204020104020204" pitchFamily="34" charset="0"/>
                        </a:rPr>
                        <a:t>&lt;5</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Asian </a:t>
                      </a:r>
                      <a:r>
                        <a:rPr lang="en-US" sz="1500" b="0" i="0" u="none" strike="noStrike" err="1">
                          <a:solidFill>
                            <a:srgbClr val="000000"/>
                          </a:solidFill>
                          <a:effectLst/>
                          <a:latin typeface="Abadi Extra Light" panose="020B0204020104020204" pitchFamily="34" charset="0"/>
                        </a:rPr>
                        <a:t>nH</a:t>
                      </a:r>
                      <a:r>
                        <a:rPr lang="en-US" sz="1500" b="0" i="0" u="none" strike="noStrike">
                          <a:solidFill>
                            <a:srgbClr val="000000"/>
                          </a:solidFill>
                          <a:effectLst/>
                          <a:latin typeface="Abadi Extra Light" panose="020B0204020104020204" pitchFamily="34" charset="0"/>
                        </a:rPr>
                        <a:t>/</a:t>
                      </a:r>
                      <a:r>
                        <a:rPr lang="en-US" sz="1500" b="0" i="0" u="none" strike="noStrike" err="1">
                          <a:solidFill>
                            <a:srgbClr val="000000"/>
                          </a:solidFill>
                          <a:effectLst/>
                          <a:latin typeface="Abadi Extra Light" panose="020B0204020104020204" pitchFamily="34" charset="0"/>
                        </a:rPr>
                        <a:t>nL</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panose="020B0204020104020204" pitchFamily="34" charset="0"/>
                        </a:rPr>
                        <a:t>5</a:t>
                      </a:r>
                    </a:p>
                  </a:txBody>
                  <a:tcPr marL="121920" marR="121920" marT="60960" marB="60960"/>
                </a:tc>
                <a:extLst>
                  <a:ext uri="{0D108BD9-81ED-4DB2-BD59-A6C34878D82A}">
                    <a16:rowId xmlns:a16="http://schemas.microsoft.com/office/drawing/2014/main" val="814998834"/>
                  </a:ext>
                </a:extLst>
              </a:tr>
              <a:tr h="189105">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Black </a:t>
                      </a:r>
                      <a:r>
                        <a:rPr lang="en-US" sz="1500" b="0" i="0" u="none" strike="noStrike" err="1">
                          <a:solidFill>
                            <a:srgbClr val="000000"/>
                          </a:solidFill>
                          <a:effectLst/>
                          <a:latin typeface="Abadi Extra Light" panose="020B0204020104020204" pitchFamily="34" charset="0"/>
                        </a:rPr>
                        <a:t>nH</a:t>
                      </a:r>
                      <a:r>
                        <a:rPr lang="en-US" sz="1500" b="0" i="0" u="none" strike="noStrike">
                          <a:solidFill>
                            <a:srgbClr val="000000"/>
                          </a:solidFill>
                          <a:effectLst/>
                          <a:latin typeface="Abadi Extra Light" panose="020B0204020104020204" pitchFamily="34" charset="0"/>
                        </a:rPr>
                        <a:t>/</a:t>
                      </a:r>
                      <a:r>
                        <a:rPr lang="en-US" sz="1500" b="0" i="0" u="none" strike="noStrike" err="1">
                          <a:solidFill>
                            <a:srgbClr val="000000"/>
                          </a:solidFill>
                          <a:effectLst/>
                          <a:latin typeface="Abadi Extra Light" panose="020B0204020104020204" pitchFamily="34" charset="0"/>
                        </a:rPr>
                        <a:t>nL</a:t>
                      </a:r>
                      <a:r>
                        <a:rPr lang="en-US" sz="1500" b="0" i="0" u="none" strike="noStrike">
                          <a:solidFill>
                            <a:srgbClr val="000000"/>
                          </a:solidFill>
                          <a:effectLst/>
                          <a:latin typeface="Abadi Extra Light" panose="020B0204020104020204" pitchFamily="34" charset="0"/>
                        </a:rPr>
                        <a:t> </a:t>
                      </a:r>
                    </a:p>
                  </a:txBody>
                  <a:tcPr marL="8467" marR="8467" marT="8467" marB="0" anchor="b"/>
                </a:tc>
                <a:tc>
                  <a:txBody>
                    <a:bodyPr/>
                    <a:lstStyle/>
                    <a:p>
                      <a:r>
                        <a:rPr lang="en-US" sz="1500">
                          <a:latin typeface="Abadi Extra Light" panose="020B0204020104020204" pitchFamily="34" charset="0"/>
                        </a:rPr>
                        <a:t>9</a:t>
                      </a:r>
                    </a:p>
                  </a:txBody>
                  <a:tcPr marL="121920" marR="121920" marT="60960" marB="60960"/>
                </a:tc>
                <a:extLst>
                  <a:ext uri="{0D108BD9-81ED-4DB2-BD59-A6C34878D82A}">
                    <a16:rowId xmlns:a16="http://schemas.microsoft.com/office/drawing/2014/main" val="3145540802"/>
                  </a:ext>
                </a:extLst>
              </a:tr>
              <a:tr h="276523">
                <a:tc vMerge="1">
                  <a:txBody>
                    <a:bodyPr/>
                    <a:lstStyle/>
                    <a:p>
                      <a:endParaRPr lang="en-US" sz="15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White </a:t>
                      </a:r>
                      <a:r>
                        <a:rPr lang="en-US" sz="1500" b="0" i="0" u="none" strike="noStrike" err="1">
                          <a:solidFill>
                            <a:srgbClr val="000000"/>
                          </a:solidFill>
                          <a:effectLst/>
                          <a:latin typeface="Abadi Extra Light" panose="020B0204020104020204" pitchFamily="34" charset="0"/>
                        </a:rPr>
                        <a:t>nH</a:t>
                      </a:r>
                      <a:r>
                        <a:rPr lang="en-US" sz="1500" b="0" i="0" u="none" strike="noStrike">
                          <a:solidFill>
                            <a:srgbClr val="000000"/>
                          </a:solidFill>
                          <a:effectLst/>
                          <a:latin typeface="Abadi Extra Light" panose="020B0204020104020204" pitchFamily="34" charset="0"/>
                        </a:rPr>
                        <a:t>/</a:t>
                      </a:r>
                      <a:r>
                        <a:rPr lang="en-US" sz="1500" b="0" i="0" u="none" strike="noStrike" err="1">
                          <a:solidFill>
                            <a:srgbClr val="000000"/>
                          </a:solidFill>
                          <a:effectLst/>
                          <a:latin typeface="Abadi Extra Light" panose="020B0204020104020204" pitchFamily="34" charset="0"/>
                        </a:rPr>
                        <a:t>nL</a:t>
                      </a:r>
                      <a:endParaRPr lang="en-US" sz="1500" b="0" i="0" u="none" strike="noStrike">
                        <a:solidFill>
                          <a:srgbClr val="000000"/>
                        </a:solidFill>
                        <a:effectLst/>
                        <a:latin typeface="Abadi Extra Light" panose="020B0204020104020204" pitchFamily="34" charset="0"/>
                      </a:endParaRPr>
                    </a:p>
                  </a:txBody>
                  <a:tcPr marL="8467" marR="8467" marT="8467" marB="0" anchor="b"/>
                </a:tc>
                <a:tc>
                  <a:txBody>
                    <a:bodyPr/>
                    <a:lstStyle/>
                    <a:p>
                      <a:r>
                        <a:rPr lang="en-US" sz="1500">
                          <a:latin typeface="Abadi Extra Light" panose="020B0204020104020204" pitchFamily="34" charset="0"/>
                        </a:rPr>
                        <a:t>44</a:t>
                      </a:r>
                    </a:p>
                  </a:txBody>
                  <a:tcPr marL="121920" marR="121920" marT="60960" marB="60960"/>
                </a:tc>
                <a:extLst>
                  <a:ext uri="{0D108BD9-81ED-4DB2-BD59-A6C34878D82A}">
                    <a16:rowId xmlns:a16="http://schemas.microsoft.com/office/drawing/2014/main" val="719585992"/>
                  </a:ext>
                </a:extLst>
              </a:tr>
              <a:tr h="235353">
                <a:tc vMerge="1">
                  <a:txBody>
                    <a:bodyPr/>
                    <a:lstStyle/>
                    <a:p>
                      <a:endParaRPr lang="en-US" sz="15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Unknown</a:t>
                      </a:r>
                    </a:p>
                  </a:txBody>
                  <a:tcPr marL="8467" marR="8467" marT="8467" marB="0" anchor="b"/>
                </a:tc>
                <a:tc>
                  <a:txBody>
                    <a:bodyPr/>
                    <a:lstStyle/>
                    <a:p>
                      <a:r>
                        <a:rPr lang="en-US" sz="1500">
                          <a:latin typeface="Abadi Extra Light" panose="020B0204020104020204" pitchFamily="34" charset="0"/>
                        </a:rPr>
                        <a:t>6</a:t>
                      </a:r>
                    </a:p>
                  </a:txBody>
                  <a:tcPr marL="121920" marR="121920" marT="60960" marB="60960"/>
                </a:tc>
                <a:extLst>
                  <a:ext uri="{0D108BD9-81ED-4DB2-BD59-A6C34878D82A}">
                    <a16:rowId xmlns:a16="http://schemas.microsoft.com/office/drawing/2014/main" val="360551906"/>
                  </a:ext>
                </a:extLst>
              </a:tr>
              <a:tr h="345440">
                <a:tc rowSpan="2">
                  <a:txBody>
                    <a:bodyPr/>
                    <a:lstStyle/>
                    <a:p>
                      <a:r>
                        <a:rPr lang="en-US" sz="1500">
                          <a:latin typeface="Abadi Extra Light" panose="020B0204020104020204" pitchFamily="34" charset="0"/>
                        </a:rPr>
                        <a:t>Language</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English only</a:t>
                      </a:r>
                    </a:p>
                  </a:txBody>
                  <a:tcPr marL="8467" marR="8467" marT="8467" marB="0" anchor="b"/>
                </a:tc>
                <a:tc>
                  <a:txBody>
                    <a:bodyPr/>
                    <a:lstStyle/>
                    <a:p>
                      <a:r>
                        <a:rPr lang="en-US" sz="1500">
                          <a:latin typeface="Abadi Extra Light" panose="020B0204020104020204" pitchFamily="34" charset="0"/>
                        </a:rPr>
                        <a:t>72</a:t>
                      </a:r>
                    </a:p>
                  </a:txBody>
                  <a:tcPr marL="121920" marR="121920" marT="60960" marB="60960"/>
                </a:tc>
                <a:extLst>
                  <a:ext uri="{0D108BD9-81ED-4DB2-BD59-A6C34878D82A}">
                    <a16:rowId xmlns:a16="http://schemas.microsoft.com/office/drawing/2014/main" val="4268037465"/>
                  </a:ext>
                </a:extLst>
              </a:tr>
              <a:tr h="4470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Language other than English</a:t>
                      </a:r>
                    </a:p>
                  </a:txBody>
                  <a:tcPr marL="8467" marR="8467" marT="8467" marB="0" anchor="b"/>
                </a:tc>
                <a:tc>
                  <a:txBody>
                    <a:bodyPr/>
                    <a:lstStyle/>
                    <a:p>
                      <a:r>
                        <a:rPr lang="en-US" sz="1500">
                          <a:latin typeface="Abadi Extra Light" panose="020B0204020104020204" pitchFamily="34" charset="0"/>
                        </a:rPr>
                        <a:t>76</a:t>
                      </a:r>
                    </a:p>
                  </a:txBody>
                  <a:tcPr marL="121920" marR="121920" marT="60960" marB="60960"/>
                </a:tc>
                <a:extLst>
                  <a:ext uri="{0D108BD9-81ED-4DB2-BD59-A6C34878D82A}">
                    <a16:rowId xmlns:a16="http://schemas.microsoft.com/office/drawing/2014/main" val="204392729"/>
                  </a:ext>
                </a:extLst>
              </a:tr>
              <a:tr h="447040">
                <a:tc rowSpan="2">
                  <a:txBody>
                    <a:bodyPr/>
                    <a:lstStyle/>
                    <a:p>
                      <a:r>
                        <a:rPr lang="en-US" sz="1500">
                          <a:latin typeface="Abadi Extra Light" panose="020B0204020104020204" pitchFamily="34" charset="0"/>
                        </a:rPr>
                        <a:t>Disability status</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No disability</a:t>
                      </a:r>
                    </a:p>
                  </a:txBody>
                  <a:tcPr marL="8467" marR="8467" marT="8467" marB="0" anchor="b"/>
                </a:tc>
                <a:tc>
                  <a:txBody>
                    <a:bodyPr/>
                    <a:lstStyle/>
                    <a:p>
                      <a:r>
                        <a:rPr lang="en-US" sz="1500">
                          <a:latin typeface="Abadi Extra Light" panose="020B0204020104020204" pitchFamily="34" charset="0"/>
                        </a:rPr>
                        <a:t>117</a:t>
                      </a:r>
                    </a:p>
                  </a:txBody>
                  <a:tcPr marL="121920" marR="121920" marT="60960" marB="60960"/>
                </a:tc>
                <a:extLst>
                  <a:ext uri="{0D108BD9-81ED-4DB2-BD59-A6C34878D82A}">
                    <a16:rowId xmlns:a16="http://schemas.microsoft.com/office/drawing/2014/main" val="1793533365"/>
                  </a:ext>
                </a:extLst>
              </a:tr>
              <a:tr h="447040">
                <a:tc vMerge="1">
                  <a:txBody>
                    <a:bodyPr/>
                    <a:lstStyle/>
                    <a:p>
                      <a:endParaRPr lang="en-US" sz="15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Has mental or physical disability</a:t>
                      </a:r>
                    </a:p>
                  </a:txBody>
                  <a:tcPr marL="8467" marR="8467" marT="8467" marB="0" anchor="b"/>
                </a:tc>
                <a:tc>
                  <a:txBody>
                    <a:bodyPr/>
                    <a:lstStyle/>
                    <a:p>
                      <a:r>
                        <a:rPr lang="en-US" sz="1500">
                          <a:latin typeface="Abadi Extra Light" panose="020B0204020104020204" pitchFamily="34" charset="0"/>
                        </a:rPr>
                        <a:t>31</a:t>
                      </a:r>
                    </a:p>
                  </a:txBody>
                  <a:tcPr marL="121920" marR="121920" marT="60960" marB="60960"/>
                </a:tc>
                <a:extLst>
                  <a:ext uri="{0D108BD9-81ED-4DB2-BD59-A6C34878D82A}">
                    <a16:rowId xmlns:a16="http://schemas.microsoft.com/office/drawing/2014/main" val="1047953743"/>
                  </a:ext>
                </a:extLst>
              </a:tr>
            </a:tbl>
          </a:graphicData>
        </a:graphic>
      </p:graphicFrame>
      <p:graphicFrame>
        <p:nvGraphicFramePr>
          <p:cNvPr id="7" name="Table 6">
            <a:extLst>
              <a:ext uri="{FF2B5EF4-FFF2-40B4-BE49-F238E27FC236}">
                <a16:creationId xmlns:a16="http://schemas.microsoft.com/office/drawing/2014/main" id="{ECC1DE7E-1B8C-4EE0-9BB7-979456C5F20E}"/>
              </a:ext>
            </a:extLst>
          </p:cNvPr>
          <p:cNvGraphicFramePr>
            <a:graphicFrameLocks noGrp="1"/>
          </p:cNvGraphicFramePr>
          <p:nvPr/>
        </p:nvGraphicFramePr>
        <p:xfrm>
          <a:off x="4190510" y="3783838"/>
          <a:ext cx="4080014" cy="1395307"/>
        </p:xfrm>
        <a:graphic>
          <a:graphicData uri="http://schemas.openxmlformats.org/drawingml/2006/table">
            <a:tbl>
              <a:tblPr firstRow="1" bandRow="1"/>
              <a:tblGrid>
                <a:gridCol w="1184331">
                  <a:extLst>
                    <a:ext uri="{9D8B030D-6E8A-4147-A177-3AD203B41FA5}">
                      <a16:colId xmlns:a16="http://schemas.microsoft.com/office/drawing/2014/main" val="2754336846"/>
                    </a:ext>
                  </a:extLst>
                </a:gridCol>
                <a:gridCol w="1936615">
                  <a:extLst>
                    <a:ext uri="{9D8B030D-6E8A-4147-A177-3AD203B41FA5}">
                      <a16:colId xmlns:a16="http://schemas.microsoft.com/office/drawing/2014/main" val="2074455349"/>
                    </a:ext>
                  </a:extLst>
                </a:gridCol>
                <a:gridCol w="959068">
                  <a:extLst>
                    <a:ext uri="{9D8B030D-6E8A-4147-A177-3AD203B41FA5}">
                      <a16:colId xmlns:a16="http://schemas.microsoft.com/office/drawing/2014/main" val="1578235130"/>
                    </a:ext>
                  </a:extLst>
                </a:gridCol>
              </a:tblGrid>
              <a:tr h="330702">
                <a:tc rowSpan="3">
                  <a:txBody>
                    <a:bodyPr/>
                    <a:lstStyle/>
                    <a:p>
                      <a:r>
                        <a:rPr lang="en-US" sz="1500">
                          <a:latin typeface="Abadi Extra Light" panose="020B0204020104020204" pitchFamily="34" charset="0"/>
                        </a:rPr>
                        <a:t>Gender Identity</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Male only</a:t>
                      </a:r>
                    </a:p>
                  </a:txBody>
                  <a:tcPr marL="8467" marR="8467" marT="8467" marB="0" anchor="b"/>
                </a:tc>
                <a:tc>
                  <a:txBody>
                    <a:bodyPr/>
                    <a:lstStyle/>
                    <a:p>
                      <a:r>
                        <a:rPr lang="en-US" sz="1500">
                          <a:latin typeface="Abadi Extra Light" panose="020B0204020104020204" pitchFamily="34" charset="0"/>
                        </a:rPr>
                        <a:t>30</a:t>
                      </a:r>
                    </a:p>
                  </a:txBody>
                  <a:tcPr marL="121920" marR="121920" marT="60960" marB="60960"/>
                </a:tc>
                <a:extLst>
                  <a:ext uri="{0D108BD9-81ED-4DB2-BD59-A6C34878D82A}">
                    <a16:rowId xmlns:a16="http://schemas.microsoft.com/office/drawing/2014/main" val="3949280379"/>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Female only</a:t>
                      </a:r>
                    </a:p>
                  </a:txBody>
                  <a:tcPr marL="8467" marR="8467" marT="8467" marB="0" anchor="b"/>
                </a:tc>
                <a:tc>
                  <a:txBody>
                    <a:bodyPr/>
                    <a:lstStyle/>
                    <a:p>
                      <a:r>
                        <a:rPr lang="en-US" sz="1500">
                          <a:latin typeface="Abadi Extra Light" panose="020B0204020104020204" pitchFamily="34" charset="0"/>
                        </a:rPr>
                        <a:t>111</a:t>
                      </a:r>
                    </a:p>
                  </a:txBody>
                  <a:tcPr marL="121920" marR="121920" marT="60960" marB="60960"/>
                </a:tc>
                <a:extLst>
                  <a:ext uri="{0D108BD9-81ED-4DB2-BD59-A6C34878D82A}">
                    <a16:rowId xmlns:a16="http://schemas.microsoft.com/office/drawing/2014/main" val="62761358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Other (non-binary, don’t understand, prefer not to answer)</a:t>
                      </a:r>
                    </a:p>
                  </a:txBody>
                  <a:tcPr marL="8467" marR="8467" marT="8467" marB="0" anchor="b"/>
                </a:tc>
                <a:tc>
                  <a:txBody>
                    <a:bodyPr/>
                    <a:lstStyle/>
                    <a:p>
                      <a:r>
                        <a:rPr lang="en-US" sz="1500">
                          <a:latin typeface="Abadi Extra Light" panose="020B0204020104020204" pitchFamily="34" charset="0"/>
                        </a:rPr>
                        <a:t>7</a:t>
                      </a:r>
                    </a:p>
                  </a:txBody>
                  <a:tcPr marL="121920" marR="121920" marT="60960" marB="60960"/>
                </a:tc>
                <a:extLst>
                  <a:ext uri="{0D108BD9-81ED-4DB2-BD59-A6C34878D82A}">
                    <a16:rowId xmlns:a16="http://schemas.microsoft.com/office/drawing/2014/main" val="945922170"/>
                  </a:ext>
                </a:extLst>
              </a:tr>
            </a:tbl>
          </a:graphicData>
        </a:graphic>
      </p:graphicFrame>
      <p:sp>
        <p:nvSpPr>
          <p:cNvPr id="9" name="TextBox 8">
            <a:extLst>
              <a:ext uri="{FF2B5EF4-FFF2-40B4-BE49-F238E27FC236}">
                <a16:creationId xmlns:a16="http://schemas.microsoft.com/office/drawing/2014/main" id="{96411AA7-9802-4788-9E8D-9E39CBD7F1C0}"/>
              </a:ext>
            </a:extLst>
          </p:cNvPr>
          <p:cNvSpPr txBox="1"/>
          <p:nvPr/>
        </p:nvSpPr>
        <p:spPr>
          <a:xfrm>
            <a:off x="8381020" y="6095667"/>
            <a:ext cx="3665309" cy="461665"/>
          </a:xfrm>
          <a:prstGeom prst="rect">
            <a:avLst/>
          </a:prstGeom>
          <a:noFill/>
        </p:spPr>
        <p:txBody>
          <a:bodyPr wrap="square" rtlCol="0">
            <a:spAutoFit/>
          </a:bodyPr>
          <a:lstStyle/>
          <a:p>
            <a:pPr defTabSz="1219170">
              <a:buClr>
                <a:srgbClr val="000000"/>
              </a:buClr>
              <a:defRPr/>
            </a:pPr>
            <a:r>
              <a:rPr lang="en-US" sz="1200" kern="0">
                <a:solidFill>
                  <a:srgbClr val="000000"/>
                </a:solidFill>
                <a:cs typeface="Arial"/>
                <a:sym typeface="Arial"/>
              </a:rPr>
              <a:t>Note: May not sum to total due to missing data for some questions. </a:t>
            </a:r>
          </a:p>
        </p:txBody>
      </p:sp>
      <p:graphicFrame>
        <p:nvGraphicFramePr>
          <p:cNvPr id="18" name="Table 6">
            <a:extLst>
              <a:ext uri="{FF2B5EF4-FFF2-40B4-BE49-F238E27FC236}">
                <a16:creationId xmlns:a16="http://schemas.microsoft.com/office/drawing/2014/main" id="{D46BF2EC-C1E3-4930-8303-83A7D767267B}"/>
              </a:ext>
            </a:extLst>
          </p:cNvPr>
          <p:cNvGraphicFramePr>
            <a:graphicFrameLocks noGrp="1"/>
          </p:cNvGraphicFramePr>
          <p:nvPr/>
        </p:nvGraphicFramePr>
        <p:xfrm>
          <a:off x="0" y="721008"/>
          <a:ext cx="4080014" cy="5486400"/>
        </p:xfrm>
        <a:graphic>
          <a:graphicData uri="http://schemas.openxmlformats.org/drawingml/2006/table">
            <a:tbl>
              <a:tblPr firstRow="1" bandRow="1"/>
              <a:tblGrid>
                <a:gridCol w="1207363">
                  <a:extLst>
                    <a:ext uri="{9D8B030D-6E8A-4147-A177-3AD203B41FA5}">
                      <a16:colId xmlns:a16="http://schemas.microsoft.com/office/drawing/2014/main" val="2436933876"/>
                    </a:ext>
                  </a:extLst>
                </a:gridCol>
                <a:gridCol w="1920788">
                  <a:extLst>
                    <a:ext uri="{9D8B030D-6E8A-4147-A177-3AD203B41FA5}">
                      <a16:colId xmlns:a16="http://schemas.microsoft.com/office/drawing/2014/main" val="106707172"/>
                    </a:ext>
                  </a:extLst>
                </a:gridCol>
                <a:gridCol w="951863">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panose="020B0204020104020204" pitchFamily="34" charset="0"/>
                        </a:rPr>
                        <a:t>Population</a:t>
                      </a:r>
                      <a:r>
                        <a:rPr lang="en-US" sz="1500">
                          <a:latin typeface="Abadi Extra Light" panose="020B0204020104020204" pitchFamily="34" charset="0"/>
                        </a:rPr>
                        <a:t> </a:t>
                      </a:r>
                    </a:p>
                  </a:txBody>
                  <a:tcPr marL="121920" marR="121920" marT="60960" marB="60960"/>
                </a:tc>
                <a:tc>
                  <a:txBody>
                    <a:bodyPr/>
                    <a:lstStyle/>
                    <a:p>
                      <a:r>
                        <a:rPr lang="en-US" sz="1500" b="1">
                          <a:latin typeface="Abadi Extra Light" panose="020B0204020104020204" pitchFamily="34" charset="0"/>
                        </a:rPr>
                        <a:t>Sample Size </a:t>
                      </a:r>
                    </a:p>
                  </a:txBody>
                  <a:tcPr marL="121920" marR="121920" marT="60960" marB="60960"/>
                </a:tc>
                <a:extLst>
                  <a:ext uri="{0D108BD9-81ED-4DB2-BD59-A6C34878D82A}">
                    <a16:rowId xmlns:a16="http://schemas.microsoft.com/office/drawing/2014/main" val="848394337"/>
                  </a:ext>
                </a:extLst>
              </a:tr>
              <a:tr h="345440">
                <a:tc rowSpan="3">
                  <a:txBody>
                    <a:bodyPr/>
                    <a:lstStyle/>
                    <a:p>
                      <a:r>
                        <a:rPr lang="en-US" sz="1400">
                          <a:latin typeface="Abadi Extra Light" panose="020B0204020104020204" pitchFamily="34" charset="0"/>
                        </a:rPr>
                        <a:t>Age</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14-17 years</a:t>
                      </a:r>
                    </a:p>
                  </a:txBody>
                  <a:tcPr marL="8467" marR="8467" marT="8467" marB="0" anchor="b"/>
                </a:tc>
                <a:tc>
                  <a:txBody>
                    <a:bodyPr/>
                    <a:lstStyle/>
                    <a:p>
                      <a:r>
                        <a:rPr lang="en-US" sz="1500">
                          <a:latin typeface="Abadi Extra Light" panose="020B0204020104020204" pitchFamily="34" charset="0"/>
                        </a:rPr>
                        <a:t>26</a:t>
                      </a:r>
                    </a:p>
                  </a:txBody>
                  <a:tcPr marL="121920" marR="121920" marT="60960" marB="60960"/>
                </a:tc>
                <a:extLst>
                  <a:ext uri="{0D108BD9-81ED-4DB2-BD59-A6C34878D82A}">
                    <a16:rowId xmlns:a16="http://schemas.microsoft.com/office/drawing/2014/main" val="4230592866"/>
                  </a:ext>
                </a:extLst>
              </a:tr>
              <a:tr h="345440">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panose="020B0204020104020204" pitchFamily="34" charset="0"/>
                        </a:rPr>
                        <a:t>18-20 years</a:t>
                      </a:r>
                    </a:p>
                  </a:txBody>
                  <a:tcPr marL="8467" marR="8467" marT="8467" marB="0" anchor="b"/>
                </a:tc>
                <a:tc>
                  <a:txBody>
                    <a:bodyPr/>
                    <a:lstStyle/>
                    <a:p>
                      <a:r>
                        <a:rPr lang="en-US" sz="1500">
                          <a:latin typeface="Abadi Extra Light" panose="020B0204020104020204" pitchFamily="34" charset="0"/>
                        </a:rPr>
                        <a:t>40</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21- 24 years</a:t>
                      </a:r>
                    </a:p>
                  </a:txBody>
                  <a:tcPr marL="8467" marR="8467" marT="8467" marB="0" anchor="b"/>
                </a:tc>
                <a:tc>
                  <a:txBody>
                    <a:bodyPr/>
                    <a:lstStyle/>
                    <a:p>
                      <a:r>
                        <a:rPr lang="en-US" sz="1500">
                          <a:latin typeface="Abadi Extra Light" panose="020B0204020104020204" pitchFamily="34" charset="0"/>
                        </a:rPr>
                        <a:t>82</a:t>
                      </a:r>
                    </a:p>
                  </a:txBody>
                  <a:tcPr marL="121920" marR="121920" marT="60960" marB="60960"/>
                </a:tc>
                <a:extLst>
                  <a:ext uri="{0D108BD9-81ED-4DB2-BD59-A6C34878D82A}">
                    <a16:rowId xmlns:a16="http://schemas.microsoft.com/office/drawing/2014/main" val="2926585262"/>
                  </a:ext>
                </a:extLst>
              </a:tr>
              <a:tr h="345440">
                <a:tc rowSpan="11">
                  <a:txBody>
                    <a:bodyPr/>
                    <a:lstStyle/>
                    <a:p>
                      <a:r>
                        <a:rPr lang="en-US" sz="1400">
                          <a:latin typeface="Abadi Extra Light" panose="020B0204020104020204" pitchFamily="34" charset="0"/>
                        </a:rPr>
                        <a:t>County</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Barnstable</a:t>
                      </a:r>
                    </a:p>
                  </a:txBody>
                  <a:tcPr marL="8467" marR="8467" marT="8467" marB="0" anchor="b"/>
                </a:tc>
                <a:tc>
                  <a:txBody>
                    <a:bodyPr/>
                    <a:lstStyle/>
                    <a:p>
                      <a:r>
                        <a:rPr lang="en-US" sz="1500">
                          <a:latin typeface="Abadi Extra Light" panose="020B0204020104020204" pitchFamily="34" charset="0"/>
                        </a:rPr>
                        <a:t>&lt;5</a:t>
                      </a:r>
                    </a:p>
                  </a:txBody>
                  <a:tcPr marL="121920" marR="121920" marT="60960" marB="60960"/>
                </a:tc>
                <a:extLst>
                  <a:ext uri="{0D108BD9-81ED-4DB2-BD59-A6C34878D82A}">
                    <a16:rowId xmlns:a16="http://schemas.microsoft.com/office/drawing/2014/main" val="4268037465"/>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Berkshire </a:t>
                      </a:r>
                    </a:p>
                  </a:txBody>
                  <a:tcPr marL="8467" marR="8467" marT="8467" marB="0" anchor="b"/>
                </a:tc>
                <a:tc>
                  <a:txBody>
                    <a:bodyPr/>
                    <a:lstStyle/>
                    <a:p>
                      <a:r>
                        <a:rPr lang="en-US" sz="1500">
                          <a:latin typeface="Abadi Extra Light" panose="020B0204020104020204" pitchFamily="34" charset="0"/>
                        </a:rPr>
                        <a:t>&lt;5</a:t>
                      </a:r>
                    </a:p>
                  </a:txBody>
                  <a:tcPr marL="121920" marR="121920" marT="60960" marB="60960"/>
                </a:tc>
                <a:extLst>
                  <a:ext uri="{0D108BD9-81ED-4DB2-BD59-A6C34878D82A}">
                    <a16:rowId xmlns:a16="http://schemas.microsoft.com/office/drawing/2014/main" val="204392729"/>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Bristol</a:t>
                      </a:r>
                    </a:p>
                  </a:txBody>
                  <a:tcPr marL="8467" marR="8467" marT="8467" marB="0" anchor="b"/>
                </a:tc>
                <a:tc>
                  <a:txBody>
                    <a:bodyPr/>
                    <a:lstStyle/>
                    <a:p>
                      <a:r>
                        <a:rPr lang="en-US" sz="1500">
                          <a:latin typeface="Abadi Extra Light" panose="020B0204020104020204" pitchFamily="34" charset="0"/>
                        </a:rPr>
                        <a:t>&lt;5</a:t>
                      </a:r>
                    </a:p>
                  </a:txBody>
                  <a:tcPr marL="121920" marR="121920" marT="60960" marB="60960"/>
                </a:tc>
                <a:extLst>
                  <a:ext uri="{0D108BD9-81ED-4DB2-BD59-A6C34878D82A}">
                    <a16:rowId xmlns:a16="http://schemas.microsoft.com/office/drawing/2014/main" val="2306582167"/>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Essex</a:t>
                      </a:r>
                    </a:p>
                  </a:txBody>
                  <a:tcPr marL="8467" marR="8467" marT="8467" marB="0" anchor="b"/>
                </a:tc>
                <a:tc>
                  <a:txBody>
                    <a:bodyPr/>
                    <a:lstStyle/>
                    <a:p>
                      <a:r>
                        <a:rPr lang="en-US" sz="1500">
                          <a:latin typeface="Abadi Extra Light" panose="020B0204020104020204" pitchFamily="34" charset="0"/>
                        </a:rPr>
                        <a:t>43</a:t>
                      </a:r>
                    </a:p>
                  </a:txBody>
                  <a:tcPr marL="121920" marR="121920" marT="60960" marB="60960"/>
                </a:tc>
                <a:extLst>
                  <a:ext uri="{0D108BD9-81ED-4DB2-BD59-A6C34878D82A}">
                    <a16:rowId xmlns:a16="http://schemas.microsoft.com/office/drawing/2014/main" val="1930145298"/>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Hampden</a:t>
                      </a:r>
                    </a:p>
                  </a:txBody>
                  <a:tcPr marL="8467" marR="8467" marT="8467" marB="0" anchor="b"/>
                </a:tc>
                <a:tc>
                  <a:txBody>
                    <a:bodyPr/>
                    <a:lstStyle/>
                    <a:p>
                      <a:r>
                        <a:rPr lang="en-US" sz="1500">
                          <a:latin typeface="Abadi Extra Light" panose="020B0204020104020204" pitchFamily="34" charset="0"/>
                        </a:rPr>
                        <a:t>25</a:t>
                      </a:r>
                    </a:p>
                  </a:txBody>
                  <a:tcPr marL="121920" marR="121920" marT="60960" marB="60960"/>
                </a:tc>
                <a:extLst>
                  <a:ext uri="{0D108BD9-81ED-4DB2-BD59-A6C34878D82A}">
                    <a16:rowId xmlns:a16="http://schemas.microsoft.com/office/drawing/2014/main" val="2106094058"/>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Hampshire</a:t>
                      </a:r>
                    </a:p>
                  </a:txBody>
                  <a:tcPr marL="8467" marR="8467" marT="8467" marB="0" anchor="b"/>
                </a:tc>
                <a:tc>
                  <a:txBody>
                    <a:bodyPr/>
                    <a:lstStyle/>
                    <a:p>
                      <a:r>
                        <a:rPr lang="en-US" sz="1500">
                          <a:latin typeface="Abadi Extra Light" panose="020B0204020104020204" pitchFamily="34" charset="0"/>
                        </a:rPr>
                        <a:t>&lt;5</a:t>
                      </a:r>
                    </a:p>
                  </a:txBody>
                  <a:tcPr marL="121920" marR="121920" marT="60960" marB="60960"/>
                </a:tc>
                <a:extLst>
                  <a:ext uri="{0D108BD9-81ED-4DB2-BD59-A6C34878D82A}">
                    <a16:rowId xmlns:a16="http://schemas.microsoft.com/office/drawing/2014/main" val="459136941"/>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Middlesex</a:t>
                      </a:r>
                    </a:p>
                  </a:txBody>
                  <a:tcPr marL="8467" marR="8467" marT="8467" marB="0" anchor="b"/>
                </a:tc>
                <a:tc>
                  <a:txBody>
                    <a:bodyPr/>
                    <a:lstStyle/>
                    <a:p>
                      <a:r>
                        <a:rPr lang="en-US" sz="1500">
                          <a:latin typeface="Abadi Extra Light" panose="020B0204020104020204" pitchFamily="34" charset="0"/>
                        </a:rPr>
                        <a:t>19</a:t>
                      </a:r>
                    </a:p>
                  </a:txBody>
                  <a:tcPr marL="121920" marR="121920" marT="60960" marB="60960"/>
                </a:tc>
                <a:extLst>
                  <a:ext uri="{0D108BD9-81ED-4DB2-BD59-A6C34878D82A}">
                    <a16:rowId xmlns:a16="http://schemas.microsoft.com/office/drawing/2014/main" val="4078388992"/>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Norfolk</a:t>
                      </a:r>
                    </a:p>
                  </a:txBody>
                  <a:tcPr marL="8467" marR="8467" marT="8467" marB="0" anchor="b"/>
                </a:tc>
                <a:tc>
                  <a:txBody>
                    <a:bodyPr/>
                    <a:lstStyle/>
                    <a:p>
                      <a:r>
                        <a:rPr lang="en-US" sz="1500">
                          <a:latin typeface="Abadi Extra Light" panose="020B0204020104020204" pitchFamily="34" charset="0"/>
                        </a:rPr>
                        <a:t>12</a:t>
                      </a:r>
                    </a:p>
                  </a:txBody>
                  <a:tcPr marL="121920" marR="121920" marT="60960" marB="60960"/>
                </a:tc>
                <a:extLst>
                  <a:ext uri="{0D108BD9-81ED-4DB2-BD59-A6C34878D82A}">
                    <a16:rowId xmlns:a16="http://schemas.microsoft.com/office/drawing/2014/main" val="112356587"/>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Plymouth</a:t>
                      </a:r>
                    </a:p>
                  </a:txBody>
                  <a:tcPr marL="8467" marR="8467" marT="8467" marB="0" anchor="b"/>
                </a:tc>
                <a:tc>
                  <a:txBody>
                    <a:bodyPr/>
                    <a:lstStyle/>
                    <a:p>
                      <a:r>
                        <a:rPr lang="en-US" sz="1500">
                          <a:latin typeface="Abadi Extra Light" panose="020B0204020104020204" pitchFamily="34" charset="0"/>
                        </a:rPr>
                        <a:t>6</a:t>
                      </a:r>
                    </a:p>
                  </a:txBody>
                  <a:tcPr marL="121920" marR="121920" marT="60960" marB="60960"/>
                </a:tc>
                <a:extLst>
                  <a:ext uri="{0D108BD9-81ED-4DB2-BD59-A6C34878D82A}">
                    <a16:rowId xmlns:a16="http://schemas.microsoft.com/office/drawing/2014/main" val="401383084"/>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Suffolk</a:t>
                      </a:r>
                    </a:p>
                  </a:txBody>
                  <a:tcPr marL="8467" marR="8467" marT="8467" marB="0" anchor="b"/>
                </a:tc>
                <a:tc>
                  <a:txBody>
                    <a:bodyPr/>
                    <a:lstStyle/>
                    <a:p>
                      <a:r>
                        <a:rPr lang="en-US" sz="1500">
                          <a:latin typeface="Abadi Extra Light" panose="020B0204020104020204" pitchFamily="34" charset="0"/>
                        </a:rPr>
                        <a:t>21</a:t>
                      </a:r>
                    </a:p>
                  </a:txBody>
                  <a:tcPr marL="121920" marR="121920" marT="60960" marB="60960"/>
                </a:tc>
                <a:extLst>
                  <a:ext uri="{0D108BD9-81ED-4DB2-BD59-A6C34878D82A}">
                    <a16:rowId xmlns:a16="http://schemas.microsoft.com/office/drawing/2014/main" val="3232840960"/>
                  </a:ext>
                </a:extLst>
              </a:tr>
              <a:tr h="345440">
                <a:tc vMerge="1">
                  <a:txBody>
                    <a:bodyPr/>
                    <a:lstStyle/>
                    <a:p>
                      <a:endParaRPr lang="en-US" sz="1400">
                        <a:latin typeface="Abadi Extra Light" panose="020B0204020104020204" pitchFamily="34" charset="0"/>
                      </a:endParaRP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Worcester</a:t>
                      </a:r>
                    </a:p>
                  </a:txBody>
                  <a:tcPr marL="8467" marR="8467" marT="8467" marB="0" anchor="b"/>
                </a:tc>
                <a:tc>
                  <a:txBody>
                    <a:bodyPr/>
                    <a:lstStyle/>
                    <a:p>
                      <a:r>
                        <a:rPr lang="en-US" sz="1500">
                          <a:latin typeface="Abadi Extra Light" panose="020B0204020104020204" pitchFamily="34" charset="0"/>
                        </a:rPr>
                        <a:t>11</a:t>
                      </a:r>
                    </a:p>
                  </a:txBody>
                  <a:tcPr marL="121920" marR="121920" marT="60960" marB="60960"/>
                </a:tc>
                <a:extLst>
                  <a:ext uri="{0D108BD9-81ED-4DB2-BD59-A6C34878D82A}">
                    <a16:rowId xmlns:a16="http://schemas.microsoft.com/office/drawing/2014/main" val="3422827542"/>
                  </a:ext>
                </a:extLst>
              </a:tr>
            </a:tbl>
          </a:graphicData>
        </a:graphic>
      </p:graphicFrame>
    </p:spTree>
    <p:extLst>
      <p:ext uri="{BB962C8B-B14F-4D97-AF65-F5344CB8AC3E}">
        <p14:creationId xmlns:p14="http://schemas.microsoft.com/office/powerpoint/2010/main" val="11353446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Rectangle 14">
            <a:extLst>
              <a:ext uri="{FF2B5EF4-FFF2-40B4-BE49-F238E27FC236}">
                <a16:creationId xmlns:a16="http://schemas.microsoft.com/office/drawing/2014/main" id="{9D61DC97-1C19-564E-B842-C2DA4EE3F241}"/>
              </a:ext>
            </a:extLst>
          </p:cNvPr>
          <p:cNvSpPr/>
          <p:nvPr/>
        </p:nvSpPr>
        <p:spPr>
          <a:xfrm>
            <a:off x="1" y="14501"/>
            <a:ext cx="12191999" cy="666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sp>
        <p:nvSpPr>
          <p:cNvPr id="222" name="Google Shape;222;p26"/>
          <p:cNvSpPr txBox="1">
            <a:spLocks noGrp="1"/>
          </p:cNvSpPr>
          <p:nvPr>
            <p:ph type="sldNum" idx="12"/>
          </p:nvPr>
        </p:nvSpPr>
        <p:spPr>
          <a:xfrm>
            <a:off x="8610600" y="6356351"/>
            <a:ext cx="2743200" cy="365200"/>
          </a:xfrm>
          <a:prstGeom prst="rect">
            <a:avLst/>
          </a:prstGeom>
        </p:spPr>
        <p:txBody>
          <a:bodyPr spcFirstLastPara="1" vert="horz" wrap="square" lIns="91433" tIns="45700" rIns="91433" bIns="45700" rtlCol="0" anchor="ctr" anchorCtr="0">
            <a:noAutofit/>
          </a:bodyPr>
          <a:lstStyle/>
          <a:p>
            <a:pPr defTabSz="1219170">
              <a:buClr>
                <a:srgbClr val="000000"/>
              </a:buClr>
              <a:defRPr/>
            </a:pPr>
            <a:fld id="{00000000-1234-1234-1234-123412341234}" type="slidenum">
              <a:rPr lang="en" kern="0">
                <a:solidFill>
                  <a:srgbClr val="595959"/>
                </a:solidFill>
                <a:latin typeface="Abadi Extra Light"/>
                <a:cs typeface="Arial"/>
                <a:sym typeface="Arial"/>
              </a:rPr>
              <a:pPr defTabSz="1219170">
                <a:buClr>
                  <a:srgbClr val="000000"/>
                </a:buClr>
                <a:defRPr/>
              </a:pPr>
              <a:t>86</a:t>
            </a:fld>
            <a:endParaRPr lang="en-US" kern="0">
              <a:solidFill>
                <a:srgbClr val="595959"/>
              </a:solidFill>
              <a:latin typeface="Abadi Extra Light"/>
              <a:cs typeface="Arial"/>
              <a:sym typeface="Arial"/>
            </a:endParaRPr>
          </a:p>
        </p:txBody>
      </p:sp>
      <p:sp>
        <p:nvSpPr>
          <p:cNvPr id="2" name="Google Shape;193;p26">
            <a:extLst>
              <a:ext uri="{FF2B5EF4-FFF2-40B4-BE49-F238E27FC236}">
                <a16:creationId xmlns:a16="http://schemas.microsoft.com/office/drawing/2014/main" id="{4A7177CE-85A2-4B00-B50C-7FB1AB9E77AF}"/>
              </a:ext>
            </a:extLst>
          </p:cNvPr>
          <p:cNvSpPr txBox="1">
            <a:spLocks/>
          </p:cNvSpPr>
          <p:nvPr/>
        </p:nvSpPr>
        <p:spPr>
          <a:xfrm>
            <a:off x="819204" y="11889"/>
            <a:ext cx="10505304" cy="70911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algn="ctr" defTabSz="1219170">
              <a:buClr>
                <a:srgbClr val="000000"/>
              </a:buClr>
              <a:defRPr/>
            </a:pPr>
            <a:r>
              <a:rPr lang="en-US" sz="3200" b="1" kern="0" spc="800">
                <a:solidFill>
                  <a:srgbClr val="FFFFFF"/>
                </a:solidFill>
                <a:latin typeface="Abadi Extra Light"/>
              </a:rPr>
              <a:t>YOUNG PARENT SAMPLE (n=148)</a:t>
            </a:r>
          </a:p>
        </p:txBody>
      </p:sp>
      <p:sp>
        <p:nvSpPr>
          <p:cNvPr id="16" name="Rectangle 15">
            <a:extLst>
              <a:ext uri="{FF2B5EF4-FFF2-40B4-BE49-F238E27FC236}">
                <a16:creationId xmlns:a16="http://schemas.microsoft.com/office/drawing/2014/main" id="{4F438449-D67E-534B-97FC-E4930D28591D}"/>
              </a:ext>
            </a:extLst>
          </p:cNvPr>
          <p:cNvSpPr/>
          <p:nvPr/>
        </p:nvSpPr>
        <p:spPr>
          <a:xfrm>
            <a:off x="2146" y="6607934"/>
            <a:ext cx="12191999" cy="246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sym typeface="Arial"/>
            </a:endParaRPr>
          </a:p>
        </p:txBody>
      </p:sp>
      <p:graphicFrame>
        <p:nvGraphicFramePr>
          <p:cNvPr id="13" name="Table 6">
            <a:extLst>
              <a:ext uri="{FF2B5EF4-FFF2-40B4-BE49-F238E27FC236}">
                <a16:creationId xmlns:a16="http://schemas.microsoft.com/office/drawing/2014/main" id="{D50B9A28-8E6C-4368-A6B0-79DCD5D0C5B8}"/>
              </a:ext>
            </a:extLst>
          </p:cNvPr>
          <p:cNvGraphicFramePr>
            <a:graphicFrameLocks noGrp="1"/>
          </p:cNvGraphicFramePr>
          <p:nvPr/>
        </p:nvGraphicFramePr>
        <p:xfrm>
          <a:off x="6248677" y="1121922"/>
          <a:ext cx="3964997" cy="1630680"/>
        </p:xfrm>
        <a:graphic>
          <a:graphicData uri="http://schemas.openxmlformats.org/drawingml/2006/table">
            <a:tbl>
              <a:tblPr firstRow="1" bandRow="1"/>
              <a:tblGrid>
                <a:gridCol w="1162176">
                  <a:extLst>
                    <a:ext uri="{9D8B030D-6E8A-4147-A177-3AD203B41FA5}">
                      <a16:colId xmlns:a16="http://schemas.microsoft.com/office/drawing/2014/main" val="2436933876"/>
                    </a:ext>
                  </a:extLst>
                </a:gridCol>
                <a:gridCol w="1877791">
                  <a:extLst>
                    <a:ext uri="{9D8B030D-6E8A-4147-A177-3AD203B41FA5}">
                      <a16:colId xmlns:a16="http://schemas.microsoft.com/office/drawing/2014/main" val="106707172"/>
                    </a:ext>
                  </a:extLst>
                </a:gridCol>
                <a:gridCol w="925030">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panose="020B0204020104020204" pitchFamily="34" charset="0"/>
                        </a:rPr>
                        <a:t>Population</a:t>
                      </a:r>
                      <a:r>
                        <a:rPr lang="en-US" sz="1500">
                          <a:latin typeface="Abadi Extra Light" panose="020B0204020104020204" pitchFamily="34" charset="0"/>
                        </a:rPr>
                        <a:t> </a:t>
                      </a:r>
                    </a:p>
                  </a:txBody>
                  <a:tcPr marL="121920" marR="121920" marT="60960" marB="60960"/>
                </a:tc>
                <a:tc>
                  <a:txBody>
                    <a:bodyPr/>
                    <a:lstStyle/>
                    <a:p>
                      <a:r>
                        <a:rPr lang="en-US" sz="1500" b="1">
                          <a:latin typeface="Abadi Extra Light" panose="020B0204020104020204" pitchFamily="34" charset="0"/>
                        </a:rPr>
                        <a:t>Sample Size </a:t>
                      </a:r>
                    </a:p>
                  </a:txBody>
                  <a:tcPr marL="121920" marR="121920" marT="60960" marB="60960"/>
                </a:tc>
                <a:extLst>
                  <a:ext uri="{0D108BD9-81ED-4DB2-BD59-A6C34878D82A}">
                    <a16:rowId xmlns:a16="http://schemas.microsoft.com/office/drawing/2014/main" val="848394337"/>
                  </a:ext>
                </a:extLst>
              </a:tr>
              <a:tr h="345440">
                <a:tc rowSpan="3">
                  <a:txBody>
                    <a:bodyPr/>
                    <a:lstStyle/>
                    <a:p>
                      <a:r>
                        <a:rPr lang="en-US" sz="1400">
                          <a:latin typeface="Abadi Extra Light" panose="020B0204020104020204" pitchFamily="34" charset="0"/>
                        </a:rPr>
                        <a:t>Income</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&lt;$35K</a:t>
                      </a:r>
                    </a:p>
                  </a:txBody>
                  <a:tcPr marL="8467" marR="8467" marT="8467" marB="0" anchor="b"/>
                </a:tc>
                <a:tc>
                  <a:txBody>
                    <a:bodyPr/>
                    <a:lstStyle/>
                    <a:p>
                      <a:r>
                        <a:rPr lang="en-US" sz="1500">
                          <a:latin typeface="Abadi Extra Light" panose="020B0204020104020204" pitchFamily="34" charset="0"/>
                        </a:rPr>
                        <a:t>80</a:t>
                      </a:r>
                    </a:p>
                  </a:txBody>
                  <a:tcPr marL="121920" marR="121920" marT="60960" marB="60960"/>
                </a:tc>
                <a:extLst>
                  <a:ext uri="{0D108BD9-81ED-4DB2-BD59-A6C34878D82A}">
                    <a16:rowId xmlns:a16="http://schemas.microsoft.com/office/drawing/2014/main" val="4230592866"/>
                  </a:ext>
                </a:extLst>
              </a:tr>
              <a:tr h="345440">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panose="020B0204020104020204" pitchFamily="34" charset="0"/>
                        </a:rPr>
                        <a:t>$35 – 74,999K</a:t>
                      </a:r>
                    </a:p>
                  </a:txBody>
                  <a:tcPr marL="8467" marR="8467" marT="8467" marB="0" anchor="b"/>
                </a:tc>
                <a:tc>
                  <a:txBody>
                    <a:bodyPr/>
                    <a:lstStyle/>
                    <a:p>
                      <a:r>
                        <a:rPr lang="en-US" sz="1500">
                          <a:latin typeface="Abadi Extra Light" panose="020B0204020104020204" pitchFamily="34" charset="0"/>
                        </a:rPr>
                        <a:t>23</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$75K+</a:t>
                      </a:r>
                    </a:p>
                  </a:txBody>
                  <a:tcPr marL="8467" marR="8467" marT="8467" marB="0" anchor="b"/>
                </a:tc>
                <a:tc>
                  <a:txBody>
                    <a:bodyPr/>
                    <a:lstStyle/>
                    <a:p>
                      <a:r>
                        <a:rPr lang="en-US" sz="1500">
                          <a:latin typeface="Abadi Extra Light" panose="020B0204020104020204" pitchFamily="34" charset="0"/>
                        </a:rPr>
                        <a:t>12</a:t>
                      </a:r>
                    </a:p>
                  </a:txBody>
                  <a:tcPr marL="121920" marR="121920" marT="60960" marB="60960"/>
                </a:tc>
                <a:extLst>
                  <a:ext uri="{0D108BD9-81ED-4DB2-BD59-A6C34878D82A}">
                    <a16:rowId xmlns:a16="http://schemas.microsoft.com/office/drawing/2014/main" val="2926585262"/>
                  </a:ext>
                </a:extLst>
              </a:tr>
            </a:tbl>
          </a:graphicData>
        </a:graphic>
      </p:graphicFrame>
      <p:graphicFrame>
        <p:nvGraphicFramePr>
          <p:cNvPr id="14" name="Table 6">
            <a:extLst>
              <a:ext uri="{FF2B5EF4-FFF2-40B4-BE49-F238E27FC236}">
                <a16:creationId xmlns:a16="http://schemas.microsoft.com/office/drawing/2014/main" id="{338695F6-F860-44E5-AB22-8062065396D7}"/>
              </a:ext>
            </a:extLst>
          </p:cNvPr>
          <p:cNvGraphicFramePr>
            <a:graphicFrameLocks noGrp="1"/>
          </p:cNvGraphicFramePr>
          <p:nvPr/>
        </p:nvGraphicFramePr>
        <p:xfrm>
          <a:off x="6255032" y="2752602"/>
          <a:ext cx="3958642" cy="1402080"/>
        </p:xfrm>
        <a:graphic>
          <a:graphicData uri="http://schemas.openxmlformats.org/drawingml/2006/table">
            <a:tbl>
              <a:tblPr firstRow="1" bandRow="1"/>
              <a:tblGrid>
                <a:gridCol w="1153298">
                  <a:extLst>
                    <a:ext uri="{9D8B030D-6E8A-4147-A177-3AD203B41FA5}">
                      <a16:colId xmlns:a16="http://schemas.microsoft.com/office/drawing/2014/main" val="2436933876"/>
                    </a:ext>
                  </a:extLst>
                </a:gridCol>
                <a:gridCol w="1890944">
                  <a:extLst>
                    <a:ext uri="{9D8B030D-6E8A-4147-A177-3AD203B41FA5}">
                      <a16:colId xmlns:a16="http://schemas.microsoft.com/office/drawing/2014/main" val="106707172"/>
                    </a:ext>
                  </a:extLst>
                </a:gridCol>
                <a:gridCol w="914400">
                  <a:extLst>
                    <a:ext uri="{9D8B030D-6E8A-4147-A177-3AD203B41FA5}">
                      <a16:colId xmlns:a16="http://schemas.microsoft.com/office/drawing/2014/main" val="3886024209"/>
                    </a:ext>
                  </a:extLst>
                </a:gridCol>
              </a:tblGrid>
              <a:tr h="238523">
                <a:tc rowSpan="4">
                  <a:txBody>
                    <a:bodyPr/>
                    <a:lstStyle/>
                    <a:p>
                      <a:r>
                        <a:rPr lang="en-US" sz="1500">
                          <a:latin typeface="Abadi Extra Light" panose="020B0204020104020204" pitchFamily="34" charset="0"/>
                        </a:rPr>
                        <a:t>Household Size</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1-2</a:t>
                      </a:r>
                    </a:p>
                  </a:txBody>
                  <a:tcPr marL="8467" marR="8467" marT="8467" marB="0" anchor="b"/>
                </a:tc>
                <a:tc>
                  <a:txBody>
                    <a:bodyPr/>
                    <a:lstStyle/>
                    <a:p>
                      <a:r>
                        <a:rPr lang="en-US" sz="1500">
                          <a:latin typeface="Abadi Extra Light" panose="020B0204020104020204" pitchFamily="34" charset="0"/>
                        </a:rPr>
                        <a:t>25</a:t>
                      </a:r>
                    </a:p>
                  </a:txBody>
                  <a:tcPr marL="121920" marR="121920" marT="60960" marB="60960"/>
                </a:tc>
                <a:extLst>
                  <a:ext uri="{0D108BD9-81ED-4DB2-BD59-A6C34878D82A}">
                    <a16:rowId xmlns:a16="http://schemas.microsoft.com/office/drawing/2014/main" val="4230592866"/>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3</a:t>
                      </a:r>
                    </a:p>
                  </a:txBody>
                  <a:tcPr marL="8467" marR="8467" marT="8467" marB="0" anchor="b"/>
                </a:tc>
                <a:tc>
                  <a:txBody>
                    <a:bodyPr/>
                    <a:lstStyle/>
                    <a:p>
                      <a:r>
                        <a:rPr lang="en-US" sz="1500">
                          <a:latin typeface="Abadi Extra Light" panose="020B0204020104020204" pitchFamily="34" charset="0"/>
                        </a:rPr>
                        <a:t>48</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4</a:t>
                      </a:r>
                    </a:p>
                  </a:txBody>
                  <a:tcPr marL="8467" marR="8467" marT="8467" marB="0" anchor="b"/>
                </a:tc>
                <a:tc>
                  <a:txBody>
                    <a:bodyPr/>
                    <a:lstStyle/>
                    <a:p>
                      <a:r>
                        <a:rPr lang="en-US" sz="1500">
                          <a:latin typeface="Abadi Extra Light" panose="020B0204020104020204" pitchFamily="34" charset="0"/>
                        </a:rPr>
                        <a:t>33</a:t>
                      </a:r>
                    </a:p>
                  </a:txBody>
                  <a:tcPr marL="121920" marR="121920" marT="60960" marB="60960"/>
                </a:tc>
                <a:extLst>
                  <a:ext uri="{0D108BD9-81ED-4DB2-BD59-A6C34878D82A}">
                    <a16:rowId xmlns:a16="http://schemas.microsoft.com/office/drawing/2014/main" val="814998834"/>
                  </a:ext>
                </a:extLst>
              </a:tr>
              <a:tr h="256053">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5</a:t>
                      </a:r>
                    </a:p>
                  </a:txBody>
                  <a:tcPr marL="8467" marR="8467" marT="8467" marB="0" anchor="b"/>
                </a:tc>
                <a:tc>
                  <a:txBody>
                    <a:bodyPr/>
                    <a:lstStyle/>
                    <a:p>
                      <a:r>
                        <a:rPr lang="en-US" sz="1500">
                          <a:latin typeface="Abadi Extra Light" panose="020B0204020104020204" pitchFamily="34" charset="0"/>
                        </a:rPr>
                        <a:t>41</a:t>
                      </a:r>
                    </a:p>
                  </a:txBody>
                  <a:tcPr marL="121920" marR="121920" marT="60960" marB="60960"/>
                </a:tc>
                <a:extLst>
                  <a:ext uri="{0D108BD9-81ED-4DB2-BD59-A6C34878D82A}">
                    <a16:rowId xmlns:a16="http://schemas.microsoft.com/office/drawing/2014/main" val="3145540802"/>
                  </a:ext>
                </a:extLst>
              </a:tr>
            </a:tbl>
          </a:graphicData>
        </a:graphic>
      </p:graphicFrame>
      <p:sp>
        <p:nvSpPr>
          <p:cNvPr id="9" name="TextBox 8">
            <a:extLst>
              <a:ext uri="{FF2B5EF4-FFF2-40B4-BE49-F238E27FC236}">
                <a16:creationId xmlns:a16="http://schemas.microsoft.com/office/drawing/2014/main" id="{96411AA7-9802-4788-9E8D-9E39CBD7F1C0}"/>
              </a:ext>
            </a:extLst>
          </p:cNvPr>
          <p:cNvSpPr txBox="1"/>
          <p:nvPr/>
        </p:nvSpPr>
        <p:spPr>
          <a:xfrm>
            <a:off x="8381020" y="6146269"/>
            <a:ext cx="3665309" cy="461665"/>
          </a:xfrm>
          <a:prstGeom prst="rect">
            <a:avLst/>
          </a:prstGeom>
          <a:noFill/>
        </p:spPr>
        <p:txBody>
          <a:bodyPr wrap="square" rtlCol="0">
            <a:spAutoFit/>
          </a:bodyPr>
          <a:lstStyle/>
          <a:p>
            <a:pPr defTabSz="1219170">
              <a:buClr>
                <a:srgbClr val="000000"/>
              </a:buClr>
              <a:defRPr/>
            </a:pPr>
            <a:r>
              <a:rPr lang="en-US" sz="1200" kern="0">
                <a:solidFill>
                  <a:srgbClr val="000000"/>
                </a:solidFill>
                <a:cs typeface="Arial"/>
                <a:sym typeface="Arial"/>
              </a:rPr>
              <a:t>Note: May not sum to total due to missing data for some questions. </a:t>
            </a:r>
          </a:p>
        </p:txBody>
      </p:sp>
      <p:graphicFrame>
        <p:nvGraphicFramePr>
          <p:cNvPr id="18" name="Table 6">
            <a:extLst>
              <a:ext uri="{FF2B5EF4-FFF2-40B4-BE49-F238E27FC236}">
                <a16:creationId xmlns:a16="http://schemas.microsoft.com/office/drawing/2014/main" id="{D46BF2EC-C1E3-4930-8303-83A7D767267B}"/>
              </a:ext>
            </a:extLst>
          </p:cNvPr>
          <p:cNvGraphicFramePr>
            <a:graphicFrameLocks noGrp="1"/>
          </p:cNvGraphicFramePr>
          <p:nvPr/>
        </p:nvGraphicFramePr>
        <p:xfrm>
          <a:off x="1749430" y="1113881"/>
          <a:ext cx="3964997" cy="4163908"/>
        </p:xfrm>
        <a:graphic>
          <a:graphicData uri="http://schemas.openxmlformats.org/drawingml/2006/table">
            <a:tbl>
              <a:tblPr firstRow="1" bandRow="1"/>
              <a:tblGrid>
                <a:gridCol w="987643">
                  <a:extLst>
                    <a:ext uri="{9D8B030D-6E8A-4147-A177-3AD203B41FA5}">
                      <a16:colId xmlns:a16="http://schemas.microsoft.com/office/drawing/2014/main" val="2436933876"/>
                    </a:ext>
                  </a:extLst>
                </a:gridCol>
                <a:gridCol w="2052324">
                  <a:extLst>
                    <a:ext uri="{9D8B030D-6E8A-4147-A177-3AD203B41FA5}">
                      <a16:colId xmlns:a16="http://schemas.microsoft.com/office/drawing/2014/main" val="106707172"/>
                    </a:ext>
                  </a:extLst>
                </a:gridCol>
                <a:gridCol w="925030">
                  <a:extLst>
                    <a:ext uri="{9D8B030D-6E8A-4147-A177-3AD203B41FA5}">
                      <a16:colId xmlns:a16="http://schemas.microsoft.com/office/drawing/2014/main" val="3886024209"/>
                    </a:ext>
                  </a:extLst>
                </a:gridCol>
              </a:tblGrid>
              <a:tr h="568960">
                <a:tc>
                  <a:txBody>
                    <a:bodyPr/>
                    <a:lstStyle/>
                    <a:p>
                      <a:endParaRPr lang="en-US" sz="1500">
                        <a:latin typeface="Abadi Extra Light" panose="020B0204020104020204" pitchFamily="34" charset="0"/>
                      </a:endParaRPr>
                    </a:p>
                  </a:txBody>
                  <a:tcPr marL="121920" marR="121920" marT="60960" marB="60960"/>
                </a:tc>
                <a:tc>
                  <a:txBody>
                    <a:bodyPr/>
                    <a:lstStyle/>
                    <a:p>
                      <a:r>
                        <a:rPr lang="en-US" sz="1500" b="1">
                          <a:latin typeface="Abadi Extra Light" panose="020B0204020104020204" pitchFamily="34" charset="0"/>
                        </a:rPr>
                        <a:t>Population</a:t>
                      </a:r>
                      <a:r>
                        <a:rPr lang="en-US" sz="1500">
                          <a:latin typeface="Abadi Extra Light" panose="020B0204020104020204" pitchFamily="34" charset="0"/>
                        </a:rPr>
                        <a:t> </a:t>
                      </a:r>
                    </a:p>
                  </a:txBody>
                  <a:tcPr marL="121920" marR="121920" marT="60960" marB="60960"/>
                </a:tc>
                <a:tc>
                  <a:txBody>
                    <a:bodyPr/>
                    <a:lstStyle/>
                    <a:p>
                      <a:r>
                        <a:rPr lang="en-US" sz="1500" b="1">
                          <a:latin typeface="Abadi Extra Light" panose="020B0204020104020204" pitchFamily="34" charset="0"/>
                        </a:rPr>
                        <a:t>Sample Size </a:t>
                      </a:r>
                    </a:p>
                  </a:txBody>
                  <a:tcPr marL="121920" marR="121920" marT="60960" marB="60960"/>
                </a:tc>
                <a:extLst>
                  <a:ext uri="{0D108BD9-81ED-4DB2-BD59-A6C34878D82A}">
                    <a16:rowId xmlns:a16="http://schemas.microsoft.com/office/drawing/2014/main" val="848394337"/>
                  </a:ext>
                </a:extLst>
              </a:tr>
              <a:tr h="345440">
                <a:tc rowSpan="7">
                  <a:txBody>
                    <a:bodyPr/>
                    <a:lstStyle/>
                    <a:p>
                      <a:r>
                        <a:rPr lang="en-US" sz="1400">
                          <a:latin typeface="Abadi Extra Light" panose="020B0204020104020204" pitchFamily="34" charset="0"/>
                        </a:rPr>
                        <a:t>Education</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Less than high school</a:t>
                      </a:r>
                    </a:p>
                  </a:txBody>
                  <a:tcPr marL="8467" marR="8467" marT="8467" marB="0" anchor="b"/>
                </a:tc>
                <a:tc>
                  <a:txBody>
                    <a:bodyPr/>
                    <a:lstStyle/>
                    <a:p>
                      <a:r>
                        <a:rPr lang="en-US" sz="1500">
                          <a:latin typeface="Abadi Extra Light" panose="020B0204020104020204" pitchFamily="34" charset="0"/>
                        </a:rPr>
                        <a:t>52</a:t>
                      </a:r>
                    </a:p>
                  </a:txBody>
                  <a:tcPr marL="121920" marR="121920" marT="60960" marB="60960"/>
                </a:tc>
                <a:extLst>
                  <a:ext uri="{0D108BD9-81ED-4DB2-BD59-A6C34878D82A}">
                    <a16:rowId xmlns:a16="http://schemas.microsoft.com/office/drawing/2014/main" val="4230592866"/>
                  </a:ext>
                </a:extLst>
              </a:tr>
              <a:tr h="345440">
                <a:tc vMerge="1">
                  <a:txBody>
                    <a:bodyPr/>
                    <a:lstStyle/>
                    <a:p>
                      <a:r>
                        <a:rPr lang="en-US" sz="900">
                          <a:latin typeface="Abadi Extra Light" panose="020B0204020104020204" pitchFamily="34" charset="0"/>
                        </a:rPr>
                        <a:t>Race/Ethnicity</a:t>
                      </a:r>
                    </a:p>
                  </a:txBody>
                  <a:tcPr anchor="ctr"/>
                </a:tc>
                <a:tc>
                  <a:txBody>
                    <a:bodyPr/>
                    <a:lstStyle/>
                    <a:p>
                      <a:pPr algn="l" fontAlgn="b"/>
                      <a:r>
                        <a:rPr lang="en-US" sz="1500" b="0" i="0" u="none" strike="noStrike">
                          <a:solidFill>
                            <a:srgbClr val="000000"/>
                          </a:solidFill>
                          <a:effectLst/>
                          <a:latin typeface="Abadi Extra Light" panose="020B0204020104020204" pitchFamily="34" charset="0"/>
                        </a:rPr>
                        <a:t>High school or GED</a:t>
                      </a:r>
                    </a:p>
                  </a:txBody>
                  <a:tcPr marL="8467" marR="8467" marT="8467" marB="0" anchor="b"/>
                </a:tc>
                <a:tc>
                  <a:txBody>
                    <a:bodyPr/>
                    <a:lstStyle/>
                    <a:p>
                      <a:r>
                        <a:rPr lang="en-US" sz="1500">
                          <a:latin typeface="Abadi Extra Light" panose="020B0204020104020204" pitchFamily="34" charset="0"/>
                        </a:rPr>
                        <a:t>37</a:t>
                      </a:r>
                    </a:p>
                  </a:txBody>
                  <a:tcPr marL="121920" marR="121920" marT="60960" marB="60960"/>
                </a:tc>
                <a:extLst>
                  <a:ext uri="{0D108BD9-81ED-4DB2-BD59-A6C34878D82A}">
                    <a16:rowId xmlns:a16="http://schemas.microsoft.com/office/drawing/2014/main" val="3578089288"/>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Trade school / Vocational school</a:t>
                      </a:r>
                    </a:p>
                  </a:txBody>
                  <a:tcPr marL="8467" marR="8467" marT="8467" marB="0" anchor="b"/>
                </a:tc>
                <a:tc>
                  <a:txBody>
                    <a:bodyPr/>
                    <a:lstStyle/>
                    <a:p>
                      <a:r>
                        <a:rPr lang="en-US" sz="1500">
                          <a:latin typeface="Abadi Extra Light" panose="020B0204020104020204" pitchFamily="34" charset="0"/>
                        </a:rPr>
                        <a:t>6</a:t>
                      </a:r>
                    </a:p>
                  </a:txBody>
                  <a:tcPr marL="121920" marR="121920" marT="60960" marB="60960"/>
                </a:tc>
                <a:extLst>
                  <a:ext uri="{0D108BD9-81ED-4DB2-BD59-A6C34878D82A}">
                    <a16:rowId xmlns:a16="http://schemas.microsoft.com/office/drawing/2014/main" val="292658526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Some college</a:t>
                      </a:r>
                    </a:p>
                  </a:txBody>
                  <a:tcPr marL="8467" marR="8467" marT="8467" marB="0" anchor="b"/>
                </a:tc>
                <a:tc>
                  <a:txBody>
                    <a:bodyPr/>
                    <a:lstStyle/>
                    <a:p>
                      <a:r>
                        <a:rPr lang="en-US" sz="1500">
                          <a:latin typeface="Abadi Extra Light" panose="020B0204020104020204" pitchFamily="34" charset="0"/>
                        </a:rPr>
                        <a:t>24</a:t>
                      </a:r>
                    </a:p>
                  </a:txBody>
                  <a:tcPr marL="121920" marR="121920" marT="60960" marB="60960"/>
                </a:tc>
                <a:extLst>
                  <a:ext uri="{0D108BD9-81ED-4DB2-BD59-A6C34878D82A}">
                    <a16:rowId xmlns:a16="http://schemas.microsoft.com/office/drawing/2014/main" val="814998834"/>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Associates degree</a:t>
                      </a:r>
                    </a:p>
                  </a:txBody>
                  <a:tcPr marL="8467" marR="8467" marT="8467" marB="0" anchor="b"/>
                </a:tc>
                <a:tc>
                  <a:txBody>
                    <a:bodyPr/>
                    <a:lstStyle/>
                    <a:p>
                      <a:r>
                        <a:rPr lang="en-US" sz="1500">
                          <a:latin typeface="Abadi Extra Light" panose="020B0204020104020204" pitchFamily="34" charset="0"/>
                        </a:rPr>
                        <a:t>7</a:t>
                      </a:r>
                    </a:p>
                  </a:txBody>
                  <a:tcPr marL="121920" marR="121920" marT="60960" marB="60960"/>
                </a:tc>
                <a:extLst>
                  <a:ext uri="{0D108BD9-81ED-4DB2-BD59-A6C34878D82A}">
                    <a16:rowId xmlns:a16="http://schemas.microsoft.com/office/drawing/2014/main" val="3145540802"/>
                  </a:ext>
                </a:extLst>
              </a:tr>
              <a:tr h="345440">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Bachelor’s degree</a:t>
                      </a:r>
                    </a:p>
                  </a:txBody>
                  <a:tcPr marL="8467" marR="8467" marT="8467" marB="0" anchor="b"/>
                </a:tc>
                <a:tc>
                  <a:txBody>
                    <a:bodyPr/>
                    <a:lstStyle/>
                    <a:p>
                      <a:r>
                        <a:rPr lang="en-US" sz="1500">
                          <a:latin typeface="Abadi Extra Light" panose="020B0204020104020204" pitchFamily="34" charset="0"/>
                        </a:rPr>
                        <a:t>14</a:t>
                      </a:r>
                    </a:p>
                  </a:txBody>
                  <a:tcPr marL="121920" marR="121920" marT="60960" marB="60960"/>
                </a:tc>
                <a:extLst>
                  <a:ext uri="{0D108BD9-81ED-4DB2-BD59-A6C34878D82A}">
                    <a16:rowId xmlns:a16="http://schemas.microsoft.com/office/drawing/2014/main" val="3213767816"/>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Graduate degree</a:t>
                      </a:r>
                    </a:p>
                  </a:txBody>
                  <a:tcPr marL="8467" marR="8467" marT="8467" marB="0" anchor="b"/>
                </a:tc>
                <a:tc>
                  <a:txBody>
                    <a:bodyPr/>
                    <a:lstStyle/>
                    <a:p>
                      <a:r>
                        <a:rPr lang="en-US" sz="1500">
                          <a:latin typeface="Abadi Extra Light" panose="020B0204020104020204" pitchFamily="34" charset="0"/>
                        </a:rPr>
                        <a:t>6</a:t>
                      </a:r>
                    </a:p>
                  </a:txBody>
                  <a:tcPr marL="121920" marR="121920" marT="60960" marB="60960"/>
                </a:tc>
                <a:extLst>
                  <a:ext uri="{0D108BD9-81ED-4DB2-BD59-A6C34878D82A}">
                    <a16:rowId xmlns:a16="http://schemas.microsoft.com/office/drawing/2014/main" val="3033754046"/>
                  </a:ext>
                </a:extLst>
              </a:tr>
              <a:tr h="455507">
                <a:tc rowSpan="2">
                  <a:txBody>
                    <a:bodyPr/>
                    <a:lstStyle/>
                    <a:p>
                      <a:r>
                        <a:rPr lang="en-US" sz="1500">
                          <a:latin typeface="Abadi Extra Light" panose="020B0204020104020204" pitchFamily="34" charset="0"/>
                        </a:rPr>
                        <a:t>Working/</a:t>
                      </a:r>
                    </a:p>
                    <a:p>
                      <a:r>
                        <a:rPr lang="en-US" sz="1500">
                          <a:latin typeface="Abadi Extra Light" panose="020B0204020104020204" pitchFamily="34" charset="0"/>
                        </a:rPr>
                        <a:t>employed</a:t>
                      </a:r>
                    </a:p>
                  </a:txBody>
                  <a:tcPr marL="121920" marR="121920" marT="60960" marB="60960" anchor="ctr"/>
                </a:tc>
                <a:tc>
                  <a:txBody>
                    <a:bodyPr/>
                    <a:lstStyle/>
                    <a:p>
                      <a:pPr algn="l" fontAlgn="b"/>
                      <a:r>
                        <a:rPr lang="en-US" sz="1500" b="0" i="0" u="none" strike="noStrike">
                          <a:solidFill>
                            <a:srgbClr val="000000"/>
                          </a:solidFill>
                          <a:effectLst/>
                          <a:latin typeface="Abadi Extra Light" panose="020B0204020104020204" pitchFamily="34" charset="0"/>
                        </a:rPr>
                        <a:t>Yes</a:t>
                      </a:r>
                    </a:p>
                  </a:txBody>
                  <a:tcPr marL="8467" marR="8467" marT="8467" marB="0" anchor="b"/>
                </a:tc>
                <a:tc>
                  <a:txBody>
                    <a:bodyPr/>
                    <a:lstStyle/>
                    <a:p>
                      <a:r>
                        <a:rPr lang="en-US" sz="1500">
                          <a:latin typeface="Abadi Extra Light" panose="020B0204020104020204" pitchFamily="34" charset="0"/>
                        </a:rPr>
                        <a:t>67</a:t>
                      </a:r>
                    </a:p>
                  </a:txBody>
                  <a:tcPr marL="121920" marR="121920" marT="60960" marB="60960"/>
                </a:tc>
                <a:extLst>
                  <a:ext uri="{0D108BD9-81ED-4DB2-BD59-A6C34878D82A}">
                    <a16:rowId xmlns:a16="http://schemas.microsoft.com/office/drawing/2014/main" val="395444067"/>
                  </a:ext>
                </a:extLst>
              </a:tr>
              <a:tr h="455507">
                <a:tc vMerge="1">
                  <a:txBody>
                    <a:bodyPr/>
                    <a:lstStyle/>
                    <a:p>
                      <a:endParaRPr lang="en-US" sz="1000">
                        <a:latin typeface="Abadi Extra Light" panose="020B0204020104020204" pitchFamily="34" charset="0"/>
                      </a:endParaRPr>
                    </a:p>
                  </a:txBody>
                  <a:tcPr/>
                </a:tc>
                <a:tc>
                  <a:txBody>
                    <a:bodyPr/>
                    <a:lstStyle/>
                    <a:p>
                      <a:pPr algn="l" fontAlgn="b"/>
                      <a:r>
                        <a:rPr lang="en-US" sz="1500" b="0" i="0" u="none" strike="noStrike">
                          <a:solidFill>
                            <a:srgbClr val="000000"/>
                          </a:solidFill>
                          <a:effectLst/>
                          <a:latin typeface="Abadi Extra Light" panose="020B0204020104020204" pitchFamily="34" charset="0"/>
                        </a:rPr>
                        <a:t>No</a:t>
                      </a:r>
                    </a:p>
                  </a:txBody>
                  <a:tcPr marL="8467" marR="8467" marT="8467" marB="0" anchor="b"/>
                </a:tc>
                <a:tc>
                  <a:txBody>
                    <a:bodyPr/>
                    <a:lstStyle/>
                    <a:p>
                      <a:r>
                        <a:rPr lang="en-US" sz="1500">
                          <a:latin typeface="Abadi Extra Light" panose="020B0204020104020204" pitchFamily="34" charset="0"/>
                        </a:rPr>
                        <a:t>41</a:t>
                      </a:r>
                    </a:p>
                  </a:txBody>
                  <a:tcPr marL="121920" marR="121920" marT="60960" marB="60960"/>
                </a:tc>
                <a:extLst>
                  <a:ext uri="{0D108BD9-81ED-4DB2-BD59-A6C34878D82A}">
                    <a16:rowId xmlns:a16="http://schemas.microsoft.com/office/drawing/2014/main" val="1669836723"/>
                  </a:ext>
                </a:extLst>
              </a:tr>
            </a:tbl>
          </a:graphicData>
        </a:graphic>
      </p:graphicFrame>
    </p:spTree>
    <p:extLst>
      <p:ext uri="{BB962C8B-B14F-4D97-AF65-F5344CB8AC3E}">
        <p14:creationId xmlns:p14="http://schemas.microsoft.com/office/powerpoint/2010/main" val="3029770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ED381F1-D8E8-5A46-A626-A8E179831010}"/>
              </a:ext>
            </a:extLst>
          </p:cNvPr>
          <p:cNvSpPr txBox="1">
            <a:spLocks/>
          </p:cNvSpPr>
          <p:nvPr/>
        </p:nvSpPr>
        <p:spPr>
          <a:xfrm>
            <a:off x="3130942" y="2895050"/>
            <a:ext cx="6115049" cy="571502"/>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sz="3750" i="1" cap="none" dirty="0">
                <a:solidFill>
                  <a:prstClr val="white"/>
                </a:solidFill>
              </a:rPr>
              <a:t>Next Meeting:</a:t>
            </a:r>
          </a:p>
        </p:txBody>
      </p:sp>
      <p:sp>
        <p:nvSpPr>
          <p:cNvPr id="3" name="Subtitle 3">
            <a:extLst>
              <a:ext uri="{FF2B5EF4-FFF2-40B4-BE49-F238E27FC236}">
                <a16:creationId xmlns:a16="http://schemas.microsoft.com/office/drawing/2014/main" id="{DD223DFD-2833-AC4E-8009-E8D870640DA3}"/>
              </a:ext>
            </a:extLst>
          </p:cNvPr>
          <p:cNvSpPr txBox="1">
            <a:spLocks/>
          </p:cNvSpPr>
          <p:nvPr/>
        </p:nvSpPr>
        <p:spPr>
          <a:xfrm>
            <a:off x="3878858" y="3535738"/>
            <a:ext cx="4618822" cy="633413"/>
          </a:xfrm>
          <a:prstGeom prst="rect">
            <a:avLst/>
          </a:prstGeom>
        </p:spPr>
        <p:txBody>
          <a:bodyPr vert="horz" lIns="68580" tIns="34290" rIns="68580" bIns="3429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4200" b="1" dirty="0">
                <a:solidFill>
                  <a:sysClr val="window" lastClr="FFFFFF"/>
                </a:solidFill>
                <a:latin typeface="Calibri"/>
              </a:rPr>
              <a:t>August 11, 2021</a:t>
            </a:r>
          </a:p>
        </p:txBody>
      </p:sp>
    </p:spTree>
    <p:extLst>
      <p:ext uri="{BB962C8B-B14F-4D97-AF65-F5344CB8AC3E}">
        <p14:creationId xmlns:p14="http://schemas.microsoft.com/office/powerpoint/2010/main" val="376585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2DBDB6-2911-4279-950F-1F9F167EBA8B}"/>
              </a:ext>
            </a:extLst>
          </p:cNvPr>
          <p:cNvSpPr>
            <a:spLocks noGrp="1"/>
          </p:cNvSpPr>
          <p:nvPr>
            <p:ph type="sldNum" sz="quarter" idx="12"/>
          </p:nvPr>
        </p:nvSpPr>
        <p:spPr/>
        <p:txBody>
          <a:bodyPr/>
          <a:lstStyle/>
          <a:p>
            <a:pPr>
              <a:defRPr/>
            </a:pPr>
            <a:fld id="{AAE98DF6-4AFE-4FB7-90F8-3BDCDD1EC64D}" type="slidenum">
              <a:rPr lang="en-US" smtClean="0">
                <a:solidFill>
                  <a:srgbClr val="000000"/>
                </a:solidFill>
              </a:rPr>
              <a:pPr>
                <a:defRPr/>
              </a:pPr>
              <a:t>9</a:t>
            </a:fld>
            <a:endParaRPr lang="en-US">
              <a:solidFill>
                <a:srgbClr val="000000"/>
              </a:solidFill>
            </a:endParaRPr>
          </a:p>
        </p:txBody>
      </p:sp>
      <p:graphicFrame>
        <p:nvGraphicFramePr>
          <p:cNvPr id="6" name="Chart 5">
            <a:extLst>
              <a:ext uri="{FF2B5EF4-FFF2-40B4-BE49-F238E27FC236}">
                <a16:creationId xmlns:a16="http://schemas.microsoft.com/office/drawing/2014/main" id="{F0CA99D3-F109-4F91-ACA2-93EE89D840AC}"/>
              </a:ext>
            </a:extLst>
          </p:cNvPr>
          <p:cNvGraphicFramePr>
            <a:graphicFrameLocks/>
          </p:cNvGraphicFramePr>
          <p:nvPr>
            <p:extLst>
              <p:ext uri="{D42A27DB-BD31-4B8C-83A1-F6EECF244321}">
                <p14:modId xmlns:p14="http://schemas.microsoft.com/office/powerpoint/2010/main" val="1579133148"/>
              </p:ext>
            </p:extLst>
          </p:nvPr>
        </p:nvGraphicFramePr>
        <p:xfrm>
          <a:off x="609600" y="783341"/>
          <a:ext cx="10736805" cy="5694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239671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8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9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0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3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3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3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3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5762</TotalTime>
  <Words>10683</Words>
  <Application>Microsoft Office PowerPoint</Application>
  <PresentationFormat>Widescreen</PresentationFormat>
  <Paragraphs>2193</Paragraphs>
  <Slides>87</Slides>
  <Notes>64</Notes>
  <HiddenSlides>0</HiddenSlides>
  <MMClips>0</MMClips>
  <ScaleCrop>false</ScaleCrop>
  <HeadingPairs>
    <vt:vector size="8" baseType="variant">
      <vt:variant>
        <vt:lpstr>Fonts Used</vt:lpstr>
      </vt:variant>
      <vt:variant>
        <vt:i4>8</vt:i4>
      </vt:variant>
      <vt:variant>
        <vt:lpstr>Theme</vt:lpstr>
      </vt:variant>
      <vt:variant>
        <vt:i4>45</vt:i4>
      </vt:variant>
      <vt:variant>
        <vt:lpstr>Embedded OLE Servers</vt:lpstr>
      </vt:variant>
      <vt:variant>
        <vt:i4>1</vt:i4>
      </vt:variant>
      <vt:variant>
        <vt:lpstr>Slide Titles</vt:lpstr>
      </vt:variant>
      <vt:variant>
        <vt:i4>87</vt:i4>
      </vt:variant>
    </vt:vector>
  </HeadingPairs>
  <TitlesOfParts>
    <vt:vector size="141" baseType="lpstr">
      <vt:lpstr>Abadi</vt:lpstr>
      <vt:lpstr>Abadi Extra Light</vt:lpstr>
      <vt:lpstr>Arial</vt:lpstr>
      <vt:lpstr>Arial Narrow</vt:lpstr>
      <vt:lpstr>Arial,Sans-Serif</vt:lpstr>
      <vt:lpstr>Calibri</vt:lpstr>
      <vt:lpstr>Calibri Light</vt:lpstr>
      <vt:lpstr>Times New Roman</vt:lpstr>
      <vt:lpstr>Office Theme</vt:lpstr>
      <vt:lpstr>Default Design</vt:lpstr>
      <vt:lpstr>Custom Design</vt:lpstr>
      <vt:lpstr>3_Simple Light</vt:lpstr>
      <vt:lpstr>2_Simple Light</vt:lpstr>
      <vt:lpstr>4_Simple Light</vt:lpstr>
      <vt:lpstr>5_Simple Light</vt:lpstr>
      <vt:lpstr>6_Simple Light</vt:lpstr>
      <vt:lpstr>7_Simple Light</vt:lpstr>
      <vt:lpstr>8_Simple Light</vt:lpstr>
      <vt:lpstr>9_Simple Light</vt:lpstr>
      <vt:lpstr>10_Simple Light</vt:lpstr>
      <vt:lpstr>1_Office Theme</vt:lpstr>
      <vt:lpstr>2_Office Theme</vt:lpstr>
      <vt:lpstr>11_Simple Light</vt:lpstr>
      <vt:lpstr>12_Simple Light</vt:lpstr>
      <vt:lpstr>13_Simple Light</vt:lpstr>
      <vt:lpstr>14_Simple Light</vt:lpstr>
      <vt:lpstr>15_Simple Light</vt:lpstr>
      <vt:lpstr>16_Simple Light</vt:lpstr>
      <vt:lpstr>17_Simple Light</vt:lpstr>
      <vt:lpstr>18_Simple Light</vt:lpstr>
      <vt:lpstr>3_Office Theme</vt:lpstr>
      <vt:lpstr>19_Simple Light</vt:lpstr>
      <vt:lpstr>20_Simple Light</vt:lpstr>
      <vt:lpstr>Simple Light</vt:lpstr>
      <vt:lpstr>4_Office Theme</vt:lpstr>
      <vt:lpstr>21_Simple Light</vt:lpstr>
      <vt:lpstr>22_Simple Light</vt:lpstr>
      <vt:lpstr>23_Simple Light</vt:lpstr>
      <vt:lpstr>24_Simple Light</vt:lpstr>
      <vt:lpstr>25_Simple Light</vt:lpstr>
      <vt:lpstr>26_Simple Light</vt:lpstr>
      <vt:lpstr>27_Simple Light</vt:lpstr>
      <vt:lpstr>28_Simple Light</vt:lpstr>
      <vt:lpstr>1_Simple Light</vt:lpstr>
      <vt:lpstr>29_Simple Light</vt:lpstr>
      <vt:lpstr>30_Simple Light</vt:lpstr>
      <vt:lpstr>31_Simple Light</vt:lpstr>
      <vt:lpstr>32_Simple Light</vt:lpstr>
      <vt:lpstr>33_Simple Light</vt:lpstr>
      <vt:lpstr>34_Simple Light</vt:lpstr>
      <vt:lpstr>35_Simple Light</vt:lpstr>
      <vt:lpstr>36_Simple Light</vt:lpstr>
      <vt:lpstr>5_Office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Tick-borne DiseasesTransmitted by Ixodes scapularis </vt:lpstr>
      <vt:lpstr>PowerPoint Presentation</vt:lpstr>
      <vt:lpstr>PowerPoint Presentation</vt:lpstr>
      <vt:lpstr>Tick Exposure Syndrome: Percent of total ED visits captured by MDPH SyS with tick exposure syndrome by week and year - 2021</vt:lpstr>
      <vt:lpstr>Tick Exposure Syndrome: Percent of total ED visits captured by MDPH SyS with tick exposure syndrome by week and year - 2020</vt:lpstr>
      <vt:lpstr>Map: Cumulative</vt:lpstr>
      <vt:lpstr>Surveillance Highlights – B. miyamotoi</vt:lpstr>
      <vt:lpstr>Borrelia miyamotoi</vt:lpstr>
      <vt:lpstr>Borrelia miyamotoi</vt:lpstr>
      <vt:lpstr>Surveillance Highlights - POWV</vt:lpstr>
      <vt:lpstr>Powassan virus</vt:lpstr>
      <vt:lpstr>Powassan virus</vt:lpstr>
      <vt:lpstr>Tick Report – tick testing</vt:lpstr>
      <vt:lpstr>PowerPoint Presentation</vt:lpstr>
      <vt:lpstr>Serious Reportable Events Calendar Year 2020</vt:lpstr>
      <vt:lpstr>Overview</vt:lpstr>
      <vt:lpstr>Purpose</vt:lpstr>
      <vt:lpstr>Background</vt:lpstr>
      <vt:lpstr>Background</vt:lpstr>
      <vt:lpstr>SREs and COVID-19</vt:lpstr>
      <vt:lpstr>SREs Defined</vt:lpstr>
      <vt:lpstr>Reporting Requirements</vt:lpstr>
      <vt:lpstr>SRE Types</vt:lpstr>
      <vt:lpstr>SRE Types</vt:lpstr>
      <vt:lpstr>SRE Types</vt:lpstr>
      <vt:lpstr>Acute Care Hospital Data</vt:lpstr>
      <vt:lpstr>Acute Care Hospital Surgical Event Data</vt:lpstr>
      <vt:lpstr>Acute Care Hospital: Product/Device Event Data</vt:lpstr>
      <vt:lpstr>Acute Care Hospital: Environmental Event Data</vt:lpstr>
      <vt:lpstr>Acute Care Hospital: Patient Protection Event Data</vt:lpstr>
      <vt:lpstr>Acute Care Hospital: Potential Criminal Event Data</vt:lpstr>
      <vt:lpstr>Acute Care Hospital: Care Management Event Data</vt:lpstr>
      <vt:lpstr>Non-Acute Care Hospital Data</vt:lpstr>
      <vt:lpstr>Non-Acute Care Hospital: Category Data</vt:lpstr>
      <vt:lpstr>SRE Types by Race</vt:lpstr>
      <vt:lpstr>SRE Types by Ethnicity</vt:lpstr>
      <vt:lpstr>Quality Improvement Activities</vt:lpstr>
      <vt:lpstr>Contact Information</vt:lpstr>
      <vt:lpstr>COVID-19 Community Impact Survey(CCIS)  Preliminary Analysis Results as of  July 14, 2021  Presented by: W.W. Sanouri Ursprung PhD Chapter Authors: Elizabeth Beatriz, PhD, Justine Egan, MPH, Allison Guarino, MPH, and Beatriz Pazos Vautin, MPH </vt:lpstr>
      <vt:lpstr>PowerPoint Presentation</vt:lpstr>
      <vt:lpstr>PowerPoint Presentation</vt:lpstr>
      <vt:lpstr>PURPOSE </vt:lpstr>
      <vt:lpstr>PREVIOUS KEY TAKEAWAYS: YOUTH</vt:lpstr>
      <vt:lpstr>YOUTH:  EMPLOYMENT, EDUCATION &amp; YOUNG PARENTS Elizabeth Beatriz, PhD Justine Egan, MPH Allison Guarino, MPH Beatriz Pazos Vautin, MPH </vt:lpstr>
      <vt:lpstr>YOUTH SURVEY QUESTIONS &amp; WEIGHTING </vt:lpstr>
      <vt:lpstr>FRAMING MATTERS: YOUTH EDUCATION &amp; EMPLOYMENT</vt:lpstr>
      <vt:lpstr>PowerPoint Presentation</vt:lpstr>
      <vt:lpstr>PowerPoint Presentation</vt:lpstr>
      <vt:lpstr>PowerPoint Presentation</vt:lpstr>
      <vt:lpstr>FRAMING MATTERS: YOUNG PARENTS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 YOUTH &amp; YOUNG PARENTS</vt:lpstr>
      <vt:lpstr>PowerPoint Presentation</vt:lpstr>
      <vt:lpstr>PowerPoint Presentation</vt:lpstr>
      <vt:lpstr>PowerPoint Presentation</vt:lpstr>
      <vt:lpstr>CCIS DOMAINS </vt:lpstr>
      <vt:lpstr>Survey Questions</vt:lpstr>
      <vt:lpstr>Survey Questions</vt:lpstr>
      <vt:lpstr>Survey Questions</vt:lpstr>
      <vt:lpstr>Survey Questions</vt:lpstr>
      <vt:lpstr>Survey Questions</vt:lpstr>
      <vt:lpstr>Recruitment among priority populations was unprecedented</vt:lpstr>
      <vt:lpstr>Recruitment efforts were overwhelmingly successful</vt:lpstr>
      <vt:lpstr>Demographics of the sample</vt:lpstr>
      <vt:lpstr>Demographics  of the CCIS Black sample</vt:lpstr>
      <vt:lpstr>Demographics of the CCIS Hispanic/Latinx sample (n=2432)</vt:lpstr>
      <vt:lpstr>Demographics of the CCIS Hispanic/Latinx sample (n=2432), continued</vt:lpstr>
      <vt:lpstr>Demographics  of the CCIS AAPI sample</vt:lpstr>
      <vt:lpstr>PowerPoint Presentation</vt:lpstr>
      <vt:lpstr>Demographics  of the CCIS AAPI sample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Kaplan, Amy (DPH)</cp:lastModifiedBy>
  <cp:revision>381</cp:revision>
  <cp:lastPrinted>2021-01-21T15:13:04Z</cp:lastPrinted>
  <dcterms:created xsi:type="dcterms:W3CDTF">2019-01-10T19:26:50Z</dcterms:created>
  <dcterms:modified xsi:type="dcterms:W3CDTF">2021-07-13T22:27:41Z</dcterms:modified>
</cp:coreProperties>
</file>