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 id="2147483691" r:id="rId3"/>
    <p:sldMasterId id="2147483695" r:id="rId4"/>
    <p:sldMasterId id="2147483718" r:id="rId5"/>
    <p:sldMasterId id="2147483728" r:id="rId6"/>
  </p:sldMasterIdLst>
  <p:notesMasterIdLst>
    <p:notesMasterId r:id="rId74"/>
  </p:notesMasterIdLst>
  <p:sldIdLst>
    <p:sldId id="2147470008" r:id="rId7"/>
    <p:sldId id="543" r:id="rId8"/>
    <p:sldId id="2147470048" r:id="rId9"/>
    <p:sldId id="2147470049" r:id="rId10"/>
    <p:sldId id="2147470033" r:id="rId11"/>
    <p:sldId id="2147470034" r:id="rId12"/>
    <p:sldId id="2147470035" r:id="rId13"/>
    <p:sldId id="2147470037" r:id="rId14"/>
    <p:sldId id="2147470038" r:id="rId15"/>
    <p:sldId id="2147470039" r:id="rId16"/>
    <p:sldId id="2147470040" r:id="rId17"/>
    <p:sldId id="2147470041" r:id="rId18"/>
    <p:sldId id="2147470042" r:id="rId19"/>
    <p:sldId id="2147470043" r:id="rId20"/>
    <p:sldId id="2147470044" r:id="rId21"/>
    <p:sldId id="2147470045" r:id="rId22"/>
    <p:sldId id="2147470036" r:id="rId23"/>
    <p:sldId id="551" r:id="rId24"/>
    <p:sldId id="1359" r:id="rId25"/>
    <p:sldId id="259" r:id="rId26"/>
    <p:sldId id="553" r:id="rId27"/>
    <p:sldId id="554" r:id="rId28"/>
    <p:sldId id="556" r:id="rId29"/>
    <p:sldId id="557" r:id="rId30"/>
    <p:sldId id="558" r:id="rId31"/>
    <p:sldId id="559" r:id="rId32"/>
    <p:sldId id="560" r:id="rId33"/>
    <p:sldId id="294" r:id="rId34"/>
    <p:sldId id="1360" r:id="rId35"/>
    <p:sldId id="561" r:id="rId36"/>
    <p:sldId id="562" r:id="rId37"/>
    <p:sldId id="563" r:id="rId38"/>
    <p:sldId id="564" r:id="rId39"/>
    <p:sldId id="552" r:id="rId40"/>
    <p:sldId id="2147470020" r:id="rId41"/>
    <p:sldId id="2147470021" r:id="rId42"/>
    <p:sldId id="1361" r:id="rId43"/>
    <p:sldId id="1362" r:id="rId44"/>
    <p:sldId id="1363" r:id="rId45"/>
    <p:sldId id="1364" r:id="rId46"/>
    <p:sldId id="1365" r:id="rId47"/>
    <p:sldId id="1366" r:id="rId48"/>
    <p:sldId id="2147470022" r:id="rId49"/>
    <p:sldId id="2147470023" r:id="rId50"/>
    <p:sldId id="2147470024" r:id="rId51"/>
    <p:sldId id="260" r:id="rId52"/>
    <p:sldId id="262" r:id="rId53"/>
    <p:sldId id="285" r:id="rId54"/>
    <p:sldId id="286" r:id="rId55"/>
    <p:sldId id="287" r:id="rId56"/>
    <p:sldId id="288" r:id="rId57"/>
    <p:sldId id="289" r:id="rId58"/>
    <p:sldId id="266" r:id="rId59"/>
    <p:sldId id="2147470025" r:id="rId60"/>
    <p:sldId id="1371" r:id="rId61"/>
    <p:sldId id="2147470026" r:id="rId62"/>
    <p:sldId id="2147470027" r:id="rId63"/>
    <p:sldId id="2147470028" r:id="rId64"/>
    <p:sldId id="2147470029" r:id="rId65"/>
    <p:sldId id="2147470030" r:id="rId66"/>
    <p:sldId id="2147470031" r:id="rId67"/>
    <p:sldId id="1367" r:id="rId68"/>
    <p:sldId id="1368" r:id="rId69"/>
    <p:sldId id="1369" r:id="rId70"/>
    <p:sldId id="1370" r:id="rId71"/>
    <p:sldId id="2147470032" r:id="rId72"/>
    <p:sldId id="214747000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2" userDrawn="1">
          <p15:clr>
            <a:srgbClr val="A4A3A4"/>
          </p15:clr>
        </p15:guide>
        <p15:guide id="2" pos="3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52145B-E5C7-D191-F869-983BECF295A9}" name="Kaplan, Amy (DPH)" initials="KA(" userId="S::amy.kaplan@mass.gov::f1015638-69ff-4a80-acb4-9827cd3c360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66"/>
    <a:srgbClr val="4376BB"/>
    <a:srgbClr val="94B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8" autoAdjust="0"/>
    <p:restoredTop sz="96357" autoAdjust="0"/>
  </p:normalViewPr>
  <p:slideViewPr>
    <p:cSldViewPr snapToGrid="0" snapToObjects="1">
      <p:cViewPr varScale="1">
        <p:scale>
          <a:sx n="114" d="100"/>
          <a:sy n="114" d="100"/>
        </p:scale>
        <p:origin x="1308" y="102"/>
      </p:cViewPr>
      <p:guideLst>
        <p:guide orient="horz" pos="1032"/>
        <p:guide pos="3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notesMaster" Target="notesMasters/notesMaster1.xml"/><Relationship Id="rId79" Type="http://schemas.microsoft.com/office/2018/10/relationships/authors" Target="authors.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People</a:t>
            </a:r>
            <a:r>
              <a:rPr lang="en-US" sz="1800" baseline="0" dirty="0"/>
              <a:t> Tested with a Positive Result for Lyme Disease, and Confirmed and Probable Anaplasmosis and Babesiosis Cases</a:t>
            </a:r>
            <a:endParaRPr lang="en-US" sz="1800" dirty="0"/>
          </a:p>
        </c:rich>
      </c:tx>
      <c:layout>
        <c:manualLayout>
          <c:xMode val="edge"/>
          <c:yMode val="edge"/>
          <c:x val="9.5899910140868724E-2"/>
          <c:y val="1.338198616070817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Sheet4!$A$2</c:f>
              <c:strCache>
                <c:ptCount val="1"/>
                <c:pt idx="0">
                  <c:v>Babesia</c:v>
                </c:pt>
              </c:strCache>
            </c:strRef>
          </c:tx>
          <c:spPr>
            <a:solidFill>
              <a:schemeClr val="accent1"/>
            </a:solidFill>
            <a:ln>
              <a:noFill/>
            </a:ln>
            <a:effectLst/>
          </c:spPr>
          <c:invertIfNegative val="0"/>
          <c:cat>
            <c:numRef>
              <c:f>Sheet4!$B$1:$W$1</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Sheet4!$B$2:$W$2</c:f>
              <c:numCache>
                <c:formatCode>General</c:formatCode>
                <c:ptCount val="22"/>
                <c:pt idx="0">
                  <c:v>31</c:v>
                </c:pt>
                <c:pt idx="1">
                  <c:v>27</c:v>
                </c:pt>
                <c:pt idx="2">
                  <c:v>53</c:v>
                </c:pt>
                <c:pt idx="3">
                  <c:v>39</c:v>
                </c:pt>
                <c:pt idx="4">
                  <c:v>26</c:v>
                </c:pt>
                <c:pt idx="5">
                  <c:v>46</c:v>
                </c:pt>
                <c:pt idx="6">
                  <c:v>34</c:v>
                </c:pt>
                <c:pt idx="7">
                  <c:v>43</c:v>
                </c:pt>
                <c:pt idx="8">
                  <c:v>71</c:v>
                </c:pt>
                <c:pt idx="9">
                  <c:v>96</c:v>
                </c:pt>
                <c:pt idx="10">
                  <c:v>91</c:v>
                </c:pt>
                <c:pt idx="11">
                  <c:v>215</c:v>
                </c:pt>
                <c:pt idx="12">
                  <c:v>263</c:v>
                </c:pt>
                <c:pt idx="13">
                  <c:v>420</c:v>
                </c:pt>
                <c:pt idx="14">
                  <c:v>538</c:v>
                </c:pt>
                <c:pt idx="15">
                  <c:v>448</c:v>
                </c:pt>
                <c:pt idx="16">
                  <c:v>519</c:v>
                </c:pt>
                <c:pt idx="17">
                  <c:v>591</c:v>
                </c:pt>
                <c:pt idx="18">
                  <c:v>527</c:v>
                </c:pt>
                <c:pt idx="19">
                  <c:v>638</c:v>
                </c:pt>
                <c:pt idx="20">
                  <c:v>580</c:v>
                </c:pt>
                <c:pt idx="21">
                  <c:v>611</c:v>
                </c:pt>
              </c:numCache>
            </c:numRef>
          </c:val>
          <c:extLst>
            <c:ext xmlns:c16="http://schemas.microsoft.com/office/drawing/2014/chart" uri="{C3380CC4-5D6E-409C-BE32-E72D297353CC}">
              <c16:uniqueId val="{00000000-E617-47BE-8669-567A47725F28}"/>
            </c:ext>
          </c:extLst>
        </c:ser>
        <c:ser>
          <c:idx val="1"/>
          <c:order val="1"/>
          <c:tx>
            <c:strRef>
              <c:f>Sheet4!$A$3</c:f>
              <c:strCache>
                <c:ptCount val="1"/>
                <c:pt idx="0">
                  <c:v>Anaplasma</c:v>
                </c:pt>
              </c:strCache>
            </c:strRef>
          </c:tx>
          <c:spPr>
            <a:solidFill>
              <a:schemeClr val="accent2"/>
            </a:solidFill>
            <a:ln>
              <a:noFill/>
            </a:ln>
            <a:effectLst/>
          </c:spPr>
          <c:invertIfNegative val="0"/>
          <c:cat>
            <c:numRef>
              <c:f>Sheet4!$B$1:$W$1</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Sheet4!$B$3:$W$3</c:f>
              <c:numCache>
                <c:formatCode>General</c:formatCode>
                <c:ptCount val="22"/>
                <c:pt idx="0">
                  <c:v>11</c:v>
                </c:pt>
                <c:pt idx="1">
                  <c:v>7</c:v>
                </c:pt>
                <c:pt idx="2">
                  <c:v>31</c:v>
                </c:pt>
                <c:pt idx="3">
                  <c:v>73</c:v>
                </c:pt>
                <c:pt idx="4">
                  <c:v>87</c:v>
                </c:pt>
                <c:pt idx="5">
                  <c:v>83</c:v>
                </c:pt>
                <c:pt idx="6">
                  <c:v>67</c:v>
                </c:pt>
                <c:pt idx="7">
                  <c:v>66</c:v>
                </c:pt>
                <c:pt idx="8">
                  <c:v>91</c:v>
                </c:pt>
                <c:pt idx="9">
                  <c:v>115</c:v>
                </c:pt>
                <c:pt idx="10">
                  <c:v>146</c:v>
                </c:pt>
                <c:pt idx="11">
                  <c:v>237</c:v>
                </c:pt>
                <c:pt idx="12">
                  <c:v>343</c:v>
                </c:pt>
                <c:pt idx="13">
                  <c:v>333</c:v>
                </c:pt>
                <c:pt idx="14">
                  <c:v>624</c:v>
                </c:pt>
                <c:pt idx="15">
                  <c:v>771</c:v>
                </c:pt>
                <c:pt idx="16">
                  <c:v>874</c:v>
                </c:pt>
                <c:pt idx="17">
                  <c:v>1219</c:v>
                </c:pt>
                <c:pt idx="18">
                  <c:v>658</c:v>
                </c:pt>
                <c:pt idx="19">
                  <c:v>703</c:v>
                </c:pt>
                <c:pt idx="20">
                  <c:v>741</c:v>
                </c:pt>
                <c:pt idx="21">
                  <c:v>773</c:v>
                </c:pt>
              </c:numCache>
            </c:numRef>
          </c:val>
          <c:extLst>
            <c:ext xmlns:c16="http://schemas.microsoft.com/office/drawing/2014/chart" uri="{C3380CC4-5D6E-409C-BE32-E72D297353CC}">
              <c16:uniqueId val="{00000001-E617-47BE-8669-567A47725F28}"/>
            </c:ext>
          </c:extLst>
        </c:ser>
        <c:dLbls>
          <c:showLegendKey val="0"/>
          <c:showVal val="0"/>
          <c:showCatName val="0"/>
          <c:showSerName val="0"/>
          <c:showPercent val="0"/>
          <c:showBubbleSize val="0"/>
        </c:dLbls>
        <c:gapWidth val="219"/>
        <c:overlap val="-100"/>
        <c:axId val="764242416"/>
        <c:axId val="764241760"/>
      </c:barChart>
      <c:barChart>
        <c:barDir val="col"/>
        <c:grouping val="clustered"/>
        <c:varyColors val="0"/>
        <c:ser>
          <c:idx val="2"/>
          <c:order val="2"/>
          <c:tx>
            <c:strRef>
              <c:f>Sheet4!$A$4</c:f>
              <c:strCache>
                <c:ptCount val="1"/>
                <c:pt idx="0">
                  <c:v>Lyme</c:v>
                </c:pt>
              </c:strCache>
            </c:strRef>
          </c:tx>
          <c:spPr>
            <a:solidFill>
              <a:srgbClr val="92D050"/>
            </a:solidFill>
            <a:ln>
              <a:noFill/>
            </a:ln>
            <a:effectLst/>
          </c:spPr>
          <c:invertIfNegative val="0"/>
          <c:cat>
            <c:numRef>
              <c:f>Sheet4!$B$1:$W$1</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Sheet4!$B$4:$W$4</c:f>
              <c:numCache>
                <c:formatCode>General</c:formatCode>
                <c:ptCount val="22"/>
                <c:pt idx="0">
                  <c:v>2065</c:v>
                </c:pt>
                <c:pt idx="1">
                  <c:v>2354</c:v>
                </c:pt>
                <c:pt idx="2">
                  <c:v>4321</c:v>
                </c:pt>
                <c:pt idx="3">
                  <c:v>4115</c:v>
                </c:pt>
                <c:pt idx="4">
                  <c:v>3944</c:v>
                </c:pt>
                <c:pt idx="5">
                  <c:v>6372</c:v>
                </c:pt>
                <c:pt idx="6">
                  <c:v>6833</c:v>
                </c:pt>
                <c:pt idx="7">
                  <c:v>10312</c:v>
                </c:pt>
                <c:pt idx="8">
                  <c:v>12547</c:v>
                </c:pt>
                <c:pt idx="9">
                  <c:v>12376</c:v>
                </c:pt>
                <c:pt idx="10">
                  <c:v>8170</c:v>
                </c:pt>
                <c:pt idx="11">
                  <c:v>9889</c:v>
                </c:pt>
                <c:pt idx="12">
                  <c:v>12387</c:v>
                </c:pt>
                <c:pt idx="13">
                  <c:v>13609</c:v>
                </c:pt>
                <c:pt idx="14">
                  <c:v>14820</c:v>
                </c:pt>
                <c:pt idx="15">
                  <c:v>13337</c:v>
                </c:pt>
                <c:pt idx="16">
                  <c:v>13511</c:v>
                </c:pt>
                <c:pt idx="17">
                  <c:v>15117</c:v>
                </c:pt>
                <c:pt idx="18">
                  <c:v>11618</c:v>
                </c:pt>
                <c:pt idx="19">
                  <c:v>12133</c:v>
                </c:pt>
                <c:pt idx="20">
                  <c:v>10408</c:v>
                </c:pt>
                <c:pt idx="21">
                  <c:v>10712</c:v>
                </c:pt>
              </c:numCache>
            </c:numRef>
          </c:val>
          <c:extLst>
            <c:ext xmlns:c16="http://schemas.microsoft.com/office/drawing/2014/chart" uri="{C3380CC4-5D6E-409C-BE32-E72D297353CC}">
              <c16:uniqueId val="{00000002-E617-47BE-8669-567A47725F28}"/>
            </c:ext>
          </c:extLst>
        </c:ser>
        <c:dLbls>
          <c:showLegendKey val="0"/>
          <c:showVal val="0"/>
          <c:showCatName val="0"/>
          <c:showSerName val="0"/>
          <c:showPercent val="0"/>
          <c:showBubbleSize val="0"/>
        </c:dLbls>
        <c:gapWidth val="500"/>
        <c:overlap val="-100"/>
        <c:axId val="390365096"/>
        <c:axId val="390363784"/>
      </c:barChart>
      <c:catAx>
        <c:axId val="76424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64241760"/>
        <c:crosses val="autoZero"/>
        <c:auto val="1"/>
        <c:lblAlgn val="ctr"/>
        <c:lblOffset val="100"/>
        <c:noMultiLvlLbl val="0"/>
      </c:catAx>
      <c:valAx>
        <c:axId val="764241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4242416"/>
        <c:crosses val="autoZero"/>
        <c:crossBetween val="between"/>
      </c:valAx>
      <c:valAx>
        <c:axId val="39036378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0365096"/>
        <c:crosses val="max"/>
        <c:crossBetween val="between"/>
      </c:valAx>
      <c:catAx>
        <c:axId val="390365096"/>
        <c:scaling>
          <c:orientation val="minMax"/>
        </c:scaling>
        <c:delete val="1"/>
        <c:axPos val="b"/>
        <c:numFmt formatCode="General" sourceLinked="1"/>
        <c:majorTickMark val="out"/>
        <c:minorTickMark val="none"/>
        <c:tickLblPos val="nextTo"/>
        <c:crossAx val="3903637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 2 in Microsoft PowerPoint.xlsx]Sheet2!PivotTable1</c:name>
    <c:fmtId val="7"/>
  </c:pivotSource>
  <c:chart>
    <c:autoTitleDeleted val="1"/>
    <c:pivotFmts>
      <c:pivotFmt>
        <c:idx val="0"/>
        <c:spPr>
          <a:solidFill>
            <a:srgbClr val="ED7D31"/>
          </a:solidFill>
          <a:ln>
            <a:noFill/>
          </a:ln>
          <a:effectLst/>
        </c:spPr>
        <c:marker>
          <c:symbol val="none"/>
        </c:marker>
      </c:pivotFmt>
      <c:pivotFmt>
        <c:idx val="1"/>
        <c:spPr>
          <a:solidFill>
            <a:srgbClr val="F6C09C"/>
          </a:solidFill>
          <a:ln>
            <a:noFill/>
          </a:ln>
          <a:effectLst/>
        </c:spPr>
        <c:marker>
          <c:symbol val="none"/>
        </c:marker>
      </c:pivotFmt>
      <c:pivotFmt>
        <c:idx val="2"/>
        <c:spPr>
          <a:solidFill>
            <a:schemeClr val="accent1"/>
          </a:solidFill>
          <a:ln>
            <a:noFill/>
          </a:ln>
          <a:effectLst/>
        </c:spPr>
        <c:marker>
          <c:symbol val="none"/>
        </c:marker>
      </c:pivotFmt>
      <c:pivotFmt>
        <c:idx val="3"/>
        <c:spPr>
          <a:solidFill>
            <a:srgbClr val="A7BCE3"/>
          </a:solidFill>
          <a:ln>
            <a:noFill/>
          </a:ln>
          <a:effectLst/>
        </c:spPr>
        <c:marker>
          <c:symbol val="none"/>
        </c:marker>
      </c:pivotFmt>
      <c:pivotFmt>
        <c:idx val="4"/>
        <c:spPr>
          <a:solidFill>
            <a:srgbClr val="ED7D3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F6C09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rgbClr val="A7BCE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rgbClr val="ED7D3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rgbClr val="F6C09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rgbClr val="A7BCE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Sheet2!$S$1:$S$2</c:f>
              <c:strCache>
                <c:ptCount val="1"/>
                <c:pt idx="0">
                  <c:v>Anaplasma</c:v>
                </c:pt>
              </c:strCache>
            </c:strRef>
          </c:tx>
          <c:spPr>
            <a:solidFill>
              <a:srgbClr val="ED7D31"/>
            </a:solidFill>
            <a:ln>
              <a:noFill/>
            </a:ln>
            <a:effectLst/>
          </c:spPr>
          <c:invertIfNegative val="0"/>
          <c:cat>
            <c:multiLvlStrRef>
              <c:f>Sheet2!$R$3:$R$69</c:f>
              <c:multiLvlStrCache>
                <c:ptCount val="44"/>
                <c:lvl>
                  <c:pt idx="0">
                    <c:v>1</c:v>
                  </c:pt>
                  <c:pt idx="1">
                    <c:v>2</c:v>
                  </c:pt>
                  <c:pt idx="2">
                    <c:v>1</c:v>
                  </c:pt>
                  <c:pt idx="3">
                    <c:v>2</c:v>
                  </c:pt>
                  <c:pt idx="4">
                    <c:v>1</c:v>
                  </c:pt>
                  <c:pt idx="5">
                    <c:v>2</c:v>
                  </c:pt>
                  <c:pt idx="6">
                    <c:v>1</c:v>
                  </c:pt>
                  <c:pt idx="7">
                    <c:v>2</c:v>
                  </c:pt>
                  <c:pt idx="8">
                    <c:v>1</c:v>
                  </c:pt>
                  <c:pt idx="9">
                    <c:v>2</c:v>
                  </c:pt>
                  <c:pt idx="10">
                    <c:v>1</c:v>
                  </c:pt>
                  <c:pt idx="11">
                    <c:v>2</c:v>
                  </c:pt>
                  <c:pt idx="12">
                    <c:v>1</c:v>
                  </c:pt>
                  <c:pt idx="13">
                    <c:v>2</c:v>
                  </c:pt>
                  <c:pt idx="14">
                    <c:v>1</c:v>
                  </c:pt>
                  <c:pt idx="15">
                    <c:v>2</c:v>
                  </c:pt>
                  <c:pt idx="16">
                    <c:v>1</c:v>
                  </c:pt>
                  <c:pt idx="17">
                    <c:v>2</c:v>
                  </c:pt>
                  <c:pt idx="18">
                    <c:v>1</c:v>
                  </c:pt>
                  <c:pt idx="19">
                    <c:v>2</c:v>
                  </c:pt>
                  <c:pt idx="20">
                    <c:v>1</c:v>
                  </c:pt>
                  <c:pt idx="21">
                    <c:v>2</c:v>
                  </c:pt>
                  <c:pt idx="22">
                    <c:v>1</c:v>
                  </c:pt>
                  <c:pt idx="23">
                    <c:v>2</c:v>
                  </c:pt>
                  <c:pt idx="24">
                    <c:v>1</c:v>
                  </c:pt>
                  <c:pt idx="25">
                    <c:v>2</c:v>
                  </c:pt>
                  <c:pt idx="26">
                    <c:v>1</c:v>
                  </c:pt>
                  <c:pt idx="27">
                    <c:v>2</c:v>
                  </c:pt>
                  <c:pt idx="28">
                    <c:v>1</c:v>
                  </c:pt>
                  <c:pt idx="29">
                    <c:v>2</c:v>
                  </c:pt>
                  <c:pt idx="30">
                    <c:v>1</c:v>
                  </c:pt>
                  <c:pt idx="31">
                    <c:v>2</c:v>
                  </c:pt>
                  <c:pt idx="32">
                    <c:v>1</c:v>
                  </c:pt>
                  <c:pt idx="33">
                    <c:v>2</c:v>
                  </c:pt>
                  <c:pt idx="34">
                    <c:v>1</c:v>
                  </c:pt>
                  <c:pt idx="35">
                    <c:v>2</c:v>
                  </c:pt>
                  <c:pt idx="36">
                    <c:v>1</c:v>
                  </c:pt>
                  <c:pt idx="37">
                    <c:v>2</c:v>
                  </c:pt>
                  <c:pt idx="38">
                    <c:v>1</c:v>
                  </c:pt>
                  <c:pt idx="39">
                    <c:v>2</c:v>
                  </c:pt>
                  <c:pt idx="40">
                    <c:v>1</c:v>
                  </c:pt>
                  <c:pt idx="41">
                    <c:v>2</c:v>
                  </c:pt>
                  <c:pt idx="42">
                    <c:v>1</c:v>
                  </c:pt>
                  <c:pt idx="43">
                    <c:v>2</c:v>
                  </c:pt>
                </c:lvl>
                <c:lvl>
                  <c:pt idx="0">
                    <c:v>2000</c:v>
                  </c:pt>
                  <c:pt idx="2">
                    <c:v>2001</c:v>
                  </c:pt>
                  <c:pt idx="4">
                    <c:v>2002</c:v>
                  </c:pt>
                  <c:pt idx="6">
                    <c:v>2003</c:v>
                  </c:pt>
                  <c:pt idx="8">
                    <c:v>2004</c:v>
                  </c:pt>
                  <c:pt idx="10">
                    <c:v>2005</c:v>
                  </c:pt>
                  <c:pt idx="12">
                    <c:v>2006</c:v>
                  </c:pt>
                  <c:pt idx="14">
                    <c:v>2007</c:v>
                  </c:pt>
                  <c:pt idx="16">
                    <c:v>2008</c:v>
                  </c:pt>
                  <c:pt idx="18">
                    <c:v>2009</c:v>
                  </c:pt>
                  <c:pt idx="20">
                    <c:v>2010</c:v>
                  </c:pt>
                  <c:pt idx="22">
                    <c:v>2011</c:v>
                  </c:pt>
                  <c:pt idx="24">
                    <c:v>2012</c:v>
                  </c:pt>
                  <c:pt idx="26">
                    <c:v>2013</c:v>
                  </c:pt>
                  <c:pt idx="28">
                    <c:v>2014</c:v>
                  </c:pt>
                  <c:pt idx="30">
                    <c:v>2015</c:v>
                  </c:pt>
                  <c:pt idx="32">
                    <c:v>2016</c:v>
                  </c:pt>
                  <c:pt idx="34">
                    <c:v>2017</c:v>
                  </c:pt>
                  <c:pt idx="36">
                    <c:v>2018</c:v>
                  </c:pt>
                  <c:pt idx="38">
                    <c:v>2019</c:v>
                  </c:pt>
                  <c:pt idx="40">
                    <c:v>2020</c:v>
                  </c:pt>
                  <c:pt idx="42">
                    <c:v>2021</c:v>
                  </c:pt>
                </c:lvl>
              </c:multiLvlStrCache>
            </c:multiLvlStrRef>
          </c:cat>
          <c:val>
            <c:numRef>
              <c:f>Sheet2!$S$3:$S$69</c:f>
              <c:numCache>
                <c:formatCode>General</c:formatCode>
                <c:ptCount val="44"/>
                <c:pt idx="1">
                  <c:v>11</c:v>
                </c:pt>
                <c:pt idx="3">
                  <c:v>7</c:v>
                </c:pt>
                <c:pt idx="5">
                  <c:v>31</c:v>
                </c:pt>
                <c:pt idx="7">
                  <c:v>73</c:v>
                </c:pt>
                <c:pt idx="9">
                  <c:v>87</c:v>
                </c:pt>
                <c:pt idx="11">
                  <c:v>83</c:v>
                </c:pt>
                <c:pt idx="13">
                  <c:v>67</c:v>
                </c:pt>
                <c:pt idx="15">
                  <c:v>66</c:v>
                </c:pt>
                <c:pt idx="17">
                  <c:v>91</c:v>
                </c:pt>
                <c:pt idx="19">
                  <c:v>115</c:v>
                </c:pt>
                <c:pt idx="21">
                  <c:v>146</c:v>
                </c:pt>
                <c:pt idx="23">
                  <c:v>237</c:v>
                </c:pt>
                <c:pt idx="25">
                  <c:v>343</c:v>
                </c:pt>
                <c:pt idx="27">
                  <c:v>333</c:v>
                </c:pt>
                <c:pt idx="29">
                  <c:v>624</c:v>
                </c:pt>
                <c:pt idx="31">
                  <c:v>771</c:v>
                </c:pt>
                <c:pt idx="33">
                  <c:v>874</c:v>
                </c:pt>
                <c:pt idx="35">
                  <c:v>1219</c:v>
                </c:pt>
                <c:pt idx="37">
                  <c:v>658</c:v>
                </c:pt>
                <c:pt idx="39">
                  <c:v>703</c:v>
                </c:pt>
                <c:pt idx="41">
                  <c:v>741</c:v>
                </c:pt>
                <c:pt idx="43">
                  <c:v>773</c:v>
                </c:pt>
              </c:numCache>
            </c:numRef>
          </c:val>
          <c:extLst>
            <c:ext xmlns:c16="http://schemas.microsoft.com/office/drawing/2014/chart" uri="{C3380CC4-5D6E-409C-BE32-E72D297353CC}">
              <c16:uniqueId val="{00000000-9AA2-48DA-BBFD-ACC5085B4D90}"/>
            </c:ext>
          </c:extLst>
        </c:ser>
        <c:ser>
          <c:idx val="1"/>
          <c:order val="1"/>
          <c:tx>
            <c:strRef>
              <c:f>Sheet2!$T$1:$T$2</c:f>
              <c:strCache>
                <c:ptCount val="1"/>
                <c:pt idx="0">
                  <c:v>Anaplasma-suspect</c:v>
                </c:pt>
              </c:strCache>
            </c:strRef>
          </c:tx>
          <c:spPr>
            <a:solidFill>
              <a:srgbClr val="F6C09C"/>
            </a:solidFill>
            <a:ln>
              <a:noFill/>
            </a:ln>
            <a:effectLst/>
          </c:spPr>
          <c:invertIfNegative val="0"/>
          <c:cat>
            <c:multiLvlStrRef>
              <c:f>Sheet2!$R$3:$R$69</c:f>
              <c:multiLvlStrCache>
                <c:ptCount val="44"/>
                <c:lvl>
                  <c:pt idx="0">
                    <c:v>1</c:v>
                  </c:pt>
                  <c:pt idx="1">
                    <c:v>2</c:v>
                  </c:pt>
                  <c:pt idx="2">
                    <c:v>1</c:v>
                  </c:pt>
                  <c:pt idx="3">
                    <c:v>2</c:v>
                  </c:pt>
                  <c:pt idx="4">
                    <c:v>1</c:v>
                  </c:pt>
                  <c:pt idx="5">
                    <c:v>2</c:v>
                  </c:pt>
                  <c:pt idx="6">
                    <c:v>1</c:v>
                  </c:pt>
                  <c:pt idx="7">
                    <c:v>2</c:v>
                  </c:pt>
                  <c:pt idx="8">
                    <c:v>1</c:v>
                  </c:pt>
                  <c:pt idx="9">
                    <c:v>2</c:v>
                  </c:pt>
                  <c:pt idx="10">
                    <c:v>1</c:v>
                  </c:pt>
                  <c:pt idx="11">
                    <c:v>2</c:v>
                  </c:pt>
                  <c:pt idx="12">
                    <c:v>1</c:v>
                  </c:pt>
                  <c:pt idx="13">
                    <c:v>2</c:v>
                  </c:pt>
                  <c:pt idx="14">
                    <c:v>1</c:v>
                  </c:pt>
                  <c:pt idx="15">
                    <c:v>2</c:v>
                  </c:pt>
                  <c:pt idx="16">
                    <c:v>1</c:v>
                  </c:pt>
                  <c:pt idx="17">
                    <c:v>2</c:v>
                  </c:pt>
                  <c:pt idx="18">
                    <c:v>1</c:v>
                  </c:pt>
                  <c:pt idx="19">
                    <c:v>2</c:v>
                  </c:pt>
                  <c:pt idx="20">
                    <c:v>1</c:v>
                  </c:pt>
                  <c:pt idx="21">
                    <c:v>2</c:v>
                  </c:pt>
                  <c:pt idx="22">
                    <c:v>1</c:v>
                  </c:pt>
                  <c:pt idx="23">
                    <c:v>2</c:v>
                  </c:pt>
                  <c:pt idx="24">
                    <c:v>1</c:v>
                  </c:pt>
                  <c:pt idx="25">
                    <c:v>2</c:v>
                  </c:pt>
                  <c:pt idx="26">
                    <c:v>1</c:v>
                  </c:pt>
                  <c:pt idx="27">
                    <c:v>2</c:v>
                  </c:pt>
                  <c:pt idx="28">
                    <c:v>1</c:v>
                  </c:pt>
                  <c:pt idx="29">
                    <c:v>2</c:v>
                  </c:pt>
                  <c:pt idx="30">
                    <c:v>1</c:v>
                  </c:pt>
                  <c:pt idx="31">
                    <c:v>2</c:v>
                  </c:pt>
                  <c:pt idx="32">
                    <c:v>1</c:v>
                  </c:pt>
                  <c:pt idx="33">
                    <c:v>2</c:v>
                  </c:pt>
                  <c:pt idx="34">
                    <c:v>1</c:v>
                  </c:pt>
                  <c:pt idx="35">
                    <c:v>2</c:v>
                  </c:pt>
                  <c:pt idx="36">
                    <c:v>1</c:v>
                  </c:pt>
                  <c:pt idx="37">
                    <c:v>2</c:v>
                  </c:pt>
                  <c:pt idx="38">
                    <c:v>1</c:v>
                  </c:pt>
                  <c:pt idx="39">
                    <c:v>2</c:v>
                  </c:pt>
                  <c:pt idx="40">
                    <c:v>1</c:v>
                  </c:pt>
                  <c:pt idx="41">
                    <c:v>2</c:v>
                  </c:pt>
                  <c:pt idx="42">
                    <c:v>1</c:v>
                  </c:pt>
                  <c:pt idx="43">
                    <c:v>2</c:v>
                  </c:pt>
                </c:lvl>
                <c:lvl>
                  <c:pt idx="0">
                    <c:v>2000</c:v>
                  </c:pt>
                  <c:pt idx="2">
                    <c:v>2001</c:v>
                  </c:pt>
                  <c:pt idx="4">
                    <c:v>2002</c:v>
                  </c:pt>
                  <c:pt idx="6">
                    <c:v>2003</c:v>
                  </c:pt>
                  <c:pt idx="8">
                    <c:v>2004</c:v>
                  </c:pt>
                  <c:pt idx="10">
                    <c:v>2005</c:v>
                  </c:pt>
                  <c:pt idx="12">
                    <c:v>2006</c:v>
                  </c:pt>
                  <c:pt idx="14">
                    <c:v>2007</c:v>
                  </c:pt>
                  <c:pt idx="16">
                    <c:v>2008</c:v>
                  </c:pt>
                  <c:pt idx="18">
                    <c:v>2009</c:v>
                  </c:pt>
                  <c:pt idx="20">
                    <c:v>2010</c:v>
                  </c:pt>
                  <c:pt idx="22">
                    <c:v>2011</c:v>
                  </c:pt>
                  <c:pt idx="24">
                    <c:v>2012</c:v>
                  </c:pt>
                  <c:pt idx="26">
                    <c:v>2013</c:v>
                  </c:pt>
                  <c:pt idx="28">
                    <c:v>2014</c:v>
                  </c:pt>
                  <c:pt idx="30">
                    <c:v>2015</c:v>
                  </c:pt>
                  <c:pt idx="32">
                    <c:v>2016</c:v>
                  </c:pt>
                  <c:pt idx="34">
                    <c:v>2017</c:v>
                  </c:pt>
                  <c:pt idx="36">
                    <c:v>2018</c:v>
                  </c:pt>
                  <c:pt idx="38">
                    <c:v>2019</c:v>
                  </c:pt>
                  <c:pt idx="40">
                    <c:v>2020</c:v>
                  </c:pt>
                  <c:pt idx="42">
                    <c:v>2021</c:v>
                  </c:pt>
                </c:lvl>
              </c:multiLvlStrCache>
            </c:multiLvlStrRef>
          </c:cat>
          <c:val>
            <c:numRef>
              <c:f>Sheet2!$T$3:$T$69</c:f>
              <c:numCache>
                <c:formatCode>General</c:formatCode>
                <c:ptCount val="44"/>
                <c:pt idx="1">
                  <c:v>0</c:v>
                </c:pt>
                <c:pt idx="3">
                  <c:v>0</c:v>
                </c:pt>
                <c:pt idx="5">
                  <c:v>0</c:v>
                </c:pt>
                <c:pt idx="7">
                  <c:v>0</c:v>
                </c:pt>
                <c:pt idx="9">
                  <c:v>0</c:v>
                </c:pt>
                <c:pt idx="11">
                  <c:v>0</c:v>
                </c:pt>
                <c:pt idx="13">
                  <c:v>0</c:v>
                </c:pt>
                <c:pt idx="15">
                  <c:v>0</c:v>
                </c:pt>
                <c:pt idx="17">
                  <c:v>0</c:v>
                </c:pt>
                <c:pt idx="19">
                  <c:v>0</c:v>
                </c:pt>
                <c:pt idx="21">
                  <c:v>0</c:v>
                </c:pt>
                <c:pt idx="23">
                  <c:v>0</c:v>
                </c:pt>
                <c:pt idx="25">
                  <c:v>0</c:v>
                </c:pt>
                <c:pt idx="27">
                  <c:v>0</c:v>
                </c:pt>
                <c:pt idx="29">
                  <c:v>0</c:v>
                </c:pt>
                <c:pt idx="31">
                  <c:v>0</c:v>
                </c:pt>
                <c:pt idx="33">
                  <c:v>0</c:v>
                </c:pt>
                <c:pt idx="35">
                  <c:v>268</c:v>
                </c:pt>
                <c:pt idx="37">
                  <c:v>432</c:v>
                </c:pt>
                <c:pt idx="39">
                  <c:v>440</c:v>
                </c:pt>
                <c:pt idx="41">
                  <c:v>504</c:v>
                </c:pt>
                <c:pt idx="43">
                  <c:v>820</c:v>
                </c:pt>
              </c:numCache>
            </c:numRef>
          </c:val>
          <c:extLst>
            <c:ext xmlns:c16="http://schemas.microsoft.com/office/drawing/2014/chart" uri="{C3380CC4-5D6E-409C-BE32-E72D297353CC}">
              <c16:uniqueId val="{00000001-9AA2-48DA-BBFD-ACC5085B4D90}"/>
            </c:ext>
          </c:extLst>
        </c:ser>
        <c:ser>
          <c:idx val="2"/>
          <c:order val="2"/>
          <c:tx>
            <c:strRef>
              <c:f>Sheet2!$U$1:$U$2</c:f>
              <c:strCache>
                <c:ptCount val="1"/>
                <c:pt idx="0">
                  <c:v>Babesia</c:v>
                </c:pt>
              </c:strCache>
            </c:strRef>
          </c:tx>
          <c:spPr>
            <a:solidFill>
              <a:schemeClr val="accent1"/>
            </a:solidFill>
            <a:ln>
              <a:noFill/>
            </a:ln>
            <a:effectLst/>
          </c:spPr>
          <c:invertIfNegative val="0"/>
          <c:cat>
            <c:multiLvlStrRef>
              <c:f>Sheet2!$R$3:$R$69</c:f>
              <c:multiLvlStrCache>
                <c:ptCount val="44"/>
                <c:lvl>
                  <c:pt idx="0">
                    <c:v>1</c:v>
                  </c:pt>
                  <c:pt idx="1">
                    <c:v>2</c:v>
                  </c:pt>
                  <c:pt idx="2">
                    <c:v>1</c:v>
                  </c:pt>
                  <c:pt idx="3">
                    <c:v>2</c:v>
                  </c:pt>
                  <c:pt idx="4">
                    <c:v>1</c:v>
                  </c:pt>
                  <c:pt idx="5">
                    <c:v>2</c:v>
                  </c:pt>
                  <c:pt idx="6">
                    <c:v>1</c:v>
                  </c:pt>
                  <c:pt idx="7">
                    <c:v>2</c:v>
                  </c:pt>
                  <c:pt idx="8">
                    <c:v>1</c:v>
                  </c:pt>
                  <c:pt idx="9">
                    <c:v>2</c:v>
                  </c:pt>
                  <c:pt idx="10">
                    <c:v>1</c:v>
                  </c:pt>
                  <c:pt idx="11">
                    <c:v>2</c:v>
                  </c:pt>
                  <c:pt idx="12">
                    <c:v>1</c:v>
                  </c:pt>
                  <c:pt idx="13">
                    <c:v>2</c:v>
                  </c:pt>
                  <c:pt idx="14">
                    <c:v>1</c:v>
                  </c:pt>
                  <c:pt idx="15">
                    <c:v>2</c:v>
                  </c:pt>
                  <c:pt idx="16">
                    <c:v>1</c:v>
                  </c:pt>
                  <c:pt idx="17">
                    <c:v>2</c:v>
                  </c:pt>
                  <c:pt idx="18">
                    <c:v>1</c:v>
                  </c:pt>
                  <c:pt idx="19">
                    <c:v>2</c:v>
                  </c:pt>
                  <c:pt idx="20">
                    <c:v>1</c:v>
                  </c:pt>
                  <c:pt idx="21">
                    <c:v>2</c:v>
                  </c:pt>
                  <c:pt idx="22">
                    <c:v>1</c:v>
                  </c:pt>
                  <c:pt idx="23">
                    <c:v>2</c:v>
                  </c:pt>
                  <c:pt idx="24">
                    <c:v>1</c:v>
                  </c:pt>
                  <c:pt idx="25">
                    <c:v>2</c:v>
                  </c:pt>
                  <c:pt idx="26">
                    <c:v>1</c:v>
                  </c:pt>
                  <c:pt idx="27">
                    <c:v>2</c:v>
                  </c:pt>
                  <c:pt idx="28">
                    <c:v>1</c:v>
                  </c:pt>
                  <c:pt idx="29">
                    <c:v>2</c:v>
                  </c:pt>
                  <c:pt idx="30">
                    <c:v>1</c:v>
                  </c:pt>
                  <c:pt idx="31">
                    <c:v>2</c:v>
                  </c:pt>
                  <c:pt idx="32">
                    <c:v>1</c:v>
                  </c:pt>
                  <c:pt idx="33">
                    <c:v>2</c:v>
                  </c:pt>
                  <c:pt idx="34">
                    <c:v>1</c:v>
                  </c:pt>
                  <c:pt idx="35">
                    <c:v>2</c:v>
                  </c:pt>
                  <c:pt idx="36">
                    <c:v>1</c:v>
                  </c:pt>
                  <c:pt idx="37">
                    <c:v>2</c:v>
                  </c:pt>
                  <c:pt idx="38">
                    <c:v>1</c:v>
                  </c:pt>
                  <c:pt idx="39">
                    <c:v>2</c:v>
                  </c:pt>
                  <c:pt idx="40">
                    <c:v>1</c:v>
                  </c:pt>
                  <c:pt idx="41">
                    <c:v>2</c:v>
                  </c:pt>
                  <c:pt idx="42">
                    <c:v>1</c:v>
                  </c:pt>
                  <c:pt idx="43">
                    <c:v>2</c:v>
                  </c:pt>
                </c:lvl>
                <c:lvl>
                  <c:pt idx="0">
                    <c:v>2000</c:v>
                  </c:pt>
                  <c:pt idx="2">
                    <c:v>2001</c:v>
                  </c:pt>
                  <c:pt idx="4">
                    <c:v>2002</c:v>
                  </c:pt>
                  <c:pt idx="6">
                    <c:v>2003</c:v>
                  </c:pt>
                  <c:pt idx="8">
                    <c:v>2004</c:v>
                  </c:pt>
                  <c:pt idx="10">
                    <c:v>2005</c:v>
                  </c:pt>
                  <c:pt idx="12">
                    <c:v>2006</c:v>
                  </c:pt>
                  <c:pt idx="14">
                    <c:v>2007</c:v>
                  </c:pt>
                  <c:pt idx="16">
                    <c:v>2008</c:v>
                  </c:pt>
                  <c:pt idx="18">
                    <c:v>2009</c:v>
                  </c:pt>
                  <c:pt idx="20">
                    <c:v>2010</c:v>
                  </c:pt>
                  <c:pt idx="22">
                    <c:v>2011</c:v>
                  </c:pt>
                  <c:pt idx="24">
                    <c:v>2012</c:v>
                  </c:pt>
                  <c:pt idx="26">
                    <c:v>2013</c:v>
                  </c:pt>
                  <c:pt idx="28">
                    <c:v>2014</c:v>
                  </c:pt>
                  <c:pt idx="30">
                    <c:v>2015</c:v>
                  </c:pt>
                  <c:pt idx="32">
                    <c:v>2016</c:v>
                  </c:pt>
                  <c:pt idx="34">
                    <c:v>2017</c:v>
                  </c:pt>
                  <c:pt idx="36">
                    <c:v>2018</c:v>
                  </c:pt>
                  <c:pt idx="38">
                    <c:v>2019</c:v>
                  </c:pt>
                  <c:pt idx="40">
                    <c:v>2020</c:v>
                  </c:pt>
                  <c:pt idx="42">
                    <c:v>2021</c:v>
                  </c:pt>
                </c:lvl>
              </c:multiLvlStrCache>
            </c:multiLvlStrRef>
          </c:cat>
          <c:val>
            <c:numRef>
              <c:f>Sheet2!$U$3:$U$69</c:f>
              <c:numCache>
                <c:formatCode>General</c:formatCode>
                <c:ptCount val="44"/>
                <c:pt idx="0">
                  <c:v>31</c:v>
                </c:pt>
                <c:pt idx="2">
                  <c:v>27</c:v>
                </c:pt>
                <c:pt idx="4">
                  <c:v>53</c:v>
                </c:pt>
                <c:pt idx="6">
                  <c:v>39</c:v>
                </c:pt>
                <c:pt idx="8">
                  <c:v>26</c:v>
                </c:pt>
                <c:pt idx="10">
                  <c:v>46</c:v>
                </c:pt>
                <c:pt idx="12">
                  <c:v>34</c:v>
                </c:pt>
                <c:pt idx="14">
                  <c:v>43</c:v>
                </c:pt>
                <c:pt idx="16">
                  <c:v>71</c:v>
                </c:pt>
                <c:pt idx="18">
                  <c:v>96</c:v>
                </c:pt>
                <c:pt idx="20">
                  <c:v>91</c:v>
                </c:pt>
                <c:pt idx="22">
                  <c:v>215</c:v>
                </c:pt>
                <c:pt idx="24">
                  <c:v>263</c:v>
                </c:pt>
                <c:pt idx="26">
                  <c:v>420</c:v>
                </c:pt>
                <c:pt idx="28">
                  <c:v>538</c:v>
                </c:pt>
                <c:pt idx="30">
                  <c:v>448</c:v>
                </c:pt>
                <c:pt idx="32">
                  <c:v>519</c:v>
                </c:pt>
                <c:pt idx="34">
                  <c:v>591</c:v>
                </c:pt>
                <c:pt idx="36">
                  <c:v>527</c:v>
                </c:pt>
                <c:pt idx="38">
                  <c:v>638</c:v>
                </c:pt>
                <c:pt idx="40">
                  <c:v>580</c:v>
                </c:pt>
                <c:pt idx="42">
                  <c:v>611</c:v>
                </c:pt>
              </c:numCache>
            </c:numRef>
          </c:val>
          <c:extLst>
            <c:ext xmlns:c16="http://schemas.microsoft.com/office/drawing/2014/chart" uri="{C3380CC4-5D6E-409C-BE32-E72D297353CC}">
              <c16:uniqueId val="{00000002-9AA2-48DA-BBFD-ACC5085B4D90}"/>
            </c:ext>
          </c:extLst>
        </c:ser>
        <c:ser>
          <c:idx val="3"/>
          <c:order val="3"/>
          <c:tx>
            <c:strRef>
              <c:f>Sheet2!$V$1:$V$2</c:f>
              <c:strCache>
                <c:ptCount val="1"/>
                <c:pt idx="0">
                  <c:v>Babesia-suspect</c:v>
                </c:pt>
              </c:strCache>
            </c:strRef>
          </c:tx>
          <c:spPr>
            <a:solidFill>
              <a:srgbClr val="A7BCE3"/>
            </a:solidFill>
            <a:ln>
              <a:noFill/>
            </a:ln>
            <a:effectLst/>
          </c:spPr>
          <c:invertIfNegative val="0"/>
          <c:cat>
            <c:multiLvlStrRef>
              <c:f>Sheet2!$R$3:$R$69</c:f>
              <c:multiLvlStrCache>
                <c:ptCount val="44"/>
                <c:lvl>
                  <c:pt idx="0">
                    <c:v>1</c:v>
                  </c:pt>
                  <c:pt idx="1">
                    <c:v>2</c:v>
                  </c:pt>
                  <c:pt idx="2">
                    <c:v>1</c:v>
                  </c:pt>
                  <c:pt idx="3">
                    <c:v>2</c:v>
                  </c:pt>
                  <c:pt idx="4">
                    <c:v>1</c:v>
                  </c:pt>
                  <c:pt idx="5">
                    <c:v>2</c:v>
                  </c:pt>
                  <c:pt idx="6">
                    <c:v>1</c:v>
                  </c:pt>
                  <c:pt idx="7">
                    <c:v>2</c:v>
                  </c:pt>
                  <c:pt idx="8">
                    <c:v>1</c:v>
                  </c:pt>
                  <c:pt idx="9">
                    <c:v>2</c:v>
                  </c:pt>
                  <c:pt idx="10">
                    <c:v>1</c:v>
                  </c:pt>
                  <c:pt idx="11">
                    <c:v>2</c:v>
                  </c:pt>
                  <c:pt idx="12">
                    <c:v>1</c:v>
                  </c:pt>
                  <c:pt idx="13">
                    <c:v>2</c:v>
                  </c:pt>
                  <c:pt idx="14">
                    <c:v>1</c:v>
                  </c:pt>
                  <c:pt idx="15">
                    <c:v>2</c:v>
                  </c:pt>
                  <c:pt idx="16">
                    <c:v>1</c:v>
                  </c:pt>
                  <c:pt idx="17">
                    <c:v>2</c:v>
                  </c:pt>
                  <c:pt idx="18">
                    <c:v>1</c:v>
                  </c:pt>
                  <c:pt idx="19">
                    <c:v>2</c:v>
                  </c:pt>
                  <c:pt idx="20">
                    <c:v>1</c:v>
                  </c:pt>
                  <c:pt idx="21">
                    <c:v>2</c:v>
                  </c:pt>
                  <c:pt idx="22">
                    <c:v>1</c:v>
                  </c:pt>
                  <c:pt idx="23">
                    <c:v>2</c:v>
                  </c:pt>
                  <c:pt idx="24">
                    <c:v>1</c:v>
                  </c:pt>
                  <c:pt idx="25">
                    <c:v>2</c:v>
                  </c:pt>
                  <c:pt idx="26">
                    <c:v>1</c:v>
                  </c:pt>
                  <c:pt idx="27">
                    <c:v>2</c:v>
                  </c:pt>
                  <c:pt idx="28">
                    <c:v>1</c:v>
                  </c:pt>
                  <c:pt idx="29">
                    <c:v>2</c:v>
                  </c:pt>
                  <c:pt idx="30">
                    <c:v>1</c:v>
                  </c:pt>
                  <c:pt idx="31">
                    <c:v>2</c:v>
                  </c:pt>
                  <c:pt idx="32">
                    <c:v>1</c:v>
                  </c:pt>
                  <c:pt idx="33">
                    <c:v>2</c:v>
                  </c:pt>
                  <c:pt idx="34">
                    <c:v>1</c:v>
                  </c:pt>
                  <c:pt idx="35">
                    <c:v>2</c:v>
                  </c:pt>
                  <c:pt idx="36">
                    <c:v>1</c:v>
                  </c:pt>
                  <c:pt idx="37">
                    <c:v>2</c:v>
                  </c:pt>
                  <c:pt idx="38">
                    <c:v>1</c:v>
                  </c:pt>
                  <c:pt idx="39">
                    <c:v>2</c:v>
                  </c:pt>
                  <c:pt idx="40">
                    <c:v>1</c:v>
                  </c:pt>
                  <c:pt idx="41">
                    <c:v>2</c:v>
                  </c:pt>
                  <c:pt idx="42">
                    <c:v>1</c:v>
                  </c:pt>
                  <c:pt idx="43">
                    <c:v>2</c:v>
                  </c:pt>
                </c:lvl>
                <c:lvl>
                  <c:pt idx="0">
                    <c:v>2000</c:v>
                  </c:pt>
                  <c:pt idx="2">
                    <c:v>2001</c:v>
                  </c:pt>
                  <c:pt idx="4">
                    <c:v>2002</c:v>
                  </c:pt>
                  <c:pt idx="6">
                    <c:v>2003</c:v>
                  </c:pt>
                  <c:pt idx="8">
                    <c:v>2004</c:v>
                  </c:pt>
                  <c:pt idx="10">
                    <c:v>2005</c:v>
                  </c:pt>
                  <c:pt idx="12">
                    <c:v>2006</c:v>
                  </c:pt>
                  <c:pt idx="14">
                    <c:v>2007</c:v>
                  </c:pt>
                  <c:pt idx="16">
                    <c:v>2008</c:v>
                  </c:pt>
                  <c:pt idx="18">
                    <c:v>2009</c:v>
                  </c:pt>
                  <c:pt idx="20">
                    <c:v>2010</c:v>
                  </c:pt>
                  <c:pt idx="22">
                    <c:v>2011</c:v>
                  </c:pt>
                  <c:pt idx="24">
                    <c:v>2012</c:v>
                  </c:pt>
                  <c:pt idx="26">
                    <c:v>2013</c:v>
                  </c:pt>
                  <c:pt idx="28">
                    <c:v>2014</c:v>
                  </c:pt>
                  <c:pt idx="30">
                    <c:v>2015</c:v>
                  </c:pt>
                  <c:pt idx="32">
                    <c:v>2016</c:v>
                  </c:pt>
                  <c:pt idx="34">
                    <c:v>2017</c:v>
                  </c:pt>
                  <c:pt idx="36">
                    <c:v>2018</c:v>
                  </c:pt>
                  <c:pt idx="38">
                    <c:v>2019</c:v>
                  </c:pt>
                  <c:pt idx="40">
                    <c:v>2020</c:v>
                  </c:pt>
                  <c:pt idx="42">
                    <c:v>2021</c:v>
                  </c:pt>
                </c:lvl>
              </c:multiLvlStrCache>
            </c:multiLvlStrRef>
          </c:cat>
          <c:val>
            <c:numRef>
              <c:f>Sheet2!$V$3:$V$69</c:f>
              <c:numCache>
                <c:formatCode>General</c:formatCode>
                <c:ptCount val="44"/>
                <c:pt idx="0">
                  <c:v>0</c:v>
                </c:pt>
                <c:pt idx="2">
                  <c:v>0</c:v>
                </c:pt>
                <c:pt idx="4">
                  <c:v>0</c:v>
                </c:pt>
                <c:pt idx="6">
                  <c:v>0</c:v>
                </c:pt>
                <c:pt idx="8">
                  <c:v>0</c:v>
                </c:pt>
                <c:pt idx="10">
                  <c:v>0</c:v>
                </c:pt>
                <c:pt idx="12">
                  <c:v>0</c:v>
                </c:pt>
                <c:pt idx="14">
                  <c:v>0</c:v>
                </c:pt>
                <c:pt idx="16">
                  <c:v>0</c:v>
                </c:pt>
                <c:pt idx="18">
                  <c:v>0</c:v>
                </c:pt>
                <c:pt idx="20">
                  <c:v>0</c:v>
                </c:pt>
                <c:pt idx="22">
                  <c:v>0</c:v>
                </c:pt>
                <c:pt idx="24">
                  <c:v>0</c:v>
                </c:pt>
                <c:pt idx="26">
                  <c:v>0</c:v>
                </c:pt>
                <c:pt idx="28">
                  <c:v>0</c:v>
                </c:pt>
                <c:pt idx="30">
                  <c:v>0</c:v>
                </c:pt>
                <c:pt idx="32">
                  <c:v>0</c:v>
                </c:pt>
                <c:pt idx="34">
                  <c:v>139</c:v>
                </c:pt>
                <c:pt idx="36">
                  <c:v>187</c:v>
                </c:pt>
                <c:pt idx="38">
                  <c:v>155</c:v>
                </c:pt>
                <c:pt idx="40">
                  <c:v>352</c:v>
                </c:pt>
                <c:pt idx="42">
                  <c:v>517</c:v>
                </c:pt>
              </c:numCache>
            </c:numRef>
          </c:val>
          <c:extLst>
            <c:ext xmlns:c16="http://schemas.microsoft.com/office/drawing/2014/chart" uri="{C3380CC4-5D6E-409C-BE32-E72D297353CC}">
              <c16:uniqueId val="{00000003-9AA2-48DA-BBFD-ACC5085B4D90}"/>
            </c:ext>
          </c:extLst>
        </c:ser>
        <c:dLbls>
          <c:showLegendKey val="0"/>
          <c:showVal val="0"/>
          <c:showCatName val="0"/>
          <c:showSerName val="0"/>
          <c:showPercent val="0"/>
          <c:showBubbleSize val="0"/>
        </c:dLbls>
        <c:gapWidth val="75"/>
        <c:overlap val="100"/>
        <c:axId val="935370248"/>
        <c:axId val="935369592"/>
      </c:barChart>
      <c:catAx>
        <c:axId val="93537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5369592"/>
        <c:crosses val="autoZero"/>
        <c:auto val="1"/>
        <c:lblAlgn val="ctr"/>
        <c:lblOffset val="100"/>
        <c:noMultiLvlLbl val="0"/>
      </c:catAx>
      <c:valAx>
        <c:axId val="935369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35370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n-US" sz="1200" b="1"/>
              <a:t>Powassan Cases</a:t>
            </a:r>
            <a:r>
              <a:rPr lang="en-US" sz="1200" b="1" baseline="0"/>
              <a:t> </a:t>
            </a:r>
            <a:r>
              <a:rPr lang="en-US" sz="1200" b="1"/>
              <a:t>in Massachusetts 2013-2021 </a:t>
            </a:r>
          </a:p>
        </c:rich>
      </c:tx>
      <c:layout>
        <c:manualLayout>
          <c:xMode val="edge"/>
          <c:yMode val="edge"/>
          <c:x val="0.2747430828572171"/>
          <c:y val="2.1333333333333333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Sheet1!$J$2</c:f>
              <c:strCache>
                <c:ptCount val="1"/>
                <c:pt idx="0">
                  <c:v>Cases</c:v>
                </c:pt>
              </c:strCache>
            </c:strRef>
          </c:tx>
          <c:spPr>
            <a:solidFill>
              <a:schemeClr val="bg1">
                <a:lumMod val="50000"/>
              </a:schemeClr>
            </a:solidFill>
            <a:ln>
              <a:noFill/>
            </a:ln>
            <a:effectLst/>
          </c:spPr>
          <c:invertIfNegative val="0"/>
          <c:cat>
            <c:numRef>
              <c:f>Sheet1!$I$3:$I$11</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Sheet1!$J$3:$J$11</c:f>
              <c:numCache>
                <c:formatCode>General</c:formatCode>
                <c:ptCount val="9"/>
                <c:pt idx="0">
                  <c:v>1</c:v>
                </c:pt>
                <c:pt idx="1">
                  <c:v>4</c:v>
                </c:pt>
                <c:pt idx="2">
                  <c:v>3</c:v>
                </c:pt>
                <c:pt idx="3">
                  <c:v>5</c:v>
                </c:pt>
                <c:pt idx="4">
                  <c:v>3</c:v>
                </c:pt>
                <c:pt idx="5">
                  <c:v>7</c:v>
                </c:pt>
                <c:pt idx="6">
                  <c:v>9</c:v>
                </c:pt>
                <c:pt idx="7">
                  <c:v>7</c:v>
                </c:pt>
                <c:pt idx="8">
                  <c:v>6</c:v>
                </c:pt>
              </c:numCache>
            </c:numRef>
          </c:val>
          <c:extLst>
            <c:ext xmlns:c16="http://schemas.microsoft.com/office/drawing/2014/chart" uri="{C3380CC4-5D6E-409C-BE32-E72D297353CC}">
              <c16:uniqueId val="{00000000-0D55-4047-AC41-2EFA475A47B3}"/>
            </c:ext>
          </c:extLst>
        </c:ser>
        <c:dLbls>
          <c:showLegendKey val="0"/>
          <c:showVal val="0"/>
          <c:showCatName val="0"/>
          <c:showSerName val="0"/>
          <c:showPercent val="0"/>
          <c:showBubbleSize val="0"/>
        </c:dLbls>
        <c:gapWidth val="219"/>
        <c:overlap val="-27"/>
        <c:axId val="666432512"/>
        <c:axId val="666438416"/>
      </c:barChart>
      <c:catAx>
        <c:axId val="666432512"/>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666438416"/>
        <c:crosses val="autoZero"/>
        <c:auto val="1"/>
        <c:lblAlgn val="ctr"/>
        <c:lblOffset val="100"/>
        <c:noMultiLvlLbl val="0"/>
      </c:catAx>
      <c:valAx>
        <c:axId val="666438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a:t>Number of Cases</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666432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ysClr val="windowText" lastClr="000000"/>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ysClr val="windowText" lastClr="000000"/>
                </a:solidFill>
                <a:latin typeface="+mn-lt"/>
                <a:ea typeface="+mn-ea"/>
                <a:cs typeface="+mn-cs"/>
              </a:defRPr>
            </a:pPr>
            <a:r>
              <a:rPr lang="en-US" sz="1200" b="1"/>
              <a:t>Month of Symptom Onset for Powassan Cases</a:t>
            </a:r>
          </a:p>
        </c:rich>
      </c:tx>
      <c:layout>
        <c:manualLayout>
          <c:xMode val="edge"/>
          <c:yMode val="edge"/>
          <c:x val="0.25771295633500357"/>
          <c:y val="1.9417475728155338E-2"/>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Sheet1!$R$2</c:f>
              <c:strCache>
                <c:ptCount val="1"/>
                <c:pt idx="0">
                  <c:v>Frequency</c:v>
                </c:pt>
              </c:strCache>
            </c:strRef>
          </c:tx>
          <c:spPr>
            <a:solidFill>
              <a:schemeClr val="bg1">
                <a:lumMod val="50000"/>
              </a:schemeClr>
            </a:solidFill>
            <a:ln>
              <a:noFill/>
            </a:ln>
            <a:effectLst/>
          </c:spPr>
          <c:invertIfNegative val="0"/>
          <c:cat>
            <c:strRef>
              <c:f>Sheet1!$Q$3:$Q$14</c:f>
              <c:strCache>
                <c:ptCount val="12"/>
                <c:pt idx="0">
                  <c:v>January</c:v>
                </c:pt>
                <c:pt idx="1">
                  <c:v>February</c:v>
                </c:pt>
                <c:pt idx="2">
                  <c:v>March</c:v>
                </c:pt>
                <c:pt idx="3">
                  <c:v>April</c:v>
                </c:pt>
                <c:pt idx="4">
                  <c:v>May </c:v>
                </c:pt>
                <c:pt idx="5">
                  <c:v>June</c:v>
                </c:pt>
                <c:pt idx="6">
                  <c:v>July</c:v>
                </c:pt>
                <c:pt idx="7">
                  <c:v>August</c:v>
                </c:pt>
                <c:pt idx="8">
                  <c:v>September</c:v>
                </c:pt>
                <c:pt idx="9">
                  <c:v>October</c:v>
                </c:pt>
                <c:pt idx="10">
                  <c:v>November</c:v>
                </c:pt>
                <c:pt idx="11">
                  <c:v>December</c:v>
                </c:pt>
              </c:strCache>
            </c:strRef>
          </c:cat>
          <c:val>
            <c:numRef>
              <c:f>Sheet1!$R$3:$R$14</c:f>
              <c:numCache>
                <c:formatCode>General</c:formatCode>
                <c:ptCount val="12"/>
                <c:pt idx="0">
                  <c:v>0</c:v>
                </c:pt>
                <c:pt idx="1">
                  <c:v>0</c:v>
                </c:pt>
                <c:pt idx="2">
                  <c:v>2</c:v>
                </c:pt>
                <c:pt idx="3">
                  <c:v>4</c:v>
                </c:pt>
                <c:pt idx="4">
                  <c:v>9</c:v>
                </c:pt>
                <c:pt idx="5">
                  <c:v>8</c:v>
                </c:pt>
                <c:pt idx="6">
                  <c:v>8</c:v>
                </c:pt>
                <c:pt idx="7">
                  <c:v>1</c:v>
                </c:pt>
                <c:pt idx="8">
                  <c:v>3</c:v>
                </c:pt>
                <c:pt idx="9">
                  <c:v>2</c:v>
                </c:pt>
                <c:pt idx="10">
                  <c:v>5</c:v>
                </c:pt>
                <c:pt idx="11">
                  <c:v>2</c:v>
                </c:pt>
              </c:numCache>
            </c:numRef>
          </c:val>
          <c:extLst>
            <c:ext xmlns:c16="http://schemas.microsoft.com/office/drawing/2014/chart" uri="{C3380CC4-5D6E-409C-BE32-E72D297353CC}">
              <c16:uniqueId val="{00000000-E385-404F-B00E-F41BC53E9D4D}"/>
            </c:ext>
          </c:extLst>
        </c:ser>
        <c:dLbls>
          <c:showLegendKey val="0"/>
          <c:showVal val="0"/>
          <c:showCatName val="0"/>
          <c:showSerName val="0"/>
          <c:showPercent val="0"/>
          <c:showBubbleSize val="0"/>
        </c:dLbls>
        <c:gapWidth val="219"/>
        <c:overlap val="-27"/>
        <c:axId val="783761408"/>
        <c:axId val="783768624"/>
      </c:barChart>
      <c:catAx>
        <c:axId val="783761408"/>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a:t>Month of Symptom Onset</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783768624"/>
        <c:crosses val="autoZero"/>
        <c:auto val="1"/>
        <c:lblAlgn val="ctr"/>
        <c:lblOffset val="100"/>
        <c:noMultiLvlLbl val="0"/>
      </c:catAx>
      <c:valAx>
        <c:axId val="783768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a:t>Number of Cases</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783761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ysClr val="windowText" lastClr="000000"/>
          </a:solidFill>
          <a:latin typeface="+mn-lt"/>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Proportion of ticks carrying pathogen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Borrelia burgdorferi</c:v>
                </c:pt>
                <c:pt idx="1">
                  <c:v>Anaplasma phagocytophilum</c:v>
                </c:pt>
                <c:pt idx="2">
                  <c:v>Babesia microti</c:v>
                </c:pt>
                <c:pt idx="3">
                  <c:v>Borrelia miyamotoi</c:v>
                </c:pt>
                <c:pt idx="4">
                  <c:v>Powassan virus</c:v>
                </c:pt>
              </c:strCache>
            </c:strRef>
          </c:cat>
          <c:val>
            <c:numRef>
              <c:f>Sheet1!$B$2:$B$6</c:f>
              <c:numCache>
                <c:formatCode>General</c:formatCode>
                <c:ptCount val="5"/>
                <c:pt idx="0">
                  <c:v>33.799999999999997</c:v>
                </c:pt>
                <c:pt idx="1">
                  <c:v>6.5</c:v>
                </c:pt>
                <c:pt idx="2">
                  <c:v>6.9</c:v>
                </c:pt>
                <c:pt idx="3">
                  <c:v>0.02</c:v>
                </c:pt>
                <c:pt idx="4">
                  <c:v>4.0000000000000001E-3</c:v>
                </c:pt>
              </c:numCache>
            </c:numRef>
          </c:val>
          <c:extLst>
            <c:ext xmlns:c16="http://schemas.microsoft.com/office/drawing/2014/chart" uri="{C3380CC4-5D6E-409C-BE32-E72D297353CC}">
              <c16:uniqueId val="{00000000-0743-4367-9E24-04520004D073}"/>
            </c:ext>
          </c:extLst>
        </c:ser>
        <c:dLbls>
          <c:showLegendKey val="0"/>
          <c:showVal val="0"/>
          <c:showCatName val="0"/>
          <c:showSerName val="0"/>
          <c:showPercent val="0"/>
          <c:showBubbleSize val="0"/>
        </c:dLbls>
        <c:gapWidth val="219"/>
        <c:overlap val="-27"/>
        <c:axId val="513350512"/>
        <c:axId val="513350840"/>
      </c:barChart>
      <c:catAx>
        <c:axId val="51335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3350840"/>
        <c:crosses val="autoZero"/>
        <c:auto val="1"/>
        <c:lblAlgn val="ctr"/>
        <c:lblOffset val="100"/>
        <c:noMultiLvlLbl val="0"/>
      </c:catAx>
      <c:valAx>
        <c:axId val="513350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3350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D441A-0DBF-41B4-ADC9-B4B48D93F4D7}" type="doc">
      <dgm:prSet loTypeId="urn:microsoft.com/office/officeart/2011/layout/HexagonRadial" loCatId="officeonline" qsTypeId="urn:microsoft.com/office/officeart/2005/8/quickstyle/simple1" qsCatId="simple" csTypeId="urn:microsoft.com/office/officeart/2005/8/colors/accent1_1" csCatId="accent1" phldr="1"/>
      <dgm:spPr/>
      <dgm:t>
        <a:bodyPr/>
        <a:lstStyle/>
        <a:p>
          <a:endParaRPr lang="en-US"/>
        </a:p>
      </dgm:t>
    </dgm:pt>
    <dgm:pt modelId="{CE653DB3-5C1A-45AE-8229-BAC5E7CEB920}">
      <dgm:prSet phldrT="[Text]" custT="1"/>
      <dgm:spPr/>
      <dgm:t>
        <a:bodyPr/>
        <a:lstStyle/>
        <a:p>
          <a:r>
            <a:rPr lang="en-US" sz="900" kern="1200" dirty="0">
              <a:effectLst/>
              <a:latin typeface="Calibri" panose="020F0502020204030204" pitchFamily="34" charset="0"/>
              <a:ea typeface="Calibri" panose="020F0502020204030204" pitchFamily="34" charset="0"/>
              <a:cs typeface="Calibri" panose="020F0502020204030204" pitchFamily="34" charset="0"/>
            </a:rPr>
            <a:t>BSAS has an active partnership with the UMass Boston’s </a:t>
          </a:r>
          <a:r>
            <a:rPr lang="en-US" sz="900" b="1" kern="1200" dirty="0">
              <a:effectLst/>
              <a:latin typeface="Calibri" panose="020F0502020204030204" pitchFamily="34" charset="0"/>
              <a:ea typeface="Calibri" panose="020F0502020204030204" pitchFamily="34" charset="0"/>
              <a:cs typeface="Calibri" panose="020F0502020204030204" pitchFamily="34" charset="0"/>
            </a:rPr>
            <a:t>Institute for New England Native American Studies (INENAS) </a:t>
          </a:r>
          <a:r>
            <a:rPr lang="en-US" sz="900" kern="1200" dirty="0">
              <a:effectLst/>
              <a:latin typeface="Calibri" panose="020F0502020204030204" pitchFamily="34" charset="0"/>
              <a:ea typeface="Calibri" panose="020F0502020204030204" pitchFamily="34" charset="0"/>
              <a:cs typeface="Calibri" panose="020F0502020204030204" pitchFamily="34" charset="0"/>
            </a:rPr>
            <a:t>to:</a:t>
          </a:r>
        </a:p>
      </dgm:t>
    </dgm:pt>
    <dgm:pt modelId="{830F2A26-A107-4DB8-BC20-25A3186E9FF4}" type="parTrans" cxnId="{D6C00F18-6D07-4586-B673-B69EBE3D7EAD}">
      <dgm:prSet/>
      <dgm:spPr/>
      <dgm:t>
        <a:bodyPr/>
        <a:lstStyle/>
        <a:p>
          <a:endParaRPr lang="en-US"/>
        </a:p>
      </dgm:t>
    </dgm:pt>
    <dgm:pt modelId="{CD8EFADD-D871-4CFA-BD87-847B6A2D59F2}" type="sibTrans" cxnId="{D6C00F18-6D07-4586-B673-B69EBE3D7EAD}">
      <dgm:prSet/>
      <dgm:spPr/>
      <dgm:t>
        <a:bodyPr/>
        <a:lstStyle/>
        <a:p>
          <a:endParaRPr lang="en-US"/>
        </a:p>
      </dgm:t>
    </dgm:pt>
    <dgm:pt modelId="{F0E842AD-F922-4219-BC12-94BCA87D631B}">
      <dgm:prSet phldrT="[Text]"/>
      <dgm:spPr/>
      <dgm:t>
        <a:bodyPr/>
        <a:lstStyle/>
        <a:p>
          <a:r>
            <a:rPr lang="en-US" dirty="0">
              <a:effectLst/>
              <a:latin typeface="Calibri" panose="020F0502020204030204" pitchFamily="34" charset="0"/>
              <a:ea typeface="Calibri" panose="020F0502020204030204" pitchFamily="34" charset="0"/>
              <a:cs typeface="Calibri" panose="020F0502020204030204" pitchFamily="34" charset="0"/>
            </a:rPr>
            <a:t>Developing culturally appropriate educational materials for youth and families</a:t>
          </a:r>
          <a:endParaRPr lang="en-US" dirty="0"/>
        </a:p>
      </dgm:t>
    </dgm:pt>
    <dgm:pt modelId="{F0D92FDE-01C9-4283-9631-99756882DFFE}" type="parTrans" cxnId="{4B5B6D29-55BB-4EAA-8A66-E1C202254DE2}">
      <dgm:prSet/>
      <dgm:spPr/>
      <dgm:t>
        <a:bodyPr/>
        <a:lstStyle/>
        <a:p>
          <a:endParaRPr lang="en-US"/>
        </a:p>
      </dgm:t>
    </dgm:pt>
    <dgm:pt modelId="{2397C4DA-54BB-4919-AE44-C86E421BDE01}" type="sibTrans" cxnId="{4B5B6D29-55BB-4EAA-8A66-E1C202254DE2}">
      <dgm:prSet/>
      <dgm:spPr/>
      <dgm:t>
        <a:bodyPr/>
        <a:lstStyle/>
        <a:p>
          <a:endParaRPr lang="en-US"/>
        </a:p>
      </dgm:t>
    </dgm:pt>
    <dgm:pt modelId="{19E6208B-6EF1-4F9A-BF6F-43270D98136E}">
      <dgm:prSet phldrT="[Text]"/>
      <dgm:spPr/>
      <dgm:t>
        <a:bodyPr/>
        <a:lstStyle/>
        <a:p>
          <a:r>
            <a:rPr lang="en-US" dirty="0">
              <a:effectLst/>
              <a:latin typeface="Calibri" panose="020F0502020204030204" pitchFamily="34" charset="0"/>
              <a:ea typeface="Calibri" panose="020F0502020204030204" pitchFamily="34" charset="0"/>
              <a:cs typeface="Calibri" panose="020F0502020204030204" pitchFamily="34" charset="0"/>
            </a:rPr>
            <a:t>Offering ongoing trainings on cultural humility to BSAS providers to increase their capacity to serve Native Americans</a:t>
          </a:r>
          <a:endParaRPr lang="en-US" dirty="0"/>
        </a:p>
      </dgm:t>
    </dgm:pt>
    <dgm:pt modelId="{49747AB5-68B2-4DDD-96E3-BAAD708FD84B}" type="parTrans" cxnId="{24DB0F01-25F8-4A7A-895D-46C83B12F427}">
      <dgm:prSet/>
      <dgm:spPr/>
      <dgm:t>
        <a:bodyPr/>
        <a:lstStyle/>
        <a:p>
          <a:endParaRPr lang="en-US"/>
        </a:p>
      </dgm:t>
    </dgm:pt>
    <dgm:pt modelId="{C50E364F-E90E-4190-8D84-1EF989B05265}" type="sibTrans" cxnId="{24DB0F01-25F8-4A7A-895D-46C83B12F427}">
      <dgm:prSet/>
      <dgm:spPr/>
      <dgm:t>
        <a:bodyPr/>
        <a:lstStyle/>
        <a:p>
          <a:endParaRPr lang="en-US"/>
        </a:p>
      </dgm:t>
    </dgm:pt>
    <dgm:pt modelId="{09F6F249-571D-43B0-B7C9-F13245DDB633}">
      <dgm:prSet phldrT="[Text]"/>
      <dgm:spPr/>
      <dgm:t>
        <a:bodyPr/>
        <a:lstStyle/>
        <a:p>
          <a:pPr>
            <a:buFont typeface="Symbol" panose="05050102010706020507" pitchFamily="18" charset="2"/>
            <a:buChar char=""/>
          </a:pPr>
          <a:r>
            <a:rPr lang="en-US" dirty="0">
              <a:latin typeface="Calibri" panose="020F0502020204030204" pitchFamily="34" charset="0"/>
              <a:cs typeface="Calibri" panose="020F0502020204030204" pitchFamily="34" charset="0"/>
            </a:rPr>
            <a:t>Providing grant writing support and capacity building for tribal communities </a:t>
          </a:r>
          <a:endParaRPr lang="en-US" dirty="0"/>
        </a:p>
      </dgm:t>
    </dgm:pt>
    <dgm:pt modelId="{4CB8DAD3-1E56-4322-B3C1-E9EDC6C578C1}" type="parTrans" cxnId="{529F63E0-E51D-4F5C-A3FE-25CFE619F7FE}">
      <dgm:prSet/>
      <dgm:spPr/>
      <dgm:t>
        <a:bodyPr/>
        <a:lstStyle/>
        <a:p>
          <a:endParaRPr lang="en-US"/>
        </a:p>
      </dgm:t>
    </dgm:pt>
    <dgm:pt modelId="{CC16443B-DDB6-4E77-ACBB-449A458C7F3C}" type="sibTrans" cxnId="{529F63E0-E51D-4F5C-A3FE-25CFE619F7FE}">
      <dgm:prSet/>
      <dgm:spPr/>
      <dgm:t>
        <a:bodyPr/>
        <a:lstStyle/>
        <a:p>
          <a:endParaRPr lang="en-US"/>
        </a:p>
      </dgm:t>
    </dgm:pt>
    <dgm:pt modelId="{0361A6AC-67F0-40E7-A997-1CF5F22F0861}">
      <dgm:prSet phldrT="[Text]"/>
      <dgm:spPr/>
      <dgm:t>
        <a:bodyPr/>
        <a:lstStyle/>
        <a:p>
          <a:pPr>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Conducting needs assessments and community engagement with tribal communities</a:t>
          </a:r>
          <a:endParaRPr lang="en-US" dirty="0"/>
        </a:p>
      </dgm:t>
    </dgm:pt>
    <dgm:pt modelId="{245608DF-776E-4D5F-B463-424DB4D79551}" type="parTrans" cxnId="{F4DF1825-6E75-447D-97E8-F07162B163B5}">
      <dgm:prSet/>
      <dgm:spPr/>
      <dgm:t>
        <a:bodyPr/>
        <a:lstStyle/>
        <a:p>
          <a:endParaRPr lang="en-US"/>
        </a:p>
      </dgm:t>
    </dgm:pt>
    <dgm:pt modelId="{E6418B7D-7E2E-4216-A48D-5235EEE8E209}" type="sibTrans" cxnId="{F4DF1825-6E75-447D-97E8-F07162B163B5}">
      <dgm:prSet/>
      <dgm:spPr/>
      <dgm:t>
        <a:bodyPr/>
        <a:lstStyle/>
        <a:p>
          <a:endParaRPr lang="en-US"/>
        </a:p>
      </dgm:t>
    </dgm:pt>
    <dgm:pt modelId="{269E56C3-B1ED-4BC3-9D4C-115A0B712BA0}">
      <dgm:prSet phldrT="[Text]"/>
      <dgm:spPr/>
      <dgm:t>
        <a:bodyPr/>
        <a:lstStyle/>
        <a:p>
          <a:r>
            <a:rPr lang="en-US" dirty="0">
              <a:latin typeface="Calibri" panose="020F0502020204030204" pitchFamily="34" charset="0"/>
              <a:cs typeface="Calibri" panose="020F0502020204030204" pitchFamily="34" charset="0"/>
            </a:rPr>
            <a:t>Provides prevention and treatment resources at Powwow’s and other Native events</a:t>
          </a:r>
          <a:r>
            <a:rPr lang="en-US" dirty="0"/>
            <a:t>. </a:t>
          </a:r>
        </a:p>
      </dgm:t>
    </dgm:pt>
    <dgm:pt modelId="{56DC2A56-4667-4353-8E30-182E16FDC601}" type="parTrans" cxnId="{7071ED89-7FA0-4F77-85F0-778F8B3030C1}">
      <dgm:prSet/>
      <dgm:spPr/>
      <dgm:t>
        <a:bodyPr/>
        <a:lstStyle/>
        <a:p>
          <a:endParaRPr lang="en-US"/>
        </a:p>
      </dgm:t>
    </dgm:pt>
    <dgm:pt modelId="{19F09508-BED5-454A-BC06-1BEC4BA39A6F}" type="sibTrans" cxnId="{7071ED89-7FA0-4F77-85F0-778F8B3030C1}">
      <dgm:prSet/>
      <dgm:spPr/>
      <dgm:t>
        <a:bodyPr/>
        <a:lstStyle/>
        <a:p>
          <a:endParaRPr lang="en-US"/>
        </a:p>
      </dgm:t>
    </dgm:pt>
    <dgm:pt modelId="{8E12C3CE-41F1-464A-9FD1-2AE8B63E533E}">
      <dgm:prSet custT="1"/>
      <dgm:spPr/>
      <dgm:t>
        <a:bodyPr/>
        <a:lstStyle/>
        <a:p>
          <a:r>
            <a:rPr lang="en-US" sz="900" kern="1200" dirty="0">
              <a:latin typeface="Calibri" panose="020F0502020204030204" pitchFamily="34" charset="0"/>
              <a:cs typeface="Calibri" panose="020F0502020204030204" pitchFamily="34" charset="0"/>
            </a:rPr>
            <a:t>Conducting training on Stimulant Use and Native </a:t>
          </a:r>
          <a:r>
            <a:rPr lang="en-US" sz="900" kern="1200" dirty="0">
              <a:latin typeface="Calibri" panose="020F0502020204030204" pitchFamily="34" charset="0"/>
              <a:ea typeface="+mn-ea"/>
              <a:cs typeface="Calibri" panose="020F0502020204030204" pitchFamily="34" charset="0"/>
            </a:rPr>
            <a:t>Communities</a:t>
          </a:r>
          <a:r>
            <a:rPr lang="en-US" sz="900" kern="1200" dirty="0">
              <a:latin typeface="Calibri" panose="020F0502020204030204" pitchFamily="34" charset="0"/>
              <a:cs typeface="Calibri" panose="020F0502020204030204" pitchFamily="34" charset="0"/>
            </a:rPr>
            <a:t>. </a:t>
          </a:r>
        </a:p>
      </dgm:t>
    </dgm:pt>
    <dgm:pt modelId="{07A713DB-4627-40EA-AB21-40D7915DF480}" type="parTrans" cxnId="{BC5380E1-3390-40E9-B728-4632116EC255}">
      <dgm:prSet/>
      <dgm:spPr/>
      <dgm:t>
        <a:bodyPr/>
        <a:lstStyle/>
        <a:p>
          <a:endParaRPr lang="en-US"/>
        </a:p>
      </dgm:t>
    </dgm:pt>
    <dgm:pt modelId="{4DDD3AAE-7D12-4CA9-AD76-088878E03E41}" type="sibTrans" cxnId="{BC5380E1-3390-40E9-B728-4632116EC255}">
      <dgm:prSet/>
      <dgm:spPr/>
      <dgm:t>
        <a:bodyPr/>
        <a:lstStyle/>
        <a:p>
          <a:endParaRPr lang="en-US"/>
        </a:p>
      </dgm:t>
    </dgm:pt>
    <dgm:pt modelId="{ECC93DB4-4031-4313-9D29-3BEC8186A8C3}" type="pres">
      <dgm:prSet presAssocID="{191D441A-0DBF-41B4-ADC9-B4B48D93F4D7}" presName="Name0" presStyleCnt="0">
        <dgm:presLayoutVars>
          <dgm:chMax val="1"/>
          <dgm:chPref val="1"/>
          <dgm:dir/>
          <dgm:animOne val="branch"/>
          <dgm:animLvl val="lvl"/>
        </dgm:presLayoutVars>
      </dgm:prSet>
      <dgm:spPr/>
    </dgm:pt>
    <dgm:pt modelId="{E73C5333-04A5-4910-A337-0DE6EA78AC02}" type="pres">
      <dgm:prSet presAssocID="{CE653DB3-5C1A-45AE-8229-BAC5E7CEB920}" presName="Parent" presStyleLbl="node0" presStyleIdx="0" presStyleCnt="1" custLinFactNeighborX="-769" custLinFactNeighborY="-557">
        <dgm:presLayoutVars>
          <dgm:chMax val="6"/>
          <dgm:chPref val="6"/>
        </dgm:presLayoutVars>
      </dgm:prSet>
      <dgm:spPr/>
    </dgm:pt>
    <dgm:pt modelId="{80602625-74FB-4FB8-B628-EAE42C3CC24B}" type="pres">
      <dgm:prSet presAssocID="{F0E842AD-F922-4219-BC12-94BCA87D631B}" presName="Accent1" presStyleCnt="0"/>
      <dgm:spPr/>
    </dgm:pt>
    <dgm:pt modelId="{BAAF9DAF-BF6C-4956-A70F-83C83BF883C6}" type="pres">
      <dgm:prSet presAssocID="{F0E842AD-F922-4219-BC12-94BCA87D631B}" presName="Accent" presStyleLbl="bgShp" presStyleIdx="0" presStyleCnt="6"/>
      <dgm:spPr/>
    </dgm:pt>
    <dgm:pt modelId="{BBDE185F-1FCB-46EC-BF40-0D033957B7DE}" type="pres">
      <dgm:prSet presAssocID="{F0E842AD-F922-4219-BC12-94BCA87D631B}" presName="Child1" presStyleLbl="node1" presStyleIdx="0" presStyleCnt="6" custLinFactNeighborX="-689" custLinFactNeighborY="-6733">
        <dgm:presLayoutVars>
          <dgm:chMax val="0"/>
          <dgm:chPref val="0"/>
          <dgm:bulletEnabled val="1"/>
        </dgm:presLayoutVars>
      </dgm:prSet>
      <dgm:spPr/>
    </dgm:pt>
    <dgm:pt modelId="{9C797EB1-F056-4403-96C6-BDEB31A1894E}" type="pres">
      <dgm:prSet presAssocID="{19E6208B-6EF1-4F9A-BF6F-43270D98136E}" presName="Accent2" presStyleCnt="0"/>
      <dgm:spPr/>
    </dgm:pt>
    <dgm:pt modelId="{A864EEB3-D24C-4CBF-B280-80475E64A70F}" type="pres">
      <dgm:prSet presAssocID="{19E6208B-6EF1-4F9A-BF6F-43270D98136E}" presName="Accent" presStyleLbl="bgShp" presStyleIdx="1" presStyleCnt="6"/>
      <dgm:spPr/>
    </dgm:pt>
    <dgm:pt modelId="{B5CFDED2-CBFD-4F58-8A97-DCE77E8ABD53}" type="pres">
      <dgm:prSet presAssocID="{19E6208B-6EF1-4F9A-BF6F-43270D98136E}" presName="Child2" presStyleLbl="node1" presStyleIdx="1" presStyleCnt="6">
        <dgm:presLayoutVars>
          <dgm:chMax val="0"/>
          <dgm:chPref val="0"/>
          <dgm:bulletEnabled val="1"/>
        </dgm:presLayoutVars>
      </dgm:prSet>
      <dgm:spPr/>
    </dgm:pt>
    <dgm:pt modelId="{6DC4A8A0-6F95-4E19-B25D-8476A5488A59}" type="pres">
      <dgm:prSet presAssocID="{09F6F249-571D-43B0-B7C9-F13245DDB633}" presName="Accent3" presStyleCnt="0"/>
      <dgm:spPr/>
    </dgm:pt>
    <dgm:pt modelId="{F5E2D87D-A047-4C25-9F6C-5A128341B4FD}" type="pres">
      <dgm:prSet presAssocID="{09F6F249-571D-43B0-B7C9-F13245DDB633}" presName="Accent" presStyleLbl="bgShp" presStyleIdx="2" presStyleCnt="6"/>
      <dgm:spPr/>
    </dgm:pt>
    <dgm:pt modelId="{DDA5F537-CD54-4AE4-A39D-90BABBDC8E23}" type="pres">
      <dgm:prSet presAssocID="{09F6F249-571D-43B0-B7C9-F13245DDB633}" presName="Child3" presStyleLbl="node1" presStyleIdx="2" presStyleCnt="6">
        <dgm:presLayoutVars>
          <dgm:chMax val="0"/>
          <dgm:chPref val="0"/>
          <dgm:bulletEnabled val="1"/>
        </dgm:presLayoutVars>
      </dgm:prSet>
      <dgm:spPr/>
    </dgm:pt>
    <dgm:pt modelId="{D7025AA1-1E9D-4B28-BDC6-51DC2C7EF187}" type="pres">
      <dgm:prSet presAssocID="{8E12C3CE-41F1-464A-9FD1-2AE8B63E533E}" presName="Accent4" presStyleCnt="0"/>
      <dgm:spPr/>
    </dgm:pt>
    <dgm:pt modelId="{8E1E17B4-ECAB-4F82-8BB5-011496EA0AC6}" type="pres">
      <dgm:prSet presAssocID="{8E12C3CE-41F1-464A-9FD1-2AE8B63E533E}" presName="Accent" presStyleLbl="bgShp" presStyleIdx="3" presStyleCnt="6"/>
      <dgm:spPr/>
    </dgm:pt>
    <dgm:pt modelId="{A3A5DEB9-4853-4D57-9E48-70FF49AF07A7}" type="pres">
      <dgm:prSet presAssocID="{8E12C3CE-41F1-464A-9FD1-2AE8B63E533E}" presName="Child4" presStyleLbl="node1" presStyleIdx="3" presStyleCnt="6" custLinFactNeighborX="-3692" custLinFactNeighborY="-1707">
        <dgm:presLayoutVars>
          <dgm:chMax val="0"/>
          <dgm:chPref val="0"/>
          <dgm:bulletEnabled val="1"/>
        </dgm:presLayoutVars>
      </dgm:prSet>
      <dgm:spPr/>
    </dgm:pt>
    <dgm:pt modelId="{3FC0519C-058E-471C-B423-21E68B510859}" type="pres">
      <dgm:prSet presAssocID="{0361A6AC-67F0-40E7-A997-1CF5F22F0861}" presName="Accent5" presStyleCnt="0"/>
      <dgm:spPr/>
    </dgm:pt>
    <dgm:pt modelId="{880E0E63-6B4D-43E4-9A17-3B278AB9C2CE}" type="pres">
      <dgm:prSet presAssocID="{0361A6AC-67F0-40E7-A997-1CF5F22F0861}" presName="Accent" presStyleLbl="bgShp" presStyleIdx="4" presStyleCnt="6"/>
      <dgm:spPr/>
    </dgm:pt>
    <dgm:pt modelId="{1C5F0896-4A10-4957-B4CB-2C1DEE118759}" type="pres">
      <dgm:prSet presAssocID="{0361A6AC-67F0-40E7-A997-1CF5F22F0861}" presName="Child5" presStyleLbl="node1" presStyleIdx="4" presStyleCnt="6">
        <dgm:presLayoutVars>
          <dgm:chMax val="0"/>
          <dgm:chPref val="0"/>
          <dgm:bulletEnabled val="1"/>
        </dgm:presLayoutVars>
      </dgm:prSet>
      <dgm:spPr/>
    </dgm:pt>
    <dgm:pt modelId="{CDF74BD2-6494-495A-BEC2-A61703680DB1}" type="pres">
      <dgm:prSet presAssocID="{269E56C3-B1ED-4BC3-9D4C-115A0B712BA0}" presName="Accent6" presStyleCnt="0"/>
      <dgm:spPr/>
    </dgm:pt>
    <dgm:pt modelId="{1CBC96C3-9EA9-4298-815B-A929CEB43CE2}" type="pres">
      <dgm:prSet presAssocID="{269E56C3-B1ED-4BC3-9D4C-115A0B712BA0}" presName="Accent" presStyleLbl="bgShp" presStyleIdx="5" presStyleCnt="6"/>
      <dgm:spPr/>
    </dgm:pt>
    <dgm:pt modelId="{E6A888AB-5A01-4F85-85A3-7BDD753587F7}" type="pres">
      <dgm:prSet presAssocID="{269E56C3-B1ED-4BC3-9D4C-115A0B712BA0}" presName="Child6" presStyleLbl="node1" presStyleIdx="5" presStyleCnt="6" custLinFactNeighborX="-4054" custLinFactNeighborY="2008">
        <dgm:presLayoutVars>
          <dgm:chMax val="0"/>
          <dgm:chPref val="0"/>
          <dgm:bulletEnabled val="1"/>
        </dgm:presLayoutVars>
      </dgm:prSet>
      <dgm:spPr/>
    </dgm:pt>
  </dgm:ptLst>
  <dgm:cxnLst>
    <dgm:cxn modelId="{24DB0F01-25F8-4A7A-895D-46C83B12F427}" srcId="{CE653DB3-5C1A-45AE-8229-BAC5E7CEB920}" destId="{19E6208B-6EF1-4F9A-BF6F-43270D98136E}" srcOrd="1" destOrd="0" parTransId="{49747AB5-68B2-4DDD-96E3-BAAD708FD84B}" sibTransId="{C50E364F-E90E-4190-8D84-1EF989B05265}"/>
    <dgm:cxn modelId="{D6C00F18-6D07-4586-B673-B69EBE3D7EAD}" srcId="{191D441A-0DBF-41B4-ADC9-B4B48D93F4D7}" destId="{CE653DB3-5C1A-45AE-8229-BAC5E7CEB920}" srcOrd="0" destOrd="0" parTransId="{830F2A26-A107-4DB8-BC20-25A3186E9FF4}" sibTransId="{CD8EFADD-D871-4CFA-BD87-847B6A2D59F2}"/>
    <dgm:cxn modelId="{89D5C01B-185F-465E-A6B5-3F49A5A516B1}" type="presOf" srcId="{CE653DB3-5C1A-45AE-8229-BAC5E7CEB920}" destId="{E73C5333-04A5-4910-A337-0DE6EA78AC02}" srcOrd="0" destOrd="0" presId="urn:microsoft.com/office/officeart/2011/layout/HexagonRadial"/>
    <dgm:cxn modelId="{F98EFB1B-8A16-47A0-A390-E962DFD07C03}" type="presOf" srcId="{09F6F249-571D-43B0-B7C9-F13245DDB633}" destId="{DDA5F537-CD54-4AE4-A39D-90BABBDC8E23}" srcOrd="0" destOrd="0" presId="urn:microsoft.com/office/officeart/2011/layout/HexagonRadial"/>
    <dgm:cxn modelId="{E8B16D1C-3AF7-48D6-8E7C-DE69A20BE94C}" type="presOf" srcId="{19E6208B-6EF1-4F9A-BF6F-43270D98136E}" destId="{B5CFDED2-CBFD-4F58-8A97-DCE77E8ABD53}" srcOrd="0" destOrd="0" presId="urn:microsoft.com/office/officeart/2011/layout/HexagonRadial"/>
    <dgm:cxn modelId="{F4DF1825-6E75-447D-97E8-F07162B163B5}" srcId="{CE653DB3-5C1A-45AE-8229-BAC5E7CEB920}" destId="{0361A6AC-67F0-40E7-A997-1CF5F22F0861}" srcOrd="4" destOrd="0" parTransId="{245608DF-776E-4D5F-B463-424DB4D79551}" sibTransId="{E6418B7D-7E2E-4216-A48D-5235EEE8E209}"/>
    <dgm:cxn modelId="{4B5B6D29-55BB-4EAA-8A66-E1C202254DE2}" srcId="{CE653DB3-5C1A-45AE-8229-BAC5E7CEB920}" destId="{F0E842AD-F922-4219-BC12-94BCA87D631B}" srcOrd="0" destOrd="0" parTransId="{F0D92FDE-01C9-4283-9631-99756882DFFE}" sibTransId="{2397C4DA-54BB-4919-AE44-C86E421BDE01}"/>
    <dgm:cxn modelId="{2AB7D144-7194-4B50-9158-F6606F05DB8B}" type="presOf" srcId="{8E12C3CE-41F1-464A-9FD1-2AE8B63E533E}" destId="{A3A5DEB9-4853-4D57-9E48-70FF49AF07A7}" srcOrd="0" destOrd="0" presId="urn:microsoft.com/office/officeart/2011/layout/HexagonRadial"/>
    <dgm:cxn modelId="{7071ED89-7FA0-4F77-85F0-778F8B3030C1}" srcId="{CE653DB3-5C1A-45AE-8229-BAC5E7CEB920}" destId="{269E56C3-B1ED-4BC3-9D4C-115A0B712BA0}" srcOrd="5" destOrd="0" parTransId="{56DC2A56-4667-4353-8E30-182E16FDC601}" sibTransId="{19F09508-BED5-454A-BC06-1BEC4BA39A6F}"/>
    <dgm:cxn modelId="{049050B4-4062-421C-833D-DBA7589EDE0F}" type="presOf" srcId="{0361A6AC-67F0-40E7-A997-1CF5F22F0861}" destId="{1C5F0896-4A10-4957-B4CB-2C1DEE118759}" srcOrd="0" destOrd="0" presId="urn:microsoft.com/office/officeart/2011/layout/HexagonRadial"/>
    <dgm:cxn modelId="{CD2FA4B6-E0AA-499F-AA0E-CD5C11DB5284}" type="presOf" srcId="{191D441A-0DBF-41B4-ADC9-B4B48D93F4D7}" destId="{ECC93DB4-4031-4313-9D29-3BEC8186A8C3}" srcOrd="0" destOrd="0" presId="urn:microsoft.com/office/officeart/2011/layout/HexagonRadial"/>
    <dgm:cxn modelId="{0F15A6BD-D503-4BF6-AA4D-9EB773F561BE}" type="presOf" srcId="{269E56C3-B1ED-4BC3-9D4C-115A0B712BA0}" destId="{E6A888AB-5A01-4F85-85A3-7BDD753587F7}" srcOrd="0" destOrd="0" presId="urn:microsoft.com/office/officeart/2011/layout/HexagonRadial"/>
    <dgm:cxn modelId="{529F63E0-E51D-4F5C-A3FE-25CFE619F7FE}" srcId="{CE653DB3-5C1A-45AE-8229-BAC5E7CEB920}" destId="{09F6F249-571D-43B0-B7C9-F13245DDB633}" srcOrd="2" destOrd="0" parTransId="{4CB8DAD3-1E56-4322-B3C1-E9EDC6C578C1}" sibTransId="{CC16443B-DDB6-4E77-ACBB-449A458C7F3C}"/>
    <dgm:cxn modelId="{BC5380E1-3390-40E9-B728-4632116EC255}" srcId="{CE653DB3-5C1A-45AE-8229-BAC5E7CEB920}" destId="{8E12C3CE-41F1-464A-9FD1-2AE8B63E533E}" srcOrd="3" destOrd="0" parTransId="{07A713DB-4627-40EA-AB21-40D7915DF480}" sibTransId="{4DDD3AAE-7D12-4CA9-AD76-088878E03E41}"/>
    <dgm:cxn modelId="{3E8AC7F1-FC73-4CF2-8A72-D8B6841B0D1A}" type="presOf" srcId="{F0E842AD-F922-4219-BC12-94BCA87D631B}" destId="{BBDE185F-1FCB-46EC-BF40-0D033957B7DE}" srcOrd="0" destOrd="0" presId="urn:microsoft.com/office/officeart/2011/layout/HexagonRadial"/>
    <dgm:cxn modelId="{4509CD0D-D77B-4D55-8ADC-AAF002A4F594}" type="presParOf" srcId="{ECC93DB4-4031-4313-9D29-3BEC8186A8C3}" destId="{E73C5333-04A5-4910-A337-0DE6EA78AC02}" srcOrd="0" destOrd="0" presId="urn:microsoft.com/office/officeart/2011/layout/HexagonRadial"/>
    <dgm:cxn modelId="{58FAD11D-B3FE-4792-AE80-DBCD14544A5B}" type="presParOf" srcId="{ECC93DB4-4031-4313-9D29-3BEC8186A8C3}" destId="{80602625-74FB-4FB8-B628-EAE42C3CC24B}" srcOrd="1" destOrd="0" presId="urn:microsoft.com/office/officeart/2011/layout/HexagonRadial"/>
    <dgm:cxn modelId="{BDF69A7F-362F-46AE-AF26-91814D95DF1D}" type="presParOf" srcId="{80602625-74FB-4FB8-B628-EAE42C3CC24B}" destId="{BAAF9DAF-BF6C-4956-A70F-83C83BF883C6}" srcOrd="0" destOrd="0" presId="urn:microsoft.com/office/officeart/2011/layout/HexagonRadial"/>
    <dgm:cxn modelId="{A3913843-725C-4D53-8C3D-0430A6062DE3}" type="presParOf" srcId="{ECC93DB4-4031-4313-9D29-3BEC8186A8C3}" destId="{BBDE185F-1FCB-46EC-BF40-0D033957B7DE}" srcOrd="2" destOrd="0" presId="urn:microsoft.com/office/officeart/2011/layout/HexagonRadial"/>
    <dgm:cxn modelId="{3E55C252-6074-4F7A-8C64-AA0E9CD2F673}" type="presParOf" srcId="{ECC93DB4-4031-4313-9D29-3BEC8186A8C3}" destId="{9C797EB1-F056-4403-96C6-BDEB31A1894E}" srcOrd="3" destOrd="0" presId="urn:microsoft.com/office/officeart/2011/layout/HexagonRadial"/>
    <dgm:cxn modelId="{4ED27A16-143B-4E13-BED0-9A3B7AC9583C}" type="presParOf" srcId="{9C797EB1-F056-4403-96C6-BDEB31A1894E}" destId="{A864EEB3-D24C-4CBF-B280-80475E64A70F}" srcOrd="0" destOrd="0" presId="urn:microsoft.com/office/officeart/2011/layout/HexagonRadial"/>
    <dgm:cxn modelId="{C3B7700A-A048-4947-A60F-F22CD9B6D7B0}" type="presParOf" srcId="{ECC93DB4-4031-4313-9D29-3BEC8186A8C3}" destId="{B5CFDED2-CBFD-4F58-8A97-DCE77E8ABD53}" srcOrd="4" destOrd="0" presId="urn:microsoft.com/office/officeart/2011/layout/HexagonRadial"/>
    <dgm:cxn modelId="{410404D6-7432-4321-92FA-45BCF30151EB}" type="presParOf" srcId="{ECC93DB4-4031-4313-9D29-3BEC8186A8C3}" destId="{6DC4A8A0-6F95-4E19-B25D-8476A5488A59}" srcOrd="5" destOrd="0" presId="urn:microsoft.com/office/officeart/2011/layout/HexagonRadial"/>
    <dgm:cxn modelId="{B234440B-D456-4C81-B642-0333B767A9E2}" type="presParOf" srcId="{6DC4A8A0-6F95-4E19-B25D-8476A5488A59}" destId="{F5E2D87D-A047-4C25-9F6C-5A128341B4FD}" srcOrd="0" destOrd="0" presId="urn:microsoft.com/office/officeart/2011/layout/HexagonRadial"/>
    <dgm:cxn modelId="{40B557C9-EDA3-46A5-A5C6-A03A21D633EB}" type="presParOf" srcId="{ECC93DB4-4031-4313-9D29-3BEC8186A8C3}" destId="{DDA5F537-CD54-4AE4-A39D-90BABBDC8E23}" srcOrd="6" destOrd="0" presId="urn:microsoft.com/office/officeart/2011/layout/HexagonRadial"/>
    <dgm:cxn modelId="{AAA7E642-EB81-4098-8020-B8E508CC104A}" type="presParOf" srcId="{ECC93DB4-4031-4313-9D29-3BEC8186A8C3}" destId="{D7025AA1-1E9D-4B28-BDC6-51DC2C7EF187}" srcOrd="7" destOrd="0" presId="urn:microsoft.com/office/officeart/2011/layout/HexagonRadial"/>
    <dgm:cxn modelId="{37420892-6811-44A2-85BF-F0F20876501E}" type="presParOf" srcId="{D7025AA1-1E9D-4B28-BDC6-51DC2C7EF187}" destId="{8E1E17B4-ECAB-4F82-8BB5-011496EA0AC6}" srcOrd="0" destOrd="0" presId="urn:microsoft.com/office/officeart/2011/layout/HexagonRadial"/>
    <dgm:cxn modelId="{DCBB2D49-CBBE-4455-8131-80EC778A8DC1}" type="presParOf" srcId="{ECC93DB4-4031-4313-9D29-3BEC8186A8C3}" destId="{A3A5DEB9-4853-4D57-9E48-70FF49AF07A7}" srcOrd="8" destOrd="0" presId="urn:microsoft.com/office/officeart/2011/layout/HexagonRadial"/>
    <dgm:cxn modelId="{7CD93B06-A649-4023-8A90-AD1F1770F459}" type="presParOf" srcId="{ECC93DB4-4031-4313-9D29-3BEC8186A8C3}" destId="{3FC0519C-058E-471C-B423-21E68B510859}" srcOrd="9" destOrd="0" presId="urn:microsoft.com/office/officeart/2011/layout/HexagonRadial"/>
    <dgm:cxn modelId="{8CF012ED-94C0-4DAF-ABE0-CBFBA305145A}" type="presParOf" srcId="{3FC0519C-058E-471C-B423-21E68B510859}" destId="{880E0E63-6B4D-43E4-9A17-3B278AB9C2CE}" srcOrd="0" destOrd="0" presId="urn:microsoft.com/office/officeart/2011/layout/HexagonRadial"/>
    <dgm:cxn modelId="{28AA1DE9-9C91-4131-90CE-69CAEC7F3D29}" type="presParOf" srcId="{ECC93DB4-4031-4313-9D29-3BEC8186A8C3}" destId="{1C5F0896-4A10-4957-B4CB-2C1DEE118759}" srcOrd="10" destOrd="0" presId="urn:microsoft.com/office/officeart/2011/layout/HexagonRadial"/>
    <dgm:cxn modelId="{72806614-F9BD-41D4-A0A0-ECE5ACD9F44E}" type="presParOf" srcId="{ECC93DB4-4031-4313-9D29-3BEC8186A8C3}" destId="{CDF74BD2-6494-495A-BEC2-A61703680DB1}" srcOrd="11" destOrd="0" presId="urn:microsoft.com/office/officeart/2011/layout/HexagonRadial"/>
    <dgm:cxn modelId="{3B25083B-CB07-44D2-B8B4-1E14D9FA0F4E}" type="presParOf" srcId="{CDF74BD2-6494-495A-BEC2-A61703680DB1}" destId="{1CBC96C3-9EA9-4298-815B-A929CEB43CE2}" srcOrd="0" destOrd="0" presId="urn:microsoft.com/office/officeart/2011/layout/HexagonRadial"/>
    <dgm:cxn modelId="{CA4E1D6A-3506-486D-BA67-F2837F6D8A97}" type="presParOf" srcId="{ECC93DB4-4031-4313-9D29-3BEC8186A8C3}" destId="{E6A888AB-5A01-4F85-85A3-7BDD753587F7}"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C5333-04A5-4910-A337-0DE6EA78AC02}">
      <dsp:nvSpPr>
        <dsp:cNvPr id="0" name=""/>
        <dsp:cNvSpPr/>
      </dsp:nvSpPr>
      <dsp:spPr>
        <a:xfrm>
          <a:off x="2592319" y="1743770"/>
          <a:ext cx="2230065" cy="1929096"/>
        </a:xfrm>
        <a:prstGeom prst="hexagon">
          <a:avLst>
            <a:gd name="adj" fmla="val 2857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effectLst/>
              <a:latin typeface="Calibri" panose="020F0502020204030204" pitchFamily="34" charset="0"/>
              <a:ea typeface="Calibri" panose="020F0502020204030204" pitchFamily="34" charset="0"/>
              <a:cs typeface="Calibri" panose="020F0502020204030204" pitchFamily="34" charset="0"/>
            </a:rPr>
            <a:t>BSAS has an active partnership with the UMass Boston’s </a:t>
          </a:r>
          <a:r>
            <a:rPr lang="en-US" sz="900" b="1" kern="1200" dirty="0">
              <a:effectLst/>
              <a:latin typeface="Calibri" panose="020F0502020204030204" pitchFamily="34" charset="0"/>
              <a:ea typeface="Calibri" panose="020F0502020204030204" pitchFamily="34" charset="0"/>
              <a:cs typeface="Calibri" panose="020F0502020204030204" pitchFamily="34" charset="0"/>
            </a:rPr>
            <a:t>Institute for New England Native American Studies (INENAS) </a:t>
          </a:r>
          <a:r>
            <a:rPr lang="en-US" sz="900" kern="1200" dirty="0">
              <a:effectLst/>
              <a:latin typeface="Calibri" panose="020F0502020204030204" pitchFamily="34" charset="0"/>
              <a:ea typeface="Calibri" panose="020F0502020204030204" pitchFamily="34" charset="0"/>
              <a:cs typeface="Calibri" panose="020F0502020204030204" pitchFamily="34" charset="0"/>
            </a:rPr>
            <a:t>to:</a:t>
          </a:r>
        </a:p>
      </dsp:txBody>
      <dsp:txXfrm>
        <a:off x="2961872" y="2063448"/>
        <a:ext cx="1490959" cy="1289740"/>
      </dsp:txXfrm>
    </dsp:sp>
    <dsp:sp modelId="{A864EEB3-D24C-4CBF-B280-80475E64A70F}">
      <dsp:nvSpPr>
        <dsp:cNvPr id="0" name=""/>
        <dsp:cNvSpPr/>
      </dsp:nvSpPr>
      <dsp:spPr>
        <a:xfrm>
          <a:off x="4005917" y="831572"/>
          <a:ext cx="841397" cy="72497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DE185F-1FCB-46EC-BF40-0D033957B7DE}">
      <dsp:nvSpPr>
        <dsp:cNvPr id="0" name=""/>
        <dsp:cNvSpPr/>
      </dsp:nvSpPr>
      <dsp:spPr>
        <a:xfrm>
          <a:off x="2802297" y="0"/>
          <a:ext cx="1827522" cy="1581021"/>
        </a:xfrm>
        <a:prstGeom prst="hexagon">
          <a:avLst>
            <a:gd name="adj" fmla="val 2857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effectLst/>
              <a:latin typeface="Calibri" panose="020F0502020204030204" pitchFamily="34" charset="0"/>
              <a:ea typeface="Calibri" panose="020F0502020204030204" pitchFamily="34" charset="0"/>
              <a:cs typeface="Calibri" panose="020F0502020204030204" pitchFamily="34" charset="0"/>
            </a:rPr>
            <a:t>Developing culturally appropriate educational materials for youth and families</a:t>
          </a:r>
          <a:endParaRPr lang="en-US" sz="1000" kern="1200" dirty="0"/>
        </a:p>
      </dsp:txBody>
      <dsp:txXfrm>
        <a:off x="3105156" y="262009"/>
        <a:ext cx="1221804" cy="1057003"/>
      </dsp:txXfrm>
    </dsp:sp>
    <dsp:sp modelId="{F5E2D87D-A047-4C25-9F6C-5A128341B4FD}">
      <dsp:nvSpPr>
        <dsp:cNvPr id="0" name=""/>
        <dsp:cNvSpPr/>
      </dsp:nvSpPr>
      <dsp:spPr>
        <a:xfrm>
          <a:off x="4987893" y="2186890"/>
          <a:ext cx="841397" cy="72497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CFDED2-CBFD-4F58-8A97-DCE77E8ABD53}">
      <dsp:nvSpPr>
        <dsp:cNvPr id="0" name=""/>
        <dsp:cNvSpPr/>
      </dsp:nvSpPr>
      <dsp:spPr>
        <a:xfrm>
          <a:off x="4490940" y="972434"/>
          <a:ext cx="1827522" cy="1581021"/>
        </a:xfrm>
        <a:prstGeom prst="hexagon">
          <a:avLst>
            <a:gd name="adj" fmla="val 2857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effectLst/>
              <a:latin typeface="Calibri" panose="020F0502020204030204" pitchFamily="34" charset="0"/>
              <a:ea typeface="Calibri" panose="020F0502020204030204" pitchFamily="34" charset="0"/>
              <a:cs typeface="Calibri" panose="020F0502020204030204" pitchFamily="34" charset="0"/>
            </a:rPr>
            <a:t>Offering ongoing trainings on cultural humility to BSAS providers to increase their capacity to serve Native Americans</a:t>
          </a:r>
          <a:endParaRPr lang="en-US" sz="1000" kern="1200" dirty="0"/>
        </a:p>
      </dsp:txBody>
      <dsp:txXfrm>
        <a:off x="4793799" y="1234443"/>
        <a:ext cx="1221804" cy="1057003"/>
      </dsp:txXfrm>
    </dsp:sp>
    <dsp:sp modelId="{8E1E17B4-ECAB-4F82-8BB5-011496EA0AC6}">
      <dsp:nvSpPr>
        <dsp:cNvPr id="0" name=""/>
        <dsp:cNvSpPr/>
      </dsp:nvSpPr>
      <dsp:spPr>
        <a:xfrm>
          <a:off x="4305749" y="3716788"/>
          <a:ext cx="841397" cy="72497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A5F537-CD54-4AE4-A39D-90BABBDC8E23}">
      <dsp:nvSpPr>
        <dsp:cNvPr id="0" name=""/>
        <dsp:cNvSpPr/>
      </dsp:nvSpPr>
      <dsp:spPr>
        <a:xfrm>
          <a:off x="4490940" y="2884127"/>
          <a:ext cx="1827522" cy="1581021"/>
        </a:xfrm>
        <a:prstGeom prst="hexagon">
          <a:avLst>
            <a:gd name="adj" fmla="val 2857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dirty="0">
              <a:latin typeface="Calibri" panose="020F0502020204030204" pitchFamily="34" charset="0"/>
              <a:cs typeface="Calibri" panose="020F0502020204030204" pitchFamily="34" charset="0"/>
            </a:rPr>
            <a:t>Providing grant writing support and capacity building for tribal communities </a:t>
          </a:r>
          <a:endParaRPr lang="en-US" sz="1000" kern="1200" dirty="0"/>
        </a:p>
      </dsp:txBody>
      <dsp:txXfrm>
        <a:off x="4793799" y="3146136"/>
        <a:ext cx="1221804" cy="1057003"/>
      </dsp:txXfrm>
    </dsp:sp>
    <dsp:sp modelId="{880E0E63-6B4D-43E4-9A17-3B278AB9C2CE}">
      <dsp:nvSpPr>
        <dsp:cNvPr id="0" name=""/>
        <dsp:cNvSpPr/>
      </dsp:nvSpPr>
      <dsp:spPr>
        <a:xfrm>
          <a:off x="2613618" y="3875597"/>
          <a:ext cx="841397" cy="72497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A5DEB9-4853-4D57-9E48-70FF49AF07A7}">
      <dsp:nvSpPr>
        <dsp:cNvPr id="0" name=""/>
        <dsp:cNvSpPr/>
      </dsp:nvSpPr>
      <dsp:spPr>
        <a:xfrm>
          <a:off x="2747417" y="3830662"/>
          <a:ext cx="1827522" cy="1581021"/>
        </a:xfrm>
        <a:prstGeom prst="hexagon">
          <a:avLst>
            <a:gd name="adj" fmla="val 2857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alibri" panose="020F0502020204030204" pitchFamily="34" charset="0"/>
              <a:cs typeface="Calibri" panose="020F0502020204030204" pitchFamily="34" charset="0"/>
            </a:rPr>
            <a:t>Conducting training on Stimulant Use and Native </a:t>
          </a:r>
          <a:r>
            <a:rPr lang="en-US" sz="900" kern="1200" dirty="0">
              <a:latin typeface="Calibri" panose="020F0502020204030204" pitchFamily="34" charset="0"/>
              <a:ea typeface="+mn-ea"/>
              <a:cs typeface="Calibri" panose="020F0502020204030204" pitchFamily="34" charset="0"/>
            </a:rPr>
            <a:t>Communities</a:t>
          </a:r>
          <a:r>
            <a:rPr lang="en-US" sz="900" kern="1200" dirty="0">
              <a:latin typeface="Calibri" panose="020F0502020204030204" pitchFamily="34" charset="0"/>
              <a:cs typeface="Calibri" panose="020F0502020204030204" pitchFamily="34" charset="0"/>
            </a:rPr>
            <a:t>. </a:t>
          </a:r>
        </a:p>
      </dsp:txBody>
      <dsp:txXfrm>
        <a:off x="3050276" y="4092671"/>
        <a:ext cx="1221804" cy="1057003"/>
      </dsp:txXfrm>
    </dsp:sp>
    <dsp:sp modelId="{1CBC96C3-9EA9-4298-815B-A929CEB43CE2}">
      <dsp:nvSpPr>
        <dsp:cNvPr id="0" name=""/>
        <dsp:cNvSpPr/>
      </dsp:nvSpPr>
      <dsp:spPr>
        <a:xfrm>
          <a:off x="1615561" y="2520824"/>
          <a:ext cx="841397" cy="72497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5F0896-4A10-4957-B4CB-2C1DEE118759}">
      <dsp:nvSpPr>
        <dsp:cNvPr id="0" name=""/>
        <dsp:cNvSpPr/>
      </dsp:nvSpPr>
      <dsp:spPr>
        <a:xfrm>
          <a:off x="1131057" y="2885215"/>
          <a:ext cx="1827522" cy="1581021"/>
        </a:xfrm>
        <a:prstGeom prst="hexagon">
          <a:avLst>
            <a:gd name="adj" fmla="val 2857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dirty="0">
              <a:effectLst/>
              <a:latin typeface="Calibri" panose="020F0502020204030204" pitchFamily="34" charset="0"/>
              <a:ea typeface="Calibri" panose="020F0502020204030204" pitchFamily="34" charset="0"/>
              <a:cs typeface="Calibri" panose="020F0502020204030204" pitchFamily="34" charset="0"/>
            </a:rPr>
            <a:t>Conducting needs assessments and community engagement with tribal communities</a:t>
          </a:r>
          <a:endParaRPr lang="en-US" sz="1000" kern="1200" dirty="0"/>
        </a:p>
      </dsp:txBody>
      <dsp:txXfrm>
        <a:off x="1433916" y="3147224"/>
        <a:ext cx="1221804" cy="1057003"/>
      </dsp:txXfrm>
    </dsp:sp>
    <dsp:sp modelId="{E6A888AB-5A01-4F85-85A3-7BDD753587F7}">
      <dsp:nvSpPr>
        <dsp:cNvPr id="0" name=""/>
        <dsp:cNvSpPr/>
      </dsp:nvSpPr>
      <dsp:spPr>
        <a:xfrm>
          <a:off x="1056970" y="1002006"/>
          <a:ext cx="1827522" cy="1581021"/>
        </a:xfrm>
        <a:prstGeom prst="hexagon">
          <a:avLst>
            <a:gd name="adj" fmla="val 2857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Provides prevention and treatment resources at Powwow’s and other Native events</a:t>
          </a:r>
          <a:r>
            <a:rPr lang="en-US" sz="1000" kern="1200" dirty="0"/>
            <a:t>. </a:t>
          </a:r>
        </a:p>
      </dsp:txBody>
      <dsp:txXfrm>
        <a:off x="1359829" y="1264015"/>
        <a:ext cx="1221804" cy="105700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0.8785</cdr:x>
      <cdr:y>0.8762</cdr:y>
    </cdr:from>
    <cdr:to>
      <cdr:x>0.98955</cdr:x>
      <cdr:y>0.97965</cdr:y>
    </cdr:to>
    <cdr:sp macro="" textlink="">
      <cdr:nvSpPr>
        <cdr:cNvPr id="2" name="Text Box 1"/>
        <cdr:cNvSpPr txBox="1"/>
      </cdr:nvSpPr>
      <cdr:spPr>
        <a:xfrm xmlns:a="http://schemas.openxmlformats.org/drawingml/2006/main">
          <a:off x="5434806" y="2178247"/>
          <a:ext cx="687060" cy="2571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N =</a:t>
          </a:r>
          <a:r>
            <a:rPr lang="en-US" sz="1100" baseline="0" dirty="0"/>
            <a:t> </a:t>
          </a:r>
          <a:r>
            <a:rPr lang="en-US" sz="1100" dirty="0"/>
            <a:t>45 </a:t>
          </a:r>
        </a:p>
      </cdr:txBody>
    </cdr:sp>
  </cdr:relSizeAnchor>
</c:userShapes>
</file>

<file path=ppt/drawings/drawing2.xml><?xml version="1.0" encoding="utf-8"?>
<c:userShapes xmlns:c="http://schemas.openxmlformats.org/drawingml/2006/chart">
  <cdr:relSizeAnchor xmlns:cdr="http://schemas.openxmlformats.org/drawingml/2006/chartDrawing">
    <cdr:from>
      <cdr:x>0.85006</cdr:x>
      <cdr:y>0.8504</cdr:y>
    </cdr:from>
    <cdr:to>
      <cdr:x>0.98804</cdr:x>
      <cdr:y>0.95461</cdr:y>
    </cdr:to>
    <cdr:sp macro="" textlink="">
      <cdr:nvSpPr>
        <cdr:cNvPr id="2" name="Text Box 1"/>
        <cdr:cNvSpPr txBox="1"/>
      </cdr:nvSpPr>
      <cdr:spPr>
        <a:xfrm xmlns:a="http://schemas.openxmlformats.org/drawingml/2006/main">
          <a:off x="4476645" y="1995156"/>
          <a:ext cx="726652" cy="244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Calibri" panose="020F0502020204030204" pitchFamily="34" charset="0"/>
              <a:cs typeface="Calibri" panose="020F0502020204030204" pitchFamily="34" charset="0"/>
            </a:rPr>
            <a:t>N =</a:t>
          </a:r>
          <a:r>
            <a:rPr lang="en-US" sz="1100" baseline="0" dirty="0">
              <a:latin typeface="Calibri" panose="020F0502020204030204" pitchFamily="34" charset="0"/>
              <a:cs typeface="Calibri" panose="020F0502020204030204" pitchFamily="34" charset="0"/>
            </a:rPr>
            <a:t> 45</a:t>
          </a:r>
          <a:endParaRPr lang="en-US" sz="1100" dirty="0"/>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06T14:56:06.236"/>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C4BF5-E566-BD4E-BF84-8EF979555B2D}" type="datetimeFigureOut">
              <a:rPr lang="en-US" smtClean="0"/>
              <a:t>6/7/2022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BBDB-52D0-FE4C-8729-D7393D454E10}" type="slidenum">
              <a:rPr lang="en-US" smtClean="0"/>
              <a:t>‹#›</a:t>
            </a:fld>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3235390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06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15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922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468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750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783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437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17</a:t>
            </a:fld>
            <a:endParaRPr lang="en-US" dirty="0"/>
          </a:p>
        </p:txBody>
      </p:sp>
    </p:spTree>
    <p:extLst>
      <p:ext uri="{BB962C8B-B14F-4D97-AF65-F5344CB8AC3E}">
        <p14:creationId xmlns:p14="http://schemas.microsoft.com/office/powerpoint/2010/main" val="2221736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688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36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814025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191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377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110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786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253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algn="just">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849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Symbol" panose="05050102010706020507" pitchFamily="18" charset="2"/>
              <a:buChar cha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br>
              <a:rPr lang="en-US" sz="1200" dirty="0">
                <a:effectLst/>
                <a:latin typeface="Times New Roman" panose="02020603050405020304" pitchFamily="18" charset="0"/>
                <a:ea typeface="Times New Roman" panose="02020603050405020304" pitchFamily="18" charset="0"/>
              </a:rPr>
            </a:b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248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308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algn="just">
              <a:spcBef>
                <a:spcPts val="0"/>
              </a:spcBef>
              <a:spcAft>
                <a:spcPts val="0"/>
              </a:spcAft>
            </a:pPr>
            <a:endParaRPr lang="en-US" b="0"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76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74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algn="just">
              <a:spcBef>
                <a:spcPts val="0"/>
              </a:spcBef>
              <a:spcAft>
                <a:spcPts val="0"/>
              </a:spcAft>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638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algn="just">
              <a:spcBef>
                <a:spcPts val="0"/>
              </a:spcBef>
              <a:spcAft>
                <a:spcPts val="0"/>
              </a:spcAft>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365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algn="just">
              <a:spcBef>
                <a:spcPts val="0"/>
              </a:spcBef>
              <a:spcAft>
                <a:spcPts val="0"/>
              </a:spcAft>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3143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algn="just">
              <a:spcBef>
                <a:spcPts val="0"/>
              </a:spcBef>
              <a:spcAft>
                <a:spcPts val="0"/>
              </a:spcAft>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590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624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688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363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502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906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74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6668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671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8239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9173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6247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6889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8069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698" indent="-17469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624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5990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6889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5021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7666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1077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8998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6247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67</a:t>
            </a:fld>
            <a:endParaRPr lang="en-US"/>
          </a:p>
        </p:txBody>
      </p:sp>
    </p:spTree>
    <p:extLst>
      <p:ext uri="{BB962C8B-B14F-4D97-AF65-F5344CB8AC3E}">
        <p14:creationId xmlns:p14="http://schemas.microsoft.com/office/powerpoint/2010/main" val="3347776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9437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7</a:t>
            </a:fld>
            <a:endParaRPr lang="en-US" dirty="0"/>
          </a:p>
        </p:txBody>
      </p:sp>
    </p:spTree>
    <p:extLst>
      <p:ext uri="{BB962C8B-B14F-4D97-AF65-F5344CB8AC3E}">
        <p14:creationId xmlns:p14="http://schemas.microsoft.com/office/powerpoint/2010/main" val="3647475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866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98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a:prstGeom prst="rect">
            <a:avLst/>
          </a:prstGeo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609600" y="19051"/>
            <a:ext cx="38608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4DDBDF6C-A4E3-493E-9D37-DB8D3C7D8700}" type="datetime2">
              <a:rPr lang="en-US"/>
              <a:pPr>
                <a:defRPr/>
              </a:pPr>
              <a:t>Tuesday, June 7, 2022</a:t>
            </a:fld>
            <a:endParaRPr lang="en-US"/>
          </a:p>
        </p:txBody>
      </p:sp>
      <p:sp>
        <p:nvSpPr>
          <p:cNvPr id="7" name="Footer Placeholder 5"/>
          <p:cNvSpPr>
            <a:spLocks noGrp="1"/>
          </p:cNvSpPr>
          <p:nvPr>
            <p:ph type="ftr" sz="quarter" idx="11"/>
          </p:nvPr>
        </p:nvSpPr>
        <p:spPr>
          <a:xfrm>
            <a:off x="4572000" y="19051"/>
            <a:ext cx="54864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8" name="Slide Number Placeholder 6"/>
          <p:cNvSpPr>
            <a:spLocks noGrp="1"/>
          </p:cNvSpPr>
          <p:nvPr>
            <p:ph type="sldNum" sz="quarter" idx="12"/>
          </p:nvPr>
        </p:nvSpPr>
        <p:spPr>
          <a:xfrm>
            <a:off x="10160000" y="19051"/>
            <a:ext cx="1422400" cy="328613"/>
          </a:xfrm>
          <a:prstGeom prst="rect">
            <a:avLst/>
          </a:prstGeom>
        </p:spPr>
        <p:txBody>
          <a:bodyPr/>
          <a:lstStyle>
            <a:lvl1pPr eaLnBrk="1" fontAlgn="auto" hangingPunct="1">
              <a:spcBef>
                <a:spcPts val="0"/>
              </a:spcBef>
              <a:spcAft>
                <a:spcPts val="0"/>
              </a:spcAft>
              <a:defRPr>
                <a:solidFill>
                  <a:srgbClr val="292934"/>
                </a:solidFill>
                <a:latin typeface="Arial"/>
                <a:cs typeface="+mn-cs"/>
              </a:defRPr>
            </a:lvl1pPr>
          </a:lstStyle>
          <a:p>
            <a:pPr>
              <a:defRPr/>
            </a:pPr>
            <a:fld id="{E6D6B863-C39C-4776-ADEB-85C27FF2C12C}" type="slidenum">
              <a:rPr lang="en-US"/>
              <a:pPr>
                <a:defRPr/>
              </a:pPr>
              <a:t>‹#›</a:t>
            </a:fld>
            <a:endParaRPr lang="en-US"/>
          </a:p>
        </p:txBody>
      </p:sp>
    </p:spTree>
    <p:extLst>
      <p:ext uri="{BB962C8B-B14F-4D97-AF65-F5344CB8AC3E}">
        <p14:creationId xmlns:p14="http://schemas.microsoft.com/office/powerpoint/2010/main" val="88396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lain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a:lstStyle/>
          <a:p>
            <a:r>
              <a:rPr lang="en-US"/>
              <a:t>Click to edit Master title style</a:t>
            </a:r>
            <a:endParaRPr lang="en-US" dirty="0"/>
          </a:p>
        </p:txBody>
      </p:sp>
      <p:sp>
        <p:nvSpPr>
          <p:cNvPr id="6" name="Content Placeholder 5"/>
          <p:cNvSpPr>
            <a:spLocks noGrp="1"/>
          </p:cNvSpPr>
          <p:nvPr>
            <p:ph sz="quarter" idx="12"/>
          </p:nvPr>
        </p:nvSpPr>
        <p:spPr>
          <a:xfrm>
            <a:off x="612775" y="1719072"/>
            <a:ext cx="10972800" cy="4222750"/>
          </a:xfrm>
          <a:prstGeom prst="rect">
            <a:avLst/>
          </a:prstGeom>
        </p:spPr>
        <p:txBody>
          <a:bodyPr/>
          <a:lstStyle>
            <a:lvl1pPr>
              <a:lnSpc>
                <a:spcPct val="110000"/>
              </a:lnSpc>
              <a:defRPr sz="2400" baseline="0"/>
            </a:lvl1pPr>
            <a:lvl2pPr>
              <a:lnSpc>
                <a:spcPct val="110000"/>
              </a:lnSpc>
              <a:defRPr sz="1800" baseline="0"/>
            </a:lvl2pPr>
            <a:lvl3pPr>
              <a:lnSpc>
                <a:spcPct val="110000"/>
              </a:lnSpc>
              <a:defRPr sz="1400"/>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2"/>
          <p:cNvSpPr>
            <a:spLocks noGrp="1"/>
          </p:cNvSpPr>
          <p:nvPr>
            <p:ph type="sldNum" sz="quarter" idx="13"/>
          </p:nvPr>
        </p:nvSpPr>
        <p:spPr>
          <a:xfrm>
            <a:off x="8777817" y="6510339"/>
            <a:ext cx="2743200" cy="365125"/>
          </a:xfrm>
          <a:prstGeom prst="rect">
            <a:avLst/>
          </a:prstGeom>
        </p:spPr>
        <p:txBody>
          <a:bodyPr/>
          <a:lstStyle>
            <a:lvl1pPr>
              <a:defRPr>
                <a:solidFill>
                  <a:srgbClr val="464646">
                    <a:lumMod val="40000"/>
                    <a:lumOff val="60000"/>
                  </a:srgbClr>
                </a:solidFill>
              </a:defRPr>
            </a:lvl1pPr>
          </a:lstStyle>
          <a:p>
            <a:pPr>
              <a:defRPr/>
            </a:pPr>
            <a:fld id="{AE7E582A-0D11-42E1-9B71-57F44702A8F2}" type="slidenum">
              <a:rPr lang="en-US"/>
              <a:pPr>
                <a:defRPr/>
              </a:pPr>
              <a:t>‹#›</a:t>
            </a:fld>
            <a:endParaRPr lang="en-US"/>
          </a:p>
        </p:txBody>
      </p:sp>
      <p:sp>
        <p:nvSpPr>
          <p:cNvPr id="5" name="Footer Placeholder 3"/>
          <p:cNvSpPr>
            <a:spLocks noGrp="1"/>
          </p:cNvSpPr>
          <p:nvPr>
            <p:ph type="ftr" sz="quarter" idx="14"/>
          </p:nvPr>
        </p:nvSpPr>
        <p:spPr>
          <a:xfrm>
            <a:off x="611718" y="6519864"/>
            <a:ext cx="6151033" cy="338137"/>
          </a:xfrm>
          <a:prstGeom prst="rect">
            <a:avLst/>
          </a:prstGeom>
        </p:spPr>
        <p:txBody>
          <a:bodyPr rtlCol="0" anchor="ctr"/>
          <a:lstStyle>
            <a:lvl1pPr algn="l">
              <a:defRPr sz="1000">
                <a:solidFill>
                  <a:srgbClr val="464646">
                    <a:lumMod val="40000"/>
                    <a:lumOff val="60000"/>
                  </a:srgbClr>
                </a:solidFill>
              </a:defRPr>
            </a:lvl1pPr>
          </a:lstStyle>
          <a:p>
            <a:pPr>
              <a:defRPr/>
            </a:pPr>
            <a:r>
              <a:rPr lang="en-US"/>
              <a:t>Massachusetts Department of Public Health       mass.gov/dph</a:t>
            </a:r>
            <a:endParaRPr lang="en-US" dirty="0"/>
          </a:p>
        </p:txBody>
      </p:sp>
    </p:spTree>
    <p:extLst>
      <p:ext uri="{BB962C8B-B14F-4D97-AF65-F5344CB8AC3E}">
        <p14:creationId xmlns:p14="http://schemas.microsoft.com/office/powerpoint/2010/main" val="343731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2592802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549664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140893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510229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3303191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265818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@MassDPH</a:t>
            </a:r>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1557739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first.last@state.ma.us</a:t>
            </a:r>
          </a:p>
        </p:txBody>
      </p:sp>
    </p:spTree>
    <p:extLst>
      <p:ext uri="{BB962C8B-B14F-4D97-AF65-F5344CB8AC3E}">
        <p14:creationId xmlns:p14="http://schemas.microsoft.com/office/powerpoint/2010/main" val="253761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1"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64646">
                  <a:lumMod val="40000"/>
                  <a:lumOff val="60000"/>
                </a:srgbClr>
              </a:solidFill>
              <a:effectLst/>
              <a:uLnTx/>
              <a:uFillTx/>
              <a:latin typeface="Calibri" panose="020F0502020204030204"/>
              <a:ea typeface="+mn-ea"/>
              <a:cs typeface="+mn-cs"/>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464646">
                  <a:lumMod val="40000"/>
                  <a:lumOff val="60000"/>
                </a:srgbClr>
              </a:solidFill>
              <a:effectLst/>
              <a:uLnTx/>
              <a:uFillTx/>
              <a:latin typeface="Calibri" panose="020F0502020204030204"/>
              <a:ea typeface="+mn-ea"/>
              <a:cs typeface="+mn-cs"/>
            </a:endParaRPr>
          </a:p>
        </p:txBody>
      </p:sp>
      <p:sp>
        <p:nvSpPr>
          <p:cNvPr id="2" name="Title 1"/>
          <p:cNvSpPr>
            <a:spLocks noGrp="1"/>
          </p:cNvSpPr>
          <p:nvPr>
            <p:ph type="title"/>
          </p:nvPr>
        </p:nvSpPr>
        <p:spPr>
          <a:xfrm>
            <a:off x="138545" y="-103208"/>
            <a:ext cx="11509474" cy="1214832"/>
          </a:xfrm>
          <a:prstGeom prst="rect">
            <a:avLst/>
          </a:prstGeom>
        </p:spPr>
        <p:txBody>
          <a:bodyPr/>
          <a:lstStyle>
            <a:lvl1pPr algn="ctr">
              <a:defRPr sz="3200" b="1">
                <a:solidFill>
                  <a:schemeClr val="bg1"/>
                </a:solidFill>
                <a:latin typeface="+mn-lt"/>
              </a:defRPr>
            </a:lvl1pPr>
          </a:lstStyle>
          <a:p>
            <a:r>
              <a:rPr lang="en-US"/>
              <a:t>Click to edit Master title style</a:t>
            </a:r>
          </a:p>
        </p:txBody>
      </p:sp>
      <p:sp>
        <p:nvSpPr>
          <p:cNvPr id="4" name="Text Placeholder 3"/>
          <p:cNvSpPr>
            <a:spLocks noGrp="1"/>
          </p:cNvSpPr>
          <p:nvPr>
            <p:ph type="body" sz="quarter" idx="10"/>
          </p:nvPr>
        </p:nvSpPr>
        <p:spPr>
          <a:xfrm>
            <a:off x="240145" y="1348248"/>
            <a:ext cx="11509474" cy="467100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3145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64646">
                  <a:lumMod val="40000"/>
                  <a:lumOff val="60000"/>
                </a:srgbClr>
              </a:solidFill>
              <a:effectLst/>
              <a:uLnTx/>
              <a:uFillTx/>
              <a:latin typeface="Calibri" panose="020F0502020204030204"/>
              <a:ea typeface="+mn-ea"/>
              <a:cs typeface="+mn-cs"/>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464646">
                  <a:lumMod val="40000"/>
                  <a:lumOff val="60000"/>
                </a:srgbClr>
              </a:solidFill>
              <a:effectLst/>
              <a:uLnTx/>
              <a:uFillTx/>
              <a:latin typeface="Calibri" panose="020F0502020204030204"/>
              <a:ea typeface="+mn-ea"/>
              <a:cs typeface="+mn-cs"/>
            </a:endParaRPr>
          </a:p>
        </p:txBody>
      </p:sp>
      <p:sp>
        <p:nvSpPr>
          <p:cNvPr id="2" name="Title 1"/>
          <p:cNvSpPr>
            <a:spLocks noGrp="1"/>
          </p:cNvSpPr>
          <p:nvPr>
            <p:ph type="title"/>
          </p:nvPr>
        </p:nvSpPr>
        <p:spPr>
          <a:xfrm>
            <a:off x="203200" y="-174003"/>
            <a:ext cx="11509474" cy="1325563"/>
          </a:xfrm>
          <a:prstGeom prst="rect">
            <a:avLst/>
          </a:prstGeom>
        </p:spPr>
        <p:txBody>
          <a:bodyPr/>
          <a:lstStyle>
            <a:lvl1pPr algn="ctr">
              <a:defRPr sz="3200"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2487828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1043709"/>
            <a:ext cx="12192000" cy="1930400"/>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64646">
                  <a:lumMod val="40000"/>
                  <a:lumOff val="60000"/>
                </a:srgbClr>
              </a:solidFill>
              <a:effectLst/>
              <a:uLnTx/>
              <a:uFillTx/>
              <a:latin typeface="Calibri" panose="020F0502020204030204"/>
              <a:ea typeface="+mn-ea"/>
              <a:cs typeface="+mn-cs"/>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464646">
                  <a:lumMod val="40000"/>
                  <a:lumOff val="60000"/>
                </a:srgbClr>
              </a:solidFill>
              <a:effectLst/>
              <a:uLnTx/>
              <a:uFillTx/>
              <a:latin typeface="Calibri" panose="020F0502020204030204"/>
              <a:ea typeface="+mn-ea"/>
              <a:cs typeface="+mn-cs"/>
            </a:endParaRPr>
          </a:p>
        </p:txBody>
      </p:sp>
      <p:sp>
        <p:nvSpPr>
          <p:cNvPr id="2" name="Title 1"/>
          <p:cNvSpPr>
            <a:spLocks noGrp="1"/>
          </p:cNvSpPr>
          <p:nvPr>
            <p:ph type="title" hasCustomPrompt="1"/>
          </p:nvPr>
        </p:nvSpPr>
        <p:spPr>
          <a:xfrm>
            <a:off x="341263" y="1803122"/>
            <a:ext cx="11509474" cy="909939"/>
          </a:xfrm>
          <a:prstGeom prst="rect">
            <a:avLst/>
          </a:prstGeom>
        </p:spPr>
        <p:txBody>
          <a:bodyPr/>
          <a:lstStyle>
            <a:lvl1pPr algn="ctr">
              <a:defRPr sz="4000" b="1">
                <a:solidFill>
                  <a:schemeClr val="bg1"/>
                </a:solidFill>
                <a:latin typeface="+mn-lt"/>
              </a:defRPr>
            </a:lvl1pPr>
          </a:lstStyle>
          <a:p>
            <a:r>
              <a:rPr lang="en-US"/>
              <a:t>Click to edit Master title style</a:t>
            </a:r>
            <a:br>
              <a:rPr lang="en-US"/>
            </a:br>
            <a:endParaRPr lang="en-US"/>
          </a:p>
        </p:txBody>
      </p:sp>
      <p:sp>
        <p:nvSpPr>
          <p:cNvPr id="6" name="Text Placeholder 5"/>
          <p:cNvSpPr>
            <a:spLocks noGrp="1"/>
          </p:cNvSpPr>
          <p:nvPr>
            <p:ph type="body" sz="quarter" idx="10"/>
          </p:nvPr>
        </p:nvSpPr>
        <p:spPr>
          <a:xfrm>
            <a:off x="147783" y="3205018"/>
            <a:ext cx="11868726" cy="3287484"/>
          </a:xfrm>
          <a:prstGeom prst="rect">
            <a:avLst/>
          </a:prstGeom>
        </p:spPr>
        <p:txBody>
          <a:bodyPr/>
          <a:lstStyle>
            <a:lvl1pPr marL="0" indent="0" algn="ctr">
              <a:buFont typeface="Arial" panose="020B0604020202020204" pitchFamily="34" charset="0"/>
              <a:buNone/>
              <a:defRPr>
                <a:solidFill>
                  <a:schemeClr val="tx1"/>
                </a:solidFill>
              </a:defRPr>
            </a:lvl1pPr>
            <a:lvl2pPr algn="l">
              <a:defRPr/>
            </a:lvl2pPr>
            <a:lvl3pPr algn="l">
              <a:defRPr/>
            </a:lvl3pPr>
            <a:lvl4pPr algn="l">
              <a:defRPr/>
            </a:lvl4pPr>
            <a:lvl5pPr algn="l">
              <a:defRPr/>
            </a:lvl5pPr>
          </a:lstStyle>
          <a:p>
            <a:pPr lvl="0"/>
            <a:r>
              <a:rPr lang="en-US"/>
              <a:t>Edit Master text styles</a:t>
            </a:r>
          </a:p>
          <a:p>
            <a:pPr lvl="0"/>
            <a:endParaRPr lang="en-US"/>
          </a:p>
        </p:txBody>
      </p:sp>
    </p:spTree>
    <p:extLst>
      <p:ext uri="{BB962C8B-B14F-4D97-AF65-F5344CB8AC3E}">
        <p14:creationId xmlns:p14="http://schemas.microsoft.com/office/powerpoint/2010/main" val="3737797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3487756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940538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434175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346393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999228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860703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@MassDPH</a:t>
            </a:r>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3178001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first.last@state.ma.us</a:t>
            </a:r>
          </a:p>
        </p:txBody>
      </p:sp>
    </p:spTree>
    <p:extLst>
      <p:ext uri="{BB962C8B-B14F-4D97-AF65-F5344CB8AC3E}">
        <p14:creationId xmlns:p14="http://schemas.microsoft.com/office/powerpoint/2010/main" val="2978638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2727369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8101899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4022464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91831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3122960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15998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@MassDPH</a:t>
            </a:r>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1855069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first.last@state.ma.us</a:t>
            </a:r>
          </a:p>
        </p:txBody>
      </p:sp>
    </p:spTree>
    <p:extLst>
      <p:ext uri="{BB962C8B-B14F-4D97-AF65-F5344CB8AC3E}">
        <p14:creationId xmlns:p14="http://schemas.microsoft.com/office/powerpoint/2010/main" val="3435513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1"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22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27931-5596-4E33-930C-0611570180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DC0838-F95E-47E6-B000-4C7D41148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213D00-A4C7-40CA-B28C-A17FF0763CD1}"/>
              </a:ext>
            </a:extLst>
          </p:cNvPr>
          <p:cNvSpPr>
            <a:spLocks noGrp="1"/>
          </p:cNvSpPr>
          <p:nvPr>
            <p:ph type="dt" sz="half" idx="10"/>
          </p:nvPr>
        </p:nvSpPr>
        <p:spPr/>
        <p:txBody>
          <a:bodyPr/>
          <a:lstStyle/>
          <a:p>
            <a:fld id="{68D2ABC3-79AF-4122-9A1B-F3D0BFEFBFB8}" type="datetimeFigureOut">
              <a:rPr lang="en-US" smtClean="0"/>
              <a:t>6/7/2022</a:t>
            </a:fld>
            <a:endParaRPr lang="en-US"/>
          </a:p>
        </p:txBody>
      </p:sp>
      <p:sp>
        <p:nvSpPr>
          <p:cNvPr id="5" name="Footer Placeholder 4">
            <a:extLst>
              <a:ext uri="{FF2B5EF4-FFF2-40B4-BE49-F238E27FC236}">
                <a16:creationId xmlns:a16="http://schemas.microsoft.com/office/drawing/2014/main" id="{6DAF23C6-D676-4942-9573-6FDA74825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B7CDC-34FA-49F4-A0FF-4E9C01D4A62B}"/>
              </a:ext>
            </a:extLst>
          </p:cNvPr>
          <p:cNvSpPr>
            <a:spLocks noGrp="1"/>
          </p:cNvSpPr>
          <p:nvPr>
            <p:ph type="sldNum" sz="quarter" idx="12"/>
          </p:nvPr>
        </p:nvSpPr>
        <p:spPr/>
        <p:txBody>
          <a:bodyPr/>
          <a:lstStyle/>
          <a:p>
            <a:fld id="{A8F7DDCA-7B22-471C-8E7E-711D565B5587}" type="slidenum">
              <a:rPr lang="en-US" smtClean="0"/>
              <a:t>‹#›</a:t>
            </a:fld>
            <a:endParaRPr lang="en-US"/>
          </a:p>
        </p:txBody>
      </p:sp>
    </p:spTree>
    <p:extLst>
      <p:ext uri="{BB962C8B-B14F-4D97-AF65-F5344CB8AC3E}">
        <p14:creationId xmlns:p14="http://schemas.microsoft.com/office/powerpoint/2010/main" val="13699592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7BB2-637B-4C21-966B-840DD6302F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8BBBF0-64B6-4704-9B8B-95276F0B4B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B702FD-E6D0-4DF4-A817-1286486F6757}"/>
              </a:ext>
            </a:extLst>
          </p:cNvPr>
          <p:cNvSpPr>
            <a:spLocks noGrp="1"/>
          </p:cNvSpPr>
          <p:nvPr>
            <p:ph type="dt" sz="half" idx="10"/>
          </p:nvPr>
        </p:nvSpPr>
        <p:spPr/>
        <p:txBody>
          <a:bodyPr/>
          <a:lstStyle/>
          <a:p>
            <a:fld id="{68D2ABC3-79AF-4122-9A1B-F3D0BFEFBFB8}" type="datetimeFigureOut">
              <a:rPr lang="en-US" smtClean="0"/>
              <a:t>6/7/2022</a:t>
            </a:fld>
            <a:endParaRPr lang="en-US"/>
          </a:p>
        </p:txBody>
      </p:sp>
      <p:sp>
        <p:nvSpPr>
          <p:cNvPr id="5" name="Footer Placeholder 4">
            <a:extLst>
              <a:ext uri="{FF2B5EF4-FFF2-40B4-BE49-F238E27FC236}">
                <a16:creationId xmlns:a16="http://schemas.microsoft.com/office/drawing/2014/main" id="{DF62529A-3F7D-431E-AFD7-CCC1AA4B9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7EE27-BB96-4F31-9E3F-2E0FCAF97273}"/>
              </a:ext>
            </a:extLst>
          </p:cNvPr>
          <p:cNvSpPr>
            <a:spLocks noGrp="1"/>
          </p:cNvSpPr>
          <p:nvPr>
            <p:ph type="sldNum" sz="quarter" idx="12"/>
          </p:nvPr>
        </p:nvSpPr>
        <p:spPr/>
        <p:txBody>
          <a:bodyPr/>
          <a:lstStyle/>
          <a:p>
            <a:fld id="{A8F7DDCA-7B22-471C-8E7E-711D565B5587}" type="slidenum">
              <a:rPr lang="en-US" smtClean="0"/>
              <a:t>‹#›</a:t>
            </a:fld>
            <a:endParaRPr lang="en-US"/>
          </a:p>
        </p:txBody>
      </p:sp>
    </p:spTree>
    <p:extLst>
      <p:ext uri="{BB962C8B-B14F-4D97-AF65-F5344CB8AC3E}">
        <p14:creationId xmlns:p14="http://schemas.microsoft.com/office/powerpoint/2010/main" val="1987805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F570-37D1-4E2D-9DB1-D0E6642768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DF1609-877E-4847-A297-071B032CBE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33B70E-5F9A-4D65-96B5-0061BC396035}"/>
              </a:ext>
            </a:extLst>
          </p:cNvPr>
          <p:cNvSpPr>
            <a:spLocks noGrp="1"/>
          </p:cNvSpPr>
          <p:nvPr>
            <p:ph type="dt" sz="half" idx="10"/>
          </p:nvPr>
        </p:nvSpPr>
        <p:spPr/>
        <p:txBody>
          <a:bodyPr/>
          <a:lstStyle/>
          <a:p>
            <a:fld id="{68D2ABC3-79AF-4122-9A1B-F3D0BFEFBFB8}" type="datetimeFigureOut">
              <a:rPr lang="en-US" smtClean="0"/>
              <a:t>6/7/2022</a:t>
            </a:fld>
            <a:endParaRPr lang="en-US"/>
          </a:p>
        </p:txBody>
      </p:sp>
      <p:sp>
        <p:nvSpPr>
          <p:cNvPr id="5" name="Footer Placeholder 4">
            <a:extLst>
              <a:ext uri="{FF2B5EF4-FFF2-40B4-BE49-F238E27FC236}">
                <a16:creationId xmlns:a16="http://schemas.microsoft.com/office/drawing/2014/main" id="{20CFBA66-5F8D-43A5-99E2-6C1D27655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B10544-3D01-4F27-90CE-C33B849DBC7C}"/>
              </a:ext>
            </a:extLst>
          </p:cNvPr>
          <p:cNvSpPr>
            <a:spLocks noGrp="1"/>
          </p:cNvSpPr>
          <p:nvPr>
            <p:ph type="sldNum" sz="quarter" idx="12"/>
          </p:nvPr>
        </p:nvSpPr>
        <p:spPr/>
        <p:txBody>
          <a:bodyPr/>
          <a:lstStyle/>
          <a:p>
            <a:fld id="{A8F7DDCA-7B22-471C-8E7E-711D565B5587}" type="slidenum">
              <a:rPr lang="en-US" smtClean="0"/>
              <a:t>‹#›</a:t>
            </a:fld>
            <a:endParaRPr lang="en-US"/>
          </a:p>
        </p:txBody>
      </p:sp>
    </p:spTree>
    <p:extLst>
      <p:ext uri="{BB962C8B-B14F-4D97-AF65-F5344CB8AC3E}">
        <p14:creationId xmlns:p14="http://schemas.microsoft.com/office/powerpoint/2010/main" val="12703155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4C6D-4C41-4B06-B0F7-4DCA87F94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2AAA98-59A3-4971-A32A-3C5CB48D7A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4A064E-6EDC-4E79-99CD-5CB996595B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0D01B2-AEBA-40D7-9168-F85BE0F5669A}"/>
              </a:ext>
            </a:extLst>
          </p:cNvPr>
          <p:cNvSpPr>
            <a:spLocks noGrp="1"/>
          </p:cNvSpPr>
          <p:nvPr>
            <p:ph type="dt" sz="half" idx="10"/>
          </p:nvPr>
        </p:nvSpPr>
        <p:spPr/>
        <p:txBody>
          <a:bodyPr/>
          <a:lstStyle/>
          <a:p>
            <a:fld id="{68D2ABC3-79AF-4122-9A1B-F3D0BFEFBFB8}" type="datetimeFigureOut">
              <a:rPr lang="en-US" smtClean="0"/>
              <a:t>6/7/2022</a:t>
            </a:fld>
            <a:endParaRPr lang="en-US"/>
          </a:p>
        </p:txBody>
      </p:sp>
      <p:sp>
        <p:nvSpPr>
          <p:cNvPr id="6" name="Footer Placeholder 5">
            <a:extLst>
              <a:ext uri="{FF2B5EF4-FFF2-40B4-BE49-F238E27FC236}">
                <a16:creationId xmlns:a16="http://schemas.microsoft.com/office/drawing/2014/main" id="{A5AC7F03-E738-4D73-B24D-4121E40D4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150556-0554-4FBD-A095-7B8842657A48}"/>
              </a:ext>
            </a:extLst>
          </p:cNvPr>
          <p:cNvSpPr>
            <a:spLocks noGrp="1"/>
          </p:cNvSpPr>
          <p:nvPr>
            <p:ph type="sldNum" sz="quarter" idx="12"/>
          </p:nvPr>
        </p:nvSpPr>
        <p:spPr/>
        <p:txBody>
          <a:bodyPr/>
          <a:lstStyle/>
          <a:p>
            <a:fld id="{A8F7DDCA-7B22-471C-8E7E-711D565B5587}" type="slidenum">
              <a:rPr lang="en-US" smtClean="0"/>
              <a:t>‹#›</a:t>
            </a:fld>
            <a:endParaRPr lang="en-US"/>
          </a:p>
        </p:txBody>
      </p:sp>
    </p:spTree>
    <p:extLst>
      <p:ext uri="{BB962C8B-B14F-4D97-AF65-F5344CB8AC3E}">
        <p14:creationId xmlns:p14="http://schemas.microsoft.com/office/powerpoint/2010/main" val="2126784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09D5-00E2-4418-B45F-671502F252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D04380-D5C7-4B29-9B63-139CFECCC8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F5AACE-D0C7-4492-898C-18788E9470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7AB4F7-D2D4-43FF-BF84-4F12B90387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2916EB-8A1B-421D-A707-7A4A87BAC7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1C53E7-87E0-4729-81F0-564B76A66FEC}"/>
              </a:ext>
            </a:extLst>
          </p:cNvPr>
          <p:cNvSpPr>
            <a:spLocks noGrp="1"/>
          </p:cNvSpPr>
          <p:nvPr>
            <p:ph type="dt" sz="half" idx="10"/>
          </p:nvPr>
        </p:nvSpPr>
        <p:spPr/>
        <p:txBody>
          <a:bodyPr/>
          <a:lstStyle/>
          <a:p>
            <a:fld id="{68D2ABC3-79AF-4122-9A1B-F3D0BFEFBFB8}" type="datetimeFigureOut">
              <a:rPr lang="en-US" smtClean="0"/>
              <a:t>6/7/2022</a:t>
            </a:fld>
            <a:endParaRPr lang="en-US"/>
          </a:p>
        </p:txBody>
      </p:sp>
      <p:sp>
        <p:nvSpPr>
          <p:cNvPr id="8" name="Footer Placeholder 7">
            <a:extLst>
              <a:ext uri="{FF2B5EF4-FFF2-40B4-BE49-F238E27FC236}">
                <a16:creationId xmlns:a16="http://schemas.microsoft.com/office/drawing/2014/main" id="{12B4F4A4-69A3-424B-A085-75EEB86F9A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944FC-7500-45A6-9ABA-8089423153F6}"/>
              </a:ext>
            </a:extLst>
          </p:cNvPr>
          <p:cNvSpPr>
            <a:spLocks noGrp="1"/>
          </p:cNvSpPr>
          <p:nvPr>
            <p:ph type="sldNum" sz="quarter" idx="12"/>
          </p:nvPr>
        </p:nvSpPr>
        <p:spPr/>
        <p:txBody>
          <a:bodyPr/>
          <a:lstStyle/>
          <a:p>
            <a:fld id="{A8F7DDCA-7B22-471C-8E7E-711D565B5587}" type="slidenum">
              <a:rPr lang="en-US" smtClean="0"/>
              <a:t>‹#›</a:t>
            </a:fld>
            <a:endParaRPr lang="en-US"/>
          </a:p>
        </p:txBody>
      </p:sp>
    </p:spTree>
    <p:extLst>
      <p:ext uri="{BB962C8B-B14F-4D97-AF65-F5344CB8AC3E}">
        <p14:creationId xmlns:p14="http://schemas.microsoft.com/office/powerpoint/2010/main" val="1938507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288B-6772-4FBA-91C7-A3B90B91BD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BF3AAF-3A65-4FF7-AF67-4BD9DFFA81E4}"/>
              </a:ext>
            </a:extLst>
          </p:cNvPr>
          <p:cNvSpPr>
            <a:spLocks noGrp="1"/>
          </p:cNvSpPr>
          <p:nvPr>
            <p:ph type="dt" sz="half" idx="10"/>
          </p:nvPr>
        </p:nvSpPr>
        <p:spPr/>
        <p:txBody>
          <a:bodyPr/>
          <a:lstStyle/>
          <a:p>
            <a:fld id="{68D2ABC3-79AF-4122-9A1B-F3D0BFEFBFB8}" type="datetimeFigureOut">
              <a:rPr lang="en-US" smtClean="0"/>
              <a:t>6/7/2022</a:t>
            </a:fld>
            <a:endParaRPr lang="en-US"/>
          </a:p>
        </p:txBody>
      </p:sp>
      <p:sp>
        <p:nvSpPr>
          <p:cNvPr id="4" name="Footer Placeholder 3">
            <a:extLst>
              <a:ext uri="{FF2B5EF4-FFF2-40B4-BE49-F238E27FC236}">
                <a16:creationId xmlns:a16="http://schemas.microsoft.com/office/drawing/2014/main" id="{C0240836-CB89-4A73-87F9-03B983A03D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EF0335-ACE5-4D1E-BA6A-42A5D309EDEC}"/>
              </a:ext>
            </a:extLst>
          </p:cNvPr>
          <p:cNvSpPr>
            <a:spLocks noGrp="1"/>
          </p:cNvSpPr>
          <p:nvPr>
            <p:ph type="sldNum" sz="quarter" idx="12"/>
          </p:nvPr>
        </p:nvSpPr>
        <p:spPr/>
        <p:txBody>
          <a:bodyPr/>
          <a:lstStyle/>
          <a:p>
            <a:fld id="{A8F7DDCA-7B22-471C-8E7E-711D565B5587}" type="slidenum">
              <a:rPr lang="en-US" smtClean="0"/>
              <a:t>‹#›</a:t>
            </a:fld>
            <a:endParaRPr lang="en-US"/>
          </a:p>
        </p:txBody>
      </p:sp>
    </p:spTree>
    <p:extLst>
      <p:ext uri="{BB962C8B-B14F-4D97-AF65-F5344CB8AC3E}">
        <p14:creationId xmlns:p14="http://schemas.microsoft.com/office/powerpoint/2010/main" val="29555109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074473-7C3D-4EC9-8034-EBBF64E15ED6}"/>
              </a:ext>
            </a:extLst>
          </p:cNvPr>
          <p:cNvSpPr>
            <a:spLocks noGrp="1"/>
          </p:cNvSpPr>
          <p:nvPr>
            <p:ph type="dt" sz="half" idx="10"/>
          </p:nvPr>
        </p:nvSpPr>
        <p:spPr/>
        <p:txBody>
          <a:bodyPr/>
          <a:lstStyle/>
          <a:p>
            <a:fld id="{68D2ABC3-79AF-4122-9A1B-F3D0BFEFBFB8}" type="datetimeFigureOut">
              <a:rPr lang="en-US" smtClean="0"/>
              <a:t>6/7/2022</a:t>
            </a:fld>
            <a:endParaRPr lang="en-US"/>
          </a:p>
        </p:txBody>
      </p:sp>
      <p:sp>
        <p:nvSpPr>
          <p:cNvPr id="3" name="Footer Placeholder 2">
            <a:extLst>
              <a:ext uri="{FF2B5EF4-FFF2-40B4-BE49-F238E27FC236}">
                <a16:creationId xmlns:a16="http://schemas.microsoft.com/office/drawing/2014/main" id="{F256ACF6-776A-4B93-91B0-B32C3C205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D0D217-7D61-4685-997D-FD115826A9F4}"/>
              </a:ext>
            </a:extLst>
          </p:cNvPr>
          <p:cNvSpPr>
            <a:spLocks noGrp="1"/>
          </p:cNvSpPr>
          <p:nvPr>
            <p:ph type="sldNum" sz="quarter" idx="12"/>
          </p:nvPr>
        </p:nvSpPr>
        <p:spPr/>
        <p:txBody>
          <a:bodyPr/>
          <a:lstStyle/>
          <a:p>
            <a:fld id="{A8F7DDCA-7B22-471C-8E7E-711D565B5587}" type="slidenum">
              <a:rPr lang="en-US" smtClean="0"/>
              <a:t>‹#›</a:t>
            </a:fld>
            <a:endParaRPr lang="en-US"/>
          </a:p>
        </p:txBody>
      </p:sp>
    </p:spTree>
    <p:extLst>
      <p:ext uri="{BB962C8B-B14F-4D97-AF65-F5344CB8AC3E}">
        <p14:creationId xmlns:p14="http://schemas.microsoft.com/office/powerpoint/2010/main" val="11178627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7D2D-6B57-4959-85F1-B4EC99CD5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01D161-6008-4465-95FC-E0C10C7E40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0FC75C-5DCB-4E41-9652-85989FCD6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8749F3-7F4F-41D8-B27C-A34F857314C5}"/>
              </a:ext>
            </a:extLst>
          </p:cNvPr>
          <p:cNvSpPr>
            <a:spLocks noGrp="1"/>
          </p:cNvSpPr>
          <p:nvPr>
            <p:ph type="dt" sz="half" idx="10"/>
          </p:nvPr>
        </p:nvSpPr>
        <p:spPr/>
        <p:txBody>
          <a:bodyPr/>
          <a:lstStyle/>
          <a:p>
            <a:fld id="{68D2ABC3-79AF-4122-9A1B-F3D0BFEFBFB8}" type="datetimeFigureOut">
              <a:rPr lang="en-US" smtClean="0"/>
              <a:t>6/7/2022</a:t>
            </a:fld>
            <a:endParaRPr lang="en-US"/>
          </a:p>
        </p:txBody>
      </p:sp>
      <p:sp>
        <p:nvSpPr>
          <p:cNvPr id="6" name="Footer Placeholder 5">
            <a:extLst>
              <a:ext uri="{FF2B5EF4-FFF2-40B4-BE49-F238E27FC236}">
                <a16:creationId xmlns:a16="http://schemas.microsoft.com/office/drawing/2014/main" id="{1F660436-9B62-465B-B34E-3DD250DD6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F0BB8F-2B45-41DA-BFEF-A77A8AC789E3}"/>
              </a:ext>
            </a:extLst>
          </p:cNvPr>
          <p:cNvSpPr>
            <a:spLocks noGrp="1"/>
          </p:cNvSpPr>
          <p:nvPr>
            <p:ph type="sldNum" sz="quarter" idx="12"/>
          </p:nvPr>
        </p:nvSpPr>
        <p:spPr/>
        <p:txBody>
          <a:bodyPr/>
          <a:lstStyle/>
          <a:p>
            <a:fld id="{A8F7DDCA-7B22-471C-8E7E-711D565B5587}" type="slidenum">
              <a:rPr lang="en-US" smtClean="0"/>
              <a:t>‹#›</a:t>
            </a:fld>
            <a:endParaRPr lang="en-US"/>
          </a:p>
        </p:txBody>
      </p:sp>
    </p:spTree>
    <p:extLst>
      <p:ext uri="{BB962C8B-B14F-4D97-AF65-F5344CB8AC3E}">
        <p14:creationId xmlns:p14="http://schemas.microsoft.com/office/powerpoint/2010/main" val="3856525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F5EB0-F3F6-4FD8-8B76-0F1492BA67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794DB1-B1E1-4796-B649-FBDCC53576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B7426A-161D-4A33-A050-75A1E4378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4B2BE7-B6CD-4CEA-BE39-7BD0896B3C44}"/>
              </a:ext>
            </a:extLst>
          </p:cNvPr>
          <p:cNvSpPr>
            <a:spLocks noGrp="1"/>
          </p:cNvSpPr>
          <p:nvPr>
            <p:ph type="dt" sz="half" idx="10"/>
          </p:nvPr>
        </p:nvSpPr>
        <p:spPr/>
        <p:txBody>
          <a:bodyPr/>
          <a:lstStyle/>
          <a:p>
            <a:fld id="{68D2ABC3-79AF-4122-9A1B-F3D0BFEFBFB8}" type="datetimeFigureOut">
              <a:rPr lang="en-US" smtClean="0"/>
              <a:t>6/7/2022</a:t>
            </a:fld>
            <a:endParaRPr lang="en-US"/>
          </a:p>
        </p:txBody>
      </p:sp>
      <p:sp>
        <p:nvSpPr>
          <p:cNvPr id="6" name="Footer Placeholder 5">
            <a:extLst>
              <a:ext uri="{FF2B5EF4-FFF2-40B4-BE49-F238E27FC236}">
                <a16:creationId xmlns:a16="http://schemas.microsoft.com/office/drawing/2014/main" id="{B4BD4BA3-5B65-4453-908E-85914D972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3FCCF1-62A2-4405-BD79-81FA60A144B6}"/>
              </a:ext>
            </a:extLst>
          </p:cNvPr>
          <p:cNvSpPr>
            <a:spLocks noGrp="1"/>
          </p:cNvSpPr>
          <p:nvPr>
            <p:ph type="sldNum" sz="quarter" idx="12"/>
          </p:nvPr>
        </p:nvSpPr>
        <p:spPr/>
        <p:txBody>
          <a:bodyPr/>
          <a:lstStyle/>
          <a:p>
            <a:fld id="{A8F7DDCA-7B22-471C-8E7E-711D565B5587}" type="slidenum">
              <a:rPr lang="en-US" smtClean="0"/>
              <a:t>‹#›</a:t>
            </a:fld>
            <a:endParaRPr lang="en-US"/>
          </a:p>
        </p:txBody>
      </p:sp>
    </p:spTree>
    <p:extLst>
      <p:ext uri="{BB962C8B-B14F-4D97-AF65-F5344CB8AC3E}">
        <p14:creationId xmlns:p14="http://schemas.microsoft.com/office/powerpoint/2010/main" val="11187604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EF26C-858D-428F-8109-4E69171423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4B84D1-BEAF-495D-8079-046F87B44A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DCD9B-B1EA-4A26-9197-0A5C82109EA7}"/>
              </a:ext>
            </a:extLst>
          </p:cNvPr>
          <p:cNvSpPr>
            <a:spLocks noGrp="1"/>
          </p:cNvSpPr>
          <p:nvPr>
            <p:ph type="dt" sz="half" idx="10"/>
          </p:nvPr>
        </p:nvSpPr>
        <p:spPr/>
        <p:txBody>
          <a:bodyPr/>
          <a:lstStyle/>
          <a:p>
            <a:fld id="{68D2ABC3-79AF-4122-9A1B-F3D0BFEFBFB8}" type="datetimeFigureOut">
              <a:rPr lang="en-US" smtClean="0"/>
              <a:t>6/7/2022</a:t>
            </a:fld>
            <a:endParaRPr lang="en-US"/>
          </a:p>
        </p:txBody>
      </p:sp>
      <p:sp>
        <p:nvSpPr>
          <p:cNvPr id="5" name="Footer Placeholder 4">
            <a:extLst>
              <a:ext uri="{FF2B5EF4-FFF2-40B4-BE49-F238E27FC236}">
                <a16:creationId xmlns:a16="http://schemas.microsoft.com/office/drawing/2014/main" id="{523347B3-C581-4C3D-B263-6A8109F060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2D0CD-4E8B-4B27-B678-4E5F42422663}"/>
              </a:ext>
            </a:extLst>
          </p:cNvPr>
          <p:cNvSpPr>
            <a:spLocks noGrp="1"/>
          </p:cNvSpPr>
          <p:nvPr>
            <p:ph type="sldNum" sz="quarter" idx="12"/>
          </p:nvPr>
        </p:nvSpPr>
        <p:spPr/>
        <p:txBody>
          <a:bodyPr/>
          <a:lstStyle/>
          <a:p>
            <a:fld id="{A8F7DDCA-7B22-471C-8E7E-711D565B5587}" type="slidenum">
              <a:rPr lang="en-US" smtClean="0"/>
              <a:t>‹#›</a:t>
            </a:fld>
            <a:endParaRPr lang="en-US"/>
          </a:p>
        </p:txBody>
      </p:sp>
    </p:spTree>
    <p:extLst>
      <p:ext uri="{BB962C8B-B14F-4D97-AF65-F5344CB8AC3E}">
        <p14:creationId xmlns:p14="http://schemas.microsoft.com/office/powerpoint/2010/main" val="281346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94CFCD-C116-4641-9CFC-251E52ADD3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D11A50-2E15-4F34-933D-720C4EDE2B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D9108-CC34-4283-9E23-BCA5F0CCCD53}"/>
              </a:ext>
            </a:extLst>
          </p:cNvPr>
          <p:cNvSpPr>
            <a:spLocks noGrp="1"/>
          </p:cNvSpPr>
          <p:nvPr>
            <p:ph type="dt" sz="half" idx="10"/>
          </p:nvPr>
        </p:nvSpPr>
        <p:spPr/>
        <p:txBody>
          <a:bodyPr/>
          <a:lstStyle/>
          <a:p>
            <a:fld id="{68D2ABC3-79AF-4122-9A1B-F3D0BFEFBFB8}" type="datetimeFigureOut">
              <a:rPr lang="en-US" smtClean="0"/>
              <a:t>6/7/2022</a:t>
            </a:fld>
            <a:endParaRPr lang="en-US"/>
          </a:p>
        </p:txBody>
      </p:sp>
      <p:sp>
        <p:nvSpPr>
          <p:cNvPr id="5" name="Footer Placeholder 4">
            <a:extLst>
              <a:ext uri="{FF2B5EF4-FFF2-40B4-BE49-F238E27FC236}">
                <a16:creationId xmlns:a16="http://schemas.microsoft.com/office/drawing/2014/main" id="{7D78C582-F283-4D48-9030-C30C61503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B3DFA-32AC-4D5F-B1FD-F91B12052AD3}"/>
              </a:ext>
            </a:extLst>
          </p:cNvPr>
          <p:cNvSpPr>
            <a:spLocks noGrp="1"/>
          </p:cNvSpPr>
          <p:nvPr>
            <p:ph type="sldNum" sz="quarter" idx="12"/>
          </p:nvPr>
        </p:nvSpPr>
        <p:spPr/>
        <p:txBody>
          <a:bodyPr/>
          <a:lstStyle/>
          <a:p>
            <a:fld id="{A8F7DDCA-7B22-471C-8E7E-711D565B5587}" type="slidenum">
              <a:rPr lang="en-US" smtClean="0"/>
              <a:t>‹#›</a:t>
            </a:fld>
            <a:endParaRPr lang="en-US"/>
          </a:p>
        </p:txBody>
      </p:sp>
    </p:spTree>
    <p:extLst>
      <p:ext uri="{BB962C8B-B14F-4D97-AF65-F5344CB8AC3E}">
        <p14:creationId xmlns:p14="http://schemas.microsoft.com/office/powerpoint/2010/main" val="18560333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17533414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38837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19051"/>
            <a:ext cx="38608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8CED4604-ED95-46EC-8FF5-646C6768C01B}" type="datetime2">
              <a:rPr lang="en-US"/>
              <a:pPr>
                <a:defRPr/>
              </a:pPr>
              <a:t>Tuesday, June 7, 2022</a:t>
            </a:fld>
            <a:endParaRPr lang="en-US"/>
          </a:p>
        </p:txBody>
      </p:sp>
      <p:sp>
        <p:nvSpPr>
          <p:cNvPr id="4" name="Footer Placeholder 3"/>
          <p:cNvSpPr>
            <a:spLocks noGrp="1"/>
          </p:cNvSpPr>
          <p:nvPr>
            <p:ph type="ftr" sz="quarter" idx="11"/>
          </p:nvPr>
        </p:nvSpPr>
        <p:spPr>
          <a:xfrm>
            <a:off x="4572000" y="19051"/>
            <a:ext cx="54864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a:xfrm>
            <a:off x="10160000" y="19051"/>
            <a:ext cx="1422400" cy="328613"/>
          </a:xfrm>
          <a:prstGeom prst="rect">
            <a:avLst/>
          </a:prstGeom>
        </p:spPr>
        <p:txBody>
          <a:bodyPr/>
          <a:lstStyle>
            <a:lvl1pPr eaLnBrk="1" fontAlgn="auto" hangingPunct="1">
              <a:spcBef>
                <a:spcPts val="0"/>
              </a:spcBef>
              <a:spcAft>
                <a:spcPts val="0"/>
              </a:spcAft>
              <a:defRPr>
                <a:solidFill>
                  <a:srgbClr val="292934"/>
                </a:solidFill>
                <a:latin typeface="Arial"/>
                <a:cs typeface="+mn-cs"/>
              </a:defRPr>
            </a:lvl1pPr>
          </a:lstStyle>
          <a:p>
            <a:pPr>
              <a:defRPr/>
            </a:pPr>
            <a:fld id="{70155E6C-ADA6-4879-BFB7-5937A80C3C44}" type="slidenum">
              <a:rPr lang="en-US"/>
              <a:pPr>
                <a:defRPr/>
              </a:pPr>
              <a:t>‹#›</a:t>
            </a:fld>
            <a:endParaRPr lang="en-US"/>
          </a:p>
        </p:txBody>
      </p:sp>
    </p:spTree>
    <p:extLst>
      <p:ext uri="{BB962C8B-B14F-4D97-AF65-F5344CB8AC3E}">
        <p14:creationId xmlns:p14="http://schemas.microsoft.com/office/powerpoint/2010/main" val="307641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19051"/>
            <a:ext cx="38608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E5216D4A-51F1-42CE-97C6-504EFCD07714}" type="datetime2">
              <a:rPr lang="en-US"/>
              <a:pPr>
                <a:defRPr/>
              </a:pPr>
              <a:t>Tuesday, June 7, 2022</a:t>
            </a:fld>
            <a:endParaRPr lang="en-US"/>
          </a:p>
        </p:txBody>
      </p:sp>
      <p:sp>
        <p:nvSpPr>
          <p:cNvPr id="3" name="Footer Placeholder 2"/>
          <p:cNvSpPr>
            <a:spLocks noGrp="1"/>
          </p:cNvSpPr>
          <p:nvPr>
            <p:ph type="ftr" sz="quarter" idx="11"/>
          </p:nvPr>
        </p:nvSpPr>
        <p:spPr>
          <a:xfrm>
            <a:off x="4572000" y="19051"/>
            <a:ext cx="54864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a:xfrm>
            <a:off x="10160000" y="19051"/>
            <a:ext cx="1422400" cy="328613"/>
          </a:xfrm>
          <a:prstGeom prst="rect">
            <a:avLst/>
          </a:prstGeom>
        </p:spPr>
        <p:txBody>
          <a:bodyPr/>
          <a:lstStyle>
            <a:lvl1pPr eaLnBrk="1" fontAlgn="auto" hangingPunct="1">
              <a:spcBef>
                <a:spcPts val="0"/>
              </a:spcBef>
              <a:spcAft>
                <a:spcPts val="0"/>
              </a:spcAft>
              <a:defRPr>
                <a:solidFill>
                  <a:srgbClr val="292934"/>
                </a:solidFill>
                <a:latin typeface="Arial"/>
                <a:cs typeface="+mn-cs"/>
              </a:defRPr>
            </a:lvl1pPr>
          </a:lstStyle>
          <a:p>
            <a:pPr>
              <a:defRPr/>
            </a:pPr>
            <a:fld id="{58BEEFC4-95C9-40EC-B69F-6A44F71B8C3F}" type="slidenum">
              <a:rPr lang="en-US"/>
              <a:pPr>
                <a:defRPr/>
              </a:pPr>
              <a:t>‹#›</a:t>
            </a:fld>
            <a:endParaRPr lang="en-US"/>
          </a:p>
        </p:txBody>
      </p:sp>
    </p:spTree>
    <p:extLst>
      <p:ext uri="{BB962C8B-B14F-4D97-AF65-F5344CB8AC3E}">
        <p14:creationId xmlns:p14="http://schemas.microsoft.com/office/powerpoint/2010/main" val="403430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2"/>
            <a:ext cx="2844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4165600" y="6356352"/>
            <a:ext cx="3860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8737600" y="6356352"/>
            <a:ext cx="2844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2491125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5.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659" r:id="rId7"/>
    <p:sldLayoutId id="2147483661" r:id="rId8"/>
    <p:sldLayoutId id="2147483663" r:id="rId9"/>
    <p:sldLayoutId id="2147483664" r:id="rId10"/>
    <p:sldLayoutId id="214748366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86713851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57A288-40D7-4070-A2DF-E7F1BF3721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E0B452-4A66-4DCE-8A09-EFB0ED10FC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091D3-3335-4D2A-B11D-8DC53C6EF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C8BBFF0-EFF0-49D8-9767-2E599E58BC3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2DDE2E9-80C0-4B58-891C-BD5C46FC36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A8497E9-1E06-41AD-9A41-09A61D34B3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D59B0E-9540-4A77-8865-C0467E5A41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29309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71869440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85618132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14774C-8A75-4255-82FD-6C6052D0A8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4D6CD1-B365-46DC-A51B-2F2A5516B9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7559C7-F926-4300-BDEA-C56F45D183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2ABC3-79AF-4122-9A1B-F3D0BFEFBFB8}" type="datetimeFigureOut">
              <a:rPr lang="en-US" smtClean="0"/>
              <a:t>6/7/2022</a:t>
            </a:fld>
            <a:endParaRPr lang="en-US"/>
          </a:p>
        </p:txBody>
      </p:sp>
      <p:sp>
        <p:nvSpPr>
          <p:cNvPr id="5" name="Footer Placeholder 4">
            <a:extLst>
              <a:ext uri="{FF2B5EF4-FFF2-40B4-BE49-F238E27FC236}">
                <a16:creationId xmlns:a16="http://schemas.microsoft.com/office/drawing/2014/main" id="{BED618F4-3E4D-4FEE-9D88-EE292681B8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F02D7D-AAC1-40E7-BF23-48DB5C5850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7DDCA-7B22-471C-8E7E-711D565B5587}" type="slidenum">
              <a:rPr lang="en-US" smtClean="0"/>
              <a:t>‹#›</a:t>
            </a:fld>
            <a:endParaRPr lang="en-US"/>
          </a:p>
        </p:txBody>
      </p:sp>
    </p:spTree>
    <p:extLst>
      <p:ext uri="{BB962C8B-B14F-4D97-AF65-F5344CB8AC3E}">
        <p14:creationId xmlns:p14="http://schemas.microsoft.com/office/powerpoint/2010/main" val="402030722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image" Target="../media/image21.jpeg"/><Relationship Id="rId5" Type="http://schemas.openxmlformats.org/officeDocument/2006/relationships/diagramLayout" Target="../diagrams/layout1.xml"/><Relationship Id="rId10" Type="http://schemas.openxmlformats.org/officeDocument/2006/relationships/image" Target="../media/image20.jpeg"/><Relationship Id="rId4" Type="http://schemas.openxmlformats.org/officeDocument/2006/relationships/diagramData" Target="../diagrams/data1.xml"/><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hyperlink" Target="https://malegislature.gov/Laws/GeneralLaws/PartI/TitleXVI/Chapter111/Section111c" TargetMode="External"/><Relationship Id="rId7" Type="http://schemas.openxmlformats.org/officeDocument/2006/relationships/hyperlink" Target="mailto:Erica.Weil@mass.gov" TargetMode="External"/><Relationship Id="rId2" Type="http://schemas.openxmlformats.org/officeDocument/2006/relationships/notesSlide" Target="../notesSlides/notesSlide34.xml"/><Relationship Id="rId1" Type="http://schemas.openxmlformats.org/officeDocument/2006/relationships/slideLayout" Target="../slideLayouts/slideLayout39.xml"/><Relationship Id="rId6" Type="http://schemas.openxmlformats.org/officeDocument/2006/relationships/hyperlink" Target="https://malegislature.gov/Laws/SessionLaws/Acts/2018/Chapter208" TargetMode="External"/><Relationship Id="rId5" Type="http://schemas.openxmlformats.org/officeDocument/2006/relationships/hyperlink" Target="https://malegislature.gov/Laws/GeneralLaws/PartI/TitleXVI/Chapter111E" TargetMode="External"/><Relationship Id="rId4" Type="http://schemas.openxmlformats.org/officeDocument/2006/relationships/hyperlink" Target="http://mass.gov/dph/proposed-regulation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3" Type="http://schemas.openxmlformats.org/officeDocument/2006/relationships/hyperlink" Target="https://malegislature.gov/Laws/GeneralLaws/PartI/TitleXVI/Chapter111/Section111c" TargetMode="External"/><Relationship Id="rId2" Type="http://schemas.openxmlformats.org/officeDocument/2006/relationships/notesSlide" Target="../notesSlides/notesSlide43.xml"/><Relationship Id="rId1" Type="http://schemas.openxmlformats.org/officeDocument/2006/relationships/slideLayout" Target="../slideLayouts/slideLayout39.xml"/><Relationship Id="rId5" Type="http://schemas.openxmlformats.org/officeDocument/2006/relationships/hyperlink" Target="https://malegislature.gov/Laws/GeneralLaws/PartI/TitleXVI/Chapter111/Section5n" TargetMode="External"/><Relationship Id="rId4" Type="http://schemas.openxmlformats.org/officeDocument/2006/relationships/hyperlink" Target="http://mass.gov/dph/proposed-regulations"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3" Type="http://schemas.openxmlformats.org/officeDocument/2006/relationships/image" Target="../media/image43.png"/><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ustomXml" Target="../ink/ink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3" Type="http://schemas.openxmlformats.org/officeDocument/2006/relationships/hyperlink" Target="https://malegislature.gov/Laws/GeneralLaws/PartI/TitleXVI/Chapter111" TargetMode="External"/><Relationship Id="rId2" Type="http://schemas.openxmlformats.org/officeDocument/2006/relationships/notesSlide" Target="../notesSlides/notesSlide49.xml"/><Relationship Id="rId1" Type="http://schemas.openxmlformats.org/officeDocument/2006/relationships/slideLayout" Target="../slideLayouts/slideLayout39.xml"/><Relationship Id="rId4" Type="http://schemas.openxmlformats.org/officeDocument/2006/relationships/hyperlink" Target="https://www.mass.gov/doc/105-cmr-130-hospital-licensure/download"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52.xml"/></Relationships>
</file>

<file path=ppt/slides/_rels/slide5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2.xml"/><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33.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32.xml"/><Relationship Id="rId5" Type="http://schemas.openxmlformats.org/officeDocument/2006/relationships/image" Target="../media/image30.png"/><Relationship Id="rId4" Type="http://schemas.openxmlformats.org/officeDocument/2006/relationships/image" Target="../media/image29.png"/></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2.xml"/></Relationships>
</file>

<file path=ppt/slides/_rels/slide65.xml.rels><?xml version="1.0" encoding="UTF-8" standalone="yes"?>
<Relationships xmlns="http://schemas.openxmlformats.org/package/2006/relationships"><Relationship Id="rId3" Type="http://schemas.openxmlformats.org/officeDocument/2006/relationships/hyperlink" Target="https://www.tickreport.com/stats" TargetMode="External"/><Relationship Id="rId2" Type="http://schemas.openxmlformats.org/officeDocument/2006/relationships/chart" Target="../charts/chart5.xml"/><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3" Type="http://schemas.openxmlformats.org/officeDocument/2006/relationships/hyperlink" Target="https://malegislature.gov/Laws/GeneralLaws/PartI/TitleXVI/Chapter111/Section111c" TargetMode="External"/><Relationship Id="rId2" Type="http://schemas.openxmlformats.org/officeDocument/2006/relationships/notesSlide" Target="../notesSlides/notesSlide55.xml"/><Relationship Id="rId1" Type="http://schemas.openxmlformats.org/officeDocument/2006/relationships/slideLayout" Target="../slideLayouts/slideLayout39.xml"/><Relationship Id="rId5" Type="http://schemas.openxmlformats.org/officeDocument/2006/relationships/image" Target="../media/image33.png"/><Relationship Id="rId4" Type="http://schemas.openxmlformats.org/officeDocument/2006/relationships/hyperlink" Target="mailto:Erica.Weil@mass.gov"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C69CEB5F-4A37-4721-AAA7-5D5F5DDA320F}"/>
              </a:ext>
            </a:extLst>
          </p:cNvPr>
          <p:cNvSpPr txBox="1">
            <a:spLocks/>
          </p:cNvSpPr>
          <p:nvPr/>
        </p:nvSpPr>
        <p:spPr>
          <a:xfrm>
            <a:off x="2795997" y="3044864"/>
            <a:ext cx="6680052" cy="771953"/>
          </a:xfrm>
          <a:prstGeom prst="rect">
            <a:avLst/>
          </a:prstGeom>
        </p:spPr>
        <p:txBody>
          <a:bodyPr vert="horz" lIns="67692" tIns="34289" rIns="67692" bIns="34289"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sz="3000" b="1" dirty="0">
                <a:solidFill>
                  <a:sysClr val="window" lastClr="FFFFFF"/>
                </a:solidFill>
              </a:rPr>
              <a:t>June 8, 2022</a:t>
            </a:r>
          </a:p>
        </p:txBody>
      </p:sp>
      <p:sp>
        <p:nvSpPr>
          <p:cNvPr id="6" name="TextBox 5">
            <a:extLst>
              <a:ext uri="{FF2B5EF4-FFF2-40B4-BE49-F238E27FC236}">
                <a16:creationId xmlns:a16="http://schemas.microsoft.com/office/drawing/2014/main" id="{1CCCD6C3-2D41-4E97-AA1A-2668CFE844C0}"/>
              </a:ext>
            </a:extLst>
          </p:cNvPr>
          <p:cNvSpPr txBox="1"/>
          <p:nvPr/>
        </p:nvSpPr>
        <p:spPr>
          <a:xfrm>
            <a:off x="399157" y="5264617"/>
            <a:ext cx="11473733" cy="530913"/>
          </a:xfrm>
          <a:prstGeom prst="rect">
            <a:avLst/>
          </a:prstGeom>
          <a:noFill/>
        </p:spPr>
        <p:txBody>
          <a:bodyPr wrap="square" lIns="67692" tIns="34289" rIns="67692" bIns="34289" rtlCol="0">
            <a:spAutoFit/>
          </a:bodyPr>
          <a:lstStyle/>
          <a:p>
            <a:pPr algn="ctr" defTabSz="675753">
              <a:defRPr/>
            </a:pPr>
            <a:r>
              <a:rPr lang="en-US" sz="1500" b="1" i="1" dirty="0">
                <a:solidFill>
                  <a:prstClr val="white"/>
                </a:solidFill>
                <a:latin typeface="Arial" pitchFamily="34" charset="0"/>
                <a:cs typeface="Arial" pitchFamily="34" charset="0"/>
              </a:rPr>
              <a:t>Today’s presentation is available on the mass.gov/</a:t>
            </a:r>
            <a:r>
              <a:rPr lang="en-US" sz="1500" b="1" i="1" dirty="0" err="1">
                <a:solidFill>
                  <a:prstClr val="white"/>
                </a:solidFill>
                <a:latin typeface="Arial" pitchFamily="34" charset="0"/>
                <a:cs typeface="Arial" pitchFamily="34" charset="0"/>
              </a:rPr>
              <a:t>dph</a:t>
            </a:r>
            <a:r>
              <a:rPr lang="en-US" sz="1500" b="1" i="1" dirty="0">
                <a:solidFill>
                  <a:prstClr val="white"/>
                </a:solidFill>
                <a:latin typeface="Arial" pitchFamily="34" charset="0"/>
                <a:cs typeface="Arial" pitchFamily="34" charset="0"/>
              </a:rPr>
              <a:t> website under “Upcoming Events” by clicking on the June 8</a:t>
            </a:r>
            <a:r>
              <a:rPr lang="en-US" sz="1500" b="1" i="1" baseline="30000" dirty="0">
                <a:solidFill>
                  <a:prstClr val="white"/>
                </a:solidFill>
                <a:latin typeface="Arial" pitchFamily="34" charset="0"/>
                <a:cs typeface="Arial" pitchFamily="34" charset="0"/>
              </a:rPr>
              <a:t>th </a:t>
            </a:r>
            <a:r>
              <a:rPr lang="en-US" sz="1500" b="1" i="1" dirty="0">
                <a:solidFill>
                  <a:prstClr val="white"/>
                </a:solidFill>
                <a:latin typeface="Arial" pitchFamily="34" charset="0"/>
                <a:cs typeface="Arial" pitchFamily="34" charset="0"/>
              </a:rPr>
              <a:t>Public Health Council listing</a:t>
            </a:r>
          </a:p>
        </p:txBody>
      </p:sp>
      <p:sp>
        <p:nvSpPr>
          <p:cNvPr id="7" name="TextBox 6">
            <a:extLst>
              <a:ext uri="{FF2B5EF4-FFF2-40B4-BE49-F238E27FC236}">
                <a16:creationId xmlns:a16="http://schemas.microsoft.com/office/drawing/2014/main" id="{E7CC105C-E798-492A-B8D0-C0A9C3B9318D}"/>
              </a:ext>
            </a:extLst>
          </p:cNvPr>
          <p:cNvSpPr txBox="1"/>
          <p:nvPr/>
        </p:nvSpPr>
        <p:spPr>
          <a:xfrm>
            <a:off x="1362002" y="4321425"/>
            <a:ext cx="9548043" cy="438580"/>
          </a:xfrm>
          <a:prstGeom prst="rect">
            <a:avLst/>
          </a:prstGeom>
          <a:noFill/>
        </p:spPr>
        <p:txBody>
          <a:bodyPr wrap="square" lIns="67692" tIns="34289" rIns="67692" bIns="34289" rtlCol="0">
            <a:spAutoFit/>
          </a:bodyPr>
          <a:lstStyle/>
          <a:p>
            <a:pPr algn="ctr" defTabSz="675753">
              <a:defRPr/>
            </a:pPr>
            <a:r>
              <a:rPr lang="en-US" sz="2400" b="1" i="1" dirty="0">
                <a:solidFill>
                  <a:prstClr val="white"/>
                </a:solidFill>
              </a:rPr>
              <a:t>Please standby – the meeting will begin shortly</a:t>
            </a:r>
          </a:p>
        </p:txBody>
      </p:sp>
      <p:sp>
        <p:nvSpPr>
          <p:cNvPr id="8" name="Title 2">
            <a:extLst>
              <a:ext uri="{FF2B5EF4-FFF2-40B4-BE49-F238E27FC236}">
                <a16:creationId xmlns:a16="http://schemas.microsoft.com/office/drawing/2014/main" id="{6397F15C-C0CE-4754-8D91-97F9E9BC8C22}"/>
              </a:ext>
            </a:extLst>
          </p:cNvPr>
          <p:cNvSpPr txBox="1">
            <a:spLocks/>
          </p:cNvSpPr>
          <p:nvPr/>
        </p:nvSpPr>
        <p:spPr>
          <a:xfrm>
            <a:off x="1491847" y="2428717"/>
            <a:ext cx="9288352" cy="1143005"/>
          </a:xfrm>
          <a:prstGeom prst="rect">
            <a:avLst/>
          </a:prstGeom>
        </p:spPr>
        <p:txBody>
          <a:bodyPr vert="horz" lIns="67692" tIns="34289" rIns="67692" bIns="34289"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sz="3750" dirty="0">
                <a:solidFill>
                  <a:prstClr val="white"/>
                </a:solidFill>
              </a:rPr>
              <a:t>Public health council</a:t>
            </a:r>
          </a:p>
        </p:txBody>
      </p:sp>
    </p:spTree>
    <p:extLst>
      <p:ext uri="{BB962C8B-B14F-4D97-AF65-F5344CB8AC3E}">
        <p14:creationId xmlns:p14="http://schemas.microsoft.com/office/powerpoint/2010/main" val="3273751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7E06582-9587-4196-B10A-A5DEF54B42C6}"/>
              </a:ext>
            </a:extLst>
          </p:cNvPr>
          <p:cNvSpPr txBox="1">
            <a:spLocks/>
          </p:cNvSpPr>
          <p:nvPr/>
        </p:nvSpPr>
        <p:spPr>
          <a:xfrm>
            <a:off x="1767509" y="1150431"/>
            <a:ext cx="8656982" cy="13649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400" dirty="0">
              <a:solidFill>
                <a:srgbClr val="31439F"/>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F0F679DA-87E9-49CC-B0D5-E4DFB0DA2D45}"/>
              </a:ext>
            </a:extLst>
          </p:cNvPr>
          <p:cNvPicPr>
            <a:picLocks noChangeAspect="1"/>
          </p:cNvPicPr>
          <p:nvPr/>
        </p:nvPicPr>
        <p:blipFill>
          <a:blip r:embed="rId3"/>
          <a:stretch>
            <a:fillRect/>
          </a:stretch>
        </p:blipFill>
        <p:spPr>
          <a:xfrm>
            <a:off x="1095741" y="1517528"/>
            <a:ext cx="9747315" cy="4029832"/>
          </a:xfrm>
          <a:prstGeom prst="rect">
            <a:avLst/>
          </a:prstGeom>
        </p:spPr>
      </p:pic>
      <p:sp>
        <p:nvSpPr>
          <p:cNvPr id="15" name="Title 1">
            <a:extLst>
              <a:ext uri="{FF2B5EF4-FFF2-40B4-BE49-F238E27FC236}">
                <a16:creationId xmlns:a16="http://schemas.microsoft.com/office/drawing/2014/main" id="{DDCDAA7C-DC37-4C56-9215-E7D0F66F9490}"/>
              </a:ext>
            </a:extLst>
          </p:cNvPr>
          <p:cNvSpPr txBox="1">
            <a:spLocks/>
          </p:cNvSpPr>
          <p:nvPr/>
        </p:nvSpPr>
        <p:spPr>
          <a:xfrm>
            <a:off x="592822"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Fentanyl remains a key factor in opioid-related overdose deaths (92% present in toxicology screen in 2021).</a:t>
            </a:r>
          </a:p>
        </p:txBody>
      </p:sp>
    </p:spTree>
    <p:extLst>
      <p:ext uri="{BB962C8B-B14F-4D97-AF65-F5344CB8AC3E}">
        <p14:creationId xmlns:p14="http://schemas.microsoft.com/office/powerpoint/2010/main" val="3123975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B896698A-0C27-4571-BB30-86C8AEC46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2540" y="1366453"/>
            <a:ext cx="8229600" cy="3856380"/>
          </a:xfrm>
          <a:prstGeom prst="rect">
            <a:avLst/>
          </a:prstGeom>
        </p:spPr>
      </p:pic>
      <p:sp>
        <p:nvSpPr>
          <p:cNvPr id="5" name="Title 1">
            <a:extLst>
              <a:ext uri="{FF2B5EF4-FFF2-40B4-BE49-F238E27FC236}">
                <a16:creationId xmlns:a16="http://schemas.microsoft.com/office/drawing/2014/main" id="{D98FEFAB-403F-48E8-B452-7B33393A457D}"/>
              </a:ext>
            </a:extLst>
          </p:cNvPr>
          <p:cNvSpPr txBox="1">
            <a:spLocks/>
          </p:cNvSpPr>
          <p:nvPr/>
        </p:nvSpPr>
        <p:spPr>
          <a:xfrm>
            <a:off x="1571297" y="1227909"/>
            <a:ext cx="8869680" cy="10058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2000" dirty="0">
                <a:solidFill>
                  <a:srgbClr val="31439F"/>
                </a:solidFill>
                <a:latin typeface="Tahoma"/>
                <a:ea typeface="Tahoma"/>
                <a:cs typeface="Tahoma"/>
              </a:rPr>
            </a:br>
            <a:endParaRPr lang="en-US" sz="2000" dirty="0">
              <a:solidFill>
                <a:srgbClr val="31439F"/>
              </a:solidFill>
              <a:latin typeface="Tahoma"/>
              <a:ea typeface="Tahoma"/>
              <a:cs typeface="Tahoma"/>
            </a:endParaRPr>
          </a:p>
        </p:txBody>
      </p:sp>
      <p:cxnSp>
        <p:nvCxnSpPr>
          <p:cNvPr id="6" name="Straight Arrow Connector 5">
            <a:extLst>
              <a:ext uri="{FF2B5EF4-FFF2-40B4-BE49-F238E27FC236}">
                <a16:creationId xmlns:a16="http://schemas.microsoft.com/office/drawing/2014/main" id="{26316138-2E62-42A1-9BF6-AD9447326A44}"/>
              </a:ext>
            </a:extLst>
          </p:cNvPr>
          <p:cNvCxnSpPr>
            <a:cxnSpLocks/>
          </p:cNvCxnSpPr>
          <p:nvPr/>
        </p:nvCxnSpPr>
        <p:spPr>
          <a:xfrm flipV="1">
            <a:off x="9128819" y="1838069"/>
            <a:ext cx="462752" cy="583018"/>
          </a:xfrm>
          <a:prstGeom prst="straightConnector1">
            <a:avLst/>
          </a:prstGeom>
          <a:ln w="254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9A2A440-636D-4541-BC3F-2FCC2CF995AE}"/>
              </a:ext>
            </a:extLst>
          </p:cNvPr>
          <p:cNvCxnSpPr>
            <a:cxnSpLocks/>
          </p:cNvCxnSpPr>
          <p:nvPr/>
        </p:nvCxnSpPr>
        <p:spPr>
          <a:xfrm flipV="1">
            <a:off x="6872749" y="3466229"/>
            <a:ext cx="329183" cy="85725"/>
          </a:xfrm>
          <a:prstGeom prst="straightConnector1">
            <a:avLst/>
          </a:prstGeom>
          <a:ln w="19050">
            <a:solidFill>
              <a:schemeClr val="bg1">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C4A4384-EB14-4F6B-8BAA-0AA7B410D7C4}"/>
              </a:ext>
            </a:extLst>
          </p:cNvPr>
          <p:cNvCxnSpPr>
            <a:cxnSpLocks/>
          </p:cNvCxnSpPr>
          <p:nvPr/>
        </p:nvCxnSpPr>
        <p:spPr>
          <a:xfrm>
            <a:off x="5714260" y="3551953"/>
            <a:ext cx="381740" cy="100228"/>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2E9FB362-70CC-4F02-9765-A268B791B39D}"/>
              </a:ext>
            </a:extLst>
          </p:cNvPr>
          <p:cNvSpPr txBox="1">
            <a:spLocks/>
          </p:cNvSpPr>
          <p:nvPr/>
        </p:nvSpPr>
        <p:spPr>
          <a:xfrm>
            <a:off x="592822" y="56524"/>
            <a:ext cx="10972800" cy="874654"/>
          </a:xfrm>
          <a:prstGeom prst="rect">
            <a:avLst/>
          </a:prstGeom>
        </p:spPr>
        <p:txBody>
          <a:bodyPr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The 2021 age-adjusted rate for American Indian non-Hispanic men is over three times higher than the state average. This rate is statistically higher than any other race/ethnicity group. </a:t>
            </a:r>
          </a:p>
        </p:txBody>
      </p:sp>
    </p:spTree>
    <p:extLst>
      <p:ext uri="{BB962C8B-B14F-4D97-AF65-F5344CB8AC3E}">
        <p14:creationId xmlns:p14="http://schemas.microsoft.com/office/powerpoint/2010/main" val="2826792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A9F6280-3237-4ADF-97DE-9C3C98B49676}"/>
              </a:ext>
            </a:extLst>
          </p:cNvPr>
          <p:cNvSpPr txBox="1">
            <a:spLocks/>
          </p:cNvSpPr>
          <p:nvPr/>
        </p:nvSpPr>
        <p:spPr>
          <a:xfrm>
            <a:off x="1524000" y="988018"/>
            <a:ext cx="8869680" cy="10058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000" dirty="0">
              <a:solidFill>
                <a:srgbClr val="31439F"/>
              </a:solidFill>
              <a:latin typeface="Tahoma"/>
              <a:ea typeface="Tahoma"/>
              <a:cs typeface="Tahoma"/>
            </a:endParaRPr>
          </a:p>
        </p:txBody>
      </p:sp>
      <p:pic>
        <p:nvPicPr>
          <p:cNvPr id="10" name="Picture 9" descr="Map&#10;&#10;Description automatically generated with medium confidence">
            <a:extLst>
              <a:ext uri="{FF2B5EF4-FFF2-40B4-BE49-F238E27FC236}">
                <a16:creationId xmlns:a16="http://schemas.microsoft.com/office/drawing/2014/main" id="{F0DDA01F-E34A-4793-B2B2-A12A3B00692A}"/>
              </a:ext>
            </a:extLst>
          </p:cNvPr>
          <p:cNvPicPr>
            <a:picLocks noChangeAspect="1"/>
          </p:cNvPicPr>
          <p:nvPr/>
        </p:nvPicPr>
        <p:blipFill rotWithShape="1">
          <a:blip r:embed="rId3">
            <a:extLst>
              <a:ext uri="{28A0092B-C50C-407E-A947-70E740481C1C}">
                <a14:useLocalDpi xmlns:a14="http://schemas.microsoft.com/office/drawing/2010/main" val="0"/>
              </a:ext>
            </a:extLst>
          </a:blip>
          <a:srcRect b="12221"/>
          <a:stretch/>
        </p:blipFill>
        <p:spPr>
          <a:xfrm>
            <a:off x="1575267" y="1138550"/>
            <a:ext cx="9007910" cy="4800695"/>
          </a:xfrm>
          <a:prstGeom prst="rect">
            <a:avLst/>
          </a:prstGeom>
        </p:spPr>
      </p:pic>
      <p:sp>
        <p:nvSpPr>
          <p:cNvPr id="11" name="Title 1">
            <a:extLst>
              <a:ext uri="{FF2B5EF4-FFF2-40B4-BE49-F238E27FC236}">
                <a16:creationId xmlns:a16="http://schemas.microsoft.com/office/drawing/2014/main" id="{CA14E876-F042-4C42-9CF7-7675153B9295}"/>
              </a:ext>
            </a:extLst>
          </p:cNvPr>
          <p:cNvSpPr txBox="1">
            <a:spLocks/>
          </p:cNvSpPr>
          <p:nvPr/>
        </p:nvSpPr>
        <p:spPr>
          <a:xfrm>
            <a:off x="592822" y="56524"/>
            <a:ext cx="10972800" cy="874654"/>
          </a:xfrm>
          <a:prstGeom prst="rect">
            <a:avLst/>
          </a:prstGeom>
        </p:spPr>
        <p:txBody>
          <a:bodyPr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The greatest number of opioid-related overdose deaths among American Indian/Alaska Natives occurred among residents of Barnstable, Bristol, and Suffolk Counties.</a:t>
            </a:r>
          </a:p>
        </p:txBody>
      </p:sp>
    </p:spTree>
    <p:extLst>
      <p:ext uri="{BB962C8B-B14F-4D97-AF65-F5344CB8AC3E}">
        <p14:creationId xmlns:p14="http://schemas.microsoft.com/office/powerpoint/2010/main" val="3801230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1" descr="INENAS has participated in nine community outreach events as part of the initial project, including April's Native Cultural Exhibition.">
            <a:extLst>
              <a:ext uri="{FF2B5EF4-FFF2-40B4-BE49-F238E27FC236}">
                <a16:creationId xmlns:a16="http://schemas.microsoft.com/office/drawing/2014/main" id="{4477527B-0307-4CF9-864D-EF768A2D6A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44" y="1328542"/>
            <a:ext cx="2617154" cy="12128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9" name="Diagram 8">
            <a:extLst>
              <a:ext uri="{FF2B5EF4-FFF2-40B4-BE49-F238E27FC236}">
                <a16:creationId xmlns:a16="http://schemas.microsoft.com/office/drawing/2014/main" id="{31BB03AB-5CA1-4D2F-B45E-9B97700BB979}"/>
              </a:ext>
            </a:extLst>
          </p:cNvPr>
          <p:cNvGraphicFramePr/>
          <p:nvPr>
            <p:extLst>
              <p:ext uri="{D42A27DB-BD31-4B8C-83A1-F6EECF244321}">
                <p14:modId xmlns:p14="http://schemas.microsoft.com/office/powerpoint/2010/main" val="3400637860"/>
              </p:ext>
            </p:extLst>
          </p:nvPr>
        </p:nvGraphicFramePr>
        <p:xfrm>
          <a:off x="2390643" y="1033760"/>
          <a:ext cx="7449521" cy="5438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2" descr="Coming Home - Preventing Alcohol and Drug Use Among Native American Teens Booklet">
            <a:extLst>
              <a:ext uri="{FF2B5EF4-FFF2-40B4-BE49-F238E27FC236}">
                <a16:creationId xmlns:a16="http://schemas.microsoft.com/office/drawing/2014/main" id="{32C9B0D7-A2DE-4D20-AE46-7018D7D71E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344" y="4020175"/>
            <a:ext cx="1576984" cy="231347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4" descr="Stories and Poems for Northeastern Native Tribal Families from A Circle Tied to Mother Earth">
            <a:extLst>
              <a:ext uri="{FF2B5EF4-FFF2-40B4-BE49-F238E27FC236}">
                <a16:creationId xmlns:a16="http://schemas.microsoft.com/office/drawing/2014/main" id="{068E783C-3B4A-4612-96E0-48441DB087E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81994" y="996992"/>
            <a:ext cx="1947760" cy="26835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6" descr="A Circle Tied to Mother Earth">
            <a:extLst>
              <a:ext uri="{FF2B5EF4-FFF2-40B4-BE49-F238E27FC236}">
                <a16:creationId xmlns:a16="http://schemas.microsoft.com/office/drawing/2014/main" id="{2A352ED1-3DCB-4F6B-92ED-B885B85962B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39791" y="3746390"/>
            <a:ext cx="2063986" cy="274981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Rectangle 11">
            <a:extLst>
              <a:ext uri="{FF2B5EF4-FFF2-40B4-BE49-F238E27FC236}">
                <a16:creationId xmlns:a16="http://schemas.microsoft.com/office/drawing/2014/main" id="{DB8194D8-0D44-4F20-8E13-9A5888E90931}"/>
              </a:ext>
            </a:extLst>
          </p:cNvPr>
          <p:cNvSpPr>
            <a:spLocks noChangeArrowheads="1"/>
          </p:cNvSpPr>
          <p:nvPr/>
        </p:nvSpPr>
        <p:spPr bwMode="auto">
          <a:xfrm>
            <a:off x="417344" y="2749869"/>
            <a:ext cx="1679834"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dirty="0">
                <a:solidFill>
                  <a:srgbClr val="222222"/>
                </a:solidFill>
                <a:latin typeface="Open Sans"/>
                <a:ea typeface="Times New Roman" panose="02020603050405020304" pitchFamily="18" charset="0"/>
              </a:rPr>
              <a:t>INENAS has participated in nine community outreach events as part of the initial BSAS project, including April's Native Cultural Exhibition, shown above. (2019)</a:t>
            </a:r>
            <a:endParaRPr lang="en-US" altLang="en-US" dirty="0">
              <a:solidFill>
                <a:srgbClr val="292934"/>
              </a:solidFill>
              <a:latin typeface="Arial" panose="020B0604020202020204" pitchFamily="34" charset="0"/>
            </a:endParaRPr>
          </a:p>
        </p:txBody>
      </p:sp>
      <p:sp>
        <p:nvSpPr>
          <p:cNvPr id="15" name="Title 1">
            <a:extLst>
              <a:ext uri="{FF2B5EF4-FFF2-40B4-BE49-F238E27FC236}">
                <a16:creationId xmlns:a16="http://schemas.microsoft.com/office/drawing/2014/main" id="{9D36CFD9-8D98-41B6-A0DA-57AB6660638B}"/>
              </a:ext>
            </a:extLst>
          </p:cNvPr>
          <p:cNvSpPr txBox="1">
            <a:spLocks/>
          </p:cNvSpPr>
          <p:nvPr/>
        </p:nvSpPr>
        <p:spPr>
          <a:xfrm>
            <a:off x="592822" y="56524"/>
            <a:ext cx="10972800" cy="874654"/>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DPH/ BSAS collaborations with MA Native American Communities</a:t>
            </a:r>
          </a:p>
        </p:txBody>
      </p:sp>
    </p:spTree>
    <p:extLst>
      <p:ext uri="{BB962C8B-B14F-4D97-AF65-F5344CB8AC3E}">
        <p14:creationId xmlns:p14="http://schemas.microsoft.com/office/powerpoint/2010/main" val="3127351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A9F6280-3237-4ADF-97DE-9C3C98B49676}"/>
              </a:ext>
            </a:extLst>
          </p:cNvPr>
          <p:cNvSpPr txBox="1">
            <a:spLocks/>
          </p:cNvSpPr>
          <p:nvPr/>
        </p:nvSpPr>
        <p:spPr>
          <a:xfrm>
            <a:off x="1524000" y="988018"/>
            <a:ext cx="8869680" cy="10058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000" dirty="0">
              <a:solidFill>
                <a:srgbClr val="31439F"/>
              </a:solidFill>
              <a:latin typeface="Tahoma"/>
              <a:ea typeface="Tahoma"/>
              <a:cs typeface="Tahoma"/>
            </a:endParaRPr>
          </a:p>
        </p:txBody>
      </p:sp>
      <p:sp>
        <p:nvSpPr>
          <p:cNvPr id="11" name="Title 1">
            <a:extLst>
              <a:ext uri="{FF2B5EF4-FFF2-40B4-BE49-F238E27FC236}">
                <a16:creationId xmlns:a16="http://schemas.microsoft.com/office/drawing/2014/main" id="{CA14E876-F042-4C42-9CF7-7675153B9295}"/>
              </a:ext>
            </a:extLst>
          </p:cNvPr>
          <p:cNvSpPr txBox="1">
            <a:spLocks/>
          </p:cNvSpPr>
          <p:nvPr/>
        </p:nvSpPr>
        <p:spPr>
          <a:xfrm>
            <a:off x="592822" y="56524"/>
            <a:ext cx="10972800" cy="874654"/>
          </a:xfrm>
          <a:prstGeom prst="rect">
            <a:avLst/>
          </a:prstGeom>
        </p:spPr>
        <p:txBody>
          <a:bodyPr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Notable Changes in Opioid-Related Overdose deaths by County</a:t>
            </a:r>
            <a:b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b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2020-2021</a:t>
            </a:r>
          </a:p>
        </p:txBody>
      </p:sp>
      <p:pic>
        <p:nvPicPr>
          <p:cNvPr id="6" name="Picture 3" descr="Q12022_county.png">
            <a:extLst>
              <a:ext uri="{FF2B5EF4-FFF2-40B4-BE49-F238E27FC236}">
                <a16:creationId xmlns:a16="http://schemas.microsoft.com/office/drawing/2014/main" id="{3E958E6C-56DF-4621-9AD9-F084CD4B1F2F}"/>
              </a:ext>
            </a:extLst>
          </p:cNvPr>
          <p:cNvPicPr>
            <a:picLocks noChangeAspect="1"/>
          </p:cNvPicPr>
          <p:nvPr/>
        </p:nvPicPr>
        <p:blipFill rotWithShape="1">
          <a:blip r:embed="rId3"/>
          <a:srcRect l="11324" t="-1948" r="8235" b="17532"/>
          <a:stretch/>
        </p:blipFill>
        <p:spPr>
          <a:xfrm>
            <a:off x="2216335" y="1206186"/>
            <a:ext cx="7716489" cy="5127690"/>
          </a:xfrm>
          <a:prstGeom prst="rect">
            <a:avLst/>
          </a:prstGeom>
          <a:ln>
            <a:solidFill>
              <a:schemeClr val="bg1">
                <a:lumMod val="65000"/>
              </a:schemeClr>
            </a:solidFill>
          </a:ln>
        </p:spPr>
      </p:pic>
      <p:graphicFrame>
        <p:nvGraphicFramePr>
          <p:cNvPr id="8" name="Table 7">
            <a:extLst>
              <a:ext uri="{FF2B5EF4-FFF2-40B4-BE49-F238E27FC236}">
                <a16:creationId xmlns:a16="http://schemas.microsoft.com/office/drawing/2014/main" id="{4F148915-2B2F-4E29-9305-B0E1A84F6DC4}"/>
              </a:ext>
            </a:extLst>
          </p:cNvPr>
          <p:cNvGraphicFramePr>
            <a:graphicFrameLocks noGrp="1"/>
          </p:cNvGraphicFramePr>
          <p:nvPr>
            <p:extLst>
              <p:ext uri="{D42A27DB-BD31-4B8C-83A1-F6EECF244321}">
                <p14:modId xmlns:p14="http://schemas.microsoft.com/office/powerpoint/2010/main" val="1864882946"/>
              </p:ext>
            </p:extLst>
          </p:nvPr>
        </p:nvGraphicFramePr>
        <p:xfrm>
          <a:off x="3880023" y="4628903"/>
          <a:ext cx="2364378" cy="924586"/>
        </p:xfrm>
        <a:graphic>
          <a:graphicData uri="http://schemas.openxmlformats.org/drawingml/2006/table">
            <a:tbl>
              <a:tblPr/>
              <a:tblGrid>
                <a:gridCol w="806946">
                  <a:extLst>
                    <a:ext uri="{9D8B030D-6E8A-4147-A177-3AD203B41FA5}">
                      <a16:colId xmlns:a16="http://schemas.microsoft.com/office/drawing/2014/main" val="2621060557"/>
                    </a:ext>
                  </a:extLst>
                </a:gridCol>
                <a:gridCol w="450211">
                  <a:extLst>
                    <a:ext uri="{9D8B030D-6E8A-4147-A177-3AD203B41FA5}">
                      <a16:colId xmlns:a16="http://schemas.microsoft.com/office/drawing/2014/main" val="4042945828"/>
                    </a:ext>
                  </a:extLst>
                </a:gridCol>
                <a:gridCol w="484409">
                  <a:extLst>
                    <a:ext uri="{9D8B030D-6E8A-4147-A177-3AD203B41FA5}">
                      <a16:colId xmlns:a16="http://schemas.microsoft.com/office/drawing/2014/main" val="855401456"/>
                    </a:ext>
                  </a:extLst>
                </a:gridCol>
                <a:gridCol w="622812">
                  <a:extLst>
                    <a:ext uri="{9D8B030D-6E8A-4147-A177-3AD203B41FA5}">
                      <a16:colId xmlns:a16="http://schemas.microsoft.com/office/drawing/2014/main" val="2605250952"/>
                    </a:ext>
                  </a:extLst>
                </a:gridCol>
              </a:tblGrid>
              <a:tr h="178738">
                <a:tc>
                  <a:txBody>
                    <a:bodyPr/>
                    <a:lstStyle/>
                    <a:p>
                      <a:pPr algn="l" fontAlgn="b"/>
                      <a:r>
                        <a:rPr lang="en-US" sz="1100" b="1" i="0" u="none" strike="noStrike" dirty="0">
                          <a:solidFill>
                            <a:srgbClr val="000000"/>
                          </a:solidFill>
                          <a:effectLst/>
                          <a:latin typeface="Calibri" panose="020F0502020204030204" pitchFamily="34" charset="0"/>
                        </a:rPr>
                        <a:t>County</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2020</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2021</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Increase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694917"/>
                  </a:ext>
                </a:extLst>
              </a:tr>
              <a:tr h="178707">
                <a:tc>
                  <a:txBody>
                    <a:bodyPr/>
                    <a:lstStyle/>
                    <a:p>
                      <a:pPr algn="l" fontAlgn="b"/>
                      <a:r>
                        <a:rPr lang="en-US" sz="1100" b="0" i="0" u="none" strike="noStrike" dirty="0">
                          <a:solidFill>
                            <a:srgbClr val="000000"/>
                          </a:solidFill>
                          <a:effectLst/>
                          <a:latin typeface="Calibri" panose="020F0502020204030204" pitchFamily="34" charset="0"/>
                        </a:rPr>
                        <a:t>Bristol</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233</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290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24%</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48469536"/>
                  </a:ext>
                </a:extLst>
              </a:tr>
              <a:tr h="189047">
                <a:tc>
                  <a:txBody>
                    <a:bodyPr/>
                    <a:lstStyle/>
                    <a:p>
                      <a:pPr algn="l" fontAlgn="b"/>
                      <a:r>
                        <a:rPr lang="en-US" sz="1100" b="0" i="0" u="none" strike="noStrike" dirty="0">
                          <a:solidFill>
                            <a:srgbClr val="000000"/>
                          </a:solidFill>
                          <a:effectLst/>
                          <a:latin typeface="Calibri" panose="020F0502020204030204" pitchFamily="34" charset="0"/>
                        </a:rPr>
                        <a:t>Franklin</a:t>
                      </a:r>
                    </a:p>
                  </a:txBody>
                  <a:tcPr marL="6350" marR="6350" marT="635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20</a:t>
                      </a:r>
                    </a:p>
                  </a:txBody>
                  <a:tcPr marL="6350" marR="6350" marT="635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36</a:t>
                      </a:r>
                    </a:p>
                  </a:txBody>
                  <a:tcPr marL="6350" marR="6350" marT="6350" marB="0" anchor="b">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80%</a:t>
                      </a:r>
                    </a:p>
                  </a:txBody>
                  <a:tcPr marL="6350" marR="6350" marT="6350" marB="0" anchor="ctr">
                    <a:lnL>
                      <a:noFill/>
                    </a:lnL>
                    <a:lnR>
                      <a:noFill/>
                    </a:lnR>
                    <a:lnT>
                      <a:noFill/>
                    </a:lnT>
                    <a:lnB>
                      <a:noFill/>
                    </a:lnB>
                  </a:tcPr>
                </a:tc>
                <a:extLst>
                  <a:ext uri="{0D108BD9-81ED-4DB2-BD59-A6C34878D82A}">
                    <a16:rowId xmlns:a16="http://schemas.microsoft.com/office/drawing/2014/main" val="511037803"/>
                  </a:ext>
                </a:extLst>
              </a:tr>
              <a:tr h="189047">
                <a:tc>
                  <a:txBody>
                    <a:bodyPr/>
                    <a:lstStyle/>
                    <a:p>
                      <a:pPr algn="l" fontAlgn="b"/>
                      <a:r>
                        <a:rPr lang="en-US" sz="1100" b="0" i="0" u="none" strike="noStrike" dirty="0">
                          <a:solidFill>
                            <a:srgbClr val="000000"/>
                          </a:solidFill>
                          <a:effectLst/>
                          <a:latin typeface="Calibri" panose="020F0502020204030204" pitchFamily="34" charset="0"/>
                        </a:rPr>
                        <a:t>Hampshire </a:t>
                      </a:r>
                    </a:p>
                  </a:txBody>
                  <a:tcPr marL="6350" marR="6350" marT="635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34</a:t>
                      </a:r>
                    </a:p>
                  </a:txBody>
                  <a:tcPr marL="6350" marR="6350" marT="635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44</a:t>
                      </a:r>
                    </a:p>
                  </a:txBody>
                  <a:tcPr marL="6350" marR="6350" marT="6350" marB="0" anchor="b">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29%</a:t>
                      </a:r>
                    </a:p>
                  </a:txBody>
                  <a:tcPr marL="6350" marR="6350" marT="6350" marB="0" anchor="ctr">
                    <a:lnL>
                      <a:noFill/>
                    </a:lnL>
                    <a:lnR>
                      <a:noFill/>
                    </a:lnR>
                    <a:lnT>
                      <a:noFill/>
                    </a:lnT>
                    <a:lnB>
                      <a:noFill/>
                    </a:lnB>
                  </a:tcPr>
                </a:tc>
                <a:extLst>
                  <a:ext uri="{0D108BD9-81ED-4DB2-BD59-A6C34878D82A}">
                    <a16:rowId xmlns:a16="http://schemas.microsoft.com/office/drawing/2014/main" val="4290712231"/>
                  </a:ext>
                </a:extLst>
              </a:tr>
              <a:tr h="189047">
                <a:tc>
                  <a:txBody>
                    <a:bodyPr/>
                    <a:lstStyle/>
                    <a:p>
                      <a:pPr algn="l" fontAlgn="b"/>
                      <a:r>
                        <a:rPr lang="en-US" sz="1100" b="0" i="0" u="none" strike="noStrike" dirty="0">
                          <a:solidFill>
                            <a:srgbClr val="000000"/>
                          </a:solidFill>
                          <a:effectLst/>
                          <a:latin typeface="Calibri" panose="020F0502020204030204" pitchFamily="34" charset="0"/>
                        </a:rPr>
                        <a:t>Middlesex</a:t>
                      </a:r>
                    </a:p>
                  </a:txBody>
                  <a:tcPr marL="6350" marR="6350" marT="635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300</a:t>
                      </a:r>
                    </a:p>
                  </a:txBody>
                  <a:tcPr marL="6350" marR="6350" marT="635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360</a:t>
                      </a:r>
                    </a:p>
                  </a:txBody>
                  <a:tcPr marL="6350" marR="6350" marT="6350" marB="0" anchor="b">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20%</a:t>
                      </a:r>
                    </a:p>
                  </a:txBody>
                  <a:tcPr marL="6350" marR="6350" marT="6350" marB="0" anchor="ctr">
                    <a:lnL>
                      <a:noFill/>
                    </a:lnL>
                    <a:lnR>
                      <a:noFill/>
                    </a:lnR>
                    <a:lnT>
                      <a:noFill/>
                    </a:lnT>
                    <a:lnB>
                      <a:noFill/>
                    </a:lnB>
                  </a:tcPr>
                </a:tc>
                <a:extLst>
                  <a:ext uri="{0D108BD9-81ED-4DB2-BD59-A6C34878D82A}">
                    <a16:rowId xmlns:a16="http://schemas.microsoft.com/office/drawing/2014/main" val="113617782"/>
                  </a:ext>
                </a:extLst>
              </a:tr>
            </a:tbl>
          </a:graphicData>
        </a:graphic>
      </p:graphicFrame>
    </p:spTree>
    <p:extLst>
      <p:ext uri="{BB962C8B-B14F-4D97-AF65-F5344CB8AC3E}">
        <p14:creationId xmlns:p14="http://schemas.microsoft.com/office/powerpoint/2010/main" val="3133166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A9F6280-3237-4ADF-97DE-9C3C98B49676}"/>
              </a:ext>
            </a:extLst>
          </p:cNvPr>
          <p:cNvSpPr txBox="1">
            <a:spLocks/>
          </p:cNvSpPr>
          <p:nvPr/>
        </p:nvSpPr>
        <p:spPr>
          <a:xfrm>
            <a:off x="1524000" y="988018"/>
            <a:ext cx="8869680" cy="10058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000" dirty="0">
              <a:solidFill>
                <a:srgbClr val="31439F"/>
              </a:solidFill>
              <a:latin typeface="Tahoma"/>
              <a:ea typeface="Tahoma"/>
              <a:cs typeface="Tahoma"/>
            </a:endParaRPr>
          </a:p>
        </p:txBody>
      </p:sp>
      <p:sp>
        <p:nvSpPr>
          <p:cNvPr id="11" name="Title 1">
            <a:extLst>
              <a:ext uri="{FF2B5EF4-FFF2-40B4-BE49-F238E27FC236}">
                <a16:creationId xmlns:a16="http://schemas.microsoft.com/office/drawing/2014/main" id="{CA14E876-F042-4C42-9CF7-7675153B9295}"/>
              </a:ext>
            </a:extLst>
          </p:cNvPr>
          <p:cNvSpPr txBox="1">
            <a:spLocks/>
          </p:cNvSpPr>
          <p:nvPr/>
        </p:nvSpPr>
        <p:spPr>
          <a:xfrm>
            <a:off x="592822" y="56524"/>
            <a:ext cx="10972800" cy="874654"/>
          </a:xfrm>
          <a:prstGeom prst="rect">
            <a:avLst/>
          </a:prstGeom>
        </p:spPr>
        <p:txBody>
          <a:bodyPr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In 2021, 55% of all opioid-related EMS incidents were Acute Opioid Overdoses</a:t>
            </a:r>
          </a:p>
        </p:txBody>
      </p:sp>
      <p:pic>
        <p:nvPicPr>
          <p:cNvPr id="9" name="Picture 8">
            <a:extLst>
              <a:ext uri="{FF2B5EF4-FFF2-40B4-BE49-F238E27FC236}">
                <a16:creationId xmlns:a16="http://schemas.microsoft.com/office/drawing/2014/main" id="{4E7CB02A-D50E-42E6-955A-B9B8A0E8714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5891" y="1336128"/>
            <a:ext cx="7460218" cy="4053722"/>
          </a:xfrm>
          <a:prstGeom prst="rect">
            <a:avLst/>
          </a:prstGeom>
          <a:noFill/>
          <a:ln>
            <a:noFill/>
          </a:ln>
        </p:spPr>
      </p:pic>
      <p:sp>
        <p:nvSpPr>
          <p:cNvPr id="10" name="TextBox 9">
            <a:extLst>
              <a:ext uri="{FF2B5EF4-FFF2-40B4-BE49-F238E27FC236}">
                <a16:creationId xmlns:a16="http://schemas.microsoft.com/office/drawing/2014/main" id="{CA54E6F0-1435-4A06-9D93-52054469B7B5}"/>
              </a:ext>
            </a:extLst>
          </p:cNvPr>
          <p:cNvSpPr txBox="1"/>
          <p:nvPr/>
        </p:nvSpPr>
        <p:spPr>
          <a:xfrm>
            <a:off x="2365891" y="5593804"/>
            <a:ext cx="7460218" cy="369332"/>
          </a:xfrm>
          <a:prstGeom prst="rect">
            <a:avLst/>
          </a:prstGeom>
          <a:noFill/>
        </p:spPr>
        <p:txBody>
          <a:bodyPr wrap="square" rtlCol="0">
            <a:spAutoFit/>
          </a:bodyPr>
          <a:lstStyle/>
          <a:p>
            <a:pPr algn="ctr"/>
            <a:r>
              <a:rPr lang="en-US" dirty="0">
                <a:solidFill>
                  <a:srgbClr val="D2533C"/>
                </a:solidFill>
                <a:latin typeface="Arial"/>
              </a:rPr>
              <a:t>Naloxone was administered in 96% of these incidents</a:t>
            </a:r>
          </a:p>
        </p:txBody>
      </p:sp>
    </p:spTree>
    <p:extLst>
      <p:ext uri="{BB962C8B-B14F-4D97-AF65-F5344CB8AC3E}">
        <p14:creationId xmlns:p14="http://schemas.microsoft.com/office/powerpoint/2010/main" val="1943567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A9F6280-3237-4ADF-97DE-9C3C98B49676}"/>
              </a:ext>
            </a:extLst>
          </p:cNvPr>
          <p:cNvSpPr txBox="1">
            <a:spLocks/>
          </p:cNvSpPr>
          <p:nvPr/>
        </p:nvSpPr>
        <p:spPr>
          <a:xfrm>
            <a:off x="1524000" y="988018"/>
            <a:ext cx="8869680" cy="10058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000" dirty="0">
              <a:solidFill>
                <a:srgbClr val="31439F"/>
              </a:solidFill>
              <a:latin typeface="Tahoma"/>
              <a:ea typeface="Tahoma"/>
              <a:cs typeface="Tahoma"/>
            </a:endParaRPr>
          </a:p>
        </p:txBody>
      </p:sp>
      <p:sp>
        <p:nvSpPr>
          <p:cNvPr id="11" name="Title 1">
            <a:extLst>
              <a:ext uri="{FF2B5EF4-FFF2-40B4-BE49-F238E27FC236}">
                <a16:creationId xmlns:a16="http://schemas.microsoft.com/office/drawing/2014/main" id="{CA14E876-F042-4C42-9CF7-7675153B9295}"/>
              </a:ext>
            </a:extLst>
          </p:cNvPr>
          <p:cNvSpPr txBox="1">
            <a:spLocks/>
          </p:cNvSpPr>
          <p:nvPr/>
        </p:nvSpPr>
        <p:spPr>
          <a:xfrm>
            <a:off x="592822" y="56524"/>
            <a:ext cx="10972800" cy="874654"/>
          </a:xfrm>
          <a:prstGeom prst="rect">
            <a:avLst/>
          </a:prstGeom>
        </p:spPr>
        <p:txBody>
          <a:bodyPr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Opioid prescribing bounced back after COVID-19 related shut-downs, but continues a downward trend</a:t>
            </a:r>
          </a:p>
        </p:txBody>
      </p:sp>
      <p:pic>
        <p:nvPicPr>
          <p:cNvPr id="8" name="Picture 7" descr="Chart, line chart&#10;&#10;Description automatically generated">
            <a:extLst>
              <a:ext uri="{FF2B5EF4-FFF2-40B4-BE49-F238E27FC236}">
                <a16:creationId xmlns:a16="http://schemas.microsoft.com/office/drawing/2014/main" id="{907AD6A9-FCAA-420B-AE3F-20E6CFDE59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8891" y="1206186"/>
            <a:ext cx="8459897" cy="5003025"/>
          </a:xfrm>
          <a:prstGeom prst="rect">
            <a:avLst/>
          </a:prstGeom>
          <a:noFill/>
        </p:spPr>
      </p:pic>
    </p:spTree>
    <p:extLst>
      <p:ext uri="{BB962C8B-B14F-4D97-AF65-F5344CB8AC3E}">
        <p14:creationId xmlns:p14="http://schemas.microsoft.com/office/powerpoint/2010/main" val="2269369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019301" y="2057400"/>
            <a:ext cx="8153399" cy="196596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n-US" sz="4400" dirty="0">
                <a:solidFill>
                  <a:schemeClr val="bg1"/>
                </a:solidFill>
              </a:rPr>
              <a:t>PUBLIC HEALTH COUNCIL meeting </a:t>
            </a:r>
          </a:p>
          <a:p>
            <a:pPr lvl="0" algn="ctr" fontAlgn="auto">
              <a:spcAft>
                <a:spcPts val="0"/>
              </a:spcAft>
              <a:defRPr/>
            </a:pPr>
            <a:r>
              <a:rPr lang="en-US" sz="4400" dirty="0">
                <a:solidFill>
                  <a:schemeClr val="bg1"/>
                </a:solidFill>
              </a:rPr>
              <a:t>June 8, 2022</a:t>
            </a:r>
          </a:p>
        </p:txBody>
      </p:sp>
      <p:sp>
        <p:nvSpPr>
          <p:cNvPr id="5" name="Subtitle 3"/>
          <p:cNvSpPr txBox="1">
            <a:spLocks/>
          </p:cNvSpPr>
          <p:nvPr/>
        </p:nvSpPr>
        <p:spPr>
          <a:xfrm>
            <a:off x="978196" y="4321646"/>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Margret R. Cooke, Commissioner</a:t>
            </a:r>
          </a:p>
        </p:txBody>
      </p:sp>
    </p:spTree>
    <p:extLst>
      <p:ext uri="{BB962C8B-B14F-4D97-AF65-F5344CB8AC3E}">
        <p14:creationId xmlns:p14="http://schemas.microsoft.com/office/powerpoint/2010/main" val="2822442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716" y="1725223"/>
            <a:ext cx="11032959" cy="2877707"/>
          </a:xfrm>
          <a:prstGeom prst="rect">
            <a:avLst/>
          </a:prstGeom>
        </p:spPr>
        <p:txBody>
          <a:bodyPr wrap="square" lIns="91014" tIns="45718" rIns="91014"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1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Proposed Revisions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1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105 CMR 164.000:</a:t>
            </a:r>
            <a:endParaRPr kumimoji="0" lang="en-US" sz="45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Calibri"/>
                <a:ea typeface="+mn-ea"/>
                <a:cs typeface="+mn-cs"/>
              </a:rPr>
              <a:t>Licensure of Substance Use Disorder Treatment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100" b="0" i="1"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 name="TextBox 2">
            <a:extLst>
              <a:ext uri="{FF2B5EF4-FFF2-40B4-BE49-F238E27FC236}">
                <a16:creationId xmlns:a16="http://schemas.microsoft.com/office/drawing/2014/main" id="{500B02C3-220F-4C73-8930-22396267A6BB}"/>
              </a:ext>
            </a:extLst>
          </p:cNvPr>
          <p:cNvSpPr txBox="1"/>
          <p:nvPr/>
        </p:nvSpPr>
        <p:spPr>
          <a:xfrm>
            <a:off x="701573" y="4594292"/>
            <a:ext cx="10282111"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ea typeface="+mn-ea"/>
                <a:cs typeface="Arial" panose="020B0604020202020204" pitchFamily="34" charset="0"/>
              </a:rPr>
              <a:t>Deirdre Calvert, LICSW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ea typeface="+mn-ea"/>
                <a:cs typeface="Arial" panose="020B0604020202020204" pitchFamily="34" charset="0"/>
              </a:rPr>
              <a:t>Director, Bureau of Substance Addiction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ea typeface="+mn-ea"/>
                <a:cs typeface="Arial" panose="020B0604020202020204" pitchFamily="34" charset="0"/>
              </a:rPr>
              <a:t>Erica Weil, LICSW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ea typeface="+mn-ea"/>
                <a:cs typeface="Arial" panose="020B0604020202020204" pitchFamily="34" charset="0"/>
              </a:rPr>
              <a:t>Director of Quality Assurance &amp; Licensing, Bureau of Substance Addiction Services</a:t>
            </a:r>
          </a:p>
        </p:txBody>
      </p:sp>
    </p:spTree>
    <p:extLst>
      <p:ext uri="{BB962C8B-B14F-4D97-AF65-F5344CB8AC3E}">
        <p14:creationId xmlns:p14="http://schemas.microsoft.com/office/powerpoint/2010/main" val="496226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44C1B0-46ED-4314-BF34-BB77A11A3D88}"/>
              </a:ext>
            </a:extLst>
          </p:cNvPr>
          <p:cNvSpPr txBox="1"/>
          <p:nvPr/>
        </p:nvSpPr>
        <p:spPr>
          <a:xfrm>
            <a:off x="279400" y="1790961"/>
            <a:ext cx="11795760" cy="3970318"/>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Review of substantive changes from previous hearings</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First Public Hearing </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March 9, 2020</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Second Public Hearing </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February 26, 2021</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Review of additional changes for Third Public Hearing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0EC0661-1B0B-45F8-B994-D4291F2EE5F1}"/>
              </a:ext>
            </a:extLst>
          </p:cNvPr>
          <p:cNvSpPr txBox="1">
            <a:spLocks/>
          </p:cNvSpPr>
          <p:nvPr/>
        </p:nvSpPr>
        <p:spPr>
          <a:xfrm>
            <a:off x="592822"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Overview</a:t>
            </a:r>
          </a:p>
        </p:txBody>
      </p:sp>
    </p:spTree>
    <p:extLst>
      <p:ext uri="{BB962C8B-B14F-4D97-AF65-F5344CB8AC3E}">
        <p14:creationId xmlns:p14="http://schemas.microsoft.com/office/powerpoint/2010/main" val="238662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019301" y="2057400"/>
            <a:ext cx="8153399" cy="196596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n-US" sz="4400" dirty="0">
                <a:solidFill>
                  <a:schemeClr val="bg1"/>
                </a:solidFill>
              </a:rPr>
              <a:t>PUBLIC HEALTH COUNCIL meeting </a:t>
            </a:r>
          </a:p>
          <a:p>
            <a:pPr lvl="0" algn="ctr" fontAlgn="auto">
              <a:spcAft>
                <a:spcPts val="0"/>
              </a:spcAft>
              <a:defRPr/>
            </a:pPr>
            <a:r>
              <a:rPr lang="en-US" sz="4400" dirty="0">
                <a:solidFill>
                  <a:schemeClr val="bg1"/>
                </a:solidFill>
              </a:rPr>
              <a:t>June 8, 2022</a:t>
            </a:r>
          </a:p>
        </p:txBody>
      </p:sp>
      <p:sp>
        <p:nvSpPr>
          <p:cNvPr id="5" name="Subtitle 3"/>
          <p:cNvSpPr txBox="1">
            <a:spLocks/>
          </p:cNvSpPr>
          <p:nvPr/>
        </p:nvSpPr>
        <p:spPr>
          <a:xfrm>
            <a:off x="978196" y="4321646"/>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Margret R. Cooke, Commissioner</a:t>
            </a:r>
          </a:p>
        </p:txBody>
      </p:sp>
    </p:spTree>
    <p:extLst>
      <p:ext uri="{BB962C8B-B14F-4D97-AF65-F5344CB8AC3E}">
        <p14:creationId xmlns:p14="http://schemas.microsoft.com/office/powerpoint/2010/main" val="315105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Regulation Overview</a:t>
            </a:r>
          </a:p>
        </p:txBody>
      </p:sp>
      <p:sp>
        <p:nvSpPr>
          <p:cNvPr id="3" name="Content Placeholder 2"/>
          <p:cNvSpPr>
            <a:spLocks noGrp="1"/>
          </p:cNvSpPr>
          <p:nvPr>
            <p:ph idx="1"/>
          </p:nvPr>
        </p:nvSpPr>
        <p:spPr>
          <a:xfrm>
            <a:off x="571500" y="1654629"/>
            <a:ext cx="11010900" cy="4493306"/>
          </a:xfrm>
        </p:spPr>
        <p:txBody>
          <a:bodyPr>
            <a:normAutofit/>
          </a:bodyPr>
          <a:lstStyle/>
          <a:p>
            <a:pPr marL="0" indent="0">
              <a:buNone/>
            </a:pPr>
            <a:r>
              <a:rPr lang="en-US" sz="3000" dirty="0"/>
              <a:t>105 CMR 164.000, Licensure of Substance Use Disorder Treatment Programs, </a:t>
            </a:r>
            <a:r>
              <a:rPr lang="en-US" sz="3000" b="1" dirty="0"/>
              <a:t>sets forth standards for the licensure or approval of substance use disorder treatment programs</a:t>
            </a:r>
            <a:r>
              <a:rPr lang="en-US" sz="3000" dirty="0"/>
              <a:t> operating as:</a:t>
            </a:r>
          </a:p>
          <a:p>
            <a:endParaRPr lang="en-US" sz="3000" dirty="0"/>
          </a:p>
          <a:p>
            <a:pPr marL="514350" indent="-514350">
              <a:spcBef>
                <a:spcPts val="0"/>
              </a:spcBef>
              <a:spcAft>
                <a:spcPts val="1200"/>
              </a:spcAft>
              <a:buFont typeface="+mj-lt"/>
              <a:buAutoNum type="arabicPeriod"/>
            </a:pPr>
            <a:r>
              <a:rPr lang="en-US" sz="3000" dirty="0"/>
              <a:t>Standalone facilities;</a:t>
            </a:r>
          </a:p>
          <a:p>
            <a:pPr marL="514350" indent="-514350">
              <a:spcBef>
                <a:spcPts val="0"/>
              </a:spcBef>
              <a:spcAft>
                <a:spcPts val="1200"/>
              </a:spcAft>
              <a:buFont typeface="+mj-lt"/>
              <a:buAutoNum type="arabicPeriod"/>
            </a:pPr>
            <a:r>
              <a:rPr lang="en-US" sz="3000" dirty="0"/>
              <a:t>Within settings licensed by other Agencies of the Commonwealth, or operated by Agencies of the Commonwealth; or </a:t>
            </a:r>
          </a:p>
          <a:p>
            <a:pPr marL="514350" indent="-514350">
              <a:spcBef>
                <a:spcPts val="0"/>
              </a:spcBef>
              <a:spcAft>
                <a:spcPts val="1200"/>
              </a:spcAft>
              <a:buFont typeface="+mj-lt"/>
              <a:buAutoNum type="arabicPeriod"/>
            </a:pPr>
            <a:r>
              <a:rPr lang="en-US" sz="3000" dirty="0"/>
              <a:t>Within Penal Facilities</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1465893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Regulation Overview – Parts One, Two, and Three</a:t>
            </a:r>
          </a:p>
        </p:txBody>
      </p:sp>
      <p:sp>
        <p:nvSpPr>
          <p:cNvPr id="3" name="Content Placeholder 2"/>
          <p:cNvSpPr>
            <a:spLocks noGrp="1"/>
          </p:cNvSpPr>
          <p:nvPr>
            <p:ph idx="1"/>
          </p:nvPr>
        </p:nvSpPr>
        <p:spPr>
          <a:xfrm>
            <a:off x="571500" y="1649186"/>
            <a:ext cx="11010900" cy="4487863"/>
          </a:xfrm>
        </p:spPr>
        <p:txBody>
          <a:bodyPr>
            <a:normAutofit fontScale="92500" lnSpcReduction="20000"/>
          </a:bodyPr>
          <a:lstStyle/>
          <a:p>
            <a:pPr marL="0" indent="0">
              <a:buNone/>
            </a:pPr>
            <a:r>
              <a:rPr lang="en-US" sz="3200" b="1" dirty="0"/>
              <a:t>The regulation has been reorganized into three main Parts:</a:t>
            </a:r>
          </a:p>
          <a:p>
            <a:endParaRPr lang="en-US" sz="3200" b="1" dirty="0"/>
          </a:p>
          <a:p>
            <a:r>
              <a:rPr lang="en-US" sz="3200" b="1" dirty="0"/>
              <a:t>Part One </a:t>
            </a:r>
            <a:r>
              <a:rPr lang="en-US" sz="3200" dirty="0"/>
              <a:t>- Administrative Requirements</a:t>
            </a:r>
          </a:p>
          <a:p>
            <a:endParaRPr lang="en-US" sz="3200" dirty="0"/>
          </a:p>
          <a:p>
            <a:r>
              <a:rPr lang="en-US" sz="3200" b="1" dirty="0"/>
              <a:t>Part Two </a:t>
            </a:r>
            <a:r>
              <a:rPr lang="en-US" sz="3200" dirty="0"/>
              <a:t>- Service Setting Specific Requirements</a:t>
            </a:r>
          </a:p>
          <a:p>
            <a:endParaRPr lang="en-US" sz="3200" dirty="0"/>
          </a:p>
          <a:p>
            <a:r>
              <a:rPr lang="en-US" sz="3200" b="1" dirty="0"/>
              <a:t>Part Three </a:t>
            </a:r>
            <a:r>
              <a:rPr lang="en-US" sz="3200" dirty="0"/>
              <a:t>- Newly created for:</a:t>
            </a:r>
          </a:p>
          <a:p>
            <a:pPr lvl="1">
              <a:buFont typeface="Calibri" panose="020F0502020204030204" pitchFamily="34" charset="0"/>
              <a:buChar char="‒"/>
            </a:pPr>
            <a:r>
              <a:rPr lang="en-US" sz="2800" i="1" dirty="0"/>
              <a:t>Programs </a:t>
            </a:r>
            <a:r>
              <a:rPr lang="en-US" i="1" dirty="0"/>
              <a:t>operated</a:t>
            </a:r>
            <a:r>
              <a:rPr lang="en-US" sz="2800" i="1" dirty="0"/>
              <a:t> by a Private Entity holding a State License</a:t>
            </a:r>
          </a:p>
          <a:p>
            <a:pPr lvl="1">
              <a:buFont typeface="Calibri" panose="020F0502020204030204" pitchFamily="34" charset="0"/>
              <a:buChar char="‒"/>
            </a:pPr>
            <a:r>
              <a:rPr lang="en-US" i="1" dirty="0"/>
              <a:t>Directly operated by a State Agency</a:t>
            </a:r>
          </a:p>
          <a:p>
            <a:pPr lvl="1">
              <a:buFont typeface="Calibri" panose="020F0502020204030204" pitchFamily="34" charset="0"/>
              <a:buChar char="‒"/>
            </a:pPr>
            <a:r>
              <a:rPr lang="en-US" i="1" dirty="0"/>
              <a:t>Operated by or within a Penal Facility</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2613004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Initially Proposed Revisions</a:t>
            </a:r>
          </a:p>
        </p:txBody>
      </p:sp>
      <p:sp>
        <p:nvSpPr>
          <p:cNvPr id="3" name="Content Placeholder 2"/>
          <p:cNvSpPr>
            <a:spLocks noGrp="1"/>
          </p:cNvSpPr>
          <p:nvPr>
            <p:ph idx="1"/>
          </p:nvPr>
        </p:nvSpPr>
        <p:spPr>
          <a:xfrm>
            <a:off x="571500" y="1649186"/>
            <a:ext cx="11010900" cy="4487863"/>
          </a:xfrm>
        </p:spPr>
        <p:txBody>
          <a:bodyPr>
            <a:normAutofit fontScale="92500" lnSpcReduction="20000"/>
          </a:bodyPr>
          <a:lstStyle/>
          <a:p>
            <a:pPr marL="342900" indent="-342900">
              <a:spcAft>
                <a:spcPts val="1200"/>
              </a:spcAft>
              <a:buFont typeface="Arial" panose="020B0604020202020204" pitchFamily="34" charset="0"/>
              <a:buChar char="•"/>
            </a:pPr>
            <a:r>
              <a:rPr lang="en-US" sz="3200" dirty="0">
                <a:effectLst/>
                <a:ea typeface="Times New Roman" panose="02020603050405020304" pitchFamily="18" charset="0"/>
                <a:cs typeface="Times New Roman" panose="02020603050405020304" pitchFamily="18" charset="0"/>
              </a:rPr>
              <a:t>Modernizing, Reorganization, Alignment with Federal Standards</a:t>
            </a:r>
            <a:endParaRPr lang="en-US" sz="3200" dirty="0"/>
          </a:p>
          <a:p>
            <a:pPr marL="342900" indent="-342900">
              <a:spcAft>
                <a:spcPts val="1200"/>
              </a:spcAft>
              <a:buFont typeface="Arial" panose="020B0604020202020204" pitchFamily="34" charset="0"/>
              <a:buChar char="•"/>
            </a:pPr>
            <a:r>
              <a:rPr lang="en-US" sz="3200" dirty="0"/>
              <a:t>Implementation of the CARE Act</a:t>
            </a:r>
          </a:p>
          <a:p>
            <a:pPr marL="342900" indent="-342900">
              <a:spcAft>
                <a:spcPts val="1200"/>
              </a:spcAft>
              <a:buFont typeface="Arial" panose="020B0604020202020204" pitchFamily="34" charset="0"/>
              <a:buChar char="•"/>
            </a:pPr>
            <a:r>
              <a:rPr lang="en-US" sz="3200" dirty="0"/>
              <a:t>Furthering EOHHS’s Behavioral Health Redesign efforts</a:t>
            </a:r>
          </a:p>
          <a:p>
            <a:pPr marL="342900" indent="-342900">
              <a:spcAft>
                <a:spcPts val="1200"/>
              </a:spcAft>
              <a:buFont typeface="Arial" panose="020B0604020202020204" pitchFamily="34" charset="0"/>
              <a:buChar char="•"/>
            </a:pPr>
            <a:r>
              <a:rPr lang="en-US" sz="3200" dirty="0"/>
              <a:t>Clarifying requirements for programs licensed by other Agencies of the Commonwealth</a:t>
            </a:r>
          </a:p>
          <a:p>
            <a:pPr marL="342900" indent="-342900">
              <a:spcAft>
                <a:spcPts val="1200"/>
              </a:spcAft>
              <a:buFont typeface="Arial" panose="020B0604020202020204" pitchFamily="34" charset="0"/>
              <a:buChar char="•"/>
            </a:pPr>
            <a:r>
              <a:rPr lang="en-US" sz="3200" dirty="0"/>
              <a:t>Establishing requirements for programs operated by Agencies of the Commonwealth</a:t>
            </a:r>
          </a:p>
          <a:p>
            <a:pPr marL="342900" indent="-342900">
              <a:spcAft>
                <a:spcPts val="1200"/>
              </a:spcAft>
              <a:buFont typeface="Arial" panose="020B0604020202020204" pitchFamily="34" charset="0"/>
              <a:buChar char="•"/>
            </a:pPr>
            <a:r>
              <a:rPr lang="en-US" sz="3200" dirty="0"/>
              <a:t>Creating a regulatory framework for Penal Facilities</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352692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bg1"/>
                </a:solidFill>
                <a:latin typeface="Arial" panose="020B0604020202020204" pitchFamily="34" charset="0"/>
                <a:cs typeface="Arial" panose="020B0604020202020204" pitchFamily="34" charset="0"/>
              </a:rPr>
              <a:t>General Modernizing, Reorganization,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Alignment with Federal Standards</a:t>
            </a:r>
          </a:p>
        </p:txBody>
      </p:sp>
      <p:sp>
        <p:nvSpPr>
          <p:cNvPr id="3" name="Content Placeholder 2"/>
          <p:cNvSpPr>
            <a:spLocks noGrp="1"/>
          </p:cNvSpPr>
          <p:nvPr>
            <p:ph idx="1"/>
          </p:nvPr>
        </p:nvSpPr>
        <p:spPr>
          <a:xfrm>
            <a:off x="571500" y="1649186"/>
            <a:ext cx="11010900" cy="4487863"/>
          </a:xfrm>
        </p:spPr>
        <p:txBody>
          <a:bodyPr>
            <a:normAutofit/>
          </a:bodyPr>
          <a:lstStyle/>
          <a:p>
            <a:pPr marL="457200" indent="-457200">
              <a:spcAft>
                <a:spcPts val="1200"/>
              </a:spcAft>
              <a:buFont typeface="Arial" panose="020B0604020202020204" pitchFamily="34" charset="0"/>
              <a:buChar char="•"/>
            </a:pPr>
            <a:r>
              <a:rPr lang="en-US" sz="3000" dirty="0">
                <a:effectLst/>
                <a:ea typeface="Times New Roman" panose="02020603050405020304" pitchFamily="18" charset="0"/>
              </a:rPr>
              <a:t>Increased requirements for personnel in supervision and leadership </a:t>
            </a:r>
            <a:r>
              <a:rPr lang="en-US" sz="3000" dirty="0">
                <a:ea typeface="Times New Roman" panose="02020603050405020304" pitchFamily="18" charset="0"/>
              </a:rPr>
              <a:t>r</a:t>
            </a:r>
            <a:r>
              <a:rPr lang="en-US" sz="3000" dirty="0">
                <a:effectLst/>
                <a:ea typeface="Times New Roman" panose="02020603050405020304" pitchFamily="18" charset="0"/>
              </a:rPr>
              <a:t>oles</a:t>
            </a:r>
          </a:p>
          <a:p>
            <a:pPr marL="457200" indent="-457200">
              <a:spcAft>
                <a:spcPts val="1200"/>
              </a:spcAft>
              <a:buFont typeface="Arial" panose="020B0604020202020204" pitchFamily="34" charset="0"/>
              <a:buChar char="•"/>
            </a:pPr>
            <a:r>
              <a:rPr lang="en-US" sz="3000" dirty="0">
                <a:effectLst/>
                <a:ea typeface="Times New Roman" panose="02020603050405020304" pitchFamily="18" charset="0"/>
              </a:rPr>
              <a:t>Office-based </a:t>
            </a:r>
            <a:r>
              <a:rPr lang="en-US" sz="3000" dirty="0">
                <a:ea typeface="Times New Roman" panose="02020603050405020304" pitchFamily="18" charset="0"/>
              </a:rPr>
              <a:t>o</a:t>
            </a:r>
            <a:r>
              <a:rPr lang="en-US" sz="3000" dirty="0">
                <a:effectLst/>
                <a:ea typeface="Times New Roman" panose="02020603050405020304" pitchFamily="18" charset="0"/>
              </a:rPr>
              <a:t>pioid treatment (OBOT) licensure</a:t>
            </a:r>
          </a:p>
          <a:p>
            <a:pPr marL="457200" indent="-457200">
              <a:spcAft>
                <a:spcPts val="1200"/>
              </a:spcAft>
              <a:buFont typeface="Arial" panose="020B0604020202020204" pitchFamily="34" charset="0"/>
              <a:buChar char="•"/>
            </a:pPr>
            <a:r>
              <a:rPr lang="en-US" sz="3000" dirty="0">
                <a:effectLst/>
                <a:ea typeface="Times New Roman" panose="02020603050405020304" pitchFamily="18" charset="0"/>
              </a:rPr>
              <a:t>Direct referral </a:t>
            </a:r>
            <a:r>
              <a:rPr lang="en-US" sz="3000" dirty="0">
                <a:ea typeface="Times New Roman" panose="02020603050405020304" pitchFamily="18" charset="0"/>
              </a:rPr>
              <a:t>c</a:t>
            </a:r>
            <a:r>
              <a:rPr lang="en-US" sz="3000" dirty="0">
                <a:effectLst/>
                <a:ea typeface="Times New Roman" panose="02020603050405020304" pitchFamily="18" charset="0"/>
              </a:rPr>
              <a:t>onnections</a:t>
            </a:r>
            <a:endParaRPr lang="en-US" sz="3000" dirty="0">
              <a:ea typeface="Times New Roman" panose="02020603050405020304" pitchFamily="18" charset="0"/>
            </a:endParaRPr>
          </a:p>
          <a:p>
            <a:pPr marL="457200" indent="-457200">
              <a:spcAft>
                <a:spcPts val="1200"/>
              </a:spcAft>
              <a:buFont typeface="Arial" panose="020B0604020202020204" pitchFamily="34" charset="0"/>
              <a:buChar char="•"/>
            </a:pPr>
            <a:r>
              <a:rPr lang="en-US" sz="3000" dirty="0">
                <a:effectLst/>
                <a:ea typeface="Times New Roman" panose="02020603050405020304" pitchFamily="18" charset="0"/>
              </a:rPr>
              <a:t>Lower barriers for admission</a:t>
            </a:r>
          </a:p>
          <a:p>
            <a:pPr marL="457200" indent="-457200">
              <a:spcAft>
                <a:spcPts val="1200"/>
              </a:spcAft>
              <a:buFont typeface="Arial" panose="020B0604020202020204" pitchFamily="34" charset="0"/>
              <a:buChar char="•"/>
            </a:pPr>
            <a:r>
              <a:rPr lang="en-US" sz="3000" dirty="0">
                <a:effectLst/>
                <a:ea typeface="Times New Roman" panose="02020603050405020304" pitchFamily="18" charset="0"/>
              </a:rPr>
              <a:t>Reorganization</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2212195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bg1"/>
                </a:solidFill>
                <a:latin typeface="Arial" panose="020B0604020202020204" pitchFamily="34" charset="0"/>
                <a:cs typeface="Arial" panose="020B0604020202020204" pitchFamily="34" charset="0"/>
              </a:rPr>
              <a:t>General Modernizing, Reorganization,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Alignment with Federal Standards </a:t>
            </a:r>
            <a:r>
              <a:rPr lang="en-US" sz="3200" b="0" i="1" dirty="0">
                <a:solidFill>
                  <a:schemeClr val="bg1"/>
                </a:solidFill>
                <a:latin typeface="Arial" panose="020B0604020202020204" pitchFamily="34" charset="0"/>
                <a:cs typeface="Arial" panose="020B0604020202020204" pitchFamily="34" charset="0"/>
              </a:rPr>
              <a:t>(continued)</a:t>
            </a:r>
          </a:p>
        </p:txBody>
      </p:sp>
      <p:sp>
        <p:nvSpPr>
          <p:cNvPr id="3" name="Content Placeholder 2"/>
          <p:cNvSpPr>
            <a:spLocks noGrp="1"/>
          </p:cNvSpPr>
          <p:nvPr>
            <p:ph idx="1"/>
          </p:nvPr>
        </p:nvSpPr>
        <p:spPr>
          <a:xfrm>
            <a:off x="571500" y="1649186"/>
            <a:ext cx="11010900" cy="4487863"/>
          </a:xfrm>
        </p:spPr>
        <p:txBody>
          <a:bodyPr>
            <a:normAutofit/>
          </a:bodyPr>
          <a:lstStyle/>
          <a:p>
            <a:pPr marL="457200" indent="-457200">
              <a:spcAft>
                <a:spcPts val="1200"/>
              </a:spcAft>
              <a:buFont typeface="Arial" panose="020B0604020202020204" pitchFamily="34" charset="0"/>
              <a:buChar char="•"/>
            </a:pPr>
            <a:r>
              <a:rPr lang="en-US" dirty="0">
                <a:effectLst/>
                <a:ea typeface="Times New Roman" panose="02020603050405020304" pitchFamily="18" charset="0"/>
              </a:rPr>
              <a:t>Access to Medication for Addiction Treatment (MAT)</a:t>
            </a:r>
            <a:endParaRPr lang="en-US" dirty="0">
              <a:ea typeface="Times New Roman" panose="02020603050405020304" pitchFamily="18" charset="0"/>
            </a:endParaRPr>
          </a:p>
          <a:p>
            <a:pPr marL="457200" indent="-457200">
              <a:spcAft>
                <a:spcPts val="1200"/>
              </a:spcAft>
              <a:buFont typeface="Arial" panose="020B0604020202020204" pitchFamily="34" charset="0"/>
              <a:buChar char="•"/>
            </a:pPr>
            <a:r>
              <a:rPr lang="en-US" dirty="0">
                <a:effectLst/>
                <a:ea typeface="Times New Roman" panose="02020603050405020304" pitchFamily="18" charset="0"/>
              </a:rPr>
              <a:t>Central </a:t>
            </a:r>
            <a:r>
              <a:rPr lang="en-US" dirty="0">
                <a:ea typeface="Times New Roman" panose="02020603050405020304" pitchFamily="18" charset="0"/>
              </a:rPr>
              <a:t>re</a:t>
            </a:r>
            <a:r>
              <a:rPr lang="en-US" dirty="0">
                <a:effectLst/>
                <a:ea typeface="Times New Roman" panose="02020603050405020304" pitchFamily="18" charset="0"/>
              </a:rPr>
              <a:t>gistry for Opioid Treatment Programs (OTPs)</a:t>
            </a:r>
            <a:endParaRPr lang="en-US" dirty="0">
              <a:ea typeface="Times New Roman" panose="02020603050405020304" pitchFamily="18" charset="0"/>
            </a:endParaRPr>
          </a:p>
          <a:p>
            <a:pPr marL="457200" indent="-457200">
              <a:spcAft>
                <a:spcPts val="1200"/>
              </a:spcAft>
              <a:buFont typeface="Arial" panose="020B0604020202020204" pitchFamily="34" charset="0"/>
              <a:buChar char="•"/>
            </a:pPr>
            <a:r>
              <a:rPr lang="en-US" dirty="0">
                <a:effectLst/>
                <a:ea typeface="Times New Roman" panose="02020603050405020304" pitchFamily="18" charset="0"/>
              </a:rPr>
              <a:t>Alignment with Federal Standards for Opioid Treatment Programs </a:t>
            </a:r>
            <a:endParaRPr lang="en-US" dirty="0"/>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436845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CARE Act Implementation</a:t>
            </a:r>
          </a:p>
        </p:txBody>
      </p:sp>
      <p:sp>
        <p:nvSpPr>
          <p:cNvPr id="3" name="Content Placeholder 2"/>
          <p:cNvSpPr>
            <a:spLocks noGrp="1"/>
          </p:cNvSpPr>
          <p:nvPr>
            <p:ph idx="1"/>
          </p:nvPr>
        </p:nvSpPr>
        <p:spPr>
          <a:xfrm>
            <a:off x="571500" y="1649186"/>
            <a:ext cx="11010900" cy="4487863"/>
          </a:xfrm>
        </p:spPr>
        <p:txBody>
          <a:bodyPr>
            <a:noAutofit/>
          </a:bodyPr>
          <a:lstStyle/>
          <a:p>
            <a:pPr marL="0" lvl="1" indent="0" algn="l">
              <a:buNone/>
            </a:pPr>
            <a:r>
              <a:rPr lang="en-US" sz="3000" b="1" dirty="0"/>
              <a:t>The CARE Act’s provisions been implemented in the regulation including:</a:t>
            </a:r>
          </a:p>
          <a:p>
            <a:pPr marL="0" lvl="1" algn="l">
              <a:lnSpc>
                <a:spcPct val="50000"/>
              </a:lnSpc>
            </a:pPr>
            <a:endParaRPr lang="en-US" sz="3000" b="0" dirty="0"/>
          </a:p>
          <a:p>
            <a:pPr marL="742950" lvl="2" indent="-457200">
              <a:spcBef>
                <a:spcPts val="0"/>
              </a:spcBef>
              <a:spcAft>
                <a:spcPts val="1200"/>
              </a:spcAft>
            </a:pPr>
            <a:r>
              <a:rPr lang="en-US" sz="3000" dirty="0">
                <a:effectLst/>
                <a:ea typeface="Times New Roman" panose="02020603050405020304" pitchFamily="18" charset="0"/>
                <a:cs typeface="Times New Roman" panose="02020603050405020304" pitchFamily="18" charset="0"/>
              </a:rPr>
              <a:t>Adding new fining authority for DPH</a:t>
            </a:r>
          </a:p>
          <a:p>
            <a:pPr marL="742950" lvl="2" indent="-457200">
              <a:spcBef>
                <a:spcPts val="0"/>
              </a:spcBef>
              <a:spcAft>
                <a:spcPts val="1200"/>
              </a:spcAft>
            </a:pPr>
            <a:r>
              <a:rPr lang="en-US" sz="3000" dirty="0">
                <a:effectLst/>
                <a:ea typeface="Times New Roman" panose="02020603050405020304" pitchFamily="18" charset="0"/>
                <a:cs typeface="Times New Roman" panose="02020603050405020304" pitchFamily="18" charset="0"/>
              </a:rPr>
              <a:t>Requiring acceptance of patients with public health insurance</a:t>
            </a:r>
            <a:endParaRPr lang="en-US" sz="3000" dirty="0">
              <a:ea typeface="Times New Roman" panose="02020603050405020304" pitchFamily="18" charset="0"/>
              <a:cs typeface="Times New Roman" panose="02020603050405020304" pitchFamily="18" charset="0"/>
            </a:endParaRPr>
          </a:p>
          <a:p>
            <a:pPr marL="742950" lvl="2" indent="-457200">
              <a:spcBef>
                <a:spcPts val="0"/>
              </a:spcBef>
              <a:spcAft>
                <a:spcPts val="1200"/>
              </a:spcAft>
            </a:pPr>
            <a:r>
              <a:rPr lang="en-US" sz="3000" dirty="0">
                <a:effectLst/>
                <a:ea typeface="Times New Roman" panose="02020603050405020304" pitchFamily="18" charset="0"/>
                <a:cs typeface="Times New Roman" panose="02020603050405020304" pitchFamily="18" charset="0"/>
              </a:rPr>
              <a:t>Requiring reporting the facility’s payor mix</a:t>
            </a:r>
          </a:p>
          <a:p>
            <a:pPr marL="742950" lvl="2" indent="-457200">
              <a:spcBef>
                <a:spcPts val="0"/>
              </a:spcBef>
              <a:spcAft>
                <a:spcPts val="1200"/>
              </a:spcAft>
            </a:pPr>
            <a:r>
              <a:rPr lang="en-US" sz="3000" dirty="0">
                <a:effectLst/>
                <a:ea typeface="Times New Roman" panose="02020603050405020304" pitchFamily="18" charset="0"/>
                <a:cs typeface="Times New Roman" panose="02020603050405020304" pitchFamily="18" charset="0"/>
              </a:rPr>
              <a:t>Adding additional criteria in the suitability process for licensure</a:t>
            </a:r>
            <a:endParaRPr lang="en-US" sz="3000" dirty="0"/>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3111942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Behavioral Health Redesign</a:t>
            </a:r>
          </a:p>
        </p:txBody>
      </p:sp>
      <p:sp>
        <p:nvSpPr>
          <p:cNvPr id="3" name="Content Placeholder 2"/>
          <p:cNvSpPr>
            <a:spLocks noGrp="1"/>
          </p:cNvSpPr>
          <p:nvPr>
            <p:ph idx="1"/>
          </p:nvPr>
        </p:nvSpPr>
        <p:spPr>
          <a:xfrm>
            <a:off x="571500" y="1649186"/>
            <a:ext cx="11010900" cy="4487863"/>
          </a:xfrm>
        </p:spPr>
        <p:txBody>
          <a:bodyPr>
            <a:normAutofit fontScale="92500"/>
          </a:bodyPr>
          <a:lstStyle/>
          <a:p>
            <a:pPr marL="57150" indent="0">
              <a:buNone/>
            </a:pPr>
            <a:r>
              <a:rPr lang="en-US" sz="3600" dirty="0">
                <a:effectLst/>
                <a:ea typeface="Times New Roman" panose="02020603050405020304" pitchFamily="18" charset="0"/>
                <a:cs typeface="Times New Roman" panose="02020603050405020304" pitchFamily="18" charset="0"/>
              </a:rPr>
              <a:t>DPH has worked collaboratively with several state agencies to update and refine the regulations in accordance with </a:t>
            </a:r>
            <a:r>
              <a:rPr lang="en-US" sz="3600" b="1" dirty="0">
                <a:effectLst/>
                <a:ea typeface="Times New Roman" panose="02020603050405020304" pitchFamily="18" charset="0"/>
                <a:cs typeface="Times New Roman" panose="02020603050405020304" pitchFamily="18" charset="0"/>
              </a:rPr>
              <a:t>EOHHS’</a:t>
            </a:r>
            <a:r>
              <a:rPr lang="en-US" sz="3600" dirty="0">
                <a:effectLst/>
                <a:ea typeface="Times New Roman" panose="02020603050405020304" pitchFamily="18" charset="0"/>
                <a:cs typeface="Times New Roman" panose="02020603050405020304" pitchFamily="18" charset="0"/>
              </a:rPr>
              <a:t> </a:t>
            </a:r>
            <a:r>
              <a:rPr lang="en-US" sz="3600" b="1" dirty="0">
                <a:effectLst/>
                <a:ea typeface="Times New Roman" panose="02020603050405020304" pitchFamily="18" charset="0"/>
                <a:cs typeface="Times New Roman" panose="02020603050405020304" pitchFamily="18" charset="0"/>
              </a:rPr>
              <a:t>Behavioral Health Redesign </a:t>
            </a:r>
            <a:r>
              <a:rPr lang="en-US" sz="3600" dirty="0">
                <a:effectLst/>
                <a:ea typeface="Times New Roman" panose="02020603050405020304" pitchFamily="18" charset="0"/>
                <a:cs typeface="Times New Roman" panose="02020603050405020304" pitchFamily="18" charset="0"/>
              </a:rPr>
              <a:t>initiative. </a:t>
            </a:r>
          </a:p>
          <a:p>
            <a:pPr marL="742950" marR="0" lvl="1" indent="-285750">
              <a:spcBef>
                <a:spcPts val="0"/>
              </a:spcBef>
              <a:spcAft>
                <a:spcPts val="0"/>
              </a:spcAft>
              <a:buFont typeface="Symbol" panose="05050102010706020507" pitchFamily="18" charset="2"/>
              <a:buChar char=""/>
            </a:pPr>
            <a:endParaRPr lang="en-US" sz="3200" dirty="0">
              <a:ea typeface="Times New Roman" panose="02020603050405020304" pitchFamily="18" charset="0"/>
              <a:cs typeface="Times New Roman" panose="02020603050405020304" pitchFamily="18" charset="0"/>
            </a:endParaRPr>
          </a:p>
          <a:p>
            <a:pPr lvl="1">
              <a:spcBef>
                <a:spcPts val="0"/>
              </a:spcBef>
              <a:buFont typeface="Arial" panose="020B0604020202020204" pitchFamily="34" charset="0"/>
              <a:buChar char="•"/>
            </a:pPr>
            <a:r>
              <a:rPr lang="en-US" sz="3200" dirty="0">
                <a:effectLst/>
                <a:ea typeface="Times New Roman" panose="02020603050405020304" pitchFamily="18" charset="0"/>
                <a:cs typeface="Times New Roman" panose="02020603050405020304" pitchFamily="18" charset="0"/>
              </a:rPr>
              <a:t>Access to mental health services either directly or through a Qualified Service Organization Agreement (QSOA)</a:t>
            </a:r>
          </a:p>
          <a:p>
            <a:pPr lvl="1">
              <a:spcBef>
                <a:spcPts val="0"/>
              </a:spcBef>
              <a:buFont typeface="Arial" panose="020B0604020202020204" pitchFamily="34" charset="0"/>
              <a:buChar char="•"/>
            </a:pPr>
            <a:endParaRPr lang="en-US" sz="3200" dirty="0">
              <a:effectLst/>
              <a:ea typeface="Calibri" panose="020F0502020204030204" pitchFamily="34" charset="0"/>
              <a:cs typeface="Times New Roman" panose="02020603050405020304" pitchFamily="18" charset="0"/>
            </a:endParaRPr>
          </a:p>
          <a:p>
            <a:pPr lvl="1">
              <a:spcBef>
                <a:spcPts val="0"/>
              </a:spcBef>
              <a:buFont typeface="Arial" panose="020B0604020202020204" pitchFamily="34" charset="0"/>
              <a:buChar char="•"/>
            </a:pPr>
            <a:r>
              <a:rPr lang="en-US" sz="3200" dirty="0">
                <a:effectLst/>
                <a:ea typeface="Times New Roman" panose="02020603050405020304" pitchFamily="18" charset="0"/>
                <a:cs typeface="Times New Roman" panose="02020603050405020304" pitchFamily="18" charset="0"/>
              </a:rPr>
              <a:t>Access to all FDA-approved medications for opioid use disorder (MOUD)</a:t>
            </a:r>
            <a:endParaRPr lang="en-US" sz="3200" dirty="0">
              <a:effectLst/>
              <a:ea typeface="Calibri" panose="020F0502020204030204" pitchFamily="34" charset="0"/>
              <a:cs typeface="Times New Roman" panose="02020603050405020304" pitchFamily="18" charset="0"/>
            </a:endParaRP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1828472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Response to COVID-19 Pandemic</a:t>
            </a:r>
          </a:p>
        </p:txBody>
      </p:sp>
      <p:sp>
        <p:nvSpPr>
          <p:cNvPr id="3" name="Content Placeholder 2"/>
          <p:cNvSpPr>
            <a:spLocks noGrp="1"/>
          </p:cNvSpPr>
          <p:nvPr>
            <p:ph idx="1"/>
          </p:nvPr>
        </p:nvSpPr>
        <p:spPr>
          <a:xfrm>
            <a:off x="571500" y="1649186"/>
            <a:ext cx="11010900" cy="4487863"/>
          </a:xfrm>
        </p:spPr>
        <p:txBody>
          <a:bodyPr>
            <a:normAutofit/>
          </a:bodyPr>
          <a:lstStyle/>
          <a:p>
            <a:pPr marL="57150" indent="0">
              <a:spcBef>
                <a:spcPts val="0"/>
              </a:spcBef>
              <a:spcAft>
                <a:spcPts val="1200"/>
              </a:spcAft>
              <a:buNone/>
            </a:pPr>
            <a:r>
              <a:rPr lang="en-US" sz="3000" dirty="0">
                <a:effectLst/>
                <a:ea typeface="Times New Roman" panose="02020603050405020304" pitchFamily="18" charset="0"/>
                <a:cs typeface="Times New Roman" panose="02020603050405020304" pitchFamily="18" charset="0"/>
              </a:rPr>
              <a:t>Changes have been proposed based on lessons learned due to the COVID-19 pandemic in order to better prepare for any future responses to Public Health Emergencies.</a:t>
            </a:r>
          </a:p>
          <a:p>
            <a:pPr marL="628650" indent="-571500">
              <a:spcBef>
                <a:spcPts val="0"/>
              </a:spcBef>
              <a:spcAft>
                <a:spcPts val="1200"/>
              </a:spcAft>
            </a:pPr>
            <a:r>
              <a:rPr lang="en-US" sz="3000" dirty="0">
                <a:effectLst/>
                <a:ea typeface="Times New Roman" panose="02020603050405020304" pitchFamily="18" charset="0"/>
                <a:cs typeface="Times New Roman" panose="02020603050405020304" pitchFamily="18" charset="0"/>
              </a:rPr>
              <a:t>All Hazard and Emergency Planning and Procedures</a:t>
            </a:r>
          </a:p>
          <a:p>
            <a:pPr marL="628650" indent="-571500">
              <a:spcBef>
                <a:spcPts val="0"/>
              </a:spcBef>
              <a:spcAft>
                <a:spcPts val="1200"/>
              </a:spcAft>
            </a:pPr>
            <a:r>
              <a:rPr lang="en-US" sz="3000" dirty="0">
                <a:effectLst/>
                <a:ea typeface="Times New Roman" panose="02020603050405020304" pitchFamily="18" charset="0"/>
                <a:cs typeface="Times New Roman" panose="02020603050405020304" pitchFamily="18" charset="0"/>
              </a:rPr>
              <a:t>Expanded use of Telehealth</a:t>
            </a:r>
          </a:p>
          <a:p>
            <a:pPr marL="628650" indent="-571500">
              <a:spcBef>
                <a:spcPts val="0"/>
              </a:spcBef>
              <a:spcAft>
                <a:spcPts val="1200"/>
              </a:spcAft>
            </a:pPr>
            <a:r>
              <a:rPr lang="en-US" sz="3000" dirty="0">
                <a:effectLst/>
                <a:ea typeface="Times New Roman" panose="02020603050405020304" pitchFamily="18" charset="0"/>
                <a:cs typeface="Times New Roman" panose="02020603050405020304" pitchFamily="18" charset="0"/>
              </a:rPr>
              <a:t>Staffing Pattern</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3786676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18F40-3BB8-466F-82CD-7AA2718BA1FE}"/>
              </a:ext>
            </a:extLst>
          </p:cNvPr>
          <p:cNvSpPr>
            <a:spLocks noGrp="1"/>
          </p:cNvSpPr>
          <p:nvPr>
            <p:ph type="title"/>
          </p:nvPr>
        </p:nvSpPr>
        <p:spPr>
          <a:xfrm>
            <a:off x="592822" y="56524"/>
            <a:ext cx="10972800" cy="874654"/>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Combating the Overdose Epidemic</a:t>
            </a:r>
          </a:p>
        </p:txBody>
      </p:sp>
      <p:sp>
        <p:nvSpPr>
          <p:cNvPr id="3" name="Content Placeholder 2">
            <a:extLst>
              <a:ext uri="{FF2B5EF4-FFF2-40B4-BE49-F238E27FC236}">
                <a16:creationId xmlns:a16="http://schemas.microsoft.com/office/drawing/2014/main" id="{3240F86C-D63B-40D0-9188-A3634892023F}"/>
              </a:ext>
            </a:extLst>
          </p:cNvPr>
          <p:cNvSpPr>
            <a:spLocks noGrp="1"/>
          </p:cNvSpPr>
          <p:nvPr>
            <p:ph idx="1"/>
          </p:nvPr>
        </p:nvSpPr>
        <p:spPr/>
        <p:txBody>
          <a:bodyPr/>
          <a:lstStyle/>
          <a:p>
            <a:r>
              <a:rPr lang="en-US" dirty="0"/>
              <a:t>Increasing access to treatment</a:t>
            </a:r>
          </a:p>
          <a:p>
            <a:r>
              <a:rPr lang="en-US" dirty="0"/>
              <a:t>Requiring access to all three forms of MAT </a:t>
            </a:r>
          </a:p>
          <a:p>
            <a:r>
              <a:rPr lang="en-US" dirty="0"/>
              <a:t>Referrals involving a direct connection</a:t>
            </a:r>
          </a:p>
          <a:p>
            <a:r>
              <a:rPr lang="en-US" dirty="0"/>
              <a:t>Aligning with Federal OTP regulations</a:t>
            </a:r>
          </a:p>
          <a:p>
            <a:r>
              <a:rPr lang="en-US" dirty="0"/>
              <a:t>Encouraging innovative treatment </a:t>
            </a:r>
          </a:p>
          <a:p>
            <a:r>
              <a:rPr lang="en-US" dirty="0"/>
              <a:t>Easing administrative burdens</a:t>
            </a:r>
          </a:p>
          <a:p>
            <a:r>
              <a:rPr lang="en-US" dirty="0"/>
              <a:t>Increasing staffing flexibilities</a:t>
            </a:r>
          </a:p>
          <a:p>
            <a:endParaRPr lang="en-US" dirty="0"/>
          </a:p>
        </p:txBody>
      </p:sp>
    </p:spTree>
    <p:extLst>
      <p:ext uri="{BB962C8B-B14F-4D97-AF65-F5344CB8AC3E}">
        <p14:creationId xmlns:p14="http://schemas.microsoft.com/office/powerpoint/2010/main" val="1405434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649186"/>
            <a:ext cx="11010900" cy="4487863"/>
          </a:xfrm>
        </p:spPr>
        <p:txBody>
          <a:bodyPr>
            <a:normAutofit/>
          </a:bodyPr>
          <a:lstStyle/>
          <a:p>
            <a:pPr marL="0" marR="0" algn="just">
              <a:spcBef>
                <a:spcPts val="0"/>
              </a:spcBef>
              <a:spcAft>
                <a:spcPts val="1200"/>
              </a:spcAft>
            </a:pPr>
            <a:r>
              <a:rPr lang="en-US" sz="3200" b="0" u="none" dirty="0">
                <a:effectLst/>
                <a:ea typeface="Times New Roman" panose="02020603050405020304" pitchFamily="18" charset="0"/>
                <a:cs typeface="Times New Roman" panose="02020603050405020304" pitchFamily="18" charset="0"/>
              </a:rPr>
              <a:t>Further Alignment with Federal </a:t>
            </a:r>
            <a:r>
              <a:rPr lang="en-US" dirty="0">
                <a:ea typeface="Times New Roman" panose="02020603050405020304" pitchFamily="18" charset="0"/>
                <a:cs typeface="Times New Roman" panose="02020603050405020304" pitchFamily="18" charset="0"/>
              </a:rPr>
              <a:t>S</a:t>
            </a:r>
            <a:r>
              <a:rPr lang="en-US" sz="3200" b="0" u="none" dirty="0">
                <a:effectLst/>
                <a:ea typeface="Times New Roman" panose="02020603050405020304" pitchFamily="18" charset="0"/>
                <a:cs typeface="Times New Roman" panose="02020603050405020304" pitchFamily="18" charset="0"/>
              </a:rPr>
              <a:t>tandards</a:t>
            </a:r>
          </a:p>
          <a:p>
            <a:pPr marL="0" marR="0" algn="just">
              <a:spcBef>
                <a:spcPts val="0"/>
              </a:spcBef>
              <a:spcAft>
                <a:spcPts val="1200"/>
              </a:spcAft>
            </a:pPr>
            <a:r>
              <a:rPr lang="en-US" sz="3200" b="0" u="none" dirty="0">
                <a:effectLst/>
                <a:ea typeface="Times New Roman" panose="02020603050405020304" pitchFamily="18" charset="0"/>
                <a:cs typeface="Times New Roman" panose="02020603050405020304" pitchFamily="18" charset="0"/>
              </a:rPr>
              <a:t>Special Projects License </a:t>
            </a:r>
          </a:p>
          <a:p>
            <a:pPr marL="0" marR="0" algn="just">
              <a:spcBef>
                <a:spcPts val="0"/>
              </a:spcBef>
              <a:spcAft>
                <a:spcPts val="1200"/>
              </a:spcAft>
            </a:pPr>
            <a:r>
              <a:rPr lang="en-US" sz="3200" b="0" u="none" dirty="0">
                <a:effectLst/>
                <a:ea typeface="Times New Roman" panose="02020603050405020304" pitchFamily="18" charset="0"/>
                <a:cs typeface="Times New Roman" panose="02020603050405020304" pitchFamily="18" charset="0"/>
              </a:rPr>
              <a:t>Additional revision to Part Three </a:t>
            </a:r>
          </a:p>
          <a:p>
            <a:pPr marL="0" marR="0" algn="just">
              <a:spcBef>
                <a:spcPts val="0"/>
              </a:spcBef>
              <a:spcAft>
                <a:spcPts val="0"/>
              </a:spcAft>
            </a:pPr>
            <a:r>
              <a:rPr lang="en-US" sz="3200" b="0" u="none" dirty="0">
                <a:solidFill>
                  <a:schemeClr val="bg1"/>
                </a:solidFill>
                <a:cs typeface="Arial" panose="020B0604020202020204" pitchFamily="34" charset="0"/>
              </a:rPr>
              <a:t>to Part Three</a:t>
            </a:r>
            <a:endParaRPr lang="en-US" sz="1100" b="0" u="none" dirty="0"/>
          </a:p>
          <a:p>
            <a:pPr marL="57150" indent="0">
              <a:spcBef>
                <a:spcPts val="0"/>
              </a:spcBef>
              <a:spcAft>
                <a:spcPts val="1200"/>
              </a:spcAft>
              <a:buNone/>
            </a:pPr>
            <a:endParaRPr lang="en-US" sz="3000" dirty="0">
              <a:effectLst/>
              <a:ea typeface="Times New Roman" panose="02020603050405020304" pitchFamily="18" charset="0"/>
              <a:cs typeface="Times New Roman" panose="02020603050405020304" pitchFamily="18" charset="0"/>
            </a:endParaRP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5" name="Title 1">
            <a:extLst>
              <a:ext uri="{FF2B5EF4-FFF2-40B4-BE49-F238E27FC236}">
                <a16:creationId xmlns:a16="http://schemas.microsoft.com/office/drawing/2014/main" id="{C63FC601-0410-4BDC-AFB0-433730B1E430}"/>
              </a:ext>
            </a:extLst>
          </p:cNvPr>
          <p:cNvSpPr txBox="1">
            <a:spLocks/>
          </p:cNvSpPr>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Newly Proposed Amendments</a:t>
            </a:r>
          </a:p>
        </p:txBody>
      </p:sp>
    </p:spTree>
    <p:extLst>
      <p:ext uri="{BB962C8B-B14F-4D97-AF65-F5344CB8AC3E}">
        <p14:creationId xmlns:p14="http://schemas.microsoft.com/office/powerpoint/2010/main" val="542830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F07D2B-B9EA-4F6E-89AB-AC5BEAF438A6}"/>
              </a:ext>
            </a:extLst>
          </p:cNvPr>
          <p:cNvSpPr txBox="1">
            <a:spLocks/>
          </p:cNvSpPr>
          <p:nvPr/>
        </p:nvSpPr>
        <p:spPr>
          <a:xfrm>
            <a:off x="592822"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b="1" dirty="0">
                <a:solidFill>
                  <a:prstClr val="white"/>
                </a:solidFill>
                <a:latin typeface="Arial" panose="020B0604020202020204" pitchFamily="34" charset="0"/>
                <a:cs typeface="Arial" panose="020B0604020202020204" pitchFamily="34" charset="0"/>
              </a:rPr>
              <a:t>Monkeypox Virus</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29" name="Picture 28">
            <a:extLst>
              <a:ext uri="{FF2B5EF4-FFF2-40B4-BE49-F238E27FC236}">
                <a16:creationId xmlns:a16="http://schemas.microsoft.com/office/drawing/2014/main" id="{427B9CCC-DDFE-4F79-B4D2-54867E3CBFA4}"/>
              </a:ext>
            </a:extLst>
          </p:cNvPr>
          <p:cNvPicPr>
            <a:picLocks noChangeAspect="1"/>
          </p:cNvPicPr>
          <p:nvPr/>
        </p:nvPicPr>
        <p:blipFill>
          <a:blip r:embed="rId3"/>
          <a:stretch>
            <a:fillRect/>
          </a:stretch>
        </p:blipFill>
        <p:spPr>
          <a:xfrm>
            <a:off x="4269388" y="1565280"/>
            <a:ext cx="7733604" cy="1635120"/>
          </a:xfrm>
          <a:prstGeom prst="rect">
            <a:avLst/>
          </a:prstGeom>
        </p:spPr>
      </p:pic>
      <p:sp>
        <p:nvSpPr>
          <p:cNvPr id="30" name="TextBox 29">
            <a:extLst>
              <a:ext uri="{FF2B5EF4-FFF2-40B4-BE49-F238E27FC236}">
                <a16:creationId xmlns:a16="http://schemas.microsoft.com/office/drawing/2014/main" id="{FF533729-D9AB-4E80-A122-465B8C135DA9}"/>
              </a:ext>
            </a:extLst>
          </p:cNvPr>
          <p:cNvSpPr txBox="1"/>
          <p:nvPr/>
        </p:nvSpPr>
        <p:spPr>
          <a:xfrm>
            <a:off x="4181124" y="3046242"/>
            <a:ext cx="7614636" cy="3314754"/>
          </a:xfrm>
          <a:prstGeom prst="rect">
            <a:avLst/>
          </a:prstGeom>
          <a:noFill/>
        </p:spPr>
        <p:txBody>
          <a:bodyPr wrap="square">
            <a:spAutoFit/>
          </a:bodyPr>
          <a:lstStyle/>
          <a:p>
            <a:pPr>
              <a:lnSpc>
                <a:spcPct val="90000"/>
              </a:lnSpc>
              <a:spcAft>
                <a:spcPts val="600"/>
              </a:spcAft>
            </a:pPr>
            <a:r>
              <a:rPr lang="en-US" sz="1800" b="0" i="0" dirty="0">
                <a:solidFill>
                  <a:schemeClr val="tx2"/>
                </a:solidFill>
                <a:effectLst/>
                <a:latin typeface="Aldhabi" panose="020B0604020202020204" pitchFamily="2" charset="-78"/>
                <a:cs typeface="Aldhabi" panose="020B0604020202020204" pitchFamily="2" charset="-78"/>
              </a:rPr>
              <a:t>A man who traveled to Canada has been diagnosed with the monkeypox virus, the nation’s first confirmed case of the rare disease, and is being treated in isolation at Massachusetts General Hospital.</a:t>
            </a:r>
          </a:p>
          <a:p>
            <a:pPr>
              <a:lnSpc>
                <a:spcPct val="90000"/>
              </a:lnSpc>
              <a:spcAft>
                <a:spcPts val="600"/>
              </a:spcAft>
            </a:pPr>
            <a:r>
              <a:rPr lang="en-US" sz="1800" b="0" i="0" dirty="0">
                <a:solidFill>
                  <a:schemeClr val="tx2"/>
                </a:solidFill>
                <a:effectLst/>
                <a:latin typeface="Aldhabi" panose="020B0604020202020204" pitchFamily="2" charset="-78"/>
                <a:cs typeface="Aldhabi" panose="020B0604020202020204" pitchFamily="2" charset="-78"/>
              </a:rPr>
              <a:t>State public health officials and the US Centers for Disease Control and Prevention confirmed the case on Wednesday, and hospital officials said they are trying to track down anyone who may have come in contact with the patient. A man who traveled to Canada has been diagnosed with the monkeypox virus, the nation’s first confirmed case of the rare disease, and is being treated in isolation at Massachusetts General Hospital.</a:t>
            </a:r>
          </a:p>
          <a:p>
            <a:pPr>
              <a:lnSpc>
                <a:spcPct val="90000"/>
              </a:lnSpc>
              <a:spcAft>
                <a:spcPts val="600"/>
              </a:spcAft>
            </a:pPr>
            <a:r>
              <a:rPr lang="en-US" sz="1800" b="0" i="0" dirty="0">
                <a:solidFill>
                  <a:schemeClr val="tx2"/>
                </a:solidFill>
                <a:effectLst/>
                <a:latin typeface="Aldhabi" panose="020B0604020202020204" pitchFamily="2" charset="-78"/>
                <a:cs typeface="Aldhabi" panose="020B0604020202020204" pitchFamily="2" charset="-78"/>
              </a:rPr>
              <a:t>State public health officials and the US Centers for Disease Control and Prevention confirmed the case on Wednesday, and hospital officials said they are trying to track down anyone who may have come in contact with the patient.</a:t>
            </a:r>
          </a:p>
          <a:p>
            <a:pPr>
              <a:lnSpc>
                <a:spcPct val="90000"/>
              </a:lnSpc>
              <a:spcAft>
                <a:spcPts val="600"/>
              </a:spcAft>
            </a:pPr>
            <a:r>
              <a:rPr lang="en-US" sz="1800" b="0" i="0" dirty="0">
                <a:solidFill>
                  <a:schemeClr val="tx2"/>
                </a:solidFill>
                <a:effectLst/>
                <a:latin typeface="Aldhabi" panose="020B0604020202020204" pitchFamily="2" charset="-78"/>
                <a:cs typeface="Aldhabi" panose="020B0604020202020204" pitchFamily="2" charset="-78"/>
              </a:rPr>
              <a:t>The man was admitted to the hospital on May 12 and “during the course of their admission, they were identified as a possible monkeypox suspect,” Dr. Erica Shenoy, director of the Infection Control Unit at MGH, said at an evening news conference outside the hospital. Officials did not identify the man or say when he traveled to Canada or to what areas of the country. The CDC said he used “private transportation” for the trip.</a:t>
            </a:r>
          </a:p>
        </p:txBody>
      </p:sp>
      <p:pic>
        <p:nvPicPr>
          <p:cNvPr id="31" name="Picture 2" descr="Boston Globe: Expand, reinforce safety net for kids in Massachusetts -  Youth Villages">
            <a:extLst>
              <a:ext uri="{FF2B5EF4-FFF2-40B4-BE49-F238E27FC236}">
                <a16:creationId xmlns:a16="http://schemas.microsoft.com/office/drawing/2014/main" id="{53786B18-52DD-43BC-A82E-D422BA27507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3790" y="1189420"/>
            <a:ext cx="3678366" cy="9392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239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bg1"/>
                </a:solidFill>
                <a:latin typeface="Arial" panose="020B0604020202020204" pitchFamily="34" charset="0"/>
                <a:cs typeface="Arial" panose="020B0604020202020204" pitchFamily="34" charset="0"/>
              </a:rPr>
              <a:t>Newly Proposed Amendments –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Further Alignment with Federal Standards</a:t>
            </a:r>
          </a:p>
        </p:txBody>
      </p:sp>
      <p:sp>
        <p:nvSpPr>
          <p:cNvPr id="3" name="Content Placeholder 2"/>
          <p:cNvSpPr>
            <a:spLocks noGrp="1"/>
          </p:cNvSpPr>
          <p:nvPr>
            <p:ph idx="1"/>
          </p:nvPr>
        </p:nvSpPr>
        <p:spPr>
          <a:xfrm>
            <a:off x="571500" y="1649186"/>
            <a:ext cx="11010900" cy="4487863"/>
          </a:xfrm>
        </p:spPr>
        <p:txBody>
          <a:bodyPr>
            <a:normAutofit/>
          </a:bodyPr>
          <a:lstStyle/>
          <a:p>
            <a:pPr marL="57150" indent="0">
              <a:buNone/>
            </a:pPr>
            <a:r>
              <a:rPr lang="en-US" sz="3000" dirty="0">
                <a:effectLst/>
                <a:ea typeface="Times New Roman" panose="02020603050405020304" pitchFamily="18" charset="0"/>
                <a:cs typeface="Times New Roman" panose="02020603050405020304" pitchFamily="18" charset="0"/>
              </a:rPr>
              <a:t>Substance Abuse and Mental Health Services (SAMHSA) and the Drug Enforcement Agency (DEA) have made recent additional changes that BSAS has incorporated into the proposed regulation.</a:t>
            </a:r>
          </a:p>
          <a:p>
            <a:pPr marL="514350" indent="-457200">
              <a:lnSpc>
                <a:spcPts val="1000"/>
              </a:lnSpc>
              <a:spcAft>
                <a:spcPts val="1200"/>
              </a:spcAft>
            </a:pPr>
            <a:endParaRPr lang="en-US" sz="3000" dirty="0">
              <a:effectLst/>
              <a:ea typeface="Times New Roman" panose="02020603050405020304" pitchFamily="18" charset="0"/>
              <a:cs typeface="Times New Roman" panose="02020603050405020304" pitchFamily="18" charset="0"/>
            </a:endParaRPr>
          </a:p>
          <a:p>
            <a:pPr marL="514350" indent="-457200">
              <a:spcAft>
                <a:spcPts val="1200"/>
              </a:spcAft>
            </a:pPr>
            <a:r>
              <a:rPr lang="en-US" sz="3000" dirty="0">
                <a:effectLst/>
                <a:ea typeface="Times New Roman" panose="02020603050405020304" pitchFamily="18" charset="0"/>
                <a:cs typeface="Times New Roman" panose="02020603050405020304" pitchFamily="18" charset="0"/>
              </a:rPr>
              <a:t>Mobile Opioid Treatment Program (Van)</a:t>
            </a:r>
          </a:p>
          <a:p>
            <a:pPr marL="514350" indent="-457200">
              <a:spcAft>
                <a:spcPts val="1200"/>
              </a:spcAft>
            </a:pPr>
            <a:r>
              <a:rPr lang="en-US" sz="3000" dirty="0">
                <a:effectLst/>
                <a:ea typeface="Times New Roman" panose="02020603050405020304" pitchFamily="18" charset="0"/>
                <a:cs typeface="Times New Roman" panose="02020603050405020304" pitchFamily="18" charset="0"/>
              </a:rPr>
              <a:t>OTP Medication Unit</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1364230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bg1"/>
                </a:solidFill>
                <a:latin typeface="Arial" panose="020B0604020202020204" pitchFamily="34" charset="0"/>
                <a:cs typeface="Arial" panose="020B0604020202020204" pitchFamily="34" charset="0"/>
              </a:rPr>
              <a:t>Newly Proposed Amendments –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Special Projects License</a:t>
            </a:r>
          </a:p>
        </p:txBody>
      </p:sp>
      <p:sp>
        <p:nvSpPr>
          <p:cNvPr id="3" name="Content Placeholder 2"/>
          <p:cNvSpPr>
            <a:spLocks noGrp="1"/>
          </p:cNvSpPr>
          <p:nvPr>
            <p:ph idx="1"/>
          </p:nvPr>
        </p:nvSpPr>
        <p:spPr>
          <a:xfrm>
            <a:off x="571500" y="1649186"/>
            <a:ext cx="11010900" cy="4487863"/>
          </a:xfrm>
        </p:spPr>
        <p:txBody>
          <a:bodyPr>
            <a:noAutofit/>
          </a:bodyPr>
          <a:lstStyle/>
          <a:p>
            <a:pPr marL="0" marR="0" lvl="0" indent="0">
              <a:spcBef>
                <a:spcPts val="0"/>
              </a:spcBef>
              <a:spcAft>
                <a:spcPts val="1200"/>
              </a:spcAft>
              <a:buNone/>
            </a:pPr>
            <a:r>
              <a:rPr lang="en-US" sz="2700" dirty="0">
                <a:ea typeface="Times New Roman" panose="02020603050405020304" pitchFamily="18" charset="0"/>
                <a:cs typeface="Times New Roman" panose="02020603050405020304" pitchFamily="18" charset="0"/>
              </a:rPr>
              <a:t>This amendment</a:t>
            </a:r>
            <a:r>
              <a:rPr lang="en-US" sz="2700" dirty="0">
                <a:effectLst/>
                <a:ea typeface="Times New Roman" panose="02020603050405020304" pitchFamily="18" charset="0"/>
                <a:cs typeface="Times New Roman" panose="02020603050405020304" pitchFamily="18" charset="0"/>
              </a:rPr>
              <a:t> proposes the creation of a new Special Projects license.</a:t>
            </a:r>
            <a:endParaRPr lang="en-US" sz="2700" b="1" dirty="0">
              <a:effectLst/>
              <a:ea typeface="Times New Roman" panose="02020603050405020304" pitchFamily="18" charset="0"/>
              <a:cs typeface="Times New Roman" panose="02020603050405020304" pitchFamily="18" charset="0"/>
            </a:endParaRPr>
          </a:p>
          <a:p>
            <a:pPr marL="457200" marR="0" lvl="0" indent="-457200">
              <a:spcBef>
                <a:spcPts val="0"/>
              </a:spcBef>
              <a:spcAft>
                <a:spcPts val="1200"/>
              </a:spcAft>
              <a:buFont typeface="Arial" panose="020B0604020202020204" pitchFamily="34" charset="0"/>
              <a:buChar char="•"/>
            </a:pPr>
            <a:r>
              <a:rPr lang="en-US" sz="2700" dirty="0">
                <a:ea typeface="Times New Roman" panose="02020603050405020304" pitchFamily="18" charset="0"/>
                <a:cs typeface="Times New Roman" panose="02020603050405020304" pitchFamily="18" charset="0"/>
              </a:rPr>
              <a:t>Special </a:t>
            </a:r>
            <a:r>
              <a:rPr lang="en-US" sz="2700" dirty="0">
                <a:effectLst/>
                <a:ea typeface="Times New Roman" panose="02020603050405020304" pitchFamily="18" charset="0"/>
                <a:cs typeface="Times New Roman" panose="02020603050405020304" pitchFamily="18" charset="0"/>
              </a:rPr>
              <a:t>licensing of innovative service models that may not fall under an existing licensing category</a:t>
            </a:r>
            <a:endParaRPr lang="en-US" sz="2700" dirty="0">
              <a:ea typeface="Times New Roman" panose="02020603050405020304" pitchFamily="18" charset="0"/>
              <a:cs typeface="Times New Roman" panose="02020603050405020304" pitchFamily="18" charset="0"/>
            </a:endParaRPr>
          </a:p>
          <a:p>
            <a:pPr marL="457200" marR="0" lvl="0" indent="-457200">
              <a:spcBef>
                <a:spcPts val="0"/>
              </a:spcBef>
              <a:spcAft>
                <a:spcPts val="1200"/>
              </a:spcAft>
              <a:buFont typeface="Arial" panose="020B0604020202020204" pitchFamily="34" charset="0"/>
              <a:buChar char="•"/>
            </a:pPr>
            <a:r>
              <a:rPr lang="en-US" sz="2700" dirty="0">
                <a:ea typeface="Calibri" panose="020F0502020204030204" pitchFamily="34" charset="0"/>
                <a:cs typeface="Times New Roman" panose="02020603050405020304" pitchFamily="18" charset="0"/>
              </a:rPr>
              <a:t>W</a:t>
            </a:r>
            <a:r>
              <a:rPr lang="en-US" sz="2700" dirty="0">
                <a:effectLst/>
                <a:ea typeface="Calibri" panose="020F0502020204030204" pitchFamily="34" charset="0"/>
                <a:cs typeface="Times New Roman" panose="02020603050405020304" pitchFamily="18" charset="0"/>
              </a:rPr>
              <a:t>ill include an organized system of substance use disorder treatment services</a:t>
            </a:r>
            <a:endParaRPr lang="en-US" sz="2700" dirty="0">
              <a:effectLst/>
              <a:ea typeface="Times New Roman" panose="02020603050405020304" pitchFamily="18" charset="0"/>
              <a:cs typeface="Times New Roman" panose="02020603050405020304" pitchFamily="18" charset="0"/>
            </a:endParaRPr>
          </a:p>
          <a:p>
            <a:pPr marL="457200" indent="-457200">
              <a:spcAft>
                <a:spcPts val="1200"/>
              </a:spcAft>
              <a:buFont typeface="Arial" panose="020B0604020202020204" pitchFamily="34" charset="0"/>
              <a:buChar char="•"/>
            </a:pPr>
            <a:r>
              <a:rPr lang="en-US" sz="2700" dirty="0">
                <a:effectLst/>
                <a:ea typeface="Calibri" panose="020F0502020204030204" pitchFamily="34" charset="0"/>
                <a:cs typeface="Times New Roman" panose="02020603050405020304" pitchFamily="18" charset="0"/>
              </a:rPr>
              <a:t>Delivered in a model that meets an immediate need for a special population determined to be underserved by the current system models  </a:t>
            </a:r>
            <a:endParaRPr lang="en-US" sz="2700" dirty="0">
              <a:effectLst/>
              <a:ea typeface="Times New Roman" panose="02020603050405020304" pitchFamily="18" charset="0"/>
              <a:cs typeface="Times New Roman" panose="02020603050405020304" pitchFamily="18" charset="0"/>
            </a:endParaRP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1241508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bg1"/>
                </a:solidFill>
                <a:latin typeface="Arial" panose="020B0604020202020204" pitchFamily="34" charset="0"/>
                <a:cs typeface="Arial" panose="020B0604020202020204" pitchFamily="34" charset="0"/>
              </a:rPr>
              <a:t>Additional revision to programs in Commonwealth-owned facilities and for SUD programs in Penal Facilities – Part Three</a:t>
            </a:r>
          </a:p>
        </p:txBody>
      </p:sp>
      <p:sp>
        <p:nvSpPr>
          <p:cNvPr id="3" name="Content Placeholder 2"/>
          <p:cNvSpPr>
            <a:spLocks noGrp="1"/>
          </p:cNvSpPr>
          <p:nvPr>
            <p:ph idx="1"/>
          </p:nvPr>
        </p:nvSpPr>
        <p:spPr>
          <a:xfrm>
            <a:off x="571500" y="1649186"/>
            <a:ext cx="11010900" cy="4487863"/>
          </a:xfrm>
        </p:spPr>
        <p:txBody>
          <a:bodyPr>
            <a:normAutofit/>
          </a:bodyPr>
          <a:lstStyle/>
          <a:p>
            <a:pPr marL="0" marR="0" indent="0">
              <a:spcBef>
                <a:spcPts val="0"/>
              </a:spcBef>
              <a:spcAft>
                <a:spcPts val="1200"/>
              </a:spcAft>
              <a:buNone/>
            </a:pPr>
            <a:r>
              <a:rPr lang="en-US" sz="2600" dirty="0">
                <a:ea typeface="Times New Roman" panose="02020603050405020304" pitchFamily="18" charset="0"/>
              </a:rPr>
              <a:t>T</a:t>
            </a:r>
            <a:r>
              <a:rPr lang="en-US" sz="2600" dirty="0">
                <a:effectLst/>
                <a:ea typeface="Times New Roman" panose="02020603050405020304" pitchFamily="18" charset="0"/>
              </a:rPr>
              <a:t>hese new revisions account for circumstances unique to substance use disorder (SUD) treatment programs in settings operated by Commonwealth Agencies.</a:t>
            </a:r>
            <a:endParaRPr lang="en-US" sz="2600" dirty="0"/>
          </a:p>
          <a:p>
            <a:pPr marL="457200" indent="-457200">
              <a:spcAft>
                <a:spcPts val="1200"/>
              </a:spcAft>
              <a:buFont typeface="Arial" panose="020B0604020202020204" pitchFamily="34" charset="0"/>
              <a:buChar char="•"/>
            </a:pPr>
            <a:r>
              <a:rPr lang="en-US" sz="2600" dirty="0"/>
              <a:t>Establish an expedited approval process for state entities and penal facilities offering SUD treatment</a:t>
            </a:r>
          </a:p>
          <a:p>
            <a:pPr marL="457200" indent="-457200">
              <a:spcAft>
                <a:spcPts val="1200"/>
              </a:spcAft>
              <a:buFont typeface="Arial" panose="020B0604020202020204" pitchFamily="34" charset="0"/>
              <a:buChar char="•"/>
            </a:pPr>
            <a:r>
              <a:rPr lang="en-US" sz="2600" dirty="0"/>
              <a:t>Reduce the number of unnecessary administrative provisions</a:t>
            </a:r>
          </a:p>
          <a:p>
            <a:pPr marL="457200" indent="-457200">
              <a:spcAft>
                <a:spcPts val="1200"/>
              </a:spcAft>
              <a:buFont typeface="Arial" panose="020B0604020202020204" pitchFamily="34" charset="0"/>
              <a:buChar char="•"/>
            </a:pPr>
            <a:r>
              <a:rPr lang="en-US" sz="2600" dirty="0"/>
              <a:t>Account for </a:t>
            </a:r>
            <a:r>
              <a:rPr lang="en-US" sz="2600" dirty="0">
                <a:effectLst/>
                <a:ea typeface="Calibri" panose="020F0502020204030204" pitchFamily="34" charset="0"/>
              </a:rPr>
              <a:t>the physical layout of the facility, and the added security concerns not typically present in traditional SUD treatment facilities</a:t>
            </a:r>
            <a:endParaRPr lang="en-US" sz="2600" b="1" dirty="0">
              <a:effectLst/>
              <a:ea typeface="Calibri" panose="020F0502020204030204" pitchFamily="34" charset="0"/>
            </a:endParaRPr>
          </a:p>
          <a:p>
            <a:pPr marL="457200" indent="-457200">
              <a:buFont typeface="Arial" panose="020B0604020202020204" pitchFamily="34" charset="0"/>
              <a:buChar char="•"/>
            </a:pPr>
            <a:endParaRPr lang="en-US" sz="3600" b="1" dirty="0"/>
          </a:p>
          <a:p>
            <a:endParaRPr lang="en-US" sz="3600" dirty="0"/>
          </a:p>
          <a:p>
            <a:pPr marL="457200" indent="-457200">
              <a:buFont typeface="Arial" panose="020B0604020202020204" pitchFamily="34" charset="0"/>
              <a:buChar char="•"/>
            </a:pPr>
            <a:endParaRPr lang="en-US" sz="3600" dirty="0"/>
          </a:p>
          <a:p>
            <a:pPr marL="457200" marR="0" lvl="0" indent="-457200" algn="just">
              <a:spcBef>
                <a:spcPts val="0"/>
              </a:spcBef>
              <a:spcAft>
                <a:spcPts val="0"/>
              </a:spcAft>
              <a:buFont typeface="Arial" panose="020B0604020202020204" pitchFamily="34" charset="0"/>
              <a:buChar char="•"/>
            </a:pPr>
            <a:endParaRPr lang="en-US" sz="3200" b="1" dirty="0">
              <a:effectLst/>
              <a:ea typeface="Times New Roman" panose="02020603050405020304" pitchFamily="18" charset="0"/>
              <a:cs typeface="Times New Roman" panose="02020603050405020304" pitchFamily="18" charset="0"/>
            </a:endParaRP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442652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Next Steps</a:t>
            </a:r>
          </a:p>
        </p:txBody>
      </p:sp>
      <p:sp>
        <p:nvSpPr>
          <p:cNvPr id="3" name="Content Placeholder 2"/>
          <p:cNvSpPr>
            <a:spLocks noGrp="1"/>
          </p:cNvSpPr>
          <p:nvPr>
            <p:ph idx="1"/>
          </p:nvPr>
        </p:nvSpPr>
        <p:spPr>
          <a:xfrm>
            <a:off x="571500" y="1649186"/>
            <a:ext cx="11010900" cy="4487863"/>
          </a:xfrm>
        </p:spPr>
        <p:txBody>
          <a:bodyPr>
            <a:normAutofit/>
          </a:bodyPr>
          <a:lstStyle/>
          <a:p>
            <a:pPr marL="457200" indent="-457200">
              <a:buFont typeface="Arial" panose="020B0604020202020204" pitchFamily="34" charset="0"/>
              <a:buChar char="•"/>
            </a:pPr>
            <a:r>
              <a:rPr lang="en-US" sz="3000" dirty="0">
                <a:sym typeface="Roboto"/>
              </a:rPr>
              <a:t>DPH will put forth the proposed amendments for posting for public hearing/public comment</a:t>
            </a:r>
          </a:p>
          <a:p>
            <a:endParaRPr lang="en-US" sz="3000" dirty="0">
              <a:sym typeface="Roboto"/>
            </a:endParaRPr>
          </a:p>
          <a:p>
            <a:pPr marL="457200" indent="-457200">
              <a:buFont typeface="Arial" panose="020B0604020202020204" pitchFamily="34" charset="0"/>
              <a:buChar char="•"/>
            </a:pPr>
            <a:r>
              <a:rPr lang="en-US" sz="3000" dirty="0">
                <a:sym typeface="Roboto"/>
              </a:rPr>
              <a:t>After the conclusion of the public comment period, DPH will review all comments and determine if any further substantive revisions to the regulation are needed</a:t>
            </a:r>
          </a:p>
          <a:p>
            <a:pPr marL="0" indent="0">
              <a:buNone/>
            </a:pPr>
            <a:endParaRPr lang="en-US" sz="3200" dirty="0">
              <a:sym typeface="Roboto"/>
            </a:endParaRPr>
          </a:p>
          <a:p>
            <a:pPr marL="0" indent="0">
              <a:buNone/>
            </a:pPr>
            <a:endParaRPr lang="en-US" sz="3600" b="1" dirty="0"/>
          </a:p>
          <a:p>
            <a:endParaRPr lang="en-US" sz="3600" dirty="0"/>
          </a:p>
          <a:p>
            <a:pPr marL="457200" indent="-457200">
              <a:buFont typeface="Arial" panose="020B0604020202020204" pitchFamily="34" charset="0"/>
              <a:buChar char="•"/>
            </a:pPr>
            <a:endParaRPr lang="en-US" sz="3600" dirty="0"/>
          </a:p>
          <a:p>
            <a:pPr marL="457200" marR="0" lvl="0" indent="-457200" algn="just">
              <a:spcBef>
                <a:spcPts val="0"/>
              </a:spcBef>
              <a:spcAft>
                <a:spcPts val="0"/>
              </a:spcAft>
              <a:buFont typeface="Arial" panose="020B0604020202020204" pitchFamily="34" charset="0"/>
              <a:buChar char="•"/>
            </a:pPr>
            <a:endParaRPr lang="en-US" sz="3200" b="1" dirty="0">
              <a:effectLst/>
              <a:ea typeface="Times New Roman" panose="02020603050405020304" pitchFamily="18" charset="0"/>
              <a:cs typeface="Times New Roman" panose="02020603050405020304" pitchFamily="18" charset="0"/>
            </a:endParaRP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1213558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D65393-CF11-446D-9C47-47938924662D}"/>
              </a:ext>
            </a:extLst>
          </p:cNvPr>
          <p:cNvSpPr/>
          <p:nvPr/>
        </p:nvSpPr>
        <p:spPr>
          <a:xfrm>
            <a:off x="1651371" y="1359855"/>
            <a:ext cx="9282549" cy="523220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Thank you for the opportunity to present this information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For more information regarding 105 CMR 164, please find the relevant statutory language and the full proposed regulation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Proposed amendment: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white"/>
                </a:solidFill>
                <a:effectLst/>
                <a:uLnTx/>
                <a:uFillTx/>
                <a:latin typeface="Calibri"/>
                <a:ea typeface="Calibri" panose="020F0502020204030204" pitchFamily="34" charset="0"/>
                <a:cs typeface="+mn-cs"/>
                <a:hlinkClick r:id="rId4">
                  <a:extLst>
                    <a:ext uri="{A12FA001-AC4F-418D-AE19-62706E023703}">
                      <ahyp:hlinkClr xmlns:ahyp="http://schemas.microsoft.com/office/drawing/2018/hyperlinkcolor" val="tx"/>
                    </a:ext>
                  </a:extLst>
                </a:hlinkClick>
              </a:rPr>
              <a:t>http://mass.gov/dph/proposed-regulations</a:t>
            </a:r>
            <a:endParaRPr kumimoji="0" lang="en-US" sz="1800" b="0" i="0" u="sng" strike="noStrike" kern="1200" cap="none" spc="0" normalizeH="0" baseline="0" noProof="0" dirty="0">
              <a:ln>
                <a:noFill/>
              </a:ln>
              <a:solidFill>
                <a:prstClr val="white"/>
              </a:solidFill>
              <a:effectLst/>
              <a:uLnTx/>
              <a:uFillTx/>
              <a:latin typeface="Calibri"/>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Massachusetts Law: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white"/>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https://malegislature.gov/Laws/GeneralLaws/PartI/TitleXVI/Chapter111E</a:t>
            </a:r>
            <a:endParaRPr kumimoji="0" lang="en-US" sz="1800" b="0"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Calibri" panose="020F0502020204030204" pitchFamily="34" charset="0"/>
                <a:cs typeface="+mn-cs"/>
              </a:rPr>
              <a:t>Chapter 208 of the Acts of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mn-cs"/>
                <a:hlinkClick r:id="rId6">
                  <a:extLst>
                    <a:ext uri="{A12FA001-AC4F-418D-AE19-62706E023703}">
                      <ahyp:hlinkClr xmlns:ahyp="http://schemas.microsoft.com/office/drawing/2018/hyperlinkcolor" val="tx"/>
                    </a:ext>
                  </a:extLst>
                </a:hlinkClick>
              </a:rPr>
              <a:t>https://malegislature.gov/Laws/SessionLaws/Acts/2018/Chapter208</a:t>
            </a:r>
            <a:endParaRPr kumimoji="0" lang="en-US"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Please direct any questions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Erica Weil, Bureau of Substance Addiction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hlinkClick r:id="rId7">
                  <a:extLst>
                    <a:ext uri="{A12FA001-AC4F-418D-AE19-62706E023703}">
                      <ahyp:hlinkClr xmlns:ahyp="http://schemas.microsoft.com/office/drawing/2018/hyperlinkcolor" val="tx"/>
                    </a:ext>
                  </a:extLst>
                </a:hlinkClick>
              </a:rPr>
              <a:t>Erica.Weil@mass.gov</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12538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716" y="1725223"/>
            <a:ext cx="11032959" cy="2877707"/>
          </a:xfrm>
          <a:prstGeom prst="rect">
            <a:avLst/>
          </a:prstGeom>
        </p:spPr>
        <p:txBody>
          <a:bodyPr wrap="square" lIns="91014" tIns="45718" rIns="91014"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1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Proposed Revisions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1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105 CMR 120.000:</a:t>
            </a:r>
            <a:endParaRPr kumimoji="0" lang="en-US" sz="45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Calibri"/>
                <a:ea typeface="+mn-ea"/>
                <a:cs typeface="+mn-cs"/>
              </a:rPr>
              <a:t>The Control of Radiation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100" b="0" i="1"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 name="TextBox 2">
            <a:extLst>
              <a:ext uri="{FF2B5EF4-FFF2-40B4-BE49-F238E27FC236}">
                <a16:creationId xmlns:a16="http://schemas.microsoft.com/office/drawing/2014/main" id="{500B02C3-220F-4C73-8930-22396267A6BB}"/>
              </a:ext>
            </a:extLst>
          </p:cNvPr>
          <p:cNvSpPr txBox="1"/>
          <p:nvPr/>
        </p:nvSpPr>
        <p:spPr>
          <a:xfrm>
            <a:off x="701573" y="4594292"/>
            <a:ext cx="10282111"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Jack Priest</a:t>
            </a:r>
            <a:endParaRPr lang="en-US" b="1" dirty="0">
              <a:solidFill>
                <a:prstClr val="white"/>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Director, Radiation Control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Joshua Daehler</a:t>
            </a:r>
            <a:endParaRPr lang="en-US" b="1" dirty="0">
              <a:solidFill>
                <a:prstClr val="white"/>
              </a:solidFill>
              <a:latin typeface="Calibri"/>
            </a:endParaRPr>
          </a:p>
          <a:p>
            <a:pPr marL="0" marR="0" lvl="0" indent="0" algn="l" defTabSz="914400" rtl="0" eaLnBrk="1" fontAlgn="auto" latinLnBrk="0" hangingPunct="1">
              <a:lnSpc>
                <a:spcPct val="100000"/>
              </a:lnSpc>
              <a:spcBef>
                <a:spcPts val="0"/>
              </a:spcBef>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Radioactive Materials Unit Supervisor, Radiation Control Program</a:t>
            </a:r>
          </a:p>
        </p:txBody>
      </p:sp>
    </p:spTree>
    <p:extLst>
      <p:ext uri="{BB962C8B-B14F-4D97-AF65-F5344CB8AC3E}">
        <p14:creationId xmlns:p14="http://schemas.microsoft.com/office/powerpoint/2010/main" val="627642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92822"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Contents</a:t>
            </a:r>
          </a:p>
        </p:txBody>
      </p:sp>
      <p:sp>
        <p:nvSpPr>
          <p:cNvPr id="6" name="Content Placeholder 2">
            <a:extLst>
              <a:ext uri="{FF2B5EF4-FFF2-40B4-BE49-F238E27FC236}">
                <a16:creationId xmlns:a16="http://schemas.microsoft.com/office/drawing/2014/main" id="{1A76AFF5-34B1-43C2-94A0-387E29CB840C}"/>
              </a:ext>
            </a:extLst>
          </p:cNvPr>
          <p:cNvSpPr txBox="1">
            <a:spLocks/>
          </p:cNvSpPr>
          <p:nvPr/>
        </p:nvSpPr>
        <p:spPr>
          <a:xfrm>
            <a:off x="571500" y="1654629"/>
            <a:ext cx="11010900" cy="44933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marR="0" lvl="0" indent="-571500" algn="l" defTabSz="914400" rtl="0" eaLnBrk="1" fontAlgn="auto" latinLnBrk="0" hangingPunct="1">
              <a:lnSpc>
                <a:spcPct val="90000"/>
              </a:lnSpc>
              <a:spcBef>
                <a:spcPts val="1000"/>
              </a:spcBef>
              <a:spcAft>
                <a:spcPts val="0"/>
              </a:spcAft>
              <a:buClrTx/>
              <a:buSzTx/>
              <a:buFont typeface="+mj-lt"/>
              <a:buAutoNum type="romanUcPeriod"/>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Background</a:t>
            </a:r>
          </a:p>
          <a:p>
            <a:pPr marL="571500" marR="0" lvl="0" indent="-571500" algn="l" defTabSz="914400" rtl="0" eaLnBrk="1" fontAlgn="auto" latinLnBrk="0" hangingPunct="1">
              <a:lnSpc>
                <a:spcPct val="90000"/>
              </a:lnSpc>
              <a:spcBef>
                <a:spcPts val="1000"/>
              </a:spcBef>
              <a:spcAft>
                <a:spcPts val="0"/>
              </a:spcAft>
              <a:buClrTx/>
              <a:buSzTx/>
              <a:buFont typeface="+mj-lt"/>
              <a:buAutoNum type="romanUcPeriod"/>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Summary of Regulations</a:t>
            </a:r>
          </a:p>
          <a:p>
            <a:pPr marL="571500" marR="0" lvl="0" indent="-571500" algn="l" defTabSz="914400" rtl="0" eaLnBrk="1" fontAlgn="auto" latinLnBrk="0" hangingPunct="1">
              <a:lnSpc>
                <a:spcPct val="90000"/>
              </a:lnSpc>
              <a:spcBef>
                <a:spcPts val="1000"/>
              </a:spcBef>
              <a:spcAft>
                <a:spcPts val="0"/>
              </a:spcAft>
              <a:buClrTx/>
              <a:buSzTx/>
              <a:buFont typeface="+mj-lt"/>
              <a:buAutoNum type="romanUcPeriod"/>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Proposed Amendments</a:t>
            </a:r>
          </a:p>
          <a:p>
            <a:pPr marL="571500" marR="0" lvl="0" indent="-571500" algn="l" defTabSz="914400" rtl="0" eaLnBrk="1" fontAlgn="auto" latinLnBrk="0" hangingPunct="1">
              <a:lnSpc>
                <a:spcPct val="90000"/>
              </a:lnSpc>
              <a:spcBef>
                <a:spcPts val="1000"/>
              </a:spcBef>
              <a:spcAft>
                <a:spcPts val="0"/>
              </a:spcAft>
              <a:buClrTx/>
              <a:buSzTx/>
              <a:buFont typeface="+mj-lt"/>
              <a:buAutoNum type="romanUcPeriod"/>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Next Steps</a:t>
            </a:r>
          </a:p>
        </p:txBody>
      </p:sp>
    </p:spTree>
    <p:extLst>
      <p:ext uri="{BB962C8B-B14F-4D97-AF65-F5344CB8AC3E}">
        <p14:creationId xmlns:p14="http://schemas.microsoft.com/office/powerpoint/2010/main" val="2302641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92822"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 Background</a:t>
            </a:r>
          </a:p>
        </p:txBody>
      </p:sp>
      <p:sp>
        <p:nvSpPr>
          <p:cNvPr id="6" name="Content Placeholder 2">
            <a:extLst>
              <a:ext uri="{FF2B5EF4-FFF2-40B4-BE49-F238E27FC236}">
                <a16:creationId xmlns:a16="http://schemas.microsoft.com/office/drawing/2014/main" id="{1A76AFF5-34B1-43C2-94A0-387E29CB840C}"/>
              </a:ext>
            </a:extLst>
          </p:cNvPr>
          <p:cNvSpPr txBox="1">
            <a:spLocks/>
          </p:cNvSpPr>
          <p:nvPr/>
        </p:nvSpPr>
        <p:spPr>
          <a:xfrm>
            <a:off x="592822" y="1790961"/>
            <a:ext cx="11010900" cy="46826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The U.S. Nuclear Regulatory Commission (NRC) has sole regulatory authority over all producers and users of radioactive material but delegates most of this authority to “Agreement States.”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Under the agreement: </a:t>
            </a:r>
          </a:p>
          <a:p>
            <a:pPr marL="74295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Massachusetts Department of Public Health’s Radiation Control Program (DPH/RCP) regulates most non-federal entities in the Commonwealth that possess, use, transfer, receive, or distribute radioactive material in 105 CMR 120.000.</a:t>
            </a:r>
          </a:p>
        </p:txBody>
      </p:sp>
    </p:spTree>
    <p:extLst>
      <p:ext uri="{BB962C8B-B14F-4D97-AF65-F5344CB8AC3E}">
        <p14:creationId xmlns:p14="http://schemas.microsoft.com/office/powerpoint/2010/main" val="4109485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92822"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II. Summary of Regulations</a:t>
            </a:r>
          </a:p>
        </p:txBody>
      </p:sp>
      <p:sp>
        <p:nvSpPr>
          <p:cNvPr id="6" name="Content Placeholder 2">
            <a:extLst>
              <a:ext uri="{FF2B5EF4-FFF2-40B4-BE49-F238E27FC236}">
                <a16:creationId xmlns:a16="http://schemas.microsoft.com/office/drawing/2014/main" id="{1A76AFF5-34B1-43C2-94A0-387E29CB840C}"/>
              </a:ext>
            </a:extLst>
          </p:cNvPr>
          <p:cNvSpPr txBox="1">
            <a:spLocks/>
          </p:cNvSpPr>
          <p:nvPr/>
        </p:nvSpPr>
        <p:spPr>
          <a:xfrm>
            <a:off x="592822" y="1790961"/>
            <a:ext cx="11010900" cy="40521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Wingdings 2" pitchFamily="18" charset="2"/>
              <a:buNone/>
              <a:tabLst/>
              <a:defRPr/>
            </a:pPr>
            <a:r>
              <a:rPr kumimoji="0" lang="en-US" altLang="en-US"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105 CMR 120.000: The Control of Radiation</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From 2018 through 2019, the NRC notified the RCP about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five categories of amendments to federal regulations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that it had made, and that Agreement States must promulgate compatible regulations.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As a result, there are five categories of amendments that RCP is proposing to align with the federal updates.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783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92822"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III. Proposed Amendments</a:t>
            </a:r>
          </a:p>
        </p:txBody>
      </p:sp>
      <p:sp>
        <p:nvSpPr>
          <p:cNvPr id="6" name="Content Placeholder 2">
            <a:extLst>
              <a:ext uri="{FF2B5EF4-FFF2-40B4-BE49-F238E27FC236}">
                <a16:creationId xmlns:a16="http://schemas.microsoft.com/office/drawing/2014/main" id="{1A76AFF5-34B1-43C2-94A0-387E29CB840C}"/>
              </a:ext>
            </a:extLst>
          </p:cNvPr>
          <p:cNvSpPr txBox="1">
            <a:spLocks/>
          </p:cNvSpPr>
          <p:nvPr/>
        </p:nvSpPr>
        <p:spPr>
          <a:xfrm>
            <a:off x="571500" y="1465243"/>
            <a:ext cx="11010900" cy="468269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600"/>
              </a:spcAft>
              <a:buClr>
                <a:srgbClr val="4472C4"/>
              </a:buClr>
              <a:buSzPct val="85000"/>
              <a:buFont typeface="Wingdings" pitchFamily="2" charset="2"/>
              <a:buNone/>
              <a:tabLst/>
              <a:defRPr/>
            </a:pPr>
            <a:r>
              <a:rPr kumimoji="0" lang="en-US" altLang="en-US" sz="3800" b="1" i="0" u="none" strike="noStrike" kern="1200" cap="none" spc="0" normalizeH="0" baseline="0" noProof="0" dirty="0">
                <a:ln>
                  <a:noFill/>
                </a:ln>
                <a:solidFill>
                  <a:prstClr val="black"/>
                </a:solidFill>
                <a:effectLst/>
                <a:uLnTx/>
                <a:uFillTx/>
                <a:latin typeface="Calibri" panose="020F0502020204030204"/>
                <a:ea typeface="+mn-ea"/>
                <a:cs typeface="+mn-cs"/>
              </a:rPr>
              <a:t>Category 1—Licensing of Radioactive Materials: </a:t>
            </a:r>
          </a:p>
          <a:p>
            <a:pPr marL="228600" marR="0" lvl="0" indent="-228600" algn="l" defTabSz="914400" rtl="0" eaLnBrk="1" fontAlgn="auto" latinLnBrk="0" hangingPunct="1">
              <a:lnSpc>
                <a:spcPct val="100000"/>
              </a:lnSpc>
              <a:spcBef>
                <a:spcPts val="600"/>
              </a:spcBef>
              <a:spcAft>
                <a:spcPts val="600"/>
              </a:spcAft>
              <a:buClrTx/>
              <a:buSzPct val="85000"/>
              <a:buFont typeface="Arial" panose="020B0604020202020204" pitchFamily="34" charset="0"/>
              <a:buChar char="•"/>
              <a:tabLst/>
              <a:defRPr/>
            </a:pPr>
            <a:r>
              <a:rPr kumimoji="0" lang="en-US" altLang="en-US" sz="3800" b="0" i="0" u="none" strike="noStrike" kern="1200" cap="none" spc="0" normalizeH="0" baseline="0" noProof="0" dirty="0">
                <a:ln>
                  <a:noFill/>
                </a:ln>
                <a:solidFill>
                  <a:prstClr val="black"/>
                </a:solidFill>
                <a:effectLst/>
                <a:uLnTx/>
                <a:uFillTx/>
                <a:latin typeface="Calibri" panose="020F0502020204030204"/>
                <a:ea typeface="+mn-ea"/>
                <a:cs typeface="+mn-cs"/>
              </a:rPr>
              <a:t>105 CMR 120.100, 120.500 are revised to amend specific terms and conditions of certain licenses (for generator elution, preparation of technetium-99m and rubidium-82 radiopharmaceuticals) to require reporting of an exceedance of permissible concentrations of breakthrough or contaminate solutions of specific materials.   </a:t>
            </a:r>
          </a:p>
          <a:p>
            <a:pPr marL="228600" marR="0" lvl="0" indent="-228600" algn="l" defTabSz="914400" rtl="0" eaLnBrk="1" fontAlgn="auto" latinLnBrk="0" hangingPunct="1">
              <a:lnSpc>
                <a:spcPct val="100000"/>
              </a:lnSpc>
              <a:spcBef>
                <a:spcPts val="600"/>
              </a:spcBef>
              <a:spcAft>
                <a:spcPts val="600"/>
              </a:spcAft>
              <a:buClrTx/>
              <a:buSzPct val="85000"/>
              <a:buFont typeface="Arial" panose="020B0604020202020204" pitchFamily="34" charset="0"/>
              <a:buChar char="•"/>
              <a:tabLst/>
              <a:defRPr/>
            </a:pPr>
            <a:r>
              <a:rPr kumimoji="0" lang="en-US" altLang="en-US" sz="3800" b="0" i="0" u="none" strike="noStrike" kern="1200" cap="none" spc="0" normalizeH="0" baseline="0" noProof="0" dirty="0">
                <a:ln>
                  <a:noFill/>
                </a:ln>
                <a:solidFill>
                  <a:prstClr val="black"/>
                </a:solidFill>
                <a:effectLst/>
                <a:uLnTx/>
                <a:uFillTx/>
                <a:latin typeface="Calibri" panose="020F0502020204030204"/>
                <a:ea typeface="+mn-ea"/>
                <a:cs typeface="+mn-cs"/>
              </a:rPr>
              <a:t>Licensee is now required to report the results of any test that exceeds permissible concentrations of breakthrough or contaminant eluates of molybdemum-99, strontium-82, and strontium-85. </a:t>
            </a:r>
          </a:p>
          <a:p>
            <a:pPr marL="0" marR="0" lvl="0" indent="0" algn="l" defTabSz="914400" rtl="0" eaLnBrk="1" fontAlgn="auto" latinLnBrk="0" hangingPunct="1">
              <a:lnSpc>
                <a:spcPct val="100000"/>
              </a:lnSpc>
              <a:spcBef>
                <a:spcPts val="600"/>
              </a:spcBef>
              <a:spcAft>
                <a:spcPts val="600"/>
              </a:spcAft>
              <a:buClr>
                <a:srgbClr val="4472C4"/>
              </a:buClr>
              <a:buSzPct val="85000"/>
              <a:buFont typeface="Arial" panose="020B0604020202020204" pitchFamily="34" charset="0"/>
              <a:buNone/>
              <a:tabLst/>
              <a:defRPr/>
            </a:pPr>
            <a:endParaRPr kumimoji="0" lang="en-US" altLang="en-US" sz="3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600"/>
              </a:spcBef>
              <a:spcAft>
                <a:spcPts val="600"/>
              </a:spcAft>
              <a:buClr>
                <a:srgbClr val="4472C4"/>
              </a:buClr>
              <a:buSzPct val="85000"/>
              <a:buFont typeface="Wingdings" pitchFamily="2" charset="2"/>
              <a:buNone/>
              <a:tabLst/>
              <a:defRPr/>
            </a:pPr>
            <a:r>
              <a:rPr kumimoji="0" lang="en-US" altLang="en-US" sz="3800" b="1" i="0" u="none" strike="noStrike" kern="1200" cap="none" spc="0" normalizeH="0" baseline="0" noProof="0" dirty="0">
                <a:ln>
                  <a:noFill/>
                </a:ln>
                <a:solidFill>
                  <a:prstClr val="black"/>
                </a:solidFill>
                <a:effectLst/>
                <a:uLnTx/>
                <a:uFillTx/>
                <a:latin typeface="Calibri" panose="020F0502020204030204"/>
                <a:ea typeface="+mn-ea"/>
                <a:cs typeface="+mn-cs"/>
              </a:rPr>
              <a:t>Category 2—Radiation Safety Requirements of Industrial Radiographic Operations:  </a:t>
            </a:r>
          </a:p>
          <a:p>
            <a:pPr marL="228600" marR="0" lvl="0" indent="-228600" algn="l" defTabSz="914400" rtl="0" eaLnBrk="1" fontAlgn="auto" latinLnBrk="0" hangingPunct="1">
              <a:lnSpc>
                <a:spcPct val="100000"/>
              </a:lnSpc>
              <a:spcBef>
                <a:spcPts val="600"/>
              </a:spcBef>
              <a:spcAft>
                <a:spcPts val="600"/>
              </a:spcAft>
              <a:buClr>
                <a:srgbClr val="4472C4"/>
              </a:buClr>
              <a:buSzPct val="85000"/>
              <a:buFont typeface="Wingdings" pitchFamily="2" charset="2"/>
              <a:buNone/>
              <a:tabLst/>
              <a:defRPr/>
            </a:pPr>
            <a:r>
              <a:rPr kumimoji="0" lang="en-US" altLang="en-US" sz="3800" b="0" i="0" u="none" strike="noStrike" kern="1200" cap="none" spc="0" normalizeH="0" baseline="0" noProof="0" dirty="0">
                <a:ln>
                  <a:noFill/>
                </a:ln>
                <a:solidFill>
                  <a:prstClr val="black"/>
                </a:solidFill>
                <a:effectLst/>
                <a:uLnTx/>
                <a:uFillTx/>
                <a:latin typeface="Calibri" panose="020F0502020204030204"/>
                <a:ea typeface="+mn-ea"/>
                <a:cs typeface="+mn-cs"/>
              </a:rPr>
              <a:t>105 CMR 120.300 is revised to require the following: </a:t>
            </a:r>
          </a:p>
          <a:p>
            <a:pPr marL="342900" marR="0" lvl="0" indent="-342900" algn="l" defTabSz="914400" rtl="0" eaLnBrk="1" fontAlgn="auto" latinLnBrk="0" hangingPunct="1">
              <a:lnSpc>
                <a:spcPct val="100000"/>
              </a:lnSpc>
              <a:spcBef>
                <a:spcPts val="600"/>
              </a:spcBef>
              <a:spcAft>
                <a:spcPts val="600"/>
              </a:spcAft>
              <a:buClrTx/>
              <a:buSzPct val="85000"/>
              <a:buFont typeface="Arial" panose="020B0604020202020204" pitchFamily="34" charset="0"/>
              <a:buChar char="•"/>
              <a:tabLst/>
              <a:defRPr/>
            </a:pPr>
            <a:r>
              <a:rPr kumimoji="0" lang="en-US" altLang="en-US" sz="3800" b="0" i="0" u="none" strike="noStrike" kern="1200" cap="none" spc="0" normalizeH="0" baseline="0" noProof="0" dirty="0">
                <a:ln>
                  <a:noFill/>
                </a:ln>
                <a:solidFill>
                  <a:prstClr val="black"/>
                </a:solidFill>
                <a:effectLst/>
                <a:uLnTx/>
                <a:uFillTx/>
                <a:latin typeface="Calibri" panose="020F0502020204030204"/>
                <a:ea typeface="+mn-ea"/>
                <a:cs typeface="+mn-cs"/>
              </a:rPr>
              <a:t>Advanced notification of each location of radiographic operations, prior to exceeding 180 cumulative days radiographic operations in a calendar year, for any location not listed on the license.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06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F07D2B-B9EA-4F6E-89AB-AC5BEAF438A6}"/>
              </a:ext>
            </a:extLst>
          </p:cNvPr>
          <p:cNvSpPr txBox="1">
            <a:spLocks/>
          </p:cNvSpPr>
          <p:nvPr/>
        </p:nvSpPr>
        <p:spPr>
          <a:xfrm>
            <a:off x="592822"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b="1" dirty="0">
                <a:solidFill>
                  <a:prstClr val="white"/>
                </a:solidFill>
                <a:latin typeface="Arial" panose="020B0604020202020204" pitchFamily="34" charset="0"/>
                <a:cs typeface="Arial" panose="020B0604020202020204" pitchFamily="34" charset="0"/>
              </a:rPr>
              <a:t>Infant Formula</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33" name="Picture 32">
            <a:extLst>
              <a:ext uri="{FF2B5EF4-FFF2-40B4-BE49-F238E27FC236}">
                <a16:creationId xmlns:a16="http://schemas.microsoft.com/office/drawing/2014/main" id="{BF1C8D85-C704-4F0B-A150-B494E9B3CA37}"/>
              </a:ext>
            </a:extLst>
          </p:cNvPr>
          <p:cNvPicPr>
            <a:picLocks noChangeAspect="1"/>
          </p:cNvPicPr>
          <p:nvPr/>
        </p:nvPicPr>
        <p:blipFill rotWithShape="1">
          <a:blip r:embed="rId3"/>
          <a:srcRect l="1164" t="19415" r="21884"/>
          <a:stretch/>
        </p:blipFill>
        <p:spPr>
          <a:xfrm>
            <a:off x="1622378" y="1123241"/>
            <a:ext cx="8913687" cy="5252249"/>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62615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92822"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III. Proposed Amendments </a:t>
            </a:r>
            <a:r>
              <a:rPr kumimoji="0" lang="en-US" sz="3200" b="0" i="1"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(continued)</a:t>
            </a:r>
          </a:p>
        </p:txBody>
      </p:sp>
      <p:sp>
        <p:nvSpPr>
          <p:cNvPr id="6" name="Content Placeholder 2">
            <a:extLst>
              <a:ext uri="{FF2B5EF4-FFF2-40B4-BE49-F238E27FC236}">
                <a16:creationId xmlns:a16="http://schemas.microsoft.com/office/drawing/2014/main" id="{1A76AFF5-34B1-43C2-94A0-387E29CB840C}"/>
              </a:ext>
            </a:extLst>
          </p:cNvPr>
          <p:cNvSpPr txBox="1">
            <a:spLocks/>
          </p:cNvSpPr>
          <p:nvPr/>
        </p:nvSpPr>
        <p:spPr>
          <a:xfrm>
            <a:off x="571500" y="1465243"/>
            <a:ext cx="11010900" cy="46826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600"/>
              </a:spcAft>
              <a:buClr>
                <a:srgbClr val="4472C4"/>
              </a:buClr>
              <a:buSzPct val="85000"/>
              <a:buFont typeface="Wingdings" pitchFamily="2" charset="2"/>
              <a:buNone/>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a:ea typeface="+mn-ea"/>
                <a:cs typeface="+mn-cs"/>
              </a:rPr>
              <a:t>Category 3—Use of Radionuclides in the Healing Arts: </a:t>
            </a:r>
          </a:p>
          <a:p>
            <a:pPr marL="228600" marR="0" lvl="0" indent="-228600" algn="l" defTabSz="914400" rtl="0" eaLnBrk="1" fontAlgn="auto" latinLnBrk="0" hangingPunct="1">
              <a:lnSpc>
                <a:spcPct val="100000"/>
              </a:lnSpc>
              <a:spcBef>
                <a:spcPts val="600"/>
              </a:spcBef>
              <a:spcAft>
                <a:spcPts val="600"/>
              </a:spcAft>
              <a:buClrTx/>
              <a:buSzPct val="85000"/>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Numerous sections have been revised in 105 CMR 120.500 to be compatible with U.S. NRC’s 10 Code of Federal Regulations (CFR) Parts 30, 32 and 35.</a:t>
            </a:r>
          </a:p>
          <a:p>
            <a:pPr marL="228600" marR="0" lvl="0" indent="-228600" algn="l" defTabSz="914400" rtl="0" eaLnBrk="1" fontAlgn="auto" latinLnBrk="0" hangingPunct="1">
              <a:lnSpc>
                <a:spcPct val="100000"/>
              </a:lnSpc>
              <a:spcBef>
                <a:spcPts val="600"/>
              </a:spcBef>
              <a:spcAft>
                <a:spcPts val="600"/>
              </a:spcAft>
              <a:buClrTx/>
              <a:buSzPct val="85000"/>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Permanent Implant Brachytherapy: Procedures for administrations requiring a written directive must now include a determination of whether a medical event has occurred and post-implantation information on source strength administration must be determined  within 60 calendar days from the date of implant. Reports and notification requirements for these procedures are also addressed.</a:t>
            </a:r>
          </a:p>
          <a:p>
            <a:pPr marL="228600" marR="0" lvl="0" indent="-228600" algn="l" defTabSz="914400" rtl="0" eaLnBrk="1" fontAlgn="auto" latinLnBrk="0" hangingPunct="1">
              <a:lnSpc>
                <a:spcPct val="100000"/>
              </a:lnSpc>
              <a:spcBef>
                <a:spcPts val="600"/>
              </a:spcBef>
              <a:spcAft>
                <a:spcPts val="600"/>
              </a:spcAft>
              <a:buClrTx/>
              <a:buSzPct val="85000"/>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Safety requirements regarding the use of strontium-90 sources for ophthalmic treatments are now specifically addressed and tabled in the Table of Contents.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069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92822"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III. Proposed Amendments </a:t>
            </a:r>
            <a:r>
              <a:rPr kumimoji="0" lang="en-US" sz="3200" b="0" i="1"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(continued)</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6" name="Content Placeholder 2">
            <a:extLst>
              <a:ext uri="{FF2B5EF4-FFF2-40B4-BE49-F238E27FC236}">
                <a16:creationId xmlns:a16="http://schemas.microsoft.com/office/drawing/2014/main" id="{1A76AFF5-34B1-43C2-94A0-387E29CB840C}"/>
              </a:ext>
            </a:extLst>
          </p:cNvPr>
          <p:cNvSpPr txBox="1">
            <a:spLocks/>
          </p:cNvSpPr>
          <p:nvPr/>
        </p:nvSpPr>
        <p:spPr>
          <a:xfrm>
            <a:off x="571500" y="1465243"/>
            <a:ext cx="11010900" cy="468269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575"/>
              </a:spcBef>
              <a:spcAft>
                <a:spcPts val="0"/>
              </a:spcAft>
              <a:buClr>
                <a:srgbClr val="4472C4"/>
              </a:buClr>
              <a:buSzPct val="85000"/>
              <a:buFont typeface="Wingdings" pitchFamily="2" charset="2"/>
              <a:buNone/>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a:ea typeface="+mn-ea"/>
                <a:cs typeface="+mn-cs"/>
              </a:rPr>
              <a:t>Category 4—Transportation of Radioactive Material</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lnSpc>
                <a:spcPct val="100000"/>
              </a:lnSpc>
              <a:spcBef>
                <a:spcPts val="575"/>
              </a:spcBef>
              <a:spcAft>
                <a:spcPts val="0"/>
              </a:spcAft>
              <a:buClrTx/>
              <a:buSzPct val="85000"/>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105 CMR 120.700 is revised to reference existing regulations regarding deliberate misconduct. </a:t>
            </a:r>
          </a:p>
          <a:p>
            <a:pPr marL="228600" marR="0" lvl="0" indent="-228600" algn="l" defTabSz="914400" rtl="0" eaLnBrk="1" fontAlgn="auto" latinLnBrk="0" hangingPunct="1">
              <a:lnSpc>
                <a:spcPct val="100000"/>
              </a:lnSpc>
              <a:spcBef>
                <a:spcPts val="575"/>
              </a:spcBef>
              <a:spcAft>
                <a:spcPts val="0"/>
              </a:spcAft>
              <a:buClrTx/>
              <a:buSzPct val="85000"/>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licensee must contact the NRC in writing prior to first use of an NRC-approved package containing radioactive material. </a:t>
            </a:r>
          </a:p>
          <a:p>
            <a:pPr marL="457200" marR="0" lvl="0" indent="-457200" algn="l" defTabSz="914400" rtl="0" eaLnBrk="1" fontAlgn="auto" latinLnBrk="0" hangingPunct="1">
              <a:lnSpc>
                <a:spcPct val="100000"/>
              </a:lnSpc>
              <a:spcBef>
                <a:spcPts val="575"/>
              </a:spcBef>
              <a:spcAft>
                <a:spcPts val="0"/>
              </a:spcAft>
              <a:buClr>
                <a:srgbClr val="4472C4"/>
              </a:buClr>
              <a:buSzPct val="85000"/>
              <a:buFont typeface="Arial" panose="020B0604020202020204" pitchFamily="34" charset="0"/>
              <a:buChar char="•"/>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Category 5—Miscellaneous Corrections and Organizational Amendments: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105 CMR 120.000 is amended in numerous sections.</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Revised to update the online address (URL) of RCP’s website.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Updates to oath and affirmation requirements.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Updates to contact information regarding fingerprint checks.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Clarifications to general security program requirements.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057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92822"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IV. Next Steps</a:t>
            </a:r>
          </a:p>
        </p:txBody>
      </p:sp>
      <p:sp>
        <p:nvSpPr>
          <p:cNvPr id="6" name="Content Placeholder 2">
            <a:extLst>
              <a:ext uri="{FF2B5EF4-FFF2-40B4-BE49-F238E27FC236}">
                <a16:creationId xmlns:a16="http://schemas.microsoft.com/office/drawing/2014/main" id="{1A76AFF5-34B1-43C2-94A0-387E29CB840C}"/>
              </a:ext>
            </a:extLst>
          </p:cNvPr>
          <p:cNvSpPr txBox="1">
            <a:spLocks/>
          </p:cNvSpPr>
          <p:nvPr/>
        </p:nvSpPr>
        <p:spPr>
          <a:xfrm>
            <a:off x="571500" y="1465243"/>
            <a:ext cx="11010900" cy="46826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80000"/>
              </a:lnSpc>
              <a:spcBef>
                <a:spcPts val="1200"/>
              </a:spcBef>
              <a:spcAft>
                <a:spcPts val="60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DPH will put forth the proposed amendments for public hearing/public comment.</a:t>
            </a:r>
          </a:p>
          <a:p>
            <a:pPr marL="342900" marR="0" lvl="1" indent="-342900" algn="l" defTabSz="914400" rtl="0" eaLnBrk="1" fontAlgn="auto" latinLnBrk="0" hangingPunct="1">
              <a:lnSpc>
                <a:spcPct val="80000"/>
              </a:lnSpc>
              <a:spcBef>
                <a:spcPts val="1200"/>
              </a:spcBef>
              <a:spcAft>
                <a:spcPts val="60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After the conclusion of the public comment period, DPH will review all comments and determine if any further substantive revisions to the regulation are needed.</a:t>
            </a:r>
          </a:p>
          <a:p>
            <a:pPr marL="342900" marR="0" lvl="1" indent="-342900" algn="l" defTabSz="914400" rtl="0" eaLnBrk="1" fontAlgn="auto" latinLnBrk="0" hangingPunct="1">
              <a:lnSpc>
                <a:spcPct val="80000"/>
              </a:lnSpc>
              <a:spcBef>
                <a:spcPts val="1200"/>
              </a:spcBef>
              <a:spcAft>
                <a:spcPts val="60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A final post-comment version will be presented for a vote at a future PHC meeting.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408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D65393-CF11-446D-9C47-47938924662D}"/>
              </a:ext>
            </a:extLst>
          </p:cNvPr>
          <p:cNvSpPr/>
          <p:nvPr/>
        </p:nvSpPr>
        <p:spPr>
          <a:xfrm>
            <a:off x="1651371" y="1359855"/>
            <a:ext cx="9282549" cy="46782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Thank you for the opportunity to present this information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For more information regarding 105 CMR 120, please find the relevant statutory language and the full proposed regulation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Proposed amendment: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white"/>
                </a:solidFill>
                <a:effectLst/>
                <a:uLnTx/>
                <a:uFillTx/>
                <a:latin typeface="Calibri"/>
                <a:ea typeface="Calibri" panose="020F0502020204030204" pitchFamily="34" charset="0"/>
                <a:cs typeface="+mn-cs"/>
                <a:hlinkClick r:id="rId4">
                  <a:extLst>
                    <a:ext uri="{A12FA001-AC4F-418D-AE19-62706E023703}">
                      <ahyp:hlinkClr xmlns:ahyp="http://schemas.microsoft.com/office/drawing/2018/hyperlinkcolor" val="tx"/>
                    </a:ext>
                  </a:extLst>
                </a:hlinkClick>
              </a:rPr>
              <a:t>http://mass.gov/dph/proposed-regulations</a:t>
            </a:r>
            <a:endParaRPr kumimoji="0" lang="en-US" sz="1800" b="0" i="0" u="sng" strike="noStrike" kern="1200" cap="none" spc="0" normalizeH="0" baseline="0" noProof="0" dirty="0">
              <a:ln>
                <a:noFill/>
              </a:ln>
              <a:solidFill>
                <a:prstClr val="white"/>
              </a:solidFill>
              <a:effectLst/>
              <a:uLnTx/>
              <a:uFillTx/>
              <a:latin typeface="Calibri"/>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Massachusetts Law: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white"/>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https://malegislature.gov/Laws/GeneralLaws/PartI/TitleXVI/Chapter111/Section5n</a:t>
            </a:r>
            <a:endParaRPr kumimoji="0" lang="en-US" sz="1800" b="0"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Please direct any questions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Jack Priest, Radiation Control 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jack.priest@mass.gov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79258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716" y="1725223"/>
            <a:ext cx="11032959" cy="2877707"/>
          </a:xfrm>
          <a:prstGeom prst="rect">
            <a:avLst/>
          </a:prstGeom>
        </p:spPr>
        <p:txBody>
          <a:bodyPr wrap="square" lIns="91014" tIns="45718" rIns="91014"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1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Promulgation of Revisions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1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105 CMR 130.000:</a:t>
            </a:r>
            <a:endParaRPr kumimoji="0" lang="en-US" sz="45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Calibri"/>
                <a:ea typeface="+mn-ea"/>
                <a:cs typeface="+mn-cs"/>
              </a:rPr>
              <a:t>Hospital Licensure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100" b="0" i="1"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 name="TextBox 2">
            <a:extLst>
              <a:ext uri="{FF2B5EF4-FFF2-40B4-BE49-F238E27FC236}">
                <a16:creationId xmlns:a16="http://schemas.microsoft.com/office/drawing/2014/main" id="{500B02C3-220F-4C73-8930-22396267A6BB}"/>
              </a:ext>
            </a:extLst>
          </p:cNvPr>
          <p:cNvSpPr txBox="1"/>
          <p:nvPr/>
        </p:nvSpPr>
        <p:spPr>
          <a:xfrm>
            <a:off x="701573" y="4918142"/>
            <a:ext cx="10282111"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mn-ea"/>
                <a:cs typeface="Arial" panose="020B0604020202020204" pitchFamily="34" charset="0"/>
              </a:rPr>
              <a:t>Elizabeth Kelley</a:t>
            </a:r>
            <a:endParaRPr lang="en-US" b="1" dirty="0">
              <a:solidFill>
                <a:prstClr val="white"/>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prstClr val="white"/>
                </a:solidFill>
                <a:effectLst/>
                <a:uLnTx/>
                <a:uFillTx/>
                <a:ea typeface="+mn-ea"/>
                <a:cs typeface="Arial" panose="020B0604020202020204" pitchFamily="34" charset="0"/>
              </a:rPr>
              <a:t>Director, Bureau of Health Care Safety and Quality</a:t>
            </a:r>
            <a:endParaRPr kumimoji="0" lang="en-US" sz="1800" b="0" i="0" u="none" strike="noStrike" kern="1200" cap="none" spc="0" normalizeH="0" baseline="0" noProof="0" dirty="0">
              <a:ln>
                <a:noFill/>
              </a:ln>
              <a:solidFill>
                <a:prstClr val="white"/>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3922787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latin typeface="+mn-lt"/>
                <a:cs typeface="Arial" panose="020B0604020202020204" pitchFamily="34" charset="0"/>
              </a:rPr>
              <a:t>Summary of Regulation</a:t>
            </a:r>
          </a:p>
        </p:txBody>
      </p:sp>
      <p:sp>
        <p:nvSpPr>
          <p:cNvPr id="3" name="Content Placeholder 2"/>
          <p:cNvSpPr>
            <a:spLocks noGrp="1"/>
          </p:cNvSpPr>
          <p:nvPr>
            <p:ph idx="1"/>
          </p:nvPr>
        </p:nvSpPr>
        <p:spPr>
          <a:xfrm>
            <a:off x="587566" y="1344058"/>
            <a:ext cx="10972800" cy="4782105"/>
          </a:xfrm>
        </p:spPr>
        <p:txBody>
          <a:bodyPr>
            <a:normAutofit/>
          </a:bodyPr>
          <a:lstStyle/>
          <a:p>
            <a:pPr marL="0" indent="0">
              <a:buNone/>
            </a:pPr>
            <a:r>
              <a:rPr lang="en-US" dirty="0"/>
              <a:t>105 CMR 130.000, </a:t>
            </a:r>
            <a:r>
              <a:rPr lang="en-US" i="1" dirty="0"/>
              <a:t>Hospital Licensure:</a:t>
            </a:r>
            <a:endParaRPr lang="en-US" dirty="0"/>
          </a:p>
          <a:p>
            <a:pPr marL="0" indent="0">
              <a:buNone/>
            </a:pPr>
            <a:endParaRPr lang="en-US" dirty="0"/>
          </a:p>
          <a:p>
            <a:pPr lvl="1">
              <a:spcAft>
                <a:spcPts val="1500"/>
              </a:spcAft>
              <a:buFont typeface="Arial" panose="020B0604020202020204" pitchFamily="34" charset="0"/>
              <a:buChar char="•"/>
            </a:pPr>
            <a:r>
              <a:rPr lang="en-US" sz="3200" dirty="0"/>
              <a:t>Sets forth standards for the maintenance and operation of hospitals, pursuant to M.G.L. c. 111, </a:t>
            </a:r>
            <a:r>
              <a:rPr lang="en-US" sz="3200" spc="-300" dirty="0"/>
              <a:t>§§</a:t>
            </a:r>
            <a:r>
              <a:rPr lang="en-US" sz="3200" dirty="0"/>
              <a:t> 51 and 51G.</a:t>
            </a:r>
          </a:p>
          <a:p>
            <a:pPr lvl="1">
              <a:spcAft>
                <a:spcPts val="1500"/>
              </a:spcAft>
              <a:buFont typeface="Arial" panose="020B0604020202020204" pitchFamily="34" charset="0"/>
              <a:buChar char="•"/>
            </a:pPr>
            <a:r>
              <a:rPr lang="en-US" sz="3200" dirty="0"/>
              <a:t>Ensures a high quality of care, industry standardization, and strong consumer protection for individuals receiving care in hospitals.</a:t>
            </a:r>
          </a:p>
          <a:p>
            <a:pPr marL="0" indent="0">
              <a:buNone/>
            </a:pPr>
            <a:endParaRPr lang="en-US" sz="1000" dirty="0"/>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434113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latin typeface="+mn-lt"/>
                <a:cs typeface="Arial" panose="020B0604020202020204" pitchFamily="34" charset="0"/>
              </a:rPr>
              <a:t>Overview of Previous Revisions to Regulation</a:t>
            </a:r>
          </a:p>
        </p:txBody>
      </p:sp>
      <p:sp>
        <p:nvSpPr>
          <p:cNvPr id="3" name="Content Placeholder 2"/>
          <p:cNvSpPr>
            <a:spLocks noGrp="1"/>
          </p:cNvSpPr>
          <p:nvPr>
            <p:ph idx="1"/>
          </p:nvPr>
        </p:nvSpPr>
        <p:spPr>
          <a:xfrm>
            <a:off x="582517" y="1344517"/>
            <a:ext cx="11010900" cy="4792663"/>
          </a:xfrm>
        </p:spPr>
        <p:txBody>
          <a:bodyPr>
            <a:noAutofit/>
          </a:bodyPr>
          <a:lstStyle/>
          <a:p>
            <a:pPr>
              <a:spcAft>
                <a:spcPts val="1500"/>
              </a:spcAft>
            </a:pPr>
            <a:r>
              <a:rPr lang="en-US" sz="3000" dirty="0">
                <a:solidFill>
                  <a:srgbClr val="141414"/>
                </a:solidFill>
                <a:effectLst/>
                <a:ea typeface="Calibri" panose="020F0502020204030204" pitchFamily="34" charset="0"/>
                <a:cs typeface="Times New Roman" panose="02020603050405020304" pitchFamily="18" charset="0"/>
              </a:rPr>
              <a:t>As a reminder, the Department previously presented the Public Health Council </a:t>
            </a:r>
            <a:r>
              <a:rPr lang="en-US" sz="3000" dirty="0">
                <a:solidFill>
                  <a:srgbClr val="141414"/>
                </a:solidFill>
                <a:ea typeface="Calibri" panose="020F0502020204030204" pitchFamily="34" charset="0"/>
                <a:cs typeface="Times New Roman" panose="02020603050405020304" pitchFamily="18" charset="0"/>
              </a:rPr>
              <a:t>with proposed changes to 105 CMR 130.000, based upon</a:t>
            </a:r>
            <a:r>
              <a:rPr lang="en-US" sz="3000" dirty="0">
                <a:solidFill>
                  <a:srgbClr val="FF0000"/>
                </a:solidFill>
                <a:ea typeface="Calibri" panose="020F0502020204030204" pitchFamily="34" charset="0"/>
                <a:cs typeface="Times New Roman" panose="02020603050405020304" pitchFamily="18" charset="0"/>
              </a:rPr>
              <a:t> </a:t>
            </a:r>
            <a:r>
              <a:rPr lang="en-US" sz="3000" dirty="0">
                <a:ea typeface="Calibri" panose="020F0502020204030204" pitchFamily="34" charset="0"/>
                <a:cs typeface="Times New Roman" panose="02020603050405020304" pitchFamily="18" charset="0"/>
              </a:rPr>
              <a:t>the</a:t>
            </a:r>
            <a:r>
              <a:rPr lang="en-US" sz="3000" dirty="0">
                <a:solidFill>
                  <a:srgbClr val="141414"/>
                </a:solidFill>
                <a:ea typeface="Calibri" panose="020F0502020204030204" pitchFamily="34" charset="0"/>
                <a:cs typeface="Times New Roman" panose="02020603050405020304" pitchFamily="18" charset="0"/>
              </a:rPr>
              <a:t> recommendations and </a:t>
            </a:r>
            <a:r>
              <a:rPr lang="en-US" sz="3000" dirty="0">
                <a:solidFill>
                  <a:srgbClr val="141414"/>
                </a:solidFill>
                <a:effectLst/>
                <a:ea typeface="Calibri" panose="020F0502020204030204" pitchFamily="34" charset="0"/>
                <a:cs typeface="Times New Roman" panose="02020603050405020304" pitchFamily="18" charset="0"/>
              </a:rPr>
              <a:t>framework of the </a:t>
            </a:r>
            <a:r>
              <a:rPr lang="en-US" sz="3000" dirty="0">
                <a:solidFill>
                  <a:srgbClr val="141414"/>
                </a:solidFill>
                <a:ea typeface="Calibri" panose="020F0502020204030204" pitchFamily="34" charset="0"/>
                <a:cs typeface="Times New Roman" panose="02020603050405020304" pitchFamily="18" charset="0"/>
              </a:rPr>
              <a:t>Safe Patient Access to Emergency Departments </a:t>
            </a:r>
            <a:r>
              <a:rPr lang="en-US" sz="3000" dirty="0">
                <a:solidFill>
                  <a:srgbClr val="141414"/>
                </a:solidFill>
                <a:effectLst/>
                <a:ea typeface="Calibri" panose="020F0502020204030204" pitchFamily="34" charset="0"/>
                <a:cs typeface="Times New Roman" panose="02020603050405020304" pitchFamily="18" charset="0"/>
              </a:rPr>
              <a:t>Workgroup. </a:t>
            </a:r>
          </a:p>
          <a:p>
            <a:pPr>
              <a:spcAft>
                <a:spcPts val="1500"/>
              </a:spcAft>
            </a:pPr>
            <a:r>
              <a:rPr lang="en-US" sz="3000" dirty="0">
                <a:effectLst/>
                <a:ea typeface="Calibri" panose="020F0502020204030204" pitchFamily="34" charset="0"/>
              </a:rPr>
              <a:t>The statutory charge of the Workgroup was to report on and make recommendations to inform Department regulations on safe patient access to hospital emergency departments. </a:t>
            </a:r>
          </a:p>
          <a:p>
            <a:pPr marL="0" indent="0">
              <a:buNone/>
            </a:pPr>
            <a:endParaRPr lang="en-US" sz="2400" dirty="0"/>
          </a:p>
          <a:p>
            <a:pPr marL="0" indent="0">
              <a:buNone/>
            </a:pPr>
            <a:endParaRPr lang="en-US" sz="2800" dirty="0">
              <a:solidFill>
                <a:srgbClr val="141414"/>
              </a:solidFill>
              <a:effectLst/>
              <a:ea typeface="Calibri" panose="020F0502020204030204" pitchFamily="34" charset="0"/>
              <a:cs typeface="Times New Roman" panose="02020603050405020304" pitchFamily="18" charset="0"/>
            </a:endParaRPr>
          </a:p>
          <a:p>
            <a:endParaRPr lang="en-US" sz="2800" dirty="0">
              <a:solidFill>
                <a:srgbClr val="141414"/>
              </a:solidFill>
              <a:effectLst/>
              <a:ea typeface="Calibri" panose="020F0502020204030204" pitchFamily="34" charset="0"/>
              <a:cs typeface="Times New Roman" panose="02020603050405020304" pitchFamily="18" charset="0"/>
            </a:endParaRPr>
          </a:p>
          <a:p>
            <a:endParaRPr lang="en-US" sz="2800" dirty="0">
              <a:effectLst/>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2295295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821" y="56524"/>
            <a:ext cx="11389381" cy="874654"/>
          </a:xfrm>
        </p:spPr>
        <p:txBody>
          <a:bodyPr>
            <a:noAutofit/>
          </a:bodyPr>
          <a:lstStyle/>
          <a:p>
            <a:r>
              <a:rPr lang="en-US" sz="4000" dirty="0">
                <a:solidFill>
                  <a:schemeClr val="bg1"/>
                </a:solidFill>
                <a:latin typeface="+mn-lt"/>
                <a:cs typeface="Arial" panose="020B0604020202020204" pitchFamily="34" charset="0"/>
              </a:rPr>
              <a:t>Overview of Previous Revisions to Regulation</a:t>
            </a:r>
          </a:p>
        </p:txBody>
      </p:sp>
      <p:sp>
        <p:nvSpPr>
          <p:cNvPr id="3" name="Content Placeholder 2"/>
          <p:cNvSpPr>
            <a:spLocks noGrp="1"/>
          </p:cNvSpPr>
          <p:nvPr>
            <p:ph idx="1"/>
          </p:nvPr>
        </p:nvSpPr>
        <p:spPr>
          <a:xfrm>
            <a:off x="582517" y="1344517"/>
            <a:ext cx="11410702" cy="5158986"/>
          </a:xfrm>
        </p:spPr>
        <p:txBody>
          <a:bodyPr>
            <a:noAutofit/>
          </a:bodyPr>
          <a:lstStyle/>
          <a:p>
            <a:pPr marL="0" indent="0">
              <a:spcAft>
                <a:spcPts val="1200"/>
              </a:spcAft>
              <a:buNone/>
            </a:pPr>
            <a:r>
              <a:rPr lang="en-US" sz="2200" dirty="0">
                <a:solidFill>
                  <a:srgbClr val="141414"/>
                </a:solidFill>
                <a:ea typeface="Calibri" panose="020F0502020204030204" pitchFamily="34" charset="0"/>
                <a:cs typeface="Times New Roman" panose="02020603050405020304" pitchFamily="18" charset="0"/>
              </a:rPr>
              <a:t>Revisions to the regulation based upon the Workgroup’s recommendations </a:t>
            </a:r>
            <a:r>
              <a:rPr lang="en-US" sz="2200" dirty="0">
                <a:solidFill>
                  <a:srgbClr val="141414"/>
                </a:solidFill>
                <a:effectLst/>
                <a:ea typeface="Calibri" panose="020F0502020204030204" pitchFamily="34" charset="0"/>
                <a:cs typeface="Times New Roman" panose="02020603050405020304" pitchFamily="18" charset="0"/>
              </a:rPr>
              <a:t>include requiring hospitals with emergency departments to: </a:t>
            </a:r>
          </a:p>
          <a:p>
            <a:pPr>
              <a:spcAft>
                <a:spcPts val="1200"/>
              </a:spcAft>
            </a:pPr>
            <a:r>
              <a:rPr lang="en-US" sz="2200" b="1" dirty="0"/>
              <a:t>Adhere to wayfinding, signage and security requirements, including:</a:t>
            </a:r>
          </a:p>
          <a:p>
            <a:pPr lvl="1">
              <a:spcAft>
                <a:spcPts val="1200"/>
              </a:spcAft>
            </a:pPr>
            <a:r>
              <a:rPr lang="en-US" sz="2200" dirty="0">
                <a:effectLst/>
                <a:ea typeface="Calibri" panose="020F0502020204030204" pitchFamily="34" charset="0"/>
                <a:cs typeface="Times New Roman" panose="02020603050405020304" pitchFamily="18" charset="0"/>
              </a:rPr>
              <a:t>Having clearly marked external signs that are visible from public streets and requiring all emergency departments to have signs identifying the entrance with “EMERGENCY” in all capital letters. </a:t>
            </a:r>
          </a:p>
          <a:p>
            <a:pPr lvl="1">
              <a:spcAft>
                <a:spcPts val="1200"/>
              </a:spcAft>
            </a:pPr>
            <a:r>
              <a:rPr lang="en-US" sz="2200" dirty="0">
                <a:effectLst/>
                <a:ea typeface="Calibri" panose="020F0502020204030204" pitchFamily="34" charset="0"/>
                <a:cs typeface="Times New Roman" panose="02020603050405020304" pitchFamily="18" charset="0"/>
              </a:rPr>
              <a:t>Maintaining lighted communications technology, such as two-way live intercom systems, with duress alarms around hospital grounds. </a:t>
            </a:r>
          </a:p>
          <a:p>
            <a:pPr lvl="1">
              <a:spcAft>
                <a:spcPts val="1200"/>
              </a:spcAft>
            </a:pPr>
            <a:r>
              <a:rPr lang="en-US" sz="2200" dirty="0">
                <a:ea typeface="Calibri" panose="020F0502020204030204" pitchFamily="34" charset="0"/>
                <a:cs typeface="Times New Roman" panose="02020603050405020304" pitchFamily="18" charset="0"/>
              </a:rPr>
              <a:t>Ensuring all main entrance doors and any doors that the public may use to enter the hospital are well-lit and include directions to the emergency department. </a:t>
            </a:r>
          </a:p>
          <a:p>
            <a:pPr>
              <a:spcAft>
                <a:spcPts val="1200"/>
              </a:spcAft>
            </a:pPr>
            <a:r>
              <a:rPr lang="en-US" sz="2200" b="1" dirty="0"/>
              <a:t>Conduct an annual review of wayfinding, signage and lighting protocols</a:t>
            </a:r>
            <a:endParaRPr lang="en-US" sz="2200" b="1" dirty="0">
              <a:effectLst/>
              <a:ea typeface="Calibri" panose="020F0502020204030204" pitchFamily="34" charset="0"/>
            </a:endParaRPr>
          </a:p>
          <a:p>
            <a:pPr marL="457200" lvl="1" indent="0">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1"/>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lvl="1"/>
            <a:endParaRPr lang="en-US" sz="2400" dirty="0"/>
          </a:p>
          <a:p>
            <a:pPr marL="0" indent="0">
              <a:buNone/>
            </a:pPr>
            <a:endParaRPr lang="en-US" sz="2400" dirty="0"/>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2918486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EA39-CB52-429F-B4FF-31E6155C63B9}"/>
              </a:ext>
            </a:extLst>
          </p:cNvPr>
          <p:cNvSpPr>
            <a:spLocks noGrp="1"/>
          </p:cNvSpPr>
          <p:nvPr>
            <p:ph type="title"/>
          </p:nvPr>
        </p:nvSpPr>
        <p:spPr>
          <a:xfrm>
            <a:off x="592822" y="77846"/>
            <a:ext cx="10972800" cy="874654"/>
          </a:xfrm>
        </p:spPr>
        <p:txBody>
          <a:bodyPr>
            <a:normAutofit/>
          </a:bodyPr>
          <a:lstStyle/>
          <a:p>
            <a:r>
              <a:rPr lang="en-US" sz="4000" dirty="0">
                <a:solidFill>
                  <a:schemeClr val="bg1"/>
                </a:solidFill>
              </a:rPr>
              <a:t>Public Comment Period</a:t>
            </a:r>
          </a:p>
        </p:txBody>
      </p:sp>
      <p:sp>
        <p:nvSpPr>
          <p:cNvPr id="3" name="Content Placeholder 2">
            <a:extLst>
              <a:ext uri="{FF2B5EF4-FFF2-40B4-BE49-F238E27FC236}">
                <a16:creationId xmlns:a16="http://schemas.microsoft.com/office/drawing/2014/main" id="{91AC6179-7943-4E29-830A-438593A28107}"/>
              </a:ext>
            </a:extLst>
          </p:cNvPr>
          <p:cNvSpPr>
            <a:spLocks noGrp="1"/>
          </p:cNvSpPr>
          <p:nvPr>
            <p:ph idx="1"/>
          </p:nvPr>
        </p:nvSpPr>
        <p:spPr>
          <a:xfrm>
            <a:off x="587566" y="1600200"/>
            <a:ext cx="10972800" cy="4525963"/>
          </a:xfrm>
        </p:spPr>
        <p:txBody>
          <a:bodyPr/>
          <a:lstStyle/>
          <a:p>
            <a:pPr>
              <a:spcAft>
                <a:spcPts val="1500"/>
              </a:spcAft>
            </a:pPr>
            <a:r>
              <a:rPr lang="en-US" sz="3200" dirty="0"/>
              <a:t>Following the presentation to the PHC, the Department held a public comment period, including a public hearing. </a:t>
            </a:r>
          </a:p>
          <a:p>
            <a:pPr>
              <a:spcAft>
                <a:spcPts val="1500"/>
              </a:spcAft>
            </a:pPr>
            <a:r>
              <a:rPr lang="en-US" sz="3200" dirty="0"/>
              <a:t>Based on the public comments received, the Department made additional revisions to 105 CMR 130.000.</a:t>
            </a:r>
          </a:p>
          <a:p>
            <a:pPr>
              <a:spcAft>
                <a:spcPts val="1500"/>
              </a:spcAft>
            </a:pPr>
            <a:r>
              <a:rPr lang="en-US" dirty="0"/>
              <a:t>This presentation will outline the revisions made in response to the comments.</a:t>
            </a:r>
            <a:endParaRPr lang="en-US" sz="3200" dirty="0"/>
          </a:p>
          <a:p>
            <a:endParaRPr lang="en-US" dirty="0"/>
          </a:p>
        </p:txBody>
      </p:sp>
    </p:spTree>
    <p:extLst>
      <p:ext uri="{BB962C8B-B14F-4D97-AF65-F5344CB8AC3E}">
        <p14:creationId xmlns:p14="http://schemas.microsoft.com/office/powerpoint/2010/main" val="3938181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42822-E84C-4B41-8E6A-6C563D435D5B}"/>
              </a:ext>
            </a:extLst>
          </p:cNvPr>
          <p:cNvSpPr>
            <a:spLocks noGrp="1"/>
          </p:cNvSpPr>
          <p:nvPr>
            <p:ph type="title"/>
          </p:nvPr>
        </p:nvSpPr>
        <p:spPr/>
        <p:txBody>
          <a:bodyPr/>
          <a:lstStyle/>
          <a:p>
            <a:r>
              <a:rPr lang="en-US" sz="4000" dirty="0">
                <a:solidFill>
                  <a:schemeClr val="bg1"/>
                </a:solidFill>
              </a:rPr>
              <a:t>Highlights</a:t>
            </a:r>
            <a:r>
              <a:rPr lang="en-US" dirty="0">
                <a:solidFill>
                  <a:schemeClr val="bg1"/>
                </a:solidFill>
              </a:rPr>
              <a:t> of Post-Comment Review</a:t>
            </a:r>
          </a:p>
        </p:txBody>
      </p:sp>
      <p:sp>
        <p:nvSpPr>
          <p:cNvPr id="3" name="Content Placeholder 2">
            <a:extLst>
              <a:ext uri="{FF2B5EF4-FFF2-40B4-BE49-F238E27FC236}">
                <a16:creationId xmlns:a16="http://schemas.microsoft.com/office/drawing/2014/main" id="{5A9E357C-C528-46A3-A349-FD335B0828F1}"/>
              </a:ext>
            </a:extLst>
          </p:cNvPr>
          <p:cNvSpPr>
            <a:spLocks noGrp="1"/>
          </p:cNvSpPr>
          <p:nvPr>
            <p:ph idx="1"/>
          </p:nvPr>
        </p:nvSpPr>
        <p:spPr>
          <a:xfrm>
            <a:off x="582517" y="1344517"/>
            <a:ext cx="11010900" cy="4792664"/>
          </a:xfrm>
        </p:spPr>
        <p:txBody>
          <a:bodyPr>
            <a:normAutofit lnSpcReduction="10000"/>
          </a:bodyPr>
          <a:lstStyle/>
          <a:p>
            <a:pPr marL="0" indent="0">
              <a:spcAft>
                <a:spcPts val="1500"/>
              </a:spcAft>
              <a:buNone/>
            </a:pPr>
            <a:r>
              <a:rPr lang="en-US" sz="2800" dirty="0"/>
              <a:t>As a result of the comments received during the public comment periods, the Department recommends additional revisions to 105 CMR 130.000:</a:t>
            </a:r>
          </a:p>
          <a:p>
            <a:pPr marL="514350" indent="-514350">
              <a:spcAft>
                <a:spcPts val="1500"/>
              </a:spcAft>
              <a:buFont typeface="+mj-lt"/>
              <a:buAutoNum type="arabicPeriod"/>
            </a:pPr>
            <a:r>
              <a:rPr lang="en-US" sz="2800" dirty="0"/>
              <a:t>Clarifying hospitals must maintain lighted communications technology with two-way audio-visual communications;</a:t>
            </a:r>
          </a:p>
          <a:p>
            <a:pPr marL="514350" indent="-514350">
              <a:spcAft>
                <a:spcPts val="1500"/>
              </a:spcAft>
              <a:buFont typeface="+mj-lt"/>
              <a:buAutoNum type="arabicPeriod"/>
            </a:pPr>
            <a:r>
              <a:rPr lang="en-US" sz="2800" dirty="0"/>
              <a:t>Requiring hospitals to maintain policies and procedures for the video-audio monitoring 24 hours a day of exterior entrances;</a:t>
            </a:r>
          </a:p>
          <a:p>
            <a:pPr marL="514350" indent="-514350">
              <a:spcAft>
                <a:spcPts val="1500"/>
              </a:spcAft>
              <a:buFont typeface="+mj-lt"/>
              <a:buAutoNum type="arabicPeriod"/>
            </a:pPr>
            <a:r>
              <a:rPr lang="en-US" sz="2800" dirty="0"/>
              <a:t>Requiring the annual review to be conducted during the day and nighttime and include a review of hospital signs and symbols for patients for whom English is not their first language. </a:t>
            </a:r>
          </a:p>
          <a:p>
            <a:endParaRPr lang="en-US" dirty="0"/>
          </a:p>
          <a:p>
            <a:endParaRPr lang="en-US" dirty="0"/>
          </a:p>
        </p:txBody>
      </p:sp>
    </p:spTree>
    <p:extLst>
      <p:ext uri="{BB962C8B-B14F-4D97-AF65-F5344CB8AC3E}">
        <p14:creationId xmlns:p14="http://schemas.microsoft.com/office/powerpoint/2010/main" val="533390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F07D2B-B9EA-4F6E-89AB-AC5BEAF438A6}"/>
              </a:ext>
            </a:extLst>
          </p:cNvPr>
          <p:cNvSpPr txBox="1">
            <a:spLocks/>
          </p:cNvSpPr>
          <p:nvPr/>
        </p:nvSpPr>
        <p:spPr>
          <a:xfrm>
            <a:off x="592822"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Summer Safety</a:t>
            </a:r>
          </a:p>
        </p:txBody>
      </p:sp>
      <p:pic>
        <p:nvPicPr>
          <p:cNvPr id="4" name="Picture 3">
            <a:extLst>
              <a:ext uri="{FF2B5EF4-FFF2-40B4-BE49-F238E27FC236}">
                <a16:creationId xmlns:a16="http://schemas.microsoft.com/office/drawing/2014/main" id="{78016569-CD58-46CD-B190-5B34C427B56F}"/>
              </a:ext>
            </a:extLst>
          </p:cNvPr>
          <p:cNvPicPr>
            <a:picLocks noChangeAspect="1"/>
          </p:cNvPicPr>
          <p:nvPr/>
        </p:nvPicPr>
        <p:blipFill rotWithShape="1">
          <a:blip r:embed="rId3"/>
          <a:srcRect l="29893" t="33361" r="30892" b="2112"/>
          <a:stretch/>
        </p:blipFill>
        <p:spPr>
          <a:xfrm>
            <a:off x="3043646" y="1173732"/>
            <a:ext cx="5812971" cy="5206158"/>
          </a:xfrm>
          <a:prstGeom prst="rect">
            <a:avLst/>
          </a:prstGeom>
          <a:ln w="6350">
            <a:noFill/>
          </a:ln>
          <a:effectLst>
            <a:outerShdw blurRad="50800" dist="38100" dir="2700000" algn="tl" rotWithShape="0">
              <a:prstClr val="black">
                <a:alpha val="40000"/>
              </a:prstClr>
            </a:outerShdw>
          </a:effectLst>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7" name="Ink 16">
                <a:extLst>
                  <a:ext uri="{FF2B5EF4-FFF2-40B4-BE49-F238E27FC236}">
                    <a16:creationId xmlns:a16="http://schemas.microsoft.com/office/drawing/2014/main" id="{90ABAC4B-4713-4779-9E72-A52C65DC166A}"/>
                  </a:ext>
                </a:extLst>
              </p14:cNvPr>
              <p14:cNvContentPartPr/>
              <p14:nvPr/>
            </p14:nvContentPartPr>
            <p14:xfrm>
              <a:off x="13624046" y="4727880"/>
              <a:ext cx="360" cy="360"/>
            </p14:xfrm>
          </p:contentPart>
        </mc:Choice>
        <mc:Fallback xmlns="">
          <p:pic>
            <p:nvPicPr>
              <p:cNvPr id="17" name="Ink 16">
                <a:extLst>
                  <a:ext uri="{FF2B5EF4-FFF2-40B4-BE49-F238E27FC236}">
                    <a16:creationId xmlns:a16="http://schemas.microsoft.com/office/drawing/2014/main" id="{90ABAC4B-4713-4779-9E72-A52C65DC166A}"/>
                  </a:ext>
                </a:extLst>
              </p:cNvPr>
              <p:cNvPicPr/>
              <p:nvPr/>
            </p:nvPicPr>
            <p:blipFill>
              <a:blip r:embed="rId13"/>
              <a:stretch>
                <a:fillRect/>
              </a:stretch>
            </p:blipFill>
            <p:spPr>
              <a:xfrm>
                <a:off x="13561406" y="4349880"/>
                <a:ext cx="126000" cy="756000"/>
              </a:xfrm>
              <a:prstGeom prst="rect">
                <a:avLst/>
              </a:prstGeom>
            </p:spPr>
          </p:pic>
        </mc:Fallback>
      </mc:AlternateContent>
    </p:spTree>
    <p:extLst>
      <p:ext uri="{BB962C8B-B14F-4D97-AF65-F5344CB8AC3E}">
        <p14:creationId xmlns:p14="http://schemas.microsoft.com/office/powerpoint/2010/main" val="2977355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267E-1006-4CC6-B0A7-D3C9621B9D2E}"/>
              </a:ext>
            </a:extLst>
          </p:cNvPr>
          <p:cNvSpPr>
            <a:spLocks noGrp="1"/>
          </p:cNvSpPr>
          <p:nvPr>
            <p:ph type="title"/>
          </p:nvPr>
        </p:nvSpPr>
        <p:spPr/>
        <p:txBody>
          <a:bodyPr>
            <a:normAutofit/>
          </a:bodyPr>
          <a:lstStyle/>
          <a:p>
            <a:r>
              <a:rPr lang="en-US" sz="4000" dirty="0">
                <a:solidFill>
                  <a:schemeClr val="bg1"/>
                </a:solidFill>
              </a:rPr>
              <a:t>Post Comment Revisions</a:t>
            </a:r>
          </a:p>
        </p:txBody>
      </p:sp>
      <p:sp>
        <p:nvSpPr>
          <p:cNvPr id="3" name="Content Placeholder 2">
            <a:extLst>
              <a:ext uri="{FF2B5EF4-FFF2-40B4-BE49-F238E27FC236}">
                <a16:creationId xmlns:a16="http://schemas.microsoft.com/office/drawing/2014/main" id="{75F8996B-FB5F-4D71-AC45-396A48993F37}"/>
              </a:ext>
            </a:extLst>
          </p:cNvPr>
          <p:cNvSpPr>
            <a:spLocks noGrp="1"/>
          </p:cNvSpPr>
          <p:nvPr>
            <p:ph idx="1"/>
          </p:nvPr>
        </p:nvSpPr>
        <p:spPr>
          <a:xfrm>
            <a:off x="582517" y="1338813"/>
            <a:ext cx="11010900" cy="4776334"/>
          </a:xfrm>
        </p:spPr>
        <p:txBody>
          <a:bodyPr/>
          <a:lstStyle/>
          <a:p>
            <a:r>
              <a:rPr lang="en-US" dirty="0"/>
              <a:t>INITIAL REVISION TO REGULATION:</a:t>
            </a:r>
          </a:p>
          <a:p>
            <a:pPr lvl="1"/>
            <a:r>
              <a:rPr lang="en-US" dirty="0"/>
              <a:t>Requires hospitals to maintain lighted communications technology around grounds with lighted two-way live intercom systems. </a:t>
            </a:r>
          </a:p>
          <a:p>
            <a:pPr lvl="1"/>
            <a:endParaRPr lang="en-US" dirty="0"/>
          </a:p>
          <a:p>
            <a:r>
              <a:rPr lang="en-US" dirty="0"/>
              <a:t>POST-COMMENT REVISION:</a:t>
            </a:r>
          </a:p>
          <a:p>
            <a:pPr lvl="1"/>
            <a:r>
              <a:rPr lang="en-US" dirty="0"/>
              <a:t>In response to comments, the Department proposes clarifying that hospitals must maintain lighted communications technology around grounds with lighted two-way audio-visual communication technology. </a:t>
            </a:r>
          </a:p>
          <a:p>
            <a:endParaRPr lang="en-US" dirty="0"/>
          </a:p>
        </p:txBody>
      </p:sp>
    </p:spTree>
    <p:extLst>
      <p:ext uri="{BB962C8B-B14F-4D97-AF65-F5344CB8AC3E}">
        <p14:creationId xmlns:p14="http://schemas.microsoft.com/office/powerpoint/2010/main" val="4020547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96E51-9689-4024-8A8E-42026CBB5F51}"/>
              </a:ext>
            </a:extLst>
          </p:cNvPr>
          <p:cNvSpPr>
            <a:spLocks noGrp="1"/>
          </p:cNvSpPr>
          <p:nvPr>
            <p:ph type="title"/>
          </p:nvPr>
        </p:nvSpPr>
        <p:spPr/>
        <p:txBody>
          <a:bodyPr>
            <a:normAutofit/>
          </a:bodyPr>
          <a:lstStyle/>
          <a:p>
            <a:r>
              <a:rPr lang="en-US" sz="4000" dirty="0">
                <a:solidFill>
                  <a:schemeClr val="bg1"/>
                </a:solidFill>
              </a:rPr>
              <a:t>Post Comment Revisions</a:t>
            </a:r>
          </a:p>
        </p:txBody>
      </p:sp>
      <p:sp>
        <p:nvSpPr>
          <p:cNvPr id="3" name="Content Placeholder 2">
            <a:extLst>
              <a:ext uri="{FF2B5EF4-FFF2-40B4-BE49-F238E27FC236}">
                <a16:creationId xmlns:a16="http://schemas.microsoft.com/office/drawing/2014/main" id="{5BF20B68-6DC5-4572-8256-BE8BCC2F84D5}"/>
              </a:ext>
            </a:extLst>
          </p:cNvPr>
          <p:cNvSpPr>
            <a:spLocks noGrp="1"/>
          </p:cNvSpPr>
          <p:nvPr>
            <p:ph idx="1"/>
          </p:nvPr>
        </p:nvSpPr>
        <p:spPr>
          <a:xfrm>
            <a:off x="583894" y="1344517"/>
            <a:ext cx="11020540" cy="4792663"/>
          </a:xfrm>
        </p:spPr>
        <p:txBody>
          <a:bodyPr/>
          <a:lstStyle/>
          <a:p>
            <a:r>
              <a:rPr lang="en-US" dirty="0"/>
              <a:t>INITIAL REVISION TO REGULATION</a:t>
            </a:r>
          </a:p>
          <a:p>
            <a:pPr lvl="1"/>
            <a:r>
              <a:rPr lang="en-US" dirty="0"/>
              <a:t>Requires hospitals to have policies and procedures for audio-video monitoring. </a:t>
            </a:r>
          </a:p>
          <a:p>
            <a:pPr lvl="1"/>
            <a:endParaRPr lang="en-US" dirty="0"/>
          </a:p>
          <a:p>
            <a:r>
              <a:rPr lang="en-US" dirty="0"/>
              <a:t>POST COMMENT REVISION:</a:t>
            </a:r>
          </a:p>
          <a:p>
            <a:pPr lvl="1"/>
            <a:r>
              <a:rPr lang="en-US" dirty="0"/>
              <a:t>In response to comments received, the Department proposes clarifying that the policies and procedures must provide for 24-hour audio-visual monitoring. </a:t>
            </a:r>
          </a:p>
          <a:p>
            <a:pPr lvl="1"/>
            <a:endParaRPr lang="en-US" dirty="0"/>
          </a:p>
        </p:txBody>
      </p:sp>
    </p:spTree>
    <p:extLst>
      <p:ext uri="{BB962C8B-B14F-4D97-AF65-F5344CB8AC3E}">
        <p14:creationId xmlns:p14="http://schemas.microsoft.com/office/powerpoint/2010/main" val="42026206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C108-2B7A-4C81-BD42-0F75C284A8C4}"/>
              </a:ext>
            </a:extLst>
          </p:cNvPr>
          <p:cNvSpPr>
            <a:spLocks noGrp="1"/>
          </p:cNvSpPr>
          <p:nvPr>
            <p:ph type="title"/>
          </p:nvPr>
        </p:nvSpPr>
        <p:spPr/>
        <p:txBody>
          <a:bodyPr>
            <a:normAutofit/>
          </a:bodyPr>
          <a:lstStyle/>
          <a:p>
            <a:r>
              <a:rPr lang="en-US" sz="4000" dirty="0">
                <a:solidFill>
                  <a:schemeClr val="bg1"/>
                </a:solidFill>
              </a:rPr>
              <a:t>Post Comment Revisions</a:t>
            </a:r>
            <a:r>
              <a:rPr lang="en-US" sz="4000" dirty="0"/>
              <a:t>	</a:t>
            </a:r>
          </a:p>
        </p:txBody>
      </p:sp>
      <p:sp>
        <p:nvSpPr>
          <p:cNvPr id="3" name="Content Placeholder 2">
            <a:extLst>
              <a:ext uri="{FF2B5EF4-FFF2-40B4-BE49-F238E27FC236}">
                <a16:creationId xmlns:a16="http://schemas.microsoft.com/office/drawing/2014/main" id="{BDCE0891-A9FF-4DE4-8240-C099DD4B6E91}"/>
              </a:ext>
            </a:extLst>
          </p:cNvPr>
          <p:cNvSpPr>
            <a:spLocks noGrp="1"/>
          </p:cNvSpPr>
          <p:nvPr>
            <p:ph idx="1"/>
          </p:nvPr>
        </p:nvSpPr>
        <p:spPr>
          <a:xfrm>
            <a:off x="582517" y="1344517"/>
            <a:ext cx="11010900" cy="4792663"/>
          </a:xfrm>
        </p:spPr>
        <p:txBody>
          <a:bodyPr>
            <a:normAutofit lnSpcReduction="10000"/>
          </a:bodyPr>
          <a:lstStyle/>
          <a:p>
            <a:r>
              <a:rPr lang="en-US" dirty="0"/>
              <a:t>INITIAL REVISION TO REGULATION</a:t>
            </a:r>
          </a:p>
          <a:p>
            <a:pPr lvl="1"/>
            <a:r>
              <a:rPr lang="en-US" dirty="0"/>
              <a:t>Requires hospitals to conduct an annual review of signage, wayfinding, and lighting policies. </a:t>
            </a:r>
          </a:p>
          <a:p>
            <a:pPr marL="457200" lvl="1" indent="0">
              <a:buNone/>
            </a:pPr>
            <a:endParaRPr lang="en-US" dirty="0"/>
          </a:p>
          <a:p>
            <a:pPr marL="514350" indent="-457200"/>
            <a:r>
              <a:rPr lang="en-US" dirty="0"/>
              <a:t>POST COMMENT REVISION</a:t>
            </a:r>
          </a:p>
          <a:p>
            <a:pPr marL="914400" lvl="1" indent="-457200"/>
            <a:r>
              <a:rPr lang="en-US" dirty="0"/>
              <a:t>In response to comments, the Department proposes requiring hospitals:</a:t>
            </a:r>
          </a:p>
          <a:p>
            <a:pPr marL="1314450" lvl="2" indent="-457200"/>
            <a:r>
              <a:rPr lang="en-US" dirty="0"/>
              <a:t>To conduct the annual review during the nighttime and the daytime. </a:t>
            </a:r>
          </a:p>
          <a:p>
            <a:pPr marL="1314450" lvl="2" indent="-457200"/>
            <a:r>
              <a:rPr lang="en-US" dirty="0"/>
              <a:t>To include in the annual review, the effectiveness of signs or symbols for patients for whom English is not their first language. </a:t>
            </a:r>
          </a:p>
        </p:txBody>
      </p:sp>
    </p:spTree>
    <p:extLst>
      <p:ext uri="{BB962C8B-B14F-4D97-AF65-F5344CB8AC3E}">
        <p14:creationId xmlns:p14="http://schemas.microsoft.com/office/powerpoint/2010/main" val="879218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latin typeface="+mn-lt"/>
                <a:cs typeface="Arial" panose="020B0604020202020204" pitchFamily="34" charset="0"/>
              </a:rPr>
              <a:t>Next Steps</a:t>
            </a:r>
          </a:p>
        </p:txBody>
      </p:sp>
      <p:sp>
        <p:nvSpPr>
          <p:cNvPr id="3" name="Content Placeholder 2"/>
          <p:cNvSpPr>
            <a:spLocks noGrp="1"/>
          </p:cNvSpPr>
          <p:nvPr>
            <p:ph idx="1"/>
          </p:nvPr>
        </p:nvSpPr>
        <p:spPr>
          <a:xfrm>
            <a:off x="581805" y="1344517"/>
            <a:ext cx="10972800" cy="4910889"/>
          </a:xfrm>
        </p:spPr>
        <p:txBody>
          <a:bodyPr>
            <a:normAutofit/>
          </a:bodyPr>
          <a:lstStyle/>
          <a:p>
            <a:pPr marL="457200" lvl="1" indent="-457200">
              <a:lnSpc>
                <a:spcPct val="80000"/>
              </a:lnSpc>
              <a:spcBef>
                <a:spcPts val="1200"/>
              </a:spcBef>
              <a:spcAft>
                <a:spcPts val="1500"/>
              </a:spcAft>
              <a:buFont typeface="Arial" panose="020B0604020202020204" pitchFamily="34" charset="0"/>
              <a:buChar char="•"/>
            </a:pPr>
            <a:r>
              <a:rPr lang="en-US" altLang="en-US" sz="3200" dirty="0"/>
              <a:t>The Department requests the Public Health Council approve the proposed regulations for promulgation.</a:t>
            </a:r>
          </a:p>
          <a:p>
            <a:pPr marL="457200" lvl="1" indent="-457200">
              <a:lnSpc>
                <a:spcPct val="80000"/>
              </a:lnSpc>
              <a:spcBef>
                <a:spcPts val="1200"/>
              </a:spcBef>
              <a:spcAft>
                <a:spcPts val="1500"/>
              </a:spcAft>
              <a:buFont typeface="Arial" panose="020B0604020202020204" pitchFamily="34" charset="0"/>
              <a:buChar char="•"/>
            </a:pPr>
            <a:r>
              <a:rPr lang="en-US" altLang="en-US" sz="3200" dirty="0"/>
              <a:t>Following Public Health Council approval, the Department will file the amended regulation with the Secretary of the Commonwealth for final enactment.</a:t>
            </a:r>
            <a:endParaRPr lang="en-US" sz="3200" dirty="0"/>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68772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D65393-CF11-446D-9C47-47938924662D}"/>
              </a:ext>
            </a:extLst>
          </p:cNvPr>
          <p:cNvSpPr/>
          <p:nvPr/>
        </p:nvSpPr>
        <p:spPr>
          <a:xfrm>
            <a:off x="1651371" y="1359855"/>
            <a:ext cx="9282549" cy="28315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Thank you for the opportunity to present this information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For more information regarding hospital licensure, please find the relevant statutory language and the full current regulation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682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https://malegislature.gov/Laws/GeneralLaws/PartI/TitleXVI/Chapter111</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339725"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682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https://www.mass.gov/doc/105-cmr-130-hospital-licensure/download</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26767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716" y="2063426"/>
            <a:ext cx="11032959" cy="1846655"/>
          </a:xfrm>
          <a:prstGeom prst="rect">
            <a:avLst/>
          </a:prstGeom>
        </p:spPr>
        <p:txBody>
          <a:bodyPr wrap="square" lIns="91014" tIns="45718" rIns="91014"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1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Update:</a:t>
            </a:r>
            <a:endParaRPr kumimoji="0" lang="en-US" sz="15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Calibri"/>
                <a:ea typeface="+mn-ea"/>
                <a:cs typeface="+mn-cs"/>
              </a:rPr>
              <a:t>Tick-borne Diseases in Massachusetts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100" b="0" i="1"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 name="TextBox 2">
            <a:extLst>
              <a:ext uri="{FF2B5EF4-FFF2-40B4-BE49-F238E27FC236}">
                <a16:creationId xmlns:a16="http://schemas.microsoft.com/office/drawing/2014/main" id="{500B02C3-220F-4C73-8930-22396267A6BB}"/>
              </a:ext>
            </a:extLst>
          </p:cNvPr>
          <p:cNvSpPr txBox="1"/>
          <p:nvPr/>
        </p:nvSpPr>
        <p:spPr>
          <a:xfrm>
            <a:off x="701573" y="4594292"/>
            <a:ext cx="10282111"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mn-ea"/>
                <a:cs typeface="Arial" panose="020B0604020202020204" pitchFamily="34" charset="0"/>
              </a:rPr>
              <a:t>Catherine M. Brown, DVM, MSc, MPH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ea typeface="+mn-ea"/>
                <a:cs typeface="Arial" panose="020B0604020202020204" pitchFamily="34" charset="0"/>
              </a:rPr>
              <a:t>State Epidemiologist and State Public Health Veterinarian</a:t>
            </a:r>
          </a:p>
        </p:txBody>
      </p:sp>
    </p:spTree>
    <p:extLst>
      <p:ext uri="{BB962C8B-B14F-4D97-AF65-F5344CB8AC3E}">
        <p14:creationId xmlns:p14="http://schemas.microsoft.com/office/powerpoint/2010/main" val="24117839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92822"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prstClr val="white"/>
                </a:solidFill>
                <a:effectLst/>
                <a:uLnTx/>
                <a:uFillTx/>
                <a:latin typeface="Calibri" panose="020F0502020204030204"/>
                <a:ea typeface="+mj-ea"/>
                <a:cs typeface="+mj-cs"/>
              </a:rPr>
              <a:t>Tick-borne Diseases </a:t>
            </a:r>
            <a:r>
              <a:rPr kumimoji="0" lang="en-US" sz="3200" b="1" i="0" u="none" strike="noStrike" kern="1200" cap="none" spc="0" normalizeH="0" baseline="0" noProof="0" dirty="0">
                <a:ln>
                  <a:noFill/>
                </a:ln>
                <a:solidFill>
                  <a:prstClr val="white"/>
                </a:solidFill>
                <a:effectLst/>
                <a:uLnTx/>
                <a:uFillTx/>
                <a:latin typeface="Calibri" panose="020F0502020204030204"/>
                <a:ea typeface="+mj-ea"/>
                <a:cs typeface="+mj-cs"/>
              </a:rPr>
              <a:t>Transmitted by </a:t>
            </a:r>
            <a:r>
              <a:rPr kumimoji="0" lang="en-US" sz="3200" b="1" i="1" u="none" strike="noStrike" kern="1200" cap="none" spc="0" normalizeH="0" baseline="0" noProof="0" dirty="0">
                <a:ln>
                  <a:noFill/>
                </a:ln>
                <a:solidFill>
                  <a:prstClr val="white"/>
                </a:solidFill>
                <a:effectLst/>
                <a:uLnTx/>
                <a:uFillTx/>
                <a:latin typeface="Calibri" panose="020F0502020204030204"/>
                <a:ea typeface="+mj-ea"/>
                <a:cs typeface="+mj-cs"/>
              </a:rPr>
              <a:t>Ixodes scapularis</a:t>
            </a:r>
            <a:endParaRPr kumimoji="0" lang="en-US" sz="32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endParaRPr>
          </a:p>
        </p:txBody>
      </p:sp>
      <p:sp>
        <p:nvSpPr>
          <p:cNvPr id="6" name="Content Placeholder 2">
            <a:extLst>
              <a:ext uri="{FF2B5EF4-FFF2-40B4-BE49-F238E27FC236}">
                <a16:creationId xmlns:a16="http://schemas.microsoft.com/office/drawing/2014/main" id="{1A76AFF5-34B1-43C2-94A0-387E29CB840C}"/>
              </a:ext>
            </a:extLst>
          </p:cNvPr>
          <p:cNvSpPr txBox="1">
            <a:spLocks/>
          </p:cNvSpPr>
          <p:nvPr/>
        </p:nvSpPr>
        <p:spPr>
          <a:xfrm>
            <a:off x="571500" y="1465243"/>
            <a:ext cx="11010900" cy="46826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Lyme Disease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Borrelia </a:t>
            </a:r>
            <a:r>
              <a:rPr kumimoji="0" lang="en-US" sz="2400" b="0" i="1" u="none" strike="noStrike" kern="1200" cap="none" spc="0" normalizeH="0" baseline="0" noProof="0" dirty="0" err="1">
                <a:ln>
                  <a:noFill/>
                </a:ln>
                <a:solidFill>
                  <a:prstClr val="black"/>
                </a:solidFill>
                <a:effectLst/>
                <a:uLnTx/>
                <a:uFillTx/>
                <a:latin typeface="Calibri" panose="020F0502020204030204"/>
                <a:ea typeface="+mn-ea"/>
                <a:cs typeface="+mn-cs"/>
              </a:rPr>
              <a:t>burgodorferi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Early and late manifestations, persistent symptoms in some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Babesiosis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Babesia </a:t>
            </a:r>
            <a:r>
              <a:rPr kumimoji="0" lang="en-US" sz="2400" b="0" i="1" u="none" strike="noStrike" kern="1200" cap="none" spc="0" normalizeH="0" baseline="0" noProof="0" dirty="0" err="1">
                <a:ln>
                  <a:noFill/>
                </a:ln>
                <a:solidFill>
                  <a:prstClr val="black"/>
                </a:solidFill>
                <a:effectLst/>
                <a:uLnTx/>
                <a:uFillTx/>
                <a:latin typeface="Calibri" panose="020F0502020204030204"/>
                <a:ea typeface="+mn-ea"/>
                <a:cs typeface="+mn-cs"/>
              </a:rPr>
              <a:t>microti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Red blood cell parasite: fever, chills, anemia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Anaplasmosis (</a:t>
            </a:r>
            <a:r>
              <a:rPr kumimoji="0" lang="en-US" sz="2400" b="0" i="1" u="none" strike="noStrike" kern="1200" cap="none" spc="0" normalizeH="0" baseline="0" noProof="0" dirty="0" err="1">
                <a:ln>
                  <a:noFill/>
                </a:ln>
                <a:solidFill>
                  <a:prstClr val="black"/>
                </a:solidFill>
                <a:effectLst/>
                <a:uLnTx/>
                <a:uFillTx/>
                <a:latin typeface="Calibri" panose="020F0502020204030204"/>
                <a:ea typeface="+mn-ea"/>
                <a:cs typeface="+mn-cs"/>
              </a:rPr>
              <a:t>Anaplasma</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black"/>
                </a:solidFill>
                <a:effectLst/>
                <a:uLnTx/>
                <a:uFillTx/>
                <a:latin typeface="Calibri" panose="020F0502020204030204"/>
                <a:ea typeface="+mn-ea"/>
                <a:cs typeface="+mn-cs"/>
              </a:rPr>
              <a:t>phagocytophilum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Bacteria that invades white blood cells: fever, headache, muscle aches, chills, sweating, nausea, and vomiting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Borrelia </a:t>
            </a:r>
            <a:r>
              <a:rPr kumimoji="0" lang="en-US" sz="2400" b="0" i="1" u="none" strike="noStrike" kern="1200" cap="none" spc="0" normalizeH="0" baseline="0" noProof="0" dirty="0" err="1">
                <a:ln>
                  <a:noFill/>
                </a:ln>
                <a:solidFill>
                  <a:prstClr val="black"/>
                </a:solidFill>
                <a:effectLst/>
                <a:uLnTx/>
                <a:uFillTx/>
                <a:latin typeface="Calibri" panose="020F0502020204030204"/>
                <a:ea typeface="+mn-ea"/>
                <a:cs typeface="+mn-cs"/>
              </a:rPr>
              <a:t>miyamotoi</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Bacteria that causes relapsing fever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Powassan/Deer Tick Virus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Flavivirus related to WNV</a:t>
            </a:r>
          </a:p>
          <a:p>
            <a:pPr marL="685800" marR="0" lvl="1" indent="-228600" algn="l" defTabSz="914400" rtl="0" eaLnBrk="1" fontAlgn="auto" latinLnBrk="0" hangingPunct="1">
              <a:lnSpc>
                <a:spcPct val="100000"/>
              </a:lnSpc>
              <a:spcBef>
                <a:spcPts val="600"/>
              </a:spcBef>
              <a:spcAft>
                <a:spcPts val="600"/>
              </a:spcAft>
              <a:buClrTx/>
              <a:buSzTx/>
              <a:buFont typeface="Calibri" panose="020F050202020403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1432C44-9F6B-4B2B-8313-E349A7362A2E}"/>
              </a:ext>
            </a:extLst>
          </p:cNvPr>
          <p:cNvPicPr>
            <a:picLocks noChangeAspect="1"/>
          </p:cNvPicPr>
          <p:nvPr/>
        </p:nvPicPr>
        <p:blipFill>
          <a:blip r:embed="rId3"/>
          <a:stretch>
            <a:fillRect/>
          </a:stretch>
        </p:blipFill>
        <p:spPr>
          <a:xfrm>
            <a:off x="6406835" y="4338505"/>
            <a:ext cx="3834716" cy="1457070"/>
          </a:xfrm>
          <a:prstGeom prst="rect">
            <a:avLst/>
          </a:prstGeom>
        </p:spPr>
      </p:pic>
    </p:spTree>
    <p:extLst>
      <p:ext uri="{BB962C8B-B14F-4D97-AF65-F5344CB8AC3E}">
        <p14:creationId xmlns:p14="http://schemas.microsoft.com/office/powerpoint/2010/main" val="34480269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97B2-A0E6-4C82-A40F-A644BB80B1E2}"/>
              </a:ext>
            </a:extLst>
          </p:cNvPr>
          <p:cNvSpPr>
            <a:spLocks noGrp="1"/>
          </p:cNvSpPr>
          <p:nvPr>
            <p:ph type="title"/>
          </p:nvPr>
        </p:nvSpPr>
        <p:spPr/>
        <p:txBody>
          <a:bodyPr>
            <a:normAutofit/>
          </a:bodyPr>
          <a:lstStyle/>
          <a:p>
            <a:r>
              <a:rPr lang="en-US" sz="3200" dirty="0">
                <a:solidFill>
                  <a:schemeClr val="bg1"/>
                </a:solidFill>
                <a:latin typeface="+mn-lt"/>
              </a:rPr>
              <a:t>Case Counts, Massachusetts 2000-2021</a:t>
            </a:r>
          </a:p>
        </p:txBody>
      </p:sp>
      <p:graphicFrame>
        <p:nvGraphicFramePr>
          <p:cNvPr id="4" name="Chart 3">
            <a:extLst>
              <a:ext uri="{FF2B5EF4-FFF2-40B4-BE49-F238E27FC236}">
                <a16:creationId xmlns:a16="http://schemas.microsoft.com/office/drawing/2014/main" id="{06668BB7-F38C-40F0-9776-E7060FE72042}"/>
              </a:ext>
            </a:extLst>
          </p:cNvPr>
          <p:cNvGraphicFramePr>
            <a:graphicFrameLocks/>
          </p:cNvGraphicFramePr>
          <p:nvPr/>
        </p:nvGraphicFramePr>
        <p:xfrm>
          <a:off x="1792014" y="915733"/>
          <a:ext cx="8052604" cy="56942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78924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2181BA6-D30B-4564-8333-015E99758AE0}"/>
              </a:ext>
            </a:extLst>
          </p:cNvPr>
          <p:cNvGraphicFramePr>
            <a:graphicFrameLocks/>
          </p:cNvGraphicFramePr>
          <p:nvPr/>
        </p:nvGraphicFramePr>
        <p:xfrm>
          <a:off x="88955" y="928437"/>
          <a:ext cx="8153399" cy="55721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66E90D7-EC4B-4320-931F-432CFD0A3262}"/>
              </a:ext>
            </a:extLst>
          </p:cNvPr>
          <p:cNvSpPr txBox="1"/>
          <p:nvPr/>
        </p:nvSpPr>
        <p:spPr>
          <a:xfrm>
            <a:off x="8242354" y="1608083"/>
            <a:ext cx="3445149"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Since 2018, case counts have not changed significantly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Case counting requires matching clinical data with laboratory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However, people with positive laboratory results indicating infection have increased steadily for both diseases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This suggests that these two tick-borne disease, which were already common, are increasing</a:t>
            </a:r>
          </a:p>
        </p:txBody>
      </p:sp>
      <p:sp>
        <p:nvSpPr>
          <p:cNvPr id="8" name="Title 1">
            <a:extLst>
              <a:ext uri="{FF2B5EF4-FFF2-40B4-BE49-F238E27FC236}">
                <a16:creationId xmlns:a16="http://schemas.microsoft.com/office/drawing/2014/main" id="{1C68E7D0-F371-4EE2-A9FB-621914F78C8A}"/>
              </a:ext>
            </a:extLst>
          </p:cNvPr>
          <p:cNvSpPr txBox="1">
            <a:spLocks/>
          </p:cNvSpPr>
          <p:nvPr/>
        </p:nvSpPr>
        <p:spPr>
          <a:xfrm>
            <a:off x="594910" y="83664"/>
            <a:ext cx="10972800" cy="874654"/>
          </a:xfrm>
          <a:prstGeom prst="rect">
            <a:avLst/>
          </a:prstGeom>
        </p:spPr>
        <p:txBody>
          <a:bodyPr vert="horz" lIns="91440" tIns="45720" rIns="91440" bIns="45720" rtlCol="0" anchor="ctr">
            <a:normAutofit fontScale="82500" lnSpcReduction="1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j-ea"/>
                <a:cs typeface="+mj-cs"/>
              </a:rPr>
              <a:t>Confirmed and Probable Anaplasmosis and Babesiosis Cases, and Anaplasmosis and Babesiosis Suspect Cases with a Confirmatory Lab Result</a:t>
            </a:r>
          </a:p>
        </p:txBody>
      </p:sp>
    </p:spTree>
    <p:extLst>
      <p:ext uri="{BB962C8B-B14F-4D97-AF65-F5344CB8AC3E}">
        <p14:creationId xmlns:p14="http://schemas.microsoft.com/office/powerpoint/2010/main" val="5595697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87B0D-AD78-4600-B8E4-F88C7BB4F38A}"/>
              </a:ext>
            </a:extLst>
          </p:cNvPr>
          <p:cNvSpPr>
            <a:spLocks noGrp="1"/>
          </p:cNvSpPr>
          <p:nvPr>
            <p:ph type="title"/>
          </p:nvPr>
        </p:nvSpPr>
        <p:spPr/>
        <p:txBody>
          <a:bodyPr>
            <a:normAutofit/>
          </a:bodyPr>
          <a:lstStyle/>
          <a:p>
            <a:r>
              <a:rPr lang="en-US" sz="3200" dirty="0">
                <a:solidFill>
                  <a:schemeClr val="bg1"/>
                </a:solidFill>
              </a:rPr>
              <a:t>Change to National Lyme Disease Case Definition</a:t>
            </a:r>
          </a:p>
        </p:txBody>
      </p:sp>
      <p:pic>
        <p:nvPicPr>
          <p:cNvPr id="7" name="Picture 6">
            <a:extLst>
              <a:ext uri="{FF2B5EF4-FFF2-40B4-BE49-F238E27FC236}">
                <a16:creationId xmlns:a16="http://schemas.microsoft.com/office/drawing/2014/main" id="{9152FF91-26D8-48C7-AB11-C55951BCE164}"/>
              </a:ext>
            </a:extLst>
          </p:cNvPr>
          <p:cNvPicPr>
            <a:picLocks noChangeAspect="1"/>
          </p:cNvPicPr>
          <p:nvPr/>
        </p:nvPicPr>
        <p:blipFill>
          <a:blip r:embed="rId3"/>
          <a:stretch>
            <a:fillRect/>
          </a:stretch>
        </p:blipFill>
        <p:spPr>
          <a:xfrm>
            <a:off x="592822" y="1303283"/>
            <a:ext cx="5319811" cy="3495181"/>
          </a:xfrm>
          <a:prstGeom prst="rect">
            <a:avLst/>
          </a:prstGeom>
        </p:spPr>
      </p:pic>
      <p:pic>
        <p:nvPicPr>
          <p:cNvPr id="9" name="Picture 8">
            <a:extLst>
              <a:ext uri="{FF2B5EF4-FFF2-40B4-BE49-F238E27FC236}">
                <a16:creationId xmlns:a16="http://schemas.microsoft.com/office/drawing/2014/main" id="{1A4E0CA0-C05B-49AB-BC46-CA18723A5791}"/>
              </a:ext>
            </a:extLst>
          </p:cNvPr>
          <p:cNvPicPr>
            <a:picLocks noChangeAspect="1"/>
          </p:cNvPicPr>
          <p:nvPr/>
        </p:nvPicPr>
        <p:blipFill>
          <a:blip r:embed="rId4"/>
          <a:stretch>
            <a:fillRect/>
          </a:stretch>
        </p:blipFill>
        <p:spPr>
          <a:xfrm>
            <a:off x="1557277" y="4801337"/>
            <a:ext cx="3390900" cy="1657350"/>
          </a:xfrm>
          <a:prstGeom prst="rect">
            <a:avLst/>
          </a:prstGeom>
        </p:spPr>
      </p:pic>
      <p:sp>
        <p:nvSpPr>
          <p:cNvPr id="11" name="TextBox 10">
            <a:extLst>
              <a:ext uri="{FF2B5EF4-FFF2-40B4-BE49-F238E27FC236}">
                <a16:creationId xmlns:a16="http://schemas.microsoft.com/office/drawing/2014/main" id="{A10D89F1-0A77-45CC-BE09-7C703768806D}"/>
              </a:ext>
            </a:extLst>
          </p:cNvPr>
          <p:cNvSpPr txBox="1"/>
          <p:nvPr/>
        </p:nvSpPr>
        <p:spPr>
          <a:xfrm>
            <a:off x="5948856" y="1789892"/>
            <a:ext cx="6096000" cy="366254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Divided into high and low incidence areas</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MA is high incidence</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Use laboratory testing only to define cases</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More sustainable surveillance strategy</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Makes data more comparable across jurisdictions</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Added a modified two-tier testing algorithm</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FDA approved</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More sensitive in early disease</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2022 will be first year using this definition</a:t>
            </a:r>
          </a:p>
        </p:txBody>
      </p:sp>
    </p:spTree>
    <p:extLst>
      <p:ext uri="{BB962C8B-B14F-4D97-AF65-F5344CB8AC3E}">
        <p14:creationId xmlns:p14="http://schemas.microsoft.com/office/powerpoint/2010/main" val="1370378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F07D2B-B9EA-4F6E-89AB-AC5BEAF438A6}"/>
              </a:ext>
            </a:extLst>
          </p:cNvPr>
          <p:cNvSpPr txBox="1">
            <a:spLocks/>
          </p:cNvSpPr>
          <p:nvPr/>
        </p:nvSpPr>
        <p:spPr>
          <a:xfrm>
            <a:off x="592822"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New Telehealth Platform</a:t>
            </a:r>
          </a:p>
        </p:txBody>
      </p:sp>
      <p:pic>
        <p:nvPicPr>
          <p:cNvPr id="14" name="Picture 13" descr="Graphical user interface, application, Teams&#10;&#10;Description automatically generated">
            <a:extLst>
              <a:ext uri="{FF2B5EF4-FFF2-40B4-BE49-F238E27FC236}">
                <a16:creationId xmlns:a16="http://schemas.microsoft.com/office/drawing/2014/main" id="{3B011661-6FCC-4239-8D0E-7D1BB8DD3532}"/>
              </a:ext>
            </a:extLst>
          </p:cNvPr>
          <p:cNvPicPr>
            <a:picLocks noChangeAspect="1"/>
          </p:cNvPicPr>
          <p:nvPr/>
        </p:nvPicPr>
        <p:blipFill rotWithShape="1">
          <a:blip r:embed="rId3"/>
          <a:srcRect l="6442" t="1380" r="4099" b="3630"/>
          <a:stretch/>
        </p:blipFill>
        <p:spPr>
          <a:xfrm>
            <a:off x="6096000" y="3021947"/>
            <a:ext cx="5792867" cy="3266319"/>
          </a:xfrm>
          <a:prstGeom prst="rect">
            <a:avLst/>
          </a:prstGeom>
          <a:solidFill>
            <a:srgbClr val="FFFFFF">
              <a:shade val="85000"/>
            </a:srgbClr>
          </a:solidFill>
          <a:ln w="190500" cap="rnd">
            <a:noFill/>
          </a:ln>
          <a:effectLst>
            <a:outerShdw blurRad="50000" algn="tl" rotWithShape="0">
              <a:srgbClr val="000000">
                <a:alpha val="41000"/>
              </a:srgbClr>
            </a:outerShdw>
          </a:effectLst>
        </p:spPr>
      </p:pic>
      <p:pic>
        <p:nvPicPr>
          <p:cNvPr id="1026" name="Picture 2" descr="Image">
            <a:extLst>
              <a:ext uri="{FF2B5EF4-FFF2-40B4-BE49-F238E27FC236}">
                <a16:creationId xmlns:a16="http://schemas.microsoft.com/office/drawing/2014/main" id="{2485E7A0-18BB-4625-9FB3-C8A1125EA8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68" y="1206186"/>
            <a:ext cx="5715000" cy="31908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4748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518B6-9989-475A-BEF4-96354DF3A106}"/>
              </a:ext>
            </a:extLst>
          </p:cNvPr>
          <p:cNvSpPr>
            <a:spLocks noGrp="1"/>
          </p:cNvSpPr>
          <p:nvPr>
            <p:ph type="title"/>
          </p:nvPr>
        </p:nvSpPr>
        <p:spPr/>
        <p:txBody>
          <a:bodyPr>
            <a:normAutofit/>
          </a:bodyPr>
          <a:lstStyle/>
          <a:p>
            <a:r>
              <a:rPr lang="en-US" sz="3200" dirty="0">
                <a:solidFill>
                  <a:schemeClr val="bg1"/>
                </a:solidFill>
                <a:latin typeface="+mn-lt"/>
              </a:rPr>
              <a:t>Monthly Tick-borne Disease Report (Jan-April, 2022)</a:t>
            </a:r>
          </a:p>
        </p:txBody>
      </p:sp>
      <p:pic>
        <p:nvPicPr>
          <p:cNvPr id="5" name="Picture 4">
            <a:extLst>
              <a:ext uri="{FF2B5EF4-FFF2-40B4-BE49-F238E27FC236}">
                <a16:creationId xmlns:a16="http://schemas.microsoft.com/office/drawing/2014/main" id="{18780398-9940-4B69-B0FC-F09B864D5BE9}"/>
              </a:ext>
            </a:extLst>
          </p:cNvPr>
          <p:cNvPicPr>
            <a:picLocks noChangeAspect="1"/>
          </p:cNvPicPr>
          <p:nvPr/>
        </p:nvPicPr>
        <p:blipFill rotWithShape="1">
          <a:blip r:embed="rId3"/>
          <a:srcRect r="26146"/>
          <a:stretch/>
        </p:blipFill>
        <p:spPr>
          <a:xfrm>
            <a:off x="6894856" y="1211740"/>
            <a:ext cx="5011311" cy="4566300"/>
          </a:xfrm>
          <a:prstGeom prst="rect">
            <a:avLst/>
          </a:prstGeom>
        </p:spPr>
      </p:pic>
      <p:pic>
        <p:nvPicPr>
          <p:cNvPr id="6" name="Picture 5">
            <a:extLst>
              <a:ext uri="{FF2B5EF4-FFF2-40B4-BE49-F238E27FC236}">
                <a16:creationId xmlns:a16="http://schemas.microsoft.com/office/drawing/2014/main" id="{E7EE5029-6611-4ACC-9740-905FD30A212A}"/>
              </a:ext>
            </a:extLst>
          </p:cNvPr>
          <p:cNvPicPr>
            <a:picLocks noChangeAspect="1"/>
          </p:cNvPicPr>
          <p:nvPr/>
        </p:nvPicPr>
        <p:blipFill>
          <a:blip r:embed="rId4"/>
          <a:stretch>
            <a:fillRect/>
          </a:stretch>
        </p:blipFill>
        <p:spPr>
          <a:xfrm>
            <a:off x="2191077" y="6003612"/>
            <a:ext cx="7620660" cy="499915"/>
          </a:xfrm>
          <a:prstGeom prst="rect">
            <a:avLst/>
          </a:prstGeom>
        </p:spPr>
      </p:pic>
      <p:pic>
        <p:nvPicPr>
          <p:cNvPr id="3" name="Picture 2">
            <a:extLst>
              <a:ext uri="{FF2B5EF4-FFF2-40B4-BE49-F238E27FC236}">
                <a16:creationId xmlns:a16="http://schemas.microsoft.com/office/drawing/2014/main" id="{6DE767BF-E9F0-44FE-BB69-8AFAADD14E6C}"/>
              </a:ext>
            </a:extLst>
          </p:cNvPr>
          <p:cNvPicPr>
            <a:picLocks noChangeAspect="1"/>
          </p:cNvPicPr>
          <p:nvPr/>
        </p:nvPicPr>
        <p:blipFill>
          <a:blip r:embed="rId5"/>
          <a:stretch>
            <a:fillRect/>
          </a:stretch>
        </p:blipFill>
        <p:spPr>
          <a:xfrm>
            <a:off x="0" y="1156750"/>
            <a:ext cx="6468417" cy="4340728"/>
          </a:xfrm>
          <a:prstGeom prst="rect">
            <a:avLst/>
          </a:prstGeom>
        </p:spPr>
      </p:pic>
    </p:spTree>
    <p:extLst>
      <p:ext uri="{BB962C8B-B14F-4D97-AF65-F5344CB8AC3E}">
        <p14:creationId xmlns:p14="http://schemas.microsoft.com/office/powerpoint/2010/main" val="42858834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6202-FDF2-4B0E-BE60-A533E7826D61}"/>
              </a:ext>
            </a:extLst>
          </p:cNvPr>
          <p:cNvSpPr>
            <a:spLocks noGrp="1"/>
          </p:cNvSpPr>
          <p:nvPr>
            <p:ph type="title"/>
          </p:nvPr>
        </p:nvSpPr>
        <p:spPr/>
        <p:txBody>
          <a:bodyPr>
            <a:normAutofit/>
          </a:bodyPr>
          <a:lstStyle/>
          <a:p>
            <a:r>
              <a:rPr lang="en-US" sz="2400" dirty="0">
                <a:solidFill>
                  <a:schemeClr val="bg1"/>
                </a:solidFill>
                <a:latin typeface="+mn-lt"/>
              </a:rPr>
              <a:t>Tick-borne Disease:</a:t>
            </a:r>
            <a:br>
              <a:rPr lang="en-US" sz="2400" dirty="0">
                <a:solidFill>
                  <a:schemeClr val="bg1"/>
                </a:solidFill>
                <a:latin typeface="+mn-lt"/>
              </a:rPr>
            </a:br>
            <a:r>
              <a:rPr lang="en-US" sz="2400" dirty="0">
                <a:solidFill>
                  <a:schemeClr val="bg1"/>
                </a:solidFill>
                <a:latin typeface="+mn-lt"/>
              </a:rPr>
              <a:t>Percent of total ED visits with a Tick-borne Disease Diagnosis by Age- 2021</a:t>
            </a:r>
          </a:p>
        </p:txBody>
      </p:sp>
      <p:pic>
        <p:nvPicPr>
          <p:cNvPr id="4" name="Picture 3">
            <a:extLst>
              <a:ext uri="{FF2B5EF4-FFF2-40B4-BE49-F238E27FC236}">
                <a16:creationId xmlns:a16="http://schemas.microsoft.com/office/drawing/2014/main" id="{D9621FE6-3E90-45F1-8210-5DEBE207C359}"/>
              </a:ext>
            </a:extLst>
          </p:cNvPr>
          <p:cNvPicPr>
            <a:picLocks noChangeAspect="1"/>
          </p:cNvPicPr>
          <p:nvPr/>
        </p:nvPicPr>
        <p:blipFill rotWithShape="1">
          <a:blip r:embed="rId2"/>
          <a:srcRect t="5091"/>
          <a:stretch/>
        </p:blipFill>
        <p:spPr>
          <a:xfrm>
            <a:off x="2669557" y="1534510"/>
            <a:ext cx="6474513" cy="4825625"/>
          </a:xfrm>
          <a:prstGeom prst="rect">
            <a:avLst/>
          </a:prstGeom>
        </p:spPr>
      </p:pic>
    </p:spTree>
    <p:extLst>
      <p:ext uri="{BB962C8B-B14F-4D97-AF65-F5344CB8AC3E}">
        <p14:creationId xmlns:p14="http://schemas.microsoft.com/office/powerpoint/2010/main" val="11408019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32469-DA72-4D26-9558-369B64CFCABB}"/>
              </a:ext>
            </a:extLst>
          </p:cNvPr>
          <p:cNvSpPr>
            <a:spLocks noGrp="1"/>
          </p:cNvSpPr>
          <p:nvPr>
            <p:ph type="title"/>
          </p:nvPr>
        </p:nvSpPr>
        <p:spPr/>
        <p:txBody>
          <a:bodyPr>
            <a:normAutofit/>
          </a:bodyPr>
          <a:lstStyle/>
          <a:p>
            <a:r>
              <a:rPr lang="en-US" sz="3200" dirty="0">
                <a:solidFill>
                  <a:schemeClr val="bg1"/>
                </a:solidFill>
              </a:rPr>
              <a:t>Surveillance Highlights – Powassan virus</a:t>
            </a:r>
          </a:p>
        </p:txBody>
      </p:sp>
      <p:sp>
        <p:nvSpPr>
          <p:cNvPr id="3" name="Content Placeholder 2">
            <a:extLst>
              <a:ext uri="{FF2B5EF4-FFF2-40B4-BE49-F238E27FC236}">
                <a16:creationId xmlns:a16="http://schemas.microsoft.com/office/drawing/2014/main" id="{92630788-2CF5-4A7E-801D-823CA93219A9}"/>
              </a:ext>
            </a:extLst>
          </p:cNvPr>
          <p:cNvSpPr>
            <a:spLocks noGrp="1"/>
          </p:cNvSpPr>
          <p:nvPr>
            <p:ph idx="1"/>
          </p:nvPr>
        </p:nvSpPr>
        <p:spPr/>
        <p:txBody>
          <a:bodyPr>
            <a:normAutofit fontScale="77500" lnSpcReduction="20000"/>
          </a:bodyPr>
          <a:lstStyle/>
          <a:p>
            <a:pPr>
              <a:spcBef>
                <a:spcPts val="1200"/>
              </a:spcBef>
              <a:spcAft>
                <a:spcPts val="1200"/>
              </a:spcAft>
            </a:pPr>
            <a:r>
              <a:rPr lang="en-US" sz="3200" dirty="0"/>
              <a:t>Although at least one case of Powassan virus was identified in Massachusetts before 2013, testing for the disease became more common in 2013.</a:t>
            </a:r>
          </a:p>
          <a:p>
            <a:pPr>
              <a:spcBef>
                <a:spcPts val="1200"/>
              </a:spcBef>
              <a:spcAft>
                <a:spcPts val="1200"/>
              </a:spcAft>
            </a:pPr>
            <a:r>
              <a:rPr lang="en-US" sz="3200" dirty="0"/>
              <a:t>Between 2013 and 2021, 45 cases of Powassan virus infection were detected in Massachusetts residents. </a:t>
            </a:r>
          </a:p>
          <a:p>
            <a:pPr>
              <a:spcBef>
                <a:spcPts val="1200"/>
              </a:spcBef>
              <a:spcAft>
                <a:spcPts val="1200"/>
              </a:spcAft>
            </a:pPr>
            <a:r>
              <a:rPr lang="en-US" sz="3200" dirty="0"/>
              <a:t>More than 75% are over 50 and 70% are male</a:t>
            </a:r>
          </a:p>
          <a:p>
            <a:pPr>
              <a:spcBef>
                <a:spcPts val="1200"/>
              </a:spcBef>
              <a:spcAft>
                <a:spcPts val="1200"/>
              </a:spcAft>
            </a:pPr>
            <a:r>
              <a:rPr lang="en-US" sz="3200" dirty="0"/>
              <a:t>About 70% of cases reported known tick-bites before the onset of symptoms. This is in contrast to other tick-borne diseases where tick bites are not usually recognized. </a:t>
            </a:r>
          </a:p>
          <a:p>
            <a:pPr>
              <a:spcBef>
                <a:spcPts val="1200"/>
              </a:spcBef>
              <a:spcAft>
                <a:spcPts val="1200"/>
              </a:spcAft>
            </a:pPr>
            <a:r>
              <a:rPr lang="en-US" sz="3200" dirty="0"/>
              <a:t>42 cases required hospitalization and there were at least 8 deaths. </a:t>
            </a:r>
          </a:p>
        </p:txBody>
      </p:sp>
    </p:spTree>
    <p:extLst>
      <p:ext uri="{BB962C8B-B14F-4D97-AF65-F5344CB8AC3E}">
        <p14:creationId xmlns:p14="http://schemas.microsoft.com/office/powerpoint/2010/main" val="3599913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55AA-59BD-49BC-ABF2-0E1DC500527C}"/>
              </a:ext>
            </a:extLst>
          </p:cNvPr>
          <p:cNvSpPr>
            <a:spLocks noGrp="1"/>
          </p:cNvSpPr>
          <p:nvPr>
            <p:ph type="title"/>
          </p:nvPr>
        </p:nvSpPr>
        <p:spPr/>
        <p:txBody>
          <a:bodyPr>
            <a:normAutofit/>
          </a:bodyPr>
          <a:lstStyle/>
          <a:p>
            <a:r>
              <a:rPr lang="en-US" sz="3200" dirty="0">
                <a:solidFill>
                  <a:schemeClr val="bg1"/>
                </a:solidFill>
              </a:rPr>
              <a:t>Case Geography and Severity</a:t>
            </a:r>
          </a:p>
        </p:txBody>
      </p:sp>
      <p:pic>
        <p:nvPicPr>
          <p:cNvPr id="4" name="Picture 3" descr="Diagram&#10;&#10;Description automatically generated">
            <a:extLst>
              <a:ext uri="{FF2B5EF4-FFF2-40B4-BE49-F238E27FC236}">
                <a16:creationId xmlns:a16="http://schemas.microsoft.com/office/drawing/2014/main" id="{4B9EF975-64D4-4767-A3C9-94C94B6F3202}"/>
              </a:ext>
            </a:extLst>
          </p:cNvPr>
          <p:cNvPicPr>
            <a:picLocks noChangeAspect="1"/>
          </p:cNvPicPr>
          <p:nvPr/>
        </p:nvPicPr>
        <p:blipFill>
          <a:blip r:embed="rId2"/>
          <a:stretch>
            <a:fillRect/>
          </a:stretch>
        </p:blipFill>
        <p:spPr>
          <a:xfrm>
            <a:off x="438915" y="1485019"/>
            <a:ext cx="6311462" cy="4512695"/>
          </a:xfrm>
          <a:prstGeom prst="rect">
            <a:avLst/>
          </a:prstGeom>
        </p:spPr>
      </p:pic>
      <p:graphicFrame>
        <p:nvGraphicFramePr>
          <p:cNvPr id="5" name="Table 4">
            <a:extLst>
              <a:ext uri="{FF2B5EF4-FFF2-40B4-BE49-F238E27FC236}">
                <a16:creationId xmlns:a16="http://schemas.microsoft.com/office/drawing/2014/main" id="{6F61E572-D056-4927-BCC9-361A43CB061F}"/>
              </a:ext>
            </a:extLst>
          </p:cNvPr>
          <p:cNvGraphicFramePr>
            <a:graphicFrameLocks noGrp="1"/>
          </p:cNvGraphicFramePr>
          <p:nvPr/>
        </p:nvGraphicFramePr>
        <p:xfrm>
          <a:off x="6832610" y="2791442"/>
          <a:ext cx="5204314" cy="1970360"/>
        </p:xfrm>
        <a:graphic>
          <a:graphicData uri="http://schemas.openxmlformats.org/drawingml/2006/table">
            <a:tbl>
              <a:tblPr firstRow="1" firstCol="1" bandRow="1"/>
              <a:tblGrid>
                <a:gridCol w="2602157">
                  <a:extLst>
                    <a:ext uri="{9D8B030D-6E8A-4147-A177-3AD203B41FA5}">
                      <a16:colId xmlns:a16="http://schemas.microsoft.com/office/drawing/2014/main" val="3315931596"/>
                    </a:ext>
                  </a:extLst>
                </a:gridCol>
                <a:gridCol w="2602157">
                  <a:extLst>
                    <a:ext uri="{9D8B030D-6E8A-4147-A177-3AD203B41FA5}">
                      <a16:colId xmlns:a16="http://schemas.microsoft.com/office/drawing/2014/main" val="1610338516"/>
                    </a:ext>
                  </a:extLst>
                </a:gridCol>
              </a:tblGrid>
              <a:tr h="394072">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Infection Type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Calibri" panose="020F0502020204030204" pitchFamily="34" charset="0"/>
                        </a:rPr>
                        <a:t>Frequency (N%)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630314"/>
                  </a:ext>
                </a:extLst>
              </a:tr>
              <a:tr h="394072">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Encephalitis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25 (56.8%)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620413"/>
                  </a:ext>
                </a:extLst>
              </a:tr>
              <a:tr h="394072">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Meningoencephalitis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12 (27.3%)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406758"/>
                  </a:ext>
                </a:extLst>
              </a:tr>
              <a:tr h="394072">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Meningitis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6 (13.6%)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298219"/>
                  </a:ext>
                </a:extLst>
              </a:tr>
              <a:tr h="394072">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Fever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1 (2.3%)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35248"/>
                  </a:ext>
                </a:extLst>
              </a:tr>
            </a:tbl>
          </a:graphicData>
        </a:graphic>
      </p:graphicFrame>
    </p:spTree>
    <p:extLst>
      <p:ext uri="{BB962C8B-B14F-4D97-AF65-F5344CB8AC3E}">
        <p14:creationId xmlns:p14="http://schemas.microsoft.com/office/powerpoint/2010/main" val="14018127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8D9F-380B-40CC-8C5A-92A6C08782F2}"/>
              </a:ext>
            </a:extLst>
          </p:cNvPr>
          <p:cNvSpPr>
            <a:spLocks noGrp="1"/>
          </p:cNvSpPr>
          <p:nvPr>
            <p:ph type="title"/>
          </p:nvPr>
        </p:nvSpPr>
        <p:spPr/>
        <p:txBody>
          <a:bodyPr>
            <a:normAutofit/>
          </a:bodyPr>
          <a:lstStyle/>
          <a:p>
            <a:r>
              <a:rPr lang="en-US" sz="3200" dirty="0">
                <a:solidFill>
                  <a:schemeClr val="bg1"/>
                </a:solidFill>
                <a:latin typeface="+mn-lt"/>
              </a:rPr>
              <a:t>Cases by year and by month of onset</a:t>
            </a:r>
          </a:p>
        </p:txBody>
      </p:sp>
      <p:sp>
        <p:nvSpPr>
          <p:cNvPr id="4" name="Rectangle 3">
            <a:extLst>
              <a:ext uri="{FF2B5EF4-FFF2-40B4-BE49-F238E27FC236}">
                <a16:creationId xmlns:a16="http://schemas.microsoft.com/office/drawing/2014/main" id="{5A13796E-257C-4187-964E-C931D319D15F}"/>
              </a:ext>
            </a:extLst>
          </p:cNvPr>
          <p:cNvSpPr/>
          <p:nvPr/>
        </p:nvSpPr>
        <p:spPr>
          <a:xfrm>
            <a:off x="1456120" y="1140023"/>
            <a:ext cx="8712200"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168400" algn="l"/>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Number of Powassan virus disease cases reported by year, Massachusetts 2013-2021.</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a:extLst>
              <a:ext uri="{FF2B5EF4-FFF2-40B4-BE49-F238E27FC236}">
                <a16:creationId xmlns:a16="http://schemas.microsoft.com/office/drawing/2014/main" id="{30179BD6-E6F9-402A-9B5E-8885E6BA122A}"/>
              </a:ext>
            </a:extLst>
          </p:cNvPr>
          <p:cNvSpPr/>
          <p:nvPr/>
        </p:nvSpPr>
        <p:spPr>
          <a:xfrm>
            <a:off x="1456120" y="3883223"/>
            <a:ext cx="8712200"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168400" algn="l"/>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Number of Powassan virus disease cases by month of onset, Massachusetts 2013-2021.</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7" name="Chart 6" descr="Figure 1 shows the number of Powassan cases per year in Massachusetts from 2013-2021. ">
            <a:extLst>
              <a:ext uri="{FF2B5EF4-FFF2-40B4-BE49-F238E27FC236}">
                <a16:creationId xmlns:a16="http://schemas.microsoft.com/office/drawing/2014/main" id="{FB19FAB5-450E-4A99-8E99-7997A7BB4E25}"/>
              </a:ext>
            </a:extLst>
          </p:cNvPr>
          <p:cNvGraphicFramePr/>
          <p:nvPr/>
        </p:nvGraphicFramePr>
        <p:xfrm>
          <a:off x="2892014" y="1447800"/>
          <a:ext cx="6186487" cy="2486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descr="Figure 2 shows the month of symptom onset for Powassan cases in Massachusetts. The majority of cases have symptom onsets from May to June. ">
            <a:extLst>
              <a:ext uri="{FF2B5EF4-FFF2-40B4-BE49-F238E27FC236}">
                <a16:creationId xmlns:a16="http://schemas.microsoft.com/office/drawing/2014/main" id="{23F76455-1183-41CA-844B-886A8DED8198}"/>
              </a:ext>
            </a:extLst>
          </p:cNvPr>
          <p:cNvGraphicFramePr/>
          <p:nvPr/>
        </p:nvGraphicFramePr>
        <p:xfrm>
          <a:off x="2992821" y="4174067"/>
          <a:ext cx="6085680" cy="23461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66158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53D9-58F2-4FB5-B840-06422E8691D3}"/>
              </a:ext>
            </a:extLst>
          </p:cNvPr>
          <p:cNvSpPr>
            <a:spLocks noGrp="1"/>
          </p:cNvSpPr>
          <p:nvPr>
            <p:ph type="title"/>
          </p:nvPr>
        </p:nvSpPr>
        <p:spPr/>
        <p:txBody>
          <a:bodyPr>
            <a:normAutofit/>
          </a:bodyPr>
          <a:lstStyle/>
          <a:p>
            <a:r>
              <a:rPr lang="en-US" sz="3200" dirty="0">
                <a:solidFill>
                  <a:schemeClr val="bg1"/>
                </a:solidFill>
              </a:rPr>
              <a:t>Tick-Report – tick testing data</a:t>
            </a:r>
          </a:p>
        </p:txBody>
      </p:sp>
      <p:graphicFrame>
        <p:nvGraphicFramePr>
          <p:cNvPr id="4" name="Content Placeholder 6">
            <a:extLst>
              <a:ext uri="{FF2B5EF4-FFF2-40B4-BE49-F238E27FC236}">
                <a16:creationId xmlns:a16="http://schemas.microsoft.com/office/drawing/2014/main" id="{D03300F0-E4EF-4C4F-960D-5F8B6F61F0AD}"/>
              </a:ext>
            </a:extLst>
          </p:cNvPr>
          <p:cNvGraphicFramePr>
            <a:graphicFrameLocks noGrp="1"/>
          </p:cNvGraphicFramePr>
          <p:nvPr>
            <p:ph idx="1"/>
          </p:nvPr>
        </p:nvGraphicFramePr>
        <p:xfrm>
          <a:off x="1925364" y="1166018"/>
          <a:ext cx="779145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33108864-22E8-4EEE-ACF0-02266DAAABF3}"/>
              </a:ext>
            </a:extLst>
          </p:cNvPr>
          <p:cNvSpPr/>
          <p:nvPr/>
        </p:nvSpPr>
        <p:spPr>
          <a:xfrm>
            <a:off x="3615855" y="5926821"/>
            <a:ext cx="553234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3"/>
              </a:rPr>
              <a:t>https://www.tickreport.com/stats</a:t>
            </a:r>
            <a:r>
              <a:rPr kumimoji="0" lang="en-US" sz="1800" b="0" i="0" u="none" strike="noStrike" kern="1200" cap="none" spc="0" normalizeH="0" baseline="0" noProof="0" dirty="0">
                <a:ln>
                  <a:noFill/>
                </a:ln>
                <a:solidFill>
                  <a:prstClr val="black"/>
                </a:solidFill>
                <a:effectLst/>
                <a:uLnTx/>
                <a:uFillTx/>
                <a:latin typeface="Calibri"/>
                <a:ea typeface="+mn-ea"/>
                <a:cs typeface="+mn-cs"/>
              </a:rPr>
              <a:t> (2006-current 2022)</a:t>
            </a:r>
          </a:p>
        </p:txBody>
      </p:sp>
    </p:spTree>
    <p:extLst>
      <p:ext uri="{BB962C8B-B14F-4D97-AF65-F5344CB8AC3E}">
        <p14:creationId xmlns:p14="http://schemas.microsoft.com/office/powerpoint/2010/main" val="2420804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D65393-CF11-446D-9C47-47938924662D}"/>
              </a:ext>
            </a:extLst>
          </p:cNvPr>
          <p:cNvSpPr/>
          <p:nvPr/>
        </p:nvSpPr>
        <p:spPr>
          <a:xfrm>
            <a:off x="1651371" y="1359855"/>
            <a:ext cx="9282549" cy="39087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Thank you for the opportunity to present this information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For more information regarding tick-borne diseases in Massachusetts, please find more information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https://www.mass.gov/tick-borne-diseases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Please direct any questions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Catherine Brown, DVM, MSc, MPH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Catherine.brown@mass.gov</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E4044B9B-80E4-4188-84DE-B2C5B2121012}"/>
              </a:ext>
            </a:extLst>
          </p:cNvPr>
          <p:cNvPicPr>
            <a:picLocks noChangeAspect="1"/>
          </p:cNvPicPr>
          <p:nvPr/>
        </p:nvPicPr>
        <p:blipFill>
          <a:blip r:embed="rId5"/>
          <a:stretch>
            <a:fillRect/>
          </a:stretch>
        </p:blipFill>
        <p:spPr>
          <a:xfrm>
            <a:off x="6747765" y="2720575"/>
            <a:ext cx="3902486" cy="2777570"/>
          </a:xfrm>
          <a:prstGeom prst="rect">
            <a:avLst/>
          </a:prstGeom>
        </p:spPr>
      </p:pic>
    </p:spTree>
    <p:extLst>
      <p:ext uri="{BB962C8B-B14F-4D97-AF65-F5344CB8AC3E}">
        <p14:creationId xmlns:p14="http://schemas.microsoft.com/office/powerpoint/2010/main" val="20781995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8DF3E83-8781-430B-BACA-A63BCF1019A4}"/>
              </a:ext>
            </a:extLst>
          </p:cNvPr>
          <p:cNvSpPr txBox="1">
            <a:spLocks/>
          </p:cNvSpPr>
          <p:nvPr/>
        </p:nvSpPr>
        <p:spPr>
          <a:xfrm>
            <a:off x="2802719" y="2932096"/>
            <a:ext cx="6099921" cy="570088"/>
          </a:xfrm>
          <a:prstGeom prst="rect">
            <a:avLst/>
          </a:prstGeom>
        </p:spPr>
        <p:txBody>
          <a:bodyPr vert="horz" lIns="68410" tIns="34205" rIns="68410" bIns="34205"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1" b="1" i="1" u="none" strike="noStrike" kern="1200" cap="none" spc="0" normalizeH="0" baseline="0" noProof="0" dirty="0">
                <a:ln>
                  <a:noFill/>
                </a:ln>
                <a:solidFill>
                  <a:prstClr val="white"/>
                </a:solidFill>
                <a:effectLst/>
                <a:uLnTx/>
                <a:uFillTx/>
                <a:latin typeface="Arial" charset="0"/>
                <a:cs typeface="Arial" charset="0"/>
              </a:rPr>
              <a:t>Next Meeting:</a:t>
            </a:r>
          </a:p>
        </p:txBody>
      </p:sp>
      <p:sp>
        <p:nvSpPr>
          <p:cNvPr id="6" name="Subtitle 3">
            <a:extLst>
              <a:ext uri="{FF2B5EF4-FFF2-40B4-BE49-F238E27FC236}">
                <a16:creationId xmlns:a16="http://schemas.microsoft.com/office/drawing/2014/main" id="{DF0598A2-0027-452E-AC05-B7B9B7096E41}"/>
              </a:ext>
            </a:extLst>
          </p:cNvPr>
          <p:cNvSpPr txBox="1">
            <a:spLocks/>
          </p:cNvSpPr>
          <p:nvPr/>
        </p:nvSpPr>
        <p:spPr>
          <a:xfrm>
            <a:off x="3548982" y="3571199"/>
            <a:ext cx="4607395" cy="631846"/>
          </a:xfrm>
          <a:prstGeom prst="rect">
            <a:avLst/>
          </a:prstGeom>
        </p:spPr>
        <p:txBody>
          <a:bodyPr vert="horz" lIns="68410" tIns="34205" rIns="68410" bIns="34205"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lang="en-US" altLang="en-US" sz="4190" b="1" dirty="0">
                <a:solidFill>
                  <a:sysClr val="window" lastClr="FFFFFF"/>
                </a:solidFill>
                <a:latin typeface="Arial" panose="020B0604020202020204" pitchFamily="34" charset="0"/>
                <a:cs typeface="Arial" panose="020B0604020202020204" pitchFamily="34" charset="0"/>
              </a:rPr>
              <a:t>July 13, 2022</a:t>
            </a:r>
            <a:endParaRPr kumimoji="0" lang="en-US" altLang="en-US" sz="4190" b="1" i="0" u="none" strike="noStrike" kern="120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328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019301" y="2057400"/>
            <a:ext cx="8153399" cy="196596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n-US" sz="4400" dirty="0">
                <a:solidFill>
                  <a:schemeClr val="bg1"/>
                </a:solidFill>
              </a:rPr>
              <a:t>PUBLIC HEALTH COUNCIL meeting </a:t>
            </a:r>
          </a:p>
          <a:p>
            <a:pPr lvl="0" algn="ctr" fontAlgn="auto">
              <a:spcAft>
                <a:spcPts val="0"/>
              </a:spcAft>
              <a:defRPr/>
            </a:pPr>
            <a:r>
              <a:rPr lang="en-US" sz="4400" dirty="0">
                <a:solidFill>
                  <a:schemeClr val="bg1"/>
                </a:solidFill>
              </a:rPr>
              <a:t>June 8, 2022</a:t>
            </a:r>
          </a:p>
        </p:txBody>
      </p:sp>
      <p:sp>
        <p:nvSpPr>
          <p:cNvPr id="5" name="Subtitle 3"/>
          <p:cNvSpPr txBox="1">
            <a:spLocks/>
          </p:cNvSpPr>
          <p:nvPr/>
        </p:nvSpPr>
        <p:spPr>
          <a:xfrm>
            <a:off x="978196" y="4321646"/>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Margret R. Cooke, Commissioner</a:t>
            </a:r>
          </a:p>
        </p:txBody>
      </p:sp>
    </p:spTree>
    <p:extLst>
      <p:ext uri="{BB962C8B-B14F-4D97-AF65-F5344CB8AC3E}">
        <p14:creationId xmlns:p14="http://schemas.microsoft.com/office/powerpoint/2010/main" val="78400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2">
            <a:extLst>
              <a:ext uri="{FF2B5EF4-FFF2-40B4-BE49-F238E27FC236}">
                <a16:creationId xmlns:a16="http://schemas.microsoft.com/office/drawing/2014/main" id="{0CD434BD-0C21-4A48-9B92-4389E8531870}"/>
              </a:ext>
            </a:extLst>
          </p:cNvPr>
          <p:cNvSpPr txBox="1">
            <a:spLocks/>
          </p:cNvSpPr>
          <p:nvPr/>
        </p:nvSpPr>
        <p:spPr>
          <a:xfrm>
            <a:off x="1981200" y="1123410"/>
            <a:ext cx="8412480" cy="990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400" dirty="0">
              <a:solidFill>
                <a:srgbClr val="31439F"/>
              </a:solidFill>
              <a:latin typeface="Tahoma"/>
              <a:ea typeface="Tahoma"/>
              <a:cs typeface="Tahoma"/>
            </a:endParaRPr>
          </a:p>
        </p:txBody>
      </p:sp>
      <p:pic>
        <p:nvPicPr>
          <p:cNvPr id="8" name="Picture 7">
            <a:extLst>
              <a:ext uri="{FF2B5EF4-FFF2-40B4-BE49-F238E27FC236}">
                <a16:creationId xmlns:a16="http://schemas.microsoft.com/office/drawing/2014/main" id="{040BFFC4-6B9B-4894-A163-B7B143364304}"/>
              </a:ext>
            </a:extLst>
          </p:cNvPr>
          <p:cNvPicPr>
            <a:picLocks noChangeAspect="1"/>
          </p:cNvPicPr>
          <p:nvPr/>
        </p:nvPicPr>
        <p:blipFill>
          <a:blip r:embed="rId3"/>
          <a:stretch>
            <a:fillRect/>
          </a:stretch>
        </p:blipFill>
        <p:spPr>
          <a:xfrm>
            <a:off x="742470" y="1561310"/>
            <a:ext cx="10707059" cy="3808135"/>
          </a:xfrm>
          <a:prstGeom prst="rect">
            <a:avLst/>
          </a:prstGeom>
        </p:spPr>
      </p:pic>
      <p:sp>
        <p:nvSpPr>
          <p:cNvPr id="9" name="Oval 8">
            <a:extLst>
              <a:ext uri="{FF2B5EF4-FFF2-40B4-BE49-F238E27FC236}">
                <a16:creationId xmlns:a16="http://schemas.microsoft.com/office/drawing/2014/main" id="{68DCAE42-B088-4804-ADFE-F681A5F9596E}"/>
              </a:ext>
            </a:extLst>
          </p:cNvPr>
          <p:cNvSpPr/>
          <p:nvPr/>
        </p:nvSpPr>
        <p:spPr>
          <a:xfrm>
            <a:off x="8564241" y="1976091"/>
            <a:ext cx="3231519" cy="1446426"/>
          </a:xfrm>
          <a:prstGeom prst="ellipse">
            <a:avLst/>
          </a:prstGeom>
          <a:noFill/>
          <a:ln w="22225">
            <a:solidFill>
              <a:srgbClr val="18C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10" name="Title 1">
            <a:extLst>
              <a:ext uri="{FF2B5EF4-FFF2-40B4-BE49-F238E27FC236}">
                <a16:creationId xmlns:a16="http://schemas.microsoft.com/office/drawing/2014/main" id="{8436365D-F3A5-4F1F-8725-91BC2282E6C8}"/>
              </a:ext>
            </a:extLst>
          </p:cNvPr>
          <p:cNvSpPr txBox="1">
            <a:spLocks/>
          </p:cNvSpPr>
          <p:nvPr/>
        </p:nvSpPr>
        <p:spPr>
          <a:xfrm>
            <a:off x="592822"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The rate of opioid-related overdose deaths increased 9% in 2021 compared with 2020. This rate is 6% higher than the 2016 peak.</a:t>
            </a:r>
          </a:p>
        </p:txBody>
      </p:sp>
    </p:spTree>
    <p:extLst>
      <p:ext uri="{BB962C8B-B14F-4D97-AF65-F5344CB8AC3E}">
        <p14:creationId xmlns:p14="http://schemas.microsoft.com/office/powerpoint/2010/main" val="4283381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923A33D-E8FF-4E76-9323-77C351E11615}"/>
              </a:ext>
            </a:extLst>
          </p:cNvPr>
          <p:cNvSpPr txBox="1">
            <a:spLocks/>
          </p:cNvSpPr>
          <p:nvPr/>
        </p:nvSpPr>
        <p:spPr>
          <a:xfrm>
            <a:off x="1602090" y="1221918"/>
            <a:ext cx="8726556" cy="12092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400" dirty="0">
              <a:solidFill>
                <a:srgbClr val="31439F"/>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BDA6CA7E-DA8D-44CA-B743-BBBC4A31E570}"/>
              </a:ext>
            </a:extLst>
          </p:cNvPr>
          <p:cNvSpPr txBox="1"/>
          <p:nvPr/>
        </p:nvSpPr>
        <p:spPr>
          <a:xfrm>
            <a:off x="8324758" y="4915991"/>
            <a:ext cx="2013693" cy="307777"/>
          </a:xfrm>
          <a:prstGeom prst="rect">
            <a:avLst/>
          </a:prstGeom>
          <a:noFill/>
        </p:spPr>
        <p:txBody>
          <a:bodyPr wrap="none" rtlCol="0">
            <a:spAutoFit/>
          </a:bodyPr>
          <a:lstStyle/>
          <a:p>
            <a:r>
              <a:rPr lang="en-US" sz="1400" b="1" dirty="0">
                <a:solidFill>
                  <a:srgbClr val="292934"/>
                </a:solidFill>
                <a:latin typeface="Arial"/>
              </a:rPr>
              <a:t>Estimated 551 deaths</a:t>
            </a:r>
          </a:p>
        </p:txBody>
      </p:sp>
      <p:sp>
        <p:nvSpPr>
          <p:cNvPr id="11" name="TextBox 10">
            <a:extLst>
              <a:ext uri="{FF2B5EF4-FFF2-40B4-BE49-F238E27FC236}">
                <a16:creationId xmlns:a16="http://schemas.microsoft.com/office/drawing/2014/main" id="{4BC347ED-ED35-4956-8304-753464169A6B}"/>
              </a:ext>
            </a:extLst>
          </p:cNvPr>
          <p:cNvSpPr txBox="1"/>
          <p:nvPr/>
        </p:nvSpPr>
        <p:spPr>
          <a:xfrm>
            <a:off x="5089154" y="4915991"/>
            <a:ext cx="2013693" cy="307777"/>
          </a:xfrm>
          <a:prstGeom prst="rect">
            <a:avLst/>
          </a:prstGeom>
          <a:noFill/>
        </p:spPr>
        <p:txBody>
          <a:bodyPr wrap="none" rtlCol="0">
            <a:spAutoFit/>
          </a:bodyPr>
          <a:lstStyle/>
          <a:p>
            <a:r>
              <a:rPr lang="en-US" sz="1400" b="1" dirty="0">
                <a:solidFill>
                  <a:srgbClr val="292934"/>
                </a:solidFill>
                <a:latin typeface="Arial"/>
              </a:rPr>
              <a:t>Estimated 575 deaths</a:t>
            </a:r>
          </a:p>
        </p:txBody>
      </p:sp>
      <p:sp>
        <p:nvSpPr>
          <p:cNvPr id="12" name="Left Brace 11">
            <a:extLst>
              <a:ext uri="{FF2B5EF4-FFF2-40B4-BE49-F238E27FC236}">
                <a16:creationId xmlns:a16="http://schemas.microsoft.com/office/drawing/2014/main" id="{C720ED99-D722-4D3E-BBB0-3E470763BC1E}"/>
              </a:ext>
            </a:extLst>
          </p:cNvPr>
          <p:cNvSpPr/>
          <p:nvPr/>
        </p:nvSpPr>
        <p:spPr>
          <a:xfrm rot="16200000">
            <a:off x="5684357" y="4279646"/>
            <a:ext cx="204345" cy="94101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292934"/>
              </a:solidFill>
              <a:latin typeface="Arial"/>
            </a:endParaRPr>
          </a:p>
        </p:txBody>
      </p:sp>
      <p:sp>
        <p:nvSpPr>
          <p:cNvPr id="13" name="Left Brace 12">
            <a:extLst>
              <a:ext uri="{FF2B5EF4-FFF2-40B4-BE49-F238E27FC236}">
                <a16:creationId xmlns:a16="http://schemas.microsoft.com/office/drawing/2014/main" id="{6467483D-36F9-4AE3-82DF-2BF9EE09C89C}"/>
              </a:ext>
            </a:extLst>
          </p:cNvPr>
          <p:cNvSpPr/>
          <p:nvPr/>
        </p:nvSpPr>
        <p:spPr>
          <a:xfrm rot="16200000">
            <a:off x="9565974" y="4259766"/>
            <a:ext cx="182880" cy="916071"/>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292934"/>
              </a:solidFill>
              <a:latin typeface="Arial"/>
            </a:endParaRPr>
          </a:p>
        </p:txBody>
      </p:sp>
      <p:pic>
        <p:nvPicPr>
          <p:cNvPr id="14" name="Picture 6">
            <a:extLst>
              <a:ext uri="{FF2B5EF4-FFF2-40B4-BE49-F238E27FC236}">
                <a16:creationId xmlns:a16="http://schemas.microsoft.com/office/drawing/2014/main" id="{FECCA966-CE8C-4E24-816A-A42958F64152}"/>
              </a:ext>
            </a:extLst>
          </p:cNvPr>
          <p:cNvPicPr>
            <a:picLocks noChangeAspect="1"/>
          </p:cNvPicPr>
          <p:nvPr/>
        </p:nvPicPr>
        <p:blipFill>
          <a:blip r:embed="rId3"/>
          <a:stretch>
            <a:fillRect/>
          </a:stretch>
        </p:blipFill>
        <p:spPr>
          <a:xfrm>
            <a:off x="1622741" y="1698778"/>
            <a:ext cx="8656747" cy="2857532"/>
          </a:xfrm>
          <a:prstGeom prst="rect">
            <a:avLst/>
          </a:prstGeom>
        </p:spPr>
      </p:pic>
      <p:sp>
        <p:nvSpPr>
          <p:cNvPr id="15" name="Title 1">
            <a:extLst>
              <a:ext uri="{FF2B5EF4-FFF2-40B4-BE49-F238E27FC236}">
                <a16:creationId xmlns:a16="http://schemas.microsoft.com/office/drawing/2014/main" id="{8A3AD25E-7A41-408E-987F-B82CC880DF92}"/>
              </a:ext>
            </a:extLst>
          </p:cNvPr>
          <p:cNvSpPr txBox="1">
            <a:spLocks/>
          </p:cNvSpPr>
          <p:nvPr/>
        </p:nvSpPr>
        <p:spPr>
          <a:xfrm>
            <a:off x="592822" y="56524"/>
            <a:ext cx="10972800" cy="874654"/>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spcBef>
                <a:spcPct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Preliminary data show 115 confirmed and 436 estimated opioid-related overdose deaths in the first three months of 2022, an estimated 4% decrease compared with the same period in 2021. </a:t>
            </a:r>
          </a:p>
        </p:txBody>
      </p:sp>
    </p:spTree>
    <p:extLst>
      <p:ext uri="{BB962C8B-B14F-4D97-AF65-F5344CB8AC3E}">
        <p14:creationId xmlns:p14="http://schemas.microsoft.com/office/powerpoint/2010/main" val="2170475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1801</TotalTime>
  <Words>3530</Words>
  <Application>Microsoft Office PowerPoint</Application>
  <PresentationFormat>Widescreen</PresentationFormat>
  <Paragraphs>471</Paragraphs>
  <Slides>67</Slides>
  <Notes>56</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67</vt:i4>
      </vt:variant>
    </vt:vector>
  </HeadingPairs>
  <TitlesOfParts>
    <vt:vector size="83" baseType="lpstr">
      <vt:lpstr>Aldhabi</vt:lpstr>
      <vt:lpstr>Arial</vt:lpstr>
      <vt:lpstr>Calibri</vt:lpstr>
      <vt:lpstr>Calibri Light</vt:lpstr>
      <vt:lpstr>Open Sans</vt:lpstr>
      <vt:lpstr>Symbol</vt:lpstr>
      <vt:lpstr>Tahoma</vt:lpstr>
      <vt:lpstr>Times New Roman</vt:lpstr>
      <vt:lpstr>Wingdings</vt:lpstr>
      <vt:lpstr>Wingdings 2</vt:lpstr>
      <vt:lpstr>Office Theme</vt:lpstr>
      <vt:lpstr>Custom Design</vt:lpstr>
      <vt:lpstr>2_Office Theme</vt:lpstr>
      <vt:lpstr>1_Custom Design</vt:lpstr>
      <vt:lpstr>2_Custom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Regulation Overview</vt:lpstr>
      <vt:lpstr>Regulation Overview – Parts One, Two, and Three</vt:lpstr>
      <vt:lpstr>Initially Proposed Revisions</vt:lpstr>
      <vt:lpstr>General Modernizing, Reorganization,  Alignment with Federal Standards</vt:lpstr>
      <vt:lpstr>General Modernizing, Reorganization,  Alignment with Federal Standards (continued)</vt:lpstr>
      <vt:lpstr>CARE Act Implementation</vt:lpstr>
      <vt:lpstr>Behavioral Health Redesign</vt:lpstr>
      <vt:lpstr>Response to COVID-19 Pandemic</vt:lpstr>
      <vt:lpstr>Combating the Overdose Epidemic</vt:lpstr>
      <vt:lpstr>PowerPoint Presentation</vt:lpstr>
      <vt:lpstr>Newly Proposed Amendments –  Further Alignment with Federal Standards</vt:lpstr>
      <vt:lpstr>Newly Proposed Amendments –  Special Projects License</vt:lpstr>
      <vt:lpstr>Additional revision to programs in Commonwealth-owned facilities and for SUD programs in Penal Facilities – Part Three</vt:lpstr>
      <vt:lpstr>Next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Regulation</vt:lpstr>
      <vt:lpstr>Overview of Previous Revisions to Regulation</vt:lpstr>
      <vt:lpstr>Overview of Previous Revisions to Regulation</vt:lpstr>
      <vt:lpstr>Public Comment Period</vt:lpstr>
      <vt:lpstr>Highlights of Post-Comment Review</vt:lpstr>
      <vt:lpstr>Post Comment Revisions</vt:lpstr>
      <vt:lpstr>Post Comment Revisions</vt:lpstr>
      <vt:lpstr>Post Comment Revisions </vt:lpstr>
      <vt:lpstr>Next Steps</vt:lpstr>
      <vt:lpstr>PowerPoint Presentation</vt:lpstr>
      <vt:lpstr>PowerPoint Presentation</vt:lpstr>
      <vt:lpstr>PowerPoint Presentation</vt:lpstr>
      <vt:lpstr>Case Counts, Massachusetts 2000-2021</vt:lpstr>
      <vt:lpstr>PowerPoint Presentation</vt:lpstr>
      <vt:lpstr>Change to National Lyme Disease Case Definition</vt:lpstr>
      <vt:lpstr>Monthly Tick-borne Disease Report (Jan-April, 2022)</vt:lpstr>
      <vt:lpstr>Tick-borne Disease: Percent of total ED visits with a Tick-borne Disease Diagnosis by Age- 2021</vt:lpstr>
      <vt:lpstr>Surveillance Highlights – Powassan virus</vt:lpstr>
      <vt:lpstr>Case Geography and Severity</vt:lpstr>
      <vt:lpstr>Cases by year and by month of onset</vt:lpstr>
      <vt:lpstr>Tick-Report – tick testing data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Kaplan, Amy (DPH)</cp:lastModifiedBy>
  <cp:revision>129</cp:revision>
  <dcterms:created xsi:type="dcterms:W3CDTF">2019-01-10T19:26:50Z</dcterms:created>
  <dcterms:modified xsi:type="dcterms:W3CDTF">2022-06-07T19:39:02Z</dcterms:modified>
</cp:coreProperties>
</file>