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699" r:id="rId3"/>
    <p:sldMasterId id="2147483715" r:id="rId4"/>
    <p:sldMasterId id="2147483724" r:id="rId5"/>
    <p:sldMasterId id="2147483736" r:id="rId6"/>
    <p:sldMasterId id="2147483752" r:id="rId7"/>
    <p:sldMasterId id="2147483767" r:id="rId8"/>
    <p:sldMasterId id="2147483780" r:id="rId9"/>
    <p:sldMasterId id="2147483794" r:id="rId10"/>
  </p:sldMasterIdLst>
  <p:notesMasterIdLst>
    <p:notesMasterId r:id="rId60"/>
  </p:notesMasterIdLst>
  <p:handoutMasterIdLst>
    <p:handoutMasterId r:id="rId61"/>
  </p:handoutMasterIdLst>
  <p:sldIdLst>
    <p:sldId id="1184" r:id="rId11"/>
    <p:sldId id="1185" r:id="rId12"/>
    <p:sldId id="899" r:id="rId13"/>
    <p:sldId id="900" r:id="rId14"/>
    <p:sldId id="898" r:id="rId15"/>
    <p:sldId id="551" r:id="rId16"/>
    <p:sldId id="892" r:id="rId17"/>
    <p:sldId id="973" r:id="rId18"/>
    <p:sldId id="486" r:id="rId19"/>
    <p:sldId id="257" r:id="rId20"/>
    <p:sldId id="974" r:id="rId21"/>
    <p:sldId id="669" r:id="rId22"/>
    <p:sldId id="975" r:id="rId23"/>
    <p:sldId id="435" r:id="rId24"/>
    <p:sldId id="992" r:id="rId25"/>
    <p:sldId id="1133" r:id="rId26"/>
    <p:sldId id="1151" r:id="rId27"/>
    <p:sldId id="269" r:id="rId28"/>
    <p:sldId id="1162" r:id="rId29"/>
    <p:sldId id="1044" r:id="rId30"/>
    <p:sldId id="1163" r:id="rId31"/>
    <p:sldId id="1170" r:id="rId32"/>
    <p:sldId id="1136" r:id="rId33"/>
    <p:sldId id="1173" r:id="rId34"/>
    <p:sldId id="1176" r:id="rId35"/>
    <p:sldId id="1165" r:id="rId36"/>
    <p:sldId id="1148" r:id="rId37"/>
    <p:sldId id="1060" r:id="rId38"/>
    <p:sldId id="1182" r:id="rId39"/>
    <p:sldId id="1183" r:id="rId40"/>
    <p:sldId id="338" r:id="rId41"/>
    <p:sldId id="347" r:id="rId42"/>
    <p:sldId id="342" r:id="rId43"/>
    <p:sldId id="330" r:id="rId44"/>
    <p:sldId id="331" r:id="rId45"/>
    <p:sldId id="332" r:id="rId46"/>
    <p:sldId id="333" r:id="rId47"/>
    <p:sldId id="334" r:id="rId48"/>
    <p:sldId id="286" r:id="rId49"/>
    <p:sldId id="285" r:id="rId50"/>
    <p:sldId id="287" r:id="rId51"/>
    <p:sldId id="991" r:id="rId52"/>
    <p:sldId id="1004" r:id="rId53"/>
    <p:sldId id="1005" r:id="rId54"/>
    <p:sldId id="355" r:id="rId55"/>
    <p:sldId id="854" r:id="rId56"/>
    <p:sldId id="1066" r:id="rId57"/>
    <p:sldId id="507" r:id="rId58"/>
    <p:sldId id="384" r:id="rId59"/>
  </p:sldIdLst>
  <p:sldSz cx="12192000" cy="6858000"/>
  <p:notesSz cx="7086600" cy="9372600"/>
  <p:defaultText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7" name="Lauren Cardoso" initials="LC" lastIdx="2" clrIdx="7">
    <p:extLst>
      <p:ext uri="{19B8F6BF-5375-455C-9EA6-DF929625EA0E}">
        <p15:presenceInfo xmlns:p15="http://schemas.microsoft.com/office/powerpoint/2012/main" userId="S::lauren.f.cardoso@mass.gov::dd819880-9391-45e1-8afe-1172beb64522" providerId="AD"/>
      </p:ext>
    </p:extLst>
  </p:cmAuthor>
  <p:cmAuthor id="1" name="Karen" initials="K" lastIdx="2" clrIdx="1"/>
  <p:cmAuthor id="2" name="Ursprung, Sanouri (DPH)" initials="U(" lastIdx="56" clrIdx="2"/>
  <p:cmAuthor id="3" name="Larochelle, Lauren (DPH)" initials="LL(" lastIdx="8" clrIdx="3"/>
  <p:cmAuthor id="4" name="Bandoian, Lisa (DPH)" initials="B(" lastIdx="1" clrIdx="4"/>
  <p:cmAuthor id="5" name="Beatriz, Elizabeth (DPH)" initials="B(" lastIdx="39" clrIdx="5"/>
  <p:cmAuthor id="6" name="Andrea Mooney" initials="AM" lastIdx="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9" autoAdjust="0"/>
    <p:restoredTop sz="93784" autoAdjust="0"/>
  </p:normalViewPr>
  <p:slideViewPr>
    <p:cSldViewPr snapToGrid="0" snapToObjects="1">
      <p:cViewPr varScale="1">
        <p:scale>
          <a:sx n="67" d="100"/>
          <a:sy n="67" d="100"/>
        </p:scale>
        <p:origin x="85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tack\Documents\SOGIE%20CCIS%20Output\Copy%20of%20sogi%20table%201s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03283580353652"/>
          <c:y val="0.11660949362184495"/>
          <c:w val="0.74200271682797214"/>
          <c:h val="0.78564477554226508"/>
        </c:manualLayout>
      </c:layout>
      <c:barChart>
        <c:barDir val="bar"/>
        <c:grouping val="clustered"/>
        <c:varyColors val="0"/>
        <c:ser>
          <c:idx val="0"/>
          <c:order val="0"/>
          <c:tx>
            <c:strRef>
              <c:f>resources!$G$1</c:f>
              <c:strCache>
                <c:ptCount val="1"/>
                <c:pt idx="0">
                  <c:v>housing</c:v>
                </c:pt>
              </c:strCache>
            </c:strRef>
          </c:tx>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1-838C-444C-BF9D-623A0FCF8745}"/>
              </c:ext>
            </c:extLst>
          </c:dPt>
          <c:dPt>
            <c:idx val="6"/>
            <c:invertIfNegative val="0"/>
            <c:bubble3D val="0"/>
            <c:spPr>
              <a:solidFill>
                <a:schemeClr val="bg2">
                  <a:lumMod val="50000"/>
                </a:schemeClr>
              </a:solidFill>
              <a:ln>
                <a:noFill/>
              </a:ln>
              <a:effectLst/>
            </c:spPr>
            <c:extLst>
              <c:ext xmlns:c16="http://schemas.microsoft.com/office/drawing/2014/chart" uri="{C3380CC4-5D6E-409C-BE32-E72D297353CC}">
                <c16:uniqueId val="{00000003-838C-444C-BF9D-623A0FCF8745}"/>
              </c:ext>
            </c:extLst>
          </c:dPt>
          <c:dPt>
            <c:idx val="7"/>
            <c:invertIfNegative val="0"/>
            <c:bubble3D val="0"/>
            <c:spPr>
              <a:solidFill>
                <a:srgbClr val="FF7F27"/>
              </a:solidFill>
              <a:ln>
                <a:noFill/>
              </a:ln>
              <a:effectLst/>
            </c:spPr>
            <c:extLst>
              <c:ext xmlns:c16="http://schemas.microsoft.com/office/drawing/2014/chart" uri="{C3380CC4-5D6E-409C-BE32-E72D297353CC}">
                <c16:uniqueId val="{00000005-838C-444C-BF9D-623A0FCF8745}"/>
              </c:ext>
            </c:extLst>
          </c:dPt>
          <c:dPt>
            <c:idx val="8"/>
            <c:invertIfNegative val="0"/>
            <c:bubble3D val="0"/>
            <c:spPr>
              <a:solidFill>
                <a:schemeClr val="bg2">
                  <a:lumMod val="50000"/>
                </a:schemeClr>
              </a:solidFill>
              <a:ln>
                <a:noFill/>
              </a:ln>
              <a:effectLst/>
            </c:spPr>
            <c:extLst>
              <c:ext xmlns:c16="http://schemas.microsoft.com/office/drawing/2014/chart" uri="{C3380CC4-5D6E-409C-BE32-E72D297353CC}">
                <c16:uniqueId val="{00000007-838C-444C-BF9D-623A0FCF8745}"/>
              </c:ext>
            </c:extLst>
          </c:dPt>
          <c:dPt>
            <c:idx val="9"/>
            <c:invertIfNegative val="0"/>
            <c:bubble3D val="0"/>
            <c:spPr>
              <a:solidFill>
                <a:srgbClr val="FF7F27"/>
              </a:solidFill>
              <a:ln>
                <a:noFill/>
              </a:ln>
              <a:effectLst/>
            </c:spPr>
            <c:extLst>
              <c:ext xmlns:c16="http://schemas.microsoft.com/office/drawing/2014/chart" uri="{C3380CC4-5D6E-409C-BE32-E72D297353CC}">
                <c16:uniqueId val="{00000009-838C-444C-BF9D-623A0FCF8745}"/>
              </c:ext>
            </c:extLst>
          </c:dPt>
          <c:dLbls>
            <c:dLbl>
              <c:idx val="5"/>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838C-444C-BF9D-623A0FCF8745}"/>
                </c:ext>
              </c:extLst>
            </c:dLbl>
            <c:dLbl>
              <c:idx val="7"/>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38C-444C-BF9D-623A0FCF8745}"/>
                </c:ext>
              </c:extLst>
            </c:dLbl>
            <c:dLbl>
              <c:idx val="9"/>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838C-444C-BF9D-623A0FCF87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resources!$F$2:$F$11</c:f>
              <c:strCache>
                <c:ptCount val="10"/>
                <c:pt idx="0">
                  <c:v>Straight</c:v>
                </c:pt>
                <c:pt idx="1">
                  <c:v>Gay or Lesbian*</c:v>
                </c:pt>
                <c:pt idx="2">
                  <c:v>Asexual* </c:v>
                </c:pt>
                <c:pt idx="3">
                  <c:v>Bi/pansexual*</c:v>
                </c:pt>
                <c:pt idx="4">
                  <c:v>Questioning*</c:v>
                </c:pt>
                <c:pt idx="5">
                  <c:v>Queer*</c:v>
                </c:pt>
                <c:pt idx="6">
                  <c:v>Not of Trans Experience</c:v>
                </c:pt>
                <c:pt idx="7">
                  <c:v>Of Trans Experience*</c:v>
                </c:pt>
                <c:pt idx="8">
                  <c:v>Male</c:v>
                </c:pt>
                <c:pt idx="9">
                  <c:v>Non-binary Gender*</c:v>
                </c:pt>
              </c:strCache>
            </c:strRef>
          </c:cat>
          <c:val>
            <c:numRef>
              <c:f>resources!$G$2:$G$11</c:f>
              <c:numCache>
                <c:formatCode>0%</c:formatCode>
                <c:ptCount val="10"/>
                <c:pt idx="0">
                  <c:v>7.4499999999999997E-2</c:v>
                </c:pt>
                <c:pt idx="1">
                  <c:v>9.5299999999999996E-2</c:v>
                </c:pt>
                <c:pt idx="2">
                  <c:v>0.1134</c:v>
                </c:pt>
                <c:pt idx="3">
                  <c:v>0.14610000000000001</c:v>
                </c:pt>
                <c:pt idx="4">
                  <c:v>0.1777</c:v>
                </c:pt>
                <c:pt idx="5">
                  <c:v>0.22920000000000001</c:v>
                </c:pt>
                <c:pt idx="6">
                  <c:v>8.0500000000000002E-2</c:v>
                </c:pt>
                <c:pt idx="7">
                  <c:v>0.22769999999999999</c:v>
                </c:pt>
                <c:pt idx="8">
                  <c:v>0.10039999999999999</c:v>
                </c:pt>
                <c:pt idx="9">
                  <c:v>0.25640000000000002</c:v>
                </c:pt>
              </c:numCache>
            </c:numRef>
          </c:val>
          <c:extLst>
            <c:ext xmlns:c16="http://schemas.microsoft.com/office/drawing/2014/chart" uri="{C3380CC4-5D6E-409C-BE32-E72D297353CC}">
              <c16:uniqueId val="{0000000A-838C-444C-BF9D-623A0FCF8745}"/>
            </c:ext>
          </c:extLst>
        </c:ser>
        <c:dLbls>
          <c:showLegendKey val="0"/>
          <c:showVal val="0"/>
          <c:showCatName val="0"/>
          <c:showSerName val="0"/>
          <c:showPercent val="0"/>
          <c:showBubbleSize val="0"/>
        </c:dLbls>
        <c:gapWidth val="182"/>
        <c:axId val="1852977519"/>
        <c:axId val="1852969199"/>
      </c:barChart>
      <c:catAx>
        <c:axId val="1852977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52969199"/>
        <c:crosses val="autoZero"/>
        <c:auto val="1"/>
        <c:lblAlgn val="ctr"/>
        <c:lblOffset val="100"/>
        <c:noMultiLvlLbl val="0"/>
      </c:catAx>
      <c:valAx>
        <c:axId val="1852969199"/>
        <c:scaling>
          <c:orientation val="minMax"/>
        </c:scaling>
        <c:delete val="1"/>
        <c:axPos val="b"/>
        <c:numFmt formatCode="0%" sourceLinked="1"/>
        <c:majorTickMark val="none"/>
        <c:minorTickMark val="none"/>
        <c:tickLblPos val="nextTo"/>
        <c:crossAx val="1852977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7" dt="2021-06-07T16:24:07.814" idx="1">
    <p:pos x="7378" y="1819"/>
    <p:text/>
    <p:extLst>
      <p:ext uri="{C676402C-5697-4E1C-873F-D02D1690AC5C}">
        <p15:threadingInfo xmlns:p15="http://schemas.microsoft.com/office/powerpoint/2012/main" timeZoneBias="240"/>
      </p:ext>
    </p:extLst>
  </p:cm>
  <p:cm authorId="7" dt="2021-06-07T16:24:16.612" idx="2">
    <p:pos x="10" y="10"/>
    <p:text>Continued and new initiatives to collect and utilize sogi data is critical to ensure an equitable COVID-19 recovery and to prevent future harm</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6/8/2021</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6/8/2021</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01004" rtl="0" eaLnBrk="1" latinLnBrk="0" hangingPunct="1">
      <a:defRPr sz="1200" kern="1200">
        <a:solidFill>
          <a:schemeClr val="tx1"/>
        </a:solidFill>
        <a:latin typeface="+mn-lt"/>
        <a:ea typeface="+mn-ea"/>
        <a:cs typeface="+mn-cs"/>
      </a:defRPr>
    </a:lvl1pPr>
    <a:lvl2pPr marL="450111" algn="l" defTabSz="901004" rtl="0" eaLnBrk="1" latinLnBrk="0" hangingPunct="1">
      <a:defRPr sz="1200" kern="1200">
        <a:solidFill>
          <a:schemeClr val="tx1"/>
        </a:solidFill>
        <a:latin typeface="+mn-lt"/>
        <a:ea typeface="+mn-ea"/>
        <a:cs typeface="+mn-cs"/>
      </a:defRPr>
    </a:lvl2pPr>
    <a:lvl3pPr marL="901004" algn="l" defTabSz="901004" rtl="0" eaLnBrk="1" latinLnBrk="0" hangingPunct="1">
      <a:defRPr sz="1200" kern="1200">
        <a:solidFill>
          <a:schemeClr val="tx1"/>
        </a:solidFill>
        <a:latin typeface="+mn-lt"/>
        <a:ea typeface="+mn-ea"/>
        <a:cs typeface="+mn-cs"/>
      </a:defRPr>
    </a:lvl3pPr>
    <a:lvl4pPr marL="1351542" algn="l" defTabSz="901004" rtl="0" eaLnBrk="1" latinLnBrk="0" hangingPunct="1">
      <a:defRPr sz="1200" kern="1200">
        <a:solidFill>
          <a:schemeClr val="tx1"/>
        </a:solidFill>
        <a:latin typeface="+mn-lt"/>
        <a:ea typeface="+mn-ea"/>
        <a:cs typeface="+mn-cs"/>
      </a:defRPr>
    </a:lvl4pPr>
    <a:lvl5pPr marL="1802142" algn="l" defTabSz="901004" rtl="0" eaLnBrk="1" latinLnBrk="0" hangingPunct="1">
      <a:defRPr sz="1200" kern="1200">
        <a:solidFill>
          <a:schemeClr val="tx1"/>
        </a:solidFill>
        <a:latin typeface="+mn-lt"/>
        <a:ea typeface="+mn-ea"/>
        <a:cs typeface="+mn-cs"/>
      </a:defRPr>
    </a:lvl5pPr>
    <a:lvl6pPr marL="2252902" algn="l" defTabSz="901004" rtl="0" eaLnBrk="1" latinLnBrk="0" hangingPunct="1">
      <a:defRPr sz="1200" kern="1200">
        <a:solidFill>
          <a:schemeClr val="tx1"/>
        </a:solidFill>
        <a:latin typeface="+mn-lt"/>
        <a:ea typeface="+mn-ea"/>
        <a:cs typeface="+mn-cs"/>
      </a:defRPr>
    </a:lvl6pPr>
    <a:lvl7pPr marL="2703011" algn="l" defTabSz="901004" rtl="0" eaLnBrk="1" latinLnBrk="0" hangingPunct="1">
      <a:defRPr sz="1200" kern="1200">
        <a:solidFill>
          <a:schemeClr val="tx1"/>
        </a:solidFill>
        <a:latin typeface="+mn-lt"/>
        <a:ea typeface="+mn-ea"/>
        <a:cs typeface="+mn-cs"/>
      </a:defRPr>
    </a:lvl7pPr>
    <a:lvl8pPr marL="3153348" algn="l" defTabSz="901004" rtl="0" eaLnBrk="1" latinLnBrk="0" hangingPunct="1">
      <a:defRPr sz="1200" kern="1200">
        <a:solidFill>
          <a:schemeClr val="tx1"/>
        </a:solidFill>
        <a:latin typeface="+mn-lt"/>
        <a:ea typeface="+mn-ea"/>
        <a:cs typeface="+mn-cs"/>
      </a:defRPr>
    </a:lvl8pPr>
    <a:lvl9pPr marL="3603979" algn="l" defTabSz="9010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372565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2"/>
            <a:r>
              <a:rPr lang="en-US"/>
              <a:t>LGBT adults more likely to earn less than $35k, be diagnosed with depression, be a victim of a hate crime </a:t>
            </a:r>
          </a:p>
          <a:p>
            <a:pPr lvl="2"/>
            <a:r>
              <a:rPr lang="en-US"/>
              <a:t>Over 25% of trans adults had experienced homelessness at some point</a:t>
            </a:r>
          </a:p>
          <a:p>
            <a:pPr lvl="2"/>
            <a:r>
              <a:rPr lang="en-US"/>
              <a:t>Over 2x as many LGB youth as straight youth experienced symptoms of 60% of LGB youth felt depressed in the past year and over ___ thought about committing suicide  </a:t>
            </a:r>
          </a:p>
        </p:txBody>
      </p:sp>
    </p:spTree>
    <p:extLst>
      <p:ext uri="{BB962C8B-B14F-4D97-AF65-F5344CB8AC3E}">
        <p14:creationId xmlns:p14="http://schemas.microsoft.com/office/powerpoint/2010/main" val="127475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Systems of oppression (heteronormativity, heterosexism, homophobia, etc.) manifest in and are perpetuated by the systems that determine our SDOH: healthcare, education, government, employment, housing, etc. The exclusion and discrimination from these systems lead to inequities in our health.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6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92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77875" lvl="1" indent="0">
              <a:lnSpc>
                <a:spcPct val="150000"/>
              </a:lnSpc>
              <a:buClr>
                <a:srgbClr val="073763"/>
              </a:buClr>
              <a:buSzPts val="1600"/>
              <a:buNone/>
            </a:pPr>
            <a:r>
              <a:rPr lang="en-US" sz="1200">
                <a:effectLst/>
                <a:latin typeface="Calibri" panose="020F0502020204030204" pitchFamily="34" charset="0"/>
                <a:ea typeface="Calibri" panose="020F0502020204030204" pitchFamily="34" charset="0"/>
                <a:cs typeface="Times New Roman" panose="02020603050405020304" pitchFamily="18" charset="0"/>
              </a:rPr>
              <a:t>Call out the impact of disparities based on race and gender identity. </a:t>
            </a:r>
          </a:p>
          <a:p>
            <a:pPr marL="777875" lvl="1" indent="0">
              <a:lnSpc>
                <a:spcPct val="150000"/>
              </a:lnSpc>
              <a:buClr>
                <a:srgbClr val="073763"/>
              </a:buClr>
              <a:buSzPts val="1600"/>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77875" lvl="1" indent="0">
              <a:lnSpc>
                <a:spcPct val="150000"/>
              </a:lnSpc>
              <a:buClr>
                <a:srgbClr val="073763"/>
              </a:buClr>
              <a:buSzPts val="1600"/>
              <a:buNone/>
            </a:pPr>
            <a:r>
              <a:rPr lang="en-US" sz="1200">
                <a:effectLst/>
                <a:latin typeface="Calibri" panose="020F0502020204030204" pitchFamily="34" charset="0"/>
                <a:ea typeface="Calibri" panose="020F0502020204030204" pitchFamily="34" charset="0"/>
                <a:cs typeface="Times New Roman" panose="02020603050405020304" pitchFamily="18" charset="0"/>
              </a:rPr>
              <a:t>Persistent exclusion has led to inequities further exacerbated by the pandemic. We need to prioritize inclusion of LGBTQA residents in all areas – families, schools, state entities, healthcare, social services, and data systems –  to aid recovery and address underlying conditions to prevent from happening again</a:t>
            </a:r>
          </a:p>
        </p:txBody>
      </p:sp>
    </p:spTree>
    <p:extLst>
      <p:ext uri="{BB962C8B-B14F-4D97-AF65-F5344CB8AC3E}">
        <p14:creationId xmlns:p14="http://schemas.microsoft.com/office/powerpoint/2010/main" val="102750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77875" marR="0" lvl="1" indent="0" algn="l" defTabSz="914400" rtl="0" eaLnBrk="1" fontAlgn="auto" latinLnBrk="0" hangingPunct="1">
              <a:lnSpc>
                <a:spcPct val="150000"/>
              </a:lnSpc>
              <a:spcBef>
                <a:spcPts val="0"/>
              </a:spcBef>
              <a:spcAft>
                <a:spcPts val="0"/>
              </a:spcAft>
              <a:buClr>
                <a:srgbClr val="073763"/>
              </a:buClr>
              <a:buSzPts val="1600"/>
              <a:buFontTx/>
              <a:buNone/>
              <a:tabLst/>
              <a:defRPr/>
            </a:pPr>
            <a:r>
              <a:rPr lang="en-US" sz="1200">
                <a:solidFill>
                  <a:srgbClr val="000000"/>
                </a:solidFill>
                <a:latin typeface="Abadi Extra Light" panose="020B0204020104020204" pitchFamily="34" charset="0"/>
              </a:rPr>
              <a:t>Unprecedented participation due to the i</a:t>
            </a:r>
            <a:r>
              <a:rPr lang="en-US" sz="1200" i="0">
                <a:solidFill>
                  <a:srgbClr val="000000"/>
                </a:solidFill>
                <a:effectLst/>
                <a:latin typeface="Abadi Extra Light" panose="020B0204020104020204" pitchFamily="34" charset="0"/>
              </a:rPr>
              <a:t>ntentional outreach to LGBTQA youth and adults by CCIS partners-- service providers, vendors, local boards of health, public health associations, and community organizations–</a:t>
            </a:r>
            <a:r>
              <a:rPr lang="en-US" sz="1200">
                <a:solidFill>
                  <a:srgbClr val="000000"/>
                </a:solidFill>
                <a:latin typeface="Abadi Extra Light" panose="020B0204020104020204" pitchFamily="34" charset="0"/>
              </a:rPr>
              <a:t>allowed us to share the experiences of LGBTQA populations historically ‘</a:t>
            </a:r>
            <a:r>
              <a:rPr lang="en-US" sz="1200" err="1">
                <a:solidFill>
                  <a:srgbClr val="000000"/>
                </a:solidFill>
                <a:latin typeface="Abadi Extra Light" panose="020B0204020104020204" pitchFamily="34" charset="0"/>
              </a:rPr>
              <a:t>invisibilized</a:t>
            </a:r>
            <a:r>
              <a:rPr lang="en-US" sz="1200">
                <a:solidFill>
                  <a:srgbClr val="000000"/>
                </a:solidFill>
                <a:latin typeface="Abadi Extra Light" panose="020B0204020104020204" pitchFamily="34" charset="0"/>
              </a:rPr>
              <a:t>’ due to small sample sizes. </a:t>
            </a:r>
          </a:p>
          <a:p>
            <a:pPr marL="777875" marR="0" lvl="1" indent="0" algn="l" defTabSz="914400" rtl="0" eaLnBrk="1" fontAlgn="auto" latinLnBrk="0" hangingPunct="1">
              <a:lnSpc>
                <a:spcPct val="150000"/>
              </a:lnSpc>
              <a:spcBef>
                <a:spcPts val="0"/>
              </a:spcBef>
              <a:spcAft>
                <a:spcPts val="0"/>
              </a:spcAft>
              <a:buClr>
                <a:srgbClr val="073763"/>
              </a:buClr>
              <a:buSzPts val="1600"/>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77875" marR="0" lvl="1" indent="0" algn="l" defTabSz="914400" rtl="0" eaLnBrk="1" fontAlgn="auto" latinLnBrk="0" hangingPunct="1">
              <a:lnSpc>
                <a:spcPct val="150000"/>
              </a:lnSpc>
              <a:spcBef>
                <a:spcPts val="0"/>
              </a:spcBef>
              <a:spcAft>
                <a:spcPts val="0"/>
              </a:spcAft>
              <a:buClr>
                <a:srgbClr val="073763"/>
              </a:buClr>
              <a:buSzPts val="1600"/>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Note: reference groups used throughout the presentation are as follows: 1) sexual orientation: straight; 2) gender identity: male; 3) trans experience: no trans experience. When the term ‘LGBTQ’ is used, it indicates that common patterns existed in each of the mentioned sexual orientations/trans experiences in comparison to the designated reference group. </a:t>
            </a:r>
          </a:p>
          <a:p>
            <a:pPr marL="777875" lvl="1" indent="0">
              <a:lnSpc>
                <a:spcPct val="150000"/>
              </a:lnSpc>
              <a:buClr>
                <a:srgbClr val="073763"/>
              </a:buClr>
              <a:buSzPts val="1600"/>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77875" lvl="1" indent="0">
              <a:lnSpc>
                <a:spcPct val="150000"/>
              </a:lnSpc>
              <a:buClr>
                <a:srgbClr val="073763"/>
              </a:buClr>
              <a:buSzPts val="1600"/>
              <a:buNone/>
            </a:pPr>
            <a:r>
              <a:rPr lang="en-US" sz="1200">
                <a:effectLst/>
                <a:latin typeface="Calibri" panose="020F0502020204030204" pitchFamily="34" charset="0"/>
                <a:ea typeface="Calibri" panose="020F0502020204030204" pitchFamily="34" charset="0"/>
                <a:cs typeface="Times New Roman" panose="02020603050405020304" pitchFamily="18" charset="0"/>
              </a:rPr>
              <a:t>Persistent exclusion has led to inequities further exacerbated by the pandemic. We need to prioritize inclusion of LGBTQA residents in all areas – families, schools, state entities, healthcare, social services, and data systems –  to aid recovery and address underlying conditions to prevent from happening again</a:t>
            </a:r>
          </a:p>
          <a:p>
            <a:pPr marL="777875" lvl="1" indent="0">
              <a:lnSpc>
                <a:spcPct val="150000"/>
              </a:lnSpc>
              <a:buClr>
                <a:srgbClr val="073763"/>
              </a:buClr>
              <a:buSzPts val="1600"/>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77875" lvl="1" indent="0">
              <a:lnSpc>
                <a:spcPct val="150000"/>
              </a:lnSpc>
              <a:buClr>
                <a:srgbClr val="073763"/>
              </a:buClr>
              <a:buSzPts val="1600"/>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77875" lvl="1" indent="0">
              <a:lnSpc>
                <a:spcPct val="150000"/>
              </a:lnSpc>
              <a:buClr>
                <a:srgbClr val="073763"/>
              </a:buClr>
              <a:buSzPts val="1600"/>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89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BTQA= Bisexual and/or pansexual; transgender; Queer; Asexual </a:t>
            </a:r>
          </a:p>
          <a:p>
            <a:r>
              <a:rPr lang="en-US">
                <a:cs typeface="Calibri"/>
              </a:rPr>
              <a:t>NB = Non-binary gender </a:t>
            </a:r>
          </a:p>
          <a:p>
            <a:r>
              <a:rPr lang="en-US">
                <a:cs typeface="Calibri"/>
              </a:rPr>
              <a:t>*Letters indicating identities are not included when the difference was not significant between the group and reference group (e.g., when BTQ is used instead of LGBTQ, it is because the difference between “lesbian or gay” respondents was not significantly different from that of “straight (heterosexual)”, and only bi/pansexual, transgender, and queer differed significantly from their reference groups (straight for SO and ‘not trans’ for trans respondents.)</a:t>
            </a:r>
          </a:p>
        </p:txBody>
      </p:sp>
    </p:spTree>
    <p:extLst>
      <p:ext uri="{BB962C8B-B14F-4D97-AF65-F5344CB8AC3E}">
        <p14:creationId xmlns:p14="http://schemas.microsoft.com/office/powerpoint/2010/main" val="243123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71191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428312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44206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Systems of oppression (heteronormativity, heterosexism, homophobia, etc.) manifest in and are perpetuated by the systems that determine our SDOH: healthcare, education, government, employment, housing, etc. The exclusion and discrimination from these systems lead to inequities in our health.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474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77875" lvl="1" indent="0">
              <a:lnSpc>
                <a:spcPct val="150000"/>
              </a:lnSpc>
              <a:buClr>
                <a:srgbClr val="073763"/>
              </a:buClr>
              <a:buSzPts val="1600"/>
              <a:buNone/>
            </a:pPr>
            <a:r>
              <a:rPr lang="en-US" sz="1200">
                <a:effectLst/>
                <a:latin typeface="Calibri" panose="020F0502020204030204" pitchFamily="34" charset="0"/>
                <a:ea typeface="Calibri" panose="020F0502020204030204" pitchFamily="34" charset="0"/>
                <a:cs typeface="Times New Roman" panose="02020603050405020304" pitchFamily="18" charset="0"/>
              </a:rPr>
              <a:t>Persistent exclusion has led to inequities further exacerbated by the pandemic. We need to prioritize inclusion of LGBTQA residents in all areas – families, schools, state entities, healthcare, social services, and data systems –  to aid recovery and address underlying conditions to prevent from happening again</a:t>
            </a:r>
          </a:p>
        </p:txBody>
      </p:sp>
    </p:spTree>
    <p:extLst>
      <p:ext uri="{BB962C8B-B14F-4D97-AF65-F5344CB8AC3E}">
        <p14:creationId xmlns:p14="http://schemas.microsoft.com/office/powerpoint/2010/main" val="93211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6055"/>
            <a:r>
              <a:rPr lang="en-US">
                <a:cs typeface="Calibri" panose="020F0502020204030204"/>
              </a:rPr>
              <a:t>1) Note what ‘widespread’ data collection means to us in presentation. </a:t>
            </a:r>
          </a:p>
          <a:p>
            <a:pPr marL="186055"/>
            <a:r>
              <a:rPr lang="en-US">
                <a:cs typeface="Calibri" panose="020F0502020204030204"/>
              </a:rPr>
              <a:t>2) Note how we can provide short-term resources: engage MDPH LGBTQ Working Group, MDPH advisory groups to ensure prioritization of needs and responses </a:t>
            </a:r>
          </a:p>
          <a:p>
            <a:pPr marL="186055"/>
            <a:r>
              <a:rPr lang="en-US">
                <a:cs typeface="Calibri" panose="020F0502020204030204"/>
              </a:rPr>
              <a:t>3) State examples of policy, system, and legal changes </a:t>
            </a:r>
          </a:p>
        </p:txBody>
      </p:sp>
    </p:spTree>
    <p:extLst>
      <p:ext uri="{BB962C8B-B14F-4D97-AF65-F5344CB8AC3E}">
        <p14:creationId xmlns:p14="http://schemas.microsoft.com/office/powerpoint/2010/main" val="4114712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Last month, we talked about how youth have been profoundly impacted by the pandemic, by focusing on their results related to COVID perceptions and infection, mental health, substance use, and mental health. </a:t>
            </a:r>
          </a:p>
          <a:p>
            <a:pPr marL="0" indent="0">
              <a:buNone/>
            </a:pPr>
            <a:endParaRPr lang="en"/>
          </a:p>
          <a:p>
            <a:pPr marL="0" indent="0">
              <a:buNone/>
            </a:pPr>
            <a:r>
              <a:rPr lang="en"/>
              <a:t>Next month, we are </a:t>
            </a:r>
            <a:r>
              <a:rPr lang="en" err="1"/>
              <a:t>goi</a:t>
            </a:r>
            <a:r>
              <a:rPr lang="en-US"/>
              <a:t>ng</a:t>
            </a:r>
            <a:r>
              <a:rPr lang="en"/>
              <a:t> to further elaborate on the impact of the pandemic on youth education and employment, but </a:t>
            </a:r>
            <a:r>
              <a:rPr lang="en" err="1"/>
              <a:t>beca</a:t>
            </a:r>
            <a:r>
              <a:rPr lang="en-US"/>
              <a:t>us</a:t>
            </a:r>
            <a:r>
              <a:rPr lang="en"/>
              <a:t>e the summer is such a crucial time for youth and their families as the school year comes to a close and youth summer employment begins, we are releasing the findings online today and giving a preview of the results. </a:t>
            </a:r>
          </a:p>
          <a:p>
            <a:pPr marL="0" indent="0">
              <a:buNone/>
            </a:pPr>
            <a:endParaRPr lang="en"/>
          </a:p>
          <a:p>
            <a:pPr marL="0" indent="0">
              <a:buNone/>
            </a:pPr>
            <a:r>
              <a:rPr lang="en"/>
              <a:t>One third of youth reported being worried about continuing their education in the fall of 2020.  While the reasons why a young person may not be able to engage in school are complex, 20% said that a reason for not continuing was concern about becoming infected with COVID-19. Beyond that young </a:t>
            </a:r>
            <a:r>
              <a:rPr lang="en" err="1"/>
              <a:t>peop</a:t>
            </a:r>
            <a:r>
              <a:rPr lang="en-US"/>
              <a:t>le</a:t>
            </a:r>
            <a:r>
              <a:rPr lang="en"/>
              <a:t> also report concerns about getting </a:t>
            </a:r>
            <a:r>
              <a:rPr lang="en-US" err="1"/>
              <a:t>th</a:t>
            </a:r>
            <a:r>
              <a:rPr lang="en"/>
              <a:t>e supports that they need to be successful in school such as homework support (which has historically been provided by </a:t>
            </a:r>
            <a:r>
              <a:rPr lang="en-US"/>
              <a:t>community-based</a:t>
            </a:r>
            <a:r>
              <a:rPr lang="en"/>
              <a:t> organizations </a:t>
            </a:r>
            <a:r>
              <a:rPr lang="en" err="1"/>
              <a:t>tha</a:t>
            </a:r>
            <a:r>
              <a:rPr lang="en"/>
              <a:t> have been hard hit by the pandemic) and access to reliable internet.  They have also been impacted by the socioeconomic stressors of the pandemic with the young people worried continuing their education also being those worried about family economic  stressors. &lt;click&gt;</a:t>
            </a:r>
          </a:p>
          <a:p>
            <a:pPr marL="0" indent="0">
              <a:buNone/>
            </a:pPr>
            <a:endParaRPr lang="en"/>
          </a:p>
          <a:p>
            <a:pPr marL="0" indent="0">
              <a:buNone/>
            </a:pPr>
            <a:r>
              <a:rPr lang="en"/>
              <a:t>Which brings us to our next key finding – youth are an important part of the workforce and often provide </a:t>
            </a:r>
            <a:r>
              <a:rPr lang="en" err="1"/>
              <a:t>econmically</a:t>
            </a:r>
            <a:r>
              <a:rPr lang="en"/>
              <a:t> to their families. &lt;click&gt; Half of youth reported working in the past year.   As we will discuss more next month, work can be both protective or risky for a young person, depending on the factors impacting reasons for work and the nature or </a:t>
            </a:r>
            <a:r>
              <a:rPr lang="en" err="1"/>
              <a:t>enviornment</a:t>
            </a:r>
            <a:r>
              <a:rPr lang="en"/>
              <a:t> of work.  During the pandemic, that means understanding that young workers are more likely to work outside the home, increasing their risk to exposure of COVID-19.  Youth working outside the home inconsistently reported being able to access the protection we know are essential to reducing COVID spread. Additionally, youth were twice as likely to lose their jobs than adults</a:t>
            </a:r>
          </a:p>
        </p:txBody>
      </p:sp>
    </p:spTree>
    <p:extLst>
      <p:ext uri="{BB962C8B-B14F-4D97-AF65-F5344CB8AC3E}">
        <p14:creationId xmlns:p14="http://schemas.microsoft.com/office/powerpoint/2010/main" val="379744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extLst>
      <p:ext uri="{BB962C8B-B14F-4D97-AF65-F5344CB8AC3E}">
        <p14:creationId xmlns:p14="http://schemas.microsoft.com/office/powerpoint/2010/main" val="254590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501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696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898b974d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7898b974d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15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218140ae4_13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b218140ae4_13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22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218140ae4_13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b218140ae4_13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01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01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77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694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846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776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86460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12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2720c3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2720c3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1f113c9a1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cs typeface="Calibri"/>
            </a:endParaRPr>
          </a:p>
        </p:txBody>
      </p:sp>
      <p:sp>
        <p:nvSpPr>
          <p:cNvPr id="72" name="Google Shape;72;gb1f113c9a1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62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45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8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687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4309" y="803"/>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15" y="1371600"/>
            <a:ext cx="5181600" cy="47548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Tree>
    <p:extLst>
      <p:ext uri="{BB962C8B-B14F-4D97-AF65-F5344CB8AC3E}">
        <p14:creationId xmlns:p14="http://schemas.microsoft.com/office/powerpoint/2010/main" val="37764166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A082-562B-1D4E-8DC2-39F4A62A0D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EB9CD0-3185-674C-ADA9-E195588D5AB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89F3E-81FB-C14E-AB46-6099CBE2F54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40613E-4A32-A940-8485-72B81EE250D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47B0A2-6CEC-1C4C-9951-0856E2E1CFE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0EF8CE-5119-B640-A93F-9999660ACC9C}"/>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AF22FD66-69A0-5F41-B71A-1C2CBECFE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505D6-3AFF-BD4A-BB08-D53F7CA8F524}"/>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10" name="Google Shape;53;p13">
            <a:extLst>
              <a:ext uri="{FF2B5EF4-FFF2-40B4-BE49-F238E27FC236}">
                <a16:creationId xmlns:a16="http://schemas.microsoft.com/office/drawing/2014/main" id="{4F48A990-5C3A-4C80-96A2-3DF46DFC43A2}"/>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42808476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76AF-A8BC-D941-BF94-4100B1F46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C91C1E-8687-3544-9A3F-F6080062E2EF}"/>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EE14725-FEB6-FC4B-9125-D7E6EC8FB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37D461-8A2F-8F41-B457-FBEFF3F4C6D6}"/>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6" name="Google Shape;53;p13">
            <a:extLst>
              <a:ext uri="{FF2B5EF4-FFF2-40B4-BE49-F238E27FC236}">
                <a16:creationId xmlns:a16="http://schemas.microsoft.com/office/drawing/2014/main" id="{31B58FED-92C0-4914-9915-23D1CA263E81}"/>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1473467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B935E-1AA0-2A47-93CC-9D76015FF799}"/>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FC90A4A-6085-3B46-8E62-45986B3793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D8541C-1133-634A-9630-2E45AEB63130}"/>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5" name="Google Shape;53;p13">
            <a:extLst>
              <a:ext uri="{FF2B5EF4-FFF2-40B4-BE49-F238E27FC236}">
                <a16:creationId xmlns:a16="http://schemas.microsoft.com/office/drawing/2014/main" id="{4B90DCD1-4CA4-40F5-B217-D52738B3EB32}"/>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630831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647D-9D2D-4243-B986-F8EEBABF6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AD48B-9E8E-1544-88AF-7EF8499D428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8053B7-E24E-0B45-A502-45187DB97D2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F2B0DCD0-E5D2-F044-96F6-DBD630035F15}"/>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93C217E-12D4-724E-8CC2-C8693842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2F0D3-7CE8-2545-A038-F1D07C579CB4}"/>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8" name="Google Shape;53;p13">
            <a:extLst>
              <a:ext uri="{FF2B5EF4-FFF2-40B4-BE49-F238E27FC236}">
                <a16:creationId xmlns:a16="http://schemas.microsoft.com/office/drawing/2014/main" id="{CAE47EB6-530C-40DD-9DDF-486977CF9F7C}"/>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0554841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C383-284C-CA47-8096-D1BC7AB61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24E7C9-DE1E-9843-8BE1-2E03D753FD1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CB8A2B-E2D7-8743-BA0B-A190E778F51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C28AD32A-8357-134E-8BC6-7BEF158012E5}"/>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73341DA-C294-2146-9814-E9B0C5D74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05B63-2BC2-204C-9734-7227CAD59A05}"/>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8" name="Google Shape;53;p13">
            <a:extLst>
              <a:ext uri="{FF2B5EF4-FFF2-40B4-BE49-F238E27FC236}">
                <a16:creationId xmlns:a16="http://schemas.microsoft.com/office/drawing/2014/main" id="{5B6EA25C-5CA6-40ED-A57D-112CB15B9813}"/>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17180868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C7DB-56F8-7C44-8F67-41DE38B1EF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E3067-293A-604F-88D4-C57F636FB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B2F0B-0565-C042-B123-43FDC52D5BFE}"/>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CD4DF2C-B673-044D-B196-5B05E1016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6960F-F6B2-B24C-8AD9-F3658A773F44}"/>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7" name="Google Shape;53;p13">
            <a:extLst>
              <a:ext uri="{FF2B5EF4-FFF2-40B4-BE49-F238E27FC236}">
                <a16:creationId xmlns:a16="http://schemas.microsoft.com/office/drawing/2014/main" id="{48B84CF5-E3BB-4698-9D69-8C61FDE25AC9}"/>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7210655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0C6E6-1DC6-7E43-BE04-C0151046683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3650F-A0A2-6A4F-A8C7-7564314CDC58}"/>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F89FA-9BC4-524E-BAB0-2A290A531BE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72BA0E0-3C36-FA42-9DB8-27CC53F30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210D0-4FCA-C84C-9EF2-B3405ABD2944}"/>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7" name="Google Shape;53;p13">
            <a:extLst>
              <a:ext uri="{FF2B5EF4-FFF2-40B4-BE49-F238E27FC236}">
                <a16:creationId xmlns:a16="http://schemas.microsoft.com/office/drawing/2014/main" id="{30DF5A68-E07F-4A8A-97F9-7895057EF58E}"/>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74186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808" y="1097280"/>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808" y="1920237"/>
            <a:ext cx="5157787" cy="4297680"/>
          </a:xfrm>
          <a:prstGeom prst="rect">
            <a:avLst/>
          </a:prstGeom>
        </p:spPr>
        <p:txBody>
          <a:bodyPr lIns="91438" tIns="45719" rIns="91438" bIns="45719"/>
          <a:lstStyle>
            <a:lvl5pPr marL="18287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7" y="1920237"/>
            <a:ext cx="5183188" cy="42976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1465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9" y="293879"/>
            <a:ext cx="7086600" cy="687368"/>
          </a:xfrm>
          <a:prstGeom prst="rect">
            <a:avLst/>
          </a:prstGeom>
          <a:noFill/>
        </p:spPr>
        <p:txBody>
          <a:bodyPr wrap="square" lIns="91438" tIns="45719" rIns="91438" bIns="45719" rtlCol="0">
            <a:spAutoFit/>
          </a:bodyPr>
          <a:lstStyle/>
          <a:p>
            <a:pPr>
              <a:defRPr/>
            </a:pPr>
            <a:r>
              <a:rPr lang="en-US" sz="3900" b="1" dirty="0">
                <a:solidFill>
                  <a:prstClr val="black"/>
                </a:solidFill>
                <a:latin typeface="Arial" charset="0"/>
                <a:cs typeface="Arial" charset="0"/>
              </a:rPr>
              <a:t>Connect with DPH</a:t>
            </a:r>
            <a:endParaRPr lang="en-US" sz="1900" dirty="0">
              <a:solidFill>
                <a:prstClr val="black"/>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98" y="135382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8" y="1401901"/>
            <a:ext cx="9220201" cy="4401203"/>
          </a:xfrm>
          <a:prstGeom prst="rect">
            <a:avLst/>
          </a:prstGeom>
        </p:spPr>
        <p:txBody>
          <a:bodyPr wrap="square" lIns="91438" tIns="45719" rIns="91438" bIns="45719">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8" y="4887094"/>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8" y="3597198"/>
            <a:ext cx="1129705" cy="1129705"/>
          </a:xfrm>
          <a:prstGeom prst="rect">
            <a:avLst/>
          </a:prstGeom>
        </p:spPr>
      </p:pic>
    </p:spTree>
    <p:extLst>
      <p:ext uri="{BB962C8B-B14F-4D97-AF65-F5344CB8AC3E}">
        <p14:creationId xmlns:p14="http://schemas.microsoft.com/office/powerpoint/2010/main" val="19691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lIns="91438" tIns="45719" rIns="91438" bIns="45719"/>
          <a:lstStyle/>
          <a:p>
            <a:r>
              <a:rPr lang="en-US"/>
              <a:t>Click to edit Master title style</a:t>
            </a:r>
          </a:p>
        </p:txBody>
      </p:sp>
      <p:sp>
        <p:nvSpPr>
          <p:cNvPr id="3" name="Content Placeholder 2"/>
          <p:cNvSpPr>
            <a:spLocks noGrp="1"/>
          </p:cNvSpPr>
          <p:nvPr>
            <p:ph idx="1"/>
          </p:nvPr>
        </p:nvSpPr>
        <p:spPr>
          <a:xfrm>
            <a:off x="609600" y="1600200"/>
            <a:ext cx="10972800" cy="4876800"/>
          </a:xfrm>
          <a:prstGeom prst="rect">
            <a:avLst/>
          </a:prstGeom>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lIns="91438" tIns="45719" rIns="91438" bIns="45719"/>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lIns="91438" tIns="45719" rIns="91438" bIns="45719"/>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lIns="91438" tIns="45719" rIns="91438" bIns="45719"/>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578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C68BC-274B-41E1-A58A-35717BC1F9B5}" type="slidenum">
              <a:rPr lang="en-US" smtClean="0"/>
              <a:t>‹#›</a:t>
            </a:fld>
            <a:endParaRPr lang="en-US"/>
          </a:p>
        </p:txBody>
      </p:sp>
    </p:spTree>
    <p:extLst>
      <p:ext uri="{BB962C8B-B14F-4D97-AF65-F5344CB8AC3E}">
        <p14:creationId xmlns:p14="http://schemas.microsoft.com/office/powerpoint/2010/main" val="2925137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87142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83398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0467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71662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80256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7"/>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7351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264408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369418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39942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9341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2961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11574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4131308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99982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46290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953810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985A-F689-4997-8ACC-CFAED4F9E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EC4A2B-2215-44B3-9AAA-37C8C728D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CA42A-D126-44A7-9A3C-64662E2658C4}"/>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139D89-B9C7-4A12-A99B-88CEE6CF41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0974F6-D088-45F2-A0EA-9F39BCF98AEF}"/>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810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A214-2858-47D0-9497-F3F039946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DBD0A-6C5A-4460-B5C4-372F5608C2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881BF-5B90-499A-AD3E-FC481F047F19}"/>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7AEF41E-EE50-4D7D-A9EC-2CD3A499B41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5873EF3-3085-4F8B-8F0F-14CAE066E72D}"/>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868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0832-7F41-4D7D-BFC3-60D6DFB91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B6B7E1-D95B-4096-A999-56E55147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DE29A-AD58-4C4B-9DBA-936ABE4F6D66}"/>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982E6E-6724-4ED0-A3A1-EFA2C9A3F7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A250A0F-49D3-42C9-A957-EA90242418FB}"/>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9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4D-090A-4484-9BD7-BD2752A2C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2A1AD-60D1-42A1-AC0A-7A27F7891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FE713D-343E-4DE3-8948-06F17144A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1A1E41-F4CC-428E-A596-AEF6424396CC}"/>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E94DCFA-35DC-4E18-92C0-129AD098E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9575C5-F3C9-4CEB-ABA9-079267BF54D3}"/>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627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8E2F-BB98-43B6-98A7-4E14EF2BB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F990D9-CADA-4662-892E-F995EEFF6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77ABA-4990-42EC-B1A3-F3BAA0883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B3613-13CD-4597-85F2-53699FEB4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02AA4-5F7E-4672-8A32-76386D39FD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F6AED-AAB7-4521-81BE-AF02D7F471CA}"/>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E3A36E4-2369-4EF5-9AD5-F7FCB51AADD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8FD2C2A-06AA-420F-A485-F08BF9A7DBA9}"/>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203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9918-2FDE-40D3-9B2F-C82C735C7D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9EE6C2-AD48-48B0-80B3-7F8B28D9DEE3}"/>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8F3CD6B-7AD4-4218-88D0-44FD2254ABE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41152FC-F444-42AB-A169-13BE3AF7B158}"/>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07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64634-0733-40B5-AEAF-198819FEAA12}"/>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3399218-77C2-458B-8E13-DCB6187A38A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E609D18-038A-452D-8715-BF572B473323}"/>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437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4800-6255-4AD7-BCD7-4EEF4308F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E1D905-5E1E-4F8A-AA81-B0834BF2E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1E082-3D20-481D-89BE-6B0FC0E07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3B82C-B284-4603-B3A4-74E6849AB6C7}"/>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8C66CB3-B6F2-4DBC-83DF-746E14656EA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018056-59E4-47F3-8E84-1E67EA843BDD}"/>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222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5A3B-ECA9-4D34-9D53-7698D8A70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074F0F-EB94-4D66-8A1C-5352B7C13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FB95D7-4819-41D7-A829-49564FF04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BB3A8-E3F9-4823-9601-E8CE83AED5C8}"/>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625851-1D7B-46A2-841C-9AF7C896BA8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EAC7F7-43C3-4F2E-9249-1ADED55E0525}"/>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51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287C-26B7-40D4-9544-028A424F27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78382D-42BB-402F-88D4-2A5121509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AFDEC-E919-442D-8D64-AC549EE6FDBE}"/>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A658A32-F9FD-4908-85C0-F1B1F07BE1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5538A5-E6AF-4A92-AE4B-E63D005F9635}"/>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878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1443A-4CA7-44C9-A860-D0796A0A4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C6F0E-F0DF-4779-A67A-967F552BDD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992EB-3F74-4CD9-8A37-A454E57822E2}"/>
              </a:ext>
            </a:extLst>
          </p:cNvPr>
          <p:cNvSpPr>
            <a:spLocks noGrp="1"/>
          </p:cNvSpPr>
          <p:nvPr>
            <p:ph type="dt" sz="half" idx="10"/>
          </p:nvPr>
        </p:nvSpPr>
        <p:spPr/>
        <p:txBody>
          <a:bodyPr/>
          <a:lstStyle/>
          <a:p>
            <a:fld id="{B902ACA7-37D2-495E-A172-20674232D350}" type="datetimeFigureOut">
              <a:rPr lang="en-US" smtClean="0">
                <a:solidFill>
                  <a:prstClr val="black">
                    <a:tint val="75000"/>
                  </a:prstClr>
                </a:solidFill>
              </a:rPr>
              <a:pPr/>
              <a:t>6/8/2021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F52A07B-B44C-4271-852C-93136320D6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360536-9DBD-4EA4-BCED-AA20330C94BC}"/>
              </a:ext>
            </a:extLst>
          </p:cNvPr>
          <p:cNvSpPr>
            <a:spLocks noGrp="1"/>
          </p:cNvSpPr>
          <p:nvPr>
            <p:ph type="sldNum" sz="quarter" idx="12"/>
          </p:nvPr>
        </p:nvSpPr>
        <p:spPr/>
        <p:txBody>
          <a:bodyPr/>
          <a:lstStyle/>
          <a:p>
            <a:fld id="{8E3A4B0D-3276-434B-A594-6265A2973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039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7664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39786F39-46CB-400A-B183-C079A14BE96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299462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9050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B703F9C7-E129-4C6E-9F5D-C4B25D6444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511608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1BD95E41-961E-4FD9-B978-6431607421B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506844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DC0EE0F7-C574-4A7E-98B4-460A4ACF3B1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933205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6E772A30-6299-4089-96D3-4A8F5FB30FCA}"/>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454665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8E936E2B-77DD-40B1-83E2-F8808263B3EF}"/>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68627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9"/>
            <a:ext cx="5157787" cy="4297680"/>
          </a:xfrm>
          <a:prstGeom prst="rect">
            <a:avLst/>
          </a:prstGeom>
        </p:spPr>
        <p:txBody>
          <a:bodyPr lIns="90258" tIns="45718" rIns="90258" bIns="45718"/>
          <a:lstStyle>
            <a:lvl5pPr marL="180214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9"/>
            <a:ext cx="5183188" cy="42976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04992912-1C2D-427D-92BF-0CE5A6B17857}"/>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528993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C6DD9CF3-67EC-4543-9986-364D44D7C62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525547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895D9444-820A-4DC6-8A39-19D5F33412C4}"/>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761685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Google Shape;53;p13">
            <a:extLst>
              <a:ext uri="{FF2B5EF4-FFF2-40B4-BE49-F238E27FC236}">
                <a16:creationId xmlns:a16="http://schemas.microsoft.com/office/drawing/2014/main" id="{C4BBB152-66B2-4D47-9245-65907C22E46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282075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10" name="Google Shape;53;p13">
            <a:extLst>
              <a:ext uri="{FF2B5EF4-FFF2-40B4-BE49-F238E27FC236}">
                <a16:creationId xmlns:a16="http://schemas.microsoft.com/office/drawing/2014/main" id="{61938211-0CAE-4A9F-BE6A-8D82E9AD34F6}"/>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960840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4B0C93C8-0631-48F8-BD1A-2CC55C31E05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608842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DF1EADEA-513D-49BF-BFDC-17169531FCC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4150553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739358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1298746-9D26-4F70-B90D-1E81270976C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766575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91444E5C-F56E-4508-A585-A2F508B7B78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44816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2693" y="293879"/>
            <a:ext cx="7086601" cy="687368"/>
          </a:xfrm>
          <a:prstGeom prst="rect">
            <a:avLst/>
          </a:prstGeom>
          <a:noFill/>
        </p:spPr>
        <p:txBody>
          <a:bodyPr wrap="square" lIns="90258" tIns="45718" rIns="90258" bIns="45718" rtlCol="0">
            <a:spAutoFit/>
          </a:bodyPr>
          <a:lstStyle/>
          <a:p>
            <a:pPr marL="0" marR="0" indent="0" algn="l" defTabSz="901004"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4571"/>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55"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55" y="1401900"/>
            <a:ext cx="9220201" cy="4401205"/>
          </a:xfrm>
          <a:prstGeom prst="rect">
            <a:avLst/>
          </a:prstGeom>
        </p:spPr>
        <p:txBody>
          <a:bodyPr wrap="square" lIns="90258" tIns="45718" rIns="90258" bIns="45718">
            <a:spAutoFit/>
          </a:bodyPr>
          <a:lstStyle/>
          <a:p>
            <a:pPr marL="0" marR="0" lvl="0" indent="0" algn="l" defTabSz="901004"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6"/>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703" y="359726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481763ED-029E-409E-855E-CC47556BEEB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555057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96A2D19C-0CC3-4E1B-B1D7-D5A7BE10776C}"/>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874802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3E621927-A6E6-45B5-AE07-67D01B1B79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3932239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C40F52A-BEB0-4017-BF66-53EBAE19EBF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952782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CFC203D-C7CD-45FA-9636-6C0A5378FD81}"/>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565769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4F009CC3-0213-4383-9CD1-E6457BBDE917}"/>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75304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1A9682A0-28B0-4031-995E-05BC04C66A0D}"/>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381917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8" algn="ctr">
              <a:spcBef>
                <a:spcPts val="0"/>
              </a:spcBef>
              <a:spcAft>
                <a:spcPts val="0"/>
              </a:spcAft>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75D25BD5-9F65-4999-BB55-335F5C1A66ED}"/>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7312183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Google Shape;53;p13">
            <a:extLst>
              <a:ext uri="{FF2B5EF4-FFF2-40B4-BE49-F238E27FC236}">
                <a16:creationId xmlns:a16="http://schemas.microsoft.com/office/drawing/2014/main" id="{589DB528-0DE6-4880-A512-579AA5DF36B1}"/>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3034381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A85A3518-63A0-49B5-AAE2-56905380269E}"/>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7330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4" y="173772"/>
            <a:ext cx="10423375" cy="646329"/>
          </a:xfrm>
          <a:prstGeom prst="rect">
            <a:avLst/>
          </a:prstGeom>
          <a:noFill/>
          <a:ln>
            <a:noFill/>
          </a:ln>
        </p:spPr>
        <p:txBody>
          <a:bodyPr wrap="square" lIns="91438" tIns="45719" rIns="91438" bIns="45719" rtlCol="0">
            <a:spAutoFit/>
          </a:bodyPr>
          <a:lstStyle/>
          <a:p>
            <a:pPr>
              <a:defRPr/>
            </a:pPr>
            <a:r>
              <a:rPr lang="en-US" sz="3600" b="1" kern="0" dirty="0">
                <a:ln w="12700">
                  <a:solidFill>
                    <a:prstClr val="black"/>
                  </a:solidFill>
                  <a:prstDash val="solid"/>
                </a:ln>
                <a:solidFill>
                  <a:srgbClr val="FFFFFF"/>
                </a:solidFill>
              </a:rPr>
              <a:t>  </a:t>
            </a:r>
            <a:r>
              <a:rPr lang="en-US" sz="3000" b="1" kern="0" dirty="0">
                <a:ln w="12700">
                  <a:solidFill>
                    <a:prstClr val="black"/>
                  </a:solidFill>
                  <a:prstDash val="solid"/>
                </a:ln>
                <a:solidFill>
                  <a:srgbClr val="FFFFFF"/>
                </a:solidFill>
              </a:rPr>
              <a:t>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43100" y="3"/>
            <a:ext cx="1446117" cy="2487495"/>
          </a:xfrm>
          <a:prstGeom prst="rect">
            <a:avLst/>
          </a:prstGeom>
          <a:solidFill>
            <a:schemeClr val="bg1"/>
          </a:solidFill>
        </p:spPr>
      </p:pic>
    </p:spTree>
    <p:extLst>
      <p:ext uri="{BB962C8B-B14F-4D97-AF65-F5344CB8AC3E}">
        <p14:creationId xmlns:p14="http://schemas.microsoft.com/office/powerpoint/2010/main" val="2562441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40">
              <a:defRPr/>
            </a:pPr>
            <a:fld id="{00000000-1234-1234-1234-123412341234}" type="slidenum">
              <a:rPr lang="en" smtClean="0">
                <a:solidFill>
                  <a:srgbClr val="595959"/>
                </a:solidFill>
              </a:rPr>
              <a:pPr defTabSz="1219140">
                <a:defRPr/>
              </a:pPr>
              <a:t>‹#›</a:t>
            </a:fld>
            <a:endParaRPr lang="en">
              <a:solidFill>
                <a:srgbClr val="595959"/>
              </a:solidFill>
            </a:endParaRPr>
          </a:p>
        </p:txBody>
      </p:sp>
      <p:sp>
        <p:nvSpPr>
          <p:cNvPr id="5" name="Google Shape;53;p13">
            <a:extLst>
              <a:ext uri="{FF2B5EF4-FFF2-40B4-BE49-F238E27FC236}">
                <a16:creationId xmlns:a16="http://schemas.microsoft.com/office/drawing/2014/main" id="{C06972D4-7691-4DFF-B0E1-363D39FCB73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3737019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CC8E-E6CC-43AE-9570-1EBB715E3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1A009-8234-47A3-92BB-DDE6707DC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36DC1-A3F5-4472-836A-05EDFE111E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2EE21D0-7505-474E-9CC4-EF899B0CD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63B33-B150-4193-A15D-201533F03CF0}"/>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90411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42A5-CE5A-4113-A3D4-74C22F425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B3CEB-7A06-40F9-AE5B-4614F5EAE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280E1-757F-4862-9342-16F7F76F9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EC67F7A-F7FE-4D7B-AF3D-8C432552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30F07-DAE6-4650-A87A-8B3E907EE8AA}"/>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3063389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8B06-76E0-4009-89AD-0661BD7C1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7774AC-9C43-4750-905F-AD5CBC97C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FCE780-EF0C-4F3A-883D-F1272853AC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D23729-1970-4A2E-80E3-E7113241C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2ED69-CE24-473F-9FEA-47AC21A32916}"/>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397656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723-FFA0-4D30-B5F4-00552E644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8F887-14BD-4782-8F6E-70B94CB9C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4ED61-ABFE-4C80-9B28-A433F08C51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84B11-069F-4079-85BD-76591B5424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82FA73D-7EBC-476C-A217-507328189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3797F-E0D3-4493-81D2-8C0A0D60D36F}"/>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1858383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19B2-DEDA-46DC-A553-AB1F86DD4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075EA-31CA-497E-9004-FF439351D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0C84A-DB2F-4FC0-9E4B-493D264E08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23116-79F3-49FE-A3A4-ECC88A380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4A6966-0A73-4A24-98F0-8050A284D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12AC3D-4357-4276-962D-1CF628AA376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846EC0F-2098-45FF-9949-797A54F051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B73007-790F-46B9-AB22-7F1A803C0536}"/>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2476008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36CB-44F7-4E96-B59D-CB3D4ABCD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E1FB4B-DDBB-417D-A725-9BF286E58C0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E70BAD0-8132-4704-B572-B2A9052B70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1BC5C9-6E5D-4248-8406-5AFB42B50792}"/>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2096040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37EA4-26F1-4994-8341-ECFB220C38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BF34616-9BEA-49DA-8867-27A22B94A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1B973-A888-4DB9-A623-C6AECAE489F7}"/>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3390973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902E-0B4C-40CB-8E84-1658000AE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68AAB-90BE-432E-91FA-7B29315C6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8712A-4A40-42BC-96F8-0EE26DA83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87F67-1C5F-4B1A-A0D2-9B371ECD10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293F3B9-2E2E-448D-B676-E36F6FDEB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1ED2D-4933-4D30-B972-9B372B737AC8}"/>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20686337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96D4-31A4-4875-A2C6-0F6BE7118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23F3F-2989-4857-BF85-580DE4B89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D84B8-DDF8-452E-9D67-2C18682D2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41237-DACC-4F71-8037-264F71A826F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EF74F6-ACAD-4B45-BA35-84C48BB75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EAA34-E9CF-4F61-89C6-8B04269C6737}"/>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107399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3" y="173770"/>
            <a:ext cx="10214800" cy="553996"/>
          </a:xfrm>
          <a:prstGeom prst="rect">
            <a:avLst/>
          </a:prstGeom>
          <a:noFill/>
          <a:ln>
            <a:noFill/>
          </a:ln>
        </p:spPr>
        <p:txBody>
          <a:bodyPr wrap="square" lIns="91438" tIns="45719" rIns="91438" bIns="45719" rtlCol="0">
            <a:spAutoFit/>
          </a:bodyPr>
          <a:lstStyle/>
          <a:p>
            <a:pPr>
              <a:defRPr/>
            </a:pPr>
            <a:r>
              <a:rPr lang="en-US" sz="30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978" y="63176"/>
            <a:ext cx="1201361" cy="85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76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02CB-CC45-442F-9BDF-C1378E61A7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E4ACE-D9CB-45FA-9157-7FA0693EED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053B4-2B66-4A43-AE49-62E4444948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D37860-BE82-4906-8ACE-F0D69A309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C0EB3-4879-43F0-B391-2F8AE186E86D}"/>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19741962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1CEAD-38AC-4595-8908-66D2089679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7C8A7D-E0E7-4F63-8BB5-8A9B172C5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617F6-9B3B-4682-B8C2-3415F38F4B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2DDFBB-8C61-4327-B74B-35EC013B8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9FF35-A7A8-47B4-B9EC-3087B77EAE5F}"/>
              </a:ext>
            </a:extLst>
          </p:cNvPr>
          <p:cNvSpPr>
            <a:spLocks noGrp="1"/>
          </p:cNvSpPr>
          <p:nvPr>
            <p:ph type="sldNum" sz="quarter" idx="12"/>
          </p:nvPr>
        </p:nvSpPr>
        <p:spPr/>
        <p:txBody>
          <a:bodyPr/>
          <a:lstStyle/>
          <a:p>
            <a:fld id="{31A8B73A-1B86-4A85-9962-8B560D11EEF8}" type="slidenum">
              <a:rPr lang="en-US" smtClean="0"/>
              <a:t>‹#›</a:t>
            </a:fld>
            <a:endParaRPr lang="en-US"/>
          </a:p>
        </p:txBody>
      </p:sp>
    </p:spTree>
    <p:extLst>
      <p:ext uri="{BB962C8B-B14F-4D97-AF65-F5344CB8AC3E}">
        <p14:creationId xmlns:p14="http://schemas.microsoft.com/office/powerpoint/2010/main" val="3311810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39786F39-46CB-400A-B183-C079A14BE96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4891639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5491710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32658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37014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315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8495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1919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5060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3665861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37665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40046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62277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46858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3480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Tree>
    <p:extLst>
      <p:ext uri="{BB962C8B-B14F-4D97-AF65-F5344CB8AC3E}">
        <p14:creationId xmlns:p14="http://schemas.microsoft.com/office/powerpoint/2010/main" val="21905011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4EA2-B18B-8A4F-85A8-0E12A45B6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770927-E6A2-AA40-81CC-73F41268F57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210B30D-E02C-5642-BC28-3992FE2CD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42FAE-526E-5843-BB40-291A33E3AE8F}"/>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7" name="Google Shape;53;p13">
            <a:extLst>
              <a:ext uri="{FF2B5EF4-FFF2-40B4-BE49-F238E27FC236}">
                <a16:creationId xmlns:a16="http://schemas.microsoft.com/office/drawing/2014/main" id="{5D7AFD4D-AD9E-409E-BAE2-8A7DE76ADA8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40881889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5DCB-FB8D-9740-8E58-8D38D802B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63C1-49D7-894C-9966-289F757F4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19BEC6-2EBD-A44C-A5BA-3E332D4B4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7BDD4-C20C-B24B-BD99-CA66502F8B28}"/>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7" name="Google Shape;53;p13">
            <a:extLst>
              <a:ext uri="{FF2B5EF4-FFF2-40B4-BE49-F238E27FC236}">
                <a16:creationId xmlns:a16="http://schemas.microsoft.com/office/drawing/2014/main" id="{4CB04C13-17B1-429A-BE7F-DE60A09F20AE}"/>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8350826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9A36-613A-9145-93A6-AEA9EAD4825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D87EA-A3CF-5A4F-9BAE-53F0AFF182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AC5246E-4668-0C44-B2E0-B7700AECE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3313E-537C-4741-8036-910D36AEC62F}"/>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7" name="Google Shape;53;p13">
            <a:extLst>
              <a:ext uri="{FF2B5EF4-FFF2-40B4-BE49-F238E27FC236}">
                <a16:creationId xmlns:a16="http://schemas.microsoft.com/office/drawing/2014/main" id="{6DA8653F-3C6A-4930-86D7-4D71C24B3AAF}"/>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831186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F0FB-E378-004F-9489-92D7806352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82186-A095-5B45-A786-228943B3F68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20BDA-1F37-0A40-B40E-F19A7C53C27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67A57-5BB4-5E46-B8B9-3AD974E29680}"/>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A34A92-43A5-5940-9AFC-3ED81B7AA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3A4F6-D449-9549-A497-1C8662D82DA1}"/>
              </a:ext>
            </a:extLst>
          </p:cNvPr>
          <p:cNvSpPr>
            <a:spLocks noGrp="1"/>
          </p:cNvSpPr>
          <p:nvPr>
            <p:ph type="sldNum" sz="quarter" idx="12"/>
          </p:nvPr>
        </p:nvSpPr>
        <p:spPr/>
        <p:txBody>
          <a:bodyPr/>
          <a:lstStyle/>
          <a:p>
            <a:fld id="{AF0A6CB1-34D6-4C42-9A98-AFA3A79345B3}" type="slidenum">
              <a:rPr lang="en-US" smtClean="0"/>
              <a:t>‹#›</a:t>
            </a:fld>
            <a:endParaRPr lang="en-US"/>
          </a:p>
        </p:txBody>
      </p:sp>
      <p:sp>
        <p:nvSpPr>
          <p:cNvPr id="8" name="Google Shape;53;p13">
            <a:extLst>
              <a:ext uri="{FF2B5EF4-FFF2-40B4-BE49-F238E27FC236}">
                <a16:creationId xmlns:a16="http://schemas.microsoft.com/office/drawing/2014/main" id="{E2DD2849-BDC2-4FF2-9660-3E22C2EEB1C7}"/>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1072473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6.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7.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sldNum="0" hdr="0" ftr="0" dt="0"/>
  <p:txStyles>
    <p:titleStyle>
      <a:lvl1pPr algn="l" defTabSz="9010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D46EB-96FC-9344-A176-24CB59116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755D6-E047-2240-AB78-6911526B99D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FF9777-0F98-634A-AB74-C902F53F945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3FB594-76DD-644E-80D4-955A53954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A6CB1-34D6-4C42-9A98-AFA3A79345B3}" type="slidenum">
              <a:rPr lang="en-US" smtClean="0"/>
              <a:t>‹#›</a:t>
            </a:fld>
            <a:endParaRPr lang="en-US"/>
          </a:p>
        </p:txBody>
      </p:sp>
      <p:sp>
        <p:nvSpPr>
          <p:cNvPr id="7" name="Google Shape;53;p13">
            <a:extLst>
              <a:ext uri="{FF2B5EF4-FFF2-40B4-BE49-F238E27FC236}">
                <a16:creationId xmlns:a16="http://schemas.microsoft.com/office/drawing/2014/main" id="{657ED118-E125-495E-A8C2-C9946207EA5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113148856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841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513931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898757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DBE06-078E-494B-AC1E-3BA4C51ED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5CBF0-4785-4723-9C87-EE0F6B1A4D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97408-1703-4AF3-8AAD-9BAFA41C8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902ACA7-37D2-495E-A172-20674232D350}" type="datetimeFigureOut">
              <a:rPr lang="en-US" smtClean="0">
                <a:solidFill>
                  <a:prstClr val="black">
                    <a:tint val="75000"/>
                  </a:prstClr>
                </a:solidFill>
              </a:rPr>
              <a:pPr defTabSz="914400"/>
              <a:t>6/8/2021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A07BF5-176E-4B65-9DCB-9901F384D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6F80EDC-EF4C-48B2-8639-0D5DE4A0F3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E3A4B0D-3276-434B-A594-6265A297348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883873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2570583478"/>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p>
        </p:txBody>
      </p:sp>
    </p:spTree>
    <p:extLst>
      <p:ext uri="{BB962C8B-B14F-4D97-AF65-F5344CB8AC3E}">
        <p14:creationId xmlns:p14="http://schemas.microsoft.com/office/powerpoint/2010/main" val="514760765"/>
      </p:ext>
    </p:extLst>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04AF9-A087-46E0-B71A-EEF4D1182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D9EEB-8F1F-4D4C-B3F9-16F293DB8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FEA98-29EA-4C64-99DA-D5259B667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FE67D90-8B71-4128-A519-66EB12F27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AC6A4F-D241-46C5-BF44-6F84AFAA3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B73A-1B86-4A85-9962-8B560D11EEF8}" type="slidenum">
              <a:rPr lang="en-US" smtClean="0"/>
              <a:t>‹#›</a:t>
            </a:fld>
            <a:endParaRPr lang="en-US"/>
          </a:p>
        </p:txBody>
      </p:sp>
    </p:spTree>
    <p:extLst>
      <p:ext uri="{BB962C8B-B14F-4D97-AF65-F5344CB8AC3E}">
        <p14:creationId xmlns:p14="http://schemas.microsoft.com/office/powerpoint/2010/main" val="42648718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40297774"/>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15.png"/><Relationship Id="rId3" Type="http://schemas.openxmlformats.org/officeDocument/2006/relationships/image" Target="../media/image7.png"/><Relationship Id="rId21" Type="http://schemas.microsoft.com/office/2007/relationships/hdphoto" Target="../media/hdphoto9.wdp"/><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7.wdp"/><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5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8.png"/><Relationship Id="rId15" Type="http://schemas.microsoft.com/office/2007/relationships/hdphoto" Target="../media/hdphoto6.wdp"/><Relationship Id="rId10" Type="http://schemas.openxmlformats.org/officeDocument/2006/relationships/image" Target="../media/image11.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10.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2.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1.xml"/><Relationship Id="rId1" Type="http://schemas.openxmlformats.org/officeDocument/2006/relationships/slideLayout" Target="../slideLayouts/slideLayout7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7.png"/><Relationship Id="rId3" Type="http://schemas.openxmlformats.org/officeDocument/2006/relationships/image" Target="../media/image35.png"/><Relationship Id="rId7" Type="http://schemas.openxmlformats.org/officeDocument/2006/relationships/image" Target="../media/image19.png"/><Relationship Id="rId12" Type="http://schemas.openxmlformats.org/officeDocument/2006/relationships/image" Target="../media/image26.svg"/><Relationship Id="rId2" Type="http://schemas.openxmlformats.org/officeDocument/2006/relationships/notesSlide" Target="../notesSlides/notesSlide16.xml"/><Relationship Id="rId1" Type="http://schemas.openxmlformats.org/officeDocument/2006/relationships/slideLayout" Target="../slideLayouts/slideLayout72.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36.svg"/><Relationship Id="rId9" Type="http://schemas.openxmlformats.org/officeDocument/2006/relationships/image" Target="../media/image23.png"/><Relationship Id="rId1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annual-recommendations" TargetMode="External"/><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info-details/covidsurvey" TargetMode="External"/><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7.xml"/><Relationship Id="rId6" Type="http://schemas.microsoft.com/office/2007/relationships/hdphoto" Target="../media/hdphoto7.wdp"/><Relationship Id="rId11" Type="http://schemas.microsoft.com/office/2007/relationships/hdphoto" Target="../media/hdphoto10.wdp"/><Relationship Id="rId5" Type="http://schemas.openxmlformats.org/officeDocument/2006/relationships/image" Target="../media/image14.png"/><Relationship Id="rId15" Type="http://schemas.microsoft.com/office/2007/relationships/hdphoto" Target="../media/hdphoto5.wdp"/><Relationship Id="rId10" Type="http://schemas.openxmlformats.org/officeDocument/2006/relationships/image" Target="../media/image45.png"/><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787809" y="3094892"/>
            <a:ext cx="6696619" cy="1404955"/>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sz="4000" b="1" i="0" u="none" strike="noStrike" kern="1200" cap="none" spc="0" normalizeH="0" baseline="0" noProof="0" dirty="0">
                <a:ln>
                  <a:noFill/>
                </a:ln>
                <a:solidFill>
                  <a:sysClr val="window" lastClr="FFFFFF"/>
                </a:solidFill>
                <a:effectLst/>
                <a:uLnTx/>
                <a:uFillTx/>
                <a:latin typeface="Calibri"/>
                <a:cs typeface="Arial" charset="0"/>
              </a:rPr>
              <a:t>June 9, 2021</a:t>
            </a:r>
          </a:p>
        </p:txBody>
      </p:sp>
      <p:sp>
        <p:nvSpPr>
          <p:cNvPr id="4" name="TextBox 3"/>
          <p:cNvSpPr txBox="1"/>
          <p:nvPr/>
        </p:nvSpPr>
        <p:spPr>
          <a:xfrm>
            <a:off x="385027" y="5876487"/>
            <a:ext cx="11502188" cy="707884"/>
          </a:xfrm>
          <a:prstGeom prst="rect">
            <a:avLst/>
          </a:prstGeom>
          <a:noFill/>
        </p:spPr>
        <p:txBody>
          <a:bodyPr wrap="square" lIns="90256" tIns="45718" rIns="90256" bIns="45718" rtlCol="0">
            <a:spAutoFit/>
          </a:bodyPr>
          <a:lstStyle/>
          <a:p>
            <a:pPr marL="0" marR="0" lvl="0" indent="0" algn="ctr" defTabSz="901004"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Today’s presentation is available on the mass.gov/</a:t>
            </a:r>
            <a:r>
              <a:rPr kumimoji="0" lang="en-US" sz="2000" b="1" i="1"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dph</a:t>
            </a:r>
            <a:r>
              <a:rPr kumimoji="0" lang="en-US" sz="20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 website under “Upcoming Events” by clicking on the June 9 Public Health Council listing</a:t>
            </a:r>
          </a:p>
        </p:txBody>
      </p:sp>
      <p:sp>
        <p:nvSpPr>
          <p:cNvPr id="5" name="TextBox 4"/>
          <p:cNvSpPr txBox="1"/>
          <p:nvPr/>
        </p:nvSpPr>
        <p:spPr>
          <a:xfrm>
            <a:off x="1520189" y="4694203"/>
            <a:ext cx="9285635" cy="630940"/>
          </a:xfrm>
          <a:prstGeom prst="rect">
            <a:avLst/>
          </a:prstGeom>
          <a:noFill/>
        </p:spPr>
        <p:txBody>
          <a:bodyPr wrap="square" lIns="90256" tIns="45718" rIns="90256" bIns="45718"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a:ln>
                  <a:noFill/>
                </a:ln>
                <a:solidFill>
                  <a:prstClr val="white"/>
                </a:solidFill>
                <a:effectLst/>
                <a:uLnTx/>
                <a:uFillTx/>
                <a:latin typeface="Calibri"/>
                <a:ea typeface="+mn-ea"/>
                <a:cs typeface="+mn-cs"/>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2080512" y="2095286"/>
            <a:ext cx="9311388"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all" spc="0" normalizeH="0" baseline="0" noProof="0" dirty="0">
                <a:ln>
                  <a:noFill/>
                </a:ln>
                <a:solidFill>
                  <a:prstClr val="white"/>
                </a:solidFill>
                <a:effectLst/>
                <a:uLnTx/>
                <a:uFillTx/>
                <a:latin typeface="Arial" charset="0"/>
                <a:cs typeface="Arial" charset="0"/>
              </a:rPr>
              <a:t>Public health council</a:t>
            </a:r>
          </a:p>
        </p:txBody>
      </p:sp>
    </p:spTree>
    <p:extLst>
      <p:ext uri="{BB962C8B-B14F-4D97-AF65-F5344CB8AC3E}">
        <p14:creationId xmlns:p14="http://schemas.microsoft.com/office/powerpoint/2010/main" val="203096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33829" y="1740944"/>
            <a:ext cx="11555519" cy="4564200"/>
          </a:xfrm>
          <a:prstGeom prst="rect">
            <a:avLst/>
          </a:prstGeom>
        </p:spPr>
        <p:txBody>
          <a:bodyPr spcFirstLastPara="1" wrap="square" lIns="91433" tIns="45700" rIns="91433" bIns="45700" anchor="t" anchorCtr="0">
            <a:noAutofit/>
          </a:bodyPr>
          <a:lstStyle/>
          <a:p>
            <a:pPr indent="-440256">
              <a:lnSpc>
                <a:spcPct val="200000"/>
              </a:lnSpc>
              <a:buClr>
                <a:srgbClr val="073763"/>
              </a:buClr>
              <a:buSzPts val="1600"/>
              <a:buAutoNum type="arabicPeriod"/>
            </a:pPr>
            <a:r>
              <a:rPr lang="en-US" sz="2400">
                <a:solidFill>
                  <a:srgbClr val="073763"/>
                </a:solidFill>
                <a:latin typeface="Abadi Extra Light"/>
              </a:rPr>
              <a:t>Purpose and Approach of the Covid-19 Community Impact Survey (CCIS)</a:t>
            </a:r>
          </a:p>
          <a:p>
            <a:pPr indent="-440256">
              <a:lnSpc>
                <a:spcPct val="200000"/>
              </a:lnSpc>
              <a:spcBef>
                <a:spcPts val="0"/>
              </a:spcBef>
              <a:buClr>
                <a:srgbClr val="073763"/>
              </a:buClr>
              <a:buSzPts val="1600"/>
              <a:buAutoNum type="arabicPeriod"/>
            </a:pPr>
            <a:r>
              <a:rPr lang="en-US" sz="2400">
                <a:solidFill>
                  <a:srgbClr val="073763"/>
                </a:solidFill>
                <a:latin typeface="Abadi Extra Light"/>
              </a:rPr>
              <a:t>Preliminary Findings </a:t>
            </a:r>
          </a:p>
          <a:p>
            <a:pPr marL="1235710" lvl="1" indent="-456565">
              <a:lnSpc>
                <a:spcPct val="100000"/>
              </a:lnSpc>
              <a:spcBef>
                <a:spcPts val="0"/>
              </a:spcBef>
              <a:buClr>
                <a:srgbClr val="073763"/>
              </a:buClr>
              <a:buSzPts val="1600"/>
            </a:pPr>
            <a:r>
              <a:rPr lang="en-US" sz="2000">
                <a:solidFill>
                  <a:srgbClr val="073763"/>
                </a:solidFill>
                <a:latin typeface="Abadi Extra Light"/>
              </a:rPr>
              <a:t>Population Spotlight: Sexual Orientation, Gender Identity, &amp; Transgender Identify</a:t>
            </a:r>
          </a:p>
          <a:p>
            <a:pPr indent="-440256">
              <a:lnSpc>
                <a:spcPct val="200000"/>
              </a:lnSpc>
              <a:spcBef>
                <a:spcPts val="0"/>
              </a:spcBef>
              <a:buClr>
                <a:srgbClr val="073763"/>
              </a:buClr>
              <a:buSzPts val="1600"/>
              <a:buAutoNum type="arabicPeriod"/>
            </a:pPr>
            <a:r>
              <a:rPr lang="en-US" sz="2400">
                <a:solidFill>
                  <a:srgbClr val="073763"/>
                </a:solidFill>
                <a:latin typeface="Abadi Extra Light"/>
              </a:rPr>
              <a:t>Appendix</a:t>
            </a:r>
            <a:endParaRPr lang="en-US" sz="1400"/>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386590"/>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25988"/>
            <a:ext cx="12191999"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91D4C6DC-03EA-4141-A6C2-BB78ED4B2BBA}"/>
              </a:ext>
            </a:extLst>
          </p:cNvPr>
          <p:cNvSpPr/>
          <p:nvPr/>
        </p:nvSpPr>
        <p:spPr>
          <a:xfrm>
            <a:off x="0" y="6457065"/>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FE477E95-08E3-48D7-AA64-4EC158D255F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CDFE8EAD-8AEA-464F-BB23-8D7D39B46A52}"/>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4" name="Google Shape;74;p16"/>
          <p:cNvSpPr txBox="1">
            <a:spLocks noGrp="1"/>
          </p:cNvSpPr>
          <p:nvPr>
            <p:ph type="title"/>
          </p:nvPr>
        </p:nvSpPr>
        <p:spPr>
          <a:xfrm>
            <a:off x="1210665" y="4263296"/>
            <a:ext cx="10515600" cy="1325600"/>
          </a:xfrm>
          <a:prstGeom prst="rect">
            <a:avLst/>
          </a:prstGeom>
        </p:spPr>
        <p:txBody>
          <a:bodyPr spcFirstLastPara="1" wrap="square" lIns="91433" tIns="45700" rIns="91433" bIns="45700" anchor="ctr" anchorCtr="0">
            <a:noAutofit/>
          </a:bodyPr>
          <a:lstStyle/>
          <a:p>
            <a:pPr algn="r"/>
            <a:r>
              <a:rPr lang="en-US" sz="4267" b="1" spc="800">
                <a:solidFill>
                  <a:schemeClr val="bg1"/>
                </a:solidFill>
                <a:latin typeface="Abadi Extra Light"/>
              </a:rPr>
              <a:t>PURPOSE AND APPROACH</a:t>
            </a:r>
          </a:p>
        </p:txBody>
      </p:sp>
      <p:sp>
        <p:nvSpPr>
          <p:cNvPr id="6" name="Rectangle 5">
            <a:extLst>
              <a:ext uri="{FF2B5EF4-FFF2-40B4-BE49-F238E27FC236}">
                <a16:creationId xmlns:a16="http://schemas.microsoft.com/office/drawing/2014/main" id="{EAB47E08-2539-494D-96E7-773FB30BEBC4}"/>
              </a:ext>
            </a:extLst>
          </p:cNvPr>
          <p:cNvSpPr/>
          <p:nvPr/>
        </p:nvSpPr>
        <p:spPr>
          <a:xfrm>
            <a:off x="1375965" y="6405282"/>
            <a:ext cx="1319592"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3.10.21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8" name="Rectangle 7">
            <a:extLst>
              <a:ext uri="{FF2B5EF4-FFF2-40B4-BE49-F238E27FC236}">
                <a16:creationId xmlns:a16="http://schemas.microsoft.com/office/drawing/2014/main" id="{A7803530-FD6B-4E1A-9F62-1E2137FCBEA8}"/>
              </a:ext>
            </a:extLst>
          </p:cNvPr>
          <p:cNvSpPr/>
          <p:nvPr/>
        </p:nvSpPr>
        <p:spPr>
          <a:xfrm>
            <a:off x="0" y="6457065"/>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B400970B-8368-4EE8-AC7B-2218C5A99B8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8" name="Rectangle 7">
            <a:extLst>
              <a:ext uri="{FF2B5EF4-FFF2-40B4-BE49-F238E27FC236}">
                <a16:creationId xmlns:a16="http://schemas.microsoft.com/office/drawing/2014/main" id="{2F97DE6F-C41A-1E46-9942-EAE40238DF1F}"/>
              </a:ext>
            </a:extLst>
          </p:cNvPr>
          <p:cNvSpPr/>
          <p:nvPr/>
        </p:nvSpPr>
        <p:spPr>
          <a:xfrm>
            <a:off x="2147" y="6637705"/>
            <a:ext cx="12191999" cy="21707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A70623C6-B276-734A-88CC-1EA5C03DC045}"/>
              </a:ext>
            </a:extLst>
          </p:cNvPr>
          <p:cNvSpPr/>
          <p:nvPr/>
        </p:nvSpPr>
        <p:spPr>
          <a:xfrm>
            <a:off x="2147" y="393881"/>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4" name="Google Shape;74;p16"/>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Autofit/>
          </a:bodyPr>
          <a:lstStyle/>
          <a:p>
            <a:pPr>
              <a:buSzPts val="3300"/>
            </a:pPr>
            <a:r>
              <a:rPr lang="en" sz="2933" spc="600">
                <a:solidFill>
                  <a:schemeClr val="bg1"/>
                </a:solidFill>
                <a:latin typeface="Abadi Extra Light" panose="020B0204020104020204" pitchFamily="34" charset="0"/>
              </a:rPr>
              <a:t>Why did we conduct the CCIS?</a:t>
            </a:r>
            <a:endParaRPr sz="2933" spc="600">
              <a:solidFill>
                <a:schemeClr val="bg1"/>
              </a:solidFill>
              <a:latin typeface="Abadi Extra Light" panose="020B0204020104020204" pitchFamily="34" charset="0"/>
            </a:endParaRPr>
          </a:p>
        </p:txBody>
      </p:sp>
      <p:sp>
        <p:nvSpPr>
          <p:cNvPr id="75" name="Google Shape;75;p16"/>
          <p:cNvSpPr txBox="1">
            <a:spLocks noGrp="1"/>
          </p:cNvSpPr>
          <p:nvPr>
            <p:ph type="body" idx="1"/>
          </p:nvPr>
        </p:nvSpPr>
        <p:spPr>
          <a:xfrm>
            <a:off x="838200" y="1825625"/>
            <a:ext cx="10515600" cy="4638496"/>
          </a:xfrm>
          <a:prstGeom prst="rect">
            <a:avLst/>
          </a:prstGeom>
          <a:noFill/>
          <a:ln>
            <a:noFill/>
          </a:ln>
        </p:spPr>
        <p:txBody>
          <a:bodyPr spcFirstLastPara="1" wrap="square" lIns="91433" tIns="45700" rIns="91433" bIns="45700" anchor="t" anchorCtr="0">
            <a:noAutofit/>
          </a:bodyPr>
          <a:lstStyle/>
          <a:p>
            <a:pPr marL="0" indent="0">
              <a:lnSpc>
                <a:spcPct val="115000"/>
              </a:lnSpc>
              <a:spcBef>
                <a:spcPts val="0"/>
              </a:spcBef>
              <a:buNone/>
            </a:pPr>
            <a:r>
              <a:rPr lang="en" sz="2533" spc="300">
                <a:solidFill>
                  <a:srgbClr val="073763"/>
                </a:solidFill>
                <a:latin typeface="Abadi Extra Light" panose="020B0204020104020204" pitchFamily="34" charset="0"/>
              </a:rPr>
              <a:t>Goals: </a:t>
            </a: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1) </a:t>
            </a:r>
            <a:r>
              <a:rPr lang="en" sz="2533" spc="300">
                <a:solidFill>
                  <a:srgbClr val="073763"/>
                </a:solidFill>
                <a:latin typeface="Abadi Extra Light" panose="020B0204020104020204" pitchFamily="34" charset="0"/>
              </a:rPr>
              <a:t>Identify the most pressing immediate and long-term health needs created by the pandemic, including its social and economic consequences</a:t>
            </a:r>
          </a:p>
          <a:p>
            <a:pPr marL="293681" indent="0">
              <a:lnSpc>
                <a:spcPct val="115000"/>
              </a:lnSpc>
              <a:spcBef>
                <a:spcPts val="0"/>
              </a:spcBef>
              <a:buNone/>
            </a:pP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2) </a:t>
            </a:r>
            <a:r>
              <a:rPr lang="en" sz="2533" spc="300">
                <a:solidFill>
                  <a:srgbClr val="073763"/>
                </a:solidFill>
                <a:latin typeface="Abadi Extra Light" panose="020B0204020104020204" pitchFamily="34" charset="0"/>
              </a:rPr>
              <a:t>Determine which populations have been most disproportionately impacted</a:t>
            </a:r>
            <a:endParaRPr sz="2533" spc="300">
              <a:solidFill>
                <a:srgbClr val="073763"/>
              </a:solidFill>
              <a:latin typeface="Abadi Extra Light" panose="020B0204020104020204" pitchFamily="34" charset="0"/>
            </a:endParaRPr>
          </a:p>
          <a:p>
            <a:pPr marL="0" indent="0">
              <a:lnSpc>
                <a:spcPct val="115000"/>
              </a:lnSpc>
              <a:spcBef>
                <a:spcPts val="0"/>
              </a:spcBef>
              <a:buNone/>
            </a:pPr>
            <a:endParaRPr sz="2533" spc="300">
              <a:solidFill>
                <a:srgbClr val="073763"/>
              </a:solidFill>
              <a:latin typeface="Abadi Extra Light" panose="020B0204020104020204" pitchFamily="34" charset="0"/>
            </a:endParaRPr>
          </a:p>
          <a:p>
            <a:pPr marL="1219140" indent="609570" algn="r">
              <a:lnSpc>
                <a:spcPct val="115000"/>
              </a:lnSpc>
              <a:spcBef>
                <a:spcPts val="0"/>
              </a:spcBef>
              <a:buNone/>
            </a:pPr>
            <a:r>
              <a:rPr lang="en" sz="2533" spc="300">
                <a:solidFill>
                  <a:srgbClr val="073763"/>
                </a:solidFill>
                <a:latin typeface="Abadi Extra Light" panose="020B0204020104020204" pitchFamily="34" charset="0"/>
              </a:rPr>
              <a:t>.... in order to inform and prioritize resource deployment and policy actions</a:t>
            </a:r>
            <a:endParaRPr sz="2533" spc="300">
              <a:solidFill>
                <a:srgbClr val="073763"/>
              </a:solidFill>
              <a:latin typeface="Abadi Extra Light" panose="020B0204020104020204" pitchFamily="34" charset="0"/>
            </a:endParaRPr>
          </a:p>
          <a:p>
            <a:pPr marL="0" indent="0">
              <a:spcBef>
                <a:spcPts val="0"/>
              </a:spcBef>
              <a:spcAft>
                <a:spcPts val="2133"/>
              </a:spcAft>
              <a:buSzPts val="2100"/>
              <a:buNone/>
            </a:pPr>
            <a:endParaRPr sz="267" spc="300">
              <a:solidFill>
                <a:srgbClr val="000000"/>
              </a:solidFill>
              <a:latin typeface="Abadi Extra Light" panose="020B0204020104020204" pitchFamily="34" charset="0"/>
            </a:endParaRPr>
          </a:p>
        </p:txBody>
      </p:sp>
      <p:sp>
        <p:nvSpPr>
          <p:cNvPr id="76" name="Google Shape;76;p1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12</a:t>
            </a:fld>
            <a:endParaRPr kumimoji="0" sz="1467"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0DCFC003-2FBC-4FA7-9FB0-10D6A6CD783D}"/>
              </a:ext>
            </a:extLst>
          </p:cNvPr>
          <p:cNvSpPr/>
          <p:nvPr/>
        </p:nvSpPr>
        <p:spPr>
          <a:xfrm>
            <a:off x="0" y="654414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7647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7" y="6532808"/>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992FA0B7-6ABC-4A40-BB3D-08387E3967C8}"/>
              </a:ext>
            </a:extLst>
          </p:cNvPr>
          <p:cNvSpPr/>
          <p:nvPr/>
        </p:nvSpPr>
        <p:spPr>
          <a:xfrm>
            <a:off x="1" y="111940"/>
            <a:ext cx="12191999" cy="88084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8" name="Google Shape;128;p19"/>
          <p:cNvSpPr txBox="1">
            <a:spLocks noGrp="1"/>
          </p:cNvSpPr>
          <p:nvPr>
            <p:ph type="title"/>
          </p:nvPr>
        </p:nvSpPr>
        <p:spPr>
          <a:xfrm>
            <a:off x="514271" y="-42140"/>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33" b="1" spc="800">
                <a:solidFill>
                  <a:schemeClr val="bg1"/>
                </a:solidFill>
                <a:latin typeface="Abadi Extra Light"/>
              </a:rPr>
              <a:t>OVERVIEW OF CCIS APPROACH</a:t>
            </a:r>
          </a:p>
        </p:txBody>
      </p:sp>
      <p:sp>
        <p:nvSpPr>
          <p:cNvPr id="129" name="Google Shape;129;p19"/>
          <p:cNvSpPr txBox="1">
            <a:spLocks noGrp="1"/>
          </p:cNvSpPr>
          <p:nvPr>
            <p:ph type="body" idx="1"/>
          </p:nvPr>
        </p:nvSpPr>
        <p:spPr>
          <a:xfrm>
            <a:off x="419065" y="1217429"/>
            <a:ext cx="11353868" cy="4137291"/>
          </a:xfrm>
          <a:prstGeom prst="rect">
            <a:avLst/>
          </a:prstGeom>
          <a:noFill/>
          <a:ln>
            <a:noFill/>
          </a:ln>
        </p:spPr>
        <p:txBody>
          <a:bodyPr spcFirstLastPara="1" wrap="square" lIns="91433" tIns="45700" rIns="91433" bIns="45700" anchor="t" anchorCtr="0">
            <a:noAutofit/>
          </a:bodyPr>
          <a:lstStyle/>
          <a:p>
            <a:pPr marL="237055" indent="-287851">
              <a:lnSpc>
                <a:spcPct val="100000"/>
              </a:lnSpc>
              <a:spcBef>
                <a:spcPts val="0"/>
              </a:spcBef>
              <a:buClr>
                <a:srgbClr val="073763"/>
              </a:buClr>
              <a:buSzPts val="2000"/>
            </a:pPr>
            <a:r>
              <a:rPr lang="en-US" sz="2000">
                <a:solidFill>
                  <a:srgbClr val="073763"/>
                </a:solidFill>
                <a:latin typeface="Abadi Extra Light"/>
              </a:rPr>
              <a:t>Conducted a self-administered online survey (Sept. and Nov. 2020) with </a:t>
            </a:r>
            <a:r>
              <a:rPr lang="en" sz="2000">
                <a:solidFill>
                  <a:srgbClr val="073763"/>
                </a:solidFill>
                <a:latin typeface="Abadi Extra Light"/>
                <a:sym typeface="Lato"/>
              </a:rPr>
              <a:t>over </a:t>
            </a:r>
            <a:r>
              <a:rPr lang="en" sz="2000">
                <a:solidFill>
                  <a:schemeClr val="accent4">
                    <a:lumMod val="75000"/>
                  </a:schemeClr>
                </a:solidFill>
                <a:latin typeface="Abadi" panose="020B0604020104020204" pitchFamily="34" charset="0"/>
                <a:sym typeface="Lato"/>
              </a:rPr>
              <a:t>33,000</a:t>
            </a:r>
            <a:r>
              <a:rPr lang="en" sz="2000">
                <a:solidFill>
                  <a:srgbClr val="073763"/>
                </a:solidFill>
                <a:latin typeface="Abadi" panose="020B0604020104020204" pitchFamily="34" charset="0"/>
                <a:sym typeface="Lato"/>
              </a:rPr>
              <a:t> </a:t>
            </a:r>
            <a:r>
              <a:rPr lang="en" sz="2000">
                <a:solidFill>
                  <a:srgbClr val="073763"/>
                </a:solidFill>
                <a:latin typeface="Abadi Extra Light"/>
                <a:sym typeface="Lato"/>
              </a:rPr>
              <a:t>adults and </a:t>
            </a:r>
            <a:r>
              <a:rPr lang="en" sz="2000">
                <a:solidFill>
                  <a:schemeClr val="accent4">
                    <a:lumMod val="75000"/>
                  </a:schemeClr>
                </a:solidFill>
                <a:latin typeface="Abadi" panose="020B0604020104020204" pitchFamily="34" charset="0"/>
                <a:sym typeface="Lato"/>
              </a:rPr>
              <a:t>3,000</a:t>
            </a:r>
            <a:r>
              <a:rPr lang="en" sz="2000">
                <a:solidFill>
                  <a:srgbClr val="073763"/>
                </a:solidFill>
                <a:latin typeface="Abadi Extra Light"/>
                <a:sym typeface="Lato"/>
              </a:rPr>
              <a:t> youth respondents in the final sample </a:t>
            </a:r>
            <a:endParaRPr lang="en-US" sz="2000">
              <a:solidFill>
                <a:srgbClr val="073763"/>
              </a:solidFill>
              <a:latin typeface="Abadi Extra Light"/>
            </a:endParaRPr>
          </a:p>
          <a:p>
            <a:pPr marL="237055" indent="-287851">
              <a:lnSpc>
                <a:spcPct val="150000"/>
              </a:lnSpc>
              <a:spcBef>
                <a:spcPts val="0"/>
              </a:spcBef>
              <a:buClr>
                <a:srgbClr val="073763"/>
              </a:buClr>
              <a:buSzPts val="2000"/>
            </a:pPr>
            <a:r>
              <a:rPr lang="en-US" sz="2000">
                <a:solidFill>
                  <a:srgbClr val="073763"/>
                </a:solidFill>
                <a:latin typeface="Abadi Extra Light"/>
              </a:rPr>
              <a:t>Covered a wide range of topics specific to adults and youth respectively</a:t>
            </a:r>
          </a:p>
          <a:p>
            <a:pPr marL="846626" lvl="1" indent="-287851">
              <a:lnSpc>
                <a:spcPct val="100000"/>
              </a:lnSpc>
              <a:spcBef>
                <a:spcPts val="0"/>
              </a:spcBef>
              <a:buClr>
                <a:srgbClr val="073763"/>
              </a:buClr>
              <a:buSzPts val="2000"/>
            </a:pPr>
            <a:r>
              <a:rPr lang="en-US" sz="1600">
                <a:solidFill>
                  <a:srgbClr val="073763"/>
                </a:solidFill>
                <a:latin typeface="Abadi Extra Light"/>
              </a:rPr>
              <a:t>Perceptions &amp; experiences of COVID-19, Basic needs, Access to healthcare, Pandemic-related changes in employment, Mental health, Substance use, and Safety</a:t>
            </a:r>
            <a:endParaRPr lang="en-US" sz="1051">
              <a:solidFill>
                <a:srgbClr val="073763"/>
              </a:solidFill>
              <a:latin typeface="Abadi Extra Light"/>
            </a:endParaRPr>
          </a:p>
          <a:p>
            <a:pPr marL="237055" indent="-287851">
              <a:lnSpc>
                <a:spcPct val="150000"/>
              </a:lnSpc>
              <a:spcBef>
                <a:spcPts val="800"/>
              </a:spcBef>
              <a:buClr>
                <a:srgbClr val="073763"/>
              </a:buClr>
              <a:buSzPts val="2000"/>
            </a:pPr>
            <a:r>
              <a:rPr lang="en-US" sz="2000">
                <a:solidFill>
                  <a:srgbClr val="073763"/>
                </a:solidFill>
                <a:latin typeface="Abadi Extra Light"/>
              </a:rPr>
              <a:t>Available in 11 languages; additional focus groups also conducted in ASL</a:t>
            </a:r>
          </a:p>
          <a:p>
            <a:pPr marL="237055" indent="-287851">
              <a:lnSpc>
                <a:spcPct val="150000"/>
              </a:lnSpc>
              <a:spcBef>
                <a:spcPts val="800"/>
              </a:spcBef>
              <a:buClr>
                <a:srgbClr val="073763"/>
              </a:buClr>
              <a:buSzPts val="2000"/>
            </a:pPr>
            <a:r>
              <a:rPr lang="en-US" sz="2000">
                <a:solidFill>
                  <a:srgbClr val="073763"/>
                </a:solidFill>
                <a:latin typeface="Abadi Extra Light"/>
              </a:rPr>
              <a:t>Open ended questions captured previously unknown needs and barriers</a:t>
            </a:r>
          </a:p>
          <a:p>
            <a:pPr marL="237055" indent="-287851">
              <a:lnSpc>
                <a:spcPct val="150000"/>
              </a:lnSpc>
              <a:spcBef>
                <a:spcPts val="800"/>
              </a:spcBef>
              <a:buClr>
                <a:srgbClr val="073763"/>
              </a:buClr>
              <a:buSzPts val="2000"/>
            </a:pPr>
            <a:r>
              <a:rPr lang="en-US" sz="2000">
                <a:solidFill>
                  <a:srgbClr val="073763"/>
                </a:solidFill>
                <a:latin typeface="Abadi Extra Light"/>
              </a:rPr>
              <a:t>Weighted results to the state average, with different weights applied to youth and adult samples</a:t>
            </a:r>
          </a:p>
          <a:p>
            <a:pPr marL="237055" indent="-287851">
              <a:lnSpc>
                <a:spcPct val="150000"/>
              </a:lnSpc>
              <a:spcBef>
                <a:spcPts val="800"/>
              </a:spcBef>
              <a:buClr>
                <a:srgbClr val="073763"/>
              </a:buClr>
              <a:buSzPts val="2000"/>
            </a:pPr>
            <a:r>
              <a:rPr lang="en-US" sz="2000">
                <a:solidFill>
                  <a:srgbClr val="073763"/>
                </a:solidFill>
                <a:latin typeface="Abadi Extra Light"/>
              </a:rPr>
              <a:t>Recruitment via network of community-based organizations (CBOs)</a:t>
            </a:r>
          </a:p>
          <a:p>
            <a:pPr marL="237055" indent="-287851">
              <a:lnSpc>
                <a:spcPct val="150000"/>
              </a:lnSpc>
              <a:spcBef>
                <a:spcPts val="800"/>
              </a:spcBef>
              <a:buClr>
                <a:srgbClr val="073763"/>
              </a:buClr>
              <a:buSzPts val="2000"/>
            </a:pPr>
            <a:r>
              <a:rPr lang="en-US" sz="2000">
                <a:solidFill>
                  <a:srgbClr val="073763"/>
                </a:solidFill>
                <a:latin typeface="Abadi Extra Light"/>
              </a:rPr>
              <a:t>Employed a snowballing sampling strategy to ensure we reach key populations </a:t>
            </a:r>
          </a:p>
          <a:p>
            <a:pPr marL="846626" lvl="1" indent="-287851">
              <a:lnSpc>
                <a:spcPct val="100000"/>
              </a:lnSpc>
              <a:spcBef>
                <a:spcPts val="800"/>
              </a:spcBef>
              <a:buClr>
                <a:srgbClr val="073763"/>
              </a:buClr>
              <a:buSzPts val="2000"/>
            </a:pPr>
            <a:r>
              <a:rPr lang="en-US" sz="1600" err="1">
                <a:solidFill>
                  <a:srgbClr val="073763"/>
                </a:solidFill>
                <a:latin typeface="Abadi Extra Light"/>
              </a:rPr>
              <a:t>eg.</a:t>
            </a:r>
            <a:r>
              <a:rPr lang="en-US" sz="1600">
                <a:solidFill>
                  <a:srgbClr val="073763"/>
                </a:solidFill>
                <a:latin typeface="Abadi Extra Light"/>
              </a:rPr>
              <a:t> People of color, LGBTQ+ individuals, People with disabilities, Essential workers, People experiencing housing instability, Older adults, and Individuals living in areas hardest hit by COVID-19</a:t>
            </a:r>
            <a:endParaRPr lang="en-US" sz="2000">
              <a:solidFill>
                <a:srgbClr val="073763"/>
              </a:solidFill>
              <a:latin typeface="Abadi Extra Light"/>
            </a:endParaRPr>
          </a:p>
          <a:p>
            <a:pPr marL="237055" indent="-287851">
              <a:lnSpc>
                <a:spcPct val="150000"/>
              </a:lnSpc>
              <a:spcBef>
                <a:spcPts val="800"/>
              </a:spcBef>
              <a:buClr>
                <a:srgbClr val="073763"/>
              </a:buClr>
              <a:buSzPts val="2000"/>
            </a:pPr>
            <a:endParaRPr lang="en-US" sz="2000">
              <a:solidFill>
                <a:srgbClr val="073763"/>
              </a:solidFill>
              <a:latin typeface="Abadi Extra Light"/>
            </a:endParaRPr>
          </a:p>
          <a:p>
            <a:pPr marL="237055" indent="0">
              <a:lnSpc>
                <a:spcPct val="115000"/>
              </a:lnSpc>
              <a:spcBef>
                <a:spcPts val="800"/>
              </a:spcBef>
              <a:buNone/>
            </a:pPr>
            <a:endParaRPr lang="en-US" sz="1800">
              <a:solidFill>
                <a:srgbClr val="000000"/>
              </a:solidFill>
              <a:latin typeface="Abadi Extra Light"/>
            </a:endParaRPr>
          </a:p>
          <a:p>
            <a:pPr marL="237055" indent="-76197">
              <a:spcAft>
                <a:spcPts val="2133"/>
              </a:spcAft>
              <a:buClr>
                <a:srgbClr val="000000"/>
              </a:buClr>
              <a:buSzPts val="300"/>
            </a:pPr>
            <a:endParaRPr lang="en-US" sz="200">
              <a:solidFill>
                <a:srgbClr val="000000"/>
              </a:solidFill>
              <a:latin typeface="Abadi Extra Light"/>
            </a:endParaRPr>
          </a:p>
        </p:txBody>
      </p:sp>
      <p:sp>
        <p:nvSpPr>
          <p:cNvPr id="130" name="Google Shape;130;p19"/>
          <p:cNvSpPr txBox="1">
            <a:spLocks noGrp="1"/>
          </p:cNvSpPr>
          <p:nvPr>
            <p:ph type="sldNum" idx="12"/>
          </p:nvPr>
        </p:nvSpPr>
        <p:spPr>
          <a:xfrm>
            <a:off x="8739996" y="6270087"/>
            <a:ext cx="2743200" cy="365200"/>
          </a:xfrm>
          <a:prstGeom prst="rect">
            <a:avLst/>
          </a:prstGeom>
        </p:spPr>
        <p:txBody>
          <a:bodyPr spcFirstLastPara="1" wrap="square" lIns="91433" tIns="45700" rIns="91433" bIns="45700" anchor="ctr" anchorCtr="0">
            <a:noAutofit/>
          </a:bodyPr>
          <a:lstStyle/>
          <a:p>
            <a:pPr marL="0" marR="0" lvl="0" indent="0" algn="r" defTabSz="121914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panose="020B0604020104020204" pitchFamily="34" charset="0"/>
                <a:ea typeface="+mn-ea"/>
                <a:cs typeface="Arial"/>
                <a:sym typeface="Arial"/>
              </a:rPr>
              <a:pPr marL="0" marR="0" lvl="0" indent="0" algn="r" defTabSz="1219140" rtl="0" eaLnBrk="1" fontAlgn="auto" latinLnBrk="0" hangingPunct="1">
                <a:lnSpc>
                  <a:spcPct val="100000"/>
                </a:lnSpc>
                <a:spcBef>
                  <a:spcPts val="0"/>
                </a:spcBef>
                <a:spcAft>
                  <a:spcPts val="0"/>
                </a:spcAft>
                <a:buClr>
                  <a:srgbClr val="000000"/>
                </a:buClr>
                <a:buSzTx/>
                <a:buFontTx/>
                <a:buNone/>
                <a:tabLst/>
                <a:defRPr/>
              </a:pPr>
              <a:t>13</a:t>
            </a:fld>
            <a:endParaRPr kumimoji="0" sz="1467" b="0" i="0" u="none" strike="noStrike" kern="0" cap="none" spc="0" normalizeH="0" baseline="0" noProof="0">
              <a:ln>
                <a:noFill/>
              </a:ln>
              <a:solidFill>
                <a:srgbClr val="595959"/>
              </a:solidFill>
              <a:effectLst/>
              <a:uLnTx/>
              <a:uFillTx/>
              <a:latin typeface="Abadi" panose="020B0604020104020204" pitchFamily="34" charset="0"/>
              <a:ea typeface="+mn-ea"/>
              <a:cs typeface="Arial"/>
              <a:sym typeface="Arial"/>
            </a:endParaRPr>
          </a:p>
        </p:txBody>
      </p:sp>
      <p:sp>
        <p:nvSpPr>
          <p:cNvPr id="8" name="Rectangle 7">
            <a:extLst>
              <a:ext uri="{FF2B5EF4-FFF2-40B4-BE49-F238E27FC236}">
                <a16:creationId xmlns:a16="http://schemas.microsoft.com/office/drawing/2014/main" id="{AB05E474-168E-4EFC-9D28-ACE1BA016C8C}"/>
              </a:ext>
            </a:extLst>
          </p:cNvPr>
          <p:cNvSpPr/>
          <p:nvPr/>
        </p:nvSpPr>
        <p:spPr>
          <a:xfrm>
            <a:off x="0" y="6457065"/>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3643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51" name="Rectangle 50">
            <a:extLst>
              <a:ext uri="{FF2B5EF4-FFF2-40B4-BE49-F238E27FC236}">
                <a16:creationId xmlns:a16="http://schemas.microsoft.com/office/drawing/2014/main" id="{E2CA9E2A-BEBB-9146-8765-A01325E58C08}"/>
              </a:ext>
            </a:extLst>
          </p:cNvPr>
          <p:cNvSpPr/>
          <p:nvPr/>
        </p:nvSpPr>
        <p:spPr>
          <a:xfrm>
            <a:off x="8177448" y="4177798"/>
            <a:ext cx="1935484" cy="1971314"/>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7" name="Rectangle 56">
            <a:extLst>
              <a:ext uri="{FF2B5EF4-FFF2-40B4-BE49-F238E27FC236}">
                <a16:creationId xmlns:a16="http://schemas.microsoft.com/office/drawing/2014/main" id="{D1567F73-D512-1640-9350-D12A94769B80}"/>
              </a:ext>
            </a:extLst>
          </p:cNvPr>
          <p:cNvSpPr/>
          <p:nvPr/>
        </p:nvSpPr>
        <p:spPr>
          <a:xfrm>
            <a:off x="2140901" y="4197957"/>
            <a:ext cx="1910594" cy="1971314"/>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6" name="Rectangle 5">
            <a:extLst>
              <a:ext uri="{FF2B5EF4-FFF2-40B4-BE49-F238E27FC236}">
                <a16:creationId xmlns:a16="http://schemas.microsoft.com/office/drawing/2014/main" id="{CDDB86A0-E8EE-4A5D-B9FE-072CCAFF4F57}"/>
              </a:ext>
            </a:extLst>
          </p:cNvPr>
          <p:cNvSpPr/>
          <p:nvPr/>
        </p:nvSpPr>
        <p:spPr>
          <a:xfrm>
            <a:off x="2" y="307618"/>
            <a:ext cx="12191999" cy="1518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2" name="Google Shape;162;p23"/>
          <p:cNvSpPr txBox="1">
            <a:spLocks noGrp="1"/>
          </p:cNvSpPr>
          <p:nvPr>
            <p:ph type="title"/>
          </p:nvPr>
        </p:nvSpPr>
        <p:spPr>
          <a:xfrm>
            <a:off x="569262" y="388114"/>
            <a:ext cx="1078454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47" y="6618911"/>
            <a:ext cx="12191999" cy="2358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4128962" y="2202419"/>
            <a:ext cx="1935484" cy="1897809"/>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2161364" y="2202419"/>
            <a:ext cx="1880900" cy="1897809"/>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93994" y="2202419"/>
            <a:ext cx="1980671" cy="1897809"/>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85527" y="3403748"/>
            <a:ext cx="2081591"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2167119" y="3388244"/>
            <a:ext cx="1875144"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ACCESS TO</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4128962" y="3393487"/>
            <a:ext cx="1939364"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ACCESS TO HEALTHCARE</a:t>
            </a:r>
            <a:r>
              <a:rPr kumimoji="0" lang="en-US" sz="1467" b="0" i="0" u="none" strike="noStrike" kern="0" cap="none" spc="0" normalizeH="0" baseline="0" noProof="0">
                <a:ln>
                  <a:noFill/>
                </a:ln>
                <a:solidFill>
                  <a:srgbClr val="FFFFFF"/>
                </a:solidFill>
                <a:effectLst/>
                <a:uLnTx/>
                <a:uFillTx/>
                <a:latin typeface="Abadi Extra Light"/>
                <a:ea typeface="+mn-ea"/>
                <a:cs typeface="Calibri"/>
                <a:sym typeface="Arial"/>
              </a:rPr>
              <a:t>​</a:t>
            </a:r>
            <a:endPar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endParaRPr>
          </a:p>
        </p:txBody>
      </p:sp>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t="2005" b="2015"/>
          <a:stretch/>
        </p:blipFill>
        <p:spPr>
          <a:xfrm>
            <a:off x="2756273" y="2525277"/>
            <a:ext cx="858216" cy="632139"/>
          </a:xfrm>
          <a:prstGeom prst="rect">
            <a:avLst/>
          </a:prstGeom>
          <a:noFill/>
          <a:ln>
            <a:noFill/>
          </a:ln>
        </p:spPr>
      </p:pic>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l="667" t="250" r="267" b="17867"/>
          <a:stretch/>
        </p:blipFill>
        <p:spPr>
          <a:xfrm flipH="1">
            <a:off x="4529030" y="2327353"/>
            <a:ext cx="1141607" cy="954600"/>
          </a:xfrm>
          <a:prstGeom prst="rect">
            <a:avLst/>
          </a:prstGeom>
        </p:spPr>
      </p:pic>
      <p:grpSp>
        <p:nvGrpSpPr>
          <p:cNvPr id="40" name="Group 39">
            <a:extLst>
              <a:ext uri="{FF2B5EF4-FFF2-40B4-BE49-F238E27FC236}">
                <a16:creationId xmlns:a16="http://schemas.microsoft.com/office/drawing/2014/main" id="{450A7B0D-929E-454D-84D5-E631F02994AA}"/>
              </a:ext>
            </a:extLst>
          </p:cNvPr>
          <p:cNvGrpSpPr/>
          <p:nvPr/>
        </p:nvGrpSpPr>
        <p:grpSpPr>
          <a:xfrm>
            <a:off x="684895" y="2449824"/>
            <a:ext cx="798867" cy="804469"/>
            <a:chOff x="548641" y="3202084"/>
            <a:chExt cx="1105989" cy="1105989"/>
          </a:xfrm>
        </p:grpSpPr>
        <p:sp>
          <p:nvSpPr>
            <p:cNvPr id="41" name="Oval 40">
              <a:extLst>
                <a:ext uri="{FF2B5EF4-FFF2-40B4-BE49-F238E27FC236}">
                  <a16:creationId xmlns:a16="http://schemas.microsoft.com/office/drawing/2014/main" id="{4C6AA2BD-8E67-AD4A-A6AC-DA17807DCDB7}"/>
                </a:ext>
              </a:extLst>
            </p:cNvPr>
            <p:cNvSpPr/>
            <p:nvPr/>
          </p:nvSpPr>
          <p:spPr>
            <a:xfrm>
              <a:off x="548641" y="3202084"/>
              <a:ext cx="1105989" cy="11059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b="24744"/>
            <a:stretch/>
          </p:blipFill>
          <p:spPr>
            <a:xfrm>
              <a:off x="650545" y="3352800"/>
              <a:ext cx="903628" cy="705392"/>
            </a:xfrm>
            <a:prstGeom prst="rect">
              <a:avLst/>
            </a:prstGeom>
            <a:noFill/>
            <a:ln>
              <a:noFill/>
            </a:ln>
          </p:spPr>
        </p:pic>
      </p:grpSp>
      <p:sp>
        <p:nvSpPr>
          <p:cNvPr id="43" name="Oval 42">
            <a:extLst>
              <a:ext uri="{FF2B5EF4-FFF2-40B4-BE49-F238E27FC236}">
                <a16:creationId xmlns:a16="http://schemas.microsoft.com/office/drawing/2014/main" id="{82F04AF0-FB75-604A-B437-235F683E1EA8}"/>
              </a:ext>
            </a:extLst>
          </p:cNvPr>
          <p:cNvSpPr/>
          <p:nvPr/>
        </p:nvSpPr>
        <p:spPr>
          <a:xfrm>
            <a:off x="2781432" y="2436923"/>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7C21908A-A64C-2945-999F-3E5376C4DD94}"/>
              </a:ext>
            </a:extLst>
          </p:cNvPr>
          <p:cNvSpPr/>
          <p:nvPr/>
        </p:nvSpPr>
        <p:spPr>
          <a:xfrm>
            <a:off x="8173327" y="2202419"/>
            <a:ext cx="1935484" cy="1897809"/>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45" name="TextBox 44">
            <a:extLst>
              <a:ext uri="{FF2B5EF4-FFF2-40B4-BE49-F238E27FC236}">
                <a16:creationId xmlns:a16="http://schemas.microsoft.com/office/drawing/2014/main" id="{AB74B15B-0E8B-D24F-BF59-C4A354746E21}"/>
              </a:ext>
            </a:extLst>
          </p:cNvPr>
          <p:cNvSpPr txBox="1"/>
          <p:nvPr/>
        </p:nvSpPr>
        <p:spPr>
          <a:xfrm>
            <a:off x="8171387" y="3507956"/>
            <a:ext cx="1939364"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MENTAL HEALTH </a:t>
            </a:r>
          </a:p>
        </p:txBody>
      </p:sp>
      <p:sp>
        <p:nvSpPr>
          <p:cNvPr id="53" name="Rectangle 52">
            <a:extLst>
              <a:ext uri="{FF2B5EF4-FFF2-40B4-BE49-F238E27FC236}">
                <a16:creationId xmlns:a16="http://schemas.microsoft.com/office/drawing/2014/main" id="{BD21D8BF-54BE-9E41-9A5B-E4A3B117EBC7}"/>
              </a:ext>
            </a:extLst>
          </p:cNvPr>
          <p:cNvSpPr/>
          <p:nvPr/>
        </p:nvSpPr>
        <p:spPr>
          <a:xfrm>
            <a:off x="10205124" y="2201420"/>
            <a:ext cx="1935484" cy="190171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10196656" y="3508152"/>
            <a:ext cx="1983828"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EMPLOYMENT</a:t>
            </a:r>
            <a:endParaRPr kumimoji="0" lang="en-US" sz="16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880925" y="2559740"/>
            <a:ext cx="645633"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807836" y="2460654"/>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60142" y="2559359"/>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8735924" y="2454490"/>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0" name="Rectangle 79">
            <a:extLst>
              <a:ext uri="{FF2B5EF4-FFF2-40B4-BE49-F238E27FC236}">
                <a16:creationId xmlns:a16="http://schemas.microsoft.com/office/drawing/2014/main" id="{62997FFD-C4F5-994C-8052-EE4542257822}"/>
              </a:ext>
            </a:extLst>
          </p:cNvPr>
          <p:cNvSpPr/>
          <p:nvPr/>
        </p:nvSpPr>
        <p:spPr>
          <a:xfrm>
            <a:off x="6151144" y="2202419"/>
            <a:ext cx="1935484" cy="1897809"/>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6098696" y="3276175"/>
            <a:ext cx="1939364" cy="8004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SOCIAL DETERMINANTS OF HEALTH</a:t>
            </a:r>
            <a:endParaRPr kumimoji="0" lang="en-US" sz="16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740420" y="2438243"/>
            <a:ext cx="751739" cy="75173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10226843" y="4197957"/>
            <a:ext cx="1923454" cy="1971315"/>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2050756" y="5427990"/>
            <a:ext cx="1939364"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DISCRIMINATION: &amp; RACE SPOTLIGHTS</a:t>
            </a:r>
            <a:endParaRPr kumimoji="0" lang="en-US" sz="16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8" name="Picture 18" descr="Safety Icons - Download Free Vector Icons | Noun Project">
            <a:extLst>
              <a:ext uri="{FF2B5EF4-FFF2-40B4-BE49-F238E27FC236}">
                <a16:creationId xmlns:a16="http://schemas.microsoft.com/office/drawing/2014/main" id="{8769AFAF-D78C-DD4B-B02B-C571A4C5D68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13724" y="4692612"/>
            <a:ext cx="465083" cy="465083"/>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0156F70A-8900-C647-B35C-D7F4F7638F18}"/>
              </a:ext>
            </a:extLst>
          </p:cNvPr>
          <p:cNvSpPr/>
          <p:nvPr/>
        </p:nvSpPr>
        <p:spPr>
          <a:xfrm>
            <a:off x="6791287" y="4525435"/>
            <a:ext cx="722050" cy="7576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104416" y="4173540"/>
            <a:ext cx="1965224" cy="1971317"/>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104416" y="5549299"/>
            <a:ext cx="1939364"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30326" y="4450940"/>
            <a:ext cx="827285" cy="827285"/>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8940793F-55AC-4888-A22C-D92DB07CA25C}"/>
              </a:ext>
            </a:extLst>
          </p:cNvPr>
          <p:cNvSpPr/>
          <p:nvPr/>
        </p:nvSpPr>
        <p:spPr>
          <a:xfrm>
            <a:off x="-13855" y="6532808"/>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Oval 75">
            <a:extLst>
              <a:ext uri="{FF2B5EF4-FFF2-40B4-BE49-F238E27FC236}">
                <a16:creationId xmlns:a16="http://schemas.microsoft.com/office/drawing/2014/main" id="{6B8D4498-91A0-6B40-BC92-14E224CD6981}"/>
              </a:ext>
            </a:extLst>
          </p:cNvPr>
          <p:cNvSpPr/>
          <p:nvPr/>
        </p:nvSpPr>
        <p:spPr>
          <a:xfrm>
            <a:off x="8757238" y="44618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885623" y="4586002"/>
            <a:ext cx="488935" cy="489993"/>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23B07CDE-F9A7-0643-8E23-2C45E106CC46}"/>
              </a:ext>
            </a:extLst>
          </p:cNvPr>
          <p:cNvSpPr txBox="1"/>
          <p:nvPr/>
        </p:nvSpPr>
        <p:spPr>
          <a:xfrm>
            <a:off x="8226389" y="5265407"/>
            <a:ext cx="1937424" cy="8004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NEW: SOGI POPULATION SPOTLIGHTS</a:t>
            </a:r>
          </a:p>
        </p:txBody>
      </p:sp>
      <p:sp>
        <p:nvSpPr>
          <p:cNvPr id="64" name="Rectangle 63">
            <a:extLst>
              <a:ext uri="{FF2B5EF4-FFF2-40B4-BE49-F238E27FC236}">
                <a16:creationId xmlns:a16="http://schemas.microsoft.com/office/drawing/2014/main" id="{1582556D-C6B7-8746-8DFE-21A053B98653}"/>
              </a:ext>
            </a:extLst>
          </p:cNvPr>
          <p:cNvSpPr/>
          <p:nvPr/>
        </p:nvSpPr>
        <p:spPr>
          <a:xfrm>
            <a:off x="4147617" y="4225162"/>
            <a:ext cx="1920121" cy="1971317"/>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65" name="Oval 64">
            <a:extLst>
              <a:ext uri="{FF2B5EF4-FFF2-40B4-BE49-F238E27FC236}">
                <a16:creationId xmlns:a16="http://schemas.microsoft.com/office/drawing/2014/main" id="{2B1D4D01-BF39-9743-9076-BEBFBC0B57ED}"/>
              </a:ext>
            </a:extLst>
          </p:cNvPr>
          <p:cNvSpPr/>
          <p:nvPr/>
        </p:nvSpPr>
        <p:spPr>
          <a:xfrm>
            <a:off x="4751837" y="4519363"/>
            <a:ext cx="748707" cy="7856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8" name="Picture 11">
            <a:extLst>
              <a:ext uri="{FF2B5EF4-FFF2-40B4-BE49-F238E27FC236}">
                <a16:creationId xmlns:a16="http://schemas.microsoft.com/office/drawing/2014/main" id="{37200D3E-BD1E-6B46-83E2-3063E8AB68F5}"/>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contrast="100000"/>
                    </a14:imgEffect>
                  </a14:imgLayer>
                </a14:imgProps>
              </a:ext>
            </a:extLst>
          </a:blip>
          <a:stretch>
            <a:fillRect/>
          </a:stretch>
        </p:blipFill>
        <p:spPr>
          <a:xfrm>
            <a:off x="4953272" y="4638625"/>
            <a:ext cx="417457" cy="499956"/>
          </a:xfrm>
          <a:prstGeom prst="rect">
            <a:avLst/>
          </a:prstGeom>
        </p:spPr>
      </p:pic>
      <p:sp>
        <p:nvSpPr>
          <p:cNvPr id="61" name="TextBox 60">
            <a:extLst>
              <a:ext uri="{FF2B5EF4-FFF2-40B4-BE49-F238E27FC236}">
                <a16:creationId xmlns:a16="http://schemas.microsoft.com/office/drawing/2014/main" id="{1A9E64E6-81FA-1B4A-BEB0-9F2E03A219B0}"/>
              </a:ext>
            </a:extLst>
          </p:cNvPr>
          <p:cNvSpPr txBox="1"/>
          <p:nvPr/>
        </p:nvSpPr>
        <p:spPr>
          <a:xfrm>
            <a:off x="4051020" y="5561444"/>
            <a:ext cx="2067112"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PARENTS &amp; FAMILIES</a:t>
            </a:r>
            <a:endParaRPr kumimoji="0" lang="en-US"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Rectangle 69">
            <a:extLst>
              <a:ext uri="{FF2B5EF4-FFF2-40B4-BE49-F238E27FC236}">
                <a16:creationId xmlns:a16="http://schemas.microsoft.com/office/drawing/2014/main" id="{481DDC1A-3F35-AB48-8CAC-782D2C32C6E1}"/>
              </a:ext>
            </a:extLst>
          </p:cNvPr>
          <p:cNvSpPr/>
          <p:nvPr/>
        </p:nvSpPr>
        <p:spPr>
          <a:xfrm>
            <a:off x="6138051" y="4215326"/>
            <a:ext cx="1965224" cy="1974353"/>
          </a:xfrm>
          <a:prstGeom prst="rect">
            <a:avLst/>
          </a:prstGeom>
          <a:solidFill>
            <a:srgbClr val="00A89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73" name="Oval 72">
            <a:extLst>
              <a:ext uri="{FF2B5EF4-FFF2-40B4-BE49-F238E27FC236}">
                <a16:creationId xmlns:a16="http://schemas.microsoft.com/office/drawing/2014/main" id="{CFF86798-7A9A-3544-8363-E16983093274}"/>
              </a:ext>
            </a:extLst>
          </p:cNvPr>
          <p:cNvSpPr/>
          <p:nvPr/>
        </p:nvSpPr>
        <p:spPr>
          <a:xfrm>
            <a:off x="2772117" y="4488317"/>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4" name="Picture 2" descr="transparent background magnifying glass icon&#10;">
            <a:extLst>
              <a:ext uri="{FF2B5EF4-FFF2-40B4-BE49-F238E27FC236}">
                <a16:creationId xmlns:a16="http://schemas.microsoft.com/office/drawing/2014/main" id="{32C55450-4BA8-4547-A8E0-07D802556966}"/>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900502" y="4612466"/>
            <a:ext cx="488935" cy="489993"/>
          </a:xfrm>
          <a:prstGeom prst="rect">
            <a:avLst/>
          </a:prstGeom>
          <a:noFill/>
          <a:extLst>
            <a:ext uri="{909E8E84-426E-40DD-AFC4-6F175D3DCCD1}">
              <a14:hiddenFill xmlns:a14="http://schemas.microsoft.com/office/drawing/2010/main">
                <a:solidFill>
                  <a:srgbClr val="FFFFFF"/>
                </a:solidFill>
              </a14:hiddenFill>
            </a:ext>
          </a:extLst>
        </p:spPr>
      </p:pic>
      <p:sp>
        <p:nvSpPr>
          <p:cNvPr id="62" name="Oval 61">
            <a:extLst>
              <a:ext uri="{FF2B5EF4-FFF2-40B4-BE49-F238E27FC236}">
                <a16:creationId xmlns:a16="http://schemas.microsoft.com/office/drawing/2014/main" id="{C171B10D-2930-2C4F-BE2A-A94E79B9848A}"/>
              </a:ext>
            </a:extLst>
          </p:cNvPr>
          <p:cNvSpPr/>
          <p:nvPr/>
        </p:nvSpPr>
        <p:spPr>
          <a:xfrm>
            <a:off x="6753590" y="4543753"/>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3" name="Picture 2" descr="transparent background magnifying glass icon&#10;">
            <a:extLst>
              <a:ext uri="{FF2B5EF4-FFF2-40B4-BE49-F238E27FC236}">
                <a16:creationId xmlns:a16="http://schemas.microsoft.com/office/drawing/2014/main" id="{788D368D-01A0-5940-B545-DF8B8884410C}"/>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81975" y="4667902"/>
            <a:ext cx="488935" cy="489993"/>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931882B9-0261-964E-8D2B-F6619D7D3377}"/>
              </a:ext>
            </a:extLst>
          </p:cNvPr>
          <p:cNvSpPr txBox="1"/>
          <p:nvPr/>
        </p:nvSpPr>
        <p:spPr>
          <a:xfrm>
            <a:off x="6196757" y="5561444"/>
            <a:ext cx="1937424"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YOUTH SPOTLIGHT</a:t>
            </a:r>
          </a:p>
        </p:txBody>
      </p:sp>
      <p:sp>
        <p:nvSpPr>
          <p:cNvPr id="79" name="TextBox 78">
            <a:extLst>
              <a:ext uri="{FF2B5EF4-FFF2-40B4-BE49-F238E27FC236}">
                <a16:creationId xmlns:a16="http://schemas.microsoft.com/office/drawing/2014/main" id="{900BBEEA-5053-1E4F-A911-E3F971C46B03}"/>
              </a:ext>
            </a:extLst>
          </p:cNvPr>
          <p:cNvSpPr txBox="1"/>
          <p:nvPr/>
        </p:nvSpPr>
        <p:spPr>
          <a:xfrm>
            <a:off x="10256145" y="4984759"/>
            <a:ext cx="1937424"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a:ln>
                  <a:noFill/>
                </a:ln>
                <a:solidFill>
                  <a:srgbClr val="FFFFFF"/>
                </a:solidFill>
                <a:effectLst/>
                <a:uLnTx/>
                <a:uFillTx/>
                <a:latin typeface="Abadi Extra Light"/>
                <a:ea typeface="+mn-ea"/>
                <a:cs typeface="Arial"/>
                <a:sym typeface="Arial"/>
              </a:rPr>
              <a:t>MORE TO COME!</a:t>
            </a:r>
          </a:p>
        </p:txBody>
      </p:sp>
      <p:sp>
        <p:nvSpPr>
          <p:cNvPr id="2" name="Slide Number Placeholder 1">
            <a:extLst>
              <a:ext uri="{FF2B5EF4-FFF2-40B4-BE49-F238E27FC236}">
                <a16:creationId xmlns:a16="http://schemas.microsoft.com/office/drawing/2014/main" id="{066E2020-1799-4581-85D5-8520E7AC9E9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614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953022"/>
            <a:ext cx="12191999" cy="2161220"/>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0000"/>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0000"/>
              </a:solidFill>
              <a:effectLst/>
              <a:uLnTx/>
              <a:uFillTx/>
              <a:latin typeface="Abadi Extra Light"/>
              <a:ea typeface="+mn-ea"/>
              <a:cs typeface="+mn-cs"/>
              <a:sym typeface="Arial"/>
            </a:endParaRPr>
          </a:p>
        </p:txBody>
      </p:sp>
      <p:sp>
        <p:nvSpPr>
          <p:cNvPr id="5" name="Google Shape;193;p26">
            <a:extLst>
              <a:ext uri="{FF2B5EF4-FFF2-40B4-BE49-F238E27FC236}">
                <a16:creationId xmlns:a16="http://schemas.microsoft.com/office/drawing/2014/main" id="{76FF57F3-77A0-6341-9406-F9F2090359D9}"/>
              </a:ext>
            </a:extLst>
          </p:cNvPr>
          <p:cNvSpPr txBox="1">
            <a:spLocks noGrp="1"/>
          </p:cNvSpPr>
          <p:nvPr>
            <p:ph type="title"/>
          </p:nvPr>
        </p:nvSpPr>
        <p:spPr>
          <a:xfrm>
            <a:off x="1438753" y="4449374"/>
            <a:ext cx="10496332" cy="1325600"/>
          </a:xfrm>
          <a:prstGeom prst="rect">
            <a:avLst/>
          </a:prstGeom>
        </p:spPr>
        <p:txBody>
          <a:bodyPr spcFirstLastPara="1" vert="horz" wrap="square" lIns="91433" tIns="45700" rIns="91433" bIns="45700" rtlCol="0" anchor="ctr" anchorCtr="0">
            <a:noAutofit/>
          </a:bodyPr>
          <a:lstStyle/>
          <a:p>
            <a:pPr algn="r"/>
            <a:r>
              <a:rPr lang="en-US" sz="4000" b="1">
                <a:solidFill>
                  <a:schemeClr val="bg1"/>
                </a:solidFill>
                <a:latin typeface="Abadi Extra Light"/>
              </a:rPr>
              <a:t>POPULATION SPOTLIGHT: </a:t>
            </a:r>
            <a:br>
              <a:rPr lang="en-US" sz="4000" b="1">
                <a:solidFill>
                  <a:schemeClr val="bg1"/>
                </a:solidFill>
                <a:latin typeface="Abadi Extra Light"/>
              </a:rPr>
            </a:br>
            <a:r>
              <a:rPr lang="en-US" sz="3600" b="1">
                <a:solidFill>
                  <a:schemeClr val="bg1"/>
                </a:solidFill>
                <a:latin typeface="Abadi Extra Light"/>
              </a:rPr>
              <a:t>Sexual Orientation, Gender Identity, and Transgender Experience </a:t>
            </a:r>
            <a:endParaRPr lang="en-US" sz="23900" b="1">
              <a:solidFill>
                <a:schemeClr val="bg1"/>
              </a:solidFill>
              <a:latin typeface="Abadi Extra Light"/>
            </a:endParaRPr>
          </a:p>
        </p:txBody>
      </p:sp>
      <p:sp>
        <p:nvSpPr>
          <p:cNvPr id="6" name="Oval 5">
            <a:extLst>
              <a:ext uri="{FF2B5EF4-FFF2-40B4-BE49-F238E27FC236}">
                <a16:creationId xmlns:a16="http://schemas.microsoft.com/office/drawing/2014/main" id="{009B1A19-EB4D-8248-9CB0-27307406C0FB}"/>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2" descr="transparent background magnifying glass icon&#10;">
            <a:extLst>
              <a:ext uri="{FF2B5EF4-FFF2-40B4-BE49-F238E27FC236}">
                <a16:creationId xmlns:a16="http://schemas.microsoft.com/office/drawing/2014/main" id="{DE546BD0-1FAF-B24A-BCF4-9B47CC29C6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F9BFC82-4E11-425F-811C-410F211E303D}"/>
              </a:ext>
            </a:extLst>
          </p:cNvPr>
          <p:cNvSpPr/>
          <p:nvPr/>
        </p:nvSpPr>
        <p:spPr>
          <a:xfrm>
            <a:off x="0" y="6457065"/>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DEC31D9A-10E0-4552-A102-2FDA6D22C8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96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a:solidFill>
                  <a:schemeClr val="bg1"/>
                </a:solidFill>
                <a:latin typeface="Abadi Extra Light" panose="020B0204020104020204" pitchFamily="34" charset="0"/>
              </a:rPr>
              <a:t>June is Pride Month. </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4" name="Content Placeholder 3">
            <a:extLst>
              <a:ext uri="{FF2B5EF4-FFF2-40B4-BE49-F238E27FC236}">
                <a16:creationId xmlns:a16="http://schemas.microsoft.com/office/drawing/2014/main" id="{02F73D39-3EB6-45B1-B653-DA3C7086B555}"/>
              </a:ext>
            </a:extLst>
          </p:cNvPr>
          <p:cNvSpPr>
            <a:spLocks noGrp="1"/>
          </p:cNvSpPr>
          <p:nvPr>
            <p:ph idx="1"/>
          </p:nvPr>
        </p:nvSpPr>
        <p:spPr>
          <a:xfrm>
            <a:off x="302652" y="1769741"/>
            <a:ext cx="9691580" cy="4351338"/>
          </a:xfrm>
        </p:spPr>
        <p:txBody>
          <a:bodyPr>
            <a:normAutofit/>
          </a:bodyPr>
          <a:lstStyle/>
          <a:p>
            <a:pPr marL="0" indent="0">
              <a:buNone/>
            </a:pPr>
            <a:r>
              <a:rPr lang="en-US">
                <a:latin typeface="Abadi Extra Light" panose="020B0204020104020204" pitchFamily="34" charset="0"/>
              </a:rPr>
              <a:t>The Pride Parade honors the Stonewall Riots of 1969, led by Black, Transgender, and Nonbinary activists like Marsha P Johnson and Sylvia Rivera. </a:t>
            </a:r>
          </a:p>
          <a:p>
            <a:pPr marL="0" indent="0">
              <a:buNone/>
            </a:pPr>
            <a:endParaRPr lang="en-US" sz="500">
              <a:latin typeface="Abadi Extra Light" panose="020B0204020104020204" pitchFamily="34" charset="0"/>
            </a:endParaRPr>
          </a:p>
          <a:p>
            <a:pPr marL="0" indent="0">
              <a:buNone/>
            </a:pPr>
            <a:r>
              <a:rPr lang="en-US">
                <a:latin typeface="Abadi Extra Light" panose="020B0204020104020204" pitchFamily="34" charset="0"/>
              </a:rPr>
              <a:t>Boston held it’s first PRIDE Parade two years later. </a:t>
            </a:r>
          </a:p>
          <a:p>
            <a:endParaRPr lang="en-US">
              <a:latin typeface="Abadi Extra Light" panose="020B0204020104020204" pitchFamily="34" charset="0"/>
            </a:endParaRPr>
          </a:p>
        </p:txBody>
      </p:sp>
      <p:pic>
        <p:nvPicPr>
          <p:cNvPr id="1026" name="Picture 2" descr="A black and white photo of Marsha P. Johnson and Sylvia Rivera at a protest">
            <a:extLst>
              <a:ext uri="{FF2B5EF4-FFF2-40B4-BE49-F238E27FC236}">
                <a16:creationId xmlns:a16="http://schemas.microsoft.com/office/drawing/2014/main" id="{77EF78D7-02A3-4750-B158-36DFE57AD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232" y="1676107"/>
            <a:ext cx="1772653" cy="20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re's what you need to know about the 2019 Boston Pride Parade - The Boston  Globe">
            <a:extLst>
              <a:ext uri="{FF2B5EF4-FFF2-40B4-BE49-F238E27FC236}">
                <a16:creationId xmlns:a16="http://schemas.microsoft.com/office/drawing/2014/main" id="{9D8B2A85-774C-48C4-803A-CFFC7AF21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62" y="3899231"/>
            <a:ext cx="3279412" cy="2225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20E655-9627-46F8-BCDF-813D72512860}"/>
              </a:ext>
            </a:extLst>
          </p:cNvPr>
          <p:cNvSpPr txBox="1"/>
          <p:nvPr/>
        </p:nvSpPr>
        <p:spPr>
          <a:xfrm>
            <a:off x="4342143" y="4045078"/>
            <a:ext cx="7547205"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Since 1971, MA has made overall admirable progress in social, cultural and legislative advances to promote LGBTQ+ protections: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Sexual orientation nondiscrimination law for employment, housing and public accommodations (1989)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Safe Schools Program for Gay and Lesbian Students (1992)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Legalized same-sex marriage (2003)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Creation of Special Legislative Commission on LGBT Aging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5" name="Slide Number Placeholder 4">
            <a:extLst>
              <a:ext uri="{FF2B5EF4-FFF2-40B4-BE49-F238E27FC236}">
                <a16:creationId xmlns:a16="http://schemas.microsoft.com/office/drawing/2014/main" id="{F1921EC6-5C1E-4016-B8C0-835069D018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9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F73D39-3EB6-45B1-B653-DA3C7086B555}"/>
              </a:ext>
            </a:extLst>
          </p:cNvPr>
          <p:cNvSpPr>
            <a:spLocks noGrp="1"/>
          </p:cNvSpPr>
          <p:nvPr>
            <p:ph idx="1"/>
          </p:nvPr>
        </p:nvSpPr>
        <p:spPr>
          <a:xfrm>
            <a:off x="571811" y="1710881"/>
            <a:ext cx="10515600" cy="4811798"/>
          </a:xfrm>
          <a:noFill/>
        </p:spPr>
        <p:txBody>
          <a:bodyPr>
            <a:noAutofit/>
          </a:bodyPr>
          <a:lstStyle/>
          <a:p>
            <a:pPr marL="457200" lvl="1" indent="0">
              <a:buNone/>
            </a:pPr>
            <a:r>
              <a:rPr lang="en-US" sz="1600">
                <a:solidFill>
                  <a:prstClr val="black"/>
                </a:solidFill>
                <a:latin typeface="Abadi Extra Light" panose="020B0204020104020204" pitchFamily="34" charset="0"/>
              </a:rPr>
              <a:t>LGBTQ+</a:t>
            </a:r>
            <a:r>
              <a:rPr lang="en-US" sz="1600">
                <a:latin typeface="Abadi Extra Light" panose="020B0204020104020204" pitchFamily="34" charset="0"/>
              </a:rPr>
              <a:t> youth and adults experience inequities in multiple domains: housing, employment, healthcare access, chronic disease, mental health, discrimination, and violence. </a:t>
            </a:r>
          </a:p>
          <a:p>
            <a:pPr marL="457200" lvl="1" indent="0">
              <a:buNone/>
            </a:pPr>
            <a:endParaRPr lang="en-US" sz="1800">
              <a:latin typeface="Abadi Extra Light" panose="020B0204020104020204" pitchFamily="34" charset="0"/>
            </a:endParaRPr>
          </a:p>
          <a:p>
            <a:pPr marL="457200" lvl="1" indent="0">
              <a:buNone/>
            </a:pPr>
            <a:endParaRPr lang="en-US" sz="1800">
              <a:latin typeface="Abadi Extra Light" panose="020B0204020104020204" pitchFamily="34" charset="0"/>
            </a:endParaRPr>
          </a:p>
          <a:p>
            <a:pPr marL="457200" lvl="1" indent="0">
              <a:buNone/>
            </a:pPr>
            <a:endParaRPr lang="en-US" sz="1800">
              <a:latin typeface="Abadi Extra Light" panose="020B0204020104020204" pitchFamily="34" charset="0"/>
            </a:endParaRPr>
          </a:p>
          <a:p>
            <a:pPr marL="457200" lvl="1" indent="0">
              <a:buNone/>
            </a:pPr>
            <a:endParaRPr lang="en-US" sz="1800">
              <a:latin typeface="Abadi Extra Light" panose="020B0204020104020204" pitchFamily="34" charset="0"/>
              <a:ea typeface="Calibri" panose="020F0502020204030204" pitchFamily="34" charset="0"/>
              <a:cs typeface="Times New Roman" panose="02020603050405020304" pitchFamily="18" charset="0"/>
            </a:endParaRPr>
          </a:p>
          <a:p>
            <a:pPr marL="457200" lvl="1" indent="0">
              <a:buNone/>
            </a:pPr>
            <a:r>
              <a:rPr lang="en-US" sz="1600">
                <a:latin typeface="Abadi Extra Light" panose="020B0204020104020204" pitchFamily="34" charset="0"/>
                <a:ea typeface="Calibri" panose="020F0502020204030204" pitchFamily="34" charset="0"/>
                <a:cs typeface="Times New Roman" panose="02020603050405020304" pitchFamily="18" charset="0"/>
              </a:rPr>
              <a:t>People in MA continue to commit acts of violence against individuals within the LGBTQ+ community, particularly against trans-identified individuals and against people of color.</a:t>
            </a:r>
          </a:p>
          <a:p>
            <a:pPr marL="457200" lvl="1" indent="0">
              <a:buNone/>
            </a:pPr>
            <a:endParaRPr lang="en-US" sz="800" b="1">
              <a:latin typeface="Abadi Extra Light" panose="020B0204020104020204" pitchFamily="34" charset="0"/>
              <a:ea typeface="Calibri" panose="020F0502020204030204" pitchFamily="34" charset="0"/>
              <a:cs typeface="Times New Roman" panose="02020603050405020304" pitchFamily="18" charset="0"/>
            </a:endParaRPr>
          </a:p>
          <a:p>
            <a:pPr marL="457200" lvl="1" indent="0">
              <a:buNone/>
            </a:pPr>
            <a:r>
              <a:rPr lang="en-US" sz="1600">
                <a:latin typeface="Abadi Extra Light" panose="020B0204020104020204" pitchFamily="34" charset="0"/>
              </a:rPr>
              <a:t>MA policies protective of transgender communities lag behind those of other states.</a:t>
            </a:r>
            <a:endParaRPr lang="en-US" sz="1600" b="1">
              <a:latin typeface="Abadi Extra Light" panose="020B0204020104020204" pitchFamily="34" charset="0"/>
              <a:ea typeface="Calibri" panose="020F0502020204030204" pitchFamily="34" charset="0"/>
              <a:cs typeface="Times New Roman" panose="02020603050405020304" pitchFamily="18" charset="0"/>
            </a:endParaRPr>
          </a:p>
          <a:p>
            <a:pPr marL="457200" lvl="1" indent="0">
              <a:lnSpc>
                <a:spcPct val="150000"/>
              </a:lnSpc>
              <a:buNone/>
            </a:pPr>
            <a:r>
              <a:rPr lang="en-US" sz="1600" b="1">
                <a:latin typeface="Abadi Extra Light" panose="020B0204020104020204" pitchFamily="34" charset="0"/>
                <a:ea typeface="Calibri" panose="020F0502020204030204" pitchFamily="34" charset="0"/>
                <a:cs typeface="Times New Roman" panose="02020603050405020304" pitchFamily="18" charset="0"/>
              </a:rPr>
              <a:t>	</a:t>
            </a:r>
            <a:r>
              <a:rPr lang="en-US" sz="1600" b="1">
                <a:solidFill>
                  <a:srgbClr val="FF0000"/>
                </a:solidFill>
                <a:latin typeface="Abadi Extra Light" panose="020B0204020104020204" pitchFamily="34" charset="0"/>
                <a:ea typeface="Calibri" panose="020F0502020204030204" pitchFamily="34" charset="0"/>
                <a:cs typeface="Times New Roman" panose="02020603050405020304" pitchFamily="18" charset="0"/>
              </a:rPr>
              <a:t>Already in 2021, at least 27 transgender or nonbinary people have been killed by violent means nationally</a:t>
            </a:r>
            <a:r>
              <a:rPr lang="en-US" sz="1600">
                <a:latin typeface="Abadi Extra Light" panose="020B0204020104020204" pitchFamily="34" charset="0"/>
                <a:ea typeface="Calibri" panose="020F0502020204030204" pitchFamily="34" charset="0"/>
                <a:cs typeface="Times New Roman" panose="02020603050405020304" pitchFamily="18" charset="0"/>
              </a:rPr>
              <a:t>.</a:t>
            </a:r>
            <a:r>
              <a:rPr lang="en-US" sz="1600" baseline="30000">
                <a:latin typeface="Abadi Extra Light" panose="020B0204020104020204" pitchFamily="34" charset="0"/>
                <a:ea typeface="Calibri" panose="020F0502020204030204" pitchFamily="34" charset="0"/>
                <a:cs typeface="Times New Roman" panose="02020603050405020304" pitchFamily="18" charset="0"/>
              </a:rPr>
              <a:t>1</a:t>
            </a:r>
            <a:r>
              <a:rPr lang="en-US" sz="1600">
                <a:latin typeface="Abadi Extra Light" panose="020B0204020104020204" pitchFamily="34" charset="0"/>
                <a:ea typeface="Calibri" panose="020F0502020204030204" pitchFamily="34" charset="0"/>
                <a:cs typeface="Times New Roman" panose="02020603050405020304" pitchFamily="18" charset="0"/>
              </a:rPr>
              <a:t> </a:t>
            </a:r>
          </a:p>
          <a:p>
            <a:pPr marL="457200" lvl="1" indent="0">
              <a:buNone/>
            </a:pPr>
            <a:endParaRPr lang="en-US" sz="1100">
              <a:latin typeface="Abadi Extra Light" panose="020B0204020104020204" pitchFamily="34" charset="0"/>
            </a:endParaRPr>
          </a:p>
          <a:p>
            <a:pPr marL="457200" lvl="1" indent="0">
              <a:buNone/>
            </a:pPr>
            <a:r>
              <a:rPr lang="en-US" sz="1600">
                <a:latin typeface="Abadi Extra Light" panose="020B0204020104020204" pitchFamily="34" charset="0"/>
              </a:rPr>
              <a:t>This persistent exclusion forces people into survival mode: </a:t>
            </a:r>
            <a:r>
              <a:rPr lang="en-US" sz="1600">
                <a:solidFill>
                  <a:prstClr val="black"/>
                </a:solidFill>
                <a:latin typeface="Abadi Extra Light" panose="020B0204020104020204" pitchFamily="34" charset="0"/>
              </a:rPr>
              <a:t>LGBTQ+</a:t>
            </a:r>
            <a:r>
              <a:rPr lang="en-US" sz="1600">
                <a:latin typeface="Abadi Extra Light" panose="020B0204020104020204" pitchFamily="34" charset="0"/>
              </a:rPr>
              <a:t> folks may have to disown their sexual orientation and gender identity for fear of losing access to essential supports and services. </a:t>
            </a:r>
            <a:endParaRPr lang="en-US" sz="1050">
              <a:highlight>
                <a:srgbClr val="FF00FF"/>
              </a:highlight>
              <a:latin typeface="Abadi Extra Light" panose="020B0204020104020204" pitchFamily="34" charset="0"/>
              <a:ea typeface="Calibri" panose="020F0502020204030204" pitchFamily="34" charset="0"/>
              <a:cs typeface="Times New Roman" panose="02020603050405020304" pitchFamily="18" charset="0"/>
            </a:endParaRPr>
          </a:p>
          <a:p>
            <a:pPr marL="457200" lvl="1" indent="0">
              <a:lnSpc>
                <a:spcPct val="150000"/>
              </a:lnSpc>
              <a:buNone/>
            </a:pPr>
            <a:r>
              <a:rPr lang="en-US" sz="1600">
                <a:latin typeface="Abadi Extra Light" panose="020B0204020104020204" pitchFamily="34" charset="0"/>
              </a:rPr>
              <a:t>These exclusionary conditions, and the resulting inequities, have been exacerbated by the pandemic. </a:t>
            </a:r>
          </a:p>
          <a:p>
            <a:pPr marL="457200" lvl="1" indent="0">
              <a:lnSpc>
                <a:spcPct val="150000"/>
              </a:lnSpc>
              <a:buNone/>
            </a:pPr>
            <a:r>
              <a:rPr lang="en-US" sz="1600" b="1">
                <a:latin typeface="Abadi Extra Light" panose="020B0204020104020204" pitchFamily="34" charset="0"/>
              </a:rPr>
              <a:t>Actions are needed now</a:t>
            </a:r>
            <a:r>
              <a:rPr lang="en-US" sz="1600">
                <a:latin typeface="Abadi Extra Light" panose="020B0204020104020204" pitchFamily="34" charset="0"/>
              </a:rPr>
              <a:t>: to aid this community in recovery, to address inequities, and to prevent this from happening again.</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panose="020B0204020104020204" pitchFamily="34" charset="0"/>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a:solidFill>
                  <a:schemeClr val="bg1"/>
                </a:solidFill>
              </a:rPr>
              <a:t>This progress has not been enough. </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panose="020B0204020104020204" pitchFamily="34" charset="0"/>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pic>
        <p:nvPicPr>
          <p:cNvPr id="5" name="Graphic 4" descr="House with solid fill">
            <a:extLst>
              <a:ext uri="{FF2B5EF4-FFF2-40B4-BE49-F238E27FC236}">
                <a16:creationId xmlns:a16="http://schemas.microsoft.com/office/drawing/2014/main" id="{0F1C01E7-7494-4B12-AE13-39DEB477E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3316" y="2361760"/>
            <a:ext cx="914400" cy="914400"/>
          </a:xfrm>
          <a:prstGeom prst="rect">
            <a:avLst/>
          </a:prstGeom>
        </p:spPr>
      </p:pic>
      <p:pic>
        <p:nvPicPr>
          <p:cNvPr id="9" name="Graphic 8" descr="Work from home desk with solid fill">
            <a:extLst>
              <a:ext uri="{FF2B5EF4-FFF2-40B4-BE49-F238E27FC236}">
                <a16:creationId xmlns:a16="http://schemas.microsoft.com/office/drawing/2014/main" id="{1B6F8112-EE6C-4DD5-8115-BF833FE743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1789" y="2361760"/>
            <a:ext cx="914400" cy="914400"/>
          </a:xfrm>
          <a:prstGeom prst="rect">
            <a:avLst/>
          </a:prstGeom>
        </p:spPr>
      </p:pic>
      <p:pic>
        <p:nvPicPr>
          <p:cNvPr id="11" name="Graphic 10" descr="Medical outline">
            <a:extLst>
              <a:ext uri="{FF2B5EF4-FFF2-40B4-BE49-F238E27FC236}">
                <a16:creationId xmlns:a16="http://schemas.microsoft.com/office/drawing/2014/main" id="{75261E60-774C-4B51-ACC4-5A88BADE52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70262" y="2361760"/>
            <a:ext cx="914400" cy="914400"/>
          </a:xfrm>
          <a:prstGeom prst="rect">
            <a:avLst/>
          </a:prstGeom>
        </p:spPr>
      </p:pic>
      <p:pic>
        <p:nvPicPr>
          <p:cNvPr id="13" name="Graphic 12" descr="Mental Health outline">
            <a:extLst>
              <a:ext uri="{FF2B5EF4-FFF2-40B4-BE49-F238E27FC236}">
                <a16:creationId xmlns:a16="http://schemas.microsoft.com/office/drawing/2014/main" id="{0ED9C740-06A1-4D10-BA4A-AFD1FF2500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7208" y="2361760"/>
            <a:ext cx="914400" cy="914400"/>
          </a:xfrm>
          <a:prstGeom prst="rect">
            <a:avLst/>
          </a:prstGeom>
        </p:spPr>
      </p:pic>
      <p:pic>
        <p:nvPicPr>
          <p:cNvPr id="15" name="Graphic 14" descr="Two Men outline">
            <a:extLst>
              <a:ext uri="{FF2B5EF4-FFF2-40B4-BE49-F238E27FC236}">
                <a16:creationId xmlns:a16="http://schemas.microsoft.com/office/drawing/2014/main" id="{51789DA0-B46D-4DEC-82E2-D9BCEEA63E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5682" y="2361760"/>
            <a:ext cx="914400" cy="914400"/>
          </a:xfrm>
          <a:prstGeom prst="rect">
            <a:avLst/>
          </a:prstGeom>
        </p:spPr>
      </p:pic>
      <p:pic>
        <p:nvPicPr>
          <p:cNvPr id="17" name="Graphic 16" descr="Covid-19 with solid fill">
            <a:extLst>
              <a:ext uri="{FF2B5EF4-FFF2-40B4-BE49-F238E27FC236}">
                <a16:creationId xmlns:a16="http://schemas.microsoft.com/office/drawing/2014/main" id="{73359FB9-B07E-4307-AB9D-9438375030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78735" y="2361760"/>
            <a:ext cx="914400" cy="914400"/>
          </a:xfrm>
          <a:prstGeom prst="rect">
            <a:avLst/>
          </a:prstGeom>
        </p:spPr>
      </p:pic>
      <p:sp>
        <p:nvSpPr>
          <p:cNvPr id="3" name="Slide Number Placeholder 2">
            <a:extLst>
              <a:ext uri="{FF2B5EF4-FFF2-40B4-BE49-F238E27FC236}">
                <a16:creationId xmlns:a16="http://schemas.microsoft.com/office/drawing/2014/main" id="{37E09756-7635-48A1-975C-AB13259B02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4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fade">
                                      <p:cBhvr>
                                        <p:cTn id="5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BB195-A143-4D14-A970-60EB16E6B80A}"/>
              </a:ext>
            </a:extLst>
          </p:cNvPr>
          <p:cNvSpPr>
            <a:spLocks noGrp="1"/>
          </p:cNvSpPr>
          <p:nvPr>
            <p:ph type="sldNum" idx="12"/>
          </p:nvPr>
        </p:nvSpPr>
        <p:spPr>
          <a:xfrm>
            <a:off x="11440047" y="6217623"/>
            <a:ext cx="731600" cy="524800"/>
          </a:xfrm>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smtClean="0">
                <a:ln>
                  <a:noFill/>
                </a:ln>
                <a:solidFill>
                  <a:srgbClr val="595959"/>
                </a:solidFill>
                <a:effectLst/>
                <a:uLnTx/>
                <a:uFillTx/>
                <a:latin typeface="Calibri" panose="020F0502020204030204"/>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18</a:t>
            </a:fld>
            <a:endParaRPr kumimoji="0" lang="en" sz="1200" b="0" i="0" u="none" strike="noStrike" kern="0" cap="none" spc="0" normalizeH="0" baseline="0" noProof="0">
              <a:ln>
                <a:noFill/>
              </a:ln>
              <a:solidFill>
                <a:srgbClr val="595959"/>
              </a:solidFill>
              <a:effectLst/>
              <a:uLnTx/>
              <a:uFillTx/>
              <a:latin typeface="Calibri" panose="020F0502020204030204"/>
              <a:ea typeface="+mn-ea"/>
              <a:cs typeface="Arial"/>
              <a:sym typeface="Arial"/>
            </a:endParaRPr>
          </a:p>
        </p:txBody>
      </p:sp>
      <p:sp>
        <p:nvSpPr>
          <p:cNvPr id="7" name="Rectangle 6">
            <a:extLst>
              <a:ext uri="{FF2B5EF4-FFF2-40B4-BE49-F238E27FC236}">
                <a16:creationId xmlns:a16="http://schemas.microsoft.com/office/drawing/2014/main" id="{D825FD61-15BD-4B54-907E-BEAB731560DB}"/>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67;p15">
            <a:extLst>
              <a:ext uri="{FF2B5EF4-FFF2-40B4-BE49-F238E27FC236}">
                <a16:creationId xmlns:a16="http://schemas.microsoft.com/office/drawing/2014/main" id="{BD16D996-3580-4AAE-A06B-4FB3C1F599C7}"/>
              </a:ext>
            </a:extLst>
          </p:cNvPr>
          <p:cNvSpPr txBox="1">
            <a:spLocks/>
          </p:cNvSpPr>
          <p:nvPr/>
        </p:nvSpPr>
        <p:spPr>
          <a:xfrm>
            <a:off x="412526" y="395771"/>
            <a:ext cx="11369407"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en-US" sz="2800" b="1" i="0" u="none" strike="noStrike" kern="0" cap="none" spc="0" normalizeH="0" baseline="0" noProof="0">
                <a:ln>
                  <a:noFill/>
                </a:ln>
                <a:solidFill>
                  <a:prstClr val="white"/>
                </a:solidFill>
                <a:effectLst/>
                <a:uLnTx/>
                <a:uFillTx/>
                <a:latin typeface="Abadi Extra Light" panose="020B0204020104020204" pitchFamily="34" charset="0"/>
                <a:cs typeface="Arial"/>
                <a:sym typeface="Arial"/>
              </a:rPr>
              <a:t>Systems of oppression impact the social determinants of health inequities:</a:t>
            </a:r>
          </a:p>
        </p:txBody>
      </p:sp>
      <p:sp>
        <p:nvSpPr>
          <p:cNvPr id="12" name="TextBox 11">
            <a:extLst>
              <a:ext uri="{FF2B5EF4-FFF2-40B4-BE49-F238E27FC236}">
                <a16:creationId xmlns:a16="http://schemas.microsoft.com/office/drawing/2014/main" id="{DE10B706-52B8-41DB-923A-BB8E695FA97B}"/>
              </a:ext>
            </a:extLst>
          </p:cNvPr>
          <p:cNvSpPr txBox="1"/>
          <p:nvPr/>
        </p:nvSpPr>
        <p:spPr>
          <a:xfrm>
            <a:off x="10385451" y="3595169"/>
            <a:ext cx="1375272" cy="707886"/>
          </a:xfrm>
          <a:prstGeom prst="rect">
            <a:avLst/>
          </a:prstGeom>
          <a:solidFill>
            <a:srgbClr val="00924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rPr>
              <a:t>Health </a:t>
            </a:r>
            <a:endPar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rPr>
              <a:t>Outcomes</a:t>
            </a:r>
            <a:endPar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endParaRPr>
          </a:p>
        </p:txBody>
      </p:sp>
      <p:sp>
        <p:nvSpPr>
          <p:cNvPr id="13" name="TextBox 12">
            <a:extLst>
              <a:ext uri="{FF2B5EF4-FFF2-40B4-BE49-F238E27FC236}">
                <a16:creationId xmlns:a16="http://schemas.microsoft.com/office/drawing/2014/main" id="{D02D5005-BF38-4C9D-9D36-E2570A2AD98D}"/>
              </a:ext>
            </a:extLst>
          </p:cNvPr>
          <p:cNvSpPr txBox="1"/>
          <p:nvPr/>
        </p:nvSpPr>
        <p:spPr>
          <a:xfrm>
            <a:off x="4578978" y="1786567"/>
            <a:ext cx="2997321"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Education</a:t>
            </a:r>
          </a:p>
        </p:txBody>
      </p:sp>
      <p:sp>
        <p:nvSpPr>
          <p:cNvPr id="14" name="TextBox 13">
            <a:extLst>
              <a:ext uri="{FF2B5EF4-FFF2-40B4-BE49-F238E27FC236}">
                <a16:creationId xmlns:a16="http://schemas.microsoft.com/office/drawing/2014/main" id="{7EE7219D-A47F-40D8-9904-3096F50724BD}"/>
              </a:ext>
            </a:extLst>
          </p:cNvPr>
          <p:cNvSpPr txBox="1"/>
          <p:nvPr/>
        </p:nvSpPr>
        <p:spPr>
          <a:xfrm>
            <a:off x="4597337" y="2410857"/>
            <a:ext cx="2997321"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Job Opportunity</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5" name="TextBox 14">
            <a:extLst>
              <a:ext uri="{FF2B5EF4-FFF2-40B4-BE49-F238E27FC236}">
                <a16:creationId xmlns:a16="http://schemas.microsoft.com/office/drawing/2014/main" id="{D9D8B513-C780-472C-87F5-E154F17E0DEE}"/>
              </a:ext>
            </a:extLst>
          </p:cNvPr>
          <p:cNvSpPr txBox="1"/>
          <p:nvPr/>
        </p:nvSpPr>
        <p:spPr>
          <a:xfrm>
            <a:off x="4595502" y="3035145"/>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Socioeconomic Status</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6" name="TextBox 15">
            <a:extLst>
              <a:ext uri="{FF2B5EF4-FFF2-40B4-BE49-F238E27FC236}">
                <a16:creationId xmlns:a16="http://schemas.microsoft.com/office/drawing/2014/main" id="{13B35B50-51D6-4A52-84C2-95B2D0849B0D}"/>
              </a:ext>
            </a:extLst>
          </p:cNvPr>
          <p:cNvSpPr txBox="1"/>
          <p:nvPr/>
        </p:nvSpPr>
        <p:spPr>
          <a:xfrm>
            <a:off x="4577140" y="3668615"/>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Environmental Exposure</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7" name="TextBox 16">
            <a:extLst>
              <a:ext uri="{FF2B5EF4-FFF2-40B4-BE49-F238E27FC236}">
                <a16:creationId xmlns:a16="http://schemas.microsoft.com/office/drawing/2014/main" id="{CC4DA673-EC92-4755-AF83-B90D53994A79}"/>
              </a:ext>
            </a:extLst>
          </p:cNvPr>
          <p:cNvSpPr txBox="1"/>
          <p:nvPr/>
        </p:nvSpPr>
        <p:spPr>
          <a:xfrm>
            <a:off x="4577139" y="4292904"/>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Health Behaviors</a:t>
            </a:r>
          </a:p>
        </p:txBody>
      </p:sp>
      <p:sp>
        <p:nvSpPr>
          <p:cNvPr id="18" name="TextBox 17">
            <a:extLst>
              <a:ext uri="{FF2B5EF4-FFF2-40B4-BE49-F238E27FC236}">
                <a16:creationId xmlns:a16="http://schemas.microsoft.com/office/drawing/2014/main" id="{AC912E63-40B9-4DB0-B4CA-F482CB60E85D}"/>
              </a:ext>
            </a:extLst>
          </p:cNvPr>
          <p:cNvSpPr txBox="1"/>
          <p:nvPr/>
        </p:nvSpPr>
        <p:spPr>
          <a:xfrm>
            <a:off x="4577139" y="4917193"/>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Access to Health Services</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9" name="TextBox 18">
            <a:extLst>
              <a:ext uri="{FF2B5EF4-FFF2-40B4-BE49-F238E27FC236}">
                <a16:creationId xmlns:a16="http://schemas.microsoft.com/office/drawing/2014/main" id="{D7A39EE7-6B95-43BC-83A1-98A1E7EE88C6}"/>
              </a:ext>
            </a:extLst>
          </p:cNvPr>
          <p:cNvSpPr txBox="1"/>
          <p:nvPr/>
        </p:nvSpPr>
        <p:spPr>
          <a:xfrm>
            <a:off x="4577138" y="5541482"/>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Safe &amp; Affordable Housing</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20" name="TextBox 19">
            <a:extLst>
              <a:ext uri="{FF2B5EF4-FFF2-40B4-BE49-F238E27FC236}">
                <a16:creationId xmlns:a16="http://schemas.microsoft.com/office/drawing/2014/main" id="{7C16B399-3140-4E8D-A3C2-7B91A45FD9B3}"/>
              </a:ext>
            </a:extLst>
          </p:cNvPr>
          <p:cNvSpPr txBox="1"/>
          <p:nvPr/>
        </p:nvSpPr>
        <p:spPr>
          <a:xfrm>
            <a:off x="4577139" y="6165771"/>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rPr>
              <a:t>Reducing Violence</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cxnSp>
        <p:nvCxnSpPr>
          <p:cNvPr id="22" name="Straight Arrow Connector 21">
            <a:extLst>
              <a:ext uri="{FF2B5EF4-FFF2-40B4-BE49-F238E27FC236}">
                <a16:creationId xmlns:a16="http://schemas.microsoft.com/office/drawing/2014/main" id="{E6C3C590-59FA-4E46-9C5B-A0C36E1F65C6}"/>
              </a:ext>
            </a:extLst>
          </p:cNvPr>
          <p:cNvCxnSpPr>
            <a:cxnSpLocks/>
            <a:stCxn id="11" idx="3"/>
          </p:cNvCxnSpPr>
          <p:nvPr/>
        </p:nvCxnSpPr>
        <p:spPr>
          <a:xfrm>
            <a:off x="2119512" y="3849130"/>
            <a:ext cx="2440913" cy="25852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2E524A5E-2885-4399-9D32-EE49D00CC817}"/>
              </a:ext>
            </a:extLst>
          </p:cNvPr>
          <p:cNvCxnSpPr>
            <a:cxnSpLocks/>
            <a:stCxn id="11" idx="3"/>
          </p:cNvCxnSpPr>
          <p:nvPr/>
        </p:nvCxnSpPr>
        <p:spPr>
          <a:xfrm>
            <a:off x="2119512" y="3849130"/>
            <a:ext cx="2450093" cy="1961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BC3A821-66A3-4E92-A2D8-1DDFDAAFE6A2}"/>
              </a:ext>
            </a:extLst>
          </p:cNvPr>
          <p:cNvCxnSpPr>
            <a:cxnSpLocks/>
            <a:stCxn id="11" idx="3"/>
          </p:cNvCxnSpPr>
          <p:nvPr/>
        </p:nvCxnSpPr>
        <p:spPr>
          <a:xfrm>
            <a:off x="2119512" y="3849130"/>
            <a:ext cx="2459274" cy="12816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2ADC86C-AA7F-4027-987D-79BDFD56B8A2}"/>
              </a:ext>
            </a:extLst>
          </p:cNvPr>
          <p:cNvCxnSpPr>
            <a:cxnSpLocks/>
            <a:stCxn id="11" idx="3"/>
          </p:cNvCxnSpPr>
          <p:nvPr/>
        </p:nvCxnSpPr>
        <p:spPr>
          <a:xfrm>
            <a:off x="2119512" y="3849130"/>
            <a:ext cx="2459273" cy="666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FC653ECA-1E02-441F-9AF5-C2646A8BAA58}"/>
              </a:ext>
            </a:extLst>
          </p:cNvPr>
          <p:cNvCxnSpPr>
            <a:cxnSpLocks/>
            <a:stCxn id="11" idx="3"/>
          </p:cNvCxnSpPr>
          <p:nvPr/>
        </p:nvCxnSpPr>
        <p:spPr>
          <a:xfrm>
            <a:off x="2119512" y="3849130"/>
            <a:ext cx="2459273" cy="330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A078C10F-1E6F-4919-9F09-F080410F40D8}"/>
              </a:ext>
            </a:extLst>
          </p:cNvPr>
          <p:cNvCxnSpPr>
            <a:cxnSpLocks/>
            <a:stCxn id="11" idx="3"/>
          </p:cNvCxnSpPr>
          <p:nvPr/>
        </p:nvCxnSpPr>
        <p:spPr>
          <a:xfrm flipV="1">
            <a:off x="2119512" y="3276252"/>
            <a:ext cx="2450092" cy="572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865E71BF-E8FF-49F1-9288-DAC5695F79AF}"/>
              </a:ext>
            </a:extLst>
          </p:cNvPr>
          <p:cNvCxnSpPr>
            <a:cxnSpLocks/>
            <a:stCxn id="11" idx="3"/>
          </p:cNvCxnSpPr>
          <p:nvPr/>
        </p:nvCxnSpPr>
        <p:spPr>
          <a:xfrm flipV="1">
            <a:off x="2119512" y="2670324"/>
            <a:ext cx="2486816" cy="11788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EDA2B237-6C6E-4F54-9AB9-2013D76486B7}"/>
              </a:ext>
            </a:extLst>
          </p:cNvPr>
          <p:cNvCxnSpPr>
            <a:cxnSpLocks/>
            <a:stCxn id="11" idx="3"/>
          </p:cNvCxnSpPr>
          <p:nvPr/>
        </p:nvCxnSpPr>
        <p:spPr>
          <a:xfrm flipV="1">
            <a:off x="2119512" y="1972590"/>
            <a:ext cx="2450093" cy="18765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B18F86E6-302C-4671-9970-26916EC7A50B}"/>
              </a:ext>
            </a:extLst>
          </p:cNvPr>
          <p:cNvCxnSpPr>
            <a:cxnSpLocks/>
          </p:cNvCxnSpPr>
          <p:nvPr/>
        </p:nvCxnSpPr>
        <p:spPr>
          <a:xfrm>
            <a:off x="7605183" y="1976263"/>
            <a:ext cx="2796447" cy="19609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72BA32D0-D464-4755-A254-7995F045987E}"/>
              </a:ext>
            </a:extLst>
          </p:cNvPr>
          <p:cNvCxnSpPr>
            <a:cxnSpLocks/>
          </p:cNvCxnSpPr>
          <p:nvPr/>
        </p:nvCxnSpPr>
        <p:spPr>
          <a:xfrm>
            <a:off x="7614364" y="2600551"/>
            <a:ext cx="2723001" cy="13183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64108984-DFC7-4055-9256-62986E1B0697}"/>
              </a:ext>
            </a:extLst>
          </p:cNvPr>
          <p:cNvCxnSpPr>
            <a:cxnSpLocks/>
          </p:cNvCxnSpPr>
          <p:nvPr/>
        </p:nvCxnSpPr>
        <p:spPr>
          <a:xfrm>
            <a:off x="7641906" y="3234022"/>
            <a:ext cx="2741363" cy="6756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161C91C8-FE6B-4504-88EE-50D0B7A903C8}"/>
              </a:ext>
            </a:extLst>
          </p:cNvPr>
          <p:cNvCxnSpPr>
            <a:cxnSpLocks/>
          </p:cNvCxnSpPr>
          <p:nvPr/>
        </p:nvCxnSpPr>
        <p:spPr>
          <a:xfrm>
            <a:off x="7632725" y="3849130"/>
            <a:ext cx="2723001" cy="69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AACCC117-0A8B-40DB-826B-060423A12068}"/>
              </a:ext>
            </a:extLst>
          </p:cNvPr>
          <p:cNvCxnSpPr>
            <a:cxnSpLocks/>
          </p:cNvCxnSpPr>
          <p:nvPr/>
        </p:nvCxnSpPr>
        <p:spPr>
          <a:xfrm flipV="1">
            <a:off x="7623544" y="3918900"/>
            <a:ext cx="2741363" cy="563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571E9B68-62D8-46EB-A208-0B0D8BB292B5}"/>
              </a:ext>
            </a:extLst>
          </p:cNvPr>
          <p:cNvCxnSpPr>
            <a:cxnSpLocks/>
          </p:cNvCxnSpPr>
          <p:nvPr/>
        </p:nvCxnSpPr>
        <p:spPr>
          <a:xfrm flipV="1">
            <a:off x="7651085" y="3946442"/>
            <a:ext cx="2759725" cy="1197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4237C066-9475-4630-9BB6-EE07A1EC006C}"/>
              </a:ext>
            </a:extLst>
          </p:cNvPr>
          <p:cNvCxnSpPr>
            <a:cxnSpLocks/>
          </p:cNvCxnSpPr>
          <p:nvPr/>
        </p:nvCxnSpPr>
        <p:spPr>
          <a:xfrm flipV="1">
            <a:off x="7614363" y="3955624"/>
            <a:ext cx="2787267" cy="1738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82FE6A89-36E8-4103-A088-23FA47E8FD06}"/>
              </a:ext>
            </a:extLst>
          </p:cNvPr>
          <p:cNvCxnSpPr>
            <a:cxnSpLocks/>
          </p:cNvCxnSpPr>
          <p:nvPr/>
        </p:nvCxnSpPr>
        <p:spPr>
          <a:xfrm flipV="1">
            <a:off x="7623544" y="3946442"/>
            <a:ext cx="2778085" cy="2464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47B00E1B-AB1B-4519-9852-6977A3BC6CDA}"/>
              </a:ext>
            </a:extLst>
          </p:cNvPr>
          <p:cNvSpPr txBox="1"/>
          <p:nvPr/>
        </p:nvSpPr>
        <p:spPr>
          <a:xfrm>
            <a:off x="1441395" y="5857995"/>
            <a:ext cx="1898573" cy="707886"/>
          </a:xfrm>
          <a:prstGeom prst="rect">
            <a:avLst/>
          </a:prstGeom>
          <a:solidFill>
            <a:srgbClr val="00924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rPr>
              <a:t>Classism, racism, ableism etc.</a:t>
            </a:r>
            <a:endPar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p:txBody>
      </p:sp>
      <p:cxnSp>
        <p:nvCxnSpPr>
          <p:cNvPr id="39" name="Straight Arrow Connector 38">
            <a:extLst>
              <a:ext uri="{FF2B5EF4-FFF2-40B4-BE49-F238E27FC236}">
                <a16:creationId xmlns:a16="http://schemas.microsoft.com/office/drawing/2014/main" id="{B8B89544-4833-49CC-959B-C8DF70E6902A}"/>
              </a:ext>
            </a:extLst>
          </p:cNvPr>
          <p:cNvCxnSpPr>
            <a:cxnSpLocks/>
            <a:stCxn id="38" idx="0"/>
            <a:endCxn id="11" idx="3"/>
          </p:cNvCxnSpPr>
          <p:nvPr/>
        </p:nvCxnSpPr>
        <p:spPr>
          <a:xfrm flipH="1" flipV="1">
            <a:off x="2119512" y="3849130"/>
            <a:ext cx="271170" cy="2008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1A08B62-88C3-404E-B949-134974CFDB8E}"/>
              </a:ext>
            </a:extLst>
          </p:cNvPr>
          <p:cNvSpPr txBox="1"/>
          <p:nvPr/>
        </p:nvSpPr>
        <p:spPr>
          <a:xfrm>
            <a:off x="91928" y="3033522"/>
            <a:ext cx="2027584" cy="1631216"/>
          </a:xfrm>
          <a:prstGeom prst="rect">
            <a:avLst/>
          </a:prstGeom>
          <a:solidFill>
            <a:srgbClr val="00924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rPr>
              <a:t>Heteronormativity Heterosexism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panose="020B0204020104020204" pitchFamily="34" charset="0"/>
                <a:ea typeface="+mn-ea"/>
                <a:cs typeface="Arial"/>
              </a:rPr>
              <a:t>Homophobia Transphobia Sexism </a:t>
            </a:r>
          </a:p>
        </p:txBody>
      </p:sp>
      <p:sp>
        <p:nvSpPr>
          <p:cNvPr id="40" name="Rectangle 39">
            <a:extLst>
              <a:ext uri="{FF2B5EF4-FFF2-40B4-BE49-F238E27FC236}">
                <a16:creationId xmlns:a16="http://schemas.microsoft.com/office/drawing/2014/main" id="{F29AFA7A-CFF9-4C06-AB3D-B000FCFB850D}"/>
              </a:ext>
            </a:extLst>
          </p:cNvPr>
          <p:cNvSpPr/>
          <p:nvPr/>
        </p:nvSpPr>
        <p:spPr>
          <a:xfrm>
            <a:off x="0" y="6457065"/>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27909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llout: Up Arrow 29">
            <a:extLst>
              <a:ext uri="{FF2B5EF4-FFF2-40B4-BE49-F238E27FC236}">
                <a16:creationId xmlns:a16="http://schemas.microsoft.com/office/drawing/2014/main" id="{F91BA277-0839-483A-B90F-48FE5FC6E79E}"/>
              </a:ext>
            </a:extLst>
          </p:cNvPr>
          <p:cNvSpPr/>
          <p:nvPr/>
        </p:nvSpPr>
        <p:spPr>
          <a:xfrm rot="5400000">
            <a:off x="723062" y="1731459"/>
            <a:ext cx="1653675" cy="2445152"/>
          </a:xfrm>
          <a:prstGeom prst="upArrowCallout">
            <a:avLst>
              <a:gd name="adj1" fmla="val 11033"/>
              <a:gd name="adj2" fmla="val 22527"/>
              <a:gd name="adj3" fmla="val 17005"/>
              <a:gd name="adj4" fmla="val 80768"/>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Callout: Up Arrow 30">
            <a:extLst>
              <a:ext uri="{FF2B5EF4-FFF2-40B4-BE49-F238E27FC236}">
                <a16:creationId xmlns:a16="http://schemas.microsoft.com/office/drawing/2014/main" id="{9934D6D4-4E9F-4C0C-830D-2BD29B949D98}"/>
              </a:ext>
            </a:extLst>
          </p:cNvPr>
          <p:cNvSpPr/>
          <p:nvPr/>
        </p:nvSpPr>
        <p:spPr>
          <a:xfrm rot="5400000">
            <a:off x="718065" y="3872787"/>
            <a:ext cx="1653675" cy="2435156"/>
          </a:xfrm>
          <a:prstGeom prst="upArrowCallout">
            <a:avLst>
              <a:gd name="adj1" fmla="val 11033"/>
              <a:gd name="adj2" fmla="val 22527"/>
              <a:gd name="adj3" fmla="val 17005"/>
              <a:gd name="adj4" fmla="val 80768"/>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Callout: Up Arrow 28">
            <a:extLst>
              <a:ext uri="{FF2B5EF4-FFF2-40B4-BE49-F238E27FC236}">
                <a16:creationId xmlns:a16="http://schemas.microsoft.com/office/drawing/2014/main" id="{33343E97-D942-4AD1-B4EB-F6311F613453}"/>
              </a:ext>
            </a:extLst>
          </p:cNvPr>
          <p:cNvSpPr/>
          <p:nvPr/>
        </p:nvSpPr>
        <p:spPr>
          <a:xfrm rot="16200000">
            <a:off x="9893807" y="1741144"/>
            <a:ext cx="1653675" cy="2441448"/>
          </a:xfrm>
          <a:prstGeom prst="upArrowCallout">
            <a:avLst>
              <a:gd name="adj1" fmla="val 11033"/>
              <a:gd name="adj2" fmla="val 22527"/>
              <a:gd name="adj3" fmla="val 17005"/>
              <a:gd name="adj4" fmla="val 80768"/>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allout: Up Arrow 25">
            <a:extLst>
              <a:ext uri="{FF2B5EF4-FFF2-40B4-BE49-F238E27FC236}">
                <a16:creationId xmlns:a16="http://schemas.microsoft.com/office/drawing/2014/main" id="{CFC86E11-BC75-46AA-A027-9EBCE99BB354}"/>
              </a:ext>
            </a:extLst>
          </p:cNvPr>
          <p:cNvSpPr/>
          <p:nvPr/>
        </p:nvSpPr>
        <p:spPr>
          <a:xfrm rot="16200000">
            <a:off x="9845533" y="3869641"/>
            <a:ext cx="1653675" cy="2441448"/>
          </a:xfrm>
          <a:prstGeom prst="upArrowCallout">
            <a:avLst>
              <a:gd name="adj1" fmla="val 11033"/>
              <a:gd name="adj2" fmla="val 22527"/>
              <a:gd name="adj3" fmla="val 17005"/>
              <a:gd name="adj4" fmla="val 80768"/>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8493295-4B21-47B7-AA6D-526CCF51C840}"/>
              </a:ext>
            </a:extLst>
          </p:cNvPr>
          <p:cNvSpPr txBox="1"/>
          <p:nvPr/>
        </p:nvSpPr>
        <p:spPr>
          <a:xfrm>
            <a:off x="9989047" y="4293731"/>
            <a:ext cx="1878156" cy="1569660"/>
          </a:xfrm>
          <a:prstGeom prst="rect">
            <a:avLst/>
          </a:prstGeom>
          <a:solidFill>
            <a:schemeClr val="accent6">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Extra Light"/>
                <a:ea typeface="Calibri" panose="020F0502020204030204" pitchFamily="34" charset="0"/>
                <a:cs typeface="Calibri"/>
              </a:rPr>
              <a:t>• </a:t>
            </a:r>
            <a:r>
              <a:rPr kumimoji="0" lang="en-US" sz="1200" b="0" i="0" u="none" strike="noStrike" kern="1200" cap="none" spc="0" normalizeH="0" baseline="0" noProof="0">
                <a:ln>
                  <a:noFill/>
                </a:ln>
                <a:solidFill>
                  <a:prstClr val="black"/>
                </a:solidFill>
                <a:effectLst/>
                <a:uLnTx/>
                <a:uFillTx/>
                <a:latin typeface="Abadi Extra Light"/>
                <a:ea typeface="+mn-ea"/>
                <a:cs typeface="+mn-cs"/>
              </a:rPr>
              <a:t>Discrimination in legal benefits, tax codes, immigration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Extra Light"/>
                <a:ea typeface="Calibri" panose="020F0502020204030204" pitchFamily="34" charset="0"/>
                <a:cs typeface="Calibri"/>
              </a:rPr>
              <a:t>• Exclusion of </a:t>
            </a:r>
            <a:r>
              <a:rPr kumimoji="0" lang="en-US" sz="1200" b="0" i="0" u="none" strike="noStrike" kern="1200" cap="none" spc="0" normalizeH="0" baseline="0" noProof="0">
                <a:ln>
                  <a:noFill/>
                </a:ln>
                <a:solidFill>
                  <a:prstClr val="black"/>
                </a:solidFill>
                <a:effectLst/>
                <a:uLnTx/>
                <a:uFillTx/>
                <a:latin typeface="Abadi Extra Light"/>
                <a:ea typeface="+mn-ea"/>
                <a:cs typeface="Calibri"/>
              </a:rPr>
              <a:t>those of trans experience</a:t>
            </a:r>
            <a:r>
              <a:rPr kumimoji="0" lang="en-US" sz="1200" b="0" i="0" u="none" strike="noStrike" kern="1200" cap="none" spc="0" normalizeH="0" baseline="0" noProof="0">
                <a:ln>
                  <a:noFill/>
                </a:ln>
                <a:solidFill>
                  <a:prstClr val="black"/>
                </a:solidFill>
                <a:effectLst/>
                <a:uLnTx/>
                <a:uFillTx/>
                <a:latin typeface="Abadi Extra Light"/>
                <a:ea typeface="+mn-ea"/>
                <a:cs typeface="+mn-cs"/>
              </a:rPr>
              <a:t> from bathroom access, education, &amp; sports opportunities</a:t>
            </a:r>
          </a:p>
        </p:txBody>
      </p:sp>
      <p:sp>
        <p:nvSpPr>
          <p:cNvPr id="22" name="TextBox 21">
            <a:extLst>
              <a:ext uri="{FF2B5EF4-FFF2-40B4-BE49-F238E27FC236}">
                <a16:creationId xmlns:a16="http://schemas.microsoft.com/office/drawing/2014/main" id="{6E4230DC-F602-4A11-B6F1-5953BDDE58F5}"/>
              </a:ext>
            </a:extLst>
          </p:cNvPr>
          <p:cNvSpPr txBox="1"/>
          <p:nvPr/>
        </p:nvSpPr>
        <p:spPr>
          <a:xfrm>
            <a:off x="377748" y="2163081"/>
            <a:ext cx="1869776"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Times New Roman" panose="02020603050405020304" pitchFamily="18" charset="0"/>
              </a:rPr>
              <a:t>Conforming to normative views of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Times New Roman" panose="02020603050405020304" pitchFamily="18" charset="0"/>
              </a:rPr>
              <a:t>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Times New Roman" panose="02020603050405020304" pitchFamily="18" charset="0"/>
              </a:rPr>
              <a:t>heteronormative scripts of binary masculinity/ femininity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4" name="Slide Number Placeholder 3">
            <a:extLst>
              <a:ext uri="{FF2B5EF4-FFF2-40B4-BE49-F238E27FC236}">
                <a16:creationId xmlns:a16="http://schemas.microsoft.com/office/drawing/2014/main" id="{2BEDFC34-83E2-4905-90F7-2C72612B6BAD}"/>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smtClean="0">
                <a:ln>
                  <a:noFill/>
                </a:ln>
                <a:solidFill>
                  <a:srgbClr val="595959"/>
                </a:solidFill>
                <a:effectLst/>
                <a:uLnTx/>
                <a:uFillTx/>
                <a:latin typeface="Calibri" panose="020F0502020204030204"/>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19</a:t>
            </a:fld>
            <a:endParaRPr kumimoji="0" lang="en" sz="1200" b="0" i="0" u="none" strike="noStrike" kern="0" cap="none" spc="0" normalizeH="0" baseline="0" noProof="0">
              <a:ln>
                <a:noFill/>
              </a:ln>
              <a:solidFill>
                <a:srgbClr val="595959"/>
              </a:solidFill>
              <a:effectLst/>
              <a:uLnTx/>
              <a:uFillTx/>
              <a:latin typeface="Calibri" panose="020F0502020204030204"/>
              <a:ea typeface="+mn-ea"/>
              <a:cs typeface="Arial"/>
              <a:sym typeface="Arial"/>
            </a:endParaRPr>
          </a:p>
        </p:txBody>
      </p:sp>
      <p:sp>
        <p:nvSpPr>
          <p:cNvPr id="6" name="Rectangle 5">
            <a:extLst>
              <a:ext uri="{FF2B5EF4-FFF2-40B4-BE49-F238E27FC236}">
                <a16:creationId xmlns:a16="http://schemas.microsoft.com/office/drawing/2014/main" id="{98ABA37C-35C0-4C37-9D5A-4690F89F1766}"/>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67;p15">
            <a:extLst>
              <a:ext uri="{FF2B5EF4-FFF2-40B4-BE49-F238E27FC236}">
                <a16:creationId xmlns:a16="http://schemas.microsoft.com/office/drawing/2014/main" id="{9F751A3E-EF94-4E29-86B3-4E6D86722A52}"/>
              </a:ext>
            </a:extLst>
          </p:cNvPr>
          <p:cNvSpPr txBox="1">
            <a:spLocks/>
          </p:cNvSpPr>
          <p:nvPr/>
        </p:nvSpPr>
        <p:spPr>
          <a:xfrm>
            <a:off x="412526" y="395771"/>
            <a:ext cx="10515600"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en-US" sz="3600" b="1" i="0" u="none" strike="noStrike" kern="0" cap="none" spc="0" normalizeH="0" baseline="0" noProof="0" err="1">
                <a:ln>
                  <a:noFill/>
                </a:ln>
                <a:solidFill>
                  <a:prstClr val="white"/>
                </a:solidFill>
                <a:effectLst/>
                <a:uLnTx/>
                <a:uFillTx/>
                <a:latin typeface="Abadi Extra Light" panose="020B0204020104020204" pitchFamily="34" charset="0"/>
                <a:cs typeface="Arial"/>
                <a:sym typeface="Arial"/>
              </a:rPr>
              <a:t>Heternormativity</a:t>
            </a:r>
            <a:r>
              <a:rPr kumimoji="0" lang="en-US" sz="3600" b="1" i="0" u="none" strike="noStrike" kern="0" cap="none" spc="0" normalizeH="0" baseline="0" noProof="0">
                <a:ln>
                  <a:noFill/>
                </a:ln>
                <a:solidFill>
                  <a:prstClr val="white"/>
                </a:solidFill>
                <a:effectLst/>
                <a:uLnTx/>
                <a:uFillTx/>
                <a:latin typeface="Abadi Extra Light" panose="020B0204020104020204" pitchFamily="34" charset="0"/>
                <a:cs typeface="Arial"/>
                <a:sym typeface="Arial"/>
              </a:rPr>
              <a:t>, heterosexism, transphobia, and other oppressions act at multiple levels:  </a:t>
            </a:r>
            <a:endParaRPr kumimoji="0" lang="en-US" sz="2400" b="0" i="0" u="none" strike="noStrike" kern="1200" cap="none" spc="0" normalizeH="0" baseline="0" noProof="0">
              <a:ln>
                <a:noFill/>
              </a:ln>
              <a:solidFill>
                <a:prstClr val="black"/>
              </a:solidFill>
              <a:effectLst/>
              <a:uLnTx/>
              <a:uFillTx/>
              <a:latin typeface="Abadi Extra Light" panose="020B0204020104020204" pitchFamily="34" charset="0"/>
              <a:cs typeface="Arial"/>
              <a:sym typeface="Arial"/>
            </a:endParaRPr>
          </a:p>
        </p:txBody>
      </p:sp>
      <p:pic>
        <p:nvPicPr>
          <p:cNvPr id="9" name="Picture 9">
            <a:extLst>
              <a:ext uri="{FF2B5EF4-FFF2-40B4-BE49-F238E27FC236}">
                <a16:creationId xmlns:a16="http://schemas.microsoft.com/office/drawing/2014/main" id="{FE7B8850-8A99-4CA0-AC8E-B643089DF126}"/>
              </a:ext>
            </a:extLst>
          </p:cNvPr>
          <p:cNvPicPr>
            <a:picLocks noChangeAspect="1"/>
          </p:cNvPicPr>
          <p:nvPr/>
        </p:nvPicPr>
        <p:blipFill>
          <a:blip r:embed="rId3"/>
          <a:stretch>
            <a:fillRect/>
          </a:stretch>
        </p:blipFill>
        <p:spPr>
          <a:xfrm>
            <a:off x="2883357" y="2135030"/>
            <a:ext cx="2743200" cy="1486254"/>
          </a:xfrm>
          <a:prstGeom prst="rect">
            <a:avLst/>
          </a:prstGeom>
        </p:spPr>
      </p:pic>
      <p:pic>
        <p:nvPicPr>
          <p:cNvPr id="12" name="Picture 12">
            <a:extLst>
              <a:ext uri="{FF2B5EF4-FFF2-40B4-BE49-F238E27FC236}">
                <a16:creationId xmlns:a16="http://schemas.microsoft.com/office/drawing/2014/main" id="{C88D437F-89B0-449B-BE9B-63F8A293B435}"/>
              </a:ext>
            </a:extLst>
          </p:cNvPr>
          <p:cNvPicPr>
            <a:picLocks noChangeAspect="1"/>
          </p:cNvPicPr>
          <p:nvPr/>
        </p:nvPicPr>
        <p:blipFill>
          <a:blip r:embed="rId4"/>
          <a:stretch>
            <a:fillRect/>
          </a:stretch>
        </p:blipFill>
        <p:spPr>
          <a:xfrm>
            <a:off x="2883356" y="4377137"/>
            <a:ext cx="2856811" cy="1486254"/>
          </a:xfrm>
          <a:prstGeom prst="rect">
            <a:avLst/>
          </a:prstGeom>
        </p:spPr>
      </p:pic>
      <p:pic>
        <p:nvPicPr>
          <p:cNvPr id="13" name="Picture 13">
            <a:extLst>
              <a:ext uri="{FF2B5EF4-FFF2-40B4-BE49-F238E27FC236}">
                <a16:creationId xmlns:a16="http://schemas.microsoft.com/office/drawing/2014/main" id="{A6332989-C689-42E9-A9FB-CA14FBB05A20}"/>
              </a:ext>
            </a:extLst>
          </p:cNvPr>
          <p:cNvPicPr>
            <a:picLocks noChangeAspect="1"/>
          </p:cNvPicPr>
          <p:nvPr/>
        </p:nvPicPr>
        <p:blipFill>
          <a:blip r:embed="rId5"/>
          <a:stretch>
            <a:fillRect/>
          </a:stretch>
        </p:blipFill>
        <p:spPr>
          <a:xfrm>
            <a:off x="6446429" y="4345448"/>
            <a:ext cx="2902972" cy="1543804"/>
          </a:xfrm>
          <a:prstGeom prst="rect">
            <a:avLst/>
          </a:prstGeom>
        </p:spPr>
      </p:pic>
      <p:sp>
        <p:nvSpPr>
          <p:cNvPr id="14" name="TextBox 13">
            <a:extLst>
              <a:ext uri="{FF2B5EF4-FFF2-40B4-BE49-F238E27FC236}">
                <a16:creationId xmlns:a16="http://schemas.microsoft.com/office/drawing/2014/main" id="{1CE3AB67-1F9F-442D-8907-53C9DE0D135A}"/>
              </a:ext>
            </a:extLst>
          </p:cNvPr>
          <p:cNvSpPr txBox="1"/>
          <p:nvPr/>
        </p:nvSpPr>
        <p:spPr>
          <a:xfrm>
            <a:off x="2883357" y="163049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INTERNALIZED</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Arial"/>
            </a:endParaRPr>
          </a:p>
        </p:txBody>
      </p:sp>
      <p:sp>
        <p:nvSpPr>
          <p:cNvPr id="17" name="TextBox 16">
            <a:extLst>
              <a:ext uri="{FF2B5EF4-FFF2-40B4-BE49-F238E27FC236}">
                <a16:creationId xmlns:a16="http://schemas.microsoft.com/office/drawing/2014/main" id="{4A960D0A-B697-44B9-9B95-651CF7B66EC9}"/>
              </a:ext>
            </a:extLst>
          </p:cNvPr>
          <p:cNvSpPr txBox="1"/>
          <p:nvPr/>
        </p:nvSpPr>
        <p:spPr>
          <a:xfrm>
            <a:off x="6516279" y="1625216"/>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INTERPERSONAL</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8" name="TextBox 17">
            <a:extLst>
              <a:ext uri="{FF2B5EF4-FFF2-40B4-BE49-F238E27FC236}">
                <a16:creationId xmlns:a16="http://schemas.microsoft.com/office/drawing/2014/main" id="{B12C6FD1-BFC0-431F-85C3-904F1927C91D}"/>
              </a:ext>
            </a:extLst>
          </p:cNvPr>
          <p:cNvSpPr txBox="1"/>
          <p:nvPr/>
        </p:nvSpPr>
        <p:spPr>
          <a:xfrm>
            <a:off x="2883357" y="3888954"/>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INSTITUTIONAL</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19" name="TextBox 18">
            <a:extLst>
              <a:ext uri="{FF2B5EF4-FFF2-40B4-BE49-F238E27FC236}">
                <a16:creationId xmlns:a16="http://schemas.microsoft.com/office/drawing/2014/main" id="{D3867635-6501-44F7-A16C-0B5523729F76}"/>
              </a:ext>
            </a:extLst>
          </p:cNvPr>
          <p:cNvSpPr txBox="1"/>
          <p:nvPr/>
        </p:nvSpPr>
        <p:spPr>
          <a:xfrm>
            <a:off x="6403545" y="388895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STRUCTURAL</a:t>
            </a: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pic>
        <p:nvPicPr>
          <p:cNvPr id="1028" name="Picture 4" descr="No Cake, No Baby: The Backslide of LGBT Rights | New Jersey Law Journal">
            <a:extLst>
              <a:ext uri="{FF2B5EF4-FFF2-40B4-BE49-F238E27FC236}">
                <a16:creationId xmlns:a16="http://schemas.microsoft.com/office/drawing/2014/main" id="{CA3F69E3-0F9A-450C-8845-53D23185E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428" y="2092160"/>
            <a:ext cx="2902973" cy="1578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EFECD4-0ED1-48C3-AB73-DC3E2AF3DAE3}"/>
              </a:ext>
            </a:extLst>
          </p:cNvPr>
          <p:cNvSpPr txBox="1"/>
          <p:nvPr/>
        </p:nvSpPr>
        <p:spPr>
          <a:xfrm>
            <a:off x="10047194" y="2325979"/>
            <a:ext cx="176186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Family rejection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Bullying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Domestic violence</a:t>
            </a:r>
          </a:p>
        </p:txBody>
      </p:sp>
      <p:sp>
        <p:nvSpPr>
          <p:cNvPr id="23" name="TextBox 22">
            <a:extLst>
              <a:ext uri="{FF2B5EF4-FFF2-40B4-BE49-F238E27FC236}">
                <a16:creationId xmlns:a16="http://schemas.microsoft.com/office/drawing/2014/main" id="{721A914C-DC98-4CF4-974E-48C9B2999D0B}"/>
              </a:ext>
            </a:extLst>
          </p:cNvPr>
          <p:cNvSpPr txBox="1"/>
          <p:nvPr/>
        </p:nvSpPr>
        <p:spPr>
          <a:xfrm>
            <a:off x="324797" y="4255575"/>
            <a:ext cx="1984452"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a:t>
            </a:r>
            <a:r>
              <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Lack of affirmative medical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D</a:t>
            </a:r>
            <a:r>
              <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enial of insurance coverage for trans-specific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Calibri" panose="020F0502020204030204" pitchFamily="34" charset="0"/>
                <a:cs typeface="Calibri" panose="020F0502020204030204" pitchFamily="34" charset="0"/>
              </a:rPr>
              <a:t>• G</a:t>
            </a:r>
            <a:r>
              <a:rPr kumimoji="0" lang="en-US" sz="11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atekeeping through gendered stereotypes or required therapist approval </a:t>
            </a:r>
          </a:p>
        </p:txBody>
      </p:sp>
      <p:sp>
        <p:nvSpPr>
          <p:cNvPr id="21" name="Rectangle 20">
            <a:extLst>
              <a:ext uri="{FF2B5EF4-FFF2-40B4-BE49-F238E27FC236}">
                <a16:creationId xmlns:a16="http://schemas.microsoft.com/office/drawing/2014/main" id="{AC051ECA-D03C-40CC-A9B7-EF81D5CDD24F}"/>
              </a:ext>
            </a:extLst>
          </p:cNvPr>
          <p:cNvSpPr/>
          <p:nvPr/>
        </p:nvSpPr>
        <p:spPr>
          <a:xfrm>
            <a:off x="0" y="6457065"/>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3165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9" grpId="0" animBg="1"/>
      <p:bldP spid="26" grpId="0" animBg="1"/>
      <p:bldP spid="16" grpId="0" animBg="1"/>
      <p:bldP spid="22" grpId="0"/>
      <p:bldP spid="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612" y="2132124"/>
            <a:ext cx="9188296"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all" spc="0" normalizeH="0" baseline="0" noProof="0" dirty="0">
                <a:ln>
                  <a:noFill/>
                </a:ln>
                <a:solidFill>
                  <a:prstClr val="white"/>
                </a:solidFill>
                <a:effectLst/>
                <a:uLnTx/>
                <a:uFillTx/>
                <a:latin typeface="Arial" charset="0"/>
                <a:cs typeface="Arial" charset="0"/>
              </a:rPr>
              <a:t>Public health council</a:t>
            </a:r>
          </a:p>
        </p:txBody>
      </p:sp>
      <p:sp>
        <p:nvSpPr>
          <p:cNvPr id="4" name="TextBox 3"/>
          <p:cNvSpPr txBox="1"/>
          <p:nvPr/>
        </p:nvSpPr>
        <p:spPr>
          <a:xfrm>
            <a:off x="444155" y="5334223"/>
            <a:ext cx="11502188" cy="861770"/>
          </a:xfrm>
          <a:prstGeom prst="rect">
            <a:avLst/>
          </a:prstGeom>
          <a:noFill/>
        </p:spPr>
        <p:txBody>
          <a:bodyPr wrap="square" lIns="90256" tIns="45718" rIns="90256" bIns="45718" rtlCol="0">
            <a:spAutoFit/>
          </a:bodyPr>
          <a:lstStyle/>
          <a:p>
            <a:pPr marL="0" marR="0" lvl="0" indent="0" algn="ctr" defTabSz="901004"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Today’s presentation is available on the mass.gov/</a:t>
            </a:r>
            <a:r>
              <a:rPr kumimoji="0" lang="en-US" sz="2500" b="1" i="1"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dph</a:t>
            </a:r>
            <a:r>
              <a:rPr kumimoji="0" lang="en-US" sz="25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 website under “Upcoming Events” by clicking on the June 9 Public Health Council listing</a:t>
            </a:r>
          </a:p>
        </p:txBody>
      </p:sp>
      <p:sp>
        <p:nvSpPr>
          <p:cNvPr id="6" name="Subtitle 3">
            <a:extLst>
              <a:ext uri="{FF2B5EF4-FFF2-40B4-BE49-F238E27FC236}">
                <a16:creationId xmlns:a16="http://schemas.microsoft.com/office/drawing/2014/main" id="{FF1BA0A7-A603-4A44-96C5-9FA90B2F7419}"/>
              </a:ext>
            </a:extLst>
          </p:cNvPr>
          <p:cNvSpPr txBox="1">
            <a:spLocks/>
          </p:cNvSpPr>
          <p:nvPr/>
        </p:nvSpPr>
        <p:spPr>
          <a:xfrm>
            <a:off x="2787809" y="3253154"/>
            <a:ext cx="6696619" cy="1246693"/>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sz="4000" b="1" i="0" u="none" strike="noStrike" kern="1200" cap="none" spc="0" normalizeH="0" baseline="0" noProof="0" dirty="0">
                <a:ln>
                  <a:noFill/>
                </a:ln>
                <a:solidFill>
                  <a:sysClr val="window" lastClr="FFFFFF"/>
                </a:solidFill>
                <a:effectLst/>
                <a:uLnTx/>
                <a:uFillTx/>
                <a:latin typeface="Calibri"/>
                <a:cs typeface="Arial" charset="0"/>
              </a:rPr>
              <a:t>June 9, 2021</a:t>
            </a:r>
          </a:p>
        </p:txBody>
      </p:sp>
    </p:spTree>
    <p:extLst>
      <p:ext uri="{BB962C8B-B14F-4D97-AF65-F5344CB8AC3E}">
        <p14:creationId xmlns:p14="http://schemas.microsoft.com/office/powerpoint/2010/main" val="182024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557963" y="1592671"/>
            <a:ext cx="10784872" cy="4923551"/>
          </a:xfrm>
          <a:prstGeom prst="rect">
            <a:avLst/>
          </a:prstGeom>
        </p:spPr>
        <p:txBody>
          <a:bodyPr spcFirstLastPara="1" wrap="square" lIns="91433" tIns="45700" rIns="91433" bIns="45700" anchor="t" anchorCtr="0">
            <a:noAutofit/>
          </a:bodyPr>
          <a:lstStyle/>
          <a:p>
            <a:pPr marL="777875" lvl="1" indent="0">
              <a:lnSpc>
                <a:spcPct val="150000"/>
              </a:lnSpc>
              <a:buClr>
                <a:srgbClr val="073763"/>
              </a:buClr>
              <a:buSzPts val="1600"/>
              <a:buNone/>
            </a:pPr>
            <a:endParaRPr lang="en-US">
              <a:latin typeface="Abadi Extra Light" panose="020B0204020104020204" pitchFamily="34" charset="0"/>
            </a:endParaRPr>
          </a:p>
          <a:p>
            <a:pPr marL="777875" lvl="1" indent="0">
              <a:lnSpc>
                <a:spcPct val="150000"/>
              </a:lnSpc>
              <a:buClr>
                <a:srgbClr val="073763"/>
              </a:buClr>
              <a:buSzPts val="1600"/>
              <a:buNone/>
            </a:pPr>
            <a:r>
              <a:rPr lang="en-US">
                <a:latin typeface="Abadi Extra Light" panose="020B0204020104020204" pitchFamily="34" charset="0"/>
              </a:rPr>
              <a:t>Despite the dominant perception that </a:t>
            </a:r>
            <a:r>
              <a:rPr lang="en-US">
                <a:solidFill>
                  <a:prstClr val="black"/>
                </a:solidFill>
                <a:latin typeface="Abadi Extra Light" panose="020B0204020104020204" pitchFamily="34" charset="0"/>
              </a:rPr>
              <a:t>LGBTQ+</a:t>
            </a:r>
            <a:r>
              <a:rPr lang="en-US">
                <a:latin typeface="Abadi Extra Light" panose="020B0204020104020204" pitchFamily="34" charset="0"/>
              </a:rPr>
              <a:t> health inequities in MA have all been addressed through the implementation of progressive LGBTQ+-supportive laws and policies, the data shows that </a:t>
            </a:r>
            <a:r>
              <a:rPr lang="en-US" b="1" u="sng">
                <a:latin typeface="Abadi Extra Light" panose="020B0204020104020204" pitchFamily="34" charset="0"/>
              </a:rPr>
              <a:t>Massachusetts </a:t>
            </a:r>
            <a:r>
              <a:rPr lang="en-US" b="1" u="sng">
                <a:solidFill>
                  <a:prstClr val="black"/>
                </a:solidFill>
                <a:latin typeface="Abadi Extra Light" panose="020B0204020104020204" pitchFamily="34" charset="0"/>
              </a:rPr>
              <a:t>LGBTQ+</a:t>
            </a:r>
            <a:r>
              <a:rPr lang="en-US" b="1" u="sng">
                <a:latin typeface="Abadi Extra Light" panose="020B0204020104020204" pitchFamily="34" charset="0"/>
              </a:rPr>
              <a:t> adults and youth continue to be systematically discriminated against </a:t>
            </a:r>
            <a:r>
              <a:rPr lang="en-US">
                <a:latin typeface="Abadi Extra Light" panose="020B0204020104020204" pitchFamily="34" charset="0"/>
              </a:rPr>
              <a:t>and excluded from the systems that drive the social determinants of health, causing inequities in multiple domains. This </a:t>
            </a:r>
            <a:r>
              <a:rPr lang="en-US" b="1" u="sng">
                <a:latin typeface="Abadi Extra Light" panose="020B0204020104020204" pitchFamily="34" charset="0"/>
              </a:rPr>
              <a:t>persistent exclusion</a:t>
            </a:r>
            <a:r>
              <a:rPr lang="en-US">
                <a:latin typeface="Abadi Extra Light" panose="020B0204020104020204" pitchFamily="34" charset="0"/>
              </a:rPr>
              <a:t>, and the resulting impacts on health, have been further exacerbated by the the pandemic. </a:t>
            </a:r>
            <a:endParaRPr lang="en-US" i="0">
              <a:solidFill>
                <a:srgbClr val="000000"/>
              </a:solidFill>
              <a:effectLst/>
              <a:latin typeface="Abadi Extra Light" panose="020B0204020104020204" pitchFamily="34" charset="0"/>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a:solidFill>
                  <a:schemeClr val="bg1"/>
                </a:solidFill>
                <a:latin typeface="Abadi Extra Light" panose="020B0204020104020204" pitchFamily="34" charset="0"/>
              </a:rPr>
              <a:t>FRAMING MATTERS</a:t>
            </a:r>
            <a:endParaRPr lang="en-US">
              <a:solidFill>
                <a:schemeClr val="bg1"/>
              </a:solidFill>
              <a:latin typeface="Abadi Extra Light" panose="020B0204020104020204" pitchFamily="34" charset="0"/>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FF9782BB-83D3-42C4-8BC9-2AE76955AC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59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0" name="Rectangle 9">
            <a:extLst>
              <a:ext uri="{FF2B5EF4-FFF2-40B4-BE49-F238E27FC236}">
                <a16:creationId xmlns:a16="http://schemas.microsoft.com/office/drawing/2014/main" id="{D9FD5B5B-F4BB-4339-8C66-F809671E55AA}"/>
              </a:ext>
            </a:extLst>
          </p:cNvPr>
          <p:cNvSpPr/>
          <p:nvPr/>
        </p:nvSpPr>
        <p:spPr>
          <a:xfrm>
            <a:off x="557963" y="6184899"/>
            <a:ext cx="11076073" cy="507597"/>
          </a:xfrm>
          <a:prstGeom prst="rect">
            <a:avLst/>
          </a:prstGeom>
          <a:solidFill>
            <a:schemeClr val="accent5">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a:solidFill>
                  <a:schemeClr val="bg1"/>
                </a:solidFill>
                <a:latin typeface="Abadi Extra Light" panose="020B0204020104020204" pitchFamily="34" charset="0"/>
              </a:rPr>
              <a:t>REACHING LGBTQ+ COMMUNITIES ON CCIS </a:t>
            </a:r>
            <a:endParaRPr lang="en-US">
              <a:solidFill>
                <a:schemeClr val="bg1"/>
              </a:solidFill>
              <a:latin typeface="Abadi Extra Light" panose="020B0204020104020204" pitchFamily="34" charset="0"/>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68" name="Google Shape;68;p15"/>
          <p:cNvSpPr txBox="1">
            <a:spLocks noGrp="1"/>
          </p:cNvSpPr>
          <p:nvPr>
            <p:ph type="body" idx="1"/>
          </p:nvPr>
        </p:nvSpPr>
        <p:spPr>
          <a:xfrm>
            <a:off x="557963" y="1467464"/>
            <a:ext cx="11076074" cy="859605"/>
          </a:xfrm>
          <a:prstGeom prst="rect">
            <a:avLst/>
          </a:prstGeom>
          <a:ln>
            <a:noFill/>
          </a:ln>
        </p:spPr>
        <p:txBody>
          <a:bodyPr spcFirstLastPara="1" wrap="square" lIns="91433" tIns="45700" rIns="91433" bIns="45700" anchor="t" anchorCtr="0">
            <a:noAutofit/>
          </a:bodyPr>
          <a:lstStyle/>
          <a:p>
            <a:pPr marL="1063625" lvl="1" indent="-285750">
              <a:lnSpc>
                <a:spcPct val="100000"/>
              </a:lnSpc>
              <a:buClr>
                <a:srgbClr val="073763"/>
              </a:buClr>
              <a:buSzPts val="1600"/>
            </a:pPr>
            <a:endParaRPr lang="en-US" sz="1400">
              <a:solidFill>
                <a:srgbClr val="000000"/>
              </a:solidFill>
              <a:latin typeface="Abadi Extra Light" panose="020B0204020104020204" pitchFamily="34" charset="0"/>
            </a:endParaRPr>
          </a:p>
          <a:p>
            <a:pPr marL="1063625" lvl="1" indent="-285750">
              <a:lnSpc>
                <a:spcPct val="100000"/>
              </a:lnSpc>
              <a:buClr>
                <a:srgbClr val="073763"/>
              </a:buClr>
              <a:buSzPts val="1600"/>
            </a:pPr>
            <a:endParaRPr lang="en-US" sz="1400">
              <a:solidFill>
                <a:srgbClr val="000000"/>
              </a:solidFill>
              <a:latin typeface="Abadi Extra Light" panose="020B0204020104020204" pitchFamily="34" charset="0"/>
            </a:endParaRPr>
          </a:p>
          <a:p>
            <a:pPr marL="1063625" lvl="1" indent="-285750">
              <a:lnSpc>
                <a:spcPct val="100000"/>
              </a:lnSpc>
              <a:buClr>
                <a:srgbClr val="073763"/>
              </a:buClr>
              <a:buSzPts val="1600"/>
            </a:pPr>
            <a:endParaRPr lang="en-US" sz="1400">
              <a:solidFill>
                <a:srgbClr val="000000"/>
              </a:solidFill>
              <a:latin typeface="Abadi Extra Light" panose="020B0204020104020204" pitchFamily="34" charset="0"/>
            </a:endParaRPr>
          </a:p>
        </p:txBody>
      </p:sp>
      <p:graphicFrame>
        <p:nvGraphicFramePr>
          <p:cNvPr id="3" name="Table 6">
            <a:extLst>
              <a:ext uri="{FF2B5EF4-FFF2-40B4-BE49-F238E27FC236}">
                <a16:creationId xmlns:a16="http://schemas.microsoft.com/office/drawing/2014/main" id="{98F01D62-F5C0-4A6B-AB8A-ED840A7C7306}"/>
              </a:ext>
            </a:extLst>
          </p:cNvPr>
          <p:cNvGraphicFramePr>
            <a:graphicFrameLocks noGrp="1"/>
          </p:cNvGraphicFramePr>
          <p:nvPr/>
        </p:nvGraphicFramePr>
        <p:xfrm>
          <a:off x="557963" y="2269377"/>
          <a:ext cx="5538326" cy="2164080"/>
        </p:xfrm>
        <a:graphic>
          <a:graphicData uri="http://schemas.openxmlformats.org/drawingml/2006/table">
            <a:tbl>
              <a:tblPr firstRow="1" bandRow="1">
                <a:tableStyleId>{B301B821-A1FF-4177-AEE7-76D212191A09}</a:tableStyleId>
              </a:tblPr>
              <a:tblGrid>
                <a:gridCol w="3281644">
                  <a:extLst>
                    <a:ext uri="{9D8B030D-6E8A-4147-A177-3AD203B41FA5}">
                      <a16:colId xmlns:a16="http://schemas.microsoft.com/office/drawing/2014/main" val="3182332229"/>
                    </a:ext>
                  </a:extLst>
                </a:gridCol>
                <a:gridCol w="2256682">
                  <a:extLst>
                    <a:ext uri="{9D8B030D-6E8A-4147-A177-3AD203B41FA5}">
                      <a16:colId xmlns:a16="http://schemas.microsoft.com/office/drawing/2014/main" val="1719382157"/>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Abadi" panose="020B0604020104020204" pitchFamily="34" charset="0"/>
                        </a:rPr>
                        <a:t>4,102 Adults (aged 25+) </a:t>
                      </a:r>
                      <a:r>
                        <a:rPr lang="en-US" sz="1600" b="0">
                          <a:solidFill>
                            <a:srgbClr val="002060"/>
                          </a:solidFill>
                          <a:latin typeface="Abadi" panose="020B0604020104020204" pitchFamily="34" charset="0"/>
                        </a:rPr>
                        <a:t>identifying as: </a:t>
                      </a:r>
                      <a:endParaRPr lang="en-US" sz="2000" b="0">
                        <a:solidFill>
                          <a:srgbClr val="002060"/>
                        </a:solidFill>
                        <a:latin typeface="Abadi" panose="020B0604020104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100625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Asexual</a:t>
                      </a:r>
                      <a:r>
                        <a:rPr lang="en-US" sz="1400">
                          <a:solidFill>
                            <a:srgbClr val="000000"/>
                          </a:solidFill>
                          <a:latin typeface="Abadi Extra Light" panose="020B0204020104020204" pitchFamily="34" charset="0"/>
                        </a:rPr>
                        <a:t> (n=639)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Bisexual and/or pansexua</a:t>
                      </a:r>
                      <a:r>
                        <a:rPr lang="en-US" sz="1400">
                          <a:solidFill>
                            <a:srgbClr val="000000"/>
                          </a:solidFill>
                          <a:latin typeface="Abadi Extra Light" panose="020B0204020104020204" pitchFamily="34" charset="0"/>
                        </a:rPr>
                        <a:t>l (n=1242)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Gay or lesbian</a:t>
                      </a:r>
                      <a:r>
                        <a:rPr lang="en-US" sz="1400">
                          <a:solidFill>
                            <a:srgbClr val="000000"/>
                          </a:solidFill>
                          <a:latin typeface="Abadi Extra Light" panose="020B0204020104020204" pitchFamily="34" charset="0"/>
                        </a:rPr>
                        <a:t> (n=1351)</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Queer</a:t>
                      </a:r>
                      <a:r>
                        <a:rPr lang="en-US" sz="1400">
                          <a:solidFill>
                            <a:srgbClr val="000000"/>
                          </a:solidFill>
                          <a:latin typeface="Abadi Extra Light" panose="020B0204020104020204" pitchFamily="34" charset="0"/>
                        </a:rPr>
                        <a:t> (n=464) </a:t>
                      </a:r>
                      <a:endParaRPr lang="en-US" sz="1400" b="1">
                        <a:solidFill>
                          <a:srgbClr val="000000"/>
                        </a:solidFill>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Questioning</a:t>
                      </a:r>
                      <a:r>
                        <a:rPr lang="en-US" sz="1400">
                          <a:solidFill>
                            <a:srgbClr val="000000"/>
                          </a:solidFill>
                          <a:latin typeface="Abadi Extra Light" panose="020B0204020104020204" pitchFamily="34" charset="0"/>
                        </a:rPr>
                        <a:t> (n=213)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Other</a:t>
                      </a:r>
                      <a:r>
                        <a:rPr lang="en-US" sz="1400">
                          <a:solidFill>
                            <a:srgbClr val="000000"/>
                          </a:solidFill>
                          <a:latin typeface="Abadi Extra Light" panose="020B0204020104020204" pitchFamily="34" charset="0"/>
                        </a:rPr>
                        <a:t> (n=107)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97080"/>
                  </a:ext>
                </a:extLst>
              </a:tr>
              <a:tr h="370840">
                <a:tc gridSpan="2">
                  <a:txBody>
                    <a:bodyPr/>
                    <a:lstStyle/>
                    <a:p>
                      <a:r>
                        <a:rPr lang="en-US" sz="1400">
                          <a:solidFill>
                            <a:srgbClr val="000000"/>
                          </a:solidFill>
                          <a:latin typeface="Abadi Extra Light" panose="020B0204020104020204" pitchFamily="34" charset="0"/>
                        </a:rPr>
                        <a:t>Of </a:t>
                      </a:r>
                      <a:r>
                        <a:rPr lang="en-US" sz="1400" b="1">
                          <a:solidFill>
                            <a:srgbClr val="000000"/>
                          </a:solidFill>
                          <a:latin typeface="Abadi Extra Light" panose="020B0204020104020204" pitchFamily="34" charset="0"/>
                        </a:rPr>
                        <a:t>transgender experience</a:t>
                      </a:r>
                      <a:r>
                        <a:rPr lang="en-US" sz="1400">
                          <a:solidFill>
                            <a:srgbClr val="000000"/>
                          </a:solidFill>
                          <a:latin typeface="Abadi Extra Light" panose="020B0204020104020204" pitchFamily="34" charset="0"/>
                        </a:rPr>
                        <a:t> (n=242) or </a:t>
                      </a:r>
                      <a:r>
                        <a:rPr lang="en-US" sz="1400" b="1">
                          <a:solidFill>
                            <a:srgbClr val="000000"/>
                          </a:solidFill>
                          <a:latin typeface="Abadi Extra Light" panose="020B0204020104020204" pitchFamily="34" charset="0"/>
                        </a:rPr>
                        <a:t>not sure of transgender experience </a:t>
                      </a:r>
                      <a:r>
                        <a:rPr lang="en-US" sz="1400">
                          <a:solidFill>
                            <a:srgbClr val="000000"/>
                          </a:solidFill>
                          <a:latin typeface="Abadi Extra Light" panose="020B0204020104020204" pitchFamily="34" charset="0"/>
                        </a:rPr>
                        <a:t>(n =108)</a:t>
                      </a:r>
                      <a:endParaRPr lang="en-US" sz="1400">
                        <a:latin typeface="Abadi Extra Light" panose="020B0204020104020204" pitchFamily="34" charset="0"/>
                      </a:endParaRPr>
                    </a:p>
                  </a:txBody>
                  <a:tcPr/>
                </a:tc>
                <a:tc hMerge="1">
                  <a:txBody>
                    <a:bodyPr/>
                    <a:lstStyle/>
                    <a:p>
                      <a:endParaRPr lang="en-US"/>
                    </a:p>
                  </a:txBody>
                  <a:tcPr/>
                </a:tc>
                <a:extLst>
                  <a:ext uri="{0D108BD9-81ED-4DB2-BD59-A6C34878D82A}">
                    <a16:rowId xmlns:a16="http://schemas.microsoft.com/office/drawing/2014/main" val="2392170523"/>
                  </a:ext>
                </a:extLst>
              </a:tr>
              <a:tr h="267447">
                <a:tc gridSpan="2">
                  <a:txBody>
                    <a:bodyPr/>
                    <a:lstStyle/>
                    <a:p>
                      <a:r>
                        <a:rPr lang="en-US" sz="1400">
                          <a:solidFill>
                            <a:srgbClr val="000000"/>
                          </a:solidFill>
                          <a:effectLst/>
                          <a:latin typeface="Abadi Extra Light" panose="020B0204020104020204" pitchFamily="34" charset="0"/>
                        </a:rPr>
                        <a:t>And/or of </a:t>
                      </a:r>
                      <a:r>
                        <a:rPr lang="en-US" sz="1400" b="1">
                          <a:solidFill>
                            <a:srgbClr val="000000"/>
                          </a:solidFill>
                          <a:effectLst/>
                          <a:latin typeface="Abadi Extra Light" panose="020B0204020104020204" pitchFamily="34" charset="0"/>
                        </a:rPr>
                        <a:t>non-binary, </a:t>
                      </a:r>
                      <a:r>
                        <a:rPr lang="en-US" sz="1400" b="1" err="1">
                          <a:solidFill>
                            <a:srgbClr val="000000"/>
                          </a:solidFill>
                          <a:effectLst/>
                          <a:latin typeface="Abadi Extra Light" panose="020B0204020104020204" pitchFamily="34" charset="0"/>
                        </a:rPr>
                        <a:t>qenderqueer</a:t>
                      </a:r>
                      <a:r>
                        <a:rPr lang="en-US" sz="1400">
                          <a:solidFill>
                            <a:srgbClr val="000000"/>
                          </a:solidFill>
                          <a:effectLst/>
                          <a:latin typeface="Abadi Extra Light" panose="020B0204020104020204" pitchFamily="34" charset="0"/>
                        </a:rPr>
                        <a:t>, </a:t>
                      </a:r>
                      <a:r>
                        <a:rPr lang="en-US" sz="1400" b="1">
                          <a:solidFill>
                            <a:srgbClr val="000000"/>
                          </a:solidFill>
                          <a:effectLst/>
                          <a:latin typeface="Abadi Extra Light" panose="020B0204020104020204" pitchFamily="34" charset="0"/>
                        </a:rPr>
                        <a:t>or not exclusively male or female gender </a:t>
                      </a:r>
                      <a:r>
                        <a:rPr lang="en-US" sz="1400">
                          <a:solidFill>
                            <a:srgbClr val="000000"/>
                          </a:solidFill>
                          <a:effectLst/>
                          <a:latin typeface="Abadi Extra Light" panose="020B0204020104020204" pitchFamily="34" charset="0"/>
                        </a:rPr>
                        <a:t>(n=312); </a:t>
                      </a:r>
                      <a:r>
                        <a:rPr lang="en-US" sz="1400" b="1">
                          <a:solidFill>
                            <a:srgbClr val="000000"/>
                          </a:solidFill>
                          <a:effectLst/>
                          <a:latin typeface="Abadi Extra Light" panose="020B0204020104020204" pitchFamily="34" charset="0"/>
                        </a:rPr>
                        <a:t>questioning</a:t>
                      </a:r>
                      <a:r>
                        <a:rPr lang="en-US" sz="1400">
                          <a:solidFill>
                            <a:srgbClr val="000000"/>
                          </a:solidFill>
                          <a:effectLst/>
                          <a:latin typeface="Abadi Extra Light" panose="020B0204020104020204" pitchFamily="34" charset="0"/>
                        </a:rPr>
                        <a:t> gender (n =53), and </a:t>
                      </a:r>
                      <a:r>
                        <a:rPr lang="en-US" sz="1400" b="1">
                          <a:solidFill>
                            <a:srgbClr val="000000"/>
                          </a:solidFill>
                          <a:effectLst/>
                          <a:latin typeface="Abadi Extra Light" panose="020B0204020104020204" pitchFamily="34" charset="0"/>
                        </a:rPr>
                        <a:t>other</a:t>
                      </a:r>
                      <a:r>
                        <a:rPr lang="en-US" sz="1400">
                          <a:solidFill>
                            <a:srgbClr val="000000"/>
                          </a:solidFill>
                          <a:effectLst/>
                          <a:latin typeface="Abadi Extra Light" panose="020B0204020104020204" pitchFamily="34" charset="0"/>
                        </a:rPr>
                        <a:t> gender (n=26)</a:t>
                      </a:r>
                      <a:endParaRPr lang="en-US" sz="1400">
                        <a:latin typeface="Abadi Extra Light" panose="020B0204020104020204" pitchFamily="34" charset="0"/>
                      </a:endParaRPr>
                    </a:p>
                  </a:txBody>
                  <a:tcPr/>
                </a:tc>
                <a:tc hMerge="1">
                  <a:txBody>
                    <a:bodyPr/>
                    <a:lstStyle/>
                    <a:p>
                      <a:endParaRPr lang="en-US"/>
                    </a:p>
                  </a:txBody>
                  <a:tcPr/>
                </a:tc>
                <a:extLst>
                  <a:ext uri="{0D108BD9-81ED-4DB2-BD59-A6C34878D82A}">
                    <a16:rowId xmlns:a16="http://schemas.microsoft.com/office/drawing/2014/main" val="2253173441"/>
                  </a:ext>
                </a:extLst>
              </a:tr>
            </a:tbl>
          </a:graphicData>
        </a:graphic>
      </p:graphicFrame>
      <p:graphicFrame>
        <p:nvGraphicFramePr>
          <p:cNvPr id="13" name="Table 6">
            <a:extLst>
              <a:ext uri="{FF2B5EF4-FFF2-40B4-BE49-F238E27FC236}">
                <a16:creationId xmlns:a16="http://schemas.microsoft.com/office/drawing/2014/main" id="{9D790304-4300-4A02-B121-60A37E33E3F3}"/>
              </a:ext>
            </a:extLst>
          </p:cNvPr>
          <p:cNvGraphicFramePr>
            <a:graphicFrameLocks noGrp="1"/>
          </p:cNvGraphicFramePr>
          <p:nvPr/>
        </p:nvGraphicFramePr>
        <p:xfrm>
          <a:off x="6122501" y="2269377"/>
          <a:ext cx="5240069" cy="2164080"/>
        </p:xfrm>
        <a:graphic>
          <a:graphicData uri="http://schemas.openxmlformats.org/drawingml/2006/table">
            <a:tbl>
              <a:tblPr firstRow="1" bandRow="1">
                <a:tableStyleId>{9DCAF9ED-07DC-4A11-8D7F-57B35C25682E}</a:tableStyleId>
              </a:tblPr>
              <a:tblGrid>
                <a:gridCol w="3141735">
                  <a:extLst>
                    <a:ext uri="{9D8B030D-6E8A-4147-A177-3AD203B41FA5}">
                      <a16:colId xmlns:a16="http://schemas.microsoft.com/office/drawing/2014/main" val="3182332229"/>
                    </a:ext>
                  </a:extLst>
                </a:gridCol>
                <a:gridCol w="2098334">
                  <a:extLst>
                    <a:ext uri="{9D8B030D-6E8A-4147-A177-3AD203B41FA5}">
                      <a16:colId xmlns:a16="http://schemas.microsoft.com/office/drawing/2014/main" val="844131000"/>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accent2">
                              <a:lumMod val="50000"/>
                            </a:schemeClr>
                          </a:solidFill>
                          <a:latin typeface="Abadi" panose="020B0604020104020204" pitchFamily="34" charset="0"/>
                        </a:rPr>
                        <a:t>923 Youth (aged 14-24) </a:t>
                      </a:r>
                      <a:r>
                        <a:rPr lang="en-US" sz="1600">
                          <a:solidFill>
                            <a:schemeClr val="accent2">
                              <a:lumMod val="50000"/>
                            </a:schemeClr>
                          </a:solidFill>
                          <a:latin typeface="Abadi Extra Light" panose="020B0204020104020204" pitchFamily="34" charset="0"/>
                        </a:rPr>
                        <a:t>identifying as: </a:t>
                      </a:r>
                      <a:endParaRPr lang="en-US" sz="1800">
                        <a:solidFill>
                          <a:schemeClr val="accent2">
                            <a:lumMod val="50000"/>
                          </a:schemeClr>
                        </a:solidFill>
                        <a:latin typeface="Abadi Extra Light" panose="020B0204020104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100625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Asexual</a:t>
                      </a:r>
                      <a:r>
                        <a:rPr lang="en-US" sz="1400">
                          <a:solidFill>
                            <a:srgbClr val="000000"/>
                          </a:solidFill>
                          <a:latin typeface="Abadi Extra Light" panose="020B0204020104020204" pitchFamily="34" charset="0"/>
                        </a:rPr>
                        <a:t> (n=71)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Bisexual and/or pansexua</a:t>
                      </a:r>
                      <a:r>
                        <a:rPr lang="en-US" sz="1400">
                          <a:solidFill>
                            <a:srgbClr val="000000"/>
                          </a:solidFill>
                          <a:latin typeface="Abadi Extra Light" panose="020B0204020104020204" pitchFamily="34" charset="0"/>
                        </a:rPr>
                        <a:t>l (n=445)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Gay or lesbian</a:t>
                      </a:r>
                      <a:r>
                        <a:rPr lang="en-US" sz="1400">
                          <a:solidFill>
                            <a:srgbClr val="000000"/>
                          </a:solidFill>
                          <a:latin typeface="Abadi Extra Light" panose="020B0204020104020204" pitchFamily="34" charset="0"/>
                        </a:rPr>
                        <a:t> (n=175)</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Queer</a:t>
                      </a:r>
                      <a:r>
                        <a:rPr lang="en-US" sz="1400">
                          <a:solidFill>
                            <a:srgbClr val="000000"/>
                          </a:solidFill>
                          <a:latin typeface="Abadi Extra Light" panose="020B0204020104020204" pitchFamily="34" charset="0"/>
                        </a:rPr>
                        <a:t> (n=81) </a:t>
                      </a:r>
                      <a:endParaRPr lang="en-US" sz="1400" b="1">
                        <a:solidFill>
                          <a:srgbClr val="000000"/>
                        </a:solidFill>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Questioning</a:t>
                      </a:r>
                      <a:r>
                        <a:rPr lang="en-US" sz="1400">
                          <a:solidFill>
                            <a:srgbClr val="000000"/>
                          </a:solidFill>
                          <a:latin typeface="Abadi Extra Light" panose="020B0204020104020204" pitchFamily="34" charset="0"/>
                        </a:rPr>
                        <a:t> (n=137)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badi Extra Light" panose="020B0204020104020204" pitchFamily="34" charset="0"/>
                        </a:rPr>
                        <a:t>Other</a:t>
                      </a:r>
                      <a:r>
                        <a:rPr lang="en-US" sz="1400">
                          <a:solidFill>
                            <a:srgbClr val="000000"/>
                          </a:solidFill>
                          <a:latin typeface="Abadi Extra Light" panose="020B0204020104020204" pitchFamily="34" charset="0"/>
                        </a:rPr>
                        <a:t> (n=15)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97080"/>
                  </a:ext>
                </a:extLst>
              </a:tr>
              <a:tr h="370840">
                <a:tc gridSpan="2">
                  <a:txBody>
                    <a:bodyPr/>
                    <a:lstStyle/>
                    <a:p>
                      <a:r>
                        <a:rPr lang="en-US" sz="1400">
                          <a:solidFill>
                            <a:srgbClr val="000000"/>
                          </a:solidFill>
                          <a:latin typeface="Abadi Extra Light" panose="020B0204020104020204" pitchFamily="34" charset="0"/>
                        </a:rPr>
                        <a:t>Of </a:t>
                      </a:r>
                      <a:r>
                        <a:rPr lang="en-US" sz="1400" b="1">
                          <a:solidFill>
                            <a:srgbClr val="000000"/>
                          </a:solidFill>
                          <a:latin typeface="Abadi Extra Light" panose="020B0204020104020204" pitchFamily="34" charset="0"/>
                        </a:rPr>
                        <a:t>transgender experience</a:t>
                      </a:r>
                      <a:r>
                        <a:rPr lang="en-US" sz="1400">
                          <a:solidFill>
                            <a:srgbClr val="000000"/>
                          </a:solidFill>
                          <a:latin typeface="Abadi Extra Light" panose="020B0204020104020204" pitchFamily="34" charset="0"/>
                        </a:rPr>
                        <a:t> (n=103) or </a:t>
                      </a:r>
                      <a:r>
                        <a:rPr lang="en-US" sz="1400" b="1">
                          <a:solidFill>
                            <a:srgbClr val="000000"/>
                          </a:solidFill>
                          <a:latin typeface="Abadi Extra Light" panose="020B0204020104020204" pitchFamily="34" charset="0"/>
                        </a:rPr>
                        <a:t>not sure of transgender experience </a:t>
                      </a:r>
                      <a:r>
                        <a:rPr lang="en-US" sz="1400">
                          <a:solidFill>
                            <a:srgbClr val="000000"/>
                          </a:solidFill>
                          <a:latin typeface="Abadi Extra Light" panose="020B0204020104020204" pitchFamily="34" charset="0"/>
                        </a:rPr>
                        <a:t>(n =36)</a:t>
                      </a:r>
                      <a:endParaRPr lang="en-US" sz="1400">
                        <a:latin typeface="Abadi Extra Light" panose="020B0204020104020204" pitchFamily="34" charset="0"/>
                      </a:endParaRPr>
                    </a:p>
                  </a:txBody>
                  <a:tcPr/>
                </a:tc>
                <a:tc hMerge="1">
                  <a:txBody>
                    <a:bodyPr/>
                    <a:lstStyle/>
                    <a:p>
                      <a:endParaRPr lang="en-US"/>
                    </a:p>
                  </a:txBody>
                  <a:tcPr/>
                </a:tc>
                <a:extLst>
                  <a:ext uri="{0D108BD9-81ED-4DB2-BD59-A6C34878D82A}">
                    <a16:rowId xmlns:a16="http://schemas.microsoft.com/office/drawing/2014/main" val="2392170523"/>
                  </a:ext>
                </a:extLst>
              </a:tr>
              <a:tr h="370840">
                <a:tc gridSpan="2">
                  <a:txBody>
                    <a:bodyPr/>
                    <a:lstStyle/>
                    <a:p>
                      <a:r>
                        <a:rPr lang="en-US" sz="1400">
                          <a:solidFill>
                            <a:srgbClr val="000000"/>
                          </a:solidFill>
                          <a:effectLst/>
                          <a:latin typeface="Abadi Extra Light" panose="020B0204020104020204" pitchFamily="34" charset="0"/>
                        </a:rPr>
                        <a:t>And/or of </a:t>
                      </a:r>
                      <a:r>
                        <a:rPr lang="en-US" sz="1400" b="1">
                          <a:solidFill>
                            <a:srgbClr val="000000"/>
                          </a:solidFill>
                          <a:effectLst/>
                          <a:latin typeface="Abadi Extra Light" panose="020B0204020104020204" pitchFamily="34" charset="0"/>
                        </a:rPr>
                        <a:t>non-binary, </a:t>
                      </a:r>
                      <a:r>
                        <a:rPr lang="en-US" sz="1400" b="1" err="1">
                          <a:solidFill>
                            <a:srgbClr val="000000"/>
                          </a:solidFill>
                          <a:effectLst/>
                          <a:latin typeface="Abadi Extra Light" panose="020B0204020104020204" pitchFamily="34" charset="0"/>
                        </a:rPr>
                        <a:t>qenderqueer</a:t>
                      </a:r>
                      <a:r>
                        <a:rPr lang="en-US" sz="1400">
                          <a:solidFill>
                            <a:srgbClr val="000000"/>
                          </a:solidFill>
                          <a:effectLst/>
                          <a:latin typeface="Abadi Extra Light" panose="020B0204020104020204" pitchFamily="34" charset="0"/>
                        </a:rPr>
                        <a:t>, </a:t>
                      </a:r>
                      <a:r>
                        <a:rPr lang="en-US" sz="1400" b="1">
                          <a:solidFill>
                            <a:srgbClr val="000000"/>
                          </a:solidFill>
                          <a:effectLst/>
                          <a:latin typeface="Abadi Extra Light" panose="020B0204020104020204" pitchFamily="34" charset="0"/>
                        </a:rPr>
                        <a:t>or not exclusively male or female gender </a:t>
                      </a:r>
                      <a:r>
                        <a:rPr lang="en-US" sz="1400">
                          <a:solidFill>
                            <a:srgbClr val="000000"/>
                          </a:solidFill>
                          <a:effectLst/>
                          <a:latin typeface="Abadi Extra Light" panose="020B0204020104020204" pitchFamily="34" charset="0"/>
                        </a:rPr>
                        <a:t>(n=124); </a:t>
                      </a:r>
                      <a:r>
                        <a:rPr lang="en-US" sz="1400" b="1">
                          <a:solidFill>
                            <a:srgbClr val="000000"/>
                          </a:solidFill>
                          <a:effectLst/>
                          <a:latin typeface="Abadi Extra Light" panose="020B0204020104020204" pitchFamily="34" charset="0"/>
                        </a:rPr>
                        <a:t>questioning</a:t>
                      </a:r>
                      <a:r>
                        <a:rPr lang="en-US" sz="1400">
                          <a:solidFill>
                            <a:srgbClr val="000000"/>
                          </a:solidFill>
                          <a:effectLst/>
                          <a:latin typeface="Abadi Extra Light" panose="020B0204020104020204" pitchFamily="34" charset="0"/>
                        </a:rPr>
                        <a:t> gender (n =31); and other gender*</a:t>
                      </a:r>
                      <a:endParaRPr lang="en-US" sz="1400">
                        <a:latin typeface="Abadi Extra Light" panose="020B0204020104020204" pitchFamily="34" charset="0"/>
                      </a:endParaRPr>
                    </a:p>
                  </a:txBody>
                  <a:tcPr/>
                </a:tc>
                <a:tc hMerge="1">
                  <a:txBody>
                    <a:bodyPr/>
                    <a:lstStyle/>
                    <a:p>
                      <a:endParaRPr lang="en-US"/>
                    </a:p>
                  </a:txBody>
                  <a:tcPr/>
                </a:tc>
                <a:extLst>
                  <a:ext uri="{0D108BD9-81ED-4DB2-BD59-A6C34878D82A}">
                    <a16:rowId xmlns:a16="http://schemas.microsoft.com/office/drawing/2014/main" val="2253173441"/>
                  </a:ext>
                </a:extLst>
              </a:tr>
            </a:tbl>
          </a:graphicData>
        </a:graphic>
      </p:graphicFrame>
      <p:sp>
        <p:nvSpPr>
          <p:cNvPr id="14" name="Google Shape;68;p15">
            <a:extLst>
              <a:ext uri="{FF2B5EF4-FFF2-40B4-BE49-F238E27FC236}">
                <a16:creationId xmlns:a16="http://schemas.microsoft.com/office/drawing/2014/main" id="{056D1215-2D08-4735-BBB0-FBD4E979F191}"/>
              </a:ext>
            </a:extLst>
          </p:cNvPr>
          <p:cNvSpPr txBox="1">
            <a:spLocks/>
          </p:cNvSpPr>
          <p:nvPr/>
        </p:nvSpPr>
        <p:spPr>
          <a:xfrm>
            <a:off x="0" y="4731898"/>
            <a:ext cx="11504053" cy="1179261"/>
          </a:xfrm>
          <a:prstGeom prst="rect">
            <a:avLst/>
          </a:prstGeom>
          <a:ln>
            <a:noFill/>
          </a:ln>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63625" marR="0" lvl="1" indent="-285750" algn="l" defTabSz="914400" rtl="0" eaLnBrk="1" fontAlgn="auto" latinLnBrk="0" hangingPunct="1">
              <a:lnSpc>
                <a:spcPct val="100000"/>
              </a:lnSpc>
              <a:spcBef>
                <a:spcPts val="500"/>
              </a:spcBef>
              <a:spcAft>
                <a:spcPts val="0"/>
              </a:spcAft>
              <a:buClr>
                <a:srgbClr val="073763"/>
              </a:buClr>
              <a:buSzPts val="16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Sexual orientation and gender identity (SOGI) survey questions: </a:t>
            </a:r>
          </a:p>
          <a:p>
            <a:pPr marL="1520825" marR="0" lvl="2" indent="-285750" algn="l" defTabSz="914400" rtl="0" eaLnBrk="1" fontAlgn="auto" latinLnBrk="0" hangingPunct="1">
              <a:lnSpc>
                <a:spcPct val="100000"/>
              </a:lnSpc>
              <a:spcBef>
                <a:spcPts val="500"/>
              </a:spcBef>
              <a:spcAft>
                <a:spcPts val="0"/>
              </a:spcAft>
              <a:buClr>
                <a:srgbClr val="073763"/>
              </a:buClr>
              <a:buSzPts val="16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Developed under the guidance and recommendation of the MDPH SOGI Data Standards Group. </a:t>
            </a:r>
          </a:p>
          <a:p>
            <a:pPr marL="1520825" marR="0" lvl="2" indent="-285750" algn="l" defTabSz="914400" rtl="0" eaLnBrk="1" fontAlgn="auto" latinLnBrk="0" hangingPunct="1">
              <a:lnSpc>
                <a:spcPct val="100000"/>
              </a:lnSpc>
              <a:spcBef>
                <a:spcPts val="500"/>
              </a:spcBef>
              <a:spcAft>
                <a:spcPts val="0"/>
              </a:spcAft>
              <a:buClr>
                <a:srgbClr val="073763"/>
              </a:buClr>
              <a:buSzPts val="16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3 separate measures: sexual orientation, gender identity, transgender experience </a:t>
            </a:r>
          </a:p>
          <a:p>
            <a:pPr marL="1063625" marR="0" lvl="1" indent="-285750" algn="l" defTabSz="914400" rtl="0" eaLnBrk="1" fontAlgn="auto" latinLnBrk="0" hangingPunct="1">
              <a:lnSpc>
                <a:spcPct val="100000"/>
              </a:lnSpc>
              <a:spcBef>
                <a:spcPts val="500"/>
              </a:spcBef>
              <a:spcAft>
                <a:spcPts val="0"/>
              </a:spcAft>
              <a:buClr>
                <a:srgbClr val="073763"/>
              </a:buClr>
              <a:buSzPts val="16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The development of SOGI data collection and analysis recommendations are part of an on-going process that will continue to incorporate lessons learned and feedback of community members. </a:t>
            </a:r>
          </a:p>
        </p:txBody>
      </p:sp>
      <p:sp>
        <p:nvSpPr>
          <p:cNvPr id="15" name="Google Shape;68;p15">
            <a:extLst>
              <a:ext uri="{FF2B5EF4-FFF2-40B4-BE49-F238E27FC236}">
                <a16:creationId xmlns:a16="http://schemas.microsoft.com/office/drawing/2014/main" id="{E97EC0AB-32AC-4026-980D-598D6A160A6C}"/>
              </a:ext>
            </a:extLst>
          </p:cNvPr>
          <p:cNvSpPr txBox="1">
            <a:spLocks/>
          </p:cNvSpPr>
          <p:nvPr/>
        </p:nvSpPr>
        <p:spPr>
          <a:xfrm>
            <a:off x="343972" y="6119368"/>
            <a:ext cx="11504053" cy="468842"/>
          </a:xfrm>
          <a:prstGeom prst="rect">
            <a:avLst/>
          </a:prstGeom>
          <a:ln>
            <a:noFill/>
          </a:ln>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7875" marR="0" lvl="1" indent="0" algn="l" defTabSz="914400" rtl="0" eaLnBrk="1" fontAlgn="auto" latinLnBrk="0" hangingPunct="1">
              <a:lnSpc>
                <a:spcPct val="150000"/>
              </a:lnSpc>
              <a:spcBef>
                <a:spcPts val="500"/>
              </a:spcBef>
              <a:spcAft>
                <a:spcPts val="0"/>
              </a:spcAft>
              <a:buClr>
                <a:srgbClr val="073763"/>
              </a:buClr>
              <a:buSzPts val="1600"/>
              <a:buFont typeface="Arial" panose="020B0604020202020204" pitchFamily="34" charset="0"/>
              <a:buNone/>
              <a:tabLst/>
              <a:defRPr/>
            </a:pPr>
            <a:r>
              <a:rPr kumimoji="0" lang="en-US" sz="16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Thank you to our community partners and the MDPH SOGI Data Standards Group for this effort. </a:t>
            </a:r>
          </a:p>
        </p:txBody>
      </p:sp>
      <p:sp>
        <p:nvSpPr>
          <p:cNvPr id="7" name="TextBox 6">
            <a:extLst>
              <a:ext uri="{FF2B5EF4-FFF2-40B4-BE49-F238E27FC236}">
                <a16:creationId xmlns:a16="http://schemas.microsoft.com/office/drawing/2014/main" id="{B4AA72F6-29A4-48D5-95BF-28FFE9A119BC}"/>
              </a:ext>
            </a:extLst>
          </p:cNvPr>
          <p:cNvSpPr txBox="1"/>
          <p:nvPr/>
        </p:nvSpPr>
        <p:spPr>
          <a:xfrm>
            <a:off x="808075" y="4509596"/>
            <a:ext cx="47613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*Suppressed due to low sample size.</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60CEEFB-2327-4127-810A-6933F28450BE}"/>
              </a:ext>
            </a:extLst>
          </p:cNvPr>
          <p:cNvSpPr txBox="1"/>
          <p:nvPr/>
        </p:nvSpPr>
        <p:spPr>
          <a:xfrm>
            <a:off x="-302652" y="1682792"/>
            <a:ext cx="12819439" cy="420693"/>
          </a:xfrm>
          <a:prstGeom prst="rect">
            <a:avLst/>
          </a:prstGeom>
          <a:noFill/>
        </p:spPr>
        <p:txBody>
          <a:bodyPr wrap="square">
            <a:spAutoFit/>
          </a:bodyPr>
          <a:lstStyle/>
          <a:p>
            <a:pPr marL="1063625" marR="0" lvl="1" indent="-285750" algn="l" defTabSz="914400" rtl="0" eaLnBrk="1" fontAlgn="auto" latinLnBrk="0" hangingPunct="1">
              <a:lnSpc>
                <a:spcPct val="150000"/>
              </a:lnSpc>
              <a:spcBef>
                <a:spcPts val="0"/>
              </a:spcBef>
              <a:spcAft>
                <a:spcPts val="0"/>
              </a:spcAft>
              <a:buClr>
                <a:srgbClr val="073763"/>
              </a:buClr>
              <a:buSzPts val="1600"/>
              <a:buFontTx/>
              <a:buNone/>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Through intentional outreach efforts conducted by CCIS partners, </a:t>
            </a: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LGBTQ+</a:t>
            </a: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 adults and youth participated in the survey at unprecedented rates:    </a:t>
            </a:r>
          </a:p>
        </p:txBody>
      </p:sp>
      <p:sp>
        <p:nvSpPr>
          <p:cNvPr id="19" name="Rectangle 18">
            <a:extLst>
              <a:ext uri="{FF2B5EF4-FFF2-40B4-BE49-F238E27FC236}">
                <a16:creationId xmlns:a16="http://schemas.microsoft.com/office/drawing/2014/main" id="{C7AD4722-F206-974C-9BBD-3B8DAF428B7C}"/>
              </a:ext>
            </a:extLst>
          </p:cNvPr>
          <p:cNvSpPr/>
          <p:nvPr/>
        </p:nvSpPr>
        <p:spPr>
          <a:xfrm>
            <a:off x="1622527" y="6523829"/>
            <a:ext cx="2552943"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mn-ea"/>
                <a:cs typeface="Arial"/>
                <a:sym typeface="Lato"/>
              </a:rPr>
              <a:t>* Suppressed due to small count</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B882FAA0-5BDE-4334-ACC5-D760AD4B0C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6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1" name="TextBox 20">
            <a:extLst>
              <a:ext uri="{FF2B5EF4-FFF2-40B4-BE49-F238E27FC236}">
                <a16:creationId xmlns:a16="http://schemas.microsoft.com/office/drawing/2014/main" id="{8477FEEA-ADC0-4076-902D-D0BAB42643E5}"/>
              </a:ext>
            </a:extLst>
          </p:cNvPr>
          <p:cNvSpPr txBox="1"/>
          <p:nvPr/>
        </p:nvSpPr>
        <p:spPr>
          <a:xfrm>
            <a:off x="-1827" y="5065814"/>
            <a:ext cx="5743332" cy="1754326"/>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86EF4FA-FE88-40EF-BFBD-C2D8E5F74FC1}"/>
              </a:ext>
            </a:extLst>
          </p:cNvPr>
          <p:cNvSpPr txBox="1"/>
          <p:nvPr/>
        </p:nvSpPr>
        <p:spPr>
          <a:xfrm>
            <a:off x="-1828" y="1947503"/>
            <a:ext cx="5743333" cy="2031325"/>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CDEAD12-61C0-4E09-9F3E-18EE85294948}"/>
              </a:ext>
            </a:extLst>
          </p:cNvPr>
          <p:cNvSpPr txBox="1"/>
          <p:nvPr/>
        </p:nvSpPr>
        <p:spPr>
          <a:xfrm>
            <a:off x="0" y="3982572"/>
            <a:ext cx="5722895" cy="1077218"/>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2F73D39-3EB6-45B1-B653-DA3C7086B555}"/>
              </a:ext>
            </a:extLst>
          </p:cNvPr>
          <p:cNvSpPr>
            <a:spLocks noGrp="1"/>
          </p:cNvSpPr>
          <p:nvPr>
            <p:ph idx="1"/>
          </p:nvPr>
        </p:nvSpPr>
        <p:spPr>
          <a:xfrm>
            <a:off x="158476" y="2019596"/>
            <a:ext cx="4477023" cy="4586504"/>
          </a:xfrm>
          <a:ln>
            <a:noFill/>
          </a:ln>
        </p:spPr>
        <p:txBody>
          <a:bodyPr>
            <a:normAutofit/>
          </a:bodyPr>
          <a:lstStyle/>
          <a:p>
            <a:pPr marL="0" indent="0">
              <a:buNone/>
            </a:pPr>
            <a:r>
              <a:rPr lang="en-US" sz="1800">
                <a:latin typeface="Abadi Extra Light" panose="020B0204020104020204" pitchFamily="34" charset="0"/>
              </a:rPr>
              <a:t>Economic Stability </a:t>
            </a:r>
          </a:p>
          <a:p>
            <a:r>
              <a:rPr lang="en-US" sz="1400" b="1">
                <a:latin typeface="Abadi Extra Light" panose="020B0204020104020204" pitchFamily="34" charset="0"/>
                <a:ea typeface="+mn-lt"/>
                <a:cs typeface="+mn-lt"/>
              </a:rPr>
              <a:t>Over 1 out of 2 BTQA and NB adults were worried about paying a bill in the next few weeks</a:t>
            </a:r>
          </a:p>
          <a:p>
            <a:r>
              <a:rPr lang="en-US" sz="1400" b="1">
                <a:latin typeface="Abadi Extra Light" panose="020B0204020104020204" pitchFamily="34" charset="0"/>
                <a:ea typeface="+mn-lt"/>
                <a:cs typeface="+mn-lt"/>
              </a:rPr>
              <a:t>LGBTQA and NB youth were up to 2.1x as likely to say they may not continue their education in the fall</a:t>
            </a:r>
            <a:endParaRPr lang="en-US" sz="1400" b="1" baseline="30000">
              <a:latin typeface="Abadi Extra Light" panose="020B0204020104020204" pitchFamily="34" charset="0"/>
              <a:ea typeface="+mn-lt"/>
              <a:cs typeface="+mn-lt"/>
            </a:endParaRPr>
          </a:p>
          <a:p>
            <a:pPr lvl="1"/>
            <a:r>
              <a:rPr lang="en-US" sz="1200" b="1">
                <a:latin typeface="Abadi Extra Light" panose="020B0204020104020204" pitchFamily="34" charset="0"/>
                <a:ea typeface="+mn-lt"/>
                <a:cs typeface="+mn-lt"/>
              </a:rPr>
              <a:t>NB youth aged 18+ were over 2x as likely  as male youth aged 18+ to report that one of the reasons for not continuing was tuition expense</a:t>
            </a:r>
            <a:endParaRPr lang="en-US" sz="1400">
              <a:latin typeface="Abadi Extra Light" panose="020B0204020104020204" pitchFamily="34" charset="0"/>
            </a:endParaRPr>
          </a:p>
          <a:p>
            <a:pPr lvl="1"/>
            <a:endParaRPr lang="en-US" sz="100">
              <a:latin typeface="Abadi Extra Light" panose="020B0204020104020204" pitchFamily="34" charset="0"/>
            </a:endParaRPr>
          </a:p>
          <a:p>
            <a:pPr marL="0" indent="0">
              <a:lnSpc>
                <a:spcPct val="150000"/>
              </a:lnSpc>
              <a:buNone/>
            </a:pPr>
            <a:r>
              <a:rPr lang="en-US" sz="1800">
                <a:latin typeface="Abadi Extra Light" panose="020B0204020104020204" pitchFamily="34" charset="0"/>
              </a:rPr>
              <a:t>Employment</a:t>
            </a:r>
          </a:p>
          <a:p>
            <a:r>
              <a:rPr lang="en-US" sz="1400" b="1">
                <a:latin typeface="Abadi Extra Light" panose="020B0204020104020204" pitchFamily="34" charset="0"/>
                <a:ea typeface="+mn-lt"/>
                <a:cs typeface="+mn-lt"/>
              </a:rPr>
              <a:t>1 out of 5 working nonbinary and transgender adults lost their job (vs. 1 out of 10 male and cis-gender adults). </a:t>
            </a:r>
          </a:p>
          <a:p>
            <a:pPr marL="0" indent="0">
              <a:buNone/>
            </a:pPr>
            <a:endParaRPr lang="en-US" sz="100">
              <a:latin typeface="Abadi Extra Light" panose="020B0204020104020204" pitchFamily="34" charset="0"/>
            </a:endParaRPr>
          </a:p>
          <a:p>
            <a:pPr marL="0" indent="0">
              <a:buNone/>
            </a:pPr>
            <a:r>
              <a:rPr lang="en-US" sz="1800">
                <a:latin typeface="Abadi Extra Light" panose="020B0204020104020204" pitchFamily="34" charset="0"/>
              </a:rPr>
              <a:t>Housing Stability </a:t>
            </a:r>
          </a:p>
          <a:p>
            <a:r>
              <a:rPr lang="en-US" sz="1400" b="1">
                <a:latin typeface="Abadi Extra Light" panose="020B0204020104020204" pitchFamily="34" charset="0"/>
                <a:ea typeface="+mn-lt"/>
                <a:cs typeface="+mn-lt"/>
              </a:rPr>
              <a:t>LGBTQA/NB  adults were up to 2x as likely to report worrying about needing to move for any reason in the next few weeks </a:t>
            </a:r>
          </a:p>
        </p:txBody>
      </p:sp>
      <p:sp>
        <p:nvSpPr>
          <p:cNvPr id="25" name="TextBox 24">
            <a:extLst>
              <a:ext uri="{FF2B5EF4-FFF2-40B4-BE49-F238E27FC236}">
                <a16:creationId xmlns:a16="http://schemas.microsoft.com/office/drawing/2014/main" id="{87C69B81-7675-4F24-8798-1A3FA17014A4}"/>
              </a:ext>
            </a:extLst>
          </p:cNvPr>
          <p:cNvSpPr txBox="1"/>
          <p:nvPr/>
        </p:nvSpPr>
        <p:spPr>
          <a:xfrm>
            <a:off x="5703826" y="4907392"/>
            <a:ext cx="6486028" cy="1723549"/>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BAF4274-F5C3-4F4A-B223-49F8552E13CE}"/>
              </a:ext>
            </a:extLst>
          </p:cNvPr>
          <p:cNvSpPr txBox="1"/>
          <p:nvPr/>
        </p:nvSpPr>
        <p:spPr>
          <a:xfrm>
            <a:off x="5714409" y="3687672"/>
            <a:ext cx="6477591" cy="1210912"/>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966828E-B58B-402C-96B1-E69061590205}"/>
              </a:ext>
            </a:extLst>
          </p:cNvPr>
          <p:cNvSpPr txBox="1"/>
          <p:nvPr/>
        </p:nvSpPr>
        <p:spPr>
          <a:xfrm>
            <a:off x="5703825" y="1943322"/>
            <a:ext cx="6488174" cy="1754326"/>
          </a:xfrm>
          <a:prstGeom prst="rect">
            <a:avLst/>
          </a:prstGeom>
          <a:solidFill>
            <a:schemeClr val="bg2">
              <a:lumMod val="90000"/>
            </a:schemeClr>
          </a:solid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ontent Placeholder 3">
            <a:extLst>
              <a:ext uri="{FF2B5EF4-FFF2-40B4-BE49-F238E27FC236}">
                <a16:creationId xmlns:a16="http://schemas.microsoft.com/office/drawing/2014/main" id="{1AD25707-D955-46EB-BCD4-500A12B8A4B2}"/>
              </a:ext>
            </a:extLst>
          </p:cNvPr>
          <p:cNvSpPr txBox="1">
            <a:spLocks/>
          </p:cNvSpPr>
          <p:nvPr/>
        </p:nvSpPr>
        <p:spPr>
          <a:xfrm>
            <a:off x="5747568" y="2048840"/>
            <a:ext cx="5357919" cy="1743011"/>
          </a:xfrm>
          <a:prstGeom prst="rect">
            <a:avLst/>
          </a:prstGeom>
          <a:ln>
            <a:noFill/>
          </a:ln>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5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Access to Healthcare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BTQ and NB adults were more likely to: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43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Report delaying: any care (up to 3x); sexual and reproductive health care (up to 6x*); and severe mental health care (up to 2x*)</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43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Report that not knowing where to go was a barrier to COVID testing (up to 6x)</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2800">
                <a:solidFill>
                  <a:schemeClr val="bg1"/>
                </a:solidFill>
                <a:latin typeface="Abadi Extra Light" panose="020B0204020104020204" pitchFamily="34" charset="0"/>
              </a:rPr>
              <a:t>The pandemic has inequitably impacted LGBTQ+ youth and adults across multiple domains affecting the social determinants of health. </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7" name="Google Shape;67;p15">
            <a:extLst>
              <a:ext uri="{FF2B5EF4-FFF2-40B4-BE49-F238E27FC236}">
                <a16:creationId xmlns:a16="http://schemas.microsoft.com/office/drawing/2014/main" id="{A4477015-3DA3-4590-A73F-8722DFFA0D25}"/>
              </a:ext>
            </a:extLst>
          </p:cNvPr>
          <p:cNvSpPr txBox="1">
            <a:spLocks/>
          </p:cNvSpPr>
          <p:nvPr/>
        </p:nvSpPr>
        <p:spPr>
          <a:xfrm>
            <a:off x="1" y="1502499"/>
            <a:ext cx="12191999" cy="448264"/>
          </a:xfrm>
          <a:prstGeom prst="rect">
            <a:avLst/>
          </a:prstGeom>
          <a:solidFill>
            <a:schemeClr val="accent1">
              <a:lumMod val="50000"/>
            </a:schemeClr>
          </a:solidFill>
        </p:spPr>
        <p:txBody>
          <a:bodyPr spcFirstLastPara="1" vert="horz" wrap="square" lIns="91433" tIns="45700" rIns="91433"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panose="020B0204020104020204" pitchFamily="34" charset="0"/>
                <a:ea typeface="+mj-ea"/>
                <a:cs typeface="+mj-cs"/>
              </a:rPr>
              <a:t>Addressing any domain in isolation will not work. </a:t>
            </a:r>
          </a:p>
        </p:txBody>
      </p:sp>
      <p:pic>
        <p:nvPicPr>
          <p:cNvPr id="5" name="Graphic 4" descr="Coins outline">
            <a:extLst>
              <a:ext uri="{FF2B5EF4-FFF2-40B4-BE49-F238E27FC236}">
                <a16:creationId xmlns:a16="http://schemas.microsoft.com/office/drawing/2014/main" id="{92B78D78-A0DA-447D-AB61-537664466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6125" y="2501709"/>
            <a:ext cx="828436" cy="828436"/>
          </a:xfrm>
          <a:prstGeom prst="rect">
            <a:avLst/>
          </a:prstGeom>
        </p:spPr>
      </p:pic>
      <p:pic>
        <p:nvPicPr>
          <p:cNvPr id="10" name="Graphic 9" descr="Work from home desk with solid fill">
            <a:extLst>
              <a:ext uri="{FF2B5EF4-FFF2-40B4-BE49-F238E27FC236}">
                <a16:creationId xmlns:a16="http://schemas.microsoft.com/office/drawing/2014/main" id="{5355EABF-7ADF-46D7-B899-131661F0C5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293" y="3931448"/>
            <a:ext cx="828436" cy="828436"/>
          </a:xfrm>
          <a:prstGeom prst="rect">
            <a:avLst/>
          </a:prstGeom>
        </p:spPr>
      </p:pic>
      <p:pic>
        <p:nvPicPr>
          <p:cNvPr id="12" name="Graphic 11" descr="House with solid fill">
            <a:extLst>
              <a:ext uri="{FF2B5EF4-FFF2-40B4-BE49-F238E27FC236}">
                <a16:creationId xmlns:a16="http://schemas.microsoft.com/office/drawing/2014/main" id="{F5652F0E-776F-4DBA-AAFF-BA78ADF596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2197" y="5215480"/>
            <a:ext cx="828436" cy="828436"/>
          </a:xfrm>
          <a:prstGeom prst="rect">
            <a:avLst/>
          </a:prstGeom>
        </p:spPr>
      </p:pic>
      <p:pic>
        <p:nvPicPr>
          <p:cNvPr id="14" name="Graphic 13" descr="Medical outline">
            <a:extLst>
              <a:ext uri="{FF2B5EF4-FFF2-40B4-BE49-F238E27FC236}">
                <a16:creationId xmlns:a16="http://schemas.microsoft.com/office/drawing/2014/main" id="{FECAB6B4-DF54-4085-AB15-B0FB8347F0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84395" y="2386420"/>
            <a:ext cx="954150" cy="956694"/>
          </a:xfrm>
          <a:prstGeom prst="rect">
            <a:avLst/>
          </a:prstGeom>
        </p:spPr>
      </p:pic>
      <p:pic>
        <p:nvPicPr>
          <p:cNvPr id="18" name="Graphic 17" descr="Mental Health outline">
            <a:extLst>
              <a:ext uri="{FF2B5EF4-FFF2-40B4-BE49-F238E27FC236}">
                <a16:creationId xmlns:a16="http://schemas.microsoft.com/office/drawing/2014/main" id="{A6F46F5F-C040-485A-8369-EBB741B090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05486" y="3911571"/>
            <a:ext cx="911969" cy="837999"/>
          </a:xfrm>
          <a:prstGeom prst="rect">
            <a:avLst/>
          </a:prstGeom>
        </p:spPr>
      </p:pic>
      <p:sp>
        <p:nvSpPr>
          <p:cNvPr id="15" name="Content Placeholder 3">
            <a:extLst>
              <a:ext uri="{FF2B5EF4-FFF2-40B4-BE49-F238E27FC236}">
                <a16:creationId xmlns:a16="http://schemas.microsoft.com/office/drawing/2014/main" id="{47D6C7C4-4484-4CD0-892F-5CBC29CEB6DE}"/>
              </a:ext>
            </a:extLst>
          </p:cNvPr>
          <p:cNvSpPr txBox="1">
            <a:spLocks/>
          </p:cNvSpPr>
          <p:nvPr/>
        </p:nvSpPr>
        <p:spPr>
          <a:xfrm>
            <a:off x="5732660" y="4945765"/>
            <a:ext cx="5372827" cy="1373034"/>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Social Inclusion and Support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BTQ and NB adults and those questioning their sexual orientation were up to 4x as likely to report experiencing intimate partner violence during COVID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4-9% of LGBTQ and NB youth reported experiencing violence at home during COVID (2-5x that of straight, cisgender, and male youth)</a:t>
            </a:r>
          </a:p>
        </p:txBody>
      </p:sp>
      <p:sp>
        <p:nvSpPr>
          <p:cNvPr id="17" name="Content Placeholder 3">
            <a:extLst>
              <a:ext uri="{FF2B5EF4-FFF2-40B4-BE49-F238E27FC236}">
                <a16:creationId xmlns:a16="http://schemas.microsoft.com/office/drawing/2014/main" id="{DAB8B420-DD33-4712-BD29-EC61FA09AEF2}"/>
              </a:ext>
            </a:extLst>
          </p:cNvPr>
          <p:cNvSpPr txBox="1">
            <a:spLocks/>
          </p:cNvSpPr>
          <p:nvPr/>
        </p:nvSpPr>
        <p:spPr>
          <a:xfrm>
            <a:off x="5747567" y="3807418"/>
            <a:ext cx="5357919" cy="1056805"/>
          </a:xfrm>
          <a:prstGeom prst="rect">
            <a:avLst/>
          </a:prstGeom>
          <a:ln>
            <a:no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Mental Health</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56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LGBTQ adults were up to 3x  more likely to report 15+ days of poor mental health in past 30 days &amp; 3+ PTSD-like reactions to COVID  </a:t>
            </a:r>
          </a:p>
        </p:txBody>
      </p:sp>
      <p:sp>
        <p:nvSpPr>
          <p:cNvPr id="3" name="Slide Number Placeholder 2">
            <a:extLst>
              <a:ext uri="{FF2B5EF4-FFF2-40B4-BE49-F238E27FC236}">
                <a16:creationId xmlns:a16="http://schemas.microsoft.com/office/drawing/2014/main" id="{679CD5B7-C2C1-4EA2-BB86-C2A28B01E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Graphic 12" descr="Two Men outline">
            <a:extLst>
              <a:ext uri="{FF2B5EF4-FFF2-40B4-BE49-F238E27FC236}">
                <a16:creationId xmlns:a16="http://schemas.microsoft.com/office/drawing/2014/main" id="{E6287A73-D351-4C88-9F71-DE02AD1EA7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05486" y="5309793"/>
            <a:ext cx="914400" cy="914400"/>
          </a:xfrm>
          <a:prstGeom prst="rect">
            <a:avLst/>
          </a:prstGeom>
        </p:spPr>
      </p:pic>
      <p:sp>
        <p:nvSpPr>
          <p:cNvPr id="26" name="TextBox 25">
            <a:extLst>
              <a:ext uri="{FF2B5EF4-FFF2-40B4-BE49-F238E27FC236}">
                <a16:creationId xmlns:a16="http://schemas.microsoft.com/office/drawing/2014/main" id="{9745A778-0F0D-4BE7-A9E3-33FD9338D32A}"/>
              </a:ext>
            </a:extLst>
          </p:cNvPr>
          <p:cNvSpPr txBox="1"/>
          <p:nvPr/>
        </p:nvSpPr>
        <p:spPr>
          <a:xfrm>
            <a:off x="2146" y="6434667"/>
            <a:ext cx="71267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*Amongst those who had delayed routine and urgent care, respectively.</a:t>
            </a:r>
          </a:p>
        </p:txBody>
      </p:sp>
    </p:spTree>
    <p:extLst>
      <p:ext uri="{BB962C8B-B14F-4D97-AF65-F5344CB8AC3E}">
        <p14:creationId xmlns:p14="http://schemas.microsoft.com/office/powerpoint/2010/main" val="144809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5"/>
                                        </p:tgtEl>
                                      </p:cBhvr>
                                    </p:animEffect>
                                    <p:set>
                                      <p:cBhvr>
                                        <p:cTn id="10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9" grpId="0" animBg="1"/>
      <p:bldP spid="9" grpId="1" animBg="1"/>
      <p:bldP spid="19" grpId="0" animBg="1"/>
      <p:bldP spid="19" grpId="1" animBg="1"/>
      <p:bldP spid="25" grpId="0" animBg="1"/>
      <p:bldP spid="25" grpId="1" animBg="1"/>
      <p:bldP spid="24" grpId="0" animBg="1"/>
      <p:bldP spid="24" grpId="1" animBg="1"/>
      <p:bldP spid="22" grpId="0" animBg="1"/>
      <p:bldP spid="22" grpId="1" animBg="1"/>
      <p:bldP spid="20" grpId="0"/>
      <p:bldP spid="15" grpId="0"/>
      <p:bldP spid="17"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6" name="TextBox 25">
            <a:extLst>
              <a:ext uri="{FF2B5EF4-FFF2-40B4-BE49-F238E27FC236}">
                <a16:creationId xmlns:a16="http://schemas.microsoft.com/office/drawing/2014/main" id="{5C2F06DC-93FC-4AB7-B2C9-BA0C40E4C18F}"/>
              </a:ext>
            </a:extLst>
          </p:cNvPr>
          <p:cNvSpPr txBox="1"/>
          <p:nvPr/>
        </p:nvSpPr>
        <p:spPr>
          <a:xfrm>
            <a:off x="5811904" y="2397919"/>
            <a:ext cx="6380095" cy="3589048"/>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A8AFEAC-6EB0-43E0-8169-ED68B28AD7F7}"/>
              </a:ext>
            </a:extLst>
          </p:cNvPr>
          <p:cNvSpPr txBox="1"/>
          <p:nvPr/>
        </p:nvSpPr>
        <p:spPr>
          <a:xfrm>
            <a:off x="5973307" y="3037051"/>
            <a:ext cx="6144360" cy="32147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row: U-Turn 24">
            <a:extLst>
              <a:ext uri="{FF2B5EF4-FFF2-40B4-BE49-F238E27FC236}">
                <a16:creationId xmlns:a16="http://schemas.microsoft.com/office/drawing/2014/main" id="{2EBD0CA3-73AA-4A43-99F0-2DFE79237CF5}"/>
              </a:ext>
            </a:extLst>
          </p:cNvPr>
          <p:cNvSpPr/>
          <p:nvPr/>
        </p:nvSpPr>
        <p:spPr>
          <a:xfrm rot="10800000" flipH="1">
            <a:off x="5811904" y="5011229"/>
            <a:ext cx="6882385" cy="1257548"/>
          </a:xfrm>
          <a:prstGeom prst="utur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FEE7719-1665-4988-9E7F-0A13A3F7E034}"/>
              </a:ext>
            </a:extLst>
          </p:cNvPr>
          <p:cNvSpPr txBox="1"/>
          <p:nvPr/>
        </p:nvSpPr>
        <p:spPr>
          <a:xfrm>
            <a:off x="237215" y="5730883"/>
            <a:ext cx="6380095" cy="537378"/>
          </a:xfrm>
          <a:prstGeom prst="rect">
            <a:avLst/>
          </a:prstGeom>
          <a:solidFill>
            <a:schemeClr val="bg1">
              <a:lumMod val="8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993BD93-36EE-4D8F-ACD5-F102E5561E9E}"/>
              </a:ext>
            </a:extLst>
          </p:cNvPr>
          <p:cNvSpPr txBox="1"/>
          <p:nvPr/>
        </p:nvSpPr>
        <p:spPr>
          <a:xfrm>
            <a:off x="237216" y="2349539"/>
            <a:ext cx="5390718"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LGBTQ and NB adults were more likely to express worry about attaining: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Healthcare</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(Up to 2.2x)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Technology </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(Up to 1.7x)</a:t>
            </a:r>
            <a:r>
              <a:rPr kumimoji="0" lang="en-US" sz="1800" b="0" i="0" u="none" strike="noStrike" kern="1200" cap="none" spc="0" normalizeH="0" baseline="30000" noProof="0">
                <a:ln>
                  <a:noFill/>
                </a:ln>
                <a:solidFill>
                  <a:prstClr val="black"/>
                </a:solidFill>
                <a:effectLst/>
                <a:uLnTx/>
                <a:uFillTx/>
                <a:latin typeface="Abadi Extra Light" panose="020B0204020104020204" pitchFamily="34" charset="0"/>
                <a:ea typeface="+mn-ea"/>
                <a:cs typeface="+mn-cs"/>
              </a:rPr>
              <a:t>†</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And more likely to express that the following resources would be helpful right now: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Goods &amp; services for people with disabilities </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(Up to 5x)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Help applying for benefits </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(Up to 2.1x)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Housing stability resources</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(Up to 3.1x) </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1826" y="450855"/>
            <a:ext cx="12193826" cy="1229009"/>
          </a:xfrm>
          <a:prstGeom prst="rect">
            <a:avLst/>
          </a:prstGeom>
        </p:spPr>
        <p:txBody>
          <a:bodyPr spcFirstLastPara="1" wrap="square" lIns="91433" tIns="45700" rIns="91433" bIns="45700" anchor="ctr" anchorCtr="0">
            <a:noAutofit/>
          </a:bodyPr>
          <a:lstStyle/>
          <a:p>
            <a:r>
              <a:rPr lang="en-US" sz="4000">
                <a:solidFill>
                  <a:schemeClr val="bg1"/>
                </a:solidFill>
                <a:latin typeface="Abadi Extra Light" panose="020B0204020104020204" pitchFamily="34" charset="0"/>
              </a:rPr>
              <a:t>Meeting basic needs is among the most critical concerns</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graphicFrame>
        <p:nvGraphicFramePr>
          <p:cNvPr id="14" name="Chart 13">
            <a:extLst>
              <a:ext uri="{FF2B5EF4-FFF2-40B4-BE49-F238E27FC236}">
                <a16:creationId xmlns:a16="http://schemas.microsoft.com/office/drawing/2014/main" id="{6E280DB9-3CE2-480D-910D-F9ED8CFE242F}"/>
              </a:ext>
            </a:extLst>
          </p:cNvPr>
          <p:cNvGraphicFramePr>
            <a:graphicFrameLocks/>
          </p:cNvGraphicFramePr>
          <p:nvPr/>
        </p:nvGraphicFramePr>
        <p:xfrm>
          <a:off x="5764191" y="2668803"/>
          <a:ext cx="6564066" cy="34764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1DA7669-59E0-4C8C-B1C3-9163FB5807C8}"/>
              </a:ext>
            </a:extLst>
          </p:cNvPr>
          <p:cNvSpPr txBox="1"/>
          <p:nvPr/>
        </p:nvSpPr>
        <p:spPr>
          <a:xfrm>
            <a:off x="0" y="1500874"/>
            <a:ext cx="12198117" cy="646331"/>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B9084E7-8BAB-47B5-8926-6E31B606A603}"/>
              </a:ext>
            </a:extLst>
          </p:cNvPr>
          <p:cNvSpPr txBox="1"/>
          <p:nvPr/>
        </p:nvSpPr>
        <p:spPr>
          <a:xfrm>
            <a:off x="687946" y="1615583"/>
            <a:ext cx="11152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Over 63% of LGBTQ adults expressed worry about attaining at least one household need in the next few weeks. </a:t>
            </a:r>
          </a:p>
        </p:txBody>
      </p:sp>
      <p:sp>
        <p:nvSpPr>
          <p:cNvPr id="21" name="TextBox 20">
            <a:extLst>
              <a:ext uri="{FF2B5EF4-FFF2-40B4-BE49-F238E27FC236}">
                <a16:creationId xmlns:a16="http://schemas.microsoft.com/office/drawing/2014/main" id="{8A969D2F-F325-48B8-8997-7007B86BE1F4}"/>
              </a:ext>
            </a:extLst>
          </p:cNvPr>
          <p:cNvSpPr txBox="1"/>
          <p:nvPr/>
        </p:nvSpPr>
        <p:spPr>
          <a:xfrm>
            <a:off x="5973306" y="3589245"/>
            <a:ext cx="6144360" cy="32147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2F092D-444A-4568-A033-FC289DA49604}"/>
              </a:ext>
            </a:extLst>
          </p:cNvPr>
          <p:cNvSpPr txBox="1"/>
          <p:nvPr/>
        </p:nvSpPr>
        <p:spPr>
          <a:xfrm>
            <a:off x="6320135" y="2476088"/>
            <a:ext cx="57975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Percentage of MA Adults Requesting Housing Stability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FF94E5E-1C25-4C7A-8251-0111CD1BC083}"/>
              </a:ext>
            </a:extLst>
          </p:cNvPr>
          <p:cNvSpPr txBox="1"/>
          <p:nvPr/>
        </p:nvSpPr>
        <p:spPr>
          <a:xfrm>
            <a:off x="5986810" y="4123612"/>
            <a:ext cx="6144360" cy="32147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CF187B5-D966-47C1-A86A-67B6057950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DEF4305-DD61-4C1D-8BC0-9D1FE0828184}"/>
              </a:ext>
            </a:extLst>
          </p:cNvPr>
          <p:cNvSpPr txBox="1"/>
          <p:nvPr/>
        </p:nvSpPr>
        <p:spPr>
          <a:xfrm>
            <a:off x="2143" y="6392578"/>
            <a:ext cx="1026792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75000"/>
                    <a:lumOff val="25000"/>
                  </a:prstClr>
                </a:solidFill>
                <a:effectLst/>
                <a:uLnTx/>
                <a:uFillTx/>
                <a:latin typeface="Abadi Extra Light" panose="020B0204020104020204" pitchFamily="34" charset="0"/>
                <a:ea typeface="+mn-ea"/>
                <a:cs typeface="+mn-cs"/>
              </a:rPr>
              <a:t>†Difference was not significantly different at p&lt;0.05 level for gay or lesbian and queer respondents when compared to straight respondents . </a:t>
            </a:r>
            <a:r>
              <a:rPr kumimoji="0" lang="en-US" sz="900" b="0" i="0" u="none" strike="noStrike" kern="0" cap="none" spc="0" normalizeH="0" baseline="0" noProof="0">
                <a:ln>
                  <a:noFill/>
                </a:ln>
                <a:solidFill>
                  <a:prstClr val="black">
                    <a:lumMod val="75000"/>
                    <a:lumOff val="25000"/>
                  </a:prstClr>
                </a:solidFill>
                <a:effectLst/>
                <a:uLnTx/>
                <a:uFillTx/>
                <a:latin typeface="Abadi Extra Light"/>
                <a:ea typeface="+mn-ea"/>
                <a:cs typeface="Arial"/>
                <a:sym typeface="Arial"/>
              </a:rPr>
              <a:t>*  denotes a statistically significant difference from reference group at  p&lt;0.05 level. </a:t>
            </a:r>
            <a:endParaRPr kumimoji="0" lang="en-US" sz="900" b="0" i="0" u="none" strike="noStrike" kern="1200" cap="none" spc="0" normalizeH="0" baseline="0" noProof="0">
              <a:ln>
                <a:noFill/>
              </a:ln>
              <a:solidFill>
                <a:prstClr val="black">
                  <a:lumMod val="75000"/>
                  <a:lumOff val="25000"/>
                </a:prst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118553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500"/>
                                        <p:tgtEl>
                                          <p:spTgt spid="2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animEffect transition="in" filter="fade">
                                      <p:cBhvr>
                                        <p:cTn id="18" dur="500"/>
                                        <p:tgtEl>
                                          <p:spTgt spid="2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fade">
                                      <p:cBhvr>
                                        <p:cTn id="21" dur="500"/>
                                        <p:tgtEl>
                                          <p:spTgt spid="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xEl>
                                              <p:pRg st="6" end="6"/>
                                            </p:txEl>
                                          </p:spTgt>
                                        </p:tgtEl>
                                        <p:attrNameLst>
                                          <p:attrName>style.visibility</p:attrName>
                                        </p:attrNameLst>
                                      </p:cBhvr>
                                      <p:to>
                                        <p:strVal val="visible"/>
                                      </p:to>
                                    </p:set>
                                    <p:animEffect transition="in" filter="fade">
                                      <p:cBhvr>
                                        <p:cTn id="26" dur="500"/>
                                        <p:tgtEl>
                                          <p:spTgt spid="2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xEl>
                                              <p:pRg st="8" end="8"/>
                                            </p:txEl>
                                          </p:spTgt>
                                        </p:tgtEl>
                                        <p:attrNameLst>
                                          <p:attrName>style.visibility</p:attrName>
                                        </p:attrNameLst>
                                      </p:cBhvr>
                                      <p:to>
                                        <p:strVal val="visible"/>
                                      </p:to>
                                    </p:set>
                                    <p:animEffect transition="in" filter="fade">
                                      <p:cBhvr>
                                        <p:cTn id="29" dur="500"/>
                                        <p:tgtEl>
                                          <p:spTgt spid="2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xEl>
                                              <p:pRg st="10" end="10"/>
                                            </p:txEl>
                                          </p:spTgt>
                                        </p:tgtEl>
                                        <p:attrNameLst>
                                          <p:attrName>style.visibility</p:attrName>
                                        </p:attrNameLst>
                                      </p:cBhvr>
                                      <p:to>
                                        <p:strVal val="visible"/>
                                      </p:to>
                                    </p:set>
                                    <p:animEffect transition="in" filter="fade">
                                      <p:cBhvr>
                                        <p:cTn id="34" dur="500"/>
                                        <p:tgtEl>
                                          <p:spTgt spid="2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12" end="12"/>
                                            </p:txEl>
                                          </p:spTgt>
                                        </p:tgtEl>
                                        <p:attrNameLst>
                                          <p:attrName>style.visibility</p:attrName>
                                        </p:attrNameLst>
                                      </p:cBhvr>
                                      <p:to>
                                        <p:strVal val="visible"/>
                                      </p:to>
                                    </p:set>
                                    <p:animEffect transition="in" filter="fade">
                                      <p:cBhvr>
                                        <p:cTn id="39" dur="500"/>
                                        <p:tgtEl>
                                          <p:spTgt spid="2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25" grpId="0" animBg="1"/>
      <p:bldP spid="22" grpId="0" animBg="1"/>
      <p:bldGraphic spid="14" grpId="0">
        <p:bldAsOne/>
      </p:bldGraphic>
      <p:bldP spid="3" grpId="0" animBg="1"/>
      <p:bldP spid="7" grpId="0"/>
      <p:bldP spid="21" grpId="0" animBg="1"/>
      <p:bldP spid="17"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4" name="TextBox 13">
            <a:extLst>
              <a:ext uri="{FF2B5EF4-FFF2-40B4-BE49-F238E27FC236}">
                <a16:creationId xmlns:a16="http://schemas.microsoft.com/office/drawing/2014/main" id="{1307D589-14A5-43A5-A4A3-7CB10554238F}"/>
              </a:ext>
            </a:extLst>
          </p:cNvPr>
          <p:cNvSpPr txBox="1"/>
          <p:nvPr/>
        </p:nvSpPr>
        <p:spPr>
          <a:xfrm>
            <a:off x="115747" y="4177605"/>
            <a:ext cx="6460920" cy="2308324"/>
          </a:xfrm>
          <a:prstGeom prst="rect">
            <a:avLst/>
          </a:prstGeom>
          <a:solidFill>
            <a:schemeClr val="accent4">
              <a:lumMod val="40000"/>
              <a:lumOff val="60000"/>
            </a:schemeClr>
          </a:solid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93D64CD-B369-4EEA-9203-C3BB58C03991}"/>
              </a:ext>
            </a:extLst>
          </p:cNvPr>
          <p:cNvSpPr txBox="1"/>
          <p:nvPr/>
        </p:nvSpPr>
        <p:spPr>
          <a:xfrm>
            <a:off x="115747" y="2854898"/>
            <a:ext cx="4032920" cy="646331"/>
          </a:xfrm>
          <a:prstGeom prst="rect">
            <a:avLst/>
          </a:prstGeom>
          <a:solidFill>
            <a:srgbClr val="00B0F0"/>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F6DB22D-A7A0-4516-A7AF-6DB9AF151D15}"/>
              </a:ext>
            </a:extLst>
          </p:cNvPr>
          <p:cNvSpPr txBox="1"/>
          <p:nvPr/>
        </p:nvSpPr>
        <p:spPr>
          <a:xfrm>
            <a:off x="115747" y="2514875"/>
            <a:ext cx="6679742"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LGBTQ and NB adults were more likely to request: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Info on seeing a therapist (up to </a:t>
            </a: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2x</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Suicide prevention resources (up to </a:t>
            </a: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7x</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Out of adults who reported using substances, LGBTA/NB adults were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1.4-1.7x</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as likely to </a:t>
            </a: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request substance use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LGBQT adults also requested mental health support other than therapy,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t>
            </a: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Financial resources to access mental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“Financial resources for rent and debt payment postponement to help relieve stress”</a:t>
            </a:r>
            <a:endPar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And mental health resources for LGBTQ people specifically: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“Social support events for transgendered people”</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“Peer health worker (especially LGBTQ) 1-on-1”</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60480"/>
            <a:ext cx="11395498" cy="1075851"/>
          </a:xfrm>
          <a:prstGeom prst="rect">
            <a:avLst/>
          </a:prstGeom>
        </p:spPr>
        <p:txBody>
          <a:bodyPr spcFirstLastPara="1" wrap="square" lIns="91433" tIns="45700" rIns="91433" bIns="45700" anchor="ctr" anchorCtr="0">
            <a:noAutofit/>
          </a:bodyPr>
          <a:lstStyle/>
          <a:p>
            <a:r>
              <a:rPr lang="en-US" sz="3800">
                <a:solidFill>
                  <a:schemeClr val="bg1"/>
                </a:solidFill>
                <a:latin typeface="Abadi Extra Light" panose="020B0204020104020204" pitchFamily="34" charset="0"/>
              </a:rPr>
              <a:t>Resources that address mental &amp; behavioral health are needed now to aid recovery.</a:t>
            </a:r>
          </a:p>
        </p:txBody>
      </p:sp>
      <p:sp>
        <p:nvSpPr>
          <p:cNvPr id="6" name="Rectangle 5">
            <a:extLst>
              <a:ext uri="{FF2B5EF4-FFF2-40B4-BE49-F238E27FC236}">
                <a16:creationId xmlns:a16="http://schemas.microsoft.com/office/drawing/2014/main" id="{2C959536-B214-4D50-AB80-389A6058B95D}"/>
              </a:ext>
            </a:extLst>
          </p:cNvPr>
          <p:cNvSpPr/>
          <p:nvPr/>
        </p:nvSpPr>
        <p:spPr>
          <a:xfrm>
            <a:off x="11020" y="6597394"/>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23" name="TextBox 22">
            <a:extLst>
              <a:ext uri="{FF2B5EF4-FFF2-40B4-BE49-F238E27FC236}">
                <a16:creationId xmlns:a16="http://schemas.microsoft.com/office/drawing/2014/main" id="{742CA4AB-B1C8-4DB3-9394-B8641B83E691}"/>
              </a:ext>
            </a:extLst>
          </p:cNvPr>
          <p:cNvSpPr txBox="1"/>
          <p:nvPr/>
        </p:nvSpPr>
        <p:spPr>
          <a:xfrm>
            <a:off x="6729443" y="2137412"/>
            <a:ext cx="27431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Social Support </a:t>
            </a:r>
          </a:p>
        </p:txBody>
      </p:sp>
      <p:sp>
        <p:nvSpPr>
          <p:cNvPr id="24" name="TextBox 23">
            <a:extLst>
              <a:ext uri="{FF2B5EF4-FFF2-40B4-BE49-F238E27FC236}">
                <a16:creationId xmlns:a16="http://schemas.microsoft.com/office/drawing/2014/main" id="{8248E980-6C14-48B1-9851-E8933A492EF9}"/>
              </a:ext>
            </a:extLst>
          </p:cNvPr>
          <p:cNvSpPr txBox="1"/>
          <p:nvPr/>
        </p:nvSpPr>
        <p:spPr>
          <a:xfrm>
            <a:off x="6795489" y="2556911"/>
            <a:ext cx="5280764" cy="2277547"/>
          </a:xfrm>
          <a:prstGeom prst="rect">
            <a:avLst/>
          </a:prstGeom>
          <a:solidFill>
            <a:schemeClr val="accent4">
              <a:lumMod val="40000"/>
              <a:lumOff val="60000"/>
            </a:schemeClr>
          </a:solidFill>
          <a:ln>
            <a:solidFill>
              <a:schemeClr val="bg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Bisexual, queer, non-binary, and youth questioning their gender were up to </a:t>
            </a:r>
            <a:r>
              <a:rPr kumimoji="0" lang="en-US" sz="1800" b="1" i="0" u="sng" strike="noStrike" kern="1200" cap="none" spc="0" normalizeH="0" baseline="0" noProof="0">
                <a:ln>
                  <a:noFill/>
                </a:ln>
                <a:solidFill>
                  <a:prstClr val="black"/>
                </a:solidFill>
                <a:effectLst/>
                <a:uLnTx/>
                <a:uFillTx/>
                <a:latin typeface="Abadi Extra Light" panose="020B0204020104020204" pitchFamily="34" charset="0"/>
                <a:ea typeface="+mn-ea"/>
                <a:cs typeface="+mn-cs"/>
              </a:rPr>
              <a:t>twice</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as likely to say that </a:t>
            </a: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having a mentor to talk to about problems </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with would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Among adults 65+, gay or lesbian adults and those questioning their sexual orientation were up to </a:t>
            </a:r>
            <a:r>
              <a:rPr kumimoji="0" lang="en-US" sz="1800" b="1" i="0" u="sng" strike="noStrike" kern="1200" cap="none" spc="0" normalizeH="0" baseline="0" noProof="0">
                <a:ln>
                  <a:noFill/>
                </a:ln>
                <a:solidFill>
                  <a:prstClr val="black"/>
                </a:solidFill>
                <a:effectLst/>
                <a:uLnTx/>
                <a:uFillTx/>
                <a:latin typeface="Abadi Extra Light" panose="020B0204020104020204" pitchFamily="34" charset="0"/>
                <a:ea typeface="+mn-ea"/>
                <a:cs typeface="+mn-cs"/>
              </a:rPr>
              <a:t>twice</a:t>
            </a:r>
            <a:r>
              <a:rPr kumimoji="0" lang="en-US" sz="18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as likely as straight adults to request services for older adults, including social services: </a:t>
            </a:r>
          </a:p>
        </p:txBody>
      </p:sp>
      <p:sp>
        <p:nvSpPr>
          <p:cNvPr id="25" name="Speech Bubble: Rectangle with Corners Rounded 24">
            <a:extLst>
              <a:ext uri="{FF2B5EF4-FFF2-40B4-BE49-F238E27FC236}">
                <a16:creationId xmlns:a16="http://schemas.microsoft.com/office/drawing/2014/main" id="{AF6FF72F-4C2F-4909-8636-54510CDAEA5B}"/>
              </a:ext>
            </a:extLst>
          </p:cNvPr>
          <p:cNvSpPr/>
          <p:nvPr/>
        </p:nvSpPr>
        <p:spPr>
          <a:xfrm>
            <a:off x="7137400" y="4935778"/>
            <a:ext cx="4826165" cy="1525845"/>
          </a:xfrm>
          <a:prstGeom prst="wedgeRoundRectCallout">
            <a:avLst>
              <a:gd name="adj1" fmla="val 7800"/>
              <a:gd name="adj2" fmla="val -64556"/>
              <a:gd name="adj3" fmla="val 16667"/>
            </a:avLst>
          </a:prstGeom>
          <a:solidFill>
            <a:schemeClr val="accent5">
              <a:lumMod val="60000"/>
              <a:lumOff val="4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“Someone from outside my social circle calling to check in with me regularly. For ex., senior center or my primary care physician…being checked on, even briefly, feels a comfort especially to people living alone” –</a:t>
            </a:r>
            <a:r>
              <a:rPr kumimoji="0" lang="en-US" sz="16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Gay male respondent aged 65+</a:t>
            </a:r>
          </a:p>
        </p:txBody>
      </p:sp>
      <p:sp>
        <p:nvSpPr>
          <p:cNvPr id="26" name="TextBox 25">
            <a:extLst>
              <a:ext uri="{FF2B5EF4-FFF2-40B4-BE49-F238E27FC236}">
                <a16:creationId xmlns:a16="http://schemas.microsoft.com/office/drawing/2014/main" id="{DB270E74-EA46-4411-A0F6-04091944E3DF}"/>
              </a:ext>
            </a:extLst>
          </p:cNvPr>
          <p:cNvSpPr txBox="1"/>
          <p:nvPr/>
        </p:nvSpPr>
        <p:spPr>
          <a:xfrm>
            <a:off x="228435" y="2163847"/>
            <a:ext cx="28035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Behavioral Health</a:t>
            </a:r>
          </a:p>
        </p:txBody>
      </p:sp>
      <p:sp>
        <p:nvSpPr>
          <p:cNvPr id="18" name="TextBox 17">
            <a:extLst>
              <a:ext uri="{FF2B5EF4-FFF2-40B4-BE49-F238E27FC236}">
                <a16:creationId xmlns:a16="http://schemas.microsoft.com/office/drawing/2014/main" id="{90A8E24F-5392-4C1B-9855-ECDD4512EB83}"/>
              </a:ext>
            </a:extLst>
          </p:cNvPr>
          <p:cNvSpPr txBox="1"/>
          <p:nvPr/>
        </p:nvSpPr>
        <p:spPr>
          <a:xfrm>
            <a:off x="4902" y="1502728"/>
            <a:ext cx="12198117" cy="646331"/>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1685D27-D55B-4D63-9208-209B7165C9E7}"/>
              </a:ext>
            </a:extLst>
          </p:cNvPr>
          <p:cNvSpPr txBox="1"/>
          <p:nvPr/>
        </p:nvSpPr>
        <p:spPr>
          <a:xfrm>
            <a:off x="228435" y="1640505"/>
            <a:ext cx="11852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LGBTQ adults and youth were more likely to request immediate resources around mental health, substance use, and social support. </a:t>
            </a:r>
          </a:p>
        </p:txBody>
      </p:sp>
      <p:sp>
        <p:nvSpPr>
          <p:cNvPr id="3" name="Slide Number Placeholder 2">
            <a:extLst>
              <a:ext uri="{FF2B5EF4-FFF2-40B4-BE49-F238E27FC236}">
                <a16:creationId xmlns:a16="http://schemas.microsoft.com/office/drawing/2014/main" id="{B07136FF-799A-47E8-8B63-FE82AD6321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500"/>
                                        <p:tgtEl>
                                          <p:spTgt spid="2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xEl>
                                              <p:pRg st="1" end="1"/>
                                            </p:txEl>
                                          </p:spTgt>
                                        </p:tgtEl>
                                        <p:attrNameLst>
                                          <p:attrName>style.visibility</p:attrName>
                                        </p:attrNameLst>
                                      </p:cBhvr>
                                      <p:to>
                                        <p:strVal val="visible"/>
                                      </p:to>
                                    </p:set>
                                    <p:animEffect transition="in" filter="fade">
                                      <p:cBhvr>
                                        <p:cTn id="24" dur="500"/>
                                        <p:tgtEl>
                                          <p:spTgt spid="2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fade">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fade">
                                      <p:cBhvr>
                                        <p:cTn id="32" dur="500"/>
                                        <p:tgtEl>
                                          <p:spTgt spid="27">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fade">
                                      <p:cBhvr>
                                        <p:cTn id="35" dur="500"/>
                                        <p:tgtEl>
                                          <p:spTgt spid="2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xEl>
                                              <p:pRg st="6" end="6"/>
                                            </p:txEl>
                                          </p:spTgt>
                                        </p:tgtEl>
                                        <p:attrNameLst>
                                          <p:attrName>style.visibility</p:attrName>
                                        </p:attrNameLst>
                                      </p:cBhvr>
                                      <p:to>
                                        <p:strVal val="visible"/>
                                      </p:to>
                                    </p:set>
                                    <p:animEffect transition="in" filter="fade">
                                      <p:cBhvr>
                                        <p:cTn id="40" dur="500"/>
                                        <p:tgtEl>
                                          <p:spTgt spid="27">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xEl>
                                              <p:pRg st="7" end="7"/>
                                            </p:txEl>
                                          </p:spTgt>
                                        </p:tgtEl>
                                        <p:attrNameLst>
                                          <p:attrName>style.visibility</p:attrName>
                                        </p:attrNameLst>
                                      </p:cBhvr>
                                      <p:to>
                                        <p:strVal val="visible"/>
                                      </p:to>
                                    </p:set>
                                    <p:animEffect transition="in" filter="fade">
                                      <p:cBhvr>
                                        <p:cTn id="46" dur="500"/>
                                        <p:tgtEl>
                                          <p:spTgt spid="27">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7">
                                            <p:txEl>
                                              <p:pRg st="8" end="8"/>
                                            </p:txEl>
                                          </p:spTgt>
                                        </p:tgtEl>
                                        <p:attrNameLst>
                                          <p:attrName>style.visibility</p:attrName>
                                        </p:attrNameLst>
                                      </p:cBhvr>
                                      <p:to>
                                        <p:strVal val="visible"/>
                                      </p:to>
                                    </p:set>
                                    <p:animEffect transition="in" filter="fade">
                                      <p:cBhvr>
                                        <p:cTn id="49" dur="500"/>
                                        <p:tgtEl>
                                          <p:spTgt spid="27">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xEl>
                                              <p:pRg st="9" end="9"/>
                                            </p:txEl>
                                          </p:spTgt>
                                        </p:tgtEl>
                                        <p:attrNameLst>
                                          <p:attrName>style.visibility</p:attrName>
                                        </p:attrNameLst>
                                      </p:cBhvr>
                                      <p:to>
                                        <p:strVal val="visible"/>
                                      </p:to>
                                    </p:set>
                                    <p:animEffect transition="in" filter="fade">
                                      <p:cBhvr>
                                        <p:cTn id="54" dur="500"/>
                                        <p:tgtEl>
                                          <p:spTgt spid="27">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xEl>
                                              <p:pRg st="10" end="10"/>
                                            </p:txEl>
                                          </p:spTgt>
                                        </p:tgtEl>
                                        <p:attrNameLst>
                                          <p:attrName>style.visibility</p:attrName>
                                        </p:attrNameLst>
                                      </p:cBhvr>
                                      <p:to>
                                        <p:strVal val="visible"/>
                                      </p:to>
                                    </p:set>
                                    <p:animEffect transition="in" filter="fade">
                                      <p:cBhvr>
                                        <p:cTn id="57" dur="500"/>
                                        <p:tgtEl>
                                          <p:spTgt spid="2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xEl>
                                              <p:pRg st="11" end="11"/>
                                            </p:txEl>
                                          </p:spTgt>
                                        </p:tgtEl>
                                        <p:attrNameLst>
                                          <p:attrName>style.visibility</p:attrName>
                                        </p:attrNameLst>
                                      </p:cBhvr>
                                      <p:to>
                                        <p:strVal val="visible"/>
                                      </p:to>
                                    </p:set>
                                    <p:animEffect transition="in" filter="fade">
                                      <p:cBhvr>
                                        <p:cTn id="60" dur="500"/>
                                        <p:tgtEl>
                                          <p:spTgt spid="27">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3" grpId="0"/>
      <p:bldP spid="24" grpId="0" animBg="1"/>
      <p:bldP spid="25" grpId="0" animBg="1"/>
      <p:bldP spid="26" grpId="0"/>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aphicFrame>
        <p:nvGraphicFramePr>
          <p:cNvPr id="25" name="Table 10">
            <a:extLst>
              <a:ext uri="{FF2B5EF4-FFF2-40B4-BE49-F238E27FC236}">
                <a16:creationId xmlns:a16="http://schemas.microsoft.com/office/drawing/2014/main" id="{E66A4E3F-FB78-4871-BA69-2A1E9A0C83B7}"/>
              </a:ext>
            </a:extLst>
          </p:cNvPr>
          <p:cNvGraphicFramePr>
            <a:graphicFrameLocks noGrp="1"/>
          </p:cNvGraphicFramePr>
          <p:nvPr/>
        </p:nvGraphicFramePr>
        <p:xfrm>
          <a:off x="8661400" y="1679864"/>
          <a:ext cx="3270422" cy="4799673"/>
        </p:xfrm>
        <a:graphic>
          <a:graphicData uri="http://schemas.openxmlformats.org/drawingml/2006/table">
            <a:tbl>
              <a:tblPr firstRow="1" bandRow="1">
                <a:tableStyleId>{5C22544A-7EE6-4342-B048-85BDC9FD1C3A}</a:tableStyleId>
              </a:tblPr>
              <a:tblGrid>
                <a:gridCol w="3270422">
                  <a:extLst>
                    <a:ext uri="{9D8B030D-6E8A-4147-A177-3AD203B41FA5}">
                      <a16:colId xmlns:a16="http://schemas.microsoft.com/office/drawing/2014/main" val="3615602758"/>
                    </a:ext>
                  </a:extLst>
                </a:gridCol>
              </a:tblGrid>
              <a:tr h="356426">
                <a:tc>
                  <a:txBody>
                    <a:bodyPr/>
                    <a:lstStyle/>
                    <a:p>
                      <a:pPr marL="0" indent="0" algn="ctr">
                        <a:buFont typeface="Arial" panose="020B0604020202020204" pitchFamily="34" charset="0"/>
                        <a:buNone/>
                      </a:pPr>
                      <a:r>
                        <a:rPr lang="en-US" sz="1800" b="1">
                          <a:solidFill>
                            <a:schemeClr val="tx1"/>
                          </a:solidFill>
                          <a:latin typeface="Abadi Extra Light" panose="020B0204020104020204" pitchFamily="34" charset="0"/>
                        </a:rPr>
                        <a:t>What we can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81D9"/>
                    </a:solidFill>
                  </a:tcPr>
                </a:tc>
                <a:extLst>
                  <a:ext uri="{0D108BD9-81ED-4DB2-BD59-A6C34878D82A}">
                    <a16:rowId xmlns:a16="http://schemas.microsoft.com/office/drawing/2014/main" val="676519629"/>
                  </a:ext>
                </a:extLst>
              </a:tr>
              <a:tr h="4433913">
                <a:tc>
                  <a:txBody>
                    <a:bodyPr/>
                    <a:lstStyle/>
                    <a:p>
                      <a:endParaRPr lang="en-US" sz="1600" b="1">
                        <a:latin typeface="Abadi Extra Light" panose="020B0204020104020204" pitchFamily="34" charset="0"/>
                        <a:ea typeface="+mn-lt"/>
                        <a:cs typeface="+mn-lt"/>
                      </a:endParaRPr>
                    </a:p>
                    <a:p>
                      <a:endParaRPr lang="en-US" sz="900" b="0">
                        <a:latin typeface="Abadi Extra Light" panose="020B0204020104020204" pitchFamily="34" charset="0"/>
                        <a:ea typeface="+mn-lt"/>
                        <a:cs typeface="+mn-lt"/>
                      </a:endParaRPr>
                    </a:p>
                    <a:p>
                      <a:pPr marL="285750" indent="-285750">
                        <a:buFont typeface="Arial" panose="020B0604020202020204" pitchFamily="34" charset="0"/>
                        <a:buChar char="•"/>
                      </a:pPr>
                      <a:endParaRPr lang="en-US" sz="1600" b="0">
                        <a:latin typeface="Abadi Extra Light" panose="020B0204020104020204" pitchFamily="34" charset="0"/>
                        <a:ea typeface="+mn-lt"/>
                        <a:cs typeface="+mn-lt"/>
                      </a:endParaRPr>
                    </a:p>
                    <a:p>
                      <a:pPr marL="285750" indent="-285750">
                        <a:buFont typeface="Arial" panose="020B0604020202020204" pitchFamily="34" charset="0"/>
                        <a:buChar char="•"/>
                      </a:pPr>
                      <a:r>
                        <a:rPr lang="en-US" sz="1600" b="0">
                          <a:latin typeface="Abadi Extra Light" panose="020B0204020104020204" pitchFamily="34" charset="0"/>
                          <a:ea typeface="+mn-lt"/>
                          <a:cs typeface="+mn-lt"/>
                        </a:rPr>
                        <a:t>LGBTQA/NB adults and LGBQ youth were up to 3x as likely to report needing a safe place to stay</a:t>
                      </a:r>
                    </a:p>
                    <a:p>
                      <a:endParaRPr lang="en-US" sz="1600" b="0">
                        <a:latin typeface="Abadi Extra Light" panose="020B0204020104020204" pitchFamily="34" charset="0"/>
                        <a:cs typeface="Arial"/>
                      </a:endParaRPr>
                    </a:p>
                    <a:p>
                      <a:endParaRPr lang="en-US" sz="1600" b="0">
                        <a:latin typeface="Abadi Extra Light" panose="020B0204020104020204" pitchFamily="34" charset="0"/>
                        <a:cs typeface="Arial"/>
                      </a:endParaRPr>
                    </a:p>
                    <a:p>
                      <a:endParaRPr lang="en-US" sz="1600" b="0">
                        <a:latin typeface="Abadi Extra Light" panose="020B0204020104020204"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a:solidFill>
                            <a:schemeClr val="dk1"/>
                          </a:solidFill>
                          <a:effectLst/>
                          <a:latin typeface="Abadi Extra Light" panose="020B0204020104020204" pitchFamily="34" charset="0"/>
                          <a:ea typeface="+mn-ea"/>
                          <a:cs typeface="+mn-cs"/>
                        </a:rPr>
                        <a:t>Provide LGBTQ+ cultural competency training to staff and providers of shelter and housing programs</a:t>
                      </a:r>
                      <a:r>
                        <a:rPr lang="en-US" sz="1600" baseline="30000">
                          <a:effectLst/>
                          <a:latin typeface="Abadi Extra Light" panose="020B0204020104020204" pitchFamily="34" charset="0"/>
                          <a:ea typeface="Calibri" panose="020F0502020204030204" pitchFamily="34" charset="0"/>
                          <a:cs typeface="Times New Roman" panose="02020603050405020304" pitchFamily="18" charset="0"/>
                        </a:rPr>
                        <a:t>2</a:t>
                      </a:r>
                      <a:r>
                        <a:rPr lang="en-US" sz="1600" b="0" kern="1200">
                          <a:solidFill>
                            <a:schemeClr val="dk1"/>
                          </a:solidFill>
                          <a:effectLst/>
                          <a:latin typeface="Abadi Extra Light" panose="020B0204020104020204" pitchFamily="34" charset="0"/>
                          <a:ea typeface="+mn-ea"/>
                          <a:cs typeface="+mn-cs"/>
                        </a:rPr>
                        <a:t> </a:t>
                      </a:r>
                    </a:p>
                    <a:p>
                      <a:pPr marL="285750" indent="-285750">
                        <a:buFont typeface="Arial" panose="020B0604020202020204" pitchFamily="34" charset="0"/>
                        <a:buChar char="•"/>
                      </a:pPr>
                      <a:endParaRPr lang="en-US" sz="1600" b="0" kern="1200">
                        <a:solidFill>
                          <a:schemeClr val="dk1"/>
                        </a:solidFill>
                        <a:effectLst/>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a:solidFill>
                            <a:schemeClr val="dk1"/>
                          </a:solidFill>
                          <a:effectLst/>
                          <a:latin typeface="Abadi Extra Light" panose="020B0204020104020204" pitchFamily="34" charset="0"/>
                          <a:ea typeface="+mn-ea"/>
                          <a:cs typeface="+mn-cs"/>
                        </a:rPr>
                        <a:t>Promote safety and privacy of LGBTQ+ youth and/or those transitioning genders in shelters</a:t>
                      </a:r>
                      <a:r>
                        <a:rPr lang="en-US" sz="1600" baseline="30000">
                          <a:effectLst/>
                          <a:latin typeface="Abadi Extra Light" panose="020B0204020104020204" pitchFamily="34" charset="0"/>
                          <a:ea typeface="Calibri" panose="020F0502020204030204" pitchFamily="34" charset="0"/>
                          <a:cs typeface="Times New Roman" panose="02020603050405020304" pitchFamily="18" charset="0"/>
                        </a:rPr>
                        <a:t>2</a:t>
                      </a:r>
                      <a:endParaRPr lang="en-US" sz="1600" b="0" u="none" strike="noStrike" kern="1200">
                        <a:solidFill>
                          <a:schemeClr val="dk1"/>
                        </a:solidFill>
                        <a:effectLst/>
                        <a:latin typeface="Abadi Extra Light" panose="020B0204020104020204" pitchFamily="34" charset="0"/>
                        <a:ea typeface="+mn-ea"/>
                        <a:cs typeface="+mn-cs"/>
                      </a:endParaRPr>
                    </a:p>
                    <a:p>
                      <a:pPr marL="285750" indent="-285750">
                        <a:buFont typeface="Arial" panose="020B0604020202020204" pitchFamily="34" charset="0"/>
                        <a:buChar char="•"/>
                      </a:pPr>
                      <a:endParaRPr lang="en-US" sz="1400">
                        <a:solidFill>
                          <a:schemeClr val="tx1"/>
                        </a:solidFill>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265937"/>
                  </a:ext>
                </a:extLst>
              </a:tr>
            </a:tbl>
          </a:graphicData>
        </a:graphic>
      </p:graphicFrame>
      <p:graphicFrame>
        <p:nvGraphicFramePr>
          <p:cNvPr id="26" name="Table 10">
            <a:extLst>
              <a:ext uri="{FF2B5EF4-FFF2-40B4-BE49-F238E27FC236}">
                <a16:creationId xmlns:a16="http://schemas.microsoft.com/office/drawing/2014/main" id="{51959E7E-31EF-4B2A-990D-2165F2594A21}"/>
              </a:ext>
            </a:extLst>
          </p:cNvPr>
          <p:cNvGraphicFramePr>
            <a:graphicFrameLocks noGrp="1"/>
          </p:cNvGraphicFramePr>
          <p:nvPr/>
        </p:nvGraphicFramePr>
        <p:xfrm>
          <a:off x="2711622" y="1679863"/>
          <a:ext cx="5949778" cy="4796421"/>
        </p:xfrm>
        <a:graphic>
          <a:graphicData uri="http://schemas.openxmlformats.org/drawingml/2006/table">
            <a:tbl>
              <a:tblPr firstRow="1" bandRow="1">
                <a:tableStyleId>{5C22544A-7EE6-4342-B048-85BDC9FD1C3A}</a:tableStyleId>
              </a:tblPr>
              <a:tblGrid>
                <a:gridCol w="5949778">
                  <a:extLst>
                    <a:ext uri="{9D8B030D-6E8A-4147-A177-3AD203B41FA5}">
                      <a16:colId xmlns:a16="http://schemas.microsoft.com/office/drawing/2014/main" val="3615602758"/>
                    </a:ext>
                  </a:extLst>
                </a:gridCol>
              </a:tblGrid>
              <a:tr h="364837">
                <a:tc>
                  <a:txBody>
                    <a:bodyPr/>
                    <a:lstStyle/>
                    <a:p>
                      <a:pPr algn="ctr"/>
                      <a:r>
                        <a:rPr lang="en-US" b="1">
                          <a:solidFill>
                            <a:schemeClr val="tx1"/>
                          </a:solidFill>
                          <a:latin typeface="Abadi Extra Light" panose="020B0204020104020204" pitchFamily="34" charset="0"/>
                        </a:rPr>
                        <a:t>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9BE1"/>
                    </a:solidFill>
                  </a:tcPr>
                </a:tc>
                <a:extLst>
                  <a:ext uri="{0D108BD9-81ED-4DB2-BD59-A6C34878D82A}">
                    <a16:rowId xmlns:a16="http://schemas.microsoft.com/office/drawing/2014/main" val="676519629"/>
                  </a:ext>
                </a:extLst>
              </a:tr>
              <a:tr h="4430661">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265937"/>
                  </a:ext>
                </a:extLst>
              </a:tr>
            </a:tbl>
          </a:graphicData>
        </a:graphic>
      </p:graphicFrame>
      <p:graphicFrame>
        <p:nvGraphicFramePr>
          <p:cNvPr id="27" name="Table 10">
            <a:extLst>
              <a:ext uri="{FF2B5EF4-FFF2-40B4-BE49-F238E27FC236}">
                <a16:creationId xmlns:a16="http://schemas.microsoft.com/office/drawing/2014/main" id="{F89B9D18-762A-49C9-9165-90BECC8C19B5}"/>
              </a:ext>
            </a:extLst>
          </p:cNvPr>
          <p:cNvGraphicFramePr>
            <a:graphicFrameLocks noGrp="1"/>
          </p:cNvGraphicFramePr>
          <p:nvPr/>
        </p:nvGraphicFramePr>
        <p:xfrm>
          <a:off x="260177" y="1685946"/>
          <a:ext cx="2451445" cy="4866915"/>
        </p:xfrm>
        <a:graphic>
          <a:graphicData uri="http://schemas.openxmlformats.org/drawingml/2006/table">
            <a:tbl>
              <a:tblPr firstRow="1" bandRow="1">
                <a:tableStyleId>{5C22544A-7EE6-4342-B048-85BDC9FD1C3A}</a:tableStyleId>
              </a:tblPr>
              <a:tblGrid>
                <a:gridCol w="2451445">
                  <a:extLst>
                    <a:ext uri="{9D8B030D-6E8A-4147-A177-3AD203B41FA5}">
                      <a16:colId xmlns:a16="http://schemas.microsoft.com/office/drawing/2014/main" val="3615602758"/>
                    </a:ext>
                  </a:extLst>
                </a:gridCol>
              </a:tblGrid>
              <a:tr h="289524">
                <a:tc>
                  <a:txBody>
                    <a:bodyPr/>
                    <a:lstStyle/>
                    <a:p>
                      <a:pPr algn="ctr"/>
                      <a:r>
                        <a:rPr lang="en-US" b="1">
                          <a:solidFill>
                            <a:schemeClr val="tx1"/>
                          </a:solidFill>
                          <a:latin typeface="Abadi Extra Light" panose="020B0204020104020204" pitchFamily="34" charset="0"/>
                        </a:rPr>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BBEB"/>
                    </a:solidFill>
                  </a:tcPr>
                </a:tc>
                <a:extLst>
                  <a:ext uri="{0D108BD9-81ED-4DB2-BD59-A6C34878D82A}">
                    <a16:rowId xmlns:a16="http://schemas.microsoft.com/office/drawing/2014/main" val="676519629"/>
                  </a:ext>
                </a:extLst>
              </a:tr>
              <a:tr h="4501155">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aseline="30000">
                        <a:latin typeface="Abadi Extra Light" panose="020B020402010402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30000">
                          <a:latin typeface="Abadi Extra Light" panose="020B0204020104020204" pitchFamily="34" charset="0"/>
                          <a:cs typeface="Calibri"/>
                        </a:rPr>
                        <a:t>Economic and employment instability affects one’s ability to attain or maintain safe housing.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aseline="30000">
                        <a:latin typeface="Abadi Extra Light" panose="020B020402010402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30000">
                          <a:latin typeface="Abadi Extra Light" panose="020B0204020104020204" pitchFamily="34" charset="0"/>
                          <a:cs typeface="Calibri"/>
                        </a:rPr>
                        <a:t>Family rejection and violence in the home or may require LGBTQ+ individuals to move to attain safety-- but a lack of resources may prevent them from doing so.</a:t>
                      </a:r>
                    </a:p>
                    <a:p>
                      <a:endParaRPr lang="en-US">
                        <a:solidFill>
                          <a:schemeClr val="tx1"/>
                        </a:solidFill>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265937"/>
                  </a:ext>
                </a:extLst>
              </a:tr>
            </a:tbl>
          </a:graphicData>
        </a:graphic>
      </p:graphicFrame>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a:solidFill>
                  <a:schemeClr val="bg1"/>
                </a:solidFill>
                <a:latin typeface="Abadi Extra Light" panose="020B0204020104020204" pitchFamily="34" charset="0"/>
              </a:rPr>
              <a:t>Safe, stable housing is needed now. </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9" name="Title 1">
            <a:extLst>
              <a:ext uri="{FF2B5EF4-FFF2-40B4-BE49-F238E27FC236}">
                <a16:creationId xmlns:a16="http://schemas.microsoft.com/office/drawing/2014/main" id="{1F96B058-9BBA-4556-A939-95898320E051}"/>
              </a:ext>
            </a:extLst>
          </p:cNvPr>
          <p:cNvSpPr txBox="1">
            <a:spLocks/>
          </p:cNvSpPr>
          <p:nvPr/>
        </p:nvSpPr>
        <p:spPr>
          <a:xfrm>
            <a:off x="-1826" y="83016"/>
            <a:ext cx="7062030" cy="429768"/>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400"/>
              <a:buFont typeface="Arial"/>
              <a:buNone/>
              <a:tabLst/>
              <a:defRPr/>
            </a:pPr>
            <a:r>
              <a:rPr kumimoji="0" lang="en-US" sz="2100" b="1" i="0" u="none" strike="noStrike" kern="0" cap="none" spc="0" normalizeH="0" baseline="0" noProof="0">
                <a:ln>
                  <a:noFill/>
                </a:ln>
                <a:solidFill>
                  <a:srgbClr val="48884D"/>
                </a:solidFill>
                <a:effectLst/>
                <a:uLnTx/>
                <a:uFillTx/>
                <a:latin typeface="Abadi Extra Light"/>
                <a:ea typeface="Batang"/>
                <a:cs typeface="Arial"/>
                <a:sym typeface="Arial"/>
              </a:rPr>
              <a:t>Housing Stability: </a:t>
            </a:r>
            <a:r>
              <a:rPr kumimoji="0" lang="en-US" sz="2100" b="0" i="0" u="none" strike="noStrike" kern="0" cap="none" spc="0" normalizeH="0" baseline="0" noProof="0">
                <a:ln>
                  <a:noFill/>
                </a:ln>
                <a:solidFill>
                  <a:srgbClr val="48884D"/>
                </a:solidFill>
                <a:effectLst/>
                <a:uLnTx/>
                <a:uFillTx/>
                <a:latin typeface="Abadi Extra Light"/>
                <a:ea typeface="Batang"/>
                <a:cs typeface="Arial"/>
                <a:sym typeface="Arial"/>
              </a:rPr>
              <a:t>Impact of COVID-19 on LGBTQ+ Communities</a:t>
            </a:r>
            <a:endParaRPr kumimoji="0" lang="en-US" sz="1500" b="0" i="0" u="none" strike="noStrike" kern="1200" cap="none" spc="0" normalizeH="0" baseline="0" noProof="0">
              <a:ln>
                <a:noFill/>
              </a:ln>
              <a:solidFill>
                <a:srgbClr val="48884D"/>
              </a:solidFill>
              <a:effectLst/>
              <a:uLnTx/>
              <a:uFillTx/>
              <a:latin typeface="Abadi Extra Light"/>
              <a:cs typeface="Arial"/>
              <a:sym typeface="Arial"/>
            </a:endParaRPr>
          </a:p>
        </p:txBody>
      </p:sp>
      <p:sp>
        <p:nvSpPr>
          <p:cNvPr id="11" name="TextBox 10">
            <a:extLst>
              <a:ext uri="{FF2B5EF4-FFF2-40B4-BE49-F238E27FC236}">
                <a16:creationId xmlns:a16="http://schemas.microsoft.com/office/drawing/2014/main" id="{12B59E22-800B-4F35-8017-37721B9885DC}"/>
              </a:ext>
            </a:extLst>
          </p:cNvPr>
          <p:cNvSpPr txBox="1"/>
          <p:nvPr/>
        </p:nvSpPr>
        <p:spPr>
          <a:xfrm>
            <a:off x="2770794" y="3955261"/>
            <a:ext cx="4364215" cy="769441"/>
          </a:xfrm>
          <a:prstGeom prst="rect">
            <a:avLst/>
          </a:prstGeom>
          <a:noFill/>
        </p:spPr>
        <p:txBody>
          <a:bodyPr wrap="square" lIns="91440" tIns="45720" rIns="91440" bIns="45720" rtlCol="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LGBTQA  and NB adults were </a:t>
            </a:r>
            <a:r>
              <a:rPr kumimoji="0" lang="en-US" sz="16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2-10x</a:t>
            </a: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 as likely to report worrying about needing to move because of conflict with family/roommates</a:t>
            </a:r>
            <a:endParaRPr kumimoji="0" lang="en-US" sz="1800" b="0" i="0" u="none" strike="noStrike" kern="1200" cap="none" spc="0" normalizeH="0" baseline="0" noProof="0">
              <a:ln>
                <a:noFill/>
              </a:ln>
              <a:solidFill>
                <a:srgbClr val="48884D"/>
              </a:solidFill>
              <a:effectLst/>
              <a:uLnTx/>
              <a:uFillTx/>
              <a:latin typeface="Abadi Extra Light" panose="020B0204020104020204" pitchFamily="34" charset="0"/>
              <a:ea typeface="+mn-ea"/>
              <a:cs typeface="+mn-cs"/>
            </a:endParaRPr>
          </a:p>
        </p:txBody>
      </p:sp>
      <p:sp>
        <p:nvSpPr>
          <p:cNvPr id="12" name="TextBox 11">
            <a:extLst>
              <a:ext uri="{FF2B5EF4-FFF2-40B4-BE49-F238E27FC236}">
                <a16:creationId xmlns:a16="http://schemas.microsoft.com/office/drawing/2014/main" id="{3B1B72FF-08D2-49D7-B3FD-EC745CD29513}"/>
              </a:ext>
            </a:extLst>
          </p:cNvPr>
          <p:cNvSpPr txBox="1"/>
          <p:nvPr/>
        </p:nvSpPr>
        <p:spPr>
          <a:xfrm>
            <a:off x="2770794" y="4752471"/>
            <a:ext cx="4364215" cy="830997"/>
          </a:xfrm>
          <a:prstGeom prst="rect">
            <a:avLst/>
          </a:prstGeom>
          <a:noFill/>
        </p:spPr>
        <p:txBody>
          <a:bodyPr wrap="square" lIns="91440" tIns="45720" rIns="91440" bIns="45720" rtlCol="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LGBTQ youth were </a:t>
            </a:r>
            <a:r>
              <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2 – 5x </a:t>
            </a: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as likely to report experiencing </a:t>
            </a:r>
            <a:r>
              <a:rPr kumimoji="0" lang="en-US" sz="16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violence in their household </a:t>
            </a: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during COVID</a:t>
            </a:r>
            <a:endParaRPr kumimoji="0" lang="en-US" sz="1800" b="0" i="0" u="none" strike="noStrike" kern="1200" cap="none" spc="0" normalizeH="0" baseline="0" noProof="0">
              <a:ln>
                <a:noFill/>
              </a:ln>
              <a:solidFill>
                <a:srgbClr val="48884D"/>
              </a:solidFill>
              <a:effectLst/>
              <a:uLnTx/>
              <a:uFillTx/>
              <a:latin typeface="Abadi Extra Light" panose="020B0204020104020204" pitchFamily="34" charset="0"/>
              <a:ea typeface="+mn-ea"/>
              <a:cs typeface="Arial"/>
            </a:endParaRPr>
          </a:p>
        </p:txBody>
      </p:sp>
      <p:sp>
        <p:nvSpPr>
          <p:cNvPr id="13" name="TextBox 12">
            <a:extLst>
              <a:ext uri="{FF2B5EF4-FFF2-40B4-BE49-F238E27FC236}">
                <a16:creationId xmlns:a16="http://schemas.microsoft.com/office/drawing/2014/main" id="{B055CE78-3F1E-4172-BA64-96371BDCA56F}"/>
              </a:ext>
            </a:extLst>
          </p:cNvPr>
          <p:cNvSpPr txBox="1"/>
          <p:nvPr/>
        </p:nvSpPr>
        <p:spPr>
          <a:xfrm>
            <a:off x="2770794" y="3014327"/>
            <a:ext cx="4364215" cy="769441"/>
          </a:xfrm>
          <a:prstGeom prst="rect">
            <a:avLst/>
          </a:prstGeom>
          <a:noFill/>
        </p:spPr>
        <p:txBody>
          <a:bodyPr wrap="square" lIns="91440" tIns="45720" rIns="91440" bIns="45720" rtlCol="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BTQA and NB adults were </a:t>
            </a:r>
            <a:r>
              <a:rPr kumimoji="0" lang="en-US" sz="16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up to 4x </a:t>
            </a: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as likely to be worried about needing to move because of having trouble paying rent/mortgage</a:t>
            </a:r>
            <a:endParaRPr kumimoji="0" lang="en-US" sz="1400" b="0" i="0" u="none" strike="noStrike" kern="1200" cap="none" spc="0" normalizeH="0" baseline="0" noProof="0">
              <a:ln>
                <a:noFill/>
              </a:ln>
              <a:solidFill>
                <a:srgbClr val="48884D"/>
              </a:solidFill>
              <a:effectLst/>
              <a:uLnTx/>
              <a:uFillTx/>
              <a:latin typeface="Abadi Extra Light" panose="020B0204020104020204" pitchFamily="34" charset="0"/>
              <a:ea typeface="+mn-ea"/>
              <a:cs typeface="Arial"/>
            </a:endParaRPr>
          </a:p>
        </p:txBody>
      </p:sp>
      <p:sp>
        <p:nvSpPr>
          <p:cNvPr id="18" name="TextBox 17">
            <a:extLst>
              <a:ext uri="{FF2B5EF4-FFF2-40B4-BE49-F238E27FC236}">
                <a16:creationId xmlns:a16="http://schemas.microsoft.com/office/drawing/2014/main" id="{680488BD-07B5-4C0A-845D-6AE285075BDC}"/>
              </a:ext>
            </a:extLst>
          </p:cNvPr>
          <p:cNvSpPr txBox="1"/>
          <p:nvPr/>
        </p:nvSpPr>
        <p:spPr>
          <a:xfrm>
            <a:off x="2770794" y="2117728"/>
            <a:ext cx="4364215" cy="769441"/>
          </a:xfrm>
          <a:prstGeom prst="rect">
            <a:avLst/>
          </a:prstGeom>
          <a:noFill/>
        </p:spPr>
        <p:txBody>
          <a:bodyPr wrap="square" lIns="91440" tIns="45720" rIns="91440" bIns="45720" rtlCol="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LGBTQA  and NB adults were </a:t>
            </a:r>
            <a:r>
              <a:rPr kumimoji="0" lang="en-US" sz="1600" b="1"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2x</a:t>
            </a: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lt"/>
                <a:cs typeface="Calibri" panose="020F0502020204030204"/>
              </a:rPr>
              <a:t> as likely to report worrying about needing to move for any reason in the next few weeks. </a:t>
            </a:r>
            <a:endParaRPr kumimoji="0" lang="en-US" sz="1800" b="0" i="0" u="none" strike="noStrike" kern="1200" cap="none" spc="0" normalizeH="0" baseline="0" noProof="0">
              <a:ln>
                <a:noFill/>
              </a:ln>
              <a:solidFill>
                <a:srgbClr val="48884D"/>
              </a:solidFill>
              <a:effectLst/>
              <a:uLnTx/>
              <a:uFillTx/>
              <a:latin typeface="Abadi Extra Light" panose="020B0204020104020204" pitchFamily="34" charset="0"/>
              <a:ea typeface="+mn-ea"/>
              <a:cs typeface="+mn-cs"/>
            </a:endParaRPr>
          </a:p>
        </p:txBody>
      </p:sp>
      <p:pic>
        <p:nvPicPr>
          <p:cNvPr id="5" name="Graphic 4" descr="Home with solid fill">
            <a:extLst>
              <a:ext uri="{FF2B5EF4-FFF2-40B4-BE49-F238E27FC236}">
                <a16:creationId xmlns:a16="http://schemas.microsoft.com/office/drawing/2014/main" id="{8728C1CC-B0AC-44AD-BC7C-6AA6E734B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570" y="2092172"/>
            <a:ext cx="824617" cy="824617"/>
          </a:xfrm>
          <a:prstGeom prst="rect">
            <a:avLst/>
          </a:prstGeom>
        </p:spPr>
      </p:pic>
      <p:pic>
        <p:nvPicPr>
          <p:cNvPr id="20" name="Graphic 19" descr="Coins with solid fill">
            <a:extLst>
              <a:ext uri="{FF2B5EF4-FFF2-40B4-BE49-F238E27FC236}">
                <a16:creationId xmlns:a16="http://schemas.microsoft.com/office/drawing/2014/main" id="{8ED29680-7481-4603-8F7A-2B623572E5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1569" y="3268209"/>
            <a:ext cx="824617" cy="824617"/>
          </a:xfrm>
          <a:prstGeom prst="rect">
            <a:avLst/>
          </a:prstGeom>
        </p:spPr>
      </p:pic>
      <p:pic>
        <p:nvPicPr>
          <p:cNvPr id="22" name="Graphic 21" descr="Family with two children with solid fill">
            <a:extLst>
              <a:ext uri="{FF2B5EF4-FFF2-40B4-BE49-F238E27FC236}">
                <a16:creationId xmlns:a16="http://schemas.microsoft.com/office/drawing/2014/main" id="{A3C8467A-0EFB-4F1D-96FE-268CDF9A59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04220" y="4297842"/>
            <a:ext cx="824617" cy="824617"/>
          </a:xfrm>
          <a:prstGeom prst="rect">
            <a:avLst/>
          </a:prstGeom>
        </p:spPr>
      </p:pic>
      <p:sp>
        <p:nvSpPr>
          <p:cNvPr id="19" name="TextBox 18">
            <a:extLst>
              <a:ext uri="{FF2B5EF4-FFF2-40B4-BE49-F238E27FC236}">
                <a16:creationId xmlns:a16="http://schemas.microsoft.com/office/drawing/2014/main" id="{2A98F79E-A6B3-47A8-A304-5585D94B8475}"/>
              </a:ext>
            </a:extLst>
          </p:cNvPr>
          <p:cNvSpPr txBox="1"/>
          <p:nvPr/>
        </p:nvSpPr>
        <p:spPr>
          <a:xfrm>
            <a:off x="8737600" y="3775063"/>
            <a:ext cx="2803575" cy="3139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0"/>
              </a:spcAft>
              <a:buClr>
                <a:prstClr val="black"/>
              </a:buClr>
              <a:buSzPts val="3300"/>
              <a:buFontTx/>
              <a:buNone/>
              <a:tabLst/>
              <a:defRPr/>
            </a:pPr>
            <a:r>
              <a:rPr kumimoji="0" lang="en-US" sz="1600" b="1" i="0" u="none" strike="noStrike" kern="1200" cap="none" spc="0" normalizeH="0" baseline="0" noProof="0">
                <a:ln>
                  <a:noFill/>
                </a:ln>
                <a:solidFill>
                  <a:prstClr val="black"/>
                </a:solidFill>
                <a:effectLst/>
                <a:uLnTx/>
                <a:uFillTx/>
                <a:latin typeface="Abadi Extra Light" panose="020B0204020104020204" pitchFamily="34" charset="0"/>
                <a:ea typeface="+mn-ea"/>
                <a:cs typeface="Calibri"/>
                <a:sym typeface="Arial"/>
              </a:rPr>
              <a:t>Policy &amp; organizational change</a:t>
            </a:r>
            <a:endPar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Calibri"/>
              <a:sym typeface="Arial"/>
            </a:endParaRPr>
          </a:p>
        </p:txBody>
      </p:sp>
      <p:sp>
        <p:nvSpPr>
          <p:cNvPr id="21" name="TextBox 20">
            <a:extLst>
              <a:ext uri="{FF2B5EF4-FFF2-40B4-BE49-F238E27FC236}">
                <a16:creationId xmlns:a16="http://schemas.microsoft.com/office/drawing/2014/main" id="{9D746625-40C9-4E4B-9446-8607AA7897C2}"/>
              </a:ext>
            </a:extLst>
          </p:cNvPr>
          <p:cNvSpPr txBox="1"/>
          <p:nvPr/>
        </p:nvSpPr>
        <p:spPr>
          <a:xfrm>
            <a:off x="8720572" y="2308130"/>
            <a:ext cx="2803575" cy="3139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0"/>
              </a:spcAft>
              <a:buClr>
                <a:prstClr val="black"/>
              </a:buClr>
              <a:buSzPts val="3300"/>
              <a:buFontTx/>
              <a:buNone/>
              <a:tabLst/>
              <a:defRPr/>
            </a:pPr>
            <a:r>
              <a:rPr kumimoji="0" lang="en-US" sz="1600" b="1" i="0" u="none" strike="noStrike" kern="1200" cap="none" spc="0" normalizeH="0" baseline="0" noProof="0">
                <a:ln>
                  <a:noFill/>
                </a:ln>
                <a:solidFill>
                  <a:prstClr val="black"/>
                </a:solidFill>
                <a:effectLst/>
                <a:uLnTx/>
                <a:uFillTx/>
                <a:latin typeface="Abadi Extra Light" panose="020B0204020104020204" pitchFamily="34" charset="0"/>
                <a:ea typeface="+mn-ea"/>
                <a:cs typeface="Calibri"/>
                <a:sym typeface="Arial"/>
              </a:rPr>
              <a:t>Resource Provision</a:t>
            </a:r>
            <a:endParaRPr kumimoji="0" lang="en-US" sz="1800" b="1" i="0" u="none" strike="noStrike" kern="1200" cap="none" spc="0" normalizeH="0" baseline="0" noProof="0">
              <a:ln>
                <a:noFill/>
              </a:ln>
              <a:solidFill>
                <a:prstClr val="black"/>
              </a:solidFill>
              <a:effectLst/>
              <a:uLnTx/>
              <a:uFillTx/>
              <a:latin typeface="Abadi Extra Light" panose="020B0204020104020204" pitchFamily="34" charset="0"/>
              <a:ea typeface="+mn-ea"/>
              <a:cs typeface="Calibri"/>
              <a:sym typeface="Arial"/>
            </a:endParaRPr>
          </a:p>
        </p:txBody>
      </p:sp>
      <p:sp>
        <p:nvSpPr>
          <p:cNvPr id="4" name="Speech Bubble: Rectangle 3">
            <a:extLst>
              <a:ext uri="{FF2B5EF4-FFF2-40B4-BE49-F238E27FC236}">
                <a16:creationId xmlns:a16="http://schemas.microsoft.com/office/drawing/2014/main" id="{F0B77929-72D8-4F13-BC2C-EEF1CFA80CE8}"/>
              </a:ext>
            </a:extLst>
          </p:cNvPr>
          <p:cNvSpPr/>
          <p:nvPr/>
        </p:nvSpPr>
        <p:spPr>
          <a:xfrm>
            <a:off x="3136900" y="5698611"/>
            <a:ext cx="5448300" cy="647454"/>
          </a:xfrm>
          <a:prstGeom prst="wedgeRectCallout">
            <a:avLst>
              <a:gd name="adj1" fmla="val 2151"/>
              <a:gd name="adj2" fmla="val -77733"/>
            </a:avLst>
          </a:prstGeom>
          <a:solidFill>
            <a:srgbClr val="DDDDFF"/>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“My </a:t>
            </a:r>
            <a:r>
              <a:rPr kumimoji="0" lang="en-US" sz="12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housemate</a:t>
            </a:r>
            <a:r>
              <a:rPr kumimoji="0" lang="en-US" sz="14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was openly transphobic to me. They have since moved out, but the tension was at times hard to bear during the shelter-in-place.”</a:t>
            </a:r>
          </a:p>
        </p:txBody>
      </p:sp>
      <p:sp>
        <p:nvSpPr>
          <p:cNvPr id="3" name="Slide Number Placeholder 2">
            <a:extLst>
              <a:ext uri="{FF2B5EF4-FFF2-40B4-BE49-F238E27FC236}">
                <a16:creationId xmlns:a16="http://schemas.microsoft.com/office/drawing/2014/main" id="{B0DF9D76-064F-4197-A155-77212B2CB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4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animBg="1"/>
      <p:bldP spid="21"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F181635-8A05-C64C-AB44-73CC046AEFCB}"/>
              </a:ext>
            </a:extLst>
          </p:cNvPr>
          <p:cNvSpPr/>
          <p:nvPr/>
        </p:nvSpPr>
        <p:spPr>
          <a:xfrm>
            <a:off x="11020" y="6520430"/>
            <a:ext cx="12191999" cy="319185"/>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Slide Number Placeholder 3">
            <a:extLst>
              <a:ext uri="{FF2B5EF4-FFF2-40B4-BE49-F238E27FC236}">
                <a16:creationId xmlns:a16="http://schemas.microsoft.com/office/drawing/2014/main" id="{6E7BB195-A143-4D14-A970-60EB16E6B80A}"/>
              </a:ext>
            </a:extLst>
          </p:cNvPr>
          <p:cNvSpPr>
            <a:spLocks noGrp="1"/>
          </p:cNvSpPr>
          <p:nvPr>
            <p:ph type="sldNum" idx="12"/>
          </p:nvPr>
        </p:nvSpPr>
        <p:spPr>
          <a:xfrm>
            <a:off x="11440047" y="6217623"/>
            <a:ext cx="731600" cy="524800"/>
          </a:xfrm>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smtClean="0">
                <a:ln>
                  <a:noFill/>
                </a:ln>
                <a:solidFill>
                  <a:srgbClr val="595959"/>
                </a:solidFill>
                <a:effectLst/>
                <a:uLnTx/>
                <a:uFillTx/>
                <a:latin typeface="Calibri" panose="020F0502020204030204"/>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26</a:t>
            </a:fld>
            <a:endParaRPr kumimoji="0" lang="en" sz="1200" b="0" i="0" u="none" strike="noStrike" kern="0" cap="none" spc="0" normalizeH="0" baseline="0" noProof="0">
              <a:ln>
                <a:noFill/>
              </a:ln>
              <a:solidFill>
                <a:srgbClr val="595959"/>
              </a:solidFill>
              <a:effectLst/>
              <a:uLnTx/>
              <a:uFillTx/>
              <a:latin typeface="Calibri" panose="020F0502020204030204"/>
              <a:ea typeface="+mn-ea"/>
              <a:cs typeface="Arial"/>
              <a:sym typeface="Arial"/>
            </a:endParaRPr>
          </a:p>
        </p:txBody>
      </p:sp>
      <p:sp>
        <p:nvSpPr>
          <p:cNvPr id="7" name="Rectangle 6">
            <a:extLst>
              <a:ext uri="{FF2B5EF4-FFF2-40B4-BE49-F238E27FC236}">
                <a16:creationId xmlns:a16="http://schemas.microsoft.com/office/drawing/2014/main" id="{D825FD61-15BD-4B54-907E-BEAB731560DB}"/>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67;p15">
            <a:extLst>
              <a:ext uri="{FF2B5EF4-FFF2-40B4-BE49-F238E27FC236}">
                <a16:creationId xmlns:a16="http://schemas.microsoft.com/office/drawing/2014/main" id="{BD16D996-3580-4AAE-A06B-4FB3C1F599C7}"/>
              </a:ext>
            </a:extLst>
          </p:cNvPr>
          <p:cNvSpPr txBox="1">
            <a:spLocks/>
          </p:cNvSpPr>
          <p:nvPr/>
        </p:nvSpPr>
        <p:spPr>
          <a:xfrm>
            <a:off x="91928" y="395771"/>
            <a:ext cx="11690005"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en-US" sz="3200" b="1" i="0" u="none" strike="noStrike" kern="0" cap="none" spc="0" normalizeH="0" baseline="0" noProof="0">
                <a:ln>
                  <a:noFill/>
                </a:ln>
                <a:solidFill>
                  <a:prstClr val="white"/>
                </a:solidFill>
                <a:effectLst/>
                <a:uLnTx/>
                <a:uFillTx/>
                <a:latin typeface="Abadi Extra Light"/>
                <a:cs typeface="Arial"/>
                <a:sym typeface="Arial"/>
              </a:rPr>
              <a:t>Policy and systems-level changes are needed to address structural determinants:</a:t>
            </a:r>
            <a:endParaRPr kumimoji="0" lang="en-US" sz="3200" b="1" i="0" u="none" strike="noStrike" kern="0" cap="none" spc="0" normalizeH="0" baseline="30000" noProof="0">
              <a:ln>
                <a:noFill/>
              </a:ln>
              <a:solidFill>
                <a:prstClr val="white"/>
              </a:solidFill>
              <a:effectLst/>
              <a:uLnTx/>
              <a:uFillTx/>
              <a:latin typeface="Abadi Extra Light"/>
              <a:cs typeface="Arial"/>
              <a:sym typeface="Arial"/>
            </a:endParaRPr>
          </a:p>
        </p:txBody>
      </p:sp>
      <p:sp>
        <p:nvSpPr>
          <p:cNvPr id="12" name="TextBox 11">
            <a:extLst>
              <a:ext uri="{FF2B5EF4-FFF2-40B4-BE49-F238E27FC236}">
                <a16:creationId xmlns:a16="http://schemas.microsoft.com/office/drawing/2014/main" id="{DE10B706-52B8-41DB-923A-BB8E695FA97B}"/>
              </a:ext>
            </a:extLst>
          </p:cNvPr>
          <p:cNvSpPr txBox="1"/>
          <p:nvPr/>
        </p:nvSpPr>
        <p:spPr>
          <a:xfrm>
            <a:off x="10385451" y="3480869"/>
            <a:ext cx="1375272" cy="707886"/>
          </a:xfrm>
          <a:prstGeom prst="rect">
            <a:avLst/>
          </a:prstGeom>
          <a:solidFill>
            <a:schemeClr val="accent6">
              <a:lumMod val="60000"/>
              <a:lumOff val="40000"/>
            </a:schemeClr>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a:ea typeface="+mn-ea"/>
                <a:cs typeface="Arial"/>
              </a:rPr>
              <a:t>Health </a:t>
            </a:r>
            <a:endParaRPr kumimoji="0" lang="en-US" sz="1800" b="0" i="0" u="none" strike="noStrike" kern="1200" cap="none" spc="0" normalizeH="0" baseline="0" noProof="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a:ea typeface="+mn-ea"/>
                <a:cs typeface="Arial"/>
              </a:rPr>
              <a:t>Outcomes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3" name="TextBox 12">
            <a:extLst>
              <a:ext uri="{FF2B5EF4-FFF2-40B4-BE49-F238E27FC236}">
                <a16:creationId xmlns:a16="http://schemas.microsoft.com/office/drawing/2014/main" id="{D02D5005-BF38-4C9D-9D36-E2570A2AD98D}"/>
              </a:ext>
            </a:extLst>
          </p:cNvPr>
          <p:cNvSpPr txBox="1"/>
          <p:nvPr/>
        </p:nvSpPr>
        <p:spPr>
          <a:xfrm>
            <a:off x="4578978" y="1672267"/>
            <a:ext cx="2997321"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Education</a:t>
            </a:r>
          </a:p>
        </p:txBody>
      </p:sp>
      <p:sp>
        <p:nvSpPr>
          <p:cNvPr id="14" name="TextBox 13">
            <a:extLst>
              <a:ext uri="{FF2B5EF4-FFF2-40B4-BE49-F238E27FC236}">
                <a16:creationId xmlns:a16="http://schemas.microsoft.com/office/drawing/2014/main" id="{7EE7219D-A47F-40D8-9904-3096F50724BD}"/>
              </a:ext>
            </a:extLst>
          </p:cNvPr>
          <p:cNvSpPr txBox="1"/>
          <p:nvPr/>
        </p:nvSpPr>
        <p:spPr>
          <a:xfrm>
            <a:off x="4597337" y="2296557"/>
            <a:ext cx="2997321"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Job Opportunity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9D8B513-C780-472C-87F5-E154F17E0DEE}"/>
              </a:ext>
            </a:extLst>
          </p:cNvPr>
          <p:cNvSpPr txBox="1"/>
          <p:nvPr/>
        </p:nvSpPr>
        <p:spPr>
          <a:xfrm>
            <a:off x="4595502" y="2920845"/>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Socioeconomic Status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3B35B50-51D6-4A52-84C2-95B2D0849B0D}"/>
              </a:ext>
            </a:extLst>
          </p:cNvPr>
          <p:cNvSpPr txBox="1"/>
          <p:nvPr/>
        </p:nvSpPr>
        <p:spPr>
          <a:xfrm>
            <a:off x="4577140" y="3554315"/>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Environmental Exposure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C4DA673-EC92-4755-AF83-B90D53994A79}"/>
              </a:ext>
            </a:extLst>
          </p:cNvPr>
          <p:cNvSpPr txBox="1"/>
          <p:nvPr/>
        </p:nvSpPr>
        <p:spPr>
          <a:xfrm>
            <a:off x="4577139" y="4178604"/>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Health Behaviors</a:t>
            </a:r>
          </a:p>
        </p:txBody>
      </p:sp>
      <p:sp>
        <p:nvSpPr>
          <p:cNvPr id="18" name="TextBox 17">
            <a:extLst>
              <a:ext uri="{FF2B5EF4-FFF2-40B4-BE49-F238E27FC236}">
                <a16:creationId xmlns:a16="http://schemas.microsoft.com/office/drawing/2014/main" id="{AC912E63-40B9-4DB0-B4CA-F482CB60E85D}"/>
              </a:ext>
            </a:extLst>
          </p:cNvPr>
          <p:cNvSpPr txBox="1"/>
          <p:nvPr/>
        </p:nvSpPr>
        <p:spPr>
          <a:xfrm>
            <a:off x="4577139" y="4802893"/>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Access to Health Services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7A39EE7-6B95-43BC-83A1-98A1E7EE88C6}"/>
              </a:ext>
            </a:extLst>
          </p:cNvPr>
          <p:cNvSpPr txBox="1"/>
          <p:nvPr/>
        </p:nvSpPr>
        <p:spPr>
          <a:xfrm>
            <a:off x="4577138" y="5427182"/>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Safe &amp; Affordable Housing</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C16B399-3140-4E8D-A3C2-7B91A45FD9B3}"/>
              </a:ext>
            </a:extLst>
          </p:cNvPr>
          <p:cNvSpPr txBox="1"/>
          <p:nvPr/>
        </p:nvSpPr>
        <p:spPr>
          <a:xfrm>
            <a:off x="4577139" y="6051471"/>
            <a:ext cx="3037716" cy="400110"/>
          </a:xfrm>
          <a:prstGeom prst="rect">
            <a:avLst/>
          </a:prstGeom>
          <a:solidFill>
            <a:schemeClr val="accent6">
              <a:lumMod val="60000"/>
              <a:lumOff val="4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badi Extra Light"/>
                <a:ea typeface="+mn-ea"/>
                <a:cs typeface="Arial"/>
              </a:rPr>
              <a:t>Reducing Violence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E6C3C590-59FA-4E46-9C5B-A0C36E1F65C6}"/>
              </a:ext>
            </a:extLst>
          </p:cNvPr>
          <p:cNvCxnSpPr>
            <a:cxnSpLocks/>
            <a:stCxn id="11" idx="3"/>
          </p:cNvCxnSpPr>
          <p:nvPr/>
        </p:nvCxnSpPr>
        <p:spPr>
          <a:xfrm>
            <a:off x="2119512" y="3734830"/>
            <a:ext cx="2440913" cy="2585291"/>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2E524A5E-2885-4399-9D32-EE49D00CC817}"/>
              </a:ext>
            </a:extLst>
          </p:cNvPr>
          <p:cNvCxnSpPr>
            <a:cxnSpLocks/>
            <a:stCxn id="11" idx="3"/>
          </p:cNvCxnSpPr>
          <p:nvPr/>
        </p:nvCxnSpPr>
        <p:spPr>
          <a:xfrm>
            <a:off x="2119512" y="3734830"/>
            <a:ext cx="2450093" cy="1961002"/>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BC3A821-66A3-4E92-A2D8-1DDFDAAFE6A2}"/>
              </a:ext>
            </a:extLst>
          </p:cNvPr>
          <p:cNvCxnSpPr>
            <a:cxnSpLocks/>
            <a:stCxn id="11" idx="3"/>
          </p:cNvCxnSpPr>
          <p:nvPr/>
        </p:nvCxnSpPr>
        <p:spPr>
          <a:xfrm>
            <a:off x="2119512" y="3734830"/>
            <a:ext cx="2459274" cy="1281629"/>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2ADC86C-AA7F-4027-987D-79BDFD56B8A2}"/>
              </a:ext>
            </a:extLst>
          </p:cNvPr>
          <p:cNvCxnSpPr>
            <a:cxnSpLocks/>
            <a:stCxn id="11" idx="3"/>
          </p:cNvCxnSpPr>
          <p:nvPr/>
        </p:nvCxnSpPr>
        <p:spPr>
          <a:xfrm>
            <a:off x="2119512" y="3734830"/>
            <a:ext cx="2459273" cy="666520"/>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FC653ECA-1E02-441F-9AF5-C2646A8BAA58}"/>
              </a:ext>
            </a:extLst>
          </p:cNvPr>
          <p:cNvCxnSpPr>
            <a:cxnSpLocks/>
            <a:stCxn id="11" idx="3"/>
          </p:cNvCxnSpPr>
          <p:nvPr/>
        </p:nvCxnSpPr>
        <p:spPr>
          <a:xfrm>
            <a:off x="2119512" y="3734830"/>
            <a:ext cx="2459273" cy="33050"/>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A078C10F-1E6F-4919-9F09-F080410F40D8}"/>
              </a:ext>
            </a:extLst>
          </p:cNvPr>
          <p:cNvCxnSpPr>
            <a:cxnSpLocks/>
            <a:stCxn id="11" idx="3"/>
          </p:cNvCxnSpPr>
          <p:nvPr/>
        </p:nvCxnSpPr>
        <p:spPr>
          <a:xfrm flipV="1">
            <a:off x="2119512" y="3161952"/>
            <a:ext cx="2450092" cy="572878"/>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865E71BF-E8FF-49F1-9288-DAC5695F79AF}"/>
              </a:ext>
            </a:extLst>
          </p:cNvPr>
          <p:cNvCxnSpPr>
            <a:cxnSpLocks/>
            <a:stCxn id="11" idx="3"/>
          </p:cNvCxnSpPr>
          <p:nvPr/>
        </p:nvCxnSpPr>
        <p:spPr>
          <a:xfrm flipV="1">
            <a:off x="2119512" y="2556024"/>
            <a:ext cx="2486816" cy="1178806"/>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EDA2B237-6C6E-4F54-9AB9-2013D76486B7}"/>
              </a:ext>
            </a:extLst>
          </p:cNvPr>
          <p:cNvCxnSpPr>
            <a:cxnSpLocks/>
            <a:stCxn id="11" idx="3"/>
          </p:cNvCxnSpPr>
          <p:nvPr/>
        </p:nvCxnSpPr>
        <p:spPr>
          <a:xfrm flipV="1">
            <a:off x="2119512" y="1858290"/>
            <a:ext cx="2450093" cy="1876540"/>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B18F86E6-302C-4671-9970-26916EC7A50B}"/>
              </a:ext>
            </a:extLst>
          </p:cNvPr>
          <p:cNvCxnSpPr>
            <a:cxnSpLocks/>
          </p:cNvCxnSpPr>
          <p:nvPr/>
        </p:nvCxnSpPr>
        <p:spPr>
          <a:xfrm>
            <a:off x="7605183" y="1861963"/>
            <a:ext cx="2796447" cy="1960999"/>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72BA32D0-D464-4755-A254-7995F045987E}"/>
              </a:ext>
            </a:extLst>
          </p:cNvPr>
          <p:cNvCxnSpPr>
            <a:cxnSpLocks/>
          </p:cNvCxnSpPr>
          <p:nvPr/>
        </p:nvCxnSpPr>
        <p:spPr>
          <a:xfrm>
            <a:off x="7614364" y="2486251"/>
            <a:ext cx="2723001" cy="1318349"/>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64108984-DFC7-4055-9256-62986E1B0697}"/>
              </a:ext>
            </a:extLst>
          </p:cNvPr>
          <p:cNvCxnSpPr>
            <a:cxnSpLocks/>
          </p:cNvCxnSpPr>
          <p:nvPr/>
        </p:nvCxnSpPr>
        <p:spPr>
          <a:xfrm>
            <a:off x="7641906" y="3119722"/>
            <a:ext cx="2741363" cy="675698"/>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161C91C8-FE6B-4504-88EE-50D0B7A903C8}"/>
              </a:ext>
            </a:extLst>
          </p:cNvPr>
          <p:cNvCxnSpPr>
            <a:cxnSpLocks/>
          </p:cNvCxnSpPr>
          <p:nvPr/>
        </p:nvCxnSpPr>
        <p:spPr>
          <a:xfrm>
            <a:off x="7632725" y="3734830"/>
            <a:ext cx="2723001" cy="69771"/>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AACCC117-0A8B-40DB-826B-060423A12068}"/>
              </a:ext>
            </a:extLst>
          </p:cNvPr>
          <p:cNvCxnSpPr>
            <a:cxnSpLocks/>
          </p:cNvCxnSpPr>
          <p:nvPr/>
        </p:nvCxnSpPr>
        <p:spPr>
          <a:xfrm flipV="1">
            <a:off x="7623544" y="3804600"/>
            <a:ext cx="2741363" cy="563699"/>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571E9B68-62D8-46EB-A208-0B0D8BB292B5}"/>
              </a:ext>
            </a:extLst>
          </p:cNvPr>
          <p:cNvCxnSpPr>
            <a:cxnSpLocks/>
          </p:cNvCxnSpPr>
          <p:nvPr/>
        </p:nvCxnSpPr>
        <p:spPr>
          <a:xfrm flipV="1">
            <a:off x="7651085" y="3832142"/>
            <a:ext cx="2759725" cy="1197170"/>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4237C066-9475-4630-9BB6-EE07A1EC006C}"/>
              </a:ext>
            </a:extLst>
          </p:cNvPr>
          <p:cNvCxnSpPr>
            <a:cxnSpLocks/>
          </p:cNvCxnSpPr>
          <p:nvPr/>
        </p:nvCxnSpPr>
        <p:spPr>
          <a:xfrm flipV="1">
            <a:off x="7614363" y="3841324"/>
            <a:ext cx="2787267" cy="1738832"/>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82FE6A89-36E8-4103-A088-23FA47E8FD06}"/>
              </a:ext>
            </a:extLst>
          </p:cNvPr>
          <p:cNvCxnSpPr>
            <a:cxnSpLocks/>
          </p:cNvCxnSpPr>
          <p:nvPr/>
        </p:nvCxnSpPr>
        <p:spPr>
          <a:xfrm flipV="1">
            <a:off x="7623544" y="3832142"/>
            <a:ext cx="2778085" cy="2464109"/>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47B00E1B-AB1B-4519-9852-6977A3BC6CDA}"/>
              </a:ext>
            </a:extLst>
          </p:cNvPr>
          <p:cNvSpPr txBox="1"/>
          <p:nvPr/>
        </p:nvSpPr>
        <p:spPr>
          <a:xfrm>
            <a:off x="1441395" y="5743695"/>
            <a:ext cx="1898573" cy="707886"/>
          </a:xfrm>
          <a:prstGeom prst="rect">
            <a:avLst/>
          </a:prstGeom>
          <a:solidFill>
            <a:schemeClr val="accent6">
              <a:lumMod val="60000"/>
              <a:lumOff val="40000"/>
            </a:schemeClr>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a:ea typeface="+mn-ea"/>
                <a:cs typeface="Arial"/>
              </a:rPr>
              <a:t>Classism, racism, ableism etc.</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B8B89544-4833-49CC-959B-C8DF70E6902A}"/>
              </a:ext>
            </a:extLst>
          </p:cNvPr>
          <p:cNvCxnSpPr>
            <a:cxnSpLocks/>
            <a:stCxn id="38" idx="0"/>
            <a:endCxn id="11" idx="3"/>
          </p:cNvCxnSpPr>
          <p:nvPr/>
        </p:nvCxnSpPr>
        <p:spPr>
          <a:xfrm flipH="1" flipV="1">
            <a:off x="2119512" y="3734830"/>
            <a:ext cx="251112" cy="2008864"/>
          </a:xfrm>
          <a:prstGeom prst="straightConnector1">
            <a:avLst/>
          </a:prstGeom>
          <a:ln>
            <a:solidFill>
              <a:schemeClr val="bg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1A08B62-88C3-404E-B949-134974CFDB8E}"/>
              </a:ext>
            </a:extLst>
          </p:cNvPr>
          <p:cNvSpPr txBox="1"/>
          <p:nvPr/>
        </p:nvSpPr>
        <p:spPr>
          <a:xfrm>
            <a:off x="91928" y="2919222"/>
            <a:ext cx="2027584" cy="1631216"/>
          </a:xfrm>
          <a:prstGeom prst="rect">
            <a:avLst/>
          </a:prstGeom>
          <a:solidFill>
            <a:schemeClr val="accent6">
              <a:lumMod val="60000"/>
              <a:lumOff val="40000"/>
            </a:schemeClr>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a:ea typeface="+mn-ea"/>
                <a:cs typeface="Arial"/>
              </a:rPr>
              <a:t>Heteronormativity Heterosexism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badi Extra Light"/>
                <a:ea typeface="+mn-ea"/>
                <a:cs typeface="Arial"/>
              </a:rPr>
              <a:t>Homophobia Transphobia Sexism </a:t>
            </a:r>
          </a:p>
        </p:txBody>
      </p:sp>
      <p:sp>
        <p:nvSpPr>
          <p:cNvPr id="3" name="Speech Bubble: Rectangle 2">
            <a:extLst>
              <a:ext uri="{FF2B5EF4-FFF2-40B4-BE49-F238E27FC236}">
                <a16:creationId xmlns:a16="http://schemas.microsoft.com/office/drawing/2014/main" id="{1F1377E2-5783-4D5C-BDFD-F853FC863BD4}"/>
              </a:ext>
            </a:extLst>
          </p:cNvPr>
          <p:cNvSpPr/>
          <p:nvPr/>
        </p:nvSpPr>
        <p:spPr>
          <a:xfrm>
            <a:off x="8021683" y="5242296"/>
            <a:ext cx="3036542" cy="904165"/>
          </a:xfrm>
          <a:prstGeom prst="wedgeRectCallout">
            <a:avLst>
              <a:gd name="adj1" fmla="val -63271"/>
              <a:gd name="adj2" fmla="val -6906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Calibri Light" panose="020F0302020204030204"/>
                <a:ea typeface="Calibri" panose="020F0502020204030204" pitchFamily="34" charset="0"/>
                <a:cs typeface="Times New Roman" panose="02020603050405020304" pitchFamily="18" charset="0"/>
              </a:rPr>
              <a:t>Utilize social media and dating apps to improve health service outreach to LGBTQ youth </a:t>
            </a:r>
            <a:endPar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
        <p:nvSpPr>
          <p:cNvPr id="40" name="Speech Bubble: Rectangle 39">
            <a:extLst>
              <a:ext uri="{FF2B5EF4-FFF2-40B4-BE49-F238E27FC236}">
                <a16:creationId xmlns:a16="http://schemas.microsoft.com/office/drawing/2014/main" id="{6D63434E-157E-4637-8372-217F5B00D183}"/>
              </a:ext>
            </a:extLst>
          </p:cNvPr>
          <p:cNvSpPr/>
          <p:nvPr/>
        </p:nvSpPr>
        <p:spPr>
          <a:xfrm>
            <a:off x="8060904" y="1751820"/>
            <a:ext cx="2997321" cy="1079371"/>
          </a:xfrm>
          <a:prstGeom prst="wedgeRectCallout">
            <a:avLst>
              <a:gd name="adj1" fmla="val -72627"/>
              <a:gd name="adj2" fmla="val -3292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
                  <a:solidFill>
                    <a:srgbClr val="000000"/>
                  </a:solidFill>
                </a:uFill>
                <a:latin typeface="Abadi Extra Light" panose="020B0204020104020204" pitchFamily="34" charset="0"/>
                <a:ea typeface="Calibri" panose="020F0502020204030204" pitchFamily="34" charset="0"/>
                <a:cs typeface="Calibri" panose="020F0502020204030204" pitchFamily="34" charset="0"/>
              </a:rPr>
              <a:t>Train health, social service, and educational providers in LGBTQ cultural competency </a:t>
            </a:r>
            <a:endParaRPr kumimoji="0" lang="en-US" sz="1600" b="0" i="0" u="none" strike="noStrike" kern="0" cap="none" spc="0" normalizeH="0" baseline="0" noProof="0">
              <a:ln>
                <a:noFill/>
              </a:ln>
              <a:solidFill>
                <a:prstClr val="black"/>
              </a:solidFill>
              <a:effectLst/>
              <a:uLnTx/>
              <a:uFill>
                <a:solidFill>
                  <a:srgbClr val="000000"/>
                </a:solidFill>
              </a:uFill>
              <a:latin typeface="Abadi Extra Light" panose="020B0204020104020204" pitchFamily="34" charset="0"/>
              <a:ea typeface="Calibri" panose="020F0502020204030204" pitchFamily="34" charset="0"/>
              <a:cs typeface="+mn-cs"/>
            </a:endParaRPr>
          </a:p>
        </p:txBody>
      </p:sp>
      <p:sp>
        <p:nvSpPr>
          <p:cNvPr id="42" name="Speech Bubble: Rectangle 41">
            <a:extLst>
              <a:ext uri="{FF2B5EF4-FFF2-40B4-BE49-F238E27FC236}">
                <a16:creationId xmlns:a16="http://schemas.microsoft.com/office/drawing/2014/main" id="{ED846C9E-85A7-4285-A19B-DF5A13A88EBA}"/>
              </a:ext>
            </a:extLst>
          </p:cNvPr>
          <p:cNvSpPr/>
          <p:nvPr/>
        </p:nvSpPr>
        <p:spPr>
          <a:xfrm>
            <a:off x="8020510" y="3281298"/>
            <a:ext cx="3037715" cy="1094346"/>
          </a:xfrm>
          <a:prstGeom prst="wedgeRectCallout">
            <a:avLst>
              <a:gd name="adj1" fmla="val -63229"/>
              <a:gd name="adj2" fmla="val 113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Calibri Light" panose="020F0302020204030204"/>
                <a:ea typeface="Calibri" panose="020F0502020204030204" pitchFamily="34" charset="0"/>
                <a:cs typeface="Times New Roman" panose="02020603050405020304" pitchFamily="18" charset="0"/>
              </a:rPr>
              <a:t>Expand SOGI data collection for physicians and in electronic health records (EHRs)</a:t>
            </a:r>
            <a:endParaRPr kumimoji="0" lang="en-US" sz="1600" b="1"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mn-cs"/>
            </a:endParaRPr>
          </a:p>
        </p:txBody>
      </p:sp>
      <p:sp>
        <p:nvSpPr>
          <p:cNvPr id="43" name="Speech Bubble: Rectangle 42">
            <a:extLst>
              <a:ext uri="{FF2B5EF4-FFF2-40B4-BE49-F238E27FC236}">
                <a16:creationId xmlns:a16="http://schemas.microsoft.com/office/drawing/2014/main" id="{02ABA6A8-3E53-48EE-8EA1-A21728C2F421}"/>
              </a:ext>
            </a:extLst>
          </p:cNvPr>
          <p:cNvSpPr/>
          <p:nvPr/>
        </p:nvSpPr>
        <p:spPr>
          <a:xfrm>
            <a:off x="1014161" y="5045286"/>
            <a:ext cx="2975458" cy="1219864"/>
          </a:xfrm>
          <a:prstGeom prst="wedgeRectCallout">
            <a:avLst>
              <a:gd name="adj1" fmla="val 70123"/>
              <a:gd name="adj2" fmla="val 79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lumMod val="75000"/>
                    <a:lumOff val="25000"/>
                  </a:prstClr>
                </a:solidFill>
                <a:effectLst/>
                <a:uLnTx/>
                <a:uFill>
                  <a:solidFill>
                    <a:srgbClr val="000000"/>
                  </a:solidFill>
                </a:uFill>
                <a:latin typeface="Calibri Light" panose="020F0302020204030204"/>
                <a:ea typeface="Calibri" panose="020F0502020204030204" pitchFamily="34" charset="0"/>
                <a:cs typeface="Calibri" panose="020F0502020204030204" pitchFamily="34" charset="0"/>
              </a:rPr>
              <a:t>Increase residential placement of LGBTQ youth with LGBTQ-affirming residential placements</a:t>
            </a:r>
            <a:endParaRPr kumimoji="0" lang="en-US" sz="1600" b="1" i="0" u="none" strike="noStrike" kern="0" cap="none" spc="0" normalizeH="0" baseline="0" noProof="0">
              <a:ln>
                <a:noFill/>
              </a:ln>
              <a:solidFill>
                <a:prstClr val="black">
                  <a:lumMod val="75000"/>
                  <a:lumOff val="25000"/>
                </a:prstClr>
              </a:solidFill>
              <a:effectLst/>
              <a:uLnTx/>
              <a:uFill>
                <a:solidFill>
                  <a:srgbClr val="000000"/>
                </a:solidFill>
              </a:uFill>
              <a:latin typeface="Calibri Light" panose="020F0302020204030204"/>
              <a:ea typeface="Calibri" panose="020F0502020204030204" pitchFamily="34" charset="0"/>
              <a:cs typeface="+mn-cs"/>
            </a:endParaRPr>
          </a:p>
        </p:txBody>
      </p:sp>
      <p:sp>
        <p:nvSpPr>
          <p:cNvPr id="44" name="TextBox 43">
            <a:extLst>
              <a:ext uri="{FF2B5EF4-FFF2-40B4-BE49-F238E27FC236}">
                <a16:creationId xmlns:a16="http://schemas.microsoft.com/office/drawing/2014/main" id="{18F10EE1-0A8B-47DB-AC53-41AF60F2264B}"/>
              </a:ext>
            </a:extLst>
          </p:cNvPr>
          <p:cNvSpPr txBox="1"/>
          <p:nvPr/>
        </p:nvSpPr>
        <p:spPr>
          <a:xfrm>
            <a:off x="3048000" y="1631331"/>
            <a:ext cx="6096000" cy="392159"/>
          </a:xfrm>
          <a:prstGeom prst="rect">
            <a:avLst/>
          </a:prstGeom>
          <a:noFill/>
        </p:spPr>
        <p:txBody>
          <a:bodyPr wrap="square">
            <a:spAutoFit/>
          </a:bodyPr>
          <a:lstStyle/>
          <a:p>
            <a:pPr marL="342900" marR="0" lvl="0" indent="-342900" algn="just" defTabSz="914400" rtl="0" eaLnBrk="1" fontAlgn="base" latinLnBrk="0" hangingPunct="1">
              <a:lnSpc>
                <a:spcPct val="115000"/>
              </a:lnSpc>
              <a:spcBef>
                <a:spcPts val="0"/>
              </a:spcBef>
              <a:spcAft>
                <a:spcPts val="0"/>
              </a:spcAft>
              <a:buClrTx/>
              <a:buSzTx/>
              <a:buFont typeface="+mj-lt"/>
              <a:buAutoNum type="arabicPeriod"/>
              <a:tabLst/>
              <a:defRPr/>
            </a:pPr>
            <a:endParaRPr kumimoji="0" lang="en-US" sz="1800" b="0" i="0" u="none" strike="noStrike" kern="0" cap="none" spc="0" normalizeH="0" baseline="0" noProof="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mn-cs"/>
            </a:endParaRPr>
          </a:p>
        </p:txBody>
      </p:sp>
      <p:sp>
        <p:nvSpPr>
          <p:cNvPr id="45" name="Speech Bubble: Rectangle 44">
            <a:extLst>
              <a:ext uri="{FF2B5EF4-FFF2-40B4-BE49-F238E27FC236}">
                <a16:creationId xmlns:a16="http://schemas.microsoft.com/office/drawing/2014/main" id="{60B5E6DA-1341-4675-B7A9-97140CB4BFE5}"/>
              </a:ext>
            </a:extLst>
          </p:cNvPr>
          <p:cNvSpPr/>
          <p:nvPr/>
        </p:nvSpPr>
        <p:spPr>
          <a:xfrm>
            <a:off x="1043971" y="1666460"/>
            <a:ext cx="2881849" cy="1303662"/>
          </a:xfrm>
          <a:prstGeom prst="wedgeRectCallout">
            <a:avLst>
              <a:gd name="adj1" fmla="val 75505"/>
              <a:gd name="adj2" fmla="val -3674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lumMod val="75000"/>
                    <a:lumOff val="25000"/>
                  </a:prstClr>
                </a:solidFill>
                <a:effectLst/>
                <a:uLnTx/>
                <a:uFill>
                  <a:solidFill>
                    <a:srgbClr val="000000"/>
                  </a:solidFill>
                </a:uFill>
                <a:latin typeface="Calibri Light" panose="020F0302020204030204"/>
                <a:ea typeface="Calibri" panose="020F0502020204030204" pitchFamily="34" charset="0"/>
                <a:cs typeface="Calibri" panose="020F0502020204030204" pitchFamily="34" charset="0"/>
              </a:rPr>
              <a:t>Develop strategies to recruit and retain a workforce of educators diverse in gender identities and sexual orientation.</a:t>
            </a:r>
            <a:endParaRPr kumimoji="0" lang="en-US" sz="1600" b="1" i="0" u="none" strike="noStrike" kern="0" cap="none" spc="0" normalizeH="0" baseline="0" noProof="0">
              <a:ln>
                <a:noFill/>
              </a:ln>
              <a:solidFill>
                <a:prstClr val="black">
                  <a:lumMod val="75000"/>
                  <a:lumOff val="25000"/>
                </a:prstClr>
              </a:solidFill>
              <a:effectLst/>
              <a:uLnTx/>
              <a:uFill>
                <a:solidFill>
                  <a:srgbClr val="000000"/>
                </a:solidFill>
              </a:uFill>
              <a:latin typeface="Calibri Light" panose="020F0302020204030204"/>
              <a:ea typeface="Calibri" panose="020F0502020204030204" pitchFamily="34" charset="0"/>
              <a:cs typeface="+mn-cs"/>
            </a:endParaRPr>
          </a:p>
        </p:txBody>
      </p:sp>
      <p:sp>
        <p:nvSpPr>
          <p:cNvPr id="47" name="Speech Bubble: Rectangle 46">
            <a:extLst>
              <a:ext uri="{FF2B5EF4-FFF2-40B4-BE49-F238E27FC236}">
                <a16:creationId xmlns:a16="http://schemas.microsoft.com/office/drawing/2014/main" id="{DCB2081E-01A7-4FA1-98CF-D076688E9EEF}"/>
              </a:ext>
            </a:extLst>
          </p:cNvPr>
          <p:cNvSpPr/>
          <p:nvPr/>
        </p:nvSpPr>
        <p:spPr>
          <a:xfrm>
            <a:off x="1002295" y="3404894"/>
            <a:ext cx="2881849" cy="1178806"/>
          </a:xfrm>
          <a:prstGeom prst="wedgeRectCallout">
            <a:avLst>
              <a:gd name="adj1" fmla="val 72462"/>
              <a:gd name="adj2" fmla="val 9753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15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prstClr val="black">
                    <a:lumMod val="75000"/>
                    <a:lumOff val="25000"/>
                  </a:prstClr>
                </a:solidFill>
                <a:effectLst/>
                <a:uLnTx/>
                <a:uFill>
                  <a:solidFill>
                    <a:srgbClr val="000000"/>
                  </a:solidFill>
                </a:uFill>
                <a:latin typeface="Calibri Light" panose="020F0302020204030204"/>
                <a:ea typeface="Calibri" panose="020F0502020204030204" pitchFamily="34" charset="0"/>
                <a:cs typeface="Calibri" panose="020F0502020204030204" pitchFamily="34" charset="0"/>
              </a:rPr>
              <a:t>Provide comprehensive, youth-directed transition support for LGBTQ youth aging out of the foster care system.</a:t>
            </a:r>
            <a:endParaRPr kumimoji="0" lang="en-US" sz="1600" b="0" i="0" u="none" strike="noStrike" kern="0" cap="none" spc="0" normalizeH="0" baseline="0" noProof="0">
              <a:ln>
                <a:noFill/>
              </a:ln>
              <a:solidFill>
                <a:prstClr val="black">
                  <a:lumMod val="75000"/>
                  <a:lumOff val="25000"/>
                </a:prstClr>
              </a:solidFill>
              <a:effectLst/>
              <a:uLnTx/>
              <a:uFill>
                <a:solidFill>
                  <a:srgbClr val="000000"/>
                </a:solidFill>
              </a:uFill>
              <a:latin typeface="Calibri Light" panose="020F0302020204030204"/>
              <a:ea typeface="Calibri" panose="020F0502020204030204" pitchFamily="34" charset="0"/>
              <a:cs typeface="+mn-cs"/>
            </a:endParaRPr>
          </a:p>
        </p:txBody>
      </p:sp>
      <p:sp>
        <p:nvSpPr>
          <p:cNvPr id="48" name="Rectangle 47">
            <a:extLst>
              <a:ext uri="{FF2B5EF4-FFF2-40B4-BE49-F238E27FC236}">
                <a16:creationId xmlns:a16="http://schemas.microsoft.com/office/drawing/2014/main" id="{03DD78BC-29AA-47A8-AC5F-4C35AFCFE118}"/>
              </a:ext>
            </a:extLst>
          </p:cNvPr>
          <p:cNvSpPr/>
          <p:nvPr/>
        </p:nvSpPr>
        <p:spPr>
          <a:xfrm>
            <a:off x="0" y="6486093"/>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EBFEB0D5-3959-0943-B1E8-F64152E6A1E2}"/>
              </a:ext>
            </a:extLst>
          </p:cNvPr>
          <p:cNvSpPr/>
          <p:nvPr/>
        </p:nvSpPr>
        <p:spPr>
          <a:xfrm>
            <a:off x="1294429" y="6510699"/>
            <a:ext cx="1001219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22222"/>
                </a:solidFill>
                <a:effectLst/>
                <a:uLnTx/>
                <a:uFillTx/>
                <a:latin typeface="Arial" panose="020B0604020202020204" pitchFamily="34" charset="0"/>
                <a:ea typeface="Times New Roman" panose="02020603050405020304" pitchFamily="18" charset="0"/>
                <a:cs typeface="+mn-cs"/>
              </a:rPr>
              <a:t>See the </a:t>
            </a:r>
            <a:r>
              <a:rPr kumimoji="0" lang="en-US" sz="900" b="0" i="1" u="none" strike="noStrike" kern="1200" cap="none" spc="0" normalizeH="0" baseline="0" noProof="0">
                <a:ln>
                  <a:noFill/>
                </a:ln>
                <a:solidFill>
                  <a:srgbClr val="222222"/>
                </a:solidFill>
                <a:effectLst/>
                <a:uLnTx/>
                <a:uFillTx/>
                <a:latin typeface="Arial" panose="020B0604020202020204" pitchFamily="34" charset="0"/>
                <a:ea typeface="Times New Roman" panose="02020603050405020304" pitchFamily="18" charset="0"/>
                <a:cs typeface="+mn-cs"/>
              </a:rPr>
              <a:t>Massachusetts Commission on LGBTQ Youth: 2021 Report and Recommendations </a:t>
            </a:r>
            <a:r>
              <a:rPr kumimoji="0" lang="en-US" sz="900" b="0" i="0" u="none" strike="noStrike" kern="1200" cap="none" spc="0" normalizeH="0" baseline="0" noProof="0">
                <a:ln>
                  <a:noFill/>
                </a:ln>
                <a:solidFill>
                  <a:srgbClr val="222222"/>
                </a:solidFill>
                <a:effectLst/>
                <a:uLnTx/>
                <a:uFillTx/>
                <a:latin typeface="Arial" panose="020B0604020202020204" pitchFamily="34" charset="0"/>
                <a:ea typeface="Times New Roman" panose="02020603050405020304" pitchFamily="18" charset="0"/>
                <a:cs typeface="+mn-cs"/>
              </a:rPr>
              <a:t>at</a:t>
            </a:r>
            <a:r>
              <a:rPr kumimoji="0" lang="en-US" sz="900" b="0" i="1" u="none" strike="noStrike" kern="1200" cap="none" spc="0" normalizeH="0" baseline="0" noProof="0">
                <a:ln>
                  <a:noFill/>
                </a:ln>
                <a:solidFill>
                  <a:srgbClr val="222222"/>
                </a:solidFill>
                <a:effectLst/>
                <a:uLnTx/>
                <a:uFillTx/>
                <a:latin typeface="Arial" panose="020B0604020202020204" pitchFamily="34" charset="0"/>
                <a:ea typeface="Times New Roman" panose="02020603050405020304" pitchFamily="18" charset="0"/>
                <a:cs typeface="+mn-cs"/>
              </a:rPr>
              <a:t> </a:t>
            </a:r>
            <a:r>
              <a:rPr kumimoji="0" lang="en-US" sz="900" b="0" i="0" u="none" strike="noStrike" kern="1200" cap="none" spc="0" normalizeH="0" baseline="0" noProof="0">
                <a:ln>
                  <a:noFill/>
                </a:ln>
                <a:solidFill>
                  <a:srgbClr val="1155CC"/>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3"/>
              </a:rPr>
              <a:t>https://www.mass.gov/annual-recommendations</a:t>
            </a:r>
            <a:r>
              <a:rPr kumimoji="0" lang="en-US" sz="900" b="0" i="0" u="none" strike="noStrike" kern="1200" cap="none" spc="0" normalizeH="0" baseline="0" noProof="0">
                <a:ln>
                  <a:noFill/>
                </a:ln>
                <a:solidFill>
                  <a:srgbClr val="1155CC"/>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for further recommendations. The Massachusetts Commission on LGBTQ Youth is an independent state agency originally established as a commission of the Governor. </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9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2" grpId="0" animBg="1"/>
      <p:bldP spid="43" grpId="0" animBg="1"/>
      <p:bldP spid="45"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232229" y="1592671"/>
            <a:ext cx="11110606" cy="4923551"/>
          </a:xfrm>
          <a:prstGeom prst="rect">
            <a:avLst/>
          </a:prstGeom>
        </p:spPr>
        <p:txBody>
          <a:bodyPr spcFirstLastPara="1" wrap="square" lIns="91433" tIns="45700" rIns="91433" bIns="45700" anchor="t" anchorCtr="0">
            <a:noAutofit/>
          </a:bodyPr>
          <a:lstStyle/>
          <a:p>
            <a:pPr marL="519113" lvl="1" indent="0">
              <a:lnSpc>
                <a:spcPct val="150000"/>
              </a:lnSpc>
              <a:buClr>
                <a:srgbClr val="073763"/>
              </a:buClr>
              <a:buSzPts val="1600"/>
              <a:buNone/>
            </a:pPr>
            <a:r>
              <a:rPr lang="en-US" b="1">
                <a:latin typeface="Abadi Extra Light" panose="020B0204020104020204" pitchFamily="34" charset="0"/>
              </a:rPr>
              <a:t>LGBTQ+ adults and youth have been disproportionately impacted by the pandemic</a:t>
            </a:r>
            <a:r>
              <a:rPr lang="en-US">
                <a:latin typeface="Abadi Extra Light" panose="020B0204020104020204" pitchFamily="34" charset="0"/>
              </a:rPr>
              <a:t>, </a:t>
            </a:r>
            <a:r>
              <a:rPr lang="en-US" b="1">
                <a:latin typeface="Abadi Extra Light" panose="020B0204020104020204" pitchFamily="34" charset="0"/>
              </a:rPr>
              <a:t>particularly POC and persons of trans experience </a:t>
            </a:r>
            <a:endParaRPr lang="en-US" sz="2400" b="1">
              <a:effectLst/>
              <a:latin typeface="Abadi Extra Light" panose="020B0204020104020204" pitchFamily="34" charset="0"/>
              <a:ea typeface="Calibri" panose="020F0502020204030204" pitchFamily="34" charset="0"/>
              <a:cs typeface="Times New Roman" panose="02020603050405020304" pitchFamily="18" charset="0"/>
            </a:endParaRPr>
          </a:p>
          <a:p>
            <a:pPr marL="519113" lvl="1" indent="0">
              <a:lnSpc>
                <a:spcPct val="150000"/>
              </a:lnSpc>
              <a:spcBef>
                <a:spcPts val="1000"/>
              </a:spcBef>
              <a:buClr>
                <a:srgbClr val="073763"/>
              </a:buClr>
              <a:buSzPts val="1600"/>
              <a:buNone/>
            </a:pPr>
            <a:r>
              <a:rPr lang="en-US" sz="2400">
                <a:effectLst/>
                <a:latin typeface="Abadi Extra Light" panose="020B0204020104020204" pitchFamily="34" charset="0"/>
                <a:ea typeface="Calibri" panose="020F0502020204030204" pitchFamily="34" charset="0"/>
                <a:cs typeface="Times New Roman" panose="02020603050405020304" pitchFamily="18" charset="0"/>
              </a:rPr>
              <a:t>We need to prioritize inclusion of LGBTQ+ residents in all areas – families, schools, state entities, healthcare, social services, and data systems – </a:t>
            </a:r>
          </a:p>
          <a:p>
            <a:pPr marL="519113" lvl="1" indent="0">
              <a:lnSpc>
                <a:spcPct val="150000"/>
              </a:lnSpc>
              <a:buClr>
                <a:srgbClr val="073763"/>
              </a:buClr>
              <a:buSzPts val="1600"/>
              <a:buNone/>
            </a:pPr>
            <a:endParaRPr lang="en-US" sz="1200">
              <a:effectLst/>
              <a:latin typeface="Abadi Extra Light" panose="020B0204020104020204" pitchFamily="34" charset="0"/>
              <a:ea typeface="Calibri" panose="020F0502020204030204" pitchFamily="34" charset="0"/>
              <a:cs typeface="Times New Roman" panose="02020603050405020304" pitchFamily="18" charset="0"/>
            </a:endParaRPr>
          </a:p>
          <a:p>
            <a:pPr marL="976313" lvl="2" indent="0">
              <a:lnSpc>
                <a:spcPct val="150000"/>
              </a:lnSpc>
              <a:buClr>
                <a:srgbClr val="073763"/>
              </a:buClr>
              <a:buSzPts val="1600"/>
              <a:buNone/>
            </a:pPr>
            <a:r>
              <a:rPr lang="en-US">
                <a:effectLst/>
                <a:latin typeface="Abadi Extra Light" panose="020B0204020104020204" pitchFamily="34" charset="0"/>
                <a:ea typeface="Calibri" panose="020F0502020204030204" pitchFamily="34" charset="0"/>
                <a:cs typeface="Times New Roman" panose="02020603050405020304" pitchFamily="18" charset="0"/>
              </a:rPr>
              <a:t>1) To </a:t>
            </a:r>
            <a:r>
              <a:rPr lang="en-US">
                <a:latin typeface="Abadi Extra Light" panose="020B0204020104020204" pitchFamily="34" charset="0"/>
                <a:ea typeface="Calibri" panose="020F0502020204030204" pitchFamily="34" charset="0"/>
                <a:cs typeface="Times New Roman" panose="02020603050405020304" pitchFamily="18" charset="0"/>
              </a:rPr>
              <a:t>support pandemic </a:t>
            </a:r>
            <a:r>
              <a:rPr lang="en-US">
                <a:effectLst/>
                <a:latin typeface="Abadi Extra Light" panose="020B0204020104020204" pitchFamily="34" charset="0"/>
                <a:ea typeface="Calibri" panose="020F0502020204030204" pitchFamily="34" charset="0"/>
                <a:cs typeface="Times New Roman" panose="02020603050405020304" pitchFamily="18" charset="0"/>
              </a:rPr>
              <a:t>recovery, and</a:t>
            </a:r>
          </a:p>
          <a:p>
            <a:pPr marL="976313" lvl="2" indent="0">
              <a:lnSpc>
                <a:spcPct val="150000"/>
              </a:lnSpc>
              <a:buClr>
                <a:srgbClr val="073763"/>
              </a:buClr>
              <a:buSzPts val="1600"/>
              <a:buNone/>
            </a:pPr>
            <a:r>
              <a:rPr lang="en-US">
                <a:effectLst/>
                <a:latin typeface="Abadi Extra Light" panose="020B0204020104020204" pitchFamily="34" charset="0"/>
                <a:ea typeface="Calibri" panose="020F0502020204030204" pitchFamily="34" charset="0"/>
                <a:cs typeface="Times New Roman" panose="02020603050405020304" pitchFamily="18" charset="0"/>
              </a:rPr>
              <a:t>2) To address the conditions that contributed to these inequitable impacts </a:t>
            </a:r>
          </a:p>
          <a:p>
            <a:pPr marL="976313" lvl="2" indent="0">
              <a:lnSpc>
                <a:spcPct val="150000"/>
              </a:lnSpc>
              <a:buClr>
                <a:srgbClr val="073763"/>
              </a:buClr>
              <a:buSzPts val="1600"/>
              <a:buNone/>
            </a:pPr>
            <a:r>
              <a:rPr lang="en-US" i="0">
                <a:solidFill>
                  <a:srgbClr val="000000"/>
                </a:solidFill>
                <a:latin typeface="Abadi Extra Light" panose="020B0204020104020204" pitchFamily="34" charset="0"/>
                <a:cs typeface="Times New Roman" panose="02020603050405020304" pitchFamily="18" charset="0"/>
              </a:rPr>
              <a:t>3) </a:t>
            </a:r>
            <a:r>
              <a:rPr lang="en-US">
                <a:solidFill>
                  <a:srgbClr val="000000"/>
                </a:solidFill>
                <a:latin typeface="Abadi Extra Light"/>
                <a:cs typeface="Times New Roman"/>
              </a:rPr>
              <a:t>To promote optimal health and quality of life of LGBTQ+ individuals and families</a:t>
            </a:r>
            <a:endParaRPr lang="en-US" i="0">
              <a:solidFill>
                <a:srgbClr val="000000"/>
              </a:solidFill>
              <a:effectLst/>
              <a:latin typeface="Abadi Extra Light" panose="020B0204020104020204" pitchFamily="34" charset="0"/>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ngsana New" panose="020B0502040204020203" pitchFamily="18" charset="-34"/>
              <a:ea typeface="+mn-ea"/>
              <a:cs typeface="Angsana New" panose="020B0502040204020203" pitchFamily="18" charset="-34"/>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panose="020B0204020104020204" pitchFamily="34" charset="0"/>
              </a:rPr>
              <a:t>KEY TAKEAWAYS</a:t>
            </a:r>
            <a:endParaRPr lang="en-US">
              <a:solidFill>
                <a:schemeClr val="bg1"/>
              </a:solidFill>
              <a:latin typeface="Abadi Extra Light" panose="020B0204020104020204" pitchFamily="34" charset="0"/>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565149A8-5CAA-43F1-B183-5A6AB12C98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775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577801" y="1689800"/>
            <a:ext cx="11239598" cy="4752938"/>
          </a:xfrm>
          <a:prstGeom prst="rect">
            <a:avLst/>
          </a:prstGeom>
        </p:spPr>
        <p:txBody>
          <a:bodyPr spcFirstLastPara="1" wrap="square" lIns="91433" tIns="45700" rIns="91433" bIns="45700" anchor="t" anchorCtr="0">
            <a:noAutofit/>
          </a:bodyPr>
          <a:lstStyle/>
          <a:p>
            <a:pPr marL="511810" indent="-342900">
              <a:lnSpc>
                <a:spcPct val="100000"/>
              </a:lnSpc>
              <a:buClr>
                <a:srgbClr val="000000"/>
              </a:buClr>
            </a:pPr>
            <a:endParaRPr lang="en-US" sz="1200">
              <a:latin typeface="Abadi Extra Light" panose="020B0204020104020204" pitchFamily="34" charset="0"/>
            </a:endParaRPr>
          </a:p>
          <a:p>
            <a:pPr marL="511810" indent="-342900">
              <a:lnSpc>
                <a:spcPct val="100000"/>
              </a:lnSpc>
              <a:buClr>
                <a:srgbClr val="000000"/>
              </a:buClr>
            </a:pPr>
            <a:r>
              <a:rPr lang="en-US" sz="2400">
                <a:latin typeface="Abadi Extra Light" panose="020B0204020104020204" pitchFamily="34" charset="0"/>
              </a:rPr>
              <a:t>Continued MDPH </a:t>
            </a:r>
            <a:r>
              <a:rPr lang="en-US" sz="2400" b="1">
                <a:latin typeface="Abadi Extra Light" panose="020B0204020104020204" pitchFamily="34" charset="0"/>
              </a:rPr>
              <a:t>and begin statewide collection and utilization </a:t>
            </a:r>
            <a:r>
              <a:rPr lang="en-US" sz="2400">
                <a:latin typeface="Abadi Extra Light" panose="020B0204020104020204" pitchFamily="34" charset="0"/>
              </a:rPr>
              <a:t>of SOGI data to address recovery and prevent future harm </a:t>
            </a:r>
          </a:p>
          <a:p>
            <a:pPr marL="511810" indent="-342900">
              <a:lnSpc>
                <a:spcPct val="100000"/>
              </a:lnSpc>
              <a:buClr>
                <a:srgbClr val="000000"/>
              </a:buClr>
            </a:pPr>
            <a:endParaRPr lang="en-US" sz="1200">
              <a:latin typeface="Abadi Extra Light" panose="020B0204020104020204" pitchFamily="34" charset="0"/>
            </a:endParaRPr>
          </a:p>
          <a:p>
            <a:pPr marL="511810" indent="-342900">
              <a:lnSpc>
                <a:spcPct val="100000"/>
              </a:lnSpc>
              <a:buClr>
                <a:srgbClr val="000000"/>
              </a:buClr>
            </a:pPr>
            <a:r>
              <a:rPr lang="en-US" sz="2400">
                <a:solidFill>
                  <a:schemeClr val="tx1"/>
                </a:solidFill>
                <a:latin typeface="Abadi Extra Light" panose="020B0204020104020204" pitchFamily="34" charset="0"/>
              </a:rPr>
              <a:t>Short-term </a:t>
            </a:r>
            <a:r>
              <a:rPr lang="en-US" sz="2400" b="1">
                <a:solidFill>
                  <a:schemeClr val="tx1"/>
                </a:solidFill>
                <a:latin typeface="Abadi Extra Light" panose="020B0204020104020204" pitchFamily="34" charset="0"/>
              </a:rPr>
              <a:t>resources tailored for LGBTQ+ community </a:t>
            </a:r>
            <a:r>
              <a:rPr lang="en-US" sz="2400">
                <a:solidFill>
                  <a:schemeClr val="tx1"/>
                </a:solidFill>
                <a:latin typeface="Abadi Extra Light" panose="020B0204020104020204" pitchFamily="34" charset="0"/>
              </a:rPr>
              <a:t>are neede</a:t>
            </a:r>
            <a:r>
              <a:rPr lang="en-US" sz="2400">
                <a:latin typeface="Abadi Extra Light" panose="020B0204020104020204" pitchFamily="34" charset="0"/>
              </a:rPr>
              <a:t>d NOW: financial, housing, mental health, healthcare, substance use, social inclusion </a:t>
            </a:r>
          </a:p>
          <a:p>
            <a:pPr marL="511810" indent="-342900">
              <a:lnSpc>
                <a:spcPct val="100000"/>
              </a:lnSpc>
              <a:buClr>
                <a:srgbClr val="000000"/>
              </a:buClr>
            </a:pPr>
            <a:endParaRPr lang="en-US" sz="1200">
              <a:latin typeface="Abadi Extra Light" panose="020B0204020104020204" pitchFamily="34" charset="0"/>
            </a:endParaRPr>
          </a:p>
          <a:p>
            <a:pPr marL="511810" indent="-342900">
              <a:lnSpc>
                <a:spcPct val="100000"/>
              </a:lnSpc>
              <a:buClr>
                <a:srgbClr val="000000"/>
              </a:buClr>
            </a:pPr>
            <a:r>
              <a:rPr lang="en-US" sz="2400">
                <a:solidFill>
                  <a:schemeClr val="tx1"/>
                </a:solidFill>
                <a:latin typeface="Abadi Extra Light" panose="020B0204020104020204" pitchFamily="34" charset="0"/>
              </a:rPr>
              <a:t>Long-term </a:t>
            </a:r>
            <a:r>
              <a:rPr lang="en-US" sz="2400" b="1">
                <a:solidFill>
                  <a:schemeClr val="tx1"/>
                </a:solidFill>
                <a:latin typeface="Abadi Extra Light" panose="020B0204020104020204" pitchFamily="34" charset="0"/>
              </a:rPr>
              <a:t>policy, system, and legislative change </a:t>
            </a:r>
            <a:r>
              <a:rPr lang="en-US" sz="2400">
                <a:solidFill>
                  <a:schemeClr val="tx1"/>
                </a:solidFill>
                <a:latin typeface="Abadi Extra Light" panose="020B0204020104020204" pitchFamily="34" charset="0"/>
              </a:rPr>
              <a:t>is necessary to create a social environment fully inclusive of LGBTQ+ individuals</a:t>
            </a:r>
            <a:endParaRPr lang="en-US" sz="2000">
              <a:solidFill>
                <a:schemeClr val="tx1"/>
              </a:solidFill>
              <a:latin typeface="Abadi Extra Light" panose="020B0204020104020204" pitchFamily="34" charset="0"/>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200" b="1">
                <a:solidFill>
                  <a:schemeClr val="bg1"/>
                </a:solidFill>
                <a:latin typeface="Abadi Extra Light" panose="020B0204020104020204" pitchFamily="34" charset="0"/>
              </a:rPr>
              <a:t>KEY TAKEAWAYS: LGBTQ+ RESIDENTS</a:t>
            </a:r>
            <a:endParaRPr lang="en-US" sz="3200">
              <a:solidFill>
                <a:schemeClr val="bg1"/>
              </a:solidFill>
              <a:latin typeface="Abadi Extra Light" panose="020B0204020104020204" pitchFamily="34" charset="0"/>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9E9F5C33-F224-4D11-8B91-49CC802D20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B73A-1B86-4A85-9962-8B560D11EEF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8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 sz="1333" b="0" i="1" u="none" strike="noStrike" kern="1200" cap="none" spc="0" normalizeH="0" baseline="0" noProof="0">
                <a:ln>
                  <a:noFill/>
                </a:ln>
                <a:solidFill>
                  <a:prstClr val="black"/>
                </a:solidFill>
                <a:effectLst/>
                <a:uLnTx/>
                <a:uFillTx/>
                <a:latin typeface="Abadi Extra Light"/>
                <a:ea typeface="+mn-ea"/>
                <a:cs typeface="+mn-cs"/>
              </a:rPr>
              <a:t>Preliminary data - 1.7.21 - Not for external distribution</a:t>
            </a:r>
            <a:endParaRPr kumimoji="0" sz="1333" b="0" i="1" u="none" strike="noStrike" kern="1200" cap="none" spc="0" normalizeH="0" baseline="0" noProof="0">
              <a:ln>
                <a:noFill/>
              </a:ln>
              <a:solidFill>
                <a:prstClr val="black"/>
              </a:solidFill>
              <a:effectLst/>
              <a:uLnTx/>
              <a:uFillTx/>
              <a:latin typeface="Abadi Extra Light"/>
              <a:ea typeface="+mn-ea"/>
              <a:cs typeface="+mn-cs"/>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9" y="-997"/>
            <a:ext cx="12191999" cy="67464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10" rtl="0" eaLnBrk="1" fontAlgn="auto" latinLnBrk="0" hangingPunct="1">
              <a:lnSpc>
                <a:spcPct val="90000"/>
              </a:lnSpc>
              <a:spcBef>
                <a:spcPts val="0"/>
              </a:spcBef>
              <a:spcAft>
                <a:spcPts val="0"/>
              </a:spcAft>
              <a:buClr>
                <a:srgbClr val="000000"/>
              </a:buClr>
              <a:buSzPts val="1400"/>
              <a:buFont typeface="Arial"/>
              <a:buNone/>
              <a:tabLst/>
              <a:defRPr/>
            </a:pPr>
            <a:r>
              <a:rPr kumimoji="0" lang="en-US" sz="2667" b="1" i="0" u="none" strike="noStrike" kern="1200" cap="none" spc="800" normalizeH="0" baseline="0" noProof="0">
                <a:ln>
                  <a:noFill/>
                </a:ln>
                <a:solidFill>
                  <a:srgbClr val="FFFFFF"/>
                </a:solidFill>
                <a:effectLst/>
                <a:uLnTx/>
                <a:uFillTx/>
                <a:latin typeface="Abadi Extra Light" panose="020B0204020104020204" pitchFamily="34" charset="0"/>
                <a:cs typeface="Arial"/>
                <a:sym typeface="Arial"/>
              </a:rPr>
              <a:t>YOUTH EDUCATION &amp; EMPLOYMENT PREVIEW</a:t>
            </a:r>
          </a:p>
        </p:txBody>
      </p:sp>
      <p:sp>
        <p:nvSpPr>
          <p:cNvPr id="14" name="Rectangle 13">
            <a:extLst>
              <a:ext uri="{FF2B5EF4-FFF2-40B4-BE49-F238E27FC236}">
                <a16:creationId xmlns:a16="http://schemas.microsoft.com/office/drawing/2014/main" id="{3413C14C-1FF5-2D47-BA28-DA16CE500D27}"/>
              </a:ext>
            </a:extLst>
          </p:cNvPr>
          <p:cNvSpPr/>
          <p:nvPr/>
        </p:nvSpPr>
        <p:spPr>
          <a:xfrm>
            <a:off x="2149" y="6607935"/>
            <a:ext cx="12191999" cy="24684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4FFCE0A3-A77D-4551-8006-FBC0F0079451}"/>
              </a:ext>
            </a:extLst>
          </p:cNvPr>
          <p:cNvSpPr txBox="1"/>
          <p:nvPr/>
        </p:nvSpPr>
        <p:spPr>
          <a:xfrm>
            <a:off x="1887470" y="734002"/>
            <a:ext cx="975163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C0A4B5-227C-4F23-A36E-671916018E34}"/>
              </a:ext>
            </a:extLst>
          </p:cNvPr>
          <p:cNvSpPr/>
          <p:nvPr/>
        </p:nvSpPr>
        <p:spPr>
          <a:xfrm>
            <a:off x="0" y="6564893"/>
            <a:ext cx="1277786" cy="338554"/>
          </a:xfrm>
          <a:prstGeom prst="rect">
            <a:avLst/>
          </a:prstGeom>
        </p:spPr>
        <p:txBody>
          <a:bodyPr wrap="none" lIns="121920" tIns="60960" rIns="121920" bIns="60960" anchor="t">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83CF074-2905-4B88-90C1-F41C0C40BD43}"/>
              </a:ext>
            </a:extLst>
          </p:cNvPr>
          <p:cNvSpPr/>
          <p:nvPr/>
        </p:nvSpPr>
        <p:spPr>
          <a:xfrm>
            <a:off x="226326" y="1718316"/>
            <a:ext cx="5630573" cy="45818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C7E8DF-C3C9-41F8-B650-CC62475911CF}"/>
              </a:ext>
            </a:extLst>
          </p:cNvPr>
          <p:cNvSpPr txBox="1"/>
          <p:nvPr/>
        </p:nvSpPr>
        <p:spPr>
          <a:xfrm>
            <a:off x="-907" y="645127"/>
            <a:ext cx="12192908" cy="790088"/>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Youth have had to adapt to a changing educational system while being an essential part of the workforce.  </a:t>
            </a:r>
            <a:r>
              <a:rPr kumimoji="0" lang="en-US" sz="2267" b="1"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To understand the immediate and lasting impact of the pandemic on youth, we must consider both</a:t>
            </a:r>
            <a:r>
              <a:rPr kumimoji="0" lang="en-US" sz="2267"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a:t>
            </a:r>
          </a:p>
        </p:txBody>
      </p:sp>
      <p:sp>
        <p:nvSpPr>
          <p:cNvPr id="33" name="Rectangle 32">
            <a:extLst>
              <a:ext uri="{FF2B5EF4-FFF2-40B4-BE49-F238E27FC236}">
                <a16:creationId xmlns:a16="http://schemas.microsoft.com/office/drawing/2014/main" id="{45D9FD7C-8C4A-4456-9C57-9AACC467E984}"/>
              </a:ext>
            </a:extLst>
          </p:cNvPr>
          <p:cNvSpPr/>
          <p:nvPr/>
        </p:nvSpPr>
        <p:spPr>
          <a:xfrm>
            <a:off x="6422566" y="1718316"/>
            <a:ext cx="5630573" cy="45818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1E32BB7-8AE3-48E0-A974-43678D37B3AB}"/>
              </a:ext>
            </a:extLst>
          </p:cNvPr>
          <p:cNvSpPr txBox="1"/>
          <p:nvPr/>
        </p:nvSpPr>
        <p:spPr>
          <a:xfrm>
            <a:off x="226328" y="2169722"/>
            <a:ext cx="5455641" cy="41955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1</a:t>
            </a:r>
            <a:r>
              <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in </a:t>
            </a:r>
            <a:r>
              <a:rPr kumimoji="0" lang="en-US" sz="2667"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3 </a:t>
            </a:r>
            <a:r>
              <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youth reported worrying about continuing their education this school year (2020-2021).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Of these, </a:t>
            </a: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20% </a:t>
            </a: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reported concern about getting COVID-19 as primary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Youth worried about continuing their education were more likely have concerns about:</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getting access to supports to fully engage in school, particularly remotely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AND</a:t>
            </a: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family economic stressors.  </a:t>
            </a:r>
          </a:p>
        </p:txBody>
      </p:sp>
      <p:sp>
        <p:nvSpPr>
          <p:cNvPr id="29" name="TextBox 28">
            <a:extLst>
              <a:ext uri="{FF2B5EF4-FFF2-40B4-BE49-F238E27FC236}">
                <a16:creationId xmlns:a16="http://schemas.microsoft.com/office/drawing/2014/main" id="{60F202CA-82A4-4A3C-9782-C0C16AC9C8E2}"/>
              </a:ext>
            </a:extLst>
          </p:cNvPr>
          <p:cNvSpPr txBox="1"/>
          <p:nvPr/>
        </p:nvSpPr>
        <p:spPr>
          <a:xfrm>
            <a:off x="6510033" y="2169722"/>
            <a:ext cx="5455641" cy="5837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Half </a:t>
            </a:r>
            <a:r>
              <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of youth reported working in the last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Young workers were more likely than adult workers to work outside of the home, which increases their risk of exposure to COVID-19.</a:t>
            </a:r>
            <a:r>
              <a:rPr kumimoji="0" lang="en-US" sz="2133" b="0" i="0" u="none" strike="noStrike" kern="1200" cap="none" spc="0" normalizeH="0" baseline="0" noProof="0">
                <a:ln>
                  <a:noFill/>
                </a:ln>
                <a:solidFill>
                  <a:prstClr val="black"/>
                </a:solidFill>
                <a:effectLst/>
                <a:uLnTx/>
                <a:uFillTx/>
                <a:latin typeface="Abadi Extra Light"/>
                <a:ea typeface="+mn-ea"/>
                <a:cs typeface="+mn-cs"/>
              </a:rPr>
              <a:t> Among those working outside the home, many youth were not able to access workplace protections.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Young workers were </a:t>
            </a:r>
            <a:r>
              <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2X</a:t>
            </a:r>
            <a:r>
              <a:rPr kumimoji="0" lang="en-US" sz="2133"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more likely to lose their job than adult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42D19E7-6E69-4C9F-A8CF-E96AD87AD900}"/>
              </a:ext>
            </a:extLst>
          </p:cNvPr>
          <p:cNvSpPr txBox="1"/>
          <p:nvPr/>
        </p:nvSpPr>
        <p:spPr>
          <a:xfrm>
            <a:off x="226326" y="1773616"/>
            <a:ext cx="54556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EDUCATION</a:t>
            </a:r>
            <a:endPar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
        <p:nvSpPr>
          <p:cNvPr id="31" name="TextBox 30">
            <a:extLst>
              <a:ext uri="{FF2B5EF4-FFF2-40B4-BE49-F238E27FC236}">
                <a16:creationId xmlns:a16="http://schemas.microsoft.com/office/drawing/2014/main" id="{789BA8F6-B8B7-496C-BAB2-E7A3DA1C7B03}"/>
              </a:ext>
            </a:extLst>
          </p:cNvPr>
          <p:cNvSpPr txBox="1"/>
          <p:nvPr/>
        </p:nvSpPr>
        <p:spPr>
          <a:xfrm>
            <a:off x="6510033" y="1718316"/>
            <a:ext cx="54556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EMPLOYMENT</a:t>
            </a:r>
            <a:endParaRPr kumimoji="0" lang="en-US" sz="2133"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421946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28" grpId="0"/>
      <p:bldP spid="29" grpId="0"/>
      <p:bldP spid="17"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3154706"/>
          </a:xfrm>
          <a:prstGeom prst="rect">
            <a:avLst/>
          </a:prstGeom>
        </p:spPr>
        <p:txBody>
          <a:bodyPr wrap="square" lIns="91014" tIns="45718" rIns="91014" bIns="45718">
            <a:spAutoFit/>
          </a:bodyPr>
          <a:lstStyle/>
          <a:p>
            <a:r>
              <a:rPr lang="en-US" sz="4000" b="1" dirty="0">
                <a:solidFill>
                  <a:prstClr val="white"/>
                </a:solidFill>
                <a:latin typeface="Arial" pitchFamily="34" charset="0"/>
                <a:cs typeface="Arial" pitchFamily="34" charset="0"/>
              </a:rPr>
              <a:t>Non-Routine Items</a:t>
            </a:r>
            <a:endParaRPr lang="en-US" sz="4000" dirty="0">
              <a:solidFill>
                <a:prstClr val="white"/>
              </a:solidFill>
              <a:latin typeface="Arial" pitchFamily="34" charset="0"/>
              <a:cs typeface="Arial" pitchFamily="34" charset="0"/>
            </a:endParaRPr>
          </a:p>
          <a:p>
            <a:endParaRPr lang="en-US" sz="1500" dirty="0">
              <a:solidFill>
                <a:prstClr val="white"/>
              </a:solidFill>
              <a:latin typeface="Arial" pitchFamily="34" charset="0"/>
              <a:cs typeface="Arial" pitchFamily="34" charset="0"/>
            </a:endParaRPr>
          </a:p>
          <a:p>
            <a:r>
              <a:rPr lang="en-US" sz="3600" i="1" dirty="0">
                <a:solidFill>
                  <a:prstClr val="white"/>
                </a:solidFill>
              </a:rPr>
              <a:t>Request to authorize the Commissioner of Public Health to continue to address COVID-19 pursuant to Governor Baker’s May 28, 2021 Declaration of Public Health Emergency</a:t>
            </a:r>
            <a:endParaRPr lang="en-US" sz="3600"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2859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 sz="1333" b="0" i="1" u="none" strike="noStrike" kern="1200" cap="none" spc="0" normalizeH="0" baseline="0" noProof="0">
                <a:ln>
                  <a:noFill/>
                </a:ln>
                <a:solidFill>
                  <a:prstClr val="black"/>
                </a:solidFill>
                <a:effectLst/>
                <a:uLnTx/>
                <a:uFillTx/>
                <a:latin typeface="Abadi Extra Light"/>
                <a:ea typeface="+mn-ea"/>
                <a:cs typeface="+mn-cs"/>
              </a:rPr>
              <a:t>Preliminary data - 1.7.21 - Not for external distribution</a:t>
            </a:r>
            <a:endParaRPr kumimoji="0" sz="1333" b="0" i="1" u="none" strike="noStrike" kern="1200" cap="none" spc="0" normalizeH="0" baseline="0" noProof="0">
              <a:ln>
                <a:noFill/>
              </a:ln>
              <a:solidFill>
                <a:prstClr val="black"/>
              </a:solidFill>
              <a:effectLst/>
              <a:uLnTx/>
              <a:uFillTx/>
              <a:latin typeface="Abadi Extra Light"/>
              <a:ea typeface="+mn-ea"/>
              <a:cs typeface="+mn-cs"/>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9" y="-997"/>
            <a:ext cx="12191999" cy="67464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10" rtl="0" eaLnBrk="1" fontAlgn="auto" latinLnBrk="0" hangingPunct="1">
              <a:lnSpc>
                <a:spcPct val="90000"/>
              </a:lnSpc>
              <a:spcBef>
                <a:spcPts val="0"/>
              </a:spcBef>
              <a:spcAft>
                <a:spcPts val="0"/>
              </a:spcAft>
              <a:buClr>
                <a:srgbClr val="000000"/>
              </a:buClr>
              <a:buSzPts val="1400"/>
              <a:buFont typeface="Arial"/>
              <a:buNone/>
              <a:tabLst/>
              <a:defRPr/>
            </a:pPr>
            <a:r>
              <a:rPr kumimoji="0" lang="en-US" sz="2667" b="1" i="0" u="none" strike="noStrike" kern="1200" cap="none" spc="800" normalizeH="0" baseline="0" noProof="0">
                <a:ln>
                  <a:noFill/>
                </a:ln>
                <a:solidFill>
                  <a:srgbClr val="FFFFFF"/>
                </a:solidFill>
                <a:effectLst/>
                <a:uLnTx/>
                <a:uFillTx/>
                <a:latin typeface="Abadi Extra Light" panose="020B0204020104020204" pitchFamily="34" charset="0"/>
                <a:cs typeface="Arial"/>
                <a:sym typeface="Arial"/>
              </a:rPr>
              <a:t>YOUTH EDUCATION &amp; EMPLOYMENT PREVIEW</a:t>
            </a:r>
          </a:p>
        </p:txBody>
      </p:sp>
      <p:sp>
        <p:nvSpPr>
          <p:cNvPr id="14" name="Rectangle 13">
            <a:extLst>
              <a:ext uri="{FF2B5EF4-FFF2-40B4-BE49-F238E27FC236}">
                <a16:creationId xmlns:a16="http://schemas.microsoft.com/office/drawing/2014/main" id="{3413C14C-1FF5-2D47-BA28-DA16CE500D27}"/>
              </a:ext>
            </a:extLst>
          </p:cNvPr>
          <p:cNvSpPr/>
          <p:nvPr/>
        </p:nvSpPr>
        <p:spPr>
          <a:xfrm>
            <a:off x="2149" y="6607935"/>
            <a:ext cx="12191999" cy="24684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4FFCE0A3-A77D-4551-8006-FBC0F0079451}"/>
              </a:ext>
            </a:extLst>
          </p:cNvPr>
          <p:cNvSpPr txBox="1"/>
          <p:nvPr/>
        </p:nvSpPr>
        <p:spPr>
          <a:xfrm>
            <a:off x="1887470" y="734002"/>
            <a:ext cx="975163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C0A4B5-227C-4F23-A36E-671916018E34}"/>
              </a:ext>
            </a:extLst>
          </p:cNvPr>
          <p:cNvSpPr/>
          <p:nvPr/>
        </p:nvSpPr>
        <p:spPr>
          <a:xfrm>
            <a:off x="0" y="6564893"/>
            <a:ext cx="1277786" cy="338554"/>
          </a:xfrm>
          <a:prstGeom prst="rect">
            <a:avLst/>
          </a:prstGeom>
        </p:spPr>
        <p:txBody>
          <a:bodyPr wrap="none" lIns="121920" tIns="60960" rIns="121920" bIns="60960" anchor="t">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C7E8DF-C3C9-41F8-B650-CC62475911CF}"/>
              </a:ext>
            </a:extLst>
          </p:cNvPr>
          <p:cNvSpPr txBox="1"/>
          <p:nvPr/>
        </p:nvSpPr>
        <p:spPr>
          <a:xfrm>
            <a:off x="1" y="1481823"/>
            <a:ext cx="12192908" cy="2144498"/>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Every year, the summer is an essential transition time for youth,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but summer 2021 is especially important.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As we reopen, we must make sure youth have access to vaccines and ensure safe spaces for youth, both as students and as workers. </a:t>
            </a:r>
          </a:p>
        </p:txBody>
      </p:sp>
      <p:sp>
        <p:nvSpPr>
          <p:cNvPr id="3" name="TextBox 2">
            <a:extLst>
              <a:ext uri="{FF2B5EF4-FFF2-40B4-BE49-F238E27FC236}">
                <a16:creationId xmlns:a16="http://schemas.microsoft.com/office/drawing/2014/main" id="{9F75EC6D-B078-465D-8DF0-AF0306E23428}"/>
              </a:ext>
            </a:extLst>
          </p:cNvPr>
          <p:cNvSpPr txBox="1"/>
          <p:nvPr/>
        </p:nvSpPr>
        <p:spPr>
          <a:xfrm>
            <a:off x="674683" y="3980329"/>
            <a:ext cx="111953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For more CCIS youth education and employment results including which youth are most impacted, where youth are working, what workplace protections they were given, please visit mass.gov/</a:t>
            </a:r>
            <a:r>
              <a:rPr kumimoji="0" lang="en-US" sz="2400" b="1" i="0" u="none" strike="noStrike" kern="1200" cap="none" spc="0" normalizeH="0" baseline="0" noProof="0" err="1">
                <a:ln>
                  <a:noFill/>
                </a:ln>
                <a:solidFill>
                  <a:prstClr val="black"/>
                </a:solidFill>
                <a:effectLst/>
                <a:uLnTx/>
                <a:uFillTx/>
                <a:latin typeface="Abadi Extra Light" panose="020B0204020104020204" pitchFamily="34" charset="0"/>
                <a:ea typeface="+mn-ea"/>
                <a:cs typeface="+mn-cs"/>
              </a:rPr>
              <a:t>COVIDsurvey</a:t>
            </a:r>
            <a:r>
              <a:rPr kumimoji="0" lang="en-US" sz="2400" b="1" i="0"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 and join us for the July PHC meeting. </a:t>
            </a:r>
          </a:p>
        </p:txBody>
      </p:sp>
    </p:spTree>
    <p:extLst>
      <p:ext uri="{BB962C8B-B14F-4D97-AF65-F5344CB8AC3E}">
        <p14:creationId xmlns:p14="http://schemas.microsoft.com/office/powerpoint/2010/main" val="119825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373827" y="3853363"/>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 sz="4267" b="1" i="0" u="none" strike="noStrike" kern="0" cap="none" spc="800" normalizeH="0" baseline="0" noProof="0">
                <a:ln>
                  <a:noFill/>
                </a:ln>
                <a:solidFill>
                  <a:srgbClr val="FFFFFF"/>
                </a:solidFill>
                <a:effectLst/>
                <a:uLnTx/>
                <a:uFillTx/>
                <a:latin typeface="Abadi Extra Light"/>
                <a:cs typeface="Arial"/>
                <a:sym typeface="Arial"/>
              </a:rPr>
              <a:t>THANK YOU!</a:t>
            </a:r>
            <a:endParaRPr kumimoji="0" lang="en-US" sz="1467"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89;p36">
            <a:extLst>
              <a:ext uri="{FF2B5EF4-FFF2-40B4-BE49-F238E27FC236}">
                <a16:creationId xmlns:a16="http://schemas.microsoft.com/office/drawing/2014/main" id="{B698AEA1-87D6-124D-BA45-8F75120EF472}"/>
              </a:ext>
            </a:extLst>
          </p:cNvPr>
          <p:cNvSpPr txBox="1">
            <a:spLocks/>
          </p:cNvSpPr>
          <p:nvPr/>
        </p:nvSpPr>
        <p:spPr>
          <a:xfrm>
            <a:off x="1373827" y="4568956"/>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600" b="1" i="0" u="none" strike="noStrike" kern="0" cap="none" spc="400" normalizeH="0" baseline="0" noProof="0">
                <a:ln>
                  <a:noFill/>
                </a:ln>
                <a:solidFill>
                  <a:srgbClr val="FFFFFF"/>
                </a:solidFill>
                <a:effectLst/>
                <a:uLnTx/>
                <a:uFillTx/>
                <a:latin typeface="Abadi Extra Light"/>
                <a:cs typeface="Arial"/>
                <a:sym typeface="Arial"/>
              </a:rPr>
              <a:t>F</a:t>
            </a:r>
            <a:r>
              <a:rPr kumimoji="0" lang="en" sz="1600" b="1" i="0" u="none" strike="noStrike" kern="0" cap="none" spc="400" normalizeH="0" baseline="0" noProof="0">
                <a:ln>
                  <a:noFill/>
                </a:ln>
                <a:solidFill>
                  <a:srgbClr val="FFFFFF"/>
                </a:solidFill>
                <a:effectLst/>
                <a:uLnTx/>
                <a:uFillTx/>
                <a:latin typeface="Abadi Extra Light"/>
                <a:cs typeface="Arial"/>
                <a:sym typeface="Arial"/>
              </a:rPr>
              <a:t>or more details please visit </a:t>
            </a:r>
            <a:r>
              <a:rPr kumimoji="0" lang="en-US" sz="1600" b="1" i="0" u="none" strike="noStrike" kern="0" cap="none" spc="400" normalizeH="0" baseline="0" noProof="0">
                <a:ln>
                  <a:noFill/>
                </a:ln>
                <a:solidFill>
                  <a:srgbClr val="FFFFFF"/>
                </a:solidFill>
                <a:effectLst/>
                <a:uLnTx/>
                <a:uFillTx/>
                <a:latin typeface="Abadi Extra Light"/>
                <a:cs typeface="Arial"/>
                <a:sym typeface="Arial"/>
                <a:hlinkClick r:id="rId3">
                  <a:extLst>
                    <a:ext uri="{A12FA001-AC4F-418D-AE19-62706E023703}">
                      <ahyp:hlinkClr xmlns:ahyp="http://schemas.microsoft.com/office/drawing/2018/hyperlinkcolor" val="tx"/>
                    </a:ext>
                  </a:extLst>
                </a:hlinkClick>
              </a:rPr>
              <a:t>https://www.mass.gov/covidsurvey</a:t>
            </a:r>
            <a:r>
              <a:rPr kumimoji="0" lang="en-US" sz="1600" b="1" i="0" u="none" strike="noStrike" kern="0" cap="none" spc="400" normalizeH="0" baseline="0" noProof="0">
                <a:ln>
                  <a:noFill/>
                </a:ln>
                <a:solidFill>
                  <a:srgbClr val="FFFFFF"/>
                </a:solidFill>
                <a:effectLst/>
                <a:uLnTx/>
                <a:uFillTx/>
                <a:latin typeface="Abadi Extra Light"/>
                <a:cs typeface="Arial"/>
                <a:sym typeface="Arial"/>
              </a:rPr>
              <a:t> </a:t>
            </a:r>
            <a:endParaRPr kumimoji="0" lang="en-US" sz="667" b="0" i="0" u="none" strike="noStrike" kern="0" cap="none" spc="400" normalizeH="0" baseline="0" noProof="0">
              <a:ln>
                <a:noFill/>
              </a:ln>
              <a:solidFill>
                <a:srgbClr val="FFFFFF"/>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7AB0B601-9052-4402-B907-40621D531D03}"/>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ED3F72CB-C63F-4D62-ABE3-39D9F35D9DD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5426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42"/>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32</a:t>
            </a:fld>
            <a:endParaRPr kumimoji="0" sz="1467"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199933" y="4692592"/>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 sz="4267" b="1" i="0" u="none" strike="noStrike" kern="0" cap="none" spc="800" normalizeH="0" baseline="0" noProof="0">
                <a:ln>
                  <a:noFill/>
                </a:ln>
                <a:solidFill>
                  <a:srgbClr val="FFFFFF"/>
                </a:solidFill>
                <a:effectLst/>
                <a:uLnTx/>
                <a:uFillTx/>
                <a:latin typeface="Abadi Extra Light"/>
                <a:cs typeface="Arial"/>
                <a:sym typeface="Arial"/>
              </a:rPr>
              <a:t>APPENDIX</a:t>
            </a:r>
            <a:endParaRPr kumimoji="0" lang="en-US" sz="1467"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a:extLst>
              <a:ext uri="{FF2B5EF4-FFF2-40B4-BE49-F238E27FC236}">
                <a16:creationId xmlns:a16="http://schemas.microsoft.com/office/drawing/2014/main" id="{F45EB581-40D6-450B-9592-BDB8D72CCCDF}"/>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6441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111" name="Google Shape;111;p18"/>
          <p:cNvCxnSpPr/>
          <p:nvPr/>
        </p:nvCxnSpPr>
        <p:spPr>
          <a:xfrm rot="10800000" flipH="1">
            <a:off x="2764800" y="3960400"/>
            <a:ext cx="1593200" cy="964400"/>
          </a:xfrm>
          <a:prstGeom prst="straightConnector1">
            <a:avLst/>
          </a:prstGeom>
          <a:noFill/>
          <a:ln w="9525" cap="flat" cmpd="sng">
            <a:solidFill>
              <a:srgbClr val="92D050"/>
            </a:solidFill>
            <a:prstDash val="solid"/>
            <a:round/>
            <a:headEnd type="none" w="med" len="med"/>
            <a:tailEnd type="none" w="med" len="med"/>
          </a:ln>
        </p:spPr>
      </p:cxnSp>
      <p:cxnSp>
        <p:nvCxnSpPr>
          <p:cNvPr id="116" name="Google Shape;116;p18"/>
          <p:cNvCxnSpPr>
            <a:cxnSpLocks/>
            <a:stCxn id="88" idx="0"/>
            <a:endCxn id="117" idx="0"/>
          </p:cNvCxnSpPr>
          <p:nvPr/>
        </p:nvCxnSpPr>
        <p:spPr>
          <a:xfrm flipH="1" flipV="1">
            <a:off x="6041903" y="769315"/>
            <a:ext cx="430" cy="1785664"/>
          </a:xfrm>
          <a:prstGeom prst="straightConnector1">
            <a:avLst/>
          </a:prstGeom>
          <a:noFill/>
          <a:ln w="9525" cap="flat" cmpd="sng">
            <a:solidFill>
              <a:srgbClr val="92D050"/>
            </a:solidFill>
            <a:prstDash val="solid"/>
            <a:round/>
            <a:headEnd type="none" w="med" len="med"/>
            <a:tailEnd type="none" w="med" len="med"/>
          </a:ln>
        </p:spPr>
      </p:cxnSp>
      <p:sp>
        <p:nvSpPr>
          <p:cNvPr id="120" name="Google Shape;120;p18"/>
          <p:cNvSpPr txBox="1"/>
          <p:nvPr/>
        </p:nvSpPr>
        <p:spPr>
          <a:xfrm>
            <a:off x="105219" y="1245482"/>
            <a:ext cx="3221600"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 sz="1467" b="1" i="0" u="none" strike="noStrike" kern="0" cap="none" spc="0" normalizeH="0" baseline="0" noProof="0">
                <a:ln>
                  <a:noFill/>
                </a:ln>
                <a:solidFill>
                  <a:prstClr val="black"/>
                </a:solidFill>
                <a:effectLst/>
                <a:uLnTx/>
                <a:uFillTx/>
                <a:latin typeface="Abadi Extra Light"/>
                <a:ea typeface="Calibri"/>
                <a:cs typeface="Calibri"/>
                <a:sym typeface="Calibri"/>
              </a:rPr>
              <a:t>DEMOGRAPHICS </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 sz="1467" b="0" i="0" u="none" strike="noStrike" kern="0" cap="none" spc="0" normalizeH="0" baseline="0" noProof="0">
                <a:ln>
                  <a:noFill/>
                </a:ln>
                <a:solidFill>
                  <a:prstClr val="black"/>
                </a:solidFill>
                <a:effectLst/>
                <a:uLnTx/>
                <a:uFillTx/>
                <a:latin typeface="Abadi Extra Light"/>
                <a:ea typeface="+mn-ea"/>
                <a:cs typeface="Calibri"/>
                <a:sym typeface="Arial"/>
              </a:rPr>
              <a:t>Age, geography, gender, race, ethnicity, sexual orientation, disability status, education, income</a:t>
            </a:r>
            <a:endParaRPr kumimoji="0" lang="en" sz="1467" b="1" i="0" u="none" strike="noStrike" kern="0" cap="none" spc="0" normalizeH="0" baseline="0" noProof="0">
              <a:ln>
                <a:noFill/>
              </a:ln>
              <a:solidFill>
                <a:prstClr val="black"/>
              </a:solidFill>
              <a:effectLst/>
              <a:uLnTx/>
              <a:uFillTx/>
              <a:latin typeface="Abadi Extra Light"/>
              <a:ea typeface="+mn-ea"/>
              <a:cs typeface="Calibri"/>
              <a:sym typeface="Arial"/>
            </a:endParaRPr>
          </a:p>
        </p:txBody>
      </p:sp>
      <p:cxnSp>
        <p:nvCxnSpPr>
          <p:cNvPr id="114" name="Google Shape;114;p18"/>
          <p:cNvCxnSpPr/>
          <p:nvPr/>
        </p:nvCxnSpPr>
        <p:spPr>
          <a:xfrm rot="10800000">
            <a:off x="7648000" y="3998000"/>
            <a:ext cx="1802000" cy="872800"/>
          </a:xfrm>
          <a:prstGeom prst="straightConnector1">
            <a:avLst/>
          </a:prstGeom>
          <a:noFill/>
          <a:ln w="9525" cap="flat" cmpd="sng">
            <a:solidFill>
              <a:srgbClr val="92D050"/>
            </a:solidFill>
            <a:prstDash val="solid"/>
            <a:round/>
            <a:headEnd type="none" w="med" len="med"/>
            <a:tailEnd type="none" w="med" len="med"/>
          </a:ln>
        </p:spPr>
      </p:cxnSp>
      <p:sp>
        <p:nvSpPr>
          <p:cNvPr id="121" name="Google Shape;121;p18"/>
          <p:cNvSpPr txBox="1"/>
          <p:nvPr/>
        </p:nvSpPr>
        <p:spPr>
          <a:xfrm>
            <a:off x="8632119" y="1213239"/>
            <a:ext cx="2646220" cy="1147646"/>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BASIC NEEDS</a:t>
            </a:r>
            <a:endParaRPr kumimoji="0" lang="en-US" sz="1467" b="1" i="0" u="none" strike="noStrike" kern="0" cap="none" spc="0" normalizeH="0" baseline="0" noProof="0">
              <a:ln>
                <a:noFill/>
              </a:ln>
              <a:solidFill>
                <a:prstClr val="black"/>
              </a:solidFill>
              <a:effectLst/>
              <a:uLnTx/>
              <a:uFillTx/>
              <a:latin typeface="Abadi Extra Light"/>
              <a:ea typeface="Lato"/>
              <a:cs typeface="Calibri"/>
              <a:sym typeface="Arial"/>
            </a:endParaRPr>
          </a:p>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Access to goods, services, information, social safety nets</a:t>
            </a:r>
          </a:p>
        </p:txBody>
      </p:sp>
      <p:sp>
        <p:nvSpPr>
          <p:cNvPr id="88" name="Google Shape;88;p18"/>
          <p:cNvSpPr/>
          <p:nvPr/>
        </p:nvSpPr>
        <p:spPr>
          <a:xfrm>
            <a:off x="3725933" y="2554979"/>
            <a:ext cx="4632800" cy="16476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89" name="Google Shape;89;p18"/>
          <p:cNvSpPr txBox="1">
            <a:spLocks noGrp="1"/>
          </p:cNvSpPr>
          <p:nvPr>
            <p:ph type="title"/>
          </p:nvPr>
        </p:nvSpPr>
        <p:spPr>
          <a:xfrm>
            <a:off x="4116751" y="2766316"/>
            <a:ext cx="4210400" cy="1222424"/>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dk1"/>
              </a:buClr>
              <a:buSzPts val="3300"/>
            </a:pPr>
            <a:r>
              <a:rPr lang="en-US" sz="2400" b="1" spc="600">
                <a:solidFill>
                  <a:srgbClr val="FFFFFF"/>
                </a:solidFill>
                <a:latin typeface="Abadi Extra Light"/>
                <a:cs typeface="Arial"/>
              </a:rPr>
              <a:t>CCIS DOMAINS </a:t>
            </a:r>
          </a:p>
        </p:txBody>
      </p:sp>
      <p:sp>
        <p:nvSpPr>
          <p:cNvPr id="91" name="Google Shape;91;p18"/>
          <p:cNvSpPr txBox="1"/>
          <p:nvPr/>
        </p:nvSpPr>
        <p:spPr>
          <a:xfrm>
            <a:off x="9612891" y="3295254"/>
            <a:ext cx="2520800" cy="1189196"/>
          </a:xfrm>
          <a:prstGeom prst="rect">
            <a:avLst/>
          </a:prstGeom>
          <a:solidFill>
            <a:schemeClr val="bg1"/>
          </a:solid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ACCESS TO HEALTHCARE</a:t>
            </a:r>
            <a:endParaRPr kumimoji="0" lang="en-US" sz="1467" b="1" i="0" u="none" strike="noStrike" kern="0" cap="none" spc="0" normalizeH="0" baseline="0" noProof="0">
              <a:ln>
                <a:noFill/>
              </a:ln>
              <a:solidFill>
                <a:prstClr val="black"/>
              </a:solidFill>
              <a:effectLst/>
              <a:uLnTx/>
              <a:uFillTx/>
              <a:latin typeface="Abadi Extra Light"/>
              <a:ea typeface="Lato"/>
              <a:cs typeface="Calibri"/>
              <a:sym typeface="Arial"/>
            </a:endParaRPr>
          </a:p>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Calibri"/>
              </a:rPr>
              <a:t>Healthcare needs, types of care, barriers to care</a:t>
            </a:r>
            <a:endParaRPr kumimoji="0" lang="en-US" sz="1867" b="0" i="0" u="none" strike="noStrike" kern="0" cap="none" spc="0" normalizeH="0" baseline="0" noProof="0">
              <a:ln>
                <a:noFill/>
              </a:ln>
              <a:solidFill>
                <a:prstClr val="black"/>
              </a:solidFill>
              <a:effectLst/>
              <a:uLnTx/>
              <a:uFillTx/>
              <a:latin typeface="Abadi Extra Light"/>
              <a:ea typeface="+mn-ea"/>
              <a:cs typeface="Arial"/>
              <a:sym typeface="Arial"/>
            </a:endParaRPr>
          </a:p>
        </p:txBody>
      </p:sp>
      <p:sp>
        <p:nvSpPr>
          <p:cNvPr id="92" name="Google Shape;92;p18"/>
          <p:cNvSpPr txBox="1"/>
          <p:nvPr/>
        </p:nvSpPr>
        <p:spPr>
          <a:xfrm>
            <a:off x="8233687" y="5276194"/>
            <a:ext cx="3131600" cy="1354433"/>
          </a:xfrm>
          <a:prstGeom prst="rect">
            <a:avLst/>
          </a:prstGeom>
          <a:solidFill>
            <a:schemeClr val="bg1"/>
          </a:solid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Calibri"/>
                <a:cs typeface="Calibri"/>
                <a:sym typeface="Lato"/>
              </a:rPr>
              <a:t>EMPLOYMENT</a:t>
            </a:r>
            <a:r>
              <a:rPr kumimoji="0" lang="en-US" sz="1467" b="1" i="0" u="none" strike="noStrike" kern="0" cap="none" spc="0" normalizeH="0" baseline="0" noProof="0">
                <a:ln>
                  <a:noFill/>
                </a:ln>
                <a:solidFill>
                  <a:prstClr val="black"/>
                </a:solidFill>
                <a:effectLst/>
                <a:uLnTx/>
                <a:uFillTx/>
                <a:latin typeface="Abadi Extra Light"/>
                <a:ea typeface="Calibri"/>
                <a:cs typeface="Calibri"/>
                <a:sym typeface="Calibri"/>
              </a:rPr>
              <a:t> </a:t>
            </a:r>
            <a:endParaRPr kumimoji="0" lang="en-US" sz="1467" b="1" i="0" u="none" strike="noStrike" kern="0" cap="none" spc="0" normalizeH="0" baseline="0" noProof="0">
              <a:ln>
                <a:noFill/>
              </a:ln>
              <a:solidFill>
                <a:prstClr val="black"/>
              </a:solidFill>
              <a:effectLst/>
              <a:uLnTx/>
              <a:uFillTx/>
              <a:latin typeface="Abadi Extra Light"/>
              <a:ea typeface="Calibri"/>
              <a:cs typeface="Calibri"/>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Changes in employment, barriers to employment, ability to work from home, access to protections</a:t>
            </a:r>
          </a:p>
        </p:txBody>
      </p:sp>
      <p:sp>
        <p:nvSpPr>
          <p:cNvPr id="93" name="Google Shape;93;p18"/>
          <p:cNvSpPr txBox="1"/>
          <p:nvPr/>
        </p:nvSpPr>
        <p:spPr>
          <a:xfrm>
            <a:off x="4523163" y="5368910"/>
            <a:ext cx="3145676" cy="1128667"/>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MENTAL HEALTH</a:t>
            </a:r>
            <a:endParaRPr kumimoji="0" lang="en-US" sz="1867" b="1" i="0" u="none" strike="noStrike" kern="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Trauma, other mental health challenges, resource needs</a:t>
            </a:r>
          </a:p>
        </p:txBody>
      </p:sp>
      <p:sp>
        <p:nvSpPr>
          <p:cNvPr id="94" name="Google Shape;94;p18"/>
          <p:cNvSpPr txBox="1"/>
          <p:nvPr/>
        </p:nvSpPr>
        <p:spPr>
          <a:xfrm>
            <a:off x="276133" y="3489081"/>
            <a:ext cx="2607600" cy="1128667"/>
          </a:xfrm>
          <a:prstGeom prst="rect">
            <a:avLst/>
          </a:prstGeom>
          <a:solidFill>
            <a:schemeClr val="bg1"/>
          </a:solid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SAFETY</a:t>
            </a:r>
            <a:r>
              <a:rPr kumimoji="0" lang="en-US" sz="1467" b="1" i="0" u="none" strike="noStrike" kern="0" cap="none" spc="0" normalizeH="0" baseline="0" noProof="0">
                <a:ln>
                  <a:noFill/>
                </a:ln>
                <a:solidFill>
                  <a:prstClr val="black"/>
                </a:solidFill>
                <a:effectLst/>
                <a:uLnTx/>
                <a:uFillTx/>
                <a:latin typeface="Abadi Extra Light"/>
                <a:ea typeface="Lato"/>
                <a:cs typeface="Calibri"/>
                <a:sym typeface="Calibri"/>
              </a:rPr>
              <a:t> </a:t>
            </a:r>
            <a:endParaRPr kumimoji="0" lang="en-US" sz="1467" b="1" i="0" u="none" strike="noStrike" kern="0" cap="none" spc="0" normalizeH="0" baseline="0" noProof="0">
              <a:ln>
                <a:noFill/>
              </a:ln>
              <a:solidFill>
                <a:prstClr val="black"/>
              </a:solidFill>
              <a:effectLst/>
              <a:uLnTx/>
              <a:uFillTx/>
              <a:latin typeface="Abadi Extra Light"/>
              <a:ea typeface="Lato"/>
              <a:cs typeface="Calibri" panose="020F0502020204030204" pitchFamily="34" charset="0"/>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Intimate partner violence, discrimination</a:t>
            </a:r>
            <a:endParaRPr kumimoji="0" lang="en-US" sz="1467" b="0" i="0" u="none" strike="noStrike" kern="0" cap="none" spc="0" normalizeH="0" baseline="0" noProof="0">
              <a:ln>
                <a:noFill/>
              </a:ln>
              <a:solidFill>
                <a:prstClr val="black"/>
              </a:solidFill>
              <a:effectLst/>
              <a:uLnTx/>
              <a:uFillTx/>
              <a:latin typeface="Abadi Extra Light"/>
              <a:ea typeface="+mn-ea"/>
              <a:cs typeface="Calibri" panose="020F0502020204030204" pitchFamily="34" charset="0"/>
              <a:sym typeface="Arial"/>
            </a:endParaRPr>
          </a:p>
        </p:txBody>
      </p:sp>
      <p:sp>
        <p:nvSpPr>
          <p:cNvPr id="95" name="Google Shape;95;p18"/>
          <p:cNvSpPr/>
          <p:nvPr/>
        </p:nvSpPr>
        <p:spPr>
          <a:xfrm>
            <a:off x="1168800" y="2857433"/>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7" name="Google Shape;97;p18"/>
          <p:cNvSpPr/>
          <p:nvPr/>
        </p:nvSpPr>
        <p:spPr>
          <a:xfrm>
            <a:off x="1748433" y="5184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8" name="Google Shape;98;p18"/>
          <p:cNvSpPr/>
          <p:nvPr/>
        </p:nvSpPr>
        <p:spPr>
          <a:xfrm>
            <a:off x="5679840" y="123765"/>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9" name="Google Shape;99;p18"/>
          <p:cNvSpPr/>
          <p:nvPr/>
        </p:nvSpPr>
        <p:spPr>
          <a:xfrm>
            <a:off x="9385167" y="5184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0" name="Google Shape;100;p18"/>
          <p:cNvSpPr/>
          <p:nvPr/>
        </p:nvSpPr>
        <p:spPr>
          <a:xfrm>
            <a:off x="10417157" y="266442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1" name="Google Shape;101;p18"/>
          <p:cNvSpPr/>
          <p:nvPr/>
        </p:nvSpPr>
        <p:spPr>
          <a:xfrm>
            <a:off x="5648000" y="463200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2" name="Google Shape;102;p18"/>
          <p:cNvSpPr/>
          <p:nvPr/>
        </p:nvSpPr>
        <p:spPr>
          <a:xfrm>
            <a:off x="9370500" y="45800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3" name="Google Shape;103;p18"/>
          <p:cNvSpPr/>
          <p:nvPr/>
        </p:nvSpPr>
        <p:spPr>
          <a:xfrm>
            <a:off x="2032533" y="463200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pic>
        <p:nvPicPr>
          <p:cNvPr id="105" name="Google Shape;105;p18"/>
          <p:cNvPicPr preferRelativeResize="0"/>
          <p:nvPr/>
        </p:nvPicPr>
        <p:blipFill>
          <a:blip r:embed="rId3">
            <a:alphaModFix/>
          </a:blip>
          <a:stretch>
            <a:fillRect/>
          </a:stretch>
        </p:blipFill>
        <p:spPr>
          <a:xfrm>
            <a:off x="10483942" y="2735889"/>
            <a:ext cx="645633" cy="634695"/>
          </a:xfrm>
          <a:prstGeom prst="rect">
            <a:avLst/>
          </a:prstGeom>
          <a:noFill/>
          <a:ln>
            <a:noFill/>
          </a:ln>
        </p:spPr>
      </p:pic>
      <p:pic>
        <p:nvPicPr>
          <p:cNvPr id="106" name="Google Shape;106;p18"/>
          <p:cNvPicPr preferRelativeResize="0"/>
          <p:nvPr/>
        </p:nvPicPr>
        <p:blipFill>
          <a:blip r:embed="rId4">
            <a:alphaModFix/>
          </a:blip>
          <a:stretch>
            <a:fillRect/>
          </a:stretch>
        </p:blipFill>
        <p:spPr>
          <a:xfrm>
            <a:off x="9403725" y="4668592"/>
            <a:ext cx="645633" cy="634691"/>
          </a:xfrm>
          <a:prstGeom prst="rect">
            <a:avLst/>
          </a:prstGeom>
          <a:noFill/>
          <a:ln>
            <a:noFill/>
          </a:ln>
        </p:spPr>
      </p:pic>
      <p:cxnSp>
        <p:nvCxnSpPr>
          <p:cNvPr id="112" name="Google Shape;112;p18"/>
          <p:cNvCxnSpPr>
            <a:stCxn id="101" idx="0"/>
            <a:endCxn id="88" idx="4"/>
          </p:cNvCxnSpPr>
          <p:nvPr/>
        </p:nvCxnSpPr>
        <p:spPr>
          <a:xfrm rot="10800000" flipH="1">
            <a:off x="6037600" y="4202400"/>
            <a:ext cx="4800" cy="429600"/>
          </a:xfrm>
          <a:prstGeom prst="straightConnector1">
            <a:avLst/>
          </a:prstGeom>
          <a:noFill/>
          <a:ln w="9525" cap="flat" cmpd="sng">
            <a:solidFill>
              <a:srgbClr val="92D050"/>
            </a:solidFill>
            <a:prstDash val="solid"/>
            <a:round/>
            <a:headEnd type="none" w="med" len="med"/>
            <a:tailEnd type="none" w="med" len="med"/>
          </a:ln>
        </p:spPr>
      </p:cxnSp>
      <p:cxnSp>
        <p:nvCxnSpPr>
          <p:cNvPr id="113" name="Google Shape;113;p18"/>
          <p:cNvCxnSpPr>
            <a:cxnSpLocks/>
            <a:endCxn id="88" idx="2"/>
          </p:cNvCxnSpPr>
          <p:nvPr/>
        </p:nvCxnSpPr>
        <p:spPr>
          <a:xfrm>
            <a:off x="1948000" y="3247041"/>
            <a:ext cx="1778000" cy="131600"/>
          </a:xfrm>
          <a:prstGeom prst="straightConnector1">
            <a:avLst/>
          </a:prstGeom>
          <a:noFill/>
          <a:ln w="9525" cap="flat" cmpd="sng">
            <a:solidFill>
              <a:srgbClr val="92D050"/>
            </a:solidFill>
            <a:prstDash val="solid"/>
            <a:round/>
            <a:headEnd type="none" w="med" len="med"/>
            <a:tailEnd type="none" w="med" len="med"/>
          </a:ln>
        </p:spPr>
      </p:cxnSp>
      <p:cxnSp>
        <p:nvCxnSpPr>
          <p:cNvPr id="115" name="Google Shape;115;p18"/>
          <p:cNvCxnSpPr>
            <a:cxnSpLocks/>
            <a:stCxn id="100" idx="2"/>
            <a:endCxn id="88" idx="6"/>
          </p:cNvCxnSpPr>
          <p:nvPr/>
        </p:nvCxnSpPr>
        <p:spPr>
          <a:xfrm flipH="1">
            <a:off x="8358733" y="3054021"/>
            <a:ext cx="2058424" cy="324759"/>
          </a:xfrm>
          <a:prstGeom prst="straightConnector1">
            <a:avLst/>
          </a:prstGeom>
          <a:noFill/>
          <a:ln w="9525" cap="flat" cmpd="sng">
            <a:solidFill>
              <a:srgbClr val="92D050"/>
            </a:solidFill>
            <a:prstDash val="solid"/>
            <a:round/>
            <a:headEnd type="none" w="med" len="med"/>
            <a:tailEnd type="none" w="med" len="med"/>
          </a:ln>
        </p:spPr>
      </p:cxnSp>
      <p:cxnSp>
        <p:nvCxnSpPr>
          <p:cNvPr id="118" name="Google Shape;118;p18"/>
          <p:cNvCxnSpPr/>
          <p:nvPr/>
        </p:nvCxnSpPr>
        <p:spPr>
          <a:xfrm rot="10800000" flipH="1">
            <a:off x="7138900" y="1176900"/>
            <a:ext cx="2354400" cy="1480000"/>
          </a:xfrm>
          <a:prstGeom prst="straightConnector1">
            <a:avLst/>
          </a:prstGeom>
          <a:noFill/>
          <a:ln w="9525" cap="flat" cmpd="sng">
            <a:solidFill>
              <a:srgbClr val="92D050"/>
            </a:solidFill>
            <a:prstDash val="solid"/>
            <a:round/>
            <a:headEnd type="none" w="med" len="med"/>
            <a:tailEnd type="none" w="med" len="med"/>
          </a:ln>
        </p:spPr>
      </p:cxnSp>
      <p:cxnSp>
        <p:nvCxnSpPr>
          <p:cNvPr id="119" name="Google Shape;119;p18"/>
          <p:cNvCxnSpPr/>
          <p:nvPr/>
        </p:nvCxnSpPr>
        <p:spPr>
          <a:xfrm rot="10800000">
            <a:off x="2365033" y="1241867"/>
            <a:ext cx="2005200" cy="1551600"/>
          </a:xfrm>
          <a:prstGeom prst="straightConnector1">
            <a:avLst/>
          </a:prstGeom>
          <a:noFill/>
          <a:ln w="9525" cap="flat" cmpd="sng">
            <a:solidFill>
              <a:srgbClr val="92D050"/>
            </a:solidFill>
            <a:prstDash val="solid"/>
            <a:round/>
            <a:headEnd type="none" w="med" len="med"/>
            <a:tailEnd type="none" w="med" len="med"/>
          </a:ln>
        </p:spPr>
      </p:cxnSp>
      <p:sp>
        <p:nvSpPr>
          <p:cNvPr id="117" name="Google Shape;117;p18"/>
          <p:cNvSpPr txBox="1"/>
          <p:nvPr/>
        </p:nvSpPr>
        <p:spPr>
          <a:xfrm>
            <a:off x="4787446" y="769315"/>
            <a:ext cx="2508913"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Pts val="1500"/>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PERCEPTIONS &amp; EXPERIENCES OF COVID-19</a:t>
            </a:r>
            <a:endParaRPr kumimoji="0" lang="en-US" sz="1867" b="1" i="0" u="none" strike="noStrike" kern="0" cap="none" spc="0" normalizeH="0" baseline="0" noProof="0">
              <a:ln>
                <a:noFill/>
              </a:ln>
              <a:solidFill>
                <a:prstClr val="black"/>
              </a:solidFill>
              <a:effectLst/>
              <a:uLnTx/>
              <a:uFillTx/>
              <a:latin typeface="Abadi Extra Light"/>
              <a:ea typeface="+mn-ea"/>
              <a:cs typeface="Calibri"/>
              <a:sym typeface="Arial"/>
            </a:endParaRPr>
          </a:p>
          <a:p>
            <a:pPr marL="0" marR="0" lvl="0" indent="0" algn="ctr" defTabSz="1219170" rtl="0" eaLnBrk="1" fontAlgn="auto" latinLnBrk="0" hangingPunct="1">
              <a:lnSpc>
                <a:spcPct val="100000"/>
              </a:lnSpc>
              <a:spcBef>
                <a:spcPts val="800"/>
              </a:spcBef>
              <a:spcAft>
                <a:spcPts val="0"/>
              </a:spcAft>
              <a:buClr>
                <a:srgbClr val="000000"/>
              </a:buClr>
              <a:buSzPts val="1500"/>
              <a:buFontTx/>
              <a:buNone/>
              <a:tabLst/>
              <a:defRPr/>
            </a:pPr>
            <a:r>
              <a:rPr kumimoji="0" lang="en-US" sz="1467" b="0" i="0" u="none" strike="noStrike" kern="0" cap="none" spc="0" normalizeH="0" baseline="0" noProof="0">
                <a:ln>
                  <a:noFill/>
                </a:ln>
                <a:solidFill>
                  <a:srgbClr val="000000"/>
                </a:solidFill>
                <a:effectLst/>
                <a:uLnTx/>
                <a:uFillTx/>
                <a:latin typeface="Abadi Extra Light"/>
                <a:ea typeface="+mn-ea"/>
                <a:cs typeface="Arial"/>
                <a:sym typeface="Arial"/>
              </a:rPr>
              <a:t>Concern, access to testing, ability to social distance</a:t>
            </a:r>
          </a:p>
        </p:txBody>
      </p:sp>
      <p:pic>
        <p:nvPicPr>
          <p:cNvPr id="1026" name="Picture 2" descr="Addictions and Substance Use | Healthy UC Davis">
            <a:extLst>
              <a:ext uri="{FF2B5EF4-FFF2-40B4-BE49-F238E27FC236}">
                <a16:creationId xmlns:a16="http://schemas.microsoft.com/office/drawing/2014/main" id="{97532E10-2516-9345-A268-8043CA8CD1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66591" y="4664993"/>
            <a:ext cx="711084" cy="711084"/>
          </a:xfrm>
          <a:prstGeom prst="rect">
            <a:avLst/>
          </a:prstGeom>
          <a:noFill/>
          <a:extLst>
            <a:ext uri="{909E8E84-426E-40DD-AFC4-6F175D3DCCD1}">
              <a14:hiddenFill xmlns:a14="http://schemas.microsoft.com/office/drawing/2010/main">
                <a:solidFill>
                  <a:srgbClr val="FFFFFF"/>
                </a:solidFill>
              </a14:hiddenFill>
            </a:ext>
          </a:extLst>
        </p:spPr>
      </p:pic>
      <p:pic>
        <p:nvPicPr>
          <p:cNvPr id="44" name="Google Shape;96;p18">
            <a:extLst>
              <a:ext uri="{FF2B5EF4-FFF2-40B4-BE49-F238E27FC236}">
                <a16:creationId xmlns:a16="http://schemas.microsoft.com/office/drawing/2014/main" id="{67ADFBB4-6154-2F4A-8C28-F4A278363AFA}"/>
              </a:ext>
            </a:extLst>
          </p:cNvPr>
          <p:cNvPicPr preferRelativeResize="0"/>
          <p:nvPr/>
        </p:nvPicPr>
        <p:blipFill>
          <a:blip r:embed="rId7">
            <a:alphaModFix/>
          </a:blip>
          <a:stretch>
            <a:fillRect/>
          </a:stretch>
        </p:blipFill>
        <p:spPr>
          <a:xfrm>
            <a:off x="1718593" y="557296"/>
            <a:ext cx="779200" cy="676981"/>
          </a:xfrm>
          <a:prstGeom prst="rect">
            <a:avLst/>
          </a:prstGeom>
          <a:noFill/>
          <a:ln>
            <a:noFill/>
          </a:ln>
        </p:spPr>
      </p:pic>
      <p:pic>
        <p:nvPicPr>
          <p:cNvPr id="1028" name="Picture 4" descr="Mental Health Icons - Download Free Vector Icons | Noun Project">
            <a:extLst>
              <a:ext uri="{FF2B5EF4-FFF2-40B4-BE49-F238E27FC236}">
                <a16:creationId xmlns:a16="http://schemas.microsoft.com/office/drawing/2014/main" id="{1B115C43-DCD1-424D-A072-B2E7174084F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72272" y="4745201"/>
            <a:ext cx="547920" cy="5479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irus Clipart Black And White - Virus Icon Png Transparent Png (640x480), Png Download">
            <a:extLst>
              <a:ext uri="{FF2B5EF4-FFF2-40B4-BE49-F238E27FC236}">
                <a16:creationId xmlns:a16="http://schemas.microsoft.com/office/drawing/2014/main" id="{D06F499A-3F74-444E-A024-E8BF3BA36B9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44589" y="261808"/>
            <a:ext cx="484787" cy="5058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fety Icons - Download Free Vector Icons | Noun Project">
            <a:extLst>
              <a:ext uri="{FF2B5EF4-FFF2-40B4-BE49-F238E27FC236}">
                <a16:creationId xmlns:a16="http://schemas.microsoft.com/office/drawing/2014/main" id="{5A1FDFFE-8819-434F-B01E-888DDEC962B4}"/>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04770" y="2996902"/>
            <a:ext cx="503249" cy="5032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020-2021 Basic Needs Priorities &amp; Strategic Investment Plan – United Way  of Central Illinois">
            <a:extLst>
              <a:ext uri="{FF2B5EF4-FFF2-40B4-BE49-F238E27FC236}">
                <a16:creationId xmlns:a16="http://schemas.microsoft.com/office/drawing/2014/main" id="{50478C5D-DACC-924B-95DC-E8F53EEA0B09}"/>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455573" y="600183"/>
            <a:ext cx="638391" cy="638391"/>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93;p18">
            <a:extLst>
              <a:ext uri="{FF2B5EF4-FFF2-40B4-BE49-F238E27FC236}">
                <a16:creationId xmlns:a16="http://schemas.microsoft.com/office/drawing/2014/main" id="{77E449E5-6703-E643-AB06-18EEB7AA42C8}"/>
              </a:ext>
            </a:extLst>
          </p:cNvPr>
          <p:cNvSpPr txBox="1"/>
          <p:nvPr/>
        </p:nvSpPr>
        <p:spPr>
          <a:xfrm>
            <a:off x="396809" y="5283799"/>
            <a:ext cx="4151200" cy="902899"/>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1" i="0" u="none" strike="noStrike" kern="0" cap="none" spc="0" normalizeH="0" baseline="0" noProof="0">
                <a:ln>
                  <a:noFill/>
                </a:ln>
                <a:solidFill>
                  <a:prstClr val="black"/>
                </a:solidFill>
                <a:effectLst/>
                <a:uLnTx/>
                <a:uFillTx/>
                <a:latin typeface="Abadi Extra Light"/>
                <a:ea typeface="Lato"/>
                <a:cs typeface="Calibri"/>
                <a:sym typeface="Lato"/>
              </a:rPr>
              <a:t>SUBSTANCE USE </a:t>
            </a:r>
            <a:endParaRPr kumimoji="0" lang="en-US" sz="1467" b="1" i="0" u="none" strike="noStrike" kern="0" cap="none" spc="0" normalizeH="0" baseline="0" noProof="0">
              <a:ln>
                <a:noFill/>
              </a:ln>
              <a:solidFill>
                <a:prstClr val="black"/>
              </a:solidFill>
              <a:effectLst/>
              <a:uLnTx/>
              <a:uFillTx/>
              <a:latin typeface="Abadi Extra Light"/>
              <a:ea typeface="Lato"/>
              <a:cs typeface="Calibri"/>
              <a:sym typeface="Arial"/>
            </a:endParaRPr>
          </a:p>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467" b="0" i="0" u="none" strike="noStrike" kern="0" cap="none" spc="0" normalizeH="0" baseline="0" noProof="0">
                <a:ln>
                  <a:noFill/>
                </a:ln>
                <a:solidFill>
                  <a:prstClr val="black"/>
                </a:solidFill>
                <a:effectLst/>
                <a:uLnTx/>
                <a:uFillTx/>
                <a:latin typeface="Abadi Extra Light"/>
                <a:ea typeface="+mn-ea"/>
                <a:cs typeface="Calibri"/>
                <a:sym typeface="Arial"/>
              </a:rPr>
              <a:t>Change in use, resource needs</a:t>
            </a:r>
            <a:endParaRPr kumimoji="0" lang="en-US" sz="1467" b="0" i="0" u="none" strike="noStrike" kern="0" cap="none" spc="0" normalizeH="0" baseline="0" noProof="0">
              <a:ln>
                <a:noFill/>
              </a:ln>
              <a:solidFill>
                <a:prstClr val="black"/>
              </a:solidFill>
              <a:effectLst/>
              <a:uLnTx/>
              <a:uFillTx/>
              <a:latin typeface="Abadi Extra Light"/>
              <a:ea typeface="+mn-ea"/>
              <a:cs typeface="Calibri" panose="020F0502020204030204" pitchFamily="34" charset="0"/>
              <a:sym typeface="Arial"/>
            </a:endParaRPr>
          </a:p>
        </p:txBody>
      </p:sp>
      <p:sp>
        <p:nvSpPr>
          <p:cNvPr id="3" name="Rectangle 2">
            <a:extLst>
              <a:ext uri="{FF2B5EF4-FFF2-40B4-BE49-F238E27FC236}">
                <a16:creationId xmlns:a16="http://schemas.microsoft.com/office/drawing/2014/main" id="{A7EE465A-707B-41F6-B0EB-22BBFEC5CD9B}"/>
              </a:ext>
            </a:extLst>
          </p:cNvPr>
          <p:cNvSpPr/>
          <p:nvPr/>
        </p:nvSpPr>
        <p:spPr>
          <a:xfrm>
            <a:off x="-51517" y="6790383"/>
            <a:ext cx="12191999"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2" name="Rectangle 41">
            <a:extLst>
              <a:ext uri="{FF2B5EF4-FFF2-40B4-BE49-F238E27FC236}">
                <a16:creationId xmlns:a16="http://schemas.microsoft.com/office/drawing/2014/main" id="{09E4B106-7369-4D3D-978D-3528F9EBC177}"/>
              </a:ext>
            </a:extLst>
          </p:cNvPr>
          <p:cNvSpPr/>
          <p:nvPr/>
        </p:nvSpPr>
        <p:spPr>
          <a:xfrm>
            <a:off x="2145" y="-3224"/>
            <a:ext cx="12191999"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9" name="Rectangle 38">
            <a:extLst>
              <a:ext uri="{FF2B5EF4-FFF2-40B4-BE49-F238E27FC236}">
                <a16:creationId xmlns:a16="http://schemas.microsoft.com/office/drawing/2014/main" id="{88DAB3F6-C43B-4B45-8F1E-7D6B1CB0136C}"/>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38BD0BA7-B38F-4B86-B945-1F02E3013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A6CB1-34D6-4C42-9A98-AFA3A79345B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357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8" y="771817"/>
            <a:ext cx="11071296"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230527"/>
          <a:ext cx="5537436" cy="544745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494453">
                <a:tc>
                  <a:txBody>
                    <a:bodyPr/>
                    <a:lstStyle/>
                    <a:p>
                      <a:pPr lvl="0">
                        <a:buNone/>
                      </a:pPr>
                      <a:r>
                        <a:rPr lang="en-US" sz="1500" b="0" i="0" u="none" strike="noStrike" noProof="0">
                          <a:latin typeface="Abadi Extra Light"/>
                        </a:rPr>
                        <a:t>What city or town do you live in?</a:t>
                      </a:r>
                      <a:endParaRPr lang="en-US" sz="1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How many people - adults and children - currently live with you, including yourself? </a:t>
                      </a:r>
                      <a:endParaRPr lang="en-US" sz="1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How many people who are over 60 years old currently live with you, including yourself? </a:t>
                      </a:r>
                      <a:endParaRPr lang="en-US" sz="1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a caretaker of an adult(s) with special needs in your household?</a:t>
                      </a:r>
                      <a:endParaRPr lang="en-US" sz="1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Are you a parent/guardian of a child or youth with special health care needs?</a:t>
                      </a:r>
                      <a:endParaRPr lang="en-US" sz="1500">
                        <a:latin typeface="Abadi Extra Light"/>
                      </a:endParaRPr>
                    </a:p>
                  </a:txBody>
                  <a:tcPr marL="121920" marR="121920" marT="60960" marB="60960"/>
                </a:tc>
                <a:extLst>
                  <a:ext uri="{0D108BD9-81ED-4DB2-BD59-A6C34878D82A}">
                    <a16:rowId xmlns:a16="http://schemas.microsoft.com/office/drawing/2014/main" val="1344263152"/>
                  </a:ext>
                </a:extLst>
              </a:tr>
              <a:tr h="2580640">
                <a:tc>
                  <a:txBody>
                    <a:bodyPr/>
                    <a:lstStyle/>
                    <a:p>
                      <a:pPr lvl="0">
                        <a:buNone/>
                      </a:pPr>
                      <a:r>
                        <a:rPr lang="en-US" sz="1500" b="0" i="0" u="none" strike="noStrike" noProof="0">
                          <a:latin typeface="Abadi Extra Light"/>
                        </a:rPr>
                        <a:t>Please select all that apply to you: </a:t>
                      </a:r>
                    </a:p>
                    <a:p>
                      <a:pPr marL="285750" lvl="0" indent="-285750">
                        <a:buFont typeface="Arial"/>
                        <a:buChar char="•"/>
                      </a:pPr>
                      <a:r>
                        <a:rPr lang="en-US" sz="1500" b="0" i="0" u="none" strike="noStrike" noProof="0">
                          <a:latin typeface="Abadi Extra Light"/>
                        </a:rPr>
                        <a:t>I am deaf or hard of hearing. </a:t>
                      </a:r>
                    </a:p>
                    <a:p>
                      <a:pPr marL="285750" lvl="0" indent="-285750">
                        <a:buFont typeface="Arial"/>
                        <a:buChar char="•"/>
                      </a:pPr>
                      <a:r>
                        <a:rPr lang="en-US" sz="1500" b="0" i="0" u="none" strike="noStrike" noProof="0">
                          <a:latin typeface="Abadi Extra Light"/>
                        </a:rPr>
                        <a:t>I am blind or I have trouble seeing even when I am wearing glasses. </a:t>
                      </a:r>
                    </a:p>
                    <a:p>
                      <a:pPr marL="285750" lvl="0" indent="-285750">
                        <a:buFont typeface="Arial"/>
                        <a:buChar char="•"/>
                      </a:pPr>
                      <a:r>
                        <a:rPr lang="en-US" sz="1500" b="0" i="0" u="none" strike="noStrike" noProof="0">
                          <a:latin typeface="Abadi Extra Light"/>
                        </a:rPr>
                        <a:t>I have trouble concentrating, remembering, or making decisions because of a physical, mental, or emotional condition.</a:t>
                      </a:r>
                    </a:p>
                    <a:p>
                      <a:pPr marL="285750" lvl="0" indent="-285750">
                        <a:buFont typeface="Arial"/>
                        <a:buChar char="•"/>
                      </a:pPr>
                      <a:r>
                        <a:rPr lang="en-US" sz="1500" b="0" i="0" u="none" strike="noStrike" noProof="0">
                          <a:latin typeface="Abadi Extra Light"/>
                        </a:rPr>
                        <a:t>I have trouble walking or climbing stairs.</a:t>
                      </a:r>
                    </a:p>
                    <a:p>
                      <a:pPr marL="285750" lvl="0" indent="-285750">
                        <a:buFont typeface="Arial"/>
                        <a:buChar char="•"/>
                      </a:pPr>
                      <a:r>
                        <a:rPr lang="en-US" sz="1500" b="0" i="0" u="none" strike="noStrike" noProof="0">
                          <a:latin typeface="Abadi Extra Light"/>
                        </a:rPr>
                        <a:t>I have trouble getting dressed or taking a bath or shower. </a:t>
                      </a:r>
                    </a:p>
                    <a:p>
                      <a:pPr marL="285750" lvl="0" indent="-285750">
                        <a:buFont typeface="Arial"/>
                        <a:buChar char="•"/>
                      </a:pPr>
                      <a:r>
                        <a:rPr lang="en-US" sz="1500" b="0" i="0" u="none" strike="noStrike" noProof="0">
                          <a:latin typeface="Abadi Extra Light"/>
                        </a:rPr>
                        <a:t>I have difficulty doing errands alone such as visiting a doctor's office or shopping.</a:t>
                      </a:r>
                    </a:p>
                    <a:p>
                      <a:pPr marL="285750" lvl="0" indent="-285750">
                        <a:buFont typeface="Arial"/>
                        <a:buChar char="•"/>
                      </a:pPr>
                      <a:r>
                        <a:rPr lang="en-US" sz="1500" b="0" i="0" u="none" strike="noStrike" noProof="0">
                          <a:latin typeface="Abadi Extra Light"/>
                        </a:rPr>
                        <a:t>None of the above apply to me.</a:t>
                      </a:r>
                    </a:p>
                  </a:txBody>
                  <a:tcPr marL="121920" marR="121920" marT="60960" marB="60960"/>
                </a:tc>
                <a:extLst>
                  <a:ext uri="{0D108BD9-81ED-4DB2-BD59-A6C34878D82A}">
                    <a16:rowId xmlns:a16="http://schemas.microsoft.com/office/drawing/2014/main" val="16048053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145875" y="1230526"/>
          <a:ext cx="5438199" cy="5198524"/>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Were you pregnant during the COVID-19 outbreak or did you give birth since February 2020?</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When did you give birth?</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After the start of the COVID-19 outbreak, did your birth plans change?</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What is the highest grade or year of school you have finished? </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In 2019, what was your total annual household income before taxes?</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568960">
                <a:tc>
                  <a:txBody>
                    <a:bodyPr/>
                    <a:lstStyle/>
                    <a:p>
                      <a:pPr lvl="0">
                        <a:buNone/>
                      </a:pPr>
                      <a:r>
                        <a:rPr lang="en-US" sz="1500" b="0" i="0" u="none" strike="noStrike" noProof="0">
                          <a:latin typeface="Abadi Extra Light"/>
                        </a:rPr>
                        <a:t>Have you ever been sentenced to stay overnight or longer in any type of corrections institution? Examples include a jail or prison.</a:t>
                      </a:r>
                      <a:endParaRPr lang="en-US" sz="2500">
                        <a:latin typeface="Abadi Extra Light"/>
                      </a:endParaRPr>
                    </a:p>
                  </a:txBody>
                  <a:tcPr marL="121920" marR="121920" marT="60960" marB="60960"/>
                </a:tc>
                <a:extLst>
                  <a:ext uri="{0D108BD9-81ED-4DB2-BD59-A6C34878D82A}">
                    <a16:rowId xmlns:a16="http://schemas.microsoft.com/office/drawing/2014/main" val="1604805370"/>
                  </a:ext>
                </a:extLst>
              </a:tr>
              <a:tr h="494452">
                <a:tc>
                  <a:txBody>
                    <a:bodyPr/>
                    <a:lstStyle/>
                    <a:p>
                      <a:pPr lvl="0">
                        <a:buNone/>
                      </a:pPr>
                      <a:r>
                        <a:rPr lang="en-US" sz="1500" b="0" i="0" u="none" strike="noStrike" noProof="0">
                          <a:latin typeface="Abadi Extra Light"/>
                        </a:rPr>
                        <a:t>What is your sexual orientation?</a:t>
                      </a:r>
                      <a:endParaRPr lang="en-US" sz="2500">
                        <a:latin typeface="Abadi Extra Light"/>
                      </a:endParaRPr>
                    </a:p>
                  </a:txBody>
                  <a:tcPr marL="121920" marR="121920" marT="60960" marB="60960"/>
                </a:tc>
                <a:extLst>
                  <a:ext uri="{0D108BD9-81ED-4DB2-BD59-A6C34878D82A}">
                    <a16:rowId xmlns:a16="http://schemas.microsoft.com/office/drawing/2014/main" val="348373762"/>
                  </a:ext>
                </a:extLst>
              </a:tr>
              <a:tr h="494451">
                <a:tc>
                  <a:txBody>
                    <a:bodyPr/>
                    <a:lstStyle/>
                    <a:p>
                      <a:pPr lvl="0">
                        <a:buNone/>
                      </a:pPr>
                      <a:r>
                        <a:rPr lang="en-US" sz="1500" b="0" i="0" u="none" strike="noStrike" noProof="0">
                          <a:latin typeface="Abadi Extra Light"/>
                        </a:rPr>
                        <a:t>What is your current gender identity?</a:t>
                      </a:r>
                      <a:endParaRPr lang="en-US" sz="2500">
                        <a:latin typeface="Abadi Extra Light"/>
                      </a:endParaRPr>
                    </a:p>
                  </a:txBody>
                  <a:tcPr marL="121920" marR="121920" marT="60960" marB="60960"/>
                </a:tc>
                <a:extLst>
                  <a:ext uri="{0D108BD9-81ED-4DB2-BD59-A6C34878D82A}">
                    <a16:rowId xmlns:a16="http://schemas.microsoft.com/office/drawing/2014/main" val="1929742681"/>
                  </a:ext>
                </a:extLst>
              </a:tr>
              <a:tr h="494451">
                <a:tc>
                  <a:txBody>
                    <a:bodyPr/>
                    <a:lstStyle/>
                    <a:p>
                      <a:pPr lvl="0">
                        <a:buNone/>
                      </a:pPr>
                      <a:r>
                        <a:rPr lang="en-US" sz="1500" b="0" i="0" u="none" strike="noStrike" noProof="0">
                          <a:latin typeface="Abadi Extra Light"/>
                        </a:rPr>
                        <a:t>Are you transgender or of transgender experience? </a:t>
                      </a:r>
                      <a:endParaRPr lang="en-US" sz="2500">
                        <a:latin typeface="Abadi Extra Light"/>
                      </a:endParaRPr>
                    </a:p>
                  </a:txBody>
                  <a:tcPr marL="121920" marR="121920" marT="60960" marB="60960"/>
                </a:tc>
                <a:extLst>
                  <a:ext uri="{0D108BD9-81ED-4DB2-BD59-A6C34878D82A}">
                    <a16:rowId xmlns:a16="http://schemas.microsoft.com/office/drawing/2014/main" val="1596626049"/>
                  </a:ext>
                </a:extLst>
              </a:tr>
              <a:tr h="494451">
                <a:tc>
                  <a:txBody>
                    <a:bodyPr/>
                    <a:lstStyle/>
                    <a:p>
                      <a:pPr lvl="0">
                        <a:buNone/>
                      </a:pPr>
                      <a:r>
                        <a:rPr lang="en-US" sz="1500" b="0" i="0" u="none" strike="noStrike" noProof="0">
                          <a:latin typeface="Abadi Extra Light"/>
                        </a:rPr>
                        <a:t>Are you Hispanic or Latino? </a:t>
                      </a:r>
                      <a:endParaRPr lang="en-US" sz="2500">
                        <a:latin typeface="Abadi Extra Light"/>
                      </a:endParaRPr>
                    </a:p>
                  </a:txBody>
                  <a:tcPr marL="121920" marR="121920" marT="60960" marB="60960"/>
                </a:tc>
                <a:extLst>
                  <a:ext uri="{0D108BD9-81ED-4DB2-BD59-A6C34878D82A}">
                    <a16:rowId xmlns:a16="http://schemas.microsoft.com/office/drawing/2014/main" val="1472333903"/>
                  </a:ext>
                </a:extLst>
              </a:tr>
            </a:tbl>
          </a:graphicData>
        </a:graphic>
      </p:graphicFrame>
      <p:sp>
        <p:nvSpPr>
          <p:cNvPr id="7" name="Rectangle 6">
            <a:extLst>
              <a:ext uri="{FF2B5EF4-FFF2-40B4-BE49-F238E27FC236}">
                <a16:creationId xmlns:a16="http://schemas.microsoft.com/office/drawing/2014/main" id="{9CF8593F-590A-4FBC-940D-514426388B96}"/>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AD69AF31-9084-4BA9-BBC6-4C5701EFC9D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1193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2556932"/>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494453">
                <a:tc>
                  <a:txBody>
                    <a:bodyPr/>
                    <a:lstStyle/>
                    <a:p>
                      <a:pPr lvl="0">
                        <a:buNone/>
                      </a:pPr>
                      <a:r>
                        <a:rPr lang="en-US" sz="1500" b="0" i="0" u="none" strike="noStrike" noProof="0">
                          <a:latin typeface="Abadi Extra Light"/>
                        </a:rPr>
                        <a:t>What is your race?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What is your ethnicity?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English Survey) Do you speak language(s) other than English at home? </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Which language(s) do you speak at home?</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(For Non-English Surveys) How well do you speak English?</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4592319"/>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Do you agree or disagree with the following statements?  My community is receiving adequate support to:</a:t>
                      </a:r>
                    </a:p>
                    <a:p>
                      <a:pPr marL="171450" lvl="0" indent="-171450">
                        <a:buClr>
                          <a:srgbClr val="000000"/>
                        </a:buClr>
                        <a:buFont typeface="Arial,Sans-Serif"/>
                        <a:buChar char="•"/>
                      </a:pPr>
                      <a:r>
                        <a:rPr lang="en-US" sz="1500" b="0" i="0" u="none" strike="noStrike" noProof="0">
                          <a:latin typeface="Abadi Extra Light"/>
                        </a:rPr>
                        <a:t>Prevent the spread of COVID-19</a:t>
                      </a:r>
                    </a:p>
                    <a:p>
                      <a:pPr marL="171450" lvl="0" indent="-171450">
                        <a:buClr>
                          <a:srgbClr val="000000"/>
                        </a:buClr>
                        <a:buFont typeface="Arial,Sans-Serif"/>
                        <a:buChar char="•"/>
                      </a:pPr>
                      <a:r>
                        <a:rPr lang="en-US" sz="1500" b="0" i="0" u="none" strike="noStrike" noProof="0">
                          <a:latin typeface="Abadi Extra Light"/>
                        </a:rPr>
                        <a:t>Protect workers from COVID-19</a:t>
                      </a:r>
                    </a:p>
                    <a:p>
                      <a:pPr marL="171450" lvl="0" indent="-171450">
                        <a:buClr>
                          <a:srgbClr val="000000"/>
                        </a:buClr>
                        <a:buFont typeface="Arial,Sans-Serif"/>
                        <a:buChar char="•"/>
                      </a:pPr>
                      <a:r>
                        <a:rPr lang="en-US" sz="1500" b="0" i="0" u="none" strike="noStrike" noProof="0">
                          <a:latin typeface="Abadi Extra Light"/>
                        </a:rPr>
                        <a:t>Ensure medical facilities have the capacity to treat everyone who is sick or injured?</a:t>
                      </a:r>
                    </a:p>
                    <a:p>
                      <a:pPr marL="171450" lvl="0" indent="-171450">
                        <a:buClr>
                          <a:srgbClr val="000000"/>
                        </a:buClr>
                        <a:buFont typeface="Arial,Sans-Serif"/>
                        <a:buChar char="•"/>
                      </a:pPr>
                      <a:r>
                        <a:rPr lang="en-US" sz="1500" b="0" i="0" u="none" strike="noStrike" noProof="0">
                          <a:latin typeface="Abadi Extra Light"/>
                        </a:rPr>
                        <a:t>Help people who have lost income</a:t>
                      </a:r>
                    </a:p>
                    <a:p>
                      <a:pPr marL="171450" lvl="0" indent="-171450">
                        <a:buClr>
                          <a:srgbClr val="000000"/>
                        </a:buClr>
                        <a:buFont typeface="Arial,Sans-Serif"/>
                        <a:buChar char="•"/>
                      </a:pPr>
                      <a:r>
                        <a:rPr lang="en-US" sz="1500" b="0" i="0" u="none" strike="noStrike" noProof="0">
                          <a:latin typeface="Abadi Extra Light"/>
                        </a:rPr>
                        <a:t>Help businesses recover</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Have you had fever and/or cough or shortness of breath and/or muscle aches or loss of sense of taste or smell in the last 30 days?</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Did you ever get tested for COVID-19?</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didn't you get tested?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or anyone you know tested positive for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494453">
                <a:tc>
                  <a:txBody>
                    <a:bodyPr/>
                    <a:lstStyle/>
                    <a:p>
                      <a:pPr lvl="0">
                        <a:buNone/>
                      </a:pPr>
                      <a:r>
                        <a:rPr lang="en-US" sz="1500" b="0" i="0" u="none" strike="noStrike" noProof="0">
                          <a:latin typeface="Abadi Extra Light"/>
                        </a:rPr>
                        <a:t>Has someone close to you died from COVID-19?</a:t>
                      </a:r>
                      <a:endParaRPr lang="en-US" sz="2500">
                        <a:latin typeface="Abadi Extra Light"/>
                      </a:endParaRPr>
                    </a:p>
                  </a:txBody>
                  <a:tcPr marL="121920" marR="121920" marT="60960" marB="60960"/>
                </a:tc>
                <a:extLst>
                  <a:ext uri="{0D108BD9-81ED-4DB2-BD59-A6C34878D82A}">
                    <a16:rowId xmlns:a16="http://schemas.microsoft.com/office/drawing/2014/main" val="1604805370"/>
                  </a:ext>
                </a:extLst>
              </a:tr>
            </a:tbl>
          </a:graphicData>
        </a:graphic>
      </p:graphicFrame>
      <p:graphicFrame>
        <p:nvGraphicFramePr>
          <p:cNvPr id="9" name="Table 8">
            <a:extLst>
              <a:ext uri="{FF2B5EF4-FFF2-40B4-BE49-F238E27FC236}">
                <a16:creationId xmlns:a16="http://schemas.microsoft.com/office/drawing/2014/main" id="{E1EACC9D-C9B2-4E86-B3BC-3EE048B03C7D}"/>
              </a:ext>
            </a:extLst>
          </p:cNvPr>
          <p:cNvGraphicFramePr>
            <a:graphicFrameLocks noGrp="1"/>
          </p:cNvGraphicFramePr>
          <p:nvPr/>
        </p:nvGraphicFramePr>
        <p:xfrm>
          <a:off x="514993" y="4436699"/>
          <a:ext cx="5537436" cy="223181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How worried are you about getting infected with COVID-19 in Massachusetts?</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Please select the two sources that you go to for the most reliable and up-to-date information about COVID-19.</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When you are outside of the home are you able to keep 6 feet between yourself and others? </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not? Check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bl>
          </a:graphicData>
        </a:graphic>
      </p:graphicFrame>
      <p:sp>
        <p:nvSpPr>
          <p:cNvPr id="10" name="TextBox 9">
            <a:extLst>
              <a:ext uri="{FF2B5EF4-FFF2-40B4-BE49-F238E27FC236}">
                <a16:creationId xmlns:a16="http://schemas.microsoft.com/office/drawing/2014/main" id="{E5B8EB79-2553-4369-A095-5CF498BE92A7}"/>
              </a:ext>
            </a:extLst>
          </p:cNvPr>
          <p:cNvSpPr txBox="1"/>
          <p:nvPr/>
        </p:nvSpPr>
        <p:spPr>
          <a:xfrm>
            <a:off x="519611" y="3948467"/>
            <a:ext cx="5578959"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Perceptions &amp; Experiences of COVID-19</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Perceptions &amp; Experiences of COVID-19</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1" name="Rectangle 10">
            <a:extLst>
              <a:ext uri="{FF2B5EF4-FFF2-40B4-BE49-F238E27FC236}">
                <a16:creationId xmlns:a16="http://schemas.microsoft.com/office/drawing/2014/main" id="{C28BA5F5-2B7F-46F4-9D32-222A3D224A60}"/>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A9224E7D-703F-4A61-8B34-F31FFCE60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36624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FFFF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Healthcare Access</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469222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Do you currently have any of the following health conditions?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Since July 1, 2020, what has been your experience with trying to see a doctor, counselor or another medical professional?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the care you did not get, why did you want to see a doctor or counselor at that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What type(s) of regular care or check-up did you need at that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What condition(s) did you need emergency or urgent care for at the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494452">
                <a:tc>
                  <a:txBody>
                    <a:bodyPr/>
                    <a:lstStyle/>
                    <a:p>
                      <a:pPr lvl="0">
                        <a:buNone/>
                      </a:pPr>
                      <a:r>
                        <a:rPr lang="en-US" sz="1500" b="0" i="0" u="none" strike="noStrike" noProof="0">
                          <a:latin typeface="Abadi Extra Light"/>
                        </a:rPr>
                        <a:t>Why were you not able to get care at the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71509259"/>
                  </a:ext>
                </a:extLst>
              </a:tr>
              <a:tr h="568960">
                <a:tc>
                  <a:txBody>
                    <a:bodyPr/>
                    <a:lstStyle/>
                    <a:p>
                      <a:pPr lvl="0">
                        <a:buNone/>
                      </a:pPr>
                      <a:r>
                        <a:rPr lang="en-US" sz="1500" b="0" i="0" u="none" strike="noStrike" noProof="0">
                          <a:latin typeface="Abadi Extra Light"/>
                        </a:rPr>
                        <a:t>What type(s) of health insurance do you currently have?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474785953"/>
                  </a:ext>
                </a:extLst>
              </a:tr>
              <a:tr h="494451">
                <a:tc>
                  <a:txBody>
                    <a:bodyPr/>
                    <a:lstStyle/>
                    <a:p>
                      <a:pPr lvl="0">
                        <a:buNone/>
                      </a:pPr>
                      <a:r>
                        <a:rPr lang="en-US" sz="1500" b="0" i="0" u="none" strike="noStrike" noProof="0">
                          <a:latin typeface="Abadi Extra Light"/>
                        </a:rPr>
                        <a:t>Has your health insurance changed since the COVID-19 outbreak?</a:t>
                      </a:r>
                      <a:endParaRPr lang="en-US" sz="2500">
                        <a:latin typeface="Abadi Extra Light"/>
                      </a:endParaRPr>
                    </a:p>
                  </a:txBody>
                  <a:tcPr marL="121920" marR="121920" marT="60960" marB="60960"/>
                </a:tc>
                <a:extLst>
                  <a:ext uri="{0D108BD9-81ED-4DB2-BD59-A6C34878D82A}">
                    <a16:rowId xmlns:a16="http://schemas.microsoft.com/office/drawing/2014/main" val="154725077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4724400"/>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Which of the following basic needs are you worried about getting for you and your family? This could be now or in the next couple of weeks. Select all that apply.</a:t>
                      </a:r>
                    </a:p>
                    <a:p>
                      <a:pPr marL="171450" lvl="0" indent="-171450">
                        <a:buFont typeface="Arial"/>
                        <a:buChar char="•"/>
                      </a:pPr>
                      <a:r>
                        <a:rPr lang="en-US" sz="1500" b="0" i="0" u="none" strike="noStrike" noProof="0">
                          <a:latin typeface="Abadi Extra Light"/>
                        </a:rPr>
                        <a:t>Household Items</a:t>
                      </a:r>
                    </a:p>
                    <a:p>
                      <a:pPr marL="171450" lvl="0" indent="-171450">
                        <a:buFont typeface="Arial"/>
                        <a:buChar char="•"/>
                      </a:pPr>
                      <a:r>
                        <a:rPr lang="en-US" sz="1500" b="0" i="0" u="none" strike="noStrike" noProof="0">
                          <a:latin typeface="Abadi Extra Light"/>
                        </a:rPr>
                        <a:t>Healthcare and medication</a:t>
                      </a:r>
                    </a:p>
                    <a:p>
                      <a:pPr marL="171450" lvl="0" indent="-171450">
                        <a:buFont typeface="Arial"/>
                        <a:buChar char="•"/>
                      </a:pPr>
                      <a:r>
                        <a:rPr lang="en-US" sz="1500" b="0" i="0" u="none" strike="noStrike" noProof="0">
                          <a:latin typeface="Abadi Extra Light"/>
                        </a:rPr>
                        <a:t>Technology</a:t>
                      </a:r>
                    </a:p>
                    <a:p>
                      <a:pPr marL="171450" lvl="0" indent="-171450">
                        <a:buFont typeface="Arial"/>
                        <a:buChar char="•"/>
                      </a:pPr>
                      <a:r>
                        <a:rPr lang="en-US" sz="1500" b="0" i="0" u="none" strike="noStrike" noProof="0">
                          <a:latin typeface="Abadi Extra Light"/>
                        </a:rPr>
                        <a:t>Childcare supplies</a:t>
                      </a:r>
                    </a:p>
                    <a:p>
                      <a:pPr marL="171450" lvl="0" indent="-171450">
                        <a:buFont typeface="Arial"/>
                        <a:buChar char="•"/>
                      </a:pPr>
                      <a:r>
                        <a:rPr lang="en-US" sz="1500" b="0" i="0" u="none" strike="noStrike" noProof="0">
                          <a:latin typeface="Abadi Extra Light"/>
                        </a:rPr>
                        <a:t>Other</a:t>
                      </a:r>
                    </a:p>
                  </a:txBody>
                  <a:tcPr marL="121920" marR="121920"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Which of these would be helpful to you right now? Select all that apply. (Food, help getting benefits, knowledge about rights, accessible services – translation, disability, childcare, other)</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types of expenses or bills are you most worried about paying in the next few weeks?</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worried about any of these that will require you to move out of where you live in the next few months?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applied to any of these financial supports since the beginning of the COVID-19 outbreak? What is the status of your application?</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Basic Needs</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 name="Rectangle 8">
            <a:extLst>
              <a:ext uri="{FF2B5EF4-FFF2-40B4-BE49-F238E27FC236}">
                <a16:creationId xmlns:a16="http://schemas.microsoft.com/office/drawing/2014/main" id="{64EC0AA0-D471-4484-A541-28B8DA794191}"/>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DF277545-4A3E-4BB0-A6FF-062C51FA224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95976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FF0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Mental Health</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402336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792480">
                <a:tc>
                  <a:txBody>
                    <a:bodyPr/>
                    <a:lstStyle/>
                    <a:p>
                      <a:pPr lvl="0">
                        <a:buNone/>
                      </a:pPr>
                      <a:r>
                        <a:rPr lang="en-US" sz="1500" b="0" i="0" u="none" strike="noStrike" noProof="0">
                          <a:latin typeface="Abadi Extra Light"/>
                        </a:rPr>
                        <a:t>Now thinking about your mental health, which includes stress, depression, and problems with emotions, on how many days during the past 30 days was your mental health not good?</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2357120">
                <a:tc>
                  <a:txBody>
                    <a:bodyPr/>
                    <a:lstStyle/>
                    <a:p>
                      <a:pPr lvl="0" algn="l">
                        <a:lnSpc>
                          <a:spcPct val="100000"/>
                        </a:lnSpc>
                        <a:spcBef>
                          <a:spcPts val="0"/>
                        </a:spcBef>
                        <a:spcAft>
                          <a:spcPts val="0"/>
                        </a:spcAft>
                        <a:buNone/>
                      </a:pPr>
                      <a:r>
                        <a:rPr lang="en-US" sz="1500" b="0" i="0" u="none" strike="noStrike" noProof="0">
                          <a:latin typeface="Abadi Extra Light"/>
                        </a:rPr>
                        <a:t>In the past month, have you had three or more of the following reactions to things you’ve seen, heard, or experienced related to the COVID-19 outbreak: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Had nightmares or thought about it when you did not want to?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Tried not to think about it or went out of your way to avoid situations that reminded you of it?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Been constantly on guard, watchful, or easily startled?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Felt numb or detached from people, activities, or your surroundings? </a:t>
                      </a:r>
                      <a:endParaRPr lang="en-US" sz="2500">
                        <a:latin typeface="Abadi Extra Light"/>
                      </a:endParaRPr>
                    </a:p>
                    <a:p>
                      <a:pPr marL="171450" lvl="0" indent="-171450">
                        <a:buFont typeface="Arial"/>
                        <a:buChar char="•"/>
                      </a:pPr>
                      <a:r>
                        <a:rPr lang="en-US" sz="1500" b="0" i="0" u="none" strike="noStrike" noProof="0">
                          <a:latin typeface="Abadi Extra Light"/>
                        </a:rPr>
                        <a:t>Felt guilty or unable to stop blaming yourself or others for it or any problems it may have caused?</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these resources would be most helpful to you right now to help you with your mental health and well-being?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1737360"/>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During the past 30 days, have you used any of the following products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Compared to before the COVID-19 outbreak (February 2020), how often are you using these products now?</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 following resources would be most helpful to you right now?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rgbClr val="FFC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Substance Use</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 name="TextBox 8">
            <a:extLst>
              <a:ext uri="{FF2B5EF4-FFF2-40B4-BE49-F238E27FC236}">
                <a16:creationId xmlns:a16="http://schemas.microsoft.com/office/drawing/2014/main" id="{C4181739-E7D8-459A-81B9-C1FC6A61A625}"/>
              </a:ext>
            </a:extLst>
          </p:cNvPr>
          <p:cNvSpPr txBox="1"/>
          <p:nvPr/>
        </p:nvSpPr>
        <p:spPr>
          <a:xfrm>
            <a:off x="6289039" y="3226049"/>
            <a:ext cx="5578959"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Employment/Income</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graphicFrame>
        <p:nvGraphicFramePr>
          <p:cNvPr id="10" name="Table 8">
            <a:extLst>
              <a:ext uri="{FF2B5EF4-FFF2-40B4-BE49-F238E27FC236}">
                <a16:creationId xmlns:a16="http://schemas.microsoft.com/office/drawing/2014/main" id="{D8ABC536-A312-4BE1-91D3-844BE1BA482D}"/>
              </a:ext>
            </a:extLst>
          </p:cNvPr>
          <p:cNvGraphicFramePr>
            <a:graphicFrameLocks noGrp="1"/>
          </p:cNvGraphicFramePr>
          <p:nvPr/>
        </p:nvGraphicFramePr>
        <p:xfrm>
          <a:off x="6314109" y="3783555"/>
          <a:ext cx="5505359" cy="2194560"/>
        </p:xfrm>
        <a:graphic>
          <a:graphicData uri="http://schemas.openxmlformats.org/drawingml/2006/table">
            <a:tbl>
              <a:tblPr firstRow="1" bandRow="1"/>
              <a:tblGrid>
                <a:gridCol w="550535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Which of the following best describes your current work situation? (Employed, Retired, unemployed, furloughed, etc.)</a:t>
                      </a:r>
                    </a:p>
                  </a:txBody>
                  <a:tcPr marL="121920" marR="121920"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What kind of work do/did you do? For example, registered nurse, janitor, cashier, auto mechanic.  If you have more than one job, please answer for your primary job.</a:t>
                      </a:r>
                    </a:p>
                  </a:txBody>
                  <a:tcPr marL="121920" marR="121920" marT="60960" marB="60960"/>
                </a:tc>
                <a:extLst>
                  <a:ext uri="{0D108BD9-81ED-4DB2-BD59-A6C34878D82A}">
                    <a16:rowId xmlns:a16="http://schemas.microsoft.com/office/drawing/2014/main" val="4221192763"/>
                  </a:ext>
                </a:extLst>
              </a:tr>
              <a:tr h="792480">
                <a:tc>
                  <a:txBody>
                    <a:bodyPr/>
                    <a:lstStyle/>
                    <a:p>
                      <a:pPr lvl="0">
                        <a:buNone/>
                      </a:pPr>
                      <a:r>
                        <a:rPr lang="en-US" sz="1500" b="0" i="0" u="none" strike="noStrike" noProof="0">
                          <a:latin typeface="Abadi Extra Light"/>
                        </a:rPr>
                        <a:t>What kind of business do you work in? For example, hospital, elementary school, manufacturing, restaurant. If you have more than one job, please answer for your primary job.</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sp>
        <p:nvSpPr>
          <p:cNvPr id="11" name="Rectangle 10">
            <a:extLst>
              <a:ext uri="{FF2B5EF4-FFF2-40B4-BE49-F238E27FC236}">
                <a16:creationId xmlns:a16="http://schemas.microsoft.com/office/drawing/2014/main" id="{A61B5E8E-5F5A-495E-81E1-863F0AAA6D14}"/>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0E14ECB6-D383-4FC7-8251-4289172BC13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026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231648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Has your employer given you any of the following to protect you against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lgn="l">
                        <a:lnSpc>
                          <a:spcPct val="100000"/>
                        </a:lnSpc>
                        <a:spcBef>
                          <a:spcPts val="0"/>
                        </a:spcBef>
                        <a:spcAft>
                          <a:spcPts val="0"/>
                        </a:spcAft>
                        <a:buNone/>
                      </a:pPr>
                      <a:r>
                        <a:rPr lang="en-US" sz="1500" b="0" i="0" u="none" strike="noStrike" noProof="0">
                          <a:latin typeface="Abadi Extra Light"/>
                        </a:rPr>
                        <a:t>If you are currently working, do you have paid sick leave you can use through your employer?</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Was your employment status or the nature of your work changed in any of the following ways due to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Why did your employment status or the nature of your work change?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5423465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403174" y="1378801"/>
          <a:ext cx="5438199" cy="4868331"/>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016000">
                <a:tc>
                  <a:txBody>
                    <a:bodyPr/>
                    <a:lstStyle/>
                    <a:p>
                      <a:pPr lvl="0">
                        <a:buNone/>
                      </a:pPr>
                      <a:r>
                        <a:rPr lang="en-US" sz="1500" b="0" i="0" u="none" strike="noStrike" noProof="0">
                          <a:latin typeface="Abadi Extra Light"/>
                        </a:rPr>
                        <a:t>Since COVID-19 began (March 10, 2020), has someone you were dating or married to physically hurt you? (i.e. being shoved, slapped, hit, kicked, punched, strangled, forced into sexual activity, or anything that could have caused an injury)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1463040">
                <a:tc>
                  <a:txBody>
                    <a:bodyPr/>
                    <a:lstStyle/>
                    <a:p>
                      <a:pPr lvl="0">
                        <a:buNone/>
                      </a:pPr>
                      <a:r>
                        <a:rPr lang="en-US" sz="1500" b="0" i="0" u="none" strike="noStrike" noProof="0">
                          <a:latin typeface="Abadi Extra Light"/>
                        </a:rPr>
                        <a:t>Since COVID-19 began (March 10, 2020), has someone you were dating or married to done any of the following: monitored your cell phone, called or texted you a lot to ask where you were, stopped you from doing things with friends, been angry if you were talking to someone else, or prevented you from going to school or work (including remotely)? </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which of the following topics would online support be most helpful to you or someone you know right now? Please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1016000">
                <a:tc>
                  <a:txBody>
                    <a:bodyPr/>
                    <a:lstStyle/>
                    <a:p>
                      <a:pPr lvl="0">
                        <a:buNone/>
                      </a:pPr>
                      <a:r>
                        <a:rPr lang="en-US" sz="1500" b="0" i="0" u="none" strike="noStrike" noProof="0">
                          <a:latin typeface="Abadi Extra Light"/>
                        </a:rPr>
                        <a:t>Discrimination can refer to harmful words and behaviors aimed at you because of your race or ethnicity. Since the COVID-19 outbreak began (March 10, 2020), have you experienced any form of discrimination because of your race or ethnicity?</a:t>
                      </a:r>
                      <a:endParaRPr lang="en-US" sz="2500">
                        <a:latin typeface="Abadi Extra Light"/>
                      </a:endParaRPr>
                    </a:p>
                  </a:txBody>
                  <a:tcPr marL="121920" marR="121920" marT="60960" marB="60960"/>
                </a:tc>
                <a:extLst>
                  <a:ext uri="{0D108BD9-81ED-4DB2-BD59-A6C34878D82A}">
                    <a16:rowId xmlns:a16="http://schemas.microsoft.com/office/drawing/2014/main" val="3495426443"/>
                  </a:ext>
                </a:extLst>
              </a:tr>
              <a:tr h="494451">
                <a:tc>
                  <a:txBody>
                    <a:bodyPr/>
                    <a:lstStyle/>
                    <a:p>
                      <a:pPr lvl="0">
                        <a:buNone/>
                      </a:pPr>
                      <a:r>
                        <a:rPr lang="en-US" sz="1500" b="0" i="0" u="none" strike="noStrike" noProof="0">
                          <a:latin typeface="Abadi Extra Light"/>
                        </a:rPr>
                        <a:t>In what way(s) did you experience discrimination?</a:t>
                      </a:r>
                      <a:endParaRPr lang="en-US" sz="2500">
                        <a:latin typeface="Abadi Extra Light"/>
                      </a:endParaRPr>
                    </a:p>
                  </a:txBody>
                  <a:tcPr marL="121920" marR="121920" marT="60960" marB="60960"/>
                </a:tc>
                <a:extLst>
                  <a:ext uri="{0D108BD9-81ED-4DB2-BD59-A6C34878D82A}">
                    <a16:rowId xmlns:a16="http://schemas.microsoft.com/office/drawing/2014/main" val="102897894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378105" y="771816"/>
            <a:ext cx="5578959"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Safety</a:t>
            </a:r>
          </a:p>
        </p:txBody>
      </p:sp>
      <p:sp>
        <p:nvSpPr>
          <p:cNvPr id="9" name="TextBox 8">
            <a:extLst>
              <a:ext uri="{FF2B5EF4-FFF2-40B4-BE49-F238E27FC236}">
                <a16:creationId xmlns:a16="http://schemas.microsoft.com/office/drawing/2014/main" id="{C4181739-E7D8-459A-81B9-C1FC6A61A625}"/>
              </a:ext>
            </a:extLst>
          </p:cNvPr>
          <p:cNvSpPr txBox="1"/>
          <p:nvPr/>
        </p:nvSpPr>
        <p:spPr>
          <a:xfrm>
            <a:off x="519611" y="771816"/>
            <a:ext cx="5578959"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000000"/>
                </a:solidFill>
                <a:effectLst/>
                <a:uLnTx/>
                <a:uFillTx/>
                <a:latin typeface="Abadi Extra Light"/>
                <a:ea typeface="+mn-ea"/>
                <a:cs typeface="Arial"/>
                <a:sym typeface="Arial"/>
              </a:rPr>
              <a:t>Employment/Income</a:t>
            </a: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 name="Rectangle 9">
            <a:extLst>
              <a:ext uri="{FF2B5EF4-FFF2-40B4-BE49-F238E27FC236}">
                <a16:creationId xmlns:a16="http://schemas.microsoft.com/office/drawing/2014/main" id="{809311A2-CB1F-466F-AC28-93E2B12F6A10}"/>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62D7948B-EBF6-4BC1-BEC6-F4B71F770D6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832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title"/>
          </p:nvPr>
        </p:nvSpPr>
        <p:spPr>
          <a:xfrm>
            <a:off x="838200" y="60333"/>
            <a:ext cx="10886800" cy="645342"/>
          </a:xfrm>
          <a:prstGeom prst="rect">
            <a:avLst/>
          </a:prstGeom>
          <a:noFill/>
          <a:ln>
            <a:noFill/>
          </a:ln>
        </p:spPr>
        <p:txBody>
          <a:bodyPr spcFirstLastPara="1" wrap="square" lIns="91433" tIns="45700" rIns="91433" bIns="45700" anchor="ctr" anchorCtr="0">
            <a:noAutofit/>
          </a:bodyPr>
          <a:lstStyle/>
          <a:p>
            <a:r>
              <a:rPr lang="en-US" sz="2933" b="1">
                <a:solidFill>
                  <a:schemeClr val="accent1">
                    <a:lumMod val="75000"/>
                  </a:schemeClr>
                </a:solidFill>
                <a:latin typeface="Abadi Extra Light"/>
              </a:rPr>
              <a:t>Recruitment among priority populations was unprecedented</a:t>
            </a:r>
          </a:p>
        </p:txBody>
      </p:sp>
      <p:sp>
        <p:nvSpPr>
          <p:cNvPr id="372" name="Google Shape;372;p44"/>
          <p:cNvSpPr txBox="1">
            <a:spLocks noGrp="1"/>
          </p:cNvSpPr>
          <p:nvPr>
            <p:ph type="body" idx="1"/>
          </p:nvPr>
        </p:nvSpPr>
        <p:spPr>
          <a:xfrm>
            <a:off x="210200" y="1274367"/>
            <a:ext cx="11143600"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graphicFrame>
        <p:nvGraphicFramePr>
          <p:cNvPr id="373" name="Google Shape;373;p44"/>
          <p:cNvGraphicFramePr/>
          <p:nvPr/>
        </p:nvGraphicFramePr>
        <p:xfrm>
          <a:off x="965812" y="705675"/>
          <a:ext cx="7924800" cy="5516567"/>
        </p:xfrm>
        <a:graphic>
          <a:graphicData uri="http://schemas.openxmlformats.org/drawingml/2006/table">
            <a:tbl>
              <a:tblPr>
                <a:noFill/>
              </a:tblPr>
              <a:tblGrid>
                <a:gridCol w="213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48613">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Priority Populations</a:t>
                      </a:r>
                      <a:endParaRPr sz="1600" b="1">
                        <a:solidFill>
                          <a:srgbClr val="073763"/>
                        </a:solidFill>
                        <a:latin typeface="Calibri"/>
                        <a:ea typeface="Calibri"/>
                        <a:cs typeface="Calibri"/>
                        <a:sym typeface="Calibri"/>
                      </a:endParaRPr>
                    </a:p>
                  </a:txBody>
                  <a:tcPr marL="30467" marR="30467"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2018 MA BRFSS</a:t>
                      </a:r>
                      <a:endParaRPr sz="1600" b="1">
                        <a:solidFill>
                          <a:srgbClr val="073763"/>
                        </a:solidFill>
                        <a:latin typeface="Calibri"/>
                        <a:ea typeface="Calibri"/>
                        <a:cs typeface="Calibri"/>
                        <a:sym typeface="Calibri"/>
                      </a:endParaRPr>
                    </a:p>
                  </a:txBody>
                  <a:tcPr marL="30467" marR="30467"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2020 CCIS Final Sample</a:t>
                      </a:r>
                      <a:endParaRPr sz="1600" b="1">
                        <a:solidFill>
                          <a:srgbClr val="073763"/>
                        </a:solidFill>
                        <a:latin typeface="Calibri"/>
                        <a:ea typeface="Calibri"/>
                        <a:cs typeface="Calibri"/>
                        <a:sym typeface="Calibri"/>
                      </a:endParaRPr>
                    </a:p>
                  </a:txBody>
                  <a:tcPr marL="30467" marR="30467" marT="30467" marB="30467">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Magnitude of Difference</a:t>
                      </a:r>
                      <a:endParaRPr sz="1600" b="1">
                        <a:solidFill>
                          <a:srgbClr val="073763"/>
                        </a:solidFill>
                        <a:latin typeface="Calibri"/>
                        <a:ea typeface="Calibri"/>
                        <a:cs typeface="Calibri"/>
                        <a:sym typeface="Calibri"/>
                      </a:endParaRPr>
                    </a:p>
                  </a:txBody>
                  <a:tcPr marL="30467" marR="30467" marT="30467" marB="30467">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Overall sample</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6,669</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33,948</a:t>
                      </a:r>
                      <a:endParaRPr sz="2100" b="1">
                        <a:solidFill>
                          <a:srgbClr val="FF0000"/>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Race/Ethnicity</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Hispanic</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522</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2,506</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Black NH</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365</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1,162</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3X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Asian NH</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248</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1,188</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Amer. Ind/</a:t>
                      </a:r>
                      <a:r>
                        <a:rPr lang="en" sz="1600">
                          <a:solidFill>
                            <a:srgbClr val="073763"/>
                          </a:solidFill>
                          <a:latin typeface="Calibri"/>
                          <a:ea typeface="Calibri"/>
                          <a:cs typeface="Calibri"/>
                        </a:rPr>
                        <a:t>Alaska </a:t>
                      </a:r>
                      <a:r>
                        <a:rPr lang="en" sz="1600">
                          <a:solidFill>
                            <a:srgbClr val="073763"/>
                          </a:solidFill>
                          <a:latin typeface="Calibri"/>
                          <a:ea typeface="Calibri"/>
                          <a:cs typeface="Calibri"/>
                          <a:sym typeface="Calibri"/>
                        </a:rPr>
                        <a:t>Nat</a:t>
                      </a:r>
                      <a:r>
                        <a:rPr lang="en" sz="1600">
                          <a:solidFill>
                            <a:srgbClr val="073763"/>
                          </a:solidFill>
                          <a:latin typeface="Calibri"/>
                          <a:ea typeface="Calibri"/>
                          <a:cs typeface="Calibri"/>
                        </a:rPr>
                        <a:t> </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351</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Disability Status</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Deaf/Hard of hearing</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427</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922</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2X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Blind/Hard to see</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258</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236</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a:latin typeface="Calibri"/>
                          <a:ea typeface="Calibri"/>
                          <a:cs typeface="Calibri"/>
                          <a:sym typeface="Calibri"/>
                        </a:rPr>
                        <a:t>On par</a:t>
                      </a:r>
                      <a:endParaRPr sz="2500">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48613">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Lesbian, Gay, Bisexual +</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359</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3,931</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Non-English Speakers</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158 (in 2 languages)</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829 (in 8 languages)</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74" name="Google Shape;374;p44"/>
          <p:cNvSpPr txBox="1"/>
          <p:nvPr/>
        </p:nvSpPr>
        <p:spPr>
          <a:xfrm>
            <a:off x="8941304" y="663056"/>
            <a:ext cx="3202504" cy="784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15000"/>
              </a:lnSpc>
              <a:spcBef>
                <a:spcPts val="0"/>
              </a:spcBef>
              <a:spcAft>
                <a:spcPts val="2133"/>
              </a:spcAft>
              <a:buClr>
                <a:srgbClr val="000000"/>
              </a:buClr>
              <a:buSzTx/>
              <a:buFontTx/>
              <a:buNone/>
              <a:tabLst/>
              <a:defRPr/>
            </a:pPr>
            <a:r>
              <a:rPr kumimoji="0" lang="en-US" sz="1600" b="0" i="0" u="none" strike="noStrike" kern="0" cap="none" spc="0" normalizeH="0" baseline="0" noProof="0">
                <a:ln>
                  <a:noFill/>
                </a:ln>
                <a:solidFill>
                  <a:srgbClr val="073763"/>
                </a:solidFill>
                <a:effectLst/>
                <a:uLnTx/>
                <a:uFillTx/>
                <a:latin typeface="Abadi Extra Light"/>
                <a:ea typeface="Lato"/>
                <a:cs typeface="Lato"/>
                <a:sym typeface="Lato"/>
              </a:rPr>
              <a:t>This number of responses will enable us to conduct the critical </a:t>
            </a:r>
            <a:r>
              <a:rPr kumimoji="0" lang="en-US" sz="1600" b="0" i="0" u="none" strike="noStrike" kern="0" cap="none" spc="0" normalizeH="0" baseline="0" noProof="0" err="1">
                <a:ln>
                  <a:noFill/>
                </a:ln>
                <a:solidFill>
                  <a:srgbClr val="073763"/>
                </a:solidFill>
                <a:effectLst/>
                <a:uLnTx/>
                <a:uFillTx/>
                <a:latin typeface="Abadi Extra Light"/>
                <a:ea typeface="Lato"/>
                <a:cs typeface="Lato"/>
                <a:sym typeface="Lato"/>
              </a:rPr>
              <a:t>subanalysis</a:t>
            </a:r>
            <a:r>
              <a:rPr kumimoji="0" lang="en-US" sz="1600" b="0" i="0" u="none" strike="noStrike" kern="0" cap="none" spc="0" normalizeH="0" baseline="0" noProof="0">
                <a:ln>
                  <a:noFill/>
                </a:ln>
                <a:solidFill>
                  <a:srgbClr val="073763"/>
                </a:solidFill>
                <a:effectLst/>
                <a:uLnTx/>
                <a:uFillTx/>
                <a:latin typeface="Abadi Extra Light"/>
                <a:ea typeface="Lato"/>
                <a:cs typeface="Lato"/>
                <a:sym typeface="Lato"/>
              </a:rPr>
              <a:t> needed to understand the specific needs and experiences of these groups and to prioritize our deployment of resources to address them.</a:t>
            </a:r>
          </a:p>
        </p:txBody>
      </p:sp>
      <p:sp>
        <p:nvSpPr>
          <p:cNvPr id="7" name="Rectangle 6">
            <a:extLst>
              <a:ext uri="{FF2B5EF4-FFF2-40B4-BE49-F238E27FC236}">
                <a16:creationId xmlns:a16="http://schemas.microsoft.com/office/drawing/2014/main" id="{1E63526C-6AF7-4143-83E4-BB88E8B3066F}"/>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29F694B3-BBF0-47B9-B43E-493CD0393B5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57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600D25-B83A-4F83-9BFC-F6C3383D375A}"/>
              </a:ext>
            </a:extLst>
          </p:cNvPr>
          <p:cNvSpPr txBox="1"/>
          <p:nvPr/>
        </p:nvSpPr>
        <p:spPr>
          <a:xfrm>
            <a:off x="429523" y="319191"/>
            <a:ext cx="1971039" cy="1323439"/>
          </a:xfrm>
          <a:prstGeom prst="rect">
            <a:avLst/>
          </a:prstGeom>
          <a:noFill/>
        </p:spPr>
        <p:txBody>
          <a:bodyPr wrap="square" rtlCol="0">
            <a:spAutoFit/>
          </a:bodyPr>
          <a:lstStyle/>
          <a:p>
            <a:pPr defTabSz="914400"/>
            <a:r>
              <a:rPr lang="en-US" sz="2000" dirty="0">
                <a:solidFill>
                  <a:prstClr val="black"/>
                </a:solidFill>
              </a:rPr>
              <a:t>March 10, 2020:</a:t>
            </a:r>
          </a:p>
          <a:p>
            <a:pPr defTabSz="914400"/>
            <a:r>
              <a:rPr lang="en-US" sz="2000" dirty="0">
                <a:solidFill>
                  <a:prstClr val="black"/>
                </a:solidFill>
              </a:rPr>
              <a:t>Declaration of state of emergency</a:t>
            </a:r>
          </a:p>
        </p:txBody>
      </p:sp>
      <p:sp>
        <p:nvSpPr>
          <p:cNvPr id="7" name="TextBox 6">
            <a:extLst>
              <a:ext uri="{FF2B5EF4-FFF2-40B4-BE49-F238E27FC236}">
                <a16:creationId xmlns:a16="http://schemas.microsoft.com/office/drawing/2014/main" id="{6C889190-60AA-4E55-8F95-0047133A00AA}"/>
              </a:ext>
            </a:extLst>
          </p:cNvPr>
          <p:cNvSpPr txBox="1"/>
          <p:nvPr/>
        </p:nvSpPr>
        <p:spPr>
          <a:xfrm>
            <a:off x="554986" y="3582188"/>
            <a:ext cx="1971039" cy="1631216"/>
          </a:xfrm>
          <a:prstGeom prst="rect">
            <a:avLst/>
          </a:prstGeom>
          <a:noFill/>
        </p:spPr>
        <p:txBody>
          <a:bodyPr wrap="square" rtlCol="0">
            <a:spAutoFit/>
          </a:bodyPr>
          <a:lstStyle/>
          <a:p>
            <a:pPr defTabSz="914400"/>
            <a:r>
              <a:rPr lang="en-US" sz="2000" dirty="0">
                <a:solidFill>
                  <a:prstClr val="black"/>
                </a:solidFill>
              </a:rPr>
              <a:t>March 11, 2020:</a:t>
            </a:r>
          </a:p>
          <a:p>
            <a:pPr defTabSz="914400"/>
            <a:r>
              <a:rPr lang="en-US" sz="2000" dirty="0">
                <a:solidFill>
                  <a:prstClr val="black"/>
                </a:solidFill>
              </a:rPr>
              <a:t>PHC vote to approve the Commissioner’s actions</a:t>
            </a:r>
          </a:p>
        </p:txBody>
      </p:sp>
      <p:sp>
        <p:nvSpPr>
          <p:cNvPr id="8" name="TextBox 7">
            <a:extLst>
              <a:ext uri="{FF2B5EF4-FFF2-40B4-BE49-F238E27FC236}">
                <a16:creationId xmlns:a16="http://schemas.microsoft.com/office/drawing/2014/main" id="{4F4288E8-EB20-44B6-9DBF-153127D0355B}"/>
              </a:ext>
            </a:extLst>
          </p:cNvPr>
          <p:cNvSpPr txBox="1"/>
          <p:nvPr/>
        </p:nvSpPr>
        <p:spPr>
          <a:xfrm>
            <a:off x="6402876" y="319191"/>
            <a:ext cx="2103121" cy="1938992"/>
          </a:xfrm>
          <a:prstGeom prst="rect">
            <a:avLst/>
          </a:prstGeom>
          <a:noFill/>
        </p:spPr>
        <p:txBody>
          <a:bodyPr wrap="square" rtlCol="0">
            <a:spAutoFit/>
          </a:bodyPr>
          <a:lstStyle/>
          <a:p>
            <a:pPr defTabSz="914400"/>
            <a:r>
              <a:rPr lang="en-US" sz="2000" dirty="0">
                <a:solidFill>
                  <a:prstClr val="black"/>
                </a:solidFill>
              </a:rPr>
              <a:t>May 28, 2021: Termination of state of emergency, effective June 15, 2021</a:t>
            </a:r>
          </a:p>
        </p:txBody>
      </p:sp>
      <p:sp>
        <p:nvSpPr>
          <p:cNvPr id="9" name="TextBox 8">
            <a:extLst>
              <a:ext uri="{FF2B5EF4-FFF2-40B4-BE49-F238E27FC236}">
                <a16:creationId xmlns:a16="http://schemas.microsoft.com/office/drawing/2014/main" id="{F5377B24-2334-46C1-8B12-F63BB7AF105D}"/>
              </a:ext>
            </a:extLst>
          </p:cNvPr>
          <p:cNvSpPr txBox="1"/>
          <p:nvPr/>
        </p:nvSpPr>
        <p:spPr>
          <a:xfrm>
            <a:off x="6078391" y="3516740"/>
            <a:ext cx="1971039" cy="1631216"/>
          </a:xfrm>
          <a:prstGeom prst="rect">
            <a:avLst/>
          </a:prstGeom>
          <a:noFill/>
        </p:spPr>
        <p:txBody>
          <a:bodyPr wrap="square" rtlCol="0">
            <a:spAutoFit/>
          </a:bodyPr>
          <a:lstStyle/>
          <a:p>
            <a:pPr defTabSz="914400"/>
            <a:r>
              <a:rPr lang="en-US" sz="2000" dirty="0">
                <a:solidFill>
                  <a:prstClr val="black"/>
                </a:solidFill>
              </a:rPr>
              <a:t>May 28, 2021: Declaration of modified public health emergency</a:t>
            </a:r>
          </a:p>
        </p:txBody>
      </p:sp>
      <p:sp>
        <p:nvSpPr>
          <p:cNvPr id="10" name="TextBox 9">
            <a:extLst>
              <a:ext uri="{FF2B5EF4-FFF2-40B4-BE49-F238E27FC236}">
                <a16:creationId xmlns:a16="http://schemas.microsoft.com/office/drawing/2014/main" id="{26B08F90-4CA0-499B-9760-BEF5CF995EED}"/>
              </a:ext>
            </a:extLst>
          </p:cNvPr>
          <p:cNvSpPr txBox="1"/>
          <p:nvPr/>
        </p:nvSpPr>
        <p:spPr>
          <a:xfrm>
            <a:off x="8211274" y="3455387"/>
            <a:ext cx="1971039" cy="2246769"/>
          </a:xfrm>
          <a:prstGeom prst="rect">
            <a:avLst/>
          </a:prstGeom>
          <a:noFill/>
        </p:spPr>
        <p:txBody>
          <a:bodyPr wrap="square" rtlCol="0">
            <a:spAutoFit/>
          </a:bodyPr>
          <a:lstStyle/>
          <a:p>
            <a:pPr defTabSz="914400"/>
            <a:r>
              <a:rPr lang="en-US" sz="2000" dirty="0">
                <a:solidFill>
                  <a:prstClr val="black"/>
                </a:solidFill>
              </a:rPr>
              <a:t>June 9, 2021: </a:t>
            </a:r>
          </a:p>
          <a:p>
            <a:pPr defTabSz="914400"/>
            <a:r>
              <a:rPr lang="en-US" sz="2000" dirty="0">
                <a:solidFill>
                  <a:prstClr val="black"/>
                </a:solidFill>
              </a:rPr>
              <a:t>PHC meeting, consideration of approval for the Commissioner to take emergency actions</a:t>
            </a:r>
          </a:p>
        </p:txBody>
      </p:sp>
      <p:sp>
        <p:nvSpPr>
          <p:cNvPr id="13" name="TextBox 12">
            <a:extLst>
              <a:ext uri="{FF2B5EF4-FFF2-40B4-BE49-F238E27FC236}">
                <a16:creationId xmlns:a16="http://schemas.microsoft.com/office/drawing/2014/main" id="{C954472E-5235-4224-B82C-2991451F26E9}"/>
              </a:ext>
            </a:extLst>
          </p:cNvPr>
          <p:cNvSpPr txBox="1"/>
          <p:nvPr/>
        </p:nvSpPr>
        <p:spPr>
          <a:xfrm>
            <a:off x="10468787" y="310505"/>
            <a:ext cx="2103121" cy="1323439"/>
          </a:xfrm>
          <a:prstGeom prst="rect">
            <a:avLst/>
          </a:prstGeom>
          <a:noFill/>
        </p:spPr>
        <p:txBody>
          <a:bodyPr wrap="square" rtlCol="0">
            <a:spAutoFit/>
          </a:bodyPr>
          <a:lstStyle/>
          <a:p>
            <a:pPr defTabSz="914400"/>
            <a:r>
              <a:rPr lang="en-US" sz="2000" dirty="0">
                <a:solidFill>
                  <a:prstClr val="black"/>
                </a:solidFill>
              </a:rPr>
              <a:t>June 15, 2021: Termination of state of emergency</a:t>
            </a:r>
          </a:p>
        </p:txBody>
      </p:sp>
      <p:sp>
        <p:nvSpPr>
          <p:cNvPr id="12" name="Arrow: Pentagon 11">
            <a:extLst>
              <a:ext uri="{FF2B5EF4-FFF2-40B4-BE49-F238E27FC236}">
                <a16:creationId xmlns:a16="http://schemas.microsoft.com/office/drawing/2014/main" id="{6CA075EA-20D6-4F28-B09E-709432234386}"/>
              </a:ext>
            </a:extLst>
          </p:cNvPr>
          <p:cNvSpPr/>
          <p:nvPr/>
        </p:nvSpPr>
        <p:spPr>
          <a:xfrm>
            <a:off x="345440" y="2570096"/>
            <a:ext cx="11699415" cy="44892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2" name="Rectangle 21">
            <a:extLst>
              <a:ext uri="{FF2B5EF4-FFF2-40B4-BE49-F238E27FC236}">
                <a16:creationId xmlns:a16="http://schemas.microsoft.com/office/drawing/2014/main" id="{2B0E3F84-154A-448F-BBA5-5A06E7B74359}"/>
              </a:ext>
            </a:extLst>
          </p:cNvPr>
          <p:cNvSpPr/>
          <p:nvPr/>
        </p:nvSpPr>
        <p:spPr>
          <a:xfrm>
            <a:off x="9213302" y="2419931"/>
            <a:ext cx="2259725" cy="785724"/>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cxnSp>
        <p:nvCxnSpPr>
          <p:cNvPr id="24" name="Straight Connector 23">
            <a:extLst>
              <a:ext uri="{FF2B5EF4-FFF2-40B4-BE49-F238E27FC236}">
                <a16:creationId xmlns:a16="http://schemas.microsoft.com/office/drawing/2014/main" id="{E624DB01-FF0A-476A-ADAC-CF8D0574145A}"/>
              </a:ext>
            </a:extLst>
          </p:cNvPr>
          <p:cNvCxnSpPr>
            <a:stCxn id="6" idx="2"/>
          </p:cNvCxnSpPr>
          <p:nvPr/>
        </p:nvCxnSpPr>
        <p:spPr>
          <a:xfrm flipH="1">
            <a:off x="1415042" y="1642630"/>
            <a:ext cx="1" cy="92746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CD5839F-148D-43C4-B7B5-45967D35961A}"/>
              </a:ext>
            </a:extLst>
          </p:cNvPr>
          <p:cNvCxnSpPr>
            <a:cxnSpLocks/>
          </p:cNvCxnSpPr>
          <p:nvPr/>
        </p:nvCxnSpPr>
        <p:spPr>
          <a:xfrm flipH="1">
            <a:off x="1540506" y="3025720"/>
            <a:ext cx="1" cy="61968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44F41BB-3452-4651-A254-F8D378F6E401}"/>
              </a:ext>
            </a:extLst>
          </p:cNvPr>
          <p:cNvCxnSpPr>
            <a:cxnSpLocks/>
          </p:cNvCxnSpPr>
          <p:nvPr/>
        </p:nvCxnSpPr>
        <p:spPr>
          <a:xfrm flipH="1">
            <a:off x="7463961" y="2258183"/>
            <a:ext cx="1" cy="1258557"/>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61B8ED9-D54A-4869-9D89-297A24D05E4F}"/>
              </a:ext>
            </a:extLst>
          </p:cNvPr>
          <p:cNvCxnSpPr/>
          <p:nvPr/>
        </p:nvCxnSpPr>
        <p:spPr>
          <a:xfrm>
            <a:off x="9213302" y="3205655"/>
            <a:ext cx="0" cy="31108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D53B218-F33A-47EF-8F82-E4DA6F98FD47}"/>
              </a:ext>
            </a:extLst>
          </p:cNvPr>
          <p:cNvCxnSpPr>
            <a:cxnSpLocks/>
          </p:cNvCxnSpPr>
          <p:nvPr/>
        </p:nvCxnSpPr>
        <p:spPr>
          <a:xfrm>
            <a:off x="11473027" y="1592255"/>
            <a:ext cx="0" cy="827676"/>
          </a:xfrm>
          <a:prstGeom prst="line">
            <a:avLst/>
          </a:prstGeom>
        </p:spPr>
        <p:style>
          <a:lnRef idx="1">
            <a:schemeClr val="dk1"/>
          </a:lnRef>
          <a:fillRef idx="0">
            <a:schemeClr val="dk1"/>
          </a:fillRef>
          <a:effectRef idx="0">
            <a:schemeClr val="dk1"/>
          </a:effectRef>
          <a:fontRef idx="minor">
            <a:schemeClr val="tx1"/>
          </a:fontRef>
        </p:style>
      </p:cxnSp>
      <p:sp>
        <p:nvSpPr>
          <p:cNvPr id="35" name="Arrow: Pentagon 34">
            <a:extLst>
              <a:ext uri="{FF2B5EF4-FFF2-40B4-BE49-F238E27FC236}">
                <a16:creationId xmlns:a16="http://schemas.microsoft.com/office/drawing/2014/main" id="{4C002CE5-7A8B-4F54-B6AF-B33E90B5C49A}"/>
              </a:ext>
            </a:extLst>
          </p:cNvPr>
          <p:cNvSpPr/>
          <p:nvPr/>
        </p:nvSpPr>
        <p:spPr>
          <a:xfrm>
            <a:off x="10353383" y="2570096"/>
            <a:ext cx="1712496" cy="446099"/>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26792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540600" y="60333"/>
            <a:ext cx="11430800" cy="1096800"/>
          </a:xfrm>
          <a:prstGeom prst="rect">
            <a:avLst/>
          </a:prstGeom>
          <a:noFill/>
          <a:ln>
            <a:noFill/>
          </a:ln>
        </p:spPr>
        <p:txBody>
          <a:bodyPr spcFirstLastPara="1" wrap="square" lIns="91433" tIns="45700" rIns="91433" bIns="45700" anchor="ctr" anchorCtr="0">
            <a:noAutofit/>
          </a:bodyPr>
          <a:lstStyle/>
          <a:p>
            <a:pPr algn="ctr"/>
            <a:r>
              <a:rPr lang="en-US" sz="2533" b="1">
                <a:solidFill>
                  <a:schemeClr val="accent1">
                    <a:lumMod val="75000"/>
                  </a:schemeClr>
                </a:solidFill>
                <a:latin typeface="Abadi Extra Light"/>
              </a:rPr>
              <a:t>Recruitment efforts were overwhelmingly successful</a:t>
            </a:r>
          </a:p>
        </p:txBody>
      </p:sp>
      <p:sp>
        <p:nvSpPr>
          <p:cNvPr id="363" name="Google Shape;363;p43"/>
          <p:cNvSpPr txBox="1">
            <a:spLocks noGrp="1"/>
          </p:cNvSpPr>
          <p:nvPr>
            <p:ph type="body" idx="1"/>
          </p:nvPr>
        </p:nvSpPr>
        <p:spPr>
          <a:xfrm>
            <a:off x="210200" y="1274367"/>
            <a:ext cx="11143600"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sp>
        <p:nvSpPr>
          <p:cNvPr id="364" name="Google Shape;364;p43"/>
          <p:cNvSpPr txBox="1"/>
          <p:nvPr/>
        </p:nvSpPr>
        <p:spPr>
          <a:xfrm>
            <a:off x="210200" y="5789000"/>
            <a:ext cx="11761200" cy="667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90000"/>
              </a:lnSpc>
              <a:spcBef>
                <a:spcPts val="0"/>
              </a:spcBef>
              <a:spcAft>
                <a:spcPts val="2133"/>
              </a:spcAft>
              <a:buClr>
                <a:srgbClr val="000000"/>
              </a:buClr>
              <a:buSzTx/>
              <a:buFontTx/>
              <a:buNone/>
              <a:tabLst/>
              <a:defRPr/>
            </a:pPr>
            <a:r>
              <a:rPr kumimoji="0" lang="en-US" sz="1867" b="0" i="0" u="none" strike="noStrike" kern="0" cap="none" spc="0" normalizeH="0" baseline="0" noProof="0">
                <a:ln>
                  <a:noFill/>
                </a:ln>
                <a:solidFill>
                  <a:srgbClr val="073763"/>
                </a:solidFill>
                <a:effectLst/>
                <a:uLnTx/>
                <a:uFillTx/>
                <a:latin typeface="Abadi Extra Light"/>
                <a:ea typeface="Lato"/>
                <a:cs typeface="Lato"/>
                <a:sym typeface="Lato"/>
              </a:rPr>
              <a:t>For example, more people responded from western and central MA alone, than in the entire 2019 BRFSS statewide sample.</a:t>
            </a:r>
          </a:p>
        </p:txBody>
      </p:sp>
      <p:pic>
        <p:nvPicPr>
          <p:cNvPr id="365" name="Google Shape;365;p43"/>
          <p:cNvPicPr preferRelativeResize="0"/>
          <p:nvPr/>
        </p:nvPicPr>
        <p:blipFill>
          <a:blip r:embed="rId3">
            <a:alphaModFix/>
          </a:blip>
          <a:stretch>
            <a:fillRect/>
          </a:stretch>
        </p:blipFill>
        <p:spPr>
          <a:xfrm>
            <a:off x="2402133" y="1011600"/>
            <a:ext cx="6607123" cy="4902400"/>
          </a:xfrm>
          <a:prstGeom prst="rect">
            <a:avLst/>
          </a:prstGeom>
          <a:noFill/>
          <a:ln>
            <a:noFill/>
          </a:ln>
        </p:spPr>
      </p:pic>
      <p:sp>
        <p:nvSpPr>
          <p:cNvPr id="7" name="Rectangle 6">
            <a:extLst>
              <a:ext uri="{FF2B5EF4-FFF2-40B4-BE49-F238E27FC236}">
                <a16:creationId xmlns:a16="http://schemas.microsoft.com/office/drawing/2014/main" id="{A1D179E2-6144-4124-A337-218CFC6ECA9E}"/>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A17D45DB-E017-42A3-B468-8800EB69F45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dirty="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83204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5100" y="-443220"/>
            <a:ext cx="5257600" cy="1325600"/>
          </a:xfrm>
          <a:prstGeom prst="rect">
            <a:avLst/>
          </a:prstGeom>
        </p:spPr>
        <p:txBody>
          <a:bodyPr spcFirstLastPara="1" wrap="square" lIns="91433" tIns="45700" rIns="91433" bIns="45700" anchor="ctr" anchorCtr="0">
            <a:noAutofit/>
          </a:bodyPr>
          <a:lstStyle/>
          <a:p>
            <a:r>
              <a:rPr lang="en-US" sz="2400">
                <a:solidFill>
                  <a:schemeClr val="accent1">
                    <a:lumMod val="75000"/>
                  </a:schemeClr>
                </a:solidFill>
                <a:latin typeface="Abadi Extra Light"/>
              </a:rPr>
              <a:t>Demographics of the sample</a:t>
            </a:r>
          </a:p>
        </p:txBody>
      </p:sp>
      <p:graphicFrame>
        <p:nvGraphicFramePr>
          <p:cNvPr id="381" name="Google Shape;381;p45"/>
          <p:cNvGraphicFramePr/>
          <p:nvPr/>
        </p:nvGraphicFramePr>
        <p:xfrm>
          <a:off x="463002" y="537867"/>
          <a:ext cx="4734700" cy="5520841"/>
        </p:xfrm>
        <a:graphic>
          <a:graphicData uri="http://schemas.openxmlformats.org/drawingml/2006/table">
            <a:tbl>
              <a:tblPr>
                <a:noFill/>
              </a:tblPr>
              <a:tblGrid>
                <a:gridCol w="1242200">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Age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&lt;25*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19.81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36-49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50-64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5,277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7">
                  <a:txBody>
                    <a:bodyPr/>
                    <a:lstStyle/>
                    <a:p>
                      <a:pPr marL="0" marR="76200" lvl="0" indent="63500" algn="ctr" rtl="0">
                        <a:lnSpc>
                          <a:spcPct val="115000"/>
                        </a:lnSpc>
                        <a:spcBef>
                          <a:spcPts val="0"/>
                        </a:spcBef>
                        <a:spcAft>
                          <a:spcPts val="0"/>
                        </a:spcAft>
                        <a:buNone/>
                      </a:pPr>
                      <a:r>
                        <a:rPr lang="en" sz="1100" b="1">
                          <a:latin typeface="Calibri"/>
                          <a:ea typeface="Calibri"/>
                          <a:cs typeface="Calibri"/>
                          <a:sym typeface="Calibri"/>
                        </a:rPr>
                        <a:t>Race/Ethnicity</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rPr>
                        <a:t>Am Indian/Alaska Native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Hispanic</a:t>
                      </a:r>
                      <a:r>
                        <a:rPr lang="en" sz="1100">
                          <a:latin typeface="Calibri"/>
                          <a:ea typeface="Calibri"/>
                          <a:cs typeface="Calibri"/>
                        </a:rPr>
                        <a:t>/Latinx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2,506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Multiracial</a:t>
                      </a:r>
                      <a:r>
                        <a:rPr lang="en-US" sz="1100">
                          <a:latin typeface="Calibri"/>
                          <a:ea typeface="Calibri"/>
                          <a:cs typeface="Calibri"/>
                        </a:rPr>
                        <a:t>, </a:t>
                      </a:r>
                      <a:r>
                        <a:rPr lang="en-US" sz="1100" err="1">
                          <a:latin typeface="Calibri"/>
                          <a:ea typeface="Calibri"/>
                          <a:cs typeface="Calibri"/>
                        </a:rPr>
                        <a:t>nH</a:t>
                      </a:r>
                      <a:r>
                        <a:rPr lang="en-US" sz="1100">
                          <a:latin typeface="Calibri"/>
                          <a:ea typeface="Calibri"/>
                          <a:cs typeface="Calibri"/>
                        </a:rPr>
                        <a:t>/</a:t>
                      </a:r>
                      <a:r>
                        <a:rPr lang="en-US" sz="1100" err="1">
                          <a:latin typeface="Calibri"/>
                          <a:ea typeface="Calibri"/>
                          <a:cs typeface="Calibri"/>
                        </a:rPr>
                        <a:t>nL</a:t>
                      </a:r>
                      <a:endParaRPr lang="en-US"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Asian</a:t>
                      </a:r>
                      <a:r>
                        <a:rPr lang="en" sz="1100">
                          <a:latin typeface="Calibri"/>
                          <a:ea typeface="Calibri"/>
                          <a:cs typeface="Calibri"/>
                        </a:rPr>
                        <a:t>/Pacific Islander,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1,188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Black</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White</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27,605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81.32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Unknown/Other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661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6,520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26,518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78.11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r>
                        <a:rPr lang="en" sz="1100" b="1">
                          <a:latin typeface="Calibri"/>
                          <a:ea typeface="Calibri"/>
                          <a:cs typeface="Calibri"/>
                          <a:sym typeface="Calibri"/>
                        </a:rPr>
                        <a:t> 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a:lnSpc>
                          <a:spcPct val="114999"/>
                        </a:lnSpc>
                        <a:spcBef>
                          <a:spcPts val="0"/>
                        </a:spcBef>
                        <a:spcAft>
                          <a:spcPts val="0"/>
                        </a:spcAft>
                        <a:buNone/>
                      </a:pPr>
                      <a:r>
                        <a:rPr lang="en" sz="1100">
                          <a:latin typeface="Calibri"/>
                          <a:cs typeface="Calibri"/>
                        </a:rPr>
                        <a:t>Of transgender experience</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a:t>
                      </a:r>
                      <a:r>
                        <a:rPr lang="en" sz="1100">
                          <a:latin typeface="Calibri"/>
                          <a:ea typeface="Calibri"/>
                          <a:cs typeface="Calibri"/>
                        </a:rPr>
                        <a:t>of transgender experience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32,500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a:t>
                      </a:r>
                      <a:r>
                        <a:rPr lang="en" sz="1100" err="1">
                          <a:latin typeface="Calibri"/>
                          <a:ea typeface="Calibri"/>
                          <a:cs typeface="Calibri"/>
                        </a:rPr>
                        <a:t>Dont</a:t>
                      </a:r>
                      <a:r>
                        <a:rPr lang="en" sz="1100">
                          <a:latin typeface="Calibri"/>
                          <a:ea typeface="Calibri"/>
                          <a:cs typeface="Calibri"/>
                        </a:rPr>
                        <a:t> know</a:t>
                      </a:r>
                      <a:r>
                        <a:rPr lang="en" sz="1100">
                          <a:latin typeface="Calibri"/>
                          <a:ea typeface="Calibri"/>
                          <a:cs typeface="Calibri"/>
                          <a:sym typeface="Calibri"/>
                        </a:rPr>
                        <a:t>/</a:t>
                      </a:r>
                      <a:r>
                        <a:rPr lang="en" sz="1100">
                          <a:latin typeface="Calibri"/>
                          <a:ea typeface="Calibri"/>
                          <a:cs typeface="Calibri"/>
                        </a:rPr>
                        <a:t>refused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2">
                  <a:txBody>
                    <a:bodyPr/>
                    <a:lstStyle/>
                    <a:p>
                      <a:pPr marL="0" marR="76200" lvl="0" indent="0" algn="ctr" rtl="0">
                        <a:lnSpc>
                          <a:spcPct val="114999"/>
                        </a:lnSpc>
                        <a:spcBef>
                          <a:spcPts val="0"/>
                        </a:spcBef>
                        <a:spcAft>
                          <a:spcPts val="0"/>
                        </a:spcAft>
                        <a:buNone/>
                      </a:pPr>
                      <a:r>
                        <a:rPr lang="en" sz="1100" b="1">
                          <a:latin typeface="Calibri"/>
                          <a:ea typeface="Calibri"/>
                          <a:cs typeface="Calibri"/>
                        </a:rPr>
                        <a:t>Survey Lang.</a:t>
                      </a:r>
                      <a:endParaRPr lang="en-US"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English</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33,119</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97.56</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836231939"/>
                  </a:ext>
                </a:extLst>
              </a:tr>
              <a:tr h="272867">
                <a:tc vMerge="1">
                  <a:txBody>
                    <a:bodyPr/>
                    <a:lstStyle/>
                    <a:p>
                      <a:endParaRPr lang="en-US">
                        <a:sym typeface="Calibri"/>
                      </a:endParaRPr>
                    </a:p>
                  </a:txBody>
                  <a:tcPr marL="9525" marR="9525" marT="9525" marB="95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Other</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829</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2.44</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654562547"/>
                  </a:ext>
                </a:extLst>
              </a:tr>
            </a:tbl>
          </a:graphicData>
        </a:graphic>
      </p:graphicFrame>
      <p:graphicFrame>
        <p:nvGraphicFramePr>
          <p:cNvPr id="382" name="Google Shape;382;p45"/>
          <p:cNvGraphicFramePr/>
          <p:nvPr/>
        </p:nvGraphicFramePr>
        <p:xfrm>
          <a:off x="6613301" y="141834"/>
          <a:ext cx="4499899" cy="6048773"/>
        </p:xfrm>
        <a:graphic>
          <a:graphicData uri="http://schemas.openxmlformats.org/drawingml/2006/table">
            <a:tbl>
              <a:tblPr>
                <a:noFill/>
              </a:tblPr>
              <a:tblGrid>
                <a:gridCol w="1200000">
                  <a:extLst>
                    <a:ext uri="{9D8B030D-6E8A-4147-A177-3AD203B41FA5}">
                      <a16:colId xmlns:a16="http://schemas.microsoft.com/office/drawing/2014/main" val="20000"/>
                    </a:ext>
                  </a:extLst>
                </a:gridCol>
                <a:gridCol w="1847933">
                  <a:extLst>
                    <a:ext uri="{9D8B030D-6E8A-4147-A177-3AD203B41FA5}">
                      <a16:colId xmlns:a16="http://schemas.microsoft.com/office/drawing/2014/main" val="20001"/>
                    </a:ext>
                  </a:extLst>
                </a:gridCol>
                <a:gridCol w="739133">
                  <a:extLst>
                    <a:ext uri="{9D8B030D-6E8A-4147-A177-3AD203B41FA5}">
                      <a16:colId xmlns:a16="http://schemas.microsoft.com/office/drawing/2014/main" val="20002"/>
                    </a:ext>
                  </a:extLst>
                </a:gridCol>
                <a:gridCol w="712833">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1,352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29,231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84.08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a:t>
                      </a:r>
                      <a:r>
                        <a:rPr lang="en" sz="1100" b="1">
                          <a:latin typeface="Calibri"/>
                          <a:ea typeface="Calibri"/>
                          <a:cs typeface="Calibri"/>
                        </a:rPr>
                        <a:t>Status</a:t>
                      </a:r>
                      <a:endParaRPr lang="en" sz="1100" b="1" baseline="30000">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Deaf/Hard to hear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6615">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Blind/</a:t>
                      </a:r>
                      <a:r>
                        <a:rPr lang="en" sz="1100">
                          <a:latin typeface="Calibri"/>
                          <a:ea typeface="Calibri"/>
                          <a:cs typeface="Calibri"/>
                        </a:rPr>
                        <a:t>With vision </a:t>
                      </a:r>
                      <a:r>
                        <a:rPr lang="en" sz="1100" err="1">
                          <a:latin typeface="Calibri"/>
                          <a:ea typeface="Calibri"/>
                          <a:cs typeface="Calibri"/>
                        </a:rPr>
                        <a:t>impairement</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0.69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Cognitive disability</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1,588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4.70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Mobility disability</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1,622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4.80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86615">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Self-care/Independent living disability</a:t>
                      </a:r>
                      <a:endParaRPr lang="en" sz="1100">
                        <a:latin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912</a:t>
                      </a:r>
                      <a:endParaRPr lang="en"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2.70</a:t>
                      </a:r>
                      <a:endParaRPr lang="en"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3,961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7,163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4,532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6,851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9,089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28.77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2,279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2,484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10,635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31.39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6" name="TextBox 5">
            <a:extLst>
              <a:ext uri="{FF2B5EF4-FFF2-40B4-BE49-F238E27FC236}">
                <a16:creationId xmlns:a16="http://schemas.microsoft.com/office/drawing/2014/main" id="{67CE2E5F-3DCF-FE43-8C1A-1D2687FF5A54}"/>
              </a:ext>
            </a:extLst>
          </p:cNvPr>
          <p:cNvSpPr txBox="1"/>
          <p:nvPr/>
        </p:nvSpPr>
        <p:spPr>
          <a:xfrm>
            <a:off x="1415399" y="6053627"/>
            <a:ext cx="6372700" cy="615553"/>
          </a:xfrm>
          <a:prstGeom prst="rect">
            <a:avLst/>
          </a:prstGeom>
          <a:noFill/>
        </p:spPr>
        <p:txBody>
          <a:bodyPr wrap="square" lIns="121920" tIns="60960" rIns="121920" bIns="60960" rtlCol="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Arial"/>
                <a:sym typeface="Arial"/>
              </a:rPr>
              <a:t>Notes: numbers in this table are unweighted.  Subsequent analyses were weighted to the state average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39195C8-C3ED-4B62-9FF7-F670E19DAC59}"/>
              </a:ext>
            </a:extLst>
          </p:cNvPr>
          <p:cNvSpPr txBox="1"/>
          <p:nvPr/>
        </p:nvSpPr>
        <p:spPr>
          <a:xfrm>
            <a:off x="1426289" y="6306523"/>
            <a:ext cx="6816212"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err="1">
                <a:ln>
                  <a:noFill/>
                </a:ln>
                <a:solidFill>
                  <a:srgbClr val="000000"/>
                </a:solidFill>
                <a:effectLst/>
                <a:uLnTx/>
                <a:uFillTx/>
                <a:latin typeface="Arial"/>
                <a:ea typeface="+mn-ea"/>
                <a:cs typeface="Segoe UI"/>
                <a:sym typeface="Arial"/>
              </a:rPr>
              <a:t>nH</a:t>
            </a: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a:t>
            </a:r>
            <a:r>
              <a:rPr kumimoji="0" lang="en-US" sz="800" b="0" i="0" u="none" strike="noStrike" kern="0" cap="none" spc="0" normalizeH="0" baseline="0" noProof="0" err="1">
                <a:ln>
                  <a:noFill/>
                </a:ln>
                <a:solidFill>
                  <a:srgbClr val="000000"/>
                </a:solidFill>
                <a:effectLst/>
                <a:uLnTx/>
                <a:uFillTx/>
                <a:latin typeface="Arial"/>
                <a:ea typeface="+mn-ea"/>
                <a:cs typeface="Segoe UI"/>
                <a:sym typeface="Arial"/>
              </a:rPr>
              <a:t>nL</a:t>
            </a: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 = non-Hispanic/non-Latinx;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American Indian/Alaska Native includes respondents who identify as Hispanic/Latinx​</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Segoe UI"/>
                <a:sym typeface="Arial"/>
              </a:rPr>
              <a:t>Questioning/undecided/non-binary gender identity includes respondents identifying as non-binary, genderqueer, not exclusively male or female, and questioning/unsure of their gender identity</a:t>
            </a:r>
          </a:p>
        </p:txBody>
      </p:sp>
      <p:sp>
        <p:nvSpPr>
          <p:cNvPr id="8" name="Rectangle 7">
            <a:extLst>
              <a:ext uri="{FF2B5EF4-FFF2-40B4-BE49-F238E27FC236}">
                <a16:creationId xmlns:a16="http://schemas.microsoft.com/office/drawing/2014/main" id="{BB908A6C-243D-4692-95B2-1E2A65A912F5}"/>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AB5199BB-D9D3-436F-BC10-D239AE3B9A1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5662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Black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42</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3338537"/>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360357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33617694"/>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7" name="Rectangle 6">
            <a:extLst>
              <a:ext uri="{FF2B5EF4-FFF2-40B4-BE49-F238E27FC236}">
                <a16:creationId xmlns:a16="http://schemas.microsoft.com/office/drawing/2014/main" id="{08FD7F2A-F3C2-444E-9E41-BAC73A9C84E7}"/>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97700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0" y="49043"/>
            <a:ext cx="8027505"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a:t>
            </a:r>
          </a:p>
        </p:txBody>
      </p:sp>
      <p:graphicFrame>
        <p:nvGraphicFramePr>
          <p:cNvPr id="381" name="Google Shape;381;p45"/>
          <p:cNvGraphicFramePr/>
          <p:nvPr/>
        </p:nvGraphicFramePr>
        <p:xfrm>
          <a:off x="138043" y="1173503"/>
          <a:ext cx="3832595" cy="51960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695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2001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Q/Not Sure/Oth/DU</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210921896"/>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2290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a:t>
                      </a:r>
                      <a:r>
                        <a:rPr lang="en-US" sz="1100">
                          <a:latin typeface="Calibri"/>
                          <a:ea typeface="Calibri"/>
                          <a:cs typeface="Calibri"/>
                          <a:sym typeface="Calibri"/>
                        </a:rPr>
                        <a:t>PNTA</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r>
                        <a:rPr lang="en-US" sz="1100">
                          <a:latin typeface="Calibri"/>
                          <a:ea typeface="Calibri"/>
                          <a:cs typeface="Calibri"/>
                          <a:sym typeface="Calibri"/>
                        </a:rPr>
                        <a:t>NS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a:t>
                      </a:r>
                      <a:r>
                        <a:rPr lang="en-US" sz="1100">
                          <a:latin typeface="Calibri"/>
                          <a:ea typeface="Calibri"/>
                          <a:cs typeface="Calibri"/>
                          <a:sym typeface="Calibri"/>
                        </a:rPr>
                        <a:t>U</a:t>
                      </a:r>
                      <a:r>
                        <a:rPr lang="en" sz="1100">
                          <a:latin typeface="Calibri"/>
                          <a:ea typeface="Calibri"/>
                          <a:cs typeface="Calibri"/>
                          <a:sym typeface="Calibri"/>
                        </a:rPr>
                        <a:t>/</a:t>
                      </a:r>
                      <a:r>
                        <a:rPr lang="en-US" sz="1100">
                          <a:latin typeface="Calibri"/>
                          <a:ea typeface="Calibri"/>
                          <a:cs typeface="Calibri"/>
                          <a:sym typeface="Calibri"/>
                        </a:rPr>
                        <a:t>PNTA</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552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a:t>
                      </a:r>
                      <a:r>
                        <a:rPr lang="en" sz="1100">
                          <a:latin typeface="Calibri"/>
                          <a:ea typeface="Calibri"/>
                          <a:cs typeface="Calibri"/>
                        </a:rPr>
                        <a:t>   </a:t>
                      </a:r>
                      <a:r>
                        <a:rPr lang="en" sz="1100">
                          <a:latin typeface="Calibri"/>
                          <a:ea typeface="Calibri"/>
                          <a:cs typeface="Calibri"/>
                          <a:sym typeface="Calibri"/>
                        </a:rPr>
                        <a:t>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384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9448800" y="6492800"/>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43</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7" name="Google Shape;382;p45">
            <a:extLst>
              <a:ext uri="{FF2B5EF4-FFF2-40B4-BE49-F238E27FC236}">
                <a16:creationId xmlns:a16="http://schemas.microsoft.com/office/drawing/2014/main" id="{B12793E8-CFE7-477D-8BD0-78135A425A1A}"/>
              </a:ext>
            </a:extLst>
          </p:cNvPr>
          <p:cNvGraphicFramePr/>
          <p:nvPr/>
        </p:nvGraphicFramePr>
        <p:xfrm>
          <a:off x="8079236" y="1611653"/>
          <a:ext cx="3832596" cy="3338537"/>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62763106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7573591"/>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9" name="Rectangle 8">
            <a:extLst>
              <a:ext uri="{FF2B5EF4-FFF2-40B4-BE49-F238E27FC236}">
                <a16:creationId xmlns:a16="http://schemas.microsoft.com/office/drawing/2014/main" id="{4CB0888B-587F-42AD-B2C5-F1162510B9DF}"/>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4450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0" y="353843"/>
            <a:ext cx="9246706"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 continued</a:t>
            </a:r>
          </a:p>
        </p:txBody>
      </p:sp>
      <p:sp>
        <p:nvSpPr>
          <p:cNvPr id="383" name="Google Shape;383;p45"/>
          <p:cNvSpPr txBox="1">
            <a:spLocks noGrp="1"/>
          </p:cNvSpPr>
          <p:nvPr>
            <p:ph type="sldNum" idx="12"/>
          </p:nvPr>
        </p:nvSpPr>
        <p:spPr>
          <a:xfrm>
            <a:off x="9448800" y="6492800"/>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44</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600074" y="1498461"/>
          <a:ext cx="10696575" cy="3973037"/>
        </p:xfrm>
        <a:graphic>
          <a:graphicData uri="http://schemas.openxmlformats.org/drawingml/2006/table">
            <a:tbl>
              <a:tblPr>
                <a:noFill/>
              </a:tblPr>
              <a:tblGrid>
                <a:gridCol w="2852485">
                  <a:extLst>
                    <a:ext uri="{9D8B030D-6E8A-4147-A177-3AD203B41FA5}">
                      <a16:colId xmlns:a16="http://schemas.microsoft.com/office/drawing/2014/main" val="20000"/>
                    </a:ext>
                  </a:extLst>
                </a:gridCol>
                <a:gridCol w="4434141">
                  <a:extLst>
                    <a:ext uri="{9D8B030D-6E8A-4147-A177-3AD203B41FA5}">
                      <a16:colId xmlns:a16="http://schemas.microsoft.com/office/drawing/2014/main" val="20001"/>
                    </a:ext>
                  </a:extLst>
                </a:gridCol>
                <a:gridCol w="1178453">
                  <a:extLst>
                    <a:ext uri="{9D8B030D-6E8A-4147-A177-3AD203B41FA5}">
                      <a16:colId xmlns:a16="http://schemas.microsoft.com/office/drawing/2014/main" val="20002"/>
                    </a:ext>
                  </a:extLst>
                </a:gridCol>
                <a:gridCol w="2231496">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7">
                  <a:txBody>
                    <a:bodyPr/>
                    <a:lstStyle/>
                    <a:p>
                      <a:pPr marL="0" marR="76200" lvl="0" indent="0" algn="ctr" rtl="0">
                        <a:lnSpc>
                          <a:spcPct val="115000"/>
                        </a:lnSpc>
                        <a:spcBef>
                          <a:spcPts val="0"/>
                        </a:spcBef>
                        <a:spcAft>
                          <a:spcPts val="0"/>
                        </a:spcAft>
                        <a:buNone/>
                      </a:pPr>
                      <a:r>
                        <a:rPr lang="en-US" sz="1100" b="1">
                          <a:latin typeface="Calibri"/>
                          <a:ea typeface="Calibri"/>
                          <a:cs typeface="Calibri"/>
                          <a:sym typeface="Calibri"/>
                        </a:rPr>
                        <a:t>Industry</a:t>
                      </a: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Construction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Manufacturing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Retail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85690883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Transportation &amp; Warehousing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Information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Finance &amp; Insurance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Real Estate &amp; Rental &amp; Leasing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Professional, Scientific &amp; Technical Services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Admin &amp; Support</a:t>
                      </a:r>
                      <a:r>
                        <a:rPr lang="en-US" sz="1100">
                          <a:latin typeface="Calibri"/>
                          <a:ea typeface="Calibri"/>
                          <a:cs typeface="Calibri"/>
                        </a:rPr>
                        <a:t> </a:t>
                      </a:r>
                      <a:r>
                        <a:rPr lang="en-US" sz="1100">
                          <a:latin typeface="Calibri"/>
                          <a:ea typeface="Calibri"/>
                          <a:cs typeface="Calibri"/>
                          <a:sym typeface="Calibri"/>
                        </a:rPr>
                        <a:t> &amp; Waste Management &amp; Remediation Services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Education Services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Healthcare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Social Assistance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Arts, Entertainment, &amp; Recreation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242547346"/>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Accommodation &amp; Food Services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6189500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Services</a:t>
                      </a: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8152101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Public Administration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257290539"/>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Industries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007702962"/>
                  </a:ext>
                </a:extLst>
              </a:tr>
            </a:tbl>
          </a:graphicData>
        </a:graphic>
      </p:graphicFrame>
      <p:sp>
        <p:nvSpPr>
          <p:cNvPr id="7" name="Rectangle 6">
            <a:extLst>
              <a:ext uri="{FF2B5EF4-FFF2-40B4-BE49-F238E27FC236}">
                <a16:creationId xmlns:a16="http://schemas.microsoft.com/office/drawing/2014/main" id="{A76D705F-E3E5-4DA9-9F36-1E8ECBF66767}"/>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272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45</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2903504"/>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7" name="Rectangle 6">
            <a:extLst>
              <a:ext uri="{FF2B5EF4-FFF2-40B4-BE49-F238E27FC236}">
                <a16:creationId xmlns:a16="http://schemas.microsoft.com/office/drawing/2014/main" id="{B3C99DD1-8743-47B8-B141-3D8A15834894}"/>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8694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46</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SAMPLE</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6" name="Table 6">
            <a:extLst>
              <a:ext uri="{FF2B5EF4-FFF2-40B4-BE49-F238E27FC236}">
                <a16:creationId xmlns:a16="http://schemas.microsoft.com/office/drawing/2014/main" id="{DA3EAE4E-5AB7-4E7F-B9F3-2C8E50F58829}"/>
              </a:ext>
            </a:extLst>
          </p:cNvPr>
          <p:cNvGraphicFramePr>
            <a:graphicFrameLocks noGrp="1"/>
          </p:cNvGraphicFramePr>
          <p:nvPr/>
        </p:nvGraphicFramePr>
        <p:xfrm>
          <a:off x="30681" y="757420"/>
          <a:ext cx="3927393" cy="4900507"/>
        </p:xfrm>
        <a:graphic>
          <a:graphicData uri="http://schemas.openxmlformats.org/drawingml/2006/table">
            <a:tbl>
              <a:tblPr firstRow="1" bandRow="1"/>
              <a:tblGrid>
                <a:gridCol w="1139592">
                  <a:extLst>
                    <a:ext uri="{9D8B030D-6E8A-4147-A177-3AD203B41FA5}">
                      <a16:colId xmlns:a16="http://schemas.microsoft.com/office/drawing/2014/main" val="2436933876"/>
                    </a:ext>
                  </a:extLst>
                </a:gridCol>
                <a:gridCol w="1591413">
                  <a:extLst>
                    <a:ext uri="{9D8B030D-6E8A-4147-A177-3AD203B41FA5}">
                      <a16:colId xmlns:a16="http://schemas.microsoft.com/office/drawing/2014/main" val="106707172"/>
                    </a:ext>
                  </a:extLst>
                </a:gridCol>
                <a:gridCol w="1196388">
                  <a:extLst>
                    <a:ext uri="{9D8B030D-6E8A-4147-A177-3AD203B41FA5}">
                      <a16:colId xmlns:a16="http://schemas.microsoft.com/office/drawing/2014/main" val="3886024209"/>
                    </a:ext>
                  </a:extLst>
                </a:gridCol>
              </a:tblGrid>
              <a:tr h="568960">
                <a:tc>
                  <a:txBody>
                    <a:bodyPr/>
                    <a:lstStyle/>
                    <a:p>
                      <a:endParaRPr lang="en-US" sz="13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a:t>
                      </a:r>
                      <a:endParaRPr lang="en-US" sz="1500" b="1">
                        <a:latin typeface="Abadi Extra Light" panose="020B0204020104020204" pitchFamily="34" charset="0"/>
                      </a:endParaRPr>
                    </a:p>
                    <a:p>
                      <a:pPr lvl="0">
                        <a:buNone/>
                      </a:pPr>
                      <a:r>
                        <a:rPr lang="en-US" sz="1500" b="1">
                          <a:latin typeface="Abadi Extra Light"/>
                        </a:rPr>
                        <a:t>Size </a:t>
                      </a:r>
                    </a:p>
                  </a:txBody>
                  <a:tcPr marL="121920" marR="121920" marT="60960" marB="60960"/>
                </a:tc>
                <a:extLst>
                  <a:ext uri="{0D108BD9-81ED-4DB2-BD59-A6C34878D82A}">
                    <a16:rowId xmlns:a16="http://schemas.microsoft.com/office/drawing/2014/main" val="848394337"/>
                  </a:ext>
                </a:extLst>
              </a:tr>
              <a:tr h="345440">
                <a:tc>
                  <a:txBody>
                    <a:bodyPr/>
                    <a:lstStyle/>
                    <a:p>
                      <a:endParaRPr lang="en-US" sz="1200">
                        <a:latin typeface="Abadi Extra Light" panose="020B0204020104020204" pitchFamily="34" charset="0"/>
                      </a:endParaRPr>
                    </a:p>
                  </a:txBody>
                  <a:tcPr marL="121920" marR="121920" marT="60960" marB="60960"/>
                </a:tc>
                <a:tc>
                  <a:txBody>
                    <a:bodyPr/>
                    <a:lstStyle/>
                    <a:p>
                      <a:r>
                        <a:rPr lang="en-US" sz="1500">
                          <a:latin typeface="Abadi Extra Light"/>
                        </a:rPr>
                        <a:t>Total</a:t>
                      </a:r>
                    </a:p>
                  </a:txBody>
                  <a:tcPr marL="121920" marR="121920" marT="60960" marB="60960"/>
                </a:tc>
                <a:tc>
                  <a:txBody>
                    <a:bodyPr/>
                    <a:lstStyle/>
                    <a:p>
                      <a:r>
                        <a:rPr lang="en-US" sz="1500">
                          <a:latin typeface="Abadi Extra Light"/>
                        </a:rPr>
                        <a:t>3052</a:t>
                      </a:r>
                    </a:p>
                  </a:txBody>
                  <a:tcPr marL="121920" marR="121920" marT="60960" marB="60960"/>
                </a:tc>
                <a:extLst>
                  <a:ext uri="{0D108BD9-81ED-4DB2-BD59-A6C34878D82A}">
                    <a16:rowId xmlns:a16="http://schemas.microsoft.com/office/drawing/2014/main" val="4230592866"/>
                  </a:ext>
                </a:extLst>
              </a:tr>
              <a:tr h="455507">
                <a:tc rowSpan="7">
                  <a:txBody>
                    <a:bodyPr/>
                    <a:lstStyle/>
                    <a:p>
                      <a:pPr algn="ctr"/>
                      <a:r>
                        <a:rPr lang="en-US" sz="1500">
                          <a:latin typeface="Abadi Extra Light"/>
                        </a:rPr>
                        <a:t>Race/  Ethnicity</a:t>
                      </a:r>
                    </a:p>
                  </a:txBody>
                  <a:tcPr marL="121920" marR="121920" marT="60960" marB="60960" anchor="ctr"/>
                </a:tc>
                <a:tc>
                  <a:txBody>
                    <a:bodyPr/>
                    <a:lstStyle/>
                    <a:p>
                      <a:pPr lvl="6" algn="l" fontAlgn="b"/>
                      <a:r>
                        <a:rPr lang="en-US" sz="1500" b="0" i="0" u="none" strike="noStrike">
                          <a:solidFill>
                            <a:srgbClr val="000000"/>
                          </a:solidFill>
                          <a:effectLst/>
                          <a:latin typeface="Abadi Extra Light"/>
                        </a:rPr>
                        <a:t>American Indian/Alaska Native</a:t>
                      </a:r>
                    </a:p>
                  </a:txBody>
                  <a:tcPr marL="8467" marR="8467" marT="8467" marB="0" anchor="b"/>
                </a:tc>
                <a:tc>
                  <a:txBody>
                    <a:bodyPr/>
                    <a:lstStyle/>
                    <a:p>
                      <a:r>
                        <a:rPr lang="en-US" sz="1500">
                          <a:latin typeface="Abadi Extra Light"/>
                        </a:rPr>
                        <a:t>63</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Asian,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278</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Black,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221</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Hispanic/Latinx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675</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Multiracial,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104</a:t>
                      </a:r>
                    </a:p>
                  </a:txBody>
                  <a:tcPr marL="121920" marR="121920" marT="60960" marB="60960"/>
                </a:tc>
                <a:extLst>
                  <a:ext uri="{0D108BD9-81ED-4DB2-BD59-A6C34878D82A}">
                    <a16:rowId xmlns:a16="http://schemas.microsoft.com/office/drawing/2014/main" val="321376781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Other,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03375404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White,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1608</a:t>
                      </a:r>
                    </a:p>
                  </a:txBody>
                  <a:tcPr marL="121920" marR="121920" marT="60960" marB="60960"/>
                </a:tc>
                <a:extLst>
                  <a:ext uri="{0D108BD9-81ED-4DB2-BD59-A6C34878D82A}">
                    <a16:rowId xmlns:a16="http://schemas.microsoft.com/office/drawing/2014/main" val="3604520714"/>
                  </a:ext>
                </a:extLst>
              </a:tr>
              <a:tr h="345440">
                <a:tc rowSpan="2">
                  <a:txBody>
                    <a:bodyPr/>
                    <a:lstStyle/>
                    <a:p>
                      <a:r>
                        <a:rPr lang="en-US" sz="1500">
                          <a:latin typeface="Abadi Extra Light"/>
                        </a:rPr>
                        <a:t>Age</a:t>
                      </a:r>
                    </a:p>
                  </a:txBody>
                  <a:tcPr marL="121920" marR="121920" marT="60960" marB="60960" anchor="ctr"/>
                </a:tc>
                <a:tc>
                  <a:txBody>
                    <a:bodyPr/>
                    <a:lstStyle/>
                    <a:p>
                      <a:pPr algn="l" fontAlgn="b"/>
                      <a:r>
                        <a:rPr lang="en-US" sz="1500" b="0" i="0" u="none" strike="noStrike">
                          <a:solidFill>
                            <a:srgbClr val="000000"/>
                          </a:solidFill>
                          <a:effectLst/>
                          <a:latin typeface="Abadi Extra Light"/>
                        </a:rPr>
                        <a:t>&lt;18</a:t>
                      </a:r>
                    </a:p>
                  </a:txBody>
                  <a:tcPr marL="8467" marR="8467" marT="8467" marB="0" anchor="b"/>
                </a:tc>
                <a:tc>
                  <a:txBody>
                    <a:bodyPr/>
                    <a:lstStyle/>
                    <a:p>
                      <a:r>
                        <a:rPr lang="en-US" sz="1500">
                          <a:latin typeface="Abadi Extra Light"/>
                        </a:rPr>
                        <a:t>1400</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18+</a:t>
                      </a:r>
                    </a:p>
                  </a:txBody>
                  <a:tcPr marL="8467" marR="8467" marT="8467" marB="0" anchor="b"/>
                </a:tc>
                <a:tc>
                  <a:txBody>
                    <a:bodyPr/>
                    <a:lstStyle/>
                    <a:p>
                      <a:r>
                        <a:rPr lang="en-US" sz="1500">
                          <a:latin typeface="Abadi Extra Light"/>
                        </a:rPr>
                        <a:t>1652</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Geography</a:t>
                      </a:r>
                    </a:p>
                  </a:txBody>
                  <a:tcPr marL="121920" marR="121920" marT="60960" marB="60960" anchor="ctr"/>
                </a:tc>
                <a:tc>
                  <a:txBody>
                    <a:bodyPr/>
                    <a:lstStyle/>
                    <a:p>
                      <a:pPr algn="l" fontAlgn="b"/>
                      <a:r>
                        <a:rPr lang="en-US" sz="1500" b="0" i="0" u="none" strike="noStrike">
                          <a:solidFill>
                            <a:srgbClr val="000000"/>
                          </a:solidFill>
                          <a:effectLst/>
                          <a:latin typeface="Abadi Extra Light"/>
                        </a:rPr>
                        <a:t>Rural</a:t>
                      </a:r>
                    </a:p>
                  </a:txBody>
                  <a:tcPr marL="8467" marR="8467" marT="8467" marB="0" anchor="b"/>
                </a:tc>
                <a:tc>
                  <a:txBody>
                    <a:bodyPr/>
                    <a:lstStyle/>
                    <a:p>
                      <a:r>
                        <a:rPr lang="en-US" sz="1500">
                          <a:latin typeface="Abadi Extra Light"/>
                        </a:rPr>
                        <a:t>203</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Urban</a:t>
                      </a:r>
                    </a:p>
                  </a:txBody>
                  <a:tcPr marL="8467" marR="8467" marT="8467" marB="0" anchor="b"/>
                </a:tc>
                <a:tc>
                  <a:txBody>
                    <a:bodyPr/>
                    <a:lstStyle/>
                    <a:p>
                      <a:r>
                        <a:rPr lang="en-US" sz="1500">
                          <a:latin typeface="Abadi Extra Light"/>
                        </a:rPr>
                        <a:t>2785</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nvGraphicFramePr>
        <p:xfrm>
          <a:off x="4129540" y="732524"/>
          <a:ext cx="4080014" cy="4079241"/>
        </p:xfrm>
        <a:graphic>
          <a:graphicData uri="http://schemas.openxmlformats.org/drawingml/2006/table">
            <a:tbl>
              <a:tblPr firstRow="1" bandRow="1"/>
              <a:tblGrid>
                <a:gridCol w="1184332">
                  <a:extLst>
                    <a:ext uri="{9D8B030D-6E8A-4147-A177-3AD203B41FA5}">
                      <a16:colId xmlns:a16="http://schemas.microsoft.com/office/drawing/2014/main" val="2436933876"/>
                    </a:ext>
                  </a:extLst>
                </a:gridCol>
                <a:gridCol w="1943819">
                  <a:extLst>
                    <a:ext uri="{9D8B030D-6E8A-4147-A177-3AD203B41FA5}">
                      <a16:colId xmlns:a16="http://schemas.microsoft.com/office/drawing/2014/main" val="106707172"/>
                    </a:ext>
                  </a:extLst>
                </a:gridCol>
                <a:gridCol w="951863">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7">
                  <a:txBody>
                    <a:bodyPr/>
                    <a:lstStyle/>
                    <a:p>
                      <a:r>
                        <a:rPr lang="en-US" sz="1400">
                          <a:latin typeface="Abadi Extra Light"/>
                        </a:rPr>
                        <a:t>Sexual Orientation</a:t>
                      </a:r>
                    </a:p>
                  </a:txBody>
                  <a:tcPr marL="121920" marR="121920" marT="60960" marB="60960" anchor="ctr"/>
                </a:tc>
                <a:tc>
                  <a:txBody>
                    <a:bodyPr/>
                    <a:lstStyle/>
                    <a:p>
                      <a:pPr algn="l" fontAlgn="b"/>
                      <a:r>
                        <a:rPr lang="en-US" sz="1500" b="0" i="0" u="none" strike="noStrike">
                          <a:solidFill>
                            <a:srgbClr val="000000"/>
                          </a:solidFill>
                          <a:effectLst/>
                          <a:latin typeface="Abadi Extra Light"/>
                        </a:rPr>
                        <a:t>Asexual</a:t>
                      </a:r>
                    </a:p>
                  </a:txBody>
                  <a:tcPr marL="8467" marR="8467" marT="8467" marB="0" anchor="b"/>
                </a:tc>
                <a:tc>
                  <a:txBody>
                    <a:bodyPr/>
                    <a:lstStyle/>
                    <a:p>
                      <a:r>
                        <a:rPr lang="en-US" sz="1500">
                          <a:latin typeface="Abadi Extra Light"/>
                        </a:rPr>
                        <a:t>71</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Bisexual and/or Pansexual</a:t>
                      </a:r>
                    </a:p>
                  </a:txBody>
                  <a:tcPr marL="8467" marR="8467" marT="8467" marB="0" anchor="b"/>
                </a:tc>
                <a:tc>
                  <a:txBody>
                    <a:bodyPr/>
                    <a:lstStyle/>
                    <a:p>
                      <a:r>
                        <a:rPr lang="en-US" sz="1500">
                          <a:latin typeface="Abadi Extra Light"/>
                        </a:rPr>
                        <a:t>445</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Gay or Lesbian</a:t>
                      </a:r>
                    </a:p>
                  </a:txBody>
                  <a:tcPr marL="8467" marR="8467" marT="8467" marB="0" anchor="b"/>
                </a:tc>
                <a:tc>
                  <a:txBody>
                    <a:bodyPr/>
                    <a:lstStyle/>
                    <a:p>
                      <a:r>
                        <a:rPr lang="en-US" sz="1500">
                          <a:latin typeface="Abadi Extra Light"/>
                        </a:rPr>
                        <a:t>175</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Straight (Heterosexual)</a:t>
                      </a:r>
                    </a:p>
                  </a:txBody>
                  <a:tcPr marL="8467" marR="8467" marT="8467" marB="0" anchor="b"/>
                </a:tc>
                <a:tc>
                  <a:txBody>
                    <a:bodyPr/>
                    <a:lstStyle/>
                    <a:p>
                      <a:r>
                        <a:rPr lang="en-US" sz="1500">
                          <a:latin typeface="Abadi Extra Light"/>
                        </a:rPr>
                        <a:t>2023</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Queer</a:t>
                      </a:r>
                    </a:p>
                  </a:txBody>
                  <a:tcPr marL="8467" marR="8467" marT="8467" marB="0" anchor="b"/>
                </a:tc>
                <a:tc>
                  <a:txBody>
                    <a:bodyPr/>
                    <a:lstStyle/>
                    <a:p>
                      <a:r>
                        <a:rPr lang="en-US" sz="1500">
                          <a:latin typeface="Abadi Extra Light"/>
                        </a:rPr>
                        <a:t>81</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137</a:t>
                      </a:r>
                    </a:p>
                  </a:txBody>
                  <a:tcPr marL="121920" marR="121920" marT="60960" marB="60960"/>
                </a:tc>
                <a:extLst>
                  <a:ext uri="{0D108BD9-81ED-4DB2-BD59-A6C34878D82A}">
                    <a16:rowId xmlns:a16="http://schemas.microsoft.com/office/drawing/2014/main" val="3213767816"/>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Don’t understand; prefer not answer</a:t>
                      </a:r>
                    </a:p>
                  </a:txBody>
                  <a:tcPr marL="8467" marR="8467" marT="8467" marB="0" anchor="b"/>
                </a:tc>
                <a:tc>
                  <a:txBody>
                    <a:bodyPr/>
                    <a:lstStyle/>
                    <a:p>
                      <a:r>
                        <a:rPr lang="en-US" sz="1500">
                          <a:latin typeface="Abadi Extra Light"/>
                        </a:rPr>
                        <a:t>101</a:t>
                      </a:r>
                    </a:p>
                  </a:txBody>
                  <a:tcPr marL="121920" marR="121920" marT="60960" marB="60960"/>
                </a:tc>
                <a:extLst>
                  <a:ext uri="{0D108BD9-81ED-4DB2-BD59-A6C34878D82A}">
                    <a16:rowId xmlns:a16="http://schemas.microsoft.com/office/drawing/2014/main" val="3033754046"/>
                  </a:ext>
                </a:extLst>
              </a:tr>
              <a:tr h="345440">
                <a:tc rowSpan="2">
                  <a:txBody>
                    <a:bodyPr/>
                    <a:lstStyle/>
                    <a:p>
                      <a:r>
                        <a:rPr lang="en-US" sz="1400">
                          <a:latin typeface="Abadi Extra Light"/>
                        </a:rPr>
                        <a:t>Transgender </a:t>
                      </a:r>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a:rPr>
                        <a:t>Of transgender experience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103</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Not of transgender exp.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2816</a:t>
                      </a:r>
                    </a:p>
                  </a:txBody>
                  <a:tcPr marL="121920" marR="121920" marT="60960" marB="60960"/>
                </a:tc>
                <a:extLst>
                  <a:ext uri="{0D108BD9-81ED-4DB2-BD59-A6C34878D82A}">
                    <a16:rowId xmlns:a16="http://schemas.microsoft.com/office/drawing/2014/main" val="204392729"/>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nvGraphicFramePr>
        <p:xfrm>
          <a:off x="8381020" y="738524"/>
          <a:ext cx="3695963" cy="4299374"/>
        </p:xfrm>
        <a:graphic>
          <a:graphicData uri="http://schemas.openxmlformats.org/drawingml/2006/table">
            <a:tbl>
              <a:tblPr firstRow="1" bandRow="1"/>
              <a:tblGrid>
                <a:gridCol w="977800">
                  <a:extLst>
                    <a:ext uri="{9D8B030D-6E8A-4147-A177-3AD203B41FA5}">
                      <a16:colId xmlns:a16="http://schemas.microsoft.com/office/drawing/2014/main" val="2436933876"/>
                    </a:ext>
                  </a:extLst>
                </a:gridCol>
                <a:gridCol w="1623616">
                  <a:extLst>
                    <a:ext uri="{9D8B030D-6E8A-4147-A177-3AD203B41FA5}">
                      <a16:colId xmlns:a16="http://schemas.microsoft.com/office/drawing/2014/main" val="106707172"/>
                    </a:ext>
                  </a:extLst>
                </a:gridCol>
                <a:gridCol w="1094547">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5">
                  <a:txBody>
                    <a:bodyPr/>
                    <a:lstStyle/>
                    <a:p>
                      <a:r>
                        <a:rPr lang="en-US" sz="1500">
                          <a:latin typeface="Abadi Extra Light"/>
                        </a:rPr>
                        <a:t>Disability</a:t>
                      </a:r>
                    </a:p>
                  </a:txBody>
                  <a:tcPr marL="121920" marR="121920" marT="60960" marB="60960" anchor="ctr"/>
                </a:tc>
                <a:tc>
                  <a:txBody>
                    <a:bodyPr/>
                    <a:lstStyle/>
                    <a:p>
                      <a:pPr algn="l" fontAlgn="b"/>
                      <a:r>
                        <a:rPr lang="en-US" sz="1500" b="0" i="0" u="none" strike="noStrike">
                          <a:solidFill>
                            <a:srgbClr val="000000"/>
                          </a:solidFill>
                          <a:effectLst/>
                          <a:latin typeface="Abadi Extra Light"/>
                        </a:rPr>
                        <a:t>Deaf/hard of hearing</a:t>
                      </a:r>
                    </a:p>
                  </a:txBody>
                  <a:tcPr marL="8467" marR="8467" marT="8467" marB="0" anchor="b"/>
                </a:tc>
                <a:tc>
                  <a:txBody>
                    <a:bodyPr/>
                    <a:lstStyle/>
                    <a:p>
                      <a:r>
                        <a:rPr lang="en-US" sz="1500">
                          <a:latin typeface="Abadi Extra Light"/>
                        </a:rPr>
                        <a:t>24</a:t>
                      </a:r>
                    </a:p>
                  </a:txBody>
                  <a:tcPr marL="121920" marR="121920" marT="60960" marB="60960"/>
                </a:tc>
                <a:extLst>
                  <a:ext uri="{0D108BD9-81ED-4DB2-BD59-A6C34878D82A}">
                    <a16:rowId xmlns:a16="http://schemas.microsoft.com/office/drawing/2014/main" val="4230592866"/>
                  </a:ext>
                </a:extLst>
              </a:tr>
              <a:tr h="455507">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Blind/ vision impairment</a:t>
                      </a: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Cognitive disability</a:t>
                      </a:r>
                    </a:p>
                  </a:txBody>
                  <a:tcPr marL="8467" marR="8467" marT="8467" marB="0" anchor="b"/>
                </a:tc>
                <a:tc>
                  <a:txBody>
                    <a:bodyPr/>
                    <a:lstStyle/>
                    <a:p>
                      <a:r>
                        <a:rPr lang="en-US" sz="1500">
                          <a:latin typeface="Abadi Extra Light"/>
                        </a:rPr>
                        <a:t>414</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Mobility disability</a:t>
                      </a:r>
                    </a:p>
                  </a:txBody>
                  <a:tcPr marL="8467" marR="8467" marT="8467" marB="0" anchor="b"/>
                </a:tc>
                <a:tc>
                  <a:txBody>
                    <a:bodyPr/>
                    <a:lstStyle/>
                    <a:p>
                      <a:r>
                        <a:rPr lang="en-US" sz="1500">
                          <a:latin typeface="Abadi Extra Light"/>
                        </a:rPr>
                        <a:t>40</a:t>
                      </a:r>
                    </a:p>
                  </a:txBody>
                  <a:tcPr marL="121920" marR="121920" marT="60960" marB="60960"/>
                </a:tc>
                <a:extLst>
                  <a:ext uri="{0D108BD9-81ED-4DB2-BD59-A6C34878D82A}">
                    <a16:rowId xmlns:a16="http://schemas.microsoft.com/office/drawing/2014/main" val="814998834"/>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Self-care/independent living disability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133</a:t>
                      </a:r>
                    </a:p>
                  </a:txBody>
                  <a:tcPr marL="121920" marR="121920" marT="60960" marB="60960"/>
                </a:tc>
                <a:extLst>
                  <a:ext uri="{0D108BD9-81ED-4DB2-BD59-A6C34878D82A}">
                    <a16:rowId xmlns:a16="http://schemas.microsoft.com/office/drawing/2014/main" val="3145540802"/>
                  </a:ext>
                </a:extLst>
              </a:tr>
              <a:tr h="345440">
                <a:tc rowSpan="2">
                  <a:txBody>
                    <a:bodyPr/>
                    <a:lstStyle/>
                    <a:p>
                      <a:r>
                        <a:rPr lang="en-US" sz="1500">
                          <a:latin typeface="Abadi Extra Light"/>
                        </a:rPr>
                        <a:t>Working/</a:t>
                      </a:r>
                    </a:p>
                    <a:p>
                      <a:r>
                        <a:rPr lang="en-US" sz="1500">
                          <a:latin typeface="Abadi Extra Light"/>
                        </a:rPr>
                        <a:t>employed youth</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1190</a:t>
                      </a:r>
                    </a:p>
                  </a:txBody>
                  <a:tcPr marL="121920" marR="121920" marT="60960" marB="60960"/>
                </a:tc>
                <a:extLst>
                  <a:ext uri="{0D108BD9-81ED-4DB2-BD59-A6C34878D82A}">
                    <a16:rowId xmlns:a16="http://schemas.microsoft.com/office/drawing/2014/main" val="4268037465"/>
                  </a:ext>
                </a:extLst>
              </a:tr>
              <a:tr h="4470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1318</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Young parents</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148</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2904</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7" name="Table 6">
            <a:extLst>
              <a:ext uri="{FF2B5EF4-FFF2-40B4-BE49-F238E27FC236}">
                <a16:creationId xmlns:a16="http://schemas.microsoft.com/office/drawing/2014/main" id="{ECC1DE7E-1B8C-4EE0-9BB7-979456C5F20E}"/>
              </a:ext>
            </a:extLst>
          </p:cNvPr>
          <p:cNvGraphicFramePr>
            <a:graphicFrameLocks noGrp="1"/>
          </p:cNvGraphicFramePr>
          <p:nvPr/>
        </p:nvGraphicFramePr>
        <p:xfrm>
          <a:off x="4129542" y="4523181"/>
          <a:ext cx="4080014" cy="1752600"/>
        </p:xfrm>
        <a:graphic>
          <a:graphicData uri="http://schemas.openxmlformats.org/drawingml/2006/table">
            <a:tbl>
              <a:tblPr firstRow="1" bandRow="1"/>
              <a:tblGrid>
                <a:gridCol w="1184331">
                  <a:extLst>
                    <a:ext uri="{9D8B030D-6E8A-4147-A177-3AD203B41FA5}">
                      <a16:colId xmlns:a16="http://schemas.microsoft.com/office/drawing/2014/main" val="2754336846"/>
                    </a:ext>
                  </a:extLst>
                </a:gridCol>
                <a:gridCol w="1936615">
                  <a:extLst>
                    <a:ext uri="{9D8B030D-6E8A-4147-A177-3AD203B41FA5}">
                      <a16:colId xmlns:a16="http://schemas.microsoft.com/office/drawing/2014/main" val="2074455349"/>
                    </a:ext>
                  </a:extLst>
                </a:gridCol>
                <a:gridCol w="959068">
                  <a:extLst>
                    <a:ext uri="{9D8B030D-6E8A-4147-A177-3AD203B41FA5}">
                      <a16:colId xmlns:a16="http://schemas.microsoft.com/office/drawing/2014/main" val="1578235130"/>
                    </a:ext>
                  </a:extLst>
                </a:gridCol>
              </a:tblGrid>
              <a:tr h="345440">
                <a:tc rowSpan="5">
                  <a:txBody>
                    <a:bodyPr/>
                    <a:lstStyle/>
                    <a:p>
                      <a:r>
                        <a:rPr lang="en-US" sz="1500">
                          <a:latin typeface="Abadi Extra Light"/>
                        </a:rPr>
                        <a:t>Gender Identity</a:t>
                      </a:r>
                    </a:p>
                  </a:txBody>
                  <a:tcPr marL="121920" marR="121920" marT="60960" marB="60960" anchor="ctr"/>
                </a:tc>
                <a:tc>
                  <a:txBody>
                    <a:bodyPr/>
                    <a:lstStyle/>
                    <a:p>
                      <a:pPr algn="l" fontAlgn="b"/>
                      <a:r>
                        <a:rPr lang="en-US" sz="1500" b="0" i="0" u="none" strike="noStrike">
                          <a:solidFill>
                            <a:srgbClr val="000000"/>
                          </a:solidFill>
                          <a:effectLst/>
                          <a:latin typeface="Abadi Extra Light"/>
                        </a:rPr>
                        <a:t>Male only</a:t>
                      </a:r>
                    </a:p>
                  </a:txBody>
                  <a:tcPr marL="8467" marR="8467" marT="8467" marB="0" anchor="b"/>
                </a:tc>
                <a:tc>
                  <a:txBody>
                    <a:bodyPr/>
                    <a:lstStyle/>
                    <a:p>
                      <a:r>
                        <a:rPr lang="en-US" sz="1500">
                          <a:latin typeface="Abadi Extra Light"/>
                        </a:rPr>
                        <a:t>789</a:t>
                      </a:r>
                    </a:p>
                  </a:txBody>
                  <a:tcPr marL="121920" marR="121920" marT="60960" marB="60960"/>
                </a:tc>
                <a:extLst>
                  <a:ext uri="{0D108BD9-81ED-4DB2-BD59-A6C34878D82A}">
                    <a16:rowId xmlns:a16="http://schemas.microsoft.com/office/drawing/2014/main" val="3949280379"/>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Female only</a:t>
                      </a:r>
                    </a:p>
                  </a:txBody>
                  <a:tcPr marL="8467" marR="8467" marT="8467" marB="0" anchor="b"/>
                </a:tc>
                <a:tc>
                  <a:txBody>
                    <a:bodyPr/>
                    <a:lstStyle/>
                    <a:p>
                      <a:r>
                        <a:rPr lang="en-US" sz="1500">
                          <a:latin typeface="Abadi Extra Light"/>
                        </a:rPr>
                        <a:t>2059</a:t>
                      </a:r>
                    </a:p>
                  </a:txBody>
                  <a:tcPr marL="121920" marR="121920" marT="60960" marB="60960"/>
                </a:tc>
                <a:extLst>
                  <a:ext uri="{0D108BD9-81ED-4DB2-BD59-A6C34878D82A}">
                    <a16:rowId xmlns:a16="http://schemas.microsoft.com/office/drawing/2014/main" val="62761358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Non-binary</a:t>
                      </a:r>
                    </a:p>
                  </a:txBody>
                  <a:tcPr marL="8467" marR="8467" marT="8467" marB="0" anchor="b"/>
                </a:tc>
                <a:tc>
                  <a:txBody>
                    <a:bodyPr/>
                    <a:lstStyle/>
                    <a:p>
                      <a:r>
                        <a:rPr lang="en-US" sz="1500">
                          <a:latin typeface="Abadi Extra Light"/>
                        </a:rPr>
                        <a:t>128</a:t>
                      </a:r>
                    </a:p>
                  </a:txBody>
                  <a:tcPr marL="121920" marR="121920" marT="60960" marB="60960"/>
                </a:tc>
                <a:extLst>
                  <a:ext uri="{0D108BD9-81ED-4DB2-BD59-A6C34878D82A}">
                    <a16:rowId xmlns:a16="http://schemas.microsoft.com/office/drawing/2014/main" val="945922170"/>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31</a:t>
                      </a:r>
                    </a:p>
                  </a:txBody>
                  <a:tcPr marL="121920" marR="121920" marT="60960" marB="60960"/>
                </a:tc>
                <a:extLst>
                  <a:ext uri="{0D108BD9-81ED-4DB2-BD59-A6C34878D82A}">
                    <a16:rowId xmlns:a16="http://schemas.microsoft.com/office/drawing/2014/main" val="420540239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36</a:t>
                      </a:r>
                    </a:p>
                  </a:txBody>
                  <a:tcPr marL="121920" marR="121920" marT="60960" marB="60960"/>
                </a:tc>
                <a:extLst>
                  <a:ext uri="{0D108BD9-81ED-4DB2-BD59-A6C34878D82A}">
                    <a16:rowId xmlns:a16="http://schemas.microsoft.com/office/drawing/2014/main" val="2621364705"/>
                  </a:ext>
                </a:extLst>
              </a:tr>
            </a:tbl>
          </a:graphicData>
        </a:graphic>
      </p:graphicFrame>
      <p:graphicFrame>
        <p:nvGraphicFramePr>
          <p:cNvPr id="8" name="Table 7">
            <a:extLst>
              <a:ext uri="{FF2B5EF4-FFF2-40B4-BE49-F238E27FC236}">
                <a16:creationId xmlns:a16="http://schemas.microsoft.com/office/drawing/2014/main" id="{C7EC4759-2638-4528-B14B-57A97B44FFC4}"/>
              </a:ext>
            </a:extLst>
          </p:cNvPr>
          <p:cNvGraphicFramePr>
            <a:graphicFrameLocks noGrp="1"/>
          </p:cNvGraphicFramePr>
          <p:nvPr/>
        </p:nvGraphicFramePr>
        <p:xfrm>
          <a:off x="30681" y="5589560"/>
          <a:ext cx="3927393" cy="816187"/>
        </p:xfrm>
        <a:graphic>
          <a:graphicData uri="http://schemas.openxmlformats.org/drawingml/2006/table">
            <a:tbl>
              <a:tblPr firstRow="1" bandRow="1"/>
              <a:tblGrid>
                <a:gridCol w="1139592">
                  <a:extLst>
                    <a:ext uri="{9D8B030D-6E8A-4147-A177-3AD203B41FA5}">
                      <a16:colId xmlns:a16="http://schemas.microsoft.com/office/drawing/2014/main" val="2180213246"/>
                    </a:ext>
                  </a:extLst>
                </a:gridCol>
                <a:gridCol w="1590181">
                  <a:extLst>
                    <a:ext uri="{9D8B030D-6E8A-4147-A177-3AD203B41FA5}">
                      <a16:colId xmlns:a16="http://schemas.microsoft.com/office/drawing/2014/main" val="935423557"/>
                    </a:ext>
                  </a:extLst>
                </a:gridCol>
                <a:gridCol w="1197620">
                  <a:extLst>
                    <a:ext uri="{9D8B030D-6E8A-4147-A177-3AD203B41FA5}">
                      <a16:colId xmlns:a16="http://schemas.microsoft.com/office/drawing/2014/main" val="973336708"/>
                    </a:ext>
                  </a:extLst>
                </a:gridCol>
              </a:tblGrid>
              <a:tr h="345440">
                <a:tc rowSpan="2">
                  <a:txBody>
                    <a:bodyPr/>
                    <a:lstStyle/>
                    <a:p>
                      <a:r>
                        <a:rPr lang="en-US" sz="1500">
                          <a:latin typeface="Abadi Extra Light"/>
                        </a:rPr>
                        <a:t>Language</a:t>
                      </a:r>
                    </a:p>
                  </a:txBody>
                  <a:tcPr marL="121920" marR="121920" marT="60960" marB="60960" anchor="ctr"/>
                </a:tc>
                <a:tc>
                  <a:txBody>
                    <a:bodyPr/>
                    <a:lstStyle/>
                    <a:p>
                      <a:pPr algn="l" fontAlgn="b"/>
                      <a:r>
                        <a:rPr lang="en-US" sz="1500" b="0" i="0" u="none" strike="noStrike">
                          <a:solidFill>
                            <a:srgbClr val="000000"/>
                          </a:solidFill>
                          <a:effectLst/>
                          <a:latin typeface="Abadi Extra Light"/>
                        </a:rPr>
                        <a:t>English only</a:t>
                      </a:r>
                    </a:p>
                  </a:txBody>
                  <a:tcPr marL="8467" marR="8467" marT="8467" marB="0" anchor="b"/>
                </a:tc>
                <a:tc>
                  <a:txBody>
                    <a:bodyPr/>
                    <a:lstStyle/>
                    <a:p>
                      <a:r>
                        <a:rPr lang="en-US" sz="1500">
                          <a:latin typeface="Abadi Extra Light"/>
                        </a:rPr>
                        <a:t>2056</a:t>
                      </a:r>
                    </a:p>
                  </a:txBody>
                  <a:tcPr marL="121920" marR="121920" marT="60960" marB="60960"/>
                </a:tc>
                <a:extLst>
                  <a:ext uri="{0D108BD9-81ED-4DB2-BD59-A6C34878D82A}">
                    <a16:rowId xmlns:a16="http://schemas.microsoft.com/office/drawing/2014/main" val="1553936798"/>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Speaks lang other than Eng.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991</a:t>
                      </a:r>
                    </a:p>
                  </a:txBody>
                  <a:tcPr marL="121920" marR="121920" marT="60960" marB="60960"/>
                </a:tc>
                <a:extLst>
                  <a:ext uri="{0D108BD9-81ED-4DB2-BD59-A6C34878D82A}">
                    <a16:rowId xmlns:a16="http://schemas.microsoft.com/office/drawing/2014/main" val="4211056002"/>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610600" y="4986515"/>
            <a:ext cx="3665309"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Note: May not sum to total due to missing data for some questions.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Includes respondents under the age of 25 (both from youth survey and young parents who took the adult survey)</a:t>
            </a:r>
          </a:p>
        </p:txBody>
      </p:sp>
      <p:sp>
        <p:nvSpPr>
          <p:cNvPr id="18" name="Rectangle 17">
            <a:extLst>
              <a:ext uri="{FF2B5EF4-FFF2-40B4-BE49-F238E27FC236}">
                <a16:creationId xmlns:a16="http://schemas.microsoft.com/office/drawing/2014/main" id="{E01E25B4-7536-4376-A42A-CCC39529B2B4}"/>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40297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dirty="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47</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2903504"/>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7" name="Rectangle 6">
            <a:extLst>
              <a:ext uri="{FF2B5EF4-FFF2-40B4-BE49-F238E27FC236}">
                <a16:creationId xmlns:a16="http://schemas.microsoft.com/office/drawing/2014/main" id="{F567110D-A1C4-43D6-96A5-839D3DBA85CD}"/>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507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9D9742-A0B8-43E5-AE9D-55A572CA6207}"/>
              </a:ext>
            </a:extLst>
          </p:cNvPr>
          <p:cNvGraphicFramePr>
            <a:graphicFrameLocks noGrp="1"/>
          </p:cNvGraphicFramePr>
          <p:nvPr/>
        </p:nvGraphicFramePr>
        <p:xfrm>
          <a:off x="104493" y="603665"/>
          <a:ext cx="4043257" cy="5790917"/>
        </p:xfrm>
        <a:graphic>
          <a:graphicData uri="http://schemas.openxmlformats.org/drawingml/2006/table">
            <a:tbl>
              <a:tblPr/>
              <a:tblGrid>
                <a:gridCol w="956175">
                  <a:extLst>
                    <a:ext uri="{9D8B030D-6E8A-4147-A177-3AD203B41FA5}">
                      <a16:colId xmlns:a16="http://schemas.microsoft.com/office/drawing/2014/main" val="2069767521"/>
                    </a:ext>
                  </a:extLst>
                </a:gridCol>
                <a:gridCol w="1475244">
                  <a:extLst>
                    <a:ext uri="{9D8B030D-6E8A-4147-A177-3AD203B41FA5}">
                      <a16:colId xmlns:a16="http://schemas.microsoft.com/office/drawing/2014/main" val="902132233"/>
                    </a:ext>
                  </a:extLst>
                </a:gridCol>
                <a:gridCol w="758163">
                  <a:extLst>
                    <a:ext uri="{9D8B030D-6E8A-4147-A177-3AD203B41FA5}">
                      <a16:colId xmlns:a16="http://schemas.microsoft.com/office/drawing/2014/main" val="1401698075"/>
                    </a:ext>
                  </a:extLst>
                </a:gridCol>
                <a:gridCol w="853675">
                  <a:extLst>
                    <a:ext uri="{9D8B030D-6E8A-4147-A177-3AD203B41FA5}">
                      <a16:colId xmlns:a16="http://schemas.microsoft.com/office/drawing/2014/main" val="1628878958"/>
                    </a:ext>
                  </a:extLst>
                </a:gridCol>
              </a:tblGrid>
              <a:tr h="448847">
                <a:tc>
                  <a:txBody>
                    <a:bodyPr/>
                    <a:lstStyle/>
                    <a:p>
                      <a:pPr marL="0" marR="0" lvl="0" indent="0" algn="ctr" rtl="0" fontAlgn="b">
                        <a:lnSpc>
                          <a:spcPct val="100000"/>
                        </a:lnSpc>
                        <a:spcBef>
                          <a:spcPts val="0"/>
                        </a:spcBef>
                        <a:spcAft>
                          <a:spcPts val="0"/>
                        </a:spcAft>
                        <a:buClr>
                          <a:srgbClr val="000000"/>
                        </a:buClr>
                        <a:buFont typeface="Arial"/>
                        <a:buNone/>
                      </a:pP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Demographics</a:t>
                      </a: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Frequency</a:t>
                      </a:r>
                      <a:r>
                        <a:rPr lang="en-US" sz="1200" b="1" i="0" u="none" strike="noStrike" cap="none">
                          <a:solidFill>
                            <a:srgbClr val="000000"/>
                          </a:solidFill>
                          <a:latin typeface="Calibri"/>
                          <a:cs typeface="Calibri"/>
                        </a:rPr>
                        <a:t> </a:t>
                      </a: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Weighted %</a:t>
                      </a: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300286">
                <a:tc>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1" i="0" u="none" strike="noStrike">
                          <a:solidFill>
                            <a:srgbClr val="000000"/>
                          </a:solidFill>
                          <a:effectLst/>
                          <a:latin typeface="Calibri"/>
                          <a:cs typeface="Calibri"/>
                        </a:rPr>
                        <a:t>Overall</a:t>
                      </a:r>
                    </a:p>
                  </a:txBody>
                  <a:tcPr marL="102943" marR="3431" marT="3431" marB="0" anchor="ctr"/>
                </a:tc>
                <a:tc>
                  <a:txBody>
                    <a:bodyPr/>
                    <a:lstStyle/>
                    <a:p>
                      <a:pPr algn="ctr" fontAlgn="b"/>
                      <a:r>
                        <a:rPr lang="en-US" sz="1200" b="1" i="0" u="none" strike="noStrike">
                          <a:solidFill>
                            <a:srgbClr val="000000"/>
                          </a:solidFill>
                          <a:effectLst/>
                          <a:latin typeface="Calibri" panose="020F0502020204030204" pitchFamily="34" charset="0"/>
                        </a:rPr>
                        <a:t>572</a:t>
                      </a:r>
                    </a:p>
                  </a:txBody>
                  <a:tcPr marL="8467" marR="8467" marT="8467" marB="0" anchor="ctr"/>
                </a:tc>
                <a:tc>
                  <a:txBody>
                    <a:bodyPr/>
                    <a:lstStyle/>
                    <a:p>
                      <a:pPr algn="ctr" fontAlgn="b"/>
                      <a:r>
                        <a:rPr lang="en-US" sz="1200" b="1"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075298059"/>
                  </a:ext>
                </a:extLst>
              </a:tr>
              <a:tr h="359675">
                <a:tc rowSpan="8">
                  <a:txBody>
                    <a:bodyPr/>
                    <a:lstStyle/>
                    <a:p>
                      <a:pPr algn="l" fontAlgn="b"/>
                      <a:r>
                        <a:rPr lang="en-US" sz="1200" b="1" i="0" u="none" strike="noStrike">
                          <a:solidFill>
                            <a:srgbClr val="000000"/>
                          </a:solidFill>
                          <a:effectLst/>
                          <a:latin typeface="Calibri"/>
                          <a:cs typeface="Calibri"/>
                        </a:rPr>
                        <a:t>Race/</a:t>
                      </a:r>
                    </a:p>
                    <a:p>
                      <a:pPr algn="l" fontAlgn="b"/>
                      <a:r>
                        <a:rPr lang="en-US" sz="1200" b="1" i="0" u="none" strike="noStrike">
                          <a:solidFill>
                            <a:srgbClr val="000000"/>
                          </a:solidFill>
                          <a:effectLst/>
                          <a:latin typeface="Calibri"/>
                          <a:cs typeface="Calibri"/>
                        </a:rPr>
                        <a:t>Ethnicity </a:t>
                      </a:r>
                    </a:p>
                  </a:txBody>
                  <a:tcPr marL="102943" marR="3431" marT="3431" marB="0" anchor="ctr"/>
                </a:tc>
                <a:tc>
                  <a:txBody>
                    <a:bodyPr/>
                    <a:lstStyle/>
                    <a:p>
                      <a:pPr algn="l" fontAlgn="b"/>
                      <a:r>
                        <a:rPr lang="en-US" sz="1200" b="0" i="0" u="none" strike="noStrike">
                          <a:solidFill>
                            <a:srgbClr val="000000"/>
                          </a:solidFill>
                          <a:effectLst/>
                          <a:latin typeface="Calibri"/>
                          <a:cs typeface="Calibri"/>
                        </a:rPr>
                        <a:t>American Indian/Alaska Native</a:t>
                      </a: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13638353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Hispanic/Latinx</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52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66828053"/>
                  </a:ext>
                </a:extLst>
              </a:tr>
              <a:tr h="19879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Multiracial,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3734948310"/>
                  </a:ext>
                </a:extLst>
              </a:tr>
              <a:tr h="19215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Asian,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067024779"/>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Black,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355529876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White,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415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892393762"/>
                  </a:ext>
                </a:extLst>
              </a:tr>
              <a:tr h="156186">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Other Race,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885441753"/>
                  </a:ext>
                </a:extLst>
              </a:tr>
              <a:tr h="212660">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Unknown Race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2995525455"/>
                  </a:ext>
                </a:extLst>
              </a:tr>
              <a:tr h="186415">
                <a:tc rowSpan="4">
                  <a:txBody>
                    <a:bodyPr/>
                    <a:lstStyle/>
                    <a:p>
                      <a:pPr algn="l" fontAlgn="b"/>
                      <a:r>
                        <a:rPr lang="en-US" sz="1200" b="1" i="0" u="none" strike="noStrike">
                          <a:solidFill>
                            <a:srgbClr val="000000"/>
                          </a:solidFill>
                          <a:effectLst/>
                          <a:latin typeface="Calibri"/>
                          <a:cs typeface="Calibri"/>
                        </a:rPr>
                        <a:t>Age </a:t>
                      </a:r>
                    </a:p>
                  </a:txBody>
                  <a:tcPr marL="102943" marR="3431" marT="3431" marB="0" anchor="ctr"/>
                </a:tc>
                <a:tc>
                  <a:txBody>
                    <a:bodyPr/>
                    <a:lstStyle/>
                    <a:p>
                      <a:pPr algn="l" fontAlgn="b"/>
                      <a:r>
                        <a:rPr lang="en-US" sz="1200" u="none" strike="noStrike">
                          <a:effectLst/>
                          <a:latin typeface="Calibri"/>
                          <a:cs typeface="Calibri"/>
                        </a:rPr>
                        <a:t>25-34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146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21451822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35-44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201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75280756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45-64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60200581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65+</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67" marR="8467" marT="8467" marB="0" anchor="ctr"/>
                </a:tc>
                <a:extLst>
                  <a:ext uri="{0D108BD9-81ED-4DB2-BD59-A6C34878D82A}">
                    <a16:rowId xmlns:a16="http://schemas.microsoft.com/office/drawing/2014/main" val="2820667707"/>
                  </a:ext>
                </a:extLst>
              </a:tr>
              <a:tr h="186415">
                <a:tc rowSpan="3">
                  <a:txBody>
                    <a:bodyPr/>
                    <a:lstStyle/>
                    <a:p>
                      <a:pPr algn="l" fontAlgn="b"/>
                      <a:r>
                        <a:rPr lang="en-US" sz="1200" b="1" i="0" u="none" strike="noStrike">
                          <a:solidFill>
                            <a:srgbClr val="000000"/>
                          </a:solidFill>
                          <a:effectLst/>
                          <a:latin typeface="Calibri"/>
                          <a:cs typeface="Calibri"/>
                        </a:rPr>
                        <a:t>Gender Identity </a:t>
                      </a:r>
                    </a:p>
                  </a:txBody>
                  <a:tcPr marL="102943" marR="3431" marT="3431" marB="0" anchor="ctr"/>
                </a:tc>
                <a:tc>
                  <a:txBody>
                    <a:bodyPr/>
                    <a:lstStyle/>
                    <a:p>
                      <a:pPr algn="l" fontAlgn="b"/>
                      <a:r>
                        <a:rPr lang="en-US" sz="1200" u="none" strike="noStrike">
                          <a:effectLst/>
                          <a:latin typeface="Calibri"/>
                          <a:cs typeface="Calibri"/>
                        </a:rPr>
                        <a:t>Male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147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932509610"/>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Female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394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688913079"/>
                  </a:ext>
                </a:extLst>
              </a:tr>
              <a:tr h="53784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Non-binary, Genderqueer, Not Exclusively M/F</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67" marR="8467" marT="8467" marB="0" anchor="ctr"/>
                </a:tc>
                <a:extLst>
                  <a:ext uri="{0D108BD9-81ED-4DB2-BD59-A6C34878D82A}">
                    <a16:rowId xmlns:a16="http://schemas.microsoft.com/office/drawing/2014/main" val="1343517713"/>
                  </a:ext>
                </a:extLst>
              </a:tr>
              <a:tr h="186415">
                <a:tc rowSpan="6">
                  <a:txBody>
                    <a:bodyPr/>
                    <a:lstStyle/>
                    <a:p>
                      <a:pPr algn="l" fontAlgn="b"/>
                      <a:r>
                        <a:rPr lang="en-US" sz="1200" b="1" i="0" u="none" strike="noStrike">
                          <a:solidFill>
                            <a:srgbClr val="000000"/>
                          </a:solidFill>
                          <a:effectLst/>
                          <a:latin typeface="Calibri"/>
                          <a:cs typeface="Calibri"/>
                        </a:rPr>
                        <a:t>Sexual Orientation </a:t>
                      </a:r>
                    </a:p>
                  </a:txBody>
                  <a:tcPr marL="102943" marR="3431" marT="3431" marB="0" anchor="ctr"/>
                </a:tc>
                <a:tc>
                  <a:txBody>
                    <a:bodyPr/>
                    <a:lstStyle/>
                    <a:p>
                      <a:pPr algn="l" fontAlgn="b"/>
                      <a:r>
                        <a:rPr lang="en-US" sz="1200" u="none" strike="noStrike">
                          <a:effectLst/>
                          <a:latin typeface="Calibri"/>
                          <a:cs typeface="Calibri"/>
                        </a:rPr>
                        <a:t>Asexual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390148585"/>
                  </a:ext>
                </a:extLst>
              </a:tr>
              <a:tr h="24371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Bi/Pansexual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2719460137"/>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Gay or Lesbian</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520489335"/>
                  </a:ext>
                </a:extLst>
              </a:tr>
              <a:tr h="23360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Heterosexual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431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114404618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Queer</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849822156"/>
                  </a:ext>
                </a:extLst>
              </a:tr>
              <a:tr h="35967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I am questioning / not sure of my sexuality</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9%</a:t>
                      </a:r>
                    </a:p>
                  </a:txBody>
                  <a:tcPr marL="8467" marR="8467" marT="8467" marB="0" anchor="ctr"/>
                </a:tc>
                <a:extLst>
                  <a:ext uri="{0D108BD9-81ED-4DB2-BD59-A6C34878D82A}">
                    <a16:rowId xmlns:a16="http://schemas.microsoft.com/office/drawing/2014/main" val="3084703268"/>
                  </a:ext>
                </a:extLst>
              </a:tr>
            </a:tbl>
          </a:graphicData>
        </a:graphic>
      </p:graphicFrame>
      <p:graphicFrame>
        <p:nvGraphicFramePr>
          <p:cNvPr id="5" name="Table 4">
            <a:extLst>
              <a:ext uri="{FF2B5EF4-FFF2-40B4-BE49-F238E27FC236}">
                <a16:creationId xmlns:a16="http://schemas.microsoft.com/office/drawing/2014/main" id="{5696E95D-5F49-47E9-A316-28BDD8CA8E6D}"/>
              </a:ext>
            </a:extLst>
          </p:cNvPr>
          <p:cNvGraphicFramePr>
            <a:graphicFrameLocks noGrp="1"/>
          </p:cNvGraphicFramePr>
          <p:nvPr/>
        </p:nvGraphicFramePr>
        <p:xfrm>
          <a:off x="4242486" y="615402"/>
          <a:ext cx="4043258" cy="5821517"/>
        </p:xfrm>
        <a:graphic>
          <a:graphicData uri="http://schemas.openxmlformats.org/drawingml/2006/table">
            <a:tbl>
              <a:tblPr/>
              <a:tblGrid>
                <a:gridCol w="937963">
                  <a:extLst>
                    <a:ext uri="{9D8B030D-6E8A-4147-A177-3AD203B41FA5}">
                      <a16:colId xmlns:a16="http://schemas.microsoft.com/office/drawing/2014/main" val="2069767521"/>
                    </a:ext>
                  </a:extLst>
                </a:gridCol>
                <a:gridCol w="1411499">
                  <a:extLst>
                    <a:ext uri="{9D8B030D-6E8A-4147-A177-3AD203B41FA5}">
                      <a16:colId xmlns:a16="http://schemas.microsoft.com/office/drawing/2014/main" val="902132233"/>
                    </a:ext>
                  </a:extLst>
                </a:gridCol>
                <a:gridCol w="812023">
                  <a:extLst>
                    <a:ext uri="{9D8B030D-6E8A-4147-A177-3AD203B41FA5}">
                      <a16:colId xmlns:a16="http://schemas.microsoft.com/office/drawing/2014/main" val="1401698075"/>
                    </a:ext>
                  </a:extLst>
                </a:gridCol>
                <a:gridCol w="881773">
                  <a:extLst>
                    <a:ext uri="{9D8B030D-6E8A-4147-A177-3AD203B41FA5}">
                      <a16:colId xmlns:a16="http://schemas.microsoft.com/office/drawing/2014/main" val="1628878958"/>
                    </a:ext>
                  </a:extLst>
                </a:gridCol>
              </a:tblGrid>
              <a:tr h="422188">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2">
                  <a:txBody>
                    <a:bodyPr/>
                    <a:lstStyle/>
                    <a:p>
                      <a:pPr algn="l" fontAlgn="b"/>
                      <a:r>
                        <a:rPr lang="en-US" sz="1200" b="1" i="0" u="none" strike="noStrike">
                          <a:solidFill>
                            <a:srgbClr val="000000"/>
                          </a:solidFill>
                          <a:effectLst/>
                          <a:latin typeface="Calibri"/>
                          <a:cs typeface="Calibri"/>
                        </a:rPr>
                        <a:t>Transgender Experience </a:t>
                      </a:r>
                    </a:p>
                  </a:txBody>
                  <a:tcPr marL="102943" marR="3431" marT="3431" marB="0" anchor="ctr"/>
                </a:tc>
                <a:tc>
                  <a:txBody>
                    <a:bodyPr/>
                    <a:lstStyle/>
                    <a:p>
                      <a:pPr algn="l" fontAlgn="b"/>
                      <a:r>
                        <a:rPr lang="en-US" sz="1200" u="none" strike="noStrike">
                          <a:effectLst/>
                          <a:latin typeface="Calibri"/>
                          <a:cs typeface="Calibri"/>
                        </a:rPr>
                        <a:t>Of Trans Experience</a:t>
                      </a:r>
                      <a:endParaRPr lang="en-US" sz="1200" b="0" i="0" u="none" strike="noStrike">
                        <a:solidFill>
                          <a:srgbClr val="000000"/>
                        </a:solidFill>
                        <a:effectLst/>
                        <a:latin typeface="Calibri"/>
                        <a:cs typeface="Calibri"/>
                      </a:endParaRPr>
                    </a:p>
                  </a:txBody>
                  <a:tcPr marL="102943" marR="3431" marT="3431" marB="0" anchor="b"/>
                </a:tc>
                <a:tc>
                  <a:txBody>
                    <a:bodyPr/>
                    <a:lstStyle/>
                    <a:p>
                      <a:pPr algn="ctr" fontAlgn="b"/>
                      <a:r>
                        <a:rPr lang="en-US" sz="1200" b="0" i="0" u="none" strike="noStrike">
                          <a:solidFill>
                            <a:srgbClr val="000000"/>
                          </a:solidFill>
                          <a:effectLst/>
                          <a:latin typeface="Calibri" panose="020F0502020204030204" pitchFamily="34" charset="0"/>
                        </a:rPr>
                        <a:t>13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67" marR="8467" marT="8467" marB="0" anchor="ctr"/>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 Not of Trans Experience</a:t>
                      </a:r>
                      <a:endParaRPr lang="en-US" sz="1200" b="0" i="0" u="none" strike="noStrike">
                        <a:solidFill>
                          <a:srgbClr val="000000"/>
                        </a:solidFill>
                        <a:effectLst/>
                        <a:latin typeface="Calibri"/>
                        <a:cs typeface="Calibri"/>
                      </a:endParaRPr>
                    </a:p>
                  </a:txBody>
                  <a:tcPr marL="102943" marR="3431" marT="3431" marB="0" anchor="b"/>
                </a:tc>
                <a:tc>
                  <a:txBody>
                    <a:bodyPr/>
                    <a:lstStyle/>
                    <a:p>
                      <a:pPr algn="ctr" fontAlgn="b"/>
                      <a:r>
                        <a:rPr lang="en-US" sz="1200" b="0" i="0" u="none" strike="noStrike">
                          <a:solidFill>
                            <a:srgbClr val="000000"/>
                          </a:solidFill>
                          <a:effectLst/>
                          <a:latin typeface="Calibri" panose="020F0502020204030204" pitchFamily="34" charset="0"/>
                        </a:rPr>
                        <a:t>531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594575615"/>
                  </a:ext>
                </a:extLst>
              </a:tr>
              <a:tr h="191347">
                <a:tc rowSpan="5">
                  <a:txBody>
                    <a:bodyPr/>
                    <a:lstStyle/>
                    <a:p>
                      <a:pPr algn="l" fontAlgn="b"/>
                      <a:r>
                        <a:rPr lang="en-US" sz="1200" b="1" i="0" u="none" strike="noStrike">
                          <a:solidFill>
                            <a:srgbClr val="000000"/>
                          </a:solidFill>
                          <a:effectLst/>
                          <a:latin typeface="Calibri"/>
                          <a:cs typeface="Calibri"/>
                        </a:rPr>
                        <a:t>Income</a:t>
                      </a:r>
                    </a:p>
                  </a:txBody>
                  <a:tcPr marL="102943" marR="3431" marT="3431" marB="0" anchor="ctr"/>
                </a:tc>
                <a:tc>
                  <a:txBody>
                    <a:bodyPr/>
                    <a:lstStyle/>
                    <a:p>
                      <a:pPr lvl="0" algn="l" fontAlgn="b"/>
                      <a:r>
                        <a:rPr lang="en-US" sz="1200" b="0" u="none" strike="noStrike">
                          <a:solidFill>
                            <a:srgbClr val="000000"/>
                          </a:solidFill>
                          <a:effectLst/>
                          <a:latin typeface="Calibri"/>
                          <a:cs typeface="Calibri"/>
                        </a:rPr>
                        <a:t>&lt;$35K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$35-74,999K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146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$75-99,999K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83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$100-149,999K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$150K+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116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67" marR="8467" marT="8467" marB="0" anchor="ctr"/>
                </a:tc>
                <a:extLst>
                  <a:ext uri="{0D108BD9-81ED-4DB2-BD59-A6C34878D82A}">
                    <a16:rowId xmlns:a16="http://schemas.microsoft.com/office/drawing/2014/main" val="3555298764"/>
                  </a:ext>
                </a:extLst>
              </a:tr>
              <a:tr h="372111">
                <a:tc rowSpan="7">
                  <a:txBody>
                    <a:bodyPr/>
                    <a:lstStyle/>
                    <a:p>
                      <a:pPr algn="l" fontAlgn="b"/>
                      <a:r>
                        <a:rPr lang="en-US" sz="1200" b="1" i="0" u="none" strike="noStrike">
                          <a:solidFill>
                            <a:srgbClr val="000000"/>
                          </a:solidFill>
                          <a:effectLst/>
                          <a:latin typeface="Calibri"/>
                          <a:cs typeface="Calibri"/>
                        </a:rPr>
                        <a:t>Educational Attainment</a:t>
                      </a:r>
                    </a:p>
                  </a:txBody>
                  <a:tcPr marL="102943" marR="3431" marT="3431" marB="0" anchor="ctr"/>
                </a:tc>
                <a:tc>
                  <a:txBody>
                    <a:bodyPr/>
                    <a:lstStyle/>
                    <a:p>
                      <a:pPr algn="l" fontAlgn="b"/>
                      <a:r>
                        <a:rPr lang="en-US" sz="1200" b="0" u="none" strike="noStrike">
                          <a:solidFill>
                            <a:srgbClr val="000000"/>
                          </a:solidFill>
                          <a:effectLst/>
                          <a:latin typeface="Calibri"/>
                          <a:cs typeface="Calibri"/>
                        </a:rPr>
                        <a:t>Less than  high school</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89239376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High school or GED</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885441753"/>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Trade/ vocational school</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995525455"/>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Some college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76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21451822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Associates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47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752807568"/>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Bachelors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60200581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Graduate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820667707"/>
                  </a:ext>
                </a:extLst>
              </a:tr>
              <a:tr h="372111">
                <a:tc rowSpan="5">
                  <a:txBody>
                    <a:bodyPr/>
                    <a:lstStyle/>
                    <a:p>
                      <a:pPr algn="l" fontAlgn="b"/>
                      <a:r>
                        <a:rPr lang="en-US" sz="1200" b="1" i="0" u="none" strike="noStrike">
                          <a:solidFill>
                            <a:srgbClr val="000000"/>
                          </a:solidFill>
                          <a:effectLst/>
                          <a:latin typeface="Calibri"/>
                          <a:cs typeface="Calibri"/>
                        </a:rPr>
                        <a:t>Disability </a:t>
                      </a:r>
                    </a:p>
                  </a:txBody>
                  <a:tcPr marL="102943" marR="3431" marT="3431" marB="0" anchor="ctr"/>
                </a:tc>
                <a:tc>
                  <a:txBody>
                    <a:bodyPr/>
                    <a:lstStyle/>
                    <a:p>
                      <a:pPr algn="l" fontAlgn="b"/>
                      <a:r>
                        <a:rPr lang="en-US" sz="1200" b="0" u="none" strike="noStrike">
                          <a:solidFill>
                            <a:srgbClr val="000000"/>
                          </a:solidFill>
                          <a:effectLst/>
                          <a:latin typeface="Calibri"/>
                          <a:cs typeface="Calibri"/>
                        </a:rPr>
                        <a:t>Deaf/Hard of hearing</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932509610"/>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Blind/Vision Impairment</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688913079"/>
                  </a:ext>
                </a:extLst>
              </a:tr>
              <a:tr h="27980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Cognitive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76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1343517713"/>
                  </a:ext>
                </a:extLst>
              </a:tr>
              <a:tr h="229968">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0" u="none" strike="noStrike">
                          <a:solidFill>
                            <a:srgbClr val="000000"/>
                          </a:solidFill>
                          <a:effectLst/>
                          <a:latin typeface="Calibri"/>
                          <a:cs typeface="Calibri"/>
                        </a:rPr>
                        <a:t>Mobility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42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14307108"/>
                  </a:ext>
                </a:extLst>
              </a:tr>
              <a:tr h="372111">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Self-Care/</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Independent Living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34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1211302545"/>
                  </a:ext>
                </a:extLst>
              </a:tr>
              <a:tr h="372111">
                <a:tc>
                  <a:txBody>
                    <a:bodyPr/>
                    <a:lstStyle/>
                    <a:p>
                      <a:pPr algn="l" fontAlgn="b"/>
                      <a:r>
                        <a:rPr lang="en-US" sz="1200" b="1" i="0" u="none" strike="noStrike">
                          <a:solidFill>
                            <a:srgbClr val="000000"/>
                          </a:solidFill>
                          <a:effectLst/>
                          <a:latin typeface="Calibri"/>
                          <a:cs typeface="Calibri"/>
                        </a:rPr>
                        <a:t>English language</a:t>
                      </a:r>
                    </a:p>
                  </a:txBody>
                  <a:tcPr marL="102943" marR="3431" marT="3431" marB="0" anchor="ctr"/>
                </a:tc>
                <a:tc>
                  <a:txBody>
                    <a:bodyPr/>
                    <a:lstStyle/>
                    <a:p>
                      <a:pPr algn="l" fontAlgn="b"/>
                      <a:r>
                        <a:rPr lang="en-US" sz="1200" b="0" u="none" strike="noStrike">
                          <a:solidFill>
                            <a:srgbClr val="000000"/>
                          </a:solidFill>
                          <a:effectLst/>
                          <a:latin typeface="Calibri"/>
                          <a:cs typeface="Calibri"/>
                        </a:rPr>
                        <a:t>Speaks language other than English </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390148585"/>
                  </a:ext>
                </a:extLst>
              </a:tr>
            </a:tbl>
          </a:graphicData>
        </a:graphic>
      </p:graphicFrame>
      <p:sp>
        <p:nvSpPr>
          <p:cNvPr id="7" name="TextBox 6">
            <a:extLst>
              <a:ext uri="{FF2B5EF4-FFF2-40B4-BE49-F238E27FC236}">
                <a16:creationId xmlns:a16="http://schemas.microsoft.com/office/drawing/2014/main" id="{040696A5-4D7A-4AB7-A526-521D15E89998}"/>
              </a:ext>
            </a:extLst>
          </p:cNvPr>
          <p:cNvSpPr txBox="1"/>
          <p:nvPr/>
        </p:nvSpPr>
        <p:spPr>
          <a:xfrm>
            <a:off x="339041" y="126937"/>
            <a:ext cx="1054883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FFAB40">
                    <a:lumMod val="75000"/>
                  </a:srgbClr>
                </a:solidFill>
                <a:effectLst/>
                <a:uLnTx/>
                <a:uFillTx/>
                <a:latin typeface="Abadi Extra Light" panose="020B0204020104020204" pitchFamily="34" charset="0"/>
                <a:ea typeface="+mn-ea"/>
                <a:cs typeface="Arial"/>
                <a:sym typeface="Arial"/>
              </a:rPr>
              <a:t>% Reported Experiencing IPV During Covid-19</a:t>
            </a:r>
          </a:p>
        </p:txBody>
      </p:sp>
      <p:graphicFrame>
        <p:nvGraphicFramePr>
          <p:cNvPr id="8" name="Table 7">
            <a:extLst>
              <a:ext uri="{FF2B5EF4-FFF2-40B4-BE49-F238E27FC236}">
                <a16:creationId xmlns:a16="http://schemas.microsoft.com/office/drawing/2014/main" id="{C12EB339-4B9D-4E46-AC25-375D8B0C4EE5}"/>
              </a:ext>
            </a:extLst>
          </p:cNvPr>
          <p:cNvGraphicFramePr>
            <a:graphicFrameLocks noGrp="1"/>
          </p:cNvGraphicFramePr>
          <p:nvPr/>
        </p:nvGraphicFramePr>
        <p:xfrm>
          <a:off x="8351106" y="605104"/>
          <a:ext cx="3784734" cy="3101046"/>
        </p:xfrm>
        <a:graphic>
          <a:graphicData uri="http://schemas.openxmlformats.org/drawingml/2006/table">
            <a:tbl>
              <a:tblPr/>
              <a:tblGrid>
                <a:gridCol w="877989">
                  <a:extLst>
                    <a:ext uri="{9D8B030D-6E8A-4147-A177-3AD203B41FA5}">
                      <a16:colId xmlns:a16="http://schemas.microsoft.com/office/drawing/2014/main" val="2069767521"/>
                    </a:ext>
                  </a:extLst>
                </a:gridCol>
                <a:gridCol w="1321249">
                  <a:extLst>
                    <a:ext uri="{9D8B030D-6E8A-4147-A177-3AD203B41FA5}">
                      <a16:colId xmlns:a16="http://schemas.microsoft.com/office/drawing/2014/main" val="902132233"/>
                    </a:ext>
                  </a:extLst>
                </a:gridCol>
                <a:gridCol w="760103">
                  <a:extLst>
                    <a:ext uri="{9D8B030D-6E8A-4147-A177-3AD203B41FA5}">
                      <a16:colId xmlns:a16="http://schemas.microsoft.com/office/drawing/2014/main" val="1401698075"/>
                    </a:ext>
                  </a:extLst>
                </a:gridCol>
                <a:gridCol w="825393">
                  <a:extLst>
                    <a:ext uri="{9D8B030D-6E8A-4147-A177-3AD203B41FA5}">
                      <a16:colId xmlns:a16="http://schemas.microsoft.com/office/drawing/2014/main" val="1628878958"/>
                    </a:ext>
                  </a:extLst>
                </a:gridCol>
              </a:tblGrid>
              <a:tr h="422188">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Unweighted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14">
                  <a:txBody>
                    <a:bodyPr/>
                    <a:lstStyle/>
                    <a:p>
                      <a:pPr lvl="0" algn="l">
                        <a:buNone/>
                      </a:pPr>
                      <a:r>
                        <a:rPr lang="en-US" sz="1200" b="1" i="0" u="none" strike="noStrike">
                          <a:solidFill>
                            <a:srgbClr val="000000"/>
                          </a:solidFill>
                          <a:effectLst/>
                          <a:latin typeface="Calibri"/>
                          <a:cs typeface="Calibri"/>
                        </a:rPr>
                        <a:t>County</a:t>
                      </a:r>
                      <a:endParaRPr lang="en-US" sz="1200"/>
                    </a:p>
                  </a:txBody>
                  <a:tcPr marL="102943" marR="3431" marT="3431" marB="0" anchor="ctr"/>
                </a:tc>
                <a:tc>
                  <a:txBody>
                    <a:bodyPr/>
                    <a:lstStyle/>
                    <a:p>
                      <a:pPr lvl="0" algn="l">
                        <a:buNone/>
                      </a:pPr>
                      <a:r>
                        <a:rPr lang="en-US" sz="1200" b="0" i="0" u="none" strike="noStrike">
                          <a:solidFill>
                            <a:srgbClr val="000000"/>
                          </a:solidFill>
                          <a:effectLst/>
                          <a:latin typeface="Calibri"/>
                        </a:rPr>
                        <a:t>  Barnstable</a:t>
                      </a:r>
                      <a:endParaRPr lang="en-US" sz="1200"/>
                    </a:p>
                  </a:txBody>
                  <a:tcPr marL="102943" marR="3431" marT="3431" marB="0" anchor="b"/>
                </a:tc>
                <a:tc>
                  <a:txBody>
                    <a:bodyPr/>
                    <a:lstStyle/>
                    <a:p>
                      <a:pPr algn="ctr" fontAlgn="b"/>
                      <a:r>
                        <a:rPr lang="en-US" sz="1200" b="0" i="0" u="none" strike="noStrike">
                          <a:solidFill>
                            <a:srgbClr val="000000"/>
                          </a:solidFill>
                          <a:effectLst/>
                          <a:latin typeface="Calibri"/>
                        </a:rPr>
                        <a:t>13</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  Berkshire</a:t>
                      </a:r>
                      <a:endParaRPr lang="en-US" sz="1200"/>
                    </a:p>
                  </a:txBody>
                  <a:tcPr marL="102943" marR="3431" marT="3431" marB="0" anchor="b"/>
                </a:tc>
                <a:tc>
                  <a:txBody>
                    <a:bodyPr/>
                    <a:lstStyle/>
                    <a:p>
                      <a:pPr algn="ctr" fontAlgn="b"/>
                      <a:r>
                        <a:rPr lang="en-US" sz="1200" b="0" i="0" u="none" strike="noStrike">
                          <a:solidFill>
                            <a:srgbClr val="000000"/>
                          </a:solidFill>
                          <a:effectLst/>
                          <a:latin typeface="Calibri"/>
                        </a:rPr>
                        <a:t>20</a:t>
                      </a:r>
                    </a:p>
                  </a:txBody>
                  <a:tcPr marL="8467" marR="8467" marT="8467" marB="0" anchor="b"/>
                </a:tc>
                <a:tc>
                  <a:txBody>
                    <a:bodyPr/>
                    <a:lstStyle/>
                    <a:p>
                      <a:pPr lvl="0" algn="ctr" rtl="0">
                        <a:buNone/>
                      </a:pPr>
                      <a:r>
                        <a:rPr lang="en-US" sz="1200" u="none" strike="noStrike">
                          <a:effectLst/>
                          <a:latin typeface="Calibri"/>
                        </a:rPr>
                        <a:t>4%</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594575615"/>
                  </a:ext>
                </a:extLst>
              </a:tr>
              <a:tr h="191347">
                <a:tc vMerge="1">
                  <a:txBody>
                    <a:bodyPr/>
                    <a:lstStyle/>
                    <a:p>
                      <a:endParaRPr lang="en-US" sz="800" b="1" i="0" u="none" strike="noStrike">
                        <a:solidFill>
                          <a:srgbClr val="000000"/>
                        </a:solidFill>
                        <a:effectLst/>
                        <a:latin typeface="Calibri"/>
                        <a:cs typeface="Calibri"/>
                      </a:endParaRPr>
                    </a:p>
                  </a:txBody>
                  <a:tcPr marL="77207" marR="2573" marT="2573" marB="0" anchor="ctr"/>
                </a:tc>
                <a:tc>
                  <a:txBody>
                    <a:bodyPr/>
                    <a:lstStyle/>
                    <a:p>
                      <a:pPr lvl="0" algn="l">
                        <a:buNone/>
                      </a:pPr>
                      <a:r>
                        <a:rPr lang="en-US" sz="1200" b="0" i="0" u="none" strike="noStrike">
                          <a:solidFill>
                            <a:srgbClr val="000000"/>
                          </a:solidFill>
                          <a:effectLst/>
                          <a:latin typeface="Calibri"/>
                        </a:rPr>
                        <a:t>Bristol</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22</a:t>
                      </a:r>
                    </a:p>
                  </a:txBody>
                  <a:tcPr marL="8467" marR="8467" marT="8467" marB="0" anchor="b"/>
                </a:tc>
                <a:tc>
                  <a:txBody>
                    <a:bodyPr/>
                    <a:lstStyle/>
                    <a:p>
                      <a:pPr lvl="0" algn="ctr" rtl="0">
                        <a:buNone/>
                      </a:pPr>
                      <a:r>
                        <a:rPr lang="en-US" sz="1200" b="0" i="0" u="none" strike="noStrike">
                          <a:solidFill>
                            <a:srgbClr val="000000"/>
                          </a:solidFill>
                          <a:effectLst/>
                          <a:latin typeface="Calibri"/>
                        </a:rPr>
                        <a:t>2%</a:t>
                      </a:r>
                    </a:p>
                  </a:txBody>
                  <a:tcPr marL="8467" marR="8467" marT="8467" marB="0" anchor="b"/>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Dukes</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a:t>
                      </a:r>
                    </a:p>
                  </a:txBody>
                  <a:tcPr marL="8467" marR="8467"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Essex</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44</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Franklin</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31</a:t>
                      </a:r>
                    </a:p>
                  </a:txBody>
                  <a:tcPr marL="8467" marR="8467" marT="8467" marB="0" anchor="b"/>
                </a:tc>
                <a:tc>
                  <a:txBody>
                    <a:bodyPr/>
                    <a:lstStyle/>
                    <a:p>
                      <a:pPr lvl="0" algn="ctr" rtl="0">
                        <a:buNone/>
                      </a:pPr>
                      <a:r>
                        <a:rPr lang="en-US" sz="1200" u="none" strike="noStrike">
                          <a:effectLst/>
                          <a:latin typeface="Calibri"/>
                        </a:rPr>
                        <a:t>4%</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Hampden</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48</a:t>
                      </a:r>
                    </a:p>
                  </a:txBody>
                  <a:tcPr marL="8467" marR="8467"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5529876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Hampshire</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37</a:t>
                      </a:r>
                    </a:p>
                  </a:txBody>
                  <a:tcPr marL="8467" marR="8467"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19850704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Middlesex</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122</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46937873"/>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Nantucket</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a:t>
                      </a:r>
                    </a:p>
                  </a:txBody>
                  <a:tcPr marL="8467" marR="8467"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010508915"/>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Norfolk</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56</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9006578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Plymouth</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39</a:t>
                      </a:r>
                    </a:p>
                  </a:txBody>
                  <a:tcPr marL="8467" marR="8467"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38531630"/>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Suffolk</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68</a:t>
                      </a:r>
                    </a:p>
                  </a:txBody>
                  <a:tcPr marL="8467" marR="8467"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8660141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Worcester</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70</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76429833"/>
                  </a:ext>
                </a:extLst>
              </a:tr>
            </a:tbl>
          </a:graphicData>
        </a:graphic>
      </p:graphicFrame>
      <p:sp>
        <p:nvSpPr>
          <p:cNvPr id="9" name="TextBox 1">
            <a:extLst>
              <a:ext uri="{FF2B5EF4-FFF2-40B4-BE49-F238E27FC236}">
                <a16:creationId xmlns:a16="http://schemas.microsoft.com/office/drawing/2014/main" id="{10961064-9231-4220-9090-7D4D77EDF77C}"/>
              </a:ext>
            </a:extLst>
          </p:cNvPr>
          <p:cNvSpPr txBox="1"/>
          <p:nvPr/>
        </p:nvSpPr>
        <p:spPr>
          <a:xfrm>
            <a:off x="8389914" y="3786902"/>
            <a:ext cx="3440750" cy="329320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000000"/>
                </a:solidFill>
                <a:effectLst/>
                <a:uLnTx/>
                <a:uFillTx/>
                <a:latin typeface="Arial"/>
                <a:cs typeface="Arial"/>
                <a:sym typeface="Arial"/>
              </a:rPr>
              <a:t>Note: </a:t>
            </a:r>
            <a:r>
              <a:rPr kumimoji="0" lang="en-US" sz="800" b="0" i="0" u="none" strike="noStrike" kern="1200" cap="none" spc="0" normalizeH="0" baseline="0" noProof="0">
                <a:ln>
                  <a:noFill/>
                </a:ln>
                <a:solidFill>
                  <a:srgbClr val="000000"/>
                </a:solidFill>
                <a:effectLst/>
                <a:uLnTx/>
                <a:uFillTx/>
                <a:latin typeface="Arial"/>
                <a:cs typeface="Arial"/>
                <a:sym typeface="Arial"/>
              </a:rPr>
              <a:t>All percentages presented here (except County) </a:t>
            </a:r>
            <a:r>
              <a:rPr kumimoji="0" lang="en-US" sz="800" b="0" i="0" u="none" strike="noStrike" kern="0" cap="none" spc="0" normalizeH="0" baseline="0" noProof="0">
                <a:ln>
                  <a:noFill/>
                </a:ln>
                <a:solidFill>
                  <a:srgbClr val="000000"/>
                </a:solidFill>
                <a:effectLst/>
                <a:uLnTx/>
                <a:uFillTx/>
                <a:latin typeface="Arial"/>
                <a:cs typeface="Arial"/>
                <a:sym typeface="Arial"/>
              </a:rPr>
              <a:t>are weighted to the </a:t>
            </a:r>
            <a:r>
              <a:rPr kumimoji="0" lang="en-US" sz="800" b="0" i="0" u="none" strike="noStrike" kern="1200" cap="none" spc="0" normalizeH="0" baseline="0" noProof="0">
                <a:ln>
                  <a:noFill/>
                </a:ln>
                <a:solidFill>
                  <a:srgbClr val="000000"/>
                </a:solidFill>
                <a:effectLst/>
                <a:uLnTx/>
                <a:uFillTx/>
                <a:latin typeface="Arial"/>
                <a:cs typeface="Arial"/>
                <a:sym typeface="Arial"/>
              </a:rPr>
              <a:t>statewide age </a:t>
            </a:r>
            <a:r>
              <a:rPr kumimoji="0" lang="en-US" sz="800" b="0" i="0" u="none" strike="noStrike" kern="0" cap="none" spc="0" normalizeH="0" baseline="0" noProof="0">
                <a:ln>
                  <a:noFill/>
                </a:ln>
                <a:solidFill>
                  <a:srgbClr val="000000"/>
                </a:solidFill>
                <a:effectLst/>
                <a:uLnTx/>
                <a:uFillTx/>
                <a:latin typeface="Arial"/>
                <a:cs typeface="Arial"/>
                <a:sym typeface="Arial"/>
              </a:rPr>
              <a:t>and </a:t>
            </a:r>
            <a:r>
              <a:rPr kumimoji="0" lang="en-US" sz="800" b="0" i="0" u="none" strike="noStrike" kern="1200" cap="none" spc="0" normalizeH="0" baseline="0" noProof="0">
                <a:ln>
                  <a:noFill/>
                </a:ln>
                <a:solidFill>
                  <a:srgbClr val="000000"/>
                </a:solidFill>
                <a:effectLst/>
                <a:uLnTx/>
                <a:uFillTx/>
                <a:latin typeface="Arial"/>
                <a:cs typeface="Arial"/>
                <a:sym typeface="Arial"/>
              </a:rPr>
              <a:t>educational distribution of those 25 years old or older in Massachusetts</a:t>
            </a:r>
            <a:endParaRPr kumimoji="0" lang="en-US" sz="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a:ln>
                  <a:noFill/>
                </a:ln>
                <a:solidFill>
                  <a:srgbClr val="000000"/>
                </a:solidFill>
                <a:effectLst/>
                <a:uLnTx/>
                <a:uFillTx/>
                <a:latin typeface="Arial"/>
                <a:cs typeface="Arial"/>
                <a:sym typeface="Arial"/>
              </a:rPr>
              <a:t>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a:ln>
                  <a:noFill/>
                </a:ln>
                <a:solidFill>
                  <a:srgbClr val="000000"/>
                </a:solidFill>
                <a:effectLst/>
                <a:uLnTx/>
                <a:uFillTx/>
                <a:latin typeface="Arial"/>
                <a:cs typeface="Arial"/>
                <a:sym typeface="Arial"/>
              </a:rPr>
              <a:t>Unweighted percentages should NOT be compared to weighted percentages.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err="1">
                <a:ln>
                  <a:noFill/>
                </a:ln>
                <a:solidFill>
                  <a:srgbClr val="000000"/>
                </a:solidFill>
                <a:effectLst/>
                <a:uLnTx/>
                <a:uFillTx/>
                <a:latin typeface="Arial"/>
                <a:cs typeface="Arial"/>
                <a:sym typeface="Arial"/>
              </a:rPr>
              <a:t>nH</a:t>
            </a:r>
            <a:r>
              <a:rPr kumimoji="0" lang="en-US" sz="800" b="0" i="0" u="none" strike="noStrike" kern="1200" cap="none" spc="0" normalizeH="0" baseline="0" noProof="0">
                <a:ln>
                  <a:noFill/>
                </a:ln>
                <a:solidFill>
                  <a:srgbClr val="000000"/>
                </a:solidFill>
                <a:effectLst/>
                <a:uLnTx/>
                <a:uFillTx/>
                <a:latin typeface="Arial"/>
                <a:cs typeface="Arial"/>
                <a:sym typeface="Arial"/>
              </a:rPr>
              <a:t>/</a:t>
            </a:r>
            <a:r>
              <a:rPr kumimoji="0" lang="en-US" sz="800" b="0" i="0" u="none" strike="noStrike" kern="1200" cap="none" spc="0" normalizeH="0" baseline="0" noProof="0" err="1">
                <a:ln>
                  <a:noFill/>
                </a:ln>
                <a:solidFill>
                  <a:srgbClr val="000000"/>
                </a:solidFill>
                <a:effectLst/>
                <a:uLnTx/>
                <a:uFillTx/>
                <a:latin typeface="Arial"/>
                <a:cs typeface="Arial"/>
                <a:sym typeface="Arial"/>
              </a:rPr>
              <a:t>nL</a:t>
            </a:r>
            <a:r>
              <a:rPr kumimoji="0" lang="en-US" sz="800" b="0" i="0" u="none" strike="noStrike" kern="1200" cap="none" spc="0" normalizeH="0" baseline="0" noProof="0">
                <a:ln>
                  <a:noFill/>
                </a:ln>
                <a:solidFill>
                  <a:srgbClr val="000000"/>
                </a:solidFill>
                <a:effectLst/>
                <a:uLnTx/>
                <a:uFillTx/>
                <a:latin typeface="Arial"/>
                <a:cs typeface="Arial"/>
                <a:sym typeface="Arial"/>
              </a:rPr>
              <a:t> = non-Hispanic/non-Latinx;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a:ln>
                  <a:noFill/>
                </a:ln>
                <a:solidFill>
                  <a:srgbClr val="000000"/>
                </a:solidFill>
                <a:effectLst/>
                <a:uLnTx/>
                <a:uFillTx/>
                <a:latin typeface="Arial"/>
                <a:cs typeface="Arial"/>
                <a:sym typeface="Arial"/>
              </a:rPr>
              <a:t>American Indian/Alaska Native includes respondents who identify as Hispanic/Latinx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a:ln>
                  <a:noFill/>
                </a:ln>
                <a:solidFill>
                  <a:srgbClr val="000000"/>
                </a:solidFill>
                <a:effectLst/>
                <a:uLnTx/>
                <a:uFillTx/>
                <a:latin typeface="Arial"/>
                <a:cs typeface="Arial"/>
                <a:sym typeface="Arial"/>
              </a:rPr>
              <a:t>Questioning/undecided/non-binary gender identity includes respondents identifying as non-binary, genderqueer, not exclusively male or female, and questioning/unsure of their gender identity.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1200" cap="none" spc="0" normalizeH="0" baseline="0" noProof="0">
                <a:ln>
                  <a:noFill/>
                </a:ln>
                <a:solidFill>
                  <a:srgbClr val="000000"/>
                </a:solidFill>
                <a:effectLst/>
                <a:uLnTx/>
                <a:uFillTx/>
                <a:latin typeface="Arial"/>
                <a:cs typeface="Arial"/>
                <a:sym typeface="Arial"/>
              </a:rPr>
              <a:t>‘Any IPV’ includes report from respondent of physical, sexual, and/or controlling forms of IPV experienced during the first six to eight months of the Covid-19 pandemic. </a:t>
            </a:r>
            <a:endParaRPr kumimoji="0" lang="en-US" sz="600" b="0" i="0" u="none" strike="noStrike" kern="1200" cap="none" spc="0" normalizeH="0" baseline="0" noProof="0">
              <a:ln>
                <a:noFill/>
              </a:ln>
              <a:solidFill>
                <a:srgbClr val="000000"/>
              </a:solidFill>
              <a:effectLst/>
              <a:uLnTx/>
              <a:uFillTx/>
              <a:latin typeface="Abadi Extra Light"/>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1200" cap="none" spc="0" normalizeH="0" baseline="0" noProof="0">
              <a:ln>
                <a:noFill/>
              </a:ln>
              <a:solidFill>
                <a:srgbClr val="000000"/>
              </a:solidFill>
              <a:effectLst/>
              <a:uLnTx/>
              <a:uFillTx/>
              <a:latin typeface="Arial"/>
              <a:cs typeface="Arial"/>
              <a:sym typeface="Arial"/>
            </a:endParaRPr>
          </a:p>
        </p:txBody>
      </p:sp>
      <p:sp>
        <p:nvSpPr>
          <p:cNvPr id="10" name="Rectangle 9">
            <a:extLst>
              <a:ext uri="{FF2B5EF4-FFF2-40B4-BE49-F238E27FC236}">
                <a16:creationId xmlns:a16="http://schemas.microsoft.com/office/drawing/2014/main" id="{693D1783-766A-4831-B39D-FA666D4338E1}"/>
              </a:ext>
            </a:extLst>
          </p:cNvPr>
          <p:cNvSpPr/>
          <p:nvPr/>
        </p:nvSpPr>
        <p:spPr>
          <a:xfrm>
            <a:off x="0" y="656489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1EFDF1F6-E8CA-4653-9691-CFC24DCC36B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53392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3130942" y="2895050"/>
            <a:ext cx="6115049" cy="571502"/>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i="1" cap="none" dirty="0">
                <a:solidFill>
                  <a:prstClr val="white"/>
                </a:solidFill>
              </a:rPr>
              <a:t>Next Meeting:</a:t>
            </a: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878858" y="3535738"/>
            <a:ext cx="4618822" cy="633413"/>
          </a:xfrm>
          <a:prstGeom prst="rect">
            <a:avLst/>
          </a:prstGeom>
        </p:spPr>
        <p:txBody>
          <a:bodyPr vert="horz" lIns="68580" tIns="34290" rIns="68580" bIns="3429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4200" b="1" dirty="0">
                <a:solidFill>
                  <a:sysClr val="window" lastClr="FFFFFF"/>
                </a:solidFill>
                <a:latin typeface="Calibri"/>
              </a:rPr>
              <a:t>July 14, 2021</a:t>
            </a:r>
          </a:p>
        </p:txBody>
      </p:sp>
    </p:spTree>
    <p:extLst>
      <p:ext uri="{BB962C8B-B14F-4D97-AF65-F5344CB8AC3E}">
        <p14:creationId xmlns:p14="http://schemas.microsoft.com/office/powerpoint/2010/main" val="14260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046710"/>
          </a:xfrm>
          <a:prstGeom prst="rect">
            <a:avLst/>
          </a:prstGeom>
        </p:spPr>
        <p:txBody>
          <a:bodyPr wrap="square" lIns="91014" tIns="45718" rIns="91014" bIns="45718">
            <a:spAutoFit/>
          </a:bodyPr>
          <a:lstStyle/>
          <a:p>
            <a:r>
              <a:rPr lang="en-US" sz="4000" b="1" dirty="0">
                <a:solidFill>
                  <a:schemeClr val="bg1"/>
                </a:solidFill>
                <a:latin typeface="Arial" pitchFamily="34" charset="0"/>
                <a:cs typeface="Arial" pitchFamily="34" charset="0"/>
              </a:rPr>
              <a:t>Request to Rescind on an Emergency Basis</a:t>
            </a:r>
            <a:endParaRPr lang="en-US" sz="4000" dirty="0">
              <a:solidFill>
                <a:schemeClr val="bg1"/>
              </a:solidFill>
              <a:latin typeface="Arial" pitchFamily="34" charset="0"/>
              <a:cs typeface="Arial" pitchFamily="34" charset="0"/>
            </a:endParaRPr>
          </a:p>
          <a:p>
            <a:endParaRPr lang="en-US" sz="1500" dirty="0">
              <a:solidFill>
                <a:schemeClr val="bg1"/>
              </a:solidFill>
              <a:latin typeface="Arial" pitchFamily="34" charset="0"/>
              <a:cs typeface="Arial" pitchFamily="34" charset="0"/>
            </a:endParaRPr>
          </a:p>
          <a:p>
            <a:r>
              <a:rPr lang="en-US" sz="3600" i="1" dirty="0">
                <a:solidFill>
                  <a:schemeClr val="bg1"/>
                </a:solidFill>
              </a:rPr>
              <a:t>105 CMR 316.000, Use of Face Mask and Coverings in Response to the COVID-19 Pandemic</a:t>
            </a:r>
            <a:endParaRPr lang="en-US" sz="36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965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092877"/>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Determination of Need</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200" i="1" dirty="0">
                <a:solidFill>
                  <a:schemeClr val="bg1"/>
                </a:solidFill>
              </a:rPr>
              <a:t>Request by Chelmsford Surgery Center, LLC for Substantial Change in Service </a:t>
            </a:r>
            <a:endParaRPr lang="en-US" sz="31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622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a:solidFill>
                  <a:schemeClr val="bg1"/>
                </a:solidFill>
                <a:latin typeface="Abadi Extra Light"/>
              </a:rPr>
              <a:t>COVID-19</a:t>
            </a:r>
          </a:p>
          <a:p>
            <a:pPr algn="ctr">
              <a:lnSpc>
                <a:spcPct val="115000"/>
              </a:lnSpc>
            </a:pPr>
            <a:r>
              <a:rPr lang="en-US" sz="4900" b="1" spc="800">
                <a:solidFill>
                  <a:schemeClr val="bg1"/>
                </a:solidFill>
                <a:latin typeface="Abadi Extra Light"/>
              </a:rPr>
              <a:t>Community Impact Survey(CCIS)</a:t>
            </a:r>
          </a:p>
          <a:p>
            <a:pPr algn="ctr">
              <a:lnSpc>
                <a:spcPct val="115000"/>
              </a:lnSpc>
            </a:pPr>
            <a:endParaRPr lang="en-US" sz="2667">
              <a:solidFill>
                <a:schemeClr val="bg1"/>
              </a:solidFill>
              <a:latin typeface="Abadi Extra Light"/>
            </a:endParaRPr>
          </a:p>
          <a:p>
            <a:pPr algn="ctr">
              <a:lnSpc>
                <a:spcPct val="115000"/>
              </a:lnSpc>
              <a:buSzPts val="1100"/>
            </a:pPr>
            <a:r>
              <a:rPr lang="en-US" sz="3200" spc="400">
                <a:solidFill>
                  <a:schemeClr val="bg1"/>
                </a:solidFill>
                <a:latin typeface="Abadi Extra Light"/>
              </a:rPr>
              <a:t>Preliminary Analysis Results as of </a:t>
            </a:r>
            <a:endParaRPr lang="en-US" sz="3200" i="1" spc="400">
              <a:solidFill>
                <a:schemeClr val="bg1"/>
              </a:solidFill>
              <a:latin typeface="Abadi Extra Light"/>
            </a:endParaRPr>
          </a:p>
          <a:p>
            <a:pPr algn="ctr">
              <a:lnSpc>
                <a:spcPct val="115000"/>
              </a:lnSpc>
              <a:buSzPts val="1100"/>
            </a:pPr>
            <a:r>
              <a:rPr lang="en-US" sz="3200" spc="400">
                <a:solidFill>
                  <a:schemeClr val="bg1"/>
                </a:solidFill>
                <a:latin typeface="Abadi Extra Light"/>
              </a:rPr>
              <a:t>June 9, 2021</a:t>
            </a:r>
            <a:br>
              <a:rPr lang="en-US" sz="3200" spc="400">
                <a:latin typeface="Abadi Extra Light"/>
              </a:rPr>
            </a:br>
            <a:br>
              <a:rPr lang="en-US" sz="1850">
                <a:latin typeface="Abadi Extra Light"/>
              </a:rPr>
            </a:br>
            <a:r>
              <a:rPr lang="en-US" sz="1850" spc="400">
                <a:solidFill>
                  <a:schemeClr val="bg1"/>
                </a:solidFill>
                <a:latin typeface="Abadi Extra Light"/>
              </a:rPr>
              <a:t>Presented by Sabrina Selk ScM, ScD </a:t>
            </a:r>
            <a:endParaRPr lang="en-US" sz="1850" spc="400">
              <a:solidFill>
                <a:schemeClr val="bg1"/>
              </a:solidFill>
            </a:endParaRPr>
          </a:p>
          <a:p>
            <a:endParaRPr lang="en-US">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400" normalizeH="0" baseline="0" noProof="0">
                <a:ln>
                  <a:noFill/>
                </a:ln>
                <a:solidFill>
                  <a:srgbClr val="FFFFFF"/>
                </a:solidFill>
                <a:effectLst/>
                <a:uLnTx/>
                <a:uFillTx/>
                <a:latin typeface="Abadi Extra Light"/>
                <a:ea typeface="+mn-ea"/>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5" name="Rectangle 4">
            <a:extLst>
              <a:ext uri="{FF2B5EF4-FFF2-40B4-BE49-F238E27FC236}">
                <a16:creationId xmlns:a16="http://schemas.microsoft.com/office/drawing/2014/main" id="{C177329C-A6C2-C744-997B-73371C7499A6}"/>
              </a:ext>
            </a:extLst>
          </p:cNvPr>
          <p:cNvSpPr/>
          <p:nvPr/>
        </p:nvSpPr>
        <p:spPr>
          <a:xfrm>
            <a:off x="3367" y="651247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157427" y="5408931"/>
            <a:ext cx="6808077" cy="1847044"/>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Steering Committee</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Lauren Cardoso, W.W.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Sanouri</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Ursprung, Beth Beatriz, Abbie Averbach, Ruth Blodgett, Ben Wood, Sabrina Selk, Nicole Daley, Lisa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Bandoian</a:t>
            </a: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188080" y="1597826"/>
            <a:ext cx="11765685" cy="954107"/>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FFFFFF"/>
                </a:solidFill>
                <a:effectLst/>
                <a:uLnTx/>
                <a:uFillTx/>
                <a:latin typeface="Abadi"/>
                <a:ea typeface="+mn-ea"/>
                <a:cs typeface="Arial"/>
                <a:sym typeface="Arial"/>
              </a:rPr>
              <a:t>CCIS Project Leads</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W.W. </a:t>
            </a:r>
            <a:r>
              <a:rPr kumimoji="0" lang="en-US" sz="1800" b="0" i="0" u="none" strike="noStrike" kern="0" cap="none" spc="0" normalizeH="0" baseline="0" noProof="0" err="1">
                <a:ln>
                  <a:noFill/>
                </a:ln>
                <a:solidFill>
                  <a:srgbClr val="FFFFFF"/>
                </a:solidFill>
                <a:effectLst/>
                <a:uLnTx/>
                <a:uFillTx/>
                <a:latin typeface="Abadi Extra Light"/>
                <a:ea typeface="+mn-ea"/>
                <a:cs typeface="Arial"/>
                <a:sym typeface="Arial"/>
              </a:rPr>
              <a:t>Sanouri</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a:t>
            </a:r>
            <a:r>
              <a:rPr kumimoji="0" lang="en-US" sz="1800" b="0" i="0" u="none" strike="noStrike" kern="0" cap="none" spc="0" normalizeH="0" baseline="0" noProof="0" err="1">
                <a:ln>
                  <a:noFill/>
                </a:ln>
                <a:solidFill>
                  <a:srgbClr val="FFFFFF"/>
                </a:solidFill>
                <a:effectLst/>
                <a:uLnTx/>
                <a:uFillTx/>
                <a:latin typeface="Abadi Extra Light"/>
                <a:ea typeface="+mn-ea"/>
                <a:cs typeface="Arial"/>
                <a:sym typeface="Arial"/>
              </a:rPr>
              <a:t>Ursprung</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Lauren Cardoso, Beth Beatriz, Glory Song, Caroline Stack, Kathleen Fitzsimmons, Emily Sparer-Fine, Ben Wood, Lisa </a:t>
            </a:r>
            <a:r>
              <a:rPr kumimoji="0" lang="en-US" sz="1800" b="0" i="0" u="none" strike="noStrike" kern="0" cap="none" spc="0" normalizeH="0" baseline="0" noProof="0" err="1">
                <a:ln>
                  <a:noFill/>
                </a:ln>
                <a:solidFill>
                  <a:srgbClr val="FFFFFF"/>
                </a:solidFill>
                <a:effectLst/>
                <a:uLnTx/>
                <a:uFillTx/>
                <a:latin typeface="Abadi Extra Light"/>
                <a:ea typeface="+mn-ea"/>
                <a:cs typeface="Arial"/>
                <a:sym typeface="Arial"/>
              </a:rPr>
              <a:t>Bandoian</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Heather Nelson, Amy Flynn, Lisa Arsenault, </a:t>
            </a:r>
            <a:r>
              <a:rPr kumimoji="0" lang="en-US" sz="1800" b="0" i="0" u="none" strike="noStrike" kern="0" cap="none" spc="0" normalizeH="0" baseline="0" noProof="0">
                <a:ln>
                  <a:noFill/>
                </a:ln>
                <a:solidFill>
                  <a:srgbClr val="FFFFFF"/>
                </a:solidFill>
                <a:effectLst/>
                <a:uLnTx/>
                <a:uFillTx/>
                <a:latin typeface="Abadi Extra Light"/>
                <a:ea typeface="+mn-lt"/>
                <a:cs typeface="Arial"/>
                <a:sym typeface="Arial"/>
              </a:rPr>
              <a:t>Abby Atkins</a:t>
            </a: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157427" y="2791503"/>
            <a:ext cx="6808077" cy="2462597"/>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Analytic Team</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Beth Beatriz, Glory Song, Caroline Stack, Kathleen Fitzsimmons, Emily Sparer-Fine, </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Ziming Xuan, </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Matthew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Tumpney</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Rebecca Han, Lauren Larochelle, Arielle Coq, Anne Marie Matteucci, Lauren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Fogharty</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Vera Mouradian, Melody Kingsley, Ta Wei Lin, Anna Agan, Justine Egan, Allison Guarino, Elizabeth Showalter, Beatriz Pazos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Vautin</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Priyokti</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Rana, </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Mayowa Sanusi, Emily Lawson, Alana LeBrón </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Lauren Cardoso, W.W.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Sanouri</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Ursprung</a:t>
            </a:r>
          </a:p>
        </p:txBody>
      </p:sp>
      <p:sp>
        <p:nvSpPr>
          <p:cNvPr id="9" name="Rectangle 8">
            <a:extLst>
              <a:ext uri="{FF2B5EF4-FFF2-40B4-BE49-F238E27FC236}">
                <a16:creationId xmlns:a16="http://schemas.microsoft.com/office/drawing/2014/main" id="{3787731C-DB3C-9E4F-B830-4D81F1ADE926}"/>
              </a:ext>
            </a:extLst>
          </p:cNvPr>
          <p:cNvSpPr/>
          <p:nvPr/>
        </p:nvSpPr>
        <p:spPr>
          <a:xfrm>
            <a:off x="7203090" y="2791505"/>
            <a:ext cx="4682389" cy="2421689"/>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Data to Action Workgroup</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Jessica del Rosario, Kim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Etingoff</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Lisa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Bandoian</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Andrea Mooney, Ben Kingston, Lauren Cardoso; Dawn Fukuda, Lamar Polk,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Hermik</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Babakhanlou</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-Chase, Glennon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Beresin</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Mahsa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Yazdy</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Emily White, Timothy St. Laurent, Fareesa Hasan, Nicole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Roos</a:t>
            </a:r>
            <a:endParaRPr kumimoji="0" lang="en-US" sz="1867" b="0" i="0" u="none" strike="noStrike" kern="0" cap="none" spc="0" normalizeH="0" baseline="0" noProof="0" err="1">
              <a:ln>
                <a:noFill/>
              </a:ln>
              <a:solidFill>
                <a:srgbClr val="000000"/>
              </a:solidFill>
              <a:effectLst/>
              <a:uLnTx/>
              <a:uFillTx/>
              <a:latin typeface="Abadi Extra Light"/>
              <a:ea typeface="+mn-ea"/>
              <a:cs typeface="Arial"/>
              <a:sym typeface="Arial"/>
            </a:endParaRPr>
          </a:p>
        </p:txBody>
      </p:sp>
      <p:sp>
        <p:nvSpPr>
          <p:cNvPr id="11" name="Rectangle 10">
            <a:extLst>
              <a:ext uri="{FF2B5EF4-FFF2-40B4-BE49-F238E27FC236}">
                <a16:creationId xmlns:a16="http://schemas.microsoft.com/office/drawing/2014/main" id="{39903C3B-AE1F-5A4C-8F65-F7F65C051495}"/>
              </a:ext>
            </a:extLst>
          </p:cNvPr>
          <p:cNvSpPr/>
          <p:nvPr/>
        </p:nvSpPr>
        <p:spPr>
          <a:xfrm>
            <a:off x="7468929" y="5458462"/>
            <a:ext cx="4150711" cy="1262397"/>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51" b="1" i="0" u="none" strike="noStrike" kern="0" cap="none" spc="0" normalizeH="0" baseline="0" noProof="0">
                <a:ln>
                  <a:noFill/>
                </a:ln>
                <a:solidFill>
                  <a:srgbClr val="FFFFFF"/>
                </a:solidFill>
                <a:effectLst/>
                <a:uLnTx/>
                <a:uFillTx/>
                <a:latin typeface="Abadi"/>
                <a:ea typeface="+mn-ea"/>
                <a:cs typeface="Arial"/>
                <a:sym typeface="Arial"/>
              </a:rPr>
              <a:t>CCIS Data Dissemination Workgroup</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51" b="0" i="0" u="none" strike="noStrike" kern="0" cap="none" spc="0" normalizeH="0" baseline="0" noProof="0">
                <a:ln>
                  <a:noFill/>
                </a:ln>
                <a:solidFill>
                  <a:srgbClr val="FFFFFF"/>
                </a:solidFill>
                <a:effectLst/>
                <a:uLnTx/>
                <a:uFillTx/>
                <a:latin typeface="Abadi Extra Light"/>
                <a:ea typeface="+mn-ea"/>
                <a:cs typeface="Arial"/>
                <a:sym typeface="Arial"/>
              </a:rPr>
              <a:t>Beth Beatriz, Glory Song, Emily Sparer-Fine, Ta Wei Lin, Vera Mouradian, Rebecca Han</a:t>
            </a: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905D0B8C-8A78-4873-9BB3-EFB14BDB6A92}"/>
              </a:ext>
            </a:extLst>
          </p:cNvPr>
          <p:cNvSpPr/>
          <p:nvPr/>
        </p:nvSpPr>
        <p:spPr>
          <a:xfrm>
            <a:off x="3367" y="651247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9038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Mass in Motion programs, including Springfield, Malden, and Chelsea</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Cambodian Mutual Assistance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Mashpee Wampanoag Tribe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Immigrants’ Assistance Center, Inc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Families for Justice as Healing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City of Lawrence Mayor’s Health Task Force</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The</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84 Coalitions, including the Lawrence/Methuen Coalition</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Boys and Girls Clubs, including those in Fitchburg and Leominster and the Metro South area</a:t>
            </a:r>
            <a:endParaRPr kumimoji="0" lang="en-US"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Chinatown Neighborhood Association</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Father Bill’s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UTEC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err="1">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rPr>
              <a:t>MassCOSH</a:t>
            </a: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Stavros Center for Independent Living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Greater Springfield Senior Services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Center</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for Living and Working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DEAF, Inc.</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Massachusetts Commission for the Deaf and Hard of Hearing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marL="0" marR="0" lvl="0" indent="0" algn="l" defTabSz="1219170" rtl="0" eaLnBrk="1" fontAlgn="auto" latinLnBrk="0" hangingPunct="1">
              <a:lnSpc>
                <a:spcPct val="115000"/>
              </a:lnSpc>
              <a:spcBef>
                <a:spcPts val="1067"/>
              </a:spcBef>
              <a:spcAft>
                <a:spcPts val="2133"/>
              </a:spcAft>
              <a:buClr>
                <a:srgbClr val="000000"/>
              </a:buClr>
              <a:buSzPts val="1100"/>
              <a:buFontTx/>
              <a:buNone/>
              <a:tabLst/>
              <a:defRPr/>
            </a:pPr>
            <a: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t>Many groups that were critical in the success of this effort and gave important input on the development and deployment of the survey:</a:t>
            </a:r>
            <a:b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b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p:txBody>
      </p:sp>
      <p:sp>
        <p:nvSpPr>
          <p:cNvPr id="7" name="Rectangle 6">
            <a:extLst>
              <a:ext uri="{FF2B5EF4-FFF2-40B4-BE49-F238E27FC236}">
                <a16:creationId xmlns:a16="http://schemas.microsoft.com/office/drawing/2014/main" id="{ACAEF21E-4789-45C4-89D5-DA47D44BE019}"/>
              </a:ext>
            </a:extLst>
          </p:cNvPr>
          <p:cNvSpPr/>
          <p:nvPr/>
        </p:nvSpPr>
        <p:spPr>
          <a:xfrm>
            <a:off x="3367" y="6512472"/>
            <a:ext cx="127855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6.9.21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74973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3773</TotalTime>
  <Words>8603</Words>
  <Application>Microsoft Office PowerPoint</Application>
  <PresentationFormat>Widescreen</PresentationFormat>
  <Paragraphs>1855</Paragraphs>
  <Slides>49</Slides>
  <Notes>36</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49</vt:i4>
      </vt:variant>
    </vt:vector>
  </HeadingPairs>
  <TitlesOfParts>
    <vt:vector size="66" baseType="lpstr">
      <vt:lpstr>Abadi</vt:lpstr>
      <vt:lpstr>Abadi Extra Light</vt:lpstr>
      <vt:lpstr>Angsana New</vt:lpstr>
      <vt:lpstr>Arial</vt:lpstr>
      <vt:lpstr>Arial,Sans-Serif</vt:lpstr>
      <vt:lpstr>Calibri</vt:lpstr>
      <vt:lpstr>Calibri Light</vt:lpstr>
      <vt:lpstr>Office Theme</vt:lpstr>
      <vt:lpstr>2_Office Theme</vt:lpstr>
      <vt:lpstr>Custom Design</vt:lpstr>
      <vt:lpstr>1_Custom Design</vt:lpstr>
      <vt:lpstr>1_Office Theme</vt:lpstr>
      <vt:lpstr>3_Simple Light</vt:lpstr>
      <vt:lpstr>2_Simple Light</vt:lpstr>
      <vt:lpstr>3_Office Theme</vt:lpstr>
      <vt:lpstr>Simple Light</vt:lpstr>
      <vt:lpstr>4_Office Theme</vt:lpstr>
      <vt:lpstr>PowerPoint Presentation</vt:lpstr>
      <vt:lpstr>PowerPoint Presentation</vt:lpstr>
      <vt:lpstr>PowerPoint Presentation</vt:lpstr>
      <vt:lpstr>PowerPoint Presentation</vt:lpstr>
      <vt:lpstr>PowerPoint Presentation</vt:lpstr>
      <vt:lpstr>PowerPoint Presentation</vt:lpstr>
      <vt:lpstr>COVID-19 Community Impact Survey(CCIS)  Preliminary Analysis Results as of  June 9, 2021  Presented by Sabrina Selk ScM, ScD  </vt:lpstr>
      <vt:lpstr>PowerPoint Presentation</vt:lpstr>
      <vt:lpstr>PowerPoint Presentation</vt:lpstr>
      <vt:lpstr>OVERVIEW</vt:lpstr>
      <vt:lpstr>PURPOSE AND APPROACH</vt:lpstr>
      <vt:lpstr>Why did we conduct the CCIS?</vt:lpstr>
      <vt:lpstr>OVERVIEW OF CCIS APPROACH</vt:lpstr>
      <vt:lpstr>RESULTS TOPICS TO DATE</vt:lpstr>
      <vt:lpstr>POPULATION SPOTLIGHT:  Sexual Orientation, Gender Identity, and Transgender Experience </vt:lpstr>
      <vt:lpstr>June is Pride Month. </vt:lpstr>
      <vt:lpstr>This progress has not been enough. </vt:lpstr>
      <vt:lpstr>PowerPoint Presentation</vt:lpstr>
      <vt:lpstr>PowerPoint Presentation</vt:lpstr>
      <vt:lpstr>FRAMING MATTERS</vt:lpstr>
      <vt:lpstr>REACHING LGBTQ+ COMMUNITIES ON CCIS </vt:lpstr>
      <vt:lpstr>The pandemic has inequitably impacted LGBTQ+ youth and adults across multiple domains affecting the social determinants of health. </vt:lpstr>
      <vt:lpstr>Meeting basic needs is among the most critical concerns</vt:lpstr>
      <vt:lpstr>Resources that address mental &amp; behavioral health are needed now to aid recovery.</vt:lpstr>
      <vt:lpstr>Safe, stable housing is needed now. </vt:lpstr>
      <vt:lpstr>PowerPoint Presentation</vt:lpstr>
      <vt:lpstr>KEY TAKEAWAYS</vt:lpstr>
      <vt:lpstr>KEY TAKEAWAYS: LGBTQ+ RESIDENTS</vt:lpstr>
      <vt:lpstr>PowerPoint Presentation</vt:lpstr>
      <vt:lpstr>PowerPoint Presentation</vt:lpstr>
      <vt:lpstr>PowerPoint Presentation</vt:lpstr>
      <vt:lpstr>PowerPoint Presentation</vt:lpstr>
      <vt:lpstr>CCIS DOMAINS </vt:lpstr>
      <vt:lpstr>Survey Questions</vt:lpstr>
      <vt:lpstr>Survey Questions</vt:lpstr>
      <vt:lpstr>Survey Questions</vt:lpstr>
      <vt:lpstr>Survey Questions</vt:lpstr>
      <vt:lpstr>Survey Questions</vt:lpstr>
      <vt:lpstr>Recruitment among priority populations was unprecedented</vt:lpstr>
      <vt:lpstr>Recruitment efforts were overwhelmingly successful</vt:lpstr>
      <vt:lpstr>Demographics of the sample</vt:lpstr>
      <vt:lpstr>Demographics  of the CCIS Black sample</vt:lpstr>
      <vt:lpstr>Demographics of the CCIS Hispanic/Latinx sample (n=2432)</vt:lpstr>
      <vt:lpstr>Demographics of the CCIS Hispanic/Latinx sample (n=2432), continued</vt:lpstr>
      <vt:lpstr>Demographics  of the CCIS AAPI sample</vt:lpstr>
      <vt:lpstr>PowerPoint Presentation</vt:lpstr>
      <vt:lpstr>Demographics  of the CCIS AAPI sample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McNamara, Torey (DPH)</cp:lastModifiedBy>
  <cp:revision>329</cp:revision>
  <cp:lastPrinted>2021-01-21T15:13:04Z</cp:lastPrinted>
  <dcterms:created xsi:type="dcterms:W3CDTF">2019-01-10T19:26:50Z</dcterms:created>
  <dcterms:modified xsi:type="dcterms:W3CDTF">2021-06-09T03:22:38Z</dcterms:modified>
</cp:coreProperties>
</file>