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8" r:id="rId4"/>
    <p:sldMasterId id="2147483917" r:id="rId5"/>
    <p:sldMasterId id="2147483930" r:id="rId6"/>
  </p:sldMasterIdLst>
  <p:notesMasterIdLst>
    <p:notesMasterId r:id="rId53"/>
  </p:notesMasterIdLst>
  <p:handoutMasterIdLst>
    <p:handoutMasterId r:id="rId54"/>
  </p:handoutMasterIdLst>
  <p:sldIdLst>
    <p:sldId id="2147470002" r:id="rId7"/>
    <p:sldId id="279" r:id="rId8"/>
    <p:sldId id="2147470234" r:id="rId9"/>
    <p:sldId id="2147470235" r:id="rId10"/>
    <p:sldId id="2147470236" r:id="rId11"/>
    <p:sldId id="2147470237" r:id="rId12"/>
    <p:sldId id="2147470238" r:id="rId13"/>
    <p:sldId id="2147470239" r:id="rId14"/>
    <p:sldId id="2147470240" r:id="rId15"/>
    <p:sldId id="2147470241" r:id="rId16"/>
    <p:sldId id="2147470242" r:id="rId17"/>
    <p:sldId id="2147470243" r:id="rId18"/>
    <p:sldId id="2147471007" r:id="rId19"/>
    <p:sldId id="2147471051" r:id="rId20"/>
    <p:sldId id="2147471062" r:id="rId21"/>
    <p:sldId id="2147471063" r:id="rId22"/>
    <p:sldId id="2147471064" r:id="rId23"/>
    <p:sldId id="2147471065" r:id="rId24"/>
    <p:sldId id="2147471068" r:id="rId25"/>
    <p:sldId id="2147471080" r:id="rId26"/>
    <p:sldId id="2147470060" r:id="rId27"/>
    <p:sldId id="2147471069" r:id="rId28"/>
    <p:sldId id="2147471031" r:id="rId29"/>
    <p:sldId id="284" r:id="rId30"/>
    <p:sldId id="2147471034" r:id="rId31"/>
    <p:sldId id="258" r:id="rId32"/>
    <p:sldId id="2147470019" r:id="rId33"/>
    <p:sldId id="2147470038" r:id="rId34"/>
    <p:sldId id="2147471084" r:id="rId35"/>
    <p:sldId id="2147470039" r:id="rId36"/>
    <p:sldId id="2147471072" r:id="rId37"/>
    <p:sldId id="273" r:id="rId38"/>
    <p:sldId id="2147470047" r:id="rId39"/>
    <p:sldId id="2147470003" r:id="rId40"/>
    <p:sldId id="2147470044" r:id="rId41"/>
    <p:sldId id="2147470043" r:id="rId42"/>
    <p:sldId id="2147470037" r:id="rId43"/>
    <p:sldId id="2147470040" r:id="rId44"/>
    <p:sldId id="2147470041" r:id="rId45"/>
    <p:sldId id="2147470045" r:id="rId46"/>
    <p:sldId id="2147470027" r:id="rId47"/>
    <p:sldId id="2147471085" r:id="rId48"/>
    <p:sldId id="2147470016" r:id="rId49"/>
    <p:sldId id="2147470042" r:id="rId50"/>
    <p:sldId id="276" r:id="rId51"/>
    <p:sldId id="27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 id="{91A06889-3741-4739-8606-6A8B3C5D4D2B}">
          <p14:sldIdLst>
            <p14:sldId id="2147470002"/>
          </p14:sldIdLst>
        </p14:section>
        <p14:section name="Updates slides" id="{0A794F5C-28F0-4931-A28F-2D8137CC4073}">
          <p14:sldIdLst>
            <p14:sldId id="279"/>
            <p14:sldId id="2147470234"/>
            <p14:sldId id="2147470235"/>
            <p14:sldId id="2147470236"/>
            <p14:sldId id="2147470237"/>
            <p14:sldId id="2147470238"/>
            <p14:sldId id="2147470239"/>
            <p14:sldId id="2147470240"/>
            <p14:sldId id="2147470241"/>
            <p14:sldId id="2147470242"/>
            <p14:sldId id="2147470243"/>
          </p14:sldIdLst>
        </p14:section>
        <p14:section name="Informational Presentation - Maternal Health" id="{0C1B639D-93F4-419A-9B0B-C0F2F2A47466}">
          <p14:sldIdLst>
            <p14:sldId id="2147471007"/>
            <p14:sldId id="2147471051"/>
            <p14:sldId id="2147471062"/>
            <p14:sldId id="2147471063"/>
            <p14:sldId id="2147471064"/>
            <p14:sldId id="2147471065"/>
            <p14:sldId id="2147471068"/>
            <p14:sldId id="2147471080"/>
            <p14:sldId id="2147470060"/>
            <p14:sldId id="2147471069"/>
            <p14:sldId id="2147471031"/>
            <p14:sldId id="284"/>
            <p14:sldId id="2147471034"/>
            <p14:sldId id="258"/>
            <p14:sldId id="2147470019"/>
            <p14:sldId id="2147470038"/>
            <p14:sldId id="2147471084"/>
            <p14:sldId id="2147470039"/>
            <p14:sldId id="2147471072"/>
          </p14:sldIdLst>
        </p14:section>
        <p14:section name="Informational Presentation - Health Care Workforce Center" id="{CF917976-4CB9-4AF2-826D-76819DE1B65C}">
          <p14:sldIdLst>
            <p14:sldId id="273"/>
            <p14:sldId id="2147470047"/>
            <p14:sldId id="2147470003"/>
            <p14:sldId id="2147470044"/>
            <p14:sldId id="2147470043"/>
            <p14:sldId id="2147470037"/>
            <p14:sldId id="2147470040"/>
            <p14:sldId id="2147470041"/>
            <p14:sldId id="2147470045"/>
            <p14:sldId id="2147470027"/>
            <p14:sldId id="2147471085"/>
            <p14:sldId id="2147470016"/>
            <p14:sldId id="2147470042"/>
            <p14:sldId id="276"/>
          </p14:sldIdLst>
        </p14:section>
        <p14:section name="Next meeting notice" id="{CDEE2D27-B5F7-4944-AE0D-4B3E8A84372E}">
          <p14:sldIdLst>
            <p14:sldId id="277"/>
          </p14:sldIdLst>
        </p14:section>
      </p14:sectionLst>
    </p:ext>
    <p:ext uri="{EFAFB233-063F-42B5-8137-9DF3F51BA10A}">
      <p15:sldGuideLst xmlns:p15="http://schemas.microsoft.com/office/powerpoint/2012/main">
        <p15:guide id="1" orient="horz" pos="2280" userDrawn="1">
          <p15:clr>
            <a:srgbClr val="A4A3A4"/>
          </p15:clr>
        </p15:guide>
        <p15:guide id="2" pos="6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058A00-ACF4-D62A-03F0-4CAD7A00EC66}" name="Pomponio Chipman, Nina (DPH)" initials="NP" userId="S::Nina.PomponioChipman@mass.gov::949aec94-aa96-4b1c-8f71-072d55a8012e" providerId="AD"/>
  <p188:author id="{BB9B210C-DC92-5CC7-25EC-C71BFF271A81}" name="Arterian, Susannah C (DPH)" initials="SA" userId="S::Susannah.C.Arterian@mass.gov::22b774b7-5dc5-48a5-9e78-2828b7883d2a" providerId="AD"/>
  <p188:author id="{6C725C28-B413-453F-9762-73D7E1A8290C}" name="Callahan, Marita (DPH)" initials="CM" userId="S::marita.callahan@mass.gov::2191c78b-82c4-402d-b7cd-5da9af6d330e" providerId="AD"/>
  <p188:author id="{89BEF631-2278-725A-89FF-3C77F4197AE9}" name="Catulle, Fabiola (DPH)" initials="FC" userId="S::Fabiola.Catulle@mass.gov::39ad42f0-e36a-45bb-b14e-c775535e0185" providerId="AD"/>
  <p188:author id="{6682F638-61C9-9FF3-D282-9B2109D50310}" name="Catulle, Fabiola (DPH)" initials="CF" userId="S::fabiola.catulle@mass.gov::39ad42f0-e36a-45bb-b14e-c775535e0185" providerId="AD"/>
  <p188:author id="{714E2B48-A401-0A88-FF56-DC5C6928DFEC}" name="Zeidman, Jessica (DPH)" initials="ZJ" userId="S::jessica.zeidman@mass.gov::33c3030e-80b1-478e-97c9-d1cb951975fe" providerId="AD"/>
  <p188:author id="{A3F84F56-AD76-25D4-48BF-33CF58081D7D}" name="Chaneco, Aynsley" initials="CA" userId="S::aynsley.chaneco@mass.gov::681a52f2-92cf-46ea-b0ca-264ed9471fd1" providerId="AD"/>
  <p188:author id="{0952145B-E5C7-D191-F869-983BECF295A9}" name="Kaplan, Amy (DPH)" initials="KA(" userId="S::amy.kaplan@mass.gov::f1015638-69ff-4a80-acb4-9827cd3c3602" providerId="AD"/>
  <p188:author id="{2F7A9C65-6E7E-085A-48DC-132D4E966EA4}" name="Dally, Emily I (DPH)" initials="D(" userId="S::emily.i.dally@mass.gov::7adfd95f-ab90-4089-be71-8f1d6032eb81" providerId="AD"/>
  <p188:author id="{8267A780-D2E6-07A8-E864-43117F9AA7F0}" name="Gagne, Jaclyn K (DPH)" initials="G(" userId="S::jaclyn.k.gagne@mass.gov::ed86fbee-45bc-4148-93bc-182cd80bef14" providerId="AD"/>
  <p188:author id="{1DF1128C-F4E4-85DE-6AF7-C49F0434837A}" name="McNamara, Torey (DPH)" initials="TM" userId="S::Torey.McNamara@mass.gov::b32fb533-af4f-4b36-a14b-9287fe83d78b" providerId="AD"/>
  <p188:author id="{49DBCB8D-7F55-CAE1-B4C5-6B7C201BB238}" name="Atkinson, Jessica L (DPH)" initials="JA" userId="S::Jessica.L.Atkinson@mass.gov::37894235-441c-42dc-8dd8-63479420428b" providerId="AD"/>
  <p188:author id="{F154B6A1-A1D2-36D6-6C30-FBDD065D8F90}" name="Zeidman, Jessica (DPH)" initials="JZ" userId="S::Jessica.Zeidman@mass.gov::33c3030e-80b1-478e-97c9-d1cb951975fe" providerId="AD"/>
  <p188:author id="{DC423BBF-E089-1720-4E1A-E3F1338DE8D0}" name="Teague, Katelyn (DPH)" initials="KT" userId="S::Katelyn.Teague@mass.gov::249a0ccd-0315-4529-a459-9dc21248967e" providerId="AD"/>
  <p188:author id="{5A1299E4-5918-B048-6772-34C6C2F98D09}" name="Blodgett, Ruth (DPH)" initials="BR" userId="S::ruth.blodgett@mass.gov::e12a8cf4-5fa8-4e7a-b5a0-49546c9a30c0" providerId="AD"/>
  <p188:author id="{1E10E1E6-6BB7-6B3A-D173-CB5729C80727}" name="Davis, Stephen (DPH)" initials="SD" userId="S::stephen.davis@mass.gov::ceeb181e-c58c-4cc6-bb9f-4b036ac28b03" providerId="AD"/>
  <p188:author id="{87157EE9-8983-DCE1-52BC-7AD0CF365F84}" name="Alonso Lord, Cristina E (DPH)" initials="A(" userId="S::cristina.e.alonsolord@mass.gov::6b001053-4c37-4a7c-928f-8eb411e33422" providerId="AD"/>
  <p188:author id="{592DF4EF-14E4-5AC0-74FE-55B7EE93216C}" name="Christian, Brittany S (DPH)" initials="C(" userId="S::brittany.s.christian@mass.gov::eca924d6-6130-499e-9f01-47bca6910c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hen, Alison B (DPH)" initials="CAB(" lastIdx="1" clrIdx="0">
    <p:extLst>
      <p:ext uri="{19B8F6BF-5375-455C-9EA6-DF929625EA0E}">
        <p15:presenceInfo xmlns:p15="http://schemas.microsoft.com/office/powerpoint/2012/main" userId="S::Alison.B.Cohen@mass.gov::476fe2ad-4475-43c1-a402-684819d93f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F54"/>
    <a:srgbClr val="EFF6FF"/>
    <a:srgbClr val="032E53"/>
    <a:srgbClr val="055994"/>
    <a:srgbClr val="005994"/>
    <a:srgbClr val="6CA5C2"/>
    <a:srgbClr val="92BDD2"/>
    <a:srgbClr val="D4D6D3"/>
    <a:srgbClr val="B1C0AF"/>
    <a:srgbClr val="92CA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0CE62E-1F35-445C-8338-77EF2969CDB5}" v="14" dt="2026-03-10T20:24:00.493"/>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34" autoAdjust="0"/>
  </p:normalViewPr>
  <p:slideViewPr>
    <p:cSldViewPr snapToGrid="0">
      <p:cViewPr varScale="1">
        <p:scale>
          <a:sx n="85" d="100"/>
          <a:sy n="85" d="100"/>
        </p:scale>
        <p:origin x="1554" y="78"/>
      </p:cViewPr>
      <p:guideLst>
        <p:guide orient="horz" pos="2280"/>
        <p:guide pos="616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https://massgov-my.sharepoint.com/personal/silvia_banos-aguayo_mass_gov/Documents/Microsoft%20Teams%20Chat%20Files/MLRP%20Awards%202020-202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a:t>MLRP Awards 2020-2025</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Pivot!$F$2</c:f>
              <c:strCache>
                <c:ptCount val="1"/>
                <c:pt idx="0">
                  <c:v>Count</c:v>
                </c:pt>
              </c:strCache>
            </c:strRef>
          </c:tx>
          <c:spPr>
            <a:solidFill>
              <a:schemeClr val="accent2">
                <a:lumMod val="60000"/>
                <a:lumOff val="40000"/>
              </a:schemeClr>
            </a:solidFill>
            <a:ln>
              <a:solidFill>
                <a:schemeClr val="accent4"/>
              </a:solidFill>
            </a:ln>
            <a:effectLst/>
          </c:spPr>
          <c:invertIfNegative val="0"/>
          <c:dLbls>
            <c:dLbl>
              <c:idx val="7"/>
              <c:layout>
                <c:manualLayout>
                  <c:x val="0"/>
                  <c:y val="-2.315914959681890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5D-43DD-92BC-F749A757024E}"/>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Pivot!$E$3:$E$10</c:f>
              <c:strCache>
                <c:ptCount val="8"/>
                <c:pt idx="0">
                  <c:v>Nurse</c:v>
                </c:pt>
                <c:pt idx="1">
                  <c:v>Mental Health Provider</c:v>
                </c:pt>
                <c:pt idx="2">
                  <c:v>Social Work</c:v>
                </c:pt>
                <c:pt idx="3">
                  <c:v>Pharmacist</c:v>
                </c:pt>
                <c:pt idx="4">
                  <c:v>Physician</c:v>
                </c:pt>
                <c:pt idx="5">
                  <c:v>Physician Assistant</c:v>
                </c:pt>
                <c:pt idx="6">
                  <c:v>Dentist</c:v>
                </c:pt>
                <c:pt idx="7">
                  <c:v>Dental Hygienist</c:v>
                </c:pt>
              </c:strCache>
            </c:strRef>
          </c:cat>
          <c:val>
            <c:numRef>
              <c:f>Pivot!$F$3:$F$10</c:f>
              <c:numCache>
                <c:formatCode>General</c:formatCode>
                <c:ptCount val="8"/>
                <c:pt idx="0">
                  <c:v>74</c:v>
                </c:pt>
                <c:pt idx="1">
                  <c:v>32</c:v>
                </c:pt>
                <c:pt idx="2">
                  <c:v>22</c:v>
                </c:pt>
                <c:pt idx="3">
                  <c:v>22</c:v>
                </c:pt>
                <c:pt idx="4">
                  <c:v>20</c:v>
                </c:pt>
                <c:pt idx="5">
                  <c:v>14</c:v>
                </c:pt>
                <c:pt idx="6">
                  <c:v>11</c:v>
                </c:pt>
                <c:pt idx="7">
                  <c:v>9</c:v>
                </c:pt>
              </c:numCache>
            </c:numRef>
          </c:val>
          <c:extLst>
            <c:ext xmlns:c16="http://schemas.microsoft.com/office/drawing/2014/chart" uri="{C3380CC4-5D6E-409C-BE32-E72D297353CC}">
              <c16:uniqueId val="{00000000-605D-438B-BA73-DBFB050F0E38}"/>
            </c:ext>
          </c:extLst>
        </c:ser>
        <c:dLbls>
          <c:dLblPos val="inEnd"/>
          <c:showLegendKey val="0"/>
          <c:showVal val="1"/>
          <c:showCatName val="0"/>
          <c:showSerName val="0"/>
          <c:showPercent val="0"/>
          <c:showBubbleSize val="0"/>
        </c:dLbls>
        <c:gapWidth val="0"/>
        <c:axId val="592321104"/>
        <c:axId val="592318704"/>
      </c:barChart>
      <c:catAx>
        <c:axId val="5923211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592318704"/>
        <c:crosses val="autoZero"/>
        <c:auto val="0"/>
        <c:lblAlgn val="ctr"/>
        <c:lblOffset val="100"/>
        <c:noMultiLvlLbl val="0"/>
      </c:catAx>
      <c:valAx>
        <c:axId val="592318704"/>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Number of Recipients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92321104"/>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F4B9A0-4F7C-40AC-AD32-BC9DEAC79F14}" type="doc">
      <dgm:prSet loTypeId="urn:microsoft.com/office/officeart/2008/layout/HexagonCluster" loCatId="picture" qsTypeId="urn:microsoft.com/office/officeart/2005/8/quickstyle/simple1" qsCatId="simple" csTypeId="urn:microsoft.com/office/officeart/2005/8/colors/colorful4" csCatId="colorful" phldr="1"/>
      <dgm:spPr/>
      <dgm:t>
        <a:bodyPr/>
        <a:lstStyle/>
        <a:p>
          <a:endParaRPr lang="en-US"/>
        </a:p>
      </dgm:t>
    </dgm:pt>
    <dgm:pt modelId="{0EF052AE-1A7B-4480-BD05-2D42EBFC681E}">
      <dgm:prSet phldrT="[Text]"/>
      <dgm:spPr>
        <a:xfrm>
          <a:off x="1381528" y="3133942"/>
          <a:ext cx="1616192" cy="1393440"/>
        </a:xfrm>
        <a:prstGeom prst="hexagon">
          <a:avLst>
            <a:gd name="adj" fmla="val 25000"/>
            <a:gd name="vf" fmla="val 115470"/>
          </a:avLst>
        </a:prstGeom>
        <a:solidFill>
          <a:srgbClr val="388557">
            <a:hueOff val="0"/>
            <a:satOff val="0"/>
            <a:lumOff val="0"/>
            <a:alphaOff val="0"/>
          </a:srgbClr>
        </a:solidFill>
        <a:ln w="25400" cap="flat" cmpd="sng" algn="ctr">
          <a:solidFill>
            <a:srgbClr val="388557">
              <a:hueOff val="0"/>
              <a:satOff val="0"/>
              <a:lumOff val="0"/>
              <a:alphaOff val="0"/>
            </a:srgbClr>
          </a:solidFill>
          <a:prstDash val="solid"/>
        </a:ln>
        <a:effectLst/>
      </dgm:spPr>
      <dgm:t>
        <a:bodyPr/>
        <a:lstStyle/>
        <a:p>
          <a:pPr>
            <a:buNone/>
          </a:pPr>
          <a:r>
            <a:rPr lang="en-US">
              <a:solidFill>
                <a:sysClr val="window" lastClr="FFFFFF"/>
              </a:solidFill>
              <a:latin typeface="Arial" panose="020B0604020202020204"/>
              <a:ea typeface="+mn-ea"/>
              <a:cs typeface="+mn-cs"/>
            </a:rPr>
            <a:t>Health Care Analytics</a:t>
          </a:r>
        </a:p>
      </dgm:t>
    </dgm:pt>
    <dgm:pt modelId="{91E7F8D6-6247-4423-8C2A-2E9D1373C46E}" type="parTrans" cxnId="{12108D96-D10D-40E5-811D-CAC2A3CEC180}">
      <dgm:prSet/>
      <dgm:spPr/>
      <dgm:t>
        <a:bodyPr/>
        <a:lstStyle/>
        <a:p>
          <a:endParaRPr lang="en-US"/>
        </a:p>
      </dgm:t>
    </dgm:pt>
    <dgm:pt modelId="{FD0283FA-CAA2-43DF-83D2-5081E18FAF01}" type="sibTrans" cxnId="{12108D96-D10D-40E5-811D-CAC2A3CEC180}">
      <dgm:prSet/>
      <dgm:spPr>
        <a:xfrm>
          <a:off x="0" y="2385497"/>
          <a:ext cx="1616192" cy="1393440"/>
        </a:xfrm>
        <a:prstGeom prst="hexagon">
          <a:avLst>
            <a:gd name="adj" fmla="val 25000"/>
            <a:gd name="vf" fmla="val 115470"/>
          </a:avLst>
        </a:prstGeom>
        <a:blipFill dpi="0" rotWithShape="1">
          <a:blip xmlns:r="http://schemas.openxmlformats.org/officeDocument/2006/relationships" r:embed="rId1">
            <a:duotone>
              <a:srgbClr val="388557">
                <a:shade val="45000"/>
                <a:satMod val="135000"/>
              </a:srgbClr>
              <a:prstClr val="white"/>
            </a:duotone>
            <a:extLst>
              <a:ext uri="{96DAC541-7B7A-43D3-8B79-37D633B846F1}">
                <asvg:svgBlip xmlns:asvg="http://schemas.microsoft.com/office/drawing/2016/SVG/main" r:embed="rId2"/>
              </a:ext>
            </a:extLst>
          </a:blip>
          <a:srcRect/>
          <a:stretch>
            <a:fillRect l="6891" r="6891"/>
          </a:stretch>
        </a:blipFill>
        <a:ln w="25400" cap="flat" cmpd="sng" algn="ctr">
          <a:solidFill>
            <a:srgbClr val="388557">
              <a:hueOff val="0"/>
              <a:satOff val="0"/>
              <a:lumOff val="0"/>
              <a:alphaOff val="0"/>
            </a:srgbClr>
          </a:solidFill>
          <a:prstDash val="solid"/>
        </a:ln>
        <a:effectLst/>
      </dgm:spPr>
      <dgm:t>
        <a:bodyPr/>
        <a:lstStyle/>
        <a:p>
          <a:endParaRPr lang="en-US"/>
        </a:p>
      </dgm:t>
    </dgm:pt>
    <dgm:pt modelId="{C2D1F805-829D-48E2-AF65-9147E0EF59A7}">
      <dgm:prSet phldrT="[Text]"/>
      <dgm:spPr>
        <a:xfrm>
          <a:off x="2758455" y="2368930"/>
          <a:ext cx="1616192" cy="1393440"/>
        </a:xfrm>
        <a:prstGeom prst="hexagon">
          <a:avLst>
            <a:gd name="adj" fmla="val 25000"/>
            <a:gd name="vf" fmla="val 115470"/>
          </a:avLst>
        </a:prstGeom>
        <a:solidFill>
          <a:srgbClr val="002060"/>
        </a:solidFill>
        <a:ln w="25400" cap="flat" cmpd="sng" algn="ctr">
          <a:solidFill>
            <a:srgbClr val="388557">
              <a:hueOff val="6111644"/>
              <a:satOff val="20846"/>
              <a:lumOff val="-7351"/>
              <a:alphaOff val="0"/>
            </a:srgbClr>
          </a:solidFill>
          <a:prstDash val="solid"/>
        </a:ln>
        <a:effectLst/>
      </dgm:spPr>
      <dgm:t>
        <a:bodyPr/>
        <a:lstStyle/>
        <a:p>
          <a:pPr rtl="0">
            <a:buNone/>
          </a:pPr>
          <a:r>
            <a:rPr lang="en-US">
              <a:solidFill>
                <a:sysClr val="window" lastClr="FFFFFF"/>
              </a:solidFill>
              <a:latin typeface="Arial" panose="020B0604020202020204"/>
              <a:ea typeface="+mn-ea"/>
              <a:cs typeface="+mn-cs"/>
            </a:rPr>
            <a:t>Clinical Expertise and Innovation</a:t>
          </a:r>
        </a:p>
      </dgm:t>
    </dgm:pt>
    <dgm:pt modelId="{9882C77D-0189-4908-9EA4-230F35EED5AC}" type="parTrans" cxnId="{29CACC12-92B6-4425-9E42-45A877738D4B}">
      <dgm:prSet/>
      <dgm:spPr/>
      <dgm:t>
        <a:bodyPr/>
        <a:lstStyle/>
        <a:p>
          <a:endParaRPr lang="en-US"/>
        </a:p>
      </dgm:t>
    </dgm:pt>
    <dgm:pt modelId="{092FD4AE-4FBF-4F4F-A934-B3BFE9EB343D}" type="sibTrans" cxnId="{29CACC12-92B6-4425-9E42-45A877738D4B}">
      <dgm:prSet/>
      <dgm:spPr>
        <a:xfrm>
          <a:off x="4135383" y="3133942"/>
          <a:ext cx="1616192" cy="1393440"/>
        </a:xfrm>
        <a:prstGeom prst="hexagon">
          <a:avLst>
            <a:gd name="adj" fmla="val 25000"/>
            <a:gd name="vf" fmla="val 115470"/>
          </a:avLst>
        </a:prstGeom>
        <a:blipFill dpi="0" rotWithShape="1">
          <a:blip xmlns:r="http://schemas.openxmlformats.org/officeDocument/2006/relationships" r:embed="rId3">
            <a:duotone>
              <a:srgbClr val="14558F">
                <a:shade val="45000"/>
                <a:satMod val="135000"/>
              </a:srgbClr>
              <a:prstClr val="white"/>
            </a:duotone>
            <a:extLst>
              <a:ext uri="{96DAC541-7B7A-43D3-8B79-37D633B846F1}">
                <asvg:svgBlip xmlns:asvg="http://schemas.microsoft.com/office/drawing/2016/SVG/main" r:embed="rId4"/>
              </a:ext>
            </a:extLst>
          </a:blip>
          <a:srcRect/>
          <a:stretch>
            <a:fillRect l="6891" r="6891"/>
          </a:stretch>
        </a:blipFill>
        <a:ln w="25400" cap="flat" cmpd="sng" algn="ctr">
          <a:solidFill>
            <a:srgbClr val="388557">
              <a:hueOff val="6111644"/>
              <a:satOff val="20846"/>
              <a:lumOff val="-7351"/>
              <a:alphaOff val="0"/>
            </a:srgbClr>
          </a:solidFill>
          <a:prstDash val="solid"/>
        </a:ln>
        <a:effectLst/>
      </dgm:spPr>
      <dgm:t>
        <a:bodyPr/>
        <a:lstStyle/>
        <a:p>
          <a:endParaRPr lang="en-US"/>
        </a:p>
      </dgm:t>
    </dgm:pt>
    <dgm:pt modelId="{C398F0A8-1649-414A-A755-1E0B1E6ACAD6}">
      <dgm:prSet phldrT="[Text]"/>
      <dgm:spPr>
        <a:xfrm>
          <a:off x="1381528" y="1607232"/>
          <a:ext cx="1616192" cy="1393440"/>
        </a:xfrm>
        <a:prstGeom prst="hexagon">
          <a:avLst>
            <a:gd name="adj" fmla="val 25000"/>
            <a:gd name="vf" fmla="val 115470"/>
          </a:avLst>
        </a:prstGeom>
        <a:solidFill>
          <a:srgbClr val="388557">
            <a:hueOff val="12223287"/>
            <a:satOff val="41692"/>
            <a:lumOff val="-14703"/>
            <a:alphaOff val="0"/>
          </a:srgbClr>
        </a:solidFill>
        <a:ln w="25400" cap="flat" cmpd="sng" algn="ctr">
          <a:solidFill>
            <a:srgbClr val="388557">
              <a:hueOff val="12223287"/>
              <a:satOff val="41692"/>
              <a:lumOff val="-14703"/>
              <a:alphaOff val="0"/>
            </a:srgbClr>
          </a:solidFill>
          <a:prstDash val="solid"/>
        </a:ln>
        <a:effectLst/>
      </dgm:spPr>
      <dgm:t>
        <a:bodyPr/>
        <a:lstStyle/>
        <a:p>
          <a:pPr>
            <a:buNone/>
          </a:pPr>
          <a:r>
            <a:rPr lang="en-US">
              <a:solidFill>
                <a:sysClr val="window" lastClr="FFFFFF"/>
              </a:solidFill>
              <a:latin typeface="Arial" panose="020B0604020202020204"/>
              <a:ea typeface="+mn-ea"/>
              <a:cs typeface="+mn-cs"/>
            </a:rPr>
            <a:t>Health Care Workforce Center</a:t>
          </a:r>
        </a:p>
      </dgm:t>
    </dgm:pt>
    <dgm:pt modelId="{EEA9A0E3-C97E-4B90-AAC1-92B1D5ABF017}" type="parTrans" cxnId="{59FA9BC5-3939-4DD2-967D-581C8193BE8B}">
      <dgm:prSet/>
      <dgm:spPr/>
      <dgm:t>
        <a:bodyPr/>
        <a:lstStyle/>
        <a:p>
          <a:endParaRPr lang="en-US"/>
        </a:p>
      </dgm:t>
    </dgm:pt>
    <dgm:pt modelId="{9C2DE419-3B6B-4FD6-82B4-2F7638A57DA8}" type="sibTrans" cxnId="{59FA9BC5-3939-4DD2-967D-581C8193BE8B}">
      <dgm:prSet/>
      <dgm:spPr>
        <a:xfrm>
          <a:off x="2758455" y="845902"/>
          <a:ext cx="1616192" cy="1393440"/>
        </a:xfrm>
        <a:prstGeom prst="hexagon">
          <a:avLst>
            <a:gd name="adj" fmla="val 25000"/>
            <a:gd name="vf" fmla="val 115470"/>
          </a:avLst>
        </a:prstGeom>
        <a:blipFill dpi="0" rotWithShape="1">
          <a:blip xmlns:r="http://schemas.openxmlformats.org/officeDocument/2006/relationships" r:embed="rId5">
            <a:duotone>
              <a:srgbClr val="680A1D">
                <a:shade val="45000"/>
                <a:satMod val="135000"/>
              </a:srgbClr>
              <a:prstClr val="white"/>
            </a:duotone>
            <a:extLst>
              <a:ext uri="{96DAC541-7B7A-43D3-8B79-37D633B846F1}">
                <asvg:svgBlip xmlns:asvg="http://schemas.microsoft.com/office/drawing/2016/SVG/main" r:embed="rId6"/>
              </a:ext>
            </a:extLst>
          </a:blip>
          <a:srcRect/>
          <a:stretch>
            <a:fillRect l="6891" r="6891"/>
          </a:stretch>
        </a:blipFill>
        <a:ln w="25400" cap="flat" cmpd="sng" algn="ctr">
          <a:solidFill>
            <a:srgbClr val="388557">
              <a:hueOff val="12223287"/>
              <a:satOff val="41692"/>
              <a:lumOff val="-14703"/>
              <a:alphaOff val="0"/>
            </a:srgbClr>
          </a:solidFill>
          <a:prstDash val="solid"/>
        </a:ln>
        <a:effectLst/>
      </dgm:spPr>
      <dgm:t>
        <a:bodyPr/>
        <a:lstStyle/>
        <a:p>
          <a:endParaRPr lang="en-US"/>
        </a:p>
      </dgm:t>
      <dgm:extLst>
        <a:ext uri="{E40237B7-FDA0-4F09-8148-C483321AD2D9}">
          <dgm14:cNvPr xmlns:dgm14="http://schemas.microsoft.com/office/drawing/2010/diagram" id="0" name="" descr="Doctor female with solid fill"/>
        </a:ext>
      </dgm:extLst>
    </dgm:pt>
    <dgm:pt modelId="{FCBAE8FD-6C82-4891-9F1A-CB37FD910A77}" type="pres">
      <dgm:prSet presAssocID="{66F4B9A0-4F7C-40AC-AD32-BC9DEAC79F14}" presName="Name0" presStyleCnt="0">
        <dgm:presLayoutVars>
          <dgm:chMax val="21"/>
          <dgm:chPref val="21"/>
        </dgm:presLayoutVars>
      </dgm:prSet>
      <dgm:spPr/>
    </dgm:pt>
    <dgm:pt modelId="{164A4887-446A-43B3-8A30-F02468D48D8A}" type="pres">
      <dgm:prSet presAssocID="{0EF052AE-1A7B-4480-BD05-2D42EBFC681E}" presName="text1" presStyleCnt="0"/>
      <dgm:spPr/>
    </dgm:pt>
    <dgm:pt modelId="{36ED2CC5-0081-4AF7-97CA-3BAA6F79418A}" type="pres">
      <dgm:prSet presAssocID="{0EF052AE-1A7B-4480-BD05-2D42EBFC681E}" presName="textRepeatNode" presStyleLbl="alignNode1" presStyleIdx="0" presStyleCnt="3">
        <dgm:presLayoutVars>
          <dgm:chMax val="0"/>
          <dgm:chPref val="0"/>
          <dgm:bulletEnabled val="1"/>
        </dgm:presLayoutVars>
      </dgm:prSet>
      <dgm:spPr/>
    </dgm:pt>
    <dgm:pt modelId="{66261E03-9858-48C2-9A4C-463A914AECCB}" type="pres">
      <dgm:prSet presAssocID="{0EF052AE-1A7B-4480-BD05-2D42EBFC681E}" presName="textaccent1" presStyleCnt="0"/>
      <dgm:spPr/>
    </dgm:pt>
    <dgm:pt modelId="{6FDF592F-FD5F-4A51-8ACE-213749603D69}" type="pres">
      <dgm:prSet presAssocID="{0EF052AE-1A7B-4480-BD05-2D42EBFC681E}" presName="accentRepeatNode" presStyleLbl="solidAlignAcc1" presStyleIdx="0" presStyleCnt="6"/>
      <dgm:spPr>
        <a:xfrm>
          <a:off x="1423515" y="3749117"/>
          <a:ext cx="189226" cy="163089"/>
        </a:xfrm>
        <a:prstGeom prst="hexagon">
          <a:avLst>
            <a:gd name="adj" fmla="val 25000"/>
            <a:gd name="vf" fmla="val 115470"/>
          </a:avLst>
        </a:prstGeom>
        <a:solidFill>
          <a:sysClr val="window" lastClr="FFFFFF">
            <a:hueOff val="0"/>
            <a:satOff val="0"/>
            <a:lumOff val="0"/>
            <a:alphaOff val="0"/>
          </a:sysClr>
        </a:solidFill>
        <a:ln w="25400" cap="flat" cmpd="sng" algn="ctr">
          <a:solidFill>
            <a:srgbClr val="388557">
              <a:hueOff val="0"/>
              <a:satOff val="0"/>
              <a:lumOff val="0"/>
              <a:alphaOff val="0"/>
            </a:srgbClr>
          </a:solidFill>
          <a:prstDash val="solid"/>
        </a:ln>
        <a:effectLst/>
      </dgm:spPr>
    </dgm:pt>
    <dgm:pt modelId="{3F76958D-AEF8-4A6D-9EDC-D81817293682}" type="pres">
      <dgm:prSet presAssocID="{FD0283FA-CAA2-43DF-83D2-5081E18FAF01}" presName="image1" presStyleCnt="0"/>
      <dgm:spPr/>
    </dgm:pt>
    <dgm:pt modelId="{C1A71FBC-C8DD-489E-BADC-5AE2487B413F}" type="pres">
      <dgm:prSet presAssocID="{FD0283FA-CAA2-43DF-83D2-5081E18FAF01}" presName="imageRepeatNode" presStyleLbl="alignAcc1" presStyleIdx="0" presStyleCnt="3"/>
      <dgm:spPr/>
    </dgm:pt>
    <dgm:pt modelId="{33DCB9A8-033E-422D-9FDE-1B43C2760689}" type="pres">
      <dgm:prSet presAssocID="{FD0283FA-CAA2-43DF-83D2-5081E18FAF01}" presName="imageaccent1" presStyleCnt="0"/>
      <dgm:spPr/>
    </dgm:pt>
    <dgm:pt modelId="{1C6396FD-68C0-4E80-9EA1-CABEA32AE0AD}" type="pres">
      <dgm:prSet presAssocID="{FD0283FA-CAA2-43DF-83D2-5081E18FAF01}" presName="accentRepeatNode" presStyleLbl="solidAlignAcc1" presStyleIdx="1" presStyleCnt="6"/>
      <dgm:spPr>
        <a:xfrm>
          <a:off x="1100276" y="3594863"/>
          <a:ext cx="189226" cy="163089"/>
        </a:xfrm>
        <a:prstGeom prst="hexagon">
          <a:avLst>
            <a:gd name="adj" fmla="val 25000"/>
            <a:gd name="vf" fmla="val 115470"/>
          </a:avLst>
        </a:prstGeom>
        <a:solidFill>
          <a:sysClr val="window" lastClr="FFFFFF">
            <a:hueOff val="0"/>
            <a:satOff val="0"/>
            <a:lumOff val="0"/>
            <a:alphaOff val="0"/>
          </a:sysClr>
        </a:solidFill>
        <a:ln w="25400" cap="flat" cmpd="sng" algn="ctr">
          <a:solidFill>
            <a:srgbClr val="388557">
              <a:hueOff val="2444657"/>
              <a:satOff val="8338"/>
              <a:lumOff val="-2941"/>
              <a:alphaOff val="0"/>
            </a:srgbClr>
          </a:solidFill>
          <a:prstDash val="solid"/>
        </a:ln>
        <a:effectLst/>
      </dgm:spPr>
    </dgm:pt>
    <dgm:pt modelId="{F4A0818D-F312-4D8E-BD98-AD0455EED71C}" type="pres">
      <dgm:prSet presAssocID="{C2D1F805-829D-48E2-AF65-9147E0EF59A7}" presName="text2" presStyleCnt="0"/>
      <dgm:spPr/>
    </dgm:pt>
    <dgm:pt modelId="{215F7625-61E8-4E7C-948F-AF37D8DA4CF8}" type="pres">
      <dgm:prSet presAssocID="{C2D1F805-829D-48E2-AF65-9147E0EF59A7}" presName="textRepeatNode" presStyleLbl="alignNode1" presStyleIdx="1" presStyleCnt="3">
        <dgm:presLayoutVars>
          <dgm:chMax val="0"/>
          <dgm:chPref val="0"/>
          <dgm:bulletEnabled val="1"/>
        </dgm:presLayoutVars>
      </dgm:prSet>
      <dgm:spPr/>
    </dgm:pt>
    <dgm:pt modelId="{B6A9D1C4-BFFE-4958-99E2-D62C0911E8DE}" type="pres">
      <dgm:prSet presAssocID="{C2D1F805-829D-48E2-AF65-9147E0EF59A7}" presName="textaccent2" presStyleCnt="0"/>
      <dgm:spPr/>
    </dgm:pt>
    <dgm:pt modelId="{2F6F21A6-1044-45B5-90AE-DA979F385CDD}" type="pres">
      <dgm:prSet presAssocID="{C2D1F805-829D-48E2-AF65-9147E0EF59A7}" presName="accentRepeatNode" presStyleLbl="solidAlignAcc1" presStyleIdx="2" presStyleCnt="6"/>
      <dgm:spPr>
        <a:xfrm>
          <a:off x="3863333" y="3576824"/>
          <a:ext cx="189226" cy="163089"/>
        </a:xfrm>
        <a:prstGeom prst="hexagon">
          <a:avLst>
            <a:gd name="adj" fmla="val 25000"/>
            <a:gd name="vf" fmla="val 115470"/>
          </a:avLst>
        </a:prstGeom>
        <a:solidFill>
          <a:sysClr val="window" lastClr="FFFFFF">
            <a:hueOff val="0"/>
            <a:satOff val="0"/>
            <a:lumOff val="0"/>
            <a:alphaOff val="0"/>
          </a:sysClr>
        </a:solidFill>
        <a:ln w="25400" cap="flat" cmpd="sng" algn="ctr">
          <a:solidFill>
            <a:srgbClr val="388557">
              <a:hueOff val="4889315"/>
              <a:satOff val="16677"/>
              <a:lumOff val="-5881"/>
              <a:alphaOff val="0"/>
            </a:srgbClr>
          </a:solidFill>
          <a:prstDash val="solid"/>
        </a:ln>
        <a:effectLst/>
      </dgm:spPr>
    </dgm:pt>
    <dgm:pt modelId="{F8A88C4C-714E-4BD6-9139-04F99966E173}" type="pres">
      <dgm:prSet presAssocID="{092FD4AE-4FBF-4F4F-A934-B3BFE9EB343D}" presName="image2" presStyleCnt="0"/>
      <dgm:spPr/>
    </dgm:pt>
    <dgm:pt modelId="{AA1505E8-04FE-40AE-9D6E-DD4838909342}" type="pres">
      <dgm:prSet presAssocID="{092FD4AE-4FBF-4F4F-A934-B3BFE9EB343D}" presName="imageRepeatNode" presStyleLbl="alignAcc1" presStyleIdx="1" presStyleCnt="3"/>
      <dgm:spPr/>
    </dgm:pt>
    <dgm:pt modelId="{8EF058CB-7F54-4AD4-B3CD-7EB5C6CE9C58}" type="pres">
      <dgm:prSet presAssocID="{092FD4AE-4FBF-4F4F-A934-B3BFE9EB343D}" presName="imageaccent2" presStyleCnt="0"/>
      <dgm:spPr/>
    </dgm:pt>
    <dgm:pt modelId="{083D861F-C9DF-4C3E-A748-573817012760}" type="pres">
      <dgm:prSet presAssocID="{092FD4AE-4FBF-4F4F-A934-B3BFE9EB343D}" presName="accentRepeatNode" presStyleLbl="solidAlignAcc1" presStyleIdx="3" presStyleCnt="6"/>
      <dgm:spPr>
        <a:xfrm>
          <a:off x="4177369" y="3749117"/>
          <a:ext cx="189226" cy="163089"/>
        </a:xfrm>
        <a:prstGeom prst="hexagon">
          <a:avLst>
            <a:gd name="adj" fmla="val 25000"/>
            <a:gd name="vf" fmla="val 115470"/>
          </a:avLst>
        </a:prstGeom>
        <a:solidFill>
          <a:sysClr val="window" lastClr="FFFFFF">
            <a:hueOff val="0"/>
            <a:satOff val="0"/>
            <a:lumOff val="0"/>
            <a:alphaOff val="0"/>
          </a:sysClr>
        </a:solidFill>
        <a:ln w="25400" cap="flat" cmpd="sng" algn="ctr">
          <a:solidFill>
            <a:srgbClr val="388557">
              <a:hueOff val="7333972"/>
              <a:satOff val="25015"/>
              <a:lumOff val="-8822"/>
              <a:alphaOff val="0"/>
            </a:srgbClr>
          </a:solidFill>
          <a:prstDash val="solid"/>
        </a:ln>
        <a:effectLst/>
      </dgm:spPr>
    </dgm:pt>
    <dgm:pt modelId="{B0DC07C0-359C-46F0-A6B3-74C799FA22AE}" type="pres">
      <dgm:prSet presAssocID="{C398F0A8-1649-414A-A755-1E0B1E6ACAD6}" presName="text3" presStyleCnt="0"/>
      <dgm:spPr/>
    </dgm:pt>
    <dgm:pt modelId="{36F4AD4D-B915-45FE-8FD8-337A24599411}" type="pres">
      <dgm:prSet presAssocID="{C398F0A8-1649-414A-A755-1E0B1E6ACAD6}" presName="textRepeatNode" presStyleLbl="alignNode1" presStyleIdx="2" presStyleCnt="3">
        <dgm:presLayoutVars>
          <dgm:chMax val="0"/>
          <dgm:chPref val="0"/>
          <dgm:bulletEnabled val="1"/>
        </dgm:presLayoutVars>
      </dgm:prSet>
      <dgm:spPr/>
    </dgm:pt>
    <dgm:pt modelId="{4DE8EF5D-9584-450F-A8C7-147557E346E5}" type="pres">
      <dgm:prSet presAssocID="{C398F0A8-1649-414A-A755-1E0B1E6ACAD6}" presName="textaccent3" presStyleCnt="0"/>
      <dgm:spPr/>
    </dgm:pt>
    <dgm:pt modelId="{2813E56A-4AD8-4567-8AEB-D81EC712F552}" type="pres">
      <dgm:prSet presAssocID="{C398F0A8-1649-414A-A755-1E0B1E6ACAD6}" presName="accentRepeatNode" presStyleLbl="solidAlignAcc1" presStyleIdx="4" presStyleCnt="6"/>
      <dgm:spPr>
        <a:xfrm>
          <a:off x="2477203" y="1637420"/>
          <a:ext cx="189226" cy="163089"/>
        </a:xfrm>
        <a:prstGeom prst="hexagon">
          <a:avLst>
            <a:gd name="adj" fmla="val 25000"/>
            <a:gd name="vf" fmla="val 115470"/>
          </a:avLst>
        </a:prstGeom>
        <a:solidFill>
          <a:sysClr val="window" lastClr="FFFFFF">
            <a:hueOff val="0"/>
            <a:satOff val="0"/>
            <a:lumOff val="0"/>
            <a:alphaOff val="0"/>
          </a:sysClr>
        </a:solidFill>
        <a:ln w="25400" cap="flat" cmpd="sng" algn="ctr">
          <a:solidFill>
            <a:srgbClr val="388557">
              <a:hueOff val="9778629"/>
              <a:satOff val="33354"/>
              <a:lumOff val="-11762"/>
              <a:alphaOff val="0"/>
            </a:srgbClr>
          </a:solidFill>
          <a:prstDash val="solid"/>
        </a:ln>
        <a:effectLst/>
      </dgm:spPr>
    </dgm:pt>
    <dgm:pt modelId="{85028EC2-54BC-443E-999B-D90717BE7277}" type="pres">
      <dgm:prSet presAssocID="{9C2DE419-3B6B-4FD6-82B4-2F7638A57DA8}" presName="image3" presStyleCnt="0"/>
      <dgm:spPr/>
    </dgm:pt>
    <dgm:pt modelId="{E708D235-F7B7-4CFE-8630-F0A0CDA0D0F3}" type="pres">
      <dgm:prSet presAssocID="{9C2DE419-3B6B-4FD6-82B4-2F7638A57DA8}" presName="imageRepeatNode" presStyleLbl="alignAcc1" presStyleIdx="2" presStyleCnt="3"/>
      <dgm:spPr/>
    </dgm:pt>
    <dgm:pt modelId="{6A999F11-2024-4D05-956F-BBB8348038BF}" type="pres">
      <dgm:prSet presAssocID="{9C2DE419-3B6B-4FD6-82B4-2F7638A57DA8}" presName="imageaccent3" presStyleCnt="0"/>
      <dgm:spPr/>
    </dgm:pt>
    <dgm:pt modelId="{BC84F2B5-0352-4A4D-89EA-4E4428A31AEA}" type="pres">
      <dgm:prSet presAssocID="{9C2DE419-3B6B-4FD6-82B4-2F7638A57DA8}" presName="accentRepeatNode" presStyleLbl="solidAlignAcc1" presStyleIdx="5" presStyleCnt="6"/>
      <dgm:spPr>
        <a:xfrm>
          <a:off x="2806193" y="1457764"/>
          <a:ext cx="189226" cy="163089"/>
        </a:xfrm>
        <a:prstGeom prst="hexagon">
          <a:avLst>
            <a:gd name="adj" fmla="val 25000"/>
            <a:gd name="vf" fmla="val 115470"/>
          </a:avLst>
        </a:prstGeom>
        <a:solidFill>
          <a:sysClr val="window" lastClr="FFFFFF">
            <a:hueOff val="0"/>
            <a:satOff val="0"/>
            <a:lumOff val="0"/>
            <a:alphaOff val="0"/>
          </a:sysClr>
        </a:solidFill>
        <a:ln w="25400" cap="flat" cmpd="sng" algn="ctr">
          <a:solidFill>
            <a:srgbClr val="388557">
              <a:hueOff val="12223287"/>
              <a:satOff val="41692"/>
              <a:lumOff val="-14703"/>
              <a:alphaOff val="0"/>
            </a:srgbClr>
          </a:solidFill>
          <a:prstDash val="solid"/>
        </a:ln>
        <a:effectLst/>
      </dgm:spPr>
    </dgm:pt>
  </dgm:ptLst>
  <dgm:cxnLst>
    <dgm:cxn modelId="{29CACC12-92B6-4425-9E42-45A877738D4B}" srcId="{66F4B9A0-4F7C-40AC-AD32-BC9DEAC79F14}" destId="{C2D1F805-829D-48E2-AF65-9147E0EF59A7}" srcOrd="1" destOrd="0" parTransId="{9882C77D-0189-4908-9EA4-230F35EED5AC}" sibTransId="{092FD4AE-4FBF-4F4F-A934-B3BFE9EB343D}"/>
    <dgm:cxn modelId="{12108D96-D10D-40E5-811D-CAC2A3CEC180}" srcId="{66F4B9A0-4F7C-40AC-AD32-BC9DEAC79F14}" destId="{0EF052AE-1A7B-4480-BD05-2D42EBFC681E}" srcOrd="0" destOrd="0" parTransId="{91E7F8D6-6247-4423-8C2A-2E9D1373C46E}" sibTransId="{FD0283FA-CAA2-43DF-83D2-5081E18FAF01}"/>
    <dgm:cxn modelId="{F867E796-36A0-4AE5-BA5F-6E2A6BDDAB75}" type="presOf" srcId="{0EF052AE-1A7B-4480-BD05-2D42EBFC681E}" destId="{36ED2CC5-0081-4AF7-97CA-3BAA6F79418A}" srcOrd="0" destOrd="0" presId="urn:microsoft.com/office/officeart/2008/layout/HexagonCluster"/>
    <dgm:cxn modelId="{C90A3AB0-72C5-4028-94E9-BAEB98C5003F}" type="presOf" srcId="{C398F0A8-1649-414A-A755-1E0B1E6ACAD6}" destId="{36F4AD4D-B915-45FE-8FD8-337A24599411}" srcOrd="0" destOrd="0" presId="urn:microsoft.com/office/officeart/2008/layout/HexagonCluster"/>
    <dgm:cxn modelId="{91DC3FB0-67F7-4219-880C-EB5C85D2D62B}" type="presOf" srcId="{9C2DE419-3B6B-4FD6-82B4-2F7638A57DA8}" destId="{E708D235-F7B7-4CFE-8630-F0A0CDA0D0F3}" srcOrd="0" destOrd="0" presId="urn:microsoft.com/office/officeart/2008/layout/HexagonCluster"/>
    <dgm:cxn modelId="{59FA9BC5-3939-4DD2-967D-581C8193BE8B}" srcId="{66F4B9A0-4F7C-40AC-AD32-BC9DEAC79F14}" destId="{C398F0A8-1649-414A-A755-1E0B1E6ACAD6}" srcOrd="2" destOrd="0" parTransId="{EEA9A0E3-C97E-4B90-AAC1-92B1D5ABF017}" sibTransId="{9C2DE419-3B6B-4FD6-82B4-2F7638A57DA8}"/>
    <dgm:cxn modelId="{2E22CEDD-A97D-4A45-BBEB-410BCFD4FA42}" type="presOf" srcId="{66F4B9A0-4F7C-40AC-AD32-BC9DEAC79F14}" destId="{FCBAE8FD-6C82-4891-9F1A-CB37FD910A77}" srcOrd="0" destOrd="0" presId="urn:microsoft.com/office/officeart/2008/layout/HexagonCluster"/>
    <dgm:cxn modelId="{0D60CEE8-DC49-4732-99B5-62F0AA2F53B5}" type="presOf" srcId="{C2D1F805-829D-48E2-AF65-9147E0EF59A7}" destId="{215F7625-61E8-4E7C-948F-AF37D8DA4CF8}" srcOrd="0" destOrd="0" presId="urn:microsoft.com/office/officeart/2008/layout/HexagonCluster"/>
    <dgm:cxn modelId="{325CD8F8-CD92-432D-ADF2-FE7720D74636}" type="presOf" srcId="{092FD4AE-4FBF-4F4F-A934-B3BFE9EB343D}" destId="{AA1505E8-04FE-40AE-9D6E-DD4838909342}" srcOrd="0" destOrd="0" presId="urn:microsoft.com/office/officeart/2008/layout/HexagonCluster"/>
    <dgm:cxn modelId="{C96CBAFE-E401-412A-ADED-6CC7AE1A5EAD}" type="presOf" srcId="{FD0283FA-CAA2-43DF-83D2-5081E18FAF01}" destId="{C1A71FBC-C8DD-489E-BADC-5AE2487B413F}" srcOrd="0" destOrd="0" presId="urn:microsoft.com/office/officeart/2008/layout/HexagonCluster"/>
    <dgm:cxn modelId="{B4C2F877-80B4-48B7-9A64-4F0D6ACAB96A}" type="presParOf" srcId="{FCBAE8FD-6C82-4891-9F1A-CB37FD910A77}" destId="{164A4887-446A-43B3-8A30-F02468D48D8A}" srcOrd="0" destOrd="0" presId="urn:microsoft.com/office/officeart/2008/layout/HexagonCluster"/>
    <dgm:cxn modelId="{A914AA5C-1D3A-41D5-BFEF-596C3AE199EF}" type="presParOf" srcId="{164A4887-446A-43B3-8A30-F02468D48D8A}" destId="{36ED2CC5-0081-4AF7-97CA-3BAA6F79418A}" srcOrd="0" destOrd="0" presId="urn:microsoft.com/office/officeart/2008/layout/HexagonCluster"/>
    <dgm:cxn modelId="{A3D1F07A-F02A-482A-83F7-6685867C0D55}" type="presParOf" srcId="{FCBAE8FD-6C82-4891-9F1A-CB37FD910A77}" destId="{66261E03-9858-48C2-9A4C-463A914AECCB}" srcOrd="1" destOrd="0" presId="urn:microsoft.com/office/officeart/2008/layout/HexagonCluster"/>
    <dgm:cxn modelId="{8F785A28-6D94-4AC9-A035-A4A4758F408A}" type="presParOf" srcId="{66261E03-9858-48C2-9A4C-463A914AECCB}" destId="{6FDF592F-FD5F-4A51-8ACE-213749603D69}" srcOrd="0" destOrd="0" presId="urn:microsoft.com/office/officeart/2008/layout/HexagonCluster"/>
    <dgm:cxn modelId="{EAAE4D33-C49F-47AF-9F6B-FC45ACF3F263}" type="presParOf" srcId="{FCBAE8FD-6C82-4891-9F1A-CB37FD910A77}" destId="{3F76958D-AEF8-4A6D-9EDC-D81817293682}" srcOrd="2" destOrd="0" presId="urn:microsoft.com/office/officeart/2008/layout/HexagonCluster"/>
    <dgm:cxn modelId="{D0B27D75-6408-4F0C-A38A-6684616B1793}" type="presParOf" srcId="{3F76958D-AEF8-4A6D-9EDC-D81817293682}" destId="{C1A71FBC-C8DD-489E-BADC-5AE2487B413F}" srcOrd="0" destOrd="0" presId="urn:microsoft.com/office/officeart/2008/layout/HexagonCluster"/>
    <dgm:cxn modelId="{CC61F416-68E7-4BE8-9C58-664818873B73}" type="presParOf" srcId="{FCBAE8FD-6C82-4891-9F1A-CB37FD910A77}" destId="{33DCB9A8-033E-422D-9FDE-1B43C2760689}" srcOrd="3" destOrd="0" presId="urn:microsoft.com/office/officeart/2008/layout/HexagonCluster"/>
    <dgm:cxn modelId="{750807BA-DFB0-4F87-BFA8-5E659BCFE035}" type="presParOf" srcId="{33DCB9A8-033E-422D-9FDE-1B43C2760689}" destId="{1C6396FD-68C0-4E80-9EA1-CABEA32AE0AD}" srcOrd="0" destOrd="0" presId="urn:microsoft.com/office/officeart/2008/layout/HexagonCluster"/>
    <dgm:cxn modelId="{98A8B6A2-3306-437E-AA88-1A047AE89448}" type="presParOf" srcId="{FCBAE8FD-6C82-4891-9F1A-CB37FD910A77}" destId="{F4A0818D-F312-4D8E-BD98-AD0455EED71C}" srcOrd="4" destOrd="0" presId="urn:microsoft.com/office/officeart/2008/layout/HexagonCluster"/>
    <dgm:cxn modelId="{E386F1A2-DEC8-41D8-AAEF-EC994A2280E5}" type="presParOf" srcId="{F4A0818D-F312-4D8E-BD98-AD0455EED71C}" destId="{215F7625-61E8-4E7C-948F-AF37D8DA4CF8}" srcOrd="0" destOrd="0" presId="urn:microsoft.com/office/officeart/2008/layout/HexagonCluster"/>
    <dgm:cxn modelId="{8B101B93-3E78-49CD-8762-1B00AEC19B1D}" type="presParOf" srcId="{FCBAE8FD-6C82-4891-9F1A-CB37FD910A77}" destId="{B6A9D1C4-BFFE-4958-99E2-D62C0911E8DE}" srcOrd="5" destOrd="0" presId="urn:microsoft.com/office/officeart/2008/layout/HexagonCluster"/>
    <dgm:cxn modelId="{6F01D2E2-0556-4744-B84F-9AD9822356E3}" type="presParOf" srcId="{B6A9D1C4-BFFE-4958-99E2-D62C0911E8DE}" destId="{2F6F21A6-1044-45B5-90AE-DA979F385CDD}" srcOrd="0" destOrd="0" presId="urn:microsoft.com/office/officeart/2008/layout/HexagonCluster"/>
    <dgm:cxn modelId="{7EF3A7B9-745A-4C8C-AA15-85DFC9886801}" type="presParOf" srcId="{FCBAE8FD-6C82-4891-9F1A-CB37FD910A77}" destId="{F8A88C4C-714E-4BD6-9139-04F99966E173}" srcOrd="6" destOrd="0" presId="urn:microsoft.com/office/officeart/2008/layout/HexagonCluster"/>
    <dgm:cxn modelId="{1654F321-85FC-4D8B-8DF4-A3B5E7FDBEA9}" type="presParOf" srcId="{F8A88C4C-714E-4BD6-9139-04F99966E173}" destId="{AA1505E8-04FE-40AE-9D6E-DD4838909342}" srcOrd="0" destOrd="0" presId="urn:microsoft.com/office/officeart/2008/layout/HexagonCluster"/>
    <dgm:cxn modelId="{5D8BC83E-2542-4918-8A5E-92A26675AB15}" type="presParOf" srcId="{FCBAE8FD-6C82-4891-9F1A-CB37FD910A77}" destId="{8EF058CB-7F54-4AD4-B3CD-7EB5C6CE9C58}" srcOrd="7" destOrd="0" presId="urn:microsoft.com/office/officeart/2008/layout/HexagonCluster"/>
    <dgm:cxn modelId="{3C038664-11C2-4145-BAC6-5D81330779C8}" type="presParOf" srcId="{8EF058CB-7F54-4AD4-B3CD-7EB5C6CE9C58}" destId="{083D861F-C9DF-4C3E-A748-573817012760}" srcOrd="0" destOrd="0" presId="urn:microsoft.com/office/officeart/2008/layout/HexagonCluster"/>
    <dgm:cxn modelId="{29F607D4-8A45-4BB2-984A-9D236CFD36BF}" type="presParOf" srcId="{FCBAE8FD-6C82-4891-9F1A-CB37FD910A77}" destId="{B0DC07C0-359C-46F0-A6B3-74C799FA22AE}" srcOrd="8" destOrd="0" presId="urn:microsoft.com/office/officeart/2008/layout/HexagonCluster"/>
    <dgm:cxn modelId="{11A92B9A-8981-4CF0-BC67-78E14D77F02B}" type="presParOf" srcId="{B0DC07C0-359C-46F0-A6B3-74C799FA22AE}" destId="{36F4AD4D-B915-45FE-8FD8-337A24599411}" srcOrd="0" destOrd="0" presId="urn:microsoft.com/office/officeart/2008/layout/HexagonCluster"/>
    <dgm:cxn modelId="{1A59D578-BC56-48F2-BC8A-26D8E68B2ED5}" type="presParOf" srcId="{FCBAE8FD-6C82-4891-9F1A-CB37FD910A77}" destId="{4DE8EF5D-9584-450F-A8C7-147557E346E5}" srcOrd="9" destOrd="0" presId="urn:microsoft.com/office/officeart/2008/layout/HexagonCluster"/>
    <dgm:cxn modelId="{E902B1CF-48B7-4785-AF76-6F78195D3031}" type="presParOf" srcId="{4DE8EF5D-9584-450F-A8C7-147557E346E5}" destId="{2813E56A-4AD8-4567-8AEB-D81EC712F552}" srcOrd="0" destOrd="0" presId="urn:microsoft.com/office/officeart/2008/layout/HexagonCluster"/>
    <dgm:cxn modelId="{421EAD28-3E8D-4442-931D-7BB2FD7D72E9}" type="presParOf" srcId="{FCBAE8FD-6C82-4891-9F1A-CB37FD910A77}" destId="{85028EC2-54BC-443E-999B-D90717BE7277}" srcOrd="10" destOrd="0" presId="urn:microsoft.com/office/officeart/2008/layout/HexagonCluster"/>
    <dgm:cxn modelId="{CC053A53-DF77-4631-A379-1FA75C68B8BC}" type="presParOf" srcId="{85028EC2-54BC-443E-999B-D90717BE7277}" destId="{E708D235-F7B7-4CFE-8630-F0A0CDA0D0F3}" srcOrd="0" destOrd="0" presId="urn:microsoft.com/office/officeart/2008/layout/HexagonCluster"/>
    <dgm:cxn modelId="{37DBD77F-DA56-4F97-A342-54FD21571033}" type="presParOf" srcId="{FCBAE8FD-6C82-4891-9F1A-CB37FD910A77}" destId="{6A999F11-2024-4D05-956F-BBB8348038BF}" srcOrd="11" destOrd="0" presId="urn:microsoft.com/office/officeart/2008/layout/HexagonCluster"/>
    <dgm:cxn modelId="{E6071DCF-BC22-469F-9FE5-F3A316F77635}" type="presParOf" srcId="{6A999F11-2024-4D05-956F-BBB8348038BF}" destId="{BC84F2B5-0352-4A4D-89EA-4E4428A31AEA}" srcOrd="0" destOrd="0" presId="urn:microsoft.com/office/officeart/2008/layout/Hexagon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11FA98-B63B-4F4B-B07B-B7FDFA00D805}" type="doc">
      <dgm:prSet loTypeId="urn:microsoft.com/office/officeart/2005/8/layout/lProcess2" loCatId="list" qsTypeId="urn:microsoft.com/office/officeart/2005/8/quickstyle/simple1" qsCatId="simple" csTypeId="urn:microsoft.com/office/officeart/2005/8/colors/accent5_2" csCatId="accent5" phldr="1"/>
      <dgm:spPr/>
      <dgm:t>
        <a:bodyPr/>
        <a:lstStyle/>
        <a:p>
          <a:endParaRPr lang="en-US"/>
        </a:p>
      </dgm:t>
    </dgm:pt>
    <dgm:pt modelId="{E0E52C08-B081-4A70-85BE-B8AE92E2887C}">
      <dgm:prSet phldrT="[Text]" phldr="0" custT="1"/>
      <dgm:spPr/>
      <dgm:t>
        <a:bodyPr/>
        <a:lstStyle/>
        <a:p>
          <a:r>
            <a:rPr lang="en-US" sz="2000"/>
            <a:t>Primary Care Office</a:t>
          </a:r>
        </a:p>
      </dgm:t>
      <dgm:extLst>
        <a:ext uri="{E40237B7-FDA0-4F09-8148-C483321AD2D9}">
          <dgm14:cNvPr xmlns:dgm14="http://schemas.microsoft.com/office/drawing/2010/diagram" id="0" name="" descr="Three columns. The first is Primary Care Office which includes primary care needs assessment, technical assistance and collaboration, and shortage designation coordination. The second is direct workforce support which includes Conrad 30/J-1 visa waiver program, MA loan repayment program, and national health service corps. The third is data and includes health professions data series, licensure renewal surveys, and data sharing and partnerships. "/>
        </a:ext>
      </dgm:extLst>
    </dgm:pt>
    <dgm:pt modelId="{53E31501-81EC-4DDD-8965-B79F37256242}" type="parTrans" cxnId="{C0FE3790-905F-4424-834E-F005E223BC0D}">
      <dgm:prSet/>
      <dgm:spPr/>
      <dgm:t>
        <a:bodyPr/>
        <a:lstStyle/>
        <a:p>
          <a:endParaRPr lang="en-US"/>
        </a:p>
      </dgm:t>
    </dgm:pt>
    <dgm:pt modelId="{C2C956F6-2985-4884-886C-8190BC47301A}" type="sibTrans" cxnId="{C0FE3790-905F-4424-834E-F005E223BC0D}">
      <dgm:prSet/>
      <dgm:spPr/>
      <dgm:t>
        <a:bodyPr/>
        <a:lstStyle/>
        <a:p>
          <a:endParaRPr lang="en-US"/>
        </a:p>
      </dgm:t>
    </dgm:pt>
    <dgm:pt modelId="{4019DAFA-1B86-4F13-B196-FA90BC93D259}">
      <dgm:prSet phldrT="[Text]" custT="1"/>
      <dgm:spPr/>
      <dgm:t>
        <a:bodyPr/>
        <a:lstStyle/>
        <a:p>
          <a:pPr rtl="0">
            <a:buFont typeface="+mj-lt"/>
            <a:buAutoNum type="arabicPeriod"/>
          </a:pPr>
          <a:r>
            <a:rPr lang="en-US" sz="1600" b="0" i="0">
              <a:latin typeface="Avenir Next LT Pro"/>
            </a:rPr>
            <a:t>Primary Care Needs</a:t>
          </a:r>
          <a:r>
            <a:rPr lang="en-US" sz="1600" b="0" i="0"/>
            <a:t> Assessment</a:t>
          </a:r>
          <a:endParaRPr lang="en-US" sz="1600"/>
        </a:p>
      </dgm:t>
    </dgm:pt>
    <dgm:pt modelId="{BFB06B7B-FE10-4FE3-9214-17B55C7BCF77}" type="parTrans" cxnId="{308A6B48-469A-48A8-BFCB-0065276B245C}">
      <dgm:prSet/>
      <dgm:spPr/>
      <dgm:t>
        <a:bodyPr/>
        <a:lstStyle/>
        <a:p>
          <a:endParaRPr lang="en-US"/>
        </a:p>
      </dgm:t>
    </dgm:pt>
    <dgm:pt modelId="{016E416A-659D-4D3B-B580-A4F6EFD85847}" type="sibTrans" cxnId="{308A6B48-469A-48A8-BFCB-0065276B245C}">
      <dgm:prSet/>
      <dgm:spPr/>
      <dgm:t>
        <a:bodyPr/>
        <a:lstStyle/>
        <a:p>
          <a:endParaRPr lang="en-US"/>
        </a:p>
      </dgm:t>
    </dgm:pt>
    <dgm:pt modelId="{F914CD78-5C80-4554-8338-6FFEA8D7B64D}">
      <dgm:prSet phldrT="[Text]" phldr="0" custT="1"/>
      <dgm:spPr/>
      <dgm:t>
        <a:bodyPr/>
        <a:lstStyle/>
        <a:p>
          <a:r>
            <a:rPr lang="en-US" sz="2000"/>
            <a:t>Direct Workforce Support</a:t>
          </a:r>
        </a:p>
      </dgm:t>
    </dgm:pt>
    <dgm:pt modelId="{ABA3FA31-24C6-43E7-938B-BCEC772E9B50}" type="parTrans" cxnId="{AF4A88A5-8560-481F-BCE1-3CDA43592285}">
      <dgm:prSet/>
      <dgm:spPr/>
      <dgm:t>
        <a:bodyPr/>
        <a:lstStyle/>
        <a:p>
          <a:endParaRPr lang="en-US"/>
        </a:p>
      </dgm:t>
    </dgm:pt>
    <dgm:pt modelId="{4ABB0C46-8F8C-4107-AC5F-55A745678646}" type="sibTrans" cxnId="{AF4A88A5-8560-481F-BCE1-3CDA43592285}">
      <dgm:prSet/>
      <dgm:spPr/>
      <dgm:t>
        <a:bodyPr/>
        <a:lstStyle/>
        <a:p>
          <a:endParaRPr lang="en-US"/>
        </a:p>
      </dgm:t>
    </dgm:pt>
    <dgm:pt modelId="{B1AD77FA-5943-4D12-8016-513450412E21}">
      <dgm:prSet phldrT="[Text]" custT="1"/>
      <dgm:spPr/>
      <dgm:t>
        <a:bodyPr/>
        <a:lstStyle/>
        <a:p>
          <a:r>
            <a:rPr lang="en-US" sz="1600"/>
            <a:t>Conrad 30/ J-1 Visa Waiver Program</a:t>
          </a:r>
        </a:p>
      </dgm:t>
    </dgm:pt>
    <dgm:pt modelId="{10CCD9EF-9D67-4B50-BC14-7931CF1FAA35}" type="parTrans" cxnId="{9C33C9CB-E879-42A2-8442-AD22336595B0}">
      <dgm:prSet/>
      <dgm:spPr/>
      <dgm:t>
        <a:bodyPr/>
        <a:lstStyle/>
        <a:p>
          <a:endParaRPr lang="en-US"/>
        </a:p>
      </dgm:t>
    </dgm:pt>
    <dgm:pt modelId="{6B357EAF-9495-453D-AC42-AA99B9BE0C05}" type="sibTrans" cxnId="{9C33C9CB-E879-42A2-8442-AD22336595B0}">
      <dgm:prSet/>
      <dgm:spPr/>
      <dgm:t>
        <a:bodyPr/>
        <a:lstStyle/>
        <a:p>
          <a:endParaRPr lang="en-US"/>
        </a:p>
      </dgm:t>
    </dgm:pt>
    <dgm:pt modelId="{082ED5AD-7733-4A98-A17A-236538494C0B}">
      <dgm:prSet phldrT="[Text]" phldr="0" custT="1"/>
      <dgm:spPr/>
      <dgm:t>
        <a:bodyPr/>
        <a:lstStyle/>
        <a:p>
          <a:r>
            <a:rPr lang="en-US" sz="1600"/>
            <a:t>National Health Service Corps</a:t>
          </a:r>
        </a:p>
      </dgm:t>
    </dgm:pt>
    <dgm:pt modelId="{A1FFF6AE-CE3A-4D3B-9687-0C67AC504EBF}" type="parTrans" cxnId="{20C8BA65-18A3-43E6-8478-CE1CCD5C8C56}">
      <dgm:prSet/>
      <dgm:spPr/>
      <dgm:t>
        <a:bodyPr/>
        <a:lstStyle/>
        <a:p>
          <a:endParaRPr lang="en-US"/>
        </a:p>
      </dgm:t>
    </dgm:pt>
    <dgm:pt modelId="{4571F459-F020-43DB-8C9D-97D542042FE8}" type="sibTrans" cxnId="{20C8BA65-18A3-43E6-8478-CE1CCD5C8C56}">
      <dgm:prSet/>
      <dgm:spPr/>
      <dgm:t>
        <a:bodyPr/>
        <a:lstStyle/>
        <a:p>
          <a:endParaRPr lang="en-US"/>
        </a:p>
      </dgm:t>
    </dgm:pt>
    <dgm:pt modelId="{F752F1A4-0711-459E-A391-BEDBFADEDDB0}">
      <dgm:prSet phldrT="[Text]" phldr="0" custT="1"/>
      <dgm:spPr/>
      <dgm:t>
        <a:bodyPr/>
        <a:lstStyle/>
        <a:p>
          <a:r>
            <a:rPr lang="en-US" sz="2000"/>
            <a:t>Data</a:t>
          </a:r>
          <a:r>
            <a:rPr lang="en-US" sz="5100"/>
            <a:t> </a:t>
          </a:r>
        </a:p>
      </dgm:t>
    </dgm:pt>
    <dgm:pt modelId="{5B75A4A4-8B4E-444F-B580-33BE6A55D3DC}" type="parTrans" cxnId="{7427C799-2611-4BAC-B20D-84E713BC9BED}">
      <dgm:prSet/>
      <dgm:spPr/>
      <dgm:t>
        <a:bodyPr/>
        <a:lstStyle/>
        <a:p>
          <a:endParaRPr lang="en-US"/>
        </a:p>
      </dgm:t>
    </dgm:pt>
    <dgm:pt modelId="{33C2102A-894F-400D-A79A-C144D467FB5E}" type="sibTrans" cxnId="{7427C799-2611-4BAC-B20D-84E713BC9BED}">
      <dgm:prSet/>
      <dgm:spPr/>
      <dgm:t>
        <a:bodyPr/>
        <a:lstStyle/>
        <a:p>
          <a:endParaRPr lang="en-US"/>
        </a:p>
      </dgm:t>
    </dgm:pt>
    <dgm:pt modelId="{BA923950-5050-4184-BE24-F6DB3155B1AF}">
      <dgm:prSet phldrT="[Text]" phldr="0" custT="1"/>
      <dgm:spPr/>
      <dgm:t>
        <a:bodyPr/>
        <a:lstStyle/>
        <a:p>
          <a:r>
            <a:rPr lang="en-US" sz="1600"/>
            <a:t>Health Professions Data Series</a:t>
          </a:r>
        </a:p>
      </dgm:t>
    </dgm:pt>
    <dgm:pt modelId="{0B4B9FDE-875F-45D9-AA79-986BD10F1F95}" type="parTrans" cxnId="{DD1CEA00-EA79-4E12-9D1E-83450BBB868D}">
      <dgm:prSet/>
      <dgm:spPr/>
      <dgm:t>
        <a:bodyPr/>
        <a:lstStyle/>
        <a:p>
          <a:endParaRPr lang="en-US"/>
        </a:p>
      </dgm:t>
    </dgm:pt>
    <dgm:pt modelId="{B5052061-45FA-4CCF-BAF6-C3179D68AB9D}" type="sibTrans" cxnId="{DD1CEA00-EA79-4E12-9D1E-83450BBB868D}">
      <dgm:prSet/>
      <dgm:spPr/>
      <dgm:t>
        <a:bodyPr/>
        <a:lstStyle/>
        <a:p>
          <a:endParaRPr lang="en-US"/>
        </a:p>
      </dgm:t>
    </dgm:pt>
    <dgm:pt modelId="{0AFD65F1-FED5-4332-A2DD-513082E5067C}">
      <dgm:prSet phldrT="[Text]" phldr="0" custT="1"/>
      <dgm:spPr/>
      <dgm:t>
        <a:bodyPr/>
        <a:lstStyle/>
        <a:p>
          <a:r>
            <a:rPr lang="en-US" sz="1600"/>
            <a:t>Licensure Renewal Surveys</a:t>
          </a:r>
        </a:p>
      </dgm:t>
    </dgm:pt>
    <dgm:pt modelId="{971B8C25-7240-45C9-B4BA-DA18C046EDEC}" type="parTrans" cxnId="{3E75D9C5-AA78-4911-8DBC-E01B5D713157}">
      <dgm:prSet/>
      <dgm:spPr/>
      <dgm:t>
        <a:bodyPr/>
        <a:lstStyle/>
        <a:p>
          <a:endParaRPr lang="en-US"/>
        </a:p>
      </dgm:t>
    </dgm:pt>
    <dgm:pt modelId="{0213F48A-F07E-4B13-932C-A9BD27CC9E61}" type="sibTrans" cxnId="{3E75D9C5-AA78-4911-8DBC-E01B5D713157}">
      <dgm:prSet/>
      <dgm:spPr/>
      <dgm:t>
        <a:bodyPr/>
        <a:lstStyle/>
        <a:p>
          <a:endParaRPr lang="en-US"/>
        </a:p>
      </dgm:t>
    </dgm:pt>
    <dgm:pt modelId="{B3478CA0-3CE6-4F1B-88C9-2F6449D243D2}">
      <dgm:prSet custT="1"/>
      <dgm:spPr/>
      <dgm:t>
        <a:bodyPr/>
        <a:lstStyle/>
        <a:p>
          <a:pPr>
            <a:buFont typeface="+mj-lt"/>
            <a:buAutoNum type="arabicPeriod"/>
          </a:pPr>
          <a:r>
            <a:rPr lang="en-US" sz="1600" b="0" i="0"/>
            <a:t>Technical Assistance &amp; Collaboration</a:t>
          </a:r>
        </a:p>
      </dgm:t>
    </dgm:pt>
    <dgm:pt modelId="{CFC91CB3-C6AE-4DF5-91C3-05B99E27B202}" type="parTrans" cxnId="{C34815B7-1E35-4BF7-82E0-5979BD05A290}">
      <dgm:prSet/>
      <dgm:spPr/>
      <dgm:t>
        <a:bodyPr/>
        <a:lstStyle/>
        <a:p>
          <a:endParaRPr lang="en-US"/>
        </a:p>
      </dgm:t>
    </dgm:pt>
    <dgm:pt modelId="{D7993EC9-3533-4742-A495-30B4858D7FAB}" type="sibTrans" cxnId="{C34815B7-1E35-4BF7-82E0-5979BD05A290}">
      <dgm:prSet/>
      <dgm:spPr/>
      <dgm:t>
        <a:bodyPr/>
        <a:lstStyle/>
        <a:p>
          <a:endParaRPr lang="en-US"/>
        </a:p>
      </dgm:t>
    </dgm:pt>
    <dgm:pt modelId="{2403096C-D0F2-4283-8E50-E102E6717452}">
      <dgm:prSet custT="1"/>
      <dgm:spPr/>
      <dgm:t>
        <a:bodyPr/>
        <a:lstStyle/>
        <a:p>
          <a:pPr>
            <a:buFont typeface="+mj-lt"/>
            <a:buAutoNum type="arabicPeriod"/>
          </a:pPr>
          <a:r>
            <a:rPr lang="en-US" sz="1600" b="0" i="0"/>
            <a:t>Shortage Designation Coordination</a:t>
          </a:r>
        </a:p>
      </dgm:t>
    </dgm:pt>
    <dgm:pt modelId="{EC2D4325-E558-41B5-87D4-51BF0A8FD84D}" type="parTrans" cxnId="{BBAF5E4F-5DC7-47F5-8BB6-0929575CD365}">
      <dgm:prSet/>
      <dgm:spPr/>
      <dgm:t>
        <a:bodyPr/>
        <a:lstStyle/>
        <a:p>
          <a:endParaRPr lang="en-US"/>
        </a:p>
      </dgm:t>
    </dgm:pt>
    <dgm:pt modelId="{98E67223-0F66-4388-8991-680C4EA8E576}" type="sibTrans" cxnId="{BBAF5E4F-5DC7-47F5-8BB6-0929575CD365}">
      <dgm:prSet/>
      <dgm:spPr/>
      <dgm:t>
        <a:bodyPr/>
        <a:lstStyle/>
        <a:p>
          <a:endParaRPr lang="en-US"/>
        </a:p>
      </dgm:t>
    </dgm:pt>
    <dgm:pt modelId="{34383C88-40B2-44AD-A9B5-1C478815B42B}">
      <dgm:prSet custT="1"/>
      <dgm:spPr/>
      <dgm:t>
        <a:bodyPr/>
        <a:lstStyle/>
        <a:p>
          <a:r>
            <a:rPr lang="en-US" sz="1600"/>
            <a:t>MA Loan Repayment Program</a:t>
          </a:r>
        </a:p>
      </dgm:t>
    </dgm:pt>
    <dgm:pt modelId="{6D801C13-BB46-43E8-8883-3D70E10CD772}" type="parTrans" cxnId="{B39025C9-69B8-4140-8ADD-B59A6370F01E}">
      <dgm:prSet/>
      <dgm:spPr/>
      <dgm:t>
        <a:bodyPr/>
        <a:lstStyle/>
        <a:p>
          <a:endParaRPr lang="en-US"/>
        </a:p>
      </dgm:t>
    </dgm:pt>
    <dgm:pt modelId="{E13571DD-AFD8-41CD-A0F8-D150AD0443E3}" type="sibTrans" cxnId="{B39025C9-69B8-4140-8ADD-B59A6370F01E}">
      <dgm:prSet/>
      <dgm:spPr/>
      <dgm:t>
        <a:bodyPr/>
        <a:lstStyle/>
        <a:p>
          <a:endParaRPr lang="en-US"/>
        </a:p>
      </dgm:t>
    </dgm:pt>
    <dgm:pt modelId="{9C12827F-AE4E-4DE3-AB78-CFFB86D59A50}">
      <dgm:prSet phldrT="[Text]" phldr="0" custT="1"/>
      <dgm:spPr/>
      <dgm:t>
        <a:bodyPr/>
        <a:lstStyle/>
        <a:p>
          <a:r>
            <a:rPr lang="en-US" sz="1600"/>
            <a:t>Data Sharing and Partnerships</a:t>
          </a:r>
        </a:p>
      </dgm:t>
    </dgm:pt>
    <dgm:pt modelId="{516C6103-3957-46B0-88AA-43A8A499D0C6}" type="parTrans" cxnId="{4DD4B9A6-E96C-4757-8F1A-0CDEA28DCEB1}">
      <dgm:prSet/>
      <dgm:spPr/>
      <dgm:t>
        <a:bodyPr/>
        <a:lstStyle/>
        <a:p>
          <a:endParaRPr lang="en-US"/>
        </a:p>
      </dgm:t>
    </dgm:pt>
    <dgm:pt modelId="{8A601BD4-EDC3-4AEC-A213-A1AC0AC60C5D}" type="sibTrans" cxnId="{4DD4B9A6-E96C-4757-8F1A-0CDEA28DCEB1}">
      <dgm:prSet/>
      <dgm:spPr/>
      <dgm:t>
        <a:bodyPr/>
        <a:lstStyle/>
        <a:p>
          <a:endParaRPr lang="en-US"/>
        </a:p>
      </dgm:t>
    </dgm:pt>
    <dgm:pt modelId="{5CECD3F1-F067-4442-8740-20CDFB5A916C}" type="pres">
      <dgm:prSet presAssocID="{5C11FA98-B63B-4F4B-B07B-B7FDFA00D805}" presName="theList" presStyleCnt="0">
        <dgm:presLayoutVars>
          <dgm:dir/>
          <dgm:animLvl val="lvl"/>
          <dgm:resizeHandles val="exact"/>
        </dgm:presLayoutVars>
      </dgm:prSet>
      <dgm:spPr/>
    </dgm:pt>
    <dgm:pt modelId="{70E1D711-DFCE-4841-80F8-3563C5EF219B}" type="pres">
      <dgm:prSet presAssocID="{E0E52C08-B081-4A70-85BE-B8AE92E2887C}" presName="compNode" presStyleCnt="0"/>
      <dgm:spPr/>
    </dgm:pt>
    <dgm:pt modelId="{C31A4C74-F744-4DCB-A041-70F96994ADBC}" type="pres">
      <dgm:prSet presAssocID="{E0E52C08-B081-4A70-85BE-B8AE92E2887C}" presName="aNode" presStyleLbl="bgShp" presStyleIdx="0" presStyleCnt="3"/>
      <dgm:spPr/>
    </dgm:pt>
    <dgm:pt modelId="{0566945C-EC40-4BF7-A92C-5F9275967A60}" type="pres">
      <dgm:prSet presAssocID="{E0E52C08-B081-4A70-85BE-B8AE92E2887C}" presName="textNode" presStyleLbl="bgShp" presStyleIdx="0" presStyleCnt="3"/>
      <dgm:spPr/>
    </dgm:pt>
    <dgm:pt modelId="{119ACB0F-9597-42C0-8619-39AE1C457ECC}" type="pres">
      <dgm:prSet presAssocID="{E0E52C08-B081-4A70-85BE-B8AE92E2887C}" presName="compChildNode" presStyleCnt="0"/>
      <dgm:spPr/>
    </dgm:pt>
    <dgm:pt modelId="{F30C6C51-C50A-4E9C-B535-7C2B514CD3E2}" type="pres">
      <dgm:prSet presAssocID="{E0E52C08-B081-4A70-85BE-B8AE92E2887C}" presName="theInnerList" presStyleCnt="0"/>
      <dgm:spPr/>
    </dgm:pt>
    <dgm:pt modelId="{A03BA716-AB70-403E-884D-90DD8603FAAD}" type="pres">
      <dgm:prSet presAssocID="{4019DAFA-1B86-4F13-B196-FA90BC93D259}" presName="childNode" presStyleLbl="node1" presStyleIdx="0" presStyleCnt="9">
        <dgm:presLayoutVars>
          <dgm:bulletEnabled val="1"/>
        </dgm:presLayoutVars>
      </dgm:prSet>
      <dgm:spPr/>
    </dgm:pt>
    <dgm:pt modelId="{F4EA9974-EFC4-47E0-9E28-D22F0C6AB998}" type="pres">
      <dgm:prSet presAssocID="{4019DAFA-1B86-4F13-B196-FA90BC93D259}" presName="aSpace2" presStyleCnt="0"/>
      <dgm:spPr/>
    </dgm:pt>
    <dgm:pt modelId="{E09AEC43-602A-4D78-9713-AB7D503CEF2C}" type="pres">
      <dgm:prSet presAssocID="{B3478CA0-3CE6-4F1B-88C9-2F6449D243D2}" presName="childNode" presStyleLbl="node1" presStyleIdx="1" presStyleCnt="9">
        <dgm:presLayoutVars>
          <dgm:bulletEnabled val="1"/>
        </dgm:presLayoutVars>
      </dgm:prSet>
      <dgm:spPr/>
    </dgm:pt>
    <dgm:pt modelId="{383489AB-D45B-4DC3-8465-0E657C303777}" type="pres">
      <dgm:prSet presAssocID="{B3478CA0-3CE6-4F1B-88C9-2F6449D243D2}" presName="aSpace2" presStyleCnt="0"/>
      <dgm:spPr/>
    </dgm:pt>
    <dgm:pt modelId="{E9985F05-94A5-4D7A-8045-6C57F793D4DF}" type="pres">
      <dgm:prSet presAssocID="{2403096C-D0F2-4283-8E50-E102E6717452}" presName="childNode" presStyleLbl="node1" presStyleIdx="2" presStyleCnt="9">
        <dgm:presLayoutVars>
          <dgm:bulletEnabled val="1"/>
        </dgm:presLayoutVars>
      </dgm:prSet>
      <dgm:spPr/>
    </dgm:pt>
    <dgm:pt modelId="{EEF79FC3-5673-4CDB-A28E-91E3A04CA38F}" type="pres">
      <dgm:prSet presAssocID="{E0E52C08-B081-4A70-85BE-B8AE92E2887C}" presName="aSpace" presStyleCnt="0"/>
      <dgm:spPr/>
    </dgm:pt>
    <dgm:pt modelId="{0190179D-DA03-4D91-A529-A9F98E764B86}" type="pres">
      <dgm:prSet presAssocID="{F914CD78-5C80-4554-8338-6FFEA8D7B64D}" presName="compNode" presStyleCnt="0"/>
      <dgm:spPr/>
    </dgm:pt>
    <dgm:pt modelId="{F96256F3-DDD9-4F65-AAC0-5D0A4993A60B}" type="pres">
      <dgm:prSet presAssocID="{F914CD78-5C80-4554-8338-6FFEA8D7B64D}" presName="aNode" presStyleLbl="bgShp" presStyleIdx="1" presStyleCnt="3"/>
      <dgm:spPr/>
    </dgm:pt>
    <dgm:pt modelId="{B4DF84C3-66E8-43A1-98E7-7242E51E3D02}" type="pres">
      <dgm:prSet presAssocID="{F914CD78-5C80-4554-8338-6FFEA8D7B64D}" presName="textNode" presStyleLbl="bgShp" presStyleIdx="1" presStyleCnt="3"/>
      <dgm:spPr/>
    </dgm:pt>
    <dgm:pt modelId="{153D55FC-1A75-4CF4-985F-890AD74428A4}" type="pres">
      <dgm:prSet presAssocID="{F914CD78-5C80-4554-8338-6FFEA8D7B64D}" presName="compChildNode" presStyleCnt="0"/>
      <dgm:spPr/>
    </dgm:pt>
    <dgm:pt modelId="{51C69E35-5E7E-4FBE-BF5A-92410D21FC5A}" type="pres">
      <dgm:prSet presAssocID="{F914CD78-5C80-4554-8338-6FFEA8D7B64D}" presName="theInnerList" presStyleCnt="0"/>
      <dgm:spPr/>
    </dgm:pt>
    <dgm:pt modelId="{98019CB1-4DC2-4B2C-8BD9-9872E435036F}" type="pres">
      <dgm:prSet presAssocID="{B1AD77FA-5943-4D12-8016-513450412E21}" presName="childNode" presStyleLbl="node1" presStyleIdx="3" presStyleCnt="9">
        <dgm:presLayoutVars>
          <dgm:bulletEnabled val="1"/>
        </dgm:presLayoutVars>
      </dgm:prSet>
      <dgm:spPr/>
    </dgm:pt>
    <dgm:pt modelId="{C4705E68-EB33-431C-951F-9C50B91B1B03}" type="pres">
      <dgm:prSet presAssocID="{B1AD77FA-5943-4D12-8016-513450412E21}" presName="aSpace2" presStyleCnt="0"/>
      <dgm:spPr/>
    </dgm:pt>
    <dgm:pt modelId="{FC7D660C-601D-4D3C-A928-7BD87602638C}" type="pres">
      <dgm:prSet presAssocID="{34383C88-40B2-44AD-A9B5-1C478815B42B}" presName="childNode" presStyleLbl="node1" presStyleIdx="4" presStyleCnt="9">
        <dgm:presLayoutVars>
          <dgm:bulletEnabled val="1"/>
        </dgm:presLayoutVars>
      </dgm:prSet>
      <dgm:spPr/>
    </dgm:pt>
    <dgm:pt modelId="{03ED2819-DE74-4560-B5C3-A385342D8573}" type="pres">
      <dgm:prSet presAssocID="{34383C88-40B2-44AD-A9B5-1C478815B42B}" presName="aSpace2" presStyleCnt="0"/>
      <dgm:spPr/>
    </dgm:pt>
    <dgm:pt modelId="{8C6ED53B-97A9-4577-815F-D9EA91894242}" type="pres">
      <dgm:prSet presAssocID="{082ED5AD-7733-4A98-A17A-236538494C0B}" presName="childNode" presStyleLbl="node1" presStyleIdx="5" presStyleCnt="9">
        <dgm:presLayoutVars>
          <dgm:bulletEnabled val="1"/>
        </dgm:presLayoutVars>
      </dgm:prSet>
      <dgm:spPr/>
    </dgm:pt>
    <dgm:pt modelId="{7D63202A-79FF-4E4C-9281-EB7A06CEBE59}" type="pres">
      <dgm:prSet presAssocID="{F914CD78-5C80-4554-8338-6FFEA8D7B64D}" presName="aSpace" presStyleCnt="0"/>
      <dgm:spPr/>
    </dgm:pt>
    <dgm:pt modelId="{B8F1C706-E0C5-4F83-8849-DE21565F4614}" type="pres">
      <dgm:prSet presAssocID="{F752F1A4-0711-459E-A391-BEDBFADEDDB0}" presName="compNode" presStyleCnt="0"/>
      <dgm:spPr/>
    </dgm:pt>
    <dgm:pt modelId="{D7E383F0-2C02-4CBC-9362-85746DB7A567}" type="pres">
      <dgm:prSet presAssocID="{F752F1A4-0711-459E-A391-BEDBFADEDDB0}" presName="aNode" presStyleLbl="bgShp" presStyleIdx="2" presStyleCnt="3"/>
      <dgm:spPr/>
    </dgm:pt>
    <dgm:pt modelId="{8907C371-80FB-4758-BD30-AC57DA59DEDA}" type="pres">
      <dgm:prSet presAssocID="{F752F1A4-0711-459E-A391-BEDBFADEDDB0}" presName="textNode" presStyleLbl="bgShp" presStyleIdx="2" presStyleCnt="3"/>
      <dgm:spPr/>
    </dgm:pt>
    <dgm:pt modelId="{AD3D296C-9C33-4F9B-87AE-41914AAEAB68}" type="pres">
      <dgm:prSet presAssocID="{F752F1A4-0711-459E-A391-BEDBFADEDDB0}" presName="compChildNode" presStyleCnt="0"/>
      <dgm:spPr/>
    </dgm:pt>
    <dgm:pt modelId="{2BE8AB21-8215-42C1-BA45-1D34FEA23EBD}" type="pres">
      <dgm:prSet presAssocID="{F752F1A4-0711-459E-A391-BEDBFADEDDB0}" presName="theInnerList" presStyleCnt="0"/>
      <dgm:spPr/>
    </dgm:pt>
    <dgm:pt modelId="{59B0AE8E-78B8-4102-BD40-94E2B9B2EFC0}" type="pres">
      <dgm:prSet presAssocID="{BA923950-5050-4184-BE24-F6DB3155B1AF}" presName="childNode" presStyleLbl="node1" presStyleIdx="6" presStyleCnt="9">
        <dgm:presLayoutVars>
          <dgm:bulletEnabled val="1"/>
        </dgm:presLayoutVars>
      </dgm:prSet>
      <dgm:spPr/>
    </dgm:pt>
    <dgm:pt modelId="{A1D62647-8A13-425C-8906-5330244C60E5}" type="pres">
      <dgm:prSet presAssocID="{BA923950-5050-4184-BE24-F6DB3155B1AF}" presName="aSpace2" presStyleCnt="0"/>
      <dgm:spPr/>
    </dgm:pt>
    <dgm:pt modelId="{6605E984-A7AB-4CFB-8C20-2F15C777E7DA}" type="pres">
      <dgm:prSet presAssocID="{0AFD65F1-FED5-4332-A2DD-513082E5067C}" presName="childNode" presStyleLbl="node1" presStyleIdx="7" presStyleCnt="9">
        <dgm:presLayoutVars>
          <dgm:bulletEnabled val="1"/>
        </dgm:presLayoutVars>
      </dgm:prSet>
      <dgm:spPr/>
    </dgm:pt>
    <dgm:pt modelId="{E2327CFD-C927-4BF1-B943-23A9E26BACE7}" type="pres">
      <dgm:prSet presAssocID="{0AFD65F1-FED5-4332-A2DD-513082E5067C}" presName="aSpace2" presStyleCnt="0"/>
      <dgm:spPr/>
    </dgm:pt>
    <dgm:pt modelId="{9432F3F2-38E3-47BE-86AE-C21CC24A5E92}" type="pres">
      <dgm:prSet presAssocID="{9C12827F-AE4E-4DE3-AB78-CFFB86D59A50}" presName="childNode" presStyleLbl="node1" presStyleIdx="8" presStyleCnt="9">
        <dgm:presLayoutVars>
          <dgm:bulletEnabled val="1"/>
        </dgm:presLayoutVars>
      </dgm:prSet>
      <dgm:spPr/>
    </dgm:pt>
  </dgm:ptLst>
  <dgm:cxnLst>
    <dgm:cxn modelId="{DD1CEA00-EA79-4E12-9D1E-83450BBB868D}" srcId="{F752F1A4-0711-459E-A391-BEDBFADEDDB0}" destId="{BA923950-5050-4184-BE24-F6DB3155B1AF}" srcOrd="0" destOrd="0" parTransId="{0B4B9FDE-875F-45D9-AA79-986BD10F1F95}" sibTransId="{B5052061-45FA-4CCF-BAF6-C3179D68AB9D}"/>
    <dgm:cxn modelId="{6FB8EA02-DD4B-499C-A602-6A51DEC854F6}" type="presOf" srcId="{4019DAFA-1B86-4F13-B196-FA90BC93D259}" destId="{A03BA716-AB70-403E-884D-90DD8603FAAD}" srcOrd="0" destOrd="0" presId="urn:microsoft.com/office/officeart/2005/8/layout/lProcess2"/>
    <dgm:cxn modelId="{51504919-121D-4FF6-97A0-8B5D8169A65D}" type="presOf" srcId="{2403096C-D0F2-4283-8E50-E102E6717452}" destId="{E9985F05-94A5-4D7A-8045-6C57F793D4DF}" srcOrd="0" destOrd="0" presId="urn:microsoft.com/office/officeart/2005/8/layout/lProcess2"/>
    <dgm:cxn modelId="{8140ED5C-D8BD-4DEB-9153-AB199D453DB6}" type="presOf" srcId="{BA923950-5050-4184-BE24-F6DB3155B1AF}" destId="{59B0AE8E-78B8-4102-BD40-94E2B9B2EFC0}" srcOrd="0" destOrd="0" presId="urn:microsoft.com/office/officeart/2005/8/layout/lProcess2"/>
    <dgm:cxn modelId="{20C8BA65-18A3-43E6-8478-CE1CCD5C8C56}" srcId="{F914CD78-5C80-4554-8338-6FFEA8D7B64D}" destId="{082ED5AD-7733-4A98-A17A-236538494C0B}" srcOrd="2" destOrd="0" parTransId="{A1FFF6AE-CE3A-4D3B-9687-0C67AC504EBF}" sibTransId="{4571F459-F020-43DB-8C9D-97D542042FE8}"/>
    <dgm:cxn modelId="{308A6B48-469A-48A8-BFCB-0065276B245C}" srcId="{E0E52C08-B081-4A70-85BE-B8AE92E2887C}" destId="{4019DAFA-1B86-4F13-B196-FA90BC93D259}" srcOrd="0" destOrd="0" parTransId="{BFB06B7B-FE10-4FE3-9214-17B55C7BCF77}" sibTransId="{016E416A-659D-4D3B-B580-A4F6EFD85847}"/>
    <dgm:cxn modelId="{D474A76A-F3F0-472F-A6F5-6A9353C140E4}" type="presOf" srcId="{34383C88-40B2-44AD-A9B5-1C478815B42B}" destId="{FC7D660C-601D-4D3C-A928-7BD87602638C}" srcOrd="0" destOrd="0" presId="urn:microsoft.com/office/officeart/2005/8/layout/lProcess2"/>
    <dgm:cxn modelId="{ADD8C66A-2280-4967-89EA-6E5F57472A76}" type="presOf" srcId="{E0E52C08-B081-4A70-85BE-B8AE92E2887C}" destId="{0566945C-EC40-4BF7-A92C-5F9275967A60}" srcOrd="1" destOrd="0" presId="urn:microsoft.com/office/officeart/2005/8/layout/lProcess2"/>
    <dgm:cxn modelId="{BBAF5E4F-5DC7-47F5-8BB6-0929575CD365}" srcId="{E0E52C08-B081-4A70-85BE-B8AE92E2887C}" destId="{2403096C-D0F2-4283-8E50-E102E6717452}" srcOrd="2" destOrd="0" parTransId="{EC2D4325-E558-41B5-87D4-51BF0A8FD84D}" sibTransId="{98E67223-0F66-4388-8991-680C4EA8E576}"/>
    <dgm:cxn modelId="{F2A63856-3B5A-4B86-9B80-CF088FA49EF9}" type="presOf" srcId="{9C12827F-AE4E-4DE3-AB78-CFFB86D59A50}" destId="{9432F3F2-38E3-47BE-86AE-C21CC24A5E92}" srcOrd="0" destOrd="0" presId="urn:microsoft.com/office/officeart/2005/8/layout/lProcess2"/>
    <dgm:cxn modelId="{2809C057-F607-4333-B3C6-5EDFEBFB5AB4}" type="presOf" srcId="{F914CD78-5C80-4554-8338-6FFEA8D7B64D}" destId="{B4DF84C3-66E8-43A1-98E7-7242E51E3D02}" srcOrd="1" destOrd="0" presId="urn:microsoft.com/office/officeart/2005/8/layout/lProcess2"/>
    <dgm:cxn modelId="{14E7E659-CD6D-4828-BAA9-D3F0A9D717B6}" type="presOf" srcId="{E0E52C08-B081-4A70-85BE-B8AE92E2887C}" destId="{C31A4C74-F744-4DCB-A041-70F96994ADBC}" srcOrd="0" destOrd="0" presId="urn:microsoft.com/office/officeart/2005/8/layout/lProcess2"/>
    <dgm:cxn modelId="{A5E9BF8C-8A37-427B-808A-3F767DA78FB4}" type="presOf" srcId="{082ED5AD-7733-4A98-A17A-236538494C0B}" destId="{8C6ED53B-97A9-4577-815F-D9EA91894242}" srcOrd="0" destOrd="0" presId="urn:microsoft.com/office/officeart/2005/8/layout/lProcess2"/>
    <dgm:cxn modelId="{C0FE3790-905F-4424-834E-F005E223BC0D}" srcId="{5C11FA98-B63B-4F4B-B07B-B7FDFA00D805}" destId="{E0E52C08-B081-4A70-85BE-B8AE92E2887C}" srcOrd="0" destOrd="0" parTransId="{53E31501-81EC-4DDD-8965-B79F37256242}" sibTransId="{C2C956F6-2985-4884-886C-8190BC47301A}"/>
    <dgm:cxn modelId="{C3188D92-FB34-42BF-817D-D07C8D99E73F}" type="presOf" srcId="{5C11FA98-B63B-4F4B-B07B-B7FDFA00D805}" destId="{5CECD3F1-F067-4442-8740-20CDFB5A916C}" srcOrd="0" destOrd="0" presId="urn:microsoft.com/office/officeart/2005/8/layout/lProcess2"/>
    <dgm:cxn modelId="{FCB68896-1D9E-4E3A-9FB8-BE60595FDA94}" type="presOf" srcId="{F752F1A4-0711-459E-A391-BEDBFADEDDB0}" destId="{8907C371-80FB-4758-BD30-AC57DA59DEDA}" srcOrd="1" destOrd="0" presId="urn:microsoft.com/office/officeart/2005/8/layout/lProcess2"/>
    <dgm:cxn modelId="{7427C799-2611-4BAC-B20D-84E713BC9BED}" srcId="{5C11FA98-B63B-4F4B-B07B-B7FDFA00D805}" destId="{F752F1A4-0711-459E-A391-BEDBFADEDDB0}" srcOrd="2" destOrd="0" parTransId="{5B75A4A4-8B4E-444F-B580-33BE6A55D3DC}" sibTransId="{33C2102A-894F-400D-A79A-C144D467FB5E}"/>
    <dgm:cxn modelId="{AF4A88A5-8560-481F-BCE1-3CDA43592285}" srcId="{5C11FA98-B63B-4F4B-B07B-B7FDFA00D805}" destId="{F914CD78-5C80-4554-8338-6FFEA8D7B64D}" srcOrd="1" destOrd="0" parTransId="{ABA3FA31-24C6-43E7-938B-BCEC772E9B50}" sibTransId="{4ABB0C46-8F8C-4107-AC5F-55A745678646}"/>
    <dgm:cxn modelId="{4DD4B9A6-E96C-4757-8F1A-0CDEA28DCEB1}" srcId="{F752F1A4-0711-459E-A391-BEDBFADEDDB0}" destId="{9C12827F-AE4E-4DE3-AB78-CFFB86D59A50}" srcOrd="2" destOrd="0" parTransId="{516C6103-3957-46B0-88AA-43A8A499D0C6}" sibTransId="{8A601BD4-EDC3-4AEC-A213-A1AC0AC60C5D}"/>
    <dgm:cxn modelId="{33459CAB-B5EA-4A3E-B2D6-340C55115DCE}" type="presOf" srcId="{F914CD78-5C80-4554-8338-6FFEA8D7B64D}" destId="{F96256F3-DDD9-4F65-AAC0-5D0A4993A60B}" srcOrd="0" destOrd="0" presId="urn:microsoft.com/office/officeart/2005/8/layout/lProcess2"/>
    <dgm:cxn modelId="{C34815B7-1E35-4BF7-82E0-5979BD05A290}" srcId="{E0E52C08-B081-4A70-85BE-B8AE92E2887C}" destId="{B3478CA0-3CE6-4F1B-88C9-2F6449D243D2}" srcOrd="1" destOrd="0" parTransId="{CFC91CB3-C6AE-4DF5-91C3-05B99E27B202}" sibTransId="{D7993EC9-3533-4742-A495-30B4858D7FAB}"/>
    <dgm:cxn modelId="{AB8314C0-79D7-4CD7-975D-12023129980C}" type="presOf" srcId="{F752F1A4-0711-459E-A391-BEDBFADEDDB0}" destId="{D7E383F0-2C02-4CBC-9362-85746DB7A567}" srcOrd="0" destOrd="0" presId="urn:microsoft.com/office/officeart/2005/8/layout/lProcess2"/>
    <dgm:cxn modelId="{AE0C33C4-ACCC-40C4-82C3-B1761A45E28A}" type="presOf" srcId="{B3478CA0-3CE6-4F1B-88C9-2F6449D243D2}" destId="{E09AEC43-602A-4D78-9713-AB7D503CEF2C}" srcOrd="0" destOrd="0" presId="urn:microsoft.com/office/officeart/2005/8/layout/lProcess2"/>
    <dgm:cxn modelId="{3E75D9C5-AA78-4911-8DBC-E01B5D713157}" srcId="{F752F1A4-0711-459E-A391-BEDBFADEDDB0}" destId="{0AFD65F1-FED5-4332-A2DD-513082E5067C}" srcOrd="1" destOrd="0" parTransId="{971B8C25-7240-45C9-B4BA-DA18C046EDEC}" sibTransId="{0213F48A-F07E-4B13-932C-A9BD27CC9E61}"/>
    <dgm:cxn modelId="{B39025C9-69B8-4140-8ADD-B59A6370F01E}" srcId="{F914CD78-5C80-4554-8338-6FFEA8D7B64D}" destId="{34383C88-40B2-44AD-A9B5-1C478815B42B}" srcOrd="1" destOrd="0" parTransId="{6D801C13-BB46-43E8-8883-3D70E10CD772}" sibTransId="{E13571DD-AFD8-41CD-A0F8-D150AD0443E3}"/>
    <dgm:cxn modelId="{9C33C9CB-E879-42A2-8442-AD22336595B0}" srcId="{F914CD78-5C80-4554-8338-6FFEA8D7B64D}" destId="{B1AD77FA-5943-4D12-8016-513450412E21}" srcOrd="0" destOrd="0" parTransId="{10CCD9EF-9D67-4B50-BC14-7931CF1FAA35}" sibTransId="{6B357EAF-9495-453D-AC42-AA99B9BE0C05}"/>
    <dgm:cxn modelId="{11AA37DE-5C0B-493A-B81A-23D1983FAB44}" type="presOf" srcId="{0AFD65F1-FED5-4332-A2DD-513082E5067C}" destId="{6605E984-A7AB-4CFB-8C20-2F15C777E7DA}" srcOrd="0" destOrd="0" presId="urn:microsoft.com/office/officeart/2005/8/layout/lProcess2"/>
    <dgm:cxn modelId="{7A05E1E1-14F7-4BD6-9E11-3A58EAC3F48F}" type="presOf" srcId="{B1AD77FA-5943-4D12-8016-513450412E21}" destId="{98019CB1-4DC2-4B2C-8BD9-9872E435036F}" srcOrd="0" destOrd="0" presId="urn:microsoft.com/office/officeart/2005/8/layout/lProcess2"/>
    <dgm:cxn modelId="{AB458CBB-14CF-4709-824E-672050032B73}" type="presParOf" srcId="{5CECD3F1-F067-4442-8740-20CDFB5A916C}" destId="{70E1D711-DFCE-4841-80F8-3563C5EF219B}" srcOrd="0" destOrd="0" presId="urn:microsoft.com/office/officeart/2005/8/layout/lProcess2"/>
    <dgm:cxn modelId="{6FCD3B3A-A601-4376-BA62-AEBF8751E3B9}" type="presParOf" srcId="{70E1D711-DFCE-4841-80F8-3563C5EF219B}" destId="{C31A4C74-F744-4DCB-A041-70F96994ADBC}" srcOrd="0" destOrd="0" presId="urn:microsoft.com/office/officeart/2005/8/layout/lProcess2"/>
    <dgm:cxn modelId="{02B5FC32-EDB8-490C-9CF5-3F3323CC0722}" type="presParOf" srcId="{70E1D711-DFCE-4841-80F8-3563C5EF219B}" destId="{0566945C-EC40-4BF7-A92C-5F9275967A60}" srcOrd="1" destOrd="0" presId="urn:microsoft.com/office/officeart/2005/8/layout/lProcess2"/>
    <dgm:cxn modelId="{D22EE4F4-EECD-4B6E-A9E1-1142920EE049}" type="presParOf" srcId="{70E1D711-DFCE-4841-80F8-3563C5EF219B}" destId="{119ACB0F-9597-42C0-8619-39AE1C457ECC}" srcOrd="2" destOrd="0" presId="urn:microsoft.com/office/officeart/2005/8/layout/lProcess2"/>
    <dgm:cxn modelId="{785BAE8A-1E56-45B6-9376-513011E43134}" type="presParOf" srcId="{119ACB0F-9597-42C0-8619-39AE1C457ECC}" destId="{F30C6C51-C50A-4E9C-B535-7C2B514CD3E2}" srcOrd="0" destOrd="0" presId="urn:microsoft.com/office/officeart/2005/8/layout/lProcess2"/>
    <dgm:cxn modelId="{0B07B861-535F-455F-9481-59D3ACE5594F}" type="presParOf" srcId="{F30C6C51-C50A-4E9C-B535-7C2B514CD3E2}" destId="{A03BA716-AB70-403E-884D-90DD8603FAAD}" srcOrd="0" destOrd="0" presId="urn:microsoft.com/office/officeart/2005/8/layout/lProcess2"/>
    <dgm:cxn modelId="{AB9A52ED-6BAE-499D-8959-83955CA4F275}" type="presParOf" srcId="{F30C6C51-C50A-4E9C-B535-7C2B514CD3E2}" destId="{F4EA9974-EFC4-47E0-9E28-D22F0C6AB998}" srcOrd="1" destOrd="0" presId="urn:microsoft.com/office/officeart/2005/8/layout/lProcess2"/>
    <dgm:cxn modelId="{F35D6BE3-F974-4F6A-B3FD-4E2E59F1141C}" type="presParOf" srcId="{F30C6C51-C50A-4E9C-B535-7C2B514CD3E2}" destId="{E09AEC43-602A-4D78-9713-AB7D503CEF2C}" srcOrd="2" destOrd="0" presId="urn:microsoft.com/office/officeart/2005/8/layout/lProcess2"/>
    <dgm:cxn modelId="{C59A7FEE-0163-4995-B487-CB7E87C36A9A}" type="presParOf" srcId="{F30C6C51-C50A-4E9C-B535-7C2B514CD3E2}" destId="{383489AB-D45B-4DC3-8465-0E657C303777}" srcOrd="3" destOrd="0" presId="urn:microsoft.com/office/officeart/2005/8/layout/lProcess2"/>
    <dgm:cxn modelId="{661190CA-7245-46A5-8F51-AAD34EBA3AEA}" type="presParOf" srcId="{F30C6C51-C50A-4E9C-B535-7C2B514CD3E2}" destId="{E9985F05-94A5-4D7A-8045-6C57F793D4DF}" srcOrd="4" destOrd="0" presId="urn:microsoft.com/office/officeart/2005/8/layout/lProcess2"/>
    <dgm:cxn modelId="{99F7AAC4-BE0B-4ACF-96F9-C49FA8F76417}" type="presParOf" srcId="{5CECD3F1-F067-4442-8740-20CDFB5A916C}" destId="{EEF79FC3-5673-4CDB-A28E-91E3A04CA38F}" srcOrd="1" destOrd="0" presId="urn:microsoft.com/office/officeart/2005/8/layout/lProcess2"/>
    <dgm:cxn modelId="{7262B8C1-C2BA-497F-A01B-2B08019CED67}" type="presParOf" srcId="{5CECD3F1-F067-4442-8740-20CDFB5A916C}" destId="{0190179D-DA03-4D91-A529-A9F98E764B86}" srcOrd="2" destOrd="0" presId="urn:microsoft.com/office/officeart/2005/8/layout/lProcess2"/>
    <dgm:cxn modelId="{319E7E0C-D54B-468D-ABD3-8D9D8D76AEAE}" type="presParOf" srcId="{0190179D-DA03-4D91-A529-A9F98E764B86}" destId="{F96256F3-DDD9-4F65-AAC0-5D0A4993A60B}" srcOrd="0" destOrd="0" presId="urn:microsoft.com/office/officeart/2005/8/layout/lProcess2"/>
    <dgm:cxn modelId="{66830942-0438-45A6-92D3-E2F1A0145CEA}" type="presParOf" srcId="{0190179D-DA03-4D91-A529-A9F98E764B86}" destId="{B4DF84C3-66E8-43A1-98E7-7242E51E3D02}" srcOrd="1" destOrd="0" presId="urn:microsoft.com/office/officeart/2005/8/layout/lProcess2"/>
    <dgm:cxn modelId="{64D1DAB8-3528-4B2E-A05E-2800E2223A36}" type="presParOf" srcId="{0190179D-DA03-4D91-A529-A9F98E764B86}" destId="{153D55FC-1A75-4CF4-985F-890AD74428A4}" srcOrd="2" destOrd="0" presId="urn:microsoft.com/office/officeart/2005/8/layout/lProcess2"/>
    <dgm:cxn modelId="{D107B18E-D56B-4351-B434-37DE1C7863C3}" type="presParOf" srcId="{153D55FC-1A75-4CF4-985F-890AD74428A4}" destId="{51C69E35-5E7E-4FBE-BF5A-92410D21FC5A}" srcOrd="0" destOrd="0" presId="urn:microsoft.com/office/officeart/2005/8/layout/lProcess2"/>
    <dgm:cxn modelId="{8A302418-43BC-401B-8CBF-39D50AFD03D4}" type="presParOf" srcId="{51C69E35-5E7E-4FBE-BF5A-92410D21FC5A}" destId="{98019CB1-4DC2-4B2C-8BD9-9872E435036F}" srcOrd="0" destOrd="0" presId="urn:microsoft.com/office/officeart/2005/8/layout/lProcess2"/>
    <dgm:cxn modelId="{D156E6C2-F1C2-45BF-89B4-5390D573B09D}" type="presParOf" srcId="{51C69E35-5E7E-4FBE-BF5A-92410D21FC5A}" destId="{C4705E68-EB33-431C-951F-9C50B91B1B03}" srcOrd="1" destOrd="0" presId="urn:microsoft.com/office/officeart/2005/8/layout/lProcess2"/>
    <dgm:cxn modelId="{86C44303-6884-4E09-90F2-CE5FB1DD5B61}" type="presParOf" srcId="{51C69E35-5E7E-4FBE-BF5A-92410D21FC5A}" destId="{FC7D660C-601D-4D3C-A928-7BD87602638C}" srcOrd="2" destOrd="0" presId="urn:microsoft.com/office/officeart/2005/8/layout/lProcess2"/>
    <dgm:cxn modelId="{751C2D9A-8BB1-45BD-BF50-6F74E6342B19}" type="presParOf" srcId="{51C69E35-5E7E-4FBE-BF5A-92410D21FC5A}" destId="{03ED2819-DE74-4560-B5C3-A385342D8573}" srcOrd="3" destOrd="0" presId="urn:microsoft.com/office/officeart/2005/8/layout/lProcess2"/>
    <dgm:cxn modelId="{63AB1EA5-3466-478C-9466-EB08144527E9}" type="presParOf" srcId="{51C69E35-5E7E-4FBE-BF5A-92410D21FC5A}" destId="{8C6ED53B-97A9-4577-815F-D9EA91894242}" srcOrd="4" destOrd="0" presId="urn:microsoft.com/office/officeart/2005/8/layout/lProcess2"/>
    <dgm:cxn modelId="{6A7A0982-9CCD-4A69-8B52-9CBF58172AF2}" type="presParOf" srcId="{5CECD3F1-F067-4442-8740-20CDFB5A916C}" destId="{7D63202A-79FF-4E4C-9281-EB7A06CEBE59}" srcOrd="3" destOrd="0" presId="urn:microsoft.com/office/officeart/2005/8/layout/lProcess2"/>
    <dgm:cxn modelId="{B9FC16C3-B7FF-4CF0-BC8E-C9F7AA59F72F}" type="presParOf" srcId="{5CECD3F1-F067-4442-8740-20CDFB5A916C}" destId="{B8F1C706-E0C5-4F83-8849-DE21565F4614}" srcOrd="4" destOrd="0" presId="urn:microsoft.com/office/officeart/2005/8/layout/lProcess2"/>
    <dgm:cxn modelId="{402EC215-40EC-48F4-8DA1-7C81F56CE542}" type="presParOf" srcId="{B8F1C706-E0C5-4F83-8849-DE21565F4614}" destId="{D7E383F0-2C02-4CBC-9362-85746DB7A567}" srcOrd="0" destOrd="0" presId="urn:microsoft.com/office/officeart/2005/8/layout/lProcess2"/>
    <dgm:cxn modelId="{968F1C67-B165-40B6-A2F3-FC02E0524AFA}" type="presParOf" srcId="{B8F1C706-E0C5-4F83-8849-DE21565F4614}" destId="{8907C371-80FB-4758-BD30-AC57DA59DEDA}" srcOrd="1" destOrd="0" presId="urn:microsoft.com/office/officeart/2005/8/layout/lProcess2"/>
    <dgm:cxn modelId="{3246850A-8359-405D-A895-EC23F1584E69}" type="presParOf" srcId="{B8F1C706-E0C5-4F83-8849-DE21565F4614}" destId="{AD3D296C-9C33-4F9B-87AE-41914AAEAB68}" srcOrd="2" destOrd="0" presId="urn:microsoft.com/office/officeart/2005/8/layout/lProcess2"/>
    <dgm:cxn modelId="{10B8861F-EBD0-491E-B45C-FEE4E11E52E8}" type="presParOf" srcId="{AD3D296C-9C33-4F9B-87AE-41914AAEAB68}" destId="{2BE8AB21-8215-42C1-BA45-1D34FEA23EBD}" srcOrd="0" destOrd="0" presId="urn:microsoft.com/office/officeart/2005/8/layout/lProcess2"/>
    <dgm:cxn modelId="{870963F4-E760-4D13-9EFA-E01F8DF76869}" type="presParOf" srcId="{2BE8AB21-8215-42C1-BA45-1D34FEA23EBD}" destId="{59B0AE8E-78B8-4102-BD40-94E2B9B2EFC0}" srcOrd="0" destOrd="0" presId="urn:microsoft.com/office/officeart/2005/8/layout/lProcess2"/>
    <dgm:cxn modelId="{6ECD2EF5-EE18-498E-9A96-562991152D49}" type="presParOf" srcId="{2BE8AB21-8215-42C1-BA45-1D34FEA23EBD}" destId="{A1D62647-8A13-425C-8906-5330244C60E5}" srcOrd="1" destOrd="0" presId="urn:microsoft.com/office/officeart/2005/8/layout/lProcess2"/>
    <dgm:cxn modelId="{C0100DB9-E75D-4EE4-828D-268F2A6E6B79}" type="presParOf" srcId="{2BE8AB21-8215-42C1-BA45-1D34FEA23EBD}" destId="{6605E984-A7AB-4CFB-8C20-2F15C777E7DA}" srcOrd="2" destOrd="0" presId="urn:microsoft.com/office/officeart/2005/8/layout/lProcess2"/>
    <dgm:cxn modelId="{D54D1D4F-865A-44CD-9F82-93A84EFA6D50}" type="presParOf" srcId="{2BE8AB21-8215-42C1-BA45-1D34FEA23EBD}" destId="{E2327CFD-C927-4BF1-B943-23A9E26BACE7}" srcOrd="3" destOrd="0" presId="urn:microsoft.com/office/officeart/2005/8/layout/lProcess2"/>
    <dgm:cxn modelId="{1B1EF8A2-7BA8-42C6-9BA8-ECBA7394B277}" type="presParOf" srcId="{2BE8AB21-8215-42C1-BA45-1D34FEA23EBD}" destId="{9432F3F2-38E3-47BE-86AE-C21CC24A5E92}" srcOrd="4"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E85076-13C0-431E-8FCC-1BDEFAD780DC}" type="doc">
      <dgm:prSet loTypeId="urn:microsoft.com/office/officeart/2005/8/layout/chart3" loCatId="relationship" qsTypeId="urn:microsoft.com/office/officeart/2005/8/quickstyle/simple1" qsCatId="simple" csTypeId="urn:microsoft.com/office/officeart/2005/8/colors/colorful4" csCatId="colorful" phldr="1"/>
      <dgm:spPr/>
      <dgm:t>
        <a:bodyPr/>
        <a:lstStyle/>
        <a:p>
          <a:endParaRPr lang="en-US"/>
        </a:p>
      </dgm:t>
    </dgm:pt>
    <dgm:pt modelId="{6B3B7A0E-2243-47EC-A8FC-AE63F25CCCC6}">
      <dgm:prSet phldrT="[Text]"/>
      <dgm:spPr/>
      <dgm:t>
        <a:bodyPr/>
        <a:lstStyle/>
        <a:p>
          <a:r>
            <a:rPr lang="en-US"/>
            <a:t>State Budget</a:t>
          </a:r>
        </a:p>
      </dgm:t>
    </dgm:pt>
    <dgm:pt modelId="{2FA9F147-30DD-405D-BC84-6F4F9982A9C0}" type="parTrans" cxnId="{9D2F0DEB-E51A-4E40-B4E8-0C6A830970C8}">
      <dgm:prSet/>
      <dgm:spPr/>
      <dgm:t>
        <a:bodyPr/>
        <a:lstStyle/>
        <a:p>
          <a:endParaRPr lang="en-US"/>
        </a:p>
      </dgm:t>
    </dgm:pt>
    <dgm:pt modelId="{572BF1DA-5CA7-4CE5-98A0-2E9B9B050E6D}" type="sibTrans" cxnId="{9D2F0DEB-E51A-4E40-B4E8-0C6A830970C8}">
      <dgm:prSet/>
      <dgm:spPr/>
      <dgm:t>
        <a:bodyPr/>
        <a:lstStyle/>
        <a:p>
          <a:endParaRPr lang="en-US"/>
        </a:p>
      </dgm:t>
    </dgm:pt>
    <dgm:pt modelId="{984246FC-D24F-4F5A-9ED5-5C99901A2E54}">
      <dgm:prSet phldrT="[Text]" phldr="0"/>
      <dgm:spPr/>
      <dgm:t>
        <a:bodyPr/>
        <a:lstStyle/>
        <a:p>
          <a:r>
            <a:rPr lang="en-US"/>
            <a:t>State Loan Repayment Program (HRSA)</a:t>
          </a:r>
        </a:p>
      </dgm:t>
    </dgm:pt>
    <dgm:pt modelId="{DFA050AA-F6CE-4B80-A685-74D0411E71ED}" type="parTrans" cxnId="{4EF70906-4E5A-4F47-828B-6E45517504A8}">
      <dgm:prSet/>
      <dgm:spPr/>
      <dgm:t>
        <a:bodyPr/>
        <a:lstStyle/>
        <a:p>
          <a:endParaRPr lang="en-US"/>
        </a:p>
      </dgm:t>
    </dgm:pt>
    <dgm:pt modelId="{6C96308E-5970-4437-A39F-7EAA5B479C4F}" type="sibTrans" cxnId="{4EF70906-4E5A-4F47-828B-6E45517504A8}">
      <dgm:prSet/>
      <dgm:spPr/>
      <dgm:t>
        <a:bodyPr/>
        <a:lstStyle/>
        <a:p>
          <a:endParaRPr lang="en-US"/>
        </a:p>
      </dgm:t>
    </dgm:pt>
    <dgm:pt modelId="{4EFE2B90-4BE4-4E6A-BD8E-BC7EE1068F11}">
      <dgm:prSet phldrT="[Text]"/>
      <dgm:spPr/>
      <dgm:t>
        <a:bodyPr/>
        <a:lstStyle/>
        <a:p>
          <a:r>
            <a:rPr lang="en-US"/>
            <a:t>Additional State Grant Funds (As Available)</a:t>
          </a:r>
        </a:p>
      </dgm:t>
    </dgm:pt>
    <dgm:pt modelId="{02B08020-F1A2-4D04-BBC4-6BFAD1FA84F3}" type="parTrans" cxnId="{C72AE390-89D9-4C31-8088-2F31CA38D4C5}">
      <dgm:prSet/>
      <dgm:spPr/>
      <dgm:t>
        <a:bodyPr/>
        <a:lstStyle/>
        <a:p>
          <a:endParaRPr lang="en-US"/>
        </a:p>
      </dgm:t>
    </dgm:pt>
    <dgm:pt modelId="{E6BF00AB-6BAB-4FE3-9B94-3AE95354DAD6}" type="sibTrans" cxnId="{C72AE390-89D9-4C31-8088-2F31CA38D4C5}">
      <dgm:prSet/>
      <dgm:spPr/>
      <dgm:t>
        <a:bodyPr/>
        <a:lstStyle/>
        <a:p>
          <a:endParaRPr lang="en-US"/>
        </a:p>
      </dgm:t>
    </dgm:pt>
    <dgm:pt modelId="{5BBDDEE2-244F-4537-BEE9-A522745705CE}" type="pres">
      <dgm:prSet presAssocID="{69E85076-13C0-431E-8FCC-1BDEFAD780DC}" presName="compositeShape" presStyleCnt="0">
        <dgm:presLayoutVars>
          <dgm:chMax val="7"/>
          <dgm:dir/>
          <dgm:resizeHandles val="exact"/>
        </dgm:presLayoutVars>
      </dgm:prSet>
      <dgm:spPr/>
    </dgm:pt>
    <dgm:pt modelId="{1396995D-C2C3-4EE5-BED9-207FFCD7FBCA}" type="pres">
      <dgm:prSet presAssocID="{69E85076-13C0-431E-8FCC-1BDEFAD780DC}" presName="wedge1" presStyleLbl="node1" presStyleIdx="0" presStyleCnt="3" custLinFactNeighborX="-5241" custLinFactNeighborY="3057"/>
      <dgm:spPr/>
    </dgm:pt>
    <dgm:pt modelId="{F17F83F6-7D31-4621-9B09-D63BD5DED83D}" type="pres">
      <dgm:prSet presAssocID="{69E85076-13C0-431E-8FCC-1BDEFAD780DC}" presName="wedge1Tx" presStyleLbl="node1" presStyleIdx="0" presStyleCnt="3">
        <dgm:presLayoutVars>
          <dgm:chMax val="0"/>
          <dgm:chPref val="0"/>
          <dgm:bulletEnabled val="1"/>
        </dgm:presLayoutVars>
      </dgm:prSet>
      <dgm:spPr/>
    </dgm:pt>
    <dgm:pt modelId="{B05D1DC6-EFF3-4FD9-B715-593F86B89B12}" type="pres">
      <dgm:prSet presAssocID="{69E85076-13C0-431E-8FCC-1BDEFAD780DC}" presName="wedge2" presStyleLbl="node1" presStyleIdx="1" presStyleCnt="3" custLinFactNeighborX="-444" custLinFactNeighborY="5747"/>
      <dgm:spPr/>
    </dgm:pt>
    <dgm:pt modelId="{B24A71FE-FECA-489C-86F6-0553A2B20137}" type="pres">
      <dgm:prSet presAssocID="{69E85076-13C0-431E-8FCC-1BDEFAD780DC}" presName="wedge2Tx" presStyleLbl="node1" presStyleIdx="1" presStyleCnt="3">
        <dgm:presLayoutVars>
          <dgm:chMax val="0"/>
          <dgm:chPref val="0"/>
          <dgm:bulletEnabled val="1"/>
        </dgm:presLayoutVars>
      </dgm:prSet>
      <dgm:spPr/>
    </dgm:pt>
    <dgm:pt modelId="{515DF146-4733-4D4E-9A22-EA0DF9A89699}" type="pres">
      <dgm:prSet presAssocID="{69E85076-13C0-431E-8FCC-1BDEFAD780DC}" presName="wedge3" presStyleLbl="node1" presStyleIdx="2" presStyleCnt="3"/>
      <dgm:spPr/>
    </dgm:pt>
    <dgm:pt modelId="{B3731363-D902-4CB3-BFDD-3B75BCF8A42A}" type="pres">
      <dgm:prSet presAssocID="{69E85076-13C0-431E-8FCC-1BDEFAD780DC}" presName="wedge3Tx" presStyleLbl="node1" presStyleIdx="2" presStyleCnt="3">
        <dgm:presLayoutVars>
          <dgm:chMax val="0"/>
          <dgm:chPref val="0"/>
          <dgm:bulletEnabled val="1"/>
        </dgm:presLayoutVars>
      </dgm:prSet>
      <dgm:spPr/>
    </dgm:pt>
  </dgm:ptLst>
  <dgm:cxnLst>
    <dgm:cxn modelId="{4EF70906-4E5A-4F47-828B-6E45517504A8}" srcId="{69E85076-13C0-431E-8FCC-1BDEFAD780DC}" destId="{984246FC-D24F-4F5A-9ED5-5C99901A2E54}" srcOrd="2" destOrd="0" parTransId="{DFA050AA-F6CE-4B80-A685-74D0411E71ED}" sibTransId="{6C96308E-5970-4437-A39F-7EAA5B479C4F}"/>
    <dgm:cxn modelId="{48B5BB4F-D230-4412-9EB9-593176D47677}" type="presOf" srcId="{4EFE2B90-4BE4-4E6A-BD8E-BC7EE1068F11}" destId="{B05D1DC6-EFF3-4FD9-B715-593F86B89B12}" srcOrd="0" destOrd="0" presId="urn:microsoft.com/office/officeart/2005/8/layout/chart3"/>
    <dgm:cxn modelId="{1C4D177D-F5F8-4FD3-968A-6A245BD89840}" type="presOf" srcId="{984246FC-D24F-4F5A-9ED5-5C99901A2E54}" destId="{B3731363-D902-4CB3-BFDD-3B75BCF8A42A}" srcOrd="1" destOrd="0" presId="urn:microsoft.com/office/officeart/2005/8/layout/chart3"/>
    <dgm:cxn modelId="{C72AE390-89D9-4C31-8088-2F31CA38D4C5}" srcId="{69E85076-13C0-431E-8FCC-1BDEFAD780DC}" destId="{4EFE2B90-4BE4-4E6A-BD8E-BC7EE1068F11}" srcOrd="1" destOrd="0" parTransId="{02B08020-F1A2-4D04-BBC4-6BFAD1FA84F3}" sibTransId="{E6BF00AB-6BAB-4FE3-9B94-3AE95354DAD6}"/>
    <dgm:cxn modelId="{0C4662A3-9BC6-4C6B-B270-72A0079B78C4}" type="presOf" srcId="{6B3B7A0E-2243-47EC-A8FC-AE63F25CCCC6}" destId="{1396995D-C2C3-4EE5-BED9-207FFCD7FBCA}" srcOrd="0" destOrd="0" presId="urn:microsoft.com/office/officeart/2005/8/layout/chart3"/>
    <dgm:cxn modelId="{291E6DC2-60F5-4DF2-AAF4-19C19ED9405E}" type="presOf" srcId="{69E85076-13C0-431E-8FCC-1BDEFAD780DC}" destId="{5BBDDEE2-244F-4537-BEE9-A522745705CE}" srcOrd="0" destOrd="0" presId="urn:microsoft.com/office/officeart/2005/8/layout/chart3"/>
    <dgm:cxn modelId="{F0F1ABE0-724E-4B17-9D36-D0B95678C427}" type="presOf" srcId="{6B3B7A0E-2243-47EC-A8FC-AE63F25CCCC6}" destId="{F17F83F6-7D31-4621-9B09-D63BD5DED83D}" srcOrd="1" destOrd="0" presId="urn:microsoft.com/office/officeart/2005/8/layout/chart3"/>
    <dgm:cxn modelId="{AB5F7DE6-7F17-4E75-9185-9E17D29F1E8E}" type="presOf" srcId="{984246FC-D24F-4F5A-9ED5-5C99901A2E54}" destId="{515DF146-4733-4D4E-9A22-EA0DF9A89699}" srcOrd="0" destOrd="0" presId="urn:microsoft.com/office/officeart/2005/8/layout/chart3"/>
    <dgm:cxn modelId="{9D2F0DEB-E51A-4E40-B4E8-0C6A830970C8}" srcId="{69E85076-13C0-431E-8FCC-1BDEFAD780DC}" destId="{6B3B7A0E-2243-47EC-A8FC-AE63F25CCCC6}" srcOrd="0" destOrd="0" parTransId="{2FA9F147-30DD-405D-BC84-6F4F9982A9C0}" sibTransId="{572BF1DA-5CA7-4CE5-98A0-2E9B9B050E6D}"/>
    <dgm:cxn modelId="{5FC8F4FD-B4D4-47A2-8FC5-0054C3448C89}" type="presOf" srcId="{4EFE2B90-4BE4-4E6A-BD8E-BC7EE1068F11}" destId="{B24A71FE-FECA-489C-86F6-0553A2B20137}" srcOrd="1" destOrd="0" presId="urn:microsoft.com/office/officeart/2005/8/layout/chart3"/>
    <dgm:cxn modelId="{8DD746DF-0725-4A06-B6B0-92CB3B096088}" type="presParOf" srcId="{5BBDDEE2-244F-4537-BEE9-A522745705CE}" destId="{1396995D-C2C3-4EE5-BED9-207FFCD7FBCA}" srcOrd="0" destOrd="0" presId="urn:microsoft.com/office/officeart/2005/8/layout/chart3"/>
    <dgm:cxn modelId="{10CE21EF-D1FD-4DD8-8311-B1863C2C99EC}" type="presParOf" srcId="{5BBDDEE2-244F-4537-BEE9-A522745705CE}" destId="{F17F83F6-7D31-4621-9B09-D63BD5DED83D}" srcOrd="1" destOrd="0" presId="urn:microsoft.com/office/officeart/2005/8/layout/chart3"/>
    <dgm:cxn modelId="{89192E7E-E5DF-48CB-A7F9-ECC7C776E582}" type="presParOf" srcId="{5BBDDEE2-244F-4537-BEE9-A522745705CE}" destId="{B05D1DC6-EFF3-4FD9-B715-593F86B89B12}" srcOrd="2" destOrd="0" presId="urn:microsoft.com/office/officeart/2005/8/layout/chart3"/>
    <dgm:cxn modelId="{DC47213B-DB1B-4DF8-8274-296AD8AA95A7}" type="presParOf" srcId="{5BBDDEE2-244F-4537-BEE9-A522745705CE}" destId="{B24A71FE-FECA-489C-86F6-0553A2B20137}" srcOrd="3" destOrd="0" presId="urn:microsoft.com/office/officeart/2005/8/layout/chart3"/>
    <dgm:cxn modelId="{7C2934C8-756E-4A13-B9E1-F9F943DBF1F0}" type="presParOf" srcId="{5BBDDEE2-244F-4537-BEE9-A522745705CE}" destId="{515DF146-4733-4D4E-9A22-EA0DF9A89699}" srcOrd="4" destOrd="0" presId="urn:microsoft.com/office/officeart/2005/8/layout/chart3"/>
    <dgm:cxn modelId="{4BE87747-E4DC-4D8B-B81A-BC1848B083EA}" type="presParOf" srcId="{5BBDDEE2-244F-4537-BEE9-A522745705CE}" destId="{B3731363-D902-4CB3-BFDD-3B75BCF8A42A}"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C1224A-8F48-4D99-B7E9-50B9AF858595}" type="doc">
      <dgm:prSet loTypeId="urn:microsoft.com/office/officeart/2005/8/layout/matrix3" loCatId="matrix" qsTypeId="urn:microsoft.com/office/officeart/2005/8/quickstyle/simple1" qsCatId="simple" csTypeId="urn:microsoft.com/office/officeart/2005/8/colors/accent5_2" csCatId="accent5" phldr="1"/>
      <dgm:spPr/>
      <dgm:t>
        <a:bodyPr/>
        <a:lstStyle/>
        <a:p>
          <a:endParaRPr lang="en-US"/>
        </a:p>
      </dgm:t>
    </dgm:pt>
    <dgm:pt modelId="{1F9A62A1-2582-4974-B8AA-DEECC98AD0C7}">
      <dgm:prSet custT="1"/>
      <dgm:spPr/>
      <dgm:t>
        <a:bodyPr/>
        <a:lstStyle/>
        <a:p>
          <a:r>
            <a:rPr lang="en-US" sz="1600" u="sng">
              <a:latin typeface="+mj-lt"/>
              <a:cs typeface="Arial" panose="020B0604020202020204" pitchFamily="34" charset="0"/>
            </a:rPr>
            <a:t>Education</a:t>
          </a:r>
          <a:r>
            <a:rPr lang="en-US" sz="1600">
              <a:latin typeface="+mj-lt"/>
              <a:cs typeface="Arial" panose="020B0604020202020204" pitchFamily="34" charset="0"/>
            </a:rPr>
            <a:t>: type of certification, highest degree, sources of license or degree. </a:t>
          </a:r>
        </a:p>
      </dgm:t>
    </dgm:pt>
    <dgm:pt modelId="{49572E88-5BB2-409D-81A0-FE6C68CB4209}" type="parTrans" cxnId="{8E5DAA6F-F30C-4A0D-97EF-6E467945B461}">
      <dgm:prSet/>
      <dgm:spPr/>
      <dgm:t>
        <a:bodyPr/>
        <a:lstStyle/>
        <a:p>
          <a:endParaRPr lang="en-US" sz="2000">
            <a:latin typeface="+mj-lt"/>
            <a:cs typeface="Arial" panose="020B0604020202020204" pitchFamily="34" charset="0"/>
          </a:endParaRPr>
        </a:p>
      </dgm:t>
    </dgm:pt>
    <dgm:pt modelId="{3F3A0613-B24E-4D2D-BD93-BCEDE9E56324}" type="sibTrans" cxnId="{8E5DAA6F-F30C-4A0D-97EF-6E467945B461}">
      <dgm:prSet/>
      <dgm:spPr/>
      <dgm:t>
        <a:bodyPr/>
        <a:lstStyle/>
        <a:p>
          <a:endParaRPr lang="en-US" sz="2000">
            <a:latin typeface="+mj-lt"/>
            <a:cs typeface="Arial" panose="020B0604020202020204" pitchFamily="34" charset="0"/>
          </a:endParaRPr>
        </a:p>
      </dgm:t>
    </dgm:pt>
    <dgm:pt modelId="{40A5662D-91B3-4B24-A521-6EFB4D234E93}">
      <dgm:prSet custT="1"/>
      <dgm:spPr/>
      <dgm:t>
        <a:bodyPr/>
        <a:lstStyle/>
        <a:p>
          <a:r>
            <a:rPr lang="en-US" sz="1600" u="sng" dirty="0">
              <a:latin typeface="+mj-lt"/>
              <a:cs typeface="Arial" panose="020B0604020202020204" pitchFamily="34" charset="0"/>
            </a:rPr>
            <a:t>Employment/ Practice</a:t>
          </a:r>
          <a:r>
            <a:rPr lang="en-US" sz="1800" dirty="0">
              <a:latin typeface="+mj-lt"/>
              <a:cs typeface="Arial" panose="020B0604020202020204" pitchFamily="34" charset="0"/>
            </a:rPr>
            <a:t>: </a:t>
          </a:r>
          <a:r>
            <a:rPr lang="en-US" sz="1600" dirty="0">
              <a:latin typeface="+mj-lt"/>
              <a:cs typeface="Arial" panose="020B0604020202020204" pitchFamily="34" charset="0"/>
            </a:rPr>
            <a:t>years of practice, employment status, and question about employers &amp; the practice. </a:t>
          </a:r>
        </a:p>
      </dgm:t>
    </dgm:pt>
    <dgm:pt modelId="{323F0805-BE11-44B7-B390-77EC6085C7CB}" type="parTrans" cxnId="{774036CB-3EC7-4299-8FBD-B038A8B10FA0}">
      <dgm:prSet/>
      <dgm:spPr/>
      <dgm:t>
        <a:bodyPr/>
        <a:lstStyle/>
        <a:p>
          <a:endParaRPr lang="en-US" sz="2000">
            <a:latin typeface="+mj-lt"/>
            <a:cs typeface="Arial" panose="020B0604020202020204" pitchFamily="34" charset="0"/>
          </a:endParaRPr>
        </a:p>
      </dgm:t>
    </dgm:pt>
    <dgm:pt modelId="{C34CE1F5-67FC-4F6A-A6D9-3B316535A1A1}" type="sibTrans" cxnId="{774036CB-3EC7-4299-8FBD-B038A8B10FA0}">
      <dgm:prSet/>
      <dgm:spPr/>
      <dgm:t>
        <a:bodyPr/>
        <a:lstStyle/>
        <a:p>
          <a:endParaRPr lang="en-US" sz="2000">
            <a:latin typeface="+mj-lt"/>
            <a:cs typeface="Arial" panose="020B0604020202020204" pitchFamily="34" charset="0"/>
          </a:endParaRPr>
        </a:p>
      </dgm:t>
    </dgm:pt>
    <dgm:pt modelId="{E58996FF-0C75-4C6E-B899-C9490DD3F549}">
      <dgm:prSet custT="1"/>
      <dgm:spPr/>
      <dgm:t>
        <a:bodyPr/>
        <a:lstStyle/>
        <a:p>
          <a:r>
            <a:rPr lang="en-US" sz="1600" u="sng">
              <a:latin typeface="+mj-lt"/>
              <a:cs typeface="Arial" panose="020B0604020202020204" pitchFamily="34" charset="0"/>
            </a:rPr>
            <a:t>Future Plans/Professional Development</a:t>
          </a:r>
          <a:r>
            <a:rPr lang="en-US" sz="1600" b="0" i="0">
              <a:latin typeface="+mj-lt"/>
              <a:cs typeface="Arial" panose="020B0604020202020204" pitchFamily="34" charset="0"/>
            </a:rPr>
            <a:t>: </a:t>
          </a:r>
          <a:r>
            <a:rPr lang="en-US" sz="1600">
              <a:latin typeface="+mj-lt"/>
              <a:cs typeface="Arial" panose="020B0604020202020204" pitchFamily="34" charset="0"/>
            </a:rPr>
            <a:t>planned years of practice, 5 yrs plan, disability training. </a:t>
          </a:r>
        </a:p>
      </dgm:t>
    </dgm:pt>
    <dgm:pt modelId="{2228FFC8-3C8B-4658-812F-EB23C27E67EA}" type="parTrans" cxnId="{C626E9AF-9942-46D6-8521-4773C6666CA9}">
      <dgm:prSet/>
      <dgm:spPr/>
      <dgm:t>
        <a:bodyPr/>
        <a:lstStyle/>
        <a:p>
          <a:endParaRPr lang="en-US" sz="2000">
            <a:latin typeface="+mj-lt"/>
            <a:cs typeface="Arial" panose="020B0604020202020204" pitchFamily="34" charset="0"/>
          </a:endParaRPr>
        </a:p>
      </dgm:t>
    </dgm:pt>
    <dgm:pt modelId="{F8E31172-91A8-4EF1-9752-26030C85D7E2}" type="sibTrans" cxnId="{C626E9AF-9942-46D6-8521-4773C6666CA9}">
      <dgm:prSet/>
      <dgm:spPr/>
      <dgm:t>
        <a:bodyPr/>
        <a:lstStyle/>
        <a:p>
          <a:endParaRPr lang="en-US" sz="2000">
            <a:latin typeface="+mj-lt"/>
            <a:cs typeface="Arial" panose="020B0604020202020204" pitchFamily="34" charset="0"/>
          </a:endParaRPr>
        </a:p>
      </dgm:t>
    </dgm:pt>
    <dgm:pt modelId="{8267C7C3-AFAF-4C07-962F-63EDCC419F91}">
      <dgm:prSet phldr="0" custT="1"/>
      <dgm:spPr/>
      <dgm:t>
        <a:bodyPr/>
        <a:lstStyle/>
        <a:p>
          <a:pPr rtl="0"/>
          <a:r>
            <a:rPr lang="en-US" sz="1600" u="sng">
              <a:latin typeface="+mj-lt"/>
              <a:ea typeface="Calibri"/>
              <a:cs typeface="Arial" panose="020B0604020202020204" pitchFamily="34" charset="0"/>
            </a:rPr>
            <a:t>Demographics</a:t>
          </a:r>
          <a:r>
            <a:rPr lang="en-US" sz="1600">
              <a:latin typeface="+mj-lt"/>
              <a:ea typeface="Calibri"/>
              <a:cs typeface="Arial" panose="020B0604020202020204" pitchFamily="34" charset="0"/>
            </a:rPr>
            <a:t>: Zip code, sex, race, ethnicity, year of birth, language spoken, active duty. </a:t>
          </a:r>
          <a:endParaRPr lang="en-US" sz="1600">
            <a:latin typeface="+mj-lt"/>
            <a:cs typeface="Arial" panose="020B0604020202020204" pitchFamily="34" charset="0"/>
          </a:endParaRPr>
        </a:p>
      </dgm:t>
    </dgm:pt>
    <dgm:pt modelId="{F84370BB-B99A-474E-8162-60493839FA76}" type="parTrans" cxnId="{4BB7FCC8-0F70-412B-8B2B-43FC4882858E}">
      <dgm:prSet/>
      <dgm:spPr/>
      <dgm:t>
        <a:bodyPr/>
        <a:lstStyle/>
        <a:p>
          <a:endParaRPr lang="en-US" sz="2000">
            <a:latin typeface="+mj-lt"/>
            <a:cs typeface="Arial" panose="020B0604020202020204" pitchFamily="34" charset="0"/>
          </a:endParaRPr>
        </a:p>
      </dgm:t>
    </dgm:pt>
    <dgm:pt modelId="{2161345D-59B3-4C06-8004-2AA8834043CE}" type="sibTrans" cxnId="{4BB7FCC8-0F70-412B-8B2B-43FC4882858E}">
      <dgm:prSet/>
      <dgm:spPr/>
      <dgm:t>
        <a:bodyPr/>
        <a:lstStyle/>
        <a:p>
          <a:endParaRPr lang="en-US" sz="2000">
            <a:latin typeface="+mj-lt"/>
            <a:cs typeface="Arial" panose="020B0604020202020204" pitchFamily="34" charset="0"/>
          </a:endParaRPr>
        </a:p>
      </dgm:t>
    </dgm:pt>
    <dgm:pt modelId="{CD4B1874-FC5A-4594-B028-58214546AAF9}" type="pres">
      <dgm:prSet presAssocID="{B6C1224A-8F48-4D99-B7E9-50B9AF858595}" presName="matrix" presStyleCnt="0">
        <dgm:presLayoutVars>
          <dgm:chMax val="1"/>
          <dgm:dir/>
          <dgm:resizeHandles val="exact"/>
        </dgm:presLayoutVars>
      </dgm:prSet>
      <dgm:spPr/>
    </dgm:pt>
    <dgm:pt modelId="{1A0A977C-5E2F-4538-BD9B-A901648872D4}" type="pres">
      <dgm:prSet presAssocID="{B6C1224A-8F48-4D99-B7E9-50B9AF858595}" presName="diamond" presStyleLbl="bgShp" presStyleIdx="0" presStyleCnt="1"/>
      <dgm:spPr/>
    </dgm:pt>
    <dgm:pt modelId="{5980F519-25A3-4B43-85A0-050BDEF2508E}" type="pres">
      <dgm:prSet presAssocID="{B6C1224A-8F48-4D99-B7E9-50B9AF858595}" presName="quad1" presStyleLbl="node1" presStyleIdx="0" presStyleCnt="4" custScaleX="127315" custScaleY="98944" custLinFactNeighborX="-7907" custLinFactNeighborY="1820">
        <dgm:presLayoutVars>
          <dgm:chMax val="0"/>
          <dgm:chPref val="0"/>
          <dgm:bulletEnabled val="1"/>
        </dgm:presLayoutVars>
      </dgm:prSet>
      <dgm:spPr/>
    </dgm:pt>
    <dgm:pt modelId="{03F53785-8106-43DE-A99C-98B12D2CDD55}" type="pres">
      <dgm:prSet presAssocID="{B6C1224A-8F48-4D99-B7E9-50B9AF858595}" presName="quad2" presStyleLbl="node1" presStyleIdx="1" presStyleCnt="4" custScaleX="111717" custLinFactNeighborX="9241" custLinFactNeighborY="764">
        <dgm:presLayoutVars>
          <dgm:chMax val="0"/>
          <dgm:chPref val="0"/>
          <dgm:bulletEnabled val="1"/>
        </dgm:presLayoutVars>
      </dgm:prSet>
      <dgm:spPr/>
    </dgm:pt>
    <dgm:pt modelId="{37385EEB-9D1C-477C-9000-92F3C54781D7}" type="pres">
      <dgm:prSet presAssocID="{B6C1224A-8F48-4D99-B7E9-50B9AF858595}" presName="quad3" presStyleLbl="node1" presStyleIdx="2" presStyleCnt="4" custScaleX="114663" custLinFactNeighborX="-2636">
        <dgm:presLayoutVars>
          <dgm:chMax val="0"/>
          <dgm:chPref val="0"/>
          <dgm:bulletEnabled val="1"/>
        </dgm:presLayoutVars>
      </dgm:prSet>
      <dgm:spPr/>
    </dgm:pt>
    <dgm:pt modelId="{8816B4B5-0382-4ADB-AF8D-C650040AF6C7}" type="pres">
      <dgm:prSet presAssocID="{B6C1224A-8F48-4D99-B7E9-50B9AF858595}" presName="quad4" presStyleLbl="node1" presStyleIdx="3" presStyleCnt="4" custScaleX="112771" custLinFactNeighborX="9768">
        <dgm:presLayoutVars>
          <dgm:chMax val="0"/>
          <dgm:chPref val="0"/>
          <dgm:bulletEnabled val="1"/>
        </dgm:presLayoutVars>
      </dgm:prSet>
      <dgm:spPr/>
    </dgm:pt>
  </dgm:ptLst>
  <dgm:cxnLst>
    <dgm:cxn modelId="{A4CF890B-7FD1-4A27-BB8C-DBCF3B380CD1}" type="presOf" srcId="{1F9A62A1-2582-4974-B8AA-DEECC98AD0C7}" destId="{5980F519-25A3-4B43-85A0-050BDEF2508E}" srcOrd="0" destOrd="0" presId="urn:microsoft.com/office/officeart/2005/8/layout/matrix3"/>
    <dgm:cxn modelId="{5F247733-6109-40D1-9566-92C41BF203B6}" type="presOf" srcId="{8267C7C3-AFAF-4C07-962F-63EDCC419F91}" destId="{8816B4B5-0382-4ADB-AF8D-C650040AF6C7}" srcOrd="0" destOrd="0" presId="urn:microsoft.com/office/officeart/2005/8/layout/matrix3"/>
    <dgm:cxn modelId="{2CF06A42-3AC9-40D1-BFEF-B086FCCC718B}" type="presOf" srcId="{40A5662D-91B3-4B24-A521-6EFB4D234E93}" destId="{03F53785-8106-43DE-A99C-98B12D2CDD55}" srcOrd="0" destOrd="0" presId="urn:microsoft.com/office/officeart/2005/8/layout/matrix3"/>
    <dgm:cxn modelId="{8E5DAA6F-F30C-4A0D-97EF-6E467945B461}" srcId="{B6C1224A-8F48-4D99-B7E9-50B9AF858595}" destId="{1F9A62A1-2582-4974-B8AA-DEECC98AD0C7}" srcOrd="0" destOrd="0" parTransId="{49572E88-5BB2-409D-81A0-FE6C68CB4209}" sibTransId="{3F3A0613-B24E-4D2D-BD93-BCEDE9E56324}"/>
    <dgm:cxn modelId="{B98C0D99-37E1-4A70-9B9F-26B5DCCEA115}" type="presOf" srcId="{B6C1224A-8F48-4D99-B7E9-50B9AF858595}" destId="{CD4B1874-FC5A-4594-B028-58214546AAF9}" srcOrd="0" destOrd="0" presId="urn:microsoft.com/office/officeart/2005/8/layout/matrix3"/>
    <dgm:cxn modelId="{C84E659E-E021-4B59-AFCE-E192674DB862}" type="presOf" srcId="{E58996FF-0C75-4C6E-B899-C9490DD3F549}" destId="{37385EEB-9D1C-477C-9000-92F3C54781D7}" srcOrd="0" destOrd="0" presId="urn:microsoft.com/office/officeart/2005/8/layout/matrix3"/>
    <dgm:cxn modelId="{C626E9AF-9942-46D6-8521-4773C6666CA9}" srcId="{B6C1224A-8F48-4D99-B7E9-50B9AF858595}" destId="{E58996FF-0C75-4C6E-B899-C9490DD3F549}" srcOrd="2" destOrd="0" parTransId="{2228FFC8-3C8B-4658-812F-EB23C27E67EA}" sibTransId="{F8E31172-91A8-4EF1-9752-26030C85D7E2}"/>
    <dgm:cxn modelId="{4BB7FCC8-0F70-412B-8B2B-43FC4882858E}" srcId="{B6C1224A-8F48-4D99-B7E9-50B9AF858595}" destId="{8267C7C3-AFAF-4C07-962F-63EDCC419F91}" srcOrd="3" destOrd="0" parTransId="{F84370BB-B99A-474E-8162-60493839FA76}" sibTransId="{2161345D-59B3-4C06-8004-2AA8834043CE}"/>
    <dgm:cxn modelId="{774036CB-3EC7-4299-8FBD-B038A8B10FA0}" srcId="{B6C1224A-8F48-4D99-B7E9-50B9AF858595}" destId="{40A5662D-91B3-4B24-A521-6EFB4D234E93}" srcOrd="1" destOrd="0" parTransId="{323F0805-BE11-44B7-B390-77EC6085C7CB}" sibTransId="{C34CE1F5-67FC-4F6A-A6D9-3B316535A1A1}"/>
    <dgm:cxn modelId="{B1E5EB47-D20F-4DEA-B75B-B47355D549E2}" type="presParOf" srcId="{CD4B1874-FC5A-4594-B028-58214546AAF9}" destId="{1A0A977C-5E2F-4538-BD9B-A901648872D4}" srcOrd="0" destOrd="0" presId="urn:microsoft.com/office/officeart/2005/8/layout/matrix3"/>
    <dgm:cxn modelId="{602367B3-2BC5-436F-98A5-A16BD477E67D}" type="presParOf" srcId="{CD4B1874-FC5A-4594-B028-58214546AAF9}" destId="{5980F519-25A3-4B43-85A0-050BDEF2508E}" srcOrd="1" destOrd="0" presId="urn:microsoft.com/office/officeart/2005/8/layout/matrix3"/>
    <dgm:cxn modelId="{49756B71-52CC-4364-89D8-F0E9DA9DBEB4}" type="presParOf" srcId="{CD4B1874-FC5A-4594-B028-58214546AAF9}" destId="{03F53785-8106-43DE-A99C-98B12D2CDD55}" srcOrd="2" destOrd="0" presId="urn:microsoft.com/office/officeart/2005/8/layout/matrix3"/>
    <dgm:cxn modelId="{BCFF3202-C63F-4D0D-80AC-886A18C87583}" type="presParOf" srcId="{CD4B1874-FC5A-4594-B028-58214546AAF9}" destId="{37385EEB-9D1C-477C-9000-92F3C54781D7}" srcOrd="3" destOrd="0" presId="urn:microsoft.com/office/officeart/2005/8/layout/matrix3"/>
    <dgm:cxn modelId="{85F78396-BC22-466A-9CF9-DF3950132BF8}" type="presParOf" srcId="{CD4B1874-FC5A-4594-B028-58214546AAF9}" destId="{8816B4B5-0382-4ADB-AF8D-C650040AF6C7}"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D2CC5-0081-4AF7-97CA-3BAA6F79418A}">
      <dsp:nvSpPr>
        <dsp:cNvPr id="0" name=""/>
        <dsp:cNvSpPr/>
      </dsp:nvSpPr>
      <dsp:spPr>
        <a:xfrm>
          <a:off x="1381528" y="2829907"/>
          <a:ext cx="1616192" cy="1393440"/>
        </a:xfrm>
        <a:prstGeom prst="hexagon">
          <a:avLst>
            <a:gd name="adj" fmla="val 25000"/>
            <a:gd name="vf" fmla="val 115470"/>
          </a:avLst>
        </a:prstGeom>
        <a:solidFill>
          <a:srgbClr val="388557">
            <a:hueOff val="0"/>
            <a:satOff val="0"/>
            <a:lumOff val="0"/>
            <a:alphaOff val="0"/>
          </a:srgbClr>
        </a:solidFill>
        <a:ln w="25400" cap="flat" cmpd="sng" algn="ctr">
          <a:solidFill>
            <a:srgbClr val="38855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Arial" panose="020B0604020202020204"/>
              <a:ea typeface="+mn-ea"/>
              <a:cs typeface="+mn-cs"/>
            </a:rPr>
            <a:t>Health Care Analytics</a:t>
          </a:r>
        </a:p>
      </dsp:txBody>
      <dsp:txXfrm>
        <a:off x="1632331" y="3046143"/>
        <a:ext cx="1114586" cy="960968"/>
      </dsp:txXfrm>
    </dsp:sp>
    <dsp:sp modelId="{6FDF592F-FD5F-4A51-8ACE-213749603D69}">
      <dsp:nvSpPr>
        <dsp:cNvPr id="0" name=""/>
        <dsp:cNvSpPr/>
      </dsp:nvSpPr>
      <dsp:spPr>
        <a:xfrm>
          <a:off x="1423515" y="3445083"/>
          <a:ext cx="189226" cy="163089"/>
        </a:xfrm>
        <a:prstGeom prst="hexagon">
          <a:avLst>
            <a:gd name="adj" fmla="val 25000"/>
            <a:gd name="vf" fmla="val 115470"/>
          </a:avLst>
        </a:prstGeom>
        <a:solidFill>
          <a:sysClr val="window" lastClr="FFFFFF">
            <a:hueOff val="0"/>
            <a:satOff val="0"/>
            <a:lumOff val="0"/>
            <a:alphaOff val="0"/>
          </a:sysClr>
        </a:solidFill>
        <a:ln w="25400" cap="flat" cmpd="sng" algn="ctr">
          <a:solidFill>
            <a:srgbClr val="38855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1A71FBC-C8DD-489E-BADC-5AE2487B413F}">
      <dsp:nvSpPr>
        <dsp:cNvPr id="0" name=""/>
        <dsp:cNvSpPr/>
      </dsp:nvSpPr>
      <dsp:spPr>
        <a:xfrm>
          <a:off x="0" y="2081462"/>
          <a:ext cx="1616192" cy="1393440"/>
        </a:xfrm>
        <a:prstGeom prst="hexagon">
          <a:avLst>
            <a:gd name="adj" fmla="val 25000"/>
            <a:gd name="vf" fmla="val 115470"/>
          </a:avLst>
        </a:prstGeom>
        <a:blipFill dpi="0" rotWithShape="1">
          <a:blip xmlns:r="http://schemas.openxmlformats.org/officeDocument/2006/relationships" r:embed="rId1">
            <a:duotone>
              <a:srgbClr val="388557">
                <a:shade val="45000"/>
                <a:satMod val="135000"/>
              </a:srgbClr>
              <a:prstClr val="white"/>
            </a:duotone>
            <a:extLst>
              <a:ext uri="{96DAC541-7B7A-43D3-8B79-37D633B846F1}">
                <asvg:svgBlip xmlns:asvg="http://schemas.microsoft.com/office/drawing/2016/SVG/main" r:embed="rId2"/>
              </a:ext>
            </a:extLst>
          </a:blip>
          <a:srcRect/>
          <a:stretch>
            <a:fillRect l="6891" r="6891"/>
          </a:stretch>
        </a:blipFill>
        <a:ln w="25400" cap="flat" cmpd="sng" algn="ctr">
          <a:solidFill>
            <a:srgbClr val="38855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C6396FD-68C0-4E80-9EA1-CABEA32AE0AD}">
      <dsp:nvSpPr>
        <dsp:cNvPr id="0" name=""/>
        <dsp:cNvSpPr/>
      </dsp:nvSpPr>
      <dsp:spPr>
        <a:xfrm>
          <a:off x="1100276" y="3290829"/>
          <a:ext cx="189226" cy="163089"/>
        </a:xfrm>
        <a:prstGeom prst="hexagon">
          <a:avLst>
            <a:gd name="adj" fmla="val 25000"/>
            <a:gd name="vf" fmla="val 115470"/>
          </a:avLst>
        </a:prstGeom>
        <a:solidFill>
          <a:sysClr val="window" lastClr="FFFFFF">
            <a:hueOff val="0"/>
            <a:satOff val="0"/>
            <a:lumOff val="0"/>
            <a:alphaOff val="0"/>
          </a:sysClr>
        </a:solidFill>
        <a:ln w="25400" cap="flat" cmpd="sng" algn="ctr">
          <a:solidFill>
            <a:srgbClr val="388557">
              <a:hueOff val="2444657"/>
              <a:satOff val="8338"/>
              <a:lumOff val="-2941"/>
              <a:alphaOff val="0"/>
            </a:srgbClr>
          </a:solidFill>
          <a:prstDash val="solid"/>
          <a:miter lim="800000"/>
        </a:ln>
        <a:effectLst/>
      </dsp:spPr>
      <dsp:style>
        <a:lnRef idx="2">
          <a:scrgbClr r="0" g="0" b="0"/>
        </a:lnRef>
        <a:fillRef idx="1">
          <a:scrgbClr r="0" g="0" b="0"/>
        </a:fillRef>
        <a:effectRef idx="0">
          <a:scrgbClr r="0" g="0" b="0"/>
        </a:effectRef>
        <a:fontRef idx="minor"/>
      </dsp:style>
    </dsp:sp>
    <dsp:sp modelId="{215F7625-61E8-4E7C-948F-AF37D8DA4CF8}">
      <dsp:nvSpPr>
        <dsp:cNvPr id="0" name=""/>
        <dsp:cNvSpPr/>
      </dsp:nvSpPr>
      <dsp:spPr>
        <a:xfrm>
          <a:off x="2758455" y="2064896"/>
          <a:ext cx="1616192" cy="1393440"/>
        </a:xfrm>
        <a:prstGeom prst="hexagon">
          <a:avLst>
            <a:gd name="adj" fmla="val 25000"/>
            <a:gd name="vf" fmla="val 115470"/>
          </a:avLst>
        </a:prstGeom>
        <a:solidFill>
          <a:srgbClr val="002060"/>
        </a:solidFill>
        <a:ln w="25400" cap="flat" cmpd="sng" algn="ctr">
          <a:solidFill>
            <a:srgbClr val="388557">
              <a:hueOff val="6111644"/>
              <a:satOff val="20846"/>
              <a:lumOff val="-7351"/>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rtl="0">
            <a:lnSpc>
              <a:spcPct val="90000"/>
            </a:lnSpc>
            <a:spcBef>
              <a:spcPct val="0"/>
            </a:spcBef>
            <a:spcAft>
              <a:spcPct val="35000"/>
            </a:spcAft>
            <a:buNone/>
          </a:pPr>
          <a:r>
            <a:rPr lang="en-US" sz="1700" kern="1200">
              <a:solidFill>
                <a:sysClr val="window" lastClr="FFFFFF"/>
              </a:solidFill>
              <a:latin typeface="Arial" panose="020B0604020202020204"/>
              <a:ea typeface="+mn-ea"/>
              <a:cs typeface="+mn-cs"/>
            </a:rPr>
            <a:t>Clinical Expertise and Innovation</a:t>
          </a:r>
        </a:p>
      </dsp:txBody>
      <dsp:txXfrm>
        <a:off x="3009258" y="2281132"/>
        <a:ext cx="1114586" cy="960968"/>
      </dsp:txXfrm>
    </dsp:sp>
    <dsp:sp modelId="{2F6F21A6-1044-45B5-90AE-DA979F385CDD}">
      <dsp:nvSpPr>
        <dsp:cNvPr id="0" name=""/>
        <dsp:cNvSpPr/>
      </dsp:nvSpPr>
      <dsp:spPr>
        <a:xfrm>
          <a:off x="3863333" y="3272789"/>
          <a:ext cx="189226" cy="163089"/>
        </a:xfrm>
        <a:prstGeom prst="hexagon">
          <a:avLst>
            <a:gd name="adj" fmla="val 25000"/>
            <a:gd name="vf" fmla="val 115470"/>
          </a:avLst>
        </a:prstGeom>
        <a:solidFill>
          <a:sysClr val="window" lastClr="FFFFFF">
            <a:hueOff val="0"/>
            <a:satOff val="0"/>
            <a:lumOff val="0"/>
            <a:alphaOff val="0"/>
          </a:sysClr>
        </a:solidFill>
        <a:ln w="25400" cap="flat" cmpd="sng" algn="ctr">
          <a:solidFill>
            <a:srgbClr val="388557">
              <a:hueOff val="4889315"/>
              <a:satOff val="16677"/>
              <a:lumOff val="-5881"/>
              <a:alphaOff val="0"/>
            </a:srgbClr>
          </a:solidFill>
          <a:prstDash val="solid"/>
          <a:miter lim="800000"/>
        </a:ln>
        <a:effectLst/>
      </dsp:spPr>
      <dsp:style>
        <a:lnRef idx="2">
          <a:scrgbClr r="0" g="0" b="0"/>
        </a:lnRef>
        <a:fillRef idx="1">
          <a:scrgbClr r="0" g="0" b="0"/>
        </a:fillRef>
        <a:effectRef idx="0">
          <a:scrgbClr r="0" g="0" b="0"/>
        </a:effectRef>
        <a:fontRef idx="minor"/>
      </dsp:style>
    </dsp:sp>
    <dsp:sp modelId="{AA1505E8-04FE-40AE-9D6E-DD4838909342}">
      <dsp:nvSpPr>
        <dsp:cNvPr id="0" name=""/>
        <dsp:cNvSpPr/>
      </dsp:nvSpPr>
      <dsp:spPr>
        <a:xfrm>
          <a:off x="4135383" y="2829907"/>
          <a:ext cx="1616192" cy="1393440"/>
        </a:xfrm>
        <a:prstGeom prst="hexagon">
          <a:avLst>
            <a:gd name="adj" fmla="val 25000"/>
            <a:gd name="vf" fmla="val 115470"/>
          </a:avLst>
        </a:prstGeom>
        <a:blipFill dpi="0" rotWithShape="1">
          <a:blip xmlns:r="http://schemas.openxmlformats.org/officeDocument/2006/relationships" r:embed="rId3">
            <a:duotone>
              <a:srgbClr val="14558F">
                <a:shade val="45000"/>
                <a:satMod val="135000"/>
              </a:srgbClr>
              <a:prstClr val="white"/>
            </a:duotone>
            <a:extLst>
              <a:ext uri="{96DAC541-7B7A-43D3-8B79-37D633B846F1}">
                <asvg:svgBlip xmlns:asvg="http://schemas.microsoft.com/office/drawing/2016/SVG/main" r:embed="rId4"/>
              </a:ext>
            </a:extLst>
          </a:blip>
          <a:srcRect/>
          <a:stretch>
            <a:fillRect l="6891" r="6891"/>
          </a:stretch>
        </a:blipFill>
        <a:ln w="25400" cap="flat" cmpd="sng" algn="ctr">
          <a:solidFill>
            <a:srgbClr val="388557">
              <a:hueOff val="6111644"/>
              <a:satOff val="20846"/>
              <a:lumOff val="-7351"/>
              <a:alphaOff val="0"/>
            </a:srgbClr>
          </a:solidFill>
          <a:prstDash val="solid"/>
          <a:miter lim="800000"/>
        </a:ln>
        <a:effectLst/>
      </dsp:spPr>
      <dsp:style>
        <a:lnRef idx="2">
          <a:scrgbClr r="0" g="0" b="0"/>
        </a:lnRef>
        <a:fillRef idx="1">
          <a:scrgbClr r="0" g="0" b="0"/>
        </a:fillRef>
        <a:effectRef idx="0">
          <a:scrgbClr r="0" g="0" b="0"/>
        </a:effectRef>
        <a:fontRef idx="minor"/>
      </dsp:style>
    </dsp:sp>
    <dsp:sp modelId="{083D861F-C9DF-4C3E-A748-573817012760}">
      <dsp:nvSpPr>
        <dsp:cNvPr id="0" name=""/>
        <dsp:cNvSpPr/>
      </dsp:nvSpPr>
      <dsp:spPr>
        <a:xfrm>
          <a:off x="4177369" y="3445083"/>
          <a:ext cx="189226" cy="163089"/>
        </a:xfrm>
        <a:prstGeom prst="hexagon">
          <a:avLst>
            <a:gd name="adj" fmla="val 25000"/>
            <a:gd name="vf" fmla="val 115470"/>
          </a:avLst>
        </a:prstGeom>
        <a:solidFill>
          <a:sysClr val="window" lastClr="FFFFFF">
            <a:hueOff val="0"/>
            <a:satOff val="0"/>
            <a:lumOff val="0"/>
            <a:alphaOff val="0"/>
          </a:sysClr>
        </a:solidFill>
        <a:ln w="25400" cap="flat" cmpd="sng" algn="ctr">
          <a:solidFill>
            <a:srgbClr val="388557">
              <a:hueOff val="7333972"/>
              <a:satOff val="25015"/>
              <a:lumOff val="-8822"/>
              <a:alphaOff val="0"/>
            </a:srgbClr>
          </a:solidFill>
          <a:prstDash val="solid"/>
          <a:miter lim="800000"/>
        </a:ln>
        <a:effectLst/>
      </dsp:spPr>
      <dsp:style>
        <a:lnRef idx="2">
          <a:scrgbClr r="0" g="0" b="0"/>
        </a:lnRef>
        <a:fillRef idx="1">
          <a:scrgbClr r="0" g="0" b="0"/>
        </a:fillRef>
        <a:effectRef idx="0">
          <a:scrgbClr r="0" g="0" b="0"/>
        </a:effectRef>
        <a:fontRef idx="minor"/>
      </dsp:style>
    </dsp:sp>
    <dsp:sp modelId="{36F4AD4D-B915-45FE-8FD8-337A24599411}">
      <dsp:nvSpPr>
        <dsp:cNvPr id="0" name=""/>
        <dsp:cNvSpPr/>
      </dsp:nvSpPr>
      <dsp:spPr>
        <a:xfrm>
          <a:off x="1381528" y="1303198"/>
          <a:ext cx="1616192" cy="1393440"/>
        </a:xfrm>
        <a:prstGeom prst="hexagon">
          <a:avLst>
            <a:gd name="adj" fmla="val 25000"/>
            <a:gd name="vf" fmla="val 115470"/>
          </a:avLst>
        </a:prstGeom>
        <a:solidFill>
          <a:srgbClr val="388557">
            <a:hueOff val="12223287"/>
            <a:satOff val="41692"/>
            <a:lumOff val="-14703"/>
            <a:alphaOff val="0"/>
          </a:srgbClr>
        </a:solidFill>
        <a:ln w="25400" cap="flat" cmpd="sng" algn="ctr">
          <a:solidFill>
            <a:srgbClr val="388557">
              <a:hueOff val="12223287"/>
              <a:satOff val="41692"/>
              <a:lumOff val="-14703"/>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Arial" panose="020B0604020202020204"/>
              <a:ea typeface="+mn-ea"/>
              <a:cs typeface="+mn-cs"/>
            </a:rPr>
            <a:t>Health Care Workforce Center</a:t>
          </a:r>
        </a:p>
      </dsp:txBody>
      <dsp:txXfrm>
        <a:off x="1632331" y="1519434"/>
        <a:ext cx="1114586" cy="960968"/>
      </dsp:txXfrm>
    </dsp:sp>
    <dsp:sp modelId="{2813E56A-4AD8-4567-8AEB-D81EC712F552}">
      <dsp:nvSpPr>
        <dsp:cNvPr id="0" name=""/>
        <dsp:cNvSpPr/>
      </dsp:nvSpPr>
      <dsp:spPr>
        <a:xfrm>
          <a:off x="2477203" y="1333386"/>
          <a:ext cx="189226" cy="163089"/>
        </a:xfrm>
        <a:prstGeom prst="hexagon">
          <a:avLst>
            <a:gd name="adj" fmla="val 25000"/>
            <a:gd name="vf" fmla="val 115470"/>
          </a:avLst>
        </a:prstGeom>
        <a:solidFill>
          <a:sysClr val="window" lastClr="FFFFFF">
            <a:hueOff val="0"/>
            <a:satOff val="0"/>
            <a:lumOff val="0"/>
            <a:alphaOff val="0"/>
          </a:sysClr>
        </a:solidFill>
        <a:ln w="25400" cap="flat" cmpd="sng" algn="ctr">
          <a:solidFill>
            <a:srgbClr val="388557">
              <a:hueOff val="9778629"/>
              <a:satOff val="33354"/>
              <a:lumOff val="-11762"/>
              <a:alphaOff val="0"/>
            </a:srgbClr>
          </a:solidFill>
          <a:prstDash val="solid"/>
          <a:miter lim="800000"/>
        </a:ln>
        <a:effectLst/>
      </dsp:spPr>
      <dsp:style>
        <a:lnRef idx="2">
          <a:scrgbClr r="0" g="0" b="0"/>
        </a:lnRef>
        <a:fillRef idx="1">
          <a:scrgbClr r="0" g="0" b="0"/>
        </a:fillRef>
        <a:effectRef idx="0">
          <a:scrgbClr r="0" g="0" b="0"/>
        </a:effectRef>
        <a:fontRef idx="minor"/>
      </dsp:style>
    </dsp:sp>
    <dsp:sp modelId="{E708D235-F7B7-4CFE-8630-F0A0CDA0D0F3}">
      <dsp:nvSpPr>
        <dsp:cNvPr id="0" name=""/>
        <dsp:cNvSpPr/>
      </dsp:nvSpPr>
      <dsp:spPr>
        <a:xfrm>
          <a:off x="2758455" y="541868"/>
          <a:ext cx="1616192" cy="1393440"/>
        </a:xfrm>
        <a:prstGeom prst="hexagon">
          <a:avLst>
            <a:gd name="adj" fmla="val 25000"/>
            <a:gd name="vf" fmla="val 115470"/>
          </a:avLst>
        </a:prstGeom>
        <a:blipFill dpi="0" rotWithShape="1">
          <a:blip xmlns:r="http://schemas.openxmlformats.org/officeDocument/2006/relationships" r:embed="rId5">
            <a:duotone>
              <a:srgbClr val="680A1D">
                <a:shade val="45000"/>
                <a:satMod val="135000"/>
              </a:srgbClr>
              <a:prstClr val="white"/>
            </a:duotone>
            <a:extLst>
              <a:ext uri="{96DAC541-7B7A-43D3-8B79-37D633B846F1}">
                <asvg:svgBlip xmlns:asvg="http://schemas.microsoft.com/office/drawing/2016/SVG/main" r:embed="rId6"/>
              </a:ext>
            </a:extLst>
          </a:blip>
          <a:srcRect/>
          <a:stretch>
            <a:fillRect l="6891" r="6891"/>
          </a:stretch>
        </a:blipFill>
        <a:ln w="25400" cap="flat" cmpd="sng" algn="ctr">
          <a:solidFill>
            <a:srgbClr val="388557">
              <a:hueOff val="12223287"/>
              <a:satOff val="41692"/>
              <a:lumOff val="-14703"/>
              <a:alphaOff val="0"/>
            </a:srgbClr>
          </a:solidFill>
          <a:prstDash val="solid"/>
          <a:miter lim="800000"/>
        </a:ln>
        <a:effectLst/>
      </dsp:spPr>
      <dsp:style>
        <a:lnRef idx="2">
          <a:scrgbClr r="0" g="0" b="0"/>
        </a:lnRef>
        <a:fillRef idx="1">
          <a:scrgbClr r="0" g="0" b="0"/>
        </a:fillRef>
        <a:effectRef idx="0">
          <a:scrgbClr r="0" g="0" b="0"/>
        </a:effectRef>
        <a:fontRef idx="minor"/>
      </dsp:style>
    </dsp:sp>
    <dsp:sp modelId="{BC84F2B5-0352-4A4D-89EA-4E4428A31AEA}">
      <dsp:nvSpPr>
        <dsp:cNvPr id="0" name=""/>
        <dsp:cNvSpPr/>
      </dsp:nvSpPr>
      <dsp:spPr>
        <a:xfrm>
          <a:off x="2806193" y="1153730"/>
          <a:ext cx="189226" cy="163089"/>
        </a:xfrm>
        <a:prstGeom prst="hexagon">
          <a:avLst>
            <a:gd name="adj" fmla="val 25000"/>
            <a:gd name="vf" fmla="val 115470"/>
          </a:avLst>
        </a:prstGeom>
        <a:solidFill>
          <a:sysClr val="window" lastClr="FFFFFF">
            <a:hueOff val="0"/>
            <a:satOff val="0"/>
            <a:lumOff val="0"/>
            <a:alphaOff val="0"/>
          </a:sysClr>
        </a:solidFill>
        <a:ln w="25400" cap="flat" cmpd="sng" algn="ctr">
          <a:solidFill>
            <a:srgbClr val="388557">
              <a:hueOff val="12223287"/>
              <a:satOff val="41692"/>
              <a:lumOff val="-14703"/>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A4C74-F744-4DCB-A041-70F96994ADBC}">
      <dsp:nvSpPr>
        <dsp:cNvPr id="0" name=""/>
        <dsp:cNvSpPr/>
      </dsp:nvSpPr>
      <dsp:spPr>
        <a:xfrm>
          <a:off x="689" y="0"/>
          <a:ext cx="1793528" cy="444672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Primary Care Office</a:t>
          </a:r>
        </a:p>
      </dsp:txBody>
      <dsp:txXfrm>
        <a:off x="689" y="0"/>
        <a:ext cx="1793528" cy="1334016"/>
      </dsp:txXfrm>
    </dsp:sp>
    <dsp:sp modelId="{A03BA716-AB70-403E-884D-90DD8603FAAD}">
      <dsp:nvSpPr>
        <dsp:cNvPr id="0" name=""/>
        <dsp:cNvSpPr/>
      </dsp:nvSpPr>
      <dsp:spPr>
        <a:xfrm>
          <a:off x="180042" y="1334395"/>
          <a:ext cx="1434822" cy="87360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Font typeface="+mj-lt"/>
            <a:buNone/>
          </a:pPr>
          <a:r>
            <a:rPr lang="en-US" sz="1600" b="0" i="0" kern="1200">
              <a:latin typeface="Avenir Next LT Pro"/>
            </a:rPr>
            <a:t>Primary Care Needs</a:t>
          </a:r>
          <a:r>
            <a:rPr lang="en-US" sz="1600" b="0" i="0" kern="1200"/>
            <a:t> Assessment</a:t>
          </a:r>
          <a:endParaRPr lang="en-US" sz="1600" kern="1200"/>
        </a:p>
      </dsp:txBody>
      <dsp:txXfrm>
        <a:off x="205629" y="1359982"/>
        <a:ext cx="1383648" cy="822428"/>
      </dsp:txXfrm>
    </dsp:sp>
    <dsp:sp modelId="{E09AEC43-602A-4D78-9713-AB7D503CEF2C}">
      <dsp:nvSpPr>
        <dsp:cNvPr id="0" name=""/>
        <dsp:cNvSpPr/>
      </dsp:nvSpPr>
      <dsp:spPr>
        <a:xfrm>
          <a:off x="180042" y="2342398"/>
          <a:ext cx="1434822" cy="87360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mj-lt"/>
            <a:buNone/>
          </a:pPr>
          <a:r>
            <a:rPr lang="en-US" sz="1600" b="0" i="0" kern="1200"/>
            <a:t>Technical Assistance &amp; Collaboration</a:t>
          </a:r>
        </a:p>
      </dsp:txBody>
      <dsp:txXfrm>
        <a:off x="205629" y="2367985"/>
        <a:ext cx="1383648" cy="822428"/>
      </dsp:txXfrm>
    </dsp:sp>
    <dsp:sp modelId="{E9985F05-94A5-4D7A-8045-6C57F793D4DF}">
      <dsp:nvSpPr>
        <dsp:cNvPr id="0" name=""/>
        <dsp:cNvSpPr/>
      </dsp:nvSpPr>
      <dsp:spPr>
        <a:xfrm>
          <a:off x="180042" y="3350401"/>
          <a:ext cx="1434822" cy="87360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mj-lt"/>
            <a:buNone/>
          </a:pPr>
          <a:r>
            <a:rPr lang="en-US" sz="1600" b="0" i="0" kern="1200"/>
            <a:t>Shortage Designation Coordination</a:t>
          </a:r>
        </a:p>
      </dsp:txBody>
      <dsp:txXfrm>
        <a:off x="205629" y="3375988"/>
        <a:ext cx="1383648" cy="822428"/>
      </dsp:txXfrm>
    </dsp:sp>
    <dsp:sp modelId="{F96256F3-DDD9-4F65-AAC0-5D0A4993A60B}">
      <dsp:nvSpPr>
        <dsp:cNvPr id="0" name=""/>
        <dsp:cNvSpPr/>
      </dsp:nvSpPr>
      <dsp:spPr>
        <a:xfrm>
          <a:off x="1928732" y="0"/>
          <a:ext cx="1793528" cy="444672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Direct Workforce Support</a:t>
          </a:r>
        </a:p>
      </dsp:txBody>
      <dsp:txXfrm>
        <a:off x="1928732" y="0"/>
        <a:ext cx="1793528" cy="1334016"/>
      </dsp:txXfrm>
    </dsp:sp>
    <dsp:sp modelId="{98019CB1-4DC2-4B2C-8BD9-9872E435036F}">
      <dsp:nvSpPr>
        <dsp:cNvPr id="0" name=""/>
        <dsp:cNvSpPr/>
      </dsp:nvSpPr>
      <dsp:spPr>
        <a:xfrm>
          <a:off x="2108085" y="1334395"/>
          <a:ext cx="1434822" cy="87360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Conrad 30/ J-1 Visa Waiver Program</a:t>
          </a:r>
        </a:p>
      </dsp:txBody>
      <dsp:txXfrm>
        <a:off x="2133672" y="1359982"/>
        <a:ext cx="1383648" cy="822428"/>
      </dsp:txXfrm>
    </dsp:sp>
    <dsp:sp modelId="{FC7D660C-601D-4D3C-A928-7BD87602638C}">
      <dsp:nvSpPr>
        <dsp:cNvPr id="0" name=""/>
        <dsp:cNvSpPr/>
      </dsp:nvSpPr>
      <dsp:spPr>
        <a:xfrm>
          <a:off x="2108085" y="2342398"/>
          <a:ext cx="1434822" cy="87360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MA Loan Repayment Program</a:t>
          </a:r>
        </a:p>
      </dsp:txBody>
      <dsp:txXfrm>
        <a:off x="2133672" y="2367985"/>
        <a:ext cx="1383648" cy="822428"/>
      </dsp:txXfrm>
    </dsp:sp>
    <dsp:sp modelId="{8C6ED53B-97A9-4577-815F-D9EA91894242}">
      <dsp:nvSpPr>
        <dsp:cNvPr id="0" name=""/>
        <dsp:cNvSpPr/>
      </dsp:nvSpPr>
      <dsp:spPr>
        <a:xfrm>
          <a:off x="2108085" y="3350401"/>
          <a:ext cx="1434822" cy="87360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National Health Service Corps</a:t>
          </a:r>
        </a:p>
      </dsp:txBody>
      <dsp:txXfrm>
        <a:off x="2133672" y="3375988"/>
        <a:ext cx="1383648" cy="822428"/>
      </dsp:txXfrm>
    </dsp:sp>
    <dsp:sp modelId="{D7E383F0-2C02-4CBC-9362-85746DB7A567}">
      <dsp:nvSpPr>
        <dsp:cNvPr id="0" name=""/>
        <dsp:cNvSpPr/>
      </dsp:nvSpPr>
      <dsp:spPr>
        <a:xfrm>
          <a:off x="3856775" y="0"/>
          <a:ext cx="1793528" cy="444672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Data</a:t>
          </a:r>
          <a:r>
            <a:rPr lang="en-US" sz="5100" kern="1200"/>
            <a:t> </a:t>
          </a:r>
        </a:p>
      </dsp:txBody>
      <dsp:txXfrm>
        <a:off x="3856775" y="0"/>
        <a:ext cx="1793528" cy="1334016"/>
      </dsp:txXfrm>
    </dsp:sp>
    <dsp:sp modelId="{59B0AE8E-78B8-4102-BD40-94E2B9B2EFC0}">
      <dsp:nvSpPr>
        <dsp:cNvPr id="0" name=""/>
        <dsp:cNvSpPr/>
      </dsp:nvSpPr>
      <dsp:spPr>
        <a:xfrm>
          <a:off x="4036128" y="1334395"/>
          <a:ext cx="1434822" cy="87360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Health Professions Data Series</a:t>
          </a:r>
        </a:p>
      </dsp:txBody>
      <dsp:txXfrm>
        <a:off x="4061715" y="1359982"/>
        <a:ext cx="1383648" cy="822428"/>
      </dsp:txXfrm>
    </dsp:sp>
    <dsp:sp modelId="{6605E984-A7AB-4CFB-8C20-2F15C777E7DA}">
      <dsp:nvSpPr>
        <dsp:cNvPr id="0" name=""/>
        <dsp:cNvSpPr/>
      </dsp:nvSpPr>
      <dsp:spPr>
        <a:xfrm>
          <a:off x="4036128" y="2342398"/>
          <a:ext cx="1434822" cy="87360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Licensure Renewal Surveys</a:t>
          </a:r>
        </a:p>
      </dsp:txBody>
      <dsp:txXfrm>
        <a:off x="4061715" y="2367985"/>
        <a:ext cx="1383648" cy="822428"/>
      </dsp:txXfrm>
    </dsp:sp>
    <dsp:sp modelId="{9432F3F2-38E3-47BE-86AE-C21CC24A5E92}">
      <dsp:nvSpPr>
        <dsp:cNvPr id="0" name=""/>
        <dsp:cNvSpPr/>
      </dsp:nvSpPr>
      <dsp:spPr>
        <a:xfrm>
          <a:off x="4036128" y="3350401"/>
          <a:ext cx="1434822" cy="87360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Data Sharing and Partnerships</a:t>
          </a:r>
        </a:p>
      </dsp:txBody>
      <dsp:txXfrm>
        <a:off x="4061715" y="3375988"/>
        <a:ext cx="1383648" cy="8224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6995D-C2C3-4EE5-BED9-207FFCD7FBCA}">
      <dsp:nvSpPr>
        <dsp:cNvPr id="0" name=""/>
        <dsp:cNvSpPr/>
      </dsp:nvSpPr>
      <dsp:spPr>
        <a:xfrm>
          <a:off x="336399" y="330160"/>
          <a:ext cx="2976371" cy="2976371"/>
        </a:xfrm>
        <a:prstGeom prst="pie">
          <a:avLst>
            <a:gd name="adj1" fmla="val 16200000"/>
            <a:gd name="adj2" fmla="val 18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State Budget</a:t>
          </a:r>
        </a:p>
      </dsp:txBody>
      <dsp:txXfrm>
        <a:off x="1954624" y="879371"/>
        <a:ext cx="1009840" cy="992123"/>
      </dsp:txXfrm>
    </dsp:sp>
    <dsp:sp modelId="{B05D1DC6-EFF3-4FD9-B715-593F86B89B12}">
      <dsp:nvSpPr>
        <dsp:cNvPr id="0" name=""/>
        <dsp:cNvSpPr/>
      </dsp:nvSpPr>
      <dsp:spPr>
        <a:xfrm>
          <a:off x="325751" y="498807"/>
          <a:ext cx="2976371" cy="2976371"/>
        </a:xfrm>
        <a:prstGeom prst="pie">
          <a:avLst>
            <a:gd name="adj1" fmla="val 1800000"/>
            <a:gd name="adj2" fmla="val 9000000"/>
          </a:avLst>
        </a:prstGeom>
        <a:solidFill>
          <a:schemeClr val="accent4">
            <a:hueOff val="-6111644"/>
            <a:satOff val="-20846"/>
            <a:lumOff val="73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Additional State Grant Funds (As Available)</a:t>
          </a:r>
        </a:p>
      </dsp:txBody>
      <dsp:txXfrm>
        <a:off x="1140710" y="2376755"/>
        <a:ext cx="1346453" cy="921257"/>
      </dsp:txXfrm>
    </dsp:sp>
    <dsp:sp modelId="{515DF146-4733-4D4E-9A22-EA0DF9A89699}">
      <dsp:nvSpPr>
        <dsp:cNvPr id="0" name=""/>
        <dsp:cNvSpPr/>
      </dsp:nvSpPr>
      <dsp:spPr>
        <a:xfrm>
          <a:off x="338966" y="327755"/>
          <a:ext cx="2976371" cy="2976371"/>
        </a:xfrm>
        <a:prstGeom prst="pie">
          <a:avLst>
            <a:gd name="adj1" fmla="val 9000000"/>
            <a:gd name="adj2" fmla="val 16200000"/>
          </a:avLst>
        </a:prstGeom>
        <a:solidFill>
          <a:schemeClr val="accent4">
            <a:hueOff val="-12223287"/>
            <a:satOff val="-41692"/>
            <a:lumOff val="147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State Loan Repayment Program (HRSA)</a:t>
          </a:r>
        </a:p>
      </dsp:txBody>
      <dsp:txXfrm>
        <a:off x="657863" y="912399"/>
        <a:ext cx="1009840" cy="9921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A977C-5E2F-4538-BD9B-A901648872D4}">
      <dsp:nvSpPr>
        <dsp:cNvPr id="0" name=""/>
        <dsp:cNvSpPr/>
      </dsp:nvSpPr>
      <dsp:spPr>
        <a:xfrm>
          <a:off x="578272" y="0"/>
          <a:ext cx="4762671" cy="4762671"/>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80F519-25A3-4B43-85A0-050BDEF2508E}">
      <dsp:nvSpPr>
        <dsp:cNvPr id="0" name=""/>
        <dsp:cNvSpPr/>
      </dsp:nvSpPr>
      <dsp:spPr>
        <a:xfrm>
          <a:off x="630178" y="486259"/>
          <a:ext cx="2364801" cy="18378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u="sng" kern="1200">
              <a:latin typeface="+mj-lt"/>
              <a:cs typeface="Arial" panose="020B0604020202020204" pitchFamily="34" charset="0"/>
            </a:rPr>
            <a:t>Education</a:t>
          </a:r>
          <a:r>
            <a:rPr lang="en-US" sz="1600" kern="1200">
              <a:latin typeface="+mj-lt"/>
              <a:cs typeface="Arial" panose="020B0604020202020204" pitchFamily="34" charset="0"/>
            </a:rPr>
            <a:t>: type of certification, highest degree, sources of license or degree. </a:t>
          </a:r>
        </a:p>
      </dsp:txBody>
      <dsp:txXfrm>
        <a:off x="719893" y="575974"/>
        <a:ext cx="2185371" cy="1658397"/>
      </dsp:txXfrm>
    </dsp:sp>
    <dsp:sp modelId="{03F53785-8106-43DE-A99C-98B12D2CDD55}">
      <dsp:nvSpPr>
        <dsp:cNvPr id="0" name=""/>
        <dsp:cNvSpPr/>
      </dsp:nvSpPr>
      <dsp:spPr>
        <a:xfrm>
          <a:off x="3093876" y="466644"/>
          <a:ext cx="2075078" cy="185744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u="sng" kern="1200" dirty="0">
              <a:latin typeface="+mj-lt"/>
              <a:cs typeface="Arial" panose="020B0604020202020204" pitchFamily="34" charset="0"/>
            </a:rPr>
            <a:t>Employment/ Practice</a:t>
          </a:r>
          <a:r>
            <a:rPr lang="en-US" sz="1800" kern="1200" dirty="0">
              <a:latin typeface="+mj-lt"/>
              <a:cs typeface="Arial" panose="020B0604020202020204" pitchFamily="34" charset="0"/>
            </a:rPr>
            <a:t>: </a:t>
          </a:r>
          <a:r>
            <a:rPr lang="en-US" sz="1600" kern="1200" dirty="0">
              <a:latin typeface="+mj-lt"/>
              <a:cs typeface="Arial" panose="020B0604020202020204" pitchFamily="34" charset="0"/>
            </a:rPr>
            <a:t>years of practice, employment status, and question about employers &amp; the practice. </a:t>
          </a:r>
        </a:p>
      </dsp:txBody>
      <dsp:txXfrm>
        <a:off x="3184549" y="557317"/>
        <a:ext cx="1893732" cy="1676095"/>
      </dsp:txXfrm>
    </dsp:sp>
    <dsp:sp modelId="{37385EEB-9D1C-477C-9000-92F3C54781D7}">
      <dsp:nvSpPr>
        <dsp:cNvPr id="0" name=""/>
        <dsp:cNvSpPr/>
      </dsp:nvSpPr>
      <dsp:spPr>
        <a:xfrm>
          <a:off x="845585" y="2452775"/>
          <a:ext cx="2129798" cy="185744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u="sng" kern="1200">
              <a:latin typeface="+mj-lt"/>
              <a:cs typeface="Arial" panose="020B0604020202020204" pitchFamily="34" charset="0"/>
            </a:rPr>
            <a:t>Future Plans/Professional Development</a:t>
          </a:r>
          <a:r>
            <a:rPr lang="en-US" sz="1600" b="0" i="0" kern="1200">
              <a:latin typeface="+mj-lt"/>
              <a:cs typeface="Arial" panose="020B0604020202020204" pitchFamily="34" charset="0"/>
            </a:rPr>
            <a:t>: </a:t>
          </a:r>
          <a:r>
            <a:rPr lang="en-US" sz="1600" kern="1200">
              <a:latin typeface="+mj-lt"/>
              <a:cs typeface="Arial" panose="020B0604020202020204" pitchFamily="34" charset="0"/>
            </a:rPr>
            <a:t>planned years of practice, 5 yrs plan, disability training. </a:t>
          </a:r>
        </a:p>
      </dsp:txBody>
      <dsp:txXfrm>
        <a:off x="936258" y="2543448"/>
        <a:ext cx="1948452" cy="1676095"/>
      </dsp:txXfrm>
    </dsp:sp>
    <dsp:sp modelId="{8816B4B5-0382-4ADB-AF8D-C650040AF6C7}">
      <dsp:nvSpPr>
        <dsp:cNvPr id="0" name=""/>
        <dsp:cNvSpPr/>
      </dsp:nvSpPr>
      <dsp:spPr>
        <a:xfrm>
          <a:off x="3093876" y="2452775"/>
          <a:ext cx="2094655" cy="185744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u="sng" kern="1200">
              <a:latin typeface="+mj-lt"/>
              <a:ea typeface="Calibri"/>
              <a:cs typeface="Arial" panose="020B0604020202020204" pitchFamily="34" charset="0"/>
            </a:rPr>
            <a:t>Demographics</a:t>
          </a:r>
          <a:r>
            <a:rPr lang="en-US" sz="1600" kern="1200">
              <a:latin typeface="+mj-lt"/>
              <a:ea typeface="Calibri"/>
              <a:cs typeface="Arial" panose="020B0604020202020204" pitchFamily="34" charset="0"/>
            </a:rPr>
            <a:t>: Zip code, sex, race, ethnicity, year of birth, language spoken, active duty. </a:t>
          </a:r>
          <a:endParaRPr lang="en-US" sz="1600" kern="1200">
            <a:latin typeface="+mj-lt"/>
            <a:cs typeface="Arial" panose="020B0604020202020204" pitchFamily="34" charset="0"/>
          </a:endParaRPr>
        </a:p>
      </dsp:txBody>
      <dsp:txXfrm>
        <a:off x="3184549" y="2543448"/>
        <a:ext cx="1913309" cy="1676095"/>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8BCECD-7351-A242-CC9D-27F14BC7A2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31069A-433A-EC26-06CF-F585C7998F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4A39EC-16FF-4AC9-9D6D-4532782DEA3F}" type="datetimeFigureOut">
              <a:rPr lang="en-US" smtClean="0"/>
              <a:t>3/12/2026</a:t>
            </a:fld>
            <a:endParaRPr lang="en-US"/>
          </a:p>
        </p:txBody>
      </p:sp>
      <p:sp>
        <p:nvSpPr>
          <p:cNvPr id="4" name="Footer Placeholder 3">
            <a:extLst>
              <a:ext uri="{FF2B5EF4-FFF2-40B4-BE49-F238E27FC236}">
                <a16:creationId xmlns:a16="http://schemas.microsoft.com/office/drawing/2014/main" id="{D8E269C4-20D0-9AB6-0590-C3887DA4D0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F05288-804D-1D65-4C15-0D9FD4AB00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D83F12-B65C-4018-9CAE-0CC417DE3507}" type="slidenum">
              <a:rPr lang="en-US" smtClean="0"/>
              <a:t>‹#›</a:t>
            </a:fld>
            <a:endParaRPr lang="en-US"/>
          </a:p>
        </p:txBody>
      </p:sp>
    </p:spTree>
    <p:extLst>
      <p:ext uri="{BB962C8B-B14F-4D97-AF65-F5344CB8AC3E}">
        <p14:creationId xmlns:p14="http://schemas.microsoft.com/office/powerpoint/2010/main" val="4226905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C4BF5-E566-BD4E-BF84-8EF979555B2D}"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BBDB-52D0-FE4C-8729-D7393D454E10}" type="slidenum">
              <a:rPr lang="en-US" smtClean="0"/>
              <a:t>‹#›</a:t>
            </a:fld>
            <a:endParaRPr lang="en-US"/>
          </a:p>
        </p:txBody>
      </p:sp>
    </p:spTree>
    <p:extLst>
      <p:ext uri="{BB962C8B-B14F-4D97-AF65-F5344CB8AC3E}">
        <p14:creationId xmlns:p14="http://schemas.microsoft.com/office/powerpoint/2010/main" val="161336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C6AB3-F673-FBBE-4B47-95C841CB41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8A590-9E7B-62B5-9D4B-D37AA259D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4EEDA3-1240-AB1B-E355-14F8393B92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34BBE1-4F3E-7BD3-3537-BADDA0515C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C1BF1-25F3-434A-ACC0-F4B096A7E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189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B5766-2DFB-5177-DFC1-854A6A242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29AFA-EFA4-F809-2798-84F178F374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F5710-5F13-6D14-C415-23432D01701C}"/>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15F08244-0635-A6A4-E526-BC94D349E8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C1BF1-25F3-434A-ACC0-F4B096A7EA3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609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D2C9A-D333-D6B9-780C-340CED7FA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6B236-7CEA-CE3C-C8C4-CCCFDDC86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90FDBF-5042-C39B-822D-EC4EF646D0FE}"/>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D5ABC486-AA72-B1B4-8724-662858E250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C1BF1-25F3-434A-ACC0-F4B096A7EA3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492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1668B-96BC-4978-042A-8F6DA6206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09564A-CE8F-7725-0A08-F17105085AA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C1AE44F-2AE8-48F5-2770-2B566005D2F6}"/>
              </a:ext>
            </a:extLst>
          </p:cNvPr>
          <p:cNvSpPr>
            <a:spLocks noGrp="1"/>
          </p:cNvSpPr>
          <p:nvPr>
            <p:ph type="body" idx="1"/>
          </p:nvPr>
        </p:nvSpPr>
        <p:spPr/>
        <p:txBody>
          <a:bodyPr/>
          <a:lstStyle/>
          <a:p>
            <a:pPr marL="342900" indent="-342900">
              <a:spcBef>
                <a:spcPts val="1200"/>
              </a:spcBef>
              <a:buFont typeface="Arial,Sans-Serif"/>
              <a:buChar char="•"/>
            </a:pPr>
            <a:endParaRPr lang="en-US" b="1" dirty="0">
              <a:ea typeface="Calibri"/>
              <a:cs typeface="Calibri"/>
            </a:endParaRPr>
          </a:p>
        </p:txBody>
      </p:sp>
      <p:sp>
        <p:nvSpPr>
          <p:cNvPr id="4" name="Slide Number Placeholder 3">
            <a:extLst>
              <a:ext uri="{FF2B5EF4-FFF2-40B4-BE49-F238E27FC236}">
                <a16:creationId xmlns:a16="http://schemas.microsoft.com/office/drawing/2014/main" id="{E3F91180-E9F7-3B1F-B3AF-842C73C8AB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371BF-1CDD-4E41-8D1F-3413D42C147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139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573B4-55A4-1F51-E5F0-DED843DFE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10D7C7-49FE-FD51-3969-F36A593BC02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0A91ADF-711B-4B1C-123A-F701DAC65EBF}"/>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CE33079A-F73A-07FB-9DD7-82DADB76F7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371BF-1CDD-4E41-8D1F-3413D42C147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389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4401EF2F-7D99-998E-2272-73D6622E25CB}"/>
            </a:ext>
          </a:extLst>
        </p:cNvPr>
        <p:cNvGrpSpPr/>
        <p:nvPr/>
      </p:nvGrpSpPr>
      <p:grpSpPr>
        <a:xfrm>
          <a:off x="0" y="0"/>
          <a:ext cx="0" cy="0"/>
          <a:chOff x="0" y="0"/>
          <a:chExt cx="0" cy="0"/>
        </a:xfrm>
      </p:grpSpPr>
      <p:sp>
        <p:nvSpPr>
          <p:cNvPr id="139" name="Google Shape;139;g36381ccd877_0_11:notes">
            <a:extLst>
              <a:ext uri="{FF2B5EF4-FFF2-40B4-BE49-F238E27FC236}">
                <a16:creationId xmlns:a16="http://schemas.microsoft.com/office/drawing/2014/main" id="{D6346610-450F-64FD-230D-2823344A82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6381ccd877_0_11:notes">
            <a:extLst>
              <a:ext uri="{FF2B5EF4-FFF2-40B4-BE49-F238E27FC236}">
                <a16:creationId xmlns:a16="http://schemas.microsoft.com/office/drawing/2014/main" id="{DA530C23-7317-9267-BAEE-CBC832093452}"/>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28600" indent="-228600">
              <a:buAutoNum type="arabicPeriod"/>
            </a:pPr>
            <a:endParaRPr lang="en-US" dirty="0">
              <a:solidFill>
                <a:srgbClr val="141414"/>
              </a:solidFill>
              <a:ea typeface="Calibri"/>
              <a:cs typeface="Calibri"/>
            </a:endParaRPr>
          </a:p>
        </p:txBody>
      </p:sp>
      <p:sp>
        <p:nvSpPr>
          <p:cNvPr id="141" name="Google Shape;141;g36381ccd877_0_11:notes">
            <a:extLst>
              <a:ext uri="{FF2B5EF4-FFF2-40B4-BE49-F238E27FC236}">
                <a16:creationId xmlns:a16="http://schemas.microsoft.com/office/drawing/2014/main" id="{B706B76C-4AE3-D1CD-A759-D14659C0DDB8}"/>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081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75D03-05CC-C717-12C8-7BA192B23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11EAA-8F38-DC1F-1245-999A4A271D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D088A9-9C5D-4C70-CFA7-E1112588849D}"/>
              </a:ext>
            </a:extLst>
          </p:cNvPr>
          <p:cNvSpPr>
            <a:spLocks noGrp="1"/>
          </p:cNvSpPr>
          <p:nvPr>
            <p:ph type="body" idx="1"/>
          </p:nvPr>
        </p:nvSpPr>
        <p:spPr/>
        <p:txBody>
          <a:bodyPr/>
          <a:lstStyle/>
          <a:p>
            <a:pPr>
              <a:lnSpc>
                <a:spcPct val="120000"/>
              </a:lnSpc>
            </a:pPr>
            <a:endParaRPr lang="en-US" dirty="0"/>
          </a:p>
        </p:txBody>
      </p:sp>
      <p:sp>
        <p:nvSpPr>
          <p:cNvPr id="4" name="Slide Number Placeholder 3">
            <a:extLst>
              <a:ext uri="{FF2B5EF4-FFF2-40B4-BE49-F238E27FC236}">
                <a16:creationId xmlns:a16="http://schemas.microsoft.com/office/drawing/2014/main" id="{77B281AF-489D-9017-0E22-67C4EC8D72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437D0-B8B2-46C5-9C63-CCA995D8C3D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394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4C940-F566-63BD-FA0D-7F3EC7F70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E87B8-3BA8-A70A-0F23-D0A568A82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22CBE-3CF4-BF81-2C2B-6DE275CBE525}"/>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9D66A211-74C0-886B-13C0-B3A30252CB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C1BF1-25F3-434A-ACC0-F4B096A7EA3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590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9EA13-5721-1BD0-AED7-8C4E7B7F6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B373E-5B65-DF1D-A98E-ADF4189A2F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842F1E-6734-A120-5658-5133E00F6EB4}"/>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BD3636F9-4D00-92C4-A219-3BEADD8AD6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C1BF1-25F3-434A-ACC0-F4B096A7EA3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61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7541B-9416-B36B-55E1-D9D25B034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05CCA-979E-EC29-2D18-055F9E2136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949EDB-ABC5-68B5-A513-213E7384B8BF}"/>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B62F5776-C03F-C852-26E9-442CAED19A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C1BF1-25F3-434A-ACC0-F4B096A7EA3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667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C70F0-0030-72B5-4C3B-5957EFFCE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02CB9-4002-F1F4-F253-D25E9BD325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7AD1A3-6546-DA1E-0316-122E0F3A36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2110E1-5A50-B762-ECB1-A0EA316B93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C1BF1-25F3-434A-ACC0-F4B096A7E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54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31AE72EA-054E-E7DA-A5C1-27F1502B83B4}"/>
            </a:ext>
          </a:extLst>
        </p:cNvPr>
        <p:cNvGrpSpPr/>
        <p:nvPr/>
      </p:nvGrpSpPr>
      <p:grpSpPr>
        <a:xfrm>
          <a:off x="0" y="0"/>
          <a:ext cx="0" cy="0"/>
          <a:chOff x="0" y="0"/>
          <a:chExt cx="0" cy="0"/>
        </a:xfrm>
      </p:grpSpPr>
      <p:sp>
        <p:nvSpPr>
          <p:cNvPr id="139" name="Google Shape;139;g36381ccd877_0_11:notes">
            <a:extLst>
              <a:ext uri="{FF2B5EF4-FFF2-40B4-BE49-F238E27FC236}">
                <a16:creationId xmlns:a16="http://schemas.microsoft.com/office/drawing/2014/main" id="{4645FD05-30A5-AF4E-464C-11B3BDE4544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6381ccd877_0_11:notes">
            <a:extLst>
              <a:ext uri="{FF2B5EF4-FFF2-40B4-BE49-F238E27FC236}">
                <a16:creationId xmlns:a16="http://schemas.microsoft.com/office/drawing/2014/main" id="{2FA1F59A-5FA6-CE44-217F-282C232B9D55}"/>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endParaRPr lang="en-US" dirty="0">
              <a:ea typeface="Calibri"/>
              <a:cs typeface="Calibri"/>
            </a:endParaRPr>
          </a:p>
        </p:txBody>
      </p:sp>
      <p:sp>
        <p:nvSpPr>
          <p:cNvPr id="141" name="Google Shape;141;g36381ccd877_0_11:notes">
            <a:extLst>
              <a:ext uri="{FF2B5EF4-FFF2-40B4-BE49-F238E27FC236}">
                <a16:creationId xmlns:a16="http://schemas.microsoft.com/office/drawing/2014/main" id="{C5B55AE5-E7C9-94F8-4E57-7A0E4156A938}"/>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728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33</a:t>
            </a:fld>
            <a:endParaRPr lang="en-US"/>
          </a:p>
        </p:txBody>
      </p:sp>
    </p:spTree>
    <p:extLst>
      <p:ext uri="{BB962C8B-B14F-4D97-AF65-F5344CB8AC3E}">
        <p14:creationId xmlns:p14="http://schemas.microsoft.com/office/powerpoint/2010/main" val="129982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CB1C9-A759-4CB2-A5CB-C2FAB38D07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131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08978-4818-763B-5C80-386969A22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4461B-B1F1-E5B7-BD06-F4A6DBA1087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84BD637-FE58-CD55-D89E-AF7312D77F3B}"/>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B955DACA-5712-E9A6-51DC-84AC4F6D36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CB1C9-A759-4CB2-A5CB-C2FAB38D07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556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F6C74-4352-B131-80FC-2F67D7F7E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212C9E-2B40-EC68-BA00-305814ADA5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8E63D7-F3E1-A307-D702-60396C5E73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2985D6-C7F6-55D1-966D-C0B98F70D7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E397F9-F2F9-491A-BC50-59D6405AD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52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CB1C9-A759-4CB2-A5CB-C2FAB38D07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45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821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042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579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519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CB1C9-A759-4CB2-A5CB-C2FAB38D07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842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D8335-CE0D-47E9-8E60-075724B41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DAEA3-C434-D68F-9B40-A26E15C36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731EFB-2C24-7CB5-AF7F-927C444600C2}"/>
              </a:ext>
            </a:extLst>
          </p:cNvPr>
          <p:cNvSpPr>
            <a:spLocks noGrp="1"/>
          </p:cNvSpPr>
          <p:nvPr>
            <p:ph type="body" idx="1"/>
          </p:nvPr>
        </p:nvSpPr>
        <p:spPr/>
        <p:txBody>
          <a:bodyPr/>
          <a:lstStyle/>
          <a:p>
            <a:pPr marL="285750" indent="-285750">
              <a:buFont typeface="Arial"/>
              <a:buChar char="•"/>
              <a:defRPr/>
            </a:pPr>
            <a:endParaRPr lang="en-US" dirty="0">
              <a:solidFill>
                <a:srgbClr val="000000"/>
              </a:solidFill>
              <a:ea typeface="Calibri"/>
              <a:cs typeface="Calibri"/>
            </a:endParaRPr>
          </a:p>
          <a:p>
            <a:pPr marL="285750" indent="-285750">
              <a:buFont typeface="Arial,Sans-Serif"/>
              <a:buChar char="•"/>
              <a:defRPr/>
            </a:pPr>
            <a:endParaRPr lang="en-US" dirty="0">
              <a:solidFill>
                <a:srgbClr val="000000"/>
              </a:solidFill>
              <a:ea typeface="Calibri"/>
              <a:cs typeface="Calibri"/>
            </a:endParaRPr>
          </a:p>
          <a:p>
            <a:pPr>
              <a:defRPr/>
            </a:pPr>
            <a:endParaRPr lang="en-US" dirty="0">
              <a:solidFill>
                <a:srgbClr val="000000"/>
              </a:solidFill>
              <a:ea typeface="Calibri"/>
              <a:cs typeface="Calibri"/>
            </a:endParaRPr>
          </a:p>
          <a:p>
            <a:pPr>
              <a:defRPr/>
            </a:pPr>
            <a:endParaRPr lang="en-US" dirty="0">
              <a:solidFill>
                <a:srgbClr val="444444"/>
              </a:solidFill>
              <a:ea typeface="Calibri"/>
              <a:cs typeface="Calibri"/>
            </a:endParaRPr>
          </a:p>
          <a:p>
            <a:pPr>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AD3768C8-4D77-EFB3-B9A6-039D202213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429E9-F994-4F2B-8BB1-E0F214184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027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CB1C9-A759-4CB2-A5CB-C2FAB38D07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006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568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744B9-0B6A-AEA4-E7C6-4A0DFCDC8F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92C358-E957-728A-8DF0-E3E0D7B9E9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67CD3D-45CF-379B-7BEE-093247E31C96}"/>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8298AF14-C1DA-B7B3-F52B-E7CBA0D5D6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C1BF1-25F3-434A-ACC0-F4B096A7EA3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76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B8F76-7661-0825-1ED1-70DBC1531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C3EE1-E0FF-C801-4C00-E012CBA09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ECF9A6-C63C-1820-DBC1-E4F60F05211F}"/>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4590FCB5-3462-3F3C-CF8D-A8CB77B87D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B5AE9-9B42-45D2-B6DD-9673F1A1C1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816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661C8-66C0-88B8-A8E5-6B80892E60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D47C6-9A07-B4A5-D028-7818673C6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6B0B2-9C8F-8631-796E-221A3317A5F3}"/>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A54CFECE-5746-BCE3-269E-5FBD7A47BC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C1BF1-25F3-434A-ACC0-F4B096A7EA3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244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F5473-98BA-F572-FB97-0F22EDC33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9A1BA-7ED1-C668-A3DA-E27624F08E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9F5F0-903A-3496-9874-6D0FE5F7D703}"/>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93666126-3045-55C1-4C64-DBA0D06F43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C1BF1-25F3-434A-ACC0-F4B096A7EA3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00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0151A-37FA-D479-295F-E33D1C6C1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2988F-6749-F2F3-9446-ECE427F4F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AA8336-678A-A117-B5DF-F6E0401311BA}"/>
              </a:ext>
            </a:extLst>
          </p:cNvPr>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0759A23B-01AD-761F-64F6-71994D5C43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C1BF1-25F3-434A-ACC0-F4B096A7EA3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918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01035-7ACB-BD07-F951-103CFA43A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D623A-1502-BD68-6EE9-BC50DFCF8D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95862-7B49-18EB-0815-401714EDCC6E}"/>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28DC418D-8CE4-12D1-DDBF-9587702722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C1BF1-25F3-434A-ACC0-F4B096A7EA3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0473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Deck Intro/Outro Slide">
    <p:bg>
      <p:bgPr>
        <a:solidFill>
          <a:srgbClr val="00599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F6374C-68F8-D7E2-CE2A-8A21E5C3B3F8}"/>
              </a:ext>
              <a:ext uri="{C183D7F6-B498-43B3-948B-1728B52AA6E4}">
                <adec:decorative xmlns:adec="http://schemas.microsoft.com/office/drawing/2017/decorative" val="1"/>
              </a:ext>
            </a:extLst>
          </p:cNvPr>
          <p:cNvSpPr/>
          <p:nvPr userDrawn="1"/>
        </p:nvSpPr>
        <p:spPr>
          <a:xfrm>
            <a:off x="0" y="2360427"/>
            <a:ext cx="12192000" cy="3009015"/>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1722467-00D5-48C4-A0E3-DBA0E54CD48E}"/>
              </a:ext>
            </a:extLst>
          </p:cNvPr>
          <p:cNvSpPr>
            <a:spLocks noGrp="1"/>
          </p:cNvSpPr>
          <p:nvPr>
            <p:ph type="body" sz="quarter" idx="10" hasCustomPrompt="1"/>
          </p:nvPr>
        </p:nvSpPr>
        <p:spPr>
          <a:xfrm>
            <a:off x="681893" y="2767670"/>
            <a:ext cx="10440537" cy="1373701"/>
          </a:xfrm>
          <a:prstGeom prst="rect">
            <a:avLst/>
          </a:prstGeom>
        </p:spPr>
        <p:txBody>
          <a:bodyPr/>
          <a:lstStyle>
            <a:lvl1pPr marL="0" indent="0" algn="l">
              <a:buNone/>
              <a:defRPr sz="5400" b="1" i="0">
                <a:solidFill>
                  <a:schemeClr val="bg1"/>
                </a:solidFill>
                <a:latin typeface="Avenir Next LT Pro" panose="020B0504020202020204" pitchFamily="34" charset="0"/>
                <a:cs typeface="Arial" panose="020B0604020202020204" pitchFamily="34" charset="0"/>
              </a:defRPr>
            </a:lvl1pPr>
          </a:lstStyle>
          <a:p>
            <a:pPr lvl="0"/>
            <a:r>
              <a:rPr lang="en-US"/>
              <a:t>Click to Add Presentation Title</a:t>
            </a:r>
          </a:p>
          <a:p>
            <a:pPr lvl="0"/>
            <a:r>
              <a:rPr lang="en-US"/>
              <a:t>or Closing Contact</a:t>
            </a:r>
          </a:p>
        </p:txBody>
      </p:sp>
      <p:sp>
        <p:nvSpPr>
          <p:cNvPr id="10" name="Text Placeholder 10">
            <a:extLst>
              <a:ext uri="{FF2B5EF4-FFF2-40B4-BE49-F238E27FC236}">
                <a16:creationId xmlns:a16="http://schemas.microsoft.com/office/drawing/2014/main" id="{5F0FA26E-40B5-44FF-A084-1554D187A6EE}"/>
              </a:ext>
            </a:extLst>
          </p:cNvPr>
          <p:cNvSpPr>
            <a:spLocks noGrp="1"/>
          </p:cNvSpPr>
          <p:nvPr>
            <p:ph type="body" sz="quarter" idx="11" hasCustomPrompt="1"/>
          </p:nvPr>
        </p:nvSpPr>
        <p:spPr>
          <a:xfrm>
            <a:off x="681893" y="4659309"/>
            <a:ext cx="4797425" cy="469382"/>
          </a:xfrm>
          <a:prstGeom prst="rect">
            <a:avLst/>
          </a:prstGeom>
        </p:spPr>
        <p:txBody>
          <a:bodyPr/>
          <a:lstStyle>
            <a:lvl1pPr marL="0" indent="0" algn="l">
              <a:buNone/>
              <a:defRPr sz="3000" b="0">
                <a:solidFill>
                  <a:schemeClr val="bg1"/>
                </a:solidFill>
                <a:latin typeface="Avenir Next LT Pro" panose="020B0504020202020204" pitchFamily="34" charset="0"/>
                <a:cs typeface="Arial" panose="020B0604020202020204" pitchFamily="34" charset="0"/>
              </a:defRPr>
            </a:lvl1pPr>
          </a:lstStyle>
          <a:p>
            <a:pPr lvl="0"/>
            <a:r>
              <a:rPr lang="en-US"/>
              <a:t>Click to add Date, Year</a:t>
            </a:r>
          </a:p>
        </p:txBody>
      </p:sp>
      <p:sp>
        <p:nvSpPr>
          <p:cNvPr id="11" name="Text Placeholder 12">
            <a:extLst>
              <a:ext uri="{FF2B5EF4-FFF2-40B4-BE49-F238E27FC236}">
                <a16:creationId xmlns:a16="http://schemas.microsoft.com/office/drawing/2014/main" id="{ADDB5EC3-5D37-4757-9A9B-5A9AF30AC57E}"/>
              </a:ext>
            </a:extLst>
          </p:cNvPr>
          <p:cNvSpPr>
            <a:spLocks noGrp="1"/>
          </p:cNvSpPr>
          <p:nvPr>
            <p:ph type="body" sz="quarter" idx="12" hasCustomPrompt="1"/>
          </p:nvPr>
        </p:nvSpPr>
        <p:spPr>
          <a:xfrm>
            <a:off x="681893" y="5552844"/>
            <a:ext cx="5843587" cy="879853"/>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Click to Add Presenter</a:t>
            </a:r>
            <a:br>
              <a:rPr lang="en-US"/>
            </a:br>
            <a:r>
              <a:rPr lang="en-US"/>
              <a:t>Title</a:t>
            </a:r>
          </a:p>
        </p:txBody>
      </p:sp>
      <p:pic>
        <p:nvPicPr>
          <p:cNvPr id="6" name="Picture 5" descr="Massachusetts Department of Public Health logo">
            <a:extLst>
              <a:ext uri="{FF2B5EF4-FFF2-40B4-BE49-F238E27FC236}">
                <a16:creationId xmlns:a16="http://schemas.microsoft.com/office/drawing/2014/main" id="{EAEC6726-A866-0444-9ED7-490F0E2826C5}"/>
              </a:ext>
            </a:extLst>
          </p:cNvPr>
          <p:cNvPicPr>
            <a:picLocks noChangeAspect="1"/>
          </p:cNvPicPr>
          <p:nvPr userDrawn="1"/>
        </p:nvPicPr>
        <p:blipFill>
          <a:blip r:embed="rId2"/>
          <a:stretch>
            <a:fillRect/>
          </a:stretch>
        </p:blipFill>
        <p:spPr>
          <a:xfrm>
            <a:off x="705339" y="510148"/>
            <a:ext cx="2980225" cy="1662048"/>
          </a:xfrm>
          <a:prstGeom prst="rect">
            <a:avLst/>
          </a:prstGeom>
        </p:spPr>
      </p:pic>
    </p:spTree>
    <p:extLst>
      <p:ext uri="{BB962C8B-B14F-4D97-AF65-F5344CB8AC3E}">
        <p14:creationId xmlns:p14="http://schemas.microsoft.com/office/powerpoint/2010/main" val="289268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 Presentation 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panose="020B0504020202020204" pitchFamily="34" charset="0"/>
            </a:endParaRPr>
          </a:p>
        </p:txBody>
      </p:sp>
      <p:sp>
        <p:nvSpPr>
          <p:cNvPr id="15" name="Content Placeholder 14">
            <a:extLst>
              <a:ext uri="{FF2B5EF4-FFF2-40B4-BE49-F238E27FC236}">
                <a16:creationId xmlns:a16="http://schemas.microsoft.com/office/drawing/2014/main" id="{19214EA6-D676-63A5-1726-76DCD4554947}"/>
              </a:ext>
            </a:extLst>
          </p:cNvPr>
          <p:cNvSpPr>
            <a:spLocks noGrp="1"/>
          </p:cNvSpPr>
          <p:nvPr>
            <p:ph sz="quarter" idx="14" hasCustomPrompt="1"/>
          </p:nvPr>
        </p:nvSpPr>
        <p:spPr>
          <a:xfrm>
            <a:off x="606425" y="636589"/>
            <a:ext cx="11069638" cy="1518102"/>
          </a:xfrm>
          <a:prstGeom prst="rect">
            <a:avLst/>
          </a:prstGeom>
        </p:spPr>
        <p:txBody>
          <a:bodyPr/>
          <a:lstStyle>
            <a:lvl1pPr marL="0" indent="0">
              <a:buNone/>
              <a:defRPr lang="en-US" sz="4400" b="1" kern="1200" dirty="0" smtClean="0">
                <a:solidFill>
                  <a:srgbClr val="055994"/>
                </a:solidFill>
                <a:latin typeface="Avenir Next LT Pro" panose="020B0504020202020204" pitchFamily="34" charset="0"/>
                <a:ea typeface="+mn-ea"/>
                <a:cs typeface="Arial" panose="020B0604020202020204" pitchFamily="34" charset="0"/>
              </a:defRPr>
            </a:lvl1pPr>
          </a:lstStyle>
          <a:p>
            <a:pPr lvl="0"/>
            <a:r>
              <a:rPr lang="en-US"/>
              <a:t>Text</a:t>
            </a:r>
          </a:p>
        </p:txBody>
      </p:sp>
      <p:sp>
        <p:nvSpPr>
          <p:cNvPr id="16" name="Text Placeholder 8">
            <a:extLst>
              <a:ext uri="{FF2B5EF4-FFF2-40B4-BE49-F238E27FC236}">
                <a16:creationId xmlns:a16="http://schemas.microsoft.com/office/drawing/2014/main" id="{1455A039-E0BF-49E8-4165-AFB26E2F0361}"/>
              </a:ext>
            </a:extLst>
          </p:cNvPr>
          <p:cNvSpPr>
            <a:spLocks noGrp="1"/>
          </p:cNvSpPr>
          <p:nvPr>
            <p:ph type="body" sz="quarter" idx="15" hasCustomPrompt="1"/>
          </p:nvPr>
        </p:nvSpPr>
        <p:spPr>
          <a:xfrm>
            <a:off x="606425" y="2383290"/>
            <a:ext cx="11070272" cy="519457"/>
          </a:xfrm>
          <a:prstGeom prst="rect">
            <a:avLst/>
          </a:prstGeom>
        </p:spPr>
        <p:txBody>
          <a:bodyPr/>
          <a:lstStyle>
            <a:lvl1pPr marL="0" indent="0" algn="l">
              <a:buNone/>
              <a:defRPr sz="2800" b="0">
                <a:solidFill>
                  <a:schemeClr val="tx1"/>
                </a:solidFill>
                <a:latin typeface="Avenir Next LT Pro" panose="020B0504020202020204" pitchFamily="34" charset="0"/>
                <a:cs typeface="Arial" panose="020B0604020202020204" pitchFamily="34" charset="0"/>
              </a:defRPr>
            </a:lvl1pPr>
          </a:lstStyle>
          <a:p>
            <a:pPr lvl="0"/>
            <a:r>
              <a:rPr lang="en-US"/>
              <a:t>Please direct any questions to:</a:t>
            </a:r>
          </a:p>
        </p:txBody>
      </p:sp>
      <p:sp>
        <p:nvSpPr>
          <p:cNvPr id="7" name="Text Placeholder 8">
            <a:extLst>
              <a:ext uri="{FF2B5EF4-FFF2-40B4-BE49-F238E27FC236}">
                <a16:creationId xmlns:a16="http://schemas.microsoft.com/office/drawing/2014/main" id="{FBF5C4D3-82E3-4146-9B24-5FEF8E23C13F}"/>
              </a:ext>
            </a:extLst>
          </p:cNvPr>
          <p:cNvSpPr>
            <a:spLocks noGrp="1"/>
          </p:cNvSpPr>
          <p:nvPr>
            <p:ph type="body" sz="quarter" idx="10" hasCustomPrompt="1"/>
          </p:nvPr>
        </p:nvSpPr>
        <p:spPr>
          <a:xfrm>
            <a:off x="606287" y="2909543"/>
            <a:ext cx="11070272" cy="519457"/>
          </a:xfrm>
          <a:prstGeom prst="rect">
            <a:avLst/>
          </a:prstGeom>
        </p:spPr>
        <p:txBody>
          <a:bodyPr/>
          <a:lstStyle>
            <a:lvl1pPr marL="0" indent="0" algn="l">
              <a:buNone/>
              <a:defRPr sz="2800" b="1">
                <a:solidFill>
                  <a:schemeClr val="tx1"/>
                </a:solidFill>
                <a:latin typeface="Avenir Next LT Pro" panose="020B0504020202020204" pitchFamily="34" charset="0"/>
                <a:cs typeface="Arial" panose="020B0604020202020204" pitchFamily="34" charset="0"/>
              </a:defRPr>
            </a:lvl1pPr>
          </a:lstStyle>
          <a:p>
            <a:pPr lvl="0"/>
            <a:r>
              <a:rPr lang="en-US"/>
              <a:t>Name</a:t>
            </a:r>
          </a:p>
        </p:txBody>
      </p:sp>
      <p:sp>
        <p:nvSpPr>
          <p:cNvPr id="8" name="Text Placeholder 8">
            <a:extLst>
              <a:ext uri="{FF2B5EF4-FFF2-40B4-BE49-F238E27FC236}">
                <a16:creationId xmlns:a16="http://schemas.microsoft.com/office/drawing/2014/main" id="{5249240E-EFB8-4267-86F2-93F9B2BB011C}"/>
              </a:ext>
            </a:extLst>
          </p:cNvPr>
          <p:cNvSpPr>
            <a:spLocks noGrp="1"/>
          </p:cNvSpPr>
          <p:nvPr>
            <p:ph type="body" sz="quarter" idx="11" hasCustomPrompt="1"/>
          </p:nvPr>
        </p:nvSpPr>
        <p:spPr>
          <a:xfrm>
            <a:off x="606284" y="3456296"/>
            <a:ext cx="11070275" cy="519457"/>
          </a:xfrm>
          <a:prstGeom prst="rect">
            <a:avLst/>
          </a:prstGeom>
        </p:spPr>
        <p:txBody>
          <a:bodyPr/>
          <a:lstStyle>
            <a:lvl1pPr marL="0" indent="0" algn="l">
              <a:buNone/>
              <a:defRPr sz="2800" b="0">
                <a:solidFill>
                  <a:schemeClr val="tx1"/>
                </a:solidFill>
                <a:latin typeface="Avenir Next LT Pro" panose="020B0504020202020204" pitchFamily="34" charset="0"/>
                <a:cs typeface="Arial" panose="020B0604020202020204" pitchFamily="34" charset="0"/>
              </a:defRPr>
            </a:lvl1pPr>
          </a:lstStyle>
          <a:p>
            <a:pPr lvl="0"/>
            <a:r>
              <a:rPr lang="en-US"/>
              <a:t>Title</a:t>
            </a:r>
          </a:p>
        </p:txBody>
      </p:sp>
      <p:sp>
        <p:nvSpPr>
          <p:cNvPr id="10" name="Text Placeholder 8">
            <a:extLst>
              <a:ext uri="{FF2B5EF4-FFF2-40B4-BE49-F238E27FC236}">
                <a16:creationId xmlns:a16="http://schemas.microsoft.com/office/drawing/2014/main" id="{0F0AB19A-C647-40DC-A9E6-E61809C38A53}"/>
              </a:ext>
            </a:extLst>
          </p:cNvPr>
          <p:cNvSpPr>
            <a:spLocks noGrp="1"/>
          </p:cNvSpPr>
          <p:nvPr>
            <p:ph type="body" sz="quarter" idx="12" hasCustomPrompt="1"/>
          </p:nvPr>
        </p:nvSpPr>
        <p:spPr>
          <a:xfrm>
            <a:off x="606286" y="3999460"/>
            <a:ext cx="11070273" cy="519457"/>
          </a:xfrm>
          <a:prstGeom prst="rect">
            <a:avLst/>
          </a:prstGeom>
        </p:spPr>
        <p:txBody>
          <a:bodyPr/>
          <a:lstStyle>
            <a:lvl1pPr marL="0" indent="0" algn="l">
              <a:buNone/>
              <a:defRPr sz="2800" b="0">
                <a:solidFill>
                  <a:schemeClr val="tx1"/>
                </a:solidFill>
                <a:latin typeface="Avenir Next LT Pro" panose="020B0504020202020204" pitchFamily="34" charset="0"/>
                <a:cs typeface="Arial" panose="020B0604020202020204" pitchFamily="34" charset="0"/>
              </a:defRPr>
            </a:lvl1pPr>
          </a:lstStyle>
          <a:p>
            <a:pPr lvl="0"/>
            <a:r>
              <a:rPr lang="en-US"/>
              <a:t>Bureau/Office/Program</a:t>
            </a:r>
          </a:p>
        </p:txBody>
      </p:sp>
      <p:sp>
        <p:nvSpPr>
          <p:cNvPr id="12" name="Text Placeholder 8">
            <a:extLst>
              <a:ext uri="{FF2B5EF4-FFF2-40B4-BE49-F238E27FC236}">
                <a16:creationId xmlns:a16="http://schemas.microsoft.com/office/drawing/2014/main" id="{9D0B9CC8-4E7E-41B9-9011-DCA8C9E073BC}"/>
              </a:ext>
            </a:extLst>
          </p:cNvPr>
          <p:cNvSpPr>
            <a:spLocks noGrp="1"/>
          </p:cNvSpPr>
          <p:nvPr>
            <p:ph type="body" sz="quarter" idx="13" hasCustomPrompt="1"/>
          </p:nvPr>
        </p:nvSpPr>
        <p:spPr>
          <a:xfrm>
            <a:off x="606286" y="4542975"/>
            <a:ext cx="11070271" cy="519457"/>
          </a:xfrm>
          <a:prstGeom prst="rect">
            <a:avLst/>
          </a:prstGeom>
        </p:spPr>
        <p:txBody>
          <a:bodyPr/>
          <a:lstStyle>
            <a:lvl1pPr marL="0" indent="0" algn="l">
              <a:buNone/>
              <a:defRPr sz="2800" b="0" u="sng">
                <a:solidFill>
                  <a:srgbClr val="055994"/>
                </a:solidFill>
                <a:latin typeface="Avenir Next LT Pro" panose="020B0504020202020204" pitchFamily="34" charset="0"/>
                <a:cs typeface="Arial" panose="020B0604020202020204" pitchFamily="34" charset="0"/>
              </a:defRPr>
            </a:lvl1pPr>
          </a:lstStyle>
          <a:p>
            <a:pPr lvl="0"/>
            <a:r>
              <a:rPr lang="en-US"/>
              <a:t>email@mass.gov </a:t>
            </a:r>
          </a:p>
        </p:txBody>
      </p:sp>
      <p:sp>
        <p:nvSpPr>
          <p:cNvPr id="11" name="TextBox 10">
            <a:extLst>
              <a:ext uri="{FF2B5EF4-FFF2-40B4-BE49-F238E27FC236}">
                <a16:creationId xmlns:a16="http://schemas.microsoft.com/office/drawing/2014/main" id="{53D0130E-9D3A-4D88-A99C-681EBB4E32AF}"/>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mass.gov/dph</a:t>
            </a:r>
          </a:p>
        </p:txBody>
      </p:sp>
      <p:sp>
        <p:nvSpPr>
          <p:cNvPr id="5" name="Slide Number Placeholder 5">
            <a:extLst>
              <a:ext uri="{FF2B5EF4-FFF2-40B4-BE49-F238E27FC236}">
                <a16:creationId xmlns:a16="http://schemas.microsoft.com/office/drawing/2014/main" id="{2585A0BC-7D09-4814-A71B-C90669C60B81}"/>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1772559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527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Deck Intro/Outro Slide">
    <p:bg>
      <p:bgPr>
        <a:solidFill>
          <a:srgbClr val="00599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F6374C-68F8-D7E2-CE2A-8A21E5C3B3F8}"/>
              </a:ext>
              <a:ext uri="{C183D7F6-B498-43B3-948B-1728B52AA6E4}">
                <adec:decorative xmlns:adec="http://schemas.microsoft.com/office/drawing/2017/decorative" val="1"/>
              </a:ext>
            </a:extLst>
          </p:cNvPr>
          <p:cNvSpPr/>
          <p:nvPr userDrawn="1"/>
        </p:nvSpPr>
        <p:spPr>
          <a:xfrm>
            <a:off x="0" y="2360427"/>
            <a:ext cx="12192000" cy="3009015"/>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ssachusetts Department of Public Health logo">
            <a:extLst>
              <a:ext uri="{FF2B5EF4-FFF2-40B4-BE49-F238E27FC236}">
                <a16:creationId xmlns:a16="http://schemas.microsoft.com/office/drawing/2014/main" id="{EAEC6726-A866-0444-9ED7-490F0E2826C5}"/>
              </a:ext>
            </a:extLst>
          </p:cNvPr>
          <p:cNvPicPr>
            <a:picLocks noChangeAspect="1"/>
          </p:cNvPicPr>
          <p:nvPr userDrawn="1"/>
        </p:nvPicPr>
        <p:blipFill>
          <a:blip r:embed="rId2"/>
          <a:stretch>
            <a:fillRect/>
          </a:stretch>
        </p:blipFill>
        <p:spPr>
          <a:xfrm>
            <a:off x="705339" y="510148"/>
            <a:ext cx="2980225" cy="1662048"/>
          </a:xfrm>
          <a:prstGeom prst="rect">
            <a:avLst/>
          </a:prstGeom>
        </p:spPr>
      </p:pic>
      <p:sp>
        <p:nvSpPr>
          <p:cNvPr id="9" name="Text Placeholder 8">
            <a:extLst>
              <a:ext uri="{FF2B5EF4-FFF2-40B4-BE49-F238E27FC236}">
                <a16:creationId xmlns:a16="http://schemas.microsoft.com/office/drawing/2014/main" id="{21722467-00D5-48C4-A0E3-DBA0E54CD48E}"/>
              </a:ext>
            </a:extLst>
          </p:cNvPr>
          <p:cNvSpPr>
            <a:spLocks noGrp="1"/>
          </p:cNvSpPr>
          <p:nvPr>
            <p:ph type="body" sz="quarter" idx="10" hasCustomPrompt="1"/>
          </p:nvPr>
        </p:nvSpPr>
        <p:spPr>
          <a:xfrm>
            <a:off x="681893" y="2767670"/>
            <a:ext cx="10440537" cy="1703408"/>
          </a:xfrm>
          <a:prstGeom prst="rect">
            <a:avLst/>
          </a:prstGeom>
        </p:spPr>
        <p:txBody>
          <a:bodyPr/>
          <a:lstStyle>
            <a:lvl1pPr marL="0" indent="0" algn="l">
              <a:buNone/>
              <a:defRPr sz="5400" b="1" i="0">
                <a:solidFill>
                  <a:schemeClr val="bg1"/>
                </a:solidFill>
                <a:latin typeface="Avenir Next LT Pro" panose="020B0504020202020204" pitchFamily="34" charset="0"/>
                <a:cs typeface="Arial" panose="020B0604020202020204" pitchFamily="34" charset="0"/>
              </a:defRPr>
            </a:lvl1pPr>
          </a:lstStyle>
          <a:p>
            <a:pPr lvl="0"/>
            <a:r>
              <a:rPr lang="en-US"/>
              <a:t>Click to Add Presentation Title</a:t>
            </a:r>
          </a:p>
          <a:p>
            <a:pPr lvl="0"/>
            <a:r>
              <a:rPr lang="en-US"/>
              <a:t>or Closing Contact</a:t>
            </a:r>
          </a:p>
        </p:txBody>
      </p:sp>
      <p:sp>
        <p:nvSpPr>
          <p:cNvPr id="10" name="Text Placeholder 10">
            <a:extLst>
              <a:ext uri="{FF2B5EF4-FFF2-40B4-BE49-F238E27FC236}">
                <a16:creationId xmlns:a16="http://schemas.microsoft.com/office/drawing/2014/main" id="{5F0FA26E-40B5-44FF-A084-1554D187A6EE}"/>
              </a:ext>
            </a:extLst>
          </p:cNvPr>
          <p:cNvSpPr>
            <a:spLocks noGrp="1"/>
          </p:cNvSpPr>
          <p:nvPr>
            <p:ph type="body" sz="quarter" idx="11" hasCustomPrompt="1"/>
          </p:nvPr>
        </p:nvSpPr>
        <p:spPr>
          <a:xfrm>
            <a:off x="681893" y="4659309"/>
            <a:ext cx="4797425" cy="469382"/>
          </a:xfrm>
          <a:prstGeom prst="rect">
            <a:avLst/>
          </a:prstGeom>
        </p:spPr>
        <p:txBody>
          <a:bodyPr/>
          <a:lstStyle>
            <a:lvl1pPr marL="0" indent="0" algn="l">
              <a:buNone/>
              <a:defRPr sz="3000" b="0">
                <a:solidFill>
                  <a:schemeClr val="bg1"/>
                </a:solidFill>
                <a:latin typeface="Avenir Next LT Pro" panose="020B0504020202020204" pitchFamily="34" charset="0"/>
                <a:cs typeface="Arial" panose="020B0604020202020204" pitchFamily="34" charset="0"/>
              </a:defRPr>
            </a:lvl1pPr>
          </a:lstStyle>
          <a:p>
            <a:pPr lvl="0"/>
            <a:r>
              <a:rPr lang="en-US"/>
              <a:t>Click to add Date, Year</a:t>
            </a:r>
          </a:p>
        </p:txBody>
      </p:sp>
      <p:sp>
        <p:nvSpPr>
          <p:cNvPr id="11" name="Text Placeholder 12">
            <a:extLst>
              <a:ext uri="{FF2B5EF4-FFF2-40B4-BE49-F238E27FC236}">
                <a16:creationId xmlns:a16="http://schemas.microsoft.com/office/drawing/2014/main" id="{ADDB5EC3-5D37-4757-9A9B-5A9AF30AC57E}"/>
              </a:ext>
            </a:extLst>
          </p:cNvPr>
          <p:cNvSpPr>
            <a:spLocks noGrp="1"/>
          </p:cNvSpPr>
          <p:nvPr>
            <p:ph type="body" sz="quarter" idx="12" hasCustomPrompt="1"/>
          </p:nvPr>
        </p:nvSpPr>
        <p:spPr>
          <a:xfrm>
            <a:off x="681893" y="5552844"/>
            <a:ext cx="5843587" cy="879853"/>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Click to Add Presenter</a:t>
            </a:r>
            <a:br>
              <a:rPr lang="en-US"/>
            </a:br>
            <a:r>
              <a:rPr lang="en-US"/>
              <a:t>Title</a:t>
            </a:r>
          </a:p>
        </p:txBody>
      </p:sp>
    </p:spTree>
    <p:extLst>
      <p:ext uri="{BB962C8B-B14F-4D97-AF65-F5344CB8AC3E}">
        <p14:creationId xmlns:p14="http://schemas.microsoft.com/office/powerpoint/2010/main" val="1240414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gulation Opening">
    <p:bg>
      <p:bgPr>
        <a:solidFill>
          <a:srgbClr val="005994"/>
        </a:solidFill>
        <a:effectLst/>
      </p:bgPr>
    </p:bg>
    <p:spTree>
      <p:nvGrpSpPr>
        <p:cNvPr id="1" name=""/>
        <p:cNvGrpSpPr/>
        <p:nvPr/>
      </p:nvGrpSpPr>
      <p:grpSpPr>
        <a:xfrm>
          <a:off x="0" y="0"/>
          <a:ext cx="0" cy="0"/>
          <a:chOff x="0" y="0"/>
          <a:chExt cx="0" cy="0"/>
        </a:xfrm>
      </p:grpSpPr>
      <p:pic>
        <p:nvPicPr>
          <p:cNvPr id="2" name="Picture 1" descr="Massachusetts Department of Public Health logo">
            <a:extLst>
              <a:ext uri="{FF2B5EF4-FFF2-40B4-BE49-F238E27FC236}">
                <a16:creationId xmlns:a16="http://schemas.microsoft.com/office/drawing/2014/main" id="{7D42A9F7-26B2-0719-65EE-90E490303551}"/>
              </a:ext>
            </a:extLst>
          </p:cNvPr>
          <p:cNvPicPr>
            <a:picLocks noChangeAspect="1"/>
          </p:cNvPicPr>
          <p:nvPr userDrawn="1"/>
        </p:nvPicPr>
        <p:blipFill>
          <a:blip r:embed="rId2"/>
          <a:stretch>
            <a:fillRect/>
          </a:stretch>
        </p:blipFill>
        <p:spPr>
          <a:xfrm>
            <a:off x="705339" y="510148"/>
            <a:ext cx="2980225" cy="1662048"/>
          </a:xfrm>
          <a:prstGeom prst="rect">
            <a:avLst/>
          </a:prstGeom>
        </p:spPr>
      </p:pic>
      <p:sp>
        <p:nvSpPr>
          <p:cNvPr id="8" name="Content Placeholder 7">
            <a:extLst>
              <a:ext uri="{FF2B5EF4-FFF2-40B4-BE49-F238E27FC236}">
                <a16:creationId xmlns:a16="http://schemas.microsoft.com/office/drawing/2014/main" id="{9B6AEF81-13A3-FACB-C353-68A3CE57C42D}"/>
              </a:ext>
            </a:extLst>
          </p:cNvPr>
          <p:cNvSpPr>
            <a:spLocks noGrp="1"/>
          </p:cNvSpPr>
          <p:nvPr>
            <p:ph sz="quarter" idx="10" hasCustomPrompt="1"/>
          </p:nvPr>
        </p:nvSpPr>
        <p:spPr>
          <a:xfrm>
            <a:off x="677863" y="2353205"/>
            <a:ext cx="10328275" cy="779462"/>
          </a:xfrm>
          <a:prstGeom prst="rect">
            <a:avLst/>
          </a:prstGeom>
        </p:spPr>
        <p:txBody>
          <a:bodyPr/>
          <a:lstStyle>
            <a:lvl1pPr marL="0" indent="0">
              <a:buNone/>
              <a:defRPr lang="en-US" sz="4400" b="1" kern="1200" dirty="0">
                <a:solidFill>
                  <a:schemeClr val="bg1"/>
                </a:solidFill>
                <a:latin typeface="Avenir Next LT Pro" panose="020B0504020202020204" pitchFamily="34" charset="0"/>
                <a:ea typeface="+mn-ea"/>
                <a:cs typeface="Arial" panose="020B0604020202020204" pitchFamily="34" charset="0"/>
              </a:defRPr>
            </a:lvl1pPr>
          </a:lstStyle>
          <a:p>
            <a:pPr lvl="0"/>
            <a:r>
              <a:rPr lang="en-US"/>
              <a:t>Text</a:t>
            </a:r>
          </a:p>
        </p:txBody>
      </p:sp>
      <p:sp>
        <p:nvSpPr>
          <p:cNvPr id="10" name="Content Placeholder 9">
            <a:extLst>
              <a:ext uri="{FF2B5EF4-FFF2-40B4-BE49-F238E27FC236}">
                <a16:creationId xmlns:a16="http://schemas.microsoft.com/office/drawing/2014/main" id="{C168AEA3-E6E5-BBF3-8906-9F05094573FC}"/>
              </a:ext>
            </a:extLst>
          </p:cNvPr>
          <p:cNvSpPr>
            <a:spLocks noGrp="1"/>
          </p:cNvSpPr>
          <p:nvPr>
            <p:ph sz="quarter" idx="11" hasCustomPrompt="1"/>
          </p:nvPr>
        </p:nvSpPr>
        <p:spPr>
          <a:xfrm>
            <a:off x="677863" y="3166004"/>
            <a:ext cx="10328275" cy="779462"/>
          </a:xfrm>
          <a:prstGeom prst="rect">
            <a:avLst/>
          </a:prstGeom>
        </p:spPr>
        <p:txBody>
          <a:bodyPr/>
          <a:lstStyle>
            <a:lvl1pPr marL="0" indent="0">
              <a:buNone/>
              <a:defRPr lang="en-US" sz="4400" b="1" kern="1200" dirty="0">
                <a:solidFill>
                  <a:schemeClr val="bg1"/>
                </a:solidFill>
                <a:latin typeface="Avenir Next LT Pro" panose="020B0504020202020204" pitchFamily="34" charset="0"/>
                <a:ea typeface="+mn-ea"/>
                <a:cs typeface="Arial" panose="020B0604020202020204" pitchFamily="34" charset="0"/>
              </a:defRPr>
            </a:lvl1pPr>
          </a:lstStyle>
          <a:p>
            <a:pPr lvl="0"/>
            <a:r>
              <a:rPr lang="en-US"/>
              <a:t>Regulation citation</a:t>
            </a:r>
          </a:p>
        </p:txBody>
      </p:sp>
      <p:sp>
        <p:nvSpPr>
          <p:cNvPr id="15" name="Content Placeholder 14">
            <a:extLst>
              <a:ext uri="{FF2B5EF4-FFF2-40B4-BE49-F238E27FC236}">
                <a16:creationId xmlns:a16="http://schemas.microsoft.com/office/drawing/2014/main" id="{D37EDFC7-4A55-E5CE-754D-4082496E93C6}"/>
              </a:ext>
            </a:extLst>
          </p:cNvPr>
          <p:cNvSpPr>
            <a:spLocks noGrp="1"/>
          </p:cNvSpPr>
          <p:nvPr>
            <p:ph sz="quarter" idx="12" hasCustomPrompt="1"/>
          </p:nvPr>
        </p:nvSpPr>
        <p:spPr>
          <a:xfrm>
            <a:off x="677863" y="3944938"/>
            <a:ext cx="10328275" cy="779462"/>
          </a:xfrm>
          <a:prstGeom prst="rect">
            <a:avLst/>
          </a:prstGeom>
        </p:spPr>
        <p:txBody>
          <a:bodyPr/>
          <a:lstStyle>
            <a:lvl1pPr marL="0" indent="0">
              <a:buNone/>
              <a:defRPr sz="3200">
                <a:solidFill>
                  <a:schemeClr val="bg1"/>
                </a:solidFill>
                <a:latin typeface="Avenir Next LT Pro" panose="020B0504020202020204" pitchFamily="34" charset="0"/>
                <a:cs typeface="Arial" panose="020B0604020202020204" pitchFamily="34" charset="0"/>
              </a:defRPr>
            </a:lvl1pPr>
          </a:lstStyle>
          <a:p>
            <a:pPr lvl="0"/>
            <a:r>
              <a:rPr lang="en-US"/>
              <a:t>Regulation name</a:t>
            </a:r>
          </a:p>
        </p:txBody>
      </p:sp>
      <p:sp>
        <p:nvSpPr>
          <p:cNvPr id="17" name="Content Placeholder 16">
            <a:extLst>
              <a:ext uri="{FF2B5EF4-FFF2-40B4-BE49-F238E27FC236}">
                <a16:creationId xmlns:a16="http://schemas.microsoft.com/office/drawing/2014/main" id="{E943059C-2C9A-0BC2-CDBD-5C1A76918357}"/>
              </a:ext>
            </a:extLst>
          </p:cNvPr>
          <p:cNvSpPr>
            <a:spLocks noGrp="1"/>
          </p:cNvSpPr>
          <p:nvPr>
            <p:ph sz="quarter" idx="13" hasCustomPrompt="1"/>
          </p:nvPr>
        </p:nvSpPr>
        <p:spPr>
          <a:xfrm>
            <a:off x="677863" y="5079484"/>
            <a:ext cx="8770937" cy="389995"/>
          </a:xfrm>
          <a:prstGeom prst="rect">
            <a:avLst/>
          </a:prstGeom>
        </p:spPr>
        <p:txBody>
          <a:bodyPr/>
          <a:lstStyle>
            <a:lvl1pPr marL="0" indent="0">
              <a:buNone/>
              <a:defRPr sz="2400" b="1">
                <a:solidFill>
                  <a:schemeClr val="bg1"/>
                </a:solidFill>
                <a:latin typeface="Avenir Next LT Pro" panose="020B0504020202020204" pitchFamily="34" charset="0"/>
                <a:cs typeface="Arial" panose="020B0604020202020204" pitchFamily="34" charset="0"/>
              </a:defRPr>
            </a:lvl1pPr>
          </a:lstStyle>
          <a:p>
            <a:pPr lvl="0"/>
            <a:r>
              <a:rPr lang="en-US"/>
              <a:t>Presenter Name</a:t>
            </a:r>
          </a:p>
        </p:txBody>
      </p:sp>
      <p:sp>
        <p:nvSpPr>
          <p:cNvPr id="19" name="Content Placeholder 18">
            <a:extLst>
              <a:ext uri="{FF2B5EF4-FFF2-40B4-BE49-F238E27FC236}">
                <a16:creationId xmlns:a16="http://schemas.microsoft.com/office/drawing/2014/main" id="{E61A5C3A-2FF4-FA0F-AAC9-A4480B78EF98}"/>
              </a:ext>
            </a:extLst>
          </p:cNvPr>
          <p:cNvSpPr>
            <a:spLocks noGrp="1"/>
          </p:cNvSpPr>
          <p:nvPr>
            <p:ph sz="quarter" idx="14" hasCustomPrompt="1"/>
          </p:nvPr>
        </p:nvSpPr>
        <p:spPr>
          <a:xfrm>
            <a:off x="677863" y="5470009"/>
            <a:ext cx="8770937" cy="388937"/>
          </a:xfrm>
          <a:prstGeom prst="rect">
            <a:avLst/>
          </a:prstGeom>
        </p:spPr>
        <p:txBody>
          <a:bodyPr/>
          <a:lstStyle>
            <a:lvl1pPr marL="0" indent="0">
              <a:buNone/>
              <a:defRPr sz="2400">
                <a:solidFill>
                  <a:schemeClr val="bg1"/>
                </a:solidFill>
                <a:latin typeface="Avenir Next LT Pro" panose="020B0504020202020204" pitchFamily="34" charset="0"/>
                <a:cs typeface="Arial" panose="020B0604020202020204" pitchFamily="34" charset="0"/>
              </a:defRPr>
            </a:lvl1pPr>
          </a:lstStyle>
          <a:p>
            <a:pPr lvl="0"/>
            <a:r>
              <a:rPr lang="en-US"/>
              <a:t>Title, Bureau/Office/Hospital</a:t>
            </a:r>
          </a:p>
        </p:txBody>
      </p:sp>
      <p:sp>
        <p:nvSpPr>
          <p:cNvPr id="21" name="Content Placeholder 20">
            <a:extLst>
              <a:ext uri="{FF2B5EF4-FFF2-40B4-BE49-F238E27FC236}">
                <a16:creationId xmlns:a16="http://schemas.microsoft.com/office/drawing/2014/main" id="{CACC1D09-601F-25E5-B1A5-7835F944D879}"/>
              </a:ext>
            </a:extLst>
          </p:cNvPr>
          <p:cNvSpPr>
            <a:spLocks noGrp="1"/>
          </p:cNvSpPr>
          <p:nvPr>
            <p:ph sz="quarter" idx="15" hasCustomPrompt="1"/>
          </p:nvPr>
        </p:nvSpPr>
        <p:spPr>
          <a:xfrm>
            <a:off x="677863" y="5944129"/>
            <a:ext cx="8770937" cy="388937"/>
          </a:xfrm>
          <a:prstGeom prst="rect">
            <a:avLst/>
          </a:prstGeom>
        </p:spPr>
        <p:txBody>
          <a:bodyPr/>
          <a:lstStyle>
            <a:lvl1pPr marL="0" indent="0">
              <a:buNone/>
              <a:defRPr lang="en-US" sz="2400" b="1" kern="1200" dirty="0">
                <a:solidFill>
                  <a:schemeClr val="bg1"/>
                </a:solidFill>
                <a:latin typeface="Avenir Next LT Pro" panose="020B0504020202020204" pitchFamily="34" charset="0"/>
                <a:ea typeface="+mn-ea"/>
                <a:cs typeface="Arial" panose="020B0604020202020204" pitchFamily="34" charset="0"/>
              </a:defRPr>
            </a:lvl1pPr>
          </a:lstStyle>
          <a:p>
            <a:pPr lvl="0"/>
            <a:r>
              <a:rPr lang="en-US"/>
              <a:t>Presenter 2 Name</a:t>
            </a:r>
          </a:p>
        </p:txBody>
      </p:sp>
      <p:sp>
        <p:nvSpPr>
          <p:cNvPr id="23" name="Content Placeholder 22">
            <a:extLst>
              <a:ext uri="{FF2B5EF4-FFF2-40B4-BE49-F238E27FC236}">
                <a16:creationId xmlns:a16="http://schemas.microsoft.com/office/drawing/2014/main" id="{22D0DE6E-3ACA-1263-9D6E-EBFA979B19FE}"/>
              </a:ext>
            </a:extLst>
          </p:cNvPr>
          <p:cNvSpPr>
            <a:spLocks noGrp="1"/>
          </p:cNvSpPr>
          <p:nvPr>
            <p:ph sz="quarter" idx="16" hasCustomPrompt="1"/>
          </p:nvPr>
        </p:nvSpPr>
        <p:spPr>
          <a:xfrm>
            <a:off x="677863" y="6332538"/>
            <a:ext cx="8770937" cy="388937"/>
          </a:xfrm>
          <a:prstGeom prst="rect">
            <a:avLst/>
          </a:prstGeom>
        </p:spPr>
        <p:txBody>
          <a:bodyPr/>
          <a:lstStyle>
            <a:lvl1pPr marL="0" indent="0">
              <a:buNone/>
              <a:defRPr sz="2400">
                <a:solidFill>
                  <a:schemeClr val="bg1"/>
                </a:solidFill>
                <a:latin typeface="Avenir Next LT Pro" panose="020B0504020202020204" pitchFamily="34" charset="0"/>
                <a:cs typeface="Arial" panose="020B0604020202020204" pitchFamily="34" charset="0"/>
              </a:defRPr>
            </a:lvl1pPr>
          </a:lstStyle>
          <a:p>
            <a:pPr lvl="0"/>
            <a:r>
              <a:rPr lang="en-US"/>
              <a:t>Presenter 2 Title, Bureau/Office/Hospital</a:t>
            </a:r>
          </a:p>
        </p:txBody>
      </p:sp>
    </p:spTree>
    <p:extLst>
      <p:ext uri="{BB962C8B-B14F-4D97-AF65-F5344CB8AC3E}">
        <p14:creationId xmlns:p14="http://schemas.microsoft.com/office/powerpoint/2010/main" val="3806143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gulation thank-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BE18D-D9A3-B977-9DC8-2A1D3517F65A}"/>
              </a:ext>
            </a:extLst>
          </p:cNvPr>
          <p:cNvSpPr>
            <a:spLocks noGrp="1"/>
          </p:cNvSpPr>
          <p:nvPr>
            <p:ph type="title" hasCustomPrompt="1"/>
          </p:nvPr>
        </p:nvSpPr>
        <p:spPr>
          <a:xfrm>
            <a:off x="838200" y="-879211"/>
            <a:ext cx="10515600" cy="640821"/>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Regulation thank-you</a:t>
            </a:r>
          </a:p>
        </p:txBody>
      </p:sp>
      <p:sp>
        <p:nvSpPr>
          <p:cNvPr id="4" name="Content Placeholder 3">
            <a:extLst>
              <a:ext uri="{FF2B5EF4-FFF2-40B4-BE49-F238E27FC236}">
                <a16:creationId xmlns:a16="http://schemas.microsoft.com/office/drawing/2014/main" id="{7899E3AD-691C-E642-9591-4D70A528B1E6}"/>
              </a:ext>
            </a:extLst>
          </p:cNvPr>
          <p:cNvSpPr>
            <a:spLocks noGrp="1"/>
          </p:cNvSpPr>
          <p:nvPr>
            <p:ph sz="quarter" idx="10" hasCustomPrompt="1"/>
          </p:nvPr>
        </p:nvSpPr>
        <p:spPr>
          <a:xfrm>
            <a:off x="838200" y="711200"/>
            <a:ext cx="10515600" cy="944403"/>
          </a:xfrm>
          <a:prstGeom prst="rect">
            <a:avLst/>
          </a:prstGeom>
        </p:spPr>
        <p:txBody>
          <a:bodyPr/>
          <a:lstStyle>
            <a:lvl1pPr marL="0" indent="0">
              <a:buNone/>
              <a:defRPr sz="4400" b="1">
                <a:solidFill>
                  <a:srgbClr val="005994"/>
                </a:solidFill>
                <a:latin typeface="Avenir Next LT Pro" panose="020B0504020202020204" pitchFamily="34" charset="0"/>
                <a:cs typeface="Arial" panose="020B0604020202020204" pitchFamily="34" charset="0"/>
              </a:defRPr>
            </a:lvl1pPr>
          </a:lstStyle>
          <a:p>
            <a:pPr lvl="0"/>
            <a:r>
              <a:rPr lang="en-US"/>
              <a:t>Thank you</a:t>
            </a:r>
          </a:p>
        </p:txBody>
      </p:sp>
      <p:sp>
        <p:nvSpPr>
          <p:cNvPr id="6" name="Content Placeholder 5">
            <a:extLst>
              <a:ext uri="{FF2B5EF4-FFF2-40B4-BE49-F238E27FC236}">
                <a16:creationId xmlns:a16="http://schemas.microsoft.com/office/drawing/2014/main" id="{5ED2CEBF-C421-0F66-95F8-7E282F148795}"/>
              </a:ext>
            </a:extLst>
          </p:cNvPr>
          <p:cNvSpPr>
            <a:spLocks noGrp="1"/>
          </p:cNvSpPr>
          <p:nvPr>
            <p:ph sz="quarter" idx="11" hasCustomPrompt="1"/>
          </p:nvPr>
        </p:nvSpPr>
        <p:spPr>
          <a:xfrm>
            <a:off x="838200" y="2604475"/>
            <a:ext cx="10515600" cy="398463"/>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Massachusetts law: </a:t>
            </a:r>
          </a:p>
        </p:txBody>
      </p:sp>
      <p:sp>
        <p:nvSpPr>
          <p:cNvPr id="8" name="Content Placeholder 7">
            <a:extLst>
              <a:ext uri="{FF2B5EF4-FFF2-40B4-BE49-F238E27FC236}">
                <a16:creationId xmlns:a16="http://schemas.microsoft.com/office/drawing/2014/main" id="{602802E8-0AB7-9BF8-BA8B-CADA5B7FF405}"/>
              </a:ext>
            </a:extLst>
          </p:cNvPr>
          <p:cNvSpPr>
            <a:spLocks noGrp="1"/>
          </p:cNvSpPr>
          <p:nvPr>
            <p:ph sz="quarter" idx="12" hasCustomPrompt="1"/>
          </p:nvPr>
        </p:nvSpPr>
        <p:spPr>
          <a:xfrm>
            <a:off x="838200" y="3035749"/>
            <a:ext cx="10515600" cy="398462"/>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URL for relevant law</a:t>
            </a:r>
          </a:p>
        </p:txBody>
      </p:sp>
      <p:sp>
        <p:nvSpPr>
          <p:cNvPr id="10" name="Content Placeholder 9">
            <a:extLst>
              <a:ext uri="{FF2B5EF4-FFF2-40B4-BE49-F238E27FC236}">
                <a16:creationId xmlns:a16="http://schemas.microsoft.com/office/drawing/2014/main" id="{9C984FC8-63FB-524C-01E5-74D848B99078}"/>
              </a:ext>
            </a:extLst>
          </p:cNvPr>
          <p:cNvSpPr>
            <a:spLocks noGrp="1"/>
          </p:cNvSpPr>
          <p:nvPr>
            <p:ph sz="quarter" idx="13" hasCustomPrompt="1"/>
          </p:nvPr>
        </p:nvSpPr>
        <p:spPr>
          <a:xfrm>
            <a:off x="838200" y="3602751"/>
            <a:ext cx="10515600" cy="398462"/>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Current regulation:</a:t>
            </a:r>
          </a:p>
        </p:txBody>
      </p:sp>
      <p:sp>
        <p:nvSpPr>
          <p:cNvPr id="12" name="Content Placeholder 11">
            <a:extLst>
              <a:ext uri="{FF2B5EF4-FFF2-40B4-BE49-F238E27FC236}">
                <a16:creationId xmlns:a16="http://schemas.microsoft.com/office/drawing/2014/main" id="{289B8D39-70B8-0840-B0CE-13EFB209C4EA}"/>
              </a:ext>
            </a:extLst>
          </p:cNvPr>
          <p:cNvSpPr>
            <a:spLocks noGrp="1"/>
          </p:cNvSpPr>
          <p:nvPr>
            <p:ph sz="quarter" idx="14" hasCustomPrompt="1"/>
          </p:nvPr>
        </p:nvSpPr>
        <p:spPr>
          <a:xfrm>
            <a:off x="838200" y="4034550"/>
            <a:ext cx="10515600" cy="398462"/>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URL for relevant regulation</a:t>
            </a:r>
          </a:p>
        </p:txBody>
      </p:sp>
      <p:sp>
        <p:nvSpPr>
          <p:cNvPr id="14" name="Content Placeholder 13">
            <a:extLst>
              <a:ext uri="{FF2B5EF4-FFF2-40B4-BE49-F238E27FC236}">
                <a16:creationId xmlns:a16="http://schemas.microsoft.com/office/drawing/2014/main" id="{6E51744C-AB20-4C1D-C666-66973480472D}"/>
              </a:ext>
            </a:extLst>
          </p:cNvPr>
          <p:cNvSpPr>
            <a:spLocks noGrp="1"/>
          </p:cNvSpPr>
          <p:nvPr>
            <p:ph sz="quarter" idx="15" hasCustomPrompt="1"/>
          </p:nvPr>
        </p:nvSpPr>
        <p:spPr>
          <a:xfrm>
            <a:off x="838200" y="4581047"/>
            <a:ext cx="10515600" cy="398461"/>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Proposed amendment:</a:t>
            </a:r>
          </a:p>
        </p:txBody>
      </p:sp>
      <p:sp>
        <p:nvSpPr>
          <p:cNvPr id="16" name="Content Placeholder 15">
            <a:extLst>
              <a:ext uri="{FF2B5EF4-FFF2-40B4-BE49-F238E27FC236}">
                <a16:creationId xmlns:a16="http://schemas.microsoft.com/office/drawing/2014/main" id="{4601E8C0-87C6-2717-2F76-CA6078AD2BB7}"/>
              </a:ext>
            </a:extLst>
          </p:cNvPr>
          <p:cNvSpPr>
            <a:spLocks noGrp="1"/>
          </p:cNvSpPr>
          <p:nvPr>
            <p:ph sz="quarter" idx="16" hasCustomPrompt="1"/>
          </p:nvPr>
        </p:nvSpPr>
        <p:spPr>
          <a:xfrm>
            <a:off x="838200" y="4996441"/>
            <a:ext cx="10515600" cy="398460"/>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URL for proposed amendment page</a:t>
            </a:r>
          </a:p>
        </p:txBody>
      </p:sp>
      <p:sp>
        <p:nvSpPr>
          <p:cNvPr id="18" name="Content Placeholder 17">
            <a:extLst>
              <a:ext uri="{FF2B5EF4-FFF2-40B4-BE49-F238E27FC236}">
                <a16:creationId xmlns:a16="http://schemas.microsoft.com/office/drawing/2014/main" id="{5E9710E5-E1E9-F4CC-EDE3-D4A17AF44B44}"/>
              </a:ext>
            </a:extLst>
          </p:cNvPr>
          <p:cNvSpPr>
            <a:spLocks noGrp="1"/>
          </p:cNvSpPr>
          <p:nvPr>
            <p:ph sz="quarter" idx="17" hasCustomPrompt="1"/>
          </p:nvPr>
        </p:nvSpPr>
        <p:spPr>
          <a:xfrm>
            <a:off x="838200" y="5532877"/>
            <a:ext cx="10515600" cy="398460"/>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Please direct any questions to:</a:t>
            </a:r>
          </a:p>
        </p:txBody>
      </p:sp>
      <p:sp>
        <p:nvSpPr>
          <p:cNvPr id="20" name="Content Placeholder 19">
            <a:extLst>
              <a:ext uri="{FF2B5EF4-FFF2-40B4-BE49-F238E27FC236}">
                <a16:creationId xmlns:a16="http://schemas.microsoft.com/office/drawing/2014/main" id="{698EC311-1832-4E7E-C0B0-0AA70AAFFE1B}"/>
              </a:ext>
            </a:extLst>
          </p:cNvPr>
          <p:cNvSpPr>
            <a:spLocks noGrp="1"/>
          </p:cNvSpPr>
          <p:nvPr>
            <p:ph sz="quarter" idx="18" hasCustomPrompt="1"/>
          </p:nvPr>
        </p:nvSpPr>
        <p:spPr>
          <a:xfrm>
            <a:off x="838200" y="5948796"/>
            <a:ext cx="10515600" cy="398463"/>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email@mass.gov</a:t>
            </a:r>
          </a:p>
        </p:txBody>
      </p:sp>
      <p:sp>
        <p:nvSpPr>
          <p:cNvPr id="22" name="Rectangle 21">
            <a:extLst>
              <a:ext uri="{FF2B5EF4-FFF2-40B4-BE49-F238E27FC236}">
                <a16:creationId xmlns:a16="http://schemas.microsoft.com/office/drawing/2014/main" id="{D7C1275C-B968-9DC2-203D-C1EFECC7CF9E}"/>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a:extLst>
              <a:ext uri="{FF2B5EF4-FFF2-40B4-BE49-F238E27FC236}">
                <a16:creationId xmlns:a16="http://schemas.microsoft.com/office/drawing/2014/main" id="{203AD83B-C701-0CAB-82D6-4A14AA04434C}"/>
              </a:ext>
              <a:ext uri="{C183D7F6-B498-43B3-948B-1728B52AA6E4}">
                <adec:decorative xmlns:adec="http://schemas.microsoft.com/office/drawing/2017/decorative" val="1"/>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mass.gov/dph</a:t>
            </a:r>
          </a:p>
        </p:txBody>
      </p:sp>
      <p:sp>
        <p:nvSpPr>
          <p:cNvPr id="7" name="Slide Number Placeholder 5">
            <a:extLst>
              <a:ext uri="{FF2B5EF4-FFF2-40B4-BE49-F238E27FC236}">
                <a16:creationId xmlns:a16="http://schemas.microsoft.com/office/drawing/2014/main" id="{7BAD9EFE-F787-7661-014A-655CA44FB297}"/>
              </a:ext>
              <a:ext uri="{C183D7F6-B498-43B3-948B-1728B52AA6E4}">
                <adec:decorative xmlns:adec="http://schemas.microsoft.com/office/drawing/2017/decorative" val="1"/>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1183671763"/>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 Presentation Opening Slide">
    <p:bg>
      <p:bgPr>
        <a:solidFill>
          <a:srgbClr val="055994"/>
        </a:solidFill>
        <a:effectLst/>
      </p:bgPr>
    </p:bg>
    <p:spTree>
      <p:nvGrpSpPr>
        <p:cNvPr id="1" name=""/>
        <p:cNvGrpSpPr/>
        <p:nvPr/>
      </p:nvGrpSpPr>
      <p:grpSpPr>
        <a:xfrm>
          <a:off x="0" y="0"/>
          <a:ext cx="0" cy="0"/>
          <a:chOff x="0" y="0"/>
          <a:chExt cx="0" cy="0"/>
        </a:xfrm>
      </p:grpSpPr>
      <p:pic>
        <p:nvPicPr>
          <p:cNvPr id="2" name="Picture 1" descr="Massachusetts Department of Public Health logo">
            <a:extLst>
              <a:ext uri="{FF2B5EF4-FFF2-40B4-BE49-F238E27FC236}">
                <a16:creationId xmlns:a16="http://schemas.microsoft.com/office/drawing/2014/main" id="{9813AF5F-9E1C-D5A0-547D-C7ED4C5952CD}"/>
              </a:ext>
            </a:extLst>
          </p:cNvPr>
          <p:cNvPicPr>
            <a:picLocks noChangeAspect="1"/>
          </p:cNvPicPr>
          <p:nvPr userDrawn="1"/>
        </p:nvPicPr>
        <p:blipFill>
          <a:blip r:embed="rId2"/>
          <a:stretch>
            <a:fillRect/>
          </a:stretch>
        </p:blipFill>
        <p:spPr>
          <a:xfrm>
            <a:off x="705339" y="510148"/>
            <a:ext cx="2980225" cy="1662048"/>
          </a:xfrm>
          <a:prstGeom prst="rect">
            <a:avLst/>
          </a:prstGeom>
        </p:spPr>
      </p:pic>
      <p:sp>
        <p:nvSpPr>
          <p:cNvPr id="9" name="Text Placeholder 8">
            <a:extLst>
              <a:ext uri="{FF2B5EF4-FFF2-40B4-BE49-F238E27FC236}">
                <a16:creationId xmlns:a16="http://schemas.microsoft.com/office/drawing/2014/main" id="{21722467-00D5-48C4-A0E3-DBA0E54CD48E}"/>
              </a:ext>
            </a:extLst>
          </p:cNvPr>
          <p:cNvSpPr>
            <a:spLocks noGrp="1"/>
          </p:cNvSpPr>
          <p:nvPr>
            <p:ph type="body" sz="quarter" idx="10" hasCustomPrompt="1"/>
          </p:nvPr>
        </p:nvSpPr>
        <p:spPr>
          <a:xfrm>
            <a:off x="616224" y="2358615"/>
            <a:ext cx="10700042" cy="1373701"/>
          </a:xfrm>
          <a:prstGeom prst="rect">
            <a:avLst/>
          </a:prstGeom>
        </p:spPr>
        <p:txBody>
          <a:bodyPr/>
          <a:lstStyle>
            <a:lvl1pPr marL="0" indent="0" algn="l">
              <a:buNone/>
              <a:defRPr sz="4400" b="1">
                <a:solidFill>
                  <a:schemeClr val="bg1"/>
                </a:solidFill>
                <a:latin typeface="Avenir Next LT Pro" panose="020B0504020202020204" pitchFamily="34" charset="0"/>
                <a:cs typeface="Arial" panose="020B0604020202020204" pitchFamily="34" charset="0"/>
              </a:defRPr>
            </a:lvl1pPr>
          </a:lstStyle>
          <a:p>
            <a:pPr lvl="0"/>
            <a:r>
              <a:rPr lang="en-US"/>
              <a:t>Click to add presentation title</a:t>
            </a:r>
          </a:p>
        </p:txBody>
      </p:sp>
      <p:sp>
        <p:nvSpPr>
          <p:cNvPr id="10" name="Text Placeholder 10">
            <a:extLst>
              <a:ext uri="{FF2B5EF4-FFF2-40B4-BE49-F238E27FC236}">
                <a16:creationId xmlns:a16="http://schemas.microsoft.com/office/drawing/2014/main" id="{5F0FA26E-40B5-44FF-A084-1554D187A6EE}"/>
              </a:ext>
            </a:extLst>
          </p:cNvPr>
          <p:cNvSpPr>
            <a:spLocks noGrp="1"/>
          </p:cNvSpPr>
          <p:nvPr>
            <p:ph type="body" sz="quarter" idx="11" hasCustomPrompt="1"/>
          </p:nvPr>
        </p:nvSpPr>
        <p:spPr>
          <a:xfrm>
            <a:off x="616224" y="3819535"/>
            <a:ext cx="7878488" cy="746846"/>
          </a:xfrm>
          <a:prstGeom prst="rect">
            <a:avLst/>
          </a:prstGeom>
        </p:spPr>
        <p:txBody>
          <a:bodyPr/>
          <a:lstStyle>
            <a:lvl1pPr marL="0" indent="0" algn="l">
              <a:buNone/>
              <a:defRPr sz="3200" b="0">
                <a:solidFill>
                  <a:schemeClr val="bg1"/>
                </a:solidFill>
                <a:latin typeface="Avenir Next LT Pro" panose="020B0504020202020204" pitchFamily="34" charset="0"/>
                <a:cs typeface="Arial" panose="020B0604020202020204" pitchFamily="34" charset="0"/>
              </a:defRPr>
            </a:lvl1pPr>
          </a:lstStyle>
          <a:p>
            <a:pPr lvl="0"/>
            <a:r>
              <a:rPr lang="en-US"/>
              <a:t>Click to add subtitle</a:t>
            </a:r>
          </a:p>
        </p:txBody>
      </p:sp>
      <p:sp>
        <p:nvSpPr>
          <p:cNvPr id="12" name="Text Placeholder 12">
            <a:extLst>
              <a:ext uri="{FF2B5EF4-FFF2-40B4-BE49-F238E27FC236}">
                <a16:creationId xmlns:a16="http://schemas.microsoft.com/office/drawing/2014/main" id="{E9BAFF98-5524-442B-AFF2-47280A15D622}"/>
              </a:ext>
            </a:extLst>
          </p:cNvPr>
          <p:cNvSpPr>
            <a:spLocks noGrp="1"/>
          </p:cNvSpPr>
          <p:nvPr>
            <p:ph type="body" sz="quarter" idx="12" hasCustomPrompt="1"/>
          </p:nvPr>
        </p:nvSpPr>
        <p:spPr>
          <a:xfrm>
            <a:off x="616224" y="4893990"/>
            <a:ext cx="8401568" cy="423884"/>
          </a:xfrm>
          <a:prstGeom prst="rect">
            <a:avLst/>
          </a:prstGeom>
        </p:spPr>
        <p:txBody>
          <a:bodyPr/>
          <a:lstStyle>
            <a:lvl1pPr marL="0" indent="0" algn="l">
              <a:buNone/>
              <a:defRPr sz="2400" b="1" i="0">
                <a:solidFill>
                  <a:schemeClr val="bg1"/>
                </a:solidFill>
                <a:latin typeface="Avenir Next LT Pro" panose="020B0504020202020204" pitchFamily="34" charset="0"/>
                <a:cs typeface="Arial" panose="020B0604020202020204" pitchFamily="34" charset="0"/>
              </a:defRPr>
            </a:lvl1pPr>
          </a:lstStyle>
          <a:p>
            <a:pPr lvl="0"/>
            <a:r>
              <a:rPr lang="en-US"/>
              <a:t>Presenter Name</a:t>
            </a:r>
          </a:p>
        </p:txBody>
      </p:sp>
      <p:sp>
        <p:nvSpPr>
          <p:cNvPr id="13" name="Text Placeholder 12">
            <a:extLst>
              <a:ext uri="{FF2B5EF4-FFF2-40B4-BE49-F238E27FC236}">
                <a16:creationId xmlns:a16="http://schemas.microsoft.com/office/drawing/2014/main" id="{22ADD84B-974E-49B7-BBBD-5023B3276100}"/>
              </a:ext>
            </a:extLst>
          </p:cNvPr>
          <p:cNvSpPr>
            <a:spLocks noGrp="1"/>
          </p:cNvSpPr>
          <p:nvPr>
            <p:ph type="body" sz="quarter" idx="13" hasCustomPrompt="1"/>
          </p:nvPr>
        </p:nvSpPr>
        <p:spPr>
          <a:xfrm>
            <a:off x="616225" y="5331126"/>
            <a:ext cx="8401565" cy="423884"/>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Title, Bureau/Office/Program</a:t>
            </a:r>
          </a:p>
        </p:txBody>
      </p:sp>
      <p:sp>
        <p:nvSpPr>
          <p:cNvPr id="14" name="Text Placeholder 12">
            <a:extLst>
              <a:ext uri="{FF2B5EF4-FFF2-40B4-BE49-F238E27FC236}">
                <a16:creationId xmlns:a16="http://schemas.microsoft.com/office/drawing/2014/main" id="{EB03ED66-67A4-4C98-8E6F-E5C65B8D8D0D}"/>
              </a:ext>
            </a:extLst>
          </p:cNvPr>
          <p:cNvSpPr>
            <a:spLocks noGrp="1"/>
          </p:cNvSpPr>
          <p:nvPr>
            <p:ph type="body" sz="quarter" idx="14" hasCustomPrompt="1"/>
          </p:nvPr>
        </p:nvSpPr>
        <p:spPr>
          <a:xfrm>
            <a:off x="616225" y="5845205"/>
            <a:ext cx="8401568" cy="423884"/>
          </a:xfrm>
          <a:prstGeom prst="rect">
            <a:avLst/>
          </a:prstGeom>
        </p:spPr>
        <p:txBody>
          <a:bodyPr/>
          <a:lstStyle>
            <a:lvl1pPr marL="0" indent="0" algn="l">
              <a:buNone/>
              <a:defRPr sz="2400" b="1" i="0">
                <a:solidFill>
                  <a:schemeClr val="bg1"/>
                </a:solidFill>
                <a:latin typeface="Avenir Next LT Pro" panose="020B0504020202020204" pitchFamily="34" charset="0"/>
                <a:cs typeface="Arial" panose="020B0604020202020204" pitchFamily="34" charset="0"/>
              </a:defRPr>
            </a:lvl1pPr>
          </a:lstStyle>
          <a:p>
            <a:pPr lvl="0"/>
            <a:r>
              <a:rPr lang="en-US"/>
              <a:t>Presenter Name</a:t>
            </a:r>
          </a:p>
        </p:txBody>
      </p:sp>
      <p:sp>
        <p:nvSpPr>
          <p:cNvPr id="15" name="Text Placeholder 12">
            <a:extLst>
              <a:ext uri="{FF2B5EF4-FFF2-40B4-BE49-F238E27FC236}">
                <a16:creationId xmlns:a16="http://schemas.microsoft.com/office/drawing/2014/main" id="{FF4BF661-36FF-4B02-9B69-812F87370076}"/>
              </a:ext>
            </a:extLst>
          </p:cNvPr>
          <p:cNvSpPr>
            <a:spLocks noGrp="1"/>
          </p:cNvSpPr>
          <p:nvPr>
            <p:ph type="body" sz="quarter" idx="15" hasCustomPrompt="1"/>
          </p:nvPr>
        </p:nvSpPr>
        <p:spPr>
          <a:xfrm>
            <a:off x="616224" y="6282341"/>
            <a:ext cx="8401568" cy="423884"/>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Title, Bureau/Office/Program</a:t>
            </a:r>
          </a:p>
        </p:txBody>
      </p:sp>
    </p:spTree>
    <p:extLst>
      <p:ext uri="{BB962C8B-B14F-4D97-AF65-F5344CB8AC3E}">
        <p14:creationId xmlns:p14="http://schemas.microsoft.com/office/powerpoint/2010/main" val="808139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tyle A: Regular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101E840A-BCBE-4B40-B158-B16879D32C9F}"/>
              </a:ext>
              <a:ext uri="{C183D7F6-B498-43B3-948B-1728B52AA6E4}">
                <adec:decorative xmlns:adec="http://schemas.microsoft.com/office/drawing/2017/decorative" val="1"/>
              </a:ext>
            </a:extLst>
          </p:cNvPr>
          <p:cNvSpPr/>
          <p:nvPr userDrawn="1"/>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5F94BD1-E74E-4058-8122-844053A505F5}"/>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4514"/>
            <a:ext cx="10972800" cy="4679683"/>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ct val="20000"/>
              </a:spcBef>
              <a:buFont typeface="Arial" panose="020B0604020202020204" pitchFamily="34" charset="0"/>
              <a:buNone/>
              <a:defRPr sz="3200" kern="1200">
                <a:solidFill>
                  <a:srgbClr val="032E53"/>
                </a:solidFill>
                <a:latin typeface="Avenir Next LT Pro" panose="020B05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Click to add regular text.</a:t>
            </a:r>
          </a:p>
        </p:txBody>
      </p:sp>
      <p:sp>
        <p:nvSpPr>
          <p:cNvPr id="2" name="TextBox 1">
            <a:extLst>
              <a:ext uri="{FF2B5EF4-FFF2-40B4-BE49-F238E27FC236}">
                <a16:creationId xmlns:a16="http://schemas.microsoft.com/office/drawing/2014/main" id="{02685929-CD5C-4159-9F1A-33CD10D7166D}"/>
              </a:ext>
              <a:ext uri="{C183D7F6-B498-43B3-948B-1728B52AA6E4}">
                <adec:decorative xmlns:adec="http://schemas.microsoft.com/office/drawing/2017/decorative" val="1"/>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mass.gov/dph</a:t>
            </a:r>
          </a:p>
        </p:txBody>
      </p:sp>
      <p:sp>
        <p:nvSpPr>
          <p:cNvPr id="10" name="Slide Number Placeholder 5">
            <a:extLst>
              <a:ext uri="{FF2B5EF4-FFF2-40B4-BE49-F238E27FC236}">
                <a16:creationId xmlns:a16="http://schemas.microsoft.com/office/drawing/2014/main" id="{5AFA3409-650A-E04D-9C6C-C839AFCA4D9A}"/>
              </a:ext>
              <a:ext uri="{C183D7F6-B498-43B3-948B-1728B52AA6E4}">
                <adec:decorative xmlns:adec="http://schemas.microsoft.com/office/drawing/2017/decorative" val="1"/>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3077732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tyle B: Bull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 uri="{C183D7F6-B498-43B3-948B-1728B52AA6E4}">
                <adec:decorative xmlns:adec="http://schemas.microsoft.com/office/drawing/2017/decorative" val="1"/>
              </a:ext>
            </a:extLst>
          </p:cNvPr>
          <p:cNvSpPr/>
          <p:nvPr userDrawn="1"/>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1">
            <a:extLst>
              <a:ext uri="{FF2B5EF4-FFF2-40B4-BE49-F238E27FC236}">
                <a16:creationId xmlns:a16="http://schemas.microsoft.com/office/drawing/2014/main" id="{494959E2-EEB2-23E3-14AB-DE9E290B62F3}"/>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8462"/>
            <a:ext cx="10972800" cy="4703031"/>
          </a:xfrm>
          <a:prstGeom prst="rect">
            <a:avLst/>
          </a:prstGeom>
        </p:spPr>
        <p:txBody>
          <a:bodyPr vert="horz" lIns="91440" tIns="45720" rIns="91440" bIns="45720" rtlCol="0">
            <a:normAutofit/>
          </a:bodyPr>
          <a:lstStyle>
            <a:lvl1pPr marL="342900" indent="-342900" algn="l" defTabSz="914400" rtl="0" eaLnBrk="1" latinLnBrk="0" hangingPunct="1">
              <a:lnSpc>
                <a:spcPct val="114000"/>
              </a:lnSpc>
              <a:spcBef>
                <a:spcPct val="20000"/>
              </a:spcBef>
              <a:buFont typeface="Arial" panose="020B0604020202020204" pitchFamily="34" charset="0"/>
              <a:buChar char="•"/>
              <a:defRPr sz="3200" kern="1200">
                <a:solidFill>
                  <a:srgbClr val="032E53"/>
                </a:solidFill>
                <a:latin typeface="Avenir Next LT Pro" panose="020B0504020202020204" pitchFamily="34" charset="0"/>
                <a:ea typeface="+mn-ea"/>
                <a:cs typeface="Arial" panose="020B0604020202020204" pitchFamily="34" charset="0"/>
              </a:defRPr>
            </a:lvl1pPr>
            <a:lvl2pPr marL="742950" indent="-285750" algn="l" defTabSz="914400" rtl="0" eaLnBrk="1" latinLnBrk="0" hangingPunct="1">
              <a:lnSpc>
                <a:spcPct val="114000"/>
              </a:lnSpc>
              <a:spcBef>
                <a:spcPct val="20000"/>
              </a:spcBef>
              <a:buFont typeface="Arial" panose="020B0604020202020204" pitchFamily="34" charset="0"/>
              <a:buChar char="•"/>
              <a:defRPr sz="2800" kern="1200">
                <a:solidFill>
                  <a:srgbClr val="032E53"/>
                </a:solidFill>
                <a:latin typeface="Avenir Next LT Pro" panose="020B0504020202020204" pitchFamily="34" charset="0"/>
                <a:ea typeface="+mn-ea"/>
                <a:cs typeface="Arial" panose="020B0604020202020204" pitchFamily="34" charset="0"/>
              </a:defRPr>
            </a:lvl2pPr>
            <a:lvl3pPr marL="1143000" indent="-228600" algn="l" defTabSz="914400" rtl="0" eaLnBrk="1" latinLnBrk="0" hangingPunct="1">
              <a:lnSpc>
                <a:spcPct val="114000"/>
              </a:lnSpc>
              <a:spcBef>
                <a:spcPct val="20000"/>
              </a:spcBef>
              <a:buFont typeface="Arial" panose="020B0604020202020204" pitchFamily="34" charset="0"/>
              <a:buChar char="•"/>
              <a:defRPr sz="2400" kern="1200">
                <a:solidFill>
                  <a:srgbClr val="032E53"/>
                </a:solidFill>
                <a:latin typeface="Avenir Next LT Pro" panose="020B05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Click to edit level one bullet text (add periods if more than one full sentence; no periods needed otherwise)</a:t>
            </a:r>
          </a:p>
          <a:p>
            <a:pPr lvl="1"/>
            <a:r>
              <a:rPr lang="en-US"/>
              <a:t>Second level bullet text</a:t>
            </a:r>
          </a:p>
          <a:p>
            <a:pPr lvl="2"/>
            <a:r>
              <a:rPr lang="en-US"/>
              <a:t>Third level bullet text</a:t>
            </a:r>
          </a:p>
        </p:txBody>
      </p:sp>
      <p:sp>
        <p:nvSpPr>
          <p:cNvPr id="2" name="TextBox 1">
            <a:extLst>
              <a:ext uri="{FF2B5EF4-FFF2-40B4-BE49-F238E27FC236}">
                <a16:creationId xmlns:a16="http://schemas.microsoft.com/office/drawing/2014/main" id="{02685929-CD5C-4159-9F1A-33CD10D7166D}"/>
              </a:ext>
              <a:ext uri="{C183D7F6-B498-43B3-948B-1728B52AA6E4}">
                <adec:decorative xmlns:adec="http://schemas.microsoft.com/office/drawing/2017/decorative" val="1"/>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mass.gov/dph</a:t>
            </a:r>
          </a:p>
        </p:txBody>
      </p:sp>
      <p:sp>
        <p:nvSpPr>
          <p:cNvPr id="11" name="Slide Number Placeholder 5">
            <a:extLst>
              <a:ext uri="{FF2B5EF4-FFF2-40B4-BE49-F238E27FC236}">
                <a16:creationId xmlns:a16="http://schemas.microsoft.com/office/drawing/2014/main" id="{663A3D56-7B2F-49EE-B824-21DADD1106DB}"/>
              </a:ext>
              <a:ext uri="{C183D7F6-B498-43B3-948B-1728B52AA6E4}">
                <adec:decorative xmlns:adec="http://schemas.microsoft.com/office/drawing/2017/decorative" val="1"/>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1445006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tyle C: Columns with Bulle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9027F3-96A1-F54F-89E8-F47E6B10DE1B}"/>
              </a:ext>
              <a:ext uri="{C183D7F6-B498-43B3-948B-1728B52AA6E4}">
                <adec:decorative xmlns:adec="http://schemas.microsoft.com/office/drawing/2017/decorative" val="1"/>
              </a:ext>
            </a:extLst>
          </p:cNvPr>
          <p:cNvSpPr/>
          <p:nvPr userDrawn="1"/>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8F696F47-27EC-4DEC-B31C-E3E63F7FBE43}"/>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
        <p:nvSpPr>
          <p:cNvPr id="3" name="Text Placeholder 2">
            <a:extLst>
              <a:ext uri="{FF2B5EF4-FFF2-40B4-BE49-F238E27FC236}">
                <a16:creationId xmlns:a16="http://schemas.microsoft.com/office/drawing/2014/main" id="{E61A8284-67CC-404B-90F5-554DCBF9132D}"/>
              </a:ext>
            </a:extLst>
          </p:cNvPr>
          <p:cNvSpPr>
            <a:spLocks noGrp="1"/>
          </p:cNvSpPr>
          <p:nvPr>
            <p:ph type="body" idx="1" hasCustomPrompt="1"/>
          </p:nvPr>
        </p:nvSpPr>
        <p:spPr>
          <a:xfrm>
            <a:off x="839789" y="1097280"/>
            <a:ext cx="5157787" cy="823912"/>
          </a:xfrm>
          <a:prstGeom prst="rect">
            <a:avLst/>
          </a:prstGeom>
        </p:spPr>
        <p:txBody>
          <a:bodyPr anchor="b"/>
          <a:lstStyle>
            <a:lvl1pPr marL="0" indent="0">
              <a:lnSpc>
                <a:spcPct val="114000"/>
              </a:lnSpc>
              <a:buNone/>
              <a:defRPr sz="3200" b="1">
                <a:solidFill>
                  <a:srgbClr val="032E53"/>
                </a:solidFill>
                <a:latin typeface="Avenir Next LT Pro"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header text </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62011" y="1920238"/>
            <a:ext cx="5157787" cy="4297680"/>
          </a:xfrm>
          <a:prstGeom prst="rect">
            <a:avLst/>
          </a:prstGeom>
        </p:spPr>
        <p:txBody>
          <a:bodyPr/>
          <a:lstStyle>
            <a:lvl1pPr>
              <a:lnSpc>
                <a:spcPct val="114000"/>
              </a:lnSpc>
              <a:defRPr sz="2800">
                <a:solidFill>
                  <a:srgbClr val="032E53"/>
                </a:solidFill>
                <a:latin typeface="Avenir Next LT Pro" panose="020B0504020202020204" pitchFamily="34" charset="0"/>
                <a:cs typeface="Arial" panose="020B0604020202020204" pitchFamily="34" charset="0"/>
              </a:defRPr>
            </a:lvl1pPr>
            <a:lvl2pPr>
              <a:lnSpc>
                <a:spcPct val="114000"/>
              </a:lnSpc>
              <a:defRPr sz="2400">
                <a:solidFill>
                  <a:srgbClr val="032E53"/>
                </a:solidFill>
                <a:latin typeface="Avenir Next LT Pro" panose="020B0504020202020204" pitchFamily="34" charset="0"/>
                <a:cs typeface="Arial" panose="020B0604020202020204" pitchFamily="34" charset="0"/>
              </a:defRPr>
            </a:lvl2pPr>
            <a:lvl3pPr marL="914400" indent="0">
              <a:buNone/>
              <a:defRPr>
                <a:solidFill>
                  <a:srgbClr val="032E53"/>
                </a:solidFill>
                <a:latin typeface="Avenir Next LT Pro" panose="020B0504020202020204" pitchFamily="34" charset="0"/>
                <a:cs typeface="Arial" panose="020B0604020202020204" pitchFamily="34" charset="0"/>
              </a:defRPr>
            </a:lvl3pPr>
            <a:lvl4pPr>
              <a:defRPr>
                <a:latin typeface="Franklin Gothic Book" panose="020B0503020102020204" pitchFamily="34" charset="0"/>
              </a:defRPr>
            </a:lvl4pPr>
            <a:lvl5pPr marL="1828800" indent="0">
              <a:buNone/>
              <a:defRPr/>
            </a:lvl5pPr>
          </a:lstStyle>
          <a:p>
            <a:pPr lvl="0"/>
            <a:r>
              <a:rPr lang="en-US"/>
              <a:t>Edit bullet level one text</a:t>
            </a:r>
          </a:p>
          <a:p>
            <a:pPr lvl="1"/>
            <a:r>
              <a:rPr lang="en-US"/>
              <a:t>Edit bullet level two text</a:t>
            </a:r>
          </a:p>
          <a:p>
            <a:pPr lvl="2"/>
            <a:endParaRPr lang="en-US"/>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hasCustomPrompt="1"/>
          </p:nvPr>
        </p:nvSpPr>
        <p:spPr>
          <a:xfrm>
            <a:off x="6172203" y="1097280"/>
            <a:ext cx="5183188" cy="823912"/>
          </a:xfrm>
          <a:prstGeom prst="rect">
            <a:avLst/>
          </a:prstGeom>
        </p:spPr>
        <p:txBody>
          <a:bodyPr anchor="b"/>
          <a:lstStyle>
            <a:lvl1pPr marL="0" indent="0">
              <a:lnSpc>
                <a:spcPct val="114000"/>
              </a:lnSpc>
              <a:buNone/>
              <a:defRPr sz="3200" b="1">
                <a:solidFill>
                  <a:srgbClr val="032E53"/>
                </a:solidFill>
                <a:latin typeface="Avenir Next LT Pro"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header text</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3" y="1920238"/>
            <a:ext cx="5183188" cy="4297680"/>
          </a:xfrm>
          <a:prstGeom prst="rect">
            <a:avLst/>
          </a:prstGeom>
        </p:spPr>
        <p:txBody>
          <a:bodyPr/>
          <a:lstStyle>
            <a:lvl1pPr>
              <a:lnSpc>
                <a:spcPct val="114000"/>
              </a:lnSpc>
              <a:defRPr sz="2800">
                <a:solidFill>
                  <a:srgbClr val="032E53"/>
                </a:solidFill>
                <a:latin typeface="Avenir Next LT Pro" panose="020B0504020202020204" pitchFamily="34" charset="0"/>
                <a:cs typeface="Arial" panose="020B0604020202020204" pitchFamily="34" charset="0"/>
              </a:defRPr>
            </a:lvl1pPr>
            <a:lvl2pPr>
              <a:lnSpc>
                <a:spcPct val="114000"/>
              </a:lnSpc>
              <a:defRPr sz="2400">
                <a:solidFill>
                  <a:srgbClr val="032E53"/>
                </a:solidFill>
                <a:latin typeface="Avenir Next LT Pro" panose="020B0504020202020204" pitchFamily="34" charset="0"/>
                <a:cs typeface="Arial" panose="020B0604020202020204" pitchFamily="34" charset="0"/>
              </a:defRPr>
            </a:lvl2pPr>
            <a:lvl3pPr>
              <a:defRPr>
                <a:solidFill>
                  <a:srgbClr val="032E53"/>
                </a:solidFill>
                <a:latin typeface="Avenir Next LT Pro" panose="020B0504020202020204" pitchFamily="34" charset="0"/>
                <a:cs typeface="Arial" panose="020B0604020202020204" pitchFamily="34" charset="0"/>
              </a:defRPr>
            </a:lvl3pPr>
            <a:lvl4pPr>
              <a:defRPr>
                <a:latin typeface="Franklin Gothic Book" panose="020B0503020102020204" pitchFamily="34" charset="0"/>
              </a:defRPr>
            </a:lvl4pPr>
          </a:lstStyle>
          <a:p>
            <a:pPr lvl="0"/>
            <a:r>
              <a:rPr lang="en-US"/>
              <a:t>Edit bullet level one text</a:t>
            </a:r>
          </a:p>
          <a:p>
            <a:pPr lvl="1"/>
            <a:r>
              <a:rPr lang="en-US"/>
              <a:t>Edit bullet level two text</a:t>
            </a:r>
          </a:p>
          <a:p>
            <a:pPr lvl="2"/>
            <a:endParaRPr lang="en-US"/>
          </a:p>
        </p:txBody>
      </p:sp>
      <p:sp>
        <p:nvSpPr>
          <p:cNvPr id="12" name="Rectangle 11">
            <a:extLst>
              <a:ext uri="{FF2B5EF4-FFF2-40B4-BE49-F238E27FC236}">
                <a16:creationId xmlns:a16="http://schemas.microsoft.com/office/drawing/2014/main" id="{97CFBF09-BBCF-454C-91A3-1D89A60FA302}"/>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a:extLst>
              <a:ext uri="{FF2B5EF4-FFF2-40B4-BE49-F238E27FC236}">
                <a16:creationId xmlns:a16="http://schemas.microsoft.com/office/drawing/2014/main" id="{03F1034B-732A-43E2-993F-868DF0D2772D}"/>
              </a:ext>
              <a:ext uri="{C183D7F6-B498-43B3-948B-1728B52AA6E4}">
                <adec:decorative xmlns:adec="http://schemas.microsoft.com/office/drawing/2017/decorative" val="1"/>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mass.gov/dph</a:t>
            </a:r>
          </a:p>
        </p:txBody>
      </p:sp>
      <p:sp>
        <p:nvSpPr>
          <p:cNvPr id="14" name="Slide Number Placeholder 5">
            <a:extLst>
              <a:ext uri="{FF2B5EF4-FFF2-40B4-BE49-F238E27FC236}">
                <a16:creationId xmlns:a16="http://schemas.microsoft.com/office/drawing/2014/main" id="{BE009795-B8D9-482E-96A1-D1025E613A3F}"/>
              </a:ext>
              <a:ext uri="{C183D7F6-B498-43B3-948B-1728B52AA6E4}">
                <adec:decorative xmlns:adec="http://schemas.microsoft.com/office/drawing/2017/decorative" val="1"/>
              </a:ext>
            </a:extLst>
          </p:cNvPr>
          <p:cNvSpPr>
            <a:spLocks noGrp="1"/>
          </p:cNvSpPr>
          <p:nvPr>
            <p:ph type="sldNum" sz="quarter" idx="10"/>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3318198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Just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panose="020B0504020202020204" pitchFamily="34" charset="0"/>
            </a:endParaRPr>
          </a:p>
        </p:txBody>
      </p:sp>
      <p:sp>
        <p:nvSpPr>
          <p:cNvPr id="5" name="Slide Number Placeholder 5">
            <a:extLst>
              <a:ext uri="{FF2B5EF4-FFF2-40B4-BE49-F238E27FC236}">
                <a16:creationId xmlns:a16="http://schemas.microsoft.com/office/drawing/2014/main" id="{2585A0BC-7D09-4814-A71B-C90669C60B81}"/>
              </a:ext>
              <a:ext uri="{C183D7F6-B498-43B3-948B-1728B52AA6E4}">
                <adec:decorative xmlns:adec="http://schemas.microsoft.com/office/drawing/2017/decorative" val="1"/>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3" name="Content Placeholder 2">
            <a:extLst>
              <a:ext uri="{FF2B5EF4-FFF2-40B4-BE49-F238E27FC236}">
                <a16:creationId xmlns:a16="http://schemas.microsoft.com/office/drawing/2014/main" id="{9663EC6E-44A9-B973-CC9B-D9DBE088BA76}"/>
              </a:ext>
            </a:extLst>
          </p:cNvPr>
          <p:cNvSpPr>
            <a:spLocks noGrp="1"/>
          </p:cNvSpPr>
          <p:nvPr>
            <p:ph sz="quarter" idx="10" hasCustomPrompt="1"/>
          </p:nvPr>
        </p:nvSpPr>
        <p:spPr>
          <a:xfrm>
            <a:off x="695011" y="717864"/>
            <a:ext cx="10801977" cy="5422272"/>
          </a:xfrm>
          <a:prstGeom prst="rect">
            <a:avLst/>
          </a:prstGeom>
        </p:spPr>
        <p:txBody>
          <a:bodyPr/>
          <a:lstStyle>
            <a:lvl1pPr marL="0" indent="0">
              <a:buNone/>
              <a:defRPr/>
            </a:lvl1pPr>
          </a:lstStyle>
          <a:p>
            <a:pPr lvl="0"/>
            <a:r>
              <a:rPr lang="en-US"/>
              <a:t>Add content</a:t>
            </a:r>
          </a:p>
        </p:txBody>
      </p:sp>
      <p:sp>
        <p:nvSpPr>
          <p:cNvPr id="11" name="TextBox 10">
            <a:extLst>
              <a:ext uri="{FF2B5EF4-FFF2-40B4-BE49-F238E27FC236}">
                <a16:creationId xmlns:a16="http://schemas.microsoft.com/office/drawing/2014/main" id="{53D0130E-9D3A-4D88-A99C-681EBB4E32AF}"/>
              </a:ext>
              <a:ext uri="{C183D7F6-B498-43B3-948B-1728B52AA6E4}">
                <adec:decorative xmlns:adec="http://schemas.microsoft.com/office/drawing/2017/decorative" val="1"/>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mass.gov/dph</a:t>
            </a:r>
          </a:p>
        </p:txBody>
      </p:sp>
    </p:spTree>
    <p:extLst>
      <p:ext uri="{BB962C8B-B14F-4D97-AF65-F5344CB8AC3E}">
        <p14:creationId xmlns:p14="http://schemas.microsoft.com/office/powerpoint/2010/main" val="2052462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gulation Opening">
    <p:bg>
      <p:bgPr>
        <a:solidFill>
          <a:srgbClr val="005994"/>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B6AEF81-13A3-FACB-C353-68A3CE57C42D}"/>
              </a:ext>
            </a:extLst>
          </p:cNvPr>
          <p:cNvSpPr>
            <a:spLocks noGrp="1"/>
          </p:cNvSpPr>
          <p:nvPr>
            <p:ph sz="quarter" idx="10" hasCustomPrompt="1"/>
          </p:nvPr>
        </p:nvSpPr>
        <p:spPr>
          <a:xfrm>
            <a:off x="677863" y="2353205"/>
            <a:ext cx="10328275" cy="779462"/>
          </a:xfrm>
          <a:prstGeom prst="rect">
            <a:avLst/>
          </a:prstGeom>
        </p:spPr>
        <p:txBody>
          <a:bodyPr/>
          <a:lstStyle>
            <a:lvl1pPr marL="0" indent="0">
              <a:buNone/>
              <a:defRPr lang="en-US" sz="4400" b="1" kern="1200" dirty="0">
                <a:solidFill>
                  <a:schemeClr val="bg1"/>
                </a:solidFill>
                <a:latin typeface="Avenir Next LT Pro" panose="020B0504020202020204" pitchFamily="34" charset="0"/>
                <a:ea typeface="+mn-ea"/>
                <a:cs typeface="Arial" panose="020B0604020202020204" pitchFamily="34" charset="0"/>
              </a:defRPr>
            </a:lvl1pPr>
          </a:lstStyle>
          <a:p>
            <a:pPr lvl="0"/>
            <a:r>
              <a:rPr lang="en-US"/>
              <a:t>Text</a:t>
            </a:r>
          </a:p>
        </p:txBody>
      </p:sp>
      <p:sp>
        <p:nvSpPr>
          <p:cNvPr id="10" name="Content Placeholder 9">
            <a:extLst>
              <a:ext uri="{FF2B5EF4-FFF2-40B4-BE49-F238E27FC236}">
                <a16:creationId xmlns:a16="http://schemas.microsoft.com/office/drawing/2014/main" id="{C168AEA3-E6E5-BBF3-8906-9F05094573FC}"/>
              </a:ext>
            </a:extLst>
          </p:cNvPr>
          <p:cNvSpPr>
            <a:spLocks noGrp="1"/>
          </p:cNvSpPr>
          <p:nvPr>
            <p:ph sz="quarter" idx="11" hasCustomPrompt="1"/>
          </p:nvPr>
        </p:nvSpPr>
        <p:spPr>
          <a:xfrm>
            <a:off x="677863" y="3166004"/>
            <a:ext cx="10328275" cy="779462"/>
          </a:xfrm>
          <a:prstGeom prst="rect">
            <a:avLst/>
          </a:prstGeom>
        </p:spPr>
        <p:txBody>
          <a:bodyPr/>
          <a:lstStyle>
            <a:lvl1pPr marL="0" indent="0">
              <a:buNone/>
              <a:defRPr lang="en-US" sz="4400" b="1" kern="1200" dirty="0">
                <a:solidFill>
                  <a:schemeClr val="bg1"/>
                </a:solidFill>
                <a:latin typeface="Avenir Next LT Pro" panose="020B0504020202020204" pitchFamily="34" charset="0"/>
                <a:ea typeface="+mn-ea"/>
                <a:cs typeface="Arial" panose="020B0604020202020204" pitchFamily="34" charset="0"/>
              </a:defRPr>
            </a:lvl1pPr>
          </a:lstStyle>
          <a:p>
            <a:pPr lvl="0"/>
            <a:r>
              <a:rPr lang="en-US"/>
              <a:t>Regulation citation</a:t>
            </a:r>
          </a:p>
        </p:txBody>
      </p:sp>
      <p:sp>
        <p:nvSpPr>
          <p:cNvPr id="15" name="Content Placeholder 14">
            <a:extLst>
              <a:ext uri="{FF2B5EF4-FFF2-40B4-BE49-F238E27FC236}">
                <a16:creationId xmlns:a16="http://schemas.microsoft.com/office/drawing/2014/main" id="{D37EDFC7-4A55-E5CE-754D-4082496E93C6}"/>
              </a:ext>
            </a:extLst>
          </p:cNvPr>
          <p:cNvSpPr>
            <a:spLocks noGrp="1"/>
          </p:cNvSpPr>
          <p:nvPr>
            <p:ph sz="quarter" idx="12" hasCustomPrompt="1"/>
          </p:nvPr>
        </p:nvSpPr>
        <p:spPr>
          <a:xfrm>
            <a:off x="677863" y="3944938"/>
            <a:ext cx="10328275" cy="779462"/>
          </a:xfrm>
          <a:prstGeom prst="rect">
            <a:avLst/>
          </a:prstGeom>
        </p:spPr>
        <p:txBody>
          <a:bodyPr/>
          <a:lstStyle>
            <a:lvl1pPr marL="0" indent="0">
              <a:buNone/>
              <a:defRPr sz="3200">
                <a:solidFill>
                  <a:schemeClr val="bg1"/>
                </a:solidFill>
                <a:latin typeface="Avenir Next LT Pro" panose="020B0504020202020204" pitchFamily="34" charset="0"/>
                <a:cs typeface="Arial" panose="020B0604020202020204" pitchFamily="34" charset="0"/>
              </a:defRPr>
            </a:lvl1pPr>
          </a:lstStyle>
          <a:p>
            <a:pPr lvl="0"/>
            <a:r>
              <a:rPr lang="en-US"/>
              <a:t>Regulation name</a:t>
            </a:r>
          </a:p>
        </p:txBody>
      </p:sp>
      <p:sp>
        <p:nvSpPr>
          <p:cNvPr id="17" name="Content Placeholder 16">
            <a:extLst>
              <a:ext uri="{FF2B5EF4-FFF2-40B4-BE49-F238E27FC236}">
                <a16:creationId xmlns:a16="http://schemas.microsoft.com/office/drawing/2014/main" id="{E943059C-2C9A-0BC2-CDBD-5C1A76918357}"/>
              </a:ext>
            </a:extLst>
          </p:cNvPr>
          <p:cNvSpPr>
            <a:spLocks noGrp="1"/>
          </p:cNvSpPr>
          <p:nvPr>
            <p:ph sz="quarter" idx="13" hasCustomPrompt="1"/>
          </p:nvPr>
        </p:nvSpPr>
        <p:spPr>
          <a:xfrm>
            <a:off x="677863" y="5079484"/>
            <a:ext cx="8770937" cy="389995"/>
          </a:xfrm>
          <a:prstGeom prst="rect">
            <a:avLst/>
          </a:prstGeom>
        </p:spPr>
        <p:txBody>
          <a:bodyPr/>
          <a:lstStyle>
            <a:lvl1pPr marL="0" indent="0">
              <a:buNone/>
              <a:defRPr sz="2400" b="1">
                <a:solidFill>
                  <a:schemeClr val="bg1"/>
                </a:solidFill>
                <a:latin typeface="Avenir Next LT Pro" panose="020B0504020202020204" pitchFamily="34" charset="0"/>
                <a:cs typeface="Arial" panose="020B0604020202020204" pitchFamily="34" charset="0"/>
              </a:defRPr>
            </a:lvl1pPr>
          </a:lstStyle>
          <a:p>
            <a:pPr lvl="0"/>
            <a:r>
              <a:rPr lang="en-US"/>
              <a:t>Presenter Name</a:t>
            </a:r>
          </a:p>
        </p:txBody>
      </p:sp>
      <p:sp>
        <p:nvSpPr>
          <p:cNvPr id="19" name="Content Placeholder 18">
            <a:extLst>
              <a:ext uri="{FF2B5EF4-FFF2-40B4-BE49-F238E27FC236}">
                <a16:creationId xmlns:a16="http://schemas.microsoft.com/office/drawing/2014/main" id="{E61A5C3A-2FF4-FA0F-AAC9-A4480B78EF98}"/>
              </a:ext>
            </a:extLst>
          </p:cNvPr>
          <p:cNvSpPr>
            <a:spLocks noGrp="1"/>
          </p:cNvSpPr>
          <p:nvPr>
            <p:ph sz="quarter" idx="14" hasCustomPrompt="1"/>
          </p:nvPr>
        </p:nvSpPr>
        <p:spPr>
          <a:xfrm>
            <a:off x="677863" y="5470009"/>
            <a:ext cx="8770937" cy="388937"/>
          </a:xfrm>
          <a:prstGeom prst="rect">
            <a:avLst/>
          </a:prstGeom>
        </p:spPr>
        <p:txBody>
          <a:bodyPr/>
          <a:lstStyle>
            <a:lvl1pPr marL="0" indent="0">
              <a:buNone/>
              <a:defRPr sz="2400">
                <a:solidFill>
                  <a:schemeClr val="bg1"/>
                </a:solidFill>
                <a:latin typeface="Avenir Next LT Pro" panose="020B0504020202020204" pitchFamily="34" charset="0"/>
                <a:cs typeface="Arial" panose="020B0604020202020204" pitchFamily="34" charset="0"/>
              </a:defRPr>
            </a:lvl1pPr>
          </a:lstStyle>
          <a:p>
            <a:pPr lvl="0"/>
            <a:r>
              <a:rPr lang="en-US"/>
              <a:t>Title, Bureau/Office/Hospital</a:t>
            </a:r>
          </a:p>
        </p:txBody>
      </p:sp>
      <p:sp>
        <p:nvSpPr>
          <p:cNvPr id="21" name="Content Placeholder 20">
            <a:extLst>
              <a:ext uri="{FF2B5EF4-FFF2-40B4-BE49-F238E27FC236}">
                <a16:creationId xmlns:a16="http://schemas.microsoft.com/office/drawing/2014/main" id="{CACC1D09-601F-25E5-B1A5-7835F944D879}"/>
              </a:ext>
            </a:extLst>
          </p:cNvPr>
          <p:cNvSpPr>
            <a:spLocks noGrp="1"/>
          </p:cNvSpPr>
          <p:nvPr>
            <p:ph sz="quarter" idx="15" hasCustomPrompt="1"/>
          </p:nvPr>
        </p:nvSpPr>
        <p:spPr>
          <a:xfrm>
            <a:off x="677863" y="5944129"/>
            <a:ext cx="8770937" cy="388937"/>
          </a:xfrm>
          <a:prstGeom prst="rect">
            <a:avLst/>
          </a:prstGeom>
        </p:spPr>
        <p:txBody>
          <a:bodyPr/>
          <a:lstStyle>
            <a:lvl1pPr marL="0" indent="0">
              <a:buNone/>
              <a:defRPr lang="en-US" sz="2400" b="1" kern="1200" dirty="0">
                <a:solidFill>
                  <a:schemeClr val="bg1"/>
                </a:solidFill>
                <a:latin typeface="Avenir Next LT Pro" panose="020B0504020202020204" pitchFamily="34" charset="0"/>
                <a:ea typeface="+mn-ea"/>
                <a:cs typeface="Arial" panose="020B0604020202020204" pitchFamily="34" charset="0"/>
              </a:defRPr>
            </a:lvl1pPr>
          </a:lstStyle>
          <a:p>
            <a:pPr lvl="0"/>
            <a:r>
              <a:rPr lang="en-US"/>
              <a:t>Presenter 2 Name</a:t>
            </a:r>
          </a:p>
        </p:txBody>
      </p:sp>
      <p:sp>
        <p:nvSpPr>
          <p:cNvPr id="23" name="Content Placeholder 22">
            <a:extLst>
              <a:ext uri="{FF2B5EF4-FFF2-40B4-BE49-F238E27FC236}">
                <a16:creationId xmlns:a16="http://schemas.microsoft.com/office/drawing/2014/main" id="{22D0DE6E-3ACA-1263-9D6E-EBFA979B19FE}"/>
              </a:ext>
            </a:extLst>
          </p:cNvPr>
          <p:cNvSpPr>
            <a:spLocks noGrp="1"/>
          </p:cNvSpPr>
          <p:nvPr>
            <p:ph sz="quarter" idx="16" hasCustomPrompt="1"/>
          </p:nvPr>
        </p:nvSpPr>
        <p:spPr>
          <a:xfrm>
            <a:off x="677863" y="6332538"/>
            <a:ext cx="8770937" cy="388937"/>
          </a:xfrm>
          <a:prstGeom prst="rect">
            <a:avLst/>
          </a:prstGeom>
        </p:spPr>
        <p:txBody>
          <a:bodyPr/>
          <a:lstStyle>
            <a:lvl1pPr marL="0" indent="0">
              <a:buNone/>
              <a:defRPr sz="2400">
                <a:solidFill>
                  <a:schemeClr val="bg1"/>
                </a:solidFill>
                <a:latin typeface="Avenir Next LT Pro" panose="020B0504020202020204" pitchFamily="34" charset="0"/>
                <a:cs typeface="Arial" panose="020B0604020202020204" pitchFamily="34" charset="0"/>
              </a:defRPr>
            </a:lvl1pPr>
          </a:lstStyle>
          <a:p>
            <a:pPr lvl="0"/>
            <a:r>
              <a:rPr lang="en-US"/>
              <a:t>Presenter 2 Title, Bureau/Office/Hospital</a:t>
            </a:r>
          </a:p>
        </p:txBody>
      </p:sp>
      <p:pic>
        <p:nvPicPr>
          <p:cNvPr id="2" name="Picture 1" descr="Massachusetts Department of Public Health logo">
            <a:extLst>
              <a:ext uri="{FF2B5EF4-FFF2-40B4-BE49-F238E27FC236}">
                <a16:creationId xmlns:a16="http://schemas.microsoft.com/office/drawing/2014/main" id="{7D42A9F7-26B2-0719-65EE-90E490303551}"/>
              </a:ext>
            </a:extLst>
          </p:cNvPr>
          <p:cNvPicPr>
            <a:picLocks noChangeAspect="1"/>
          </p:cNvPicPr>
          <p:nvPr userDrawn="1"/>
        </p:nvPicPr>
        <p:blipFill>
          <a:blip r:embed="rId2"/>
          <a:stretch>
            <a:fillRect/>
          </a:stretch>
        </p:blipFill>
        <p:spPr>
          <a:xfrm>
            <a:off x="705339" y="510148"/>
            <a:ext cx="2980225" cy="1662048"/>
          </a:xfrm>
          <a:prstGeom prst="rect">
            <a:avLst/>
          </a:prstGeom>
        </p:spPr>
      </p:pic>
    </p:spTree>
    <p:extLst>
      <p:ext uri="{BB962C8B-B14F-4D97-AF65-F5344CB8AC3E}">
        <p14:creationId xmlns:p14="http://schemas.microsoft.com/office/powerpoint/2010/main" val="3355317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Intro">
    <p:bg>
      <p:bgPr>
        <a:solidFill>
          <a:srgbClr val="00599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49108D5-E6A2-E374-F491-40DDE4CC949E}"/>
              </a:ext>
              <a:ext uri="{C183D7F6-B498-43B3-948B-1728B52AA6E4}">
                <adec:decorative xmlns:adec="http://schemas.microsoft.com/office/drawing/2017/decorative" val="1"/>
              </a:ext>
            </a:extLst>
          </p:cNvPr>
          <p:cNvCxnSpPr/>
          <p:nvPr userDrawn="1"/>
        </p:nvCxnSpPr>
        <p:spPr>
          <a:xfrm>
            <a:off x="2049517" y="2228193"/>
            <a:ext cx="81139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2F8765F-34CF-EDAB-B5EF-A28E0BDB163D}"/>
              </a:ext>
              <a:ext uri="{C183D7F6-B498-43B3-948B-1728B52AA6E4}">
                <adec:decorative xmlns:adec="http://schemas.microsoft.com/office/drawing/2017/decorative" val="1"/>
              </a:ext>
            </a:extLst>
          </p:cNvPr>
          <p:cNvCxnSpPr/>
          <p:nvPr userDrawn="1"/>
        </p:nvCxnSpPr>
        <p:spPr>
          <a:xfrm>
            <a:off x="2039007" y="4703379"/>
            <a:ext cx="81139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3CE05C00-0C08-7FEC-4EE1-897B5C522B54}"/>
              </a:ext>
            </a:extLst>
          </p:cNvPr>
          <p:cNvSpPr>
            <a:spLocks noGrp="1"/>
          </p:cNvSpPr>
          <p:nvPr>
            <p:ph type="body" sz="quarter" idx="10" hasCustomPrompt="1"/>
          </p:nvPr>
        </p:nvSpPr>
        <p:spPr>
          <a:xfrm>
            <a:off x="2995886" y="2814637"/>
            <a:ext cx="6032500" cy="1228725"/>
          </a:xfrm>
          <a:prstGeom prst="rect">
            <a:avLst/>
          </a:prstGeom>
        </p:spPr>
        <p:txBody>
          <a:bodyPr anchor="ctr" anchorCtr="0"/>
          <a:lstStyle>
            <a:lvl1pPr marL="0" indent="0" algn="ctr">
              <a:buNone/>
              <a:defRPr sz="4400" b="1" i="0">
                <a:solidFill>
                  <a:schemeClr val="bg1"/>
                </a:solidFill>
                <a:latin typeface="Avenir Next LT Pro" panose="020B0504020202020204" pitchFamily="34" charset="0"/>
                <a:cs typeface="Arial" panose="020B0604020202020204" pitchFamily="34" charset="0"/>
              </a:defRPr>
            </a:lvl1pPr>
          </a:lstStyle>
          <a:p>
            <a:pPr lvl="0"/>
            <a:r>
              <a:rPr lang="en-US"/>
              <a:t>Enter section title</a:t>
            </a:r>
          </a:p>
        </p:txBody>
      </p:sp>
    </p:spTree>
    <p:extLst>
      <p:ext uri="{BB962C8B-B14F-4D97-AF65-F5344CB8AC3E}">
        <p14:creationId xmlns:p14="http://schemas.microsoft.com/office/powerpoint/2010/main" val="1178471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fo Presentation 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panose="020B0504020202020204" pitchFamily="34" charset="0"/>
            </a:endParaRPr>
          </a:p>
        </p:txBody>
      </p:sp>
      <p:sp>
        <p:nvSpPr>
          <p:cNvPr id="15" name="Content Placeholder 14">
            <a:extLst>
              <a:ext uri="{FF2B5EF4-FFF2-40B4-BE49-F238E27FC236}">
                <a16:creationId xmlns:a16="http://schemas.microsoft.com/office/drawing/2014/main" id="{19214EA6-D676-63A5-1726-76DCD4554947}"/>
              </a:ext>
            </a:extLst>
          </p:cNvPr>
          <p:cNvSpPr>
            <a:spLocks noGrp="1"/>
          </p:cNvSpPr>
          <p:nvPr>
            <p:ph sz="quarter" idx="14" hasCustomPrompt="1"/>
          </p:nvPr>
        </p:nvSpPr>
        <p:spPr>
          <a:xfrm>
            <a:off x="606425" y="636589"/>
            <a:ext cx="11069638" cy="1518102"/>
          </a:xfrm>
          <a:prstGeom prst="rect">
            <a:avLst/>
          </a:prstGeom>
        </p:spPr>
        <p:txBody>
          <a:bodyPr/>
          <a:lstStyle>
            <a:lvl1pPr marL="0" indent="0">
              <a:buNone/>
              <a:defRPr lang="en-US" sz="4400" b="1" kern="1200" dirty="0" smtClean="0">
                <a:solidFill>
                  <a:srgbClr val="055994"/>
                </a:solidFill>
                <a:latin typeface="Avenir Next LT Pro" panose="020B0504020202020204" pitchFamily="34" charset="0"/>
                <a:ea typeface="+mn-ea"/>
                <a:cs typeface="Arial" panose="020B0604020202020204" pitchFamily="34" charset="0"/>
              </a:defRPr>
            </a:lvl1pPr>
          </a:lstStyle>
          <a:p>
            <a:pPr lvl="0"/>
            <a:r>
              <a:rPr lang="en-US"/>
              <a:t>Text</a:t>
            </a:r>
          </a:p>
        </p:txBody>
      </p:sp>
      <p:sp>
        <p:nvSpPr>
          <p:cNvPr id="16" name="Text Placeholder 8">
            <a:extLst>
              <a:ext uri="{FF2B5EF4-FFF2-40B4-BE49-F238E27FC236}">
                <a16:creationId xmlns:a16="http://schemas.microsoft.com/office/drawing/2014/main" id="{1455A039-E0BF-49E8-4165-AFB26E2F0361}"/>
              </a:ext>
            </a:extLst>
          </p:cNvPr>
          <p:cNvSpPr>
            <a:spLocks noGrp="1"/>
          </p:cNvSpPr>
          <p:nvPr>
            <p:ph type="body" sz="quarter" idx="15" hasCustomPrompt="1"/>
          </p:nvPr>
        </p:nvSpPr>
        <p:spPr>
          <a:xfrm>
            <a:off x="606425" y="2383290"/>
            <a:ext cx="11070272" cy="519457"/>
          </a:xfrm>
          <a:prstGeom prst="rect">
            <a:avLst/>
          </a:prstGeom>
        </p:spPr>
        <p:txBody>
          <a:bodyPr/>
          <a:lstStyle>
            <a:lvl1pPr marL="0" indent="0" algn="l">
              <a:buNone/>
              <a:defRPr sz="2800" b="0">
                <a:solidFill>
                  <a:schemeClr val="tx1"/>
                </a:solidFill>
                <a:latin typeface="Avenir Next LT Pro" panose="020B0504020202020204" pitchFamily="34" charset="0"/>
                <a:cs typeface="Arial" panose="020B0604020202020204" pitchFamily="34" charset="0"/>
              </a:defRPr>
            </a:lvl1pPr>
          </a:lstStyle>
          <a:p>
            <a:pPr lvl="0"/>
            <a:r>
              <a:rPr lang="en-US"/>
              <a:t>Please direct any questions to:</a:t>
            </a:r>
          </a:p>
        </p:txBody>
      </p:sp>
      <p:sp>
        <p:nvSpPr>
          <p:cNvPr id="7" name="Text Placeholder 8">
            <a:extLst>
              <a:ext uri="{FF2B5EF4-FFF2-40B4-BE49-F238E27FC236}">
                <a16:creationId xmlns:a16="http://schemas.microsoft.com/office/drawing/2014/main" id="{FBF5C4D3-82E3-4146-9B24-5FEF8E23C13F}"/>
              </a:ext>
            </a:extLst>
          </p:cNvPr>
          <p:cNvSpPr>
            <a:spLocks noGrp="1"/>
          </p:cNvSpPr>
          <p:nvPr>
            <p:ph type="body" sz="quarter" idx="10" hasCustomPrompt="1"/>
          </p:nvPr>
        </p:nvSpPr>
        <p:spPr>
          <a:xfrm>
            <a:off x="606287" y="2909543"/>
            <a:ext cx="11070272" cy="519457"/>
          </a:xfrm>
          <a:prstGeom prst="rect">
            <a:avLst/>
          </a:prstGeom>
        </p:spPr>
        <p:txBody>
          <a:bodyPr/>
          <a:lstStyle>
            <a:lvl1pPr marL="0" indent="0" algn="l">
              <a:buNone/>
              <a:defRPr sz="2800" b="1">
                <a:solidFill>
                  <a:schemeClr val="tx1"/>
                </a:solidFill>
                <a:latin typeface="Avenir Next LT Pro" panose="020B0504020202020204" pitchFamily="34" charset="0"/>
                <a:cs typeface="Arial" panose="020B0604020202020204" pitchFamily="34" charset="0"/>
              </a:defRPr>
            </a:lvl1pPr>
          </a:lstStyle>
          <a:p>
            <a:pPr lvl="0"/>
            <a:r>
              <a:rPr lang="en-US"/>
              <a:t>Name</a:t>
            </a:r>
          </a:p>
        </p:txBody>
      </p:sp>
      <p:sp>
        <p:nvSpPr>
          <p:cNvPr id="8" name="Text Placeholder 8">
            <a:extLst>
              <a:ext uri="{FF2B5EF4-FFF2-40B4-BE49-F238E27FC236}">
                <a16:creationId xmlns:a16="http://schemas.microsoft.com/office/drawing/2014/main" id="{5249240E-EFB8-4267-86F2-93F9B2BB011C}"/>
              </a:ext>
            </a:extLst>
          </p:cNvPr>
          <p:cNvSpPr>
            <a:spLocks noGrp="1"/>
          </p:cNvSpPr>
          <p:nvPr>
            <p:ph type="body" sz="quarter" idx="11" hasCustomPrompt="1"/>
          </p:nvPr>
        </p:nvSpPr>
        <p:spPr>
          <a:xfrm>
            <a:off x="606284" y="3456296"/>
            <a:ext cx="11070275" cy="519457"/>
          </a:xfrm>
          <a:prstGeom prst="rect">
            <a:avLst/>
          </a:prstGeom>
        </p:spPr>
        <p:txBody>
          <a:bodyPr/>
          <a:lstStyle>
            <a:lvl1pPr marL="0" indent="0" algn="l">
              <a:buNone/>
              <a:defRPr sz="2800" b="0">
                <a:solidFill>
                  <a:schemeClr val="tx1"/>
                </a:solidFill>
                <a:latin typeface="Avenir Next LT Pro" panose="020B0504020202020204" pitchFamily="34" charset="0"/>
                <a:cs typeface="Arial" panose="020B0604020202020204" pitchFamily="34" charset="0"/>
              </a:defRPr>
            </a:lvl1pPr>
          </a:lstStyle>
          <a:p>
            <a:pPr lvl="0"/>
            <a:r>
              <a:rPr lang="en-US"/>
              <a:t>Title</a:t>
            </a:r>
          </a:p>
        </p:txBody>
      </p:sp>
      <p:sp>
        <p:nvSpPr>
          <p:cNvPr id="10" name="Text Placeholder 8">
            <a:extLst>
              <a:ext uri="{FF2B5EF4-FFF2-40B4-BE49-F238E27FC236}">
                <a16:creationId xmlns:a16="http://schemas.microsoft.com/office/drawing/2014/main" id="{0F0AB19A-C647-40DC-A9E6-E61809C38A53}"/>
              </a:ext>
            </a:extLst>
          </p:cNvPr>
          <p:cNvSpPr>
            <a:spLocks noGrp="1"/>
          </p:cNvSpPr>
          <p:nvPr>
            <p:ph type="body" sz="quarter" idx="12" hasCustomPrompt="1"/>
          </p:nvPr>
        </p:nvSpPr>
        <p:spPr>
          <a:xfrm>
            <a:off x="606286" y="3999460"/>
            <a:ext cx="11070273" cy="519457"/>
          </a:xfrm>
          <a:prstGeom prst="rect">
            <a:avLst/>
          </a:prstGeom>
        </p:spPr>
        <p:txBody>
          <a:bodyPr/>
          <a:lstStyle>
            <a:lvl1pPr marL="0" indent="0" algn="l">
              <a:buNone/>
              <a:defRPr sz="2800" b="0">
                <a:solidFill>
                  <a:schemeClr val="tx1"/>
                </a:solidFill>
                <a:latin typeface="Avenir Next LT Pro" panose="020B0504020202020204" pitchFamily="34" charset="0"/>
                <a:cs typeface="Arial" panose="020B0604020202020204" pitchFamily="34" charset="0"/>
              </a:defRPr>
            </a:lvl1pPr>
          </a:lstStyle>
          <a:p>
            <a:pPr lvl="0"/>
            <a:r>
              <a:rPr lang="en-US"/>
              <a:t>Bureau/Office/Program</a:t>
            </a:r>
          </a:p>
        </p:txBody>
      </p:sp>
      <p:sp>
        <p:nvSpPr>
          <p:cNvPr id="12" name="Text Placeholder 8">
            <a:extLst>
              <a:ext uri="{FF2B5EF4-FFF2-40B4-BE49-F238E27FC236}">
                <a16:creationId xmlns:a16="http://schemas.microsoft.com/office/drawing/2014/main" id="{9D0B9CC8-4E7E-41B9-9011-DCA8C9E073BC}"/>
              </a:ext>
            </a:extLst>
          </p:cNvPr>
          <p:cNvSpPr>
            <a:spLocks noGrp="1"/>
          </p:cNvSpPr>
          <p:nvPr>
            <p:ph type="body" sz="quarter" idx="13" hasCustomPrompt="1"/>
          </p:nvPr>
        </p:nvSpPr>
        <p:spPr>
          <a:xfrm>
            <a:off x="606286" y="4542975"/>
            <a:ext cx="11070271" cy="519457"/>
          </a:xfrm>
          <a:prstGeom prst="rect">
            <a:avLst/>
          </a:prstGeom>
        </p:spPr>
        <p:txBody>
          <a:bodyPr/>
          <a:lstStyle>
            <a:lvl1pPr marL="0" indent="0" algn="l">
              <a:buNone/>
              <a:defRPr sz="2800" b="0" u="sng">
                <a:solidFill>
                  <a:srgbClr val="055994"/>
                </a:solidFill>
                <a:latin typeface="Avenir Next LT Pro" panose="020B0504020202020204" pitchFamily="34" charset="0"/>
                <a:cs typeface="Arial" panose="020B0604020202020204" pitchFamily="34" charset="0"/>
              </a:defRPr>
            </a:lvl1pPr>
          </a:lstStyle>
          <a:p>
            <a:pPr lvl="0"/>
            <a:r>
              <a:rPr lang="en-US"/>
              <a:t>email@mass.gov </a:t>
            </a:r>
          </a:p>
        </p:txBody>
      </p:sp>
      <p:sp>
        <p:nvSpPr>
          <p:cNvPr id="11" name="TextBox 10">
            <a:extLst>
              <a:ext uri="{FF2B5EF4-FFF2-40B4-BE49-F238E27FC236}">
                <a16:creationId xmlns:a16="http://schemas.microsoft.com/office/drawing/2014/main" id="{53D0130E-9D3A-4D88-A99C-681EBB4E32AF}"/>
              </a:ext>
              <a:ext uri="{C183D7F6-B498-43B3-948B-1728B52AA6E4}">
                <adec:decorative xmlns:adec="http://schemas.microsoft.com/office/drawing/2017/decorative" val="1"/>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mass.gov/dph</a:t>
            </a:r>
          </a:p>
        </p:txBody>
      </p:sp>
      <p:sp>
        <p:nvSpPr>
          <p:cNvPr id="5" name="Slide Number Placeholder 5">
            <a:extLst>
              <a:ext uri="{FF2B5EF4-FFF2-40B4-BE49-F238E27FC236}">
                <a16:creationId xmlns:a16="http://schemas.microsoft.com/office/drawing/2014/main" id="{2585A0BC-7D09-4814-A71B-C90669C60B81}"/>
              </a:ext>
              <a:ext uri="{C183D7F6-B498-43B3-948B-1728B52AA6E4}">
                <adec:decorative xmlns:adec="http://schemas.microsoft.com/office/drawing/2017/decorative" val="1"/>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1882943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445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Arial"/>
                <a:cs typeface="Arial"/>
              </a:defRPr>
            </a:lvl1pPr>
          </a:lstStyle>
          <a:p>
            <a:pPr marL="12700">
              <a:lnSpc>
                <a:spcPts val="1430"/>
              </a:lnSpc>
            </a:pPr>
            <a:r>
              <a:rPr spc="-10"/>
              <a:t>Massachusetts</a:t>
            </a:r>
            <a:r>
              <a:rPr spc="80"/>
              <a:t> </a:t>
            </a:r>
            <a:r>
              <a:t>Department</a:t>
            </a:r>
            <a:r>
              <a:rPr spc="10"/>
              <a:t> </a:t>
            </a:r>
            <a:r>
              <a:t>of</a:t>
            </a:r>
            <a:r>
              <a:rPr spc="-50"/>
              <a:t> </a:t>
            </a:r>
            <a:r>
              <a:rPr spc="-10"/>
              <a:t>Public</a:t>
            </a:r>
            <a:r>
              <a:rPr spc="-70"/>
              <a:t> </a:t>
            </a:r>
            <a:r>
              <a:t>Health</a:t>
            </a:r>
            <a:r>
              <a:rPr spc="40"/>
              <a:t> </a:t>
            </a:r>
            <a:r>
              <a:t>|</a:t>
            </a:r>
            <a:r>
              <a:rPr spc="-30"/>
              <a:t> </a:t>
            </a:r>
            <a:r>
              <a:rPr spc="-10"/>
              <a:t>mass.gov/dph</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2FAEC64-7853-4760-BEB0-30216E2E2268}" type="datetime1">
              <a:rPr lang="en-US" smtClean="0"/>
              <a:t>3/12/2026</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123825">
              <a:lnSpc>
                <a:spcPts val="1430"/>
              </a:lnSpc>
            </a:pPr>
            <a:fld id="{81D60167-4931-47E6-BA6A-407CBD079E47}" type="slidenum">
              <a:rPr dirty="0"/>
              <a:t>‹#›</a:t>
            </a:fld>
            <a:endParaRPr/>
          </a:p>
        </p:txBody>
      </p:sp>
    </p:spTree>
    <p:extLst>
      <p:ext uri="{BB962C8B-B14F-4D97-AF65-F5344CB8AC3E}">
        <p14:creationId xmlns:p14="http://schemas.microsoft.com/office/powerpoint/2010/main" val="3107263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28446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46398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92040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03933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16869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13270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gulation thank-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BE18D-D9A3-B977-9DC8-2A1D3517F65A}"/>
              </a:ext>
            </a:extLst>
          </p:cNvPr>
          <p:cNvSpPr>
            <a:spLocks noGrp="1"/>
          </p:cNvSpPr>
          <p:nvPr>
            <p:ph type="title" hasCustomPrompt="1"/>
          </p:nvPr>
        </p:nvSpPr>
        <p:spPr>
          <a:xfrm>
            <a:off x="838200" y="-879211"/>
            <a:ext cx="10515600" cy="640821"/>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Regulation thank-you</a:t>
            </a:r>
          </a:p>
        </p:txBody>
      </p:sp>
      <p:sp>
        <p:nvSpPr>
          <p:cNvPr id="4" name="Content Placeholder 3">
            <a:extLst>
              <a:ext uri="{FF2B5EF4-FFF2-40B4-BE49-F238E27FC236}">
                <a16:creationId xmlns:a16="http://schemas.microsoft.com/office/drawing/2014/main" id="{7899E3AD-691C-E642-9591-4D70A528B1E6}"/>
              </a:ext>
            </a:extLst>
          </p:cNvPr>
          <p:cNvSpPr>
            <a:spLocks noGrp="1"/>
          </p:cNvSpPr>
          <p:nvPr>
            <p:ph sz="quarter" idx="10" hasCustomPrompt="1"/>
          </p:nvPr>
        </p:nvSpPr>
        <p:spPr>
          <a:xfrm>
            <a:off x="838200" y="711200"/>
            <a:ext cx="10515600" cy="944403"/>
          </a:xfrm>
          <a:prstGeom prst="rect">
            <a:avLst/>
          </a:prstGeom>
        </p:spPr>
        <p:txBody>
          <a:bodyPr/>
          <a:lstStyle>
            <a:lvl1pPr marL="0" indent="0">
              <a:buNone/>
              <a:defRPr sz="4400" b="1">
                <a:solidFill>
                  <a:srgbClr val="005994"/>
                </a:solidFill>
                <a:latin typeface="Avenir Next LT Pro" panose="020B0504020202020204" pitchFamily="34" charset="0"/>
                <a:cs typeface="Arial" panose="020B0604020202020204" pitchFamily="34" charset="0"/>
              </a:defRPr>
            </a:lvl1pPr>
          </a:lstStyle>
          <a:p>
            <a:pPr lvl="0"/>
            <a:r>
              <a:rPr lang="en-US"/>
              <a:t>Thank you</a:t>
            </a:r>
          </a:p>
        </p:txBody>
      </p:sp>
      <p:sp>
        <p:nvSpPr>
          <p:cNvPr id="6" name="Content Placeholder 5">
            <a:extLst>
              <a:ext uri="{FF2B5EF4-FFF2-40B4-BE49-F238E27FC236}">
                <a16:creationId xmlns:a16="http://schemas.microsoft.com/office/drawing/2014/main" id="{5ED2CEBF-C421-0F66-95F8-7E282F148795}"/>
              </a:ext>
            </a:extLst>
          </p:cNvPr>
          <p:cNvSpPr>
            <a:spLocks noGrp="1"/>
          </p:cNvSpPr>
          <p:nvPr>
            <p:ph sz="quarter" idx="11" hasCustomPrompt="1"/>
          </p:nvPr>
        </p:nvSpPr>
        <p:spPr>
          <a:xfrm>
            <a:off x="838200" y="2604475"/>
            <a:ext cx="10515600" cy="398463"/>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Massachusetts law: </a:t>
            </a:r>
          </a:p>
        </p:txBody>
      </p:sp>
      <p:sp>
        <p:nvSpPr>
          <p:cNvPr id="8" name="Content Placeholder 7">
            <a:extLst>
              <a:ext uri="{FF2B5EF4-FFF2-40B4-BE49-F238E27FC236}">
                <a16:creationId xmlns:a16="http://schemas.microsoft.com/office/drawing/2014/main" id="{602802E8-0AB7-9BF8-BA8B-CADA5B7FF405}"/>
              </a:ext>
            </a:extLst>
          </p:cNvPr>
          <p:cNvSpPr>
            <a:spLocks noGrp="1"/>
          </p:cNvSpPr>
          <p:nvPr>
            <p:ph sz="quarter" idx="12" hasCustomPrompt="1"/>
          </p:nvPr>
        </p:nvSpPr>
        <p:spPr>
          <a:xfrm>
            <a:off x="838200" y="3035749"/>
            <a:ext cx="10515600" cy="398462"/>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URL for relevant law</a:t>
            </a:r>
          </a:p>
        </p:txBody>
      </p:sp>
      <p:sp>
        <p:nvSpPr>
          <p:cNvPr id="10" name="Content Placeholder 9">
            <a:extLst>
              <a:ext uri="{FF2B5EF4-FFF2-40B4-BE49-F238E27FC236}">
                <a16:creationId xmlns:a16="http://schemas.microsoft.com/office/drawing/2014/main" id="{9C984FC8-63FB-524C-01E5-74D848B99078}"/>
              </a:ext>
            </a:extLst>
          </p:cNvPr>
          <p:cNvSpPr>
            <a:spLocks noGrp="1"/>
          </p:cNvSpPr>
          <p:nvPr>
            <p:ph sz="quarter" idx="13" hasCustomPrompt="1"/>
          </p:nvPr>
        </p:nvSpPr>
        <p:spPr>
          <a:xfrm>
            <a:off x="838200" y="3602751"/>
            <a:ext cx="10515600" cy="398462"/>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Current regulation:</a:t>
            </a:r>
          </a:p>
        </p:txBody>
      </p:sp>
      <p:sp>
        <p:nvSpPr>
          <p:cNvPr id="12" name="Content Placeholder 11">
            <a:extLst>
              <a:ext uri="{FF2B5EF4-FFF2-40B4-BE49-F238E27FC236}">
                <a16:creationId xmlns:a16="http://schemas.microsoft.com/office/drawing/2014/main" id="{289B8D39-70B8-0840-B0CE-13EFB209C4EA}"/>
              </a:ext>
            </a:extLst>
          </p:cNvPr>
          <p:cNvSpPr>
            <a:spLocks noGrp="1"/>
          </p:cNvSpPr>
          <p:nvPr>
            <p:ph sz="quarter" idx="14" hasCustomPrompt="1"/>
          </p:nvPr>
        </p:nvSpPr>
        <p:spPr>
          <a:xfrm>
            <a:off x="838200" y="4034550"/>
            <a:ext cx="10515600" cy="398462"/>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URL for relevant regulation</a:t>
            </a:r>
          </a:p>
        </p:txBody>
      </p:sp>
      <p:sp>
        <p:nvSpPr>
          <p:cNvPr id="14" name="Content Placeholder 13">
            <a:extLst>
              <a:ext uri="{FF2B5EF4-FFF2-40B4-BE49-F238E27FC236}">
                <a16:creationId xmlns:a16="http://schemas.microsoft.com/office/drawing/2014/main" id="{6E51744C-AB20-4C1D-C666-66973480472D}"/>
              </a:ext>
            </a:extLst>
          </p:cNvPr>
          <p:cNvSpPr>
            <a:spLocks noGrp="1"/>
          </p:cNvSpPr>
          <p:nvPr>
            <p:ph sz="quarter" idx="15" hasCustomPrompt="1"/>
          </p:nvPr>
        </p:nvSpPr>
        <p:spPr>
          <a:xfrm>
            <a:off x="838200" y="4581047"/>
            <a:ext cx="10515600" cy="398461"/>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Proposed amendment:</a:t>
            </a:r>
          </a:p>
        </p:txBody>
      </p:sp>
      <p:sp>
        <p:nvSpPr>
          <p:cNvPr id="16" name="Content Placeholder 15">
            <a:extLst>
              <a:ext uri="{FF2B5EF4-FFF2-40B4-BE49-F238E27FC236}">
                <a16:creationId xmlns:a16="http://schemas.microsoft.com/office/drawing/2014/main" id="{4601E8C0-87C6-2717-2F76-CA6078AD2BB7}"/>
              </a:ext>
            </a:extLst>
          </p:cNvPr>
          <p:cNvSpPr>
            <a:spLocks noGrp="1"/>
          </p:cNvSpPr>
          <p:nvPr>
            <p:ph sz="quarter" idx="16" hasCustomPrompt="1"/>
          </p:nvPr>
        </p:nvSpPr>
        <p:spPr>
          <a:xfrm>
            <a:off x="838200" y="4996441"/>
            <a:ext cx="10515600" cy="398460"/>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URL for proposed amendment page</a:t>
            </a:r>
          </a:p>
        </p:txBody>
      </p:sp>
      <p:sp>
        <p:nvSpPr>
          <p:cNvPr id="18" name="Content Placeholder 17">
            <a:extLst>
              <a:ext uri="{FF2B5EF4-FFF2-40B4-BE49-F238E27FC236}">
                <a16:creationId xmlns:a16="http://schemas.microsoft.com/office/drawing/2014/main" id="{5E9710E5-E1E9-F4CC-EDE3-D4A17AF44B44}"/>
              </a:ext>
            </a:extLst>
          </p:cNvPr>
          <p:cNvSpPr>
            <a:spLocks noGrp="1"/>
          </p:cNvSpPr>
          <p:nvPr>
            <p:ph sz="quarter" idx="17" hasCustomPrompt="1"/>
          </p:nvPr>
        </p:nvSpPr>
        <p:spPr>
          <a:xfrm>
            <a:off x="838200" y="5532877"/>
            <a:ext cx="10515600" cy="398460"/>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Please direct any questions to:</a:t>
            </a:r>
          </a:p>
        </p:txBody>
      </p:sp>
      <p:sp>
        <p:nvSpPr>
          <p:cNvPr id="20" name="Content Placeholder 19">
            <a:extLst>
              <a:ext uri="{FF2B5EF4-FFF2-40B4-BE49-F238E27FC236}">
                <a16:creationId xmlns:a16="http://schemas.microsoft.com/office/drawing/2014/main" id="{698EC311-1832-4E7E-C0B0-0AA70AAFFE1B}"/>
              </a:ext>
            </a:extLst>
          </p:cNvPr>
          <p:cNvSpPr>
            <a:spLocks noGrp="1"/>
          </p:cNvSpPr>
          <p:nvPr>
            <p:ph sz="quarter" idx="18" hasCustomPrompt="1"/>
          </p:nvPr>
        </p:nvSpPr>
        <p:spPr>
          <a:xfrm>
            <a:off x="838200" y="5948796"/>
            <a:ext cx="10515600" cy="398463"/>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email@mass.gov</a:t>
            </a:r>
          </a:p>
        </p:txBody>
      </p:sp>
      <p:sp>
        <p:nvSpPr>
          <p:cNvPr id="22" name="Rectangle 21">
            <a:extLst>
              <a:ext uri="{FF2B5EF4-FFF2-40B4-BE49-F238E27FC236}">
                <a16:creationId xmlns:a16="http://schemas.microsoft.com/office/drawing/2014/main" id="{D7C1275C-B968-9DC2-203D-C1EFECC7CF9E}"/>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a:extLst>
              <a:ext uri="{FF2B5EF4-FFF2-40B4-BE49-F238E27FC236}">
                <a16:creationId xmlns:a16="http://schemas.microsoft.com/office/drawing/2014/main" id="{203AD83B-C701-0CAB-82D6-4A14AA04434C}"/>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7BAD9EFE-F787-7661-014A-655CA44FB297}"/>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2508645036"/>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8934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9531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02442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413187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56091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r Thank You Slide : Traditional Logo">
    <p:bg>
      <p:bgPr>
        <a:solidFill>
          <a:srgbClr val="00599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1722467-00D5-48C4-A0E3-DBA0E54CD48E}"/>
              </a:ext>
            </a:extLst>
          </p:cNvPr>
          <p:cNvSpPr>
            <a:spLocks noGrp="1"/>
          </p:cNvSpPr>
          <p:nvPr>
            <p:ph type="body" sz="quarter" idx="10" hasCustomPrompt="1"/>
          </p:nvPr>
        </p:nvSpPr>
        <p:spPr>
          <a:xfrm>
            <a:off x="681893" y="2767670"/>
            <a:ext cx="10440537" cy="1373701"/>
          </a:xfrm>
          <a:prstGeom prst="rect">
            <a:avLst/>
          </a:prstGeom>
        </p:spPr>
        <p:txBody>
          <a:bodyPr/>
          <a:lstStyle>
            <a:lvl1pPr marL="0" indent="0" algn="l">
              <a:buNone/>
              <a:defRPr sz="4400" b="1" i="0">
                <a:solidFill>
                  <a:schemeClr val="bg1"/>
                </a:solidFill>
                <a:latin typeface="Avenir Next LT Pro" panose="020B0504020202020204" pitchFamily="34" charset="0"/>
                <a:cs typeface="Arial" panose="020B0604020202020204" pitchFamily="34" charset="0"/>
              </a:defRPr>
            </a:lvl1pPr>
          </a:lstStyle>
          <a:p>
            <a:pPr lvl="0"/>
            <a:r>
              <a:rPr lang="en-US"/>
              <a:t>Click to Add Presentation Title</a:t>
            </a:r>
          </a:p>
          <a:p>
            <a:pPr lvl="0"/>
            <a:r>
              <a:rPr lang="en-US"/>
              <a:t>or Closing Contact</a:t>
            </a:r>
          </a:p>
        </p:txBody>
      </p:sp>
      <p:sp>
        <p:nvSpPr>
          <p:cNvPr id="10" name="Text Placeholder 10">
            <a:extLst>
              <a:ext uri="{FF2B5EF4-FFF2-40B4-BE49-F238E27FC236}">
                <a16:creationId xmlns:a16="http://schemas.microsoft.com/office/drawing/2014/main" id="{5F0FA26E-40B5-44FF-A084-1554D187A6EE}"/>
              </a:ext>
            </a:extLst>
          </p:cNvPr>
          <p:cNvSpPr>
            <a:spLocks noGrp="1"/>
          </p:cNvSpPr>
          <p:nvPr>
            <p:ph type="body" sz="quarter" idx="11" hasCustomPrompt="1"/>
          </p:nvPr>
        </p:nvSpPr>
        <p:spPr>
          <a:xfrm>
            <a:off x="681893" y="4659309"/>
            <a:ext cx="4797425" cy="469382"/>
          </a:xfrm>
          <a:prstGeom prst="rect">
            <a:avLst/>
          </a:prstGeom>
        </p:spPr>
        <p:txBody>
          <a:bodyPr/>
          <a:lstStyle>
            <a:lvl1pPr marL="0" indent="0" algn="l">
              <a:buNone/>
              <a:defRPr sz="3000" b="0">
                <a:solidFill>
                  <a:schemeClr val="bg1"/>
                </a:solidFill>
                <a:latin typeface="Avenir Next LT Pro" panose="020B0504020202020204" pitchFamily="34" charset="0"/>
                <a:cs typeface="Arial" panose="020B0604020202020204" pitchFamily="34" charset="0"/>
              </a:defRPr>
            </a:lvl1pPr>
          </a:lstStyle>
          <a:p>
            <a:pPr lvl="0"/>
            <a:r>
              <a:rPr lang="en-US"/>
              <a:t>Click to add Date, Year</a:t>
            </a:r>
          </a:p>
        </p:txBody>
      </p:sp>
      <p:sp>
        <p:nvSpPr>
          <p:cNvPr id="11" name="Text Placeholder 12">
            <a:extLst>
              <a:ext uri="{FF2B5EF4-FFF2-40B4-BE49-F238E27FC236}">
                <a16:creationId xmlns:a16="http://schemas.microsoft.com/office/drawing/2014/main" id="{ADDB5EC3-5D37-4757-9A9B-5A9AF30AC57E}"/>
              </a:ext>
            </a:extLst>
          </p:cNvPr>
          <p:cNvSpPr>
            <a:spLocks noGrp="1"/>
          </p:cNvSpPr>
          <p:nvPr>
            <p:ph type="body" sz="quarter" idx="12" hasCustomPrompt="1"/>
          </p:nvPr>
        </p:nvSpPr>
        <p:spPr>
          <a:xfrm>
            <a:off x="681893" y="5552844"/>
            <a:ext cx="5843587" cy="879853"/>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Click to Add Presenter</a:t>
            </a:r>
            <a:br>
              <a:rPr lang="en-US"/>
            </a:br>
            <a:r>
              <a:rPr lang="en-US"/>
              <a:t>Title</a:t>
            </a:r>
          </a:p>
        </p:txBody>
      </p:sp>
      <p:pic>
        <p:nvPicPr>
          <p:cNvPr id="6" name="Picture 5" descr="Massachusetts Department of Public Health logo">
            <a:extLst>
              <a:ext uri="{FF2B5EF4-FFF2-40B4-BE49-F238E27FC236}">
                <a16:creationId xmlns:a16="http://schemas.microsoft.com/office/drawing/2014/main" id="{EAEC6726-A866-0444-9ED7-490F0E2826C5}"/>
              </a:ext>
            </a:extLst>
          </p:cNvPr>
          <p:cNvPicPr>
            <a:picLocks noChangeAspect="1"/>
          </p:cNvPicPr>
          <p:nvPr userDrawn="1"/>
        </p:nvPicPr>
        <p:blipFill>
          <a:blip r:embed="rId2"/>
          <a:stretch>
            <a:fillRect/>
          </a:stretch>
        </p:blipFill>
        <p:spPr>
          <a:xfrm>
            <a:off x="705339" y="510148"/>
            <a:ext cx="2980225" cy="1662048"/>
          </a:xfrm>
          <a:prstGeom prst="rect">
            <a:avLst/>
          </a:prstGeom>
        </p:spPr>
      </p:pic>
    </p:spTree>
    <p:extLst>
      <p:ext uri="{BB962C8B-B14F-4D97-AF65-F5344CB8AC3E}">
        <p14:creationId xmlns:p14="http://schemas.microsoft.com/office/powerpoint/2010/main" val="2270098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tyle B: Bull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5"/>
            <a:ext cx="12192000" cy="977549"/>
          </a:xfrm>
          <a:prstGeom prst="rect">
            <a:avLst/>
          </a:prstGeom>
          <a:solidFill>
            <a:srgbClr val="05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itle 1">
            <a:extLst>
              <a:ext uri="{FF2B5EF4-FFF2-40B4-BE49-F238E27FC236}">
                <a16:creationId xmlns:a16="http://schemas.microsoft.com/office/drawing/2014/main" id="{A5F94BD1-E74E-4058-8122-844053A505F5}"/>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Add Slide Title</a:t>
            </a:r>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8462"/>
            <a:ext cx="10972800" cy="47030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Click to edit level one bullet text. </a:t>
            </a:r>
          </a:p>
          <a:p>
            <a:pPr lvl="1"/>
            <a:r>
              <a:rPr lang="en-US"/>
              <a:t>Second level bullet text.</a:t>
            </a:r>
          </a:p>
        </p:txBody>
      </p:sp>
      <p:sp>
        <p:nvSpPr>
          <p:cNvPr id="2" name="TextBox 1">
            <a:extLst>
              <a:ext uri="{FF2B5EF4-FFF2-40B4-BE49-F238E27FC236}">
                <a16:creationId xmlns:a16="http://schemas.microsoft.com/office/drawing/2014/main" id="{02685929-CD5C-4159-9F1A-33CD10D7166D}"/>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Massachusetts Department of Public Health | mass.gov/dph</a:t>
            </a:r>
          </a:p>
        </p:txBody>
      </p:sp>
      <p:sp>
        <p:nvSpPr>
          <p:cNvPr id="11" name="Slide Number Placeholder 5">
            <a:extLst>
              <a:ext uri="{FF2B5EF4-FFF2-40B4-BE49-F238E27FC236}">
                <a16:creationId xmlns:a16="http://schemas.microsoft.com/office/drawing/2014/main" id="{663A3D56-7B2F-49EE-B824-21DADD1106DB}"/>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164969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tyle A: Regular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5"/>
            <a:ext cx="12192000" cy="977549"/>
          </a:xfrm>
          <a:prstGeom prst="rect">
            <a:avLst/>
          </a:prstGeom>
          <a:solidFill>
            <a:srgbClr val="05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6" name="Title 1">
            <a:extLst>
              <a:ext uri="{FF2B5EF4-FFF2-40B4-BE49-F238E27FC236}">
                <a16:creationId xmlns:a16="http://schemas.microsoft.com/office/drawing/2014/main" id="{A5F94BD1-E74E-4058-8122-844053A505F5}"/>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Add Slide Title</a:t>
            </a:r>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4514"/>
            <a:ext cx="10972800" cy="4679683"/>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Click to add regular text.</a:t>
            </a:r>
          </a:p>
        </p:txBody>
      </p:sp>
      <p:sp>
        <p:nvSpPr>
          <p:cNvPr id="2" name="TextBox 1">
            <a:extLst>
              <a:ext uri="{FF2B5EF4-FFF2-40B4-BE49-F238E27FC236}">
                <a16:creationId xmlns:a16="http://schemas.microsoft.com/office/drawing/2014/main" id="{02685929-CD5C-4159-9F1A-33CD10D7166D}"/>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Massachusetts Department of Public Health | mass.gov/dph</a:t>
            </a:r>
          </a:p>
        </p:txBody>
      </p:sp>
    </p:spTree>
    <p:extLst>
      <p:ext uri="{BB962C8B-B14F-4D97-AF65-F5344CB8AC3E}">
        <p14:creationId xmlns:p14="http://schemas.microsoft.com/office/powerpoint/2010/main" val="40008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Style A: Regular Text">
  <p:cSld name="1_Content Style A: Regular Text">
    <p:spTree>
      <p:nvGrpSpPr>
        <p:cNvPr id="1" name="Shape 21"/>
        <p:cNvGrpSpPr/>
        <p:nvPr/>
      </p:nvGrpSpPr>
      <p:grpSpPr>
        <a:xfrm>
          <a:off x="0" y="0"/>
          <a:ext cx="0" cy="0"/>
          <a:chOff x="0" y="0"/>
          <a:chExt cx="0" cy="0"/>
        </a:xfrm>
      </p:grpSpPr>
      <p:sp>
        <p:nvSpPr>
          <p:cNvPr id="22" name="Google Shape;22;p7"/>
          <p:cNvSpPr/>
          <p:nvPr/>
        </p:nvSpPr>
        <p:spPr>
          <a:xfrm>
            <a:off x="0" y="5"/>
            <a:ext cx="12192000" cy="977549"/>
          </a:xfrm>
          <a:prstGeom prst="rect">
            <a:avLst/>
          </a:prstGeom>
          <a:solidFill>
            <a:srgbClr val="0559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23;p7"/>
          <p:cNvSpPr/>
          <p:nvPr/>
        </p:nvSpPr>
        <p:spPr>
          <a:xfrm>
            <a:off x="0" y="6510528"/>
            <a:ext cx="12192000" cy="347472"/>
          </a:xfrm>
          <a:prstGeom prst="rect">
            <a:avLst/>
          </a:prstGeom>
          <a:solidFill>
            <a:srgbClr val="032E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24;p7"/>
          <p:cNvSpPr txBox="1">
            <a:spLocks noGrp="1"/>
          </p:cNvSpPr>
          <p:nvPr>
            <p:ph type="sldNum" idx="12"/>
          </p:nvPr>
        </p:nvSpPr>
        <p:spPr>
          <a:xfrm>
            <a:off x="9034825" y="6492502"/>
            <a:ext cx="273641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Arial"/>
                <a:ea typeface="Arial"/>
                <a:cs typeface="Arial"/>
                <a:sym typeface="Arial"/>
              </a:defRPr>
            </a:lvl1pPr>
            <a:lvl2pPr marL="0" marR="0" lvl="1" indent="0" algn="r" rtl="0">
              <a:spcBef>
                <a:spcPts val="0"/>
              </a:spcBef>
              <a:buNone/>
              <a:defRPr sz="1200">
                <a:solidFill>
                  <a:schemeClr val="lt1"/>
                </a:solidFill>
                <a:latin typeface="Arial"/>
                <a:ea typeface="Arial"/>
                <a:cs typeface="Arial"/>
                <a:sym typeface="Arial"/>
              </a:defRPr>
            </a:lvl2pPr>
            <a:lvl3pPr marL="0" marR="0" lvl="2" indent="0" algn="r" rtl="0">
              <a:spcBef>
                <a:spcPts val="0"/>
              </a:spcBef>
              <a:buNone/>
              <a:defRPr sz="1200">
                <a:solidFill>
                  <a:schemeClr val="lt1"/>
                </a:solidFill>
                <a:latin typeface="Arial"/>
                <a:ea typeface="Arial"/>
                <a:cs typeface="Arial"/>
                <a:sym typeface="Arial"/>
              </a:defRPr>
            </a:lvl3pPr>
            <a:lvl4pPr marL="0" marR="0" lvl="3" indent="0" algn="r" rtl="0">
              <a:spcBef>
                <a:spcPts val="0"/>
              </a:spcBef>
              <a:buNone/>
              <a:defRPr sz="1200">
                <a:solidFill>
                  <a:schemeClr val="lt1"/>
                </a:solidFill>
                <a:latin typeface="Arial"/>
                <a:ea typeface="Arial"/>
                <a:cs typeface="Arial"/>
                <a:sym typeface="Arial"/>
              </a:defRPr>
            </a:lvl4pPr>
            <a:lvl5pPr marL="0" marR="0" lvl="4" indent="0" algn="r" rtl="0">
              <a:spcBef>
                <a:spcPts val="0"/>
              </a:spcBef>
              <a:buNone/>
              <a:defRPr sz="1200">
                <a:solidFill>
                  <a:schemeClr val="lt1"/>
                </a:solidFill>
                <a:latin typeface="Arial"/>
                <a:ea typeface="Arial"/>
                <a:cs typeface="Arial"/>
                <a:sym typeface="Arial"/>
              </a:defRPr>
            </a:lvl5pPr>
            <a:lvl6pPr marL="0" marR="0" lvl="5" indent="0" algn="r" rtl="0">
              <a:spcBef>
                <a:spcPts val="0"/>
              </a:spcBef>
              <a:buNone/>
              <a:defRPr sz="1200">
                <a:solidFill>
                  <a:schemeClr val="lt1"/>
                </a:solidFill>
                <a:latin typeface="Arial"/>
                <a:ea typeface="Arial"/>
                <a:cs typeface="Arial"/>
                <a:sym typeface="Arial"/>
              </a:defRPr>
            </a:lvl6pPr>
            <a:lvl7pPr marL="0" marR="0" lvl="6" indent="0" algn="r" rtl="0">
              <a:spcBef>
                <a:spcPts val="0"/>
              </a:spcBef>
              <a:buNone/>
              <a:defRPr sz="1200">
                <a:solidFill>
                  <a:schemeClr val="lt1"/>
                </a:solidFill>
                <a:latin typeface="Arial"/>
                <a:ea typeface="Arial"/>
                <a:cs typeface="Arial"/>
                <a:sym typeface="Arial"/>
              </a:defRPr>
            </a:lvl7pPr>
            <a:lvl8pPr marL="0" marR="0" lvl="7" indent="0" algn="r" rtl="0">
              <a:spcBef>
                <a:spcPts val="0"/>
              </a:spcBef>
              <a:buNone/>
              <a:defRPr sz="1200">
                <a:solidFill>
                  <a:schemeClr val="lt1"/>
                </a:solidFill>
                <a:latin typeface="Arial"/>
                <a:ea typeface="Arial"/>
                <a:cs typeface="Arial"/>
                <a:sym typeface="Arial"/>
              </a:defRPr>
            </a:lvl8pPr>
            <a:lvl9pPr marL="0" marR="0" lvl="8" indent="0" algn="r" rtl="0">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p7"/>
          <p:cNvSpPr txBox="1">
            <a:spLocks noGrp="1"/>
          </p:cNvSpPr>
          <p:nvPr>
            <p:ph type="title"/>
          </p:nvPr>
        </p:nvSpPr>
        <p:spPr>
          <a:xfrm>
            <a:off x="592822" y="56524"/>
            <a:ext cx="10972800" cy="87465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7"/>
          <p:cNvSpPr txBox="1">
            <a:spLocks noGrp="1"/>
          </p:cNvSpPr>
          <p:nvPr>
            <p:ph type="body" idx="1"/>
          </p:nvPr>
        </p:nvSpPr>
        <p:spPr>
          <a:xfrm>
            <a:off x="609600" y="1434514"/>
            <a:ext cx="10972800" cy="467968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Libre Franklin"/>
                <a:ea typeface="Libre Franklin"/>
                <a:cs typeface="Libre Franklin"/>
                <a:sym typeface="Libre Franklin"/>
              </a:defRPr>
            </a:lvl2pPr>
            <a:lvl3pPr marL="1371600" marR="0" lvl="2"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Libre Franklin"/>
                <a:ea typeface="Libre Franklin"/>
                <a:cs typeface="Libre Franklin"/>
                <a:sym typeface="Libre Franklin"/>
              </a:defRPr>
            </a:lvl3pPr>
            <a:lvl4pPr marL="1828800" marR="0" lvl="3"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4pPr>
            <a:lvl5pPr marL="2286000" marR="0" lvl="4"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Google Shape;27;p7"/>
          <p:cNvSpPr txBox="1"/>
          <p:nvPr/>
        </p:nvSpPr>
        <p:spPr>
          <a:xfrm>
            <a:off x="451263" y="6545764"/>
            <a:ext cx="50351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Arial"/>
                <a:ea typeface="Arial"/>
                <a:cs typeface="Arial"/>
                <a:sym typeface="Arial"/>
              </a:rPr>
              <a:t>Massachusetts Department of Public Health | mass.gov/dph</a:t>
            </a:r>
            <a:endParaRPr/>
          </a:p>
        </p:txBody>
      </p:sp>
    </p:spTree>
    <p:extLst>
      <p:ext uri="{BB962C8B-B14F-4D97-AF65-F5344CB8AC3E}">
        <p14:creationId xmlns:p14="http://schemas.microsoft.com/office/powerpoint/2010/main" val="1966105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p:bg>
      <p:bgPr>
        <a:solidFill>
          <a:srgbClr val="00599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49108D5-E6A2-E374-F491-40DDE4CC949E}"/>
              </a:ext>
              <a:ext uri="{C183D7F6-B498-43B3-948B-1728B52AA6E4}">
                <adec:decorative xmlns:adec="http://schemas.microsoft.com/office/drawing/2017/decorative" val="1"/>
              </a:ext>
            </a:extLst>
          </p:cNvPr>
          <p:cNvCxnSpPr/>
          <p:nvPr userDrawn="1"/>
        </p:nvCxnSpPr>
        <p:spPr>
          <a:xfrm>
            <a:off x="2049517" y="2228193"/>
            <a:ext cx="81139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2F8765F-34CF-EDAB-B5EF-A28E0BDB163D}"/>
              </a:ext>
              <a:ext uri="{C183D7F6-B498-43B3-948B-1728B52AA6E4}">
                <adec:decorative xmlns:adec="http://schemas.microsoft.com/office/drawing/2017/decorative" val="1"/>
              </a:ext>
            </a:extLst>
          </p:cNvPr>
          <p:cNvCxnSpPr/>
          <p:nvPr userDrawn="1"/>
        </p:nvCxnSpPr>
        <p:spPr>
          <a:xfrm>
            <a:off x="2039007" y="4703379"/>
            <a:ext cx="81139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3CE05C00-0C08-7FEC-4EE1-897B5C522B54}"/>
              </a:ext>
            </a:extLst>
          </p:cNvPr>
          <p:cNvSpPr>
            <a:spLocks noGrp="1"/>
          </p:cNvSpPr>
          <p:nvPr>
            <p:ph type="body" sz="quarter" idx="10" hasCustomPrompt="1"/>
          </p:nvPr>
        </p:nvSpPr>
        <p:spPr>
          <a:xfrm>
            <a:off x="2995886" y="2814637"/>
            <a:ext cx="6032500" cy="1228725"/>
          </a:xfrm>
          <a:prstGeom prst="rect">
            <a:avLst/>
          </a:prstGeom>
        </p:spPr>
        <p:txBody>
          <a:bodyPr anchor="ctr" anchorCtr="0"/>
          <a:lstStyle>
            <a:lvl1pPr marL="0" indent="0" algn="ctr">
              <a:buNone/>
              <a:defRPr sz="4400" b="1" i="0">
                <a:solidFill>
                  <a:schemeClr val="bg1"/>
                </a:solidFill>
                <a:latin typeface="Avenir Next LT Pro" panose="020B0504020202020204" pitchFamily="34" charset="0"/>
                <a:cs typeface="Arial" panose="020B0604020202020204" pitchFamily="34" charset="0"/>
              </a:defRPr>
            </a:lvl1pPr>
          </a:lstStyle>
          <a:p>
            <a:pPr lvl="0"/>
            <a:r>
              <a:rPr lang="en-US"/>
              <a:t>Enter section title</a:t>
            </a:r>
          </a:p>
        </p:txBody>
      </p:sp>
    </p:spTree>
    <p:extLst>
      <p:ext uri="{BB962C8B-B14F-4D97-AF65-F5344CB8AC3E}">
        <p14:creationId xmlns:p14="http://schemas.microsoft.com/office/powerpoint/2010/main" val="1642753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 Presentation Opening Slide">
    <p:bg>
      <p:bgPr>
        <a:solidFill>
          <a:srgbClr val="05599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1722467-00D5-48C4-A0E3-DBA0E54CD48E}"/>
              </a:ext>
            </a:extLst>
          </p:cNvPr>
          <p:cNvSpPr>
            <a:spLocks noGrp="1"/>
          </p:cNvSpPr>
          <p:nvPr>
            <p:ph type="body" sz="quarter" idx="10" hasCustomPrompt="1"/>
          </p:nvPr>
        </p:nvSpPr>
        <p:spPr>
          <a:xfrm>
            <a:off x="616224" y="2358615"/>
            <a:ext cx="10700042" cy="1373701"/>
          </a:xfrm>
          <a:prstGeom prst="rect">
            <a:avLst/>
          </a:prstGeom>
        </p:spPr>
        <p:txBody>
          <a:bodyPr/>
          <a:lstStyle>
            <a:lvl1pPr marL="0" indent="0" algn="l">
              <a:buNone/>
              <a:defRPr sz="4400" b="1">
                <a:solidFill>
                  <a:schemeClr val="bg1"/>
                </a:solidFill>
                <a:latin typeface="Avenir Next LT Pro" panose="020B0504020202020204" pitchFamily="34" charset="0"/>
                <a:cs typeface="Arial" panose="020B0604020202020204" pitchFamily="34" charset="0"/>
              </a:defRPr>
            </a:lvl1pPr>
          </a:lstStyle>
          <a:p>
            <a:pPr lvl="0"/>
            <a:r>
              <a:rPr lang="en-US"/>
              <a:t>Click to add presentation title</a:t>
            </a:r>
          </a:p>
        </p:txBody>
      </p:sp>
      <p:sp>
        <p:nvSpPr>
          <p:cNvPr id="10" name="Text Placeholder 10">
            <a:extLst>
              <a:ext uri="{FF2B5EF4-FFF2-40B4-BE49-F238E27FC236}">
                <a16:creationId xmlns:a16="http://schemas.microsoft.com/office/drawing/2014/main" id="{5F0FA26E-40B5-44FF-A084-1554D187A6EE}"/>
              </a:ext>
            </a:extLst>
          </p:cNvPr>
          <p:cNvSpPr>
            <a:spLocks noGrp="1"/>
          </p:cNvSpPr>
          <p:nvPr>
            <p:ph type="body" sz="quarter" idx="11" hasCustomPrompt="1"/>
          </p:nvPr>
        </p:nvSpPr>
        <p:spPr>
          <a:xfrm>
            <a:off x="616224" y="3819535"/>
            <a:ext cx="7878488" cy="746846"/>
          </a:xfrm>
          <a:prstGeom prst="rect">
            <a:avLst/>
          </a:prstGeom>
        </p:spPr>
        <p:txBody>
          <a:bodyPr/>
          <a:lstStyle>
            <a:lvl1pPr marL="0" indent="0" algn="l">
              <a:buNone/>
              <a:defRPr sz="3200" b="0">
                <a:solidFill>
                  <a:schemeClr val="bg1"/>
                </a:solidFill>
                <a:latin typeface="Avenir Next LT Pro" panose="020B0504020202020204" pitchFamily="34" charset="0"/>
                <a:cs typeface="Arial" panose="020B0604020202020204" pitchFamily="34" charset="0"/>
              </a:defRPr>
            </a:lvl1pPr>
          </a:lstStyle>
          <a:p>
            <a:pPr lvl="0"/>
            <a:r>
              <a:rPr lang="en-US"/>
              <a:t>Click to add subtitle</a:t>
            </a:r>
          </a:p>
        </p:txBody>
      </p:sp>
      <p:sp>
        <p:nvSpPr>
          <p:cNvPr id="12" name="Text Placeholder 12">
            <a:extLst>
              <a:ext uri="{FF2B5EF4-FFF2-40B4-BE49-F238E27FC236}">
                <a16:creationId xmlns:a16="http://schemas.microsoft.com/office/drawing/2014/main" id="{E9BAFF98-5524-442B-AFF2-47280A15D622}"/>
              </a:ext>
            </a:extLst>
          </p:cNvPr>
          <p:cNvSpPr>
            <a:spLocks noGrp="1"/>
          </p:cNvSpPr>
          <p:nvPr>
            <p:ph type="body" sz="quarter" idx="12" hasCustomPrompt="1"/>
          </p:nvPr>
        </p:nvSpPr>
        <p:spPr>
          <a:xfrm>
            <a:off x="616224" y="4893990"/>
            <a:ext cx="8401568" cy="423884"/>
          </a:xfrm>
          <a:prstGeom prst="rect">
            <a:avLst/>
          </a:prstGeom>
        </p:spPr>
        <p:txBody>
          <a:bodyPr/>
          <a:lstStyle>
            <a:lvl1pPr marL="0" indent="0" algn="l">
              <a:buNone/>
              <a:defRPr sz="2400" b="1" i="0">
                <a:solidFill>
                  <a:schemeClr val="bg1"/>
                </a:solidFill>
                <a:latin typeface="Avenir Next LT Pro" panose="020B0504020202020204" pitchFamily="34" charset="0"/>
                <a:cs typeface="Arial" panose="020B0604020202020204" pitchFamily="34" charset="0"/>
              </a:defRPr>
            </a:lvl1pPr>
          </a:lstStyle>
          <a:p>
            <a:pPr lvl="0"/>
            <a:r>
              <a:rPr lang="en-US"/>
              <a:t>Presenter Name</a:t>
            </a:r>
          </a:p>
        </p:txBody>
      </p:sp>
      <p:sp>
        <p:nvSpPr>
          <p:cNvPr id="13" name="Text Placeholder 12">
            <a:extLst>
              <a:ext uri="{FF2B5EF4-FFF2-40B4-BE49-F238E27FC236}">
                <a16:creationId xmlns:a16="http://schemas.microsoft.com/office/drawing/2014/main" id="{22ADD84B-974E-49B7-BBBD-5023B3276100}"/>
              </a:ext>
            </a:extLst>
          </p:cNvPr>
          <p:cNvSpPr>
            <a:spLocks noGrp="1"/>
          </p:cNvSpPr>
          <p:nvPr>
            <p:ph type="body" sz="quarter" idx="13" hasCustomPrompt="1"/>
          </p:nvPr>
        </p:nvSpPr>
        <p:spPr>
          <a:xfrm>
            <a:off x="616225" y="5331126"/>
            <a:ext cx="8401565" cy="423884"/>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Title, Bureau/Office/Program</a:t>
            </a:r>
          </a:p>
        </p:txBody>
      </p:sp>
      <p:sp>
        <p:nvSpPr>
          <p:cNvPr id="14" name="Text Placeholder 12">
            <a:extLst>
              <a:ext uri="{FF2B5EF4-FFF2-40B4-BE49-F238E27FC236}">
                <a16:creationId xmlns:a16="http://schemas.microsoft.com/office/drawing/2014/main" id="{EB03ED66-67A4-4C98-8E6F-E5C65B8D8D0D}"/>
              </a:ext>
            </a:extLst>
          </p:cNvPr>
          <p:cNvSpPr>
            <a:spLocks noGrp="1"/>
          </p:cNvSpPr>
          <p:nvPr>
            <p:ph type="body" sz="quarter" idx="14" hasCustomPrompt="1"/>
          </p:nvPr>
        </p:nvSpPr>
        <p:spPr>
          <a:xfrm>
            <a:off x="616225" y="5845205"/>
            <a:ext cx="8401568" cy="423884"/>
          </a:xfrm>
          <a:prstGeom prst="rect">
            <a:avLst/>
          </a:prstGeom>
        </p:spPr>
        <p:txBody>
          <a:bodyPr/>
          <a:lstStyle>
            <a:lvl1pPr marL="0" indent="0" algn="l">
              <a:buNone/>
              <a:defRPr sz="2400" b="1" i="0">
                <a:solidFill>
                  <a:schemeClr val="bg1"/>
                </a:solidFill>
                <a:latin typeface="Avenir Next LT Pro" panose="020B0504020202020204" pitchFamily="34" charset="0"/>
                <a:cs typeface="Arial" panose="020B0604020202020204" pitchFamily="34" charset="0"/>
              </a:defRPr>
            </a:lvl1pPr>
          </a:lstStyle>
          <a:p>
            <a:pPr lvl="0"/>
            <a:r>
              <a:rPr lang="en-US"/>
              <a:t>Presenter Name</a:t>
            </a:r>
          </a:p>
        </p:txBody>
      </p:sp>
      <p:sp>
        <p:nvSpPr>
          <p:cNvPr id="15" name="Text Placeholder 12">
            <a:extLst>
              <a:ext uri="{FF2B5EF4-FFF2-40B4-BE49-F238E27FC236}">
                <a16:creationId xmlns:a16="http://schemas.microsoft.com/office/drawing/2014/main" id="{FF4BF661-36FF-4B02-9B69-812F87370076}"/>
              </a:ext>
            </a:extLst>
          </p:cNvPr>
          <p:cNvSpPr>
            <a:spLocks noGrp="1"/>
          </p:cNvSpPr>
          <p:nvPr>
            <p:ph type="body" sz="quarter" idx="15" hasCustomPrompt="1"/>
          </p:nvPr>
        </p:nvSpPr>
        <p:spPr>
          <a:xfrm>
            <a:off x="616224" y="6282341"/>
            <a:ext cx="8401568" cy="423884"/>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Title, Bureau/Office/Program</a:t>
            </a:r>
          </a:p>
        </p:txBody>
      </p:sp>
      <p:pic>
        <p:nvPicPr>
          <p:cNvPr id="2" name="Picture 1" descr="Massachusetts Department of Public Health logo">
            <a:extLst>
              <a:ext uri="{FF2B5EF4-FFF2-40B4-BE49-F238E27FC236}">
                <a16:creationId xmlns:a16="http://schemas.microsoft.com/office/drawing/2014/main" id="{9813AF5F-9E1C-D5A0-547D-C7ED4C5952CD}"/>
              </a:ext>
            </a:extLst>
          </p:cNvPr>
          <p:cNvPicPr>
            <a:picLocks noChangeAspect="1"/>
          </p:cNvPicPr>
          <p:nvPr userDrawn="1"/>
        </p:nvPicPr>
        <p:blipFill>
          <a:blip r:embed="rId2"/>
          <a:stretch>
            <a:fillRect/>
          </a:stretch>
        </p:blipFill>
        <p:spPr>
          <a:xfrm>
            <a:off x="705339" y="510148"/>
            <a:ext cx="2980225" cy="1662048"/>
          </a:xfrm>
          <a:prstGeom prst="rect">
            <a:avLst/>
          </a:prstGeom>
        </p:spPr>
      </p:pic>
    </p:spTree>
    <p:extLst>
      <p:ext uri="{BB962C8B-B14F-4D97-AF65-F5344CB8AC3E}">
        <p14:creationId xmlns:p14="http://schemas.microsoft.com/office/powerpoint/2010/main" val="2905767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tyle A: Regular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 uri="{C183D7F6-B498-43B3-948B-1728B52AA6E4}">
                <adec:decorative xmlns:adec="http://schemas.microsoft.com/office/drawing/2017/decorative" val="1"/>
              </a:ext>
            </a:extLst>
          </p:cNvPr>
          <p:cNvSpPr/>
          <p:nvPr userDrawn="1"/>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4514"/>
            <a:ext cx="10972800" cy="4679683"/>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ct val="20000"/>
              </a:spcBef>
              <a:buFont typeface="Arial" panose="020B0604020202020204" pitchFamily="34" charset="0"/>
              <a:buNone/>
              <a:defRPr sz="3200" kern="1200">
                <a:solidFill>
                  <a:srgbClr val="032E53"/>
                </a:solidFill>
                <a:latin typeface="Avenir Next LT Pro" panose="020B05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Click to add regular text.</a:t>
            </a:r>
          </a:p>
        </p:txBody>
      </p:sp>
      <p:sp>
        <p:nvSpPr>
          <p:cNvPr id="2" name="TextBox 1">
            <a:extLst>
              <a:ext uri="{FF2B5EF4-FFF2-40B4-BE49-F238E27FC236}">
                <a16:creationId xmlns:a16="http://schemas.microsoft.com/office/drawing/2014/main" id="{02685929-CD5C-4159-9F1A-33CD10D7166D}"/>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5F94BD1-E74E-4058-8122-844053A505F5}"/>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Tree>
    <p:extLst>
      <p:ext uri="{BB962C8B-B14F-4D97-AF65-F5344CB8AC3E}">
        <p14:creationId xmlns:p14="http://schemas.microsoft.com/office/powerpoint/2010/main" val="1882423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tyle B: Bull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 uri="{C183D7F6-B498-43B3-948B-1728B52AA6E4}">
                <adec:decorative xmlns:adec="http://schemas.microsoft.com/office/drawing/2017/decorative" val="1"/>
              </a:ext>
            </a:extLst>
          </p:cNvPr>
          <p:cNvSpPr/>
          <p:nvPr userDrawn="1"/>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8462"/>
            <a:ext cx="10972800" cy="4703031"/>
          </a:xfrm>
          <a:prstGeom prst="rect">
            <a:avLst/>
          </a:prstGeom>
        </p:spPr>
        <p:txBody>
          <a:bodyPr vert="horz" lIns="91440" tIns="45720" rIns="91440" bIns="45720" rtlCol="0">
            <a:normAutofit/>
          </a:bodyPr>
          <a:lstStyle>
            <a:lvl1pPr marL="342900" indent="-342900" algn="l" defTabSz="914400" rtl="0" eaLnBrk="1" latinLnBrk="0" hangingPunct="1">
              <a:lnSpc>
                <a:spcPct val="114000"/>
              </a:lnSpc>
              <a:spcBef>
                <a:spcPct val="20000"/>
              </a:spcBef>
              <a:buFont typeface="Arial" panose="020B0604020202020204" pitchFamily="34" charset="0"/>
              <a:buChar char="•"/>
              <a:defRPr sz="3200" kern="1200">
                <a:solidFill>
                  <a:srgbClr val="032E53"/>
                </a:solidFill>
                <a:latin typeface="Avenir Next LT Pro" panose="020B0504020202020204" pitchFamily="34" charset="0"/>
                <a:ea typeface="+mn-ea"/>
                <a:cs typeface="Arial" panose="020B0604020202020204" pitchFamily="34" charset="0"/>
              </a:defRPr>
            </a:lvl1pPr>
            <a:lvl2pPr marL="742950" indent="-285750" algn="l" defTabSz="914400" rtl="0" eaLnBrk="1" latinLnBrk="0" hangingPunct="1">
              <a:lnSpc>
                <a:spcPct val="114000"/>
              </a:lnSpc>
              <a:spcBef>
                <a:spcPct val="20000"/>
              </a:spcBef>
              <a:buFont typeface="Arial" panose="020B0604020202020204" pitchFamily="34" charset="0"/>
              <a:buChar char="•"/>
              <a:defRPr sz="2800" kern="1200">
                <a:solidFill>
                  <a:srgbClr val="032E53"/>
                </a:solidFill>
                <a:latin typeface="Avenir Next LT Pro" panose="020B0504020202020204" pitchFamily="34" charset="0"/>
                <a:ea typeface="+mn-ea"/>
                <a:cs typeface="Arial" panose="020B0604020202020204" pitchFamily="34" charset="0"/>
              </a:defRPr>
            </a:lvl2pPr>
            <a:lvl3pPr marL="1143000" indent="-228600" algn="l" defTabSz="914400" rtl="0" eaLnBrk="1" latinLnBrk="0" hangingPunct="1">
              <a:lnSpc>
                <a:spcPct val="114000"/>
              </a:lnSpc>
              <a:spcBef>
                <a:spcPct val="20000"/>
              </a:spcBef>
              <a:buFont typeface="Arial" panose="020B0604020202020204" pitchFamily="34" charset="0"/>
              <a:buChar char="•"/>
              <a:defRPr sz="2400" kern="1200">
                <a:solidFill>
                  <a:srgbClr val="032E53"/>
                </a:solidFill>
                <a:latin typeface="Avenir Next LT Pro" panose="020B05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Click to edit level one bullet text (add periods if more than one full sentence; no periods needed otherwise)</a:t>
            </a:r>
          </a:p>
          <a:p>
            <a:pPr lvl="1"/>
            <a:r>
              <a:rPr lang="en-US"/>
              <a:t>Second level bullet text</a:t>
            </a:r>
          </a:p>
          <a:p>
            <a:pPr lvl="2"/>
            <a:r>
              <a:rPr lang="en-US"/>
              <a:t>Third level bullet text</a:t>
            </a:r>
          </a:p>
        </p:txBody>
      </p:sp>
      <p:sp>
        <p:nvSpPr>
          <p:cNvPr id="2" name="TextBox 1">
            <a:extLst>
              <a:ext uri="{FF2B5EF4-FFF2-40B4-BE49-F238E27FC236}">
                <a16:creationId xmlns:a16="http://schemas.microsoft.com/office/drawing/2014/main" id="{02685929-CD5C-4159-9F1A-33CD10D7166D}"/>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663A3D56-7B2F-49EE-B824-21DADD1106DB}"/>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3" name="Title 1">
            <a:extLst>
              <a:ext uri="{FF2B5EF4-FFF2-40B4-BE49-F238E27FC236}">
                <a16:creationId xmlns:a16="http://schemas.microsoft.com/office/drawing/2014/main" id="{494959E2-EEB2-23E3-14AB-DE9E290B62F3}"/>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Tree>
    <p:extLst>
      <p:ext uri="{BB962C8B-B14F-4D97-AF65-F5344CB8AC3E}">
        <p14:creationId xmlns:p14="http://schemas.microsoft.com/office/powerpoint/2010/main" val="1734735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tyle C: Columns with Bul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hasCustomPrompt="1"/>
          </p:nvPr>
        </p:nvSpPr>
        <p:spPr>
          <a:xfrm>
            <a:off x="839789" y="1097280"/>
            <a:ext cx="5157787" cy="823912"/>
          </a:xfrm>
          <a:prstGeom prst="rect">
            <a:avLst/>
          </a:prstGeom>
        </p:spPr>
        <p:txBody>
          <a:bodyPr anchor="b"/>
          <a:lstStyle>
            <a:lvl1pPr marL="0" indent="0">
              <a:lnSpc>
                <a:spcPct val="114000"/>
              </a:lnSpc>
              <a:buNone/>
              <a:defRPr sz="3200" b="1">
                <a:solidFill>
                  <a:srgbClr val="032E53"/>
                </a:solidFill>
                <a:latin typeface="Avenir Next LT Pro"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header text </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62011" y="1920238"/>
            <a:ext cx="5157787" cy="4297680"/>
          </a:xfrm>
          <a:prstGeom prst="rect">
            <a:avLst/>
          </a:prstGeom>
        </p:spPr>
        <p:txBody>
          <a:bodyPr/>
          <a:lstStyle>
            <a:lvl1pPr>
              <a:lnSpc>
                <a:spcPct val="114000"/>
              </a:lnSpc>
              <a:defRPr sz="2800">
                <a:solidFill>
                  <a:srgbClr val="032E53"/>
                </a:solidFill>
                <a:latin typeface="Avenir Next LT Pro" panose="020B0504020202020204" pitchFamily="34" charset="0"/>
                <a:cs typeface="Arial" panose="020B0604020202020204" pitchFamily="34" charset="0"/>
              </a:defRPr>
            </a:lvl1pPr>
            <a:lvl2pPr>
              <a:lnSpc>
                <a:spcPct val="114000"/>
              </a:lnSpc>
              <a:defRPr sz="2400">
                <a:solidFill>
                  <a:srgbClr val="032E53"/>
                </a:solidFill>
                <a:latin typeface="Avenir Next LT Pro" panose="020B0504020202020204" pitchFamily="34" charset="0"/>
                <a:cs typeface="Arial" panose="020B0604020202020204" pitchFamily="34" charset="0"/>
              </a:defRPr>
            </a:lvl2pPr>
            <a:lvl3pPr marL="914400" indent="0">
              <a:buNone/>
              <a:defRPr>
                <a:solidFill>
                  <a:srgbClr val="032E53"/>
                </a:solidFill>
                <a:latin typeface="Avenir Next LT Pro" panose="020B0504020202020204" pitchFamily="34" charset="0"/>
                <a:cs typeface="Arial" panose="020B0604020202020204" pitchFamily="34" charset="0"/>
              </a:defRPr>
            </a:lvl3pPr>
            <a:lvl4pPr>
              <a:defRPr>
                <a:latin typeface="Franklin Gothic Book" panose="020B0503020102020204" pitchFamily="34" charset="0"/>
              </a:defRPr>
            </a:lvl4pPr>
            <a:lvl5pPr marL="1828800" indent="0">
              <a:buNone/>
              <a:defRPr/>
            </a:lvl5pPr>
          </a:lstStyle>
          <a:p>
            <a:pPr lvl="0"/>
            <a:r>
              <a:rPr lang="en-US"/>
              <a:t>Edit bullet level one text</a:t>
            </a:r>
          </a:p>
          <a:p>
            <a:pPr lvl="1"/>
            <a:r>
              <a:rPr lang="en-US"/>
              <a:t>Edit bullet level two text</a:t>
            </a:r>
          </a:p>
          <a:p>
            <a:pPr lvl="2"/>
            <a:endParaRPr lang="en-US"/>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hasCustomPrompt="1"/>
          </p:nvPr>
        </p:nvSpPr>
        <p:spPr>
          <a:xfrm>
            <a:off x="6172203" y="1097280"/>
            <a:ext cx="5183188" cy="823912"/>
          </a:xfrm>
          <a:prstGeom prst="rect">
            <a:avLst/>
          </a:prstGeom>
        </p:spPr>
        <p:txBody>
          <a:bodyPr anchor="b"/>
          <a:lstStyle>
            <a:lvl1pPr marL="0" indent="0">
              <a:lnSpc>
                <a:spcPct val="114000"/>
              </a:lnSpc>
              <a:buNone/>
              <a:defRPr sz="3200" b="1">
                <a:solidFill>
                  <a:srgbClr val="032E53"/>
                </a:solidFill>
                <a:latin typeface="Avenir Next LT Pro"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header text</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3" y="1920238"/>
            <a:ext cx="5183188" cy="4297680"/>
          </a:xfrm>
          <a:prstGeom prst="rect">
            <a:avLst/>
          </a:prstGeom>
        </p:spPr>
        <p:txBody>
          <a:bodyPr/>
          <a:lstStyle>
            <a:lvl1pPr>
              <a:lnSpc>
                <a:spcPct val="114000"/>
              </a:lnSpc>
              <a:defRPr sz="2800">
                <a:solidFill>
                  <a:srgbClr val="032E53"/>
                </a:solidFill>
                <a:latin typeface="Avenir Next LT Pro" panose="020B0504020202020204" pitchFamily="34" charset="0"/>
                <a:cs typeface="Arial" panose="020B0604020202020204" pitchFamily="34" charset="0"/>
              </a:defRPr>
            </a:lvl1pPr>
            <a:lvl2pPr>
              <a:lnSpc>
                <a:spcPct val="114000"/>
              </a:lnSpc>
              <a:defRPr sz="2400">
                <a:solidFill>
                  <a:srgbClr val="032E53"/>
                </a:solidFill>
                <a:latin typeface="Avenir Next LT Pro" panose="020B0504020202020204" pitchFamily="34" charset="0"/>
                <a:cs typeface="Arial" panose="020B0604020202020204" pitchFamily="34" charset="0"/>
              </a:defRPr>
            </a:lvl2pPr>
            <a:lvl3pPr>
              <a:defRPr>
                <a:solidFill>
                  <a:srgbClr val="032E53"/>
                </a:solidFill>
                <a:latin typeface="Avenir Next LT Pro" panose="020B0504020202020204" pitchFamily="34" charset="0"/>
                <a:cs typeface="Arial" panose="020B0604020202020204" pitchFamily="34" charset="0"/>
              </a:defRPr>
            </a:lvl3pPr>
            <a:lvl4pPr>
              <a:defRPr>
                <a:latin typeface="Franklin Gothic Book" panose="020B0503020102020204" pitchFamily="34" charset="0"/>
              </a:defRPr>
            </a:lvl4pPr>
          </a:lstStyle>
          <a:p>
            <a:pPr lvl="0"/>
            <a:r>
              <a:rPr lang="en-US"/>
              <a:t>Edit bullet level one text</a:t>
            </a:r>
          </a:p>
          <a:p>
            <a:pPr lvl="1"/>
            <a:r>
              <a:rPr lang="en-US"/>
              <a:t>Edit bullet level two text</a:t>
            </a:r>
          </a:p>
          <a:p>
            <a:pPr lvl="2"/>
            <a:endParaRPr lang="en-US"/>
          </a:p>
        </p:txBody>
      </p:sp>
      <p:sp>
        <p:nvSpPr>
          <p:cNvPr id="10" name="Rectangle 9">
            <a:extLst>
              <a:ext uri="{FF2B5EF4-FFF2-40B4-BE49-F238E27FC236}">
                <a16:creationId xmlns:a16="http://schemas.microsoft.com/office/drawing/2014/main" id="{599027F3-96A1-F54F-89E8-F47E6B10DE1B}"/>
              </a:ext>
              <a:ext uri="{C183D7F6-B498-43B3-948B-1728B52AA6E4}">
                <adec:decorative xmlns:adec="http://schemas.microsoft.com/office/drawing/2017/decorative" val="1"/>
              </a:ext>
            </a:extLst>
          </p:cNvPr>
          <p:cNvSpPr/>
          <p:nvPr userDrawn="1"/>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CFBF09-BBCF-454C-91A3-1D89A60FA302}"/>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itle 1">
            <a:extLst>
              <a:ext uri="{FF2B5EF4-FFF2-40B4-BE49-F238E27FC236}">
                <a16:creationId xmlns:a16="http://schemas.microsoft.com/office/drawing/2014/main" id="{8F696F47-27EC-4DEC-B31C-E3E63F7FBE43}"/>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
        <p:nvSpPr>
          <p:cNvPr id="13" name="TextBox 12">
            <a:extLst>
              <a:ext uri="{FF2B5EF4-FFF2-40B4-BE49-F238E27FC236}">
                <a16:creationId xmlns:a16="http://schemas.microsoft.com/office/drawing/2014/main" id="{03F1034B-732A-43E2-993F-868DF0D2772D}"/>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14" name="Slide Number Placeholder 5">
            <a:extLst>
              <a:ext uri="{FF2B5EF4-FFF2-40B4-BE49-F238E27FC236}">
                <a16:creationId xmlns:a16="http://schemas.microsoft.com/office/drawing/2014/main" id="{BE009795-B8D9-482E-96A1-D1025E613A3F}"/>
              </a:ext>
            </a:extLst>
          </p:cNvPr>
          <p:cNvSpPr>
            <a:spLocks noGrp="1"/>
          </p:cNvSpPr>
          <p:nvPr>
            <p:ph type="sldNum" sz="quarter" idx="10"/>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4265003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ust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panose="020B0504020202020204" pitchFamily="34" charset="0"/>
            </a:endParaRPr>
          </a:p>
        </p:txBody>
      </p:sp>
      <p:sp>
        <p:nvSpPr>
          <p:cNvPr id="11" name="TextBox 10">
            <a:extLst>
              <a:ext uri="{FF2B5EF4-FFF2-40B4-BE49-F238E27FC236}">
                <a16:creationId xmlns:a16="http://schemas.microsoft.com/office/drawing/2014/main" id="{53D0130E-9D3A-4D88-A99C-681EBB4E32AF}"/>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mass.gov/dph</a:t>
            </a:r>
          </a:p>
        </p:txBody>
      </p:sp>
      <p:sp>
        <p:nvSpPr>
          <p:cNvPr id="5" name="Slide Number Placeholder 5">
            <a:extLst>
              <a:ext uri="{FF2B5EF4-FFF2-40B4-BE49-F238E27FC236}">
                <a16:creationId xmlns:a16="http://schemas.microsoft.com/office/drawing/2014/main" id="{2585A0BC-7D09-4814-A71B-C90669C60B81}"/>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666656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Intro">
    <p:bg>
      <p:bgPr>
        <a:solidFill>
          <a:srgbClr val="00599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49108D5-E6A2-E374-F491-40DDE4CC949E}"/>
              </a:ext>
              <a:ext uri="{C183D7F6-B498-43B3-948B-1728B52AA6E4}">
                <adec:decorative xmlns:adec="http://schemas.microsoft.com/office/drawing/2017/decorative" val="1"/>
              </a:ext>
            </a:extLst>
          </p:cNvPr>
          <p:cNvCxnSpPr/>
          <p:nvPr userDrawn="1"/>
        </p:nvCxnSpPr>
        <p:spPr>
          <a:xfrm>
            <a:off x="2049517" y="2228193"/>
            <a:ext cx="81139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2F8765F-34CF-EDAB-B5EF-A28E0BDB163D}"/>
              </a:ext>
              <a:ext uri="{C183D7F6-B498-43B3-948B-1728B52AA6E4}">
                <adec:decorative xmlns:adec="http://schemas.microsoft.com/office/drawing/2017/decorative" val="1"/>
              </a:ext>
            </a:extLst>
          </p:cNvPr>
          <p:cNvCxnSpPr/>
          <p:nvPr userDrawn="1"/>
        </p:nvCxnSpPr>
        <p:spPr>
          <a:xfrm>
            <a:off x="2039007" y="4703379"/>
            <a:ext cx="81139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3CE05C00-0C08-7FEC-4EE1-897B5C522B54}"/>
              </a:ext>
            </a:extLst>
          </p:cNvPr>
          <p:cNvSpPr>
            <a:spLocks noGrp="1"/>
          </p:cNvSpPr>
          <p:nvPr>
            <p:ph type="body" sz="quarter" idx="10" hasCustomPrompt="1"/>
          </p:nvPr>
        </p:nvSpPr>
        <p:spPr>
          <a:xfrm>
            <a:off x="2995886" y="2814637"/>
            <a:ext cx="6032500" cy="1228725"/>
          </a:xfrm>
          <a:prstGeom prst="rect">
            <a:avLst/>
          </a:prstGeom>
        </p:spPr>
        <p:txBody>
          <a:bodyPr anchor="ctr" anchorCtr="0"/>
          <a:lstStyle>
            <a:lvl1pPr marL="0" indent="0" algn="ctr">
              <a:buNone/>
              <a:defRPr sz="4400" b="1" i="0">
                <a:solidFill>
                  <a:schemeClr val="bg1"/>
                </a:solidFill>
                <a:latin typeface="Avenir Next LT Pro" panose="020B0504020202020204" pitchFamily="34" charset="0"/>
                <a:cs typeface="Arial" panose="020B0604020202020204" pitchFamily="34" charset="0"/>
              </a:defRPr>
            </a:lvl1pPr>
          </a:lstStyle>
          <a:p>
            <a:pPr lvl="0"/>
            <a:r>
              <a:rPr lang="en-US"/>
              <a:t>Enter section title</a:t>
            </a:r>
          </a:p>
        </p:txBody>
      </p:sp>
    </p:spTree>
    <p:extLst>
      <p:ext uri="{BB962C8B-B14F-4D97-AF65-F5344CB8AC3E}">
        <p14:creationId xmlns:p14="http://schemas.microsoft.com/office/powerpoint/2010/main" val="1230374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896346"/>
      </p:ext>
    </p:extLst>
  </p:cSld>
  <p:clrMap bg1="lt1" tx1="dk1" bg2="lt2" tx2="dk2" accent1="accent1" accent2="accent2" accent3="accent3" accent4="accent4" accent5="accent5" accent6="accent6" hlink="hlink" folHlink="folHlink"/>
  <p:sldLayoutIdLst>
    <p:sldLayoutId id="2147483889" r:id="rId1"/>
    <p:sldLayoutId id="2147483896" r:id="rId2"/>
    <p:sldLayoutId id="2147483897" r:id="rId3"/>
    <p:sldLayoutId id="2147483898" r:id="rId4"/>
    <p:sldLayoutId id="2147483890" r:id="rId5"/>
    <p:sldLayoutId id="2147483891" r:id="rId6"/>
    <p:sldLayoutId id="2147483892" r:id="rId7"/>
    <p:sldLayoutId id="2147483893" r:id="rId8"/>
    <p:sldLayoutId id="2147483894" r:id="rId9"/>
    <p:sldLayoutId id="2147483899" r:id="rId10"/>
    <p:sldLayoutId id="21474838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000850"/>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2153384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mass.gov/news/state-public-health-officials-announce-first-two-confirmed-measles-cases-in-massachusetts-this-year"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hyperlink" Target="https://www.mass.gov/news/massdep-and-dph-joint-statement-on-the-trump-administrations-decision-to-eliminate-the-endangerment-findin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hyperlink" Target="https://checkahealthlicense.mass.gov/"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1.jpeg"/><Relationship Id="rId7" Type="http://schemas.openxmlformats.org/officeDocument/2006/relationships/diagramQuickStyle" Target="../diagrams/quickStyle2.xml"/><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www.rawpixel.com/search/Worker%20protective%20equipment?sort=curated&amp;page=1" TargetMode="External"/><Relationship Id="rId9" Type="http://schemas.microsoft.com/office/2007/relationships/diagramDrawing" Target="../diagrams/drawing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diagramColors" Target="../diagrams/colors3.xml"/><Relationship Id="rId11" Type="http://schemas.openxmlformats.org/officeDocument/2006/relationships/image" Target="../media/image51.jpeg"/><Relationship Id="rId5" Type="http://schemas.openxmlformats.org/officeDocument/2006/relationships/diagramQuickStyle" Target="../diagrams/quickStyle3.xml"/><Relationship Id="rId10" Type="http://schemas.openxmlformats.org/officeDocument/2006/relationships/image" Target="../media/image50.svg"/><Relationship Id="rId4" Type="http://schemas.openxmlformats.org/officeDocument/2006/relationships/diagramLayout" Target="../diagrams/layout3.xml"/><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data.hrsa.gov/topics/health-workforce/program/clinician-dashboards#AlumniDashboards" TargetMode="External"/><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www.mass.gov/lists/health-professions-data-series" TargetMode="External"/><Relationship Id="rId7" Type="http://schemas.openxmlformats.org/officeDocument/2006/relationships/diagramColors" Target="../diagrams/colors4.xml"/><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55.svg"/><Relationship Id="rId4" Type="http://schemas.openxmlformats.org/officeDocument/2006/relationships/image" Target="../media/image54.sv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hyperlink" Target="https://www.mass.gov/info-details/licensed-practical-nurse-lpn-health-professions-interactive-data-dashboard" TargetMode="External"/><Relationship Id="rId5" Type="http://schemas.openxmlformats.org/officeDocument/2006/relationships/image" Target="../media/image57.png"/><Relationship Id="rId4" Type="http://schemas.openxmlformats.org/officeDocument/2006/relationships/hyperlink" Target="https://www.mass.gov/info-details/registered-nurse-rn-health-professions-interactive-data-dashboard"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eb.cvent.com/event/ba092a10-c48d-4415-8ec5-05464b8bd390/summary"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chiamass.gov/integrated-nursing-dashboard"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ass.gov/info-details/influenza-reporting"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85A978-E8DF-43C5-81AD-9E02D99320AA}"/>
              </a:ext>
            </a:extLst>
          </p:cNvPr>
          <p:cNvSpPr>
            <a:spLocks noGrp="1"/>
          </p:cNvSpPr>
          <p:nvPr>
            <p:ph type="title" idx="4294967295"/>
          </p:nvPr>
        </p:nvSpPr>
        <p:spPr>
          <a:xfrm>
            <a:off x="681893" y="2767670"/>
            <a:ext cx="10440537" cy="13737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Arial" panose="020B0604020202020204" pitchFamily="34" charset="0"/>
              </a:rPr>
              <a:t>Public Health Council Meeting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Arial" panose="020B0604020202020204" pitchFamily="34" charset="0"/>
              </a:rPr>
              <a:t>March 11, 2026</a:t>
            </a:r>
          </a:p>
        </p:txBody>
      </p:sp>
      <p:sp>
        <p:nvSpPr>
          <p:cNvPr id="6" name="Text Placeholder 5">
            <a:extLst>
              <a:ext uri="{FF2B5EF4-FFF2-40B4-BE49-F238E27FC236}">
                <a16:creationId xmlns:a16="http://schemas.microsoft.com/office/drawing/2014/main" id="{47C6150D-AC60-4C53-BF42-5D0DCA499FFF}"/>
              </a:ext>
            </a:extLst>
          </p:cNvPr>
          <p:cNvSpPr>
            <a:spLocks noGrp="1"/>
          </p:cNvSpPr>
          <p:nvPr>
            <p:ph type="body" sz="quarter" idx="11"/>
          </p:nvPr>
        </p:nvSpPr>
        <p:spPr>
          <a:xfrm>
            <a:off x="681893" y="4522149"/>
            <a:ext cx="7296247" cy="469382"/>
          </a:xfrm>
        </p:spPr>
        <p:txBody>
          <a:bodyPr lIns="91440" tIns="45720" rIns="91440" bIns="45720" anchor="t"/>
          <a:lstStyle/>
          <a:p>
            <a:r>
              <a:rPr lang="en-US" sz="3600"/>
              <a:t>Robert Goldstein, Commissioner</a:t>
            </a:r>
          </a:p>
        </p:txBody>
      </p:sp>
      <p:sp>
        <p:nvSpPr>
          <p:cNvPr id="7" name="Text Placeholder 6">
            <a:extLst>
              <a:ext uri="{FF2B5EF4-FFF2-40B4-BE49-F238E27FC236}">
                <a16:creationId xmlns:a16="http://schemas.microsoft.com/office/drawing/2014/main" id="{A9AD708C-07C5-4CCE-B44A-7D309F3B522C}"/>
              </a:ext>
            </a:extLst>
          </p:cNvPr>
          <p:cNvSpPr>
            <a:spLocks noGrp="1"/>
          </p:cNvSpPr>
          <p:nvPr>
            <p:ph type="body" sz="quarter" idx="12"/>
          </p:nvPr>
        </p:nvSpPr>
        <p:spPr>
          <a:xfrm>
            <a:off x="681893" y="5552844"/>
            <a:ext cx="10965277" cy="879853"/>
          </a:xfrm>
        </p:spPr>
        <p:txBody>
          <a:bodyPr lIns="91440" tIns="45720" rIns="91440" bIns="45720" anchor="t"/>
          <a:lstStyle/>
          <a:p>
            <a:r>
              <a:rPr lang="en-US" dirty="0"/>
              <a:t>Today’s presentation is available on mass.gov/</a:t>
            </a:r>
            <a:r>
              <a:rPr lang="en-US" dirty="0" err="1"/>
              <a:t>dph</a:t>
            </a:r>
            <a:r>
              <a:rPr lang="en-US" dirty="0"/>
              <a:t> under “Upcoming Events” by clicking on the March Public Health Council listing.​</a:t>
            </a:r>
          </a:p>
          <a:p>
            <a:endParaRPr lang="en-US" dirty="0"/>
          </a:p>
        </p:txBody>
      </p:sp>
    </p:spTree>
    <p:extLst>
      <p:ext uri="{BB962C8B-B14F-4D97-AF65-F5344CB8AC3E}">
        <p14:creationId xmlns:p14="http://schemas.microsoft.com/office/powerpoint/2010/main" val="2552531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50EDB-651F-2069-E978-2B7C2F293B2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9E93271-D6A3-DDD8-2428-866ED2BBD87D}"/>
              </a:ext>
            </a:extLst>
          </p:cNvPr>
          <p:cNvSpPr>
            <a:spLocks noGrp="1"/>
          </p:cNvSpPr>
          <p:nvPr>
            <p:ph type="title"/>
          </p:nvPr>
        </p:nvSpPr>
        <p:spPr/>
        <p:txBody>
          <a:bodyPr/>
          <a:lstStyle/>
          <a:p>
            <a:r>
              <a:rPr lang="en-US" dirty="0"/>
              <a:t>Measles</a:t>
            </a:r>
          </a:p>
        </p:txBody>
      </p:sp>
      <p:pic>
        <p:nvPicPr>
          <p:cNvPr id="3" name="Picture 2" descr="Screenshot of press release on website: State public health officials announce first two confirmed measles cases in Massachusetts this year; residents are reminded of the importance of MMR vaccine in preventing measles. For immediate release: 2/27/2026, Department of Public Health">
            <a:hlinkClick r:id="rId2"/>
            <a:extLst>
              <a:ext uri="{FF2B5EF4-FFF2-40B4-BE49-F238E27FC236}">
                <a16:creationId xmlns:a16="http://schemas.microsoft.com/office/drawing/2014/main" id="{092B725B-882E-9D08-57EF-534B96467C9F}"/>
              </a:ext>
            </a:extLst>
          </p:cNvPr>
          <p:cNvPicPr>
            <a:picLocks noChangeAspect="1"/>
          </p:cNvPicPr>
          <p:nvPr/>
        </p:nvPicPr>
        <p:blipFill>
          <a:blip r:embed="rId3"/>
          <a:stretch>
            <a:fillRect/>
          </a:stretch>
        </p:blipFill>
        <p:spPr>
          <a:xfrm>
            <a:off x="592822" y="1522371"/>
            <a:ext cx="9525736" cy="4515045"/>
          </a:xfrm>
          <a:prstGeom prst="rect">
            <a:avLst/>
          </a:prstGeom>
        </p:spPr>
      </p:pic>
      <p:sp>
        <p:nvSpPr>
          <p:cNvPr id="12" name="Slide Number Placeholder 14">
            <a:extLst>
              <a:ext uri="{FF2B5EF4-FFF2-40B4-BE49-F238E27FC236}">
                <a16:creationId xmlns:a16="http://schemas.microsoft.com/office/drawing/2014/main" id="{086FBB50-747E-25AC-9694-D1AE3B4BC582}"/>
              </a:ext>
            </a:extLst>
          </p:cNvPr>
          <p:cNvSpPr>
            <a:spLocks noGrp="1"/>
          </p:cNvSpPr>
          <p:nvPr>
            <p:ph type="sldNum" sz="quarter" idx="4"/>
          </p:nvPr>
        </p:nvSpPr>
        <p:spPr/>
        <p:txBody>
          <a:bodyPr/>
          <a:lstStyle/>
          <a:p>
            <a:fld id="{CA49D0EE-DE7F-324B-A84C-F36708423CDB}" type="slidenum">
              <a:rPr lang="en-US" smtClean="0"/>
              <a:pPr/>
              <a:t>10</a:t>
            </a:fld>
            <a:endParaRPr lang="en-US"/>
          </a:p>
        </p:txBody>
      </p:sp>
    </p:spTree>
    <p:extLst>
      <p:ext uri="{BB962C8B-B14F-4D97-AF65-F5344CB8AC3E}">
        <p14:creationId xmlns:p14="http://schemas.microsoft.com/office/powerpoint/2010/main" val="37248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941A8-5C98-1C87-8619-FF4DE627318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1E7D073-BB31-8D74-0905-1E36C9DE8772}"/>
              </a:ext>
            </a:extLst>
          </p:cNvPr>
          <p:cNvSpPr>
            <a:spLocks noGrp="1"/>
          </p:cNvSpPr>
          <p:nvPr>
            <p:ph type="title"/>
          </p:nvPr>
        </p:nvSpPr>
        <p:spPr/>
        <p:txBody>
          <a:bodyPr/>
          <a:lstStyle/>
          <a:p>
            <a:r>
              <a:rPr lang="en-US" dirty="0"/>
              <a:t>ACIP meeting</a:t>
            </a:r>
          </a:p>
        </p:txBody>
      </p:sp>
      <p:pic>
        <p:nvPicPr>
          <p:cNvPr id="3" name="Picture 2" descr="CDC Advisory Committee on Immunization Practices (ACIP)">
            <a:extLst>
              <a:ext uri="{FF2B5EF4-FFF2-40B4-BE49-F238E27FC236}">
                <a16:creationId xmlns:a16="http://schemas.microsoft.com/office/drawing/2014/main" id="{0FDB567D-0A96-5491-386B-B0A8A1EC8C5B}"/>
              </a:ext>
            </a:extLst>
          </p:cNvPr>
          <p:cNvPicPr>
            <a:picLocks noChangeAspect="1"/>
          </p:cNvPicPr>
          <p:nvPr/>
        </p:nvPicPr>
        <p:blipFill>
          <a:blip r:embed="rId2"/>
          <a:stretch>
            <a:fillRect/>
          </a:stretch>
        </p:blipFill>
        <p:spPr>
          <a:xfrm>
            <a:off x="1051836" y="2531952"/>
            <a:ext cx="10088328" cy="1424551"/>
          </a:xfrm>
          <a:prstGeom prst="rect">
            <a:avLst/>
          </a:prstGeom>
        </p:spPr>
      </p:pic>
      <p:sp>
        <p:nvSpPr>
          <p:cNvPr id="5" name="Content Placeholder 4">
            <a:extLst>
              <a:ext uri="{FF2B5EF4-FFF2-40B4-BE49-F238E27FC236}">
                <a16:creationId xmlns:a16="http://schemas.microsoft.com/office/drawing/2014/main" id="{B6A4BB6D-8EB6-A8C8-A151-8E84CB57F711}"/>
              </a:ext>
            </a:extLst>
          </p:cNvPr>
          <p:cNvSpPr>
            <a:spLocks noGrp="1"/>
          </p:cNvSpPr>
          <p:nvPr>
            <p:ph idx="1"/>
          </p:nvPr>
        </p:nvSpPr>
        <p:spPr>
          <a:xfrm>
            <a:off x="609600" y="4106946"/>
            <a:ext cx="10972800" cy="1066633"/>
          </a:xfrm>
        </p:spPr>
        <p:txBody>
          <a:bodyPr/>
          <a:lstStyle/>
          <a:p>
            <a:r>
              <a:rPr lang="en-US" dirty="0"/>
              <a:t>Next meeting (rescheduled from February): March 18-19</a:t>
            </a:r>
          </a:p>
        </p:txBody>
      </p:sp>
      <p:sp>
        <p:nvSpPr>
          <p:cNvPr id="12" name="Slide Number Placeholder 14">
            <a:extLst>
              <a:ext uri="{FF2B5EF4-FFF2-40B4-BE49-F238E27FC236}">
                <a16:creationId xmlns:a16="http://schemas.microsoft.com/office/drawing/2014/main" id="{F455909D-9F44-C361-8111-A16B3A3EC113}"/>
              </a:ext>
            </a:extLst>
          </p:cNvPr>
          <p:cNvSpPr>
            <a:spLocks noGrp="1"/>
          </p:cNvSpPr>
          <p:nvPr>
            <p:ph type="sldNum" sz="quarter" idx="4"/>
          </p:nvPr>
        </p:nvSpPr>
        <p:spPr/>
        <p:txBody>
          <a:bodyPr/>
          <a:lstStyle/>
          <a:p>
            <a:fld id="{CA49D0EE-DE7F-324B-A84C-F36708423CDB}" type="slidenum">
              <a:rPr lang="en-US" smtClean="0"/>
              <a:pPr/>
              <a:t>11</a:t>
            </a:fld>
            <a:endParaRPr lang="en-US"/>
          </a:p>
        </p:txBody>
      </p:sp>
    </p:spTree>
    <p:extLst>
      <p:ext uri="{BB962C8B-B14F-4D97-AF65-F5344CB8AC3E}">
        <p14:creationId xmlns:p14="http://schemas.microsoft.com/office/powerpoint/2010/main" val="3443048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65DE1-2612-FE0C-0201-6BFF742F66B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C44202C-CB6D-5A56-F4F1-451DFA62FF5F}"/>
              </a:ext>
            </a:extLst>
          </p:cNvPr>
          <p:cNvSpPr>
            <a:spLocks noGrp="1"/>
          </p:cNvSpPr>
          <p:nvPr>
            <p:ph type="title"/>
          </p:nvPr>
        </p:nvSpPr>
        <p:spPr/>
        <p:txBody>
          <a:bodyPr/>
          <a:lstStyle/>
          <a:p>
            <a:r>
              <a:rPr lang="en-US" dirty="0"/>
              <a:t>Federal update: Endangerment finding </a:t>
            </a:r>
          </a:p>
        </p:txBody>
      </p:sp>
      <p:pic>
        <p:nvPicPr>
          <p:cNvPr id="1026" name="Picture 2" descr="Text of joint statement on EPA Endangerment Finding, 1 of 2 (visit link for text)">
            <a:extLst>
              <a:ext uri="{FF2B5EF4-FFF2-40B4-BE49-F238E27FC236}">
                <a16:creationId xmlns:a16="http://schemas.microsoft.com/office/drawing/2014/main" id="{FFD39A24-C7A2-5F14-BE9E-AF5DFEF40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21" y="1091312"/>
            <a:ext cx="4199463" cy="52493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tinued text of joint statement on EPA Endangerment Finding (visit link for text)">
            <a:extLst>
              <a:ext uri="{FF2B5EF4-FFF2-40B4-BE49-F238E27FC236}">
                <a16:creationId xmlns:a16="http://schemas.microsoft.com/office/drawing/2014/main" id="{23BA7F4F-51B9-2D33-FC73-99E66355C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320" y="1091311"/>
            <a:ext cx="4199463" cy="524932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3D4F96F0-8528-E679-7B74-9BEA0523BB8D}"/>
              </a:ext>
            </a:extLst>
          </p:cNvPr>
          <p:cNvSpPr>
            <a:spLocks noGrp="1"/>
          </p:cNvSpPr>
          <p:nvPr>
            <p:ph idx="1"/>
          </p:nvPr>
        </p:nvSpPr>
        <p:spPr>
          <a:xfrm>
            <a:off x="9359819" y="2614036"/>
            <a:ext cx="2736415" cy="2203878"/>
          </a:xfrm>
        </p:spPr>
        <p:txBody>
          <a:bodyPr>
            <a:normAutofit fontScale="77500" lnSpcReduction="20000"/>
          </a:bodyPr>
          <a:lstStyle/>
          <a:p>
            <a:r>
              <a:rPr lang="en-US" sz="3600" b="1" dirty="0">
                <a:hlinkClick r:id="rId4"/>
              </a:rPr>
              <a:t>Read the  statement from MassDEP and DPH online</a:t>
            </a:r>
            <a:endParaRPr lang="en-US" sz="3600" b="1" dirty="0"/>
          </a:p>
        </p:txBody>
      </p:sp>
      <p:sp>
        <p:nvSpPr>
          <p:cNvPr id="12" name="Slide Number Placeholder 14">
            <a:extLst>
              <a:ext uri="{FF2B5EF4-FFF2-40B4-BE49-F238E27FC236}">
                <a16:creationId xmlns:a16="http://schemas.microsoft.com/office/drawing/2014/main" id="{439E5959-204A-7B96-D1FA-56076FFDFCE7}"/>
              </a:ext>
            </a:extLst>
          </p:cNvPr>
          <p:cNvSpPr>
            <a:spLocks noGrp="1"/>
          </p:cNvSpPr>
          <p:nvPr>
            <p:ph type="sldNum" sz="quarter" idx="4"/>
          </p:nvPr>
        </p:nvSpPr>
        <p:spPr/>
        <p:txBody>
          <a:bodyPr/>
          <a:lstStyle/>
          <a:p>
            <a:fld id="{CA49D0EE-DE7F-324B-A84C-F36708423CDB}" type="slidenum">
              <a:rPr lang="en-US" smtClean="0"/>
              <a:pPr/>
              <a:t>12</a:t>
            </a:fld>
            <a:endParaRPr lang="en-US"/>
          </a:p>
        </p:txBody>
      </p:sp>
    </p:spTree>
    <p:extLst>
      <p:ext uri="{BB962C8B-B14F-4D97-AF65-F5344CB8AC3E}">
        <p14:creationId xmlns:p14="http://schemas.microsoft.com/office/powerpoint/2010/main" val="602370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FD82F-DE63-8E10-5956-7CE4502C66A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12F3837-F013-D6AA-6A53-06E74414813C}"/>
              </a:ext>
            </a:extLst>
          </p:cNvPr>
          <p:cNvSpPr>
            <a:spLocks noGrp="1"/>
          </p:cNvSpPr>
          <p:nvPr>
            <p:ph type="title" idx="4294967295"/>
          </p:nvPr>
        </p:nvSpPr>
        <p:spPr>
          <a:xfrm>
            <a:off x="681893" y="3016871"/>
            <a:ext cx="11143005" cy="13737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b="1">
                <a:solidFill>
                  <a:schemeClr val="bg1"/>
                </a:solidFill>
                <a:latin typeface="Avenir Next LT Pro"/>
                <a:ea typeface="Source Sans Pro"/>
                <a:cs typeface="Arial"/>
              </a:rPr>
              <a:t>Maternal Health Briefing</a:t>
            </a:r>
            <a:endParaRPr lang="en-US" sz="4000">
              <a:solidFill>
                <a:schemeClr val="bg1"/>
              </a:solidFill>
            </a:endParaRPr>
          </a:p>
        </p:txBody>
      </p:sp>
      <p:sp>
        <p:nvSpPr>
          <p:cNvPr id="6" name="Text Placeholder 5">
            <a:extLst>
              <a:ext uri="{FF2B5EF4-FFF2-40B4-BE49-F238E27FC236}">
                <a16:creationId xmlns:a16="http://schemas.microsoft.com/office/drawing/2014/main" id="{5ADE3248-50A2-C972-5FF0-F7D053BB5C8E}"/>
              </a:ext>
            </a:extLst>
          </p:cNvPr>
          <p:cNvSpPr>
            <a:spLocks noGrp="1"/>
          </p:cNvSpPr>
          <p:nvPr>
            <p:ph type="body" sz="quarter" idx="11"/>
          </p:nvPr>
        </p:nvSpPr>
        <p:spPr>
          <a:xfrm>
            <a:off x="681893" y="3697454"/>
            <a:ext cx="4797425" cy="469382"/>
          </a:xfrm>
        </p:spPr>
        <p:txBody>
          <a:bodyPr lIns="91440" tIns="45720" rIns="91440" bIns="45720" anchor="t">
            <a:normAutofit lnSpcReduction="10000"/>
          </a:bodyPr>
          <a:lstStyle/>
          <a:p>
            <a:r>
              <a:rPr lang="en-US">
                <a:latin typeface="Avenir Next LT Pro"/>
                <a:cs typeface="Arial"/>
              </a:rPr>
              <a:t>March 11, 2026</a:t>
            </a:r>
            <a:endParaRPr lang="en-US"/>
          </a:p>
        </p:txBody>
      </p:sp>
      <p:sp>
        <p:nvSpPr>
          <p:cNvPr id="7" name="Text Placeholder 6">
            <a:extLst>
              <a:ext uri="{FF2B5EF4-FFF2-40B4-BE49-F238E27FC236}">
                <a16:creationId xmlns:a16="http://schemas.microsoft.com/office/drawing/2014/main" id="{84FB7588-9AA6-F6C2-6D15-823CAC24CD5A}"/>
              </a:ext>
            </a:extLst>
          </p:cNvPr>
          <p:cNvSpPr>
            <a:spLocks noGrp="1"/>
          </p:cNvSpPr>
          <p:nvPr>
            <p:ph type="body" sz="quarter" idx="12"/>
          </p:nvPr>
        </p:nvSpPr>
        <p:spPr>
          <a:xfrm>
            <a:off x="681893" y="4324156"/>
            <a:ext cx="8451055" cy="1784727"/>
          </a:xfrm>
        </p:spPr>
        <p:txBody>
          <a:bodyPr vert="horz" lIns="91440" tIns="45720" rIns="91440" bIns="45720" rtlCol="0" anchor="t">
            <a:noAutofit/>
          </a:bodyPr>
          <a:lstStyle/>
          <a:p>
            <a:pPr>
              <a:lnSpc>
                <a:spcPct val="100000"/>
              </a:lnSpc>
              <a:spcBef>
                <a:spcPts val="0"/>
              </a:spcBef>
            </a:pPr>
            <a:r>
              <a:rPr lang="en-US" sz="2200" b="1" dirty="0">
                <a:latin typeface="Avenir Next LT Pro"/>
                <a:ea typeface="Source Sans Pro"/>
                <a:cs typeface="Arial"/>
              </a:rPr>
              <a:t>Elaine Fitzgerald Lewis, DrPH</a:t>
            </a:r>
          </a:p>
          <a:p>
            <a:pPr>
              <a:lnSpc>
                <a:spcPct val="100000"/>
              </a:lnSpc>
              <a:spcBef>
                <a:spcPts val="0"/>
              </a:spcBef>
            </a:pPr>
            <a:r>
              <a:rPr lang="en-US" sz="2200" dirty="0">
                <a:latin typeface="Avenir Next LT Pro"/>
                <a:ea typeface="Source Sans Pro"/>
                <a:cs typeface="Arial"/>
              </a:rPr>
              <a:t>Bureau of Family Health &amp; Nutrition</a:t>
            </a:r>
            <a:endParaRPr lang="en-US" sz="2200" dirty="0">
              <a:solidFill>
                <a:srgbClr val="000000"/>
              </a:solidFill>
              <a:latin typeface="Avenir Next LT Pro"/>
              <a:ea typeface="Source Sans Pro"/>
              <a:cs typeface="Arial"/>
            </a:endParaRPr>
          </a:p>
          <a:p>
            <a:pPr>
              <a:lnSpc>
                <a:spcPct val="100000"/>
              </a:lnSpc>
              <a:spcBef>
                <a:spcPts val="0"/>
              </a:spcBef>
            </a:pPr>
            <a:endParaRPr lang="en-US" sz="2200" b="1"/>
          </a:p>
          <a:p>
            <a:pPr>
              <a:lnSpc>
                <a:spcPct val="100000"/>
              </a:lnSpc>
              <a:spcBef>
                <a:spcPts val="0"/>
              </a:spcBef>
            </a:pPr>
            <a:r>
              <a:rPr lang="en-US" sz="2200" b="1" dirty="0">
                <a:latin typeface="Avenir Next LT Pro"/>
                <a:cs typeface="Arial"/>
              </a:rPr>
              <a:t>Cris Alonso, DrPH</a:t>
            </a:r>
            <a:endParaRPr lang="en-US" sz="2200" dirty="0">
              <a:solidFill>
                <a:srgbClr val="000000"/>
              </a:solidFill>
              <a:latin typeface="Avenir Next LT Pro"/>
              <a:cs typeface="Arial"/>
            </a:endParaRPr>
          </a:p>
          <a:p>
            <a:pPr>
              <a:lnSpc>
                <a:spcPct val="100000"/>
              </a:lnSpc>
              <a:spcBef>
                <a:spcPts val="0"/>
              </a:spcBef>
            </a:pPr>
            <a:r>
              <a:rPr lang="en-US" sz="2200" dirty="0">
                <a:latin typeface="Avenir Next LT Pro"/>
                <a:cs typeface="Arial"/>
              </a:rPr>
              <a:t>Division of Pregnancy, Infancy &amp; Early Childhood</a:t>
            </a:r>
            <a:endParaRPr lang="en-US" sz="2200" dirty="0">
              <a:solidFill>
                <a:srgbClr val="000000"/>
              </a:solidFill>
              <a:latin typeface="Avenir Next LT Pro"/>
            </a:endParaRPr>
          </a:p>
          <a:p>
            <a:pPr>
              <a:lnSpc>
                <a:spcPct val="100000"/>
              </a:lnSpc>
              <a:spcBef>
                <a:spcPts val="0"/>
              </a:spcBef>
            </a:pPr>
            <a:r>
              <a:rPr lang="en-US" sz="2200" dirty="0">
                <a:solidFill>
                  <a:srgbClr val="FFFFFF"/>
                </a:solidFill>
                <a:latin typeface="Avenir Next LT Pro"/>
                <a:cs typeface="Arial"/>
              </a:rPr>
              <a:t>Bureau of Family Health &amp; Nutrition</a:t>
            </a:r>
            <a:endParaRPr lang="en-US" sz="2200" dirty="0">
              <a:solidFill>
                <a:srgbClr val="FFFFFF"/>
              </a:solidFill>
            </a:endParaRPr>
          </a:p>
          <a:p>
            <a:pPr>
              <a:lnSpc>
                <a:spcPct val="100000"/>
              </a:lnSpc>
              <a:spcBef>
                <a:spcPts val="0"/>
              </a:spcBef>
            </a:pPr>
            <a:endParaRPr lang="en-US" sz="2200" b="1">
              <a:solidFill>
                <a:srgbClr val="FFFFFF"/>
              </a:solidFill>
            </a:endParaRPr>
          </a:p>
        </p:txBody>
      </p:sp>
    </p:spTree>
    <p:extLst>
      <p:ext uri="{BB962C8B-B14F-4D97-AF65-F5344CB8AC3E}">
        <p14:creationId xmlns:p14="http://schemas.microsoft.com/office/powerpoint/2010/main" val="2084900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a:extLst>
            <a:ext uri="{FF2B5EF4-FFF2-40B4-BE49-F238E27FC236}">
              <a16:creationId xmlns:a16="http://schemas.microsoft.com/office/drawing/2014/main" id="{9AC3F754-851F-819D-EF3A-ABB25C47E1B0}"/>
            </a:ext>
          </a:extLst>
        </p:cNvPr>
        <p:cNvGrpSpPr/>
        <p:nvPr/>
      </p:nvGrpSpPr>
      <p:grpSpPr>
        <a:xfrm>
          <a:off x="0" y="0"/>
          <a:ext cx="0" cy="0"/>
          <a:chOff x="0" y="0"/>
          <a:chExt cx="0" cy="0"/>
        </a:xfrm>
      </p:grpSpPr>
      <p:sp>
        <p:nvSpPr>
          <p:cNvPr id="144" name="Google Shape;144;g36381ccd877_0_11">
            <a:extLst>
              <a:ext uri="{FF2B5EF4-FFF2-40B4-BE49-F238E27FC236}">
                <a16:creationId xmlns:a16="http://schemas.microsoft.com/office/drawing/2014/main" id="{005BBD80-3EFD-87C0-15EB-DF1E28A01468}"/>
              </a:ext>
            </a:extLst>
          </p:cNvPr>
          <p:cNvSpPr txBox="1">
            <a:spLocks noGrp="1"/>
          </p:cNvSpPr>
          <p:nvPr>
            <p:ph type="title"/>
          </p:nvPr>
        </p:nvSpPr>
        <p:spPr>
          <a:prstGeom prst="rect">
            <a:avLst/>
          </a:prstGeom>
        </p:spPr>
        <p:txBody>
          <a:bodyPr spcFirstLastPara="1" wrap="square" lIns="91425" tIns="45700" rIns="91425" bIns="45700" anchor="ctr" anchorCtr="0">
            <a:noAutofit/>
          </a:bodyPr>
          <a:lstStyle/>
          <a:p>
            <a:pPr>
              <a:lnSpc>
                <a:spcPct val="114999"/>
              </a:lnSpc>
              <a:spcBef>
                <a:spcPts val="1600"/>
              </a:spcBef>
              <a:spcAft>
                <a:spcPts val="1600"/>
              </a:spcAft>
            </a:pPr>
            <a:r>
              <a:rPr lang="en-US" sz="3200">
                <a:latin typeface="Avenir Next LT Pro"/>
                <a:sym typeface="Bodoni"/>
              </a:rPr>
              <a:t>Meeting purpose</a:t>
            </a:r>
            <a:endParaRPr lang="en-US" sz="3200">
              <a:latin typeface="Avenir Next LT Pro"/>
            </a:endParaRPr>
          </a:p>
        </p:txBody>
      </p:sp>
      <p:sp>
        <p:nvSpPr>
          <p:cNvPr id="145" name="Google Shape;145;g36381ccd877_0_11">
            <a:extLst>
              <a:ext uri="{FF2B5EF4-FFF2-40B4-BE49-F238E27FC236}">
                <a16:creationId xmlns:a16="http://schemas.microsoft.com/office/drawing/2014/main" id="{0F7B0478-57B3-1620-D7E1-EEFBFFC0B694}"/>
              </a:ext>
            </a:extLst>
          </p:cNvPr>
          <p:cNvSpPr txBox="1">
            <a:spLocks noGrp="1"/>
          </p:cNvSpPr>
          <p:nvPr>
            <p:ph idx="1"/>
          </p:nvPr>
        </p:nvSpPr>
        <p:spPr>
          <a:prstGeom prst="rect">
            <a:avLst/>
          </a:prstGeom>
        </p:spPr>
        <p:txBody>
          <a:bodyPr spcFirstLastPara="1" wrap="square" lIns="91425" tIns="45700" rIns="91425" bIns="45700" anchor="t" anchorCtr="0">
            <a:normAutofit/>
          </a:bodyPr>
          <a:lstStyle/>
          <a:p>
            <a:pPr marL="514350" indent="-514350">
              <a:lnSpc>
                <a:spcPct val="100000"/>
              </a:lnSpc>
              <a:spcBef>
                <a:spcPts val="0"/>
              </a:spcBef>
              <a:buClr>
                <a:srgbClr val="000000"/>
              </a:buClr>
              <a:buSzPct val="100000"/>
              <a:buAutoNum type="arabicPeriod"/>
            </a:pPr>
            <a:r>
              <a:rPr lang="en-US" sz="2800" dirty="0"/>
              <a:t>Overview of the Bureau of Family Health and Nutrition (BFHN) and the Maternal Health Law</a:t>
            </a:r>
          </a:p>
          <a:p>
            <a:pPr indent="-457200">
              <a:lnSpc>
                <a:spcPct val="100000"/>
              </a:lnSpc>
              <a:spcBef>
                <a:spcPts val="0"/>
              </a:spcBef>
              <a:buClr>
                <a:srgbClr val="000000"/>
              </a:buClr>
              <a:buSzPts val="2500"/>
              <a:buAutoNum type="arabicPeriod"/>
            </a:pPr>
            <a:endParaRPr lang="en-US" sz="2800" dirty="0"/>
          </a:p>
          <a:p>
            <a:pPr indent="-457200">
              <a:lnSpc>
                <a:spcPct val="100000"/>
              </a:lnSpc>
              <a:spcBef>
                <a:spcPts val="0"/>
              </a:spcBef>
              <a:buClr>
                <a:srgbClr val="000000"/>
              </a:buClr>
              <a:buSzPts val="2500"/>
              <a:buAutoNum type="arabicPeriod"/>
            </a:pPr>
            <a:r>
              <a:rPr lang="en-US" sz="2800" dirty="0"/>
              <a:t>State investments in maternal health </a:t>
            </a:r>
          </a:p>
          <a:p>
            <a:pPr indent="-457200">
              <a:lnSpc>
                <a:spcPct val="100000"/>
              </a:lnSpc>
              <a:spcBef>
                <a:spcPts val="0"/>
              </a:spcBef>
              <a:buClr>
                <a:srgbClr val="000000"/>
              </a:buClr>
              <a:buSzPts val="2500"/>
              <a:buAutoNum type="arabicPeriod"/>
            </a:pPr>
            <a:endParaRPr lang="en-US" sz="2800" dirty="0"/>
          </a:p>
          <a:p>
            <a:pPr indent="-457200">
              <a:lnSpc>
                <a:spcPct val="100000"/>
              </a:lnSpc>
              <a:spcBef>
                <a:spcPts val="0"/>
              </a:spcBef>
              <a:buClr>
                <a:srgbClr val="000000"/>
              </a:buClr>
              <a:buSzPts val="2500"/>
              <a:buAutoNum type="arabicPeriod"/>
            </a:pPr>
            <a:r>
              <a:rPr lang="en-US" sz="2800" dirty="0"/>
              <a:t>BFHN's progress on two key maternal health initiatives:</a:t>
            </a:r>
          </a:p>
          <a:p>
            <a:pPr lvl="1">
              <a:lnSpc>
                <a:spcPct val="100000"/>
              </a:lnSpc>
              <a:spcBef>
                <a:spcPts val="0"/>
              </a:spcBef>
              <a:buClr>
                <a:srgbClr val="000000"/>
              </a:buClr>
              <a:buSzPts val="2500"/>
            </a:pPr>
            <a:r>
              <a:rPr lang="en-US" dirty="0">
                <a:solidFill>
                  <a:srgbClr val="032E53"/>
                </a:solidFill>
                <a:latin typeface="Avenir Next LT Pro" panose="020B0504020202020204" pitchFamily="34" charset="0"/>
                <a:cs typeface="Arial"/>
              </a:rPr>
              <a:t>Welcome Family </a:t>
            </a:r>
          </a:p>
          <a:p>
            <a:pPr lvl="1">
              <a:lnSpc>
                <a:spcPct val="100000"/>
              </a:lnSpc>
              <a:spcBef>
                <a:spcPts val="0"/>
              </a:spcBef>
              <a:buClr>
                <a:srgbClr val="000000"/>
              </a:buClr>
              <a:buSzPts val="2500"/>
            </a:pPr>
            <a:r>
              <a:rPr lang="en-US" dirty="0">
                <a:solidFill>
                  <a:srgbClr val="032E53"/>
                </a:solidFill>
                <a:latin typeface="Avenir Next LT Pro" panose="020B0504020202020204" pitchFamily="34" charset="0"/>
                <a:cs typeface="Arial"/>
              </a:rPr>
              <a:t>Doula certification and workforce initiative </a:t>
            </a:r>
            <a:endParaRPr lang="en-US" dirty="0">
              <a:solidFill>
                <a:srgbClr val="032E53"/>
              </a:solidFill>
              <a:latin typeface="Avenir Next LT Pro" panose="020B0504020202020204" pitchFamily="34" charset="0"/>
            </a:endParaRPr>
          </a:p>
          <a:p>
            <a:pPr indent="-457200">
              <a:lnSpc>
                <a:spcPct val="100000"/>
              </a:lnSpc>
              <a:spcBef>
                <a:spcPts val="0"/>
              </a:spcBef>
              <a:buClr>
                <a:srgbClr val="000000"/>
              </a:buClr>
              <a:buSzPts val="2500"/>
              <a:buAutoNum type="arabicPeriod"/>
            </a:pPr>
            <a:endParaRPr lang="en-US" sz="2800" dirty="0"/>
          </a:p>
          <a:p>
            <a:pPr indent="-457200">
              <a:lnSpc>
                <a:spcPct val="100000"/>
              </a:lnSpc>
              <a:spcBef>
                <a:spcPts val="0"/>
              </a:spcBef>
              <a:buClr>
                <a:srgbClr val="000000"/>
              </a:buClr>
              <a:buSzPts val="2500"/>
              <a:buAutoNum type="arabicPeriod"/>
            </a:pPr>
            <a:endParaRPr lang="en-US" sz="2800" dirty="0"/>
          </a:p>
        </p:txBody>
      </p:sp>
      <p:sp>
        <p:nvSpPr>
          <p:cNvPr id="2" name="Slide Number Placeholder 14">
            <a:extLst>
              <a:ext uri="{FF2B5EF4-FFF2-40B4-BE49-F238E27FC236}">
                <a16:creationId xmlns:a16="http://schemas.microsoft.com/office/drawing/2014/main" id="{F120B73A-598B-D45A-A7BA-1F7E4F4B8A0A}"/>
              </a:ext>
            </a:extLst>
          </p:cNvPr>
          <p:cNvSpPr>
            <a:spLocks noGrp="1"/>
          </p:cNvSpPr>
          <p:nvPr>
            <p:ph type="sldNum" sz="quarter" idx="4"/>
          </p:nvPr>
        </p:nvSpPr>
        <p:spPr>
          <a:xfrm>
            <a:off x="9034825" y="6492502"/>
            <a:ext cx="2736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5275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98183-3C21-1A75-C3D0-0CDAC98C3EB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5E28810-DE19-B4B6-525C-4301EFB747A1}"/>
              </a:ext>
            </a:extLst>
          </p:cNvPr>
          <p:cNvSpPr txBox="1">
            <a:spLocks noGrp="1"/>
          </p:cNvSpPr>
          <p:nvPr>
            <p:ph type="title"/>
          </p:nvPr>
        </p:nvSpPr>
        <p:spPr>
          <a:xfrm>
            <a:off x="592822" y="216852"/>
            <a:ext cx="1097280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venir Next LT Pro"/>
                <a:ea typeface="+mn-lt"/>
                <a:cs typeface="+mn-lt"/>
              </a:rPr>
              <a:t>What is the Bureau of Family Health and Nutrition (BFHN)? </a:t>
            </a:r>
          </a:p>
        </p:txBody>
      </p:sp>
      <p:sp>
        <p:nvSpPr>
          <p:cNvPr id="2" name="Content Placeholder 1">
            <a:extLst>
              <a:ext uri="{FF2B5EF4-FFF2-40B4-BE49-F238E27FC236}">
                <a16:creationId xmlns:a16="http://schemas.microsoft.com/office/drawing/2014/main" id="{C15C2801-3787-0071-3895-30D186BAC5D0}"/>
              </a:ext>
            </a:extLst>
          </p:cNvPr>
          <p:cNvSpPr>
            <a:spLocks noGrp="1"/>
          </p:cNvSpPr>
          <p:nvPr>
            <p:ph idx="1"/>
          </p:nvPr>
        </p:nvSpPr>
        <p:spPr>
          <a:xfrm>
            <a:off x="609600" y="1191126"/>
            <a:ext cx="10972800" cy="2346159"/>
          </a:xfrm>
        </p:spPr>
        <p:txBody>
          <a:bodyPr>
            <a:normAutofit fontScale="77500" lnSpcReduction="20000"/>
          </a:bodyPr>
          <a:lstStyle/>
          <a:p>
            <a:pPr marL="0" indent="0">
              <a:spcAft>
                <a:spcPts val="1200"/>
              </a:spcAft>
              <a:buNone/>
            </a:pPr>
            <a:r>
              <a:rPr lang="en-US" dirty="0"/>
              <a:t>The Bureau of Family Health &amp; Nutrition is the lead agency of the state's Title V Maternal and Child Health Block Grant in Massachusetts. </a:t>
            </a:r>
          </a:p>
          <a:p>
            <a:pPr marL="0" indent="0">
              <a:buNone/>
            </a:pPr>
            <a:r>
              <a:rPr lang="en-US" dirty="0"/>
              <a:t>Title V enables BFHN to support policies and programs for pregnant people, parents, infants, and children and youth—including those with special health needs—serving over 1 million families each year. </a:t>
            </a:r>
          </a:p>
        </p:txBody>
      </p:sp>
      <p:pic>
        <p:nvPicPr>
          <p:cNvPr id="6" name="Picture 5" descr="Mother and young child smiling together while writing with markers in living room">
            <a:extLst>
              <a:ext uri="{FF2B5EF4-FFF2-40B4-BE49-F238E27FC236}">
                <a16:creationId xmlns:a16="http://schemas.microsoft.com/office/drawing/2014/main" id="{CA7A50A5-9DAC-58D3-435D-01AE263E0BFB}"/>
              </a:ext>
            </a:extLst>
          </p:cNvPr>
          <p:cNvPicPr>
            <a:picLocks noChangeAspect="1"/>
          </p:cNvPicPr>
          <p:nvPr/>
        </p:nvPicPr>
        <p:blipFill>
          <a:blip r:embed="rId3"/>
          <a:srcRect l="-84" r="17180" b="-251"/>
          <a:stretch>
            <a:fillRect/>
          </a:stretch>
        </p:blipFill>
        <p:spPr>
          <a:xfrm>
            <a:off x="-20831" y="3668183"/>
            <a:ext cx="4151344" cy="2874727"/>
          </a:xfrm>
          <a:prstGeom prst="rect">
            <a:avLst/>
          </a:prstGeom>
        </p:spPr>
      </p:pic>
      <p:pic>
        <p:nvPicPr>
          <p:cNvPr id="3" name="Picture 2" descr="Family hugging and smiling together outside with pregnant person, father, and toddler">
            <a:extLst>
              <a:ext uri="{FF2B5EF4-FFF2-40B4-BE49-F238E27FC236}">
                <a16:creationId xmlns:a16="http://schemas.microsoft.com/office/drawing/2014/main" id="{E9D9299F-052C-CA97-CD80-547AD07AD648}"/>
              </a:ext>
            </a:extLst>
          </p:cNvPr>
          <p:cNvPicPr>
            <a:picLocks noChangeAspect="1"/>
          </p:cNvPicPr>
          <p:nvPr/>
        </p:nvPicPr>
        <p:blipFill>
          <a:blip r:embed="rId4"/>
          <a:srcRect l="-103" r="16175" b="-513"/>
          <a:stretch/>
        </p:blipFill>
        <p:spPr>
          <a:xfrm>
            <a:off x="4043341" y="3673215"/>
            <a:ext cx="4078969" cy="2867514"/>
          </a:xfrm>
          <a:prstGeom prst="rect">
            <a:avLst/>
          </a:prstGeom>
        </p:spPr>
      </p:pic>
      <p:pic>
        <p:nvPicPr>
          <p:cNvPr id="7" name="Picture 6" descr="Mother and father hugging their two children in their living, all smiling together ">
            <a:extLst>
              <a:ext uri="{FF2B5EF4-FFF2-40B4-BE49-F238E27FC236}">
                <a16:creationId xmlns:a16="http://schemas.microsoft.com/office/drawing/2014/main" id="{C39CFFFD-63A3-B6F2-A46C-44DF48E70912}"/>
              </a:ext>
            </a:extLst>
          </p:cNvPr>
          <p:cNvPicPr>
            <a:picLocks noChangeAspect="1"/>
          </p:cNvPicPr>
          <p:nvPr/>
        </p:nvPicPr>
        <p:blipFill>
          <a:blip r:embed="rId5"/>
          <a:srcRect l="-103" r="16057" b="-513"/>
          <a:stretch/>
        </p:blipFill>
        <p:spPr>
          <a:xfrm>
            <a:off x="8010533" y="3673215"/>
            <a:ext cx="4179632" cy="2867515"/>
          </a:xfrm>
          <a:prstGeom prst="rect">
            <a:avLst/>
          </a:prstGeom>
        </p:spPr>
      </p:pic>
      <p:sp>
        <p:nvSpPr>
          <p:cNvPr id="8" name="Slide Number Placeholder 14">
            <a:extLst>
              <a:ext uri="{FF2B5EF4-FFF2-40B4-BE49-F238E27FC236}">
                <a16:creationId xmlns:a16="http://schemas.microsoft.com/office/drawing/2014/main" id="{27CE4CC1-EBB0-4345-16E0-41E0D869B574}"/>
              </a:ext>
            </a:extLst>
          </p:cNvPr>
          <p:cNvSpPr>
            <a:spLocks noGrp="1"/>
          </p:cNvSpPr>
          <p:nvPr>
            <p:ph type="sldNum" sz="quarter" idx="4"/>
          </p:nvPr>
        </p:nvSpPr>
        <p:spPr>
          <a:xfrm>
            <a:off x="9034825" y="6492502"/>
            <a:ext cx="2736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9884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42990-FADD-CD29-7AD2-22E7DEEA71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967A51-BAC4-003C-788E-BBE90A08D5C5}"/>
              </a:ext>
            </a:extLst>
          </p:cNvPr>
          <p:cNvSpPr>
            <a:spLocks noGrp="1"/>
          </p:cNvSpPr>
          <p:nvPr>
            <p:ph type="title"/>
          </p:nvPr>
        </p:nvSpPr>
        <p:spPr/>
        <p:txBody>
          <a:bodyPr>
            <a:normAutofit/>
          </a:bodyPr>
          <a:lstStyle/>
          <a:p>
            <a:r>
              <a:rPr lang="en-US" sz="3200">
                <a:latin typeface="Avenir Next LT Pro"/>
                <a:ea typeface="Calibri"/>
              </a:rPr>
              <a:t>What is the Maternal Health Law? </a:t>
            </a:r>
          </a:p>
        </p:txBody>
      </p:sp>
      <p:sp>
        <p:nvSpPr>
          <p:cNvPr id="3" name="Content Placeholder 2">
            <a:extLst>
              <a:ext uri="{FF2B5EF4-FFF2-40B4-BE49-F238E27FC236}">
                <a16:creationId xmlns:a16="http://schemas.microsoft.com/office/drawing/2014/main" id="{68EBCD9D-7D3B-A31E-8555-D409EF7332E1}"/>
              </a:ext>
            </a:extLst>
          </p:cNvPr>
          <p:cNvSpPr>
            <a:spLocks noGrp="1"/>
          </p:cNvSpPr>
          <p:nvPr>
            <p:ph idx="1"/>
          </p:nvPr>
        </p:nvSpPr>
        <p:spPr>
          <a:xfrm>
            <a:off x="609600" y="1227222"/>
            <a:ext cx="10972800" cy="4886976"/>
          </a:xfrm>
        </p:spPr>
        <p:txBody>
          <a:bodyPr vert="horz" lIns="91440" tIns="45720" rIns="91440" bIns="45720" rtlCol="0" anchor="t">
            <a:normAutofit/>
          </a:bodyPr>
          <a:lstStyle/>
          <a:p>
            <a:pPr marL="342900" indent="-342900">
              <a:lnSpc>
                <a:spcPct val="100000"/>
              </a:lnSpc>
              <a:spcBef>
                <a:spcPts val="1400"/>
              </a:spcBef>
              <a:buChar char="•"/>
            </a:pPr>
            <a:r>
              <a:rPr lang="en-US" sz="2400" dirty="0">
                <a:ea typeface="source sans pro"/>
              </a:rPr>
              <a:t>"An Act promoting access to midwifery care and out-of-hospital birth options" </a:t>
            </a:r>
            <a:endParaRPr lang="en-US" dirty="0"/>
          </a:p>
          <a:p>
            <a:pPr marL="342900" indent="-342900">
              <a:lnSpc>
                <a:spcPct val="100000"/>
              </a:lnSpc>
              <a:spcBef>
                <a:spcPts val="1400"/>
              </a:spcBef>
              <a:buChar char="•"/>
            </a:pPr>
            <a:r>
              <a:rPr lang="en-US" sz="2400" dirty="0">
                <a:ea typeface="source sans pro"/>
              </a:rPr>
              <a:t>Goal:</a:t>
            </a:r>
            <a:r>
              <a:rPr lang="en-US" sz="2400" dirty="0">
                <a:solidFill>
                  <a:schemeClr val="tx2">
                    <a:lumMod val="90000"/>
                    <a:lumOff val="10000"/>
                  </a:schemeClr>
                </a:solidFill>
                <a:ea typeface="source sans pro"/>
              </a:rPr>
              <a:t> </a:t>
            </a:r>
            <a:r>
              <a:rPr lang="en-US" sz="2400" b="1" dirty="0">
                <a:solidFill>
                  <a:srgbClr val="005994"/>
                </a:solidFill>
                <a:ea typeface="source sans pro"/>
              </a:rPr>
              <a:t>Strengthen maternal health practices and expand coverage for services</a:t>
            </a:r>
            <a:r>
              <a:rPr lang="en-US" sz="2400" dirty="0">
                <a:solidFill>
                  <a:srgbClr val="005994"/>
                </a:solidFill>
                <a:ea typeface="source sans pro"/>
              </a:rPr>
              <a:t>, </a:t>
            </a:r>
            <a:r>
              <a:rPr lang="en-US" sz="2400" dirty="0">
                <a:ea typeface="source sans pro"/>
              </a:rPr>
              <a:t>including midwifery, birth centers, doulas, and screening and treatment for postpartum depression for birthing and pregnant families in Massachusetts</a:t>
            </a:r>
          </a:p>
        </p:txBody>
      </p:sp>
      <p:pic>
        <p:nvPicPr>
          <p:cNvPr id="5" name="Picture 4" descr="Mother laying down on the floor smiling at her baby that's giggling and holding a wooden block towards her face">
            <a:extLst>
              <a:ext uri="{FF2B5EF4-FFF2-40B4-BE49-F238E27FC236}">
                <a16:creationId xmlns:a16="http://schemas.microsoft.com/office/drawing/2014/main" id="{F3A0480F-EDD8-D9C8-0CD7-C574181218BE}"/>
              </a:ext>
            </a:extLst>
          </p:cNvPr>
          <p:cNvPicPr>
            <a:picLocks noChangeAspect="1"/>
          </p:cNvPicPr>
          <p:nvPr/>
        </p:nvPicPr>
        <p:blipFill>
          <a:blip r:embed="rId3"/>
          <a:srcRect l="2373" t="-127" r="22599" b="-216"/>
          <a:stretch>
            <a:fillRect/>
          </a:stretch>
        </p:blipFill>
        <p:spPr>
          <a:xfrm>
            <a:off x="-6457" y="3832034"/>
            <a:ext cx="3952088" cy="2699312"/>
          </a:xfrm>
          <a:prstGeom prst="rect">
            <a:avLst/>
          </a:prstGeom>
        </p:spPr>
      </p:pic>
      <p:pic>
        <p:nvPicPr>
          <p:cNvPr id="6" name="Picture 5" descr="Pregnant mother looking down at her baby playing with a stethoscope and using it on the mother's belly">
            <a:extLst>
              <a:ext uri="{FF2B5EF4-FFF2-40B4-BE49-F238E27FC236}">
                <a16:creationId xmlns:a16="http://schemas.microsoft.com/office/drawing/2014/main" id="{0C25D20C-C2ED-32E6-F7F6-88F88011D719}"/>
              </a:ext>
            </a:extLst>
          </p:cNvPr>
          <p:cNvPicPr>
            <a:picLocks noChangeAspect="1"/>
          </p:cNvPicPr>
          <p:nvPr/>
        </p:nvPicPr>
        <p:blipFill>
          <a:blip r:embed="rId4"/>
          <a:srcRect r="21677" b="-2362"/>
          <a:stretch>
            <a:fillRect/>
          </a:stretch>
        </p:blipFill>
        <p:spPr>
          <a:xfrm>
            <a:off x="3930734" y="3827780"/>
            <a:ext cx="4266481" cy="2790019"/>
          </a:xfrm>
          <a:prstGeom prst="rect">
            <a:avLst/>
          </a:prstGeom>
        </p:spPr>
      </p:pic>
      <p:pic>
        <p:nvPicPr>
          <p:cNvPr id="4" name="Picture 3" descr="Family sitting outside together, with mother and father smiling at their baby">
            <a:extLst>
              <a:ext uri="{FF2B5EF4-FFF2-40B4-BE49-F238E27FC236}">
                <a16:creationId xmlns:a16="http://schemas.microsoft.com/office/drawing/2014/main" id="{E66AE696-29B5-2A34-47E8-09ED7D3851FE}"/>
              </a:ext>
            </a:extLst>
          </p:cNvPr>
          <p:cNvPicPr>
            <a:picLocks noChangeAspect="1"/>
          </p:cNvPicPr>
          <p:nvPr/>
        </p:nvPicPr>
        <p:blipFill>
          <a:blip r:embed="rId5"/>
          <a:srcRect l="-57" t="884" r="22486" b="-153"/>
          <a:stretch>
            <a:fillRect/>
          </a:stretch>
        </p:blipFill>
        <p:spPr>
          <a:xfrm>
            <a:off x="8042908" y="3827777"/>
            <a:ext cx="4156015" cy="2699717"/>
          </a:xfrm>
          <a:prstGeom prst="rect">
            <a:avLst/>
          </a:prstGeom>
        </p:spPr>
      </p:pic>
      <p:sp>
        <p:nvSpPr>
          <p:cNvPr id="7" name="Slide Number Placeholder 14">
            <a:extLst>
              <a:ext uri="{FF2B5EF4-FFF2-40B4-BE49-F238E27FC236}">
                <a16:creationId xmlns:a16="http://schemas.microsoft.com/office/drawing/2014/main" id="{D155B9C1-577B-A126-2DFD-46063CC6AF2B}"/>
              </a:ext>
            </a:extLst>
          </p:cNvPr>
          <p:cNvSpPr>
            <a:spLocks noGrp="1"/>
          </p:cNvSpPr>
          <p:nvPr>
            <p:ph type="sldNum" sz="quarter" idx="4"/>
          </p:nvPr>
        </p:nvSpPr>
        <p:spPr>
          <a:xfrm>
            <a:off x="9034825" y="6492502"/>
            <a:ext cx="2736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14066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147FD-96C1-0249-BFC0-0B4DDC12F4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10BB4C-6ED5-13DF-386A-5A2BE389D0D5}"/>
              </a:ext>
            </a:extLst>
          </p:cNvPr>
          <p:cNvSpPr>
            <a:spLocks noGrp="1"/>
          </p:cNvSpPr>
          <p:nvPr>
            <p:ph type="title"/>
          </p:nvPr>
        </p:nvSpPr>
        <p:spPr/>
        <p:txBody>
          <a:bodyPr>
            <a:normAutofit/>
          </a:bodyPr>
          <a:lstStyle/>
          <a:p>
            <a:r>
              <a:rPr lang="en-US" sz="3000">
                <a:latin typeface="Avenir Next LT Pro"/>
                <a:ea typeface="Calibri"/>
                <a:cs typeface="Arial"/>
              </a:rPr>
              <a:t>Moving the Maternal Health Law into action</a:t>
            </a:r>
            <a:endParaRPr lang="en-US" sz="3000">
              <a:latin typeface="Avenir Next LT Pro"/>
            </a:endParaRPr>
          </a:p>
        </p:txBody>
      </p:sp>
      <p:sp>
        <p:nvSpPr>
          <p:cNvPr id="3" name="Content Placeholder 2">
            <a:extLst>
              <a:ext uri="{FF2B5EF4-FFF2-40B4-BE49-F238E27FC236}">
                <a16:creationId xmlns:a16="http://schemas.microsoft.com/office/drawing/2014/main" id="{AEA1E420-A0EC-CB1C-35D9-6D108457598C}"/>
              </a:ext>
            </a:extLst>
          </p:cNvPr>
          <p:cNvSpPr>
            <a:spLocks noGrp="1"/>
          </p:cNvSpPr>
          <p:nvPr>
            <p:ph idx="1"/>
          </p:nvPr>
        </p:nvSpPr>
        <p:spPr>
          <a:xfrm>
            <a:off x="609600" y="1203158"/>
            <a:ext cx="10972800" cy="4938335"/>
          </a:xfrm>
        </p:spPr>
        <p:txBody>
          <a:bodyPr vert="horz" lIns="91440" tIns="45720" rIns="91440" bIns="45720" rtlCol="0" anchor="t">
            <a:normAutofit/>
          </a:bodyPr>
          <a:lstStyle/>
          <a:p>
            <a:pPr marL="0" indent="0">
              <a:lnSpc>
                <a:spcPct val="100000"/>
              </a:lnSpc>
              <a:spcBef>
                <a:spcPts val="0"/>
              </a:spcBef>
              <a:buNone/>
            </a:pPr>
            <a:r>
              <a:rPr lang="en-US" sz="2200" dirty="0">
                <a:ea typeface="source sans pro"/>
                <a:cs typeface="Calibri"/>
              </a:rPr>
              <a:t>The Department of Public Health (DPH), in collaboration with other state agencies and partners, is leading the following activities for the Maternal Health Law: </a:t>
            </a:r>
            <a:endParaRPr lang="en-US" dirty="0">
              <a:ea typeface="source sans pro"/>
            </a:endParaRPr>
          </a:p>
        </p:txBody>
      </p:sp>
      <p:graphicFrame>
        <p:nvGraphicFramePr>
          <p:cNvPr id="7" name="Table 6">
            <a:extLst>
              <a:ext uri="{FF2B5EF4-FFF2-40B4-BE49-F238E27FC236}">
                <a16:creationId xmlns:a16="http://schemas.microsoft.com/office/drawing/2014/main" id="{131ABF67-18EF-BD78-2692-8C59A660FC42}"/>
              </a:ext>
            </a:extLst>
          </p:cNvPr>
          <p:cNvGraphicFramePr>
            <a:graphicFrameLocks noGrp="1"/>
          </p:cNvGraphicFramePr>
          <p:nvPr/>
        </p:nvGraphicFramePr>
        <p:xfrm>
          <a:off x="609600" y="2029818"/>
          <a:ext cx="11121514" cy="4275371"/>
        </p:xfrm>
        <a:graphic>
          <a:graphicData uri="http://schemas.openxmlformats.org/drawingml/2006/table">
            <a:tbl>
              <a:tblPr firstRow="1" bandRow="1">
                <a:tableStyleId>{7E9639D4-E3E2-4D34-9284-5A2195B3D0D7}</a:tableStyleId>
              </a:tblPr>
              <a:tblGrid>
                <a:gridCol w="8391071">
                  <a:extLst>
                    <a:ext uri="{9D8B030D-6E8A-4147-A177-3AD203B41FA5}">
                      <a16:colId xmlns:a16="http://schemas.microsoft.com/office/drawing/2014/main" val="1525329808"/>
                    </a:ext>
                  </a:extLst>
                </a:gridCol>
                <a:gridCol w="2730443">
                  <a:extLst>
                    <a:ext uri="{9D8B030D-6E8A-4147-A177-3AD203B41FA5}">
                      <a16:colId xmlns:a16="http://schemas.microsoft.com/office/drawing/2014/main" val="3292913843"/>
                    </a:ext>
                  </a:extLst>
                </a:gridCol>
              </a:tblGrid>
              <a:tr h="422692">
                <a:tc>
                  <a:txBody>
                    <a:bodyPr/>
                    <a:lstStyle/>
                    <a:p>
                      <a:pPr marL="0" lvl="0" indent="0" algn="ctr">
                        <a:buNone/>
                      </a:pPr>
                      <a:r>
                        <a:rPr lang="en-US" sz="2200" b="1" u="none" strike="noStrike" noProof="0" dirty="0">
                          <a:solidFill>
                            <a:schemeClr val="bg1"/>
                          </a:solidFill>
                          <a:latin typeface="Avenir Next LT Pro" panose="020B0504020202020204" pitchFamily="34" charset="0"/>
                        </a:rPr>
                        <a:t>Activity</a:t>
                      </a:r>
                    </a:p>
                  </a:txBody>
                  <a:tcPr anchor="ctr">
                    <a:solidFill>
                      <a:srgbClr val="055994"/>
                    </a:solidFill>
                  </a:tcPr>
                </a:tc>
                <a:tc>
                  <a:txBody>
                    <a:bodyPr/>
                    <a:lstStyle/>
                    <a:p>
                      <a:pPr marL="0" lvl="0" indent="0" algn="ctr">
                        <a:buNone/>
                      </a:pPr>
                      <a:r>
                        <a:rPr lang="en-US" sz="2200" b="1" u="none" strike="noStrike" noProof="0" dirty="0">
                          <a:solidFill>
                            <a:schemeClr val="bg1"/>
                          </a:solidFill>
                          <a:latin typeface="Avenir Next LT Pro" panose="020B0504020202020204" pitchFamily="34" charset="0"/>
                        </a:rPr>
                        <a:t>Status</a:t>
                      </a:r>
                    </a:p>
                  </a:txBody>
                  <a:tcPr anchor="ctr">
                    <a:solidFill>
                      <a:srgbClr val="055994"/>
                    </a:solidFill>
                  </a:tcPr>
                </a:tc>
                <a:extLst>
                  <a:ext uri="{0D108BD9-81ED-4DB2-BD59-A6C34878D82A}">
                    <a16:rowId xmlns:a16="http://schemas.microsoft.com/office/drawing/2014/main" val="1689494390"/>
                  </a:ext>
                </a:extLst>
              </a:tr>
              <a:tr h="591767">
                <a:tc>
                  <a:txBody>
                    <a:bodyPr/>
                    <a:lstStyle/>
                    <a:p>
                      <a:pPr marL="0" lvl="0" indent="0">
                        <a:buNone/>
                      </a:pPr>
                      <a:r>
                        <a:rPr lang="en-US" sz="2200" u="none" strike="noStrike" noProof="0">
                          <a:solidFill>
                            <a:srgbClr val="000000"/>
                          </a:solidFill>
                          <a:latin typeface="Avenir Next LT Pro" panose="020B0504020202020204" pitchFamily="34" charset="0"/>
                        </a:rPr>
                        <a:t>Birth center regulations  </a:t>
                      </a:r>
                    </a:p>
                  </a:txBody>
                  <a:tcPr anchor="ctr"/>
                </a:tc>
                <a:tc>
                  <a:txBody>
                    <a:bodyPr/>
                    <a:lstStyle/>
                    <a:p>
                      <a:pPr marL="0" lvl="0" indent="0">
                        <a:buNone/>
                      </a:pPr>
                      <a:r>
                        <a:rPr lang="en-US" sz="2200" u="none" strike="noStrike" noProof="0">
                          <a:solidFill>
                            <a:srgbClr val="000000"/>
                          </a:solidFill>
                          <a:latin typeface="Avenir Next LT Pro" panose="020B0504020202020204" pitchFamily="34" charset="0"/>
                        </a:rPr>
                        <a:t>Complete</a:t>
                      </a:r>
                    </a:p>
                  </a:txBody>
                  <a:tcPr anchor="ctr">
                    <a:solidFill>
                      <a:schemeClr val="tx2">
                        <a:lumMod val="50000"/>
                        <a:lumOff val="50000"/>
                      </a:schemeClr>
                    </a:solidFill>
                  </a:tcPr>
                </a:tc>
                <a:extLst>
                  <a:ext uri="{0D108BD9-81ED-4DB2-BD59-A6C34878D82A}">
                    <a16:rowId xmlns:a16="http://schemas.microsoft.com/office/drawing/2014/main" val="259049058"/>
                  </a:ext>
                </a:extLst>
              </a:tr>
              <a:tr h="760844">
                <a:tc>
                  <a:txBody>
                    <a:bodyPr/>
                    <a:lstStyle/>
                    <a:p>
                      <a:pPr marL="0" lvl="0" indent="0">
                        <a:buNone/>
                      </a:pPr>
                      <a:r>
                        <a:rPr lang="en-US" sz="2200" u="none" strike="noStrike" noProof="0" dirty="0">
                          <a:solidFill>
                            <a:srgbClr val="000000"/>
                          </a:solidFill>
                          <a:latin typeface="Avenir Next LT Pro" panose="020B0504020202020204" pitchFamily="34" charset="0"/>
                        </a:rPr>
                        <a:t>Expansion of authority for the Maternal Mortality &amp; Morbidity Committee</a:t>
                      </a:r>
                      <a:endParaRPr lang="en-US" sz="2200" dirty="0">
                        <a:latin typeface="Avenir Next LT Pro" panose="020B0504020202020204" pitchFamily="34" charset="0"/>
                      </a:endParaRPr>
                    </a:p>
                  </a:txBody>
                  <a:tcPr anchor="ctr"/>
                </a:tc>
                <a:tc>
                  <a:txBody>
                    <a:bodyPr/>
                    <a:lstStyle/>
                    <a:p>
                      <a:pPr marL="0" lvl="0" indent="0">
                        <a:buNone/>
                      </a:pPr>
                      <a:r>
                        <a:rPr lang="en-US" sz="2200" u="none" strike="noStrike" noProof="0">
                          <a:solidFill>
                            <a:srgbClr val="000000"/>
                          </a:solidFill>
                          <a:latin typeface="Avenir Next LT Pro" panose="020B0504020202020204" pitchFamily="34" charset="0"/>
                        </a:rPr>
                        <a:t>Complete</a:t>
                      </a:r>
                      <a:endParaRPr lang="en-US" sz="2200">
                        <a:latin typeface="Avenir Next LT Pro" panose="020B0504020202020204" pitchFamily="34" charset="0"/>
                      </a:endParaRPr>
                    </a:p>
                  </a:txBody>
                  <a:tcPr anchor="ctr">
                    <a:solidFill>
                      <a:schemeClr val="tx2">
                        <a:lumMod val="50000"/>
                        <a:lumOff val="50000"/>
                      </a:schemeClr>
                    </a:solidFill>
                  </a:tcPr>
                </a:tc>
                <a:extLst>
                  <a:ext uri="{0D108BD9-81ED-4DB2-BD59-A6C34878D82A}">
                    <a16:rowId xmlns:a16="http://schemas.microsoft.com/office/drawing/2014/main" val="2949761807"/>
                  </a:ext>
                </a:extLst>
              </a:tr>
              <a:tr h="591765">
                <a:tc>
                  <a:txBody>
                    <a:bodyPr/>
                    <a:lstStyle/>
                    <a:p>
                      <a:pPr marL="0" lvl="0" indent="0" algn="l">
                        <a:buNone/>
                      </a:pPr>
                      <a:r>
                        <a:rPr lang="en-US" sz="2200" b="0" i="0" u="none" strike="noStrike" noProof="0">
                          <a:solidFill>
                            <a:srgbClr val="000000"/>
                          </a:solidFill>
                          <a:latin typeface="Avenir Next LT Pro" panose="020B0504020202020204" pitchFamily="34" charset="0"/>
                        </a:rPr>
                        <a:t>Quality guidelines for the use of donor milk</a:t>
                      </a:r>
                      <a:r>
                        <a:rPr lang="en-US" sz="2200" u="none" strike="noStrike" noProof="0">
                          <a:solidFill>
                            <a:srgbClr val="000000"/>
                          </a:solidFill>
                          <a:latin typeface="Avenir Next LT Pro" panose="020B0504020202020204" pitchFamily="34" charset="0"/>
                        </a:rPr>
                        <a:t> </a:t>
                      </a:r>
                      <a:endParaRPr lang="en-US" sz="2200">
                        <a:latin typeface="Avenir Next LT Pro" panose="020B0504020202020204" pitchFamily="34" charset="0"/>
                      </a:endParaRPr>
                    </a:p>
                  </a:txBody>
                  <a:tcPr anchor="ctr"/>
                </a:tc>
                <a:tc>
                  <a:txBody>
                    <a:bodyPr/>
                    <a:lstStyle/>
                    <a:p>
                      <a:pPr marL="0" lvl="0" indent="0" algn="l">
                        <a:buNone/>
                      </a:pPr>
                      <a:r>
                        <a:rPr lang="en-US" sz="2200" u="none" strike="noStrike" noProof="0">
                          <a:solidFill>
                            <a:srgbClr val="000000"/>
                          </a:solidFill>
                          <a:latin typeface="Avenir Next LT Pro" panose="020B0504020202020204" pitchFamily="34" charset="0"/>
                        </a:rPr>
                        <a:t>Complete</a:t>
                      </a:r>
                    </a:p>
                  </a:txBody>
                  <a:tcPr anchor="ctr">
                    <a:solidFill>
                      <a:schemeClr val="tx2">
                        <a:lumMod val="50000"/>
                        <a:lumOff val="50000"/>
                      </a:schemeClr>
                    </a:solidFill>
                  </a:tcPr>
                </a:tc>
                <a:extLst>
                  <a:ext uri="{0D108BD9-81ED-4DB2-BD59-A6C34878D82A}">
                    <a16:rowId xmlns:a16="http://schemas.microsoft.com/office/drawing/2014/main" val="1394606332"/>
                  </a:ext>
                </a:extLst>
              </a:tr>
              <a:tr h="5917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u="none" strike="noStrike" noProof="0">
                          <a:solidFill>
                            <a:srgbClr val="000000"/>
                          </a:solidFill>
                          <a:latin typeface="Avenir Next LT Pro" panose="020B0504020202020204" pitchFamily="34" charset="0"/>
                        </a:rPr>
                        <a:t>Establishment of Maternal Health Task Force with the Health Policy Commission</a:t>
                      </a:r>
                      <a:endParaRPr lang="en-US" sz="2200">
                        <a:latin typeface="Avenir Next LT Pro" panose="020B0504020202020204" pitchFamily="34" charset="0"/>
                      </a:endParaRPr>
                    </a:p>
                  </a:txBody>
                  <a:tcPr anchor="ctr"/>
                </a:tc>
                <a:tc>
                  <a:txBody>
                    <a:bodyPr/>
                    <a:lstStyle/>
                    <a:p>
                      <a:pPr marL="0" lvl="0" indent="0">
                        <a:buNone/>
                      </a:pPr>
                      <a:r>
                        <a:rPr lang="en-US" sz="2200" b="0" i="0" u="none" strike="noStrike" noProof="0">
                          <a:solidFill>
                            <a:srgbClr val="000000"/>
                          </a:solidFill>
                          <a:latin typeface="Avenir Next LT Pro" panose="020B0504020202020204" pitchFamily="34" charset="0"/>
                        </a:rPr>
                        <a:t>Implemented</a:t>
                      </a:r>
                    </a:p>
                  </a:txBody>
                  <a:tcPr anchor="ctr">
                    <a:solidFill>
                      <a:schemeClr val="tx2">
                        <a:lumMod val="25000"/>
                        <a:lumOff val="75000"/>
                      </a:schemeClr>
                    </a:solidFill>
                  </a:tcPr>
                </a:tc>
                <a:extLst>
                  <a:ext uri="{0D108BD9-81ED-4DB2-BD59-A6C34878D82A}">
                    <a16:rowId xmlns:a16="http://schemas.microsoft.com/office/drawing/2014/main" val="2085513435"/>
                  </a:ext>
                </a:extLst>
              </a:tr>
              <a:tr h="5917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u="none" strike="noStrike" noProof="0">
                          <a:solidFill>
                            <a:srgbClr val="000000"/>
                          </a:solidFill>
                          <a:latin typeface="Avenir Next LT Pro" panose="020B0504020202020204" pitchFamily="34" charset="0"/>
                        </a:rPr>
                        <a:t>Pregnancy loss information campaign </a:t>
                      </a:r>
                      <a:endParaRPr lang="en-US" sz="2200">
                        <a:latin typeface="Avenir Next LT Pro" panose="020B0504020202020204" pitchFamily="34" charset="0"/>
                      </a:endParaRPr>
                    </a:p>
                  </a:txBody>
                  <a:tcPr anchor="ctr"/>
                </a:tc>
                <a:tc>
                  <a:txBody>
                    <a:bodyPr/>
                    <a:lstStyle/>
                    <a:p>
                      <a:pPr marL="0" lvl="0" indent="0">
                        <a:buNone/>
                      </a:pPr>
                      <a:r>
                        <a:rPr lang="en-US" sz="2200" b="0" i="0" u="none" strike="noStrike" noProof="0">
                          <a:solidFill>
                            <a:srgbClr val="000000"/>
                          </a:solidFill>
                          <a:latin typeface="Avenir Next LT Pro" panose="020B0504020202020204" pitchFamily="34" charset="0"/>
                        </a:rPr>
                        <a:t>In progress</a:t>
                      </a:r>
                    </a:p>
                  </a:txBody>
                  <a:tcPr anchor="ctr">
                    <a:solidFill>
                      <a:schemeClr val="tx2">
                        <a:lumMod val="10000"/>
                        <a:lumOff val="90000"/>
                      </a:schemeClr>
                    </a:solidFill>
                  </a:tcPr>
                </a:tc>
                <a:extLst>
                  <a:ext uri="{0D108BD9-81ED-4DB2-BD59-A6C34878D82A}">
                    <a16:rowId xmlns:a16="http://schemas.microsoft.com/office/drawing/2014/main" val="172758368"/>
                  </a:ext>
                </a:extLst>
              </a:tr>
              <a:tr h="5493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u="none" strike="noStrike" noProof="0">
                          <a:solidFill>
                            <a:srgbClr val="000000"/>
                          </a:solidFill>
                          <a:latin typeface="Avenir Next LT Pro" panose="020B0504020202020204" pitchFamily="34" charset="0"/>
                        </a:rPr>
                        <a:t>Digital resource center for Perinatal Mood and Anxiety Disorders</a:t>
                      </a:r>
                      <a:endParaRPr lang="en-US" sz="2200">
                        <a:latin typeface="Avenir Next LT Pro" panose="020B0504020202020204" pitchFamily="34" charset="0"/>
                      </a:endParaRPr>
                    </a:p>
                  </a:txBody>
                  <a:tcPr anchor="ctr"/>
                </a:tc>
                <a:tc>
                  <a:txBody>
                    <a:bodyPr/>
                    <a:lstStyle/>
                    <a:p>
                      <a:pPr marL="0" lvl="0" indent="0">
                        <a:buNone/>
                      </a:pPr>
                      <a:r>
                        <a:rPr lang="en-US" sz="2200" u="none" strike="noStrike" noProof="0" dirty="0">
                          <a:solidFill>
                            <a:srgbClr val="000000"/>
                          </a:solidFill>
                          <a:latin typeface="Avenir Next LT Pro" panose="020B0504020202020204" pitchFamily="34" charset="0"/>
                        </a:rPr>
                        <a:t>In progress</a:t>
                      </a:r>
                      <a:endParaRPr lang="en-US" sz="2200" dirty="0">
                        <a:latin typeface="Avenir Next LT Pro" panose="020B0504020202020204" pitchFamily="34" charset="0"/>
                      </a:endParaRPr>
                    </a:p>
                  </a:txBody>
                  <a:tcPr anchor="ctr">
                    <a:solidFill>
                      <a:schemeClr val="tx2">
                        <a:lumMod val="10000"/>
                        <a:lumOff val="90000"/>
                      </a:schemeClr>
                    </a:solidFill>
                  </a:tcPr>
                </a:tc>
                <a:extLst>
                  <a:ext uri="{0D108BD9-81ED-4DB2-BD59-A6C34878D82A}">
                    <a16:rowId xmlns:a16="http://schemas.microsoft.com/office/drawing/2014/main" val="1341601457"/>
                  </a:ext>
                </a:extLst>
              </a:tr>
            </a:tbl>
          </a:graphicData>
        </a:graphic>
      </p:graphicFrame>
      <p:sp>
        <p:nvSpPr>
          <p:cNvPr id="4" name="Slide Number Placeholder 14">
            <a:extLst>
              <a:ext uri="{FF2B5EF4-FFF2-40B4-BE49-F238E27FC236}">
                <a16:creationId xmlns:a16="http://schemas.microsoft.com/office/drawing/2014/main" id="{9CA384D3-1C54-E043-1E7F-CAD9146FC8DA}"/>
              </a:ext>
            </a:extLst>
          </p:cNvPr>
          <p:cNvSpPr>
            <a:spLocks noGrp="1"/>
          </p:cNvSpPr>
          <p:nvPr>
            <p:ph type="sldNum" sz="quarter" idx="4"/>
          </p:nvPr>
        </p:nvSpPr>
        <p:spPr>
          <a:xfrm>
            <a:off x="9034825" y="6492502"/>
            <a:ext cx="2736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6671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0A1EA-604B-7B4B-9100-EAD68DD2256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2465224-729C-239E-3344-71BE455E35EF}"/>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venir Next LT Pro"/>
                <a:ea typeface="Calibri"/>
                <a:cs typeface="Arial"/>
              </a:rPr>
              <a:t>Moving the Maternal Health Law into action (continued)</a:t>
            </a:r>
            <a:endParaRPr kumimoji="0" lang="en-US" sz="2800" b="1" i="0" u="none" strike="noStrike" kern="1200" cap="none" spc="0" normalizeH="0" baseline="0" noProof="0">
              <a:ln>
                <a:noFill/>
              </a:ln>
              <a:solidFill>
                <a:schemeClr val="bg1"/>
              </a:solidFill>
              <a:effectLst/>
              <a:uLnTx/>
              <a:uFillTx/>
              <a:latin typeface="Avenir Next LT Pro"/>
              <a:ea typeface="+mj-ea"/>
              <a:cs typeface="Arial" panose="020B0604020202020204" pitchFamily="34" charset="0"/>
            </a:endParaRPr>
          </a:p>
        </p:txBody>
      </p:sp>
      <p:graphicFrame>
        <p:nvGraphicFramePr>
          <p:cNvPr id="5" name="Table 4">
            <a:extLst>
              <a:ext uri="{FF2B5EF4-FFF2-40B4-BE49-F238E27FC236}">
                <a16:creationId xmlns:a16="http://schemas.microsoft.com/office/drawing/2014/main" id="{2B2C77FF-0530-6B38-3F5A-1EFDB705AA95}"/>
              </a:ext>
            </a:extLst>
          </p:cNvPr>
          <p:cNvGraphicFramePr>
            <a:graphicFrameLocks noGrp="1"/>
          </p:cNvGraphicFramePr>
          <p:nvPr/>
        </p:nvGraphicFramePr>
        <p:xfrm>
          <a:off x="629182" y="1267617"/>
          <a:ext cx="10923392" cy="5061512"/>
        </p:xfrm>
        <a:graphic>
          <a:graphicData uri="http://schemas.openxmlformats.org/drawingml/2006/table">
            <a:tbl>
              <a:tblPr firstRow="1" bandRow="1">
                <a:tableStyleId>{7E9639D4-E3E2-4D34-9284-5A2195B3D0D7}</a:tableStyleId>
              </a:tblPr>
              <a:tblGrid>
                <a:gridCol w="8150087">
                  <a:extLst>
                    <a:ext uri="{9D8B030D-6E8A-4147-A177-3AD203B41FA5}">
                      <a16:colId xmlns:a16="http://schemas.microsoft.com/office/drawing/2014/main" val="1525329808"/>
                    </a:ext>
                  </a:extLst>
                </a:gridCol>
                <a:gridCol w="2773305">
                  <a:extLst>
                    <a:ext uri="{9D8B030D-6E8A-4147-A177-3AD203B41FA5}">
                      <a16:colId xmlns:a16="http://schemas.microsoft.com/office/drawing/2014/main" val="3292913843"/>
                    </a:ext>
                  </a:extLst>
                </a:gridCol>
              </a:tblGrid>
              <a:tr h="648158">
                <a:tc>
                  <a:txBody>
                    <a:bodyPr/>
                    <a:lstStyle/>
                    <a:p>
                      <a:pPr marL="0" lvl="0" indent="0" algn="ctr">
                        <a:buNone/>
                      </a:pPr>
                      <a:r>
                        <a:rPr lang="en-US" sz="2400" b="1" u="none" strike="noStrike" noProof="0" dirty="0">
                          <a:solidFill>
                            <a:schemeClr val="bg1"/>
                          </a:solidFill>
                          <a:latin typeface="Avenir Next LT Pro" panose="020B0504020202020204" pitchFamily="34" charset="0"/>
                        </a:rPr>
                        <a:t>Activity</a:t>
                      </a:r>
                    </a:p>
                  </a:txBody>
                  <a:tcPr anchor="ctr">
                    <a:solidFill>
                      <a:srgbClr val="055994"/>
                    </a:solidFill>
                  </a:tcPr>
                </a:tc>
                <a:tc>
                  <a:txBody>
                    <a:bodyPr/>
                    <a:lstStyle/>
                    <a:p>
                      <a:pPr marL="0" lvl="0" indent="0" algn="ctr">
                        <a:buNone/>
                      </a:pPr>
                      <a:r>
                        <a:rPr lang="en-US" sz="2400" b="1" u="none" strike="noStrike" noProof="0" dirty="0">
                          <a:solidFill>
                            <a:schemeClr val="bg1"/>
                          </a:solidFill>
                          <a:latin typeface="Avenir Next LT Pro" panose="020B0504020202020204" pitchFamily="34" charset="0"/>
                        </a:rPr>
                        <a:t>Status</a:t>
                      </a:r>
                    </a:p>
                  </a:txBody>
                  <a:tcPr anchor="ctr">
                    <a:solidFill>
                      <a:srgbClr val="055994"/>
                    </a:solidFill>
                  </a:tcPr>
                </a:tc>
                <a:extLst>
                  <a:ext uri="{0D108BD9-81ED-4DB2-BD59-A6C34878D82A}">
                    <a16:rowId xmlns:a16="http://schemas.microsoft.com/office/drawing/2014/main" val="1689494390"/>
                  </a:ext>
                </a:extLst>
              </a:tr>
              <a:tr h="648157">
                <a:tc>
                  <a:txBody>
                    <a:bodyPr/>
                    <a:lstStyle/>
                    <a:p>
                      <a:pPr marL="0" lvl="0" indent="0">
                        <a:buNone/>
                      </a:pPr>
                      <a:r>
                        <a:rPr lang="en-US" sz="2400" u="none" strike="noStrike" noProof="0">
                          <a:solidFill>
                            <a:srgbClr val="000000"/>
                          </a:solidFill>
                          <a:latin typeface="Avenir Next LT Pro" panose="020B0504020202020204" pitchFamily="34" charset="0"/>
                        </a:rPr>
                        <a:t>Certified professional midwife regulations</a:t>
                      </a:r>
                      <a:endParaRPr lang="en-US" sz="2400">
                        <a:latin typeface="Avenir Next LT Pro" panose="020B0504020202020204" pitchFamily="34" charset="0"/>
                      </a:endParaRPr>
                    </a:p>
                  </a:txBody>
                  <a:tcPr anchor="ctr"/>
                </a:tc>
                <a:tc>
                  <a:txBody>
                    <a:bodyPr/>
                    <a:lstStyle/>
                    <a:p>
                      <a:pPr marL="0" lvl="0" indent="0">
                        <a:buNone/>
                      </a:pPr>
                      <a:r>
                        <a:rPr lang="en-US" sz="2400" u="none" strike="noStrike" noProof="0">
                          <a:solidFill>
                            <a:srgbClr val="000000"/>
                          </a:solidFill>
                          <a:latin typeface="Avenir Next LT Pro" panose="020B0504020202020204" pitchFamily="34" charset="0"/>
                        </a:rPr>
                        <a:t>In progress</a:t>
                      </a:r>
                      <a:endParaRPr lang="en-US">
                        <a:latin typeface="Avenir Next LT Pro" panose="020B0504020202020204" pitchFamily="34" charset="0"/>
                      </a:endParaRPr>
                    </a:p>
                  </a:txBody>
                  <a:tcPr anchor="ctr">
                    <a:solidFill>
                      <a:schemeClr val="tx2">
                        <a:lumMod val="10000"/>
                        <a:lumOff val="90000"/>
                      </a:schemeClr>
                    </a:solidFill>
                  </a:tcPr>
                </a:tc>
                <a:extLst>
                  <a:ext uri="{0D108BD9-81ED-4DB2-BD59-A6C34878D82A}">
                    <a16:rowId xmlns:a16="http://schemas.microsoft.com/office/drawing/2014/main" val="1819453768"/>
                  </a:ext>
                </a:extLst>
              </a:tr>
              <a:tr h="648157">
                <a:tc>
                  <a:txBody>
                    <a:bodyPr/>
                    <a:lstStyle/>
                    <a:p>
                      <a:pPr marL="0" lvl="0" indent="0" algn="l">
                        <a:buNone/>
                      </a:pPr>
                      <a:r>
                        <a:rPr lang="en-US" sz="2400" u="none" strike="noStrike" noProof="0">
                          <a:solidFill>
                            <a:srgbClr val="000000"/>
                          </a:solidFill>
                          <a:latin typeface="Avenir Next LT Pro" panose="020B0504020202020204" pitchFamily="34" charset="0"/>
                        </a:rPr>
                        <a:t>Expansion of universal home visiting program (Welcome Family) </a:t>
                      </a:r>
                      <a:endParaRPr lang="en-US" sz="2400">
                        <a:latin typeface="Avenir Next LT Pro" panose="020B0504020202020204" pitchFamily="34" charset="0"/>
                      </a:endParaRPr>
                    </a:p>
                  </a:txBody>
                  <a:tcPr anchor="ctr"/>
                </a:tc>
                <a:tc>
                  <a:txBody>
                    <a:bodyPr/>
                    <a:lstStyle/>
                    <a:p>
                      <a:pPr marL="0" lvl="0" indent="0" algn="l">
                        <a:buNone/>
                      </a:pPr>
                      <a:r>
                        <a:rPr lang="en-US" sz="2400" u="none" strike="noStrike" noProof="0">
                          <a:solidFill>
                            <a:srgbClr val="000000"/>
                          </a:solidFill>
                          <a:latin typeface="Avenir Next LT Pro" panose="020B0504020202020204" pitchFamily="34" charset="0"/>
                        </a:rPr>
                        <a:t>In progress</a:t>
                      </a:r>
                      <a:endParaRPr lang="en-US" sz="2400">
                        <a:latin typeface="Avenir Next LT Pro" panose="020B0504020202020204" pitchFamily="34" charset="0"/>
                      </a:endParaRPr>
                    </a:p>
                  </a:txBody>
                  <a:tcPr anchor="ctr">
                    <a:solidFill>
                      <a:schemeClr val="tx2">
                        <a:lumMod val="10000"/>
                        <a:lumOff val="90000"/>
                      </a:schemeClr>
                    </a:solidFill>
                  </a:tcPr>
                </a:tc>
                <a:extLst>
                  <a:ext uri="{0D108BD9-81ED-4DB2-BD59-A6C34878D82A}">
                    <a16:rowId xmlns:a16="http://schemas.microsoft.com/office/drawing/2014/main" val="891381531"/>
                  </a:ext>
                </a:extLst>
              </a:tr>
              <a:tr h="648158">
                <a:tc>
                  <a:txBody>
                    <a:bodyPr/>
                    <a:lstStyle/>
                    <a:p>
                      <a:pPr marL="0" lvl="0" indent="0">
                        <a:buNone/>
                      </a:pPr>
                      <a:r>
                        <a:rPr lang="en-US" sz="2400" b="0" i="0" u="none" strike="noStrike" noProof="0">
                          <a:solidFill>
                            <a:srgbClr val="000000"/>
                          </a:solidFill>
                          <a:latin typeface="Avenir Next LT Pro" panose="020B0504020202020204" pitchFamily="34" charset="0"/>
                        </a:rPr>
                        <a:t>Newborn screening recommendations and advisory committee</a:t>
                      </a:r>
                      <a:endParaRPr lang="en-US" sz="2400">
                        <a:latin typeface="Avenir Next LT Pro" panose="020B0504020202020204" pitchFamily="34" charset="0"/>
                      </a:endParaRPr>
                    </a:p>
                  </a:txBody>
                  <a:tcPr anchor="ctr"/>
                </a:tc>
                <a:tc>
                  <a:txBody>
                    <a:bodyPr/>
                    <a:lstStyle/>
                    <a:p>
                      <a:pPr marL="0" lvl="0" indent="0">
                        <a:buNone/>
                      </a:pPr>
                      <a:r>
                        <a:rPr lang="en-US" sz="2400" u="none" strike="noStrike" noProof="0">
                          <a:solidFill>
                            <a:srgbClr val="000000"/>
                          </a:solidFill>
                          <a:latin typeface="Avenir Next LT Pro" panose="020B0504020202020204" pitchFamily="34" charset="0"/>
                        </a:rPr>
                        <a:t>In progress</a:t>
                      </a:r>
                      <a:endParaRPr lang="en-US" sz="2400">
                        <a:latin typeface="Avenir Next LT Pro" panose="020B0504020202020204" pitchFamily="34" charset="0"/>
                      </a:endParaRPr>
                    </a:p>
                  </a:txBody>
                  <a:tcPr anchor="ctr">
                    <a:solidFill>
                      <a:schemeClr val="tx2">
                        <a:lumMod val="10000"/>
                        <a:lumOff val="90000"/>
                      </a:schemeClr>
                    </a:solidFill>
                  </a:tcPr>
                </a:tc>
                <a:extLst>
                  <a:ext uri="{0D108BD9-81ED-4DB2-BD59-A6C34878D82A}">
                    <a16:rowId xmlns:a16="http://schemas.microsoft.com/office/drawing/2014/main" val="313018981"/>
                  </a:ext>
                </a:extLst>
              </a:tr>
              <a:tr h="648159">
                <a:tc>
                  <a:txBody>
                    <a:bodyPr/>
                    <a:lstStyle/>
                    <a:p>
                      <a:pPr marL="0" lvl="0" indent="0">
                        <a:buNone/>
                      </a:pPr>
                      <a:r>
                        <a:rPr lang="en-US" sz="2400" b="0" i="0" u="none" strike="noStrike" noProof="0">
                          <a:solidFill>
                            <a:srgbClr val="000000"/>
                          </a:solidFill>
                          <a:latin typeface="Avenir Next LT Pro" panose="020B0504020202020204" pitchFamily="34" charset="0"/>
                        </a:rPr>
                        <a:t>Lactation consultant licensure </a:t>
                      </a:r>
                      <a:endParaRPr lang="en-US" sz="2400" u="none" strike="noStrike" noProof="0">
                        <a:solidFill>
                          <a:srgbClr val="000000"/>
                        </a:solidFill>
                        <a:latin typeface="Avenir Next LT Pro" panose="020B0504020202020204" pitchFamily="34" charset="0"/>
                      </a:endParaRPr>
                    </a:p>
                  </a:txBody>
                  <a:tcPr anchor="ctr"/>
                </a:tc>
                <a:tc>
                  <a:txBody>
                    <a:bodyPr/>
                    <a:lstStyle/>
                    <a:p>
                      <a:pPr marL="0" lvl="0" indent="0">
                        <a:buNone/>
                      </a:pPr>
                      <a:r>
                        <a:rPr lang="en-US" sz="2400" b="0" i="0" u="none" strike="noStrike" noProof="0">
                          <a:solidFill>
                            <a:srgbClr val="000000"/>
                          </a:solidFill>
                          <a:latin typeface="Avenir Next LT Pro" panose="020B0504020202020204" pitchFamily="34" charset="0"/>
                        </a:rPr>
                        <a:t>In progress</a:t>
                      </a:r>
                      <a:endParaRPr lang="en-US" sz="2400" u="none" strike="noStrike" noProof="0">
                        <a:solidFill>
                          <a:srgbClr val="000000"/>
                        </a:solidFill>
                        <a:latin typeface="Avenir Next LT Pro" panose="020B0504020202020204" pitchFamily="34" charset="0"/>
                      </a:endParaRPr>
                    </a:p>
                  </a:txBody>
                  <a:tcPr anchor="ctr">
                    <a:solidFill>
                      <a:schemeClr val="tx2">
                        <a:lumMod val="10000"/>
                        <a:lumOff val="90000"/>
                      </a:schemeClr>
                    </a:solidFill>
                  </a:tcPr>
                </a:tc>
                <a:extLst>
                  <a:ext uri="{0D108BD9-81ED-4DB2-BD59-A6C34878D82A}">
                    <a16:rowId xmlns:a16="http://schemas.microsoft.com/office/drawing/2014/main" val="259049058"/>
                  </a:ext>
                </a:extLst>
              </a:tr>
              <a:tr h="648158">
                <a:tc>
                  <a:txBody>
                    <a:bodyPr/>
                    <a:lstStyle/>
                    <a:p>
                      <a:pPr marL="0" lvl="0" indent="0">
                        <a:buNone/>
                      </a:pPr>
                      <a:r>
                        <a:rPr lang="en-US" sz="2400" b="0" i="0" u="none" strike="noStrike" noProof="0">
                          <a:solidFill>
                            <a:srgbClr val="000000"/>
                          </a:solidFill>
                          <a:latin typeface="Avenir Next LT Pro" panose="020B0504020202020204" pitchFamily="34" charset="0"/>
                        </a:rPr>
                        <a:t>Establishment of Fetal &amp; Infant Mortality Review program</a:t>
                      </a:r>
                      <a:endParaRPr lang="en-US" sz="2400">
                        <a:latin typeface="Avenir Next LT Pro" panose="020B0504020202020204" pitchFamily="34" charset="0"/>
                      </a:endParaRPr>
                    </a:p>
                  </a:txBody>
                  <a:tcPr anchor="ctr"/>
                </a:tc>
                <a:tc>
                  <a:txBody>
                    <a:bodyPr/>
                    <a:lstStyle/>
                    <a:p>
                      <a:pPr marL="0" lvl="0" indent="0">
                        <a:buNone/>
                      </a:pPr>
                      <a:r>
                        <a:rPr lang="en-US" sz="2400" b="0" i="0" u="none" strike="noStrike" noProof="0">
                          <a:solidFill>
                            <a:srgbClr val="000000"/>
                          </a:solidFill>
                          <a:latin typeface="Avenir Next LT Pro" panose="020B0504020202020204" pitchFamily="34" charset="0"/>
                        </a:rPr>
                        <a:t>In progress</a:t>
                      </a:r>
                      <a:endParaRPr lang="en-US" sz="2400">
                        <a:latin typeface="Avenir Next LT Pro" panose="020B0504020202020204" pitchFamily="34" charset="0"/>
                      </a:endParaRPr>
                    </a:p>
                  </a:txBody>
                  <a:tcPr anchor="ctr">
                    <a:solidFill>
                      <a:schemeClr val="tx2">
                        <a:lumMod val="10000"/>
                        <a:lumOff val="90000"/>
                      </a:schemeClr>
                    </a:solidFill>
                  </a:tcPr>
                </a:tc>
                <a:extLst>
                  <a:ext uri="{0D108BD9-81ED-4DB2-BD59-A6C34878D82A}">
                    <a16:rowId xmlns:a16="http://schemas.microsoft.com/office/drawing/2014/main" val="2949761807"/>
                  </a:ext>
                </a:extLst>
              </a:tr>
              <a:tr h="648159">
                <a:tc>
                  <a:txBody>
                    <a:bodyPr/>
                    <a:lstStyle/>
                    <a:p>
                      <a:pPr marL="0" lvl="0" indent="0">
                        <a:buNone/>
                      </a:pPr>
                      <a:r>
                        <a:rPr lang="en-US" sz="2400" b="0" i="0" u="none" strike="noStrike" noProof="0">
                          <a:solidFill>
                            <a:srgbClr val="000000"/>
                          </a:solidFill>
                          <a:latin typeface="Avenir Next LT Pro" panose="020B0504020202020204" pitchFamily="34" charset="0"/>
                        </a:rPr>
                        <a:t>Grants program to address perinatal mental health and substance use disorders </a:t>
                      </a:r>
                      <a:endParaRPr lang="en-US" sz="2400">
                        <a:latin typeface="Avenir Next LT Pro" panose="020B0504020202020204" pitchFamily="34" charset="0"/>
                      </a:endParaRPr>
                    </a:p>
                  </a:txBody>
                  <a:tcPr anchor="ctr"/>
                </a:tc>
                <a:tc>
                  <a:txBody>
                    <a:bodyPr/>
                    <a:lstStyle/>
                    <a:p>
                      <a:pPr marL="0" lvl="0" indent="0">
                        <a:buNone/>
                      </a:pPr>
                      <a:r>
                        <a:rPr lang="en-US" sz="2400" u="none" strike="noStrike" noProof="0" dirty="0">
                          <a:solidFill>
                            <a:srgbClr val="000000"/>
                          </a:solidFill>
                          <a:latin typeface="Avenir Next LT Pro" panose="020B0504020202020204" pitchFamily="34" charset="0"/>
                        </a:rPr>
                        <a:t>In progress</a:t>
                      </a:r>
                    </a:p>
                  </a:txBody>
                  <a:tcPr anchor="ctr">
                    <a:solidFill>
                      <a:schemeClr val="tx2">
                        <a:lumMod val="10000"/>
                        <a:lumOff val="90000"/>
                      </a:schemeClr>
                    </a:solidFill>
                  </a:tcPr>
                </a:tc>
                <a:extLst>
                  <a:ext uri="{0D108BD9-81ED-4DB2-BD59-A6C34878D82A}">
                    <a16:rowId xmlns:a16="http://schemas.microsoft.com/office/drawing/2014/main" val="3642049199"/>
                  </a:ext>
                </a:extLst>
              </a:tr>
            </a:tbl>
          </a:graphicData>
        </a:graphic>
      </p:graphicFrame>
      <p:sp>
        <p:nvSpPr>
          <p:cNvPr id="3" name="Slide Number Placeholder 14">
            <a:extLst>
              <a:ext uri="{FF2B5EF4-FFF2-40B4-BE49-F238E27FC236}">
                <a16:creationId xmlns:a16="http://schemas.microsoft.com/office/drawing/2014/main" id="{9DDF1FF0-4930-F765-3B9B-602D83E34DF2}"/>
              </a:ext>
            </a:extLst>
          </p:cNvPr>
          <p:cNvSpPr>
            <a:spLocks noGrp="1"/>
          </p:cNvSpPr>
          <p:nvPr>
            <p:ph type="sldNum" sz="quarter" idx="4"/>
          </p:nvPr>
        </p:nvSpPr>
        <p:spPr>
          <a:xfrm>
            <a:off x="9034825" y="6492502"/>
            <a:ext cx="2736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8440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08E18-1AA0-3472-4CE3-E85D71B4BB9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F20175F-2787-D994-3FCA-0AFBA9614B83}"/>
              </a:ext>
            </a:extLst>
          </p:cNvPr>
          <p:cNvSpPr>
            <a:spLocks noGrp="1"/>
          </p:cNvSpPr>
          <p:nvPr>
            <p:ph type="title" idx="4294967295"/>
          </p:nvPr>
        </p:nvSpPr>
        <p:spPr>
          <a:xfrm>
            <a:off x="2995886" y="2814637"/>
            <a:ext cx="6032500" cy="1228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Arial" panose="020B0604020202020204" pitchFamily="34" charset="0"/>
              </a:rPr>
              <a:t>MA investments in maternal health</a:t>
            </a:r>
          </a:p>
        </p:txBody>
      </p:sp>
    </p:spTree>
    <p:extLst>
      <p:ext uri="{BB962C8B-B14F-4D97-AF65-F5344CB8AC3E}">
        <p14:creationId xmlns:p14="http://schemas.microsoft.com/office/powerpoint/2010/main" val="173840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FAB5873-7FA9-9AD0-7610-E02072B6A4BA}"/>
              </a:ext>
            </a:extLst>
          </p:cNvPr>
          <p:cNvSpPr>
            <a:spLocks noGrp="1"/>
          </p:cNvSpPr>
          <p:nvPr>
            <p:ph type="title" idx="4294967295"/>
          </p:nvPr>
        </p:nvSpPr>
        <p:spPr>
          <a:xfrm>
            <a:off x="616224" y="2968880"/>
            <a:ext cx="10700042" cy="13737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uLnTx/>
                <a:uFillTx/>
                <a:latin typeface="Avenir Next LT Pro" panose="020B0504020202020204" pitchFamily="34" charset="0"/>
                <a:ea typeface="+mn-ea"/>
                <a:cs typeface="Arial" panose="020B0604020202020204" pitchFamily="34" charset="0"/>
              </a:rPr>
              <a:t>Updates</a:t>
            </a:r>
          </a:p>
        </p:txBody>
      </p:sp>
      <p:sp>
        <p:nvSpPr>
          <p:cNvPr id="7" name="Text Placeholder 6">
            <a:extLst>
              <a:ext uri="{FF2B5EF4-FFF2-40B4-BE49-F238E27FC236}">
                <a16:creationId xmlns:a16="http://schemas.microsoft.com/office/drawing/2014/main" id="{7464E306-63DD-476F-2131-D7C3442892B0}"/>
              </a:ext>
            </a:extLst>
          </p:cNvPr>
          <p:cNvSpPr>
            <a:spLocks noGrp="1"/>
          </p:cNvSpPr>
          <p:nvPr>
            <p:ph type="body" sz="quarter" idx="11"/>
          </p:nvPr>
        </p:nvSpPr>
        <p:spPr/>
        <p:txBody>
          <a:bodyPr/>
          <a:lstStyle/>
          <a:p>
            <a:r>
              <a:rPr lang="en-US"/>
              <a:t>Commissioner Robbie Goldstein</a:t>
            </a:r>
          </a:p>
        </p:txBody>
      </p:sp>
    </p:spTree>
    <p:extLst>
      <p:ext uri="{BB962C8B-B14F-4D97-AF65-F5344CB8AC3E}">
        <p14:creationId xmlns:p14="http://schemas.microsoft.com/office/powerpoint/2010/main" val="3830822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F0891-B1A5-0729-A225-FABA221032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83F817-8D9D-0E62-7374-58D3DE880AF0}"/>
              </a:ext>
            </a:extLst>
          </p:cNvPr>
          <p:cNvSpPr>
            <a:spLocks noGrp="1"/>
          </p:cNvSpPr>
          <p:nvPr>
            <p:ph type="title"/>
          </p:nvPr>
        </p:nvSpPr>
        <p:spPr/>
        <p:txBody>
          <a:bodyPr>
            <a:normAutofit/>
          </a:bodyPr>
          <a:lstStyle/>
          <a:p>
            <a:r>
              <a:rPr lang="en-US" sz="3000">
                <a:latin typeface="Avenir Next LT Pro"/>
                <a:ea typeface="Source Sans Pro"/>
                <a:cs typeface="Arial"/>
              </a:rPr>
              <a:t>Total funding across maternal health grants for FY26</a:t>
            </a:r>
            <a:endParaRPr lang="en-US" sz="3000">
              <a:latin typeface="Avenir Next LT Pro"/>
              <a:ea typeface="Source Sans Pro"/>
            </a:endParaRPr>
          </a:p>
        </p:txBody>
      </p:sp>
      <p:graphicFrame>
        <p:nvGraphicFramePr>
          <p:cNvPr id="5" name="Table 4">
            <a:extLst>
              <a:ext uri="{FF2B5EF4-FFF2-40B4-BE49-F238E27FC236}">
                <a16:creationId xmlns:a16="http://schemas.microsoft.com/office/drawing/2014/main" id="{AC0DD91F-985D-8893-4A75-DD1787FEC92D}"/>
              </a:ext>
            </a:extLst>
          </p:cNvPr>
          <p:cNvGraphicFramePr>
            <a:graphicFrameLocks noGrp="1"/>
          </p:cNvGraphicFramePr>
          <p:nvPr/>
        </p:nvGraphicFramePr>
        <p:xfrm>
          <a:off x="590697" y="1340883"/>
          <a:ext cx="10961604" cy="4238373"/>
        </p:xfrm>
        <a:graphic>
          <a:graphicData uri="http://schemas.openxmlformats.org/drawingml/2006/table">
            <a:tbl>
              <a:tblPr firstRow="1" bandRow="1">
                <a:tableStyleId>{5940675A-B579-460E-94D1-54222C63F5DA}</a:tableStyleId>
              </a:tblPr>
              <a:tblGrid>
                <a:gridCol w="8411534">
                  <a:extLst>
                    <a:ext uri="{9D8B030D-6E8A-4147-A177-3AD203B41FA5}">
                      <a16:colId xmlns:a16="http://schemas.microsoft.com/office/drawing/2014/main" val="3218449986"/>
                    </a:ext>
                  </a:extLst>
                </a:gridCol>
                <a:gridCol w="2550070">
                  <a:extLst>
                    <a:ext uri="{9D8B030D-6E8A-4147-A177-3AD203B41FA5}">
                      <a16:colId xmlns:a16="http://schemas.microsoft.com/office/drawing/2014/main" val="755865036"/>
                    </a:ext>
                  </a:extLst>
                </a:gridCol>
              </a:tblGrid>
              <a:tr h="519813">
                <a:tc>
                  <a:txBody>
                    <a:bodyPr/>
                    <a:lstStyle/>
                    <a:p>
                      <a:pPr lvl="0" algn="ctr">
                        <a:buNone/>
                      </a:pPr>
                      <a:r>
                        <a:rPr lang="en-US" sz="2300" b="1" u="none" strike="noStrike" dirty="0">
                          <a:solidFill>
                            <a:srgbClr val="FFFFFF"/>
                          </a:solidFill>
                          <a:effectLst/>
                          <a:latin typeface="Avenir Next LT Pro" panose="020B0504020202020204" pitchFamily="34" charset="0"/>
                          <a:ea typeface="source sans pro"/>
                        </a:rPr>
                        <a:t>Grant name</a:t>
                      </a:r>
                    </a:p>
                  </a:txBody>
                  <a:tcPr anchor="ctr">
                    <a:solidFill>
                      <a:srgbClr val="055994"/>
                    </a:solidFill>
                  </a:tcPr>
                </a:tc>
                <a:tc>
                  <a:txBody>
                    <a:bodyPr/>
                    <a:lstStyle/>
                    <a:p>
                      <a:pPr marL="0" lvl="0" algn="ctr">
                        <a:buNone/>
                      </a:pPr>
                      <a:r>
                        <a:rPr lang="en-US" sz="2300" b="1" u="none" strike="noStrike" kern="1200" dirty="0">
                          <a:solidFill>
                            <a:srgbClr val="FFFFFF"/>
                          </a:solidFill>
                          <a:effectLst/>
                          <a:latin typeface="Avenir Next LT Pro" panose="020B0504020202020204" pitchFamily="34" charset="0"/>
                          <a:ea typeface="source sans pro"/>
                        </a:rPr>
                        <a:t>Funding amount</a:t>
                      </a:r>
                    </a:p>
                  </a:txBody>
                  <a:tcPr anchor="ctr">
                    <a:solidFill>
                      <a:srgbClr val="055994"/>
                    </a:solidFill>
                  </a:tcPr>
                </a:tc>
                <a:extLst>
                  <a:ext uri="{0D108BD9-81ED-4DB2-BD59-A6C34878D82A}">
                    <a16:rowId xmlns:a16="http://schemas.microsoft.com/office/drawing/2014/main" val="1374039280"/>
                  </a:ext>
                </a:extLst>
              </a:tr>
              <a:tr h="731520">
                <a:tc>
                  <a:txBody>
                    <a:bodyPr/>
                    <a:lstStyle/>
                    <a:p>
                      <a:pPr lvl="0">
                        <a:buNone/>
                      </a:pPr>
                      <a:r>
                        <a:rPr lang="en-US" sz="2300" b="0" i="0" u="none" strike="noStrike" noProof="0" dirty="0">
                          <a:solidFill>
                            <a:srgbClr val="032E53"/>
                          </a:solidFill>
                          <a:effectLst/>
                          <a:latin typeface="Avenir Next LT Pro" panose="020B0504020202020204" pitchFamily="34" charset="0"/>
                          <a:ea typeface="source sans pro"/>
                        </a:rPr>
                        <a:t>Postpartum depression funding in community health centers </a:t>
                      </a:r>
                      <a:endParaRPr lang="en-US" sz="2300" dirty="0">
                        <a:solidFill>
                          <a:srgbClr val="032E53"/>
                        </a:solidFill>
                        <a:latin typeface="Avenir Next LT Pro" panose="020B0504020202020204" pitchFamily="34" charset="0"/>
                        <a:ea typeface="source sans pro"/>
                      </a:endParaRPr>
                    </a:p>
                  </a:txBody>
                  <a:tcPr anchor="ctr">
                    <a:solidFill>
                      <a:srgbClr val="F2F9FF"/>
                    </a:solidFill>
                  </a:tcPr>
                </a:tc>
                <a:tc>
                  <a:txBody>
                    <a:bodyPr/>
                    <a:lstStyle/>
                    <a:p>
                      <a:pPr marL="0" lvl="0" algn="r" defTabSz="914400">
                        <a:buNone/>
                      </a:pPr>
                      <a:r>
                        <a:rPr lang="en-US" sz="2300" b="0" i="0" u="none" strike="noStrike" kern="1200" noProof="0" dirty="0">
                          <a:solidFill>
                            <a:srgbClr val="000000"/>
                          </a:solidFill>
                          <a:effectLst/>
                          <a:latin typeface="Avenir Next LT Pro" panose="020B0504020202020204" pitchFamily="34" charset="0"/>
                          <a:ea typeface="source sans pro"/>
                        </a:rPr>
                        <a:t>$860,000</a:t>
                      </a:r>
                      <a:endParaRPr lang="en-US" sz="2300" dirty="0">
                        <a:latin typeface="Avenir Next LT Pro" panose="020B0504020202020204" pitchFamily="34" charset="0"/>
                        <a:ea typeface="source sans pro"/>
                      </a:endParaRPr>
                    </a:p>
                  </a:txBody>
                  <a:tcPr anchor="ctr"/>
                </a:tc>
                <a:extLst>
                  <a:ext uri="{0D108BD9-81ED-4DB2-BD59-A6C34878D82A}">
                    <a16:rowId xmlns:a16="http://schemas.microsoft.com/office/drawing/2014/main" val="434551961"/>
                  </a:ext>
                </a:extLst>
              </a:tr>
              <a:tr h="731520">
                <a:tc>
                  <a:txBody>
                    <a:bodyPr/>
                    <a:lstStyle/>
                    <a:p>
                      <a:pPr lvl="0">
                        <a:buNone/>
                      </a:pPr>
                      <a:r>
                        <a:rPr lang="en-US" sz="2300" dirty="0">
                          <a:solidFill>
                            <a:srgbClr val="032E53"/>
                          </a:solidFill>
                          <a:latin typeface="Avenir Next LT Pro" panose="020B0504020202020204" pitchFamily="34" charset="0"/>
                          <a:ea typeface="source sans pro"/>
                        </a:rPr>
                        <a:t>Maternal health access</a:t>
                      </a:r>
                    </a:p>
                  </a:txBody>
                  <a:tcPr anchor="ctr">
                    <a:solidFill>
                      <a:srgbClr val="F2F9FF"/>
                    </a:solidFill>
                  </a:tcPr>
                </a:tc>
                <a:tc>
                  <a:txBody>
                    <a:bodyPr/>
                    <a:lstStyle/>
                    <a:p>
                      <a:pPr marL="0" algn="r" defTabSz="914400" rtl="0" eaLnBrk="1" latinLnBrk="0" hangingPunct="1">
                        <a:buNone/>
                      </a:pPr>
                      <a:r>
                        <a:rPr lang="en-US" sz="2300" u="none" strike="noStrike" kern="1200" dirty="0">
                          <a:solidFill>
                            <a:srgbClr val="000000"/>
                          </a:solidFill>
                          <a:effectLst/>
                          <a:latin typeface="Avenir Next LT Pro" panose="020B0504020202020204" pitchFamily="34" charset="0"/>
                          <a:ea typeface="source sans pro"/>
                        </a:rPr>
                        <a:t>$10,000,000</a:t>
                      </a:r>
                    </a:p>
                  </a:txBody>
                  <a:tcPr anchor="ctr"/>
                </a:tc>
                <a:extLst>
                  <a:ext uri="{0D108BD9-81ED-4DB2-BD59-A6C34878D82A}">
                    <a16:rowId xmlns:a16="http://schemas.microsoft.com/office/drawing/2014/main" val="3998615570"/>
                  </a:ext>
                </a:extLst>
              </a:tr>
              <a:tr h="731520">
                <a:tc>
                  <a:txBody>
                    <a:bodyPr/>
                    <a:lstStyle/>
                    <a:p>
                      <a:pPr lvl="0">
                        <a:buNone/>
                      </a:pPr>
                      <a:r>
                        <a:rPr lang="en-US" sz="2300" b="0" i="0" u="none" strike="noStrike" noProof="0" dirty="0">
                          <a:solidFill>
                            <a:srgbClr val="032E53"/>
                          </a:solidFill>
                          <a:effectLst/>
                          <a:latin typeface="Avenir Next LT Pro" panose="020B0504020202020204" pitchFamily="34" charset="0"/>
                          <a:ea typeface="source sans pro"/>
                        </a:rPr>
                        <a:t>Birth center capacity and accessibility </a:t>
                      </a:r>
                    </a:p>
                  </a:txBody>
                  <a:tcPr anchor="ctr">
                    <a:solidFill>
                      <a:srgbClr val="F2F9FF"/>
                    </a:solidFill>
                  </a:tcPr>
                </a:tc>
                <a:tc>
                  <a:txBody>
                    <a:bodyPr/>
                    <a:lstStyle/>
                    <a:p>
                      <a:pPr marL="0" lvl="0" algn="r" defTabSz="914400">
                        <a:buNone/>
                      </a:pPr>
                      <a:r>
                        <a:rPr lang="en-US" sz="2300" b="0" i="0" u="none" strike="noStrike" kern="1200" noProof="0" dirty="0">
                          <a:solidFill>
                            <a:srgbClr val="000000"/>
                          </a:solidFill>
                          <a:effectLst/>
                          <a:latin typeface="Avenir Next LT Pro" panose="020B0504020202020204" pitchFamily="34" charset="0"/>
                          <a:ea typeface="source sans pro"/>
                        </a:rPr>
                        <a:t>$1,000,000</a:t>
                      </a:r>
                    </a:p>
                  </a:txBody>
                  <a:tcPr anchor="ctr"/>
                </a:tc>
                <a:extLst>
                  <a:ext uri="{0D108BD9-81ED-4DB2-BD59-A6C34878D82A}">
                    <a16:rowId xmlns:a16="http://schemas.microsoft.com/office/drawing/2014/main" val="3007001856"/>
                  </a:ext>
                </a:extLst>
              </a:tr>
              <a:tr h="731520">
                <a:tc>
                  <a:txBody>
                    <a:bodyPr/>
                    <a:lstStyle/>
                    <a:p>
                      <a:pPr lvl="0">
                        <a:buNone/>
                      </a:pPr>
                      <a:r>
                        <a:rPr lang="en-US" sz="2300" b="0" i="0" u="none" strike="noStrike" noProof="0" dirty="0">
                          <a:solidFill>
                            <a:srgbClr val="032E53"/>
                          </a:solidFill>
                          <a:effectLst/>
                          <a:latin typeface="Avenir Next LT Pro" panose="020B0504020202020204" pitchFamily="34" charset="0"/>
                          <a:ea typeface="source sans pro"/>
                        </a:rPr>
                        <a:t>Addressing mental health conditions &amp; SUD for perinatal individuals </a:t>
                      </a:r>
                      <a:endParaRPr lang="en-US" sz="2300" dirty="0">
                        <a:solidFill>
                          <a:srgbClr val="032E53"/>
                        </a:solidFill>
                        <a:latin typeface="Avenir Next LT Pro" panose="020B0504020202020204" pitchFamily="34" charset="0"/>
                        <a:ea typeface="source sans pro"/>
                      </a:endParaRPr>
                    </a:p>
                  </a:txBody>
                  <a:tcPr anchor="ctr">
                    <a:solidFill>
                      <a:srgbClr val="F2F9FF"/>
                    </a:solidFill>
                  </a:tcPr>
                </a:tc>
                <a:tc>
                  <a:txBody>
                    <a:bodyPr/>
                    <a:lstStyle/>
                    <a:p>
                      <a:pPr marL="0" lvl="0" algn="r">
                        <a:buNone/>
                      </a:pPr>
                      <a:r>
                        <a:rPr lang="en-US" sz="2300" b="0" i="0" u="none" strike="noStrike" kern="1200" noProof="0" dirty="0">
                          <a:solidFill>
                            <a:srgbClr val="000000"/>
                          </a:solidFill>
                          <a:effectLst/>
                          <a:latin typeface="Avenir Next LT Pro" panose="020B0504020202020204" pitchFamily="34" charset="0"/>
                          <a:ea typeface="source sans pro"/>
                          <a:cs typeface="Calibri"/>
                        </a:rPr>
                        <a:t>$220,000 </a:t>
                      </a:r>
                      <a:endParaRPr lang="en-US" sz="2300" dirty="0">
                        <a:latin typeface="Avenir Next LT Pro" panose="020B0504020202020204" pitchFamily="34" charset="0"/>
                        <a:ea typeface="source sans pro"/>
                      </a:endParaRPr>
                    </a:p>
                  </a:txBody>
                  <a:tcPr anchor="ctr"/>
                </a:tc>
                <a:extLst>
                  <a:ext uri="{0D108BD9-81ED-4DB2-BD59-A6C34878D82A}">
                    <a16:rowId xmlns:a16="http://schemas.microsoft.com/office/drawing/2014/main" val="391470216"/>
                  </a:ext>
                </a:extLst>
              </a:tr>
              <a:tr h="731520">
                <a:tc>
                  <a:txBody>
                    <a:bodyPr/>
                    <a:lstStyle/>
                    <a:p>
                      <a:pPr lvl="0">
                        <a:buNone/>
                      </a:pPr>
                      <a:r>
                        <a:rPr lang="en-US" sz="2300" b="1" u="none" strike="noStrike" dirty="0">
                          <a:solidFill>
                            <a:srgbClr val="055994"/>
                          </a:solidFill>
                          <a:effectLst/>
                          <a:latin typeface="Avenir Next LT Pro" panose="020B0504020202020204" pitchFamily="34" charset="0"/>
                          <a:ea typeface="source sans pro"/>
                        </a:rPr>
                        <a:t>Total amount</a:t>
                      </a:r>
                    </a:p>
                  </a:txBody>
                  <a:tcPr anchor="ctr">
                    <a:solidFill>
                      <a:srgbClr val="F2F9FF"/>
                    </a:solidFill>
                  </a:tcPr>
                </a:tc>
                <a:tc>
                  <a:txBody>
                    <a:bodyPr/>
                    <a:lstStyle/>
                    <a:p>
                      <a:pPr marL="0" lvl="0" algn="r" defTabSz="914400">
                        <a:buNone/>
                      </a:pPr>
                      <a:r>
                        <a:rPr lang="en-US" sz="2300" u="none" strike="noStrike" kern="1200" dirty="0">
                          <a:solidFill>
                            <a:srgbClr val="000000"/>
                          </a:solidFill>
                          <a:effectLst/>
                          <a:latin typeface="Avenir Next LT Pro" panose="020B0504020202020204" pitchFamily="34" charset="0"/>
                          <a:ea typeface="source sans pro"/>
                        </a:rPr>
                        <a:t>$12,070,000</a:t>
                      </a:r>
                    </a:p>
                  </a:txBody>
                  <a:tcPr anchor="ctr"/>
                </a:tc>
                <a:extLst>
                  <a:ext uri="{0D108BD9-81ED-4DB2-BD59-A6C34878D82A}">
                    <a16:rowId xmlns:a16="http://schemas.microsoft.com/office/drawing/2014/main" val="1163992440"/>
                  </a:ext>
                </a:extLst>
              </a:tr>
            </a:tbl>
          </a:graphicData>
        </a:graphic>
      </p:graphicFrame>
      <p:sp>
        <p:nvSpPr>
          <p:cNvPr id="4" name="Slide Number Placeholder 14">
            <a:extLst>
              <a:ext uri="{FF2B5EF4-FFF2-40B4-BE49-F238E27FC236}">
                <a16:creationId xmlns:a16="http://schemas.microsoft.com/office/drawing/2014/main" id="{7C8970D6-E869-E3D1-68DF-526832B21962}"/>
              </a:ext>
            </a:extLst>
          </p:cNvPr>
          <p:cNvSpPr>
            <a:spLocks noGrp="1"/>
          </p:cNvSpPr>
          <p:nvPr>
            <p:ph type="sldNum" sz="quarter" idx="4"/>
          </p:nvPr>
        </p:nvSpPr>
        <p:spPr>
          <a:xfrm>
            <a:off x="9034825" y="6492502"/>
            <a:ext cx="2736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62937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16C38C91-B893-056B-C2ED-B1EB8E325E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9869CA-0BDE-51FE-B6C2-5F7099F0EC20}"/>
              </a:ext>
            </a:extLst>
          </p:cNvPr>
          <p:cNvSpPr txBox="1">
            <a:spLocks noGrp="1"/>
          </p:cNvSpPr>
          <p:nvPr>
            <p:ph type="title" idx="4294967295"/>
          </p:nvPr>
        </p:nvSpPr>
        <p:spPr>
          <a:xfrm>
            <a:off x="480218" y="447675"/>
            <a:ext cx="11231563" cy="492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55994"/>
                </a:solidFill>
                <a:effectLst/>
                <a:uLnTx/>
                <a:uFillTx/>
                <a:latin typeface="Avenir Next LT Pro"/>
                <a:ea typeface="Source Sans Pro"/>
                <a:cs typeface="+mn-cs"/>
              </a:rPr>
              <a:t>Recipients of maternal health access and birth center capacity grants</a:t>
            </a:r>
            <a:endParaRPr kumimoji="0" lang="en-US" sz="2600" b="0" i="0" u="none" strike="noStrike" kern="1200" cap="none" spc="0" normalizeH="0" baseline="0" noProof="0" dirty="0">
              <a:ln>
                <a:noFill/>
              </a:ln>
              <a:solidFill>
                <a:srgbClr val="055994"/>
              </a:solidFill>
              <a:effectLst/>
              <a:uLnTx/>
              <a:uFillTx/>
              <a:latin typeface="+mn-lt"/>
              <a:ea typeface="+mn-ea"/>
              <a:cs typeface="+mn-cs"/>
            </a:endParaRPr>
          </a:p>
        </p:txBody>
      </p:sp>
    </p:spTree>
    <p:extLst>
      <p:ext uri="{BB962C8B-B14F-4D97-AF65-F5344CB8AC3E}">
        <p14:creationId xmlns:p14="http://schemas.microsoft.com/office/powerpoint/2010/main" val="76087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DBE74-8D00-2AB0-83E6-178AFBDF9B4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122D3DA-3C45-23D8-ECAD-A6FE6DA4FB4A}"/>
              </a:ext>
            </a:extLst>
          </p:cNvPr>
          <p:cNvSpPr>
            <a:spLocks noGrp="1"/>
          </p:cNvSpPr>
          <p:nvPr>
            <p:ph type="title" idx="4294967295"/>
          </p:nvPr>
        </p:nvSpPr>
        <p:spPr>
          <a:xfrm>
            <a:off x="2995886" y="2814637"/>
            <a:ext cx="6032500" cy="1228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Arial" panose="020B0604020202020204" pitchFamily="34" charset="0"/>
              </a:rPr>
              <a:t>BFHN's progress on two key maternal health initiatives </a:t>
            </a:r>
          </a:p>
        </p:txBody>
      </p:sp>
    </p:spTree>
    <p:extLst>
      <p:ext uri="{BB962C8B-B14F-4D97-AF65-F5344CB8AC3E}">
        <p14:creationId xmlns:p14="http://schemas.microsoft.com/office/powerpoint/2010/main" val="492171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495C0-B86A-AFC6-834C-2569D6A150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E86039-D63F-0CE8-1D25-4F5C049B7852}"/>
              </a:ext>
            </a:extLst>
          </p:cNvPr>
          <p:cNvSpPr>
            <a:spLocks noGrp="1"/>
          </p:cNvSpPr>
          <p:nvPr>
            <p:ph type="title"/>
          </p:nvPr>
        </p:nvSpPr>
        <p:spPr/>
        <p:txBody>
          <a:bodyPr>
            <a:normAutofit/>
          </a:bodyPr>
          <a:lstStyle/>
          <a:p>
            <a:r>
              <a:rPr lang="en-US" sz="3200">
                <a:latin typeface="Avenir Next LT Pro"/>
                <a:cs typeface="Arial"/>
              </a:rPr>
              <a:t>What is Welcome Family? </a:t>
            </a:r>
            <a:endParaRPr lang="en-US"/>
          </a:p>
        </p:txBody>
      </p:sp>
      <p:sp>
        <p:nvSpPr>
          <p:cNvPr id="3" name="Content Placeholder 2">
            <a:extLst>
              <a:ext uri="{FF2B5EF4-FFF2-40B4-BE49-F238E27FC236}">
                <a16:creationId xmlns:a16="http://schemas.microsoft.com/office/drawing/2014/main" id="{29681A19-E512-671C-9A57-5DF38DA09442}"/>
              </a:ext>
            </a:extLst>
          </p:cNvPr>
          <p:cNvSpPr>
            <a:spLocks noGrp="1"/>
          </p:cNvSpPr>
          <p:nvPr>
            <p:ph idx="1"/>
          </p:nvPr>
        </p:nvSpPr>
        <p:spPr>
          <a:xfrm>
            <a:off x="609600" y="1309981"/>
            <a:ext cx="6958263" cy="5030661"/>
          </a:xfrm>
        </p:spPr>
        <p:txBody>
          <a:bodyPr vert="horz" lIns="91440" tIns="45720" rIns="91440" bIns="45720" rtlCol="0" anchor="t">
            <a:normAutofit fontScale="92500" lnSpcReduction="10000"/>
          </a:bodyPr>
          <a:lstStyle/>
          <a:p>
            <a:pPr>
              <a:lnSpc>
                <a:spcPct val="120000"/>
              </a:lnSpc>
              <a:spcBef>
                <a:spcPts val="0"/>
              </a:spcBef>
            </a:pPr>
            <a:r>
              <a:rPr lang="en-US" sz="2000" b="1" dirty="0">
                <a:ea typeface="Calibri"/>
                <a:cs typeface="Arial"/>
              </a:rPr>
              <a:t>Program goal: </a:t>
            </a:r>
            <a:r>
              <a:rPr lang="en-US" sz="2000" dirty="0">
                <a:ea typeface="Calibri"/>
                <a:cs typeface="Arial"/>
              </a:rPr>
              <a:t>Promote optimal maternal and infant physical and mental well-being and provide an entry point into a system of care for families with newborns in Massachusetts.</a:t>
            </a:r>
            <a:endParaRPr lang="en-US" sz="2000" dirty="0"/>
          </a:p>
          <a:p>
            <a:pPr>
              <a:lnSpc>
                <a:spcPct val="120000"/>
              </a:lnSpc>
              <a:spcBef>
                <a:spcPts val="0"/>
              </a:spcBef>
            </a:pPr>
            <a:endParaRPr lang="en-US" sz="2000" dirty="0">
              <a:ea typeface="Calibri"/>
            </a:endParaRPr>
          </a:p>
          <a:p>
            <a:pPr>
              <a:lnSpc>
                <a:spcPct val="120000"/>
              </a:lnSpc>
              <a:spcBef>
                <a:spcPts val="0"/>
              </a:spcBef>
            </a:pPr>
            <a:r>
              <a:rPr lang="en-US" sz="2000" b="1" dirty="0">
                <a:ea typeface="Calibri"/>
                <a:cs typeface="Arial"/>
              </a:rPr>
              <a:t>Service components: </a:t>
            </a:r>
          </a:p>
          <a:p>
            <a:pPr marL="457200" indent="-457200">
              <a:lnSpc>
                <a:spcPct val="120000"/>
              </a:lnSpc>
              <a:spcBef>
                <a:spcPts val="0"/>
              </a:spcBef>
              <a:buChar char="•"/>
            </a:pPr>
            <a:r>
              <a:rPr lang="en-US" sz="2000" b="1" dirty="0">
                <a:ea typeface="Calibri"/>
                <a:cs typeface="Arial"/>
              </a:rPr>
              <a:t>Universal, one-time nurse home visit to all caregivers with newborns</a:t>
            </a:r>
            <a:r>
              <a:rPr lang="en-US" sz="2000" dirty="0">
                <a:ea typeface="Calibri"/>
                <a:cs typeface="Arial"/>
              </a:rPr>
              <a:t> up to eight weeks postpartum</a:t>
            </a:r>
          </a:p>
          <a:p>
            <a:pPr marL="457200" indent="-457200">
              <a:lnSpc>
                <a:spcPct val="120000"/>
              </a:lnSpc>
              <a:spcBef>
                <a:spcPts val="0"/>
              </a:spcBef>
              <a:buChar char="•"/>
            </a:pPr>
            <a:r>
              <a:rPr lang="en-US" sz="2000" dirty="0">
                <a:ea typeface="Calibri"/>
                <a:cs typeface="Arial"/>
              </a:rPr>
              <a:t>Referrals and warm hand-off to services</a:t>
            </a:r>
          </a:p>
          <a:p>
            <a:pPr marL="457200" indent="-457200">
              <a:lnSpc>
                <a:spcPct val="120000"/>
              </a:lnSpc>
              <a:spcBef>
                <a:spcPts val="0"/>
              </a:spcBef>
              <a:buChar char="•"/>
            </a:pPr>
            <a:r>
              <a:rPr lang="en-US" sz="2000" dirty="0">
                <a:ea typeface="Calibri"/>
                <a:cs typeface="Arial"/>
              </a:rPr>
              <a:t>Feedback to infant’s pediatrician and caregiver’s obstetric provider</a:t>
            </a:r>
          </a:p>
          <a:p>
            <a:pPr marL="457200" indent="-457200">
              <a:lnSpc>
                <a:spcPct val="120000"/>
              </a:lnSpc>
              <a:spcBef>
                <a:spcPts val="0"/>
              </a:spcBef>
              <a:buChar char="•"/>
            </a:pPr>
            <a:r>
              <a:rPr lang="en-US" sz="2000" dirty="0">
                <a:ea typeface="Calibri"/>
                <a:cs typeface="Arial"/>
              </a:rPr>
              <a:t>Follow-up phone call 2-3 weeks after the visit</a:t>
            </a:r>
          </a:p>
          <a:p>
            <a:pPr>
              <a:lnSpc>
                <a:spcPct val="120000"/>
              </a:lnSpc>
              <a:spcBef>
                <a:spcPts val="0"/>
              </a:spcBef>
            </a:pPr>
            <a:endParaRPr lang="en-US" sz="2000" dirty="0">
              <a:ea typeface="Calibri"/>
            </a:endParaRPr>
          </a:p>
          <a:p>
            <a:pPr>
              <a:lnSpc>
                <a:spcPct val="120000"/>
              </a:lnSpc>
              <a:spcBef>
                <a:spcPts val="0"/>
              </a:spcBef>
            </a:pPr>
            <a:r>
              <a:rPr lang="en-US" sz="2000" b="1" dirty="0">
                <a:ea typeface="Calibri"/>
                <a:cs typeface="Arial"/>
              </a:rPr>
              <a:t>Current reach: </a:t>
            </a:r>
            <a:r>
              <a:rPr lang="en-US" sz="2000" dirty="0">
                <a:ea typeface="Calibri"/>
                <a:cs typeface="Arial"/>
              </a:rPr>
              <a:t>Implemented in 6 communities, reaching 2,400 families through federal home visiting funding (MIECHV).</a:t>
            </a:r>
          </a:p>
        </p:txBody>
      </p:sp>
      <p:pic>
        <p:nvPicPr>
          <p:cNvPr id="4" name="Picture 3" descr="Home visitor sharing safe sleep fact sheet with mother holding baby and grandmother, all smiling and sitting together in living room ">
            <a:extLst>
              <a:ext uri="{FF2B5EF4-FFF2-40B4-BE49-F238E27FC236}">
                <a16:creationId xmlns:a16="http://schemas.microsoft.com/office/drawing/2014/main" id="{53EF0A45-8E88-7FDB-8E84-AEF20541E5FC}"/>
              </a:ext>
            </a:extLst>
          </p:cNvPr>
          <p:cNvPicPr>
            <a:picLocks noChangeAspect="1"/>
          </p:cNvPicPr>
          <p:nvPr/>
        </p:nvPicPr>
        <p:blipFill>
          <a:blip r:embed="rId3"/>
          <a:srcRect l="17634" r="14178" b="188"/>
          <a:stretch>
            <a:fillRect/>
          </a:stretch>
        </p:blipFill>
        <p:spPr>
          <a:xfrm>
            <a:off x="7822917" y="1309981"/>
            <a:ext cx="4371384" cy="4243949"/>
          </a:xfrm>
          <a:prstGeom prst="rect">
            <a:avLst/>
          </a:prstGeom>
        </p:spPr>
      </p:pic>
      <p:sp>
        <p:nvSpPr>
          <p:cNvPr id="5" name="Slide Number Placeholder 14">
            <a:extLst>
              <a:ext uri="{FF2B5EF4-FFF2-40B4-BE49-F238E27FC236}">
                <a16:creationId xmlns:a16="http://schemas.microsoft.com/office/drawing/2014/main" id="{BF79D3E1-4A62-FF76-4441-4F1911FC924B}"/>
              </a:ext>
            </a:extLst>
          </p:cNvPr>
          <p:cNvSpPr>
            <a:spLocks noGrp="1"/>
          </p:cNvSpPr>
          <p:nvPr>
            <p:ph type="sldNum" sz="quarter" idx="4"/>
          </p:nvPr>
        </p:nvSpPr>
        <p:spPr>
          <a:xfrm>
            <a:off x="9034825" y="6492502"/>
            <a:ext cx="2736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23576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E6CC1-39C7-20AB-0B78-1E61F3D6125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E012E49-024E-BD3A-38F9-6AAAA442DFB9}"/>
              </a:ext>
            </a:extLst>
          </p:cNvPr>
          <p:cNvSpPr>
            <a:spLocks noGrp="1"/>
          </p:cNvSpPr>
          <p:nvPr>
            <p:ph type="title"/>
          </p:nvPr>
        </p:nvSpPr>
        <p:spPr/>
        <p:txBody>
          <a:bodyPr>
            <a:normAutofit/>
          </a:bodyPr>
          <a:lstStyle/>
          <a:p>
            <a:r>
              <a:rPr lang="en-US" sz="3200">
                <a:latin typeface="Avenir Next LT Pro"/>
                <a:cs typeface="Arial"/>
              </a:rPr>
              <a:t>Welcome Family expansion</a:t>
            </a:r>
            <a:endParaRPr lang="en-US"/>
          </a:p>
        </p:txBody>
      </p:sp>
      <p:sp>
        <p:nvSpPr>
          <p:cNvPr id="9" name="Content Placeholder 8">
            <a:extLst>
              <a:ext uri="{FF2B5EF4-FFF2-40B4-BE49-F238E27FC236}">
                <a16:creationId xmlns:a16="http://schemas.microsoft.com/office/drawing/2014/main" id="{2739BC8A-16DB-6FFB-41CF-C9175890EB22}"/>
              </a:ext>
            </a:extLst>
          </p:cNvPr>
          <p:cNvSpPr>
            <a:spLocks noGrp="1"/>
          </p:cNvSpPr>
          <p:nvPr>
            <p:ph idx="1"/>
          </p:nvPr>
        </p:nvSpPr>
        <p:spPr>
          <a:xfrm>
            <a:off x="609600" y="1311442"/>
            <a:ext cx="10972800" cy="4802755"/>
          </a:xfrm>
        </p:spPr>
        <p:txBody>
          <a:bodyPr vert="horz" lIns="91440" tIns="45720" rIns="91440" bIns="45720" rtlCol="0" anchor="t">
            <a:noAutofit/>
          </a:bodyPr>
          <a:lstStyle/>
          <a:p>
            <a:pPr>
              <a:lnSpc>
                <a:spcPct val="100000"/>
              </a:lnSpc>
              <a:spcBef>
                <a:spcPts val="0"/>
              </a:spcBef>
            </a:pPr>
            <a:r>
              <a:rPr lang="en-US" sz="2200" dirty="0">
                <a:ea typeface="Calibri"/>
                <a:cs typeface="Arial"/>
              </a:rPr>
              <a:t>The home visiting statute (G.L. Chapter 111, Section 248) requires DPH to:</a:t>
            </a:r>
          </a:p>
          <a:p>
            <a:pPr marL="342900" indent="-342900">
              <a:lnSpc>
                <a:spcPct val="100000"/>
              </a:lnSpc>
              <a:spcBef>
                <a:spcPts val="0"/>
              </a:spcBef>
              <a:buChar char="•"/>
            </a:pPr>
            <a:r>
              <a:rPr lang="en-US" sz="2200" b="1" dirty="0">
                <a:ea typeface="Calibri"/>
                <a:cs typeface="Arial"/>
              </a:rPr>
              <a:t>Establish and administer a statewide system of programs providing universal postpartum home visiting services</a:t>
            </a:r>
            <a:endParaRPr lang="en-US" sz="2200">
              <a:ea typeface="Calibri"/>
            </a:endParaRPr>
          </a:p>
          <a:p>
            <a:pPr marL="342900" indent="-342900">
              <a:lnSpc>
                <a:spcPct val="100000"/>
              </a:lnSpc>
              <a:spcBef>
                <a:spcPts val="0"/>
              </a:spcBef>
              <a:buChar char="•"/>
            </a:pPr>
            <a:endParaRPr lang="en-US" sz="2200" b="1" dirty="0">
              <a:ea typeface="Calibri"/>
              <a:cs typeface="Arial"/>
            </a:endParaRPr>
          </a:p>
          <a:p>
            <a:pPr marL="342900" indent="-342900">
              <a:lnSpc>
                <a:spcPct val="100000"/>
              </a:lnSpc>
              <a:spcBef>
                <a:spcPts val="0"/>
              </a:spcBef>
              <a:buChar char="•"/>
            </a:pPr>
            <a:r>
              <a:rPr lang="en-US" sz="2200" b="1" dirty="0">
                <a:ea typeface="Calibri"/>
                <a:cs typeface="Arial"/>
              </a:rPr>
              <a:t>Establish qualifications for programs to become a qualified provider</a:t>
            </a:r>
            <a:r>
              <a:rPr lang="en-US" sz="2200" dirty="0">
                <a:ea typeface="Calibri"/>
                <a:cs typeface="Arial"/>
              </a:rPr>
              <a:t> of universal postpartum home visiting services.</a:t>
            </a:r>
            <a:endParaRPr lang="en-US" sz="2200">
              <a:ea typeface="Calibri"/>
            </a:endParaRPr>
          </a:p>
          <a:p>
            <a:pPr marL="342900" indent="-342900">
              <a:lnSpc>
                <a:spcPct val="100000"/>
              </a:lnSpc>
              <a:spcBef>
                <a:spcPts val="1200"/>
              </a:spcBef>
              <a:buChar char="•"/>
            </a:pPr>
            <a:r>
              <a:rPr lang="en-US" sz="2200" b="1" dirty="0">
                <a:ea typeface="Calibri"/>
                <a:cs typeface="Arial"/>
              </a:rPr>
              <a:t>Provide reimbursement for home visiting services</a:t>
            </a:r>
            <a:r>
              <a:rPr lang="en-US" sz="2200" dirty="0">
                <a:ea typeface="Calibri"/>
                <a:cs typeface="Arial"/>
              </a:rPr>
              <a:t> for costs not covered by third-party payors. </a:t>
            </a:r>
          </a:p>
          <a:p>
            <a:pPr marL="342900" indent="-342900">
              <a:lnSpc>
                <a:spcPct val="100000"/>
              </a:lnSpc>
              <a:spcBef>
                <a:spcPts val="1200"/>
              </a:spcBef>
              <a:buChar char="•"/>
            </a:pPr>
            <a:r>
              <a:rPr lang="en-US" sz="2200" b="1" dirty="0">
                <a:ea typeface="source sans pro"/>
                <a:cs typeface="Arial"/>
              </a:rPr>
              <a:t>Monitor and assess the effectiveness</a:t>
            </a:r>
            <a:r>
              <a:rPr lang="en-US" sz="2200" dirty="0">
                <a:ea typeface="source sans pro"/>
                <a:cs typeface="Arial"/>
              </a:rPr>
              <a:t> of universal postpartum home visiting services and implement quality improvement to advance equity.</a:t>
            </a:r>
          </a:p>
          <a:p>
            <a:pPr marL="342900" indent="-342900">
              <a:lnSpc>
                <a:spcPct val="100000"/>
              </a:lnSpc>
              <a:spcBef>
                <a:spcPts val="1200"/>
              </a:spcBef>
              <a:buFont typeface="Arial,Sans-Serif" panose="020B0604020202020204" pitchFamily="34" charset="0"/>
              <a:buChar char="•"/>
            </a:pPr>
            <a:r>
              <a:rPr lang="en-US" sz="2200" b="1" dirty="0">
                <a:ea typeface="source sans pro"/>
                <a:cs typeface="Arial"/>
              </a:rPr>
              <a:t>Promulgate regulations</a:t>
            </a:r>
            <a:r>
              <a:rPr lang="en-US" sz="2200" dirty="0">
                <a:ea typeface="source sans pro"/>
                <a:cs typeface="Arial"/>
              </a:rPr>
              <a:t> that establish a statewide system and define what constitutes a qualified program and provider of universal postpartum home visiting services. </a:t>
            </a:r>
          </a:p>
          <a:p>
            <a:pPr marL="342900" indent="-342900">
              <a:lnSpc>
                <a:spcPct val="100000"/>
              </a:lnSpc>
              <a:spcBef>
                <a:spcPts val="0"/>
              </a:spcBef>
              <a:buFont typeface="Arial,Sans-Serif" panose="020B0604020202020204" pitchFamily="34" charset="0"/>
              <a:buChar char="•"/>
            </a:pPr>
            <a:endParaRPr lang="en-US" sz="2200" dirty="0">
              <a:ea typeface="source sans pro"/>
              <a:cs typeface="Arial"/>
            </a:endParaRPr>
          </a:p>
          <a:p>
            <a:pPr marL="342900" indent="-342900">
              <a:lnSpc>
                <a:spcPct val="100000"/>
              </a:lnSpc>
              <a:spcBef>
                <a:spcPts val="1200"/>
              </a:spcBef>
              <a:buChar char="•"/>
            </a:pPr>
            <a:endParaRPr lang="en-US" sz="2200" dirty="0">
              <a:ea typeface="Calibri"/>
              <a:cs typeface="Arial"/>
            </a:endParaRPr>
          </a:p>
          <a:p>
            <a:pPr marL="342900" indent="-342900">
              <a:lnSpc>
                <a:spcPct val="100000"/>
              </a:lnSpc>
              <a:spcBef>
                <a:spcPts val="1200"/>
              </a:spcBef>
              <a:buChar char="•"/>
            </a:pPr>
            <a:endParaRPr lang="en-US" sz="2200" dirty="0">
              <a:ea typeface="Calibri"/>
              <a:cs typeface="Arial"/>
            </a:endParaRPr>
          </a:p>
        </p:txBody>
      </p:sp>
      <p:sp>
        <p:nvSpPr>
          <p:cNvPr id="2" name="Slide Number Placeholder 14">
            <a:extLst>
              <a:ext uri="{FF2B5EF4-FFF2-40B4-BE49-F238E27FC236}">
                <a16:creationId xmlns:a16="http://schemas.microsoft.com/office/drawing/2014/main" id="{674AA04E-7D4F-AEF3-FD41-4E5CA66D9B8C}"/>
              </a:ext>
            </a:extLst>
          </p:cNvPr>
          <p:cNvSpPr>
            <a:spLocks noGrp="1"/>
          </p:cNvSpPr>
          <p:nvPr>
            <p:ph type="sldNum" sz="quarter" idx="4"/>
          </p:nvPr>
        </p:nvSpPr>
        <p:spPr>
          <a:xfrm>
            <a:off x="9034825" y="6492502"/>
            <a:ext cx="2736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3325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C5C50-C149-B37A-DD60-03AC4FFE85F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E763909-0CF5-30D8-030C-891E1E45E470}"/>
              </a:ext>
            </a:extLst>
          </p:cNvPr>
          <p:cNvSpPr>
            <a:spLocks noGrp="1"/>
          </p:cNvSpPr>
          <p:nvPr>
            <p:ph type="title"/>
          </p:nvPr>
        </p:nvSpPr>
        <p:spPr/>
        <p:txBody>
          <a:bodyPr>
            <a:normAutofit/>
          </a:bodyPr>
          <a:lstStyle/>
          <a:p>
            <a:r>
              <a:rPr lang="en-US" sz="3200">
                <a:latin typeface="Avenir Next LT Pro"/>
                <a:cs typeface="Arial"/>
              </a:rPr>
              <a:t>Current expansion efforts for Welcome Family</a:t>
            </a:r>
            <a:endParaRPr lang="en-US" sz="3200">
              <a:latin typeface="Avenir Next LT Pro"/>
            </a:endParaRPr>
          </a:p>
        </p:txBody>
      </p:sp>
      <p:sp>
        <p:nvSpPr>
          <p:cNvPr id="9" name="Content Placeholder 8">
            <a:extLst>
              <a:ext uri="{FF2B5EF4-FFF2-40B4-BE49-F238E27FC236}">
                <a16:creationId xmlns:a16="http://schemas.microsoft.com/office/drawing/2014/main" id="{7E2F1B72-9B09-90F1-05E0-E9A703AE91D9}"/>
              </a:ext>
            </a:extLst>
          </p:cNvPr>
          <p:cNvSpPr>
            <a:spLocks noGrp="1"/>
          </p:cNvSpPr>
          <p:nvPr>
            <p:ph idx="1"/>
          </p:nvPr>
        </p:nvSpPr>
        <p:spPr>
          <a:xfrm>
            <a:off x="609600" y="1434514"/>
            <a:ext cx="7138737" cy="4966286"/>
          </a:xfrm>
        </p:spPr>
        <p:txBody>
          <a:bodyPr vert="horz" lIns="91440" tIns="45720" rIns="91440" bIns="45720" rtlCol="0" anchor="t">
            <a:normAutofit lnSpcReduction="10000"/>
          </a:bodyPr>
          <a:lstStyle/>
          <a:p>
            <a:pPr marL="514350" indent="-514350">
              <a:lnSpc>
                <a:spcPct val="100000"/>
              </a:lnSpc>
              <a:spcBef>
                <a:spcPts val="1200"/>
              </a:spcBef>
              <a:buFont typeface="Wingdings" panose="020B0604020202020204" pitchFamily="34" charset="0"/>
              <a:buChar char="ü"/>
            </a:pPr>
            <a:r>
              <a:rPr lang="en-US" sz="2400" dirty="0">
                <a:ea typeface="source sans pro"/>
                <a:cs typeface="Arial"/>
              </a:rPr>
              <a:t>Kick off for Welcome Family Advisory Committee in Spring 2026</a:t>
            </a:r>
            <a:endParaRPr lang="en-US" sz="2400" dirty="0">
              <a:ea typeface="source sans pro"/>
            </a:endParaRPr>
          </a:p>
          <a:p>
            <a:pPr marL="514350" indent="-514350">
              <a:lnSpc>
                <a:spcPct val="100000"/>
              </a:lnSpc>
              <a:spcBef>
                <a:spcPts val="1200"/>
              </a:spcBef>
              <a:buFont typeface="Wingdings" panose="020B0604020202020204" pitchFamily="34" charset="0"/>
              <a:buChar char="ü"/>
            </a:pPr>
            <a:r>
              <a:rPr lang="en-US" sz="2400" dirty="0">
                <a:ea typeface="source sans pro"/>
                <a:cs typeface="Arial"/>
              </a:rPr>
              <a:t>Convene internal work group to integrate feedback from Welcome Family Advisory Committee</a:t>
            </a:r>
          </a:p>
          <a:p>
            <a:pPr marL="514350" indent="-514350">
              <a:lnSpc>
                <a:spcPct val="100000"/>
              </a:lnSpc>
              <a:spcBef>
                <a:spcPts val="1200"/>
              </a:spcBef>
              <a:buFont typeface="Wingdings" panose="020B0604020202020204" pitchFamily="34" charset="0"/>
              <a:buChar char="ü"/>
            </a:pPr>
            <a:r>
              <a:rPr lang="en-US" sz="2400" dirty="0">
                <a:ea typeface="source sans pro"/>
                <a:cs typeface="Arial"/>
              </a:rPr>
              <a:t>Promulgate regulations by late Summer 2026</a:t>
            </a:r>
          </a:p>
          <a:p>
            <a:pPr marL="514350" indent="-514350">
              <a:lnSpc>
                <a:spcPct val="100000"/>
              </a:lnSpc>
              <a:spcBef>
                <a:spcPts val="1200"/>
              </a:spcBef>
              <a:buFont typeface="Wingdings" panose="020B0604020202020204" pitchFamily="34" charset="0"/>
              <a:buChar char="ü"/>
            </a:pPr>
            <a:r>
              <a:rPr lang="en-US" sz="2400" dirty="0">
                <a:ea typeface="source sans pro"/>
                <a:cs typeface="Arial"/>
              </a:rPr>
              <a:t>Continue collaboration with MassHealth to align timelines for regulations</a:t>
            </a:r>
          </a:p>
          <a:p>
            <a:pPr marL="514350" indent="-514350">
              <a:lnSpc>
                <a:spcPct val="100000"/>
              </a:lnSpc>
              <a:spcBef>
                <a:spcPts val="1200"/>
              </a:spcBef>
              <a:buFont typeface="Wingdings" panose="020B0604020202020204" pitchFamily="34" charset="0"/>
              <a:buChar char="ü"/>
            </a:pPr>
            <a:r>
              <a:rPr lang="en-US" sz="2400" dirty="0">
                <a:ea typeface="source sans pro"/>
                <a:cs typeface="Arial"/>
              </a:rPr>
              <a:t>Continue support of current Welcome Family programs to prepare for expansion</a:t>
            </a:r>
          </a:p>
          <a:p>
            <a:pPr marL="514350" indent="-514350">
              <a:lnSpc>
                <a:spcPct val="100000"/>
              </a:lnSpc>
              <a:spcBef>
                <a:spcPts val="1200"/>
              </a:spcBef>
              <a:buFont typeface="Wingdings" panose="020B0604020202020204" pitchFamily="34" charset="0"/>
              <a:buChar char="ü"/>
            </a:pPr>
            <a:r>
              <a:rPr lang="en-US" sz="2400" dirty="0">
                <a:ea typeface="source sans pro"/>
                <a:cs typeface="Arial"/>
              </a:rPr>
              <a:t>Continue to prepare onboarding package for procurement of vendors</a:t>
            </a:r>
          </a:p>
          <a:p>
            <a:pPr marL="514350" indent="-514350">
              <a:lnSpc>
                <a:spcPct val="100000"/>
              </a:lnSpc>
              <a:spcBef>
                <a:spcPts val="1200"/>
              </a:spcBef>
              <a:buFont typeface="Wingdings" panose="020B0604020202020204" pitchFamily="34" charset="0"/>
              <a:buChar char="ü"/>
            </a:pPr>
            <a:endParaRPr lang="en-US" sz="2400" dirty="0">
              <a:ea typeface="source sans pro"/>
              <a:cs typeface="Arial"/>
            </a:endParaRPr>
          </a:p>
        </p:txBody>
      </p:sp>
      <p:pic>
        <p:nvPicPr>
          <p:cNvPr id="2" name="Picture 1" descr="Mother laying down on the bed smiling at her baby that's crawling and smiling on the bed">
            <a:extLst>
              <a:ext uri="{FF2B5EF4-FFF2-40B4-BE49-F238E27FC236}">
                <a16:creationId xmlns:a16="http://schemas.microsoft.com/office/drawing/2014/main" id="{3C889B74-F3C3-C61F-42D9-FEB48D2AE16E}"/>
              </a:ext>
            </a:extLst>
          </p:cNvPr>
          <p:cNvPicPr>
            <a:picLocks noChangeAspect="1"/>
          </p:cNvPicPr>
          <p:nvPr/>
        </p:nvPicPr>
        <p:blipFill>
          <a:blip r:embed="rId3"/>
          <a:stretch>
            <a:fillRect/>
          </a:stretch>
        </p:blipFill>
        <p:spPr>
          <a:xfrm>
            <a:off x="7855099" y="1957698"/>
            <a:ext cx="4338082" cy="3273395"/>
          </a:xfrm>
          <a:prstGeom prst="rect">
            <a:avLst/>
          </a:prstGeom>
        </p:spPr>
      </p:pic>
      <p:sp>
        <p:nvSpPr>
          <p:cNvPr id="3" name="Slide Number Placeholder 14">
            <a:extLst>
              <a:ext uri="{FF2B5EF4-FFF2-40B4-BE49-F238E27FC236}">
                <a16:creationId xmlns:a16="http://schemas.microsoft.com/office/drawing/2014/main" id="{08DE3188-8DE5-3576-EF85-29B4E519DF60}"/>
              </a:ext>
            </a:extLst>
          </p:cNvPr>
          <p:cNvSpPr>
            <a:spLocks noGrp="1"/>
          </p:cNvSpPr>
          <p:nvPr>
            <p:ph type="sldNum" sz="quarter" idx="4"/>
          </p:nvPr>
        </p:nvSpPr>
        <p:spPr>
          <a:xfrm>
            <a:off x="9034825" y="6492502"/>
            <a:ext cx="2736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65429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2">
          <a:extLst>
            <a:ext uri="{FF2B5EF4-FFF2-40B4-BE49-F238E27FC236}">
              <a16:creationId xmlns:a16="http://schemas.microsoft.com/office/drawing/2014/main" id="{D1DE4860-752C-A7B1-7147-9DEE8AFCC680}"/>
            </a:ext>
          </a:extLst>
        </p:cNvPr>
        <p:cNvGrpSpPr/>
        <p:nvPr/>
      </p:nvGrpSpPr>
      <p:grpSpPr>
        <a:xfrm>
          <a:off x="0" y="0"/>
          <a:ext cx="0" cy="0"/>
          <a:chOff x="0" y="0"/>
          <a:chExt cx="0" cy="0"/>
        </a:xfrm>
      </p:grpSpPr>
      <p:sp>
        <p:nvSpPr>
          <p:cNvPr id="144" name="Google Shape;144;g36381ccd877_0_11">
            <a:extLst>
              <a:ext uri="{FF2B5EF4-FFF2-40B4-BE49-F238E27FC236}">
                <a16:creationId xmlns:a16="http://schemas.microsoft.com/office/drawing/2014/main" id="{0E1C8334-0632-0458-AFE4-005B0E9C59DE}"/>
              </a:ext>
            </a:extLst>
          </p:cNvPr>
          <p:cNvSpPr txBox="1">
            <a:spLocks noGrp="1"/>
          </p:cNvSpPr>
          <p:nvPr>
            <p:ph type="title"/>
          </p:nvPr>
        </p:nvSpPr>
        <p:spPr>
          <a:prstGeom prst="rect">
            <a:avLst/>
          </a:prstGeom>
        </p:spPr>
        <p:txBody>
          <a:bodyPr spcFirstLastPara="1" wrap="square" lIns="91425" tIns="45700" rIns="91425" bIns="45700" anchor="ctr" anchorCtr="0">
            <a:noAutofit/>
          </a:bodyPr>
          <a:lstStyle/>
          <a:p>
            <a:pPr>
              <a:lnSpc>
                <a:spcPct val="114999"/>
              </a:lnSpc>
              <a:spcBef>
                <a:spcPts val="1600"/>
              </a:spcBef>
              <a:spcAft>
                <a:spcPts val="1600"/>
              </a:spcAft>
            </a:pPr>
            <a:r>
              <a:rPr lang="en-US" sz="3200">
                <a:latin typeface="Avenir Next LT Pro"/>
                <a:sym typeface="Bodoni"/>
              </a:rPr>
              <a:t>Doula Initiative vision and purpose</a:t>
            </a:r>
            <a:endParaRPr lang="en-US" sz="3200">
              <a:latin typeface="Avenir Next LT Pro"/>
            </a:endParaRPr>
          </a:p>
        </p:txBody>
      </p:sp>
      <p:sp>
        <p:nvSpPr>
          <p:cNvPr id="145" name="Google Shape;145;g36381ccd877_0_11">
            <a:extLst>
              <a:ext uri="{FF2B5EF4-FFF2-40B4-BE49-F238E27FC236}">
                <a16:creationId xmlns:a16="http://schemas.microsoft.com/office/drawing/2014/main" id="{701B15F4-0AF8-D42C-A1CA-C884DA14E59E}"/>
              </a:ext>
            </a:extLst>
          </p:cNvPr>
          <p:cNvSpPr txBox="1">
            <a:spLocks noGrp="1"/>
          </p:cNvSpPr>
          <p:nvPr>
            <p:ph idx="1"/>
          </p:nvPr>
        </p:nvSpPr>
        <p:spPr>
          <a:xfrm>
            <a:off x="609600" y="1434514"/>
            <a:ext cx="6934200" cy="4679683"/>
          </a:xfrm>
          <a:prstGeom prst="rect">
            <a:avLst/>
          </a:prstGeom>
        </p:spPr>
        <p:txBody>
          <a:bodyPr spcFirstLastPara="1" wrap="square" lIns="91425" tIns="45700" rIns="91425" bIns="45700" anchor="t" anchorCtr="0">
            <a:normAutofit/>
          </a:bodyPr>
          <a:lstStyle/>
          <a:p>
            <a:pPr marL="0" indent="0">
              <a:lnSpc>
                <a:spcPct val="100000"/>
              </a:lnSpc>
              <a:spcBef>
                <a:spcPts val="0"/>
              </a:spcBef>
              <a:buSzPts val="2500"/>
            </a:pPr>
            <a:r>
              <a:rPr lang="en-US" sz="2400" b="1" dirty="0">
                <a:solidFill>
                  <a:schemeClr val="tx1"/>
                </a:solidFill>
                <a:ea typeface="source sans pro"/>
              </a:rPr>
              <a:t>Vision:</a:t>
            </a:r>
            <a:r>
              <a:rPr lang="en-US" sz="2400" dirty="0">
                <a:solidFill>
                  <a:schemeClr val="tx1"/>
                </a:solidFill>
                <a:ea typeface="source sans pro"/>
              </a:rPr>
              <a:t> Improve the health of pregnant and postpartum people, caregivers, and families by making doulas available to those who want them. </a:t>
            </a:r>
          </a:p>
          <a:p>
            <a:pPr marL="0" indent="0">
              <a:lnSpc>
                <a:spcPct val="100000"/>
              </a:lnSpc>
              <a:spcBef>
                <a:spcPts val="0"/>
              </a:spcBef>
              <a:buSzPts val="2500"/>
            </a:pPr>
            <a:endParaRPr lang="en-US" sz="2400" b="1" dirty="0">
              <a:solidFill>
                <a:schemeClr val="tx1"/>
              </a:solidFill>
              <a:ea typeface="source sans pro"/>
            </a:endParaRPr>
          </a:p>
          <a:p>
            <a:pPr marL="0" indent="0">
              <a:lnSpc>
                <a:spcPct val="100000"/>
              </a:lnSpc>
              <a:spcBef>
                <a:spcPts val="0"/>
              </a:spcBef>
              <a:buSzPts val="2500"/>
            </a:pPr>
            <a:r>
              <a:rPr lang="en-US" sz="2400" b="1" dirty="0">
                <a:solidFill>
                  <a:schemeClr val="tx1"/>
                </a:solidFill>
                <a:ea typeface="source sans pro"/>
              </a:rPr>
              <a:t>Purpose: </a:t>
            </a:r>
            <a:r>
              <a:rPr lang="en-US" sz="2400" dirty="0">
                <a:solidFill>
                  <a:schemeClr val="tx1"/>
                </a:solidFill>
                <a:ea typeface="source sans pro"/>
              </a:rPr>
              <a:t>Eliminate health inequities and promote positive outcomes and experiences for all birthing families, especially among Black, Indigenous, and People of Color (BIPOC) and those who experience disproportionately poor health and birth outcomes.</a:t>
            </a:r>
          </a:p>
        </p:txBody>
      </p:sp>
      <p:pic>
        <p:nvPicPr>
          <p:cNvPr id="2" name="Picture 1" descr="Doula sharing resources on a tablet with their pregnant client, both smiling and sitting on a couch in a living room">
            <a:extLst>
              <a:ext uri="{FF2B5EF4-FFF2-40B4-BE49-F238E27FC236}">
                <a16:creationId xmlns:a16="http://schemas.microsoft.com/office/drawing/2014/main" id="{A3DFCBA9-9BEB-574D-E745-3A02CFC077CA}"/>
              </a:ext>
            </a:extLst>
          </p:cNvPr>
          <p:cNvPicPr>
            <a:picLocks noChangeAspect="1"/>
          </p:cNvPicPr>
          <p:nvPr/>
        </p:nvPicPr>
        <p:blipFill>
          <a:blip r:embed="rId3"/>
          <a:srcRect r="115" b="31438"/>
          <a:stretch>
            <a:fillRect/>
          </a:stretch>
        </p:blipFill>
        <p:spPr>
          <a:xfrm>
            <a:off x="8060808" y="1535814"/>
            <a:ext cx="4133410" cy="3780467"/>
          </a:xfrm>
          <a:prstGeom prst="rect">
            <a:avLst/>
          </a:prstGeom>
        </p:spPr>
      </p:pic>
      <p:sp>
        <p:nvSpPr>
          <p:cNvPr id="143" name="Google Shape;143;g36381ccd877_0_11">
            <a:extLst>
              <a:ext uri="{FF2B5EF4-FFF2-40B4-BE49-F238E27FC236}">
                <a16:creationId xmlns:a16="http://schemas.microsoft.com/office/drawing/2014/main" id="{562044DD-0A3E-902F-3C88-A79D590B556C}"/>
              </a:ext>
            </a:extLst>
          </p:cNvPr>
          <p:cNvSpPr txBox="1">
            <a:spLocks noGrp="1"/>
          </p:cNvSpPr>
          <p:nvPr>
            <p:ph type="sldNum" sz="quarter" idx="4"/>
          </p:nvPr>
        </p:nvSpPr>
        <p:spPr>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a:sym typeface="Arial"/>
            </a:endParaRPr>
          </a:p>
        </p:txBody>
      </p:sp>
    </p:spTree>
    <p:extLst>
      <p:ext uri="{BB962C8B-B14F-4D97-AF65-F5344CB8AC3E}">
        <p14:creationId xmlns:p14="http://schemas.microsoft.com/office/powerpoint/2010/main" val="3480148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B1BB1-38E0-3B82-CFFD-34A701C34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0A0C17-AFA2-7999-CDA6-3747DF7319A6}"/>
              </a:ext>
            </a:extLst>
          </p:cNvPr>
          <p:cNvSpPr>
            <a:spLocks noGrp="1"/>
          </p:cNvSpPr>
          <p:nvPr>
            <p:ph type="title"/>
          </p:nvPr>
        </p:nvSpPr>
        <p:spPr/>
        <p:txBody>
          <a:bodyPr>
            <a:normAutofit/>
          </a:bodyPr>
          <a:lstStyle/>
          <a:p>
            <a:r>
              <a:rPr lang="en-US" sz="3200">
                <a:latin typeface="Avenir Next LT Pro"/>
                <a:ea typeface="Source Sans Pro"/>
                <a:cs typeface="Arial"/>
              </a:rPr>
              <a:t>Doula certification</a:t>
            </a:r>
            <a:endParaRPr lang="en-US" sz="3200">
              <a:latin typeface="Avenir Next LT Pro"/>
              <a:ea typeface="Source Sans Pro"/>
            </a:endParaRPr>
          </a:p>
        </p:txBody>
      </p:sp>
      <p:sp>
        <p:nvSpPr>
          <p:cNvPr id="4" name="Content Placeholder 3">
            <a:extLst>
              <a:ext uri="{FF2B5EF4-FFF2-40B4-BE49-F238E27FC236}">
                <a16:creationId xmlns:a16="http://schemas.microsoft.com/office/drawing/2014/main" id="{93504ED3-C004-51B3-E5E9-1A05F3F94597}"/>
              </a:ext>
            </a:extLst>
          </p:cNvPr>
          <p:cNvSpPr>
            <a:spLocks noGrp="1"/>
          </p:cNvSpPr>
          <p:nvPr>
            <p:ph idx="1"/>
          </p:nvPr>
        </p:nvSpPr>
        <p:spPr/>
        <p:txBody>
          <a:bodyPr vert="horz" lIns="91440" tIns="45720" rIns="91440" bIns="45720" rtlCol="0" anchor="t">
            <a:noAutofit/>
          </a:bodyPr>
          <a:lstStyle/>
          <a:p>
            <a:pPr marL="342900" indent="-342900">
              <a:lnSpc>
                <a:spcPct val="100000"/>
              </a:lnSpc>
              <a:spcBef>
                <a:spcPts val="0"/>
              </a:spcBef>
              <a:buChar char="•"/>
            </a:pPr>
            <a:r>
              <a:rPr lang="en-US" sz="2200">
                <a:ea typeface="Calibri"/>
                <a:cs typeface="Calibri"/>
              </a:rPr>
              <a:t>DPH administers the formal process for doula certification</a:t>
            </a:r>
            <a:endParaRPr lang="en-US" sz="2200"/>
          </a:p>
          <a:p>
            <a:pPr marL="914400" lvl="1" indent="-342900">
              <a:lnSpc>
                <a:spcPct val="100000"/>
              </a:lnSpc>
              <a:spcBef>
                <a:spcPts val="0"/>
              </a:spcBef>
              <a:buFont typeface="Courier New" panose="020B0604020202020204" pitchFamily="34" charset="0"/>
              <a:buChar char="o"/>
            </a:pPr>
            <a:r>
              <a:rPr lang="en-US" sz="2200">
                <a:latin typeface="Avenir Next LT Pro" panose="020B0504020202020204" pitchFamily="34" charset="0"/>
                <a:ea typeface="Calibri"/>
                <a:cs typeface="Calibri"/>
              </a:rPr>
              <a:t>Establishes minimum standards for education, training, and experience for certified doulas to meet</a:t>
            </a:r>
          </a:p>
          <a:p>
            <a:pPr marL="914400" lvl="1" indent="-342900">
              <a:lnSpc>
                <a:spcPct val="100000"/>
              </a:lnSpc>
              <a:spcBef>
                <a:spcPts val="0"/>
              </a:spcBef>
              <a:buFont typeface="Courier New" panose="020B0604020202020204" pitchFamily="34" charset="0"/>
              <a:buChar char="o"/>
            </a:pPr>
            <a:r>
              <a:rPr lang="en-US" sz="2200">
                <a:latin typeface="Avenir Next LT Pro" panose="020B0504020202020204" pitchFamily="34" charset="0"/>
                <a:ea typeface="Calibri"/>
                <a:cs typeface="Calibri"/>
              </a:rPr>
              <a:t>Certification is inclusive of full spectrum, abortion, birth, and postpartum doulas</a:t>
            </a:r>
          </a:p>
          <a:p>
            <a:pPr marL="914400" lvl="1" indent="-342900">
              <a:lnSpc>
                <a:spcPct val="100000"/>
              </a:lnSpc>
              <a:spcBef>
                <a:spcPts val="0"/>
              </a:spcBef>
              <a:buFont typeface="Courier New" panose="020B0604020202020204" pitchFamily="34" charset="0"/>
              <a:buChar char="o"/>
            </a:pPr>
            <a:r>
              <a:rPr lang="en-US" sz="2200">
                <a:latin typeface="Avenir Next LT Pro" panose="020B0504020202020204" pitchFamily="34" charset="0"/>
                <a:ea typeface="Calibri"/>
                <a:cs typeface="Calibri"/>
              </a:rPr>
              <a:t>Includes continuing education requirements to ensure professional development</a:t>
            </a:r>
          </a:p>
          <a:p>
            <a:pPr lvl="1" indent="0">
              <a:lnSpc>
                <a:spcPct val="100000"/>
              </a:lnSpc>
              <a:spcBef>
                <a:spcPts val="0"/>
              </a:spcBef>
              <a:buNone/>
            </a:pPr>
            <a:endParaRPr lang="en-US" sz="2200">
              <a:latin typeface="Avenir Next LT Pro" panose="020B0504020202020204" pitchFamily="34" charset="0"/>
              <a:ea typeface="Calibri"/>
              <a:cs typeface="Calibri"/>
            </a:endParaRPr>
          </a:p>
          <a:p>
            <a:pPr marL="342900" indent="-342900">
              <a:lnSpc>
                <a:spcPct val="100000"/>
              </a:lnSpc>
              <a:spcBef>
                <a:spcPts val="0"/>
              </a:spcBef>
              <a:buChar char="•"/>
            </a:pPr>
            <a:r>
              <a:rPr lang="en-US" sz="2200">
                <a:ea typeface="Calibri"/>
                <a:cs typeface="Calibri"/>
              </a:rPr>
              <a:t>Four certification pathways: </a:t>
            </a:r>
          </a:p>
          <a:p>
            <a:pPr marL="914400" lvl="2" indent="-347345">
              <a:lnSpc>
                <a:spcPct val="100000"/>
              </a:lnSpc>
              <a:spcBef>
                <a:spcPts val="0"/>
              </a:spcBef>
              <a:buAutoNum type="arabicPeriod"/>
            </a:pPr>
            <a:r>
              <a:rPr lang="en-US" sz="2200">
                <a:latin typeface="Avenir Next LT Pro" panose="020B0504020202020204" pitchFamily="34" charset="0"/>
                <a:ea typeface="Calibri"/>
                <a:cs typeface="Calibri"/>
              </a:rPr>
              <a:t>Experience pathway</a:t>
            </a:r>
          </a:p>
          <a:p>
            <a:pPr marL="914400" lvl="2" indent="-347345">
              <a:lnSpc>
                <a:spcPct val="100000"/>
              </a:lnSpc>
              <a:spcBef>
                <a:spcPts val="0"/>
              </a:spcBef>
              <a:buAutoNum type="arabicPeriod"/>
            </a:pPr>
            <a:r>
              <a:rPr lang="en-US" sz="2200">
                <a:latin typeface="Avenir Next LT Pro" panose="020B0504020202020204" pitchFamily="34" charset="0"/>
                <a:ea typeface="Calibri"/>
                <a:cs typeface="Calibri"/>
              </a:rPr>
              <a:t>Training pathway </a:t>
            </a:r>
          </a:p>
          <a:p>
            <a:pPr marL="914400" lvl="2" indent="-347345">
              <a:lnSpc>
                <a:spcPct val="100000"/>
              </a:lnSpc>
              <a:spcBef>
                <a:spcPts val="0"/>
              </a:spcBef>
              <a:buAutoNum type="arabicPeriod"/>
            </a:pPr>
            <a:r>
              <a:rPr lang="en-US" sz="2200">
                <a:latin typeface="Avenir Next LT Pro" panose="020B0504020202020204" pitchFamily="34" charset="0"/>
                <a:ea typeface="Calibri"/>
                <a:cs typeface="Calibri"/>
              </a:rPr>
              <a:t>Proof of MassHealth provider status </a:t>
            </a:r>
          </a:p>
          <a:p>
            <a:pPr marL="914400" lvl="2" indent="-347345">
              <a:lnSpc>
                <a:spcPct val="100000"/>
              </a:lnSpc>
              <a:spcBef>
                <a:spcPts val="0"/>
              </a:spcBef>
              <a:buAutoNum type="arabicPeriod"/>
            </a:pPr>
            <a:r>
              <a:rPr lang="en-US" sz="2200">
                <a:latin typeface="Avenir Next LT Pro" panose="020B0504020202020204" pitchFamily="34" charset="0"/>
                <a:ea typeface="Calibri"/>
                <a:cs typeface="Calibri"/>
              </a:rPr>
              <a:t>Proof of certification in New York or Rhode Island</a:t>
            </a:r>
          </a:p>
          <a:p>
            <a:pPr marL="0" lvl="2" indent="0">
              <a:lnSpc>
                <a:spcPct val="100000"/>
              </a:lnSpc>
              <a:spcBef>
                <a:spcPts val="0"/>
              </a:spcBef>
              <a:buNone/>
            </a:pPr>
            <a:endParaRPr lang="en-US" sz="2200">
              <a:latin typeface="Avenir Next LT Pro" panose="020B0504020202020204" pitchFamily="34" charset="0"/>
              <a:ea typeface="Calibri"/>
              <a:cs typeface="Calibri"/>
            </a:endParaRPr>
          </a:p>
          <a:p>
            <a:pPr>
              <a:lnSpc>
                <a:spcPct val="100000"/>
              </a:lnSpc>
              <a:spcBef>
                <a:spcPts val="0"/>
              </a:spcBef>
            </a:pPr>
            <a:endParaRPr lang="en-US" sz="2200">
              <a:ea typeface="Calibri"/>
              <a:cs typeface="Calibri"/>
            </a:endParaRPr>
          </a:p>
        </p:txBody>
      </p:sp>
      <p:pic>
        <p:nvPicPr>
          <p:cNvPr id="6" name="Picture 5">
            <a:extLst>
              <a:ext uri="{FF2B5EF4-FFF2-40B4-BE49-F238E27FC236}">
                <a16:creationId xmlns:a16="http://schemas.microsoft.com/office/drawing/2014/main" id="{3A3A5C12-2565-9C58-0597-DA7EC3DA8F41}"/>
              </a:ext>
              <a:ext uri="{C183D7F6-B498-43B3-948B-1728B52AA6E4}">
                <adec:decorative xmlns:adec="http://schemas.microsoft.com/office/drawing/2017/decorative" val="1"/>
              </a:ext>
            </a:extLst>
          </p:cNvPr>
          <p:cNvPicPr>
            <a:picLocks noChangeAspect="1"/>
          </p:cNvPicPr>
          <p:nvPr/>
        </p:nvPicPr>
        <p:blipFill>
          <a:blip r:embed="rId3"/>
          <a:srcRect l="47120" t="5660" r="5759" b="13679"/>
          <a:stretch>
            <a:fillRect/>
          </a:stretch>
        </p:blipFill>
        <p:spPr>
          <a:xfrm>
            <a:off x="9994900" y="4310226"/>
            <a:ext cx="2031567" cy="1946098"/>
          </a:xfrm>
          <a:prstGeom prst="rect">
            <a:avLst/>
          </a:prstGeom>
        </p:spPr>
      </p:pic>
      <p:sp>
        <p:nvSpPr>
          <p:cNvPr id="2" name="Slide Number Placeholder 1">
            <a:extLst>
              <a:ext uri="{FF2B5EF4-FFF2-40B4-BE49-F238E27FC236}">
                <a16:creationId xmlns:a16="http://schemas.microsoft.com/office/drawing/2014/main" id="{4C3B6327-8DD3-DC19-E3F3-55FAC0F571C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7811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8FC6E-017D-F238-3CCA-FC23FCE426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8143C-B869-A497-B2A4-9F7AF4BF2F57}"/>
              </a:ext>
            </a:extLst>
          </p:cNvPr>
          <p:cNvSpPr>
            <a:spLocks noGrp="1"/>
          </p:cNvSpPr>
          <p:nvPr>
            <p:ph type="title"/>
          </p:nvPr>
        </p:nvSpPr>
        <p:spPr/>
        <p:txBody>
          <a:bodyPr>
            <a:normAutofit/>
          </a:bodyPr>
          <a:lstStyle/>
          <a:p>
            <a:r>
              <a:rPr lang="en-US" sz="3200">
                <a:latin typeface="Avenir Next LT Pro"/>
                <a:cs typeface="Arial"/>
              </a:rPr>
              <a:t>Doula workforce development</a:t>
            </a:r>
            <a:endParaRPr lang="en-US" sz="3200">
              <a:latin typeface="Avenir Next LT Pro"/>
            </a:endParaRPr>
          </a:p>
        </p:txBody>
      </p:sp>
      <p:sp>
        <p:nvSpPr>
          <p:cNvPr id="3" name="Content Placeholder 2">
            <a:extLst>
              <a:ext uri="{FF2B5EF4-FFF2-40B4-BE49-F238E27FC236}">
                <a16:creationId xmlns:a16="http://schemas.microsoft.com/office/drawing/2014/main" id="{BD383705-B1DE-F0F7-09EE-54AEC0CF3E6D}"/>
              </a:ext>
            </a:extLst>
          </p:cNvPr>
          <p:cNvSpPr>
            <a:spLocks noGrp="1"/>
          </p:cNvSpPr>
          <p:nvPr>
            <p:ph idx="1"/>
          </p:nvPr>
        </p:nvSpPr>
        <p:spPr>
          <a:xfrm>
            <a:off x="609600" y="1434514"/>
            <a:ext cx="8078840" cy="4679683"/>
          </a:xfrm>
        </p:spPr>
        <p:txBody>
          <a:bodyPr vert="horz" lIns="91440" tIns="45720" rIns="91440" bIns="45720" rtlCol="0" anchor="t">
            <a:normAutofit/>
          </a:bodyPr>
          <a:lstStyle/>
          <a:p>
            <a:pPr>
              <a:lnSpc>
                <a:spcPct val="100000"/>
              </a:lnSpc>
              <a:spcBef>
                <a:spcPts val="0"/>
              </a:spcBef>
            </a:pPr>
            <a:r>
              <a:rPr lang="en-US" sz="2200" dirty="0">
                <a:ea typeface="Calibri"/>
                <a:cs typeface="Arial"/>
              </a:rPr>
              <a:t>This year, DPH is launching the following activities to expand and support the doula workforce:</a:t>
            </a:r>
            <a:endParaRPr lang="en-US" sz="2200" dirty="0"/>
          </a:p>
          <a:p>
            <a:pPr marL="457200" indent="-457200">
              <a:lnSpc>
                <a:spcPct val="100000"/>
              </a:lnSpc>
              <a:spcBef>
                <a:spcPts val="0"/>
              </a:spcBef>
              <a:buAutoNum type="alphaLcPeriod"/>
            </a:pPr>
            <a:r>
              <a:rPr lang="en-US" sz="2200" b="1" dirty="0">
                <a:ea typeface="Calibri"/>
                <a:cs typeface="Arial"/>
              </a:rPr>
              <a:t>Doula Training Scholarships </a:t>
            </a:r>
            <a:r>
              <a:rPr lang="en-US" sz="2200" dirty="0">
                <a:ea typeface="Calibri"/>
                <a:cs typeface="Arial"/>
              </a:rPr>
              <a:t>of up to $750 to offset training costs for new and existing doulas to gain skills to support key populations: </a:t>
            </a:r>
            <a:endParaRPr lang="en-US" sz="2200" dirty="0">
              <a:ea typeface="Calibri"/>
            </a:endParaRPr>
          </a:p>
          <a:p>
            <a:pPr marL="1200150" lvl="3" indent="-342900">
              <a:lnSpc>
                <a:spcPct val="100000"/>
              </a:lnSpc>
              <a:spcBef>
                <a:spcPts val="0"/>
              </a:spcBef>
              <a:buFont typeface="Arial" panose="020B0604020202020204" pitchFamily="34" charset="0"/>
              <a:buChar char="•"/>
            </a:pPr>
            <a:r>
              <a:rPr lang="en-US" sz="2200" dirty="0">
                <a:latin typeface="Avenir Next LT Pro" panose="020B0504020202020204" pitchFamily="34" charset="0"/>
                <a:ea typeface="source sans pro"/>
                <a:cs typeface="Arial"/>
              </a:rPr>
              <a:t>Immigrant families</a:t>
            </a:r>
          </a:p>
          <a:p>
            <a:pPr marL="1200150" lvl="3" indent="-342900">
              <a:lnSpc>
                <a:spcPct val="100000"/>
              </a:lnSpc>
              <a:spcBef>
                <a:spcPts val="0"/>
              </a:spcBef>
              <a:buFont typeface="Arial" panose="020B0604020202020204" pitchFamily="34" charset="0"/>
              <a:buChar char="•"/>
            </a:pPr>
            <a:r>
              <a:rPr lang="en-US" sz="2200" dirty="0">
                <a:latin typeface="Avenir Next LT Pro" panose="020B0504020202020204" pitchFamily="34" charset="0"/>
                <a:ea typeface="source sans pro"/>
                <a:cs typeface="Arial"/>
              </a:rPr>
              <a:t>Families experiencing housing instability</a:t>
            </a:r>
          </a:p>
          <a:p>
            <a:pPr marL="1200150" lvl="3" indent="-342900">
              <a:lnSpc>
                <a:spcPct val="100000"/>
              </a:lnSpc>
              <a:spcBef>
                <a:spcPts val="0"/>
              </a:spcBef>
              <a:buFont typeface="Arial" panose="020B0604020202020204" pitchFamily="34" charset="0"/>
              <a:buChar char="•"/>
            </a:pPr>
            <a:r>
              <a:rPr lang="en-US" sz="2200" dirty="0">
                <a:latin typeface="Avenir Next LT Pro" panose="020B0504020202020204" pitchFamily="34" charset="0"/>
                <a:ea typeface="source sans pro"/>
                <a:cs typeface="Arial"/>
              </a:rPr>
              <a:t>Families with substance use disorder (SUD)</a:t>
            </a:r>
          </a:p>
          <a:p>
            <a:pPr marL="1200150" lvl="3" indent="-342900">
              <a:lnSpc>
                <a:spcPct val="100000"/>
              </a:lnSpc>
              <a:spcBef>
                <a:spcPts val="0"/>
              </a:spcBef>
              <a:buFont typeface="Arial" panose="020B0604020202020204" pitchFamily="34" charset="0"/>
              <a:buChar char="•"/>
            </a:pPr>
            <a:r>
              <a:rPr lang="en-US" sz="2200" dirty="0">
                <a:latin typeface="Avenir Next LT Pro" panose="020B0504020202020204" pitchFamily="34" charset="0"/>
                <a:ea typeface="source sans pro"/>
                <a:cs typeface="Arial"/>
              </a:rPr>
              <a:t>Birthing people with disabilities </a:t>
            </a:r>
            <a:endParaRPr lang="en-US" sz="2200" dirty="0">
              <a:latin typeface="Avenir Next LT Pro" panose="020B0504020202020204" pitchFamily="34" charset="0"/>
            </a:endParaRPr>
          </a:p>
          <a:p>
            <a:pPr marL="857250" lvl="3" indent="0">
              <a:lnSpc>
                <a:spcPct val="100000"/>
              </a:lnSpc>
              <a:spcBef>
                <a:spcPts val="0"/>
              </a:spcBef>
              <a:buNone/>
            </a:pPr>
            <a:endParaRPr lang="en-US" sz="2200" dirty="0">
              <a:latin typeface="Avenir Next LT Pro" panose="020B0504020202020204" pitchFamily="34" charset="0"/>
              <a:ea typeface="source sans pro"/>
              <a:cs typeface="Arial"/>
            </a:endParaRPr>
          </a:p>
          <a:p>
            <a:pPr marL="457200" indent="-457200">
              <a:lnSpc>
                <a:spcPct val="100000"/>
              </a:lnSpc>
              <a:spcBef>
                <a:spcPts val="0"/>
              </a:spcBef>
              <a:buAutoNum type="alphaLcPeriod"/>
            </a:pPr>
            <a:r>
              <a:rPr lang="en-US" sz="2200" b="1" dirty="0">
                <a:ea typeface="Calibri"/>
                <a:cs typeface="Arial"/>
              </a:rPr>
              <a:t>Community of Practice</a:t>
            </a:r>
            <a:r>
              <a:rPr lang="en-US" sz="2200" dirty="0">
                <a:ea typeface="Calibri"/>
                <a:cs typeface="Arial"/>
              </a:rPr>
              <a:t> for doulas on continued support and education on billing, hospital/medical practice collaboration, and certification</a:t>
            </a:r>
            <a:endParaRPr lang="en-US" sz="2200" dirty="0">
              <a:ea typeface="Calibri"/>
            </a:endParaRPr>
          </a:p>
          <a:p>
            <a:pPr>
              <a:lnSpc>
                <a:spcPct val="100000"/>
              </a:lnSpc>
              <a:spcBef>
                <a:spcPts val="0"/>
              </a:spcBef>
              <a:buChar char="•"/>
            </a:pPr>
            <a:endParaRPr lang="en-US" sz="2200" dirty="0">
              <a:ea typeface="source sans pro"/>
            </a:endParaRPr>
          </a:p>
          <a:p>
            <a:pPr marL="457200">
              <a:lnSpc>
                <a:spcPct val="100000"/>
              </a:lnSpc>
              <a:spcBef>
                <a:spcPts val="0"/>
              </a:spcBef>
              <a:buChar char="•"/>
            </a:pPr>
            <a:endParaRPr lang="en-US" sz="2200" dirty="0">
              <a:ea typeface="source sans pro"/>
            </a:endParaRPr>
          </a:p>
        </p:txBody>
      </p:sp>
      <p:pic>
        <p:nvPicPr>
          <p:cNvPr id="5" name="Picture 4" descr="Graphic depicting 289 applications and 30 scholarships to be awarded for the DPH Doula Training Scholarship">
            <a:extLst>
              <a:ext uri="{FF2B5EF4-FFF2-40B4-BE49-F238E27FC236}">
                <a16:creationId xmlns:a16="http://schemas.microsoft.com/office/drawing/2014/main" id="{176922E1-CC27-268F-D4A8-309D9C865FE5}"/>
              </a:ext>
            </a:extLst>
          </p:cNvPr>
          <p:cNvPicPr>
            <a:picLocks noChangeAspect="1"/>
          </p:cNvPicPr>
          <p:nvPr/>
        </p:nvPicPr>
        <p:blipFill>
          <a:blip r:embed="rId3"/>
          <a:srcRect r="180" b="3979"/>
          <a:stretch>
            <a:fillRect/>
          </a:stretch>
        </p:blipFill>
        <p:spPr>
          <a:xfrm>
            <a:off x="8688440" y="1330132"/>
            <a:ext cx="3504643" cy="4519074"/>
          </a:xfrm>
          <a:prstGeom prst="rect">
            <a:avLst/>
          </a:prstGeom>
        </p:spPr>
      </p:pic>
      <p:sp>
        <p:nvSpPr>
          <p:cNvPr id="4" name="Slide Number Placeholder 14">
            <a:extLst>
              <a:ext uri="{FF2B5EF4-FFF2-40B4-BE49-F238E27FC236}">
                <a16:creationId xmlns:a16="http://schemas.microsoft.com/office/drawing/2014/main" id="{ED4B6107-A713-D860-25BD-F7D814DE2677}"/>
              </a:ext>
            </a:extLst>
          </p:cNvPr>
          <p:cNvSpPr>
            <a:spLocks noGrp="1"/>
          </p:cNvSpPr>
          <p:nvPr>
            <p:ph type="sldNum" sz="quarter" idx="4"/>
          </p:nvPr>
        </p:nvSpPr>
        <p:spPr>
          <a:xfrm>
            <a:off x="9034825" y="6492502"/>
            <a:ext cx="2736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CE4FDD1-3263-EAA0-E29A-F4600E462FEF}"/>
              </a:ext>
            </a:extLst>
          </p:cNvPr>
          <p:cNvSpPr txBox="1"/>
          <p:nvPr/>
        </p:nvSpPr>
        <p:spPr>
          <a:xfrm>
            <a:off x="9257211" y="3220357"/>
            <a:ext cx="679268" cy="553998"/>
          </a:xfrm>
          <a:prstGeom prst="rect">
            <a:avLst/>
          </a:prstGeom>
          <a:solidFill>
            <a:srgbClr val="EFF6FF"/>
          </a:solidFill>
        </p:spPr>
        <p:txBody>
          <a:bodyPr wrap="square" rtlCol="0">
            <a:spAutoFit/>
          </a:bodyPr>
          <a:lstStyle/>
          <a:p>
            <a:r>
              <a:rPr lang="en-US" sz="3000" b="1" dirty="0">
                <a:solidFill>
                  <a:srgbClr val="022F54"/>
                </a:solidFill>
                <a:latin typeface="Franklin Gothic Medium" panose="020B0603020102020204" pitchFamily="34" charset="0"/>
                <a:cs typeface="Segoe UI" panose="020B0502040204020203" pitchFamily="34" charset="0"/>
              </a:rPr>
              <a:t>29</a:t>
            </a:r>
          </a:p>
        </p:txBody>
      </p:sp>
    </p:spTree>
    <p:extLst>
      <p:ext uri="{BB962C8B-B14F-4D97-AF65-F5344CB8AC3E}">
        <p14:creationId xmlns:p14="http://schemas.microsoft.com/office/powerpoint/2010/main" val="1224331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4F00F365-B900-01B0-ACE8-05E6CA75EC3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425BAFD-A204-4FE2-20EF-31EF1820497B}"/>
              </a:ext>
            </a:extLst>
          </p:cNvPr>
          <p:cNvSpPr txBox="1">
            <a:spLocks noGrp="1"/>
          </p:cNvSpPr>
          <p:nvPr>
            <p:ph type="title" idx="4294967295"/>
          </p:nvPr>
        </p:nvSpPr>
        <p:spPr>
          <a:xfrm>
            <a:off x="625748" y="777875"/>
            <a:ext cx="6881813" cy="584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25475" marR="0" lvl="0" indent="-625475"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32E53"/>
                </a:solidFill>
                <a:effectLst/>
                <a:uLnTx/>
                <a:uFillTx/>
                <a:latin typeface="Avenir Next LT Pro"/>
                <a:ea typeface="+mn-ea"/>
                <a:cs typeface="+mn-cs"/>
              </a:rPr>
              <a:t>DPH Doula Training Scholarships:</a:t>
            </a:r>
          </a:p>
        </p:txBody>
      </p:sp>
      <p:sp>
        <p:nvSpPr>
          <p:cNvPr id="7" name="TextBox 6">
            <a:extLst>
              <a:ext uri="{FF2B5EF4-FFF2-40B4-BE49-F238E27FC236}">
                <a16:creationId xmlns:a16="http://schemas.microsoft.com/office/drawing/2014/main" id="{7CB4A5BE-65F9-9201-4F99-94E61561621C}"/>
              </a:ext>
            </a:extLst>
          </p:cNvPr>
          <p:cNvSpPr txBox="1"/>
          <p:nvPr/>
        </p:nvSpPr>
        <p:spPr>
          <a:xfrm>
            <a:off x="625748" y="1241404"/>
            <a:ext cx="688121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E2841">
                    <a:lumMod val="76000"/>
                    <a:lumOff val="24000"/>
                  </a:srgbClr>
                </a:solidFill>
                <a:effectLst/>
                <a:uLnTx/>
                <a:uFillTx/>
                <a:latin typeface="Avenir Next LT Pro"/>
                <a:ea typeface="+mn-ea"/>
                <a:cs typeface="+mn-cs"/>
              </a:rPr>
              <a:t>By the numbers</a:t>
            </a:r>
            <a:endParaRPr kumimoji="0" lang="en-US" sz="2800" b="0" i="0" u="none" strike="noStrike" kern="1200" cap="none" spc="0" normalizeH="0" baseline="0" noProof="0">
              <a:ln>
                <a:noFill/>
              </a:ln>
              <a:solidFill>
                <a:srgbClr val="0E2841">
                  <a:lumMod val="76000"/>
                  <a:lumOff val="24000"/>
                </a:srgbClr>
              </a:solidFill>
              <a:effectLst/>
              <a:uLnTx/>
              <a:uFillTx/>
              <a:latin typeface="Aptos" panose="020B0004020202020204"/>
              <a:ea typeface="+mn-ea"/>
              <a:cs typeface="+mn-cs"/>
            </a:endParaRPr>
          </a:p>
        </p:txBody>
      </p:sp>
    </p:spTree>
    <p:extLst>
      <p:ext uri="{BB962C8B-B14F-4D97-AF65-F5344CB8AC3E}">
        <p14:creationId xmlns:p14="http://schemas.microsoft.com/office/powerpoint/2010/main" val="2890525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5D811B-AF25-F693-6A97-A0AE2097869F}"/>
              </a:ext>
            </a:extLst>
          </p:cNvPr>
          <p:cNvSpPr>
            <a:spLocks noGrp="1"/>
          </p:cNvSpPr>
          <p:nvPr>
            <p:ph type="title"/>
          </p:nvPr>
        </p:nvSpPr>
        <p:spPr/>
        <p:txBody>
          <a:bodyPr/>
          <a:lstStyle/>
          <a:p>
            <a:r>
              <a:rPr lang="en-US" dirty="0"/>
              <a:t>Thank you, Mary!</a:t>
            </a:r>
          </a:p>
        </p:txBody>
      </p:sp>
      <p:sp>
        <p:nvSpPr>
          <p:cNvPr id="5" name="Content Placeholder 4">
            <a:extLst>
              <a:ext uri="{FF2B5EF4-FFF2-40B4-BE49-F238E27FC236}">
                <a16:creationId xmlns:a16="http://schemas.microsoft.com/office/drawing/2014/main" id="{5A21768C-FFBC-C338-6D2F-BBACC07115FB}"/>
              </a:ext>
            </a:extLst>
          </p:cNvPr>
          <p:cNvSpPr>
            <a:spLocks noGrp="1"/>
          </p:cNvSpPr>
          <p:nvPr>
            <p:ph idx="1"/>
          </p:nvPr>
        </p:nvSpPr>
        <p:spPr/>
        <p:txBody>
          <a:bodyPr/>
          <a:lstStyle/>
          <a:p>
            <a:r>
              <a:rPr lang="en-US" dirty="0"/>
              <a:t>For your </a:t>
            </a:r>
            <a:r>
              <a:rPr lang="en-US" b="1" dirty="0">
                <a:solidFill>
                  <a:srgbClr val="005994"/>
                </a:solidFill>
              </a:rPr>
              <a:t>dedication</a:t>
            </a:r>
            <a:r>
              <a:rPr lang="en-US" dirty="0"/>
              <a:t>, </a:t>
            </a:r>
            <a:r>
              <a:rPr lang="en-US" b="1" dirty="0">
                <a:solidFill>
                  <a:srgbClr val="005994"/>
                </a:solidFill>
              </a:rPr>
              <a:t>commitment</a:t>
            </a:r>
            <a:r>
              <a:rPr lang="en-US" dirty="0"/>
              <a:t>, </a:t>
            </a:r>
            <a:r>
              <a:rPr lang="en-US" b="1" dirty="0">
                <a:solidFill>
                  <a:srgbClr val="005994"/>
                </a:solidFill>
              </a:rPr>
              <a:t>guidance</a:t>
            </a:r>
            <a:r>
              <a:rPr lang="en-US" dirty="0"/>
              <a:t>, and </a:t>
            </a:r>
            <a:r>
              <a:rPr lang="en-US" b="1" dirty="0">
                <a:solidFill>
                  <a:srgbClr val="005994"/>
                </a:solidFill>
              </a:rPr>
              <a:t>public service</a:t>
            </a:r>
            <a:r>
              <a:rPr lang="en-US" dirty="0"/>
              <a:t> to the Public Health Council and your many years of service to the health and well-being of the residents of the Commonwealth.</a:t>
            </a:r>
          </a:p>
        </p:txBody>
      </p:sp>
      <p:sp>
        <p:nvSpPr>
          <p:cNvPr id="12" name="Slide Number Placeholder 14">
            <a:extLst>
              <a:ext uri="{FF2B5EF4-FFF2-40B4-BE49-F238E27FC236}">
                <a16:creationId xmlns:a16="http://schemas.microsoft.com/office/drawing/2014/main" id="{89A8C69A-E46C-1FE9-60AC-347BD2DB47CA}"/>
              </a:ext>
            </a:extLst>
          </p:cNvPr>
          <p:cNvSpPr>
            <a:spLocks noGrp="1"/>
          </p:cNvSpPr>
          <p:nvPr>
            <p:ph type="sldNum" sz="quarter" idx="4"/>
          </p:nvPr>
        </p:nvSpPr>
        <p:spPr/>
        <p:txBody>
          <a:bodyPr/>
          <a:lstStyle/>
          <a:p>
            <a:fld id="{CA49D0EE-DE7F-324B-A84C-F36708423CDB}" type="slidenum">
              <a:rPr lang="en-US" smtClean="0"/>
              <a:pPr/>
              <a:t>3</a:t>
            </a:fld>
            <a:endParaRPr lang="en-US"/>
          </a:p>
        </p:txBody>
      </p:sp>
    </p:spTree>
    <p:extLst>
      <p:ext uri="{BB962C8B-B14F-4D97-AF65-F5344CB8AC3E}">
        <p14:creationId xmlns:p14="http://schemas.microsoft.com/office/powerpoint/2010/main" val="2798303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47DF1-1128-2590-D398-219650D0BB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58FED2-1563-8ABE-92D4-60C0731A2F42}"/>
              </a:ext>
            </a:extLst>
          </p:cNvPr>
          <p:cNvSpPr>
            <a:spLocks noGrp="1"/>
          </p:cNvSpPr>
          <p:nvPr>
            <p:ph type="title"/>
          </p:nvPr>
        </p:nvSpPr>
        <p:spPr/>
        <p:txBody>
          <a:bodyPr>
            <a:normAutofit/>
          </a:bodyPr>
          <a:lstStyle/>
          <a:p>
            <a:r>
              <a:rPr lang="en-US" sz="3200">
                <a:latin typeface="Avenir Next LT Pro"/>
                <a:ea typeface="source sans pro"/>
                <a:cs typeface="Arial"/>
              </a:rPr>
              <a:t>Next steps for the Doula Initiative</a:t>
            </a:r>
            <a:endParaRPr lang="en-US" sz="3200">
              <a:latin typeface="Avenir Next LT Pro"/>
              <a:ea typeface="source sans pro"/>
            </a:endParaRPr>
          </a:p>
        </p:txBody>
      </p:sp>
      <p:sp>
        <p:nvSpPr>
          <p:cNvPr id="3" name="Content Placeholder 2">
            <a:extLst>
              <a:ext uri="{FF2B5EF4-FFF2-40B4-BE49-F238E27FC236}">
                <a16:creationId xmlns:a16="http://schemas.microsoft.com/office/drawing/2014/main" id="{B433E74E-BA77-DCF7-52A4-5E46456D2A27}"/>
              </a:ext>
            </a:extLst>
          </p:cNvPr>
          <p:cNvSpPr>
            <a:spLocks noGrp="1"/>
          </p:cNvSpPr>
          <p:nvPr>
            <p:ph idx="1"/>
          </p:nvPr>
        </p:nvSpPr>
        <p:spPr>
          <a:xfrm>
            <a:off x="609600" y="1434514"/>
            <a:ext cx="7800474" cy="4679683"/>
          </a:xfrm>
        </p:spPr>
        <p:txBody>
          <a:bodyPr vert="horz" lIns="91440" tIns="45720" rIns="91440" bIns="45720" rtlCol="0" anchor="t">
            <a:normAutofit lnSpcReduction="10000"/>
          </a:bodyPr>
          <a:lstStyle/>
          <a:p>
            <a:pPr marL="342900" indent="-342900">
              <a:lnSpc>
                <a:spcPct val="100000"/>
              </a:lnSpc>
              <a:spcBef>
                <a:spcPts val="1200"/>
              </a:spcBef>
              <a:buChar char="•"/>
            </a:pPr>
            <a:r>
              <a:rPr lang="en-US" sz="2400" dirty="0">
                <a:ea typeface="Calibri"/>
                <a:cs typeface="Arial"/>
              </a:rPr>
              <a:t>Launch certification in March </a:t>
            </a:r>
            <a:endParaRPr lang="en-US" dirty="0">
              <a:ea typeface="Calibri"/>
            </a:endParaRPr>
          </a:p>
          <a:p>
            <a:pPr marL="342900" indent="-342900">
              <a:lnSpc>
                <a:spcPct val="100000"/>
              </a:lnSpc>
              <a:spcBef>
                <a:spcPts val="1200"/>
              </a:spcBef>
              <a:buChar char="•"/>
            </a:pPr>
            <a:r>
              <a:rPr lang="en-US" sz="2400" dirty="0">
                <a:ea typeface="Calibri"/>
                <a:cs typeface="Arial"/>
              </a:rPr>
              <a:t>Launch outreach plan for doula certification</a:t>
            </a:r>
            <a:endParaRPr lang="en-US" dirty="0">
              <a:ea typeface="Calibri"/>
            </a:endParaRPr>
          </a:p>
          <a:p>
            <a:pPr marL="342900" indent="-342900">
              <a:lnSpc>
                <a:spcPct val="100000"/>
              </a:lnSpc>
              <a:spcBef>
                <a:spcPts val="1200"/>
              </a:spcBef>
              <a:buChar char="•"/>
            </a:pPr>
            <a:r>
              <a:rPr lang="en-US" sz="2400" dirty="0">
                <a:ea typeface="Calibri"/>
                <a:cs typeface="Arial"/>
              </a:rPr>
              <a:t>Launch 30 scholarships</a:t>
            </a:r>
          </a:p>
          <a:p>
            <a:pPr marL="342900" indent="-342900">
              <a:lnSpc>
                <a:spcPct val="100000"/>
              </a:lnSpc>
              <a:spcBef>
                <a:spcPts val="1200"/>
              </a:spcBef>
              <a:buChar char="•"/>
            </a:pPr>
            <a:r>
              <a:rPr lang="en-US" sz="2400" dirty="0">
                <a:ea typeface="Calibri"/>
                <a:cs typeface="Arial"/>
              </a:rPr>
              <a:t>Collaborate with private payers to encourage and support them to cover doula services for certified doulas</a:t>
            </a:r>
            <a:endParaRPr lang="en-US" sz="2400" dirty="0">
              <a:ea typeface="Calibri"/>
            </a:endParaRPr>
          </a:p>
          <a:p>
            <a:pPr marL="342900" indent="-342900">
              <a:lnSpc>
                <a:spcPct val="100000"/>
              </a:lnSpc>
              <a:spcBef>
                <a:spcPts val="1200"/>
              </a:spcBef>
              <a:buChar char="•"/>
            </a:pPr>
            <a:r>
              <a:rPr lang="en-US" sz="2400" dirty="0">
                <a:ea typeface="Calibri"/>
                <a:cs typeface="Arial"/>
              </a:rPr>
              <a:t>Collaborate with hospitals to ensure doulas' ability to support their clients is uniform across birth settings</a:t>
            </a:r>
            <a:endParaRPr lang="en-US" sz="2400" dirty="0">
              <a:ea typeface="Calibri"/>
            </a:endParaRPr>
          </a:p>
          <a:p>
            <a:pPr marL="342900" indent="-342900">
              <a:lnSpc>
                <a:spcPct val="100000"/>
              </a:lnSpc>
              <a:spcBef>
                <a:spcPts val="1200"/>
              </a:spcBef>
              <a:buChar char="•"/>
            </a:pPr>
            <a:r>
              <a:rPr lang="en-US" sz="2400" dirty="0">
                <a:ea typeface="Calibri"/>
                <a:cs typeface="Arial"/>
              </a:rPr>
              <a:t>Continue to engage with MassHealth, BSAS, and DCF and other aligned agencies</a:t>
            </a:r>
            <a:endParaRPr lang="en-US" sz="2400" dirty="0">
              <a:ea typeface="Calibri"/>
            </a:endParaRPr>
          </a:p>
          <a:p>
            <a:pPr marL="342900" indent="-342900">
              <a:lnSpc>
                <a:spcPct val="100000"/>
              </a:lnSpc>
              <a:spcBef>
                <a:spcPts val="1200"/>
              </a:spcBef>
              <a:buChar char="•"/>
            </a:pPr>
            <a:endParaRPr lang="en-US" sz="2400"/>
          </a:p>
        </p:txBody>
      </p:sp>
      <p:pic>
        <p:nvPicPr>
          <p:cNvPr id="4" name="Picture 3" descr="Pregnant mother smiling down and holding her belly ">
            <a:extLst>
              <a:ext uri="{FF2B5EF4-FFF2-40B4-BE49-F238E27FC236}">
                <a16:creationId xmlns:a16="http://schemas.microsoft.com/office/drawing/2014/main" id="{87B7E501-8D1C-BB74-5A48-32EB11D6EBF8}"/>
              </a:ext>
            </a:extLst>
          </p:cNvPr>
          <p:cNvPicPr>
            <a:picLocks noChangeAspect="1"/>
          </p:cNvPicPr>
          <p:nvPr/>
        </p:nvPicPr>
        <p:blipFill>
          <a:blip r:embed="rId3"/>
          <a:stretch>
            <a:fillRect/>
          </a:stretch>
        </p:blipFill>
        <p:spPr>
          <a:xfrm>
            <a:off x="8691720" y="1241403"/>
            <a:ext cx="3498388" cy="4677974"/>
          </a:xfrm>
          <a:prstGeom prst="rect">
            <a:avLst/>
          </a:prstGeom>
        </p:spPr>
      </p:pic>
      <p:sp>
        <p:nvSpPr>
          <p:cNvPr id="5" name="Slide Number Placeholder 14">
            <a:extLst>
              <a:ext uri="{FF2B5EF4-FFF2-40B4-BE49-F238E27FC236}">
                <a16:creationId xmlns:a16="http://schemas.microsoft.com/office/drawing/2014/main" id="{E9B190EE-0306-D7C7-17EF-DFA0346C64E7}"/>
              </a:ext>
            </a:extLst>
          </p:cNvPr>
          <p:cNvSpPr>
            <a:spLocks noGrp="1"/>
          </p:cNvSpPr>
          <p:nvPr>
            <p:ph type="sldNum" sz="quarter" idx="4"/>
          </p:nvPr>
        </p:nvSpPr>
        <p:spPr>
          <a:xfrm>
            <a:off x="9034825" y="6492502"/>
            <a:ext cx="2736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7713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3822E-6516-B15E-01EE-AEE114CC8AC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85ACBE4-1C3C-7483-7EB6-7FEBA85CD588}"/>
              </a:ext>
            </a:extLst>
          </p:cNvPr>
          <p:cNvSpPr>
            <a:spLocks noGrp="1"/>
          </p:cNvSpPr>
          <p:nvPr>
            <p:ph type="title" idx="4294967295"/>
          </p:nvPr>
        </p:nvSpPr>
        <p:spPr>
          <a:xfrm>
            <a:off x="681893" y="3040498"/>
            <a:ext cx="11143005" cy="13737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6600" b="1">
                <a:solidFill>
                  <a:schemeClr val="bg1"/>
                </a:solidFill>
                <a:latin typeface="Avenir Next LT Pro"/>
                <a:ea typeface="Source Sans Pro"/>
                <a:cs typeface="Arial"/>
              </a:rPr>
              <a:t>Thank you </a:t>
            </a:r>
            <a:endParaRPr lang="en-US" sz="6600">
              <a:solidFill>
                <a:schemeClr val="bg1"/>
              </a:solidFill>
            </a:endParaRPr>
          </a:p>
        </p:txBody>
      </p:sp>
      <p:sp>
        <p:nvSpPr>
          <p:cNvPr id="7" name="Text Placeholder 6">
            <a:extLst>
              <a:ext uri="{FF2B5EF4-FFF2-40B4-BE49-F238E27FC236}">
                <a16:creationId xmlns:a16="http://schemas.microsoft.com/office/drawing/2014/main" id="{93CFD608-2024-9F67-7B89-A41D9F9F6483}"/>
              </a:ext>
            </a:extLst>
          </p:cNvPr>
          <p:cNvSpPr>
            <a:spLocks noGrp="1"/>
          </p:cNvSpPr>
          <p:nvPr>
            <p:ph type="body" sz="quarter" idx="12"/>
          </p:nvPr>
        </p:nvSpPr>
        <p:spPr>
          <a:xfrm>
            <a:off x="681893" y="4314348"/>
            <a:ext cx="8451055" cy="1784727"/>
          </a:xfrm>
        </p:spPr>
        <p:txBody>
          <a:bodyPr vert="horz" lIns="91440" tIns="45720" rIns="91440" bIns="45720" rtlCol="0" anchor="t">
            <a:noAutofit/>
          </a:bodyPr>
          <a:lstStyle/>
          <a:p>
            <a:pPr>
              <a:lnSpc>
                <a:spcPct val="100000"/>
              </a:lnSpc>
              <a:spcBef>
                <a:spcPts val="0"/>
              </a:spcBef>
            </a:pPr>
            <a:r>
              <a:rPr lang="en-US" b="1">
                <a:latin typeface="Avenir Next LT Pro"/>
                <a:ea typeface="Source Sans Pro"/>
                <a:cs typeface="Arial"/>
              </a:rPr>
              <a:t>Elaine Fitzgerald Lewis, DrPH</a:t>
            </a:r>
          </a:p>
          <a:p>
            <a:pPr>
              <a:lnSpc>
                <a:spcPct val="100000"/>
              </a:lnSpc>
              <a:spcBef>
                <a:spcPts val="0"/>
              </a:spcBef>
            </a:pPr>
            <a:r>
              <a:rPr lang="en-US">
                <a:latin typeface="Avenir Next LT Pro"/>
                <a:ea typeface="Source Sans Pro"/>
                <a:cs typeface="Arial"/>
              </a:rPr>
              <a:t>Bureau of Family Health &amp; Nutrition</a:t>
            </a:r>
            <a:endParaRPr lang="en-US">
              <a:solidFill>
                <a:srgbClr val="000000"/>
              </a:solidFill>
              <a:latin typeface="Avenir Next LT Pro"/>
              <a:ea typeface="Source Sans Pro"/>
              <a:cs typeface="Arial"/>
            </a:endParaRPr>
          </a:p>
          <a:p>
            <a:pPr>
              <a:lnSpc>
                <a:spcPct val="100000"/>
              </a:lnSpc>
              <a:spcBef>
                <a:spcPts val="0"/>
              </a:spcBef>
            </a:pPr>
            <a:endParaRPr lang="en-US" b="1"/>
          </a:p>
          <a:p>
            <a:pPr>
              <a:lnSpc>
                <a:spcPct val="100000"/>
              </a:lnSpc>
              <a:spcBef>
                <a:spcPts val="0"/>
              </a:spcBef>
            </a:pPr>
            <a:r>
              <a:rPr lang="en-US" b="1">
                <a:latin typeface="Avenir Next LT Pro"/>
                <a:cs typeface="Arial"/>
              </a:rPr>
              <a:t>Cris Alonso, DrPH</a:t>
            </a:r>
            <a:endParaRPr lang="en-US">
              <a:solidFill>
                <a:srgbClr val="000000"/>
              </a:solidFill>
              <a:latin typeface="Avenir Next LT Pro"/>
              <a:cs typeface="Arial"/>
            </a:endParaRPr>
          </a:p>
          <a:p>
            <a:pPr>
              <a:lnSpc>
                <a:spcPct val="100000"/>
              </a:lnSpc>
              <a:spcBef>
                <a:spcPts val="0"/>
              </a:spcBef>
            </a:pPr>
            <a:r>
              <a:rPr lang="en-US">
                <a:latin typeface="Avenir Next LT Pro"/>
                <a:cs typeface="Arial"/>
              </a:rPr>
              <a:t>Division of Pregnancy, Infancy, and Early Childhood</a:t>
            </a:r>
            <a:endParaRPr lang="en-US">
              <a:solidFill>
                <a:srgbClr val="000000"/>
              </a:solidFill>
              <a:latin typeface="Avenir Next LT Pro"/>
            </a:endParaRPr>
          </a:p>
          <a:p>
            <a:pPr>
              <a:lnSpc>
                <a:spcPct val="100000"/>
              </a:lnSpc>
              <a:spcBef>
                <a:spcPts val="0"/>
              </a:spcBef>
            </a:pPr>
            <a:endParaRPr lang="en-US" b="1">
              <a:solidFill>
                <a:srgbClr val="FFFFFF"/>
              </a:solidFill>
            </a:endParaRPr>
          </a:p>
        </p:txBody>
      </p:sp>
    </p:spTree>
    <p:extLst>
      <p:ext uri="{BB962C8B-B14F-4D97-AF65-F5344CB8AC3E}">
        <p14:creationId xmlns:p14="http://schemas.microsoft.com/office/powerpoint/2010/main" val="2139445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FC35DE-E4C1-FE6C-90A2-9A3935F46033}"/>
              </a:ext>
            </a:extLst>
          </p:cNvPr>
          <p:cNvSpPr>
            <a:spLocks noGrp="1"/>
          </p:cNvSpPr>
          <p:nvPr>
            <p:ph type="title" idx="4294967295"/>
          </p:nvPr>
        </p:nvSpPr>
        <p:spPr>
          <a:xfrm>
            <a:off x="616224" y="2358615"/>
            <a:ext cx="10700042" cy="13737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latin typeface="Avenir Next LT Pro" panose="020B0504020202020204" pitchFamily="34" charset="0"/>
                <a:ea typeface="+mn-ea"/>
                <a:cs typeface="Arial" panose="020B0604020202020204" pitchFamily="34" charset="0"/>
              </a:rPr>
              <a:t>Health Care Workforce Center</a:t>
            </a:r>
            <a:endParaRPr kumimoji="0" lang="en-US" sz="4400" b="1" i="0" u="none" strike="noStrike" kern="1200" cap="none" spc="0" normalizeH="0" baseline="0" noProof="0">
              <a:ln>
                <a:noFill/>
              </a:ln>
              <a:solidFill>
                <a:schemeClr val="bg1"/>
              </a:solidFill>
              <a:effectLst/>
              <a:uLnTx/>
              <a:uFillTx/>
              <a:latin typeface="Avenir Next LT Pro" panose="020B05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085CA629-8878-1A41-69EF-85144CCE625F}"/>
              </a:ext>
            </a:extLst>
          </p:cNvPr>
          <p:cNvSpPr>
            <a:spLocks noGrp="1"/>
          </p:cNvSpPr>
          <p:nvPr>
            <p:ph type="body" sz="quarter" idx="12"/>
          </p:nvPr>
        </p:nvSpPr>
        <p:spPr>
          <a:xfrm>
            <a:off x="616224" y="4320057"/>
            <a:ext cx="8401568" cy="423884"/>
          </a:xfrm>
        </p:spPr>
        <p:txBody>
          <a:bodyPr lIns="91440" tIns="45720" rIns="91440" bIns="45720" anchor="t"/>
          <a:lstStyle/>
          <a:p>
            <a:r>
              <a:rPr lang="en-US" dirty="0">
                <a:latin typeface="Avenir Next LT Pro"/>
                <a:cs typeface="Arial"/>
              </a:rPr>
              <a:t>Silvia Aguayo, MPH</a:t>
            </a:r>
            <a:endParaRPr lang="en-US" dirty="0"/>
          </a:p>
        </p:txBody>
      </p:sp>
      <p:sp>
        <p:nvSpPr>
          <p:cNvPr id="5" name="Text Placeholder 4">
            <a:extLst>
              <a:ext uri="{FF2B5EF4-FFF2-40B4-BE49-F238E27FC236}">
                <a16:creationId xmlns:a16="http://schemas.microsoft.com/office/drawing/2014/main" id="{4E0E5437-49BE-A49A-29A5-549A370BAEE3}"/>
              </a:ext>
            </a:extLst>
          </p:cNvPr>
          <p:cNvSpPr>
            <a:spLocks noGrp="1"/>
          </p:cNvSpPr>
          <p:nvPr>
            <p:ph type="body" sz="quarter" idx="13"/>
          </p:nvPr>
        </p:nvSpPr>
        <p:spPr>
          <a:xfrm>
            <a:off x="616225" y="4757193"/>
            <a:ext cx="8401565" cy="423884"/>
          </a:xfrm>
        </p:spPr>
        <p:txBody>
          <a:bodyPr/>
          <a:lstStyle/>
          <a:p>
            <a:r>
              <a:rPr lang="en-US" dirty="0"/>
              <a:t>HCWC Director, Director of the Primary Care Office</a:t>
            </a:r>
          </a:p>
        </p:txBody>
      </p:sp>
      <p:sp>
        <p:nvSpPr>
          <p:cNvPr id="6" name="Text Placeholder 5">
            <a:extLst>
              <a:ext uri="{FF2B5EF4-FFF2-40B4-BE49-F238E27FC236}">
                <a16:creationId xmlns:a16="http://schemas.microsoft.com/office/drawing/2014/main" id="{DDB05D0E-2371-9383-2F3C-D113E1A16713}"/>
              </a:ext>
            </a:extLst>
          </p:cNvPr>
          <p:cNvSpPr>
            <a:spLocks noGrp="1"/>
          </p:cNvSpPr>
          <p:nvPr>
            <p:ph type="body" sz="quarter" idx="14"/>
          </p:nvPr>
        </p:nvSpPr>
        <p:spPr>
          <a:xfrm>
            <a:off x="616225" y="5426915"/>
            <a:ext cx="8401568" cy="423884"/>
          </a:xfrm>
        </p:spPr>
        <p:txBody>
          <a:bodyPr/>
          <a:lstStyle/>
          <a:p>
            <a:r>
              <a:rPr lang="en-US" dirty="0"/>
              <a:t>Katherine T. Fillo, Ph.D., MPH, RN-BC </a:t>
            </a:r>
          </a:p>
        </p:txBody>
      </p:sp>
      <p:sp>
        <p:nvSpPr>
          <p:cNvPr id="7" name="Text Placeholder 6">
            <a:extLst>
              <a:ext uri="{FF2B5EF4-FFF2-40B4-BE49-F238E27FC236}">
                <a16:creationId xmlns:a16="http://schemas.microsoft.com/office/drawing/2014/main" id="{827A732B-87F3-2B56-B45C-D20FAE9A081F}"/>
              </a:ext>
            </a:extLst>
          </p:cNvPr>
          <p:cNvSpPr>
            <a:spLocks noGrp="1"/>
          </p:cNvSpPr>
          <p:nvPr>
            <p:ph type="body" sz="quarter" idx="15"/>
          </p:nvPr>
        </p:nvSpPr>
        <p:spPr>
          <a:xfrm>
            <a:off x="616224" y="5864051"/>
            <a:ext cx="10318476" cy="423884"/>
          </a:xfrm>
        </p:spPr>
        <p:txBody>
          <a:bodyPr lIns="91440" tIns="45720" rIns="91440" bIns="45720" anchor="t"/>
          <a:lstStyle/>
          <a:p>
            <a:r>
              <a:rPr lang="en-US">
                <a:latin typeface="Avenir Next LT Pro"/>
                <a:cs typeface="Arial"/>
              </a:rPr>
              <a:t>Chief Clinical Officer/ Director of Health Care Strategy and Planning</a:t>
            </a:r>
          </a:p>
        </p:txBody>
      </p:sp>
    </p:spTree>
    <p:extLst>
      <p:ext uri="{BB962C8B-B14F-4D97-AF65-F5344CB8AC3E}">
        <p14:creationId xmlns:p14="http://schemas.microsoft.com/office/powerpoint/2010/main" val="1671777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4CAC-21F8-2A75-6984-192307D9400D}"/>
              </a:ext>
            </a:extLst>
          </p:cNvPr>
          <p:cNvSpPr>
            <a:spLocks noGrp="1"/>
          </p:cNvSpPr>
          <p:nvPr>
            <p:ph type="title"/>
          </p:nvPr>
        </p:nvSpPr>
        <p:spPr/>
        <p:txBody>
          <a:bodyPr>
            <a:normAutofit fontScale="90000"/>
          </a:bodyPr>
          <a:lstStyle/>
          <a:p>
            <a:r>
              <a:rPr lang="en-US">
                <a:latin typeface="Avenir Next LT Pro"/>
                <a:cs typeface="Arial"/>
              </a:rPr>
              <a:t>Framing Health Care Workforce and Access Issues</a:t>
            </a:r>
            <a:endParaRPr lang="en-US"/>
          </a:p>
        </p:txBody>
      </p:sp>
      <p:sp>
        <p:nvSpPr>
          <p:cNvPr id="3" name="Content Placeholder 2">
            <a:extLst>
              <a:ext uri="{FF2B5EF4-FFF2-40B4-BE49-F238E27FC236}">
                <a16:creationId xmlns:a16="http://schemas.microsoft.com/office/drawing/2014/main" id="{87A6EDA8-059A-4C17-B4DD-1B5879283E3E}"/>
              </a:ext>
            </a:extLst>
          </p:cNvPr>
          <p:cNvSpPr>
            <a:spLocks noGrp="1"/>
          </p:cNvSpPr>
          <p:nvPr>
            <p:ph idx="1"/>
          </p:nvPr>
        </p:nvSpPr>
        <p:spPr>
          <a:xfrm>
            <a:off x="596232" y="1220028"/>
            <a:ext cx="10986168" cy="5201051"/>
          </a:xfrm>
        </p:spPr>
        <p:txBody>
          <a:bodyPr vert="horz" lIns="91440" tIns="45720" rIns="91440" bIns="45720" rtlCol="0" anchor="t">
            <a:normAutofit/>
          </a:bodyPr>
          <a:lstStyle/>
          <a:p>
            <a:pPr>
              <a:lnSpc>
                <a:spcPct val="113999"/>
              </a:lnSpc>
            </a:pPr>
            <a:r>
              <a:rPr lang="en-US" dirty="0">
                <a:latin typeface="Avenir Next LT Pro"/>
                <a:cs typeface="Arial"/>
              </a:rPr>
              <a:t> </a:t>
            </a:r>
            <a:r>
              <a:rPr lang="en-US" sz="2200" dirty="0">
                <a:latin typeface="Avenir Next LT Pro"/>
                <a:cs typeface="Arial"/>
              </a:rPr>
              <a:t>Massachusetts has a robust health care workforce: </a:t>
            </a:r>
            <a:endParaRPr lang="en-US" sz="2200" dirty="0"/>
          </a:p>
          <a:p>
            <a:pPr marL="685800" indent="-457200">
              <a:lnSpc>
                <a:spcPct val="113999"/>
              </a:lnSpc>
              <a:buChar char="•"/>
            </a:pPr>
            <a:r>
              <a:rPr lang="en-US" sz="2200" dirty="0">
                <a:latin typeface="Avenir Next LT Pro"/>
                <a:cs typeface="Arial"/>
              </a:rPr>
              <a:t>47,526 physicians</a:t>
            </a:r>
            <a:r>
              <a:rPr lang="en-US" sz="2200" baseline="30000" dirty="0">
                <a:latin typeface="Avenir Next LT Pro"/>
                <a:cs typeface="Arial"/>
              </a:rPr>
              <a:t>1</a:t>
            </a:r>
          </a:p>
          <a:p>
            <a:pPr marL="685800" indent="-457200">
              <a:lnSpc>
                <a:spcPct val="113999"/>
              </a:lnSpc>
              <a:buChar char="•"/>
            </a:pPr>
            <a:r>
              <a:rPr lang="en-US" sz="2200" dirty="0">
                <a:latin typeface="Avenir Next LT Pro"/>
                <a:cs typeface="Arial"/>
              </a:rPr>
              <a:t>21,491 nurse practitioners</a:t>
            </a:r>
            <a:r>
              <a:rPr lang="en-US" sz="2200" baseline="30000" dirty="0">
                <a:latin typeface="Avenir Next LT Pro"/>
                <a:cs typeface="Arial"/>
              </a:rPr>
              <a:t>2</a:t>
            </a:r>
            <a:endParaRPr lang="en-US" sz="2200" dirty="0"/>
          </a:p>
          <a:p>
            <a:pPr marL="685800" indent="-457200">
              <a:lnSpc>
                <a:spcPct val="113999"/>
              </a:lnSpc>
              <a:buChar char="•"/>
            </a:pPr>
            <a:r>
              <a:rPr lang="en-US" sz="2200" dirty="0">
                <a:latin typeface="Avenir Next LT Pro"/>
                <a:cs typeface="Arial"/>
              </a:rPr>
              <a:t>52,131 professionals in the mental health, social work and psychology fields</a:t>
            </a:r>
            <a:r>
              <a:rPr lang="en-US" sz="2200" baseline="30000" dirty="0">
                <a:latin typeface="Avenir Next LT Pro"/>
                <a:cs typeface="Arial"/>
              </a:rPr>
              <a:t>3</a:t>
            </a:r>
            <a:endParaRPr lang="en-US" sz="2200" baseline="30000" dirty="0"/>
          </a:p>
          <a:p>
            <a:pPr>
              <a:lnSpc>
                <a:spcPct val="113999"/>
              </a:lnSpc>
            </a:pPr>
            <a:r>
              <a:rPr lang="en-US" sz="2200" dirty="0">
                <a:latin typeface="Avenir Next LT Pro"/>
                <a:cs typeface="Arial"/>
              </a:rPr>
              <a:t>But access to care is a significant and growing issue for the Commonwealth's residents: </a:t>
            </a:r>
            <a:endParaRPr lang="en-US" sz="2200" dirty="0">
              <a:solidFill>
                <a:srgbClr val="000000"/>
              </a:solidFill>
              <a:latin typeface="Avenir Next LT Pro"/>
              <a:cs typeface="Arial"/>
            </a:endParaRPr>
          </a:p>
          <a:p>
            <a:pPr marL="685800" indent="-457200">
              <a:lnSpc>
                <a:spcPct val="113999"/>
              </a:lnSpc>
              <a:buChar char="•"/>
            </a:pPr>
            <a:r>
              <a:rPr lang="en-US" sz="2200" dirty="0">
                <a:solidFill>
                  <a:schemeClr val="tx1"/>
                </a:solidFill>
                <a:latin typeface="Avenir Next LT Pro"/>
                <a:cs typeface="Arial"/>
              </a:rPr>
              <a:t>Reported worsening access to primary care each year from 2019 to 2023</a:t>
            </a:r>
            <a:r>
              <a:rPr lang="en-US" sz="2200" baseline="30000" dirty="0">
                <a:solidFill>
                  <a:schemeClr val="tx1"/>
                </a:solidFill>
                <a:latin typeface="Avenir Next LT Pro"/>
                <a:cs typeface="Arial"/>
              </a:rPr>
              <a:t>4</a:t>
            </a:r>
          </a:p>
          <a:p>
            <a:pPr marL="685800" indent="-457200">
              <a:lnSpc>
                <a:spcPct val="113999"/>
              </a:lnSpc>
              <a:buChar char="•"/>
            </a:pPr>
            <a:r>
              <a:rPr lang="en-US" sz="2200" dirty="0">
                <a:solidFill>
                  <a:schemeClr val="tx1"/>
                </a:solidFill>
                <a:latin typeface="Avenir Next LT Pro"/>
                <a:cs typeface="Arial"/>
              </a:rPr>
              <a:t>36.2% of Massachusetts residents with an ED visit in the past year reported that they could have been treated by a general physician if one had been available</a:t>
            </a:r>
            <a:r>
              <a:rPr lang="en-US" sz="2200" baseline="30000" dirty="0">
                <a:solidFill>
                  <a:schemeClr val="tx1"/>
                </a:solidFill>
                <a:latin typeface="Avenir Next LT Pro"/>
                <a:cs typeface="Arial"/>
              </a:rPr>
              <a:t>5</a:t>
            </a:r>
            <a:endParaRPr lang="en-US" sz="2200" dirty="0">
              <a:solidFill>
                <a:schemeClr val="tx1"/>
              </a:solidFill>
              <a:latin typeface="Avenir Next LT Pro"/>
              <a:cs typeface="Arial"/>
            </a:endParaRPr>
          </a:p>
          <a:p>
            <a:pPr>
              <a:lnSpc>
                <a:spcPct val="113999"/>
              </a:lnSpc>
            </a:pPr>
            <a:endParaRPr lang="en-US" sz="2800" dirty="0"/>
          </a:p>
          <a:p>
            <a:pPr>
              <a:lnSpc>
                <a:spcPct val="113999"/>
              </a:lnSpc>
            </a:pPr>
            <a:endParaRPr lang="en-US" sz="2800" dirty="0"/>
          </a:p>
          <a:p>
            <a:pPr>
              <a:lnSpc>
                <a:spcPct val="113999"/>
              </a:lnSpc>
            </a:pPr>
            <a:endParaRPr lang="en-US" dirty="0">
              <a:latin typeface="Avenir Next LT Pro"/>
              <a:cs typeface="Arial"/>
            </a:endParaRPr>
          </a:p>
        </p:txBody>
      </p:sp>
      <p:sp>
        <p:nvSpPr>
          <p:cNvPr id="5" name="TextBox 4">
            <a:extLst>
              <a:ext uri="{FF2B5EF4-FFF2-40B4-BE49-F238E27FC236}">
                <a16:creationId xmlns:a16="http://schemas.microsoft.com/office/drawing/2014/main" id="{A857B3AB-1090-4843-E7F7-D2B62C884DD3}"/>
              </a:ext>
            </a:extLst>
          </p:cNvPr>
          <p:cNvSpPr txBox="1"/>
          <p:nvPr/>
        </p:nvSpPr>
        <p:spPr>
          <a:xfrm>
            <a:off x="200459" y="5415960"/>
            <a:ext cx="11757525" cy="10310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100"/>
              </a:spcBef>
              <a:spcAft>
                <a:spcPts val="100"/>
              </a:spcAft>
              <a:buClrTx/>
              <a:buSzTx/>
              <a:buFontTx/>
              <a:buNone/>
              <a:tabLst/>
              <a:defRPr/>
            </a:pPr>
            <a:r>
              <a:rPr lang="en-US" sz="1400" dirty="0">
                <a:solidFill>
                  <a:srgbClr val="032E53"/>
                </a:solidFill>
                <a:latin typeface="Avenir Next LT Pro"/>
                <a:ea typeface="+mn-lt"/>
                <a:cs typeface="+mn-lt"/>
              </a:rPr>
              <a:t>1. </a:t>
            </a:r>
            <a:r>
              <a:rPr kumimoji="0" lang="en-US" sz="1400" b="0" i="0" u="none" strike="noStrike" kern="1200" cap="none" spc="0" normalizeH="0" baseline="0" noProof="0" dirty="0">
                <a:ln>
                  <a:noFill/>
                </a:ln>
                <a:solidFill>
                  <a:srgbClr val="032E53"/>
                </a:solidFill>
                <a:effectLst/>
                <a:uLnTx/>
                <a:uFillTx/>
                <a:latin typeface="Avenir Next LT Pro"/>
                <a:ea typeface="+mn-lt"/>
                <a:cs typeface="+mn-lt"/>
              </a:rPr>
              <a:t>Board of Registration in Medicine Standard Release August 2025</a:t>
            </a:r>
            <a:endParaRPr kumimoji="0" lang="en-US" sz="1400" b="0" i="0" u="none" strike="noStrike" kern="1200" cap="none" spc="0" normalizeH="0" baseline="0" noProof="0" dirty="0">
              <a:ln>
                <a:noFill/>
              </a:ln>
              <a:solidFill>
                <a:srgbClr val="000000"/>
              </a:solidFill>
              <a:effectLst/>
              <a:uLnTx/>
              <a:uFillTx/>
              <a:latin typeface="Arial"/>
              <a:ea typeface="+mn-lt"/>
              <a:cs typeface="Arial"/>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lang="en-US" sz="1400" dirty="0">
                <a:solidFill>
                  <a:srgbClr val="032E53"/>
                </a:solidFill>
                <a:latin typeface="Avenir Next LT Pro"/>
                <a:hlinkClick r:id="rId3">
                  <a:extLst>
                    <a:ext uri="{A12FA001-AC4F-418D-AE19-62706E023703}">
                      <ahyp:hlinkClr xmlns:ahyp="http://schemas.microsoft.com/office/drawing/2018/hyperlinkcolor" val="tx"/>
                    </a:ext>
                  </a:extLst>
                </a:hlinkClick>
              </a:rPr>
              <a:t>2. </a:t>
            </a:r>
            <a:r>
              <a:rPr lang="en-US" sz="1400" dirty="0">
                <a:solidFill>
                  <a:srgbClr val="032E53"/>
                </a:solidFill>
                <a:latin typeface="Avenir Next LT Pro"/>
                <a:ea typeface="+mn-lt"/>
                <a:cs typeface="+mn-lt"/>
                <a:hlinkClick r:id="rId3"/>
              </a:rPr>
              <a:t>https://checkahealthlicense.mass.gov/</a:t>
            </a:r>
            <a:r>
              <a:rPr kumimoji="0" lang="en-US" sz="1400" b="0" i="0" u="none" strike="noStrike" kern="1200" cap="none" spc="0" normalizeH="0" baseline="0" noProof="0" dirty="0">
                <a:ln>
                  <a:noFill/>
                </a:ln>
                <a:solidFill>
                  <a:srgbClr val="032E53"/>
                </a:solidFill>
                <a:effectLst/>
                <a:uLnTx/>
                <a:uFillTx/>
                <a:latin typeface="Avenir Next LT Pro"/>
                <a:ea typeface="+mn-lt"/>
                <a:cs typeface="+mn-lt"/>
              </a:rPr>
              <a:t>, accessed on February 25 2026. </a:t>
            </a:r>
            <a:endParaRPr kumimoji="0" lang="en-US" sz="1400" b="0" i="0" u="none" strike="noStrike" kern="1200" cap="none" spc="0" normalizeH="0" baseline="0" noProof="0" dirty="0">
              <a:ln>
                <a:noFill/>
              </a:ln>
              <a:solidFill>
                <a:srgbClr val="032E53"/>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lang="en-US" sz="1400" dirty="0">
                <a:solidFill>
                  <a:srgbClr val="032E53"/>
                </a:solidFill>
                <a:latin typeface="Avenir Next LT Pro"/>
                <a:ea typeface="+mn-lt"/>
                <a:cs typeface="+mn-lt"/>
              </a:rPr>
              <a:t>3. </a:t>
            </a:r>
            <a:r>
              <a:rPr kumimoji="0" lang="en-US" sz="1400" b="0" i="0" u="none" strike="noStrike" kern="1200" cap="none" spc="0" normalizeH="0" baseline="0" noProof="0" dirty="0">
                <a:ln>
                  <a:noFill/>
                </a:ln>
                <a:solidFill>
                  <a:srgbClr val="032E53"/>
                </a:solidFill>
                <a:effectLst/>
                <a:uLnTx/>
                <a:uFillTx/>
                <a:latin typeface="Avenir Next LT Pro"/>
                <a:ea typeface="+mn-lt"/>
                <a:cs typeface="+mn-lt"/>
              </a:rPr>
              <a:t>MHQP. Patient Experience Scores for Adults Improve Since Before the Pandemic, Except in One Key Area: Access. February 2024</a:t>
            </a:r>
          </a:p>
          <a:p>
            <a:pPr marL="0" marR="0" lvl="0" indent="0" algn="l" defTabSz="914400" rtl="0" eaLnBrk="1" fontAlgn="auto" latinLnBrk="0" hangingPunct="1">
              <a:lnSpc>
                <a:spcPct val="100000"/>
              </a:lnSpc>
              <a:spcBef>
                <a:spcPts val="100"/>
              </a:spcBef>
              <a:spcAft>
                <a:spcPts val="100"/>
              </a:spcAft>
              <a:buClrTx/>
              <a:buSzTx/>
              <a:buFontTx/>
              <a:buNone/>
              <a:tabLst/>
              <a:defRPr/>
            </a:pPr>
            <a:r>
              <a:rPr lang="en-US" sz="1400" dirty="0">
                <a:solidFill>
                  <a:srgbClr val="032E53"/>
                </a:solidFill>
                <a:latin typeface="Avenir Next LT Pro"/>
              </a:rPr>
              <a:t>4. </a:t>
            </a:r>
            <a:r>
              <a:rPr kumimoji="0" lang="en-US" sz="1400" b="0" i="0" u="none" strike="noStrike" kern="1200" cap="none" spc="0" normalizeH="0" baseline="0" noProof="0" dirty="0">
                <a:ln>
                  <a:noFill/>
                </a:ln>
                <a:solidFill>
                  <a:srgbClr val="032E53"/>
                </a:solidFill>
                <a:effectLst/>
                <a:uLnTx/>
                <a:uFillTx/>
                <a:latin typeface="Avenir Next LT Pro"/>
                <a:ea typeface="+mn-lt"/>
                <a:cs typeface="+mn-lt"/>
              </a:rPr>
              <a:t>Centers for Health Information and Analysis. Primary Care in Massachusetts Databook. January 2023</a:t>
            </a:r>
            <a:endParaRPr kumimoji="0" lang="en-US" sz="1400" b="0" i="0" u="none" strike="noStrike" kern="1200" cap="none" spc="0" normalizeH="0" baseline="0" noProof="0" dirty="0">
              <a:ln>
                <a:noFill/>
              </a:ln>
              <a:solidFill>
                <a:srgbClr val="032E53"/>
              </a:solidFill>
              <a:effectLst/>
              <a:uLnTx/>
              <a:uFillTx/>
              <a:latin typeface="Avenir Next LT Pro"/>
              <a:ea typeface="+mn-ea"/>
              <a:cs typeface="+mn-cs"/>
            </a:endParaRPr>
          </a:p>
        </p:txBody>
      </p:sp>
      <p:sp>
        <p:nvSpPr>
          <p:cNvPr id="4" name="Slide Number Placeholder 3">
            <a:extLst>
              <a:ext uri="{FF2B5EF4-FFF2-40B4-BE49-F238E27FC236}">
                <a16:creationId xmlns:a16="http://schemas.microsoft.com/office/drawing/2014/main" id="{11014C19-0B00-A5F5-C73E-A15F4B259D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5371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E6080B2-2181-7D81-C551-FD7A5B117048}"/>
              </a:ext>
            </a:extLst>
          </p:cNvPr>
          <p:cNvSpPr>
            <a:spLocks noGrp="1"/>
          </p:cNvSpPr>
          <p:nvPr>
            <p:ph type="title"/>
          </p:nvPr>
        </p:nvSpPr>
        <p:spPr/>
        <p:txBody>
          <a:bodyPr/>
          <a:lstStyle/>
          <a:p>
            <a:r>
              <a:rPr lang="en-US">
                <a:latin typeface="Avenir Next LT Pro"/>
                <a:cs typeface="Arial"/>
              </a:rPr>
              <a:t>Health Care Workforce Center Overview</a:t>
            </a:r>
            <a:endParaRPr lang="en-US"/>
          </a:p>
        </p:txBody>
      </p:sp>
      <p:sp>
        <p:nvSpPr>
          <p:cNvPr id="3" name="TextBox 2">
            <a:extLst>
              <a:ext uri="{FF2B5EF4-FFF2-40B4-BE49-F238E27FC236}">
                <a16:creationId xmlns:a16="http://schemas.microsoft.com/office/drawing/2014/main" id="{58BF8B52-17F3-30A7-D66D-CEF04475C2BD}"/>
              </a:ext>
            </a:extLst>
          </p:cNvPr>
          <p:cNvSpPr txBox="1"/>
          <p:nvPr/>
        </p:nvSpPr>
        <p:spPr>
          <a:xfrm>
            <a:off x="403982" y="1166842"/>
            <a:ext cx="56752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32E53"/>
                </a:solidFill>
                <a:effectLst/>
                <a:uLnTx/>
                <a:uFillTx/>
                <a:latin typeface="Avenir Next LT Pro"/>
                <a:ea typeface="+mn-ea"/>
                <a:cs typeface="+mn-cs"/>
              </a:rPr>
              <a:t>Office of Health Care Strategy and Planning</a:t>
            </a:r>
          </a:p>
        </p:txBody>
      </p:sp>
      <p:graphicFrame>
        <p:nvGraphicFramePr>
          <p:cNvPr id="2" name="Diagram 1" descr="A decorative diagram showing that the Office of Health Care Strategy and Planning is made up of three parts: the Health Care Workforce Center, Health Care Analytics, and Clinical Expertise and Innovation.">
            <a:extLst>
              <a:ext uri="{FF2B5EF4-FFF2-40B4-BE49-F238E27FC236}">
                <a16:creationId xmlns:a16="http://schemas.microsoft.com/office/drawing/2014/main" id="{5EAF5702-F17F-4F5C-F3C5-87ED8415BDE7}"/>
              </a:ext>
            </a:extLst>
          </p:cNvPr>
          <p:cNvGraphicFramePr/>
          <p:nvPr/>
        </p:nvGraphicFramePr>
        <p:xfrm>
          <a:off x="377245" y="1901075"/>
          <a:ext cx="5751576" cy="4765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3B5F0B45-1803-0F3D-932A-7E3CE37B2882}"/>
              </a:ext>
            </a:extLst>
          </p:cNvPr>
          <p:cNvSpPr txBox="1"/>
          <p:nvPr/>
        </p:nvSpPr>
        <p:spPr>
          <a:xfrm>
            <a:off x="6519050" y="1309877"/>
            <a:ext cx="5295705" cy="4893647"/>
          </a:xfrm>
          <a:prstGeom prst="rect">
            <a:avLst/>
          </a:prstGeom>
          <a:solidFill>
            <a:schemeClr val="bg1"/>
          </a:solidFill>
          <a:ln>
            <a:solidFill>
              <a:schemeClr val="bg1"/>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2E53"/>
                </a:solidFill>
                <a:effectLst/>
                <a:uLnTx/>
                <a:uFillTx/>
                <a:latin typeface="+mj-lt"/>
                <a:ea typeface="+mn-ea"/>
                <a:cs typeface="Times New Roman"/>
              </a:rPr>
              <a:t>The Health Care Workforce Center was established and then expanded through Legislation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32E53"/>
              </a:solidFill>
              <a:effectLst/>
              <a:uLnTx/>
              <a:uFillTx/>
              <a:latin typeface="+mj-lt"/>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32E53"/>
                </a:solidFill>
                <a:effectLst/>
                <a:uLnTx/>
                <a:uFillTx/>
                <a:latin typeface="+mj-lt"/>
                <a:ea typeface="+mn-ea"/>
                <a:cs typeface="Times New Roman"/>
              </a:rPr>
              <a:t>2008</a:t>
            </a:r>
            <a:r>
              <a:rPr kumimoji="0" lang="en-US" sz="2400" b="0" i="0" u="none" strike="noStrike" kern="1200" cap="none" spc="0" normalizeH="0" baseline="0" noProof="0" dirty="0">
                <a:ln>
                  <a:noFill/>
                </a:ln>
                <a:solidFill>
                  <a:srgbClr val="032E53"/>
                </a:solidFill>
                <a:effectLst/>
                <a:uLnTx/>
                <a:uFillTx/>
                <a:latin typeface="+mj-lt"/>
                <a:ea typeface="+mn-ea"/>
                <a:cs typeface="Times New Roman"/>
              </a:rPr>
              <a:t>: </a:t>
            </a:r>
            <a:r>
              <a:rPr kumimoji="0" lang="en-US" sz="2400" b="0" i="1" u="none" strike="noStrike" kern="1200" cap="none" spc="0" normalizeH="0" baseline="0" noProof="0" dirty="0">
                <a:ln>
                  <a:noFill/>
                </a:ln>
                <a:solidFill>
                  <a:srgbClr val="032E53"/>
                </a:solidFill>
                <a:effectLst/>
                <a:uLnTx/>
                <a:uFillTx/>
                <a:latin typeface="+mj-lt"/>
                <a:ea typeface="+mn-ea"/>
                <a:cs typeface="Times New Roman"/>
              </a:rPr>
              <a:t>An Act to Promote Cost Containment, Transparency, and Efficiency in the Delivery of Quality Health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32E53"/>
              </a:solidFill>
              <a:effectLst/>
              <a:uLnTx/>
              <a:uFillTx/>
              <a:latin typeface="+mj-lt"/>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32E53"/>
                </a:solidFill>
                <a:effectLst/>
                <a:uLnTx/>
                <a:uFillTx/>
                <a:latin typeface="+mj-lt"/>
                <a:ea typeface="+mn-ea"/>
                <a:cs typeface="Times New Roman"/>
              </a:rPr>
              <a:t>2012</a:t>
            </a:r>
            <a:r>
              <a:rPr kumimoji="0" lang="en-US" sz="2400" b="0" i="0" u="none" strike="noStrike" kern="1200" cap="none" spc="0" normalizeH="0" baseline="0" noProof="0" dirty="0">
                <a:ln>
                  <a:noFill/>
                </a:ln>
                <a:solidFill>
                  <a:srgbClr val="032E53"/>
                </a:solidFill>
                <a:effectLst/>
                <a:uLnTx/>
                <a:uFillTx/>
                <a:latin typeface="+mj-lt"/>
                <a:ea typeface="+mn-ea"/>
                <a:cs typeface="Times New Roman"/>
              </a:rPr>
              <a:t>: </a:t>
            </a:r>
            <a:r>
              <a:rPr kumimoji="0" lang="en-US" sz="2400" b="0" i="1" u="none" strike="noStrike" kern="1200" cap="none" spc="0" normalizeH="0" baseline="0" noProof="0" dirty="0">
                <a:ln>
                  <a:noFill/>
                </a:ln>
                <a:solidFill>
                  <a:srgbClr val="032E53"/>
                </a:solidFill>
                <a:effectLst/>
                <a:uLnTx/>
                <a:uFillTx/>
                <a:latin typeface="+mj-lt"/>
                <a:ea typeface="+mn-ea"/>
                <a:cs typeface="Times New Roman"/>
              </a:rPr>
              <a:t>An Act Improving the Quality of Health Care and Reducing Costs Through Increased Transparency, Efficiency and Innovation</a:t>
            </a:r>
            <a:endParaRPr kumimoji="0" lang="en-US" sz="2400" b="0" i="0" u="none" strike="noStrike" kern="1200" cap="none" spc="0" normalizeH="0" baseline="0" noProof="0" dirty="0">
              <a:ln>
                <a:noFill/>
              </a:ln>
              <a:solidFill>
                <a:srgbClr val="032E53"/>
              </a:solidFill>
              <a:effectLst/>
              <a:uLnTx/>
              <a:uFillTx/>
              <a:latin typeface="+mj-lt"/>
              <a:ea typeface="+mn-ea"/>
              <a:cs typeface="+mn-cs"/>
            </a:endParaRPr>
          </a:p>
        </p:txBody>
      </p:sp>
      <p:sp>
        <p:nvSpPr>
          <p:cNvPr id="15" name="Slide Number Placeholder 14">
            <a:extLst>
              <a:ext uri="{FF2B5EF4-FFF2-40B4-BE49-F238E27FC236}">
                <a16:creationId xmlns:a16="http://schemas.microsoft.com/office/drawing/2014/main" id="{1D9953C9-6E11-51DB-ED24-4631BDB943DD}"/>
              </a:ext>
            </a:extLst>
          </p:cNvPr>
          <p:cNvSpPr>
            <a:spLocks noGrp="1"/>
          </p:cNvSpPr>
          <p:nvPr>
            <p:ph type="sldNum" sz="quarter" idx="4"/>
          </p:nvPr>
        </p:nvSpPr>
        <p:spPr/>
        <p:txBody>
          <a:bodyPr/>
          <a:lstStyle/>
          <a:p>
            <a:pPr marL="123825" marR="0" lvl="0" indent="0" algn="l" defTabSz="914400" rtl="0" eaLnBrk="1" fontAlgn="auto" latinLnBrk="0" hangingPunct="1">
              <a:lnSpc>
                <a:spcPts val="1430"/>
              </a:lnSpc>
              <a:spcBef>
                <a:spcPts val="0"/>
              </a:spcBef>
              <a:spcAft>
                <a:spcPts val="0"/>
              </a:spcAft>
              <a:buClrTx/>
              <a:buSzTx/>
              <a:buFontTx/>
              <a:buNone/>
              <a:tabLst/>
              <a:defRPr/>
            </a:pPr>
            <a:fld id="{81D60167-4931-47E6-BA6A-407CBD079E47}" type="slidenum">
              <a:rPr kumimoji="0" lang="en-US" sz="1200" b="0" i="0" u="none" strike="noStrike" kern="1200" cap="none" spc="0" normalizeH="0" baseline="0" noProof="0" smtClean="0">
                <a:ln>
                  <a:noFill/>
                </a:ln>
                <a:solidFill>
                  <a:prstClr val="white"/>
                </a:solidFill>
                <a:effectLst/>
                <a:uLnTx/>
                <a:uFillTx/>
                <a:latin typeface="Arial"/>
                <a:ea typeface="+mn-ea"/>
                <a:cs typeface="Arial"/>
              </a:rPr>
              <a:pPr marL="123825" marR="0" lvl="0" indent="0" algn="l" defTabSz="914400" rtl="0" eaLnBrk="1" fontAlgn="auto" latinLnBrk="0" hangingPunct="1">
                <a:lnSpc>
                  <a:spcPts val="143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655096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63425-EABB-AB0C-7C32-51F9CF4D6F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A48EF9-DF84-14C0-EA92-0B8CF8DECF30}"/>
              </a:ext>
            </a:extLst>
          </p:cNvPr>
          <p:cNvSpPr>
            <a:spLocks noGrp="1"/>
          </p:cNvSpPr>
          <p:nvPr>
            <p:ph type="title"/>
          </p:nvPr>
        </p:nvSpPr>
        <p:spPr/>
        <p:txBody>
          <a:bodyPr/>
          <a:lstStyle/>
          <a:p>
            <a:r>
              <a:rPr lang="en-US">
                <a:latin typeface="Avenir Next LT Pro"/>
                <a:cs typeface="Arial"/>
              </a:rPr>
              <a:t>Health Care Workforce Center</a:t>
            </a:r>
            <a:r>
              <a:rPr lang="en-US"/>
              <a:t> Programs</a:t>
            </a:r>
          </a:p>
        </p:txBody>
      </p:sp>
      <p:sp>
        <p:nvSpPr>
          <p:cNvPr id="9" name="TextBox 8">
            <a:extLst>
              <a:ext uri="{FF2B5EF4-FFF2-40B4-BE49-F238E27FC236}">
                <a16:creationId xmlns:a16="http://schemas.microsoft.com/office/drawing/2014/main" id="{A8455331-545E-80EB-C745-72485D7C137C}"/>
              </a:ext>
            </a:extLst>
          </p:cNvPr>
          <p:cNvSpPr txBox="1"/>
          <p:nvPr/>
        </p:nvSpPr>
        <p:spPr>
          <a:xfrm>
            <a:off x="334096" y="1490008"/>
            <a:ext cx="5380904" cy="193899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32E53"/>
                </a:solidFill>
                <a:effectLst/>
                <a:uLnTx/>
                <a:uFillTx/>
                <a:latin typeface="Avenir Next LT Pro"/>
                <a:ea typeface="+mn-ea"/>
                <a:cs typeface="Arial"/>
              </a:rPr>
              <a:t>The HCWC oversees and manages programs aimed at ensuring access to a diverse healthcare workforce in underserved communities, while seeking opportunities to expand our efforts to support </a:t>
            </a:r>
            <a:r>
              <a:rPr kumimoji="0" lang="en-US" sz="2000" b="1" i="0" u="none" strike="noStrike" kern="1200" cap="none" spc="0" normalizeH="0" baseline="0" noProof="0" dirty="0">
                <a:ln>
                  <a:noFill/>
                </a:ln>
                <a:solidFill>
                  <a:srgbClr val="032E53"/>
                </a:solidFill>
                <a:effectLst/>
                <a:uLnTx/>
                <a:uFillTx/>
                <a:latin typeface="Avenir Next LT Pro"/>
                <a:ea typeface="+mn-ea"/>
                <a:cs typeface="Arial"/>
              </a:rPr>
              <a:t>medically underserved populations</a:t>
            </a:r>
            <a:r>
              <a:rPr kumimoji="0" lang="en-US" sz="2000" b="0" i="0" u="none" strike="noStrike" kern="1200" cap="none" spc="0" normalizeH="0" baseline="0" noProof="0" dirty="0">
                <a:ln>
                  <a:noFill/>
                </a:ln>
                <a:solidFill>
                  <a:srgbClr val="032E53"/>
                </a:solidFill>
                <a:effectLst/>
                <a:uLnTx/>
                <a:uFillTx/>
                <a:latin typeface="Avenir Next LT Pro"/>
                <a:ea typeface="+mn-ea"/>
                <a:cs typeface="Arial"/>
              </a:rPr>
              <a:t>.</a:t>
            </a:r>
            <a:endParaRPr kumimoji="0" lang="en-US" sz="2000" b="0" i="0" u="none" strike="noStrike" kern="1200" cap="none" spc="0" normalizeH="0" baseline="0" noProof="0" dirty="0">
              <a:ln>
                <a:noFill/>
              </a:ln>
              <a:solidFill>
                <a:srgbClr val="032E53"/>
              </a:solidFill>
              <a:effectLst/>
              <a:uLnTx/>
              <a:uFillTx/>
              <a:latin typeface="Avenir Next LT Pro"/>
              <a:ea typeface="+mn-ea"/>
              <a:cs typeface="+mn-cs"/>
            </a:endParaRPr>
          </a:p>
        </p:txBody>
      </p:sp>
      <p:pic>
        <p:nvPicPr>
          <p:cNvPr id="7" name="Picture 6" descr="Picture of health care workers in different scrubs and uniforms all wearing surgical masks.">
            <a:extLst>
              <a:ext uri="{FF2B5EF4-FFF2-40B4-BE49-F238E27FC236}">
                <a16:creationId xmlns:a16="http://schemas.microsoft.com/office/drawing/2014/main" id="{15587596-E917-8900-F9E7-72C371298A9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85534" y="3634851"/>
            <a:ext cx="3678027" cy="2519448"/>
          </a:xfrm>
          <a:prstGeom prst="rect">
            <a:avLst/>
          </a:prstGeom>
        </p:spPr>
      </p:pic>
      <p:sp>
        <p:nvSpPr>
          <p:cNvPr id="241" name="TextBox 240">
            <a:extLst>
              <a:ext uri="{FF2B5EF4-FFF2-40B4-BE49-F238E27FC236}">
                <a16:creationId xmlns:a16="http://schemas.microsoft.com/office/drawing/2014/main" id="{B552143F-FE1D-DFF9-CA19-33933C08228C}"/>
              </a:ext>
            </a:extLst>
          </p:cNvPr>
          <p:cNvSpPr txBox="1"/>
          <p:nvPr/>
        </p:nvSpPr>
        <p:spPr>
          <a:xfrm>
            <a:off x="6216881" y="1380156"/>
            <a:ext cx="55018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32E53"/>
                </a:solidFill>
                <a:effectLst/>
                <a:uLnTx/>
                <a:uFillTx/>
                <a:latin typeface="Avenir Next LT Pro"/>
                <a:ea typeface="+mn-ea"/>
                <a:cs typeface="+mn-cs"/>
              </a:rPr>
              <a:t>Actionable Recommendations</a:t>
            </a:r>
            <a:endParaRPr kumimoji="0" lang="en-US" sz="1800" b="1" i="0" u="none" strike="noStrike" kern="1200" cap="none" spc="0" normalizeH="0" baseline="0" noProof="0">
              <a:ln>
                <a:noFill/>
              </a:ln>
              <a:solidFill>
                <a:srgbClr val="032E53"/>
              </a:solidFill>
              <a:effectLst/>
              <a:uLnTx/>
              <a:uFillTx/>
              <a:latin typeface="Avenir Next LT Pro"/>
              <a:ea typeface="+mn-ea"/>
              <a:cs typeface="+mn-cs"/>
            </a:endParaRPr>
          </a:p>
        </p:txBody>
      </p:sp>
      <p:graphicFrame>
        <p:nvGraphicFramePr>
          <p:cNvPr id="3" name="Diagram 2" descr="Three pillars of work are displayed: primary care office, direct workforce support, and data.">
            <a:extLst>
              <a:ext uri="{FF2B5EF4-FFF2-40B4-BE49-F238E27FC236}">
                <a16:creationId xmlns:a16="http://schemas.microsoft.com/office/drawing/2014/main" id="{1F6DBB9C-10BD-6DE4-0388-78EB8B897158}"/>
              </a:ext>
            </a:extLst>
          </p:cNvPr>
          <p:cNvGraphicFramePr/>
          <p:nvPr/>
        </p:nvGraphicFramePr>
        <p:xfrm>
          <a:off x="6142333" y="2009775"/>
          <a:ext cx="5650994" cy="44467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Slide Number Placeholder 9">
            <a:extLst>
              <a:ext uri="{FF2B5EF4-FFF2-40B4-BE49-F238E27FC236}">
                <a16:creationId xmlns:a16="http://schemas.microsoft.com/office/drawing/2014/main" id="{021A0834-B517-F948-5567-4701CCF384EB}"/>
              </a:ext>
            </a:extLst>
          </p:cNvPr>
          <p:cNvSpPr>
            <a:spLocks noGrp="1"/>
          </p:cNvSpPr>
          <p:nvPr>
            <p:ph type="sldNum" sz="quarter" idx="4"/>
          </p:nvPr>
        </p:nvSpPr>
        <p:spPr/>
        <p:txBody>
          <a:bodyPr/>
          <a:lstStyle/>
          <a:p>
            <a:pPr marL="123825" marR="0" lvl="0" indent="0" algn="r" defTabSz="914400" rtl="0" eaLnBrk="1" fontAlgn="auto" latinLnBrk="0" hangingPunct="1">
              <a:lnSpc>
                <a:spcPts val="1430"/>
              </a:lnSpc>
              <a:spcBef>
                <a:spcPts val="0"/>
              </a:spcBef>
              <a:spcAft>
                <a:spcPts val="0"/>
              </a:spcAft>
              <a:buClrTx/>
              <a:buSzTx/>
              <a:buFontTx/>
              <a:buNone/>
              <a:tabLst/>
              <a:defRPr/>
            </a:pPr>
            <a:fld id="{81D60167-4931-47E6-BA6A-407CBD079E47}"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123825" marR="0" lvl="0" indent="0" algn="r" defTabSz="914400" rtl="0" eaLnBrk="1" fontAlgn="auto" latinLnBrk="0" hangingPunct="1">
                <a:lnSpc>
                  <a:spcPts val="143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26251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75231-DFF2-E859-A3C6-7A33E3F226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D670F2-8B57-7802-42D2-2D1FC4D75566}"/>
              </a:ext>
            </a:extLst>
          </p:cNvPr>
          <p:cNvSpPr>
            <a:spLocks noGrp="1"/>
          </p:cNvSpPr>
          <p:nvPr>
            <p:ph type="title"/>
          </p:nvPr>
        </p:nvSpPr>
        <p:spPr/>
        <p:txBody>
          <a:bodyPr>
            <a:normAutofit fontScale="90000"/>
          </a:bodyPr>
          <a:lstStyle/>
          <a:p>
            <a:r>
              <a:rPr lang="en-US"/>
              <a:t>How we define </a:t>
            </a:r>
            <a:r>
              <a:rPr lang="en-US" i="1"/>
              <a:t>medically underserved populations</a:t>
            </a:r>
          </a:p>
        </p:txBody>
      </p:sp>
      <p:sp>
        <p:nvSpPr>
          <p:cNvPr id="13" name="Text Placeholder 12">
            <a:extLst>
              <a:ext uri="{FF2B5EF4-FFF2-40B4-BE49-F238E27FC236}">
                <a16:creationId xmlns:a16="http://schemas.microsoft.com/office/drawing/2014/main" id="{BCF0A5CE-B799-B76C-33A9-BE0F12D6DA0B}"/>
              </a:ext>
            </a:extLst>
          </p:cNvPr>
          <p:cNvSpPr>
            <a:spLocks noGrp="1"/>
          </p:cNvSpPr>
          <p:nvPr>
            <p:ph type="body" sz="quarter" idx="3"/>
          </p:nvPr>
        </p:nvSpPr>
        <p:spPr>
          <a:xfrm>
            <a:off x="592822" y="1151521"/>
            <a:ext cx="5183188" cy="823912"/>
          </a:xfrm>
        </p:spPr>
        <p:txBody>
          <a:bodyPr/>
          <a:lstStyle/>
          <a:p>
            <a:r>
              <a:rPr lang="en-US" sz="2400"/>
              <a:t>Primary Care Needs Assessment</a:t>
            </a:r>
          </a:p>
        </p:txBody>
      </p:sp>
      <p:sp>
        <p:nvSpPr>
          <p:cNvPr id="14" name="Content Placeholder 13">
            <a:extLst>
              <a:ext uri="{FF2B5EF4-FFF2-40B4-BE49-F238E27FC236}">
                <a16:creationId xmlns:a16="http://schemas.microsoft.com/office/drawing/2014/main" id="{0357C993-CD30-ECCC-FD21-0864A4A49710}"/>
              </a:ext>
            </a:extLst>
          </p:cNvPr>
          <p:cNvSpPr>
            <a:spLocks noGrp="1"/>
          </p:cNvSpPr>
          <p:nvPr>
            <p:ph sz="quarter" idx="4"/>
          </p:nvPr>
        </p:nvSpPr>
        <p:spPr>
          <a:xfrm>
            <a:off x="697597" y="2045616"/>
            <a:ext cx="5183188" cy="4159808"/>
          </a:xfrm>
        </p:spPr>
        <p:txBody>
          <a:bodyPr lIns="91440" tIns="45720" rIns="91440" bIns="45720" anchor="t"/>
          <a:lstStyle/>
          <a:p>
            <a:pPr marL="0" indent="0">
              <a:buNone/>
            </a:pPr>
            <a:r>
              <a:rPr lang="en-US" sz="2000">
                <a:latin typeface="Avenir Next LT Pro"/>
                <a:cs typeface="Arial"/>
              </a:rPr>
              <a:t>Defines our state context</a:t>
            </a:r>
          </a:p>
          <a:p>
            <a:pPr marL="0" indent="0">
              <a:buNone/>
            </a:pPr>
            <a:endParaRPr lang="en-US" sz="2000"/>
          </a:p>
          <a:p>
            <a:pPr marL="0" indent="0">
              <a:buNone/>
            </a:pPr>
            <a:r>
              <a:rPr lang="en-US" sz="2000">
                <a:latin typeface="Avenir Next LT Pro"/>
                <a:cs typeface="Arial"/>
              </a:rPr>
              <a:t>Quantitative county ranking</a:t>
            </a:r>
          </a:p>
          <a:p>
            <a:pPr marL="0" indent="0">
              <a:buNone/>
            </a:pPr>
            <a:endParaRPr lang="en-US" sz="2000"/>
          </a:p>
          <a:p>
            <a:pPr marL="0" indent="0">
              <a:buNone/>
            </a:pPr>
            <a:r>
              <a:rPr lang="en-US" sz="2000">
                <a:latin typeface="Avenir Next LT Pro"/>
                <a:cs typeface="Arial"/>
              </a:rPr>
              <a:t>Qualitative key informant interviews</a:t>
            </a:r>
          </a:p>
          <a:p>
            <a:pPr marL="0" indent="0">
              <a:buNone/>
            </a:pPr>
            <a:endParaRPr lang="en-US" sz="2000"/>
          </a:p>
          <a:p>
            <a:pPr marL="0" indent="0">
              <a:buNone/>
            </a:pPr>
            <a:r>
              <a:rPr lang="en-US" sz="2000">
                <a:latin typeface="Avenir Next LT Pro"/>
                <a:cs typeface="Arial"/>
              </a:rPr>
              <a:t>Basis for our data-informed 5-year primary care strategic plan</a:t>
            </a:r>
          </a:p>
        </p:txBody>
      </p:sp>
      <p:sp>
        <p:nvSpPr>
          <p:cNvPr id="11" name="Text Placeholder 10">
            <a:extLst>
              <a:ext uri="{FF2B5EF4-FFF2-40B4-BE49-F238E27FC236}">
                <a16:creationId xmlns:a16="http://schemas.microsoft.com/office/drawing/2014/main" id="{ABC6905B-B54A-5867-1A96-84B7731F0BC2}"/>
              </a:ext>
            </a:extLst>
          </p:cNvPr>
          <p:cNvSpPr>
            <a:spLocks noGrp="1"/>
          </p:cNvSpPr>
          <p:nvPr>
            <p:ph type="body" idx="1"/>
          </p:nvPr>
        </p:nvSpPr>
        <p:spPr>
          <a:xfrm>
            <a:off x="6455931" y="1151521"/>
            <a:ext cx="5157787" cy="823912"/>
          </a:xfrm>
        </p:spPr>
        <p:txBody>
          <a:bodyPr/>
          <a:lstStyle/>
          <a:p>
            <a:r>
              <a:rPr lang="en-US" sz="2400"/>
              <a:t>Applying Federal Definitions</a:t>
            </a:r>
          </a:p>
        </p:txBody>
      </p:sp>
      <p:sp>
        <p:nvSpPr>
          <p:cNvPr id="12" name="Content Placeholder 11">
            <a:extLst>
              <a:ext uri="{FF2B5EF4-FFF2-40B4-BE49-F238E27FC236}">
                <a16:creationId xmlns:a16="http://schemas.microsoft.com/office/drawing/2014/main" id="{CDA5EA8F-998F-3667-CBA0-2168F92842A9}"/>
              </a:ext>
            </a:extLst>
          </p:cNvPr>
          <p:cNvSpPr>
            <a:spLocks noGrp="1"/>
          </p:cNvSpPr>
          <p:nvPr>
            <p:ph sz="half" idx="2"/>
          </p:nvPr>
        </p:nvSpPr>
        <p:spPr>
          <a:xfrm>
            <a:off x="6478153" y="1974479"/>
            <a:ext cx="5157787" cy="4297680"/>
          </a:xfrm>
        </p:spPr>
        <p:txBody>
          <a:bodyPr/>
          <a:lstStyle/>
          <a:p>
            <a:pPr fontAlgn="base">
              <a:buClr>
                <a:schemeClr val="accent6"/>
              </a:buClr>
            </a:pPr>
            <a:r>
              <a:rPr lang="en-US" sz="2000" b="1">
                <a:latin typeface="+mj-lt"/>
                <a:cs typeface="Arial"/>
              </a:rPr>
              <a:t>What</a:t>
            </a:r>
            <a:r>
              <a:rPr lang="en-US" sz="2000">
                <a:latin typeface="+mj-lt"/>
                <a:cs typeface="Arial"/>
              </a:rPr>
              <a:t>: A Health Professional Shortage Areas (</a:t>
            </a:r>
            <a:r>
              <a:rPr lang="en-US" sz="2000" b="1">
                <a:latin typeface="+mj-lt"/>
                <a:cs typeface="Arial"/>
              </a:rPr>
              <a:t>HPSAs</a:t>
            </a:r>
            <a:r>
              <a:rPr lang="en-US" sz="2000">
                <a:latin typeface="+mj-lt"/>
                <a:cs typeface="Arial"/>
              </a:rPr>
              <a:t>)</a:t>
            </a:r>
            <a:r>
              <a:rPr lang="en-US" sz="2000" b="1">
                <a:latin typeface="+mj-lt"/>
                <a:cs typeface="Arial"/>
              </a:rPr>
              <a:t> </a:t>
            </a:r>
            <a:r>
              <a:rPr lang="en-US" sz="2000">
                <a:latin typeface="+mj-lt"/>
                <a:cs typeface="Arial"/>
              </a:rPr>
              <a:t>is designated as having a critical shortage of either </a:t>
            </a:r>
            <a:r>
              <a:rPr lang="en-US" sz="2000" b="1">
                <a:solidFill>
                  <a:schemeClr val="accent3"/>
                </a:solidFill>
                <a:latin typeface="+mj-lt"/>
                <a:cs typeface="Arial"/>
              </a:rPr>
              <a:t>primary care</a:t>
            </a:r>
            <a:r>
              <a:rPr lang="en-US" sz="2000">
                <a:cs typeface="Arial"/>
              </a:rPr>
              <a:t>,</a:t>
            </a:r>
            <a:r>
              <a:rPr lang="en-US" sz="2000">
                <a:solidFill>
                  <a:schemeClr val="accent5">
                    <a:lumMod val="60000"/>
                    <a:lumOff val="40000"/>
                  </a:schemeClr>
                </a:solidFill>
                <a:latin typeface="+mj-lt"/>
                <a:cs typeface="Arial"/>
              </a:rPr>
              <a:t> </a:t>
            </a:r>
            <a:r>
              <a:rPr lang="en-US" sz="2000" b="1">
                <a:solidFill>
                  <a:schemeClr val="accent5"/>
                </a:solidFill>
                <a:latin typeface="+mj-lt"/>
                <a:cs typeface="Arial"/>
              </a:rPr>
              <a:t>dental</a:t>
            </a:r>
            <a:r>
              <a:rPr lang="en-US" sz="2000">
                <a:cs typeface="Arial"/>
              </a:rPr>
              <a:t>,</a:t>
            </a:r>
            <a:r>
              <a:rPr lang="en-US" sz="2000">
                <a:solidFill>
                  <a:schemeClr val="accent5">
                    <a:lumMod val="60000"/>
                    <a:lumOff val="40000"/>
                  </a:schemeClr>
                </a:solidFill>
                <a:latin typeface="+mj-lt"/>
                <a:cs typeface="Arial"/>
              </a:rPr>
              <a:t> </a:t>
            </a:r>
            <a:r>
              <a:rPr lang="en-US" sz="2000">
                <a:latin typeface="+mj-lt"/>
                <a:cs typeface="Arial"/>
              </a:rPr>
              <a:t>or</a:t>
            </a:r>
            <a:r>
              <a:rPr lang="en-US" sz="2000">
                <a:solidFill>
                  <a:schemeClr val="accent5">
                    <a:lumMod val="60000"/>
                    <a:lumOff val="40000"/>
                  </a:schemeClr>
                </a:solidFill>
                <a:latin typeface="+mj-lt"/>
                <a:cs typeface="Arial"/>
              </a:rPr>
              <a:t> </a:t>
            </a:r>
            <a:r>
              <a:rPr lang="en-US" sz="2000" b="1">
                <a:solidFill>
                  <a:schemeClr val="accent1"/>
                </a:solidFill>
                <a:latin typeface="+mj-lt"/>
                <a:cs typeface="Arial"/>
              </a:rPr>
              <a:t>mental health </a:t>
            </a:r>
            <a:r>
              <a:rPr lang="en-US" sz="2000">
                <a:latin typeface="+mj-lt"/>
                <a:cs typeface="Arial"/>
              </a:rPr>
              <a:t>providers. </a:t>
            </a:r>
          </a:p>
          <a:p>
            <a:pPr fontAlgn="base">
              <a:buClr>
                <a:schemeClr val="accent6"/>
              </a:buClr>
            </a:pPr>
            <a:r>
              <a:rPr lang="en-US" sz="2000" b="1">
                <a:latin typeface="+mj-lt"/>
                <a:cs typeface="Arial"/>
              </a:rPr>
              <a:t>Benefit</a:t>
            </a:r>
            <a:r>
              <a:rPr lang="en-US" sz="2000">
                <a:latin typeface="+mj-lt"/>
                <a:cs typeface="Arial"/>
              </a:rPr>
              <a:t>: Qualify for federal programs, Medicare 10% physician bonus.</a:t>
            </a:r>
          </a:p>
          <a:p>
            <a:pPr fontAlgn="base">
              <a:buClr>
                <a:schemeClr val="accent6"/>
              </a:buClr>
            </a:pPr>
            <a:r>
              <a:rPr lang="en-US" sz="2000" b="1">
                <a:latin typeface="+mj-lt"/>
                <a:cs typeface="Arial"/>
              </a:rPr>
              <a:t>Strategy: </a:t>
            </a:r>
            <a:r>
              <a:rPr lang="en-US" sz="2000">
                <a:latin typeface="+mj-lt"/>
                <a:cs typeface="Arial"/>
              </a:rPr>
              <a:t>Proactively and strategically review data to optimize HPSA coverage for the Commonwealth.</a:t>
            </a:r>
          </a:p>
          <a:p>
            <a:endParaRPr lang="en-US" sz="2000">
              <a:latin typeface="+mj-lt"/>
            </a:endParaRPr>
          </a:p>
        </p:txBody>
      </p:sp>
      <p:sp>
        <p:nvSpPr>
          <p:cNvPr id="5" name="Slide Number Placeholder 4">
            <a:extLst>
              <a:ext uri="{FF2B5EF4-FFF2-40B4-BE49-F238E27FC236}">
                <a16:creationId xmlns:a16="http://schemas.microsoft.com/office/drawing/2014/main" id="{D15BFC2A-620A-DCB7-327C-15B7801E886E}"/>
              </a:ext>
            </a:extLst>
          </p:cNvPr>
          <p:cNvSpPr>
            <a:spLocks noGrp="1"/>
          </p:cNvSpPr>
          <p:nvPr>
            <p:ph type="sldNum" sz="quarter" idx="10"/>
          </p:nvPr>
        </p:nvSpPr>
        <p:spPr/>
        <p:txBody>
          <a:bodyPr/>
          <a:lstStyle/>
          <a:p>
            <a:pPr marL="123825" marR="0" lvl="0" indent="0" algn="r" defTabSz="914400" rtl="0" eaLnBrk="1" fontAlgn="auto" latinLnBrk="0" hangingPunct="1">
              <a:lnSpc>
                <a:spcPts val="1430"/>
              </a:lnSpc>
              <a:spcBef>
                <a:spcPts val="0"/>
              </a:spcBef>
              <a:spcAft>
                <a:spcPts val="0"/>
              </a:spcAft>
              <a:buClrTx/>
              <a:buSzTx/>
              <a:buFontTx/>
              <a:buNone/>
              <a:tabLst/>
              <a:defRPr/>
            </a:pPr>
            <a:fld id="{81D60167-4931-47E6-BA6A-407CBD079E47}"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123825" marR="0" lvl="0" indent="0" algn="r" defTabSz="914400" rtl="0" eaLnBrk="1" fontAlgn="auto" latinLnBrk="0" hangingPunct="1">
                <a:lnSpc>
                  <a:spcPts val="143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pic>
        <p:nvPicPr>
          <p:cNvPr id="7" name="Graphic 6">
            <a:extLst>
              <a:ext uri="{FF2B5EF4-FFF2-40B4-BE49-F238E27FC236}">
                <a16:creationId xmlns:a16="http://schemas.microsoft.com/office/drawing/2014/main" id="{17081F8E-59F6-DE58-2CB8-7F55E556B5B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1085" y="2781189"/>
            <a:ext cx="914400" cy="914400"/>
          </a:xfrm>
          <a:prstGeom prst="rect">
            <a:avLst/>
          </a:prstGeom>
        </p:spPr>
      </p:pic>
      <p:pic>
        <p:nvPicPr>
          <p:cNvPr id="9" name="Graphic 8">
            <a:extLst>
              <a:ext uri="{FF2B5EF4-FFF2-40B4-BE49-F238E27FC236}">
                <a16:creationId xmlns:a16="http://schemas.microsoft.com/office/drawing/2014/main" id="{917BE0D2-2C60-158D-819C-E5A7763EB97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5485" y="3755955"/>
            <a:ext cx="914400" cy="914400"/>
          </a:xfrm>
          <a:prstGeom prst="rect">
            <a:avLst/>
          </a:prstGeom>
        </p:spPr>
      </p:pic>
    </p:spTree>
    <p:extLst>
      <p:ext uri="{BB962C8B-B14F-4D97-AF65-F5344CB8AC3E}">
        <p14:creationId xmlns:p14="http://schemas.microsoft.com/office/powerpoint/2010/main" val="1990128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4A21-4ED3-43DE-DB2C-BF376C9A1C64}"/>
              </a:ext>
            </a:extLst>
          </p:cNvPr>
          <p:cNvSpPr>
            <a:spLocks noGrp="1"/>
          </p:cNvSpPr>
          <p:nvPr>
            <p:ph type="title"/>
          </p:nvPr>
        </p:nvSpPr>
        <p:spPr/>
        <p:txBody>
          <a:bodyPr>
            <a:normAutofit fontScale="90000"/>
          </a:bodyPr>
          <a:lstStyle/>
          <a:p>
            <a:r>
              <a:rPr lang="en-US"/>
              <a:t>Health Provider Shortage Area Designation Progress</a:t>
            </a:r>
          </a:p>
        </p:txBody>
      </p:sp>
      <p:pic>
        <p:nvPicPr>
          <p:cNvPr id="4" name="Content Placeholder 3" descr="A map of Massachusetts with the primary care health professions shortage areas indicated in green as of May 2024. ">
            <a:extLst>
              <a:ext uri="{FF2B5EF4-FFF2-40B4-BE49-F238E27FC236}">
                <a16:creationId xmlns:a16="http://schemas.microsoft.com/office/drawing/2014/main" id="{70FD6AF0-7B41-DB70-8F6C-19D9802BE1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5808" y="1099017"/>
            <a:ext cx="5543788" cy="4897106"/>
          </a:xfrm>
          <a:prstGeom prst="rect">
            <a:avLst/>
          </a:prstGeom>
          <a:ln>
            <a:noFill/>
          </a:ln>
          <a:effectLst/>
        </p:spPr>
      </p:pic>
      <p:sp>
        <p:nvSpPr>
          <p:cNvPr id="7" name="TextBox 6">
            <a:extLst>
              <a:ext uri="{FF2B5EF4-FFF2-40B4-BE49-F238E27FC236}">
                <a16:creationId xmlns:a16="http://schemas.microsoft.com/office/drawing/2014/main" id="{78B10FE9-989D-DFCB-0BB8-0F9ACA75BFDA}"/>
              </a:ext>
            </a:extLst>
          </p:cNvPr>
          <p:cNvSpPr txBox="1"/>
          <p:nvPr/>
        </p:nvSpPr>
        <p:spPr>
          <a:xfrm>
            <a:off x="1488332" y="6118699"/>
            <a:ext cx="11662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32E53"/>
                </a:solidFill>
                <a:effectLst/>
                <a:uLnTx/>
                <a:uFillTx/>
                <a:latin typeface="Avenir Next LT Pro"/>
                <a:ea typeface="+mn-ea"/>
                <a:cs typeface="+mn-cs"/>
              </a:rPr>
              <a:t>May 2024 </a:t>
            </a:r>
          </a:p>
        </p:txBody>
      </p:sp>
      <p:pic>
        <p:nvPicPr>
          <p:cNvPr id="5" name="Picture 4" descr="A map of Massachusetts with the primary care health professions shortage areas indicated in green as of January 2026. Compared to May 2024 there are more green areas in western Massachusetts.">
            <a:extLst>
              <a:ext uri="{FF2B5EF4-FFF2-40B4-BE49-F238E27FC236}">
                <a16:creationId xmlns:a16="http://schemas.microsoft.com/office/drawing/2014/main" id="{E14D8BDD-F0A6-22CF-5D26-FBB545052E74}"/>
              </a:ext>
            </a:extLst>
          </p:cNvPr>
          <p:cNvPicPr>
            <a:picLocks noChangeAspect="1"/>
          </p:cNvPicPr>
          <p:nvPr/>
        </p:nvPicPr>
        <p:blipFill>
          <a:blip r:embed="rId4"/>
          <a:stretch>
            <a:fillRect/>
          </a:stretch>
        </p:blipFill>
        <p:spPr>
          <a:xfrm>
            <a:off x="6096000" y="1100420"/>
            <a:ext cx="5914401" cy="5018279"/>
          </a:xfrm>
          <a:prstGeom prst="rect">
            <a:avLst/>
          </a:prstGeom>
        </p:spPr>
      </p:pic>
      <p:sp>
        <p:nvSpPr>
          <p:cNvPr id="8" name="TextBox 7">
            <a:extLst>
              <a:ext uri="{FF2B5EF4-FFF2-40B4-BE49-F238E27FC236}">
                <a16:creationId xmlns:a16="http://schemas.microsoft.com/office/drawing/2014/main" id="{8861C43B-F00B-2FCA-E831-E4C00CA1A5BC}"/>
              </a:ext>
            </a:extLst>
          </p:cNvPr>
          <p:cNvSpPr txBox="1"/>
          <p:nvPr/>
        </p:nvSpPr>
        <p:spPr>
          <a:xfrm>
            <a:off x="8336604" y="6118699"/>
            <a:ext cx="1605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2E53"/>
                </a:solidFill>
                <a:effectLst/>
                <a:uLnTx/>
                <a:uFillTx/>
                <a:latin typeface="Avenir Next LT Pro"/>
                <a:ea typeface="+mn-ea"/>
                <a:cs typeface="+mn-cs"/>
              </a:rPr>
              <a:t>January 2026</a:t>
            </a:r>
          </a:p>
        </p:txBody>
      </p:sp>
      <p:sp>
        <p:nvSpPr>
          <p:cNvPr id="10" name="Slide Number Placeholder 4">
            <a:extLst>
              <a:ext uri="{FF2B5EF4-FFF2-40B4-BE49-F238E27FC236}">
                <a16:creationId xmlns:a16="http://schemas.microsoft.com/office/drawing/2014/main" id="{7E19B1E5-1859-CA2B-EDD6-7CB5F98611F2}"/>
              </a:ext>
            </a:extLst>
          </p:cNvPr>
          <p:cNvSpPr txBox="1">
            <a:spLocks/>
          </p:cNvSpPr>
          <p:nvPr/>
        </p:nvSpPr>
        <p:spPr>
          <a:xfrm>
            <a:off x="9034825" y="6492502"/>
            <a:ext cx="27364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3825" marR="0" lvl="0" indent="0" algn="r" defTabSz="914400" rtl="0" eaLnBrk="1" fontAlgn="auto" latinLnBrk="0" hangingPunct="1">
              <a:lnSpc>
                <a:spcPts val="1430"/>
              </a:lnSpc>
              <a:spcBef>
                <a:spcPts val="0"/>
              </a:spcBef>
              <a:spcAft>
                <a:spcPts val="0"/>
              </a:spcAft>
              <a:buClrTx/>
              <a:buSzTx/>
              <a:buFontTx/>
              <a:buNone/>
              <a:tabLst/>
              <a:defRPr/>
            </a:pPr>
            <a:fld id="{81D60167-4931-47E6-BA6A-407CBD079E47}" type="slidenum">
              <a:rPr kumimoji="0" lang="en-US" sz="1200" b="0" i="0" u="none" strike="noStrike" kern="1200" cap="none" spc="0" normalizeH="0" baseline="0" noProof="0" smtClean="0">
                <a:ln>
                  <a:noFill/>
                </a:ln>
                <a:solidFill>
                  <a:prstClr val="white"/>
                </a:solidFill>
                <a:effectLst/>
                <a:uLnTx/>
                <a:uFillTx/>
                <a:latin typeface="Avenir Next LT Pro"/>
                <a:ea typeface="+mn-ea"/>
                <a:cs typeface="+mn-cs"/>
              </a:rPr>
              <a:pPr marL="123825" marR="0" lvl="0" indent="0" algn="r" defTabSz="914400" rtl="0" eaLnBrk="1" fontAlgn="auto" latinLnBrk="0" hangingPunct="1">
                <a:lnSpc>
                  <a:spcPts val="143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403960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61B01-DC0B-2832-2192-0EA9B3369919}"/>
              </a:ext>
            </a:extLst>
          </p:cNvPr>
          <p:cNvSpPr>
            <a:spLocks noGrp="1"/>
          </p:cNvSpPr>
          <p:nvPr>
            <p:ph type="title"/>
          </p:nvPr>
        </p:nvSpPr>
        <p:spPr/>
        <p:txBody>
          <a:bodyPr>
            <a:normAutofit fontScale="90000"/>
          </a:bodyPr>
          <a:lstStyle/>
          <a:p>
            <a:r>
              <a:rPr lang="en-US">
                <a:latin typeface="Avenir Next LT Pro"/>
                <a:cs typeface="Arial"/>
              </a:rPr>
              <a:t>Direct Workforce Support: Conrad 30/ J-1 Visa Waiver Program</a:t>
            </a:r>
          </a:p>
        </p:txBody>
      </p:sp>
      <p:sp>
        <p:nvSpPr>
          <p:cNvPr id="3" name="Content Placeholder 2">
            <a:extLst>
              <a:ext uri="{FF2B5EF4-FFF2-40B4-BE49-F238E27FC236}">
                <a16:creationId xmlns:a16="http://schemas.microsoft.com/office/drawing/2014/main" id="{E1ACB2A5-CD38-0BCA-7A84-9E7095807870}"/>
              </a:ext>
            </a:extLst>
          </p:cNvPr>
          <p:cNvSpPr>
            <a:spLocks noGrp="1"/>
          </p:cNvSpPr>
          <p:nvPr>
            <p:ph idx="1"/>
          </p:nvPr>
        </p:nvSpPr>
        <p:spPr>
          <a:xfrm>
            <a:off x="595844" y="1172114"/>
            <a:ext cx="6041352" cy="4867962"/>
          </a:xfrm>
        </p:spPr>
        <p:txBody>
          <a:bodyPr>
            <a:noAutofit/>
          </a:bodyPr>
          <a:lstStyle/>
          <a:p>
            <a:r>
              <a:rPr lang="en-US" sz="2000" b="1" dirty="0"/>
              <a:t>What is it?</a:t>
            </a:r>
          </a:p>
          <a:p>
            <a:r>
              <a:rPr lang="en-US" sz="2000" b="1" dirty="0"/>
              <a:t> </a:t>
            </a:r>
          </a:p>
          <a:p>
            <a:r>
              <a:rPr lang="en-US" sz="2000" dirty="0"/>
              <a:t>Federal law permits state health departments to support </a:t>
            </a:r>
            <a:r>
              <a:rPr lang="en-US" sz="2000" b="1" u="sng" dirty="0"/>
              <a:t>up to 30 </a:t>
            </a:r>
            <a:r>
              <a:rPr lang="en-US" sz="2000" dirty="0"/>
              <a:t>J-1 visa waivers for foreign physicians who plan to work in </a:t>
            </a:r>
            <a:r>
              <a:rPr lang="en-US" sz="2000" u="sng" dirty="0"/>
              <a:t>federally designated shortage areas</a:t>
            </a:r>
            <a:r>
              <a:rPr lang="en-US" sz="2000" dirty="0"/>
              <a:t> and agree to provide safety-net services for medically underserved people for at least three years. </a:t>
            </a:r>
          </a:p>
          <a:p>
            <a:endParaRPr lang="en-US" sz="2000" dirty="0"/>
          </a:p>
          <a:p>
            <a:r>
              <a:rPr lang="en-US" sz="2000" b="1" dirty="0"/>
              <a:t>2025 Supported Visa Waivers</a:t>
            </a:r>
          </a:p>
          <a:p>
            <a:r>
              <a:rPr lang="en-US" sz="2000" dirty="0"/>
              <a:t>10 (33%) Boston</a:t>
            </a:r>
          </a:p>
          <a:p>
            <a:r>
              <a:rPr lang="en-US" sz="2000" dirty="0"/>
              <a:t>5 (17%) Primary Care Physicians</a:t>
            </a:r>
          </a:p>
          <a:p>
            <a:r>
              <a:rPr lang="en-US" sz="2000" dirty="0"/>
              <a:t>25 (83%) were non-primary care specialists</a:t>
            </a:r>
            <a:endParaRPr lang="en-US" sz="2000" b="1" dirty="0"/>
          </a:p>
          <a:p>
            <a:endParaRPr lang="en-US" sz="1800" dirty="0"/>
          </a:p>
        </p:txBody>
      </p:sp>
      <p:sp>
        <p:nvSpPr>
          <p:cNvPr id="23" name="TextBox 22">
            <a:extLst>
              <a:ext uri="{FF2B5EF4-FFF2-40B4-BE49-F238E27FC236}">
                <a16:creationId xmlns:a16="http://schemas.microsoft.com/office/drawing/2014/main" id="{83966AB0-2623-8CFF-D19F-E89AA9499C29}"/>
              </a:ext>
            </a:extLst>
          </p:cNvPr>
          <p:cNvSpPr txBox="1"/>
          <p:nvPr/>
        </p:nvSpPr>
        <p:spPr>
          <a:xfrm>
            <a:off x="7724378" y="1425241"/>
            <a:ext cx="32761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5994"/>
                </a:solidFill>
                <a:effectLst/>
                <a:uLnTx/>
                <a:uFillTx/>
                <a:latin typeface="Avenir Next LT Pro"/>
                <a:ea typeface="+mn-ea"/>
                <a:cs typeface="+mn-cs"/>
              </a:rPr>
              <a:t>Impact Across Levels</a:t>
            </a:r>
          </a:p>
        </p:txBody>
      </p:sp>
      <p:pic>
        <p:nvPicPr>
          <p:cNvPr id="12" name="Graphic 11" descr="City with solid fill">
            <a:extLst>
              <a:ext uri="{FF2B5EF4-FFF2-40B4-BE49-F238E27FC236}">
                <a16:creationId xmlns:a16="http://schemas.microsoft.com/office/drawing/2014/main" id="{C5900B0A-73DE-D907-5F01-102C1A9BE4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5309" y="2089543"/>
            <a:ext cx="914400" cy="914400"/>
          </a:xfrm>
          <a:prstGeom prst="rect">
            <a:avLst/>
          </a:prstGeom>
        </p:spPr>
      </p:pic>
      <p:sp>
        <p:nvSpPr>
          <p:cNvPr id="24" name="TextBox 23">
            <a:extLst>
              <a:ext uri="{FF2B5EF4-FFF2-40B4-BE49-F238E27FC236}">
                <a16:creationId xmlns:a16="http://schemas.microsoft.com/office/drawing/2014/main" id="{3F789B4F-6BB7-6409-76AE-16C6E588BB2E}"/>
              </a:ext>
            </a:extLst>
          </p:cNvPr>
          <p:cNvSpPr txBox="1"/>
          <p:nvPr/>
        </p:nvSpPr>
        <p:spPr>
          <a:xfrm>
            <a:off x="8066180" y="2094455"/>
            <a:ext cx="34679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80A1D"/>
                </a:solidFill>
                <a:effectLst/>
                <a:uLnTx/>
                <a:uFillTx/>
                <a:latin typeface="Avenir Next LT Pro"/>
                <a:ea typeface="+mn-ea"/>
                <a:cs typeface="+mn-cs"/>
              </a:rPr>
              <a:t>Communities have improved access to primary and specialty care</a:t>
            </a:r>
          </a:p>
        </p:txBody>
      </p:sp>
      <p:pic>
        <p:nvPicPr>
          <p:cNvPr id="16" name="Graphic 15" descr="Hospital with solid fill">
            <a:extLst>
              <a:ext uri="{FF2B5EF4-FFF2-40B4-BE49-F238E27FC236}">
                <a16:creationId xmlns:a16="http://schemas.microsoft.com/office/drawing/2014/main" id="{E58BA84D-7D15-6974-768E-EB544C0C35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5309" y="3017785"/>
            <a:ext cx="914400" cy="914400"/>
          </a:xfrm>
          <a:prstGeom prst="rect">
            <a:avLst/>
          </a:prstGeom>
        </p:spPr>
      </p:pic>
      <p:sp>
        <p:nvSpPr>
          <p:cNvPr id="25" name="TextBox 24">
            <a:extLst>
              <a:ext uri="{FF2B5EF4-FFF2-40B4-BE49-F238E27FC236}">
                <a16:creationId xmlns:a16="http://schemas.microsoft.com/office/drawing/2014/main" id="{6BFB8126-F03E-2713-3797-DA69D3320AFB}"/>
              </a:ext>
            </a:extLst>
          </p:cNvPr>
          <p:cNvSpPr txBox="1"/>
          <p:nvPr/>
        </p:nvSpPr>
        <p:spPr>
          <a:xfrm>
            <a:off x="8066180" y="3151819"/>
            <a:ext cx="3467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8557"/>
                </a:solidFill>
                <a:effectLst/>
                <a:uLnTx/>
                <a:uFillTx/>
                <a:latin typeface="Avenir Next LT Pro"/>
                <a:ea typeface="+mn-ea"/>
                <a:cs typeface="+mn-cs"/>
              </a:rPr>
              <a:t>Practices have improved recruitment and retention</a:t>
            </a:r>
          </a:p>
        </p:txBody>
      </p:sp>
      <p:pic>
        <p:nvPicPr>
          <p:cNvPr id="22" name="Graphic 21" descr="Doctor female with solid fill">
            <a:extLst>
              <a:ext uri="{FF2B5EF4-FFF2-40B4-BE49-F238E27FC236}">
                <a16:creationId xmlns:a16="http://schemas.microsoft.com/office/drawing/2014/main" id="{E4E58062-D7E9-DCB5-6EA6-EF77F3029B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5554" y="4008639"/>
            <a:ext cx="914400" cy="914400"/>
          </a:xfrm>
          <a:prstGeom prst="rect">
            <a:avLst/>
          </a:prstGeom>
        </p:spPr>
      </p:pic>
      <p:pic>
        <p:nvPicPr>
          <p:cNvPr id="20" name="Graphic 19" descr="Doctor male with solid fill">
            <a:extLst>
              <a:ext uri="{FF2B5EF4-FFF2-40B4-BE49-F238E27FC236}">
                <a16:creationId xmlns:a16="http://schemas.microsoft.com/office/drawing/2014/main" id="{3EEE611D-B750-2E3E-506F-869CF460CE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67178" y="4008639"/>
            <a:ext cx="914400" cy="914400"/>
          </a:xfrm>
          <a:prstGeom prst="rect">
            <a:avLst/>
          </a:prstGeom>
        </p:spPr>
      </p:pic>
      <p:sp>
        <p:nvSpPr>
          <p:cNvPr id="26" name="TextBox 25">
            <a:extLst>
              <a:ext uri="{FF2B5EF4-FFF2-40B4-BE49-F238E27FC236}">
                <a16:creationId xmlns:a16="http://schemas.microsoft.com/office/drawing/2014/main" id="{BC24235B-716A-B296-1D3B-993B86388184}"/>
              </a:ext>
            </a:extLst>
          </p:cNvPr>
          <p:cNvSpPr txBox="1"/>
          <p:nvPr/>
        </p:nvSpPr>
        <p:spPr>
          <a:xfrm>
            <a:off x="8066180" y="4142673"/>
            <a:ext cx="3467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68D29">
                    <a:lumMod val="75000"/>
                  </a:srgbClr>
                </a:solidFill>
                <a:effectLst/>
                <a:uLnTx/>
                <a:uFillTx/>
                <a:latin typeface="Avenir Next LT Pro"/>
                <a:ea typeface="+mn-ea"/>
                <a:cs typeface="+mn-cs"/>
              </a:rPr>
              <a:t>Providers with cultural and linguistic competence</a:t>
            </a:r>
          </a:p>
        </p:txBody>
      </p:sp>
      <p:pic>
        <p:nvPicPr>
          <p:cNvPr id="18" name="Graphic 17" descr="User with solid fill">
            <a:extLst>
              <a:ext uri="{FF2B5EF4-FFF2-40B4-BE49-F238E27FC236}">
                <a16:creationId xmlns:a16="http://schemas.microsoft.com/office/drawing/2014/main" id="{0917CC14-D2C1-11BF-B838-03D4970102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89856" y="5125676"/>
            <a:ext cx="914400" cy="914400"/>
          </a:xfrm>
          <a:prstGeom prst="rect">
            <a:avLst/>
          </a:prstGeom>
        </p:spPr>
      </p:pic>
      <p:sp>
        <p:nvSpPr>
          <p:cNvPr id="27" name="TextBox 26">
            <a:extLst>
              <a:ext uri="{FF2B5EF4-FFF2-40B4-BE49-F238E27FC236}">
                <a16:creationId xmlns:a16="http://schemas.microsoft.com/office/drawing/2014/main" id="{5CB24995-CD12-6073-5688-7310CB9EB527}"/>
              </a:ext>
            </a:extLst>
          </p:cNvPr>
          <p:cNvSpPr txBox="1"/>
          <p:nvPr/>
        </p:nvSpPr>
        <p:spPr>
          <a:xfrm>
            <a:off x="8066180" y="4982712"/>
            <a:ext cx="34679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BC1A">
                    <a:lumMod val="75000"/>
                  </a:srgbClr>
                </a:solidFill>
                <a:effectLst/>
                <a:uLnTx/>
                <a:uFillTx/>
                <a:latin typeface="Avenir Next LT Pro"/>
                <a:ea typeface="+mn-ea"/>
                <a:cs typeface="+mn-cs"/>
              </a:rPr>
              <a:t>Individuals can support their families, longer-term immigration to Massachusetts</a:t>
            </a:r>
          </a:p>
        </p:txBody>
      </p:sp>
      <p:sp>
        <p:nvSpPr>
          <p:cNvPr id="4" name="Slide Number Placeholder 3">
            <a:extLst>
              <a:ext uri="{FF2B5EF4-FFF2-40B4-BE49-F238E27FC236}">
                <a16:creationId xmlns:a16="http://schemas.microsoft.com/office/drawing/2014/main" id="{B7D0643B-2E02-E973-9E55-668B3902A1F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30436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C5BEB-236F-C1A8-A9BA-072774CA64D0}"/>
              </a:ext>
            </a:extLst>
          </p:cNvPr>
          <p:cNvSpPr>
            <a:spLocks noGrp="1"/>
          </p:cNvSpPr>
          <p:nvPr>
            <p:ph type="title"/>
          </p:nvPr>
        </p:nvSpPr>
        <p:spPr/>
        <p:txBody>
          <a:bodyPr/>
          <a:lstStyle/>
          <a:p>
            <a:r>
              <a:rPr lang="en-US">
                <a:latin typeface="Avenir Next LT Pro"/>
                <a:cs typeface="Arial"/>
              </a:rPr>
              <a:t>Direct Workforce Support: Loan Repayment</a:t>
            </a:r>
            <a:endParaRPr lang="en-US"/>
          </a:p>
        </p:txBody>
      </p:sp>
      <p:sp>
        <p:nvSpPr>
          <p:cNvPr id="22" name="TextBox 21">
            <a:extLst>
              <a:ext uri="{FF2B5EF4-FFF2-40B4-BE49-F238E27FC236}">
                <a16:creationId xmlns:a16="http://schemas.microsoft.com/office/drawing/2014/main" id="{25449832-A1A6-C355-3C6C-8FE7808F352E}"/>
              </a:ext>
            </a:extLst>
          </p:cNvPr>
          <p:cNvSpPr txBox="1"/>
          <p:nvPr/>
        </p:nvSpPr>
        <p:spPr>
          <a:xfrm>
            <a:off x="639453" y="1228597"/>
            <a:ext cx="47479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2E53"/>
                </a:solidFill>
                <a:effectLst/>
                <a:uLnTx/>
                <a:uFillTx/>
                <a:latin typeface="Avenir Next LT Pro"/>
                <a:ea typeface="+mn-ea"/>
                <a:cs typeface="+mn-cs"/>
              </a:rPr>
              <a:t>Massachusetts Loan Repayment Program</a:t>
            </a:r>
          </a:p>
        </p:txBody>
      </p:sp>
      <p:graphicFrame>
        <p:nvGraphicFramePr>
          <p:cNvPr id="9" name="Diagram 8" descr="A pie chart showing the financial components of the Massachusetts loan repayment program. The pieces are the State Loan Repayment Program from HRSA, the State Budget, and Additional State Grant Funds (As Available).">
            <a:extLst>
              <a:ext uri="{FF2B5EF4-FFF2-40B4-BE49-F238E27FC236}">
                <a16:creationId xmlns:a16="http://schemas.microsoft.com/office/drawing/2014/main" id="{7CB6EF0C-3D6F-0213-8BB0-EEBB0BFB5835}"/>
              </a:ext>
            </a:extLst>
          </p:cNvPr>
          <p:cNvGraphicFramePr/>
          <p:nvPr>
            <p:extLst>
              <p:ext uri="{D42A27DB-BD31-4B8C-83A1-F6EECF244321}">
                <p14:modId xmlns:p14="http://schemas.microsoft.com/office/powerpoint/2010/main" val="4052901851"/>
              </p:ext>
            </p:extLst>
          </p:nvPr>
        </p:nvGraphicFramePr>
        <p:xfrm>
          <a:off x="1054836" y="1368052"/>
          <a:ext cx="3807729" cy="3543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descr="The logo for the Massachusetts League of Community Health Centers">
            <a:extLst>
              <a:ext uri="{FF2B5EF4-FFF2-40B4-BE49-F238E27FC236}">
                <a16:creationId xmlns:a16="http://schemas.microsoft.com/office/drawing/2014/main" id="{66678767-19B6-7379-D7EA-07E43C356B48}"/>
              </a:ext>
            </a:extLst>
          </p:cNvPr>
          <p:cNvPicPr>
            <a:picLocks noChangeAspect="1"/>
          </p:cNvPicPr>
          <p:nvPr/>
        </p:nvPicPr>
        <p:blipFill>
          <a:blip r:embed="rId8"/>
          <a:stretch>
            <a:fillRect/>
          </a:stretch>
        </p:blipFill>
        <p:spPr>
          <a:xfrm>
            <a:off x="-2231" y="4509008"/>
            <a:ext cx="2062072" cy="803018"/>
          </a:xfrm>
          <a:prstGeom prst="rect">
            <a:avLst/>
          </a:prstGeom>
        </p:spPr>
      </p:pic>
      <p:sp>
        <p:nvSpPr>
          <p:cNvPr id="14" name="Arrow: Down 13">
            <a:extLst>
              <a:ext uri="{FF2B5EF4-FFF2-40B4-BE49-F238E27FC236}">
                <a16:creationId xmlns:a16="http://schemas.microsoft.com/office/drawing/2014/main" id="{5DF575DC-876A-BEE1-2EC8-C2CFC4A629B6}"/>
              </a:ext>
              <a:ext uri="{C183D7F6-B498-43B3-948B-1728B52AA6E4}">
                <adec:decorative xmlns:adec="http://schemas.microsoft.com/office/drawing/2017/decorative" val="1"/>
              </a:ext>
            </a:extLst>
          </p:cNvPr>
          <p:cNvSpPr/>
          <p:nvPr/>
        </p:nvSpPr>
        <p:spPr>
          <a:xfrm>
            <a:off x="2701525" y="4937921"/>
            <a:ext cx="554455" cy="90738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0" name="TextBox 19">
            <a:extLst>
              <a:ext uri="{FF2B5EF4-FFF2-40B4-BE49-F238E27FC236}">
                <a16:creationId xmlns:a16="http://schemas.microsoft.com/office/drawing/2014/main" id="{9D112E90-EF65-8A44-3859-EB8973C1276D}"/>
              </a:ext>
            </a:extLst>
          </p:cNvPr>
          <p:cNvSpPr txBox="1"/>
          <p:nvPr/>
        </p:nvSpPr>
        <p:spPr>
          <a:xfrm>
            <a:off x="3292848" y="5516804"/>
            <a:ext cx="2620654" cy="369332"/>
          </a:xfrm>
          <a:prstGeom prst="rect">
            <a:avLst/>
          </a:prstGeom>
          <a:solidFill>
            <a:srgbClr val="ED7D31"/>
          </a:solid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2E53"/>
                </a:solidFill>
                <a:effectLst/>
                <a:uLnTx/>
                <a:uFillTx/>
                <a:latin typeface="Avenir Next LT Pro"/>
                <a:ea typeface="+mn-ea"/>
                <a:cs typeface="+mn-cs"/>
              </a:rPr>
              <a:t>Moving to MA Repay!</a:t>
            </a:r>
          </a:p>
        </p:txBody>
      </p:sp>
      <p:grpSp>
        <p:nvGrpSpPr>
          <p:cNvPr id="13" name="Group 12" descr="Image of a check. Text reads up to $50,000.">
            <a:extLst>
              <a:ext uri="{FF2B5EF4-FFF2-40B4-BE49-F238E27FC236}">
                <a16:creationId xmlns:a16="http://schemas.microsoft.com/office/drawing/2014/main" id="{B618BF1A-34F4-A089-2EFD-1ED230FEFC2E}"/>
              </a:ext>
            </a:extLst>
          </p:cNvPr>
          <p:cNvGrpSpPr/>
          <p:nvPr/>
        </p:nvGrpSpPr>
        <p:grpSpPr>
          <a:xfrm>
            <a:off x="1049679" y="5578102"/>
            <a:ext cx="3043910" cy="980832"/>
            <a:chOff x="524042" y="5194816"/>
            <a:chExt cx="3043910" cy="980832"/>
          </a:xfrm>
        </p:grpSpPr>
        <p:pic>
          <p:nvPicPr>
            <p:cNvPr id="11" name="Graphic 10" descr="Bank check outline">
              <a:extLst>
                <a:ext uri="{FF2B5EF4-FFF2-40B4-BE49-F238E27FC236}">
                  <a16:creationId xmlns:a16="http://schemas.microsoft.com/office/drawing/2014/main" id="{FE9030DD-C70C-7814-BF99-C6C793F83A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6800" y="5194816"/>
              <a:ext cx="914400" cy="914400"/>
            </a:xfrm>
            <a:prstGeom prst="rect">
              <a:avLst/>
            </a:prstGeom>
          </p:spPr>
        </p:pic>
        <p:sp>
          <p:nvSpPr>
            <p:cNvPr id="12" name="TextBox 11">
              <a:extLst>
                <a:ext uri="{FF2B5EF4-FFF2-40B4-BE49-F238E27FC236}">
                  <a16:creationId xmlns:a16="http://schemas.microsoft.com/office/drawing/2014/main" id="{761C8544-2FBB-5B1C-FDD0-20A690E7B19B}"/>
                </a:ext>
              </a:extLst>
            </p:cNvPr>
            <p:cNvSpPr txBox="1"/>
            <p:nvPr/>
          </p:nvSpPr>
          <p:spPr>
            <a:xfrm>
              <a:off x="524042" y="5806316"/>
              <a:ext cx="3043910"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CECEC">
                      <a:lumMod val="10000"/>
                    </a:srgbClr>
                  </a:solidFill>
                  <a:effectLst/>
                  <a:uLnTx/>
                  <a:uFillTx/>
                  <a:latin typeface="Avenir Next LT Pro"/>
                  <a:ea typeface="+mn-ea"/>
                  <a:cs typeface="+mn-cs"/>
                </a:rPr>
                <a:t>Up to $50,000 of support</a:t>
              </a:r>
            </a:p>
          </p:txBody>
        </p:sp>
      </p:grpSp>
      <p:pic>
        <p:nvPicPr>
          <p:cNvPr id="19" name="Picture 18" descr="The Arc Launches Resource Center on Medicaid Unwinding and ...">
            <a:extLst>
              <a:ext uri="{FF2B5EF4-FFF2-40B4-BE49-F238E27FC236}">
                <a16:creationId xmlns:a16="http://schemas.microsoft.com/office/drawing/2014/main" id="{4B6FE56B-55E9-8698-F3E2-7EDC316EDE2A}"/>
              </a:ext>
            </a:extLst>
          </p:cNvPr>
          <p:cNvPicPr>
            <a:picLocks noChangeAspect="1"/>
          </p:cNvPicPr>
          <p:nvPr/>
        </p:nvPicPr>
        <p:blipFill>
          <a:blip r:embed="rId11"/>
          <a:stretch>
            <a:fillRect/>
          </a:stretch>
        </p:blipFill>
        <p:spPr>
          <a:xfrm>
            <a:off x="3914858" y="4446503"/>
            <a:ext cx="1915862" cy="959519"/>
          </a:xfrm>
          <a:prstGeom prst="rect">
            <a:avLst/>
          </a:prstGeom>
        </p:spPr>
      </p:pic>
      <p:sp>
        <p:nvSpPr>
          <p:cNvPr id="23" name="TextBox 22">
            <a:extLst>
              <a:ext uri="{FF2B5EF4-FFF2-40B4-BE49-F238E27FC236}">
                <a16:creationId xmlns:a16="http://schemas.microsoft.com/office/drawing/2014/main" id="{57539377-F052-2E90-29D0-A728BCB02AEC}"/>
              </a:ext>
            </a:extLst>
          </p:cNvPr>
          <p:cNvSpPr txBox="1"/>
          <p:nvPr/>
        </p:nvSpPr>
        <p:spPr>
          <a:xfrm>
            <a:off x="7266660" y="1218944"/>
            <a:ext cx="29983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2E53"/>
                </a:solidFill>
                <a:effectLst/>
                <a:uLnTx/>
                <a:uFillTx/>
                <a:latin typeface="Avenir Next LT Pro"/>
                <a:ea typeface="+mn-ea"/>
                <a:cs typeface="+mn-cs"/>
              </a:rPr>
              <a:t>MLRP Results and Impact</a:t>
            </a:r>
          </a:p>
        </p:txBody>
      </p:sp>
      <p:graphicFrame>
        <p:nvGraphicFramePr>
          <p:cNvPr id="21" name="Chart 20" descr="A bar chart showing the number of loan repayment recipients by profession from 2020 to 2025. There are 74 nurses, 32 mental health providers, 22 social workers, 22 pharmacists, 20 physicians, 14 physician assistants, 11 dentists, and 9 dental hygienists.">
            <a:extLst>
              <a:ext uri="{FF2B5EF4-FFF2-40B4-BE49-F238E27FC236}">
                <a16:creationId xmlns:a16="http://schemas.microsoft.com/office/drawing/2014/main" id="{2933EB43-276A-848F-F5C7-BD33F311D321}"/>
              </a:ext>
            </a:extLst>
          </p:cNvPr>
          <p:cNvGraphicFramePr>
            <a:graphicFrameLocks/>
          </p:cNvGraphicFramePr>
          <p:nvPr/>
        </p:nvGraphicFramePr>
        <p:xfrm>
          <a:off x="6019798" y="1538087"/>
          <a:ext cx="5545823" cy="4039872"/>
        </p:xfrm>
        <a:graphic>
          <a:graphicData uri="http://schemas.openxmlformats.org/drawingml/2006/chart">
            <c:chart xmlns:c="http://schemas.openxmlformats.org/drawingml/2006/chart" xmlns:r="http://schemas.openxmlformats.org/officeDocument/2006/relationships" r:id="rId12"/>
          </a:graphicData>
        </a:graphic>
      </p:graphicFrame>
      <p:sp>
        <p:nvSpPr>
          <p:cNvPr id="18" name="Text Placeholder 4">
            <a:extLst>
              <a:ext uri="{FF2B5EF4-FFF2-40B4-BE49-F238E27FC236}">
                <a16:creationId xmlns:a16="http://schemas.microsoft.com/office/drawing/2014/main" id="{0D73A180-AF6A-EF18-BB65-ED8199ACECFF}"/>
              </a:ext>
            </a:extLst>
          </p:cNvPr>
          <p:cNvSpPr txBox="1">
            <a:spLocks/>
          </p:cNvSpPr>
          <p:nvPr/>
        </p:nvSpPr>
        <p:spPr>
          <a:xfrm>
            <a:off x="6299811" y="5235010"/>
            <a:ext cx="5774590" cy="5635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32E53"/>
              </a:solidFill>
              <a:effectLst/>
              <a:uLnTx/>
              <a:uFillTx/>
              <a:latin typeface="Avenir Next LT Pro"/>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32E53"/>
                </a:solidFill>
                <a:effectLst/>
                <a:uLnTx/>
                <a:uFillTx/>
                <a:latin typeface="Avenir Next LT Pro"/>
                <a:ea typeface="+mn-ea"/>
                <a:cs typeface="+mn-cs"/>
              </a:rPr>
              <a:t>Anecdotally, over half of recipients remain in HPSAs after completion of service</a:t>
            </a:r>
          </a:p>
        </p:txBody>
      </p:sp>
      <p:sp>
        <p:nvSpPr>
          <p:cNvPr id="7" name="Slide Number Placeholder 6">
            <a:extLst>
              <a:ext uri="{FF2B5EF4-FFF2-40B4-BE49-F238E27FC236}">
                <a16:creationId xmlns:a16="http://schemas.microsoft.com/office/drawing/2014/main" id="{DC910F6D-AE20-4C88-B7D4-F20519BEBC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54747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3E5A5-3309-5D0C-D822-4656D464911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7480E15-222B-D3A0-A483-383BB95FA416}"/>
              </a:ext>
            </a:extLst>
          </p:cNvPr>
          <p:cNvSpPr>
            <a:spLocks noGrp="1"/>
          </p:cNvSpPr>
          <p:nvPr>
            <p:ph type="title"/>
          </p:nvPr>
        </p:nvSpPr>
        <p:spPr/>
        <p:txBody>
          <a:bodyPr/>
          <a:lstStyle/>
          <a:p>
            <a:r>
              <a:rPr lang="en-US" dirty="0"/>
              <a:t>Your Options Medical lawsuit</a:t>
            </a:r>
          </a:p>
        </p:txBody>
      </p:sp>
      <p:pic>
        <p:nvPicPr>
          <p:cNvPr id="3" name="Content Placeholder 2" descr="Photo of woman looking at viewer with text AVOID Anti-Abortion Centers and old DPH logo">
            <a:extLst>
              <a:ext uri="{FF2B5EF4-FFF2-40B4-BE49-F238E27FC236}">
                <a16:creationId xmlns:a16="http://schemas.microsoft.com/office/drawing/2014/main" id="{8DCB6610-5DDA-57D3-0B3A-F547C38C56BC}"/>
              </a:ext>
            </a:extLst>
          </p:cNvPr>
          <p:cNvPicPr>
            <a:picLocks noGrp="1" noChangeAspect="1"/>
          </p:cNvPicPr>
          <p:nvPr>
            <p:ph idx="1"/>
          </p:nvPr>
        </p:nvPicPr>
        <p:blipFill>
          <a:blip r:embed="rId2"/>
          <a:stretch>
            <a:fillRect/>
          </a:stretch>
        </p:blipFill>
        <p:spPr>
          <a:xfrm>
            <a:off x="1602205" y="1360087"/>
            <a:ext cx="8987590" cy="4703505"/>
          </a:xfrm>
        </p:spPr>
      </p:pic>
      <p:sp>
        <p:nvSpPr>
          <p:cNvPr id="12" name="Slide Number Placeholder 14">
            <a:extLst>
              <a:ext uri="{FF2B5EF4-FFF2-40B4-BE49-F238E27FC236}">
                <a16:creationId xmlns:a16="http://schemas.microsoft.com/office/drawing/2014/main" id="{39C6BBFD-B3E7-8E81-B375-E6E86EDDADD3}"/>
              </a:ext>
            </a:extLst>
          </p:cNvPr>
          <p:cNvSpPr>
            <a:spLocks noGrp="1"/>
          </p:cNvSpPr>
          <p:nvPr>
            <p:ph type="sldNum" sz="quarter" idx="4"/>
          </p:nvPr>
        </p:nvSpPr>
        <p:spPr/>
        <p:txBody>
          <a:bodyPr/>
          <a:lstStyle/>
          <a:p>
            <a:fld id="{CA49D0EE-DE7F-324B-A84C-F36708423CDB}" type="slidenum">
              <a:rPr lang="en-US" smtClean="0"/>
              <a:pPr/>
              <a:t>4</a:t>
            </a:fld>
            <a:endParaRPr lang="en-US"/>
          </a:p>
        </p:txBody>
      </p:sp>
    </p:spTree>
    <p:extLst>
      <p:ext uri="{BB962C8B-B14F-4D97-AF65-F5344CB8AC3E}">
        <p14:creationId xmlns:p14="http://schemas.microsoft.com/office/powerpoint/2010/main" val="82294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DE13-20CC-DB2E-8A98-53CCBAE2DD56}"/>
              </a:ext>
            </a:extLst>
          </p:cNvPr>
          <p:cNvSpPr>
            <a:spLocks noGrp="1"/>
          </p:cNvSpPr>
          <p:nvPr>
            <p:ph type="title"/>
          </p:nvPr>
        </p:nvSpPr>
        <p:spPr>
          <a:xfrm>
            <a:off x="160643" y="-341"/>
            <a:ext cx="11404979" cy="931519"/>
          </a:xfrm>
        </p:spPr>
        <p:txBody>
          <a:bodyPr>
            <a:normAutofit fontScale="90000"/>
          </a:bodyPr>
          <a:lstStyle/>
          <a:p>
            <a:r>
              <a:rPr lang="en-US">
                <a:latin typeface="Avenir Next LT Pro"/>
                <a:cs typeface="Arial"/>
              </a:rPr>
              <a:t>Direct Workforce Support: National Health Service Corps</a:t>
            </a:r>
            <a:endParaRPr lang="en-US"/>
          </a:p>
        </p:txBody>
      </p:sp>
      <p:sp>
        <p:nvSpPr>
          <p:cNvPr id="3" name="Content Placeholder 2">
            <a:extLst>
              <a:ext uri="{FF2B5EF4-FFF2-40B4-BE49-F238E27FC236}">
                <a16:creationId xmlns:a16="http://schemas.microsoft.com/office/drawing/2014/main" id="{52FC7914-9FD6-3D55-3D6F-B33E3BAD7684}"/>
              </a:ext>
            </a:extLst>
          </p:cNvPr>
          <p:cNvSpPr>
            <a:spLocks noGrp="1"/>
          </p:cNvSpPr>
          <p:nvPr>
            <p:ph idx="1"/>
          </p:nvPr>
        </p:nvSpPr>
        <p:spPr>
          <a:xfrm>
            <a:off x="609600" y="1434514"/>
            <a:ext cx="7077075" cy="4679683"/>
          </a:xfrm>
        </p:spPr>
        <p:txBody>
          <a:bodyPr vert="horz" lIns="91440" tIns="45720" rIns="91440" bIns="45720" rtlCol="0" anchor="t">
            <a:normAutofit fontScale="92500" lnSpcReduction="10000"/>
          </a:bodyPr>
          <a:lstStyle/>
          <a:p>
            <a:r>
              <a:rPr lang="en-US" sz="2400" dirty="0">
                <a:latin typeface="Avenir Next LT Pro"/>
                <a:cs typeface="Arial"/>
              </a:rPr>
              <a:t>National Health Service Corps supports </a:t>
            </a:r>
            <a:r>
              <a:rPr lang="en-US" sz="2400" b="1" dirty="0">
                <a:solidFill>
                  <a:schemeClr val="accent3"/>
                </a:solidFill>
                <a:latin typeface="Avenir Next LT Pro"/>
                <a:cs typeface="Arial"/>
              </a:rPr>
              <a:t>primary care</a:t>
            </a:r>
            <a:r>
              <a:rPr lang="en-US" sz="2400" dirty="0">
                <a:latin typeface="Avenir Next LT Pro"/>
                <a:cs typeface="Arial"/>
              </a:rPr>
              <a:t>,</a:t>
            </a:r>
            <a:r>
              <a:rPr lang="en-US" sz="2400" dirty="0">
                <a:solidFill>
                  <a:schemeClr val="accent5">
                    <a:lumMod val="60000"/>
                    <a:lumOff val="40000"/>
                  </a:schemeClr>
                </a:solidFill>
                <a:latin typeface="Avenir Next LT Pro"/>
                <a:cs typeface="Arial"/>
              </a:rPr>
              <a:t> </a:t>
            </a:r>
            <a:r>
              <a:rPr lang="en-US" sz="2400" b="1" dirty="0">
                <a:solidFill>
                  <a:schemeClr val="accent5"/>
                </a:solidFill>
                <a:latin typeface="Avenir Next LT Pro"/>
                <a:cs typeface="Arial"/>
              </a:rPr>
              <a:t>dental</a:t>
            </a:r>
            <a:r>
              <a:rPr lang="en-US" sz="2400" dirty="0">
                <a:latin typeface="Avenir Next LT Pro"/>
                <a:cs typeface="Arial"/>
              </a:rPr>
              <a:t>,</a:t>
            </a:r>
            <a:r>
              <a:rPr lang="en-US" sz="2400" dirty="0">
                <a:solidFill>
                  <a:schemeClr val="accent5">
                    <a:lumMod val="60000"/>
                    <a:lumOff val="40000"/>
                  </a:schemeClr>
                </a:solidFill>
                <a:latin typeface="Avenir Next LT Pro"/>
                <a:cs typeface="Arial"/>
              </a:rPr>
              <a:t> </a:t>
            </a:r>
            <a:r>
              <a:rPr lang="en-US" sz="2400" dirty="0">
                <a:latin typeface="Avenir Next LT Pro"/>
                <a:cs typeface="Arial"/>
              </a:rPr>
              <a:t>or</a:t>
            </a:r>
            <a:r>
              <a:rPr lang="en-US" sz="2400" dirty="0">
                <a:solidFill>
                  <a:schemeClr val="accent5">
                    <a:lumMod val="60000"/>
                    <a:lumOff val="40000"/>
                  </a:schemeClr>
                </a:solidFill>
                <a:latin typeface="Avenir Next LT Pro"/>
                <a:cs typeface="Arial"/>
              </a:rPr>
              <a:t> </a:t>
            </a:r>
            <a:r>
              <a:rPr lang="en-US" sz="2400" b="1" dirty="0">
                <a:solidFill>
                  <a:schemeClr val="accent1"/>
                </a:solidFill>
                <a:latin typeface="Avenir Next LT Pro"/>
                <a:cs typeface="Arial"/>
              </a:rPr>
              <a:t>mental health </a:t>
            </a:r>
            <a:r>
              <a:rPr lang="en-US" sz="2400" dirty="0">
                <a:latin typeface="Avenir Next LT Pro"/>
                <a:cs typeface="Arial"/>
              </a:rPr>
              <a:t>providers through scholarships and loan repayment.</a:t>
            </a:r>
          </a:p>
          <a:p>
            <a:endParaRPr lang="en-US" sz="2400" dirty="0">
              <a:cs typeface="Arial"/>
            </a:endParaRPr>
          </a:p>
          <a:p>
            <a:r>
              <a:rPr lang="en-US" sz="2400" dirty="0">
                <a:latin typeface="Avenir Next LT Pro"/>
                <a:cs typeface="Arial"/>
              </a:rPr>
              <a:t>More than 600 Massachusetts clinicians have participated in NHSC (2012 – 2024)</a:t>
            </a:r>
          </a:p>
          <a:p>
            <a:r>
              <a:rPr lang="en-US" sz="2400" dirty="0">
                <a:latin typeface="Avenir Next LT Pro"/>
                <a:cs typeface="Arial"/>
              </a:rPr>
              <a:t>	64% remain in HPSAs and </a:t>
            </a:r>
          </a:p>
          <a:p>
            <a:r>
              <a:rPr lang="en-US" sz="2400" dirty="0">
                <a:latin typeface="Avenir Next LT Pro"/>
                <a:cs typeface="Arial"/>
              </a:rPr>
              <a:t>	73% remain in their service community.</a:t>
            </a:r>
          </a:p>
          <a:p>
            <a:endParaRPr lang="en-US" sz="2400" dirty="0">
              <a:latin typeface="Avenir Next LT Pro"/>
              <a:cs typeface="Arial"/>
            </a:endParaRPr>
          </a:p>
          <a:p>
            <a:r>
              <a:rPr lang="en-US" sz="2400" dirty="0">
                <a:latin typeface="Avenir Next LT Pro"/>
                <a:cs typeface="Arial"/>
              </a:rPr>
              <a:t>There are currently 257 active sites.</a:t>
            </a:r>
          </a:p>
          <a:p>
            <a:r>
              <a:rPr lang="en-US" sz="2400" dirty="0">
                <a:latin typeface="Avenir Next LT Pro"/>
                <a:cs typeface="Arial"/>
              </a:rPr>
              <a:t>Last year there were 276 NHSC participants in MA.</a:t>
            </a:r>
            <a:endParaRPr lang="en-US" sz="2400" dirty="0"/>
          </a:p>
        </p:txBody>
      </p:sp>
      <p:sp>
        <p:nvSpPr>
          <p:cNvPr id="5" name="TextBox 4">
            <a:extLst>
              <a:ext uri="{FF2B5EF4-FFF2-40B4-BE49-F238E27FC236}">
                <a16:creationId xmlns:a16="http://schemas.microsoft.com/office/drawing/2014/main" id="{1968888E-A790-5E1A-23F0-52D8260C529D}"/>
              </a:ext>
            </a:extLst>
          </p:cNvPr>
          <p:cNvSpPr txBox="1"/>
          <p:nvPr/>
        </p:nvSpPr>
        <p:spPr>
          <a:xfrm>
            <a:off x="161925" y="6123170"/>
            <a:ext cx="41409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2E53"/>
                </a:solidFill>
                <a:effectLst/>
                <a:uLnTx/>
                <a:uFillTx/>
                <a:latin typeface="Avenir Next LT Pro"/>
                <a:ea typeface="+mn-ea"/>
                <a:cs typeface="+mn-cs"/>
              </a:rPr>
              <a:t>Data source: </a:t>
            </a:r>
            <a:r>
              <a:rPr kumimoji="0" lang="en-US" sz="1800" b="0" i="0" u="none" strike="noStrike" kern="1200" cap="none" spc="0" normalizeH="0" baseline="0" noProof="0">
                <a:ln>
                  <a:noFill/>
                </a:ln>
                <a:solidFill>
                  <a:srgbClr val="032E53"/>
                </a:solidFill>
                <a:effectLst/>
                <a:uLnTx/>
                <a:uFillTx/>
                <a:latin typeface="Avenir Next LT Pro"/>
                <a:ea typeface="+mn-ea"/>
                <a:cs typeface="+mn-cs"/>
                <a:hlinkClick r:id="rId3"/>
              </a:rPr>
              <a:t>HRSA BHW Dashboards</a:t>
            </a:r>
            <a:r>
              <a:rPr kumimoji="0" lang="en-US" sz="1800" b="0" i="0" u="none" strike="noStrike" kern="1200" cap="none" spc="0" normalizeH="0" baseline="0" noProof="0">
                <a:ln>
                  <a:noFill/>
                </a:ln>
                <a:solidFill>
                  <a:srgbClr val="032E53"/>
                </a:solidFill>
                <a:effectLst/>
                <a:uLnTx/>
                <a:uFillTx/>
                <a:latin typeface="Avenir Next LT Pro"/>
                <a:ea typeface="+mn-ea"/>
                <a:cs typeface="+mn-cs"/>
              </a:rPr>
              <a:t> </a:t>
            </a:r>
          </a:p>
        </p:txBody>
      </p:sp>
      <p:pic>
        <p:nvPicPr>
          <p:cNvPr id="9" name="Picture 8" descr="Poster describing the Health Resource Services Administration's National Health Service Corps scholarship and loan repayment programs.">
            <a:extLst>
              <a:ext uri="{FF2B5EF4-FFF2-40B4-BE49-F238E27FC236}">
                <a16:creationId xmlns:a16="http://schemas.microsoft.com/office/drawing/2014/main" id="{C158F496-40C3-E18B-9BA6-347A4C9EF663}"/>
              </a:ext>
            </a:extLst>
          </p:cNvPr>
          <p:cNvPicPr>
            <a:picLocks noChangeAspect="1"/>
          </p:cNvPicPr>
          <p:nvPr/>
        </p:nvPicPr>
        <p:blipFill>
          <a:blip r:embed="rId4"/>
          <a:stretch>
            <a:fillRect/>
          </a:stretch>
        </p:blipFill>
        <p:spPr>
          <a:xfrm>
            <a:off x="7889135" y="1126405"/>
            <a:ext cx="3426759" cy="5295900"/>
          </a:xfrm>
          <a:prstGeom prst="rect">
            <a:avLst/>
          </a:prstGeom>
        </p:spPr>
      </p:pic>
      <p:sp>
        <p:nvSpPr>
          <p:cNvPr id="4" name="Slide Number Placeholder 3">
            <a:extLst>
              <a:ext uri="{FF2B5EF4-FFF2-40B4-BE49-F238E27FC236}">
                <a16:creationId xmlns:a16="http://schemas.microsoft.com/office/drawing/2014/main" id="{88AA5B55-A412-295F-8ECF-37B60261961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0198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16DB-7DFC-6BEB-F8D5-DAF960239BF6}"/>
              </a:ext>
            </a:extLst>
          </p:cNvPr>
          <p:cNvSpPr>
            <a:spLocks noGrp="1"/>
          </p:cNvSpPr>
          <p:nvPr>
            <p:ph type="title"/>
          </p:nvPr>
        </p:nvSpPr>
        <p:spPr/>
        <p:txBody>
          <a:bodyPr/>
          <a:lstStyle/>
          <a:p>
            <a:r>
              <a:rPr lang="en-US">
                <a:latin typeface="Arial"/>
                <a:cs typeface="Arial"/>
              </a:rPr>
              <a:t>Health Professions Data Series (HPDS)</a:t>
            </a:r>
            <a:endParaRPr lang="en-US"/>
          </a:p>
        </p:txBody>
      </p:sp>
      <p:sp>
        <p:nvSpPr>
          <p:cNvPr id="3" name="Content Placeholder 2">
            <a:extLst>
              <a:ext uri="{FF2B5EF4-FFF2-40B4-BE49-F238E27FC236}">
                <a16:creationId xmlns:a16="http://schemas.microsoft.com/office/drawing/2014/main" id="{3B8CF8CC-F88A-1F99-B50D-ADE2F80C5B3C}"/>
              </a:ext>
            </a:extLst>
          </p:cNvPr>
          <p:cNvSpPr>
            <a:spLocks noGrp="1"/>
          </p:cNvSpPr>
          <p:nvPr>
            <p:ph idx="1"/>
          </p:nvPr>
        </p:nvSpPr>
        <p:spPr>
          <a:xfrm>
            <a:off x="609599" y="1203158"/>
            <a:ext cx="5919215" cy="5289344"/>
          </a:xfrm>
        </p:spPr>
        <p:txBody>
          <a:bodyPr vert="horz" lIns="91440" tIns="45720" rIns="91440" bIns="45720" rtlCol="0" anchor="t">
            <a:normAutofit/>
          </a:bodyPr>
          <a:lstStyle/>
          <a:p>
            <a:r>
              <a:rPr lang="en-US" sz="1800" dirty="0">
                <a:latin typeface="+mj-lt"/>
                <a:cs typeface="Arial"/>
              </a:rPr>
              <a:t>The Health Care Workforce Center currently collects survey data alongside license renewals for </a:t>
            </a:r>
            <a:r>
              <a:rPr lang="en-US" sz="1800" b="1" dirty="0">
                <a:latin typeface="+mj-lt"/>
                <a:cs typeface="Arial"/>
              </a:rPr>
              <a:t>17 professions </a:t>
            </a:r>
            <a:r>
              <a:rPr lang="en-US" sz="1800" dirty="0">
                <a:latin typeface="+mj-lt"/>
                <a:cs typeface="Arial"/>
              </a:rPr>
              <a:t>and is working to onboard additional professions.</a:t>
            </a:r>
          </a:p>
          <a:p>
            <a:r>
              <a:rPr lang="en-US" sz="1800" dirty="0">
                <a:latin typeface="+mj-lt"/>
                <a:cs typeface="Arial"/>
              </a:rPr>
              <a:t>From this data, we create reports and dashboards to:</a:t>
            </a:r>
          </a:p>
          <a:p>
            <a:pPr lvl="1"/>
            <a:r>
              <a:rPr lang="en-US" sz="1800" b="1" dirty="0">
                <a:latin typeface="+mj-lt"/>
                <a:cs typeface="Arial"/>
              </a:rPr>
              <a:t>Characterize</a:t>
            </a:r>
            <a:r>
              <a:rPr lang="en-US" sz="1800" dirty="0">
                <a:latin typeface="+mj-lt"/>
                <a:cs typeface="Arial"/>
              </a:rPr>
              <a:t> the workforce from a supply perspective</a:t>
            </a:r>
          </a:p>
          <a:p>
            <a:pPr lvl="1"/>
            <a:r>
              <a:rPr lang="en-US" sz="1800" b="1" dirty="0">
                <a:latin typeface="+mj-lt"/>
                <a:cs typeface="Arial"/>
              </a:rPr>
              <a:t>Identify trends </a:t>
            </a:r>
            <a:r>
              <a:rPr lang="en-US" sz="1800" dirty="0">
                <a:latin typeface="+mj-lt"/>
                <a:cs typeface="Arial"/>
              </a:rPr>
              <a:t>and patterns that impact access to health care professionals and services</a:t>
            </a:r>
          </a:p>
          <a:p>
            <a:pPr lvl="1"/>
            <a:r>
              <a:rPr lang="en-US" sz="1800" b="1" dirty="0">
                <a:latin typeface="+mj-lt"/>
                <a:cs typeface="Arial"/>
              </a:rPr>
              <a:t>Inform healthcare workforce development</a:t>
            </a:r>
            <a:r>
              <a:rPr lang="en-US" sz="1800" dirty="0">
                <a:latin typeface="+mj-lt"/>
                <a:cs typeface="Arial"/>
              </a:rPr>
              <a:t>, education, training, recruitment, and retention </a:t>
            </a:r>
          </a:p>
          <a:p>
            <a:r>
              <a:rPr lang="en-US" sz="1800" dirty="0">
                <a:latin typeface="+mj-lt"/>
                <a:cs typeface="Arial"/>
                <a:hlinkClick r:id="rId3"/>
              </a:rPr>
              <a:t>Find out more about the Health Professions Data Series</a:t>
            </a:r>
            <a:endParaRPr lang="en-US" sz="1800" dirty="0">
              <a:latin typeface="+mj-lt"/>
              <a:cs typeface="Arial"/>
            </a:endParaRPr>
          </a:p>
        </p:txBody>
      </p:sp>
      <p:sp>
        <p:nvSpPr>
          <p:cNvPr id="5" name="Text Placeholder 3">
            <a:extLst>
              <a:ext uri="{FF2B5EF4-FFF2-40B4-BE49-F238E27FC236}">
                <a16:creationId xmlns:a16="http://schemas.microsoft.com/office/drawing/2014/main" id="{FBA0DD5B-0C41-6225-A127-016065557A22}"/>
              </a:ext>
            </a:extLst>
          </p:cNvPr>
          <p:cNvSpPr txBox="1">
            <a:spLocks/>
          </p:cNvSpPr>
          <p:nvPr/>
        </p:nvSpPr>
        <p:spPr>
          <a:xfrm>
            <a:off x="6443231" y="1064143"/>
            <a:ext cx="5183188" cy="471142"/>
          </a:xfrm>
          <a:prstGeom prst="rect">
            <a:avLst/>
          </a:prstGeom>
        </p:spPr>
        <p:txBody>
          <a:bodyPr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32E53"/>
                </a:solidFill>
                <a:effectLst/>
                <a:uLnTx/>
                <a:uFillTx/>
                <a:latin typeface="Avenir Next LT Pro"/>
                <a:ea typeface="+mn-ea"/>
                <a:cs typeface="+mn-cs"/>
              </a:rPr>
              <a:t>Overall Structure</a:t>
            </a:r>
          </a:p>
        </p:txBody>
      </p:sp>
      <p:graphicFrame>
        <p:nvGraphicFramePr>
          <p:cNvPr id="6" name="Content Placeholder 2" descr="Four squares show the components of the survey structure including education, employment/practice, future plans/ professional development, and demographics.">
            <a:extLst>
              <a:ext uri="{FF2B5EF4-FFF2-40B4-BE49-F238E27FC236}">
                <a16:creationId xmlns:a16="http://schemas.microsoft.com/office/drawing/2014/main" id="{9C320FA1-7355-35CD-C993-FB21CC1AD14B}"/>
              </a:ext>
            </a:extLst>
          </p:cNvPr>
          <p:cNvGraphicFramePr>
            <a:graphicFrameLocks/>
          </p:cNvGraphicFramePr>
          <p:nvPr/>
        </p:nvGraphicFramePr>
        <p:xfrm>
          <a:off x="6096000" y="1469571"/>
          <a:ext cx="5919216" cy="47626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BBCBEB11-CAB7-08D4-3B9E-4F3B551F80A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484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7333B-B173-AE61-A9BA-248DBB6E23CB}"/>
              </a:ext>
            </a:extLst>
          </p:cNvPr>
          <p:cNvSpPr>
            <a:spLocks noGrp="1"/>
          </p:cNvSpPr>
          <p:nvPr>
            <p:ph type="title"/>
          </p:nvPr>
        </p:nvSpPr>
        <p:spPr/>
        <p:txBody>
          <a:bodyPr/>
          <a:lstStyle/>
          <a:p>
            <a:r>
              <a:rPr lang="en-US">
                <a:latin typeface="+mj-lt"/>
                <a:cs typeface="Arial"/>
              </a:rPr>
              <a:t>Professions Included in HPDS</a:t>
            </a:r>
            <a:endParaRPr lang="en-US">
              <a:latin typeface="+mj-lt"/>
            </a:endParaRPr>
          </a:p>
        </p:txBody>
      </p:sp>
      <p:sp>
        <p:nvSpPr>
          <p:cNvPr id="3" name="Content Placeholder 2">
            <a:extLst>
              <a:ext uri="{FF2B5EF4-FFF2-40B4-BE49-F238E27FC236}">
                <a16:creationId xmlns:a16="http://schemas.microsoft.com/office/drawing/2014/main" id="{3499F001-0595-569E-ADA9-368EAE04C490}"/>
              </a:ext>
            </a:extLst>
          </p:cNvPr>
          <p:cNvSpPr>
            <a:spLocks noGrp="1"/>
          </p:cNvSpPr>
          <p:nvPr>
            <p:ph idx="1"/>
          </p:nvPr>
        </p:nvSpPr>
        <p:spPr>
          <a:xfrm>
            <a:off x="348126" y="1170432"/>
            <a:ext cx="5849084" cy="5212080"/>
          </a:xfrm>
        </p:spPr>
        <p:txBody>
          <a:bodyPr vert="horz" wrap="square" lIns="91440" tIns="45720" rIns="91440" bIns="45720" rtlCol="0" anchor="t">
            <a:normAutofit fontScale="92500"/>
          </a:bodyPr>
          <a:lstStyle/>
          <a:p>
            <a:pPr marL="0" indent="0">
              <a:buNone/>
            </a:pPr>
            <a:r>
              <a:rPr lang="en-US" b="1">
                <a:latin typeface="+mj-lt"/>
                <a:cs typeface="Arial"/>
              </a:rPr>
              <a:t>Currently Active Surveys</a:t>
            </a:r>
          </a:p>
          <a:p>
            <a:r>
              <a:rPr lang="en-US" sz="2600">
                <a:latin typeface="+mj-lt"/>
                <a:cs typeface="Arial"/>
              </a:rPr>
              <a:t>Registered Nurses (RN)</a:t>
            </a:r>
          </a:p>
          <a:p>
            <a:r>
              <a:rPr lang="en-US" sz="2600">
                <a:latin typeface="+mj-lt"/>
                <a:cs typeface="Arial"/>
              </a:rPr>
              <a:t>Licensed Practical Nurses (LPN)</a:t>
            </a:r>
          </a:p>
          <a:p>
            <a:r>
              <a:rPr lang="en-US" sz="2600">
                <a:latin typeface="+mj-lt"/>
                <a:cs typeface="Arial"/>
              </a:rPr>
              <a:t>Dentists</a:t>
            </a:r>
          </a:p>
          <a:p>
            <a:r>
              <a:rPr lang="en-US" sz="2600">
                <a:latin typeface="+mj-lt"/>
                <a:cs typeface="Arial"/>
              </a:rPr>
              <a:t>Dental Assistants - NEW</a:t>
            </a:r>
          </a:p>
          <a:p>
            <a:r>
              <a:rPr lang="en-US" sz="2600">
                <a:latin typeface="+mj-lt"/>
                <a:cs typeface="Arial"/>
              </a:rPr>
              <a:t>Dental Hygienists</a:t>
            </a:r>
          </a:p>
          <a:p>
            <a:r>
              <a:rPr lang="en-US" sz="2600">
                <a:latin typeface="+mj-lt"/>
                <a:cs typeface="Arial"/>
              </a:rPr>
              <a:t>Physician Assistants (PA)</a:t>
            </a:r>
          </a:p>
          <a:p>
            <a:r>
              <a:rPr lang="en-US" sz="2600">
                <a:latin typeface="+mj-lt"/>
                <a:cs typeface="Arial"/>
              </a:rPr>
              <a:t>Pharmacists</a:t>
            </a:r>
          </a:p>
          <a:p>
            <a:r>
              <a:rPr lang="en-US" sz="2600">
                <a:latin typeface="+mj-lt"/>
                <a:cs typeface="Arial"/>
              </a:rPr>
              <a:t>Mental Health Practitioners (x6) - NEW</a:t>
            </a:r>
          </a:p>
          <a:p>
            <a:r>
              <a:rPr lang="en-US" sz="2600">
                <a:latin typeface="+mj-lt"/>
                <a:cs typeface="Arial"/>
              </a:rPr>
              <a:t>Social Workers (x4) - NEW</a:t>
            </a:r>
          </a:p>
          <a:p>
            <a:endParaRPr lang="en-US">
              <a:latin typeface="+mj-lt"/>
            </a:endParaRPr>
          </a:p>
        </p:txBody>
      </p:sp>
      <p:pic>
        <p:nvPicPr>
          <p:cNvPr id="7" name="Graphic 6">
            <a:extLst>
              <a:ext uri="{FF2B5EF4-FFF2-40B4-BE49-F238E27FC236}">
                <a16:creationId xmlns:a16="http://schemas.microsoft.com/office/drawing/2014/main" id="{DDC0946B-F778-59FA-F4AF-C3BF30B00A4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038" y="3143250"/>
            <a:ext cx="704850" cy="704850"/>
          </a:xfrm>
          <a:prstGeom prst="rect">
            <a:avLst/>
          </a:prstGeom>
        </p:spPr>
      </p:pic>
      <p:pic>
        <p:nvPicPr>
          <p:cNvPr id="8" name="Graphic 7">
            <a:extLst>
              <a:ext uri="{FF2B5EF4-FFF2-40B4-BE49-F238E27FC236}">
                <a16:creationId xmlns:a16="http://schemas.microsoft.com/office/drawing/2014/main" id="{0974F660-C5FB-2C09-AC95-F1057A70F92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46563" y="5086350"/>
            <a:ext cx="704850" cy="704850"/>
          </a:xfrm>
          <a:prstGeom prst="rect">
            <a:avLst/>
          </a:prstGeom>
        </p:spPr>
      </p:pic>
      <p:pic>
        <p:nvPicPr>
          <p:cNvPr id="9" name="Graphic 8">
            <a:extLst>
              <a:ext uri="{FF2B5EF4-FFF2-40B4-BE49-F238E27FC236}">
                <a16:creationId xmlns:a16="http://schemas.microsoft.com/office/drawing/2014/main" id="{E4EF73AA-1341-72AA-5867-0C1FE10CDE8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37038" y="5600700"/>
            <a:ext cx="704850" cy="704850"/>
          </a:xfrm>
          <a:prstGeom prst="rect">
            <a:avLst/>
          </a:prstGeom>
        </p:spPr>
      </p:pic>
      <p:sp>
        <p:nvSpPr>
          <p:cNvPr id="5" name="Content Placeholder 2">
            <a:extLst>
              <a:ext uri="{FF2B5EF4-FFF2-40B4-BE49-F238E27FC236}">
                <a16:creationId xmlns:a16="http://schemas.microsoft.com/office/drawing/2014/main" id="{815F3D3C-44C3-38D5-832D-5149AE4B1353}"/>
              </a:ext>
            </a:extLst>
          </p:cNvPr>
          <p:cNvSpPr txBox="1">
            <a:spLocks/>
          </p:cNvSpPr>
          <p:nvPr/>
        </p:nvSpPr>
        <p:spPr>
          <a:xfrm>
            <a:off x="6079222" y="1170432"/>
            <a:ext cx="6112778" cy="5212080"/>
          </a:xfrm>
          <a:prstGeom prst="rect">
            <a:avLst/>
          </a:prstGeom>
        </p:spPr>
        <p:txBody>
          <a:bodyPr vert="horz" wrap="square"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32E53"/>
                </a:solidFill>
                <a:effectLst/>
                <a:uLnTx/>
                <a:uFillTx/>
                <a:latin typeface="Avenir Next LT Pro"/>
                <a:ea typeface="+mn-ea"/>
                <a:cs typeface="Arial"/>
              </a:rPr>
              <a:t>Surveys In Development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32E53"/>
                </a:solidFill>
                <a:effectLst/>
                <a:uLnTx/>
                <a:uFillTx/>
                <a:latin typeface="Avenir Next LT Pro"/>
                <a:ea typeface="+mn-ea"/>
                <a:cs typeface="Arial"/>
              </a:rPr>
              <a:t>Certified Nursing Assistants (CNA)</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32E53"/>
                </a:solidFill>
                <a:effectLst/>
                <a:uLnTx/>
                <a:uFillTx/>
                <a:latin typeface="Avenir Next LT Pro"/>
                <a:ea typeface="+mn-ea"/>
                <a:cs typeface="Arial"/>
              </a:rPr>
              <a:t>Licensed Alcohol and Drug Counselors (LADC)</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32E53"/>
                </a:solidFill>
                <a:effectLst/>
                <a:uLnTx/>
                <a:uFillTx/>
                <a:latin typeface="Avenir Next LT Pro"/>
                <a:ea typeface="+mn-ea"/>
                <a:cs typeface="Arial"/>
              </a:rPr>
              <a:t>Psychologists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32E53"/>
                </a:solidFill>
                <a:effectLst/>
                <a:uLnTx/>
                <a:uFillTx/>
                <a:latin typeface="Avenir Next LT Pro"/>
                <a:ea typeface="+mn-ea"/>
                <a:cs typeface="Arial"/>
              </a:rPr>
              <a:t>Physicians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32E53"/>
                </a:solidFill>
                <a:effectLst/>
                <a:uLnTx/>
                <a:uFillTx/>
                <a:latin typeface="Avenir Next LT Pro"/>
                <a:ea typeface="+mn-ea"/>
                <a:cs typeface="Arial"/>
              </a:rPr>
              <a:t>Emergency Medical Technicians and Paramedics</a:t>
            </a:r>
          </a:p>
        </p:txBody>
      </p:sp>
      <p:sp>
        <p:nvSpPr>
          <p:cNvPr id="4" name="Slide Number Placeholder 3">
            <a:extLst>
              <a:ext uri="{FF2B5EF4-FFF2-40B4-BE49-F238E27FC236}">
                <a16:creationId xmlns:a16="http://schemas.microsoft.com/office/drawing/2014/main" id="{4E44D828-88C6-6951-7E49-9E09C670525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062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53AE55B-ABE6-345B-B66E-96863F43FB49}"/>
              </a:ext>
              <a:ext uri="{C183D7F6-B498-43B3-948B-1728B52AA6E4}">
                <adec:decorative xmlns:adec="http://schemas.microsoft.com/office/drawing/2017/decorative" val="1"/>
              </a:ext>
            </a:extLst>
          </p:cNvPr>
          <p:cNvSpPr/>
          <p:nvPr/>
        </p:nvSpPr>
        <p:spPr>
          <a:xfrm>
            <a:off x="6285242" y="1890937"/>
            <a:ext cx="5182336" cy="460772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6" name="Rectangle 15">
            <a:extLst>
              <a:ext uri="{FF2B5EF4-FFF2-40B4-BE49-F238E27FC236}">
                <a16:creationId xmlns:a16="http://schemas.microsoft.com/office/drawing/2014/main" id="{DE6AD684-D69C-4ACD-0EAE-8D7C375F171C}"/>
              </a:ext>
              <a:ext uri="{C183D7F6-B498-43B3-948B-1728B52AA6E4}">
                <adec:decorative xmlns:adec="http://schemas.microsoft.com/office/drawing/2017/decorative" val="1"/>
              </a:ext>
            </a:extLst>
          </p:cNvPr>
          <p:cNvSpPr/>
          <p:nvPr/>
        </p:nvSpPr>
        <p:spPr>
          <a:xfrm>
            <a:off x="592822" y="1894407"/>
            <a:ext cx="5182336" cy="460772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Title 2">
            <a:extLst>
              <a:ext uri="{FF2B5EF4-FFF2-40B4-BE49-F238E27FC236}">
                <a16:creationId xmlns:a16="http://schemas.microsoft.com/office/drawing/2014/main" id="{A740C146-93A6-4B07-9ABB-B8A3D5C49179}"/>
              </a:ext>
            </a:extLst>
          </p:cNvPr>
          <p:cNvSpPr>
            <a:spLocks noGrp="1"/>
          </p:cNvSpPr>
          <p:nvPr>
            <p:ph type="title"/>
          </p:nvPr>
        </p:nvSpPr>
        <p:spPr>
          <a:xfrm>
            <a:off x="592822" y="66049"/>
            <a:ext cx="10972800" cy="874654"/>
          </a:xfrm>
        </p:spPr>
        <p:txBody>
          <a:bodyPr/>
          <a:lstStyle/>
          <a:p>
            <a:r>
              <a:rPr lang="en-US">
                <a:latin typeface="Arial"/>
                <a:cs typeface="Arial"/>
              </a:rPr>
              <a:t>Health Professions Data Series</a:t>
            </a:r>
            <a:r>
              <a:rPr lang="en-US"/>
              <a:t> Products</a:t>
            </a:r>
          </a:p>
        </p:txBody>
      </p:sp>
      <p:sp>
        <p:nvSpPr>
          <p:cNvPr id="12" name="Freeform: Shape 11">
            <a:extLst>
              <a:ext uri="{FF2B5EF4-FFF2-40B4-BE49-F238E27FC236}">
                <a16:creationId xmlns:a16="http://schemas.microsoft.com/office/drawing/2014/main" id="{71D8B64B-5050-B9FE-DB2D-2DF3D72588BF}"/>
              </a:ext>
            </a:extLst>
          </p:cNvPr>
          <p:cNvSpPr/>
          <p:nvPr/>
        </p:nvSpPr>
        <p:spPr>
          <a:xfrm>
            <a:off x="738254" y="1116680"/>
            <a:ext cx="3259136" cy="519615"/>
          </a:xfrm>
          <a:custGeom>
            <a:avLst/>
            <a:gdLst>
              <a:gd name="csX0" fmla="*/ 0 w 1129853"/>
              <a:gd name="csY0" fmla="*/ 0 h 677912"/>
              <a:gd name="csX1" fmla="*/ 1129853 w 1129853"/>
              <a:gd name="csY1" fmla="*/ 0 h 677912"/>
              <a:gd name="csX2" fmla="*/ 1129853 w 1129853"/>
              <a:gd name="csY2" fmla="*/ 677912 h 677912"/>
              <a:gd name="csX3" fmla="*/ 0 w 1129853"/>
              <a:gd name="csY3" fmla="*/ 677912 h 677912"/>
              <a:gd name="csX4" fmla="*/ 0 w 1129853"/>
              <a:gd name="csY4" fmla="*/ 0 h 677912"/>
            </a:gdLst>
            <a:ahLst/>
            <a:cxnLst>
              <a:cxn ang="0">
                <a:pos x="csX0" y="csY0"/>
              </a:cxn>
              <a:cxn ang="0">
                <a:pos x="csX1" y="csY1"/>
              </a:cxn>
              <a:cxn ang="0">
                <a:pos x="csX2" y="csY2"/>
              </a:cxn>
              <a:cxn ang="0">
                <a:pos x="csX3" y="csY3"/>
              </a:cxn>
              <a:cxn ang="0">
                <a:pos x="csX4" y="csY4"/>
              </a:cxn>
            </a:cxnLst>
            <a:rect l="l" t="t" r="r" b="b"/>
            <a:pathLst>
              <a:path w="1129853" h="677912">
                <a:moveTo>
                  <a:pt x="0" y="0"/>
                </a:moveTo>
                <a:lnTo>
                  <a:pt x="1129853" y="0"/>
                </a:lnTo>
                <a:lnTo>
                  <a:pt x="1129853" y="677912"/>
                </a:lnTo>
                <a:lnTo>
                  <a:pt x="0" y="677912"/>
                </a:lnTo>
                <a:lnTo>
                  <a:pt x="0" y="0"/>
                </a:lnTo>
                <a:close/>
              </a:path>
            </a:pathLst>
          </a:custGeom>
          <a:solidFill>
            <a:schemeClr val="accent3">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Interactive Dashboards</a:t>
            </a:r>
          </a:p>
        </p:txBody>
      </p:sp>
      <p:sp>
        <p:nvSpPr>
          <p:cNvPr id="14" name="Freeform: Shape 13">
            <a:extLst>
              <a:ext uri="{FF2B5EF4-FFF2-40B4-BE49-F238E27FC236}">
                <a16:creationId xmlns:a16="http://schemas.microsoft.com/office/drawing/2014/main" id="{3FC1477F-0148-D072-17A5-FB440586D832}"/>
              </a:ext>
            </a:extLst>
          </p:cNvPr>
          <p:cNvSpPr/>
          <p:nvPr/>
        </p:nvSpPr>
        <p:spPr>
          <a:xfrm>
            <a:off x="4483210" y="1116680"/>
            <a:ext cx="3259136" cy="519615"/>
          </a:xfrm>
          <a:custGeom>
            <a:avLst/>
            <a:gdLst>
              <a:gd name="csX0" fmla="*/ 0 w 1129853"/>
              <a:gd name="csY0" fmla="*/ 0 h 677912"/>
              <a:gd name="csX1" fmla="*/ 1129853 w 1129853"/>
              <a:gd name="csY1" fmla="*/ 0 h 677912"/>
              <a:gd name="csX2" fmla="*/ 1129853 w 1129853"/>
              <a:gd name="csY2" fmla="*/ 677912 h 677912"/>
              <a:gd name="csX3" fmla="*/ 0 w 1129853"/>
              <a:gd name="csY3" fmla="*/ 677912 h 677912"/>
              <a:gd name="csX4" fmla="*/ 0 w 1129853"/>
              <a:gd name="csY4" fmla="*/ 0 h 677912"/>
            </a:gdLst>
            <a:ahLst/>
            <a:cxnLst>
              <a:cxn ang="0">
                <a:pos x="csX0" y="csY0"/>
              </a:cxn>
              <a:cxn ang="0">
                <a:pos x="csX1" y="csY1"/>
              </a:cxn>
              <a:cxn ang="0">
                <a:pos x="csX2" y="csY2"/>
              </a:cxn>
              <a:cxn ang="0">
                <a:pos x="csX3" y="csY3"/>
              </a:cxn>
              <a:cxn ang="0">
                <a:pos x="csX4" y="csY4"/>
              </a:cxn>
            </a:cxnLst>
            <a:rect l="l" t="t" r="r" b="b"/>
            <a:pathLst>
              <a:path w="1129853" h="677912">
                <a:moveTo>
                  <a:pt x="0" y="0"/>
                </a:moveTo>
                <a:lnTo>
                  <a:pt x="1129853" y="0"/>
                </a:lnTo>
                <a:lnTo>
                  <a:pt x="1129853" y="677912"/>
                </a:lnTo>
                <a:lnTo>
                  <a:pt x="0" y="677912"/>
                </a:lnTo>
                <a:lnTo>
                  <a:pt x="0" y="0"/>
                </a:lnTo>
                <a:close/>
              </a:path>
            </a:pathLst>
          </a:custGeom>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Summary Tables</a:t>
            </a:r>
          </a:p>
        </p:txBody>
      </p:sp>
      <p:sp>
        <p:nvSpPr>
          <p:cNvPr id="15" name="Freeform: Shape 14">
            <a:extLst>
              <a:ext uri="{FF2B5EF4-FFF2-40B4-BE49-F238E27FC236}">
                <a16:creationId xmlns:a16="http://schemas.microsoft.com/office/drawing/2014/main" id="{43A1C1E8-AED8-ECB8-BD5E-F495D8EBBD47}"/>
              </a:ext>
            </a:extLst>
          </p:cNvPr>
          <p:cNvSpPr/>
          <p:nvPr/>
        </p:nvSpPr>
        <p:spPr>
          <a:xfrm>
            <a:off x="8228166" y="1116680"/>
            <a:ext cx="3259136" cy="519615"/>
          </a:xfrm>
          <a:custGeom>
            <a:avLst/>
            <a:gdLst>
              <a:gd name="csX0" fmla="*/ 0 w 1129853"/>
              <a:gd name="csY0" fmla="*/ 0 h 677912"/>
              <a:gd name="csX1" fmla="*/ 1129853 w 1129853"/>
              <a:gd name="csY1" fmla="*/ 0 h 677912"/>
              <a:gd name="csX2" fmla="*/ 1129853 w 1129853"/>
              <a:gd name="csY2" fmla="*/ 677912 h 677912"/>
              <a:gd name="csX3" fmla="*/ 0 w 1129853"/>
              <a:gd name="csY3" fmla="*/ 677912 h 677912"/>
              <a:gd name="csX4" fmla="*/ 0 w 1129853"/>
              <a:gd name="csY4" fmla="*/ 0 h 677912"/>
            </a:gdLst>
            <a:ahLst/>
            <a:cxnLst>
              <a:cxn ang="0">
                <a:pos x="csX0" y="csY0"/>
              </a:cxn>
              <a:cxn ang="0">
                <a:pos x="csX1" y="csY1"/>
              </a:cxn>
              <a:cxn ang="0">
                <a:pos x="csX2" y="csY2"/>
              </a:cxn>
              <a:cxn ang="0">
                <a:pos x="csX3" y="csY3"/>
              </a:cxn>
              <a:cxn ang="0">
                <a:pos x="csX4" y="csY4"/>
              </a:cxn>
            </a:cxnLst>
            <a:rect l="l" t="t" r="r" b="b"/>
            <a:pathLst>
              <a:path w="1129853" h="677912">
                <a:moveTo>
                  <a:pt x="0" y="0"/>
                </a:moveTo>
                <a:lnTo>
                  <a:pt x="1129853" y="0"/>
                </a:lnTo>
                <a:lnTo>
                  <a:pt x="1129853" y="677912"/>
                </a:lnTo>
                <a:lnTo>
                  <a:pt x="0" y="677912"/>
                </a:lnTo>
                <a:lnTo>
                  <a:pt x="0" y="0"/>
                </a:lnTo>
                <a:close/>
              </a:path>
            </a:pathLst>
          </a:custGeom>
        </p:spPr>
        <p:style>
          <a:lnRef idx="2">
            <a:schemeClr val="accent5">
              <a:shade val="15000"/>
            </a:schemeClr>
          </a:lnRef>
          <a:fillRef idx="1">
            <a:schemeClr val="accent5"/>
          </a:fillRef>
          <a:effectRef idx="0">
            <a:schemeClr val="accent5"/>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Data Briefs</a:t>
            </a:r>
          </a:p>
        </p:txBody>
      </p:sp>
      <p:sp>
        <p:nvSpPr>
          <p:cNvPr id="5" name="Content Placeholder 4">
            <a:extLst>
              <a:ext uri="{FF2B5EF4-FFF2-40B4-BE49-F238E27FC236}">
                <a16:creationId xmlns:a16="http://schemas.microsoft.com/office/drawing/2014/main" id="{2129DDBE-EA54-A88C-6183-20C1E221CDC2}"/>
              </a:ext>
            </a:extLst>
          </p:cNvPr>
          <p:cNvSpPr>
            <a:spLocks noGrp="1"/>
          </p:cNvSpPr>
          <p:nvPr>
            <p:ph idx="1"/>
          </p:nvPr>
        </p:nvSpPr>
        <p:spPr>
          <a:xfrm>
            <a:off x="523569" y="1884782"/>
            <a:ext cx="5486400" cy="468647"/>
          </a:xfrm>
        </p:spPr>
        <p:txBody>
          <a:bodyPr vert="horz" lIns="91440" tIns="45720" rIns="91440" bIns="45720" rtlCol="0" anchor="t">
            <a:normAutofit lnSpcReduction="10000"/>
          </a:bodyPr>
          <a:lstStyle/>
          <a:p>
            <a:pPr marL="0" indent="0">
              <a:buNone/>
            </a:pPr>
            <a:r>
              <a:rPr lang="en-US" sz="2400">
                <a:latin typeface="+mj-lt"/>
                <a:cs typeface="Arial"/>
              </a:rPr>
              <a:t>Registered Nurse Dashboard</a:t>
            </a:r>
            <a:endParaRPr lang="en-US">
              <a:latin typeface="+mj-lt"/>
              <a:cs typeface="Arial"/>
            </a:endParaRPr>
          </a:p>
        </p:txBody>
      </p:sp>
      <p:pic>
        <p:nvPicPr>
          <p:cNvPr id="13" name="Picture 12" descr="A screenshot of the registered nurse dashboard as an example.">
            <a:extLst>
              <a:ext uri="{FF2B5EF4-FFF2-40B4-BE49-F238E27FC236}">
                <a16:creationId xmlns:a16="http://schemas.microsoft.com/office/drawing/2014/main" id="{CDC77774-9BB2-2830-4D8D-7FBDD8193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81" y="2353429"/>
            <a:ext cx="4589218" cy="3639128"/>
          </a:xfrm>
          <a:prstGeom prst="rect">
            <a:avLst/>
          </a:prstGeom>
        </p:spPr>
      </p:pic>
      <p:sp>
        <p:nvSpPr>
          <p:cNvPr id="8" name="TextBox 7">
            <a:extLst>
              <a:ext uri="{FF2B5EF4-FFF2-40B4-BE49-F238E27FC236}">
                <a16:creationId xmlns:a16="http://schemas.microsoft.com/office/drawing/2014/main" id="{7E46B1C7-A386-5EDC-EA1C-F1AB214988D8}"/>
              </a:ext>
            </a:extLst>
          </p:cNvPr>
          <p:cNvSpPr txBox="1"/>
          <p:nvPr/>
        </p:nvSpPr>
        <p:spPr>
          <a:xfrm>
            <a:off x="592822" y="6078065"/>
            <a:ext cx="550317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32E53"/>
                </a:solidFill>
                <a:effectLst/>
                <a:uLnTx/>
                <a:uFillTx/>
                <a:latin typeface="Avenir Next LT Pro"/>
                <a:ea typeface="+mn-ea"/>
                <a:cs typeface="+mn-cs"/>
                <a:hlinkClick r:id="rId4"/>
              </a:rPr>
              <a:t>View the Registered Nurse Dashboard</a:t>
            </a:r>
            <a:endParaRPr kumimoji="0" lang="en-US" sz="1600" b="0" i="0" u="none" strike="noStrike" kern="1200" cap="none" spc="0" normalizeH="0" baseline="0" noProof="0">
              <a:ln>
                <a:noFill/>
              </a:ln>
              <a:solidFill>
                <a:srgbClr val="032E53"/>
              </a:solidFill>
              <a:effectLst/>
              <a:uLnTx/>
              <a:uFillTx/>
              <a:latin typeface="Avenir Next LT Pro"/>
              <a:ea typeface="+mn-ea"/>
              <a:cs typeface="+mn-cs"/>
            </a:endParaRPr>
          </a:p>
        </p:txBody>
      </p:sp>
      <p:sp>
        <p:nvSpPr>
          <p:cNvPr id="4" name="Content Placeholder 4">
            <a:extLst>
              <a:ext uri="{FF2B5EF4-FFF2-40B4-BE49-F238E27FC236}">
                <a16:creationId xmlns:a16="http://schemas.microsoft.com/office/drawing/2014/main" id="{4D437230-4133-C118-AB87-ED7C3B117098}"/>
              </a:ext>
            </a:extLst>
          </p:cNvPr>
          <p:cNvSpPr txBox="1">
            <a:spLocks/>
          </p:cNvSpPr>
          <p:nvPr/>
        </p:nvSpPr>
        <p:spPr>
          <a:xfrm>
            <a:off x="6300216" y="1909770"/>
            <a:ext cx="5891784" cy="443659"/>
          </a:xfrm>
          <a:prstGeom prst="rect">
            <a:avLst/>
          </a:prstGeom>
        </p:spPr>
        <p:txBody>
          <a:bodyPr vert="horz" lIns="91440" tIns="45720" rIns="91440" bIns="45720" rtlCol="0" anchor="t">
            <a:normAutofit/>
          </a:bodyPr>
          <a:lstStyle>
            <a:lvl1pPr marL="342900" indent="-342900" algn="l" defTabSz="914400" rtl="0" eaLnBrk="1" latinLnBrk="0" hangingPunct="1">
              <a:lnSpc>
                <a:spcPct val="90000"/>
              </a:lnSpc>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90000"/>
              </a:lnSpc>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32E53"/>
                </a:solidFill>
                <a:effectLst/>
                <a:uLnTx/>
                <a:uFillTx/>
                <a:latin typeface="Avenir Next LT Pro"/>
                <a:ea typeface="+mn-ea"/>
                <a:cs typeface="Arial"/>
              </a:rPr>
              <a:t>Licensed Practical Nurse Dashboard</a:t>
            </a:r>
          </a:p>
        </p:txBody>
      </p:sp>
      <p:pic>
        <p:nvPicPr>
          <p:cNvPr id="11" name="Picture 10" descr="A screenshot of the licensed practical nurse dashboard as an example.">
            <a:extLst>
              <a:ext uri="{FF2B5EF4-FFF2-40B4-BE49-F238E27FC236}">
                <a16:creationId xmlns:a16="http://schemas.microsoft.com/office/drawing/2014/main" id="{238A1EF0-2D49-57A4-F1BF-63AE5F6DA2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7413" y="2328441"/>
            <a:ext cx="4656317" cy="3529098"/>
          </a:xfrm>
          <a:prstGeom prst="rect">
            <a:avLst/>
          </a:prstGeom>
        </p:spPr>
      </p:pic>
      <p:sp>
        <p:nvSpPr>
          <p:cNvPr id="9" name="TextBox 8">
            <a:extLst>
              <a:ext uri="{FF2B5EF4-FFF2-40B4-BE49-F238E27FC236}">
                <a16:creationId xmlns:a16="http://schemas.microsoft.com/office/drawing/2014/main" id="{DB6CA24C-4045-0DDB-387F-88E5235B41AE}"/>
              </a:ext>
            </a:extLst>
          </p:cNvPr>
          <p:cNvSpPr txBox="1"/>
          <p:nvPr/>
        </p:nvSpPr>
        <p:spPr>
          <a:xfrm>
            <a:off x="6308928" y="6078065"/>
            <a:ext cx="543392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32E53"/>
                </a:solidFill>
                <a:effectLst/>
                <a:uLnTx/>
                <a:uFillTx/>
                <a:latin typeface="Avenir Next LT Pro"/>
                <a:ea typeface="+mn-ea"/>
                <a:cs typeface="+mn-cs"/>
                <a:hlinkClick r:id="rId6"/>
              </a:rPr>
              <a:t>View the Licensed Practical Nurse Dashboard</a:t>
            </a:r>
            <a:endParaRPr kumimoji="0" lang="en-US" sz="1600" b="0" i="0" u="none" strike="noStrike" kern="1200" cap="none" spc="0" normalizeH="0" baseline="0" noProof="0">
              <a:ln>
                <a:noFill/>
              </a:ln>
              <a:solidFill>
                <a:srgbClr val="032E53"/>
              </a:solidFill>
              <a:effectLst/>
              <a:uLnTx/>
              <a:uFillTx/>
              <a:latin typeface="Avenir Next LT Pro"/>
              <a:ea typeface="+mn-ea"/>
              <a:cs typeface="+mn-cs"/>
            </a:endParaRPr>
          </a:p>
        </p:txBody>
      </p:sp>
      <p:sp>
        <p:nvSpPr>
          <p:cNvPr id="2" name="Slide Number Placeholder 1">
            <a:extLst>
              <a:ext uri="{FF2B5EF4-FFF2-40B4-BE49-F238E27FC236}">
                <a16:creationId xmlns:a16="http://schemas.microsoft.com/office/drawing/2014/main" id="{D81A83C4-E0BA-4314-B8BF-B643EDC9ED5E}"/>
              </a:ext>
            </a:extLst>
          </p:cNvPr>
          <p:cNvSpPr>
            <a:spLocks noGrp="1"/>
          </p:cNvSpPr>
          <p:nvPr>
            <p:ph type="sldNum" sz="quarter" idx="4"/>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0593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05037-7FB0-A5C0-D054-53F6F1F869F3}"/>
              </a:ext>
            </a:extLst>
          </p:cNvPr>
          <p:cNvSpPr>
            <a:spLocks noGrp="1"/>
          </p:cNvSpPr>
          <p:nvPr>
            <p:ph type="title"/>
          </p:nvPr>
        </p:nvSpPr>
        <p:spPr/>
        <p:txBody>
          <a:bodyPr/>
          <a:lstStyle/>
          <a:p>
            <a:r>
              <a:rPr lang="en-US">
                <a:latin typeface="Avenir Next LT Pro"/>
                <a:cs typeface="Arial"/>
              </a:rPr>
              <a:t>Health Care Workforce Center Collaborations</a:t>
            </a:r>
            <a:endParaRPr lang="en-US"/>
          </a:p>
        </p:txBody>
      </p:sp>
      <p:sp>
        <p:nvSpPr>
          <p:cNvPr id="3" name="Content Placeholder 2">
            <a:extLst>
              <a:ext uri="{FF2B5EF4-FFF2-40B4-BE49-F238E27FC236}">
                <a16:creationId xmlns:a16="http://schemas.microsoft.com/office/drawing/2014/main" id="{CBFFDC8C-8A8A-D12D-2045-BFCDE4C1CE36}"/>
              </a:ext>
            </a:extLst>
          </p:cNvPr>
          <p:cNvSpPr>
            <a:spLocks noGrp="1"/>
          </p:cNvSpPr>
          <p:nvPr>
            <p:ph idx="1"/>
          </p:nvPr>
        </p:nvSpPr>
        <p:spPr/>
        <p:txBody>
          <a:bodyPr vert="horz" lIns="91440" tIns="45720" rIns="91440" bIns="45720" rtlCol="0" anchor="t">
            <a:normAutofit fontScale="92500" lnSpcReduction="10000"/>
          </a:bodyPr>
          <a:lstStyle/>
          <a:p>
            <a:r>
              <a:rPr lang="en-US">
                <a:latin typeface="Avenir Next LT Pro"/>
                <a:cs typeface="Arial"/>
              </a:rPr>
              <a:t>Partnered with the Centers for Health Information &amp; Analysis on an Integrated Nursing Dashboard that incorporates demand data </a:t>
            </a:r>
          </a:p>
          <a:p>
            <a:r>
              <a:rPr lang="en-US">
                <a:latin typeface="Avenir Next LT Pro"/>
                <a:cs typeface="Arial"/>
              </a:rPr>
              <a:t>Collaborating with Health Policy Commission on Behavioral Health</a:t>
            </a:r>
          </a:p>
          <a:p>
            <a:r>
              <a:rPr lang="en-US">
                <a:latin typeface="Avenir Next LT Pro"/>
                <a:cs typeface="Arial"/>
              </a:rPr>
              <a:t>Supporting Executive Office of Health and Human Services on Direct Care Workforce </a:t>
            </a:r>
          </a:p>
          <a:p>
            <a:r>
              <a:rPr lang="en-US">
                <a:latin typeface="Avenir Next LT Pro"/>
                <a:cs typeface="Arial"/>
              </a:rPr>
              <a:t>Meeting with the Nursing Council on Workforce Sustainability</a:t>
            </a:r>
            <a:endParaRPr lang="en-US"/>
          </a:p>
        </p:txBody>
      </p:sp>
      <p:sp>
        <p:nvSpPr>
          <p:cNvPr id="4" name="Slide Number Placeholder 3">
            <a:extLst>
              <a:ext uri="{FF2B5EF4-FFF2-40B4-BE49-F238E27FC236}">
                <a16:creationId xmlns:a16="http://schemas.microsoft.com/office/drawing/2014/main" id="{DD9C540C-E3AF-F2C6-A907-8208B6466B0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5260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DAE8420-5F13-11D3-CC56-444CB37B6005}"/>
              </a:ext>
              <a:ext uri="{C183D7F6-B498-43B3-948B-1728B52AA6E4}">
                <adec:decorative xmlns:adec="http://schemas.microsoft.com/office/drawing/2017/decorative" val="1"/>
              </a:ext>
            </a:extLst>
          </p:cNvPr>
          <p:cNvSpPr>
            <a:spLocks noGrp="1"/>
          </p:cNvSpPr>
          <p:nvPr>
            <p:ph type="title" idx="4294967295"/>
          </p:nvPr>
        </p:nvSpPr>
        <p:spPr>
          <a:xfrm>
            <a:off x="0" y="-1325563"/>
            <a:ext cx="10515600" cy="1173163"/>
          </a:xfrm>
          <a:prstGeom prst="rect">
            <a:avLst/>
          </a:prstGeom>
        </p:spPr>
        <p:txBody>
          <a:bodyPr anchor="b"/>
          <a:lstStyle/>
          <a:p>
            <a:r>
              <a:rPr lang="en-US" sz="1200">
                <a:latin typeface="Arial" panose="020B0604020202020204" pitchFamily="34" charset="0"/>
                <a:cs typeface="Arial" panose="020B0604020202020204" pitchFamily="34" charset="0"/>
              </a:rPr>
              <a:t>Informational presentation thank-you</a:t>
            </a:r>
          </a:p>
        </p:txBody>
      </p:sp>
      <p:sp>
        <p:nvSpPr>
          <p:cNvPr id="9" name="Content Placeholder 8">
            <a:extLst>
              <a:ext uri="{FF2B5EF4-FFF2-40B4-BE49-F238E27FC236}">
                <a16:creationId xmlns:a16="http://schemas.microsoft.com/office/drawing/2014/main" id="{0F274E57-FE5A-B198-FCBA-6363D15BF180}"/>
              </a:ext>
            </a:extLst>
          </p:cNvPr>
          <p:cNvSpPr>
            <a:spLocks noGrp="1"/>
          </p:cNvSpPr>
          <p:nvPr>
            <p:ph sz="quarter" idx="14"/>
          </p:nvPr>
        </p:nvSpPr>
        <p:spPr>
          <a:xfrm>
            <a:off x="606284" y="518619"/>
            <a:ext cx="11069638" cy="1518102"/>
          </a:xfrm>
        </p:spPr>
        <p:txBody>
          <a:bodyPr lIns="91440" tIns="45720" rIns="91440" bIns="45720" anchor="t"/>
          <a:lstStyle/>
          <a:p>
            <a:r>
              <a:rPr lang="en-US">
                <a:latin typeface="Avenir Next LT Pro"/>
                <a:cs typeface="Arial"/>
              </a:rPr>
              <a:t>Thank you for the opportunity to share about the Health Care Workforce Center today.</a:t>
            </a:r>
          </a:p>
        </p:txBody>
      </p:sp>
      <p:sp>
        <p:nvSpPr>
          <p:cNvPr id="10" name="Text Placeholder 9">
            <a:extLst>
              <a:ext uri="{FF2B5EF4-FFF2-40B4-BE49-F238E27FC236}">
                <a16:creationId xmlns:a16="http://schemas.microsoft.com/office/drawing/2014/main" id="{E552EB8A-A65E-BF65-2B88-45EB78EC54CC}"/>
              </a:ext>
            </a:extLst>
          </p:cNvPr>
          <p:cNvSpPr>
            <a:spLocks noGrp="1"/>
          </p:cNvSpPr>
          <p:nvPr>
            <p:ph type="body" sz="quarter" idx="15"/>
          </p:nvPr>
        </p:nvSpPr>
        <p:spPr>
          <a:xfrm>
            <a:off x="606425" y="2631648"/>
            <a:ext cx="11070272" cy="519457"/>
          </a:xfrm>
        </p:spPr>
        <p:txBody>
          <a:bodyPr/>
          <a:lstStyle/>
          <a:p>
            <a:r>
              <a:rPr lang="en-US" dirty="0"/>
              <a:t>Please direct any questions to:</a:t>
            </a:r>
          </a:p>
        </p:txBody>
      </p:sp>
      <p:sp>
        <p:nvSpPr>
          <p:cNvPr id="2" name="Text Placeholder 1">
            <a:extLst>
              <a:ext uri="{FF2B5EF4-FFF2-40B4-BE49-F238E27FC236}">
                <a16:creationId xmlns:a16="http://schemas.microsoft.com/office/drawing/2014/main" id="{794C9E96-D047-B6B8-33B1-7B12FAFEB0AD}"/>
              </a:ext>
            </a:extLst>
          </p:cNvPr>
          <p:cNvSpPr>
            <a:spLocks noGrp="1"/>
          </p:cNvSpPr>
          <p:nvPr>
            <p:ph type="body" sz="quarter" idx="10"/>
          </p:nvPr>
        </p:nvSpPr>
        <p:spPr>
          <a:xfrm>
            <a:off x="606287" y="3428834"/>
            <a:ext cx="11070272" cy="519457"/>
          </a:xfrm>
        </p:spPr>
        <p:txBody>
          <a:bodyPr/>
          <a:lstStyle/>
          <a:p>
            <a:r>
              <a:rPr lang="en-US" dirty="0"/>
              <a:t>Silvia Aguayo, MPH</a:t>
            </a:r>
          </a:p>
        </p:txBody>
      </p:sp>
      <p:sp>
        <p:nvSpPr>
          <p:cNvPr id="3" name="Text Placeholder 2">
            <a:extLst>
              <a:ext uri="{FF2B5EF4-FFF2-40B4-BE49-F238E27FC236}">
                <a16:creationId xmlns:a16="http://schemas.microsoft.com/office/drawing/2014/main" id="{934BD4DD-15DB-E842-5857-B0F57CD11BA4}"/>
              </a:ext>
            </a:extLst>
          </p:cNvPr>
          <p:cNvSpPr>
            <a:spLocks noGrp="1"/>
          </p:cNvSpPr>
          <p:nvPr>
            <p:ph type="body" sz="quarter" idx="11"/>
          </p:nvPr>
        </p:nvSpPr>
        <p:spPr>
          <a:xfrm>
            <a:off x="606284" y="3975587"/>
            <a:ext cx="11070275" cy="519457"/>
          </a:xfrm>
        </p:spPr>
        <p:txBody>
          <a:bodyPr/>
          <a:lstStyle/>
          <a:p>
            <a:r>
              <a:rPr lang="en-US"/>
              <a:t>HCWC Director, Director of the Primary Care Office</a:t>
            </a:r>
          </a:p>
          <a:p>
            <a:endParaRPr lang="en-US"/>
          </a:p>
        </p:txBody>
      </p:sp>
      <p:sp>
        <p:nvSpPr>
          <p:cNvPr id="12" name="Text Placeholder 11">
            <a:extLst>
              <a:ext uri="{FF2B5EF4-FFF2-40B4-BE49-F238E27FC236}">
                <a16:creationId xmlns:a16="http://schemas.microsoft.com/office/drawing/2014/main" id="{913D0E61-AD90-63F4-4080-DC3E9D1178B2}"/>
              </a:ext>
            </a:extLst>
          </p:cNvPr>
          <p:cNvSpPr>
            <a:spLocks noGrp="1"/>
          </p:cNvSpPr>
          <p:nvPr>
            <p:ph type="body" sz="quarter" idx="12"/>
          </p:nvPr>
        </p:nvSpPr>
        <p:spPr>
          <a:xfrm>
            <a:off x="606286" y="4518751"/>
            <a:ext cx="11070273" cy="519457"/>
          </a:xfrm>
        </p:spPr>
        <p:txBody>
          <a:bodyPr/>
          <a:lstStyle/>
          <a:p>
            <a:r>
              <a:rPr lang="en-US"/>
              <a:t>Office of Health Care Strategy and Planning</a:t>
            </a:r>
          </a:p>
        </p:txBody>
      </p:sp>
      <p:sp>
        <p:nvSpPr>
          <p:cNvPr id="13" name="Text Placeholder 12">
            <a:extLst>
              <a:ext uri="{FF2B5EF4-FFF2-40B4-BE49-F238E27FC236}">
                <a16:creationId xmlns:a16="http://schemas.microsoft.com/office/drawing/2014/main" id="{C04ED8F0-74BA-64A9-87E1-67375F426384}"/>
              </a:ext>
            </a:extLst>
          </p:cNvPr>
          <p:cNvSpPr>
            <a:spLocks noGrp="1"/>
          </p:cNvSpPr>
          <p:nvPr>
            <p:ph type="body" sz="quarter" idx="13"/>
          </p:nvPr>
        </p:nvSpPr>
        <p:spPr>
          <a:xfrm>
            <a:off x="606286" y="5062266"/>
            <a:ext cx="11070271" cy="519457"/>
          </a:xfrm>
        </p:spPr>
        <p:txBody>
          <a:bodyPr/>
          <a:lstStyle/>
          <a:p>
            <a:r>
              <a:rPr lang="en-US"/>
              <a:t>dph-healthcareworkforce-pco@mass.gov</a:t>
            </a:r>
          </a:p>
        </p:txBody>
      </p:sp>
      <p:sp>
        <p:nvSpPr>
          <p:cNvPr id="4" name="Slide Number Placeholder 3">
            <a:extLst>
              <a:ext uri="{FF2B5EF4-FFF2-40B4-BE49-F238E27FC236}">
                <a16:creationId xmlns:a16="http://schemas.microsoft.com/office/drawing/2014/main" id="{8FCCCE7C-F543-B585-46BD-38FCE5F3323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9909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F855C0-9A20-9A85-24EA-FBBC71E70669}"/>
              </a:ext>
            </a:extLst>
          </p:cNvPr>
          <p:cNvSpPr>
            <a:spLocks noGrp="1"/>
          </p:cNvSpPr>
          <p:nvPr>
            <p:ph type="title" idx="4294967295"/>
          </p:nvPr>
        </p:nvSpPr>
        <p:spPr>
          <a:xfrm>
            <a:off x="681893" y="2961980"/>
            <a:ext cx="10440537" cy="17814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Arial" panose="020B0604020202020204" pitchFamily="34" charset="0"/>
              </a:rPr>
              <a:t>Next meeting: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Arial" panose="020B0604020202020204" pitchFamily="34" charset="0"/>
              </a:rPr>
              <a:t>April 8, 2026</a:t>
            </a:r>
          </a:p>
        </p:txBody>
      </p:sp>
    </p:spTree>
    <p:extLst>
      <p:ext uri="{BB962C8B-B14F-4D97-AF65-F5344CB8AC3E}">
        <p14:creationId xmlns:p14="http://schemas.microsoft.com/office/powerpoint/2010/main" val="1865787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6EC88-4F94-BEB8-847D-8525B041933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50C6463-756A-9A71-6700-DE40C20F218B}"/>
              </a:ext>
            </a:extLst>
          </p:cNvPr>
          <p:cNvSpPr>
            <a:spLocks noGrp="1"/>
          </p:cNvSpPr>
          <p:nvPr>
            <p:ph type="title"/>
          </p:nvPr>
        </p:nvSpPr>
        <p:spPr/>
        <p:txBody>
          <a:bodyPr/>
          <a:lstStyle/>
          <a:p>
            <a:r>
              <a:rPr lang="en-US" dirty="0"/>
              <a:t>Aging with Dignity Forum</a:t>
            </a:r>
          </a:p>
        </p:txBody>
      </p:sp>
      <p:pic>
        <p:nvPicPr>
          <p:cNvPr id="2" name="Picture 1" descr="Virtual Aging with Dignity Forum, Focused on Substance use and Aging, with DPH Bureau of Substance Addiction Services logo">
            <a:hlinkClick r:id="rId2"/>
            <a:extLst>
              <a:ext uri="{FF2B5EF4-FFF2-40B4-BE49-F238E27FC236}">
                <a16:creationId xmlns:a16="http://schemas.microsoft.com/office/drawing/2014/main" id="{7FDD4681-4810-C187-2F4A-EB6CE043E3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6619" y="2346158"/>
            <a:ext cx="10262936" cy="2249905"/>
          </a:xfrm>
          <a:prstGeom prst="rect">
            <a:avLst/>
          </a:prstGeom>
          <a:noFill/>
          <a:ln>
            <a:solidFill>
              <a:srgbClr val="005994"/>
            </a:solidFill>
          </a:ln>
        </p:spPr>
      </p:pic>
      <p:sp>
        <p:nvSpPr>
          <p:cNvPr id="5" name="Content Placeholder 4">
            <a:extLst>
              <a:ext uri="{FF2B5EF4-FFF2-40B4-BE49-F238E27FC236}">
                <a16:creationId xmlns:a16="http://schemas.microsoft.com/office/drawing/2014/main" id="{F3B0ED71-70DB-0725-49DF-811F4180EB20}"/>
              </a:ext>
            </a:extLst>
          </p:cNvPr>
          <p:cNvSpPr>
            <a:spLocks noGrp="1"/>
          </p:cNvSpPr>
          <p:nvPr>
            <p:ph idx="1"/>
          </p:nvPr>
        </p:nvSpPr>
        <p:spPr>
          <a:xfrm>
            <a:off x="609600" y="4764505"/>
            <a:ext cx="10972800" cy="1349692"/>
          </a:xfrm>
        </p:spPr>
        <p:txBody>
          <a:bodyPr/>
          <a:lstStyle/>
          <a:p>
            <a:pPr algn="ctr"/>
            <a:r>
              <a:rPr lang="en-US" dirty="0"/>
              <a:t>March 31 | </a:t>
            </a:r>
            <a:r>
              <a:rPr lang="en-US" b="1" dirty="0">
                <a:hlinkClick r:id="rId2"/>
              </a:rPr>
              <a:t>Register today</a:t>
            </a:r>
            <a:endParaRPr lang="en-US" b="1" dirty="0"/>
          </a:p>
        </p:txBody>
      </p:sp>
      <p:sp>
        <p:nvSpPr>
          <p:cNvPr id="12" name="Slide Number Placeholder 14">
            <a:extLst>
              <a:ext uri="{FF2B5EF4-FFF2-40B4-BE49-F238E27FC236}">
                <a16:creationId xmlns:a16="http://schemas.microsoft.com/office/drawing/2014/main" id="{274F2D5B-4C46-CE09-15C9-E996E9608246}"/>
              </a:ext>
            </a:extLst>
          </p:cNvPr>
          <p:cNvSpPr>
            <a:spLocks noGrp="1"/>
          </p:cNvSpPr>
          <p:nvPr>
            <p:ph type="sldNum" sz="quarter" idx="4"/>
          </p:nvPr>
        </p:nvSpPr>
        <p:spPr/>
        <p:txBody>
          <a:bodyPr/>
          <a:lstStyle/>
          <a:p>
            <a:fld id="{CA49D0EE-DE7F-324B-A84C-F36708423CDB}" type="slidenum">
              <a:rPr lang="en-US" smtClean="0"/>
              <a:pPr/>
              <a:t>5</a:t>
            </a:fld>
            <a:endParaRPr lang="en-US"/>
          </a:p>
        </p:txBody>
      </p:sp>
    </p:spTree>
    <p:extLst>
      <p:ext uri="{BB962C8B-B14F-4D97-AF65-F5344CB8AC3E}">
        <p14:creationId xmlns:p14="http://schemas.microsoft.com/office/powerpoint/2010/main" val="2403613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6D446-0DD2-FF42-AD8C-3D4B3B4EE2E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62C07D3-3EBD-AECF-58AF-E381B0F5B11C}"/>
              </a:ext>
            </a:extLst>
          </p:cNvPr>
          <p:cNvSpPr>
            <a:spLocks noGrp="1"/>
          </p:cNvSpPr>
          <p:nvPr>
            <p:ph type="title"/>
          </p:nvPr>
        </p:nvSpPr>
        <p:spPr/>
        <p:txBody>
          <a:bodyPr/>
          <a:lstStyle/>
          <a:p>
            <a:r>
              <a:rPr lang="en-US" dirty="0"/>
              <a:t>FY27 DPH budget testimony</a:t>
            </a:r>
          </a:p>
        </p:txBody>
      </p:sp>
      <p:sp>
        <p:nvSpPr>
          <p:cNvPr id="5" name="Content Placeholder 4">
            <a:extLst>
              <a:ext uri="{FF2B5EF4-FFF2-40B4-BE49-F238E27FC236}">
                <a16:creationId xmlns:a16="http://schemas.microsoft.com/office/drawing/2014/main" id="{E1671DD1-F9AA-D137-3FEA-602EA2BA1E8E}"/>
              </a:ext>
            </a:extLst>
          </p:cNvPr>
          <p:cNvSpPr>
            <a:spLocks noGrp="1"/>
          </p:cNvSpPr>
          <p:nvPr>
            <p:ph idx="1"/>
          </p:nvPr>
        </p:nvSpPr>
        <p:spPr/>
        <p:txBody>
          <a:bodyPr/>
          <a:lstStyle/>
          <a:p>
            <a:pPr marL="457200" indent="-457200">
              <a:buFont typeface="Arial" panose="020B0604020202020204" pitchFamily="34" charset="0"/>
              <a:buChar char="•"/>
            </a:pPr>
            <a:r>
              <a:rPr lang="en-US" dirty="0"/>
              <a:t>March 27, Clinton Town Hall</a:t>
            </a:r>
          </a:p>
          <a:p>
            <a:pPr marL="457200" indent="-457200">
              <a:buFont typeface="Arial" panose="020B0604020202020204" pitchFamily="34" charset="0"/>
              <a:buChar char="•"/>
            </a:pPr>
            <a:r>
              <a:rPr lang="en-US" dirty="0"/>
              <a:t>Hosted by Senator Robyn Kennedy and Representative Megan Kilcoyne</a:t>
            </a:r>
          </a:p>
          <a:p>
            <a:pPr marL="457200" indent="-457200">
              <a:buFont typeface="Arial" panose="020B0604020202020204" pitchFamily="34" charset="0"/>
              <a:buChar char="•"/>
            </a:pPr>
            <a:r>
              <a:rPr lang="en-US" dirty="0"/>
              <a:t>DPH will be joined by Secretary Mahaniah, as well as leadership from some of our sister agencies: MassHealth, the Department of Mental Health, and the Executive Office of Aging and Independence</a:t>
            </a:r>
          </a:p>
        </p:txBody>
      </p:sp>
      <p:sp>
        <p:nvSpPr>
          <p:cNvPr id="12" name="Slide Number Placeholder 14">
            <a:extLst>
              <a:ext uri="{FF2B5EF4-FFF2-40B4-BE49-F238E27FC236}">
                <a16:creationId xmlns:a16="http://schemas.microsoft.com/office/drawing/2014/main" id="{06346678-22DA-3A57-0954-C5D4F024493E}"/>
              </a:ext>
            </a:extLst>
          </p:cNvPr>
          <p:cNvSpPr>
            <a:spLocks noGrp="1"/>
          </p:cNvSpPr>
          <p:nvPr>
            <p:ph type="sldNum" sz="quarter" idx="4"/>
          </p:nvPr>
        </p:nvSpPr>
        <p:spPr/>
        <p:txBody>
          <a:bodyPr/>
          <a:lstStyle/>
          <a:p>
            <a:fld id="{CA49D0EE-DE7F-324B-A84C-F36708423CDB}" type="slidenum">
              <a:rPr lang="en-US" smtClean="0"/>
              <a:pPr/>
              <a:t>6</a:t>
            </a:fld>
            <a:endParaRPr lang="en-US"/>
          </a:p>
        </p:txBody>
      </p:sp>
    </p:spTree>
    <p:extLst>
      <p:ext uri="{BB962C8B-B14F-4D97-AF65-F5344CB8AC3E}">
        <p14:creationId xmlns:p14="http://schemas.microsoft.com/office/powerpoint/2010/main" val="3052642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7574D-2725-9638-D0C6-4D32B58BE07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6230432-A317-D045-173B-9C6A4A4D157D}"/>
              </a:ext>
            </a:extLst>
          </p:cNvPr>
          <p:cNvSpPr>
            <a:spLocks noGrp="1"/>
          </p:cNvSpPr>
          <p:nvPr>
            <p:ph type="title"/>
          </p:nvPr>
        </p:nvSpPr>
        <p:spPr/>
        <p:txBody>
          <a:bodyPr/>
          <a:lstStyle/>
          <a:p>
            <a:r>
              <a:rPr lang="en-US" dirty="0"/>
              <a:t>Launch of CHIA Nursing Dashboard</a:t>
            </a:r>
          </a:p>
        </p:txBody>
      </p:sp>
      <p:pic>
        <p:nvPicPr>
          <p:cNvPr id="6" name="Picture 5" descr="Screenshot of CHIA Integrated Nursing Dashboard, showing Individual Characteristics tab with maps displaying distribution of active RNs and LPNs by workforce development area and ">
            <a:hlinkClick r:id="rId2"/>
            <a:extLst>
              <a:ext uri="{FF2B5EF4-FFF2-40B4-BE49-F238E27FC236}">
                <a16:creationId xmlns:a16="http://schemas.microsoft.com/office/drawing/2014/main" id="{42E41085-8A95-EBEE-C9EB-9042321B3ABC}"/>
              </a:ext>
            </a:extLst>
          </p:cNvPr>
          <p:cNvPicPr>
            <a:picLocks noChangeAspect="1"/>
          </p:cNvPicPr>
          <p:nvPr/>
        </p:nvPicPr>
        <p:blipFill>
          <a:blip r:embed="rId3"/>
          <a:srcRect t="4104"/>
          <a:stretch>
            <a:fillRect/>
          </a:stretch>
        </p:blipFill>
        <p:spPr>
          <a:xfrm>
            <a:off x="2292378" y="1119039"/>
            <a:ext cx="7573688" cy="4806901"/>
          </a:xfrm>
          <a:prstGeom prst="rect">
            <a:avLst/>
          </a:prstGeom>
        </p:spPr>
      </p:pic>
      <p:sp>
        <p:nvSpPr>
          <p:cNvPr id="5" name="Content Placeholder 4">
            <a:extLst>
              <a:ext uri="{FF2B5EF4-FFF2-40B4-BE49-F238E27FC236}">
                <a16:creationId xmlns:a16="http://schemas.microsoft.com/office/drawing/2014/main" id="{53E94D15-7DC1-0EAE-3E23-87A59B8519B6}"/>
              </a:ext>
            </a:extLst>
          </p:cNvPr>
          <p:cNvSpPr>
            <a:spLocks noGrp="1"/>
          </p:cNvSpPr>
          <p:nvPr>
            <p:ph idx="1"/>
          </p:nvPr>
        </p:nvSpPr>
        <p:spPr>
          <a:xfrm>
            <a:off x="609600" y="5925940"/>
            <a:ext cx="10972800" cy="462828"/>
          </a:xfrm>
        </p:spPr>
        <p:txBody>
          <a:bodyPr>
            <a:normAutofit lnSpcReduction="10000"/>
          </a:bodyPr>
          <a:lstStyle/>
          <a:p>
            <a:pPr algn="ctr"/>
            <a:r>
              <a:rPr lang="en-US" sz="2400" b="1" dirty="0">
                <a:hlinkClick r:id="rId2"/>
              </a:rPr>
              <a:t>chiamass.gov/integrated-nursing-dashboard</a:t>
            </a:r>
            <a:r>
              <a:rPr lang="en-US" sz="2400" b="1" dirty="0"/>
              <a:t> </a:t>
            </a:r>
          </a:p>
        </p:txBody>
      </p:sp>
      <p:sp>
        <p:nvSpPr>
          <p:cNvPr id="12" name="Slide Number Placeholder 14">
            <a:extLst>
              <a:ext uri="{FF2B5EF4-FFF2-40B4-BE49-F238E27FC236}">
                <a16:creationId xmlns:a16="http://schemas.microsoft.com/office/drawing/2014/main" id="{AEF363C7-6C45-FCD0-D777-B45EB94347EB}"/>
              </a:ext>
            </a:extLst>
          </p:cNvPr>
          <p:cNvSpPr>
            <a:spLocks noGrp="1"/>
          </p:cNvSpPr>
          <p:nvPr>
            <p:ph type="sldNum" sz="quarter" idx="4"/>
          </p:nvPr>
        </p:nvSpPr>
        <p:spPr/>
        <p:txBody>
          <a:bodyPr/>
          <a:lstStyle/>
          <a:p>
            <a:fld id="{CA49D0EE-DE7F-324B-A84C-F36708423CDB}" type="slidenum">
              <a:rPr lang="en-US" smtClean="0"/>
              <a:pPr/>
              <a:t>7</a:t>
            </a:fld>
            <a:endParaRPr lang="en-US"/>
          </a:p>
        </p:txBody>
      </p:sp>
    </p:spTree>
    <p:extLst>
      <p:ext uri="{BB962C8B-B14F-4D97-AF65-F5344CB8AC3E}">
        <p14:creationId xmlns:p14="http://schemas.microsoft.com/office/powerpoint/2010/main" val="3463807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4C294-53D8-5A3D-AD0E-CBED2EABF9E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508F6B8-6F97-39CC-0F2E-38EF44D942BC}"/>
              </a:ext>
            </a:extLst>
          </p:cNvPr>
          <p:cNvSpPr>
            <a:spLocks noGrp="1"/>
          </p:cNvSpPr>
          <p:nvPr>
            <p:ph type="title"/>
          </p:nvPr>
        </p:nvSpPr>
        <p:spPr/>
        <p:txBody>
          <a:bodyPr/>
          <a:lstStyle/>
          <a:p>
            <a:r>
              <a:rPr lang="en-US" dirty="0"/>
              <a:t>2026 FIFA World Cup™</a:t>
            </a:r>
          </a:p>
        </p:txBody>
      </p:sp>
      <p:pic>
        <p:nvPicPr>
          <p:cNvPr id="3" name="Content Placeholder 2" descr="Photo of 2026 FIFA World Cup soccer ball">
            <a:extLst>
              <a:ext uri="{FF2B5EF4-FFF2-40B4-BE49-F238E27FC236}">
                <a16:creationId xmlns:a16="http://schemas.microsoft.com/office/drawing/2014/main" id="{F1B9D082-2DA0-14E5-C383-F3D901F50745}"/>
              </a:ext>
            </a:extLst>
          </p:cNvPr>
          <p:cNvPicPr>
            <a:picLocks noGrp="1" noChangeAspect="1"/>
          </p:cNvPicPr>
          <p:nvPr>
            <p:ph idx="1"/>
          </p:nvPr>
        </p:nvPicPr>
        <p:blipFill>
          <a:blip r:embed="rId2"/>
          <a:stretch>
            <a:fillRect/>
          </a:stretch>
        </p:blipFill>
        <p:spPr>
          <a:xfrm>
            <a:off x="1941516" y="1435100"/>
            <a:ext cx="8308967" cy="4678363"/>
          </a:xfrm>
        </p:spPr>
      </p:pic>
      <p:sp>
        <p:nvSpPr>
          <p:cNvPr id="12" name="Slide Number Placeholder 14">
            <a:extLst>
              <a:ext uri="{FF2B5EF4-FFF2-40B4-BE49-F238E27FC236}">
                <a16:creationId xmlns:a16="http://schemas.microsoft.com/office/drawing/2014/main" id="{03FF1E06-4E36-6FD9-0DEF-B155A6B411C6}"/>
              </a:ext>
            </a:extLst>
          </p:cNvPr>
          <p:cNvSpPr>
            <a:spLocks noGrp="1"/>
          </p:cNvSpPr>
          <p:nvPr>
            <p:ph type="sldNum" sz="quarter" idx="4"/>
          </p:nvPr>
        </p:nvSpPr>
        <p:spPr/>
        <p:txBody>
          <a:bodyPr/>
          <a:lstStyle/>
          <a:p>
            <a:fld id="{CA49D0EE-DE7F-324B-A84C-F36708423CDB}" type="slidenum">
              <a:rPr lang="en-US" smtClean="0"/>
              <a:pPr/>
              <a:t>8</a:t>
            </a:fld>
            <a:endParaRPr lang="en-US"/>
          </a:p>
        </p:txBody>
      </p:sp>
    </p:spTree>
    <p:extLst>
      <p:ext uri="{BB962C8B-B14F-4D97-AF65-F5344CB8AC3E}">
        <p14:creationId xmlns:p14="http://schemas.microsoft.com/office/powerpoint/2010/main" val="1903984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E3AB2-DFB4-79B6-2FCA-241B11F6526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32A9B88-AF70-1A18-D664-8E987BE0EAA7}"/>
              </a:ext>
            </a:extLst>
          </p:cNvPr>
          <p:cNvSpPr>
            <a:spLocks noGrp="1"/>
          </p:cNvSpPr>
          <p:nvPr>
            <p:ph type="title"/>
          </p:nvPr>
        </p:nvSpPr>
        <p:spPr/>
        <p:txBody>
          <a:bodyPr/>
          <a:lstStyle/>
          <a:p>
            <a:r>
              <a:rPr lang="en-US" dirty="0"/>
              <a:t>Respiratory illness</a:t>
            </a:r>
          </a:p>
        </p:txBody>
      </p:sp>
      <p:pic>
        <p:nvPicPr>
          <p:cNvPr id="3" name="Content Placeholder 2" descr="DPH Weekly Influenza Update Dashboard, displaying lab testing bar graph that indicates significant surge in Influenza A over this 2025-2026 respiratory illness season, with peak in late December/early January">
            <a:hlinkClick r:id="rId2"/>
            <a:extLst>
              <a:ext uri="{FF2B5EF4-FFF2-40B4-BE49-F238E27FC236}">
                <a16:creationId xmlns:a16="http://schemas.microsoft.com/office/drawing/2014/main" id="{729246F6-96C4-749F-2B31-27134834B47E}"/>
              </a:ext>
            </a:extLst>
          </p:cNvPr>
          <p:cNvPicPr>
            <a:picLocks noGrp="1" noChangeAspect="1"/>
          </p:cNvPicPr>
          <p:nvPr>
            <p:ph idx="1"/>
          </p:nvPr>
        </p:nvPicPr>
        <p:blipFill>
          <a:blip r:embed="rId3"/>
          <a:stretch>
            <a:fillRect/>
          </a:stretch>
        </p:blipFill>
        <p:spPr>
          <a:xfrm>
            <a:off x="1392674" y="1042466"/>
            <a:ext cx="9406652" cy="5310207"/>
          </a:xfrm>
        </p:spPr>
      </p:pic>
      <p:sp>
        <p:nvSpPr>
          <p:cNvPr id="12" name="Slide Number Placeholder 14">
            <a:extLst>
              <a:ext uri="{FF2B5EF4-FFF2-40B4-BE49-F238E27FC236}">
                <a16:creationId xmlns:a16="http://schemas.microsoft.com/office/drawing/2014/main" id="{7F9CE5E7-5514-D407-A84C-0843CEF9613F}"/>
              </a:ext>
            </a:extLst>
          </p:cNvPr>
          <p:cNvSpPr>
            <a:spLocks noGrp="1"/>
          </p:cNvSpPr>
          <p:nvPr>
            <p:ph type="sldNum" sz="quarter" idx="4"/>
          </p:nvPr>
        </p:nvSpPr>
        <p:spPr/>
        <p:txBody>
          <a:bodyPr/>
          <a:lstStyle/>
          <a:p>
            <a:fld id="{CA49D0EE-DE7F-324B-A84C-F36708423CDB}" type="slidenum">
              <a:rPr lang="en-US" smtClean="0"/>
              <a:pPr/>
              <a:t>9</a:t>
            </a:fld>
            <a:endParaRPr lang="en-US"/>
          </a:p>
        </p:txBody>
      </p:sp>
    </p:spTree>
    <p:extLst>
      <p:ext uri="{BB962C8B-B14F-4D97-AF65-F5344CB8AC3E}">
        <p14:creationId xmlns:p14="http://schemas.microsoft.com/office/powerpoint/2010/main" val="428530422"/>
      </p:ext>
    </p:extLst>
  </p:cSld>
  <p:clrMapOvr>
    <a:masterClrMapping/>
  </p:clrMapOvr>
</p:sld>
</file>

<file path=ppt/theme/theme1.xml><?xml version="1.0" encoding="utf-8"?>
<a:theme xmlns:a="http://schemas.openxmlformats.org/drawingml/2006/main" name="PHC Presentation Template">
  <a:themeElements>
    <a:clrScheme name="Custom 7">
      <a:dk1>
        <a:srgbClr val="032E53"/>
      </a:dk1>
      <a:lt1>
        <a:sysClr val="window" lastClr="FFFFFF"/>
      </a:lt1>
      <a:dk2>
        <a:srgbClr val="005994"/>
      </a:dk2>
      <a:lt2>
        <a:srgbClr val="ECECEC"/>
      </a:lt2>
      <a:accent1>
        <a:srgbClr val="92CAD6"/>
      </a:accent1>
      <a:accent2>
        <a:srgbClr val="F2BC1A"/>
      </a:accent2>
      <a:accent3>
        <a:srgbClr val="F68D29"/>
      </a:accent3>
      <a:accent4>
        <a:srgbClr val="680A1D"/>
      </a:accent4>
      <a:accent5>
        <a:srgbClr val="388557"/>
      </a:accent5>
      <a:accent6>
        <a:srgbClr val="FFFFFF"/>
      </a:accent6>
      <a:hlink>
        <a:srgbClr val="005994"/>
      </a:hlink>
      <a:folHlink>
        <a:srgbClr val="005994"/>
      </a:folHlink>
    </a:clrScheme>
    <a:fontScheme name="Custom DPH">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H-PPT-Template.pptx" id="{96C2E639-D294-4220-9985-8E2F7284829E}" vid="{6F8A1C8D-C38C-43CD-AF9D-6986CE62D258}"/>
    </a:ext>
  </a:extLst>
</a:theme>
</file>

<file path=ppt/theme/theme2.xml><?xml version="1.0" encoding="utf-8"?>
<a:theme xmlns:a="http://schemas.openxmlformats.org/drawingml/2006/main" name="1_PHC Presentation Template">
  <a:themeElements>
    <a:clrScheme name="Custom 6">
      <a:dk1>
        <a:srgbClr val="032E53"/>
      </a:dk1>
      <a:lt1>
        <a:sysClr val="window" lastClr="FFFFFF"/>
      </a:lt1>
      <a:dk2>
        <a:srgbClr val="005994"/>
      </a:dk2>
      <a:lt2>
        <a:srgbClr val="ECECEC"/>
      </a:lt2>
      <a:accent1>
        <a:srgbClr val="92CAD6"/>
      </a:accent1>
      <a:accent2>
        <a:srgbClr val="F2BC1A"/>
      </a:accent2>
      <a:accent3>
        <a:srgbClr val="F68D29"/>
      </a:accent3>
      <a:accent4>
        <a:srgbClr val="680A1D"/>
      </a:accent4>
      <a:accent5>
        <a:srgbClr val="388557"/>
      </a:accent5>
      <a:accent6>
        <a:srgbClr val="FFFFFF"/>
      </a:accent6>
      <a:hlink>
        <a:srgbClr val="005994"/>
      </a:hlink>
      <a:folHlink>
        <a:srgbClr val="005994"/>
      </a:folHlink>
    </a:clrScheme>
    <a:fontScheme name="Custom DPH">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H-PPT-Template.pptx" id="{96C2E639-D294-4220-9985-8E2F7284829E}" vid="{6F8A1C8D-C38C-43CD-AF9D-6986CE62D25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b31eccf-3de9-421c-9492-84c307f0bde8">
      <Terms xmlns="http://schemas.microsoft.com/office/infopath/2007/PartnerControls"/>
    </lcf76f155ced4ddcb4097134ff3c332f>
    <TaxCatchAll xmlns="ab045aec-5986-4200-9f61-ee1f4f3e375b" xsi:nil="true"/>
    <SharedWithUsers xmlns="ab045aec-5986-4200-9f61-ee1f4f3e375b">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2DB0E4AB7AFA849B0BC829D831B14DE" ma:contentTypeVersion="15" ma:contentTypeDescription="Create a new document." ma:contentTypeScope="" ma:versionID="4ce563cf46be97849e80752bf38deb19">
  <xsd:schema xmlns:xsd="http://www.w3.org/2001/XMLSchema" xmlns:xs="http://www.w3.org/2001/XMLSchema" xmlns:p="http://schemas.microsoft.com/office/2006/metadata/properties" xmlns:ns2="7b31eccf-3de9-421c-9492-84c307f0bde8" xmlns:ns3="ab045aec-5986-4200-9f61-ee1f4f3e375b" targetNamespace="http://schemas.microsoft.com/office/2006/metadata/properties" ma:root="true" ma:fieldsID="925c4149c41c73da4df18255d90e08af" ns2:_="" ns3:_="">
    <xsd:import namespace="7b31eccf-3de9-421c-9492-84c307f0bde8"/>
    <xsd:import namespace="ab045aec-5986-4200-9f61-ee1f4f3e37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31eccf-3de9-421c-9492-84c307f0bd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045aec-5986-4200-9f61-ee1f4f3e375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afb0490-7fff-461e-b54b-0bdd5c422f91}" ma:internalName="TaxCatchAll" ma:showField="CatchAllData" ma:web="ab045aec-5986-4200-9f61-ee1f4f3e37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79D1A1-0027-47F0-AB91-56ED88FC8FD7}">
  <ds:schemaRefs>
    <ds:schemaRef ds:uri="7b31eccf-3de9-421c-9492-84c307f0bde8"/>
    <ds:schemaRef ds:uri="ab045aec-5986-4200-9f61-ee1f4f3e3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D9696CD-6A3A-4FC0-864C-BB604A22F7B4}">
  <ds:schemaRefs>
    <ds:schemaRef ds:uri="7b31eccf-3de9-421c-9492-84c307f0bde8"/>
    <ds:schemaRef ds:uri="ab045aec-5986-4200-9f61-ee1f4f3e3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4FE4D16-795A-45CB-A41C-467D9A7B3489}">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81</TotalTime>
  <Words>2356</Words>
  <Application>Microsoft Office PowerPoint</Application>
  <PresentationFormat>Widescreen</PresentationFormat>
  <Paragraphs>375</Paragraphs>
  <Slides>46</Slides>
  <Notes>31</Notes>
  <HiddenSlides>0</HiddenSlides>
  <MMClips>0</MMClips>
  <ScaleCrop>false</ScaleCrop>
  <HeadingPairs>
    <vt:vector size="4" baseType="variant">
      <vt:variant>
        <vt:lpstr>Theme</vt:lpstr>
      </vt:variant>
      <vt:variant>
        <vt:i4>3</vt:i4>
      </vt:variant>
      <vt:variant>
        <vt:lpstr>Slide Titles</vt:lpstr>
      </vt:variant>
      <vt:variant>
        <vt:i4>46</vt:i4>
      </vt:variant>
    </vt:vector>
  </HeadingPairs>
  <TitlesOfParts>
    <vt:vector size="49" baseType="lpstr">
      <vt:lpstr>PHC Presentation Template</vt:lpstr>
      <vt:lpstr>1_PHC Presentation Template</vt:lpstr>
      <vt:lpstr>office theme</vt:lpstr>
      <vt:lpstr>Public Health Council Meeting March 11, 2026</vt:lpstr>
      <vt:lpstr>Updates</vt:lpstr>
      <vt:lpstr>Thank you, Mary!</vt:lpstr>
      <vt:lpstr>Your Options Medical lawsuit</vt:lpstr>
      <vt:lpstr>Aging with Dignity Forum</vt:lpstr>
      <vt:lpstr>FY27 DPH budget testimony</vt:lpstr>
      <vt:lpstr>Launch of CHIA Nursing Dashboard</vt:lpstr>
      <vt:lpstr>2026 FIFA World Cup™</vt:lpstr>
      <vt:lpstr>Respiratory illness</vt:lpstr>
      <vt:lpstr>Measles</vt:lpstr>
      <vt:lpstr>ACIP meeting</vt:lpstr>
      <vt:lpstr>Federal update: Endangerment finding </vt:lpstr>
      <vt:lpstr>Maternal Health Briefing</vt:lpstr>
      <vt:lpstr>Meeting purpose</vt:lpstr>
      <vt:lpstr>What is the Bureau of Family Health and Nutrition (BFHN)? </vt:lpstr>
      <vt:lpstr>What is the Maternal Health Law? </vt:lpstr>
      <vt:lpstr>Moving the Maternal Health Law into action</vt:lpstr>
      <vt:lpstr>Moving the Maternal Health Law into action (continued)</vt:lpstr>
      <vt:lpstr>MA investments in maternal health</vt:lpstr>
      <vt:lpstr>Total funding across maternal health grants for FY26</vt:lpstr>
      <vt:lpstr>Recipients of maternal health access and birth center capacity grants</vt:lpstr>
      <vt:lpstr>BFHN's progress on two key maternal health initiatives </vt:lpstr>
      <vt:lpstr>What is Welcome Family? </vt:lpstr>
      <vt:lpstr>Welcome Family expansion</vt:lpstr>
      <vt:lpstr>Current expansion efforts for Welcome Family</vt:lpstr>
      <vt:lpstr>Doula Initiative vision and purpose</vt:lpstr>
      <vt:lpstr>Doula certification</vt:lpstr>
      <vt:lpstr>Doula workforce development</vt:lpstr>
      <vt:lpstr>DPH Doula Training Scholarships:</vt:lpstr>
      <vt:lpstr>Next steps for the Doula Initiative</vt:lpstr>
      <vt:lpstr>Thank you </vt:lpstr>
      <vt:lpstr>Health Care Workforce Center</vt:lpstr>
      <vt:lpstr>Framing Health Care Workforce and Access Issues</vt:lpstr>
      <vt:lpstr>Health Care Workforce Center Overview</vt:lpstr>
      <vt:lpstr>Health Care Workforce Center Programs</vt:lpstr>
      <vt:lpstr>How we define medically underserved populations</vt:lpstr>
      <vt:lpstr>Health Provider Shortage Area Designation Progress</vt:lpstr>
      <vt:lpstr>Direct Workforce Support: Conrad 30/ J-1 Visa Waiver Program</vt:lpstr>
      <vt:lpstr>Direct Workforce Support: Loan Repayment</vt:lpstr>
      <vt:lpstr>Direct Workforce Support: National Health Service Corps</vt:lpstr>
      <vt:lpstr>Health Professions Data Series (HPDS)</vt:lpstr>
      <vt:lpstr>Professions Included in HPDS</vt:lpstr>
      <vt:lpstr>Health Professions Data Series Products</vt:lpstr>
      <vt:lpstr>Health Care Workforce Center Collaborations</vt:lpstr>
      <vt:lpstr>Informational presentation thank-you</vt:lpstr>
      <vt:lpstr>Next meeting: April 8, 2026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Kaplan, Amy (DPH)</cp:lastModifiedBy>
  <cp:revision>2</cp:revision>
  <dcterms:created xsi:type="dcterms:W3CDTF">2019-01-10T19:26:50Z</dcterms:created>
  <dcterms:modified xsi:type="dcterms:W3CDTF">2026-03-12T14:49:20Z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0x01010002DB0E4AB7AFA849B0BC829D831B14DE</vt:lpwstr>
  </property>
  <property fmtid="{D5CDD505-2E9C-101B-9397-08002B2CF9AE}" pid="4" name="Order">
    <vt:r8>625600</vt:r8>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