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7.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heme/themeOverride1.xml" ContentType="application/vnd.openxmlformats-officedocument.themeOverr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3" r:id="rId2"/>
    <p:sldMasterId id="2147483692" r:id="rId3"/>
    <p:sldMasterId id="2147483699" r:id="rId4"/>
    <p:sldMasterId id="2147483708" r:id="rId5"/>
    <p:sldMasterId id="2147483723" r:id="rId6"/>
    <p:sldMasterId id="2147483735" r:id="rId7"/>
    <p:sldMasterId id="2147483742" r:id="rId8"/>
  </p:sldMasterIdLst>
  <p:notesMasterIdLst>
    <p:notesMasterId r:id="rId99"/>
  </p:notesMasterIdLst>
  <p:handoutMasterIdLst>
    <p:handoutMasterId r:id="rId100"/>
  </p:handoutMasterIdLst>
  <p:sldIdLst>
    <p:sldId id="520" r:id="rId9"/>
    <p:sldId id="521" r:id="rId10"/>
    <p:sldId id="565" r:id="rId11"/>
    <p:sldId id="567" r:id="rId12"/>
    <p:sldId id="566" r:id="rId13"/>
    <p:sldId id="564" r:id="rId14"/>
    <p:sldId id="561" r:id="rId15"/>
    <p:sldId id="551" r:id="rId16"/>
    <p:sldId id="256" r:id="rId17"/>
    <p:sldId id="259" r:id="rId18"/>
    <p:sldId id="283" r:id="rId19"/>
    <p:sldId id="260" r:id="rId20"/>
    <p:sldId id="282" r:id="rId21"/>
    <p:sldId id="284" r:id="rId22"/>
    <p:sldId id="285" r:id="rId23"/>
    <p:sldId id="286" r:id="rId24"/>
    <p:sldId id="266" r:id="rId25"/>
    <p:sldId id="269" r:id="rId26"/>
    <p:sldId id="257" r:id="rId27"/>
    <p:sldId id="722" r:id="rId28"/>
    <p:sldId id="498" r:id="rId29"/>
    <p:sldId id="398" r:id="rId30"/>
    <p:sldId id="861" r:id="rId31"/>
    <p:sldId id="864" r:id="rId32"/>
    <p:sldId id="869" r:id="rId33"/>
    <p:sldId id="868" r:id="rId34"/>
    <p:sldId id="865" r:id="rId35"/>
    <p:sldId id="862" r:id="rId36"/>
    <p:sldId id="873" r:id="rId37"/>
    <p:sldId id="853" r:id="rId38"/>
    <p:sldId id="876" r:id="rId39"/>
    <p:sldId id="857" r:id="rId40"/>
    <p:sldId id="851" r:id="rId41"/>
    <p:sldId id="877" r:id="rId42"/>
    <p:sldId id="874" r:id="rId43"/>
    <p:sldId id="875" r:id="rId44"/>
    <p:sldId id="838" r:id="rId45"/>
    <p:sldId id="878" r:id="rId46"/>
    <p:sldId id="534" r:id="rId47"/>
    <p:sldId id="488" r:id="rId48"/>
    <p:sldId id="668" r:id="rId49"/>
    <p:sldId id="258" r:id="rId50"/>
    <p:sldId id="669" r:id="rId51"/>
    <p:sldId id="261" r:id="rId52"/>
    <p:sldId id="435" r:id="rId53"/>
    <p:sldId id="370" r:id="rId54"/>
    <p:sldId id="645" r:id="rId55"/>
    <p:sldId id="373" r:id="rId56"/>
    <p:sldId id="663" r:id="rId57"/>
    <p:sldId id="554" r:id="rId58"/>
    <p:sldId id="662" r:id="rId59"/>
    <p:sldId id="632" r:id="rId60"/>
    <p:sldId id="484" r:id="rId61"/>
    <p:sldId id="483" r:id="rId62"/>
    <p:sldId id="643" r:id="rId63"/>
    <p:sldId id="345" r:id="rId64"/>
    <p:sldId id="672" r:id="rId65"/>
    <p:sldId id="673" r:id="rId66"/>
    <p:sldId id="623" r:id="rId67"/>
    <p:sldId id="347" r:id="rId68"/>
    <p:sldId id="348" r:id="rId69"/>
    <p:sldId id="349" r:id="rId70"/>
    <p:sldId id="350" r:id="rId71"/>
    <p:sldId id="351" r:id="rId72"/>
    <p:sldId id="352" r:id="rId73"/>
    <p:sldId id="353" r:id="rId74"/>
    <p:sldId id="354" r:id="rId75"/>
    <p:sldId id="355" r:id="rId76"/>
    <p:sldId id="667" r:id="rId77"/>
    <p:sldId id="670" r:id="rId78"/>
    <p:sldId id="555" r:id="rId79"/>
    <p:sldId id="439" r:id="rId80"/>
    <p:sldId id="507" r:id="rId81"/>
    <p:sldId id="671" r:id="rId82"/>
    <p:sldId id="879" r:id="rId83"/>
    <p:sldId id="880" r:id="rId84"/>
    <p:sldId id="304" r:id="rId85"/>
    <p:sldId id="301" r:id="rId86"/>
    <p:sldId id="262" r:id="rId87"/>
    <p:sldId id="302" r:id="rId88"/>
    <p:sldId id="881" r:id="rId89"/>
    <p:sldId id="882" r:id="rId90"/>
    <p:sldId id="281" r:id="rId91"/>
    <p:sldId id="381" r:id="rId92"/>
    <p:sldId id="883" r:id="rId93"/>
    <p:sldId id="383" r:id="rId94"/>
    <p:sldId id="885" r:id="rId95"/>
    <p:sldId id="268" r:id="rId96"/>
    <p:sldId id="884" r:id="rId97"/>
    <p:sldId id="384" r:id="rId98"/>
  </p:sldIdLst>
  <p:sldSz cx="12192000" cy="6858000"/>
  <p:notesSz cx="7086600" cy="9372600"/>
  <p:defaultTextStyle>
    <a:defPPr>
      <a:defRPr lang="en-US"/>
    </a:defPPr>
    <a:lvl1pPr marL="0" algn="l" defTabSz="901004" rtl="0" eaLnBrk="1" latinLnBrk="0" hangingPunct="1">
      <a:defRPr sz="1900" kern="1200">
        <a:solidFill>
          <a:schemeClr val="tx1"/>
        </a:solidFill>
        <a:latin typeface="+mn-lt"/>
        <a:ea typeface="+mn-ea"/>
        <a:cs typeface="+mn-cs"/>
      </a:defRPr>
    </a:lvl1pPr>
    <a:lvl2pPr marL="450111" algn="l" defTabSz="901004" rtl="0" eaLnBrk="1" latinLnBrk="0" hangingPunct="1">
      <a:defRPr sz="1900" kern="1200">
        <a:solidFill>
          <a:schemeClr val="tx1"/>
        </a:solidFill>
        <a:latin typeface="+mn-lt"/>
        <a:ea typeface="+mn-ea"/>
        <a:cs typeface="+mn-cs"/>
      </a:defRPr>
    </a:lvl2pPr>
    <a:lvl3pPr marL="901004" algn="l" defTabSz="901004" rtl="0" eaLnBrk="1" latinLnBrk="0" hangingPunct="1">
      <a:defRPr sz="1900" kern="1200">
        <a:solidFill>
          <a:schemeClr val="tx1"/>
        </a:solidFill>
        <a:latin typeface="+mn-lt"/>
        <a:ea typeface="+mn-ea"/>
        <a:cs typeface="+mn-cs"/>
      </a:defRPr>
    </a:lvl3pPr>
    <a:lvl4pPr marL="1351542" algn="l" defTabSz="901004" rtl="0" eaLnBrk="1" latinLnBrk="0" hangingPunct="1">
      <a:defRPr sz="1900" kern="1200">
        <a:solidFill>
          <a:schemeClr val="tx1"/>
        </a:solidFill>
        <a:latin typeface="+mn-lt"/>
        <a:ea typeface="+mn-ea"/>
        <a:cs typeface="+mn-cs"/>
      </a:defRPr>
    </a:lvl4pPr>
    <a:lvl5pPr marL="1802142" algn="l" defTabSz="901004" rtl="0" eaLnBrk="1" latinLnBrk="0" hangingPunct="1">
      <a:defRPr sz="1900" kern="1200">
        <a:solidFill>
          <a:schemeClr val="tx1"/>
        </a:solidFill>
        <a:latin typeface="+mn-lt"/>
        <a:ea typeface="+mn-ea"/>
        <a:cs typeface="+mn-cs"/>
      </a:defRPr>
    </a:lvl5pPr>
    <a:lvl6pPr marL="2252902" algn="l" defTabSz="901004" rtl="0" eaLnBrk="1" latinLnBrk="0" hangingPunct="1">
      <a:defRPr sz="1900" kern="1200">
        <a:solidFill>
          <a:schemeClr val="tx1"/>
        </a:solidFill>
        <a:latin typeface="+mn-lt"/>
        <a:ea typeface="+mn-ea"/>
        <a:cs typeface="+mn-cs"/>
      </a:defRPr>
    </a:lvl6pPr>
    <a:lvl7pPr marL="2703011" algn="l" defTabSz="901004" rtl="0" eaLnBrk="1" latinLnBrk="0" hangingPunct="1">
      <a:defRPr sz="1900" kern="1200">
        <a:solidFill>
          <a:schemeClr val="tx1"/>
        </a:solidFill>
        <a:latin typeface="+mn-lt"/>
        <a:ea typeface="+mn-ea"/>
        <a:cs typeface="+mn-cs"/>
      </a:defRPr>
    </a:lvl7pPr>
    <a:lvl8pPr marL="3153348" algn="l" defTabSz="901004" rtl="0" eaLnBrk="1" latinLnBrk="0" hangingPunct="1">
      <a:defRPr sz="1900" kern="1200">
        <a:solidFill>
          <a:schemeClr val="tx1"/>
        </a:solidFill>
        <a:latin typeface="+mn-lt"/>
        <a:ea typeface="+mn-ea"/>
        <a:cs typeface="+mn-cs"/>
      </a:defRPr>
    </a:lvl8pPr>
    <a:lvl9pPr marL="3603979" algn="l" defTabSz="901004"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952" userDrawn="1">
          <p15:clr>
            <a:srgbClr val="A4A3A4"/>
          </p15:clr>
        </p15:guide>
        <p15:guide id="2" pos="223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 initials=" " lastIdx="1" clrIdx="0"/>
  <p:cmAuthor id="1" name="Karen" initials="K"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76BB"/>
    <a:srgbClr val="0133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499" autoAdjust="0"/>
    <p:restoredTop sz="93784" autoAdjust="0"/>
  </p:normalViewPr>
  <p:slideViewPr>
    <p:cSldViewPr snapToGrid="0" snapToObjects="1">
      <p:cViewPr varScale="1">
        <p:scale>
          <a:sx n="67" d="100"/>
          <a:sy n="67" d="100"/>
        </p:scale>
        <p:origin x="852" y="4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90" d="100"/>
        <a:sy n="90" d="100"/>
      </p:scale>
      <p:origin x="0" y="1452"/>
    </p:cViewPr>
  </p:sorterViewPr>
  <p:notesViewPr>
    <p:cSldViewPr snapToGrid="0" snapToObjects="1">
      <p:cViewPr varScale="1">
        <p:scale>
          <a:sx n="68" d="100"/>
          <a:sy n="68" d="100"/>
        </p:scale>
        <p:origin x="-3306" y="-120"/>
      </p:cViewPr>
      <p:guideLst>
        <p:guide orient="horz" pos="2952"/>
        <p:guide pos="2232"/>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slide" Target="slides/slide71.xml"/><Relationship Id="rId87" Type="http://schemas.openxmlformats.org/officeDocument/2006/relationships/slide" Target="slides/slide79.xml"/><Relationship Id="rId102"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3.xml"/><Relationship Id="rId82" Type="http://schemas.openxmlformats.org/officeDocument/2006/relationships/slide" Target="slides/slide74.xml"/><Relationship Id="rId90" Type="http://schemas.openxmlformats.org/officeDocument/2006/relationships/slide" Target="slides/slide82.xml"/><Relationship Id="rId95" Type="http://schemas.openxmlformats.org/officeDocument/2006/relationships/slide" Target="slides/slide87.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100" Type="http://schemas.openxmlformats.org/officeDocument/2006/relationships/handoutMaster" Target="handoutMasters/handoutMaster1.xml"/><Relationship Id="rId105"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93" Type="http://schemas.openxmlformats.org/officeDocument/2006/relationships/slide" Target="slides/slide85.xml"/><Relationship Id="rId98" Type="http://schemas.openxmlformats.org/officeDocument/2006/relationships/slide" Target="slides/slide90.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103" Type="http://schemas.openxmlformats.org/officeDocument/2006/relationships/viewProps" Target="viewProp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notesMaster" Target="notesMasters/notesMaster1.xml"/><Relationship Id="rId101"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2338C3-AF4D-4997-901B-790B84EE1343}"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en-US"/>
        </a:p>
      </dgm:t>
    </dgm:pt>
    <dgm:pt modelId="{4FFE5B6C-B080-411D-860A-173031451FDA}">
      <dgm:prSet phldrT="[Text]"/>
      <dgm:spPr/>
      <dgm:t>
        <a:bodyPr/>
        <a:lstStyle/>
        <a:p>
          <a:r>
            <a:rPr lang="en-US" dirty="0"/>
            <a:t>Housing and Homelessness Work Group</a:t>
          </a:r>
        </a:p>
      </dgm:t>
    </dgm:pt>
    <dgm:pt modelId="{AB970D33-610F-4E98-BB77-0AF2B1FA175A}" type="parTrans" cxnId="{ACB50E94-03F7-407D-9241-318A2CC9205C}">
      <dgm:prSet/>
      <dgm:spPr/>
      <dgm:t>
        <a:bodyPr/>
        <a:lstStyle/>
        <a:p>
          <a:endParaRPr lang="en-US"/>
        </a:p>
      </dgm:t>
    </dgm:pt>
    <dgm:pt modelId="{8BB1454A-3F4F-4286-85A1-B2DF468314A5}" type="sibTrans" cxnId="{ACB50E94-03F7-407D-9241-318A2CC9205C}">
      <dgm:prSet/>
      <dgm:spPr/>
      <dgm:t>
        <a:bodyPr/>
        <a:lstStyle/>
        <a:p>
          <a:endParaRPr lang="en-US"/>
        </a:p>
      </dgm:t>
    </dgm:pt>
    <dgm:pt modelId="{9A9B2A0C-A204-4974-8965-56DDFE717E3A}">
      <dgm:prSet phldrT="[Text]" custT="1"/>
      <dgm:spPr/>
      <dgm:t>
        <a:bodyPr/>
        <a:lstStyle/>
        <a:p>
          <a:r>
            <a:rPr lang="en-US" sz="1800" dirty="0"/>
            <a:t>Opioid Priority Area Team (OPAT)</a:t>
          </a:r>
        </a:p>
      </dgm:t>
    </dgm:pt>
    <dgm:pt modelId="{788E304B-9DE9-4DD6-B979-7CAFCB666E96}" type="parTrans" cxnId="{16DBFF15-7E1E-4FB2-A9E6-1374BE24B05B}">
      <dgm:prSet/>
      <dgm:spPr/>
      <dgm:t>
        <a:bodyPr/>
        <a:lstStyle/>
        <a:p>
          <a:endParaRPr lang="en-US"/>
        </a:p>
      </dgm:t>
    </dgm:pt>
    <dgm:pt modelId="{09912663-B567-484B-9CF1-DD2630AFF96C}" type="sibTrans" cxnId="{16DBFF15-7E1E-4FB2-A9E6-1374BE24B05B}">
      <dgm:prSet/>
      <dgm:spPr/>
      <dgm:t>
        <a:bodyPr/>
        <a:lstStyle/>
        <a:p>
          <a:endParaRPr lang="en-US"/>
        </a:p>
      </dgm:t>
    </dgm:pt>
    <dgm:pt modelId="{C0B53094-D981-48E3-8B1D-A4D88F62534D}">
      <dgm:prSet phldrT="[Text]" custT="1"/>
      <dgm:spPr/>
      <dgm:t>
        <a:bodyPr/>
        <a:lstStyle/>
        <a:p>
          <a:r>
            <a:rPr lang="en-US" sz="1800" dirty="0"/>
            <a:t>Housing Data Standards</a:t>
          </a:r>
        </a:p>
      </dgm:t>
    </dgm:pt>
    <dgm:pt modelId="{0B9DE878-B154-4A0B-8C71-5C7A4E0B2521}" type="parTrans" cxnId="{05B5F7B8-5A5C-4EFD-97CF-A974953F6F67}">
      <dgm:prSet/>
      <dgm:spPr/>
      <dgm:t>
        <a:bodyPr/>
        <a:lstStyle/>
        <a:p>
          <a:endParaRPr lang="en-US"/>
        </a:p>
      </dgm:t>
    </dgm:pt>
    <dgm:pt modelId="{A7AD93CF-3D35-43E5-94DF-722AB5EDD1A8}" type="sibTrans" cxnId="{05B5F7B8-5A5C-4EFD-97CF-A974953F6F67}">
      <dgm:prSet/>
      <dgm:spPr/>
      <dgm:t>
        <a:bodyPr/>
        <a:lstStyle/>
        <a:p>
          <a:endParaRPr lang="en-US"/>
        </a:p>
      </dgm:t>
    </dgm:pt>
    <dgm:pt modelId="{1CAB4F69-1456-4114-ACDC-56B6AD6B8ECA}">
      <dgm:prSet phldrT="[Text]"/>
      <dgm:spPr/>
      <dgm:t>
        <a:bodyPr/>
        <a:lstStyle/>
        <a:p>
          <a:r>
            <a:rPr lang="en-US" dirty="0"/>
            <a:t>Intra-agency Council on Housing and Homelessness</a:t>
          </a:r>
        </a:p>
      </dgm:t>
    </dgm:pt>
    <dgm:pt modelId="{14DD4DFE-AE2F-44EA-8486-FAECFC6C464B}" type="parTrans" cxnId="{2BC2D17C-EE97-4412-A417-2BD45AC62EEC}">
      <dgm:prSet/>
      <dgm:spPr>
        <a:solidFill>
          <a:schemeClr val="accent1">
            <a:lumMod val="75000"/>
          </a:schemeClr>
        </a:solidFill>
      </dgm:spPr>
      <dgm:t>
        <a:bodyPr/>
        <a:lstStyle/>
        <a:p>
          <a:endParaRPr lang="en-US"/>
        </a:p>
      </dgm:t>
    </dgm:pt>
    <dgm:pt modelId="{A8EB5F9A-1B1F-4135-A1D5-B51DAF7B7ABF}" type="sibTrans" cxnId="{2BC2D17C-EE97-4412-A417-2BD45AC62EEC}">
      <dgm:prSet/>
      <dgm:spPr/>
      <dgm:t>
        <a:bodyPr/>
        <a:lstStyle/>
        <a:p>
          <a:endParaRPr lang="en-US"/>
        </a:p>
      </dgm:t>
    </dgm:pt>
    <dgm:pt modelId="{3B5CA519-6C80-4BC3-86CC-862091E3E454}" type="pres">
      <dgm:prSet presAssocID="{5B2338C3-AF4D-4997-901B-790B84EE1343}" presName="Name0" presStyleCnt="0">
        <dgm:presLayoutVars>
          <dgm:chMax val="1"/>
          <dgm:dir/>
          <dgm:animLvl val="ctr"/>
          <dgm:resizeHandles val="exact"/>
        </dgm:presLayoutVars>
      </dgm:prSet>
      <dgm:spPr/>
    </dgm:pt>
    <dgm:pt modelId="{E1615AAA-47EC-4419-9A44-E47048A57872}" type="pres">
      <dgm:prSet presAssocID="{4FFE5B6C-B080-411D-860A-173031451FDA}" presName="centerShape" presStyleLbl="node0" presStyleIdx="0" presStyleCnt="1" custScaleX="147504" custLinFactNeighborX="-5022" custLinFactNeighborY="-22965"/>
      <dgm:spPr/>
    </dgm:pt>
    <dgm:pt modelId="{861BF8C7-D300-4EB6-9108-1827CD080958}" type="pres">
      <dgm:prSet presAssocID="{14DD4DFE-AE2F-44EA-8486-FAECFC6C464B}" presName="parTrans" presStyleLbl="sibTrans2D1" presStyleIdx="0" presStyleCnt="3" custAng="21478473"/>
      <dgm:spPr/>
    </dgm:pt>
    <dgm:pt modelId="{50F691D1-5055-4C2D-B90B-9EEB80F44D4B}" type="pres">
      <dgm:prSet presAssocID="{14DD4DFE-AE2F-44EA-8486-FAECFC6C464B}" presName="connectorText" presStyleLbl="sibTrans2D1" presStyleIdx="0" presStyleCnt="3"/>
      <dgm:spPr/>
    </dgm:pt>
    <dgm:pt modelId="{728E63C2-B98C-41E1-83D0-89B0CF1F121F}" type="pres">
      <dgm:prSet presAssocID="{1CAB4F69-1456-4114-ACDC-56B6AD6B8ECA}" presName="node" presStyleLbl="node1" presStyleIdx="0" presStyleCnt="3" custScaleX="147504" custRadScaleRad="51050" custRadScaleInc="-281495">
        <dgm:presLayoutVars>
          <dgm:bulletEnabled val="1"/>
        </dgm:presLayoutVars>
      </dgm:prSet>
      <dgm:spPr/>
    </dgm:pt>
    <dgm:pt modelId="{5AB8583C-1A5B-44AB-ACB8-9E12A4267E34}" type="pres">
      <dgm:prSet presAssocID="{0B9DE878-B154-4A0B-8C71-5C7A4E0B2521}" presName="parTrans" presStyleLbl="sibTrans2D1" presStyleIdx="1" presStyleCnt="3" custLinFactNeighborX="-31770"/>
      <dgm:spPr/>
    </dgm:pt>
    <dgm:pt modelId="{D78833A5-AA25-4BF3-9FEF-1DB667047F03}" type="pres">
      <dgm:prSet presAssocID="{0B9DE878-B154-4A0B-8C71-5C7A4E0B2521}" presName="connectorText" presStyleLbl="sibTrans2D1" presStyleIdx="1" presStyleCnt="3"/>
      <dgm:spPr/>
    </dgm:pt>
    <dgm:pt modelId="{8708CFEF-1271-4C96-91B0-1325478286FA}" type="pres">
      <dgm:prSet presAssocID="{C0B53094-D981-48E3-8B1D-A4D88F62534D}" presName="node" presStyleLbl="node1" presStyleIdx="1" presStyleCnt="3" custScaleX="147504" custRadScaleRad="137874" custRadScaleInc="-80714">
        <dgm:presLayoutVars>
          <dgm:bulletEnabled val="1"/>
        </dgm:presLayoutVars>
      </dgm:prSet>
      <dgm:spPr/>
    </dgm:pt>
    <dgm:pt modelId="{38566CD5-ED76-46A2-A2BC-27382F399F47}" type="pres">
      <dgm:prSet presAssocID="{788E304B-9DE9-4DD6-B979-7CAFCB666E96}" presName="parTrans" presStyleLbl="sibTrans2D1" presStyleIdx="2" presStyleCnt="3" custScaleX="167414" custScaleY="93944"/>
      <dgm:spPr/>
    </dgm:pt>
    <dgm:pt modelId="{17175FF7-1747-405A-820A-D62AEB59159D}" type="pres">
      <dgm:prSet presAssocID="{788E304B-9DE9-4DD6-B979-7CAFCB666E96}" presName="connectorText" presStyleLbl="sibTrans2D1" presStyleIdx="2" presStyleCnt="3"/>
      <dgm:spPr/>
    </dgm:pt>
    <dgm:pt modelId="{DBAC52B5-4D78-489D-9EB5-0172C36E5FBB}" type="pres">
      <dgm:prSet presAssocID="{9A9B2A0C-A204-4974-8965-56DDFE717E3A}" presName="node" presStyleLbl="node1" presStyleIdx="2" presStyleCnt="3" custScaleX="147504" custRadScaleRad="146700" custRadScaleInc="76954">
        <dgm:presLayoutVars>
          <dgm:bulletEnabled val="1"/>
        </dgm:presLayoutVars>
      </dgm:prSet>
      <dgm:spPr/>
    </dgm:pt>
  </dgm:ptLst>
  <dgm:cxnLst>
    <dgm:cxn modelId="{B4C01F0B-20D8-40F8-AC34-BD1D611C75F9}" type="presOf" srcId="{C0B53094-D981-48E3-8B1D-A4D88F62534D}" destId="{8708CFEF-1271-4C96-91B0-1325478286FA}" srcOrd="0" destOrd="0" presId="urn:microsoft.com/office/officeart/2005/8/layout/radial5"/>
    <dgm:cxn modelId="{16DBFF15-7E1E-4FB2-A9E6-1374BE24B05B}" srcId="{4FFE5B6C-B080-411D-860A-173031451FDA}" destId="{9A9B2A0C-A204-4974-8965-56DDFE717E3A}" srcOrd="2" destOrd="0" parTransId="{788E304B-9DE9-4DD6-B979-7CAFCB666E96}" sibTransId="{09912663-B567-484B-9CF1-DD2630AFF96C}"/>
    <dgm:cxn modelId="{24DEEA19-7C33-45B1-9F11-6D9A8EA11EBA}" type="presOf" srcId="{14DD4DFE-AE2F-44EA-8486-FAECFC6C464B}" destId="{50F691D1-5055-4C2D-B90B-9EEB80F44D4B}" srcOrd="1" destOrd="0" presId="urn:microsoft.com/office/officeart/2005/8/layout/radial5"/>
    <dgm:cxn modelId="{93758E6B-874F-48EC-BD21-8C537B6390A7}" type="presOf" srcId="{14DD4DFE-AE2F-44EA-8486-FAECFC6C464B}" destId="{861BF8C7-D300-4EB6-9108-1827CD080958}" srcOrd="0" destOrd="0" presId="urn:microsoft.com/office/officeart/2005/8/layout/radial5"/>
    <dgm:cxn modelId="{88466E54-7D2F-4BD7-A27E-7A2DD1EBC1B8}" type="presOf" srcId="{0B9DE878-B154-4A0B-8C71-5C7A4E0B2521}" destId="{D78833A5-AA25-4BF3-9FEF-1DB667047F03}" srcOrd="1" destOrd="0" presId="urn:microsoft.com/office/officeart/2005/8/layout/radial5"/>
    <dgm:cxn modelId="{2BC2D17C-EE97-4412-A417-2BD45AC62EEC}" srcId="{4FFE5B6C-B080-411D-860A-173031451FDA}" destId="{1CAB4F69-1456-4114-ACDC-56B6AD6B8ECA}" srcOrd="0" destOrd="0" parTransId="{14DD4DFE-AE2F-44EA-8486-FAECFC6C464B}" sibTransId="{A8EB5F9A-1B1F-4135-A1D5-B51DAF7B7ABF}"/>
    <dgm:cxn modelId="{41871881-FD32-40A7-964F-F82D7BF3A79A}" type="presOf" srcId="{1CAB4F69-1456-4114-ACDC-56B6AD6B8ECA}" destId="{728E63C2-B98C-41E1-83D0-89B0CF1F121F}" srcOrd="0" destOrd="0" presId="urn:microsoft.com/office/officeart/2005/8/layout/radial5"/>
    <dgm:cxn modelId="{1EA2C48E-EF6A-487B-A64B-4E0226FDE153}" type="presOf" srcId="{9A9B2A0C-A204-4974-8965-56DDFE717E3A}" destId="{DBAC52B5-4D78-489D-9EB5-0172C36E5FBB}" srcOrd="0" destOrd="0" presId="urn:microsoft.com/office/officeart/2005/8/layout/radial5"/>
    <dgm:cxn modelId="{B52AD092-9571-46C3-84EC-152C25D9EE62}" type="presOf" srcId="{788E304B-9DE9-4DD6-B979-7CAFCB666E96}" destId="{17175FF7-1747-405A-820A-D62AEB59159D}" srcOrd="1" destOrd="0" presId="urn:microsoft.com/office/officeart/2005/8/layout/radial5"/>
    <dgm:cxn modelId="{ACB50E94-03F7-407D-9241-318A2CC9205C}" srcId="{5B2338C3-AF4D-4997-901B-790B84EE1343}" destId="{4FFE5B6C-B080-411D-860A-173031451FDA}" srcOrd="0" destOrd="0" parTransId="{AB970D33-610F-4E98-BB77-0AF2B1FA175A}" sibTransId="{8BB1454A-3F4F-4286-85A1-B2DF468314A5}"/>
    <dgm:cxn modelId="{E3BB20B7-CE8D-45AD-97CA-38CFFEBE86D0}" type="presOf" srcId="{788E304B-9DE9-4DD6-B979-7CAFCB666E96}" destId="{38566CD5-ED76-46A2-A2BC-27382F399F47}" srcOrd="0" destOrd="0" presId="urn:microsoft.com/office/officeart/2005/8/layout/radial5"/>
    <dgm:cxn modelId="{05B5F7B8-5A5C-4EFD-97CF-A974953F6F67}" srcId="{4FFE5B6C-B080-411D-860A-173031451FDA}" destId="{C0B53094-D981-48E3-8B1D-A4D88F62534D}" srcOrd="1" destOrd="0" parTransId="{0B9DE878-B154-4A0B-8C71-5C7A4E0B2521}" sibTransId="{A7AD93CF-3D35-43E5-94DF-722AB5EDD1A8}"/>
    <dgm:cxn modelId="{3F543FCF-1074-4171-9708-3985FE8DC939}" type="presOf" srcId="{0B9DE878-B154-4A0B-8C71-5C7A4E0B2521}" destId="{5AB8583C-1A5B-44AB-ACB8-9E12A4267E34}" srcOrd="0" destOrd="0" presId="urn:microsoft.com/office/officeart/2005/8/layout/radial5"/>
    <dgm:cxn modelId="{214A7CFA-9212-4A5D-9DFF-0C849F3679CA}" type="presOf" srcId="{5B2338C3-AF4D-4997-901B-790B84EE1343}" destId="{3B5CA519-6C80-4BC3-86CC-862091E3E454}" srcOrd="0" destOrd="0" presId="urn:microsoft.com/office/officeart/2005/8/layout/radial5"/>
    <dgm:cxn modelId="{D3BB6CFC-5DC8-4EE1-A0AD-A7A686A24597}" type="presOf" srcId="{4FFE5B6C-B080-411D-860A-173031451FDA}" destId="{E1615AAA-47EC-4419-9A44-E47048A57872}" srcOrd="0" destOrd="0" presId="urn:microsoft.com/office/officeart/2005/8/layout/radial5"/>
    <dgm:cxn modelId="{45E68293-4772-4038-8445-97B7EBF8E756}" type="presParOf" srcId="{3B5CA519-6C80-4BC3-86CC-862091E3E454}" destId="{E1615AAA-47EC-4419-9A44-E47048A57872}" srcOrd="0" destOrd="0" presId="urn:microsoft.com/office/officeart/2005/8/layout/radial5"/>
    <dgm:cxn modelId="{8ACCD4C4-A41C-4B8B-B4B4-78E7BD1E6338}" type="presParOf" srcId="{3B5CA519-6C80-4BC3-86CC-862091E3E454}" destId="{861BF8C7-D300-4EB6-9108-1827CD080958}" srcOrd="1" destOrd="0" presId="urn:microsoft.com/office/officeart/2005/8/layout/radial5"/>
    <dgm:cxn modelId="{0A71C315-5810-480E-8AF6-C466F2560425}" type="presParOf" srcId="{861BF8C7-D300-4EB6-9108-1827CD080958}" destId="{50F691D1-5055-4C2D-B90B-9EEB80F44D4B}" srcOrd="0" destOrd="0" presId="urn:microsoft.com/office/officeart/2005/8/layout/radial5"/>
    <dgm:cxn modelId="{985A4E83-67F8-4662-9768-0AB787F4BB8C}" type="presParOf" srcId="{3B5CA519-6C80-4BC3-86CC-862091E3E454}" destId="{728E63C2-B98C-41E1-83D0-89B0CF1F121F}" srcOrd="2" destOrd="0" presId="urn:microsoft.com/office/officeart/2005/8/layout/radial5"/>
    <dgm:cxn modelId="{570FFBA3-A7DC-45BA-9AD3-AEF963AEEC32}" type="presParOf" srcId="{3B5CA519-6C80-4BC3-86CC-862091E3E454}" destId="{5AB8583C-1A5B-44AB-ACB8-9E12A4267E34}" srcOrd="3" destOrd="0" presId="urn:microsoft.com/office/officeart/2005/8/layout/radial5"/>
    <dgm:cxn modelId="{4E05EEC7-BDF3-414C-BD08-58AAC63D9499}" type="presParOf" srcId="{5AB8583C-1A5B-44AB-ACB8-9E12A4267E34}" destId="{D78833A5-AA25-4BF3-9FEF-1DB667047F03}" srcOrd="0" destOrd="0" presId="urn:microsoft.com/office/officeart/2005/8/layout/radial5"/>
    <dgm:cxn modelId="{9C4C6F46-B119-49AB-BA58-3113C0DED67E}" type="presParOf" srcId="{3B5CA519-6C80-4BC3-86CC-862091E3E454}" destId="{8708CFEF-1271-4C96-91B0-1325478286FA}" srcOrd="4" destOrd="0" presId="urn:microsoft.com/office/officeart/2005/8/layout/radial5"/>
    <dgm:cxn modelId="{3D51032D-624B-4BAD-8378-D8EC7A81748D}" type="presParOf" srcId="{3B5CA519-6C80-4BC3-86CC-862091E3E454}" destId="{38566CD5-ED76-46A2-A2BC-27382F399F47}" srcOrd="5" destOrd="0" presId="urn:microsoft.com/office/officeart/2005/8/layout/radial5"/>
    <dgm:cxn modelId="{33821838-C152-4CFA-B368-3C349FB0E97D}" type="presParOf" srcId="{38566CD5-ED76-46A2-A2BC-27382F399F47}" destId="{17175FF7-1747-405A-820A-D62AEB59159D}" srcOrd="0" destOrd="0" presId="urn:microsoft.com/office/officeart/2005/8/layout/radial5"/>
    <dgm:cxn modelId="{A871CE05-785E-46AE-8713-DDA063662A5C}" type="presParOf" srcId="{3B5CA519-6C80-4BC3-86CC-862091E3E454}" destId="{DBAC52B5-4D78-489D-9EB5-0172C36E5FBB}" srcOrd="6"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15AAA-47EC-4419-9A44-E47048A57872}">
      <dsp:nvSpPr>
        <dsp:cNvPr id="0" name=""/>
        <dsp:cNvSpPr/>
      </dsp:nvSpPr>
      <dsp:spPr>
        <a:xfrm>
          <a:off x="3097503" y="1132055"/>
          <a:ext cx="2204026" cy="149421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Housing and Homelessness Work Group</a:t>
          </a:r>
        </a:p>
      </dsp:txBody>
      <dsp:txXfrm>
        <a:off x="3420275" y="1350878"/>
        <a:ext cx="1558482" cy="1056568"/>
      </dsp:txXfrm>
    </dsp:sp>
    <dsp:sp modelId="{861BF8C7-D300-4EB6-9108-1827CD080958}">
      <dsp:nvSpPr>
        <dsp:cNvPr id="0" name=""/>
        <dsp:cNvSpPr/>
      </dsp:nvSpPr>
      <dsp:spPr>
        <a:xfrm rot="5270843">
          <a:off x="4065852" y="2620927"/>
          <a:ext cx="271748" cy="508032"/>
        </a:xfrm>
        <a:prstGeom prst="rightArrow">
          <a:avLst>
            <a:gd name="adj1" fmla="val 60000"/>
            <a:gd name="adj2" fmla="val 50000"/>
          </a:avLst>
        </a:prstGeom>
        <a:solidFill>
          <a:schemeClr val="accent1">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4105083" y="2681800"/>
        <a:ext cx="190224" cy="304820"/>
      </dsp:txXfrm>
    </dsp:sp>
    <dsp:sp modelId="{728E63C2-B98C-41E1-83D0-89B0CF1F121F}">
      <dsp:nvSpPr>
        <dsp:cNvPr id="0" name=""/>
        <dsp:cNvSpPr/>
      </dsp:nvSpPr>
      <dsp:spPr>
        <a:xfrm>
          <a:off x="3101958" y="3139000"/>
          <a:ext cx="2204026" cy="149421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Intra-agency Council on Housing and Homelessness</a:t>
          </a:r>
        </a:p>
      </dsp:txBody>
      <dsp:txXfrm>
        <a:off x="3424730" y="3357823"/>
        <a:ext cx="1558482" cy="1056568"/>
      </dsp:txXfrm>
    </dsp:sp>
    <dsp:sp modelId="{5AB8583C-1A5B-44AB-ACB8-9E12A4267E34}">
      <dsp:nvSpPr>
        <dsp:cNvPr id="0" name=""/>
        <dsp:cNvSpPr/>
      </dsp:nvSpPr>
      <dsp:spPr>
        <a:xfrm rot="57239">
          <a:off x="5339372" y="1649470"/>
          <a:ext cx="392470" cy="50803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5339380" y="1750096"/>
        <a:ext cx="274729" cy="304820"/>
      </dsp:txXfrm>
    </dsp:sp>
    <dsp:sp modelId="{8708CFEF-1271-4C96-91B0-1325478286FA}">
      <dsp:nvSpPr>
        <dsp:cNvPr id="0" name=""/>
        <dsp:cNvSpPr/>
      </dsp:nvSpPr>
      <dsp:spPr>
        <a:xfrm>
          <a:off x="6041272" y="1181074"/>
          <a:ext cx="2204026" cy="149421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Housing Data Standards</a:t>
          </a:r>
        </a:p>
      </dsp:txBody>
      <dsp:txXfrm>
        <a:off x="6364044" y="1399897"/>
        <a:ext cx="1558482" cy="1056568"/>
      </dsp:txXfrm>
    </dsp:sp>
    <dsp:sp modelId="{38566CD5-ED76-46A2-A2BC-27382F399F47}">
      <dsp:nvSpPr>
        <dsp:cNvPr id="0" name=""/>
        <dsp:cNvSpPr/>
      </dsp:nvSpPr>
      <dsp:spPr>
        <a:xfrm rot="10666870">
          <a:off x="2602858" y="1693200"/>
          <a:ext cx="474519" cy="47726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rot="10800000">
        <a:off x="2745161" y="1785897"/>
        <a:ext cx="332163" cy="286360"/>
      </dsp:txXfrm>
    </dsp:sp>
    <dsp:sp modelId="{DBAC52B5-4D78-489D-9EB5-0172C36E5FBB}">
      <dsp:nvSpPr>
        <dsp:cNvPr id="0" name=""/>
        <dsp:cNvSpPr/>
      </dsp:nvSpPr>
      <dsp:spPr>
        <a:xfrm>
          <a:off x="362674" y="1238017"/>
          <a:ext cx="2204026" cy="149421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Opioid Priority Area Team (OPAT)</a:t>
          </a:r>
        </a:p>
      </dsp:txBody>
      <dsp:txXfrm>
        <a:off x="685446" y="1456840"/>
        <a:ext cx="1558482" cy="1056568"/>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1502" cy="468951"/>
          </a:xfrm>
          <a:prstGeom prst="rect">
            <a:avLst/>
          </a:prstGeom>
        </p:spPr>
        <p:txBody>
          <a:bodyPr vert="horz" lIns="92290" tIns="46145" rIns="92290" bIns="46145" rtlCol="0"/>
          <a:lstStyle>
            <a:lvl1pPr algn="l">
              <a:defRPr sz="1200"/>
            </a:lvl1pPr>
          </a:lstStyle>
          <a:p>
            <a:endParaRPr lang="en-US"/>
          </a:p>
        </p:txBody>
      </p:sp>
      <p:sp>
        <p:nvSpPr>
          <p:cNvPr id="3" name="Date Placeholder 2"/>
          <p:cNvSpPr>
            <a:spLocks noGrp="1"/>
          </p:cNvSpPr>
          <p:nvPr>
            <p:ph type="dt" sz="quarter" idx="1"/>
          </p:nvPr>
        </p:nvSpPr>
        <p:spPr>
          <a:xfrm>
            <a:off x="4013494" y="0"/>
            <a:ext cx="3071502" cy="468951"/>
          </a:xfrm>
          <a:prstGeom prst="rect">
            <a:avLst/>
          </a:prstGeom>
        </p:spPr>
        <p:txBody>
          <a:bodyPr vert="horz" lIns="92290" tIns="46145" rIns="92290" bIns="46145" rtlCol="0"/>
          <a:lstStyle>
            <a:lvl1pPr algn="r">
              <a:defRPr sz="1200"/>
            </a:lvl1pPr>
          </a:lstStyle>
          <a:p>
            <a:fld id="{F33EE6C5-4F47-4445-8BCE-B8BE9FB65DED}" type="datetimeFigureOut">
              <a:rPr lang="en-US" smtClean="0"/>
              <a:t>3/9/2021</a:t>
            </a:fld>
            <a:endParaRPr lang="en-US"/>
          </a:p>
        </p:txBody>
      </p:sp>
      <p:sp>
        <p:nvSpPr>
          <p:cNvPr id="4" name="Footer Placeholder 3"/>
          <p:cNvSpPr>
            <a:spLocks noGrp="1"/>
          </p:cNvSpPr>
          <p:nvPr>
            <p:ph type="ftr" sz="quarter" idx="2"/>
          </p:nvPr>
        </p:nvSpPr>
        <p:spPr>
          <a:xfrm>
            <a:off x="0" y="8902049"/>
            <a:ext cx="3071502" cy="468951"/>
          </a:xfrm>
          <a:prstGeom prst="rect">
            <a:avLst/>
          </a:prstGeom>
        </p:spPr>
        <p:txBody>
          <a:bodyPr vert="horz" lIns="92290" tIns="46145" rIns="92290" bIns="46145" rtlCol="0" anchor="b"/>
          <a:lstStyle>
            <a:lvl1pPr algn="l">
              <a:defRPr sz="1200"/>
            </a:lvl1pPr>
          </a:lstStyle>
          <a:p>
            <a:endParaRPr lang="en-US"/>
          </a:p>
        </p:txBody>
      </p:sp>
      <p:sp>
        <p:nvSpPr>
          <p:cNvPr id="5" name="Slide Number Placeholder 4"/>
          <p:cNvSpPr>
            <a:spLocks noGrp="1"/>
          </p:cNvSpPr>
          <p:nvPr>
            <p:ph type="sldNum" sz="quarter" idx="3"/>
          </p:nvPr>
        </p:nvSpPr>
        <p:spPr>
          <a:xfrm>
            <a:off x="4013494" y="8902049"/>
            <a:ext cx="3071502" cy="468951"/>
          </a:xfrm>
          <a:prstGeom prst="rect">
            <a:avLst/>
          </a:prstGeom>
        </p:spPr>
        <p:txBody>
          <a:bodyPr vert="horz" lIns="92290" tIns="46145" rIns="92290" bIns="46145" rtlCol="0" anchor="b"/>
          <a:lstStyle>
            <a:lvl1pPr algn="r">
              <a:defRPr sz="1200"/>
            </a:lvl1pPr>
          </a:lstStyle>
          <a:p>
            <a:fld id="{B8A8D0D6-5496-4D9E-81CA-3E43FBC8EAE3}" type="slidenum">
              <a:rPr lang="en-US" smtClean="0"/>
              <a:t>‹#›</a:t>
            </a:fld>
            <a:endParaRPr lang="en-US"/>
          </a:p>
        </p:txBody>
      </p:sp>
    </p:spTree>
    <p:extLst>
      <p:ext uri="{BB962C8B-B14F-4D97-AF65-F5344CB8AC3E}">
        <p14:creationId xmlns:p14="http://schemas.microsoft.com/office/powerpoint/2010/main" val="18856302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0860" cy="470257"/>
          </a:xfrm>
          <a:prstGeom prst="rect">
            <a:avLst/>
          </a:prstGeom>
        </p:spPr>
        <p:txBody>
          <a:bodyPr vert="horz" lIns="94044" tIns="47022" rIns="94044" bIns="47022" rtlCol="0"/>
          <a:lstStyle>
            <a:lvl1pPr algn="l">
              <a:defRPr sz="1200"/>
            </a:lvl1pPr>
          </a:lstStyle>
          <a:p>
            <a:endParaRPr lang="en-US"/>
          </a:p>
        </p:txBody>
      </p:sp>
      <p:sp>
        <p:nvSpPr>
          <p:cNvPr id="3" name="Date Placeholder 2"/>
          <p:cNvSpPr>
            <a:spLocks noGrp="1"/>
          </p:cNvSpPr>
          <p:nvPr>
            <p:ph type="dt" idx="1"/>
          </p:nvPr>
        </p:nvSpPr>
        <p:spPr>
          <a:xfrm>
            <a:off x="4014100" y="0"/>
            <a:ext cx="3070860" cy="470257"/>
          </a:xfrm>
          <a:prstGeom prst="rect">
            <a:avLst/>
          </a:prstGeom>
        </p:spPr>
        <p:txBody>
          <a:bodyPr vert="horz" lIns="94044" tIns="47022" rIns="94044" bIns="47022" rtlCol="0"/>
          <a:lstStyle>
            <a:lvl1pPr algn="r">
              <a:defRPr sz="1200"/>
            </a:lvl1pPr>
          </a:lstStyle>
          <a:p>
            <a:fld id="{5A6C4BF5-E566-BD4E-BF84-8EF979555B2D}" type="datetimeFigureOut">
              <a:rPr lang="en-US" smtClean="0"/>
              <a:t>3/9/2021</a:t>
            </a:fld>
            <a:endParaRPr lang="en-US"/>
          </a:p>
        </p:txBody>
      </p:sp>
      <p:sp>
        <p:nvSpPr>
          <p:cNvPr id="5" name="Notes Placeholder 4"/>
          <p:cNvSpPr>
            <a:spLocks noGrp="1"/>
          </p:cNvSpPr>
          <p:nvPr>
            <p:ph type="body" sz="quarter" idx="3"/>
          </p:nvPr>
        </p:nvSpPr>
        <p:spPr>
          <a:xfrm>
            <a:off x="708660" y="4510563"/>
            <a:ext cx="5669280" cy="3690462"/>
          </a:xfrm>
          <a:prstGeom prst="rect">
            <a:avLst/>
          </a:prstGeom>
        </p:spPr>
        <p:txBody>
          <a:bodyPr vert="horz" lIns="94044" tIns="47022" rIns="94044" bIns="4702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02344"/>
            <a:ext cx="3070860" cy="470256"/>
          </a:xfrm>
          <a:prstGeom prst="rect">
            <a:avLst/>
          </a:prstGeom>
        </p:spPr>
        <p:txBody>
          <a:bodyPr vert="horz" lIns="94044" tIns="47022" rIns="94044" bIns="47022" rtlCol="0" anchor="b"/>
          <a:lstStyle>
            <a:lvl1pPr algn="l">
              <a:defRPr sz="1200"/>
            </a:lvl1pPr>
          </a:lstStyle>
          <a:p>
            <a:endParaRPr lang="en-US"/>
          </a:p>
        </p:txBody>
      </p:sp>
      <p:sp>
        <p:nvSpPr>
          <p:cNvPr id="7" name="Slide Number Placeholder 6"/>
          <p:cNvSpPr>
            <a:spLocks noGrp="1"/>
          </p:cNvSpPr>
          <p:nvPr>
            <p:ph type="sldNum" sz="quarter" idx="5"/>
          </p:nvPr>
        </p:nvSpPr>
        <p:spPr>
          <a:xfrm>
            <a:off x="4014100" y="8902344"/>
            <a:ext cx="3070860" cy="470256"/>
          </a:xfrm>
          <a:prstGeom prst="rect">
            <a:avLst/>
          </a:prstGeom>
        </p:spPr>
        <p:txBody>
          <a:bodyPr vert="horz" lIns="94044" tIns="47022" rIns="94044" bIns="47022" rtlCol="0" anchor="b"/>
          <a:lstStyle>
            <a:lvl1pPr algn="r">
              <a:defRPr sz="1200"/>
            </a:lvl1pPr>
          </a:lstStyle>
          <a:p>
            <a:fld id="{D34CBBDB-52D0-FE4C-8729-D7393D454E10}" type="slidenum">
              <a:rPr lang="en-US" smtClean="0"/>
              <a:t>‹#›</a:t>
            </a:fld>
            <a:endParaRPr lang="en-US"/>
          </a:p>
        </p:txBody>
      </p:sp>
      <p:sp>
        <p:nvSpPr>
          <p:cNvPr id="8" name="Slide Image Placeholder 7"/>
          <p:cNvSpPr>
            <a:spLocks noGrp="1" noRot="1" noChangeAspect="1"/>
          </p:cNvSpPr>
          <p:nvPr>
            <p:ph type="sldImg" idx="2"/>
          </p:nvPr>
        </p:nvSpPr>
        <p:spPr>
          <a:xfrm>
            <a:off x="419100" y="703263"/>
            <a:ext cx="6248400" cy="3514725"/>
          </a:xfrm>
          <a:prstGeom prst="rect">
            <a:avLst/>
          </a:prstGeom>
          <a:noFill/>
          <a:ln w="12700">
            <a:solidFill>
              <a:prstClr val="black"/>
            </a:solidFill>
          </a:ln>
        </p:spPr>
        <p:txBody>
          <a:bodyPr vert="horz" lIns="92290" tIns="46145" rIns="92290" bIns="46145" rtlCol="0" anchor="ctr"/>
          <a:lstStyle/>
          <a:p>
            <a:endParaRPr lang="en-US"/>
          </a:p>
        </p:txBody>
      </p:sp>
    </p:spTree>
    <p:extLst>
      <p:ext uri="{BB962C8B-B14F-4D97-AF65-F5344CB8AC3E}">
        <p14:creationId xmlns:p14="http://schemas.microsoft.com/office/powerpoint/2010/main" val="161336986"/>
      </p:ext>
    </p:extLst>
  </p:cSld>
  <p:clrMap bg1="lt1" tx1="dk1" bg2="lt2" tx2="dk2" accent1="accent1" accent2="accent2" accent3="accent3" accent4="accent4" accent5="accent5" accent6="accent6" hlink="hlink" folHlink="folHlink"/>
  <p:notesStyle>
    <a:lvl1pPr marL="0" algn="l" defTabSz="901004" rtl="0" eaLnBrk="1" latinLnBrk="0" hangingPunct="1">
      <a:defRPr sz="1200" kern="1200">
        <a:solidFill>
          <a:schemeClr val="tx1"/>
        </a:solidFill>
        <a:latin typeface="+mn-lt"/>
        <a:ea typeface="+mn-ea"/>
        <a:cs typeface="+mn-cs"/>
      </a:defRPr>
    </a:lvl1pPr>
    <a:lvl2pPr marL="450111" algn="l" defTabSz="901004" rtl="0" eaLnBrk="1" latinLnBrk="0" hangingPunct="1">
      <a:defRPr sz="1200" kern="1200">
        <a:solidFill>
          <a:schemeClr val="tx1"/>
        </a:solidFill>
        <a:latin typeface="+mn-lt"/>
        <a:ea typeface="+mn-ea"/>
        <a:cs typeface="+mn-cs"/>
      </a:defRPr>
    </a:lvl2pPr>
    <a:lvl3pPr marL="901004" algn="l" defTabSz="901004" rtl="0" eaLnBrk="1" latinLnBrk="0" hangingPunct="1">
      <a:defRPr sz="1200" kern="1200">
        <a:solidFill>
          <a:schemeClr val="tx1"/>
        </a:solidFill>
        <a:latin typeface="+mn-lt"/>
        <a:ea typeface="+mn-ea"/>
        <a:cs typeface="+mn-cs"/>
      </a:defRPr>
    </a:lvl3pPr>
    <a:lvl4pPr marL="1351542" algn="l" defTabSz="901004" rtl="0" eaLnBrk="1" latinLnBrk="0" hangingPunct="1">
      <a:defRPr sz="1200" kern="1200">
        <a:solidFill>
          <a:schemeClr val="tx1"/>
        </a:solidFill>
        <a:latin typeface="+mn-lt"/>
        <a:ea typeface="+mn-ea"/>
        <a:cs typeface="+mn-cs"/>
      </a:defRPr>
    </a:lvl4pPr>
    <a:lvl5pPr marL="1802142" algn="l" defTabSz="901004" rtl="0" eaLnBrk="1" latinLnBrk="0" hangingPunct="1">
      <a:defRPr sz="1200" kern="1200">
        <a:solidFill>
          <a:schemeClr val="tx1"/>
        </a:solidFill>
        <a:latin typeface="+mn-lt"/>
        <a:ea typeface="+mn-ea"/>
        <a:cs typeface="+mn-cs"/>
      </a:defRPr>
    </a:lvl5pPr>
    <a:lvl6pPr marL="2252902" algn="l" defTabSz="901004" rtl="0" eaLnBrk="1" latinLnBrk="0" hangingPunct="1">
      <a:defRPr sz="1200" kern="1200">
        <a:solidFill>
          <a:schemeClr val="tx1"/>
        </a:solidFill>
        <a:latin typeface="+mn-lt"/>
        <a:ea typeface="+mn-ea"/>
        <a:cs typeface="+mn-cs"/>
      </a:defRPr>
    </a:lvl6pPr>
    <a:lvl7pPr marL="2703011" algn="l" defTabSz="901004" rtl="0" eaLnBrk="1" latinLnBrk="0" hangingPunct="1">
      <a:defRPr sz="1200" kern="1200">
        <a:solidFill>
          <a:schemeClr val="tx1"/>
        </a:solidFill>
        <a:latin typeface="+mn-lt"/>
        <a:ea typeface="+mn-ea"/>
        <a:cs typeface="+mn-cs"/>
      </a:defRPr>
    </a:lvl7pPr>
    <a:lvl8pPr marL="3153348" algn="l" defTabSz="901004" rtl="0" eaLnBrk="1" latinLnBrk="0" hangingPunct="1">
      <a:defRPr sz="1200" kern="1200">
        <a:solidFill>
          <a:schemeClr val="tx1"/>
        </a:solidFill>
        <a:latin typeface="+mn-lt"/>
        <a:ea typeface="+mn-ea"/>
        <a:cs typeface="+mn-cs"/>
      </a:defRPr>
    </a:lvl8pPr>
    <a:lvl9pPr marL="3603979" algn="l" defTabSz="90100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BBDB-52D0-FE4C-8729-D7393D454E1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08780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BBDB-52D0-FE4C-8729-D7393D454E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83439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174698" indent="-174698">
              <a:buFont typeface="Arial" panose="020B0604020202020204" pitchFamily="34" charset="0"/>
              <a:buChar char="•"/>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617CDB-7501-4C90-95F1-7E28FD5084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78307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BBDB-52D0-FE4C-8729-D7393D454E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23097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2050"/>
            <a:ext cx="5573712"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BBDB-52D0-FE4C-8729-D7393D454E1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74206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2050"/>
            <a:ext cx="5573712" cy="3136900"/>
          </a:xfrm>
        </p:spPr>
      </p:sp>
      <p:sp>
        <p:nvSpPr>
          <p:cNvPr id="3" name="Notes Placeholder 2"/>
          <p:cNvSpPr>
            <a:spLocks noGrp="1"/>
          </p:cNvSpPr>
          <p:nvPr>
            <p:ph type="body" idx="1"/>
          </p:nvPr>
        </p:nvSpPr>
        <p:spPr>
          <a:xfrm>
            <a:off x="486835" y="4995328"/>
            <a:ext cx="6043334" cy="246221"/>
          </a:xfrm>
        </p:spPr>
        <p:txBody>
          <a:bodyPr/>
          <a:lstStyle/>
          <a:p>
            <a:endParaRPr lang="en-US" dirty="0"/>
          </a:p>
        </p:txBody>
      </p:sp>
    </p:spTree>
    <p:extLst>
      <p:ext uri="{BB962C8B-B14F-4D97-AF65-F5344CB8AC3E}">
        <p14:creationId xmlns:p14="http://schemas.microsoft.com/office/powerpoint/2010/main" val="32743414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2050"/>
            <a:ext cx="5573712" cy="31369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BBDB-52D0-FE4C-8729-D7393D454E1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163426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2050"/>
            <a:ext cx="5573712"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BBDB-52D0-FE4C-8729-D7393D454E1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52927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BBDB-52D0-FE4C-8729-D7393D454E1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270889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BBDB-52D0-FE4C-8729-D7393D454E1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38815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BBDB-52D0-FE4C-8729-D7393D454E1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88709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BBDB-52D0-FE4C-8729-D7393D454E1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03769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BBDB-52D0-FE4C-8729-D7393D454E1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500273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BBDB-52D0-FE4C-8729-D7393D454E1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928103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BBDB-52D0-FE4C-8729-D7393D454E1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312469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BBDB-52D0-FE4C-8729-D7393D454E1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057293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b1f113c9a1_6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b1f113c9a1_6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7481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b1f113c9a1_6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b1f113c9a1_6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263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b1f113c9a1_6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b1f113c9a1_6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60806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b220a79d6b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b220a79d6b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50569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b2720c34e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b2720c34e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28273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b1f113c9a1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 dirty="0">
              <a:cs typeface="Calibri"/>
            </a:endParaRPr>
          </a:p>
        </p:txBody>
      </p:sp>
      <p:sp>
        <p:nvSpPr>
          <p:cNvPr id="72" name="Google Shape;72;gb1f113c9a1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72627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BBDB-52D0-FE4C-8729-D7393D454E1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474380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b218140ae4_13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6" name="Google Shape;126;gb218140ae4_13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174520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b218140ae4_13_2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b218140ae4_13_2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61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b2720c34ed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b2720c34ed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65927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7898b974df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7898b974df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endParaRPr lang="en-US" sz="1100" dirty="0">
              <a:latin typeface="Arial"/>
              <a:cs typeface="Arial"/>
            </a:endParaRPr>
          </a:p>
        </p:txBody>
      </p:sp>
    </p:spTree>
    <p:extLst>
      <p:ext uri="{BB962C8B-B14F-4D97-AF65-F5344CB8AC3E}">
        <p14:creationId xmlns:p14="http://schemas.microsoft.com/office/powerpoint/2010/main" val="16217555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7898b974df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7898b974df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endParaRPr lang="en-US" dirty="0"/>
          </a:p>
        </p:txBody>
      </p:sp>
    </p:spTree>
    <p:extLst>
      <p:ext uri="{BB962C8B-B14F-4D97-AF65-F5344CB8AC3E}">
        <p14:creationId xmlns:p14="http://schemas.microsoft.com/office/powerpoint/2010/main" val="33619432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7898b974df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7898b974df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endParaRPr lang="en-US" dirty="0"/>
          </a:p>
        </p:txBody>
      </p:sp>
    </p:spTree>
    <p:extLst>
      <p:ext uri="{BB962C8B-B14F-4D97-AF65-F5344CB8AC3E}">
        <p14:creationId xmlns:p14="http://schemas.microsoft.com/office/powerpoint/2010/main" val="34816290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7898b974df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7898b974df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endParaRPr lang="en-US"/>
          </a:p>
        </p:txBody>
      </p:sp>
    </p:spTree>
    <p:extLst>
      <p:ext uri="{BB962C8B-B14F-4D97-AF65-F5344CB8AC3E}">
        <p14:creationId xmlns:p14="http://schemas.microsoft.com/office/powerpoint/2010/main" val="22961530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7898b974df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7898b974df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endParaRPr lang="en-US"/>
          </a:p>
        </p:txBody>
      </p:sp>
    </p:spTree>
    <p:extLst>
      <p:ext uri="{BB962C8B-B14F-4D97-AF65-F5344CB8AC3E}">
        <p14:creationId xmlns:p14="http://schemas.microsoft.com/office/powerpoint/2010/main" val="32984853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7898b974df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7898b974df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endParaRPr lang="en-US" sz="1100">
              <a:latin typeface="Abadi Extra Light"/>
            </a:endParaRPr>
          </a:p>
        </p:txBody>
      </p:sp>
    </p:spTree>
    <p:extLst>
      <p:ext uri="{BB962C8B-B14F-4D97-AF65-F5344CB8AC3E}">
        <p14:creationId xmlns:p14="http://schemas.microsoft.com/office/powerpoint/2010/main" val="10155250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7898b974df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7898b974df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endParaRPr lang="en"/>
          </a:p>
        </p:txBody>
      </p:sp>
    </p:spTree>
    <p:extLst>
      <p:ext uri="{BB962C8B-B14F-4D97-AF65-F5344CB8AC3E}">
        <p14:creationId xmlns:p14="http://schemas.microsoft.com/office/powerpoint/2010/main" val="1219302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BBDB-52D0-FE4C-8729-D7393D454E1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460285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7898b974df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7898b974df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endParaRPr lang="en"/>
          </a:p>
        </p:txBody>
      </p:sp>
    </p:spTree>
    <p:extLst>
      <p:ext uri="{BB962C8B-B14F-4D97-AF65-F5344CB8AC3E}">
        <p14:creationId xmlns:p14="http://schemas.microsoft.com/office/powerpoint/2010/main" val="33503110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7898b974df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7898b974df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endParaRPr lang="en" dirty="0"/>
          </a:p>
        </p:txBody>
      </p:sp>
    </p:spTree>
    <p:extLst>
      <p:ext uri="{BB962C8B-B14F-4D97-AF65-F5344CB8AC3E}">
        <p14:creationId xmlns:p14="http://schemas.microsoft.com/office/powerpoint/2010/main" val="37537260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b1f113c9a1_6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b1f113c9a1_6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24665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b228171320_4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b228171320_4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79244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D069312-E88E-4607-9FEE-EA4816B9C7AF}"/>
              </a:ext>
            </a:extLst>
          </p:cNvPr>
          <p:cNvSpPr>
            <a:spLocks noGrp="1"/>
          </p:cNvSpPr>
          <p:nvPr>
            <p:ph type="body" idx="1"/>
          </p:nvPr>
        </p:nvSpPr>
        <p:spPr/>
        <p:txBody>
          <a:bodyPr/>
          <a:lstStyle/>
          <a:p>
            <a:pPr>
              <a:buNone/>
            </a:pPr>
            <a:endParaRPr lang="en-US"/>
          </a:p>
        </p:txBody>
      </p:sp>
    </p:spTree>
    <p:extLst>
      <p:ext uri="{BB962C8B-B14F-4D97-AF65-F5344CB8AC3E}">
        <p14:creationId xmlns:p14="http://schemas.microsoft.com/office/powerpoint/2010/main" val="6508957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b1f113c9a1_6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b1f113c9a1_6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46960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b218140ae4_13_2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9" name="Google Shape;369;gb218140ae4_13_2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701214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b218140ae4_13_2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0" name="Google Shape;360;gb218140ae4_13_2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305824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b1f113c9a1_6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b1f113c9a1_6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37769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b2720c34ed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b2720c34ed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02426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BBDB-52D0-FE4C-8729-D7393D454E1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36134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7898b974df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7898b974df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endParaRPr lang="en-US" dirty="0"/>
          </a:p>
        </p:txBody>
      </p:sp>
    </p:spTree>
    <p:extLst>
      <p:ext uri="{BB962C8B-B14F-4D97-AF65-F5344CB8AC3E}">
        <p14:creationId xmlns:p14="http://schemas.microsoft.com/office/powerpoint/2010/main" val="1614904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7898b974df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7898b974df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endParaRPr lang="en-US" sz="1100">
              <a:latin typeface="Abadi Extra Light"/>
            </a:endParaRPr>
          </a:p>
        </p:txBody>
      </p:sp>
    </p:spTree>
    <p:extLst>
      <p:ext uri="{BB962C8B-B14F-4D97-AF65-F5344CB8AC3E}">
        <p14:creationId xmlns:p14="http://schemas.microsoft.com/office/powerpoint/2010/main" val="30541498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7898b974df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7898b974df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endParaRPr lang="en"/>
          </a:p>
        </p:txBody>
      </p:sp>
    </p:spTree>
    <p:extLst>
      <p:ext uri="{BB962C8B-B14F-4D97-AF65-F5344CB8AC3E}">
        <p14:creationId xmlns:p14="http://schemas.microsoft.com/office/powerpoint/2010/main" val="313859996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BBDB-52D0-FE4C-8729-D7393D454E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048574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BBDB-52D0-FE4C-8729-D7393D454E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75356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BBDB-52D0-FE4C-8729-D7393D454E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367647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BBDB-52D0-FE4C-8729-D7393D454E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2580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BBDB-52D0-FE4C-8729-D7393D454E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23097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617CDB-7501-4C90-95F1-7E28FD5084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78307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BBDB-52D0-FE4C-8729-D7393D454E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7485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617CDB-7501-4C90-95F1-7E28FD5084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78307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r Thank You Slide : 150th Logo">
    <p:bg>
      <p:bgPr>
        <a:solidFill>
          <a:srgbClr val="4376BB"/>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CC38585-9175-5F41-B983-E626A8B41D81}"/>
              </a:ext>
            </a:extLst>
          </p:cNvPr>
          <p:cNvSpPr/>
          <p:nvPr userDrawn="1"/>
        </p:nvSpPr>
        <p:spPr>
          <a:xfrm>
            <a:off x="0" y="5"/>
            <a:ext cx="12192000" cy="977549"/>
          </a:xfrm>
          <a:prstGeom prst="rect">
            <a:avLst/>
          </a:prstGeom>
          <a:solidFill>
            <a:srgbClr val="013366"/>
          </a:solidFill>
          <a:ln>
            <a:noFill/>
          </a:ln>
        </p:spPr>
        <p:style>
          <a:lnRef idx="2">
            <a:schemeClr val="accent1">
              <a:shade val="50000"/>
            </a:schemeClr>
          </a:lnRef>
          <a:fillRef idx="1">
            <a:schemeClr val="accent1"/>
          </a:fillRef>
          <a:effectRef idx="0">
            <a:schemeClr val="accent1"/>
          </a:effectRef>
          <a:fontRef idx="minor">
            <a:schemeClr val="lt1"/>
          </a:fontRef>
        </p:style>
        <p:txBody>
          <a:bodyPr lIns="90258" tIns="45718" rIns="90258" bIns="45718" rtlCol="0" anchor="ctr"/>
          <a:lstStyle/>
          <a:p>
            <a:pPr algn="ctr"/>
            <a:endParaRPr lang="en-US"/>
          </a:p>
        </p:txBody>
      </p:sp>
      <p:sp>
        <p:nvSpPr>
          <p:cNvPr id="18" name="Right Arrow 17">
            <a:extLst>
              <a:ext uri="{FF2B5EF4-FFF2-40B4-BE49-F238E27FC236}">
                <a16:creationId xmlns:a16="http://schemas.microsoft.com/office/drawing/2014/main" id="{046DACA1-5854-FE4E-B523-7C1C85892163}"/>
              </a:ext>
            </a:extLst>
          </p:cNvPr>
          <p:cNvSpPr/>
          <p:nvPr userDrawn="1"/>
        </p:nvSpPr>
        <p:spPr>
          <a:xfrm>
            <a:off x="-1707848" y="791684"/>
            <a:ext cx="193647" cy="168613"/>
          </a:xfrm>
          <a:prstGeom prst="rightArrow">
            <a:avLst/>
          </a:prstGeom>
          <a:solidFill>
            <a:sysClr val="windowText" lastClr="000000"/>
          </a:solidFill>
          <a:ln w="12700" cap="flat" cmpd="sng" algn="ctr">
            <a:noFill/>
            <a:prstDash val="solid"/>
            <a:miter lim="800000"/>
          </a:ln>
          <a:effectLst/>
        </p:spPr>
        <p:txBody>
          <a:bodyPr lIns="90258" tIns="45718" rIns="90258" bIns="45718" rtlCol="0" anchor="ctr"/>
          <a:lstStyle/>
          <a:p>
            <a:pPr marL="0" marR="0" lvl="0" indent="0" algn="ctr" defTabSz="901004"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A57BF16A-46A2-2C4D-B679-429BA6325698}"/>
              </a:ext>
            </a:extLst>
          </p:cNvPr>
          <p:cNvSpPr txBox="1"/>
          <p:nvPr userDrawn="1"/>
        </p:nvSpPr>
        <p:spPr>
          <a:xfrm>
            <a:off x="1768740" y="173769"/>
            <a:ext cx="10423375" cy="646331"/>
          </a:xfrm>
          <a:prstGeom prst="rect">
            <a:avLst/>
          </a:prstGeom>
          <a:noFill/>
          <a:ln>
            <a:noFill/>
          </a:ln>
        </p:spPr>
        <p:txBody>
          <a:bodyPr wrap="square" lIns="90258" tIns="45718" rIns="90258" bIns="45718" rtlCol="0">
            <a:spAutoFit/>
          </a:bodyPr>
          <a:lstStyle/>
          <a:p>
            <a:pPr marL="0" marR="0" lvl="0" indent="0" defTabSz="901004"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w="12700">
                  <a:solidFill>
                    <a:schemeClr val="tx1"/>
                  </a:solidFill>
                  <a:prstDash val="solid"/>
                </a:ln>
                <a:solidFill>
                  <a:srgbClr val="FFFFFF"/>
                </a:solidFill>
                <a:effectLst/>
                <a:uLnTx/>
                <a:uFillTx/>
              </a:rPr>
              <a:t>  Massachusetts Department of Public Health</a:t>
            </a:r>
          </a:p>
        </p:txBody>
      </p:sp>
      <p:pic>
        <p:nvPicPr>
          <p:cNvPr id="26" name="Picture 25">
            <a:extLst>
              <a:ext uri="{FF2B5EF4-FFF2-40B4-BE49-F238E27FC236}">
                <a16:creationId xmlns:a16="http://schemas.microsoft.com/office/drawing/2014/main" id="{B9E6C06E-03B8-7949-8144-A02BF1F0C7F8}"/>
              </a:ext>
            </a:extLst>
          </p:cNvPr>
          <p:cNvPicPr>
            <a:picLocks noChangeAspect="1"/>
          </p:cNvPicPr>
          <p:nvPr userDrawn="1"/>
        </p:nvPicPr>
        <p:blipFill>
          <a:blip r:embed="rId2"/>
          <a:stretch>
            <a:fillRect/>
          </a:stretch>
        </p:blipFill>
        <p:spPr>
          <a:xfrm>
            <a:off x="704309" y="803"/>
            <a:ext cx="1185447" cy="2487495"/>
          </a:xfrm>
          <a:prstGeom prst="rect">
            <a:avLst/>
          </a:prstGeom>
          <a:solidFill>
            <a:schemeClr val="bg1"/>
          </a:solidFill>
        </p:spPr>
      </p:pic>
    </p:spTree>
    <p:extLst>
      <p:ext uri="{BB962C8B-B14F-4D97-AF65-F5344CB8AC3E}">
        <p14:creationId xmlns:p14="http://schemas.microsoft.com/office/powerpoint/2010/main" val="4764208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tyle B">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AF37ED-E52C-D04B-BD70-B183C03E603D}"/>
              </a:ext>
            </a:extLst>
          </p:cNvPr>
          <p:cNvSpPr>
            <a:spLocks noGrp="1"/>
          </p:cNvSpPr>
          <p:nvPr>
            <p:ph sz="half" idx="1" hasCustomPrompt="1"/>
          </p:nvPr>
        </p:nvSpPr>
        <p:spPr>
          <a:xfrm>
            <a:off x="838215" y="1371600"/>
            <a:ext cx="5181600" cy="4754880"/>
          </a:xfrm>
          <a:prstGeom prst="rect">
            <a:avLst/>
          </a:prstGeom>
        </p:spPr>
        <p:txBody>
          <a:bodyPr lIns="91438" tIns="45719" rIns="91438" bIns="45719"/>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Content Placeholder 3">
            <a:extLst>
              <a:ext uri="{FF2B5EF4-FFF2-40B4-BE49-F238E27FC236}">
                <a16:creationId xmlns:a16="http://schemas.microsoft.com/office/drawing/2014/main" id="{06BF9CA7-3F15-9446-8EB4-C69A47791146}"/>
              </a:ext>
            </a:extLst>
          </p:cNvPr>
          <p:cNvSpPr>
            <a:spLocks noGrp="1"/>
          </p:cNvSpPr>
          <p:nvPr>
            <p:ph sz="half" idx="2" hasCustomPrompt="1"/>
          </p:nvPr>
        </p:nvSpPr>
        <p:spPr>
          <a:xfrm>
            <a:off x="6172203" y="1371600"/>
            <a:ext cx="5181600" cy="4754880"/>
          </a:xfrm>
          <a:prstGeom prst="rect">
            <a:avLst/>
          </a:prstGeom>
        </p:spPr>
        <p:txBody>
          <a:bodyPr lIns="91438" tIns="45719" rIns="91438" bIns="45719"/>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8" name="Rectangle 7">
            <a:extLst>
              <a:ext uri="{FF2B5EF4-FFF2-40B4-BE49-F238E27FC236}">
                <a16:creationId xmlns:a16="http://schemas.microsoft.com/office/drawing/2014/main" id="{5E6C81A7-EF54-644A-A3A3-A900741EE329}"/>
              </a:ext>
            </a:extLst>
          </p:cNvPr>
          <p:cNvSpPr/>
          <p:nvPr userDrawn="1"/>
        </p:nvSpPr>
        <p:spPr>
          <a:xfrm>
            <a:off x="13" y="6510528"/>
            <a:ext cx="12192000" cy="347472"/>
          </a:xfrm>
          <a:prstGeom prst="rect">
            <a:avLst/>
          </a:prstGeom>
          <a:solidFill>
            <a:srgbClr val="2A3C4E"/>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sz="1900">
              <a:solidFill>
                <a:prstClr val="white"/>
              </a:solidFill>
            </a:endParaRPr>
          </a:p>
        </p:txBody>
      </p:sp>
      <p:sp>
        <p:nvSpPr>
          <p:cNvPr id="9" name="Slide Number Placeholder 5">
            <a:extLst>
              <a:ext uri="{FF2B5EF4-FFF2-40B4-BE49-F238E27FC236}">
                <a16:creationId xmlns:a16="http://schemas.microsoft.com/office/drawing/2014/main" id="{093944A5-DA90-DB40-BCC8-0A6C4A82F040}"/>
              </a:ext>
            </a:extLst>
          </p:cNvPr>
          <p:cNvSpPr>
            <a:spLocks noGrp="1"/>
          </p:cNvSpPr>
          <p:nvPr>
            <p:ph type="sldNum" sz="quarter" idx="4"/>
          </p:nvPr>
        </p:nvSpPr>
        <p:spPr>
          <a:xfrm>
            <a:off x="8756541" y="6492542"/>
            <a:ext cx="2736415" cy="365125"/>
          </a:xfrm>
          <a:prstGeom prst="rect">
            <a:avLst/>
          </a:prstGeom>
        </p:spPr>
        <p:txBody>
          <a:bodyPr vert="horz" lIns="91438" tIns="45719" rIns="91438" bIns="45719" rtlCol="0" anchor="ctr"/>
          <a:lstStyle>
            <a:lvl1pPr algn="r">
              <a:defRPr sz="1200">
                <a:solidFill>
                  <a:schemeClr val="tx2">
                    <a:lumMod val="40000"/>
                    <a:lumOff val="60000"/>
                  </a:schemeClr>
                </a:solidFill>
              </a:defRPr>
            </a:lvl1pPr>
          </a:lstStyle>
          <a:p>
            <a:fld id="{CA49D0EE-DE7F-324B-A84C-F36708423CDB}" type="slidenum">
              <a:rPr lang="en-US" smtClean="0">
                <a:solidFill>
                  <a:srgbClr val="464646">
                    <a:lumMod val="40000"/>
                    <a:lumOff val="60000"/>
                  </a:srgbClr>
                </a:solidFill>
              </a:rPr>
              <a:pPr/>
              <a:t>‹#›</a:t>
            </a:fld>
            <a:endParaRPr lang="en-US" dirty="0">
              <a:solidFill>
                <a:srgbClr val="464646">
                  <a:lumMod val="40000"/>
                  <a:lumOff val="60000"/>
                </a:srgbClr>
              </a:solidFill>
            </a:endParaRPr>
          </a:p>
        </p:txBody>
      </p:sp>
      <p:sp>
        <p:nvSpPr>
          <p:cNvPr id="10" name="Footer Placeholder 3">
            <a:extLst>
              <a:ext uri="{FF2B5EF4-FFF2-40B4-BE49-F238E27FC236}">
                <a16:creationId xmlns:a16="http://schemas.microsoft.com/office/drawing/2014/main" id="{0DFBDE89-FFE1-E340-9D69-8210BFC18AEB}"/>
              </a:ext>
            </a:extLst>
          </p:cNvPr>
          <p:cNvSpPr>
            <a:spLocks noGrp="1"/>
          </p:cNvSpPr>
          <p:nvPr>
            <p:ph type="ftr" sz="quarter" idx="3"/>
          </p:nvPr>
        </p:nvSpPr>
        <p:spPr>
          <a:xfrm>
            <a:off x="611133" y="6510528"/>
            <a:ext cx="3816488" cy="338328"/>
          </a:xfrm>
          <a:prstGeom prst="rect">
            <a:avLst/>
          </a:prstGeom>
        </p:spPr>
        <p:txBody>
          <a:bodyPr vert="horz" lIns="91438" tIns="45719" rIns="91438" bIns="45719" rtlCol="0" anchor="ctr"/>
          <a:lstStyle>
            <a:lvl1pPr algn="l">
              <a:defRPr sz="1100">
                <a:solidFill>
                  <a:schemeClr val="tx2">
                    <a:lumMod val="40000"/>
                    <a:lumOff val="60000"/>
                  </a:schemeClr>
                </a:solidFill>
              </a:defRPr>
            </a:lvl1pPr>
          </a:lstStyle>
          <a:p>
            <a:r>
              <a:rPr lang="en-US" dirty="0">
                <a:solidFill>
                  <a:srgbClr val="464646">
                    <a:lumMod val="40000"/>
                    <a:lumOff val="60000"/>
                  </a:srgbClr>
                </a:solidFill>
              </a:rPr>
              <a:t>Massachusetts Department of Public Health       </a:t>
            </a:r>
            <a:r>
              <a:rPr lang="en-US" dirty="0" err="1">
                <a:solidFill>
                  <a:srgbClr val="464646">
                    <a:lumMod val="40000"/>
                    <a:lumOff val="60000"/>
                  </a:srgbClr>
                </a:solidFill>
              </a:rPr>
              <a:t>mass.gov</a:t>
            </a:r>
            <a:r>
              <a:rPr lang="en-US" dirty="0">
                <a:solidFill>
                  <a:srgbClr val="464646">
                    <a:lumMod val="40000"/>
                    <a:lumOff val="60000"/>
                  </a:srgbClr>
                </a:solidFill>
              </a:rPr>
              <a:t>/</a:t>
            </a:r>
            <a:r>
              <a:rPr lang="en-US" dirty="0" err="1">
                <a:solidFill>
                  <a:srgbClr val="464646">
                    <a:lumMod val="40000"/>
                    <a:lumOff val="60000"/>
                  </a:srgbClr>
                </a:solidFill>
              </a:rPr>
              <a:t>dph</a:t>
            </a:r>
            <a:endParaRPr lang="en-US" dirty="0">
              <a:solidFill>
                <a:srgbClr val="464646">
                  <a:lumMod val="40000"/>
                  <a:lumOff val="60000"/>
                </a:srgbClr>
              </a:solidFill>
            </a:endParaRPr>
          </a:p>
        </p:txBody>
      </p:sp>
      <p:sp>
        <p:nvSpPr>
          <p:cNvPr id="11" name="Rectangle 10">
            <a:extLst>
              <a:ext uri="{FF2B5EF4-FFF2-40B4-BE49-F238E27FC236}">
                <a16:creationId xmlns:a16="http://schemas.microsoft.com/office/drawing/2014/main" id="{9C11C5B4-7BBB-FC41-86C0-AAB198118171}"/>
              </a:ext>
            </a:extLst>
          </p:cNvPr>
          <p:cNvSpPr/>
          <p:nvPr userDrawn="1"/>
        </p:nvSpPr>
        <p:spPr>
          <a:xfrm>
            <a:off x="13" y="3"/>
            <a:ext cx="12192000" cy="977549"/>
          </a:xfrm>
          <a:prstGeom prst="rect">
            <a:avLst/>
          </a:prstGeom>
          <a:solidFill>
            <a:srgbClr val="4376BB"/>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sz="1900">
              <a:solidFill>
                <a:prstClr val="white"/>
              </a:solidFill>
            </a:endParaRPr>
          </a:p>
        </p:txBody>
      </p:sp>
    </p:spTree>
    <p:extLst>
      <p:ext uri="{BB962C8B-B14F-4D97-AF65-F5344CB8AC3E}">
        <p14:creationId xmlns:p14="http://schemas.microsoft.com/office/powerpoint/2010/main" val="37764166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Style C">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61A8284-67CC-404B-90F5-554DCBF9132D}"/>
              </a:ext>
            </a:extLst>
          </p:cNvPr>
          <p:cNvSpPr>
            <a:spLocks noGrp="1"/>
          </p:cNvSpPr>
          <p:nvPr>
            <p:ph type="body" idx="1"/>
          </p:nvPr>
        </p:nvSpPr>
        <p:spPr>
          <a:xfrm>
            <a:off x="839808" y="1097280"/>
            <a:ext cx="5157787" cy="823912"/>
          </a:xfrm>
          <a:prstGeom prst="rect">
            <a:avLst/>
          </a:prstGeom>
        </p:spPr>
        <p:txBody>
          <a:bodyPr lIns="91438" tIns="45719" rIns="91438" bIns="45719"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5A90A712-FBB8-5B49-9A19-7524CF76EC3A}"/>
              </a:ext>
            </a:extLst>
          </p:cNvPr>
          <p:cNvSpPr>
            <a:spLocks noGrp="1"/>
          </p:cNvSpPr>
          <p:nvPr>
            <p:ph sz="half" idx="2" hasCustomPrompt="1"/>
          </p:nvPr>
        </p:nvSpPr>
        <p:spPr>
          <a:xfrm>
            <a:off x="839808" y="1920237"/>
            <a:ext cx="5157787" cy="4297680"/>
          </a:xfrm>
          <a:prstGeom prst="rect">
            <a:avLst/>
          </a:prstGeom>
        </p:spPr>
        <p:txBody>
          <a:bodyPr lIns="91438" tIns="45719" rIns="91438" bIns="45719"/>
          <a:lstStyle>
            <a:lvl5pPr marL="1828754" indent="0">
              <a:buNone/>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endParaRPr lang="en-US" dirty="0"/>
          </a:p>
        </p:txBody>
      </p:sp>
      <p:sp>
        <p:nvSpPr>
          <p:cNvPr id="5" name="Text Placeholder 4">
            <a:extLst>
              <a:ext uri="{FF2B5EF4-FFF2-40B4-BE49-F238E27FC236}">
                <a16:creationId xmlns:a16="http://schemas.microsoft.com/office/drawing/2014/main" id="{55855752-6A74-934C-B334-F2DD6B79DA48}"/>
              </a:ext>
            </a:extLst>
          </p:cNvPr>
          <p:cNvSpPr>
            <a:spLocks noGrp="1"/>
          </p:cNvSpPr>
          <p:nvPr>
            <p:ph type="body" sz="quarter" idx="3"/>
          </p:nvPr>
        </p:nvSpPr>
        <p:spPr>
          <a:xfrm>
            <a:off x="6172207" y="1097280"/>
            <a:ext cx="5183188" cy="823912"/>
          </a:xfrm>
          <a:prstGeom prst="rect">
            <a:avLst/>
          </a:prstGeom>
        </p:spPr>
        <p:txBody>
          <a:bodyPr lIns="91438" tIns="45719" rIns="91438" bIns="45719"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51ED7E2-1F15-7C46-9001-20B2F8A00C5A}"/>
              </a:ext>
            </a:extLst>
          </p:cNvPr>
          <p:cNvSpPr>
            <a:spLocks noGrp="1"/>
          </p:cNvSpPr>
          <p:nvPr>
            <p:ph sz="quarter" idx="4" hasCustomPrompt="1"/>
          </p:nvPr>
        </p:nvSpPr>
        <p:spPr>
          <a:xfrm>
            <a:off x="6172207" y="1920237"/>
            <a:ext cx="5183188" cy="4297680"/>
          </a:xfrm>
          <a:prstGeom prst="rect">
            <a:avLst/>
          </a:prstGeom>
        </p:spPr>
        <p:txBody>
          <a:bodyPr lIns="91438" tIns="45719" rIns="91438" bIns="45719"/>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0" name="Rectangle 9">
            <a:extLst>
              <a:ext uri="{FF2B5EF4-FFF2-40B4-BE49-F238E27FC236}">
                <a16:creationId xmlns:a16="http://schemas.microsoft.com/office/drawing/2014/main" id="{599027F3-96A1-F54F-89E8-F47E6B10DE1B}"/>
              </a:ext>
            </a:extLst>
          </p:cNvPr>
          <p:cNvSpPr/>
          <p:nvPr userDrawn="1"/>
        </p:nvSpPr>
        <p:spPr>
          <a:xfrm>
            <a:off x="13" y="3"/>
            <a:ext cx="12192000" cy="977549"/>
          </a:xfrm>
          <a:prstGeom prst="rect">
            <a:avLst/>
          </a:prstGeom>
          <a:solidFill>
            <a:srgbClr val="4376BB"/>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sz="1900">
              <a:solidFill>
                <a:prstClr val="white"/>
              </a:solidFill>
            </a:endParaRPr>
          </a:p>
        </p:txBody>
      </p:sp>
      <p:sp>
        <p:nvSpPr>
          <p:cNvPr id="12" name="Rectangle 11">
            <a:extLst>
              <a:ext uri="{FF2B5EF4-FFF2-40B4-BE49-F238E27FC236}">
                <a16:creationId xmlns:a16="http://schemas.microsoft.com/office/drawing/2014/main" id="{97CFBF09-BBCF-454C-91A3-1D89A60FA302}"/>
              </a:ext>
            </a:extLst>
          </p:cNvPr>
          <p:cNvSpPr/>
          <p:nvPr userDrawn="1"/>
        </p:nvSpPr>
        <p:spPr>
          <a:xfrm>
            <a:off x="13" y="6510528"/>
            <a:ext cx="12192000" cy="347472"/>
          </a:xfrm>
          <a:prstGeom prst="rect">
            <a:avLst/>
          </a:prstGeom>
          <a:solidFill>
            <a:srgbClr val="2A3C4E"/>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sz="1900">
              <a:solidFill>
                <a:prstClr val="white"/>
              </a:solidFill>
            </a:endParaRPr>
          </a:p>
        </p:txBody>
      </p:sp>
      <p:sp>
        <p:nvSpPr>
          <p:cNvPr id="13" name="Slide Number Placeholder 5">
            <a:extLst>
              <a:ext uri="{FF2B5EF4-FFF2-40B4-BE49-F238E27FC236}">
                <a16:creationId xmlns:a16="http://schemas.microsoft.com/office/drawing/2014/main" id="{EEF3B907-07EC-464A-9168-21644716BCF2}"/>
              </a:ext>
            </a:extLst>
          </p:cNvPr>
          <p:cNvSpPr>
            <a:spLocks noGrp="1"/>
          </p:cNvSpPr>
          <p:nvPr>
            <p:ph type="sldNum" sz="quarter" idx="10"/>
          </p:nvPr>
        </p:nvSpPr>
        <p:spPr>
          <a:xfrm>
            <a:off x="8756541" y="6492542"/>
            <a:ext cx="2736415" cy="365125"/>
          </a:xfrm>
          <a:prstGeom prst="rect">
            <a:avLst/>
          </a:prstGeom>
        </p:spPr>
        <p:txBody>
          <a:bodyPr vert="horz" lIns="91438" tIns="45719" rIns="91438" bIns="45719" rtlCol="0" anchor="ctr"/>
          <a:lstStyle>
            <a:lvl1pPr algn="r">
              <a:defRPr sz="1200">
                <a:solidFill>
                  <a:schemeClr val="tx2">
                    <a:lumMod val="40000"/>
                    <a:lumOff val="60000"/>
                  </a:schemeClr>
                </a:solidFill>
              </a:defRPr>
            </a:lvl1pPr>
          </a:lstStyle>
          <a:p>
            <a:fld id="{CA49D0EE-DE7F-324B-A84C-F36708423CDB}" type="slidenum">
              <a:rPr lang="en-US" smtClean="0">
                <a:solidFill>
                  <a:srgbClr val="464646">
                    <a:lumMod val="40000"/>
                    <a:lumOff val="60000"/>
                  </a:srgbClr>
                </a:solidFill>
              </a:rPr>
              <a:pPr/>
              <a:t>‹#›</a:t>
            </a:fld>
            <a:endParaRPr lang="en-US" dirty="0">
              <a:solidFill>
                <a:srgbClr val="464646">
                  <a:lumMod val="40000"/>
                  <a:lumOff val="60000"/>
                </a:srgbClr>
              </a:solidFill>
            </a:endParaRPr>
          </a:p>
        </p:txBody>
      </p:sp>
      <p:sp>
        <p:nvSpPr>
          <p:cNvPr id="14" name="Footer Placeholder 3">
            <a:extLst>
              <a:ext uri="{FF2B5EF4-FFF2-40B4-BE49-F238E27FC236}">
                <a16:creationId xmlns:a16="http://schemas.microsoft.com/office/drawing/2014/main" id="{1561A3A6-AA0A-054F-AD42-397A9574A9D0}"/>
              </a:ext>
            </a:extLst>
          </p:cNvPr>
          <p:cNvSpPr>
            <a:spLocks noGrp="1"/>
          </p:cNvSpPr>
          <p:nvPr>
            <p:ph type="ftr" sz="quarter" idx="11"/>
          </p:nvPr>
        </p:nvSpPr>
        <p:spPr>
          <a:xfrm>
            <a:off x="611133" y="6510528"/>
            <a:ext cx="3816488" cy="338328"/>
          </a:xfrm>
          <a:prstGeom prst="rect">
            <a:avLst/>
          </a:prstGeom>
        </p:spPr>
        <p:txBody>
          <a:bodyPr vert="horz" lIns="91438" tIns="45719" rIns="91438" bIns="45719" rtlCol="0" anchor="ctr"/>
          <a:lstStyle>
            <a:lvl1pPr algn="l">
              <a:defRPr sz="1100">
                <a:solidFill>
                  <a:schemeClr val="tx2">
                    <a:lumMod val="40000"/>
                    <a:lumOff val="60000"/>
                  </a:schemeClr>
                </a:solidFill>
              </a:defRPr>
            </a:lvl1pPr>
          </a:lstStyle>
          <a:p>
            <a:r>
              <a:rPr lang="en-US" dirty="0">
                <a:solidFill>
                  <a:srgbClr val="464646">
                    <a:lumMod val="40000"/>
                    <a:lumOff val="60000"/>
                  </a:srgbClr>
                </a:solidFill>
              </a:rPr>
              <a:t>Massachusetts Department of Public Health       </a:t>
            </a:r>
            <a:r>
              <a:rPr lang="en-US" dirty="0" err="1">
                <a:solidFill>
                  <a:srgbClr val="464646">
                    <a:lumMod val="40000"/>
                    <a:lumOff val="60000"/>
                  </a:srgbClr>
                </a:solidFill>
              </a:rPr>
              <a:t>mass.gov</a:t>
            </a:r>
            <a:r>
              <a:rPr lang="en-US" dirty="0">
                <a:solidFill>
                  <a:srgbClr val="464646">
                    <a:lumMod val="40000"/>
                    <a:lumOff val="60000"/>
                  </a:srgbClr>
                </a:solidFill>
              </a:rPr>
              <a:t>/</a:t>
            </a:r>
            <a:r>
              <a:rPr lang="en-US" dirty="0" err="1">
                <a:solidFill>
                  <a:srgbClr val="464646">
                    <a:lumMod val="40000"/>
                    <a:lumOff val="60000"/>
                  </a:srgbClr>
                </a:solidFill>
              </a:rPr>
              <a:t>dph</a:t>
            </a:r>
            <a:endParaRPr lang="en-US" dirty="0">
              <a:solidFill>
                <a:srgbClr val="464646">
                  <a:lumMod val="40000"/>
                  <a:lumOff val="60000"/>
                </a:srgbClr>
              </a:solidFill>
            </a:endParaRPr>
          </a:p>
        </p:txBody>
      </p:sp>
    </p:spTree>
    <p:extLst>
      <p:ext uri="{BB962C8B-B14F-4D97-AF65-F5344CB8AC3E}">
        <p14:creationId xmlns:p14="http://schemas.microsoft.com/office/powerpoint/2010/main" val="42146571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nect with DPH">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1E840A-BCBE-4B40-B158-B16879D32C9F}"/>
              </a:ext>
            </a:extLst>
          </p:cNvPr>
          <p:cNvSpPr/>
          <p:nvPr userDrawn="1"/>
        </p:nvSpPr>
        <p:spPr>
          <a:xfrm>
            <a:off x="13" y="3"/>
            <a:ext cx="12192000" cy="977549"/>
          </a:xfrm>
          <a:prstGeom prst="rect">
            <a:avLst/>
          </a:prstGeom>
          <a:solidFill>
            <a:srgbClr val="4376BB"/>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sz="1900">
              <a:solidFill>
                <a:prstClr val="white"/>
              </a:solidFill>
            </a:endParaRPr>
          </a:p>
        </p:txBody>
      </p:sp>
      <p:sp>
        <p:nvSpPr>
          <p:cNvPr id="8" name="TextBox 7">
            <a:extLst>
              <a:ext uri="{FF2B5EF4-FFF2-40B4-BE49-F238E27FC236}">
                <a16:creationId xmlns:a16="http://schemas.microsoft.com/office/drawing/2014/main" id="{F63E049E-FD56-F54C-8BAD-BC944A51238B}"/>
              </a:ext>
            </a:extLst>
          </p:cNvPr>
          <p:cNvSpPr txBox="1"/>
          <p:nvPr userDrawn="1"/>
        </p:nvSpPr>
        <p:spPr>
          <a:xfrm>
            <a:off x="721909" y="293879"/>
            <a:ext cx="7086600" cy="687368"/>
          </a:xfrm>
          <a:prstGeom prst="rect">
            <a:avLst/>
          </a:prstGeom>
          <a:noFill/>
        </p:spPr>
        <p:txBody>
          <a:bodyPr wrap="square" lIns="91438" tIns="45719" rIns="91438" bIns="45719" rtlCol="0">
            <a:spAutoFit/>
          </a:bodyPr>
          <a:lstStyle/>
          <a:p>
            <a:pPr>
              <a:defRPr/>
            </a:pPr>
            <a:r>
              <a:rPr lang="en-US" sz="3900" b="1" dirty="0">
                <a:solidFill>
                  <a:prstClr val="black"/>
                </a:solidFill>
                <a:latin typeface="Arial" charset="0"/>
                <a:cs typeface="Arial" charset="0"/>
              </a:rPr>
              <a:t>Connect with DPH</a:t>
            </a:r>
            <a:endParaRPr lang="en-US" sz="1900" dirty="0">
              <a:solidFill>
                <a:prstClr val="black"/>
              </a:solidFill>
            </a:endParaRPr>
          </a:p>
        </p:txBody>
      </p:sp>
      <p:sp>
        <p:nvSpPr>
          <p:cNvPr id="9" name="Rectangle 8">
            <a:extLst>
              <a:ext uri="{FF2B5EF4-FFF2-40B4-BE49-F238E27FC236}">
                <a16:creationId xmlns:a16="http://schemas.microsoft.com/office/drawing/2014/main" id="{5BB607E6-0B1F-BB4A-9794-46A0CA431F4F}"/>
              </a:ext>
            </a:extLst>
          </p:cNvPr>
          <p:cNvSpPr/>
          <p:nvPr userDrawn="1"/>
        </p:nvSpPr>
        <p:spPr>
          <a:xfrm>
            <a:off x="13" y="6510528"/>
            <a:ext cx="12192000" cy="347472"/>
          </a:xfrm>
          <a:prstGeom prst="rect">
            <a:avLst/>
          </a:prstGeom>
          <a:solidFill>
            <a:srgbClr val="2A3C4E"/>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sz="1900">
              <a:solidFill>
                <a:prstClr val="white"/>
              </a:solidFill>
            </a:endParaRPr>
          </a:p>
        </p:txBody>
      </p:sp>
      <p:sp>
        <p:nvSpPr>
          <p:cNvPr id="10" name="Slide Number Placeholder 5">
            <a:extLst>
              <a:ext uri="{FF2B5EF4-FFF2-40B4-BE49-F238E27FC236}">
                <a16:creationId xmlns:a16="http://schemas.microsoft.com/office/drawing/2014/main" id="{5AFA3409-650A-E04D-9C6C-C839AFCA4D9A}"/>
              </a:ext>
            </a:extLst>
          </p:cNvPr>
          <p:cNvSpPr>
            <a:spLocks noGrp="1"/>
          </p:cNvSpPr>
          <p:nvPr>
            <p:ph type="sldNum" sz="quarter" idx="4"/>
          </p:nvPr>
        </p:nvSpPr>
        <p:spPr>
          <a:xfrm>
            <a:off x="8756541" y="6492542"/>
            <a:ext cx="2736415" cy="365125"/>
          </a:xfrm>
          <a:prstGeom prst="rect">
            <a:avLst/>
          </a:prstGeom>
        </p:spPr>
        <p:txBody>
          <a:bodyPr vert="horz" lIns="91438" tIns="45719" rIns="91438" bIns="45719" rtlCol="0" anchor="ctr"/>
          <a:lstStyle>
            <a:lvl1pPr algn="r">
              <a:defRPr sz="1200">
                <a:solidFill>
                  <a:schemeClr val="tx2">
                    <a:lumMod val="40000"/>
                    <a:lumOff val="60000"/>
                  </a:schemeClr>
                </a:solidFill>
              </a:defRPr>
            </a:lvl1pPr>
          </a:lstStyle>
          <a:p>
            <a:fld id="{CA49D0EE-DE7F-324B-A84C-F36708423CDB}" type="slidenum">
              <a:rPr lang="en-US" smtClean="0">
                <a:solidFill>
                  <a:srgbClr val="464646">
                    <a:lumMod val="40000"/>
                    <a:lumOff val="60000"/>
                  </a:srgbClr>
                </a:solidFill>
              </a:rPr>
              <a:pPr/>
              <a:t>‹#›</a:t>
            </a:fld>
            <a:endParaRPr lang="en-US" dirty="0">
              <a:solidFill>
                <a:srgbClr val="464646">
                  <a:lumMod val="40000"/>
                  <a:lumOff val="60000"/>
                </a:srgbClr>
              </a:solidFill>
            </a:endParaRPr>
          </a:p>
        </p:txBody>
      </p:sp>
      <p:sp>
        <p:nvSpPr>
          <p:cNvPr id="11" name="Footer Placeholder 3">
            <a:extLst>
              <a:ext uri="{FF2B5EF4-FFF2-40B4-BE49-F238E27FC236}">
                <a16:creationId xmlns:a16="http://schemas.microsoft.com/office/drawing/2014/main" id="{EF3A1742-1D21-6E49-B1F6-D58AC8A01F49}"/>
              </a:ext>
            </a:extLst>
          </p:cNvPr>
          <p:cNvSpPr>
            <a:spLocks noGrp="1"/>
          </p:cNvSpPr>
          <p:nvPr>
            <p:ph type="ftr" sz="quarter" idx="3"/>
          </p:nvPr>
        </p:nvSpPr>
        <p:spPr>
          <a:xfrm>
            <a:off x="611133" y="6510528"/>
            <a:ext cx="3816488" cy="338328"/>
          </a:xfrm>
          <a:prstGeom prst="rect">
            <a:avLst/>
          </a:prstGeom>
        </p:spPr>
        <p:txBody>
          <a:bodyPr vert="horz" lIns="91438" tIns="45719" rIns="91438" bIns="45719" rtlCol="0" anchor="ctr"/>
          <a:lstStyle>
            <a:lvl1pPr algn="l">
              <a:defRPr sz="1100">
                <a:solidFill>
                  <a:schemeClr val="tx2">
                    <a:lumMod val="40000"/>
                    <a:lumOff val="60000"/>
                  </a:schemeClr>
                </a:solidFill>
              </a:defRPr>
            </a:lvl1pPr>
          </a:lstStyle>
          <a:p>
            <a:r>
              <a:rPr lang="en-US" dirty="0">
                <a:solidFill>
                  <a:srgbClr val="464646">
                    <a:lumMod val="40000"/>
                    <a:lumOff val="60000"/>
                  </a:srgbClr>
                </a:solidFill>
              </a:rPr>
              <a:t>Massachusetts Department of Public Health       </a:t>
            </a:r>
            <a:r>
              <a:rPr lang="en-US" dirty="0" err="1">
                <a:solidFill>
                  <a:srgbClr val="464646">
                    <a:lumMod val="40000"/>
                    <a:lumOff val="60000"/>
                  </a:srgbClr>
                </a:solidFill>
              </a:rPr>
              <a:t>mass.gov</a:t>
            </a:r>
            <a:r>
              <a:rPr lang="en-US" dirty="0">
                <a:solidFill>
                  <a:srgbClr val="464646">
                    <a:lumMod val="40000"/>
                    <a:lumOff val="60000"/>
                  </a:srgbClr>
                </a:solidFill>
              </a:rPr>
              <a:t>/</a:t>
            </a:r>
            <a:r>
              <a:rPr lang="en-US" dirty="0" err="1">
                <a:solidFill>
                  <a:srgbClr val="464646">
                    <a:lumMod val="40000"/>
                    <a:lumOff val="60000"/>
                  </a:srgbClr>
                </a:solidFill>
              </a:rPr>
              <a:t>dph</a:t>
            </a:r>
            <a:endParaRPr lang="en-US" dirty="0">
              <a:solidFill>
                <a:srgbClr val="464646">
                  <a:lumMod val="40000"/>
                  <a:lumOff val="60000"/>
                </a:srgbClr>
              </a:solidFill>
            </a:endParaRPr>
          </a:p>
        </p:txBody>
      </p:sp>
      <p:pic>
        <p:nvPicPr>
          <p:cNvPr id="13" name="Picture 2" descr="C:\Users\ABCohen\AppData\Local\Microsoft\Windows\Temporary Internet Files\Content.IE5\43RR80EE\Twitter_bird_logo_2012.svg[1].png">
            <a:extLst>
              <a:ext uri="{FF2B5EF4-FFF2-40B4-BE49-F238E27FC236}">
                <a16:creationId xmlns:a16="http://schemas.microsoft.com/office/drawing/2014/main" id="{4F6B478E-A7A8-1F4E-B422-5CB6507546E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272298" y="1353823"/>
            <a:ext cx="843195" cy="6857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C:\Users\ABCohen\AppData\Local\Microsoft\Windows\Temporary Internet Files\Content.IE5\75V1FWE6\LinkedIn_logo_initials[1].png">
            <a:extLst>
              <a:ext uri="{FF2B5EF4-FFF2-40B4-BE49-F238E27FC236}">
                <a16:creationId xmlns:a16="http://schemas.microsoft.com/office/drawing/2014/main" id="{655629D2-47C3-9740-AF5E-F6DEC31BCCD7}"/>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35403" y="2423785"/>
            <a:ext cx="838200" cy="8382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8F5FDECC-88AB-4247-9773-F39572AE3242}"/>
              </a:ext>
            </a:extLst>
          </p:cNvPr>
          <p:cNvSpPr/>
          <p:nvPr userDrawn="1"/>
        </p:nvSpPr>
        <p:spPr>
          <a:xfrm>
            <a:off x="2423338" y="1401901"/>
            <a:ext cx="9220201" cy="4401203"/>
          </a:xfrm>
          <a:prstGeom prst="rect">
            <a:avLst/>
          </a:prstGeom>
        </p:spPr>
        <p:txBody>
          <a:bodyPr wrap="square" lIns="91438" tIns="45719" rIns="91438" bIns="45719">
            <a:spAutoFit/>
          </a:bodyPr>
          <a:lstStyle/>
          <a:p>
            <a:pPr fontAlgn="base">
              <a:defRPr/>
            </a:pPr>
            <a:r>
              <a:rPr lang="en-US" sz="3600" dirty="0">
                <a:solidFill>
                  <a:prstClr val="black"/>
                </a:solidFill>
              </a:rPr>
              <a:t>@</a:t>
            </a:r>
            <a:r>
              <a:rPr lang="en-US" sz="3600" dirty="0" err="1">
                <a:solidFill>
                  <a:prstClr val="black"/>
                </a:solidFill>
              </a:rPr>
              <a:t>MassDPH</a:t>
            </a:r>
            <a:endParaRPr lang="en-US" sz="3600" dirty="0">
              <a:solidFill>
                <a:prstClr val="black"/>
              </a:solidFill>
            </a:endParaRPr>
          </a:p>
          <a:p>
            <a:pPr fontAlgn="base"/>
            <a:endParaRPr lang="en-US" sz="3600" dirty="0">
              <a:solidFill>
                <a:prstClr val="black"/>
              </a:solidFill>
            </a:endParaRPr>
          </a:p>
          <a:p>
            <a:pPr fontAlgn="base"/>
            <a:r>
              <a:rPr lang="en-US" sz="3600" dirty="0">
                <a:solidFill>
                  <a:prstClr val="black"/>
                </a:solidFill>
              </a:rPr>
              <a:t>Massachusetts Department of Public Health</a:t>
            </a:r>
          </a:p>
          <a:p>
            <a:pPr fontAlgn="base"/>
            <a:endParaRPr lang="en-US" sz="3600" dirty="0">
              <a:solidFill>
                <a:prstClr val="black"/>
              </a:solidFill>
            </a:endParaRPr>
          </a:p>
          <a:p>
            <a:pPr fontAlgn="base"/>
            <a:r>
              <a:rPr lang="en-US" sz="3600" dirty="0">
                <a:solidFill>
                  <a:prstClr val="black"/>
                </a:solidFill>
              </a:rPr>
              <a:t>DPH blog</a:t>
            </a:r>
          </a:p>
          <a:p>
            <a:pPr fontAlgn="base"/>
            <a:r>
              <a:rPr lang="en-US" sz="2800" dirty="0">
                <a:solidFill>
                  <a:prstClr val="black"/>
                </a:solidFill>
              </a:rPr>
              <a:t>https://blog.mass.gov/publichealth</a:t>
            </a:r>
          </a:p>
          <a:p>
            <a:pPr fontAlgn="base"/>
            <a:endParaRPr lang="en-US" sz="3600" dirty="0">
              <a:solidFill>
                <a:prstClr val="black"/>
              </a:solidFill>
            </a:endParaRPr>
          </a:p>
          <a:p>
            <a:pPr fontAlgn="base"/>
            <a:r>
              <a:rPr lang="en-US" sz="3600" dirty="0">
                <a:solidFill>
                  <a:prstClr val="black"/>
                </a:solidFill>
              </a:rPr>
              <a:t>www.mass.gov/dph</a:t>
            </a:r>
          </a:p>
        </p:txBody>
      </p:sp>
      <p:pic>
        <p:nvPicPr>
          <p:cNvPr id="16" name="Picture 4" descr="C:\Users\ABCohen\AppData\Local\Microsoft\Windows\Temporary Internet Files\Content.Outlook\L5IST9YM\DPHLogo_Blue.png">
            <a:extLst>
              <a:ext uri="{FF2B5EF4-FFF2-40B4-BE49-F238E27FC236}">
                <a16:creationId xmlns:a16="http://schemas.microsoft.com/office/drawing/2014/main" id="{375142A8-4983-3D49-94CC-CD7FE0DAAEF8}"/>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89668" y="4887094"/>
            <a:ext cx="1200149" cy="120014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AB39DE3C-CDCC-724A-BB9E-78CAF2E049E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89678" y="3597198"/>
            <a:ext cx="1129705" cy="1129705"/>
          </a:xfrm>
          <a:prstGeom prst="rect">
            <a:avLst/>
          </a:prstGeom>
        </p:spPr>
      </p:pic>
    </p:spTree>
    <p:extLst>
      <p:ext uri="{BB962C8B-B14F-4D97-AF65-F5344CB8AC3E}">
        <p14:creationId xmlns:p14="http://schemas.microsoft.com/office/powerpoint/2010/main" val="1969175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990600"/>
          </a:xfrm>
          <a:prstGeom prst="rect">
            <a:avLst/>
          </a:prstGeom>
        </p:spPr>
        <p:txBody>
          <a:bodyPr lIns="91438" tIns="45719" rIns="91438" bIns="45719"/>
          <a:lstStyle/>
          <a:p>
            <a:r>
              <a:rPr lang="en-US"/>
              <a:t>Click to edit Master title style</a:t>
            </a:r>
          </a:p>
        </p:txBody>
      </p:sp>
      <p:sp>
        <p:nvSpPr>
          <p:cNvPr id="3" name="Content Placeholder 2"/>
          <p:cNvSpPr>
            <a:spLocks noGrp="1"/>
          </p:cNvSpPr>
          <p:nvPr>
            <p:ph idx="1"/>
          </p:nvPr>
        </p:nvSpPr>
        <p:spPr>
          <a:xfrm>
            <a:off x="609600" y="1600200"/>
            <a:ext cx="10972800" cy="4876800"/>
          </a:xfrm>
          <a:prstGeom prst="rect">
            <a:avLst/>
          </a:prstGeom>
        </p:spPr>
        <p:txBody>
          <a:bodyPr lIns="91438" tIns="45719" rIns="91438" bIns="4571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18288"/>
            <a:ext cx="3860800" cy="329184"/>
          </a:xfrm>
          <a:prstGeom prst="rect">
            <a:avLst/>
          </a:prstGeom>
        </p:spPr>
        <p:txBody>
          <a:bodyPr lIns="91438" tIns="45719" rIns="91438" bIns="45719"/>
          <a:lstStyle/>
          <a:p>
            <a:fld id="{6396A3A3-94A6-4E5B-AF39-173ACA3E61CC}" type="datetime2">
              <a:rPr lang="en-US" smtClean="0">
                <a:solidFill>
                  <a:prstClr val="black"/>
                </a:solidFill>
              </a:rPr>
              <a:pPr/>
              <a:t>Tuesday, March 9, 2021</a:t>
            </a:fld>
            <a:endParaRPr lang="en-US">
              <a:solidFill>
                <a:prstClr val="black"/>
              </a:solidFill>
            </a:endParaRPr>
          </a:p>
        </p:txBody>
      </p:sp>
      <p:sp>
        <p:nvSpPr>
          <p:cNvPr id="5" name="Footer Placeholder 4"/>
          <p:cNvSpPr>
            <a:spLocks noGrp="1"/>
          </p:cNvSpPr>
          <p:nvPr>
            <p:ph type="ftr" sz="quarter" idx="11"/>
          </p:nvPr>
        </p:nvSpPr>
        <p:spPr>
          <a:xfrm>
            <a:off x="4572000" y="18288"/>
            <a:ext cx="5486400" cy="329184"/>
          </a:xfrm>
          <a:prstGeom prst="rect">
            <a:avLst/>
          </a:prstGeom>
        </p:spPr>
        <p:txBody>
          <a:bodyPr lIns="91438" tIns="45719" rIns="91438" bIns="45719"/>
          <a:lstStyle/>
          <a:p>
            <a:pPr algn="r"/>
            <a:endParaRPr lang="en-US" dirty="0">
              <a:solidFill>
                <a:prstClr val="black"/>
              </a:solidFill>
            </a:endParaRPr>
          </a:p>
        </p:txBody>
      </p:sp>
      <p:sp>
        <p:nvSpPr>
          <p:cNvPr id="6" name="Slide Number Placeholder 5"/>
          <p:cNvSpPr>
            <a:spLocks noGrp="1"/>
          </p:cNvSpPr>
          <p:nvPr>
            <p:ph type="sldNum" sz="quarter" idx="12"/>
          </p:nvPr>
        </p:nvSpPr>
        <p:spPr>
          <a:xfrm>
            <a:off x="10160000" y="18288"/>
            <a:ext cx="1422400" cy="329184"/>
          </a:xfrm>
          <a:prstGeom prst="rect">
            <a:avLst/>
          </a:prstGeom>
        </p:spPr>
        <p:txBody>
          <a:bodyPr lIns="91438" tIns="45719" rIns="91438" bIns="45719"/>
          <a:lstStyle/>
          <a:p>
            <a:fld id="{0CFEC368-1D7A-4F81-ABF6-AE0E36BAF64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757872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BEA1E17-F7E9-4AA0-B906-594E4B2CED8C}" type="datetimeFigureOut">
              <a:rPr lang="en-US" smtClean="0"/>
              <a:t>3/9/2021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0C68BC-274B-41E1-A58A-35717BC1F9B5}" type="slidenum">
              <a:rPr lang="en-US" smtClean="0"/>
              <a:t>‹#›</a:t>
            </a:fld>
            <a:endParaRPr lang="en-US"/>
          </a:p>
        </p:txBody>
      </p:sp>
    </p:spTree>
    <p:extLst>
      <p:ext uri="{BB962C8B-B14F-4D97-AF65-F5344CB8AC3E}">
        <p14:creationId xmlns:p14="http://schemas.microsoft.com/office/powerpoint/2010/main" val="29251370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r Thank You Slide : 150th Logo">
    <p:bg>
      <p:bgPr>
        <a:solidFill>
          <a:srgbClr val="4376BB"/>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CC38585-9175-5F41-B983-E626A8B41D81}"/>
              </a:ext>
            </a:extLst>
          </p:cNvPr>
          <p:cNvSpPr/>
          <p:nvPr userDrawn="1"/>
        </p:nvSpPr>
        <p:spPr>
          <a:xfrm>
            <a:off x="0" y="5"/>
            <a:ext cx="12192000" cy="977549"/>
          </a:xfrm>
          <a:prstGeom prst="rect">
            <a:avLst/>
          </a:prstGeom>
          <a:solidFill>
            <a:srgbClr val="01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a:extLst>
              <a:ext uri="{FF2B5EF4-FFF2-40B4-BE49-F238E27FC236}">
                <a16:creationId xmlns:a16="http://schemas.microsoft.com/office/drawing/2014/main" id="{046DACA1-5854-FE4E-B523-7C1C85892163}"/>
              </a:ext>
            </a:extLst>
          </p:cNvPr>
          <p:cNvSpPr/>
          <p:nvPr userDrawn="1"/>
        </p:nvSpPr>
        <p:spPr>
          <a:xfrm>
            <a:off x="-1707848" y="791683"/>
            <a:ext cx="193647" cy="168613"/>
          </a:xfrm>
          <a:prstGeom prst="rightArrow">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A57BF16A-46A2-2C4D-B679-429BA6325698}"/>
              </a:ext>
            </a:extLst>
          </p:cNvPr>
          <p:cNvSpPr txBox="1"/>
          <p:nvPr userDrawn="1"/>
        </p:nvSpPr>
        <p:spPr>
          <a:xfrm>
            <a:off x="1768634" y="173767"/>
            <a:ext cx="10423375" cy="646331"/>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w="12700">
                  <a:solidFill>
                    <a:schemeClr val="tx1"/>
                  </a:solidFill>
                  <a:prstDash val="solid"/>
                </a:ln>
                <a:solidFill>
                  <a:srgbClr val="FFFFFF"/>
                </a:solidFill>
                <a:effectLst/>
                <a:uLnTx/>
                <a:uFillTx/>
              </a:rPr>
              <a:t>  Massachusetts Department of Public Health</a:t>
            </a:r>
          </a:p>
        </p:txBody>
      </p:sp>
      <p:pic>
        <p:nvPicPr>
          <p:cNvPr id="26" name="Picture 25">
            <a:extLst>
              <a:ext uri="{FF2B5EF4-FFF2-40B4-BE49-F238E27FC236}">
                <a16:creationId xmlns:a16="http://schemas.microsoft.com/office/drawing/2014/main" id="{B9E6C06E-03B8-7949-8144-A02BF1F0C7F8}"/>
              </a:ext>
            </a:extLst>
          </p:cNvPr>
          <p:cNvPicPr>
            <a:picLocks noChangeAspect="1"/>
          </p:cNvPicPr>
          <p:nvPr userDrawn="1"/>
        </p:nvPicPr>
        <p:blipFill>
          <a:blip r:embed="rId2"/>
          <a:stretch>
            <a:fillRect/>
          </a:stretch>
        </p:blipFill>
        <p:spPr>
          <a:xfrm>
            <a:off x="703521" y="15"/>
            <a:ext cx="1185447" cy="2487495"/>
          </a:xfrm>
          <a:prstGeom prst="rect">
            <a:avLst/>
          </a:prstGeom>
          <a:solidFill>
            <a:schemeClr val="bg1"/>
          </a:solidFill>
        </p:spPr>
      </p:pic>
    </p:spTree>
    <p:extLst>
      <p:ext uri="{BB962C8B-B14F-4D97-AF65-F5344CB8AC3E}">
        <p14:creationId xmlns:p14="http://schemas.microsoft.com/office/powerpoint/2010/main" val="10944718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r Thank You Slide : Traditional Logo">
    <p:bg>
      <p:bgPr>
        <a:solidFill>
          <a:srgbClr val="4376BB"/>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CC38585-9175-5F41-B983-E626A8B41D81}"/>
              </a:ext>
            </a:extLst>
          </p:cNvPr>
          <p:cNvSpPr/>
          <p:nvPr userDrawn="1"/>
        </p:nvSpPr>
        <p:spPr>
          <a:xfrm>
            <a:off x="0" y="5"/>
            <a:ext cx="12192000" cy="977549"/>
          </a:xfrm>
          <a:prstGeom prst="rect">
            <a:avLst/>
          </a:prstGeom>
          <a:solidFill>
            <a:srgbClr val="01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a:extLst>
              <a:ext uri="{FF2B5EF4-FFF2-40B4-BE49-F238E27FC236}">
                <a16:creationId xmlns:a16="http://schemas.microsoft.com/office/drawing/2014/main" id="{046DACA1-5854-FE4E-B523-7C1C85892163}"/>
              </a:ext>
            </a:extLst>
          </p:cNvPr>
          <p:cNvSpPr/>
          <p:nvPr userDrawn="1"/>
        </p:nvSpPr>
        <p:spPr>
          <a:xfrm>
            <a:off x="-1707848" y="791683"/>
            <a:ext cx="193647" cy="168613"/>
          </a:xfrm>
          <a:prstGeom prst="rightArrow">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A57BF16A-46A2-2C4D-B679-429BA6325698}"/>
              </a:ext>
            </a:extLst>
          </p:cNvPr>
          <p:cNvSpPr txBox="1"/>
          <p:nvPr userDrawn="1"/>
        </p:nvSpPr>
        <p:spPr>
          <a:xfrm>
            <a:off x="1768634" y="173767"/>
            <a:ext cx="10423375" cy="646331"/>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w="12700">
                  <a:solidFill>
                    <a:schemeClr val="tx1"/>
                  </a:solidFill>
                  <a:prstDash val="solid"/>
                </a:ln>
                <a:solidFill>
                  <a:srgbClr val="FFFFFF"/>
                </a:solidFill>
                <a:effectLst/>
                <a:uLnTx/>
                <a:uFillTx/>
              </a:rPr>
              <a:t>  Massachusetts Department of Public Health</a:t>
            </a:r>
          </a:p>
        </p:txBody>
      </p:sp>
      <p:pic>
        <p:nvPicPr>
          <p:cNvPr id="9" name="Picture 3">
            <a:extLst>
              <a:ext uri="{FF2B5EF4-FFF2-40B4-BE49-F238E27FC236}">
                <a16:creationId xmlns:a16="http://schemas.microsoft.com/office/drawing/2014/main" id="{761AAA9F-9A39-9A4E-BFBD-0A487B5455F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11392" y="233425"/>
            <a:ext cx="1247157" cy="1256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37253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Style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1E840A-BCBE-4B40-B158-B16879D32C9F}"/>
              </a:ext>
            </a:extLst>
          </p:cNvPr>
          <p:cNvSpPr/>
          <p:nvPr userDrawn="1"/>
        </p:nvSpPr>
        <p:spPr>
          <a:xfrm>
            <a:off x="0" y="5"/>
            <a:ext cx="12192000" cy="977549"/>
          </a:xfrm>
          <a:prstGeom prst="rect">
            <a:avLst/>
          </a:prstGeom>
          <a:solidFill>
            <a:srgbClr val="4376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BB607E6-0B1F-BB4A-9794-46A0CA431F4F}"/>
              </a:ext>
            </a:extLst>
          </p:cNvPr>
          <p:cNvSpPr/>
          <p:nvPr userDrawn="1"/>
        </p:nvSpPr>
        <p:spPr>
          <a:xfrm>
            <a:off x="0" y="6510528"/>
            <a:ext cx="12192000" cy="347472"/>
          </a:xfrm>
          <a:prstGeom prst="rect">
            <a:avLst/>
          </a:prstGeom>
          <a:solidFill>
            <a:srgbClr val="2A3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Slide Number Placeholder 5">
            <a:extLst>
              <a:ext uri="{FF2B5EF4-FFF2-40B4-BE49-F238E27FC236}">
                <a16:creationId xmlns:a16="http://schemas.microsoft.com/office/drawing/2014/main" id="{5AFA3409-650A-E04D-9C6C-C839AFCA4D9A}"/>
              </a:ext>
            </a:extLst>
          </p:cNvPr>
          <p:cNvSpPr>
            <a:spLocks noGrp="1"/>
          </p:cNvSpPr>
          <p:nvPr>
            <p:ph type="sldNum" sz="quarter" idx="4"/>
          </p:nvPr>
        </p:nvSpPr>
        <p:spPr>
          <a:xfrm>
            <a:off x="8756533" y="6492502"/>
            <a:ext cx="2736415" cy="365125"/>
          </a:xfrm>
          <a:prstGeom prst="rect">
            <a:avLst/>
          </a:prstGeom>
        </p:spPr>
        <p:txBody>
          <a:bodyPr vert="horz" lIns="91440" tIns="45720" rIns="91440" bIns="45720" rtlCol="0" anchor="ctr"/>
          <a:lstStyle>
            <a:lvl1pPr algn="r">
              <a:defRPr sz="1200">
                <a:solidFill>
                  <a:schemeClr val="tx2">
                    <a:lumMod val="40000"/>
                    <a:lumOff val="60000"/>
                  </a:schemeClr>
                </a:solidFill>
              </a:defRPr>
            </a:lvl1pPr>
          </a:lstStyle>
          <a:p>
            <a:fld id="{CA49D0EE-DE7F-324B-A84C-F36708423CDB}" type="slidenum">
              <a:rPr lang="en-US" smtClean="0">
                <a:solidFill>
                  <a:srgbClr val="464646">
                    <a:lumMod val="40000"/>
                    <a:lumOff val="60000"/>
                  </a:srgbClr>
                </a:solidFill>
              </a:rPr>
              <a:pPr/>
              <a:t>‹#›</a:t>
            </a:fld>
            <a:endParaRPr lang="en-US" dirty="0">
              <a:solidFill>
                <a:srgbClr val="464646">
                  <a:lumMod val="40000"/>
                  <a:lumOff val="60000"/>
                </a:srgbClr>
              </a:solidFill>
            </a:endParaRPr>
          </a:p>
        </p:txBody>
      </p:sp>
      <p:sp>
        <p:nvSpPr>
          <p:cNvPr id="11" name="Footer Placeholder 3">
            <a:extLst>
              <a:ext uri="{FF2B5EF4-FFF2-40B4-BE49-F238E27FC236}">
                <a16:creationId xmlns:a16="http://schemas.microsoft.com/office/drawing/2014/main" id="{EF3A1742-1D21-6E49-B1F6-D58AC8A01F49}"/>
              </a:ext>
            </a:extLst>
          </p:cNvPr>
          <p:cNvSpPr>
            <a:spLocks noGrp="1"/>
          </p:cNvSpPr>
          <p:nvPr>
            <p:ph type="ftr" sz="quarter" idx="3"/>
          </p:nvPr>
        </p:nvSpPr>
        <p:spPr>
          <a:xfrm>
            <a:off x="611142" y="6510528"/>
            <a:ext cx="3816489" cy="338328"/>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endParaRPr lang="en-US" dirty="0">
              <a:solidFill>
                <a:srgbClr val="464646">
                  <a:lumMod val="40000"/>
                  <a:lumOff val="60000"/>
                </a:srgbClr>
              </a:solidFill>
            </a:endParaRPr>
          </a:p>
        </p:txBody>
      </p:sp>
    </p:spTree>
    <p:extLst>
      <p:ext uri="{BB962C8B-B14F-4D97-AF65-F5344CB8AC3E}">
        <p14:creationId xmlns:p14="http://schemas.microsoft.com/office/powerpoint/2010/main" val="5756031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Style B">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AF37ED-E52C-D04B-BD70-B183C03E603D}"/>
              </a:ext>
            </a:extLst>
          </p:cNvPr>
          <p:cNvSpPr>
            <a:spLocks noGrp="1"/>
          </p:cNvSpPr>
          <p:nvPr>
            <p:ph sz="half" idx="1" hasCustomPrompt="1"/>
          </p:nvPr>
        </p:nvSpPr>
        <p:spPr>
          <a:xfrm>
            <a:off x="838201" y="1371600"/>
            <a:ext cx="5181600" cy="4754880"/>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Content Placeholder 3">
            <a:extLst>
              <a:ext uri="{FF2B5EF4-FFF2-40B4-BE49-F238E27FC236}">
                <a16:creationId xmlns:a16="http://schemas.microsoft.com/office/drawing/2014/main" id="{06BF9CA7-3F15-9446-8EB4-C69A47791146}"/>
              </a:ext>
            </a:extLst>
          </p:cNvPr>
          <p:cNvSpPr>
            <a:spLocks noGrp="1"/>
          </p:cNvSpPr>
          <p:nvPr>
            <p:ph sz="half" idx="2" hasCustomPrompt="1"/>
          </p:nvPr>
        </p:nvSpPr>
        <p:spPr>
          <a:xfrm>
            <a:off x="6172201" y="1371600"/>
            <a:ext cx="5181600" cy="4754880"/>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8" name="Rectangle 7">
            <a:extLst>
              <a:ext uri="{FF2B5EF4-FFF2-40B4-BE49-F238E27FC236}">
                <a16:creationId xmlns:a16="http://schemas.microsoft.com/office/drawing/2014/main" id="{5E6C81A7-EF54-644A-A3A3-A900741EE329}"/>
              </a:ext>
            </a:extLst>
          </p:cNvPr>
          <p:cNvSpPr/>
          <p:nvPr userDrawn="1"/>
        </p:nvSpPr>
        <p:spPr>
          <a:xfrm>
            <a:off x="0" y="6510528"/>
            <a:ext cx="12192000" cy="347472"/>
          </a:xfrm>
          <a:prstGeom prst="rect">
            <a:avLst/>
          </a:prstGeom>
          <a:solidFill>
            <a:srgbClr val="2A3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5">
            <a:extLst>
              <a:ext uri="{FF2B5EF4-FFF2-40B4-BE49-F238E27FC236}">
                <a16:creationId xmlns:a16="http://schemas.microsoft.com/office/drawing/2014/main" id="{093944A5-DA90-DB40-BCC8-0A6C4A82F040}"/>
              </a:ext>
            </a:extLst>
          </p:cNvPr>
          <p:cNvSpPr>
            <a:spLocks noGrp="1"/>
          </p:cNvSpPr>
          <p:nvPr>
            <p:ph type="sldNum" sz="quarter" idx="4"/>
          </p:nvPr>
        </p:nvSpPr>
        <p:spPr>
          <a:xfrm>
            <a:off x="8756533" y="6492502"/>
            <a:ext cx="2736415" cy="365125"/>
          </a:xfrm>
          <a:prstGeom prst="rect">
            <a:avLst/>
          </a:prstGeom>
        </p:spPr>
        <p:txBody>
          <a:bodyPr vert="horz" lIns="91440" tIns="45720" rIns="91440" bIns="45720" rtlCol="0" anchor="ctr"/>
          <a:lstStyle>
            <a:lvl1pPr algn="r">
              <a:defRPr sz="1200">
                <a:solidFill>
                  <a:schemeClr val="tx2">
                    <a:lumMod val="40000"/>
                    <a:lumOff val="60000"/>
                  </a:schemeClr>
                </a:solidFill>
              </a:defRPr>
            </a:lvl1pPr>
          </a:lstStyle>
          <a:p>
            <a:fld id="{CA49D0EE-DE7F-324B-A84C-F36708423CDB}" type="slidenum">
              <a:rPr lang="en-US" smtClean="0">
                <a:solidFill>
                  <a:srgbClr val="464646">
                    <a:lumMod val="40000"/>
                    <a:lumOff val="60000"/>
                  </a:srgbClr>
                </a:solidFill>
              </a:rPr>
              <a:pPr/>
              <a:t>‹#›</a:t>
            </a:fld>
            <a:endParaRPr lang="en-US" dirty="0">
              <a:solidFill>
                <a:srgbClr val="464646">
                  <a:lumMod val="40000"/>
                  <a:lumOff val="60000"/>
                </a:srgbClr>
              </a:solidFill>
            </a:endParaRPr>
          </a:p>
        </p:txBody>
      </p:sp>
      <p:sp>
        <p:nvSpPr>
          <p:cNvPr id="10" name="Footer Placeholder 3">
            <a:extLst>
              <a:ext uri="{FF2B5EF4-FFF2-40B4-BE49-F238E27FC236}">
                <a16:creationId xmlns:a16="http://schemas.microsoft.com/office/drawing/2014/main" id="{0DFBDE89-FFE1-E340-9D69-8210BFC18AEB}"/>
              </a:ext>
            </a:extLst>
          </p:cNvPr>
          <p:cNvSpPr>
            <a:spLocks noGrp="1"/>
          </p:cNvSpPr>
          <p:nvPr>
            <p:ph type="ftr" sz="quarter" idx="3"/>
          </p:nvPr>
        </p:nvSpPr>
        <p:spPr>
          <a:xfrm>
            <a:off x="611142" y="6510528"/>
            <a:ext cx="3816489" cy="338328"/>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endParaRPr lang="en-US" dirty="0">
              <a:solidFill>
                <a:srgbClr val="464646">
                  <a:lumMod val="40000"/>
                  <a:lumOff val="60000"/>
                </a:srgbClr>
              </a:solidFill>
            </a:endParaRPr>
          </a:p>
        </p:txBody>
      </p:sp>
      <p:sp>
        <p:nvSpPr>
          <p:cNvPr id="11" name="Rectangle 10">
            <a:extLst>
              <a:ext uri="{FF2B5EF4-FFF2-40B4-BE49-F238E27FC236}">
                <a16:creationId xmlns:a16="http://schemas.microsoft.com/office/drawing/2014/main" id="{9C11C5B4-7BBB-FC41-86C0-AAB198118171}"/>
              </a:ext>
            </a:extLst>
          </p:cNvPr>
          <p:cNvSpPr/>
          <p:nvPr userDrawn="1"/>
        </p:nvSpPr>
        <p:spPr>
          <a:xfrm>
            <a:off x="0" y="5"/>
            <a:ext cx="12192000" cy="977549"/>
          </a:xfrm>
          <a:prstGeom prst="rect">
            <a:avLst/>
          </a:prstGeom>
          <a:solidFill>
            <a:srgbClr val="4376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6014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Style C">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61A8284-67CC-404B-90F5-554DCBF9132D}"/>
              </a:ext>
            </a:extLst>
          </p:cNvPr>
          <p:cNvSpPr>
            <a:spLocks noGrp="1"/>
          </p:cNvSpPr>
          <p:nvPr>
            <p:ph type="body" idx="1"/>
          </p:nvPr>
        </p:nvSpPr>
        <p:spPr>
          <a:xfrm>
            <a:off x="839789" y="1097280"/>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5A90A712-FBB8-5B49-9A19-7524CF76EC3A}"/>
              </a:ext>
            </a:extLst>
          </p:cNvPr>
          <p:cNvSpPr>
            <a:spLocks noGrp="1"/>
          </p:cNvSpPr>
          <p:nvPr>
            <p:ph sz="half" idx="2" hasCustomPrompt="1"/>
          </p:nvPr>
        </p:nvSpPr>
        <p:spPr>
          <a:xfrm>
            <a:off x="839789" y="1920238"/>
            <a:ext cx="5157787" cy="4297680"/>
          </a:xfrm>
          <a:prstGeom prst="rect">
            <a:avLst/>
          </a:prstGeom>
        </p:spPr>
        <p:txBody>
          <a:bodyPr/>
          <a:lstStyle>
            <a:lvl5pPr marL="1828800" indent="0">
              <a:buNone/>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endParaRPr lang="en-US" dirty="0"/>
          </a:p>
        </p:txBody>
      </p:sp>
      <p:sp>
        <p:nvSpPr>
          <p:cNvPr id="5" name="Text Placeholder 4">
            <a:extLst>
              <a:ext uri="{FF2B5EF4-FFF2-40B4-BE49-F238E27FC236}">
                <a16:creationId xmlns:a16="http://schemas.microsoft.com/office/drawing/2014/main" id="{55855752-6A74-934C-B334-F2DD6B79DA48}"/>
              </a:ext>
            </a:extLst>
          </p:cNvPr>
          <p:cNvSpPr>
            <a:spLocks noGrp="1"/>
          </p:cNvSpPr>
          <p:nvPr>
            <p:ph type="body" sz="quarter" idx="3"/>
          </p:nvPr>
        </p:nvSpPr>
        <p:spPr>
          <a:xfrm>
            <a:off x="6172203" y="1097280"/>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51ED7E2-1F15-7C46-9001-20B2F8A00C5A}"/>
              </a:ext>
            </a:extLst>
          </p:cNvPr>
          <p:cNvSpPr>
            <a:spLocks noGrp="1"/>
          </p:cNvSpPr>
          <p:nvPr>
            <p:ph sz="quarter" idx="4" hasCustomPrompt="1"/>
          </p:nvPr>
        </p:nvSpPr>
        <p:spPr>
          <a:xfrm>
            <a:off x="6172203" y="1920238"/>
            <a:ext cx="5183188" cy="4297680"/>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0" name="Rectangle 9">
            <a:extLst>
              <a:ext uri="{FF2B5EF4-FFF2-40B4-BE49-F238E27FC236}">
                <a16:creationId xmlns:a16="http://schemas.microsoft.com/office/drawing/2014/main" id="{599027F3-96A1-F54F-89E8-F47E6B10DE1B}"/>
              </a:ext>
            </a:extLst>
          </p:cNvPr>
          <p:cNvSpPr/>
          <p:nvPr userDrawn="1"/>
        </p:nvSpPr>
        <p:spPr>
          <a:xfrm>
            <a:off x="0" y="5"/>
            <a:ext cx="12192000" cy="977549"/>
          </a:xfrm>
          <a:prstGeom prst="rect">
            <a:avLst/>
          </a:prstGeom>
          <a:solidFill>
            <a:srgbClr val="4376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CFBF09-BBCF-454C-91A3-1D89A60FA302}"/>
              </a:ext>
            </a:extLst>
          </p:cNvPr>
          <p:cNvSpPr/>
          <p:nvPr userDrawn="1"/>
        </p:nvSpPr>
        <p:spPr>
          <a:xfrm>
            <a:off x="0" y="6510528"/>
            <a:ext cx="12192000" cy="347472"/>
          </a:xfrm>
          <a:prstGeom prst="rect">
            <a:avLst/>
          </a:prstGeom>
          <a:solidFill>
            <a:srgbClr val="2A3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Slide Number Placeholder 5">
            <a:extLst>
              <a:ext uri="{FF2B5EF4-FFF2-40B4-BE49-F238E27FC236}">
                <a16:creationId xmlns:a16="http://schemas.microsoft.com/office/drawing/2014/main" id="{EEF3B907-07EC-464A-9168-21644716BCF2}"/>
              </a:ext>
            </a:extLst>
          </p:cNvPr>
          <p:cNvSpPr>
            <a:spLocks noGrp="1"/>
          </p:cNvSpPr>
          <p:nvPr>
            <p:ph type="sldNum" sz="quarter" idx="10"/>
          </p:nvPr>
        </p:nvSpPr>
        <p:spPr>
          <a:xfrm>
            <a:off x="8756533" y="6492502"/>
            <a:ext cx="2736415" cy="365125"/>
          </a:xfrm>
          <a:prstGeom prst="rect">
            <a:avLst/>
          </a:prstGeom>
        </p:spPr>
        <p:txBody>
          <a:bodyPr vert="horz" lIns="91440" tIns="45720" rIns="91440" bIns="45720" rtlCol="0" anchor="ctr"/>
          <a:lstStyle>
            <a:lvl1pPr algn="r">
              <a:defRPr sz="1200">
                <a:solidFill>
                  <a:schemeClr val="tx2">
                    <a:lumMod val="40000"/>
                    <a:lumOff val="60000"/>
                  </a:schemeClr>
                </a:solidFill>
              </a:defRPr>
            </a:lvl1pPr>
          </a:lstStyle>
          <a:p>
            <a:fld id="{CA49D0EE-DE7F-324B-A84C-F36708423CDB}" type="slidenum">
              <a:rPr lang="en-US" smtClean="0">
                <a:solidFill>
                  <a:srgbClr val="464646">
                    <a:lumMod val="40000"/>
                    <a:lumOff val="60000"/>
                  </a:srgbClr>
                </a:solidFill>
              </a:rPr>
              <a:pPr/>
              <a:t>‹#›</a:t>
            </a:fld>
            <a:endParaRPr lang="en-US" dirty="0">
              <a:solidFill>
                <a:srgbClr val="464646">
                  <a:lumMod val="40000"/>
                  <a:lumOff val="60000"/>
                </a:srgbClr>
              </a:solidFill>
            </a:endParaRPr>
          </a:p>
        </p:txBody>
      </p:sp>
      <p:sp>
        <p:nvSpPr>
          <p:cNvPr id="14" name="Footer Placeholder 3">
            <a:extLst>
              <a:ext uri="{FF2B5EF4-FFF2-40B4-BE49-F238E27FC236}">
                <a16:creationId xmlns:a16="http://schemas.microsoft.com/office/drawing/2014/main" id="{1561A3A6-AA0A-054F-AD42-397A9574A9D0}"/>
              </a:ext>
            </a:extLst>
          </p:cNvPr>
          <p:cNvSpPr>
            <a:spLocks noGrp="1"/>
          </p:cNvSpPr>
          <p:nvPr>
            <p:ph type="ftr" sz="quarter" idx="11"/>
          </p:nvPr>
        </p:nvSpPr>
        <p:spPr>
          <a:xfrm>
            <a:off x="611142" y="6510528"/>
            <a:ext cx="3816489" cy="338328"/>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endParaRPr lang="en-US" dirty="0">
              <a:solidFill>
                <a:srgbClr val="464646">
                  <a:lumMod val="40000"/>
                  <a:lumOff val="60000"/>
                </a:srgbClr>
              </a:solidFill>
            </a:endParaRPr>
          </a:p>
        </p:txBody>
      </p:sp>
    </p:spTree>
    <p:extLst>
      <p:ext uri="{BB962C8B-B14F-4D97-AF65-F5344CB8AC3E}">
        <p14:creationId xmlns:p14="http://schemas.microsoft.com/office/powerpoint/2010/main" val="2438989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r Thank You Slide : Traditional Logo">
    <p:bg>
      <p:bgPr>
        <a:solidFill>
          <a:srgbClr val="4376BB"/>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CC38585-9175-5F41-B983-E626A8B41D81}"/>
              </a:ext>
            </a:extLst>
          </p:cNvPr>
          <p:cNvSpPr/>
          <p:nvPr userDrawn="1"/>
        </p:nvSpPr>
        <p:spPr>
          <a:xfrm>
            <a:off x="0" y="5"/>
            <a:ext cx="12192000" cy="977549"/>
          </a:xfrm>
          <a:prstGeom prst="rect">
            <a:avLst/>
          </a:prstGeom>
          <a:solidFill>
            <a:srgbClr val="013366"/>
          </a:solidFill>
          <a:ln>
            <a:noFill/>
          </a:ln>
        </p:spPr>
        <p:style>
          <a:lnRef idx="2">
            <a:schemeClr val="accent1">
              <a:shade val="50000"/>
            </a:schemeClr>
          </a:lnRef>
          <a:fillRef idx="1">
            <a:schemeClr val="accent1"/>
          </a:fillRef>
          <a:effectRef idx="0">
            <a:schemeClr val="accent1"/>
          </a:effectRef>
          <a:fontRef idx="minor">
            <a:schemeClr val="lt1"/>
          </a:fontRef>
        </p:style>
        <p:txBody>
          <a:bodyPr lIns="90258" tIns="45718" rIns="90258" bIns="45718" rtlCol="0" anchor="ctr"/>
          <a:lstStyle/>
          <a:p>
            <a:pPr algn="ctr"/>
            <a:endParaRPr lang="en-US"/>
          </a:p>
        </p:txBody>
      </p:sp>
      <p:sp>
        <p:nvSpPr>
          <p:cNvPr id="18" name="Right Arrow 17">
            <a:extLst>
              <a:ext uri="{FF2B5EF4-FFF2-40B4-BE49-F238E27FC236}">
                <a16:creationId xmlns:a16="http://schemas.microsoft.com/office/drawing/2014/main" id="{046DACA1-5854-FE4E-B523-7C1C85892163}"/>
              </a:ext>
            </a:extLst>
          </p:cNvPr>
          <p:cNvSpPr/>
          <p:nvPr userDrawn="1"/>
        </p:nvSpPr>
        <p:spPr>
          <a:xfrm>
            <a:off x="-1707848" y="791684"/>
            <a:ext cx="193647" cy="168613"/>
          </a:xfrm>
          <a:prstGeom prst="rightArrow">
            <a:avLst/>
          </a:prstGeom>
          <a:solidFill>
            <a:sysClr val="windowText" lastClr="000000"/>
          </a:solidFill>
          <a:ln w="12700" cap="flat" cmpd="sng" algn="ctr">
            <a:noFill/>
            <a:prstDash val="solid"/>
            <a:miter lim="800000"/>
          </a:ln>
          <a:effectLst/>
        </p:spPr>
        <p:txBody>
          <a:bodyPr lIns="90258" tIns="45718" rIns="90258" bIns="45718" rtlCol="0" anchor="ctr"/>
          <a:lstStyle/>
          <a:p>
            <a:pPr marL="0" marR="0" lvl="0" indent="0" algn="ctr" defTabSz="901004"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A57BF16A-46A2-2C4D-B679-429BA6325698}"/>
              </a:ext>
            </a:extLst>
          </p:cNvPr>
          <p:cNvSpPr txBox="1"/>
          <p:nvPr userDrawn="1"/>
        </p:nvSpPr>
        <p:spPr>
          <a:xfrm>
            <a:off x="1768740" y="173769"/>
            <a:ext cx="10423375" cy="646331"/>
          </a:xfrm>
          <a:prstGeom prst="rect">
            <a:avLst/>
          </a:prstGeom>
          <a:noFill/>
          <a:ln>
            <a:noFill/>
          </a:ln>
        </p:spPr>
        <p:txBody>
          <a:bodyPr wrap="square" lIns="90258" tIns="45718" rIns="90258" bIns="45718" rtlCol="0">
            <a:spAutoFit/>
          </a:bodyPr>
          <a:lstStyle/>
          <a:p>
            <a:pPr marL="0" marR="0" lvl="0" indent="0" defTabSz="901004"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w="12700">
                  <a:solidFill>
                    <a:schemeClr val="tx1"/>
                  </a:solidFill>
                  <a:prstDash val="solid"/>
                </a:ln>
                <a:solidFill>
                  <a:srgbClr val="FFFFFF"/>
                </a:solidFill>
                <a:effectLst/>
                <a:uLnTx/>
                <a:uFillTx/>
              </a:rPr>
              <a:t>  Massachusetts Department of Public Health</a:t>
            </a:r>
          </a:p>
        </p:txBody>
      </p:sp>
      <p:pic>
        <p:nvPicPr>
          <p:cNvPr id="9" name="Picture 3">
            <a:extLst>
              <a:ext uri="{FF2B5EF4-FFF2-40B4-BE49-F238E27FC236}">
                <a16:creationId xmlns:a16="http://schemas.microsoft.com/office/drawing/2014/main" id="{761AAA9F-9A39-9A4E-BFBD-0A487B5455F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11392" y="233427"/>
            <a:ext cx="1247157" cy="1256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84703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nect with DPH">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1E840A-BCBE-4B40-B158-B16879D32C9F}"/>
              </a:ext>
            </a:extLst>
          </p:cNvPr>
          <p:cNvSpPr/>
          <p:nvPr userDrawn="1"/>
        </p:nvSpPr>
        <p:spPr>
          <a:xfrm>
            <a:off x="0" y="5"/>
            <a:ext cx="12192000" cy="977549"/>
          </a:xfrm>
          <a:prstGeom prst="rect">
            <a:avLst/>
          </a:prstGeom>
          <a:solidFill>
            <a:srgbClr val="4376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63E049E-FD56-F54C-8BAD-BC944A51238B}"/>
              </a:ext>
            </a:extLst>
          </p:cNvPr>
          <p:cNvSpPr txBox="1"/>
          <p:nvPr userDrawn="1"/>
        </p:nvSpPr>
        <p:spPr>
          <a:xfrm>
            <a:off x="721905" y="293879"/>
            <a:ext cx="7086601" cy="677108"/>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prstClr val="black"/>
                </a:solidFill>
                <a:effectLst/>
                <a:uLnTx/>
                <a:uFillTx/>
                <a:latin typeface="Arial" charset="0"/>
                <a:cs typeface="Arial" charset="0"/>
              </a:rPr>
              <a:t>Connect with DPH</a:t>
            </a:r>
            <a:endParaRPr lang="en-US" dirty="0"/>
          </a:p>
        </p:txBody>
      </p:sp>
      <p:sp>
        <p:nvSpPr>
          <p:cNvPr id="9" name="Rectangle 8">
            <a:extLst>
              <a:ext uri="{FF2B5EF4-FFF2-40B4-BE49-F238E27FC236}">
                <a16:creationId xmlns:a16="http://schemas.microsoft.com/office/drawing/2014/main" id="{5BB607E6-0B1F-BB4A-9794-46A0CA431F4F}"/>
              </a:ext>
            </a:extLst>
          </p:cNvPr>
          <p:cNvSpPr/>
          <p:nvPr userDrawn="1"/>
        </p:nvSpPr>
        <p:spPr>
          <a:xfrm>
            <a:off x="0" y="6510528"/>
            <a:ext cx="12192000" cy="347472"/>
          </a:xfrm>
          <a:prstGeom prst="rect">
            <a:avLst/>
          </a:prstGeom>
          <a:solidFill>
            <a:srgbClr val="2A3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Slide Number Placeholder 5">
            <a:extLst>
              <a:ext uri="{FF2B5EF4-FFF2-40B4-BE49-F238E27FC236}">
                <a16:creationId xmlns:a16="http://schemas.microsoft.com/office/drawing/2014/main" id="{5AFA3409-650A-E04D-9C6C-C839AFCA4D9A}"/>
              </a:ext>
            </a:extLst>
          </p:cNvPr>
          <p:cNvSpPr>
            <a:spLocks noGrp="1"/>
          </p:cNvSpPr>
          <p:nvPr>
            <p:ph type="sldNum" sz="quarter" idx="4"/>
          </p:nvPr>
        </p:nvSpPr>
        <p:spPr>
          <a:xfrm>
            <a:off x="8756533" y="6492502"/>
            <a:ext cx="2736415" cy="365125"/>
          </a:xfrm>
          <a:prstGeom prst="rect">
            <a:avLst/>
          </a:prstGeom>
        </p:spPr>
        <p:txBody>
          <a:bodyPr vert="horz" lIns="91440" tIns="45720" rIns="91440" bIns="45720" rtlCol="0" anchor="ctr"/>
          <a:lstStyle>
            <a:lvl1pPr algn="r">
              <a:defRPr sz="1200">
                <a:solidFill>
                  <a:schemeClr val="tx2">
                    <a:lumMod val="40000"/>
                    <a:lumOff val="60000"/>
                  </a:schemeClr>
                </a:solidFill>
              </a:defRPr>
            </a:lvl1pPr>
          </a:lstStyle>
          <a:p>
            <a:fld id="{CA49D0EE-DE7F-324B-A84C-F36708423CDB}" type="slidenum">
              <a:rPr lang="en-US" smtClean="0">
                <a:solidFill>
                  <a:srgbClr val="464646">
                    <a:lumMod val="40000"/>
                    <a:lumOff val="60000"/>
                  </a:srgbClr>
                </a:solidFill>
              </a:rPr>
              <a:pPr/>
              <a:t>‹#›</a:t>
            </a:fld>
            <a:endParaRPr lang="en-US" dirty="0">
              <a:solidFill>
                <a:srgbClr val="464646">
                  <a:lumMod val="40000"/>
                  <a:lumOff val="60000"/>
                </a:srgbClr>
              </a:solidFill>
            </a:endParaRPr>
          </a:p>
        </p:txBody>
      </p:sp>
      <p:sp>
        <p:nvSpPr>
          <p:cNvPr id="11" name="Footer Placeholder 3">
            <a:extLst>
              <a:ext uri="{FF2B5EF4-FFF2-40B4-BE49-F238E27FC236}">
                <a16:creationId xmlns:a16="http://schemas.microsoft.com/office/drawing/2014/main" id="{EF3A1742-1D21-6E49-B1F6-D58AC8A01F49}"/>
              </a:ext>
            </a:extLst>
          </p:cNvPr>
          <p:cNvSpPr>
            <a:spLocks noGrp="1"/>
          </p:cNvSpPr>
          <p:nvPr>
            <p:ph type="ftr" sz="quarter" idx="3"/>
          </p:nvPr>
        </p:nvSpPr>
        <p:spPr>
          <a:xfrm>
            <a:off x="611142" y="6510528"/>
            <a:ext cx="3816489" cy="338328"/>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endParaRPr lang="en-US" dirty="0">
              <a:solidFill>
                <a:srgbClr val="464646">
                  <a:lumMod val="40000"/>
                  <a:lumOff val="60000"/>
                </a:srgbClr>
              </a:solidFill>
            </a:endParaRPr>
          </a:p>
        </p:txBody>
      </p:sp>
      <p:pic>
        <p:nvPicPr>
          <p:cNvPr id="13" name="Picture 2" descr="C:\Users\ABCohen\AppData\Local\Microsoft\Windows\Temporary Internet Files\Content.IE5\43RR80EE\Twitter_bird_logo_2012.svg[1].png">
            <a:extLst>
              <a:ext uri="{FF2B5EF4-FFF2-40B4-BE49-F238E27FC236}">
                <a16:creationId xmlns:a16="http://schemas.microsoft.com/office/drawing/2014/main" id="{4F6B478E-A7A8-1F4E-B422-5CB6507546E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272285" y="1353783"/>
            <a:ext cx="843195" cy="6857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C:\Users\ABCohen\AppData\Local\Microsoft\Windows\Temporary Internet Files\Content.IE5\75V1FWE6\LinkedIn_logo_initials[1].png">
            <a:extLst>
              <a:ext uri="{FF2B5EF4-FFF2-40B4-BE49-F238E27FC236}">
                <a16:creationId xmlns:a16="http://schemas.microsoft.com/office/drawing/2014/main" id="{655629D2-47C3-9740-AF5E-F6DEC31BCCD7}"/>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35410" y="2423785"/>
            <a:ext cx="838201" cy="8382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8F5FDECC-88AB-4247-9773-F39572AE3242}"/>
              </a:ext>
            </a:extLst>
          </p:cNvPr>
          <p:cNvSpPr/>
          <p:nvPr userDrawn="1"/>
        </p:nvSpPr>
        <p:spPr>
          <a:xfrm>
            <a:off x="2423333" y="1401900"/>
            <a:ext cx="9220201" cy="4401205"/>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3600" dirty="0"/>
              <a:t>@</a:t>
            </a:r>
            <a:r>
              <a:rPr lang="en-US" sz="3600" dirty="0" err="1"/>
              <a:t>MassDPH</a:t>
            </a:r>
            <a:endParaRPr lang="en-US" sz="3600" dirty="0"/>
          </a:p>
          <a:p>
            <a:pPr fontAlgn="base"/>
            <a:endParaRPr lang="en-US" sz="3600" dirty="0"/>
          </a:p>
          <a:p>
            <a:pPr fontAlgn="base"/>
            <a:r>
              <a:rPr lang="en-US" sz="3600" dirty="0"/>
              <a:t>Massachusetts Department of Public Health</a:t>
            </a:r>
          </a:p>
          <a:p>
            <a:pPr fontAlgn="base"/>
            <a:endParaRPr lang="en-US" sz="3600" dirty="0"/>
          </a:p>
          <a:p>
            <a:pPr fontAlgn="base"/>
            <a:r>
              <a:rPr lang="en-US" sz="3600" dirty="0"/>
              <a:t>DPH blog</a:t>
            </a:r>
          </a:p>
          <a:p>
            <a:pPr fontAlgn="base"/>
            <a:r>
              <a:rPr lang="en-US" sz="2800" dirty="0"/>
              <a:t>https://blog.mass.gov/publichealth</a:t>
            </a:r>
          </a:p>
          <a:p>
            <a:pPr fontAlgn="base"/>
            <a:endParaRPr lang="en-US" sz="3600" dirty="0"/>
          </a:p>
          <a:p>
            <a:pPr fontAlgn="base"/>
            <a:r>
              <a:rPr lang="en-US" sz="3600" dirty="0"/>
              <a:t>www.mass.gov/dph</a:t>
            </a:r>
          </a:p>
        </p:txBody>
      </p:sp>
      <p:pic>
        <p:nvPicPr>
          <p:cNvPr id="16" name="Picture 4" descr="C:\Users\ABCohen\AppData\Local\Microsoft\Windows\Temporary Internet Files\Content.Outlook\L5IST9YM\DPHLogo_Blue.png">
            <a:extLst>
              <a:ext uri="{FF2B5EF4-FFF2-40B4-BE49-F238E27FC236}">
                <a16:creationId xmlns:a16="http://schemas.microsoft.com/office/drawing/2014/main" id="{375142A8-4983-3D49-94CC-CD7FE0DAAEF8}"/>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89648" y="4887053"/>
            <a:ext cx="1200149" cy="120014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AB39DE3C-CDCC-724A-BB9E-78CAF2E049E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89658" y="3597197"/>
            <a:ext cx="1129705" cy="1129705"/>
          </a:xfrm>
          <a:prstGeom prst="rect">
            <a:avLst/>
          </a:prstGeom>
        </p:spPr>
      </p:pic>
    </p:spTree>
    <p:extLst>
      <p:ext uri="{BB962C8B-B14F-4D97-AF65-F5344CB8AC3E}">
        <p14:creationId xmlns:p14="http://schemas.microsoft.com/office/powerpoint/2010/main" val="28048065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4376BB"/>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785144" y="2130425"/>
            <a:ext cx="8492455" cy="1470025"/>
          </a:xfrm>
        </p:spPr>
        <p:txBody>
          <a:bodyPr/>
          <a:lstStyle>
            <a:lvl1pPr algn="ctr">
              <a:defRPr/>
            </a:lvl1pPr>
          </a:lstStyle>
          <a:p>
            <a:r>
              <a:rPr lang="en-US" dirty="0"/>
              <a:t>Click to edit Master title style</a:t>
            </a:r>
          </a:p>
        </p:txBody>
      </p:sp>
      <p:sp>
        <p:nvSpPr>
          <p:cNvPr id="7" name="Rectangle 6">
            <a:extLst>
              <a:ext uri="{FF2B5EF4-FFF2-40B4-BE49-F238E27FC236}">
                <a16:creationId xmlns:a16="http://schemas.microsoft.com/office/drawing/2014/main" id="{4CC38585-9175-5F41-B983-E626A8B41D81}"/>
              </a:ext>
            </a:extLst>
          </p:cNvPr>
          <p:cNvSpPr/>
          <p:nvPr userDrawn="1"/>
        </p:nvSpPr>
        <p:spPr>
          <a:xfrm>
            <a:off x="0" y="0"/>
            <a:ext cx="12192000" cy="977549"/>
          </a:xfrm>
          <a:prstGeom prst="rect">
            <a:avLst/>
          </a:prstGeom>
          <a:solidFill>
            <a:srgbClr val="01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A57BF16A-46A2-2C4D-B679-429BA6325698}"/>
              </a:ext>
            </a:extLst>
          </p:cNvPr>
          <p:cNvSpPr txBox="1"/>
          <p:nvPr userDrawn="1"/>
        </p:nvSpPr>
        <p:spPr>
          <a:xfrm>
            <a:off x="1768625" y="173753"/>
            <a:ext cx="10423375" cy="646331"/>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w="12700">
                  <a:solidFill>
                    <a:schemeClr val="tx1"/>
                  </a:solidFill>
                  <a:prstDash val="solid"/>
                </a:ln>
                <a:solidFill>
                  <a:srgbClr val="FFFFFF"/>
                </a:solidFill>
                <a:effectLst/>
                <a:uLnTx/>
                <a:uFillTx/>
              </a:rPr>
              <a:t>  Massachusetts Department of Public Health</a:t>
            </a:r>
          </a:p>
        </p:txBody>
      </p:sp>
      <p:pic>
        <p:nvPicPr>
          <p:cNvPr id="9" name="Picture 8">
            <a:extLst>
              <a:ext uri="{FF2B5EF4-FFF2-40B4-BE49-F238E27FC236}">
                <a16:creationId xmlns:a16="http://schemas.microsoft.com/office/drawing/2014/main" id="{B9E6C06E-03B8-7949-8144-A02BF1F0C7F8}"/>
              </a:ext>
            </a:extLst>
          </p:cNvPr>
          <p:cNvPicPr>
            <a:picLocks noChangeAspect="1"/>
          </p:cNvPicPr>
          <p:nvPr userDrawn="1"/>
        </p:nvPicPr>
        <p:blipFill>
          <a:blip r:embed="rId2"/>
          <a:stretch>
            <a:fillRect/>
          </a:stretch>
        </p:blipFill>
        <p:spPr>
          <a:xfrm>
            <a:off x="703511" y="0"/>
            <a:ext cx="1185447" cy="2487495"/>
          </a:xfrm>
          <a:prstGeom prst="rect">
            <a:avLst/>
          </a:prstGeom>
          <a:solidFill>
            <a:schemeClr val="bg1"/>
          </a:solidFill>
        </p:spPr>
      </p:pic>
    </p:spTree>
    <p:extLst>
      <p:ext uri="{BB962C8B-B14F-4D97-AF65-F5344CB8AC3E}">
        <p14:creationId xmlns:p14="http://schemas.microsoft.com/office/powerpoint/2010/main" val="8714202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5AFA3409-650A-E04D-9C6C-C839AFCA4D9A}"/>
              </a:ext>
            </a:extLst>
          </p:cNvPr>
          <p:cNvSpPr>
            <a:spLocks noGrp="1"/>
          </p:cNvSpPr>
          <p:nvPr>
            <p:ph type="sldNum" sz="quarter" idx="4"/>
          </p:nvPr>
        </p:nvSpPr>
        <p:spPr>
          <a:xfrm>
            <a:off x="8756523" y="6492487"/>
            <a:ext cx="2736414" cy="365125"/>
          </a:xfrm>
          <a:prstGeom prst="rect">
            <a:avLst/>
          </a:prstGeom>
        </p:spPr>
        <p:txBody>
          <a:bodyPr vert="horz" lIns="91440" tIns="45720" rIns="91440" bIns="45720" rtlCol="0" anchor="ctr"/>
          <a:lstStyle>
            <a:lvl1pPr algn="r">
              <a:defRPr sz="1200">
                <a:solidFill>
                  <a:schemeClr val="tx2">
                    <a:lumMod val="40000"/>
                    <a:lumOff val="60000"/>
                  </a:schemeClr>
                </a:solidFill>
              </a:defRPr>
            </a:lvl1pPr>
          </a:lstStyle>
          <a:p>
            <a:fld id="{CA49D0EE-DE7F-324B-A84C-F36708423CDB}" type="slidenum">
              <a:rPr lang="en-US" smtClean="0">
                <a:solidFill>
                  <a:srgbClr val="464646">
                    <a:lumMod val="40000"/>
                    <a:lumOff val="60000"/>
                  </a:srgbClr>
                </a:solidFill>
              </a:rPr>
              <a:pPr/>
              <a:t>‹#›</a:t>
            </a:fld>
            <a:endParaRPr lang="en-US" dirty="0">
              <a:solidFill>
                <a:srgbClr val="464646">
                  <a:lumMod val="40000"/>
                  <a:lumOff val="60000"/>
                </a:srgbClr>
              </a:solidFill>
            </a:endParaRPr>
          </a:p>
        </p:txBody>
      </p:sp>
      <p:sp>
        <p:nvSpPr>
          <p:cNvPr id="8" name="Footer Placeholder 3">
            <a:extLst>
              <a:ext uri="{FF2B5EF4-FFF2-40B4-BE49-F238E27FC236}">
                <a16:creationId xmlns:a16="http://schemas.microsoft.com/office/drawing/2014/main" id="{EF3A1742-1D21-6E49-B1F6-D58AC8A01F49}"/>
              </a:ext>
            </a:extLst>
          </p:cNvPr>
          <p:cNvSpPr>
            <a:spLocks noGrp="1"/>
          </p:cNvSpPr>
          <p:nvPr>
            <p:ph type="ftr" sz="quarter" idx="3"/>
          </p:nvPr>
        </p:nvSpPr>
        <p:spPr>
          <a:xfrm>
            <a:off x="611133" y="6510528"/>
            <a:ext cx="3816488" cy="338328"/>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r>
              <a:rPr lang="en-US" dirty="0">
                <a:solidFill>
                  <a:srgbClr val="464646">
                    <a:lumMod val="40000"/>
                    <a:lumOff val="60000"/>
                  </a:srgbClr>
                </a:solidFill>
              </a:rPr>
              <a:t>Massachusetts Department of Public Health       mass.gov/dph</a:t>
            </a:r>
          </a:p>
        </p:txBody>
      </p:sp>
    </p:spTree>
    <p:extLst>
      <p:ext uri="{BB962C8B-B14F-4D97-AF65-F5344CB8AC3E}">
        <p14:creationId xmlns:p14="http://schemas.microsoft.com/office/powerpoint/2010/main" val="1833984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5AFA3409-650A-E04D-9C6C-C839AFCA4D9A}"/>
              </a:ext>
            </a:extLst>
          </p:cNvPr>
          <p:cNvSpPr>
            <a:spLocks noGrp="1"/>
          </p:cNvSpPr>
          <p:nvPr>
            <p:ph type="sldNum" sz="quarter" idx="4"/>
          </p:nvPr>
        </p:nvSpPr>
        <p:spPr>
          <a:xfrm>
            <a:off x="8756523" y="6492487"/>
            <a:ext cx="2736414" cy="365125"/>
          </a:xfrm>
          <a:prstGeom prst="rect">
            <a:avLst/>
          </a:prstGeom>
        </p:spPr>
        <p:txBody>
          <a:bodyPr vert="horz" lIns="91440" tIns="45720" rIns="91440" bIns="45720" rtlCol="0" anchor="ctr"/>
          <a:lstStyle>
            <a:lvl1pPr algn="r">
              <a:defRPr sz="1200">
                <a:solidFill>
                  <a:schemeClr val="tx2">
                    <a:lumMod val="40000"/>
                    <a:lumOff val="60000"/>
                  </a:schemeClr>
                </a:solidFill>
              </a:defRPr>
            </a:lvl1pPr>
          </a:lstStyle>
          <a:p>
            <a:fld id="{CA49D0EE-DE7F-324B-A84C-F36708423CDB}" type="slidenum">
              <a:rPr lang="en-US" smtClean="0">
                <a:solidFill>
                  <a:srgbClr val="464646">
                    <a:lumMod val="40000"/>
                    <a:lumOff val="60000"/>
                  </a:srgbClr>
                </a:solidFill>
              </a:rPr>
              <a:pPr/>
              <a:t>‹#›</a:t>
            </a:fld>
            <a:endParaRPr lang="en-US" dirty="0">
              <a:solidFill>
                <a:srgbClr val="464646">
                  <a:lumMod val="40000"/>
                  <a:lumOff val="60000"/>
                </a:srgbClr>
              </a:solidFill>
            </a:endParaRPr>
          </a:p>
        </p:txBody>
      </p:sp>
      <p:sp>
        <p:nvSpPr>
          <p:cNvPr id="9" name="Footer Placeholder 3">
            <a:extLst>
              <a:ext uri="{FF2B5EF4-FFF2-40B4-BE49-F238E27FC236}">
                <a16:creationId xmlns:a16="http://schemas.microsoft.com/office/drawing/2014/main" id="{EF3A1742-1D21-6E49-B1F6-D58AC8A01F49}"/>
              </a:ext>
            </a:extLst>
          </p:cNvPr>
          <p:cNvSpPr>
            <a:spLocks noGrp="1"/>
          </p:cNvSpPr>
          <p:nvPr>
            <p:ph type="ftr" sz="quarter" idx="3"/>
          </p:nvPr>
        </p:nvSpPr>
        <p:spPr>
          <a:xfrm>
            <a:off x="611133" y="6510528"/>
            <a:ext cx="3816488" cy="338328"/>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r>
              <a:rPr lang="en-US" dirty="0">
                <a:solidFill>
                  <a:srgbClr val="464646">
                    <a:lumMod val="40000"/>
                    <a:lumOff val="60000"/>
                  </a:srgbClr>
                </a:solidFill>
              </a:rPr>
              <a:t>Massachusetts Department of Public Health       mass.gov/dph</a:t>
            </a:r>
          </a:p>
        </p:txBody>
      </p:sp>
    </p:spTree>
    <p:extLst>
      <p:ext uri="{BB962C8B-B14F-4D97-AF65-F5344CB8AC3E}">
        <p14:creationId xmlns:p14="http://schemas.microsoft.com/office/powerpoint/2010/main" val="38046757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5AFA3409-650A-E04D-9C6C-C839AFCA4D9A}"/>
              </a:ext>
            </a:extLst>
          </p:cNvPr>
          <p:cNvSpPr>
            <a:spLocks noGrp="1"/>
          </p:cNvSpPr>
          <p:nvPr>
            <p:ph type="sldNum" sz="quarter" idx="10"/>
          </p:nvPr>
        </p:nvSpPr>
        <p:spPr>
          <a:xfrm>
            <a:off x="8756523" y="6492487"/>
            <a:ext cx="2736414" cy="365125"/>
          </a:xfrm>
          <a:prstGeom prst="rect">
            <a:avLst/>
          </a:prstGeom>
        </p:spPr>
        <p:txBody>
          <a:bodyPr vert="horz" lIns="91440" tIns="45720" rIns="91440" bIns="45720" rtlCol="0" anchor="ctr"/>
          <a:lstStyle>
            <a:lvl1pPr algn="r">
              <a:defRPr sz="1200">
                <a:solidFill>
                  <a:schemeClr val="tx2">
                    <a:lumMod val="40000"/>
                    <a:lumOff val="60000"/>
                  </a:schemeClr>
                </a:solidFill>
              </a:defRPr>
            </a:lvl1pPr>
          </a:lstStyle>
          <a:p>
            <a:fld id="{CA49D0EE-DE7F-324B-A84C-F36708423CDB}" type="slidenum">
              <a:rPr lang="en-US" smtClean="0">
                <a:solidFill>
                  <a:srgbClr val="464646">
                    <a:lumMod val="40000"/>
                    <a:lumOff val="60000"/>
                  </a:srgbClr>
                </a:solidFill>
              </a:rPr>
              <a:pPr/>
              <a:t>‹#›</a:t>
            </a:fld>
            <a:endParaRPr lang="en-US" dirty="0">
              <a:solidFill>
                <a:srgbClr val="464646">
                  <a:lumMod val="40000"/>
                  <a:lumOff val="60000"/>
                </a:srgbClr>
              </a:solidFill>
            </a:endParaRPr>
          </a:p>
        </p:txBody>
      </p:sp>
      <p:sp>
        <p:nvSpPr>
          <p:cNvPr id="11" name="Footer Placeholder 3">
            <a:extLst>
              <a:ext uri="{FF2B5EF4-FFF2-40B4-BE49-F238E27FC236}">
                <a16:creationId xmlns:a16="http://schemas.microsoft.com/office/drawing/2014/main" id="{EF3A1742-1D21-6E49-B1F6-D58AC8A01F49}"/>
              </a:ext>
            </a:extLst>
          </p:cNvPr>
          <p:cNvSpPr>
            <a:spLocks noGrp="1"/>
          </p:cNvSpPr>
          <p:nvPr>
            <p:ph type="ftr" sz="quarter" idx="11"/>
          </p:nvPr>
        </p:nvSpPr>
        <p:spPr>
          <a:xfrm>
            <a:off x="611133" y="6510528"/>
            <a:ext cx="3816488" cy="338328"/>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r>
              <a:rPr lang="en-US" dirty="0">
                <a:solidFill>
                  <a:srgbClr val="464646">
                    <a:lumMod val="40000"/>
                    <a:lumOff val="60000"/>
                  </a:srgbClr>
                </a:solidFill>
              </a:rPr>
              <a:t>Massachusetts Department of Public Health       mass.gov/dph</a:t>
            </a:r>
          </a:p>
        </p:txBody>
      </p:sp>
    </p:spTree>
    <p:extLst>
      <p:ext uri="{BB962C8B-B14F-4D97-AF65-F5344CB8AC3E}">
        <p14:creationId xmlns:p14="http://schemas.microsoft.com/office/powerpoint/2010/main" val="17166265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AF37ED-E52C-D04B-BD70-B183C03E603D}"/>
              </a:ext>
            </a:extLst>
          </p:cNvPr>
          <p:cNvSpPr>
            <a:spLocks noGrp="1"/>
          </p:cNvSpPr>
          <p:nvPr>
            <p:ph sz="half" idx="1" hasCustomPrompt="1"/>
          </p:nvPr>
        </p:nvSpPr>
        <p:spPr>
          <a:xfrm>
            <a:off x="838200" y="1371600"/>
            <a:ext cx="5181600" cy="4754880"/>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Content Placeholder 3">
            <a:extLst>
              <a:ext uri="{FF2B5EF4-FFF2-40B4-BE49-F238E27FC236}">
                <a16:creationId xmlns:a16="http://schemas.microsoft.com/office/drawing/2014/main" id="{06BF9CA7-3F15-9446-8EB4-C69A47791146}"/>
              </a:ext>
            </a:extLst>
          </p:cNvPr>
          <p:cNvSpPr>
            <a:spLocks noGrp="1"/>
          </p:cNvSpPr>
          <p:nvPr>
            <p:ph sz="half" idx="2" hasCustomPrompt="1"/>
          </p:nvPr>
        </p:nvSpPr>
        <p:spPr>
          <a:xfrm>
            <a:off x="6172200" y="1371600"/>
            <a:ext cx="5181600" cy="4754880"/>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8" name="Rectangle 7">
            <a:extLst>
              <a:ext uri="{FF2B5EF4-FFF2-40B4-BE49-F238E27FC236}">
                <a16:creationId xmlns:a16="http://schemas.microsoft.com/office/drawing/2014/main" id="{5E6C81A7-EF54-644A-A3A3-A900741EE329}"/>
              </a:ext>
            </a:extLst>
          </p:cNvPr>
          <p:cNvSpPr/>
          <p:nvPr userDrawn="1"/>
        </p:nvSpPr>
        <p:spPr>
          <a:xfrm>
            <a:off x="0" y="6510528"/>
            <a:ext cx="12192000" cy="347472"/>
          </a:xfrm>
          <a:prstGeom prst="rect">
            <a:avLst/>
          </a:prstGeom>
          <a:solidFill>
            <a:srgbClr val="2A3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Slide Number Placeholder 5">
            <a:extLst>
              <a:ext uri="{FF2B5EF4-FFF2-40B4-BE49-F238E27FC236}">
                <a16:creationId xmlns:a16="http://schemas.microsoft.com/office/drawing/2014/main" id="{093944A5-DA90-DB40-BCC8-0A6C4A82F040}"/>
              </a:ext>
            </a:extLst>
          </p:cNvPr>
          <p:cNvSpPr>
            <a:spLocks noGrp="1"/>
          </p:cNvSpPr>
          <p:nvPr>
            <p:ph type="sldNum" sz="quarter" idx="4"/>
          </p:nvPr>
        </p:nvSpPr>
        <p:spPr>
          <a:xfrm>
            <a:off x="8756523" y="6492487"/>
            <a:ext cx="2736414" cy="365125"/>
          </a:xfrm>
          <a:prstGeom prst="rect">
            <a:avLst/>
          </a:prstGeom>
        </p:spPr>
        <p:txBody>
          <a:bodyPr vert="horz" lIns="91440" tIns="45720" rIns="91440" bIns="45720" rtlCol="0" anchor="ctr"/>
          <a:lstStyle>
            <a:lvl1pPr algn="r">
              <a:defRPr sz="1200">
                <a:solidFill>
                  <a:schemeClr val="tx2">
                    <a:lumMod val="40000"/>
                    <a:lumOff val="60000"/>
                  </a:schemeClr>
                </a:solidFill>
              </a:defRPr>
            </a:lvl1pPr>
          </a:lstStyle>
          <a:p>
            <a:fld id="{CA49D0EE-DE7F-324B-A84C-F36708423CDB}" type="slidenum">
              <a:rPr lang="en-US" smtClean="0">
                <a:solidFill>
                  <a:srgbClr val="464646">
                    <a:lumMod val="40000"/>
                    <a:lumOff val="60000"/>
                  </a:srgbClr>
                </a:solidFill>
              </a:rPr>
              <a:pPr/>
              <a:t>‹#›</a:t>
            </a:fld>
            <a:endParaRPr lang="en-US" dirty="0">
              <a:solidFill>
                <a:srgbClr val="464646">
                  <a:lumMod val="40000"/>
                  <a:lumOff val="60000"/>
                </a:srgbClr>
              </a:solidFill>
            </a:endParaRPr>
          </a:p>
        </p:txBody>
      </p:sp>
      <p:sp>
        <p:nvSpPr>
          <p:cNvPr id="10" name="Footer Placeholder 3">
            <a:extLst>
              <a:ext uri="{FF2B5EF4-FFF2-40B4-BE49-F238E27FC236}">
                <a16:creationId xmlns:a16="http://schemas.microsoft.com/office/drawing/2014/main" id="{0DFBDE89-FFE1-E340-9D69-8210BFC18AEB}"/>
              </a:ext>
            </a:extLst>
          </p:cNvPr>
          <p:cNvSpPr>
            <a:spLocks noGrp="1"/>
          </p:cNvSpPr>
          <p:nvPr>
            <p:ph type="ftr" sz="quarter" idx="3"/>
          </p:nvPr>
        </p:nvSpPr>
        <p:spPr>
          <a:xfrm>
            <a:off x="611133" y="6510528"/>
            <a:ext cx="3816488" cy="338328"/>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r>
              <a:rPr lang="en-US" dirty="0">
                <a:solidFill>
                  <a:srgbClr val="464646">
                    <a:lumMod val="40000"/>
                    <a:lumOff val="60000"/>
                  </a:srgbClr>
                </a:solidFill>
              </a:rPr>
              <a:t>Massachusetts Department of Public Health       mass.gov/dph</a:t>
            </a:r>
          </a:p>
        </p:txBody>
      </p:sp>
      <p:sp>
        <p:nvSpPr>
          <p:cNvPr id="11" name="Rectangle 10">
            <a:extLst>
              <a:ext uri="{FF2B5EF4-FFF2-40B4-BE49-F238E27FC236}">
                <a16:creationId xmlns:a16="http://schemas.microsoft.com/office/drawing/2014/main" id="{9C11C5B4-7BBB-FC41-86C0-AAB198118171}"/>
              </a:ext>
            </a:extLst>
          </p:cNvPr>
          <p:cNvSpPr/>
          <p:nvPr userDrawn="1"/>
        </p:nvSpPr>
        <p:spPr>
          <a:xfrm>
            <a:off x="0" y="0"/>
            <a:ext cx="12192000" cy="977549"/>
          </a:xfrm>
          <a:prstGeom prst="rect">
            <a:avLst/>
          </a:prstGeom>
          <a:solidFill>
            <a:srgbClr val="4376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D6E2F905-B39E-504D-8E43-B107523010D3}"/>
              </a:ext>
            </a:extLst>
          </p:cNvPr>
          <p:cNvSpPr txBox="1"/>
          <p:nvPr userDrawn="1"/>
        </p:nvSpPr>
        <p:spPr>
          <a:xfrm>
            <a:off x="721895" y="293879"/>
            <a:ext cx="7086600" cy="677108"/>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prstClr val="black"/>
                </a:solidFill>
                <a:effectLst/>
                <a:uLnTx/>
                <a:uFillTx/>
                <a:latin typeface="Arial" charset="0"/>
                <a:cs typeface="Arial" charset="0"/>
              </a:rPr>
              <a:t>Title of Slide</a:t>
            </a:r>
            <a:endParaRPr lang="en-US" dirty="0"/>
          </a:p>
        </p:txBody>
      </p:sp>
    </p:spTree>
    <p:extLst>
      <p:ext uri="{BB962C8B-B14F-4D97-AF65-F5344CB8AC3E}">
        <p14:creationId xmlns:p14="http://schemas.microsoft.com/office/powerpoint/2010/main" val="8025686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61A8284-67CC-404B-90F5-554DCBF9132D}"/>
              </a:ext>
            </a:extLst>
          </p:cNvPr>
          <p:cNvSpPr>
            <a:spLocks noGrp="1"/>
          </p:cNvSpPr>
          <p:nvPr>
            <p:ph type="body" idx="1"/>
          </p:nvPr>
        </p:nvSpPr>
        <p:spPr>
          <a:xfrm>
            <a:off x="839788" y="1097280"/>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5A90A712-FBB8-5B49-9A19-7524CF76EC3A}"/>
              </a:ext>
            </a:extLst>
          </p:cNvPr>
          <p:cNvSpPr>
            <a:spLocks noGrp="1"/>
          </p:cNvSpPr>
          <p:nvPr>
            <p:ph sz="half" idx="2" hasCustomPrompt="1"/>
          </p:nvPr>
        </p:nvSpPr>
        <p:spPr>
          <a:xfrm>
            <a:off x="839788" y="1920238"/>
            <a:ext cx="5157787" cy="4297680"/>
          </a:xfrm>
          <a:prstGeom prst="rect">
            <a:avLst/>
          </a:prstGeom>
        </p:spPr>
        <p:txBody>
          <a:bodyPr/>
          <a:lstStyle>
            <a:lvl5pPr marL="1828800" indent="0">
              <a:buNone/>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endParaRPr lang="en-US" dirty="0"/>
          </a:p>
        </p:txBody>
      </p:sp>
      <p:sp>
        <p:nvSpPr>
          <p:cNvPr id="5" name="Text Placeholder 4">
            <a:extLst>
              <a:ext uri="{FF2B5EF4-FFF2-40B4-BE49-F238E27FC236}">
                <a16:creationId xmlns:a16="http://schemas.microsoft.com/office/drawing/2014/main" id="{55855752-6A74-934C-B334-F2DD6B79DA48}"/>
              </a:ext>
            </a:extLst>
          </p:cNvPr>
          <p:cNvSpPr>
            <a:spLocks noGrp="1"/>
          </p:cNvSpPr>
          <p:nvPr>
            <p:ph type="body" sz="quarter" idx="3"/>
          </p:nvPr>
        </p:nvSpPr>
        <p:spPr>
          <a:xfrm>
            <a:off x="6172200" y="1097280"/>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51ED7E2-1F15-7C46-9001-20B2F8A00C5A}"/>
              </a:ext>
            </a:extLst>
          </p:cNvPr>
          <p:cNvSpPr>
            <a:spLocks noGrp="1"/>
          </p:cNvSpPr>
          <p:nvPr>
            <p:ph sz="quarter" idx="4" hasCustomPrompt="1"/>
          </p:nvPr>
        </p:nvSpPr>
        <p:spPr>
          <a:xfrm>
            <a:off x="6172200" y="1920238"/>
            <a:ext cx="5183188" cy="4297680"/>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0" name="Rectangle 9">
            <a:extLst>
              <a:ext uri="{FF2B5EF4-FFF2-40B4-BE49-F238E27FC236}">
                <a16:creationId xmlns:a16="http://schemas.microsoft.com/office/drawing/2014/main" id="{599027F3-96A1-F54F-89E8-F47E6B10DE1B}"/>
              </a:ext>
            </a:extLst>
          </p:cNvPr>
          <p:cNvSpPr/>
          <p:nvPr userDrawn="1"/>
        </p:nvSpPr>
        <p:spPr>
          <a:xfrm>
            <a:off x="0" y="0"/>
            <a:ext cx="12192000" cy="977549"/>
          </a:xfrm>
          <a:prstGeom prst="rect">
            <a:avLst/>
          </a:prstGeom>
          <a:solidFill>
            <a:srgbClr val="4376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6DF137F5-2097-674B-B3F7-F6DD317C147C}"/>
              </a:ext>
            </a:extLst>
          </p:cNvPr>
          <p:cNvSpPr txBox="1"/>
          <p:nvPr userDrawn="1"/>
        </p:nvSpPr>
        <p:spPr>
          <a:xfrm>
            <a:off x="721895" y="293879"/>
            <a:ext cx="7086600" cy="677108"/>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prstClr val="black"/>
                </a:solidFill>
                <a:effectLst/>
                <a:uLnTx/>
                <a:uFillTx/>
                <a:latin typeface="Arial" charset="0"/>
                <a:cs typeface="Arial" charset="0"/>
              </a:rPr>
              <a:t>Title of Slide</a:t>
            </a:r>
            <a:endParaRPr lang="en-US" dirty="0"/>
          </a:p>
        </p:txBody>
      </p:sp>
      <p:sp>
        <p:nvSpPr>
          <p:cNvPr id="12" name="Rectangle 11">
            <a:extLst>
              <a:ext uri="{FF2B5EF4-FFF2-40B4-BE49-F238E27FC236}">
                <a16:creationId xmlns:a16="http://schemas.microsoft.com/office/drawing/2014/main" id="{97CFBF09-BBCF-454C-91A3-1D89A60FA302}"/>
              </a:ext>
            </a:extLst>
          </p:cNvPr>
          <p:cNvSpPr/>
          <p:nvPr userDrawn="1"/>
        </p:nvSpPr>
        <p:spPr>
          <a:xfrm>
            <a:off x="0" y="6510528"/>
            <a:ext cx="12192000" cy="347472"/>
          </a:xfrm>
          <a:prstGeom prst="rect">
            <a:avLst/>
          </a:prstGeom>
          <a:solidFill>
            <a:srgbClr val="2A3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Slide Number Placeholder 5">
            <a:extLst>
              <a:ext uri="{FF2B5EF4-FFF2-40B4-BE49-F238E27FC236}">
                <a16:creationId xmlns:a16="http://schemas.microsoft.com/office/drawing/2014/main" id="{EEF3B907-07EC-464A-9168-21644716BCF2}"/>
              </a:ext>
            </a:extLst>
          </p:cNvPr>
          <p:cNvSpPr>
            <a:spLocks noGrp="1"/>
          </p:cNvSpPr>
          <p:nvPr>
            <p:ph type="sldNum" sz="quarter" idx="10"/>
          </p:nvPr>
        </p:nvSpPr>
        <p:spPr>
          <a:xfrm>
            <a:off x="8756523" y="6492487"/>
            <a:ext cx="2736414" cy="365125"/>
          </a:xfrm>
          <a:prstGeom prst="rect">
            <a:avLst/>
          </a:prstGeom>
        </p:spPr>
        <p:txBody>
          <a:bodyPr vert="horz" lIns="91440" tIns="45720" rIns="91440" bIns="45720" rtlCol="0" anchor="ctr"/>
          <a:lstStyle>
            <a:lvl1pPr algn="r">
              <a:defRPr sz="1200">
                <a:solidFill>
                  <a:schemeClr val="tx2">
                    <a:lumMod val="40000"/>
                    <a:lumOff val="60000"/>
                  </a:schemeClr>
                </a:solidFill>
              </a:defRPr>
            </a:lvl1pPr>
          </a:lstStyle>
          <a:p>
            <a:fld id="{CA49D0EE-DE7F-324B-A84C-F36708423CDB}" type="slidenum">
              <a:rPr lang="en-US" smtClean="0">
                <a:solidFill>
                  <a:srgbClr val="464646">
                    <a:lumMod val="40000"/>
                    <a:lumOff val="60000"/>
                  </a:srgbClr>
                </a:solidFill>
              </a:rPr>
              <a:pPr/>
              <a:t>‹#›</a:t>
            </a:fld>
            <a:endParaRPr lang="en-US" dirty="0">
              <a:solidFill>
                <a:srgbClr val="464646">
                  <a:lumMod val="40000"/>
                  <a:lumOff val="60000"/>
                </a:srgbClr>
              </a:solidFill>
            </a:endParaRPr>
          </a:p>
        </p:txBody>
      </p:sp>
      <p:sp>
        <p:nvSpPr>
          <p:cNvPr id="14" name="Footer Placeholder 3">
            <a:extLst>
              <a:ext uri="{FF2B5EF4-FFF2-40B4-BE49-F238E27FC236}">
                <a16:creationId xmlns:a16="http://schemas.microsoft.com/office/drawing/2014/main" id="{1561A3A6-AA0A-054F-AD42-397A9574A9D0}"/>
              </a:ext>
            </a:extLst>
          </p:cNvPr>
          <p:cNvSpPr>
            <a:spLocks noGrp="1"/>
          </p:cNvSpPr>
          <p:nvPr>
            <p:ph type="ftr" sz="quarter" idx="11"/>
          </p:nvPr>
        </p:nvSpPr>
        <p:spPr>
          <a:xfrm>
            <a:off x="611133" y="6510528"/>
            <a:ext cx="3816488" cy="338328"/>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r>
              <a:rPr lang="en-US" dirty="0">
                <a:solidFill>
                  <a:srgbClr val="464646">
                    <a:lumMod val="40000"/>
                    <a:lumOff val="60000"/>
                  </a:srgbClr>
                </a:solidFill>
              </a:rPr>
              <a:t>Massachusetts Department of Public Health       mass.gov/dph</a:t>
            </a:r>
          </a:p>
        </p:txBody>
      </p:sp>
    </p:spTree>
    <p:extLst>
      <p:ext uri="{BB962C8B-B14F-4D97-AF65-F5344CB8AC3E}">
        <p14:creationId xmlns:p14="http://schemas.microsoft.com/office/powerpoint/2010/main" val="42735145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1E840A-BCBE-4B40-B158-B16879D32C9F}"/>
              </a:ext>
            </a:extLst>
          </p:cNvPr>
          <p:cNvSpPr/>
          <p:nvPr userDrawn="1"/>
        </p:nvSpPr>
        <p:spPr>
          <a:xfrm>
            <a:off x="0" y="0"/>
            <a:ext cx="12192000" cy="977549"/>
          </a:xfrm>
          <a:prstGeom prst="rect">
            <a:avLst/>
          </a:prstGeom>
          <a:solidFill>
            <a:srgbClr val="4376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F63E049E-FD56-F54C-8BAD-BC944A51238B}"/>
              </a:ext>
            </a:extLst>
          </p:cNvPr>
          <p:cNvSpPr txBox="1"/>
          <p:nvPr userDrawn="1"/>
        </p:nvSpPr>
        <p:spPr>
          <a:xfrm>
            <a:off x="721895" y="159655"/>
            <a:ext cx="7086600" cy="707886"/>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mn-lt"/>
                <a:cs typeface="Arial" charset="0"/>
              </a:rPr>
              <a:t>Connect with DPH</a:t>
            </a:r>
            <a:endParaRPr lang="en-US" sz="2000" dirty="0">
              <a:latin typeface="+mn-lt"/>
            </a:endParaRPr>
          </a:p>
        </p:txBody>
      </p:sp>
      <p:sp>
        <p:nvSpPr>
          <p:cNvPr id="9" name="Rectangle 8">
            <a:extLst>
              <a:ext uri="{FF2B5EF4-FFF2-40B4-BE49-F238E27FC236}">
                <a16:creationId xmlns:a16="http://schemas.microsoft.com/office/drawing/2014/main" id="{5BB607E6-0B1F-BB4A-9794-46A0CA431F4F}"/>
              </a:ext>
            </a:extLst>
          </p:cNvPr>
          <p:cNvSpPr/>
          <p:nvPr userDrawn="1"/>
        </p:nvSpPr>
        <p:spPr>
          <a:xfrm>
            <a:off x="0" y="6510528"/>
            <a:ext cx="12192000" cy="347472"/>
          </a:xfrm>
          <a:prstGeom prst="rect">
            <a:avLst/>
          </a:prstGeom>
          <a:solidFill>
            <a:srgbClr val="2A3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Slide Number Placeholder 5">
            <a:extLst>
              <a:ext uri="{FF2B5EF4-FFF2-40B4-BE49-F238E27FC236}">
                <a16:creationId xmlns:a16="http://schemas.microsoft.com/office/drawing/2014/main" id="{5AFA3409-650A-E04D-9C6C-C839AFCA4D9A}"/>
              </a:ext>
            </a:extLst>
          </p:cNvPr>
          <p:cNvSpPr>
            <a:spLocks noGrp="1"/>
          </p:cNvSpPr>
          <p:nvPr>
            <p:ph type="sldNum" sz="quarter" idx="4"/>
          </p:nvPr>
        </p:nvSpPr>
        <p:spPr>
          <a:xfrm>
            <a:off x="8756523" y="6492487"/>
            <a:ext cx="2736414" cy="365125"/>
          </a:xfrm>
          <a:prstGeom prst="rect">
            <a:avLst/>
          </a:prstGeom>
        </p:spPr>
        <p:txBody>
          <a:bodyPr vert="horz" lIns="91440" tIns="45720" rIns="91440" bIns="45720" rtlCol="0" anchor="ctr"/>
          <a:lstStyle>
            <a:lvl1pPr algn="r">
              <a:defRPr sz="1200">
                <a:solidFill>
                  <a:schemeClr val="tx2">
                    <a:lumMod val="40000"/>
                    <a:lumOff val="60000"/>
                  </a:schemeClr>
                </a:solidFill>
              </a:defRPr>
            </a:lvl1pPr>
          </a:lstStyle>
          <a:p>
            <a:fld id="{CA49D0EE-DE7F-324B-A84C-F36708423CDB}" type="slidenum">
              <a:rPr lang="en-US" smtClean="0">
                <a:solidFill>
                  <a:srgbClr val="464646">
                    <a:lumMod val="40000"/>
                    <a:lumOff val="60000"/>
                  </a:srgbClr>
                </a:solidFill>
              </a:rPr>
              <a:pPr/>
              <a:t>‹#›</a:t>
            </a:fld>
            <a:endParaRPr lang="en-US" dirty="0">
              <a:solidFill>
                <a:srgbClr val="464646">
                  <a:lumMod val="40000"/>
                  <a:lumOff val="60000"/>
                </a:srgbClr>
              </a:solidFill>
            </a:endParaRPr>
          </a:p>
        </p:txBody>
      </p:sp>
      <p:sp>
        <p:nvSpPr>
          <p:cNvPr id="11" name="Footer Placeholder 3">
            <a:extLst>
              <a:ext uri="{FF2B5EF4-FFF2-40B4-BE49-F238E27FC236}">
                <a16:creationId xmlns:a16="http://schemas.microsoft.com/office/drawing/2014/main" id="{EF3A1742-1D21-6E49-B1F6-D58AC8A01F49}"/>
              </a:ext>
            </a:extLst>
          </p:cNvPr>
          <p:cNvSpPr>
            <a:spLocks noGrp="1"/>
          </p:cNvSpPr>
          <p:nvPr>
            <p:ph type="ftr" sz="quarter" idx="3"/>
          </p:nvPr>
        </p:nvSpPr>
        <p:spPr>
          <a:xfrm>
            <a:off x="611133" y="6510528"/>
            <a:ext cx="3816488" cy="338328"/>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r>
              <a:rPr lang="en-US" dirty="0">
                <a:solidFill>
                  <a:srgbClr val="464646">
                    <a:lumMod val="40000"/>
                    <a:lumOff val="60000"/>
                  </a:srgbClr>
                </a:solidFill>
              </a:rPr>
              <a:t>Massachusetts Department of Public Health       mass.gov/dph</a:t>
            </a:r>
          </a:p>
        </p:txBody>
      </p:sp>
      <p:pic>
        <p:nvPicPr>
          <p:cNvPr id="13" name="Picture 2" descr="C:\Users\ABCohen\AppData\Local\Microsoft\Windows\Temporary Internet Files\Content.IE5\43RR80EE\Twitter_bird_logo_2012.svg[1].png">
            <a:extLst>
              <a:ext uri="{FF2B5EF4-FFF2-40B4-BE49-F238E27FC236}">
                <a16:creationId xmlns:a16="http://schemas.microsoft.com/office/drawing/2014/main" id="{4F6B478E-A7A8-1F4E-B422-5CB6507546E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272281" y="1353768"/>
            <a:ext cx="843195" cy="6857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C:\Users\ABCohen\AppData\Local\Microsoft\Windows\Temporary Internet Files\Content.IE5\75V1FWE6\LinkedIn_logo_initials[1].png">
            <a:extLst>
              <a:ext uri="{FF2B5EF4-FFF2-40B4-BE49-F238E27FC236}">
                <a16:creationId xmlns:a16="http://schemas.microsoft.com/office/drawing/2014/main" id="{655629D2-47C3-9740-AF5E-F6DEC31BCCD7}"/>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35402" y="2423785"/>
            <a:ext cx="838200" cy="8382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8F5FDECC-88AB-4247-9773-F39572AE3242}"/>
              </a:ext>
            </a:extLst>
          </p:cNvPr>
          <p:cNvSpPr/>
          <p:nvPr userDrawn="1"/>
        </p:nvSpPr>
        <p:spPr>
          <a:xfrm>
            <a:off x="2423322" y="1401896"/>
            <a:ext cx="9220201" cy="4401205"/>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3600" dirty="0"/>
              <a:t>@MassDPH</a:t>
            </a:r>
          </a:p>
          <a:p>
            <a:pPr fontAlgn="base"/>
            <a:endParaRPr lang="en-US" sz="3600" dirty="0"/>
          </a:p>
          <a:p>
            <a:pPr fontAlgn="base"/>
            <a:r>
              <a:rPr lang="en-US" sz="3600" dirty="0"/>
              <a:t>Massachusetts Department of Public Health</a:t>
            </a:r>
          </a:p>
          <a:p>
            <a:pPr fontAlgn="base"/>
            <a:endParaRPr lang="en-US" sz="3600" dirty="0"/>
          </a:p>
          <a:p>
            <a:pPr fontAlgn="base"/>
            <a:r>
              <a:rPr lang="en-US" sz="3600" dirty="0"/>
              <a:t>DPH blog</a:t>
            </a:r>
          </a:p>
          <a:p>
            <a:pPr fontAlgn="base"/>
            <a:r>
              <a:rPr lang="en-US" sz="2800" dirty="0"/>
              <a:t>https://blog.mass.gov/publichealth</a:t>
            </a:r>
          </a:p>
          <a:p>
            <a:pPr fontAlgn="base"/>
            <a:endParaRPr lang="en-US" sz="3600" dirty="0"/>
          </a:p>
          <a:p>
            <a:pPr fontAlgn="base"/>
            <a:r>
              <a:rPr lang="en-US" sz="3600" dirty="0"/>
              <a:t>www.mass.gov/dph</a:t>
            </a:r>
          </a:p>
        </p:txBody>
      </p:sp>
      <p:pic>
        <p:nvPicPr>
          <p:cNvPr id="16" name="Picture 4" descr="C:\Users\ABCohen\AppData\Local\Microsoft\Windows\Temporary Internet Files\Content.Outlook\L5IST9YM\DPHLogo_Blue.png">
            <a:extLst>
              <a:ext uri="{FF2B5EF4-FFF2-40B4-BE49-F238E27FC236}">
                <a16:creationId xmlns:a16="http://schemas.microsoft.com/office/drawing/2014/main" id="{375142A8-4983-3D49-94CC-CD7FE0DAAEF8}"/>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89648" y="4887039"/>
            <a:ext cx="1200149" cy="120014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AB39DE3C-CDCC-724A-BB9E-78CAF2E049E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89648" y="3597197"/>
            <a:ext cx="1129705" cy="1129705"/>
          </a:xfrm>
          <a:prstGeom prst="rect">
            <a:avLst/>
          </a:prstGeom>
        </p:spPr>
      </p:pic>
    </p:spTree>
    <p:extLst>
      <p:ext uri="{BB962C8B-B14F-4D97-AF65-F5344CB8AC3E}">
        <p14:creationId xmlns:p14="http://schemas.microsoft.com/office/powerpoint/2010/main" val="26440847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4376BB"/>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CC38585-9175-5F41-B983-E626A8B41D81}"/>
              </a:ext>
            </a:extLst>
          </p:cNvPr>
          <p:cNvSpPr/>
          <p:nvPr userDrawn="1"/>
        </p:nvSpPr>
        <p:spPr>
          <a:xfrm>
            <a:off x="0" y="0"/>
            <a:ext cx="12192000" cy="977549"/>
          </a:xfrm>
          <a:prstGeom prst="rect">
            <a:avLst/>
          </a:prstGeom>
          <a:solidFill>
            <a:srgbClr val="01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2">
            <a:extLst>
              <a:ext uri="{FF2B5EF4-FFF2-40B4-BE49-F238E27FC236}">
                <a16:creationId xmlns:a16="http://schemas.microsoft.com/office/drawing/2014/main" id="{C0A2F920-3F11-AE49-8B23-113E3DB9044E}"/>
              </a:ext>
            </a:extLst>
          </p:cNvPr>
          <p:cNvSpPr txBox="1">
            <a:spLocks/>
          </p:cNvSpPr>
          <p:nvPr userDrawn="1"/>
        </p:nvSpPr>
        <p:spPr>
          <a:xfrm>
            <a:off x="2142581" y="1725492"/>
            <a:ext cx="8153399" cy="76200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5000" b="1" i="0" kern="1200" cap="all" baseline="0">
                <a:solidFill>
                  <a:srgbClr val="1C2632"/>
                </a:solidFill>
                <a:latin typeface="Arial" charset="0"/>
                <a:ea typeface="Arial" charset="0"/>
                <a:cs typeface="Arial"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000" b="1" i="0" u="none" strike="noStrike" kern="1200" cap="none" spc="0" normalizeH="0" baseline="0" noProof="0" dirty="0">
                <a:ln>
                  <a:noFill/>
                </a:ln>
                <a:solidFill>
                  <a:sysClr val="windowText" lastClr="000000"/>
                </a:solidFill>
                <a:effectLst/>
                <a:uLnTx/>
                <a:uFillTx/>
                <a:latin typeface="+mn-lt"/>
                <a:cs typeface="Arial" charset="0"/>
              </a:rPr>
              <a:t>Thank You!</a:t>
            </a:r>
          </a:p>
        </p:txBody>
      </p:sp>
      <p:sp>
        <p:nvSpPr>
          <p:cNvPr id="18" name="Right Arrow 17">
            <a:extLst>
              <a:ext uri="{FF2B5EF4-FFF2-40B4-BE49-F238E27FC236}">
                <a16:creationId xmlns:a16="http://schemas.microsoft.com/office/drawing/2014/main" id="{046DACA1-5854-FE4E-B523-7C1C85892163}"/>
              </a:ext>
            </a:extLst>
          </p:cNvPr>
          <p:cNvSpPr/>
          <p:nvPr userDrawn="1"/>
        </p:nvSpPr>
        <p:spPr>
          <a:xfrm>
            <a:off x="-1707848" y="791678"/>
            <a:ext cx="193646" cy="168613"/>
          </a:xfrm>
          <a:prstGeom prst="rightArrow">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A57BF16A-46A2-2C4D-B679-429BA6325698}"/>
              </a:ext>
            </a:extLst>
          </p:cNvPr>
          <p:cNvSpPr txBox="1"/>
          <p:nvPr userDrawn="1"/>
        </p:nvSpPr>
        <p:spPr>
          <a:xfrm>
            <a:off x="1768625" y="173753"/>
            <a:ext cx="10423375" cy="646331"/>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w="12700">
                  <a:solidFill>
                    <a:schemeClr val="tx1"/>
                  </a:solidFill>
                  <a:prstDash val="solid"/>
                </a:ln>
                <a:solidFill>
                  <a:srgbClr val="FFFFFF"/>
                </a:solidFill>
                <a:effectLst/>
                <a:uLnTx/>
                <a:uFillTx/>
              </a:rPr>
              <a:t>  Massachusetts Department of Public Health</a:t>
            </a:r>
          </a:p>
        </p:txBody>
      </p:sp>
      <p:pic>
        <p:nvPicPr>
          <p:cNvPr id="26" name="Picture 25">
            <a:extLst>
              <a:ext uri="{FF2B5EF4-FFF2-40B4-BE49-F238E27FC236}">
                <a16:creationId xmlns:a16="http://schemas.microsoft.com/office/drawing/2014/main" id="{B9E6C06E-03B8-7949-8144-A02BF1F0C7F8}"/>
              </a:ext>
            </a:extLst>
          </p:cNvPr>
          <p:cNvPicPr>
            <a:picLocks noChangeAspect="1"/>
          </p:cNvPicPr>
          <p:nvPr userDrawn="1"/>
        </p:nvPicPr>
        <p:blipFill>
          <a:blip r:embed="rId2"/>
          <a:stretch>
            <a:fillRect/>
          </a:stretch>
        </p:blipFill>
        <p:spPr>
          <a:xfrm>
            <a:off x="703511" y="0"/>
            <a:ext cx="1185447" cy="2487495"/>
          </a:xfrm>
          <a:prstGeom prst="rect">
            <a:avLst/>
          </a:prstGeom>
          <a:solidFill>
            <a:schemeClr val="bg1"/>
          </a:solidFill>
        </p:spPr>
      </p:pic>
      <p:sp>
        <p:nvSpPr>
          <p:cNvPr id="10" name="Subtitle 3">
            <a:extLst>
              <a:ext uri="{FF2B5EF4-FFF2-40B4-BE49-F238E27FC236}">
                <a16:creationId xmlns:a16="http://schemas.microsoft.com/office/drawing/2014/main" id="{73BCFC28-B021-C74C-B60E-3525D726A156}"/>
              </a:ext>
            </a:extLst>
          </p:cNvPr>
          <p:cNvSpPr txBox="1">
            <a:spLocks/>
          </p:cNvSpPr>
          <p:nvPr userDrawn="1"/>
        </p:nvSpPr>
        <p:spPr>
          <a:xfrm>
            <a:off x="4199980" y="3581406"/>
            <a:ext cx="4038601" cy="844550"/>
          </a:xfrm>
          <a:prstGeom prst="rect">
            <a:avLst/>
          </a:prstGeom>
        </p:spPr>
        <p:txBody>
          <a:bodyPr vert="horz" lIns="91440" tIns="45720" rIns="91440" bIns="45720" rtlCol="0" anchor="t" anchorCtr="0">
            <a:noAutofit/>
          </a:bodyPr>
          <a:lstStyle>
            <a:lvl1pPr marL="0" indent="0" algn="l" defTabSz="914400" rtl="0" eaLnBrk="1" latinLnBrk="0" hangingPunct="1">
              <a:lnSpc>
                <a:spcPct val="100000"/>
              </a:lnSpc>
              <a:spcBef>
                <a:spcPts val="1000"/>
              </a:spcBef>
              <a:buClr>
                <a:srgbClr val="CB1F54"/>
              </a:buClr>
              <a:buFont typeface="Arial"/>
              <a:buNone/>
              <a:defRPr sz="2400" b="0" i="0" kern="1200" baseline="0">
                <a:solidFill>
                  <a:schemeClr val="bg1"/>
                </a:solidFill>
                <a:latin typeface="+mn-lt"/>
                <a:ea typeface="Arial" charset="0"/>
                <a:cs typeface="Arial" charset="0"/>
              </a:defRPr>
            </a:lvl1pPr>
            <a:lvl2pPr marL="457200" indent="0" algn="ctr" defTabSz="914400" rtl="0" eaLnBrk="1" latinLnBrk="0" hangingPunct="1">
              <a:lnSpc>
                <a:spcPct val="110000"/>
              </a:lnSpc>
              <a:spcBef>
                <a:spcPts val="500"/>
              </a:spcBef>
              <a:buClr>
                <a:srgbClr val="CB1F54"/>
              </a:buClr>
              <a:buFont typeface="Arial"/>
              <a:buNone/>
              <a:defRPr sz="2000" kern="1200">
                <a:solidFill>
                  <a:schemeClr val="tx1"/>
                </a:solidFill>
                <a:latin typeface="+mn-lt"/>
                <a:ea typeface="+mn-ea"/>
                <a:cs typeface="+mn-cs"/>
              </a:defRPr>
            </a:lvl2pPr>
            <a:lvl3pPr marL="914400" indent="0" algn="ctr" defTabSz="914400" rtl="0" eaLnBrk="1" latinLnBrk="0" hangingPunct="1">
              <a:lnSpc>
                <a:spcPct val="110000"/>
              </a:lnSpc>
              <a:spcBef>
                <a:spcPts val="500"/>
              </a:spcBef>
              <a:buClr>
                <a:srgbClr val="CB1F54"/>
              </a:buClr>
              <a:buFont typeface="Arial"/>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500"/>
              </a:spcBef>
              <a:buClr>
                <a:srgbClr val="CB1F54"/>
              </a:buClr>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rgbClr val="CB1F54"/>
              </a:buClr>
              <a:buFont typeface="Arial"/>
              <a:buNone/>
              <a:defRPr sz="1600" kern="1200">
                <a:solidFill>
                  <a:srgbClr val="1C2632"/>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srgbClr val="CB1F54"/>
              </a:buClr>
              <a:buSzTx/>
              <a:buFont typeface="Arial"/>
              <a:buNone/>
              <a:tabLst/>
              <a:defRPr/>
            </a:pPr>
            <a:r>
              <a:rPr kumimoji="0" lang="en-US" altLang="en-US" sz="2400" b="0" i="0" u="none" strike="noStrike" kern="1200" cap="none" spc="0" normalizeH="0" baseline="0" noProof="0" dirty="0">
                <a:ln>
                  <a:noFill/>
                </a:ln>
                <a:solidFill>
                  <a:sysClr val="window" lastClr="FFFFFF"/>
                </a:solidFill>
                <a:effectLst/>
                <a:uLnTx/>
                <a:uFillTx/>
                <a:latin typeface="Calibri"/>
                <a:cs typeface="Arial" charset="0"/>
              </a:rPr>
              <a:t>Name of Presenter</a:t>
            </a:r>
          </a:p>
          <a:p>
            <a:pPr marL="0" marR="0" lvl="0" indent="0" algn="ctr" defTabSz="914400" rtl="0" eaLnBrk="1" fontAlgn="auto" latinLnBrk="0" hangingPunct="1">
              <a:lnSpc>
                <a:spcPct val="100000"/>
              </a:lnSpc>
              <a:spcBef>
                <a:spcPts val="1000"/>
              </a:spcBef>
              <a:spcAft>
                <a:spcPts val="0"/>
              </a:spcAft>
              <a:buClr>
                <a:srgbClr val="CB1F54"/>
              </a:buClr>
              <a:buSzTx/>
              <a:buFont typeface="Arial"/>
              <a:buNone/>
              <a:tabLst/>
              <a:defRPr/>
            </a:pPr>
            <a:r>
              <a:rPr kumimoji="0" lang="en-US" altLang="en-US" sz="2400" b="0" i="0" u="none" strike="noStrike" kern="1200" cap="none" spc="0" normalizeH="0" baseline="0" noProof="0" dirty="0">
                <a:ln>
                  <a:noFill/>
                </a:ln>
                <a:solidFill>
                  <a:sysClr val="window" lastClr="FFFFFF"/>
                </a:solidFill>
                <a:effectLst/>
                <a:uLnTx/>
                <a:uFillTx/>
                <a:latin typeface="Calibri"/>
                <a:cs typeface="Arial" charset="0"/>
              </a:rPr>
              <a:t>first.last@state.ma.us</a:t>
            </a:r>
          </a:p>
        </p:txBody>
      </p:sp>
    </p:spTree>
    <p:extLst>
      <p:ext uri="{BB962C8B-B14F-4D97-AF65-F5344CB8AC3E}">
        <p14:creationId xmlns:p14="http://schemas.microsoft.com/office/powerpoint/2010/main" val="36941862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sz="1467"/>
            </a:lvl1pPr>
            <a:lvl2pPr lvl="1" rtl="0">
              <a:spcBef>
                <a:spcPts val="0"/>
              </a:spcBef>
              <a:spcAft>
                <a:spcPts val="0"/>
              </a:spcAft>
              <a:buSzPts val="1100"/>
              <a:buNone/>
              <a:defRPr sz="1467"/>
            </a:lvl2pPr>
            <a:lvl3pPr lvl="2" rtl="0">
              <a:spcBef>
                <a:spcPts val="0"/>
              </a:spcBef>
              <a:spcAft>
                <a:spcPts val="0"/>
              </a:spcAft>
              <a:buSzPts val="1100"/>
              <a:buNone/>
              <a:defRPr sz="1467"/>
            </a:lvl3pPr>
            <a:lvl4pPr lvl="3" rtl="0">
              <a:spcBef>
                <a:spcPts val="0"/>
              </a:spcBef>
              <a:spcAft>
                <a:spcPts val="0"/>
              </a:spcAft>
              <a:buSzPts val="1100"/>
              <a:buNone/>
              <a:defRPr sz="1467"/>
            </a:lvl4pPr>
            <a:lvl5pPr lvl="4" rtl="0">
              <a:spcBef>
                <a:spcPts val="0"/>
              </a:spcBef>
              <a:spcAft>
                <a:spcPts val="0"/>
              </a:spcAft>
              <a:buSzPts val="1100"/>
              <a:buNone/>
              <a:defRPr sz="1467"/>
            </a:lvl5pPr>
            <a:lvl6pPr lvl="5" rtl="0">
              <a:spcBef>
                <a:spcPts val="0"/>
              </a:spcBef>
              <a:spcAft>
                <a:spcPts val="0"/>
              </a:spcAft>
              <a:buSzPts val="1100"/>
              <a:buNone/>
              <a:defRPr sz="1467"/>
            </a:lvl6pPr>
            <a:lvl7pPr lvl="6" rtl="0">
              <a:spcBef>
                <a:spcPts val="0"/>
              </a:spcBef>
              <a:spcAft>
                <a:spcPts val="0"/>
              </a:spcAft>
              <a:buSzPts val="1100"/>
              <a:buNone/>
              <a:defRPr sz="1467"/>
            </a:lvl7pPr>
            <a:lvl8pPr lvl="7" rtl="0">
              <a:spcBef>
                <a:spcPts val="0"/>
              </a:spcBef>
              <a:spcAft>
                <a:spcPts val="0"/>
              </a:spcAft>
              <a:buSzPts val="1100"/>
              <a:buNone/>
              <a:defRPr sz="1467"/>
            </a:lvl8pPr>
            <a:lvl9pPr lvl="8" rtl="0">
              <a:spcBef>
                <a:spcPts val="0"/>
              </a:spcBef>
              <a:spcAft>
                <a:spcPts val="0"/>
              </a:spcAft>
              <a:buSzPts val="1100"/>
              <a:buNone/>
              <a:defRPr sz="1467"/>
            </a:lvl9pPr>
          </a:lstStyle>
          <a:p>
            <a:endParaRPr/>
          </a:p>
        </p:txBody>
      </p:sp>
      <p:sp>
        <p:nvSpPr>
          <p:cNvPr id="52" name="Google Shape;52;p13"/>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Autofit/>
          </a:bodyPr>
          <a:lstStyle>
            <a:lvl1pPr marL="609585" lvl="0" indent="-423323" algn="l" rtl="0">
              <a:lnSpc>
                <a:spcPct val="90000"/>
              </a:lnSpc>
              <a:spcBef>
                <a:spcPts val="1067"/>
              </a:spcBef>
              <a:spcAft>
                <a:spcPts val="0"/>
              </a:spcAft>
              <a:buClr>
                <a:schemeClr val="dk1"/>
              </a:buClr>
              <a:buSzPts val="1400"/>
              <a:buChar char="●"/>
              <a:defRPr sz="1467"/>
            </a:lvl1pPr>
            <a:lvl2pPr marL="1219170" lvl="1" indent="-423323" algn="l" rtl="0">
              <a:lnSpc>
                <a:spcPct val="90000"/>
              </a:lnSpc>
              <a:spcBef>
                <a:spcPts val="2133"/>
              </a:spcBef>
              <a:spcAft>
                <a:spcPts val="0"/>
              </a:spcAft>
              <a:buClr>
                <a:schemeClr val="dk1"/>
              </a:buClr>
              <a:buSzPts val="1400"/>
              <a:buChar char="○"/>
              <a:defRPr sz="1467"/>
            </a:lvl2pPr>
            <a:lvl3pPr marL="1828754" lvl="2" indent="-423323" algn="l" rtl="0">
              <a:lnSpc>
                <a:spcPct val="90000"/>
              </a:lnSpc>
              <a:spcBef>
                <a:spcPts val="2133"/>
              </a:spcBef>
              <a:spcAft>
                <a:spcPts val="0"/>
              </a:spcAft>
              <a:buClr>
                <a:schemeClr val="dk1"/>
              </a:buClr>
              <a:buSzPts val="1400"/>
              <a:buChar char="■"/>
              <a:defRPr sz="1467"/>
            </a:lvl3pPr>
            <a:lvl4pPr marL="2438339" lvl="3" indent="-423323" algn="l" rtl="0">
              <a:lnSpc>
                <a:spcPct val="90000"/>
              </a:lnSpc>
              <a:spcBef>
                <a:spcPts val="2133"/>
              </a:spcBef>
              <a:spcAft>
                <a:spcPts val="0"/>
              </a:spcAft>
              <a:buClr>
                <a:schemeClr val="dk1"/>
              </a:buClr>
              <a:buSzPts val="1400"/>
              <a:buChar char="●"/>
              <a:defRPr sz="1467"/>
            </a:lvl4pPr>
            <a:lvl5pPr marL="3047924" lvl="4" indent="-423323" algn="l" rtl="0">
              <a:lnSpc>
                <a:spcPct val="90000"/>
              </a:lnSpc>
              <a:spcBef>
                <a:spcPts val="2133"/>
              </a:spcBef>
              <a:spcAft>
                <a:spcPts val="0"/>
              </a:spcAft>
              <a:buClr>
                <a:schemeClr val="dk1"/>
              </a:buClr>
              <a:buSzPts val="1400"/>
              <a:buChar char="○"/>
              <a:defRPr sz="1467"/>
            </a:lvl5pPr>
            <a:lvl6pPr marL="3657509" lvl="5" indent="-423323" algn="l" rtl="0">
              <a:lnSpc>
                <a:spcPct val="90000"/>
              </a:lnSpc>
              <a:spcBef>
                <a:spcPts val="2133"/>
              </a:spcBef>
              <a:spcAft>
                <a:spcPts val="0"/>
              </a:spcAft>
              <a:buClr>
                <a:schemeClr val="dk1"/>
              </a:buClr>
              <a:buSzPts val="1400"/>
              <a:buChar char="■"/>
              <a:defRPr sz="1467"/>
            </a:lvl6pPr>
            <a:lvl7pPr marL="4267093" lvl="6" indent="-423323" algn="l" rtl="0">
              <a:lnSpc>
                <a:spcPct val="90000"/>
              </a:lnSpc>
              <a:spcBef>
                <a:spcPts val="2133"/>
              </a:spcBef>
              <a:spcAft>
                <a:spcPts val="0"/>
              </a:spcAft>
              <a:buClr>
                <a:schemeClr val="dk1"/>
              </a:buClr>
              <a:buSzPts val="1400"/>
              <a:buChar char="●"/>
              <a:defRPr sz="1467"/>
            </a:lvl7pPr>
            <a:lvl8pPr marL="4876678" lvl="7" indent="-423323" algn="l" rtl="0">
              <a:lnSpc>
                <a:spcPct val="90000"/>
              </a:lnSpc>
              <a:spcBef>
                <a:spcPts val="2133"/>
              </a:spcBef>
              <a:spcAft>
                <a:spcPts val="0"/>
              </a:spcAft>
              <a:buClr>
                <a:schemeClr val="dk1"/>
              </a:buClr>
              <a:buSzPts val="1400"/>
              <a:buChar char="○"/>
              <a:defRPr sz="1467"/>
            </a:lvl8pPr>
            <a:lvl9pPr marL="5486263" lvl="8" indent="-423323" algn="l" rtl="0">
              <a:lnSpc>
                <a:spcPct val="90000"/>
              </a:lnSpc>
              <a:spcBef>
                <a:spcPts val="2133"/>
              </a:spcBef>
              <a:spcAft>
                <a:spcPts val="2133"/>
              </a:spcAft>
              <a:buClr>
                <a:schemeClr val="dk1"/>
              </a:buClr>
              <a:buSzPts val="1400"/>
              <a:buChar char="■"/>
              <a:defRPr sz="1467"/>
            </a:lvl9pPr>
          </a:lstStyle>
          <a:p>
            <a:endParaRPr/>
          </a:p>
        </p:txBody>
      </p:sp>
      <p:sp>
        <p:nvSpPr>
          <p:cNvPr id="53" name="Google Shape;53;p13"/>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467"/>
            </a:lvl1pPr>
            <a:lvl2pPr lvl="1" algn="l" rtl="0">
              <a:spcBef>
                <a:spcPts val="0"/>
              </a:spcBef>
              <a:spcAft>
                <a:spcPts val="0"/>
              </a:spcAft>
              <a:buSzPts val="1100"/>
              <a:buNone/>
              <a:defRPr sz="1467"/>
            </a:lvl2pPr>
            <a:lvl3pPr lvl="2" algn="l" rtl="0">
              <a:spcBef>
                <a:spcPts val="0"/>
              </a:spcBef>
              <a:spcAft>
                <a:spcPts val="0"/>
              </a:spcAft>
              <a:buSzPts val="1100"/>
              <a:buNone/>
              <a:defRPr sz="1467"/>
            </a:lvl3pPr>
            <a:lvl4pPr lvl="3" algn="l" rtl="0">
              <a:spcBef>
                <a:spcPts val="0"/>
              </a:spcBef>
              <a:spcAft>
                <a:spcPts val="0"/>
              </a:spcAft>
              <a:buSzPts val="1100"/>
              <a:buNone/>
              <a:defRPr sz="1467"/>
            </a:lvl4pPr>
            <a:lvl5pPr lvl="4" algn="l" rtl="0">
              <a:spcBef>
                <a:spcPts val="0"/>
              </a:spcBef>
              <a:spcAft>
                <a:spcPts val="0"/>
              </a:spcAft>
              <a:buSzPts val="1100"/>
              <a:buNone/>
              <a:defRPr sz="1467"/>
            </a:lvl5pPr>
            <a:lvl6pPr lvl="5" algn="l" rtl="0">
              <a:spcBef>
                <a:spcPts val="0"/>
              </a:spcBef>
              <a:spcAft>
                <a:spcPts val="0"/>
              </a:spcAft>
              <a:buSzPts val="1100"/>
              <a:buNone/>
              <a:defRPr sz="1467"/>
            </a:lvl6pPr>
            <a:lvl7pPr lvl="6" algn="l" rtl="0">
              <a:spcBef>
                <a:spcPts val="0"/>
              </a:spcBef>
              <a:spcAft>
                <a:spcPts val="0"/>
              </a:spcAft>
              <a:buSzPts val="1100"/>
              <a:buNone/>
              <a:defRPr sz="1467"/>
            </a:lvl7pPr>
            <a:lvl8pPr lvl="7" algn="l" rtl="0">
              <a:spcBef>
                <a:spcPts val="0"/>
              </a:spcBef>
              <a:spcAft>
                <a:spcPts val="0"/>
              </a:spcAft>
              <a:buSzPts val="1100"/>
              <a:buNone/>
              <a:defRPr sz="1467"/>
            </a:lvl8pPr>
            <a:lvl9pPr lvl="8" algn="l" rtl="0">
              <a:spcBef>
                <a:spcPts val="0"/>
              </a:spcBef>
              <a:spcAft>
                <a:spcPts val="0"/>
              </a:spcAft>
              <a:buSzPts val="1100"/>
              <a:buNone/>
              <a:defRPr sz="1467"/>
            </a:lvl9pPr>
          </a:lstStyle>
          <a:p>
            <a:endParaRPr/>
          </a:p>
        </p:txBody>
      </p:sp>
      <p:sp>
        <p:nvSpPr>
          <p:cNvPr id="54" name="Google Shape;54;p13"/>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467"/>
            </a:lvl1pPr>
            <a:lvl2pPr lvl="1" algn="l" rtl="0">
              <a:spcBef>
                <a:spcPts val="0"/>
              </a:spcBef>
              <a:spcAft>
                <a:spcPts val="0"/>
              </a:spcAft>
              <a:buSzPts val="1100"/>
              <a:buNone/>
              <a:defRPr sz="1467"/>
            </a:lvl2pPr>
            <a:lvl3pPr lvl="2" algn="l" rtl="0">
              <a:spcBef>
                <a:spcPts val="0"/>
              </a:spcBef>
              <a:spcAft>
                <a:spcPts val="0"/>
              </a:spcAft>
              <a:buSzPts val="1100"/>
              <a:buNone/>
              <a:defRPr sz="1467"/>
            </a:lvl3pPr>
            <a:lvl4pPr lvl="3" algn="l" rtl="0">
              <a:spcBef>
                <a:spcPts val="0"/>
              </a:spcBef>
              <a:spcAft>
                <a:spcPts val="0"/>
              </a:spcAft>
              <a:buSzPts val="1100"/>
              <a:buNone/>
              <a:defRPr sz="1467"/>
            </a:lvl4pPr>
            <a:lvl5pPr lvl="4" algn="l" rtl="0">
              <a:spcBef>
                <a:spcPts val="0"/>
              </a:spcBef>
              <a:spcAft>
                <a:spcPts val="0"/>
              </a:spcAft>
              <a:buSzPts val="1100"/>
              <a:buNone/>
              <a:defRPr sz="1467"/>
            </a:lvl5pPr>
            <a:lvl6pPr lvl="5" algn="l" rtl="0">
              <a:spcBef>
                <a:spcPts val="0"/>
              </a:spcBef>
              <a:spcAft>
                <a:spcPts val="0"/>
              </a:spcAft>
              <a:buSzPts val="1100"/>
              <a:buNone/>
              <a:defRPr sz="1467"/>
            </a:lvl6pPr>
            <a:lvl7pPr lvl="6" algn="l" rtl="0">
              <a:spcBef>
                <a:spcPts val="0"/>
              </a:spcBef>
              <a:spcAft>
                <a:spcPts val="0"/>
              </a:spcAft>
              <a:buSzPts val="1100"/>
              <a:buNone/>
              <a:defRPr sz="1467"/>
            </a:lvl7pPr>
            <a:lvl8pPr lvl="7" algn="l" rtl="0">
              <a:spcBef>
                <a:spcPts val="0"/>
              </a:spcBef>
              <a:spcAft>
                <a:spcPts val="0"/>
              </a:spcAft>
              <a:buSzPts val="1100"/>
              <a:buNone/>
              <a:defRPr sz="1467"/>
            </a:lvl8pPr>
            <a:lvl9pPr lvl="8" algn="l" rtl="0">
              <a:spcBef>
                <a:spcPts val="0"/>
              </a:spcBef>
              <a:spcAft>
                <a:spcPts val="0"/>
              </a:spcAft>
              <a:buSzPts val="1100"/>
              <a:buNone/>
              <a:defRPr sz="1467"/>
            </a:lvl9pPr>
          </a:lstStyle>
          <a:p>
            <a:endParaRPr/>
          </a:p>
        </p:txBody>
      </p:sp>
      <p:sp>
        <p:nvSpPr>
          <p:cNvPr id="55" name="Google Shape;55;p13"/>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1467"/>
            </a:lvl1pPr>
            <a:lvl2pPr marL="0" lvl="1" indent="0" algn="r" rtl="0">
              <a:spcBef>
                <a:spcPts val="0"/>
              </a:spcBef>
              <a:buNone/>
              <a:defRPr sz="1467"/>
            </a:lvl2pPr>
            <a:lvl3pPr marL="0" lvl="2" indent="0" algn="r" rtl="0">
              <a:spcBef>
                <a:spcPts val="0"/>
              </a:spcBef>
              <a:buNone/>
              <a:defRPr sz="1467"/>
            </a:lvl3pPr>
            <a:lvl4pPr marL="0" lvl="3" indent="0" algn="r" rtl="0">
              <a:spcBef>
                <a:spcPts val="0"/>
              </a:spcBef>
              <a:buNone/>
              <a:defRPr sz="1467"/>
            </a:lvl4pPr>
            <a:lvl5pPr marL="0" lvl="4" indent="0" algn="r" rtl="0">
              <a:spcBef>
                <a:spcPts val="0"/>
              </a:spcBef>
              <a:buNone/>
              <a:defRPr sz="1467"/>
            </a:lvl5pPr>
            <a:lvl6pPr marL="0" lvl="5" indent="0" algn="r" rtl="0">
              <a:spcBef>
                <a:spcPts val="0"/>
              </a:spcBef>
              <a:buNone/>
              <a:defRPr sz="1467"/>
            </a:lvl6pPr>
            <a:lvl7pPr marL="0" lvl="6" indent="0" algn="r" rtl="0">
              <a:spcBef>
                <a:spcPts val="0"/>
              </a:spcBef>
              <a:buNone/>
              <a:defRPr sz="1467"/>
            </a:lvl7pPr>
            <a:lvl8pPr marL="0" lvl="7" indent="0" algn="r" rtl="0">
              <a:spcBef>
                <a:spcPts val="0"/>
              </a:spcBef>
              <a:buNone/>
              <a:defRPr sz="1467"/>
            </a:lvl8pPr>
            <a:lvl9pPr marL="0" lvl="8" indent="0" algn="r" rtl="0">
              <a:spcBef>
                <a:spcPts val="0"/>
              </a:spcBef>
              <a:buNone/>
              <a:defRPr sz="1467"/>
            </a:lvl9pPr>
          </a:lstStyle>
          <a:p>
            <a:fld id="{00000000-1234-1234-1234-123412341234}" type="slidenum">
              <a:rPr lang="en" smtClean="0"/>
              <a:pPr/>
              <a:t>‹#›</a:t>
            </a:fld>
            <a:endParaRPr lang="en"/>
          </a:p>
        </p:txBody>
      </p:sp>
    </p:spTree>
    <p:extLst>
      <p:ext uri="{BB962C8B-B14F-4D97-AF65-F5344CB8AC3E}">
        <p14:creationId xmlns:p14="http://schemas.microsoft.com/office/powerpoint/2010/main" val="2886237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tyle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1E840A-BCBE-4B40-B158-B16879D32C9F}"/>
              </a:ext>
            </a:extLst>
          </p:cNvPr>
          <p:cNvSpPr/>
          <p:nvPr userDrawn="1"/>
        </p:nvSpPr>
        <p:spPr>
          <a:xfrm>
            <a:off x="0" y="5"/>
            <a:ext cx="12192000" cy="977549"/>
          </a:xfrm>
          <a:prstGeom prst="rect">
            <a:avLst/>
          </a:prstGeom>
          <a:solidFill>
            <a:srgbClr val="4376BB"/>
          </a:solidFill>
          <a:ln>
            <a:noFill/>
          </a:ln>
        </p:spPr>
        <p:style>
          <a:lnRef idx="2">
            <a:schemeClr val="accent1">
              <a:shade val="50000"/>
            </a:schemeClr>
          </a:lnRef>
          <a:fillRef idx="1">
            <a:schemeClr val="accent1"/>
          </a:fillRef>
          <a:effectRef idx="0">
            <a:schemeClr val="accent1"/>
          </a:effectRef>
          <a:fontRef idx="minor">
            <a:schemeClr val="lt1"/>
          </a:fontRef>
        </p:style>
        <p:txBody>
          <a:bodyPr lIns="90258" tIns="45718" rIns="90258" bIns="45718" rtlCol="0" anchor="ctr"/>
          <a:lstStyle/>
          <a:p>
            <a:pPr algn="ctr"/>
            <a:endParaRPr lang="en-US"/>
          </a:p>
        </p:txBody>
      </p:sp>
      <p:sp>
        <p:nvSpPr>
          <p:cNvPr id="9" name="Rectangle 8">
            <a:extLst>
              <a:ext uri="{FF2B5EF4-FFF2-40B4-BE49-F238E27FC236}">
                <a16:creationId xmlns:a16="http://schemas.microsoft.com/office/drawing/2014/main" id="{5BB607E6-0B1F-BB4A-9794-46A0CA431F4F}"/>
              </a:ext>
            </a:extLst>
          </p:cNvPr>
          <p:cNvSpPr/>
          <p:nvPr userDrawn="1"/>
        </p:nvSpPr>
        <p:spPr>
          <a:xfrm>
            <a:off x="0" y="6510528"/>
            <a:ext cx="12192000" cy="347472"/>
          </a:xfrm>
          <a:prstGeom prst="rect">
            <a:avLst/>
          </a:prstGeom>
          <a:solidFill>
            <a:srgbClr val="2A3C4E"/>
          </a:solidFill>
          <a:ln>
            <a:noFill/>
          </a:ln>
        </p:spPr>
        <p:style>
          <a:lnRef idx="2">
            <a:schemeClr val="accent1">
              <a:shade val="50000"/>
            </a:schemeClr>
          </a:lnRef>
          <a:fillRef idx="1">
            <a:schemeClr val="accent1"/>
          </a:fillRef>
          <a:effectRef idx="0">
            <a:schemeClr val="accent1"/>
          </a:effectRef>
          <a:fontRef idx="minor">
            <a:schemeClr val="lt1"/>
          </a:fontRef>
        </p:style>
        <p:txBody>
          <a:bodyPr lIns="90258" tIns="45718" rIns="90258" bIns="45718" rtlCol="0" anchor="ctr"/>
          <a:lstStyle/>
          <a:p>
            <a:pPr algn="ctr"/>
            <a:endParaRPr lang="en-US">
              <a:solidFill>
                <a:prstClr val="white"/>
              </a:solidFill>
            </a:endParaRPr>
          </a:p>
        </p:txBody>
      </p:sp>
      <p:sp>
        <p:nvSpPr>
          <p:cNvPr id="10" name="Slide Number Placeholder 5">
            <a:extLst>
              <a:ext uri="{FF2B5EF4-FFF2-40B4-BE49-F238E27FC236}">
                <a16:creationId xmlns:a16="http://schemas.microsoft.com/office/drawing/2014/main" id="{5AFA3409-650A-E04D-9C6C-C839AFCA4D9A}"/>
              </a:ext>
            </a:extLst>
          </p:cNvPr>
          <p:cNvSpPr>
            <a:spLocks noGrp="1"/>
          </p:cNvSpPr>
          <p:nvPr>
            <p:ph type="sldNum" sz="quarter" idx="4"/>
          </p:nvPr>
        </p:nvSpPr>
        <p:spPr>
          <a:xfrm>
            <a:off x="8757321" y="6492504"/>
            <a:ext cx="2736415" cy="365125"/>
          </a:xfrm>
          <a:prstGeom prst="rect">
            <a:avLst/>
          </a:prstGeom>
        </p:spPr>
        <p:txBody>
          <a:bodyPr vert="horz" lIns="90258" tIns="45718" rIns="90258" bIns="45718" rtlCol="0" anchor="ctr"/>
          <a:lstStyle>
            <a:lvl1pPr algn="r">
              <a:defRPr sz="1200">
                <a:solidFill>
                  <a:schemeClr val="tx2">
                    <a:lumMod val="40000"/>
                    <a:lumOff val="60000"/>
                  </a:schemeClr>
                </a:solidFill>
              </a:defRPr>
            </a:lvl1pPr>
          </a:lstStyle>
          <a:p>
            <a:fld id="{CA49D0EE-DE7F-324B-A84C-F36708423CDB}" type="slidenum">
              <a:rPr lang="en-US" smtClean="0">
                <a:solidFill>
                  <a:srgbClr val="464646">
                    <a:lumMod val="40000"/>
                    <a:lumOff val="60000"/>
                  </a:srgbClr>
                </a:solidFill>
              </a:rPr>
              <a:pPr/>
              <a:t>‹#›</a:t>
            </a:fld>
            <a:endParaRPr lang="en-US" dirty="0">
              <a:solidFill>
                <a:srgbClr val="464646">
                  <a:lumMod val="40000"/>
                  <a:lumOff val="60000"/>
                </a:srgbClr>
              </a:solidFill>
            </a:endParaRPr>
          </a:p>
        </p:txBody>
      </p:sp>
      <p:sp>
        <p:nvSpPr>
          <p:cNvPr id="11" name="Footer Placeholder 3">
            <a:extLst>
              <a:ext uri="{FF2B5EF4-FFF2-40B4-BE49-F238E27FC236}">
                <a16:creationId xmlns:a16="http://schemas.microsoft.com/office/drawing/2014/main" id="{EF3A1742-1D21-6E49-B1F6-D58AC8A01F49}"/>
              </a:ext>
            </a:extLst>
          </p:cNvPr>
          <p:cNvSpPr>
            <a:spLocks noGrp="1"/>
          </p:cNvSpPr>
          <p:nvPr>
            <p:ph type="ftr" sz="quarter" idx="3"/>
          </p:nvPr>
        </p:nvSpPr>
        <p:spPr>
          <a:xfrm>
            <a:off x="611930" y="6510528"/>
            <a:ext cx="3816489" cy="338328"/>
          </a:xfrm>
          <a:prstGeom prst="rect">
            <a:avLst/>
          </a:prstGeom>
        </p:spPr>
        <p:txBody>
          <a:bodyPr vert="horz" lIns="90258" tIns="45718" rIns="90258" bIns="45718" rtlCol="0" anchor="ctr"/>
          <a:lstStyle>
            <a:lvl1pPr algn="l">
              <a:defRPr sz="1100">
                <a:solidFill>
                  <a:schemeClr val="tx2">
                    <a:lumMod val="40000"/>
                    <a:lumOff val="60000"/>
                  </a:schemeClr>
                </a:solidFill>
              </a:defRPr>
            </a:lvl1pPr>
          </a:lstStyle>
          <a:p>
            <a:endParaRPr lang="en-US" dirty="0">
              <a:solidFill>
                <a:srgbClr val="464646">
                  <a:lumMod val="40000"/>
                  <a:lumOff val="60000"/>
                </a:srgbClr>
              </a:solidFill>
            </a:endParaRPr>
          </a:p>
        </p:txBody>
      </p:sp>
    </p:spTree>
    <p:extLst>
      <p:ext uri="{BB962C8B-B14F-4D97-AF65-F5344CB8AC3E}">
        <p14:creationId xmlns:p14="http://schemas.microsoft.com/office/powerpoint/2010/main" val="25177716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894119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414132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840244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160281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04617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701741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277311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005391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161896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42646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tyle B">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AF37ED-E52C-D04B-BD70-B183C03E603D}"/>
              </a:ext>
            </a:extLst>
          </p:cNvPr>
          <p:cNvSpPr>
            <a:spLocks noGrp="1"/>
          </p:cNvSpPr>
          <p:nvPr>
            <p:ph sz="half" idx="1" hasCustomPrompt="1"/>
          </p:nvPr>
        </p:nvSpPr>
        <p:spPr>
          <a:xfrm>
            <a:off x="838201" y="1371600"/>
            <a:ext cx="5181600" cy="4754880"/>
          </a:xfrm>
          <a:prstGeom prst="rect">
            <a:avLst/>
          </a:prstGeom>
        </p:spPr>
        <p:txBody>
          <a:bodyPr lIns="90258" tIns="45718" rIns="90258" bIns="45718"/>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Content Placeholder 3">
            <a:extLst>
              <a:ext uri="{FF2B5EF4-FFF2-40B4-BE49-F238E27FC236}">
                <a16:creationId xmlns:a16="http://schemas.microsoft.com/office/drawing/2014/main" id="{06BF9CA7-3F15-9446-8EB4-C69A47791146}"/>
              </a:ext>
            </a:extLst>
          </p:cNvPr>
          <p:cNvSpPr>
            <a:spLocks noGrp="1"/>
          </p:cNvSpPr>
          <p:nvPr>
            <p:ph sz="half" idx="2" hasCustomPrompt="1"/>
          </p:nvPr>
        </p:nvSpPr>
        <p:spPr>
          <a:xfrm>
            <a:off x="6172201" y="1371600"/>
            <a:ext cx="5181600" cy="4754880"/>
          </a:xfrm>
          <a:prstGeom prst="rect">
            <a:avLst/>
          </a:prstGeom>
        </p:spPr>
        <p:txBody>
          <a:bodyPr lIns="90258" tIns="45718" rIns="90258" bIns="45718"/>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8" name="Rectangle 7">
            <a:extLst>
              <a:ext uri="{FF2B5EF4-FFF2-40B4-BE49-F238E27FC236}">
                <a16:creationId xmlns:a16="http://schemas.microsoft.com/office/drawing/2014/main" id="{5E6C81A7-EF54-644A-A3A3-A900741EE329}"/>
              </a:ext>
            </a:extLst>
          </p:cNvPr>
          <p:cNvSpPr/>
          <p:nvPr userDrawn="1"/>
        </p:nvSpPr>
        <p:spPr>
          <a:xfrm>
            <a:off x="0" y="6510528"/>
            <a:ext cx="12192000" cy="347472"/>
          </a:xfrm>
          <a:prstGeom prst="rect">
            <a:avLst/>
          </a:prstGeom>
          <a:solidFill>
            <a:srgbClr val="2A3C4E"/>
          </a:solidFill>
          <a:ln>
            <a:noFill/>
          </a:ln>
        </p:spPr>
        <p:style>
          <a:lnRef idx="2">
            <a:schemeClr val="accent1">
              <a:shade val="50000"/>
            </a:schemeClr>
          </a:lnRef>
          <a:fillRef idx="1">
            <a:schemeClr val="accent1"/>
          </a:fillRef>
          <a:effectRef idx="0">
            <a:schemeClr val="accent1"/>
          </a:effectRef>
          <a:fontRef idx="minor">
            <a:schemeClr val="lt1"/>
          </a:fontRef>
        </p:style>
        <p:txBody>
          <a:bodyPr lIns="90258" tIns="45718" rIns="90258" bIns="45718" rtlCol="0" anchor="ctr"/>
          <a:lstStyle/>
          <a:p>
            <a:pPr algn="ctr"/>
            <a:endParaRPr lang="en-US">
              <a:solidFill>
                <a:prstClr val="white"/>
              </a:solidFill>
            </a:endParaRPr>
          </a:p>
        </p:txBody>
      </p:sp>
      <p:sp>
        <p:nvSpPr>
          <p:cNvPr id="9" name="Slide Number Placeholder 5">
            <a:extLst>
              <a:ext uri="{FF2B5EF4-FFF2-40B4-BE49-F238E27FC236}">
                <a16:creationId xmlns:a16="http://schemas.microsoft.com/office/drawing/2014/main" id="{093944A5-DA90-DB40-BCC8-0A6C4A82F040}"/>
              </a:ext>
            </a:extLst>
          </p:cNvPr>
          <p:cNvSpPr>
            <a:spLocks noGrp="1"/>
          </p:cNvSpPr>
          <p:nvPr>
            <p:ph type="sldNum" sz="quarter" idx="4"/>
          </p:nvPr>
        </p:nvSpPr>
        <p:spPr>
          <a:xfrm>
            <a:off x="8757321" y="6492504"/>
            <a:ext cx="2736415" cy="365125"/>
          </a:xfrm>
          <a:prstGeom prst="rect">
            <a:avLst/>
          </a:prstGeom>
        </p:spPr>
        <p:txBody>
          <a:bodyPr vert="horz" lIns="90258" tIns="45718" rIns="90258" bIns="45718" rtlCol="0" anchor="ctr"/>
          <a:lstStyle>
            <a:lvl1pPr algn="r">
              <a:defRPr sz="1200">
                <a:solidFill>
                  <a:schemeClr val="tx2">
                    <a:lumMod val="40000"/>
                    <a:lumOff val="60000"/>
                  </a:schemeClr>
                </a:solidFill>
              </a:defRPr>
            </a:lvl1pPr>
          </a:lstStyle>
          <a:p>
            <a:fld id="{CA49D0EE-DE7F-324B-A84C-F36708423CDB}" type="slidenum">
              <a:rPr lang="en-US" smtClean="0">
                <a:solidFill>
                  <a:srgbClr val="464646">
                    <a:lumMod val="40000"/>
                    <a:lumOff val="60000"/>
                  </a:srgbClr>
                </a:solidFill>
              </a:rPr>
              <a:pPr/>
              <a:t>‹#›</a:t>
            </a:fld>
            <a:endParaRPr lang="en-US" dirty="0">
              <a:solidFill>
                <a:srgbClr val="464646">
                  <a:lumMod val="40000"/>
                  <a:lumOff val="60000"/>
                </a:srgbClr>
              </a:solidFill>
            </a:endParaRPr>
          </a:p>
        </p:txBody>
      </p:sp>
      <p:sp>
        <p:nvSpPr>
          <p:cNvPr id="10" name="Footer Placeholder 3">
            <a:extLst>
              <a:ext uri="{FF2B5EF4-FFF2-40B4-BE49-F238E27FC236}">
                <a16:creationId xmlns:a16="http://schemas.microsoft.com/office/drawing/2014/main" id="{0DFBDE89-FFE1-E340-9D69-8210BFC18AEB}"/>
              </a:ext>
            </a:extLst>
          </p:cNvPr>
          <p:cNvSpPr>
            <a:spLocks noGrp="1"/>
          </p:cNvSpPr>
          <p:nvPr>
            <p:ph type="ftr" sz="quarter" idx="3"/>
          </p:nvPr>
        </p:nvSpPr>
        <p:spPr>
          <a:xfrm>
            <a:off x="611930" y="6510528"/>
            <a:ext cx="3816489" cy="338328"/>
          </a:xfrm>
          <a:prstGeom prst="rect">
            <a:avLst/>
          </a:prstGeom>
        </p:spPr>
        <p:txBody>
          <a:bodyPr vert="horz" lIns="90258" tIns="45718" rIns="90258" bIns="45718" rtlCol="0" anchor="ctr"/>
          <a:lstStyle>
            <a:lvl1pPr algn="l">
              <a:defRPr sz="1100">
                <a:solidFill>
                  <a:schemeClr val="tx2">
                    <a:lumMod val="40000"/>
                    <a:lumOff val="60000"/>
                  </a:schemeClr>
                </a:solidFill>
              </a:defRPr>
            </a:lvl1pPr>
          </a:lstStyle>
          <a:p>
            <a:endParaRPr lang="en-US" dirty="0">
              <a:solidFill>
                <a:srgbClr val="464646">
                  <a:lumMod val="40000"/>
                  <a:lumOff val="60000"/>
                </a:srgbClr>
              </a:solidFill>
            </a:endParaRPr>
          </a:p>
        </p:txBody>
      </p:sp>
      <p:sp>
        <p:nvSpPr>
          <p:cNvPr id="11" name="Rectangle 10">
            <a:extLst>
              <a:ext uri="{FF2B5EF4-FFF2-40B4-BE49-F238E27FC236}">
                <a16:creationId xmlns:a16="http://schemas.microsoft.com/office/drawing/2014/main" id="{9C11C5B4-7BBB-FC41-86C0-AAB198118171}"/>
              </a:ext>
            </a:extLst>
          </p:cNvPr>
          <p:cNvSpPr/>
          <p:nvPr userDrawn="1"/>
        </p:nvSpPr>
        <p:spPr>
          <a:xfrm>
            <a:off x="0" y="5"/>
            <a:ext cx="12192000" cy="977549"/>
          </a:xfrm>
          <a:prstGeom prst="rect">
            <a:avLst/>
          </a:prstGeom>
          <a:solidFill>
            <a:srgbClr val="4376BB"/>
          </a:solidFill>
          <a:ln>
            <a:noFill/>
          </a:ln>
        </p:spPr>
        <p:style>
          <a:lnRef idx="2">
            <a:schemeClr val="accent1">
              <a:shade val="50000"/>
            </a:schemeClr>
          </a:lnRef>
          <a:fillRef idx="1">
            <a:schemeClr val="accent1"/>
          </a:fillRef>
          <a:effectRef idx="0">
            <a:schemeClr val="accent1"/>
          </a:effectRef>
          <a:fontRef idx="minor">
            <a:schemeClr val="lt1"/>
          </a:fontRef>
        </p:style>
        <p:txBody>
          <a:bodyPr lIns="90258" tIns="45718" rIns="90258" bIns="45718" rtlCol="0" anchor="ctr"/>
          <a:lstStyle/>
          <a:p>
            <a:pPr algn="ctr"/>
            <a:endParaRPr lang="en-US"/>
          </a:p>
        </p:txBody>
      </p:sp>
    </p:spTree>
    <p:extLst>
      <p:ext uri="{BB962C8B-B14F-4D97-AF65-F5344CB8AC3E}">
        <p14:creationId xmlns:p14="http://schemas.microsoft.com/office/powerpoint/2010/main" val="31483223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425760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Content" type="obj">
  <p:cSld name="1_Title and Conten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sz="1467"/>
            </a:lvl1pPr>
            <a:lvl2pPr lvl="1" rtl="0">
              <a:spcBef>
                <a:spcPts val="0"/>
              </a:spcBef>
              <a:spcAft>
                <a:spcPts val="0"/>
              </a:spcAft>
              <a:buSzPts val="1100"/>
              <a:buNone/>
              <a:defRPr sz="1467"/>
            </a:lvl2pPr>
            <a:lvl3pPr lvl="2" rtl="0">
              <a:spcBef>
                <a:spcPts val="0"/>
              </a:spcBef>
              <a:spcAft>
                <a:spcPts val="0"/>
              </a:spcAft>
              <a:buSzPts val="1100"/>
              <a:buNone/>
              <a:defRPr sz="1467"/>
            </a:lvl3pPr>
            <a:lvl4pPr lvl="3" rtl="0">
              <a:spcBef>
                <a:spcPts val="0"/>
              </a:spcBef>
              <a:spcAft>
                <a:spcPts val="0"/>
              </a:spcAft>
              <a:buSzPts val="1100"/>
              <a:buNone/>
              <a:defRPr sz="1467"/>
            </a:lvl4pPr>
            <a:lvl5pPr lvl="4" rtl="0">
              <a:spcBef>
                <a:spcPts val="0"/>
              </a:spcBef>
              <a:spcAft>
                <a:spcPts val="0"/>
              </a:spcAft>
              <a:buSzPts val="1100"/>
              <a:buNone/>
              <a:defRPr sz="1467"/>
            </a:lvl5pPr>
            <a:lvl6pPr lvl="5" rtl="0">
              <a:spcBef>
                <a:spcPts val="0"/>
              </a:spcBef>
              <a:spcAft>
                <a:spcPts val="0"/>
              </a:spcAft>
              <a:buSzPts val="1100"/>
              <a:buNone/>
              <a:defRPr sz="1467"/>
            </a:lvl6pPr>
            <a:lvl7pPr lvl="6" rtl="0">
              <a:spcBef>
                <a:spcPts val="0"/>
              </a:spcBef>
              <a:spcAft>
                <a:spcPts val="0"/>
              </a:spcAft>
              <a:buSzPts val="1100"/>
              <a:buNone/>
              <a:defRPr sz="1467"/>
            </a:lvl7pPr>
            <a:lvl8pPr lvl="7" rtl="0">
              <a:spcBef>
                <a:spcPts val="0"/>
              </a:spcBef>
              <a:spcAft>
                <a:spcPts val="0"/>
              </a:spcAft>
              <a:buSzPts val="1100"/>
              <a:buNone/>
              <a:defRPr sz="1467"/>
            </a:lvl8pPr>
            <a:lvl9pPr lvl="8" rtl="0">
              <a:spcBef>
                <a:spcPts val="0"/>
              </a:spcBef>
              <a:spcAft>
                <a:spcPts val="0"/>
              </a:spcAft>
              <a:buSzPts val="1100"/>
              <a:buNone/>
              <a:defRPr sz="1467"/>
            </a:lvl9pPr>
          </a:lstStyle>
          <a:p>
            <a:endParaRPr/>
          </a:p>
        </p:txBody>
      </p:sp>
      <p:sp>
        <p:nvSpPr>
          <p:cNvPr id="52" name="Google Shape;52;p13"/>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Autofit/>
          </a:bodyPr>
          <a:lstStyle>
            <a:lvl1pPr marL="609585" lvl="0" indent="-423323" algn="l" rtl="0">
              <a:lnSpc>
                <a:spcPct val="90000"/>
              </a:lnSpc>
              <a:spcBef>
                <a:spcPts val="1067"/>
              </a:spcBef>
              <a:spcAft>
                <a:spcPts val="0"/>
              </a:spcAft>
              <a:buClr>
                <a:schemeClr val="dk1"/>
              </a:buClr>
              <a:buSzPts val="1400"/>
              <a:buChar char="●"/>
              <a:defRPr sz="1467"/>
            </a:lvl1pPr>
            <a:lvl2pPr marL="1219170" lvl="1" indent="-423323" algn="l" rtl="0">
              <a:lnSpc>
                <a:spcPct val="90000"/>
              </a:lnSpc>
              <a:spcBef>
                <a:spcPts val="2133"/>
              </a:spcBef>
              <a:spcAft>
                <a:spcPts val="0"/>
              </a:spcAft>
              <a:buClr>
                <a:schemeClr val="dk1"/>
              </a:buClr>
              <a:buSzPts val="1400"/>
              <a:buChar char="○"/>
              <a:defRPr sz="1467"/>
            </a:lvl2pPr>
            <a:lvl3pPr marL="1828754" lvl="2" indent="-423323" algn="l" rtl="0">
              <a:lnSpc>
                <a:spcPct val="90000"/>
              </a:lnSpc>
              <a:spcBef>
                <a:spcPts val="2133"/>
              </a:spcBef>
              <a:spcAft>
                <a:spcPts val="0"/>
              </a:spcAft>
              <a:buClr>
                <a:schemeClr val="dk1"/>
              </a:buClr>
              <a:buSzPts val="1400"/>
              <a:buChar char="■"/>
              <a:defRPr sz="1467"/>
            </a:lvl3pPr>
            <a:lvl4pPr marL="2438339" lvl="3" indent="-423323" algn="l" rtl="0">
              <a:lnSpc>
                <a:spcPct val="90000"/>
              </a:lnSpc>
              <a:spcBef>
                <a:spcPts val="2133"/>
              </a:spcBef>
              <a:spcAft>
                <a:spcPts val="0"/>
              </a:spcAft>
              <a:buClr>
                <a:schemeClr val="dk1"/>
              </a:buClr>
              <a:buSzPts val="1400"/>
              <a:buChar char="●"/>
              <a:defRPr sz="1467"/>
            </a:lvl4pPr>
            <a:lvl5pPr marL="3047924" lvl="4" indent="-423323" algn="l" rtl="0">
              <a:lnSpc>
                <a:spcPct val="90000"/>
              </a:lnSpc>
              <a:spcBef>
                <a:spcPts val="2133"/>
              </a:spcBef>
              <a:spcAft>
                <a:spcPts val="0"/>
              </a:spcAft>
              <a:buClr>
                <a:schemeClr val="dk1"/>
              </a:buClr>
              <a:buSzPts val="1400"/>
              <a:buChar char="○"/>
              <a:defRPr sz="1467"/>
            </a:lvl5pPr>
            <a:lvl6pPr marL="3657509" lvl="5" indent="-423323" algn="l" rtl="0">
              <a:lnSpc>
                <a:spcPct val="90000"/>
              </a:lnSpc>
              <a:spcBef>
                <a:spcPts val="2133"/>
              </a:spcBef>
              <a:spcAft>
                <a:spcPts val="0"/>
              </a:spcAft>
              <a:buClr>
                <a:schemeClr val="dk1"/>
              </a:buClr>
              <a:buSzPts val="1400"/>
              <a:buChar char="■"/>
              <a:defRPr sz="1467"/>
            </a:lvl6pPr>
            <a:lvl7pPr marL="4267093" lvl="6" indent="-423323" algn="l" rtl="0">
              <a:lnSpc>
                <a:spcPct val="90000"/>
              </a:lnSpc>
              <a:spcBef>
                <a:spcPts val="2133"/>
              </a:spcBef>
              <a:spcAft>
                <a:spcPts val="0"/>
              </a:spcAft>
              <a:buClr>
                <a:schemeClr val="dk1"/>
              </a:buClr>
              <a:buSzPts val="1400"/>
              <a:buChar char="●"/>
              <a:defRPr sz="1467"/>
            </a:lvl7pPr>
            <a:lvl8pPr marL="4876678" lvl="7" indent="-423323" algn="l" rtl="0">
              <a:lnSpc>
                <a:spcPct val="90000"/>
              </a:lnSpc>
              <a:spcBef>
                <a:spcPts val="2133"/>
              </a:spcBef>
              <a:spcAft>
                <a:spcPts val="0"/>
              </a:spcAft>
              <a:buClr>
                <a:schemeClr val="dk1"/>
              </a:buClr>
              <a:buSzPts val="1400"/>
              <a:buChar char="○"/>
              <a:defRPr sz="1467"/>
            </a:lvl8pPr>
            <a:lvl9pPr marL="5486263" lvl="8" indent="-423323" algn="l" rtl="0">
              <a:lnSpc>
                <a:spcPct val="90000"/>
              </a:lnSpc>
              <a:spcBef>
                <a:spcPts val="2133"/>
              </a:spcBef>
              <a:spcAft>
                <a:spcPts val="2133"/>
              </a:spcAft>
              <a:buClr>
                <a:schemeClr val="dk1"/>
              </a:buClr>
              <a:buSzPts val="1400"/>
              <a:buChar char="■"/>
              <a:defRPr sz="1467"/>
            </a:lvl9pPr>
          </a:lstStyle>
          <a:p>
            <a:endParaRPr/>
          </a:p>
        </p:txBody>
      </p:sp>
      <p:sp>
        <p:nvSpPr>
          <p:cNvPr id="53" name="Google Shape;53;p13"/>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467"/>
            </a:lvl1pPr>
            <a:lvl2pPr lvl="1" algn="l" rtl="0">
              <a:spcBef>
                <a:spcPts val="0"/>
              </a:spcBef>
              <a:spcAft>
                <a:spcPts val="0"/>
              </a:spcAft>
              <a:buSzPts val="1100"/>
              <a:buNone/>
              <a:defRPr sz="1467"/>
            </a:lvl2pPr>
            <a:lvl3pPr lvl="2" algn="l" rtl="0">
              <a:spcBef>
                <a:spcPts val="0"/>
              </a:spcBef>
              <a:spcAft>
                <a:spcPts val="0"/>
              </a:spcAft>
              <a:buSzPts val="1100"/>
              <a:buNone/>
              <a:defRPr sz="1467"/>
            </a:lvl3pPr>
            <a:lvl4pPr lvl="3" algn="l" rtl="0">
              <a:spcBef>
                <a:spcPts val="0"/>
              </a:spcBef>
              <a:spcAft>
                <a:spcPts val="0"/>
              </a:spcAft>
              <a:buSzPts val="1100"/>
              <a:buNone/>
              <a:defRPr sz="1467"/>
            </a:lvl4pPr>
            <a:lvl5pPr lvl="4" algn="l" rtl="0">
              <a:spcBef>
                <a:spcPts val="0"/>
              </a:spcBef>
              <a:spcAft>
                <a:spcPts val="0"/>
              </a:spcAft>
              <a:buSzPts val="1100"/>
              <a:buNone/>
              <a:defRPr sz="1467"/>
            </a:lvl5pPr>
            <a:lvl6pPr lvl="5" algn="l" rtl="0">
              <a:spcBef>
                <a:spcPts val="0"/>
              </a:spcBef>
              <a:spcAft>
                <a:spcPts val="0"/>
              </a:spcAft>
              <a:buSzPts val="1100"/>
              <a:buNone/>
              <a:defRPr sz="1467"/>
            </a:lvl6pPr>
            <a:lvl7pPr lvl="6" algn="l" rtl="0">
              <a:spcBef>
                <a:spcPts val="0"/>
              </a:spcBef>
              <a:spcAft>
                <a:spcPts val="0"/>
              </a:spcAft>
              <a:buSzPts val="1100"/>
              <a:buNone/>
              <a:defRPr sz="1467"/>
            </a:lvl7pPr>
            <a:lvl8pPr lvl="7" algn="l" rtl="0">
              <a:spcBef>
                <a:spcPts val="0"/>
              </a:spcBef>
              <a:spcAft>
                <a:spcPts val="0"/>
              </a:spcAft>
              <a:buSzPts val="1100"/>
              <a:buNone/>
              <a:defRPr sz="1467"/>
            </a:lvl8pPr>
            <a:lvl9pPr lvl="8" algn="l" rtl="0">
              <a:spcBef>
                <a:spcPts val="0"/>
              </a:spcBef>
              <a:spcAft>
                <a:spcPts val="0"/>
              </a:spcAft>
              <a:buSzPts val="1100"/>
              <a:buNone/>
              <a:defRPr sz="1467"/>
            </a:lvl9pPr>
          </a:lstStyle>
          <a:p>
            <a:endParaRPr/>
          </a:p>
        </p:txBody>
      </p:sp>
      <p:sp>
        <p:nvSpPr>
          <p:cNvPr id="54" name="Google Shape;54;p13"/>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467"/>
            </a:lvl1pPr>
            <a:lvl2pPr lvl="1" algn="l" rtl="0">
              <a:spcBef>
                <a:spcPts val="0"/>
              </a:spcBef>
              <a:spcAft>
                <a:spcPts val="0"/>
              </a:spcAft>
              <a:buSzPts val="1100"/>
              <a:buNone/>
              <a:defRPr sz="1467"/>
            </a:lvl2pPr>
            <a:lvl3pPr lvl="2" algn="l" rtl="0">
              <a:spcBef>
                <a:spcPts val="0"/>
              </a:spcBef>
              <a:spcAft>
                <a:spcPts val="0"/>
              </a:spcAft>
              <a:buSzPts val="1100"/>
              <a:buNone/>
              <a:defRPr sz="1467"/>
            </a:lvl3pPr>
            <a:lvl4pPr lvl="3" algn="l" rtl="0">
              <a:spcBef>
                <a:spcPts val="0"/>
              </a:spcBef>
              <a:spcAft>
                <a:spcPts val="0"/>
              </a:spcAft>
              <a:buSzPts val="1100"/>
              <a:buNone/>
              <a:defRPr sz="1467"/>
            </a:lvl4pPr>
            <a:lvl5pPr lvl="4" algn="l" rtl="0">
              <a:spcBef>
                <a:spcPts val="0"/>
              </a:spcBef>
              <a:spcAft>
                <a:spcPts val="0"/>
              </a:spcAft>
              <a:buSzPts val="1100"/>
              <a:buNone/>
              <a:defRPr sz="1467"/>
            </a:lvl5pPr>
            <a:lvl6pPr lvl="5" algn="l" rtl="0">
              <a:spcBef>
                <a:spcPts val="0"/>
              </a:spcBef>
              <a:spcAft>
                <a:spcPts val="0"/>
              </a:spcAft>
              <a:buSzPts val="1100"/>
              <a:buNone/>
              <a:defRPr sz="1467"/>
            </a:lvl6pPr>
            <a:lvl7pPr lvl="6" algn="l" rtl="0">
              <a:spcBef>
                <a:spcPts val="0"/>
              </a:spcBef>
              <a:spcAft>
                <a:spcPts val="0"/>
              </a:spcAft>
              <a:buSzPts val="1100"/>
              <a:buNone/>
              <a:defRPr sz="1467"/>
            </a:lvl7pPr>
            <a:lvl8pPr lvl="7" algn="l" rtl="0">
              <a:spcBef>
                <a:spcPts val="0"/>
              </a:spcBef>
              <a:spcAft>
                <a:spcPts val="0"/>
              </a:spcAft>
              <a:buSzPts val="1100"/>
              <a:buNone/>
              <a:defRPr sz="1467"/>
            </a:lvl8pPr>
            <a:lvl9pPr lvl="8" algn="l" rtl="0">
              <a:spcBef>
                <a:spcPts val="0"/>
              </a:spcBef>
              <a:spcAft>
                <a:spcPts val="0"/>
              </a:spcAft>
              <a:buSzPts val="1100"/>
              <a:buNone/>
              <a:defRPr sz="1467"/>
            </a:lvl9pPr>
          </a:lstStyle>
          <a:p>
            <a:endParaRPr/>
          </a:p>
        </p:txBody>
      </p:sp>
      <p:sp>
        <p:nvSpPr>
          <p:cNvPr id="55" name="Google Shape;55;p13"/>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1467"/>
            </a:lvl1pPr>
            <a:lvl2pPr marL="0" lvl="1" indent="0" algn="r" rtl="0">
              <a:spcBef>
                <a:spcPts val="0"/>
              </a:spcBef>
              <a:buNone/>
              <a:defRPr sz="1467"/>
            </a:lvl2pPr>
            <a:lvl3pPr marL="0" lvl="2" indent="0" algn="r" rtl="0">
              <a:spcBef>
                <a:spcPts val="0"/>
              </a:spcBef>
              <a:buNone/>
              <a:defRPr sz="1467"/>
            </a:lvl3pPr>
            <a:lvl4pPr marL="0" lvl="3" indent="0" algn="r" rtl="0">
              <a:spcBef>
                <a:spcPts val="0"/>
              </a:spcBef>
              <a:buNone/>
              <a:defRPr sz="1467"/>
            </a:lvl4pPr>
            <a:lvl5pPr marL="0" lvl="4" indent="0" algn="r" rtl="0">
              <a:spcBef>
                <a:spcPts val="0"/>
              </a:spcBef>
              <a:buNone/>
              <a:defRPr sz="1467"/>
            </a:lvl5pPr>
            <a:lvl6pPr marL="0" lvl="5" indent="0" algn="r" rtl="0">
              <a:spcBef>
                <a:spcPts val="0"/>
              </a:spcBef>
              <a:buNone/>
              <a:defRPr sz="1467"/>
            </a:lvl6pPr>
            <a:lvl7pPr marL="0" lvl="6" indent="0" algn="r" rtl="0">
              <a:spcBef>
                <a:spcPts val="0"/>
              </a:spcBef>
              <a:buNone/>
              <a:defRPr sz="1467"/>
            </a:lvl7pPr>
            <a:lvl8pPr marL="0" lvl="7" indent="0" algn="r" rtl="0">
              <a:spcBef>
                <a:spcPts val="0"/>
              </a:spcBef>
              <a:buNone/>
              <a:defRPr sz="1467"/>
            </a:lvl8pPr>
            <a:lvl9pPr marL="0" lvl="8" indent="0" algn="r" rtl="0">
              <a:spcBef>
                <a:spcPts val="0"/>
              </a:spcBef>
              <a:buNone/>
              <a:defRPr sz="1467"/>
            </a:lvl9pPr>
          </a:lstStyle>
          <a:p>
            <a:fld id="{00000000-1234-1234-1234-123412341234}" type="slidenum">
              <a:rPr lang="en" smtClean="0"/>
              <a:pPr/>
              <a:t>‹#›</a:t>
            </a:fld>
            <a:endParaRPr lang="en"/>
          </a:p>
        </p:txBody>
      </p:sp>
    </p:spTree>
    <p:extLst>
      <p:ext uri="{BB962C8B-B14F-4D97-AF65-F5344CB8AC3E}">
        <p14:creationId xmlns:p14="http://schemas.microsoft.com/office/powerpoint/2010/main" val="33520897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defRPr/>
            </a:pPr>
            <a:fld id="{00000000-1234-1234-1234-123412341234}" type="slidenum">
              <a:rPr lang="en" kern="0" smtClean="0">
                <a:solidFill>
                  <a:srgbClr val="595959"/>
                </a:solidFill>
                <a:cs typeface="Arial"/>
                <a:sym typeface="Arial"/>
              </a:rPr>
              <a:pPr defTabSz="1219170">
                <a:buClr>
                  <a:srgbClr val="000000"/>
                </a:buClr>
                <a:defRPr/>
              </a:pPr>
              <a:t>‹#›</a:t>
            </a:fld>
            <a:endParaRPr lang="en" kern="0">
              <a:solidFill>
                <a:srgbClr val="595959"/>
              </a:solidFill>
              <a:cs typeface="Arial"/>
              <a:sym typeface="Arial"/>
            </a:endParaRPr>
          </a:p>
        </p:txBody>
      </p:sp>
    </p:spTree>
    <p:extLst>
      <p:ext uri="{BB962C8B-B14F-4D97-AF65-F5344CB8AC3E}">
        <p14:creationId xmlns:p14="http://schemas.microsoft.com/office/powerpoint/2010/main" val="24846432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3/9/2021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8011868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4745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3/9/2021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0899221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3/9/2021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050765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3/9/2021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6464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3/9/2021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363060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3/9/2021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1591397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tyle C">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61A8284-67CC-404B-90F5-554DCBF9132D}"/>
              </a:ext>
            </a:extLst>
          </p:cNvPr>
          <p:cNvSpPr>
            <a:spLocks noGrp="1"/>
          </p:cNvSpPr>
          <p:nvPr>
            <p:ph type="body" idx="1"/>
          </p:nvPr>
        </p:nvSpPr>
        <p:spPr>
          <a:xfrm>
            <a:off x="839789" y="1097280"/>
            <a:ext cx="5157787" cy="823912"/>
          </a:xfrm>
          <a:prstGeom prst="rect">
            <a:avLst/>
          </a:prstGeom>
        </p:spPr>
        <p:txBody>
          <a:bodyPr lIns="90258" tIns="45718" rIns="90258" bIns="45718" anchor="b"/>
          <a:lstStyle>
            <a:lvl1pPr marL="0" indent="0">
              <a:buNone/>
              <a:defRPr sz="2400" b="1"/>
            </a:lvl1pPr>
            <a:lvl2pPr marL="450111" indent="0">
              <a:buNone/>
              <a:defRPr sz="2000" b="1"/>
            </a:lvl2pPr>
            <a:lvl3pPr marL="901004" indent="0">
              <a:buNone/>
              <a:defRPr sz="1900" b="1"/>
            </a:lvl3pPr>
            <a:lvl4pPr marL="1351542" indent="0">
              <a:buNone/>
              <a:defRPr sz="1600" b="1"/>
            </a:lvl4pPr>
            <a:lvl5pPr marL="1802142" indent="0">
              <a:buNone/>
              <a:defRPr sz="1600" b="1"/>
            </a:lvl5pPr>
            <a:lvl6pPr marL="2252902" indent="0">
              <a:buNone/>
              <a:defRPr sz="1600" b="1"/>
            </a:lvl6pPr>
            <a:lvl7pPr marL="2703011" indent="0">
              <a:buNone/>
              <a:defRPr sz="1600" b="1"/>
            </a:lvl7pPr>
            <a:lvl8pPr marL="3153348" indent="0">
              <a:buNone/>
              <a:defRPr sz="1600" b="1"/>
            </a:lvl8pPr>
            <a:lvl9pPr marL="3603979"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5A90A712-FBB8-5B49-9A19-7524CF76EC3A}"/>
              </a:ext>
            </a:extLst>
          </p:cNvPr>
          <p:cNvSpPr>
            <a:spLocks noGrp="1"/>
          </p:cNvSpPr>
          <p:nvPr>
            <p:ph sz="half" idx="2" hasCustomPrompt="1"/>
          </p:nvPr>
        </p:nvSpPr>
        <p:spPr>
          <a:xfrm>
            <a:off x="839789" y="1920239"/>
            <a:ext cx="5157787" cy="4297680"/>
          </a:xfrm>
          <a:prstGeom prst="rect">
            <a:avLst/>
          </a:prstGeom>
        </p:spPr>
        <p:txBody>
          <a:bodyPr lIns="90258" tIns="45718" rIns="90258" bIns="45718"/>
          <a:lstStyle>
            <a:lvl5pPr marL="1802142" indent="0">
              <a:buNone/>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endParaRPr lang="en-US" dirty="0"/>
          </a:p>
        </p:txBody>
      </p:sp>
      <p:sp>
        <p:nvSpPr>
          <p:cNvPr id="5" name="Text Placeholder 4">
            <a:extLst>
              <a:ext uri="{FF2B5EF4-FFF2-40B4-BE49-F238E27FC236}">
                <a16:creationId xmlns:a16="http://schemas.microsoft.com/office/drawing/2014/main" id="{55855752-6A74-934C-B334-F2DD6B79DA48}"/>
              </a:ext>
            </a:extLst>
          </p:cNvPr>
          <p:cNvSpPr>
            <a:spLocks noGrp="1"/>
          </p:cNvSpPr>
          <p:nvPr>
            <p:ph type="body" sz="quarter" idx="3"/>
          </p:nvPr>
        </p:nvSpPr>
        <p:spPr>
          <a:xfrm>
            <a:off x="6172203" y="1097280"/>
            <a:ext cx="5183188" cy="823912"/>
          </a:xfrm>
          <a:prstGeom prst="rect">
            <a:avLst/>
          </a:prstGeom>
        </p:spPr>
        <p:txBody>
          <a:bodyPr lIns="90258" tIns="45718" rIns="90258" bIns="45718" anchor="b"/>
          <a:lstStyle>
            <a:lvl1pPr marL="0" indent="0">
              <a:buNone/>
              <a:defRPr sz="2400" b="1"/>
            </a:lvl1pPr>
            <a:lvl2pPr marL="450111" indent="0">
              <a:buNone/>
              <a:defRPr sz="2000" b="1"/>
            </a:lvl2pPr>
            <a:lvl3pPr marL="901004" indent="0">
              <a:buNone/>
              <a:defRPr sz="1900" b="1"/>
            </a:lvl3pPr>
            <a:lvl4pPr marL="1351542" indent="0">
              <a:buNone/>
              <a:defRPr sz="1600" b="1"/>
            </a:lvl4pPr>
            <a:lvl5pPr marL="1802142" indent="0">
              <a:buNone/>
              <a:defRPr sz="1600" b="1"/>
            </a:lvl5pPr>
            <a:lvl6pPr marL="2252902" indent="0">
              <a:buNone/>
              <a:defRPr sz="1600" b="1"/>
            </a:lvl6pPr>
            <a:lvl7pPr marL="2703011" indent="0">
              <a:buNone/>
              <a:defRPr sz="1600" b="1"/>
            </a:lvl7pPr>
            <a:lvl8pPr marL="3153348" indent="0">
              <a:buNone/>
              <a:defRPr sz="1600" b="1"/>
            </a:lvl8pPr>
            <a:lvl9pPr marL="360397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51ED7E2-1F15-7C46-9001-20B2F8A00C5A}"/>
              </a:ext>
            </a:extLst>
          </p:cNvPr>
          <p:cNvSpPr>
            <a:spLocks noGrp="1"/>
          </p:cNvSpPr>
          <p:nvPr>
            <p:ph sz="quarter" idx="4" hasCustomPrompt="1"/>
          </p:nvPr>
        </p:nvSpPr>
        <p:spPr>
          <a:xfrm>
            <a:off x="6172203" y="1920239"/>
            <a:ext cx="5183188" cy="4297680"/>
          </a:xfrm>
          <a:prstGeom prst="rect">
            <a:avLst/>
          </a:prstGeom>
        </p:spPr>
        <p:txBody>
          <a:bodyPr lIns="90258" tIns="45718" rIns="90258" bIns="45718"/>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0" name="Rectangle 9">
            <a:extLst>
              <a:ext uri="{FF2B5EF4-FFF2-40B4-BE49-F238E27FC236}">
                <a16:creationId xmlns:a16="http://schemas.microsoft.com/office/drawing/2014/main" id="{599027F3-96A1-F54F-89E8-F47E6B10DE1B}"/>
              </a:ext>
            </a:extLst>
          </p:cNvPr>
          <p:cNvSpPr/>
          <p:nvPr userDrawn="1"/>
        </p:nvSpPr>
        <p:spPr>
          <a:xfrm>
            <a:off x="0" y="5"/>
            <a:ext cx="12192000" cy="977549"/>
          </a:xfrm>
          <a:prstGeom prst="rect">
            <a:avLst/>
          </a:prstGeom>
          <a:solidFill>
            <a:srgbClr val="4376BB"/>
          </a:solidFill>
          <a:ln>
            <a:noFill/>
          </a:ln>
        </p:spPr>
        <p:style>
          <a:lnRef idx="2">
            <a:schemeClr val="accent1">
              <a:shade val="50000"/>
            </a:schemeClr>
          </a:lnRef>
          <a:fillRef idx="1">
            <a:schemeClr val="accent1"/>
          </a:fillRef>
          <a:effectRef idx="0">
            <a:schemeClr val="accent1"/>
          </a:effectRef>
          <a:fontRef idx="minor">
            <a:schemeClr val="lt1"/>
          </a:fontRef>
        </p:style>
        <p:txBody>
          <a:bodyPr lIns="90258" tIns="45718" rIns="90258" bIns="45718" rtlCol="0" anchor="ctr"/>
          <a:lstStyle/>
          <a:p>
            <a:pPr algn="ctr"/>
            <a:endParaRPr lang="en-US"/>
          </a:p>
        </p:txBody>
      </p:sp>
      <p:sp>
        <p:nvSpPr>
          <p:cNvPr id="12" name="Rectangle 11">
            <a:extLst>
              <a:ext uri="{FF2B5EF4-FFF2-40B4-BE49-F238E27FC236}">
                <a16:creationId xmlns:a16="http://schemas.microsoft.com/office/drawing/2014/main" id="{97CFBF09-BBCF-454C-91A3-1D89A60FA302}"/>
              </a:ext>
            </a:extLst>
          </p:cNvPr>
          <p:cNvSpPr/>
          <p:nvPr userDrawn="1"/>
        </p:nvSpPr>
        <p:spPr>
          <a:xfrm>
            <a:off x="0" y="6510528"/>
            <a:ext cx="12192000" cy="347472"/>
          </a:xfrm>
          <a:prstGeom prst="rect">
            <a:avLst/>
          </a:prstGeom>
          <a:solidFill>
            <a:srgbClr val="2A3C4E"/>
          </a:solidFill>
          <a:ln>
            <a:noFill/>
          </a:ln>
        </p:spPr>
        <p:style>
          <a:lnRef idx="2">
            <a:schemeClr val="accent1">
              <a:shade val="50000"/>
            </a:schemeClr>
          </a:lnRef>
          <a:fillRef idx="1">
            <a:schemeClr val="accent1"/>
          </a:fillRef>
          <a:effectRef idx="0">
            <a:schemeClr val="accent1"/>
          </a:effectRef>
          <a:fontRef idx="minor">
            <a:schemeClr val="lt1"/>
          </a:fontRef>
        </p:style>
        <p:txBody>
          <a:bodyPr lIns="90258" tIns="45718" rIns="90258" bIns="45718" rtlCol="0" anchor="ctr"/>
          <a:lstStyle/>
          <a:p>
            <a:pPr algn="ctr"/>
            <a:endParaRPr lang="en-US">
              <a:solidFill>
                <a:prstClr val="white"/>
              </a:solidFill>
            </a:endParaRPr>
          </a:p>
        </p:txBody>
      </p:sp>
      <p:sp>
        <p:nvSpPr>
          <p:cNvPr id="13" name="Slide Number Placeholder 5">
            <a:extLst>
              <a:ext uri="{FF2B5EF4-FFF2-40B4-BE49-F238E27FC236}">
                <a16:creationId xmlns:a16="http://schemas.microsoft.com/office/drawing/2014/main" id="{EEF3B907-07EC-464A-9168-21644716BCF2}"/>
              </a:ext>
            </a:extLst>
          </p:cNvPr>
          <p:cNvSpPr>
            <a:spLocks noGrp="1"/>
          </p:cNvSpPr>
          <p:nvPr>
            <p:ph type="sldNum" sz="quarter" idx="10"/>
          </p:nvPr>
        </p:nvSpPr>
        <p:spPr>
          <a:xfrm>
            <a:off x="8757321" y="6492504"/>
            <a:ext cx="2736415" cy="365125"/>
          </a:xfrm>
          <a:prstGeom prst="rect">
            <a:avLst/>
          </a:prstGeom>
        </p:spPr>
        <p:txBody>
          <a:bodyPr vert="horz" lIns="90258" tIns="45718" rIns="90258" bIns="45718" rtlCol="0" anchor="ctr"/>
          <a:lstStyle>
            <a:lvl1pPr algn="r">
              <a:defRPr sz="1200">
                <a:solidFill>
                  <a:schemeClr val="tx2">
                    <a:lumMod val="40000"/>
                    <a:lumOff val="60000"/>
                  </a:schemeClr>
                </a:solidFill>
              </a:defRPr>
            </a:lvl1pPr>
          </a:lstStyle>
          <a:p>
            <a:fld id="{CA49D0EE-DE7F-324B-A84C-F36708423CDB}" type="slidenum">
              <a:rPr lang="en-US" smtClean="0">
                <a:solidFill>
                  <a:srgbClr val="464646">
                    <a:lumMod val="40000"/>
                    <a:lumOff val="60000"/>
                  </a:srgbClr>
                </a:solidFill>
              </a:rPr>
              <a:pPr/>
              <a:t>‹#›</a:t>
            </a:fld>
            <a:endParaRPr lang="en-US" dirty="0">
              <a:solidFill>
                <a:srgbClr val="464646">
                  <a:lumMod val="40000"/>
                  <a:lumOff val="60000"/>
                </a:srgbClr>
              </a:solidFill>
            </a:endParaRPr>
          </a:p>
        </p:txBody>
      </p:sp>
      <p:sp>
        <p:nvSpPr>
          <p:cNvPr id="14" name="Footer Placeholder 3">
            <a:extLst>
              <a:ext uri="{FF2B5EF4-FFF2-40B4-BE49-F238E27FC236}">
                <a16:creationId xmlns:a16="http://schemas.microsoft.com/office/drawing/2014/main" id="{1561A3A6-AA0A-054F-AD42-397A9574A9D0}"/>
              </a:ext>
            </a:extLst>
          </p:cNvPr>
          <p:cNvSpPr>
            <a:spLocks noGrp="1"/>
          </p:cNvSpPr>
          <p:nvPr>
            <p:ph type="ftr" sz="quarter" idx="11"/>
          </p:nvPr>
        </p:nvSpPr>
        <p:spPr>
          <a:xfrm>
            <a:off x="611930" y="6510528"/>
            <a:ext cx="3816489" cy="338328"/>
          </a:xfrm>
          <a:prstGeom prst="rect">
            <a:avLst/>
          </a:prstGeom>
        </p:spPr>
        <p:txBody>
          <a:bodyPr vert="horz" lIns="90258" tIns="45718" rIns="90258" bIns="45718" rtlCol="0" anchor="ctr"/>
          <a:lstStyle>
            <a:lvl1pPr algn="l">
              <a:defRPr sz="1100">
                <a:solidFill>
                  <a:schemeClr val="tx2">
                    <a:lumMod val="40000"/>
                    <a:lumOff val="60000"/>
                  </a:schemeClr>
                </a:solidFill>
              </a:defRPr>
            </a:lvl1pPr>
          </a:lstStyle>
          <a:p>
            <a:endParaRPr lang="en-US" dirty="0">
              <a:solidFill>
                <a:srgbClr val="464646">
                  <a:lumMod val="40000"/>
                  <a:lumOff val="60000"/>
                </a:srgbClr>
              </a:solidFill>
            </a:endParaRPr>
          </a:p>
        </p:txBody>
      </p:sp>
    </p:spTree>
    <p:extLst>
      <p:ext uri="{BB962C8B-B14F-4D97-AF65-F5344CB8AC3E}">
        <p14:creationId xmlns:p14="http://schemas.microsoft.com/office/powerpoint/2010/main" val="16636588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6185033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0346539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8272121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562288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or Thank You Slide : 150th Logo">
    <p:bg>
      <p:bgPr>
        <a:solidFill>
          <a:srgbClr val="4376BB"/>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CC38585-9175-5F41-B983-E626A8B41D81}"/>
              </a:ext>
            </a:extLst>
          </p:cNvPr>
          <p:cNvSpPr/>
          <p:nvPr userDrawn="1"/>
        </p:nvSpPr>
        <p:spPr>
          <a:xfrm>
            <a:off x="0" y="0"/>
            <a:ext cx="12192000" cy="977549"/>
          </a:xfrm>
          <a:prstGeom prst="rect">
            <a:avLst/>
          </a:prstGeom>
          <a:solidFill>
            <a:srgbClr val="01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a:extLst>
              <a:ext uri="{FF2B5EF4-FFF2-40B4-BE49-F238E27FC236}">
                <a16:creationId xmlns:a16="http://schemas.microsoft.com/office/drawing/2014/main" id="{046DACA1-5854-FE4E-B523-7C1C85892163}"/>
              </a:ext>
            </a:extLst>
          </p:cNvPr>
          <p:cNvSpPr/>
          <p:nvPr userDrawn="1"/>
        </p:nvSpPr>
        <p:spPr>
          <a:xfrm>
            <a:off x="-1707848" y="791678"/>
            <a:ext cx="193646" cy="168613"/>
          </a:xfrm>
          <a:prstGeom prst="rightArrow">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A57BF16A-46A2-2C4D-B679-429BA6325698}"/>
              </a:ext>
            </a:extLst>
          </p:cNvPr>
          <p:cNvSpPr txBox="1"/>
          <p:nvPr userDrawn="1"/>
        </p:nvSpPr>
        <p:spPr>
          <a:xfrm>
            <a:off x="1768625" y="173753"/>
            <a:ext cx="10423375" cy="646331"/>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w="12700">
                  <a:solidFill>
                    <a:schemeClr val="tx1"/>
                  </a:solidFill>
                  <a:prstDash val="solid"/>
                </a:ln>
                <a:solidFill>
                  <a:srgbClr val="FFFFFF"/>
                </a:solidFill>
                <a:effectLst/>
                <a:uLnTx/>
                <a:uFillTx/>
              </a:rPr>
              <a:t>  Massachusetts Department of Public Health</a:t>
            </a:r>
          </a:p>
        </p:txBody>
      </p:sp>
      <p:pic>
        <p:nvPicPr>
          <p:cNvPr id="26" name="Picture 25">
            <a:extLst>
              <a:ext uri="{FF2B5EF4-FFF2-40B4-BE49-F238E27FC236}">
                <a16:creationId xmlns:a16="http://schemas.microsoft.com/office/drawing/2014/main" id="{B9E6C06E-03B8-7949-8144-A02BF1F0C7F8}"/>
              </a:ext>
            </a:extLst>
          </p:cNvPr>
          <p:cNvPicPr>
            <a:picLocks noChangeAspect="1"/>
          </p:cNvPicPr>
          <p:nvPr userDrawn="1"/>
        </p:nvPicPr>
        <p:blipFill>
          <a:blip r:embed="rId2"/>
          <a:stretch>
            <a:fillRect/>
          </a:stretch>
        </p:blipFill>
        <p:spPr>
          <a:xfrm>
            <a:off x="703511" y="0"/>
            <a:ext cx="1185447" cy="2487495"/>
          </a:xfrm>
          <a:prstGeom prst="rect">
            <a:avLst/>
          </a:prstGeom>
          <a:solidFill>
            <a:schemeClr val="bg1"/>
          </a:solidFill>
        </p:spPr>
      </p:pic>
    </p:spTree>
    <p:extLst>
      <p:ext uri="{BB962C8B-B14F-4D97-AF65-F5344CB8AC3E}">
        <p14:creationId xmlns:p14="http://schemas.microsoft.com/office/powerpoint/2010/main" val="26302606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or Thank You Slide : Traditional Logo">
    <p:bg>
      <p:bgPr>
        <a:solidFill>
          <a:srgbClr val="4376BB"/>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CC38585-9175-5F41-B983-E626A8B41D81}"/>
              </a:ext>
            </a:extLst>
          </p:cNvPr>
          <p:cNvSpPr/>
          <p:nvPr userDrawn="1"/>
        </p:nvSpPr>
        <p:spPr>
          <a:xfrm>
            <a:off x="0" y="0"/>
            <a:ext cx="12192000" cy="977549"/>
          </a:xfrm>
          <a:prstGeom prst="rect">
            <a:avLst/>
          </a:prstGeom>
          <a:solidFill>
            <a:srgbClr val="01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a:extLst>
              <a:ext uri="{FF2B5EF4-FFF2-40B4-BE49-F238E27FC236}">
                <a16:creationId xmlns:a16="http://schemas.microsoft.com/office/drawing/2014/main" id="{046DACA1-5854-FE4E-B523-7C1C85892163}"/>
              </a:ext>
            </a:extLst>
          </p:cNvPr>
          <p:cNvSpPr/>
          <p:nvPr userDrawn="1"/>
        </p:nvSpPr>
        <p:spPr>
          <a:xfrm>
            <a:off x="-1707848" y="791678"/>
            <a:ext cx="193646" cy="168613"/>
          </a:xfrm>
          <a:prstGeom prst="rightArrow">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A57BF16A-46A2-2C4D-B679-429BA6325698}"/>
              </a:ext>
            </a:extLst>
          </p:cNvPr>
          <p:cNvSpPr txBox="1"/>
          <p:nvPr userDrawn="1"/>
        </p:nvSpPr>
        <p:spPr>
          <a:xfrm>
            <a:off x="1768625" y="173753"/>
            <a:ext cx="10423375" cy="646331"/>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w="12700">
                  <a:solidFill>
                    <a:schemeClr val="tx1"/>
                  </a:solidFill>
                  <a:prstDash val="solid"/>
                </a:ln>
                <a:solidFill>
                  <a:srgbClr val="FFFFFF"/>
                </a:solidFill>
                <a:effectLst/>
                <a:uLnTx/>
                <a:uFillTx/>
              </a:rPr>
              <a:t>  Massachusetts Department of Public Health</a:t>
            </a:r>
          </a:p>
        </p:txBody>
      </p:sp>
      <p:pic>
        <p:nvPicPr>
          <p:cNvPr id="9" name="Picture 3">
            <a:extLst>
              <a:ext uri="{FF2B5EF4-FFF2-40B4-BE49-F238E27FC236}">
                <a16:creationId xmlns:a16="http://schemas.microsoft.com/office/drawing/2014/main" id="{761AAA9F-9A39-9A4E-BFBD-0A487B5455F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11391" y="233425"/>
            <a:ext cx="1247157" cy="1256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7605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 Style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1E840A-BCBE-4B40-B158-B16879D32C9F}"/>
              </a:ext>
            </a:extLst>
          </p:cNvPr>
          <p:cNvSpPr/>
          <p:nvPr userDrawn="1"/>
        </p:nvSpPr>
        <p:spPr>
          <a:xfrm>
            <a:off x="0" y="0"/>
            <a:ext cx="12192000" cy="977549"/>
          </a:xfrm>
          <a:prstGeom prst="rect">
            <a:avLst/>
          </a:prstGeom>
          <a:solidFill>
            <a:srgbClr val="4376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BB607E6-0B1F-BB4A-9794-46A0CA431F4F}"/>
              </a:ext>
            </a:extLst>
          </p:cNvPr>
          <p:cNvSpPr/>
          <p:nvPr userDrawn="1"/>
        </p:nvSpPr>
        <p:spPr>
          <a:xfrm>
            <a:off x="0" y="6510528"/>
            <a:ext cx="12192000" cy="347472"/>
          </a:xfrm>
          <a:prstGeom prst="rect">
            <a:avLst/>
          </a:prstGeom>
          <a:solidFill>
            <a:srgbClr val="2A3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Slide Number Placeholder 5">
            <a:extLst>
              <a:ext uri="{FF2B5EF4-FFF2-40B4-BE49-F238E27FC236}">
                <a16:creationId xmlns:a16="http://schemas.microsoft.com/office/drawing/2014/main" id="{5AFA3409-650A-E04D-9C6C-C839AFCA4D9A}"/>
              </a:ext>
            </a:extLst>
          </p:cNvPr>
          <p:cNvSpPr>
            <a:spLocks noGrp="1"/>
          </p:cNvSpPr>
          <p:nvPr>
            <p:ph type="sldNum" sz="quarter" idx="4"/>
          </p:nvPr>
        </p:nvSpPr>
        <p:spPr>
          <a:xfrm>
            <a:off x="8756523" y="6492487"/>
            <a:ext cx="2736414" cy="365125"/>
          </a:xfrm>
          <a:prstGeom prst="rect">
            <a:avLst/>
          </a:prstGeom>
        </p:spPr>
        <p:txBody>
          <a:bodyPr vert="horz" lIns="91440" tIns="45720" rIns="91440" bIns="45720" rtlCol="0" anchor="ctr"/>
          <a:lstStyle>
            <a:lvl1pPr algn="r">
              <a:defRPr sz="1200">
                <a:solidFill>
                  <a:schemeClr val="tx2">
                    <a:lumMod val="40000"/>
                    <a:lumOff val="60000"/>
                  </a:schemeClr>
                </a:solidFill>
              </a:defRPr>
            </a:lvl1pPr>
          </a:lstStyle>
          <a:p>
            <a:fld id="{CA49D0EE-DE7F-324B-A84C-F36708423CDB}" type="slidenum">
              <a:rPr lang="en-US" smtClean="0">
                <a:solidFill>
                  <a:srgbClr val="464646">
                    <a:lumMod val="40000"/>
                    <a:lumOff val="60000"/>
                  </a:srgbClr>
                </a:solidFill>
              </a:rPr>
              <a:pPr/>
              <a:t>‹#›</a:t>
            </a:fld>
            <a:endParaRPr lang="en-US" dirty="0">
              <a:solidFill>
                <a:srgbClr val="464646">
                  <a:lumMod val="40000"/>
                  <a:lumOff val="60000"/>
                </a:srgbClr>
              </a:solidFill>
            </a:endParaRPr>
          </a:p>
        </p:txBody>
      </p:sp>
      <p:sp>
        <p:nvSpPr>
          <p:cNvPr id="11" name="Footer Placeholder 3">
            <a:extLst>
              <a:ext uri="{FF2B5EF4-FFF2-40B4-BE49-F238E27FC236}">
                <a16:creationId xmlns:a16="http://schemas.microsoft.com/office/drawing/2014/main" id="{EF3A1742-1D21-6E49-B1F6-D58AC8A01F49}"/>
              </a:ext>
            </a:extLst>
          </p:cNvPr>
          <p:cNvSpPr>
            <a:spLocks noGrp="1"/>
          </p:cNvSpPr>
          <p:nvPr>
            <p:ph type="ftr" sz="quarter" idx="3"/>
          </p:nvPr>
        </p:nvSpPr>
        <p:spPr>
          <a:xfrm>
            <a:off x="611133" y="6510528"/>
            <a:ext cx="3816488" cy="338328"/>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r>
              <a:rPr lang="en-US" dirty="0">
                <a:solidFill>
                  <a:srgbClr val="464646">
                    <a:lumMod val="40000"/>
                    <a:lumOff val="60000"/>
                  </a:srgbClr>
                </a:solidFill>
              </a:rPr>
              <a:t>Massachusetts Department of Public Health       </a:t>
            </a:r>
            <a:r>
              <a:rPr lang="en-US" dirty="0" err="1">
                <a:solidFill>
                  <a:srgbClr val="464646">
                    <a:lumMod val="40000"/>
                    <a:lumOff val="60000"/>
                  </a:srgbClr>
                </a:solidFill>
              </a:rPr>
              <a:t>mass.gov</a:t>
            </a:r>
            <a:r>
              <a:rPr lang="en-US" dirty="0">
                <a:solidFill>
                  <a:srgbClr val="464646">
                    <a:lumMod val="40000"/>
                    <a:lumOff val="60000"/>
                  </a:srgbClr>
                </a:solidFill>
              </a:rPr>
              <a:t>/</a:t>
            </a:r>
            <a:r>
              <a:rPr lang="en-US" dirty="0" err="1">
                <a:solidFill>
                  <a:srgbClr val="464646">
                    <a:lumMod val="40000"/>
                    <a:lumOff val="60000"/>
                  </a:srgbClr>
                </a:solidFill>
              </a:rPr>
              <a:t>dph</a:t>
            </a:r>
            <a:endParaRPr lang="en-US" dirty="0">
              <a:solidFill>
                <a:srgbClr val="464646">
                  <a:lumMod val="40000"/>
                  <a:lumOff val="60000"/>
                </a:srgbClr>
              </a:solidFill>
            </a:endParaRPr>
          </a:p>
        </p:txBody>
      </p:sp>
    </p:spTree>
    <p:extLst>
      <p:ext uri="{BB962C8B-B14F-4D97-AF65-F5344CB8AC3E}">
        <p14:creationId xmlns:p14="http://schemas.microsoft.com/office/powerpoint/2010/main" val="12562068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Style B">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AF37ED-E52C-D04B-BD70-B183C03E603D}"/>
              </a:ext>
            </a:extLst>
          </p:cNvPr>
          <p:cNvSpPr>
            <a:spLocks noGrp="1"/>
          </p:cNvSpPr>
          <p:nvPr>
            <p:ph sz="half" idx="1" hasCustomPrompt="1"/>
          </p:nvPr>
        </p:nvSpPr>
        <p:spPr>
          <a:xfrm>
            <a:off x="838200" y="1371600"/>
            <a:ext cx="5181600" cy="4754880"/>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Content Placeholder 3">
            <a:extLst>
              <a:ext uri="{FF2B5EF4-FFF2-40B4-BE49-F238E27FC236}">
                <a16:creationId xmlns:a16="http://schemas.microsoft.com/office/drawing/2014/main" id="{06BF9CA7-3F15-9446-8EB4-C69A47791146}"/>
              </a:ext>
            </a:extLst>
          </p:cNvPr>
          <p:cNvSpPr>
            <a:spLocks noGrp="1"/>
          </p:cNvSpPr>
          <p:nvPr>
            <p:ph sz="half" idx="2" hasCustomPrompt="1"/>
          </p:nvPr>
        </p:nvSpPr>
        <p:spPr>
          <a:xfrm>
            <a:off x="6172200" y="1371600"/>
            <a:ext cx="5181600" cy="4754880"/>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8" name="Rectangle 7">
            <a:extLst>
              <a:ext uri="{FF2B5EF4-FFF2-40B4-BE49-F238E27FC236}">
                <a16:creationId xmlns:a16="http://schemas.microsoft.com/office/drawing/2014/main" id="{5E6C81A7-EF54-644A-A3A3-A900741EE329}"/>
              </a:ext>
            </a:extLst>
          </p:cNvPr>
          <p:cNvSpPr/>
          <p:nvPr userDrawn="1"/>
        </p:nvSpPr>
        <p:spPr>
          <a:xfrm>
            <a:off x="0" y="6510528"/>
            <a:ext cx="12192000" cy="347472"/>
          </a:xfrm>
          <a:prstGeom prst="rect">
            <a:avLst/>
          </a:prstGeom>
          <a:solidFill>
            <a:srgbClr val="2A3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5">
            <a:extLst>
              <a:ext uri="{FF2B5EF4-FFF2-40B4-BE49-F238E27FC236}">
                <a16:creationId xmlns:a16="http://schemas.microsoft.com/office/drawing/2014/main" id="{093944A5-DA90-DB40-BCC8-0A6C4A82F040}"/>
              </a:ext>
            </a:extLst>
          </p:cNvPr>
          <p:cNvSpPr>
            <a:spLocks noGrp="1"/>
          </p:cNvSpPr>
          <p:nvPr>
            <p:ph type="sldNum" sz="quarter" idx="4"/>
          </p:nvPr>
        </p:nvSpPr>
        <p:spPr>
          <a:xfrm>
            <a:off x="8756523" y="6492487"/>
            <a:ext cx="2736414" cy="365125"/>
          </a:xfrm>
          <a:prstGeom prst="rect">
            <a:avLst/>
          </a:prstGeom>
        </p:spPr>
        <p:txBody>
          <a:bodyPr vert="horz" lIns="91440" tIns="45720" rIns="91440" bIns="45720" rtlCol="0" anchor="ctr"/>
          <a:lstStyle>
            <a:lvl1pPr algn="r">
              <a:defRPr sz="1200">
                <a:solidFill>
                  <a:schemeClr val="tx2">
                    <a:lumMod val="40000"/>
                    <a:lumOff val="60000"/>
                  </a:schemeClr>
                </a:solidFill>
              </a:defRPr>
            </a:lvl1pPr>
          </a:lstStyle>
          <a:p>
            <a:fld id="{CA49D0EE-DE7F-324B-A84C-F36708423CDB}" type="slidenum">
              <a:rPr lang="en-US" smtClean="0">
                <a:solidFill>
                  <a:srgbClr val="464646">
                    <a:lumMod val="40000"/>
                    <a:lumOff val="60000"/>
                  </a:srgbClr>
                </a:solidFill>
              </a:rPr>
              <a:pPr/>
              <a:t>‹#›</a:t>
            </a:fld>
            <a:endParaRPr lang="en-US" dirty="0">
              <a:solidFill>
                <a:srgbClr val="464646">
                  <a:lumMod val="40000"/>
                  <a:lumOff val="60000"/>
                </a:srgbClr>
              </a:solidFill>
            </a:endParaRPr>
          </a:p>
        </p:txBody>
      </p:sp>
      <p:sp>
        <p:nvSpPr>
          <p:cNvPr id="10" name="Footer Placeholder 3">
            <a:extLst>
              <a:ext uri="{FF2B5EF4-FFF2-40B4-BE49-F238E27FC236}">
                <a16:creationId xmlns:a16="http://schemas.microsoft.com/office/drawing/2014/main" id="{0DFBDE89-FFE1-E340-9D69-8210BFC18AEB}"/>
              </a:ext>
            </a:extLst>
          </p:cNvPr>
          <p:cNvSpPr>
            <a:spLocks noGrp="1"/>
          </p:cNvSpPr>
          <p:nvPr>
            <p:ph type="ftr" sz="quarter" idx="3"/>
          </p:nvPr>
        </p:nvSpPr>
        <p:spPr>
          <a:xfrm>
            <a:off x="611133" y="6510528"/>
            <a:ext cx="3816488" cy="338328"/>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r>
              <a:rPr lang="en-US" dirty="0">
                <a:solidFill>
                  <a:srgbClr val="464646">
                    <a:lumMod val="40000"/>
                    <a:lumOff val="60000"/>
                  </a:srgbClr>
                </a:solidFill>
              </a:rPr>
              <a:t>Massachusetts Department of Public Health       </a:t>
            </a:r>
            <a:r>
              <a:rPr lang="en-US" dirty="0" err="1">
                <a:solidFill>
                  <a:srgbClr val="464646">
                    <a:lumMod val="40000"/>
                    <a:lumOff val="60000"/>
                  </a:srgbClr>
                </a:solidFill>
              </a:rPr>
              <a:t>mass.gov</a:t>
            </a:r>
            <a:r>
              <a:rPr lang="en-US" dirty="0">
                <a:solidFill>
                  <a:srgbClr val="464646">
                    <a:lumMod val="40000"/>
                    <a:lumOff val="60000"/>
                  </a:srgbClr>
                </a:solidFill>
              </a:rPr>
              <a:t>/</a:t>
            </a:r>
            <a:r>
              <a:rPr lang="en-US" dirty="0" err="1">
                <a:solidFill>
                  <a:srgbClr val="464646">
                    <a:lumMod val="40000"/>
                    <a:lumOff val="60000"/>
                  </a:srgbClr>
                </a:solidFill>
              </a:rPr>
              <a:t>dph</a:t>
            </a:r>
            <a:endParaRPr lang="en-US" dirty="0">
              <a:solidFill>
                <a:srgbClr val="464646">
                  <a:lumMod val="40000"/>
                  <a:lumOff val="60000"/>
                </a:srgbClr>
              </a:solidFill>
            </a:endParaRPr>
          </a:p>
        </p:txBody>
      </p:sp>
      <p:sp>
        <p:nvSpPr>
          <p:cNvPr id="11" name="Rectangle 10">
            <a:extLst>
              <a:ext uri="{FF2B5EF4-FFF2-40B4-BE49-F238E27FC236}">
                <a16:creationId xmlns:a16="http://schemas.microsoft.com/office/drawing/2014/main" id="{9C11C5B4-7BBB-FC41-86C0-AAB198118171}"/>
              </a:ext>
            </a:extLst>
          </p:cNvPr>
          <p:cNvSpPr/>
          <p:nvPr userDrawn="1"/>
        </p:nvSpPr>
        <p:spPr>
          <a:xfrm>
            <a:off x="0" y="0"/>
            <a:ext cx="12192000" cy="977549"/>
          </a:xfrm>
          <a:prstGeom prst="rect">
            <a:avLst/>
          </a:prstGeom>
          <a:solidFill>
            <a:srgbClr val="4376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052169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Style C">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61A8284-67CC-404B-90F5-554DCBF9132D}"/>
              </a:ext>
            </a:extLst>
          </p:cNvPr>
          <p:cNvSpPr>
            <a:spLocks noGrp="1"/>
          </p:cNvSpPr>
          <p:nvPr>
            <p:ph type="body" idx="1"/>
          </p:nvPr>
        </p:nvSpPr>
        <p:spPr>
          <a:xfrm>
            <a:off x="839788" y="1097280"/>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5A90A712-FBB8-5B49-9A19-7524CF76EC3A}"/>
              </a:ext>
            </a:extLst>
          </p:cNvPr>
          <p:cNvSpPr>
            <a:spLocks noGrp="1"/>
          </p:cNvSpPr>
          <p:nvPr>
            <p:ph sz="half" idx="2" hasCustomPrompt="1"/>
          </p:nvPr>
        </p:nvSpPr>
        <p:spPr>
          <a:xfrm>
            <a:off x="839788" y="1920238"/>
            <a:ext cx="5157787" cy="4297680"/>
          </a:xfrm>
          <a:prstGeom prst="rect">
            <a:avLst/>
          </a:prstGeom>
        </p:spPr>
        <p:txBody>
          <a:bodyPr/>
          <a:lstStyle>
            <a:lvl5pPr marL="1828800" indent="0">
              <a:buNone/>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endParaRPr lang="en-US" dirty="0"/>
          </a:p>
        </p:txBody>
      </p:sp>
      <p:sp>
        <p:nvSpPr>
          <p:cNvPr id="5" name="Text Placeholder 4">
            <a:extLst>
              <a:ext uri="{FF2B5EF4-FFF2-40B4-BE49-F238E27FC236}">
                <a16:creationId xmlns:a16="http://schemas.microsoft.com/office/drawing/2014/main" id="{55855752-6A74-934C-B334-F2DD6B79DA48}"/>
              </a:ext>
            </a:extLst>
          </p:cNvPr>
          <p:cNvSpPr>
            <a:spLocks noGrp="1"/>
          </p:cNvSpPr>
          <p:nvPr>
            <p:ph type="body" sz="quarter" idx="3"/>
          </p:nvPr>
        </p:nvSpPr>
        <p:spPr>
          <a:xfrm>
            <a:off x="6172200" y="1097280"/>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51ED7E2-1F15-7C46-9001-20B2F8A00C5A}"/>
              </a:ext>
            </a:extLst>
          </p:cNvPr>
          <p:cNvSpPr>
            <a:spLocks noGrp="1"/>
          </p:cNvSpPr>
          <p:nvPr>
            <p:ph sz="quarter" idx="4" hasCustomPrompt="1"/>
          </p:nvPr>
        </p:nvSpPr>
        <p:spPr>
          <a:xfrm>
            <a:off x="6172200" y="1920238"/>
            <a:ext cx="5183188" cy="4297680"/>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0" name="Rectangle 9">
            <a:extLst>
              <a:ext uri="{FF2B5EF4-FFF2-40B4-BE49-F238E27FC236}">
                <a16:creationId xmlns:a16="http://schemas.microsoft.com/office/drawing/2014/main" id="{599027F3-96A1-F54F-89E8-F47E6B10DE1B}"/>
              </a:ext>
            </a:extLst>
          </p:cNvPr>
          <p:cNvSpPr/>
          <p:nvPr userDrawn="1"/>
        </p:nvSpPr>
        <p:spPr>
          <a:xfrm>
            <a:off x="0" y="0"/>
            <a:ext cx="12192000" cy="977549"/>
          </a:xfrm>
          <a:prstGeom prst="rect">
            <a:avLst/>
          </a:prstGeom>
          <a:solidFill>
            <a:srgbClr val="4376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CFBF09-BBCF-454C-91A3-1D89A60FA302}"/>
              </a:ext>
            </a:extLst>
          </p:cNvPr>
          <p:cNvSpPr/>
          <p:nvPr userDrawn="1"/>
        </p:nvSpPr>
        <p:spPr>
          <a:xfrm>
            <a:off x="0" y="6510528"/>
            <a:ext cx="12192000" cy="347472"/>
          </a:xfrm>
          <a:prstGeom prst="rect">
            <a:avLst/>
          </a:prstGeom>
          <a:solidFill>
            <a:srgbClr val="2A3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Slide Number Placeholder 5">
            <a:extLst>
              <a:ext uri="{FF2B5EF4-FFF2-40B4-BE49-F238E27FC236}">
                <a16:creationId xmlns:a16="http://schemas.microsoft.com/office/drawing/2014/main" id="{EEF3B907-07EC-464A-9168-21644716BCF2}"/>
              </a:ext>
            </a:extLst>
          </p:cNvPr>
          <p:cNvSpPr>
            <a:spLocks noGrp="1"/>
          </p:cNvSpPr>
          <p:nvPr>
            <p:ph type="sldNum" sz="quarter" idx="10"/>
          </p:nvPr>
        </p:nvSpPr>
        <p:spPr>
          <a:xfrm>
            <a:off x="8756523" y="6492487"/>
            <a:ext cx="2736414" cy="365125"/>
          </a:xfrm>
          <a:prstGeom prst="rect">
            <a:avLst/>
          </a:prstGeom>
        </p:spPr>
        <p:txBody>
          <a:bodyPr vert="horz" lIns="91440" tIns="45720" rIns="91440" bIns="45720" rtlCol="0" anchor="ctr"/>
          <a:lstStyle>
            <a:lvl1pPr algn="r">
              <a:defRPr sz="1200">
                <a:solidFill>
                  <a:schemeClr val="tx2">
                    <a:lumMod val="40000"/>
                    <a:lumOff val="60000"/>
                  </a:schemeClr>
                </a:solidFill>
              </a:defRPr>
            </a:lvl1pPr>
          </a:lstStyle>
          <a:p>
            <a:fld id="{CA49D0EE-DE7F-324B-A84C-F36708423CDB}" type="slidenum">
              <a:rPr lang="en-US" smtClean="0">
                <a:solidFill>
                  <a:srgbClr val="464646">
                    <a:lumMod val="40000"/>
                    <a:lumOff val="60000"/>
                  </a:srgbClr>
                </a:solidFill>
              </a:rPr>
              <a:pPr/>
              <a:t>‹#›</a:t>
            </a:fld>
            <a:endParaRPr lang="en-US" dirty="0">
              <a:solidFill>
                <a:srgbClr val="464646">
                  <a:lumMod val="40000"/>
                  <a:lumOff val="60000"/>
                </a:srgbClr>
              </a:solidFill>
            </a:endParaRPr>
          </a:p>
        </p:txBody>
      </p:sp>
      <p:sp>
        <p:nvSpPr>
          <p:cNvPr id="14" name="Footer Placeholder 3">
            <a:extLst>
              <a:ext uri="{FF2B5EF4-FFF2-40B4-BE49-F238E27FC236}">
                <a16:creationId xmlns:a16="http://schemas.microsoft.com/office/drawing/2014/main" id="{1561A3A6-AA0A-054F-AD42-397A9574A9D0}"/>
              </a:ext>
            </a:extLst>
          </p:cNvPr>
          <p:cNvSpPr>
            <a:spLocks noGrp="1"/>
          </p:cNvSpPr>
          <p:nvPr>
            <p:ph type="ftr" sz="quarter" idx="11"/>
          </p:nvPr>
        </p:nvSpPr>
        <p:spPr>
          <a:xfrm>
            <a:off x="611133" y="6510528"/>
            <a:ext cx="3816488" cy="338328"/>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r>
              <a:rPr lang="en-US" dirty="0">
                <a:solidFill>
                  <a:srgbClr val="464646">
                    <a:lumMod val="40000"/>
                    <a:lumOff val="60000"/>
                  </a:srgbClr>
                </a:solidFill>
              </a:rPr>
              <a:t>Massachusetts Department of Public Health       </a:t>
            </a:r>
            <a:r>
              <a:rPr lang="en-US" dirty="0" err="1">
                <a:solidFill>
                  <a:srgbClr val="464646">
                    <a:lumMod val="40000"/>
                    <a:lumOff val="60000"/>
                  </a:srgbClr>
                </a:solidFill>
              </a:rPr>
              <a:t>mass.gov</a:t>
            </a:r>
            <a:r>
              <a:rPr lang="en-US" dirty="0">
                <a:solidFill>
                  <a:srgbClr val="464646">
                    <a:lumMod val="40000"/>
                    <a:lumOff val="60000"/>
                  </a:srgbClr>
                </a:solidFill>
              </a:rPr>
              <a:t>/</a:t>
            </a:r>
            <a:r>
              <a:rPr lang="en-US" dirty="0" err="1">
                <a:solidFill>
                  <a:srgbClr val="464646">
                    <a:lumMod val="40000"/>
                    <a:lumOff val="60000"/>
                  </a:srgbClr>
                </a:solidFill>
              </a:rPr>
              <a:t>dph</a:t>
            </a:r>
            <a:endParaRPr lang="en-US" dirty="0">
              <a:solidFill>
                <a:srgbClr val="464646">
                  <a:lumMod val="40000"/>
                  <a:lumOff val="60000"/>
                </a:srgbClr>
              </a:solidFill>
            </a:endParaRPr>
          </a:p>
        </p:txBody>
      </p:sp>
    </p:spTree>
    <p:extLst>
      <p:ext uri="{BB962C8B-B14F-4D97-AF65-F5344CB8AC3E}">
        <p14:creationId xmlns:p14="http://schemas.microsoft.com/office/powerpoint/2010/main" val="15792864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nect with DPH">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1E840A-BCBE-4B40-B158-B16879D32C9F}"/>
              </a:ext>
            </a:extLst>
          </p:cNvPr>
          <p:cNvSpPr/>
          <p:nvPr userDrawn="1"/>
        </p:nvSpPr>
        <p:spPr>
          <a:xfrm>
            <a:off x="0" y="0"/>
            <a:ext cx="12192000" cy="977549"/>
          </a:xfrm>
          <a:prstGeom prst="rect">
            <a:avLst/>
          </a:prstGeom>
          <a:solidFill>
            <a:srgbClr val="4376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63E049E-FD56-F54C-8BAD-BC944A51238B}"/>
              </a:ext>
            </a:extLst>
          </p:cNvPr>
          <p:cNvSpPr txBox="1"/>
          <p:nvPr userDrawn="1"/>
        </p:nvSpPr>
        <p:spPr>
          <a:xfrm>
            <a:off x="721895" y="293879"/>
            <a:ext cx="7086600" cy="677108"/>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prstClr val="black"/>
                </a:solidFill>
                <a:effectLst/>
                <a:uLnTx/>
                <a:uFillTx/>
                <a:latin typeface="Arial" charset="0"/>
                <a:cs typeface="Arial" charset="0"/>
              </a:rPr>
              <a:t>Connect with DPH</a:t>
            </a:r>
            <a:endParaRPr lang="en-US" dirty="0"/>
          </a:p>
        </p:txBody>
      </p:sp>
      <p:sp>
        <p:nvSpPr>
          <p:cNvPr id="9" name="Rectangle 8">
            <a:extLst>
              <a:ext uri="{FF2B5EF4-FFF2-40B4-BE49-F238E27FC236}">
                <a16:creationId xmlns:a16="http://schemas.microsoft.com/office/drawing/2014/main" id="{5BB607E6-0B1F-BB4A-9794-46A0CA431F4F}"/>
              </a:ext>
            </a:extLst>
          </p:cNvPr>
          <p:cNvSpPr/>
          <p:nvPr userDrawn="1"/>
        </p:nvSpPr>
        <p:spPr>
          <a:xfrm>
            <a:off x="0" y="6510528"/>
            <a:ext cx="12192000" cy="347472"/>
          </a:xfrm>
          <a:prstGeom prst="rect">
            <a:avLst/>
          </a:prstGeom>
          <a:solidFill>
            <a:srgbClr val="2A3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Slide Number Placeholder 5">
            <a:extLst>
              <a:ext uri="{FF2B5EF4-FFF2-40B4-BE49-F238E27FC236}">
                <a16:creationId xmlns:a16="http://schemas.microsoft.com/office/drawing/2014/main" id="{5AFA3409-650A-E04D-9C6C-C839AFCA4D9A}"/>
              </a:ext>
            </a:extLst>
          </p:cNvPr>
          <p:cNvSpPr>
            <a:spLocks noGrp="1"/>
          </p:cNvSpPr>
          <p:nvPr>
            <p:ph type="sldNum" sz="quarter" idx="4"/>
          </p:nvPr>
        </p:nvSpPr>
        <p:spPr>
          <a:xfrm>
            <a:off x="8756523" y="6492487"/>
            <a:ext cx="2736414" cy="365125"/>
          </a:xfrm>
          <a:prstGeom prst="rect">
            <a:avLst/>
          </a:prstGeom>
        </p:spPr>
        <p:txBody>
          <a:bodyPr vert="horz" lIns="91440" tIns="45720" rIns="91440" bIns="45720" rtlCol="0" anchor="ctr"/>
          <a:lstStyle>
            <a:lvl1pPr algn="r">
              <a:defRPr sz="1200">
                <a:solidFill>
                  <a:schemeClr val="tx2">
                    <a:lumMod val="40000"/>
                    <a:lumOff val="60000"/>
                  </a:schemeClr>
                </a:solidFill>
              </a:defRPr>
            </a:lvl1pPr>
          </a:lstStyle>
          <a:p>
            <a:fld id="{CA49D0EE-DE7F-324B-A84C-F36708423CDB}" type="slidenum">
              <a:rPr lang="en-US" smtClean="0">
                <a:solidFill>
                  <a:srgbClr val="464646">
                    <a:lumMod val="40000"/>
                    <a:lumOff val="60000"/>
                  </a:srgbClr>
                </a:solidFill>
              </a:rPr>
              <a:pPr/>
              <a:t>‹#›</a:t>
            </a:fld>
            <a:endParaRPr lang="en-US" dirty="0">
              <a:solidFill>
                <a:srgbClr val="464646">
                  <a:lumMod val="40000"/>
                  <a:lumOff val="60000"/>
                </a:srgbClr>
              </a:solidFill>
            </a:endParaRPr>
          </a:p>
        </p:txBody>
      </p:sp>
      <p:sp>
        <p:nvSpPr>
          <p:cNvPr id="11" name="Footer Placeholder 3">
            <a:extLst>
              <a:ext uri="{FF2B5EF4-FFF2-40B4-BE49-F238E27FC236}">
                <a16:creationId xmlns:a16="http://schemas.microsoft.com/office/drawing/2014/main" id="{EF3A1742-1D21-6E49-B1F6-D58AC8A01F49}"/>
              </a:ext>
            </a:extLst>
          </p:cNvPr>
          <p:cNvSpPr>
            <a:spLocks noGrp="1"/>
          </p:cNvSpPr>
          <p:nvPr>
            <p:ph type="ftr" sz="quarter" idx="3"/>
          </p:nvPr>
        </p:nvSpPr>
        <p:spPr>
          <a:xfrm>
            <a:off x="611133" y="6510528"/>
            <a:ext cx="3816488" cy="338328"/>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r>
              <a:rPr lang="en-US" dirty="0">
                <a:solidFill>
                  <a:srgbClr val="464646">
                    <a:lumMod val="40000"/>
                    <a:lumOff val="60000"/>
                  </a:srgbClr>
                </a:solidFill>
              </a:rPr>
              <a:t>Massachusetts Department of Public Health       </a:t>
            </a:r>
            <a:r>
              <a:rPr lang="en-US" dirty="0" err="1">
                <a:solidFill>
                  <a:srgbClr val="464646">
                    <a:lumMod val="40000"/>
                    <a:lumOff val="60000"/>
                  </a:srgbClr>
                </a:solidFill>
              </a:rPr>
              <a:t>mass.gov</a:t>
            </a:r>
            <a:r>
              <a:rPr lang="en-US" dirty="0">
                <a:solidFill>
                  <a:srgbClr val="464646">
                    <a:lumMod val="40000"/>
                    <a:lumOff val="60000"/>
                  </a:srgbClr>
                </a:solidFill>
              </a:rPr>
              <a:t>/</a:t>
            </a:r>
            <a:r>
              <a:rPr lang="en-US" dirty="0" err="1">
                <a:solidFill>
                  <a:srgbClr val="464646">
                    <a:lumMod val="40000"/>
                    <a:lumOff val="60000"/>
                  </a:srgbClr>
                </a:solidFill>
              </a:rPr>
              <a:t>dph</a:t>
            </a:r>
            <a:endParaRPr lang="en-US" dirty="0">
              <a:solidFill>
                <a:srgbClr val="464646">
                  <a:lumMod val="40000"/>
                  <a:lumOff val="60000"/>
                </a:srgbClr>
              </a:solidFill>
            </a:endParaRPr>
          </a:p>
        </p:txBody>
      </p:sp>
      <p:pic>
        <p:nvPicPr>
          <p:cNvPr id="13" name="Picture 2" descr="C:\Users\ABCohen\AppData\Local\Microsoft\Windows\Temporary Internet Files\Content.IE5\43RR80EE\Twitter_bird_logo_2012.svg[1].png">
            <a:extLst>
              <a:ext uri="{FF2B5EF4-FFF2-40B4-BE49-F238E27FC236}">
                <a16:creationId xmlns:a16="http://schemas.microsoft.com/office/drawing/2014/main" id="{4F6B478E-A7A8-1F4E-B422-5CB6507546E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272281" y="1353768"/>
            <a:ext cx="843195" cy="6857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C:\Users\ABCohen\AppData\Local\Microsoft\Windows\Temporary Internet Files\Content.IE5\75V1FWE6\LinkedIn_logo_initials[1].png">
            <a:extLst>
              <a:ext uri="{FF2B5EF4-FFF2-40B4-BE49-F238E27FC236}">
                <a16:creationId xmlns:a16="http://schemas.microsoft.com/office/drawing/2014/main" id="{655629D2-47C3-9740-AF5E-F6DEC31BCCD7}"/>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35402" y="2423785"/>
            <a:ext cx="838200" cy="8382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8F5FDECC-88AB-4247-9773-F39572AE3242}"/>
              </a:ext>
            </a:extLst>
          </p:cNvPr>
          <p:cNvSpPr/>
          <p:nvPr userDrawn="1"/>
        </p:nvSpPr>
        <p:spPr>
          <a:xfrm>
            <a:off x="2423322" y="1401896"/>
            <a:ext cx="9220201" cy="4401205"/>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3600" dirty="0"/>
              <a:t>@</a:t>
            </a:r>
            <a:r>
              <a:rPr lang="en-US" sz="3600" dirty="0" err="1"/>
              <a:t>MassDPH</a:t>
            </a:r>
            <a:endParaRPr lang="en-US" sz="3600" dirty="0"/>
          </a:p>
          <a:p>
            <a:pPr fontAlgn="base"/>
            <a:endParaRPr lang="en-US" sz="3600" dirty="0"/>
          </a:p>
          <a:p>
            <a:pPr fontAlgn="base"/>
            <a:r>
              <a:rPr lang="en-US" sz="3600" dirty="0"/>
              <a:t>Massachusetts Department of Public Health</a:t>
            </a:r>
          </a:p>
          <a:p>
            <a:pPr fontAlgn="base"/>
            <a:endParaRPr lang="en-US" sz="3600" dirty="0"/>
          </a:p>
          <a:p>
            <a:pPr fontAlgn="base"/>
            <a:r>
              <a:rPr lang="en-US" sz="3600" dirty="0"/>
              <a:t>DPH blog</a:t>
            </a:r>
          </a:p>
          <a:p>
            <a:pPr fontAlgn="base"/>
            <a:r>
              <a:rPr lang="en-US" sz="2800" dirty="0"/>
              <a:t>https://blog.mass.gov/publichealth</a:t>
            </a:r>
          </a:p>
          <a:p>
            <a:pPr fontAlgn="base"/>
            <a:endParaRPr lang="en-US" sz="3600" dirty="0"/>
          </a:p>
          <a:p>
            <a:pPr fontAlgn="base"/>
            <a:r>
              <a:rPr lang="en-US" sz="3600" dirty="0"/>
              <a:t>www.mass.gov/dph</a:t>
            </a:r>
          </a:p>
        </p:txBody>
      </p:sp>
      <p:pic>
        <p:nvPicPr>
          <p:cNvPr id="16" name="Picture 4" descr="C:\Users\ABCohen\AppData\Local\Microsoft\Windows\Temporary Internet Files\Content.Outlook\L5IST9YM\DPHLogo_Blue.png">
            <a:extLst>
              <a:ext uri="{FF2B5EF4-FFF2-40B4-BE49-F238E27FC236}">
                <a16:creationId xmlns:a16="http://schemas.microsoft.com/office/drawing/2014/main" id="{375142A8-4983-3D49-94CC-CD7FE0DAAEF8}"/>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89648" y="4887039"/>
            <a:ext cx="1200149" cy="120014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AB39DE3C-CDCC-724A-BB9E-78CAF2E049E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89648" y="3597197"/>
            <a:ext cx="1129705" cy="1129705"/>
          </a:xfrm>
          <a:prstGeom prst="rect">
            <a:avLst/>
          </a:prstGeom>
        </p:spPr>
      </p:pic>
    </p:spTree>
    <p:extLst>
      <p:ext uri="{BB962C8B-B14F-4D97-AF65-F5344CB8AC3E}">
        <p14:creationId xmlns:p14="http://schemas.microsoft.com/office/powerpoint/2010/main" val="989703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nect with DPH">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1E840A-BCBE-4B40-B158-B16879D32C9F}"/>
              </a:ext>
            </a:extLst>
          </p:cNvPr>
          <p:cNvSpPr/>
          <p:nvPr userDrawn="1"/>
        </p:nvSpPr>
        <p:spPr>
          <a:xfrm>
            <a:off x="0" y="5"/>
            <a:ext cx="12192000" cy="977549"/>
          </a:xfrm>
          <a:prstGeom prst="rect">
            <a:avLst/>
          </a:prstGeom>
          <a:solidFill>
            <a:srgbClr val="4376BB"/>
          </a:solidFill>
          <a:ln>
            <a:noFill/>
          </a:ln>
        </p:spPr>
        <p:style>
          <a:lnRef idx="2">
            <a:schemeClr val="accent1">
              <a:shade val="50000"/>
            </a:schemeClr>
          </a:lnRef>
          <a:fillRef idx="1">
            <a:schemeClr val="accent1"/>
          </a:fillRef>
          <a:effectRef idx="0">
            <a:schemeClr val="accent1"/>
          </a:effectRef>
          <a:fontRef idx="minor">
            <a:schemeClr val="lt1"/>
          </a:fontRef>
        </p:style>
        <p:txBody>
          <a:bodyPr lIns="90258" tIns="45718" rIns="90258" bIns="45718" rtlCol="0" anchor="ctr"/>
          <a:lstStyle/>
          <a:p>
            <a:pPr algn="ctr"/>
            <a:endParaRPr lang="en-US"/>
          </a:p>
        </p:txBody>
      </p:sp>
      <p:sp>
        <p:nvSpPr>
          <p:cNvPr id="8" name="TextBox 7">
            <a:extLst>
              <a:ext uri="{FF2B5EF4-FFF2-40B4-BE49-F238E27FC236}">
                <a16:creationId xmlns:a16="http://schemas.microsoft.com/office/drawing/2014/main" id="{F63E049E-FD56-F54C-8BAD-BC944A51238B}"/>
              </a:ext>
            </a:extLst>
          </p:cNvPr>
          <p:cNvSpPr txBox="1"/>
          <p:nvPr userDrawn="1"/>
        </p:nvSpPr>
        <p:spPr>
          <a:xfrm>
            <a:off x="722693" y="293879"/>
            <a:ext cx="7086601" cy="687368"/>
          </a:xfrm>
          <a:prstGeom prst="rect">
            <a:avLst/>
          </a:prstGeom>
          <a:noFill/>
        </p:spPr>
        <p:txBody>
          <a:bodyPr wrap="square" lIns="90258" tIns="45718" rIns="90258" bIns="45718" rtlCol="0">
            <a:spAutoFit/>
          </a:bodyPr>
          <a:lstStyle/>
          <a:p>
            <a:pPr marL="0" marR="0" indent="0" algn="l" defTabSz="901004" rtl="0" eaLnBrk="1" fontAlgn="auto" latinLnBrk="0" hangingPunct="1">
              <a:lnSpc>
                <a:spcPct val="100000"/>
              </a:lnSpc>
              <a:spcBef>
                <a:spcPts val="0"/>
              </a:spcBef>
              <a:spcAft>
                <a:spcPts val="0"/>
              </a:spcAft>
              <a:buClrTx/>
              <a:buSzTx/>
              <a:buFontTx/>
              <a:buNone/>
              <a:tabLst/>
              <a:defRPr/>
            </a:pPr>
            <a:r>
              <a:rPr kumimoji="0" lang="en-US" sz="3900" b="1" i="0" u="none" strike="noStrike" kern="1200" cap="none" spc="0" normalizeH="0" baseline="0" noProof="0" dirty="0">
                <a:ln>
                  <a:noFill/>
                </a:ln>
                <a:solidFill>
                  <a:prstClr val="black"/>
                </a:solidFill>
                <a:effectLst/>
                <a:uLnTx/>
                <a:uFillTx/>
                <a:latin typeface="Arial" charset="0"/>
                <a:cs typeface="Arial" charset="0"/>
              </a:rPr>
              <a:t>Connect with DPH</a:t>
            </a:r>
            <a:endParaRPr lang="en-US" dirty="0"/>
          </a:p>
        </p:txBody>
      </p:sp>
      <p:sp>
        <p:nvSpPr>
          <p:cNvPr id="9" name="Rectangle 8">
            <a:extLst>
              <a:ext uri="{FF2B5EF4-FFF2-40B4-BE49-F238E27FC236}">
                <a16:creationId xmlns:a16="http://schemas.microsoft.com/office/drawing/2014/main" id="{5BB607E6-0B1F-BB4A-9794-46A0CA431F4F}"/>
              </a:ext>
            </a:extLst>
          </p:cNvPr>
          <p:cNvSpPr/>
          <p:nvPr userDrawn="1"/>
        </p:nvSpPr>
        <p:spPr>
          <a:xfrm>
            <a:off x="0" y="6510528"/>
            <a:ext cx="12192000" cy="347472"/>
          </a:xfrm>
          <a:prstGeom prst="rect">
            <a:avLst/>
          </a:prstGeom>
          <a:solidFill>
            <a:srgbClr val="2A3C4E"/>
          </a:solidFill>
          <a:ln>
            <a:noFill/>
          </a:ln>
        </p:spPr>
        <p:style>
          <a:lnRef idx="2">
            <a:schemeClr val="accent1">
              <a:shade val="50000"/>
            </a:schemeClr>
          </a:lnRef>
          <a:fillRef idx="1">
            <a:schemeClr val="accent1"/>
          </a:fillRef>
          <a:effectRef idx="0">
            <a:schemeClr val="accent1"/>
          </a:effectRef>
          <a:fontRef idx="minor">
            <a:schemeClr val="lt1"/>
          </a:fontRef>
        </p:style>
        <p:txBody>
          <a:bodyPr lIns="90258" tIns="45718" rIns="90258" bIns="45718" rtlCol="0" anchor="ctr"/>
          <a:lstStyle/>
          <a:p>
            <a:pPr algn="ctr"/>
            <a:endParaRPr lang="en-US">
              <a:solidFill>
                <a:prstClr val="white"/>
              </a:solidFill>
            </a:endParaRPr>
          </a:p>
        </p:txBody>
      </p:sp>
      <p:sp>
        <p:nvSpPr>
          <p:cNvPr id="10" name="Slide Number Placeholder 5">
            <a:extLst>
              <a:ext uri="{FF2B5EF4-FFF2-40B4-BE49-F238E27FC236}">
                <a16:creationId xmlns:a16="http://schemas.microsoft.com/office/drawing/2014/main" id="{5AFA3409-650A-E04D-9C6C-C839AFCA4D9A}"/>
              </a:ext>
            </a:extLst>
          </p:cNvPr>
          <p:cNvSpPr>
            <a:spLocks noGrp="1"/>
          </p:cNvSpPr>
          <p:nvPr>
            <p:ph type="sldNum" sz="quarter" idx="4"/>
          </p:nvPr>
        </p:nvSpPr>
        <p:spPr>
          <a:xfrm>
            <a:off x="8757321" y="6492504"/>
            <a:ext cx="2736415" cy="365125"/>
          </a:xfrm>
          <a:prstGeom prst="rect">
            <a:avLst/>
          </a:prstGeom>
        </p:spPr>
        <p:txBody>
          <a:bodyPr vert="horz" lIns="90258" tIns="45718" rIns="90258" bIns="45718" rtlCol="0" anchor="ctr"/>
          <a:lstStyle>
            <a:lvl1pPr algn="r">
              <a:defRPr sz="1200">
                <a:solidFill>
                  <a:schemeClr val="tx2">
                    <a:lumMod val="40000"/>
                    <a:lumOff val="60000"/>
                  </a:schemeClr>
                </a:solidFill>
              </a:defRPr>
            </a:lvl1pPr>
          </a:lstStyle>
          <a:p>
            <a:fld id="{CA49D0EE-DE7F-324B-A84C-F36708423CDB}" type="slidenum">
              <a:rPr lang="en-US" smtClean="0">
                <a:solidFill>
                  <a:srgbClr val="464646">
                    <a:lumMod val="40000"/>
                    <a:lumOff val="60000"/>
                  </a:srgbClr>
                </a:solidFill>
              </a:rPr>
              <a:pPr/>
              <a:t>‹#›</a:t>
            </a:fld>
            <a:endParaRPr lang="en-US" dirty="0">
              <a:solidFill>
                <a:srgbClr val="464646">
                  <a:lumMod val="40000"/>
                  <a:lumOff val="60000"/>
                </a:srgbClr>
              </a:solidFill>
            </a:endParaRPr>
          </a:p>
        </p:txBody>
      </p:sp>
      <p:sp>
        <p:nvSpPr>
          <p:cNvPr id="11" name="Footer Placeholder 3">
            <a:extLst>
              <a:ext uri="{FF2B5EF4-FFF2-40B4-BE49-F238E27FC236}">
                <a16:creationId xmlns:a16="http://schemas.microsoft.com/office/drawing/2014/main" id="{EF3A1742-1D21-6E49-B1F6-D58AC8A01F49}"/>
              </a:ext>
            </a:extLst>
          </p:cNvPr>
          <p:cNvSpPr>
            <a:spLocks noGrp="1"/>
          </p:cNvSpPr>
          <p:nvPr>
            <p:ph type="ftr" sz="quarter" idx="3"/>
          </p:nvPr>
        </p:nvSpPr>
        <p:spPr>
          <a:xfrm>
            <a:off x="611930" y="6510528"/>
            <a:ext cx="3816489" cy="338328"/>
          </a:xfrm>
          <a:prstGeom prst="rect">
            <a:avLst/>
          </a:prstGeom>
        </p:spPr>
        <p:txBody>
          <a:bodyPr vert="horz" lIns="90258" tIns="45718" rIns="90258" bIns="45718" rtlCol="0" anchor="ctr"/>
          <a:lstStyle>
            <a:lvl1pPr algn="l">
              <a:defRPr sz="1100">
                <a:solidFill>
                  <a:schemeClr val="tx2">
                    <a:lumMod val="40000"/>
                    <a:lumOff val="60000"/>
                  </a:schemeClr>
                </a:solidFill>
              </a:defRPr>
            </a:lvl1pPr>
          </a:lstStyle>
          <a:p>
            <a:endParaRPr lang="en-US" dirty="0">
              <a:solidFill>
                <a:srgbClr val="464646">
                  <a:lumMod val="40000"/>
                  <a:lumOff val="60000"/>
                </a:srgbClr>
              </a:solidFill>
            </a:endParaRPr>
          </a:p>
        </p:txBody>
      </p:sp>
      <p:pic>
        <p:nvPicPr>
          <p:cNvPr id="13" name="Picture 2" descr="C:\Users\ABCohen\AppData\Local\Microsoft\Windows\Temporary Internet Files\Content.IE5\43RR80EE\Twitter_bird_logo_2012.svg[1].png">
            <a:extLst>
              <a:ext uri="{FF2B5EF4-FFF2-40B4-BE49-F238E27FC236}">
                <a16:creationId xmlns:a16="http://schemas.microsoft.com/office/drawing/2014/main" id="{4F6B478E-A7A8-1F4E-B422-5CB6507546E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272285" y="1354571"/>
            <a:ext cx="843195" cy="6857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C:\Users\ABCohen\AppData\Local\Microsoft\Windows\Temporary Internet Files\Content.IE5\75V1FWE6\LinkedIn_logo_initials[1].png">
            <a:extLst>
              <a:ext uri="{FF2B5EF4-FFF2-40B4-BE49-F238E27FC236}">
                <a16:creationId xmlns:a16="http://schemas.microsoft.com/office/drawing/2014/main" id="{655629D2-47C3-9740-AF5E-F6DEC31BCCD7}"/>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35455" y="2423785"/>
            <a:ext cx="838201" cy="8382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8F5FDECC-88AB-4247-9773-F39572AE3242}"/>
              </a:ext>
            </a:extLst>
          </p:cNvPr>
          <p:cNvSpPr/>
          <p:nvPr userDrawn="1"/>
        </p:nvSpPr>
        <p:spPr>
          <a:xfrm>
            <a:off x="2423355" y="1401900"/>
            <a:ext cx="9220201" cy="4401205"/>
          </a:xfrm>
          <a:prstGeom prst="rect">
            <a:avLst/>
          </a:prstGeom>
        </p:spPr>
        <p:txBody>
          <a:bodyPr wrap="square" lIns="90258" tIns="45718" rIns="90258" bIns="45718">
            <a:spAutoFit/>
          </a:bodyPr>
          <a:lstStyle/>
          <a:p>
            <a:pPr marL="0" marR="0" lvl="0" indent="0" algn="l" defTabSz="901004" rtl="0" eaLnBrk="1" fontAlgn="base" latinLnBrk="0" hangingPunct="1">
              <a:lnSpc>
                <a:spcPct val="100000"/>
              </a:lnSpc>
              <a:spcBef>
                <a:spcPts val="0"/>
              </a:spcBef>
              <a:spcAft>
                <a:spcPts val="0"/>
              </a:spcAft>
              <a:buClrTx/>
              <a:buSzTx/>
              <a:buFontTx/>
              <a:buNone/>
              <a:tabLst/>
              <a:defRPr/>
            </a:pPr>
            <a:r>
              <a:rPr lang="en-US" sz="3600" dirty="0"/>
              <a:t>@</a:t>
            </a:r>
            <a:r>
              <a:rPr lang="en-US" sz="3600" dirty="0" err="1"/>
              <a:t>MassDPH</a:t>
            </a:r>
            <a:endParaRPr lang="en-US" sz="3600" dirty="0"/>
          </a:p>
          <a:p>
            <a:pPr fontAlgn="base"/>
            <a:endParaRPr lang="en-US" sz="3600" dirty="0"/>
          </a:p>
          <a:p>
            <a:pPr fontAlgn="base"/>
            <a:r>
              <a:rPr lang="en-US" sz="3600" dirty="0"/>
              <a:t>Massachusetts Department of Public Health</a:t>
            </a:r>
          </a:p>
          <a:p>
            <a:pPr fontAlgn="base"/>
            <a:endParaRPr lang="en-US" sz="3600" dirty="0"/>
          </a:p>
          <a:p>
            <a:pPr fontAlgn="base"/>
            <a:r>
              <a:rPr lang="en-US" sz="3600" dirty="0"/>
              <a:t>DPH blog</a:t>
            </a:r>
          </a:p>
          <a:p>
            <a:pPr fontAlgn="base"/>
            <a:r>
              <a:rPr lang="en-US" sz="2800" dirty="0"/>
              <a:t>https://blog.mass.gov/publichealth</a:t>
            </a:r>
          </a:p>
          <a:p>
            <a:pPr fontAlgn="base"/>
            <a:endParaRPr lang="en-US" sz="3600" dirty="0"/>
          </a:p>
          <a:p>
            <a:pPr fontAlgn="base"/>
            <a:r>
              <a:rPr lang="en-US" sz="3600" dirty="0"/>
              <a:t>www.mass.gov/dph</a:t>
            </a:r>
          </a:p>
        </p:txBody>
      </p:sp>
      <p:pic>
        <p:nvPicPr>
          <p:cNvPr id="16" name="Picture 4" descr="C:\Users\ABCohen\AppData\Local\Microsoft\Windows\Temporary Internet Files\Content.Outlook\L5IST9YM\DPHLogo_Blue.png">
            <a:extLst>
              <a:ext uri="{FF2B5EF4-FFF2-40B4-BE49-F238E27FC236}">
                <a16:creationId xmlns:a16="http://schemas.microsoft.com/office/drawing/2014/main" id="{375142A8-4983-3D49-94CC-CD7FE0DAAEF8}"/>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89648" y="4887056"/>
            <a:ext cx="1200149" cy="120014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AB39DE3C-CDCC-724A-BB9E-78CAF2E049E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89703" y="3597267"/>
            <a:ext cx="1129705" cy="1129705"/>
          </a:xfrm>
          <a:prstGeom prst="rect">
            <a:avLst/>
          </a:prstGeom>
        </p:spPr>
      </p:pic>
    </p:spTree>
    <p:extLst>
      <p:ext uri="{BB962C8B-B14F-4D97-AF65-F5344CB8AC3E}">
        <p14:creationId xmlns:p14="http://schemas.microsoft.com/office/powerpoint/2010/main" val="135580372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or Thank You Slide : 150th Logo">
    <p:bg>
      <p:bgPr>
        <a:solidFill>
          <a:srgbClr val="4376BB"/>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CC38585-9175-5F41-B983-E626A8B41D81}"/>
              </a:ext>
            </a:extLst>
          </p:cNvPr>
          <p:cNvSpPr/>
          <p:nvPr userDrawn="1"/>
        </p:nvSpPr>
        <p:spPr>
          <a:xfrm>
            <a:off x="0" y="0"/>
            <a:ext cx="12192000" cy="977549"/>
          </a:xfrm>
          <a:prstGeom prst="rect">
            <a:avLst/>
          </a:prstGeom>
          <a:solidFill>
            <a:srgbClr val="01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ight Arrow 17">
            <a:extLst>
              <a:ext uri="{FF2B5EF4-FFF2-40B4-BE49-F238E27FC236}">
                <a16:creationId xmlns:a16="http://schemas.microsoft.com/office/drawing/2014/main" id="{046DACA1-5854-FE4E-B523-7C1C85892163}"/>
              </a:ext>
            </a:extLst>
          </p:cNvPr>
          <p:cNvSpPr/>
          <p:nvPr userDrawn="1"/>
        </p:nvSpPr>
        <p:spPr>
          <a:xfrm>
            <a:off x="-1707848" y="791678"/>
            <a:ext cx="193646" cy="168613"/>
          </a:xfrm>
          <a:prstGeom prst="rightArrow">
            <a:avLst/>
          </a:prstGeom>
          <a:solidFill>
            <a:sysClr val="windowText" lastClr="000000"/>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20" name="TextBox 19">
            <a:extLst>
              <a:ext uri="{FF2B5EF4-FFF2-40B4-BE49-F238E27FC236}">
                <a16:creationId xmlns:a16="http://schemas.microsoft.com/office/drawing/2014/main" id="{A57BF16A-46A2-2C4D-B679-429BA6325698}"/>
              </a:ext>
            </a:extLst>
          </p:cNvPr>
          <p:cNvSpPr txBox="1"/>
          <p:nvPr userDrawn="1"/>
        </p:nvSpPr>
        <p:spPr>
          <a:xfrm>
            <a:off x="1768625" y="173753"/>
            <a:ext cx="10423375" cy="646331"/>
          </a:xfrm>
          <a:prstGeom prst="rect">
            <a:avLst/>
          </a:prstGeom>
          <a:noFill/>
          <a:ln>
            <a:noFill/>
          </a:ln>
        </p:spPr>
        <p:txBody>
          <a:bodyPr wrap="square" rtlCol="0">
            <a:spAutoFit/>
          </a:bodyPr>
          <a:lstStyle/>
          <a:p>
            <a:pPr>
              <a:defRPr/>
            </a:pPr>
            <a:r>
              <a:rPr lang="en-US" sz="3600" b="1" kern="0" dirty="0">
                <a:ln w="12700">
                  <a:solidFill>
                    <a:prstClr val="black"/>
                  </a:solidFill>
                  <a:prstDash val="solid"/>
                </a:ln>
                <a:solidFill>
                  <a:srgbClr val="FFFFFF"/>
                </a:solidFill>
              </a:rPr>
              <a:t>  Massachusetts Department of Public Health</a:t>
            </a:r>
          </a:p>
        </p:txBody>
      </p:sp>
      <p:pic>
        <p:nvPicPr>
          <p:cNvPr id="26" name="Picture 25">
            <a:extLst>
              <a:ext uri="{FF2B5EF4-FFF2-40B4-BE49-F238E27FC236}">
                <a16:creationId xmlns:a16="http://schemas.microsoft.com/office/drawing/2014/main" id="{B9E6C06E-03B8-7949-8144-A02BF1F0C7F8}"/>
              </a:ext>
            </a:extLst>
          </p:cNvPr>
          <p:cNvPicPr>
            <a:picLocks noChangeAspect="1"/>
          </p:cNvPicPr>
          <p:nvPr userDrawn="1"/>
        </p:nvPicPr>
        <p:blipFill>
          <a:blip r:embed="rId2"/>
          <a:stretch>
            <a:fillRect/>
          </a:stretch>
        </p:blipFill>
        <p:spPr>
          <a:xfrm>
            <a:off x="703511" y="0"/>
            <a:ext cx="1185447" cy="2487495"/>
          </a:xfrm>
          <a:prstGeom prst="rect">
            <a:avLst/>
          </a:prstGeom>
          <a:solidFill>
            <a:schemeClr val="bg1"/>
          </a:solidFill>
        </p:spPr>
      </p:pic>
    </p:spTree>
    <p:extLst>
      <p:ext uri="{BB962C8B-B14F-4D97-AF65-F5344CB8AC3E}">
        <p14:creationId xmlns:p14="http://schemas.microsoft.com/office/powerpoint/2010/main" val="30003289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or Thank You Slide : Traditional Logo">
    <p:bg>
      <p:bgPr>
        <a:solidFill>
          <a:srgbClr val="4376BB"/>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CC38585-9175-5F41-B983-E626A8B41D81}"/>
              </a:ext>
            </a:extLst>
          </p:cNvPr>
          <p:cNvSpPr/>
          <p:nvPr userDrawn="1"/>
        </p:nvSpPr>
        <p:spPr>
          <a:xfrm>
            <a:off x="0" y="0"/>
            <a:ext cx="12192000" cy="977549"/>
          </a:xfrm>
          <a:prstGeom prst="rect">
            <a:avLst/>
          </a:prstGeom>
          <a:solidFill>
            <a:srgbClr val="01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ight Arrow 17">
            <a:extLst>
              <a:ext uri="{FF2B5EF4-FFF2-40B4-BE49-F238E27FC236}">
                <a16:creationId xmlns:a16="http://schemas.microsoft.com/office/drawing/2014/main" id="{046DACA1-5854-FE4E-B523-7C1C85892163}"/>
              </a:ext>
            </a:extLst>
          </p:cNvPr>
          <p:cNvSpPr/>
          <p:nvPr userDrawn="1"/>
        </p:nvSpPr>
        <p:spPr>
          <a:xfrm>
            <a:off x="-1707848" y="791678"/>
            <a:ext cx="193646" cy="168613"/>
          </a:xfrm>
          <a:prstGeom prst="rightArrow">
            <a:avLst/>
          </a:prstGeom>
          <a:solidFill>
            <a:sysClr val="windowText" lastClr="000000"/>
          </a:solidFill>
          <a:ln w="12700" cap="flat" cmpd="sng" algn="ctr">
            <a:noFill/>
            <a:prstDash val="solid"/>
            <a:miter lim="800000"/>
          </a:ln>
          <a:effectLst/>
        </p:spPr>
        <p:txBody>
          <a:bodyPr rtlCol="0" anchor="ctr"/>
          <a:lstStyle/>
          <a:p>
            <a:pPr algn="ctr">
              <a:defRPr/>
            </a:pPr>
            <a:endParaRPr lang="en-US" kern="0">
              <a:solidFill>
                <a:prstClr val="white"/>
              </a:solidFill>
            </a:endParaRPr>
          </a:p>
        </p:txBody>
      </p:sp>
      <p:sp>
        <p:nvSpPr>
          <p:cNvPr id="20" name="TextBox 19">
            <a:extLst>
              <a:ext uri="{FF2B5EF4-FFF2-40B4-BE49-F238E27FC236}">
                <a16:creationId xmlns:a16="http://schemas.microsoft.com/office/drawing/2014/main" id="{A57BF16A-46A2-2C4D-B679-429BA6325698}"/>
              </a:ext>
            </a:extLst>
          </p:cNvPr>
          <p:cNvSpPr txBox="1"/>
          <p:nvPr userDrawn="1"/>
        </p:nvSpPr>
        <p:spPr>
          <a:xfrm>
            <a:off x="1768625" y="173753"/>
            <a:ext cx="10423375" cy="646331"/>
          </a:xfrm>
          <a:prstGeom prst="rect">
            <a:avLst/>
          </a:prstGeom>
          <a:noFill/>
          <a:ln>
            <a:noFill/>
          </a:ln>
        </p:spPr>
        <p:txBody>
          <a:bodyPr wrap="square" rtlCol="0">
            <a:spAutoFit/>
          </a:bodyPr>
          <a:lstStyle/>
          <a:p>
            <a:pPr>
              <a:defRPr/>
            </a:pPr>
            <a:r>
              <a:rPr lang="en-US" sz="3600" b="1" kern="0" dirty="0">
                <a:ln w="12700">
                  <a:solidFill>
                    <a:prstClr val="black"/>
                  </a:solidFill>
                  <a:prstDash val="solid"/>
                </a:ln>
                <a:solidFill>
                  <a:srgbClr val="FFFFFF"/>
                </a:solidFill>
              </a:rPr>
              <a:t>  Massachusetts Department of Public Health</a:t>
            </a:r>
          </a:p>
        </p:txBody>
      </p:sp>
      <p:pic>
        <p:nvPicPr>
          <p:cNvPr id="9" name="Picture 3">
            <a:extLst>
              <a:ext uri="{FF2B5EF4-FFF2-40B4-BE49-F238E27FC236}">
                <a16:creationId xmlns:a16="http://schemas.microsoft.com/office/drawing/2014/main" id="{761AAA9F-9A39-9A4E-BFBD-0A487B5455F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11391" y="233425"/>
            <a:ext cx="1247157" cy="1256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28955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Style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1E840A-BCBE-4B40-B158-B16879D32C9F}"/>
              </a:ext>
            </a:extLst>
          </p:cNvPr>
          <p:cNvSpPr/>
          <p:nvPr userDrawn="1"/>
        </p:nvSpPr>
        <p:spPr>
          <a:xfrm>
            <a:off x="0" y="0"/>
            <a:ext cx="12192000" cy="977549"/>
          </a:xfrm>
          <a:prstGeom prst="rect">
            <a:avLst/>
          </a:prstGeom>
          <a:solidFill>
            <a:srgbClr val="4376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a:extLst>
              <a:ext uri="{FF2B5EF4-FFF2-40B4-BE49-F238E27FC236}">
                <a16:creationId xmlns:a16="http://schemas.microsoft.com/office/drawing/2014/main" id="{5BB607E6-0B1F-BB4A-9794-46A0CA431F4F}"/>
              </a:ext>
            </a:extLst>
          </p:cNvPr>
          <p:cNvSpPr/>
          <p:nvPr userDrawn="1"/>
        </p:nvSpPr>
        <p:spPr>
          <a:xfrm>
            <a:off x="0" y="6510528"/>
            <a:ext cx="12192000" cy="347472"/>
          </a:xfrm>
          <a:prstGeom prst="rect">
            <a:avLst/>
          </a:prstGeom>
          <a:solidFill>
            <a:srgbClr val="2A3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Slide Number Placeholder 5">
            <a:extLst>
              <a:ext uri="{FF2B5EF4-FFF2-40B4-BE49-F238E27FC236}">
                <a16:creationId xmlns:a16="http://schemas.microsoft.com/office/drawing/2014/main" id="{5AFA3409-650A-E04D-9C6C-C839AFCA4D9A}"/>
              </a:ext>
            </a:extLst>
          </p:cNvPr>
          <p:cNvSpPr>
            <a:spLocks noGrp="1"/>
          </p:cNvSpPr>
          <p:nvPr>
            <p:ph type="sldNum" sz="quarter" idx="4"/>
          </p:nvPr>
        </p:nvSpPr>
        <p:spPr>
          <a:xfrm>
            <a:off x="8756523" y="6492487"/>
            <a:ext cx="2736414" cy="365125"/>
          </a:xfrm>
          <a:prstGeom prst="rect">
            <a:avLst/>
          </a:prstGeom>
        </p:spPr>
        <p:txBody>
          <a:bodyPr vert="horz" lIns="91440" tIns="45720" rIns="91440" bIns="45720" rtlCol="0" anchor="ctr"/>
          <a:lstStyle>
            <a:lvl1pPr algn="r">
              <a:defRPr sz="1200">
                <a:solidFill>
                  <a:schemeClr val="tx2">
                    <a:lumMod val="40000"/>
                    <a:lumOff val="60000"/>
                  </a:schemeClr>
                </a:solidFill>
              </a:defRPr>
            </a:lvl1pPr>
          </a:lstStyle>
          <a:p>
            <a:fld id="{CA49D0EE-DE7F-324B-A84C-F36708423CDB}" type="slidenum">
              <a:rPr lang="en-US" smtClean="0">
                <a:solidFill>
                  <a:srgbClr val="464646">
                    <a:lumMod val="40000"/>
                    <a:lumOff val="60000"/>
                  </a:srgbClr>
                </a:solidFill>
              </a:rPr>
              <a:pPr/>
              <a:t>‹#›</a:t>
            </a:fld>
            <a:endParaRPr lang="en-US" dirty="0">
              <a:solidFill>
                <a:srgbClr val="464646">
                  <a:lumMod val="40000"/>
                  <a:lumOff val="60000"/>
                </a:srgbClr>
              </a:solidFill>
            </a:endParaRPr>
          </a:p>
        </p:txBody>
      </p:sp>
      <p:sp>
        <p:nvSpPr>
          <p:cNvPr id="11" name="Footer Placeholder 3">
            <a:extLst>
              <a:ext uri="{FF2B5EF4-FFF2-40B4-BE49-F238E27FC236}">
                <a16:creationId xmlns:a16="http://schemas.microsoft.com/office/drawing/2014/main" id="{EF3A1742-1D21-6E49-B1F6-D58AC8A01F49}"/>
              </a:ext>
            </a:extLst>
          </p:cNvPr>
          <p:cNvSpPr>
            <a:spLocks noGrp="1"/>
          </p:cNvSpPr>
          <p:nvPr>
            <p:ph type="ftr" sz="quarter" idx="3"/>
          </p:nvPr>
        </p:nvSpPr>
        <p:spPr>
          <a:xfrm>
            <a:off x="611133" y="6510528"/>
            <a:ext cx="3816488" cy="338328"/>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r>
              <a:rPr lang="en-US" dirty="0">
                <a:solidFill>
                  <a:srgbClr val="464646">
                    <a:lumMod val="40000"/>
                    <a:lumOff val="60000"/>
                  </a:srgbClr>
                </a:solidFill>
              </a:rPr>
              <a:t>Massachusetts Department of Public Health       </a:t>
            </a:r>
            <a:r>
              <a:rPr lang="en-US" dirty="0" err="1">
                <a:solidFill>
                  <a:srgbClr val="464646">
                    <a:lumMod val="40000"/>
                    <a:lumOff val="60000"/>
                  </a:srgbClr>
                </a:solidFill>
              </a:rPr>
              <a:t>mass.gov</a:t>
            </a:r>
            <a:r>
              <a:rPr lang="en-US" dirty="0">
                <a:solidFill>
                  <a:srgbClr val="464646">
                    <a:lumMod val="40000"/>
                    <a:lumOff val="60000"/>
                  </a:srgbClr>
                </a:solidFill>
              </a:rPr>
              <a:t>/</a:t>
            </a:r>
            <a:r>
              <a:rPr lang="en-US" dirty="0" err="1">
                <a:solidFill>
                  <a:srgbClr val="464646">
                    <a:lumMod val="40000"/>
                    <a:lumOff val="60000"/>
                  </a:srgbClr>
                </a:solidFill>
              </a:rPr>
              <a:t>dph</a:t>
            </a:r>
            <a:endParaRPr lang="en-US" dirty="0">
              <a:solidFill>
                <a:srgbClr val="464646">
                  <a:lumMod val="40000"/>
                  <a:lumOff val="60000"/>
                </a:srgbClr>
              </a:solidFill>
            </a:endParaRPr>
          </a:p>
        </p:txBody>
      </p:sp>
    </p:spTree>
    <p:extLst>
      <p:ext uri="{BB962C8B-B14F-4D97-AF65-F5344CB8AC3E}">
        <p14:creationId xmlns:p14="http://schemas.microsoft.com/office/powerpoint/2010/main" val="371734027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Style B">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AF37ED-E52C-D04B-BD70-B183C03E603D}"/>
              </a:ext>
            </a:extLst>
          </p:cNvPr>
          <p:cNvSpPr>
            <a:spLocks noGrp="1"/>
          </p:cNvSpPr>
          <p:nvPr>
            <p:ph sz="half" idx="1" hasCustomPrompt="1"/>
          </p:nvPr>
        </p:nvSpPr>
        <p:spPr>
          <a:xfrm>
            <a:off x="838200" y="1371600"/>
            <a:ext cx="5181600" cy="4754880"/>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Content Placeholder 3">
            <a:extLst>
              <a:ext uri="{FF2B5EF4-FFF2-40B4-BE49-F238E27FC236}">
                <a16:creationId xmlns:a16="http://schemas.microsoft.com/office/drawing/2014/main" id="{06BF9CA7-3F15-9446-8EB4-C69A47791146}"/>
              </a:ext>
            </a:extLst>
          </p:cNvPr>
          <p:cNvSpPr>
            <a:spLocks noGrp="1"/>
          </p:cNvSpPr>
          <p:nvPr>
            <p:ph sz="half" idx="2" hasCustomPrompt="1"/>
          </p:nvPr>
        </p:nvSpPr>
        <p:spPr>
          <a:xfrm>
            <a:off x="6172200" y="1371600"/>
            <a:ext cx="5181600" cy="4754880"/>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8" name="Rectangle 7">
            <a:extLst>
              <a:ext uri="{FF2B5EF4-FFF2-40B4-BE49-F238E27FC236}">
                <a16:creationId xmlns:a16="http://schemas.microsoft.com/office/drawing/2014/main" id="{5E6C81A7-EF54-644A-A3A3-A900741EE329}"/>
              </a:ext>
            </a:extLst>
          </p:cNvPr>
          <p:cNvSpPr/>
          <p:nvPr userDrawn="1"/>
        </p:nvSpPr>
        <p:spPr>
          <a:xfrm>
            <a:off x="0" y="6510528"/>
            <a:ext cx="12192000" cy="347472"/>
          </a:xfrm>
          <a:prstGeom prst="rect">
            <a:avLst/>
          </a:prstGeom>
          <a:solidFill>
            <a:srgbClr val="2A3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5">
            <a:extLst>
              <a:ext uri="{FF2B5EF4-FFF2-40B4-BE49-F238E27FC236}">
                <a16:creationId xmlns:a16="http://schemas.microsoft.com/office/drawing/2014/main" id="{093944A5-DA90-DB40-BCC8-0A6C4A82F040}"/>
              </a:ext>
            </a:extLst>
          </p:cNvPr>
          <p:cNvSpPr>
            <a:spLocks noGrp="1"/>
          </p:cNvSpPr>
          <p:nvPr>
            <p:ph type="sldNum" sz="quarter" idx="4"/>
          </p:nvPr>
        </p:nvSpPr>
        <p:spPr>
          <a:xfrm>
            <a:off x="8756523" y="6492487"/>
            <a:ext cx="2736414" cy="365125"/>
          </a:xfrm>
          <a:prstGeom prst="rect">
            <a:avLst/>
          </a:prstGeom>
        </p:spPr>
        <p:txBody>
          <a:bodyPr vert="horz" lIns="91440" tIns="45720" rIns="91440" bIns="45720" rtlCol="0" anchor="ctr"/>
          <a:lstStyle>
            <a:lvl1pPr algn="r">
              <a:defRPr sz="1200">
                <a:solidFill>
                  <a:schemeClr val="tx2">
                    <a:lumMod val="40000"/>
                    <a:lumOff val="60000"/>
                  </a:schemeClr>
                </a:solidFill>
              </a:defRPr>
            </a:lvl1pPr>
          </a:lstStyle>
          <a:p>
            <a:fld id="{CA49D0EE-DE7F-324B-A84C-F36708423CDB}" type="slidenum">
              <a:rPr lang="en-US" smtClean="0">
                <a:solidFill>
                  <a:srgbClr val="464646">
                    <a:lumMod val="40000"/>
                    <a:lumOff val="60000"/>
                  </a:srgbClr>
                </a:solidFill>
              </a:rPr>
              <a:pPr/>
              <a:t>‹#›</a:t>
            </a:fld>
            <a:endParaRPr lang="en-US" dirty="0">
              <a:solidFill>
                <a:srgbClr val="464646">
                  <a:lumMod val="40000"/>
                  <a:lumOff val="60000"/>
                </a:srgbClr>
              </a:solidFill>
            </a:endParaRPr>
          </a:p>
        </p:txBody>
      </p:sp>
      <p:sp>
        <p:nvSpPr>
          <p:cNvPr id="10" name="Footer Placeholder 3">
            <a:extLst>
              <a:ext uri="{FF2B5EF4-FFF2-40B4-BE49-F238E27FC236}">
                <a16:creationId xmlns:a16="http://schemas.microsoft.com/office/drawing/2014/main" id="{0DFBDE89-FFE1-E340-9D69-8210BFC18AEB}"/>
              </a:ext>
            </a:extLst>
          </p:cNvPr>
          <p:cNvSpPr>
            <a:spLocks noGrp="1"/>
          </p:cNvSpPr>
          <p:nvPr>
            <p:ph type="ftr" sz="quarter" idx="3"/>
          </p:nvPr>
        </p:nvSpPr>
        <p:spPr>
          <a:xfrm>
            <a:off x="611133" y="6510528"/>
            <a:ext cx="3816488" cy="338328"/>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r>
              <a:rPr lang="en-US" dirty="0">
                <a:solidFill>
                  <a:srgbClr val="464646">
                    <a:lumMod val="40000"/>
                    <a:lumOff val="60000"/>
                  </a:srgbClr>
                </a:solidFill>
              </a:rPr>
              <a:t>Massachusetts Department of Public Health       </a:t>
            </a:r>
            <a:r>
              <a:rPr lang="en-US" dirty="0" err="1">
                <a:solidFill>
                  <a:srgbClr val="464646">
                    <a:lumMod val="40000"/>
                    <a:lumOff val="60000"/>
                  </a:srgbClr>
                </a:solidFill>
              </a:rPr>
              <a:t>mass.gov</a:t>
            </a:r>
            <a:r>
              <a:rPr lang="en-US" dirty="0">
                <a:solidFill>
                  <a:srgbClr val="464646">
                    <a:lumMod val="40000"/>
                    <a:lumOff val="60000"/>
                  </a:srgbClr>
                </a:solidFill>
              </a:rPr>
              <a:t>/</a:t>
            </a:r>
            <a:r>
              <a:rPr lang="en-US" dirty="0" err="1">
                <a:solidFill>
                  <a:srgbClr val="464646">
                    <a:lumMod val="40000"/>
                    <a:lumOff val="60000"/>
                  </a:srgbClr>
                </a:solidFill>
              </a:rPr>
              <a:t>dph</a:t>
            </a:r>
            <a:endParaRPr lang="en-US" dirty="0">
              <a:solidFill>
                <a:srgbClr val="464646">
                  <a:lumMod val="40000"/>
                  <a:lumOff val="60000"/>
                </a:srgbClr>
              </a:solidFill>
            </a:endParaRPr>
          </a:p>
        </p:txBody>
      </p:sp>
      <p:sp>
        <p:nvSpPr>
          <p:cNvPr id="11" name="Rectangle 10">
            <a:extLst>
              <a:ext uri="{FF2B5EF4-FFF2-40B4-BE49-F238E27FC236}">
                <a16:creationId xmlns:a16="http://schemas.microsoft.com/office/drawing/2014/main" id="{9C11C5B4-7BBB-FC41-86C0-AAB198118171}"/>
              </a:ext>
            </a:extLst>
          </p:cNvPr>
          <p:cNvSpPr/>
          <p:nvPr userDrawn="1"/>
        </p:nvSpPr>
        <p:spPr>
          <a:xfrm>
            <a:off x="0" y="0"/>
            <a:ext cx="12192000" cy="977549"/>
          </a:xfrm>
          <a:prstGeom prst="rect">
            <a:avLst/>
          </a:prstGeom>
          <a:solidFill>
            <a:srgbClr val="4376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4567253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 Style C">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61A8284-67CC-404B-90F5-554DCBF9132D}"/>
              </a:ext>
            </a:extLst>
          </p:cNvPr>
          <p:cNvSpPr>
            <a:spLocks noGrp="1"/>
          </p:cNvSpPr>
          <p:nvPr>
            <p:ph type="body" idx="1"/>
          </p:nvPr>
        </p:nvSpPr>
        <p:spPr>
          <a:xfrm>
            <a:off x="839788" y="1097280"/>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5A90A712-FBB8-5B49-9A19-7524CF76EC3A}"/>
              </a:ext>
            </a:extLst>
          </p:cNvPr>
          <p:cNvSpPr>
            <a:spLocks noGrp="1"/>
          </p:cNvSpPr>
          <p:nvPr>
            <p:ph sz="half" idx="2" hasCustomPrompt="1"/>
          </p:nvPr>
        </p:nvSpPr>
        <p:spPr>
          <a:xfrm>
            <a:off x="839788" y="1920238"/>
            <a:ext cx="5157787" cy="4297680"/>
          </a:xfrm>
          <a:prstGeom prst="rect">
            <a:avLst/>
          </a:prstGeom>
        </p:spPr>
        <p:txBody>
          <a:bodyPr/>
          <a:lstStyle>
            <a:lvl5pPr marL="1828800" indent="0">
              <a:buNone/>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endParaRPr lang="en-US" dirty="0"/>
          </a:p>
        </p:txBody>
      </p:sp>
      <p:sp>
        <p:nvSpPr>
          <p:cNvPr id="5" name="Text Placeholder 4">
            <a:extLst>
              <a:ext uri="{FF2B5EF4-FFF2-40B4-BE49-F238E27FC236}">
                <a16:creationId xmlns:a16="http://schemas.microsoft.com/office/drawing/2014/main" id="{55855752-6A74-934C-B334-F2DD6B79DA48}"/>
              </a:ext>
            </a:extLst>
          </p:cNvPr>
          <p:cNvSpPr>
            <a:spLocks noGrp="1"/>
          </p:cNvSpPr>
          <p:nvPr>
            <p:ph type="body" sz="quarter" idx="3"/>
          </p:nvPr>
        </p:nvSpPr>
        <p:spPr>
          <a:xfrm>
            <a:off x="6172200" y="1097280"/>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51ED7E2-1F15-7C46-9001-20B2F8A00C5A}"/>
              </a:ext>
            </a:extLst>
          </p:cNvPr>
          <p:cNvSpPr>
            <a:spLocks noGrp="1"/>
          </p:cNvSpPr>
          <p:nvPr>
            <p:ph sz="quarter" idx="4" hasCustomPrompt="1"/>
          </p:nvPr>
        </p:nvSpPr>
        <p:spPr>
          <a:xfrm>
            <a:off x="6172200" y="1920238"/>
            <a:ext cx="5183188" cy="4297680"/>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0" name="Rectangle 9">
            <a:extLst>
              <a:ext uri="{FF2B5EF4-FFF2-40B4-BE49-F238E27FC236}">
                <a16:creationId xmlns:a16="http://schemas.microsoft.com/office/drawing/2014/main" id="{599027F3-96A1-F54F-89E8-F47E6B10DE1B}"/>
              </a:ext>
            </a:extLst>
          </p:cNvPr>
          <p:cNvSpPr/>
          <p:nvPr userDrawn="1"/>
        </p:nvSpPr>
        <p:spPr>
          <a:xfrm>
            <a:off x="0" y="0"/>
            <a:ext cx="12192000" cy="977549"/>
          </a:xfrm>
          <a:prstGeom prst="rect">
            <a:avLst/>
          </a:prstGeom>
          <a:solidFill>
            <a:srgbClr val="4376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a:extLst>
              <a:ext uri="{FF2B5EF4-FFF2-40B4-BE49-F238E27FC236}">
                <a16:creationId xmlns:a16="http://schemas.microsoft.com/office/drawing/2014/main" id="{97CFBF09-BBCF-454C-91A3-1D89A60FA302}"/>
              </a:ext>
            </a:extLst>
          </p:cNvPr>
          <p:cNvSpPr/>
          <p:nvPr userDrawn="1"/>
        </p:nvSpPr>
        <p:spPr>
          <a:xfrm>
            <a:off x="0" y="6510528"/>
            <a:ext cx="12192000" cy="347472"/>
          </a:xfrm>
          <a:prstGeom prst="rect">
            <a:avLst/>
          </a:prstGeom>
          <a:solidFill>
            <a:srgbClr val="2A3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Slide Number Placeholder 5">
            <a:extLst>
              <a:ext uri="{FF2B5EF4-FFF2-40B4-BE49-F238E27FC236}">
                <a16:creationId xmlns:a16="http://schemas.microsoft.com/office/drawing/2014/main" id="{EEF3B907-07EC-464A-9168-21644716BCF2}"/>
              </a:ext>
            </a:extLst>
          </p:cNvPr>
          <p:cNvSpPr>
            <a:spLocks noGrp="1"/>
          </p:cNvSpPr>
          <p:nvPr>
            <p:ph type="sldNum" sz="quarter" idx="10"/>
          </p:nvPr>
        </p:nvSpPr>
        <p:spPr>
          <a:xfrm>
            <a:off x="8756523" y="6492487"/>
            <a:ext cx="2736414" cy="365125"/>
          </a:xfrm>
          <a:prstGeom prst="rect">
            <a:avLst/>
          </a:prstGeom>
        </p:spPr>
        <p:txBody>
          <a:bodyPr vert="horz" lIns="91440" tIns="45720" rIns="91440" bIns="45720" rtlCol="0" anchor="ctr"/>
          <a:lstStyle>
            <a:lvl1pPr algn="r">
              <a:defRPr sz="1200">
                <a:solidFill>
                  <a:schemeClr val="tx2">
                    <a:lumMod val="40000"/>
                    <a:lumOff val="60000"/>
                  </a:schemeClr>
                </a:solidFill>
              </a:defRPr>
            </a:lvl1pPr>
          </a:lstStyle>
          <a:p>
            <a:fld id="{CA49D0EE-DE7F-324B-A84C-F36708423CDB}" type="slidenum">
              <a:rPr lang="en-US" smtClean="0">
                <a:solidFill>
                  <a:srgbClr val="464646">
                    <a:lumMod val="40000"/>
                    <a:lumOff val="60000"/>
                  </a:srgbClr>
                </a:solidFill>
              </a:rPr>
              <a:pPr/>
              <a:t>‹#›</a:t>
            </a:fld>
            <a:endParaRPr lang="en-US" dirty="0">
              <a:solidFill>
                <a:srgbClr val="464646">
                  <a:lumMod val="40000"/>
                  <a:lumOff val="60000"/>
                </a:srgbClr>
              </a:solidFill>
            </a:endParaRPr>
          </a:p>
        </p:txBody>
      </p:sp>
      <p:sp>
        <p:nvSpPr>
          <p:cNvPr id="14" name="Footer Placeholder 3">
            <a:extLst>
              <a:ext uri="{FF2B5EF4-FFF2-40B4-BE49-F238E27FC236}">
                <a16:creationId xmlns:a16="http://schemas.microsoft.com/office/drawing/2014/main" id="{1561A3A6-AA0A-054F-AD42-397A9574A9D0}"/>
              </a:ext>
            </a:extLst>
          </p:cNvPr>
          <p:cNvSpPr>
            <a:spLocks noGrp="1"/>
          </p:cNvSpPr>
          <p:nvPr>
            <p:ph type="ftr" sz="quarter" idx="11"/>
          </p:nvPr>
        </p:nvSpPr>
        <p:spPr>
          <a:xfrm>
            <a:off x="611133" y="6510528"/>
            <a:ext cx="3816488" cy="338328"/>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r>
              <a:rPr lang="en-US" dirty="0">
                <a:solidFill>
                  <a:srgbClr val="464646">
                    <a:lumMod val="40000"/>
                    <a:lumOff val="60000"/>
                  </a:srgbClr>
                </a:solidFill>
              </a:rPr>
              <a:t>Massachusetts Department of Public Health       </a:t>
            </a:r>
            <a:r>
              <a:rPr lang="en-US" dirty="0" err="1">
                <a:solidFill>
                  <a:srgbClr val="464646">
                    <a:lumMod val="40000"/>
                    <a:lumOff val="60000"/>
                  </a:srgbClr>
                </a:solidFill>
              </a:rPr>
              <a:t>mass.gov</a:t>
            </a:r>
            <a:r>
              <a:rPr lang="en-US" dirty="0">
                <a:solidFill>
                  <a:srgbClr val="464646">
                    <a:lumMod val="40000"/>
                    <a:lumOff val="60000"/>
                  </a:srgbClr>
                </a:solidFill>
              </a:rPr>
              <a:t>/</a:t>
            </a:r>
            <a:r>
              <a:rPr lang="en-US" dirty="0" err="1">
                <a:solidFill>
                  <a:srgbClr val="464646">
                    <a:lumMod val="40000"/>
                    <a:lumOff val="60000"/>
                  </a:srgbClr>
                </a:solidFill>
              </a:rPr>
              <a:t>dph</a:t>
            </a:r>
            <a:endParaRPr lang="en-US" dirty="0">
              <a:solidFill>
                <a:srgbClr val="464646">
                  <a:lumMod val="40000"/>
                  <a:lumOff val="60000"/>
                </a:srgbClr>
              </a:solidFill>
            </a:endParaRPr>
          </a:p>
        </p:txBody>
      </p:sp>
    </p:spTree>
    <p:extLst>
      <p:ext uri="{BB962C8B-B14F-4D97-AF65-F5344CB8AC3E}">
        <p14:creationId xmlns:p14="http://schemas.microsoft.com/office/powerpoint/2010/main" val="16347100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nect with DPH">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1E840A-BCBE-4B40-B158-B16879D32C9F}"/>
              </a:ext>
            </a:extLst>
          </p:cNvPr>
          <p:cNvSpPr/>
          <p:nvPr userDrawn="1"/>
        </p:nvSpPr>
        <p:spPr>
          <a:xfrm>
            <a:off x="0" y="0"/>
            <a:ext cx="12192000" cy="977549"/>
          </a:xfrm>
          <a:prstGeom prst="rect">
            <a:avLst/>
          </a:prstGeom>
          <a:solidFill>
            <a:srgbClr val="4376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7">
            <a:extLst>
              <a:ext uri="{FF2B5EF4-FFF2-40B4-BE49-F238E27FC236}">
                <a16:creationId xmlns:a16="http://schemas.microsoft.com/office/drawing/2014/main" id="{F63E049E-FD56-F54C-8BAD-BC944A51238B}"/>
              </a:ext>
            </a:extLst>
          </p:cNvPr>
          <p:cNvSpPr txBox="1"/>
          <p:nvPr userDrawn="1"/>
        </p:nvSpPr>
        <p:spPr>
          <a:xfrm>
            <a:off x="721895" y="293879"/>
            <a:ext cx="7086600" cy="677108"/>
          </a:xfrm>
          <a:prstGeom prst="rect">
            <a:avLst/>
          </a:prstGeom>
          <a:noFill/>
        </p:spPr>
        <p:txBody>
          <a:bodyPr wrap="square" rtlCol="0">
            <a:spAutoFit/>
          </a:bodyPr>
          <a:lstStyle/>
          <a:p>
            <a:pPr>
              <a:defRPr/>
            </a:pPr>
            <a:r>
              <a:rPr lang="en-US" sz="3800" b="1" dirty="0">
                <a:solidFill>
                  <a:prstClr val="black"/>
                </a:solidFill>
                <a:latin typeface="Arial" charset="0"/>
                <a:cs typeface="Arial" charset="0"/>
              </a:rPr>
              <a:t>Connect with DPH</a:t>
            </a:r>
            <a:endParaRPr lang="en-US" dirty="0">
              <a:solidFill>
                <a:prstClr val="black"/>
              </a:solidFill>
            </a:endParaRPr>
          </a:p>
        </p:txBody>
      </p:sp>
      <p:sp>
        <p:nvSpPr>
          <p:cNvPr id="9" name="Rectangle 8">
            <a:extLst>
              <a:ext uri="{FF2B5EF4-FFF2-40B4-BE49-F238E27FC236}">
                <a16:creationId xmlns:a16="http://schemas.microsoft.com/office/drawing/2014/main" id="{5BB607E6-0B1F-BB4A-9794-46A0CA431F4F}"/>
              </a:ext>
            </a:extLst>
          </p:cNvPr>
          <p:cNvSpPr/>
          <p:nvPr userDrawn="1"/>
        </p:nvSpPr>
        <p:spPr>
          <a:xfrm>
            <a:off x="0" y="6510528"/>
            <a:ext cx="12192000" cy="347472"/>
          </a:xfrm>
          <a:prstGeom prst="rect">
            <a:avLst/>
          </a:prstGeom>
          <a:solidFill>
            <a:srgbClr val="2A3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Slide Number Placeholder 5">
            <a:extLst>
              <a:ext uri="{FF2B5EF4-FFF2-40B4-BE49-F238E27FC236}">
                <a16:creationId xmlns:a16="http://schemas.microsoft.com/office/drawing/2014/main" id="{5AFA3409-650A-E04D-9C6C-C839AFCA4D9A}"/>
              </a:ext>
            </a:extLst>
          </p:cNvPr>
          <p:cNvSpPr>
            <a:spLocks noGrp="1"/>
          </p:cNvSpPr>
          <p:nvPr>
            <p:ph type="sldNum" sz="quarter" idx="4"/>
          </p:nvPr>
        </p:nvSpPr>
        <p:spPr>
          <a:xfrm>
            <a:off x="8756523" y="6492487"/>
            <a:ext cx="2736414" cy="365125"/>
          </a:xfrm>
          <a:prstGeom prst="rect">
            <a:avLst/>
          </a:prstGeom>
        </p:spPr>
        <p:txBody>
          <a:bodyPr vert="horz" lIns="91440" tIns="45720" rIns="91440" bIns="45720" rtlCol="0" anchor="ctr"/>
          <a:lstStyle>
            <a:lvl1pPr algn="r">
              <a:defRPr sz="1200">
                <a:solidFill>
                  <a:schemeClr val="tx2">
                    <a:lumMod val="40000"/>
                    <a:lumOff val="60000"/>
                  </a:schemeClr>
                </a:solidFill>
              </a:defRPr>
            </a:lvl1pPr>
          </a:lstStyle>
          <a:p>
            <a:fld id="{CA49D0EE-DE7F-324B-A84C-F36708423CDB}" type="slidenum">
              <a:rPr lang="en-US" smtClean="0">
                <a:solidFill>
                  <a:srgbClr val="464646">
                    <a:lumMod val="40000"/>
                    <a:lumOff val="60000"/>
                  </a:srgbClr>
                </a:solidFill>
              </a:rPr>
              <a:pPr/>
              <a:t>‹#›</a:t>
            </a:fld>
            <a:endParaRPr lang="en-US" dirty="0">
              <a:solidFill>
                <a:srgbClr val="464646">
                  <a:lumMod val="40000"/>
                  <a:lumOff val="60000"/>
                </a:srgbClr>
              </a:solidFill>
            </a:endParaRPr>
          </a:p>
        </p:txBody>
      </p:sp>
      <p:sp>
        <p:nvSpPr>
          <p:cNvPr id="11" name="Footer Placeholder 3">
            <a:extLst>
              <a:ext uri="{FF2B5EF4-FFF2-40B4-BE49-F238E27FC236}">
                <a16:creationId xmlns:a16="http://schemas.microsoft.com/office/drawing/2014/main" id="{EF3A1742-1D21-6E49-B1F6-D58AC8A01F49}"/>
              </a:ext>
            </a:extLst>
          </p:cNvPr>
          <p:cNvSpPr>
            <a:spLocks noGrp="1"/>
          </p:cNvSpPr>
          <p:nvPr>
            <p:ph type="ftr" sz="quarter" idx="3"/>
          </p:nvPr>
        </p:nvSpPr>
        <p:spPr>
          <a:xfrm>
            <a:off x="611133" y="6510528"/>
            <a:ext cx="3816488" cy="338328"/>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r>
              <a:rPr lang="en-US" dirty="0">
                <a:solidFill>
                  <a:srgbClr val="464646">
                    <a:lumMod val="40000"/>
                    <a:lumOff val="60000"/>
                  </a:srgbClr>
                </a:solidFill>
              </a:rPr>
              <a:t>Massachusetts Department of Public Health       </a:t>
            </a:r>
            <a:r>
              <a:rPr lang="en-US" dirty="0" err="1">
                <a:solidFill>
                  <a:srgbClr val="464646">
                    <a:lumMod val="40000"/>
                    <a:lumOff val="60000"/>
                  </a:srgbClr>
                </a:solidFill>
              </a:rPr>
              <a:t>mass.gov</a:t>
            </a:r>
            <a:r>
              <a:rPr lang="en-US" dirty="0">
                <a:solidFill>
                  <a:srgbClr val="464646">
                    <a:lumMod val="40000"/>
                    <a:lumOff val="60000"/>
                  </a:srgbClr>
                </a:solidFill>
              </a:rPr>
              <a:t>/</a:t>
            </a:r>
            <a:r>
              <a:rPr lang="en-US" dirty="0" err="1">
                <a:solidFill>
                  <a:srgbClr val="464646">
                    <a:lumMod val="40000"/>
                    <a:lumOff val="60000"/>
                  </a:srgbClr>
                </a:solidFill>
              </a:rPr>
              <a:t>dph</a:t>
            </a:r>
            <a:endParaRPr lang="en-US" dirty="0">
              <a:solidFill>
                <a:srgbClr val="464646">
                  <a:lumMod val="40000"/>
                  <a:lumOff val="60000"/>
                </a:srgbClr>
              </a:solidFill>
            </a:endParaRPr>
          </a:p>
        </p:txBody>
      </p:sp>
      <p:pic>
        <p:nvPicPr>
          <p:cNvPr id="13" name="Picture 2" descr="C:\Users\ABCohen\AppData\Local\Microsoft\Windows\Temporary Internet Files\Content.IE5\43RR80EE\Twitter_bird_logo_2012.svg[1].png">
            <a:extLst>
              <a:ext uri="{FF2B5EF4-FFF2-40B4-BE49-F238E27FC236}">
                <a16:creationId xmlns:a16="http://schemas.microsoft.com/office/drawing/2014/main" id="{4F6B478E-A7A8-1F4E-B422-5CB6507546E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272281" y="1353768"/>
            <a:ext cx="843195" cy="6857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C:\Users\ABCohen\AppData\Local\Microsoft\Windows\Temporary Internet Files\Content.IE5\75V1FWE6\LinkedIn_logo_initials[1].png">
            <a:extLst>
              <a:ext uri="{FF2B5EF4-FFF2-40B4-BE49-F238E27FC236}">
                <a16:creationId xmlns:a16="http://schemas.microsoft.com/office/drawing/2014/main" id="{655629D2-47C3-9740-AF5E-F6DEC31BCCD7}"/>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35402" y="2423785"/>
            <a:ext cx="838200" cy="8382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8F5FDECC-88AB-4247-9773-F39572AE3242}"/>
              </a:ext>
            </a:extLst>
          </p:cNvPr>
          <p:cNvSpPr/>
          <p:nvPr userDrawn="1"/>
        </p:nvSpPr>
        <p:spPr>
          <a:xfrm>
            <a:off x="2423322" y="1401896"/>
            <a:ext cx="9220201" cy="4401205"/>
          </a:xfrm>
          <a:prstGeom prst="rect">
            <a:avLst/>
          </a:prstGeom>
        </p:spPr>
        <p:txBody>
          <a:bodyPr wrap="square">
            <a:spAutoFit/>
          </a:bodyPr>
          <a:lstStyle/>
          <a:p>
            <a:pPr fontAlgn="base">
              <a:defRPr/>
            </a:pPr>
            <a:r>
              <a:rPr lang="en-US" sz="3600" dirty="0">
                <a:solidFill>
                  <a:prstClr val="black"/>
                </a:solidFill>
              </a:rPr>
              <a:t>@</a:t>
            </a:r>
            <a:r>
              <a:rPr lang="en-US" sz="3600" dirty="0" err="1">
                <a:solidFill>
                  <a:prstClr val="black"/>
                </a:solidFill>
              </a:rPr>
              <a:t>MassDPH</a:t>
            </a:r>
            <a:endParaRPr lang="en-US" sz="3600" dirty="0">
              <a:solidFill>
                <a:prstClr val="black"/>
              </a:solidFill>
            </a:endParaRPr>
          </a:p>
          <a:p>
            <a:pPr fontAlgn="base"/>
            <a:endParaRPr lang="en-US" sz="3600" dirty="0">
              <a:solidFill>
                <a:prstClr val="black"/>
              </a:solidFill>
            </a:endParaRPr>
          </a:p>
          <a:p>
            <a:pPr fontAlgn="base"/>
            <a:r>
              <a:rPr lang="en-US" sz="3600" dirty="0">
                <a:solidFill>
                  <a:prstClr val="black"/>
                </a:solidFill>
              </a:rPr>
              <a:t>Massachusetts Department of Public Health</a:t>
            </a:r>
          </a:p>
          <a:p>
            <a:pPr fontAlgn="base"/>
            <a:endParaRPr lang="en-US" sz="3600" dirty="0">
              <a:solidFill>
                <a:prstClr val="black"/>
              </a:solidFill>
            </a:endParaRPr>
          </a:p>
          <a:p>
            <a:pPr fontAlgn="base"/>
            <a:r>
              <a:rPr lang="en-US" sz="3600" dirty="0">
                <a:solidFill>
                  <a:prstClr val="black"/>
                </a:solidFill>
              </a:rPr>
              <a:t>DPH blog</a:t>
            </a:r>
          </a:p>
          <a:p>
            <a:pPr fontAlgn="base"/>
            <a:r>
              <a:rPr lang="en-US" sz="2800" dirty="0">
                <a:solidFill>
                  <a:prstClr val="black"/>
                </a:solidFill>
              </a:rPr>
              <a:t>https://blog.mass.gov/publichealth</a:t>
            </a:r>
          </a:p>
          <a:p>
            <a:pPr fontAlgn="base"/>
            <a:endParaRPr lang="en-US" sz="3600" dirty="0">
              <a:solidFill>
                <a:prstClr val="black"/>
              </a:solidFill>
            </a:endParaRPr>
          </a:p>
          <a:p>
            <a:pPr fontAlgn="base"/>
            <a:r>
              <a:rPr lang="en-US" sz="3600" dirty="0">
                <a:solidFill>
                  <a:prstClr val="black"/>
                </a:solidFill>
              </a:rPr>
              <a:t>www.mass.gov/dph</a:t>
            </a:r>
          </a:p>
        </p:txBody>
      </p:sp>
      <p:pic>
        <p:nvPicPr>
          <p:cNvPr id="16" name="Picture 4" descr="C:\Users\ABCohen\AppData\Local\Microsoft\Windows\Temporary Internet Files\Content.Outlook\L5IST9YM\DPHLogo_Blue.png">
            <a:extLst>
              <a:ext uri="{FF2B5EF4-FFF2-40B4-BE49-F238E27FC236}">
                <a16:creationId xmlns:a16="http://schemas.microsoft.com/office/drawing/2014/main" id="{375142A8-4983-3D49-94CC-CD7FE0DAAEF8}"/>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89648" y="4887039"/>
            <a:ext cx="1200149" cy="120014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AB39DE3C-CDCC-724A-BB9E-78CAF2E049E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89648" y="3597197"/>
            <a:ext cx="1129705" cy="1129705"/>
          </a:xfrm>
          <a:prstGeom prst="rect">
            <a:avLst/>
          </a:prstGeom>
        </p:spPr>
      </p:pic>
    </p:spTree>
    <p:extLst>
      <p:ext uri="{BB962C8B-B14F-4D97-AF65-F5344CB8AC3E}">
        <p14:creationId xmlns:p14="http://schemas.microsoft.com/office/powerpoint/2010/main" val="540359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r Thank You Slide : 150th Logo">
    <p:bg>
      <p:bgPr>
        <a:solidFill>
          <a:srgbClr val="4376BB"/>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CC38585-9175-5F41-B983-E626A8B41D81}"/>
              </a:ext>
            </a:extLst>
          </p:cNvPr>
          <p:cNvSpPr/>
          <p:nvPr userDrawn="1"/>
        </p:nvSpPr>
        <p:spPr>
          <a:xfrm>
            <a:off x="13" y="3"/>
            <a:ext cx="12192000" cy="977549"/>
          </a:xfrm>
          <a:prstGeom prst="rect">
            <a:avLst/>
          </a:prstGeom>
          <a:solidFill>
            <a:srgbClr val="013366"/>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sz="1900">
              <a:solidFill>
                <a:prstClr val="white"/>
              </a:solidFill>
            </a:endParaRPr>
          </a:p>
        </p:txBody>
      </p:sp>
      <p:sp>
        <p:nvSpPr>
          <p:cNvPr id="18" name="Right Arrow 17">
            <a:extLst>
              <a:ext uri="{FF2B5EF4-FFF2-40B4-BE49-F238E27FC236}">
                <a16:creationId xmlns:a16="http://schemas.microsoft.com/office/drawing/2014/main" id="{046DACA1-5854-FE4E-B523-7C1C85892163}"/>
              </a:ext>
            </a:extLst>
          </p:cNvPr>
          <p:cNvSpPr/>
          <p:nvPr userDrawn="1"/>
        </p:nvSpPr>
        <p:spPr>
          <a:xfrm>
            <a:off x="-1707823" y="791688"/>
            <a:ext cx="193647" cy="168613"/>
          </a:xfrm>
          <a:prstGeom prst="rightArrow">
            <a:avLst/>
          </a:prstGeom>
          <a:solidFill>
            <a:sysClr val="windowText" lastClr="000000"/>
          </a:solidFill>
          <a:ln w="12700" cap="flat" cmpd="sng" algn="ctr">
            <a:noFill/>
            <a:prstDash val="solid"/>
            <a:miter lim="800000"/>
          </a:ln>
          <a:effectLst/>
        </p:spPr>
        <p:txBody>
          <a:bodyPr lIns="91438" tIns="45719" rIns="91438" bIns="45719" rtlCol="0" anchor="ctr"/>
          <a:lstStyle/>
          <a:p>
            <a:pPr algn="ctr">
              <a:defRPr/>
            </a:pPr>
            <a:endParaRPr lang="en-US" sz="1900" kern="0">
              <a:solidFill>
                <a:prstClr val="white"/>
              </a:solidFill>
            </a:endParaRPr>
          </a:p>
        </p:txBody>
      </p:sp>
      <p:sp>
        <p:nvSpPr>
          <p:cNvPr id="20" name="TextBox 19">
            <a:extLst>
              <a:ext uri="{FF2B5EF4-FFF2-40B4-BE49-F238E27FC236}">
                <a16:creationId xmlns:a16="http://schemas.microsoft.com/office/drawing/2014/main" id="{A57BF16A-46A2-2C4D-B679-429BA6325698}"/>
              </a:ext>
            </a:extLst>
          </p:cNvPr>
          <p:cNvSpPr txBox="1"/>
          <p:nvPr userDrawn="1"/>
        </p:nvSpPr>
        <p:spPr>
          <a:xfrm>
            <a:off x="1768654" y="173772"/>
            <a:ext cx="10423375" cy="646329"/>
          </a:xfrm>
          <a:prstGeom prst="rect">
            <a:avLst/>
          </a:prstGeom>
          <a:noFill/>
          <a:ln>
            <a:noFill/>
          </a:ln>
        </p:spPr>
        <p:txBody>
          <a:bodyPr wrap="square" lIns="91438" tIns="45719" rIns="91438" bIns="45719" rtlCol="0">
            <a:spAutoFit/>
          </a:bodyPr>
          <a:lstStyle/>
          <a:p>
            <a:pPr>
              <a:defRPr/>
            </a:pPr>
            <a:r>
              <a:rPr lang="en-US" sz="3600" b="1" kern="0" dirty="0">
                <a:ln w="12700">
                  <a:solidFill>
                    <a:prstClr val="black"/>
                  </a:solidFill>
                  <a:prstDash val="solid"/>
                </a:ln>
                <a:solidFill>
                  <a:srgbClr val="FFFFFF"/>
                </a:solidFill>
              </a:rPr>
              <a:t>  </a:t>
            </a:r>
            <a:r>
              <a:rPr lang="en-US" sz="3000" b="1" kern="0" dirty="0">
                <a:ln w="12700">
                  <a:solidFill>
                    <a:prstClr val="black"/>
                  </a:solidFill>
                  <a:prstDash val="solid"/>
                </a:ln>
                <a:solidFill>
                  <a:srgbClr val="FFFFFF"/>
                </a:solidFill>
              </a:rPr>
              <a:t>Massachusetts Department of Public Health</a:t>
            </a:r>
          </a:p>
        </p:txBody>
      </p:sp>
      <p:pic>
        <p:nvPicPr>
          <p:cNvPr id="26" name="Picture 25">
            <a:extLst>
              <a:ext uri="{FF2B5EF4-FFF2-40B4-BE49-F238E27FC236}">
                <a16:creationId xmlns:a16="http://schemas.microsoft.com/office/drawing/2014/main" id="{B9E6C06E-03B8-7949-8144-A02BF1F0C7F8}"/>
              </a:ext>
            </a:extLst>
          </p:cNvPr>
          <p:cNvPicPr>
            <a:picLocks noChangeAspect="1"/>
          </p:cNvPicPr>
          <p:nvPr userDrawn="1"/>
        </p:nvPicPr>
        <p:blipFill>
          <a:blip r:embed="rId2"/>
          <a:stretch>
            <a:fillRect/>
          </a:stretch>
        </p:blipFill>
        <p:spPr>
          <a:xfrm>
            <a:off x="543100" y="3"/>
            <a:ext cx="1446117" cy="2487495"/>
          </a:xfrm>
          <a:prstGeom prst="rect">
            <a:avLst/>
          </a:prstGeom>
          <a:solidFill>
            <a:schemeClr val="bg1"/>
          </a:solidFill>
        </p:spPr>
      </p:pic>
    </p:spTree>
    <p:extLst>
      <p:ext uri="{BB962C8B-B14F-4D97-AF65-F5344CB8AC3E}">
        <p14:creationId xmlns:p14="http://schemas.microsoft.com/office/powerpoint/2010/main" val="2562441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r Thank You Slide : Traditional Logo">
    <p:bg>
      <p:bgPr>
        <a:solidFill>
          <a:srgbClr val="4376BB"/>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CC38585-9175-5F41-B983-E626A8B41D81}"/>
              </a:ext>
            </a:extLst>
          </p:cNvPr>
          <p:cNvSpPr/>
          <p:nvPr userDrawn="1"/>
        </p:nvSpPr>
        <p:spPr>
          <a:xfrm>
            <a:off x="13" y="3"/>
            <a:ext cx="12192000" cy="977549"/>
          </a:xfrm>
          <a:prstGeom prst="rect">
            <a:avLst/>
          </a:prstGeom>
          <a:solidFill>
            <a:srgbClr val="013366"/>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sz="1900">
              <a:solidFill>
                <a:prstClr val="white"/>
              </a:solidFill>
            </a:endParaRPr>
          </a:p>
        </p:txBody>
      </p:sp>
      <p:sp>
        <p:nvSpPr>
          <p:cNvPr id="18" name="Right Arrow 17">
            <a:extLst>
              <a:ext uri="{FF2B5EF4-FFF2-40B4-BE49-F238E27FC236}">
                <a16:creationId xmlns:a16="http://schemas.microsoft.com/office/drawing/2014/main" id="{046DACA1-5854-FE4E-B523-7C1C85892163}"/>
              </a:ext>
            </a:extLst>
          </p:cNvPr>
          <p:cNvSpPr/>
          <p:nvPr userDrawn="1"/>
        </p:nvSpPr>
        <p:spPr>
          <a:xfrm>
            <a:off x="-1707823" y="791688"/>
            <a:ext cx="193647" cy="168613"/>
          </a:xfrm>
          <a:prstGeom prst="rightArrow">
            <a:avLst/>
          </a:prstGeom>
          <a:solidFill>
            <a:sysClr val="windowText" lastClr="000000"/>
          </a:solidFill>
          <a:ln w="12700" cap="flat" cmpd="sng" algn="ctr">
            <a:noFill/>
            <a:prstDash val="solid"/>
            <a:miter lim="800000"/>
          </a:ln>
          <a:effectLst/>
        </p:spPr>
        <p:txBody>
          <a:bodyPr lIns="91438" tIns="45719" rIns="91438" bIns="45719" rtlCol="0" anchor="ctr"/>
          <a:lstStyle/>
          <a:p>
            <a:pPr algn="ctr">
              <a:defRPr/>
            </a:pPr>
            <a:endParaRPr lang="en-US" sz="1900" kern="0">
              <a:solidFill>
                <a:prstClr val="white"/>
              </a:solidFill>
            </a:endParaRPr>
          </a:p>
        </p:txBody>
      </p:sp>
      <p:sp>
        <p:nvSpPr>
          <p:cNvPr id="20" name="TextBox 19">
            <a:extLst>
              <a:ext uri="{FF2B5EF4-FFF2-40B4-BE49-F238E27FC236}">
                <a16:creationId xmlns:a16="http://schemas.microsoft.com/office/drawing/2014/main" id="{A57BF16A-46A2-2C4D-B679-429BA6325698}"/>
              </a:ext>
            </a:extLst>
          </p:cNvPr>
          <p:cNvSpPr txBox="1"/>
          <p:nvPr userDrawn="1"/>
        </p:nvSpPr>
        <p:spPr>
          <a:xfrm>
            <a:off x="1768653" y="173770"/>
            <a:ext cx="10214800" cy="553996"/>
          </a:xfrm>
          <a:prstGeom prst="rect">
            <a:avLst/>
          </a:prstGeom>
          <a:noFill/>
          <a:ln>
            <a:noFill/>
          </a:ln>
        </p:spPr>
        <p:txBody>
          <a:bodyPr wrap="square" lIns="91438" tIns="45719" rIns="91438" bIns="45719" rtlCol="0">
            <a:spAutoFit/>
          </a:bodyPr>
          <a:lstStyle/>
          <a:p>
            <a:pPr>
              <a:defRPr/>
            </a:pPr>
            <a:r>
              <a:rPr lang="en-US" sz="3000" b="1" kern="0" dirty="0">
                <a:ln w="12700">
                  <a:solidFill>
                    <a:prstClr val="black"/>
                  </a:solidFill>
                  <a:prstDash val="solid"/>
                </a:ln>
                <a:solidFill>
                  <a:srgbClr val="FFFFFF"/>
                </a:solidFill>
              </a:rPr>
              <a:t>  Massachusetts Department of Public Health</a:t>
            </a:r>
          </a:p>
        </p:txBody>
      </p:sp>
      <p:pic>
        <p:nvPicPr>
          <p:cNvPr id="9" name="Picture 3">
            <a:extLst>
              <a:ext uri="{FF2B5EF4-FFF2-40B4-BE49-F238E27FC236}">
                <a16:creationId xmlns:a16="http://schemas.microsoft.com/office/drawing/2014/main" id="{761AAA9F-9A39-9A4E-BFBD-0A487B5455F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0978" y="63176"/>
            <a:ext cx="1201361" cy="85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3076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tyle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1E840A-BCBE-4B40-B158-B16879D32C9F}"/>
              </a:ext>
            </a:extLst>
          </p:cNvPr>
          <p:cNvSpPr/>
          <p:nvPr userDrawn="1"/>
        </p:nvSpPr>
        <p:spPr>
          <a:xfrm>
            <a:off x="13" y="3"/>
            <a:ext cx="12192000" cy="977549"/>
          </a:xfrm>
          <a:prstGeom prst="rect">
            <a:avLst/>
          </a:prstGeom>
          <a:solidFill>
            <a:srgbClr val="4376BB"/>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sz="1900">
              <a:solidFill>
                <a:prstClr val="white"/>
              </a:solidFill>
            </a:endParaRPr>
          </a:p>
        </p:txBody>
      </p:sp>
      <p:sp>
        <p:nvSpPr>
          <p:cNvPr id="9" name="Rectangle 8">
            <a:extLst>
              <a:ext uri="{FF2B5EF4-FFF2-40B4-BE49-F238E27FC236}">
                <a16:creationId xmlns:a16="http://schemas.microsoft.com/office/drawing/2014/main" id="{5BB607E6-0B1F-BB4A-9794-46A0CA431F4F}"/>
              </a:ext>
            </a:extLst>
          </p:cNvPr>
          <p:cNvSpPr/>
          <p:nvPr userDrawn="1"/>
        </p:nvSpPr>
        <p:spPr>
          <a:xfrm>
            <a:off x="13" y="6510528"/>
            <a:ext cx="12192000" cy="347472"/>
          </a:xfrm>
          <a:prstGeom prst="rect">
            <a:avLst/>
          </a:prstGeom>
          <a:solidFill>
            <a:srgbClr val="2A3C4E"/>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sz="1900">
              <a:solidFill>
                <a:prstClr val="white"/>
              </a:solidFill>
            </a:endParaRPr>
          </a:p>
        </p:txBody>
      </p:sp>
      <p:sp>
        <p:nvSpPr>
          <p:cNvPr id="10" name="Slide Number Placeholder 5">
            <a:extLst>
              <a:ext uri="{FF2B5EF4-FFF2-40B4-BE49-F238E27FC236}">
                <a16:creationId xmlns:a16="http://schemas.microsoft.com/office/drawing/2014/main" id="{5AFA3409-650A-E04D-9C6C-C839AFCA4D9A}"/>
              </a:ext>
            </a:extLst>
          </p:cNvPr>
          <p:cNvSpPr>
            <a:spLocks noGrp="1"/>
          </p:cNvSpPr>
          <p:nvPr>
            <p:ph type="sldNum" sz="quarter" idx="4"/>
          </p:nvPr>
        </p:nvSpPr>
        <p:spPr>
          <a:xfrm>
            <a:off x="8756541" y="6492542"/>
            <a:ext cx="2736415" cy="365125"/>
          </a:xfrm>
          <a:prstGeom prst="rect">
            <a:avLst/>
          </a:prstGeom>
        </p:spPr>
        <p:txBody>
          <a:bodyPr vert="horz" lIns="91438" tIns="45719" rIns="91438" bIns="45719" rtlCol="0" anchor="ctr"/>
          <a:lstStyle>
            <a:lvl1pPr algn="r">
              <a:defRPr sz="1200">
                <a:solidFill>
                  <a:schemeClr val="tx2">
                    <a:lumMod val="40000"/>
                    <a:lumOff val="60000"/>
                  </a:schemeClr>
                </a:solidFill>
              </a:defRPr>
            </a:lvl1pPr>
          </a:lstStyle>
          <a:p>
            <a:fld id="{CA49D0EE-DE7F-324B-A84C-F36708423CDB}" type="slidenum">
              <a:rPr lang="en-US" smtClean="0">
                <a:solidFill>
                  <a:srgbClr val="464646">
                    <a:lumMod val="40000"/>
                    <a:lumOff val="60000"/>
                  </a:srgbClr>
                </a:solidFill>
              </a:rPr>
              <a:pPr/>
              <a:t>‹#›</a:t>
            </a:fld>
            <a:endParaRPr lang="en-US" dirty="0">
              <a:solidFill>
                <a:srgbClr val="464646">
                  <a:lumMod val="40000"/>
                  <a:lumOff val="60000"/>
                </a:srgbClr>
              </a:solidFill>
            </a:endParaRPr>
          </a:p>
        </p:txBody>
      </p:sp>
      <p:sp>
        <p:nvSpPr>
          <p:cNvPr id="11" name="Footer Placeholder 3">
            <a:extLst>
              <a:ext uri="{FF2B5EF4-FFF2-40B4-BE49-F238E27FC236}">
                <a16:creationId xmlns:a16="http://schemas.microsoft.com/office/drawing/2014/main" id="{EF3A1742-1D21-6E49-B1F6-D58AC8A01F49}"/>
              </a:ext>
            </a:extLst>
          </p:cNvPr>
          <p:cNvSpPr>
            <a:spLocks noGrp="1"/>
          </p:cNvSpPr>
          <p:nvPr>
            <p:ph type="ftr" sz="quarter" idx="3"/>
          </p:nvPr>
        </p:nvSpPr>
        <p:spPr>
          <a:xfrm>
            <a:off x="611133" y="6510528"/>
            <a:ext cx="3816488" cy="338328"/>
          </a:xfrm>
          <a:prstGeom prst="rect">
            <a:avLst/>
          </a:prstGeom>
        </p:spPr>
        <p:txBody>
          <a:bodyPr vert="horz" lIns="91438" tIns="45719" rIns="91438" bIns="45719" rtlCol="0" anchor="ctr"/>
          <a:lstStyle>
            <a:lvl1pPr algn="l">
              <a:defRPr sz="1100">
                <a:solidFill>
                  <a:schemeClr val="tx2">
                    <a:lumMod val="40000"/>
                    <a:lumOff val="60000"/>
                  </a:schemeClr>
                </a:solidFill>
              </a:defRPr>
            </a:lvl1pPr>
          </a:lstStyle>
          <a:p>
            <a:r>
              <a:rPr lang="en-US" dirty="0">
                <a:solidFill>
                  <a:srgbClr val="464646">
                    <a:lumMod val="40000"/>
                    <a:lumOff val="60000"/>
                  </a:srgbClr>
                </a:solidFill>
              </a:rPr>
              <a:t>Massachusetts Department of Public Health       </a:t>
            </a:r>
            <a:r>
              <a:rPr lang="en-US" dirty="0" err="1">
                <a:solidFill>
                  <a:srgbClr val="464646">
                    <a:lumMod val="40000"/>
                    <a:lumOff val="60000"/>
                  </a:srgbClr>
                </a:solidFill>
              </a:rPr>
              <a:t>mass.gov</a:t>
            </a:r>
            <a:r>
              <a:rPr lang="en-US" dirty="0">
                <a:solidFill>
                  <a:srgbClr val="464646">
                    <a:lumMod val="40000"/>
                    <a:lumOff val="60000"/>
                  </a:srgbClr>
                </a:solidFill>
              </a:rPr>
              <a:t>/</a:t>
            </a:r>
            <a:r>
              <a:rPr lang="en-US" dirty="0" err="1">
                <a:solidFill>
                  <a:srgbClr val="464646">
                    <a:lumMod val="40000"/>
                    <a:lumOff val="60000"/>
                  </a:srgbClr>
                </a:solidFill>
              </a:rPr>
              <a:t>dph</a:t>
            </a:r>
            <a:endParaRPr lang="en-US" dirty="0">
              <a:solidFill>
                <a:srgbClr val="464646">
                  <a:lumMod val="40000"/>
                  <a:lumOff val="60000"/>
                </a:srgbClr>
              </a:solidFill>
            </a:endParaRPr>
          </a:p>
        </p:txBody>
      </p:sp>
    </p:spTree>
    <p:extLst>
      <p:ext uri="{BB962C8B-B14F-4D97-AF65-F5344CB8AC3E}">
        <p14:creationId xmlns:p14="http://schemas.microsoft.com/office/powerpoint/2010/main" val="136658616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heme" Target="../theme/theme5.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6.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6.xml"/><Relationship Id="rId7" Type="http://schemas.openxmlformats.org/officeDocument/2006/relationships/theme" Target="../theme/theme7.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5" Type="http://schemas.openxmlformats.org/officeDocument/2006/relationships/slideLayout" Target="../slideLayouts/slideLayout58.xml"/><Relationship Id="rId4" Type="http://schemas.openxmlformats.org/officeDocument/2006/relationships/slideLayout" Target="../slideLayouts/slideLayout5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62.xml"/><Relationship Id="rId7" Type="http://schemas.openxmlformats.org/officeDocument/2006/relationships/theme" Target="../theme/theme8.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5" Type="http://schemas.openxmlformats.org/officeDocument/2006/relationships/slideLayout" Target="../slideLayouts/slideLayout64.xml"/><Relationship Id="rId4"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0931278"/>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0" r:id="rId3"/>
    <p:sldLayoutId id="2147483652" r:id="rId4"/>
    <p:sldLayoutId id="2147483653" r:id="rId5"/>
    <p:sldLayoutId id="2147483654" r:id="rId6"/>
  </p:sldLayoutIdLst>
  <p:hf hdr="0" ftr="0" dt="0"/>
  <p:txStyles>
    <p:titleStyle>
      <a:lvl1pPr algn="l" defTabSz="90100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5448" indent="-225448" algn="l" defTabSz="90100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76342" indent="-225448" algn="l" defTabSz="90100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26451" indent="-225448" algn="l" defTabSz="90100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76563" indent="-225448" algn="l" defTabSz="90100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27183" indent="-225448" algn="l" defTabSz="90100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477803" indent="-225448" algn="l" defTabSz="90100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28295" indent="-225448" algn="l" defTabSz="90100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379006" indent="-225448" algn="l" defTabSz="90100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29463" indent="-225448" algn="l" defTabSz="90100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01004" rtl="0" eaLnBrk="1" latinLnBrk="0" hangingPunct="1">
        <a:defRPr sz="1900" kern="1200">
          <a:solidFill>
            <a:schemeClr val="tx1"/>
          </a:solidFill>
          <a:latin typeface="+mn-lt"/>
          <a:ea typeface="+mn-ea"/>
          <a:cs typeface="+mn-cs"/>
        </a:defRPr>
      </a:lvl1pPr>
      <a:lvl2pPr marL="450111" algn="l" defTabSz="901004" rtl="0" eaLnBrk="1" latinLnBrk="0" hangingPunct="1">
        <a:defRPr sz="1900" kern="1200">
          <a:solidFill>
            <a:schemeClr val="tx1"/>
          </a:solidFill>
          <a:latin typeface="+mn-lt"/>
          <a:ea typeface="+mn-ea"/>
          <a:cs typeface="+mn-cs"/>
        </a:defRPr>
      </a:lvl2pPr>
      <a:lvl3pPr marL="901004" algn="l" defTabSz="901004" rtl="0" eaLnBrk="1" latinLnBrk="0" hangingPunct="1">
        <a:defRPr sz="1900" kern="1200">
          <a:solidFill>
            <a:schemeClr val="tx1"/>
          </a:solidFill>
          <a:latin typeface="+mn-lt"/>
          <a:ea typeface="+mn-ea"/>
          <a:cs typeface="+mn-cs"/>
        </a:defRPr>
      </a:lvl3pPr>
      <a:lvl4pPr marL="1351542" algn="l" defTabSz="901004" rtl="0" eaLnBrk="1" latinLnBrk="0" hangingPunct="1">
        <a:defRPr sz="1900" kern="1200">
          <a:solidFill>
            <a:schemeClr val="tx1"/>
          </a:solidFill>
          <a:latin typeface="+mn-lt"/>
          <a:ea typeface="+mn-ea"/>
          <a:cs typeface="+mn-cs"/>
        </a:defRPr>
      </a:lvl4pPr>
      <a:lvl5pPr marL="1802142" algn="l" defTabSz="901004" rtl="0" eaLnBrk="1" latinLnBrk="0" hangingPunct="1">
        <a:defRPr sz="1900" kern="1200">
          <a:solidFill>
            <a:schemeClr val="tx1"/>
          </a:solidFill>
          <a:latin typeface="+mn-lt"/>
          <a:ea typeface="+mn-ea"/>
          <a:cs typeface="+mn-cs"/>
        </a:defRPr>
      </a:lvl5pPr>
      <a:lvl6pPr marL="2252902" algn="l" defTabSz="901004" rtl="0" eaLnBrk="1" latinLnBrk="0" hangingPunct="1">
        <a:defRPr sz="1900" kern="1200">
          <a:solidFill>
            <a:schemeClr val="tx1"/>
          </a:solidFill>
          <a:latin typeface="+mn-lt"/>
          <a:ea typeface="+mn-ea"/>
          <a:cs typeface="+mn-cs"/>
        </a:defRPr>
      </a:lvl6pPr>
      <a:lvl7pPr marL="2703011" algn="l" defTabSz="901004" rtl="0" eaLnBrk="1" latinLnBrk="0" hangingPunct="1">
        <a:defRPr sz="1900" kern="1200">
          <a:solidFill>
            <a:schemeClr val="tx1"/>
          </a:solidFill>
          <a:latin typeface="+mn-lt"/>
          <a:ea typeface="+mn-ea"/>
          <a:cs typeface="+mn-cs"/>
        </a:defRPr>
      </a:lvl7pPr>
      <a:lvl8pPr marL="3153348" algn="l" defTabSz="901004" rtl="0" eaLnBrk="1" latinLnBrk="0" hangingPunct="1">
        <a:defRPr sz="1900" kern="1200">
          <a:solidFill>
            <a:schemeClr val="tx1"/>
          </a:solidFill>
          <a:latin typeface="+mn-lt"/>
          <a:ea typeface="+mn-ea"/>
          <a:cs typeface="+mn-cs"/>
        </a:defRPr>
      </a:lvl8pPr>
      <a:lvl9pPr marL="3603979" algn="l" defTabSz="901004"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5284178"/>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Lst>
  <p:hf hd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9250648"/>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101E840A-BCBE-4B40-B158-B16879D32C9F}"/>
              </a:ext>
            </a:extLst>
          </p:cNvPr>
          <p:cNvSpPr/>
          <p:nvPr userDrawn="1"/>
        </p:nvSpPr>
        <p:spPr>
          <a:xfrm>
            <a:off x="0" y="0"/>
            <a:ext cx="12192000" cy="977549"/>
          </a:xfrm>
          <a:prstGeom prst="rect">
            <a:avLst/>
          </a:prstGeom>
          <a:solidFill>
            <a:srgbClr val="4376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592822" y="56524"/>
            <a:ext cx="10972800" cy="874654"/>
          </a:xfrm>
          <a:prstGeom prst="rect">
            <a:avLst/>
          </a:prstGeom>
        </p:spPr>
        <p:txBody>
          <a:bodyPr vert="horz" lIns="91440" tIns="45720" rIns="91440" bIns="45720" rtlCol="0" anchor="ctr">
            <a:normAutofit/>
          </a:bodyPr>
          <a:lstStyle/>
          <a:p>
            <a:r>
              <a:rPr lang="en-US"/>
              <a:t>Click to edit Master title style</a:t>
            </a:r>
          </a:p>
        </p:txBody>
      </p:sp>
      <p:sp>
        <p:nvSpPr>
          <p:cNvPr id="8" name="Rectangle 7">
            <a:extLst>
              <a:ext uri="{FF2B5EF4-FFF2-40B4-BE49-F238E27FC236}">
                <a16:creationId xmlns:a16="http://schemas.microsoft.com/office/drawing/2014/main" id="{5BB607E6-0B1F-BB4A-9794-46A0CA431F4F}"/>
              </a:ext>
            </a:extLst>
          </p:cNvPr>
          <p:cNvSpPr/>
          <p:nvPr userDrawn="1"/>
        </p:nvSpPr>
        <p:spPr>
          <a:xfrm>
            <a:off x="0" y="6510528"/>
            <a:ext cx="12192000" cy="347472"/>
          </a:xfrm>
          <a:prstGeom prst="rect">
            <a:avLst/>
          </a:prstGeom>
          <a:solidFill>
            <a:srgbClr val="2A3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Slide Number Placeholder 5">
            <a:extLst>
              <a:ext uri="{FF2B5EF4-FFF2-40B4-BE49-F238E27FC236}">
                <a16:creationId xmlns:a16="http://schemas.microsoft.com/office/drawing/2014/main" id="{5AFA3409-650A-E04D-9C6C-C839AFCA4D9A}"/>
              </a:ext>
            </a:extLst>
          </p:cNvPr>
          <p:cNvSpPr>
            <a:spLocks noGrp="1"/>
          </p:cNvSpPr>
          <p:nvPr>
            <p:ph type="sldNum" sz="quarter" idx="4"/>
          </p:nvPr>
        </p:nvSpPr>
        <p:spPr>
          <a:xfrm>
            <a:off x="8756523" y="6492487"/>
            <a:ext cx="2736414" cy="365125"/>
          </a:xfrm>
          <a:prstGeom prst="rect">
            <a:avLst/>
          </a:prstGeom>
        </p:spPr>
        <p:txBody>
          <a:bodyPr vert="horz" lIns="91440" tIns="45720" rIns="91440" bIns="45720" rtlCol="0" anchor="ctr"/>
          <a:lstStyle>
            <a:lvl1pPr algn="r">
              <a:defRPr sz="1200">
                <a:solidFill>
                  <a:schemeClr val="tx2">
                    <a:lumMod val="40000"/>
                    <a:lumOff val="60000"/>
                  </a:schemeClr>
                </a:solidFill>
              </a:defRPr>
            </a:lvl1pPr>
          </a:lstStyle>
          <a:p>
            <a:fld id="{CA49D0EE-DE7F-324B-A84C-F36708423CDB}" type="slidenum">
              <a:rPr lang="en-US" smtClean="0">
                <a:solidFill>
                  <a:srgbClr val="464646">
                    <a:lumMod val="40000"/>
                    <a:lumOff val="60000"/>
                  </a:srgbClr>
                </a:solidFill>
              </a:rPr>
              <a:pPr/>
              <a:t>‹#›</a:t>
            </a:fld>
            <a:endParaRPr lang="en-US" dirty="0">
              <a:solidFill>
                <a:srgbClr val="464646">
                  <a:lumMod val="40000"/>
                  <a:lumOff val="60000"/>
                </a:srgbClr>
              </a:solidFill>
            </a:endParaRPr>
          </a:p>
        </p:txBody>
      </p:sp>
      <p:sp>
        <p:nvSpPr>
          <p:cNvPr id="10" name="Footer Placeholder 3">
            <a:extLst>
              <a:ext uri="{FF2B5EF4-FFF2-40B4-BE49-F238E27FC236}">
                <a16:creationId xmlns:a16="http://schemas.microsoft.com/office/drawing/2014/main" id="{EF3A1742-1D21-6E49-B1F6-D58AC8A01F49}"/>
              </a:ext>
            </a:extLst>
          </p:cNvPr>
          <p:cNvSpPr>
            <a:spLocks noGrp="1"/>
          </p:cNvSpPr>
          <p:nvPr>
            <p:ph type="ftr" sz="quarter" idx="3"/>
          </p:nvPr>
        </p:nvSpPr>
        <p:spPr>
          <a:xfrm>
            <a:off x="611133" y="6510528"/>
            <a:ext cx="3816488" cy="338328"/>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r>
              <a:rPr lang="en-US" dirty="0">
                <a:solidFill>
                  <a:srgbClr val="464646">
                    <a:lumMod val="40000"/>
                    <a:lumOff val="60000"/>
                  </a:srgbClr>
                </a:solidFill>
              </a:rPr>
              <a:t>Massachusetts Department of Public Health       mass.gov/dph</a:t>
            </a:r>
          </a:p>
        </p:txBody>
      </p:sp>
    </p:spTree>
    <p:extLst>
      <p:ext uri="{BB962C8B-B14F-4D97-AF65-F5344CB8AC3E}">
        <p14:creationId xmlns:p14="http://schemas.microsoft.com/office/powerpoint/2010/main" val="165139319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Lst>
  <p:txStyles>
    <p:titleStyle>
      <a:lvl1pPr algn="l" defTabSz="9144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69149730"/>
      </p:ext>
    </p:extLst>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3/9/2021</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90273553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8839541"/>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741388"/>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hyperlink" Target="https://malegislature.gov/Laws/GeneralLaws/PartI/TitleXVI/Chapter111" TargetMode="External"/><Relationship Id="rId2" Type="http://schemas.openxmlformats.org/officeDocument/2006/relationships/notesSlide" Target="../notesSlides/notesSlide12.xml"/><Relationship Id="rId1" Type="http://schemas.openxmlformats.org/officeDocument/2006/relationships/slideLayout" Target="../slideLayouts/slideLayout21.xml"/><Relationship Id="rId4" Type="http://schemas.openxmlformats.org/officeDocument/2006/relationships/hyperlink" Target="https://www.mass.gov/doc/105-cmr-150-standards-for-long-term-care-facilities/download"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hyperlink" Target="https://www.mass.gov/orgs/covid-19-health-equity-advisory-group" TargetMode="External"/><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hyperlink" Target="https://ajph.aphapublications.org/doi/abs/10.2105/AJPH.2013.301421" TargetMode="External"/><Relationship Id="rId2" Type="http://schemas.openxmlformats.org/officeDocument/2006/relationships/notesSlide" Target="../notesSlides/notesSlide17.xml"/><Relationship Id="rId1" Type="http://schemas.openxmlformats.org/officeDocument/2006/relationships/slideLayout" Target="../slideLayouts/slideLayout17.xml"/><Relationship Id="rId5" Type="http://schemas.openxmlformats.org/officeDocument/2006/relationships/hyperlink" Target="https://pubmed.ncbi.nlm.nih.gov/29358482/" TargetMode="External"/><Relationship Id="rId4" Type="http://schemas.openxmlformats.org/officeDocument/2006/relationships/hyperlink" Target="https://www.nbcnews.com/business/economy/one-30-american-children-homeless-report-says-n250136"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hyperlink" Target="https://www.hudexchange.info/resource/reportmanagement/published/CoC_PopSub_NatlTerrDC_2017.pdf" TargetMode="External"/><Relationship Id="rId2" Type="http://schemas.openxmlformats.org/officeDocument/2006/relationships/hyperlink" Target="https://www.brookings.edu/blog/usc-brookings-schaeffer-on-health-policy/2020/02/19/there-are-clear-race-based-inequalities-in-health-insurance-and-health-outcomes/" TargetMode="External"/><Relationship Id="rId1" Type="http://schemas.openxmlformats.org/officeDocument/2006/relationships/slideLayout" Target="../slideLayouts/slideLayout17.xml"/><Relationship Id="rId4" Type="http://schemas.openxmlformats.org/officeDocument/2006/relationships/hyperlink" Target="https://www.psychiatry.org/psychiatrists/cultural-competency/education/african-american-patients"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6.png"/><Relationship Id="rId7" Type="http://schemas.openxmlformats.org/officeDocument/2006/relationships/image" Target="../media/image18.png"/><Relationship Id="rId12" Type="http://schemas.microsoft.com/office/2007/relationships/hdphoto" Target="../media/hdphoto5.wdp"/><Relationship Id="rId2" Type="http://schemas.openxmlformats.org/officeDocument/2006/relationships/notesSlide" Target="../notesSlides/notesSlide31.xml"/><Relationship Id="rId1" Type="http://schemas.openxmlformats.org/officeDocument/2006/relationships/slideLayout" Target="../slideLayouts/slideLayout29.xml"/><Relationship Id="rId6" Type="http://schemas.microsoft.com/office/2007/relationships/hdphoto" Target="../media/hdphoto2.wdp"/><Relationship Id="rId11" Type="http://schemas.openxmlformats.org/officeDocument/2006/relationships/image" Target="../media/image20.png"/><Relationship Id="rId5" Type="http://schemas.openxmlformats.org/officeDocument/2006/relationships/image" Target="../media/image17.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9.png"/></Relationships>
</file>

<file path=ppt/slides/_rels/slide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29.xml"/><Relationship Id="rId4" Type="http://schemas.microsoft.com/office/2007/relationships/hdphoto" Target="../media/hdphoto4.wdp"/></Relationships>
</file>

<file path=ppt/slides/_rels/slide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29.xml"/><Relationship Id="rId5" Type="http://schemas.openxmlformats.org/officeDocument/2006/relationships/hyperlink" Target="https://www.ptsd.va.gov/" TargetMode="External"/><Relationship Id="rId4" Type="http://schemas.microsoft.com/office/2007/relationships/hdphoto" Target="../media/hdphoto4.wdp"/></Relationships>
</file>

<file path=ppt/slides/_rels/slide4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29.xml"/><Relationship Id="rId4" Type="http://schemas.openxmlformats.org/officeDocument/2006/relationships/image" Target="../media/image22.svg"/></Relationships>
</file>

<file path=ppt/slides/_rels/slide4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29.xml"/><Relationship Id="rId4" Type="http://schemas.openxmlformats.org/officeDocument/2006/relationships/image" Target="../media/image24.sv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6.xml"/><Relationship Id="rId1" Type="http://schemas.openxmlformats.org/officeDocument/2006/relationships/slideLayout" Target="../slideLayouts/slideLayout29.xml"/><Relationship Id="rId4" Type="http://schemas.openxmlformats.org/officeDocument/2006/relationships/image" Target="../media/image26.svg"/></Relationships>
</file>

<file path=ppt/slides/_rels/slide5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7.xml"/><Relationship Id="rId1" Type="http://schemas.openxmlformats.org/officeDocument/2006/relationships/slideLayout" Target="../slideLayouts/slideLayout29.xml"/><Relationship Id="rId4" Type="http://schemas.openxmlformats.org/officeDocument/2006/relationships/image" Target="../media/image26.svg"/></Relationships>
</file>

<file path=ppt/slides/_rels/slide5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8.xml"/><Relationship Id="rId1" Type="http://schemas.openxmlformats.org/officeDocument/2006/relationships/slideLayout" Target="../slideLayouts/slideLayout29.xml"/><Relationship Id="rId4" Type="http://schemas.openxmlformats.org/officeDocument/2006/relationships/image" Target="../media/image28.svg"/></Relationships>
</file>

<file path=ppt/slides/_rels/slide5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9.xml"/><Relationship Id="rId1" Type="http://schemas.openxmlformats.org/officeDocument/2006/relationships/slideLayout" Target="../slideLayouts/slideLayout29.xml"/><Relationship Id="rId4" Type="http://schemas.openxmlformats.org/officeDocument/2006/relationships/image" Target="../media/image30.svg"/></Relationships>
</file>

<file path=ppt/slides/_rels/slide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0.xml"/><Relationship Id="rId1" Type="http://schemas.openxmlformats.org/officeDocument/2006/relationships/slideLayout" Target="../slideLayouts/slideLayout29.xml"/><Relationship Id="rId4" Type="http://schemas.openxmlformats.org/officeDocument/2006/relationships/image" Target="../media/image32.svg"/></Relationships>
</file>

<file path=ppt/slides/_rels/slide55.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36.png"/><Relationship Id="rId3" Type="http://schemas.openxmlformats.org/officeDocument/2006/relationships/image" Target="../media/image33.png"/><Relationship Id="rId7" Type="http://schemas.openxmlformats.org/officeDocument/2006/relationships/image" Target="../media/image35.png"/><Relationship Id="rId12" Type="http://schemas.microsoft.com/office/2007/relationships/hdphoto" Target="../media/hdphoto1.wdp"/><Relationship Id="rId2" Type="http://schemas.openxmlformats.org/officeDocument/2006/relationships/notesSlide" Target="../notesSlides/notesSlide41.xml"/><Relationship Id="rId1" Type="http://schemas.openxmlformats.org/officeDocument/2006/relationships/slideLayout" Target="../slideLayouts/slideLayout29.xml"/><Relationship Id="rId6" Type="http://schemas.microsoft.com/office/2007/relationships/hdphoto" Target="../media/hdphoto7.wdp"/><Relationship Id="rId11" Type="http://schemas.openxmlformats.org/officeDocument/2006/relationships/image" Target="../media/image16.png"/><Relationship Id="rId5" Type="http://schemas.openxmlformats.org/officeDocument/2006/relationships/image" Target="../media/image34.png"/><Relationship Id="rId15" Type="http://schemas.openxmlformats.org/officeDocument/2006/relationships/image" Target="../media/image37.tiff"/><Relationship Id="rId10" Type="http://schemas.microsoft.com/office/2007/relationships/hdphoto" Target="../media/hdphoto5.wdp"/><Relationship Id="rId4" Type="http://schemas.microsoft.com/office/2007/relationships/hdphoto" Target="../media/hdphoto6.wdp"/><Relationship Id="rId9" Type="http://schemas.openxmlformats.org/officeDocument/2006/relationships/image" Target="../media/image20.png"/><Relationship Id="rId14" Type="http://schemas.microsoft.com/office/2007/relationships/hdphoto" Target="../media/hdphoto9.wdp"/></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9.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9.xml"/></Relationships>
</file>

<file path=ppt/slides/_rels/slide59.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47.png"/><Relationship Id="rId3" Type="http://schemas.openxmlformats.org/officeDocument/2006/relationships/image" Target="../media/image39.png"/><Relationship Id="rId7" Type="http://schemas.openxmlformats.org/officeDocument/2006/relationships/image" Target="../media/image41.png"/><Relationship Id="rId12" Type="http://schemas.openxmlformats.org/officeDocument/2006/relationships/image" Target="../media/image46.svg"/><Relationship Id="rId2" Type="http://schemas.openxmlformats.org/officeDocument/2006/relationships/image" Target="../media/image38.png"/><Relationship Id="rId1" Type="http://schemas.openxmlformats.org/officeDocument/2006/relationships/slideLayout" Target="../slideLayouts/slideLayout44.xml"/><Relationship Id="rId6" Type="http://schemas.microsoft.com/office/2007/relationships/hdphoto" Target="../media/hdphoto5.wdp"/><Relationship Id="rId11" Type="http://schemas.openxmlformats.org/officeDocument/2006/relationships/image" Target="../media/image45.png"/><Relationship Id="rId5" Type="http://schemas.openxmlformats.org/officeDocument/2006/relationships/image" Target="../media/image20.png"/><Relationship Id="rId10" Type="http://schemas.openxmlformats.org/officeDocument/2006/relationships/image" Target="../media/image44.svg"/><Relationship Id="rId4" Type="http://schemas.openxmlformats.org/officeDocument/2006/relationships/image" Target="../media/image40.png"/><Relationship Id="rId9" Type="http://schemas.openxmlformats.org/officeDocument/2006/relationships/image" Target="../media/image43.png"/><Relationship Id="rId14" Type="http://schemas.openxmlformats.org/officeDocument/2006/relationships/image" Target="../media/image48.sv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9.xml"/></Relationships>
</file>

<file path=ppt/slides/_rels/slide6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7.xml"/><Relationship Id="rId1" Type="http://schemas.openxmlformats.org/officeDocument/2006/relationships/slideLayout" Target="../slideLayouts/slideLayout2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9.xml"/></Relationships>
</file>

<file path=ppt/slides/_rels/slide6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9.xml"/><Relationship Id="rId1" Type="http://schemas.openxmlformats.org/officeDocument/2006/relationships/slideLayout" Target="../slideLayouts/slideLayout29.xml"/><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11.emf"/></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9.xml"/></Relationships>
</file>

<file path=ppt/slides/_rels/slide7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1.xml"/><Relationship Id="rId1" Type="http://schemas.openxmlformats.org/officeDocument/2006/relationships/slideLayout" Target="../slideLayouts/slideLayout29.xml"/><Relationship Id="rId4" Type="http://schemas.openxmlformats.org/officeDocument/2006/relationships/image" Target="../media/image51.svg"/></Relationships>
</file>

<file path=ppt/slides/_rels/slide72.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52.xml"/><Relationship Id="rId1" Type="http://schemas.openxmlformats.org/officeDocument/2006/relationships/slideLayout" Target="../slideLayouts/slideLayout2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7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6.xml"/></Relationships>
</file>

<file path=ppt/slides/_rels/slide78.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slideLayout" Target="../slideLayouts/slideLayout56.xml"/><Relationship Id="rId1" Type="http://schemas.openxmlformats.org/officeDocument/2006/relationships/themeOverride" Target="../theme/themeOverride1.xml"/></Relationships>
</file>

<file path=ppt/slides/_rels/slide7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62.xml"/><Relationship Id="rId5" Type="http://schemas.openxmlformats.org/officeDocument/2006/relationships/tags" Target="../tags/tag5.xml"/><Relationship Id="rId4" Type="http://schemas.openxmlformats.org/officeDocument/2006/relationships/tags" Target="../tags/tag4.xml"/></Relationships>
</file>

<file path=ppt/slides/_rels/slide8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3.xml"/><Relationship Id="rId1" Type="http://schemas.openxmlformats.org/officeDocument/2006/relationships/slideLayout" Target="../slideLayouts/slideLayout62.xml"/><Relationship Id="rId5" Type="http://schemas.openxmlformats.org/officeDocument/2006/relationships/hyperlink" Target="https://creativecommons.org/licenses/by-nc-nd/3.0/" TargetMode="External"/><Relationship Id="rId4" Type="http://schemas.openxmlformats.org/officeDocument/2006/relationships/hyperlink" Target="http://basicblogtips.com/create-community.html" TargetMode="External"/></Relationships>
</file>

<file path=ppt/slides/_rels/slide82.xml.rels><?xml version="1.0" encoding="UTF-8" standalone="yes"?>
<Relationships xmlns="http://schemas.openxmlformats.org/package/2006/relationships"><Relationship Id="rId3" Type="http://schemas.openxmlformats.org/officeDocument/2006/relationships/hyperlink" Target="https://www.mass.gov/lists/problem-gambling-evaluation-community-engagement-reports" TargetMode="External"/><Relationship Id="rId2" Type="http://schemas.openxmlformats.org/officeDocument/2006/relationships/notesSlide" Target="../notesSlides/notesSlide54.xml"/><Relationship Id="rId1" Type="http://schemas.openxmlformats.org/officeDocument/2006/relationships/slideLayout" Target="../slideLayouts/slideLayout62.xml"/><Relationship Id="rId4" Type="http://schemas.openxmlformats.org/officeDocument/2006/relationships/image" Target="../media/image57.tiff"/></Relationships>
</file>

<file path=ppt/slides/_rels/slide8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3.xml"/></Relationships>
</file>

<file path=ppt/slides/_rels/slide84.xml.rels><?xml version="1.0" encoding="UTF-8" standalone="yes"?>
<Relationships xmlns="http://schemas.openxmlformats.org/package/2006/relationships"><Relationship Id="rId3" Type="http://schemas.openxmlformats.org/officeDocument/2006/relationships/hyperlink" Target="https://www.mass.gov/doc/massachusetts-ambassador-project-impact-brief-office-of-problem-gambling-services-2019/download" TargetMode="External"/><Relationship Id="rId2" Type="http://schemas.openxmlformats.org/officeDocument/2006/relationships/notesSlide" Target="../notesSlides/notesSlide55.xml"/><Relationship Id="rId1" Type="http://schemas.openxmlformats.org/officeDocument/2006/relationships/slideLayout" Target="../slideLayouts/slideLayout63.xml"/><Relationship Id="rId4" Type="http://schemas.openxmlformats.org/officeDocument/2006/relationships/image" Target="../media/image59.tiff"/></Relationships>
</file>

<file path=ppt/slides/_rels/slide8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6.xml"/><Relationship Id="rId1" Type="http://schemas.openxmlformats.org/officeDocument/2006/relationships/slideLayout" Target="../slideLayouts/slideLayout62.xml"/></Relationships>
</file>

<file path=ppt/slides/_rels/slide86.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63.xml"/></Relationships>
</file>

<file path=ppt/slides/_rels/slide8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slideLayout" Target="../slideLayouts/slideLayout57.xml"/><Relationship Id="rId1" Type="http://schemas.openxmlformats.org/officeDocument/2006/relationships/video" Target="https://player.vimeo.com/video/516388139?app_id=122963" TargetMode="External"/></Relationships>
</file>

<file path=ppt/slides/_rels/slide8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57.xml"/></Relationships>
</file>

<file path=ppt/slides/_rels/slide89.xml.rels><?xml version="1.0" encoding="UTF-8" standalone="yes"?>
<Relationships xmlns="http://schemas.openxmlformats.org/package/2006/relationships"><Relationship Id="rId3" Type="http://schemas.openxmlformats.org/officeDocument/2006/relationships/hyperlink" Target="https://www.mass.gov/orgs/office-of-problem-gambling-services" TargetMode="External"/><Relationship Id="rId2" Type="http://schemas.openxmlformats.org/officeDocument/2006/relationships/hyperlink" Target="mailto:Victor.Ortiz@state.ma.us" TargetMode="External"/><Relationship Id="rId1" Type="http://schemas.openxmlformats.org/officeDocument/2006/relationships/slideLayout" Target="../slideLayouts/slideLayout5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3">
            <a:extLst>
              <a:ext uri="{FF2B5EF4-FFF2-40B4-BE49-F238E27FC236}">
                <a16:creationId xmlns:a16="http://schemas.microsoft.com/office/drawing/2014/main" id="{FF1BA0A7-A603-4A44-96C5-9FA90B2F7419}"/>
              </a:ext>
            </a:extLst>
          </p:cNvPr>
          <p:cNvSpPr txBox="1">
            <a:spLocks/>
          </p:cNvSpPr>
          <p:nvPr/>
        </p:nvSpPr>
        <p:spPr>
          <a:xfrm>
            <a:off x="2787809" y="3726824"/>
            <a:ext cx="6696619" cy="773023"/>
          </a:xfrm>
          <a:prstGeom prst="rect">
            <a:avLst/>
          </a:prstGeom>
        </p:spPr>
        <p:txBody>
          <a:bodyPr vert="horz" lIns="90256" tIns="45718" rIns="90256" bIns="45718" rtlCol="0" anchor="t" anchorCtr="0">
            <a:noAutofit/>
          </a:bodyPr>
          <a:lstStyle>
            <a:lvl1pPr marL="0" indent="0" algn="l" defTabSz="914400" rtl="0" eaLnBrk="1" latinLnBrk="0" hangingPunct="1">
              <a:lnSpc>
                <a:spcPct val="100000"/>
              </a:lnSpc>
              <a:spcBef>
                <a:spcPts val="1000"/>
              </a:spcBef>
              <a:buClr>
                <a:srgbClr val="CB1F54"/>
              </a:buClr>
              <a:buFont typeface="Arial"/>
              <a:buNone/>
              <a:defRPr sz="2400" b="0" i="0" kern="1200" baseline="0">
                <a:solidFill>
                  <a:schemeClr val="bg1"/>
                </a:solidFill>
                <a:latin typeface="+mn-lt"/>
                <a:ea typeface="Arial" charset="0"/>
                <a:cs typeface="Arial" charset="0"/>
              </a:defRPr>
            </a:lvl1pPr>
            <a:lvl2pPr marL="457200" indent="0" algn="ctr" defTabSz="914400" rtl="0" eaLnBrk="1" latinLnBrk="0" hangingPunct="1">
              <a:lnSpc>
                <a:spcPct val="110000"/>
              </a:lnSpc>
              <a:spcBef>
                <a:spcPts val="500"/>
              </a:spcBef>
              <a:buClr>
                <a:srgbClr val="CB1F54"/>
              </a:buClr>
              <a:buFont typeface="Arial"/>
              <a:buNone/>
              <a:defRPr sz="2000" kern="1200">
                <a:solidFill>
                  <a:schemeClr val="tx1"/>
                </a:solidFill>
                <a:latin typeface="+mn-lt"/>
                <a:ea typeface="+mn-ea"/>
                <a:cs typeface="+mn-cs"/>
              </a:defRPr>
            </a:lvl2pPr>
            <a:lvl3pPr marL="914400" indent="0" algn="ctr" defTabSz="914400" rtl="0" eaLnBrk="1" latinLnBrk="0" hangingPunct="1">
              <a:lnSpc>
                <a:spcPct val="110000"/>
              </a:lnSpc>
              <a:spcBef>
                <a:spcPts val="500"/>
              </a:spcBef>
              <a:buClr>
                <a:srgbClr val="CB1F54"/>
              </a:buClr>
              <a:buFont typeface="Arial"/>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500"/>
              </a:spcBef>
              <a:buClr>
                <a:srgbClr val="CB1F54"/>
              </a:buClr>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rgbClr val="CB1F54"/>
              </a:buClr>
              <a:buFont typeface="Arial"/>
              <a:buNone/>
              <a:defRPr sz="1600" kern="1200">
                <a:solidFill>
                  <a:srgbClr val="1C2632"/>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ctr">
              <a:defRPr/>
            </a:pPr>
            <a:r>
              <a:rPr lang="en-US" sz="4000" b="1" dirty="0">
                <a:solidFill>
                  <a:sysClr val="window" lastClr="FFFFFF"/>
                </a:solidFill>
              </a:rPr>
              <a:t>March 10, 2021</a:t>
            </a:r>
          </a:p>
        </p:txBody>
      </p:sp>
      <p:sp>
        <p:nvSpPr>
          <p:cNvPr id="4" name="TextBox 3"/>
          <p:cNvSpPr txBox="1"/>
          <p:nvPr/>
        </p:nvSpPr>
        <p:spPr>
          <a:xfrm>
            <a:off x="385027" y="5876487"/>
            <a:ext cx="11502188" cy="707884"/>
          </a:xfrm>
          <a:prstGeom prst="rect">
            <a:avLst/>
          </a:prstGeom>
          <a:noFill/>
        </p:spPr>
        <p:txBody>
          <a:bodyPr wrap="square" lIns="90256" tIns="45718" rIns="90256" bIns="45718" rtlCol="0">
            <a:spAutoFit/>
          </a:bodyPr>
          <a:lstStyle/>
          <a:p>
            <a:pPr algn="ctr"/>
            <a:r>
              <a:rPr lang="en-US" sz="2000" b="1" i="1" dirty="0">
                <a:solidFill>
                  <a:prstClr val="white"/>
                </a:solidFill>
                <a:latin typeface="Arial" pitchFamily="34" charset="0"/>
                <a:cs typeface="Arial" pitchFamily="34" charset="0"/>
              </a:rPr>
              <a:t>Today’s presentation is available on the mass.gov/</a:t>
            </a:r>
            <a:r>
              <a:rPr lang="en-US" sz="2000" b="1" i="1" dirty="0" err="1">
                <a:solidFill>
                  <a:prstClr val="white"/>
                </a:solidFill>
                <a:latin typeface="Arial" pitchFamily="34" charset="0"/>
                <a:cs typeface="Arial" pitchFamily="34" charset="0"/>
              </a:rPr>
              <a:t>dph</a:t>
            </a:r>
            <a:r>
              <a:rPr lang="en-US" sz="2000" b="1" i="1" dirty="0">
                <a:solidFill>
                  <a:prstClr val="white"/>
                </a:solidFill>
                <a:latin typeface="Arial" pitchFamily="34" charset="0"/>
                <a:cs typeface="Arial" pitchFamily="34" charset="0"/>
              </a:rPr>
              <a:t> website under “Upcoming Events” by clicking on the March 10 Public Health Council listing</a:t>
            </a:r>
          </a:p>
        </p:txBody>
      </p:sp>
      <p:sp>
        <p:nvSpPr>
          <p:cNvPr id="5" name="TextBox 4"/>
          <p:cNvSpPr txBox="1"/>
          <p:nvPr/>
        </p:nvSpPr>
        <p:spPr>
          <a:xfrm>
            <a:off x="1520189" y="4694203"/>
            <a:ext cx="9285635" cy="630940"/>
          </a:xfrm>
          <a:prstGeom prst="rect">
            <a:avLst/>
          </a:prstGeom>
          <a:noFill/>
        </p:spPr>
        <p:txBody>
          <a:bodyPr wrap="square" lIns="90256" tIns="45718" rIns="90256" bIns="45718" rtlCol="0">
            <a:spAutoFit/>
          </a:bodyPr>
          <a:lstStyle/>
          <a:p>
            <a:r>
              <a:rPr lang="en-US" sz="3500" b="1" i="1" dirty="0">
                <a:solidFill>
                  <a:schemeClr val="bg1"/>
                </a:solidFill>
              </a:rPr>
              <a:t>Please standby – the meeting will begin shortly</a:t>
            </a:r>
          </a:p>
        </p:txBody>
      </p:sp>
      <p:sp>
        <p:nvSpPr>
          <p:cNvPr id="6" name="Title 2">
            <a:extLst>
              <a:ext uri="{FF2B5EF4-FFF2-40B4-BE49-F238E27FC236}">
                <a16:creationId xmlns:a16="http://schemas.microsoft.com/office/drawing/2014/main" id="{EC1C4EF3-3A8A-F442-8EF2-6A57E937ACE1}"/>
              </a:ext>
            </a:extLst>
          </p:cNvPr>
          <p:cNvSpPr txBox="1">
            <a:spLocks/>
          </p:cNvSpPr>
          <p:nvPr/>
        </p:nvSpPr>
        <p:spPr>
          <a:xfrm>
            <a:off x="2118612" y="2095286"/>
            <a:ext cx="8153399" cy="1524007"/>
          </a:xfrm>
          <a:prstGeom prst="rect">
            <a:avLst/>
          </a:prstGeom>
        </p:spPr>
        <p:txBody>
          <a:bodyPr vert="horz" lIns="90256" tIns="45718" rIns="90256" bIns="45718" rtlCol="0" anchor="t" anchorCtr="0">
            <a:noAutofit/>
          </a:bodyPr>
          <a:lstStyle>
            <a:lvl1pPr algn="l" defTabSz="914400" rtl="0" eaLnBrk="1" latinLnBrk="0" hangingPunct="1">
              <a:lnSpc>
                <a:spcPct val="90000"/>
              </a:lnSpc>
              <a:spcBef>
                <a:spcPct val="0"/>
              </a:spcBef>
              <a:buNone/>
              <a:defRPr sz="5000" b="1" i="0" kern="1200" cap="all" baseline="0">
                <a:solidFill>
                  <a:srgbClr val="1C2632"/>
                </a:solidFill>
                <a:latin typeface="Arial" charset="0"/>
                <a:ea typeface="Arial" charset="0"/>
                <a:cs typeface="Arial" charset="0"/>
              </a:defRPr>
            </a:lvl1pPr>
          </a:lstStyle>
          <a:p>
            <a:pPr algn="ctr">
              <a:defRPr/>
            </a:pPr>
            <a:r>
              <a:rPr lang="en-US" dirty="0">
                <a:solidFill>
                  <a:prstClr val="white"/>
                </a:solidFill>
              </a:rPr>
              <a:t>Public health council</a:t>
            </a:r>
          </a:p>
        </p:txBody>
      </p:sp>
    </p:spTree>
    <p:extLst>
      <p:ext uri="{BB962C8B-B14F-4D97-AF65-F5344CB8AC3E}">
        <p14:creationId xmlns:p14="http://schemas.microsoft.com/office/powerpoint/2010/main" val="29001137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mn-lt"/>
                <a:cs typeface="Arial" panose="020B0604020202020204" pitchFamily="34" charset="0"/>
              </a:rPr>
              <a:t>Summary of Regulation</a:t>
            </a:r>
          </a:p>
        </p:txBody>
      </p:sp>
      <p:sp>
        <p:nvSpPr>
          <p:cNvPr id="3" name="Content Placeholder 2"/>
          <p:cNvSpPr>
            <a:spLocks noGrp="1"/>
          </p:cNvSpPr>
          <p:nvPr>
            <p:ph idx="1"/>
          </p:nvPr>
        </p:nvSpPr>
        <p:spPr>
          <a:xfrm>
            <a:off x="609600" y="1122218"/>
            <a:ext cx="10972800" cy="5003945"/>
          </a:xfrm>
        </p:spPr>
        <p:txBody>
          <a:bodyPr>
            <a:normAutofit/>
          </a:bodyPr>
          <a:lstStyle/>
          <a:p>
            <a:pPr marL="0" indent="0">
              <a:buNone/>
            </a:pPr>
            <a:r>
              <a:rPr lang="en-US" dirty="0"/>
              <a:t>105 CMR 150.000, </a:t>
            </a:r>
            <a:r>
              <a:rPr lang="en-US" i="1" dirty="0"/>
              <a:t>Standards for Long-Term Care Facilities</a:t>
            </a:r>
            <a:r>
              <a:rPr lang="en-US" dirty="0"/>
              <a:t>: </a:t>
            </a:r>
            <a:endParaRPr lang="en-US" sz="1000" dirty="0"/>
          </a:p>
          <a:p>
            <a:pPr marL="0" indent="0">
              <a:buNone/>
            </a:pPr>
            <a:endParaRPr lang="en-US" sz="1000" dirty="0"/>
          </a:p>
          <a:p>
            <a:pPr marL="0" indent="0">
              <a:buNone/>
            </a:pPr>
            <a:endParaRPr lang="en-US" sz="1000" dirty="0"/>
          </a:p>
          <a:p>
            <a:pPr marL="342900" lvl="1" indent="-342900">
              <a:buFont typeface="Arial" panose="020B0604020202020204" pitchFamily="34" charset="0"/>
              <a:buChar char="•"/>
            </a:pPr>
            <a:r>
              <a:rPr lang="en-US" sz="3200" dirty="0"/>
              <a:t>Sets forth standards governing long-term care facilities, including nursing homes and rest homes, and</a:t>
            </a:r>
          </a:p>
          <a:p>
            <a:pPr marL="0" lvl="1" indent="0">
              <a:buNone/>
            </a:pPr>
            <a:endParaRPr lang="en-US" sz="3200" dirty="0"/>
          </a:p>
          <a:p>
            <a:pPr marL="342900" lvl="1" indent="-342900">
              <a:buFont typeface="Arial" panose="020B0604020202020204" pitchFamily="34" charset="0"/>
              <a:buChar char="•"/>
            </a:pPr>
            <a:r>
              <a:rPr lang="en-US" sz="3200" dirty="0"/>
              <a:t>Provides a legal structure that promotes industry standardization, promotes higher quality of care, and stronger consumer protection for residents in long-term care facilities. </a:t>
            </a:r>
          </a:p>
          <a:p>
            <a:pPr marL="0" indent="0">
              <a:buNone/>
            </a:pPr>
            <a:endParaRPr lang="en-US" sz="1000" dirty="0"/>
          </a:p>
        </p:txBody>
      </p:sp>
      <p:sp>
        <p:nvSpPr>
          <p:cNvPr id="4" name="Slide Number Placeholder 5">
            <a:extLst>
              <a:ext uri="{FF2B5EF4-FFF2-40B4-BE49-F238E27FC236}">
                <a16:creationId xmlns:a16="http://schemas.microsoft.com/office/drawing/2014/main" id="{5AFA3409-650A-E04D-9C6C-C839AFCA4D9A}"/>
              </a:ext>
            </a:extLst>
          </p:cNvPr>
          <p:cNvSpPr>
            <a:spLocks noGrp="1"/>
          </p:cNvSpPr>
          <p:nvPr>
            <p:ph type="sldNum" sz="quarter" idx="4"/>
          </p:nvPr>
        </p:nvSpPr>
        <p:spPr>
          <a:xfrm>
            <a:off x="8756523" y="6492487"/>
            <a:ext cx="2736414" cy="365125"/>
          </a:xfrm>
          <a:prstGeom prst="rect">
            <a:avLst/>
          </a:prstGeom>
        </p:spPr>
        <p:txBody>
          <a:bodyPr vert="horz" lIns="91440" tIns="45720" rIns="91440" bIns="45720" rtlCol="0" anchor="ctr"/>
          <a:lstStyle>
            <a:lvl1pPr algn="r">
              <a:defRPr sz="1200">
                <a:solidFill>
                  <a:schemeClr val="tx2">
                    <a:lumMod val="40000"/>
                    <a:lumOff val="6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srgbClr val="464646">
                    <a:lumMod val="40000"/>
                    <a:lumOff val="60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srgbClr val="464646">
                  <a:lumMod val="40000"/>
                  <a:lumOff val="60000"/>
                </a:srgbClr>
              </a:solidFill>
              <a:effectLst/>
              <a:uLnTx/>
              <a:uFillTx/>
              <a:latin typeface="Calibri"/>
              <a:ea typeface="+mn-ea"/>
              <a:cs typeface="+mn-cs"/>
            </a:endParaRPr>
          </a:p>
        </p:txBody>
      </p:sp>
      <p:sp>
        <p:nvSpPr>
          <p:cNvPr id="5" name="Footer Placeholder 3">
            <a:extLst>
              <a:ext uri="{FF2B5EF4-FFF2-40B4-BE49-F238E27FC236}">
                <a16:creationId xmlns:a16="http://schemas.microsoft.com/office/drawing/2014/main" id="{EF3A1742-1D21-6E49-B1F6-D58AC8A01F49}"/>
              </a:ext>
            </a:extLst>
          </p:cNvPr>
          <p:cNvSpPr>
            <a:spLocks noGrp="1"/>
          </p:cNvSpPr>
          <p:nvPr>
            <p:ph type="ftr" sz="quarter" idx="3"/>
          </p:nvPr>
        </p:nvSpPr>
        <p:spPr>
          <a:xfrm>
            <a:off x="611133" y="6510528"/>
            <a:ext cx="3816488" cy="338328"/>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64646">
                    <a:lumMod val="40000"/>
                    <a:lumOff val="60000"/>
                  </a:srgbClr>
                </a:solidFill>
                <a:effectLst/>
                <a:uLnTx/>
                <a:uFillTx/>
                <a:latin typeface="Calibri"/>
                <a:ea typeface="+mn-ea"/>
                <a:cs typeface="+mn-cs"/>
              </a:rPr>
              <a:t>Massachusetts Department of Public Health       mass.gov/dph</a:t>
            </a:r>
          </a:p>
        </p:txBody>
      </p:sp>
    </p:spTree>
    <p:extLst>
      <p:ext uri="{BB962C8B-B14F-4D97-AF65-F5344CB8AC3E}">
        <p14:creationId xmlns:p14="http://schemas.microsoft.com/office/powerpoint/2010/main" val="14658931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D4150-A42C-4044-A92A-80407F0FE8EF}"/>
              </a:ext>
            </a:extLst>
          </p:cNvPr>
          <p:cNvSpPr>
            <a:spLocks noGrp="1"/>
          </p:cNvSpPr>
          <p:nvPr>
            <p:ph type="title"/>
          </p:nvPr>
        </p:nvSpPr>
        <p:spPr/>
        <p:txBody>
          <a:bodyPr>
            <a:noAutofit/>
          </a:bodyPr>
          <a:lstStyle/>
          <a:p>
            <a:r>
              <a:rPr lang="en-US" sz="3600" dirty="0"/>
              <a:t>Nursing Facility Accountability and Supports Package 2.0</a:t>
            </a:r>
          </a:p>
        </p:txBody>
      </p:sp>
      <p:sp>
        <p:nvSpPr>
          <p:cNvPr id="3" name="Content Placeholder 2">
            <a:extLst>
              <a:ext uri="{FF2B5EF4-FFF2-40B4-BE49-F238E27FC236}">
                <a16:creationId xmlns:a16="http://schemas.microsoft.com/office/drawing/2014/main" id="{FF150940-3D10-4277-A55A-69E807CB8184}"/>
              </a:ext>
            </a:extLst>
          </p:cNvPr>
          <p:cNvSpPr>
            <a:spLocks noGrp="1"/>
          </p:cNvSpPr>
          <p:nvPr>
            <p:ph idx="1"/>
          </p:nvPr>
        </p:nvSpPr>
        <p:spPr>
          <a:xfrm>
            <a:off x="258417" y="1113183"/>
            <a:ext cx="11748053" cy="5227981"/>
          </a:xfrm>
        </p:spPr>
        <p:txBody>
          <a:bodyPr>
            <a:normAutofit fontScale="92500" lnSpcReduction="10000"/>
          </a:bodyPr>
          <a:lstStyle/>
          <a:p>
            <a:r>
              <a:rPr lang="en-US" dirty="0"/>
              <a:t>The Executive Office of Health and Human Services recently announced Nursing Facility Accountability and Supports Package 2.0, which holds facilities to higher standards of care and infection control, invests up to $140 million in new funding, and restructures Medicaid rates.</a:t>
            </a:r>
          </a:p>
          <a:p>
            <a:r>
              <a:rPr lang="en-US" dirty="0"/>
              <a:t>There are five key elements of the Nursing Facility Accountability and Supports Package 2.0:</a:t>
            </a:r>
          </a:p>
          <a:p>
            <a:pPr lvl="1"/>
            <a:r>
              <a:rPr lang="en-US" dirty="0"/>
              <a:t>Requirements to strengthen staffing and the direct care workforce, de-densify congregate rooms, and improve standards of care</a:t>
            </a:r>
          </a:p>
          <a:p>
            <a:pPr lvl="1"/>
            <a:r>
              <a:rPr lang="en-US" dirty="0"/>
              <a:t>Long term investment through MassHealth rate restructuring</a:t>
            </a:r>
          </a:p>
          <a:p>
            <a:pPr lvl="1"/>
            <a:r>
              <a:rPr lang="en-US" dirty="0"/>
              <a:t>Targeted COVID-19 funding to support COVID response actions</a:t>
            </a:r>
          </a:p>
          <a:p>
            <a:pPr lvl="1"/>
            <a:r>
              <a:rPr lang="en-US" dirty="0"/>
              <a:t>Sustained oversight and monitoring of facilities</a:t>
            </a:r>
          </a:p>
          <a:p>
            <a:pPr lvl="1"/>
            <a:r>
              <a:rPr lang="en-US" dirty="0"/>
              <a:t>Early identification of issues and rapid response teams</a:t>
            </a:r>
          </a:p>
        </p:txBody>
      </p:sp>
    </p:spTree>
    <p:extLst>
      <p:ext uri="{BB962C8B-B14F-4D97-AF65-F5344CB8AC3E}">
        <p14:creationId xmlns:p14="http://schemas.microsoft.com/office/powerpoint/2010/main" val="10470535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mn-lt"/>
                <a:cs typeface="Arial" panose="020B0604020202020204" pitchFamily="34" charset="0"/>
              </a:rPr>
              <a:t>Overview of Previous Revisions to Regulation</a:t>
            </a:r>
          </a:p>
        </p:txBody>
      </p:sp>
      <p:sp>
        <p:nvSpPr>
          <p:cNvPr id="3" name="Content Placeholder 2"/>
          <p:cNvSpPr>
            <a:spLocks noGrp="1"/>
          </p:cNvSpPr>
          <p:nvPr>
            <p:ph idx="1"/>
          </p:nvPr>
        </p:nvSpPr>
        <p:spPr>
          <a:xfrm>
            <a:off x="609600" y="1122218"/>
            <a:ext cx="10972800" cy="5003945"/>
          </a:xfrm>
        </p:spPr>
        <p:txBody>
          <a:bodyPr>
            <a:noAutofit/>
          </a:bodyPr>
          <a:lstStyle/>
          <a:p>
            <a:r>
              <a:rPr lang="en-US" sz="2400" dirty="0"/>
              <a:t>As a reminder, </a:t>
            </a:r>
            <a:r>
              <a:rPr lang="en-US" sz="2400" dirty="0">
                <a:solidFill>
                  <a:srgbClr val="000000"/>
                </a:solidFill>
              </a:rPr>
              <a:t>the Department previously presented to the Public Health Council proposed revisions </a:t>
            </a:r>
            <a:r>
              <a:rPr lang="en-US" sz="2400" dirty="0"/>
              <a:t>to 105 CMR 150.000 to align the regulation with the Executive Office of Health and Human Services’ implementation of the Nursing Facility Accountability and Supports Package 2.0. </a:t>
            </a:r>
            <a:r>
              <a:rPr lang="en-US" sz="2400" dirty="0">
                <a:solidFill>
                  <a:srgbClr val="000000"/>
                </a:solidFill>
              </a:rPr>
              <a:t>Specific preliminary revisions included:</a:t>
            </a:r>
            <a:endParaRPr lang="en-US" sz="2400" dirty="0"/>
          </a:p>
          <a:p>
            <a:pPr lvl="1"/>
            <a:r>
              <a:rPr lang="en-US" sz="2400" dirty="0"/>
              <a:t>Requiring nursing homes to provide a minimum number of 3.580 hours of care per resident per day, of which a subset of .508 hours must be care provided by a registered nurse; </a:t>
            </a:r>
          </a:p>
          <a:p>
            <a:pPr lvl="1"/>
            <a:r>
              <a:rPr lang="en-US" sz="2400" dirty="0"/>
              <a:t>Requiring nursing homes to transition multiple occupancy resident bedrooms to single or double occupancy bedrooms by January 31, 2022; and</a:t>
            </a:r>
          </a:p>
          <a:p>
            <a:pPr lvl="1"/>
            <a:r>
              <a:rPr lang="en-US" sz="2400" dirty="0"/>
              <a:t>Updating spacing requirements for all bedrooms and overall square footage requirements in double occupancy bedrooms.</a:t>
            </a:r>
          </a:p>
          <a:p>
            <a:pPr lvl="1"/>
            <a:endParaRPr lang="en-US" dirty="0"/>
          </a:p>
          <a:p>
            <a:pPr lvl="2"/>
            <a:endParaRPr lang="en-US" dirty="0"/>
          </a:p>
        </p:txBody>
      </p:sp>
      <p:sp>
        <p:nvSpPr>
          <p:cNvPr id="4" name="Slide Number Placeholder 5">
            <a:extLst>
              <a:ext uri="{FF2B5EF4-FFF2-40B4-BE49-F238E27FC236}">
                <a16:creationId xmlns:a16="http://schemas.microsoft.com/office/drawing/2014/main" id="{5AFA3409-650A-E04D-9C6C-C839AFCA4D9A}"/>
              </a:ext>
            </a:extLst>
          </p:cNvPr>
          <p:cNvSpPr>
            <a:spLocks noGrp="1"/>
          </p:cNvSpPr>
          <p:nvPr>
            <p:ph type="sldNum" sz="quarter" idx="4"/>
          </p:nvPr>
        </p:nvSpPr>
        <p:spPr>
          <a:xfrm>
            <a:off x="8756523" y="6492487"/>
            <a:ext cx="2736414" cy="365125"/>
          </a:xfrm>
          <a:prstGeom prst="rect">
            <a:avLst/>
          </a:prstGeom>
        </p:spPr>
        <p:txBody>
          <a:bodyPr vert="horz" lIns="91440" tIns="45720" rIns="91440" bIns="45720" rtlCol="0" anchor="ctr"/>
          <a:lstStyle>
            <a:lvl1pPr algn="r">
              <a:defRPr sz="1200">
                <a:solidFill>
                  <a:schemeClr val="tx2">
                    <a:lumMod val="40000"/>
                    <a:lumOff val="6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srgbClr val="464646">
                    <a:lumMod val="40000"/>
                    <a:lumOff val="60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srgbClr val="464646">
                  <a:lumMod val="40000"/>
                  <a:lumOff val="60000"/>
                </a:srgbClr>
              </a:solidFill>
              <a:effectLst/>
              <a:uLnTx/>
              <a:uFillTx/>
              <a:latin typeface="Calibri"/>
              <a:ea typeface="+mn-ea"/>
              <a:cs typeface="+mn-cs"/>
            </a:endParaRPr>
          </a:p>
        </p:txBody>
      </p:sp>
      <p:sp>
        <p:nvSpPr>
          <p:cNvPr id="5" name="Footer Placeholder 3">
            <a:extLst>
              <a:ext uri="{FF2B5EF4-FFF2-40B4-BE49-F238E27FC236}">
                <a16:creationId xmlns:a16="http://schemas.microsoft.com/office/drawing/2014/main" id="{EF3A1742-1D21-6E49-B1F6-D58AC8A01F49}"/>
              </a:ext>
            </a:extLst>
          </p:cNvPr>
          <p:cNvSpPr>
            <a:spLocks noGrp="1"/>
          </p:cNvSpPr>
          <p:nvPr>
            <p:ph type="ftr" sz="quarter" idx="3"/>
          </p:nvPr>
        </p:nvSpPr>
        <p:spPr>
          <a:xfrm>
            <a:off x="611133" y="6510528"/>
            <a:ext cx="3816488" cy="338328"/>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64646">
                    <a:lumMod val="40000"/>
                    <a:lumOff val="60000"/>
                  </a:srgbClr>
                </a:solidFill>
                <a:effectLst/>
                <a:uLnTx/>
                <a:uFillTx/>
                <a:latin typeface="Calibri"/>
                <a:ea typeface="+mn-ea"/>
                <a:cs typeface="+mn-cs"/>
              </a:rPr>
              <a:t>Massachusetts Department of Public Health       mass.gov/dph</a:t>
            </a:r>
          </a:p>
        </p:txBody>
      </p:sp>
    </p:spTree>
    <p:extLst>
      <p:ext uri="{BB962C8B-B14F-4D97-AF65-F5344CB8AC3E}">
        <p14:creationId xmlns:p14="http://schemas.microsoft.com/office/powerpoint/2010/main" val="22952951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Public Comment Periods</a:t>
            </a:r>
            <a:endParaRPr lang="en-US" sz="3600" dirty="0">
              <a:latin typeface="+mn-lt"/>
              <a:cs typeface="Arial" panose="020B0604020202020204" pitchFamily="34" charset="0"/>
            </a:endParaRPr>
          </a:p>
        </p:txBody>
      </p:sp>
      <p:sp>
        <p:nvSpPr>
          <p:cNvPr id="3" name="Content Placeholder 2"/>
          <p:cNvSpPr>
            <a:spLocks noGrp="1"/>
          </p:cNvSpPr>
          <p:nvPr>
            <p:ph idx="1"/>
          </p:nvPr>
        </p:nvSpPr>
        <p:spPr>
          <a:xfrm>
            <a:off x="384313" y="931178"/>
            <a:ext cx="11509117" cy="5561309"/>
          </a:xfrm>
        </p:spPr>
        <p:txBody>
          <a:bodyPr>
            <a:noAutofit/>
          </a:bodyPr>
          <a:lstStyle/>
          <a:p>
            <a:pPr marL="0" indent="0">
              <a:buNone/>
            </a:pPr>
            <a:r>
              <a:rPr lang="en-US" sz="2800" dirty="0"/>
              <a:t>Following the first presentation to the PHC, the Department held a public comment period, including a public hearing. Based on the public comments received, the Department made additional revisions to 105 CMR 150.000.</a:t>
            </a:r>
          </a:p>
          <a:p>
            <a:pPr marL="0" indent="0">
              <a:buNone/>
            </a:pPr>
            <a:endParaRPr lang="en-US" sz="2800" dirty="0"/>
          </a:p>
          <a:p>
            <a:pPr marL="0" indent="0">
              <a:buNone/>
            </a:pPr>
            <a:r>
              <a:rPr lang="en-US" sz="2800" dirty="0"/>
              <a:t>The Department held a second public comment period, including a public hearing on March 1, 2021, and made additional revisions to the regulation.</a:t>
            </a:r>
          </a:p>
          <a:p>
            <a:pPr marL="0" indent="0">
              <a:buNone/>
            </a:pPr>
            <a:endParaRPr lang="en-US" sz="2800" dirty="0"/>
          </a:p>
          <a:p>
            <a:pPr marL="0" indent="0">
              <a:buNone/>
            </a:pPr>
            <a:r>
              <a:rPr lang="en-US" sz="2800" dirty="0"/>
              <a:t>This presentation will outline the revisions made in response to comments received or for clarity. </a:t>
            </a:r>
          </a:p>
          <a:p>
            <a:pPr marL="0" indent="0">
              <a:buNone/>
            </a:pPr>
            <a:endParaRPr lang="en-US" sz="2800" dirty="0"/>
          </a:p>
        </p:txBody>
      </p:sp>
      <p:sp>
        <p:nvSpPr>
          <p:cNvPr id="4" name="Slide Number Placeholder 5">
            <a:extLst>
              <a:ext uri="{FF2B5EF4-FFF2-40B4-BE49-F238E27FC236}">
                <a16:creationId xmlns:a16="http://schemas.microsoft.com/office/drawing/2014/main" id="{5AFA3409-650A-E04D-9C6C-C839AFCA4D9A}"/>
              </a:ext>
            </a:extLst>
          </p:cNvPr>
          <p:cNvSpPr>
            <a:spLocks noGrp="1"/>
          </p:cNvSpPr>
          <p:nvPr>
            <p:ph type="sldNum" sz="quarter" idx="4"/>
          </p:nvPr>
        </p:nvSpPr>
        <p:spPr>
          <a:xfrm>
            <a:off x="8756523" y="6492487"/>
            <a:ext cx="2736414" cy="365125"/>
          </a:xfrm>
          <a:prstGeom prst="rect">
            <a:avLst/>
          </a:prstGeom>
        </p:spPr>
        <p:txBody>
          <a:bodyPr vert="horz" lIns="91440" tIns="45720" rIns="91440" bIns="45720" rtlCol="0" anchor="ctr"/>
          <a:lstStyle>
            <a:lvl1pPr algn="r">
              <a:defRPr sz="1200">
                <a:solidFill>
                  <a:schemeClr val="tx2">
                    <a:lumMod val="40000"/>
                    <a:lumOff val="6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srgbClr val="464646">
                    <a:lumMod val="40000"/>
                    <a:lumOff val="60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srgbClr val="464646">
                  <a:lumMod val="40000"/>
                  <a:lumOff val="60000"/>
                </a:srgbClr>
              </a:solidFill>
              <a:effectLst/>
              <a:uLnTx/>
              <a:uFillTx/>
              <a:latin typeface="Calibri"/>
              <a:ea typeface="+mn-ea"/>
              <a:cs typeface="+mn-cs"/>
            </a:endParaRPr>
          </a:p>
        </p:txBody>
      </p:sp>
      <p:sp>
        <p:nvSpPr>
          <p:cNvPr id="5" name="Footer Placeholder 3">
            <a:extLst>
              <a:ext uri="{FF2B5EF4-FFF2-40B4-BE49-F238E27FC236}">
                <a16:creationId xmlns:a16="http://schemas.microsoft.com/office/drawing/2014/main" id="{EF3A1742-1D21-6E49-B1F6-D58AC8A01F49}"/>
              </a:ext>
            </a:extLst>
          </p:cNvPr>
          <p:cNvSpPr>
            <a:spLocks noGrp="1"/>
          </p:cNvSpPr>
          <p:nvPr>
            <p:ph type="ftr" sz="quarter" idx="3"/>
          </p:nvPr>
        </p:nvSpPr>
        <p:spPr>
          <a:xfrm>
            <a:off x="887860" y="6341364"/>
            <a:ext cx="3816488" cy="338328"/>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64646">
                    <a:lumMod val="40000"/>
                    <a:lumOff val="60000"/>
                  </a:srgbClr>
                </a:solidFill>
                <a:effectLst/>
                <a:uLnTx/>
                <a:uFillTx/>
                <a:latin typeface="Calibri"/>
                <a:ea typeface="+mn-ea"/>
                <a:cs typeface="+mn-cs"/>
              </a:rPr>
              <a:t>Massachusetts Department of Public Health       mass.gov/dph</a:t>
            </a:r>
          </a:p>
        </p:txBody>
      </p:sp>
    </p:spTree>
    <p:extLst>
      <p:ext uri="{BB962C8B-B14F-4D97-AF65-F5344CB8AC3E}">
        <p14:creationId xmlns:p14="http://schemas.microsoft.com/office/powerpoint/2010/main" val="4597368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260DB-B69E-47FE-9FD6-E05F22D45D38}"/>
              </a:ext>
            </a:extLst>
          </p:cNvPr>
          <p:cNvSpPr>
            <a:spLocks noGrp="1"/>
          </p:cNvSpPr>
          <p:nvPr>
            <p:ph type="title"/>
          </p:nvPr>
        </p:nvSpPr>
        <p:spPr/>
        <p:txBody>
          <a:bodyPr/>
          <a:lstStyle/>
          <a:p>
            <a:r>
              <a:rPr lang="en-US" dirty="0"/>
              <a:t>Highlights of Post-Comment Review</a:t>
            </a:r>
          </a:p>
        </p:txBody>
      </p:sp>
      <p:sp>
        <p:nvSpPr>
          <p:cNvPr id="3" name="Content Placeholder 2">
            <a:extLst>
              <a:ext uri="{FF2B5EF4-FFF2-40B4-BE49-F238E27FC236}">
                <a16:creationId xmlns:a16="http://schemas.microsoft.com/office/drawing/2014/main" id="{D2A30875-80DC-4084-B6F0-20A12B26A8AE}"/>
              </a:ext>
            </a:extLst>
          </p:cNvPr>
          <p:cNvSpPr>
            <a:spLocks noGrp="1"/>
          </p:cNvSpPr>
          <p:nvPr>
            <p:ph idx="1"/>
          </p:nvPr>
        </p:nvSpPr>
        <p:spPr>
          <a:xfrm>
            <a:off x="304800" y="1152940"/>
            <a:ext cx="11277600" cy="4973224"/>
          </a:xfrm>
        </p:spPr>
        <p:txBody>
          <a:bodyPr>
            <a:normAutofit/>
          </a:bodyPr>
          <a:lstStyle/>
          <a:p>
            <a:r>
              <a:rPr lang="en-US" dirty="0"/>
              <a:t>As a result of the comments received during the public comment periods, DPH recommends additional revisions to 105 CMR 150.000:</a:t>
            </a:r>
          </a:p>
          <a:p>
            <a:pPr lvl="1"/>
            <a:r>
              <a:rPr lang="en-US" dirty="0"/>
              <a:t>Amending the proposed square footage requirements for resident bedrooms while still maximizing distance between resident beds;</a:t>
            </a:r>
          </a:p>
          <a:p>
            <a:pPr lvl="1"/>
            <a:r>
              <a:rPr lang="en-US" dirty="0"/>
              <a:t>Permitting nursing homes that are unable to fully comply with the de-densify requirements by April 30, 2022 to demonstrate to the Department through the submission of evidence of the licensee’s good faith efforts to come into compliance. </a:t>
            </a:r>
          </a:p>
          <a:p>
            <a:pPr marL="457200" lvl="1" indent="0">
              <a:buNone/>
            </a:pPr>
            <a:endParaRPr lang="en-US" dirty="0"/>
          </a:p>
          <a:p>
            <a:pPr lvl="1"/>
            <a:endParaRPr lang="en-US" dirty="0"/>
          </a:p>
        </p:txBody>
      </p:sp>
    </p:spTree>
    <p:extLst>
      <p:ext uri="{BB962C8B-B14F-4D97-AF65-F5344CB8AC3E}">
        <p14:creationId xmlns:p14="http://schemas.microsoft.com/office/powerpoint/2010/main" val="30851488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DD776-A2BE-4A14-94F9-57B045D843DE}"/>
              </a:ext>
            </a:extLst>
          </p:cNvPr>
          <p:cNvSpPr>
            <a:spLocks noGrp="1"/>
          </p:cNvSpPr>
          <p:nvPr>
            <p:ph type="title"/>
          </p:nvPr>
        </p:nvSpPr>
        <p:spPr/>
        <p:txBody>
          <a:bodyPr>
            <a:normAutofit fontScale="90000"/>
          </a:bodyPr>
          <a:lstStyle/>
          <a:p>
            <a:r>
              <a:rPr lang="en-US" dirty="0">
                <a:cs typeface="Arial" panose="020B0604020202020204" pitchFamily="34" charset="0"/>
              </a:rPr>
              <a:t>Post-Comment Revisions: Physical Plant Updates</a:t>
            </a:r>
            <a:endParaRPr lang="en-US" dirty="0"/>
          </a:p>
        </p:txBody>
      </p:sp>
      <p:sp>
        <p:nvSpPr>
          <p:cNvPr id="3" name="Content Placeholder 2">
            <a:extLst>
              <a:ext uri="{FF2B5EF4-FFF2-40B4-BE49-F238E27FC236}">
                <a16:creationId xmlns:a16="http://schemas.microsoft.com/office/drawing/2014/main" id="{17606C85-0F95-484E-8E4C-6C0BD06673B6}"/>
              </a:ext>
            </a:extLst>
          </p:cNvPr>
          <p:cNvSpPr>
            <a:spLocks noGrp="1"/>
          </p:cNvSpPr>
          <p:nvPr>
            <p:ph idx="1"/>
          </p:nvPr>
        </p:nvSpPr>
        <p:spPr>
          <a:xfrm>
            <a:off x="140677" y="1041010"/>
            <a:ext cx="11176680" cy="4650972"/>
          </a:xfrm>
        </p:spPr>
        <p:txBody>
          <a:bodyPr>
            <a:normAutofit fontScale="92500" lnSpcReduction="10000"/>
          </a:bodyPr>
          <a:lstStyle/>
          <a:p>
            <a:pPr marL="0" indent="0">
              <a:buNone/>
            </a:pPr>
            <a:r>
              <a:rPr lang="en-US" sz="2400" dirty="0"/>
              <a:t>CURRENT REGULATION:</a:t>
            </a:r>
          </a:p>
          <a:p>
            <a:r>
              <a:rPr lang="en-US" sz="2400" dirty="0"/>
              <a:t>Sets minimum square footage requirements for floor area per bed and spacing among beds. </a:t>
            </a:r>
          </a:p>
          <a:p>
            <a:pPr marL="0" indent="0">
              <a:buNone/>
            </a:pPr>
            <a:endParaRPr lang="en-US" sz="2400" dirty="0"/>
          </a:p>
          <a:p>
            <a:pPr marL="0" indent="0">
              <a:buNone/>
            </a:pPr>
            <a:r>
              <a:rPr lang="en-US" sz="2400" dirty="0"/>
              <a:t>ORIGINAL PROPOSED REVISION:</a:t>
            </a:r>
          </a:p>
          <a:p>
            <a:r>
              <a:rPr lang="en-US" sz="2400" dirty="0"/>
              <a:t>Update spacing requirements for all bedrooms and overall square footage requirements in double occupancy bedrooms.</a:t>
            </a:r>
          </a:p>
          <a:p>
            <a:pPr marL="0" indent="0">
              <a:buNone/>
            </a:pPr>
            <a:endParaRPr lang="en-US" sz="2400" dirty="0"/>
          </a:p>
          <a:p>
            <a:pPr marL="0" indent="0">
              <a:buNone/>
            </a:pPr>
            <a:r>
              <a:rPr lang="en-US" sz="2400" dirty="0"/>
              <a:t>PROPOSED REVISION AFTER FIRST COMMENT PERIOD:</a:t>
            </a:r>
          </a:p>
          <a:p>
            <a:r>
              <a:rPr lang="en-US" sz="2400" dirty="0"/>
              <a:t>Require increased square footage and spacing requirements apply to new facilities and to any construction and/or renovation projects affecting resident bedrooms in current facilities.</a:t>
            </a:r>
          </a:p>
          <a:p>
            <a:pPr marL="0" indent="0">
              <a:buNone/>
            </a:pPr>
            <a:endParaRPr lang="en-US" sz="2400" dirty="0"/>
          </a:p>
          <a:p>
            <a:pPr marL="0" indent="0">
              <a:buNone/>
            </a:pPr>
            <a:r>
              <a:rPr lang="en-US" dirty="0"/>
              <a:t> </a:t>
            </a:r>
          </a:p>
          <a:p>
            <a:pPr marL="0" indent="0">
              <a:buNone/>
            </a:pPr>
            <a:endParaRPr lang="en-US" dirty="0"/>
          </a:p>
        </p:txBody>
      </p:sp>
    </p:spTree>
    <p:extLst>
      <p:ext uri="{BB962C8B-B14F-4D97-AF65-F5344CB8AC3E}">
        <p14:creationId xmlns:p14="http://schemas.microsoft.com/office/powerpoint/2010/main" val="36437717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F61D6-72BB-45CA-B27C-9E764A3AB41C}"/>
              </a:ext>
            </a:extLst>
          </p:cNvPr>
          <p:cNvSpPr>
            <a:spLocks noGrp="1"/>
          </p:cNvSpPr>
          <p:nvPr>
            <p:ph type="title"/>
          </p:nvPr>
        </p:nvSpPr>
        <p:spPr/>
        <p:txBody>
          <a:bodyPr>
            <a:normAutofit fontScale="90000"/>
          </a:bodyPr>
          <a:lstStyle/>
          <a:p>
            <a:r>
              <a:rPr lang="en-US" dirty="0">
                <a:cs typeface="Arial" panose="020B0604020202020204" pitchFamily="34" charset="0"/>
              </a:rPr>
              <a:t>Post-Comment Revisions: Physical Plant Updates</a:t>
            </a:r>
            <a:endParaRPr lang="en-US" dirty="0"/>
          </a:p>
        </p:txBody>
      </p:sp>
      <p:sp>
        <p:nvSpPr>
          <p:cNvPr id="3" name="Content Placeholder 2">
            <a:extLst>
              <a:ext uri="{FF2B5EF4-FFF2-40B4-BE49-F238E27FC236}">
                <a16:creationId xmlns:a16="http://schemas.microsoft.com/office/drawing/2014/main" id="{D4E0FD10-1CE0-49E9-9133-959AEDE5F639}"/>
              </a:ext>
            </a:extLst>
          </p:cNvPr>
          <p:cNvSpPr>
            <a:spLocks noGrp="1"/>
          </p:cNvSpPr>
          <p:nvPr>
            <p:ph idx="1"/>
          </p:nvPr>
        </p:nvSpPr>
        <p:spPr>
          <a:xfrm>
            <a:off x="211015" y="1055078"/>
            <a:ext cx="11371385" cy="5071086"/>
          </a:xfrm>
        </p:spPr>
        <p:txBody>
          <a:bodyPr>
            <a:normAutofit fontScale="92500" lnSpcReduction="10000"/>
          </a:bodyPr>
          <a:lstStyle/>
          <a:p>
            <a:pPr marL="0" lvl="0" indent="0">
              <a:buNone/>
            </a:pPr>
            <a:r>
              <a:rPr lang="en-US" sz="2400" dirty="0"/>
              <a:t>CURRENT REGULATION: </a:t>
            </a:r>
          </a:p>
          <a:p>
            <a:r>
              <a:rPr lang="en-US" sz="2400" dirty="0"/>
              <a:t>Permits up to four beds per resident bedroom in nursing homes, unless there is new construction or reconstruction, in which case after construction DPH allows no more than two beds in the affected bedrooms.</a:t>
            </a:r>
          </a:p>
          <a:p>
            <a:pPr marL="0" indent="0">
              <a:buNone/>
            </a:pPr>
            <a:r>
              <a:rPr lang="en-US" sz="2400" dirty="0"/>
              <a:t>PROPOSED REVISION:</a:t>
            </a:r>
          </a:p>
          <a:p>
            <a:r>
              <a:rPr lang="en-US" sz="2400" dirty="0"/>
              <a:t>Requires nursing homes to transition multiple occupancy resident bedrooms to single or double occupancy bedrooms.</a:t>
            </a:r>
          </a:p>
          <a:p>
            <a:pPr marL="0" indent="0">
              <a:buNone/>
            </a:pPr>
            <a:r>
              <a:rPr lang="en-US" sz="2400" dirty="0"/>
              <a:t>SUMMARY OF FURTHER REVISIONS AFTER COMMENT PERIODS:</a:t>
            </a:r>
          </a:p>
          <a:p>
            <a:r>
              <a:rPr lang="en-US" sz="2400" dirty="0"/>
              <a:t>Moves the effective date for compliance from January 2022 to April 30, 2022; and</a:t>
            </a:r>
          </a:p>
          <a:p>
            <a:r>
              <a:rPr lang="en-US" sz="2400" dirty="0"/>
              <a:t>Permits nursing homes that are unable to fully comply with the de-densify requirements by April 30, 2022 to demonstrate to the Department through the submission of evidence of the licensee’s good faith efforts to come into compliance. </a:t>
            </a:r>
          </a:p>
          <a:p>
            <a:pPr lvl="1"/>
            <a:r>
              <a:rPr lang="en-US" sz="2000" dirty="0"/>
              <a:t>The Department will issue guidance detailing what constitutes good faith efforts as well as the process for submission of evidence and the Department’s review and expectations for licensees to continue to demonstrate ongoing good faith efforts after April 30, 2022. </a:t>
            </a:r>
          </a:p>
          <a:p>
            <a:pPr marL="0" indent="0">
              <a:buNone/>
            </a:pPr>
            <a:endParaRPr lang="en-US" sz="2400" dirty="0"/>
          </a:p>
          <a:p>
            <a:pPr marL="0" indent="0">
              <a:buNone/>
            </a:pPr>
            <a:endParaRPr lang="en-US" sz="2400" dirty="0"/>
          </a:p>
          <a:p>
            <a:pPr marL="0" indent="0">
              <a:buNone/>
            </a:pPr>
            <a:endParaRPr lang="en-US" dirty="0"/>
          </a:p>
        </p:txBody>
      </p:sp>
    </p:spTree>
    <p:extLst>
      <p:ext uri="{BB962C8B-B14F-4D97-AF65-F5344CB8AC3E}">
        <p14:creationId xmlns:p14="http://schemas.microsoft.com/office/powerpoint/2010/main" val="11871164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mn-lt"/>
                <a:cs typeface="Arial" panose="020B0604020202020204" pitchFamily="34" charset="0"/>
              </a:rPr>
              <a:t>Next Steps</a:t>
            </a:r>
          </a:p>
        </p:txBody>
      </p:sp>
      <p:sp>
        <p:nvSpPr>
          <p:cNvPr id="3" name="Content Placeholder 2"/>
          <p:cNvSpPr>
            <a:spLocks noGrp="1"/>
          </p:cNvSpPr>
          <p:nvPr>
            <p:ph idx="1"/>
          </p:nvPr>
        </p:nvSpPr>
        <p:spPr>
          <a:xfrm>
            <a:off x="592822" y="1834739"/>
            <a:ext cx="10972800" cy="4409650"/>
          </a:xfrm>
        </p:spPr>
        <p:txBody>
          <a:bodyPr>
            <a:normAutofit/>
          </a:bodyPr>
          <a:lstStyle/>
          <a:p>
            <a:pPr marL="457200" lvl="1" indent="-457200">
              <a:lnSpc>
                <a:spcPct val="80000"/>
              </a:lnSpc>
              <a:spcBef>
                <a:spcPts val="1200"/>
              </a:spcBef>
              <a:spcAft>
                <a:spcPts val="600"/>
              </a:spcAft>
              <a:buFont typeface="Arial" panose="020B0604020202020204" pitchFamily="34" charset="0"/>
              <a:buChar char="•"/>
            </a:pPr>
            <a:r>
              <a:rPr lang="en-US" altLang="en-US"/>
              <a:t>The Department requests </a:t>
            </a:r>
            <a:r>
              <a:rPr lang="en-US" altLang="en-US" dirty="0"/>
              <a:t>the Public Health Council approve the proposed regulations for promulgation.</a:t>
            </a:r>
          </a:p>
          <a:p>
            <a:pPr marL="457200" lvl="1" indent="-457200">
              <a:lnSpc>
                <a:spcPct val="80000"/>
              </a:lnSpc>
              <a:spcBef>
                <a:spcPts val="1200"/>
              </a:spcBef>
              <a:spcAft>
                <a:spcPts val="600"/>
              </a:spcAft>
              <a:buFont typeface="Arial" panose="020B0604020202020204" pitchFamily="34" charset="0"/>
              <a:buChar char="•"/>
            </a:pPr>
            <a:endParaRPr lang="en-US" altLang="en-US" dirty="0"/>
          </a:p>
          <a:p>
            <a:pPr marL="457200" lvl="1" indent="-457200">
              <a:lnSpc>
                <a:spcPct val="80000"/>
              </a:lnSpc>
              <a:spcBef>
                <a:spcPts val="1200"/>
              </a:spcBef>
              <a:spcAft>
                <a:spcPts val="600"/>
              </a:spcAft>
              <a:buFont typeface="Arial" panose="020B0604020202020204" pitchFamily="34" charset="0"/>
              <a:buChar char="•"/>
            </a:pPr>
            <a:r>
              <a:rPr lang="en-US" altLang="en-US" dirty="0"/>
              <a:t>Following Public Health Council approval, the Department will file the amended regulation with the Secretary of the Commonwealth for final enactment.</a:t>
            </a:r>
            <a:endParaRPr lang="en-US" dirty="0"/>
          </a:p>
          <a:p>
            <a:pPr marL="457200" lvl="1" indent="-457200">
              <a:lnSpc>
                <a:spcPct val="80000"/>
              </a:lnSpc>
              <a:spcBef>
                <a:spcPts val="1200"/>
              </a:spcBef>
              <a:spcAft>
                <a:spcPts val="600"/>
              </a:spcAft>
              <a:buFont typeface="Arial" panose="020B0604020202020204" pitchFamily="34" charset="0"/>
              <a:buChar char="•"/>
            </a:pPr>
            <a:endParaRPr lang="en-US" altLang="en-US" dirty="0"/>
          </a:p>
        </p:txBody>
      </p:sp>
      <p:sp>
        <p:nvSpPr>
          <p:cNvPr id="4" name="Slide Number Placeholder 5">
            <a:extLst>
              <a:ext uri="{FF2B5EF4-FFF2-40B4-BE49-F238E27FC236}">
                <a16:creationId xmlns:a16="http://schemas.microsoft.com/office/drawing/2014/main" id="{5AFA3409-650A-E04D-9C6C-C839AFCA4D9A}"/>
              </a:ext>
            </a:extLst>
          </p:cNvPr>
          <p:cNvSpPr>
            <a:spLocks noGrp="1"/>
          </p:cNvSpPr>
          <p:nvPr>
            <p:ph type="sldNum" sz="quarter" idx="4"/>
          </p:nvPr>
        </p:nvSpPr>
        <p:spPr>
          <a:xfrm>
            <a:off x="8756523" y="6492487"/>
            <a:ext cx="2736414" cy="365125"/>
          </a:xfrm>
          <a:prstGeom prst="rect">
            <a:avLst/>
          </a:prstGeom>
        </p:spPr>
        <p:txBody>
          <a:bodyPr vert="horz" lIns="91440" tIns="45720" rIns="91440" bIns="45720" rtlCol="0" anchor="ctr"/>
          <a:lstStyle>
            <a:lvl1pPr algn="r">
              <a:defRPr sz="1200">
                <a:solidFill>
                  <a:schemeClr val="tx2">
                    <a:lumMod val="40000"/>
                    <a:lumOff val="6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srgbClr val="464646">
                    <a:lumMod val="40000"/>
                    <a:lumOff val="60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srgbClr val="464646">
                  <a:lumMod val="40000"/>
                  <a:lumOff val="60000"/>
                </a:srgbClr>
              </a:solidFill>
              <a:effectLst/>
              <a:uLnTx/>
              <a:uFillTx/>
              <a:latin typeface="Calibri"/>
              <a:ea typeface="+mn-ea"/>
              <a:cs typeface="+mn-cs"/>
            </a:endParaRPr>
          </a:p>
        </p:txBody>
      </p:sp>
      <p:sp>
        <p:nvSpPr>
          <p:cNvPr id="5" name="Footer Placeholder 3">
            <a:extLst>
              <a:ext uri="{FF2B5EF4-FFF2-40B4-BE49-F238E27FC236}">
                <a16:creationId xmlns:a16="http://schemas.microsoft.com/office/drawing/2014/main" id="{EF3A1742-1D21-6E49-B1F6-D58AC8A01F49}"/>
              </a:ext>
            </a:extLst>
          </p:cNvPr>
          <p:cNvSpPr>
            <a:spLocks noGrp="1"/>
          </p:cNvSpPr>
          <p:nvPr>
            <p:ph type="ftr" sz="quarter" idx="3"/>
          </p:nvPr>
        </p:nvSpPr>
        <p:spPr>
          <a:xfrm>
            <a:off x="611133" y="6510528"/>
            <a:ext cx="3816488" cy="338328"/>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64646">
                    <a:lumMod val="40000"/>
                    <a:lumOff val="60000"/>
                  </a:srgbClr>
                </a:solidFill>
                <a:effectLst/>
                <a:uLnTx/>
                <a:uFillTx/>
                <a:latin typeface="Calibri"/>
                <a:ea typeface="+mn-ea"/>
                <a:cs typeface="+mn-cs"/>
              </a:rPr>
              <a:t>Massachusetts Department of Public Health       mass.gov/dph</a:t>
            </a:r>
          </a:p>
        </p:txBody>
      </p:sp>
    </p:spTree>
    <p:extLst>
      <p:ext uri="{BB962C8B-B14F-4D97-AF65-F5344CB8AC3E}">
        <p14:creationId xmlns:p14="http://schemas.microsoft.com/office/powerpoint/2010/main" val="6253908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41526" y="1166843"/>
            <a:ext cx="9515045" cy="427809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Thank you for the opportunity to present this information today.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For more information regarding standards for long-term care facilities, please find the relevant statutory language and the full current regulation here:</a:t>
            </a:r>
          </a:p>
          <a:p>
            <a:pPr marL="339725"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3399"/>
              </a:solidFill>
              <a:effectLst/>
              <a:uLnTx/>
              <a:uFillTx/>
              <a:latin typeface="Calibri"/>
              <a:ea typeface="+mn-ea"/>
              <a:cs typeface="+mn-cs"/>
            </a:endParaRPr>
          </a:p>
          <a:p>
            <a:pPr marL="339725"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hlinkClick r:id="rId3"/>
              </a:rPr>
              <a:t>https://malegislature.gov/Laws/GeneralLaws/PartI/TitleXVI/Chapter111</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339725"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hlinkClick r:id="rId4"/>
              </a:rPr>
              <a:t>https://www.mass.gov/doc/105-cmr-150-standards-for-long-term-care-facilities/download</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339725"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339725"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3399"/>
              </a:solidFill>
              <a:effectLst/>
              <a:uLnTx/>
              <a:uFillTx/>
              <a:latin typeface="Calibri"/>
              <a:ea typeface="+mn-ea"/>
              <a:cs typeface="+mn-cs"/>
            </a:endParaRPr>
          </a:p>
        </p:txBody>
      </p:sp>
      <p:sp>
        <p:nvSpPr>
          <p:cNvPr id="2" name="Rectangle 1"/>
          <p:cNvSpPr/>
          <p:nvPr/>
        </p:nvSpPr>
        <p:spPr>
          <a:xfrm>
            <a:off x="4819926" y="4206306"/>
            <a:ext cx="4358244"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523722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EC1C4EF3-3A8A-F442-8EF2-6A57E937ACE1}"/>
              </a:ext>
            </a:extLst>
          </p:cNvPr>
          <p:cNvSpPr txBox="1">
            <a:spLocks/>
          </p:cNvSpPr>
          <p:nvPr/>
        </p:nvSpPr>
        <p:spPr>
          <a:xfrm>
            <a:off x="930894" y="2607129"/>
            <a:ext cx="10508345" cy="3517446"/>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5000" b="1" i="0" kern="1200" cap="all" baseline="0">
                <a:solidFill>
                  <a:srgbClr val="1C2632"/>
                </a:solidFill>
                <a:latin typeface="Arial" charset="0"/>
                <a:ea typeface="Arial" charset="0"/>
                <a:cs typeface="Arial"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en-US" sz="4000" b="1" i="0" u="none" strike="noStrike" kern="1200" cap="none" spc="0" normalizeH="0" baseline="0" noProof="0" dirty="0">
                <a:ln>
                  <a:noFill/>
                </a:ln>
                <a:solidFill>
                  <a:prstClr val="white"/>
                </a:solidFill>
                <a:effectLst/>
                <a:uLnTx/>
                <a:uFillTx/>
                <a:latin typeface="Calibri Light"/>
                <a:cs typeface="Arial" charset="0"/>
              </a:rPr>
              <a:t>DPH Housing Stability Update</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4000" b="1" i="0" u="none" strike="noStrike" kern="1200" cap="none" spc="0" normalizeH="0" baseline="0" noProof="0" dirty="0">
                <a:ln>
                  <a:noFill/>
                </a:ln>
                <a:solidFill>
                  <a:prstClr val="white"/>
                </a:solidFill>
                <a:effectLst/>
                <a:uLnTx/>
                <a:uFillTx/>
                <a:latin typeface="Calibri Light"/>
                <a:cs typeface="Arial" charset="0"/>
              </a:rPr>
              <a:t> </a:t>
            </a:r>
            <a:endParaRPr kumimoji="0" lang="en-US" altLang="en-US" sz="1000" b="1" i="0" u="none" strike="noStrike" kern="1200" cap="none" spc="0" normalizeH="0" baseline="0" noProof="0" dirty="0">
              <a:ln>
                <a:noFill/>
              </a:ln>
              <a:solidFill>
                <a:prstClr val="white"/>
              </a:solidFill>
              <a:effectLst/>
              <a:uLnTx/>
              <a:uFillTx/>
              <a:latin typeface="Calibri Light"/>
              <a:cs typeface="Arial"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en-US" sz="4000" b="1" i="0" u="none" strike="noStrike" kern="1200" cap="none" spc="0" normalizeH="0" baseline="0" noProof="0" dirty="0">
                <a:ln>
                  <a:noFill/>
                </a:ln>
                <a:solidFill>
                  <a:prstClr val="white"/>
                </a:solidFill>
                <a:effectLst/>
                <a:uLnTx/>
                <a:uFillTx/>
                <a:latin typeface="Calibri Light"/>
                <a:cs typeface="Arial" charset="0"/>
              </a:rPr>
              <a:t>Public Health Council Meeting</a:t>
            </a:r>
          </a:p>
          <a:p>
            <a:pPr marL="0" marR="0" lvl="0" indent="0" algn="r" defTabSz="914400" rtl="0" eaLnBrk="1" fontAlgn="auto" latinLnBrk="0" hangingPunct="1">
              <a:lnSpc>
                <a:spcPct val="90000"/>
              </a:lnSpc>
              <a:spcBef>
                <a:spcPct val="0"/>
              </a:spcBef>
              <a:spcAft>
                <a:spcPts val="0"/>
              </a:spcAft>
              <a:buClrTx/>
              <a:buSzTx/>
              <a:buFontTx/>
              <a:buNone/>
              <a:tabLst/>
              <a:defRPr/>
            </a:pPr>
            <a:endParaRPr kumimoji="0" lang="en-US" altLang="en-US" sz="2600" b="1" i="0" u="none" strike="noStrike" kern="1200" cap="all" spc="0" normalizeH="0" baseline="0" noProof="0" dirty="0">
              <a:ln>
                <a:noFill/>
              </a:ln>
              <a:solidFill>
                <a:prstClr val="white"/>
              </a:solidFill>
              <a:effectLst/>
              <a:uLnTx/>
              <a:uFillTx/>
              <a:latin typeface="Calibri Light"/>
              <a:cs typeface="Arial"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en-US" sz="2600" b="1" i="0" u="none" strike="noStrike" kern="1200" cap="all" spc="0" normalizeH="0" baseline="0" noProof="0" dirty="0">
                <a:ln>
                  <a:noFill/>
                </a:ln>
                <a:solidFill>
                  <a:prstClr val="white"/>
                </a:solidFill>
                <a:effectLst/>
                <a:uLnTx/>
                <a:uFillTx/>
                <a:latin typeface="Calibri Light"/>
                <a:cs typeface="Arial" charset="0"/>
              </a:rPr>
              <a:t>03/10/2021</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600" b="1" i="0" u="none" strike="noStrike" kern="1200" cap="all" spc="0" normalizeH="0" baseline="0" noProof="0" dirty="0">
              <a:ln>
                <a:noFill/>
              </a:ln>
              <a:solidFill>
                <a:prstClr val="white"/>
              </a:solidFill>
              <a:effectLst/>
              <a:uLnTx/>
              <a:uFillTx/>
              <a:latin typeface="Calibri Light"/>
              <a:cs typeface="Arial"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lang="en-US" altLang="en-US" sz="2600" cap="none" dirty="0">
                <a:solidFill>
                  <a:prstClr val="white"/>
                </a:solidFill>
                <a:latin typeface="Calibri Light"/>
              </a:rPr>
              <a:t>Thomas Brigham</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en-US" sz="2600" b="1" i="0" u="none" strike="noStrike" kern="1200" cap="none" spc="0" normalizeH="0" noProof="0" dirty="0">
                <a:ln>
                  <a:noFill/>
                </a:ln>
                <a:solidFill>
                  <a:prstClr val="white"/>
                </a:solidFill>
                <a:effectLst/>
                <a:uLnTx/>
                <a:uFillTx/>
                <a:latin typeface="Calibri Light"/>
                <a:cs typeface="Arial" charset="0"/>
              </a:rPr>
              <a:t>Housing Stability Coordinator, Office of Health Equity</a:t>
            </a:r>
          </a:p>
        </p:txBody>
      </p:sp>
    </p:spTree>
    <p:extLst>
      <p:ext uri="{BB962C8B-B14F-4D97-AF65-F5344CB8AC3E}">
        <p14:creationId xmlns:p14="http://schemas.microsoft.com/office/powerpoint/2010/main" val="2166902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EC1C4EF3-3A8A-F442-8EF2-6A57E937ACE1}"/>
              </a:ext>
            </a:extLst>
          </p:cNvPr>
          <p:cNvSpPr txBox="1">
            <a:spLocks/>
          </p:cNvSpPr>
          <p:nvPr/>
        </p:nvSpPr>
        <p:spPr>
          <a:xfrm>
            <a:off x="2118612" y="1974977"/>
            <a:ext cx="8153399" cy="1524007"/>
          </a:xfrm>
          <a:prstGeom prst="rect">
            <a:avLst/>
          </a:prstGeom>
        </p:spPr>
        <p:txBody>
          <a:bodyPr vert="horz" lIns="90256" tIns="45718" rIns="90256" bIns="45718" rtlCol="0" anchor="t" anchorCtr="0">
            <a:noAutofit/>
          </a:bodyPr>
          <a:lstStyle>
            <a:lvl1pPr algn="l" defTabSz="914400" rtl="0" eaLnBrk="1" latinLnBrk="0" hangingPunct="1">
              <a:lnSpc>
                <a:spcPct val="90000"/>
              </a:lnSpc>
              <a:spcBef>
                <a:spcPct val="0"/>
              </a:spcBef>
              <a:buNone/>
              <a:defRPr sz="5000" b="1" i="0" kern="1200" cap="all" baseline="0">
                <a:solidFill>
                  <a:srgbClr val="1C2632"/>
                </a:solidFill>
                <a:latin typeface="Arial" charset="0"/>
                <a:ea typeface="Arial" charset="0"/>
                <a:cs typeface="Arial" charset="0"/>
              </a:defRPr>
            </a:lvl1pPr>
          </a:lstStyle>
          <a:p>
            <a:pPr algn="ctr">
              <a:defRPr/>
            </a:pPr>
            <a:r>
              <a:rPr lang="en-US" dirty="0">
                <a:solidFill>
                  <a:prstClr val="white"/>
                </a:solidFill>
              </a:rPr>
              <a:t>Public health council</a:t>
            </a:r>
          </a:p>
        </p:txBody>
      </p:sp>
      <p:sp>
        <p:nvSpPr>
          <p:cNvPr id="4" name="TextBox 3"/>
          <p:cNvSpPr txBox="1"/>
          <p:nvPr/>
        </p:nvSpPr>
        <p:spPr>
          <a:xfrm>
            <a:off x="444155" y="5334223"/>
            <a:ext cx="11502188" cy="1246491"/>
          </a:xfrm>
          <a:prstGeom prst="rect">
            <a:avLst/>
          </a:prstGeom>
          <a:noFill/>
        </p:spPr>
        <p:txBody>
          <a:bodyPr wrap="square" lIns="90256" tIns="45718" rIns="90256" bIns="45718" rtlCol="0">
            <a:spAutoFit/>
          </a:bodyPr>
          <a:lstStyle/>
          <a:p>
            <a:pPr algn="ctr"/>
            <a:r>
              <a:rPr lang="en-US" sz="2500" b="1" i="1" dirty="0">
                <a:solidFill>
                  <a:prstClr val="white"/>
                </a:solidFill>
                <a:latin typeface="Arial" pitchFamily="34" charset="0"/>
                <a:cs typeface="Arial" pitchFamily="34" charset="0"/>
              </a:rPr>
              <a:t>Today’s presentation is available on the mass.gov/</a:t>
            </a:r>
            <a:r>
              <a:rPr lang="en-US" sz="2500" b="1" i="1" dirty="0" err="1">
                <a:solidFill>
                  <a:prstClr val="white"/>
                </a:solidFill>
                <a:latin typeface="Arial" pitchFamily="34" charset="0"/>
                <a:cs typeface="Arial" pitchFamily="34" charset="0"/>
              </a:rPr>
              <a:t>dph</a:t>
            </a:r>
            <a:r>
              <a:rPr lang="en-US" sz="2500" b="1" i="1" dirty="0">
                <a:solidFill>
                  <a:prstClr val="white"/>
                </a:solidFill>
                <a:latin typeface="Arial" pitchFamily="34" charset="0"/>
                <a:cs typeface="Arial" pitchFamily="34" charset="0"/>
              </a:rPr>
              <a:t> website under “Upcoming Events” by clicking on the March 10 Public Health Council listing</a:t>
            </a:r>
          </a:p>
        </p:txBody>
      </p:sp>
      <p:sp>
        <p:nvSpPr>
          <p:cNvPr id="6" name="Subtitle 3">
            <a:extLst>
              <a:ext uri="{FF2B5EF4-FFF2-40B4-BE49-F238E27FC236}">
                <a16:creationId xmlns:a16="http://schemas.microsoft.com/office/drawing/2014/main" id="{FF1BA0A7-A603-4A44-96C5-9FA90B2F7419}"/>
              </a:ext>
            </a:extLst>
          </p:cNvPr>
          <p:cNvSpPr txBox="1">
            <a:spLocks/>
          </p:cNvSpPr>
          <p:nvPr/>
        </p:nvSpPr>
        <p:spPr>
          <a:xfrm>
            <a:off x="2787809" y="3726824"/>
            <a:ext cx="6696619" cy="773023"/>
          </a:xfrm>
          <a:prstGeom prst="rect">
            <a:avLst/>
          </a:prstGeom>
        </p:spPr>
        <p:txBody>
          <a:bodyPr vert="horz" lIns="90256" tIns="45718" rIns="90256" bIns="45718" rtlCol="0" anchor="t" anchorCtr="0">
            <a:noAutofit/>
          </a:bodyPr>
          <a:lstStyle>
            <a:lvl1pPr marL="0" indent="0" algn="l" defTabSz="914400" rtl="0" eaLnBrk="1" latinLnBrk="0" hangingPunct="1">
              <a:lnSpc>
                <a:spcPct val="100000"/>
              </a:lnSpc>
              <a:spcBef>
                <a:spcPts val="1000"/>
              </a:spcBef>
              <a:buClr>
                <a:srgbClr val="CB1F54"/>
              </a:buClr>
              <a:buFont typeface="Arial"/>
              <a:buNone/>
              <a:defRPr sz="2400" b="0" i="0" kern="1200" baseline="0">
                <a:solidFill>
                  <a:schemeClr val="bg1"/>
                </a:solidFill>
                <a:latin typeface="+mn-lt"/>
                <a:ea typeface="Arial" charset="0"/>
                <a:cs typeface="Arial" charset="0"/>
              </a:defRPr>
            </a:lvl1pPr>
            <a:lvl2pPr marL="457200" indent="0" algn="ctr" defTabSz="914400" rtl="0" eaLnBrk="1" latinLnBrk="0" hangingPunct="1">
              <a:lnSpc>
                <a:spcPct val="110000"/>
              </a:lnSpc>
              <a:spcBef>
                <a:spcPts val="500"/>
              </a:spcBef>
              <a:buClr>
                <a:srgbClr val="CB1F54"/>
              </a:buClr>
              <a:buFont typeface="Arial"/>
              <a:buNone/>
              <a:defRPr sz="2000" kern="1200">
                <a:solidFill>
                  <a:schemeClr val="tx1"/>
                </a:solidFill>
                <a:latin typeface="+mn-lt"/>
                <a:ea typeface="+mn-ea"/>
                <a:cs typeface="+mn-cs"/>
              </a:defRPr>
            </a:lvl2pPr>
            <a:lvl3pPr marL="914400" indent="0" algn="ctr" defTabSz="914400" rtl="0" eaLnBrk="1" latinLnBrk="0" hangingPunct="1">
              <a:lnSpc>
                <a:spcPct val="110000"/>
              </a:lnSpc>
              <a:spcBef>
                <a:spcPts val="500"/>
              </a:spcBef>
              <a:buClr>
                <a:srgbClr val="CB1F54"/>
              </a:buClr>
              <a:buFont typeface="Arial"/>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500"/>
              </a:spcBef>
              <a:buClr>
                <a:srgbClr val="CB1F54"/>
              </a:buClr>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rgbClr val="CB1F54"/>
              </a:buClr>
              <a:buFont typeface="Arial"/>
              <a:buNone/>
              <a:defRPr sz="1600" kern="1200">
                <a:solidFill>
                  <a:srgbClr val="1C2632"/>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ctr">
              <a:defRPr/>
            </a:pPr>
            <a:r>
              <a:rPr lang="en-US" sz="4000" b="1" dirty="0">
                <a:solidFill>
                  <a:sysClr val="window" lastClr="FFFFFF"/>
                </a:solidFill>
              </a:rPr>
              <a:t>March 10, 2021</a:t>
            </a:r>
          </a:p>
        </p:txBody>
      </p:sp>
    </p:spTree>
    <p:extLst>
      <p:ext uri="{BB962C8B-B14F-4D97-AF65-F5344CB8AC3E}">
        <p14:creationId xmlns:p14="http://schemas.microsoft.com/office/powerpoint/2010/main" val="39568143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4750513-43AE-485B-BF6A-57B3F317E208}"/>
              </a:ext>
            </a:extLst>
          </p:cNvPr>
          <p:cNvSpPr>
            <a:spLocks noGrp="1"/>
          </p:cNvSpPr>
          <p:nvPr>
            <p:ph type="sldNum" sz="quarter" idx="4"/>
          </p:nvPr>
        </p:nvSpPr>
        <p:spPr>
          <a:xfrm>
            <a:off x="9455585" y="6501276"/>
            <a:ext cx="273641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1A3E32-B534-452A-837F-1F0D4725C9C0}" type="slidenum">
              <a:rPr kumimoji="0" lang="en-US" sz="1200" b="0" i="0" u="none" strike="noStrike" kern="1200" cap="none" spc="0" normalizeH="0" baseline="0" noProof="0" smtClean="0">
                <a:ln>
                  <a:noFill/>
                </a:ln>
                <a:solidFill>
                  <a:srgbClr val="44546A">
                    <a:lumMod val="40000"/>
                    <a:lumOff val="60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srgbClr val="44546A">
                  <a:lumMod val="40000"/>
                  <a:lumOff val="60000"/>
                </a:srgbClr>
              </a:solidFill>
              <a:effectLst/>
              <a:uLnTx/>
              <a:uFillTx/>
              <a:latin typeface="Calibri"/>
              <a:ea typeface="+mn-ea"/>
              <a:cs typeface="+mn-cs"/>
            </a:endParaRPr>
          </a:p>
        </p:txBody>
      </p:sp>
      <p:pic>
        <p:nvPicPr>
          <p:cNvPr id="5" name="Content Placeholder 4"/>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1058238" y="174161"/>
            <a:ext cx="9550400" cy="6027738"/>
          </a:xfrm>
          <a:prstGeom prst="rect">
            <a:avLst/>
          </a:prstGeom>
        </p:spPr>
      </p:pic>
      <p:sp>
        <p:nvSpPr>
          <p:cNvPr id="3" name="Rectangle 2"/>
          <p:cNvSpPr/>
          <p:nvPr/>
        </p:nvSpPr>
        <p:spPr>
          <a:xfrm>
            <a:off x="4592548" y="2387886"/>
            <a:ext cx="4541178" cy="2286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08829" tIns="54417" rIns="108829" bIns="5441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0519570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1954107-8724-7644-B5F3-7869DF3F5E85}"/>
              </a:ext>
            </a:extLst>
          </p:cNvPr>
          <p:cNvSpPr txBox="1"/>
          <p:nvPr/>
        </p:nvSpPr>
        <p:spPr>
          <a:xfrm>
            <a:off x="298233" y="92930"/>
            <a:ext cx="1148195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Arial" charset="0"/>
              </a:rPr>
              <a:t>COVID-19 Health Equity Advisory Group</a:t>
            </a:r>
          </a:p>
        </p:txBody>
      </p:sp>
      <p:graphicFrame>
        <p:nvGraphicFramePr>
          <p:cNvPr id="7" name="Table 6">
            <a:extLst>
              <a:ext uri="{FF2B5EF4-FFF2-40B4-BE49-F238E27FC236}">
                <a16:creationId xmlns:a16="http://schemas.microsoft.com/office/drawing/2014/main" id="{9B9991BC-CC2E-439C-A0A1-AE0F8E65FD4C}"/>
              </a:ext>
            </a:extLst>
          </p:cNvPr>
          <p:cNvGraphicFramePr>
            <a:graphicFrameLocks noGrp="1"/>
          </p:cNvGraphicFramePr>
          <p:nvPr/>
        </p:nvGraphicFramePr>
        <p:xfrm>
          <a:off x="0" y="951760"/>
          <a:ext cx="12204702" cy="5549521"/>
        </p:xfrm>
        <a:graphic>
          <a:graphicData uri="http://schemas.openxmlformats.org/drawingml/2006/table">
            <a:tbl>
              <a:tblPr firstRow="1" bandRow="1">
                <a:tableStyleId>{5C22544A-7EE6-4342-B048-85BDC9FD1C3A}</a:tableStyleId>
              </a:tblPr>
              <a:tblGrid>
                <a:gridCol w="2660771">
                  <a:extLst>
                    <a:ext uri="{9D8B030D-6E8A-4147-A177-3AD203B41FA5}">
                      <a16:colId xmlns:a16="http://schemas.microsoft.com/office/drawing/2014/main" val="98093174"/>
                    </a:ext>
                  </a:extLst>
                </a:gridCol>
                <a:gridCol w="9543931">
                  <a:extLst>
                    <a:ext uri="{9D8B030D-6E8A-4147-A177-3AD203B41FA5}">
                      <a16:colId xmlns:a16="http://schemas.microsoft.com/office/drawing/2014/main" val="3203364878"/>
                    </a:ext>
                  </a:extLst>
                </a:gridCol>
              </a:tblGrid>
              <a:tr h="605422">
                <a:tc>
                  <a:txBody>
                    <a:bodyPr/>
                    <a:lstStyle/>
                    <a:p>
                      <a:pPr algn="ctr"/>
                      <a:endParaRPr lang="en-US" sz="2400" dirty="0"/>
                    </a:p>
                  </a:txBody>
                  <a:tcPr/>
                </a:tc>
                <a:tc>
                  <a:txBody>
                    <a:bodyPr/>
                    <a:lstStyle/>
                    <a:p>
                      <a:pPr algn="ctr"/>
                      <a:r>
                        <a:rPr lang="en-US" sz="3200" b="1" kern="1200" dirty="0">
                          <a:solidFill>
                            <a:schemeClr val="bg1"/>
                          </a:solidFill>
                          <a:latin typeface="+mn-lt"/>
                          <a:ea typeface="+mn-ea"/>
                          <a:cs typeface="Arial" charset="0"/>
                        </a:rPr>
                        <a:t>Social Determinants of Health </a:t>
                      </a:r>
                      <a:r>
                        <a:rPr lang="en-US" sz="3200" dirty="0"/>
                        <a:t>Recommendations</a:t>
                      </a:r>
                    </a:p>
                  </a:txBody>
                  <a:tcPr/>
                </a:tc>
                <a:extLst>
                  <a:ext uri="{0D108BD9-81ED-4DB2-BD59-A6C34878D82A}">
                    <a16:rowId xmlns:a16="http://schemas.microsoft.com/office/drawing/2014/main" val="528578915"/>
                  </a:ext>
                </a:extLst>
              </a:tr>
              <a:tr h="2146780">
                <a:tc>
                  <a:txBody>
                    <a:bodyPr/>
                    <a:lstStyle/>
                    <a:p>
                      <a:pPr algn="ctr"/>
                      <a:r>
                        <a:rPr lang="en-US" sz="3200" b="1" dirty="0">
                          <a:solidFill>
                            <a:schemeClr val="tx1"/>
                          </a:solidFill>
                        </a:rPr>
                        <a:t>Housing</a:t>
                      </a:r>
                      <a:r>
                        <a:rPr lang="en-US" sz="3200" b="1" baseline="0" dirty="0">
                          <a:solidFill>
                            <a:schemeClr val="tx1"/>
                          </a:solidFill>
                        </a:rPr>
                        <a:t> Stability</a:t>
                      </a:r>
                      <a:endParaRPr lang="en-US" sz="3200" b="1" dirty="0">
                        <a:solidFill>
                          <a:schemeClr val="tx1"/>
                        </a:solidFill>
                      </a:endParaRPr>
                    </a:p>
                  </a:txBody>
                  <a:tcPr anchor="ctr"/>
                </a:tc>
                <a:tc>
                  <a:txBody>
                    <a:bodyPr/>
                    <a:lstStyle/>
                    <a:p>
                      <a:pPr marL="342900" marR="0" indent="-342900" algn="l" defTabSz="914400" rtl="0" eaLnBrk="1" fontAlgn="auto" latinLnBrk="0" hangingPunct="1">
                        <a:lnSpc>
                          <a:spcPct val="100000"/>
                        </a:lnSpc>
                        <a:spcBef>
                          <a:spcPts val="0"/>
                        </a:spcBef>
                        <a:spcAft>
                          <a:spcPts val="0"/>
                        </a:spcAft>
                        <a:buClrTx/>
                        <a:buSzTx/>
                        <a:buFont typeface="Arial"/>
                        <a:buChar char="•"/>
                        <a:tabLst/>
                        <a:defRPr/>
                      </a:pPr>
                      <a:r>
                        <a:rPr lang="en-US" sz="3200" dirty="0">
                          <a:solidFill>
                            <a:schemeClr val="dk1"/>
                          </a:solidFill>
                        </a:rPr>
                        <a:t>Implement policies that increases housing stability </a:t>
                      </a:r>
                    </a:p>
                  </a:txBody>
                  <a:tcPr anchor="ctr"/>
                </a:tc>
                <a:extLst>
                  <a:ext uri="{0D108BD9-81ED-4DB2-BD59-A6C34878D82A}">
                    <a16:rowId xmlns:a16="http://schemas.microsoft.com/office/drawing/2014/main" val="1617705638"/>
                  </a:ext>
                </a:extLst>
              </a:tr>
              <a:tr h="2797319">
                <a:tc>
                  <a:txBody>
                    <a:bodyPr/>
                    <a:lstStyle/>
                    <a:p>
                      <a:pPr marL="0" indent="0" algn="ctr">
                        <a:buFontTx/>
                        <a:buNone/>
                      </a:pPr>
                      <a:r>
                        <a:rPr lang="en-US" sz="3200" b="1" dirty="0">
                          <a:solidFill>
                            <a:schemeClr val="tx1"/>
                          </a:solidFill>
                        </a:rPr>
                        <a:t>Economic Mobility</a:t>
                      </a:r>
                    </a:p>
                  </a:txBody>
                  <a:tcPr anchor="ctr"/>
                </a:tc>
                <a:tc>
                  <a:txBody>
                    <a:bodyPr/>
                    <a:lstStyle/>
                    <a:p>
                      <a:pPr marL="342900" marR="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t>Develop pathways to financial freedom to prevent further disparities and that support economic mobility </a:t>
                      </a:r>
                      <a:endParaRPr lang="en-US" sz="3200" dirty="0">
                        <a:solidFill>
                          <a:schemeClr val="tx1"/>
                        </a:solidFill>
                      </a:endParaRPr>
                    </a:p>
                    <a:p>
                      <a:pPr marL="342900" indent="-342900">
                        <a:buFont typeface="Arial" panose="020B0604020202020204" pitchFamily="34" charset="0"/>
                        <a:buChar char="•"/>
                        <a:defRPr/>
                      </a:pPr>
                      <a:endParaRPr lang="en-US" sz="3200" dirty="0">
                        <a:solidFill>
                          <a:schemeClr val="dk1"/>
                        </a:solidFill>
                      </a:endParaRPr>
                    </a:p>
                  </a:txBody>
                  <a:tcPr anchor="ctr"/>
                </a:tc>
                <a:extLst>
                  <a:ext uri="{0D108BD9-81ED-4DB2-BD59-A6C34878D82A}">
                    <a16:rowId xmlns:a16="http://schemas.microsoft.com/office/drawing/2014/main" val="2843874457"/>
                  </a:ext>
                </a:extLst>
              </a:tr>
            </a:tbl>
          </a:graphicData>
        </a:graphic>
      </p:graphicFrame>
      <p:sp>
        <p:nvSpPr>
          <p:cNvPr id="5" name="Slide Number Placeholder 1">
            <a:extLst>
              <a:ext uri="{FF2B5EF4-FFF2-40B4-BE49-F238E27FC236}">
                <a16:creationId xmlns:a16="http://schemas.microsoft.com/office/drawing/2014/main" id="{27BFA5B4-5192-45EB-A214-F00B6A507396}"/>
              </a:ext>
            </a:extLst>
          </p:cNvPr>
          <p:cNvSpPr>
            <a:spLocks noGrp="1"/>
          </p:cNvSpPr>
          <p:nvPr>
            <p:ph type="sldNum" sz="quarter" idx="4"/>
          </p:nvPr>
        </p:nvSpPr>
        <p:spPr>
          <a:xfrm>
            <a:off x="9455587" y="6501280"/>
            <a:ext cx="273641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1A3E32-B534-452A-837F-1F0D4725C9C0}" type="slidenum">
              <a:rPr kumimoji="0" lang="en-US" sz="1200" b="0" i="0" u="none" strike="noStrike" kern="1200" cap="none" spc="0" normalizeH="0" baseline="0" noProof="0" smtClean="0">
                <a:ln>
                  <a:noFill/>
                </a:ln>
                <a:solidFill>
                  <a:srgbClr val="44546A">
                    <a:lumMod val="40000"/>
                    <a:lumOff val="60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srgbClr val="44546A">
                  <a:lumMod val="40000"/>
                  <a:lumOff val="60000"/>
                </a:srgbClr>
              </a:solidFill>
              <a:effectLst/>
              <a:uLnTx/>
              <a:uFillTx/>
              <a:latin typeface="Calibri"/>
              <a:ea typeface="+mn-ea"/>
              <a:cs typeface="+mn-cs"/>
            </a:endParaRPr>
          </a:p>
        </p:txBody>
      </p:sp>
      <p:sp>
        <p:nvSpPr>
          <p:cNvPr id="6" name="TextBox 5"/>
          <p:cNvSpPr txBox="1"/>
          <p:nvPr/>
        </p:nvSpPr>
        <p:spPr>
          <a:xfrm>
            <a:off x="175515" y="6550223"/>
            <a:ext cx="606552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3"/>
              </a:rPr>
              <a:t>https://www.mass.gov/orgs/covid-19-health-equity-advisory-group</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431825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srgbClr val="464646">
                    <a:lumMod val="40000"/>
                    <a:lumOff val="60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srgbClr val="464646">
                  <a:lumMod val="40000"/>
                  <a:lumOff val="60000"/>
                </a:srgbClr>
              </a:solidFill>
              <a:effectLst/>
              <a:uLnTx/>
              <a:uFillTx/>
              <a:latin typeface="Calibri"/>
              <a:ea typeface="+mn-ea"/>
              <a:cs typeface="+mn-cs"/>
            </a:endParaRPr>
          </a:p>
        </p:txBody>
      </p:sp>
      <p:sp>
        <p:nvSpPr>
          <p:cNvPr id="4" name="Slide Number Placeholder 1"/>
          <p:cNvSpPr txBox="1">
            <a:spLocks/>
          </p:cNvSpPr>
          <p:nvPr/>
        </p:nvSpPr>
        <p:spPr>
          <a:xfrm>
            <a:off x="8756529" y="6492504"/>
            <a:ext cx="2736415" cy="365125"/>
          </a:xfrm>
          <a:prstGeom prst="rect">
            <a:avLst/>
          </a:prstGeom>
        </p:spPr>
        <p:txBody>
          <a:bodyPr vert="horz" lIns="91438" tIns="45719" rIns="91438" bIns="45719" rtlCol="0" anchor="ctr"/>
          <a:lstStyle>
            <a:defPPr>
              <a:defRPr lang="en-US"/>
            </a:defPPr>
            <a:lvl1pPr marL="0" algn="r" defTabSz="914400" rtl="0" eaLnBrk="1" latinLnBrk="0" hangingPunct="1">
              <a:defRPr sz="1200" kern="1200">
                <a:solidFill>
                  <a:schemeClr val="tx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srgbClr val="464646">
                    <a:lumMod val="40000"/>
                    <a:lumOff val="60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srgbClr val="464646">
                  <a:lumMod val="40000"/>
                  <a:lumOff val="60000"/>
                </a:srgbClr>
              </a:solidFill>
              <a:effectLst/>
              <a:uLnTx/>
              <a:uFillTx/>
              <a:latin typeface="Calibri"/>
              <a:ea typeface="+mn-ea"/>
              <a:cs typeface="+mn-cs"/>
            </a:endParaRPr>
          </a:p>
        </p:txBody>
      </p:sp>
      <p:sp>
        <p:nvSpPr>
          <p:cNvPr id="43" name="Rounded Rectangle 42"/>
          <p:cNvSpPr/>
          <p:nvPr/>
        </p:nvSpPr>
        <p:spPr bwMode="auto">
          <a:xfrm>
            <a:off x="4384369" y="1623359"/>
            <a:ext cx="2795323" cy="1065563"/>
          </a:xfrm>
          <a:prstGeom prst="roundRect">
            <a:avLst/>
          </a:prstGeom>
          <a:solidFill>
            <a:schemeClr val="accent1">
              <a:lumMod val="75000"/>
            </a:schemeClr>
          </a:solidFill>
          <a:ln w="12700" cap="flat" cmpd="sng" algn="ctr">
            <a:noFill/>
            <a:prstDash val="solid"/>
            <a:round/>
            <a:headEnd type="none" w="med" len="med"/>
            <a:tailEnd type="none" w="med" len="med"/>
          </a:ln>
          <a:effectLst>
            <a:outerShdw blurRad="50800" dist="38100" dir="8100000" algn="tr" rotWithShape="0">
              <a:schemeClr val="accent1">
                <a:lumMod val="50000"/>
                <a:alpha val="40000"/>
              </a:schemeClr>
            </a:outerShdw>
          </a:effectLst>
        </p:spPr>
        <p:txBody>
          <a:bodyPr lIns="91438" tIns="45719" rIns="91438" bIns="45719"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Calibri"/>
                <a:ea typeface="+mn-ea"/>
                <a:cs typeface="+mn-cs"/>
              </a:rPr>
              <a:t>OHE</a:t>
            </a:r>
          </a:p>
        </p:txBody>
      </p:sp>
      <p:sp>
        <p:nvSpPr>
          <p:cNvPr id="44" name="Rounded Rectangle 43"/>
          <p:cNvSpPr/>
          <p:nvPr/>
        </p:nvSpPr>
        <p:spPr bwMode="auto">
          <a:xfrm>
            <a:off x="5543711" y="3421881"/>
            <a:ext cx="2264228" cy="2379670"/>
          </a:xfrm>
          <a:prstGeom prst="roundRect">
            <a:avLst/>
          </a:prstGeom>
          <a:solidFill>
            <a:schemeClr val="accent1">
              <a:lumMod val="75000"/>
            </a:schemeClr>
          </a:solidFill>
          <a:effectLst>
            <a:outerShdw blurRad="50800" dist="38100" dir="8100000" algn="tr" rotWithShape="0">
              <a:prstClr val="black">
                <a:alpha val="40000"/>
              </a:prstClr>
            </a:outerShdw>
          </a:effectLst>
        </p:spPr>
        <p:txBody>
          <a:bodyPr wrap="square" lIns="91438" tIns="45719" rIns="91438" bIns="45719">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Calibri"/>
                <a:ea typeface="+mn-ea"/>
                <a:cs typeface="+mn-cs"/>
              </a:rPr>
              <a:t>Culturally and Linguistically Appropriate Services</a:t>
            </a:r>
          </a:p>
        </p:txBody>
      </p:sp>
      <p:sp>
        <p:nvSpPr>
          <p:cNvPr id="46" name="Rounded Rectangle 45"/>
          <p:cNvSpPr/>
          <p:nvPr/>
        </p:nvSpPr>
        <p:spPr bwMode="auto">
          <a:xfrm>
            <a:off x="8209948" y="3433869"/>
            <a:ext cx="1841531" cy="919398"/>
          </a:xfrm>
          <a:prstGeom prst="roundRect">
            <a:avLst/>
          </a:prstGeom>
          <a:solidFill>
            <a:schemeClr val="tx2">
              <a:lumMod val="60000"/>
              <a:lumOff val="40000"/>
            </a:schemeClr>
          </a:solidFill>
          <a:effectLst>
            <a:outerShdw blurRad="50800" dist="38100" dir="8100000" algn="tr" rotWithShape="0">
              <a:prstClr val="black">
                <a:alpha val="40000"/>
              </a:prstClr>
            </a:outerShdw>
          </a:effectLst>
        </p:spPr>
        <p:txBody>
          <a:bodyPr wrap="square" lIns="91438" tIns="45719" rIns="91438" bIns="45719">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Housing Stability</a:t>
            </a:r>
          </a:p>
        </p:txBody>
      </p:sp>
      <p:sp>
        <p:nvSpPr>
          <p:cNvPr id="47" name="Rounded Rectangle 46"/>
          <p:cNvSpPr/>
          <p:nvPr/>
        </p:nvSpPr>
        <p:spPr bwMode="auto">
          <a:xfrm>
            <a:off x="3137832" y="3410723"/>
            <a:ext cx="1976243" cy="1481254"/>
          </a:xfrm>
          <a:prstGeom prst="roundRect">
            <a:avLst/>
          </a:prstGeom>
          <a:solidFill>
            <a:schemeClr val="accent1">
              <a:lumMod val="75000"/>
            </a:schemeClr>
          </a:solidFill>
          <a:effectLst>
            <a:outerShdw blurRad="50800" dist="38100" dir="8100000" algn="tr" rotWithShape="0">
              <a:prstClr val="black">
                <a:alpha val="40000"/>
              </a:prstClr>
            </a:outerShdw>
          </a:effectLst>
        </p:spPr>
        <p:txBody>
          <a:bodyPr wrap="square" lIns="91438" tIns="45719" rIns="91438" bIns="45719">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Calibri"/>
                <a:ea typeface="+mn-ea"/>
                <a:cs typeface="+mn-cs"/>
              </a:rPr>
              <a:t>Health and Disability Program</a:t>
            </a:r>
          </a:p>
        </p:txBody>
      </p:sp>
      <p:sp>
        <p:nvSpPr>
          <p:cNvPr id="48" name="Rounded Rectangle 47"/>
          <p:cNvSpPr/>
          <p:nvPr/>
        </p:nvSpPr>
        <p:spPr bwMode="auto">
          <a:xfrm>
            <a:off x="169293" y="3448383"/>
            <a:ext cx="2157409" cy="1021554"/>
          </a:xfrm>
          <a:prstGeom prst="roundRect">
            <a:avLst/>
          </a:prstGeom>
          <a:solidFill>
            <a:schemeClr val="accent1">
              <a:lumMod val="75000"/>
            </a:schemeClr>
          </a:solidFill>
          <a:effectLst>
            <a:outerShdw blurRad="50800" dist="38100" dir="8100000" algn="tr" rotWithShape="0">
              <a:prstClr val="black">
                <a:alpha val="40000"/>
              </a:prstClr>
            </a:outerShdw>
          </a:effectLst>
        </p:spPr>
        <p:txBody>
          <a:bodyPr wrap="square" lIns="91438" tIns="45719" rIns="91438" bIns="45719">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Calibri"/>
                <a:ea typeface="+mn-ea"/>
                <a:cs typeface="+mn-cs"/>
              </a:rPr>
              <a:t>Interpreter services</a:t>
            </a:r>
          </a:p>
        </p:txBody>
      </p:sp>
      <p:cxnSp>
        <p:nvCxnSpPr>
          <p:cNvPr id="49" name="Elbow Connector 48"/>
          <p:cNvCxnSpPr>
            <a:endCxn id="48" idx="0"/>
          </p:cNvCxnSpPr>
          <p:nvPr/>
        </p:nvCxnSpPr>
        <p:spPr bwMode="auto">
          <a:xfrm rot="10800000" flipV="1">
            <a:off x="1247999" y="3064339"/>
            <a:ext cx="2877961" cy="384043"/>
          </a:xfrm>
          <a:prstGeom prst="bentConnector2">
            <a:avLst/>
          </a:prstGeom>
          <a:solidFill>
            <a:schemeClr val="accent1"/>
          </a:solidFill>
          <a:ln w="12700" cap="flat" cmpd="sng" algn="ctr">
            <a:solidFill>
              <a:schemeClr val="bg1">
                <a:lumMod val="50000"/>
              </a:schemeClr>
            </a:solidFill>
            <a:prstDash val="sysDash"/>
            <a:round/>
            <a:headEnd type="none" w="med" len="med"/>
            <a:tailEnd type="arrow"/>
          </a:ln>
          <a:effectLst/>
        </p:spPr>
      </p:cxnSp>
      <p:cxnSp>
        <p:nvCxnSpPr>
          <p:cNvPr id="50" name="Elbow Connector 49"/>
          <p:cNvCxnSpPr>
            <a:stCxn id="43" idx="2"/>
            <a:endCxn id="44" idx="0"/>
          </p:cNvCxnSpPr>
          <p:nvPr/>
        </p:nvCxnSpPr>
        <p:spPr bwMode="auto">
          <a:xfrm rot="16200000" flipH="1">
            <a:off x="5862449" y="2608504"/>
            <a:ext cx="732959" cy="893794"/>
          </a:xfrm>
          <a:prstGeom prst="bentConnector3">
            <a:avLst>
              <a:gd name="adj1" fmla="val 50000"/>
            </a:avLst>
          </a:prstGeom>
          <a:solidFill>
            <a:schemeClr val="accent1"/>
          </a:solidFill>
          <a:ln w="12700" cap="flat" cmpd="sng" algn="ctr">
            <a:solidFill>
              <a:schemeClr val="bg1">
                <a:lumMod val="50000"/>
              </a:schemeClr>
            </a:solidFill>
            <a:prstDash val="sysDash"/>
            <a:round/>
            <a:headEnd type="none" w="med" len="med"/>
            <a:tailEnd type="arrow"/>
          </a:ln>
          <a:effectLst/>
        </p:spPr>
      </p:cxnSp>
      <p:cxnSp>
        <p:nvCxnSpPr>
          <p:cNvPr id="51" name="Elbow Connector 50"/>
          <p:cNvCxnSpPr>
            <a:cxnSpLocks/>
            <a:endCxn id="46" idx="0"/>
          </p:cNvCxnSpPr>
          <p:nvPr/>
        </p:nvCxnSpPr>
        <p:spPr bwMode="auto">
          <a:xfrm>
            <a:off x="5782026" y="3049819"/>
            <a:ext cx="3348688" cy="384050"/>
          </a:xfrm>
          <a:prstGeom prst="bentConnector2">
            <a:avLst/>
          </a:prstGeom>
          <a:solidFill>
            <a:schemeClr val="accent1"/>
          </a:solidFill>
          <a:ln w="12700" cap="flat" cmpd="sng" algn="ctr">
            <a:solidFill>
              <a:schemeClr val="bg1">
                <a:lumMod val="50000"/>
              </a:schemeClr>
            </a:solidFill>
            <a:prstDash val="sysDash"/>
            <a:round/>
            <a:headEnd type="none" w="med" len="med"/>
            <a:tailEnd type="arrow"/>
          </a:ln>
          <a:effectLst/>
        </p:spPr>
      </p:cxnSp>
      <p:sp>
        <p:nvSpPr>
          <p:cNvPr id="61" name="Rounded Rectangle 60"/>
          <p:cNvSpPr/>
          <p:nvPr/>
        </p:nvSpPr>
        <p:spPr bwMode="auto">
          <a:xfrm>
            <a:off x="10347269" y="3374010"/>
            <a:ext cx="1699591" cy="1021554"/>
          </a:xfrm>
          <a:prstGeom prst="roundRect">
            <a:avLst/>
          </a:prstGeom>
          <a:solidFill>
            <a:schemeClr val="accent1">
              <a:lumMod val="75000"/>
            </a:schemeClr>
          </a:solidFill>
          <a:effectLst>
            <a:outerShdw blurRad="50800" dist="38100" dir="8100000" algn="tr" rotWithShape="0">
              <a:prstClr val="black">
                <a:alpha val="40000"/>
              </a:prstClr>
            </a:outerShdw>
          </a:effectLst>
        </p:spPr>
        <p:txBody>
          <a:bodyPr wrap="square" lIns="91438" tIns="45719" rIns="91438" bIns="45719">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Calibri"/>
                <a:ea typeface="+mn-ea"/>
                <a:cs typeface="+mn-cs"/>
              </a:rPr>
              <a:t>Racial Equity</a:t>
            </a:r>
          </a:p>
        </p:txBody>
      </p:sp>
      <p:cxnSp>
        <p:nvCxnSpPr>
          <p:cNvPr id="62" name="Elbow Connector 61"/>
          <p:cNvCxnSpPr>
            <a:endCxn id="61" idx="0"/>
          </p:cNvCxnSpPr>
          <p:nvPr/>
        </p:nvCxnSpPr>
        <p:spPr bwMode="auto">
          <a:xfrm>
            <a:off x="9130714" y="3049822"/>
            <a:ext cx="2066351" cy="324188"/>
          </a:xfrm>
          <a:prstGeom prst="bentConnector2">
            <a:avLst/>
          </a:prstGeom>
          <a:solidFill>
            <a:schemeClr val="accent1"/>
          </a:solidFill>
          <a:ln w="12700" cap="flat" cmpd="sng" algn="ctr">
            <a:solidFill>
              <a:schemeClr val="bg1">
                <a:lumMod val="50000"/>
              </a:schemeClr>
            </a:solidFill>
            <a:prstDash val="sysDash"/>
            <a:round/>
            <a:headEnd type="none" w="med" len="med"/>
            <a:tailEnd type="arrow"/>
          </a:ln>
          <a:effectLst/>
        </p:spPr>
      </p:cxnSp>
      <p:sp>
        <p:nvSpPr>
          <p:cNvPr id="63" name="TextBox 62">
            <a:extLst>
              <a:ext uri="{FF2B5EF4-FFF2-40B4-BE49-F238E27FC236}">
                <a16:creationId xmlns:a16="http://schemas.microsoft.com/office/drawing/2014/main" id="{81954107-8724-7644-B5F3-7869DF3F5E85}"/>
              </a:ext>
            </a:extLst>
          </p:cNvPr>
          <p:cNvSpPr txBox="1"/>
          <p:nvPr/>
        </p:nvSpPr>
        <p:spPr>
          <a:xfrm>
            <a:off x="721900" y="293879"/>
            <a:ext cx="11121763" cy="687368"/>
          </a:xfrm>
          <a:prstGeom prst="rect">
            <a:avLst/>
          </a:prstGeom>
          <a:noFill/>
        </p:spPr>
        <p:txBody>
          <a:bodyPr wrap="square" lIns="91438" tIns="45719" rIns="91438" bIns="4571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900" b="1" i="0" u="none" strike="noStrike" kern="1200" cap="none" spc="0" normalizeH="0" baseline="0" noProof="0" dirty="0">
                <a:ln>
                  <a:noFill/>
                </a:ln>
                <a:solidFill>
                  <a:prstClr val="white"/>
                </a:solidFill>
                <a:effectLst/>
                <a:uLnTx/>
                <a:uFillTx/>
                <a:latin typeface="Arial" charset="0"/>
                <a:ea typeface="+mn-ea"/>
                <a:cs typeface="Arial" charset="0"/>
              </a:rPr>
              <a:t>Office of Health Equity</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56" name="Elbow Connector 55"/>
          <p:cNvCxnSpPr>
            <a:stCxn id="43" idx="2"/>
            <a:endCxn id="47" idx="0"/>
          </p:cNvCxnSpPr>
          <p:nvPr/>
        </p:nvCxnSpPr>
        <p:spPr bwMode="auto">
          <a:xfrm rot="5400000">
            <a:off x="4593093" y="2221784"/>
            <a:ext cx="721801" cy="1656077"/>
          </a:xfrm>
          <a:prstGeom prst="bentConnector3">
            <a:avLst>
              <a:gd name="adj1" fmla="val 50000"/>
            </a:avLst>
          </a:prstGeom>
          <a:solidFill>
            <a:schemeClr val="accent1"/>
          </a:solidFill>
          <a:ln w="12700" cap="flat" cmpd="sng" algn="ctr">
            <a:solidFill>
              <a:schemeClr val="bg1">
                <a:lumMod val="50000"/>
              </a:schemeClr>
            </a:solidFill>
            <a:prstDash val="sysDash"/>
            <a:round/>
            <a:headEnd type="none" w="med" len="med"/>
            <a:tailEnd type="arrow"/>
          </a:ln>
          <a:effectLst/>
        </p:spPr>
      </p:cxnSp>
      <p:sp>
        <p:nvSpPr>
          <p:cNvPr id="7" name="Oval 6">
            <a:extLst>
              <a:ext uri="{FF2B5EF4-FFF2-40B4-BE49-F238E27FC236}">
                <a16:creationId xmlns:a16="http://schemas.microsoft.com/office/drawing/2014/main" id="{0EB3AFC0-52B7-4F1D-90E8-C11010256132}"/>
              </a:ext>
            </a:extLst>
          </p:cNvPr>
          <p:cNvSpPr/>
          <p:nvPr/>
        </p:nvSpPr>
        <p:spPr>
          <a:xfrm>
            <a:off x="7982969" y="3210267"/>
            <a:ext cx="2264228" cy="136660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6528860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E851220-AF00-4D90-AEB3-97ACB25DA40A}"/>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srgbClr val="464646">
                    <a:lumMod val="40000"/>
                    <a:lumOff val="60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srgbClr val="464646">
                  <a:lumMod val="40000"/>
                  <a:lumOff val="60000"/>
                </a:srgbClr>
              </a:solidFill>
              <a:effectLst/>
              <a:uLnTx/>
              <a:uFillTx/>
              <a:latin typeface="Calibri"/>
              <a:ea typeface="+mn-ea"/>
              <a:cs typeface="+mn-cs"/>
            </a:endParaRPr>
          </a:p>
        </p:txBody>
      </p:sp>
      <p:sp>
        <p:nvSpPr>
          <p:cNvPr id="3" name="TextBox 2">
            <a:extLst>
              <a:ext uri="{FF2B5EF4-FFF2-40B4-BE49-F238E27FC236}">
                <a16:creationId xmlns:a16="http://schemas.microsoft.com/office/drawing/2014/main" id="{0D70AF88-C672-434D-8602-BEA95515658E}"/>
              </a:ext>
            </a:extLst>
          </p:cNvPr>
          <p:cNvSpPr txBox="1"/>
          <p:nvPr/>
        </p:nvSpPr>
        <p:spPr>
          <a:xfrm>
            <a:off x="1177636" y="277091"/>
            <a:ext cx="954578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Social Determinants of Health</a:t>
            </a:r>
          </a:p>
        </p:txBody>
      </p:sp>
      <p:sp>
        <p:nvSpPr>
          <p:cNvPr id="4" name="TextBox 3">
            <a:extLst>
              <a:ext uri="{FF2B5EF4-FFF2-40B4-BE49-F238E27FC236}">
                <a16:creationId xmlns:a16="http://schemas.microsoft.com/office/drawing/2014/main" id="{FFB81ABD-DC65-447C-93F6-81AC55E5C569}"/>
              </a:ext>
            </a:extLst>
          </p:cNvPr>
          <p:cNvSpPr txBox="1"/>
          <p:nvPr/>
        </p:nvSpPr>
        <p:spPr>
          <a:xfrm>
            <a:off x="1115887" y="1067453"/>
            <a:ext cx="10377055"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A person’s health is influenced by many factors, including housing, education, employment, and access to food. These factors, sometimes referred to as social determinants or social influencers of health, are defined by the conditions and environment in which people are born, grow, live, work, and age.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The connection between housing and health is one of the most studied social determinants of health: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 A </a:t>
            </a:r>
            <a:r>
              <a:rPr kumimoji="0" lang="en-US" sz="2400" b="0" i="0" u="none" strike="noStrike" kern="1200" cap="none" spc="0" normalizeH="0" baseline="0" noProof="0" dirty="0">
                <a:ln>
                  <a:noFill/>
                </a:ln>
                <a:solidFill>
                  <a:prstClr val="black"/>
                </a:solidFill>
                <a:effectLst/>
                <a:uLnTx/>
                <a:uFillTx/>
                <a:latin typeface="Calibri"/>
                <a:ea typeface="+mn-ea"/>
                <a:cs typeface="+mn-cs"/>
                <a:hlinkClick r:id="rId3"/>
              </a:rPr>
              <a:t>study</a:t>
            </a:r>
            <a:r>
              <a:rPr kumimoji="0" lang="en-US" sz="2400" b="0" i="0" u="none" strike="noStrike" kern="1200" cap="none" spc="0" normalizeH="0" baseline="0" noProof="0" dirty="0">
                <a:ln>
                  <a:noFill/>
                </a:ln>
                <a:solidFill>
                  <a:prstClr val="black"/>
                </a:solidFill>
                <a:effectLst/>
                <a:uLnTx/>
                <a:uFillTx/>
                <a:latin typeface="Calibri"/>
                <a:ea typeface="+mn-ea"/>
                <a:cs typeface="+mn-cs"/>
              </a:rPr>
              <a:t> published by the American Public Health Association found that hospital admissions and emergency room visits were three to four times higher for people who are homeless.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 Of people without a home, nearly </a:t>
            </a:r>
            <a:r>
              <a:rPr kumimoji="0" lang="en-US" sz="2400" b="0" i="0" u="none" strike="noStrike" kern="1200" cap="none" spc="0" normalizeH="0" baseline="0" noProof="0" dirty="0">
                <a:ln>
                  <a:noFill/>
                </a:ln>
                <a:solidFill>
                  <a:prstClr val="black"/>
                </a:solidFill>
                <a:effectLst/>
                <a:uLnTx/>
                <a:uFillTx/>
                <a:latin typeface="Calibri"/>
                <a:ea typeface="+mn-ea"/>
                <a:cs typeface="+mn-cs"/>
                <a:hlinkClick r:id="rId4"/>
              </a:rPr>
              <a:t>2.5 million </a:t>
            </a:r>
            <a:r>
              <a:rPr kumimoji="0" lang="en-US" sz="2400" b="0" i="0" u="none" strike="noStrike" kern="1200" cap="none" spc="0" normalizeH="0" baseline="0" noProof="0" dirty="0">
                <a:ln>
                  <a:noFill/>
                </a:ln>
                <a:solidFill>
                  <a:prstClr val="black"/>
                </a:solidFill>
                <a:effectLst/>
                <a:uLnTx/>
                <a:uFillTx/>
                <a:latin typeface="Calibri"/>
                <a:ea typeface="+mn-ea"/>
                <a:cs typeface="+mn-cs"/>
              </a:rPr>
              <a:t>are children under the age of 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 A 2018 </a:t>
            </a:r>
            <a:r>
              <a:rPr kumimoji="0" lang="en-US" sz="2400" b="0" i="0" u="none" strike="noStrike" kern="1200" cap="none" spc="0" normalizeH="0" baseline="0" noProof="0" dirty="0">
                <a:ln>
                  <a:noFill/>
                </a:ln>
                <a:solidFill>
                  <a:prstClr val="black"/>
                </a:solidFill>
                <a:effectLst/>
                <a:uLnTx/>
                <a:uFillTx/>
                <a:latin typeface="Calibri"/>
                <a:ea typeface="+mn-ea"/>
                <a:cs typeface="+mn-cs"/>
                <a:hlinkClick r:id="rId5"/>
              </a:rPr>
              <a:t>study</a:t>
            </a:r>
            <a:r>
              <a:rPr kumimoji="0" lang="en-US" sz="2400" b="0" i="0" u="none" strike="noStrike" kern="1200" cap="none" spc="0" normalizeH="0" baseline="0" noProof="0" dirty="0">
                <a:ln>
                  <a:noFill/>
                </a:ln>
                <a:solidFill>
                  <a:prstClr val="black"/>
                </a:solidFill>
                <a:effectLst/>
                <a:uLnTx/>
                <a:uFillTx/>
                <a:latin typeface="Calibri"/>
                <a:ea typeface="+mn-ea"/>
                <a:cs typeface="+mn-cs"/>
              </a:rPr>
              <a:t> by the Boston Medical Center found that children aged 4 and under in low-income, unstable housing, had nearly a 20 percent increased risk of hospitalization and over a 25 percent increased risk of developmental delays. </a:t>
            </a:r>
          </a:p>
        </p:txBody>
      </p:sp>
      <p:sp>
        <p:nvSpPr>
          <p:cNvPr id="5" name="Footer Placeholder 4">
            <a:extLst>
              <a:ext uri="{FF2B5EF4-FFF2-40B4-BE49-F238E27FC236}">
                <a16:creationId xmlns:a16="http://schemas.microsoft.com/office/drawing/2014/main" id="{232E9172-82C9-4AAD-8D59-E1D05C0B7E38}"/>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464646">
                    <a:lumMod val="40000"/>
                    <a:lumOff val="60000"/>
                  </a:srgbClr>
                </a:solidFill>
                <a:effectLst/>
                <a:uLnTx/>
                <a:uFillTx/>
                <a:latin typeface="Calibri"/>
                <a:ea typeface="+mn-ea"/>
                <a:cs typeface="+mn-cs"/>
              </a:rPr>
              <a:t>https://www.ahip.org/wp-content/uploads/2018/09/SDOH-Housing-IB-FINAL.pdf</a:t>
            </a:r>
            <a:endParaRPr kumimoji="0" lang="en-US" sz="1000" b="0" i="0" u="none" strike="noStrike" kern="1200" cap="none" spc="0" normalizeH="0" baseline="0" noProof="0" dirty="0">
              <a:ln>
                <a:noFill/>
              </a:ln>
              <a:solidFill>
                <a:srgbClr val="464646">
                  <a:lumMod val="40000"/>
                  <a:lumOff val="60000"/>
                </a:srgbClr>
              </a:solidFill>
              <a:effectLst/>
              <a:uLnTx/>
              <a:uFillTx/>
              <a:latin typeface="Calibri"/>
              <a:ea typeface="+mn-ea"/>
              <a:cs typeface="+mn-cs"/>
            </a:endParaRPr>
          </a:p>
        </p:txBody>
      </p:sp>
    </p:spTree>
    <p:extLst>
      <p:ext uri="{BB962C8B-B14F-4D97-AF65-F5344CB8AC3E}">
        <p14:creationId xmlns:p14="http://schemas.microsoft.com/office/powerpoint/2010/main" val="26167783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F192A10-ED8F-4FF4-8E1E-A5FF86714C8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186969" y="1122217"/>
            <a:ext cx="6993649" cy="5344044"/>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AFDFD4AE-27C8-440B-B162-81EB9919C974}"/>
              </a:ext>
            </a:extLst>
          </p:cNvPr>
          <p:cNvSpPr>
            <a:spLocks noGrp="1"/>
          </p:cNvSpPr>
          <p:nvPr>
            <p:ph type="sldNum" sz="quarter" idx="4"/>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CA49D0EE-DE7F-324B-A84C-F36708423CD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TextBox 2">
            <a:extLst>
              <a:ext uri="{FF2B5EF4-FFF2-40B4-BE49-F238E27FC236}">
                <a16:creationId xmlns:a16="http://schemas.microsoft.com/office/drawing/2014/main" id="{E91E0BC6-5C7C-48EA-AE74-3B115931A51A}"/>
              </a:ext>
            </a:extLst>
          </p:cNvPr>
          <p:cNvSpPr txBox="1"/>
          <p:nvPr/>
        </p:nvSpPr>
        <p:spPr>
          <a:xfrm>
            <a:off x="1496291" y="180109"/>
            <a:ext cx="845127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Homelessness and Racial Inequities</a:t>
            </a:r>
          </a:p>
        </p:txBody>
      </p:sp>
      <p:sp>
        <p:nvSpPr>
          <p:cNvPr id="4" name="TextBox 3">
            <a:extLst>
              <a:ext uri="{FF2B5EF4-FFF2-40B4-BE49-F238E27FC236}">
                <a16:creationId xmlns:a16="http://schemas.microsoft.com/office/drawing/2014/main" id="{DF187EA3-B48F-4535-9298-6DA1F67BBD25}"/>
              </a:ext>
            </a:extLst>
          </p:cNvPr>
          <p:cNvSpPr txBox="1"/>
          <p:nvPr/>
        </p:nvSpPr>
        <p:spPr>
          <a:xfrm>
            <a:off x="263236" y="1537855"/>
            <a:ext cx="3750551"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B3A3D"/>
                </a:solidFill>
                <a:effectLst/>
                <a:uLnTx/>
                <a:uFillTx/>
                <a:latin typeface="proxima-nova"/>
                <a:ea typeface="+mn-ea"/>
                <a:cs typeface="+mn-cs"/>
              </a:rPr>
              <a:t>Most people of color, especially Black and Indigenous people, experience homelessness at higher rates than Whites, largely due to long-standing historical and structural racism.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B3A3D"/>
              </a:solidFill>
              <a:effectLst/>
              <a:uLnTx/>
              <a:uFillTx/>
              <a:latin typeface="proxima-nov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B3A3D"/>
                </a:solidFill>
                <a:effectLst/>
                <a:uLnTx/>
                <a:uFillTx/>
                <a:latin typeface="proxima-nova"/>
                <a:ea typeface="+mn-ea"/>
                <a:cs typeface="+mn-cs"/>
              </a:rPr>
              <a:t>The most striking inequities can be found among the Black, Non-Hispanic population, who represent 13 percent of the general population but account for 40 percent of people experiencing homelessness and more than 50 percent of homeless families with children. This imbalance has not improved over time.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222208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97F6741-D0AC-42D2-94BC-9ACCC977D9B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srgbClr val="464646">
                    <a:lumMod val="40000"/>
                    <a:lumOff val="60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srgbClr val="464646">
                  <a:lumMod val="40000"/>
                  <a:lumOff val="60000"/>
                </a:srgbClr>
              </a:solidFill>
              <a:effectLst/>
              <a:uLnTx/>
              <a:uFillTx/>
              <a:latin typeface="Calibri"/>
              <a:ea typeface="+mn-ea"/>
              <a:cs typeface="+mn-cs"/>
            </a:endParaRPr>
          </a:p>
        </p:txBody>
      </p:sp>
      <p:sp>
        <p:nvSpPr>
          <p:cNvPr id="3" name="TextBox 2">
            <a:extLst>
              <a:ext uri="{FF2B5EF4-FFF2-40B4-BE49-F238E27FC236}">
                <a16:creationId xmlns:a16="http://schemas.microsoft.com/office/drawing/2014/main" id="{E99E5E47-BF34-4065-9C8C-7D8AD8EB0CFF}"/>
              </a:ext>
            </a:extLst>
          </p:cNvPr>
          <p:cNvSpPr txBox="1"/>
          <p:nvPr/>
        </p:nvSpPr>
        <p:spPr>
          <a:xfrm>
            <a:off x="1039090" y="263236"/>
            <a:ext cx="947650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Homelessness and Racial Inequities</a:t>
            </a:r>
          </a:p>
        </p:txBody>
      </p:sp>
      <p:pic>
        <p:nvPicPr>
          <p:cNvPr id="4098" name="Picture 2">
            <a:extLst>
              <a:ext uri="{FF2B5EF4-FFF2-40B4-BE49-F238E27FC236}">
                <a16:creationId xmlns:a16="http://schemas.microsoft.com/office/drawing/2014/main" id="{E5A622B2-506C-461A-AB5A-58E57772DF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2509" y="1167245"/>
            <a:ext cx="7608744" cy="52196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C3FCA0B-725D-4B7D-A3ED-BB3A6FD46AAF}"/>
              </a:ext>
            </a:extLst>
          </p:cNvPr>
          <p:cNvSpPr txBox="1"/>
          <p:nvPr/>
        </p:nvSpPr>
        <p:spPr>
          <a:xfrm>
            <a:off x="387926" y="1440873"/>
            <a:ext cx="3879273"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B3A3D"/>
                </a:solidFill>
                <a:effectLst/>
                <a:uLnTx/>
                <a:uFillTx/>
                <a:latin typeface="Calibri"/>
                <a:ea typeface="+mn-ea"/>
                <a:cs typeface="+mn-cs"/>
              </a:rPr>
              <a:t>The </a:t>
            </a:r>
            <a:r>
              <a:rPr kumimoji="0" lang="en-US" sz="2000" b="1" i="1" u="none" strike="noStrike" kern="1200" cap="none" spc="0" normalizeH="0" baseline="0" noProof="0" dirty="0">
                <a:ln>
                  <a:noFill/>
                </a:ln>
                <a:solidFill>
                  <a:srgbClr val="3B3A3D"/>
                </a:solidFill>
                <a:effectLst/>
                <a:uLnTx/>
                <a:uFillTx/>
                <a:latin typeface="Calibri"/>
                <a:ea typeface="+mn-ea"/>
                <a:cs typeface="+mn-cs"/>
              </a:rPr>
              <a:t>rate</a:t>
            </a:r>
            <a:r>
              <a:rPr kumimoji="0" lang="en-US" sz="2000" b="1" i="0" u="none" strike="noStrike" kern="1200" cap="none" spc="0" normalizeH="0" baseline="0" noProof="0" dirty="0">
                <a:ln>
                  <a:noFill/>
                </a:ln>
                <a:solidFill>
                  <a:srgbClr val="3B3A3D"/>
                </a:solidFill>
                <a:effectLst/>
                <a:uLnTx/>
                <a:uFillTx/>
                <a:latin typeface="Calibri"/>
                <a:ea typeface="+mn-ea"/>
                <a:cs typeface="+mn-cs"/>
              </a:rPr>
              <a:t> at which most people of color experience homelessness is far greater than that of Whites and Asians.</a:t>
            </a:r>
            <a:r>
              <a:rPr kumimoji="0" lang="en-US" sz="2000" b="0" i="0" u="none" strike="noStrike" kern="1200" cap="none" spc="0" normalizeH="0" baseline="0" noProof="0" dirty="0">
                <a:ln>
                  <a:noFill/>
                </a:ln>
                <a:solidFill>
                  <a:srgbClr val="3B3A3D"/>
                </a:solidFill>
                <a:effectLst/>
                <a:uLnTx/>
                <a:uFillTx/>
                <a:latin typeface="Calibri"/>
                <a:ea typeface="+mn-ea"/>
                <a:cs typeface="+mn-cs"/>
              </a:rPr>
              <a:t> Measured as the number of people experiencing homelessness on a given night per 10,000 people in the population, Native Hawaiians and Pacific Islanders have the highest rate of homelessness. American Indians/Alaska Natives have the second highest rate, followed by those who are Black or identify as two or more races,  or as Hispanic.</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96384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026C1B0-212C-4635-B4B0-9D0B11D84F0C}"/>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srgbClr val="464646">
                    <a:lumMod val="40000"/>
                    <a:lumOff val="60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srgbClr val="464646">
                  <a:lumMod val="40000"/>
                  <a:lumOff val="60000"/>
                </a:srgbClr>
              </a:solidFill>
              <a:effectLst/>
              <a:uLnTx/>
              <a:uFillTx/>
              <a:latin typeface="Calibri"/>
              <a:ea typeface="+mn-ea"/>
              <a:cs typeface="+mn-cs"/>
            </a:endParaRPr>
          </a:p>
        </p:txBody>
      </p:sp>
      <p:pic>
        <p:nvPicPr>
          <p:cNvPr id="3074" name="Picture 2">
            <a:extLst>
              <a:ext uri="{FF2B5EF4-FFF2-40B4-BE49-F238E27FC236}">
                <a16:creationId xmlns:a16="http://schemas.microsoft.com/office/drawing/2014/main" id="{E6DB36B3-63E9-40DF-8BCC-A40706D8CA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3099" y="1001549"/>
            <a:ext cx="6366856" cy="546046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2ECCDE9-E9A6-48FA-8E0D-33E4C2C75F10}"/>
              </a:ext>
            </a:extLst>
          </p:cNvPr>
          <p:cNvSpPr txBox="1"/>
          <p:nvPr/>
        </p:nvSpPr>
        <p:spPr>
          <a:xfrm>
            <a:off x="637309" y="1385455"/>
            <a:ext cx="4364182"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B3A3D"/>
                </a:solidFill>
                <a:effectLst/>
                <a:uLnTx/>
                <a:uFillTx/>
                <a:latin typeface="Calibri"/>
                <a:ea typeface="+mn-ea"/>
                <a:cs typeface="+mn-cs"/>
              </a:rPr>
              <a:t>Racial and ethnic inequities in homelessness are not improving significantly over time.</a:t>
            </a:r>
            <a:r>
              <a:rPr kumimoji="0" lang="en-US" sz="2400" b="0" i="0" u="none" strike="noStrike" kern="1200" cap="none" spc="0" normalizeH="0" baseline="0" noProof="0" dirty="0">
                <a:ln>
                  <a:noFill/>
                </a:ln>
                <a:solidFill>
                  <a:srgbClr val="3B3A3D"/>
                </a:solidFill>
                <a:effectLst/>
                <a:uLnTx/>
                <a:uFillTx/>
                <a:latin typeface="Calibri"/>
                <a:ea typeface="+mn-ea"/>
                <a:cs typeface="+mn-cs"/>
              </a:rPr>
              <a:t> Those who identify as Black make up the largest share of all people who access shelter over the course of a given year, and their share has increased in recent years, while the share for those identifying as White has declined.</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CB515D55-07CB-4E3C-A646-35B1C742D155}"/>
              </a:ext>
            </a:extLst>
          </p:cNvPr>
          <p:cNvSpPr txBox="1"/>
          <p:nvPr/>
        </p:nvSpPr>
        <p:spPr>
          <a:xfrm>
            <a:off x="637309" y="78220"/>
            <a:ext cx="691341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Homelessness and Racial Inequities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36160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D144B5-BEE6-4E87-A866-EE3BD25CF81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srgbClr val="464646">
                    <a:lumMod val="40000"/>
                    <a:lumOff val="60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srgbClr val="464646">
                  <a:lumMod val="40000"/>
                  <a:lumOff val="60000"/>
                </a:srgbClr>
              </a:solidFill>
              <a:effectLst/>
              <a:uLnTx/>
              <a:uFillTx/>
              <a:latin typeface="Calibri"/>
              <a:ea typeface="+mn-ea"/>
              <a:cs typeface="+mn-cs"/>
            </a:endParaRPr>
          </a:p>
        </p:txBody>
      </p:sp>
      <p:sp>
        <p:nvSpPr>
          <p:cNvPr id="3" name="TextBox 2">
            <a:extLst>
              <a:ext uri="{FF2B5EF4-FFF2-40B4-BE49-F238E27FC236}">
                <a16:creationId xmlns:a16="http://schemas.microsoft.com/office/drawing/2014/main" id="{67965A90-7CC4-41BC-8E36-1C29E27DE439}"/>
              </a:ext>
            </a:extLst>
          </p:cNvPr>
          <p:cNvSpPr txBox="1"/>
          <p:nvPr/>
        </p:nvSpPr>
        <p:spPr>
          <a:xfrm>
            <a:off x="1066799" y="1025235"/>
            <a:ext cx="10426143" cy="517064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C708D"/>
                </a:solidFill>
                <a:effectLst/>
                <a:uLnTx/>
                <a:uFillTx/>
                <a:latin typeface="Calibri"/>
                <a:ea typeface="+mn-ea"/>
                <a:cs typeface="+mn-cs"/>
                <a:hlinkClick r:id="rId2"/>
              </a:rPr>
              <a:t>People of color are far more likely to lack health insurance than White people, especially in states without Medicaid expansion</a:t>
            </a:r>
            <a:r>
              <a:rPr kumimoji="0" lang="en-US" sz="2400" b="0" i="0" u="none" strike="noStrike" kern="1200" cap="none" spc="0" normalizeH="0" baseline="0" noProof="0" dirty="0">
                <a:ln>
                  <a:noFill/>
                </a:ln>
                <a:solidFill>
                  <a:srgbClr val="3B3A3D"/>
                </a:solidFill>
                <a:effectLst/>
                <a:uLnTx/>
                <a:uFillTx/>
                <a:latin typeface="Calibri"/>
                <a:ea typeface="+mn-ea"/>
                <a:cs typeface="+mn-cs"/>
              </a:rPr>
              <a:t>. Even with expansion, overall about 30 million people are uninsured, with about half of them being people of color.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3B3A3D"/>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B3A3D"/>
                </a:solidFill>
                <a:effectLst/>
                <a:uLnTx/>
                <a:uFillTx/>
                <a:latin typeface="Calibri"/>
                <a:ea typeface="+mn-ea"/>
                <a:cs typeface="+mn-cs"/>
              </a:rPr>
              <a:t>The lack of health insurance for people with chronic medical conditions and/or untreated serious mental illness can </a:t>
            </a:r>
            <a:r>
              <a:rPr kumimoji="0" lang="en-US" sz="2400" b="1" i="0" u="none" strike="noStrike" kern="1200" cap="none" spc="0" normalizeH="0" baseline="0" noProof="0" dirty="0">
                <a:ln>
                  <a:noFill/>
                </a:ln>
                <a:solidFill>
                  <a:srgbClr val="3B3A3D"/>
                </a:solidFill>
                <a:effectLst/>
                <a:uLnTx/>
                <a:uFillTx/>
                <a:latin typeface="Calibri"/>
                <a:ea typeface="+mn-ea"/>
                <a:cs typeface="+mn-cs"/>
              </a:rPr>
              <a:t>place them at risk of becoming homeless or being precariously housed</a:t>
            </a:r>
            <a:r>
              <a:rPr kumimoji="0" lang="en-US" sz="2400" b="0" i="0" u="none" strike="noStrike" kern="1200" cap="none" spc="0" normalizeH="0" baseline="0" noProof="0" dirty="0">
                <a:ln>
                  <a:noFill/>
                </a:ln>
                <a:solidFill>
                  <a:srgbClr val="3B3A3D"/>
                </a:solidFill>
                <a:effectLst/>
                <a:uLnTx/>
                <a:uFillTx/>
                <a:latin typeface="Calibri"/>
                <a:ea typeface="+mn-ea"/>
                <a:cs typeface="+mn-cs"/>
              </a:rPr>
              <a:t>. For example, people with mental health disabilities are vastly overrepresented in the population of people who experience homelessness. Of the more than 550,000 people in America who experienced homelessness on a given night in 2017, </a:t>
            </a:r>
            <a:r>
              <a:rPr kumimoji="0" lang="en-US" sz="2400" b="0" i="0" u="none" strike="noStrike" kern="1200" cap="none" spc="0" normalizeH="0" baseline="0" noProof="0" dirty="0">
                <a:ln>
                  <a:noFill/>
                </a:ln>
                <a:solidFill>
                  <a:srgbClr val="2C708D"/>
                </a:solidFill>
                <a:effectLst/>
                <a:uLnTx/>
                <a:uFillTx/>
                <a:latin typeface="Calibri"/>
                <a:ea typeface="+mn-ea"/>
                <a:cs typeface="+mn-cs"/>
                <a:hlinkClick r:id="rId3"/>
              </a:rPr>
              <a:t>1 in 5</a:t>
            </a:r>
            <a:r>
              <a:rPr kumimoji="0" lang="en-US" sz="2400" b="0" i="0" u="none" strike="noStrike" kern="1200" cap="none" spc="0" normalizeH="0" baseline="0" noProof="0" dirty="0">
                <a:ln>
                  <a:noFill/>
                </a:ln>
                <a:solidFill>
                  <a:srgbClr val="3B3A3D"/>
                </a:solidFill>
                <a:effectLst/>
                <a:uLnTx/>
                <a:uFillTx/>
                <a:latin typeface="Calibri"/>
                <a:ea typeface="+mn-ea"/>
                <a:cs typeface="+mn-cs"/>
              </a:rPr>
              <a:t> had a behavioral health issue. While the rate of serious mental illness may not vary by race, studies show African Americans have </a:t>
            </a:r>
            <a:r>
              <a:rPr kumimoji="0" lang="en-US" sz="2400" b="0" i="0" u="none" strike="noStrike" kern="1200" cap="none" spc="0" normalizeH="0" baseline="0" noProof="0" dirty="0">
                <a:ln>
                  <a:noFill/>
                </a:ln>
                <a:solidFill>
                  <a:srgbClr val="2C708D"/>
                </a:solidFill>
                <a:effectLst/>
                <a:uLnTx/>
                <a:uFillTx/>
                <a:latin typeface="Calibri"/>
                <a:ea typeface="+mn-ea"/>
                <a:cs typeface="+mn-cs"/>
                <a:hlinkClick r:id="rId4"/>
              </a:rPr>
              <a:t>more difficulty</a:t>
            </a:r>
            <a:r>
              <a:rPr kumimoji="0" lang="en-US" sz="2400" b="0" i="0" u="none" strike="noStrike" kern="1200" cap="none" spc="0" normalizeH="0" baseline="0" noProof="0" dirty="0">
                <a:ln>
                  <a:noFill/>
                </a:ln>
                <a:solidFill>
                  <a:srgbClr val="3B3A3D"/>
                </a:solidFill>
                <a:effectLst/>
                <a:uLnTx/>
                <a:uFillTx/>
                <a:latin typeface="Calibri"/>
                <a:ea typeface="+mn-ea"/>
                <a:cs typeface="+mn-cs"/>
              </a:rPr>
              <a:t> accessing treatment.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621B0429-1FB7-4DC3-A167-D75E3EE69FA3}"/>
              </a:ext>
            </a:extLst>
          </p:cNvPr>
          <p:cNvSpPr txBox="1"/>
          <p:nvPr/>
        </p:nvSpPr>
        <p:spPr>
          <a:xfrm>
            <a:off x="1066799" y="244945"/>
            <a:ext cx="981594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Access to Quality Health Care and Homelessness</a:t>
            </a:r>
          </a:p>
        </p:txBody>
      </p:sp>
    </p:spTree>
    <p:extLst>
      <p:ext uri="{BB962C8B-B14F-4D97-AF65-F5344CB8AC3E}">
        <p14:creationId xmlns:p14="http://schemas.microsoft.com/office/powerpoint/2010/main" val="41481766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6905997-0E0B-442B-99AA-2DF861CA6DA3}"/>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srgbClr val="464646">
                    <a:lumMod val="40000"/>
                    <a:lumOff val="60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srgbClr val="464646">
                  <a:lumMod val="40000"/>
                  <a:lumOff val="60000"/>
                </a:srgbClr>
              </a:solidFill>
              <a:effectLst/>
              <a:uLnTx/>
              <a:uFillTx/>
              <a:latin typeface="Calibri"/>
              <a:ea typeface="+mn-ea"/>
              <a:cs typeface="+mn-cs"/>
            </a:endParaRPr>
          </a:p>
        </p:txBody>
      </p:sp>
      <p:sp>
        <p:nvSpPr>
          <p:cNvPr id="3" name="TextBox 2">
            <a:extLst>
              <a:ext uri="{FF2B5EF4-FFF2-40B4-BE49-F238E27FC236}">
                <a16:creationId xmlns:a16="http://schemas.microsoft.com/office/drawing/2014/main" id="{C68DCFB5-A85A-4129-B4EC-7F2020BC0069}"/>
              </a:ext>
            </a:extLst>
          </p:cNvPr>
          <p:cNvSpPr txBox="1"/>
          <p:nvPr/>
        </p:nvSpPr>
        <p:spPr>
          <a:xfrm>
            <a:off x="1094509" y="387927"/>
            <a:ext cx="847898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Homelessness in Massachusetts</a:t>
            </a:r>
          </a:p>
        </p:txBody>
      </p:sp>
      <p:sp>
        <p:nvSpPr>
          <p:cNvPr id="4" name="TextBox 3">
            <a:extLst>
              <a:ext uri="{FF2B5EF4-FFF2-40B4-BE49-F238E27FC236}">
                <a16:creationId xmlns:a16="http://schemas.microsoft.com/office/drawing/2014/main" id="{015F0169-C752-4982-A52F-6E6EEF2A5984}"/>
              </a:ext>
            </a:extLst>
          </p:cNvPr>
          <p:cNvSpPr txBox="1"/>
          <p:nvPr/>
        </p:nvSpPr>
        <p:spPr>
          <a:xfrm>
            <a:off x="845126" y="1274618"/>
            <a:ext cx="4793673" cy="5109091"/>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Calibri"/>
                <a:ea typeface="+mn-ea"/>
                <a:cs typeface="+mn-cs"/>
              </a:rPr>
              <a:t>Point-in-Time (PIT) Count – annual count of homeless in each </a:t>
            </a:r>
            <a:r>
              <a:rPr kumimoji="0" lang="en-US" sz="2200" b="0" i="0" u="none" strike="noStrike" kern="1200" cap="none" spc="0" normalizeH="0" baseline="0" noProof="0" dirty="0" err="1">
                <a:ln>
                  <a:noFill/>
                </a:ln>
                <a:solidFill>
                  <a:srgbClr val="000000"/>
                </a:solidFill>
                <a:effectLst/>
                <a:uLnTx/>
                <a:uFillTx/>
                <a:latin typeface="Calibri"/>
                <a:ea typeface="+mn-ea"/>
                <a:cs typeface="+mn-cs"/>
              </a:rPr>
              <a:t>CoC</a:t>
            </a:r>
            <a:r>
              <a:rPr kumimoji="0" lang="en-US" sz="22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Calibri"/>
                <a:ea typeface="+mn-ea"/>
                <a:cs typeface="+mn-cs"/>
              </a:rPr>
              <a:t> Most Recent PIT Count​</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Calibri"/>
                <a:ea typeface="+mn-ea"/>
                <a:cs typeface="+mn-cs"/>
              </a:rPr>
              <a:t>Total – 18,471​*</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sng" strike="noStrike" kern="1200" cap="none" spc="0" normalizeH="0" baseline="0" noProof="0" dirty="0">
                <a:ln>
                  <a:noFill/>
                </a:ln>
                <a:solidFill>
                  <a:srgbClr val="000000"/>
                </a:solidFill>
                <a:effectLst/>
                <a:uLnTx/>
                <a:uFillTx/>
                <a:latin typeface="Calibri"/>
                <a:ea typeface="+mn-ea"/>
                <a:cs typeface="+mn-cs"/>
              </a:rPr>
              <a:t>Families</a:t>
            </a:r>
            <a:r>
              <a:rPr kumimoji="0" lang="en-US" sz="2200" b="0" i="0" u="none" strike="noStrike" kern="1200" cap="none" spc="0" normalizeH="0" baseline="0" noProof="0" dirty="0">
                <a:ln>
                  <a:noFill/>
                </a:ln>
                <a:solidFill>
                  <a:srgbClr val="000000"/>
                </a:solidFill>
                <a:effectLst/>
                <a:uLnTx/>
                <a:uFillTx/>
                <a:latin typeface="Calibri"/>
                <a:ea typeface="+mn-ea"/>
                <a:cs typeface="+mn-cs"/>
              </a:rPr>
              <a:t> (# of persons) 12,212​</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Calibri"/>
                <a:ea typeface="+mn-ea"/>
                <a:cs typeface="+mn-cs"/>
              </a:rPr>
              <a:t>Emergency Shelter 11,248​</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Calibri"/>
                <a:ea typeface="+mn-ea"/>
                <a:cs typeface="+mn-cs"/>
              </a:rPr>
              <a:t>Transitional Housing  775​</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Calibri"/>
                <a:ea typeface="+mn-ea"/>
                <a:cs typeface="+mn-cs"/>
              </a:rPr>
              <a:t>Unsheltered 9​</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sng" strike="noStrike" kern="1200" cap="none" spc="0" normalizeH="0" baseline="0" noProof="0" dirty="0">
                <a:ln>
                  <a:noFill/>
                </a:ln>
                <a:solidFill>
                  <a:srgbClr val="000000"/>
                </a:solidFill>
                <a:effectLst/>
                <a:uLnTx/>
                <a:uFillTx/>
                <a:latin typeface="Calibri"/>
                <a:ea typeface="+mn-ea"/>
                <a:cs typeface="+mn-cs"/>
              </a:rPr>
              <a:t>Individuals</a:t>
            </a:r>
            <a:r>
              <a:rPr kumimoji="0" lang="en-US" sz="2200" b="0" i="0" u="none" strike="noStrike" kern="1200" cap="none" spc="0" normalizeH="0" baseline="0" noProof="0" dirty="0">
                <a:ln>
                  <a:noFill/>
                </a:ln>
                <a:solidFill>
                  <a:srgbClr val="000000"/>
                </a:solidFill>
                <a:effectLst/>
                <a:uLnTx/>
                <a:uFillTx/>
                <a:latin typeface="Calibri"/>
                <a:ea typeface="+mn-ea"/>
                <a:cs typeface="+mn-cs"/>
              </a:rPr>
              <a:t> (without children) 6,228​</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Calibri"/>
                <a:ea typeface="+mn-ea"/>
                <a:cs typeface="+mn-cs"/>
              </a:rPr>
              <a:t> Emergency Shelter 4,183​</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Calibri"/>
                <a:ea typeface="+mn-ea"/>
                <a:cs typeface="+mn-cs"/>
              </a:rPr>
              <a:t>Unsheltered 818​</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Calibri"/>
                <a:ea typeface="+mn-ea"/>
                <a:cs typeface="+mn-cs"/>
              </a:rPr>
              <a:t>Transitional Housing  1,227​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D0470934-D8CD-4BE4-A49C-BF0F7331C91D}"/>
              </a:ext>
            </a:extLst>
          </p:cNvPr>
          <p:cNvSpPr txBox="1"/>
          <p:nvPr/>
        </p:nvSpPr>
        <p:spPr>
          <a:xfrm>
            <a:off x="5902036" y="1274618"/>
            <a:ext cx="5334000" cy="3693319"/>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sng" strike="noStrike" kern="1200" cap="none" spc="0" normalizeH="0" baseline="0" noProof="0" dirty="0">
                <a:ln>
                  <a:noFill/>
                </a:ln>
                <a:solidFill>
                  <a:srgbClr val="000000"/>
                </a:solidFill>
                <a:effectLst/>
                <a:uLnTx/>
                <a:uFillTx/>
                <a:latin typeface="Calibri"/>
                <a:ea typeface="+mn-ea"/>
                <a:cs typeface="+mn-cs"/>
              </a:rPr>
              <a:t>PIT Count Subpopulations:</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Calibri"/>
                <a:ea typeface="+mn-ea"/>
                <a:cs typeface="+mn-cs"/>
              </a:rPr>
              <a:t>Chronic Homeless Individuals-1,392​</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Calibri"/>
                <a:ea typeface="+mn-ea"/>
                <a:cs typeface="+mn-cs"/>
              </a:rPr>
              <a:t>Veterans- 917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Calibri"/>
                <a:ea typeface="+mn-ea"/>
                <a:cs typeface="+mn-cs"/>
              </a:rPr>
              <a:t>Unaccompanied Youth -480​​</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Calibri"/>
                <a:ea typeface="+mn-ea"/>
                <a:cs typeface="+mn-cs"/>
              </a:rPr>
              <a:t>Chronic Substance Use -2,525 </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a:ea typeface="+mn-ea"/>
                <a:cs typeface="+mn-cs"/>
              </a:rPr>
              <a:t>* </a:t>
            </a:r>
            <a:r>
              <a:rPr kumimoji="0" lang="en-US" sz="1800" b="0" i="0" u="none" strike="noStrike" kern="1200" cap="none" spc="0" normalizeH="0" baseline="0" noProof="0" dirty="0">
                <a:ln>
                  <a:noFill/>
                </a:ln>
                <a:solidFill>
                  <a:srgbClr val="000000"/>
                </a:solidFill>
                <a:effectLst/>
                <a:uLnTx/>
                <a:uFillTx/>
                <a:latin typeface="Calibri"/>
                <a:ea typeface="+mn-ea"/>
                <a:cs typeface="+mn-cs"/>
              </a:rPr>
              <a:t>The 2019 PIT Count – these numbers are based on one night – an annual number would be much higher.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09995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F49A1B-FD7D-47EA-87BF-3765046A86DD}"/>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srgbClr val="464646">
                    <a:lumMod val="40000"/>
                    <a:lumOff val="60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srgbClr val="464646">
                  <a:lumMod val="40000"/>
                  <a:lumOff val="60000"/>
                </a:srgbClr>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DF6C5DD7-12EE-4388-9C59-1A90B409218A}"/>
              </a:ext>
            </a:extLst>
          </p:cNvPr>
          <p:cNvSpPr/>
          <p:nvPr/>
        </p:nvSpPr>
        <p:spPr>
          <a:xfrm>
            <a:off x="276500" y="181094"/>
            <a:ext cx="7978338" cy="76944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a:ea typeface="+mn-ea"/>
                <a:cs typeface="+mn-cs"/>
              </a:rPr>
              <a:t>Housing &amp; Homeless Work at DPH</a:t>
            </a:r>
          </a:p>
        </p:txBody>
      </p:sp>
      <p:graphicFrame>
        <p:nvGraphicFramePr>
          <p:cNvPr id="4" name="Diagram 3">
            <a:extLst>
              <a:ext uri="{FF2B5EF4-FFF2-40B4-BE49-F238E27FC236}">
                <a16:creationId xmlns:a16="http://schemas.microsoft.com/office/drawing/2014/main" id="{DA46E293-82DB-48D2-A1FB-442B71425A28}"/>
              </a:ext>
            </a:extLst>
          </p:cNvPr>
          <p:cNvGraphicFramePr/>
          <p:nvPr/>
        </p:nvGraphicFramePr>
        <p:xfrm>
          <a:off x="1422400" y="1402080"/>
          <a:ext cx="8818880" cy="46332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577513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srgbClr val="464646">
                    <a:lumMod val="40000"/>
                    <a:lumOff val="60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srgbClr val="464646">
                  <a:lumMod val="40000"/>
                  <a:lumOff val="60000"/>
                </a:srgbClr>
              </a:solidFill>
              <a:effectLst/>
              <a:uLnTx/>
              <a:uFillTx/>
              <a:latin typeface="Calibri"/>
              <a:ea typeface="+mn-ea"/>
              <a:cs typeface="+mn-cs"/>
            </a:endParaRPr>
          </a:p>
        </p:txBody>
      </p:sp>
      <p:sp>
        <p:nvSpPr>
          <p:cNvPr id="5" name="Rectangle 4"/>
          <p:cNvSpPr/>
          <p:nvPr/>
        </p:nvSpPr>
        <p:spPr>
          <a:xfrm>
            <a:off x="3371850" y="239322"/>
            <a:ext cx="6489982"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n-ea"/>
                <a:cs typeface="+mn-cs"/>
              </a:rPr>
              <a:t>  COVID-19 Vaccination </a:t>
            </a:r>
          </a:p>
        </p:txBody>
      </p:sp>
      <p:sp>
        <p:nvSpPr>
          <p:cNvPr id="6" name="Content Placeholder 2"/>
          <p:cNvSpPr txBox="1">
            <a:spLocks/>
          </p:cNvSpPr>
          <p:nvPr/>
        </p:nvSpPr>
        <p:spPr>
          <a:xfrm>
            <a:off x="899886" y="1280886"/>
            <a:ext cx="10972800" cy="48768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7286" y="1604962"/>
            <a:ext cx="6477000" cy="3648075"/>
          </a:xfrm>
          <a:prstGeom prst="rect">
            <a:avLst/>
          </a:prstGeom>
        </p:spPr>
      </p:pic>
    </p:spTree>
    <p:extLst>
      <p:ext uri="{BB962C8B-B14F-4D97-AF65-F5344CB8AC3E}">
        <p14:creationId xmlns:p14="http://schemas.microsoft.com/office/powerpoint/2010/main" val="17335287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3F71989-4E98-418C-8805-49FAEBF9B75A}"/>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srgbClr val="464646">
                    <a:lumMod val="40000"/>
                    <a:lumOff val="60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srgbClr val="464646">
                  <a:lumMod val="40000"/>
                  <a:lumOff val="60000"/>
                </a:srgbClr>
              </a:solidFill>
              <a:effectLst/>
              <a:uLnTx/>
              <a:uFillTx/>
              <a:latin typeface="Calibri"/>
              <a:ea typeface="+mn-ea"/>
              <a:cs typeface="+mn-cs"/>
            </a:endParaRPr>
          </a:p>
        </p:txBody>
      </p:sp>
      <p:sp>
        <p:nvSpPr>
          <p:cNvPr id="3" name="TextBox 2">
            <a:extLst>
              <a:ext uri="{FF2B5EF4-FFF2-40B4-BE49-F238E27FC236}">
                <a16:creationId xmlns:a16="http://schemas.microsoft.com/office/drawing/2014/main" id="{6769B435-380C-43AE-8B40-7F98A38CF430}"/>
              </a:ext>
            </a:extLst>
          </p:cNvPr>
          <p:cNvSpPr txBox="1"/>
          <p:nvPr/>
        </p:nvSpPr>
        <p:spPr>
          <a:xfrm>
            <a:off x="1039091" y="263237"/>
            <a:ext cx="861752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Housing &amp; Homelessness Work Group</a:t>
            </a:r>
          </a:p>
        </p:txBody>
      </p:sp>
      <p:sp>
        <p:nvSpPr>
          <p:cNvPr id="4" name="TextBox 3">
            <a:extLst>
              <a:ext uri="{FF2B5EF4-FFF2-40B4-BE49-F238E27FC236}">
                <a16:creationId xmlns:a16="http://schemas.microsoft.com/office/drawing/2014/main" id="{D8D34E71-A735-4FDD-A4F3-B9A53AC40DB7}"/>
              </a:ext>
            </a:extLst>
          </p:cNvPr>
          <p:cNvSpPr txBox="1"/>
          <p:nvPr/>
        </p:nvSpPr>
        <p:spPr>
          <a:xfrm>
            <a:off x="869074" y="1084309"/>
            <a:ext cx="10453851"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Housing &amp; Homelessness Work Group Mission: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0000"/>
                </a:solidFill>
                <a:effectLst/>
                <a:uLnTx/>
                <a:uFillTx/>
                <a:latin typeface="Calibri"/>
                <a:ea typeface="Calibri" panose="020F0502020204030204" pitchFamily="34" charset="0"/>
                <a:cs typeface="Calibri" panose="020F0502020204030204" pitchFamily="34" charset="0"/>
              </a:rPr>
              <a:t>To create a housing-aware department … utilizing a racial equity lens to mitigate hurdles faced by people of color to obtain stable housing.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This work group: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Lifts up existing resources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Coordinates housing efforts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Identifies new partnerships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Provides capacity building and technical assistance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Sustains participation on EOHHS housing and homelessness initiatives</a:t>
            </a:r>
            <a:endParaRPr kumimoji="0" lang="en-US" sz="32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861351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E08053-B00A-472B-A636-E68A41BDD3F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srgbClr val="464646">
                    <a:lumMod val="40000"/>
                    <a:lumOff val="60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srgbClr val="464646">
                  <a:lumMod val="40000"/>
                  <a:lumOff val="60000"/>
                </a:srgbClr>
              </a:solidFill>
              <a:effectLst/>
              <a:uLnTx/>
              <a:uFillTx/>
              <a:latin typeface="Calibri"/>
              <a:ea typeface="+mn-ea"/>
              <a:cs typeface="+mn-cs"/>
            </a:endParaRPr>
          </a:p>
        </p:txBody>
      </p:sp>
      <p:sp>
        <p:nvSpPr>
          <p:cNvPr id="3" name="TextBox 2">
            <a:extLst>
              <a:ext uri="{FF2B5EF4-FFF2-40B4-BE49-F238E27FC236}">
                <a16:creationId xmlns:a16="http://schemas.microsoft.com/office/drawing/2014/main" id="{B893BA0D-CCF3-4B80-8BEC-FF174F1B2E2F}"/>
              </a:ext>
            </a:extLst>
          </p:cNvPr>
          <p:cNvSpPr txBox="1"/>
          <p:nvPr/>
        </p:nvSpPr>
        <p:spPr>
          <a:xfrm>
            <a:off x="1413164" y="415636"/>
            <a:ext cx="913014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Housing Instability Opioid Priority Area Team (OPAT) </a:t>
            </a:r>
          </a:p>
        </p:txBody>
      </p:sp>
      <p:sp>
        <p:nvSpPr>
          <p:cNvPr id="4" name="TextBox 3">
            <a:extLst>
              <a:ext uri="{FF2B5EF4-FFF2-40B4-BE49-F238E27FC236}">
                <a16:creationId xmlns:a16="http://schemas.microsoft.com/office/drawing/2014/main" id="{F12E8B7F-700B-4382-8048-3DCDD0016BEC}"/>
              </a:ext>
            </a:extLst>
          </p:cNvPr>
          <p:cNvSpPr txBox="1"/>
          <p:nvPr/>
        </p:nvSpPr>
        <p:spPr>
          <a:xfrm>
            <a:off x="1413164" y="1427018"/>
            <a:ext cx="9781309" cy="3693319"/>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The Housing Instability Opioid Priority Team (OPAT) is comprised of 11 staff from the Bureau of Infectious Diseases and Laboratory Sciences, Office of Health Equity, Bureau of Substance Addiction Services, and Bureau of Environmental Health. </a:t>
            </a: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The goal of the OPAT is to track DPH activities related to housing stability for Massachusetts residents with opioid use disorder; and to identify gaps and recommendations, as requested. </a:t>
            </a: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49047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EFEE65-8614-4A9E-8389-107E9FAA492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srgbClr val="464646">
                    <a:lumMod val="40000"/>
                    <a:lumOff val="60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srgbClr val="464646">
                  <a:lumMod val="40000"/>
                  <a:lumOff val="60000"/>
                </a:srgbClr>
              </a:solidFill>
              <a:effectLst/>
              <a:uLnTx/>
              <a:uFillTx/>
              <a:latin typeface="Calibri"/>
              <a:ea typeface="+mn-ea"/>
              <a:cs typeface="+mn-cs"/>
            </a:endParaRPr>
          </a:p>
        </p:txBody>
      </p:sp>
      <p:sp>
        <p:nvSpPr>
          <p:cNvPr id="3" name="TextBox 2">
            <a:extLst>
              <a:ext uri="{FF2B5EF4-FFF2-40B4-BE49-F238E27FC236}">
                <a16:creationId xmlns:a16="http://schemas.microsoft.com/office/drawing/2014/main" id="{A45D9879-DD86-44CA-A230-3012EF97B2FF}"/>
              </a:ext>
            </a:extLst>
          </p:cNvPr>
          <p:cNvSpPr txBox="1"/>
          <p:nvPr/>
        </p:nvSpPr>
        <p:spPr>
          <a:xfrm>
            <a:off x="1122218" y="443345"/>
            <a:ext cx="102108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Housing &amp; Homeless Data Standards</a:t>
            </a:r>
          </a:p>
        </p:txBody>
      </p:sp>
      <p:sp>
        <p:nvSpPr>
          <p:cNvPr id="4" name="TextBox 3">
            <a:extLst>
              <a:ext uri="{FF2B5EF4-FFF2-40B4-BE49-F238E27FC236}">
                <a16:creationId xmlns:a16="http://schemas.microsoft.com/office/drawing/2014/main" id="{AE5B2BE7-539F-4FA9-9923-27238FEDB200}"/>
              </a:ext>
            </a:extLst>
          </p:cNvPr>
          <p:cNvSpPr txBox="1"/>
          <p:nvPr/>
        </p:nvSpPr>
        <p:spPr>
          <a:xfrm>
            <a:off x="1122218" y="1330036"/>
            <a:ext cx="9518073" cy="40318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Housing &amp; Homeless Data Standards Work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The focus of the work has been on creating data collection standards that highlights housing stability as a spectrum.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Centers the idea of primary prevention of housing instability.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Will inform future work to</a:t>
            </a:r>
            <a:r>
              <a:rPr kumimoji="0" lang="en-US" sz="2800" b="1"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a:ln>
                  <a:noFill/>
                </a:ln>
                <a:solidFill>
                  <a:prstClr val="black"/>
                </a:solidFill>
                <a:effectLst/>
                <a:uLnTx/>
                <a:uFillTx/>
                <a:latin typeface="Calibri"/>
                <a:ea typeface="+mn-ea"/>
                <a:cs typeface="+mn-cs"/>
              </a:rPr>
              <a:t>both</a:t>
            </a:r>
            <a:r>
              <a:rPr kumimoji="0" lang="en-US" sz="2800" b="1"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a:ln>
                  <a:noFill/>
                </a:ln>
                <a:solidFill>
                  <a:prstClr val="black"/>
                </a:solidFill>
                <a:effectLst/>
                <a:uLnTx/>
                <a:uFillTx/>
                <a:latin typeface="Calibri"/>
                <a:ea typeface="+mn-ea"/>
                <a:cs typeface="+mn-cs"/>
              </a:rPr>
              <a:t>identify and appropriately refer those who require housing resources across DPH programs.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63494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C580BA6-1A58-4602-B2A6-372678D7A11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srgbClr val="464646">
                    <a:lumMod val="40000"/>
                    <a:lumOff val="60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srgbClr val="464646">
                  <a:lumMod val="40000"/>
                  <a:lumOff val="60000"/>
                </a:srgbClr>
              </a:solidFill>
              <a:effectLst/>
              <a:uLnTx/>
              <a:uFillTx/>
              <a:latin typeface="Calibri"/>
              <a:ea typeface="+mn-ea"/>
              <a:cs typeface="+mn-cs"/>
            </a:endParaRPr>
          </a:p>
        </p:txBody>
      </p:sp>
      <p:sp>
        <p:nvSpPr>
          <p:cNvPr id="3" name="TextBox 2">
            <a:extLst>
              <a:ext uri="{FF2B5EF4-FFF2-40B4-BE49-F238E27FC236}">
                <a16:creationId xmlns:a16="http://schemas.microsoft.com/office/drawing/2014/main" id="{4CC1BBF1-DFF2-4ED5-98E6-74709DE69697}"/>
              </a:ext>
            </a:extLst>
          </p:cNvPr>
          <p:cNvSpPr txBox="1"/>
          <p:nvPr/>
        </p:nvSpPr>
        <p:spPr>
          <a:xfrm>
            <a:off x="398843" y="256382"/>
            <a:ext cx="972589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Interagency Council on Housing and Homelessness</a:t>
            </a:r>
          </a:p>
        </p:txBody>
      </p:sp>
      <p:sp>
        <p:nvSpPr>
          <p:cNvPr id="4" name="TextBox 3">
            <a:extLst>
              <a:ext uri="{FF2B5EF4-FFF2-40B4-BE49-F238E27FC236}">
                <a16:creationId xmlns:a16="http://schemas.microsoft.com/office/drawing/2014/main" id="{53D93DAF-C5EA-444A-A7E0-8A0D499FEC63}"/>
              </a:ext>
            </a:extLst>
          </p:cNvPr>
          <p:cNvSpPr txBox="1"/>
          <p:nvPr/>
        </p:nvSpPr>
        <p:spPr>
          <a:xfrm>
            <a:off x="360218" y="1163782"/>
            <a:ext cx="11707091"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Arial Unicode MS"/>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ea typeface="Arial Unicode MS"/>
                <a:cs typeface="+mn-cs"/>
              </a:rPr>
              <a:t>DPH is supporting the efforts of the Interagency Council of Housing and Homelessness (ICHH)  and the Department of Housing and Community Development (DHCD) to use COVID-19 relief funding for homelessness prevention and shelter improvement.  This includes identifying </a:t>
            </a:r>
            <a:r>
              <a:rPr kumimoji="0" lang="en-US" sz="2400" b="0" i="0" u="none" strike="noStrike" kern="1200" cap="none" spc="0" normalizeH="0" baseline="0" noProof="0" dirty="0">
                <a:ln>
                  <a:noFill/>
                </a:ln>
                <a:solidFill>
                  <a:srgbClr val="000000"/>
                </a:solidFill>
                <a:effectLst/>
                <a:uLnTx/>
                <a:uFill>
                  <a:solidFill>
                    <a:srgbClr val="000000"/>
                  </a:solidFill>
                </a:uFill>
                <a:ea typeface="Arial Unicode MS"/>
                <a:cs typeface="Arial Unicode MS"/>
              </a:rPr>
              <a:t>additional units to keep shelter numbers down for social distancing and increase number of people served.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752158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F56DB02-A15A-4E7F-9A5D-F8A1B38FE097}"/>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srgbClr val="464646">
                    <a:lumMod val="40000"/>
                    <a:lumOff val="60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srgbClr val="464646">
                  <a:lumMod val="40000"/>
                  <a:lumOff val="60000"/>
                </a:srgbClr>
              </a:solidFill>
              <a:effectLst/>
              <a:uLnTx/>
              <a:uFillTx/>
              <a:latin typeface="Calibri"/>
              <a:ea typeface="+mn-ea"/>
              <a:cs typeface="+mn-cs"/>
            </a:endParaRPr>
          </a:p>
        </p:txBody>
      </p:sp>
      <p:sp>
        <p:nvSpPr>
          <p:cNvPr id="3" name="TextBox 2">
            <a:extLst>
              <a:ext uri="{FF2B5EF4-FFF2-40B4-BE49-F238E27FC236}">
                <a16:creationId xmlns:a16="http://schemas.microsoft.com/office/drawing/2014/main" id="{7BC47916-FE57-441B-8AF7-7C054D3327E2}"/>
              </a:ext>
            </a:extLst>
          </p:cNvPr>
          <p:cNvSpPr txBox="1"/>
          <p:nvPr/>
        </p:nvSpPr>
        <p:spPr>
          <a:xfrm>
            <a:off x="900545" y="277091"/>
            <a:ext cx="913014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a:ea typeface="+mn-ea"/>
                <a:cs typeface="Arial" charset="0"/>
              </a:rPr>
              <a:t>Updates on DPH Housing Stability Initiatives</a:t>
            </a:r>
          </a:p>
        </p:txBody>
      </p:sp>
      <p:sp>
        <p:nvSpPr>
          <p:cNvPr id="4" name="TextBox 3">
            <a:extLst>
              <a:ext uri="{FF2B5EF4-FFF2-40B4-BE49-F238E27FC236}">
                <a16:creationId xmlns:a16="http://schemas.microsoft.com/office/drawing/2014/main" id="{157C0AC9-3E5E-47EE-B990-64C8492FFD59}"/>
              </a:ext>
            </a:extLst>
          </p:cNvPr>
          <p:cNvSpPr txBox="1"/>
          <p:nvPr/>
        </p:nvSpPr>
        <p:spPr>
          <a:xfrm>
            <a:off x="1136073" y="1399309"/>
            <a:ext cx="10612582" cy="526297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Low-Threshold/Housing First in Suffolk County</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
                  <a:solidFill>
                    <a:srgbClr val="000000"/>
                  </a:solidFill>
                </a:uFill>
                <a:ea typeface="Arial Unicode MS"/>
                <a:cs typeface="Arial Unicode MS"/>
              </a:rPr>
              <a:t>DPH is contracting with Boston-based nonprofit organizations Commonwealth Land Trust and Victory Programs to provide low-threshold housing and supportive case management services for 30 to 60 unaccompanied adults experiencing homelessness at high risk for HIV acquisition with essential support services that help people maintain their housing.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black"/>
                </a:solidFill>
                <a:effectLst/>
                <a:uLnTx/>
                <a:uFillTx/>
                <a:ea typeface="Times New Roman" panose="02020603050405020304" pitchFamily="18" charset="0"/>
                <a:cs typeface="+mn-cs"/>
              </a:rPr>
              <a:t>Housing Model for People Diagnosed with HIV Infection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
                  <a:solidFill>
                    <a:srgbClr val="000000"/>
                  </a:solidFill>
                </a:uFill>
                <a:ea typeface="Times New Roman" panose="02020603050405020304" pitchFamily="18" charset="0"/>
                <a:cs typeface="Arial Unicode MS"/>
              </a:rPr>
              <a:t>DPH using $300,000 for housing support for people who are experiencing homelessness or who are marginally housed, who inject drugs.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
                  <a:solidFill>
                    <a:srgbClr val="000000"/>
                  </a:solidFill>
                </a:uFill>
                <a:ea typeface="Times New Roman" panose="02020603050405020304" pitchFamily="18" charset="0"/>
                <a:cs typeface="Arial Unicode MS"/>
              </a:rPr>
              <a:t>DPH will fund 1-2 organizations that propose models intended to link individuals meeting these criteria to temporary, transitional, or permanent housing and/or to provide housing stabilization services. </a:t>
            </a:r>
            <a:endParaRPr kumimoji="0" lang="en-US" sz="2400" b="1" i="0" u="none" strike="noStrike" kern="1200" cap="none" spc="0" normalizeH="0" baseline="0" noProof="0" dirty="0">
              <a:ln>
                <a:noFill/>
              </a:ln>
              <a:solidFill>
                <a:prstClr val="black"/>
              </a:solidFill>
              <a:effectLst/>
              <a:uLnTx/>
              <a:uFillTx/>
              <a:ea typeface="Times New Roman" panose="02020603050405020304" pitchFamily="18" charset="0"/>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243684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1EAC333-131F-43E5-A65C-DCEE189B2FCC}"/>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srgbClr val="464646">
                    <a:lumMod val="40000"/>
                    <a:lumOff val="60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srgbClr val="464646">
                  <a:lumMod val="40000"/>
                  <a:lumOff val="60000"/>
                </a:srgbClr>
              </a:solidFill>
              <a:effectLst/>
              <a:uLnTx/>
              <a:uFillTx/>
              <a:latin typeface="Calibri"/>
              <a:ea typeface="+mn-ea"/>
              <a:cs typeface="+mn-cs"/>
            </a:endParaRPr>
          </a:p>
        </p:txBody>
      </p:sp>
      <p:sp>
        <p:nvSpPr>
          <p:cNvPr id="3" name="TextBox 2">
            <a:extLst>
              <a:ext uri="{FF2B5EF4-FFF2-40B4-BE49-F238E27FC236}">
                <a16:creationId xmlns:a16="http://schemas.microsoft.com/office/drawing/2014/main" id="{E922CE28-A654-4732-B1D8-FCC583D84D19}"/>
              </a:ext>
            </a:extLst>
          </p:cNvPr>
          <p:cNvSpPr txBox="1"/>
          <p:nvPr/>
        </p:nvSpPr>
        <p:spPr>
          <a:xfrm>
            <a:off x="928255" y="166254"/>
            <a:ext cx="875607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a:ea typeface="+mn-ea"/>
                <a:cs typeface="Arial" charset="0"/>
              </a:rPr>
              <a:t>Updates on DPH Housing Stability Initiatives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EE66C51F-83CD-48E2-A3E8-F3C7554C764B}"/>
              </a:ext>
            </a:extLst>
          </p:cNvPr>
          <p:cNvSpPr txBox="1"/>
          <p:nvPr/>
        </p:nvSpPr>
        <p:spPr>
          <a:xfrm>
            <a:off x="928255" y="1288473"/>
            <a:ext cx="10875818" cy="440120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black"/>
                </a:solidFill>
                <a:effectLst/>
                <a:uLnTx/>
                <a:uFillTx/>
                <a:latin typeface="Calibri"/>
                <a:ea typeface="Arial Unicode MS"/>
                <a:cs typeface="+mn-cs"/>
              </a:rPr>
              <a:t>DPH’s Follow-up, Outreach, and Referral (FOR) Homeless Families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a:ea typeface="Calibri" panose="020F0502020204030204" pitchFamily="34" charset="0"/>
                <a:cs typeface="Calibri" panose="020F0502020204030204" pitchFamily="34" charset="0"/>
              </a:rPr>
              <a:t>The </a:t>
            </a:r>
            <a:r>
              <a:rPr kumimoji="0" lang="en-US" sz="2200" b="1" i="0" u="none" strike="noStrike" kern="1200" cap="none" spc="0" normalizeH="0" baseline="0" noProof="0" dirty="0">
                <a:ln>
                  <a:noFill/>
                </a:ln>
                <a:solidFill>
                  <a:prstClr val="black"/>
                </a:solidFill>
                <a:effectLst/>
                <a:uLnTx/>
                <a:uFillTx/>
                <a:latin typeface="Calibri"/>
                <a:ea typeface="Calibri" panose="020F0502020204030204" pitchFamily="34" charset="0"/>
                <a:cs typeface="Calibri" panose="020F0502020204030204" pitchFamily="34" charset="0"/>
              </a:rPr>
              <a:t>F.O.R. Families Program</a:t>
            </a:r>
            <a:r>
              <a:rPr kumimoji="0" lang="en-US" sz="2200" b="0" i="0" u="none" strike="noStrike" kern="1200" cap="none" spc="0" normalizeH="0" baseline="0" noProof="0" dirty="0">
                <a:ln>
                  <a:noFill/>
                </a:ln>
                <a:solidFill>
                  <a:prstClr val="black"/>
                </a:solidFill>
                <a:effectLst/>
                <a:uLnTx/>
                <a:uFillTx/>
                <a:latin typeface="Calibri"/>
                <a:ea typeface="Calibri" panose="020F0502020204030204" pitchFamily="34" charset="0"/>
                <a:cs typeface="Calibri" panose="020F0502020204030204" pitchFamily="34" charset="0"/>
              </a:rPr>
              <a:t> [follow-up, outreach and referral] is a joint program of the Massachusetts Department of Housing and Community Development and the Massachusetts Department of Public Health.  Funding is provided by DHCD to serve families in select shelters within the Commonwealth.  </a:t>
            </a:r>
            <a:endParaRPr kumimoji="0" lang="en-US" sz="2200" b="0" i="0" u="none" strike="noStrike" kern="1200" cap="none" spc="0" normalizeH="0" baseline="0" noProof="0" dirty="0">
              <a:ln>
                <a:noFill/>
              </a:ln>
              <a:solidFill>
                <a:srgbClr val="212121"/>
              </a:solidFill>
              <a:effectLst/>
              <a:uLnTx/>
              <a:uFill>
                <a:solidFill>
                  <a:srgbClr val="000000"/>
                </a:solidFill>
              </a:uFill>
              <a:latin typeface="Calibri"/>
              <a:ea typeface="Times New Roman" panose="02020603050405020304" pitchFamily="18" charset="0"/>
              <a:cs typeface="Arial Unicode M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212121"/>
                </a:solidFill>
                <a:effectLst/>
                <a:uLnTx/>
                <a:uFill>
                  <a:solidFill>
                    <a:srgbClr val="000000"/>
                  </a:solidFill>
                </a:uFill>
                <a:latin typeface="Calibri"/>
                <a:ea typeface="Times New Roman" panose="02020603050405020304" pitchFamily="18" charset="0"/>
                <a:cs typeface="Arial Unicode MS"/>
              </a:rPr>
              <a:t>Home Visitors are providing telehealth visits.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FOR Families is assisting  clients with obtaining the necessary documentation to apply for the MRVP and encouraging housing search in preparation for receiving the voucher.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DHCD is providing 250 MRVPs to their longest stayers in shelter and has set aside 45 MRVPs for medically complex families. </a:t>
            </a:r>
            <a:endParaRPr kumimoji="0" lang="en-US" sz="2200" b="1" i="0" u="none" strike="noStrike" kern="1200" cap="none" spc="0" normalizeH="0" baseline="0" noProof="0" dirty="0">
              <a:ln>
                <a:noFill/>
              </a:ln>
              <a:solidFill>
                <a:prstClr val="black"/>
              </a:solidFill>
              <a:effectLst/>
              <a:uLnTx/>
              <a:uFillTx/>
              <a:latin typeface="Calibri"/>
              <a:ea typeface="Arial Unicode MS"/>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860166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1EAC333-131F-43E5-A65C-DCEE189B2FCC}"/>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srgbClr val="464646">
                    <a:lumMod val="40000"/>
                    <a:lumOff val="60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srgbClr val="464646">
                  <a:lumMod val="40000"/>
                  <a:lumOff val="60000"/>
                </a:srgbClr>
              </a:solidFill>
              <a:effectLst/>
              <a:uLnTx/>
              <a:uFillTx/>
              <a:latin typeface="Calibri"/>
              <a:ea typeface="+mn-ea"/>
              <a:cs typeface="+mn-cs"/>
            </a:endParaRPr>
          </a:p>
        </p:txBody>
      </p:sp>
      <p:sp>
        <p:nvSpPr>
          <p:cNvPr id="3" name="TextBox 2">
            <a:extLst>
              <a:ext uri="{FF2B5EF4-FFF2-40B4-BE49-F238E27FC236}">
                <a16:creationId xmlns:a16="http://schemas.microsoft.com/office/drawing/2014/main" id="{E922CE28-A654-4732-B1D8-FCC583D84D19}"/>
              </a:ext>
            </a:extLst>
          </p:cNvPr>
          <p:cNvSpPr txBox="1"/>
          <p:nvPr/>
        </p:nvSpPr>
        <p:spPr>
          <a:xfrm>
            <a:off x="928255" y="166254"/>
            <a:ext cx="875607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a:ea typeface="+mn-ea"/>
                <a:cs typeface="Arial" charset="0"/>
              </a:rPr>
              <a:t>Updates on DPH Housing Stability Initiatives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EE66C51F-83CD-48E2-A3E8-F3C7554C764B}"/>
              </a:ext>
            </a:extLst>
          </p:cNvPr>
          <p:cNvSpPr txBox="1"/>
          <p:nvPr/>
        </p:nvSpPr>
        <p:spPr>
          <a:xfrm>
            <a:off x="928255" y="1288473"/>
            <a:ext cx="10875818" cy="553997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Housing Stability for Survivors of Domestic Violence and Sexual Assault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A </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pilot project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has started that will match families that have been in emergency domestic violence shelters for a year or more with affordable housing through the use of permanent, mobile vouchers from the Massachusetts Rental Voucher Program.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Housing Stability Support to assist People in Recovery</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DPH has approved a procurement of the Housing Stability Support (HSS) program.</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The primary goal of Housing Stability Support (HSS) is to assist adults, families, and young adults in their recovery, in the stabilization of their housing and in achieving self-sufficiency.</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18670790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9455150" y="6492875"/>
            <a:ext cx="273685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800" b="0" i="0" u="none" strike="noStrike" kern="1200" cap="none" spc="0" normalizeH="0" baseline="0" noProof="0" smtClean="0">
                <a:ln>
                  <a:noFill/>
                </a:ln>
                <a:solidFill>
                  <a:srgbClr val="464646">
                    <a:lumMod val="40000"/>
                    <a:lumOff val="60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US" sz="1800" b="0" i="0" u="none" strike="noStrike" kern="1200" cap="none" spc="0" normalizeH="0" baseline="0" noProof="0" dirty="0">
              <a:ln>
                <a:noFill/>
              </a:ln>
              <a:solidFill>
                <a:srgbClr val="464646">
                  <a:lumMod val="40000"/>
                  <a:lumOff val="60000"/>
                </a:srgbClr>
              </a:solidFill>
              <a:effectLst/>
              <a:uLnTx/>
              <a:uFillTx/>
              <a:latin typeface="Calibri"/>
              <a:ea typeface="+mn-ea"/>
              <a:cs typeface="+mn-cs"/>
            </a:endParaRPr>
          </a:p>
        </p:txBody>
      </p:sp>
      <p:sp>
        <p:nvSpPr>
          <p:cNvPr id="3" name="TextBox 2"/>
          <p:cNvSpPr txBox="1"/>
          <p:nvPr/>
        </p:nvSpPr>
        <p:spPr>
          <a:xfrm>
            <a:off x="2075770" y="2718706"/>
            <a:ext cx="7915275"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Calibri"/>
                <a:ea typeface="+mn-ea"/>
                <a:cs typeface="+mn-cs"/>
              </a:rPr>
              <a:t>Thank You!</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Calibri"/>
                <a:ea typeface="+mn-ea"/>
                <a:cs typeface="+mn-cs"/>
              </a:rPr>
              <a:t>Questions?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8593665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3D85C6"/>
        </a:solidFill>
        <a:effectLst/>
      </p:bgPr>
    </p:bg>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324899" y="1451849"/>
            <a:ext cx="11344039" cy="4388899"/>
          </a:xfrm>
          <a:prstGeom prst="rect">
            <a:avLst/>
          </a:prstGeom>
        </p:spPr>
        <p:txBody>
          <a:bodyPr spcFirstLastPara="1" wrap="square" lIns="91433" tIns="45700" rIns="91433" bIns="45700" anchor="ctr" anchorCtr="0">
            <a:noAutofit/>
          </a:bodyPr>
          <a:lstStyle/>
          <a:p>
            <a:pPr algn="ctr">
              <a:lnSpc>
                <a:spcPct val="115000"/>
              </a:lnSpc>
            </a:pPr>
            <a:r>
              <a:rPr lang="en-US" sz="4933" b="1" spc="800">
                <a:solidFill>
                  <a:schemeClr val="bg1"/>
                </a:solidFill>
                <a:latin typeface="Abadi Extra Light"/>
              </a:rPr>
              <a:t>Results from the COVID-19</a:t>
            </a:r>
          </a:p>
          <a:p>
            <a:pPr algn="ctr">
              <a:lnSpc>
                <a:spcPct val="115000"/>
              </a:lnSpc>
            </a:pPr>
            <a:r>
              <a:rPr lang="en-US" sz="4933" b="1" spc="800">
                <a:solidFill>
                  <a:schemeClr val="bg1"/>
                </a:solidFill>
                <a:latin typeface="Abadi Extra Light"/>
              </a:rPr>
              <a:t>Community Impact Survey(CCIS)</a:t>
            </a:r>
          </a:p>
          <a:p>
            <a:pPr algn="ctr">
              <a:lnSpc>
                <a:spcPct val="115000"/>
              </a:lnSpc>
            </a:pPr>
            <a:endParaRPr lang="en-US" sz="2667">
              <a:solidFill>
                <a:schemeClr val="bg1"/>
              </a:solidFill>
              <a:latin typeface="Abadi Extra Light"/>
            </a:endParaRPr>
          </a:p>
          <a:p>
            <a:pPr algn="ctr">
              <a:lnSpc>
                <a:spcPct val="115000"/>
              </a:lnSpc>
              <a:buSzPts val="1100"/>
            </a:pPr>
            <a:r>
              <a:rPr lang="en-US" sz="3200" spc="400">
                <a:solidFill>
                  <a:schemeClr val="bg1"/>
                </a:solidFill>
                <a:latin typeface="Abadi Extra Light"/>
              </a:rPr>
              <a:t>Public Health Council, March 10, 2021</a:t>
            </a:r>
            <a:br>
              <a:rPr lang="en-US" sz="3200" spc="400">
                <a:solidFill>
                  <a:schemeClr val="bg1"/>
                </a:solidFill>
                <a:latin typeface="Abadi Extra Light"/>
              </a:rPr>
            </a:br>
            <a:br>
              <a:rPr lang="en-US" sz="3200" spc="400">
                <a:solidFill>
                  <a:schemeClr val="bg1"/>
                </a:solidFill>
                <a:latin typeface="Abadi Extra Light"/>
              </a:rPr>
            </a:br>
            <a:r>
              <a:rPr lang="en-US" sz="1800" i="1" spc="400">
                <a:solidFill>
                  <a:schemeClr val="bg1"/>
                </a:solidFill>
                <a:latin typeface="Abadi Extra Light"/>
              </a:rPr>
              <a:t>presented by W.W. </a:t>
            </a:r>
            <a:r>
              <a:rPr lang="en-US" sz="1800" i="1" spc="400" err="1">
                <a:solidFill>
                  <a:schemeClr val="bg1"/>
                </a:solidFill>
                <a:latin typeface="Abadi Extra Light"/>
              </a:rPr>
              <a:t>Sanouri</a:t>
            </a:r>
            <a:r>
              <a:rPr lang="en-US" sz="1800" i="1" spc="400">
                <a:solidFill>
                  <a:schemeClr val="bg1"/>
                </a:solidFill>
                <a:latin typeface="Abadi Extra Light"/>
              </a:rPr>
              <a:t> </a:t>
            </a:r>
            <a:r>
              <a:rPr lang="en-US" sz="1800" i="1" spc="400" err="1">
                <a:solidFill>
                  <a:schemeClr val="bg1"/>
                </a:solidFill>
                <a:latin typeface="Abadi Extra Light"/>
              </a:rPr>
              <a:t>Ursprung</a:t>
            </a:r>
            <a:r>
              <a:rPr lang="en-US" sz="1800" i="1" spc="400">
                <a:solidFill>
                  <a:schemeClr val="bg1"/>
                </a:solidFill>
                <a:latin typeface="Abadi Extra Light"/>
              </a:rPr>
              <a:t> PhD</a:t>
            </a:r>
            <a:endParaRPr lang="en-US" i="1">
              <a:latin typeface="Abadi Extra Light"/>
            </a:endParaRPr>
          </a:p>
        </p:txBody>
      </p:sp>
      <p:sp>
        <p:nvSpPr>
          <p:cNvPr id="61" name="Google Shape;61;p14"/>
          <p:cNvSpPr txBox="1"/>
          <p:nvPr/>
        </p:nvSpPr>
        <p:spPr>
          <a:xfrm>
            <a:off x="133" y="0"/>
            <a:ext cx="12192000" cy="1278000"/>
          </a:xfrm>
          <a:prstGeom prst="rect">
            <a:avLst/>
          </a:prstGeom>
          <a:solidFill>
            <a:srgbClr val="073763"/>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400" normalizeH="0" baseline="0" noProof="0">
                <a:ln>
                  <a:noFill/>
                </a:ln>
                <a:solidFill>
                  <a:srgbClr val="FFFFFF"/>
                </a:solidFill>
                <a:effectLst/>
                <a:uLnTx/>
                <a:uFillTx/>
                <a:latin typeface="Abadi Extra Light"/>
                <a:ea typeface="+mn-ea"/>
                <a:cs typeface="Arial"/>
                <a:sym typeface="Arial"/>
              </a:rPr>
              <a:t>Massachusetts Department of Public Health</a:t>
            </a:r>
          </a:p>
        </p:txBody>
      </p:sp>
      <p:sp>
        <p:nvSpPr>
          <p:cNvPr id="62" name="Google Shape;62;p14"/>
          <p:cNvSpPr txBox="1">
            <a:spLocks noGrp="1"/>
          </p:cNvSpPr>
          <p:nvPr>
            <p:ph type="sldNum" idx="12"/>
          </p:nvPr>
        </p:nvSpPr>
        <p:spPr>
          <a:xfrm>
            <a:off x="8610600" y="6356351"/>
            <a:ext cx="2743200" cy="365200"/>
          </a:xfrm>
          <a:prstGeom prst="rect">
            <a:avLst/>
          </a:prstGeom>
        </p:spPr>
        <p:txBody>
          <a:bodyPr spcFirstLastPara="1" wrap="square" lIns="91433" tIns="45700" rIns="91433" bIns="4570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467" b="0" i="0" u="none" strike="noStrike" kern="0" cap="none" spc="0" normalizeH="0" baseline="0" noProof="0">
                <a:ln>
                  <a:noFill/>
                </a:ln>
                <a:solidFill>
                  <a:srgbClr val="595959"/>
                </a:solidFill>
                <a:effectLst/>
                <a:uLnTx/>
                <a:uFillTx/>
                <a:latin typeface="Abadi Extra Light"/>
                <a:ea typeface="+mn-ea"/>
                <a:cs typeface="Arial"/>
                <a:sym typeface="Arial"/>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38</a:t>
            </a:fld>
            <a:endParaRPr kumimoji="0" lang="en" sz="1467" b="0" i="0" u="none" strike="noStrike" kern="0" cap="none" spc="0" normalizeH="0" baseline="0" noProof="0">
              <a:ln>
                <a:noFill/>
              </a:ln>
              <a:solidFill>
                <a:srgbClr val="595959"/>
              </a:solidFill>
              <a:effectLst/>
              <a:uLnTx/>
              <a:uFillTx/>
              <a:latin typeface="Abadi Extra Light"/>
              <a:ea typeface="+mn-ea"/>
              <a:cs typeface="Arial"/>
              <a:sym typeface="Arial"/>
            </a:endParaRPr>
          </a:p>
        </p:txBody>
      </p:sp>
    </p:spTree>
    <p:extLst>
      <p:ext uri="{BB962C8B-B14F-4D97-AF65-F5344CB8AC3E}">
        <p14:creationId xmlns:p14="http://schemas.microsoft.com/office/powerpoint/2010/main" val="26439884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3D85C6"/>
        </a:solidFill>
        <a:effectLst/>
      </p:bgPr>
    </p:bg>
    <p:spTree>
      <p:nvGrpSpPr>
        <p:cNvPr id="1" name="Shape 59"/>
        <p:cNvGrpSpPr/>
        <p:nvPr/>
      </p:nvGrpSpPr>
      <p:grpSpPr>
        <a:xfrm>
          <a:off x="0" y="0"/>
          <a:ext cx="0" cy="0"/>
          <a:chOff x="0" y="0"/>
          <a:chExt cx="0" cy="0"/>
        </a:xfrm>
      </p:grpSpPr>
      <p:sp>
        <p:nvSpPr>
          <p:cNvPr id="61" name="Google Shape;61;p14"/>
          <p:cNvSpPr txBox="1"/>
          <p:nvPr/>
        </p:nvSpPr>
        <p:spPr>
          <a:xfrm>
            <a:off x="133" y="0"/>
            <a:ext cx="12192000" cy="1278000"/>
          </a:xfrm>
          <a:prstGeom prst="rect">
            <a:avLst/>
          </a:prstGeom>
          <a:solidFill>
            <a:srgbClr val="073763"/>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800" normalizeH="0" baseline="0" noProof="0">
                <a:ln>
                  <a:noFill/>
                </a:ln>
                <a:solidFill>
                  <a:srgbClr val="FFFFFF"/>
                </a:solidFill>
                <a:effectLst/>
                <a:uLnTx/>
                <a:uFillTx/>
                <a:latin typeface="Abadi Extra Light"/>
                <a:ea typeface="+mn-ea"/>
                <a:cs typeface="Arial"/>
                <a:sym typeface="Arial"/>
              </a:rPr>
              <a:t>CCIS TEAM MEMBERS</a:t>
            </a:r>
          </a:p>
        </p:txBody>
      </p:sp>
      <p:sp>
        <p:nvSpPr>
          <p:cNvPr id="62" name="Google Shape;62;p14"/>
          <p:cNvSpPr txBox="1">
            <a:spLocks noGrp="1"/>
          </p:cNvSpPr>
          <p:nvPr>
            <p:ph type="sldNum" idx="12"/>
          </p:nvPr>
        </p:nvSpPr>
        <p:spPr>
          <a:xfrm>
            <a:off x="8610600" y="6356351"/>
            <a:ext cx="2743200" cy="365200"/>
          </a:xfrm>
          <a:prstGeom prst="rect">
            <a:avLst/>
          </a:prstGeom>
        </p:spPr>
        <p:txBody>
          <a:bodyPr spcFirstLastPara="1" wrap="square" lIns="91433" tIns="45700" rIns="91433" bIns="4570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467" b="0" i="0" u="none" strike="noStrike" kern="0" cap="none" spc="0" normalizeH="0" baseline="0" noProof="0">
                <a:ln>
                  <a:noFill/>
                </a:ln>
                <a:solidFill>
                  <a:srgbClr val="595959"/>
                </a:solidFill>
                <a:effectLst/>
                <a:uLnTx/>
                <a:uFillTx/>
                <a:latin typeface="Abadi Extra Light"/>
                <a:ea typeface="+mn-ea"/>
                <a:cs typeface="Arial"/>
                <a:sym typeface="Arial"/>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39</a:t>
            </a:fld>
            <a:endParaRPr kumimoji="0" lang="en" sz="1467" b="0" i="0" u="none" strike="noStrike" kern="0" cap="none" spc="0" normalizeH="0" baseline="0" noProof="0">
              <a:ln>
                <a:noFill/>
              </a:ln>
              <a:solidFill>
                <a:srgbClr val="595959"/>
              </a:solidFill>
              <a:effectLst/>
              <a:uLnTx/>
              <a:uFillTx/>
              <a:latin typeface="Abadi Extra Light"/>
              <a:ea typeface="+mn-ea"/>
              <a:cs typeface="Arial"/>
              <a:sym typeface="Arial"/>
            </a:endParaRPr>
          </a:p>
        </p:txBody>
      </p:sp>
      <p:sp>
        <p:nvSpPr>
          <p:cNvPr id="3" name="Rectangle 2">
            <a:extLst>
              <a:ext uri="{FF2B5EF4-FFF2-40B4-BE49-F238E27FC236}">
                <a16:creationId xmlns:a16="http://schemas.microsoft.com/office/drawing/2014/main" id="{D0CFB99C-8624-CE44-B7B6-8333E017D8C1}"/>
              </a:ext>
            </a:extLst>
          </p:cNvPr>
          <p:cNvSpPr/>
          <p:nvPr/>
        </p:nvSpPr>
        <p:spPr>
          <a:xfrm>
            <a:off x="157426" y="5339979"/>
            <a:ext cx="6808077" cy="1528945"/>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a:ln>
                  <a:noFill/>
                </a:ln>
                <a:solidFill>
                  <a:srgbClr val="FFFFFF"/>
                </a:solidFill>
                <a:effectLst/>
                <a:uLnTx/>
                <a:uFillTx/>
                <a:latin typeface="Abadi" panose="020B0604020104020204" pitchFamily="34" charset="0"/>
                <a:ea typeface="+mn-ea"/>
                <a:cs typeface="Arial"/>
                <a:sym typeface="Arial"/>
              </a:rPr>
              <a:t>CCIS Steering Committee</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a:ln>
                  <a:noFill/>
                </a:ln>
                <a:solidFill>
                  <a:srgbClr val="FFFFFF"/>
                </a:solidFill>
                <a:effectLst/>
                <a:uLnTx/>
                <a:uFillTx/>
                <a:latin typeface="Abadi Extra Light"/>
                <a:ea typeface="+mn-ea"/>
                <a:cs typeface="Arial"/>
                <a:sym typeface="Arial"/>
              </a:rPr>
              <a:t>  Lauren Cardoso, </a:t>
            </a:r>
            <a:r>
              <a:rPr kumimoji="0" lang="en-US" sz="1867" b="0" i="0" u="none" strike="noStrike" kern="0" cap="none" spc="0" normalizeH="0" baseline="0" noProof="0" err="1">
                <a:ln>
                  <a:noFill/>
                </a:ln>
                <a:solidFill>
                  <a:srgbClr val="FFFFFF"/>
                </a:solidFill>
                <a:effectLst/>
                <a:uLnTx/>
                <a:uFillTx/>
                <a:latin typeface="Abadi Extra Light"/>
                <a:ea typeface="+mn-ea"/>
                <a:cs typeface="Arial"/>
                <a:sym typeface="Arial"/>
              </a:rPr>
              <a:t>Sanouri</a:t>
            </a:r>
            <a:r>
              <a:rPr kumimoji="0" lang="en-US" sz="1867" b="0" i="0" u="none" strike="noStrike" kern="0" cap="none" spc="0" normalizeH="0" baseline="0" noProof="0">
                <a:ln>
                  <a:noFill/>
                </a:ln>
                <a:solidFill>
                  <a:srgbClr val="FFFFFF"/>
                </a:solidFill>
                <a:effectLst/>
                <a:uLnTx/>
                <a:uFillTx/>
                <a:latin typeface="Abadi Extra Light"/>
                <a:ea typeface="+mn-ea"/>
                <a:cs typeface="Arial"/>
                <a:sym typeface="Arial"/>
              </a:rPr>
              <a:t> </a:t>
            </a:r>
            <a:r>
              <a:rPr kumimoji="0" lang="en-US" sz="1867" b="0" i="0" u="none" strike="noStrike" kern="0" cap="none" spc="0" normalizeH="0" baseline="0" noProof="0" err="1">
                <a:ln>
                  <a:noFill/>
                </a:ln>
                <a:solidFill>
                  <a:srgbClr val="FFFFFF"/>
                </a:solidFill>
                <a:effectLst/>
                <a:uLnTx/>
                <a:uFillTx/>
                <a:latin typeface="Abadi Extra Light"/>
                <a:ea typeface="+mn-ea"/>
                <a:cs typeface="Arial"/>
                <a:sym typeface="Arial"/>
              </a:rPr>
              <a:t>Ursprung</a:t>
            </a:r>
            <a:r>
              <a:rPr kumimoji="0" lang="en-US" sz="1867" b="0" i="0" u="none" strike="noStrike" kern="0" cap="none" spc="0" normalizeH="0" baseline="0" noProof="0">
                <a:ln>
                  <a:noFill/>
                </a:ln>
                <a:solidFill>
                  <a:srgbClr val="FFFFFF"/>
                </a:solidFill>
                <a:effectLst/>
                <a:uLnTx/>
                <a:uFillTx/>
                <a:latin typeface="Abadi Extra Light"/>
                <a:ea typeface="+mn-ea"/>
                <a:cs typeface="Arial"/>
                <a:sym typeface="Arial"/>
              </a:rPr>
              <a:t>, Beth Beatriz, Abbie </a:t>
            </a:r>
            <a:r>
              <a:rPr kumimoji="0" lang="en-US" sz="1867" b="0" i="0" u="none" strike="noStrike" kern="0" cap="none" spc="0" normalizeH="0" baseline="0" noProof="0" err="1">
                <a:ln>
                  <a:noFill/>
                </a:ln>
                <a:solidFill>
                  <a:srgbClr val="FFFFFF"/>
                </a:solidFill>
                <a:effectLst/>
                <a:uLnTx/>
                <a:uFillTx/>
                <a:latin typeface="Abadi Extra Light"/>
                <a:ea typeface="+mn-ea"/>
                <a:cs typeface="Arial"/>
                <a:sym typeface="Arial"/>
              </a:rPr>
              <a:t>Averbach</a:t>
            </a:r>
            <a:r>
              <a:rPr kumimoji="0" lang="en-US" sz="1867" b="0" i="0" u="none" strike="noStrike" kern="0" cap="none" spc="0" normalizeH="0" baseline="0" noProof="0">
                <a:ln>
                  <a:noFill/>
                </a:ln>
                <a:solidFill>
                  <a:srgbClr val="FFFFFF"/>
                </a:solidFill>
                <a:effectLst/>
                <a:uLnTx/>
                <a:uFillTx/>
                <a:latin typeface="Abadi Extra Light"/>
                <a:ea typeface="+mn-ea"/>
                <a:cs typeface="Arial"/>
                <a:sym typeface="Arial"/>
              </a:rPr>
              <a:t>, Ruth Blodgett, Ben Wood, Sabrina </a:t>
            </a:r>
            <a:r>
              <a:rPr kumimoji="0" lang="en-US" sz="1867" b="0" i="0" u="none" strike="noStrike" kern="0" cap="none" spc="0" normalizeH="0" baseline="0" noProof="0" err="1">
                <a:ln>
                  <a:noFill/>
                </a:ln>
                <a:solidFill>
                  <a:srgbClr val="FFFFFF"/>
                </a:solidFill>
                <a:effectLst/>
                <a:uLnTx/>
                <a:uFillTx/>
                <a:latin typeface="Abadi Extra Light"/>
                <a:ea typeface="+mn-ea"/>
                <a:cs typeface="Arial"/>
                <a:sym typeface="Arial"/>
              </a:rPr>
              <a:t>Selk</a:t>
            </a:r>
            <a:r>
              <a:rPr kumimoji="0" lang="en-US" sz="1867" b="0" i="0" u="none" strike="noStrike" kern="0" cap="none" spc="0" normalizeH="0" baseline="0" noProof="0">
                <a:ln>
                  <a:noFill/>
                </a:ln>
                <a:solidFill>
                  <a:srgbClr val="FFFFFF"/>
                </a:solidFill>
                <a:effectLst/>
                <a:uLnTx/>
                <a:uFillTx/>
                <a:latin typeface="Abadi Extra Light"/>
                <a:ea typeface="+mn-ea"/>
                <a:cs typeface="Arial"/>
                <a:sym typeface="Arial"/>
              </a:rPr>
              <a:t>, Nicole Daley, Lisa </a:t>
            </a:r>
            <a:r>
              <a:rPr kumimoji="0" lang="en-US" sz="1867" b="0" i="0" u="none" strike="noStrike" kern="0" cap="none" spc="0" normalizeH="0" baseline="0" noProof="0" err="1">
                <a:ln>
                  <a:noFill/>
                </a:ln>
                <a:solidFill>
                  <a:srgbClr val="FFFFFF"/>
                </a:solidFill>
                <a:effectLst/>
                <a:uLnTx/>
                <a:uFillTx/>
                <a:latin typeface="Abadi Extra Light"/>
                <a:ea typeface="+mn-ea"/>
                <a:cs typeface="Arial"/>
                <a:sym typeface="Arial"/>
              </a:rPr>
              <a:t>Bandoian</a:t>
            </a:r>
            <a:endParaRPr kumimoji="0" lang="en-US" sz="1867" b="0" i="0" u="none" strike="noStrike" kern="0" cap="none" spc="0" normalizeH="0" baseline="0" noProof="0">
              <a:ln>
                <a:noFill/>
              </a:ln>
              <a:solidFill>
                <a:srgbClr val="FFFFFF"/>
              </a:solidFill>
              <a:effectLst/>
              <a:uLnTx/>
              <a:uFillTx/>
              <a:latin typeface="Abadi Extra Light"/>
              <a:ea typeface="+mn-ea"/>
              <a:cs typeface="Arial"/>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badi Extra Light"/>
              <a:ea typeface="+mn-ea"/>
              <a:cs typeface="Arial"/>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Rectangle 6">
            <a:extLst>
              <a:ext uri="{FF2B5EF4-FFF2-40B4-BE49-F238E27FC236}">
                <a16:creationId xmlns:a16="http://schemas.microsoft.com/office/drawing/2014/main" id="{D3860031-E704-1549-9D1E-54147FBA0FC9}"/>
              </a:ext>
            </a:extLst>
          </p:cNvPr>
          <p:cNvSpPr/>
          <p:nvPr/>
        </p:nvSpPr>
        <p:spPr>
          <a:xfrm>
            <a:off x="188080" y="1597824"/>
            <a:ext cx="11765685" cy="985078"/>
          </a:xfrm>
          <a:prstGeom prst="rect">
            <a:avLst/>
          </a:prstGeom>
        </p:spPr>
        <p:txBody>
          <a:bodyPr wrap="square" lIns="121920" tIns="60960" rIns="121920" bIns="60960" anchor="t">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a:ln>
                  <a:noFill/>
                </a:ln>
                <a:solidFill>
                  <a:srgbClr val="FFFFFF"/>
                </a:solidFill>
                <a:effectLst/>
                <a:uLnTx/>
                <a:uFillTx/>
                <a:latin typeface="Abadi"/>
                <a:ea typeface="+mn-ea"/>
                <a:cs typeface="Arial"/>
                <a:sym typeface="Arial"/>
              </a:rPr>
              <a:t>CCIS Project Leads</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a:ln>
                  <a:noFill/>
                </a:ln>
                <a:solidFill>
                  <a:srgbClr val="FFFFFF"/>
                </a:solidFill>
                <a:effectLst/>
                <a:uLnTx/>
                <a:uFillTx/>
                <a:latin typeface="Abadi Extra Light"/>
                <a:ea typeface="+mn-ea"/>
                <a:cs typeface="Arial"/>
                <a:sym typeface="Arial"/>
              </a:rPr>
              <a:t> Lauren Cardoso, </a:t>
            </a:r>
            <a:r>
              <a:rPr kumimoji="0" lang="en-US" sz="1867" b="0" i="0" u="none" strike="noStrike" kern="0" cap="none" spc="0" normalizeH="0" baseline="0" noProof="0" err="1">
                <a:ln>
                  <a:noFill/>
                </a:ln>
                <a:solidFill>
                  <a:srgbClr val="FFFFFF"/>
                </a:solidFill>
                <a:effectLst/>
                <a:uLnTx/>
                <a:uFillTx/>
                <a:latin typeface="Abadi Extra Light"/>
                <a:ea typeface="+mn-ea"/>
                <a:cs typeface="Arial"/>
                <a:sym typeface="Arial"/>
              </a:rPr>
              <a:t>Sanouri</a:t>
            </a:r>
            <a:r>
              <a:rPr kumimoji="0" lang="en-US" sz="1867" b="0" i="0" u="none" strike="noStrike" kern="0" cap="none" spc="0" normalizeH="0" baseline="0" noProof="0">
                <a:ln>
                  <a:noFill/>
                </a:ln>
                <a:solidFill>
                  <a:srgbClr val="FFFFFF"/>
                </a:solidFill>
                <a:effectLst/>
                <a:uLnTx/>
                <a:uFillTx/>
                <a:latin typeface="Abadi Extra Light"/>
                <a:ea typeface="+mn-ea"/>
                <a:cs typeface="Arial"/>
                <a:sym typeface="Arial"/>
              </a:rPr>
              <a:t> </a:t>
            </a:r>
            <a:r>
              <a:rPr kumimoji="0" lang="en-US" sz="1867" b="0" i="0" u="none" strike="noStrike" kern="0" cap="none" spc="0" normalizeH="0" baseline="0" noProof="0" err="1">
                <a:ln>
                  <a:noFill/>
                </a:ln>
                <a:solidFill>
                  <a:srgbClr val="FFFFFF"/>
                </a:solidFill>
                <a:effectLst/>
                <a:uLnTx/>
                <a:uFillTx/>
                <a:latin typeface="Abadi Extra Light"/>
                <a:ea typeface="+mn-ea"/>
                <a:cs typeface="Arial"/>
                <a:sym typeface="Arial"/>
              </a:rPr>
              <a:t>Ursprung</a:t>
            </a:r>
            <a:r>
              <a:rPr kumimoji="0" lang="en-US" sz="1867" b="0" i="0" u="none" strike="noStrike" kern="0" cap="none" spc="0" normalizeH="0" baseline="0" noProof="0">
                <a:ln>
                  <a:noFill/>
                </a:ln>
                <a:solidFill>
                  <a:srgbClr val="FFFFFF"/>
                </a:solidFill>
                <a:effectLst/>
                <a:uLnTx/>
                <a:uFillTx/>
                <a:latin typeface="Abadi Extra Light"/>
                <a:ea typeface="+mn-ea"/>
                <a:cs typeface="Arial"/>
                <a:sym typeface="Arial"/>
              </a:rPr>
              <a:t>, Beth Beatriz, Glory Song, Caroline Stack, Kathleen Fitzsimmons, Emily Sparer-Fine, Nicole Daniels, Lisa </a:t>
            </a:r>
            <a:r>
              <a:rPr kumimoji="0" lang="en-US" sz="1867" b="0" i="0" u="none" strike="noStrike" kern="0" cap="none" spc="0" normalizeH="0" baseline="0" noProof="0" err="1">
                <a:ln>
                  <a:noFill/>
                </a:ln>
                <a:solidFill>
                  <a:srgbClr val="FFFFFF"/>
                </a:solidFill>
                <a:effectLst/>
                <a:uLnTx/>
                <a:uFillTx/>
                <a:latin typeface="Abadi Extra Light"/>
                <a:ea typeface="+mn-ea"/>
                <a:cs typeface="Arial"/>
                <a:sym typeface="Arial"/>
              </a:rPr>
              <a:t>Bandoian</a:t>
            </a:r>
            <a:r>
              <a:rPr kumimoji="0" lang="en-US" sz="1867" b="0" i="0" u="none" strike="noStrike" kern="0" cap="none" spc="0" normalizeH="0" baseline="0" noProof="0">
                <a:ln>
                  <a:noFill/>
                </a:ln>
                <a:solidFill>
                  <a:srgbClr val="FFFFFF"/>
                </a:solidFill>
                <a:effectLst/>
                <a:uLnTx/>
                <a:uFillTx/>
                <a:latin typeface="Abadi Extra Light"/>
                <a:ea typeface="+mn-ea"/>
                <a:cs typeface="Arial"/>
                <a:sym typeface="Arial"/>
              </a:rPr>
              <a:t>, Heather Nelson, Amy Flynn, Lisa Arsenault, </a:t>
            </a:r>
            <a:endParaRPr kumimoji="0" lang="en-US"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8" name="Rectangle 7">
            <a:extLst>
              <a:ext uri="{FF2B5EF4-FFF2-40B4-BE49-F238E27FC236}">
                <a16:creationId xmlns:a16="http://schemas.microsoft.com/office/drawing/2014/main" id="{6971C2C3-A43E-448D-B790-B059B3B81FBD}"/>
              </a:ext>
            </a:extLst>
          </p:cNvPr>
          <p:cNvSpPr/>
          <p:nvPr/>
        </p:nvSpPr>
        <p:spPr>
          <a:xfrm>
            <a:off x="157426" y="2993711"/>
            <a:ext cx="6808077" cy="2134367"/>
          </a:xfrm>
          <a:prstGeom prst="rect">
            <a:avLst/>
          </a:prstGeom>
        </p:spPr>
        <p:txBody>
          <a:bodyPr wrap="square" lIns="121920" tIns="60960" rIns="121920" bIns="60960" anchor="t">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a:ln>
                  <a:noFill/>
                </a:ln>
                <a:solidFill>
                  <a:srgbClr val="FFFFFF"/>
                </a:solidFill>
                <a:effectLst/>
                <a:uLnTx/>
                <a:uFillTx/>
                <a:latin typeface="Abadi"/>
                <a:ea typeface="+mn-ea"/>
                <a:cs typeface="Arial"/>
                <a:sym typeface="Arial"/>
              </a:rPr>
              <a:t>CCIS Analytic Team</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a:ln>
                  <a:noFill/>
                </a:ln>
                <a:solidFill>
                  <a:srgbClr val="FFFFFF"/>
                </a:solidFill>
                <a:effectLst/>
                <a:uLnTx/>
                <a:uFillTx/>
                <a:latin typeface="Abadi Extra Light"/>
                <a:ea typeface="+mn-ea"/>
                <a:cs typeface="Arial"/>
                <a:sym typeface="Arial"/>
              </a:rPr>
              <a:t>Beth Beatriz, Glory Song, Caroline Stack, Kathleen Fitzsimmons, Emily Sparer-Fine, </a:t>
            </a:r>
            <a:r>
              <a:rPr kumimoji="0" lang="en-US" sz="2000" b="0" i="0" u="none" strike="noStrike" kern="1200" cap="none" spc="0" normalizeH="0" baseline="0" noProof="0" err="1">
                <a:ln>
                  <a:noFill/>
                </a:ln>
                <a:solidFill>
                  <a:srgbClr val="FFFFFF"/>
                </a:solidFill>
                <a:effectLst/>
                <a:uLnTx/>
                <a:uFillTx/>
                <a:latin typeface="Abadi Extra Light"/>
                <a:ea typeface="+mn-ea"/>
                <a:cs typeface="+mn-cs"/>
              </a:rPr>
              <a:t>Ziming</a:t>
            </a:r>
            <a:r>
              <a:rPr kumimoji="0" lang="en-US" sz="2000" b="0" i="0" u="none" strike="noStrike" kern="1200" cap="none" spc="0" normalizeH="0" baseline="0" noProof="0">
                <a:ln>
                  <a:noFill/>
                </a:ln>
                <a:solidFill>
                  <a:srgbClr val="FFFFFF"/>
                </a:solidFill>
                <a:effectLst/>
                <a:uLnTx/>
                <a:uFillTx/>
                <a:latin typeface="Abadi Extra Light"/>
                <a:ea typeface="+mn-ea"/>
                <a:cs typeface="+mn-cs"/>
              </a:rPr>
              <a:t> Xuan, </a:t>
            </a:r>
            <a:r>
              <a:rPr kumimoji="0" lang="en-US" sz="1867" b="0" i="0" u="none" strike="noStrike" kern="0" cap="none" spc="0" normalizeH="0" baseline="0" noProof="0">
                <a:ln>
                  <a:noFill/>
                </a:ln>
                <a:solidFill>
                  <a:srgbClr val="FFFFFF"/>
                </a:solidFill>
                <a:effectLst/>
                <a:uLnTx/>
                <a:uFillTx/>
                <a:latin typeface="Abadi Extra Light"/>
                <a:ea typeface="+mn-ea"/>
                <a:cs typeface="Arial"/>
                <a:sym typeface="Arial"/>
              </a:rPr>
              <a:t>Matthew </a:t>
            </a:r>
            <a:r>
              <a:rPr kumimoji="0" lang="en-US" sz="1867" b="0" i="0" u="none" strike="noStrike" kern="0" cap="none" spc="0" normalizeH="0" baseline="0" noProof="0" err="1">
                <a:ln>
                  <a:noFill/>
                </a:ln>
                <a:solidFill>
                  <a:srgbClr val="FFFFFF"/>
                </a:solidFill>
                <a:effectLst/>
                <a:uLnTx/>
                <a:uFillTx/>
                <a:latin typeface="Abadi Extra Light"/>
                <a:ea typeface="+mn-ea"/>
                <a:cs typeface="Arial"/>
                <a:sym typeface="Arial"/>
              </a:rPr>
              <a:t>Tumpney</a:t>
            </a:r>
            <a:r>
              <a:rPr kumimoji="0" lang="en-US" sz="1867" b="0" i="0" u="none" strike="noStrike" kern="0" cap="none" spc="0" normalizeH="0" baseline="0" noProof="0">
                <a:ln>
                  <a:noFill/>
                </a:ln>
                <a:solidFill>
                  <a:srgbClr val="FFFFFF"/>
                </a:solidFill>
                <a:effectLst/>
                <a:uLnTx/>
                <a:uFillTx/>
                <a:latin typeface="Abadi Extra Light"/>
                <a:ea typeface="+mn-ea"/>
                <a:cs typeface="Arial"/>
                <a:sym typeface="Arial"/>
              </a:rPr>
              <a:t>, Rebecca Han, Lauren Larochelle, Arielle Coq, Anne Marie </a:t>
            </a:r>
            <a:r>
              <a:rPr kumimoji="0" lang="en-US" sz="1867" b="0" i="0" u="none" strike="noStrike" kern="0" cap="none" spc="0" normalizeH="0" baseline="0" noProof="0" err="1">
                <a:ln>
                  <a:noFill/>
                </a:ln>
                <a:solidFill>
                  <a:srgbClr val="FFFFFF"/>
                </a:solidFill>
                <a:effectLst/>
                <a:uLnTx/>
                <a:uFillTx/>
                <a:latin typeface="Abadi Extra Light"/>
                <a:ea typeface="+mn-ea"/>
                <a:cs typeface="Arial"/>
                <a:sym typeface="Arial"/>
              </a:rPr>
              <a:t>Matteucci</a:t>
            </a:r>
            <a:r>
              <a:rPr kumimoji="0" lang="en-US" sz="1867" b="0" i="0" u="none" strike="noStrike" kern="0" cap="none" spc="0" normalizeH="0" baseline="0" noProof="0">
                <a:ln>
                  <a:noFill/>
                </a:ln>
                <a:solidFill>
                  <a:srgbClr val="FFFFFF"/>
                </a:solidFill>
                <a:effectLst/>
                <a:uLnTx/>
                <a:uFillTx/>
                <a:latin typeface="Abadi Extra Light"/>
                <a:ea typeface="+mn-ea"/>
                <a:cs typeface="Arial"/>
                <a:sym typeface="Arial"/>
              </a:rPr>
              <a:t>, Lauren </a:t>
            </a:r>
            <a:r>
              <a:rPr kumimoji="0" lang="en-US" sz="1867" b="0" i="0" u="none" strike="noStrike" kern="0" cap="none" spc="0" normalizeH="0" baseline="0" noProof="0" err="1">
                <a:ln>
                  <a:noFill/>
                </a:ln>
                <a:solidFill>
                  <a:srgbClr val="FFFFFF"/>
                </a:solidFill>
                <a:effectLst/>
                <a:uLnTx/>
                <a:uFillTx/>
                <a:latin typeface="Abadi Extra Light"/>
                <a:ea typeface="+mn-ea"/>
                <a:cs typeface="Arial"/>
                <a:sym typeface="Arial"/>
              </a:rPr>
              <a:t>Fogharty</a:t>
            </a:r>
            <a:r>
              <a:rPr kumimoji="0" lang="en-US" sz="1867" b="0" i="0" u="none" strike="noStrike" kern="0" cap="none" spc="0" normalizeH="0" baseline="0" noProof="0">
                <a:ln>
                  <a:noFill/>
                </a:ln>
                <a:solidFill>
                  <a:srgbClr val="FFFFFF"/>
                </a:solidFill>
                <a:effectLst/>
                <a:uLnTx/>
                <a:uFillTx/>
                <a:latin typeface="Abadi Extra Light"/>
                <a:ea typeface="+mn-ea"/>
                <a:cs typeface="Arial"/>
                <a:sym typeface="Arial"/>
              </a:rPr>
              <a:t>, Vera Mouradian, Melody Kingsley, Ta Wei Lin, Anna </a:t>
            </a:r>
            <a:r>
              <a:rPr kumimoji="0" lang="en-US" sz="1867" b="0" i="0" u="none" strike="noStrike" kern="0" cap="none" spc="0" normalizeH="0" baseline="0" noProof="0" err="1">
                <a:ln>
                  <a:noFill/>
                </a:ln>
                <a:solidFill>
                  <a:srgbClr val="FFFFFF"/>
                </a:solidFill>
                <a:effectLst/>
                <a:uLnTx/>
                <a:uFillTx/>
                <a:latin typeface="Abadi Extra Light"/>
                <a:ea typeface="+mn-ea"/>
                <a:cs typeface="Arial"/>
                <a:sym typeface="Arial"/>
              </a:rPr>
              <a:t>Agan</a:t>
            </a:r>
            <a:r>
              <a:rPr kumimoji="0" lang="en-US" sz="1867" b="0" i="0" u="none" strike="noStrike" kern="0" cap="none" spc="0" normalizeH="0" baseline="0" noProof="0">
                <a:ln>
                  <a:noFill/>
                </a:ln>
                <a:solidFill>
                  <a:srgbClr val="FFFFFF"/>
                </a:solidFill>
                <a:effectLst/>
                <a:uLnTx/>
                <a:uFillTx/>
                <a:latin typeface="Abadi Extra Light"/>
                <a:ea typeface="+mn-ea"/>
                <a:cs typeface="Arial"/>
                <a:sym typeface="Arial"/>
              </a:rPr>
              <a:t>, Justine Egan, Allison Guarino, Elizabeth Showalter, Beatriz </a:t>
            </a:r>
            <a:r>
              <a:rPr kumimoji="0" lang="en-US" sz="1867" b="0" i="0" u="none" strike="noStrike" kern="0" cap="none" spc="0" normalizeH="0" baseline="0" noProof="0" err="1">
                <a:ln>
                  <a:noFill/>
                </a:ln>
                <a:solidFill>
                  <a:srgbClr val="FFFFFF"/>
                </a:solidFill>
                <a:effectLst/>
                <a:uLnTx/>
                <a:uFillTx/>
                <a:latin typeface="Abadi Extra Light"/>
                <a:ea typeface="+mn-ea"/>
                <a:cs typeface="Arial"/>
                <a:sym typeface="Arial"/>
              </a:rPr>
              <a:t>Pazos</a:t>
            </a:r>
            <a:r>
              <a:rPr kumimoji="0" lang="en-US" sz="1867" b="0" i="0" u="none" strike="noStrike" kern="0" cap="none" spc="0" normalizeH="0" baseline="0" noProof="0">
                <a:ln>
                  <a:noFill/>
                </a:ln>
                <a:solidFill>
                  <a:srgbClr val="FFFFFF"/>
                </a:solidFill>
                <a:effectLst/>
                <a:uLnTx/>
                <a:uFillTx/>
                <a:latin typeface="Abadi Extra Light"/>
                <a:ea typeface="+mn-ea"/>
                <a:cs typeface="Arial"/>
                <a:sym typeface="Arial"/>
              </a:rPr>
              <a:t> </a:t>
            </a:r>
            <a:r>
              <a:rPr kumimoji="0" lang="en-US" sz="1867" b="0" i="0" u="none" strike="noStrike" kern="0" cap="none" spc="0" normalizeH="0" baseline="0" noProof="0" err="1">
                <a:ln>
                  <a:noFill/>
                </a:ln>
                <a:solidFill>
                  <a:srgbClr val="FFFFFF"/>
                </a:solidFill>
                <a:effectLst/>
                <a:uLnTx/>
                <a:uFillTx/>
                <a:latin typeface="Abadi Extra Light"/>
                <a:ea typeface="+mn-ea"/>
                <a:cs typeface="Arial"/>
                <a:sym typeface="Arial"/>
              </a:rPr>
              <a:t>Vautin</a:t>
            </a:r>
            <a:r>
              <a:rPr kumimoji="0" lang="en-US" sz="1867" b="0" i="0" u="none" strike="noStrike" kern="0" cap="none" spc="0" normalizeH="0" baseline="0" noProof="0">
                <a:ln>
                  <a:noFill/>
                </a:ln>
                <a:solidFill>
                  <a:srgbClr val="FFFFFF"/>
                </a:solidFill>
                <a:effectLst/>
                <a:uLnTx/>
                <a:uFillTx/>
                <a:latin typeface="Abadi Extra Light"/>
                <a:ea typeface="+mn-ea"/>
                <a:cs typeface="Arial"/>
                <a:sym typeface="Arial"/>
              </a:rPr>
              <a:t>, </a:t>
            </a:r>
            <a:r>
              <a:rPr kumimoji="0" lang="en-US" sz="1867" b="0" i="0" u="none" strike="noStrike" kern="0" cap="none" spc="0" normalizeH="0" baseline="0" noProof="0" err="1">
                <a:ln>
                  <a:noFill/>
                </a:ln>
                <a:solidFill>
                  <a:srgbClr val="FFFFFF"/>
                </a:solidFill>
                <a:effectLst/>
                <a:uLnTx/>
                <a:uFillTx/>
                <a:latin typeface="Abadi Extra Light"/>
                <a:ea typeface="+mn-ea"/>
                <a:cs typeface="Arial"/>
                <a:sym typeface="Arial"/>
              </a:rPr>
              <a:t>Priyokti</a:t>
            </a:r>
            <a:r>
              <a:rPr kumimoji="0" lang="en-US" sz="1867" b="0" i="0" u="none" strike="noStrike" kern="0" cap="none" spc="0" normalizeH="0" baseline="0" noProof="0">
                <a:ln>
                  <a:noFill/>
                </a:ln>
                <a:solidFill>
                  <a:srgbClr val="FFFFFF"/>
                </a:solidFill>
                <a:effectLst/>
                <a:uLnTx/>
                <a:uFillTx/>
                <a:latin typeface="Abadi Extra Light"/>
                <a:ea typeface="+mn-ea"/>
                <a:cs typeface="Arial"/>
                <a:sym typeface="Arial"/>
              </a:rPr>
              <a:t> Rana, Lauren Cardoso, </a:t>
            </a:r>
            <a:r>
              <a:rPr kumimoji="0" lang="en-US" sz="1867" b="0" i="0" u="none" strike="noStrike" kern="0" cap="none" spc="0" normalizeH="0" baseline="0" noProof="0" err="1">
                <a:ln>
                  <a:noFill/>
                </a:ln>
                <a:solidFill>
                  <a:srgbClr val="FFFFFF"/>
                </a:solidFill>
                <a:effectLst/>
                <a:uLnTx/>
                <a:uFillTx/>
                <a:latin typeface="Abadi Extra Light"/>
                <a:ea typeface="+mn-ea"/>
                <a:cs typeface="Arial"/>
                <a:sym typeface="Arial"/>
              </a:rPr>
              <a:t>Sanouri</a:t>
            </a:r>
            <a:r>
              <a:rPr kumimoji="0" lang="en-US" sz="1867" b="0" i="0" u="none" strike="noStrike" kern="0" cap="none" spc="0" normalizeH="0" baseline="0" noProof="0">
                <a:ln>
                  <a:noFill/>
                </a:ln>
                <a:solidFill>
                  <a:srgbClr val="FFFFFF"/>
                </a:solidFill>
                <a:effectLst/>
                <a:uLnTx/>
                <a:uFillTx/>
                <a:latin typeface="Abadi Extra Light"/>
                <a:ea typeface="+mn-ea"/>
                <a:cs typeface="Arial"/>
                <a:sym typeface="Arial"/>
              </a:rPr>
              <a:t> </a:t>
            </a:r>
            <a:r>
              <a:rPr kumimoji="0" lang="en-US" sz="1867" b="0" i="0" u="none" strike="noStrike" kern="0" cap="none" spc="0" normalizeH="0" baseline="0" noProof="0" err="1">
                <a:ln>
                  <a:noFill/>
                </a:ln>
                <a:solidFill>
                  <a:srgbClr val="FFFFFF"/>
                </a:solidFill>
                <a:effectLst/>
                <a:uLnTx/>
                <a:uFillTx/>
                <a:latin typeface="Abadi Extra Light"/>
                <a:ea typeface="+mn-ea"/>
                <a:cs typeface="Arial"/>
                <a:sym typeface="Arial"/>
              </a:rPr>
              <a:t>Ursprung</a:t>
            </a:r>
            <a:endParaRPr kumimoji="0" lang="en-US" sz="1867" b="0" i="0" u="none" strike="noStrike" kern="0" cap="none" spc="0" normalizeH="0" baseline="0" noProof="0">
              <a:ln>
                <a:noFill/>
              </a:ln>
              <a:solidFill>
                <a:srgbClr val="FFFFFF"/>
              </a:solidFill>
              <a:effectLst/>
              <a:uLnTx/>
              <a:uFillTx/>
              <a:latin typeface="Abadi Extra Light"/>
              <a:ea typeface="+mn-ea"/>
              <a:cs typeface="Arial"/>
              <a:sym typeface="Arial"/>
            </a:endParaRPr>
          </a:p>
        </p:txBody>
      </p:sp>
      <p:sp>
        <p:nvSpPr>
          <p:cNvPr id="9" name="Rectangle 8">
            <a:extLst>
              <a:ext uri="{FF2B5EF4-FFF2-40B4-BE49-F238E27FC236}">
                <a16:creationId xmlns:a16="http://schemas.microsoft.com/office/drawing/2014/main" id="{3787731C-DB3C-9E4F-B830-4D81F1ADE926}"/>
              </a:ext>
            </a:extLst>
          </p:cNvPr>
          <p:cNvSpPr/>
          <p:nvPr/>
        </p:nvSpPr>
        <p:spPr>
          <a:xfrm>
            <a:off x="7203090" y="2996070"/>
            <a:ext cx="4682389" cy="1272400"/>
          </a:xfrm>
          <a:prstGeom prst="rect">
            <a:avLst/>
          </a:prstGeom>
        </p:spPr>
        <p:txBody>
          <a:bodyPr wrap="square" lIns="121920" tIns="60960" rIns="121920" bIns="60960" anchor="t">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a:ln>
                  <a:noFill/>
                </a:ln>
                <a:solidFill>
                  <a:srgbClr val="FFFFFF"/>
                </a:solidFill>
                <a:effectLst/>
                <a:uLnTx/>
                <a:uFillTx/>
                <a:latin typeface="Abadi"/>
                <a:ea typeface="+mn-ea"/>
                <a:cs typeface="Arial"/>
                <a:sym typeface="Arial"/>
              </a:rPr>
              <a:t>CCIS Data to Action Workgroup</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a:ln>
                  <a:noFill/>
                </a:ln>
                <a:solidFill>
                  <a:srgbClr val="FFFFFF"/>
                </a:solidFill>
                <a:effectLst/>
                <a:uLnTx/>
                <a:uFillTx/>
                <a:latin typeface="Abadi Extra Light"/>
                <a:ea typeface="+mn-ea"/>
                <a:cs typeface="Arial"/>
                <a:sym typeface="Arial"/>
              </a:rPr>
              <a:t>Jessica del Rosario, Kim </a:t>
            </a:r>
            <a:r>
              <a:rPr kumimoji="0" lang="en-US" sz="1867" b="0" i="0" u="none" strike="noStrike" kern="0" cap="none" spc="0" normalizeH="0" baseline="0" noProof="0" err="1">
                <a:ln>
                  <a:noFill/>
                </a:ln>
                <a:solidFill>
                  <a:srgbClr val="FFFFFF"/>
                </a:solidFill>
                <a:effectLst/>
                <a:uLnTx/>
                <a:uFillTx/>
                <a:latin typeface="Abadi Extra Light"/>
                <a:ea typeface="+mn-ea"/>
                <a:cs typeface="Arial"/>
                <a:sym typeface="Arial"/>
              </a:rPr>
              <a:t>Etingoff</a:t>
            </a:r>
            <a:r>
              <a:rPr kumimoji="0" lang="en-US" sz="1867" b="0" i="0" u="none" strike="noStrike" kern="0" cap="none" spc="0" normalizeH="0" baseline="0" noProof="0">
                <a:ln>
                  <a:noFill/>
                </a:ln>
                <a:solidFill>
                  <a:srgbClr val="FFFFFF"/>
                </a:solidFill>
                <a:effectLst/>
                <a:uLnTx/>
                <a:uFillTx/>
                <a:latin typeface="Abadi Extra Light"/>
                <a:ea typeface="+mn-ea"/>
                <a:cs typeface="Arial"/>
                <a:sym typeface="Arial"/>
              </a:rPr>
              <a:t>, Lisa </a:t>
            </a:r>
            <a:r>
              <a:rPr kumimoji="0" lang="en-US" sz="1867" b="0" i="0" u="none" strike="noStrike" kern="0" cap="none" spc="0" normalizeH="0" baseline="0" noProof="0" err="1">
                <a:ln>
                  <a:noFill/>
                </a:ln>
                <a:solidFill>
                  <a:srgbClr val="FFFFFF"/>
                </a:solidFill>
                <a:effectLst/>
                <a:uLnTx/>
                <a:uFillTx/>
                <a:latin typeface="Abadi Extra Light"/>
                <a:ea typeface="+mn-ea"/>
                <a:cs typeface="Arial"/>
                <a:sym typeface="Arial"/>
              </a:rPr>
              <a:t>Bandoian</a:t>
            </a:r>
            <a:r>
              <a:rPr kumimoji="0" lang="en-US" sz="1867" b="0" i="0" u="none" strike="noStrike" kern="0" cap="none" spc="0" normalizeH="0" baseline="0" noProof="0">
                <a:ln>
                  <a:noFill/>
                </a:ln>
                <a:solidFill>
                  <a:srgbClr val="FFFFFF"/>
                </a:solidFill>
                <a:effectLst/>
                <a:uLnTx/>
                <a:uFillTx/>
                <a:latin typeface="Abadi Extra Light"/>
                <a:ea typeface="+mn-ea"/>
                <a:cs typeface="Arial"/>
                <a:sym typeface="Arial"/>
              </a:rPr>
              <a:t>, Andrea Mooney, Ben Kingston, Lauren Cardoso, Dawn Fukuda</a:t>
            </a: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Rectangle 10">
            <a:extLst>
              <a:ext uri="{FF2B5EF4-FFF2-40B4-BE49-F238E27FC236}">
                <a16:creationId xmlns:a16="http://schemas.microsoft.com/office/drawing/2014/main" id="{39903C3B-AE1F-5A4C-8F65-F7F65C051495}"/>
              </a:ext>
            </a:extLst>
          </p:cNvPr>
          <p:cNvSpPr/>
          <p:nvPr/>
        </p:nvSpPr>
        <p:spPr>
          <a:xfrm>
            <a:off x="7468929" y="5371465"/>
            <a:ext cx="4150711" cy="985078"/>
          </a:xfrm>
          <a:prstGeom prst="rect">
            <a:avLst/>
          </a:prstGeom>
        </p:spPr>
        <p:txBody>
          <a:bodyPr wrap="square" lIns="121920" tIns="60960" rIns="121920" bIns="60960" anchor="t">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50" b="1" i="0" u="none" strike="noStrike" kern="0" cap="none" spc="0" normalizeH="0" baseline="0" noProof="0">
                <a:ln>
                  <a:noFill/>
                </a:ln>
                <a:solidFill>
                  <a:srgbClr val="FFFFFF"/>
                </a:solidFill>
                <a:effectLst/>
                <a:uLnTx/>
                <a:uFillTx/>
                <a:latin typeface="Abadi"/>
                <a:ea typeface="+mn-ea"/>
                <a:cs typeface="Arial"/>
                <a:sym typeface="Arial"/>
              </a:rPr>
              <a:t>CCIS Data Dissemination Workgroup</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50" b="0" i="0" u="none" strike="noStrike" kern="0" cap="none" spc="0" normalizeH="0" baseline="0" noProof="0">
                <a:ln>
                  <a:noFill/>
                </a:ln>
                <a:solidFill>
                  <a:srgbClr val="FFFFFF"/>
                </a:solidFill>
                <a:effectLst/>
                <a:uLnTx/>
                <a:uFillTx/>
                <a:latin typeface="Abadi Extra Light"/>
                <a:ea typeface="+mn-ea"/>
                <a:cs typeface="Arial"/>
                <a:sym typeface="Arial"/>
              </a:rPr>
              <a:t>Beth Beatriz, Glory Song, Emily Sparer-Fine, Ta Wei Lin, Vera Mouradian</a:t>
            </a: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8537577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srgbClr val="464646">
                    <a:lumMod val="40000"/>
                    <a:lumOff val="60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srgbClr val="464646">
                  <a:lumMod val="40000"/>
                  <a:lumOff val="60000"/>
                </a:srgbClr>
              </a:solidFill>
              <a:effectLst/>
              <a:uLnTx/>
              <a:uFillTx/>
              <a:latin typeface="Calibri"/>
              <a:ea typeface="+mn-ea"/>
              <a:cs typeface="+mn-cs"/>
            </a:endParaRPr>
          </a:p>
        </p:txBody>
      </p:sp>
      <p:sp>
        <p:nvSpPr>
          <p:cNvPr id="5" name="Rectangle 4"/>
          <p:cNvSpPr/>
          <p:nvPr/>
        </p:nvSpPr>
        <p:spPr>
          <a:xfrm>
            <a:off x="3543300" y="239322"/>
            <a:ext cx="6249282"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n-ea"/>
                <a:cs typeface="+mn-cs"/>
              </a:rPr>
              <a:t>Johnson &amp; Johnson vaccine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5163" y="1019003"/>
            <a:ext cx="7655637" cy="5516563"/>
          </a:xfrm>
          <a:prstGeom prst="rect">
            <a:avLst/>
          </a:prstGeom>
        </p:spPr>
      </p:pic>
    </p:spTree>
    <p:extLst>
      <p:ext uri="{BB962C8B-B14F-4D97-AF65-F5344CB8AC3E}">
        <p14:creationId xmlns:p14="http://schemas.microsoft.com/office/powerpoint/2010/main" val="23380418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3D85C6"/>
        </a:solidFill>
        <a:effectLst/>
      </p:bgPr>
    </p:bg>
    <p:spTree>
      <p:nvGrpSpPr>
        <p:cNvPr id="1" name="Shape 59"/>
        <p:cNvGrpSpPr/>
        <p:nvPr/>
      </p:nvGrpSpPr>
      <p:grpSpPr>
        <a:xfrm>
          <a:off x="0" y="0"/>
          <a:ext cx="0" cy="0"/>
          <a:chOff x="0" y="0"/>
          <a:chExt cx="0" cy="0"/>
        </a:xfrm>
      </p:grpSpPr>
      <p:sp>
        <p:nvSpPr>
          <p:cNvPr id="61" name="Google Shape;61;p14"/>
          <p:cNvSpPr txBox="1"/>
          <p:nvPr/>
        </p:nvSpPr>
        <p:spPr>
          <a:xfrm>
            <a:off x="133" y="0"/>
            <a:ext cx="12192000" cy="1278000"/>
          </a:xfrm>
          <a:prstGeom prst="rect">
            <a:avLst/>
          </a:prstGeom>
          <a:solidFill>
            <a:srgbClr val="073763"/>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800" normalizeH="0" baseline="0" noProof="0">
                <a:ln>
                  <a:noFill/>
                </a:ln>
                <a:solidFill>
                  <a:srgbClr val="FFFFFF"/>
                </a:solidFill>
                <a:effectLst/>
                <a:uLnTx/>
                <a:uFillTx/>
                <a:latin typeface="Abadi Extra Light"/>
                <a:ea typeface="+mn-ea"/>
                <a:cs typeface="Arial"/>
                <a:sym typeface="Arial"/>
              </a:rPr>
              <a:t>CCIS COMMUNITY PARTNERS</a:t>
            </a:r>
          </a:p>
        </p:txBody>
      </p:sp>
      <p:sp>
        <p:nvSpPr>
          <p:cNvPr id="62" name="Google Shape;62;p14"/>
          <p:cNvSpPr txBox="1">
            <a:spLocks noGrp="1"/>
          </p:cNvSpPr>
          <p:nvPr>
            <p:ph type="sldNum" idx="12"/>
          </p:nvPr>
        </p:nvSpPr>
        <p:spPr>
          <a:xfrm>
            <a:off x="8610600" y="6356351"/>
            <a:ext cx="2743200" cy="365200"/>
          </a:xfrm>
          <a:prstGeom prst="rect">
            <a:avLst/>
          </a:prstGeom>
        </p:spPr>
        <p:txBody>
          <a:bodyPr spcFirstLastPara="1" wrap="square" lIns="91433" tIns="45700" rIns="91433" bIns="4570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467" b="0" i="0" u="none" strike="noStrike" kern="0" cap="none" spc="0" normalizeH="0" baseline="0" noProof="0">
                <a:ln>
                  <a:noFill/>
                </a:ln>
                <a:solidFill>
                  <a:srgbClr val="595959"/>
                </a:solidFill>
                <a:effectLst/>
                <a:uLnTx/>
                <a:uFillTx/>
                <a:latin typeface="Abadi Extra Light"/>
                <a:ea typeface="+mn-ea"/>
                <a:cs typeface="Arial"/>
                <a:sym typeface="Arial"/>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40</a:t>
            </a:fld>
            <a:endParaRPr kumimoji="0" lang="en" sz="1467" b="0" i="0" u="none" strike="noStrike" kern="0" cap="none" spc="0" normalizeH="0" baseline="0" noProof="0">
              <a:ln>
                <a:noFill/>
              </a:ln>
              <a:solidFill>
                <a:srgbClr val="595959"/>
              </a:solidFill>
              <a:effectLst/>
              <a:uLnTx/>
              <a:uFillTx/>
              <a:latin typeface="Abadi Extra Light"/>
              <a:ea typeface="+mn-ea"/>
              <a:cs typeface="Arial"/>
              <a:sym typeface="Arial"/>
            </a:endParaRPr>
          </a:p>
        </p:txBody>
      </p:sp>
      <p:sp>
        <p:nvSpPr>
          <p:cNvPr id="3" name="Rectangle 2">
            <a:extLst>
              <a:ext uri="{FF2B5EF4-FFF2-40B4-BE49-F238E27FC236}">
                <a16:creationId xmlns:a16="http://schemas.microsoft.com/office/drawing/2014/main" id="{D0CFB99C-8624-CE44-B7B6-8333E017D8C1}"/>
              </a:ext>
            </a:extLst>
          </p:cNvPr>
          <p:cNvSpPr/>
          <p:nvPr/>
        </p:nvSpPr>
        <p:spPr>
          <a:xfrm>
            <a:off x="303492" y="2481165"/>
            <a:ext cx="5489016" cy="3373809"/>
          </a:xfrm>
          <a:prstGeom prst="rect">
            <a:avLst/>
          </a:prstGeom>
        </p:spPr>
        <p:txBody>
          <a:bodyPr wrap="square">
            <a:spAutoFit/>
          </a:bodyPr>
          <a:lstStyle/>
          <a:p>
            <a:pPr marL="609585" marR="0" lvl="0" indent="-440256" algn="l" defTabSz="1219170" rtl="0" eaLnBrk="1" fontAlgn="auto" latinLnBrk="0" hangingPunct="1">
              <a:lnSpc>
                <a:spcPct val="115000"/>
              </a:lnSpc>
              <a:spcBef>
                <a:spcPts val="0"/>
              </a:spcBef>
              <a:spcAft>
                <a:spcPts val="0"/>
              </a:spcAft>
              <a:buClr>
                <a:srgbClr val="073763"/>
              </a:buClr>
              <a:buSzPts val="1600"/>
              <a:buFont typeface="Calibri"/>
              <a:buChar char="●"/>
              <a:tabLst/>
              <a:defRPr/>
            </a:pPr>
            <a:r>
              <a:rPr kumimoji="0" lang="en-US" sz="1867" b="0" i="0" u="none" strike="noStrike" kern="0" cap="none" spc="0" normalizeH="0" baseline="0" noProof="0">
                <a:ln>
                  <a:noFill/>
                </a:ln>
                <a:solidFill>
                  <a:srgbClr val="FFFFFF"/>
                </a:solidFill>
                <a:effectLst/>
                <a:uLnTx/>
                <a:uFillTx/>
                <a:latin typeface="Abadi Extra Light" panose="020F0302020204030204" pitchFamily="34" charset="0"/>
                <a:ea typeface="Calibri"/>
                <a:cs typeface="Abadi Extra Light" panose="020F0302020204030204" pitchFamily="34" charset="0"/>
                <a:sym typeface="Calibri"/>
              </a:rPr>
              <a:t>Academic Public Health Volunteer Corps and their work with local boards of health and on social media</a:t>
            </a:r>
          </a:p>
          <a:p>
            <a:pPr marL="609585" marR="0" lvl="0" indent="-440256" algn="l" defTabSz="1219170" rtl="0" eaLnBrk="1" fontAlgn="auto" latinLnBrk="0" hangingPunct="1">
              <a:lnSpc>
                <a:spcPct val="115000"/>
              </a:lnSpc>
              <a:spcBef>
                <a:spcPts val="0"/>
              </a:spcBef>
              <a:spcAft>
                <a:spcPts val="0"/>
              </a:spcAft>
              <a:buClr>
                <a:srgbClr val="073763"/>
              </a:buClr>
              <a:buSzPts val="1600"/>
              <a:buFont typeface="Calibri"/>
              <a:buChar char="●"/>
              <a:tabLst/>
              <a:defRPr/>
            </a:pPr>
            <a:r>
              <a:rPr kumimoji="0" lang="en-US" sz="1867" b="0" i="0" u="none" strike="noStrike" kern="0" cap="none" spc="0" normalizeH="0" baseline="0" noProof="0">
                <a:ln>
                  <a:noFill/>
                </a:ln>
                <a:solidFill>
                  <a:srgbClr val="FFFFFF"/>
                </a:solidFill>
                <a:effectLst/>
                <a:uLnTx/>
                <a:uFillTx/>
                <a:latin typeface="Abadi Extra Light" panose="020F0302020204030204" pitchFamily="34" charset="0"/>
                <a:ea typeface="Calibri"/>
                <a:cs typeface="Abadi Extra Light" panose="020F0302020204030204" pitchFamily="34" charset="0"/>
                <a:sym typeface="Calibri"/>
              </a:rPr>
              <a:t>Mass in Motion programs, including Springfield, Malden, and Chelsea</a:t>
            </a:r>
          </a:p>
          <a:p>
            <a:pPr marL="609585" marR="0" lvl="0" indent="-440256" algn="l" defTabSz="1219170" rtl="0" eaLnBrk="1" fontAlgn="auto" latinLnBrk="0" hangingPunct="1">
              <a:lnSpc>
                <a:spcPct val="115000"/>
              </a:lnSpc>
              <a:spcBef>
                <a:spcPts val="0"/>
              </a:spcBef>
              <a:spcAft>
                <a:spcPts val="0"/>
              </a:spcAft>
              <a:buClr>
                <a:srgbClr val="073763"/>
              </a:buClr>
              <a:buSzPts val="1600"/>
              <a:buFont typeface="Calibri"/>
              <a:buChar char="●"/>
              <a:tabLst/>
              <a:defRPr/>
            </a:pPr>
            <a:r>
              <a:rPr kumimoji="0" lang="en-US" sz="1867" b="0" i="0" u="none" strike="noStrike" kern="0" cap="none" spc="0" normalizeH="0" baseline="0" noProof="0">
                <a:ln>
                  <a:noFill/>
                </a:ln>
                <a:solidFill>
                  <a:srgbClr val="FFFFFF"/>
                </a:solidFill>
                <a:effectLst/>
                <a:uLnTx/>
                <a:uFillTx/>
                <a:latin typeface="Abadi Extra Light" panose="020F0302020204030204" pitchFamily="34" charset="0"/>
                <a:ea typeface="Calibri"/>
                <a:cs typeface="Abadi Extra Light" panose="020F0302020204030204" pitchFamily="34" charset="0"/>
                <a:sym typeface="Calibri"/>
              </a:rPr>
              <a:t>Cambodian Mutual Assistance</a:t>
            </a:r>
          </a:p>
          <a:p>
            <a:pPr marL="609585" marR="0" lvl="0" indent="-440256" algn="l" defTabSz="1219170" rtl="0" eaLnBrk="1" fontAlgn="auto" latinLnBrk="0" hangingPunct="1">
              <a:lnSpc>
                <a:spcPct val="115000"/>
              </a:lnSpc>
              <a:spcBef>
                <a:spcPts val="0"/>
              </a:spcBef>
              <a:spcAft>
                <a:spcPts val="0"/>
              </a:spcAft>
              <a:buClr>
                <a:srgbClr val="073763"/>
              </a:buClr>
              <a:buSzPts val="1600"/>
              <a:buFont typeface="Calibri"/>
              <a:buChar char="●"/>
              <a:tabLst/>
              <a:defRPr/>
            </a:pPr>
            <a:r>
              <a:rPr kumimoji="0" lang="en-US" sz="1867" b="0" i="0" u="none" strike="noStrike" kern="0" cap="none" spc="0" normalizeH="0" baseline="0" noProof="0">
                <a:ln>
                  <a:noFill/>
                </a:ln>
                <a:solidFill>
                  <a:srgbClr val="FFFFFF"/>
                </a:solidFill>
                <a:effectLst/>
                <a:uLnTx/>
                <a:uFillTx/>
                <a:latin typeface="Abadi Extra Light" panose="020F0302020204030204" pitchFamily="34" charset="0"/>
                <a:ea typeface="Calibri"/>
                <a:cs typeface="Abadi Extra Light" panose="020F0302020204030204" pitchFamily="34" charset="0"/>
                <a:sym typeface="Calibri"/>
              </a:rPr>
              <a:t>The Mashpee Wampanoag Tribe</a:t>
            </a:r>
          </a:p>
          <a:p>
            <a:pPr marL="609585" marR="0" lvl="0" indent="-440256" algn="l" defTabSz="1219170" rtl="0" eaLnBrk="1" fontAlgn="auto" latinLnBrk="0" hangingPunct="1">
              <a:lnSpc>
                <a:spcPct val="115000"/>
              </a:lnSpc>
              <a:spcBef>
                <a:spcPts val="0"/>
              </a:spcBef>
              <a:spcAft>
                <a:spcPts val="0"/>
              </a:spcAft>
              <a:buClr>
                <a:srgbClr val="073763"/>
              </a:buClr>
              <a:buSzPts val="1600"/>
              <a:buFont typeface="Calibri"/>
              <a:buChar char="●"/>
              <a:tabLst/>
              <a:defRPr/>
            </a:pPr>
            <a:r>
              <a:rPr kumimoji="0" lang="en-US" sz="1867" b="0" i="0" u="none" strike="noStrike" kern="0" cap="none" spc="0" normalizeH="0" baseline="0" noProof="0">
                <a:ln>
                  <a:noFill/>
                </a:ln>
                <a:solidFill>
                  <a:srgbClr val="FFFFFF"/>
                </a:solidFill>
                <a:effectLst/>
                <a:uLnTx/>
                <a:uFillTx/>
                <a:latin typeface="Abadi Extra Light" panose="020F0302020204030204" pitchFamily="34" charset="0"/>
                <a:ea typeface="Calibri"/>
                <a:cs typeface="Abadi Extra Light" panose="020F0302020204030204" pitchFamily="34" charset="0"/>
                <a:sym typeface="Calibri"/>
              </a:rPr>
              <a:t>The Immigrants’ Assistance Center, Inc</a:t>
            </a:r>
          </a:p>
          <a:p>
            <a:pPr marL="609585" marR="0" lvl="0" indent="-440256" algn="l" defTabSz="1219170" rtl="0" eaLnBrk="1" fontAlgn="auto" latinLnBrk="0" hangingPunct="1">
              <a:lnSpc>
                <a:spcPct val="115000"/>
              </a:lnSpc>
              <a:spcBef>
                <a:spcPts val="0"/>
              </a:spcBef>
              <a:spcAft>
                <a:spcPts val="0"/>
              </a:spcAft>
              <a:buClr>
                <a:srgbClr val="073763"/>
              </a:buClr>
              <a:buSzPts val="1600"/>
              <a:buFont typeface="Calibri"/>
              <a:buChar char="●"/>
              <a:tabLst/>
              <a:defRPr/>
            </a:pPr>
            <a:r>
              <a:rPr kumimoji="0" lang="en-US" sz="1867" b="0" i="0" u="none" strike="noStrike" kern="0" cap="none" spc="0" normalizeH="0" baseline="0" noProof="0">
                <a:ln>
                  <a:noFill/>
                </a:ln>
                <a:solidFill>
                  <a:srgbClr val="FFFFFF"/>
                </a:solidFill>
                <a:effectLst/>
                <a:uLnTx/>
                <a:uFillTx/>
                <a:latin typeface="Abadi Extra Light" panose="020F0302020204030204" pitchFamily="34" charset="0"/>
                <a:ea typeface="Calibri"/>
                <a:cs typeface="Abadi Extra Light" panose="020F0302020204030204" pitchFamily="34" charset="0"/>
                <a:sym typeface="Calibri"/>
              </a:rPr>
              <a:t>Families for Justice as Healing</a:t>
            </a:r>
          </a:p>
          <a:p>
            <a:pPr marL="609585" marR="0" lvl="0" indent="-440256" algn="l" defTabSz="1219170" rtl="0" eaLnBrk="1" fontAlgn="auto" latinLnBrk="0" hangingPunct="1">
              <a:lnSpc>
                <a:spcPct val="115000"/>
              </a:lnSpc>
              <a:spcBef>
                <a:spcPts val="0"/>
              </a:spcBef>
              <a:spcAft>
                <a:spcPts val="0"/>
              </a:spcAft>
              <a:buClr>
                <a:srgbClr val="073763"/>
              </a:buClr>
              <a:buSzPts val="1600"/>
              <a:buFont typeface="Calibri"/>
              <a:buChar char="●"/>
              <a:tabLst/>
              <a:defRPr/>
            </a:pPr>
            <a:r>
              <a:rPr kumimoji="0" lang="en-US" sz="1867" b="0" i="0" u="none" strike="noStrike" kern="0" cap="none" spc="0" normalizeH="0" baseline="0" noProof="0">
                <a:ln>
                  <a:noFill/>
                </a:ln>
                <a:solidFill>
                  <a:srgbClr val="FFFFFF"/>
                </a:solidFill>
                <a:effectLst/>
                <a:uLnTx/>
                <a:uFillTx/>
                <a:latin typeface="Abadi Extra Light" panose="020F0302020204030204" pitchFamily="34" charset="0"/>
                <a:ea typeface="Calibri"/>
                <a:cs typeface="Abadi Extra Light" panose="020F0302020204030204" pitchFamily="34" charset="0"/>
                <a:sym typeface="Calibri"/>
              </a:rPr>
              <a:t>City of Lawrence Mayor’s Health Task Force</a:t>
            </a:r>
          </a:p>
        </p:txBody>
      </p:sp>
      <p:sp>
        <p:nvSpPr>
          <p:cNvPr id="2" name="Rectangle 1">
            <a:extLst>
              <a:ext uri="{FF2B5EF4-FFF2-40B4-BE49-F238E27FC236}">
                <a16:creationId xmlns:a16="http://schemas.microsoft.com/office/drawing/2014/main" id="{7B56F4C5-DEC2-4541-A7B3-CCC66ECB6C17}"/>
              </a:ext>
            </a:extLst>
          </p:cNvPr>
          <p:cNvSpPr/>
          <p:nvPr/>
        </p:nvSpPr>
        <p:spPr>
          <a:xfrm>
            <a:off x="5792508" y="2481165"/>
            <a:ext cx="6096000" cy="3373809"/>
          </a:xfrm>
          <a:prstGeom prst="rect">
            <a:avLst/>
          </a:prstGeom>
        </p:spPr>
        <p:txBody>
          <a:bodyPr>
            <a:spAutoFit/>
          </a:bodyPr>
          <a:lstStyle/>
          <a:p>
            <a:pPr marL="609585" marR="0" lvl="0" indent="-440256" algn="l" defTabSz="1219170" rtl="0" eaLnBrk="1" fontAlgn="auto" latinLnBrk="0" hangingPunct="1">
              <a:lnSpc>
                <a:spcPct val="115000"/>
              </a:lnSpc>
              <a:spcBef>
                <a:spcPts val="0"/>
              </a:spcBef>
              <a:spcAft>
                <a:spcPts val="0"/>
              </a:spcAft>
              <a:buClr>
                <a:srgbClr val="073763"/>
              </a:buClr>
              <a:buSzPts val="1600"/>
              <a:buFont typeface="Calibri"/>
              <a:buChar char="●"/>
              <a:tabLst/>
              <a:defRPr/>
            </a:pPr>
            <a:r>
              <a:rPr kumimoji="0" lang="en-US" sz="1867" b="0" i="0" u="none" strike="noStrike" kern="0" cap="none" spc="0" normalizeH="0" baseline="0" noProof="0">
                <a:ln>
                  <a:noFill/>
                </a:ln>
                <a:solidFill>
                  <a:srgbClr val="FFFFFF"/>
                </a:solidFill>
                <a:effectLst/>
                <a:uLnTx/>
                <a:uFillTx/>
                <a:latin typeface="Abadi Extra Light" panose="020F0302020204030204" pitchFamily="34" charset="0"/>
                <a:ea typeface="Calibri"/>
                <a:cs typeface="Abadi Extra Light" panose="020F0302020204030204" pitchFamily="34" charset="0"/>
                <a:sym typeface="Calibri"/>
              </a:rPr>
              <a:t>The 84 Coalitions, including the Lawrence/Methuen Coalition</a:t>
            </a:r>
          </a:p>
          <a:p>
            <a:pPr marL="609585" marR="0" lvl="0" indent="-440256" algn="l" defTabSz="1219170" rtl="0" eaLnBrk="1" fontAlgn="auto" latinLnBrk="0" hangingPunct="1">
              <a:lnSpc>
                <a:spcPct val="115000"/>
              </a:lnSpc>
              <a:spcBef>
                <a:spcPts val="0"/>
              </a:spcBef>
              <a:spcAft>
                <a:spcPts val="0"/>
              </a:spcAft>
              <a:buClr>
                <a:srgbClr val="073763"/>
              </a:buClr>
              <a:buSzPts val="1600"/>
              <a:buFont typeface="Calibri"/>
              <a:buChar char="●"/>
              <a:tabLst/>
              <a:defRPr/>
            </a:pPr>
            <a:r>
              <a:rPr kumimoji="0" lang="en-US" sz="1867" b="0" i="0" u="none" strike="noStrike" kern="0" cap="none" spc="0" normalizeH="0" baseline="0" noProof="0">
                <a:ln>
                  <a:noFill/>
                </a:ln>
                <a:solidFill>
                  <a:srgbClr val="FFFFFF"/>
                </a:solidFill>
                <a:effectLst/>
                <a:uLnTx/>
                <a:uFillTx/>
                <a:latin typeface="Abadi Extra Light" panose="020F0302020204030204" pitchFamily="34" charset="0"/>
                <a:ea typeface="Calibri"/>
                <a:cs typeface="Abadi Extra Light" panose="020F0302020204030204" pitchFamily="34" charset="0"/>
                <a:sym typeface="Calibri"/>
              </a:rPr>
              <a:t>Boys and Girls Clubs, including those in Fitchburg and Leominster and the Metro South area</a:t>
            </a:r>
          </a:p>
          <a:p>
            <a:pPr marL="609585" marR="0" lvl="0" indent="-440256" algn="l" defTabSz="1219170" rtl="0" eaLnBrk="1" fontAlgn="auto" latinLnBrk="0" hangingPunct="1">
              <a:lnSpc>
                <a:spcPct val="115000"/>
              </a:lnSpc>
              <a:spcBef>
                <a:spcPts val="0"/>
              </a:spcBef>
              <a:spcAft>
                <a:spcPts val="0"/>
              </a:spcAft>
              <a:buClr>
                <a:srgbClr val="073763"/>
              </a:buClr>
              <a:buSzPts val="1600"/>
              <a:buFont typeface="Calibri"/>
              <a:buChar char="●"/>
              <a:tabLst/>
              <a:defRPr/>
            </a:pPr>
            <a:r>
              <a:rPr kumimoji="0" lang="en-US" sz="1867" b="0" i="0" u="none" strike="noStrike" kern="0" cap="none" spc="0" normalizeH="0" baseline="0" noProof="0">
                <a:ln>
                  <a:noFill/>
                </a:ln>
                <a:solidFill>
                  <a:srgbClr val="FFFFFF"/>
                </a:solidFill>
                <a:effectLst/>
                <a:uLnTx/>
                <a:uFillTx/>
                <a:latin typeface="Abadi Extra Light" panose="020F0302020204030204" pitchFamily="34" charset="0"/>
                <a:ea typeface="Calibri"/>
                <a:cs typeface="Abadi Extra Light" panose="020F0302020204030204" pitchFamily="34" charset="0"/>
                <a:sym typeface="Calibri"/>
              </a:rPr>
              <a:t>Chinatown Neighborhood Association</a:t>
            </a:r>
          </a:p>
          <a:p>
            <a:pPr marL="609585" marR="0" lvl="0" indent="-440256" algn="l" defTabSz="1219170" rtl="0" eaLnBrk="1" fontAlgn="auto" latinLnBrk="0" hangingPunct="1">
              <a:lnSpc>
                <a:spcPct val="115000"/>
              </a:lnSpc>
              <a:spcBef>
                <a:spcPts val="0"/>
              </a:spcBef>
              <a:spcAft>
                <a:spcPts val="0"/>
              </a:spcAft>
              <a:buClr>
                <a:srgbClr val="073763"/>
              </a:buClr>
              <a:buSzPts val="1600"/>
              <a:buFont typeface="Calibri"/>
              <a:buChar char="●"/>
              <a:tabLst/>
              <a:defRPr/>
            </a:pPr>
            <a:r>
              <a:rPr kumimoji="0" lang="en-US" sz="1867" b="0" i="0" u="none" strike="noStrike" kern="0" cap="none" spc="0" normalizeH="0" baseline="0" noProof="0">
                <a:ln>
                  <a:noFill/>
                </a:ln>
                <a:solidFill>
                  <a:srgbClr val="FFFFFF"/>
                </a:solidFill>
                <a:effectLst/>
                <a:uLnTx/>
                <a:uFillTx/>
                <a:latin typeface="Abadi Extra Light" panose="020F0302020204030204" pitchFamily="34" charset="0"/>
                <a:ea typeface="Calibri"/>
                <a:cs typeface="Abadi Extra Light" panose="020F0302020204030204" pitchFamily="34" charset="0"/>
                <a:sym typeface="Calibri"/>
              </a:rPr>
              <a:t>Father Bill’s</a:t>
            </a:r>
          </a:p>
          <a:p>
            <a:pPr marL="609585" marR="0" lvl="0" indent="-440256" algn="l" defTabSz="1219170" rtl="0" eaLnBrk="1" fontAlgn="auto" latinLnBrk="0" hangingPunct="1">
              <a:lnSpc>
                <a:spcPct val="115000"/>
              </a:lnSpc>
              <a:spcBef>
                <a:spcPts val="0"/>
              </a:spcBef>
              <a:spcAft>
                <a:spcPts val="0"/>
              </a:spcAft>
              <a:buClr>
                <a:srgbClr val="073763"/>
              </a:buClr>
              <a:buSzPts val="1600"/>
              <a:buFont typeface="Calibri"/>
              <a:buChar char="●"/>
              <a:tabLst/>
              <a:defRPr/>
            </a:pPr>
            <a:r>
              <a:rPr kumimoji="0" lang="en-US" sz="1867" b="0" i="0" u="none" strike="noStrike" kern="0" cap="none" spc="0" normalizeH="0" baseline="0" noProof="0">
                <a:ln>
                  <a:noFill/>
                </a:ln>
                <a:solidFill>
                  <a:srgbClr val="FFFFFF"/>
                </a:solidFill>
                <a:effectLst/>
                <a:uLnTx/>
                <a:uFillTx/>
                <a:latin typeface="Abadi Extra Light" panose="020F0302020204030204" pitchFamily="34" charset="0"/>
                <a:ea typeface="Calibri"/>
                <a:cs typeface="Abadi Extra Light" panose="020F0302020204030204" pitchFamily="34" charset="0"/>
                <a:sym typeface="Calibri"/>
              </a:rPr>
              <a:t>UTEC</a:t>
            </a:r>
          </a:p>
          <a:p>
            <a:pPr marL="609585" marR="0" lvl="0" indent="-440256" algn="l" defTabSz="1219170" rtl="0" eaLnBrk="1" fontAlgn="auto" latinLnBrk="0" hangingPunct="1">
              <a:lnSpc>
                <a:spcPct val="115000"/>
              </a:lnSpc>
              <a:spcBef>
                <a:spcPts val="0"/>
              </a:spcBef>
              <a:spcAft>
                <a:spcPts val="0"/>
              </a:spcAft>
              <a:buClr>
                <a:srgbClr val="073763"/>
              </a:buClr>
              <a:buSzPts val="1600"/>
              <a:buFont typeface="Calibri"/>
              <a:buChar char="●"/>
              <a:tabLst/>
              <a:defRPr/>
            </a:pPr>
            <a:r>
              <a:rPr kumimoji="0" lang="en-US" sz="1867" b="0" i="0" u="none" strike="noStrike" kern="0" cap="none" spc="0" normalizeH="0" baseline="0" noProof="0" err="1">
                <a:ln>
                  <a:noFill/>
                </a:ln>
                <a:solidFill>
                  <a:srgbClr val="FFFFFF"/>
                </a:solidFill>
                <a:effectLst/>
                <a:uLnTx/>
                <a:uFillTx/>
                <a:latin typeface="Abadi Extra Light" panose="020F0302020204030204" pitchFamily="34" charset="0"/>
                <a:ea typeface="Calibri"/>
                <a:cs typeface="Abadi Extra Light" panose="020F0302020204030204" pitchFamily="34" charset="0"/>
                <a:sym typeface="Calibri"/>
              </a:rPr>
              <a:t>MassCOSH</a:t>
            </a:r>
            <a:endParaRPr kumimoji="0" lang="en-US" sz="1867" b="0" i="0" u="none" strike="noStrike" kern="0" cap="none" spc="0" normalizeH="0" baseline="0" noProof="0">
              <a:ln>
                <a:noFill/>
              </a:ln>
              <a:solidFill>
                <a:srgbClr val="FFFFFF"/>
              </a:solidFill>
              <a:effectLst/>
              <a:uLnTx/>
              <a:uFillTx/>
              <a:latin typeface="Abadi Extra Light" panose="020F0302020204030204" pitchFamily="34" charset="0"/>
              <a:ea typeface="Calibri"/>
              <a:cs typeface="Abadi Extra Light" panose="020F0302020204030204" pitchFamily="34" charset="0"/>
              <a:sym typeface="Calibri"/>
            </a:endParaRPr>
          </a:p>
          <a:p>
            <a:pPr marL="609585" marR="0" lvl="0" indent="-440256" algn="l" defTabSz="1219170" rtl="0" eaLnBrk="1" fontAlgn="auto" latinLnBrk="0" hangingPunct="1">
              <a:lnSpc>
                <a:spcPct val="115000"/>
              </a:lnSpc>
              <a:spcBef>
                <a:spcPts val="0"/>
              </a:spcBef>
              <a:spcAft>
                <a:spcPts val="0"/>
              </a:spcAft>
              <a:buClr>
                <a:srgbClr val="073763"/>
              </a:buClr>
              <a:buSzPts val="1600"/>
              <a:buFont typeface="Calibri"/>
              <a:buChar char="●"/>
              <a:tabLst/>
              <a:defRPr/>
            </a:pPr>
            <a:r>
              <a:rPr kumimoji="0" lang="en-US" sz="1867" b="0" i="0" u="none" strike="noStrike" kern="0" cap="none" spc="0" normalizeH="0" baseline="0" noProof="0">
                <a:ln>
                  <a:noFill/>
                </a:ln>
                <a:solidFill>
                  <a:srgbClr val="FFFFFF"/>
                </a:solidFill>
                <a:effectLst/>
                <a:uLnTx/>
                <a:uFillTx/>
                <a:latin typeface="Abadi Extra Light" panose="020F0302020204030204" pitchFamily="34" charset="0"/>
                <a:ea typeface="Calibri"/>
                <a:cs typeface="Abadi Extra Light" panose="020F0302020204030204" pitchFamily="34" charset="0"/>
                <a:sym typeface="Calibri"/>
              </a:rPr>
              <a:t>Stavros Center for Independent Living</a:t>
            </a:r>
          </a:p>
          <a:p>
            <a:pPr marL="609585" marR="0" lvl="0" indent="-440256" algn="l" defTabSz="1219170" rtl="0" eaLnBrk="1" fontAlgn="auto" latinLnBrk="0" hangingPunct="1">
              <a:lnSpc>
                <a:spcPct val="115000"/>
              </a:lnSpc>
              <a:spcBef>
                <a:spcPts val="0"/>
              </a:spcBef>
              <a:spcAft>
                <a:spcPts val="0"/>
              </a:spcAft>
              <a:buClr>
                <a:srgbClr val="073763"/>
              </a:buClr>
              <a:buSzPts val="1600"/>
              <a:buFont typeface="Calibri"/>
              <a:buChar char="●"/>
              <a:tabLst/>
              <a:defRPr/>
            </a:pPr>
            <a:r>
              <a:rPr kumimoji="0" lang="en-US" sz="1867" b="0" i="0" u="none" strike="noStrike" kern="0" cap="none" spc="0" normalizeH="0" baseline="0" noProof="0">
                <a:ln>
                  <a:noFill/>
                </a:ln>
                <a:solidFill>
                  <a:srgbClr val="FFFFFF"/>
                </a:solidFill>
                <a:effectLst/>
                <a:uLnTx/>
                <a:uFillTx/>
                <a:latin typeface="Abadi Extra Light" panose="020F0302020204030204" pitchFamily="34" charset="0"/>
                <a:ea typeface="Calibri"/>
                <a:cs typeface="Abadi Extra Light" panose="020F0302020204030204" pitchFamily="34" charset="0"/>
                <a:sym typeface="Calibri"/>
              </a:rPr>
              <a:t>Greater Springfield Senior Services</a:t>
            </a:r>
          </a:p>
        </p:txBody>
      </p:sp>
      <p:sp>
        <p:nvSpPr>
          <p:cNvPr id="4" name="Rectangle 3">
            <a:extLst>
              <a:ext uri="{FF2B5EF4-FFF2-40B4-BE49-F238E27FC236}">
                <a16:creationId xmlns:a16="http://schemas.microsoft.com/office/drawing/2014/main" id="{EBBF1BB7-C29D-364D-B248-7CF7ADF6D858}"/>
              </a:ext>
            </a:extLst>
          </p:cNvPr>
          <p:cNvSpPr/>
          <p:nvPr/>
        </p:nvSpPr>
        <p:spPr>
          <a:xfrm>
            <a:off x="532525" y="1498879"/>
            <a:ext cx="10821275" cy="1060931"/>
          </a:xfrm>
          <a:prstGeom prst="rect">
            <a:avLst/>
          </a:prstGeom>
        </p:spPr>
        <p:txBody>
          <a:bodyPr wrap="square">
            <a:spAutoFit/>
          </a:bodyPr>
          <a:lstStyle/>
          <a:p>
            <a:pPr marL="0" marR="0" lvl="0" indent="0" algn="l" defTabSz="1219170" rtl="0" eaLnBrk="1" fontAlgn="auto" latinLnBrk="0" hangingPunct="1">
              <a:lnSpc>
                <a:spcPct val="115000"/>
              </a:lnSpc>
              <a:spcBef>
                <a:spcPts val="1067"/>
              </a:spcBef>
              <a:spcAft>
                <a:spcPts val="2133"/>
              </a:spcAft>
              <a:buClr>
                <a:srgbClr val="000000"/>
              </a:buClr>
              <a:buSzPts val="1100"/>
              <a:buFontTx/>
              <a:buNone/>
              <a:tabLst/>
              <a:defRPr/>
            </a:pPr>
            <a:r>
              <a:rPr kumimoji="0" lang="en-US" sz="1867" b="0" i="0" u="none" strike="noStrike" kern="0" cap="none" spc="0" normalizeH="0" baseline="0" noProof="0">
                <a:ln>
                  <a:noFill/>
                </a:ln>
                <a:solidFill>
                  <a:srgbClr val="FFFFFF"/>
                </a:solidFill>
                <a:effectLst/>
                <a:uLnTx/>
                <a:uFillTx/>
                <a:latin typeface="Abadi Extra Light" panose="020F0302020204030204" pitchFamily="34" charset="0"/>
                <a:ea typeface="+mn-ea"/>
                <a:cs typeface="Abadi Extra Light" panose="020F0302020204030204" pitchFamily="34" charset="0"/>
                <a:sym typeface="Arial"/>
              </a:rPr>
              <a:t>Many groups that were critical in the success of this effort and gave important input on the development and deployment of the survey:</a:t>
            </a:r>
            <a:br>
              <a:rPr kumimoji="0" lang="en-US" sz="1867" b="0" i="0" u="none" strike="noStrike" kern="0" cap="none" spc="0" normalizeH="0" baseline="0" noProof="0">
                <a:ln>
                  <a:noFill/>
                </a:ln>
                <a:solidFill>
                  <a:srgbClr val="FFFFFF"/>
                </a:solidFill>
                <a:effectLst/>
                <a:uLnTx/>
                <a:uFillTx/>
                <a:latin typeface="Abadi Extra Light" panose="020F0302020204030204" pitchFamily="34" charset="0"/>
                <a:ea typeface="+mn-ea"/>
                <a:cs typeface="Abadi Extra Light" panose="020F0302020204030204" pitchFamily="34" charset="0"/>
                <a:sym typeface="Arial"/>
              </a:rPr>
            </a:br>
            <a:endParaRPr kumimoji="0" lang="en-US" sz="1867" b="0" i="0" u="none" strike="noStrike" kern="0" cap="none" spc="0" normalizeH="0" baseline="0" noProof="0">
              <a:ln>
                <a:noFill/>
              </a:ln>
              <a:solidFill>
                <a:srgbClr val="FFFFFF"/>
              </a:solidFill>
              <a:effectLst/>
              <a:uLnTx/>
              <a:uFillTx/>
              <a:latin typeface="Abadi Extra Light" panose="020F0302020204030204" pitchFamily="34" charset="0"/>
              <a:ea typeface="+mn-ea"/>
              <a:cs typeface="Abadi Extra Light" panose="020F0302020204030204" pitchFamily="34" charset="0"/>
              <a:sym typeface="Arial"/>
            </a:endParaRPr>
          </a:p>
        </p:txBody>
      </p:sp>
    </p:spTree>
    <p:extLst>
      <p:ext uri="{BB962C8B-B14F-4D97-AF65-F5344CB8AC3E}">
        <p14:creationId xmlns:p14="http://schemas.microsoft.com/office/powerpoint/2010/main" val="25218011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8" name="Google Shape;68;p15"/>
          <p:cNvSpPr txBox="1">
            <a:spLocks noGrp="1"/>
          </p:cNvSpPr>
          <p:nvPr>
            <p:ph type="body" idx="1"/>
          </p:nvPr>
        </p:nvSpPr>
        <p:spPr>
          <a:xfrm>
            <a:off x="773805" y="2002420"/>
            <a:ext cx="8939155" cy="4365175"/>
          </a:xfrm>
          <a:prstGeom prst="rect">
            <a:avLst/>
          </a:prstGeom>
        </p:spPr>
        <p:txBody>
          <a:bodyPr spcFirstLastPara="1" wrap="square" lIns="91433" tIns="45700" rIns="91433" bIns="45700" anchor="t" anchorCtr="0">
            <a:noAutofit/>
          </a:bodyPr>
          <a:lstStyle/>
          <a:p>
            <a:pPr indent="-440256">
              <a:lnSpc>
                <a:spcPct val="100000"/>
              </a:lnSpc>
              <a:buClr>
                <a:srgbClr val="073763"/>
              </a:buClr>
              <a:buSzPts val="1600"/>
              <a:buAutoNum type="arabicPeriod"/>
            </a:pPr>
            <a:r>
              <a:rPr lang="en-US" sz="2667">
                <a:solidFill>
                  <a:srgbClr val="073763"/>
                </a:solidFill>
                <a:latin typeface="Abadi Extra Light"/>
              </a:rPr>
              <a:t>Review Purpose and Approach of the Covid-19 Community Impact Survey (CCIS)</a:t>
            </a:r>
          </a:p>
          <a:p>
            <a:pPr indent="-440256">
              <a:lnSpc>
                <a:spcPct val="200000"/>
              </a:lnSpc>
              <a:spcBef>
                <a:spcPts val="0"/>
              </a:spcBef>
              <a:buClr>
                <a:srgbClr val="073763"/>
              </a:buClr>
              <a:buSzPts val="1600"/>
              <a:buAutoNum type="arabicPeriod"/>
            </a:pPr>
            <a:r>
              <a:rPr lang="en-US" sz="2667">
                <a:solidFill>
                  <a:srgbClr val="073763"/>
                </a:solidFill>
                <a:latin typeface="Abadi Extra Light"/>
              </a:rPr>
              <a:t>Review highlights of new findings section:</a:t>
            </a:r>
          </a:p>
          <a:p>
            <a:pPr marL="1236102" lvl="1" indent="-457189">
              <a:lnSpc>
                <a:spcPct val="100000"/>
              </a:lnSpc>
              <a:spcBef>
                <a:spcPts val="0"/>
              </a:spcBef>
              <a:buClr>
                <a:srgbClr val="073763"/>
              </a:buClr>
              <a:buSzPts val="1600"/>
            </a:pPr>
            <a:r>
              <a:rPr lang="en-US" sz="2133">
                <a:solidFill>
                  <a:srgbClr val="073763"/>
                </a:solidFill>
                <a:latin typeface="Abadi Extra Light"/>
              </a:rPr>
              <a:t>Mental Health</a:t>
            </a:r>
          </a:p>
          <a:p>
            <a:pPr marL="778913" lvl="1" indent="0">
              <a:lnSpc>
                <a:spcPct val="100000"/>
              </a:lnSpc>
              <a:spcBef>
                <a:spcPts val="0"/>
              </a:spcBef>
              <a:buClr>
                <a:srgbClr val="073763"/>
              </a:buClr>
              <a:buSzPts val="1600"/>
              <a:buNone/>
            </a:pPr>
            <a:r>
              <a:rPr lang="en-US" sz="2133">
                <a:solidFill>
                  <a:srgbClr val="073763"/>
                </a:solidFill>
                <a:latin typeface="Abadi Extra Light"/>
              </a:rPr>
              <a:t> </a:t>
            </a:r>
          </a:p>
          <a:p>
            <a:pPr indent="-440256">
              <a:lnSpc>
                <a:spcPct val="200000"/>
              </a:lnSpc>
              <a:spcBef>
                <a:spcPts val="0"/>
              </a:spcBef>
              <a:buClr>
                <a:srgbClr val="073763"/>
              </a:buClr>
              <a:buSzPts val="1600"/>
              <a:buAutoNum type="arabicPeriod"/>
            </a:pPr>
            <a:r>
              <a:rPr lang="en-US" sz="2667">
                <a:solidFill>
                  <a:srgbClr val="073763"/>
                </a:solidFill>
                <a:latin typeface="Abadi Extra Light"/>
              </a:rPr>
              <a:t>Review Data to Action Next Steps</a:t>
            </a:r>
          </a:p>
          <a:p>
            <a:pPr indent="-440256">
              <a:lnSpc>
                <a:spcPct val="200000"/>
              </a:lnSpc>
              <a:spcBef>
                <a:spcPts val="0"/>
              </a:spcBef>
              <a:buClr>
                <a:srgbClr val="073763"/>
              </a:buClr>
              <a:buSzPts val="1600"/>
              <a:buAutoNum type="arabicPeriod"/>
            </a:pPr>
            <a:r>
              <a:rPr lang="en-US" sz="2667">
                <a:solidFill>
                  <a:srgbClr val="073763"/>
                </a:solidFill>
                <a:latin typeface="Abadi Extra Light"/>
              </a:rPr>
              <a:t>Appendix</a:t>
            </a:r>
            <a:endParaRPr lang="en-US"/>
          </a:p>
        </p:txBody>
      </p:sp>
      <p:sp>
        <p:nvSpPr>
          <p:cNvPr id="69" name="Google Shape;69;p15"/>
          <p:cNvSpPr txBox="1">
            <a:spLocks noGrp="1"/>
          </p:cNvSpPr>
          <p:nvPr>
            <p:ph type="sldNum" idx="12"/>
          </p:nvPr>
        </p:nvSpPr>
        <p:spPr>
          <a:xfrm>
            <a:off x="8610600" y="6356351"/>
            <a:ext cx="2743200" cy="365200"/>
          </a:xfrm>
          <a:prstGeom prst="rect">
            <a:avLst/>
          </a:prstGeom>
        </p:spPr>
        <p:txBody>
          <a:bodyPr spcFirstLastPara="1" wrap="square" lIns="91433" tIns="45700" rIns="91433"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467" b="0" i="0" u="none" strike="noStrike" kern="1200" cap="none" spc="0" normalizeH="0" baseline="0" noProof="0">
                <a:ln>
                  <a:noFill/>
                </a:ln>
                <a:solidFill>
                  <a:srgbClr val="595959"/>
                </a:solidFill>
                <a:effectLst/>
                <a:uLnTx/>
                <a:uFillTx/>
                <a:latin typeface="Abadi Extra Light"/>
                <a:ea typeface="+mn-ea"/>
                <a:cs typeface="+mn-cs"/>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41</a:t>
            </a:fld>
            <a:endParaRPr kumimoji="0" lang="en" sz="1467" b="0" i="0" u="none" strike="noStrike" kern="1200" cap="none" spc="0" normalizeH="0" baseline="0" noProof="0">
              <a:ln>
                <a:noFill/>
              </a:ln>
              <a:solidFill>
                <a:srgbClr val="595959"/>
              </a:solidFill>
              <a:effectLst/>
              <a:uLnTx/>
              <a:uFillTx/>
              <a:latin typeface="Abadi Extra Light"/>
              <a:ea typeface="+mn-ea"/>
              <a:cs typeface="+mn-cs"/>
            </a:endParaRPr>
          </a:p>
        </p:txBody>
      </p:sp>
      <p:sp>
        <p:nvSpPr>
          <p:cNvPr id="2" name="Rectangle 1">
            <a:extLst>
              <a:ext uri="{FF2B5EF4-FFF2-40B4-BE49-F238E27FC236}">
                <a16:creationId xmlns:a16="http://schemas.microsoft.com/office/drawing/2014/main" id="{122BA1BB-005A-4FF0-80F3-A294F73292A2}"/>
              </a:ext>
            </a:extLst>
          </p:cNvPr>
          <p:cNvSpPr/>
          <p:nvPr/>
        </p:nvSpPr>
        <p:spPr>
          <a:xfrm>
            <a:off x="2146" y="511935"/>
            <a:ext cx="12191999" cy="998111"/>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67" name="Google Shape;67;p15"/>
          <p:cNvSpPr txBox="1">
            <a:spLocks noGrp="1"/>
          </p:cNvSpPr>
          <p:nvPr>
            <p:ph type="title"/>
          </p:nvPr>
        </p:nvSpPr>
        <p:spPr>
          <a:xfrm>
            <a:off x="687947" y="386590"/>
            <a:ext cx="10515600" cy="1229009"/>
          </a:xfrm>
          <a:prstGeom prst="rect">
            <a:avLst/>
          </a:prstGeom>
        </p:spPr>
        <p:txBody>
          <a:bodyPr spcFirstLastPara="1" wrap="square" lIns="91433" tIns="45700" rIns="91433" bIns="45700" anchor="ctr" anchorCtr="0">
            <a:noAutofit/>
          </a:bodyPr>
          <a:lstStyle/>
          <a:p>
            <a:r>
              <a:rPr lang="en-US" sz="3733" b="1" spc="800">
                <a:solidFill>
                  <a:schemeClr val="bg1"/>
                </a:solidFill>
                <a:latin typeface="Abadi Extra Light"/>
              </a:rPr>
              <a:t>OVERVIEW</a:t>
            </a:r>
          </a:p>
        </p:txBody>
      </p:sp>
      <p:sp>
        <p:nvSpPr>
          <p:cNvPr id="6" name="Rectangle 5">
            <a:extLst>
              <a:ext uri="{FF2B5EF4-FFF2-40B4-BE49-F238E27FC236}">
                <a16:creationId xmlns:a16="http://schemas.microsoft.com/office/drawing/2014/main" id="{2C959536-B214-4D50-AB80-389A6058B95D}"/>
              </a:ext>
            </a:extLst>
          </p:cNvPr>
          <p:cNvSpPr/>
          <p:nvPr/>
        </p:nvSpPr>
        <p:spPr>
          <a:xfrm>
            <a:off x="2146" y="6725988"/>
            <a:ext cx="12191999" cy="128789"/>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2024407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5" name="Google Shape;75;p16"/>
          <p:cNvSpPr txBox="1">
            <a:spLocks noGrp="1"/>
          </p:cNvSpPr>
          <p:nvPr>
            <p:ph type="sldNum" idx="12"/>
          </p:nvPr>
        </p:nvSpPr>
        <p:spPr>
          <a:xfrm>
            <a:off x="8610600" y="6356351"/>
            <a:ext cx="2743200" cy="365200"/>
          </a:xfrm>
          <a:prstGeom prst="rect">
            <a:avLst/>
          </a:prstGeom>
        </p:spPr>
        <p:txBody>
          <a:bodyPr spcFirstLastPara="1" wrap="square" lIns="91433" tIns="45700" rIns="91433" bIns="4570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467" b="0" i="0" u="none" strike="noStrike" kern="0" cap="none" spc="0" normalizeH="0" baseline="0" noProof="0">
                <a:ln>
                  <a:noFill/>
                </a:ln>
                <a:solidFill>
                  <a:srgbClr val="595959"/>
                </a:solidFill>
                <a:effectLst/>
                <a:uLnTx/>
                <a:uFillTx/>
                <a:latin typeface="Arial"/>
                <a:ea typeface="+mn-ea"/>
                <a:cs typeface="Arial"/>
                <a:sym typeface="Arial"/>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42</a:t>
            </a:fld>
            <a:endParaRPr kumimoji="0" sz="1467" b="0" i="0" u="none" strike="noStrike" kern="0" cap="none" spc="0" normalizeH="0" baseline="0" noProof="0">
              <a:ln>
                <a:noFill/>
              </a:ln>
              <a:solidFill>
                <a:srgbClr val="595959"/>
              </a:solidFill>
              <a:effectLst/>
              <a:uLnTx/>
              <a:uFillTx/>
              <a:latin typeface="Arial"/>
              <a:ea typeface="+mn-ea"/>
              <a:cs typeface="Arial"/>
              <a:sym typeface="Arial"/>
            </a:endParaRPr>
          </a:p>
        </p:txBody>
      </p:sp>
      <p:sp>
        <p:nvSpPr>
          <p:cNvPr id="4" name="Rectangle 3">
            <a:extLst>
              <a:ext uri="{FF2B5EF4-FFF2-40B4-BE49-F238E27FC236}">
                <a16:creationId xmlns:a16="http://schemas.microsoft.com/office/drawing/2014/main" id="{CDFE8EAD-8AEA-464F-BB23-8D7D39B46A52}"/>
              </a:ext>
            </a:extLst>
          </p:cNvPr>
          <p:cNvSpPr/>
          <p:nvPr/>
        </p:nvSpPr>
        <p:spPr>
          <a:xfrm>
            <a:off x="2145" y="3474076"/>
            <a:ext cx="12191999" cy="2640165"/>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4" name="Google Shape;74;p16"/>
          <p:cNvSpPr txBox="1">
            <a:spLocks noGrp="1"/>
          </p:cNvSpPr>
          <p:nvPr>
            <p:ph type="title"/>
          </p:nvPr>
        </p:nvSpPr>
        <p:spPr>
          <a:xfrm>
            <a:off x="1210665" y="4263296"/>
            <a:ext cx="10515600" cy="1325600"/>
          </a:xfrm>
          <a:prstGeom prst="rect">
            <a:avLst/>
          </a:prstGeom>
        </p:spPr>
        <p:txBody>
          <a:bodyPr spcFirstLastPara="1" wrap="square" lIns="91433" tIns="45700" rIns="91433" bIns="45700" anchor="ctr" anchorCtr="0">
            <a:noAutofit/>
          </a:bodyPr>
          <a:lstStyle/>
          <a:p>
            <a:pPr algn="r"/>
            <a:r>
              <a:rPr lang="en-US" sz="4267" b="1" spc="800">
                <a:solidFill>
                  <a:schemeClr val="bg1"/>
                </a:solidFill>
                <a:latin typeface="Abadi Extra Light"/>
              </a:rPr>
              <a:t>PURPOSE AND APPROACH</a:t>
            </a:r>
          </a:p>
        </p:txBody>
      </p:sp>
    </p:spTree>
    <p:extLst>
      <p:ext uri="{BB962C8B-B14F-4D97-AF65-F5344CB8AC3E}">
        <p14:creationId xmlns:p14="http://schemas.microsoft.com/office/powerpoint/2010/main" val="34492208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5" name="Rectangle 4">
            <a:extLst>
              <a:ext uri="{FF2B5EF4-FFF2-40B4-BE49-F238E27FC236}">
                <a16:creationId xmlns:a16="http://schemas.microsoft.com/office/drawing/2014/main" id="{A70623C6-B276-734A-88CC-1EA5C03DC045}"/>
              </a:ext>
            </a:extLst>
          </p:cNvPr>
          <p:cNvSpPr/>
          <p:nvPr/>
        </p:nvSpPr>
        <p:spPr>
          <a:xfrm>
            <a:off x="2146" y="393879"/>
            <a:ext cx="12191999" cy="1116167"/>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4" name="Google Shape;74;p16"/>
          <p:cNvSpPr txBox="1">
            <a:spLocks noGrp="1"/>
          </p:cNvSpPr>
          <p:nvPr>
            <p:ph type="title"/>
          </p:nvPr>
        </p:nvSpPr>
        <p:spPr>
          <a:xfrm>
            <a:off x="838200" y="365125"/>
            <a:ext cx="10515600" cy="1325563"/>
          </a:xfrm>
          <a:prstGeom prst="rect">
            <a:avLst/>
          </a:prstGeom>
          <a:noFill/>
          <a:ln>
            <a:noFill/>
          </a:ln>
        </p:spPr>
        <p:txBody>
          <a:bodyPr spcFirstLastPara="1" wrap="square" lIns="91433" tIns="45700" rIns="91433" bIns="45700" anchor="ctr" anchorCtr="0">
            <a:noAutofit/>
          </a:bodyPr>
          <a:lstStyle/>
          <a:p>
            <a:pPr>
              <a:buSzPts val="3300"/>
            </a:pPr>
            <a:r>
              <a:rPr lang="en" sz="2933" spc="600">
                <a:solidFill>
                  <a:schemeClr val="bg1"/>
                </a:solidFill>
                <a:latin typeface="Abadi Extra Light" panose="020B0204020104020204" pitchFamily="34" charset="0"/>
              </a:rPr>
              <a:t>Why did we conduct the CCIS?</a:t>
            </a:r>
            <a:endParaRPr sz="2933" spc="600">
              <a:solidFill>
                <a:schemeClr val="bg1"/>
              </a:solidFill>
              <a:latin typeface="Abadi Extra Light" panose="020B0204020104020204" pitchFamily="34" charset="0"/>
            </a:endParaRPr>
          </a:p>
        </p:txBody>
      </p:sp>
      <p:sp>
        <p:nvSpPr>
          <p:cNvPr id="75" name="Google Shape;75;p16"/>
          <p:cNvSpPr txBox="1">
            <a:spLocks noGrp="1"/>
          </p:cNvSpPr>
          <p:nvPr>
            <p:ph type="body" idx="1"/>
          </p:nvPr>
        </p:nvSpPr>
        <p:spPr>
          <a:xfrm>
            <a:off x="838200" y="1825625"/>
            <a:ext cx="10515600" cy="4638496"/>
          </a:xfrm>
          <a:prstGeom prst="rect">
            <a:avLst/>
          </a:prstGeom>
          <a:noFill/>
          <a:ln>
            <a:noFill/>
          </a:ln>
        </p:spPr>
        <p:txBody>
          <a:bodyPr spcFirstLastPara="1" wrap="square" lIns="91433" tIns="45700" rIns="91433" bIns="45700" anchor="t" anchorCtr="0">
            <a:noAutofit/>
          </a:bodyPr>
          <a:lstStyle/>
          <a:p>
            <a:pPr marL="0" indent="0">
              <a:lnSpc>
                <a:spcPct val="115000"/>
              </a:lnSpc>
              <a:spcBef>
                <a:spcPts val="0"/>
              </a:spcBef>
              <a:buNone/>
            </a:pPr>
            <a:r>
              <a:rPr lang="en" sz="2533" spc="300">
                <a:solidFill>
                  <a:srgbClr val="073763"/>
                </a:solidFill>
                <a:latin typeface="Abadi Extra Light" panose="020B0204020104020204" pitchFamily="34" charset="0"/>
              </a:rPr>
              <a:t>Goals: </a:t>
            </a:r>
            <a:endParaRPr sz="2533" spc="300">
              <a:solidFill>
                <a:srgbClr val="073763"/>
              </a:solidFill>
              <a:latin typeface="Abadi Extra Light" panose="020B0204020104020204" pitchFamily="34" charset="0"/>
            </a:endParaRPr>
          </a:p>
          <a:p>
            <a:pPr marL="293688" indent="0">
              <a:lnSpc>
                <a:spcPct val="115000"/>
              </a:lnSpc>
              <a:spcBef>
                <a:spcPts val="0"/>
              </a:spcBef>
              <a:buNone/>
            </a:pPr>
            <a:r>
              <a:rPr lang="en" sz="2533" spc="300">
                <a:solidFill>
                  <a:srgbClr val="073763"/>
                </a:solidFill>
                <a:latin typeface="Abadi" panose="020B0604020104020204" pitchFamily="34" charset="0"/>
              </a:rPr>
              <a:t>1) </a:t>
            </a:r>
            <a:r>
              <a:rPr lang="en" sz="2533" spc="300">
                <a:solidFill>
                  <a:srgbClr val="073763"/>
                </a:solidFill>
                <a:latin typeface="Abadi Extra Light" panose="020B0204020104020204" pitchFamily="34" charset="0"/>
              </a:rPr>
              <a:t>Identify the most pressing immediate and long-term health needs created by the pandemic, including its social and economic consequences</a:t>
            </a:r>
          </a:p>
          <a:p>
            <a:pPr marL="293688" indent="0">
              <a:lnSpc>
                <a:spcPct val="115000"/>
              </a:lnSpc>
              <a:spcBef>
                <a:spcPts val="0"/>
              </a:spcBef>
              <a:buNone/>
            </a:pPr>
            <a:endParaRPr sz="2533" spc="300">
              <a:solidFill>
                <a:srgbClr val="073763"/>
              </a:solidFill>
              <a:latin typeface="Abadi Extra Light" panose="020B0204020104020204" pitchFamily="34" charset="0"/>
            </a:endParaRPr>
          </a:p>
          <a:p>
            <a:pPr marL="293688" indent="0">
              <a:lnSpc>
                <a:spcPct val="115000"/>
              </a:lnSpc>
              <a:spcBef>
                <a:spcPts val="0"/>
              </a:spcBef>
              <a:buNone/>
            </a:pPr>
            <a:r>
              <a:rPr lang="en" sz="2533" spc="300">
                <a:solidFill>
                  <a:srgbClr val="073763"/>
                </a:solidFill>
                <a:latin typeface="Abadi" panose="020B0604020104020204" pitchFamily="34" charset="0"/>
              </a:rPr>
              <a:t>2) </a:t>
            </a:r>
            <a:r>
              <a:rPr lang="en" sz="2533" spc="300">
                <a:solidFill>
                  <a:srgbClr val="073763"/>
                </a:solidFill>
                <a:latin typeface="Abadi Extra Light" panose="020B0204020104020204" pitchFamily="34" charset="0"/>
              </a:rPr>
              <a:t>Determine which populations have been most disproportionately impacted</a:t>
            </a:r>
            <a:endParaRPr sz="2533" spc="300">
              <a:solidFill>
                <a:srgbClr val="073763"/>
              </a:solidFill>
              <a:latin typeface="Abadi Extra Light" panose="020B0204020104020204" pitchFamily="34" charset="0"/>
            </a:endParaRPr>
          </a:p>
          <a:p>
            <a:pPr marL="0" indent="0">
              <a:lnSpc>
                <a:spcPct val="115000"/>
              </a:lnSpc>
              <a:spcBef>
                <a:spcPts val="0"/>
              </a:spcBef>
              <a:buNone/>
            </a:pPr>
            <a:endParaRPr sz="2533" spc="300">
              <a:solidFill>
                <a:srgbClr val="073763"/>
              </a:solidFill>
              <a:latin typeface="Abadi Extra Light" panose="020B0204020104020204" pitchFamily="34" charset="0"/>
            </a:endParaRPr>
          </a:p>
          <a:p>
            <a:pPr marL="1219170" indent="609585" algn="r">
              <a:lnSpc>
                <a:spcPct val="115000"/>
              </a:lnSpc>
              <a:spcBef>
                <a:spcPts val="0"/>
              </a:spcBef>
              <a:buNone/>
            </a:pPr>
            <a:r>
              <a:rPr lang="en" sz="2533" spc="300">
                <a:solidFill>
                  <a:srgbClr val="073763"/>
                </a:solidFill>
                <a:latin typeface="Abadi Extra Light" panose="020B0204020104020204" pitchFamily="34" charset="0"/>
              </a:rPr>
              <a:t>.... in order to inform and prioritize resource deployment and policy actions</a:t>
            </a:r>
            <a:endParaRPr sz="2533" spc="300">
              <a:solidFill>
                <a:srgbClr val="073763"/>
              </a:solidFill>
              <a:latin typeface="Abadi Extra Light" panose="020B0204020104020204" pitchFamily="34" charset="0"/>
            </a:endParaRPr>
          </a:p>
          <a:p>
            <a:pPr marL="0" indent="0">
              <a:spcBef>
                <a:spcPts val="0"/>
              </a:spcBef>
              <a:spcAft>
                <a:spcPts val="2133"/>
              </a:spcAft>
              <a:buSzPts val="2100"/>
              <a:buNone/>
            </a:pPr>
            <a:endParaRPr sz="267" spc="300">
              <a:solidFill>
                <a:srgbClr val="000000"/>
              </a:solidFill>
              <a:latin typeface="Abadi Extra Light" panose="020B0204020104020204" pitchFamily="34" charset="0"/>
            </a:endParaRPr>
          </a:p>
        </p:txBody>
      </p:sp>
      <p:sp>
        <p:nvSpPr>
          <p:cNvPr id="76" name="Google Shape;76;p16"/>
          <p:cNvSpPr txBox="1">
            <a:spLocks noGrp="1"/>
          </p:cNvSpPr>
          <p:nvPr>
            <p:ph type="sldNum" idx="12"/>
          </p:nvPr>
        </p:nvSpPr>
        <p:spPr>
          <a:xfrm>
            <a:off x="8610600" y="6356351"/>
            <a:ext cx="2743200" cy="365200"/>
          </a:xfrm>
          <a:prstGeom prst="rect">
            <a:avLst/>
          </a:prstGeom>
        </p:spPr>
        <p:txBody>
          <a:bodyPr spcFirstLastPara="1" wrap="square" lIns="91433" tIns="45700" rIns="91433"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467" b="0" i="0" u="none" strike="noStrike" kern="1200" cap="none" spc="0" normalizeH="0" baseline="0" noProof="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43</a:t>
            </a:fld>
            <a:endParaRPr kumimoji="0" sz="1467"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1764726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3" name="Rectangle 2">
            <a:extLst>
              <a:ext uri="{FF2B5EF4-FFF2-40B4-BE49-F238E27FC236}">
                <a16:creationId xmlns:a16="http://schemas.microsoft.com/office/drawing/2014/main" id="{EAF47784-8B0C-4A79-8505-7A3977810C02}"/>
              </a:ext>
            </a:extLst>
          </p:cNvPr>
          <p:cNvSpPr/>
          <p:nvPr/>
        </p:nvSpPr>
        <p:spPr>
          <a:xfrm>
            <a:off x="2146" y="6532807"/>
            <a:ext cx="12191999" cy="321971"/>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Rectangle 1">
            <a:extLst>
              <a:ext uri="{FF2B5EF4-FFF2-40B4-BE49-F238E27FC236}">
                <a16:creationId xmlns:a16="http://schemas.microsoft.com/office/drawing/2014/main" id="{992FA0B7-6ABC-4A40-BB3D-08387E3967C8}"/>
              </a:ext>
            </a:extLst>
          </p:cNvPr>
          <p:cNvSpPr/>
          <p:nvPr/>
        </p:nvSpPr>
        <p:spPr>
          <a:xfrm>
            <a:off x="2146" y="393879"/>
            <a:ext cx="12191999" cy="1116167"/>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8" name="Google Shape;128;p19"/>
          <p:cNvSpPr txBox="1">
            <a:spLocks noGrp="1"/>
          </p:cNvSpPr>
          <p:nvPr>
            <p:ph type="title"/>
          </p:nvPr>
        </p:nvSpPr>
        <p:spPr>
          <a:xfrm>
            <a:off x="506505" y="266513"/>
            <a:ext cx="10515600" cy="1325600"/>
          </a:xfrm>
          <a:prstGeom prst="rect">
            <a:avLst/>
          </a:prstGeom>
          <a:noFill/>
          <a:ln>
            <a:noFill/>
          </a:ln>
        </p:spPr>
        <p:txBody>
          <a:bodyPr spcFirstLastPara="1" wrap="square" lIns="91433" tIns="45700" rIns="91433" bIns="45700" anchor="ctr" anchorCtr="0">
            <a:noAutofit/>
          </a:bodyPr>
          <a:lstStyle/>
          <a:p>
            <a:pPr>
              <a:buSzPts val="3300"/>
            </a:pPr>
            <a:r>
              <a:rPr lang="en-US" sz="2933" b="1" spc="800">
                <a:solidFill>
                  <a:schemeClr val="bg1"/>
                </a:solidFill>
                <a:latin typeface="Abadi Extra Light"/>
              </a:rPr>
              <a:t>OVERVIEW OF CCIS APPROACH</a:t>
            </a:r>
          </a:p>
        </p:txBody>
      </p:sp>
      <p:sp>
        <p:nvSpPr>
          <p:cNvPr id="129" name="Google Shape;129;p19"/>
          <p:cNvSpPr txBox="1">
            <a:spLocks noGrp="1"/>
          </p:cNvSpPr>
          <p:nvPr>
            <p:ph type="body" idx="1"/>
          </p:nvPr>
        </p:nvSpPr>
        <p:spPr>
          <a:xfrm>
            <a:off x="505961" y="1497113"/>
            <a:ext cx="11353868" cy="4137291"/>
          </a:xfrm>
          <a:prstGeom prst="rect">
            <a:avLst/>
          </a:prstGeom>
          <a:noFill/>
          <a:ln>
            <a:noFill/>
          </a:ln>
        </p:spPr>
        <p:txBody>
          <a:bodyPr spcFirstLastPara="1" wrap="square" lIns="91433" tIns="45700" rIns="91433" bIns="45700" anchor="t" anchorCtr="0">
            <a:noAutofit/>
          </a:bodyPr>
          <a:lstStyle/>
          <a:p>
            <a:pPr marL="237061" indent="-287859">
              <a:lnSpc>
                <a:spcPct val="150000"/>
              </a:lnSpc>
              <a:spcBef>
                <a:spcPts val="0"/>
              </a:spcBef>
              <a:buClr>
                <a:srgbClr val="073763"/>
              </a:buClr>
              <a:buSzPts val="2000"/>
            </a:pPr>
            <a:r>
              <a:rPr lang="en-US" sz="2000">
                <a:solidFill>
                  <a:srgbClr val="073763"/>
                </a:solidFill>
                <a:latin typeface="Abadi Extra Light"/>
              </a:rPr>
              <a:t>Conducted a self-administered online survey between Sept. and Nov. 2020</a:t>
            </a:r>
          </a:p>
          <a:p>
            <a:pPr marL="237061" indent="-287859">
              <a:lnSpc>
                <a:spcPct val="150000"/>
              </a:lnSpc>
              <a:spcBef>
                <a:spcPts val="0"/>
              </a:spcBef>
              <a:buClr>
                <a:srgbClr val="073763"/>
              </a:buClr>
              <a:buSzPts val="2000"/>
            </a:pPr>
            <a:r>
              <a:rPr lang="en-US" sz="2000">
                <a:solidFill>
                  <a:srgbClr val="073763"/>
                </a:solidFill>
                <a:latin typeface="Abadi Extra Light"/>
              </a:rPr>
              <a:t>Covered a wide range of topics</a:t>
            </a:r>
          </a:p>
          <a:p>
            <a:pPr marL="846646" lvl="1" indent="-287859">
              <a:lnSpc>
                <a:spcPct val="100000"/>
              </a:lnSpc>
              <a:spcBef>
                <a:spcPts val="0"/>
              </a:spcBef>
              <a:buClr>
                <a:srgbClr val="073763"/>
              </a:buClr>
              <a:buSzPts val="2000"/>
            </a:pPr>
            <a:r>
              <a:rPr lang="en-US" sz="1600">
                <a:solidFill>
                  <a:srgbClr val="073763"/>
                </a:solidFill>
                <a:latin typeface="Abadi Extra Light"/>
              </a:rPr>
              <a:t>Perceptions &amp; experiences of COVID-19, Basic needs, Access to healthcare, Pandemic-related changes in employment, Mental health, Substance use, and Safety</a:t>
            </a:r>
            <a:endParaRPr lang="en-US" sz="1050">
              <a:solidFill>
                <a:srgbClr val="073763"/>
              </a:solidFill>
              <a:latin typeface="Abadi Extra Light"/>
            </a:endParaRPr>
          </a:p>
          <a:p>
            <a:pPr marL="237061" indent="-287859">
              <a:lnSpc>
                <a:spcPct val="150000"/>
              </a:lnSpc>
              <a:spcBef>
                <a:spcPts val="800"/>
              </a:spcBef>
              <a:buClr>
                <a:srgbClr val="073763"/>
              </a:buClr>
              <a:buSzPts val="2000"/>
            </a:pPr>
            <a:r>
              <a:rPr lang="en-US" sz="2000">
                <a:solidFill>
                  <a:srgbClr val="073763"/>
                </a:solidFill>
                <a:latin typeface="Abadi Extra Light"/>
              </a:rPr>
              <a:t>Available in 11 languages; additional focus groups also conducted in ASL</a:t>
            </a:r>
          </a:p>
          <a:p>
            <a:pPr marL="237061" indent="-287859">
              <a:lnSpc>
                <a:spcPct val="150000"/>
              </a:lnSpc>
              <a:spcBef>
                <a:spcPts val="800"/>
              </a:spcBef>
              <a:buClr>
                <a:srgbClr val="073763"/>
              </a:buClr>
              <a:buSzPts val="2000"/>
            </a:pPr>
            <a:r>
              <a:rPr lang="en-US" sz="2000">
                <a:solidFill>
                  <a:srgbClr val="073763"/>
                </a:solidFill>
                <a:latin typeface="Abadi Extra Light"/>
              </a:rPr>
              <a:t>Open ended questions captured previously unknown needs and barriers</a:t>
            </a:r>
          </a:p>
          <a:p>
            <a:pPr marL="237061" indent="-287859">
              <a:lnSpc>
                <a:spcPct val="150000"/>
              </a:lnSpc>
              <a:spcBef>
                <a:spcPts val="800"/>
              </a:spcBef>
              <a:buClr>
                <a:srgbClr val="073763"/>
              </a:buClr>
              <a:buSzPts val="2000"/>
            </a:pPr>
            <a:r>
              <a:rPr lang="en-US" sz="2000">
                <a:solidFill>
                  <a:srgbClr val="073763"/>
                </a:solidFill>
                <a:latin typeface="Abadi Extra Light"/>
              </a:rPr>
              <a:t>Weighted results to the state average</a:t>
            </a:r>
          </a:p>
          <a:p>
            <a:pPr marL="237061" indent="-287859">
              <a:lnSpc>
                <a:spcPct val="150000"/>
              </a:lnSpc>
              <a:spcBef>
                <a:spcPts val="800"/>
              </a:spcBef>
              <a:buClr>
                <a:srgbClr val="073763"/>
              </a:buClr>
              <a:buSzPts val="2000"/>
            </a:pPr>
            <a:r>
              <a:rPr lang="en-US" sz="2000">
                <a:solidFill>
                  <a:srgbClr val="073763"/>
                </a:solidFill>
                <a:latin typeface="Abadi Extra Light"/>
              </a:rPr>
              <a:t>Recruitment via network of community-based organizations (CBOs)</a:t>
            </a:r>
          </a:p>
          <a:p>
            <a:pPr marL="237061" indent="-287859">
              <a:lnSpc>
                <a:spcPct val="150000"/>
              </a:lnSpc>
              <a:spcBef>
                <a:spcPts val="800"/>
              </a:spcBef>
              <a:buClr>
                <a:srgbClr val="073763"/>
              </a:buClr>
              <a:buSzPts val="2000"/>
            </a:pPr>
            <a:r>
              <a:rPr lang="en-US" sz="2000">
                <a:solidFill>
                  <a:srgbClr val="073763"/>
                </a:solidFill>
                <a:latin typeface="Abadi Extra Light"/>
              </a:rPr>
              <a:t>Employed a snowballing sampling strategy to ensure we reach key populations </a:t>
            </a:r>
          </a:p>
          <a:p>
            <a:pPr marL="846646" lvl="1" indent="-287859">
              <a:lnSpc>
                <a:spcPct val="100000"/>
              </a:lnSpc>
              <a:spcBef>
                <a:spcPts val="800"/>
              </a:spcBef>
              <a:buClr>
                <a:srgbClr val="073763"/>
              </a:buClr>
              <a:buSzPts val="2000"/>
            </a:pPr>
            <a:r>
              <a:rPr lang="en-US" sz="1600" err="1">
                <a:solidFill>
                  <a:srgbClr val="073763"/>
                </a:solidFill>
                <a:latin typeface="Abadi Extra Light"/>
              </a:rPr>
              <a:t>eg.</a:t>
            </a:r>
            <a:r>
              <a:rPr lang="en-US" sz="1600">
                <a:solidFill>
                  <a:srgbClr val="073763"/>
                </a:solidFill>
                <a:latin typeface="Abadi Extra Light"/>
              </a:rPr>
              <a:t> People of color, LGBTQ+ individuals, People with disabilities, Essential workers, People experiencing housing instability, Older adults, and Individuals living in areas hardest hit by COVID-19</a:t>
            </a:r>
            <a:endParaRPr lang="en-US" sz="2000">
              <a:solidFill>
                <a:srgbClr val="073763"/>
              </a:solidFill>
              <a:latin typeface="Abadi Extra Light"/>
            </a:endParaRPr>
          </a:p>
          <a:p>
            <a:pPr marL="237061" indent="-287859">
              <a:lnSpc>
                <a:spcPct val="150000"/>
              </a:lnSpc>
              <a:spcBef>
                <a:spcPts val="800"/>
              </a:spcBef>
              <a:buClr>
                <a:srgbClr val="073763"/>
              </a:buClr>
              <a:buSzPts val="2000"/>
            </a:pPr>
            <a:endParaRPr lang="en-US" sz="2000">
              <a:solidFill>
                <a:srgbClr val="073763"/>
              </a:solidFill>
              <a:latin typeface="Abadi Extra Light"/>
            </a:endParaRPr>
          </a:p>
          <a:p>
            <a:pPr marL="237061" indent="0">
              <a:lnSpc>
                <a:spcPct val="115000"/>
              </a:lnSpc>
              <a:spcBef>
                <a:spcPts val="800"/>
              </a:spcBef>
              <a:buNone/>
            </a:pPr>
            <a:endParaRPr lang="en-US" sz="1800">
              <a:solidFill>
                <a:srgbClr val="000000"/>
              </a:solidFill>
              <a:latin typeface="Abadi Extra Light"/>
            </a:endParaRPr>
          </a:p>
          <a:p>
            <a:pPr marL="237061" indent="-76198">
              <a:spcAft>
                <a:spcPts val="2133"/>
              </a:spcAft>
              <a:buClr>
                <a:srgbClr val="000000"/>
              </a:buClr>
              <a:buSzPts val="300"/>
            </a:pPr>
            <a:endParaRPr lang="en-US" sz="200">
              <a:solidFill>
                <a:srgbClr val="000000"/>
              </a:solidFill>
              <a:latin typeface="Abadi Extra Light"/>
            </a:endParaRPr>
          </a:p>
        </p:txBody>
      </p:sp>
      <p:sp>
        <p:nvSpPr>
          <p:cNvPr id="130" name="Google Shape;130;p19"/>
          <p:cNvSpPr txBox="1">
            <a:spLocks noGrp="1"/>
          </p:cNvSpPr>
          <p:nvPr>
            <p:ph type="sldNum" idx="12"/>
          </p:nvPr>
        </p:nvSpPr>
        <p:spPr>
          <a:xfrm>
            <a:off x="8739996" y="6270087"/>
            <a:ext cx="2743200" cy="365200"/>
          </a:xfrm>
          <a:prstGeom prst="rect">
            <a:avLst/>
          </a:prstGeom>
        </p:spPr>
        <p:txBody>
          <a:bodyPr spcFirstLastPara="1" wrap="square" lIns="91433" tIns="45700" rIns="91433" bIns="4570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467" b="0" i="0" u="none" strike="noStrike" kern="0" cap="none" spc="0" normalizeH="0" baseline="0" noProof="0">
                <a:ln>
                  <a:noFill/>
                </a:ln>
                <a:solidFill>
                  <a:srgbClr val="595959"/>
                </a:solidFill>
                <a:effectLst/>
                <a:uLnTx/>
                <a:uFillTx/>
                <a:latin typeface="Abadi" panose="020B0604020104020204" pitchFamily="34" charset="0"/>
                <a:ea typeface="+mn-ea"/>
                <a:cs typeface="Arial"/>
                <a:sym typeface="Arial"/>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44</a:t>
            </a:fld>
            <a:endParaRPr kumimoji="0" sz="1467" b="0" i="0" u="none" strike="noStrike" kern="0" cap="none" spc="0" normalizeH="0" baseline="0" noProof="0">
              <a:ln>
                <a:noFill/>
              </a:ln>
              <a:solidFill>
                <a:srgbClr val="595959"/>
              </a:solidFill>
              <a:effectLst/>
              <a:uLnTx/>
              <a:uFillTx/>
              <a:latin typeface="Abadi" panose="020B0604020104020204" pitchFamily="34" charset="0"/>
              <a:ea typeface="+mn-ea"/>
              <a:cs typeface="Arial"/>
              <a:sym typeface="Arial"/>
            </a:endParaRPr>
          </a:p>
        </p:txBody>
      </p:sp>
    </p:spTree>
    <p:extLst>
      <p:ext uri="{BB962C8B-B14F-4D97-AF65-F5344CB8AC3E}">
        <p14:creationId xmlns:p14="http://schemas.microsoft.com/office/powerpoint/2010/main" val="20364310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6" name="Rectangle 5">
            <a:extLst>
              <a:ext uri="{FF2B5EF4-FFF2-40B4-BE49-F238E27FC236}">
                <a16:creationId xmlns:a16="http://schemas.microsoft.com/office/drawing/2014/main" id="{CDDB86A0-E8EE-4A5D-B9FE-072CCAFF4F57}"/>
              </a:ext>
            </a:extLst>
          </p:cNvPr>
          <p:cNvSpPr/>
          <p:nvPr/>
        </p:nvSpPr>
        <p:spPr>
          <a:xfrm>
            <a:off x="1" y="307617"/>
            <a:ext cx="12191999" cy="1518732"/>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6" name="Rectangle 115">
            <a:extLst>
              <a:ext uri="{FF2B5EF4-FFF2-40B4-BE49-F238E27FC236}">
                <a16:creationId xmlns:a16="http://schemas.microsoft.com/office/drawing/2014/main" id="{019DC735-6146-44CA-914F-50E27D8A14BA}"/>
              </a:ext>
            </a:extLst>
          </p:cNvPr>
          <p:cNvSpPr/>
          <p:nvPr/>
        </p:nvSpPr>
        <p:spPr>
          <a:xfrm>
            <a:off x="4970182" y="2871654"/>
            <a:ext cx="2251635" cy="2154265"/>
          </a:xfrm>
          <a:prstGeom prst="rect">
            <a:avLst/>
          </a:prstGeom>
          <a:solidFill>
            <a:srgbClr val="4E97CC"/>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badi Extra Light"/>
              <a:ea typeface="+mn-ea"/>
              <a:cs typeface="+mn-cs"/>
              <a:sym typeface="Arial"/>
            </a:endParaRPr>
          </a:p>
        </p:txBody>
      </p:sp>
      <p:sp>
        <p:nvSpPr>
          <p:cNvPr id="115" name="Rectangle 114">
            <a:extLst>
              <a:ext uri="{FF2B5EF4-FFF2-40B4-BE49-F238E27FC236}">
                <a16:creationId xmlns:a16="http://schemas.microsoft.com/office/drawing/2014/main" id="{C6F95D77-84F8-4FBC-A6C9-595C9742E560}"/>
              </a:ext>
            </a:extLst>
          </p:cNvPr>
          <p:cNvSpPr/>
          <p:nvPr/>
        </p:nvSpPr>
        <p:spPr>
          <a:xfrm>
            <a:off x="2683156" y="2871654"/>
            <a:ext cx="2188135" cy="2152591"/>
          </a:xfrm>
          <a:prstGeom prst="rect">
            <a:avLst/>
          </a:prstGeom>
          <a:solidFill>
            <a:srgbClr val="46780D"/>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badi Extra Light"/>
              <a:ea typeface="+mn-ea"/>
              <a:cs typeface="+mn-cs"/>
              <a:sym typeface="Arial"/>
            </a:endParaRPr>
          </a:p>
        </p:txBody>
      </p:sp>
      <p:sp>
        <p:nvSpPr>
          <p:cNvPr id="178" name="Rectangle 177">
            <a:extLst>
              <a:ext uri="{FF2B5EF4-FFF2-40B4-BE49-F238E27FC236}">
                <a16:creationId xmlns:a16="http://schemas.microsoft.com/office/drawing/2014/main" id="{216F47A8-91B0-43C2-AF52-0A43CC79E11B}"/>
              </a:ext>
            </a:extLst>
          </p:cNvPr>
          <p:cNvSpPr/>
          <p:nvPr/>
        </p:nvSpPr>
        <p:spPr>
          <a:xfrm>
            <a:off x="218329" y="2874828"/>
            <a:ext cx="2372285" cy="2147915"/>
          </a:xfrm>
          <a:prstGeom prst="rect">
            <a:avLst/>
          </a:prstGeom>
          <a:solidFill>
            <a:srgbClr val="002060"/>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badi Extra Light"/>
              <a:ea typeface="+mn-ea"/>
              <a:cs typeface="+mn-cs"/>
              <a:sym typeface="Arial"/>
            </a:endParaRPr>
          </a:p>
        </p:txBody>
      </p:sp>
      <p:sp>
        <p:nvSpPr>
          <p:cNvPr id="162" name="Google Shape;162;p23"/>
          <p:cNvSpPr txBox="1">
            <a:spLocks noGrp="1"/>
          </p:cNvSpPr>
          <p:nvPr>
            <p:ph type="title"/>
          </p:nvPr>
        </p:nvSpPr>
        <p:spPr>
          <a:xfrm>
            <a:off x="569261" y="388113"/>
            <a:ext cx="10784540" cy="1339047"/>
          </a:xfrm>
          <a:prstGeom prst="rect">
            <a:avLst/>
          </a:prstGeom>
        </p:spPr>
        <p:txBody>
          <a:bodyPr spcFirstLastPara="1" wrap="square" lIns="91433" tIns="45700" rIns="91433" bIns="45700" anchor="ctr" anchorCtr="0">
            <a:noAutofit/>
          </a:bodyPr>
          <a:lstStyle/>
          <a:p>
            <a:r>
              <a:rPr lang="en-US" sz="4267" b="1" spc="800">
                <a:solidFill>
                  <a:schemeClr val="bg1"/>
                </a:solidFill>
                <a:latin typeface="Abadi Extra Light"/>
              </a:rPr>
              <a:t>RESULTS TOPICS TO DATE</a:t>
            </a:r>
          </a:p>
        </p:txBody>
      </p:sp>
      <p:sp>
        <p:nvSpPr>
          <p:cNvPr id="175" name="TextBox 174">
            <a:extLst>
              <a:ext uri="{FF2B5EF4-FFF2-40B4-BE49-F238E27FC236}">
                <a16:creationId xmlns:a16="http://schemas.microsoft.com/office/drawing/2014/main" id="{C4DDB7CA-8025-4F7B-B61B-6E65D6C8CF55}"/>
              </a:ext>
            </a:extLst>
          </p:cNvPr>
          <p:cNvSpPr txBox="1"/>
          <p:nvPr/>
        </p:nvSpPr>
        <p:spPr>
          <a:xfrm>
            <a:off x="243729" y="4265387"/>
            <a:ext cx="2324848" cy="615553"/>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0" cap="none" spc="0" normalizeH="0" baseline="0" noProof="0">
                <a:ln>
                  <a:noFill/>
                </a:ln>
                <a:solidFill>
                  <a:srgbClr val="FFFFFF"/>
                </a:solidFill>
                <a:effectLst/>
                <a:uLnTx/>
                <a:uFillTx/>
                <a:latin typeface="Abadi Extra Light"/>
                <a:ea typeface="+mn-ea"/>
                <a:cs typeface="Arial"/>
                <a:sym typeface="Arial"/>
              </a:rPr>
              <a:t>MITIGATING INDIVIDUAL RISK OF INFECTION</a:t>
            </a:r>
          </a:p>
        </p:txBody>
      </p:sp>
      <p:sp>
        <p:nvSpPr>
          <p:cNvPr id="176" name="TextBox 175">
            <a:extLst>
              <a:ext uri="{FF2B5EF4-FFF2-40B4-BE49-F238E27FC236}">
                <a16:creationId xmlns:a16="http://schemas.microsoft.com/office/drawing/2014/main" id="{3B9A8503-45D2-4933-AAB4-5BD738AF2452}"/>
              </a:ext>
            </a:extLst>
          </p:cNvPr>
          <p:cNvSpPr txBox="1"/>
          <p:nvPr/>
        </p:nvSpPr>
        <p:spPr>
          <a:xfrm>
            <a:off x="7115678" y="3141754"/>
            <a:ext cx="2067112" cy="369332"/>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0" cap="none" spc="0" normalizeH="0" baseline="0" noProof="0">
                <a:ln>
                  <a:noFill/>
                </a:ln>
                <a:solidFill>
                  <a:srgbClr val="FFFFFF"/>
                </a:solidFill>
                <a:effectLst/>
                <a:uLnTx/>
                <a:uFillTx/>
                <a:latin typeface="Abadi Extra Light"/>
                <a:ea typeface="+mn-ea"/>
                <a:cs typeface="Arial"/>
                <a:sym typeface="Arial"/>
              </a:rPr>
              <a:t>ACCESS TO TESTING​</a:t>
            </a:r>
          </a:p>
        </p:txBody>
      </p:sp>
      <p:sp>
        <p:nvSpPr>
          <p:cNvPr id="177" name="TextBox 176">
            <a:extLst>
              <a:ext uri="{FF2B5EF4-FFF2-40B4-BE49-F238E27FC236}">
                <a16:creationId xmlns:a16="http://schemas.microsoft.com/office/drawing/2014/main" id="{0AF9CF9F-FE38-4D7C-A382-0933A58989FF}"/>
              </a:ext>
            </a:extLst>
          </p:cNvPr>
          <p:cNvSpPr txBox="1"/>
          <p:nvPr/>
        </p:nvSpPr>
        <p:spPr>
          <a:xfrm>
            <a:off x="9494349" y="3017355"/>
            <a:ext cx="1939364" cy="615553"/>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0" cap="none" spc="0" normalizeH="0" baseline="0" noProof="0">
                <a:ln>
                  <a:noFill/>
                </a:ln>
                <a:solidFill>
                  <a:srgbClr val="FFFFFF"/>
                </a:solidFill>
                <a:effectLst/>
                <a:uLnTx/>
                <a:uFillTx/>
                <a:latin typeface="Abadi Extra Light"/>
                <a:ea typeface="+mn-ea"/>
                <a:cs typeface="Arial"/>
                <a:sym typeface="Arial"/>
              </a:rPr>
              <a:t>ACCESS TO HEALTHCARE</a:t>
            </a:r>
            <a:r>
              <a:rPr kumimoji="0" lang="en-US" sz="1600" b="0" i="0" u="none" strike="noStrike" kern="0" cap="none" spc="0" normalizeH="0" baseline="0" noProof="0">
                <a:ln>
                  <a:noFill/>
                </a:ln>
                <a:solidFill>
                  <a:srgbClr val="FFFFFF"/>
                </a:solidFill>
                <a:effectLst/>
                <a:uLnTx/>
                <a:uFillTx/>
                <a:latin typeface="Abadi Extra Light"/>
                <a:ea typeface="+mn-ea"/>
                <a:cs typeface="Calibri"/>
                <a:sym typeface="Arial"/>
              </a:rPr>
              <a:t>​</a:t>
            </a:r>
            <a:endParaRPr kumimoji="0" lang="en-US" sz="1600" b="0" i="0" u="none" strike="noStrike" kern="0" cap="none" spc="0" normalizeH="0" baseline="0" noProof="0">
              <a:ln>
                <a:noFill/>
              </a:ln>
              <a:solidFill>
                <a:srgbClr val="FFFFFF"/>
              </a:solidFill>
              <a:effectLst/>
              <a:uLnTx/>
              <a:uFillTx/>
              <a:latin typeface="Abadi Extra Light"/>
              <a:ea typeface="+mn-ea"/>
              <a:cs typeface="Arial"/>
              <a:sym typeface="Arial"/>
            </a:endParaRPr>
          </a:p>
        </p:txBody>
      </p:sp>
      <p:pic>
        <p:nvPicPr>
          <p:cNvPr id="4" name="Picture 4" descr="noun_Healthcare_2200916.png">
            <a:extLst>
              <a:ext uri="{FF2B5EF4-FFF2-40B4-BE49-F238E27FC236}">
                <a16:creationId xmlns:a16="http://schemas.microsoft.com/office/drawing/2014/main" id="{82DB320D-7B2E-4578-B22F-630FC95C4C27}"/>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Lst>
          </a:blip>
          <a:srcRect l="667" t="250" r="267" b="17867"/>
          <a:stretch/>
        </p:blipFill>
        <p:spPr>
          <a:xfrm flipH="1">
            <a:off x="5539951" y="3102547"/>
            <a:ext cx="1141607" cy="954600"/>
          </a:xfrm>
          <a:prstGeom prst="rect">
            <a:avLst/>
          </a:prstGeom>
        </p:spPr>
      </p:pic>
      <p:sp>
        <p:nvSpPr>
          <p:cNvPr id="7" name="Rectangle 6">
            <a:extLst>
              <a:ext uri="{FF2B5EF4-FFF2-40B4-BE49-F238E27FC236}">
                <a16:creationId xmlns:a16="http://schemas.microsoft.com/office/drawing/2014/main" id="{ADD8685B-BF03-4CC1-ADC1-05229372CC1E}"/>
              </a:ext>
            </a:extLst>
          </p:cNvPr>
          <p:cNvSpPr/>
          <p:nvPr/>
        </p:nvSpPr>
        <p:spPr>
          <a:xfrm>
            <a:off x="2146" y="6532807"/>
            <a:ext cx="12191999" cy="321971"/>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9" name="Group 18">
            <a:extLst>
              <a:ext uri="{FF2B5EF4-FFF2-40B4-BE49-F238E27FC236}">
                <a16:creationId xmlns:a16="http://schemas.microsoft.com/office/drawing/2014/main" id="{013C0898-5BBA-C34E-98F5-8EB00D0C7599}"/>
              </a:ext>
            </a:extLst>
          </p:cNvPr>
          <p:cNvGrpSpPr/>
          <p:nvPr/>
        </p:nvGrpSpPr>
        <p:grpSpPr>
          <a:xfrm>
            <a:off x="998502" y="3166996"/>
            <a:ext cx="798867" cy="804469"/>
            <a:chOff x="548641" y="3202084"/>
            <a:chExt cx="1105989" cy="1105989"/>
          </a:xfrm>
        </p:grpSpPr>
        <p:sp>
          <p:nvSpPr>
            <p:cNvPr id="20" name="Oval 19">
              <a:extLst>
                <a:ext uri="{FF2B5EF4-FFF2-40B4-BE49-F238E27FC236}">
                  <a16:creationId xmlns:a16="http://schemas.microsoft.com/office/drawing/2014/main" id="{91BC790F-59AC-B342-AC45-0AA5D3A3827E}"/>
                </a:ext>
              </a:extLst>
            </p:cNvPr>
            <p:cNvSpPr/>
            <p:nvPr/>
          </p:nvSpPr>
          <p:spPr>
            <a:xfrm>
              <a:off x="548641" y="3202084"/>
              <a:ext cx="1105989" cy="1105989"/>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1" name="Google Shape;231;p30">
              <a:extLst>
                <a:ext uri="{FF2B5EF4-FFF2-40B4-BE49-F238E27FC236}">
                  <a16:creationId xmlns:a16="http://schemas.microsoft.com/office/drawing/2014/main" id="{0D17E895-D624-E74F-914B-177147114743}"/>
                </a:ext>
              </a:extLst>
            </p:cNvPr>
            <p:cNvPicPr preferRelativeResize="0"/>
            <p:nvPr/>
          </p:nvPicPr>
          <p:blipFill rotWithShape="1">
            <a:blip r:embed="rId5">
              <a:alphaModFix/>
              <a:extLst>
                <a:ext uri="{BEBA8EAE-BF5A-486C-A8C5-ECC9F3942E4B}">
                  <a14:imgProps xmlns:a14="http://schemas.microsoft.com/office/drawing/2010/main">
                    <a14:imgLayer r:embed="rId6">
                      <a14:imgEffect>
                        <a14:brightnessContrast bright="100000"/>
                      </a14:imgEffect>
                    </a14:imgLayer>
                  </a14:imgProps>
                </a:ext>
              </a:extLst>
            </a:blip>
            <a:srcRect b="24744"/>
            <a:stretch/>
          </p:blipFill>
          <p:spPr>
            <a:xfrm>
              <a:off x="650545" y="3352800"/>
              <a:ext cx="903628" cy="705392"/>
            </a:xfrm>
            <a:prstGeom prst="rect">
              <a:avLst/>
            </a:prstGeom>
            <a:noFill/>
            <a:ln>
              <a:noFill/>
            </a:ln>
          </p:spPr>
        </p:pic>
      </p:grpSp>
      <p:grpSp>
        <p:nvGrpSpPr>
          <p:cNvPr id="12" name="Group 11">
            <a:extLst>
              <a:ext uri="{FF2B5EF4-FFF2-40B4-BE49-F238E27FC236}">
                <a16:creationId xmlns:a16="http://schemas.microsoft.com/office/drawing/2014/main" id="{913868A4-9322-C94C-A499-409C3FD58308}"/>
              </a:ext>
            </a:extLst>
          </p:cNvPr>
          <p:cNvGrpSpPr/>
          <p:nvPr/>
        </p:nvGrpSpPr>
        <p:grpSpPr>
          <a:xfrm>
            <a:off x="3389897" y="3167783"/>
            <a:ext cx="858216" cy="810072"/>
            <a:chOff x="6097931" y="2294889"/>
            <a:chExt cx="858216" cy="810072"/>
          </a:xfrm>
        </p:grpSpPr>
        <p:pic>
          <p:nvPicPr>
            <p:cNvPr id="3" name="Google Shape;248;p31">
              <a:extLst>
                <a:ext uri="{FF2B5EF4-FFF2-40B4-BE49-F238E27FC236}">
                  <a16:creationId xmlns:a16="http://schemas.microsoft.com/office/drawing/2014/main" id="{2D14F887-4AD5-4A48-87AF-FB3CB2BEE021}"/>
                </a:ext>
              </a:extLst>
            </p:cNvPr>
            <p:cNvPicPr preferRelativeResize="0"/>
            <p:nvPr/>
          </p:nvPicPr>
          <p:blipFill rotWithShape="1">
            <a:blip r:embed="rId7">
              <a:alphaModFix/>
              <a:extLst>
                <a:ext uri="{BEBA8EAE-BF5A-486C-A8C5-ECC9F3942E4B}">
                  <a14:imgProps xmlns:a14="http://schemas.microsoft.com/office/drawing/2010/main">
                    <a14:imgLayer r:embed="rId8">
                      <a14:imgEffect>
                        <a14:brightnessContrast bright="100000"/>
                      </a14:imgEffect>
                    </a14:imgLayer>
                  </a14:imgProps>
                </a:ext>
              </a:extLst>
            </a:blip>
            <a:srcRect t="2005" b="2015"/>
            <a:stretch/>
          </p:blipFill>
          <p:spPr>
            <a:xfrm>
              <a:off x="6097931" y="2383243"/>
              <a:ext cx="858216" cy="632139"/>
            </a:xfrm>
            <a:prstGeom prst="rect">
              <a:avLst/>
            </a:prstGeom>
            <a:noFill/>
            <a:ln>
              <a:noFill/>
            </a:ln>
          </p:spPr>
        </p:pic>
        <p:sp>
          <p:nvSpPr>
            <p:cNvPr id="22" name="Oval 21">
              <a:extLst>
                <a:ext uri="{FF2B5EF4-FFF2-40B4-BE49-F238E27FC236}">
                  <a16:creationId xmlns:a16="http://schemas.microsoft.com/office/drawing/2014/main" id="{C0476322-DFF2-D942-AC2E-E47A9E4B5510}"/>
                </a:ext>
              </a:extLst>
            </p:cNvPr>
            <p:cNvSpPr/>
            <p:nvPr/>
          </p:nvSpPr>
          <p:spPr>
            <a:xfrm>
              <a:off x="6123090" y="2294889"/>
              <a:ext cx="771971" cy="81007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26" name="Rectangle 25">
            <a:extLst>
              <a:ext uri="{FF2B5EF4-FFF2-40B4-BE49-F238E27FC236}">
                <a16:creationId xmlns:a16="http://schemas.microsoft.com/office/drawing/2014/main" id="{27DF0A10-BEC3-47A3-B87A-C7EFFC92D094}"/>
              </a:ext>
            </a:extLst>
          </p:cNvPr>
          <p:cNvSpPr/>
          <p:nvPr/>
        </p:nvSpPr>
        <p:spPr>
          <a:xfrm>
            <a:off x="9777078" y="2877387"/>
            <a:ext cx="2188135" cy="2154265"/>
          </a:xfrm>
          <a:prstGeom prst="rect">
            <a:avLst/>
          </a:prstGeom>
          <a:solidFill>
            <a:schemeClr val="accent3">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badi Extra Light"/>
              <a:ea typeface="+mn-ea"/>
              <a:cs typeface="+mn-cs"/>
              <a:sym typeface="Arial"/>
            </a:endParaRPr>
          </a:p>
        </p:txBody>
      </p:sp>
      <p:sp>
        <p:nvSpPr>
          <p:cNvPr id="27" name="TextBox 26">
            <a:extLst>
              <a:ext uri="{FF2B5EF4-FFF2-40B4-BE49-F238E27FC236}">
                <a16:creationId xmlns:a16="http://schemas.microsoft.com/office/drawing/2014/main" id="{5969145C-D104-40D7-AC04-9E6FA204CCED}"/>
              </a:ext>
            </a:extLst>
          </p:cNvPr>
          <p:cNvSpPr txBox="1"/>
          <p:nvPr/>
        </p:nvSpPr>
        <p:spPr>
          <a:xfrm>
            <a:off x="9878424" y="4309080"/>
            <a:ext cx="1939364" cy="369332"/>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0" cap="none" spc="0" normalizeH="0" baseline="0" noProof="0">
                <a:ln>
                  <a:noFill/>
                </a:ln>
                <a:solidFill>
                  <a:srgbClr val="FFFFFF"/>
                </a:solidFill>
                <a:effectLst/>
                <a:uLnTx/>
                <a:uFillTx/>
                <a:latin typeface="Abadi Extra Light"/>
                <a:ea typeface="+mn-ea"/>
                <a:cs typeface="Arial"/>
                <a:sym typeface="Arial"/>
              </a:rPr>
              <a:t>MENTAL HEALTH </a:t>
            </a:r>
          </a:p>
        </p:txBody>
      </p:sp>
      <p:sp>
        <p:nvSpPr>
          <p:cNvPr id="164" name="Google Shape;164;p23"/>
          <p:cNvSpPr txBox="1">
            <a:spLocks noGrp="1"/>
          </p:cNvSpPr>
          <p:nvPr>
            <p:ph type="sldNum" idx="12"/>
          </p:nvPr>
        </p:nvSpPr>
        <p:spPr>
          <a:xfrm>
            <a:off x="8981296" y="6529719"/>
            <a:ext cx="2743200" cy="365200"/>
          </a:xfrm>
          <a:prstGeom prst="rect">
            <a:avLst/>
          </a:prstGeom>
        </p:spPr>
        <p:txBody>
          <a:bodyPr spcFirstLastPara="1" wrap="square" lIns="91433" tIns="45700" rIns="91433" bIns="4570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467" b="0" i="0" u="none" strike="noStrike" kern="0" cap="none" spc="0" normalizeH="0" baseline="0" noProof="0">
                <a:ln>
                  <a:noFill/>
                </a:ln>
                <a:solidFill>
                  <a:srgbClr val="595959"/>
                </a:solidFill>
                <a:effectLst/>
                <a:uLnTx/>
                <a:uFillTx/>
                <a:latin typeface="Abadi Extra Light"/>
                <a:ea typeface="+mn-ea"/>
                <a:cs typeface="Arial"/>
                <a:sym typeface="Arial"/>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45</a:t>
            </a:fld>
            <a:endParaRPr kumimoji="0" lang="en" sz="1467" b="0" i="0" u="none" strike="noStrike" kern="0" cap="none" spc="0" normalizeH="0" baseline="0" noProof="0">
              <a:ln>
                <a:noFill/>
              </a:ln>
              <a:solidFill>
                <a:srgbClr val="595959"/>
              </a:solidFill>
              <a:effectLst/>
              <a:uLnTx/>
              <a:uFillTx/>
              <a:latin typeface="Abadi Extra Light"/>
              <a:ea typeface="+mn-ea"/>
              <a:cs typeface="Arial"/>
              <a:sym typeface="Arial"/>
            </a:endParaRPr>
          </a:p>
        </p:txBody>
      </p:sp>
      <p:grpSp>
        <p:nvGrpSpPr>
          <p:cNvPr id="10" name="Group 9">
            <a:extLst>
              <a:ext uri="{FF2B5EF4-FFF2-40B4-BE49-F238E27FC236}">
                <a16:creationId xmlns:a16="http://schemas.microsoft.com/office/drawing/2014/main" id="{80555B61-3516-EA4B-8B48-5067C8E84973}"/>
              </a:ext>
            </a:extLst>
          </p:cNvPr>
          <p:cNvGrpSpPr/>
          <p:nvPr/>
        </p:nvGrpSpPr>
        <p:grpSpPr>
          <a:xfrm>
            <a:off x="10544821" y="3252787"/>
            <a:ext cx="771971" cy="810072"/>
            <a:chOff x="6016571" y="4611216"/>
            <a:chExt cx="771971" cy="810072"/>
          </a:xfrm>
        </p:grpSpPr>
        <p:pic>
          <p:nvPicPr>
            <p:cNvPr id="50" name="Picture 4" descr="Mental Health Icons - Download Free Vector Icons | Noun Project">
              <a:extLst>
                <a:ext uri="{FF2B5EF4-FFF2-40B4-BE49-F238E27FC236}">
                  <a16:creationId xmlns:a16="http://schemas.microsoft.com/office/drawing/2014/main" id="{7C13E2BC-A601-B34C-B766-047329B47947}"/>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6140788" y="4716086"/>
              <a:ext cx="547920" cy="547920"/>
            </a:xfrm>
            <a:prstGeom prst="rect">
              <a:avLst/>
            </a:prstGeom>
            <a:noFill/>
            <a:extLst>
              <a:ext uri="{909E8E84-426E-40DD-AFC4-6F175D3DCCD1}">
                <a14:hiddenFill xmlns:a14="http://schemas.microsoft.com/office/drawing/2010/main">
                  <a:solidFill>
                    <a:srgbClr val="FFFFFF"/>
                  </a:solidFill>
                </a14:hiddenFill>
              </a:ext>
            </a:extLst>
          </p:spPr>
        </p:pic>
        <p:sp>
          <p:nvSpPr>
            <p:cNvPr id="54" name="Oval 53">
              <a:extLst>
                <a:ext uri="{FF2B5EF4-FFF2-40B4-BE49-F238E27FC236}">
                  <a16:creationId xmlns:a16="http://schemas.microsoft.com/office/drawing/2014/main" id="{136A30BC-8847-8640-8786-5A9EFC1E4BE0}"/>
                </a:ext>
              </a:extLst>
            </p:cNvPr>
            <p:cNvSpPr/>
            <p:nvPr/>
          </p:nvSpPr>
          <p:spPr>
            <a:xfrm>
              <a:off x="6016571" y="4611216"/>
              <a:ext cx="771971" cy="81007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46" name="Rectangle 45">
            <a:extLst>
              <a:ext uri="{FF2B5EF4-FFF2-40B4-BE49-F238E27FC236}">
                <a16:creationId xmlns:a16="http://schemas.microsoft.com/office/drawing/2014/main" id="{051C97AF-D2CC-A943-81F1-690FC462A9A5}"/>
              </a:ext>
            </a:extLst>
          </p:cNvPr>
          <p:cNvSpPr/>
          <p:nvPr/>
        </p:nvSpPr>
        <p:spPr>
          <a:xfrm>
            <a:off x="7312252" y="2871654"/>
            <a:ext cx="2351894" cy="2154265"/>
          </a:xfrm>
          <a:prstGeom prst="rect">
            <a:avLst/>
          </a:prstGeom>
          <a:solidFill>
            <a:schemeClr val="accent4">
              <a:lumMod val="5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badi Extra Light"/>
              <a:ea typeface="+mn-ea"/>
              <a:cs typeface="+mn-cs"/>
              <a:sym typeface="Arial"/>
            </a:endParaRPr>
          </a:p>
        </p:txBody>
      </p:sp>
      <p:sp>
        <p:nvSpPr>
          <p:cNvPr id="49" name="TextBox 48">
            <a:extLst>
              <a:ext uri="{FF2B5EF4-FFF2-40B4-BE49-F238E27FC236}">
                <a16:creationId xmlns:a16="http://schemas.microsoft.com/office/drawing/2014/main" id="{045EED47-6E5F-DC46-A00F-52EA54E572BB}"/>
              </a:ext>
            </a:extLst>
          </p:cNvPr>
          <p:cNvSpPr txBox="1"/>
          <p:nvPr/>
        </p:nvSpPr>
        <p:spPr>
          <a:xfrm>
            <a:off x="7443418" y="4062859"/>
            <a:ext cx="2084505" cy="861774"/>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0" cap="none" spc="0" normalizeH="0" baseline="0" noProof="0">
                <a:ln>
                  <a:noFill/>
                </a:ln>
                <a:solidFill>
                  <a:srgbClr val="FFFFFF"/>
                </a:solidFill>
                <a:effectLst/>
                <a:uLnTx/>
                <a:uFillTx/>
                <a:latin typeface="Abadi Extra Light"/>
                <a:ea typeface="+mn-ea"/>
                <a:cs typeface="Arial"/>
                <a:sym typeface="Arial"/>
              </a:rPr>
              <a:t>SOCIAL DETERMINANTS OF HEALTH</a:t>
            </a: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5" name="Picture 20" descr="2020-2021 Basic Needs Priorities &amp; Strategic Investment Plan – United Way  of Central Illinois">
            <a:extLst>
              <a:ext uri="{FF2B5EF4-FFF2-40B4-BE49-F238E27FC236}">
                <a16:creationId xmlns:a16="http://schemas.microsoft.com/office/drawing/2014/main" id="{AA8ED2CD-6C32-AD4B-8915-D9765D54E89A}"/>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4521" b="97340" l="4787" r="96809">
                        <a14:foregroundMark x1="15957" y1="20213" x2="15957" y2="20213"/>
                        <a14:foregroundMark x1="15160" y1="20745" x2="8777" y2="28457"/>
                        <a14:foregroundMark x1="8777" y1="28457" x2="7447" y2="34574"/>
                        <a14:foregroundMark x1="31915" y1="8511" x2="19415" y2="15957"/>
                        <a14:foregroundMark x1="19415" y1="15957" x2="11702" y2="24468"/>
                        <a14:foregroundMark x1="11702" y1="24468" x2="6117" y2="47340"/>
                        <a14:foregroundMark x1="3959" y1="59043" x2="7979" y2="68085"/>
                        <a14:foregroundMark x1="7979" y1="68085" x2="33511" y2="91755"/>
                        <a14:foregroundMark x1="33511" y1="91755" x2="56649" y2="93351"/>
                        <a14:foregroundMark x1="56649" y1="93351" x2="77660" y2="83777"/>
                        <a14:foregroundMark x1="77660" y1="83777" x2="89362" y2="72606"/>
                        <a14:foregroundMark x1="90691" y1="66755" x2="94149" y2="57181"/>
                        <a14:foregroundMark x1="94149" y1="57181" x2="94947" y2="47074"/>
                        <a14:foregroundMark x1="94947" y1="47074" x2="92287" y2="35372"/>
                        <a14:foregroundMark x1="92287" y1="35372" x2="78989" y2="17553"/>
                        <a14:foregroundMark x1="78989" y1="17553" x2="70213" y2="10904"/>
                        <a14:foregroundMark x1="56383" y1="9043" x2="47340" y2="5053"/>
                        <a14:foregroundMark x1="47340" y1="5053" x2="41489" y2="5851"/>
                        <a14:foregroundMark x1="96809" y1="47606" x2="95745" y2="56915"/>
                        <a14:foregroundMark x1="75000" y1="60372" x2="74202" y2="76064"/>
                        <a14:foregroundMark x1="42819" y1="64096" x2="59043" y2="62766"/>
                        <a14:foregroundMark x1="45479" y1="70479" x2="45479" y2="70479"/>
                        <a14:foregroundMark x1="68617" y1="45745" x2="68617" y2="45745"/>
                        <a14:foregroundMark x1="47606" y1="97340" x2="47606" y2="97340"/>
                        <a14:foregroundMark x1="54521" y1="44149" x2="54521" y2="44149"/>
                        <a14:foregroundMark x1="40426" y1="45745" x2="40426" y2="45745"/>
                        <a14:foregroundMark x1="48404" y1="45213" x2="48404" y2="45213"/>
                        <a14:backgroundMark x1="53723" y1="42287" x2="53723" y2="42287"/>
                        <a14:backgroundMark x1="53723" y1="41489" x2="53723" y2="42819"/>
                        <a14:backgroundMark x1="47074" y1="45213" x2="47074" y2="45213"/>
                        <a14:backgroundMark x1="47074" y1="45213" x2="47074" y2="45213"/>
                        <a14:backgroundMark x1="47074" y1="45213" x2="47074" y2="45213"/>
                        <a14:backgroundMark x1="47340" y1="45213" x2="47340" y2="45213"/>
                        <a14:backgroundMark x1="47074" y1="44681" x2="47074" y2="44681"/>
                        <a14:backgroundMark x1="47074" y1="44947" x2="47074" y2="44947"/>
                        <a14:backgroundMark x1="46986" y1="45213" x2="46809" y2="45745"/>
                        <a14:backgroundMark x1="47074" y1="44947" x2="46986" y2="45213"/>
                        <a14:backgroundMark x1="47074" y1="45213" x2="47074" y2="45745"/>
                        <a14:backgroundMark x1="47074" y1="44681" x2="47074" y2="45213"/>
                        <a14:backgroundMark x1="39628" y1="43617" x2="39628" y2="45213"/>
                        <a14:backgroundMark x1="798" y1="42819" x2="798" y2="45213"/>
                        <a14:backgroundMark x1="532" y1="56117" x2="532" y2="59043"/>
                        <a14:backgroundMark x1="55851" y1="9840" x2="55851" y2="9840"/>
                      </a14:backgroundRemoval>
                    </a14:imgEffect>
                    <a14:imgEffect>
                      <a14:sharpenSoften amount="100000"/>
                    </a14:imgEffect>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8092424" y="3231218"/>
            <a:ext cx="798867" cy="804274"/>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B73D65D8-2310-DD4F-8F41-06F1A6E35F4D}"/>
              </a:ext>
            </a:extLst>
          </p:cNvPr>
          <p:cNvSpPr txBox="1"/>
          <p:nvPr/>
        </p:nvSpPr>
        <p:spPr>
          <a:xfrm>
            <a:off x="2579751" y="4361173"/>
            <a:ext cx="2324848" cy="369332"/>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0" cap="none" spc="0" normalizeH="0" baseline="0" noProof="0">
                <a:ln>
                  <a:noFill/>
                </a:ln>
                <a:solidFill>
                  <a:srgbClr val="FFFFFF"/>
                </a:solidFill>
                <a:effectLst/>
                <a:uLnTx/>
                <a:uFillTx/>
                <a:latin typeface="Abadi Extra Light"/>
                <a:ea typeface="+mn-ea"/>
                <a:cs typeface="Arial"/>
                <a:sym typeface="Arial"/>
              </a:rPr>
              <a:t>TESTING ACCESS</a:t>
            </a:r>
          </a:p>
        </p:txBody>
      </p:sp>
      <p:sp>
        <p:nvSpPr>
          <p:cNvPr id="36" name="TextBox 35">
            <a:extLst>
              <a:ext uri="{FF2B5EF4-FFF2-40B4-BE49-F238E27FC236}">
                <a16:creationId xmlns:a16="http://schemas.microsoft.com/office/drawing/2014/main" id="{9B4786B3-BC0A-AD4F-915F-45829E06E6E5}"/>
              </a:ext>
            </a:extLst>
          </p:cNvPr>
          <p:cNvSpPr txBox="1"/>
          <p:nvPr/>
        </p:nvSpPr>
        <p:spPr>
          <a:xfrm>
            <a:off x="4938508" y="4288040"/>
            <a:ext cx="2324848" cy="615553"/>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0" cap="none" spc="0" normalizeH="0" baseline="0" noProof="0">
                <a:ln>
                  <a:noFill/>
                </a:ln>
                <a:solidFill>
                  <a:srgbClr val="FFFFFF"/>
                </a:solidFill>
                <a:effectLst/>
                <a:uLnTx/>
                <a:uFillTx/>
                <a:latin typeface="Abadi Extra Light"/>
                <a:ea typeface="+mn-ea"/>
                <a:cs typeface="Arial"/>
                <a:sym typeface="Arial"/>
              </a:rPr>
              <a:t>HEALTHCARE </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0" cap="none" spc="0" normalizeH="0" baseline="0" noProof="0">
                <a:ln>
                  <a:noFill/>
                </a:ln>
                <a:solidFill>
                  <a:srgbClr val="FFFFFF"/>
                </a:solidFill>
                <a:effectLst/>
                <a:uLnTx/>
                <a:uFillTx/>
                <a:latin typeface="Abadi Extra Light"/>
                <a:ea typeface="+mn-ea"/>
                <a:cs typeface="Arial"/>
                <a:sym typeface="Arial"/>
              </a:rPr>
              <a:t>ACCESS</a:t>
            </a:r>
          </a:p>
        </p:txBody>
      </p:sp>
    </p:spTree>
    <p:extLst>
      <p:ext uri="{BB962C8B-B14F-4D97-AF65-F5344CB8AC3E}">
        <p14:creationId xmlns:p14="http://schemas.microsoft.com/office/powerpoint/2010/main" val="539367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 name="Rectangle 1">
            <a:extLst>
              <a:ext uri="{FF2B5EF4-FFF2-40B4-BE49-F238E27FC236}">
                <a16:creationId xmlns:a16="http://schemas.microsoft.com/office/drawing/2014/main" id="{93F76E80-A6D0-439E-9D30-57C378CB7695}"/>
              </a:ext>
            </a:extLst>
          </p:cNvPr>
          <p:cNvSpPr/>
          <p:nvPr/>
        </p:nvSpPr>
        <p:spPr>
          <a:xfrm>
            <a:off x="2145" y="3474076"/>
            <a:ext cx="12191999" cy="2640165"/>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55" name="Google Shape;255;p32"/>
          <p:cNvSpPr txBox="1">
            <a:spLocks noGrp="1"/>
          </p:cNvSpPr>
          <p:nvPr>
            <p:ph type="title"/>
          </p:nvPr>
        </p:nvSpPr>
        <p:spPr>
          <a:xfrm>
            <a:off x="1211544" y="4246896"/>
            <a:ext cx="10515600" cy="1325600"/>
          </a:xfrm>
          <a:prstGeom prst="rect">
            <a:avLst/>
          </a:prstGeom>
        </p:spPr>
        <p:txBody>
          <a:bodyPr spcFirstLastPara="1" wrap="square" lIns="91433" tIns="45700" rIns="91433" bIns="45700" anchor="ctr" anchorCtr="0">
            <a:noAutofit/>
          </a:bodyPr>
          <a:lstStyle/>
          <a:p>
            <a:pPr algn="r"/>
            <a:r>
              <a:rPr lang="en-US" sz="4267" b="1" spc="800">
                <a:solidFill>
                  <a:schemeClr val="bg1"/>
                </a:solidFill>
                <a:latin typeface="Abadi Extra Light"/>
              </a:rPr>
              <a:t>MENTAL HEALTH</a:t>
            </a:r>
          </a:p>
        </p:txBody>
      </p:sp>
      <p:sp>
        <p:nvSpPr>
          <p:cNvPr id="256" name="Google Shape;256;p32"/>
          <p:cNvSpPr txBox="1">
            <a:spLocks noGrp="1"/>
          </p:cNvSpPr>
          <p:nvPr>
            <p:ph type="sldNum" idx="12"/>
          </p:nvPr>
        </p:nvSpPr>
        <p:spPr>
          <a:xfrm>
            <a:off x="8610600" y="6356351"/>
            <a:ext cx="2743200" cy="365200"/>
          </a:xfrm>
          <a:prstGeom prst="rect">
            <a:avLst/>
          </a:prstGeom>
        </p:spPr>
        <p:txBody>
          <a:bodyPr spcFirstLastPara="1" wrap="square" lIns="91433" tIns="45700" rIns="91433" bIns="4570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467" b="0" i="0" u="none" strike="noStrike" kern="0" cap="none" spc="0" normalizeH="0" baseline="0" noProof="0" dirty="0">
                <a:ln>
                  <a:noFill/>
                </a:ln>
                <a:solidFill>
                  <a:srgbClr val="595959"/>
                </a:solidFill>
                <a:effectLst/>
                <a:uLnTx/>
                <a:uFillTx/>
                <a:latin typeface="Arial"/>
                <a:ea typeface="+mn-ea"/>
                <a:cs typeface="Arial"/>
                <a:sym typeface="Arial"/>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46</a:t>
            </a:fld>
            <a:endParaRPr kumimoji="0" sz="1467" b="0" i="0" u="none" strike="noStrike" kern="0" cap="none" spc="0" normalizeH="0" baseline="0" noProof="0">
              <a:ln>
                <a:noFill/>
              </a:ln>
              <a:solidFill>
                <a:srgbClr val="595959"/>
              </a:solidFill>
              <a:effectLst/>
              <a:uLnTx/>
              <a:uFillTx/>
              <a:latin typeface="Arial"/>
              <a:ea typeface="+mn-ea"/>
              <a:cs typeface="Arial"/>
              <a:sym typeface="Arial"/>
            </a:endParaRPr>
          </a:p>
        </p:txBody>
      </p:sp>
      <p:sp>
        <p:nvSpPr>
          <p:cNvPr id="6" name="Oval 5">
            <a:extLst>
              <a:ext uri="{FF2B5EF4-FFF2-40B4-BE49-F238E27FC236}">
                <a16:creationId xmlns:a16="http://schemas.microsoft.com/office/drawing/2014/main" id="{8E4145D4-8E40-FF43-94BC-55BDA768A18E}"/>
              </a:ext>
            </a:extLst>
          </p:cNvPr>
          <p:cNvSpPr/>
          <p:nvPr/>
        </p:nvSpPr>
        <p:spPr>
          <a:xfrm>
            <a:off x="877825" y="4362129"/>
            <a:ext cx="1000571" cy="100057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3" name="Picture 4" descr="Mental Health Icons - Download Free Vector Icons | Noun Project">
            <a:extLst>
              <a:ext uri="{FF2B5EF4-FFF2-40B4-BE49-F238E27FC236}">
                <a16:creationId xmlns:a16="http://schemas.microsoft.com/office/drawing/2014/main" id="{A5C9DAC9-C9E1-4B74-A9DB-A37FB29473B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1112977" y="4577601"/>
            <a:ext cx="547920" cy="547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50169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8" name="Google Shape;258;p29"/>
          <p:cNvSpPr txBox="1">
            <a:spLocks noGrp="1"/>
          </p:cNvSpPr>
          <p:nvPr>
            <p:ph type="sldNum" idx="12"/>
          </p:nvPr>
        </p:nvSpPr>
        <p:spPr>
          <a:xfrm>
            <a:off x="8610600" y="6356351"/>
            <a:ext cx="2743200" cy="365200"/>
          </a:xfrm>
          <a:prstGeom prst="rect">
            <a:avLst/>
          </a:prstGeom>
        </p:spPr>
        <p:txBody>
          <a:bodyPr spcFirstLastPara="1" wrap="square" lIns="91433" tIns="45700" rIns="91433" bIns="4570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467" b="0" i="0" u="none" strike="noStrike" kern="0" cap="none" spc="0" normalizeH="0" baseline="0" noProof="0">
                <a:ln>
                  <a:noFill/>
                </a:ln>
                <a:solidFill>
                  <a:srgbClr val="595959"/>
                </a:solidFill>
                <a:effectLst/>
                <a:uLnTx/>
                <a:uFillTx/>
                <a:latin typeface="Abadi"/>
                <a:ea typeface="+mn-ea"/>
                <a:cs typeface="Arial"/>
                <a:sym typeface="Arial"/>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47</a:t>
            </a:fld>
            <a:endParaRPr kumimoji="0" lang="en" sz="1467" b="0" i="0" u="none" strike="noStrike" kern="0" cap="none" spc="0" normalizeH="0" baseline="0" noProof="0">
              <a:ln>
                <a:noFill/>
              </a:ln>
              <a:solidFill>
                <a:srgbClr val="595959"/>
              </a:solidFill>
              <a:effectLst/>
              <a:uLnTx/>
              <a:uFillTx/>
              <a:latin typeface="Abadi"/>
              <a:ea typeface="+mn-ea"/>
              <a:cs typeface="Arial"/>
              <a:sym typeface="Arial"/>
            </a:endParaRPr>
          </a:p>
        </p:txBody>
      </p:sp>
      <p:sp>
        <p:nvSpPr>
          <p:cNvPr id="2" name="Google Shape;272;p34">
            <a:extLst>
              <a:ext uri="{FF2B5EF4-FFF2-40B4-BE49-F238E27FC236}">
                <a16:creationId xmlns:a16="http://schemas.microsoft.com/office/drawing/2014/main" id="{C14AAF83-5719-4695-AB78-C6198F0135CC}"/>
              </a:ext>
            </a:extLst>
          </p:cNvPr>
          <p:cNvSpPr txBox="1"/>
          <p:nvPr/>
        </p:nvSpPr>
        <p:spPr>
          <a:xfrm>
            <a:off x="-1060115" y="6539585"/>
            <a:ext cx="5956000" cy="50160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1333" b="0" i="1" u="none" strike="noStrike" kern="0" cap="none" spc="0" normalizeH="0" baseline="0" noProof="0">
                <a:ln>
                  <a:noFill/>
                </a:ln>
                <a:solidFill>
                  <a:srgbClr val="000000"/>
                </a:solidFill>
                <a:effectLst/>
                <a:uLnTx/>
                <a:uFillTx/>
                <a:latin typeface="Abadi Extra Light"/>
                <a:ea typeface="+mn-ea"/>
                <a:cs typeface="Arial"/>
                <a:sym typeface="Arial"/>
              </a:rPr>
              <a:t>Preliminary data - 1.7.21 - Not for external distribution</a:t>
            </a:r>
            <a:endParaRPr kumimoji="0" sz="1333" b="0" i="1" u="none" strike="noStrike" kern="0" cap="none" spc="0" normalizeH="0" baseline="0" noProof="0">
              <a:ln>
                <a:noFill/>
              </a:ln>
              <a:solidFill>
                <a:srgbClr val="000000"/>
              </a:solidFill>
              <a:effectLst/>
              <a:uLnTx/>
              <a:uFillTx/>
              <a:latin typeface="Abadi Extra Light"/>
              <a:ea typeface="+mn-ea"/>
              <a:cs typeface="Arial"/>
              <a:sym typeface="Arial"/>
            </a:endParaRPr>
          </a:p>
        </p:txBody>
      </p:sp>
      <p:sp>
        <p:nvSpPr>
          <p:cNvPr id="6" name="Rectangle 5">
            <a:extLst>
              <a:ext uri="{FF2B5EF4-FFF2-40B4-BE49-F238E27FC236}">
                <a16:creationId xmlns:a16="http://schemas.microsoft.com/office/drawing/2014/main" id="{3CBF35BC-3557-459D-A0F8-FF66F7903CEF}"/>
              </a:ext>
            </a:extLst>
          </p:cNvPr>
          <p:cNvSpPr/>
          <p:nvPr/>
        </p:nvSpPr>
        <p:spPr>
          <a:xfrm>
            <a:off x="2146" y="34444"/>
            <a:ext cx="12191999" cy="84299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Title 1">
            <a:extLst>
              <a:ext uri="{FF2B5EF4-FFF2-40B4-BE49-F238E27FC236}">
                <a16:creationId xmlns:a16="http://schemas.microsoft.com/office/drawing/2014/main" id="{49651188-FB8F-4D9E-AAB8-BC64435AE549}"/>
              </a:ext>
            </a:extLst>
          </p:cNvPr>
          <p:cNvSpPr txBox="1">
            <a:spLocks/>
          </p:cNvSpPr>
          <p:nvPr/>
        </p:nvSpPr>
        <p:spPr>
          <a:xfrm>
            <a:off x="0" y="176424"/>
            <a:ext cx="12192000" cy="619827"/>
          </a:xfrm>
          <a:prstGeom prst="rect">
            <a:avLst/>
          </a:prstGeom>
          <a:no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4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9pPr>
          </a:lstStyle>
          <a:p>
            <a:pPr marL="0" marR="0" lvl="0" indent="0" algn="ctr" defTabSz="1219170" rtl="0" eaLnBrk="1" fontAlgn="auto" latinLnBrk="0" hangingPunct="1">
              <a:lnSpc>
                <a:spcPct val="90000"/>
              </a:lnSpc>
              <a:spcBef>
                <a:spcPts val="0"/>
              </a:spcBef>
              <a:spcAft>
                <a:spcPts val="0"/>
              </a:spcAft>
              <a:buClr>
                <a:srgbClr val="000000"/>
              </a:buClr>
              <a:buSzPts val="1400"/>
              <a:buFont typeface="Arial"/>
              <a:buNone/>
              <a:tabLst/>
              <a:defRPr/>
            </a:pPr>
            <a:r>
              <a:rPr kumimoji="0" lang="en-US" sz="3733" b="1" i="0" u="none" strike="noStrike" kern="0" cap="none" spc="800" normalizeH="0" baseline="0" noProof="0">
                <a:ln>
                  <a:noFill/>
                </a:ln>
                <a:solidFill>
                  <a:srgbClr val="FFFFFF"/>
                </a:solidFill>
                <a:effectLst/>
                <a:uLnTx/>
                <a:uFillTx/>
                <a:latin typeface="Abadi Extra Light"/>
                <a:cs typeface="Arial"/>
                <a:sym typeface="Arial"/>
              </a:rPr>
              <a:t>MENTAL HEALTH INDICATORS</a:t>
            </a:r>
            <a:endParaRPr kumimoji="0" lang="en-US" sz="1467" b="0" i="0" u="none" strike="noStrike" kern="0" cap="none" spc="0" normalizeH="0" baseline="0" noProof="0">
              <a:ln>
                <a:noFill/>
              </a:ln>
              <a:solidFill>
                <a:srgbClr val="000000"/>
              </a:solidFill>
              <a:effectLst/>
              <a:uLnTx/>
              <a:uFillTx/>
              <a:latin typeface="Arial"/>
              <a:cs typeface="Arial"/>
              <a:sym typeface="Arial"/>
            </a:endParaRPr>
          </a:p>
        </p:txBody>
      </p:sp>
      <p:sp>
        <p:nvSpPr>
          <p:cNvPr id="14" name="Rectangle 13">
            <a:extLst>
              <a:ext uri="{FF2B5EF4-FFF2-40B4-BE49-F238E27FC236}">
                <a16:creationId xmlns:a16="http://schemas.microsoft.com/office/drawing/2014/main" id="{3413C14C-1FF5-2D47-BA28-DA16CE500D27}"/>
              </a:ext>
            </a:extLst>
          </p:cNvPr>
          <p:cNvSpPr/>
          <p:nvPr/>
        </p:nvSpPr>
        <p:spPr>
          <a:xfrm>
            <a:off x="2146" y="6607934"/>
            <a:ext cx="12191999" cy="246844"/>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77F9A78B-E39E-F342-A5A0-BC594B05FF25}"/>
              </a:ext>
            </a:extLst>
          </p:cNvPr>
          <p:cNvSpPr txBox="1"/>
          <p:nvPr/>
        </p:nvSpPr>
        <p:spPr>
          <a:xfrm>
            <a:off x="250588" y="1694782"/>
            <a:ext cx="4543085" cy="380824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lIns="274320" tIns="274320" rIns="182880" bIns="182880" rtlCol="0" anchor="t">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50" b="1" i="0" u="none" strike="noStrike" kern="0" cap="none" spc="0" normalizeH="0" baseline="0" noProof="0">
                <a:ln>
                  <a:noFill/>
                </a:ln>
                <a:solidFill>
                  <a:srgbClr val="FFFFFF"/>
                </a:solidFill>
                <a:effectLst/>
                <a:uLnTx/>
                <a:uFillTx/>
                <a:latin typeface="Abadi"/>
                <a:ea typeface="+mn-ea"/>
                <a:cs typeface="+mn-cs"/>
                <a:sym typeface="Arial"/>
              </a:rPr>
              <a:t>How has the pandemic impacted the mental health of all residents?</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000" b="1" i="0" u="none" strike="noStrike" kern="0" cap="none" spc="0" normalizeH="0" baseline="0" noProof="0">
              <a:ln>
                <a:noFill/>
              </a:ln>
              <a:solidFill>
                <a:srgbClr val="FFFFFF"/>
              </a:solidFill>
              <a:effectLst/>
              <a:uLnTx/>
              <a:uFillTx/>
              <a:latin typeface="Abadi"/>
              <a:ea typeface="+mn-ea"/>
              <a:cs typeface="+mn-cs"/>
              <a:sym typeface="Arial"/>
            </a:endParaRPr>
          </a:p>
          <a:p>
            <a:pPr marL="176213" marR="0" lvl="3" indent="-176213" algn="l" defTabSz="1219170" rtl="0" eaLnBrk="1" fontAlgn="auto" latinLnBrk="0" hangingPunct="1">
              <a:lnSpc>
                <a:spcPct val="100000"/>
              </a:lnSpc>
              <a:spcBef>
                <a:spcPts val="0"/>
              </a:spcBef>
              <a:spcAft>
                <a:spcPts val="0"/>
              </a:spcAft>
              <a:buClr>
                <a:srgbClr val="000000"/>
              </a:buClr>
              <a:buSzTx/>
              <a:buFont typeface="Arial"/>
              <a:buChar char="•"/>
              <a:tabLst/>
              <a:defRPr/>
            </a:pPr>
            <a:endParaRPr kumimoji="0" lang="en-US" sz="1800" b="0" i="0" u="none" strike="noStrike" kern="0" cap="none" spc="0" normalizeH="0" baseline="0" noProof="0">
              <a:ln>
                <a:noFill/>
              </a:ln>
              <a:solidFill>
                <a:srgbClr val="FFFFFF"/>
              </a:solidFill>
              <a:effectLst/>
              <a:uLnTx/>
              <a:uFillTx/>
              <a:latin typeface="Abadi Extra Light"/>
              <a:ea typeface="+mn-ea"/>
              <a:cs typeface="+mn-cs"/>
              <a:sym typeface="Arial"/>
            </a:endParaRPr>
          </a:p>
          <a:p>
            <a:pPr marL="176213" marR="0" lvl="3" indent="-176213" algn="l" defTabSz="1219170" rtl="0" eaLnBrk="1" fontAlgn="auto" latinLnBrk="0" hangingPunct="1">
              <a:lnSpc>
                <a:spcPct val="100000"/>
              </a:lnSpc>
              <a:spcBef>
                <a:spcPts val="0"/>
              </a:spcBef>
              <a:spcAft>
                <a:spcPts val="0"/>
              </a:spcAft>
              <a:buClr>
                <a:srgbClr val="000000"/>
              </a:buClr>
              <a:buSzTx/>
              <a:buFont typeface="Arial"/>
              <a:buChar char="•"/>
              <a:tabLst/>
              <a:defRPr/>
            </a:pPr>
            <a:r>
              <a:rPr kumimoji="0" lang="en-US" sz="1800" b="0" i="0" u="none" strike="noStrike" kern="0" cap="none" spc="0" normalizeH="0" baseline="0" noProof="0">
                <a:ln>
                  <a:noFill/>
                </a:ln>
                <a:solidFill>
                  <a:srgbClr val="FFFFFF"/>
                </a:solidFill>
                <a:effectLst/>
                <a:uLnTx/>
                <a:uFillTx/>
                <a:latin typeface="Abadi Extra Light"/>
                <a:ea typeface="+mn-ea"/>
                <a:cs typeface="+mn-cs"/>
                <a:sym typeface="Arial"/>
              </a:rPr>
              <a:t>Adapted from “Primary Care PTSD Screen for DSM-5 (PC-PTSD-5)*</a:t>
            </a:r>
            <a:r>
              <a:rPr kumimoji="0" lang="en-US" sz="1850" b="0" i="0" u="none" strike="noStrike" kern="0" cap="none" spc="0" normalizeH="0" baseline="0" noProof="0">
                <a:ln>
                  <a:noFill/>
                </a:ln>
                <a:solidFill>
                  <a:srgbClr val="FFFFFF"/>
                </a:solidFill>
                <a:effectLst/>
                <a:uLnTx/>
                <a:uFillTx/>
                <a:latin typeface="Abadi Extra Light"/>
                <a:ea typeface="+mn-ea"/>
                <a:cs typeface="+mn-cs"/>
                <a:sym typeface="Arial"/>
              </a:rPr>
              <a:t>”</a:t>
            </a:r>
          </a:p>
          <a:p>
            <a:pPr marL="176213" marR="0" lvl="3" indent="-176213" algn="l" defTabSz="1219170" rtl="0" eaLnBrk="1" fontAlgn="auto" latinLnBrk="0" hangingPunct="1">
              <a:lnSpc>
                <a:spcPct val="100000"/>
              </a:lnSpc>
              <a:spcBef>
                <a:spcPts val="0"/>
              </a:spcBef>
              <a:spcAft>
                <a:spcPts val="0"/>
              </a:spcAft>
              <a:buClr>
                <a:srgbClr val="000000"/>
              </a:buClr>
              <a:buSzTx/>
              <a:buFont typeface="Arial"/>
              <a:buChar char="•"/>
              <a:tabLst/>
              <a:defRPr/>
            </a:pPr>
            <a:endParaRPr kumimoji="0" lang="en-US" sz="1850" b="0" i="0" u="none" strike="noStrike" kern="0" cap="none" spc="0" normalizeH="0" baseline="0" noProof="0">
              <a:ln>
                <a:noFill/>
              </a:ln>
              <a:solidFill>
                <a:srgbClr val="FFFFFF"/>
              </a:solidFill>
              <a:effectLst/>
              <a:uLnTx/>
              <a:uFillTx/>
              <a:latin typeface="Abadi Extra Light"/>
              <a:ea typeface="+mn-ea"/>
              <a:cs typeface="+mn-cs"/>
              <a:sym typeface="Arial"/>
            </a:endParaRPr>
          </a:p>
          <a:p>
            <a:pPr marL="176213" marR="0" lvl="3" indent="-176213" algn="l" defTabSz="1219170" rtl="0" eaLnBrk="1" fontAlgn="auto" latinLnBrk="0" hangingPunct="1">
              <a:lnSpc>
                <a:spcPct val="100000"/>
              </a:lnSpc>
              <a:spcBef>
                <a:spcPts val="0"/>
              </a:spcBef>
              <a:spcAft>
                <a:spcPts val="0"/>
              </a:spcAft>
              <a:buClr>
                <a:srgbClr val="000000"/>
              </a:buClr>
              <a:buSzTx/>
              <a:buFont typeface="Arial"/>
              <a:buChar char="•"/>
              <a:tabLst/>
              <a:defRPr/>
            </a:pPr>
            <a:r>
              <a:rPr kumimoji="0" lang="en-US" sz="1800" b="0" i="0" u="none" strike="noStrike" kern="1200" cap="none" spc="0" normalizeH="0" baseline="0" noProof="0">
                <a:ln>
                  <a:noFill/>
                </a:ln>
                <a:solidFill>
                  <a:srgbClr val="FFFFFF"/>
                </a:solidFill>
                <a:effectLst/>
                <a:uLnTx/>
                <a:uFillTx/>
                <a:latin typeface="Abadi" panose="020B0604020104020204" pitchFamily="34" charset="0"/>
                <a:ea typeface="+mn-ea"/>
                <a:cs typeface="+mn-cs"/>
              </a:rPr>
              <a:t>“3+ PTSD-like reactions” </a:t>
            </a:r>
            <a:r>
              <a:rPr kumimoji="0" lang="en-US" sz="1800" b="1" i="0" u="none" strike="noStrike" kern="1200" cap="none" spc="0" normalizeH="0" baseline="0" noProof="0">
                <a:ln>
                  <a:noFill/>
                </a:ln>
                <a:solidFill>
                  <a:srgbClr val="FFFFFF"/>
                </a:solidFill>
                <a:effectLst/>
                <a:uLnTx/>
                <a:uFillTx/>
                <a:latin typeface="Abadi Extra Light"/>
                <a:ea typeface="+mn-ea"/>
                <a:cs typeface="+mn-cs"/>
              </a:rPr>
              <a:t>- </a:t>
            </a:r>
            <a:r>
              <a:rPr kumimoji="0" lang="en-US" sz="1800" b="0" i="0" u="none" strike="noStrike" kern="1200" cap="none" spc="0" normalizeH="0" baseline="0" noProof="0">
                <a:ln>
                  <a:noFill/>
                </a:ln>
                <a:solidFill>
                  <a:srgbClr val="FFFFFF"/>
                </a:solidFill>
                <a:effectLst/>
                <a:uLnTx/>
                <a:uFillTx/>
                <a:latin typeface="Abadi Extra Light"/>
                <a:ea typeface="+mn-ea"/>
                <a:cs typeface="+mn-cs"/>
              </a:rPr>
              <a:t>Respondents were asked how many PTSD related reactions to the pandemic they had experienced in the past month from a validated list of reactions.</a:t>
            </a:r>
          </a:p>
        </p:txBody>
      </p:sp>
      <p:sp>
        <p:nvSpPr>
          <p:cNvPr id="3" name="TextBox 2">
            <a:extLst>
              <a:ext uri="{FF2B5EF4-FFF2-40B4-BE49-F238E27FC236}">
                <a16:creationId xmlns:a16="http://schemas.microsoft.com/office/drawing/2014/main" id="{6E39BB3C-5765-4FF0-80E2-AE34AA2A1FED}"/>
              </a:ext>
            </a:extLst>
          </p:cNvPr>
          <p:cNvSpPr txBox="1"/>
          <p:nvPr/>
        </p:nvSpPr>
        <p:spPr>
          <a:xfrm>
            <a:off x="7398325" y="1694781"/>
            <a:ext cx="4612360" cy="380823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274320" tIns="274320" rIns="182880" bIns="182880" numCol="1" spcCol="0" rtlCol="0" fromWordArt="0" anchor="t" anchorCtr="0" forceAA="0" compatLnSpc="1">
            <a:prstTxWarp prst="textNoShape">
              <a:avLst/>
            </a:prstTxWarp>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50" b="0" i="0" u="none" strike="noStrike" kern="0" cap="none" spc="0" normalizeH="0" baseline="0" noProof="0">
                <a:ln>
                  <a:noFill/>
                </a:ln>
                <a:solidFill>
                  <a:srgbClr val="FFFFFF"/>
                </a:solidFill>
                <a:effectLst/>
                <a:uLnTx/>
                <a:uFillTx/>
                <a:latin typeface="Abadi"/>
                <a:ea typeface="+mn-ea"/>
                <a:cs typeface="Segoe UI"/>
                <a:sym typeface="Arial"/>
              </a:rPr>
              <a:t>How have residents with the most persistent poor mental health been impacted by the pandemic?</a:t>
            </a:r>
            <a:endParaRPr kumimoji="0" lang="en-US" sz="1850" b="1" i="0" u="none" strike="noStrike" kern="0" cap="none" spc="0" normalizeH="0" baseline="0" noProof="0">
              <a:ln>
                <a:noFill/>
              </a:ln>
              <a:solidFill>
                <a:srgbClr val="FFFFFF"/>
              </a:solidFill>
              <a:effectLst/>
              <a:uLnTx/>
              <a:uFillTx/>
              <a:latin typeface="Abadi"/>
              <a:ea typeface="+mn-ea"/>
              <a:cs typeface="+mn-cs"/>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050" b="0" i="0" u="none" strike="noStrike" kern="0" cap="none" spc="0" normalizeH="0" baseline="0" noProof="0">
              <a:ln>
                <a:noFill/>
              </a:ln>
              <a:solidFill>
                <a:srgbClr val="FFFFFF"/>
              </a:solidFill>
              <a:effectLst/>
              <a:uLnTx/>
              <a:uFillTx/>
              <a:latin typeface="Abadi Extra Light"/>
              <a:ea typeface="+mn-ea"/>
              <a:cs typeface="Segoe UI"/>
              <a:sym typeface="Arial"/>
            </a:endParaRPr>
          </a:p>
          <a:p>
            <a:pPr marL="227965" marR="0" lvl="0" indent="-227965"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800" b="1" i="0" u="none" strike="noStrike" kern="0" cap="none" spc="0" normalizeH="0" baseline="0" noProof="0">
                <a:ln>
                  <a:noFill/>
                </a:ln>
                <a:solidFill>
                  <a:srgbClr val="FFFFFF"/>
                </a:solidFill>
                <a:effectLst/>
                <a:uLnTx/>
                <a:uFillTx/>
                <a:latin typeface="Abadi Extra Light"/>
                <a:ea typeface="+mn-ea"/>
                <a:cs typeface="+mn-cs"/>
                <a:sym typeface="Arial"/>
              </a:rPr>
              <a:t>Standard item from the CDC Behavioral Risk Factor Surveillance System**</a:t>
            </a:r>
          </a:p>
          <a:p>
            <a:pPr marL="227965" marR="0" lvl="0" indent="-227965"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800" b="1" i="0" u="none" strike="noStrike" kern="0" cap="none" spc="0" normalizeH="0" baseline="0" noProof="0">
              <a:ln>
                <a:noFill/>
              </a:ln>
              <a:solidFill>
                <a:srgbClr val="FFFFFF"/>
              </a:solidFill>
              <a:effectLst/>
              <a:uLnTx/>
              <a:uFillTx/>
              <a:latin typeface="Abadi Extra Light"/>
              <a:ea typeface="+mn-ea"/>
              <a:cs typeface="+mn-cs"/>
              <a:sym typeface="Arial"/>
            </a:endParaRPr>
          </a:p>
          <a:p>
            <a:pPr marL="227965" marR="0" lvl="0" indent="-227965"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800" b="1" i="0" u="none" strike="noStrike" kern="0" cap="none" spc="0" normalizeH="0" baseline="0" noProof="0">
                <a:ln>
                  <a:noFill/>
                </a:ln>
                <a:solidFill>
                  <a:srgbClr val="FFFFFF"/>
                </a:solidFill>
                <a:effectLst/>
                <a:uLnTx/>
                <a:uFillTx/>
                <a:latin typeface="Abadi Extra Light"/>
                <a:ea typeface="+mn-ea"/>
                <a:cs typeface="+mn-cs"/>
                <a:sym typeface="Arial"/>
              </a:rPr>
              <a:t>“</a:t>
            </a:r>
            <a:r>
              <a:rPr kumimoji="0" lang="en-US" sz="1800" b="1" i="0" u="none" strike="noStrike" kern="0" cap="none" spc="0" normalizeH="0" baseline="0" noProof="0">
                <a:ln>
                  <a:noFill/>
                </a:ln>
                <a:solidFill>
                  <a:srgbClr val="FFFFFF"/>
                </a:solidFill>
                <a:effectLst/>
                <a:uLnTx/>
                <a:uFillTx/>
                <a:latin typeface="Abadi" panose="020B0604020104020204" pitchFamily="34" charset="0"/>
                <a:ea typeface="+mn-ea"/>
                <a:cs typeface="Segoe UI"/>
                <a:sym typeface="Arial"/>
              </a:rPr>
              <a:t>15+ days of poor mental health</a:t>
            </a:r>
            <a:r>
              <a:rPr kumimoji="0" lang="en-US" sz="1800" b="0" i="0" u="none" strike="noStrike" kern="0" cap="none" spc="0" normalizeH="0" baseline="0" noProof="0">
                <a:ln>
                  <a:noFill/>
                </a:ln>
                <a:solidFill>
                  <a:srgbClr val="FFFFFF"/>
                </a:solidFill>
                <a:effectLst/>
                <a:uLnTx/>
                <a:uFillTx/>
                <a:latin typeface="Abadi" panose="020B0604020104020204" pitchFamily="34" charset="0"/>
                <a:ea typeface="+mn-ea"/>
                <a:cs typeface="Segoe UI"/>
                <a:sym typeface="Arial"/>
              </a:rPr>
              <a:t>” </a:t>
            </a:r>
            <a:r>
              <a:rPr kumimoji="0" lang="en-US" sz="1800" b="0" i="0" u="none" strike="noStrike" kern="0" cap="none" spc="0" normalizeH="0" baseline="0" noProof="0">
                <a:ln>
                  <a:noFill/>
                </a:ln>
                <a:solidFill>
                  <a:srgbClr val="FFFFFF"/>
                </a:solidFill>
                <a:effectLst/>
                <a:uLnTx/>
                <a:uFillTx/>
                <a:latin typeface="Abadi Extra Light"/>
                <a:ea typeface="+mn-ea"/>
                <a:cs typeface="Segoe UI"/>
                <a:sym typeface="Arial"/>
              </a:rPr>
              <a:t>- </a:t>
            </a:r>
            <a:r>
              <a:rPr kumimoji="0" lang="en-US" sz="1800" b="1" i="0" u="none" strike="noStrike" kern="0" cap="none" spc="0" normalizeH="0" baseline="0" noProof="0">
                <a:ln>
                  <a:noFill/>
                </a:ln>
                <a:solidFill>
                  <a:srgbClr val="FFFFFF"/>
                </a:solidFill>
                <a:effectLst/>
                <a:uLnTx/>
                <a:uFillTx/>
                <a:latin typeface="Abadi Extra Light"/>
                <a:ea typeface="+mn-ea"/>
                <a:cs typeface="+mn-cs"/>
                <a:sym typeface="Arial"/>
              </a:rPr>
              <a:t>Respondents were asked how many days during the past 30 days their mental health was not good, which includes stress, depression, and problems with emotions​</a:t>
            </a:r>
          </a:p>
          <a:p>
            <a:pPr marL="227965" marR="0" lvl="0" indent="-227965"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867" b="0" i="0" u="none" strike="noStrike" kern="0" cap="none" spc="0" normalizeH="0" baseline="0" noProof="0">
              <a:ln>
                <a:noFill/>
              </a:ln>
              <a:solidFill>
                <a:srgbClr val="FFFFFF"/>
              </a:solidFill>
              <a:effectLst/>
              <a:uLnTx/>
              <a:uFillTx/>
              <a:latin typeface="Abadi Extra Light"/>
              <a:ea typeface="+mn-ea"/>
              <a:cs typeface="Segoe UI"/>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1" i="0" u="none" strike="noStrike" kern="0" cap="none" spc="0" normalizeH="0" baseline="0" noProof="0">
              <a:ln>
                <a:noFill/>
              </a:ln>
              <a:solidFill>
                <a:srgbClr val="FFFFFF"/>
              </a:solidFill>
              <a:effectLst/>
              <a:uLnTx/>
              <a:uFillTx/>
              <a:latin typeface="Abadi Extra Light"/>
              <a:ea typeface="+mn-ea"/>
              <a:cs typeface="Segoe UI"/>
              <a:sym typeface="Arial"/>
            </a:endParaRPr>
          </a:p>
        </p:txBody>
      </p:sp>
      <p:sp>
        <p:nvSpPr>
          <p:cNvPr id="5" name="Google Shape;259;p34">
            <a:extLst>
              <a:ext uri="{FF2B5EF4-FFF2-40B4-BE49-F238E27FC236}">
                <a16:creationId xmlns:a16="http://schemas.microsoft.com/office/drawing/2014/main" id="{ECCA76E9-9F63-4519-AF6C-C019863E4232}"/>
              </a:ext>
            </a:extLst>
          </p:cNvPr>
          <p:cNvSpPr txBox="1">
            <a:spLocks/>
          </p:cNvSpPr>
          <p:nvPr/>
        </p:nvSpPr>
        <p:spPr>
          <a:xfrm>
            <a:off x="7680" y="963674"/>
            <a:ext cx="12184320" cy="495973"/>
          </a:xfrm>
          <a:prstGeom prst="rect">
            <a:avLst/>
          </a:prstGeom>
          <a:noFill/>
          <a:ln w="9525" cap="flat" cmpd="sng">
            <a:noFill/>
            <a:prstDash val="solid"/>
            <a:round/>
            <a:headEnd type="none" w="sm" len="sm"/>
            <a:tailEnd type="none" w="sm" len="sm"/>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4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9pPr>
          </a:lstStyle>
          <a:p>
            <a:pPr marL="0" marR="0" lvl="0" indent="0" algn="ctr" defTabSz="1219170" rtl="0" eaLnBrk="1" fontAlgn="auto" latinLnBrk="0" hangingPunct="1">
              <a:lnSpc>
                <a:spcPct val="90000"/>
              </a:lnSpc>
              <a:spcBef>
                <a:spcPts val="0"/>
              </a:spcBef>
              <a:spcAft>
                <a:spcPts val="0"/>
              </a:spcAft>
              <a:buClr>
                <a:srgbClr val="000000"/>
              </a:buClr>
              <a:buSzPts val="1400"/>
              <a:buFont typeface="Arial"/>
              <a:buNone/>
              <a:tabLst/>
              <a:defRPr/>
            </a:pPr>
            <a:r>
              <a:rPr kumimoji="0" lang="en-US" sz="2133" b="0" i="0" u="none" strike="noStrike" kern="0" cap="none" spc="0" normalizeH="0" baseline="0" noProof="0">
                <a:ln>
                  <a:noFill/>
                </a:ln>
                <a:solidFill>
                  <a:srgbClr val="000000"/>
                </a:solidFill>
                <a:effectLst/>
                <a:uLnTx/>
                <a:uFillTx/>
                <a:latin typeface="Abadi Extra Light"/>
                <a:cs typeface="Arial"/>
                <a:sym typeface="Arial"/>
              </a:rPr>
              <a:t>Two aspects of Mental Health were captured by the survey:</a:t>
            </a:r>
            <a:endParaRPr kumimoji="0" lang="en-US" sz="1867" b="0" i="0" u="none" strike="noStrike" kern="0" cap="none" spc="0" normalizeH="0" baseline="0" noProof="0">
              <a:ln>
                <a:noFill/>
              </a:ln>
              <a:solidFill>
                <a:srgbClr val="000000"/>
              </a:solidFill>
              <a:effectLst/>
              <a:uLnTx/>
              <a:uFillTx/>
              <a:latin typeface="Arial"/>
              <a:cs typeface="Arial"/>
              <a:sym typeface="Arial"/>
            </a:endParaRPr>
          </a:p>
        </p:txBody>
      </p:sp>
      <p:pic>
        <p:nvPicPr>
          <p:cNvPr id="8" name="Picture 4" descr="Mental Health Icons - Download Free Vector Icons | Noun Project">
            <a:extLst>
              <a:ext uri="{FF2B5EF4-FFF2-40B4-BE49-F238E27FC236}">
                <a16:creationId xmlns:a16="http://schemas.microsoft.com/office/drawing/2014/main" id="{E1DCECCA-3D64-40FB-9719-B46C6925977E}"/>
              </a:ext>
            </a:extLst>
          </p:cNvPr>
          <p:cNvPicPr>
            <a:picLocks noChangeAspect="1" noChangeArrowheads="1"/>
          </p:cNvPicPr>
          <p:nvPr/>
        </p:nvPicPr>
        <p:blipFill>
          <a:blip r:embed="rId3">
            <a:duotone>
              <a:prstClr val="black"/>
              <a:schemeClr val="accent2">
                <a:tint val="45000"/>
                <a:satMod val="400000"/>
              </a:schemeClr>
            </a:duotone>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5285304" y="2830355"/>
            <a:ext cx="1621393" cy="1621393"/>
          </a:xfrm>
          <a:prstGeom prst="rect">
            <a:avLst/>
          </a:prstGeom>
          <a:noFill/>
          <a:extLst>
            <a:ext uri="{909E8E84-426E-40DD-AFC4-6F175D3DCCD1}">
              <a14:hiddenFill xmlns:a14="http://schemas.microsoft.com/office/drawing/2010/main">
                <a:solidFill>
                  <a:srgbClr val="FFFFFF"/>
                </a:solidFill>
              </a14:hiddenFill>
            </a:ext>
          </a:extLst>
        </p:spPr>
      </p:pic>
      <p:cxnSp>
        <p:nvCxnSpPr>
          <p:cNvPr id="43" name="Straight Arrow Connector 42">
            <a:extLst>
              <a:ext uri="{FF2B5EF4-FFF2-40B4-BE49-F238E27FC236}">
                <a16:creationId xmlns:a16="http://schemas.microsoft.com/office/drawing/2014/main" id="{8A8EBD27-13CB-2743-B3B9-9552A307DBB2}"/>
              </a:ext>
            </a:extLst>
          </p:cNvPr>
          <p:cNvCxnSpPr>
            <a:cxnSpLocks/>
          </p:cNvCxnSpPr>
          <p:nvPr/>
        </p:nvCxnSpPr>
        <p:spPr>
          <a:xfrm>
            <a:off x="6906696" y="3641050"/>
            <a:ext cx="442371" cy="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E2AFB30E-5AAD-E64C-BA2C-912A56F505AD}"/>
              </a:ext>
            </a:extLst>
          </p:cNvPr>
          <p:cNvCxnSpPr>
            <a:cxnSpLocks/>
          </p:cNvCxnSpPr>
          <p:nvPr/>
        </p:nvCxnSpPr>
        <p:spPr>
          <a:xfrm flipH="1">
            <a:off x="4817970" y="3641052"/>
            <a:ext cx="432933" cy="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0E9D8E9F-4159-374F-8003-184A81D4D318}"/>
              </a:ext>
            </a:extLst>
          </p:cNvPr>
          <p:cNvSpPr/>
          <p:nvPr/>
        </p:nvSpPr>
        <p:spPr>
          <a:xfrm>
            <a:off x="198343" y="5753193"/>
            <a:ext cx="11812341" cy="1015663"/>
          </a:xfrm>
          <a:prstGeom prst="rect">
            <a:avLst/>
          </a:prstGeom>
        </p:spPr>
        <p:txBody>
          <a:bodyPr wrap="square">
            <a:spAutoFit/>
          </a:bodyPr>
          <a:lstStyle/>
          <a:p>
            <a:pPr marL="0" marR="0" lvl="3"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a:ln>
                  <a:noFill/>
                </a:ln>
                <a:solidFill>
                  <a:srgbClr val="000000">
                    <a:lumMod val="50000"/>
                    <a:lumOff val="50000"/>
                  </a:srgbClr>
                </a:solidFill>
                <a:effectLst/>
                <a:uLnTx/>
                <a:uFillTx/>
                <a:latin typeface="Abadi Extra Light"/>
                <a:ea typeface="+mn-ea"/>
                <a:cs typeface="+mn-cs"/>
                <a:sym typeface="Arial"/>
              </a:rPr>
              <a:t>*</a:t>
            </a:r>
            <a:r>
              <a:rPr kumimoji="0" lang="en-US" sz="1200" b="1" i="0" u="none" strike="noStrike" kern="0" cap="none" spc="0" normalizeH="0" baseline="0" noProof="0">
                <a:ln>
                  <a:noFill/>
                </a:ln>
                <a:solidFill>
                  <a:srgbClr val="000000">
                    <a:lumMod val="50000"/>
                    <a:lumOff val="50000"/>
                  </a:srgbClr>
                </a:solidFill>
                <a:effectLst/>
                <a:uLnTx/>
                <a:uFillTx/>
                <a:latin typeface="Abadi Extra Light"/>
                <a:ea typeface="+mn-ea"/>
                <a:cs typeface="Segoe UI"/>
                <a:sym typeface="Arial"/>
              </a:rPr>
              <a:t> See Appendix for more details; </a:t>
            </a:r>
            <a:r>
              <a:rPr kumimoji="0" lang="en-US" sz="1200" b="1" i="0" u="none" strike="noStrike" kern="0" cap="none" spc="0" normalizeH="0" baseline="0" noProof="0">
                <a:ln>
                  <a:noFill/>
                </a:ln>
                <a:solidFill>
                  <a:srgbClr val="000000">
                    <a:lumMod val="50000"/>
                    <a:lumOff val="50000"/>
                  </a:srgbClr>
                </a:solidFill>
                <a:effectLst/>
                <a:uLnTx/>
                <a:uFillTx/>
                <a:latin typeface="Abadi Extra Light"/>
                <a:ea typeface="+mn-ea"/>
                <a:cs typeface="+mn-cs"/>
                <a:sym typeface="Arial"/>
              </a:rPr>
              <a:t>Reference:  </a:t>
            </a:r>
            <a:r>
              <a:rPr kumimoji="0" lang="en-US" sz="1200" b="1" i="0" u="none" strike="noStrike" kern="0" cap="none" spc="0" normalizeH="0" baseline="0" noProof="0" err="1">
                <a:ln>
                  <a:noFill/>
                </a:ln>
                <a:solidFill>
                  <a:srgbClr val="000000">
                    <a:lumMod val="50000"/>
                    <a:lumOff val="50000"/>
                  </a:srgbClr>
                </a:solidFill>
                <a:effectLst/>
                <a:uLnTx/>
                <a:uFillTx/>
                <a:latin typeface="Abadi Extra Light"/>
                <a:ea typeface="+mn-ea"/>
                <a:cs typeface="+mn-cs"/>
                <a:sym typeface="Arial"/>
              </a:rPr>
              <a:t>Prins</a:t>
            </a:r>
            <a:r>
              <a:rPr kumimoji="0" lang="en-US" sz="1200" b="1" i="0" u="none" strike="noStrike" kern="0" cap="none" spc="0" normalizeH="0" baseline="0" noProof="0">
                <a:ln>
                  <a:noFill/>
                </a:ln>
                <a:solidFill>
                  <a:srgbClr val="000000">
                    <a:lumMod val="50000"/>
                    <a:lumOff val="50000"/>
                  </a:srgbClr>
                </a:solidFill>
                <a:effectLst/>
                <a:uLnTx/>
                <a:uFillTx/>
                <a:latin typeface="Abadi Extra Light"/>
                <a:ea typeface="+mn-ea"/>
                <a:cs typeface="+mn-cs"/>
                <a:sym typeface="Arial"/>
              </a:rPr>
              <a:t>, A., </a:t>
            </a:r>
            <a:r>
              <a:rPr kumimoji="0" lang="en-US" sz="1200" b="1" i="0" u="none" strike="noStrike" kern="0" cap="none" spc="0" normalizeH="0" baseline="0" noProof="0" err="1">
                <a:ln>
                  <a:noFill/>
                </a:ln>
                <a:solidFill>
                  <a:srgbClr val="000000">
                    <a:lumMod val="50000"/>
                    <a:lumOff val="50000"/>
                  </a:srgbClr>
                </a:solidFill>
                <a:effectLst/>
                <a:uLnTx/>
                <a:uFillTx/>
                <a:latin typeface="Abadi Extra Light"/>
                <a:ea typeface="+mn-ea"/>
                <a:cs typeface="+mn-cs"/>
                <a:sym typeface="Arial"/>
              </a:rPr>
              <a:t>Bovin</a:t>
            </a:r>
            <a:r>
              <a:rPr kumimoji="0" lang="en-US" sz="1200" b="1" i="0" u="none" strike="noStrike" kern="0" cap="none" spc="0" normalizeH="0" baseline="0" noProof="0">
                <a:ln>
                  <a:noFill/>
                </a:ln>
                <a:solidFill>
                  <a:srgbClr val="000000">
                    <a:lumMod val="50000"/>
                    <a:lumOff val="50000"/>
                  </a:srgbClr>
                </a:solidFill>
                <a:effectLst/>
                <a:uLnTx/>
                <a:uFillTx/>
                <a:latin typeface="Abadi Extra Light"/>
                <a:ea typeface="+mn-ea"/>
                <a:cs typeface="+mn-cs"/>
                <a:sym typeface="Arial"/>
              </a:rPr>
              <a:t>, M. J., </a:t>
            </a:r>
            <a:r>
              <a:rPr kumimoji="0" lang="en-US" sz="1200" b="1" i="0" u="none" strike="noStrike" kern="0" cap="none" spc="0" normalizeH="0" baseline="0" noProof="0" err="1">
                <a:ln>
                  <a:noFill/>
                </a:ln>
                <a:solidFill>
                  <a:srgbClr val="000000">
                    <a:lumMod val="50000"/>
                    <a:lumOff val="50000"/>
                  </a:srgbClr>
                </a:solidFill>
                <a:effectLst/>
                <a:uLnTx/>
                <a:uFillTx/>
                <a:latin typeface="Abadi Extra Light"/>
                <a:ea typeface="+mn-ea"/>
                <a:cs typeface="+mn-cs"/>
                <a:sym typeface="Arial"/>
              </a:rPr>
              <a:t>Kimerling</a:t>
            </a:r>
            <a:r>
              <a:rPr kumimoji="0" lang="en-US" sz="1200" b="1" i="0" u="none" strike="noStrike" kern="0" cap="none" spc="0" normalizeH="0" baseline="0" noProof="0">
                <a:ln>
                  <a:noFill/>
                </a:ln>
                <a:solidFill>
                  <a:srgbClr val="000000">
                    <a:lumMod val="50000"/>
                    <a:lumOff val="50000"/>
                  </a:srgbClr>
                </a:solidFill>
                <a:effectLst/>
                <a:uLnTx/>
                <a:uFillTx/>
                <a:latin typeface="Abadi Extra Light"/>
                <a:ea typeface="+mn-ea"/>
                <a:cs typeface="+mn-cs"/>
                <a:sym typeface="Arial"/>
              </a:rPr>
              <a:t>, R., </a:t>
            </a:r>
            <a:r>
              <a:rPr kumimoji="0" lang="en-US" sz="1200" b="1" i="0" u="none" strike="noStrike" kern="0" cap="none" spc="0" normalizeH="0" baseline="0" noProof="0" err="1">
                <a:ln>
                  <a:noFill/>
                </a:ln>
                <a:solidFill>
                  <a:srgbClr val="000000">
                    <a:lumMod val="50000"/>
                    <a:lumOff val="50000"/>
                  </a:srgbClr>
                </a:solidFill>
                <a:effectLst/>
                <a:uLnTx/>
                <a:uFillTx/>
                <a:latin typeface="Abadi Extra Light"/>
                <a:ea typeface="+mn-ea"/>
                <a:cs typeface="+mn-cs"/>
                <a:sym typeface="Arial"/>
              </a:rPr>
              <a:t>Kaloupek</a:t>
            </a:r>
            <a:r>
              <a:rPr kumimoji="0" lang="en-US" sz="1200" b="1" i="0" u="none" strike="noStrike" kern="0" cap="none" spc="0" normalizeH="0" baseline="0" noProof="0">
                <a:ln>
                  <a:noFill/>
                </a:ln>
                <a:solidFill>
                  <a:srgbClr val="000000">
                    <a:lumMod val="50000"/>
                    <a:lumOff val="50000"/>
                  </a:srgbClr>
                </a:solidFill>
                <a:effectLst/>
                <a:uLnTx/>
                <a:uFillTx/>
                <a:latin typeface="Abadi Extra Light"/>
                <a:ea typeface="+mn-ea"/>
                <a:cs typeface="+mn-cs"/>
                <a:sym typeface="Arial"/>
              </a:rPr>
              <a:t>, D. G, Marx, B. P., </a:t>
            </a:r>
            <a:r>
              <a:rPr kumimoji="0" lang="en-US" sz="1200" b="1" i="0" u="none" strike="noStrike" kern="0" cap="none" spc="0" normalizeH="0" baseline="0" noProof="0" err="1">
                <a:ln>
                  <a:noFill/>
                </a:ln>
                <a:solidFill>
                  <a:srgbClr val="000000">
                    <a:lumMod val="50000"/>
                    <a:lumOff val="50000"/>
                  </a:srgbClr>
                </a:solidFill>
                <a:effectLst/>
                <a:uLnTx/>
                <a:uFillTx/>
                <a:latin typeface="Abadi Extra Light"/>
                <a:ea typeface="+mn-ea"/>
                <a:cs typeface="+mn-cs"/>
                <a:sym typeface="Arial"/>
              </a:rPr>
              <a:t>Pless</a:t>
            </a:r>
            <a:r>
              <a:rPr kumimoji="0" lang="en-US" sz="1200" b="1" i="0" u="none" strike="noStrike" kern="0" cap="none" spc="0" normalizeH="0" baseline="0" noProof="0">
                <a:ln>
                  <a:noFill/>
                </a:ln>
                <a:solidFill>
                  <a:srgbClr val="000000">
                    <a:lumMod val="50000"/>
                    <a:lumOff val="50000"/>
                  </a:srgbClr>
                </a:solidFill>
                <a:effectLst/>
                <a:uLnTx/>
                <a:uFillTx/>
                <a:latin typeface="Abadi Extra Light"/>
                <a:ea typeface="+mn-ea"/>
                <a:cs typeface="+mn-cs"/>
                <a:sym typeface="Arial"/>
              </a:rPr>
              <a:t> Kaiser, A., &amp; </a:t>
            </a:r>
            <a:r>
              <a:rPr kumimoji="0" lang="en-US" sz="1200" b="1" i="0" u="none" strike="noStrike" kern="0" cap="none" spc="0" normalizeH="0" baseline="0" noProof="0" err="1">
                <a:ln>
                  <a:noFill/>
                </a:ln>
                <a:solidFill>
                  <a:srgbClr val="000000">
                    <a:lumMod val="50000"/>
                    <a:lumOff val="50000"/>
                  </a:srgbClr>
                </a:solidFill>
                <a:effectLst/>
                <a:uLnTx/>
                <a:uFillTx/>
                <a:latin typeface="Abadi Extra Light"/>
                <a:ea typeface="+mn-ea"/>
                <a:cs typeface="+mn-cs"/>
                <a:sym typeface="Arial"/>
              </a:rPr>
              <a:t>Schnurr</a:t>
            </a:r>
            <a:r>
              <a:rPr kumimoji="0" lang="en-US" sz="1200" b="1" i="0" u="none" strike="noStrike" kern="0" cap="none" spc="0" normalizeH="0" baseline="0" noProof="0">
                <a:ln>
                  <a:noFill/>
                </a:ln>
                <a:solidFill>
                  <a:srgbClr val="000000">
                    <a:lumMod val="50000"/>
                    <a:lumOff val="50000"/>
                  </a:srgbClr>
                </a:solidFill>
                <a:effectLst/>
                <a:uLnTx/>
                <a:uFillTx/>
                <a:latin typeface="Abadi Extra Light"/>
                <a:ea typeface="+mn-ea"/>
                <a:cs typeface="+mn-cs"/>
                <a:sym typeface="Arial"/>
              </a:rPr>
              <a:t>, P. P. (2015). Primary Care PTSD Screen for DSM-5 (PC-PTSD-5) [Measurement instrument]. Available from </a:t>
            </a:r>
            <a:r>
              <a:rPr kumimoji="0" lang="en-US" sz="1200" b="1" i="0" u="none" strike="noStrike" kern="0" cap="none" spc="0" normalizeH="0" baseline="0" noProof="0">
                <a:ln>
                  <a:noFill/>
                </a:ln>
                <a:solidFill>
                  <a:srgbClr val="0097A7"/>
                </a:solidFill>
                <a:effectLst/>
                <a:uLnTx/>
                <a:uFillTx/>
                <a:latin typeface="Abadi Extra Light"/>
                <a:ea typeface="+mn-ea"/>
                <a:cs typeface="+mn-cs"/>
                <a:sym typeface="Arial"/>
                <a:hlinkClick r:id="rId5">
                  <a:extLst>
                    <a:ext uri="{A12FA001-AC4F-418D-AE19-62706E023703}">
                      <ahyp:hlinkClr xmlns:ahyp="http://schemas.microsoft.com/office/drawing/2018/hyperlinkcolor" val="tx"/>
                    </a:ext>
                  </a:extLst>
                </a:hlinkClick>
              </a:rPr>
              <a:t>https://www.ptsd.va.</a:t>
            </a:r>
            <a:r>
              <a:rPr kumimoji="0" lang="en-US" sz="1200" b="1" i="0" u="none" strike="noStrike" kern="0" cap="none" spc="0" normalizeH="0" baseline="0" noProof="0">
                <a:ln>
                  <a:noFill/>
                </a:ln>
                <a:solidFill>
                  <a:srgbClr val="000000">
                    <a:lumMod val="50000"/>
                    <a:lumOff val="50000"/>
                  </a:srgbClr>
                </a:solidFill>
                <a:effectLst/>
                <a:uLnTx/>
                <a:uFillTx/>
                <a:latin typeface="Abadi Extra Light"/>
                <a:ea typeface="+mn-ea"/>
                <a:cs typeface="+mn-cs"/>
                <a:sym typeface="Arial"/>
                <a:hlinkClick r:id="rId5">
                  <a:extLst>
                    <a:ext uri="{A12FA001-AC4F-418D-AE19-62706E023703}">
                      <ahyp:hlinkClr xmlns:ahyp="http://schemas.microsoft.com/office/drawing/2018/hyperlinkcolor" val="tx"/>
                    </a:ext>
                  </a:extLst>
                </a:hlinkClick>
              </a:rPr>
              <a:t>gov</a:t>
            </a:r>
            <a:endParaRPr kumimoji="0" lang="en-US" sz="1200" b="1" i="0" u="none" strike="noStrike" kern="0" cap="none" spc="0" normalizeH="0" baseline="0" noProof="0">
              <a:ln>
                <a:noFill/>
              </a:ln>
              <a:solidFill>
                <a:srgbClr val="000000">
                  <a:lumMod val="50000"/>
                  <a:lumOff val="50000"/>
                </a:srgbClr>
              </a:solidFill>
              <a:effectLst/>
              <a:uLnTx/>
              <a:uFillTx/>
              <a:latin typeface="Abadi Extra Light"/>
              <a:ea typeface="+mn-ea"/>
              <a:cs typeface="+mn-cs"/>
              <a:sym typeface="Arial"/>
            </a:endParaRPr>
          </a:p>
          <a:p>
            <a:pPr marL="0" marR="0" lvl="3"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a:ln>
                  <a:noFill/>
                </a:ln>
                <a:solidFill>
                  <a:srgbClr val="000000">
                    <a:lumMod val="50000"/>
                    <a:lumOff val="50000"/>
                  </a:srgbClr>
                </a:solidFill>
                <a:effectLst/>
                <a:uLnTx/>
                <a:uFillTx/>
                <a:latin typeface="Abadi Extra Light"/>
                <a:ea typeface="+mn-ea"/>
                <a:cs typeface="Segoe UI"/>
                <a:sym typeface="Arial"/>
              </a:rPr>
              <a:t>** Reference: Centers for Disease Control and Prevention (CDC). Behavioral Risk Factor Surveillance System Survey Questionnaire. Atlanta, Georgia: U.S. Department of Health and Human Services, Centers for Disease Control and Prevention</a:t>
            </a:r>
            <a:endParaRPr kumimoji="0" lang="en-US" sz="1200" b="1" i="0" u="none" strike="noStrike" kern="0" cap="none" spc="0" normalizeH="0" baseline="0" noProof="0">
              <a:ln>
                <a:noFill/>
              </a:ln>
              <a:solidFill>
                <a:srgbClr val="000000">
                  <a:lumMod val="50000"/>
                  <a:lumOff val="50000"/>
                </a:srgbClr>
              </a:solidFill>
              <a:effectLst/>
              <a:uLnTx/>
              <a:uFillTx/>
              <a:latin typeface="Abadi Extra Light"/>
              <a:ea typeface="+mn-ea"/>
              <a:cs typeface="Segoe UI"/>
            </a:endParaRPr>
          </a:p>
          <a:p>
            <a:pPr marL="0" marR="0" lvl="3"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1" i="0" u="none" strike="noStrike" kern="0" cap="none" spc="0" normalizeH="0" baseline="0" noProof="0">
              <a:ln>
                <a:noFill/>
              </a:ln>
              <a:solidFill>
                <a:srgbClr val="000000">
                  <a:lumMod val="50000"/>
                  <a:lumOff val="50000"/>
                </a:srgbClr>
              </a:solidFill>
              <a:effectLst/>
              <a:uLnTx/>
              <a:uFillTx/>
              <a:latin typeface="Abadi Extra Light"/>
              <a:ea typeface="+mn-ea"/>
              <a:cs typeface="+mn-cs"/>
              <a:sym typeface="Arial"/>
            </a:endParaRPr>
          </a:p>
        </p:txBody>
      </p:sp>
      <p:sp>
        <p:nvSpPr>
          <p:cNvPr id="10" name="TextBox 9">
            <a:extLst>
              <a:ext uri="{FF2B5EF4-FFF2-40B4-BE49-F238E27FC236}">
                <a16:creationId xmlns:a16="http://schemas.microsoft.com/office/drawing/2014/main" id="{7D272F09-5D8F-0549-A349-D1F582B92642}"/>
              </a:ext>
            </a:extLst>
          </p:cNvPr>
          <p:cNvSpPr txBox="1"/>
          <p:nvPr/>
        </p:nvSpPr>
        <p:spPr>
          <a:xfrm>
            <a:off x="7780713" y="-1113905"/>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69279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pic>
        <p:nvPicPr>
          <p:cNvPr id="3" name="Graphic 2">
            <a:extLst>
              <a:ext uri="{FF2B5EF4-FFF2-40B4-BE49-F238E27FC236}">
                <a16:creationId xmlns:a16="http://schemas.microsoft.com/office/drawing/2014/main" id="{81B49290-2069-B54E-B9DB-2C82938AA05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1282" y="1460990"/>
            <a:ext cx="7393582" cy="5229607"/>
          </a:xfrm>
          <a:prstGeom prst="rect">
            <a:avLst/>
          </a:prstGeom>
        </p:spPr>
      </p:pic>
      <p:sp>
        <p:nvSpPr>
          <p:cNvPr id="257" name="Google Shape;257;p29"/>
          <p:cNvSpPr txBox="1"/>
          <p:nvPr/>
        </p:nvSpPr>
        <p:spPr>
          <a:xfrm>
            <a:off x="7669163" y="1635398"/>
            <a:ext cx="4313083" cy="4863436"/>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90000"/>
              </a:lnSpc>
              <a:spcBef>
                <a:spcPts val="0"/>
              </a:spcBef>
              <a:spcAft>
                <a:spcPts val="0"/>
              </a:spcAft>
              <a:buClr>
                <a:srgbClr val="000000"/>
              </a:buClr>
              <a:buSzTx/>
              <a:buFontTx/>
              <a:buNone/>
              <a:tabLst/>
              <a:defRPr/>
            </a:pPr>
            <a:r>
              <a:rPr kumimoji="0" lang="en-US" sz="1400" b="0" i="0" u="none" strike="noStrike" kern="0" cap="none" spc="0" normalizeH="0" baseline="0" noProof="0">
                <a:ln>
                  <a:noFill/>
                </a:ln>
                <a:solidFill>
                  <a:srgbClr val="073763"/>
                </a:solidFill>
                <a:effectLst/>
                <a:uLnTx/>
                <a:uFillTx/>
                <a:latin typeface="Abadi" panose="020B0604020104020204" pitchFamily="34" charset="0"/>
                <a:ea typeface="+mn-ea"/>
                <a:cs typeface="Arial"/>
                <a:sym typeface="Arial"/>
              </a:rPr>
              <a:t>1 in 3 MA</a:t>
            </a:r>
            <a:r>
              <a:rPr kumimoji="0" lang="en-US" sz="1400" b="0" i="0" u="none" strike="noStrike" kern="0" cap="none" spc="0" normalizeH="0" baseline="0" noProof="0">
                <a:ln>
                  <a:noFill/>
                </a:ln>
                <a:solidFill>
                  <a:srgbClr val="073763"/>
                </a:solidFill>
                <a:effectLst/>
                <a:uLnTx/>
                <a:uFillTx/>
                <a:latin typeface="Abadi Extra Light"/>
                <a:ea typeface="+mn-ea"/>
                <a:cs typeface="Arial"/>
                <a:sym typeface="Arial"/>
              </a:rPr>
              <a:t> adults reported 15+ days of poor mental health in the past 30 days. </a:t>
            </a:r>
          </a:p>
          <a:p>
            <a:pPr marL="0" marR="0" lvl="0" indent="0" algn="l" defTabSz="1219170" rtl="0" eaLnBrk="1" fontAlgn="auto" latinLnBrk="0" hangingPunct="1">
              <a:lnSpc>
                <a:spcPct val="9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073763"/>
              </a:solidFill>
              <a:effectLst/>
              <a:uLnTx/>
              <a:uFillTx/>
              <a:latin typeface="Abadi Extra Light"/>
              <a:ea typeface="+mn-ea"/>
              <a:cs typeface="Arial"/>
              <a:sym typeface="Arial"/>
            </a:endParaRPr>
          </a:p>
          <a:p>
            <a:pPr marL="0" marR="0" lvl="0" indent="0" algn="l" defTabSz="1219170" rtl="0" eaLnBrk="1" fontAlgn="auto" latinLnBrk="0" hangingPunct="1">
              <a:lnSpc>
                <a:spcPct val="90000"/>
              </a:lnSpc>
              <a:spcBef>
                <a:spcPts val="0"/>
              </a:spcBef>
              <a:spcAft>
                <a:spcPts val="0"/>
              </a:spcAft>
              <a:buClr>
                <a:srgbClr val="000000"/>
              </a:buClr>
              <a:buSzTx/>
              <a:buFontTx/>
              <a:buNone/>
              <a:tabLst/>
              <a:defRPr/>
            </a:pPr>
            <a:r>
              <a:rPr kumimoji="0" lang="en-US" sz="1400" b="0" i="0" u="none" strike="noStrike" kern="0" cap="none" spc="0" normalizeH="0" baseline="0" noProof="0">
                <a:ln>
                  <a:noFill/>
                </a:ln>
                <a:solidFill>
                  <a:srgbClr val="073763"/>
                </a:solidFill>
                <a:effectLst/>
                <a:uLnTx/>
                <a:uFillTx/>
                <a:latin typeface="Abadi Extra Light"/>
                <a:ea typeface="+mn-ea"/>
                <a:cs typeface="Arial"/>
                <a:sym typeface="Arial"/>
              </a:rPr>
              <a:t>This is </a:t>
            </a:r>
            <a:r>
              <a:rPr kumimoji="0" lang="en-US" sz="1400" b="0" i="0" u="none" strike="noStrike" kern="0" cap="none" spc="0" normalizeH="0" baseline="0" noProof="0">
                <a:ln>
                  <a:noFill/>
                </a:ln>
                <a:solidFill>
                  <a:srgbClr val="073763"/>
                </a:solidFill>
                <a:effectLst/>
                <a:uLnTx/>
                <a:uFillTx/>
                <a:latin typeface="Abadi" panose="020B0604020104020204" pitchFamily="34" charset="0"/>
                <a:ea typeface="+mn-ea"/>
                <a:cs typeface="Arial"/>
                <a:sym typeface="Arial"/>
              </a:rPr>
              <a:t>3X higher </a:t>
            </a:r>
            <a:r>
              <a:rPr kumimoji="0" lang="en-US" sz="1400" b="0" i="0" u="none" strike="noStrike" kern="0" cap="none" spc="0" normalizeH="0" baseline="0" noProof="0">
                <a:ln>
                  <a:noFill/>
                </a:ln>
                <a:solidFill>
                  <a:srgbClr val="073763"/>
                </a:solidFill>
                <a:effectLst/>
                <a:uLnTx/>
                <a:uFillTx/>
                <a:latin typeface="Abadi Extra Light"/>
                <a:ea typeface="+mn-ea"/>
                <a:cs typeface="Arial"/>
                <a:sym typeface="Arial"/>
              </a:rPr>
              <a:t>than the 2019 MA BRFSS.</a:t>
            </a:r>
          </a:p>
          <a:p>
            <a:pPr marL="0" marR="0" lvl="0" indent="0" algn="l" defTabSz="1219170" rtl="0" eaLnBrk="1" fontAlgn="auto" latinLnBrk="0" hangingPunct="1">
              <a:lnSpc>
                <a:spcPct val="9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000000"/>
              </a:solidFill>
              <a:effectLst/>
              <a:uLnTx/>
              <a:uFillTx/>
              <a:latin typeface="Abadi Extra Light"/>
              <a:ea typeface="+mn-ea"/>
              <a:cs typeface="Arial"/>
              <a:sym typeface="Arial"/>
            </a:endParaRPr>
          </a:p>
          <a:p>
            <a:pPr marL="0" marR="0" lvl="0" indent="0" algn="l" defTabSz="1219170" rtl="0" eaLnBrk="1" fontAlgn="auto" latinLnBrk="0" hangingPunct="1">
              <a:lnSpc>
                <a:spcPct val="90000"/>
              </a:lnSpc>
              <a:spcBef>
                <a:spcPts val="0"/>
              </a:spcBef>
              <a:spcAft>
                <a:spcPts val="0"/>
              </a:spcAft>
              <a:buClr>
                <a:srgbClr val="000000"/>
              </a:buClr>
              <a:buSzTx/>
              <a:buFontTx/>
              <a:buNone/>
              <a:tabLst/>
              <a:defRPr/>
            </a:pPr>
            <a:r>
              <a:rPr kumimoji="0" lang="en-US" sz="1400" b="0" i="0" u="none" strike="noStrike" kern="0" cap="none" spc="0" normalizeH="0" baseline="0" noProof="0">
                <a:ln>
                  <a:noFill/>
                </a:ln>
                <a:solidFill>
                  <a:srgbClr val="073763"/>
                </a:solidFill>
                <a:effectLst/>
                <a:uLnTx/>
                <a:uFillTx/>
                <a:latin typeface="Abadi Extra Light"/>
                <a:ea typeface="+mn-ea"/>
                <a:cs typeface="Arial"/>
                <a:sym typeface="Arial"/>
              </a:rPr>
              <a:t>The groups reporting the highest rates of poor mental health include:</a:t>
            </a:r>
          </a:p>
          <a:p>
            <a:pPr marL="380990" marR="0" lvl="0" indent="-406390" algn="l" defTabSz="1219170" rtl="0" eaLnBrk="1" fontAlgn="auto" latinLnBrk="0" hangingPunct="1">
              <a:lnSpc>
                <a:spcPct val="90000"/>
              </a:lnSpc>
              <a:spcBef>
                <a:spcPts val="0"/>
              </a:spcBef>
              <a:spcAft>
                <a:spcPts val="0"/>
              </a:spcAft>
              <a:buClr>
                <a:srgbClr val="000000"/>
              </a:buClr>
              <a:buSzTx/>
              <a:buFont typeface="Arial,Sans-Serif"/>
              <a:buChar char="●"/>
              <a:tabLst/>
              <a:defRPr/>
            </a:pPr>
            <a:r>
              <a:rPr kumimoji="0" lang="en-US" sz="1400" b="1" i="0" u="none" strike="noStrike" kern="0" cap="none" spc="0" normalizeH="0" baseline="0" noProof="0">
                <a:ln>
                  <a:noFill/>
                </a:ln>
                <a:solidFill>
                  <a:srgbClr val="002060"/>
                </a:solidFill>
                <a:effectLst/>
                <a:uLnTx/>
                <a:uFillTx/>
                <a:latin typeface="Abadi Extra Light"/>
                <a:ea typeface="+mn-ea"/>
                <a:cs typeface="Arial"/>
                <a:sym typeface="Arial"/>
              </a:rPr>
              <a:t>Transgender </a:t>
            </a:r>
            <a:r>
              <a:rPr kumimoji="0" lang="en-US" sz="1400" b="0" i="0" u="none" strike="noStrike" kern="0" cap="none" spc="0" normalizeH="0" baseline="0" noProof="0">
                <a:ln>
                  <a:noFill/>
                </a:ln>
                <a:solidFill>
                  <a:srgbClr val="002060"/>
                </a:solidFill>
                <a:effectLst/>
                <a:uLnTx/>
                <a:uFillTx/>
                <a:latin typeface="Abadi Extra Light"/>
                <a:ea typeface="+mn-ea"/>
                <a:cs typeface="Arial"/>
                <a:sym typeface="Arial"/>
              </a:rPr>
              <a:t>respondents</a:t>
            </a:r>
            <a:r>
              <a:rPr kumimoji="0" lang="en-US" sz="1400" b="1" i="0" u="none" strike="noStrike" kern="0" cap="none" spc="0" normalizeH="0" baseline="0" noProof="0">
                <a:ln>
                  <a:noFill/>
                </a:ln>
                <a:solidFill>
                  <a:srgbClr val="002060"/>
                </a:solidFill>
                <a:effectLst/>
                <a:uLnTx/>
                <a:uFillTx/>
                <a:latin typeface="Abadi Extra Light"/>
                <a:ea typeface="+mn-ea"/>
                <a:cs typeface="Arial"/>
                <a:sym typeface="Arial"/>
              </a:rPr>
              <a:t>, Non-binary</a:t>
            </a:r>
            <a:r>
              <a:rPr kumimoji="0" lang="en-US" sz="1400" b="0" i="0" u="none" strike="noStrike" kern="0" cap="none" spc="0" normalizeH="0" baseline="0" noProof="0">
                <a:ln>
                  <a:noFill/>
                </a:ln>
                <a:solidFill>
                  <a:srgbClr val="002060"/>
                </a:solidFill>
                <a:effectLst/>
                <a:uLnTx/>
                <a:uFillTx/>
                <a:latin typeface="Abadi Extra Light"/>
                <a:ea typeface="+mn-ea"/>
                <a:cs typeface="Arial"/>
                <a:sym typeface="Arial"/>
              </a:rPr>
              <a:t> respondents, and respondents </a:t>
            </a:r>
            <a:r>
              <a:rPr kumimoji="0" lang="en-US" sz="1400" b="1" i="0" u="none" strike="noStrike" kern="0" cap="none" spc="0" normalizeH="0" baseline="0" noProof="0">
                <a:ln>
                  <a:noFill/>
                </a:ln>
                <a:solidFill>
                  <a:srgbClr val="002060"/>
                </a:solidFill>
                <a:effectLst/>
                <a:uLnTx/>
                <a:uFillTx/>
                <a:latin typeface="Abadi Extra Light"/>
                <a:ea typeface="+mn-ea"/>
                <a:cs typeface="Arial"/>
                <a:sym typeface="Arial"/>
              </a:rPr>
              <a:t>questioning </a:t>
            </a:r>
            <a:r>
              <a:rPr kumimoji="0" lang="en-US" sz="1400" b="0" i="0" u="none" strike="noStrike" kern="0" cap="none" spc="0" normalizeH="0" baseline="0" noProof="0">
                <a:ln>
                  <a:noFill/>
                </a:ln>
                <a:solidFill>
                  <a:srgbClr val="002060"/>
                </a:solidFill>
                <a:effectLst/>
                <a:uLnTx/>
                <a:uFillTx/>
                <a:latin typeface="Abadi Extra Light"/>
                <a:ea typeface="+mn-ea"/>
                <a:cs typeface="Arial"/>
                <a:sym typeface="Arial"/>
              </a:rPr>
              <a:t>their gender identity</a:t>
            </a:r>
          </a:p>
          <a:p>
            <a:pPr marL="380990" marR="0" lvl="0" indent="-406390" algn="l" defTabSz="1219170" rtl="0" eaLnBrk="1" fontAlgn="auto" latinLnBrk="0" hangingPunct="1">
              <a:lnSpc>
                <a:spcPct val="90000"/>
              </a:lnSpc>
              <a:spcBef>
                <a:spcPts val="0"/>
              </a:spcBef>
              <a:spcAft>
                <a:spcPts val="0"/>
              </a:spcAft>
              <a:buClr>
                <a:srgbClr val="000000"/>
              </a:buClr>
              <a:buSzTx/>
              <a:buFont typeface="Arial,Sans-Serif"/>
              <a:buChar char="●"/>
              <a:tabLst/>
              <a:defRPr/>
            </a:pPr>
            <a:r>
              <a:rPr kumimoji="0" lang="en-US" sz="1400" b="1" i="0" u="none" strike="noStrike" kern="0" cap="none" spc="0" normalizeH="0" baseline="0" noProof="0">
                <a:ln>
                  <a:noFill/>
                </a:ln>
                <a:solidFill>
                  <a:srgbClr val="002060"/>
                </a:solidFill>
                <a:effectLst/>
                <a:uLnTx/>
                <a:uFillTx/>
                <a:latin typeface="Abadi Extra Light"/>
                <a:ea typeface="+mn-ea"/>
                <a:cs typeface="Arial"/>
                <a:sym typeface="Arial"/>
              </a:rPr>
              <a:t>LGBQ+</a:t>
            </a:r>
            <a:r>
              <a:rPr kumimoji="0" lang="en-US" sz="1400" b="0" i="0" u="none" strike="noStrike" kern="0" cap="none" spc="0" normalizeH="0" baseline="0" noProof="0">
                <a:ln>
                  <a:noFill/>
                </a:ln>
                <a:solidFill>
                  <a:srgbClr val="002060"/>
                </a:solidFill>
                <a:effectLst/>
                <a:uLnTx/>
                <a:uFillTx/>
                <a:latin typeface="Abadi Extra Light"/>
                <a:ea typeface="+mn-ea"/>
                <a:cs typeface="Arial"/>
                <a:sym typeface="Arial"/>
              </a:rPr>
              <a:t> respondents</a:t>
            </a:r>
          </a:p>
          <a:p>
            <a:pPr marL="380990" marR="0" lvl="0" indent="-406390" algn="l" defTabSz="1219170" rtl="0" eaLnBrk="1" fontAlgn="auto" latinLnBrk="0" hangingPunct="1">
              <a:lnSpc>
                <a:spcPct val="90000"/>
              </a:lnSpc>
              <a:spcBef>
                <a:spcPts val="0"/>
              </a:spcBef>
              <a:spcAft>
                <a:spcPts val="0"/>
              </a:spcAft>
              <a:buClr>
                <a:srgbClr val="000000"/>
              </a:buClr>
              <a:buSzTx/>
              <a:buFont typeface="Arial,Sans-Serif"/>
              <a:buChar char="●"/>
              <a:tabLst/>
              <a:defRPr/>
            </a:pPr>
            <a:r>
              <a:rPr kumimoji="0" lang="en-US" sz="1400" b="1" i="0" u="none" strike="noStrike" kern="0" cap="none" spc="0" normalizeH="0" baseline="0" noProof="0">
                <a:ln>
                  <a:noFill/>
                </a:ln>
                <a:solidFill>
                  <a:srgbClr val="002060"/>
                </a:solidFill>
                <a:effectLst/>
                <a:uLnTx/>
                <a:uFillTx/>
                <a:latin typeface="Abadi Extra Light"/>
                <a:ea typeface="+mn-ea"/>
                <a:cs typeface="Arial"/>
                <a:sym typeface="Arial"/>
              </a:rPr>
              <a:t>Multiracial, American Indian/Alaska Native, and Hispanic/Latinx</a:t>
            </a:r>
            <a:r>
              <a:rPr kumimoji="0" lang="en-US" sz="1400" b="0" i="0" u="none" strike="noStrike" kern="0" cap="none" spc="0" normalizeH="0" baseline="0" noProof="0">
                <a:ln>
                  <a:noFill/>
                </a:ln>
                <a:solidFill>
                  <a:srgbClr val="002060"/>
                </a:solidFill>
                <a:effectLst/>
                <a:uLnTx/>
                <a:uFillTx/>
                <a:latin typeface="Abadi Extra Light"/>
                <a:ea typeface="+mn-ea"/>
                <a:cs typeface="Arial"/>
                <a:sym typeface="Arial"/>
              </a:rPr>
              <a:t> respondents</a:t>
            </a:r>
          </a:p>
          <a:p>
            <a:pPr marL="380990" marR="0" lvl="0" indent="-406390" algn="l" defTabSz="1219170" rtl="0" eaLnBrk="1" fontAlgn="auto" latinLnBrk="0" hangingPunct="1">
              <a:lnSpc>
                <a:spcPct val="90000"/>
              </a:lnSpc>
              <a:spcBef>
                <a:spcPts val="0"/>
              </a:spcBef>
              <a:spcAft>
                <a:spcPts val="0"/>
              </a:spcAft>
              <a:buClr>
                <a:srgbClr val="000000"/>
              </a:buClr>
              <a:buSzTx/>
              <a:buFont typeface="Arial,Sans-Serif"/>
              <a:buChar char="●"/>
              <a:tabLst/>
              <a:defRPr/>
            </a:pPr>
            <a:r>
              <a:rPr kumimoji="0" lang="en-US" sz="1400" b="1" i="0" u="none" strike="noStrike" kern="0" cap="none" spc="0" normalizeH="0" baseline="0" noProof="0">
                <a:ln>
                  <a:noFill/>
                </a:ln>
                <a:solidFill>
                  <a:srgbClr val="002060"/>
                </a:solidFill>
                <a:effectLst/>
                <a:uLnTx/>
                <a:uFillTx/>
                <a:latin typeface="Abadi Extra Light"/>
                <a:ea typeface="+mn-ea"/>
                <a:cs typeface="Arial"/>
                <a:sym typeface="Arial"/>
              </a:rPr>
              <a:t>Younger respondents</a:t>
            </a:r>
          </a:p>
          <a:p>
            <a:pPr marL="380990" marR="0" lvl="0" indent="-406390" algn="l" defTabSz="1219170" rtl="0" eaLnBrk="1" fontAlgn="auto" latinLnBrk="0" hangingPunct="1">
              <a:lnSpc>
                <a:spcPct val="90000"/>
              </a:lnSpc>
              <a:spcBef>
                <a:spcPts val="0"/>
              </a:spcBef>
              <a:spcAft>
                <a:spcPts val="0"/>
              </a:spcAft>
              <a:buClr>
                <a:srgbClr val="000000"/>
              </a:buClr>
              <a:buSzTx/>
              <a:buFont typeface="Arial,Sans-Serif"/>
              <a:buChar char="●"/>
              <a:tabLst/>
              <a:defRPr/>
            </a:pPr>
            <a:r>
              <a:rPr kumimoji="0" lang="en-US" sz="1400" b="0" i="0" u="none" strike="noStrike" kern="0" cap="none" spc="0" normalizeH="0" baseline="0" noProof="0">
                <a:ln>
                  <a:noFill/>
                </a:ln>
                <a:solidFill>
                  <a:srgbClr val="002060"/>
                </a:solidFill>
                <a:effectLst/>
                <a:uLnTx/>
                <a:uFillTx/>
                <a:latin typeface="Abadi Extra Light"/>
                <a:ea typeface="+mn-ea"/>
                <a:cs typeface="Arial"/>
                <a:sym typeface="Arial"/>
              </a:rPr>
              <a:t>Respondents with </a:t>
            </a:r>
            <a:r>
              <a:rPr kumimoji="0" lang="en-US" sz="1400" b="1" i="0" u="none" strike="noStrike" kern="0" cap="none" spc="0" normalizeH="0" baseline="0" noProof="0">
                <a:ln>
                  <a:noFill/>
                </a:ln>
                <a:solidFill>
                  <a:srgbClr val="002060"/>
                </a:solidFill>
                <a:effectLst/>
                <a:uLnTx/>
                <a:uFillTx/>
                <a:latin typeface="Abadi Extra Light"/>
                <a:ea typeface="+mn-ea"/>
                <a:cs typeface="Arial"/>
                <a:sym typeface="Arial"/>
              </a:rPr>
              <a:t>low</a:t>
            </a:r>
            <a:r>
              <a:rPr kumimoji="0" lang="en-US" sz="1400" b="0" i="0" u="none" strike="noStrike" kern="0" cap="none" spc="0" normalizeH="0" baseline="0" noProof="0">
                <a:ln>
                  <a:noFill/>
                </a:ln>
                <a:solidFill>
                  <a:srgbClr val="002060"/>
                </a:solidFill>
                <a:effectLst/>
                <a:uLnTx/>
                <a:uFillTx/>
                <a:latin typeface="Abadi Extra Light"/>
                <a:ea typeface="+mn-ea"/>
                <a:cs typeface="Arial"/>
                <a:sym typeface="Arial"/>
              </a:rPr>
              <a:t> </a:t>
            </a:r>
            <a:r>
              <a:rPr kumimoji="0" lang="en-US" sz="1400" b="1" i="0" u="none" strike="noStrike" kern="0" cap="none" spc="0" normalizeH="0" baseline="0" noProof="0">
                <a:ln>
                  <a:noFill/>
                </a:ln>
                <a:solidFill>
                  <a:srgbClr val="002060"/>
                </a:solidFill>
                <a:effectLst/>
                <a:uLnTx/>
                <a:uFillTx/>
                <a:latin typeface="Abadi Extra Light"/>
                <a:ea typeface="+mn-ea"/>
                <a:cs typeface="Arial"/>
                <a:sym typeface="Arial"/>
              </a:rPr>
              <a:t>income &lt;$35k</a:t>
            </a:r>
          </a:p>
          <a:p>
            <a:pPr marL="380990" marR="0" lvl="0" indent="-406390" algn="l" defTabSz="1219170" rtl="0" eaLnBrk="1" fontAlgn="auto" latinLnBrk="0" hangingPunct="1">
              <a:lnSpc>
                <a:spcPct val="90000"/>
              </a:lnSpc>
              <a:spcBef>
                <a:spcPts val="0"/>
              </a:spcBef>
              <a:spcAft>
                <a:spcPts val="0"/>
              </a:spcAft>
              <a:buClr>
                <a:srgbClr val="000000"/>
              </a:buClr>
              <a:buSzTx/>
              <a:buFont typeface="Arial,Sans-Serif"/>
              <a:buChar char="●"/>
              <a:tabLst/>
              <a:defRPr/>
            </a:pPr>
            <a:r>
              <a:rPr kumimoji="0" lang="en-US" sz="1400" b="0" i="0" u="none" strike="noStrike" kern="0" cap="none" spc="0" normalizeH="0" baseline="0" noProof="0">
                <a:ln>
                  <a:noFill/>
                </a:ln>
                <a:solidFill>
                  <a:srgbClr val="002060"/>
                </a:solidFill>
                <a:effectLst/>
                <a:uLnTx/>
                <a:uFillTx/>
                <a:latin typeface="Abadi Extra Light"/>
                <a:ea typeface="+mn-ea"/>
                <a:cs typeface="Arial"/>
                <a:sym typeface="Arial"/>
              </a:rPr>
              <a:t>Those with </a:t>
            </a:r>
            <a:r>
              <a:rPr kumimoji="0" lang="en-US" sz="1400" b="1" i="0" u="none" strike="noStrike" kern="0" cap="none" spc="0" normalizeH="0" baseline="0" noProof="0">
                <a:ln>
                  <a:noFill/>
                </a:ln>
                <a:solidFill>
                  <a:srgbClr val="002060"/>
                </a:solidFill>
                <a:effectLst/>
                <a:uLnTx/>
                <a:uFillTx/>
                <a:latin typeface="Abadi Extra Light"/>
                <a:ea typeface="+mn-ea"/>
                <a:cs typeface="Arial"/>
                <a:sym typeface="Arial"/>
              </a:rPr>
              <a:t>lower educational attainment</a:t>
            </a:r>
          </a:p>
          <a:p>
            <a:pPr marL="0" marR="0" lvl="0" indent="0" algn="l" defTabSz="1219170" rtl="0" eaLnBrk="1" fontAlgn="auto" latinLnBrk="0" hangingPunct="1">
              <a:lnSpc>
                <a:spcPct val="90000"/>
              </a:lnSpc>
              <a:spcBef>
                <a:spcPts val="0"/>
              </a:spcBef>
              <a:spcAft>
                <a:spcPts val="0"/>
              </a:spcAft>
              <a:buClr>
                <a:srgbClr val="000000"/>
              </a:buClr>
              <a:buSzTx/>
              <a:buFontTx/>
              <a:buNone/>
              <a:tabLst/>
              <a:defRPr/>
            </a:pPr>
            <a:endParaRPr kumimoji="0" lang="en-US" sz="1400" b="1" i="0" u="none" strike="noStrike" kern="0" cap="none" spc="0" normalizeH="0" baseline="0" noProof="0">
              <a:ln>
                <a:noFill/>
              </a:ln>
              <a:solidFill>
                <a:srgbClr val="002060"/>
              </a:solidFill>
              <a:effectLst/>
              <a:uLnTx/>
              <a:uFillTx/>
              <a:latin typeface="Abadi Extra Light"/>
              <a:ea typeface="+mn-ea"/>
              <a:cs typeface="Arial"/>
              <a:sym typeface="Arial"/>
            </a:endParaRPr>
          </a:p>
          <a:p>
            <a:pPr marL="0" marR="0" lvl="0" indent="0" algn="l" defTabSz="1219170" rtl="0" eaLnBrk="1" fontAlgn="auto" latinLnBrk="0" hangingPunct="1">
              <a:lnSpc>
                <a:spcPct val="90000"/>
              </a:lnSpc>
              <a:spcBef>
                <a:spcPts val="0"/>
              </a:spcBef>
              <a:spcAft>
                <a:spcPts val="0"/>
              </a:spcAft>
              <a:buClr>
                <a:srgbClr val="000000"/>
              </a:buClr>
              <a:buSzTx/>
              <a:buFontTx/>
              <a:buNone/>
              <a:tabLst/>
              <a:defRPr/>
            </a:pPr>
            <a:r>
              <a:rPr kumimoji="0" lang="en-US" sz="1400" b="1" i="0" u="none" strike="noStrike" kern="0" cap="none" spc="0" normalizeH="0" baseline="0" noProof="0">
                <a:ln>
                  <a:noFill/>
                </a:ln>
                <a:solidFill>
                  <a:srgbClr val="002060"/>
                </a:solidFill>
                <a:effectLst/>
                <a:uLnTx/>
                <a:uFillTx/>
                <a:latin typeface="Abadi Extra Light"/>
                <a:ea typeface="+mn-ea"/>
                <a:cs typeface="Arial"/>
                <a:sym typeface="Arial"/>
              </a:rPr>
              <a:t>These are the same demographic groups who were more likely to have 3+ PTSD-like reactions in the past 30 days, </a:t>
            </a:r>
            <a:r>
              <a:rPr kumimoji="0" lang="en-US" sz="1400" b="0" i="0" u="none" strike="noStrike" kern="0" cap="none" spc="0" normalizeH="0" baseline="0" noProof="0">
                <a:ln>
                  <a:noFill/>
                </a:ln>
                <a:solidFill>
                  <a:srgbClr val="002060"/>
                </a:solidFill>
                <a:effectLst/>
                <a:uLnTx/>
                <a:uFillTx/>
                <a:latin typeface="Abadi Extra Light"/>
                <a:ea typeface="+mn-ea"/>
                <a:cs typeface="Arial"/>
                <a:sym typeface="Arial"/>
              </a:rPr>
              <a:t>with the exception of Hispanic/Latinx race group which was not statistically significant. </a:t>
            </a:r>
          </a:p>
          <a:p>
            <a:pPr marL="0" marR="0" lvl="0" indent="0" algn="l" defTabSz="1219170" rtl="0" eaLnBrk="1" fontAlgn="auto" latinLnBrk="0" hangingPunct="1">
              <a:lnSpc>
                <a:spcPct val="9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002060"/>
              </a:solidFill>
              <a:effectLst/>
              <a:uLnTx/>
              <a:uFillTx/>
              <a:latin typeface="Abadi Extra Light"/>
              <a:ea typeface="+mn-ea"/>
              <a:cs typeface="Arial"/>
              <a:sym typeface="Arial"/>
            </a:endParaRPr>
          </a:p>
          <a:p>
            <a:pPr marL="0" marR="0" lvl="0" indent="0" algn="l" defTabSz="1219170" rtl="0" eaLnBrk="1" fontAlgn="auto" latinLnBrk="0" hangingPunct="1">
              <a:lnSpc>
                <a:spcPct val="90000"/>
              </a:lnSpc>
              <a:spcBef>
                <a:spcPts val="0"/>
              </a:spcBef>
              <a:spcAft>
                <a:spcPts val="0"/>
              </a:spcAft>
              <a:buClr>
                <a:srgbClr val="000000"/>
              </a:buClr>
              <a:buSzTx/>
              <a:buFontTx/>
              <a:buNone/>
              <a:tabLst/>
              <a:defRPr/>
            </a:pPr>
            <a:r>
              <a:rPr kumimoji="0" lang="en-US" sz="1400" b="1" i="0" u="none" strike="noStrike" kern="0" cap="none" spc="0" normalizeH="0" baseline="0" noProof="0">
                <a:ln>
                  <a:noFill/>
                </a:ln>
                <a:solidFill>
                  <a:srgbClr val="002060"/>
                </a:solidFill>
                <a:effectLst/>
                <a:uLnTx/>
                <a:uFillTx/>
                <a:latin typeface="Abadi Extra Light"/>
                <a:ea typeface="+mn-ea"/>
                <a:cs typeface="Arial"/>
                <a:sym typeface="Arial"/>
              </a:rPr>
              <a:t>1 in 4 adults reported 3+ PTSD-like reactions.</a:t>
            </a:r>
            <a:endParaRPr kumimoji="0" lang="en-US" sz="1400" b="0" i="0" u="none" strike="noStrike" kern="0" cap="none" spc="0" normalizeH="0" baseline="0" noProof="0">
              <a:ln>
                <a:noFill/>
              </a:ln>
              <a:solidFill>
                <a:srgbClr val="000000"/>
              </a:solidFill>
              <a:effectLst/>
              <a:uLnTx/>
              <a:uFillTx/>
              <a:latin typeface="Abadi Extra Light"/>
              <a:ea typeface="+mn-ea"/>
              <a:cs typeface="Arial"/>
              <a:sym typeface="Arial"/>
            </a:endParaRPr>
          </a:p>
          <a:p>
            <a:pPr marL="380990" marR="0" lvl="0" indent="-406390" algn="l" defTabSz="1219170" rtl="0" eaLnBrk="1" fontAlgn="auto" latinLnBrk="0" hangingPunct="1">
              <a:lnSpc>
                <a:spcPct val="90000"/>
              </a:lnSpc>
              <a:spcBef>
                <a:spcPts val="0"/>
              </a:spcBef>
              <a:spcAft>
                <a:spcPts val="0"/>
              </a:spcAft>
              <a:buClr>
                <a:srgbClr val="000000"/>
              </a:buClr>
              <a:buSzTx/>
              <a:buFont typeface="Arial,Sans-Serif"/>
              <a:buChar char="●"/>
              <a:tabLst/>
              <a:defRPr/>
            </a:pPr>
            <a:endParaRPr kumimoji="0" lang="en-US" sz="1400" b="1" i="0" u="none" strike="noStrike" kern="0" cap="none" spc="0" normalizeH="0" baseline="0" noProof="0">
              <a:ln>
                <a:noFill/>
              </a:ln>
              <a:solidFill>
                <a:srgbClr val="002060"/>
              </a:solidFill>
              <a:effectLst/>
              <a:uLnTx/>
              <a:uFillTx/>
              <a:latin typeface="Abadi Extra Light"/>
              <a:ea typeface="+mn-ea"/>
              <a:cs typeface="Arial"/>
              <a:sym typeface="Arial"/>
            </a:endParaRPr>
          </a:p>
          <a:p>
            <a:pPr marL="0" marR="0" lvl="0" indent="0" algn="l" defTabSz="1219170" rtl="0" eaLnBrk="1" fontAlgn="auto" latinLnBrk="0" hangingPunct="1">
              <a:lnSpc>
                <a:spcPct val="9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000000"/>
              </a:solidFill>
              <a:effectLst/>
              <a:uLnTx/>
              <a:uFillTx/>
              <a:latin typeface="Abadi Extra Light"/>
              <a:ea typeface="+mn-ea"/>
              <a:cs typeface="Arial"/>
              <a:sym typeface="Arial"/>
            </a:endParaRPr>
          </a:p>
        </p:txBody>
      </p:sp>
      <p:sp>
        <p:nvSpPr>
          <p:cNvPr id="258" name="Google Shape;258;p29"/>
          <p:cNvSpPr txBox="1">
            <a:spLocks noGrp="1"/>
          </p:cNvSpPr>
          <p:nvPr>
            <p:ph type="sldNum" idx="12"/>
          </p:nvPr>
        </p:nvSpPr>
        <p:spPr>
          <a:xfrm>
            <a:off x="8610600" y="6356351"/>
            <a:ext cx="2743200" cy="365200"/>
          </a:xfrm>
          <a:prstGeom prst="rect">
            <a:avLst/>
          </a:prstGeom>
        </p:spPr>
        <p:txBody>
          <a:bodyPr spcFirstLastPara="1" wrap="square" lIns="91433" tIns="45700" rIns="91433" bIns="4570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467" b="0" i="0" u="none" strike="noStrike" kern="0" cap="none" spc="0" normalizeH="0" baseline="0" noProof="0">
                <a:ln>
                  <a:noFill/>
                </a:ln>
                <a:solidFill>
                  <a:srgbClr val="595959"/>
                </a:solidFill>
                <a:effectLst/>
                <a:uLnTx/>
                <a:uFillTx/>
                <a:latin typeface="Abadi"/>
                <a:ea typeface="+mn-ea"/>
                <a:cs typeface="Arial"/>
                <a:sym typeface="Arial"/>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48</a:t>
            </a:fld>
            <a:endParaRPr kumimoji="0" lang="en" sz="1467" b="0" i="0" u="none" strike="noStrike" kern="0" cap="none" spc="0" normalizeH="0" baseline="0" noProof="0">
              <a:ln>
                <a:noFill/>
              </a:ln>
              <a:solidFill>
                <a:srgbClr val="595959"/>
              </a:solidFill>
              <a:effectLst/>
              <a:uLnTx/>
              <a:uFillTx/>
              <a:latin typeface="Abadi"/>
              <a:ea typeface="+mn-ea"/>
              <a:cs typeface="Arial"/>
              <a:sym typeface="Arial"/>
            </a:endParaRPr>
          </a:p>
        </p:txBody>
      </p:sp>
      <p:sp>
        <p:nvSpPr>
          <p:cNvPr id="2" name="Google Shape;272;p34">
            <a:extLst>
              <a:ext uri="{FF2B5EF4-FFF2-40B4-BE49-F238E27FC236}">
                <a16:creationId xmlns:a16="http://schemas.microsoft.com/office/drawing/2014/main" id="{C14AAF83-5719-4695-AB78-C6198F0135CC}"/>
              </a:ext>
            </a:extLst>
          </p:cNvPr>
          <p:cNvSpPr txBox="1"/>
          <p:nvPr/>
        </p:nvSpPr>
        <p:spPr>
          <a:xfrm>
            <a:off x="-1060115" y="6539585"/>
            <a:ext cx="5956000" cy="50160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1333" b="0" i="1" u="none" strike="noStrike" kern="0" cap="none" spc="0" normalizeH="0" baseline="0" noProof="0">
                <a:ln>
                  <a:noFill/>
                </a:ln>
                <a:solidFill>
                  <a:srgbClr val="000000"/>
                </a:solidFill>
                <a:effectLst/>
                <a:uLnTx/>
                <a:uFillTx/>
                <a:latin typeface="Abadi Extra Light"/>
                <a:ea typeface="+mn-ea"/>
                <a:cs typeface="Arial"/>
                <a:sym typeface="Arial"/>
              </a:rPr>
              <a:t>Preliminary data - 1.7.21 - Not for external distribution</a:t>
            </a:r>
            <a:endParaRPr kumimoji="0" sz="1333" b="0" i="1" u="none" strike="noStrike" kern="0" cap="none" spc="0" normalizeH="0" baseline="0" noProof="0">
              <a:ln>
                <a:noFill/>
              </a:ln>
              <a:solidFill>
                <a:srgbClr val="000000"/>
              </a:solidFill>
              <a:effectLst/>
              <a:uLnTx/>
              <a:uFillTx/>
              <a:latin typeface="Abadi Extra Light"/>
              <a:ea typeface="+mn-ea"/>
              <a:cs typeface="Arial"/>
              <a:sym typeface="Arial"/>
            </a:endParaRPr>
          </a:p>
        </p:txBody>
      </p:sp>
      <p:sp>
        <p:nvSpPr>
          <p:cNvPr id="6" name="Rectangle 5">
            <a:extLst>
              <a:ext uri="{FF2B5EF4-FFF2-40B4-BE49-F238E27FC236}">
                <a16:creationId xmlns:a16="http://schemas.microsoft.com/office/drawing/2014/main" id="{3CBF35BC-3557-459D-A0F8-FF66F7903CEF}"/>
              </a:ext>
            </a:extLst>
          </p:cNvPr>
          <p:cNvSpPr/>
          <p:nvPr/>
        </p:nvSpPr>
        <p:spPr>
          <a:xfrm>
            <a:off x="2146" y="34444"/>
            <a:ext cx="12191999" cy="84299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Title 1">
            <a:extLst>
              <a:ext uri="{FF2B5EF4-FFF2-40B4-BE49-F238E27FC236}">
                <a16:creationId xmlns:a16="http://schemas.microsoft.com/office/drawing/2014/main" id="{49651188-FB8F-4D9E-AAB8-BC64435AE549}"/>
              </a:ext>
            </a:extLst>
          </p:cNvPr>
          <p:cNvSpPr txBox="1">
            <a:spLocks/>
          </p:cNvSpPr>
          <p:nvPr/>
        </p:nvSpPr>
        <p:spPr>
          <a:xfrm>
            <a:off x="386845" y="176424"/>
            <a:ext cx="11360800" cy="619827"/>
          </a:xfrm>
          <a:prstGeom prst="rect">
            <a:avLst/>
          </a:prstGeom>
          <a:no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4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9pPr>
          </a:lstStyle>
          <a:p>
            <a:pPr marL="0" marR="0" lvl="0" indent="0" algn="ctr" defTabSz="1219170" rtl="0" eaLnBrk="1" fontAlgn="auto" latinLnBrk="0" hangingPunct="1">
              <a:lnSpc>
                <a:spcPct val="90000"/>
              </a:lnSpc>
              <a:spcBef>
                <a:spcPts val="0"/>
              </a:spcBef>
              <a:spcAft>
                <a:spcPts val="0"/>
              </a:spcAft>
              <a:buClr>
                <a:srgbClr val="000000"/>
              </a:buClr>
              <a:buSzPts val="1400"/>
              <a:buFont typeface="Arial"/>
              <a:buNone/>
              <a:tabLst/>
              <a:defRPr/>
            </a:pPr>
            <a:r>
              <a:rPr kumimoji="0" lang="en-US" sz="3733" b="1" i="0" u="none" strike="noStrike" kern="0" cap="none" spc="800" normalizeH="0" baseline="0" noProof="0">
                <a:ln>
                  <a:noFill/>
                </a:ln>
                <a:solidFill>
                  <a:srgbClr val="FFFFFF"/>
                </a:solidFill>
                <a:effectLst/>
                <a:uLnTx/>
                <a:uFillTx/>
                <a:latin typeface="Abadi Extra Light"/>
                <a:cs typeface="Arial"/>
                <a:sym typeface="Arial"/>
              </a:rPr>
              <a:t>MENTAL HEALTH STATUS</a:t>
            </a:r>
            <a:endParaRPr kumimoji="0" lang="en-US" sz="1467" b="0" i="0" u="none" strike="noStrike" kern="0" cap="none" spc="0" normalizeH="0" baseline="0" noProof="0">
              <a:ln>
                <a:noFill/>
              </a:ln>
              <a:solidFill>
                <a:srgbClr val="000000"/>
              </a:solidFill>
              <a:effectLst/>
              <a:uLnTx/>
              <a:uFillTx/>
              <a:latin typeface="Arial"/>
              <a:cs typeface="Arial"/>
              <a:sym typeface="Arial"/>
            </a:endParaRPr>
          </a:p>
        </p:txBody>
      </p:sp>
      <p:sp>
        <p:nvSpPr>
          <p:cNvPr id="14" name="Rectangle 13">
            <a:extLst>
              <a:ext uri="{FF2B5EF4-FFF2-40B4-BE49-F238E27FC236}">
                <a16:creationId xmlns:a16="http://schemas.microsoft.com/office/drawing/2014/main" id="{3413C14C-1FF5-2D47-BA28-DA16CE500D27}"/>
              </a:ext>
            </a:extLst>
          </p:cNvPr>
          <p:cNvSpPr/>
          <p:nvPr/>
        </p:nvSpPr>
        <p:spPr>
          <a:xfrm>
            <a:off x="2146" y="6607934"/>
            <a:ext cx="12191999" cy="246844"/>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 name="Google Shape;259;p34">
            <a:extLst>
              <a:ext uri="{FF2B5EF4-FFF2-40B4-BE49-F238E27FC236}">
                <a16:creationId xmlns:a16="http://schemas.microsoft.com/office/drawing/2014/main" id="{8470F052-EA1A-6A43-A1FB-CA10999110DD}"/>
              </a:ext>
            </a:extLst>
          </p:cNvPr>
          <p:cNvSpPr txBox="1">
            <a:spLocks/>
          </p:cNvSpPr>
          <p:nvPr/>
        </p:nvSpPr>
        <p:spPr>
          <a:xfrm>
            <a:off x="7680" y="963674"/>
            <a:ext cx="12184320" cy="495973"/>
          </a:xfrm>
          <a:prstGeom prst="rect">
            <a:avLst/>
          </a:prstGeom>
          <a:solidFill>
            <a:schemeClr val="accent4">
              <a:lumMod val="75000"/>
            </a:schemeClr>
          </a:solidFill>
          <a:ln w="9525" cap="flat" cmpd="sng">
            <a:noFill/>
            <a:prstDash val="solid"/>
            <a:round/>
            <a:headEnd type="none" w="sm" len="sm"/>
            <a:tailEnd type="none" w="sm" len="sm"/>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4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9pPr>
          </a:lstStyle>
          <a:p>
            <a:pPr marL="0" marR="0" lvl="0" indent="0" algn="ctr" defTabSz="1219170" rtl="0" eaLnBrk="1" fontAlgn="auto" latinLnBrk="0" hangingPunct="1">
              <a:lnSpc>
                <a:spcPct val="9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FFFFFF"/>
                </a:solidFill>
                <a:effectLst/>
                <a:uLnTx/>
                <a:uFillTx/>
                <a:latin typeface="Abadi" panose="020B0604020104020204" pitchFamily="34" charset="0"/>
                <a:cs typeface="Arial"/>
                <a:sym typeface="Arial"/>
              </a:rPr>
              <a:t>All demographic groups</a:t>
            </a:r>
            <a:r>
              <a:rPr kumimoji="0" lang="en-US" sz="1600" b="0" i="0" u="none" strike="noStrike" kern="0" cap="none" spc="0" normalizeH="0" baseline="0" noProof="0">
                <a:ln>
                  <a:noFill/>
                </a:ln>
                <a:solidFill>
                  <a:srgbClr val="FFFFFF"/>
                </a:solidFill>
                <a:effectLst/>
                <a:uLnTx/>
                <a:uFillTx/>
                <a:latin typeface="Abadi Extra Light"/>
                <a:cs typeface="Arial"/>
                <a:sym typeface="Arial"/>
              </a:rPr>
              <a:t> in MA are experiencing </a:t>
            </a:r>
            <a:r>
              <a:rPr kumimoji="0" lang="en-US" sz="1600" b="0" i="0" u="none" strike="noStrike" kern="0" cap="none" spc="0" normalizeH="0" baseline="0" noProof="0">
                <a:ln>
                  <a:noFill/>
                </a:ln>
                <a:solidFill>
                  <a:srgbClr val="FFFFFF"/>
                </a:solidFill>
                <a:effectLst/>
                <a:uLnTx/>
                <a:uFillTx/>
                <a:latin typeface="Abadi" panose="020B0604020104020204" pitchFamily="34" charset="0"/>
                <a:cs typeface="Arial"/>
                <a:sym typeface="Arial"/>
              </a:rPr>
              <a:t>increases</a:t>
            </a:r>
            <a:r>
              <a:rPr kumimoji="0" lang="en-US" sz="1600" b="0" i="0" u="none" strike="noStrike" kern="0" cap="none" spc="0" normalizeH="0" baseline="0" noProof="0">
                <a:ln>
                  <a:noFill/>
                </a:ln>
                <a:solidFill>
                  <a:srgbClr val="FFFFFF"/>
                </a:solidFill>
                <a:effectLst/>
                <a:uLnTx/>
                <a:uFillTx/>
                <a:latin typeface="Abadi Extra Light"/>
                <a:cs typeface="Arial"/>
                <a:sym typeface="Arial"/>
              </a:rPr>
              <a:t> in poor mental health.</a:t>
            </a:r>
          </a:p>
        </p:txBody>
      </p:sp>
      <p:sp>
        <p:nvSpPr>
          <p:cNvPr id="18" name="Google Shape;256;p29">
            <a:extLst>
              <a:ext uri="{FF2B5EF4-FFF2-40B4-BE49-F238E27FC236}">
                <a16:creationId xmlns:a16="http://schemas.microsoft.com/office/drawing/2014/main" id="{EAD88512-D2B3-4711-A0C9-07135601E95E}"/>
              </a:ext>
            </a:extLst>
          </p:cNvPr>
          <p:cNvSpPr txBox="1">
            <a:spLocks/>
          </p:cNvSpPr>
          <p:nvPr/>
        </p:nvSpPr>
        <p:spPr>
          <a:xfrm>
            <a:off x="7770256" y="6051543"/>
            <a:ext cx="4211990" cy="560203"/>
          </a:xfrm>
          <a:prstGeom prst="rect">
            <a:avLst/>
          </a:prstGeom>
          <a:no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4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9pPr>
          </a:lstStyle>
          <a:p>
            <a:pPr marL="0" marR="0" lvl="0" indent="0" algn="l" defTabSz="1219170" rtl="0" eaLnBrk="1" fontAlgn="auto" latinLnBrk="0" hangingPunct="1">
              <a:lnSpc>
                <a:spcPct val="90000"/>
              </a:lnSpc>
              <a:spcBef>
                <a:spcPts val="0"/>
              </a:spcBef>
              <a:spcAft>
                <a:spcPts val="0"/>
              </a:spcAft>
              <a:buClr>
                <a:srgbClr val="000000"/>
              </a:buClr>
              <a:buSzPts val="1400"/>
              <a:buFont typeface="Arial"/>
              <a:buNone/>
              <a:tabLst/>
              <a:defRPr/>
            </a:pPr>
            <a:r>
              <a:rPr kumimoji="0" lang="en-US" sz="1067" b="0" i="0" u="none" strike="noStrike" kern="0" cap="none" spc="0" normalizeH="0" baseline="0" noProof="0">
                <a:ln>
                  <a:noFill/>
                </a:ln>
                <a:solidFill>
                  <a:srgbClr val="073763"/>
                </a:solidFill>
                <a:effectLst/>
                <a:uLnTx/>
                <a:uFillTx/>
                <a:latin typeface="Abadi Extra Light"/>
                <a:cs typeface="Arial"/>
                <a:sym typeface="Arial"/>
              </a:rPr>
              <a:t>* significant at the p&lt;0.05 level as compared to the grey referent group in each cluster</a:t>
            </a: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Rectangle 18">
            <a:extLst>
              <a:ext uri="{FF2B5EF4-FFF2-40B4-BE49-F238E27FC236}">
                <a16:creationId xmlns:a16="http://schemas.microsoft.com/office/drawing/2014/main" id="{F2D8B031-CB0C-F947-A2AD-1859F7883B55}"/>
              </a:ext>
            </a:extLst>
          </p:cNvPr>
          <p:cNvSpPr/>
          <p:nvPr/>
        </p:nvSpPr>
        <p:spPr>
          <a:xfrm>
            <a:off x="151282" y="2315422"/>
            <a:ext cx="7427017" cy="77821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0" name="Rectangle 19">
            <a:extLst>
              <a:ext uri="{FF2B5EF4-FFF2-40B4-BE49-F238E27FC236}">
                <a16:creationId xmlns:a16="http://schemas.microsoft.com/office/drawing/2014/main" id="{CFD79DD9-90C9-2A41-82EC-A8E2F81797C5}"/>
              </a:ext>
            </a:extLst>
          </p:cNvPr>
          <p:cNvSpPr/>
          <p:nvPr/>
        </p:nvSpPr>
        <p:spPr>
          <a:xfrm>
            <a:off x="143897" y="3037906"/>
            <a:ext cx="7427017" cy="70549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1" name="Rectangle 20">
            <a:extLst>
              <a:ext uri="{FF2B5EF4-FFF2-40B4-BE49-F238E27FC236}">
                <a16:creationId xmlns:a16="http://schemas.microsoft.com/office/drawing/2014/main" id="{E087B10A-E0B7-4949-A4E5-B8F0BE17ADB1}"/>
              </a:ext>
            </a:extLst>
          </p:cNvPr>
          <p:cNvSpPr/>
          <p:nvPr/>
        </p:nvSpPr>
        <p:spPr>
          <a:xfrm>
            <a:off x="143896" y="3749363"/>
            <a:ext cx="7427017" cy="76499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2" name="Rectangle 21">
            <a:extLst>
              <a:ext uri="{FF2B5EF4-FFF2-40B4-BE49-F238E27FC236}">
                <a16:creationId xmlns:a16="http://schemas.microsoft.com/office/drawing/2014/main" id="{50ABE259-03CC-404B-8534-9C0E0ECABC72}"/>
              </a:ext>
            </a:extLst>
          </p:cNvPr>
          <p:cNvSpPr/>
          <p:nvPr/>
        </p:nvSpPr>
        <p:spPr>
          <a:xfrm>
            <a:off x="143895" y="4529807"/>
            <a:ext cx="7427017" cy="59380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3" name="Rectangle 22">
            <a:extLst>
              <a:ext uri="{FF2B5EF4-FFF2-40B4-BE49-F238E27FC236}">
                <a16:creationId xmlns:a16="http://schemas.microsoft.com/office/drawing/2014/main" id="{20F3F8FC-944F-734B-B948-494B72AA5272}"/>
              </a:ext>
            </a:extLst>
          </p:cNvPr>
          <p:cNvSpPr/>
          <p:nvPr/>
        </p:nvSpPr>
        <p:spPr>
          <a:xfrm>
            <a:off x="143895" y="5098332"/>
            <a:ext cx="7427017" cy="66148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E31DAB11-3F32-3A4A-A72B-2B325CCB24F7}"/>
              </a:ext>
            </a:extLst>
          </p:cNvPr>
          <p:cNvSpPr/>
          <p:nvPr/>
        </p:nvSpPr>
        <p:spPr>
          <a:xfrm>
            <a:off x="151282" y="5792938"/>
            <a:ext cx="7427017" cy="77308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419753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7">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7">
                                            <p:txEl>
                                              <p:pRg st="14" end="1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7">
                                            <p:txEl>
                                              <p:pRg st="12" end="1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57">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57">
                                            <p:txEl>
                                              <p:pRg st="6" end="6"/>
                                            </p:txEl>
                                          </p:spTgt>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1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57">
                                            <p:txEl>
                                              <p:pRg st="7" end="7"/>
                                            </p:txEl>
                                          </p:spTgt>
                                        </p:tgtEl>
                                        <p:attrNameLst>
                                          <p:attrName>style.visibility</p:attrName>
                                        </p:attrNameLst>
                                      </p:cBhvr>
                                      <p:to>
                                        <p:strVal val="visible"/>
                                      </p:to>
                                    </p:set>
                                  </p:childTnLst>
                                </p:cTn>
                              </p:par>
                              <p:par>
                                <p:cTn id="39" presetID="1" presetClass="exit" presetSubtype="0" fill="hold" grpId="1" nodeType="withEffect">
                                  <p:stCondLst>
                                    <p:cond delay="0"/>
                                  </p:stCondLst>
                                  <p:childTnLst>
                                    <p:set>
                                      <p:cBhvr>
                                        <p:cTn id="40" dur="1" fill="hold">
                                          <p:stCondLst>
                                            <p:cond delay="0"/>
                                          </p:stCondLst>
                                        </p:cTn>
                                        <p:tgtEl>
                                          <p:spTgt spid="20"/>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57">
                                            <p:txEl>
                                              <p:pRg st="8" end="8"/>
                                            </p:txEl>
                                          </p:spTgt>
                                        </p:tgtEl>
                                        <p:attrNameLst>
                                          <p:attrName>style.visibility</p:attrName>
                                        </p:attrNameLst>
                                      </p:cBhvr>
                                      <p:to>
                                        <p:strVal val="visible"/>
                                      </p:to>
                                    </p:set>
                                  </p:childTnLst>
                                </p:cTn>
                              </p:par>
                              <p:par>
                                <p:cTn id="47" presetID="1" presetClass="exit" presetSubtype="0" fill="hold" grpId="1" nodeType="withEffect">
                                  <p:stCondLst>
                                    <p:cond delay="0"/>
                                  </p:stCondLst>
                                  <p:childTnLst>
                                    <p:set>
                                      <p:cBhvr>
                                        <p:cTn id="48" dur="1" fill="hold">
                                          <p:stCondLst>
                                            <p:cond delay="0"/>
                                          </p:stCondLst>
                                        </p:cTn>
                                        <p:tgtEl>
                                          <p:spTgt spid="21"/>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57">
                                            <p:txEl>
                                              <p:pRg st="9" end="9"/>
                                            </p:txEl>
                                          </p:spTgt>
                                        </p:tgtEl>
                                        <p:attrNameLst>
                                          <p:attrName>style.visibility</p:attrName>
                                        </p:attrNameLst>
                                      </p:cBhvr>
                                      <p:to>
                                        <p:strVal val="visible"/>
                                      </p:to>
                                    </p:set>
                                  </p:childTnLst>
                                </p:cTn>
                              </p:par>
                              <p:par>
                                <p:cTn id="55" presetID="1" presetClass="exit" presetSubtype="0" fill="hold" grpId="1" nodeType="withEffect">
                                  <p:stCondLst>
                                    <p:cond delay="0"/>
                                  </p:stCondLst>
                                  <p:childTnLst>
                                    <p:set>
                                      <p:cBhvr>
                                        <p:cTn id="56" dur="1" fill="hold">
                                          <p:stCondLst>
                                            <p:cond delay="0"/>
                                          </p:stCondLst>
                                        </p:cTn>
                                        <p:tgtEl>
                                          <p:spTgt spid="22"/>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57">
                                            <p:txEl>
                                              <p:pRg st="10" end="10"/>
                                            </p:txEl>
                                          </p:spTgt>
                                        </p:tgtEl>
                                        <p:attrNameLst>
                                          <p:attrName>style.visibility</p:attrName>
                                        </p:attrNameLst>
                                      </p:cBhvr>
                                      <p:to>
                                        <p:strVal val="visible"/>
                                      </p:to>
                                    </p:set>
                                  </p:childTnLst>
                                </p:cTn>
                              </p:par>
                              <p:par>
                                <p:cTn id="63" presetID="1" presetClass="exit" presetSubtype="0" fill="hold" grpId="1" nodeType="withEffect">
                                  <p:stCondLst>
                                    <p:cond delay="0"/>
                                  </p:stCondLst>
                                  <p:childTnLst>
                                    <p:set>
                                      <p:cBhvr>
                                        <p:cTn id="64"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pic>
        <p:nvPicPr>
          <p:cNvPr id="12" name="Graphic 11">
            <a:extLst>
              <a:ext uri="{FF2B5EF4-FFF2-40B4-BE49-F238E27FC236}">
                <a16:creationId xmlns:a16="http://schemas.microsoft.com/office/drawing/2014/main" id="{64726B20-3410-4743-8940-83BC85BD933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7174" y="1568747"/>
            <a:ext cx="7535969" cy="4806406"/>
          </a:xfrm>
          <a:prstGeom prst="rect">
            <a:avLst/>
          </a:prstGeom>
        </p:spPr>
      </p:pic>
      <p:sp>
        <p:nvSpPr>
          <p:cNvPr id="257" name="Google Shape;257;p29"/>
          <p:cNvSpPr txBox="1"/>
          <p:nvPr/>
        </p:nvSpPr>
        <p:spPr>
          <a:xfrm>
            <a:off x="8037095" y="1704782"/>
            <a:ext cx="3927731" cy="4794052"/>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90000"/>
              </a:lnSpc>
              <a:spcBef>
                <a:spcPts val="0"/>
              </a:spcBef>
              <a:spcAft>
                <a:spcPts val="0"/>
              </a:spcAft>
              <a:buClr>
                <a:srgbClr val="000000"/>
              </a:buClr>
              <a:buSzTx/>
              <a:buFontTx/>
              <a:buNone/>
              <a:tabLst/>
              <a:defRPr/>
            </a:pPr>
            <a:r>
              <a:rPr kumimoji="0" lang="en-US" sz="1867" b="0" i="0" u="none" strike="noStrike" kern="0" cap="none" spc="0" normalizeH="0" baseline="0" noProof="0">
                <a:ln>
                  <a:noFill/>
                </a:ln>
                <a:solidFill>
                  <a:srgbClr val="073763"/>
                </a:solidFill>
                <a:effectLst/>
                <a:uLnTx/>
                <a:uFillTx/>
                <a:latin typeface="Abadi Extra Light"/>
                <a:ea typeface="+mn-ea"/>
                <a:cs typeface="Arial"/>
                <a:sym typeface="Arial"/>
              </a:rPr>
              <a:t>Of the subpopulations experiencing high rates of poor mental health, </a:t>
            </a:r>
            <a:r>
              <a:rPr kumimoji="0" lang="en-US" sz="1867" b="1" i="0" u="none" strike="noStrike" kern="0" cap="none" spc="0" normalizeH="0" baseline="0" noProof="0">
                <a:ln>
                  <a:noFill/>
                </a:ln>
                <a:solidFill>
                  <a:srgbClr val="073763"/>
                </a:solidFill>
                <a:effectLst/>
                <a:uLnTx/>
                <a:uFillTx/>
                <a:latin typeface="Abadi Extra Light"/>
                <a:ea typeface="+mn-ea"/>
                <a:cs typeface="Arial"/>
                <a:sym typeface="Arial"/>
              </a:rPr>
              <a:t>respondents with disabilities </a:t>
            </a:r>
            <a:r>
              <a:rPr kumimoji="0" lang="en-US" sz="1867" b="0" i="0" u="none" strike="noStrike" kern="0" cap="none" spc="0" normalizeH="0" baseline="0" noProof="0">
                <a:ln>
                  <a:noFill/>
                </a:ln>
                <a:solidFill>
                  <a:srgbClr val="073763"/>
                </a:solidFill>
                <a:effectLst/>
                <a:uLnTx/>
                <a:uFillTx/>
                <a:latin typeface="Abadi Extra Light"/>
                <a:ea typeface="+mn-ea"/>
                <a:cs typeface="Arial"/>
                <a:sym typeface="Arial"/>
              </a:rPr>
              <a:t>reported the highest rates of 15+ days of poor mental health</a:t>
            </a:r>
          </a:p>
          <a:p>
            <a:pPr marL="342900" marR="0" lvl="0" indent="-342900" algn="l" defTabSz="1219170" rtl="0" eaLnBrk="1" fontAlgn="auto" latinLnBrk="0" hangingPunct="1">
              <a:lnSpc>
                <a:spcPct val="90000"/>
              </a:lnSpc>
              <a:spcBef>
                <a:spcPts val="0"/>
              </a:spcBef>
              <a:spcAft>
                <a:spcPts val="0"/>
              </a:spcAft>
              <a:buClr>
                <a:srgbClr val="000000"/>
              </a:buClr>
              <a:buSzTx/>
              <a:buFont typeface="Arial" panose="020B0604020202020204" pitchFamily="34" charset="0"/>
              <a:buChar char="•"/>
              <a:tabLst/>
              <a:defRPr/>
            </a:pPr>
            <a:r>
              <a:rPr kumimoji="0" lang="en-US" sz="1867" b="0" i="0" u="none" strike="noStrike" kern="0" cap="none" spc="0" normalizeH="0" baseline="0" noProof="0">
                <a:ln>
                  <a:noFill/>
                </a:ln>
                <a:solidFill>
                  <a:srgbClr val="073763"/>
                </a:solidFill>
                <a:effectLst/>
                <a:uLnTx/>
                <a:uFillTx/>
                <a:latin typeface="Abadi Extra Light"/>
                <a:ea typeface="+mn-ea"/>
                <a:cs typeface="Arial"/>
                <a:sym typeface="Arial"/>
              </a:rPr>
              <a:t>This was true across all categories</a:t>
            </a:r>
          </a:p>
          <a:p>
            <a:pPr marL="0" marR="0" lvl="0" indent="0" algn="l" defTabSz="1219170" rtl="0" eaLnBrk="1" fontAlgn="auto" latinLnBrk="0" hangingPunct="1">
              <a:lnSpc>
                <a:spcPct val="9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73763"/>
              </a:solidFill>
              <a:effectLst/>
              <a:uLnTx/>
              <a:uFillTx/>
              <a:latin typeface="Abadi Extra Light"/>
              <a:ea typeface="+mn-ea"/>
              <a:cs typeface="Arial"/>
              <a:sym typeface="Arial"/>
            </a:endParaRPr>
          </a:p>
          <a:p>
            <a:pPr marL="0" marR="0" lvl="0" indent="0" algn="l" defTabSz="1219170" rtl="0" eaLnBrk="1" fontAlgn="auto" latinLnBrk="0" hangingPunct="1">
              <a:lnSpc>
                <a:spcPct val="9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73763"/>
              </a:solidFill>
              <a:effectLst/>
              <a:uLnTx/>
              <a:uFillTx/>
              <a:latin typeface="Abadi Extra Light"/>
              <a:ea typeface="+mn-ea"/>
              <a:cs typeface="Arial"/>
              <a:sym typeface="Arial"/>
            </a:endParaRPr>
          </a:p>
          <a:p>
            <a:pPr marL="0" marR="0" lvl="0" indent="0" algn="l" defTabSz="1219170" rtl="0" eaLnBrk="1" fontAlgn="auto" latinLnBrk="0" hangingPunct="1">
              <a:lnSpc>
                <a:spcPct val="90000"/>
              </a:lnSpc>
              <a:spcBef>
                <a:spcPts val="0"/>
              </a:spcBef>
              <a:spcAft>
                <a:spcPts val="0"/>
              </a:spcAft>
              <a:buClr>
                <a:srgbClr val="000000"/>
              </a:buClr>
              <a:buSzTx/>
              <a:buFontTx/>
              <a:buNone/>
              <a:tabLst/>
              <a:defRPr/>
            </a:pPr>
            <a:r>
              <a:rPr kumimoji="0" lang="en-US" sz="1867" b="0" i="0" u="none" strike="noStrike" kern="0" cap="none" spc="0" normalizeH="0" baseline="0" noProof="0">
                <a:ln>
                  <a:noFill/>
                </a:ln>
                <a:solidFill>
                  <a:srgbClr val="073763"/>
                </a:solidFill>
                <a:effectLst/>
                <a:uLnTx/>
                <a:uFillTx/>
                <a:latin typeface="Abadi Extra Light"/>
                <a:ea typeface="+mn-ea"/>
                <a:cs typeface="Arial"/>
                <a:sym typeface="Arial"/>
              </a:rPr>
              <a:t>Almost </a:t>
            </a:r>
            <a:r>
              <a:rPr kumimoji="0" lang="en-US" sz="1867" b="1" i="0" u="none" strike="noStrike" kern="0" cap="none" spc="0" normalizeH="0" baseline="0" noProof="0">
                <a:ln>
                  <a:noFill/>
                </a:ln>
                <a:solidFill>
                  <a:srgbClr val="073763"/>
                </a:solidFill>
                <a:effectLst/>
                <a:uLnTx/>
                <a:uFillTx/>
                <a:latin typeface="Abadi Extra Light"/>
                <a:ea typeface="+mn-ea"/>
                <a:cs typeface="Arial"/>
                <a:sym typeface="Arial"/>
              </a:rPr>
              <a:t>1 in 2 caregivers of persons with special needs</a:t>
            </a:r>
            <a:r>
              <a:rPr kumimoji="0" lang="en-US" sz="1867" b="0" i="0" u="none" strike="noStrike" kern="0" cap="none" spc="0" normalizeH="0" baseline="0" noProof="0">
                <a:ln>
                  <a:noFill/>
                </a:ln>
                <a:solidFill>
                  <a:srgbClr val="073763"/>
                </a:solidFill>
                <a:effectLst/>
                <a:uLnTx/>
                <a:uFillTx/>
                <a:latin typeface="Abadi Extra Light"/>
                <a:ea typeface="+mn-ea"/>
                <a:cs typeface="Arial"/>
                <a:sym typeface="Arial"/>
              </a:rPr>
              <a:t> and </a:t>
            </a:r>
            <a:r>
              <a:rPr kumimoji="0" lang="en-US" sz="1867" b="1" i="0" u="none" strike="noStrike" kern="0" cap="none" spc="0" normalizeH="0" baseline="0" noProof="0">
                <a:ln>
                  <a:noFill/>
                </a:ln>
                <a:solidFill>
                  <a:srgbClr val="073763"/>
                </a:solidFill>
                <a:effectLst/>
                <a:uLnTx/>
                <a:uFillTx/>
                <a:latin typeface="Abadi Extra Light"/>
                <a:ea typeface="+mn-ea"/>
                <a:cs typeface="Arial"/>
                <a:sym typeface="Arial"/>
              </a:rPr>
              <a:t>parents of children with special healthcare needs </a:t>
            </a:r>
            <a:r>
              <a:rPr kumimoji="0" lang="en-US" sz="1867" b="0" i="0" u="none" strike="noStrike" kern="0" cap="none" spc="0" normalizeH="0" baseline="0" noProof="0">
                <a:ln>
                  <a:noFill/>
                </a:ln>
                <a:solidFill>
                  <a:srgbClr val="073763"/>
                </a:solidFill>
                <a:effectLst/>
                <a:uLnTx/>
                <a:uFillTx/>
                <a:latin typeface="Abadi Extra Light"/>
                <a:ea typeface="+mn-ea"/>
                <a:cs typeface="Arial"/>
                <a:sym typeface="Arial"/>
              </a:rPr>
              <a:t>are experiencing high rates of poor mental health</a:t>
            </a:r>
          </a:p>
          <a:p>
            <a:pPr marL="0" marR="0" lvl="0" indent="0" algn="l" defTabSz="1219170" rtl="0" eaLnBrk="1" fontAlgn="auto" latinLnBrk="0" hangingPunct="1">
              <a:lnSpc>
                <a:spcPct val="9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badi Extra Light"/>
              <a:ea typeface="+mn-ea"/>
              <a:cs typeface="Arial"/>
              <a:sym typeface="Arial"/>
            </a:endParaRPr>
          </a:p>
        </p:txBody>
      </p:sp>
      <p:sp>
        <p:nvSpPr>
          <p:cNvPr id="258" name="Google Shape;258;p29"/>
          <p:cNvSpPr txBox="1">
            <a:spLocks noGrp="1"/>
          </p:cNvSpPr>
          <p:nvPr>
            <p:ph type="sldNum" idx="12"/>
          </p:nvPr>
        </p:nvSpPr>
        <p:spPr>
          <a:xfrm>
            <a:off x="8610600" y="6356351"/>
            <a:ext cx="2743200" cy="365200"/>
          </a:xfrm>
          <a:prstGeom prst="rect">
            <a:avLst/>
          </a:prstGeom>
        </p:spPr>
        <p:txBody>
          <a:bodyPr spcFirstLastPara="1" wrap="square" lIns="91433" tIns="45700" rIns="91433" bIns="4570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467" b="0" i="0" u="none" strike="noStrike" kern="0" cap="none" spc="0" normalizeH="0" baseline="0" noProof="0">
                <a:ln>
                  <a:noFill/>
                </a:ln>
                <a:solidFill>
                  <a:srgbClr val="595959"/>
                </a:solidFill>
                <a:effectLst/>
                <a:uLnTx/>
                <a:uFillTx/>
                <a:latin typeface="Abadi"/>
                <a:ea typeface="+mn-ea"/>
                <a:cs typeface="Arial"/>
                <a:sym typeface="Arial"/>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49</a:t>
            </a:fld>
            <a:endParaRPr kumimoji="0" lang="en" sz="1467" b="0" i="0" u="none" strike="noStrike" kern="0" cap="none" spc="0" normalizeH="0" baseline="0" noProof="0">
              <a:ln>
                <a:noFill/>
              </a:ln>
              <a:solidFill>
                <a:srgbClr val="595959"/>
              </a:solidFill>
              <a:effectLst/>
              <a:uLnTx/>
              <a:uFillTx/>
              <a:latin typeface="Abadi"/>
              <a:ea typeface="+mn-ea"/>
              <a:cs typeface="Arial"/>
              <a:sym typeface="Arial"/>
            </a:endParaRPr>
          </a:p>
        </p:txBody>
      </p:sp>
      <p:sp>
        <p:nvSpPr>
          <p:cNvPr id="2" name="Google Shape;272;p34">
            <a:extLst>
              <a:ext uri="{FF2B5EF4-FFF2-40B4-BE49-F238E27FC236}">
                <a16:creationId xmlns:a16="http://schemas.microsoft.com/office/drawing/2014/main" id="{C14AAF83-5719-4695-AB78-C6198F0135CC}"/>
              </a:ext>
            </a:extLst>
          </p:cNvPr>
          <p:cNvSpPr txBox="1"/>
          <p:nvPr/>
        </p:nvSpPr>
        <p:spPr>
          <a:xfrm>
            <a:off x="-1060115" y="6539585"/>
            <a:ext cx="5956000" cy="50160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1333" b="0" i="1" u="none" strike="noStrike" kern="0" cap="none" spc="0" normalizeH="0" baseline="0" noProof="0">
                <a:ln>
                  <a:noFill/>
                </a:ln>
                <a:solidFill>
                  <a:srgbClr val="000000"/>
                </a:solidFill>
                <a:effectLst/>
                <a:uLnTx/>
                <a:uFillTx/>
                <a:latin typeface="Abadi Extra Light"/>
                <a:ea typeface="+mn-ea"/>
                <a:cs typeface="Arial"/>
                <a:sym typeface="Arial"/>
              </a:rPr>
              <a:t>Preliminary data - 1.7.21 - Not for external distribution</a:t>
            </a:r>
            <a:endParaRPr kumimoji="0" sz="1333" b="0" i="1" u="none" strike="noStrike" kern="0" cap="none" spc="0" normalizeH="0" baseline="0" noProof="0">
              <a:ln>
                <a:noFill/>
              </a:ln>
              <a:solidFill>
                <a:srgbClr val="000000"/>
              </a:solidFill>
              <a:effectLst/>
              <a:uLnTx/>
              <a:uFillTx/>
              <a:latin typeface="Abadi Extra Light"/>
              <a:ea typeface="+mn-ea"/>
              <a:cs typeface="Arial"/>
              <a:sym typeface="Arial"/>
            </a:endParaRPr>
          </a:p>
        </p:txBody>
      </p:sp>
      <p:sp>
        <p:nvSpPr>
          <p:cNvPr id="6" name="Rectangle 5">
            <a:extLst>
              <a:ext uri="{FF2B5EF4-FFF2-40B4-BE49-F238E27FC236}">
                <a16:creationId xmlns:a16="http://schemas.microsoft.com/office/drawing/2014/main" id="{3CBF35BC-3557-459D-A0F8-FF66F7903CEF}"/>
              </a:ext>
            </a:extLst>
          </p:cNvPr>
          <p:cNvSpPr/>
          <p:nvPr/>
        </p:nvSpPr>
        <p:spPr>
          <a:xfrm>
            <a:off x="2146" y="34444"/>
            <a:ext cx="12191999" cy="84299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Title 1">
            <a:extLst>
              <a:ext uri="{FF2B5EF4-FFF2-40B4-BE49-F238E27FC236}">
                <a16:creationId xmlns:a16="http://schemas.microsoft.com/office/drawing/2014/main" id="{49651188-FB8F-4D9E-AAB8-BC64435AE549}"/>
              </a:ext>
            </a:extLst>
          </p:cNvPr>
          <p:cNvSpPr txBox="1">
            <a:spLocks/>
          </p:cNvSpPr>
          <p:nvPr/>
        </p:nvSpPr>
        <p:spPr>
          <a:xfrm>
            <a:off x="386845" y="176424"/>
            <a:ext cx="11360800" cy="619827"/>
          </a:xfrm>
          <a:prstGeom prst="rect">
            <a:avLst/>
          </a:prstGeom>
          <a:no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4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9pPr>
          </a:lstStyle>
          <a:p>
            <a:pPr marL="0" marR="0" lvl="0" indent="0" algn="ctr" defTabSz="1219170" rtl="0" eaLnBrk="1" fontAlgn="auto" latinLnBrk="0" hangingPunct="1">
              <a:lnSpc>
                <a:spcPct val="90000"/>
              </a:lnSpc>
              <a:spcBef>
                <a:spcPts val="0"/>
              </a:spcBef>
              <a:spcAft>
                <a:spcPts val="0"/>
              </a:spcAft>
              <a:buClr>
                <a:srgbClr val="000000"/>
              </a:buClr>
              <a:buSzPts val="1400"/>
              <a:buFont typeface="Arial"/>
              <a:buNone/>
              <a:tabLst/>
              <a:defRPr/>
            </a:pPr>
            <a:r>
              <a:rPr kumimoji="0" lang="en-US" sz="3733" b="1" i="0" u="none" strike="noStrike" kern="0" cap="none" spc="800" normalizeH="0" baseline="0" noProof="0">
                <a:ln>
                  <a:noFill/>
                </a:ln>
                <a:solidFill>
                  <a:srgbClr val="FFFFFF"/>
                </a:solidFill>
                <a:effectLst/>
                <a:uLnTx/>
                <a:uFillTx/>
                <a:latin typeface="Abadi Extra Light"/>
                <a:cs typeface="Arial"/>
                <a:sym typeface="Arial"/>
              </a:rPr>
              <a:t>MENTAL HEALTH STATUS, CONT.</a:t>
            </a:r>
            <a:endParaRPr kumimoji="0" lang="en-US" sz="1467" b="0" i="0" u="none" strike="noStrike" kern="0" cap="none" spc="0" normalizeH="0" baseline="0" noProof="0">
              <a:ln>
                <a:noFill/>
              </a:ln>
              <a:solidFill>
                <a:srgbClr val="000000"/>
              </a:solidFill>
              <a:effectLst/>
              <a:uLnTx/>
              <a:uFillTx/>
              <a:latin typeface="Arial"/>
              <a:cs typeface="Arial"/>
              <a:sym typeface="Arial"/>
            </a:endParaRPr>
          </a:p>
        </p:txBody>
      </p:sp>
      <p:sp>
        <p:nvSpPr>
          <p:cNvPr id="14" name="Rectangle 13">
            <a:extLst>
              <a:ext uri="{FF2B5EF4-FFF2-40B4-BE49-F238E27FC236}">
                <a16:creationId xmlns:a16="http://schemas.microsoft.com/office/drawing/2014/main" id="{3413C14C-1FF5-2D47-BA28-DA16CE500D27}"/>
              </a:ext>
            </a:extLst>
          </p:cNvPr>
          <p:cNvSpPr/>
          <p:nvPr/>
        </p:nvSpPr>
        <p:spPr>
          <a:xfrm>
            <a:off x="2146" y="6607934"/>
            <a:ext cx="12191999" cy="246844"/>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 name="Google Shape;259;p34">
            <a:extLst>
              <a:ext uri="{FF2B5EF4-FFF2-40B4-BE49-F238E27FC236}">
                <a16:creationId xmlns:a16="http://schemas.microsoft.com/office/drawing/2014/main" id="{8470F052-EA1A-6A43-A1FB-CA10999110DD}"/>
              </a:ext>
            </a:extLst>
          </p:cNvPr>
          <p:cNvSpPr txBox="1">
            <a:spLocks/>
          </p:cNvSpPr>
          <p:nvPr/>
        </p:nvSpPr>
        <p:spPr>
          <a:xfrm>
            <a:off x="7680" y="963674"/>
            <a:ext cx="12184320" cy="495973"/>
          </a:xfrm>
          <a:prstGeom prst="rect">
            <a:avLst/>
          </a:prstGeom>
          <a:solidFill>
            <a:schemeClr val="accent4">
              <a:lumMod val="75000"/>
            </a:schemeClr>
          </a:solidFill>
          <a:ln w="9525" cap="flat" cmpd="sng">
            <a:noFill/>
            <a:prstDash val="solid"/>
            <a:round/>
            <a:headEnd type="none" w="sm" len="sm"/>
            <a:tailEnd type="none" w="sm" len="sm"/>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4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9pPr>
          </a:lstStyle>
          <a:p>
            <a:pPr marL="0" marR="0" lvl="0" indent="0" algn="ctr" defTabSz="1219170" rtl="0" eaLnBrk="1" fontAlgn="auto" latinLnBrk="0" hangingPunct="1">
              <a:lnSpc>
                <a:spcPct val="9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FFFFFF"/>
                </a:solidFill>
                <a:effectLst/>
                <a:uLnTx/>
                <a:uFillTx/>
                <a:latin typeface="Abadi Extra Light"/>
                <a:cs typeface="Arial"/>
                <a:sym typeface="Arial"/>
              </a:rPr>
              <a:t>1 in 3 MA adults reported 15+ days of poor mental health in the past 30 days.</a:t>
            </a:r>
          </a:p>
          <a:p>
            <a:pPr marL="0" marR="0" lvl="0" indent="0" algn="ctr" defTabSz="1219170" rtl="0" eaLnBrk="1" fontAlgn="auto" latinLnBrk="0" hangingPunct="1">
              <a:lnSpc>
                <a:spcPct val="9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FFFFFF"/>
                </a:solidFill>
                <a:effectLst/>
                <a:uLnTx/>
                <a:uFillTx/>
                <a:latin typeface="Abadi Extra Light"/>
                <a:cs typeface="Arial"/>
                <a:sym typeface="Arial"/>
              </a:rPr>
              <a:t>All demographic groups in MA are experiencing increases in poor mental health.</a:t>
            </a:r>
          </a:p>
        </p:txBody>
      </p:sp>
      <p:sp>
        <p:nvSpPr>
          <p:cNvPr id="19" name="Google Shape;256;p29">
            <a:extLst>
              <a:ext uri="{FF2B5EF4-FFF2-40B4-BE49-F238E27FC236}">
                <a16:creationId xmlns:a16="http://schemas.microsoft.com/office/drawing/2014/main" id="{6B052636-29E9-43C0-AC80-3A211CAD3338}"/>
              </a:ext>
            </a:extLst>
          </p:cNvPr>
          <p:cNvSpPr txBox="1">
            <a:spLocks/>
          </p:cNvSpPr>
          <p:nvPr/>
        </p:nvSpPr>
        <p:spPr>
          <a:xfrm>
            <a:off x="8662662" y="6005244"/>
            <a:ext cx="2639077" cy="560203"/>
          </a:xfrm>
          <a:prstGeom prst="rect">
            <a:avLst/>
          </a:prstGeom>
          <a:no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4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9pPr>
          </a:lstStyle>
          <a:p>
            <a:pPr marL="0" marR="0" lvl="0" indent="0" algn="l" defTabSz="1219170" rtl="0" eaLnBrk="1" fontAlgn="auto" latinLnBrk="0" hangingPunct="1">
              <a:lnSpc>
                <a:spcPct val="90000"/>
              </a:lnSpc>
              <a:spcBef>
                <a:spcPts val="0"/>
              </a:spcBef>
              <a:spcAft>
                <a:spcPts val="0"/>
              </a:spcAft>
              <a:buClr>
                <a:srgbClr val="000000"/>
              </a:buClr>
              <a:buSzPts val="1400"/>
              <a:buFont typeface="Arial"/>
              <a:buNone/>
              <a:tabLst/>
              <a:defRPr/>
            </a:pPr>
            <a:r>
              <a:rPr kumimoji="0" lang="en-US" sz="1067" b="0" i="0" u="none" strike="noStrike" kern="0" cap="none" spc="0" normalizeH="0" baseline="0" noProof="0">
                <a:ln>
                  <a:noFill/>
                </a:ln>
                <a:solidFill>
                  <a:srgbClr val="073763"/>
                </a:solidFill>
                <a:effectLst/>
                <a:uLnTx/>
                <a:uFillTx/>
                <a:latin typeface="Abadi Extra Light"/>
                <a:cs typeface="Arial"/>
                <a:sym typeface="Arial"/>
              </a:rPr>
              <a:t>* significant at the p&lt;0.05 level as compared to the grey referent group in each cluster</a:t>
            </a: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Rectangle 23">
            <a:extLst>
              <a:ext uri="{FF2B5EF4-FFF2-40B4-BE49-F238E27FC236}">
                <a16:creationId xmlns:a16="http://schemas.microsoft.com/office/drawing/2014/main" id="{3F1153DD-4E2D-5649-B1D4-456BA9B38D28}"/>
              </a:ext>
            </a:extLst>
          </p:cNvPr>
          <p:cNvSpPr/>
          <p:nvPr/>
        </p:nvSpPr>
        <p:spPr>
          <a:xfrm>
            <a:off x="125404" y="4818186"/>
            <a:ext cx="7822109" cy="1680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20688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5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srgbClr val="464646">
                    <a:lumMod val="40000"/>
                    <a:lumOff val="60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srgbClr val="464646">
                  <a:lumMod val="40000"/>
                  <a:lumOff val="60000"/>
                </a:srgbClr>
              </a:solidFill>
              <a:effectLst/>
              <a:uLnTx/>
              <a:uFillTx/>
              <a:latin typeface="Calibri"/>
              <a:ea typeface="+mn-ea"/>
              <a:cs typeface="+mn-cs"/>
            </a:endParaRPr>
          </a:p>
        </p:txBody>
      </p:sp>
      <p:sp>
        <p:nvSpPr>
          <p:cNvPr id="5" name="Rectangle 4"/>
          <p:cNvSpPr/>
          <p:nvPr/>
        </p:nvSpPr>
        <p:spPr>
          <a:xfrm>
            <a:off x="2933700" y="239322"/>
            <a:ext cx="663895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n-ea"/>
                <a:cs typeface="+mn-cs"/>
              </a:rPr>
              <a:t>Trust the Facts. Get the </a:t>
            </a:r>
            <a:r>
              <a:rPr kumimoji="0" lang="en-US" sz="3600" b="1" i="0" u="none" strike="noStrike" kern="1200" cap="none" spc="0" normalizeH="0" baseline="0" noProof="0" dirty="0" err="1">
                <a:ln>
                  <a:noFill/>
                </a:ln>
                <a:solidFill>
                  <a:prstClr val="white"/>
                </a:solidFill>
                <a:effectLst/>
                <a:uLnTx/>
                <a:uFillTx/>
                <a:latin typeface="Calibri"/>
                <a:ea typeface="+mn-ea"/>
                <a:cs typeface="+mn-cs"/>
              </a:rPr>
              <a:t>Vax</a:t>
            </a:r>
            <a:r>
              <a:rPr kumimoji="0" lang="en-US" sz="3600" b="1" i="0" u="none" strike="noStrike" kern="1200" cap="none" spc="0" normalizeH="0" baseline="0" noProof="0" dirty="0">
                <a:ln>
                  <a:noFill/>
                </a:ln>
                <a:solidFill>
                  <a:prstClr val="white"/>
                </a:solidFill>
                <a:effectLst/>
                <a:uLnTx/>
                <a:uFillTx/>
                <a:latin typeface="Calibri"/>
                <a:ea typeface="+mn-ea"/>
                <a:cs typeface="+mn-cs"/>
              </a:rPr>
              <a: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2074" y="985837"/>
            <a:ext cx="5345651" cy="5506665"/>
          </a:xfrm>
          <a:prstGeom prst="rect">
            <a:avLst/>
          </a:prstGeom>
        </p:spPr>
      </p:pic>
    </p:spTree>
    <p:extLst>
      <p:ext uri="{BB962C8B-B14F-4D97-AF65-F5344CB8AC3E}">
        <p14:creationId xmlns:p14="http://schemas.microsoft.com/office/powerpoint/2010/main" val="38639692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8" name="Google Shape;258;p29"/>
          <p:cNvSpPr txBox="1">
            <a:spLocks noGrp="1"/>
          </p:cNvSpPr>
          <p:nvPr>
            <p:ph type="sldNum" idx="12"/>
          </p:nvPr>
        </p:nvSpPr>
        <p:spPr>
          <a:xfrm>
            <a:off x="8610600" y="6356351"/>
            <a:ext cx="2743200" cy="365200"/>
          </a:xfrm>
          <a:prstGeom prst="rect">
            <a:avLst/>
          </a:prstGeom>
        </p:spPr>
        <p:txBody>
          <a:bodyPr spcFirstLastPara="1" wrap="square" lIns="91433" tIns="45700" rIns="91433" bIns="45700" anchor="ctr" anchorCtr="0">
            <a:noAutofit/>
          </a:bodyPr>
          <a:lstStyle/>
          <a:p>
            <a:pPr marL="0" marR="0" lvl="0" indent="0" algn="r" defTabSz="121914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467" b="0" i="0" u="none" strike="noStrike" kern="0" cap="none" spc="0" normalizeH="0" baseline="0" noProof="0">
                <a:ln>
                  <a:noFill/>
                </a:ln>
                <a:solidFill>
                  <a:srgbClr val="595959"/>
                </a:solidFill>
                <a:effectLst/>
                <a:uLnTx/>
                <a:uFillTx/>
                <a:latin typeface="Abadi"/>
                <a:ea typeface="+mn-ea"/>
                <a:cs typeface="Arial"/>
                <a:sym typeface="Arial"/>
              </a:rPr>
              <a:pPr marL="0" marR="0" lvl="0" indent="0" algn="r" defTabSz="1219140" rtl="0" eaLnBrk="1" fontAlgn="auto" latinLnBrk="0" hangingPunct="1">
                <a:lnSpc>
                  <a:spcPct val="100000"/>
                </a:lnSpc>
                <a:spcBef>
                  <a:spcPts val="0"/>
                </a:spcBef>
                <a:spcAft>
                  <a:spcPts val="0"/>
                </a:spcAft>
                <a:buClr>
                  <a:srgbClr val="000000"/>
                </a:buClr>
                <a:buSzTx/>
                <a:buFontTx/>
                <a:buNone/>
                <a:tabLst/>
                <a:defRPr/>
              </a:pPr>
              <a:t>50</a:t>
            </a:fld>
            <a:endParaRPr kumimoji="0" lang="en" sz="1467" b="0" i="0" u="none" strike="noStrike" kern="0" cap="none" spc="0" normalizeH="0" baseline="0" noProof="0">
              <a:ln>
                <a:noFill/>
              </a:ln>
              <a:solidFill>
                <a:srgbClr val="595959"/>
              </a:solidFill>
              <a:effectLst/>
              <a:uLnTx/>
              <a:uFillTx/>
              <a:latin typeface="Abadi"/>
              <a:ea typeface="+mn-ea"/>
              <a:cs typeface="Arial"/>
              <a:sym typeface="Arial"/>
            </a:endParaRPr>
          </a:p>
        </p:txBody>
      </p:sp>
      <p:sp>
        <p:nvSpPr>
          <p:cNvPr id="2" name="Google Shape;272;p34">
            <a:extLst>
              <a:ext uri="{FF2B5EF4-FFF2-40B4-BE49-F238E27FC236}">
                <a16:creationId xmlns:a16="http://schemas.microsoft.com/office/drawing/2014/main" id="{C14AAF83-5719-4695-AB78-C6198F0135CC}"/>
              </a:ext>
            </a:extLst>
          </p:cNvPr>
          <p:cNvSpPr txBox="1"/>
          <p:nvPr/>
        </p:nvSpPr>
        <p:spPr>
          <a:xfrm>
            <a:off x="-1060115" y="6539585"/>
            <a:ext cx="5956000" cy="501600"/>
          </a:xfrm>
          <a:prstGeom prst="rect">
            <a:avLst/>
          </a:prstGeom>
          <a:noFill/>
          <a:ln>
            <a:noFill/>
          </a:ln>
        </p:spPr>
        <p:txBody>
          <a:bodyPr spcFirstLastPara="1" wrap="square" lIns="121900" tIns="121900" rIns="121900" bIns="121900" anchor="t" anchorCtr="0">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 sz="1333" b="0" i="1" u="none" strike="noStrike" kern="0" cap="none" spc="0" normalizeH="0" baseline="0" noProof="0">
                <a:ln>
                  <a:noFill/>
                </a:ln>
                <a:solidFill>
                  <a:srgbClr val="000000"/>
                </a:solidFill>
                <a:effectLst/>
                <a:uLnTx/>
                <a:uFillTx/>
                <a:latin typeface="Abadi Extra Light"/>
                <a:ea typeface="+mn-ea"/>
                <a:cs typeface="Arial"/>
                <a:sym typeface="Arial"/>
              </a:rPr>
              <a:t>Preliminary data - 1.7.21 - Not for external distribution</a:t>
            </a:r>
            <a:endParaRPr kumimoji="0" sz="1333" b="0" i="1" u="none" strike="noStrike" kern="0" cap="none" spc="0" normalizeH="0" baseline="0" noProof="0">
              <a:ln>
                <a:noFill/>
              </a:ln>
              <a:solidFill>
                <a:srgbClr val="000000"/>
              </a:solidFill>
              <a:effectLst/>
              <a:uLnTx/>
              <a:uFillTx/>
              <a:latin typeface="Abadi Extra Light"/>
              <a:ea typeface="+mn-ea"/>
              <a:cs typeface="Arial"/>
              <a:sym typeface="Arial"/>
            </a:endParaRPr>
          </a:p>
        </p:txBody>
      </p:sp>
      <p:sp>
        <p:nvSpPr>
          <p:cNvPr id="6" name="Rectangle 5">
            <a:extLst>
              <a:ext uri="{FF2B5EF4-FFF2-40B4-BE49-F238E27FC236}">
                <a16:creationId xmlns:a16="http://schemas.microsoft.com/office/drawing/2014/main" id="{3CBF35BC-3557-459D-A0F8-FF66F7903CEF}"/>
              </a:ext>
            </a:extLst>
          </p:cNvPr>
          <p:cNvSpPr/>
          <p:nvPr/>
        </p:nvSpPr>
        <p:spPr>
          <a:xfrm>
            <a:off x="2147" y="34444"/>
            <a:ext cx="12191999" cy="84299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Title 1">
            <a:extLst>
              <a:ext uri="{FF2B5EF4-FFF2-40B4-BE49-F238E27FC236}">
                <a16:creationId xmlns:a16="http://schemas.microsoft.com/office/drawing/2014/main" id="{49651188-FB8F-4D9E-AAB8-BC64435AE549}"/>
              </a:ext>
            </a:extLst>
          </p:cNvPr>
          <p:cNvSpPr txBox="1">
            <a:spLocks/>
          </p:cNvSpPr>
          <p:nvPr/>
        </p:nvSpPr>
        <p:spPr>
          <a:xfrm>
            <a:off x="386845" y="176425"/>
            <a:ext cx="11360800" cy="619827"/>
          </a:xfrm>
          <a:prstGeom prst="rect">
            <a:avLst/>
          </a:prstGeom>
          <a:no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4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9pPr>
          </a:lstStyle>
          <a:p>
            <a:pPr marL="0" marR="0" lvl="0" indent="0" algn="ctr" defTabSz="1219140" rtl="0" eaLnBrk="1" fontAlgn="auto" latinLnBrk="0" hangingPunct="1">
              <a:lnSpc>
                <a:spcPct val="90000"/>
              </a:lnSpc>
              <a:spcBef>
                <a:spcPts val="0"/>
              </a:spcBef>
              <a:spcAft>
                <a:spcPts val="0"/>
              </a:spcAft>
              <a:buClr>
                <a:srgbClr val="000000"/>
              </a:buClr>
              <a:buSzPts val="1400"/>
              <a:buFont typeface="Arial"/>
              <a:buNone/>
              <a:tabLst/>
              <a:defRPr/>
            </a:pPr>
            <a:r>
              <a:rPr kumimoji="0" lang="en-US" sz="3733" b="1" i="0" u="none" strike="noStrike" kern="0" cap="none" spc="800" normalizeH="0" baseline="0" noProof="0">
                <a:ln>
                  <a:noFill/>
                </a:ln>
                <a:solidFill>
                  <a:srgbClr val="FFFFFF"/>
                </a:solidFill>
                <a:effectLst/>
                <a:uLnTx/>
                <a:uFillTx/>
                <a:latin typeface="Abadi Extra Light"/>
                <a:cs typeface="Arial"/>
                <a:sym typeface="Arial"/>
              </a:rPr>
              <a:t>DELAY IN HEALTH CARE</a:t>
            </a:r>
            <a:endParaRPr kumimoji="0" lang="en-US" sz="1467" b="0" i="0" u="none" strike="noStrike" kern="0" cap="none" spc="0" normalizeH="0" baseline="0" noProof="0">
              <a:ln>
                <a:noFill/>
              </a:ln>
              <a:solidFill>
                <a:srgbClr val="000000"/>
              </a:solidFill>
              <a:effectLst/>
              <a:uLnTx/>
              <a:uFillTx/>
              <a:latin typeface="Arial"/>
              <a:cs typeface="Arial"/>
              <a:sym typeface="Arial"/>
            </a:endParaRPr>
          </a:p>
        </p:txBody>
      </p:sp>
      <p:sp>
        <p:nvSpPr>
          <p:cNvPr id="14" name="Rectangle 13">
            <a:extLst>
              <a:ext uri="{FF2B5EF4-FFF2-40B4-BE49-F238E27FC236}">
                <a16:creationId xmlns:a16="http://schemas.microsoft.com/office/drawing/2014/main" id="{3413C14C-1FF5-2D47-BA28-DA16CE500D27}"/>
              </a:ext>
            </a:extLst>
          </p:cNvPr>
          <p:cNvSpPr/>
          <p:nvPr/>
        </p:nvSpPr>
        <p:spPr>
          <a:xfrm>
            <a:off x="2147" y="6607935"/>
            <a:ext cx="12191999" cy="246844"/>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 name="Google Shape;259;p34">
            <a:extLst>
              <a:ext uri="{FF2B5EF4-FFF2-40B4-BE49-F238E27FC236}">
                <a16:creationId xmlns:a16="http://schemas.microsoft.com/office/drawing/2014/main" id="{8470F052-EA1A-6A43-A1FB-CA10999110DD}"/>
              </a:ext>
            </a:extLst>
          </p:cNvPr>
          <p:cNvSpPr txBox="1">
            <a:spLocks/>
          </p:cNvSpPr>
          <p:nvPr/>
        </p:nvSpPr>
        <p:spPr>
          <a:xfrm>
            <a:off x="7680" y="963672"/>
            <a:ext cx="12184320" cy="754000"/>
          </a:xfrm>
          <a:prstGeom prst="rect">
            <a:avLst/>
          </a:prstGeom>
          <a:solidFill>
            <a:schemeClr val="accent4">
              <a:lumMod val="75000"/>
            </a:schemeClr>
          </a:solidFill>
          <a:ln w="9525" cap="flat" cmpd="sng">
            <a:noFill/>
            <a:prstDash val="solid"/>
            <a:round/>
            <a:headEnd type="none" w="sm" len="sm"/>
            <a:tailEnd type="none" w="sm" len="sm"/>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4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9pPr>
          </a:lstStyle>
          <a:p>
            <a:pPr marL="0" marR="0" lvl="0" indent="0" algn="ctr" defTabSz="1219140" rtl="0" eaLnBrk="1" fontAlgn="auto" latinLnBrk="0" hangingPunct="1">
              <a:lnSpc>
                <a:spcPct val="90000"/>
              </a:lnSpc>
              <a:spcBef>
                <a:spcPts val="0"/>
              </a:spcBef>
              <a:spcAft>
                <a:spcPts val="0"/>
              </a:spcAft>
              <a:buClr>
                <a:srgbClr val="000000"/>
              </a:buClr>
              <a:buSzTx/>
              <a:buFont typeface="Arial"/>
              <a:buNone/>
              <a:tabLst/>
              <a:defRPr/>
            </a:pPr>
            <a:r>
              <a:rPr kumimoji="0" lang="en-US" sz="2133" b="0" i="0" u="none" strike="noStrike" kern="0" cap="none" spc="0" normalizeH="0" baseline="0" noProof="0">
                <a:ln>
                  <a:noFill/>
                </a:ln>
                <a:solidFill>
                  <a:srgbClr val="FFFFFF"/>
                </a:solidFill>
                <a:effectLst/>
                <a:uLnTx/>
                <a:uFillTx/>
                <a:latin typeface="Abadi Extra Light"/>
                <a:cs typeface="Arial"/>
                <a:sym typeface="Arial"/>
              </a:rPr>
              <a:t>Respondents who reported any days of poor mental health were more likely to experience delayed care, </a:t>
            </a:r>
          </a:p>
          <a:p>
            <a:pPr marL="0" marR="0" lvl="0" indent="0" algn="ctr" defTabSz="1219140" rtl="0" eaLnBrk="1" fontAlgn="auto" latinLnBrk="0" hangingPunct="1">
              <a:lnSpc>
                <a:spcPct val="90000"/>
              </a:lnSpc>
              <a:spcBef>
                <a:spcPts val="0"/>
              </a:spcBef>
              <a:spcAft>
                <a:spcPts val="0"/>
              </a:spcAft>
              <a:buClr>
                <a:srgbClr val="000000"/>
              </a:buClr>
              <a:buSzTx/>
              <a:buFont typeface="Arial"/>
              <a:buNone/>
              <a:tabLst/>
              <a:defRPr/>
            </a:pPr>
            <a:r>
              <a:rPr kumimoji="0" lang="en-US" sz="2133" b="0" i="0" u="none" strike="noStrike" kern="0" cap="none" spc="0" normalizeH="0" baseline="0" noProof="0">
                <a:ln>
                  <a:noFill/>
                </a:ln>
                <a:solidFill>
                  <a:srgbClr val="FFFFFF"/>
                </a:solidFill>
                <a:effectLst/>
                <a:uLnTx/>
                <a:uFillTx/>
                <a:latin typeface="Abadi Extra Light"/>
                <a:cs typeface="Arial"/>
                <a:sym typeface="Arial"/>
              </a:rPr>
              <a:t>including </a:t>
            </a:r>
            <a:r>
              <a:rPr kumimoji="0" lang="en-US" sz="2133" b="1" i="0" u="sng" strike="noStrike" kern="0" cap="none" spc="0" normalizeH="0" baseline="0" noProof="0">
                <a:ln>
                  <a:noFill/>
                </a:ln>
                <a:solidFill>
                  <a:srgbClr val="FFFFFF"/>
                </a:solidFill>
                <a:effectLst/>
                <a:uLnTx/>
                <a:uFillTx/>
                <a:latin typeface="Abadi Extra Light"/>
                <a:cs typeface="Arial"/>
                <a:sym typeface="Arial"/>
              </a:rPr>
              <a:t>routine</a:t>
            </a:r>
            <a:r>
              <a:rPr kumimoji="0" lang="en-US" sz="2133" b="0" i="0" u="none" strike="noStrike" kern="0" cap="none" spc="0" normalizeH="0" baseline="0" noProof="0">
                <a:ln>
                  <a:noFill/>
                </a:ln>
                <a:solidFill>
                  <a:srgbClr val="FFFFFF"/>
                </a:solidFill>
                <a:effectLst/>
                <a:uLnTx/>
                <a:uFillTx/>
                <a:latin typeface="Abadi Extra Light"/>
                <a:cs typeface="Arial"/>
                <a:sym typeface="Arial"/>
              </a:rPr>
              <a:t> and </a:t>
            </a:r>
            <a:r>
              <a:rPr kumimoji="0" lang="en-US" sz="2133" b="1" i="0" u="sng" strike="noStrike" kern="0" cap="none" spc="0" normalizeH="0" baseline="0" noProof="0">
                <a:ln>
                  <a:noFill/>
                </a:ln>
                <a:solidFill>
                  <a:srgbClr val="FFFFFF"/>
                </a:solidFill>
                <a:effectLst/>
                <a:uLnTx/>
                <a:uFillTx/>
                <a:latin typeface="Abadi Extra Light"/>
                <a:cs typeface="Arial"/>
                <a:sym typeface="Arial"/>
              </a:rPr>
              <a:t>urgent mental health care</a:t>
            </a:r>
            <a:r>
              <a:rPr kumimoji="0" lang="en-US" sz="2133" b="0" i="0" u="none" strike="noStrike" kern="0" cap="none" spc="0" normalizeH="0" baseline="0" noProof="0">
                <a:ln>
                  <a:noFill/>
                </a:ln>
                <a:solidFill>
                  <a:srgbClr val="FFFFFF"/>
                </a:solidFill>
                <a:effectLst/>
                <a:uLnTx/>
                <a:uFillTx/>
                <a:latin typeface="Abadi Extra Light"/>
                <a:cs typeface="Arial"/>
                <a:sym typeface="Arial"/>
              </a:rPr>
              <a:t>, compared to those who reported 0 days of poor mental health.</a:t>
            </a:r>
          </a:p>
        </p:txBody>
      </p:sp>
      <p:sp>
        <p:nvSpPr>
          <p:cNvPr id="5" name="TextBox 4">
            <a:extLst>
              <a:ext uri="{FF2B5EF4-FFF2-40B4-BE49-F238E27FC236}">
                <a16:creationId xmlns:a16="http://schemas.microsoft.com/office/drawing/2014/main" id="{404B5D54-78ED-4108-BFCD-B9D4CA7E294F}"/>
              </a:ext>
            </a:extLst>
          </p:cNvPr>
          <p:cNvSpPr txBox="1"/>
          <p:nvPr/>
        </p:nvSpPr>
        <p:spPr>
          <a:xfrm>
            <a:off x="97538" y="6170390"/>
            <a:ext cx="10690067"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2060"/>
                </a:solidFill>
                <a:effectLst/>
                <a:uLnTx/>
                <a:uFillTx/>
                <a:latin typeface="Abadi Extra Light"/>
                <a:ea typeface="+mn-ea"/>
                <a:cs typeface="Arial"/>
                <a:sym typeface="Arial"/>
              </a:rPr>
              <a:t>* subgroup is significantly different compared to respondents with 0 poor mental health days at the p&lt;0.05 level</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73763"/>
                </a:solidFill>
                <a:effectLst/>
                <a:uLnTx/>
                <a:uFillTx/>
                <a:latin typeface="Abadi Extra Light"/>
                <a:ea typeface="+mn-ea"/>
                <a:cs typeface="Arial"/>
                <a:sym typeface="Arial"/>
              </a:rPr>
              <a:t>NOTE: Similar results were seen when comparing delays in care by the number of PTSD-like reactions to COVID-19. </a:t>
            </a:r>
          </a:p>
        </p:txBody>
      </p:sp>
      <p:pic>
        <p:nvPicPr>
          <p:cNvPr id="9" name="Graphic 8">
            <a:extLst>
              <a:ext uri="{FF2B5EF4-FFF2-40B4-BE49-F238E27FC236}">
                <a16:creationId xmlns:a16="http://schemas.microsoft.com/office/drawing/2014/main" id="{926901B0-2798-E548-BCAB-C50DE99E39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535" y="1752843"/>
            <a:ext cx="8513063" cy="4452272"/>
          </a:xfrm>
          <a:prstGeom prst="rect">
            <a:avLst/>
          </a:prstGeom>
        </p:spPr>
      </p:pic>
      <p:sp>
        <p:nvSpPr>
          <p:cNvPr id="16" name="Google Shape;212;p28">
            <a:extLst>
              <a:ext uri="{FF2B5EF4-FFF2-40B4-BE49-F238E27FC236}">
                <a16:creationId xmlns:a16="http://schemas.microsoft.com/office/drawing/2014/main" id="{8EF68080-77A2-314E-93E9-5404B2988BB5}"/>
              </a:ext>
            </a:extLst>
          </p:cNvPr>
          <p:cNvSpPr/>
          <p:nvPr/>
        </p:nvSpPr>
        <p:spPr>
          <a:xfrm>
            <a:off x="8790936" y="2070455"/>
            <a:ext cx="3218185" cy="2294523"/>
          </a:xfrm>
          <a:prstGeom prst="wedgeRectCallout">
            <a:avLst>
              <a:gd name="adj1" fmla="val -72109"/>
              <a:gd name="adj2" fmla="val -16504"/>
            </a:avLst>
          </a:prstGeom>
          <a:ln>
            <a:headEnd type="none" w="sm" len="sm"/>
            <a:tailEnd type="none" w="sm" len="sm"/>
          </a:ln>
        </p:spPr>
        <p:style>
          <a:lnRef idx="2">
            <a:schemeClr val="accent3">
              <a:shade val="50000"/>
            </a:schemeClr>
          </a:lnRef>
          <a:fillRef idx="1">
            <a:schemeClr val="accent3"/>
          </a:fillRef>
          <a:effectRef idx="0">
            <a:schemeClr val="accent3"/>
          </a:effectRef>
          <a:fontRef idx="minor">
            <a:schemeClr val="lt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90000"/>
              </a:lnSpc>
              <a:spcBef>
                <a:spcPts val="1067"/>
              </a:spcBef>
              <a:spcAft>
                <a:spcPts val="0"/>
              </a:spcAft>
              <a:buClr>
                <a:srgbClr val="000000"/>
              </a:buClr>
              <a:buSzPts val="1100"/>
              <a:buFontTx/>
              <a:buNone/>
              <a:tabLst/>
              <a:defRPr/>
            </a:pPr>
            <a:r>
              <a:rPr kumimoji="0" lang="en-US" sz="1450" b="0" i="0" u="none" strike="noStrike" kern="0" cap="none" spc="0" normalizeH="0" baseline="0" noProof="0">
                <a:ln>
                  <a:noFill/>
                </a:ln>
                <a:solidFill>
                  <a:srgbClr val="FFFFFF"/>
                </a:solidFill>
                <a:effectLst/>
                <a:uLnTx/>
                <a:uFillTx/>
                <a:latin typeface="Abadi Extra Light"/>
                <a:ea typeface="+mn-ea"/>
                <a:cs typeface="+mn-cs"/>
                <a:sym typeface="Arial"/>
              </a:rPr>
              <a:t>Among respondents who reported 15+ days of poor mental health, the following groups experienced delayed </a:t>
            </a:r>
            <a:r>
              <a:rPr kumimoji="0" lang="en-US" sz="1450" b="0" i="0" u="sng" strike="noStrike" kern="0" cap="none" spc="0" normalizeH="0" baseline="0" noProof="0">
                <a:ln>
                  <a:noFill/>
                </a:ln>
                <a:solidFill>
                  <a:srgbClr val="FFFFFF"/>
                </a:solidFill>
                <a:effectLst/>
                <a:uLnTx/>
                <a:uFillTx/>
                <a:latin typeface="Abadi Extra Light"/>
                <a:ea typeface="+mn-ea"/>
                <a:cs typeface="+mn-cs"/>
                <a:sym typeface="Arial"/>
              </a:rPr>
              <a:t>urgent</a:t>
            </a:r>
            <a:r>
              <a:rPr kumimoji="0" lang="en-US" sz="1450" b="0" i="0" u="none" strike="noStrike" kern="0" cap="none" spc="0" normalizeH="0" baseline="0" noProof="0">
                <a:ln>
                  <a:noFill/>
                </a:ln>
                <a:solidFill>
                  <a:srgbClr val="FFFFFF"/>
                </a:solidFill>
                <a:effectLst/>
                <a:uLnTx/>
                <a:uFillTx/>
                <a:latin typeface="Abadi Extra Light"/>
                <a:ea typeface="+mn-ea"/>
                <a:cs typeface="+mn-cs"/>
                <a:sym typeface="Arial"/>
              </a:rPr>
              <a:t> mental health care at the highest rates:</a:t>
            </a:r>
          </a:p>
          <a:p>
            <a:pPr marL="380365" marR="0" lvl="0" indent="-380365" algn="l" defTabSz="1219170" rtl="0" eaLnBrk="1" fontAlgn="auto" latinLnBrk="0" hangingPunct="1">
              <a:lnSpc>
                <a:spcPct val="90000"/>
              </a:lnSpc>
              <a:spcBef>
                <a:spcPts val="1067"/>
              </a:spcBef>
              <a:spcAft>
                <a:spcPts val="0"/>
              </a:spcAft>
              <a:buClr>
                <a:srgbClr val="000000"/>
              </a:buClr>
              <a:buSzPts val="1100"/>
              <a:buFont typeface="Arial" panose="020B0604020202020204" pitchFamily="34" charset="0"/>
              <a:buChar char="•"/>
              <a:tabLst/>
              <a:defRPr/>
            </a:pPr>
            <a:r>
              <a:rPr kumimoji="0" lang="en-US" sz="1400" b="0" i="0" u="none" strike="noStrike" kern="0" cap="none" spc="0" normalizeH="0" baseline="0" noProof="0">
                <a:ln>
                  <a:noFill/>
                </a:ln>
                <a:solidFill>
                  <a:srgbClr val="FFFFFF"/>
                </a:solidFill>
                <a:effectLst/>
                <a:uLnTx/>
                <a:uFillTx/>
                <a:latin typeface="Abadi Extra Light"/>
                <a:ea typeface="+mn-ea"/>
                <a:cs typeface="+mn-cs"/>
                <a:sym typeface="Arial"/>
              </a:rPr>
              <a:t>Bisexual/Pansexual respondents</a:t>
            </a:r>
            <a:endParaRPr kumimoji="0" lang="en-US" sz="1400" b="0" i="0" u="none" strike="noStrike" kern="0" cap="none" spc="0" normalizeH="0" baseline="0" noProof="0">
              <a:ln>
                <a:noFill/>
              </a:ln>
              <a:solidFill>
                <a:srgbClr val="FFFFFF"/>
              </a:solidFill>
              <a:effectLst/>
              <a:uLnTx/>
              <a:uFillTx/>
              <a:latin typeface="Abadi Extra Light"/>
              <a:ea typeface="+mn-ea"/>
              <a:cs typeface="+mn-cs"/>
            </a:endParaRPr>
          </a:p>
          <a:p>
            <a:pPr marL="380365" marR="0" lvl="0" indent="-380365" algn="l" defTabSz="1219170" rtl="0" eaLnBrk="1" fontAlgn="auto" latinLnBrk="0" hangingPunct="1">
              <a:lnSpc>
                <a:spcPct val="90000"/>
              </a:lnSpc>
              <a:spcBef>
                <a:spcPts val="1067"/>
              </a:spcBef>
              <a:spcAft>
                <a:spcPts val="0"/>
              </a:spcAft>
              <a:buClr>
                <a:srgbClr val="000000"/>
              </a:buClr>
              <a:buSzPts val="1100"/>
              <a:buFont typeface="Arial" panose="020B0604020202020204" pitchFamily="34" charset="0"/>
              <a:buChar char="•"/>
              <a:tabLst/>
              <a:defRPr/>
            </a:pPr>
            <a:r>
              <a:rPr kumimoji="0" lang="en-US" sz="1400" b="0" i="0" u="none" strike="noStrike" kern="0" cap="none" spc="0" normalizeH="0" baseline="0" noProof="0">
                <a:ln>
                  <a:noFill/>
                </a:ln>
                <a:solidFill>
                  <a:srgbClr val="FFFFFF"/>
                </a:solidFill>
                <a:effectLst/>
                <a:uLnTx/>
                <a:uFillTx/>
                <a:latin typeface="Abadi Extra Light"/>
                <a:ea typeface="+mn-ea"/>
                <a:cs typeface="+mn-cs"/>
                <a:sym typeface="Arial"/>
              </a:rPr>
              <a:t>Respondents with Cognitive Disabilities</a:t>
            </a:r>
            <a:endParaRPr kumimoji="0" lang="en-US" sz="1400" b="0" i="0" u="none" strike="noStrike" kern="0" cap="none" spc="0" normalizeH="0" baseline="0" noProof="0">
              <a:ln>
                <a:noFill/>
              </a:ln>
              <a:solidFill>
                <a:srgbClr val="FFFFFF"/>
              </a:solidFill>
              <a:effectLst/>
              <a:uLnTx/>
              <a:uFillTx/>
              <a:latin typeface="Abadi Extra Light"/>
              <a:ea typeface="+mn-ea"/>
              <a:cs typeface="+mn-cs"/>
            </a:endParaRPr>
          </a:p>
          <a:p>
            <a:pPr marL="380365" marR="0" lvl="0" indent="-380365" algn="l" defTabSz="1219170" rtl="0" eaLnBrk="1" fontAlgn="auto" latinLnBrk="0" hangingPunct="1">
              <a:lnSpc>
                <a:spcPct val="90000"/>
              </a:lnSpc>
              <a:spcBef>
                <a:spcPts val="1067"/>
              </a:spcBef>
              <a:spcAft>
                <a:spcPts val="0"/>
              </a:spcAft>
              <a:buClr>
                <a:srgbClr val="000000"/>
              </a:buClr>
              <a:buSzPts val="1100"/>
              <a:buFont typeface="Arial" panose="020B0604020202020204" pitchFamily="34" charset="0"/>
              <a:buChar char="•"/>
              <a:tabLst/>
              <a:defRPr/>
            </a:pPr>
            <a:r>
              <a:rPr kumimoji="0" lang="en-US" sz="1400" b="0" i="0" u="none" strike="noStrike" kern="0" cap="none" spc="0" normalizeH="0" baseline="0" noProof="0">
                <a:ln>
                  <a:noFill/>
                </a:ln>
                <a:solidFill>
                  <a:srgbClr val="FFFFFF"/>
                </a:solidFill>
                <a:effectLst/>
                <a:uLnTx/>
                <a:uFillTx/>
                <a:latin typeface="Abadi Extra Light"/>
                <a:ea typeface="+mn-ea"/>
                <a:cs typeface="+mn-cs"/>
                <a:sym typeface="Arial"/>
              </a:rPr>
              <a:t>Respondents between ages 25-44</a:t>
            </a:r>
            <a:endParaRPr kumimoji="0" lang="en-US" sz="1400" b="0" i="0" u="none" strike="noStrike" kern="0" cap="none" spc="0" normalizeH="0" baseline="0" noProof="0">
              <a:ln>
                <a:noFill/>
              </a:ln>
              <a:solidFill>
                <a:srgbClr val="FFFFFF"/>
              </a:solidFill>
              <a:effectLst/>
              <a:uLnTx/>
              <a:uFillTx/>
              <a:latin typeface="Abadi Extra Light"/>
              <a:ea typeface="+mn-ea"/>
              <a:cs typeface="+mn-cs"/>
            </a:endParaRPr>
          </a:p>
        </p:txBody>
      </p:sp>
      <p:sp>
        <p:nvSpPr>
          <p:cNvPr id="3" name="Google Shape;257;p29">
            <a:extLst>
              <a:ext uri="{FF2B5EF4-FFF2-40B4-BE49-F238E27FC236}">
                <a16:creationId xmlns:a16="http://schemas.microsoft.com/office/drawing/2014/main" id="{356A7EB9-7076-4C5D-86A0-D2C87CF0D15B}"/>
              </a:ext>
            </a:extLst>
          </p:cNvPr>
          <p:cNvSpPr txBox="1"/>
          <p:nvPr/>
        </p:nvSpPr>
        <p:spPr>
          <a:xfrm>
            <a:off x="8650723" y="5935478"/>
            <a:ext cx="3443739" cy="1105707"/>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9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73763"/>
              </a:solidFill>
              <a:effectLst/>
              <a:uLnTx/>
              <a:uFillTx/>
              <a:latin typeface="Abadi Extra Light"/>
              <a:ea typeface="+mn-ea"/>
              <a:cs typeface="Arial"/>
              <a:sym typeface="Arial"/>
            </a:endParaRPr>
          </a:p>
        </p:txBody>
      </p:sp>
      <p:sp>
        <p:nvSpPr>
          <p:cNvPr id="17" name="Rectangle 16">
            <a:extLst>
              <a:ext uri="{FF2B5EF4-FFF2-40B4-BE49-F238E27FC236}">
                <a16:creationId xmlns:a16="http://schemas.microsoft.com/office/drawing/2014/main" id="{54F11B9F-B86E-E84C-8AD5-A8FF2B501055}"/>
              </a:ext>
            </a:extLst>
          </p:cNvPr>
          <p:cNvSpPr/>
          <p:nvPr/>
        </p:nvSpPr>
        <p:spPr>
          <a:xfrm>
            <a:off x="7095282" y="2508952"/>
            <a:ext cx="1041722" cy="345482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8" name="Rectangle 17">
            <a:extLst>
              <a:ext uri="{FF2B5EF4-FFF2-40B4-BE49-F238E27FC236}">
                <a16:creationId xmlns:a16="http://schemas.microsoft.com/office/drawing/2014/main" id="{F998CA91-F843-E347-98A2-E3FD5F4CA579}"/>
              </a:ext>
            </a:extLst>
          </p:cNvPr>
          <p:cNvSpPr/>
          <p:nvPr/>
        </p:nvSpPr>
        <p:spPr>
          <a:xfrm>
            <a:off x="4446608" y="2789498"/>
            <a:ext cx="1041722" cy="317427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9" name="Rectangle 18">
            <a:extLst>
              <a:ext uri="{FF2B5EF4-FFF2-40B4-BE49-F238E27FC236}">
                <a16:creationId xmlns:a16="http://schemas.microsoft.com/office/drawing/2014/main" id="{1DA227FD-A395-FC45-8CAB-25843B13B646}"/>
              </a:ext>
            </a:extLst>
          </p:cNvPr>
          <p:cNvSpPr/>
          <p:nvPr/>
        </p:nvSpPr>
        <p:spPr>
          <a:xfrm>
            <a:off x="1797934" y="3206186"/>
            <a:ext cx="1041722" cy="275759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672887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9"/>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18"/>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17"/>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7" grpId="1" animBg="1"/>
      <p:bldP spid="18" grpId="0" animBg="1"/>
      <p:bldP spid="18" grpId="1" animBg="1"/>
      <p:bldP spid="19" grpId="0" animBg="1"/>
      <p:bldP spid="19"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8" name="Google Shape;258;p29"/>
          <p:cNvSpPr txBox="1">
            <a:spLocks noGrp="1"/>
          </p:cNvSpPr>
          <p:nvPr>
            <p:ph type="sldNum" idx="12"/>
          </p:nvPr>
        </p:nvSpPr>
        <p:spPr>
          <a:xfrm>
            <a:off x="8610600" y="6356351"/>
            <a:ext cx="2743200" cy="365200"/>
          </a:xfrm>
          <a:prstGeom prst="rect">
            <a:avLst/>
          </a:prstGeom>
        </p:spPr>
        <p:txBody>
          <a:bodyPr spcFirstLastPara="1" wrap="square" lIns="91433" tIns="45700" rIns="91433" bIns="45700" anchor="ctr" anchorCtr="0">
            <a:noAutofit/>
          </a:bodyPr>
          <a:lstStyle/>
          <a:p>
            <a:pPr marL="0" marR="0" lvl="0" indent="0" algn="r" defTabSz="121914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467" b="0" i="0" u="none" strike="noStrike" kern="0" cap="none" spc="0" normalizeH="0" baseline="0" noProof="0">
                <a:ln>
                  <a:noFill/>
                </a:ln>
                <a:solidFill>
                  <a:srgbClr val="595959"/>
                </a:solidFill>
                <a:effectLst/>
                <a:uLnTx/>
                <a:uFillTx/>
                <a:latin typeface="Abadi"/>
                <a:ea typeface="+mn-ea"/>
                <a:cs typeface="Arial"/>
                <a:sym typeface="Arial"/>
              </a:rPr>
              <a:pPr marL="0" marR="0" lvl="0" indent="0" algn="r" defTabSz="1219140" rtl="0" eaLnBrk="1" fontAlgn="auto" latinLnBrk="0" hangingPunct="1">
                <a:lnSpc>
                  <a:spcPct val="100000"/>
                </a:lnSpc>
                <a:spcBef>
                  <a:spcPts val="0"/>
                </a:spcBef>
                <a:spcAft>
                  <a:spcPts val="0"/>
                </a:spcAft>
                <a:buClr>
                  <a:srgbClr val="000000"/>
                </a:buClr>
                <a:buSzTx/>
                <a:buFontTx/>
                <a:buNone/>
                <a:tabLst/>
                <a:defRPr/>
              </a:pPr>
              <a:t>51</a:t>
            </a:fld>
            <a:endParaRPr kumimoji="0" lang="en" sz="1467" b="0" i="0" u="none" strike="noStrike" kern="0" cap="none" spc="0" normalizeH="0" baseline="0" noProof="0">
              <a:ln>
                <a:noFill/>
              </a:ln>
              <a:solidFill>
                <a:srgbClr val="595959"/>
              </a:solidFill>
              <a:effectLst/>
              <a:uLnTx/>
              <a:uFillTx/>
              <a:latin typeface="Abadi"/>
              <a:ea typeface="+mn-ea"/>
              <a:cs typeface="Arial"/>
              <a:sym typeface="Arial"/>
            </a:endParaRPr>
          </a:p>
        </p:txBody>
      </p:sp>
      <p:sp>
        <p:nvSpPr>
          <p:cNvPr id="2" name="Google Shape;272;p34">
            <a:extLst>
              <a:ext uri="{FF2B5EF4-FFF2-40B4-BE49-F238E27FC236}">
                <a16:creationId xmlns:a16="http://schemas.microsoft.com/office/drawing/2014/main" id="{C14AAF83-5719-4695-AB78-C6198F0135CC}"/>
              </a:ext>
            </a:extLst>
          </p:cNvPr>
          <p:cNvSpPr txBox="1"/>
          <p:nvPr/>
        </p:nvSpPr>
        <p:spPr>
          <a:xfrm>
            <a:off x="-1060115" y="6539585"/>
            <a:ext cx="5956000" cy="501600"/>
          </a:xfrm>
          <a:prstGeom prst="rect">
            <a:avLst/>
          </a:prstGeom>
          <a:noFill/>
          <a:ln>
            <a:noFill/>
          </a:ln>
        </p:spPr>
        <p:txBody>
          <a:bodyPr spcFirstLastPara="1" wrap="square" lIns="121900" tIns="121900" rIns="121900" bIns="121900" anchor="t" anchorCtr="0">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 sz="1333" b="0" i="1" u="none" strike="noStrike" kern="0" cap="none" spc="0" normalizeH="0" baseline="0" noProof="0">
                <a:ln>
                  <a:noFill/>
                </a:ln>
                <a:solidFill>
                  <a:srgbClr val="000000"/>
                </a:solidFill>
                <a:effectLst/>
                <a:uLnTx/>
                <a:uFillTx/>
                <a:latin typeface="Abadi Extra Light"/>
                <a:ea typeface="+mn-ea"/>
                <a:cs typeface="Arial"/>
                <a:sym typeface="Arial"/>
              </a:rPr>
              <a:t>Preliminary data - 1.7.21 - Not for external distribution</a:t>
            </a:r>
            <a:endParaRPr kumimoji="0" sz="1333" b="0" i="1" u="none" strike="noStrike" kern="0" cap="none" spc="0" normalizeH="0" baseline="0" noProof="0">
              <a:ln>
                <a:noFill/>
              </a:ln>
              <a:solidFill>
                <a:srgbClr val="000000"/>
              </a:solidFill>
              <a:effectLst/>
              <a:uLnTx/>
              <a:uFillTx/>
              <a:latin typeface="Abadi Extra Light"/>
              <a:ea typeface="+mn-ea"/>
              <a:cs typeface="Arial"/>
              <a:sym typeface="Arial"/>
            </a:endParaRPr>
          </a:p>
        </p:txBody>
      </p:sp>
      <p:sp>
        <p:nvSpPr>
          <p:cNvPr id="6" name="Rectangle 5">
            <a:extLst>
              <a:ext uri="{FF2B5EF4-FFF2-40B4-BE49-F238E27FC236}">
                <a16:creationId xmlns:a16="http://schemas.microsoft.com/office/drawing/2014/main" id="{3CBF35BC-3557-459D-A0F8-FF66F7903CEF}"/>
              </a:ext>
            </a:extLst>
          </p:cNvPr>
          <p:cNvSpPr/>
          <p:nvPr/>
        </p:nvSpPr>
        <p:spPr>
          <a:xfrm>
            <a:off x="2147" y="34444"/>
            <a:ext cx="12191999" cy="84299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Title 1">
            <a:extLst>
              <a:ext uri="{FF2B5EF4-FFF2-40B4-BE49-F238E27FC236}">
                <a16:creationId xmlns:a16="http://schemas.microsoft.com/office/drawing/2014/main" id="{49651188-FB8F-4D9E-AAB8-BC64435AE549}"/>
              </a:ext>
            </a:extLst>
          </p:cNvPr>
          <p:cNvSpPr txBox="1">
            <a:spLocks/>
          </p:cNvSpPr>
          <p:nvPr/>
        </p:nvSpPr>
        <p:spPr>
          <a:xfrm>
            <a:off x="386845" y="176425"/>
            <a:ext cx="11360800" cy="619827"/>
          </a:xfrm>
          <a:prstGeom prst="rect">
            <a:avLst/>
          </a:prstGeom>
          <a:no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4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9pPr>
          </a:lstStyle>
          <a:p>
            <a:pPr marL="0" marR="0" lvl="0" indent="0" algn="ctr" defTabSz="1219140" rtl="0" eaLnBrk="1" fontAlgn="auto" latinLnBrk="0" hangingPunct="1">
              <a:lnSpc>
                <a:spcPct val="90000"/>
              </a:lnSpc>
              <a:spcBef>
                <a:spcPts val="0"/>
              </a:spcBef>
              <a:spcAft>
                <a:spcPts val="0"/>
              </a:spcAft>
              <a:buClr>
                <a:srgbClr val="000000"/>
              </a:buClr>
              <a:buSzPts val="1400"/>
              <a:buFont typeface="Arial"/>
              <a:buNone/>
              <a:tabLst/>
              <a:defRPr/>
            </a:pPr>
            <a:r>
              <a:rPr kumimoji="0" lang="en-US" sz="3733" b="1" i="0" u="none" strike="noStrike" kern="0" cap="none" spc="800" normalizeH="0" baseline="0" noProof="0">
                <a:ln>
                  <a:noFill/>
                </a:ln>
                <a:solidFill>
                  <a:srgbClr val="FFFFFF"/>
                </a:solidFill>
                <a:effectLst/>
                <a:uLnTx/>
                <a:uFillTx/>
                <a:latin typeface="Abadi Extra Light"/>
                <a:cs typeface="Arial"/>
                <a:sym typeface="Arial"/>
              </a:rPr>
              <a:t>DELAY IN HEALTH CARE, CONT.</a:t>
            </a:r>
            <a:endParaRPr kumimoji="0" lang="en-US" sz="1467" b="0" i="0" u="none" strike="noStrike" kern="0" cap="none" spc="0" normalizeH="0" baseline="0" noProof="0">
              <a:ln>
                <a:noFill/>
              </a:ln>
              <a:solidFill>
                <a:srgbClr val="000000"/>
              </a:solidFill>
              <a:effectLst/>
              <a:uLnTx/>
              <a:uFillTx/>
              <a:latin typeface="Arial"/>
              <a:cs typeface="Arial"/>
              <a:sym typeface="Arial"/>
            </a:endParaRPr>
          </a:p>
        </p:txBody>
      </p:sp>
      <p:sp>
        <p:nvSpPr>
          <p:cNvPr id="14" name="Rectangle 13">
            <a:extLst>
              <a:ext uri="{FF2B5EF4-FFF2-40B4-BE49-F238E27FC236}">
                <a16:creationId xmlns:a16="http://schemas.microsoft.com/office/drawing/2014/main" id="{3413C14C-1FF5-2D47-BA28-DA16CE500D27}"/>
              </a:ext>
            </a:extLst>
          </p:cNvPr>
          <p:cNvSpPr/>
          <p:nvPr/>
        </p:nvSpPr>
        <p:spPr>
          <a:xfrm>
            <a:off x="2147" y="6607935"/>
            <a:ext cx="12191999" cy="246844"/>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 name="Google Shape;259;p34">
            <a:extLst>
              <a:ext uri="{FF2B5EF4-FFF2-40B4-BE49-F238E27FC236}">
                <a16:creationId xmlns:a16="http://schemas.microsoft.com/office/drawing/2014/main" id="{8470F052-EA1A-6A43-A1FB-CA10999110DD}"/>
              </a:ext>
            </a:extLst>
          </p:cNvPr>
          <p:cNvSpPr txBox="1">
            <a:spLocks/>
          </p:cNvSpPr>
          <p:nvPr/>
        </p:nvSpPr>
        <p:spPr>
          <a:xfrm>
            <a:off x="7680" y="963672"/>
            <a:ext cx="12184320" cy="754000"/>
          </a:xfrm>
          <a:prstGeom prst="rect">
            <a:avLst/>
          </a:prstGeom>
          <a:solidFill>
            <a:schemeClr val="accent4">
              <a:lumMod val="75000"/>
            </a:schemeClr>
          </a:solidFill>
          <a:ln w="9525" cap="flat" cmpd="sng">
            <a:noFill/>
            <a:prstDash val="solid"/>
            <a:round/>
            <a:headEnd type="none" w="sm" len="sm"/>
            <a:tailEnd type="none" w="sm" len="sm"/>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4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9pPr>
          </a:lstStyle>
          <a:p>
            <a:pPr marL="0" marR="0" lvl="0" indent="0" algn="ctr" defTabSz="1219140" rtl="0" eaLnBrk="1" fontAlgn="auto" latinLnBrk="0" hangingPunct="1">
              <a:lnSpc>
                <a:spcPct val="90000"/>
              </a:lnSpc>
              <a:spcBef>
                <a:spcPts val="0"/>
              </a:spcBef>
              <a:spcAft>
                <a:spcPts val="0"/>
              </a:spcAft>
              <a:buClr>
                <a:srgbClr val="000000"/>
              </a:buClr>
              <a:buSzTx/>
              <a:buFont typeface="Arial"/>
              <a:buNone/>
              <a:tabLst/>
              <a:defRPr/>
            </a:pPr>
            <a:r>
              <a:rPr kumimoji="0" lang="en-US" sz="2133" b="0" i="0" u="none" strike="noStrike" kern="0" cap="none" spc="0" normalizeH="0" baseline="0" noProof="0">
                <a:ln>
                  <a:noFill/>
                </a:ln>
                <a:solidFill>
                  <a:srgbClr val="FFFFFF"/>
                </a:solidFill>
                <a:effectLst/>
                <a:uLnTx/>
                <a:uFillTx/>
                <a:latin typeface="Abadi Extra Light"/>
                <a:cs typeface="Arial"/>
                <a:sym typeface="Arial"/>
              </a:rPr>
              <a:t>Respondents reporting poor mental health were more likely to experience delayed care, </a:t>
            </a:r>
          </a:p>
          <a:p>
            <a:pPr marL="0" marR="0" lvl="0" indent="0" algn="ctr" defTabSz="1219140" rtl="0" eaLnBrk="1" fontAlgn="auto" latinLnBrk="0" hangingPunct="1">
              <a:lnSpc>
                <a:spcPct val="90000"/>
              </a:lnSpc>
              <a:spcBef>
                <a:spcPts val="0"/>
              </a:spcBef>
              <a:spcAft>
                <a:spcPts val="0"/>
              </a:spcAft>
              <a:buClr>
                <a:srgbClr val="000000"/>
              </a:buClr>
              <a:buSzTx/>
              <a:buFont typeface="Arial"/>
              <a:buNone/>
              <a:tabLst/>
              <a:defRPr/>
            </a:pPr>
            <a:r>
              <a:rPr kumimoji="0" lang="en-US" sz="2133" b="0" i="0" u="none" strike="noStrike" kern="0" cap="none" spc="0" normalizeH="0" baseline="0" noProof="0">
                <a:ln>
                  <a:noFill/>
                </a:ln>
                <a:solidFill>
                  <a:srgbClr val="FFFFFF"/>
                </a:solidFill>
                <a:effectLst/>
                <a:uLnTx/>
                <a:uFillTx/>
                <a:latin typeface="Abadi Extra Light"/>
                <a:cs typeface="Arial"/>
                <a:sym typeface="Arial"/>
              </a:rPr>
              <a:t>including </a:t>
            </a:r>
            <a:r>
              <a:rPr kumimoji="0" lang="en-US" sz="2133" b="1" i="0" u="sng" strike="noStrike" kern="0" cap="none" spc="0" normalizeH="0" baseline="0" noProof="0">
                <a:ln>
                  <a:noFill/>
                </a:ln>
                <a:solidFill>
                  <a:srgbClr val="FFFFFF"/>
                </a:solidFill>
                <a:effectLst/>
                <a:uLnTx/>
                <a:uFillTx/>
                <a:latin typeface="Abadi Extra Light"/>
                <a:cs typeface="Arial"/>
                <a:sym typeface="Arial"/>
              </a:rPr>
              <a:t>routine</a:t>
            </a:r>
            <a:r>
              <a:rPr kumimoji="0" lang="en-US" sz="2133" b="0" i="0" u="none" strike="noStrike" kern="0" cap="none" spc="0" normalizeH="0" baseline="0" noProof="0">
                <a:ln>
                  <a:noFill/>
                </a:ln>
                <a:solidFill>
                  <a:srgbClr val="FFFFFF"/>
                </a:solidFill>
                <a:effectLst/>
                <a:uLnTx/>
                <a:uFillTx/>
                <a:latin typeface="Abadi Extra Light"/>
                <a:cs typeface="Arial"/>
                <a:sym typeface="Arial"/>
              </a:rPr>
              <a:t> and </a:t>
            </a:r>
            <a:r>
              <a:rPr kumimoji="0" lang="en-US" sz="2133" b="1" i="0" u="sng" strike="noStrike" kern="0" cap="none" spc="0" normalizeH="0" baseline="0" noProof="0">
                <a:ln>
                  <a:noFill/>
                </a:ln>
                <a:solidFill>
                  <a:srgbClr val="FFFFFF"/>
                </a:solidFill>
                <a:effectLst/>
                <a:uLnTx/>
                <a:uFillTx/>
                <a:latin typeface="Abadi Extra Light"/>
                <a:cs typeface="Arial"/>
                <a:sym typeface="Arial"/>
              </a:rPr>
              <a:t>urgent mental health care</a:t>
            </a:r>
            <a:r>
              <a:rPr kumimoji="0" lang="en-US" sz="2133" b="0" i="0" u="none" strike="noStrike" kern="0" cap="none" spc="0" normalizeH="0" baseline="0" noProof="0">
                <a:ln>
                  <a:noFill/>
                </a:ln>
                <a:solidFill>
                  <a:srgbClr val="FFFFFF"/>
                </a:solidFill>
                <a:effectLst/>
                <a:uLnTx/>
                <a:uFillTx/>
                <a:latin typeface="Abadi Extra Light"/>
                <a:cs typeface="Arial"/>
                <a:sym typeface="Arial"/>
              </a:rPr>
              <a:t>, compared to those who reported no poor mental health days.</a:t>
            </a:r>
          </a:p>
        </p:txBody>
      </p:sp>
      <p:pic>
        <p:nvPicPr>
          <p:cNvPr id="9" name="Graphic 8">
            <a:extLst>
              <a:ext uri="{FF2B5EF4-FFF2-40B4-BE49-F238E27FC236}">
                <a16:creationId xmlns:a16="http://schemas.microsoft.com/office/drawing/2014/main" id="{926901B0-2798-E548-BCAB-C50DE99E39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535" y="1752843"/>
            <a:ext cx="8513063" cy="4452272"/>
          </a:xfrm>
          <a:prstGeom prst="rect">
            <a:avLst/>
          </a:prstGeom>
        </p:spPr>
      </p:pic>
      <p:sp>
        <p:nvSpPr>
          <p:cNvPr id="16" name="Google Shape;212;p28">
            <a:extLst>
              <a:ext uri="{FF2B5EF4-FFF2-40B4-BE49-F238E27FC236}">
                <a16:creationId xmlns:a16="http://schemas.microsoft.com/office/drawing/2014/main" id="{8EF68080-77A2-314E-93E9-5404B2988BB5}"/>
              </a:ext>
            </a:extLst>
          </p:cNvPr>
          <p:cNvSpPr/>
          <p:nvPr/>
        </p:nvSpPr>
        <p:spPr>
          <a:xfrm>
            <a:off x="8974014" y="1961598"/>
            <a:ext cx="2994210" cy="3352349"/>
          </a:xfrm>
          <a:prstGeom prst="wedgeRectCallout">
            <a:avLst>
              <a:gd name="adj1" fmla="val -77434"/>
              <a:gd name="adj2" fmla="val -23252"/>
            </a:avLst>
          </a:prstGeom>
          <a:ln>
            <a:headEnd type="none" w="sm" len="sm"/>
            <a:tailEnd type="none" w="sm" len="sm"/>
          </a:ln>
        </p:spPr>
        <p:style>
          <a:lnRef idx="2">
            <a:schemeClr val="accent3">
              <a:shade val="50000"/>
            </a:schemeClr>
          </a:lnRef>
          <a:fillRef idx="1">
            <a:schemeClr val="accent3"/>
          </a:fillRef>
          <a:effectRef idx="0">
            <a:schemeClr val="accent3"/>
          </a:effectRef>
          <a:fontRef idx="minor">
            <a:schemeClr val="lt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90000"/>
              </a:lnSpc>
              <a:spcBef>
                <a:spcPts val="1067"/>
              </a:spcBef>
              <a:spcAft>
                <a:spcPts val="0"/>
              </a:spcAft>
              <a:buClr>
                <a:srgbClr val="000000"/>
              </a:buClr>
              <a:buSzPts val="1100"/>
              <a:buFontTx/>
              <a:buNone/>
              <a:tabLst/>
              <a:defRPr/>
            </a:pPr>
            <a:r>
              <a:rPr kumimoji="0" lang="en-US" sz="1467" b="0" i="0" u="none" strike="noStrike" kern="0" cap="none" spc="0" normalizeH="0" baseline="0" noProof="0">
                <a:ln>
                  <a:noFill/>
                </a:ln>
                <a:solidFill>
                  <a:srgbClr val="FFFFFF"/>
                </a:solidFill>
                <a:effectLst/>
                <a:uLnTx/>
                <a:uFillTx/>
                <a:latin typeface="Abadi Extra Light"/>
                <a:ea typeface="+mn-ea"/>
                <a:cs typeface="+mn-cs"/>
                <a:sym typeface="Arial"/>
              </a:rPr>
              <a:t>Among respondents who reported 15+ days of poor mental health, the top reasons for delays in any health care included:</a:t>
            </a:r>
          </a:p>
          <a:p>
            <a:pPr marL="304792" marR="0" lvl="0" indent="-304792" algn="l" defTabSz="1219170" rtl="0" eaLnBrk="1" fontAlgn="auto" latinLnBrk="0" hangingPunct="1">
              <a:lnSpc>
                <a:spcPct val="90000"/>
              </a:lnSpc>
              <a:spcBef>
                <a:spcPts val="1067"/>
              </a:spcBef>
              <a:spcAft>
                <a:spcPts val="0"/>
              </a:spcAft>
              <a:buClr>
                <a:srgbClr val="000000"/>
              </a:buClr>
              <a:buSzPts val="1100"/>
              <a:buFont typeface="+mj-lt"/>
              <a:buAutoNum type="arabicPeriod"/>
              <a:tabLst/>
              <a:defRPr/>
            </a:pPr>
            <a:r>
              <a:rPr kumimoji="0" lang="en-US" sz="1467" b="0" i="0" u="none" strike="noStrike" kern="0" cap="none" spc="0" normalizeH="0" baseline="0" noProof="0">
                <a:ln>
                  <a:noFill/>
                </a:ln>
                <a:solidFill>
                  <a:srgbClr val="FFFFFF"/>
                </a:solidFill>
                <a:effectLst/>
                <a:uLnTx/>
                <a:uFillTx/>
                <a:latin typeface="Abadi Extra Light"/>
                <a:ea typeface="+mn-ea"/>
                <a:cs typeface="+mn-cs"/>
                <a:sym typeface="Arial"/>
              </a:rPr>
              <a:t>Appointment was cancelled/delayed</a:t>
            </a:r>
          </a:p>
          <a:p>
            <a:pPr marL="304792" marR="0" lvl="0" indent="-304792" algn="l" defTabSz="1219170" rtl="0" eaLnBrk="1" fontAlgn="auto" latinLnBrk="0" hangingPunct="1">
              <a:lnSpc>
                <a:spcPct val="90000"/>
              </a:lnSpc>
              <a:spcBef>
                <a:spcPts val="1067"/>
              </a:spcBef>
              <a:spcAft>
                <a:spcPts val="0"/>
              </a:spcAft>
              <a:buClr>
                <a:srgbClr val="000000"/>
              </a:buClr>
              <a:buSzPts val="1100"/>
              <a:buFont typeface="+mj-lt"/>
              <a:buAutoNum type="arabicPeriod"/>
              <a:tabLst/>
              <a:defRPr/>
            </a:pPr>
            <a:r>
              <a:rPr kumimoji="0" lang="en-US" sz="1467" b="0" i="0" u="none" strike="noStrike" kern="0" cap="none" spc="0" normalizeH="0" baseline="0" noProof="0">
                <a:ln>
                  <a:noFill/>
                </a:ln>
                <a:solidFill>
                  <a:srgbClr val="FFFFFF"/>
                </a:solidFill>
                <a:effectLst/>
                <a:uLnTx/>
                <a:uFillTx/>
                <a:latin typeface="Abadi Extra Light"/>
                <a:ea typeface="+mn-ea"/>
                <a:cs typeface="+mn-cs"/>
                <a:sym typeface="Arial"/>
              </a:rPr>
              <a:t>Worried about getting COVID-19 from in-person care</a:t>
            </a:r>
          </a:p>
          <a:p>
            <a:pPr marL="304792" marR="0" lvl="0" indent="-304792" algn="l" defTabSz="1219170" rtl="0" eaLnBrk="1" fontAlgn="auto" latinLnBrk="0" hangingPunct="1">
              <a:lnSpc>
                <a:spcPct val="90000"/>
              </a:lnSpc>
              <a:spcBef>
                <a:spcPts val="1067"/>
              </a:spcBef>
              <a:spcAft>
                <a:spcPts val="0"/>
              </a:spcAft>
              <a:buClr>
                <a:srgbClr val="000000"/>
              </a:buClr>
              <a:buSzPts val="1100"/>
              <a:buFont typeface="+mj-lt"/>
              <a:buAutoNum type="arabicPeriod"/>
              <a:tabLst/>
              <a:defRPr/>
            </a:pPr>
            <a:r>
              <a:rPr kumimoji="0" lang="en-US" sz="1467" b="0" i="0" u="none" strike="noStrike" kern="0" cap="none" spc="0" normalizeH="0" baseline="0" noProof="0">
                <a:ln>
                  <a:noFill/>
                </a:ln>
                <a:solidFill>
                  <a:srgbClr val="FFFFFF"/>
                </a:solidFill>
                <a:effectLst/>
                <a:uLnTx/>
                <a:uFillTx/>
                <a:latin typeface="Abadi Extra Light"/>
                <a:ea typeface="+mn-ea"/>
                <a:cs typeface="+mn-cs"/>
                <a:sym typeface="Arial"/>
              </a:rPr>
              <a:t>Worried they could not afford the care or that their insurance didn’t cover it</a:t>
            </a:r>
          </a:p>
          <a:p>
            <a:pPr marL="304792" marR="0" lvl="0" indent="-304792" algn="l" defTabSz="1219170" rtl="0" eaLnBrk="1" fontAlgn="auto" latinLnBrk="0" hangingPunct="1">
              <a:lnSpc>
                <a:spcPct val="90000"/>
              </a:lnSpc>
              <a:spcBef>
                <a:spcPts val="1067"/>
              </a:spcBef>
              <a:spcAft>
                <a:spcPts val="0"/>
              </a:spcAft>
              <a:buClr>
                <a:srgbClr val="000000"/>
              </a:buClr>
              <a:buSzPts val="1100"/>
              <a:buFont typeface="+mj-lt"/>
              <a:buAutoNum type="arabicPeriod"/>
              <a:tabLst/>
              <a:defRPr/>
            </a:pPr>
            <a:r>
              <a:rPr kumimoji="0" lang="en-US" sz="1467" b="0" i="0" u="none" strike="noStrike" kern="0" cap="none" spc="0" normalizeH="0" baseline="0" noProof="0">
                <a:ln>
                  <a:noFill/>
                </a:ln>
                <a:solidFill>
                  <a:srgbClr val="FFFFFF"/>
                </a:solidFill>
                <a:effectLst/>
                <a:uLnTx/>
                <a:uFillTx/>
                <a:latin typeface="Abadi Extra Light"/>
                <a:ea typeface="+mn-ea"/>
                <a:cs typeface="+mn-cs"/>
                <a:sym typeface="Arial"/>
              </a:rPr>
              <a:t>Not having a private place for a phone call or video chat</a:t>
            </a:r>
          </a:p>
          <a:p>
            <a:pPr marL="0" marR="0" lvl="0" indent="0" algn="l" defTabSz="1219170" rtl="0" eaLnBrk="1" fontAlgn="auto" latinLnBrk="0" hangingPunct="1">
              <a:lnSpc>
                <a:spcPct val="90000"/>
              </a:lnSpc>
              <a:spcBef>
                <a:spcPts val="1067"/>
              </a:spcBef>
              <a:spcAft>
                <a:spcPts val="0"/>
              </a:spcAft>
              <a:buClr>
                <a:srgbClr val="000000"/>
              </a:buClr>
              <a:buSzPts val="1100"/>
              <a:buFontTx/>
              <a:buNone/>
              <a:tabLst/>
              <a:defRPr/>
            </a:pPr>
            <a:endParaRPr kumimoji="0" lang="en-US" sz="1467" b="0" i="0" u="none" strike="noStrike" kern="0" cap="none" spc="0" normalizeH="0" baseline="0" noProof="0">
              <a:ln>
                <a:noFill/>
              </a:ln>
              <a:solidFill>
                <a:srgbClr val="FFFFFF"/>
              </a:solidFill>
              <a:effectLst/>
              <a:uLnTx/>
              <a:uFillTx/>
              <a:latin typeface="Abadi Extra Light"/>
              <a:ea typeface="+mn-ea"/>
              <a:cs typeface="+mn-cs"/>
              <a:sym typeface="Arial"/>
            </a:endParaRPr>
          </a:p>
        </p:txBody>
      </p:sp>
      <p:sp>
        <p:nvSpPr>
          <p:cNvPr id="18" name="TextBox 17">
            <a:extLst>
              <a:ext uri="{FF2B5EF4-FFF2-40B4-BE49-F238E27FC236}">
                <a16:creationId xmlns:a16="http://schemas.microsoft.com/office/drawing/2014/main" id="{30D7BD1A-B6C6-594B-8557-74D5289CC7D6}"/>
              </a:ext>
            </a:extLst>
          </p:cNvPr>
          <p:cNvSpPr txBox="1"/>
          <p:nvPr/>
        </p:nvSpPr>
        <p:spPr>
          <a:xfrm>
            <a:off x="97538" y="6170390"/>
            <a:ext cx="10690067" cy="66678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2060"/>
                </a:solidFill>
                <a:effectLst/>
                <a:uLnTx/>
                <a:uFillTx/>
                <a:latin typeface="Abadi Extra Light"/>
                <a:ea typeface="+mn-ea"/>
                <a:cs typeface="Arial"/>
                <a:sym typeface="Arial"/>
              </a:rPr>
              <a:t>* subgroup is significantly different compared to respondents with 0 poor mental health days at the p&lt;0.05 level</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73763"/>
                </a:solidFill>
                <a:effectLst/>
                <a:uLnTx/>
                <a:uFillTx/>
                <a:latin typeface="Abadi Extra Light"/>
                <a:ea typeface="+mn-ea"/>
                <a:cs typeface="Arial"/>
                <a:sym typeface="Arial"/>
              </a:rPr>
              <a:t>NOTE: Similar results were seen when comparing delays in care by the number of PTSD-like reactions to COVID-19. </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002060"/>
              </a:solidFill>
              <a:effectLst/>
              <a:uLnTx/>
              <a:uFillTx/>
              <a:latin typeface=""/>
              <a:ea typeface="+mn-ea"/>
              <a:cs typeface="Arial"/>
              <a:sym typeface="Arial"/>
            </a:endParaRPr>
          </a:p>
        </p:txBody>
      </p:sp>
    </p:spTree>
    <p:extLst>
      <p:ext uri="{BB962C8B-B14F-4D97-AF65-F5344CB8AC3E}">
        <p14:creationId xmlns:p14="http://schemas.microsoft.com/office/powerpoint/2010/main" val="29363204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pic>
        <p:nvPicPr>
          <p:cNvPr id="27" name="Graphic 26">
            <a:extLst>
              <a:ext uri="{FF2B5EF4-FFF2-40B4-BE49-F238E27FC236}">
                <a16:creationId xmlns:a16="http://schemas.microsoft.com/office/drawing/2014/main" id="{E66958C8-49B1-8740-8DFF-5CB0AEF785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695" y="896348"/>
            <a:ext cx="7239568" cy="5731920"/>
          </a:xfrm>
          <a:prstGeom prst="rect">
            <a:avLst/>
          </a:prstGeom>
        </p:spPr>
      </p:pic>
      <p:sp>
        <p:nvSpPr>
          <p:cNvPr id="257" name="Google Shape;257;p29"/>
          <p:cNvSpPr txBox="1"/>
          <p:nvPr/>
        </p:nvSpPr>
        <p:spPr>
          <a:xfrm>
            <a:off x="7459408" y="2468133"/>
            <a:ext cx="4500945" cy="350506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90000"/>
              </a:lnSpc>
              <a:spcBef>
                <a:spcPts val="0"/>
              </a:spcBef>
              <a:spcAft>
                <a:spcPts val="0"/>
              </a:spcAft>
              <a:buClr>
                <a:srgbClr val="000000"/>
              </a:buClr>
              <a:buSzTx/>
              <a:buFontTx/>
              <a:buNone/>
              <a:tabLst/>
              <a:defRPr/>
            </a:pPr>
            <a:r>
              <a:rPr kumimoji="0" lang="en-US" sz="1600" b="0" i="0" u="none" strike="noStrike" kern="0" cap="none" spc="0" normalizeH="0" baseline="0" noProof="0">
                <a:ln>
                  <a:noFill/>
                </a:ln>
                <a:solidFill>
                  <a:srgbClr val="073763"/>
                </a:solidFill>
                <a:effectLst/>
                <a:uLnTx/>
                <a:uFillTx/>
                <a:latin typeface="Abadi Extra Light"/>
                <a:ea typeface="+mn-ea"/>
                <a:cs typeface="Arial"/>
                <a:sym typeface="Arial"/>
              </a:rPr>
              <a:t>Among adults who reported 15+ days of poor mental health, the following groups delayed </a:t>
            </a:r>
            <a:r>
              <a:rPr kumimoji="0" lang="en-US" sz="1600" b="0" i="0" u="sng" strike="noStrike" kern="0" cap="none" spc="0" normalizeH="0" baseline="0" noProof="0">
                <a:ln>
                  <a:noFill/>
                </a:ln>
                <a:solidFill>
                  <a:srgbClr val="073763"/>
                </a:solidFill>
                <a:effectLst/>
                <a:uLnTx/>
                <a:uFillTx/>
                <a:latin typeface="Abadi Extra Light"/>
                <a:ea typeface="+mn-ea"/>
                <a:cs typeface="Arial"/>
                <a:sym typeface="Arial"/>
              </a:rPr>
              <a:t>routine</a:t>
            </a:r>
            <a:r>
              <a:rPr kumimoji="0" lang="en-US" sz="1600" b="0" i="0" u="none" strike="noStrike" kern="0" cap="none" spc="0" normalizeH="0" baseline="0" noProof="0">
                <a:ln>
                  <a:noFill/>
                </a:ln>
                <a:solidFill>
                  <a:srgbClr val="073763"/>
                </a:solidFill>
                <a:effectLst/>
                <a:uLnTx/>
                <a:uFillTx/>
                <a:latin typeface="Abadi Extra Light"/>
                <a:ea typeface="+mn-ea"/>
                <a:cs typeface="Arial"/>
                <a:sym typeface="Arial"/>
              </a:rPr>
              <a:t> mental health care at the highest rates:</a:t>
            </a:r>
          </a:p>
          <a:p>
            <a:pPr marL="380990" marR="0" lvl="0" indent="-406390" algn="l" defTabSz="1219170" rtl="0" eaLnBrk="1" fontAlgn="auto" latinLnBrk="0" hangingPunct="1">
              <a:lnSpc>
                <a:spcPct val="90000"/>
              </a:lnSpc>
              <a:spcBef>
                <a:spcPts val="0"/>
              </a:spcBef>
              <a:spcAft>
                <a:spcPts val="0"/>
              </a:spcAft>
              <a:buClr>
                <a:srgbClr val="000000"/>
              </a:buClr>
              <a:buSzTx/>
              <a:buFont typeface="Arial,Sans-Serif"/>
              <a:buChar char="●"/>
              <a:tabLst/>
              <a:defRPr/>
            </a:pPr>
            <a:r>
              <a:rPr kumimoji="0" lang="en-US" sz="1600" b="1" i="0" u="none" strike="noStrike" kern="0" cap="none" spc="0" normalizeH="0" baseline="0" noProof="0">
                <a:ln>
                  <a:noFill/>
                </a:ln>
                <a:solidFill>
                  <a:srgbClr val="002060"/>
                </a:solidFill>
                <a:effectLst/>
                <a:uLnTx/>
                <a:uFillTx/>
                <a:latin typeface="Abadi Extra Light"/>
                <a:ea typeface="+mn-ea"/>
                <a:cs typeface="Arial"/>
                <a:sym typeface="Arial"/>
              </a:rPr>
              <a:t>Transgender </a:t>
            </a:r>
            <a:r>
              <a:rPr kumimoji="0" lang="en-US" sz="1600" b="0" i="0" u="none" strike="noStrike" kern="0" cap="none" spc="0" normalizeH="0" baseline="0" noProof="0">
                <a:ln>
                  <a:noFill/>
                </a:ln>
                <a:solidFill>
                  <a:srgbClr val="002060"/>
                </a:solidFill>
                <a:effectLst/>
                <a:uLnTx/>
                <a:uFillTx/>
                <a:latin typeface="Abadi Extra Light"/>
                <a:ea typeface="+mn-ea"/>
                <a:cs typeface="Arial"/>
                <a:sym typeface="Arial"/>
              </a:rPr>
              <a:t>respondents</a:t>
            </a:r>
            <a:r>
              <a:rPr kumimoji="0" lang="en-US" sz="1600" b="1" i="0" u="none" strike="noStrike" kern="0" cap="none" spc="0" normalizeH="0" baseline="0" noProof="0">
                <a:ln>
                  <a:noFill/>
                </a:ln>
                <a:solidFill>
                  <a:srgbClr val="002060"/>
                </a:solidFill>
                <a:effectLst/>
                <a:uLnTx/>
                <a:uFillTx/>
                <a:latin typeface="Abadi Extra Light"/>
                <a:ea typeface="+mn-ea"/>
                <a:cs typeface="Arial"/>
                <a:sym typeface="Arial"/>
              </a:rPr>
              <a:t>, Non-binary</a:t>
            </a:r>
            <a:r>
              <a:rPr kumimoji="0" lang="en-US" sz="1600" b="0" i="0" u="none" strike="noStrike" kern="0" cap="none" spc="0" normalizeH="0" baseline="0" noProof="0">
                <a:ln>
                  <a:noFill/>
                </a:ln>
                <a:solidFill>
                  <a:srgbClr val="002060"/>
                </a:solidFill>
                <a:effectLst/>
                <a:uLnTx/>
                <a:uFillTx/>
                <a:latin typeface="Abadi Extra Light"/>
                <a:ea typeface="+mn-ea"/>
                <a:cs typeface="Arial"/>
                <a:sym typeface="Arial"/>
              </a:rPr>
              <a:t> respondents, and respondents </a:t>
            </a:r>
            <a:r>
              <a:rPr kumimoji="0" lang="en-US" sz="1600" b="1" i="0" u="none" strike="noStrike" kern="0" cap="none" spc="0" normalizeH="0" baseline="0" noProof="0">
                <a:ln>
                  <a:noFill/>
                </a:ln>
                <a:solidFill>
                  <a:srgbClr val="002060"/>
                </a:solidFill>
                <a:effectLst/>
                <a:uLnTx/>
                <a:uFillTx/>
                <a:latin typeface="Abadi Extra Light"/>
                <a:ea typeface="+mn-ea"/>
                <a:cs typeface="Arial"/>
                <a:sym typeface="Arial"/>
              </a:rPr>
              <a:t>questioning </a:t>
            </a:r>
            <a:r>
              <a:rPr kumimoji="0" lang="en-US" sz="1600" b="0" i="0" u="none" strike="noStrike" kern="0" cap="none" spc="0" normalizeH="0" baseline="0" noProof="0">
                <a:ln>
                  <a:noFill/>
                </a:ln>
                <a:solidFill>
                  <a:srgbClr val="002060"/>
                </a:solidFill>
                <a:effectLst/>
                <a:uLnTx/>
                <a:uFillTx/>
                <a:latin typeface="Abadi Extra Light"/>
                <a:ea typeface="+mn-ea"/>
                <a:cs typeface="Arial"/>
                <a:sym typeface="Arial"/>
              </a:rPr>
              <a:t>their gender identity</a:t>
            </a:r>
          </a:p>
          <a:p>
            <a:pPr marL="380990" marR="0" lvl="0" indent="-406390" algn="l" defTabSz="1219170" rtl="0" eaLnBrk="1" fontAlgn="auto" latinLnBrk="0" hangingPunct="1">
              <a:lnSpc>
                <a:spcPct val="90000"/>
              </a:lnSpc>
              <a:spcBef>
                <a:spcPts val="0"/>
              </a:spcBef>
              <a:spcAft>
                <a:spcPts val="0"/>
              </a:spcAft>
              <a:buClr>
                <a:srgbClr val="000000"/>
              </a:buClr>
              <a:buSzTx/>
              <a:buFont typeface="Arial,Sans-Serif"/>
              <a:buChar char="●"/>
              <a:tabLst/>
              <a:defRPr/>
            </a:pPr>
            <a:r>
              <a:rPr kumimoji="0" lang="en-US" sz="1600" b="0" i="0" u="none" strike="noStrike" kern="0" cap="none" spc="0" normalizeH="0" baseline="0" noProof="0">
                <a:ln>
                  <a:noFill/>
                </a:ln>
                <a:solidFill>
                  <a:srgbClr val="002060"/>
                </a:solidFill>
                <a:effectLst/>
                <a:uLnTx/>
                <a:uFillTx/>
                <a:latin typeface="Abadi Extra Light"/>
                <a:ea typeface="+mn-ea"/>
                <a:cs typeface="Arial"/>
                <a:sym typeface="Arial"/>
              </a:rPr>
              <a:t>Respondents with </a:t>
            </a:r>
            <a:r>
              <a:rPr kumimoji="0" lang="en-US" sz="1600" b="1" i="0" u="none" strike="noStrike" kern="0" cap="none" spc="0" normalizeH="0" baseline="0" noProof="0">
                <a:ln>
                  <a:noFill/>
                </a:ln>
                <a:solidFill>
                  <a:srgbClr val="002060"/>
                </a:solidFill>
                <a:effectLst/>
                <a:uLnTx/>
                <a:uFillTx/>
                <a:latin typeface="Abadi Extra Light"/>
                <a:ea typeface="+mn-ea"/>
                <a:cs typeface="Arial"/>
                <a:sym typeface="Arial"/>
              </a:rPr>
              <a:t>disabilities </a:t>
            </a:r>
          </a:p>
          <a:p>
            <a:pPr marL="380990" marR="0" lvl="0" indent="-406390" algn="l" defTabSz="1219170" rtl="0" eaLnBrk="1" fontAlgn="auto" latinLnBrk="0" hangingPunct="1">
              <a:lnSpc>
                <a:spcPct val="90000"/>
              </a:lnSpc>
              <a:spcBef>
                <a:spcPts val="0"/>
              </a:spcBef>
              <a:spcAft>
                <a:spcPts val="0"/>
              </a:spcAft>
              <a:buClr>
                <a:srgbClr val="000000"/>
              </a:buClr>
              <a:buSzTx/>
              <a:buFont typeface="Arial,Sans-Serif"/>
              <a:buChar char="●"/>
              <a:tabLst/>
              <a:defRPr/>
            </a:pPr>
            <a:r>
              <a:rPr kumimoji="0" lang="en-US" sz="1600" b="1" i="0" u="none" strike="noStrike" kern="0" cap="none" spc="0" normalizeH="0" baseline="0" noProof="0">
                <a:ln>
                  <a:noFill/>
                </a:ln>
                <a:solidFill>
                  <a:srgbClr val="002060"/>
                </a:solidFill>
                <a:effectLst/>
                <a:uLnTx/>
                <a:uFillTx/>
                <a:latin typeface="Abadi Extra Light"/>
                <a:ea typeface="+mn-ea"/>
                <a:cs typeface="Arial"/>
                <a:sym typeface="Arial"/>
              </a:rPr>
              <a:t>Caregivers of adults with special needs</a:t>
            </a:r>
          </a:p>
          <a:p>
            <a:pPr marL="380990" marR="0" lvl="0" indent="-406390" algn="l" defTabSz="1219170" rtl="0" eaLnBrk="1" fontAlgn="auto" latinLnBrk="0" hangingPunct="1">
              <a:lnSpc>
                <a:spcPct val="90000"/>
              </a:lnSpc>
              <a:spcBef>
                <a:spcPts val="0"/>
              </a:spcBef>
              <a:spcAft>
                <a:spcPts val="0"/>
              </a:spcAft>
              <a:buClr>
                <a:srgbClr val="000000"/>
              </a:buClr>
              <a:buSzTx/>
              <a:buFont typeface="Arial,Sans-Serif"/>
              <a:buChar char="●"/>
              <a:tabLst/>
              <a:defRPr/>
            </a:pPr>
            <a:r>
              <a:rPr kumimoji="0" lang="en-US" sz="1600" b="1" i="0" u="none" strike="noStrike" kern="0" cap="none" spc="0" normalizeH="0" baseline="0" noProof="0">
                <a:ln>
                  <a:noFill/>
                </a:ln>
                <a:solidFill>
                  <a:srgbClr val="002060"/>
                </a:solidFill>
                <a:effectLst/>
                <a:uLnTx/>
                <a:uFillTx/>
                <a:latin typeface="Abadi Extra Light"/>
                <a:ea typeface="+mn-ea"/>
                <a:cs typeface="Arial"/>
                <a:sym typeface="Arial"/>
              </a:rPr>
              <a:t>Bisexual/Pansexual </a:t>
            </a:r>
            <a:r>
              <a:rPr kumimoji="0" lang="en-US" sz="1600" b="0" i="0" u="none" strike="noStrike" kern="0" cap="none" spc="0" normalizeH="0" baseline="0" noProof="0">
                <a:ln>
                  <a:noFill/>
                </a:ln>
                <a:solidFill>
                  <a:srgbClr val="002060"/>
                </a:solidFill>
                <a:effectLst/>
                <a:uLnTx/>
                <a:uFillTx/>
                <a:latin typeface="Abadi Extra Light"/>
                <a:ea typeface="+mn-ea"/>
                <a:cs typeface="Arial"/>
                <a:sym typeface="Arial"/>
              </a:rPr>
              <a:t>and</a:t>
            </a:r>
            <a:r>
              <a:rPr kumimoji="0" lang="en-US" sz="1600" b="1" i="0" u="none" strike="noStrike" kern="0" cap="none" spc="0" normalizeH="0" baseline="0" noProof="0">
                <a:ln>
                  <a:noFill/>
                </a:ln>
                <a:solidFill>
                  <a:srgbClr val="002060"/>
                </a:solidFill>
                <a:effectLst/>
                <a:uLnTx/>
                <a:uFillTx/>
                <a:latin typeface="Abadi Extra Light"/>
                <a:ea typeface="+mn-ea"/>
                <a:cs typeface="Arial"/>
                <a:sym typeface="Arial"/>
              </a:rPr>
              <a:t> Queer</a:t>
            </a:r>
            <a:r>
              <a:rPr kumimoji="0" lang="en-US" sz="1600" b="0" i="0" u="none" strike="noStrike" kern="0" cap="none" spc="0" normalizeH="0" baseline="0" noProof="0">
                <a:ln>
                  <a:noFill/>
                </a:ln>
                <a:solidFill>
                  <a:srgbClr val="002060"/>
                </a:solidFill>
                <a:effectLst/>
                <a:uLnTx/>
                <a:uFillTx/>
                <a:latin typeface="Abadi Extra Light"/>
                <a:ea typeface="+mn-ea"/>
                <a:cs typeface="Arial"/>
                <a:sym typeface="Arial"/>
              </a:rPr>
              <a:t> respondents</a:t>
            </a:r>
          </a:p>
          <a:p>
            <a:pPr marL="380990" marR="0" lvl="0" indent="-406390" algn="l" defTabSz="1219170" rtl="0" eaLnBrk="1" fontAlgn="auto" latinLnBrk="0" hangingPunct="1">
              <a:lnSpc>
                <a:spcPct val="90000"/>
              </a:lnSpc>
              <a:spcBef>
                <a:spcPts val="0"/>
              </a:spcBef>
              <a:spcAft>
                <a:spcPts val="0"/>
              </a:spcAft>
              <a:buClr>
                <a:srgbClr val="000000"/>
              </a:buClr>
              <a:buSzTx/>
              <a:buFont typeface="Arial,Sans-Serif"/>
              <a:buChar char="●"/>
              <a:tabLst/>
              <a:defRPr/>
            </a:pPr>
            <a:r>
              <a:rPr kumimoji="0" lang="en-US" sz="1600" b="1" i="0" u="none" strike="noStrike" kern="0" cap="none" spc="0" normalizeH="0" baseline="0" noProof="0">
                <a:ln>
                  <a:noFill/>
                </a:ln>
                <a:solidFill>
                  <a:srgbClr val="002060"/>
                </a:solidFill>
                <a:effectLst/>
                <a:uLnTx/>
                <a:uFillTx/>
                <a:latin typeface="Abadi Extra Light"/>
                <a:ea typeface="+mn-ea"/>
                <a:cs typeface="Arial"/>
                <a:sym typeface="Arial"/>
              </a:rPr>
              <a:t>American Indian/Alaska Native </a:t>
            </a:r>
            <a:r>
              <a:rPr kumimoji="0" lang="en-US" sz="1600" b="0" i="0" u="none" strike="noStrike" kern="0" cap="none" spc="0" normalizeH="0" baseline="0" noProof="0">
                <a:ln>
                  <a:noFill/>
                </a:ln>
                <a:solidFill>
                  <a:srgbClr val="002060"/>
                </a:solidFill>
                <a:effectLst/>
                <a:uLnTx/>
                <a:uFillTx/>
                <a:latin typeface="Abadi Extra Light"/>
                <a:ea typeface="+mn-ea"/>
                <a:cs typeface="Arial"/>
                <a:sym typeface="Arial"/>
              </a:rPr>
              <a:t>and</a:t>
            </a:r>
            <a:r>
              <a:rPr kumimoji="0" lang="en-US" sz="1600" b="1" i="0" u="none" strike="noStrike" kern="0" cap="none" spc="0" normalizeH="0" baseline="0" noProof="0">
                <a:ln>
                  <a:noFill/>
                </a:ln>
                <a:solidFill>
                  <a:srgbClr val="002060"/>
                </a:solidFill>
                <a:effectLst/>
                <a:uLnTx/>
                <a:uFillTx/>
                <a:latin typeface="Abadi Extra Light"/>
                <a:ea typeface="+mn-ea"/>
                <a:cs typeface="Arial"/>
                <a:sym typeface="Arial"/>
              </a:rPr>
              <a:t> Multiracial </a:t>
            </a:r>
            <a:r>
              <a:rPr kumimoji="0" lang="en-US" sz="1600" b="0" i="0" u="none" strike="noStrike" kern="0" cap="none" spc="0" normalizeH="0" baseline="0" noProof="0">
                <a:ln>
                  <a:noFill/>
                </a:ln>
                <a:solidFill>
                  <a:srgbClr val="002060"/>
                </a:solidFill>
                <a:effectLst/>
                <a:uLnTx/>
                <a:uFillTx/>
                <a:latin typeface="Abadi Extra Light"/>
                <a:ea typeface="+mn-ea"/>
                <a:cs typeface="Arial"/>
                <a:sym typeface="Arial"/>
              </a:rPr>
              <a:t>respondents</a:t>
            </a:r>
          </a:p>
          <a:p>
            <a:pPr marL="380990" marR="0" lvl="0" indent="-406390" algn="l" defTabSz="1219170" rtl="0" eaLnBrk="1" fontAlgn="auto" latinLnBrk="0" hangingPunct="1">
              <a:lnSpc>
                <a:spcPct val="90000"/>
              </a:lnSpc>
              <a:spcBef>
                <a:spcPts val="0"/>
              </a:spcBef>
              <a:spcAft>
                <a:spcPts val="0"/>
              </a:spcAft>
              <a:buClr>
                <a:srgbClr val="000000"/>
              </a:buClr>
              <a:buSzTx/>
              <a:buFont typeface="Arial,Sans-Serif"/>
              <a:buChar char="●"/>
              <a:tabLst/>
              <a:defRPr/>
            </a:pPr>
            <a:r>
              <a:rPr kumimoji="0" lang="en-US" sz="1600" b="0" i="0" u="none" strike="noStrike" kern="0" cap="none" spc="0" normalizeH="0" baseline="0" noProof="0">
                <a:ln>
                  <a:noFill/>
                </a:ln>
                <a:solidFill>
                  <a:srgbClr val="002060"/>
                </a:solidFill>
                <a:effectLst/>
                <a:uLnTx/>
                <a:uFillTx/>
                <a:latin typeface="Abadi Extra Light"/>
                <a:ea typeface="+mn-ea"/>
                <a:cs typeface="Arial"/>
                <a:sym typeface="Arial"/>
              </a:rPr>
              <a:t>Respondents between </a:t>
            </a:r>
            <a:r>
              <a:rPr kumimoji="0" lang="en-US" sz="1600" b="1" i="0" u="none" strike="noStrike" kern="0" cap="none" spc="0" normalizeH="0" baseline="0" noProof="0">
                <a:ln>
                  <a:noFill/>
                </a:ln>
                <a:solidFill>
                  <a:srgbClr val="002060"/>
                </a:solidFill>
                <a:effectLst/>
                <a:uLnTx/>
                <a:uFillTx/>
                <a:latin typeface="Abadi Extra Light"/>
                <a:ea typeface="+mn-ea"/>
                <a:cs typeface="Arial"/>
                <a:sym typeface="Arial"/>
              </a:rPr>
              <a:t>ages 25-34 </a:t>
            </a:r>
          </a:p>
          <a:p>
            <a:pPr marL="380990" marR="0" lvl="0" indent="-406390" algn="l" defTabSz="1219170" rtl="0" eaLnBrk="1" fontAlgn="auto" latinLnBrk="0" hangingPunct="1">
              <a:lnSpc>
                <a:spcPct val="90000"/>
              </a:lnSpc>
              <a:spcBef>
                <a:spcPts val="0"/>
              </a:spcBef>
              <a:spcAft>
                <a:spcPts val="0"/>
              </a:spcAft>
              <a:buClr>
                <a:srgbClr val="000000"/>
              </a:buClr>
              <a:buSzTx/>
              <a:buFont typeface="Arial,Sans-Serif"/>
              <a:buChar char="●"/>
              <a:tabLst/>
              <a:defRPr/>
            </a:pPr>
            <a:r>
              <a:rPr kumimoji="0" lang="en-US" sz="1600" b="0" i="0" u="none" strike="noStrike" kern="0" cap="none" spc="0" normalizeH="0" baseline="0" noProof="0">
                <a:ln>
                  <a:noFill/>
                </a:ln>
                <a:solidFill>
                  <a:srgbClr val="002060"/>
                </a:solidFill>
                <a:effectLst/>
                <a:uLnTx/>
                <a:uFillTx/>
                <a:latin typeface="Abadi Extra Light"/>
                <a:ea typeface="+mn-ea"/>
                <a:cs typeface="Arial"/>
                <a:sym typeface="Arial"/>
              </a:rPr>
              <a:t>Respondents with </a:t>
            </a:r>
            <a:r>
              <a:rPr kumimoji="0" lang="en-US" sz="1600" b="1" i="0" u="none" strike="noStrike" kern="0" cap="none" spc="0" normalizeH="0" baseline="0" noProof="0">
                <a:ln>
                  <a:noFill/>
                </a:ln>
                <a:solidFill>
                  <a:srgbClr val="002060"/>
                </a:solidFill>
                <a:effectLst/>
                <a:uLnTx/>
                <a:uFillTx/>
                <a:latin typeface="Abadi Extra Light"/>
                <a:ea typeface="+mn-ea"/>
                <a:cs typeface="Arial"/>
                <a:sym typeface="Arial"/>
              </a:rPr>
              <a:t>income</a:t>
            </a:r>
            <a:r>
              <a:rPr kumimoji="0" lang="en-US" sz="1600" b="0" i="0" u="none" strike="noStrike" kern="0" cap="none" spc="0" normalizeH="0" baseline="0" noProof="0">
                <a:ln>
                  <a:noFill/>
                </a:ln>
                <a:solidFill>
                  <a:srgbClr val="002060"/>
                </a:solidFill>
                <a:effectLst/>
                <a:uLnTx/>
                <a:uFillTx/>
                <a:latin typeface="Abadi Extra Light"/>
                <a:ea typeface="+mn-ea"/>
                <a:cs typeface="Arial"/>
                <a:sym typeface="Arial"/>
              </a:rPr>
              <a:t> </a:t>
            </a:r>
            <a:r>
              <a:rPr kumimoji="0" lang="en-US" sz="1600" b="1" i="0" u="none" strike="noStrike" kern="0" cap="none" spc="0" normalizeH="0" baseline="0" noProof="0">
                <a:ln>
                  <a:noFill/>
                </a:ln>
                <a:solidFill>
                  <a:srgbClr val="002060"/>
                </a:solidFill>
                <a:effectLst/>
                <a:uLnTx/>
                <a:uFillTx/>
                <a:latin typeface="Abadi Extra Light"/>
                <a:ea typeface="+mn-ea"/>
                <a:cs typeface="Arial"/>
                <a:sym typeface="Arial"/>
              </a:rPr>
              <a:t>&lt;$35k and high educational attainment</a:t>
            </a:r>
            <a:endParaRPr kumimoji="0" lang="en-US" sz="1600" b="0" i="0" u="none" strike="noStrike" kern="0" cap="none" spc="0" normalizeH="0" baseline="0" noProof="0">
              <a:ln>
                <a:noFill/>
              </a:ln>
              <a:solidFill>
                <a:srgbClr val="073763"/>
              </a:solidFill>
              <a:effectLst/>
              <a:uLnTx/>
              <a:uFillTx/>
              <a:latin typeface="Abadi Extra Light"/>
              <a:ea typeface="+mn-ea"/>
              <a:cs typeface="Arial"/>
              <a:sym typeface="Arial"/>
            </a:endParaRPr>
          </a:p>
        </p:txBody>
      </p:sp>
      <p:sp>
        <p:nvSpPr>
          <p:cNvPr id="258" name="Google Shape;258;p29"/>
          <p:cNvSpPr txBox="1">
            <a:spLocks noGrp="1"/>
          </p:cNvSpPr>
          <p:nvPr>
            <p:ph type="sldNum" idx="12"/>
          </p:nvPr>
        </p:nvSpPr>
        <p:spPr>
          <a:xfrm>
            <a:off x="8610600" y="6356351"/>
            <a:ext cx="2743200" cy="365200"/>
          </a:xfrm>
          <a:prstGeom prst="rect">
            <a:avLst/>
          </a:prstGeom>
        </p:spPr>
        <p:txBody>
          <a:bodyPr spcFirstLastPara="1" wrap="square" lIns="91433" tIns="45700" rIns="91433" bIns="4570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467" b="0" i="0" u="none" strike="noStrike" kern="0" cap="none" spc="0" normalizeH="0" baseline="0" noProof="0">
                <a:ln>
                  <a:noFill/>
                </a:ln>
                <a:solidFill>
                  <a:srgbClr val="595959"/>
                </a:solidFill>
                <a:effectLst/>
                <a:uLnTx/>
                <a:uFillTx/>
                <a:latin typeface="Abadi"/>
                <a:ea typeface="+mn-ea"/>
                <a:cs typeface="Arial"/>
                <a:sym typeface="Arial"/>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52</a:t>
            </a:fld>
            <a:endParaRPr kumimoji="0" lang="en" sz="1467" b="0" i="0" u="none" strike="noStrike" kern="0" cap="none" spc="0" normalizeH="0" baseline="0" noProof="0">
              <a:ln>
                <a:noFill/>
              </a:ln>
              <a:solidFill>
                <a:srgbClr val="595959"/>
              </a:solidFill>
              <a:effectLst/>
              <a:uLnTx/>
              <a:uFillTx/>
              <a:latin typeface="Abadi"/>
              <a:ea typeface="+mn-ea"/>
              <a:cs typeface="Arial"/>
              <a:sym typeface="Arial"/>
            </a:endParaRPr>
          </a:p>
        </p:txBody>
      </p:sp>
      <p:sp>
        <p:nvSpPr>
          <p:cNvPr id="2" name="Google Shape;272;p34">
            <a:extLst>
              <a:ext uri="{FF2B5EF4-FFF2-40B4-BE49-F238E27FC236}">
                <a16:creationId xmlns:a16="http://schemas.microsoft.com/office/drawing/2014/main" id="{C14AAF83-5719-4695-AB78-C6198F0135CC}"/>
              </a:ext>
            </a:extLst>
          </p:cNvPr>
          <p:cNvSpPr txBox="1"/>
          <p:nvPr/>
        </p:nvSpPr>
        <p:spPr>
          <a:xfrm>
            <a:off x="-1060115" y="6539585"/>
            <a:ext cx="5956000" cy="50160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1333" b="0" i="1" u="none" strike="noStrike" kern="0" cap="none" spc="0" normalizeH="0" baseline="0" noProof="0">
                <a:ln>
                  <a:noFill/>
                </a:ln>
                <a:solidFill>
                  <a:srgbClr val="000000"/>
                </a:solidFill>
                <a:effectLst/>
                <a:uLnTx/>
                <a:uFillTx/>
                <a:latin typeface="Abadi Extra Light"/>
                <a:ea typeface="+mn-ea"/>
                <a:cs typeface="Arial"/>
                <a:sym typeface="Arial"/>
              </a:rPr>
              <a:t>Preliminary data - 1.7.21 - Not for external distribution</a:t>
            </a:r>
            <a:endParaRPr kumimoji="0" sz="1333" b="0" i="1" u="none" strike="noStrike" kern="0" cap="none" spc="0" normalizeH="0" baseline="0" noProof="0">
              <a:ln>
                <a:noFill/>
              </a:ln>
              <a:solidFill>
                <a:srgbClr val="000000"/>
              </a:solidFill>
              <a:effectLst/>
              <a:uLnTx/>
              <a:uFillTx/>
              <a:latin typeface="Abadi Extra Light"/>
              <a:ea typeface="+mn-ea"/>
              <a:cs typeface="Arial"/>
              <a:sym typeface="Arial"/>
            </a:endParaRPr>
          </a:p>
        </p:txBody>
      </p:sp>
      <p:sp>
        <p:nvSpPr>
          <p:cNvPr id="6" name="Rectangle 5">
            <a:extLst>
              <a:ext uri="{FF2B5EF4-FFF2-40B4-BE49-F238E27FC236}">
                <a16:creationId xmlns:a16="http://schemas.microsoft.com/office/drawing/2014/main" id="{3CBF35BC-3557-459D-A0F8-FF66F7903CEF}"/>
              </a:ext>
            </a:extLst>
          </p:cNvPr>
          <p:cNvSpPr/>
          <p:nvPr/>
        </p:nvSpPr>
        <p:spPr>
          <a:xfrm>
            <a:off x="2146" y="34444"/>
            <a:ext cx="12191999" cy="84299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Title 1">
            <a:extLst>
              <a:ext uri="{FF2B5EF4-FFF2-40B4-BE49-F238E27FC236}">
                <a16:creationId xmlns:a16="http://schemas.microsoft.com/office/drawing/2014/main" id="{49651188-FB8F-4D9E-AAB8-BC64435AE549}"/>
              </a:ext>
            </a:extLst>
          </p:cNvPr>
          <p:cNvSpPr txBox="1">
            <a:spLocks/>
          </p:cNvSpPr>
          <p:nvPr/>
        </p:nvSpPr>
        <p:spPr>
          <a:xfrm>
            <a:off x="386845" y="176424"/>
            <a:ext cx="11360800" cy="619827"/>
          </a:xfrm>
          <a:prstGeom prst="rect">
            <a:avLst/>
          </a:prstGeom>
          <a:no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4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9pPr>
          </a:lstStyle>
          <a:p>
            <a:pPr marL="0" marR="0" lvl="0" indent="0" algn="ctr" defTabSz="1219170" rtl="0" eaLnBrk="1" fontAlgn="auto" latinLnBrk="0" hangingPunct="1">
              <a:lnSpc>
                <a:spcPct val="90000"/>
              </a:lnSpc>
              <a:spcBef>
                <a:spcPts val="0"/>
              </a:spcBef>
              <a:spcAft>
                <a:spcPts val="0"/>
              </a:spcAft>
              <a:buClr>
                <a:srgbClr val="000000"/>
              </a:buClr>
              <a:buSzPts val="1400"/>
              <a:buFont typeface="Arial"/>
              <a:buNone/>
              <a:tabLst/>
              <a:defRPr/>
            </a:pPr>
            <a:r>
              <a:rPr kumimoji="0" lang="en-US" sz="3200" b="1" i="0" u="none" strike="noStrike" kern="0" cap="none" spc="800" normalizeH="0" baseline="0" noProof="0">
                <a:ln>
                  <a:noFill/>
                </a:ln>
                <a:solidFill>
                  <a:srgbClr val="FFFFFF"/>
                </a:solidFill>
                <a:effectLst/>
                <a:uLnTx/>
                <a:uFillTx/>
                <a:latin typeface="Abadi Extra Light"/>
                <a:cs typeface="Arial"/>
                <a:sym typeface="Arial"/>
              </a:rPr>
              <a:t>DELAY IN ROUTINE MENTAL HEALTH CARE</a:t>
            </a: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Rectangle 13">
            <a:extLst>
              <a:ext uri="{FF2B5EF4-FFF2-40B4-BE49-F238E27FC236}">
                <a16:creationId xmlns:a16="http://schemas.microsoft.com/office/drawing/2014/main" id="{3413C14C-1FF5-2D47-BA28-DA16CE500D27}"/>
              </a:ext>
            </a:extLst>
          </p:cNvPr>
          <p:cNvSpPr/>
          <p:nvPr/>
        </p:nvSpPr>
        <p:spPr>
          <a:xfrm>
            <a:off x="2146" y="6607934"/>
            <a:ext cx="12191999" cy="246844"/>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 name="Google Shape;259;p34">
            <a:extLst>
              <a:ext uri="{FF2B5EF4-FFF2-40B4-BE49-F238E27FC236}">
                <a16:creationId xmlns:a16="http://schemas.microsoft.com/office/drawing/2014/main" id="{8470F052-EA1A-6A43-A1FB-CA10999110DD}"/>
              </a:ext>
            </a:extLst>
          </p:cNvPr>
          <p:cNvSpPr txBox="1">
            <a:spLocks/>
          </p:cNvSpPr>
          <p:nvPr/>
        </p:nvSpPr>
        <p:spPr>
          <a:xfrm>
            <a:off x="7270263" y="1140403"/>
            <a:ext cx="4936784" cy="1003932"/>
          </a:xfrm>
          <a:prstGeom prst="rect">
            <a:avLst/>
          </a:prstGeom>
          <a:solidFill>
            <a:schemeClr val="accent4">
              <a:lumMod val="75000"/>
            </a:schemeClr>
          </a:solidFill>
          <a:ln w="9525" cap="flat" cmpd="sng">
            <a:noFill/>
            <a:prstDash val="solid"/>
            <a:round/>
            <a:headEnd type="none" w="sm" len="sm"/>
            <a:tailEnd type="none" w="sm" len="sm"/>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4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9pPr>
          </a:lstStyle>
          <a:p>
            <a:pPr marL="0" marR="0" lvl="0" indent="0" algn="ctr" defTabSz="1219170" rtl="0" eaLnBrk="1" fontAlgn="auto" latinLnBrk="0" hangingPunct="1">
              <a:lnSpc>
                <a:spcPct val="90000"/>
              </a:lnSpc>
              <a:spcBef>
                <a:spcPts val="0"/>
              </a:spcBef>
              <a:spcAft>
                <a:spcPts val="0"/>
              </a:spcAft>
              <a:buClr>
                <a:srgbClr val="000000"/>
              </a:buClr>
              <a:buSzTx/>
              <a:buFont typeface="Arial"/>
              <a:buNone/>
              <a:tabLst/>
              <a:defRPr/>
            </a:pPr>
            <a:r>
              <a:rPr kumimoji="0" lang="en-US" sz="2133" b="0" i="0" u="none" strike="noStrike" kern="0" cap="none" spc="0" normalizeH="0" baseline="0" noProof="0">
                <a:ln>
                  <a:noFill/>
                </a:ln>
                <a:solidFill>
                  <a:srgbClr val="FFFFFF"/>
                </a:solidFill>
                <a:effectLst/>
                <a:uLnTx/>
                <a:uFillTx/>
                <a:latin typeface="Abadi Extra Light"/>
                <a:cs typeface="Arial"/>
                <a:sym typeface="Arial"/>
              </a:rPr>
              <a:t>Almost 30% of adults who reported </a:t>
            </a:r>
          </a:p>
          <a:p>
            <a:pPr marL="0" marR="0" lvl="0" indent="0" algn="ctr" defTabSz="1219170" rtl="0" eaLnBrk="1" fontAlgn="auto" latinLnBrk="0" hangingPunct="1">
              <a:lnSpc>
                <a:spcPct val="90000"/>
              </a:lnSpc>
              <a:spcBef>
                <a:spcPts val="0"/>
              </a:spcBef>
              <a:spcAft>
                <a:spcPts val="0"/>
              </a:spcAft>
              <a:buClr>
                <a:srgbClr val="000000"/>
              </a:buClr>
              <a:buSzTx/>
              <a:buFont typeface="Arial"/>
              <a:buNone/>
              <a:tabLst/>
              <a:defRPr/>
            </a:pPr>
            <a:r>
              <a:rPr kumimoji="0" lang="en-US" sz="2133" b="0" i="0" u="none" strike="noStrike" kern="0" cap="none" spc="0" normalizeH="0" baseline="0" noProof="0">
                <a:ln>
                  <a:noFill/>
                </a:ln>
                <a:solidFill>
                  <a:srgbClr val="FFFFFF"/>
                </a:solidFill>
                <a:effectLst/>
                <a:uLnTx/>
                <a:uFillTx/>
                <a:latin typeface="Abadi Extra Light"/>
                <a:cs typeface="Arial"/>
                <a:sym typeface="Arial"/>
              </a:rPr>
              <a:t>15+ days of poor mental health experienced delayed </a:t>
            </a:r>
            <a:r>
              <a:rPr kumimoji="0" lang="en-US" sz="2133" b="0" i="0" u="sng" strike="noStrike" kern="0" cap="none" spc="0" normalizeH="0" baseline="0" noProof="0">
                <a:ln>
                  <a:noFill/>
                </a:ln>
                <a:solidFill>
                  <a:srgbClr val="FFFFFF"/>
                </a:solidFill>
                <a:effectLst/>
                <a:uLnTx/>
                <a:uFillTx/>
                <a:latin typeface="Abadi Extra Light"/>
                <a:cs typeface="Arial"/>
                <a:sym typeface="Arial"/>
              </a:rPr>
              <a:t>routine</a:t>
            </a:r>
            <a:r>
              <a:rPr kumimoji="0" lang="en-US" sz="2133" b="0" i="0" u="none" strike="noStrike" kern="0" cap="none" spc="0" normalizeH="0" baseline="0" noProof="0">
                <a:ln>
                  <a:noFill/>
                </a:ln>
                <a:solidFill>
                  <a:srgbClr val="FFFFFF"/>
                </a:solidFill>
                <a:effectLst/>
                <a:uLnTx/>
                <a:uFillTx/>
                <a:latin typeface="Abadi Extra Light"/>
                <a:cs typeface="Arial"/>
                <a:sym typeface="Arial"/>
              </a:rPr>
              <a:t> mental health care.</a:t>
            </a:r>
          </a:p>
        </p:txBody>
      </p:sp>
      <p:sp>
        <p:nvSpPr>
          <p:cNvPr id="18" name="Google Shape;256;p29">
            <a:extLst>
              <a:ext uri="{FF2B5EF4-FFF2-40B4-BE49-F238E27FC236}">
                <a16:creationId xmlns:a16="http://schemas.microsoft.com/office/drawing/2014/main" id="{8CEC0096-B8E5-1349-AB6F-AD285D1164F5}"/>
              </a:ext>
            </a:extLst>
          </p:cNvPr>
          <p:cNvSpPr txBox="1">
            <a:spLocks/>
          </p:cNvSpPr>
          <p:nvPr/>
        </p:nvSpPr>
        <p:spPr>
          <a:xfrm>
            <a:off x="7270263" y="6106419"/>
            <a:ext cx="5106303" cy="499864"/>
          </a:xfrm>
          <a:prstGeom prst="rect">
            <a:avLst/>
          </a:prstGeom>
          <a:no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4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9pPr>
          </a:lstStyle>
          <a:p>
            <a:pPr marL="0" marR="0" lvl="0" indent="0" algn="l" defTabSz="1219170" rtl="0" eaLnBrk="1" fontAlgn="auto" latinLnBrk="0" hangingPunct="1">
              <a:lnSpc>
                <a:spcPct val="90000"/>
              </a:lnSpc>
              <a:spcBef>
                <a:spcPts val="0"/>
              </a:spcBef>
              <a:spcAft>
                <a:spcPts val="0"/>
              </a:spcAft>
              <a:buClr>
                <a:srgbClr val="000000"/>
              </a:buClr>
              <a:buSzPts val="1400"/>
              <a:buFont typeface="Arial"/>
              <a:buNone/>
              <a:tabLst/>
              <a:defRPr/>
            </a:pPr>
            <a:r>
              <a:rPr kumimoji="0" lang="en-US" sz="1067" b="0" i="0" u="none" strike="noStrike" kern="0" cap="none" spc="0" normalizeH="0" baseline="0" noProof="0">
                <a:ln>
                  <a:noFill/>
                </a:ln>
                <a:solidFill>
                  <a:srgbClr val="073763"/>
                </a:solidFill>
                <a:effectLst/>
                <a:uLnTx/>
                <a:uFillTx/>
                <a:latin typeface="Abadi Extra Light"/>
                <a:cs typeface="Arial"/>
                <a:sym typeface="Arial"/>
              </a:rPr>
              <a:t>* significant at the p&lt;0.05 level as compared to the grey referent group in each cluster</a:t>
            </a: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Rectangle 18">
            <a:extLst>
              <a:ext uri="{FF2B5EF4-FFF2-40B4-BE49-F238E27FC236}">
                <a16:creationId xmlns:a16="http://schemas.microsoft.com/office/drawing/2014/main" id="{17F20F80-3E8A-7343-927E-01042EDFC5ED}"/>
              </a:ext>
            </a:extLst>
          </p:cNvPr>
          <p:cNvSpPr/>
          <p:nvPr/>
        </p:nvSpPr>
        <p:spPr>
          <a:xfrm>
            <a:off x="48625" y="2587107"/>
            <a:ext cx="6535042" cy="63946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0" name="Rectangle 19">
            <a:extLst>
              <a:ext uri="{FF2B5EF4-FFF2-40B4-BE49-F238E27FC236}">
                <a16:creationId xmlns:a16="http://schemas.microsoft.com/office/drawing/2014/main" id="{7CB856B0-15C3-7C40-A680-A08853D464EA}"/>
              </a:ext>
            </a:extLst>
          </p:cNvPr>
          <p:cNvSpPr/>
          <p:nvPr/>
        </p:nvSpPr>
        <p:spPr>
          <a:xfrm>
            <a:off x="48626" y="3226568"/>
            <a:ext cx="6535042" cy="34371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1" name="Rectangle 20">
            <a:extLst>
              <a:ext uri="{FF2B5EF4-FFF2-40B4-BE49-F238E27FC236}">
                <a16:creationId xmlns:a16="http://schemas.microsoft.com/office/drawing/2014/main" id="{854DCB57-D1D3-504D-8254-80CAD2756D79}"/>
              </a:ext>
            </a:extLst>
          </p:cNvPr>
          <p:cNvSpPr/>
          <p:nvPr/>
        </p:nvSpPr>
        <p:spPr>
          <a:xfrm>
            <a:off x="48625" y="3605888"/>
            <a:ext cx="6535042" cy="45145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2" name="Rectangle 21">
            <a:extLst>
              <a:ext uri="{FF2B5EF4-FFF2-40B4-BE49-F238E27FC236}">
                <a16:creationId xmlns:a16="http://schemas.microsoft.com/office/drawing/2014/main" id="{330F2BBA-7843-6B4E-A875-81DF5126F119}"/>
              </a:ext>
            </a:extLst>
          </p:cNvPr>
          <p:cNvSpPr/>
          <p:nvPr/>
        </p:nvSpPr>
        <p:spPr>
          <a:xfrm>
            <a:off x="48625" y="4045443"/>
            <a:ext cx="6535042" cy="64080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3" name="Rectangle 22">
            <a:extLst>
              <a:ext uri="{FF2B5EF4-FFF2-40B4-BE49-F238E27FC236}">
                <a16:creationId xmlns:a16="http://schemas.microsoft.com/office/drawing/2014/main" id="{F936EDB6-DC42-5B41-B40C-CCAAA34CE1BE}"/>
              </a:ext>
            </a:extLst>
          </p:cNvPr>
          <p:cNvSpPr/>
          <p:nvPr/>
        </p:nvSpPr>
        <p:spPr>
          <a:xfrm>
            <a:off x="48625" y="4690881"/>
            <a:ext cx="6535042" cy="49853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F0172C1D-78CF-8040-8035-F1D7DCAB0789}"/>
              </a:ext>
            </a:extLst>
          </p:cNvPr>
          <p:cNvSpPr/>
          <p:nvPr/>
        </p:nvSpPr>
        <p:spPr>
          <a:xfrm>
            <a:off x="57871" y="5189416"/>
            <a:ext cx="6535042" cy="61197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BFE0C720-7568-2343-9E49-61716401265D}"/>
              </a:ext>
            </a:extLst>
          </p:cNvPr>
          <p:cNvSpPr/>
          <p:nvPr/>
        </p:nvSpPr>
        <p:spPr>
          <a:xfrm>
            <a:off x="57871" y="5801393"/>
            <a:ext cx="6535042" cy="71928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6" name="Rectangle 25">
            <a:extLst>
              <a:ext uri="{FF2B5EF4-FFF2-40B4-BE49-F238E27FC236}">
                <a16:creationId xmlns:a16="http://schemas.microsoft.com/office/drawing/2014/main" id="{517B8E97-04B6-1541-B0A2-9CF813A30974}"/>
              </a:ext>
            </a:extLst>
          </p:cNvPr>
          <p:cNvSpPr/>
          <p:nvPr/>
        </p:nvSpPr>
        <p:spPr>
          <a:xfrm>
            <a:off x="48625" y="1947648"/>
            <a:ext cx="6535042" cy="63946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699025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2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1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20"/>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2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22"/>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xit" presetSubtype="0" fill="hold" grpId="1" nodeType="withEffect">
                                  <p:stCondLst>
                                    <p:cond delay="0"/>
                                  </p:stCondLst>
                                  <p:childTnLst>
                                    <p:set>
                                      <p:cBhvr>
                                        <p:cTn id="42" dur="1" fill="hold">
                                          <p:stCondLst>
                                            <p:cond delay="0"/>
                                          </p:stCondLst>
                                        </p:cTn>
                                        <p:tgtEl>
                                          <p:spTgt spid="2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xit" presetSubtype="0" fill="hold" grpId="1" nodeType="withEffect">
                                  <p:stCondLst>
                                    <p:cond delay="0"/>
                                  </p:stCondLst>
                                  <p:childTnLst>
                                    <p:set>
                                      <p:cBhvr>
                                        <p:cTn id="48"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6" grpId="0" animBg="1"/>
      <p:bldP spid="26" grpId="1"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8" name="Google Shape;258;p29"/>
          <p:cNvSpPr txBox="1">
            <a:spLocks noGrp="1"/>
          </p:cNvSpPr>
          <p:nvPr>
            <p:ph type="sldNum" idx="12"/>
          </p:nvPr>
        </p:nvSpPr>
        <p:spPr>
          <a:xfrm>
            <a:off x="8610600" y="6356351"/>
            <a:ext cx="2743200" cy="365200"/>
          </a:xfrm>
          <a:prstGeom prst="rect">
            <a:avLst/>
          </a:prstGeom>
        </p:spPr>
        <p:txBody>
          <a:bodyPr spcFirstLastPara="1" wrap="square" lIns="91433" tIns="45700" rIns="91433" bIns="4570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467" b="0" i="0" u="none" strike="noStrike" kern="0" cap="none" spc="0" normalizeH="0" baseline="0" noProof="0">
                <a:ln>
                  <a:noFill/>
                </a:ln>
                <a:solidFill>
                  <a:srgbClr val="595959"/>
                </a:solidFill>
                <a:effectLst/>
                <a:uLnTx/>
                <a:uFillTx/>
                <a:latin typeface="Abadi"/>
                <a:ea typeface="+mn-ea"/>
                <a:cs typeface="Arial"/>
                <a:sym typeface="Arial"/>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53</a:t>
            </a:fld>
            <a:endParaRPr kumimoji="0" lang="en" sz="1467" b="0" i="0" u="none" strike="noStrike" kern="0" cap="none" spc="0" normalizeH="0" baseline="0" noProof="0">
              <a:ln>
                <a:noFill/>
              </a:ln>
              <a:solidFill>
                <a:srgbClr val="595959"/>
              </a:solidFill>
              <a:effectLst/>
              <a:uLnTx/>
              <a:uFillTx/>
              <a:latin typeface="Abadi"/>
              <a:ea typeface="+mn-ea"/>
              <a:cs typeface="Arial"/>
              <a:sym typeface="Arial"/>
            </a:endParaRPr>
          </a:p>
        </p:txBody>
      </p:sp>
      <p:sp>
        <p:nvSpPr>
          <p:cNvPr id="2" name="Google Shape;272;p34">
            <a:extLst>
              <a:ext uri="{FF2B5EF4-FFF2-40B4-BE49-F238E27FC236}">
                <a16:creationId xmlns:a16="http://schemas.microsoft.com/office/drawing/2014/main" id="{C14AAF83-5719-4695-AB78-C6198F0135CC}"/>
              </a:ext>
            </a:extLst>
          </p:cNvPr>
          <p:cNvSpPr txBox="1"/>
          <p:nvPr/>
        </p:nvSpPr>
        <p:spPr>
          <a:xfrm>
            <a:off x="-1060115" y="6539585"/>
            <a:ext cx="5956000" cy="50160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1333" b="0" i="1" u="none" strike="noStrike" kern="0" cap="none" spc="0" normalizeH="0" baseline="0" noProof="0">
                <a:ln>
                  <a:noFill/>
                </a:ln>
                <a:solidFill>
                  <a:srgbClr val="000000"/>
                </a:solidFill>
                <a:effectLst/>
                <a:uLnTx/>
                <a:uFillTx/>
                <a:latin typeface="Abadi Extra Light"/>
                <a:ea typeface="+mn-ea"/>
                <a:cs typeface="Arial"/>
                <a:sym typeface="Arial"/>
              </a:rPr>
              <a:t>Preliminary data - 1.7.21 - Not for external distribution</a:t>
            </a:r>
            <a:endParaRPr kumimoji="0" sz="1333" b="0" i="1" u="none" strike="noStrike" kern="0" cap="none" spc="0" normalizeH="0" baseline="0" noProof="0">
              <a:ln>
                <a:noFill/>
              </a:ln>
              <a:solidFill>
                <a:srgbClr val="000000"/>
              </a:solidFill>
              <a:effectLst/>
              <a:uLnTx/>
              <a:uFillTx/>
              <a:latin typeface="Abadi Extra Light"/>
              <a:ea typeface="+mn-ea"/>
              <a:cs typeface="Arial"/>
              <a:sym typeface="Arial"/>
            </a:endParaRPr>
          </a:p>
        </p:txBody>
      </p:sp>
      <p:sp>
        <p:nvSpPr>
          <p:cNvPr id="6" name="Rectangle 5">
            <a:extLst>
              <a:ext uri="{FF2B5EF4-FFF2-40B4-BE49-F238E27FC236}">
                <a16:creationId xmlns:a16="http://schemas.microsoft.com/office/drawing/2014/main" id="{3CBF35BC-3557-459D-A0F8-FF66F7903CEF}"/>
              </a:ext>
            </a:extLst>
          </p:cNvPr>
          <p:cNvSpPr/>
          <p:nvPr/>
        </p:nvSpPr>
        <p:spPr>
          <a:xfrm>
            <a:off x="2146" y="34444"/>
            <a:ext cx="12191999" cy="84299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Title 1">
            <a:extLst>
              <a:ext uri="{FF2B5EF4-FFF2-40B4-BE49-F238E27FC236}">
                <a16:creationId xmlns:a16="http://schemas.microsoft.com/office/drawing/2014/main" id="{49651188-FB8F-4D9E-AAB8-BC64435AE549}"/>
              </a:ext>
            </a:extLst>
          </p:cNvPr>
          <p:cNvSpPr txBox="1">
            <a:spLocks/>
          </p:cNvSpPr>
          <p:nvPr/>
        </p:nvSpPr>
        <p:spPr>
          <a:xfrm>
            <a:off x="386845" y="176424"/>
            <a:ext cx="11360800" cy="619827"/>
          </a:xfrm>
          <a:prstGeom prst="rect">
            <a:avLst/>
          </a:prstGeom>
          <a:no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4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9pPr>
          </a:lstStyle>
          <a:p>
            <a:pPr marL="0" marR="0" lvl="0" indent="0" algn="ctr" defTabSz="1219170" rtl="0" eaLnBrk="1" fontAlgn="auto" latinLnBrk="0" hangingPunct="1">
              <a:lnSpc>
                <a:spcPct val="90000"/>
              </a:lnSpc>
              <a:spcBef>
                <a:spcPts val="0"/>
              </a:spcBef>
              <a:spcAft>
                <a:spcPts val="0"/>
              </a:spcAft>
              <a:buClr>
                <a:srgbClr val="000000"/>
              </a:buClr>
              <a:buSzPts val="1400"/>
              <a:buFont typeface="Arial"/>
              <a:buNone/>
              <a:tabLst/>
              <a:defRPr/>
            </a:pPr>
            <a:r>
              <a:rPr kumimoji="0" lang="en-US" sz="3733" b="1" i="0" u="none" strike="noStrike" kern="0" cap="none" spc="800" normalizeH="0" baseline="0" noProof="0">
                <a:ln>
                  <a:noFill/>
                </a:ln>
                <a:solidFill>
                  <a:srgbClr val="FFFFFF"/>
                </a:solidFill>
                <a:effectLst/>
                <a:uLnTx/>
                <a:uFillTx/>
                <a:latin typeface="Abadi Extra Light"/>
                <a:cs typeface="Arial"/>
                <a:sym typeface="Arial"/>
              </a:rPr>
              <a:t>REQUESTED RESOURCES</a:t>
            </a:r>
            <a:endParaRPr kumimoji="0" lang="en-US" sz="14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23;p26">
            <a:extLst>
              <a:ext uri="{FF2B5EF4-FFF2-40B4-BE49-F238E27FC236}">
                <a16:creationId xmlns:a16="http://schemas.microsoft.com/office/drawing/2014/main" id="{D7855098-8C3E-6E43-8A96-D5B5277A7C00}"/>
              </a:ext>
            </a:extLst>
          </p:cNvPr>
          <p:cNvSpPr/>
          <p:nvPr/>
        </p:nvSpPr>
        <p:spPr>
          <a:xfrm>
            <a:off x="81317" y="6356350"/>
            <a:ext cx="7489636" cy="313385"/>
          </a:xfrm>
          <a:prstGeom prst="rect">
            <a:avLst/>
          </a:prstGeom>
          <a:solidFill>
            <a:schemeClr val="bg1"/>
          </a:solidFill>
          <a:ln w="38100">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badi Extra Light"/>
              <a:ea typeface="+mn-ea"/>
              <a:cs typeface="Arial"/>
              <a:sym typeface="Arial"/>
            </a:endParaRPr>
          </a:p>
        </p:txBody>
      </p:sp>
      <p:sp>
        <p:nvSpPr>
          <p:cNvPr id="14" name="Rectangle 13">
            <a:extLst>
              <a:ext uri="{FF2B5EF4-FFF2-40B4-BE49-F238E27FC236}">
                <a16:creationId xmlns:a16="http://schemas.microsoft.com/office/drawing/2014/main" id="{3413C14C-1FF5-2D47-BA28-DA16CE500D27}"/>
              </a:ext>
            </a:extLst>
          </p:cNvPr>
          <p:cNvSpPr/>
          <p:nvPr/>
        </p:nvSpPr>
        <p:spPr>
          <a:xfrm>
            <a:off x="2146" y="6607934"/>
            <a:ext cx="12191999" cy="246844"/>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 name="Google Shape;259;p34">
            <a:extLst>
              <a:ext uri="{FF2B5EF4-FFF2-40B4-BE49-F238E27FC236}">
                <a16:creationId xmlns:a16="http://schemas.microsoft.com/office/drawing/2014/main" id="{77279C68-2915-0C47-BD1D-4E9074D089AF}"/>
              </a:ext>
            </a:extLst>
          </p:cNvPr>
          <p:cNvSpPr txBox="1">
            <a:spLocks/>
          </p:cNvSpPr>
          <p:nvPr/>
        </p:nvSpPr>
        <p:spPr>
          <a:xfrm>
            <a:off x="7680" y="963672"/>
            <a:ext cx="12184320" cy="754000"/>
          </a:xfrm>
          <a:prstGeom prst="rect">
            <a:avLst/>
          </a:prstGeom>
          <a:solidFill>
            <a:schemeClr val="accent4">
              <a:lumMod val="75000"/>
            </a:schemeClr>
          </a:solidFill>
          <a:ln w="9525" cap="flat" cmpd="sng">
            <a:noFill/>
            <a:prstDash val="solid"/>
            <a:round/>
            <a:headEnd type="none" w="sm" len="sm"/>
            <a:tailEnd type="none" w="sm" len="sm"/>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4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9pPr>
          </a:lstStyle>
          <a:p>
            <a:pPr marL="0" marR="0" lvl="0" indent="0" algn="ctr" defTabSz="1219170" rtl="0" eaLnBrk="1" fontAlgn="auto" latinLnBrk="0" hangingPunct="1">
              <a:lnSpc>
                <a:spcPct val="90000"/>
              </a:lnSpc>
              <a:spcBef>
                <a:spcPts val="0"/>
              </a:spcBef>
              <a:spcAft>
                <a:spcPts val="0"/>
              </a:spcAft>
              <a:buClr>
                <a:srgbClr val="000000"/>
              </a:buClr>
              <a:buSzTx/>
              <a:buFont typeface="Arial"/>
              <a:buNone/>
              <a:tabLst/>
              <a:defRPr/>
            </a:pPr>
            <a:r>
              <a:rPr kumimoji="0" lang="en-US" sz="2133" b="0" i="0" u="none" strike="noStrike" kern="0" cap="none" spc="0" normalizeH="0" baseline="0" noProof="0">
                <a:ln>
                  <a:noFill/>
                </a:ln>
                <a:solidFill>
                  <a:srgbClr val="FFFFFF"/>
                </a:solidFill>
                <a:effectLst/>
                <a:uLnTx/>
                <a:uFillTx/>
                <a:latin typeface="Abadi Extra Light"/>
                <a:cs typeface="Arial"/>
                <a:sym typeface="Arial"/>
              </a:rPr>
              <a:t>Respondents who reported poor mental health were more likely to request health resources </a:t>
            </a:r>
          </a:p>
          <a:p>
            <a:pPr marL="0" marR="0" lvl="0" indent="0" algn="ctr" defTabSz="1219170" rtl="0" eaLnBrk="1" fontAlgn="auto" latinLnBrk="0" hangingPunct="1">
              <a:lnSpc>
                <a:spcPct val="90000"/>
              </a:lnSpc>
              <a:spcBef>
                <a:spcPts val="0"/>
              </a:spcBef>
              <a:spcAft>
                <a:spcPts val="0"/>
              </a:spcAft>
              <a:buClr>
                <a:srgbClr val="000000"/>
              </a:buClr>
              <a:buSzTx/>
              <a:buFont typeface="Arial"/>
              <a:buNone/>
              <a:tabLst/>
              <a:defRPr/>
            </a:pPr>
            <a:r>
              <a:rPr kumimoji="0" lang="en-US" sz="2133" b="0" i="0" u="none" strike="noStrike" kern="0" cap="none" spc="0" normalizeH="0" baseline="0" noProof="0">
                <a:ln>
                  <a:noFill/>
                </a:ln>
                <a:solidFill>
                  <a:srgbClr val="FFFFFF"/>
                </a:solidFill>
                <a:effectLst/>
                <a:uLnTx/>
                <a:uFillTx/>
                <a:latin typeface="Abadi Extra Light"/>
                <a:cs typeface="Arial"/>
                <a:sym typeface="Arial"/>
              </a:rPr>
              <a:t>compared to those who reported no days of poor mental health. </a:t>
            </a:r>
          </a:p>
        </p:txBody>
      </p:sp>
      <p:graphicFrame>
        <p:nvGraphicFramePr>
          <p:cNvPr id="16" name="Google Shape;254;p33">
            <a:extLst>
              <a:ext uri="{FF2B5EF4-FFF2-40B4-BE49-F238E27FC236}">
                <a16:creationId xmlns:a16="http://schemas.microsoft.com/office/drawing/2014/main" id="{2E724898-EDBD-F94F-BF34-6196E0E717F3}"/>
              </a:ext>
            </a:extLst>
          </p:cNvPr>
          <p:cNvGraphicFramePr/>
          <p:nvPr/>
        </p:nvGraphicFramePr>
        <p:xfrm>
          <a:off x="8015360" y="1815578"/>
          <a:ext cx="4019617" cy="4665468"/>
        </p:xfrm>
        <a:graphic>
          <a:graphicData uri="http://schemas.openxmlformats.org/drawingml/2006/table">
            <a:tbl>
              <a:tblPr>
                <a:noFill/>
              </a:tblPr>
              <a:tblGrid>
                <a:gridCol w="4019617">
                  <a:extLst>
                    <a:ext uri="{9D8B030D-6E8A-4147-A177-3AD203B41FA5}">
                      <a16:colId xmlns:a16="http://schemas.microsoft.com/office/drawing/2014/main" val="20000"/>
                    </a:ext>
                  </a:extLst>
                </a:gridCol>
              </a:tblGrid>
              <a:tr h="1097240">
                <a:tc>
                  <a:txBody>
                    <a:bodyPr/>
                    <a:lstStyle/>
                    <a:p>
                      <a:pPr marL="0" lvl="0" indent="0" algn="ctr" rtl="0">
                        <a:spcBef>
                          <a:spcPts val="0"/>
                        </a:spcBef>
                        <a:spcAft>
                          <a:spcPts val="0"/>
                        </a:spcAft>
                        <a:buNone/>
                      </a:pPr>
                      <a:r>
                        <a:rPr lang="en-US" sz="1900" b="1">
                          <a:solidFill>
                            <a:schemeClr val="bg1"/>
                          </a:solidFill>
                          <a:latin typeface="Abadi Extra Light"/>
                        </a:rPr>
                        <a:t>TOP 5 RESOURCES REQUESTED </a:t>
                      </a:r>
                    </a:p>
                    <a:p>
                      <a:pPr marL="0" lvl="0" indent="0" algn="ctr" rtl="0">
                        <a:spcBef>
                          <a:spcPts val="0"/>
                        </a:spcBef>
                        <a:spcAft>
                          <a:spcPts val="0"/>
                        </a:spcAft>
                        <a:buNone/>
                      </a:pPr>
                      <a:r>
                        <a:rPr lang="en-US" sz="1900" b="1">
                          <a:solidFill>
                            <a:schemeClr val="bg1"/>
                          </a:solidFill>
                          <a:latin typeface="Abadi Extra Light"/>
                        </a:rPr>
                        <a:t>among respondents with 15+ days of poor mental health</a:t>
                      </a:r>
                    </a:p>
                  </a:txBody>
                  <a:tcPr marL="121900" marR="121900" marT="121900" marB="121900">
                    <a:lnL w="9525" cap="flat" cmpd="sng">
                      <a:solidFill>
                        <a:srgbClr val="1C4587"/>
                      </a:solidFill>
                      <a:prstDash val="solid"/>
                      <a:round/>
                      <a:headEnd type="none" w="sm" len="sm"/>
                      <a:tailEnd type="none" w="sm" len="sm"/>
                    </a:lnL>
                    <a:lnR w="9525" cap="flat" cmpd="sng" algn="ctr">
                      <a:solidFill>
                        <a:srgbClr val="1C4587"/>
                      </a:solidFill>
                      <a:prstDash val="solid"/>
                      <a:round/>
                      <a:headEnd type="none" w="sm" len="sm"/>
                      <a:tailEnd type="none" w="sm" len="sm"/>
                    </a:lnR>
                    <a:lnT w="9525" cap="flat" cmpd="sng">
                      <a:solidFill>
                        <a:srgbClr val="1C4587"/>
                      </a:solidFill>
                      <a:prstDash val="solid"/>
                      <a:round/>
                      <a:headEnd type="none" w="sm" len="sm"/>
                      <a:tailEnd type="none" w="sm" len="sm"/>
                    </a:lnT>
                    <a:lnB w="9525" cap="flat" cmpd="sng">
                      <a:solidFill>
                        <a:srgbClr val="1C4587"/>
                      </a:solidFill>
                      <a:prstDash val="solid"/>
                      <a:round/>
                      <a:headEnd type="none" w="sm" len="sm"/>
                      <a:tailEnd type="none" w="sm" len="sm"/>
                    </a:lnB>
                    <a:solidFill>
                      <a:schemeClr val="accent4">
                        <a:lumMod val="75000"/>
                      </a:schemeClr>
                    </a:solidFill>
                  </a:tcPr>
                </a:tc>
                <a:extLst>
                  <a:ext uri="{0D108BD9-81ED-4DB2-BD59-A6C34878D82A}">
                    <a16:rowId xmlns:a16="http://schemas.microsoft.com/office/drawing/2014/main" val="10000"/>
                  </a:ext>
                </a:extLst>
              </a:tr>
              <a:tr h="712997">
                <a:tc>
                  <a:txBody>
                    <a:bodyPr/>
                    <a:lstStyle/>
                    <a:p>
                      <a:pPr marL="0" lvl="0" indent="0" algn="l" rtl="0">
                        <a:spcBef>
                          <a:spcPts val="0"/>
                        </a:spcBef>
                        <a:spcAft>
                          <a:spcPts val="0"/>
                        </a:spcAft>
                        <a:buNone/>
                      </a:pPr>
                      <a:r>
                        <a:rPr lang="en-US" sz="1500" b="1">
                          <a:solidFill>
                            <a:srgbClr val="073763"/>
                          </a:solidFill>
                          <a:latin typeface="Abadi Extra Light"/>
                        </a:rPr>
                        <a:t>1.</a:t>
                      </a:r>
                      <a:r>
                        <a:rPr lang="en-US" sz="1500" b="0">
                          <a:solidFill>
                            <a:srgbClr val="073763"/>
                          </a:solidFill>
                          <a:latin typeface="Abadi Extra Light"/>
                        </a:rPr>
                        <a:t> Talking to a health professional over video chat</a:t>
                      </a:r>
                      <a:endParaRPr lang="en-US" sz="1500" b="1">
                        <a:solidFill>
                          <a:srgbClr val="073763"/>
                        </a:solidFill>
                        <a:latin typeface="Abadi Extra Light"/>
                      </a:endParaRPr>
                    </a:p>
                  </a:txBody>
                  <a:tcPr marL="121900" marR="121900" marT="121900" marB="121900">
                    <a:lnL w="9525" cap="flat" cmpd="sng">
                      <a:solidFill>
                        <a:srgbClr val="1C4587"/>
                      </a:solidFill>
                      <a:prstDash val="solid"/>
                      <a:round/>
                      <a:headEnd type="none" w="sm" len="sm"/>
                      <a:tailEnd type="none" w="sm" len="sm"/>
                    </a:lnL>
                    <a:lnR w="9525" cap="flat" cmpd="sng" algn="ctr">
                      <a:solidFill>
                        <a:srgbClr val="1C4587"/>
                      </a:solidFill>
                      <a:prstDash val="solid"/>
                      <a:round/>
                      <a:headEnd type="none" w="sm" len="sm"/>
                      <a:tailEnd type="none" w="sm" len="sm"/>
                    </a:lnR>
                    <a:lnT w="9525" cap="flat" cmpd="sng">
                      <a:solidFill>
                        <a:srgbClr val="1C4587"/>
                      </a:solidFill>
                      <a:prstDash val="solid"/>
                      <a:round/>
                      <a:headEnd type="none" w="sm" len="sm"/>
                      <a:tailEnd type="none" w="sm" len="sm"/>
                    </a:lnT>
                    <a:lnB w="9525" cap="flat" cmpd="sng">
                      <a:solidFill>
                        <a:srgbClr val="1C4587"/>
                      </a:solidFill>
                      <a:prstDash val="solid"/>
                      <a:round/>
                      <a:headEnd type="none" w="sm" len="sm"/>
                      <a:tailEnd type="none" w="sm" len="sm"/>
                    </a:lnB>
                  </a:tcPr>
                </a:tc>
                <a:extLst>
                  <a:ext uri="{0D108BD9-81ED-4DB2-BD59-A6C34878D82A}">
                    <a16:rowId xmlns:a16="http://schemas.microsoft.com/office/drawing/2014/main" val="10001"/>
                  </a:ext>
                </a:extLst>
              </a:tr>
              <a:tr h="712997">
                <a:tc>
                  <a:txBody>
                    <a:bodyPr/>
                    <a:lstStyle/>
                    <a:p>
                      <a:pPr marL="0" lvl="0" indent="0" algn="l" rtl="0">
                        <a:spcBef>
                          <a:spcPts val="0"/>
                        </a:spcBef>
                        <a:spcAft>
                          <a:spcPts val="0"/>
                        </a:spcAft>
                        <a:buNone/>
                      </a:pPr>
                      <a:r>
                        <a:rPr lang="en-US" sz="1500" b="1">
                          <a:solidFill>
                            <a:srgbClr val="073763"/>
                          </a:solidFill>
                          <a:latin typeface="Abadi Extra Light"/>
                        </a:rPr>
                        <a:t>2.</a:t>
                      </a:r>
                      <a:r>
                        <a:rPr lang="en-US" sz="1500" b="0">
                          <a:solidFill>
                            <a:srgbClr val="073763"/>
                          </a:solidFill>
                          <a:latin typeface="Abadi Extra Light"/>
                        </a:rPr>
                        <a:t> Meeting in person with a health professional (individual and/or group therapy)</a:t>
                      </a:r>
                    </a:p>
                  </a:txBody>
                  <a:tcPr marL="121900" marR="121900" marT="121900" marB="121900">
                    <a:lnL w="9525" cap="flat" cmpd="sng">
                      <a:solidFill>
                        <a:srgbClr val="1C4587"/>
                      </a:solidFill>
                      <a:prstDash val="solid"/>
                      <a:round/>
                      <a:headEnd type="none" w="sm" len="sm"/>
                      <a:tailEnd type="none" w="sm" len="sm"/>
                    </a:lnL>
                    <a:lnR w="9525" cap="flat" cmpd="sng" algn="ctr">
                      <a:solidFill>
                        <a:srgbClr val="1C4587"/>
                      </a:solidFill>
                      <a:prstDash val="solid"/>
                      <a:round/>
                      <a:headEnd type="none" w="sm" len="sm"/>
                      <a:tailEnd type="none" w="sm" len="sm"/>
                    </a:lnR>
                    <a:lnT w="9525" cap="flat" cmpd="sng">
                      <a:solidFill>
                        <a:srgbClr val="1C4587"/>
                      </a:solidFill>
                      <a:prstDash val="solid"/>
                      <a:round/>
                      <a:headEnd type="none" w="sm" len="sm"/>
                      <a:tailEnd type="none" w="sm" len="sm"/>
                    </a:lnT>
                    <a:lnB w="9525" cap="flat" cmpd="sng">
                      <a:solidFill>
                        <a:srgbClr val="1C4587"/>
                      </a:solidFill>
                      <a:prstDash val="solid"/>
                      <a:round/>
                      <a:headEnd type="none" w="sm" len="sm"/>
                      <a:tailEnd type="none" w="sm" len="sm"/>
                    </a:lnB>
                  </a:tcPr>
                </a:tc>
                <a:extLst>
                  <a:ext uri="{0D108BD9-81ED-4DB2-BD59-A6C34878D82A}">
                    <a16:rowId xmlns:a16="http://schemas.microsoft.com/office/drawing/2014/main" val="10002"/>
                  </a:ext>
                </a:extLst>
              </a:tr>
              <a:tr h="712997">
                <a:tc>
                  <a:txBody>
                    <a:bodyPr/>
                    <a:lstStyle/>
                    <a:p>
                      <a:pPr marL="0" lvl="0" indent="0" algn="l" rtl="0">
                        <a:spcBef>
                          <a:spcPts val="0"/>
                        </a:spcBef>
                        <a:spcAft>
                          <a:spcPts val="0"/>
                        </a:spcAft>
                        <a:buNone/>
                      </a:pPr>
                      <a:r>
                        <a:rPr lang="en-US" sz="1500" b="1">
                          <a:solidFill>
                            <a:srgbClr val="073763"/>
                          </a:solidFill>
                          <a:latin typeface="Abadi Extra Light"/>
                        </a:rPr>
                        <a:t>3. </a:t>
                      </a:r>
                      <a:r>
                        <a:rPr lang="en-US" sz="1500" b="0">
                          <a:solidFill>
                            <a:srgbClr val="073763"/>
                          </a:solidFill>
                          <a:latin typeface="Abadi Extra Light"/>
                        </a:rPr>
                        <a:t>Information on how to see a therapist </a:t>
                      </a:r>
                    </a:p>
                  </a:txBody>
                  <a:tcPr marL="121900" marR="121900" marT="121900" marB="121900">
                    <a:lnL w="9525" cap="flat" cmpd="sng">
                      <a:solidFill>
                        <a:srgbClr val="1C4587"/>
                      </a:solidFill>
                      <a:prstDash val="solid"/>
                      <a:round/>
                      <a:headEnd type="none" w="sm" len="sm"/>
                      <a:tailEnd type="none" w="sm" len="sm"/>
                    </a:lnL>
                    <a:lnR w="9525" cap="flat" cmpd="sng" algn="ctr">
                      <a:solidFill>
                        <a:srgbClr val="1C4587"/>
                      </a:solidFill>
                      <a:prstDash val="solid"/>
                      <a:round/>
                      <a:headEnd type="none" w="sm" len="sm"/>
                      <a:tailEnd type="none" w="sm" len="sm"/>
                    </a:lnR>
                    <a:lnT w="9525" cap="flat" cmpd="sng">
                      <a:solidFill>
                        <a:srgbClr val="1C4587"/>
                      </a:solidFill>
                      <a:prstDash val="solid"/>
                      <a:round/>
                      <a:headEnd type="none" w="sm" len="sm"/>
                      <a:tailEnd type="none" w="sm" len="sm"/>
                    </a:lnT>
                    <a:lnB w="9525" cap="flat" cmpd="sng" algn="ctr">
                      <a:solidFill>
                        <a:srgbClr val="1C4587"/>
                      </a:solidFill>
                      <a:prstDash val="solid"/>
                      <a:round/>
                      <a:headEnd type="none" w="sm" len="sm"/>
                      <a:tailEnd type="none" w="sm" len="sm"/>
                    </a:lnB>
                  </a:tcPr>
                </a:tc>
                <a:extLst>
                  <a:ext uri="{0D108BD9-81ED-4DB2-BD59-A6C34878D82A}">
                    <a16:rowId xmlns:a16="http://schemas.microsoft.com/office/drawing/2014/main" val="10003"/>
                  </a:ext>
                </a:extLst>
              </a:tr>
              <a:tr h="712997">
                <a:tc>
                  <a:txBody>
                    <a:bodyPr/>
                    <a:lstStyle/>
                    <a:p>
                      <a:pPr marL="0" lvl="0" indent="0" algn="l" rtl="0">
                        <a:spcBef>
                          <a:spcPts val="0"/>
                        </a:spcBef>
                        <a:spcAft>
                          <a:spcPts val="0"/>
                        </a:spcAft>
                        <a:buNone/>
                      </a:pPr>
                      <a:r>
                        <a:rPr lang="en-US" sz="1500" b="1">
                          <a:solidFill>
                            <a:srgbClr val="073763"/>
                          </a:solidFill>
                          <a:latin typeface="Abadi Extra Light"/>
                        </a:rPr>
                        <a:t>4. </a:t>
                      </a:r>
                      <a:r>
                        <a:rPr lang="en-US" sz="1500" b="0">
                          <a:solidFill>
                            <a:srgbClr val="073763"/>
                          </a:solidFill>
                          <a:latin typeface="Abadi Extra Light"/>
                        </a:rPr>
                        <a:t>Talking to a health professional on the phone</a:t>
                      </a:r>
                    </a:p>
                  </a:txBody>
                  <a:tcPr marL="121900" marR="121900" marT="121900" marB="121900">
                    <a:lnL w="9525" cap="flat" cmpd="sng">
                      <a:solidFill>
                        <a:srgbClr val="1C4587"/>
                      </a:solidFill>
                      <a:prstDash val="solid"/>
                      <a:round/>
                      <a:headEnd type="none" w="sm" len="sm"/>
                      <a:tailEnd type="none" w="sm" len="sm"/>
                    </a:lnL>
                    <a:lnR w="9525" cap="flat" cmpd="sng" algn="ctr">
                      <a:solidFill>
                        <a:srgbClr val="1C4587"/>
                      </a:solidFill>
                      <a:prstDash val="solid"/>
                      <a:round/>
                      <a:headEnd type="none" w="sm" len="sm"/>
                      <a:tailEnd type="none" w="sm" len="sm"/>
                    </a:lnR>
                    <a:lnT w="9525" cap="flat" cmpd="sng">
                      <a:solidFill>
                        <a:srgbClr val="1C4587"/>
                      </a:solidFill>
                      <a:prstDash val="solid"/>
                      <a:round/>
                      <a:headEnd type="none" w="sm" len="sm"/>
                      <a:tailEnd type="none" w="sm" len="sm"/>
                    </a:lnT>
                    <a:lnB w="9525" cap="flat" cmpd="sng" algn="ctr">
                      <a:solidFill>
                        <a:srgbClr val="1C4587"/>
                      </a:solidFill>
                      <a:prstDash val="solid"/>
                      <a:round/>
                      <a:headEnd type="none" w="sm" len="sm"/>
                      <a:tailEnd type="none" w="sm" len="sm"/>
                    </a:lnB>
                  </a:tcPr>
                </a:tc>
                <a:extLst>
                  <a:ext uri="{0D108BD9-81ED-4DB2-BD59-A6C34878D82A}">
                    <a16:rowId xmlns:a16="http://schemas.microsoft.com/office/drawing/2014/main" val="615470475"/>
                  </a:ext>
                </a:extLst>
              </a:tr>
              <a:tr h="69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b="1">
                          <a:solidFill>
                            <a:srgbClr val="073763"/>
                          </a:solidFill>
                          <a:latin typeface="Abadi Extra Light"/>
                        </a:rPr>
                        <a:t>5. </a:t>
                      </a:r>
                      <a:r>
                        <a:rPr lang="en-US" sz="1500" b="0">
                          <a:solidFill>
                            <a:srgbClr val="073763"/>
                          </a:solidFill>
                          <a:latin typeface="Abadi Extra Light"/>
                        </a:rPr>
                        <a:t>Using an application on a mobile phone or tablet for mental health support</a:t>
                      </a:r>
                    </a:p>
                  </a:txBody>
                  <a:tcPr marL="121900" marR="121900" marT="121900" marB="121900">
                    <a:lnL w="9525" cap="flat" cmpd="sng">
                      <a:solidFill>
                        <a:srgbClr val="1C4587"/>
                      </a:solidFill>
                      <a:prstDash val="solid"/>
                      <a:round/>
                      <a:headEnd type="none" w="sm" len="sm"/>
                      <a:tailEnd type="none" w="sm" len="sm"/>
                    </a:lnL>
                    <a:lnR w="9525" cap="flat" cmpd="sng" algn="ctr">
                      <a:solidFill>
                        <a:srgbClr val="1C4587"/>
                      </a:solidFill>
                      <a:prstDash val="solid"/>
                      <a:round/>
                      <a:headEnd type="none" w="sm" len="sm"/>
                      <a:tailEnd type="none" w="sm" len="sm"/>
                    </a:lnR>
                    <a:lnT w="9525" cap="flat" cmpd="sng">
                      <a:solidFill>
                        <a:srgbClr val="1C4587"/>
                      </a:solidFill>
                      <a:prstDash val="solid"/>
                      <a:round/>
                      <a:headEnd type="none" w="sm" len="sm"/>
                      <a:tailEnd type="none" w="sm" len="sm"/>
                    </a:lnT>
                    <a:lnB w="9525" cap="flat" cmpd="sng">
                      <a:solidFill>
                        <a:srgbClr val="1C4587"/>
                      </a:solidFill>
                      <a:prstDash val="solid"/>
                      <a:round/>
                      <a:headEnd type="none" w="sm" len="sm"/>
                      <a:tailEnd type="none" w="sm" len="sm"/>
                    </a:lnB>
                  </a:tcPr>
                </a:tc>
                <a:extLst>
                  <a:ext uri="{0D108BD9-81ED-4DB2-BD59-A6C34878D82A}">
                    <a16:rowId xmlns:a16="http://schemas.microsoft.com/office/drawing/2014/main" val="3222213954"/>
                  </a:ext>
                </a:extLst>
              </a:tr>
            </a:tbl>
          </a:graphicData>
        </a:graphic>
      </p:graphicFrame>
      <p:pic>
        <p:nvPicPr>
          <p:cNvPr id="3" name="Graphic 2">
            <a:extLst>
              <a:ext uri="{FF2B5EF4-FFF2-40B4-BE49-F238E27FC236}">
                <a16:creationId xmlns:a16="http://schemas.microsoft.com/office/drawing/2014/main" id="{8BAA72E7-71B2-8943-982C-DDA9DC7545C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3472" y="1777132"/>
            <a:ext cx="7745952" cy="4598269"/>
          </a:xfrm>
          <a:prstGeom prst="rect">
            <a:avLst/>
          </a:prstGeom>
        </p:spPr>
      </p:pic>
      <p:sp>
        <p:nvSpPr>
          <p:cNvPr id="19" name="TextBox 18">
            <a:extLst>
              <a:ext uri="{FF2B5EF4-FFF2-40B4-BE49-F238E27FC236}">
                <a16:creationId xmlns:a16="http://schemas.microsoft.com/office/drawing/2014/main" id="{F789F461-AD9D-6A47-865F-546778760E8E}"/>
              </a:ext>
            </a:extLst>
          </p:cNvPr>
          <p:cNvSpPr txBox="1"/>
          <p:nvPr/>
        </p:nvSpPr>
        <p:spPr>
          <a:xfrm>
            <a:off x="97538" y="6272033"/>
            <a:ext cx="8513063" cy="29745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02060"/>
                </a:solidFill>
                <a:effectLst/>
                <a:uLnTx/>
                <a:uFillTx/>
                <a:latin typeface=""/>
                <a:ea typeface="+mn-ea"/>
                <a:cs typeface="Arial"/>
                <a:sym typeface="Arial"/>
              </a:rPr>
              <a:t>* </a:t>
            </a:r>
            <a:r>
              <a:rPr kumimoji="0" lang="en-US" sz="1333" b="0" i="0" u="none" strike="noStrike" kern="0" cap="none" spc="0" normalizeH="0" baseline="0" noProof="0">
                <a:ln>
                  <a:noFill/>
                </a:ln>
                <a:solidFill>
                  <a:srgbClr val="002060"/>
                </a:solidFill>
                <a:effectLst/>
                <a:uLnTx/>
                <a:uFillTx/>
                <a:latin typeface="Abadi Extra Light"/>
                <a:ea typeface="+mn-ea"/>
                <a:cs typeface="Arial"/>
                <a:sym typeface="Arial"/>
              </a:rPr>
              <a:t>subgroup is significantly different compared to respondents with 0 poor mental health days at the p&lt;0.05 level</a:t>
            </a:r>
            <a:endParaRPr kumimoji="0" lang="en-US" sz="1333" b="0" i="0" u="none" strike="noStrike" kern="0" cap="none" spc="0" normalizeH="0" baseline="0" noProof="0">
              <a:ln>
                <a:noFill/>
              </a:ln>
              <a:solidFill>
                <a:srgbClr val="002060"/>
              </a:solidFill>
              <a:effectLst/>
              <a:uLnTx/>
              <a:uFillTx/>
              <a:latin typeface=""/>
              <a:ea typeface="+mn-ea"/>
              <a:cs typeface="Arial"/>
              <a:sym typeface="Arial"/>
            </a:endParaRPr>
          </a:p>
        </p:txBody>
      </p:sp>
      <p:graphicFrame>
        <p:nvGraphicFramePr>
          <p:cNvPr id="21" name="Google Shape;254;p33">
            <a:extLst>
              <a:ext uri="{FF2B5EF4-FFF2-40B4-BE49-F238E27FC236}">
                <a16:creationId xmlns:a16="http://schemas.microsoft.com/office/drawing/2014/main" id="{863AAFD9-C03C-894C-BDEF-5AFACABE99C6}"/>
              </a:ext>
            </a:extLst>
          </p:cNvPr>
          <p:cNvGraphicFramePr/>
          <p:nvPr/>
        </p:nvGraphicFramePr>
        <p:xfrm>
          <a:off x="8015358" y="1815578"/>
          <a:ext cx="4019617" cy="4665468"/>
        </p:xfrm>
        <a:graphic>
          <a:graphicData uri="http://schemas.openxmlformats.org/drawingml/2006/table">
            <a:tbl>
              <a:tblPr>
                <a:noFill/>
              </a:tblPr>
              <a:tblGrid>
                <a:gridCol w="4019617">
                  <a:extLst>
                    <a:ext uri="{9D8B030D-6E8A-4147-A177-3AD203B41FA5}">
                      <a16:colId xmlns:a16="http://schemas.microsoft.com/office/drawing/2014/main" val="20000"/>
                    </a:ext>
                  </a:extLst>
                </a:gridCol>
              </a:tblGrid>
              <a:tr h="1097240">
                <a:tc>
                  <a:txBody>
                    <a:bodyPr/>
                    <a:lstStyle/>
                    <a:p>
                      <a:pPr marL="0" lvl="0" indent="0" algn="ctr" rtl="0">
                        <a:spcBef>
                          <a:spcPts val="0"/>
                        </a:spcBef>
                        <a:spcAft>
                          <a:spcPts val="0"/>
                        </a:spcAft>
                        <a:buNone/>
                      </a:pPr>
                      <a:r>
                        <a:rPr lang="en-US" sz="1900" b="1">
                          <a:solidFill>
                            <a:schemeClr val="bg1"/>
                          </a:solidFill>
                          <a:latin typeface="Abadi Extra Light"/>
                        </a:rPr>
                        <a:t>TOP 5 RESOURCES REQUESTED </a:t>
                      </a:r>
                    </a:p>
                    <a:p>
                      <a:pPr marL="0" lvl="0" indent="0" algn="ctr" rtl="0">
                        <a:spcBef>
                          <a:spcPts val="0"/>
                        </a:spcBef>
                        <a:spcAft>
                          <a:spcPts val="0"/>
                        </a:spcAft>
                        <a:buNone/>
                      </a:pPr>
                      <a:r>
                        <a:rPr lang="en-US" sz="1900" b="1">
                          <a:solidFill>
                            <a:schemeClr val="bg1"/>
                          </a:solidFill>
                          <a:latin typeface="Abadi Extra Light"/>
                        </a:rPr>
                        <a:t>among respondents with 15+ days of poor mental health</a:t>
                      </a:r>
                    </a:p>
                  </a:txBody>
                  <a:tcPr marL="121900" marR="121900" marT="121900" marB="121900">
                    <a:lnL w="9525" cap="flat" cmpd="sng">
                      <a:solidFill>
                        <a:srgbClr val="1C4587"/>
                      </a:solidFill>
                      <a:prstDash val="solid"/>
                      <a:round/>
                      <a:headEnd type="none" w="sm" len="sm"/>
                      <a:tailEnd type="none" w="sm" len="sm"/>
                    </a:lnL>
                    <a:lnR w="9525" cap="flat" cmpd="sng" algn="ctr">
                      <a:solidFill>
                        <a:srgbClr val="1C4587"/>
                      </a:solidFill>
                      <a:prstDash val="solid"/>
                      <a:round/>
                      <a:headEnd type="none" w="sm" len="sm"/>
                      <a:tailEnd type="none" w="sm" len="sm"/>
                    </a:lnR>
                    <a:lnT w="9525" cap="flat" cmpd="sng">
                      <a:solidFill>
                        <a:srgbClr val="1C4587"/>
                      </a:solidFill>
                      <a:prstDash val="solid"/>
                      <a:round/>
                      <a:headEnd type="none" w="sm" len="sm"/>
                      <a:tailEnd type="none" w="sm" len="sm"/>
                    </a:lnT>
                    <a:lnB w="9525" cap="flat" cmpd="sng">
                      <a:solidFill>
                        <a:srgbClr val="1C4587"/>
                      </a:solidFill>
                      <a:prstDash val="solid"/>
                      <a:round/>
                      <a:headEnd type="none" w="sm" len="sm"/>
                      <a:tailEnd type="none" w="sm" len="sm"/>
                    </a:lnB>
                    <a:solidFill>
                      <a:schemeClr val="accent4">
                        <a:lumMod val="75000"/>
                      </a:schemeClr>
                    </a:solidFill>
                  </a:tcPr>
                </a:tc>
                <a:extLst>
                  <a:ext uri="{0D108BD9-81ED-4DB2-BD59-A6C34878D82A}">
                    <a16:rowId xmlns:a16="http://schemas.microsoft.com/office/drawing/2014/main" val="10000"/>
                  </a:ext>
                </a:extLst>
              </a:tr>
              <a:tr h="712997">
                <a:tc>
                  <a:txBody>
                    <a:bodyPr/>
                    <a:lstStyle/>
                    <a:p>
                      <a:pPr marL="0" lvl="0" indent="0" algn="l" rtl="0">
                        <a:spcBef>
                          <a:spcPts val="0"/>
                        </a:spcBef>
                        <a:spcAft>
                          <a:spcPts val="0"/>
                        </a:spcAft>
                        <a:buNone/>
                      </a:pPr>
                      <a:r>
                        <a:rPr lang="en-US" sz="1500" b="1">
                          <a:solidFill>
                            <a:schemeClr val="accent1">
                              <a:lumMod val="75000"/>
                            </a:schemeClr>
                          </a:solidFill>
                          <a:latin typeface="Abadi Extra Light"/>
                        </a:rPr>
                        <a:t>1.</a:t>
                      </a:r>
                      <a:r>
                        <a:rPr lang="en-US" sz="1500" b="0">
                          <a:solidFill>
                            <a:schemeClr val="accent1">
                              <a:lumMod val="75000"/>
                            </a:schemeClr>
                          </a:solidFill>
                          <a:latin typeface="Abadi Extra Light"/>
                        </a:rPr>
                        <a:t> Talking to a health professional over video chat</a:t>
                      </a:r>
                      <a:endParaRPr lang="en-US" sz="1500" b="1">
                        <a:solidFill>
                          <a:schemeClr val="accent1">
                            <a:lumMod val="75000"/>
                          </a:schemeClr>
                        </a:solidFill>
                        <a:latin typeface="Abadi Extra Light"/>
                      </a:endParaRPr>
                    </a:p>
                  </a:txBody>
                  <a:tcPr marL="121900" marR="121900" marT="121900" marB="121900">
                    <a:lnL w="9525" cap="flat" cmpd="sng">
                      <a:solidFill>
                        <a:srgbClr val="1C4587"/>
                      </a:solidFill>
                      <a:prstDash val="solid"/>
                      <a:round/>
                      <a:headEnd type="none" w="sm" len="sm"/>
                      <a:tailEnd type="none" w="sm" len="sm"/>
                    </a:lnL>
                    <a:lnR w="9525" cap="flat" cmpd="sng" algn="ctr">
                      <a:solidFill>
                        <a:srgbClr val="1C4587"/>
                      </a:solidFill>
                      <a:prstDash val="solid"/>
                      <a:round/>
                      <a:headEnd type="none" w="sm" len="sm"/>
                      <a:tailEnd type="none" w="sm" len="sm"/>
                    </a:lnR>
                    <a:lnT w="9525" cap="flat" cmpd="sng">
                      <a:solidFill>
                        <a:srgbClr val="1C4587"/>
                      </a:solidFill>
                      <a:prstDash val="solid"/>
                      <a:round/>
                      <a:headEnd type="none" w="sm" len="sm"/>
                      <a:tailEnd type="none" w="sm" len="sm"/>
                    </a:lnT>
                    <a:lnB w="9525" cap="flat" cmpd="sng">
                      <a:solidFill>
                        <a:srgbClr val="1C4587"/>
                      </a:solidFill>
                      <a:prstDash val="solid"/>
                      <a:round/>
                      <a:headEnd type="none" w="sm" len="sm"/>
                      <a:tailEnd type="none" w="sm" len="sm"/>
                    </a:lnB>
                  </a:tcPr>
                </a:tc>
                <a:extLst>
                  <a:ext uri="{0D108BD9-81ED-4DB2-BD59-A6C34878D82A}">
                    <a16:rowId xmlns:a16="http://schemas.microsoft.com/office/drawing/2014/main" val="10001"/>
                  </a:ext>
                </a:extLst>
              </a:tr>
              <a:tr h="712997">
                <a:tc>
                  <a:txBody>
                    <a:bodyPr/>
                    <a:lstStyle/>
                    <a:p>
                      <a:pPr marL="0" lvl="0" indent="0" algn="l" rtl="0">
                        <a:spcBef>
                          <a:spcPts val="0"/>
                        </a:spcBef>
                        <a:spcAft>
                          <a:spcPts val="0"/>
                        </a:spcAft>
                        <a:buNone/>
                      </a:pPr>
                      <a:r>
                        <a:rPr lang="en-US" sz="1500" b="1">
                          <a:solidFill>
                            <a:srgbClr val="073763"/>
                          </a:solidFill>
                          <a:latin typeface="Abadi Extra Light"/>
                        </a:rPr>
                        <a:t>2.</a:t>
                      </a:r>
                      <a:r>
                        <a:rPr lang="en-US" sz="1500" b="0">
                          <a:solidFill>
                            <a:srgbClr val="073763"/>
                          </a:solidFill>
                          <a:latin typeface="Abadi Extra Light"/>
                        </a:rPr>
                        <a:t> Meeting in person with a health professional (individual and/or group therapy)</a:t>
                      </a:r>
                    </a:p>
                  </a:txBody>
                  <a:tcPr marL="121900" marR="121900" marT="121900" marB="121900">
                    <a:lnL w="9525" cap="flat" cmpd="sng">
                      <a:solidFill>
                        <a:srgbClr val="1C4587"/>
                      </a:solidFill>
                      <a:prstDash val="solid"/>
                      <a:round/>
                      <a:headEnd type="none" w="sm" len="sm"/>
                      <a:tailEnd type="none" w="sm" len="sm"/>
                    </a:lnL>
                    <a:lnR w="9525" cap="flat" cmpd="sng" algn="ctr">
                      <a:solidFill>
                        <a:srgbClr val="1C4587"/>
                      </a:solidFill>
                      <a:prstDash val="solid"/>
                      <a:round/>
                      <a:headEnd type="none" w="sm" len="sm"/>
                      <a:tailEnd type="none" w="sm" len="sm"/>
                    </a:lnR>
                    <a:lnT w="9525" cap="flat" cmpd="sng">
                      <a:solidFill>
                        <a:srgbClr val="1C4587"/>
                      </a:solidFill>
                      <a:prstDash val="solid"/>
                      <a:round/>
                      <a:headEnd type="none" w="sm" len="sm"/>
                      <a:tailEnd type="none" w="sm" len="sm"/>
                    </a:lnT>
                    <a:lnB w="9525" cap="flat" cmpd="sng">
                      <a:solidFill>
                        <a:srgbClr val="1C4587"/>
                      </a:solidFill>
                      <a:prstDash val="solid"/>
                      <a:round/>
                      <a:headEnd type="none" w="sm" len="sm"/>
                      <a:tailEnd type="none" w="sm" len="sm"/>
                    </a:lnB>
                  </a:tcPr>
                </a:tc>
                <a:extLst>
                  <a:ext uri="{0D108BD9-81ED-4DB2-BD59-A6C34878D82A}">
                    <a16:rowId xmlns:a16="http://schemas.microsoft.com/office/drawing/2014/main" val="10002"/>
                  </a:ext>
                </a:extLst>
              </a:tr>
              <a:tr h="712997">
                <a:tc>
                  <a:txBody>
                    <a:bodyPr/>
                    <a:lstStyle/>
                    <a:p>
                      <a:pPr marL="0" lvl="0" indent="0" algn="l" rtl="0">
                        <a:spcBef>
                          <a:spcPts val="0"/>
                        </a:spcBef>
                        <a:spcAft>
                          <a:spcPts val="0"/>
                        </a:spcAft>
                        <a:buNone/>
                      </a:pPr>
                      <a:r>
                        <a:rPr lang="en-US" sz="1500" b="1">
                          <a:solidFill>
                            <a:srgbClr val="073763"/>
                          </a:solidFill>
                          <a:latin typeface="Abadi Extra Light"/>
                        </a:rPr>
                        <a:t>3. </a:t>
                      </a:r>
                      <a:r>
                        <a:rPr lang="en-US" sz="1500" b="0">
                          <a:solidFill>
                            <a:srgbClr val="073763"/>
                          </a:solidFill>
                          <a:latin typeface="Abadi Extra Light"/>
                        </a:rPr>
                        <a:t>Information on how to see a therapist </a:t>
                      </a:r>
                    </a:p>
                  </a:txBody>
                  <a:tcPr marL="121900" marR="121900" marT="121900" marB="121900">
                    <a:lnL w="9525" cap="flat" cmpd="sng">
                      <a:solidFill>
                        <a:srgbClr val="1C4587"/>
                      </a:solidFill>
                      <a:prstDash val="solid"/>
                      <a:round/>
                      <a:headEnd type="none" w="sm" len="sm"/>
                      <a:tailEnd type="none" w="sm" len="sm"/>
                    </a:lnL>
                    <a:lnR w="9525" cap="flat" cmpd="sng" algn="ctr">
                      <a:solidFill>
                        <a:srgbClr val="1C4587"/>
                      </a:solidFill>
                      <a:prstDash val="solid"/>
                      <a:round/>
                      <a:headEnd type="none" w="sm" len="sm"/>
                      <a:tailEnd type="none" w="sm" len="sm"/>
                    </a:lnR>
                    <a:lnT w="9525" cap="flat" cmpd="sng">
                      <a:solidFill>
                        <a:srgbClr val="1C4587"/>
                      </a:solidFill>
                      <a:prstDash val="solid"/>
                      <a:round/>
                      <a:headEnd type="none" w="sm" len="sm"/>
                      <a:tailEnd type="none" w="sm" len="sm"/>
                    </a:lnT>
                    <a:lnB w="9525" cap="flat" cmpd="sng" algn="ctr">
                      <a:solidFill>
                        <a:srgbClr val="1C4587"/>
                      </a:solidFill>
                      <a:prstDash val="solid"/>
                      <a:round/>
                      <a:headEnd type="none" w="sm" len="sm"/>
                      <a:tailEnd type="none" w="sm" len="sm"/>
                    </a:lnB>
                  </a:tcPr>
                </a:tc>
                <a:extLst>
                  <a:ext uri="{0D108BD9-81ED-4DB2-BD59-A6C34878D82A}">
                    <a16:rowId xmlns:a16="http://schemas.microsoft.com/office/drawing/2014/main" val="10003"/>
                  </a:ext>
                </a:extLst>
              </a:tr>
              <a:tr h="712997">
                <a:tc>
                  <a:txBody>
                    <a:bodyPr/>
                    <a:lstStyle/>
                    <a:p>
                      <a:pPr marL="0" lvl="0" indent="0" algn="l" rtl="0">
                        <a:spcBef>
                          <a:spcPts val="0"/>
                        </a:spcBef>
                        <a:spcAft>
                          <a:spcPts val="0"/>
                        </a:spcAft>
                        <a:buNone/>
                      </a:pPr>
                      <a:r>
                        <a:rPr lang="en-US" sz="1500" b="1">
                          <a:solidFill>
                            <a:schemeClr val="accent1">
                              <a:lumMod val="75000"/>
                            </a:schemeClr>
                          </a:solidFill>
                          <a:latin typeface="Abadi Extra Light"/>
                        </a:rPr>
                        <a:t>4. </a:t>
                      </a:r>
                      <a:r>
                        <a:rPr lang="en-US" sz="1500" b="0">
                          <a:solidFill>
                            <a:schemeClr val="accent1">
                              <a:lumMod val="75000"/>
                            </a:schemeClr>
                          </a:solidFill>
                          <a:latin typeface="Abadi Extra Light"/>
                        </a:rPr>
                        <a:t>Talking to a health professional on the phone</a:t>
                      </a:r>
                    </a:p>
                  </a:txBody>
                  <a:tcPr marL="121900" marR="121900" marT="121900" marB="121900">
                    <a:lnL w="9525" cap="flat" cmpd="sng">
                      <a:solidFill>
                        <a:srgbClr val="1C4587"/>
                      </a:solidFill>
                      <a:prstDash val="solid"/>
                      <a:round/>
                      <a:headEnd type="none" w="sm" len="sm"/>
                      <a:tailEnd type="none" w="sm" len="sm"/>
                    </a:lnL>
                    <a:lnR w="9525" cap="flat" cmpd="sng" algn="ctr">
                      <a:solidFill>
                        <a:srgbClr val="1C4587"/>
                      </a:solidFill>
                      <a:prstDash val="solid"/>
                      <a:round/>
                      <a:headEnd type="none" w="sm" len="sm"/>
                      <a:tailEnd type="none" w="sm" len="sm"/>
                    </a:lnR>
                    <a:lnT w="9525" cap="flat" cmpd="sng">
                      <a:solidFill>
                        <a:srgbClr val="1C4587"/>
                      </a:solidFill>
                      <a:prstDash val="solid"/>
                      <a:round/>
                      <a:headEnd type="none" w="sm" len="sm"/>
                      <a:tailEnd type="none" w="sm" len="sm"/>
                    </a:lnT>
                    <a:lnB w="9525" cap="flat" cmpd="sng" algn="ctr">
                      <a:solidFill>
                        <a:srgbClr val="1C4587"/>
                      </a:solidFill>
                      <a:prstDash val="solid"/>
                      <a:round/>
                      <a:headEnd type="none" w="sm" len="sm"/>
                      <a:tailEnd type="none" w="sm" len="sm"/>
                    </a:lnB>
                  </a:tcPr>
                </a:tc>
                <a:extLst>
                  <a:ext uri="{0D108BD9-81ED-4DB2-BD59-A6C34878D82A}">
                    <a16:rowId xmlns:a16="http://schemas.microsoft.com/office/drawing/2014/main" val="615470475"/>
                  </a:ext>
                </a:extLst>
              </a:tr>
              <a:tr h="69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b="1">
                          <a:solidFill>
                            <a:schemeClr val="accent1">
                              <a:lumMod val="75000"/>
                            </a:schemeClr>
                          </a:solidFill>
                          <a:latin typeface="Abadi Extra Light"/>
                        </a:rPr>
                        <a:t>5. </a:t>
                      </a:r>
                      <a:r>
                        <a:rPr lang="en-US" sz="1500" b="0">
                          <a:solidFill>
                            <a:schemeClr val="accent1">
                              <a:lumMod val="75000"/>
                            </a:schemeClr>
                          </a:solidFill>
                          <a:latin typeface="Abadi Extra Light"/>
                        </a:rPr>
                        <a:t>Using an application on a mobile phone or tablet for mental health support</a:t>
                      </a:r>
                    </a:p>
                  </a:txBody>
                  <a:tcPr marL="121900" marR="121900" marT="121900" marB="121900">
                    <a:lnL w="9525" cap="flat" cmpd="sng">
                      <a:solidFill>
                        <a:srgbClr val="1C4587"/>
                      </a:solidFill>
                      <a:prstDash val="solid"/>
                      <a:round/>
                      <a:headEnd type="none" w="sm" len="sm"/>
                      <a:tailEnd type="none" w="sm" len="sm"/>
                    </a:lnL>
                    <a:lnR w="9525" cap="flat" cmpd="sng" algn="ctr">
                      <a:solidFill>
                        <a:srgbClr val="1C4587"/>
                      </a:solidFill>
                      <a:prstDash val="solid"/>
                      <a:round/>
                      <a:headEnd type="none" w="sm" len="sm"/>
                      <a:tailEnd type="none" w="sm" len="sm"/>
                    </a:lnR>
                    <a:lnT w="9525" cap="flat" cmpd="sng">
                      <a:solidFill>
                        <a:srgbClr val="1C4587"/>
                      </a:solidFill>
                      <a:prstDash val="solid"/>
                      <a:round/>
                      <a:headEnd type="none" w="sm" len="sm"/>
                      <a:tailEnd type="none" w="sm" len="sm"/>
                    </a:lnT>
                    <a:lnB w="9525" cap="flat" cmpd="sng">
                      <a:solidFill>
                        <a:srgbClr val="1C4587"/>
                      </a:solidFill>
                      <a:prstDash val="solid"/>
                      <a:round/>
                      <a:headEnd type="none" w="sm" len="sm"/>
                      <a:tailEnd type="none" w="sm" len="sm"/>
                    </a:lnB>
                  </a:tcPr>
                </a:tc>
                <a:extLst>
                  <a:ext uri="{0D108BD9-81ED-4DB2-BD59-A6C34878D82A}">
                    <a16:rowId xmlns:a16="http://schemas.microsoft.com/office/drawing/2014/main" val="3222213954"/>
                  </a:ext>
                </a:extLst>
              </a:tr>
            </a:tbl>
          </a:graphicData>
        </a:graphic>
      </p:graphicFrame>
      <p:sp>
        <p:nvSpPr>
          <p:cNvPr id="25" name="Rectangle 24">
            <a:extLst>
              <a:ext uri="{FF2B5EF4-FFF2-40B4-BE49-F238E27FC236}">
                <a16:creationId xmlns:a16="http://schemas.microsoft.com/office/drawing/2014/main" id="{CBCE72A8-D2EE-9146-BA01-470EFFBC0BA7}"/>
              </a:ext>
            </a:extLst>
          </p:cNvPr>
          <p:cNvSpPr/>
          <p:nvPr/>
        </p:nvSpPr>
        <p:spPr>
          <a:xfrm>
            <a:off x="1151459" y="2477862"/>
            <a:ext cx="358814" cy="33409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1" name="Rectangle 30">
            <a:extLst>
              <a:ext uri="{FF2B5EF4-FFF2-40B4-BE49-F238E27FC236}">
                <a16:creationId xmlns:a16="http://schemas.microsoft.com/office/drawing/2014/main" id="{D6FB008E-66EE-644D-99DE-882F06F1D4BE}"/>
              </a:ext>
            </a:extLst>
          </p:cNvPr>
          <p:cNvSpPr/>
          <p:nvPr/>
        </p:nvSpPr>
        <p:spPr>
          <a:xfrm>
            <a:off x="2171427" y="2477862"/>
            <a:ext cx="358814" cy="33409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 name="Rectangle 31">
            <a:extLst>
              <a:ext uri="{FF2B5EF4-FFF2-40B4-BE49-F238E27FC236}">
                <a16:creationId xmlns:a16="http://schemas.microsoft.com/office/drawing/2014/main" id="{BF797541-C2ED-8F49-A4E2-D503B9673AD7}"/>
              </a:ext>
            </a:extLst>
          </p:cNvPr>
          <p:cNvSpPr/>
          <p:nvPr/>
        </p:nvSpPr>
        <p:spPr>
          <a:xfrm>
            <a:off x="3214545" y="2477862"/>
            <a:ext cx="358814" cy="33409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79916608-BE2A-174D-9299-A9135039F734}"/>
              </a:ext>
            </a:extLst>
          </p:cNvPr>
          <p:cNvSpPr/>
          <p:nvPr/>
        </p:nvSpPr>
        <p:spPr>
          <a:xfrm>
            <a:off x="4263926" y="2477862"/>
            <a:ext cx="358814" cy="33409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4" name="Rectangle 33">
            <a:extLst>
              <a:ext uri="{FF2B5EF4-FFF2-40B4-BE49-F238E27FC236}">
                <a16:creationId xmlns:a16="http://schemas.microsoft.com/office/drawing/2014/main" id="{8AE2B157-7DD5-F547-AF5E-27406452F1EB}"/>
              </a:ext>
            </a:extLst>
          </p:cNvPr>
          <p:cNvSpPr/>
          <p:nvPr/>
        </p:nvSpPr>
        <p:spPr>
          <a:xfrm>
            <a:off x="5319570" y="2492353"/>
            <a:ext cx="358814" cy="33409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85128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2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3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3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33"/>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34"/>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5" grpId="1" animBg="1"/>
      <p:bldP spid="31" grpId="0" animBg="1"/>
      <p:bldP spid="31" grpId="1" animBg="1"/>
      <p:bldP spid="32" grpId="0" animBg="1"/>
      <p:bldP spid="32" grpId="1" animBg="1"/>
      <p:bldP spid="33" grpId="0" animBg="1"/>
      <p:bldP spid="33" grpId="1" animBg="1"/>
      <p:bldP spid="34" grpId="0" animBg="1"/>
      <p:bldP spid="34" grpId="1"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8" name="Google Shape;258;p29"/>
          <p:cNvSpPr txBox="1">
            <a:spLocks noGrp="1"/>
          </p:cNvSpPr>
          <p:nvPr>
            <p:ph type="sldNum" idx="12"/>
          </p:nvPr>
        </p:nvSpPr>
        <p:spPr>
          <a:xfrm>
            <a:off x="8610600" y="6356351"/>
            <a:ext cx="2743200" cy="365200"/>
          </a:xfrm>
          <a:prstGeom prst="rect">
            <a:avLst/>
          </a:prstGeom>
        </p:spPr>
        <p:txBody>
          <a:bodyPr spcFirstLastPara="1" wrap="square" lIns="91433" tIns="45700" rIns="91433" bIns="4570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467" b="0" i="0" u="none" strike="noStrike" kern="0" cap="none" spc="0" normalizeH="0" baseline="0" noProof="0">
                <a:ln>
                  <a:noFill/>
                </a:ln>
                <a:solidFill>
                  <a:srgbClr val="595959"/>
                </a:solidFill>
                <a:effectLst/>
                <a:uLnTx/>
                <a:uFillTx/>
                <a:latin typeface="Abadi"/>
                <a:ea typeface="+mn-ea"/>
                <a:cs typeface="Arial"/>
                <a:sym typeface="Arial"/>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54</a:t>
            </a:fld>
            <a:endParaRPr kumimoji="0" lang="en" sz="1467" b="0" i="0" u="none" strike="noStrike" kern="0" cap="none" spc="0" normalizeH="0" baseline="0" noProof="0">
              <a:ln>
                <a:noFill/>
              </a:ln>
              <a:solidFill>
                <a:srgbClr val="595959"/>
              </a:solidFill>
              <a:effectLst/>
              <a:uLnTx/>
              <a:uFillTx/>
              <a:latin typeface="Abadi"/>
              <a:ea typeface="+mn-ea"/>
              <a:cs typeface="Arial"/>
              <a:sym typeface="Arial"/>
            </a:endParaRPr>
          </a:p>
        </p:txBody>
      </p:sp>
      <p:sp>
        <p:nvSpPr>
          <p:cNvPr id="2" name="Google Shape;272;p34">
            <a:extLst>
              <a:ext uri="{FF2B5EF4-FFF2-40B4-BE49-F238E27FC236}">
                <a16:creationId xmlns:a16="http://schemas.microsoft.com/office/drawing/2014/main" id="{C14AAF83-5719-4695-AB78-C6198F0135CC}"/>
              </a:ext>
            </a:extLst>
          </p:cNvPr>
          <p:cNvSpPr txBox="1"/>
          <p:nvPr/>
        </p:nvSpPr>
        <p:spPr>
          <a:xfrm>
            <a:off x="-1060115" y="6539585"/>
            <a:ext cx="5956000" cy="50160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1333" b="0" i="1" u="none" strike="noStrike" kern="0" cap="none" spc="0" normalizeH="0" baseline="0" noProof="0">
                <a:ln>
                  <a:noFill/>
                </a:ln>
                <a:solidFill>
                  <a:srgbClr val="000000"/>
                </a:solidFill>
                <a:effectLst/>
                <a:uLnTx/>
                <a:uFillTx/>
                <a:latin typeface="Abadi Extra Light"/>
                <a:ea typeface="+mn-ea"/>
                <a:cs typeface="Arial"/>
                <a:sym typeface="Arial"/>
              </a:rPr>
              <a:t>Preliminary data - 1.7.21 - Not for external distribution</a:t>
            </a:r>
            <a:endParaRPr kumimoji="0" sz="1333" b="0" i="1" u="none" strike="noStrike" kern="0" cap="none" spc="0" normalizeH="0" baseline="0" noProof="0">
              <a:ln>
                <a:noFill/>
              </a:ln>
              <a:solidFill>
                <a:srgbClr val="000000"/>
              </a:solidFill>
              <a:effectLst/>
              <a:uLnTx/>
              <a:uFillTx/>
              <a:latin typeface="Abadi Extra Light"/>
              <a:ea typeface="+mn-ea"/>
              <a:cs typeface="Arial"/>
              <a:sym typeface="Arial"/>
            </a:endParaRPr>
          </a:p>
        </p:txBody>
      </p:sp>
      <p:sp>
        <p:nvSpPr>
          <p:cNvPr id="6" name="Rectangle 5">
            <a:extLst>
              <a:ext uri="{FF2B5EF4-FFF2-40B4-BE49-F238E27FC236}">
                <a16:creationId xmlns:a16="http://schemas.microsoft.com/office/drawing/2014/main" id="{3CBF35BC-3557-459D-A0F8-FF66F7903CEF}"/>
              </a:ext>
            </a:extLst>
          </p:cNvPr>
          <p:cNvSpPr/>
          <p:nvPr/>
        </p:nvSpPr>
        <p:spPr>
          <a:xfrm>
            <a:off x="2146" y="34444"/>
            <a:ext cx="12191999" cy="84299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Title 1">
            <a:extLst>
              <a:ext uri="{FF2B5EF4-FFF2-40B4-BE49-F238E27FC236}">
                <a16:creationId xmlns:a16="http://schemas.microsoft.com/office/drawing/2014/main" id="{49651188-FB8F-4D9E-AAB8-BC64435AE549}"/>
              </a:ext>
            </a:extLst>
          </p:cNvPr>
          <p:cNvSpPr txBox="1">
            <a:spLocks/>
          </p:cNvSpPr>
          <p:nvPr/>
        </p:nvSpPr>
        <p:spPr>
          <a:xfrm>
            <a:off x="386845" y="176424"/>
            <a:ext cx="11360800" cy="619827"/>
          </a:xfrm>
          <a:prstGeom prst="rect">
            <a:avLst/>
          </a:prstGeom>
          <a:no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4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9pPr>
          </a:lstStyle>
          <a:p>
            <a:pPr marL="0" marR="0" lvl="0" indent="0" algn="ctr" defTabSz="1219170" rtl="0" eaLnBrk="1" fontAlgn="auto" latinLnBrk="0" hangingPunct="1">
              <a:lnSpc>
                <a:spcPct val="90000"/>
              </a:lnSpc>
              <a:spcBef>
                <a:spcPts val="0"/>
              </a:spcBef>
              <a:spcAft>
                <a:spcPts val="0"/>
              </a:spcAft>
              <a:buClr>
                <a:srgbClr val="000000"/>
              </a:buClr>
              <a:buSzPts val="1400"/>
              <a:buFont typeface="Arial"/>
              <a:buNone/>
              <a:tabLst/>
              <a:defRPr/>
            </a:pPr>
            <a:r>
              <a:rPr kumimoji="0" lang="en-US" sz="3733" b="1" i="0" u="none" strike="noStrike" kern="0" cap="none" spc="800" normalizeH="0" baseline="0" noProof="0">
                <a:ln>
                  <a:noFill/>
                </a:ln>
                <a:solidFill>
                  <a:srgbClr val="FFFFFF"/>
                </a:solidFill>
                <a:effectLst/>
                <a:uLnTx/>
                <a:uFillTx/>
                <a:latin typeface="Abadi Extra Light"/>
                <a:cs typeface="Arial"/>
                <a:sym typeface="Arial"/>
              </a:rPr>
              <a:t>SUICIDE PREVENTION RESOURCES</a:t>
            </a:r>
            <a:endParaRPr kumimoji="0" lang="en-US" sz="14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23;p26">
            <a:extLst>
              <a:ext uri="{FF2B5EF4-FFF2-40B4-BE49-F238E27FC236}">
                <a16:creationId xmlns:a16="http://schemas.microsoft.com/office/drawing/2014/main" id="{D7855098-8C3E-6E43-8A96-D5B5277A7C00}"/>
              </a:ext>
            </a:extLst>
          </p:cNvPr>
          <p:cNvSpPr/>
          <p:nvPr/>
        </p:nvSpPr>
        <p:spPr>
          <a:xfrm>
            <a:off x="292" y="6356350"/>
            <a:ext cx="7489636" cy="313385"/>
          </a:xfrm>
          <a:prstGeom prst="rect">
            <a:avLst/>
          </a:prstGeom>
          <a:noFill/>
          <a:ln w="38100">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badi Extra Light"/>
              <a:ea typeface="+mn-ea"/>
              <a:cs typeface="Arial"/>
              <a:sym typeface="Arial"/>
            </a:endParaRPr>
          </a:p>
        </p:txBody>
      </p:sp>
      <p:sp>
        <p:nvSpPr>
          <p:cNvPr id="14" name="Rectangle 13">
            <a:extLst>
              <a:ext uri="{FF2B5EF4-FFF2-40B4-BE49-F238E27FC236}">
                <a16:creationId xmlns:a16="http://schemas.microsoft.com/office/drawing/2014/main" id="{3413C14C-1FF5-2D47-BA28-DA16CE500D27}"/>
              </a:ext>
            </a:extLst>
          </p:cNvPr>
          <p:cNvSpPr/>
          <p:nvPr/>
        </p:nvSpPr>
        <p:spPr>
          <a:xfrm>
            <a:off x="2146" y="6607934"/>
            <a:ext cx="12341389" cy="250066"/>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 name="Google Shape;259;p34">
            <a:extLst>
              <a:ext uri="{FF2B5EF4-FFF2-40B4-BE49-F238E27FC236}">
                <a16:creationId xmlns:a16="http://schemas.microsoft.com/office/drawing/2014/main" id="{77279C68-2915-0C47-BD1D-4E9074D089AF}"/>
              </a:ext>
            </a:extLst>
          </p:cNvPr>
          <p:cNvSpPr txBox="1">
            <a:spLocks/>
          </p:cNvSpPr>
          <p:nvPr/>
        </p:nvSpPr>
        <p:spPr>
          <a:xfrm>
            <a:off x="7680" y="963671"/>
            <a:ext cx="5350779" cy="1091780"/>
          </a:xfrm>
          <a:prstGeom prst="rect">
            <a:avLst/>
          </a:prstGeom>
          <a:solidFill>
            <a:schemeClr val="accent4">
              <a:lumMod val="75000"/>
            </a:schemeClr>
          </a:solidFill>
          <a:ln w="9525" cap="flat" cmpd="sng">
            <a:noFill/>
            <a:prstDash val="solid"/>
            <a:round/>
            <a:headEnd type="none" w="sm" len="sm"/>
            <a:tailEnd type="none" w="sm" len="sm"/>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4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9pPr>
          </a:lstStyle>
          <a:p>
            <a:pPr marL="0" marR="0" lvl="0" indent="0" algn="ctr" defTabSz="1219170" rtl="0" eaLnBrk="1" fontAlgn="auto" latinLnBrk="0" hangingPunct="1">
              <a:lnSpc>
                <a:spcPct val="90000"/>
              </a:lnSpc>
              <a:spcBef>
                <a:spcPts val="0"/>
              </a:spcBef>
              <a:spcAft>
                <a:spcPts val="0"/>
              </a:spcAft>
              <a:buClr>
                <a:srgbClr val="000000"/>
              </a:buClr>
              <a:buSzTx/>
              <a:buFont typeface="Arial"/>
              <a:buNone/>
              <a:tabLst/>
              <a:defRPr/>
            </a:pPr>
            <a:r>
              <a:rPr kumimoji="0" lang="en-US" sz="2133" b="0" i="0" u="none" strike="noStrike" kern="0" cap="none" spc="0" normalizeH="0" baseline="0" noProof="0">
                <a:ln>
                  <a:noFill/>
                </a:ln>
                <a:solidFill>
                  <a:srgbClr val="FFFFFF"/>
                </a:solidFill>
                <a:effectLst/>
                <a:uLnTx/>
                <a:uFillTx/>
                <a:latin typeface="Abadi Extra Light"/>
                <a:cs typeface="Arial"/>
                <a:sym typeface="Arial"/>
              </a:rPr>
              <a:t>Requests for suicide prevention and crisis management resources</a:t>
            </a:r>
            <a:r>
              <a:rPr kumimoji="0" lang="en-US" sz="2133" b="0" i="0" u="none" strike="noStrike" kern="0" cap="none" spc="0" normalizeH="0" baseline="0" noProof="0">
                <a:ln>
                  <a:noFill/>
                </a:ln>
                <a:solidFill>
                  <a:srgbClr val="FFFFFF"/>
                </a:solidFill>
                <a:effectLst/>
                <a:uLnTx/>
                <a:uFillTx/>
                <a:latin typeface="Arial"/>
                <a:cs typeface="Arial"/>
                <a:sym typeface="Arial"/>
              </a:rPr>
              <a:t> </a:t>
            </a:r>
            <a:r>
              <a:rPr kumimoji="0" lang="en-US" sz="2133" b="0" i="0" u="none" strike="noStrike" kern="0" cap="none" spc="0" normalizeH="0" baseline="0" noProof="0">
                <a:ln>
                  <a:noFill/>
                </a:ln>
                <a:solidFill>
                  <a:srgbClr val="FFFFFF"/>
                </a:solidFill>
                <a:effectLst/>
                <a:uLnTx/>
                <a:uFillTx/>
                <a:latin typeface="Abadi Extra Light"/>
                <a:cs typeface="Arial"/>
                <a:sym typeface="Arial"/>
              </a:rPr>
              <a:t>were as high as 11% among certain subpopulations</a:t>
            </a:r>
            <a:endParaRPr kumimoji="0" lang="en-US" sz="2133" b="0" i="0" u="none" strike="noStrike" kern="0" cap="none" spc="0" normalizeH="0" baseline="0" noProof="0">
              <a:ln>
                <a:noFill/>
              </a:ln>
              <a:solidFill>
                <a:srgbClr val="FFFFFF"/>
              </a:solidFill>
              <a:effectLst/>
              <a:uLnTx/>
              <a:uFillTx/>
              <a:latin typeface="Arial"/>
              <a:cs typeface="Arial"/>
              <a:sym typeface="Arial"/>
            </a:endParaRPr>
          </a:p>
        </p:txBody>
      </p:sp>
      <p:sp>
        <p:nvSpPr>
          <p:cNvPr id="4" name="Google Shape;257;p29">
            <a:extLst>
              <a:ext uri="{FF2B5EF4-FFF2-40B4-BE49-F238E27FC236}">
                <a16:creationId xmlns:a16="http://schemas.microsoft.com/office/drawing/2014/main" id="{16DCF342-5443-4031-9C99-713FB097E180}"/>
              </a:ext>
            </a:extLst>
          </p:cNvPr>
          <p:cNvSpPr txBox="1"/>
          <p:nvPr/>
        </p:nvSpPr>
        <p:spPr>
          <a:xfrm>
            <a:off x="207265" y="2240495"/>
            <a:ext cx="5134719" cy="3998563"/>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90000"/>
              </a:lnSpc>
              <a:spcBef>
                <a:spcPts val="0"/>
              </a:spcBef>
              <a:spcAft>
                <a:spcPts val="0"/>
              </a:spcAft>
              <a:buClr>
                <a:srgbClr val="000000"/>
              </a:buClr>
              <a:buSzTx/>
              <a:buFontTx/>
              <a:buNone/>
              <a:tabLst/>
              <a:defRPr/>
            </a:pPr>
            <a:r>
              <a:rPr kumimoji="0" lang="en-US" sz="1467" b="0" i="0" u="none" strike="noStrike" kern="0" cap="none" spc="0" normalizeH="0" baseline="0" noProof="0">
                <a:ln>
                  <a:noFill/>
                </a:ln>
                <a:solidFill>
                  <a:srgbClr val="073763"/>
                </a:solidFill>
                <a:effectLst/>
                <a:uLnTx/>
                <a:uFillTx/>
                <a:latin typeface="Abadi Extra Light"/>
                <a:ea typeface="+mn-ea"/>
                <a:cs typeface="Arial"/>
                <a:sym typeface="Arial"/>
              </a:rPr>
              <a:t>Among all survey respondents, about </a:t>
            </a:r>
            <a:r>
              <a:rPr kumimoji="0" lang="en-US" sz="1467" b="1" i="0" u="none" strike="noStrike" kern="0" cap="none" spc="0" normalizeH="0" baseline="0" noProof="0">
                <a:ln>
                  <a:noFill/>
                </a:ln>
                <a:solidFill>
                  <a:srgbClr val="073763"/>
                </a:solidFill>
                <a:effectLst/>
                <a:uLnTx/>
                <a:uFillTx/>
                <a:latin typeface="Abadi Extra Light"/>
                <a:ea typeface="+mn-ea"/>
                <a:cs typeface="Arial"/>
                <a:sym typeface="Arial"/>
              </a:rPr>
              <a:t>2%</a:t>
            </a:r>
            <a:r>
              <a:rPr kumimoji="0" lang="en-US" sz="1467" b="0" i="0" u="none" strike="noStrike" kern="0" cap="none" spc="0" normalizeH="0" baseline="0" noProof="0">
                <a:ln>
                  <a:noFill/>
                </a:ln>
                <a:solidFill>
                  <a:srgbClr val="073763"/>
                </a:solidFill>
                <a:effectLst/>
                <a:uLnTx/>
                <a:uFillTx/>
                <a:latin typeface="Abadi Extra Light"/>
                <a:ea typeface="+mn-ea"/>
                <a:cs typeface="Arial"/>
                <a:sym typeface="Arial"/>
              </a:rPr>
              <a:t> requested resources for suicide prevention and crisis management, although that proportion varied among certain groups.</a:t>
            </a:r>
          </a:p>
          <a:p>
            <a:pPr marL="0" marR="0" lvl="0" indent="0" algn="l" defTabSz="1219170" rtl="0" eaLnBrk="1" fontAlgn="auto" latinLnBrk="0" hangingPunct="1">
              <a:lnSpc>
                <a:spcPct val="90000"/>
              </a:lnSpc>
              <a:spcBef>
                <a:spcPts val="0"/>
              </a:spcBef>
              <a:spcAft>
                <a:spcPts val="0"/>
              </a:spcAft>
              <a:buClr>
                <a:srgbClr val="000000"/>
              </a:buClr>
              <a:buSzTx/>
              <a:buFontTx/>
              <a:buNone/>
              <a:tabLst/>
              <a:defRPr/>
            </a:pPr>
            <a:endParaRPr kumimoji="0" lang="en-US" sz="1467" b="0" i="0" u="none" strike="noStrike" kern="0" cap="none" spc="0" normalizeH="0" baseline="0" noProof="0">
              <a:ln>
                <a:noFill/>
              </a:ln>
              <a:solidFill>
                <a:srgbClr val="073763"/>
              </a:solidFill>
              <a:effectLst/>
              <a:uLnTx/>
              <a:uFillTx/>
              <a:latin typeface="Abadi Extra Light"/>
              <a:ea typeface="+mn-ea"/>
              <a:cs typeface="Arial"/>
              <a:sym typeface="Arial"/>
            </a:endParaRPr>
          </a:p>
          <a:p>
            <a:pPr marL="0" marR="0" lvl="0" indent="0" algn="l" defTabSz="1219170" rtl="0" eaLnBrk="1" fontAlgn="auto" latinLnBrk="0" hangingPunct="1">
              <a:lnSpc>
                <a:spcPct val="90000"/>
              </a:lnSpc>
              <a:spcBef>
                <a:spcPts val="0"/>
              </a:spcBef>
              <a:spcAft>
                <a:spcPts val="0"/>
              </a:spcAft>
              <a:buClr>
                <a:srgbClr val="000000"/>
              </a:buClr>
              <a:buSzTx/>
              <a:buFontTx/>
              <a:buNone/>
              <a:tabLst/>
              <a:defRPr/>
            </a:pPr>
            <a:r>
              <a:rPr kumimoji="0" lang="en-US" sz="1467" b="0" i="0" u="none" strike="noStrike" kern="0" cap="none" spc="0" normalizeH="0" baseline="0" noProof="0">
                <a:ln>
                  <a:noFill/>
                </a:ln>
                <a:solidFill>
                  <a:srgbClr val="073763"/>
                </a:solidFill>
                <a:effectLst/>
                <a:uLnTx/>
                <a:uFillTx/>
                <a:latin typeface="Abadi Extra Light"/>
                <a:ea typeface="+mn-ea"/>
                <a:cs typeface="Arial"/>
                <a:sym typeface="Arial"/>
              </a:rPr>
              <a:t>In this survey, the groups that reported the highest need for suicide prevention and crisis management resources were:</a:t>
            </a:r>
          </a:p>
          <a:p>
            <a:pPr marL="380990" marR="0" lvl="0" indent="-406390" algn="l" defTabSz="1219170" rtl="0" eaLnBrk="1" fontAlgn="auto" latinLnBrk="0" hangingPunct="1">
              <a:lnSpc>
                <a:spcPct val="90000"/>
              </a:lnSpc>
              <a:spcBef>
                <a:spcPts val="0"/>
              </a:spcBef>
              <a:spcAft>
                <a:spcPts val="0"/>
              </a:spcAft>
              <a:buClr>
                <a:srgbClr val="000000"/>
              </a:buClr>
              <a:buSzTx/>
              <a:buFont typeface="Arial,Sans-Serif"/>
              <a:buChar char="●"/>
              <a:tabLst/>
              <a:defRPr/>
            </a:pPr>
            <a:r>
              <a:rPr kumimoji="0" lang="en-US" sz="1467" b="1" i="0" u="none" strike="noStrike" kern="0" cap="none" spc="0" normalizeH="0" baseline="0" noProof="0">
                <a:ln>
                  <a:noFill/>
                </a:ln>
                <a:solidFill>
                  <a:srgbClr val="002060"/>
                </a:solidFill>
                <a:effectLst/>
                <a:uLnTx/>
                <a:uFillTx/>
                <a:latin typeface="Abadi Extra Light"/>
                <a:ea typeface="+mn-ea"/>
                <a:cs typeface="Arial"/>
                <a:sym typeface="Arial"/>
              </a:rPr>
              <a:t>Transgender</a:t>
            </a:r>
            <a:r>
              <a:rPr kumimoji="0" lang="en-US" sz="1467" b="0" i="0" u="none" strike="noStrike" kern="0" cap="none" spc="0" normalizeH="0" baseline="0" noProof="0">
                <a:ln>
                  <a:noFill/>
                </a:ln>
                <a:solidFill>
                  <a:srgbClr val="002060"/>
                </a:solidFill>
                <a:effectLst/>
                <a:uLnTx/>
                <a:uFillTx/>
                <a:latin typeface="Abadi Extra Light"/>
                <a:ea typeface="+mn-ea"/>
                <a:cs typeface="Arial"/>
                <a:sym typeface="Arial"/>
              </a:rPr>
              <a:t> respondents,</a:t>
            </a:r>
            <a:r>
              <a:rPr kumimoji="0" lang="en-US" sz="1467" b="1" i="0" u="none" strike="noStrike" kern="0" cap="none" spc="0" normalizeH="0" baseline="0" noProof="0">
                <a:ln>
                  <a:noFill/>
                </a:ln>
                <a:solidFill>
                  <a:srgbClr val="002060"/>
                </a:solidFill>
                <a:effectLst/>
                <a:uLnTx/>
                <a:uFillTx/>
                <a:latin typeface="Abadi Extra Light"/>
                <a:ea typeface="+mn-ea"/>
                <a:cs typeface="Arial"/>
                <a:sym typeface="Arial"/>
              </a:rPr>
              <a:t> non-binary </a:t>
            </a:r>
            <a:r>
              <a:rPr kumimoji="0" lang="en-US" sz="1467" b="0" i="0" u="none" strike="noStrike" kern="0" cap="none" spc="0" normalizeH="0" baseline="0" noProof="0">
                <a:ln>
                  <a:noFill/>
                </a:ln>
                <a:solidFill>
                  <a:srgbClr val="002060"/>
                </a:solidFill>
                <a:effectLst/>
                <a:uLnTx/>
                <a:uFillTx/>
                <a:latin typeface="Abadi Extra Light"/>
                <a:ea typeface="+mn-ea"/>
                <a:cs typeface="Arial"/>
                <a:sym typeface="Arial"/>
              </a:rPr>
              <a:t>respondents, and respondents </a:t>
            </a:r>
            <a:r>
              <a:rPr kumimoji="0" lang="en-US" sz="1467" b="1" i="0" u="none" strike="noStrike" kern="0" cap="none" spc="0" normalizeH="0" baseline="0" noProof="0">
                <a:ln>
                  <a:noFill/>
                </a:ln>
                <a:solidFill>
                  <a:srgbClr val="002060"/>
                </a:solidFill>
                <a:effectLst/>
                <a:uLnTx/>
                <a:uFillTx/>
                <a:latin typeface="Abadi Extra Light"/>
                <a:ea typeface="+mn-ea"/>
                <a:cs typeface="Arial"/>
                <a:sym typeface="Arial"/>
              </a:rPr>
              <a:t>questioning </a:t>
            </a:r>
            <a:r>
              <a:rPr kumimoji="0" lang="en-US" sz="1467" b="0" i="0" u="none" strike="noStrike" kern="0" cap="none" spc="0" normalizeH="0" baseline="0" noProof="0">
                <a:ln>
                  <a:noFill/>
                </a:ln>
                <a:solidFill>
                  <a:srgbClr val="002060"/>
                </a:solidFill>
                <a:effectLst/>
                <a:uLnTx/>
                <a:uFillTx/>
                <a:latin typeface="Abadi Extra Light"/>
                <a:ea typeface="+mn-ea"/>
                <a:cs typeface="Arial"/>
                <a:sym typeface="Arial"/>
              </a:rPr>
              <a:t>their gender identity</a:t>
            </a:r>
          </a:p>
          <a:p>
            <a:pPr marL="380990" marR="0" lvl="0" indent="-406390" algn="l" defTabSz="1219170" rtl="0" eaLnBrk="1" fontAlgn="auto" latinLnBrk="0" hangingPunct="1">
              <a:lnSpc>
                <a:spcPct val="90000"/>
              </a:lnSpc>
              <a:spcBef>
                <a:spcPts val="0"/>
              </a:spcBef>
              <a:spcAft>
                <a:spcPts val="0"/>
              </a:spcAft>
              <a:buClr>
                <a:srgbClr val="000000"/>
              </a:buClr>
              <a:buSzTx/>
              <a:buFont typeface="Arial,Sans-Serif"/>
              <a:buChar char="●"/>
              <a:tabLst/>
              <a:defRPr/>
            </a:pPr>
            <a:r>
              <a:rPr kumimoji="0" lang="en-US" sz="1467" b="1" i="0" u="none" strike="noStrike" kern="0" cap="none" spc="0" normalizeH="0" baseline="0" noProof="0">
                <a:ln>
                  <a:noFill/>
                </a:ln>
                <a:solidFill>
                  <a:srgbClr val="002060"/>
                </a:solidFill>
                <a:effectLst/>
                <a:uLnTx/>
                <a:uFillTx/>
                <a:latin typeface="Abadi Extra Light"/>
                <a:ea typeface="+mn-ea"/>
                <a:cs typeface="Arial"/>
                <a:sym typeface="Arial"/>
              </a:rPr>
              <a:t>LGBQ+ </a:t>
            </a:r>
            <a:r>
              <a:rPr kumimoji="0" lang="en-US" sz="1467" b="0" i="0" u="none" strike="noStrike" kern="0" cap="none" spc="0" normalizeH="0" baseline="0" noProof="0">
                <a:ln>
                  <a:noFill/>
                </a:ln>
                <a:solidFill>
                  <a:srgbClr val="002060"/>
                </a:solidFill>
                <a:effectLst/>
                <a:uLnTx/>
                <a:uFillTx/>
                <a:latin typeface="Abadi Extra Light"/>
                <a:ea typeface="+mn-ea"/>
                <a:cs typeface="Arial"/>
                <a:sym typeface="Arial"/>
              </a:rPr>
              <a:t>respondents</a:t>
            </a:r>
          </a:p>
          <a:p>
            <a:pPr marL="380990" marR="0" lvl="0" indent="-406390" algn="l" defTabSz="1219170" rtl="0" eaLnBrk="1" fontAlgn="auto" latinLnBrk="0" hangingPunct="1">
              <a:lnSpc>
                <a:spcPct val="90000"/>
              </a:lnSpc>
              <a:spcBef>
                <a:spcPts val="0"/>
              </a:spcBef>
              <a:spcAft>
                <a:spcPts val="0"/>
              </a:spcAft>
              <a:buClr>
                <a:srgbClr val="000000"/>
              </a:buClr>
              <a:buSzTx/>
              <a:buFont typeface="Arial,Sans-Serif"/>
              <a:buChar char="●"/>
              <a:tabLst/>
              <a:defRPr/>
            </a:pPr>
            <a:r>
              <a:rPr kumimoji="0" lang="en-US" sz="1467" b="0" i="0" u="none" strike="noStrike" kern="0" cap="none" spc="0" normalizeH="0" baseline="0" noProof="0">
                <a:ln>
                  <a:noFill/>
                </a:ln>
                <a:solidFill>
                  <a:srgbClr val="002060"/>
                </a:solidFill>
                <a:effectLst/>
                <a:uLnTx/>
                <a:uFillTx/>
                <a:latin typeface="Abadi Extra Light"/>
                <a:ea typeface="+mn-ea"/>
                <a:cs typeface="Arial"/>
                <a:sym typeface="Arial"/>
              </a:rPr>
              <a:t>Respondents with </a:t>
            </a:r>
            <a:r>
              <a:rPr kumimoji="0" lang="en-US" sz="1467" b="1" i="0" u="none" strike="noStrike" kern="0" cap="none" spc="0" normalizeH="0" baseline="0" noProof="0">
                <a:ln>
                  <a:noFill/>
                </a:ln>
                <a:solidFill>
                  <a:srgbClr val="002060"/>
                </a:solidFill>
                <a:effectLst/>
                <a:uLnTx/>
                <a:uFillTx/>
                <a:latin typeface="Abadi Extra Light"/>
                <a:ea typeface="+mn-ea"/>
                <a:cs typeface="Arial"/>
                <a:sym typeface="Arial"/>
              </a:rPr>
              <a:t>disabilities</a:t>
            </a:r>
            <a:endParaRPr kumimoji="0" lang="en-US" sz="1467" b="0" i="0" u="none" strike="noStrike" kern="0" cap="none" spc="0" normalizeH="0" baseline="0" noProof="0">
              <a:ln>
                <a:noFill/>
              </a:ln>
              <a:solidFill>
                <a:srgbClr val="002060"/>
              </a:solidFill>
              <a:effectLst/>
              <a:uLnTx/>
              <a:uFillTx/>
              <a:latin typeface="Abadi Extra Light"/>
              <a:ea typeface="+mn-ea"/>
              <a:cs typeface="Arial"/>
              <a:sym typeface="Arial"/>
            </a:endParaRPr>
          </a:p>
          <a:p>
            <a:pPr marL="380990" marR="0" lvl="0" indent="-406390" algn="l" defTabSz="1219170" rtl="0" eaLnBrk="1" fontAlgn="auto" latinLnBrk="0" hangingPunct="1">
              <a:lnSpc>
                <a:spcPct val="90000"/>
              </a:lnSpc>
              <a:spcBef>
                <a:spcPts val="0"/>
              </a:spcBef>
              <a:spcAft>
                <a:spcPts val="0"/>
              </a:spcAft>
              <a:buClr>
                <a:srgbClr val="000000"/>
              </a:buClr>
              <a:buSzTx/>
              <a:buFont typeface="Arial,Sans-Serif"/>
              <a:buChar char="●"/>
              <a:tabLst/>
              <a:defRPr/>
            </a:pPr>
            <a:r>
              <a:rPr kumimoji="0" lang="en-US" sz="1467" b="0" i="0" u="none" strike="noStrike" kern="0" cap="none" spc="0" normalizeH="0" baseline="0" noProof="0">
                <a:ln>
                  <a:noFill/>
                </a:ln>
                <a:solidFill>
                  <a:srgbClr val="002060"/>
                </a:solidFill>
                <a:effectLst/>
                <a:uLnTx/>
                <a:uFillTx/>
                <a:latin typeface="Abadi Extra Light"/>
                <a:ea typeface="+mn-ea"/>
                <a:cs typeface="Arial"/>
                <a:sym typeface="Arial"/>
              </a:rPr>
              <a:t>Respondents </a:t>
            </a:r>
            <a:r>
              <a:rPr kumimoji="0" lang="en-US" sz="1467" b="1" i="0" u="none" strike="noStrike" kern="0" cap="none" spc="0" normalizeH="0" baseline="0" noProof="0">
                <a:ln>
                  <a:noFill/>
                </a:ln>
                <a:solidFill>
                  <a:srgbClr val="002060"/>
                </a:solidFill>
                <a:effectLst/>
                <a:uLnTx/>
                <a:uFillTx/>
                <a:latin typeface="Abadi Extra Light"/>
                <a:ea typeface="+mn-ea"/>
                <a:cs typeface="Arial"/>
                <a:sym typeface="Arial"/>
              </a:rPr>
              <a:t>ages 25-34</a:t>
            </a:r>
          </a:p>
          <a:p>
            <a:pPr marL="380990" marR="0" lvl="0" indent="-406390" algn="l" defTabSz="1219170" rtl="0" eaLnBrk="1" fontAlgn="auto" latinLnBrk="0" hangingPunct="1">
              <a:lnSpc>
                <a:spcPct val="90000"/>
              </a:lnSpc>
              <a:spcBef>
                <a:spcPts val="0"/>
              </a:spcBef>
              <a:spcAft>
                <a:spcPts val="0"/>
              </a:spcAft>
              <a:buClr>
                <a:srgbClr val="000000"/>
              </a:buClr>
              <a:buSzTx/>
              <a:buFont typeface="Arial,Sans-Serif"/>
              <a:buChar char="●"/>
              <a:tabLst/>
              <a:defRPr/>
            </a:pPr>
            <a:r>
              <a:rPr kumimoji="0" lang="en-US" sz="1467" b="1" i="0" u="none" strike="noStrike" kern="0" cap="none" spc="0" normalizeH="0" baseline="0" noProof="0">
                <a:ln>
                  <a:noFill/>
                </a:ln>
                <a:solidFill>
                  <a:srgbClr val="002060"/>
                </a:solidFill>
                <a:effectLst/>
                <a:uLnTx/>
                <a:uFillTx/>
                <a:latin typeface="Abadi Extra Light"/>
                <a:ea typeface="+mn-ea"/>
                <a:cs typeface="Arial"/>
                <a:sym typeface="Arial"/>
              </a:rPr>
              <a:t>Caretakers of Adults with Special Needs</a:t>
            </a:r>
          </a:p>
          <a:p>
            <a:pPr marL="380990" marR="0" lvl="0" indent="-406390" algn="l" defTabSz="1219170" rtl="0" eaLnBrk="1" fontAlgn="auto" latinLnBrk="0" hangingPunct="1">
              <a:lnSpc>
                <a:spcPct val="90000"/>
              </a:lnSpc>
              <a:spcBef>
                <a:spcPts val="0"/>
              </a:spcBef>
              <a:spcAft>
                <a:spcPts val="0"/>
              </a:spcAft>
              <a:buClr>
                <a:srgbClr val="000000"/>
              </a:buClr>
              <a:buSzTx/>
              <a:buFont typeface="Arial,Sans-Serif"/>
              <a:buChar char="●"/>
              <a:tabLst/>
              <a:defRPr/>
            </a:pPr>
            <a:r>
              <a:rPr kumimoji="0" lang="en-US" sz="1467" b="1" i="0" u="none" strike="noStrike" kern="0" cap="none" spc="0" normalizeH="0" baseline="0" noProof="0">
                <a:ln>
                  <a:noFill/>
                </a:ln>
                <a:solidFill>
                  <a:srgbClr val="002060"/>
                </a:solidFill>
                <a:effectLst/>
                <a:uLnTx/>
                <a:uFillTx/>
                <a:latin typeface="Abadi Extra Light"/>
                <a:ea typeface="+mn-ea"/>
                <a:cs typeface="Arial"/>
                <a:sym typeface="Arial"/>
              </a:rPr>
              <a:t>Hispanic/Latinx </a:t>
            </a:r>
            <a:r>
              <a:rPr kumimoji="0" lang="en-US" sz="1467" b="0" i="0" u="none" strike="noStrike" kern="0" cap="none" spc="0" normalizeH="0" baseline="0" noProof="0">
                <a:ln>
                  <a:noFill/>
                </a:ln>
                <a:solidFill>
                  <a:srgbClr val="002060"/>
                </a:solidFill>
                <a:effectLst/>
                <a:uLnTx/>
                <a:uFillTx/>
                <a:latin typeface="Abadi Extra Light"/>
                <a:ea typeface="+mn-ea"/>
                <a:cs typeface="Arial"/>
                <a:sym typeface="Arial"/>
              </a:rPr>
              <a:t>respondents</a:t>
            </a:r>
            <a:endParaRPr kumimoji="0" lang="en-US" sz="1467" b="1" i="0" u="none" strike="noStrike" kern="0" cap="none" spc="0" normalizeH="0" baseline="0" noProof="0">
              <a:ln>
                <a:noFill/>
              </a:ln>
              <a:solidFill>
                <a:srgbClr val="002060"/>
              </a:solidFill>
              <a:effectLst/>
              <a:uLnTx/>
              <a:uFillTx/>
              <a:latin typeface="Abadi Extra Light"/>
              <a:ea typeface="+mn-ea"/>
              <a:cs typeface="Arial"/>
              <a:sym typeface="Arial"/>
            </a:endParaRPr>
          </a:p>
          <a:p>
            <a:pPr marL="380990" marR="0" lvl="0" indent="-406390" algn="l" defTabSz="1219170" rtl="0" eaLnBrk="1" fontAlgn="auto" latinLnBrk="0" hangingPunct="1">
              <a:lnSpc>
                <a:spcPct val="90000"/>
              </a:lnSpc>
              <a:spcBef>
                <a:spcPts val="0"/>
              </a:spcBef>
              <a:spcAft>
                <a:spcPts val="0"/>
              </a:spcAft>
              <a:buClr>
                <a:srgbClr val="000000"/>
              </a:buClr>
              <a:buSzTx/>
              <a:buFont typeface="Arial,Sans-Serif"/>
              <a:buChar char="●"/>
              <a:tabLst/>
              <a:defRPr/>
            </a:pPr>
            <a:r>
              <a:rPr kumimoji="0" lang="en-US" sz="1467" b="0" i="0" u="none" strike="noStrike" kern="0" cap="none" spc="0" normalizeH="0" baseline="0" noProof="0">
                <a:ln>
                  <a:noFill/>
                </a:ln>
                <a:solidFill>
                  <a:srgbClr val="002060"/>
                </a:solidFill>
                <a:effectLst/>
                <a:uLnTx/>
                <a:uFillTx/>
                <a:latin typeface="Abadi Extra Light"/>
                <a:ea typeface="+mn-ea"/>
                <a:cs typeface="Arial"/>
                <a:sym typeface="Arial"/>
              </a:rPr>
              <a:t>Respondents with </a:t>
            </a:r>
            <a:r>
              <a:rPr kumimoji="0" lang="en-US" sz="1467" b="1" i="0" u="none" strike="noStrike" kern="0" cap="none" spc="0" normalizeH="0" baseline="0" noProof="0">
                <a:ln>
                  <a:noFill/>
                </a:ln>
                <a:solidFill>
                  <a:srgbClr val="002060"/>
                </a:solidFill>
                <a:effectLst/>
                <a:uLnTx/>
                <a:uFillTx/>
                <a:latin typeface="Abadi Extra Light"/>
                <a:ea typeface="+mn-ea"/>
                <a:cs typeface="Arial"/>
                <a:sym typeface="Arial"/>
              </a:rPr>
              <a:t>lower incomes</a:t>
            </a:r>
          </a:p>
          <a:p>
            <a:pPr marL="380990" marR="0" lvl="0" indent="-406390" algn="l" defTabSz="1219170" rtl="0" eaLnBrk="1" fontAlgn="auto" latinLnBrk="0" hangingPunct="1">
              <a:lnSpc>
                <a:spcPct val="90000"/>
              </a:lnSpc>
              <a:spcBef>
                <a:spcPts val="0"/>
              </a:spcBef>
              <a:spcAft>
                <a:spcPts val="0"/>
              </a:spcAft>
              <a:buClr>
                <a:srgbClr val="000000"/>
              </a:buClr>
              <a:buSzTx/>
              <a:buFont typeface="Arial,Sans-Serif"/>
              <a:buChar char="●"/>
              <a:tabLst/>
              <a:defRPr/>
            </a:pPr>
            <a:endParaRPr kumimoji="0" lang="en-US" sz="1467" b="1" i="0" u="none" strike="noStrike" kern="0" cap="none" spc="0" normalizeH="0" baseline="0" noProof="0">
              <a:ln>
                <a:noFill/>
              </a:ln>
              <a:solidFill>
                <a:srgbClr val="002060"/>
              </a:solidFill>
              <a:effectLst/>
              <a:uLnTx/>
              <a:uFillTx/>
              <a:latin typeface="Abadi Extra Light"/>
              <a:ea typeface="+mn-ea"/>
              <a:cs typeface="Arial"/>
              <a:sym typeface="Arial"/>
            </a:endParaRPr>
          </a:p>
          <a:p>
            <a:pPr marL="0" marR="0" lvl="0" indent="0" algn="l" defTabSz="1219170" rtl="0" eaLnBrk="1" fontAlgn="auto" latinLnBrk="0" hangingPunct="1">
              <a:lnSpc>
                <a:spcPct val="90000"/>
              </a:lnSpc>
              <a:spcBef>
                <a:spcPts val="0"/>
              </a:spcBef>
              <a:spcAft>
                <a:spcPts val="0"/>
              </a:spcAft>
              <a:buClr>
                <a:srgbClr val="000000"/>
              </a:buClr>
              <a:buSzTx/>
              <a:buFontTx/>
              <a:buNone/>
              <a:tabLst/>
              <a:defRPr/>
            </a:pPr>
            <a:r>
              <a:rPr kumimoji="0" lang="en-US" sz="1467" b="0" i="0" u="none" strike="noStrike" kern="0" cap="none" spc="0" normalizeH="0" baseline="0" noProof="0">
                <a:ln>
                  <a:noFill/>
                </a:ln>
                <a:solidFill>
                  <a:srgbClr val="002060"/>
                </a:solidFill>
                <a:effectLst/>
                <a:uLnTx/>
                <a:uFillTx/>
                <a:latin typeface="Abadi Extra Light"/>
                <a:ea typeface="+mn-ea"/>
                <a:cs typeface="Arial"/>
                <a:sym typeface="Arial"/>
              </a:rPr>
              <a:t>Many of these groups also reported higher rates of poor mental health across both indicators</a:t>
            </a:r>
            <a:endParaRPr kumimoji="0" lang="en-US" sz="1467" b="1" i="0" u="none" strike="noStrike" kern="0" cap="none" spc="0" normalizeH="0" baseline="0" noProof="0">
              <a:ln>
                <a:noFill/>
              </a:ln>
              <a:solidFill>
                <a:srgbClr val="002060"/>
              </a:solidFill>
              <a:effectLst/>
              <a:uLnTx/>
              <a:uFillTx/>
              <a:latin typeface="Abadi Extra Light"/>
              <a:ea typeface="+mn-ea"/>
              <a:cs typeface="Arial"/>
              <a:sym typeface="Arial"/>
            </a:endParaRPr>
          </a:p>
          <a:p>
            <a:pPr marL="0" marR="0" lvl="0" indent="0" algn="l" defTabSz="1219170" rtl="0" eaLnBrk="1" fontAlgn="auto" latinLnBrk="0" hangingPunct="1">
              <a:lnSpc>
                <a:spcPct val="90000"/>
              </a:lnSpc>
              <a:spcBef>
                <a:spcPts val="0"/>
              </a:spcBef>
              <a:spcAft>
                <a:spcPts val="0"/>
              </a:spcAft>
              <a:buClr>
                <a:srgbClr val="000000"/>
              </a:buClr>
              <a:buSzTx/>
              <a:buFontTx/>
              <a:buNone/>
              <a:tabLst/>
              <a:defRPr/>
            </a:pPr>
            <a:endParaRPr kumimoji="0" lang="en-US" sz="1467" b="0" i="0" u="none" strike="noStrike" kern="0" cap="none" spc="0" normalizeH="0" baseline="0" noProof="0">
              <a:ln>
                <a:noFill/>
              </a:ln>
              <a:solidFill>
                <a:srgbClr val="002060"/>
              </a:solidFill>
              <a:effectLst/>
              <a:uLnTx/>
              <a:uFillTx/>
              <a:latin typeface="Abadi Extra Light"/>
              <a:ea typeface="+mn-ea"/>
              <a:cs typeface="Arial"/>
              <a:sym typeface="Arial"/>
            </a:endParaRPr>
          </a:p>
          <a:p>
            <a:pPr marL="0" marR="0" lvl="0" indent="0" algn="l" defTabSz="1219170" rtl="0" eaLnBrk="1" fontAlgn="auto" latinLnBrk="0" hangingPunct="1">
              <a:lnSpc>
                <a:spcPct val="90000"/>
              </a:lnSpc>
              <a:spcBef>
                <a:spcPts val="0"/>
              </a:spcBef>
              <a:spcAft>
                <a:spcPts val="0"/>
              </a:spcAft>
              <a:buClr>
                <a:srgbClr val="000000"/>
              </a:buClr>
              <a:buSzTx/>
              <a:buFontTx/>
              <a:buNone/>
              <a:tabLst/>
              <a:defRPr/>
            </a:pPr>
            <a:endParaRPr kumimoji="0" lang="en-US" sz="1467" b="0" i="0" u="none" strike="noStrike" kern="0" cap="none" spc="0" normalizeH="0" baseline="0" noProof="0">
              <a:ln>
                <a:noFill/>
              </a:ln>
              <a:solidFill>
                <a:srgbClr val="002060"/>
              </a:solidFill>
              <a:effectLst/>
              <a:uLnTx/>
              <a:uFillTx/>
              <a:latin typeface="Abadi Extra Light"/>
              <a:ea typeface="+mn-ea"/>
              <a:cs typeface="Arial"/>
              <a:sym typeface="Arial"/>
            </a:endParaRPr>
          </a:p>
          <a:p>
            <a:pPr marL="0" marR="0" lvl="0" indent="0" algn="l" defTabSz="1219170" rtl="0" eaLnBrk="1" fontAlgn="auto" latinLnBrk="0" hangingPunct="1">
              <a:lnSpc>
                <a:spcPct val="90000"/>
              </a:lnSpc>
              <a:spcBef>
                <a:spcPts val="0"/>
              </a:spcBef>
              <a:spcAft>
                <a:spcPts val="0"/>
              </a:spcAft>
              <a:buClr>
                <a:srgbClr val="000000"/>
              </a:buClr>
              <a:buSzTx/>
              <a:buFontTx/>
              <a:buNone/>
              <a:tabLst/>
              <a:defRPr/>
            </a:pPr>
            <a:endParaRPr kumimoji="0" lang="en-US" sz="1467" b="0" i="0" u="none" strike="noStrike" kern="0" cap="none" spc="0" normalizeH="0" baseline="0" noProof="0">
              <a:ln>
                <a:noFill/>
              </a:ln>
              <a:solidFill>
                <a:srgbClr val="073763"/>
              </a:solidFill>
              <a:effectLst/>
              <a:uLnTx/>
              <a:uFillTx/>
              <a:latin typeface="Abadi Extra Light"/>
              <a:ea typeface="+mn-ea"/>
              <a:cs typeface="Arial"/>
              <a:sym typeface="Arial"/>
            </a:endParaRPr>
          </a:p>
        </p:txBody>
      </p:sp>
      <p:sp>
        <p:nvSpPr>
          <p:cNvPr id="12" name="Google Shape;256;p29">
            <a:extLst>
              <a:ext uri="{FF2B5EF4-FFF2-40B4-BE49-F238E27FC236}">
                <a16:creationId xmlns:a16="http://schemas.microsoft.com/office/drawing/2014/main" id="{2C654D13-68E0-5447-A1E4-514459CB4F58}"/>
              </a:ext>
            </a:extLst>
          </p:cNvPr>
          <p:cNvSpPr txBox="1">
            <a:spLocks/>
          </p:cNvSpPr>
          <p:nvPr/>
        </p:nvSpPr>
        <p:spPr>
          <a:xfrm>
            <a:off x="0" y="6234047"/>
            <a:ext cx="5935533" cy="499864"/>
          </a:xfrm>
          <a:prstGeom prst="rect">
            <a:avLst/>
          </a:prstGeom>
          <a:no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4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9pPr>
          </a:lstStyle>
          <a:p>
            <a:pPr marL="0" marR="0" lvl="0" indent="0" algn="l" defTabSz="1219170" rtl="0" eaLnBrk="1" fontAlgn="auto" latinLnBrk="0" hangingPunct="1">
              <a:lnSpc>
                <a:spcPct val="9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73763"/>
                </a:solidFill>
                <a:effectLst/>
                <a:uLnTx/>
                <a:uFillTx/>
                <a:latin typeface="Abadi Extra Light"/>
                <a:cs typeface="Arial"/>
                <a:sym typeface="Arial"/>
              </a:rPr>
              <a:t>* significant at the p&lt;0.05 level as compared to the grey referent group in each cluster</a:t>
            </a:r>
            <a:endParaRPr kumimoji="0" lang="en-US" sz="1467" b="0" i="0" u="none" strike="noStrike" kern="0" cap="none" spc="0" normalizeH="0" baseline="0" noProof="0">
              <a:ln>
                <a:noFill/>
              </a:ln>
              <a:solidFill>
                <a:srgbClr val="000000"/>
              </a:solidFill>
              <a:effectLst/>
              <a:uLnTx/>
              <a:uFillTx/>
              <a:latin typeface="Arial"/>
              <a:cs typeface="Arial"/>
              <a:sym typeface="Arial"/>
            </a:endParaRPr>
          </a:p>
        </p:txBody>
      </p:sp>
      <p:pic>
        <p:nvPicPr>
          <p:cNvPr id="3" name="Graphic 2">
            <a:extLst>
              <a:ext uri="{FF2B5EF4-FFF2-40B4-BE49-F238E27FC236}">
                <a16:creationId xmlns:a16="http://schemas.microsoft.com/office/drawing/2014/main" id="{4EEBBB46-B03D-3C44-A74E-4FB6B921C4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58459" y="963670"/>
            <a:ext cx="6732314" cy="5644263"/>
          </a:xfrm>
          <a:prstGeom prst="rect">
            <a:avLst/>
          </a:prstGeom>
        </p:spPr>
      </p:pic>
    </p:spTree>
    <p:extLst>
      <p:ext uri="{BB962C8B-B14F-4D97-AF65-F5344CB8AC3E}">
        <p14:creationId xmlns:p14="http://schemas.microsoft.com/office/powerpoint/2010/main" val="757795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8" name="Google Shape;258;p29"/>
          <p:cNvSpPr txBox="1">
            <a:spLocks noGrp="1"/>
          </p:cNvSpPr>
          <p:nvPr>
            <p:ph type="sldNum" idx="12"/>
          </p:nvPr>
        </p:nvSpPr>
        <p:spPr>
          <a:xfrm>
            <a:off x="8610600" y="6356351"/>
            <a:ext cx="2743200" cy="365200"/>
          </a:xfrm>
          <a:prstGeom prst="rect">
            <a:avLst/>
          </a:prstGeom>
        </p:spPr>
        <p:txBody>
          <a:bodyPr spcFirstLastPara="1" wrap="square" lIns="91433" tIns="45700" rIns="91433" bIns="4570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467" b="0" i="0" u="none" strike="noStrike" kern="0" cap="none" spc="0" normalizeH="0" baseline="0" noProof="0">
                <a:ln>
                  <a:noFill/>
                </a:ln>
                <a:solidFill>
                  <a:srgbClr val="595959"/>
                </a:solidFill>
                <a:effectLst/>
                <a:uLnTx/>
                <a:uFillTx/>
                <a:latin typeface="Abadi"/>
                <a:ea typeface="+mn-ea"/>
                <a:cs typeface="Arial"/>
                <a:sym typeface="Arial"/>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55</a:t>
            </a:fld>
            <a:endParaRPr kumimoji="0" lang="en" sz="1467" b="0" i="0" u="none" strike="noStrike" kern="0" cap="none" spc="0" normalizeH="0" baseline="0" noProof="0">
              <a:ln>
                <a:noFill/>
              </a:ln>
              <a:solidFill>
                <a:srgbClr val="595959"/>
              </a:solidFill>
              <a:effectLst/>
              <a:uLnTx/>
              <a:uFillTx/>
              <a:latin typeface="Abadi"/>
              <a:ea typeface="+mn-ea"/>
              <a:cs typeface="Arial"/>
              <a:sym typeface="Arial"/>
            </a:endParaRPr>
          </a:p>
        </p:txBody>
      </p:sp>
      <p:sp>
        <p:nvSpPr>
          <p:cNvPr id="2" name="Google Shape;272;p34">
            <a:extLst>
              <a:ext uri="{FF2B5EF4-FFF2-40B4-BE49-F238E27FC236}">
                <a16:creationId xmlns:a16="http://schemas.microsoft.com/office/drawing/2014/main" id="{C14AAF83-5719-4695-AB78-C6198F0135CC}"/>
              </a:ext>
            </a:extLst>
          </p:cNvPr>
          <p:cNvSpPr txBox="1"/>
          <p:nvPr/>
        </p:nvSpPr>
        <p:spPr>
          <a:xfrm>
            <a:off x="-1060115" y="6539585"/>
            <a:ext cx="5956000" cy="50160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1333" b="0" i="1" u="none" strike="noStrike" kern="0" cap="none" spc="0" normalizeH="0" baseline="0" noProof="0">
                <a:ln>
                  <a:noFill/>
                </a:ln>
                <a:solidFill>
                  <a:srgbClr val="000000"/>
                </a:solidFill>
                <a:effectLst/>
                <a:uLnTx/>
                <a:uFillTx/>
                <a:latin typeface="Abadi Extra Light"/>
                <a:ea typeface="+mn-ea"/>
                <a:cs typeface="Arial"/>
                <a:sym typeface="Arial"/>
              </a:rPr>
              <a:t>Preliminary data - 1.7.21 - Not for external distribution</a:t>
            </a:r>
            <a:endParaRPr kumimoji="0" sz="1333" b="0" i="1" u="none" strike="noStrike" kern="0" cap="none" spc="0" normalizeH="0" baseline="0" noProof="0">
              <a:ln>
                <a:noFill/>
              </a:ln>
              <a:solidFill>
                <a:srgbClr val="000000"/>
              </a:solidFill>
              <a:effectLst/>
              <a:uLnTx/>
              <a:uFillTx/>
              <a:latin typeface="Abadi Extra Light"/>
              <a:ea typeface="+mn-ea"/>
              <a:cs typeface="Arial"/>
              <a:sym typeface="Arial"/>
            </a:endParaRPr>
          </a:p>
        </p:txBody>
      </p:sp>
      <p:sp>
        <p:nvSpPr>
          <p:cNvPr id="6" name="Rectangle 5">
            <a:extLst>
              <a:ext uri="{FF2B5EF4-FFF2-40B4-BE49-F238E27FC236}">
                <a16:creationId xmlns:a16="http://schemas.microsoft.com/office/drawing/2014/main" id="{3CBF35BC-3557-459D-A0F8-FF66F7903CEF}"/>
              </a:ext>
            </a:extLst>
          </p:cNvPr>
          <p:cNvSpPr/>
          <p:nvPr/>
        </p:nvSpPr>
        <p:spPr>
          <a:xfrm>
            <a:off x="2146" y="34444"/>
            <a:ext cx="12191999" cy="84299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Title 1">
            <a:extLst>
              <a:ext uri="{FF2B5EF4-FFF2-40B4-BE49-F238E27FC236}">
                <a16:creationId xmlns:a16="http://schemas.microsoft.com/office/drawing/2014/main" id="{49651188-FB8F-4D9E-AAB8-BC64435AE549}"/>
              </a:ext>
            </a:extLst>
          </p:cNvPr>
          <p:cNvSpPr txBox="1">
            <a:spLocks/>
          </p:cNvSpPr>
          <p:nvPr/>
        </p:nvSpPr>
        <p:spPr>
          <a:xfrm>
            <a:off x="185783" y="176424"/>
            <a:ext cx="11924900" cy="619827"/>
          </a:xfrm>
          <a:prstGeom prst="rect">
            <a:avLst/>
          </a:prstGeom>
          <a:no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4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9pPr>
          </a:lstStyle>
          <a:p>
            <a:pPr marL="0" marR="0" lvl="0" indent="0" algn="ctr" defTabSz="1219170" rtl="0" eaLnBrk="1" fontAlgn="auto" latinLnBrk="0" hangingPunct="1">
              <a:lnSpc>
                <a:spcPct val="90000"/>
              </a:lnSpc>
              <a:spcBef>
                <a:spcPts val="0"/>
              </a:spcBef>
              <a:spcAft>
                <a:spcPts val="0"/>
              </a:spcAft>
              <a:buClr>
                <a:srgbClr val="000000"/>
              </a:buClr>
              <a:buSzPts val="1400"/>
              <a:buFont typeface="Arial"/>
              <a:buNone/>
              <a:tabLst/>
              <a:defRPr/>
            </a:pPr>
            <a:r>
              <a:rPr kumimoji="0" lang="en-US" sz="2667" b="1" i="0" u="none" strike="noStrike" kern="0" cap="none" spc="800" normalizeH="0" baseline="0" noProof="0">
                <a:ln>
                  <a:noFill/>
                </a:ln>
                <a:solidFill>
                  <a:srgbClr val="FFFFFF"/>
                </a:solidFill>
                <a:effectLst/>
                <a:uLnTx/>
                <a:uFillTx/>
                <a:latin typeface="Abadi Extra Light"/>
                <a:cs typeface="Arial"/>
                <a:sym typeface="Arial"/>
              </a:rPr>
              <a:t>RESPONDENTS WITH POOR MENTAL HEALTH</a:t>
            </a:r>
            <a:endParaRPr kumimoji="0" lang="en-US" sz="26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23;p26">
            <a:extLst>
              <a:ext uri="{FF2B5EF4-FFF2-40B4-BE49-F238E27FC236}">
                <a16:creationId xmlns:a16="http://schemas.microsoft.com/office/drawing/2014/main" id="{D7855098-8C3E-6E43-8A96-D5B5277A7C00}"/>
              </a:ext>
            </a:extLst>
          </p:cNvPr>
          <p:cNvSpPr/>
          <p:nvPr/>
        </p:nvSpPr>
        <p:spPr>
          <a:xfrm>
            <a:off x="81317" y="6356350"/>
            <a:ext cx="7489636" cy="313385"/>
          </a:xfrm>
          <a:prstGeom prst="rect">
            <a:avLst/>
          </a:prstGeom>
          <a:solidFill>
            <a:schemeClr val="bg1"/>
          </a:solidFill>
          <a:ln w="38100">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badi Extra Light"/>
              <a:ea typeface="+mn-ea"/>
              <a:cs typeface="Arial"/>
              <a:sym typeface="Arial"/>
            </a:endParaRPr>
          </a:p>
        </p:txBody>
      </p:sp>
      <p:sp>
        <p:nvSpPr>
          <p:cNvPr id="14" name="Rectangle 13">
            <a:extLst>
              <a:ext uri="{FF2B5EF4-FFF2-40B4-BE49-F238E27FC236}">
                <a16:creationId xmlns:a16="http://schemas.microsoft.com/office/drawing/2014/main" id="{3413C14C-1FF5-2D47-BA28-DA16CE500D27}"/>
              </a:ext>
            </a:extLst>
          </p:cNvPr>
          <p:cNvSpPr/>
          <p:nvPr/>
        </p:nvSpPr>
        <p:spPr>
          <a:xfrm>
            <a:off x="2146" y="6607934"/>
            <a:ext cx="12191999" cy="246844"/>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 name="Google Shape;259;p34">
            <a:extLst>
              <a:ext uri="{FF2B5EF4-FFF2-40B4-BE49-F238E27FC236}">
                <a16:creationId xmlns:a16="http://schemas.microsoft.com/office/drawing/2014/main" id="{0ACB915A-2782-3D4F-8FE6-ED0D7D9C47C5}"/>
              </a:ext>
            </a:extLst>
          </p:cNvPr>
          <p:cNvSpPr txBox="1">
            <a:spLocks/>
          </p:cNvSpPr>
          <p:nvPr/>
        </p:nvSpPr>
        <p:spPr>
          <a:xfrm>
            <a:off x="7680" y="963672"/>
            <a:ext cx="12184320" cy="754000"/>
          </a:xfrm>
          <a:prstGeom prst="rect">
            <a:avLst/>
          </a:prstGeom>
          <a:solidFill>
            <a:schemeClr val="accent4">
              <a:lumMod val="75000"/>
            </a:schemeClr>
          </a:solidFill>
          <a:ln w="9525" cap="flat" cmpd="sng">
            <a:noFill/>
            <a:prstDash val="solid"/>
            <a:round/>
            <a:headEnd type="none" w="sm" len="sm"/>
            <a:tailEnd type="none" w="sm" len="sm"/>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4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9pPr>
          </a:lstStyle>
          <a:p>
            <a:pPr marL="0" marR="0" lvl="0" indent="0" algn="ctr" defTabSz="1219170" rtl="0" eaLnBrk="1" fontAlgn="auto" latinLnBrk="0" hangingPunct="1">
              <a:lnSpc>
                <a:spcPct val="90000"/>
              </a:lnSpc>
              <a:spcBef>
                <a:spcPts val="0"/>
              </a:spcBef>
              <a:spcAft>
                <a:spcPts val="0"/>
              </a:spcAft>
              <a:buClr>
                <a:srgbClr val="000000"/>
              </a:buClr>
              <a:buSzPts val="1400"/>
              <a:buFont typeface="Arial"/>
              <a:buNone/>
              <a:tabLst/>
              <a:defRPr/>
            </a:pPr>
            <a:r>
              <a:rPr kumimoji="0" lang="en-US" sz="2133" b="0" i="0" u="none" strike="noStrike" kern="0" cap="none" spc="0" normalizeH="0" baseline="0" noProof="0">
                <a:ln>
                  <a:noFill/>
                </a:ln>
                <a:solidFill>
                  <a:srgbClr val="FFFFFF"/>
                </a:solidFill>
                <a:effectLst/>
                <a:uLnTx/>
                <a:uFillTx/>
                <a:latin typeface="Abadi Extra Light"/>
                <a:cs typeface="Arial"/>
                <a:sym typeface="Arial"/>
              </a:rPr>
              <a:t>Compared to respondents who experienced 0 days of poor mental health, those who reported 15+ days </a:t>
            </a:r>
          </a:p>
          <a:p>
            <a:pPr marL="0" marR="0" lvl="0" indent="0" algn="ctr" defTabSz="1219170" rtl="0" eaLnBrk="1" fontAlgn="auto" latinLnBrk="0" hangingPunct="1">
              <a:lnSpc>
                <a:spcPct val="90000"/>
              </a:lnSpc>
              <a:spcBef>
                <a:spcPts val="0"/>
              </a:spcBef>
              <a:spcAft>
                <a:spcPts val="0"/>
              </a:spcAft>
              <a:buClr>
                <a:srgbClr val="000000"/>
              </a:buClr>
              <a:buSzPts val="1400"/>
              <a:buFont typeface="Arial"/>
              <a:buNone/>
              <a:tabLst/>
              <a:defRPr/>
            </a:pPr>
            <a:r>
              <a:rPr kumimoji="0" lang="en-US" sz="2133" b="0" i="0" u="none" strike="noStrike" kern="0" cap="none" spc="0" normalizeH="0" baseline="0" noProof="0">
                <a:ln>
                  <a:noFill/>
                </a:ln>
                <a:solidFill>
                  <a:srgbClr val="FFFFFF"/>
                </a:solidFill>
                <a:effectLst/>
                <a:uLnTx/>
                <a:uFillTx/>
                <a:latin typeface="Abadi Extra Light"/>
                <a:cs typeface="Arial"/>
                <a:sym typeface="Arial"/>
              </a:rPr>
              <a:t>of poor mental health were much more likely to impacted by social determinants of health.  </a:t>
            </a:r>
            <a:endParaRPr kumimoji="0" lang="en-US" sz="2133" b="0" i="0" u="none" strike="noStrike" kern="0" cap="none" spc="0" normalizeH="0" baseline="0" noProof="0">
              <a:ln>
                <a:noFill/>
              </a:ln>
              <a:solidFill>
                <a:srgbClr val="FFFFFF"/>
              </a:solidFill>
              <a:effectLst/>
              <a:highlight>
                <a:srgbClr val="FFFF00"/>
              </a:highlight>
              <a:uLnTx/>
              <a:uFillTx/>
              <a:latin typeface="Abadi Extra Light"/>
              <a:cs typeface="Arial"/>
              <a:sym typeface="Arial"/>
            </a:endParaRPr>
          </a:p>
        </p:txBody>
      </p:sp>
      <p:sp>
        <p:nvSpPr>
          <p:cNvPr id="13" name="Google Shape;257;p29">
            <a:extLst>
              <a:ext uri="{FF2B5EF4-FFF2-40B4-BE49-F238E27FC236}">
                <a16:creationId xmlns:a16="http://schemas.microsoft.com/office/drawing/2014/main" id="{96FFDF5B-800E-F545-9B60-EB421EC8F623}"/>
              </a:ext>
            </a:extLst>
          </p:cNvPr>
          <p:cNvSpPr txBox="1"/>
          <p:nvPr/>
        </p:nvSpPr>
        <p:spPr>
          <a:xfrm>
            <a:off x="1065722" y="1969258"/>
            <a:ext cx="4177403" cy="4880733"/>
          </a:xfrm>
          <a:prstGeom prst="rect">
            <a:avLst/>
          </a:prstGeom>
          <a:noFill/>
          <a:ln>
            <a:noFill/>
          </a:ln>
        </p:spPr>
        <p:txBody>
          <a:bodyPr spcFirstLastPara="1" wrap="square" lIns="121900" tIns="121900" rIns="121900" bIns="121900" anchor="t" anchorCtr="0">
            <a:noAutofit/>
          </a:bodyPr>
          <a:lstStyle/>
          <a:p>
            <a:pPr marL="608965" marR="0" lvl="0" indent="0" algn="l" defTabSz="1219170" rtl="0" eaLnBrk="1" fontAlgn="auto" latinLnBrk="0" hangingPunct="1">
              <a:lnSpc>
                <a:spcPct val="90000"/>
              </a:lnSpc>
              <a:spcBef>
                <a:spcPts val="0"/>
              </a:spcBef>
              <a:spcAft>
                <a:spcPts val="0"/>
              </a:spcAft>
              <a:buClr>
                <a:srgbClr val="000000"/>
              </a:buClr>
              <a:buSzTx/>
              <a:buFontTx/>
              <a:buNone/>
              <a:tabLst/>
              <a:defRPr/>
            </a:pPr>
            <a:r>
              <a:rPr kumimoji="0" lang="en-US" sz="1850" b="1" i="0" u="none" strike="noStrike" kern="0" cap="none" spc="0" normalizeH="0" baseline="0" noProof="0">
                <a:ln>
                  <a:noFill/>
                </a:ln>
                <a:solidFill>
                  <a:srgbClr val="073763"/>
                </a:solidFill>
                <a:effectLst/>
                <a:uLnTx/>
                <a:uFillTx/>
                <a:latin typeface="Abadi Extra Light"/>
                <a:ea typeface="+mn-ea"/>
                <a:cs typeface="Arial"/>
                <a:sym typeface="Arial"/>
              </a:rPr>
              <a:t>2x</a:t>
            </a:r>
            <a:r>
              <a:rPr kumimoji="0" lang="en-US" sz="1850" b="0" i="0" u="none" strike="noStrike" kern="0" cap="none" spc="0" normalizeH="0" baseline="0" noProof="0">
                <a:ln>
                  <a:noFill/>
                </a:ln>
                <a:solidFill>
                  <a:srgbClr val="073763"/>
                </a:solidFill>
                <a:effectLst/>
                <a:uLnTx/>
                <a:uFillTx/>
                <a:latin typeface="Abadi Extra Light"/>
                <a:ea typeface="+mn-ea"/>
                <a:cs typeface="Arial"/>
                <a:sym typeface="Arial"/>
              </a:rPr>
              <a:t> more likely to have </a:t>
            </a:r>
            <a:r>
              <a:rPr kumimoji="0" lang="en-US" sz="1850" b="0" i="0" u="none" strike="noStrike" kern="0" cap="none" spc="0" normalizeH="0" baseline="0" noProof="0">
                <a:ln>
                  <a:noFill/>
                </a:ln>
                <a:solidFill>
                  <a:srgbClr val="073763"/>
                </a:solidFill>
                <a:effectLst/>
                <a:uLnTx/>
                <a:uFillTx/>
                <a:latin typeface="Abadi" panose="020B0604020104020204" pitchFamily="34" charset="0"/>
                <a:ea typeface="+mn-ea"/>
                <a:cs typeface="Arial"/>
                <a:sym typeface="Arial"/>
              </a:rPr>
              <a:t>delay in health care</a:t>
            </a:r>
            <a:endParaRPr kumimoji="0" lang="en-US" sz="1850" b="0" i="0" u="none" strike="noStrike" kern="0" cap="none" spc="0" normalizeH="0" baseline="0" noProof="0">
              <a:ln>
                <a:noFill/>
              </a:ln>
              <a:solidFill>
                <a:srgbClr val="073763"/>
              </a:solidFill>
              <a:effectLst/>
              <a:uLnTx/>
              <a:uFillTx/>
              <a:latin typeface="Abadi" panose="020B0604020104020204" pitchFamily="34" charset="0"/>
              <a:ea typeface="+mn-ea"/>
              <a:cs typeface="Arial"/>
            </a:endParaRPr>
          </a:p>
          <a:p>
            <a:pPr marL="608965" marR="0" lvl="0" indent="0" algn="l" defTabSz="1219170" rtl="0" eaLnBrk="1" fontAlgn="auto" latinLnBrk="0" hangingPunct="1">
              <a:lnSpc>
                <a:spcPct val="9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73763"/>
              </a:solidFill>
              <a:effectLst/>
              <a:uLnTx/>
              <a:uFillTx/>
              <a:latin typeface="Abadi Extra Light"/>
              <a:ea typeface="+mn-ea"/>
              <a:cs typeface="Arial"/>
            </a:endParaRPr>
          </a:p>
          <a:p>
            <a:pPr marL="608965" marR="0" lvl="0" indent="0" algn="l" defTabSz="1219170" rtl="0" eaLnBrk="1" fontAlgn="auto" latinLnBrk="0" hangingPunct="1">
              <a:lnSpc>
                <a:spcPct val="9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73763"/>
              </a:solidFill>
              <a:effectLst/>
              <a:uLnTx/>
              <a:uFillTx/>
              <a:latin typeface="Abadi Extra Light"/>
              <a:ea typeface="+mn-ea"/>
              <a:cs typeface="Arial"/>
            </a:endParaRPr>
          </a:p>
          <a:p>
            <a:pPr marL="608965" marR="0" lvl="0" indent="0" algn="l" defTabSz="1219170" rtl="0" eaLnBrk="1" fontAlgn="auto" latinLnBrk="0" hangingPunct="1">
              <a:lnSpc>
                <a:spcPct val="90000"/>
              </a:lnSpc>
              <a:spcBef>
                <a:spcPts val="0"/>
              </a:spcBef>
              <a:spcAft>
                <a:spcPts val="0"/>
              </a:spcAft>
              <a:buClr>
                <a:srgbClr val="000000"/>
              </a:buClr>
              <a:buSzTx/>
              <a:buFontTx/>
              <a:buNone/>
              <a:tabLst/>
              <a:defRPr/>
            </a:pPr>
            <a:endParaRPr kumimoji="0" lang="en-US" sz="800" b="0" i="0" u="none" strike="noStrike" kern="0" cap="none" spc="0" normalizeH="0" baseline="0" noProof="0">
              <a:ln>
                <a:noFill/>
              </a:ln>
              <a:solidFill>
                <a:srgbClr val="073763"/>
              </a:solidFill>
              <a:effectLst/>
              <a:uLnTx/>
              <a:uFillTx/>
              <a:latin typeface="Abadi Extra Light"/>
              <a:ea typeface="+mn-ea"/>
              <a:cs typeface="Arial"/>
            </a:endParaRPr>
          </a:p>
          <a:p>
            <a:pPr marL="608965" marR="0" lvl="0" indent="0" algn="l" defTabSz="1219170" rtl="0" eaLnBrk="1" fontAlgn="auto" latinLnBrk="0" hangingPunct="1">
              <a:lnSpc>
                <a:spcPct val="90000"/>
              </a:lnSpc>
              <a:spcBef>
                <a:spcPts val="0"/>
              </a:spcBef>
              <a:spcAft>
                <a:spcPts val="0"/>
              </a:spcAft>
              <a:buClr>
                <a:srgbClr val="000000"/>
              </a:buClr>
              <a:buSzTx/>
              <a:buFontTx/>
              <a:buNone/>
              <a:tabLst/>
              <a:defRPr/>
            </a:pPr>
            <a:r>
              <a:rPr kumimoji="0" lang="en-US" sz="1850" b="1" i="0" u="none" strike="noStrike" kern="0" cap="none" spc="0" normalizeH="0" baseline="0" noProof="0">
                <a:ln>
                  <a:noFill/>
                </a:ln>
                <a:solidFill>
                  <a:srgbClr val="073763"/>
                </a:solidFill>
                <a:effectLst/>
                <a:uLnTx/>
                <a:uFillTx/>
                <a:latin typeface="Abadi Extra Light"/>
                <a:ea typeface="+mn-ea"/>
                <a:cs typeface="Arial"/>
                <a:sym typeface="Arial"/>
              </a:rPr>
              <a:t>2.4x</a:t>
            </a:r>
            <a:r>
              <a:rPr kumimoji="0" lang="en-US" sz="1850" b="0" i="0" u="none" strike="noStrike" kern="0" cap="none" spc="0" normalizeH="0" baseline="0" noProof="0">
                <a:ln>
                  <a:noFill/>
                </a:ln>
                <a:solidFill>
                  <a:srgbClr val="073763"/>
                </a:solidFill>
                <a:effectLst/>
                <a:uLnTx/>
                <a:uFillTx/>
                <a:latin typeface="Abadi Extra Light"/>
                <a:ea typeface="+mn-ea"/>
                <a:cs typeface="Arial"/>
                <a:sym typeface="Arial"/>
              </a:rPr>
              <a:t> more likely to</a:t>
            </a:r>
            <a:r>
              <a:rPr kumimoji="0" lang="en-US" sz="1850" b="1" i="0" u="none" strike="noStrike" kern="0" cap="none" spc="0" normalizeH="0" baseline="0" noProof="0">
                <a:ln>
                  <a:noFill/>
                </a:ln>
                <a:solidFill>
                  <a:srgbClr val="073763"/>
                </a:solidFill>
                <a:effectLst/>
                <a:uLnTx/>
                <a:uFillTx/>
                <a:latin typeface="Abadi Extra Light"/>
                <a:ea typeface="+mn-ea"/>
                <a:cs typeface="Arial"/>
                <a:sym typeface="Arial"/>
              </a:rPr>
              <a:t> </a:t>
            </a:r>
            <a:r>
              <a:rPr kumimoji="0" lang="en-US" sz="1850" b="0" i="0" u="none" strike="noStrike" kern="0" cap="none" spc="0" normalizeH="0" baseline="0" noProof="0">
                <a:ln>
                  <a:noFill/>
                </a:ln>
                <a:solidFill>
                  <a:srgbClr val="073763"/>
                </a:solidFill>
                <a:effectLst/>
                <a:uLnTx/>
                <a:uFillTx/>
                <a:latin typeface="Abadi Extra Light"/>
                <a:ea typeface="+mn-ea"/>
                <a:cs typeface="Arial"/>
                <a:sym typeface="Arial"/>
              </a:rPr>
              <a:t>have </a:t>
            </a:r>
            <a:r>
              <a:rPr kumimoji="0" lang="en-US" sz="1850" b="0" i="0" u="none" strike="noStrike" kern="0" cap="none" spc="0" normalizeH="0" baseline="0" noProof="0">
                <a:ln>
                  <a:noFill/>
                </a:ln>
                <a:solidFill>
                  <a:srgbClr val="073763"/>
                </a:solidFill>
                <a:effectLst/>
                <a:uLnTx/>
                <a:uFillTx/>
                <a:latin typeface="Abadi" panose="020B0604020104020204" pitchFamily="34" charset="0"/>
                <a:ea typeface="+mn-ea"/>
                <a:cs typeface="Arial"/>
                <a:sym typeface="Arial"/>
              </a:rPr>
              <a:t>change in employment to take care of child/children</a:t>
            </a:r>
            <a:endParaRPr kumimoji="0" lang="en-US" sz="1850" b="0" i="0" u="none" strike="noStrike" kern="0" cap="none" spc="0" normalizeH="0" baseline="0" noProof="0">
              <a:ln>
                <a:noFill/>
              </a:ln>
              <a:solidFill>
                <a:srgbClr val="073763"/>
              </a:solidFill>
              <a:effectLst/>
              <a:uLnTx/>
              <a:uFillTx/>
              <a:latin typeface="Abadi" panose="020B0604020104020204" pitchFamily="34" charset="0"/>
              <a:ea typeface="+mn-ea"/>
              <a:cs typeface="Arial"/>
            </a:endParaRPr>
          </a:p>
          <a:p>
            <a:pPr marL="608965" marR="0" lvl="0" indent="0" algn="l" defTabSz="1219170" rtl="0" eaLnBrk="1" fontAlgn="auto" latinLnBrk="0" hangingPunct="1">
              <a:lnSpc>
                <a:spcPct val="9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73763"/>
              </a:solidFill>
              <a:effectLst/>
              <a:uLnTx/>
              <a:uFillTx/>
              <a:latin typeface="Abadi Extra Light"/>
              <a:ea typeface="+mn-ea"/>
              <a:cs typeface="Arial"/>
            </a:endParaRPr>
          </a:p>
          <a:p>
            <a:pPr marL="608965" marR="0" lvl="0" indent="0" algn="l" defTabSz="1219170" rtl="0" eaLnBrk="1" fontAlgn="auto" latinLnBrk="0" hangingPunct="1">
              <a:lnSpc>
                <a:spcPct val="90000"/>
              </a:lnSpc>
              <a:spcBef>
                <a:spcPts val="0"/>
              </a:spcBef>
              <a:spcAft>
                <a:spcPts val="0"/>
              </a:spcAft>
              <a:buClr>
                <a:srgbClr val="000000"/>
              </a:buClr>
              <a:buSzTx/>
              <a:buFontTx/>
              <a:buNone/>
              <a:tabLst/>
              <a:defRPr/>
            </a:pPr>
            <a:endParaRPr kumimoji="0" lang="en-US" sz="1600" b="0" i="0" u="none" strike="noStrike" kern="0" cap="none" spc="0" normalizeH="0" baseline="0" noProof="0">
              <a:ln>
                <a:noFill/>
              </a:ln>
              <a:solidFill>
                <a:srgbClr val="073763"/>
              </a:solidFill>
              <a:effectLst/>
              <a:uLnTx/>
              <a:uFillTx/>
              <a:latin typeface="Abadi Extra Light"/>
              <a:ea typeface="+mn-ea"/>
              <a:cs typeface="Arial"/>
            </a:endParaRPr>
          </a:p>
          <a:p>
            <a:pPr marL="608965" marR="0" lvl="0" indent="0" algn="l" defTabSz="1219170" rtl="0" eaLnBrk="1" fontAlgn="auto" latinLnBrk="0" hangingPunct="1">
              <a:lnSpc>
                <a:spcPct val="9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073763"/>
              </a:solidFill>
              <a:effectLst/>
              <a:uLnTx/>
              <a:uFillTx/>
              <a:latin typeface="Abadi Extra Light"/>
              <a:ea typeface="+mn-ea"/>
              <a:cs typeface="Arial"/>
            </a:endParaRPr>
          </a:p>
          <a:p>
            <a:pPr marL="608965" marR="0" lvl="0" indent="0" algn="l" defTabSz="1219170" rtl="0" eaLnBrk="1" fontAlgn="auto" latinLnBrk="0" hangingPunct="1">
              <a:lnSpc>
                <a:spcPct val="90000"/>
              </a:lnSpc>
              <a:spcBef>
                <a:spcPts val="0"/>
              </a:spcBef>
              <a:spcAft>
                <a:spcPts val="0"/>
              </a:spcAft>
              <a:buClr>
                <a:srgbClr val="000000"/>
              </a:buClr>
              <a:buSzTx/>
              <a:buFontTx/>
              <a:buNone/>
              <a:tabLst/>
              <a:defRPr/>
            </a:pPr>
            <a:r>
              <a:rPr kumimoji="0" lang="en-US" sz="1850" b="1" i="0" u="none" strike="noStrike" kern="0" cap="none" spc="0" normalizeH="0" baseline="0" noProof="0">
                <a:ln>
                  <a:noFill/>
                </a:ln>
                <a:solidFill>
                  <a:srgbClr val="073763"/>
                </a:solidFill>
                <a:effectLst/>
                <a:uLnTx/>
                <a:uFillTx/>
                <a:latin typeface="Abadi Extra Light"/>
                <a:ea typeface="+mn-ea"/>
                <a:cs typeface="Arial"/>
                <a:sym typeface="Arial"/>
              </a:rPr>
              <a:t>2.6x</a:t>
            </a:r>
            <a:r>
              <a:rPr kumimoji="0" lang="en-US" sz="1850" b="0" i="0" u="none" strike="noStrike" kern="0" cap="none" spc="0" normalizeH="0" baseline="0" noProof="0">
                <a:ln>
                  <a:noFill/>
                </a:ln>
                <a:solidFill>
                  <a:srgbClr val="073763"/>
                </a:solidFill>
                <a:effectLst/>
                <a:uLnTx/>
                <a:uFillTx/>
                <a:latin typeface="Abadi Extra Light"/>
                <a:ea typeface="+mn-ea"/>
                <a:cs typeface="Arial"/>
                <a:sym typeface="Arial"/>
              </a:rPr>
              <a:t> more likely to </a:t>
            </a:r>
            <a:r>
              <a:rPr kumimoji="0" lang="en-US" sz="1850" b="1" i="0" u="none" strike="noStrike" kern="0" cap="none" spc="0" normalizeH="0" baseline="0" noProof="0">
                <a:ln>
                  <a:noFill/>
                </a:ln>
                <a:solidFill>
                  <a:srgbClr val="073763"/>
                </a:solidFill>
                <a:effectLst/>
                <a:uLnTx/>
                <a:uFillTx/>
                <a:latin typeface="Abadi Extra Light"/>
                <a:ea typeface="+mn-ea"/>
                <a:cs typeface="Arial"/>
                <a:sym typeface="Arial"/>
              </a:rPr>
              <a:t>worry about getting </a:t>
            </a:r>
            <a:r>
              <a:rPr kumimoji="0" lang="en-US" sz="1850" b="0" i="0" u="none" strike="noStrike" kern="0" cap="none" spc="0" normalizeH="0" baseline="0" noProof="0">
                <a:ln>
                  <a:noFill/>
                </a:ln>
                <a:solidFill>
                  <a:srgbClr val="073763"/>
                </a:solidFill>
                <a:effectLst/>
                <a:uLnTx/>
                <a:uFillTx/>
                <a:latin typeface="Abadi" panose="020B0604020104020204" pitchFamily="34" charset="0"/>
                <a:ea typeface="+mn-ea"/>
                <a:cs typeface="Arial"/>
                <a:sym typeface="Arial"/>
              </a:rPr>
              <a:t>medication</a:t>
            </a:r>
            <a:r>
              <a:rPr kumimoji="0" lang="en-US" sz="1850" b="1" i="0" u="none" strike="noStrike" kern="0" cap="none" spc="0" normalizeH="0" baseline="0" noProof="0">
                <a:ln>
                  <a:noFill/>
                </a:ln>
                <a:solidFill>
                  <a:srgbClr val="073763"/>
                </a:solidFill>
                <a:effectLst/>
                <a:uLnTx/>
                <a:uFillTx/>
                <a:latin typeface="Abadi Extra Light"/>
                <a:ea typeface="+mn-ea"/>
                <a:cs typeface="Arial"/>
                <a:sym typeface="Arial"/>
              </a:rPr>
              <a:t> </a:t>
            </a:r>
            <a:endParaRPr kumimoji="0" lang="en-US" sz="1850" b="1" i="0" u="none" strike="noStrike" kern="0" cap="none" spc="0" normalizeH="0" baseline="0" noProof="0">
              <a:ln>
                <a:noFill/>
              </a:ln>
              <a:solidFill>
                <a:srgbClr val="073763"/>
              </a:solidFill>
              <a:effectLst/>
              <a:uLnTx/>
              <a:uFillTx/>
              <a:latin typeface="Abadi Extra Light"/>
              <a:ea typeface="+mn-ea"/>
              <a:cs typeface="Arial"/>
            </a:endParaRPr>
          </a:p>
          <a:p>
            <a:pPr marL="608965" marR="0" lvl="0" indent="0" algn="l" defTabSz="1219170" rtl="0" eaLnBrk="1" fontAlgn="auto" latinLnBrk="0" hangingPunct="1">
              <a:lnSpc>
                <a:spcPct val="9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73763"/>
              </a:solidFill>
              <a:effectLst/>
              <a:uLnTx/>
              <a:uFillTx/>
              <a:latin typeface="Abadi Extra Light"/>
              <a:ea typeface="+mn-ea"/>
              <a:cs typeface="Arial"/>
            </a:endParaRPr>
          </a:p>
          <a:p>
            <a:pPr marL="608965" marR="0" lvl="0" indent="0" algn="l" defTabSz="1219170" rtl="0" eaLnBrk="1" fontAlgn="auto" latinLnBrk="0" hangingPunct="1">
              <a:lnSpc>
                <a:spcPct val="90000"/>
              </a:lnSpc>
              <a:spcBef>
                <a:spcPts val="0"/>
              </a:spcBef>
              <a:spcAft>
                <a:spcPts val="0"/>
              </a:spcAft>
              <a:buClr>
                <a:srgbClr val="000000"/>
              </a:buClr>
              <a:buSzTx/>
              <a:buFontTx/>
              <a:buNone/>
              <a:tabLst/>
              <a:defRPr/>
            </a:pPr>
            <a:endParaRPr kumimoji="0" lang="en-US" sz="267" b="0" i="0" u="none" strike="noStrike" kern="0" cap="none" spc="0" normalizeH="0" baseline="0" noProof="0">
              <a:ln>
                <a:noFill/>
              </a:ln>
              <a:solidFill>
                <a:srgbClr val="073763"/>
              </a:solidFill>
              <a:effectLst/>
              <a:uLnTx/>
              <a:uFillTx/>
              <a:latin typeface="Abadi Extra Light"/>
              <a:ea typeface="+mn-ea"/>
              <a:cs typeface="Arial"/>
            </a:endParaRPr>
          </a:p>
          <a:p>
            <a:pPr marL="608965" marR="0" lvl="0" indent="0" algn="l" defTabSz="1219170" rtl="0" eaLnBrk="1" fontAlgn="auto" latinLnBrk="0" hangingPunct="1">
              <a:lnSpc>
                <a:spcPct val="9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73763"/>
              </a:solidFill>
              <a:effectLst/>
              <a:uLnTx/>
              <a:uFillTx/>
              <a:latin typeface="Abadi Extra Light"/>
              <a:ea typeface="+mn-ea"/>
              <a:cs typeface="Arial"/>
            </a:endParaRPr>
          </a:p>
          <a:p>
            <a:pPr marL="608965" marR="0" lvl="0" indent="0" algn="l" defTabSz="1219170" rtl="0" eaLnBrk="1" fontAlgn="auto" latinLnBrk="0" hangingPunct="1">
              <a:lnSpc>
                <a:spcPct val="90000"/>
              </a:lnSpc>
              <a:spcBef>
                <a:spcPts val="0"/>
              </a:spcBef>
              <a:spcAft>
                <a:spcPts val="0"/>
              </a:spcAft>
              <a:buClr>
                <a:srgbClr val="000000"/>
              </a:buClr>
              <a:buSzTx/>
              <a:buFontTx/>
              <a:buNone/>
              <a:tabLst/>
              <a:defRPr/>
            </a:pPr>
            <a:r>
              <a:rPr kumimoji="0" lang="en-US" sz="1850" b="1" i="0" u="none" strike="noStrike" kern="0" cap="none" spc="0" normalizeH="0" baseline="0" noProof="0">
                <a:ln>
                  <a:noFill/>
                </a:ln>
                <a:solidFill>
                  <a:srgbClr val="073763"/>
                </a:solidFill>
                <a:effectLst/>
                <a:uLnTx/>
                <a:uFillTx/>
                <a:latin typeface="Abadi Extra Light"/>
                <a:ea typeface="+mn-ea"/>
                <a:cs typeface="Arial"/>
                <a:sym typeface="Arial"/>
              </a:rPr>
              <a:t>2x</a:t>
            </a:r>
            <a:r>
              <a:rPr kumimoji="0" lang="en-US" sz="1850" b="0" i="0" u="none" strike="noStrike" kern="0" cap="none" spc="0" normalizeH="0" baseline="0" noProof="0">
                <a:ln>
                  <a:noFill/>
                </a:ln>
                <a:solidFill>
                  <a:srgbClr val="073763"/>
                </a:solidFill>
                <a:effectLst/>
                <a:uLnTx/>
                <a:uFillTx/>
                <a:latin typeface="Abadi Extra Light"/>
                <a:ea typeface="+mn-ea"/>
                <a:cs typeface="Arial"/>
                <a:sym typeface="Arial"/>
              </a:rPr>
              <a:t> more likely be “very worried” about </a:t>
            </a:r>
            <a:r>
              <a:rPr kumimoji="0" lang="en-US" sz="1850" b="0" i="0" u="none" strike="noStrike" kern="0" cap="none" spc="0" normalizeH="0" baseline="0" noProof="0">
                <a:ln>
                  <a:noFill/>
                </a:ln>
                <a:solidFill>
                  <a:srgbClr val="073763"/>
                </a:solidFill>
                <a:effectLst/>
                <a:uLnTx/>
                <a:uFillTx/>
                <a:latin typeface="Abadi" panose="020B0604020104020204" pitchFamily="34" charset="0"/>
                <a:ea typeface="+mn-ea"/>
                <a:cs typeface="Arial"/>
                <a:sym typeface="Arial"/>
              </a:rPr>
              <a:t>getting covid-19</a:t>
            </a:r>
            <a:endParaRPr kumimoji="0" lang="en-US" sz="1867" b="0" i="0" u="none" strike="noStrike" kern="0" cap="none" spc="0" normalizeH="0" baseline="0" noProof="0">
              <a:ln>
                <a:noFill/>
              </a:ln>
              <a:solidFill>
                <a:srgbClr val="073763"/>
              </a:solidFill>
              <a:effectLst/>
              <a:uLnTx/>
              <a:uFillTx/>
              <a:latin typeface="Abadi" panose="020B0604020104020204" pitchFamily="34" charset="0"/>
              <a:ea typeface="+mn-ea"/>
              <a:cs typeface="Arial"/>
            </a:endParaRPr>
          </a:p>
          <a:p>
            <a:pPr marL="608965" marR="0" lvl="0" indent="0" algn="l" defTabSz="1219170" rtl="0" eaLnBrk="1" fontAlgn="auto" latinLnBrk="0" hangingPunct="1">
              <a:lnSpc>
                <a:spcPct val="9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73763"/>
              </a:solidFill>
              <a:effectLst/>
              <a:uLnTx/>
              <a:uFillTx/>
              <a:latin typeface="Abadi Extra Light"/>
              <a:ea typeface="+mn-ea"/>
              <a:cs typeface="Arial"/>
            </a:endParaRPr>
          </a:p>
        </p:txBody>
      </p:sp>
      <p:pic>
        <p:nvPicPr>
          <p:cNvPr id="18" name="Picture 6">
            <a:extLst>
              <a:ext uri="{FF2B5EF4-FFF2-40B4-BE49-F238E27FC236}">
                <a16:creationId xmlns:a16="http://schemas.microsoft.com/office/drawing/2014/main" id="{52B23596-E6DF-1449-9681-3FAA995083A9}"/>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Photocopy/>
                    </a14:imgEffect>
                  </a14:imgLayer>
                </a14:imgProps>
              </a:ext>
            </a:extLst>
          </a:blip>
          <a:srcRect t="130" r="388" b="16041"/>
          <a:stretch/>
        </p:blipFill>
        <p:spPr>
          <a:xfrm>
            <a:off x="452112" y="4305973"/>
            <a:ext cx="1015685" cy="859992"/>
          </a:xfrm>
          <a:prstGeom prst="rect">
            <a:avLst/>
          </a:prstGeom>
        </p:spPr>
      </p:pic>
      <p:pic>
        <p:nvPicPr>
          <p:cNvPr id="21" name="Picture 11">
            <a:extLst>
              <a:ext uri="{FF2B5EF4-FFF2-40B4-BE49-F238E27FC236}">
                <a16:creationId xmlns:a16="http://schemas.microsoft.com/office/drawing/2014/main" id="{8A6C15C9-7C26-ED46-BF37-DF698B898BC6}"/>
              </a:ext>
            </a:extLst>
          </p:cNvPr>
          <p:cNvPicPr>
            <a:picLocks noChangeAspect="1"/>
          </p:cNvPicPr>
          <p:nvPr/>
        </p:nvPicPr>
        <p:blipFill>
          <a:blip r:embed="rId5">
            <a:duotone>
              <a:prstClr val="black"/>
              <a:schemeClr val="accent2">
                <a:tint val="45000"/>
                <a:satMod val="400000"/>
              </a:schemeClr>
            </a:duotone>
            <a:extLst>
              <a:ext uri="{BEBA8EAE-BF5A-486C-A8C5-ECC9F3942E4B}">
                <a14:imgProps xmlns:a14="http://schemas.microsoft.com/office/drawing/2010/main">
                  <a14:imgLayer r:embed="rId6">
                    <a14:imgEffect>
                      <a14:brightnessContrast bright="100000" contrast="100000"/>
                    </a14:imgEffect>
                  </a14:imgLayer>
                </a14:imgProps>
              </a:ext>
            </a:extLst>
          </a:blip>
          <a:stretch>
            <a:fillRect/>
          </a:stretch>
        </p:blipFill>
        <p:spPr>
          <a:xfrm>
            <a:off x="594197" y="3064214"/>
            <a:ext cx="873601" cy="943881"/>
          </a:xfrm>
          <a:prstGeom prst="rect">
            <a:avLst/>
          </a:prstGeom>
        </p:spPr>
      </p:pic>
      <p:sp>
        <p:nvSpPr>
          <p:cNvPr id="22" name="Google Shape;257;p29">
            <a:extLst>
              <a:ext uri="{FF2B5EF4-FFF2-40B4-BE49-F238E27FC236}">
                <a16:creationId xmlns:a16="http://schemas.microsoft.com/office/drawing/2014/main" id="{88286916-AEFB-824C-A499-11C1D2CFE7F3}"/>
              </a:ext>
            </a:extLst>
          </p:cNvPr>
          <p:cNvSpPr txBox="1"/>
          <p:nvPr/>
        </p:nvSpPr>
        <p:spPr>
          <a:xfrm>
            <a:off x="6593240" y="2067826"/>
            <a:ext cx="5171248" cy="4504421"/>
          </a:xfrm>
          <a:prstGeom prst="rect">
            <a:avLst/>
          </a:prstGeom>
          <a:noFill/>
          <a:ln>
            <a:noFill/>
          </a:ln>
        </p:spPr>
        <p:txBody>
          <a:bodyPr spcFirstLastPara="1" wrap="square" lIns="121900" tIns="121900" rIns="121900" bIns="121900" anchor="t" anchorCtr="0">
            <a:noAutofit/>
          </a:bodyPr>
          <a:lstStyle/>
          <a:p>
            <a:pPr marL="609585" marR="0" lvl="0" indent="0" algn="l" defTabSz="1219170" rtl="0" eaLnBrk="1" fontAlgn="auto" latinLnBrk="0" hangingPunct="1">
              <a:lnSpc>
                <a:spcPct val="90000"/>
              </a:lnSpc>
              <a:spcBef>
                <a:spcPts val="0"/>
              </a:spcBef>
              <a:spcAft>
                <a:spcPts val="0"/>
              </a:spcAft>
              <a:buClr>
                <a:srgbClr val="000000"/>
              </a:buClr>
              <a:buSzTx/>
              <a:buFontTx/>
              <a:buNone/>
              <a:tabLst/>
              <a:defRPr/>
            </a:pPr>
            <a:r>
              <a:rPr kumimoji="0" lang="en-US" sz="1867" b="1" i="0" u="none" strike="noStrike" kern="0" cap="none" spc="0" normalizeH="0" baseline="0" noProof="0">
                <a:ln>
                  <a:noFill/>
                </a:ln>
                <a:solidFill>
                  <a:srgbClr val="073763"/>
                </a:solidFill>
                <a:effectLst/>
                <a:uLnTx/>
                <a:uFillTx/>
                <a:latin typeface="Abadi Extra Light"/>
                <a:ea typeface="+mn-ea"/>
                <a:cs typeface="Arial"/>
                <a:sym typeface="Arial"/>
              </a:rPr>
              <a:t>2-3x</a:t>
            </a:r>
            <a:r>
              <a:rPr kumimoji="0" lang="en-US" sz="1867" b="0" i="0" u="none" strike="noStrike" kern="0" cap="none" spc="0" normalizeH="0" baseline="0" noProof="0">
                <a:ln>
                  <a:noFill/>
                </a:ln>
                <a:solidFill>
                  <a:srgbClr val="073763"/>
                </a:solidFill>
                <a:effectLst/>
                <a:uLnTx/>
                <a:uFillTx/>
                <a:latin typeface="Abadi Extra Light"/>
                <a:ea typeface="+mn-ea"/>
                <a:cs typeface="Arial"/>
                <a:sym typeface="Arial"/>
              </a:rPr>
              <a:t> more likely to worry about the following basic needs: </a:t>
            </a:r>
            <a:r>
              <a:rPr kumimoji="0" lang="en-US" sz="1867" b="0" i="0" u="none" strike="noStrike" kern="0" cap="none" spc="0" normalizeH="0" baseline="0" noProof="0">
                <a:ln>
                  <a:noFill/>
                </a:ln>
                <a:solidFill>
                  <a:srgbClr val="073763"/>
                </a:solidFill>
                <a:effectLst/>
                <a:uLnTx/>
                <a:uFillTx/>
                <a:latin typeface="Abadi" panose="020B0604020104020204" pitchFamily="34" charset="0"/>
                <a:ea typeface="+mn-ea"/>
                <a:cs typeface="Arial"/>
                <a:sym typeface="Arial"/>
              </a:rPr>
              <a:t>healthcare, technology, and childcare</a:t>
            </a:r>
          </a:p>
          <a:p>
            <a:pPr marL="609585" marR="0" lvl="0" indent="0" algn="l" defTabSz="1219170" rtl="0" eaLnBrk="1" fontAlgn="auto" latinLnBrk="0" hangingPunct="1">
              <a:lnSpc>
                <a:spcPct val="9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73763"/>
              </a:solidFill>
              <a:effectLst/>
              <a:highlight>
                <a:srgbClr val="FFFF00"/>
              </a:highlight>
              <a:uLnTx/>
              <a:uFillTx/>
              <a:latin typeface="Abadi Extra Light"/>
              <a:ea typeface="+mn-ea"/>
              <a:cs typeface="Arial"/>
              <a:sym typeface="Arial"/>
            </a:endParaRPr>
          </a:p>
          <a:p>
            <a:pPr marL="609585" marR="0" lvl="0" indent="0" algn="l" defTabSz="1219170" rtl="0" eaLnBrk="1" fontAlgn="auto" latinLnBrk="0" hangingPunct="1">
              <a:lnSpc>
                <a:spcPct val="9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73763"/>
              </a:solidFill>
              <a:effectLst/>
              <a:highlight>
                <a:srgbClr val="FFFF00"/>
              </a:highlight>
              <a:uLnTx/>
              <a:uFillTx/>
              <a:latin typeface="Abadi Extra Light"/>
              <a:ea typeface="+mn-ea"/>
              <a:cs typeface="Arial"/>
              <a:sym typeface="Arial"/>
            </a:endParaRPr>
          </a:p>
          <a:p>
            <a:pPr marL="609585" marR="0" lvl="0" indent="0" algn="l" defTabSz="1219170" rtl="0" eaLnBrk="1" fontAlgn="auto" latinLnBrk="0" hangingPunct="1">
              <a:lnSpc>
                <a:spcPct val="9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73763"/>
              </a:solidFill>
              <a:effectLst/>
              <a:highlight>
                <a:srgbClr val="FFFF00"/>
              </a:highlight>
              <a:uLnTx/>
              <a:uFillTx/>
              <a:latin typeface="Abadi Extra Light"/>
              <a:ea typeface="+mn-ea"/>
              <a:cs typeface="Arial"/>
              <a:sym typeface="Arial"/>
            </a:endParaRPr>
          </a:p>
          <a:p>
            <a:pPr marL="609585" marR="0" lvl="0" indent="0" algn="l" defTabSz="1219170" rtl="0" eaLnBrk="1" fontAlgn="auto" latinLnBrk="0" hangingPunct="1">
              <a:lnSpc>
                <a:spcPct val="90000"/>
              </a:lnSpc>
              <a:spcBef>
                <a:spcPts val="0"/>
              </a:spcBef>
              <a:spcAft>
                <a:spcPts val="0"/>
              </a:spcAft>
              <a:buClr>
                <a:srgbClr val="000000"/>
              </a:buClr>
              <a:buSzTx/>
              <a:buFontTx/>
              <a:buNone/>
              <a:tabLst/>
              <a:defRPr/>
            </a:pPr>
            <a:r>
              <a:rPr kumimoji="0" lang="en-US" sz="1867" b="1" i="0" u="none" strike="noStrike" kern="0" cap="none" spc="0" normalizeH="0" baseline="0" noProof="0">
                <a:ln>
                  <a:noFill/>
                </a:ln>
                <a:solidFill>
                  <a:srgbClr val="073763"/>
                </a:solidFill>
                <a:effectLst/>
                <a:uLnTx/>
                <a:uFillTx/>
                <a:latin typeface="Abadi Extra Light"/>
                <a:ea typeface="+mn-ea"/>
                <a:cs typeface="Arial"/>
                <a:sym typeface="Arial"/>
              </a:rPr>
              <a:t>2.5X</a:t>
            </a:r>
            <a:r>
              <a:rPr kumimoji="0" lang="en-US" sz="1867" b="0" i="0" u="none" strike="noStrike" kern="0" cap="none" spc="0" normalizeH="0" baseline="0" noProof="0">
                <a:ln>
                  <a:noFill/>
                </a:ln>
                <a:solidFill>
                  <a:srgbClr val="073763"/>
                </a:solidFill>
                <a:effectLst/>
                <a:uLnTx/>
                <a:uFillTx/>
                <a:latin typeface="Abadi Extra Light"/>
                <a:ea typeface="+mn-ea"/>
                <a:cs typeface="Arial"/>
                <a:sym typeface="Arial"/>
              </a:rPr>
              <a:t> more likely to </a:t>
            </a:r>
            <a:r>
              <a:rPr kumimoji="0" lang="en-US" sz="1867" b="1" i="0" u="none" strike="noStrike" kern="0" cap="none" spc="0" normalizeH="0" baseline="0" noProof="0">
                <a:ln>
                  <a:noFill/>
                </a:ln>
                <a:solidFill>
                  <a:srgbClr val="073763"/>
                </a:solidFill>
                <a:effectLst/>
                <a:uLnTx/>
                <a:uFillTx/>
                <a:latin typeface="Abadi Extra Light"/>
                <a:ea typeface="+mn-ea"/>
                <a:cs typeface="Arial"/>
                <a:sym typeface="Arial"/>
              </a:rPr>
              <a:t>worry about </a:t>
            </a:r>
            <a:r>
              <a:rPr kumimoji="0" lang="en-US" sz="1867" b="0" i="0" u="none" strike="noStrike" kern="0" cap="none" spc="0" normalizeH="0" baseline="0" noProof="0">
                <a:ln>
                  <a:noFill/>
                </a:ln>
                <a:solidFill>
                  <a:srgbClr val="073763"/>
                </a:solidFill>
                <a:effectLst/>
                <a:uLnTx/>
                <a:uFillTx/>
                <a:latin typeface="Abadi" panose="020B0604020104020204" pitchFamily="34" charset="0"/>
                <a:ea typeface="+mn-ea"/>
                <a:cs typeface="Arial"/>
                <a:sym typeface="Arial"/>
              </a:rPr>
              <a:t>expenses/bills </a:t>
            </a:r>
          </a:p>
          <a:p>
            <a:pPr marL="609585" marR="0" lvl="0" indent="0" algn="l" defTabSz="1219170" rtl="0" eaLnBrk="1" fontAlgn="auto" latinLnBrk="0" hangingPunct="1">
              <a:lnSpc>
                <a:spcPct val="9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73763"/>
              </a:solidFill>
              <a:effectLst/>
              <a:highlight>
                <a:srgbClr val="FFFF00"/>
              </a:highlight>
              <a:uLnTx/>
              <a:uFillTx/>
              <a:latin typeface="Abadi Extra Light"/>
              <a:ea typeface="+mn-ea"/>
              <a:cs typeface="Arial"/>
              <a:sym typeface="Arial"/>
            </a:endParaRPr>
          </a:p>
          <a:p>
            <a:pPr marL="609585" marR="0" lvl="0" indent="0" algn="l" defTabSz="1219170" rtl="0" eaLnBrk="1" fontAlgn="auto" latinLnBrk="0" hangingPunct="1">
              <a:lnSpc>
                <a:spcPct val="9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73763"/>
              </a:solidFill>
              <a:effectLst/>
              <a:highlight>
                <a:srgbClr val="FFFF00"/>
              </a:highlight>
              <a:uLnTx/>
              <a:uFillTx/>
              <a:latin typeface="Abadi Extra Light"/>
              <a:ea typeface="+mn-ea"/>
              <a:cs typeface="Arial"/>
              <a:sym typeface="Arial"/>
            </a:endParaRPr>
          </a:p>
          <a:p>
            <a:pPr marL="609585" marR="0" lvl="0" indent="0" algn="l" defTabSz="1219170" rtl="0" eaLnBrk="1" fontAlgn="auto" latinLnBrk="0" hangingPunct="1">
              <a:lnSpc>
                <a:spcPct val="9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73763"/>
              </a:solidFill>
              <a:effectLst/>
              <a:highlight>
                <a:srgbClr val="FFFF00"/>
              </a:highlight>
              <a:uLnTx/>
              <a:uFillTx/>
              <a:latin typeface="Abadi Extra Light"/>
              <a:ea typeface="+mn-ea"/>
              <a:cs typeface="Arial"/>
              <a:sym typeface="Arial"/>
            </a:endParaRPr>
          </a:p>
          <a:p>
            <a:pPr marL="609585" marR="0" lvl="0" indent="0" algn="l" defTabSz="1219170" rtl="0" eaLnBrk="1" fontAlgn="auto" latinLnBrk="0" hangingPunct="1">
              <a:lnSpc>
                <a:spcPct val="9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73763"/>
              </a:solidFill>
              <a:effectLst/>
              <a:highlight>
                <a:srgbClr val="FFFF00"/>
              </a:highlight>
              <a:uLnTx/>
              <a:uFillTx/>
              <a:latin typeface="Abadi Extra Light"/>
              <a:ea typeface="+mn-ea"/>
              <a:cs typeface="Arial"/>
              <a:sym typeface="Arial"/>
            </a:endParaRPr>
          </a:p>
          <a:p>
            <a:pPr marL="609585" marR="0" lvl="0" indent="0" algn="l" defTabSz="1219170" rtl="0" eaLnBrk="1" fontAlgn="auto" latinLnBrk="0" hangingPunct="1">
              <a:lnSpc>
                <a:spcPct val="90000"/>
              </a:lnSpc>
              <a:spcBef>
                <a:spcPts val="0"/>
              </a:spcBef>
              <a:spcAft>
                <a:spcPts val="0"/>
              </a:spcAft>
              <a:buClr>
                <a:srgbClr val="000000"/>
              </a:buClr>
              <a:buSzTx/>
              <a:buFontTx/>
              <a:buNone/>
              <a:tabLst/>
              <a:defRPr/>
            </a:pPr>
            <a:r>
              <a:rPr kumimoji="0" lang="en-US" sz="1867" b="1" i="0" u="none" strike="noStrike" kern="0" cap="none" spc="0" normalizeH="0" baseline="0" noProof="0">
                <a:ln>
                  <a:noFill/>
                </a:ln>
                <a:solidFill>
                  <a:srgbClr val="073763"/>
                </a:solidFill>
                <a:effectLst/>
                <a:uLnTx/>
                <a:uFillTx/>
                <a:latin typeface="Abadi Extra Light"/>
                <a:ea typeface="+mn-ea"/>
                <a:cs typeface="Arial"/>
                <a:sym typeface="Arial"/>
              </a:rPr>
              <a:t>2-3X</a:t>
            </a:r>
            <a:r>
              <a:rPr kumimoji="0" lang="en-US" sz="1867" b="0" i="0" u="none" strike="noStrike" kern="0" cap="none" spc="0" normalizeH="0" baseline="0" noProof="0">
                <a:ln>
                  <a:noFill/>
                </a:ln>
                <a:solidFill>
                  <a:srgbClr val="073763"/>
                </a:solidFill>
                <a:effectLst/>
                <a:uLnTx/>
                <a:uFillTx/>
                <a:latin typeface="Abadi Extra Light"/>
                <a:ea typeface="+mn-ea"/>
                <a:cs typeface="Arial"/>
                <a:sym typeface="Arial"/>
              </a:rPr>
              <a:t> more likely to </a:t>
            </a:r>
            <a:r>
              <a:rPr kumimoji="0" lang="en-US" sz="1867" b="0" i="0" u="none" strike="noStrike" kern="0" cap="none" spc="0" normalizeH="0" baseline="0" noProof="0">
                <a:ln>
                  <a:noFill/>
                </a:ln>
                <a:solidFill>
                  <a:srgbClr val="073763"/>
                </a:solidFill>
                <a:effectLst/>
                <a:uLnTx/>
                <a:uFillTx/>
                <a:latin typeface="Abadi" panose="020B0604020104020204" pitchFamily="34" charset="0"/>
                <a:ea typeface="+mn-ea"/>
                <a:cs typeface="Arial"/>
                <a:sym typeface="Arial"/>
              </a:rPr>
              <a:t>request resources that would be helpful to them </a:t>
            </a:r>
          </a:p>
          <a:p>
            <a:pPr marL="609585" marR="0" lvl="0" indent="0" algn="l" defTabSz="1219170" rtl="0" eaLnBrk="1" fontAlgn="auto" latinLnBrk="0" hangingPunct="1">
              <a:lnSpc>
                <a:spcPct val="9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73763"/>
              </a:solidFill>
              <a:effectLst/>
              <a:highlight>
                <a:srgbClr val="FFFF00"/>
              </a:highlight>
              <a:uLnTx/>
              <a:uFillTx/>
              <a:latin typeface="Abadi Extra Light"/>
              <a:ea typeface="+mn-ea"/>
              <a:cs typeface="Arial"/>
              <a:sym typeface="Arial"/>
            </a:endParaRPr>
          </a:p>
          <a:p>
            <a:pPr marL="609585" marR="0" lvl="0" indent="0" algn="l" defTabSz="1219170" rtl="0" eaLnBrk="1" fontAlgn="auto" latinLnBrk="0" hangingPunct="1">
              <a:lnSpc>
                <a:spcPct val="9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73763"/>
              </a:solidFill>
              <a:effectLst/>
              <a:highlight>
                <a:srgbClr val="FFFF00"/>
              </a:highlight>
              <a:uLnTx/>
              <a:uFillTx/>
              <a:latin typeface="Abadi Extra Light"/>
              <a:ea typeface="+mn-ea"/>
              <a:cs typeface="Arial"/>
              <a:sym typeface="Arial"/>
            </a:endParaRPr>
          </a:p>
          <a:p>
            <a:pPr marL="609585" marR="0" lvl="0" indent="0" algn="l" defTabSz="1219170" rtl="0" eaLnBrk="1" fontAlgn="auto" latinLnBrk="0" hangingPunct="1">
              <a:lnSpc>
                <a:spcPct val="9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73763"/>
              </a:solidFill>
              <a:effectLst/>
              <a:highlight>
                <a:srgbClr val="FFFF00"/>
              </a:highlight>
              <a:uLnTx/>
              <a:uFillTx/>
              <a:latin typeface="Abadi Extra Light"/>
              <a:ea typeface="+mn-ea"/>
              <a:cs typeface="Arial"/>
              <a:sym typeface="Arial"/>
            </a:endParaRPr>
          </a:p>
          <a:p>
            <a:pPr marL="1066773" marR="0" lvl="0" indent="-457189" algn="l" defTabSz="1219170" rtl="0" eaLnBrk="1" fontAlgn="auto" latinLnBrk="0" hangingPunct="1">
              <a:lnSpc>
                <a:spcPct val="90000"/>
              </a:lnSpc>
              <a:spcBef>
                <a:spcPts val="0"/>
              </a:spcBef>
              <a:spcAft>
                <a:spcPts val="0"/>
              </a:spcAft>
              <a:buClr>
                <a:srgbClr val="000000"/>
              </a:buClr>
              <a:buSzTx/>
              <a:buFont typeface="Arial" panose="020B0604020202020204" pitchFamily="34" charset="0"/>
              <a:buChar char="•"/>
              <a:tabLst/>
              <a:defRPr/>
            </a:pPr>
            <a:endParaRPr kumimoji="0" lang="en-US" sz="1867" b="0" i="0" u="none" strike="noStrike" kern="0" cap="none" spc="0" normalizeH="0" baseline="0" noProof="0">
              <a:ln>
                <a:noFill/>
              </a:ln>
              <a:solidFill>
                <a:srgbClr val="073763"/>
              </a:solidFill>
              <a:effectLst/>
              <a:uLnTx/>
              <a:uFillTx/>
              <a:latin typeface="Abadi Extra Light"/>
              <a:ea typeface="+mn-ea"/>
              <a:cs typeface="Arial"/>
              <a:sym typeface="Arial"/>
            </a:endParaRPr>
          </a:p>
          <a:p>
            <a:pPr marL="1066773" marR="0" lvl="0" indent="-457189" algn="l" defTabSz="1219170" rtl="0" eaLnBrk="1" fontAlgn="auto" latinLnBrk="0" hangingPunct="1">
              <a:lnSpc>
                <a:spcPct val="90000"/>
              </a:lnSpc>
              <a:spcBef>
                <a:spcPts val="0"/>
              </a:spcBef>
              <a:spcAft>
                <a:spcPts val="0"/>
              </a:spcAft>
              <a:buClr>
                <a:srgbClr val="000000"/>
              </a:buClr>
              <a:buSzTx/>
              <a:buFont typeface="Arial" panose="020B0604020202020204" pitchFamily="34" charset="0"/>
              <a:buChar char="•"/>
              <a:tabLst/>
              <a:defRPr/>
            </a:pPr>
            <a:endParaRPr kumimoji="0" lang="en-US" sz="1867" b="0" i="0" u="none" strike="noStrike" kern="0" cap="none" spc="0" normalizeH="0" baseline="0" noProof="0">
              <a:ln>
                <a:noFill/>
              </a:ln>
              <a:solidFill>
                <a:srgbClr val="073763"/>
              </a:solidFill>
              <a:effectLst/>
              <a:highlight>
                <a:srgbClr val="FFFF00"/>
              </a:highlight>
              <a:uLnTx/>
              <a:uFillTx/>
              <a:latin typeface="Abadi Extra Light"/>
              <a:ea typeface="+mn-ea"/>
              <a:cs typeface="Arial"/>
              <a:sym typeface="Arial"/>
            </a:endParaRPr>
          </a:p>
          <a:p>
            <a:pPr marL="1066773" marR="0" lvl="0" indent="-457189" algn="l" defTabSz="1219170" rtl="0" eaLnBrk="1" fontAlgn="auto" latinLnBrk="0" hangingPunct="1">
              <a:lnSpc>
                <a:spcPct val="90000"/>
              </a:lnSpc>
              <a:spcBef>
                <a:spcPts val="0"/>
              </a:spcBef>
              <a:spcAft>
                <a:spcPts val="0"/>
              </a:spcAft>
              <a:buClr>
                <a:srgbClr val="000000"/>
              </a:buClr>
              <a:buSzTx/>
              <a:buFont typeface="Arial" panose="020B0604020202020204" pitchFamily="34" charset="0"/>
              <a:buChar char="•"/>
              <a:tabLst/>
              <a:defRPr/>
            </a:pPr>
            <a:endParaRPr kumimoji="0" lang="en-US" sz="1867" b="0" i="0" u="none" strike="noStrike" kern="0" cap="none" spc="0" normalizeH="0" baseline="0" noProof="0">
              <a:ln>
                <a:noFill/>
              </a:ln>
              <a:solidFill>
                <a:srgbClr val="073763"/>
              </a:solidFill>
              <a:effectLst/>
              <a:uLnTx/>
              <a:uFillTx/>
              <a:latin typeface="Abadi Extra Light"/>
              <a:ea typeface="+mn-ea"/>
              <a:cs typeface="Arial"/>
              <a:sym typeface="Arial"/>
            </a:endParaRPr>
          </a:p>
        </p:txBody>
      </p:sp>
      <p:pic>
        <p:nvPicPr>
          <p:cNvPr id="23" name="Picture 16" descr="Virus Clipart Black And White - Virus Icon Png Transparent Png (640x480), Png Download">
            <a:extLst>
              <a:ext uri="{FF2B5EF4-FFF2-40B4-BE49-F238E27FC236}">
                <a16:creationId xmlns:a16="http://schemas.microsoft.com/office/drawing/2014/main" id="{19145CAB-8754-ED45-B052-D61FDDBF44D2}"/>
              </a:ext>
            </a:extLst>
          </p:cNvPr>
          <p:cNvPicPr>
            <a:picLocks noChangeAspect="1" noChangeArrowheads="1"/>
          </p:cNvPicPr>
          <p:nvPr/>
        </p:nvPicPr>
        <p:blipFill>
          <a:blip r:embed="rId7">
            <a:duotone>
              <a:prstClr val="black"/>
              <a:schemeClr val="accent2">
                <a:tint val="45000"/>
                <a:satMod val="400000"/>
              </a:schemeClr>
            </a:duotone>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523155" y="5550757"/>
            <a:ext cx="824157" cy="85999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0" descr="2020-2021 Basic Needs Priorities &amp; Strategic Investment Plan – United Way  of Central Illinois">
            <a:extLst>
              <a:ext uri="{FF2B5EF4-FFF2-40B4-BE49-F238E27FC236}">
                <a16:creationId xmlns:a16="http://schemas.microsoft.com/office/drawing/2014/main" id="{0EED84A9-C47D-5C4C-91B5-7C791435883A}"/>
              </a:ext>
            </a:extLst>
          </p:cNvPr>
          <p:cNvPicPr>
            <a:picLocks noChangeAspect="1" noChangeArrowheads="1"/>
          </p:cNvPicPr>
          <p:nvPr/>
        </p:nvPicPr>
        <p:blipFill>
          <a:blip r:embed="rId9">
            <a:duotone>
              <a:prstClr val="black"/>
              <a:schemeClr val="accent2">
                <a:tint val="45000"/>
                <a:satMod val="400000"/>
              </a:schemeClr>
            </a:duotone>
            <a:extLst>
              <a:ext uri="{BEBA8EAE-BF5A-486C-A8C5-ECC9F3942E4B}">
                <a14:imgProps xmlns:a14="http://schemas.microsoft.com/office/drawing/2010/main">
                  <a14:imgLayer r:embed="rId10">
                    <a14:imgEffect>
                      <a14:backgroundRemoval t="4521" b="97340" l="4787" r="96809">
                        <a14:foregroundMark x1="15957" y1="20213" x2="15957" y2="20213"/>
                        <a14:foregroundMark x1="15160" y1="20745" x2="8777" y2="28457"/>
                        <a14:foregroundMark x1="8777" y1="28457" x2="7447" y2="34574"/>
                        <a14:foregroundMark x1="31915" y1="8511" x2="19415" y2="15957"/>
                        <a14:foregroundMark x1="19415" y1="15957" x2="11702" y2="24468"/>
                        <a14:foregroundMark x1="11702" y1="24468" x2="6117" y2="47340"/>
                        <a14:foregroundMark x1="3959" y1="59043" x2="7979" y2="68085"/>
                        <a14:foregroundMark x1="7979" y1="68085" x2="33511" y2="91755"/>
                        <a14:foregroundMark x1="33511" y1="91755" x2="56649" y2="93351"/>
                        <a14:foregroundMark x1="56649" y1="93351" x2="77660" y2="83777"/>
                        <a14:foregroundMark x1="77660" y1="83777" x2="89362" y2="72606"/>
                        <a14:foregroundMark x1="90691" y1="66755" x2="94149" y2="57181"/>
                        <a14:foregroundMark x1="94149" y1="57181" x2="94947" y2="47074"/>
                        <a14:foregroundMark x1="94947" y1="47074" x2="92287" y2="35372"/>
                        <a14:foregroundMark x1="92287" y1="35372" x2="78989" y2="17553"/>
                        <a14:foregroundMark x1="78989" y1="17553" x2="70213" y2="10904"/>
                        <a14:foregroundMark x1="56383" y1="9043" x2="47340" y2="5053"/>
                        <a14:foregroundMark x1="47340" y1="5053" x2="41489" y2="5851"/>
                        <a14:foregroundMark x1="96809" y1="47606" x2="95745" y2="56915"/>
                        <a14:foregroundMark x1="75000" y1="60372" x2="74202" y2="76064"/>
                        <a14:foregroundMark x1="42819" y1="64096" x2="59043" y2="62766"/>
                        <a14:foregroundMark x1="45479" y1="70479" x2="45479" y2="70479"/>
                        <a14:foregroundMark x1="68617" y1="45745" x2="68617" y2="45745"/>
                        <a14:foregroundMark x1="47606" y1="97340" x2="47606" y2="97340"/>
                        <a14:foregroundMark x1="54521" y1="44149" x2="54521" y2="44149"/>
                        <a14:foregroundMark x1="40426" y1="45745" x2="40426" y2="45745"/>
                        <a14:foregroundMark x1="48404" y1="45213" x2="48404" y2="45213"/>
                        <a14:backgroundMark x1="53723" y1="42287" x2="53723" y2="42287"/>
                        <a14:backgroundMark x1="53723" y1="41489" x2="53723" y2="42819"/>
                        <a14:backgroundMark x1="47074" y1="45213" x2="47074" y2="45213"/>
                        <a14:backgroundMark x1="47074" y1="45213" x2="47074" y2="45213"/>
                        <a14:backgroundMark x1="47074" y1="45213" x2="47074" y2="45213"/>
                        <a14:backgroundMark x1="47340" y1="45213" x2="47340" y2="45213"/>
                        <a14:backgroundMark x1="47074" y1="44681" x2="47074" y2="44681"/>
                        <a14:backgroundMark x1="47074" y1="44947" x2="47074" y2="44947"/>
                        <a14:backgroundMark x1="46986" y1="45213" x2="46809" y2="45745"/>
                        <a14:backgroundMark x1="47074" y1="44947" x2="46986" y2="45213"/>
                        <a14:backgroundMark x1="47074" y1="45213" x2="47074" y2="45745"/>
                        <a14:backgroundMark x1="47074" y1="44681" x2="47074" y2="45213"/>
                        <a14:backgroundMark x1="39628" y1="43617" x2="39628" y2="45213"/>
                        <a14:backgroundMark x1="798" y1="42819" x2="798" y2="45213"/>
                        <a14:backgroundMark x1="532" y1="56117" x2="532" y2="59043"/>
                        <a14:backgroundMark x1="55851" y1="9840" x2="55851" y2="9840"/>
                      </a14:backgroundRemoval>
                    </a14:imgEffect>
                    <a14:imgEffect>
                      <a14:sharpenSoften amount="100000"/>
                    </a14:imgEffect>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6163294" y="2082074"/>
            <a:ext cx="859893" cy="93698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noun_Healthcare_2200916.png">
            <a:extLst>
              <a:ext uri="{FF2B5EF4-FFF2-40B4-BE49-F238E27FC236}">
                <a16:creationId xmlns:a16="http://schemas.microsoft.com/office/drawing/2014/main" id="{6D4D8C41-084B-294B-87C3-9050848B0897}"/>
              </a:ext>
            </a:extLst>
          </p:cNvPr>
          <p:cNvPicPr>
            <a:picLocks noChangeAspect="1"/>
          </p:cNvPicPr>
          <p:nvPr/>
        </p:nvPicPr>
        <p:blipFill rotWithShape="1">
          <a:blip r:embed="rId11">
            <a:duotone>
              <a:prstClr val="black"/>
              <a:schemeClr val="accent2">
                <a:tint val="45000"/>
                <a:satMod val="400000"/>
              </a:schemeClr>
            </a:duotone>
            <a:extLst>
              <a:ext uri="{BEBA8EAE-BF5A-486C-A8C5-ECC9F3942E4B}">
                <a14:imgProps xmlns:a14="http://schemas.microsoft.com/office/drawing/2010/main">
                  <a14:imgLayer r:embed="rId12">
                    <a14:imgEffect>
                      <a14:brightnessContrast bright="100000"/>
                    </a14:imgEffect>
                  </a14:imgLayer>
                </a14:imgProps>
              </a:ext>
            </a:extLst>
          </a:blip>
          <a:srcRect l="667" t="250" r="267" b="17867"/>
          <a:stretch/>
        </p:blipFill>
        <p:spPr>
          <a:xfrm flipH="1">
            <a:off x="364430" y="1874783"/>
            <a:ext cx="1141607" cy="954600"/>
          </a:xfrm>
          <a:prstGeom prst="rect">
            <a:avLst/>
          </a:prstGeom>
        </p:spPr>
      </p:pic>
      <p:pic>
        <p:nvPicPr>
          <p:cNvPr id="4" name="Picture 3">
            <a:extLst>
              <a:ext uri="{FF2B5EF4-FFF2-40B4-BE49-F238E27FC236}">
                <a16:creationId xmlns:a16="http://schemas.microsoft.com/office/drawing/2014/main" id="{7316B95C-DE63-4043-A0FF-AFE8FDE278FF}"/>
              </a:ext>
            </a:extLst>
          </p:cNvPr>
          <p:cNvPicPr>
            <a:picLocks noChangeAspect="1"/>
          </p:cNvPicPr>
          <p:nvPr/>
        </p:nvPicPr>
        <p:blipFill>
          <a:blip r:embed="rId13">
            <a:extLst>
              <a:ext uri="{BEBA8EAE-BF5A-486C-A8C5-ECC9F3942E4B}">
                <a14:imgProps xmlns:a14="http://schemas.microsoft.com/office/drawing/2010/main">
                  <a14:imgLayer r:embed="rId14">
                    <a14:imgEffect>
                      <a14:artisticPhotocopy/>
                    </a14:imgEffect>
                  </a14:imgLayer>
                </a14:imgProps>
              </a:ext>
            </a:extLst>
          </a:blip>
          <a:stretch>
            <a:fillRect/>
          </a:stretch>
        </p:blipFill>
        <p:spPr>
          <a:xfrm>
            <a:off x="6125394" y="3511413"/>
            <a:ext cx="935692" cy="1037635"/>
          </a:xfrm>
          <a:prstGeom prst="rect">
            <a:avLst/>
          </a:prstGeom>
        </p:spPr>
      </p:pic>
      <p:pic>
        <p:nvPicPr>
          <p:cNvPr id="5" name="Picture 4">
            <a:extLst>
              <a:ext uri="{FF2B5EF4-FFF2-40B4-BE49-F238E27FC236}">
                <a16:creationId xmlns:a16="http://schemas.microsoft.com/office/drawing/2014/main" id="{4931E1F5-EFB7-2F4D-9A4C-9F5ABAB76308}"/>
              </a:ext>
            </a:extLst>
          </p:cNvPr>
          <p:cNvPicPr>
            <a:picLocks noChangeAspect="1"/>
          </p:cNvPicPr>
          <p:nvPr/>
        </p:nvPicPr>
        <p:blipFill>
          <a:blip r:embed="rId15">
            <a:duotone>
              <a:schemeClr val="bg2">
                <a:shade val="45000"/>
                <a:satMod val="135000"/>
              </a:schemeClr>
              <a:prstClr val="white"/>
            </a:duotone>
            <a:alphaModFix amt="70000"/>
          </a:blip>
          <a:stretch>
            <a:fillRect/>
          </a:stretch>
        </p:blipFill>
        <p:spPr>
          <a:xfrm>
            <a:off x="6117882" y="5036094"/>
            <a:ext cx="1075519" cy="1031693"/>
          </a:xfrm>
          <a:prstGeom prst="rect">
            <a:avLst/>
          </a:prstGeom>
        </p:spPr>
      </p:pic>
    </p:spTree>
    <p:extLst>
      <p:ext uri="{BB962C8B-B14F-4D97-AF65-F5344CB8AC3E}">
        <p14:creationId xmlns:p14="http://schemas.microsoft.com/office/powerpoint/2010/main" val="1405148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3">
                                            <p:txEl>
                                              <p:pRg st="0" end="0"/>
                                            </p:txEl>
                                          </p:spTgt>
                                        </p:tgtEl>
                                      </p:cBhvr>
                                    </p:animEffect>
                                    <p:animScale>
                                      <p:cBhvr>
                                        <p:cTn id="7" dur="250" autoRev="1" fill="hold"/>
                                        <p:tgtEl>
                                          <p:spTgt spid="13">
                                            <p:txEl>
                                              <p:pRg st="0" end="0"/>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13">
                                            <p:txEl>
                                              <p:pRg st="4" end="4"/>
                                            </p:txEl>
                                          </p:spTgt>
                                        </p:tgtEl>
                                      </p:cBhvr>
                                    </p:animEffect>
                                    <p:animScale>
                                      <p:cBhvr>
                                        <p:cTn id="12" dur="250" autoRev="1" fill="hold"/>
                                        <p:tgtEl>
                                          <p:spTgt spid="13">
                                            <p:txEl>
                                              <p:pRg st="4" end="4"/>
                                            </p:txEl>
                                          </p:spTgt>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13">
                                            <p:txEl>
                                              <p:pRg st="8" end="8"/>
                                            </p:txEl>
                                          </p:spTgt>
                                        </p:tgtEl>
                                      </p:cBhvr>
                                    </p:animEffect>
                                    <p:animScale>
                                      <p:cBhvr>
                                        <p:cTn id="17" dur="250" autoRev="1" fill="hold"/>
                                        <p:tgtEl>
                                          <p:spTgt spid="13">
                                            <p:txEl>
                                              <p:pRg st="8" end="8"/>
                                            </p:txEl>
                                          </p:spTgt>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13">
                                            <p:txEl>
                                              <p:pRg st="12" end="12"/>
                                            </p:txEl>
                                          </p:spTgt>
                                        </p:tgtEl>
                                      </p:cBhvr>
                                    </p:animEffect>
                                    <p:animScale>
                                      <p:cBhvr>
                                        <p:cTn id="22" dur="250" autoRev="1" fill="hold"/>
                                        <p:tgtEl>
                                          <p:spTgt spid="13">
                                            <p:txEl>
                                              <p:pRg st="12" end="12"/>
                                            </p:txEl>
                                          </p:spTgt>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26" presetClass="emph" presetSubtype="0" fill="hold" nodeType="clickEffect">
                                  <p:stCondLst>
                                    <p:cond delay="0"/>
                                  </p:stCondLst>
                                  <p:childTnLst>
                                    <p:animEffect transition="out" filter="fade">
                                      <p:cBhvr>
                                        <p:cTn id="26" dur="500" tmFilter="0, 0; .2, .5; .8, .5; 1, 0"/>
                                        <p:tgtEl>
                                          <p:spTgt spid="22">
                                            <p:txEl>
                                              <p:pRg st="0" end="0"/>
                                            </p:txEl>
                                          </p:spTgt>
                                        </p:tgtEl>
                                      </p:cBhvr>
                                    </p:animEffect>
                                    <p:animScale>
                                      <p:cBhvr>
                                        <p:cTn id="27" dur="250" autoRev="1" fill="hold"/>
                                        <p:tgtEl>
                                          <p:spTgt spid="22">
                                            <p:txEl>
                                              <p:pRg st="0" end="0"/>
                                            </p:txEl>
                                          </p:spTgt>
                                        </p:tgtEl>
                                      </p:cBhvr>
                                      <p:by x="105000" y="105000"/>
                                    </p:animScale>
                                  </p:childTnLst>
                                </p:cTn>
                              </p:par>
                            </p:childTnLst>
                          </p:cTn>
                        </p:par>
                      </p:childTnLst>
                    </p:cTn>
                  </p:par>
                  <p:par>
                    <p:cTn id="28" fill="hold">
                      <p:stCondLst>
                        <p:cond delay="indefinite"/>
                      </p:stCondLst>
                      <p:childTnLst>
                        <p:par>
                          <p:cTn id="29" fill="hold">
                            <p:stCondLst>
                              <p:cond delay="0"/>
                            </p:stCondLst>
                            <p:childTnLst>
                              <p:par>
                                <p:cTn id="30" presetID="26" presetClass="emph" presetSubtype="0" fill="hold" nodeType="clickEffect">
                                  <p:stCondLst>
                                    <p:cond delay="0"/>
                                  </p:stCondLst>
                                  <p:childTnLst>
                                    <p:animEffect transition="out" filter="fade">
                                      <p:cBhvr>
                                        <p:cTn id="31" dur="500" tmFilter="0, 0; .2, .5; .8, .5; 1, 0"/>
                                        <p:tgtEl>
                                          <p:spTgt spid="22">
                                            <p:txEl>
                                              <p:pRg st="4" end="4"/>
                                            </p:txEl>
                                          </p:spTgt>
                                        </p:tgtEl>
                                      </p:cBhvr>
                                    </p:animEffect>
                                    <p:animScale>
                                      <p:cBhvr>
                                        <p:cTn id="32" dur="250" autoRev="1" fill="hold"/>
                                        <p:tgtEl>
                                          <p:spTgt spid="22">
                                            <p:txEl>
                                              <p:pRg st="4" end="4"/>
                                            </p:txEl>
                                          </p:spTgt>
                                        </p:tgtEl>
                                      </p:cBhvr>
                                      <p:by x="105000" y="105000"/>
                                    </p:animScale>
                                  </p:childTnLst>
                                </p:cTn>
                              </p:par>
                            </p:childTnLst>
                          </p:cTn>
                        </p:par>
                      </p:childTnLst>
                    </p:cTn>
                  </p:par>
                  <p:par>
                    <p:cTn id="33" fill="hold">
                      <p:stCondLst>
                        <p:cond delay="indefinite"/>
                      </p:stCondLst>
                      <p:childTnLst>
                        <p:par>
                          <p:cTn id="34" fill="hold">
                            <p:stCondLst>
                              <p:cond delay="0"/>
                            </p:stCondLst>
                            <p:childTnLst>
                              <p:par>
                                <p:cTn id="35" presetID="26" presetClass="emph" presetSubtype="0" fill="hold" nodeType="clickEffect">
                                  <p:stCondLst>
                                    <p:cond delay="0"/>
                                  </p:stCondLst>
                                  <p:childTnLst>
                                    <p:animEffect transition="out" filter="fade">
                                      <p:cBhvr>
                                        <p:cTn id="36" dur="500" tmFilter="0, 0; .2, .5; .8, .5; 1, 0"/>
                                        <p:tgtEl>
                                          <p:spTgt spid="22">
                                            <p:txEl>
                                              <p:pRg st="9" end="9"/>
                                            </p:txEl>
                                          </p:spTgt>
                                        </p:tgtEl>
                                      </p:cBhvr>
                                    </p:animEffect>
                                    <p:animScale>
                                      <p:cBhvr>
                                        <p:cTn id="37" dur="250" autoRev="1" fill="hold"/>
                                        <p:tgtEl>
                                          <p:spTgt spid="22">
                                            <p:txEl>
                                              <p:pRg st="9" end="9"/>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7" name="Google Shape;357;p42"/>
          <p:cNvSpPr txBox="1">
            <a:spLocks noGrp="1"/>
          </p:cNvSpPr>
          <p:nvPr>
            <p:ph type="sldNum" idx="12"/>
          </p:nvPr>
        </p:nvSpPr>
        <p:spPr>
          <a:xfrm>
            <a:off x="8610600" y="6356351"/>
            <a:ext cx="2743200" cy="365200"/>
          </a:xfrm>
          <a:prstGeom prst="rect">
            <a:avLst/>
          </a:prstGeom>
        </p:spPr>
        <p:txBody>
          <a:bodyPr spcFirstLastPara="1" wrap="square" lIns="91433" tIns="45700" rIns="91433" bIns="4570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467" b="0" i="0" u="none" strike="noStrike" kern="0" cap="none" spc="0" normalizeH="0" baseline="0" noProof="0">
                <a:ln>
                  <a:noFill/>
                </a:ln>
                <a:solidFill>
                  <a:srgbClr val="595959"/>
                </a:solidFill>
                <a:effectLst/>
                <a:uLnTx/>
                <a:uFillTx/>
                <a:latin typeface="Arial"/>
                <a:ea typeface="+mn-ea"/>
                <a:cs typeface="Arial"/>
                <a:sym typeface="Arial"/>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56</a:t>
            </a:fld>
            <a:endParaRPr kumimoji="0" sz="1467" b="0" i="0" u="none" strike="noStrike" kern="0" cap="none" spc="0" normalizeH="0" baseline="0" noProof="0">
              <a:ln>
                <a:noFill/>
              </a:ln>
              <a:solidFill>
                <a:srgbClr val="595959"/>
              </a:solidFill>
              <a:effectLst/>
              <a:uLnTx/>
              <a:uFillTx/>
              <a:latin typeface="Arial"/>
              <a:ea typeface="+mn-ea"/>
              <a:cs typeface="Arial"/>
              <a:sym typeface="Arial"/>
            </a:endParaRPr>
          </a:p>
        </p:txBody>
      </p:sp>
      <p:sp>
        <p:nvSpPr>
          <p:cNvPr id="2" name="Rectangle 1">
            <a:extLst>
              <a:ext uri="{FF2B5EF4-FFF2-40B4-BE49-F238E27FC236}">
                <a16:creationId xmlns:a16="http://schemas.microsoft.com/office/drawing/2014/main" id="{C5E4BE0A-C37D-432C-9BAB-C87D1109CCE7}"/>
              </a:ext>
            </a:extLst>
          </p:cNvPr>
          <p:cNvSpPr/>
          <p:nvPr/>
        </p:nvSpPr>
        <p:spPr>
          <a:xfrm>
            <a:off x="2145" y="3474076"/>
            <a:ext cx="12191999" cy="2640165"/>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kumimoji="0" lang="en" sz="4267" b="1" i="0" u="none" strike="noStrike" kern="0" cap="none" spc="0" normalizeH="0" baseline="0" noProof="0">
                <a:ln>
                  <a:noFill/>
                </a:ln>
                <a:solidFill>
                  <a:srgbClr val="FFFFFF"/>
                </a:solidFill>
                <a:effectLst/>
                <a:uLnTx/>
                <a:uFillTx/>
                <a:latin typeface="Abadi Extra Light"/>
                <a:ea typeface="+mn-lt"/>
                <a:cs typeface="Arial"/>
                <a:sym typeface="Arial"/>
              </a:rPr>
              <a:t>       </a:t>
            </a:r>
            <a:endParaRPr kumimoji="0" lang="en-US" sz="4267" b="0" i="0" u="none" strike="noStrike" kern="0" cap="none" spc="0" normalizeH="0" baseline="0" noProof="0">
              <a:ln>
                <a:noFill/>
              </a:ln>
              <a:solidFill>
                <a:srgbClr val="FFFFFF"/>
              </a:solidFill>
              <a:effectLst/>
              <a:uLnTx/>
              <a:uFillTx/>
              <a:latin typeface="Abadi Extra Light"/>
              <a:ea typeface="+mn-ea"/>
              <a:cs typeface="+mn-cs"/>
              <a:sym typeface="Arial"/>
            </a:endParaRPr>
          </a:p>
        </p:txBody>
      </p:sp>
      <p:sp>
        <p:nvSpPr>
          <p:cNvPr id="3" name="Google Shape;289;p36">
            <a:extLst>
              <a:ext uri="{FF2B5EF4-FFF2-40B4-BE49-F238E27FC236}">
                <a16:creationId xmlns:a16="http://schemas.microsoft.com/office/drawing/2014/main" id="{6651CC80-E55B-483D-B741-C56F400630D7}"/>
              </a:ext>
            </a:extLst>
          </p:cNvPr>
          <p:cNvSpPr txBox="1">
            <a:spLocks/>
          </p:cNvSpPr>
          <p:nvPr/>
        </p:nvSpPr>
        <p:spPr>
          <a:xfrm>
            <a:off x="1199933" y="4692592"/>
            <a:ext cx="10515600" cy="1325600"/>
          </a:xfrm>
          <a:prstGeom prst="rect">
            <a:avLst/>
          </a:prstGeom>
          <a:no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4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9pPr>
          </a:lstStyle>
          <a:p>
            <a:pPr marL="0" marR="0" lvl="0" indent="0" algn="r" defTabSz="1219170" rtl="0" eaLnBrk="1" fontAlgn="auto" latinLnBrk="0" hangingPunct="1">
              <a:lnSpc>
                <a:spcPct val="90000"/>
              </a:lnSpc>
              <a:spcBef>
                <a:spcPts val="0"/>
              </a:spcBef>
              <a:spcAft>
                <a:spcPts val="0"/>
              </a:spcAft>
              <a:buClr>
                <a:srgbClr val="000000"/>
              </a:buClr>
              <a:buSzPts val="1400"/>
              <a:buFont typeface="Arial"/>
              <a:buNone/>
              <a:tabLst/>
              <a:defRPr/>
            </a:pPr>
            <a:r>
              <a:rPr kumimoji="0" lang="en" sz="4267" b="1" i="0" u="none" strike="noStrike" kern="0" cap="none" spc="800" normalizeH="0" baseline="0" noProof="0">
                <a:ln>
                  <a:noFill/>
                </a:ln>
                <a:solidFill>
                  <a:srgbClr val="FFFFFF"/>
                </a:solidFill>
                <a:effectLst/>
                <a:uLnTx/>
                <a:uFillTx/>
                <a:latin typeface="Abadi Extra Light"/>
                <a:cs typeface="Arial"/>
                <a:sym typeface="Arial"/>
              </a:rPr>
              <a:t>QUESTIONS &amp; FEEDBACK?</a:t>
            </a:r>
            <a:endParaRPr kumimoji="0" lang="en-US" sz="1467" b="0" i="0" u="none" strike="noStrike" kern="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35057857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4" name="Google Shape;194;p26"/>
          <p:cNvSpPr txBox="1">
            <a:spLocks noGrp="1"/>
          </p:cNvSpPr>
          <p:nvPr>
            <p:ph type="sldNum" idx="12"/>
          </p:nvPr>
        </p:nvSpPr>
        <p:spPr>
          <a:xfrm>
            <a:off x="8610600" y="6356351"/>
            <a:ext cx="2743200" cy="365200"/>
          </a:xfrm>
          <a:prstGeom prst="rect">
            <a:avLst/>
          </a:prstGeom>
        </p:spPr>
        <p:txBody>
          <a:bodyPr spcFirstLastPara="1" wrap="square" lIns="91433" tIns="45700" rIns="91433" bIns="4570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467" b="0" i="0" u="none" strike="noStrike" kern="0" cap="none" spc="800" normalizeH="0" baseline="0" noProof="0">
                <a:ln>
                  <a:noFill/>
                </a:ln>
                <a:solidFill>
                  <a:srgbClr val="595959"/>
                </a:solidFill>
                <a:effectLst/>
                <a:uLnTx/>
                <a:uFillTx/>
                <a:latin typeface="Abadi" panose="020B0604020104020204" pitchFamily="34" charset="0"/>
                <a:ea typeface="+mn-ea"/>
                <a:cs typeface="Arial"/>
                <a:sym typeface="Arial"/>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57</a:t>
            </a:fld>
            <a:endParaRPr kumimoji="0" lang="en" sz="1467" b="0" i="0" u="none" strike="noStrike" kern="0" cap="none" spc="800" normalizeH="0" baseline="0" noProof="0">
              <a:ln>
                <a:noFill/>
              </a:ln>
              <a:solidFill>
                <a:srgbClr val="595959"/>
              </a:solidFill>
              <a:effectLst/>
              <a:uLnTx/>
              <a:uFillTx/>
              <a:latin typeface="Abadi" panose="020B0604020104020204" pitchFamily="34" charset="0"/>
              <a:ea typeface="+mn-ea"/>
              <a:cs typeface="Arial"/>
              <a:sym typeface="Arial"/>
            </a:endParaRPr>
          </a:p>
        </p:txBody>
      </p:sp>
      <p:sp>
        <p:nvSpPr>
          <p:cNvPr id="2" name="Rectangle 1">
            <a:extLst>
              <a:ext uri="{FF2B5EF4-FFF2-40B4-BE49-F238E27FC236}">
                <a16:creationId xmlns:a16="http://schemas.microsoft.com/office/drawing/2014/main" id="{B45B5A08-0330-4985-83B4-3EEB57623074}"/>
              </a:ext>
            </a:extLst>
          </p:cNvPr>
          <p:cNvSpPr/>
          <p:nvPr/>
        </p:nvSpPr>
        <p:spPr>
          <a:xfrm>
            <a:off x="2145" y="3720922"/>
            <a:ext cx="12191999" cy="264016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3" name="Google Shape;193;p26"/>
          <p:cNvSpPr txBox="1">
            <a:spLocks noGrp="1"/>
          </p:cNvSpPr>
          <p:nvPr>
            <p:ph type="title"/>
          </p:nvPr>
        </p:nvSpPr>
        <p:spPr>
          <a:xfrm>
            <a:off x="1718492" y="4692592"/>
            <a:ext cx="9997041" cy="1325600"/>
          </a:xfrm>
          <a:prstGeom prst="rect">
            <a:avLst/>
          </a:prstGeom>
        </p:spPr>
        <p:txBody>
          <a:bodyPr spcFirstLastPara="1" wrap="square" lIns="91433" tIns="45700" rIns="91433" bIns="45700" anchor="ctr" anchorCtr="0">
            <a:noAutofit/>
          </a:bodyPr>
          <a:lstStyle/>
          <a:p>
            <a:pPr algn="r"/>
            <a:r>
              <a:rPr lang="en-US" sz="4267" spc="800">
                <a:solidFill>
                  <a:schemeClr val="bg1"/>
                </a:solidFill>
                <a:latin typeface="Abadi Extra Light"/>
              </a:rPr>
              <a:t>DATA TO ACTION</a:t>
            </a:r>
            <a:endParaRPr lang="en-US">
              <a:solidFill>
                <a:schemeClr val="bg1"/>
              </a:solidFill>
            </a:endParaRPr>
          </a:p>
          <a:p>
            <a:pPr algn="r"/>
            <a:endParaRPr lang="en-US" sz="4267" b="1" spc="800">
              <a:solidFill>
                <a:schemeClr val="bg1"/>
              </a:solidFill>
              <a:latin typeface="Abadi Extra Light"/>
            </a:endParaRPr>
          </a:p>
        </p:txBody>
      </p:sp>
    </p:spTree>
    <p:extLst>
      <p:ext uri="{BB962C8B-B14F-4D97-AF65-F5344CB8AC3E}">
        <p14:creationId xmlns:p14="http://schemas.microsoft.com/office/powerpoint/2010/main" val="5865292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15" name="Rectangle 14">
            <a:extLst>
              <a:ext uri="{FF2B5EF4-FFF2-40B4-BE49-F238E27FC236}">
                <a16:creationId xmlns:a16="http://schemas.microsoft.com/office/drawing/2014/main" id="{9D61DC97-1C19-564E-B842-C2DA4EE3F241}"/>
              </a:ext>
            </a:extLst>
          </p:cNvPr>
          <p:cNvSpPr/>
          <p:nvPr/>
        </p:nvSpPr>
        <p:spPr>
          <a:xfrm>
            <a:off x="1" y="14501"/>
            <a:ext cx="12191999" cy="66649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2" name="Google Shape;222;p26"/>
          <p:cNvSpPr txBox="1">
            <a:spLocks noGrp="1"/>
          </p:cNvSpPr>
          <p:nvPr>
            <p:ph type="sldNum" idx="12"/>
          </p:nvPr>
        </p:nvSpPr>
        <p:spPr>
          <a:xfrm>
            <a:off x="8610600" y="6356351"/>
            <a:ext cx="2743200" cy="365200"/>
          </a:xfrm>
          <a:prstGeom prst="rect">
            <a:avLst/>
          </a:prstGeom>
        </p:spPr>
        <p:txBody>
          <a:bodyPr spcFirstLastPara="1" wrap="square" lIns="91433" tIns="45700" rIns="91433" bIns="4570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467" b="0" i="0" u="none" strike="noStrike" kern="0" cap="none" spc="0" normalizeH="0" baseline="0" noProof="0">
                <a:ln>
                  <a:noFill/>
                </a:ln>
                <a:solidFill>
                  <a:srgbClr val="595959"/>
                </a:solidFill>
                <a:effectLst/>
                <a:uLnTx/>
                <a:uFillTx/>
                <a:latin typeface="Abadi Extra Light"/>
                <a:ea typeface="+mn-ea"/>
                <a:cs typeface="Arial"/>
                <a:sym typeface="Arial"/>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58</a:t>
            </a:fld>
            <a:endParaRPr kumimoji="0" lang="en-US" sz="1467" b="0" i="0" u="none" strike="noStrike" kern="0" cap="none" spc="0" normalizeH="0" baseline="0" noProof="0">
              <a:ln>
                <a:noFill/>
              </a:ln>
              <a:solidFill>
                <a:srgbClr val="595959"/>
              </a:solidFill>
              <a:effectLst/>
              <a:uLnTx/>
              <a:uFillTx/>
              <a:latin typeface="Abadi Extra Light"/>
              <a:ea typeface="+mn-ea"/>
              <a:cs typeface="Arial"/>
              <a:sym typeface="Arial"/>
            </a:endParaRPr>
          </a:p>
        </p:txBody>
      </p:sp>
      <p:sp>
        <p:nvSpPr>
          <p:cNvPr id="12" name="Rectangle 11">
            <a:extLst>
              <a:ext uri="{FF2B5EF4-FFF2-40B4-BE49-F238E27FC236}">
                <a16:creationId xmlns:a16="http://schemas.microsoft.com/office/drawing/2014/main" id="{0D6B6C26-D84B-CC41-B9A8-854DF182C2A2}"/>
              </a:ext>
            </a:extLst>
          </p:cNvPr>
          <p:cNvSpPr/>
          <p:nvPr/>
        </p:nvSpPr>
        <p:spPr>
          <a:xfrm>
            <a:off x="189812" y="5997886"/>
            <a:ext cx="8555437" cy="793641"/>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Google Shape;193;p26">
            <a:extLst>
              <a:ext uri="{FF2B5EF4-FFF2-40B4-BE49-F238E27FC236}">
                <a16:creationId xmlns:a16="http://schemas.microsoft.com/office/drawing/2014/main" id="{4A7177CE-85A2-4B00-B50C-7FB1AB9E77AF}"/>
              </a:ext>
            </a:extLst>
          </p:cNvPr>
          <p:cNvSpPr txBox="1">
            <a:spLocks/>
          </p:cNvSpPr>
          <p:nvPr/>
        </p:nvSpPr>
        <p:spPr>
          <a:xfrm>
            <a:off x="819204" y="11889"/>
            <a:ext cx="10505304" cy="709119"/>
          </a:xfrm>
          <a:prstGeom prst="rect">
            <a:avLst/>
          </a:prstGeom>
          <a:no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4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9pPr>
          </a:lstStyle>
          <a:p>
            <a:pPr marL="0" marR="0" lvl="0" indent="0" algn="ctr" defTabSz="1219170" rtl="0" eaLnBrk="1" fontAlgn="auto" latinLnBrk="0" hangingPunct="1">
              <a:lnSpc>
                <a:spcPct val="90000"/>
              </a:lnSpc>
              <a:spcBef>
                <a:spcPts val="0"/>
              </a:spcBef>
              <a:spcAft>
                <a:spcPts val="0"/>
              </a:spcAft>
              <a:buClr>
                <a:srgbClr val="000000"/>
              </a:buClr>
              <a:buSzPts val="1400"/>
              <a:buFont typeface="Arial"/>
              <a:buNone/>
              <a:tabLst/>
              <a:defRPr/>
            </a:pPr>
            <a:r>
              <a:rPr kumimoji="0" lang="en-US" sz="4267" b="1" i="0" u="none" strike="noStrike" kern="0" cap="none" spc="800" normalizeH="0" baseline="0" noProof="0">
                <a:ln>
                  <a:noFill/>
                </a:ln>
                <a:solidFill>
                  <a:srgbClr val="FFFFFF"/>
                </a:solidFill>
                <a:effectLst/>
                <a:uLnTx/>
                <a:uFillTx/>
                <a:latin typeface="Abadi Extra Light"/>
                <a:cs typeface="Arial"/>
                <a:sym typeface="Arial"/>
              </a:rPr>
              <a:t>DATA TO ACTION</a:t>
            </a:r>
          </a:p>
        </p:txBody>
      </p:sp>
      <p:sp>
        <p:nvSpPr>
          <p:cNvPr id="3" name="Google Shape;348;p41">
            <a:extLst>
              <a:ext uri="{FF2B5EF4-FFF2-40B4-BE49-F238E27FC236}">
                <a16:creationId xmlns:a16="http://schemas.microsoft.com/office/drawing/2014/main" id="{8B8024CE-BA77-4DA5-BEAC-C4814FA3F2AE}"/>
              </a:ext>
            </a:extLst>
          </p:cNvPr>
          <p:cNvSpPr txBox="1"/>
          <p:nvPr/>
        </p:nvSpPr>
        <p:spPr>
          <a:xfrm>
            <a:off x="1" y="864963"/>
            <a:ext cx="12191999" cy="1365619"/>
          </a:xfrm>
          <a:prstGeom prst="rect">
            <a:avLst/>
          </a:prstGeom>
          <a:solidFill>
            <a:schemeClr val="bg1">
              <a:lumMod val="50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en" sz="2667" b="0" i="0" u="none" strike="noStrike" kern="0" cap="none" spc="0" normalizeH="0" baseline="0" noProof="0">
                <a:ln>
                  <a:noFill/>
                </a:ln>
                <a:solidFill>
                  <a:srgbClr val="FFFFFF"/>
                </a:solidFill>
                <a:effectLst/>
                <a:uLnTx/>
                <a:uFillTx/>
                <a:latin typeface="Abadi Extra Light"/>
                <a:ea typeface="+mn-ea"/>
                <a:cs typeface="Arial"/>
                <a:sym typeface="Arial"/>
              </a:rPr>
              <a:t>We are getting input from both internal and external stakeholders </a:t>
            </a:r>
          </a:p>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en" sz="2667" b="0" i="0" u="none" strike="noStrike" kern="0" cap="none" spc="0" normalizeH="0" baseline="0" noProof="0">
                <a:ln>
                  <a:noFill/>
                </a:ln>
                <a:solidFill>
                  <a:srgbClr val="FFFFFF"/>
                </a:solidFill>
                <a:effectLst/>
                <a:uLnTx/>
                <a:uFillTx/>
                <a:latin typeface="Abadi Extra Light"/>
                <a:ea typeface="+mn-ea"/>
                <a:cs typeface="Arial"/>
                <a:sym typeface="Arial"/>
              </a:rPr>
              <a:t>in order to convert these data to action.</a:t>
            </a:r>
          </a:p>
        </p:txBody>
      </p:sp>
      <p:sp>
        <p:nvSpPr>
          <p:cNvPr id="5" name="TextBox 4">
            <a:extLst>
              <a:ext uri="{FF2B5EF4-FFF2-40B4-BE49-F238E27FC236}">
                <a16:creationId xmlns:a16="http://schemas.microsoft.com/office/drawing/2014/main" id="{74CF4AB8-7B0A-9B49-9E40-11DE70D1BB29}"/>
              </a:ext>
            </a:extLst>
          </p:cNvPr>
          <p:cNvSpPr txBox="1"/>
          <p:nvPr/>
        </p:nvSpPr>
        <p:spPr>
          <a:xfrm>
            <a:off x="132373" y="2980838"/>
            <a:ext cx="3843882" cy="3486351"/>
          </a:xfrm>
          <a:prstGeom prst="rect">
            <a:avLst/>
          </a:prstGeom>
          <a:solidFill>
            <a:srgbClr val="4E8F00"/>
          </a:solidFill>
        </p:spPr>
        <p:txBody>
          <a:bodyPr wrap="square" tIns="182880" rtlCol="0">
            <a:noAutofit/>
          </a:bodyPr>
          <a:lstStyle/>
          <a:p>
            <a:pPr marL="169330" marR="0" lvl="0" indent="0" algn="ctr" defTabSz="1219170" rtl="0" eaLnBrk="1" fontAlgn="auto" latinLnBrk="0" hangingPunct="1">
              <a:lnSpc>
                <a:spcPct val="114999"/>
              </a:lnSpc>
              <a:spcBef>
                <a:spcPts val="0"/>
              </a:spcBef>
              <a:spcAft>
                <a:spcPts val="0"/>
              </a:spcAft>
              <a:buClr>
                <a:srgbClr val="073763"/>
              </a:buClr>
              <a:buSzPts val="1600"/>
              <a:buFontTx/>
              <a:buNone/>
              <a:tabLst/>
              <a:defRPr/>
            </a:pPr>
            <a:r>
              <a:rPr kumimoji="0" lang="en" sz="2000" b="1" i="0" u="none" strike="noStrike" kern="0" cap="none" spc="300" normalizeH="0" baseline="0" noProof="0">
                <a:ln>
                  <a:noFill/>
                </a:ln>
                <a:solidFill>
                  <a:srgbClr val="FFFFFF"/>
                </a:solidFill>
                <a:effectLst/>
                <a:uLnTx/>
                <a:uFillTx/>
                <a:latin typeface="Abadi" panose="020B0604020104020204" pitchFamily="34" charset="0"/>
                <a:ea typeface="+mn-ea"/>
                <a:cs typeface="Abadi Extra Light" panose="020F0302020204030204" pitchFamily="34" charset="0"/>
                <a:sym typeface="Calibri"/>
              </a:rPr>
              <a:t>INTERNAL GROUPS</a:t>
            </a:r>
          </a:p>
          <a:p>
            <a:pPr marL="169330" marR="0" lvl="0" indent="0" algn="ctr" defTabSz="1219170" rtl="0" eaLnBrk="1" fontAlgn="auto" latinLnBrk="0" hangingPunct="1">
              <a:lnSpc>
                <a:spcPct val="114999"/>
              </a:lnSpc>
              <a:spcBef>
                <a:spcPts val="0"/>
              </a:spcBef>
              <a:spcAft>
                <a:spcPts val="0"/>
              </a:spcAft>
              <a:buClr>
                <a:srgbClr val="073763"/>
              </a:buClr>
              <a:buSzPts val="1600"/>
              <a:buFontTx/>
              <a:buNone/>
              <a:tabLst/>
              <a:defRPr/>
            </a:pPr>
            <a:r>
              <a:rPr kumimoji="0" lang="en" sz="1800" b="0" i="0" u="none" strike="noStrike" kern="0" cap="none" spc="0" normalizeH="0" baseline="0" noProof="0">
                <a:ln>
                  <a:noFill/>
                </a:ln>
                <a:solidFill>
                  <a:srgbClr val="FFFFFF"/>
                </a:solidFill>
                <a:effectLst/>
                <a:uLnTx/>
                <a:uFillTx/>
                <a:latin typeface="Abadi Extra Light"/>
                <a:ea typeface="+mn-ea"/>
                <a:cs typeface="Abadi Extra Light" panose="020F0302020204030204" pitchFamily="34" charset="0"/>
                <a:sym typeface="Calibri"/>
              </a:rPr>
              <a:t> </a:t>
            </a:r>
            <a:r>
              <a:rPr kumimoji="0" lang="en" sz="1600" b="0" i="0" u="none" strike="noStrike" kern="0" cap="none" spc="0" normalizeH="0" baseline="0" noProof="0">
                <a:ln>
                  <a:noFill/>
                </a:ln>
                <a:solidFill>
                  <a:srgbClr val="FFFFFF"/>
                </a:solidFill>
                <a:effectLst/>
                <a:uLnTx/>
                <a:uFillTx/>
                <a:latin typeface="Abadi Extra Light"/>
                <a:ea typeface="+mn-ea"/>
                <a:cs typeface="Abadi Extra Light" panose="020F0302020204030204" pitchFamily="34" charset="0"/>
                <a:sym typeface="Calibri"/>
              </a:rPr>
              <a:t>Established a Data to Action (DTA) Workgroup to convene Bureaus, Offices, work groups etc. in integrating findings into DPH actions.</a:t>
            </a:r>
          </a:p>
          <a:p>
            <a:pPr marL="169330" marR="0" lvl="0" indent="0" algn="ctr" defTabSz="1219170" rtl="0" eaLnBrk="1" fontAlgn="auto" latinLnBrk="0" hangingPunct="1">
              <a:lnSpc>
                <a:spcPct val="114999"/>
              </a:lnSpc>
              <a:spcBef>
                <a:spcPts val="0"/>
              </a:spcBef>
              <a:spcAft>
                <a:spcPts val="0"/>
              </a:spcAft>
              <a:buClr>
                <a:srgbClr val="073763"/>
              </a:buClr>
              <a:buSzPts val="1600"/>
              <a:buFontTx/>
              <a:buNone/>
              <a:tabLst/>
              <a:defRPr/>
            </a:pPr>
            <a:endParaRPr kumimoji="0" lang="en-US" sz="1600" b="0" i="0" u="none" strike="noStrike" kern="0" cap="none" spc="0" normalizeH="0" baseline="0" noProof="0">
              <a:ln>
                <a:noFill/>
              </a:ln>
              <a:solidFill>
                <a:srgbClr val="FFFFFF"/>
              </a:solidFill>
              <a:effectLst/>
              <a:uLnTx/>
              <a:uFillTx/>
              <a:latin typeface="Abadi Extra Light"/>
              <a:ea typeface="+mn-ea"/>
              <a:cs typeface="Arial"/>
              <a:sym typeface="Calibri"/>
            </a:endParaRPr>
          </a:p>
          <a:p>
            <a:pPr marL="169330" marR="0" lvl="0" indent="0" algn="ctr" defTabSz="1219170" rtl="0" eaLnBrk="1" fontAlgn="auto" latinLnBrk="0" hangingPunct="1">
              <a:lnSpc>
                <a:spcPct val="114999"/>
              </a:lnSpc>
              <a:spcBef>
                <a:spcPts val="0"/>
              </a:spcBef>
              <a:spcAft>
                <a:spcPts val="0"/>
              </a:spcAft>
              <a:buClr>
                <a:srgbClr val="073763"/>
              </a:buClr>
              <a:buSzPts val="1600"/>
              <a:buFontTx/>
              <a:buNone/>
              <a:tabLst/>
              <a:defRPr/>
            </a:pPr>
            <a:r>
              <a:rPr kumimoji="0" lang="en-US" sz="1600" b="0" i="1" u="none" strike="noStrike" kern="0" cap="none" spc="0" normalizeH="0" baseline="0" noProof="0">
                <a:ln>
                  <a:noFill/>
                </a:ln>
                <a:solidFill>
                  <a:srgbClr val="FFFFFF"/>
                </a:solidFill>
                <a:effectLst/>
                <a:uLnTx/>
                <a:uFillTx/>
                <a:latin typeface="Abadi Extra Light"/>
                <a:ea typeface="+mn-ea"/>
                <a:cs typeface="Arial"/>
                <a:sym typeface="Calibri"/>
              </a:rPr>
              <a:t>E</a:t>
            </a:r>
            <a:r>
              <a:rPr kumimoji="0" lang="en" sz="1600" b="0" i="1" u="none" strike="noStrike" kern="0" cap="none" spc="0" normalizeH="0" baseline="0" noProof="0">
                <a:ln>
                  <a:noFill/>
                </a:ln>
                <a:solidFill>
                  <a:srgbClr val="FFFFFF"/>
                </a:solidFill>
                <a:effectLst/>
                <a:uLnTx/>
                <a:uFillTx/>
                <a:latin typeface="Abadi Extra Light"/>
                <a:ea typeface="+mn-ea"/>
                <a:cs typeface="Arial"/>
                <a:sym typeface="Calibri"/>
              </a:rPr>
              <a:t>g. </a:t>
            </a:r>
            <a:r>
              <a:rPr kumimoji="0" lang="en-US" sz="1600" b="0" i="1" u="none" strike="noStrike" kern="0" cap="none" spc="0" normalizeH="0" baseline="0" noProof="0">
                <a:ln>
                  <a:noFill/>
                </a:ln>
                <a:solidFill>
                  <a:srgbClr val="FFFFFF"/>
                </a:solidFill>
                <a:effectLst/>
                <a:uLnTx/>
                <a:uFillTx/>
                <a:latin typeface="Abadi Extra Light"/>
                <a:ea typeface="+mn-ea"/>
                <a:cs typeface="Arial"/>
                <a:sym typeface="Calibri"/>
              </a:rPr>
              <a:t>integrate population specific lessons learned into the launch of the Targeted Community Outreach initiative among the top 20 impacted towns/cities</a:t>
            </a:r>
            <a:endParaRPr kumimoji="0" lang="en-US" sz="1600" b="0" i="1" u="none" strike="noStrike" kern="0" cap="none" spc="0" normalizeH="0" baseline="0" noProof="0">
              <a:ln>
                <a:noFill/>
              </a:ln>
              <a:solidFill>
                <a:srgbClr val="FFFFFF"/>
              </a:solidFill>
              <a:effectLst/>
              <a:uLnTx/>
              <a:uFillTx/>
              <a:latin typeface="Arial"/>
              <a:ea typeface="+mn-ea"/>
              <a:cs typeface="Arial"/>
              <a:sym typeface="Arial"/>
            </a:endParaRPr>
          </a:p>
        </p:txBody>
      </p:sp>
      <p:sp>
        <p:nvSpPr>
          <p:cNvPr id="13" name="TextBox 12">
            <a:extLst>
              <a:ext uri="{FF2B5EF4-FFF2-40B4-BE49-F238E27FC236}">
                <a16:creationId xmlns:a16="http://schemas.microsoft.com/office/drawing/2014/main" id="{6A14DA2B-3A50-DD43-8D4B-4877F7B39647}"/>
              </a:ext>
            </a:extLst>
          </p:cNvPr>
          <p:cNvSpPr txBox="1"/>
          <p:nvPr/>
        </p:nvSpPr>
        <p:spPr>
          <a:xfrm>
            <a:off x="4177625" y="2964873"/>
            <a:ext cx="3843882" cy="3486351"/>
          </a:xfrm>
          <a:prstGeom prst="rect">
            <a:avLst/>
          </a:prstGeom>
          <a:solidFill>
            <a:srgbClr val="0070C0"/>
          </a:solidFill>
        </p:spPr>
        <p:txBody>
          <a:bodyPr wrap="square" tIns="182880" rtlCol="0">
            <a:noAutofit/>
          </a:bodyPr>
          <a:lstStyle/>
          <a:p>
            <a:pPr marL="169330" marR="0" lvl="0" indent="0" algn="ctr" defTabSz="1219170" rtl="0" eaLnBrk="1" fontAlgn="auto" latinLnBrk="0" hangingPunct="1">
              <a:lnSpc>
                <a:spcPct val="114999"/>
              </a:lnSpc>
              <a:spcBef>
                <a:spcPts val="0"/>
              </a:spcBef>
              <a:spcAft>
                <a:spcPts val="0"/>
              </a:spcAft>
              <a:buClr>
                <a:srgbClr val="073763"/>
              </a:buClr>
              <a:buSzPts val="1600"/>
              <a:buFontTx/>
              <a:buNone/>
              <a:tabLst/>
              <a:defRPr/>
            </a:pPr>
            <a:r>
              <a:rPr kumimoji="0" lang="en" sz="2000" b="1" i="0" u="none" strike="noStrike" kern="0" cap="none" spc="300" normalizeH="0" baseline="0" noProof="0">
                <a:ln>
                  <a:noFill/>
                </a:ln>
                <a:solidFill>
                  <a:srgbClr val="FFFFFF"/>
                </a:solidFill>
                <a:effectLst/>
                <a:uLnTx/>
                <a:uFillTx/>
                <a:latin typeface="Abadi" panose="020B0604020104020204" pitchFamily="34" charset="0"/>
                <a:ea typeface="+mn-ea"/>
                <a:cs typeface="+mn-cs"/>
                <a:sym typeface="Arial"/>
              </a:rPr>
              <a:t>COLLABORATORS </a:t>
            </a:r>
          </a:p>
          <a:p>
            <a:pPr marL="169330" marR="0" lvl="0" indent="0" algn="ctr" defTabSz="1219170" rtl="0" eaLnBrk="1" fontAlgn="auto" latinLnBrk="0" hangingPunct="1">
              <a:lnSpc>
                <a:spcPct val="114999"/>
              </a:lnSpc>
              <a:spcBef>
                <a:spcPts val="0"/>
              </a:spcBef>
              <a:spcAft>
                <a:spcPts val="0"/>
              </a:spcAft>
              <a:buClr>
                <a:srgbClr val="073763"/>
              </a:buClr>
              <a:buSzPts val="1600"/>
              <a:buFontTx/>
              <a:buNone/>
              <a:tabLst/>
              <a:defRPr/>
            </a:pPr>
            <a:r>
              <a:rPr kumimoji="0" lang="en" sz="1600" b="0" i="0" u="none" strike="noStrike" kern="0" cap="none" spc="0" normalizeH="0" baseline="0" noProof="0">
                <a:ln>
                  <a:noFill/>
                </a:ln>
                <a:solidFill>
                  <a:srgbClr val="FFFFFF"/>
                </a:solidFill>
                <a:effectLst/>
                <a:uLnTx/>
                <a:uFillTx/>
                <a:latin typeface="Abadi Extra Light"/>
                <a:ea typeface="+mn-ea"/>
                <a:cs typeface="Abadi Extra Light" panose="020F0302020204030204" pitchFamily="34" charset="0"/>
                <a:sym typeface="Arial"/>
              </a:rPr>
              <a:t>We are eliciting input from our advisory groups (</a:t>
            </a:r>
            <a:r>
              <a:rPr kumimoji="0" lang="en" sz="1600" b="0" i="0" u="none" strike="noStrike" kern="0" cap="none" spc="0" normalizeH="0" baseline="0" noProof="0" err="1">
                <a:ln>
                  <a:noFill/>
                </a:ln>
                <a:solidFill>
                  <a:srgbClr val="FFFFFF"/>
                </a:solidFill>
                <a:effectLst/>
                <a:uLnTx/>
                <a:uFillTx/>
                <a:latin typeface="Abadi Extra Light"/>
                <a:ea typeface="+mn-ea"/>
                <a:cs typeface="Abadi Extra Light" panose="020F0302020204030204" pitchFamily="34" charset="0"/>
                <a:sym typeface="Arial"/>
              </a:rPr>
              <a:t>eg.</a:t>
            </a:r>
            <a:r>
              <a:rPr kumimoji="0" lang="en" sz="1600" b="0" i="0" u="none" strike="noStrike" kern="0" cap="none" spc="0" normalizeH="0" baseline="0" noProof="0">
                <a:ln>
                  <a:noFill/>
                </a:ln>
                <a:solidFill>
                  <a:srgbClr val="FFFFFF"/>
                </a:solidFill>
                <a:effectLst/>
                <a:uLnTx/>
                <a:uFillTx/>
                <a:latin typeface="Abadi Extra Light"/>
                <a:ea typeface="+mn-ea"/>
                <a:cs typeface="Abadi Extra Light" panose="020F0302020204030204" pitchFamily="34" charset="0"/>
                <a:sym typeface="Arial"/>
              </a:rPr>
              <a:t> PHC, HEAG) to help us interpret and identify possible actions resulting from the data.</a:t>
            </a:r>
            <a:endParaRPr kumimoji="0" lang="en" sz="1600" b="0" i="0" u="none" strike="noStrike" kern="0" cap="none" spc="0" normalizeH="0" baseline="0" noProof="0">
              <a:ln>
                <a:noFill/>
              </a:ln>
              <a:solidFill>
                <a:srgbClr val="FFFFFF"/>
              </a:solidFill>
              <a:effectLst/>
              <a:uLnTx/>
              <a:uFillTx/>
              <a:latin typeface="Abadi Extra Light" panose="020F0302020204030204" pitchFamily="34" charset="0"/>
              <a:ea typeface="+mn-ea"/>
              <a:cs typeface="Abadi Extra Light" panose="020F0302020204030204" pitchFamily="34" charset="0"/>
              <a:sym typeface="Arial"/>
            </a:endParaRPr>
          </a:p>
          <a:p>
            <a:pPr marL="169330" marR="0" lvl="0" indent="0" algn="ctr" defTabSz="1219170" rtl="0" eaLnBrk="1" fontAlgn="auto" latinLnBrk="0" hangingPunct="1">
              <a:lnSpc>
                <a:spcPct val="114999"/>
              </a:lnSpc>
              <a:spcBef>
                <a:spcPts val="0"/>
              </a:spcBef>
              <a:spcAft>
                <a:spcPts val="0"/>
              </a:spcAft>
              <a:buClr>
                <a:srgbClr val="073763"/>
              </a:buClr>
              <a:buSzPts val="1600"/>
              <a:buFontTx/>
              <a:buNone/>
              <a:tabLst/>
              <a:defRPr/>
            </a:pPr>
            <a:endParaRPr kumimoji="0" lang="en-US" sz="1600" b="0" i="0" u="none" strike="noStrike" kern="0" cap="none" spc="0" normalizeH="0" baseline="0" noProof="0">
              <a:ln>
                <a:noFill/>
              </a:ln>
              <a:solidFill>
                <a:srgbClr val="FFFFFF"/>
              </a:solidFill>
              <a:effectLst/>
              <a:uLnTx/>
              <a:uFillTx/>
              <a:latin typeface="Abadi Extra Light"/>
              <a:ea typeface="+mn-ea"/>
              <a:cs typeface="Arial"/>
              <a:sym typeface="Calibri"/>
            </a:endParaRPr>
          </a:p>
          <a:p>
            <a:pPr marL="169330" marR="0" lvl="0" indent="0" algn="ctr" defTabSz="1219170" rtl="0" eaLnBrk="1" fontAlgn="auto" latinLnBrk="0" hangingPunct="1">
              <a:lnSpc>
                <a:spcPct val="114999"/>
              </a:lnSpc>
              <a:spcBef>
                <a:spcPts val="0"/>
              </a:spcBef>
              <a:spcAft>
                <a:spcPts val="0"/>
              </a:spcAft>
              <a:buClr>
                <a:srgbClr val="073763"/>
              </a:buClr>
              <a:buSzPts val="1600"/>
              <a:buFontTx/>
              <a:buNone/>
              <a:tabLst/>
              <a:defRPr/>
            </a:pPr>
            <a:r>
              <a:rPr kumimoji="0" lang="en-US" sz="1600" b="0" i="1" u="none" strike="noStrike" kern="0" cap="none" spc="0" normalizeH="0" baseline="0" noProof="0">
                <a:ln>
                  <a:noFill/>
                </a:ln>
                <a:solidFill>
                  <a:srgbClr val="FFFFFF"/>
                </a:solidFill>
                <a:effectLst/>
                <a:uLnTx/>
                <a:uFillTx/>
                <a:latin typeface="Abadi Extra Light"/>
                <a:ea typeface="+mn-ea"/>
                <a:cs typeface="Arial"/>
                <a:sym typeface="Calibri"/>
              </a:rPr>
              <a:t>E</a:t>
            </a:r>
            <a:r>
              <a:rPr kumimoji="0" lang="en" sz="1600" b="0" i="1" u="none" strike="noStrike" kern="0" cap="none" spc="0" normalizeH="0" baseline="0" noProof="0">
                <a:ln>
                  <a:noFill/>
                </a:ln>
                <a:solidFill>
                  <a:srgbClr val="FFFFFF"/>
                </a:solidFill>
                <a:effectLst/>
                <a:uLnTx/>
                <a:uFillTx/>
                <a:latin typeface="Abadi Extra Light"/>
                <a:ea typeface="+mn-ea"/>
                <a:cs typeface="Arial"/>
                <a:sym typeface="Calibri"/>
              </a:rPr>
              <a:t>g. improve accessible options on the vaccine website after hearing from external partners that existing measures still posed accessibility barriers</a:t>
            </a:r>
            <a:endParaRPr kumimoji="0" lang="en-US" sz="1600" b="0" i="1" u="none" strike="noStrike" kern="0" cap="none" spc="0" normalizeH="0" baseline="0" noProof="0">
              <a:ln>
                <a:noFill/>
              </a:ln>
              <a:solidFill>
                <a:srgbClr val="FFFFFF"/>
              </a:solidFill>
              <a:effectLst/>
              <a:uLnTx/>
              <a:uFillTx/>
              <a:latin typeface="Arial"/>
              <a:ea typeface="+mn-ea"/>
              <a:cs typeface="Arial"/>
              <a:sym typeface="Arial"/>
            </a:endParaRPr>
          </a:p>
        </p:txBody>
      </p:sp>
      <p:sp>
        <p:nvSpPr>
          <p:cNvPr id="14" name="TextBox 13">
            <a:extLst>
              <a:ext uri="{FF2B5EF4-FFF2-40B4-BE49-F238E27FC236}">
                <a16:creationId xmlns:a16="http://schemas.microsoft.com/office/drawing/2014/main" id="{B457FCB9-C15A-9A44-9E81-1317394E32BC}"/>
              </a:ext>
            </a:extLst>
          </p:cNvPr>
          <p:cNvSpPr txBox="1"/>
          <p:nvPr/>
        </p:nvSpPr>
        <p:spPr>
          <a:xfrm>
            <a:off x="8222877" y="2948908"/>
            <a:ext cx="3843882" cy="3486351"/>
          </a:xfrm>
          <a:prstGeom prst="rect">
            <a:avLst/>
          </a:prstGeom>
          <a:solidFill>
            <a:schemeClr val="accent1">
              <a:lumMod val="75000"/>
            </a:schemeClr>
          </a:solidFill>
        </p:spPr>
        <p:txBody>
          <a:bodyPr wrap="square" tIns="182880" rtlCol="0">
            <a:noAutofit/>
          </a:bodyPr>
          <a:lstStyle/>
          <a:p>
            <a:pPr marL="169330" marR="0" lvl="0" indent="0" algn="ctr" defTabSz="1219170" rtl="0" eaLnBrk="1" fontAlgn="auto" latinLnBrk="0" hangingPunct="1">
              <a:lnSpc>
                <a:spcPct val="114999"/>
              </a:lnSpc>
              <a:spcBef>
                <a:spcPts val="0"/>
              </a:spcBef>
              <a:spcAft>
                <a:spcPts val="0"/>
              </a:spcAft>
              <a:buClr>
                <a:srgbClr val="073763"/>
              </a:buClr>
              <a:buSzPts val="1600"/>
              <a:buFontTx/>
              <a:buNone/>
              <a:tabLst/>
              <a:defRPr/>
            </a:pPr>
            <a:r>
              <a:rPr kumimoji="0" lang="en" sz="1800" b="1" i="0" u="none" strike="noStrike" kern="0" cap="none" spc="300" normalizeH="0" baseline="0" noProof="0">
                <a:ln>
                  <a:noFill/>
                </a:ln>
                <a:solidFill>
                  <a:srgbClr val="FFFFFF"/>
                </a:solidFill>
                <a:effectLst/>
                <a:uLnTx/>
                <a:uFillTx/>
                <a:latin typeface="Abadi" panose="020B0604020104020204" pitchFamily="34" charset="0"/>
                <a:ea typeface="+mn-ea"/>
                <a:cs typeface="+mn-cs"/>
                <a:sym typeface="Arial"/>
              </a:rPr>
              <a:t>LOCAL PARTNERS </a:t>
            </a:r>
          </a:p>
          <a:p>
            <a:pPr marL="169330" marR="0" lvl="0" indent="0" algn="ctr" defTabSz="1219170" rtl="0" eaLnBrk="1" fontAlgn="auto" latinLnBrk="0" hangingPunct="1">
              <a:lnSpc>
                <a:spcPct val="114999"/>
              </a:lnSpc>
              <a:spcBef>
                <a:spcPts val="0"/>
              </a:spcBef>
              <a:spcAft>
                <a:spcPts val="0"/>
              </a:spcAft>
              <a:buClr>
                <a:srgbClr val="073763"/>
              </a:buClr>
              <a:buSzPts val="1600"/>
              <a:buFontTx/>
              <a:buNone/>
              <a:tabLst/>
              <a:defRPr/>
            </a:pPr>
            <a:r>
              <a:rPr kumimoji="0" lang="en" sz="1600" b="0" i="0" u="none" strike="noStrike" kern="0" cap="none" spc="0" normalizeH="0" baseline="0" noProof="0">
                <a:ln>
                  <a:noFill/>
                </a:ln>
                <a:solidFill>
                  <a:srgbClr val="FFFFFF"/>
                </a:solidFill>
                <a:effectLst/>
                <a:uLnTx/>
                <a:uFillTx/>
                <a:latin typeface="Abadi Extra Light"/>
                <a:ea typeface="+mn-ea"/>
                <a:cs typeface="Abadi Extra Light" panose="020F0302020204030204" pitchFamily="34" charset="0"/>
                <a:sym typeface="Arial"/>
              </a:rPr>
              <a:t>We are also providing the data presented here by granular geographies, and populations. to equip our local partners in tailoring their own pandemic response.</a:t>
            </a:r>
            <a:endParaRPr kumimoji="0" lang="en" sz="1600" b="0" i="0" u="none" strike="noStrike" kern="0" cap="none" spc="0" normalizeH="0" baseline="0" noProof="0">
              <a:ln>
                <a:noFill/>
              </a:ln>
              <a:solidFill>
                <a:srgbClr val="FFFFFF"/>
              </a:solidFill>
              <a:effectLst/>
              <a:uLnTx/>
              <a:uFillTx/>
              <a:latin typeface="Abadi Extra Light" panose="020F0302020204030204" pitchFamily="34" charset="0"/>
              <a:ea typeface="+mn-ea"/>
              <a:cs typeface="Abadi Extra Light" panose="020F0302020204030204" pitchFamily="34" charset="0"/>
              <a:sym typeface="Arial"/>
            </a:endParaRPr>
          </a:p>
          <a:p>
            <a:pPr marL="169330" marR="0" lvl="0" indent="0" algn="ctr" defTabSz="1219170" rtl="0" eaLnBrk="1" fontAlgn="auto" latinLnBrk="0" hangingPunct="1">
              <a:lnSpc>
                <a:spcPct val="114999"/>
              </a:lnSpc>
              <a:spcBef>
                <a:spcPts val="0"/>
              </a:spcBef>
              <a:spcAft>
                <a:spcPts val="0"/>
              </a:spcAft>
              <a:buClr>
                <a:srgbClr val="073763"/>
              </a:buClr>
              <a:buSzPts val="1600"/>
              <a:buFontTx/>
              <a:buNone/>
              <a:tabLst/>
              <a:defRPr/>
            </a:pPr>
            <a:endParaRPr kumimoji="0" lang="en-US" sz="1400" b="0" i="0" u="none" strike="noStrike" kern="0" cap="none" spc="0" normalizeH="0" baseline="0" noProof="0">
              <a:ln>
                <a:noFill/>
              </a:ln>
              <a:solidFill>
                <a:srgbClr val="FFFFFF"/>
              </a:solidFill>
              <a:effectLst/>
              <a:uLnTx/>
              <a:uFillTx/>
              <a:latin typeface="Abadi Extra Light"/>
              <a:ea typeface="+mn-ea"/>
              <a:cs typeface="Arial"/>
              <a:sym typeface="Calibri"/>
            </a:endParaRPr>
          </a:p>
          <a:p>
            <a:pPr marL="169330" marR="0" lvl="0" indent="0" algn="ctr" defTabSz="1219170" rtl="0" eaLnBrk="1" fontAlgn="auto" latinLnBrk="0" hangingPunct="1">
              <a:lnSpc>
                <a:spcPct val="114999"/>
              </a:lnSpc>
              <a:spcBef>
                <a:spcPts val="0"/>
              </a:spcBef>
              <a:spcAft>
                <a:spcPts val="0"/>
              </a:spcAft>
              <a:buClr>
                <a:srgbClr val="073763"/>
              </a:buClr>
              <a:buSzPts val="1600"/>
              <a:buFontTx/>
              <a:buNone/>
              <a:tabLst/>
              <a:defRPr/>
            </a:pPr>
            <a:r>
              <a:rPr kumimoji="0" lang="en-US" sz="1600" b="0" i="1" u="none" strike="noStrike" kern="0" cap="none" spc="0" normalizeH="0" baseline="0" noProof="0" err="1">
                <a:ln>
                  <a:noFill/>
                </a:ln>
                <a:solidFill>
                  <a:srgbClr val="FFFFFF"/>
                </a:solidFill>
                <a:effectLst/>
                <a:uLnTx/>
                <a:uFillTx/>
                <a:latin typeface="Abadi Extra Light"/>
                <a:ea typeface="+mn-ea"/>
                <a:cs typeface="Arial"/>
                <a:sym typeface="Calibri"/>
              </a:rPr>
              <a:t>Eg.</a:t>
            </a:r>
            <a:r>
              <a:rPr kumimoji="0" lang="en-US" sz="1600" b="0" i="1" u="none" strike="noStrike" kern="0" cap="none" spc="0" normalizeH="0" baseline="0" noProof="0">
                <a:ln>
                  <a:noFill/>
                </a:ln>
                <a:solidFill>
                  <a:srgbClr val="FFFFFF"/>
                </a:solidFill>
                <a:effectLst/>
                <a:uLnTx/>
                <a:uFillTx/>
                <a:latin typeface="Abadi Extra Light"/>
                <a:ea typeface="+mn-ea"/>
                <a:cs typeface="Arial"/>
                <a:sym typeface="Calibri"/>
              </a:rPr>
              <a:t> Providing data by race, ethnicity groups, sexual orientation, gender identity, transgender status, types of disability, income, education, language spoken, geography, rural cluster, age, etc.</a:t>
            </a:r>
          </a:p>
        </p:txBody>
      </p:sp>
      <p:cxnSp>
        <p:nvCxnSpPr>
          <p:cNvPr id="7" name="Elbow Connector 6">
            <a:extLst>
              <a:ext uri="{FF2B5EF4-FFF2-40B4-BE49-F238E27FC236}">
                <a16:creationId xmlns:a16="http://schemas.microsoft.com/office/drawing/2014/main" id="{988F578B-6EA9-D444-95E8-817429730AD3}"/>
              </a:ext>
            </a:extLst>
          </p:cNvPr>
          <p:cNvCxnSpPr>
            <a:cxnSpLocks/>
            <a:stCxn id="3" idx="2"/>
            <a:endCxn id="5" idx="0"/>
          </p:cNvCxnSpPr>
          <p:nvPr/>
        </p:nvCxnSpPr>
        <p:spPr>
          <a:xfrm rot="5400000">
            <a:off x="3700030" y="584867"/>
            <a:ext cx="750256" cy="4041687"/>
          </a:xfrm>
          <a:prstGeom prst="bentConnector3">
            <a:avLst/>
          </a:prstGeom>
          <a:ln w="571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Elbow Connector 15">
            <a:extLst>
              <a:ext uri="{FF2B5EF4-FFF2-40B4-BE49-F238E27FC236}">
                <a16:creationId xmlns:a16="http://schemas.microsoft.com/office/drawing/2014/main" id="{1A9BE11A-B50B-7841-93AB-50628F56C03E}"/>
              </a:ext>
            </a:extLst>
          </p:cNvPr>
          <p:cNvCxnSpPr>
            <a:cxnSpLocks/>
            <a:stCxn id="3" idx="2"/>
            <a:endCxn id="14" idx="0"/>
          </p:cNvCxnSpPr>
          <p:nvPr/>
        </p:nvCxnSpPr>
        <p:spPr>
          <a:xfrm rot="16200000" flipH="1">
            <a:off x="7761246" y="565336"/>
            <a:ext cx="718326" cy="4048817"/>
          </a:xfrm>
          <a:prstGeom prst="bentConnector3">
            <a:avLst>
              <a:gd name="adj1" fmla="val 50000"/>
            </a:avLst>
          </a:prstGeom>
          <a:ln w="571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Elbow Connector 18">
            <a:extLst>
              <a:ext uri="{FF2B5EF4-FFF2-40B4-BE49-F238E27FC236}">
                <a16:creationId xmlns:a16="http://schemas.microsoft.com/office/drawing/2014/main" id="{197919D6-02DF-714A-B098-575293F0907A}"/>
              </a:ext>
            </a:extLst>
          </p:cNvPr>
          <p:cNvCxnSpPr>
            <a:cxnSpLocks/>
            <a:stCxn id="3" idx="2"/>
            <a:endCxn id="13" idx="0"/>
          </p:cNvCxnSpPr>
          <p:nvPr/>
        </p:nvCxnSpPr>
        <p:spPr>
          <a:xfrm rot="16200000" flipH="1">
            <a:off x="5730638" y="2595944"/>
            <a:ext cx="734291" cy="3565"/>
          </a:xfrm>
          <a:prstGeom prst="bentConnector3">
            <a:avLst>
              <a:gd name="adj1" fmla="val 50000"/>
            </a:avLst>
          </a:prstGeom>
          <a:ln w="571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6984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 grpId="0" animBg="1"/>
      <p:bldP spid="13" grpId="0" animBg="1"/>
      <p:bldP spid="1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94;p18">
            <a:extLst>
              <a:ext uri="{FF2B5EF4-FFF2-40B4-BE49-F238E27FC236}">
                <a16:creationId xmlns:a16="http://schemas.microsoft.com/office/drawing/2014/main" id="{41934EE2-5F34-E94F-9A99-CC49FF1F491B}"/>
              </a:ext>
            </a:extLst>
          </p:cNvPr>
          <p:cNvSpPr txBox="1"/>
          <p:nvPr/>
        </p:nvSpPr>
        <p:spPr>
          <a:xfrm>
            <a:off x="8823820" y="233453"/>
            <a:ext cx="3130464" cy="1567696"/>
          </a:xfrm>
          <a:prstGeom prst="rect">
            <a:avLst/>
          </a:prstGeom>
          <a:noFill/>
          <a:ln>
            <a:noFill/>
          </a:ln>
        </p:spPr>
        <p:txBody>
          <a:bodyPr spcFirstLastPara="1" wrap="square" lIns="121900" tIns="121900" rIns="121900" bIns="121900" anchor="ctr" anchorCtr="0">
            <a:spAutoFit/>
          </a:bodyPr>
          <a:lstStyle/>
          <a:p>
            <a:pPr marL="0" marR="0" lvl="0" indent="0" algn="ctr" defTabSz="1219110" rtl="0" eaLnBrk="1" fontAlgn="auto" latinLnBrk="0" hangingPunct="1">
              <a:lnSpc>
                <a:spcPct val="100000"/>
              </a:lnSpc>
              <a:spcBef>
                <a:spcPts val="800"/>
              </a:spcBef>
              <a:spcAft>
                <a:spcPts val="0"/>
              </a:spcAft>
              <a:buClrTx/>
              <a:buSzTx/>
              <a:buFontTx/>
              <a:buNone/>
              <a:tabLst/>
              <a:defRPr/>
            </a:pPr>
            <a:r>
              <a:rPr kumimoji="0" lang="en-US" sz="1451" b="1" i="0" u="none" strike="noStrike" kern="1200" cap="none" spc="0" normalizeH="0" baseline="0" noProof="0">
                <a:ln>
                  <a:noFill/>
                </a:ln>
                <a:solidFill>
                  <a:prstClr val="black"/>
                </a:solidFill>
                <a:effectLst/>
                <a:uLnTx/>
                <a:uFillTx/>
                <a:latin typeface="Abadi Extra Light"/>
                <a:ea typeface="+mn-lt"/>
                <a:cs typeface="Calibri"/>
                <a:sym typeface="Lato"/>
              </a:rPr>
              <a:t>HEALTH LITERACY &amp; </a:t>
            </a:r>
            <a:r>
              <a:rPr kumimoji="0" lang="en-US" sz="1451" b="1" i="0" u="none" strike="noStrike" kern="1200" cap="none" spc="0" normalizeH="0" baseline="0" noProof="0">
                <a:ln>
                  <a:noFill/>
                </a:ln>
                <a:solidFill>
                  <a:prstClr val="black"/>
                </a:solidFill>
                <a:effectLst/>
                <a:uLnTx/>
                <a:uFillTx/>
                <a:latin typeface="Abadi Extra Light"/>
                <a:ea typeface="+mn-lt"/>
                <a:cs typeface="Calibri"/>
                <a:sym typeface="Calibri"/>
              </a:rPr>
              <a:t>TRUST</a:t>
            </a:r>
            <a:endParaRPr kumimoji="0" lang="en-US" sz="1451" b="0" i="0" u="none" strike="noStrike" kern="1200" cap="none" spc="0" normalizeH="0" baseline="0" noProof="0">
              <a:ln>
                <a:noFill/>
              </a:ln>
              <a:solidFill>
                <a:prstClr val="black"/>
              </a:solidFill>
              <a:effectLst/>
              <a:uLnTx/>
              <a:uFillTx/>
              <a:latin typeface="Abadi Extra Light"/>
              <a:ea typeface="+mn-ea"/>
              <a:cs typeface="Arial"/>
              <a:sym typeface="Arial"/>
            </a:endParaRPr>
          </a:p>
          <a:p>
            <a:pPr marL="0" marR="0" lvl="0" indent="0" algn="ctr" defTabSz="1219110" rtl="0" eaLnBrk="1" fontAlgn="auto" latinLnBrk="0" hangingPunct="1">
              <a:lnSpc>
                <a:spcPct val="100000"/>
              </a:lnSpc>
              <a:spcBef>
                <a:spcPts val="800"/>
              </a:spcBef>
              <a:spcAft>
                <a:spcPts val="0"/>
              </a:spcAft>
              <a:buClrTx/>
              <a:buSzTx/>
              <a:buFontTx/>
              <a:buNone/>
              <a:tabLst/>
              <a:defRPr/>
            </a:pPr>
            <a:r>
              <a:rPr kumimoji="0" lang="en-US" sz="1451" b="0" i="0" u="none" strike="noStrike" kern="1200" cap="none" spc="0" normalizeH="0" baseline="0" noProof="0">
                <a:ln>
                  <a:noFill/>
                </a:ln>
                <a:solidFill>
                  <a:prstClr val="black"/>
                </a:solidFill>
                <a:effectLst/>
                <a:uLnTx/>
                <a:uFillTx/>
                <a:latin typeface="Abadi Extra Light"/>
                <a:ea typeface="+mn-lt"/>
                <a:cs typeface="Calibri"/>
                <a:sym typeface="Arial"/>
              </a:rPr>
              <a:t>How can we craft understandable messaging that also addresses concerns and fears not just recommended actions?</a:t>
            </a:r>
            <a:endParaRPr kumimoji="0" lang="en-US" sz="1451" b="0" i="0" u="none" strike="noStrike" kern="1200" cap="none" spc="0" normalizeH="0" baseline="0" noProof="0">
              <a:ln>
                <a:noFill/>
              </a:ln>
              <a:solidFill>
                <a:prstClr val="black"/>
              </a:solidFill>
              <a:effectLst/>
              <a:uLnTx/>
              <a:uFillTx/>
              <a:latin typeface="Abadi Extra Light"/>
              <a:ea typeface="+mn-ea"/>
              <a:cs typeface="Arial"/>
              <a:sym typeface="Arial"/>
            </a:endParaRPr>
          </a:p>
        </p:txBody>
      </p:sp>
      <p:cxnSp>
        <p:nvCxnSpPr>
          <p:cNvPr id="6" name="Google Shape;111;p18">
            <a:extLst>
              <a:ext uri="{FF2B5EF4-FFF2-40B4-BE49-F238E27FC236}">
                <a16:creationId xmlns:a16="http://schemas.microsoft.com/office/drawing/2014/main" id="{14C495AB-AC60-EB4B-851C-14F5FDDBEB8D}"/>
              </a:ext>
            </a:extLst>
          </p:cNvPr>
          <p:cNvCxnSpPr/>
          <p:nvPr/>
        </p:nvCxnSpPr>
        <p:spPr>
          <a:xfrm rot="10800000" flipH="1">
            <a:off x="2764800" y="3960400"/>
            <a:ext cx="1593200" cy="964400"/>
          </a:xfrm>
          <a:prstGeom prst="straightConnector1">
            <a:avLst/>
          </a:prstGeom>
          <a:noFill/>
          <a:ln w="9525" cap="flat" cmpd="sng">
            <a:solidFill>
              <a:schemeClr val="accent2"/>
            </a:solidFill>
            <a:prstDash val="solid"/>
            <a:round/>
            <a:headEnd type="none" w="med" len="med"/>
            <a:tailEnd type="none" w="med" len="med"/>
          </a:ln>
        </p:spPr>
      </p:cxnSp>
      <p:cxnSp>
        <p:nvCxnSpPr>
          <p:cNvPr id="7" name="Google Shape;116;p18">
            <a:extLst>
              <a:ext uri="{FF2B5EF4-FFF2-40B4-BE49-F238E27FC236}">
                <a16:creationId xmlns:a16="http://schemas.microsoft.com/office/drawing/2014/main" id="{030F30EF-FDAB-E940-AEA8-4A8FECE32F08}"/>
              </a:ext>
            </a:extLst>
          </p:cNvPr>
          <p:cNvCxnSpPr>
            <a:cxnSpLocks/>
            <a:stCxn id="9" idx="0"/>
            <a:endCxn id="38" idx="2"/>
          </p:cNvCxnSpPr>
          <p:nvPr/>
        </p:nvCxnSpPr>
        <p:spPr>
          <a:xfrm flipH="1" flipV="1">
            <a:off x="6037599" y="1856126"/>
            <a:ext cx="4735" cy="698855"/>
          </a:xfrm>
          <a:prstGeom prst="straightConnector1">
            <a:avLst/>
          </a:prstGeom>
          <a:noFill/>
          <a:ln w="9525" cap="flat" cmpd="sng">
            <a:solidFill>
              <a:schemeClr val="accent2"/>
            </a:solidFill>
            <a:prstDash val="solid"/>
            <a:round/>
            <a:headEnd type="none" w="med" len="med"/>
            <a:tailEnd type="none" w="med" len="med"/>
          </a:ln>
        </p:spPr>
      </p:cxnSp>
      <p:cxnSp>
        <p:nvCxnSpPr>
          <p:cNvPr id="8" name="Google Shape;114;p18">
            <a:extLst>
              <a:ext uri="{FF2B5EF4-FFF2-40B4-BE49-F238E27FC236}">
                <a16:creationId xmlns:a16="http://schemas.microsoft.com/office/drawing/2014/main" id="{EC4E8D24-114A-4843-9165-56ADBE8E9881}"/>
              </a:ext>
            </a:extLst>
          </p:cNvPr>
          <p:cNvCxnSpPr/>
          <p:nvPr/>
        </p:nvCxnSpPr>
        <p:spPr>
          <a:xfrm rot="10800000">
            <a:off x="7648000" y="3998000"/>
            <a:ext cx="1802000" cy="872800"/>
          </a:xfrm>
          <a:prstGeom prst="straightConnector1">
            <a:avLst/>
          </a:prstGeom>
          <a:noFill/>
          <a:ln w="9525" cap="flat" cmpd="sng">
            <a:solidFill>
              <a:schemeClr val="accent2"/>
            </a:solidFill>
            <a:prstDash val="solid"/>
            <a:round/>
            <a:headEnd type="none" w="med" len="med"/>
            <a:tailEnd type="none" w="med" len="med"/>
          </a:ln>
        </p:spPr>
      </p:cxnSp>
      <p:sp>
        <p:nvSpPr>
          <p:cNvPr id="9" name="Google Shape;88;p18">
            <a:extLst>
              <a:ext uri="{FF2B5EF4-FFF2-40B4-BE49-F238E27FC236}">
                <a16:creationId xmlns:a16="http://schemas.microsoft.com/office/drawing/2014/main" id="{7FBD2E4C-4713-F54A-A53D-ACBDD03EC2AB}"/>
              </a:ext>
            </a:extLst>
          </p:cNvPr>
          <p:cNvSpPr/>
          <p:nvPr/>
        </p:nvSpPr>
        <p:spPr>
          <a:xfrm>
            <a:off x="3725933" y="2554979"/>
            <a:ext cx="4632800" cy="1647600"/>
          </a:xfrm>
          <a:prstGeom prst="ellipse">
            <a:avLst/>
          </a:prstGeom>
          <a:solidFill>
            <a:schemeClr val="accent2"/>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badi Extra Light"/>
                <a:ea typeface="+mn-ea"/>
                <a:cs typeface="Arial"/>
                <a:sym typeface="Arial"/>
              </a:rPr>
              <a:t>Key Themes of Actions Needed Emerging from Findings</a:t>
            </a:r>
          </a:p>
        </p:txBody>
      </p:sp>
      <p:sp>
        <p:nvSpPr>
          <p:cNvPr id="10" name="Google Shape;122;p18">
            <a:extLst>
              <a:ext uri="{FF2B5EF4-FFF2-40B4-BE49-F238E27FC236}">
                <a16:creationId xmlns:a16="http://schemas.microsoft.com/office/drawing/2014/main" id="{6F8CA557-A23A-A344-9D9B-0F546E1C0D2E}"/>
              </a:ext>
            </a:extLst>
          </p:cNvPr>
          <p:cNvSpPr txBox="1">
            <a:spLocks/>
          </p:cNvSpPr>
          <p:nvPr/>
        </p:nvSpPr>
        <p:spPr>
          <a:xfrm>
            <a:off x="8756530" y="6492496"/>
            <a:ext cx="2736415" cy="365125"/>
          </a:xfrm>
          <a:prstGeom prst="rect">
            <a:avLst/>
          </a:prstGeom>
        </p:spPr>
        <p:txBody>
          <a:bodyPr spcFirstLastPara="1" vert="horz" wrap="square" lIns="91433" tIns="45700" rIns="91433" bIns="45700"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10" rtl="0" eaLnBrk="1" fontAlgn="auto" latinLnBrk="0" hangingPunct="1">
              <a:lnSpc>
                <a:spcPct val="100000"/>
              </a:lnSpc>
              <a:spcBef>
                <a:spcPts val="0"/>
              </a:spcBef>
              <a:spcAft>
                <a:spcPts val="0"/>
              </a:spcAft>
              <a:buClrTx/>
              <a:buSzTx/>
              <a:buFontTx/>
              <a:buNone/>
              <a:tabLst/>
              <a:defRPr/>
            </a:pPr>
            <a:fld id="{00000000-1234-1234-1234-123412341234}" type="slidenum">
              <a:rPr kumimoji="0" lang="en" sz="1800" b="0" i="0" u="none" strike="noStrike" kern="1200" cap="none" spc="0" normalizeH="0" baseline="0" noProof="0">
                <a:ln>
                  <a:noFill/>
                </a:ln>
                <a:solidFill>
                  <a:prstClr val="black">
                    <a:tint val="75000"/>
                  </a:prstClr>
                </a:solidFill>
                <a:effectLst/>
                <a:uLnTx/>
                <a:uFillTx/>
                <a:latin typeface="Abadi Extra Light"/>
                <a:ea typeface="+mn-ea"/>
                <a:cs typeface="+mn-cs"/>
                <a:sym typeface="Arial"/>
              </a:rPr>
              <a:pPr marL="0" marR="0" lvl="0" indent="0" algn="l" defTabSz="1219110" rtl="0" eaLnBrk="1" fontAlgn="auto" latinLnBrk="0" hangingPunct="1">
                <a:lnSpc>
                  <a:spcPct val="100000"/>
                </a:lnSpc>
                <a:spcBef>
                  <a:spcPts val="0"/>
                </a:spcBef>
                <a:spcAft>
                  <a:spcPts val="0"/>
                </a:spcAft>
                <a:buClrTx/>
                <a:buSzTx/>
                <a:buFontTx/>
                <a:buNone/>
                <a:tabLst/>
                <a:defRPr/>
              </a:pPr>
              <a:t>59</a:t>
            </a:fld>
            <a:endParaRPr kumimoji="0" lang="en" sz="1800" b="0" i="0" u="none" strike="noStrike" kern="1200" cap="none" spc="0" normalizeH="0" baseline="0" noProof="0">
              <a:ln>
                <a:noFill/>
              </a:ln>
              <a:solidFill>
                <a:prstClr val="black">
                  <a:tint val="75000"/>
                </a:prstClr>
              </a:solidFill>
              <a:effectLst/>
              <a:uLnTx/>
              <a:uFillTx/>
              <a:latin typeface="Abadi Extra Light"/>
              <a:ea typeface="+mn-ea"/>
              <a:cs typeface="+mn-cs"/>
              <a:sym typeface="Arial"/>
            </a:endParaRPr>
          </a:p>
        </p:txBody>
      </p:sp>
      <p:sp>
        <p:nvSpPr>
          <p:cNvPr id="12" name="Google Shape;91;p18">
            <a:extLst>
              <a:ext uri="{FF2B5EF4-FFF2-40B4-BE49-F238E27FC236}">
                <a16:creationId xmlns:a16="http://schemas.microsoft.com/office/drawing/2014/main" id="{AF864326-84B6-864D-A13C-A7D7D447DA73}"/>
              </a:ext>
            </a:extLst>
          </p:cNvPr>
          <p:cNvSpPr txBox="1"/>
          <p:nvPr/>
        </p:nvSpPr>
        <p:spPr>
          <a:xfrm>
            <a:off x="9153378" y="2924457"/>
            <a:ext cx="3034847" cy="1529224"/>
          </a:xfrm>
          <a:prstGeom prst="rect">
            <a:avLst/>
          </a:prstGeom>
          <a:noFill/>
          <a:ln>
            <a:noFill/>
          </a:ln>
        </p:spPr>
        <p:txBody>
          <a:bodyPr spcFirstLastPara="1" wrap="square" lIns="121900" tIns="121900" rIns="121900" bIns="121900" anchor="ctr" anchorCtr="0">
            <a:spAutoFit/>
          </a:bodyPr>
          <a:lstStyle/>
          <a:p>
            <a:pPr marL="0" marR="0" lvl="0" indent="0" algn="ctr" defTabSz="1219110" rtl="0" eaLnBrk="1" fontAlgn="auto" latinLnBrk="0" hangingPunct="1">
              <a:lnSpc>
                <a:spcPct val="200000"/>
              </a:lnSpc>
              <a:spcBef>
                <a:spcPts val="1333"/>
              </a:spcBef>
              <a:spcAft>
                <a:spcPts val="0"/>
              </a:spcAft>
              <a:buClrTx/>
              <a:buSzTx/>
              <a:buFontTx/>
              <a:buNone/>
              <a:tabLst/>
              <a:defRPr/>
            </a:pPr>
            <a:r>
              <a:rPr kumimoji="0" lang="en-US" sz="1451" b="1" i="0" u="none" strike="noStrike" kern="1200" cap="none" spc="0" normalizeH="0" baseline="0" noProof="0">
                <a:ln>
                  <a:noFill/>
                </a:ln>
                <a:solidFill>
                  <a:prstClr val="black"/>
                </a:solidFill>
                <a:effectLst/>
                <a:uLnTx/>
                <a:uFillTx/>
                <a:latin typeface="Abadi Extra Light"/>
                <a:ea typeface="+mn-ea"/>
                <a:cs typeface="Calibri"/>
                <a:sym typeface="Lato"/>
              </a:rPr>
              <a:t>HEALTHCARE CAPACITY</a:t>
            </a:r>
            <a:endParaRPr kumimoji="0" lang="en-US" sz="1800" b="0" i="0" u="none" strike="noStrike" kern="1200" cap="none" spc="0" normalizeH="0" baseline="0" noProof="0">
              <a:ln>
                <a:noFill/>
              </a:ln>
              <a:solidFill>
                <a:prstClr val="black"/>
              </a:solidFill>
              <a:effectLst/>
              <a:uLnTx/>
              <a:uFillTx/>
              <a:latin typeface="Calibri"/>
              <a:ea typeface="+mn-ea"/>
              <a:cs typeface="Calibri"/>
              <a:sym typeface="Arial"/>
            </a:endParaRP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1451" b="0" i="0" u="none" strike="noStrike" kern="1200" cap="none" spc="0" normalizeH="0" baseline="0" noProof="0">
                <a:ln>
                  <a:noFill/>
                </a:ln>
                <a:solidFill>
                  <a:prstClr val="black"/>
                </a:solidFill>
                <a:effectLst/>
                <a:uLnTx/>
                <a:uFillTx/>
                <a:latin typeface="Abadi Extra Light"/>
                <a:ea typeface="+mn-lt"/>
                <a:cs typeface="Calibri"/>
                <a:sym typeface="Calibri"/>
              </a:rPr>
              <a:t>How can we increase appointments, telehealth infrastructure, culturally competent providers, CHWs?</a:t>
            </a:r>
            <a:endParaRPr kumimoji="0" lang="en-US" sz="1451" b="0" i="0" u="none" strike="noStrike" kern="1200" cap="none" spc="0" normalizeH="0" baseline="0" noProof="0">
              <a:ln>
                <a:noFill/>
              </a:ln>
              <a:solidFill>
                <a:prstClr val="black"/>
              </a:solidFill>
              <a:effectLst/>
              <a:uLnTx/>
              <a:uFillTx/>
              <a:latin typeface="Abadi Extra Light"/>
              <a:ea typeface="+mn-lt"/>
              <a:cs typeface="Calibri"/>
              <a:sym typeface="Arial"/>
            </a:endParaRPr>
          </a:p>
        </p:txBody>
      </p:sp>
      <p:sp>
        <p:nvSpPr>
          <p:cNvPr id="13" name="Google Shape;92;p18">
            <a:extLst>
              <a:ext uri="{FF2B5EF4-FFF2-40B4-BE49-F238E27FC236}">
                <a16:creationId xmlns:a16="http://schemas.microsoft.com/office/drawing/2014/main" id="{EB103813-FBFA-C946-8F0D-83F061DD7935}"/>
              </a:ext>
            </a:extLst>
          </p:cNvPr>
          <p:cNvSpPr txBox="1"/>
          <p:nvPr/>
        </p:nvSpPr>
        <p:spPr>
          <a:xfrm>
            <a:off x="8316100" y="4732949"/>
            <a:ext cx="3131600" cy="1793464"/>
          </a:xfrm>
          <a:prstGeom prst="rect">
            <a:avLst/>
          </a:prstGeom>
          <a:noFill/>
          <a:ln>
            <a:noFill/>
          </a:ln>
        </p:spPr>
        <p:txBody>
          <a:bodyPr spcFirstLastPara="1" wrap="square" lIns="121900" tIns="121900" rIns="121900" bIns="121900" anchor="ctr" anchorCtr="0">
            <a:spAutoFit/>
          </a:bodyPr>
          <a:lstStyle/>
          <a:p>
            <a:pPr marL="0" marR="0" lvl="0" indent="0" algn="ctr" defTabSz="1219110" rtl="0" eaLnBrk="1" fontAlgn="auto" latinLnBrk="0" hangingPunct="1">
              <a:lnSpc>
                <a:spcPct val="100000"/>
              </a:lnSpc>
              <a:spcBef>
                <a:spcPts val="800"/>
              </a:spcBef>
              <a:spcAft>
                <a:spcPts val="0"/>
              </a:spcAft>
              <a:buClrTx/>
              <a:buSzTx/>
              <a:buFontTx/>
              <a:buNone/>
              <a:tabLst/>
              <a:defRPr/>
            </a:pPr>
            <a:endParaRPr kumimoji="0" lang="en-US" sz="1467" b="1" i="0" u="none" strike="noStrike" kern="1200" cap="none" spc="0" normalizeH="0" baseline="0" noProof="0">
              <a:ln>
                <a:noFill/>
              </a:ln>
              <a:solidFill>
                <a:prstClr val="black"/>
              </a:solidFill>
              <a:effectLst/>
              <a:uLnTx/>
              <a:uFillTx/>
              <a:latin typeface="Abadi Extra Light"/>
              <a:ea typeface="Calibri"/>
              <a:cs typeface="Calibri"/>
              <a:sym typeface="Lato"/>
            </a:endParaRPr>
          </a:p>
          <a:p>
            <a:pPr marL="0" marR="0" lvl="0" indent="0" algn="ctr" defTabSz="1219110" rtl="0" eaLnBrk="1" fontAlgn="auto" latinLnBrk="0" hangingPunct="1">
              <a:lnSpc>
                <a:spcPct val="200000"/>
              </a:lnSpc>
              <a:spcBef>
                <a:spcPts val="800"/>
              </a:spcBef>
              <a:spcAft>
                <a:spcPts val="0"/>
              </a:spcAft>
              <a:buClrTx/>
              <a:buSzTx/>
              <a:buFontTx/>
              <a:buNone/>
              <a:tabLst/>
              <a:defRPr/>
            </a:pPr>
            <a:r>
              <a:rPr kumimoji="0" lang="en-US" sz="1451" b="1" i="0" u="none" strike="noStrike" kern="1200" cap="none" spc="0" normalizeH="0" baseline="0" noProof="0">
                <a:ln>
                  <a:noFill/>
                </a:ln>
                <a:solidFill>
                  <a:prstClr val="black"/>
                </a:solidFill>
                <a:effectLst/>
                <a:uLnTx/>
                <a:uFillTx/>
                <a:latin typeface="Abadi Extra Light"/>
                <a:ea typeface="Calibri"/>
                <a:cs typeface="Calibri"/>
                <a:sym typeface="Lato"/>
              </a:rPr>
              <a:t>EMPLOYMENT</a:t>
            </a:r>
            <a:r>
              <a:rPr kumimoji="0" lang="en-US" sz="1451" b="1" i="0" u="none" strike="noStrike" kern="1200" cap="none" spc="0" normalizeH="0" baseline="0" noProof="0">
                <a:ln>
                  <a:noFill/>
                </a:ln>
                <a:solidFill>
                  <a:prstClr val="black"/>
                </a:solidFill>
                <a:effectLst/>
                <a:uLnTx/>
                <a:uFillTx/>
                <a:latin typeface="Abadi Extra Light"/>
                <a:ea typeface="Calibri"/>
                <a:cs typeface="Calibri"/>
                <a:sym typeface="Calibri"/>
              </a:rPr>
              <a:t> </a:t>
            </a:r>
            <a:endParaRPr kumimoji="0" lang="en-US" sz="1451" b="1" i="0" u="none" strike="noStrike" kern="1200" cap="none" spc="0" normalizeH="0" baseline="0" noProof="0">
              <a:ln>
                <a:noFill/>
              </a:ln>
              <a:solidFill>
                <a:prstClr val="black"/>
              </a:solidFill>
              <a:effectLst/>
              <a:uLnTx/>
              <a:uFillTx/>
              <a:latin typeface="Abadi Extra Light"/>
              <a:ea typeface="Calibri"/>
              <a:cs typeface="Calibri"/>
              <a:sym typeface="Arial"/>
            </a:endParaRP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1451" b="0" i="0" u="none" strike="noStrike" kern="1200" cap="none" spc="0" normalizeH="0" baseline="0" noProof="0">
                <a:ln>
                  <a:noFill/>
                </a:ln>
                <a:solidFill>
                  <a:prstClr val="black"/>
                </a:solidFill>
                <a:effectLst/>
                <a:uLnTx/>
                <a:uFillTx/>
                <a:latin typeface="Calibri"/>
                <a:ea typeface="+mn-lt"/>
                <a:cs typeface="Calibri"/>
                <a:sym typeface="Arial"/>
              </a:rPr>
              <a:t>H</a:t>
            </a:r>
            <a:r>
              <a:rPr kumimoji="0" lang="en-US" sz="1451" b="0" i="0" u="none" strike="noStrike" kern="1200" cap="none" spc="0" normalizeH="0" baseline="0" noProof="0">
                <a:ln>
                  <a:noFill/>
                </a:ln>
                <a:solidFill>
                  <a:prstClr val="black"/>
                </a:solidFill>
                <a:effectLst/>
                <a:uLnTx/>
                <a:uFillTx/>
                <a:latin typeface="Abadi Extra Light"/>
                <a:ea typeface="+mn-lt"/>
                <a:cs typeface="Calibri"/>
                <a:sym typeface="Arial"/>
              </a:rPr>
              <a:t>ow can we promote more equitable worker protections (physical conditions, testing, and benefits/leave)?</a:t>
            </a:r>
          </a:p>
        </p:txBody>
      </p:sp>
      <p:sp>
        <p:nvSpPr>
          <p:cNvPr id="14" name="Google Shape;93;p18">
            <a:extLst>
              <a:ext uri="{FF2B5EF4-FFF2-40B4-BE49-F238E27FC236}">
                <a16:creationId xmlns:a16="http://schemas.microsoft.com/office/drawing/2014/main" id="{B9E71AC3-5949-0945-BEF2-56614CEBFF77}"/>
              </a:ext>
            </a:extLst>
          </p:cNvPr>
          <p:cNvSpPr txBox="1"/>
          <p:nvPr/>
        </p:nvSpPr>
        <p:spPr>
          <a:xfrm>
            <a:off x="4523163" y="5372664"/>
            <a:ext cx="3145676" cy="1121164"/>
          </a:xfrm>
          <a:prstGeom prst="rect">
            <a:avLst/>
          </a:prstGeom>
          <a:noFill/>
          <a:ln>
            <a:noFill/>
          </a:ln>
        </p:spPr>
        <p:txBody>
          <a:bodyPr spcFirstLastPara="1" wrap="square" lIns="121900" tIns="121900" rIns="121900" bIns="121900" anchor="ctr" anchorCtr="0">
            <a:spAutoFit/>
          </a:bodyPr>
          <a:lstStyle/>
          <a:p>
            <a:pPr marL="0" marR="0" lvl="0" indent="0" algn="ctr" defTabSz="1219110" rtl="0" eaLnBrk="1" fontAlgn="auto" latinLnBrk="0" hangingPunct="1">
              <a:lnSpc>
                <a:spcPct val="100000"/>
              </a:lnSpc>
              <a:spcBef>
                <a:spcPts val="800"/>
              </a:spcBef>
              <a:spcAft>
                <a:spcPts val="0"/>
              </a:spcAft>
              <a:buClrTx/>
              <a:buSzTx/>
              <a:buFontTx/>
              <a:buNone/>
              <a:tabLst/>
              <a:defRPr/>
            </a:pPr>
            <a:r>
              <a:rPr kumimoji="0" lang="en-US" sz="1451" b="1" i="0" u="none" strike="noStrike" kern="1200" cap="none" spc="0" normalizeH="0" baseline="0" noProof="0">
                <a:ln>
                  <a:noFill/>
                </a:ln>
                <a:solidFill>
                  <a:prstClr val="black"/>
                </a:solidFill>
                <a:effectLst/>
                <a:uLnTx/>
                <a:uFillTx/>
                <a:latin typeface="Abadi Extra Light"/>
                <a:ea typeface="+mn-lt"/>
                <a:cs typeface="Calibri"/>
                <a:sym typeface="Lato"/>
              </a:rPr>
              <a:t>TELEHEALTH &amp; TECHNOLOGY </a:t>
            </a:r>
            <a:endParaRPr kumimoji="0" lang="en-US" sz="1451" b="0" i="0" u="none" strike="noStrike" kern="1200" cap="none" spc="0" normalizeH="0" baseline="0" noProof="0">
              <a:ln>
                <a:noFill/>
              </a:ln>
              <a:solidFill>
                <a:prstClr val="black"/>
              </a:solidFill>
              <a:effectLst/>
              <a:uLnTx/>
              <a:uFillTx/>
              <a:latin typeface="Abadi Extra Light"/>
              <a:ea typeface="+mn-ea"/>
              <a:cs typeface="Arial"/>
              <a:sym typeface="Arial"/>
            </a:endParaRPr>
          </a:p>
          <a:p>
            <a:pPr marL="0" marR="0" lvl="0" indent="0" algn="ctr" defTabSz="1219110" rtl="0" eaLnBrk="1" fontAlgn="auto" latinLnBrk="0" hangingPunct="1">
              <a:lnSpc>
                <a:spcPct val="100000"/>
              </a:lnSpc>
              <a:spcBef>
                <a:spcPts val="800"/>
              </a:spcBef>
              <a:spcAft>
                <a:spcPts val="0"/>
              </a:spcAft>
              <a:buClrTx/>
              <a:buSzTx/>
              <a:buFontTx/>
              <a:buNone/>
              <a:tabLst/>
              <a:defRPr/>
            </a:pPr>
            <a:r>
              <a:rPr kumimoji="0" lang="en-US" sz="1451" b="0" i="0" u="none" strike="noStrike" kern="1200" cap="none" spc="0" normalizeH="0" baseline="0" noProof="0">
                <a:ln>
                  <a:noFill/>
                </a:ln>
                <a:solidFill>
                  <a:prstClr val="black"/>
                </a:solidFill>
                <a:effectLst/>
                <a:uLnTx/>
                <a:uFillTx/>
                <a:latin typeface="Abadi Extra Light"/>
                <a:ea typeface="+mn-ea"/>
                <a:cs typeface="Calibri"/>
                <a:sym typeface="Arial"/>
              </a:rPr>
              <a:t>How can we reduce technology-related barriers to accessing services?</a:t>
            </a:r>
          </a:p>
        </p:txBody>
      </p:sp>
      <p:sp>
        <p:nvSpPr>
          <p:cNvPr id="15" name="Google Shape;95;p18">
            <a:extLst>
              <a:ext uri="{FF2B5EF4-FFF2-40B4-BE49-F238E27FC236}">
                <a16:creationId xmlns:a16="http://schemas.microsoft.com/office/drawing/2014/main" id="{7B5004DE-5E16-B444-8F95-7B7FD35ACE56}"/>
              </a:ext>
            </a:extLst>
          </p:cNvPr>
          <p:cNvSpPr/>
          <p:nvPr/>
        </p:nvSpPr>
        <p:spPr>
          <a:xfrm>
            <a:off x="1317083" y="2391612"/>
            <a:ext cx="779200" cy="779200"/>
          </a:xfrm>
          <a:prstGeom prst="ellipse">
            <a:avLst/>
          </a:prstGeom>
          <a:solidFill>
            <a:schemeClr val="accent2"/>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badi Extra Light"/>
              <a:ea typeface="+mn-ea"/>
              <a:cs typeface="Arial"/>
              <a:sym typeface="Arial"/>
            </a:endParaRPr>
          </a:p>
        </p:txBody>
      </p:sp>
      <p:sp>
        <p:nvSpPr>
          <p:cNvPr id="16" name="Google Shape;97;p18">
            <a:extLst>
              <a:ext uri="{FF2B5EF4-FFF2-40B4-BE49-F238E27FC236}">
                <a16:creationId xmlns:a16="http://schemas.microsoft.com/office/drawing/2014/main" id="{B542EC4C-ADFB-9A4A-9D11-4F3437F2D328}"/>
              </a:ext>
            </a:extLst>
          </p:cNvPr>
          <p:cNvSpPr/>
          <p:nvPr/>
        </p:nvSpPr>
        <p:spPr>
          <a:xfrm>
            <a:off x="2613063" y="1345165"/>
            <a:ext cx="779200" cy="779200"/>
          </a:xfrm>
          <a:prstGeom prst="ellipse">
            <a:avLst/>
          </a:prstGeom>
          <a:solidFill>
            <a:schemeClr val="accent2"/>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badi Extra Light"/>
              <a:ea typeface="+mn-ea"/>
              <a:cs typeface="Arial"/>
              <a:sym typeface="Arial"/>
            </a:endParaRPr>
          </a:p>
        </p:txBody>
      </p:sp>
      <p:sp>
        <p:nvSpPr>
          <p:cNvPr id="17" name="Google Shape;98;p18">
            <a:extLst>
              <a:ext uri="{FF2B5EF4-FFF2-40B4-BE49-F238E27FC236}">
                <a16:creationId xmlns:a16="http://schemas.microsoft.com/office/drawing/2014/main" id="{EBDDB877-311A-3049-AF58-07928A3145BE}"/>
              </a:ext>
            </a:extLst>
          </p:cNvPr>
          <p:cNvSpPr/>
          <p:nvPr/>
        </p:nvSpPr>
        <p:spPr>
          <a:xfrm>
            <a:off x="5624461" y="1129593"/>
            <a:ext cx="779200" cy="779200"/>
          </a:xfrm>
          <a:prstGeom prst="ellipse">
            <a:avLst/>
          </a:prstGeom>
          <a:solidFill>
            <a:schemeClr val="accent2"/>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badi Extra Light"/>
              <a:ea typeface="+mn-ea"/>
              <a:cs typeface="Arial"/>
              <a:sym typeface="Arial"/>
            </a:endParaRPr>
          </a:p>
        </p:txBody>
      </p:sp>
      <p:sp>
        <p:nvSpPr>
          <p:cNvPr id="18" name="Google Shape;99;p18">
            <a:extLst>
              <a:ext uri="{FF2B5EF4-FFF2-40B4-BE49-F238E27FC236}">
                <a16:creationId xmlns:a16="http://schemas.microsoft.com/office/drawing/2014/main" id="{55D1050C-0681-4943-9D37-6C525D6A99C7}"/>
              </a:ext>
            </a:extLst>
          </p:cNvPr>
          <p:cNvSpPr/>
          <p:nvPr/>
        </p:nvSpPr>
        <p:spPr>
          <a:xfrm>
            <a:off x="8285155" y="1348511"/>
            <a:ext cx="779200" cy="779200"/>
          </a:xfrm>
          <a:prstGeom prst="ellipse">
            <a:avLst/>
          </a:prstGeom>
          <a:solidFill>
            <a:schemeClr val="accent2"/>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badi Extra Light"/>
              <a:ea typeface="+mn-ea"/>
              <a:cs typeface="Arial"/>
              <a:sym typeface="Arial"/>
            </a:endParaRPr>
          </a:p>
        </p:txBody>
      </p:sp>
      <p:sp>
        <p:nvSpPr>
          <p:cNvPr id="19" name="Google Shape;100;p18">
            <a:extLst>
              <a:ext uri="{FF2B5EF4-FFF2-40B4-BE49-F238E27FC236}">
                <a16:creationId xmlns:a16="http://schemas.microsoft.com/office/drawing/2014/main" id="{8B8FF19B-FF16-C548-B636-507FA7847E17}"/>
              </a:ext>
            </a:extLst>
          </p:cNvPr>
          <p:cNvSpPr/>
          <p:nvPr/>
        </p:nvSpPr>
        <p:spPr>
          <a:xfrm>
            <a:off x="10291649" y="2352320"/>
            <a:ext cx="779200" cy="779200"/>
          </a:xfrm>
          <a:prstGeom prst="ellipse">
            <a:avLst/>
          </a:prstGeom>
          <a:solidFill>
            <a:schemeClr val="accent2"/>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badi Extra Light"/>
              <a:ea typeface="+mn-ea"/>
              <a:cs typeface="Arial"/>
              <a:sym typeface="Arial"/>
            </a:endParaRPr>
          </a:p>
        </p:txBody>
      </p:sp>
      <p:sp>
        <p:nvSpPr>
          <p:cNvPr id="20" name="Google Shape;101;p18">
            <a:extLst>
              <a:ext uri="{FF2B5EF4-FFF2-40B4-BE49-F238E27FC236}">
                <a16:creationId xmlns:a16="http://schemas.microsoft.com/office/drawing/2014/main" id="{B1BD1EDC-A05F-ED44-B86C-307040DA5B4B}"/>
              </a:ext>
            </a:extLst>
          </p:cNvPr>
          <p:cNvSpPr/>
          <p:nvPr/>
        </p:nvSpPr>
        <p:spPr>
          <a:xfrm>
            <a:off x="5648000" y="4632000"/>
            <a:ext cx="779200" cy="779200"/>
          </a:xfrm>
          <a:prstGeom prst="ellipse">
            <a:avLst/>
          </a:prstGeom>
          <a:solidFill>
            <a:schemeClr val="accent2"/>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badi Extra Light"/>
              <a:ea typeface="+mn-ea"/>
              <a:cs typeface="Arial"/>
              <a:sym typeface="Arial"/>
            </a:endParaRPr>
          </a:p>
        </p:txBody>
      </p:sp>
      <p:sp>
        <p:nvSpPr>
          <p:cNvPr id="21" name="Google Shape;102;p18">
            <a:extLst>
              <a:ext uri="{FF2B5EF4-FFF2-40B4-BE49-F238E27FC236}">
                <a16:creationId xmlns:a16="http://schemas.microsoft.com/office/drawing/2014/main" id="{67FB949E-9362-1046-A4E4-E277A2DB07BC}"/>
              </a:ext>
            </a:extLst>
          </p:cNvPr>
          <p:cNvSpPr/>
          <p:nvPr/>
        </p:nvSpPr>
        <p:spPr>
          <a:xfrm>
            <a:off x="9370500" y="4580067"/>
            <a:ext cx="779200" cy="779200"/>
          </a:xfrm>
          <a:prstGeom prst="ellipse">
            <a:avLst/>
          </a:prstGeom>
          <a:solidFill>
            <a:schemeClr val="accent2"/>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badi Extra Light"/>
              <a:ea typeface="+mn-ea"/>
              <a:cs typeface="Arial"/>
              <a:sym typeface="Arial"/>
            </a:endParaRPr>
          </a:p>
        </p:txBody>
      </p:sp>
      <p:sp>
        <p:nvSpPr>
          <p:cNvPr id="22" name="Google Shape;103;p18">
            <a:extLst>
              <a:ext uri="{FF2B5EF4-FFF2-40B4-BE49-F238E27FC236}">
                <a16:creationId xmlns:a16="http://schemas.microsoft.com/office/drawing/2014/main" id="{91E5FD3D-55AC-B040-9EF1-A7BA1A1D8933}"/>
              </a:ext>
            </a:extLst>
          </p:cNvPr>
          <p:cNvSpPr/>
          <p:nvPr/>
        </p:nvSpPr>
        <p:spPr>
          <a:xfrm>
            <a:off x="2032533" y="4632000"/>
            <a:ext cx="779200" cy="779200"/>
          </a:xfrm>
          <a:prstGeom prst="ellipse">
            <a:avLst/>
          </a:prstGeom>
          <a:solidFill>
            <a:schemeClr val="accent2"/>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badi Extra Light"/>
              <a:ea typeface="+mn-ea"/>
              <a:cs typeface="Arial"/>
              <a:sym typeface="Arial"/>
            </a:endParaRPr>
          </a:p>
        </p:txBody>
      </p:sp>
      <p:pic>
        <p:nvPicPr>
          <p:cNvPr id="23" name="Google Shape;105;p18">
            <a:extLst>
              <a:ext uri="{FF2B5EF4-FFF2-40B4-BE49-F238E27FC236}">
                <a16:creationId xmlns:a16="http://schemas.microsoft.com/office/drawing/2014/main" id="{34F31341-04F1-894D-B487-F7D79D2A613C}"/>
              </a:ext>
            </a:extLst>
          </p:cNvPr>
          <p:cNvPicPr preferRelativeResize="0"/>
          <p:nvPr/>
        </p:nvPicPr>
        <p:blipFill>
          <a:blip r:embed="rId2">
            <a:alphaModFix/>
          </a:blip>
          <a:stretch>
            <a:fillRect/>
          </a:stretch>
        </p:blipFill>
        <p:spPr>
          <a:xfrm>
            <a:off x="10358437" y="2423791"/>
            <a:ext cx="645633" cy="634695"/>
          </a:xfrm>
          <a:prstGeom prst="rect">
            <a:avLst/>
          </a:prstGeom>
          <a:noFill/>
          <a:ln>
            <a:noFill/>
          </a:ln>
        </p:spPr>
      </p:pic>
      <p:pic>
        <p:nvPicPr>
          <p:cNvPr id="24" name="Google Shape;106;p18">
            <a:extLst>
              <a:ext uri="{FF2B5EF4-FFF2-40B4-BE49-F238E27FC236}">
                <a16:creationId xmlns:a16="http://schemas.microsoft.com/office/drawing/2014/main" id="{6A404BF2-3AF5-B040-A1B2-0A0626855331}"/>
              </a:ext>
            </a:extLst>
          </p:cNvPr>
          <p:cNvPicPr preferRelativeResize="0"/>
          <p:nvPr/>
        </p:nvPicPr>
        <p:blipFill>
          <a:blip r:embed="rId3">
            <a:alphaModFix/>
          </a:blip>
          <a:stretch>
            <a:fillRect/>
          </a:stretch>
        </p:blipFill>
        <p:spPr>
          <a:xfrm>
            <a:off x="9403728" y="4668593"/>
            <a:ext cx="645633" cy="634691"/>
          </a:xfrm>
          <a:prstGeom prst="rect">
            <a:avLst/>
          </a:prstGeom>
          <a:noFill/>
          <a:ln>
            <a:noFill/>
          </a:ln>
        </p:spPr>
      </p:pic>
      <p:cxnSp>
        <p:nvCxnSpPr>
          <p:cNvPr id="25" name="Google Shape;112;p18">
            <a:extLst>
              <a:ext uri="{FF2B5EF4-FFF2-40B4-BE49-F238E27FC236}">
                <a16:creationId xmlns:a16="http://schemas.microsoft.com/office/drawing/2014/main" id="{129B0035-1A8B-9240-8D74-AB2CCA6CAE98}"/>
              </a:ext>
            </a:extLst>
          </p:cNvPr>
          <p:cNvCxnSpPr>
            <a:stCxn id="20" idx="0"/>
            <a:endCxn id="9" idx="4"/>
          </p:cNvCxnSpPr>
          <p:nvPr/>
        </p:nvCxnSpPr>
        <p:spPr>
          <a:xfrm rot="10800000" flipH="1">
            <a:off x="6037600" y="4202400"/>
            <a:ext cx="4800" cy="429600"/>
          </a:xfrm>
          <a:prstGeom prst="straightConnector1">
            <a:avLst/>
          </a:prstGeom>
          <a:noFill/>
          <a:ln w="9525" cap="flat" cmpd="sng">
            <a:solidFill>
              <a:schemeClr val="accent2"/>
            </a:solidFill>
            <a:prstDash val="solid"/>
            <a:round/>
            <a:headEnd type="none" w="med" len="med"/>
            <a:tailEnd type="none" w="med" len="med"/>
          </a:ln>
        </p:spPr>
      </p:cxnSp>
      <p:cxnSp>
        <p:nvCxnSpPr>
          <p:cNvPr id="26" name="Google Shape;113;p18">
            <a:extLst>
              <a:ext uri="{FF2B5EF4-FFF2-40B4-BE49-F238E27FC236}">
                <a16:creationId xmlns:a16="http://schemas.microsoft.com/office/drawing/2014/main" id="{A97CAD9C-1619-C24E-A87B-1CE02C1B8A58}"/>
              </a:ext>
            </a:extLst>
          </p:cNvPr>
          <p:cNvCxnSpPr>
            <a:cxnSpLocks/>
            <a:stCxn id="15" idx="6"/>
            <a:endCxn id="9" idx="2"/>
          </p:cNvCxnSpPr>
          <p:nvPr/>
        </p:nvCxnSpPr>
        <p:spPr>
          <a:xfrm>
            <a:off x="2096283" y="2781214"/>
            <a:ext cx="1629651" cy="597567"/>
          </a:xfrm>
          <a:prstGeom prst="straightConnector1">
            <a:avLst/>
          </a:prstGeom>
          <a:noFill/>
          <a:ln w="9525" cap="flat" cmpd="sng">
            <a:solidFill>
              <a:schemeClr val="accent2"/>
            </a:solidFill>
            <a:prstDash val="solid"/>
            <a:round/>
            <a:headEnd type="none" w="med" len="med"/>
            <a:tailEnd type="none" w="med" len="med"/>
          </a:ln>
        </p:spPr>
      </p:cxnSp>
      <p:cxnSp>
        <p:nvCxnSpPr>
          <p:cNvPr id="27" name="Google Shape;115;p18">
            <a:extLst>
              <a:ext uri="{FF2B5EF4-FFF2-40B4-BE49-F238E27FC236}">
                <a16:creationId xmlns:a16="http://schemas.microsoft.com/office/drawing/2014/main" id="{E006A94E-5818-0648-8A90-4D0CD1BB0E77}"/>
              </a:ext>
            </a:extLst>
          </p:cNvPr>
          <p:cNvCxnSpPr>
            <a:cxnSpLocks/>
            <a:stCxn id="19" idx="2"/>
            <a:endCxn id="9" idx="6"/>
          </p:cNvCxnSpPr>
          <p:nvPr/>
        </p:nvCxnSpPr>
        <p:spPr>
          <a:xfrm flipH="1">
            <a:off x="8358734" y="2741921"/>
            <a:ext cx="1932916" cy="636859"/>
          </a:xfrm>
          <a:prstGeom prst="straightConnector1">
            <a:avLst/>
          </a:prstGeom>
          <a:noFill/>
          <a:ln w="9525" cap="flat" cmpd="sng">
            <a:solidFill>
              <a:schemeClr val="accent2"/>
            </a:solidFill>
            <a:prstDash val="solid"/>
            <a:round/>
            <a:headEnd type="none" w="med" len="med"/>
            <a:tailEnd type="none" w="med" len="med"/>
          </a:ln>
        </p:spPr>
      </p:cxnSp>
      <p:cxnSp>
        <p:nvCxnSpPr>
          <p:cNvPr id="28" name="Google Shape;118;p18">
            <a:extLst>
              <a:ext uri="{FF2B5EF4-FFF2-40B4-BE49-F238E27FC236}">
                <a16:creationId xmlns:a16="http://schemas.microsoft.com/office/drawing/2014/main" id="{23FE8F06-0777-DF49-94B3-2115EBB3EC6D}"/>
              </a:ext>
            </a:extLst>
          </p:cNvPr>
          <p:cNvCxnSpPr>
            <a:cxnSpLocks/>
          </p:cNvCxnSpPr>
          <p:nvPr/>
        </p:nvCxnSpPr>
        <p:spPr>
          <a:xfrm flipV="1">
            <a:off x="7138901" y="1856126"/>
            <a:ext cx="1278364" cy="800775"/>
          </a:xfrm>
          <a:prstGeom prst="straightConnector1">
            <a:avLst/>
          </a:prstGeom>
          <a:noFill/>
          <a:ln w="9525" cap="flat" cmpd="sng">
            <a:solidFill>
              <a:schemeClr val="accent2"/>
            </a:solidFill>
            <a:prstDash val="solid"/>
            <a:round/>
            <a:headEnd type="none" w="med" len="med"/>
            <a:tailEnd type="none" w="med" len="med"/>
          </a:ln>
        </p:spPr>
      </p:cxnSp>
      <p:cxnSp>
        <p:nvCxnSpPr>
          <p:cNvPr id="29" name="Google Shape;119;p18">
            <a:extLst>
              <a:ext uri="{FF2B5EF4-FFF2-40B4-BE49-F238E27FC236}">
                <a16:creationId xmlns:a16="http://schemas.microsoft.com/office/drawing/2014/main" id="{77EE5C52-3264-924D-B371-0EB56A6EB910}"/>
              </a:ext>
            </a:extLst>
          </p:cNvPr>
          <p:cNvCxnSpPr>
            <a:cxnSpLocks/>
          </p:cNvCxnSpPr>
          <p:nvPr/>
        </p:nvCxnSpPr>
        <p:spPr>
          <a:xfrm flipH="1" flipV="1">
            <a:off x="3285447" y="1915675"/>
            <a:ext cx="1084787" cy="877792"/>
          </a:xfrm>
          <a:prstGeom prst="straightConnector1">
            <a:avLst/>
          </a:prstGeom>
          <a:noFill/>
          <a:ln w="9525" cap="flat" cmpd="sng">
            <a:solidFill>
              <a:schemeClr val="accent2"/>
            </a:solidFill>
            <a:prstDash val="solid"/>
            <a:round/>
            <a:headEnd type="none" w="med" len="med"/>
            <a:tailEnd type="none" w="med" len="med"/>
          </a:ln>
        </p:spPr>
      </p:cxnSp>
      <p:pic>
        <p:nvPicPr>
          <p:cNvPr id="30" name="Google Shape;96;p18">
            <a:extLst>
              <a:ext uri="{FF2B5EF4-FFF2-40B4-BE49-F238E27FC236}">
                <a16:creationId xmlns:a16="http://schemas.microsoft.com/office/drawing/2014/main" id="{AB13FA5F-00A5-5747-BCF8-52E5C661959D}"/>
              </a:ext>
            </a:extLst>
          </p:cNvPr>
          <p:cNvPicPr preferRelativeResize="0"/>
          <p:nvPr/>
        </p:nvPicPr>
        <p:blipFill>
          <a:blip r:embed="rId4">
            <a:alphaModFix/>
          </a:blip>
          <a:stretch>
            <a:fillRect/>
          </a:stretch>
        </p:blipFill>
        <p:spPr>
          <a:xfrm>
            <a:off x="2583223" y="1383995"/>
            <a:ext cx="779200" cy="676981"/>
          </a:xfrm>
          <a:prstGeom prst="rect">
            <a:avLst/>
          </a:prstGeom>
          <a:noFill/>
          <a:ln>
            <a:noFill/>
          </a:ln>
        </p:spPr>
      </p:pic>
      <p:pic>
        <p:nvPicPr>
          <p:cNvPr id="31" name="Picture 20" descr="2020-2021 Basic Needs Priorities &amp; Strategic Investment Plan – United Way  of Central Illinois">
            <a:extLst>
              <a:ext uri="{FF2B5EF4-FFF2-40B4-BE49-F238E27FC236}">
                <a16:creationId xmlns:a16="http://schemas.microsoft.com/office/drawing/2014/main" id="{A5719B78-8C75-FF48-92F0-C0305A328938}"/>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521" b="97340" l="4787" r="96809">
                        <a14:foregroundMark x1="15957" y1="20213" x2="15957" y2="20213"/>
                        <a14:foregroundMark x1="15160" y1="20745" x2="8777" y2="28457"/>
                        <a14:foregroundMark x1="8777" y1="28457" x2="7447" y2="34574"/>
                        <a14:foregroundMark x1="31915" y1="8511" x2="19415" y2="15957"/>
                        <a14:foregroundMark x1="19415" y1="15957" x2="11702" y2="24468"/>
                        <a14:foregroundMark x1="11702" y1="24468" x2="6117" y2="47340"/>
                        <a14:foregroundMark x1="3959" y1="59043" x2="7979" y2="68085"/>
                        <a14:foregroundMark x1="7979" y1="68085" x2="33511" y2="91755"/>
                        <a14:foregroundMark x1="33511" y1="91755" x2="56649" y2="93351"/>
                        <a14:foregroundMark x1="56649" y1="93351" x2="77660" y2="83777"/>
                        <a14:foregroundMark x1="77660" y1="83777" x2="89362" y2="72606"/>
                        <a14:foregroundMark x1="90691" y1="66755" x2="94149" y2="57181"/>
                        <a14:foregroundMark x1="94149" y1="57181" x2="94947" y2="47074"/>
                        <a14:foregroundMark x1="94947" y1="47074" x2="92287" y2="35372"/>
                        <a14:foregroundMark x1="92287" y1="35372" x2="78989" y2="17553"/>
                        <a14:foregroundMark x1="78989" y1="17553" x2="70213" y2="10904"/>
                        <a14:foregroundMark x1="56383" y1="9043" x2="47340" y2="5053"/>
                        <a14:foregroundMark x1="47340" y1="5053" x2="41489" y2="5851"/>
                        <a14:foregroundMark x1="96809" y1="47606" x2="95745" y2="56915"/>
                        <a14:foregroundMark x1="75000" y1="60372" x2="74202" y2="76064"/>
                        <a14:foregroundMark x1="42819" y1="64096" x2="59043" y2="62766"/>
                        <a14:foregroundMark x1="45479" y1="70479" x2="45479" y2="70479"/>
                        <a14:foregroundMark x1="68617" y1="45745" x2="68617" y2="45745"/>
                        <a14:foregroundMark x1="47606" y1="97340" x2="47606" y2="97340"/>
                        <a14:foregroundMark x1="54521" y1="44149" x2="54521" y2="44149"/>
                        <a14:foregroundMark x1="40426" y1="45745" x2="40426" y2="45745"/>
                        <a14:foregroundMark x1="48404" y1="45213" x2="48404" y2="45213"/>
                        <a14:backgroundMark x1="53723" y1="42287" x2="53723" y2="42287"/>
                        <a14:backgroundMark x1="53723" y1="41489" x2="53723" y2="42819"/>
                        <a14:backgroundMark x1="47074" y1="45213" x2="47074" y2="45213"/>
                        <a14:backgroundMark x1="47074" y1="45213" x2="47074" y2="45213"/>
                        <a14:backgroundMark x1="47074" y1="45213" x2="47074" y2="45213"/>
                        <a14:backgroundMark x1="47340" y1="45213" x2="47340" y2="45213"/>
                        <a14:backgroundMark x1="47074" y1="44681" x2="47074" y2="44681"/>
                        <a14:backgroundMark x1="47074" y1="44947" x2="47074" y2="44947"/>
                        <a14:backgroundMark x1="46986" y1="45213" x2="46809" y2="45745"/>
                        <a14:backgroundMark x1="47074" y1="44947" x2="46986" y2="45213"/>
                        <a14:backgroundMark x1="47074" y1="45213" x2="47074" y2="45745"/>
                        <a14:backgroundMark x1="47074" y1="44681" x2="47074" y2="45213"/>
                        <a14:backgroundMark x1="39628" y1="43617" x2="39628" y2="45213"/>
                        <a14:backgroundMark x1="798" y1="42819" x2="798" y2="45213"/>
                        <a14:backgroundMark x1="532" y1="56117" x2="532" y2="59043"/>
                        <a14:backgroundMark x1="55851" y1="9840" x2="55851" y2="9840"/>
                      </a14:backgroundRemoval>
                    </a14:imgEffect>
                    <a14:imgEffect>
                      <a14:sharpenSoften amount="100000"/>
                    </a14:imgEffect>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1384014" y="2462018"/>
            <a:ext cx="638391" cy="638391"/>
          </a:xfrm>
          <a:prstGeom prst="rect">
            <a:avLst/>
          </a:prstGeom>
          <a:noFill/>
          <a:extLst>
            <a:ext uri="{909E8E84-426E-40DD-AFC4-6F175D3DCCD1}">
              <a14:hiddenFill xmlns:a14="http://schemas.microsoft.com/office/drawing/2010/main">
                <a:solidFill>
                  <a:srgbClr val="FFFFFF"/>
                </a:solidFill>
              </a14:hiddenFill>
            </a:ext>
          </a:extLst>
        </p:spPr>
      </p:pic>
      <p:sp>
        <p:nvSpPr>
          <p:cNvPr id="32" name="Google Shape;93;p18">
            <a:extLst>
              <a:ext uri="{FF2B5EF4-FFF2-40B4-BE49-F238E27FC236}">
                <a16:creationId xmlns:a16="http://schemas.microsoft.com/office/drawing/2014/main" id="{6F5E0524-2FB4-7041-9175-27FB3D1CD543}"/>
              </a:ext>
            </a:extLst>
          </p:cNvPr>
          <p:cNvSpPr txBox="1"/>
          <p:nvPr/>
        </p:nvSpPr>
        <p:spPr>
          <a:xfrm>
            <a:off x="110478" y="369951"/>
            <a:ext cx="2588461" cy="1567696"/>
          </a:xfrm>
          <a:prstGeom prst="rect">
            <a:avLst/>
          </a:prstGeom>
          <a:noFill/>
          <a:ln>
            <a:noFill/>
          </a:ln>
        </p:spPr>
        <p:txBody>
          <a:bodyPr spcFirstLastPara="1" wrap="square" lIns="121900" tIns="121900" rIns="121900" bIns="121900" anchor="ctr" anchorCtr="0">
            <a:spAutoFit/>
          </a:bodyPr>
          <a:lstStyle/>
          <a:p>
            <a:pPr marL="0" marR="0" lvl="0" indent="0" algn="ctr" defTabSz="1219110" rtl="0" eaLnBrk="1" fontAlgn="auto" latinLnBrk="0" hangingPunct="1">
              <a:lnSpc>
                <a:spcPct val="100000"/>
              </a:lnSpc>
              <a:spcBef>
                <a:spcPts val="800"/>
              </a:spcBef>
              <a:spcAft>
                <a:spcPts val="0"/>
              </a:spcAft>
              <a:buClrTx/>
              <a:buSzTx/>
              <a:buFontTx/>
              <a:buNone/>
              <a:tabLst/>
              <a:defRPr/>
            </a:pPr>
            <a:r>
              <a:rPr kumimoji="0" lang="en-US" sz="1451" b="1" i="0" u="none" strike="noStrike" kern="1200" cap="none" spc="0" normalizeH="0" baseline="0" noProof="0">
                <a:ln>
                  <a:noFill/>
                </a:ln>
                <a:solidFill>
                  <a:prstClr val="black"/>
                </a:solidFill>
                <a:effectLst/>
                <a:uLnTx/>
                <a:uFillTx/>
                <a:latin typeface="Abadi Extra Light"/>
                <a:ea typeface="+mn-lt"/>
                <a:cs typeface="Calibri"/>
                <a:sym typeface="Lato"/>
              </a:rPr>
              <a:t>COMMUNICATION / PSAs</a:t>
            </a:r>
            <a:endParaRPr kumimoji="0" lang="en-US" sz="1451" b="1" i="0" u="none" strike="noStrike" kern="1200" cap="none" spc="0" normalizeH="0" baseline="0" noProof="0">
              <a:ln>
                <a:noFill/>
              </a:ln>
              <a:solidFill>
                <a:prstClr val="black"/>
              </a:solidFill>
              <a:effectLst/>
              <a:uLnTx/>
              <a:uFillTx/>
              <a:latin typeface="Abadi Extra Light"/>
              <a:ea typeface="+mn-ea"/>
              <a:cs typeface="Arial"/>
              <a:sym typeface="Arial"/>
            </a:endParaRPr>
          </a:p>
          <a:p>
            <a:pPr marL="0" marR="0" lvl="0" indent="0" algn="ctr" defTabSz="1219110" rtl="0" eaLnBrk="1" fontAlgn="auto" latinLnBrk="0" hangingPunct="1">
              <a:lnSpc>
                <a:spcPct val="100000"/>
              </a:lnSpc>
              <a:spcBef>
                <a:spcPts val="800"/>
              </a:spcBef>
              <a:spcAft>
                <a:spcPts val="0"/>
              </a:spcAft>
              <a:buClrTx/>
              <a:buSzTx/>
              <a:buFontTx/>
              <a:buNone/>
              <a:tabLst/>
              <a:defRPr/>
            </a:pPr>
            <a:r>
              <a:rPr kumimoji="0" lang="en-US" sz="1451" b="0" i="0" u="none" strike="noStrike" kern="1200" cap="none" spc="0" normalizeH="0" baseline="0" noProof="0">
                <a:ln>
                  <a:noFill/>
                </a:ln>
                <a:solidFill>
                  <a:prstClr val="black"/>
                </a:solidFill>
                <a:effectLst/>
                <a:uLnTx/>
                <a:uFillTx/>
                <a:latin typeface="Abadi Extra Light"/>
                <a:ea typeface="+mn-lt"/>
                <a:cs typeface="Calibri"/>
                <a:sym typeface="Arial"/>
              </a:rPr>
              <a:t>How can we utilize alternative channels to reach key populations (not currently being reach)? What modes to use? </a:t>
            </a:r>
          </a:p>
        </p:txBody>
      </p:sp>
      <p:sp>
        <p:nvSpPr>
          <p:cNvPr id="33" name="Google Shape;93;p18">
            <a:extLst>
              <a:ext uri="{FF2B5EF4-FFF2-40B4-BE49-F238E27FC236}">
                <a16:creationId xmlns:a16="http://schemas.microsoft.com/office/drawing/2014/main" id="{E62502B7-285D-6B48-9823-C290E1C9F055}"/>
              </a:ext>
            </a:extLst>
          </p:cNvPr>
          <p:cNvSpPr txBox="1"/>
          <p:nvPr/>
        </p:nvSpPr>
        <p:spPr>
          <a:xfrm>
            <a:off x="4344382" y="-81410"/>
            <a:ext cx="3503239" cy="1241838"/>
          </a:xfrm>
          <a:prstGeom prst="rect">
            <a:avLst/>
          </a:prstGeom>
          <a:noFill/>
          <a:ln>
            <a:noFill/>
          </a:ln>
        </p:spPr>
        <p:txBody>
          <a:bodyPr spcFirstLastPara="1" wrap="square" lIns="121900" tIns="121900" rIns="121900" bIns="121900" anchor="ctr" anchorCtr="0">
            <a:spAutoFit/>
          </a:bodyPr>
          <a:lstStyle/>
          <a:p>
            <a:pPr marL="0" marR="0" lvl="0" indent="0" algn="ctr" defTabSz="1219110" rtl="0" eaLnBrk="1" fontAlgn="auto" latinLnBrk="0" hangingPunct="1">
              <a:lnSpc>
                <a:spcPct val="200000"/>
              </a:lnSpc>
              <a:spcBef>
                <a:spcPts val="800"/>
              </a:spcBef>
              <a:spcAft>
                <a:spcPts val="0"/>
              </a:spcAft>
              <a:buClrTx/>
              <a:buSzTx/>
              <a:buFontTx/>
              <a:buNone/>
              <a:tabLst/>
              <a:defRPr/>
            </a:pPr>
            <a:r>
              <a:rPr kumimoji="0" lang="en-US" sz="1451" b="1" i="0" u="none" strike="noStrike" kern="1200" cap="none" spc="0" normalizeH="0" baseline="0" noProof="0">
                <a:ln>
                  <a:noFill/>
                </a:ln>
                <a:solidFill>
                  <a:prstClr val="black"/>
                </a:solidFill>
                <a:effectLst/>
                <a:uLnTx/>
                <a:uFillTx/>
                <a:latin typeface="Abadi Extra Light"/>
                <a:ea typeface="+mn-lt"/>
                <a:cs typeface="Calibri"/>
                <a:sym typeface="Lato"/>
              </a:rPr>
              <a:t>RESOURCE INFORMATION</a:t>
            </a:r>
            <a:endParaRPr kumimoji="0" lang="en-US" sz="1451" b="1" i="0" u="none" strike="noStrike" kern="1200" cap="none" spc="0" normalizeH="0" baseline="0" noProof="0">
              <a:ln>
                <a:noFill/>
              </a:ln>
              <a:solidFill>
                <a:prstClr val="black"/>
              </a:solidFill>
              <a:effectLst/>
              <a:uLnTx/>
              <a:uFillTx/>
              <a:latin typeface="Abadi Extra Light"/>
              <a:ea typeface="+mn-ea"/>
              <a:cs typeface="Arial"/>
              <a:sym typeface="Arial"/>
            </a:endParaRP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1451" b="0" i="0" u="none" strike="noStrike" kern="1200" cap="none" spc="0" normalizeH="0" baseline="0" noProof="0">
                <a:ln>
                  <a:noFill/>
                </a:ln>
                <a:solidFill>
                  <a:prstClr val="black"/>
                </a:solidFill>
                <a:effectLst/>
                <a:uLnTx/>
                <a:uFillTx/>
                <a:latin typeface="Abadi Extra Light"/>
                <a:ea typeface="+mn-lt"/>
                <a:cs typeface="Calibri"/>
                <a:sym typeface="Arial"/>
              </a:rPr>
              <a:t>How can we help people access needed supports, services, and resources?</a:t>
            </a:r>
          </a:p>
        </p:txBody>
      </p:sp>
      <p:sp>
        <p:nvSpPr>
          <p:cNvPr id="34" name="Google Shape;93;p18">
            <a:extLst>
              <a:ext uri="{FF2B5EF4-FFF2-40B4-BE49-F238E27FC236}">
                <a16:creationId xmlns:a16="http://schemas.microsoft.com/office/drawing/2014/main" id="{FD420948-FFB1-EC46-A645-C08253513987}"/>
              </a:ext>
            </a:extLst>
          </p:cNvPr>
          <p:cNvSpPr txBox="1"/>
          <p:nvPr/>
        </p:nvSpPr>
        <p:spPr>
          <a:xfrm>
            <a:off x="91471" y="5261030"/>
            <a:ext cx="4386452" cy="1344430"/>
          </a:xfrm>
          <a:prstGeom prst="rect">
            <a:avLst/>
          </a:prstGeom>
          <a:noFill/>
          <a:ln>
            <a:noFill/>
          </a:ln>
        </p:spPr>
        <p:txBody>
          <a:bodyPr spcFirstLastPara="1" wrap="square" lIns="121900" tIns="121900" rIns="121900" bIns="121900" anchor="ctr" anchorCtr="0">
            <a:spAutoFit/>
          </a:bodyPr>
          <a:lstStyle/>
          <a:p>
            <a:pPr marL="0" marR="0" lvl="0" indent="0" algn="ctr" defTabSz="1219110" rtl="0" eaLnBrk="1" fontAlgn="auto" latinLnBrk="0" hangingPunct="1">
              <a:lnSpc>
                <a:spcPct val="100000"/>
              </a:lnSpc>
              <a:spcBef>
                <a:spcPts val="800"/>
              </a:spcBef>
              <a:spcAft>
                <a:spcPts val="0"/>
              </a:spcAft>
              <a:buClrTx/>
              <a:buSzTx/>
              <a:buFontTx/>
              <a:buNone/>
              <a:tabLst/>
              <a:defRPr/>
            </a:pPr>
            <a:r>
              <a:rPr kumimoji="0" lang="en-US" sz="1451" b="1" i="0" u="none" strike="noStrike" kern="1200" cap="none" spc="0" normalizeH="0" baseline="0" noProof="0">
                <a:ln>
                  <a:noFill/>
                </a:ln>
                <a:solidFill>
                  <a:prstClr val="black"/>
                </a:solidFill>
                <a:effectLst/>
                <a:uLnTx/>
                <a:uFillTx/>
                <a:latin typeface="Abadi Extra Light"/>
                <a:ea typeface="+mn-lt"/>
                <a:cs typeface="Calibri"/>
                <a:sym typeface="Lato"/>
              </a:rPr>
              <a:t>ACCESSIBILITY</a:t>
            </a:r>
            <a:endParaRPr kumimoji="0" lang="en-US" sz="1451" b="0" i="0" u="none" strike="noStrike" kern="1200" cap="none" spc="0" normalizeH="0" baseline="0" noProof="0">
              <a:ln>
                <a:noFill/>
              </a:ln>
              <a:solidFill>
                <a:prstClr val="black"/>
              </a:solidFill>
              <a:effectLst/>
              <a:uLnTx/>
              <a:uFillTx/>
              <a:latin typeface="Abadi Extra Light"/>
              <a:ea typeface="+mn-ea"/>
              <a:cs typeface="Arial"/>
              <a:sym typeface="Arial"/>
            </a:endParaRPr>
          </a:p>
          <a:p>
            <a:pPr marL="0" marR="0" lvl="0" indent="0" algn="ctr" defTabSz="1219110" rtl="0" eaLnBrk="1" fontAlgn="auto" latinLnBrk="0" hangingPunct="1">
              <a:lnSpc>
                <a:spcPct val="100000"/>
              </a:lnSpc>
              <a:spcBef>
                <a:spcPts val="800"/>
              </a:spcBef>
              <a:spcAft>
                <a:spcPts val="0"/>
              </a:spcAft>
              <a:buClrTx/>
              <a:buSzTx/>
              <a:buFontTx/>
              <a:buNone/>
              <a:tabLst/>
              <a:defRPr/>
            </a:pPr>
            <a:r>
              <a:rPr kumimoji="0" lang="en-US" sz="1451" b="0" i="0" u="none" strike="noStrike" kern="1200" cap="none" spc="0" normalizeH="0" baseline="0" noProof="0">
                <a:ln>
                  <a:noFill/>
                </a:ln>
                <a:solidFill>
                  <a:prstClr val="black"/>
                </a:solidFill>
                <a:effectLst/>
                <a:uLnTx/>
                <a:uFillTx/>
                <a:latin typeface="Abadi Extra Light"/>
                <a:ea typeface="+mn-ea"/>
                <a:cs typeface="Calibri"/>
                <a:sym typeface="Arial"/>
              </a:rPr>
              <a:t>How can we improve accessibility of information and services (e.g., language, technology, cultural competence of providers)?</a:t>
            </a:r>
          </a:p>
        </p:txBody>
      </p:sp>
      <p:pic>
        <p:nvPicPr>
          <p:cNvPr id="35" name="Graphic 8" descr="Cell Tower with solid fill">
            <a:extLst>
              <a:ext uri="{FF2B5EF4-FFF2-40B4-BE49-F238E27FC236}">
                <a16:creationId xmlns:a16="http://schemas.microsoft.com/office/drawing/2014/main" id="{663D32EC-3162-B14B-9786-5A4ACA9D62C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87182" y="4646991"/>
            <a:ext cx="714831" cy="720877"/>
          </a:xfrm>
          <a:prstGeom prst="rect">
            <a:avLst/>
          </a:prstGeom>
        </p:spPr>
      </p:pic>
      <p:pic>
        <p:nvPicPr>
          <p:cNvPr id="36" name="Graphic 10" descr="Books outline">
            <a:extLst>
              <a:ext uri="{FF2B5EF4-FFF2-40B4-BE49-F238E27FC236}">
                <a16:creationId xmlns:a16="http://schemas.microsoft.com/office/drawing/2014/main" id="{15828838-F103-714F-88EB-03C10B7A476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58733" y="1362527"/>
            <a:ext cx="669257" cy="714552"/>
          </a:xfrm>
          <a:prstGeom prst="rect">
            <a:avLst/>
          </a:prstGeom>
        </p:spPr>
      </p:pic>
      <p:pic>
        <p:nvPicPr>
          <p:cNvPr id="37" name="Graphic 13" descr="Users outline">
            <a:extLst>
              <a:ext uri="{FF2B5EF4-FFF2-40B4-BE49-F238E27FC236}">
                <a16:creationId xmlns:a16="http://schemas.microsoft.com/office/drawing/2014/main" id="{F4B74597-488A-154C-A955-0B7439B3C95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992087" y="4628848"/>
            <a:ext cx="835783" cy="781355"/>
          </a:xfrm>
          <a:prstGeom prst="rect">
            <a:avLst/>
          </a:prstGeom>
        </p:spPr>
      </p:pic>
      <p:pic>
        <p:nvPicPr>
          <p:cNvPr id="38" name="Graphic 14" descr="Newspaper outline">
            <a:extLst>
              <a:ext uri="{FF2B5EF4-FFF2-40B4-BE49-F238E27FC236}">
                <a16:creationId xmlns:a16="http://schemas.microsoft.com/office/drawing/2014/main" id="{F770FBF6-407B-C140-9F3E-544F40B95F1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668088" y="1123151"/>
            <a:ext cx="739021" cy="732975"/>
          </a:xfrm>
          <a:prstGeom prst="rect">
            <a:avLst/>
          </a:prstGeom>
        </p:spPr>
      </p:pic>
      <p:sp>
        <p:nvSpPr>
          <p:cNvPr id="44" name="Google Shape;91;p18">
            <a:extLst>
              <a:ext uri="{FF2B5EF4-FFF2-40B4-BE49-F238E27FC236}">
                <a16:creationId xmlns:a16="http://schemas.microsoft.com/office/drawing/2014/main" id="{7C7D0A17-9DBD-6A49-8684-D64C0AE0191D}"/>
              </a:ext>
            </a:extLst>
          </p:cNvPr>
          <p:cNvSpPr txBox="1"/>
          <p:nvPr/>
        </p:nvSpPr>
        <p:spPr>
          <a:xfrm>
            <a:off x="179863" y="2926646"/>
            <a:ext cx="2905235" cy="1305958"/>
          </a:xfrm>
          <a:prstGeom prst="rect">
            <a:avLst/>
          </a:prstGeom>
          <a:noFill/>
          <a:ln>
            <a:noFill/>
          </a:ln>
        </p:spPr>
        <p:txBody>
          <a:bodyPr spcFirstLastPara="1" wrap="square" lIns="121900" tIns="121900" rIns="121900" bIns="121900" anchor="ctr" anchorCtr="0">
            <a:spAutoFit/>
          </a:bodyPr>
          <a:lstStyle/>
          <a:p>
            <a:pPr marL="0" marR="0" lvl="0" indent="0" algn="ctr" defTabSz="1219110" rtl="0" eaLnBrk="1" fontAlgn="auto" latinLnBrk="0" hangingPunct="1">
              <a:lnSpc>
                <a:spcPct val="200000"/>
              </a:lnSpc>
              <a:spcBef>
                <a:spcPts val="1333"/>
              </a:spcBef>
              <a:spcAft>
                <a:spcPts val="0"/>
              </a:spcAft>
              <a:buClrTx/>
              <a:buSzTx/>
              <a:buFontTx/>
              <a:buNone/>
              <a:tabLst/>
              <a:defRPr/>
            </a:pPr>
            <a:r>
              <a:rPr kumimoji="0" lang="en-US" sz="1451" b="1" i="0" u="none" strike="noStrike" kern="1200" cap="none" spc="0" normalizeH="0" baseline="0" noProof="0">
                <a:ln>
                  <a:noFill/>
                </a:ln>
                <a:solidFill>
                  <a:prstClr val="black"/>
                </a:solidFill>
                <a:effectLst/>
                <a:uLnTx/>
                <a:uFillTx/>
                <a:latin typeface="Abadi Extra Light"/>
                <a:ea typeface="+mn-ea"/>
                <a:cs typeface="Calibri"/>
                <a:sym typeface="Lato"/>
              </a:rPr>
              <a:t>SDOH OVERLAP</a:t>
            </a:r>
            <a:endParaRPr kumimoji="0" lang="en-US" sz="1800" b="0" i="0" u="none" strike="noStrike" kern="1200" cap="none" spc="0" normalizeH="0" baseline="0" noProof="0">
              <a:ln>
                <a:noFill/>
              </a:ln>
              <a:solidFill>
                <a:prstClr val="black"/>
              </a:solidFill>
              <a:effectLst/>
              <a:uLnTx/>
              <a:uFillTx/>
              <a:latin typeface="Calibri"/>
              <a:ea typeface="+mn-ea"/>
              <a:cs typeface="Calibri"/>
              <a:sym typeface="Arial"/>
            </a:endParaRP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1451" b="0" i="0" u="none" strike="noStrike" kern="1200" cap="none" spc="0" normalizeH="0" baseline="0" noProof="0">
                <a:ln>
                  <a:noFill/>
                </a:ln>
                <a:solidFill>
                  <a:prstClr val="black"/>
                </a:solidFill>
                <a:effectLst/>
                <a:uLnTx/>
                <a:uFillTx/>
                <a:latin typeface="Abadi Extra Light"/>
                <a:ea typeface="+mn-lt"/>
                <a:cs typeface="Calibri"/>
                <a:sym typeface="Calibri"/>
              </a:rPr>
              <a:t>How do we address the multiple layers of barriers and burden?</a:t>
            </a:r>
            <a:endParaRPr kumimoji="0" lang="en-US" sz="1451" b="0" i="0" u="none" strike="noStrike" kern="1200" cap="none" spc="0" normalizeH="0" baseline="0" noProof="0">
              <a:ln>
                <a:noFill/>
              </a:ln>
              <a:solidFill>
                <a:prstClr val="black"/>
              </a:solidFill>
              <a:effectLst/>
              <a:uLnTx/>
              <a:uFillTx/>
              <a:latin typeface="Abadi Extra Light"/>
              <a:ea typeface="+mn-lt"/>
              <a:cs typeface="Calibri"/>
              <a:sym typeface="Arial"/>
            </a:endParaRPr>
          </a:p>
        </p:txBody>
      </p:sp>
    </p:spTree>
    <p:extLst>
      <p:ext uri="{BB962C8B-B14F-4D97-AF65-F5344CB8AC3E}">
        <p14:creationId xmlns:p14="http://schemas.microsoft.com/office/powerpoint/2010/main" val="1263046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2"/>
                                        </p:tgtEl>
                                      </p:cBhvr>
                                    </p:animEffect>
                                    <p:animScale>
                                      <p:cBhvr>
                                        <p:cTn id="7" dur="250" autoRev="1" fill="hold"/>
                                        <p:tgtEl>
                                          <p:spTgt spid="1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13"/>
                                        </p:tgtEl>
                                      </p:cBhvr>
                                    </p:animEffect>
                                    <p:animScale>
                                      <p:cBhvr>
                                        <p:cTn id="12" dur="250" autoRev="1" fill="hold"/>
                                        <p:tgtEl>
                                          <p:spTgt spid="13"/>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grpId="0" nodeType="clickEffect">
                                  <p:stCondLst>
                                    <p:cond delay="0"/>
                                  </p:stCondLst>
                                  <p:childTnLst>
                                    <p:animEffect transition="out" filter="fade">
                                      <p:cBhvr>
                                        <p:cTn id="16" dur="500" tmFilter="0, 0; .2, .5; .8, .5; 1, 0"/>
                                        <p:tgtEl>
                                          <p:spTgt spid="14"/>
                                        </p:tgtEl>
                                      </p:cBhvr>
                                    </p:animEffect>
                                    <p:animScale>
                                      <p:cBhvr>
                                        <p:cTn id="17" dur="250" autoRev="1" fill="hold"/>
                                        <p:tgtEl>
                                          <p:spTgt spid="14"/>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grpId="0" nodeType="clickEffect">
                                  <p:stCondLst>
                                    <p:cond delay="0"/>
                                  </p:stCondLst>
                                  <p:childTnLst>
                                    <p:animEffect transition="out" filter="fade">
                                      <p:cBhvr>
                                        <p:cTn id="21" dur="500" tmFilter="0, 0; .2, .5; .8, .5; 1, 0"/>
                                        <p:tgtEl>
                                          <p:spTgt spid="4"/>
                                        </p:tgtEl>
                                      </p:cBhvr>
                                    </p:animEffect>
                                    <p:animScale>
                                      <p:cBhvr>
                                        <p:cTn id="22" dur="250" autoRev="1" fill="hold"/>
                                        <p:tgtEl>
                                          <p:spTgt spid="4"/>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26" presetClass="emph" presetSubtype="0" fill="hold" grpId="0" nodeType="clickEffect">
                                  <p:stCondLst>
                                    <p:cond delay="0"/>
                                  </p:stCondLst>
                                  <p:childTnLst>
                                    <p:animEffect transition="out" filter="fade">
                                      <p:cBhvr>
                                        <p:cTn id="26" dur="500" tmFilter="0, 0; .2, .5; .8, .5; 1, 0"/>
                                        <p:tgtEl>
                                          <p:spTgt spid="32"/>
                                        </p:tgtEl>
                                      </p:cBhvr>
                                    </p:animEffect>
                                    <p:animScale>
                                      <p:cBhvr>
                                        <p:cTn id="27" dur="250" autoRev="1" fill="hold"/>
                                        <p:tgtEl>
                                          <p:spTgt spid="32"/>
                                        </p:tgtEl>
                                      </p:cBhvr>
                                      <p:by x="105000" y="105000"/>
                                    </p:animScale>
                                  </p:childTnLst>
                                </p:cTn>
                              </p:par>
                            </p:childTnLst>
                          </p:cTn>
                        </p:par>
                      </p:childTnLst>
                    </p:cTn>
                  </p:par>
                  <p:par>
                    <p:cTn id="28" fill="hold">
                      <p:stCondLst>
                        <p:cond delay="indefinite"/>
                      </p:stCondLst>
                      <p:childTnLst>
                        <p:par>
                          <p:cTn id="29" fill="hold">
                            <p:stCondLst>
                              <p:cond delay="0"/>
                            </p:stCondLst>
                            <p:childTnLst>
                              <p:par>
                                <p:cTn id="30" presetID="26" presetClass="emph" presetSubtype="0" fill="hold" grpId="0" nodeType="clickEffect">
                                  <p:stCondLst>
                                    <p:cond delay="0"/>
                                  </p:stCondLst>
                                  <p:childTnLst>
                                    <p:animEffect transition="out" filter="fade">
                                      <p:cBhvr>
                                        <p:cTn id="31" dur="500" tmFilter="0, 0; .2, .5; .8, .5; 1, 0"/>
                                        <p:tgtEl>
                                          <p:spTgt spid="33"/>
                                        </p:tgtEl>
                                      </p:cBhvr>
                                    </p:animEffect>
                                    <p:animScale>
                                      <p:cBhvr>
                                        <p:cTn id="32" dur="250" autoRev="1" fill="hold"/>
                                        <p:tgtEl>
                                          <p:spTgt spid="33"/>
                                        </p:tgtEl>
                                      </p:cBhvr>
                                      <p:by x="105000" y="105000"/>
                                    </p:animScale>
                                  </p:childTnLst>
                                </p:cTn>
                              </p:par>
                            </p:childTnLst>
                          </p:cTn>
                        </p:par>
                      </p:childTnLst>
                    </p:cTn>
                  </p:par>
                  <p:par>
                    <p:cTn id="33" fill="hold">
                      <p:stCondLst>
                        <p:cond delay="indefinite"/>
                      </p:stCondLst>
                      <p:childTnLst>
                        <p:par>
                          <p:cTn id="34" fill="hold">
                            <p:stCondLst>
                              <p:cond delay="0"/>
                            </p:stCondLst>
                            <p:childTnLst>
                              <p:par>
                                <p:cTn id="35" presetID="26" presetClass="emph" presetSubtype="0" fill="hold" grpId="0" nodeType="clickEffect">
                                  <p:stCondLst>
                                    <p:cond delay="0"/>
                                  </p:stCondLst>
                                  <p:childTnLst>
                                    <p:animEffect transition="out" filter="fade">
                                      <p:cBhvr>
                                        <p:cTn id="36" dur="500" tmFilter="0, 0; .2, .5; .8, .5; 1, 0"/>
                                        <p:tgtEl>
                                          <p:spTgt spid="34"/>
                                        </p:tgtEl>
                                      </p:cBhvr>
                                    </p:animEffect>
                                    <p:animScale>
                                      <p:cBhvr>
                                        <p:cTn id="37" dur="250" autoRev="1" fill="hold"/>
                                        <p:tgtEl>
                                          <p:spTgt spid="34"/>
                                        </p:tgtEl>
                                      </p:cBhvr>
                                      <p:by x="105000" y="105000"/>
                                    </p:animScale>
                                  </p:childTnLst>
                                </p:cTn>
                              </p:par>
                            </p:childTnLst>
                          </p:cTn>
                        </p:par>
                      </p:childTnLst>
                    </p:cTn>
                  </p:par>
                  <p:par>
                    <p:cTn id="38" fill="hold">
                      <p:stCondLst>
                        <p:cond delay="indefinite"/>
                      </p:stCondLst>
                      <p:childTnLst>
                        <p:par>
                          <p:cTn id="39" fill="hold">
                            <p:stCondLst>
                              <p:cond delay="0"/>
                            </p:stCondLst>
                            <p:childTnLst>
                              <p:par>
                                <p:cTn id="40" presetID="26" presetClass="emph" presetSubtype="0" fill="hold" grpId="0" nodeType="clickEffect">
                                  <p:stCondLst>
                                    <p:cond delay="0"/>
                                  </p:stCondLst>
                                  <p:childTnLst>
                                    <p:animEffect transition="out" filter="fade">
                                      <p:cBhvr>
                                        <p:cTn id="41" dur="500" tmFilter="0, 0; .2, .5; .8, .5; 1, 0"/>
                                        <p:tgtEl>
                                          <p:spTgt spid="44"/>
                                        </p:tgtEl>
                                      </p:cBhvr>
                                    </p:animEffect>
                                    <p:animScale>
                                      <p:cBhvr>
                                        <p:cTn id="42" dur="250" autoRev="1" fill="hold"/>
                                        <p:tgtEl>
                                          <p:spTgt spid="4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3" grpId="0" animBg="1"/>
      <p:bldP spid="14" grpId="0"/>
      <p:bldP spid="32" grpId="0"/>
      <p:bldP spid="33" grpId="0"/>
      <p:bldP spid="34" grpId="0"/>
      <p:bldP spid="4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srgbClr val="464646">
                    <a:lumMod val="40000"/>
                    <a:lumOff val="60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srgbClr val="464646">
                  <a:lumMod val="40000"/>
                  <a:lumOff val="60000"/>
                </a:srgbClr>
              </a:solidFill>
              <a:effectLst/>
              <a:uLnTx/>
              <a:uFillTx/>
              <a:latin typeface="Calibri"/>
              <a:ea typeface="+mn-ea"/>
              <a:cs typeface="+mn-cs"/>
            </a:endParaRPr>
          </a:p>
        </p:txBody>
      </p:sp>
      <p:sp>
        <p:nvSpPr>
          <p:cNvPr id="5" name="Rectangle 4"/>
          <p:cNvSpPr/>
          <p:nvPr/>
        </p:nvSpPr>
        <p:spPr>
          <a:xfrm>
            <a:off x="3297811" y="305583"/>
            <a:ext cx="5330947"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  </a:t>
            </a:r>
            <a:r>
              <a:rPr kumimoji="0" lang="en-US" sz="3600" b="1" i="0" u="none" strike="noStrike" kern="1200" cap="none" spc="0" normalizeH="0" baseline="0" noProof="0" dirty="0">
                <a:ln>
                  <a:noFill/>
                </a:ln>
                <a:solidFill>
                  <a:prstClr val="white"/>
                </a:solidFill>
                <a:effectLst/>
                <a:uLnTx/>
                <a:uFillTx/>
                <a:latin typeface="Calibri"/>
                <a:ea typeface="+mn-ea"/>
                <a:cs typeface="+mn-cs"/>
              </a:rPr>
              <a:t>COVID-19 Equity Initiative</a:t>
            </a: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174" t="27198" r="35564" b="16209"/>
          <a:stretch/>
        </p:blipFill>
        <p:spPr bwMode="auto">
          <a:xfrm>
            <a:off x="602236" y="1102153"/>
            <a:ext cx="5391150" cy="470809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Rectangle 2"/>
          <p:cNvSpPr/>
          <p:nvPr/>
        </p:nvSpPr>
        <p:spPr>
          <a:xfrm>
            <a:off x="6248400" y="1695450"/>
            <a:ext cx="5505450" cy="267765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“Building trust and confidence takes time. So as people become eligible we want [them] to feel safe and understand the scientific facts about the value of this vaccine. The second goal is for all of the people currently eligible to have the barriers decreased to getting the vaccine.”</a:t>
            </a:r>
          </a:p>
        </p:txBody>
      </p:sp>
    </p:spTree>
    <p:extLst>
      <p:ext uri="{BB962C8B-B14F-4D97-AF65-F5344CB8AC3E}">
        <p14:creationId xmlns:p14="http://schemas.microsoft.com/office/powerpoint/2010/main" val="28347826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7" name="Google Shape;357;p42"/>
          <p:cNvSpPr txBox="1">
            <a:spLocks noGrp="1"/>
          </p:cNvSpPr>
          <p:nvPr>
            <p:ph type="sldNum" idx="12"/>
          </p:nvPr>
        </p:nvSpPr>
        <p:spPr>
          <a:xfrm>
            <a:off x="8610600" y="6356351"/>
            <a:ext cx="2743200" cy="365200"/>
          </a:xfrm>
          <a:prstGeom prst="rect">
            <a:avLst/>
          </a:prstGeom>
        </p:spPr>
        <p:txBody>
          <a:bodyPr spcFirstLastPara="1" wrap="square" lIns="91433" tIns="45700" rIns="91433" bIns="4570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467" b="0" i="0" u="none" strike="noStrike" kern="0" cap="none" spc="0" normalizeH="0" baseline="0" noProof="0">
                <a:ln>
                  <a:noFill/>
                </a:ln>
                <a:solidFill>
                  <a:srgbClr val="595959"/>
                </a:solidFill>
                <a:effectLst/>
                <a:uLnTx/>
                <a:uFillTx/>
                <a:latin typeface="Arial"/>
                <a:ea typeface="+mn-ea"/>
                <a:cs typeface="Arial"/>
                <a:sym typeface="Arial"/>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60</a:t>
            </a:fld>
            <a:endParaRPr kumimoji="0" sz="1467" b="0" i="0" u="none" strike="noStrike" kern="0" cap="none" spc="0" normalizeH="0" baseline="0" noProof="0">
              <a:ln>
                <a:noFill/>
              </a:ln>
              <a:solidFill>
                <a:srgbClr val="595959"/>
              </a:solidFill>
              <a:effectLst/>
              <a:uLnTx/>
              <a:uFillTx/>
              <a:latin typeface="Arial"/>
              <a:ea typeface="+mn-ea"/>
              <a:cs typeface="Arial"/>
              <a:sym typeface="Arial"/>
            </a:endParaRPr>
          </a:p>
        </p:txBody>
      </p:sp>
      <p:sp>
        <p:nvSpPr>
          <p:cNvPr id="2" name="Rectangle 1">
            <a:extLst>
              <a:ext uri="{FF2B5EF4-FFF2-40B4-BE49-F238E27FC236}">
                <a16:creationId xmlns:a16="http://schemas.microsoft.com/office/drawing/2014/main" id="{C5E4BE0A-C37D-432C-9BAB-C87D1109CCE7}"/>
              </a:ext>
            </a:extLst>
          </p:cNvPr>
          <p:cNvSpPr/>
          <p:nvPr/>
        </p:nvSpPr>
        <p:spPr>
          <a:xfrm>
            <a:off x="2145" y="3474076"/>
            <a:ext cx="12191999" cy="2640165"/>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kumimoji="0" lang="en" sz="4267" b="1" i="0" u="none" strike="noStrike" kern="0" cap="none" spc="0" normalizeH="0" baseline="0" noProof="0">
                <a:ln>
                  <a:noFill/>
                </a:ln>
                <a:solidFill>
                  <a:srgbClr val="FFFFFF"/>
                </a:solidFill>
                <a:effectLst/>
                <a:uLnTx/>
                <a:uFillTx/>
                <a:latin typeface="Abadi Extra Light"/>
                <a:ea typeface="+mn-lt"/>
                <a:cs typeface="Arial"/>
                <a:sym typeface="Arial"/>
              </a:rPr>
              <a:t>       </a:t>
            </a:r>
            <a:endParaRPr kumimoji="0" lang="en-US" sz="4267" b="0" i="0" u="none" strike="noStrike" kern="0" cap="none" spc="0" normalizeH="0" baseline="0" noProof="0">
              <a:ln>
                <a:noFill/>
              </a:ln>
              <a:solidFill>
                <a:srgbClr val="FFFFFF"/>
              </a:solidFill>
              <a:effectLst/>
              <a:uLnTx/>
              <a:uFillTx/>
              <a:latin typeface="Abadi Extra Light"/>
              <a:ea typeface="+mn-ea"/>
              <a:cs typeface="+mn-cs"/>
              <a:sym typeface="Arial"/>
            </a:endParaRPr>
          </a:p>
        </p:txBody>
      </p:sp>
      <p:sp>
        <p:nvSpPr>
          <p:cNvPr id="3" name="Google Shape;289;p36">
            <a:extLst>
              <a:ext uri="{FF2B5EF4-FFF2-40B4-BE49-F238E27FC236}">
                <a16:creationId xmlns:a16="http://schemas.microsoft.com/office/drawing/2014/main" id="{6651CC80-E55B-483D-B741-C56F400630D7}"/>
              </a:ext>
            </a:extLst>
          </p:cNvPr>
          <p:cNvSpPr txBox="1">
            <a:spLocks/>
          </p:cNvSpPr>
          <p:nvPr/>
        </p:nvSpPr>
        <p:spPr>
          <a:xfrm>
            <a:off x="1199933" y="4692592"/>
            <a:ext cx="10515600" cy="1325600"/>
          </a:xfrm>
          <a:prstGeom prst="rect">
            <a:avLst/>
          </a:prstGeom>
          <a:no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4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9pPr>
          </a:lstStyle>
          <a:p>
            <a:pPr marL="0" marR="0" lvl="0" indent="0" algn="r" defTabSz="1219170" rtl="0" eaLnBrk="1" fontAlgn="auto" latinLnBrk="0" hangingPunct="1">
              <a:lnSpc>
                <a:spcPct val="90000"/>
              </a:lnSpc>
              <a:spcBef>
                <a:spcPts val="0"/>
              </a:spcBef>
              <a:spcAft>
                <a:spcPts val="0"/>
              </a:spcAft>
              <a:buClr>
                <a:srgbClr val="000000"/>
              </a:buClr>
              <a:buSzPts val="1400"/>
              <a:buFont typeface="Arial"/>
              <a:buNone/>
              <a:tabLst/>
              <a:defRPr/>
            </a:pPr>
            <a:r>
              <a:rPr kumimoji="0" lang="en" sz="4267" b="1" i="0" u="none" strike="noStrike" kern="0" cap="none" spc="800" normalizeH="0" baseline="0" noProof="0">
                <a:ln>
                  <a:noFill/>
                </a:ln>
                <a:solidFill>
                  <a:srgbClr val="FFFFFF"/>
                </a:solidFill>
                <a:effectLst/>
                <a:uLnTx/>
                <a:uFillTx/>
                <a:latin typeface="Abadi Extra Light"/>
                <a:cs typeface="Arial"/>
                <a:sym typeface="Arial"/>
              </a:rPr>
              <a:t>APPENDIX</a:t>
            </a:r>
            <a:endParaRPr kumimoji="0" lang="en-US" sz="14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644103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2643C-47B8-2F4E-95B9-7C41318C7009}"/>
              </a:ext>
            </a:extLst>
          </p:cNvPr>
          <p:cNvSpPr>
            <a:spLocks noGrp="1"/>
          </p:cNvSpPr>
          <p:nvPr>
            <p:ph type="title"/>
          </p:nvPr>
        </p:nvSpPr>
        <p:spPr>
          <a:xfrm>
            <a:off x="385577" y="-215599"/>
            <a:ext cx="10515600" cy="1325600"/>
          </a:xfrm>
        </p:spPr>
        <p:txBody>
          <a:bodyPr/>
          <a:lstStyle/>
          <a:p>
            <a:r>
              <a:rPr lang="en-US" sz="2533" b="1">
                <a:latin typeface="Abadi Extra Light"/>
              </a:rPr>
              <a:t>Survey Questions</a:t>
            </a:r>
          </a:p>
        </p:txBody>
      </p:sp>
      <p:sp>
        <p:nvSpPr>
          <p:cNvPr id="4" name="Slide Number Placeholder 3">
            <a:extLst>
              <a:ext uri="{FF2B5EF4-FFF2-40B4-BE49-F238E27FC236}">
                <a16:creationId xmlns:a16="http://schemas.microsoft.com/office/drawing/2014/main" id="{968913EB-F510-984F-9BD7-FDB73A27A0E5}"/>
              </a:ext>
            </a:extLst>
          </p:cNvPr>
          <p:cNvSpPr>
            <a:spLocks noGrp="1"/>
          </p:cNvSpPr>
          <p:nvPr>
            <p:ph type="sldNum" idx="12"/>
          </p:nvPr>
        </p:nvSpPr>
        <p:spPr/>
        <p:txBody>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467" b="0" i="0" u="none" strike="noStrike" kern="0" cap="none" spc="0" normalizeH="0" baseline="0" noProof="0">
                <a:ln>
                  <a:noFill/>
                </a:ln>
                <a:solidFill>
                  <a:srgbClr val="595959"/>
                </a:solidFill>
                <a:effectLst/>
                <a:uLnTx/>
                <a:uFillTx/>
                <a:latin typeface="Arial"/>
                <a:ea typeface="+mn-ea"/>
                <a:cs typeface="Arial"/>
                <a:sym typeface="Arial"/>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61</a:t>
            </a:fld>
            <a:endParaRPr kumimoji="0" lang="en" sz="1467" b="0" i="0" u="none" strike="noStrike" kern="0" cap="none" spc="0" normalizeH="0" baseline="0" noProof="0">
              <a:ln>
                <a:noFill/>
              </a:ln>
              <a:solidFill>
                <a:srgbClr val="595959"/>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DB613646-941C-46BB-8E17-681FCF5C1055}"/>
              </a:ext>
            </a:extLst>
          </p:cNvPr>
          <p:cNvSpPr txBox="1"/>
          <p:nvPr/>
        </p:nvSpPr>
        <p:spPr>
          <a:xfrm>
            <a:off x="529508" y="771817"/>
            <a:ext cx="11071296" cy="410433"/>
          </a:xfrm>
          <a:prstGeom prst="rect">
            <a:avLst/>
          </a:prstGeom>
          <a:solidFill>
            <a:srgbClr val="4E97CC"/>
          </a:solid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a:ln>
                  <a:noFill/>
                </a:ln>
                <a:solidFill>
                  <a:srgbClr val="000000"/>
                </a:solidFill>
                <a:effectLst/>
                <a:uLnTx/>
                <a:uFillTx/>
                <a:latin typeface="Abadi Extra Light"/>
                <a:ea typeface="+mn-ea"/>
                <a:cs typeface="Arial"/>
                <a:sym typeface="Arial"/>
              </a:rPr>
              <a:t>Demographics</a:t>
            </a:r>
          </a:p>
        </p:txBody>
      </p:sp>
      <p:graphicFrame>
        <p:nvGraphicFramePr>
          <p:cNvPr id="8" name="Table 8">
            <a:extLst>
              <a:ext uri="{FF2B5EF4-FFF2-40B4-BE49-F238E27FC236}">
                <a16:creationId xmlns:a16="http://schemas.microsoft.com/office/drawing/2014/main" id="{8444D938-F2FE-45A8-88FC-762B24DD47AE}"/>
              </a:ext>
            </a:extLst>
          </p:cNvPr>
          <p:cNvGraphicFramePr>
            <a:graphicFrameLocks noGrp="1"/>
          </p:cNvGraphicFramePr>
          <p:nvPr/>
        </p:nvGraphicFramePr>
        <p:xfrm>
          <a:off x="524890" y="1319427"/>
          <a:ext cx="5537436" cy="5447453"/>
        </p:xfrm>
        <a:graphic>
          <a:graphicData uri="http://schemas.openxmlformats.org/drawingml/2006/table">
            <a:tbl>
              <a:tblPr firstRow="1" bandRow="1"/>
              <a:tblGrid>
                <a:gridCol w="5537436">
                  <a:extLst>
                    <a:ext uri="{9D8B030D-6E8A-4147-A177-3AD203B41FA5}">
                      <a16:colId xmlns:a16="http://schemas.microsoft.com/office/drawing/2014/main" val="3341948794"/>
                    </a:ext>
                  </a:extLst>
                </a:gridCol>
              </a:tblGrid>
              <a:tr h="494453">
                <a:tc>
                  <a:txBody>
                    <a:bodyPr/>
                    <a:lstStyle/>
                    <a:p>
                      <a:pPr lvl="0">
                        <a:buNone/>
                      </a:pPr>
                      <a:r>
                        <a:rPr lang="en-US" sz="1500" b="0" i="0" u="none" strike="noStrike" noProof="0">
                          <a:latin typeface="Abadi Extra Light"/>
                        </a:rPr>
                        <a:t>What city or town do you live in?</a:t>
                      </a:r>
                      <a:endParaRPr lang="en-US" sz="1500">
                        <a:latin typeface="Abadi Extra Light"/>
                      </a:endParaRPr>
                    </a:p>
                  </a:txBody>
                  <a:tcPr marL="121920" marR="121920" marT="60960" marB="60960"/>
                </a:tc>
                <a:extLst>
                  <a:ext uri="{0D108BD9-81ED-4DB2-BD59-A6C34878D82A}">
                    <a16:rowId xmlns:a16="http://schemas.microsoft.com/office/drawing/2014/main" val="1831416991"/>
                  </a:ext>
                </a:extLst>
              </a:tr>
              <a:tr h="568960">
                <a:tc>
                  <a:txBody>
                    <a:bodyPr/>
                    <a:lstStyle/>
                    <a:p>
                      <a:pPr lvl="0">
                        <a:buNone/>
                      </a:pPr>
                      <a:r>
                        <a:rPr lang="en-US" sz="1500" b="0" i="0" u="none" strike="noStrike" noProof="0">
                          <a:latin typeface="Abadi Extra Light"/>
                        </a:rPr>
                        <a:t>How many people - adults and children - currently live with you, including yourself? </a:t>
                      </a:r>
                      <a:endParaRPr lang="en-US" sz="1500">
                        <a:latin typeface="Abadi Extra Light"/>
                      </a:endParaRPr>
                    </a:p>
                  </a:txBody>
                  <a:tcPr marL="121920" marR="121920" marT="60960" marB="60960"/>
                </a:tc>
                <a:extLst>
                  <a:ext uri="{0D108BD9-81ED-4DB2-BD59-A6C34878D82A}">
                    <a16:rowId xmlns:a16="http://schemas.microsoft.com/office/drawing/2014/main" val="4221192763"/>
                  </a:ext>
                </a:extLst>
              </a:tr>
              <a:tr h="568960">
                <a:tc>
                  <a:txBody>
                    <a:bodyPr/>
                    <a:lstStyle/>
                    <a:p>
                      <a:pPr lvl="0">
                        <a:buNone/>
                      </a:pPr>
                      <a:r>
                        <a:rPr lang="en-US" sz="1500" b="0" i="0" u="none" strike="noStrike" noProof="0">
                          <a:latin typeface="Abadi Extra Light"/>
                        </a:rPr>
                        <a:t>How many people who are over 60 years old currently live with you, including yourself? </a:t>
                      </a:r>
                      <a:endParaRPr lang="en-US" sz="1500">
                        <a:latin typeface="Abadi Extra Light"/>
                      </a:endParaRPr>
                    </a:p>
                  </a:txBody>
                  <a:tcPr marL="121920" marR="121920" marT="60960" marB="60960"/>
                </a:tc>
                <a:extLst>
                  <a:ext uri="{0D108BD9-81ED-4DB2-BD59-A6C34878D82A}">
                    <a16:rowId xmlns:a16="http://schemas.microsoft.com/office/drawing/2014/main" val="2243081254"/>
                  </a:ext>
                </a:extLst>
              </a:tr>
              <a:tr h="568960">
                <a:tc>
                  <a:txBody>
                    <a:bodyPr/>
                    <a:lstStyle/>
                    <a:p>
                      <a:pPr lvl="0">
                        <a:buNone/>
                      </a:pPr>
                      <a:r>
                        <a:rPr lang="en-US" sz="1500" b="0" i="0" u="none" strike="noStrike" noProof="0">
                          <a:latin typeface="Abadi Extra Light"/>
                        </a:rPr>
                        <a:t>Are you a caretaker of an adult(s) with special needs in your household?</a:t>
                      </a:r>
                      <a:endParaRPr lang="en-US" sz="1500">
                        <a:latin typeface="Abadi Extra Light"/>
                      </a:endParaRPr>
                    </a:p>
                  </a:txBody>
                  <a:tcPr marL="121920" marR="121920" marT="60960" marB="60960"/>
                </a:tc>
                <a:extLst>
                  <a:ext uri="{0D108BD9-81ED-4DB2-BD59-A6C34878D82A}">
                    <a16:rowId xmlns:a16="http://schemas.microsoft.com/office/drawing/2014/main" val="301511135"/>
                  </a:ext>
                </a:extLst>
              </a:tr>
              <a:tr h="568960">
                <a:tc>
                  <a:txBody>
                    <a:bodyPr/>
                    <a:lstStyle/>
                    <a:p>
                      <a:pPr lvl="0">
                        <a:buNone/>
                      </a:pPr>
                      <a:r>
                        <a:rPr lang="en-US" sz="1500" b="0" i="0" u="none" strike="noStrike" noProof="0">
                          <a:latin typeface="Abadi Extra Light"/>
                        </a:rPr>
                        <a:t>Are you a parent/guardian of a child or youth with special health care needs?</a:t>
                      </a:r>
                      <a:endParaRPr lang="en-US" sz="1500">
                        <a:latin typeface="Abadi Extra Light"/>
                      </a:endParaRPr>
                    </a:p>
                  </a:txBody>
                  <a:tcPr marL="121920" marR="121920" marT="60960" marB="60960"/>
                </a:tc>
                <a:extLst>
                  <a:ext uri="{0D108BD9-81ED-4DB2-BD59-A6C34878D82A}">
                    <a16:rowId xmlns:a16="http://schemas.microsoft.com/office/drawing/2014/main" val="1344263152"/>
                  </a:ext>
                </a:extLst>
              </a:tr>
              <a:tr h="2580640">
                <a:tc>
                  <a:txBody>
                    <a:bodyPr/>
                    <a:lstStyle/>
                    <a:p>
                      <a:pPr lvl="0">
                        <a:buNone/>
                      </a:pPr>
                      <a:r>
                        <a:rPr lang="en-US" sz="1500" b="0" i="0" u="none" strike="noStrike" noProof="0">
                          <a:latin typeface="Abadi Extra Light"/>
                        </a:rPr>
                        <a:t>Please select all that apply to you: </a:t>
                      </a:r>
                    </a:p>
                    <a:p>
                      <a:pPr marL="285750" lvl="0" indent="-285750">
                        <a:buFont typeface="Arial"/>
                        <a:buChar char="•"/>
                      </a:pPr>
                      <a:r>
                        <a:rPr lang="en-US" sz="1500" b="0" i="0" u="none" strike="noStrike" noProof="0">
                          <a:latin typeface="Abadi Extra Light"/>
                        </a:rPr>
                        <a:t>I am deaf or hard of hearing. </a:t>
                      </a:r>
                    </a:p>
                    <a:p>
                      <a:pPr marL="285750" lvl="0" indent="-285750">
                        <a:buFont typeface="Arial"/>
                        <a:buChar char="•"/>
                      </a:pPr>
                      <a:r>
                        <a:rPr lang="en-US" sz="1500" b="0" i="0" u="none" strike="noStrike" noProof="0">
                          <a:latin typeface="Abadi Extra Light"/>
                        </a:rPr>
                        <a:t>I am blind or I have trouble seeing even when I am wearing glasses. </a:t>
                      </a:r>
                    </a:p>
                    <a:p>
                      <a:pPr marL="285750" lvl="0" indent="-285750">
                        <a:buFont typeface="Arial"/>
                        <a:buChar char="•"/>
                      </a:pPr>
                      <a:r>
                        <a:rPr lang="en-US" sz="1500" b="0" i="0" u="none" strike="noStrike" noProof="0">
                          <a:latin typeface="Abadi Extra Light"/>
                        </a:rPr>
                        <a:t>I have trouble concentrating, remembering, or making decisions because of a physical, mental, or emotional condition.</a:t>
                      </a:r>
                    </a:p>
                    <a:p>
                      <a:pPr marL="285750" lvl="0" indent="-285750">
                        <a:buFont typeface="Arial"/>
                        <a:buChar char="•"/>
                      </a:pPr>
                      <a:r>
                        <a:rPr lang="en-US" sz="1500" b="0" i="0" u="none" strike="noStrike" noProof="0">
                          <a:latin typeface="Abadi Extra Light"/>
                        </a:rPr>
                        <a:t>I have trouble walking or climbing stairs.</a:t>
                      </a:r>
                    </a:p>
                    <a:p>
                      <a:pPr marL="285750" lvl="0" indent="-285750">
                        <a:buFont typeface="Arial"/>
                        <a:buChar char="•"/>
                      </a:pPr>
                      <a:r>
                        <a:rPr lang="en-US" sz="1500" b="0" i="0" u="none" strike="noStrike" noProof="0">
                          <a:latin typeface="Abadi Extra Light"/>
                        </a:rPr>
                        <a:t>I have trouble getting dressed or taking a bath or shower. </a:t>
                      </a:r>
                    </a:p>
                    <a:p>
                      <a:pPr marL="285750" lvl="0" indent="-285750">
                        <a:buFont typeface="Arial"/>
                        <a:buChar char="•"/>
                      </a:pPr>
                      <a:r>
                        <a:rPr lang="en-US" sz="1500" b="0" i="0" u="none" strike="noStrike" noProof="0">
                          <a:latin typeface="Abadi Extra Light"/>
                        </a:rPr>
                        <a:t>I have difficulty doing errands alone such as visiting a doctor's office or shopping.</a:t>
                      </a:r>
                    </a:p>
                    <a:p>
                      <a:pPr marL="285750" lvl="0" indent="-285750">
                        <a:buFont typeface="Arial"/>
                        <a:buChar char="•"/>
                      </a:pPr>
                      <a:r>
                        <a:rPr lang="en-US" sz="1500" b="0" i="0" u="none" strike="noStrike" noProof="0">
                          <a:latin typeface="Abadi Extra Light"/>
                        </a:rPr>
                        <a:t>None of the above apply to me.</a:t>
                      </a:r>
                    </a:p>
                  </a:txBody>
                  <a:tcPr marL="121920" marR="121920" marT="60960" marB="60960"/>
                </a:tc>
                <a:extLst>
                  <a:ext uri="{0D108BD9-81ED-4DB2-BD59-A6C34878D82A}">
                    <a16:rowId xmlns:a16="http://schemas.microsoft.com/office/drawing/2014/main" val="1604805370"/>
                  </a:ext>
                </a:extLst>
              </a:tr>
            </a:tbl>
          </a:graphicData>
        </a:graphic>
      </p:graphicFrame>
      <p:graphicFrame>
        <p:nvGraphicFramePr>
          <p:cNvPr id="12" name="Table 8">
            <a:extLst>
              <a:ext uri="{FF2B5EF4-FFF2-40B4-BE49-F238E27FC236}">
                <a16:creationId xmlns:a16="http://schemas.microsoft.com/office/drawing/2014/main" id="{63FC0A5A-3119-4E8E-9906-7BB55CA0B6E7}"/>
              </a:ext>
            </a:extLst>
          </p:cNvPr>
          <p:cNvGraphicFramePr>
            <a:graphicFrameLocks noGrp="1"/>
          </p:cNvGraphicFramePr>
          <p:nvPr/>
        </p:nvGraphicFramePr>
        <p:xfrm>
          <a:off x="6145875" y="1319426"/>
          <a:ext cx="5438199" cy="5198524"/>
        </p:xfrm>
        <a:graphic>
          <a:graphicData uri="http://schemas.openxmlformats.org/drawingml/2006/table">
            <a:tbl>
              <a:tblPr firstRow="1" bandRow="1"/>
              <a:tblGrid>
                <a:gridCol w="5438199">
                  <a:extLst>
                    <a:ext uri="{9D8B030D-6E8A-4147-A177-3AD203B41FA5}">
                      <a16:colId xmlns:a16="http://schemas.microsoft.com/office/drawing/2014/main" val="3341948794"/>
                    </a:ext>
                  </a:extLst>
                </a:gridCol>
              </a:tblGrid>
              <a:tr h="568960">
                <a:tc>
                  <a:txBody>
                    <a:bodyPr/>
                    <a:lstStyle/>
                    <a:p>
                      <a:pPr lvl="0">
                        <a:buNone/>
                      </a:pPr>
                      <a:r>
                        <a:rPr lang="en-US" sz="1500" b="0" i="0" u="none" strike="noStrike" noProof="0">
                          <a:latin typeface="Abadi Extra Light"/>
                        </a:rPr>
                        <a:t>Were you pregnant during the COVID-19 outbreak or did you give birth since February 2020?</a:t>
                      </a:r>
                      <a:endParaRPr lang="en-US" sz="2500">
                        <a:latin typeface="Abadi Extra Light"/>
                      </a:endParaRPr>
                    </a:p>
                  </a:txBody>
                  <a:tcPr marL="121920" marR="121920" marT="60960" marB="60960"/>
                </a:tc>
                <a:extLst>
                  <a:ext uri="{0D108BD9-81ED-4DB2-BD59-A6C34878D82A}">
                    <a16:rowId xmlns:a16="http://schemas.microsoft.com/office/drawing/2014/main" val="1831416991"/>
                  </a:ext>
                </a:extLst>
              </a:tr>
              <a:tr h="494453">
                <a:tc>
                  <a:txBody>
                    <a:bodyPr/>
                    <a:lstStyle/>
                    <a:p>
                      <a:pPr lvl="0">
                        <a:buNone/>
                      </a:pPr>
                      <a:r>
                        <a:rPr lang="en-US" sz="1500" b="0" i="0" u="none" strike="noStrike" noProof="0">
                          <a:latin typeface="Abadi Extra Light"/>
                        </a:rPr>
                        <a:t>When did you give birth?</a:t>
                      </a:r>
                      <a:endParaRPr lang="en-US" sz="2500">
                        <a:latin typeface="Abadi Extra Light"/>
                      </a:endParaRPr>
                    </a:p>
                  </a:txBody>
                  <a:tcPr marL="121920" marR="121920" marT="60960" marB="60960"/>
                </a:tc>
                <a:extLst>
                  <a:ext uri="{0D108BD9-81ED-4DB2-BD59-A6C34878D82A}">
                    <a16:rowId xmlns:a16="http://schemas.microsoft.com/office/drawing/2014/main" val="4221192763"/>
                  </a:ext>
                </a:extLst>
              </a:tr>
              <a:tr h="494453">
                <a:tc>
                  <a:txBody>
                    <a:bodyPr/>
                    <a:lstStyle/>
                    <a:p>
                      <a:pPr lvl="0">
                        <a:buNone/>
                      </a:pPr>
                      <a:r>
                        <a:rPr lang="en-US" sz="1500" b="0" i="0" u="none" strike="noStrike" noProof="0">
                          <a:latin typeface="Abadi Extra Light"/>
                        </a:rPr>
                        <a:t>After the start of the COVID-19 outbreak, did your birth plans change?</a:t>
                      </a:r>
                      <a:endParaRPr lang="en-US" sz="2500">
                        <a:latin typeface="Abadi Extra Light"/>
                      </a:endParaRPr>
                    </a:p>
                  </a:txBody>
                  <a:tcPr marL="121920" marR="121920" marT="60960" marB="60960"/>
                </a:tc>
                <a:extLst>
                  <a:ext uri="{0D108BD9-81ED-4DB2-BD59-A6C34878D82A}">
                    <a16:rowId xmlns:a16="http://schemas.microsoft.com/office/drawing/2014/main" val="2243081254"/>
                  </a:ext>
                </a:extLst>
              </a:tr>
              <a:tr h="494453">
                <a:tc>
                  <a:txBody>
                    <a:bodyPr/>
                    <a:lstStyle/>
                    <a:p>
                      <a:pPr lvl="0">
                        <a:buNone/>
                      </a:pPr>
                      <a:r>
                        <a:rPr lang="en-US" sz="1500" b="0" i="0" u="none" strike="noStrike" noProof="0">
                          <a:latin typeface="Abadi Extra Light"/>
                        </a:rPr>
                        <a:t>What is the highest grade or year of school you have finished? </a:t>
                      </a:r>
                      <a:endParaRPr lang="en-US" sz="2500">
                        <a:latin typeface="Abadi Extra Light"/>
                      </a:endParaRPr>
                    </a:p>
                  </a:txBody>
                  <a:tcPr marL="121920" marR="121920" marT="60960" marB="60960"/>
                </a:tc>
                <a:extLst>
                  <a:ext uri="{0D108BD9-81ED-4DB2-BD59-A6C34878D82A}">
                    <a16:rowId xmlns:a16="http://schemas.microsoft.com/office/drawing/2014/main" val="301511135"/>
                  </a:ext>
                </a:extLst>
              </a:tr>
              <a:tr h="494453">
                <a:tc>
                  <a:txBody>
                    <a:bodyPr/>
                    <a:lstStyle/>
                    <a:p>
                      <a:pPr lvl="0">
                        <a:buNone/>
                      </a:pPr>
                      <a:r>
                        <a:rPr lang="en-US" sz="1500" b="0" i="0" u="none" strike="noStrike" noProof="0">
                          <a:latin typeface="Abadi Extra Light"/>
                        </a:rPr>
                        <a:t>In 2019, what was your total annual household income before taxes?</a:t>
                      </a:r>
                      <a:endParaRPr lang="en-US" sz="2500">
                        <a:latin typeface="Abadi Extra Light"/>
                      </a:endParaRPr>
                    </a:p>
                  </a:txBody>
                  <a:tcPr marL="121920" marR="121920" marT="60960" marB="60960"/>
                </a:tc>
                <a:extLst>
                  <a:ext uri="{0D108BD9-81ED-4DB2-BD59-A6C34878D82A}">
                    <a16:rowId xmlns:a16="http://schemas.microsoft.com/office/drawing/2014/main" val="1344263152"/>
                  </a:ext>
                </a:extLst>
              </a:tr>
              <a:tr h="568960">
                <a:tc>
                  <a:txBody>
                    <a:bodyPr/>
                    <a:lstStyle/>
                    <a:p>
                      <a:pPr lvl="0">
                        <a:buNone/>
                      </a:pPr>
                      <a:r>
                        <a:rPr lang="en-US" sz="1500" b="0" i="0" u="none" strike="noStrike" noProof="0">
                          <a:latin typeface="Abadi Extra Light"/>
                        </a:rPr>
                        <a:t>Have you ever been sentenced to stay overnight or longer in any type of corrections institution? Examples include a jail or prison.</a:t>
                      </a:r>
                      <a:endParaRPr lang="en-US" sz="2500">
                        <a:latin typeface="Abadi Extra Light"/>
                      </a:endParaRPr>
                    </a:p>
                  </a:txBody>
                  <a:tcPr marL="121920" marR="121920" marT="60960" marB="60960"/>
                </a:tc>
                <a:extLst>
                  <a:ext uri="{0D108BD9-81ED-4DB2-BD59-A6C34878D82A}">
                    <a16:rowId xmlns:a16="http://schemas.microsoft.com/office/drawing/2014/main" val="1604805370"/>
                  </a:ext>
                </a:extLst>
              </a:tr>
              <a:tr h="494452">
                <a:tc>
                  <a:txBody>
                    <a:bodyPr/>
                    <a:lstStyle/>
                    <a:p>
                      <a:pPr lvl="0">
                        <a:buNone/>
                      </a:pPr>
                      <a:r>
                        <a:rPr lang="en-US" sz="1500" b="0" i="0" u="none" strike="noStrike" noProof="0">
                          <a:latin typeface="Abadi Extra Light"/>
                        </a:rPr>
                        <a:t>What is your sexual orientation?</a:t>
                      </a:r>
                      <a:endParaRPr lang="en-US" sz="2500">
                        <a:latin typeface="Abadi Extra Light"/>
                      </a:endParaRPr>
                    </a:p>
                  </a:txBody>
                  <a:tcPr marL="121920" marR="121920" marT="60960" marB="60960"/>
                </a:tc>
                <a:extLst>
                  <a:ext uri="{0D108BD9-81ED-4DB2-BD59-A6C34878D82A}">
                    <a16:rowId xmlns:a16="http://schemas.microsoft.com/office/drawing/2014/main" val="348373762"/>
                  </a:ext>
                </a:extLst>
              </a:tr>
              <a:tr h="494451">
                <a:tc>
                  <a:txBody>
                    <a:bodyPr/>
                    <a:lstStyle/>
                    <a:p>
                      <a:pPr lvl="0">
                        <a:buNone/>
                      </a:pPr>
                      <a:r>
                        <a:rPr lang="en-US" sz="1500" b="0" i="0" u="none" strike="noStrike" noProof="0">
                          <a:latin typeface="Abadi Extra Light"/>
                        </a:rPr>
                        <a:t>What is your current gender identity?</a:t>
                      </a:r>
                      <a:endParaRPr lang="en-US" sz="2500">
                        <a:latin typeface="Abadi Extra Light"/>
                      </a:endParaRPr>
                    </a:p>
                  </a:txBody>
                  <a:tcPr marL="121920" marR="121920" marT="60960" marB="60960"/>
                </a:tc>
                <a:extLst>
                  <a:ext uri="{0D108BD9-81ED-4DB2-BD59-A6C34878D82A}">
                    <a16:rowId xmlns:a16="http://schemas.microsoft.com/office/drawing/2014/main" val="1929742681"/>
                  </a:ext>
                </a:extLst>
              </a:tr>
              <a:tr h="494451">
                <a:tc>
                  <a:txBody>
                    <a:bodyPr/>
                    <a:lstStyle/>
                    <a:p>
                      <a:pPr lvl="0">
                        <a:buNone/>
                      </a:pPr>
                      <a:r>
                        <a:rPr lang="en-US" sz="1500" b="0" i="0" u="none" strike="noStrike" noProof="0">
                          <a:latin typeface="Abadi Extra Light"/>
                        </a:rPr>
                        <a:t>Are you transgender or of transgender experience? </a:t>
                      </a:r>
                      <a:endParaRPr lang="en-US" sz="2500">
                        <a:latin typeface="Abadi Extra Light"/>
                      </a:endParaRPr>
                    </a:p>
                  </a:txBody>
                  <a:tcPr marL="121920" marR="121920" marT="60960" marB="60960"/>
                </a:tc>
                <a:extLst>
                  <a:ext uri="{0D108BD9-81ED-4DB2-BD59-A6C34878D82A}">
                    <a16:rowId xmlns:a16="http://schemas.microsoft.com/office/drawing/2014/main" val="1596626049"/>
                  </a:ext>
                </a:extLst>
              </a:tr>
              <a:tr h="494451">
                <a:tc>
                  <a:txBody>
                    <a:bodyPr/>
                    <a:lstStyle/>
                    <a:p>
                      <a:pPr lvl="0">
                        <a:buNone/>
                      </a:pPr>
                      <a:r>
                        <a:rPr lang="en-US" sz="1500" b="0" i="0" u="none" strike="noStrike" noProof="0">
                          <a:latin typeface="Abadi Extra Light"/>
                        </a:rPr>
                        <a:t>Are you Hispanic or Latino? </a:t>
                      </a:r>
                      <a:endParaRPr lang="en-US" sz="2500">
                        <a:latin typeface="Abadi Extra Light"/>
                      </a:endParaRPr>
                    </a:p>
                  </a:txBody>
                  <a:tcPr marL="121920" marR="121920" marT="60960" marB="60960"/>
                </a:tc>
                <a:extLst>
                  <a:ext uri="{0D108BD9-81ED-4DB2-BD59-A6C34878D82A}">
                    <a16:rowId xmlns:a16="http://schemas.microsoft.com/office/drawing/2014/main" val="1472333903"/>
                  </a:ext>
                </a:extLst>
              </a:tr>
            </a:tbl>
          </a:graphicData>
        </a:graphic>
      </p:graphicFrame>
    </p:spTree>
    <p:extLst>
      <p:ext uri="{BB962C8B-B14F-4D97-AF65-F5344CB8AC3E}">
        <p14:creationId xmlns:p14="http://schemas.microsoft.com/office/powerpoint/2010/main" val="25454958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2643C-47B8-2F4E-95B9-7C41318C7009}"/>
              </a:ext>
            </a:extLst>
          </p:cNvPr>
          <p:cNvSpPr>
            <a:spLocks noGrp="1"/>
          </p:cNvSpPr>
          <p:nvPr>
            <p:ph type="title"/>
          </p:nvPr>
        </p:nvSpPr>
        <p:spPr>
          <a:xfrm>
            <a:off x="385577" y="-215599"/>
            <a:ext cx="10515600" cy="1325600"/>
          </a:xfrm>
        </p:spPr>
        <p:txBody>
          <a:bodyPr/>
          <a:lstStyle/>
          <a:p>
            <a:r>
              <a:rPr lang="en-US" sz="2533" b="1">
                <a:latin typeface="Abadi Extra Light"/>
              </a:rPr>
              <a:t>Survey Questions</a:t>
            </a:r>
          </a:p>
        </p:txBody>
      </p:sp>
      <p:sp>
        <p:nvSpPr>
          <p:cNvPr id="4" name="Slide Number Placeholder 3">
            <a:extLst>
              <a:ext uri="{FF2B5EF4-FFF2-40B4-BE49-F238E27FC236}">
                <a16:creationId xmlns:a16="http://schemas.microsoft.com/office/drawing/2014/main" id="{968913EB-F510-984F-9BD7-FDB73A27A0E5}"/>
              </a:ext>
            </a:extLst>
          </p:cNvPr>
          <p:cNvSpPr>
            <a:spLocks noGrp="1"/>
          </p:cNvSpPr>
          <p:nvPr>
            <p:ph type="sldNum" idx="12"/>
          </p:nvPr>
        </p:nvSpPr>
        <p:spPr/>
        <p:txBody>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467" b="0" i="0" u="none" strike="noStrike" kern="0" cap="none" spc="0" normalizeH="0" baseline="0" noProof="0">
                <a:ln>
                  <a:noFill/>
                </a:ln>
                <a:solidFill>
                  <a:srgbClr val="595959"/>
                </a:solidFill>
                <a:effectLst/>
                <a:uLnTx/>
                <a:uFillTx/>
                <a:latin typeface="Abadi Extra Light"/>
                <a:ea typeface="+mn-ea"/>
                <a:cs typeface="Arial"/>
                <a:sym typeface="Arial"/>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62</a:t>
            </a:fld>
            <a:endParaRPr kumimoji="0" lang="en" sz="1467" b="0" i="0" u="none" strike="noStrike" kern="0" cap="none" spc="0" normalizeH="0" baseline="0" noProof="0">
              <a:ln>
                <a:noFill/>
              </a:ln>
              <a:solidFill>
                <a:srgbClr val="595959"/>
              </a:solidFill>
              <a:effectLst/>
              <a:uLnTx/>
              <a:uFillTx/>
              <a:latin typeface="Abadi Extra Light"/>
              <a:ea typeface="+mn-ea"/>
              <a:cs typeface="Arial"/>
              <a:sym typeface="Arial"/>
            </a:endParaRPr>
          </a:p>
        </p:txBody>
      </p:sp>
      <p:sp>
        <p:nvSpPr>
          <p:cNvPr id="3" name="TextBox 2">
            <a:extLst>
              <a:ext uri="{FF2B5EF4-FFF2-40B4-BE49-F238E27FC236}">
                <a16:creationId xmlns:a16="http://schemas.microsoft.com/office/drawing/2014/main" id="{DB613646-941C-46BB-8E17-681FCF5C1055}"/>
              </a:ext>
            </a:extLst>
          </p:cNvPr>
          <p:cNvSpPr txBox="1"/>
          <p:nvPr/>
        </p:nvSpPr>
        <p:spPr>
          <a:xfrm>
            <a:off x="529509" y="771817"/>
            <a:ext cx="5578959" cy="410433"/>
          </a:xfrm>
          <a:prstGeom prst="rect">
            <a:avLst/>
          </a:prstGeom>
          <a:solidFill>
            <a:srgbClr val="4E97CC"/>
          </a:solid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a:ln>
                  <a:noFill/>
                </a:ln>
                <a:solidFill>
                  <a:srgbClr val="000000"/>
                </a:solidFill>
                <a:effectLst/>
                <a:uLnTx/>
                <a:uFillTx/>
                <a:latin typeface="Abadi Extra Light"/>
                <a:ea typeface="+mn-ea"/>
                <a:cs typeface="Arial"/>
                <a:sym typeface="Arial"/>
              </a:rPr>
              <a:t>Demographics</a:t>
            </a:r>
          </a:p>
        </p:txBody>
      </p:sp>
      <p:graphicFrame>
        <p:nvGraphicFramePr>
          <p:cNvPr id="8" name="Table 8">
            <a:extLst>
              <a:ext uri="{FF2B5EF4-FFF2-40B4-BE49-F238E27FC236}">
                <a16:creationId xmlns:a16="http://schemas.microsoft.com/office/drawing/2014/main" id="{8444D938-F2FE-45A8-88FC-762B24DD47AE}"/>
              </a:ext>
            </a:extLst>
          </p:cNvPr>
          <p:cNvGraphicFramePr>
            <a:graphicFrameLocks noGrp="1"/>
          </p:cNvGraphicFramePr>
          <p:nvPr/>
        </p:nvGraphicFramePr>
        <p:xfrm>
          <a:off x="524890" y="1319427"/>
          <a:ext cx="5537436" cy="2556932"/>
        </p:xfrm>
        <a:graphic>
          <a:graphicData uri="http://schemas.openxmlformats.org/drawingml/2006/table">
            <a:tbl>
              <a:tblPr firstRow="1" bandRow="1"/>
              <a:tblGrid>
                <a:gridCol w="5537436">
                  <a:extLst>
                    <a:ext uri="{9D8B030D-6E8A-4147-A177-3AD203B41FA5}">
                      <a16:colId xmlns:a16="http://schemas.microsoft.com/office/drawing/2014/main" val="3341948794"/>
                    </a:ext>
                  </a:extLst>
                </a:gridCol>
              </a:tblGrid>
              <a:tr h="494453">
                <a:tc>
                  <a:txBody>
                    <a:bodyPr/>
                    <a:lstStyle/>
                    <a:p>
                      <a:pPr lvl="0">
                        <a:buNone/>
                      </a:pPr>
                      <a:r>
                        <a:rPr lang="en-US" sz="1500" b="0" i="0" u="none" strike="noStrike" noProof="0">
                          <a:latin typeface="Abadi Extra Light"/>
                        </a:rPr>
                        <a:t>What is your race? Select all that apply.</a:t>
                      </a:r>
                      <a:endParaRPr lang="en-US" sz="2500">
                        <a:latin typeface="Abadi Extra Light"/>
                      </a:endParaRPr>
                    </a:p>
                  </a:txBody>
                  <a:tcPr marL="121920" marR="121920" marT="60960" marB="60960"/>
                </a:tc>
                <a:extLst>
                  <a:ext uri="{0D108BD9-81ED-4DB2-BD59-A6C34878D82A}">
                    <a16:rowId xmlns:a16="http://schemas.microsoft.com/office/drawing/2014/main" val="1831416991"/>
                  </a:ext>
                </a:extLst>
              </a:tr>
              <a:tr h="494453">
                <a:tc>
                  <a:txBody>
                    <a:bodyPr/>
                    <a:lstStyle/>
                    <a:p>
                      <a:pPr lvl="0">
                        <a:buNone/>
                      </a:pPr>
                      <a:r>
                        <a:rPr lang="en-US" sz="1500" b="0" i="0" u="none" strike="noStrike" noProof="0">
                          <a:latin typeface="Abadi Extra Light"/>
                        </a:rPr>
                        <a:t>What is your ethnicity? Select all that apply.</a:t>
                      </a:r>
                      <a:endParaRPr lang="en-US" sz="2500">
                        <a:latin typeface="Abadi Extra Light"/>
                      </a:endParaRPr>
                    </a:p>
                  </a:txBody>
                  <a:tcPr marL="121920" marR="121920" marT="60960" marB="60960"/>
                </a:tc>
                <a:extLst>
                  <a:ext uri="{0D108BD9-81ED-4DB2-BD59-A6C34878D82A}">
                    <a16:rowId xmlns:a16="http://schemas.microsoft.com/office/drawing/2014/main" val="4221192763"/>
                  </a:ext>
                </a:extLst>
              </a:tr>
              <a:tr h="568960">
                <a:tc>
                  <a:txBody>
                    <a:bodyPr/>
                    <a:lstStyle/>
                    <a:p>
                      <a:pPr lvl="0">
                        <a:buNone/>
                      </a:pPr>
                      <a:r>
                        <a:rPr lang="en-US" sz="1500" b="0" i="0" u="none" strike="noStrike" noProof="0">
                          <a:latin typeface="Abadi Extra Light"/>
                        </a:rPr>
                        <a:t>(For English Survey) Do you speak language(s) other than English at home? </a:t>
                      </a:r>
                      <a:endParaRPr lang="en-US" sz="2500">
                        <a:latin typeface="Abadi Extra Light"/>
                      </a:endParaRPr>
                    </a:p>
                  </a:txBody>
                  <a:tcPr marL="121920" marR="121920" marT="60960" marB="60960"/>
                </a:tc>
                <a:extLst>
                  <a:ext uri="{0D108BD9-81ED-4DB2-BD59-A6C34878D82A}">
                    <a16:rowId xmlns:a16="http://schemas.microsoft.com/office/drawing/2014/main" val="2243081254"/>
                  </a:ext>
                </a:extLst>
              </a:tr>
              <a:tr h="494453">
                <a:tc>
                  <a:txBody>
                    <a:bodyPr/>
                    <a:lstStyle/>
                    <a:p>
                      <a:pPr lvl="0">
                        <a:buNone/>
                      </a:pPr>
                      <a:r>
                        <a:rPr lang="en-US" sz="1500" b="0" i="0" u="none" strike="noStrike" noProof="0">
                          <a:latin typeface="Abadi Extra Light"/>
                        </a:rPr>
                        <a:t>Which language(s) do you speak at home?</a:t>
                      </a:r>
                      <a:endParaRPr lang="en-US" sz="2500">
                        <a:latin typeface="Abadi Extra Light"/>
                      </a:endParaRPr>
                    </a:p>
                  </a:txBody>
                  <a:tcPr marL="121920" marR="121920" marT="60960" marB="60960"/>
                </a:tc>
                <a:extLst>
                  <a:ext uri="{0D108BD9-81ED-4DB2-BD59-A6C34878D82A}">
                    <a16:rowId xmlns:a16="http://schemas.microsoft.com/office/drawing/2014/main" val="301511135"/>
                  </a:ext>
                </a:extLst>
              </a:tr>
              <a:tr h="494453">
                <a:tc>
                  <a:txBody>
                    <a:bodyPr/>
                    <a:lstStyle/>
                    <a:p>
                      <a:pPr lvl="0">
                        <a:buNone/>
                      </a:pPr>
                      <a:r>
                        <a:rPr lang="en-US" sz="1500" b="0" i="0" u="none" strike="noStrike" noProof="0">
                          <a:latin typeface="Abadi Extra Light"/>
                        </a:rPr>
                        <a:t>(For Non-English Surveys) How well do you speak English?</a:t>
                      </a:r>
                      <a:endParaRPr lang="en-US" sz="2500">
                        <a:latin typeface="Abadi Extra Light"/>
                      </a:endParaRPr>
                    </a:p>
                  </a:txBody>
                  <a:tcPr marL="121920" marR="121920" marT="60960" marB="60960"/>
                </a:tc>
                <a:extLst>
                  <a:ext uri="{0D108BD9-81ED-4DB2-BD59-A6C34878D82A}">
                    <a16:rowId xmlns:a16="http://schemas.microsoft.com/office/drawing/2014/main" val="1344263152"/>
                  </a:ext>
                </a:extLst>
              </a:tr>
            </a:tbl>
          </a:graphicData>
        </a:graphic>
      </p:graphicFrame>
      <p:graphicFrame>
        <p:nvGraphicFramePr>
          <p:cNvPr id="12" name="Table 8">
            <a:extLst>
              <a:ext uri="{FF2B5EF4-FFF2-40B4-BE49-F238E27FC236}">
                <a16:creationId xmlns:a16="http://schemas.microsoft.com/office/drawing/2014/main" id="{63FC0A5A-3119-4E8E-9906-7BB55CA0B6E7}"/>
              </a:ext>
            </a:extLst>
          </p:cNvPr>
          <p:cNvGraphicFramePr>
            <a:graphicFrameLocks noGrp="1"/>
          </p:cNvGraphicFramePr>
          <p:nvPr/>
        </p:nvGraphicFramePr>
        <p:xfrm>
          <a:off x="6363590" y="1319425"/>
          <a:ext cx="5438199" cy="4592319"/>
        </p:xfrm>
        <a:graphic>
          <a:graphicData uri="http://schemas.openxmlformats.org/drawingml/2006/table">
            <a:tbl>
              <a:tblPr firstRow="1" bandRow="1"/>
              <a:tblGrid>
                <a:gridCol w="5438199">
                  <a:extLst>
                    <a:ext uri="{9D8B030D-6E8A-4147-A177-3AD203B41FA5}">
                      <a16:colId xmlns:a16="http://schemas.microsoft.com/office/drawing/2014/main" val="3341948794"/>
                    </a:ext>
                  </a:extLst>
                </a:gridCol>
              </a:tblGrid>
              <a:tr h="1910080">
                <a:tc>
                  <a:txBody>
                    <a:bodyPr/>
                    <a:lstStyle/>
                    <a:p>
                      <a:pPr lvl="0">
                        <a:buNone/>
                      </a:pPr>
                      <a:r>
                        <a:rPr lang="en-US" sz="1500" b="0" i="0" u="none" strike="noStrike" noProof="0">
                          <a:latin typeface="Abadi Extra Light"/>
                        </a:rPr>
                        <a:t>Do you agree or disagree with the following statements?  My community is receiving adequate support to:</a:t>
                      </a:r>
                    </a:p>
                    <a:p>
                      <a:pPr marL="171450" lvl="0" indent="-171450">
                        <a:buClr>
                          <a:srgbClr val="000000"/>
                        </a:buClr>
                        <a:buFont typeface="Arial,Sans-Serif"/>
                        <a:buChar char="•"/>
                      </a:pPr>
                      <a:r>
                        <a:rPr lang="en-US" sz="1500" b="0" i="0" u="none" strike="noStrike" noProof="0">
                          <a:latin typeface="Abadi Extra Light"/>
                        </a:rPr>
                        <a:t>Prevent the spread of COVID-19</a:t>
                      </a:r>
                    </a:p>
                    <a:p>
                      <a:pPr marL="171450" lvl="0" indent="-171450">
                        <a:buClr>
                          <a:srgbClr val="000000"/>
                        </a:buClr>
                        <a:buFont typeface="Arial,Sans-Serif"/>
                        <a:buChar char="•"/>
                      </a:pPr>
                      <a:r>
                        <a:rPr lang="en-US" sz="1500" b="0" i="0" u="none" strike="noStrike" noProof="0">
                          <a:latin typeface="Abadi Extra Light"/>
                        </a:rPr>
                        <a:t>Protect workers from COVID-19</a:t>
                      </a:r>
                    </a:p>
                    <a:p>
                      <a:pPr marL="171450" lvl="0" indent="-171450">
                        <a:buClr>
                          <a:srgbClr val="000000"/>
                        </a:buClr>
                        <a:buFont typeface="Arial,Sans-Serif"/>
                        <a:buChar char="•"/>
                      </a:pPr>
                      <a:r>
                        <a:rPr lang="en-US" sz="1500" b="0" i="0" u="none" strike="noStrike" noProof="0">
                          <a:latin typeface="Abadi Extra Light"/>
                        </a:rPr>
                        <a:t>Ensure medical facilities have the capacity to treat everyone who is sick or injured?</a:t>
                      </a:r>
                    </a:p>
                    <a:p>
                      <a:pPr marL="171450" lvl="0" indent="-171450">
                        <a:buClr>
                          <a:srgbClr val="000000"/>
                        </a:buClr>
                        <a:buFont typeface="Arial,Sans-Serif"/>
                        <a:buChar char="•"/>
                      </a:pPr>
                      <a:r>
                        <a:rPr lang="en-US" sz="1500" b="0" i="0" u="none" strike="noStrike" noProof="0">
                          <a:latin typeface="Abadi Extra Light"/>
                        </a:rPr>
                        <a:t>Help people who have lost income</a:t>
                      </a:r>
                    </a:p>
                    <a:p>
                      <a:pPr marL="171450" lvl="0" indent="-171450">
                        <a:buClr>
                          <a:srgbClr val="000000"/>
                        </a:buClr>
                        <a:buFont typeface="Arial,Sans-Serif"/>
                        <a:buChar char="•"/>
                      </a:pPr>
                      <a:r>
                        <a:rPr lang="en-US" sz="1500" b="0" i="0" u="none" strike="noStrike" noProof="0">
                          <a:latin typeface="Abadi Extra Light"/>
                        </a:rPr>
                        <a:t>Help businesses recover</a:t>
                      </a:r>
                      <a:endParaRPr lang="en-US" sz="2500">
                        <a:latin typeface="Abadi Extra Light"/>
                      </a:endParaRPr>
                    </a:p>
                  </a:txBody>
                  <a:tcPr marL="121920" marR="121920" marT="60960" marB="60960"/>
                </a:tc>
                <a:extLst>
                  <a:ext uri="{0D108BD9-81ED-4DB2-BD59-A6C34878D82A}">
                    <a16:rowId xmlns:a16="http://schemas.microsoft.com/office/drawing/2014/main" val="1831416991"/>
                  </a:ext>
                </a:extLst>
              </a:tr>
              <a:tr h="568960">
                <a:tc>
                  <a:txBody>
                    <a:bodyPr/>
                    <a:lstStyle/>
                    <a:p>
                      <a:pPr lvl="0">
                        <a:buNone/>
                      </a:pPr>
                      <a:r>
                        <a:rPr lang="en-US" sz="1500" b="0" i="0" u="none" strike="noStrike" noProof="0">
                          <a:latin typeface="Abadi Extra Light"/>
                        </a:rPr>
                        <a:t>Have you had fever and/or cough or shortness of breath and/or muscle aches or loss of sense of taste or smell in the last 30 days?</a:t>
                      </a:r>
                      <a:endParaRPr lang="en-US" sz="2500">
                        <a:latin typeface="Abadi Extra Light"/>
                      </a:endParaRPr>
                    </a:p>
                  </a:txBody>
                  <a:tcPr marL="121920" marR="121920" marT="60960" marB="60960"/>
                </a:tc>
                <a:extLst>
                  <a:ext uri="{0D108BD9-81ED-4DB2-BD59-A6C34878D82A}">
                    <a16:rowId xmlns:a16="http://schemas.microsoft.com/office/drawing/2014/main" val="4221192763"/>
                  </a:ext>
                </a:extLst>
              </a:tr>
              <a:tr h="494453">
                <a:tc>
                  <a:txBody>
                    <a:bodyPr/>
                    <a:lstStyle/>
                    <a:p>
                      <a:pPr lvl="0">
                        <a:buNone/>
                      </a:pPr>
                      <a:r>
                        <a:rPr lang="en-US" sz="1500" b="0" i="0" u="none" strike="noStrike" noProof="0">
                          <a:latin typeface="Abadi Extra Light"/>
                        </a:rPr>
                        <a:t>Did you ever get tested for COVID-19?</a:t>
                      </a:r>
                      <a:endParaRPr lang="en-US" sz="2500">
                        <a:latin typeface="Abadi Extra Light"/>
                      </a:endParaRPr>
                    </a:p>
                  </a:txBody>
                  <a:tcPr marL="121920" marR="121920" marT="60960" marB="60960"/>
                </a:tc>
                <a:extLst>
                  <a:ext uri="{0D108BD9-81ED-4DB2-BD59-A6C34878D82A}">
                    <a16:rowId xmlns:a16="http://schemas.microsoft.com/office/drawing/2014/main" val="2243081254"/>
                  </a:ext>
                </a:extLst>
              </a:tr>
              <a:tr h="494453">
                <a:tc>
                  <a:txBody>
                    <a:bodyPr/>
                    <a:lstStyle/>
                    <a:p>
                      <a:pPr lvl="0">
                        <a:buNone/>
                      </a:pPr>
                      <a:r>
                        <a:rPr lang="en-US" sz="1500" b="0" i="0" u="none" strike="noStrike" noProof="0">
                          <a:latin typeface="Abadi Extra Light"/>
                        </a:rPr>
                        <a:t>Why didn't you get tested? Select all that apply.</a:t>
                      </a:r>
                      <a:endParaRPr lang="en-US" sz="2500">
                        <a:latin typeface="Abadi Extra Light"/>
                      </a:endParaRPr>
                    </a:p>
                  </a:txBody>
                  <a:tcPr marL="121920" marR="121920" marT="60960" marB="60960"/>
                </a:tc>
                <a:extLst>
                  <a:ext uri="{0D108BD9-81ED-4DB2-BD59-A6C34878D82A}">
                    <a16:rowId xmlns:a16="http://schemas.microsoft.com/office/drawing/2014/main" val="301511135"/>
                  </a:ext>
                </a:extLst>
              </a:tr>
              <a:tr h="568960">
                <a:tc>
                  <a:txBody>
                    <a:bodyPr/>
                    <a:lstStyle/>
                    <a:p>
                      <a:pPr lvl="0">
                        <a:buNone/>
                      </a:pPr>
                      <a:r>
                        <a:rPr lang="en-US" sz="1500" b="0" i="0" u="none" strike="noStrike" noProof="0">
                          <a:latin typeface="Abadi Extra Light"/>
                        </a:rPr>
                        <a:t>Have you or anyone you know tested positive for COVID-19? Select all that apply.</a:t>
                      </a:r>
                      <a:endParaRPr lang="en-US" sz="2500">
                        <a:latin typeface="Abadi Extra Light"/>
                      </a:endParaRPr>
                    </a:p>
                  </a:txBody>
                  <a:tcPr marL="121920" marR="121920" marT="60960" marB="60960"/>
                </a:tc>
                <a:extLst>
                  <a:ext uri="{0D108BD9-81ED-4DB2-BD59-A6C34878D82A}">
                    <a16:rowId xmlns:a16="http://schemas.microsoft.com/office/drawing/2014/main" val="1344263152"/>
                  </a:ext>
                </a:extLst>
              </a:tr>
              <a:tr h="494453">
                <a:tc>
                  <a:txBody>
                    <a:bodyPr/>
                    <a:lstStyle/>
                    <a:p>
                      <a:pPr lvl="0">
                        <a:buNone/>
                      </a:pPr>
                      <a:r>
                        <a:rPr lang="en-US" sz="1500" b="0" i="0" u="none" strike="noStrike" noProof="0">
                          <a:latin typeface="Abadi Extra Light"/>
                        </a:rPr>
                        <a:t>Has someone close to you died from COVID-19?</a:t>
                      </a:r>
                      <a:endParaRPr lang="en-US" sz="2500">
                        <a:latin typeface="Abadi Extra Light"/>
                      </a:endParaRPr>
                    </a:p>
                  </a:txBody>
                  <a:tcPr marL="121920" marR="121920" marT="60960" marB="60960"/>
                </a:tc>
                <a:extLst>
                  <a:ext uri="{0D108BD9-81ED-4DB2-BD59-A6C34878D82A}">
                    <a16:rowId xmlns:a16="http://schemas.microsoft.com/office/drawing/2014/main" val="1604805370"/>
                  </a:ext>
                </a:extLst>
              </a:tr>
            </a:tbl>
          </a:graphicData>
        </a:graphic>
      </p:graphicFrame>
      <p:graphicFrame>
        <p:nvGraphicFramePr>
          <p:cNvPr id="9" name="Table 8">
            <a:extLst>
              <a:ext uri="{FF2B5EF4-FFF2-40B4-BE49-F238E27FC236}">
                <a16:creationId xmlns:a16="http://schemas.microsoft.com/office/drawing/2014/main" id="{E1EACC9D-C9B2-4E86-B3BC-3EE048B03C7D}"/>
              </a:ext>
            </a:extLst>
          </p:cNvPr>
          <p:cNvGraphicFramePr>
            <a:graphicFrameLocks noGrp="1"/>
          </p:cNvGraphicFramePr>
          <p:nvPr/>
        </p:nvGraphicFramePr>
        <p:xfrm>
          <a:off x="514993" y="4436699"/>
          <a:ext cx="5537436" cy="2231813"/>
        </p:xfrm>
        <a:graphic>
          <a:graphicData uri="http://schemas.openxmlformats.org/drawingml/2006/table">
            <a:tbl>
              <a:tblPr firstRow="1" bandRow="1"/>
              <a:tblGrid>
                <a:gridCol w="5537436">
                  <a:extLst>
                    <a:ext uri="{9D8B030D-6E8A-4147-A177-3AD203B41FA5}">
                      <a16:colId xmlns:a16="http://schemas.microsoft.com/office/drawing/2014/main" val="3341948794"/>
                    </a:ext>
                  </a:extLst>
                </a:gridCol>
              </a:tblGrid>
              <a:tr h="568960">
                <a:tc>
                  <a:txBody>
                    <a:bodyPr/>
                    <a:lstStyle/>
                    <a:p>
                      <a:pPr lvl="0">
                        <a:buNone/>
                      </a:pPr>
                      <a:r>
                        <a:rPr lang="en-US" sz="1500" b="0" i="0" u="none" strike="noStrike" noProof="0">
                          <a:latin typeface="Abadi Extra Light"/>
                        </a:rPr>
                        <a:t>How worried are you about getting infected with COVID-19 in Massachusetts?</a:t>
                      </a:r>
                      <a:endParaRPr lang="en-US" sz="2500">
                        <a:latin typeface="Abadi Extra Light"/>
                      </a:endParaRPr>
                    </a:p>
                  </a:txBody>
                  <a:tcPr marL="121920" marR="121920" marT="60960" marB="60960"/>
                </a:tc>
                <a:extLst>
                  <a:ext uri="{0D108BD9-81ED-4DB2-BD59-A6C34878D82A}">
                    <a16:rowId xmlns:a16="http://schemas.microsoft.com/office/drawing/2014/main" val="1831416991"/>
                  </a:ext>
                </a:extLst>
              </a:tr>
              <a:tr h="568960">
                <a:tc>
                  <a:txBody>
                    <a:bodyPr/>
                    <a:lstStyle/>
                    <a:p>
                      <a:pPr lvl="0">
                        <a:buNone/>
                      </a:pPr>
                      <a:r>
                        <a:rPr lang="en-US" sz="1500" b="0" i="0" u="none" strike="noStrike" noProof="0">
                          <a:latin typeface="Abadi Extra Light"/>
                        </a:rPr>
                        <a:t>Please select the two sources that you go to for the most reliable and up-to-date information about COVID-19.</a:t>
                      </a:r>
                      <a:endParaRPr lang="en-US" sz="2500">
                        <a:latin typeface="Abadi Extra Light"/>
                      </a:endParaRPr>
                    </a:p>
                  </a:txBody>
                  <a:tcPr marL="121920" marR="121920" marT="60960" marB="60960"/>
                </a:tc>
                <a:extLst>
                  <a:ext uri="{0D108BD9-81ED-4DB2-BD59-A6C34878D82A}">
                    <a16:rowId xmlns:a16="http://schemas.microsoft.com/office/drawing/2014/main" val="4221192763"/>
                  </a:ext>
                </a:extLst>
              </a:tr>
              <a:tr h="568960">
                <a:tc>
                  <a:txBody>
                    <a:bodyPr/>
                    <a:lstStyle/>
                    <a:p>
                      <a:pPr lvl="0">
                        <a:buNone/>
                      </a:pPr>
                      <a:r>
                        <a:rPr lang="en-US" sz="1500" b="0" i="0" u="none" strike="noStrike" noProof="0">
                          <a:latin typeface="Abadi Extra Light"/>
                        </a:rPr>
                        <a:t>When you are outside of the home are you able to keep 6 feet between yourself and others? </a:t>
                      </a:r>
                      <a:endParaRPr lang="en-US" sz="2500">
                        <a:latin typeface="Abadi Extra Light"/>
                      </a:endParaRPr>
                    </a:p>
                  </a:txBody>
                  <a:tcPr marL="121920" marR="121920" marT="60960" marB="60960"/>
                </a:tc>
                <a:extLst>
                  <a:ext uri="{0D108BD9-81ED-4DB2-BD59-A6C34878D82A}">
                    <a16:rowId xmlns:a16="http://schemas.microsoft.com/office/drawing/2014/main" val="2243081254"/>
                  </a:ext>
                </a:extLst>
              </a:tr>
              <a:tr h="494453">
                <a:tc>
                  <a:txBody>
                    <a:bodyPr/>
                    <a:lstStyle/>
                    <a:p>
                      <a:pPr lvl="0">
                        <a:buNone/>
                      </a:pPr>
                      <a:r>
                        <a:rPr lang="en-US" sz="1500" b="0" i="0" u="none" strike="noStrike" noProof="0">
                          <a:latin typeface="Abadi Extra Light"/>
                        </a:rPr>
                        <a:t>Why not? Check all that apply</a:t>
                      </a:r>
                      <a:endParaRPr lang="en-US" sz="2500">
                        <a:latin typeface="Abadi Extra Light"/>
                      </a:endParaRPr>
                    </a:p>
                  </a:txBody>
                  <a:tcPr marL="121920" marR="121920" marT="60960" marB="60960"/>
                </a:tc>
                <a:extLst>
                  <a:ext uri="{0D108BD9-81ED-4DB2-BD59-A6C34878D82A}">
                    <a16:rowId xmlns:a16="http://schemas.microsoft.com/office/drawing/2014/main" val="301511135"/>
                  </a:ext>
                </a:extLst>
              </a:tr>
            </a:tbl>
          </a:graphicData>
        </a:graphic>
      </p:graphicFrame>
      <p:sp>
        <p:nvSpPr>
          <p:cNvPr id="10" name="TextBox 9">
            <a:extLst>
              <a:ext uri="{FF2B5EF4-FFF2-40B4-BE49-F238E27FC236}">
                <a16:creationId xmlns:a16="http://schemas.microsoft.com/office/drawing/2014/main" id="{E5B8EB79-2553-4369-A095-5CF498BE92A7}"/>
              </a:ext>
            </a:extLst>
          </p:cNvPr>
          <p:cNvSpPr txBox="1"/>
          <p:nvPr/>
        </p:nvSpPr>
        <p:spPr>
          <a:xfrm>
            <a:off x="519611" y="3948467"/>
            <a:ext cx="5578959" cy="410433"/>
          </a:xfrm>
          <a:prstGeom prst="rect">
            <a:avLst/>
          </a:prstGeom>
          <a:solidFill>
            <a:schemeClr val="accent4">
              <a:lumMod val="75000"/>
            </a:schemeClr>
          </a:solid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a:ln>
                  <a:noFill/>
                </a:ln>
                <a:solidFill>
                  <a:srgbClr val="000000"/>
                </a:solidFill>
                <a:effectLst/>
                <a:uLnTx/>
                <a:uFillTx/>
                <a:latin typeface="Abadi Extra Light"/>
                <a:ea typeface="+mn-ea"/>
                <a:cs typeface="Arial"/>
                <a:sym typeface="Arial"/>
              </a:rPr>
              <a:t>Perceptions &amp; Experiences of COVID-19</a:t>
            </a:r>
            <a:endParaRPr kumimoji="0" lang="en-US" sz="1867" b="0" i="0" u="none" strike="noStrike" kern="0" cap="none" spc="0" normalizeH="0" baseline="0" noProof="0">
              <a:ln>
                <a:noFill/>
              </a:ln>
              <a:solidFill>
                <a:srgbClr val="000000"/>
              </a:solidFill>
              <a:effectLst/>
              <a:uLnTx/>
              <a:uFillTx/>
              <a:latin typeface="Abadi Extra Light"/>
              <a:ea typeface="+mn-ea"/>
              <a:cs typeface="Arial"/>
              <a:sym typeface="Arial"/>
            </a:endParaRPr>
          </a:p>
        </p:txBody>
      </p:sp>
      <p:sp>
        <p:nvSpPr>
          <p:cNvPr id="14" name="TextBox 13">
            <a:extLst>
              <a:ext uri="{FF2B5EF4-FFF2-40B4-BE49-F238E27FC236}">
                <a16:creationId xmlns:a16="http://schemas.microsoft.com/office/drawing/2014/main" id="{D869B5E3-3D54-479B-B26A-8BDE4F225E43}"/>
              </a:ext>
            </a:extLst>
          </p:cNvPr>
          <p:cNvSpPr txBox="1"/>
          <p:nvPr/>
        </p:nvSpPr>
        <p:spPr>
          <a:xfrm>
            <a:off x="6289039" y="771816"/>
            <a:ext cx="5578959" cy="410433"/>
          </a:xfrm>
          <a:prstGeom prst="rect">
            <a:avLst/>
          </a:prstGeom>
          <a:solidFill>
            <a:schemeClr val="accent4">
              <a:lumMod val="75000"/>
            </a:schemeClr>
          </a:solid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a:ln>
                  <a:noFill/>
                </a:ln>
                <a:solidFill>
                  <a:srgbClr val="000000"/>
                </a:solidFill>
                <a:effectLst/>
                <a:uLnTx/>
                <a:uFillTx/>
                <a:latin typeface="Abadi Extra Light"/>
                <a:ea typeface="+mn-ea"/>
                <a:cs typeface="Arial"/>
                <a:sym typeface="Arial"/>
              </a:rPr>
              <a:t>Perceptions &amp; Experiences of COVID-19</a:t>
            </a:r>
            <a:endParaRPr kumimoji="0" lang="en-US" sz="1867" b="0" i="0" u="none" strike="noStrike" kern="0" cap="none" spc="0" normalizeH="0" baseline="0" noProof="0">
              <a:ln>
                <a:noFill/>
              </a:ln>
              <a:solidFill>
                <a:srgbClr val="000000"/>
              </a:solidFill>
              <a:effectLst/>
              <a:uLnTx/>
              <a:uFillTx/>
              <a:latin typeface="Abadi Extra Light"/>
              <a:ea typeface="+mn-ea"/>
              <a:cs typeface="Arial"/>
              <a:sym typeface="Arial"/>
            </a:endParaRPr>
          </a:p>
        </p:txBody>
      </p:sp>
    </p:spTree>
    <p:extLst>
      <p:ext uri="{BB962C8B-B14F-4D97-AF65-F5344CB8AC3E}">
        <p14:creationId xmlns:p14="http://schemas.microsoft.com/office/powerpoint/2010/main" val="12977582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2643C-47B8-2F4E-95B9-7C41318C7009}"/>
              </a:ext>
            </a:extLst>
          </p:cNvPr>
          <p:cNvSpPr>
            <a:spLocks noGrp="1"/>
          </p:cNvSpPr>
          <p:nvPr>
            <p:ph type="title"/>
          </p:nvPr>
        </p:nvSpPr>
        <p:spPr>
          <a:xfrm>
            <a:off x="385577" y="-215599"/>
            <a:ext cx="10515600" cy="1325600"/>
          </a:xfrm>
        </p:spPr>
        <p:txBody>
          <a:bodyPr/>
          <a:lstStyle/>
          <a:p>
            <a:r>
              <a:rPr lang="en-US" sz="2533" b="1">
                <a:latin typeface="Abadi Extra Light"/>
              </a:rPr>
              <a:t>Survey Questions</a:t>
            </a:r>
          </a:p>
        </p:txBody>
      </p:sp>
      <p:sp>
        <p:nvSpPr>
          <p:cNvPr id="4" name="Slide Number Placeholder 3">
            <a:extLst>
              <a:ext uri="{FF2B5EF4-FFF2-40B4-BE49-F238E27FC236}">
                <a16:creationId xmlns:a16="http://schemas.microsoft.com/office/drawing/2014/main" id="{968913EB-F510-984F-9BD7-FDB73A27A0E5}"/>
              </a:ext>
            </a:extLst>
          </p:cNvPr>
          <p:cNvSpPr>
            <a:spLocks noGrp="1"/>
          </p:cNvSpPr>
          <p:nvPr>
            <p:ph type="sldNum" idx="12"/>
          </p:nvPr>
        </p:nvSpPr>
        <p:spPr/>
        <p:txBody>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467" b="0" i="0" u="none" strike="noStrike" kern="0" cap="none" spc="0" normalizeH="0" baseline="0" noProof="0">
                <a:ln>
                  <a:noFill/>
                </a:ln>
                <a:solidFill>
                  <a:srgbClr val="595959"/>
                </a:solidFill>
                <a:effectLst/>
                <a:uLnTx/>
                <a:uFillTx/>
                <a:latin typeface="Abadi Extra Light"/>
                <a:ea typeface="+mn-ea"/>
                <a:cs typeface="Arial"/>
                <a:sym typeface="Arial"/>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63</a:t>
            </a:fld>
            <a:endParaRPr kumimoji="0" lang="en" sz="1467" b="0" i="0" u="none" strike="noStrike" kern="0" cap="none" spc="0" normalizeH="0" baseline="0" noProof="0">
              <a:ln>
                <a:noFill/>
              </a:ln>
              <a:solidFill>
                <a:srgbClr val="595959"/>
              </a:solidFill>
              <a:effectLst/>
              <a:uLnTx/>
              <a:uFillTx/>
              <a:latin typeface="Abadi Extra Light"/>
              <a:ea typeface="+mn-ea"/>
              <a:cs typeface="Arial"/>
              <a:sym typeface="Arial"/>
            </a:endParaRPr>
          </a:p>
        </p:txBody>
      </p:sp>
      <p:sp>
        <p:nvSpPr>
          <p:cNvPr id="3" name="TextBox 2">
            <a:extLst>
              <a:ext uri="{FF2B5EF4-FFF2-40B4-BE49-F238E27FC236}">
                <a16:creationId xmlns:a16="http://schemas.microsoft.com/office/drawing/2014/main" id="{DB613646-941C-46BB-8E17-681FCF5C1055}"/>
              </a:ext>
            </a:extLst>
          </p:cNvPr>
          <p:cNvSpPr txBox="1"/>
          <p:nvPr/>
        </p:nvSpPr>
        <p:spPr>
          <a:xfrm>
            <a:off x="529509" y="771817"/>
            <a:ext cx="5578959" cy="410433"/>
          </a:xfrm>
          <a:prstGeom prst="rect">
            <a:avLst/>
          </a:prstGeom>
          <a:solidFill>
            <a:srgbClr val="FFFF00"/>
          </a:solid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a:ln>
                  <a:noFill/>
                </a:ln>
                <a:solidFill>
                  <a:srgbClr val="000000"/>
                </a:solidFill>
                <a:effectLst/>
                <a:uLnTx/>
                <a:uFillTx/>
                <a:latin typeface="Abadi Extra Light"/>
                <a:ea typeface="+mn-ea"/>
                <a:cs typeface="Arial"/>
                <a:sym typeface="Arial"/>
              </a:rPr>
              <a:t>Healthcare Access</a:t>
            </a:r>
            <a:endParaRPr kumimoji="0" lang="en-US" sz="1867" b="0" i="0" u="none" strike="noStrike" kern="0" cap="none" spc="0" normalizeH="0" baseline="0" noProof="0">
              <a:ln>
                <a:noFill/>
              </a:ln>
              <a:solidFill>
                <a:srgbClr val="000000"/>
              </a:solidFill>
              <a:effectLst/>
              <a:uLnTx/>
              <a:uFillTx/>
              <a:latin typeface="Abadi Extra Light"/>
              <a:ea typeface="+mn-ea"/>
              <a:cs typeface="Arial"/>
              <a:sym typeface="Arial"/>
            </a:endParaRPr>
          </a:p>
        </p:txBody>
      </p:sp>
      <p:graphicFrame>
        <p:nvGraphicFramePr>
          <p:cNvPr id="8" name="Table 8">
            <a:extLst>
              <a:ext uri="{FF2B5EF4-FFF2-40B4-BE49-F238E27FC236}">
                <a16:creationId xmlns:a16="http://schemas.microsoft.com/office/drawing/2014/main" id="{8444D938-F2FE-45A8-88FC-762B24DD47AE}"/>
              </a:ext>
            </a:extLst>
          </p:cNvPr>
          <p:cNvGraphicFramePr>
            <a:graphicFrameLocks noGrp="1"/>
          </p:cNvGraphicFramePr>
          <p:nvPr/>
        </p:nvGraphicFramePr>
        <p:xfrm>
          <a:off x="524890" y="1319427"/>
          <a:ext cx="5537436" cy="4692223"/>
        </p:xfrm>
        <a:graphic>
          <a:graphicData uri="http://schemas.openxmlformats.org/drawingml/2006/table">
            <a:tbl>
              <a:tblPr firstRow="1" bandRow="1"/>
              <a:tblGrid>
                <a:gridCol w="5537436">
                  <a:extLst>
                    <a:ext uri="{9D8B030D-6E8A-4147-A177-3AD203B41FA5}">
                      <a16:colId xmlns:a16="http://schemas.microsoft.com/office/drawing/2014/main" val="3341948794"/>
                    </a:ext>
                  </a:extLst>
                </a:gridCol>
              </a:tblGrid>
              <a:tr h="568960">
                <a:tc>
                  <a:txBody>
                    <a:bodyPr/>
                    <a:lstStyle/>
                    <a:p>
                      <a:pPr lvl="0">
                        <a:buNone/>
                      </a:pPr>
                      <a:r>
                        <a:rPr lang="en-US" sz="1500" b="0" i="0" u="none" strike="noStrike" noProof="0">
                          <a:latin typeface="Abadi Extra Light"/>
                        </a:rPr>
                        <a:t>Do you currently have any of the following health conditions? Select all that apply.</a:t>
                      </a:r>
                      <a:endParaRPr lang="en-US" sz="2500">
                        <a:latin typeface="Abadi Extra Light"/>
                      </a:endParaRPr>
                    </a:p>
                  </a:txBody>
                  <a:tcPr marL="121920" marR="121920" marT="60960" marB="60960"/>
                </a:tc>
                <a:extLst>
                  <a:ext uri="{0D108BD9-81ED-4DB2-BD59-A6C34878D82A}">
                    <a16:rowId xmlns:a16="http://schemas.microsoft.com/office/drawing/2014/main" val="1831416991"/>
                  </a:ext>
                </a:extLst>
              </a:tr>
              <a:tr h="568960">
                <a:tc>
                  <a:txBody>
                    <a:bodyPr/>
                    <a:lstStyle/>
                    <a:p>
                      <a:pPr lvl="0">
                        <a:buNone/>
                      </a:pPr>
                      <a:r>
                        <a:rPr lang="en-US" sz="1500" b="0" i="0" u="none" strike="noStrike" noProof="0">
                          <a:latin typeface="Abadi Extra Light"/>
                        </a:rPr>
                        <a:t>Since July 1, 2020, what has been your experience with trying to see a doctor, counselor or another medical professional? Select all that apply.</a:t>
                      </a:r>
                      <a:endParaRPr lang="en-US" sz="2500">
                        <a:latin typeface="Abadi Extra Light"/>
                      </a:endParaRPr>
                    </a:p>
                  </a:txBody>
                  <a:tcPr marL="121920" marR="121920" marT="60960" marB="60960"/>
                </a:tc>
                <a:extLst>
                  <a:ext uri="{0D108BD9-81ED-4DB2-BD59-A6C34878D82A}">
                    <a16:rowId xmlns:a16="http://schemas.microsoft.com/office/drawing/2014/main" val="4221192763"/>
                  </a:ext>
                </a:extLst>
              </a:tr>
              <a:tr h="568960">
                <a:tc>
                  <a:txBody>
                    <a:bodyPr/>
                    <a:lstStyle/>
                    <a:p>
                      <a:pPr lvl="0">
                        <a:buNone/>
                      </a:pPr>
                      <a:r>
                        <a:rPr lang="en-US" sz="1500" b="0" i="0" u="none" strike="noStrike" noProof="0">
                          <a:latin typeface="Abadi Extra Light"/>
                        </a:rPr>
                        <a:t>For the care you did not get, why did you want to see a doctor or counselor at that time? Select all that apply.</a:t>
                      </a:r>
                      <a:endParaRPr lang="en-US" sz="2500">
                        <a:latin typeface="Abadi Extra Light"/>
                      </a:endParaRPr>
                    </a:p>
                  </a:txBody>
                  <a:tcPr marL="121920" marR="121920" marT="60960" marB="60960"/>
                </a:tc>
                <a:extLst>
                  <a:ext uri="{0D108BD9-81ED-4DB2-BD59-A6C34878D82A}">
                    <a16:rowId xmlns:a16="http://schemas.microsoft.com/office/drawing/2014/main" val="2243081254"/>
                  </a:ext>
                </a:extLst>
              </a:tr>
              <a:tr h="568960">
                <a:tc>
                  <a:txBody>
                    <a:bodyPr/>
                    <a:lstStyle/>
                    <a:p>
                      <a:pPr lvl="0">
                        <a:buNone/>
                      </a:pPr>
                      <a:r>
                        <a:rPr lang="en-US" sz="1500" b="0" i="0" u="none" strike="noStrike" noProof="0">
                          <a:latin typeface="Abadi Extra Light"/>
                        </a:rPr>
                        <a:t>What type(s) of regular care or check-up did you need at that time? Select all that apply.</a:t>
                      </a:r>
                      <a:endParaRPr lang="en-US" sz="2500">
                        <a:latin typeface="Abadi Extra Light"/>
                      </a:endParaRPr>
                    </a:p>
                  </a:txBody>
                  <a:tcPr marL="121920" marR="121920" marT="60960" marB="60960"/>
                </a:tc>
                <a:extLst>
                  <a:ext uri="{0D108BD9-81ED-4DB2-BD59-A6C34878D82A}">
                    <a16:rowId xmlns:a16="http://schemas.microsoft.com/office/drawing/2014/main" val="301511135"/>
                  </a:ext>
                </a:extLst>
              </a:tr>
              <a:tr h="568960">
                <a:tc>
                  <a:txBody>
                    <a:bodyPr/>
                    <a:lstStyle/>
                    <a:p>
                      <a:pPr lvl="0">
                        <a:buNone/>
                      </a:pPr>
                      <a:r>
                        <a:rPr lang="en-US" sz="1500" b="0" i="0" u="none" strike="noStrike" noProof="0">
                          <a:latin typeface="Abadi Extra Light"/>
                        </a:rPr>
                        <a:t>What condition(s) did you need emergency or urgent care for at the time? Select all that apply</a:t>
                      </a:r>
                      <a:endParaRPr lang="en-US" sz="2500">
                        <a:latin typeface="Abadi Extra Light"/>
                      </a:endParaRPr>
                    </a:p>
                  </a:txBody>
                  <a:tcPr marL="121920" marR="121920" marT="60960" marB="60960"/>
                </a:tc>
                <a:extLst>
                  <a:ext uri="{0D108BD9-81ED-4DB2-BD59-A6C34878D82A}">
                    <a16:rowId xmlns:a16="http://schemas.microsoft.com/office/drawing/2014/main" val="1344263152"/>
                  </a:ext>
                </a:extLst>
              </a:tr>
              <a:tr h="494452">
                <a:tc>
                  <a:txBody>
                    <a:bodyPr/>
                    <a:lstStyle/>
                    <a:p>
                      <a:pPr lvl="0">
                        <a:buNone/>
                      </a:pPr>
                      <a:r>
                        <a:rPr lang="en-US" sz="1500" b="0" i="0" u="none" strike="noStrike" noProof="0">
                          <a:latin typeface="Abadi Extra Light"/>
                        </a:rPr>
                        <a:t>Why were you not able to get care at the time? Select all that apply.</a:t>
                      </a:r>
                      <a:endParaRPr lang="en-US" sz="2500">
                        <a:latin typeface="Abadi Extra Light"/>
                      </a:endParaRPr>
                    </a:p>
                  </a:txBody>
                  <a:tcPr marL="121920" marR="121920" marT="60960" marB="60960"/>
                </a:tc>
                <a:extLst>
                  <a:ext uri="{0D108BD9-81ED-4DB2-BD59-A6C34878D82A}">
                    <a16:rowId xmlns:a16="http://schemas.microsoft.com/office/drawing/2014/main" val="4271509259"/>
                  </a:ext>
                </a:extLst>
              </a:tr>
              <a:tr h="568960">
                <a:tc>
                  <a:txBody>
                    <a:bodyPr/>
                    <a:lstStyle/>
                    <a:p>
                      <a:pPr lvl="0">
                        <a:buNone/>
                      </a:pPr>
                      <a:r>
                        <a:rPr lang="en-US" sz="1500" b="0" i="0" u="none" strike="noStrike" noProof="0">
                          <a:latin typeface="Abadi Extra Light"/>
                        </a:rPr>
                        <a:t>What type(s) of health insurance do you currently have? Select all that apply.</a:t>
                      </a:r>
                      <a:endParaRPr lang="en-US" sz="2500">
                        <a:latin typeface="Abadi Extra Light"/>
                      </a:endParaRPr>
                    </a:p>
                  </a:txBody>
                  <a:tcPr marL="121920" marR="121920" marT="60960" marB="60960"/>
                </a:tc>
                <a:extLst>
                  <a:ext uri="{0D108BD9-81ED-4DB2-BD59-A6C34878D82A}">
                    <a16:rowId xmlns:a16="http://schemas.microsoft.com/office/drawing/2014/main" val="1474785953"/>
                  </a:ext>
                </a:extLst>
              </a:tr>
              <a:tr h="494451">
                <a:tc>
                  <a:txBody>
                    <a:bodyPr/>
                    <a:lstStyle/>
                    <a:p>
                      <a:pPr lvl="0">
                        <a:buNone/>
                      </a:pPr>
                      <a:r>
                        <a:rPr lang="en-US" sz="1500" b="0" i="0" u="none" strike="noStrike" noProof="0">
                          <a:latin typeface="Abadi Extra Light"/>
                        </a:rPr>
                        <a:t>Has your health insurance changed since the COVID-19 outbreak?</a:t>
                      </a:r>
                      <a:endParaRPr lang="en-US" sz="2500">
                        <a:latin typeface="Abadi Extra Light"/>
                      </a:endParaRPr>
                    </a:p>
                  </a:txBody>
                  <a:tcPr marL="121920" marR="121920" marT="60960" marB="60960"/>
                </a:tc>
                <a:extLst>
                  <a:ext uri="{0D108BD9-81ED-4DB2-BD59-A6C34878D82A}">
                    <a16:rowId xmlns:a16="http://schemas.microsoft.com/office/drawing/2014/main" val="1547250772"/>
                  </a:ext>
                </a:extLst>
              </a:tr>
            </a:tbl>
          </a:graphicData>
        </a:graphic>
      </p:graphicFrame>
      <p:graphicFrame>
        <p:nvGraphicFramePr>
          <p:cNvPr id="12" name="Table 8">
            <a:extLst>
              <a:ext uri="{FF2B5EF4-FFF2-40B4-BE49-F238E27FC236}">
                <a16:creationId xmlns:a16="http://schemas.microsoft.com/office/drawing/2014/main" id="{63FC0A5A-3119-4E8E-9906-7BB55CA0B6E7}"/>
              </a:ext>
            </a:extLst>
          </p:cNvPr>
          <p:cNvGraphicFramePr>
            <a:graphicFrameLocks noGrp="1"/>
          </p:cNvGraphicFramePr>
          <p:nvPr/>
        </p:nvGraphicFramePr>
        <p:xfrm>
          <a:off x="6363590" y="1319425"/>
          <a:ext cx="5438199" cy="4724400"/>
        </p:xfrm>
        <a:graphic>
          <a:graphicData uri="http://schemas.openxmlformats.org/drawingml/2006/table">
            <a:tbl>
              <a:tblPr firstRow="1" bandRow="1"/>
              <a:tblGrid>
                <a:gridCol w="5438199">
                  <a:extLst>
                    <a:ext uri="{9D8B030D-6E8A-4147-A177-3AD203B41FA5}">
                      <a16:colId xmlns:a16="http://schemas.microsoft.com/office/drawing/2014/main" val="3341948794"/>
                    </a:ext>
                  </a:extLst>
                </a:gridCol>
              </a:tblGrid>
              <a:tr h="1910080">
                <a:tc>
                  <a:txBody>
                    <a:bodyPr/>
                    <a:lstStyle/>
                    <a:p>
                      <a:pPr lvl="0">
                        <a:buNone/>
                      </a:pPr>
                      <a:r>
                        <a:rPr lang="en-US" sz="1500" b="0" i="0" u="none" strike="noStrike" noProof="0">
                          <a:latin typeface="Abadi Extra Light"/>
                        </a:rPr>
                        <a:t>Which of the following basic needs are you worried about getting for you and your family? This could be now or in the next couple of weeks. Select all that apply.</a:t>
                      </a:r>
                    </a:p>
                    <a:p>
                      <a:pPr marL="171450" lvl="0" indent="-171450">
                        <a:buFont typeface="Arial"/>
                        <a:buChar char="•"/>
                      </a:pPr>
                      <a:r>
                        <a:rPr lang="en-US" sz="1500" b="0" i="0" u="none" strike="noStrike" noProof="0">
                          <a:latin typeface="Abadi Extra Light"/>
                        </a:rPr>
                        <a:t>Household Items</a:t>
                      </a:r>
                    </a:p>
                    <a:p>
                      <a:pPr marL="171450" lvl="0" indent="-171450">
                        <a:buFont typeface="Arial"/>
                        <a:buChar char="•"/>
                      </a:pPr>
                      <a:r>
                        <a:rPr lang="en-US" sz="1500" b="0" i="0" u="none" strike="noStrike" noProof="0">
                          <a:latin typeface="Abadi Extra Light"/>
                        </a:rPr>
                        <a:t>Healthcare and medication</a:t>
                      </a:r>
                    </a:p>
                    <a:p>
                      <a:pPr marL="171450" lvl="0" indent="-171450">
                        <a:buFont typeface="Arial"/>
                        <a:buChar char="•"/>
                      </a:pPr>
                      <a:r>
                        <a:rPr lang="en-US" sz="1500" b="0" i="0" u="none" strike="noStrike" noProof="0">
                          <a:latin typeface="Abadi Extra Light"/>
                        </a:rPr>
                        <a:t>Technology</a:t>
                      </a:r>
                    </a:p>
                    <a:p>
                      <a:pPr marL="171450" lvl="0" indent="-171450">
                        <a:buFont typeface="Arial"/>
                        <a:buChar char="•"/>
                      </a:pPr>
                      <a:r>
                        <a:rPr lang="en-US" sz="1500" b="0" i="0" u="none" strike="noStrike" noProof="0">
                          <a:latin typeface="Abadi Extra Light"/>
                        </a:rPr>
                        <a:t>Childcare supplies</a:t>
                      </a:r>
                    </a:p>
                    <a:p>
                      <a:pPr marL="171450" lvl="0" indent="-171450">
                        <a:buFont typeface="Arial"/>
                        <a:buChar char="•"/>
                      </a:pPr>
                      <a:r>
                        <a:rPr lang="en-US" sz="1500" b="0" i="0" u="none" strike="noStrike" noProof="0">
                          <a:latin typeface="Abadi Extra Light"/>
                        </a:rPr>
                        <a:t>Other</a:t>
                      </a:r>
                    </a:p>
                  </a:txBody>
                  <a:tcPr marL="121920" marR="121920" marT="60960" marB="60960"/>
                </a:tc>
                <a:extLst>
                  <a:ext uri="{0D108BD9-81ED-4DB2-BD59-A6C34878D82A}">
                    <a16:rowId xmlns:a16="http://schemas.microsoft.com/office/drawing/2014/main" val="1831416991"/>
                  </a:ext>
                </a:extLst>
              </a:tr>
              <a:tr h="792480">
                <a:tc>
                  <a:txBody>
                    <a:bodyPr/>
                    <a:lstStyle/>
                    <a:p>
                      <a:pPr lvl="0">
                        <a:buNone/>
                      </a:pPr>
                      <a:r>
                        <a:rPr lang="en-US" sz="1500" b="0" i="0" u="none" strike="noStrike" noProof="0">
                          <a:latin typeface="Abadi Extra Light"/>
                        </a:rPr>
                        <a:t>Which of these would be helpful to you right now? Select all that apply. (Food, help getting benefits, knowledge about rights, accessible services – translation, disability, childcare, other)</a:t>
                      </a:r>
                    </a:p>
                  </a:txBody>
                  <a:tcPr marL="121920" marR="121920" marT="60960" marB="60960"/>
                </a:tc>
                <a:extLst>
                  <a:ext uri="{0D108BD9-81ED-4DB2-BD59-A6C34878D82A}">
                    <a16:rowId xmlns:a16="http://schemas.microsoft.com/office/drawing/2014/main" val="4221192763"/>
                  </a:ext>
                </a:extLst>
              </a:tr>
              <a:tr h="568960">
                <a:tc>
                  <a:txBody>
                    <a:bodyPr/>
                    <a:lstStyle/>
                    <a:p>
                      <a:pPr lvl="0">
                        <a:buNone/>
                      </a:pPr>
                      <a:r>
                        <a:rPr lang="en-US" sz="1500" b="0" i="0" u="none" strike="noStrike" noProof="0">
                          <a:latin typeface="Abadi Extra Light"/>
                        </a:rPr>
                        <a:t>Which types of expenses or bills are you most worried about paying in the next few weeks?</a:t>
                      </a:r>
                      <a:endParaRPr lang="en-US" sz="2500">
                        <a:latin typeface="Abadi Extra Light"/>
                      </a:endParaRPr>
                    </a:p>
                  </a:txBody>
                  <a:tcPr marL="121920" marR="121920" marT="60960" marB="60960"/>
                </a:tc>
                <a:extLst>
                  <a:ext uri="{0D108BD9-81ED-4DB2-BD59-A6C34878D82A}">
                    <a16:rowId xmlns:a16="http://schemas.microsoft.com/office/drawing/2014/main" val="2243081254"/>
                  </a:ext>
                </a:extLst>
              </a:tr>
              <a:tr h="568960">
                <a:tc>
                  <a:txBody>
                    <a:bodyPr/>
                    <a:lstStyle/>
                    <a:p>
                      <a:pPr lvl="0">
                        <a:buNone/>
                      </a:pPr>
                      <a:r>
                        <a:rPr lang="en-US" sz="1500" b="0" i="0" u="none" strike="noStrike" noProof="0">
                          <a:latin typeface="Abadi Extra Light"/>
                        </a:rPr>
                        <a:t>Are you worried about any of these that will require you to move out of where you live in the next few months? Select all that apply</a:t>
                      </a:r>
                      <a:endParaRPr lang="en-US" sz="2500">
                        <a:latin typeface="Abadi Extra Light"/>
                      </a:endParaRPr>
                    </a:p>
                  </a:txBody>
                  <a:tcPr marL="121920" marR="121920" marT="60960" marB="60960"/>
                </a:tc>
                <a:extLst>
                  <a:ext uri="{0D108BD9-81ED-4DB2-BD59-A6C34878D82A}">
                    <a16:rowId xmlns:a16="http://schemas.microsoft.com/office/drawing/2014/main" val="301511135"/>
                  </a:ext>
                </a:extLst>
              </a:tr>
              <a:tr h="568960">
                <a:tc>
                  <a:txBody>
                    <a:bodyPr/>
                    <a:lstStyle/>
                    <a:p>
                      <a:pPr lvl="0">
                        <a:buNone/>
                      </a:pPr>
                      <a:r>
                        <a:rPr lang="en-US" sz="1500" b="0" i="0" u="none" strike="noStrike" noProof="0">
                          <a:latin typeface="Abadi Extra Light"/>
                        </a:rPr>
                        <a:t>Have you applied to any of these financial supports since the beginning of the COVID-19 outbreak? What is the status of your application?</a:t>
                      </a:r>
                      <a:endParaRPr lang="en-US" sz="2500">
                        <a:latin typeface="Abadi Extra Light"/>
                      </a:endParaRPr>
                    </a:p>
                  </a:txBody>
                  <a:tcPr marL="121920" marR="121920" marT="60960" marB="60960"/>
                </a:tc>
                <a:extLst>
                  <a:ext uri="{0D108BD9-81ED-4DB2-BD59-A6C34878D82A}">
                    <a16:rowId xmlns:a16="http://schemas.microsoft.com/office/drawing/2014/main" val="1344263152"/>
                  </a:ext>
                </a:extLst>
              </a:tr>
            </a:tbl>
          </a:graphicData>
        </a:graphic>
      </p:graphicFrame>
      <p:sp>
        <p:nvSpPr>
          <p:cNvPr id="14" name="TextBox 13">
            <a:extLst>
              <a:ext uri="{FF2B5EF4-FFF2-40B4-BE49-F238E27FC236}">
                <a16:creationId xmlns:a16="http://schemas.microsoft.com/office/drawing/2014/main" id="{D869B5E3-3D54-479B-B26A-8BDE4F225E43}"/>
              </a:ext>
            </a:extLst>
          </p:cNvPr>
          <p:cNvSpPr txBox="1"/>
          <p:nvPr/>
        </p:nvSpPr>
        <p:spPr>
          <a:xfrm>
            <a:off x="6289039" y="771816"/>
            <a:ext cx="5578959" cy="410433"/>
          </a:xfrm>
          <a:prstGeom prst="rect">
            <a:avLst/>
          </a:prstGeom>
          <a:solidFill>
            <a:srgbClr val="92D050"/>
          </a:solid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a:ln>
                  <a:noFill/>
                </a:ln>
                <a:solidFill>
                  <a:srgbClr val="000000"/>
                </a:solidFill>
                <a:effectLst/>
                <a:uLnTx/>
                <a:uFillTx/>
                <a:latin typeface="Abadi Extra Light"/>
                <a:ea typeface="+mn-ea"/>
                <a:cs typeface="Arial"/>
                <a:sym typeface="Arial"/>
              </a:rPr>
              <a:t>Basic Needs</a:t>
            </a:r>
            <a:endParaRPr kumimoji="0" lang="en-US" sz="1867" b="0" i="0" u="none" strike="noStrike" kern="0" cap="none" spc="0" normalizeH="0" baseline="0" noProof="0">
              <a:ln>
                <a:noFill/>
              </a:ln>
              <a:solidFill>
                <a:srgbClr val="000000"/>
              </a:solidFill>
              <a:effectLst/>
              <a:uLnTx/>
              <a:uFillTx/>
              <a:latin typeface="Abadi Extra Light"/>
              <a:ea typeface="+mn-ea"/>
              <a:cs typeface="Arial"/>
              <a:sym typeface="Arial"/>
            </a:endParaRPr>
          </a:p>
        </p:txBody>
      </p:sp>
    </p:spTree>
    <p:extLst>
      <p:ext uri="{BB962C8B-B14F-4D97-AF65-F5344CB8AC3E}">
        <p14:creationId xmlns:p14="http://schemas.microsoft.com/office/powerpoint/2010/main" val="14510259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2643C-47B8-2F4E-95B9-7C41318C7009}"/>
              </a:ext>
            </a:extLst>
          </p:cNvPr>
          <p:cNvSpPr>
            <a:spLocks noGrp="1"/>
          </p:cNvSpPr>
          <p:nvPr>
            <p:ph type="title"/>
          </p:nvPr>
        </p:nvSpPr>
        <p:spPr>
          <a:xfrm>
            <a:off x="385577" y="-215599"/>
            <a:ext cx="10515600" cy="1325600"/>
          </a:xfrm>
        </p:spPr>
        <p:txBody>
          <a:bodyPr/>
          <a:lstStyle/>
          <a:p>
            <a:r>
              <a:rPr lang="en-US" sz="2533" b="1">
                <a:latin typeface="Abadi Extra Light"/>
              </a:rPr>
              <a:t>Survey Questions</a:t>
            </a:r>
          </a:p>
        </p:txBody>
      </p:sp>
      <p:sp>
        <p:nvSpPr>
          <p:cNvPr id="4" name="Slide Number Placeholder 3">
            <a:extLst>
              <a:ext uri="{FF2B5EF4-FFF2-40B4-BE49-F238E27FC236}">
                <a16:creationId xmlns:a16="http://schemas.microsoft.com/office/drawing/2014/main" id="{968913EB-F510-984F-9BD7-FDB73A27A0E5}"/>
              </a:ext>
            </a:extLst>
          </p:cNvPr>
          <p:cNvSpPr>
            <a:spLocks noGrp="1"/>
          </p:cNvSpPr>
          <p:nvPr>
            <p:ph type="sldNum" idx="12"/>
          </p:nvPr>
        </p:nvSpPr>
        <p:spPr/>
        <p:txBody>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467" b="0" i="0" u="none" strike="noStrike" kern="0" cap="none" spc="0" normalizeH="0" baseline="0" noProof="0">
                <a:ln>
                  <a:noFill/>
                </a:ln>
                <a:solidFill>
                  <a:srgbClr val="595959"/>
                </a:solidFill>
                <a:effectLst/>
                <a:uLnTx/>
                <a:uFillTx/>
                <a:latin typeface="Abadi Extra Light"/>
                <a:ea typeface="+mn-ea"/>
                <a:cs typeface="Arial"/>
                <a:sym typeface="Arial"/>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64</a:t>
            </a:fld>
            <a:endParaRPr kumimoji="0" lang="en" sz="1467" b="0" i="0" u="none" strike="noStrike" kern="0" cap="none" spc="0" normalizeH="0" baseline="0" noProof="0">
              <a:ln>
                <a:noFill/>
              </a:ln>
              <a:solidFill>
                <a:srgbClr val="595959"/>
              </a:solidFill>
              <a:effectLst/>
              <a:uLnTx/>
              <a:uFillTx/>
              <a:latin typeface="Abadi Extra Light"/>
              <a:ea typeface="+mn-ea"/>
              <a:cs typeface="Arial"/>
              <a:sym typeface="Arial"/>
            </a:endParaRPr>
          </a:p>
        </p:txBody>
      </p:sp>
      <p:sp>
        <p:nvSpPr>
          <p:cNvPr id="3" name="TextBox 2">
            <a:extLst>
              <a:ext uri="{FF2B5EF4-FFF2-40B4-BE49-F238E27FC236}">
                <a16:creationId xmlns:a16="http://schemas.microsoft.com/office/drawing/2014/main" id="{DB613646-941C-46BB-8E17-681FCF5C1055}"/>
              </a:ext>
            </a:extLst>
          </p:cNvPr>
          <p:cNvSpPr txBox="1"/>
          <p:nvPr/>
        </p:nvSpPr>
        <p:spPr>
          <a:xfrm>
            <a:off x="529509" y="771817"/>
            <a:ext cx="5578959" cy="410433"/>
          </a:xfrm>
          <a:prstGeom prst="rect">
            <a:avLst/>
          </a:prstGeom>
          <a:solidFill>
            <a:srgbClr val="FF0000"/>
          </a:solid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a:ln>
                  <a:noFill/>
                </a:ln>
                <a:solidFill>
                  <a:srgbClr val="000000"/>
                </a:solidFill>
                <a:effectLst/>
                <a:uLnTx/>
                <a:uFillTx/>
                <a:latin typeface="Abadi Extra Light"/>
                <a:ea typeface="+mn-ea"/>
                <a:cs typeface="Arial"/>
                <a:sym typeface="Arial"/>
              </a:rPr>
              <a:t>Mental Health</a:t>
            </a:r>
            <a:endParaRPr kumimoji="0" lang="en-US" sz="1867" b="0" i="0" u="none" strike="noStrike" kern="0" cap="none" spc="0" normalizeH="0" baseline="0" noProof="0">
              <a:ln>
                <a:noFill/>
              </a:ln>
              <a:solidFill>
                <a:srgbClr val="000000"/>
              </a:solidFill>
              <a:effectLst/>
              <a:uLnTx/>
              <a:uFillTx/>
              <a:latin typeface="Abadi Extra Light"/>
              <a:ea typeface="+mn-ea"/>
              <a:cs typeface="Arial"/>
              <a:sym typeface="Arial"/>
            </a:endParaRPr>
          </a:p>
        </p:txBody>
      </p:sp>
      <p:graphicFrame>
        <p:nvGraphicFramePr>
          <p:cNvPr id="8" name="Table 8">
            <a:extLst>
              <a:ext uri="{FF2B5EF4-FFF2-40B4-BE49-F238E27FC236}">
                <a16:creationId xmlns:a16="http://schemas.microsoft.com/office/drawing/2014/main" id="{8444D938-F2FE-45A8-88FC-762B24DD47AE}"/>
              </a:ext>
            </a:extLst>
          </p:cNvPr>
          <p:cNvGraphicFramePr>
            <a:graphicFrameLocks noGrp="1"/>
          </p:cNvGraphicFramePr>
          <p:nvPr/>
        </p:nvGraphicFramePr>
        <p:xfrm>
          <a:off x="524890" y="1319427"/>
          <a:ext cx="5537436" cy="4023360"/>
        </p:xfrm>
        <a:graphic>
          <a:graphicData uri="http://schemas.openxmlformats.org/drawingml/2006/table">
            <a:tbl>
              <a:tblPr firstRow="1" bandRow="1"/>
              <a:tblGrid>
                <a:gridCol w="5537436">
                  <a:extLst>
                    <a:ext uri="{9D8B030D-6E8A-4147-A177-3AD203B41FA5}">
                      <a16:colId xmlns:a16="http://schemas.microsoft.com/office/drawing/2014/main" val="3341948794"/>
                    </a:ext>
                  </a:extLst>
                </a:gridCol>
              </a:tblGrid>
              <a:tr h="792480">
                <a:tc>
                  <a:txBody>
                    <a:bodyPr/>
                    <a:lstStyle/>
                    <a:p>
                      <a:pPr lvl="0">
                        <a:buNone/>
                      </a:pPr>
                      <a:r>
                        <a:rPr lang="en-US" sz="1500" b="0" i="0" u="none" strike="noStrike" noProof="0">
                          <a:latin typeface="Abadi Extra Light"/>
                        </a:rPr>
                        <a:t>Now thinking about your mental health, which includes stress, depression, and problems with emotions, on how many days during the past 30 days was your mental health not good?</a:t>
                      </a:r>
                      <a:endParaRPr lang="en-US" sz="2500">
                        <a:latin typeface="Abadi Extra Light"/>
                      </a:endParaRPr>
                    </a:p>
                  </a:txBody>
                  <a:tcPr marL="121920" marR="121920" marT="60960" marB="60960"/>
                </a:tc>
                <a:extLst>
                  <a:ext uri="{0D108BD9-81ED-4DB2-BD59-A6C34878D82A}">
                    <a16:rowId xmlns:a16="http://schemas.microsoft.com/office/drawing/2014/main" val="1831416991"/>
                  </a:ext>
                </a:extLst>
              </a:tr>
              <a:tr h="2357120">
                <a:tc>
                  <a:txBody>
                    <a:bodyPr/>
                    <a:lstStyle/>
                    <a:p>
                      <a:pPr lvl="0" algn="l">
                        <a:lnSpc>
                          <a:spcPct val="100000"/>
                        </a:lnSpc>
                        <a:spcBef>
                          <a:spcPts val="0"/>
                        </a:spcBef>
                        <a:spcAft>
                          <a:spcPts val="0"/>
                        </a:spcAft>
                        <a:buNone/>
                      </a:pPr>
                      <a:r>
                        <a:rPr lang="en-US" sz="1500" b="0" i="0" u="none" strike="noStrike" noProof="0">
                          <a:latin typeface="Abadi Extra Light"/>
                        </a:rPr>
                        <a:t>In the past month, have you had three or more of the following reactions to things you’ve seen, heard, or experienced related to the COVID-19 outbreak: </a:t>
                      </a:r>
                      <a:endParaRPr lang="en-US" sz="2500">
                        <a:latin typeface="Abadi Extra Light"/>
                      </a:endParaRPr>
                    </a:p>
                    <a:p>
                      <a:pPr marL="171450" lvl="0" indent="-171450" algn="l">
                        <a:lnSpc>
                          <a:spcPct val="100000"/>
                        </a:lnSpc>
                        <a:spcBef>
                          <a:spcPts val="0"/>
                        </a:spcBef>
                        <a:spcAft>
                          <a:spcPts val="0"/>
                        </a:spcAft>
                        <a:buFont typeface="Arial"/>
                        <a:buChar char="•"/>
                      </a:pPr>
                      <a:r>
                        <a:rPr lang="en-US" sz="1500" b="0" i="0" u="none" strike="noStrike" noProof="0">
                          <a:latin typeface="Abadi Extra Light"/>
                        </a:rPr>
                        <a:t>Had nightmares or thought about it when you did not want to? </a:t>
                      </a:r>
                      <a:endParaRPr lang="en-US" sz="2500">
                        <a:latin typeface="Abadi Extra Light"/>
                      </a:endParaRPr>
                    </a:p>
                    <a:p>
                      <a:pPr marL="171450" lvl="0" indent="-171450" algn="l">
                        <a:lnSpc>
                          <a:spcPct val="100000"/>
                        </a:lnSpc>
                        <a:spcBef>
                          <a:spcPts val="0"/>
                        </a:spcBef>
                        <a:spcAft>
                          <a:spcPts val="0"/>
                        </a:spcAft>
                        <a:buFont typeface="Arial"/>
                        <a:buChar char="•"/>
                      </a:pPr>
                      <a:r>
                        <a:rPr lang="en-US" sz="1500" b="0" i="0" u="none" strike="noStrike" noProof="0">
                          <a:latin typeface="Abadi Extra Light"/>
                        </a:rPr>
                        <a:t>Tried not to think about it or went out of your way to avoid situations that reminded you of it? </a:t>
                      </a:r>
                      <a:endParaRPr lang="en-US" sz="2500">
                        <a:latin typeface="Abadi Extra Light"/>
                      </a:endParaRPr>
                    </a:p>
                    <a:p>
                      <a:pPr marL="171450" lvl="0" indent="-171450" algn="l">
                        <a:lnSpc>
                          <a:spcPct val="100000"/>
                        </a:lnSpc>
                        <a:spcBef>
                          <a:spcPts val="0"/>
                        </a:spcBef>
                        <a:spcAft>
                          <a:spcPts val="0"/>
                        </a:spcAft>
                        <a:buFont typeface="Arial"/>
                        <a:buChar char="•"/>
                      </a:pPr>
                      <a:r>
                        <a:rPr lang="en-US" sz="1500" b="0" i="0" u="none" strike="noStrike" noProof="0">
                          <a:latin typeface="Abadi Extra Light"/>
                        </a:rPr>
                        <a:t>Been constantly on guard, watchful, or easily startled? </a:t>
                      </a:r>
                      <a:endParaRPr lang="en-US" sz="2500">
                        <a:latin typeface="Abadi Extra Light"/>
                      </a:endParaRPr>
                    </a:p>
                    <a:p>
                      <a:pPr marL="171450" lvl="0" indent="-171450" algn="l">
                        <a:lnSpc>
                          <a:spcPct val="100000"/>
                        </a:lnSpc>
                        <a:spcBef>
                          <a:spcPts val="0"/>
                        </a:spcBef>
                        <a:spcAft>
                          <a:spcPts val="0"/>
                        </a:spcAft>
                        <a:buFont typeface="Arial"/>
                        <a:buChar char="•"/>
                      </a:pPr>
                      <a:r>
                        <a:rPr lang="en-US" sz="1500" b="0" i="0" u="none" strike="noStrike" noProof="0">
                          <a:latin typeface="Abadi Extra Light"/>
                        </a:rPr>
                        <a:t>Felt numb or detached from people, activities, or your surroundings? </a:t>
                      </a:r>
                      <a:endParaRPr lang="en-US" sz="2500">
                        <a:latin typeface="Abadi Extra Light"/>
                      </a:endParaRPr>
                    </a:p>
                    <a:p>
                      <a:pPr marL="171450" lvl="0" indent="-171450">
                        <a:buFont typeface="Arial"/>
                        <a:buChar char="•"/>
                      </a:pPr>
                      <a:r>
                        <a:rPr lang="en-US" sz="1500" b="0" i="0" u="none" strike="noStrike" noProof="0">
                          <a:latin typeface="Abadi Extra Light"/>
                        </a:rPr>
                        <a:t>Felt guilty or unable to stop blaming yourself or others for it or any problems it may have caused?</a:t>
                      </a:r>
                      <a:endParaRPr lang="en-US" sz="2500">
                        <a:latin typeface="Abadi Extra Light"/>
                      </a:endParaRPr>
                    </a:p>
                  </a:txBody>
                  <a:tcPr marL="121920" marR="121920" marT="60960" marB="60960"/>
                </a:tc>
                <a:extLst>
                  <a:ext uri="{0D108BD9-81ED-4DB2-BD59-A6C34878D82A}">
                    <a16:rowId xmlns:a16="http://schemas.microsoft.com/office/drawing/2014/main" val="4221192763"/>
                  </a:ext>
                </a:extLst>
              </a:tr>
              <a:tr h="568960">
                <a:tc>
                  <a:txBody>
                    <a:bodyPr/>
                    <a:lstStyle/>
                    <a:p>
                      <a:pPr lvl="0">
                        <a:buNone/>
                      </a:pPr>
                      <a:r>
                        <a:rPr lang="en-US" sz="1500" b="0" i="0" u="none" strike="noStrike" noProof="0">
                          <a:latin typeface="Abadi Extra Light"/>
                        </a:rPr>
                        <a:t>Which of these resources would be most helpful to you right now to help you with your mental health and well-being? Select all that apply.</a:t>
                      </a:r>
                      <a:endParaRPr lang="en-US" sz="2500">
                        <a:latin typeface="Abadi Extra Light"/>
                      </a:endParaRPr>
                    </a:p>
                  </a:txBody>
                  <a:tcPr marL="121920" marR="121920" marT="60960" marB="60960"/>
                </a:tc>
                <a:extLst>
                  <a:ext uri="{0D108BD9-81ED-4DB2-BD59-A6C34878D82A}">
                    <a16:rowId xmlns:a16="http://schemas.microsoft.com/office/drawing/2014/main" val="2243081254"/>
                  </a:ext>
                </a:extLst>
              </a:tr>
            </a:tbl>
          </a:graphicData>
        </a:graphic>
      </p:graphicFrame>
      <p:graphicFrame>
        <p:nvGraphicFramePr>
          <p:cNvPr id="12" name="Table 8">
            <a:extLst>
              <a:ext uri="{FF2B5EF4-FFF2-40B4-BE49-F238E27FC236}">
                <a16:creationId xmlns:a16="http://schemas.microsoft.com/office/drawing/2014/main" id="{63FC0A5A-3119-4E8E-9906-7BB55CA0B6E7}"/>
              </a:ext>
            </a:extLst>
          </p:cNvPr>
          <p:cNvGraphicFramePr>
            <a:graphicFrameLocks noGrp="1"/>
          </p:cNvGraphicFramePr>
          <p:nvPr/>
        </p:nvGraphicFramePr>
        <p:xfrm>
          <a:off x="6363590" y="1319425"/>
          <a:ext cx="5438199" cy="1737360"/>
        </p:xfrm>
        <a:graphic>
          <a:graphicData uri="http://schemas.openxmlformats.org/drawingml/2006/table">
            <a:tbl>
              <a:tblPr firstRow="1" bandRow="1"/>
              <a:tblGrid>
                <a:gridCol w="5438199">
                  <a:extLst>
                    <a:ext uri="{9D8B030D-6E8A-4147-A177-3AD203B41FA5}">
                      <a16:colId xmlns:a16="http://schemas.microsoft.com/office/drawing/2014/main" val="3341948794"/>
                    </a:ext>
                  </a:extLst>
                </a:gridCol>
              </a:tblGrid>
              <a:tr h="568960">
                <a:tc>
                  <a:txBody>
                    <a:bodyPr/>
                    <a:lstStyle/>
                    <a:p>
                      <a:pPr lvl="0">
                        <a:buNone/>
                      </a:pPr>
                      <a:r>
                        <a:rPr lang="en-US" sz="1500" b="0" i="0" u="none" strike="noStrike" noProof="0">
                          <a:latin typeface="Abadi Extra Light"/>
                        </a:rPr>
                        <a:t>During the past 30 days, have you used any of the following products Select all that apply.</a:t>
                      </a:r>
                      <a:endParaRPr lang="en-US" sz="2500">
                        <a:latin typeface="Abadi Extra Light"/>
                      </a:endParaRPr>
                    </a:p>
                  </a:txBody>
                  <a:tcPr marL="121920" marR="121920" marT="60960" marB="60960"/>
                </a:tc>
                <a:extLst>
                  <a:ext uri="{0D108BD9-81ED-4DB2-BD59-A6C34878D82A}">
                    <a16:rowId xmlns:a16="http://schemas.microsoft.com/office/drawing/2014/main" val="1831416991"/>
                  </a:ext>
                </a:extLst>
              </a:tr>
              <a:tr h="568960">
                <a:tc>
                  <a:txBody>
                    <a:bodyPr/>
                    <a:lstStyle/>
                    <a:p>
                      <a:pPr lvl="0">
                        <a:buNone/>
                      </a:pPr>
                      <a:r>
                        <a:rPr lang="en-US" sz="1500" b="0" i="0" u="none" strike="noStrike" noProof="0">
                          <a:latin typeface="Abadi Extra Light"/>
                        </a:rPr>
                        <a:t>Compared to before the COVID-19 outbreak (February 2020), how often are you using these products now?</a:t>
                      </a:r>
                    </a:p>
                  </a:txBody>
                  <a:tcPr marL="121920" marR="121920" marT="60960" marB="60960"/>
                </a:tc>
                <a:extLst>
                  <a:ext uri="{0D108BD9-81ED-4DB2-BD59-A6C34878D82A}">
                    <a16:rowId xmlns:a16="http://schemas.microsoft.com/office/drawing/2014/main" val="4221192763"/>
                  </a:ext>
                </a:extLst>
              </a:tr>
              <a:tr h="568960">
                <a:tc>
                  <a:txBody>
                    <a:bodyPr/>
                    <a:lstStyle/>
                    <a:p>
                      <a:pPr lvl="0">
                        <a:buNone/>
                      </a:pPr>
                      <a:r>
                        <a:rPr lang="en-US" sz="1500" b="0" i="0" u="none" strike="noStrike" noProof="0">
                          <a:latin typeface="Abadi Extra Light"/>
                        </a:rPr>
                        <a:t>Which of the following resources would be most helpful to you right now? Select all that apply.</a:t>
                      </a:r>
                      <a:endParaRPr lang="en-US" sz="2500">
                        <a:latin typeface="Abadi Extra Light"/>
                      </a:endParaRPr>
                    </a:p>
                  </a:txBody>
                  <a:tcPr marL="121920" marR="121920" marT="60960" marB="60960"/>
                </a:tc>
                <a:extLst>
                  <a:ext uri="{0D108BD9-81ED-4DB2-BD59-A6C34878D82A}">
                    <a16:rowId xmlns:a16="http://schemas.microsoft.com/office/drawing/2014/main" val="2243081254"/>
                  </a:ext>
                </a:extLst>
              </a:tr>
            </a:tbl>
          </a:graphicData>
        </a:graphic>
      </p:graphicFrame>
      <p:sp>
        <p:nvSpPr>
          <p:cNvPr id="14" name="TextBox 13">
            <a:extLst>
              <a:ext uri="{FF2B5EF4-FFF2-40B4-BE49-F238E27FC236}">
                <a16:creationId xmlns:a16="http://schemas.microsoft.com/office/drawing/2014/main" id="{D869B5E3-3D54-479B-B26A-8BDE4F225E43}"/>
              </a:ext>
            </a:extLst>
          </p:cNvPr>
          <p:cNvSpPr txBox="1"/>
          <p:nvPr/>
        </p:nvSpPr>
        <p:spPr>
          <a:xfrm>
            <a:off x="6289039" y="771816"/>
            <a:ext cx="5578959" cy="410433"/>
          </a:xfrm>
          <a:prstGeom prst="rect">
            <a:avLst/>
          </a:prstGeom>
          <a:solidFill>
            <a:srgbClr val="FFC000"/>
          </a:solid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a:ln>
                  <a:noFill/>
                </a:ln>
                <a:solidFill>
                  <a:srgbClr val="000000"/>
                </a:solidFill>
                <a:effectLst/>
                <a:uLnTx/>
                <a:uFillTx/>
                <a:latin typeface="Abadi Extra Light"/>
                <a:ea typeface="+mn-ea"/>
                <a:cs typeface="Arial"/>
                <a:sym typeface="Arial"/>
              </a:rPr>
              <a:t>Substance Use</a:t>
            </a:r>
            <a:endParaRPr kumimoji="0" lang="en-US" sz="1867" b="0" i="0" u="none" strike="noStrike" kern="0" cap="none" spc="0" normalizeH="0" baseline="0" noProof="0">
              <a:ln>
                <a:noFill/>
              </a:ln>
              <a:solidFill>
                <a:srgbClr val="000000"/>
              </a:solidFill>
              <a:effectLst/>
              <a:uLnTx/>
              <a:uFillTx/>
              <a:latin typeface="Abadi Extra Light"/>
              <a:ea typeface="+mn-ea"/>
              <a:cs typeface="Arial"/>
              <a:sym typeface="Arial"/>
            </a:endParaRPr>
          </a:p>
        </p:txBody>
      </p:sp>
      <p:sp>
        <p:nvSpPr>
          <p:cNvPr id="9" name="TextBox 8">
            <a:extLst>
              <a:ext uri="{FF2B5EF4-FFF2-40B4-BE49-F238E27FC236}">
                <a16:creationId xmlns:a16="http://schemas.microsoft.com/office/drawing/2014/main" id="{C4181739-E7D8-459A-81B9-C1FC6A61A625}"/>
              </a:ext>
            </a:extLst>
          </p:cNvPr>
          <p:cNvSpPr txBox="1"/>
          <p:nvPr/>
        </p:nvSpPr>
        <p:spPr>
          <a:xfrm>
            <a:off x="6289039" y="3226049"/>
            <a:ext cx="5578959" cy="410433"/>
          </a:xfrm>
          <a:prstGeom prst="rect">
            <a:avLst/>
          </a:prstGeom>
          <a:solidFill>
            <a:schemeClr val="accent3">
              <a:lumMod val="60000"/>
              <a:lumOff val="40000"/>
            </a:schemeClr>
          </a:solid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a:ln>
                  <a:noFill/>
                </a:ln>
                <a:solidFill>
                  <a:srgbClr val="000000"/>
                </a:solidFill>
                <a:effectLst/>
                <a:uLnTx/>
                <a:uFillTx/>
                <a:latin typeface="Abadi Extra Light"/>
                <a:ea typeface="+mn-ea"/>
                <a:cs typeface="Arial"/>
                <a:sym typeface="Arial"/>
              </a:rPr>
              <a:t>Employment/Income</a:t>
            </a:r>
            <a:endParaRPr kumimoji="0" lang="en-US" sz="1867" b="0" i="0" u="none" strike="noStrike" kern="0" cap="none" spc="0" normalizeH="0" baseline="0" noProof="0">
              <a:ln>
                <a:noFill/>
              </a:ln>
              <a:solidFill>
                <a:srgbClr val="000000"/>
              </a:solidFill>
              <a:effectLst/>
              <a:uLnTx/>
              <a:uFillTx/>
              <a:latin typeface="Abadi Extra Light"/>
              <a:ea typeface="+mn-ea"/>
              <a:cs typeface="Arial"/>
              <a:sym typeface="Arial"/>
            </a:endParaRPr>
          </a:p>
        </p:txBody>
      </p:sp>
      <p:graphicFrame>
        <p:nvGraphicFramePr>
          <p:cNvPr id="10" name="Table 8">
            <a:extLst>
              <a:ext uri="{FF2B5EF4-FFF2-40B4-BE49-F238E27FC236}">
                <a16:creationId xmlns:a16="http://schemas.microsoft.com/office/drawing/2014/main" id="{D8ABC536-A312-4BE1-91D3-844BE1BA482D}"/>
              </a:ext>
            </a:extLst>
          </p:cNvPr>
          <p:cNvGraphicFramePr>
            <a:graphicFrameLocks noGrp="1"/>
          </p:cNvGraphicFramePr>
          <p:nvPr/>
        </p:nvGraphicFramePr>
        <p:xfrm>
          <a:off x="6314109" y="3783555"/>
          <a:ext cx="5438199" cy="2194560"/>
        </p:xfrm>
        <a:graphic>
          <a:graphicData uri="http://schemas.openxmlformats.org/drawingml/2006/table">
            <a:tbl>
              <a:tblPr firstRow="1" bandRow="1"/>
              <a:tblGrid>
                <a:gridCol w="5438199">
                  <a:extLst>
                    <a:ext uri="{9D8B030D-6E8A-4147-A177-3AD203B41FA5}">
                      <a16:colId xmlns:a16="http://schemas.microsoft.com/office/drawing/2014/main" val="3341948794"/>
                    </a:ext>
                  </a:extLst>
                </a:gridCol>
              </a:tblGrid>
              <a:tr h="568960">
                <a:tc>
                  <a:txBody>
                    <a:bodyPr/>
                    <a:lstStyle/>
                    <a:p>
                      <a:pPr lvl="0">
                        <a:buNone/>
                      </a:pPr>
                      <a:r>
                        <a:rPr lang="en-US" sz="1500" b="0" i="0" u="none" strike="noStrike" noProof="0">
                          <a:latin typeface="Abadi Extra Light"/>
                        </a:rPr>
                        <a:t>Which of the following best describes your current work situation? (Employed, Retired, unemployed, furloughed, etc.)</a:t>
                      </a:r>
                    </a:p>
                  </a:txBody>
                  <a:tcPr marL="121920" marR="121920" marT="60960" marB="60960"/>
                </a:tc>
                <a:extLst>
                  <a:ext uri="{0D108BD9-81ED-4DB2-BD59-A6C34878D82A}">
                    <a16:rowId xmlns:a16="http://schemas.microsoft.com/office/drawing/2014/main" val="1831416991"/>
                  </a:ext>
                </a:extLst>
              </a:tr>
              <a:tr h="792480">
                <a:tc>
                  <a:txBody>
                    <a:bodyPr/>
                    <a:lstStyle/>
                    <a:p>
                      <a:pPr lvl="0">
                        <a:buNone/>
                      </a:pPr>
                      <a:r>
                        <a:rPr lang="en-US" sz="1500" b="0" i="0" u="none" strike="noStrike" noProof="0">
                          <a:latin typeface="Abadi Extra Light"/>
                        </a:rPr>
                        <a:t>What kind of work do/did you do? For example, registered nurse, janitor, cashier, auto mechanic.  If you have more than one job, please answer for your primary job.</a:t>
                      </a:r>
                    </a:p>
                  </a:txBody>
                  <a:tcPr marL="121920" marR="121920" marT="60960" marB="60960"/>
                </a:tc>
                <a:extLst>
                  <a:ext uri="{0D108BD9-81ED-4DB2-BD59-A6C34878D82A}">
                    <a16:rowId xmlns:a16="http://schemas.microsoft.com/office/drawing/2014/main" val="4221192763"/>
                  </a:ext>
                </a:extLst>
              </a:tr>
              <a:tr h="792480">
                <a:tc>
                  <a:txBody>
                    <a:bodyPr/>
                    <a:lstStyle/>
                    <a:p>
                      <a:pPr lvl="0">
                        <a:buNone/>
                      </a:pPr>
                      <a:r>
                        <a:rPr lang="en-US" sz="1500" b="0" i="0" u="none" strike="noStrike" noProof="0">
                          <a:latin typeface="Abadi Extra Light"/>
                        </a:rPr>
                        <a:t>What kind of business do you work in? For example, hospital, elementary school, manufacturing, restaurant. If you have more than one job, please answer for your primary job.</a:t>
                      </a:r>
                      <a:endParaRPr lang="en-US" sz="2500">
                        <a:latin typeface="Abadi Extra Light"/>
                      </a:endParaRPr>
                    </a:p>
                  </a:txBody>
                  <a:tcPr marL="121920" marR="121920" marT="60960" marB="60960"/>
                </a:tc>
                <a:extLst>
                  <a:ext uri="{0D108BD9-81ED-4DB2-BD59-A6C34878D82A}">
                    <a16:rowId xmlns:a16="http://schemas.microsoft.com/office/drawing/2014/main" val="2243081254"/>
                  </a:ext>
                </a:extLst>
              </a:tr>
            </a:tbl>
          </a:graphicData>
        </a:graphic>
      </p:graphicFrame>
    </p:spTree>
    <p:extLst>
      <p:ext uri="{BB962C8B-B14F-4D97-AF65-F5344CB8AC3E}">
        <p14:creationId xmlns:p14="http://schemas.microsoft.com/office/powerpoint/2010/main" val="2542738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2643C-47B8-2F4E-95B9-7C41318C7009}"/>
              </a:ext>
            </a:extLst>
          </p:cNvPr>
          <p:cNvSpPr>
            <a:spLocks noGrp="1"/>
          </p:cNvSpPr>
          <p:nvPr>
            <p:ph type="title"/>
          </p:nvPr>
        </p:nvSpPr>
        <p:spPr>
          <a:xfrm>
            <a:off x="385577" y="-215599"/>
            <a:ext cx="10515600" cy="1325600"/>
          </a:xfrm>
        </p:spPr>
        <p:txBody>
          <a:bodyPr/>
          <a:lstStyle/>
          <a:p>
            <a:r>
              <a:rPr lang="en-US" sz="2533" b="1">
                <a:latin typeface="Abadi Extra Light"/>
              </a:rPr>
              <a:t>Survey Questions</a:t>
            </a:r>
          </a:p>
        </p:txBody>
      </p:sp>
      <p:sp>
        <p:nvSpPr>
          <p:cNvPr id="4" name="Slide Number Placeholder 3">
            <a:extLst>
              <a:ext uri="{FF2B5EF4-FFF2-40B4-BE49-F238E27FC236}">
                <a16:creationId xmlns:a16="http://schemas.microsoft.com/office/drawing/2014/main" id="{968913EB-F510-984F-9BD7-FDB73A27A0E5}"/>
              </a:ext>
            </a:extLst>
          </p:cNvPr>
          <p:cNvSpPr>
            <a:spLocks noGrp="1"/>
          </p:cNvSpPr>
          <p:nvPr>
            <p:ph type="sldNum" idx="12"/>
          </p:nvPr>
        </p:nvSpPr>
        <p:spPr/>
        <p:txBody>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467" b="0" i="0" u="none" strike="noStrike" kern="0" cap="none" spc="0" normalizeH="0" baseline="0" noProof="0">
                <a:ln>
                  <a:noFill/>
                </a:ln>
                <a:solidFill>
                  <a:srgbClr val="595959"/>
                </a:solidFill>
                <a:effectLst/>
                <a:uLnTx/>
                <a:uFillTx/>
                <a:latin typeface="Abadi Extra Light"/>
                <a:ea typeface="+mn-ea"/>
                <a:cs typeface="Arial"/>
                <a:sym typeface="Arial"/>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65</a:t>
            </a:fld>
            <a:endParaRPr kumimoji="0" lang="en" sz="1467" b="0" i="0" u="none" strike="noStrike" kern="0" cap="none" spc="0" normalizeH="0" baseline="0" noProof="0">
              <a:ln>
                <a:noFill/>
              </a:ln>
              <a:solidFill>
                <a:srgbClr val="595959"/>
              </a:solidFill>
              <a:effectLst/>
              <a:uLnTx/>
              <a:uFillTx/>
              <a:latin typeface="Abadi Extra Light"/>
              <a:ea typeface="+mn-ea"/>
              <a:cs typeface="Arial"/>
              <a:sym typeface="Arial"/>
            </a:endParaRPr>
          </a:p>
        </p:txBody>
      </p:sp>
      <p:graphicFrame>
        <p:nvGraphicFramePr>
          <p:cNvPr id="8" name="Table 8">
            <a:extLst>
              <a:ext uri="{FF2B5EF4-FFF2-40B4-BE49-F238E27FC236}">
                <a16:creationId xmlns:a16="http://schemas.microsoft.com/office/drawing/2014/main" id="{8444D938-F2FE-45A8-88FC-762B24DD47AE}"/>
              </a:ext>
            </a:extLst>
          </p:cNvPr>
          <p:cNvGraphicFramePr>
            <a:graphicFrameLocks noGrp="1"/>
          </p:cNvGraphicFramePr>
          <p:nvPr/>
        </p:nvGraphicFramePr>
        <p:xfrm>
          <a:off x="524890" y="1319427"/>
          <a:ext cx="5537436" cy="2316480"/>
        </p:xfrm>
        <a:graphic>
          <a:graphicData uri="http://schemas.openxmlformats.org/drawingml/2006/table">
            <a:tbl>
              <a:tblPr firstRow="1" bandRow="1"/>
              <a:tblGrid>
                <a:gridCol w="5537436">
                  <a:extLst>
                    <a:ext uri="{9D8B030D-6E8A-4147-A177-3AD203B41FA5}">
                      <a16:colId xmlns:a16="http://schemas.microsoft.com/office/drawing/2014/main" val="3341948794"/>
                    </a:ext>
                  </a:extLst>
                </a:gridCol>
              </a:tblGrid>
              <a:tr h="568960">
                <a:tc>
                  <a:txBody>
                    <a:bodyPr/>
                    <a:lstStyle/>
                    <a:p>
                      <a:pPr lvl="0">
                        <a:buNone/>
                      </a:pPr>
                      <a:r>
                        <a:rPr lang="en-US" sz="1500" b="0" i="0" u="none" strike="noStrike" noProof="0">
                          <a:latin typeface="Abadi Extra Light"/>
                        </a:rPr>
                        <a:t>Has your employer given you any of the following to protect you against COVID-19? Select all that apply.</a:t>
                      </a:r>
                      <a:endParaRPr lang="en-US" sz="2500">
                        <a:latin typeface="Abadi Extra Light"/>
                      </a:endParaRPr>
                    </a:p>
                  </a:txBody>
                  <a:tcPr marL="121920" marR="121920" marT="60960" marB="60960"/>
                </a:tc>
                <a:extLst>
                  <a:ext uri="{0D108BD9-81ED-4DB2-BD59-A6C34878D82A}">
                    <a16:rowId xmlns:a16="http://schemas.microsoft.com/office/drawing/2014/main" val="1831416991"/>
                  </a:ext>
                </a:extLst>
              </a:tr>
              <a:tr h="568960">
                <a:tc>
                  <a:txBody>
                    <a:bodyPr/>
                    <a:lstStyle/>
                    <a:p>
                      <a:pPr lvl="0" algn="l">
                        <a:lnSpc>
                          <a:spcPct val="100000"/>
                        </a:lnSpc>
                        <a:spcBef>
                          <a:spcPts val="0"/>
                        </a:spcBef>
                        <a:spcAft>
                          <a:spcPts val="0"/>
                        </a:spcAft>
                        <a:buNone/>
                      </a:pPr>
                      <a:r>
                        <a:rPr lang="en-US" sz="1500" b="0" i="0" u="none" strike="noStrike" noProof="0">
                          <a:latin typeface="Abadi Extra Light"/>
                        </a:rPr>
                        <a:t>If you are currently working, do you have paid sick leave you can use through your employer?</a:t>
                      </a:r>
                      <a:endParaRPr lang="en-US" sz="2500">
                        <a:latin typeface="Abadi Extra Light"/>
                      </a:endParaRPr>
                    </a:p>
                  </a:txBody>
                  <a:tcPr marL="121920" marR="121920" marT="60960" marB="60960"/>
                </a:tc>
                <a:extLst>
                  <a:ext uri="{0D108BD9-81ED-4DB2-BD59-A6C34878D82A}">
                    <a16:rowId xmlns:a16="http://schemas.microsoft.com/office/drawing/2014/main" val="4221192763"/>
                  </a:ext>
                </a:extLst>
              </a:tr>
              <a:tr h="568960">
                <a:tc>
                  <a:txBody>
                    <a:bodyPr/>
                    <a:lstStyle/>
                    <a:p>
                      <a:pPr lvl="0">
                        <a:buNone/>
                      </a:pPr>
                      <a:r>
                        <a:rPr lang="en-US" sz="1500" b="0" i="0" u="none" strike="noStrike" noProof="0">
                          <a:latin typeface="Abadi Extra Light"/>
                        </a:rPr>
                        <a:t>Was your employment status or the nature of your work changed in any of the following ways due to COVID-19? Select all that apply.</a:t>
                      </a:r>
                      <a:endParaRPr lang="en-US" sz="2500">
                        <a:latin typeface="Abadi Extra Light"/>
                      </a:endParaRPr>
                    </a:p>
                  </a:txBody>
                  <a:tcPr marL="121920" marR="121920" marT="60960" marB="60960"/>
                </a:tc>
                <a:extLst>
                  <a:ext uri="{0D108BD9-81ED-4DB2-BD59-A6C34878D82A}">
                    <a16:rowId xmlns:a16="http://schemas.microsoft.com/office/drawing/2014/main" val="2243081254"/>
                  </a:ext>
                </a:extLst>
              </a:tr>
              <a:tr h="568960">
                <a:tc>
                  <a:txBody>
                    <a:bodyPr/>
                    <a:lstStyle/>
                    <a:p>
                      <a:pPr lvl="0">
                        <a:buNone/>
                      </a:pPr>
                      <a:r>
                        <a:rPr lang="en-US" sz="1500" b="0" i="0" u="none" strike="noStrike" noProof="0">
                          <a:latin typeface="Abadi Extra Light"/>
                        </a:rPr>
                        <a:t>Why did your employment status or the nature of your work change? Select all that apply</a:t>
                      </a:r>
                      <a:endParaRPr lang="en-US" sz="2500">
                        <a:latin typeface="Abadi Extra Light"/>
                      </a:endParaRPr>
                    </a:p>
                  </a:txBody>
                  <a:tcPr marL="121920" marR="121920" marT="60960" marB="60960"/>
                </a:tc>
                <a:extLst>
                  <a:ext uri="{0D108BD9-81ED-4DB2-BD59-A6C34878D82A}">
                    <a16:rowId xmlns:a16="http://schemas.microsoft.com/office/drawing/2014/main" val="2542346570"/>
                  </a:ext>
                </a:extLst>
              </a:tr>
            </a:tbl>
          </a:graphicData>
        </a:graphic>
      </p:graphicFrame>
      <p:graphicFrame>
        <p:nvGraphicFramePr>
          <p:cNvPr id="12" name="Table 8">
            <a:extLst>
              <a:ext uri="{FF2B5EF4-FFF2-40B4-BE49-F238E27FC236}">
                <a16:creationId xmlns:a16="http://schemas.microsoft.com/office/drawing/2014/main" id="{63FC0A5A-3119-4E8E-9906-7BB55CA0B6E7}"/>
              </a:ext>
            </a:extLst>
          </p:cNvPr>
          <p:cNvGraphicFramePr>
            <a:graphicFrameLocks noGrp="1"/>
          </p:cNvGraphicFramePr>
          <p:nvPr/>
        </p:nvGraphicFramePr>
        <p:xfrm>
          <a:off x="6403174" y="1378801"/>
          <a:ext cx="5438199" cy="4868331"/>
        </p:xfrm>
        <a:graphic>
          <a:graphicData uri="http://schemas.openxmlformats.org/drawingml/2006/table">
            <a:tbl>
              <a:tblPr firstRow="1" bandRow="1"/>
              <a:tblGrid>
                <a:gridCol w="5438199">
                  <a:extLst>
                    <a:ext uri="{9D8B030D-6E8A-4147-A177-3AD203B41FA5}">
                      <a16:colId xmlns:a16="http://schemas.microsoft.com/office/drawing/2014/main" val="3341948794"/>
                    </a:ext>
                  </a:extLst>
                </a:gridCol>
              </a:tblGrid>
              <a:tr h="1016000">
                <a:tc>
                  <a:txBody>
                    <a:bodyPr/>
                    <a:lstStyle/>
                    <a:p>
                      <a:pPr lvl="0">
                        <a:buNone/>
                      </a:pPr>
                      <a:r>
                        <a:rPr lang="en-US" sz="1500" b="0" i="0" u="none" strike="noStrike" noProof="0">
                          <a:latin typeface="Abadi Extra Light"/>
                        </a:rPr>
                        <a:t>Since COVID-19 began (March 10, 2020), has someone you were dating or married to physically hurt you? (i.e. being shoved, slapped, hit, kicked, punched, strangled, forced into sexual activity, or anything that could have caused an injury)</a:t>
                      </a:r>
                      <a:endParaRPr lang="en-US" sz="2500">
                        <a:latin typeface="Abadi Extra Light"/>
                      </a:endParaRPr>
                    </a:p>
                  </a:txBody>
                  <a:tcPr marL="121920" marR="121920" marT="60960" marB="60960"/>
                </a:tc>
                <a:extLst>
                  <a:ext uri="{0D108BD9-81ED-4DB2-BD59-A6C34878D82A}">
                    <a16:rowId xmlns:a16="http://schemas.microsoft.com/office/drawing/2014/main" val="1831416991"/>
                  </a:ext>
                </a:extLst>
              </a:tr>
              <a:tr h="1463040">
                <a:tc>
                  <a:txBody>
                    <a:bodyPr/>
                    <a:lstStyle/>
                    <a:p>
                      <a:pPr lvl="0">
                        <a:buNone/>
                      </a:pPr>
                      <a:r>
                        <a:rPr lang="en-US" sz="1500" b="0" i="0" u="none" strike="noStrike" noProof="0">
                          <a:latin typeface="Abadi Extra Light"/>
                        </a:rPr>
                        <a:t>Since COVID-19 began (March 10, 2020), has someone you were dating or married to done any of the following: monitored your cell phone, called or texted you a lot to ask where you were, stopped you from doing things with friends, been angry if you were talking to someone else, or prevented you from going to school or work (including remotely)? </a:t>
                      </a:r>
                    </a:p>
                  </a:txBody>
                  <a:tcPr marL="121920" marR="121920" marT="60960" marB="60960"/>
                </a:tc>
                <a:extLst>
                  <a:ext uri="{0D108BD9-81ED-4DB2-BD59-A6C34878D82A}">
                    <a16:rowId xmlns:a16="http://schemas.microsoft.com/office/drawing/2014/main" val="4221192763"/>
                  </a:ext>
                </a:extLst>
              </a:tr>
              <a:tr h="568960">
                <a:tc>
                  <a:txBody>
                    <a:bodyPr/>
                    <a:lstStyle/>
                    <a:p>
                      <a:pPr lvl="0">
                        <a:buNone/>
                      </a:pPr>
                      <a:r>
                        <a:rPr lang="en-US" sz="1500" b="0" i="0" u="none" strike="noStrike" noProof="0">
                          <a:latin typeface="Abadi Extra Light"/>
                        </a:rPr>
                        <a:t>For which of the following topics would online support be most helpful to you or someone you know right now? Please select all that apply:</a:t>
                      </a:r>
                      <a:endParaRPr lang="en-US" sz="2500">
                        <a:latin typeface="Abadi Extra Light"/>
                      </a:endParaRPr>
                    </a:p>
                  </a:txBody>
                  <a:tcPr marL="121920" marR="121920" marT="60960" marB="60960"/>
                </a:tc>
                <a:extLst>
                  <a:ext uri="{0D108BD9-81ED-4DB2-BD59-A6C34878D82A}">
                    <a16:rowId xmlns:a16="http://schemas.microsoft.com/office/drawing/2014/main" val="2243081254"/>
                  </a:ext>
                </a:extLst>
              </a:tr>
              <a:tr h="1016000">
                <a:tc>
                  <a:txBody>
                    <a:bodyPr/>
                    <a:lstStyle/>
                    <a:p>
                      <a:pPr lvl="0">
                        <a:buNone/>
                      </a:pPr>
                      <a:r>
                        <a:rPr lang="en-US" sz="1500" b="0" i="0" u="none" strike="noStrike" noProof="0">
                          <a:latin typeface="Abadi Extra Light"/>
                        </a:rPr>
                        <a:t>Discrimination can refer to harmful words and behaviors aimed at you because of your race or ethnicity. Since the COVID-19 outbreak began (March 10, 2020), have you experienced any form of discrimination because of your race or ethnicity?</a:t>
                      </a:r>
                      <a:endParaRPr lang="en-US" sz="2500">
                        <a:latin typeface="Abadi Extra Light"/>
                      </a:endParaRPr>
                    </a:p>
                  </a:txBody>
                  <a:tcPr marL="121920" marR="121920" marT="60960" marB="60960"/>
                </a:tc>
                <a:extLst>
                  <a:ext uri="{0D108BD9-81ED-4DB2-BD59-A6C34878D82A}">
                    <a16:rowId xmlns:a16="http://schemas.microsoft.com/office/drawing/2014/main" val="3495426443"/>
                  </a:ext>
                </a:extLst>
              </a:tr>
              <a:tr h="494451">
                <a:tc>
                  <a:txBody>
                    <a:bodyPr/>
                    <a:lstStyle/>
                    <a:p>
                      <a:pPr lvl="0">
                        <a:buNone/>
                      </a:pPr>
                      <a:r>
                        <a:rPr lang="en-US" sz="1500" b="0" i="0" u="none" strike="noStrike" noProof="0">
                          <a:latin typeface="Abadi Extra Light"/>
                        </a:rPr>
                        <a:t>In what way(s) did you experience discrimination?</a:t>
                      </a:r>
                      <a:endParaRPr lang="en-US" sz="2500">
                        <a:latin typeface="Abadi Extra Light"/>
                      </a:endParaRPr>
                    </a:p>
                  </a:txBody>
                  <a:tcPr marL="121920" marR="121920" marT="60960" marB="60960"/>
                </a:tc>
                <a:extLst>
                  <a:ext uri="{0D108BD9-81ED-4DB2-BD59-A6C34878D82A}">
                    <a16:rowId xmlns:a16="http://schemas.microsoft.com/office/drawing/2014/main" val="1028978942"/>
                  </a:ext>
                </a:extLst>
              </a:tr>
            </a:tbl>
          </a:graphicData>
        </a:graphic>
      </p:graphicFrame>
      <p:sp>
        <p:nvSpPr>
          <p:cNvPr id="14" name="TextBox 13">
            <a:extLst>
              <a:ext uri="{FF2B5EF4-FFF2-40B4-BE49-F238E27FC236}">
                <a16:creationId xmlns:a16="http://schemas.microsoft.com/office/drawing/2014/main" id="{D869B5E3-3D54-479B-B26A-8BDE4F225E43}"/>
              </a:ext>
            </a:extLst>
          </p:cNvPr>
          <p:cNvSpPr txBox="1"/>
          <p:nvPr/>
        </p:nvSpPr>
        <p:spPr>
          <a:xfrm>
            <a:off x="6378105" y="771816"/>
            <a:ext cx="5578959" cy="410433"/>
          </a:xfrm>
          <a:prstGeom prst="rect">
            <a:avLst/>
          </a:prstGeom>
          <a:solidFill>
            <a:srgbClr val="92D050"/>
          </a:solid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a:ln>
                  <a:noFill/>
                </a:ln>
                <a:solidFill>
                  <a:srgbClr val="000000"/>
                </a:solidFill>
                <a:effectLst/>
                <a:uLnTx/>
                <a:uFillTx/>
                <a:latin typeface="Abadi Extra Light"/>
                <a:ea typeface="+mn-ea"/>
                <a:cs typeface="Arial"/>
                <a:sym typeface="Arial"/>
              </a:rPr>
              <a:t>Safety</a:t>
            </a:r>
          </a:p>
        </p:txBody>
      </p:sp>
      <p:sp>
        <p:nvSpPr>
          <p:cNvPr id="9" name="TextBox 8">
            <a:extLst>
              <a:ext uri="{FF2B5EF4-FFF2-40B4-BE49-F238E27FC236}">
                <a16:creationId xmlns:a16="http://schemas.microsoft.com/office/drawing/2014/main" id="{C4181739-E7D8-459A-81B9-C1FC6A61A625}"/>
              </a:ext>
            </a:extLst>
          </p:cNvPr>
          <p:cNvSpPr txBox="1"/>
          <p:nvPr/>
        </p:nvSpPr>
        <p:spPr>
          <a:xfrm>
            <a:off x="519611" y="771816"/>
            <a:ext cx="5578959" cy="410433"/>
          </a:xfrm>
          <a:prstGeom prst="rect">
            <a:avLst/>
          </a:prstGeom>
          <a:solidFill>
            <a:schemeClr val="accent3">
              <a:lumMod val="60000"/>
              <a:lumOff val="40000"/>
            </a:schemeClr>
          </a:solid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a:ln>
                  <a:noFill/>
                </a:ln>
                <a:solidFill>
                  <a:srgbClr val="000000"/>
                </a:solidFill>
                <a:effectLst/>
                <a:uLnTx/>
                <a:uFillTx/>
                <a:latin typeface="Abadi Extra Light"/>
                <a:ea typeface="+mn-ea"/>
                <a:cs typeface="Arial"/>
                <a:sym typeface="Arial"/>
              </a:rPr>
              <a:t>Employment/Income</a:t>
            </a:r>
            <a:endParaRPr kumimoji="0" lang="en-US" sz="1867" b="0" i="0" u="none" strike="noStrike" kern="0" cap="none" spc="0" normalizeH="0" baseline="0" noProof="0">
              <a:ln>
                <a:noFill/>
              </a:ln>
              <a:solidFill>
                <a:srgbClr val="000000"/>
              </a:solidFill>
              <a:effectLst/>
              <a:uLnTx/>
              <a:uFillTx/>
              <a:latin typeface="Abadi Extra Light"/>
              <a:ea typeface="+mn-ea"/>
              <a:cs typeface="Arial"/>
              <a:sym typeface="Arial"/>
            </a:endParaRPr>
          </a:p>
        </p:txBody>
      </p:sp>
    </p:spTree>
    <p:extLst>
      <p:ext uri="{BB962C8B-B14F-4D97-AF65-F5344CB8AC3E}">
        <p14:creationId xmlns:p14="http://schemas.microsoft.com/office/powerpoint/2010/main" val="11566950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44"/>
          <p:cNvSpPr txBox="1">
            <a:spLocks noGrp="1"/>
          </p:cNvSpPr>
          <p:nvPr>
            <p:ph type="title"/>
          </p:nvPr>
        </p:nvSpPr>
        <p:spPr>
          <a:xfrm>
            <a:off x="838200" y="60333"/>
            <a:ext cx="10886800" cy="1325600"/>
          </a:xfrm>
          <a:prstGeom prst="rect">
            <a:avLst/>
          </a:prstGeom>
          <a:noFill/>
          <a:ln>
            <a:noFill/>
          </a:ln>
        </p:spPr>
        <p:txBody>
          <a:bodyPr spcFirstLastPara="1" wrap="square" lIns="91433" tIns="45700" rIns="91433" bIns="45700" anchor="ctr" anchorCtr="0">
            <a:noAutofit/>
          </a:bodyPr>
          <a:lstStyle/>
          <a:p>
            <a:r>
              <a:rPr lang="en-US" sz="2933" b="1">
                <a:solidFill>
                  <a:schemeClr val="accent1">
                    <a:lumMod val="75000"/>
                  </a:schemeClr>
                </a:solidFill>
                <a:latin typeface="Abadi Extra Light"/>
              </a:rPr>
              <a:t>Recruitment among priority populations was unprecedented</a:t>
            </a:r>
          </a:p>
        </p:txBody>
      </p:sp>
      <p:sp>
        <p:nvSpPr>
          <p:cNvPr id="372" name="Google Shape;372;p44"/>
          <p:cNvSpPr txBox="1">
            <a:spLocks noGrp="1"/>
          </p:cNvSpPr>
          <p:nvPr>
            <p:ph type="body" idx="1"/>
          </p:nvPr>
        </p:nvSpPr>
        <p:spPr>
          <a:xfrm>
            <a:off x="210200" y="1274367"/>
            <a:ext cx="11143600" cy="4902400"/>
          </a:xfrm>
          <a:prstGeom prst="rect">
            <a:avLst/>
          </a:prstGeom>
          <a:noFill/>
          <a:ln>
            <a:noFill/>
          </a:ln>
        </p:spPr>
        <p:txBody>
          <a:bodyPr spcFirstLastPara="1" wrap="square" lIns="91433" tIns="45700" rIns="91433" bIns="45700" anchor="t" anchorCtr="0">
            <a:noAutofit/>
          </a:bodyPr>
          <a:lstStyle/>
          <a:p>
            <a:pPr indent="0">
              <a:spcBef>
                <a:spcPts val="0"/>
              </a:spcBef>
              <a:spcAft>
                <a:spcPts val="2133"/>
              </a:spcAft>
              <a:buNone/>
            </a:pPr>
            <a:r>
              <a:rPr lang="en">
                <a:latin typeface="Abadi Extra Light"/>
              </a:rPr>
              <a:t> </a:t>
            </a:r>
          </a:p>
        </p:txBody>
      </p:sp>
      <p:graphicFrame>
        <p:nvGraphicFramePr>
          <p:cNvPr id="373" name="Google Shape;373;p44"/>
          <p:cNvGraphicFramePr/>
          <p:nvPr/>
        </p:nvGraphicFramePr>
        <p:xfrm>
          <a:off x="1897967" y="1385900"/>
          <a:ext cx="7924800" cy="5516567"/>
        </p:xfrm>
        <a:graphic>
          <a:graphicData uri="http://schemas.openxmlformats.org/drawingml/2006/table">
            <a:tbl>
              <a:tblPr>
                <a:noFill/>
              </a:tblPr>
              <a:tblGrid>
                <a:gridCol w="21336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981200">
                  <a:extLst>
                    <a:ext uri="{9D8B030D-6E8A-4147-A177-3AD203B41FA5}">
                      <a16:colId xmlns:a16="http://schemas.microsoft.com/office/drawing/2014/main" val="20002"/>
                    </a:ext>
                  </a:extLst>
                </a:gridCol>
                <a:gridCol w="1981200">
                  <a:extLst>
                    <a:ext uri="{9D8B030D-6E8A-4147-A177-3AD203B41FA5}">
                      <a16:colId xmlns:a16="http://schemas.microsoft.com/office/drawing/2014/main" val="20003"/>
                    </a:ext>
                  </a:extLst>
                </a:gridCol>
              </a:tblGrid>
              <a:tr h="548613">
                <a:tc>
                  <a:txBody>
                    <a:bodyPr/>
                    <a:lstStyle/>
                    <a:p>
                      <a:pPr marL="0" lvl="0" indent="0" algn="ctr" rtl="0">
                        <a:spcBef>
                          <a:spcPts val="0"/>
                        </a:spcBef>
                        <a:spcAft>
                          <a:spcPts val="0"/>
                        </a:spcAft>
                        <a:buNone/>
                      </a:pPr>
                      <a:r>
                        <a:rPr lang="en" sz="1600" b="1">
                          <a:solidFill>
                            <a:srgbClr val="073763"/>
                          </a:solidFill>
                          <a:latin typeface="Calibri"/>
                          <a:ea typeface="Calibri"/>
                          <a:cs typeface="Calibri"/>
                          <a:sym typeface="Calibri"/>
                        </a:rPr>
                        <a:t>Priority Populations</a:t>
                      </a:r>
                      <a:endParaRPr sz="1600" b="1">
                        <a:solidFill>
                          <a:srgbClr val="073763"/>
                        </a:solidFill>
                        <a:latin typeface="Calibri"/>
                        <a:ea typeface="Calibri"/>
                        <a:cs typeface="Calibri"/>
                        <a:sym typeface="Calibri"/>
                      </a:endParaRPr>
                    </a:p>
                  </a:txBody>
                  <a:tcPr marL="30467" marR="30467" marT="30467" marB="30467" anchor="ctr">
                    <a:solidFill>
                      <a:srgbClr val="9FC5E8"/>
                    </a:solidFill>
                  </a:tcPr>
                </a:tc>
                <a:tc>
                  <a:txBody>
                    <a:bodyPr/>
                    <a:lstStyle/>
                    <a:p>
                      <a:pPr marL="0" lvl="0" indent="0" algn="ctr" rtl="0">
                        <a:spcBef>
                          <a:spcPts val="0"/>
                        </a:spcBef>
                        <a:spcAft>
                          <a:spcPts val="0"/>
                        </a:spcAft>
                        <a:buNone/>
                      </a:pPr>
                      <a:r>
                        <a:rPr lang="en" sz="1600" b="1">
                          <a:solidFill>
                            <a:srgbClr val="073763"/>
                          </a:solidFill>
                          <a:latin typeface="Calibri"/>
                          <a:ea typeface="Calibri"/>
                          <a:cs typeface="Calibri"/>
                          <a:sym typeface="Calibri"/>
                        </a:rPr>
                        <a:t>2018 MA BRFSS</a:t>
                      </a:r>
                      <a:endParaRPr sz="1600" b="1">
                        <a:solidFill>
                          <a:srgbClr val="073763"/>
                        </a:solidFill>
                        <a:latin typeface="Calibri"/>
                        <a:ea typeface="Calibri"/>
                        <a:cs typeface="Calibri"/>
                        <a:sym typeface="Calibri"/>
                      </a:endParaRPr>
                    </a:p>
                  </a:txBody>
                  <a:tcPr marL="30467" marR="30467" marT="30467" marB="30467" anchor="ctr">
                    <a:solidFill>
                      <a:srgbClr val="9FC5E8"/>
                    </a:solidFill>
                  </a:tcPr>
                </a:tc>
                <a:tc>
                  <a:txBody>
                    <a:bodyPr/>
                    <a:lstStyle/>
                    <a:p>
                      <a:pPr marL="0" lvl="0" indent="0" algn="ctr" rtl="0">
                        <a:spcBef>
                          <a:spcPts val="0"/>
                        </a:spcBef>
                        <a:spcAft>
                          <a:spcPts val="0"/>
                        </a:spcAft>
                        <a:buNone/>
                      </a:pPr>
                      <a:r>
                        <a:rPr lang="en" sz="1600" b="1">
                          <a:solidFill>
                            <a:srgbClr val="073763"/>
                          </a:solidFill>
                          <a:latin typeface="Calibri"/>
                          <a:ea typeface="Calibri"/>
                          <a:cs typeface="Calibri"/>
                          <a:sym typeface="Calibri"/>
                        </a:rPr>
                        <a:t>2020 CCIS Final Sample</a:t>
                      </a:r>
                      <a:endParaRPr sz="1600" b="1">
                        <a:solidFill>
                          <a:srgbClr val="073763"/>
                        </a:solidFill>
                        <a:latin typeface="Calibri"/>
                        <a:ea typeface="Calibri"/>
                        <a:cs typeface="Calibri"/>
                        <a:sym typeface="Calibri"/>
                      </a:endParaRPr>
                    </a:p>
                  </a:txBody>
                  <a:tcPr marL="30467" marR="30467" marT="30467" marB="30467">
                    <a:solidFill>
                      <a:srgbClr val="9FC5E8"/>
                    </a:solidFill>
                  </a:tcPr>
                </a:tc>
                <a:tc>
                  <a:txBody>
                    <a:bodyPr/>
                    <a:lstStyle/>
                    <a:p>
                      <a:pPr marL="0" lvl="0" indent="0" algn="ctr" rtl="0">
                        <a:spcBef>
                          <a:spcPts val="0"/>
                        </a:spcBef>
                        <a:spcAft>
                          <a:spcPts val="0"/>
                        </a:spcAft>
                        <a:buNone/>
                      </a:pPr>
                      <a:r>
                        <a:rPr lang="en" sz="1600" b="1">
                          <a:solidFill>
                            <a:srgbClr val="073763"/>
                          </a:solidFill>
                          <a:latin typeface="Calibri"/>
                          <a:ea typeface="Calibri"/>
                          <a:cs typeface="Calibri"/>
                          <a:sym typeface="Calibri"/>
                        </a:rPr>
                        <a:t>Magnitude of Difference</a:t>
                      </a:r>
                      <a:endParaRPr sz="1600" b="1">
                        <a:solidFill>
                          <a:srgbClr val="073763"/>
                        </a:solidFill>
                        <a:latin typeface="Calibri"/>
                        <a:ea typeface="Calibri"/>
                        <a:cs typeface="Calibri"/>
                        <a:sym typeface="Calibri"/>
                      </a:endParaRPr>
                    </a:p>
                  </a:txBody>
                  <a:tcPr marL="30467" marR="30467" marT="30467" marB="30467">
                    <a:lnB w="12700" cap="flat" cmpd="sng">
                      <a:solidFill>
                        <a:srgbClr val="000000"/>
                      </a:solidFill>
                      <a:prstDash val="solid"/>
                      <a:round/>
                      <a:headEnd type="none" w="sm" len="sm"/>
                      <a:tailEnd type="none" w="sm" len="sm"/>
                    </a:lnB>
                    <a:solidFill>
                      <a:srgbClr val="9FC5E8"/>
                    </a:solidFill>
                  </a:tcPr>
                </a:tc>
                <a:extLst>
                  <a:ext uri="{0D108BD9-81ED-4DB2-BD59-A6C34878D82A}">
                    <a16:rowId xmlns:a16="http://schemas.microsoft.com/office/drawing/2014/main" val="10000"/>
                  </a:ext>
                </a:extLst>
              </a:tr>
              <a:tr h="440325">
                <a:tc>
                  <a:txBody>
                    <a:bodyPr/>
                    <a:lstStyle/>
                    <a:p>
                      <a:pPr marL="57150" lvl="0" indent="0" algn="l" rtl="0">
                        <a:spcBef>
                          <a:spcPts val="0"/>
                        </a:spcBef>
                        <a:spcAft>
                          <a:spcPts val="0"/>
                        </a:spcAft>
                        <a:buNone/>
                      </a:pPr>
                      <a:r>
                        <a:rPr lang="en" sz="1600" b="1">
                          <a:solidFill>
                            <a:srgbClr val="073763"/>
                          </a:solidFill>
                          <a:latin typeface="Calibri"/>
                          <a:ea typeface="Calibri"/>
                          <a:cs typeface="Calibri"/>
                          <a:sym typeface="Calibri"/>
                        </a:rPr>
                        <a:t>Overall sample</a:t>
                      </a:r>
                      <a:endParaRPr sz="1600" b="1">
                        <a:solidFill>
                          <a:srgbClr val="073763"/>
                        </a:solidFill>
                        <a:latin typeface="Calibri"/>
                        <a:ea typeface="Calibri"/>
                        <a:cs typeface="Calibri"/>
                        <a:sym typeface="Calibri"/>
                      </a:endParaRPr>
                    </a:p>
                  </a:txBody>
                  <a:tcPr marL="30467" marR="30467" marT="30467" marB="30467"/>
                </a:tc>
                <a:tc>
                  <a:txBody>
                    <a:bodyPr/>
                    <a:lstStyle/>
                    <a:p>
                      <a:pPr marL="0" lvl="0" indent="0" algn="ctr" rtl="0">
                        <a:spcBef>
                          <a:spcPts val="0"/>
                        </a:spcBef>
                        <a:spcAft>
                          <a:spcPts val="0"/>
                        </a:spcAft>
                        <a:buNone/>
                      </a:pPr>
                      <a:r>
                        <a:rPr lang="en" sz="1600">
                          <a:solidFill>
                            <a:srgbClr val="073763"/>
                          </a:solidFill>
                          <a:latin typeface="Calibri"/>
                          <a:ea typeface="Calibri"/>
                          <a:cs typeface="Calibri"/>
                          <a:sym typeface="Calibri"/>
                        </a:rPr>
                        <a:t>6,669</a:t>
                      </a:r>
                      <a:endParaRPr sz="1600">
                        <a:solidFill>
                          <a:srgbClr val="073763"/>
                        </a:solidFill>
                        <a:latin typeface="Calibri"/>
                        <a:ea typeface="Calibri"/>
                        <a:cs typeface="Calibri"/>
                        <a:sym typeface="Calibri"/>
                      </a:endParaRPr>
                    </a:p>
                  </a:txBody>
                  <a:tcPr marL="30467" marR="30467" marT="30467" marB="30467"/>
                </a:tc>
                <a:tc>
                  <a:txBody>
                    <a:bodyPr/>
                    <a:lstStyle/>
                    <a:p>
                      <a:pPr marL="0" lvl="0" indent="0" algn="ctr" rtl="0">
                        <a:spcBef>
                          <a:spcPts val="0"/>
                        </a:spcBef>
                        <a:spcAft>
                          <a:spcPts val="0"/>
                        </a:spcAft>
                        <a:buNone/>
                      </a:pPr>
                      <a:r>
                        <a:rPr lang="en" sz="2100" b="1">
                          <a:solidFill>
                            <a:srgbClr val="FF0000"/>
                          </a:solidFill>
                          <a:latin typeface="Calibri"/>
                          <a:ea typeface="Calibri"/>
                          <a:cs typeface="Calibri"/>
                          <a:sym typeface="Calibri"/>
                        </a:rPr>
                        <a:t>33,948</a:t>
                      </a:r>
                      <a:endParaRPr sz="2100" b="1">
                        <a:solidFill>
                          <a:srgbClr val="FF0000"/>
                        </a:solidFill>
                        <a:latin typeface="Calibri"/>
                        <a:ea typeface="Calibri"/>
                        <a:cs typeface="Calibri"/>
                        <a:sym typeface="Calibri"/>
                      </a:endParaRPr>
                    </a:p>
                  </a:txBody>
                  <a:tcPr marL="30467" marR="30467" marT="30467" marB="30467">
                    <a:lnR w="12700" cap="flat" cmpd="sng">
                      <a:solidFill>
                        <a:srgbClr val="000000"/>
                      </a:solidFill>
                      <a:prstDash val="solid"/>
                      <a:round/>
                      <a:headEnd type="none" w="sm" len="sm"/>
                      <a:tailEnd type="none" w="sm" len="sm"/>
                    </a:lnR>
                  </a:tcPr>
                </a:tc>
                <a:tc>
                  <a:txBody>
                    <a:bodyPr/>
                    <a:lstStyle/>
                    <a:p>
                      <a:pPr marL="0" lvl="0" indent="0" algn="ctr" rtl="0">
                        <a:spcBef>
                          <a:spcPts val="0"/>
                        </a:spcBef>
                        <a:spcAft>
                          <a:spcPts val="0"/>
                        </a:spcAft>
                        <a:buNone/>
                      </a:pPr>
                      <a:r>
                        <a:rPr lang="en" sz="2500" b="1">
                          <a:solidFill>
                            <a:srgbClr val="FF0000"/>
                          </a:solidFill>
                          <a:latin typeface="Calibri"/>
                          <a:ea typeface="Calibri"/>
                          <a:cs typeface="Calibri"/>
                          <a:sym typeface="Calibri"/>
                        </a:rPr>
                        <a:t>5X</a:t>
                      </a:r>
                      <a:endParaRPr sz="2500" b="1">
                        <a:solidFill>
                          <a:srgbClr val="FF0000"/>
                        </a:solidFill>
                        <a:latin typeface="Calibri"/>
                        <a:ea typeface="Calibri"/>
                        <a:cs typeface="Calibri"/>
                        <a:sym typeface="Calibri"/>
                      </a:endParaRPr>
                    </a:p>
                  </a:txBody>
                  <a:tcPr marL="30467" marR="30467" marT="30467" marB="30467">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440325">
                <a:tc>
                  <a:txBody>
                    <a:bodyPr/>
                    <a:lstStyle/>
                    <a:p>
                      <a:pPr marL="57150" lvl="0" indent="0" algn="l" rtl="0">
                        <a:spcBef>
                          <a:spcPts val="0"/>
                        </a:spcBef>
                        <a:spcAft>
                          <a:spcPts val="0"/>
                        </a:spcAft>
                        <a:buNone/>
                      </a:pPr>
                      <a:r>
                        <a:rPr lang="en" sz="1600" b="1">
                          <a:solidFill>
                            <a:srgbClr val="073763"/>
                          </a:solidFill>
                          <a:latin typeface="Calibri"/>
                          <a:ea typeface="Calibri"/>
                          <a:cs typeface="Calibri"/>
                          <a:sym typeface="Calibri"/>
                        </a:rPr>
                        <a:t>Race/Ethnicity</a:t>
                      </a:r>
                      <a:endParaRPr sz="1600" b="1">
                        <a:solidFill>
                          <a:srgbClr val="073763"/>
                        </a:solidFill>
                        <a:latin typeface="Calibri"/>
                        <a:ea typeface="Calibri"/>
                        <a:cs typeface="Calibri"/>
                        <a:sym typeface="Calibri"/>
                      </a:endParaRPr>
                    </a:p>
                  </a:txBody>
                  <a:tcPr marL="30467" marR="30467" marT="30467" marB="30467"/>
                </a:tc>
                <a:tc>
                  <a:txBody>
                    <a:bodyPr/>
                    <a:lstStyle/>
                    <a:p>
                      <a:pPr marL="0" lvl="0" indent="0" algn="ctr" rtl="0">
                        <a:spcBef>
                          <a:spcPts val="0"/>
                        </a:spcBef>
                        <a:spcAft>
                          <a:spcPts val="0"/>
                        </a:spcAft>
                        <a:buNone/>
                      </a:pPr>
                      <a:endParaRPr sz="1600">
                        <a:solidFill>
                          <a:srgbClr val="073763"/>
                        </a:solidFill>
                        <a:latin typeface="Calibri"/>
                        <a:ea typeface="Calibri"/>
                        <a:cs typeface="Calibri"/>
                        <a:sym typeface="Calibri"/>
                      </a:endParaRPr>
                    </a:p>
                  </a:txBody>
                  <a:tcPr marL="30467" marR="30467" marT="30467" marB="30467"/>
                </a:tc>
                <a:tc>
                  <a:txBody>
                    <a:bodyPr/>
                    <a:lstStyle/>
                    <a:p>
                      <a:pPr marL="0" lvl="0" indent="0" algn="ctr" rtl="0">
                        <a:spcBef>
                          <a:spcPts val="0"/>
                        </a:spcBef>
                        <a:spcAft>
                          <a:spcPts val="0"/>
                        </a:spcAft>
                        <a:buNone/>
                      </a:pPr>
                      <a:endParaRPr sz="1600">
                        <a:latin typeface="Calibri"/>
                        <a:ea typeface="Calibri"/>
                        <a:cs typeface="Calibri"/>
                        <a:sym typeface="Calibri"/>
                      </a:endParaRPr>
                    </a:p>
                  </a:txBody>
                  <a:tcPr marL="30467" marR="30467" marT="30467" marB="30467">
                    <a:lnR w="12700" cap="flat" cmpd="sng">
                      <a:solidFill>
                        <a:srgbClr val="000000"/>
                      </a:solidFill>
                      <a:prstDash val="solid"/>
                      <a:round/>
                      <a:headEnd type="none" w="sm" len="sm"/>
                      <a:tailEnd type="none" w="sm" len="sm"/>
                    </a:lnR>
                  </a:tcPr>
                </a:tc>
                <a:tc>
                  <a:txBody>
                    <a:bodyPr/>
                    <a:lstStyle/>
                    <a:p>
                      <a:pPr marL="0" lvl="0" indent="0" algn="ctr" rtl="0">
                        <a:spcBef>
                          <a:spcPts val="0"/>
                        </a:spcBef>
                        <a:spcAft>
                          <a:spcPts val="0"/>
                        </a:spcAft>
                        <a:buNone/>
                      </a:pPr>
                      <a:endParaRPr sz="2500">
                        <a:solidFill>
                          <a:srgbClr val="FF0000"/>
                        </a:solidFill>
                        <a:latin typeface="Calibri"/>
                        <a:ea typeface="Calibri"/>
                        <a:cs typeface="Calibri"/>
                        <a:sym typeface="Calibri"/>
                      </a:endParaRPr>
                    </a:p>
                  </a:txBody>
                  <a:tcPr marL="30467" marR="30467" marT="30467" marB="30467">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440325">
                <a:tc>
                  <a:txBody>
                    <a:bodyPr/>
                    <a:lstStyle/>
                    <a:p>
                      <a:pPr marL="114300" lvl="0" indent="0" algn="l" rtl="0">
                        <a:spcBef>
                          <a:spcPts val="0"/>
                        </a:spcBef>
                        <a:spcAft>
                          <a:spcPts val="0"/>
                        </a:spcAft>
                        <a:buNone/>
                      </a:pPr>
                      <a:r>
                        <a:rPr lang="en" sz="1600">
                          <a:solidFill>
                            <a:srgbClr val="073763"/>
                          </a:solidFill>
                          <a:latin typeface="Calibri"/>
                          <a:ea typeface="Calibri"/>
                          <a:cs typeface="Calibri"/>
                          <a:sym typeface="Calibri"/>
                        </a:rPr>
                        <a:t>Hispanic</a:t>
                      </a:r>
                      <a:endParaRPr sz="1600">
                        <a:solidFill>
                          <a:srgbClr val="073763"/>
                        </a:solidFill>
                        <a:latin typeface="Calibri"/>
                        <a:ea typeface="Calibri"/>
                        <a:cs typeface="Calibri"/>
                        <a:sym typeface="Calibri"/>
                      </a:endParaRPr>
                    </a:p>
                  </a:txBody>
                  <a:tcPr marL="30467" marR="30467" marT="30467" marB="30467"/>
                </a:tc>
                <a:tc>
                  <a:txBody>
                    <a:bodyPr/>
                    <a:lstStyle/>
                    <a:p>
                      <a:pPr marL="0" lvl="0" indent="0" algn="ctr" rtl="0">
                        <a:spcBef>
                          <a:spcPts val="0"/>
                        </a:spcBef>
                        <a:spcAft>
                          <a:spcPts val="0"/>
                        </a:spcAft>
                        <a:buNone/>
                      </a:pPr>
                      <a:r>
                        <a:rPr lang="en" sz="1600">
                          <a:solidFill>
                            <a:srgbClr val="073763"/>
                          </a:solidFill>
                          <a:latin typeface="Calibri"/>
                          <a:ea typeface="Calibri"/>
                          <a:cs typeface="Calibri"/>
                          <a:sym typeface="Calibri"/>
                        </a:rPr>
                        <a:t>522</a:t>
                      </a:r>
                      <a:endParaRPr sz="1600">
                        <a:solidFill>
                          <a:srgbClr val="073763"/>
                        </a:solidFill>
                        <a:latin typeface="Calibri"/>
                        <a:ea typeface="Calibri"/>
                        <a:cs typeface="Calibri"/>
                        <a:sym typeface="Calibri"/>
                      </a:endParaRPr>
                    </a:p>
                  </a:txBody>
                  <a:tcPr marL="30467" marR="30467" marT="30467" marB="30467"/>
                </a:tc>
                <a:tc>
                  <a:txBody>
                    <a:bodyPr/>
                    <a:lstStyle/>
                    <a:p>
                      <a:pPr marL="0" lvl="0" indent="0" algn="ctr" rtl="0">
                        <a:spcBef>
                          <a:spcPts val="0"/>
                        </a:spcBef>
                        <a:spcAft>
                          <a:spcPts val="0"/>
                        </a:spcAft>
                        <a:buNone/>
                      </a:pPr>
                      <a:r>
                        <a:rPr lang="en" sz="1600">
                          <a:solidFill>
                            <a:srgbClr val="1C4587"/>
                          </a:solidFill>
                          <a:latin typeface="Calibri"/>
                          <a:ea typeface="Calibri"/>
                          <a:cs typeface="Calibri"/>
                          <a:sym typeface="Calibri"/>
                        </a:rPr>
                        <a:t>2,506</a:t>
                      </a:r>
                      <a:endParaRPr sz="1600">
                        <a:solidFill>
                          <a:srgbClr val="1C4587"/>
                        </a:solidFill>
                        <a:latin typeface="Calibri"/>
                        <a:ea typeface="Calibri"/>
                        <a:cs typeface="Calibri"/>
                        <a:sym typeface="Calibri"/>
                      </a:endParaRPr>
                    </a:p>
                  </a:txBody>
                  <a:tcPr marL="30467" marR="30467" marT="30467" marB="30467">
                    <a:lnR w="12700" cap="flat" cmpd="sng">
                      <a:solidFill>
                        <a:srgbClr val="000000"/>
                      </a:solidFill>
                      <a:prstDash val="solid"/>
                      <a:round/>
                      <a:headEnd type="none" w="sm" len="sm"/>
                      <a:tailEnd type="none" w="sm" len="sm"/>
                    </a:lnR>
                  </a:tcPr>
                </a:tc>
                <a:tc>
                  <a:txBody>
                    <a:bodyPr/>
                    <a:lstStyle/>
                    <a:p>
                      <a:pPr marL="0" lvl="0" indent="0" algn="ctr" rtl="0">
                        <a:spcBef>
                          <a:spcPts val="0"/>
                        </a:spcBef>
                        <a:spcAft>
                          <a:spcPts val="0"/>
                        </a:spcAft>
                        <a:buNone/>
                      </a:pPr>
                      <a:r>
                        <a:rPr lang="en" sz="2500" b="1">
                          <a:solidFill>
                            <a:srgbClr val="FF0000"/>
                          </a:solidFill>
                          <a:latin typeface="Calibri"/>
                          <a:ea typeface="Calibri"/>
                          <a:cs typeface="Calibri"/>
                          <a:sym typeface="Calibri"/>
                        </a:rPr>
                        <a:t>5X</a:t>
                      </a:r>
                      <a:endParaRPr sz="2500" b="1">
                        <a:solidFill>
                          <a:srgbClr val="FF0000"/>
                        </a:solidFill>
                        <a:latin typeface="Calibri"/>
                        <a:ea typeface="Calibri"/>
                        <a:cs typeface="Calibri"/>
                        <a:sym typeface="Calibri"/>
                      </a:endParaRPr>
                    </a:p>
                  </a:txBody>
                  <a:tcPr marL="30467" marR="30467" marT="30467" marB="30467">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440325">
                <a:tc>
                  <a:txBody>
                    <a:bodyPr/>
                    <a:lstStyle/>
                    <a:p>
                      <a:pPr marL="114300" lvl="0" indent="0" algn="l" rtl="0">
                        <a:spcBef>
                          <a:spcPts val="0"/>
                        </a:spcBef>
                        <a:spcAft>
                          <a:spcPts val="0"/>
                        </a:spcAft>
                        <a:buNone/>
                      </a:pPr>
                      <a:r>
                        <a:rPr lang="en" sz="1600">
                          <a:solidFill>
                            <a:srgbClr val="073763"/>
                          </a:solidFill>
                          <a:latin typeface="Calibri"/>
                          <a:ea typeface="Calibri"/>
                          <a:cs typeface="Calibri"/>
                          <a:sym typeface="Calibri"/>
                        </a:rPr>
                        <a:t>Black NH</a:t>
                      </a:r>
                      <a:endParaRPr sz="1600">
                        <a:solidFill>
                          <a:srgbClr val="073763"/>
                        </a:solidFill>
                        <a:latin typeface="Calibri"/>
                        <a:ea typeface="Calibri"/>
                        <a:cs typeface="Calibri"/>
                        <a:sym typeface="Calibri"/>
                      </a:endParaRPr>
                    </a:p>
                  </a:txBody>
                  <a:tcPr marL="30467" marR="30467" marT="30467" marB="30467"/>
                </a:tc>
                <a:tc>
                  <a:txBody>
                    <a:bodyPr/>
                    <a:lstStyle/>
                    <a:p>
                      <a:pPr marL="0" lvl="0" indent="0" algn="ctr" rtl="0">
                        <a:spcBef>
                          <a:spcPts val="0"/>
                        </a:spcBef>
                        <a:spcAft>
                          <a:spcPts val="0"/>
                        </a:spcAft>
                        <a:buNone/>
                      </a:pPr>
                      <a:r>
                        <a:rPr lang="en" sz="1600">
                          <a:solidFill>
                            <a:srgbClr val="073763"/>
                          </a:solidFill>
                          <a:latin typeface="Calibri"/>
                          <a:ea typeface="Calibri"/>
                          <a:cs typeface="Calibri"/>
                          <a:sym typeface="Calibri"/>
                        </a:rPr>
                        <a:t>365</a:t>
                      </a:r>
                      <a:endParaRPr sz="1600">
                        <a:solidFill>
                          <a:srgbClr val="073763"/>
                        </a:solidFill>
                        <a:latin typeface="Calibri"/>
                        <a:ea typeface="Calibri"/>
                        <a:cs typeface="Calibri"/>
                        <a:sym typeface="Calibri"/>
                      </a:endParaRPr>
                    </a:p>
                  </a:txBody>
                  <a:tcPr marL="30467" marR="30467" marT="30467" marB="30467"/>
                </a:tc>
                <a:tc>
                  <a:txBody>
                    <a:bodyPr/>
                    <a:lstStyle/>
                    <a:p>
                      <a:pPr marL="0" lvl="0" indent="0" algn="ctr" rtl="0">
                        <a:spcBef>
                          <a:spcPts val="0"/>
                        </a:spcBef>
                        <a:spcAft>
                          <a:spcPts val="0"/>
                        </a:spcAft>
                        <a:buNone/>
                      </a:pPr>
                      <a:r>
                        <a:rPr lang="en" sz="1600">
                          <a:solidFill>
                            <a:srgbClr val="1C4587"/>
                          </a:solidFill>
                          <a:latin typeface="Calibri"/>
                          <a:ea typeface="Calibri"/>
                          <a:cs typeface="Calibri"/>
                          <a:sym typeface="Calibri"/>
                        </a:rPr>
                        <a:t>1,162</a:t>
                      </a:r>
                      <a:endParaRPr sz="1600">
                        <a:solidFill>
                          <a:srgbClr val="1C4587"/>
                        </a:solidFill>
                        <a:latin typeface="Calibri"/>
                        <a:ea typeface="Calibri"/>
                        <a:cs typeface="Calibri"/>
                        <a:sym typeface="Calibri"/>
                      </a:endParaRPr>
                    </a:p>
                  </a:txBody>
                  <a:tcPr marL="30467" marR="30467" marT="30467" marB="30467">
                    <a:lnR w="12700" cap="flat" cmpd="sng">
                      <a:solidFill>
                        <a:srgbClr val="000000"/>
                      </a:solidFill>
                      <a:prstDash val="solid"/>
                      <a:round/>
                      <a:headEnd type="none" w="sm" len="sm"/>
                      <a:tailEnd type="none" w="sm" len="sm"/>
                    </a:lnR>
                  </a:tcPr>
                </a:tc>
                <a:tc>
                  <a:txBody>
                    <a:bodyPr/>
                    <a:lstStyle/>
                    <a:p>
                      <a:pPr marL="0" lvl="0" indent="0" algn="ctr" rtl="0">
                        <a:spcBef>
                          <a:spcPts val="0"/>
                        </a:spcBef>
                        <a:spcAft>
                          <a:spcPts val="0"/>
                        </a:spcAft>
                        <a:buNone/>
                      </a:pPr>
                      <a:r>
                        <a:rPr lang="en" sz="2500" b="1">
                          <a:solidFill>
                            <a:srgbClr val="FF0000"/>
                          </a:solidFill>
                          <a:latin typeface="Calibri"/>
                          <a:ea typeface="Calibri"/>
                          <a:cs typeface="Calibri"/>
                          <a:sym typeface="Calibri"/>
                        </a:rPr>
                        <a:t>3X</a:t>
                      </a:r>
                      <a:endParaRPr sz="2500" b="1">
                        <a:solidFill>
                          <a:srgbClr val="FF0000"/>
                        </a:solidFill>
                        <a:latin typeface="Calibri"/>
                        <a:ea typeface="Calibri"/>
                        <a:cs typeface="Calibri"/>
                        <a:sym typeface="Calibri"/>
                      </a:endParaRPr>
                    </a:p>
                  </a:txBody>
                  <a:tcPr marL="30467" marR="30467" marT="30467" marB="30467">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440325">
                <a:tc>
                  <a:txBody>
                    <a:bodyPr/>
                    <a:lstStyle/>
                    <a:p>
                      <a:pPr marL="114300" lvl="0" indent="0" algn="l" rtl="0">
                        <a:spcBef>
                          <a:spcPts val="0"/>
                        </a:spcBef>
                        <a:spcAft>
                          <a:spcPts val="0"/>
                        </a:spcAft>
                        <a:buNone/>
                      </a:pPr>
                      <a:r>
                        <a:rPr lang="en" sz="1600">
                          <a:solidFill>
                            <a:srgbClr val="073763"/>
                          </a:solidFill>
                          <a:latin typeface="Calibri"/>
                          <a:ea typeface="Calibri"/>
                          <a:cs typeface="Calibri"/>
                          <a:sym typeface="Calibri"/>
                        </a:rPr>
                        <a:t>Asian NH</a:t>
                      </a:r>
                      <a:endParaRPr sz="1600">
                        <a:solidFill>
                          <a:srgbClr val="073763"/>
                        </a:solidFill>
                        <a:latin typeface="Calibri"/>
                        <a:ea typeface="Calibri"/>
                        <a:cs typeface="Calibri"/>
                        <a:sym typeface="Calibri"/>
                      </a:endParaRPr>
                    </a:p>
                  </a:txBody>
                  <a:tcPr marL="30467" marR="30467" marT="30467" marB="30467"/>
                </a:tc>
                <a:tc>
                  <a:txBody>
                    <a:bodyPr/>
                    <a:lstStyle/>
                    <a:p>
                      <a:pPr marL="0" lvl="0" indent="0" algn="ctr" rtl="0">
                        <a:spcBef>
                          <a:spcPts val="0"/>
                        </a:spcBef>
                        <a:spcAft>
                          <a:spcPts val="0"/>
                        </a:spcAft>
                        <a:buNone/>
                      </a:pPr>
                      <a:r>
                        <a:rPr lang="en" sz="1600">
                          <a:solidFill>
                            <a:srgbClr val="073763"/>
                          </a:solidFill>
                          <a:latin typeface="Calibri"/>
                          <a:ea typeface="Calibri"/>
                          <a:cs typeface="Calibri"/>
                          <a:sym typeface="Calibri"/>
                        </a:rPr>
                        <a:t>248</a:t>
                      </a:r>
                      <a:endParaRPr sz="1600">
                        <a:solidFill>
                          <a:srgbClr val="073763"/>
                        </a:solidFill>
                        <a:latin typeface="Calibri"/>
                        <a:ea typeface="Calibri"/>
                        <a:cs typeface="Calibri"/>
                        <a:sym typeface="Calibri"/>
                      </a:endParaRPr>
                    </a:p>
                  </a:txBody>
                  <a:tcPr marL="30467" marR="30467" marT="30467" marB="30467"/>
                </a:tc>
                <a:tc>
                  <a:txBody>
                    <a:bodyPr/>
                    <a:lstStyle/>
                    <a:p>
                      <a:pPr marL="0" lvl="0" indent="0" algn="ctr" rtl="0">
                        <a:spcBef>
                          <a:spcPts val="0"/>
                        </a:spcBef>
                        <a:spcAft>
                          <a:spcPts val="0"/>
                        </a:spcAft>
                        <a:buNone/>
                      </a:pPr>
                      <a:r>
                        <a:rPr lang="en" sz="1600">
                          <a:solidFill>
                            <a:srgbClr val="1C4587"/>
                          </a:solidFill>
                          <a:latin typeface="Calibri"/>
                          <a:ea typeface="Calibri"/>
                          <a:cs typeface="Calibri"/>
                          <a:sym typeface="Calibri"/>
                        </a:rPr>
                        <a:t>1,188</a:t>
                      </a:r>
                      <a:endParaRPr sz="1600">
                        <a:solidFill>
                          <a:srgbClr val="1C4587"/>
                        </a:solidFill>
                        <a:latin typeface="Calibri"/>
                        <a:ea typeface="Calibri"/>
                        <a:cs typeface="Calibri"/>
                        <a:sym typeface="Calibri"/>
                      </a:endParaRPr>
                    </a:p>
                  </a:txBody>
                  <a:tcPr marL="30467" marR="30467" marT="30467" marB="30467">
                    <a:lnR w="12700" cap="flat" cmpd="sng">
                      <a:solidFill>
                        <a:srgbClr val="000000"/>
                      </a:solidFill>
                      <a:prstDash val="solid"/>
                      <a:round/>
                      <a:headEnd type="none" w="sm" len="sm"/>
                      <a:tailEnd type="none" w="sm" len="sm"/>
                    </a:lnR>
                  </a:tcPr>
                </a:tc>
                <a:tc>
                  <a:txBody>
                    <a:bodyPr/>
                    <a:lstStyle/>
                    <a:p>
                      <a:pPr marL="0" lvl="0" indent="0" algn="ctr" rtl="0">
                        <a:spcBef>
                          <a:spcPts val="0"/>
                        </a:spcBef>
                        <a:spcAft>
                          <a:spcPts val="0"/>
                        </a:spcAft>
                        <a:buNone/>
                      </a:pPr>
                      <a:r>
                        <a:rPr lang="en" sz="2500" b="1">
                          <a:solidFill>
                            <a:srgbClr val="FF0000"/>
                          </a:solidFill>
                          <a:latin typeface="Calibri"/>
                          <a:ea typeface="Calibri"/>
                          <a:cs typeface="Calibri"/>
                          <a:sym typeface="Calibri"/>
                        </a:rPr>
                        <a:t>5X</a:t>
                      </a:r>
                      <a:endParaRPr sz="2500" b="1">
                        <a:solidFill>
                          <a:srgbClr val="FF0000"/>
                        </a:solidFill>
                        <a:latin typeface="Calibri"/>
                        <a:ea typeface="Calibri"/>
                        <a:cs typeface="Calibri"/>
                        <a:sym typeface="Calibri"/>
                      </a:endParaRPr>
                    </a:p>
                  </a:txBody>
                  <a:tcPr marL="30467" marR="30467" marT="30467" marB="30467">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440325">
                <a:tc>
                  <a:txBody>
                    <a:bodyPr/>
                    <a:lstStyle/>
                    <a:p>
                      <a:pPr marL="114300" lvl="0" indent="0" algn="l" rtl="0">
                        <a:spcBef>
                          <a:spcPts val="0"/>
                        </a:spcBef>
                        <a:spcAft>
                          <a:spcPts val="0"/>
                        </a:spcAft>
                        <a:buNone/>
                      </a:pPr>
                      <a:r>
                        <a:rPr lang="en" sz="1600">
                          <a:solidFill>
                            <a:srgbClr val="073763"/>
                          </a:solidFill>
                          <a:latin typeface="Calibri"/>
                          <a:ea typeface="Calibri"/>
                          <a:cs typeface="Calibri"/>
                          <a:sym typeface="Calibri"/>
                        </a:rPr>
                        <a:t>Amer. Ind/</a:t>
                      </a:r>
                      <a:r>
                        <a:rPr lang="en" sz="1600">
                          <a:solidFill>
                            <a:srgbClr val="073763"/>
                          </a:solidFill>
                          <a:latin typeface="Calibri"/>
                          <a:ea typeface="Calibri"/>
                          <a:cs typeface="Calibri"/>
                        </a:rPr>
                        <a:t>Alaska </a:t>
                      </a:r>
                      <a:r>
                        <a:rPr lang="en" sz="1600">
                          <a:solidFill>
                            <a:srgbClr val="073763"/>
                          </a:solidFill>
                          <a:latin typeface="Calibri"/>
                          <a:ea typeface="Calibri"/>
                          <a:cs typeface="Calibri"/>
                          <a:sym typeface="Calibri"/>
                        </a:rPr>
                        <a:t>Nat</a:t>
                      </a:r>
                      <a:r>
                        <a:rPr lang="en" sz="1600">
                          <a:solidFill>
                            <a:srgbClr val="073763"/>
                          </a:solidFill>
                          <a:latin typeface="Calibri"/>
                          <a:ea typeface="Calibri"/>
                          <a:cs typeface="Calibri"/>
                        </a:rPr>
                        <a:t> </a:t>
                      </a:r>
                      <a:endParaRPr sz="1600">
                        <a:solidFill>
                          <a:srgbClr val="073763"/>
                        </a:solidFill>
                        <a:latin typeface="Calibri"/>
                        <a:ea typeface="Calibri"/>
                        <a:cs typeface="Calibri"/>
                        <a:sym typeface="Calibri"/>
                      </a:endParaRPr>
                    </a:p>
                  </a:txBody>
                  <a:tcPr marL="30467" marR="30467" marT="30467" marB="30467"/>
                </a:tc>
                <a:tc>
                  <a:txBody>
                    <a:bodyPr/>
                    <a:lstStyle/>
                    <a:p>
                      <a:pPr marL="0" lvl="0" indent="0" algn="ctr" rtl="0">
                        <a:spcBef>
                          <a:spcPts val="0"/>
                        </a:spcBef>
                        <a:spcAft>
                          <a:spcPts val="0"/>
                        </a:spcAft>
                        <a:buNone/>
                      </a:pPr>
                      <a:r>
                        <a:rPr lang="en" sz="1600">
                          <a:solidFill>
                            <a:srgbClr val="073763"/>
                          </a:solidFill>
                          <a:latin typeface="Calibri"/>
                          <a:ea typeface="Calibri"/>
                          <a:cs typeface="Calibri"/>
                          <a:sym typeface="Calibri"/>
                        </a:rPr>
                        <a:t>35</a:t>
                      </a:r>
                      <a:endParaRPr sz="1600">
                        <a:solidFill>
                          <a:srgbClr val="073763"/>
                        </a:solidFill>
                        <a:latin typeface="Calibri"/>
                        <a:ea typeface="Calibri"/>
                        <a:cs typeface="Calibri"/>
                        <a:sym typeface="Calibri"/>
                      </a:endParaRPr>
                    </a:p>
                  </a:txBody>
                  <a:tcPr marL="30467" marR="30467" marT="30467" marB="30467"/>
                </a:tc>
                <a:tc>
                  <a:txBody>
                    <a:bodyPr/>
                    <a:lstStyle/>
                    <a:p>
                      <a:pPr marL="0" lvl="0" indent="0" algn="ctr" rtl="0">
                        <a:spcBef>
                          <a:spcPts val="0"/>
                        </a:spcBef>
                        <a:spcAft>
                          <a:spcPts val="0"/>
                        </a:spcAft>
                        <a:buNone/>
                      </a:pPr>
                      <a:r>
                        <a:rPr lang="en" sz="1600">
                          <a:solidFill>
                            <a:srgbClr val="1C4587"/>
                          </a:solidFill>
                          <a:latin typeface="Calibri"/>
                          <a:ea typeface="Calibri"/>
                          <a:cs typeface="Calibri"/>
                          <a:sym typeface="Calibri"/>
                        </a:rPr>
                        <a:t>351</a:t>
                      </a:r>
                      <a:endParaRPr sz="1600">
                        <a:solidFill>
                          <a:srgbClr val="1C4587"/>
                        </a:solidFill>
                        <a:latin typeface="Calibri"/>
                        <a:ea typeface="Calibri"/>
                        <a:cs typeface="Calibri"/>
                        <a:sym typeface="Calibri"/>
                      </a:endParaRPr>
                    </a:p>
                  </a:txBody>
                  <a:tcPr marL="30467" marR="30467" marT="30467" marB="30467">
                    <a:lnR w="12700" cap="flat" cmpd="sng">
                      <a:solidFill>
                        <a:srgbClr val="000000"/>
                      </a:solidFill>
                      <a:prstDash val="solid"/>
                      <a:round/>
                      <a:headEnd type="none" w="sm" len="sm"/>
                      <a:tailEnd type="none" w="sm" len="sm"/>
                    </a:lnR>
                  </a:tcPr>
                </a:tc>
                <a:tc>
                  <a:txBody>
                    <a:bodyPr/>
                    <a:lstStyle/>
                    <a:p>
                      <a:pPr marL="0" lvl="0" indent="0" algn="ctr" rtl="0">
                        <a:spcBef>
                          <a:spcPts val="0"/>
                        </a:spcBef>
                        <a:spcAft>
                          <a:spcPts val="0"/>
                        </a:spcAft>
                        <a:buNone/>
                      </a:pPr>
                      <a:r>
                        <a:rPr lang="en" sz="2500" b="1">
                          <a:solidFill>
                            <a:srgbClr val="FF0000"/>
                          </a:solidFill>
                          <a:latin typeface="Calibri"/>
                          <a:ea typeface="Calibri"/>
                          <a:cs typeface="Calibri"/>
                          <a:sym typeface="Calibri"/>
                        </a:rPr>
                        <a:t>10X</a:t>
                      </a:r>
                      <a:endParaRPr sz="2500" b="1">
                        <a:solidFill>
                          <a:srgbClr val="FF0000"/>
                        </a:solidFill>
                        <a:latin typeface="Calibri"/>
                        <a:ea typeface="Calibri"/>
                        <a:cs typeface="Calibri"/>
                        <a:sym typeface="Calibri"/>
                      </a:endParaRPr>
                    </a:p>
                  </a:txBody>
                  <a:tcPr marL="30467" marR="30467" marT="30467" marB="30467">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440325">
                <a:tc>
                  <a:txBody>
                    <a:bodyPr/>
                    <a:lstStyle/>
                    <a:p>
                      <a:pPr marL="57150" lvl="0" indent="0" algn="l" rtl="0">
                        <a:spcBef>
                          <a:spcPts val="0"/>
                        </a:spcBef>
                        <a:spcAft>
                          <a:spcPts val="0"/>
                        </a:spcAft>
                        <a:buNone/>
                      </a:pPr>
                      <a:r>
                        <a:rPr lang="en" sz="1600" b="1">
                          <a:solidFill>
                            <a:srgbClr val="073763"/>
                          </a:solidFill>
                          <a:latin typeface="Calibri"/>
                          <a:ea typeface="Calibri"/>
                          <a:cs typeface="Calibri"/>
                          <a:sym typeface="Calibri"/>
                        </a:rPr>
                        <a:t>Disability Status</a:t>
                      </a:r>
                      <a:endParaRPr sz="1600" b="1">
                        <a:solidFill>
                          <a:srgbClr val="073763"/>
                        </a:solidFill>
                        <a:latin typeface="Calibri"/>
                        <a:ea typeface="Calibri"/>
                        <a:cs typeface="Calibri"/>
                        <a:sym typeface="Calibri"/>
                      </a:endParaRPr>
                    </a:p>
                  </a:txBody>
                  <a:tcPr marL="30467" marR="30467" marT="30467" marB="30467"/>
                </a:tc>
                <a:tc>
                  <a:txBody>
                    <a:bodyPr/>
                    <a:lstStyle/>
                    <a:p>
                      <a:pPr marL="0" lvl="0" indent="0" algn="ctr" rtl="0">
                        <a:spcBef>
                          <a:spcPts val="0"/>
                        </a:spcBef>
                        <a:spcAft>
                          <a:spcPts val="0"/>
                        </a:spcAft>
                        <a:buNone/>
                      </a:pPr>
                      <a:endParaRPr sz="1600">
                        <a:solidFill>
                          <a:srgbClr val="073763"/>
                        </a:solidFill>
                        <a:latin typeface="Calibri"/>
                        <a:ea typeface="Calibri"/>
                        <a:cs typeface="Calibri"/>
                        <a:sym typeface="Calibri"/>
                      </a:endParaRPr>
                    </a:p>
                  </a:txBody>
                  <a:tcPr marL="30467" marR="30467" marT="30467" marB="30467"/>
                </a:tc>
                <a:tc>
                  <a:txBody>
                    <a:bodyPr/>
                    <a:lstStyle/>
                    <a:p>
                      <a:pPr marL="0" lvl="0" indent="0" algn="ctr" rtl="0">
                        <a:spcBef>
                          <a:spcPts val="0"/>
                        </a:spcBef>
                        <a:spcAft>
                          <a:spcPts val="0"/>
                        </a:spcAft>
                        <a:buNone/>
                      </a:pPr>
                      <a:endParaRPr sz="1600">
                        <a:solidFill>
                          <a:srgbClr val="1C4587"/>
                        </a:solidFill>
                        <a:latin typeface="Calibri"/>
                        <a:ea typeface="Calibri"/>
                        <a:cs typeface="Calibri"/>
                        <a:sym typeface="Calibri"/>
                      </a:endParaRPr>
                    </a:p>
                  </a:txBody>
                  <a:tcPr marL="30467" marR="30467" marT="30467" marB="30467">
                    <a:lnR w="12700" cap="flat" cmpd="sng">
                      <a:solidFill>
                        <a:srgbClr val="000000"/>
                      </a:solidFill>
                      <a:prstDash val="solid"/>
                      <a:round/>
                      <a:headEnd type="none" w="sm" len="sm"/>
                      <a:tailEnd type="none" w="sm" len="sm"/>
                    </a:lnR>
                  </a:tcPr>
                </a:tc>
                <a:tc>
                  <a:txBody>
                    <a:bodyPr/>
                    <a:lstStyle/>
                    <a:p>
                      <a:pPr marL="0" lvl="0" indent="0" algn="ctr" rtl="0">
                        <a:spcBef>
                          <a:spcPts val="0"/>
                        </a:spcBef>
                        <a:spcAft>
                          <a:spcPts val="0"/>
                        </a:spcAft>
                        <a:buNone/>
                      </a:pPr>
                      <a:endParaRPr sz="2500">
                        <a:solidFill>
                          <a:srgbClr val="FF0000"/>
                        </a:solidFill>
                        <a:latin typeface="Calibri"/>
                        <a:ea typeface="Calibri"/>
                        <a:cs typeface="Calibri"/>
                        <a:sym typeface="Calibri"/>
                      </a:endParaRPr>
                    </a:p>
                  </a:txBody>
                  <a:tcPr marL="30467" marR="30467" marT="30467" marB="30467">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440325">
                <a:tc>
                  <a:txBody>
                    <a:bodyPr/>
                    <a:lstStyle/>
                    <a:p>
                      <a:pPr marL="114300" lvl="0" indent="0" algn="l" rtl="0">
                        <a:spcBef>
                          <a:spcPts val="0"/>
                        </a:spcBef>
                        <a:spcAft>
                          <a:spcPts val="0"/>
                        </a:spcAft>
                        <a:buNone/>
                      </a:pPr>
                      <a:r>
                        <a:rPr lang="en" sz="1600">
                          <a:solidFill>
                            <a:srgbClr val="073763"/>
                          </a:solidFill>
                          <a:latin typeface="Calibri"/>
                          <a:ea typeface="Calibri"/>
                          <a:cs typeface="Calibri"/>
                          <a:sym typeface="Calibri"/>
                        </a:rPr>
                        <a:t>Deaf/Hard of hearing</a:t>
                      </a:r>
                      <a:endParaRPr sz="1600">
                        <a:solidFill>
                          <a:srgbClr val="073763"/>
                        </a:solidFill>
                        <a:latin typeface="Calibri"/>
                        <a:ea typeface="Calibri"/>
                        <a:cs typeface="Calibri"/>
                        <a:sym typeface="Calibri"/>
                      </a:endParaRPr>
                    </a:p>
                  </a:txBody>
                  <a:tcPr marL="30467" marR="30467" marT="30467" marB="30467"/>
                </a:tc>
                <a:tc>
                  <a:txBody>
                    <a:bodyPr/>
                    <a:lstStyle/>
                    <a:p>
                      <a:pPr marL="0" lvl="0" indent="0" algn="ctr" rtl="0">
                        <a:spcBef>
                          <a:spcPts val="0"/>
                        </a:spcBef>
                        <a:spcAft>
                          <a:spcPts val="0"/>
                        </a:spcAft>
                        <a:buNone/>
                      </a:pPr>
                      <a:r>
                        <a:rPr lang="en" sz="1600">
                          <a:solidFill>
                            <a:srgbClr val="073763"/>
                          </a:solidFill>
                          <a:latin typeface="Calibri"/>
                          <a:ea typeface="Calibri"/>
                          <a:cs typeface="Calibri"/>
                          <a:sym typeface="Calibri"/>
                        </a:rPr>
                        <a:t>427</a:t>
                      </a:r>
                      <a:endParaRPr sz="1600">
                        <a:solidFill>
                          <a:srgbClr val="073763"/>
                        </a:solidFill>
                        <a:latin typeface="Calibri"/>
                        <a:ea typeface="Calibri"/>
                        <a:cs typeface="Calibri"/>
                        <a:sym typeface="Calibri"/>
                      </a:endParaRPr>
                    </a:p>
                  </a:txBody>
                  <a:tcPr marL="30467" marR="30467" marT="30467" marB="30467"/>
                </a:tc>
                <a:tc>
                  <a:txBody>
                    <a:bodyPr/>
                    <a:lstStyle/>
                    <a:p>
                      <a:pPr marL="0" lvl="0" indent="0" algn="ctr" rtl="0">
                        <a:spcBef>
                          <a:spcPts val="0"/>
                        </a:spcBef>
                        <a:spcAft>
                          <a:spcPts val="0"/>
                        </a:spcAft>
                        <a:buNone/>
                      </a:pPr>
                      <a:r>
                        <a:rPr lang="en" sz="1600">
                          <a:solidFill>
                            <a:srgbClr val="1C4587"/>
                          </a:solidFill>
                          <a:latin typeface="Calibri"/>
                          <a:ea typeface="Calibri"/>
                          <a:cs typeface="Calibri"/>
                          <a:sym typeface="Calibri"/>
                        </a:rPr>
                        <a:t>922</a:t>
                      </a:r>
                      <a:endParaRPr sz="1600">
                        <a:solidFill>
                          <a:srgbClr val="1C4587"/>
                        </a:solidFill>
                        <a:latin typeface="Calibri"/>
                        <a:ea typeface="Calibri"/>
                        <a:cs typeface="Calibri"/>
                        <a:sym typeface="Calibri"/>
                      </a:endParaRPr>
                    </a:p>
                  </a:txBody>
                  <a:tcPr marL="30467" marR="30467" marT="30467" marB="30467">
                    <a:lnR w="12700" cap="flat" cmpd="sng">
                      <a:solidFill>
                        <a:srgbClr val="000000"/>
                      </a:solidFill>
                      <a:prstDash val="solid"/>
                      <a:round/>
                      <a:headEnd type="none" w="sm" len="sm"/>
                      <a:tailEnd type="none" w="sm" len="sm"/>
                    </a:lnR>
                  </a:tcPr>
                </a:tc>
                <a:tc>
                  <a:txBody>
                    <a:bodyPr/>
                    <a:lstStyle/>
                    <a:p>
                      <a:pPr marL="0" lvl="0" indent="0" algn="ctr" rtl="0">
                        <a:spcBef>
                          <a:spcPts val="0"/>
                        </a:spcBef>
                        <a:spcAft>
                          <a:spcPts val="0"/>
                        </a:spcAft>
                        <a:buNone/>
                      </a:pPr>
                      <a:r>
                        <a:rPr lang="en" sz="2500" b="1">
                          <a:solidFill>
                            <a:srgbClr val="FF0000"/>
                          </a:solidFill>
                          <a:latin typeface="Calibri"/>
                          <a:ea typeface="Calibri"/>
                          <a:cs typeface="Calibri"/>
                          <a:sym typeface="Calibri"/>
                        </a:rPr>
                        <a:t>2X</a:t>
                      </a:r>
                      <a:endParaRPr sz="2500" b="1">
                        <a:solidFill>
                          <a:srgbClr val="FF0000"/>
                        </a:solidFill>
                        <a:latin typeface="Calibri"/>
                        <a:ea typeface="Calibri"/>
                        <a:cs typeface="Calibri"/>
                        <a:sym typeface="Calibri"/>
                      </a:endParaRPr>
                    </a:p>
                  </a:txBody>
                  <a:tcPr marL="30467" marR="30467" marT="30467" marB="30467">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440325">
                <a:tc>
                  <a:txBody>
                    <a:bodyPr/>
                    <a:lstStyle/>
                    <a:p>
                      <a:pPr marL="114300" lvl="0" indent="0" algn="l" rtl="0">
                        <a:spcBef>
                          <a:spcPts val="0"/>
                        </a:spcBef>
                        <a:spcAft>
                          <a:spcPts val="0"/>
                        </a:spcAft>
                        <a:buNone/>
                      </a:pPr>
                      <a:r>
                        <a:rPr lang="en" sz="1600">
                          <a:solidFill>
                            <a:srgbClr val="073763"/>
                          </a:solidFill>
                          <a:latin typeface="Calibri"/>
                          <a:ea typeface="Calibri"/>
                          <a:cs typeface="Calibri"/>
                          <a:sym typeface="Calibri"/>
                        </a:rPr>
                        <a:t>Blind/Hard to see</a:t>
                      </a:r>
                      <a:endParaRPr sz="1600">
                        <a:solidFill>
                          <a:srgbClr val="073763"/>
                        </a:solidFill>
                        <a:latin typeface="Calibri"/>
                        <a:ea typeface="Calibri"/>
                        <a:cs typeface="Calibri"/>
                        <a:sym typeface="Calibri"/>
                      </a:endParaRPr>
                    </a:p>
                  </a:txBody>
                  <a:tcPr marL="30467" marR="30467" marT="30467" marB="30467"/>
                </a:tc>
                <a:tc>
                  <a:txBody>
                    <a:bodyPr/>
                    <a:lstStyle/>
                    <a:p>
                      <a:pPr marL="0" lvl="0" indent="0" algn="ctr" rtl="0">
                        <a:spcBef>
                          <a:spcPts val="0"/>
                        </a:spcBef>
                        <a:spcAft>
                          <a:spcPts val="0"/>
                        </a:spcAft>
                        <a:buNone/>
                      </a:pPr>
                      <a:r>
                        <a:rPr lang="en" sz="1600">
                          <a:solidFill>
                            <a:srgbClr val="073763"/>
                          </a:solidFill>
                          <a:latin typeface="Calibri"/>
                          <a:ea typeface="Calibri"/>
                          <a:cs typeface="Calibri"/>
                          <a:sym typeface="Calibri"/>
                        </a:rPr>
                        <a:t>258</a:t>
                      </a:r>
                      <a:endParaRPr sz="1600">
                        <a:solidFill>
                          <a:srgbClr val="073763"/>
                        </a:solidFill>
                        <a:latin typeface="Calibri"/>
                        <a:ea typeface="Calibri"/>
                        <a:cs typeface="Calibri"/>
                        <a:sym typeface="Calibri"/>
                      </a:endParaRPr>
                    </a:p>
                  </a:txBody>
                  <a:tcPr marL="30467" marR="30467" marT="30467" marB="30467"/>
                </a:tc>
                <a:tc>
                  <a:txBody>
                    <a:bodyPr/>
                    <a:lstStyle/>
                    <a:p>
                      <a:pPr marL="0" lvl="0" indent="0" algn="ctr" rtl="0">
                        <a:spcBef>
                          <a:spcPts val="0"/>
                        </a:spcBef>
                        <a:spcAft>
                          <a:spcPts val="0"/>
                        </a:spcAft>
                        <a:buNone/>
                      </a:pPr>
                      <a:r>
                        <a:rPr lang="en" sz="1600">
                          <a:solidFill>
                            <a:srgbClr val="1C4587"/>
                          </a:solidFill>
                          <a:latin typeface="Calibri"/>
                          <a:ea typeface="Calibri"/>
                          <a:cs typeface="Calibri"/>
                          <a:sym typeface="Calibri"/>
                        </a:rPr>
                        <a:t>236</a:t>
                      </a:r>
                      <a:endParaRPr sz="1600">
                        <a:solidFill>
                          <a:srgbClr val="1C4587"/>
                        </a:solidFill>
                        <a:latin typeface="Calibri"/>
                        <a:ea typeface="Calibri"/>
                        <a:cs typeface="Calibri"/>
                        <a:sym typeface="Calibri"/>
                      </a:endParaRPr>
                    </a:p>
                  </a:txBody>
                  <a:tcPr marL="30467" marR="30467" marT="30467" marB="30467">
                    <a:lnR w="12700" cap="flat" cmpd="sng">
                      <a:solidFill>
                        <a:srgbClr val="000000"/>
                      </a:solidFill>
                      <a:prstDash val="solid"/>
                      <a:round/>
                      <a:headEnd type="none" w="sm" len="sm"/>
                      <a:tailEnd type="none" w="sm" len="sm"/>
                    </a:lnR>
                  </a:tcPr>
                </a:tc>
                <a:tc>
                  <a:txBody>
                    <a:bodyPr/>
                    <a:lstStyle/>
                    <a:p>
                      <a:pPr marL="0" lvl="0" indent="0" algn="ctr" rtl="0">
                        <a:spcBef>
                          <a:spcPts val="0"/>
                        </a:spcBef>
                        <a:spcAft>
                          <a:spcPts val="0"/>
                        </a:spcAft>
                        <a:buNone/>
                      </a:pPr>
                      <a:r>
                        <a:rPr lang="en" sz="2500">
                          <a:latin typeface="Calibri"/>
                          <a:ea typeface="Calibri"/>
                          <a:cs typeface="Calibri"/>
                          <a:sym typeface="Calibri"/>
                        </a:rPr>
                        <a:t>On par</a:t>
                      </a:r>
                      <a:endParaRPr sz="2500">
                        <a:latin typeface="Calibri"/>
                        <a:ea typeface="Calibri"/>
                        <a:cs typeface="Calibri"/>
                        <a:sym typeface="Calibri"/>
                      </a:endParaRPr>
                    </a:p>
                  </a:txBody>
                  <a:tcPr marL="30467" marR="30467" marT="30467" marB="30467">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9"/>
                  </a:ext>
                </a:extLst>
              </a:tr>
              <a:tr h="548613">
                <a:tc>
                  <a:txBody>
                    <a:bodyPr/>
                    <a:lstStyle/>
                    <a:p>
                      <a:pPr marL="57150" lvl="0" indent="0" algn="l" rtl="0">
                        <a:spcBef>
                          <a:spcPts val="0"/>
                        </a:spcBef>
                        <a:spcAft>
                          <a:spcPts val="0"/>
                        </a:spcAft>
                        <a:buNone/>
                      </a:pPr>
                      <a:r>
                        <a:rPr lang="en" sz="1600" b="1">
                          <a:solidFill>
                            <a:srgbClr val="073763"/>
                          </a:solidFill>
                          <a:latin typeface="Calibri"/>
                          <a:ea typeface="Calibri"/>
                          <a:cs typeface="Calibri"/>
                          <a:sym typeface="Calibri"/>
                        </a:rPr>
                        <a:t>Lesbian, Gay, Bisexual +</a:t>
                      </a:r>
                      <a:endParaRPr sz="1600" b="1">
                        <a:solidFill>
                          <a:srgbClr val="073763"/>
                        </a:solidFill>
                        <a:latin typeface="Calibri"/>
                        <a:ea typeface="Calibri"/>
                        <a:cs typeface="Calibri"/>
                        <a:sym typeface="Calibri"/>
                      </a:endParaRPr>
                    </a:p>
                  </a:txBody>
                  <a:tcPr marL="30467" marR="30467" marT="30467" marB="30467"/>
                </a:tc>
                <a:tc>
                  <a:txBody>
                    <a:bodyPr/>
                    <a:lstStyle/>
                    <a:p>
                      <a:pPr marL="0" lvl="0" indent="0" algn="ctr" rtl="0">
                        <a:spcBef>
                          <a:spcPts val="0"/>
                        </a:spcBef>
                        <a:spcAft>
                          <a:spcPts val="0"/>
                        </a:spcAft>
                        <a:buNone/>
                      </a:pPr>
                      <a:r>
                        <a:rPr lang="en" sz="1600">
                          <a:solidFill>
                            <a:srgbClr val="073763"/>
                          </a:solidFill>
                          <a:latin typeface="Calibri"/>
                          <a:ea typeface="Calibri"/>
                          <a:cs typeface="Calibri"/>
                          <a:sym typeface="Calibri"/>
                        </a:rPr>
                        <a:t>359</a:t>
                      </a:r>
                      <a:endParaRPr sz="1600">
                        <a:solidFill>
                          <a:srgbClr val="073763"/>
                        </a:solidFill>
                        <a:latin typeface="Calibri"/>
                        <a:ea typeface="Calibri"/>
                        <a:cs typeface="Calibri"/>
                        <a:sym typeface="Calibri"/>
                      </a:endParaRPr>
                    </a:p>
                  </a:txBody>
                  <a:tcPr marL="30467" marR="30467" marT="30467" marB="30467"/>
                </a:tc>
                <a:tc>
                  <a:txBody>
                    <a:bodyPr/>
                    <a:lstStyle/>
                    <a:p>
                      <a:pPr marL="0" lvl="0" indent="0" algn="ctr" rtl="0">
                        <a:spcBef>
                          <a:spcPts val="0"/>
                        </a:spcBef>
                        <a:spcAft>
                          <a:spcPts val="0"/>
                        </a:spcAft>
                        <a:buNone/>
                      </a:pPr>
                      <a:r>
                        <a:rPr lang="en" sz="1600">
                          <a:solidFill>
                            <a:srgbClr val="1C4587"/>
                          </a:solidFill>
                          <a:latin typeface="Calibri"/>
                          <a:ea typeface="Calibri"/>
                          <a:cs typeface="Calibri"/>
                          <a:sym typeface="Calibri"/>
                        </a:rPr>
                        <a:t>3,931</a:t>
                      </a:r>
                      <a:endParaRPr sz="1600">
                        <a:solidFill>
                          <a:srgbClr val="1C4587"/>
                        </a:solidFill>
                        <a:latin typeface="Calibri"/>
                        <a:ea typeface="Calibri"/>
                        <a:cs typeface="Calibri"/>
                        <a:sym typeface="Calibri"/>
                      </a:endParaRPr>
                    </a:p>
                  </a:txBody>
                  <a:tcPr marL="30467" marR="30467" marT="30467" marB="30467">
                    <a:lnR w="12700" cap="flat" cmpd="sng">
                      <a:solidFill>
                        <a:srgbClr val="000000"/>
                      </a:solidFill>
                      <a:prstDash val="solid"/>
                      <a:round/>
                      <a:headEnd type="none" w="sm" len="sm"/>
                      <a:tailEnd type="none" w="sm" len="sm"/>
                    </a:lnR>
                  </a:tcPr>
                </a:tc>
                <a:tc>
                  <a:txBody>
                    <a:bodyPr/>
                    <a:lstStyle/>
                    <a:p>
                      <a:pPr marL="0" lvl="0" indent="0" algn="ctr" rtl="0">
                        <a:spcBef>
                          <a:spcPts val="0"/>
                        </a:spcBef>
                        <a:spcAft>
                          <a:spcPts val="0"/>
                        </a:spcAft>
                        <a:buNone/>
                      </a:pPr>
                      <a:r>
                        <a:rPr lang="en" sz="2500" b="1">
                          <a:solidFill>
                            <a:srgbClr val="FF0000"/>
                          </a:solidFill>
                          <a:latin typeface="Calibri"/>
                          <a:ea typeface="Calibri"/>
                          <a:cs typeface="Calibri"/>
                          <a:sym typeface="Calibri"/>
                        </a:rPr>
                        <a:t>10X</a:t>
                      </a:r>
                      <a:endParaRPr sz="2500" b="1">
                        <a:solidFill>
                          <a:srgbClr val="FF0000"/>
                        </a:solidFill>
                        <a:latin typeface="Calibri"/>
                        <a:ea typeface="Calibri"/>
                        <a:cs typeface="Calibri"/>
                        <a:sym typeface="Calibri"/>
                      </a:endParaRPr>
                    </a:p>
                  </a:txBody>
                  <a:tcPr marL="30467" marR="30467" marT="30467" marB="30467">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10"/>
                  </a:ext>
                </a:extLst>
              </a:tr>
              <a:tr h="440325">
                <a:tc>
                  <a:txBody>
                    <a:bodyPr/>
                    <a:lstStyle/>
                    <a:p>
                      <a:pPr marL="57150" lvl="0" indent="0" algn="l" rtl="0">
                        <a:spcBef>
                          <a:spcPts val="0"/>
                        </a:spcBef>
                        <a:spcAft>
                          <a:spcPts val="0"/>
                        </a:spcAft>
                        <a:buNone/>
                      </a:pPr>
                      <a:r>
                        <a:rPr lang="en" sz="1600" b="1">
                          <a:solidFill>
                            <a:srgbClr val="073763"/>
                          </a:solidFill>
                          <a:latin typeface="Calibri"/>
                          <a:ea typeface="Calibri"/>
                          <a:cs typeface="Calibri"/>
                          <a:sym typeface="Calibri"/>
                        </a:rPr>
                        <a:t>Non-English Speakers</a:t>
                      </a:r>
                      <a:endParaRPr sz="1600" b="1">
                        <a:solidFill>
                          <a:srgbClr val="073763"/>
                        </a:solidFill>
                        <a:latin typeface="Calibri"/>
                        <a:ea typeface="Calibri"/>
                        <a:cs typeface="Calibri"/>
                        <a:sym typeface="Calibri"/>
                      </a:endParaRPr>
                    </a:p>
                  </a:txBody>
                  <a:tcPr marL="30467" marR="30467" marT="30467" marB="30467"/>
                </a:tc>
                <a:tc>
                  <a:txBody>
                    <a:bodyPr/>
                    <a:lstStyle/>
                    <a:p>
                      <a:pPr marL="0" lvl="0" indent="0" algn="ctr" rtl="0">
                        <a:spcBef>
                          <a:spcPts val="0"/>
                        </a:spcBef>
                        <a:spcAft>
                          <a:spcPts val="0"/>
                        </a:spcAft>
                        <a:buNone/>
                      </a:pPr>
                      <a:r>
                        <a:rPr lang="en" sz="1600">
                          <a:solidFill>
                            <a:srgbClr val="073763"/>
                          </a:solidFill>
                          <a:latin typeface="Calibri"/>
                          <a:ea typeface="Calibri"/>
                          <a:cs typeface="Calibri"/>
                          <a:sym typeface="Calibri"/>
                        </a:rPr>
                        <a:t>158 (in 2 languages)</a:t>
                      </a:r>
                      <a:endParaRPr sz="1600">
                        <a:solidFill>
                          <a:srgbClr val="073763"/>
                        </a:solidFill>
                        <a:latin typeface="Calibri"/>
                        <a:ea typeface="Calibri"/>
                        <a:cs typeface="Calibri"/>
                        <a:sym typeface="Calibri"/>
                      </a:endParaRPr>
                    </a:p>
                  </a:txBody>
                  <a:tcPr marL="30467" marR="30467" marT="30467" marB="30467"/>
                </a:tc>
                <a:tc>
                  <a:txBody>
                    <a:bodyPr/>
                    <a:lstStyle/>
                    <a:p>
                      <a:pPr marL="0" lvl="0" indent="0" algn="ctr" rtl="0">
                        <a:spcBef>
                          <a:spcPts val="0"/>
                        </a:spcBef>
                        <a:spcAft>
                          <a:spcPts val="0"/>
                        </a:spcAft>
                        <a:buNone/>
                      </a:pPr>
                      <a:r>
                        <a:rPr lang="en" sz="1600">
                          <a:solidFill>
                            <a:srgbClr val="1C4587"/>
                          </a:solidFill>
                          <a:latin typeface="Calibri"/>
                          <a:ea typeface="Calibri"/>
                          <a:cs typeface="Calibri"/>
                          <a:sym typeface="Calibri"/>
                        </a:rPr>
                        <a:t>829 (in 8 languages)</a:t>
                      </a:r>
                      <a:endParaRPr sz="1600">
                        <a:solidFill>
                          <a:srgbClr val="1C4587"/>
                        </a:solidFill>
                        <a:latin typeface="Calibri"/>
                        <a:ea typeface="Calibri"/>
                        <a:cs typeface="Calibri"/>
                        <a:sym typeface="Calibri"/>
                      </a:endParaRPr>
                    </a:p>
                  </a:txBody>
                  <a:tcPr marL="30467" marR="30467" marT="30467" marB="30467">
                    <a:lnR w="12700" cap="flat" cmpd="sng">
                      <a:solidFill>
                        <a:srgbClr val="000000"/>
                      </a:solidFill>
                      <a:prstDash val="solid"/>
                      <a:round/>
                      <a:headEnd type="none" w="sm" len="sm"/>
                      <a:tailEnd type="none" w="sm" len="sm"/>
                    </a:lnR>
                  </a:tcPr>
                </a:tc>
                <a:tc>
                  <a:txBody>
                    <a:bodyPr/>
                    <a:lstStyle/>
                    <a:p>
                      <a:pPr marL="0" lvl="0" indent="0" algn="ctr" rtl="0">
                        <a:spcBef>
                          <a:spcPts val="0"/>
                        </a:spcBef>
                        <a:spcAft>
                          <a:spcPts val="0"/>
                        </a:spcAft>
                        <a:buNone/>
                      </a:pPr>
                      <a:r>
                        <a:rPr lang="en" sz="2500" b="1">
                          <a:solidFill>
                            <a:srgbClr val="FF0000"/>
                          </a:solidFill>
                          <a:latin typeface="Calibri"/>
                          <a:ea typeface="Calibri"/>
                          <a:cs typeface="Calibri"/>
                          <a:sym typeface="Calibri"/>
                        </a:rPr>
                        <a:t>5X</a:t>
                      </a:r>
                      <a:endParaRPr sz="2500" b="1">
                        <a:solidFill>
                          <a:srgbClr val="FF0000"/>
                        </a:solidFill>
                        <a:latin typeface="Calibri"/>
                        <a:ea typeface="Calibri"/>
                        <a:cs typeface="Calibri"/>
                        <a:sym typeface="Calibri"/>
                      </a:endParaRPr>
                    </a:p>
                  </a:txBody>
                  <a:tcPr marL="30467" marR="30467" marT="30467" marB="30467">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11"/>
                  </a:ext>
                </a:extLst>
              </a:tr>
            </a:tbl>
          </a:graphicData>
        </a:graphic>
      </p:graphicFrame>
      <p:sp>
        <p:nvSpPr>
          <p:cNvPr id="374" name="Google Shape;374;p44"/>
          <p:cNvSpPr txBox="1"/>
          <p:nvPr/>
        </p:nvSpPr>
        <p:spPr>
          <a:xfrm>
            <a:off x="711867" y="5898933"/>
            <a:ext cx="11013200" cy="7844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15000"/>
              </a:lnSpc>
              <a:spcBef>
                <a:spcPts val="0"/>
              </a:spcBef>
              <a:spcAft>
                <a:spcPts val="2133"/>
              </a:spcAft>
              <a:buClr>
                <a:srgbClr val="000000"/>
              </a:buClr>
              <a:buSzTx/>
              <a:buFontTx/>
              <a:buNone/>
              <a:tabLst/>
              <a:defRPr/>
            </a:pPr>
            <a:r>
              <a:rPr kumimoji="0" lang="en-US" sz="1600" b="0" i="0" u="none" strike="noStrike" kern="0" cap="none" spc="0" normalizeH="0" baseline="0" noProof="0">
                <a:ln>
                  <a:noFill/>
                </a:ln>
                <a:solidFill>
                  <a:srgbClr val="073763"/>
                </a:solidFill>
                <a:effectLst/>
                <a:uLnTx/>
                <a:uFillTx/>
                <a:latin typeface="Abadi Extra Light"/>
                <a:ea typeface="Lato"/>
                <a:cs typeface="Lato"/>
                <a:sym typeface="Lato"/>
              </a:rPr>
              <a:t>This number of responses will enable us to conduct the critical </a:t>
            </a:r>
            <a:r>
              <a:rPr kumimoji="0" lang="en-US" sz="1600" b="0" i="0" u="none" strike="noStrike" kern="0" cap="none" spc="0" normalizeH="0" baseline="0" noProof="0" err="1">
                <a:ln>
                  <a:noFill/>
                </a:ln>
                <a:solidFill>
                  <a:srgbClr val="073763"/>
                </a:solidFill>
                <a:effectLst/>
                <a:uLnTx/>
                <a:uFillTx/>
                <a:latin typeface="Abadi Extra Light"/>
                <a:ea typeface="Lato"/>
                <a:cs typeface="Lato"/>
                <a:sym typeface="Lato"/>
              </a:rPr>
              <a:t>subanalysis</a:t>
            </a:r>
            <a:r>
              <a:rPr kumimoji="0" lang="en-US" sz="1600" b="0" i="0" u="none" strike="noStrike" kern="0" cap="none" spc="0" normalizeH="0" baseline="0" noProof="0">
                <a:ln>
                  <a:noFill/>
                </a:ln>
                <a:solidFill>
                  <a:srgbClr val="073763"/>
                </a:solidFill>
                <a:effectLst/>
                <a:uLnTx/>
                <a:uFillTx/>
                <a:latin typeface="Abadi Extra Light"/>
                <a:ea typeface="Lato"/>
                <a:cs typeface="Lato"/>
                <a:sym typeface="Lato"/>
              </a:rPr>
              <a:t> needed to understand the specific needs and experiences of these groups and to prioritize our deployment of resources to address them.</a:t>
            </a:r>
          </a:p>
        </p:txBody>
      </p:sp>
      <p:sp>
        <p:nvSpPr>
          <p:cNvPr id="375" name="Google Shape;375;p44"/>
          <p:cNvSpPr txBox="1">
            <a:spLocks noGrp="1"/>
          </p:cNvSpPr>
          <p:nvPr>
            <p:ph type="sldNum" idx="12"/>
          </p:nvPr>
        </p:nvSpPr>
        <p:spPr>
          <a:xfrm>
            <a:off x="8610600" y="6356351"/>
            <a:ext cx="2743200" cy="365200"/>
          </a:xfrm>
          <a:prstGeom prst="rect">
            <a:avLst/>
          </a:prstGeom>
        </p:spPr>
        <p:txBody>
          <a:bodyPr spcFirstLastPara="1" wrap="square" lIns="91433" tIns="45700" rIns="91433" bIns="4570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467" b="0" i="0" u="none" strike="noStrike" kern="0" cap="none" spc="0" normalizeH="0" baseline="0" noProof="0" dirty="0">
                <a:ln>
                  <a:noFill/>
                </a:ln>
                <a:solidFill>
                  <a:srgbClr val="595959"/>
                </a:solidFill>
                <a:effectLst/>
                <a:uLnTx/>
                <a:uFillTx/>
                <a:latin typeface="Abadi Extra Light"/>
                <a:ea typeface="+mn-ea"/>
                <a:cs typeface="Arial"/>
                <a:sym typeface="Arial"/>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66</a:t>
            </a:fld>
            <a:endParaRPr kumimoji="0" lang="en" sz="1467" b="0" i="0" u="none" strike="noStrike" kern="0" cap="none" spc="0" normalizeH="0" baseline="0" noProof="0">
              <a:ln>
                <a:noFill/>
              </a:ln>
              <a:solidFill>
                <a:srgbClr val="595959"/>
              </a:solidFill>
              <a:effectLst/>
              <a:uLnTx/>
              <a:uFillTx/>
              <a:latin typeface="Abadi Extra Light"/>
              <a:ea typeface="+mn-ea"/>
              <a:cs typeface="Arial"/>
              <a:sym typeface="Arial"/>
            </a:endParaRPr>
          </a:p>
        </p:txBody>
      </p:sp>
    </p:spTree>
    <p:extLst>
      <p:ext uri="{BB962C8B-B14F-4D97-AF65-F5344CB8AC3E}">
        <p14:creationId xmlns:p14="http://schemas.microsoft.com/office/powerpoint/2010/main" val="375547981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43"/>
          <p:cNvSpPr txBox="1">
            <a:spLocks noGrp="1"/>
          </p:cNvSpPr>
          <p:nvPr>
            <p:ph type="title"/>
          </p:nvPr>
        </p:nvSpPr>
        <p:spPr>
          <a:xfrm>
            <a:off x="540600" y="60333"/>
            <a:ext cx="11430800" cy="1096800"/>
          </a:xfrm>
          <a:prstGeom prst="rect">
            <a:avLst/>
          </a:prstGeom>
          <a:noFill/>
          <a:ln>
            <a:noFill/>
          </a:ln>
        </p:spPr>
        <p:txBody>
          <a:bodyPr spcFirstLastPara="1" wrap="square" lIns="91433" tIns="45700" rIns="91433" bIns="45700" anchor="ctr" anchorCtr="0">
            <a:noAutofit/>
          </a:bodyPr>
          <a:lstStyle/>
          <a:p>
            <a:pPr algn="ctr"/>
            <a:r>
              <a:rPr lang="en-US" sz="2533" b="1">
                <a:solidFill>
                  <a:schemeClr val="accent1">
                    <a:lumMod val="75000"/>
                  </a:schemeClr>
                </a:solidFill>
                <a:latin typeface="Abadi Extra Light"/>
              </a:rPr>
              <a:t>Recruitment efforts were overwhelmingly successful</a:t>
            </a:r>
          </a:p>
        </p:txBody>
      </p:sp>
      <p:sp>
        <p:nvSpPr>
          <p:cNvPr id="363" name="Google Shape;363;p43"/>
          <p:cNvSpPr txBox="1">
            <a:spLocks noGrp="1"/>
          </p:cNvSpPr>
          <p:nvPr>
            <p:ph type="body" idx="1"/>
          </p:nvPr>
        </p:nvSpPr>
        <p:spPr>
          <a:xfrm>
            <a:off x="210200" y="1274367"/>
            <a:ext cx="11143600" cy="4902400"/>
          </a:xfrm>
          <a:prstGeom prst="rect">
            <a:avLst/>
          </a:prstGeom>
          <a:noFill/>
          <a:ln>
            <a:noFill/>
          </a:ln>
        </p:spPr>
        <p:txBody>
          <a:bodyPr spcFirstLastPara="1" wrap="square" lIns="91433" tIns="45700" rIns="91433" bIns="45700" anchor="t" anchorCtr="0">
            <a:noAutofit/>
          </a:bodyPr>
          <a:lstStyle/>
          <a:p>
            <a:pPr indent="0">
              <a:spcBef>
                <a:spcPts val="0"/>
              </a:spcBef>
              <a:spcAft>
                <a:spcPts val="2133"/>
              </a:spcAft>
              <a:buNone/>
            </a:pPr>
            <a:r>
              <a:rPr lang="en">
                <a:latin typeface="Abadi Extra Light"/>
              </a:rPr>
              <a:t> </a:t>
            </a:r>
          </a:p>
        </p:txBody>
      </p:sp>
      <p:sp>
        <p:nvSpPr>
          <p:cNvPr id="364" name="Google Shape;364;p43"/>
          <p:cNvSpPr txBox="1"/>
          <p:nvPr/>
        </p:nvSpPr>
        <p:spPr>
          <a:xfrm>
            <a:off x="210200" y="5890600"/>
            <a:ext cx="11761200" cy="6676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90000"/>
              </a:lnSpc>
              <a:spcBef>
                <a:spcPts val="0"/>
              </a:spcBef>
              <a:spcAft>
                <a:spcPts val="2133"/>
              </a:spcAft>
              <a:buClr>
                <a:srgbClr val="000000"/>
              </a:buClr>
              <a:buSzTx/>
              <a:buFontTx/>
              <a:buNone/>
              <a:tabLst/>
              <a:defRPr/>
            </a:pPr>
            <a:r>
              <a:rPr kumimoji="0" lang="en-US" sz="1867" b="0" i="0" u="none" strike="noStrike" kern="0" cap="none" spc="0" normalizeH="0" baseline="0" noProof="0">
                <a:ln>
                  <a:noFill/>
                </a:ln>
                <a:solidFill>
                  <a:srgbClr val="073763"/>
                </a:solidFill>
                <a:effectLst/>
                <a:uLnTx/>
                <a:uFillTx/>
                <a:latin typeface="Abadi Extra Light"/>
                <a:ea typeface="Lato"/>
                <a:cs typeface="Lato"/>
                <a:sym typeface="Lato"/>
              </a:rPr>
              <a:t>For example, more people responded from western and central MA alone, than in the entire 2019 BRFSS statewide sample.</a:t>
            </a:r>
          </a:p>
        </p:txBody>
      </p:sp>
      <p:pic>
        <p:nvPicPr>
          <p:cNvPr id="365" name="Google Shape;365;p43"/>
          <p:cNvPicPr preferRelativeResize="0"/>
          <p:nvPr/>
        </p:nvPicPr>
        <p:blipFill>
          <a:blip r:embed="rId3">
            <a:alphaModFix/>
          </a:blip>
          <a:stretch>
            <a:fillRect/>
          </a:stretch>
        </p:blipFill>
        <p:spPr>
          <a:xfrm>
            <a:off x="2402133" y="1113200"/>
            <a:ext cx="6607123" cy="4902400"/>
          </a:xfrm>
          <a:prstGeom prst="rect">
            <a:avLst/>
          </a:prstGeom>
          <a:noFill/>
          <a:ln>
            <a:noFill/>
          </a:ln>
        </p:spPr>
      </p:pic>
      <p:sp>
        <p:nvSpPr>
          <p:cNvPr id="366" name="Google Shape;366;p43"/>
          <p:cNvSpPr txBox="1">
            <a:spLocks noGrp="1"/>
          </p:cNvSpPr>
          <p:nvPr>
            <p:ph type="sldNum" idx="12"/>
          </p:nvPr>
        </p:nvSpPr>
        <p:spPr>
          <a:xfrm>
            <a:off x="8610600" y="6356351"/>
            <a:ext cx="2743200" cy="365200"/>
          </a:xfrm>
          <a:prstGeom prst="rect">
            <a:avLst/>
          </a:prstGeom>
        </p:spPr>
        <p:txBody>
          <a:bodyPr spcFirstLastPara="1" wrap="square" lIns="91433" tIns="45700" rIns="91433" bIns="4570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467" b="0" i="0" u="none" strike="noStrike" kern="0" cap="none" spc="0" normalizeH="0" baseline="0" noProof="0" dirty="0">
                <a:ln>
                  <a:noFill/>
                </a:ln>
                <a:solidFill>
                  <a:srgbClr val="595959"/>
                </a:solidFill>
                <a:effectLst/>
                <a:uLnTx/>
                <a:uFillTx/>
                <a:latin typeface="Abadi Extra Light"/>
                <a:ea typeface="+mn-ea"/>
                <a:cs typeface="Arial"/>
                <a:sym typeface="Arial"/>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67</a:t>
            </a:fld>
            <a:endParaRPr kumimoji="0" lang="en" sz="1467" b="0" i="0" u="none" strike="noStrike" kern="0" cap="none" spc="0" normalizeH="0" baseline="0" noProof="0">
              <a:ln>
                <a:noFill/>
              </a:ln>
              <a:solidFill>
                <a:srgbClr val="595959"/>
              </a:solidFill>
              <a:effectLst/>
              <a:uLnTx/>
              <a:uFillTx/>
              <a:latin typeface="Abadi Extra Light"/>
              <a:ea typeface="+mn-ea"/>
              <a:cs typeface="Arial"/>
              <a:sym typeface="Arial"/>
            </a:endParaRPr>
          </a:p>
        </p:txBody>
      </p:sp>
    </p:spTree>
    <p:extLst>
      <p:ext uri="{BB962C8B-B14F-4D97-AF65-F5344CB8AC3E}">
        <p14:creationId xmlns:p14="http://schemas.microsoft.com/office/powerpoint/2010/main" val="421281083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45"/>
          <p:cNvSpPr txBox="1">
            <a:spLocks noGrp="1"/>
          </p:cNvSpPr>
          <p:nvPr>
            <p:ph type="title"/>
          </p:nvPr>
        </p:nvSpPr>
        <p:spPr>
          <a:xfrm>
            <a:off x="330860" y="-395844"/>
            <a:ext cx="5257600" cy="1325600"/>
          </a:xfrm>
          <a:prstGeom prst="rect">
            <a:avLst/>
          </a:prstGeom>
        </p:spPr>
        <p:txBody>
          <a:bodyPr spcFirstLastPara="1" wrap="square" lIns="91433" tIns="45700" rIns="91433" bIns="45700" anchor="ctr" anchorCtr="0">
            <a:noAutofit/>
          </a:bodyPr>
          <a:lstStyle/>
          <a:p>
            <a:r>
              <a:rPr lang="en-US" sz="2400">
                <a:solidFill>
                  <a:schemeClr val="accent1">
                    <a:lumMod val="75000"/>
                  </a:schemeClr>
                </a:solidFill>
                <a:latin typeface="Abadi Extra Light"/>
              </a:rPr>
              <a:t>Demographics of the sample</a:t>
            </a:r>
          </a:p>
        </p:txBody>
      </p:sp>
      <p:graphicFrame>
        <p:nvGraphicFramePr>
          <p:cNvPr id="381" name="Google Shape;381;p45"/>
          <p:cNvGraphicFramePr/>
          <p:nvPr/>
        </p:nvGraphicFramePr>
        <p:xfrm>
          <a:off x="167905" y="548241"/>
          <a:ext cx="4734700" cy="4975107"/>
        </p:xfrm>
        <a:graphic>
          <a:graphicData uri="http://schemas.openxmlformats.org/drawingml/2006/table">
            <a:tbl>
              <a:tblPr>
                <a:noFill/>
              </a:tblPr>
              <a:tblGrid>
                <a:gridCol w="1242200">
                  <a:extLst>
                    <a:ext uri="{9D8B030D-6E8A-4147-A177-3AD203B41FA5}">
                      <a16:colId xmlns:a16="http://schemas.microsoft.com/office/drawing/2014/main" val="20000"/>
                    </a:ext>
                  </a:extLst>
                </a:gridCol>
                <a:gridCol w="1955800">
                  <a:extLst>
                    <a:ext uri="{9D8B030D-6E8A-4147-A177-3AD203B41FA5}">
                      <a16:colId xmlns:a16="http://schemas.microsoft.com/office/drawing/2014/main" val="20001"/>
                    </a:ext>
                  </a:extLst>
                </a:gridCol>
                <a:gridCol w="723900">
                  <a:extLst>
                    <a:ext uri="{9D8B030D-6E8A-4147-A177-3AD203B41FA5}">
                      <a16:colId xmlns:a16="http://schemas.microsoft.com/office/drawing/2014/main" val="20002"/>
                    </a:ext>
                  </a:extLst>
                </a:gridCol>
                <a:gridCol w="812800">
                  <a:extLst>
                    <a:ext uri="{9D8B030D-6E8A-4147-A177-3AD203B41FA5}">
                      <a16:colId xmlns:a16="http://schemas.microsoft.com/office/drawing/2014/main" val="20003"/>
                    </a:ext>
                  </a:extLst>
                </a:gridCol>
              </a:tblGrid>
              <a:tr h="264160">
                <a:tc>
                  <a:txBody>
                    <a:bodyPr/>
                    <a:lstStyle/>
                    <a:p>
                      <a:pPr marL="0" lvl="0" indent="0" algn="ctr" rtl="0">
                        <a:lnSpc>
                          <a:spcPct val="100000"/>
                        </a:lnSpc>
                        <a:spcBef>
                          <a:spcPts val="0"/>
                        </a:spcBef>
                        <a:spcAft>
                          <a:spcPts val="0"/>
                        </a:spcAft>
                        <a:buNone/>
                      </a:pPr>
                      <a:r>
                        <a:rPr lang="en" sz="1100" b="1">
                          <a:latin typeface="Calibri"/>
                          <a:ea typeface="Calibri"/>
                          <a:cs typeface="Calibri"/>
                          <a:sym typeface="Calibri"/>
                        </a:rPr>
                        <a:t> </a:t>
                      </a:r>
                      <a:endParaRPr sz="1100" b="1">
                        <a:latin typeface="Calibri"/>
                        <a:ea typeface="Calibri"/>
                        <a:cs typeface="Calibri"/>
                        <a:sym typeface="Calibri"/>
                      </a:endParaRPr>
                    </a:p>
                  </a:txBody>
                  <a:tcPr marL="12700" marR="12700" marT="12700" marB="12700" anchor="ctr">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6FA8DC"/>
                    </a:solidFill>
                  </a:tcPr>
                </a:tc>
                <a:tc>
                  <a:txBody>
                    <a:bodyPr/>
                    <a:lstStyle/>
                    <a:p>
                      <a:pPr marL="0" lvl="0" indent="0" algn="ctr" rtl="0">
                        <a:lnSpc>
                          <a:spcPct val="100000"/>
                        </a:lnSpc>
                        <a:spcBef>
                          <a:spcPts val="0"/>
                        </a:spcBef>
                        <a:spcAft>
                          <a:spcPts val="0"/>
                        </a:spcAft>
                        <a:buNone/>
                      </a:pPr>
                      <a:r>
                        <a:rPr lang="en" sz="1100" b="1">
                          <a:latin typeface="Calibri"/>
                          <a:ea typeface="Calibri"/>
                          <a:cs typeface="Calibri"/>
                          <a:sym typeface="Calibri"/>
                        </a:rPr>
                        <a:t>Demographics</a:t>
                      </a:r>
                      <a:endParaRPr sz="1100" b="1">
                        <a:latin typeface="Calibri"/>
                        <a:ea typeface="Calibri"/>
                        <a:cs typeface="Calibri"/>
                        <a:sym typeface="Calibri"/>
                      </a:endParaRPr>
                    </a:p>
                  </a:txBody>
                  <a:tcPr marL="16933" marR="16933" marT="16933" marB="84667" anchor="ctr">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6FA8DC"/>
                    </a:solidFill>
                  </a:tcPr>
                </a:tc>
                <a:tc>
                  <a:txBody>
                    <a:bodyPr/>
                    <a:lstStyle/>
                    <a:p>
                      <a:pPr marL="0" lvl="0" indent="0" algn="ctr" rtl="0">
                        <a:lnSpc>
                          <a:spcPct val="100000"/>
                        </a:lnSpc>
                        <a:spcBef>
                          <a:spcPts val="0"/>
                        </a:spcBef>
                        <a:spcAft>
                          <a:spcPts val="0"/>
                        </a:spcAft>
                        <a:buNone/>
                      </a:pPr>
                      <a:r>
                        <a:rPr lang="en" sz="1100" b="1">
                          <a:latin typeface="Calibri"/>
                          <a:ea typeface="Calibri"/>
                          <a:cs typeface="Calibri"/>
                          <a:sym typeface="Calibri"/>
                        </a:rPr>
                        <a:t>Freq.</a:t>
                      </a:r>
                      <a:endParaRPr sz="1100" b="1">
                        <a:latin typeface="Calibri"/>
                        <a:ea typeface="Calibri"/>
                        <a:cs typeface="Calibri"/>
                        <a:sym typeface="Calibri"/>
                      </a:endParaRPr>
                    </a:p>
                  </a:txBody>
                  <a:tcPr marL="16933" marR="16933" marT="16933" marB="84667" anchor="ctr">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6FA8DC"/>
                    </a:solidFill>
                  </a:tcPr>
                </a:tc>
                <a:tc>
                  <a:txBody>
                    <a:bodyPr/>
                    <a:lstStyle/>
                    <a:p>
                      <a:pPr marL="0" lvl="0" indent="0" algn="ctr" rtl="0">
                        <a:lnSpc>
                          <a:spcPct val="100000"/>
                        </a:lnSpc>
                        <a:spcBef>
                          <a:spcPts val="0"/>
                        </a:spcBef>
                        <a:spcAft>
                          <a:spcPts val="0"/>
                        </a:spcAft>
                        <a:buNone/>
                      </a:pPr>
                      <a:r>
                        <a:rPr lang="en" sz="1100" b="1">
                          <a:latin typeface="Calibri"/>
                          <a:ea typeface="Calibri"/>
                          <a:cs typeface="Calibri"/>
                          <a:sym typeface="Calibri"/>
                        </a:rPr>
                        <a:t>Percent</a:t>
                      </a:r>
                      <a:endParaRPr sz="1100" b="1">
                        <a:latin typeface="Calibri"/>
                        <a:ea typeface="Calibri"/>
                        <a:cs typeface="Calibri"/>
                        <a:sym typeface="Calibri"/>
                      </a:endParaRPr>
                    </a:p>
                  </a:txBody>
                  <a:tcPr marL="16933" marR="16933" marT="16933" marB="84667" anchor="ctr">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6FA8DC"/>
                    </a:solidFill>
                  </a:tcPr>
                </a:tc>
                <a:extLst>
                  <a:ext uri="{0D108BD9-81ED-4DB2-BD59-A6C34878D82A}">
                    <a16:rowId xmlns:a16="http://schemas.microsoft.com/office/drawing/2014/main" val="10000"/>
                  </a:ext>
                </a:extLst>
              </a:tr>
              <a:tr h="241300">
                <a:tc rowSpan="5">
                  <a:txBody>
                    <a:bodyPr/>
                    <a:lstStyle/>
                    <a:p>
                      <a:pPr marL="0" marR="76200" lvl="0" indent="114300" algn="ctr" rtl="0">
                        <a:lnSpc>
                          <a:spcPct val="115000"/>
                        </a:lnSpc>
                        <a:spcBef>
                          <a:spcPts val="0"/>
                        </a:spcBef>
                        <a:spcAft>
                          <a:spcPts val="0"/>
                        </a:spcAft>
                        <a:buNone/>
                      </a:pPr>
                      <a:r>
                        <a:rPr lang="en" sz="1100" b="1">
                          <a:latin typeface="Calibri"/>
                          <a:ea typeface="Calibri"/>
                          <a:cs typeface="Calibri"/>
                          <a:sym typeface="Calibri"/>
                        </a:rPr>
                        <a:t>Age</a:t>
                      </a:r>
                      <a:endParaRPr sz="1100" b="1">
                        <a:latin typeface="Calibri"/>
                        <a:ea typeface="Calibri"/>
                        <a:cs typeface="Calibri"/>
                        <a:sym typeface="Calibri"/>
                      </a:endParaRPr>
                    </a:p>
                  </a:txBody>
                  <a:tcPr marL="12700" marR="12700" marT="12700" marB="12700" anchor="ctr">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114300" algn="l" rtl="0">
                        <a:lnSpc>
                          <a:spcPct val="115000"/>
                        </a:lnSpc>
                        <a:spcBef>
                          <a:spcPts val="0"/>
                        </a:spcBef>
                        <a:spcAft>
                          <a:spcPts val="0"/>
                        </a:spcAft>
                        <a:buNone/>
                      </a:pPr>
                      <a:r>
                        <a:rPr lang="en" sz="1100">
                          <a:latin typeface="Calibri"/>
                          <a:ea typeface="Calibri"/>
                          <a:cs typeface="Calibri"/>
                          <a:sym typeface="Calibri"/>
                        </a:rPr>
                        <a:t>&lt;25*</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Calibri"/>
                          <a:ea typeface="Calibri"/>
                          <a:cs typeface="Calibri"/>
                          <a:sym typeface="Calibri"/>
                        </a:rPr>
                        <a:t>148</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Calibri"/>
                          <a:ea typeface="Calibri"/>
                          <a:cs typeface="Calibri"/>
                          <a:sym typeface="Calibri"/>
                        </a:rPr>
                        <a:t>0.44</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241300">
                <a:tc vMerge="1">
                  <a:txBody>
                    <a:bodyPr/>
                    <a:lstStyle/>
                    <a:p>
                      <a:endParaRPr lang="en-US"/>
                    </a:p>
                  </a:txBody>
                  <a:tcPr/>
                </a:tc>
                <a:tc>
                  <a:txBody>
                    <a:bodyPr/>
                    <a:lstStyle/>
                    <a:p>
                      <a:pPr marL="0" lvl="0" indent="114300" algn="l" rtl="0">
                        <a:lnSpc>
                          <a:spcPct val="115000"/>
                        </a:lnSpc>
                        <a:spcBef>
                          <a:spcPts val="0"/>
                        </a:spcBef>
                        <a:spcAft>
                          <a:spcPts val="0"/>
                        </a:spcAft>
                        <a:buNone/>
                      </a:pPr>
                      <a:r>
                        <a:rPr lang="en" sz="1100">
                          <a:latin typeface="Calibri"/>
                          <a:ea typeface="Calibri"/>
                          <a:cs typeface="Calibri"/>
                          <a:sym typeface="Calibri"/>
                        </a:rPr>
                        <a:t>25-35</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Calibri"/>
                          <a:ea typeface="Calibri"/>
                          <a:cs typeface="Calibri"/>
                          <a:sym typeface="Calibri"/>
                        </a:rPr>
                        <a:t>6,726</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Calibri"/>
                          <a:ea typeface="Calibri"/>
                          <a:cs typeface="Calibri"/>
                          <a:sym typeface="Calibri"/>
                        </a:rPr>
                        <a:t>19.81</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241300">
                <a:tc vMerge="1">
                  <a:txBody>
                    <a:bodyPr/>
                    <a:lstStyle/>
                    <a:p>
                      <a:endParaRPr lang="en-US"/>
                    </a:p>
                  </a:txBody>
                  <a:tcPr/>
                </a:tc>
                <a:tc>
                  <a:txBody>
                    <a:bodyPr/>
                    <a:lstStyle/>
                    <a:p>
                      <a:pPr marL="0" lvl="0" indent="114300" algn="l" rtl="0">
                        <a:lnSpc>
                          <a:spcPct val="115000"/>
                        </a:lnSpc>
                        <a:spcBef>
                          <a:spcPts val="0"/>
                        </a:spcBef>
                        <a:spcAft>
                          <a:spcPts val="0"/>
                        </a:spcAft>
                        <a:buNone/>
                      </a:pPr>
                      <a:r>
                        <a:rPr lang="en" sz="1100">
                          <a:latin typeface="Calibri"/>
                          <a:ea typeface="Calibri"/>
                          <a:cs typeface="Calibri"/>
                          <a:sym typeface="Calibri"/>
                        </a:rPr>
                        <a:t>36-49</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Calibri"/>
                          <a:ea typeface="Calibri"/>
                          <a:cs typeface="Calibri"/>
                          <a:sym typeface="Calibri"/>
                        </a:rPr>
                        <a:t>11,785</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Calibri"/>
                          <a:ea typeface="Calibri"/>
                          <a:cs typeface="Calibri"/>
                          <a:sym typeface="Calibri"/>
                        </a:rPr>
                        <a:t>34.71</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241300">
                <a:tc vMerge="1">
                  <a:txBody>
                    <a:bodyPr/>
                    <a:lstStyle/>
                    <a:p>
                      <a:endParaRPr lang="en-US"/>
                    </a:p>
                  </a:txBody>
                  <a:tcPr/>
                </a:tc>
                <a:tc>
                  <a:txBody>
                    <a:bodyPr/>
                    <a:lstStyle/>
                    <a:p>
                      <a:pPr marL="0" lvl="0" indent="114300" algn="l" rtl="0">
                        <a:lnSpc>
                          <a:spcPct val="115000"/>
                        </a:lnSpc>
                        <a:spcBef>
                          <a:spcPts val="0"/>
                        </a:spcBef>
                        <a:spcAft>
                          <a:spcPts val="0"/>
                        </a:spcAft>
                        <a:buNone/>
                      </a:pPr>
                      <a:r>
                        <a:rPr lang="en" sz="1100">
                          <a:latin typeface="Calibri"/>
                          <a:ea typeface="Calibri"/>
                          <a:cs typeface="Calibri"/>
                          <a:sym typeface="Calibri"/>
                        </a:rPr>
                        <a:t>50-64</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Calibri"/>
                          <a:ea typeface="Calibri"/>
                          <a:cs typeface="Calibri"/>
                          <a:sym typeface="Calibri"/>
                        </a:rPr>
                        <a:t>10,012</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Calibri"/>
                          <a:ea typeface="Calibri"/>
                          <a:cs typeface="Calibri"/>
                          <a:sym typeface="Calibri"/>
                        </a:rPr>
                        <a:t>29.49</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241300">
                <a:tc vMerge="1">
                  <a:txBody>
                    <a:bodyPr/>
                    <a:lstStyle/>
                    <a:p>
                      <a:endParaRPr lang="en-US"/>
                    </a:p>
                  </a:txBody>
                  <a:tcPr/>
                </a:tc>
                <a:tc>
                  <a:txBody>
                    <a:bodyPr/>
                    <a:lstStyle/>
                    <a:p>
                      <a:pPr marL="0" lvl="0" indent="114300" algn="l" rtl="0">
                        <a:lnSpc>
                          <a:spcPct val="115000"/>
                        </a:lnSpc>
                        <a:spcBef>
                          <a:spcPts val="0"/>
                        </a:spcBef>
                        <a:spcAft>
                          <a:spcPts val="0"/>
                        </a:spcAft>
                        <a:buNone/>
                      </a:pPr>
                      <a:r>
                        <a:rPr lang="en" sz="1100">
                          <a:latin typeface="Calibri"/>
                          <a:ea typeface="Calibri"/>
                          <a:cs typeface="Calibri"/>
                          <a:sym typeface="Calibri"/>
                        </a:rPr>
                        <a:t>65+</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Calibri"/>
                          <a:ea typeface="Calibri"/>
                          <a:cs typeface="Calibri"/>
                          <a:sym typeface="Calibri"/>
                        </a:rPr>
                        <a:t>5,277</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Calibri"/>
                          <a:ea typeface="Calibri"/>
                          <a:cs typeface="Calibri"/>
                          <a:sym typeface="Calibri"/>
                        </a:rPr>
                        <a:t>15.54</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241300">
                <a:tc rowSpan="7">
                  <a:txBody>
                    <a:bodyPr/>
                    <a:lstStyle/>
                    <a:p>
                      <a:pPr marL="0" marR="76200" lvl="0" indent="63500" algn="ctr" rtl="0">
                        <a:lnSpc>
                          <a:spcPct val="115000"/>
                        </a:lnSpc>
                        <a:spcBef>
                          <a:spcPts val="0"/>
                        </a:spcBef>
                        <a:spcAft>
                          <a:spcPts val="0"/>
                        </a:spcAft>
                        <a:buNone/>
                      </a:pPr>
                      <a:r>
                        <a:rPr lang="en" sz="1100" b="1">
                          <a:latin typeface="Calibri"/>
                          <a:ea typeface="Calibri"/>
                          <a:cs typeface="Calibri"/>
                          <a:sym typeface="Calibri"/>
                        </a:rPr>
                        <a:t>Race/Ethnicity</a:t>
                      </a:r>
                      <a:endParaRPr sz="1100" b="1">
                        <a:latin typeface="Calibri"/>
                        <a:ea typeface="Calibri"/>
                        <a:cs typeface="Calibri"/>
                        <a:sym typeface="Calibri"/>
                      </a:endParaRPr>
                    </a:p>
                  </a:txBody>
                  <a:tcPr marL="12700" marR="12700" marT="12700" marB="12700" anchor="ctr">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114300" algn="l" rtl="0">
                        <a:lnSpc>
                          <a:spcPct val="115000"/>
                        </a:lnSpc>
                        <a:spcBef>
                          <a:spcPts val="0"/>
                        </a:spcBef>
                        <a:spcAft>
                          <a:spcPts val="0"/>
                        </a:spcAft>
                        <a:buNone/>
                      </a:pPr>
                      <a:r>
                        <a:rPr lang="en" sz="1100">
                          <a:latin typeface="Calibri"/>
                          <a:ea typeface="Calibri"/>
                          <a:cs typeface="Calibri"/>
                          <a:sym typeface="Calibri"/>
                        </a:rPr>
                        <a:t>AI/AN</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Calibri"/>
                          <a:ea typeface="Calibri"/>
                          <a:cs typeface="Calibri"/>
                          <a:sym typeface="Calibri"/>
                        </a:rPr>
                        <a:t>351</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Calibri"/>
                          <a:ea typeface="Calibri"/>
                          <a:cs typeface="Calibri"/>
                          <a:sym typeface="Calibri"/>
                        </a:rPr>
                        <a:t>1.03</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241300">
                <a:tc vMerge="1">
                  <a:txBody>
                    <a:bodyPr/>
                    <a:lstStyle/>
                    <a:p>
                      <a:endParaRPr lang="en-US"/>
                    </a:p>
                  </a:txBody>
                  <a:tcPr/>
                </a:tc>
                <a:tc>
                  <a:txBody>
                    <a:bodyPr/>
                    <a:lstStyle/>
                    <a:p>
                      <a:pPr marL="0" lvl="0" indent="114300" algn="l" rtl="0">
                        <a:lnSpc>
                          <a:spcPct val="115000"/>
                        </a:lnSpc>
                        <a:spcBef>
                          <a:spcPts val="0"/>
                        </a:spcBef>
                        <a:spcAft>
                          <a:spcPts val="0"/>
                        </a:spcAft>
                        <a:buNone/>
                      </a:pPr>
                      <a:r>
                        <a:rPr lang="en" sz="1100">
                          <a:latin typeface="Calibri"/>
                          <a:ea typeface="Calibri"/>
                          <a:cs typeface="Calibri"/>
                          <a:sym typeface="Calibri"/>
                        </a:rPr>
                        <a:t>Hispanic</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Calibri"/>
                          <a:ea typeface="Calibri"/>
                          <a:cs typeface="Calibri"/>
                          <a:sym typeface="Calibri"/>
                        </a:rPr>
                        <a:t>2,506</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Calibri"/>
                          <a:ea typeface="Calibri"/>
                          <a:cs typeface="Calibri"/>
                          <a:sym typeface="Calibri"/>
                        </a:rPr>
                        <a:t>7.38</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241300">
                <a:tc vMerge="1">
                  <a:txBody>
                    <a:bodyPr/>
                    <a:lstStyle/>
                    <a:p>
                      <a:endParaRPr lang="en-US"/>
                    </a:p>
                  </a:txBody>
                  <a:tcPr/>
                </a:tc>
                <a:tc>
                  <a:txBody>
                    <a:bodyPr/>
                    <a:lstStyle/>
                    <a:p>
                      <a:pPr marL="0" lvl="0" indent="114300" algn="l" rtl="0">
                        <a:lnSpc>
                          <a:spcPct val="115000"/>
                        </a:lnSpc>
                        <a:spcBef>
                          <a:spcPts val="0"/>
                        </a:spcBef>
                        <a:spcAft>
                          <a:spcPts val="0"/>
                        </a:spcAft>
                        <a:buNone/>
                      </a:pPr>
                      <a:r>
                        <a:rPr lang="en" sz="1100">
                          <a:latin typeface="Calibri"/>
                          <a:ea typeface="Calibri"/>
                          <a:cs typeface="Calibri"/>
                          <a:sym typeface="Calibri"/>
                        </a:rPr>
                        <a:t>Multiracial</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Calibri"/>
                          <a:ea typeface="Calibri"/>
                          <a:cs typeface="Calibri"/>
                          <a:sym typeface="Calibri"/>
                        </a:rPr>
                        <a:t>475</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Calibri"/>
                          <a:ea typeface="Calibri"/>
                          <a:cs typeface="Calibri"/>
                          <a:sym typeface="Calibri"/>
                        </a:rPr>
                        <a:t>1.40</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241300">
                <a:tc vMerge="1">
                  <a:txBody>
                    <a:bodyPr/>
                    <a:lstStyle/>
                    <a:p>
                      <a:endParaRPr lang="en-US"/>
                    </a:p>
                  </a:txBody>
                  <a:tcPr/>
                </a:tc>
                <a:tc>
                  <a:txBody>
                    <a:bodyPr/>
                    <a:lstStyle/>
                    <a:p>
                      <a:pPr marL="0" lvl="0" indent="114300" algn="l" rtl="0">
                        <a:lnSpc>
                          <a:spcPct val="115000"/>
                        </a:lnSpc>
                        <a:spcBef>
                          <a:spcPts val="0"/>
                        </a:spcBef>
                        <a:spcAft>
                          <a:spcPts val="0"/>
                        </a:spcAft>
                        <a:buNone/>
                      </a:pPr>
                      <a:r>
                        <a:rPr lang="en" sz="1100">
                          <a:latin typeface="Calibri"/>
                          <a:ea typeface="Calibri"/>
                          <a:cs typeface="Calibri"/>
                          <a:sym typeface="Calibri"/>
                        </a:rPr>
                        <a:t>Asian NH</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Calibri"/>
                          <a:ea typeface="Calibri"/>
                          <a:cs typeface="Calibri"/>
                          <a:sym typeface="Calibri"/>
                        </a:rPr>
                        <a:t>1,188</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Calibri"/>
                          <a:ea typeface="Calibri"/>
                          <a:cs typeface="Calibri"/>
                          <a:sym typeface="Calibri"/>
                        </a:rPr>
                        <a:t>3.50</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9"/>
                  </a:ext>
                </a:extLst>
              </a:tr>
              <a:tr h="241300">
                <a:tc vMerge="1">
                  <a:txBody>
                    <a:bodyPr/>
                    <a:lstStyle/>
                    <a:p>
                      <a:endParaRPr lang="en-US"/>
                    </a:p>
                  </a:txBody>
                  <a:tcPr/>
                </a:tc>
                <a:tc>
                  <a:txBody>
                    <a:bodyPr/>
                    <a:lstStyle/>
                    <a:p>
                      <a:pPr marL="0" lvl="0" indent="114300" algn="l" rtl="0">
                        <a:lnSpc>
                          <a:spcPct val="115000"/>
                        </a:lnSpc>
                        <a:spcBef>
                          <a:spcPts val="0"/>
                        </a:spcBef>
                        <a:spcAft>
                          <a:spcPts val="0"/>
                        </a:spcAft>
                        <a:buNone/>
                      </a:pPr>
                      <a:r>
                        <a:rPr lang="en" sz="1100">
                          <a:latin typeface="Calibri"/>
                          <a:ea typeface="Calibri"/>
                          <a:cs typeface="Calibri"/>
                          <a:sym typeface="Calibri"/>
                        </a:rPr>
                        <a:t>Black NH</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Calibri"/>
                          <a:ea typeface="Calibri"/>
                          <a:cs typeface="Calibri"/>
                          <a:sym typeface="Calibri"/>
                        </a:rPr>
                        <a:t>1,162</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Calibri"/>
                          <a:ea typeface="Calibri"/>
                          <a:cs typeface="Calibri"/>
                          <a:sym typeface="Calibri"/>
                        </a:rPr>
                        <a:t>3.42</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10"/>
                  </a:ext>
                </a:extLst>
              </a:tr>
              <a:tr h="241300">
                <a:tc vMerge="1">
                  <a:txBody>
                    <a:bodyPr/>
                    <a:lstStyle/>
                    <a:p>
                      <a:endParaRPr lang="en-US"/>
                    </a:p>
                  </a:txBody>
                  <a:tcPr/>
                </a:tc>
                <a:tc>
                  <a:txBody>
                    <a:bodyPr/>
                    <a:lstStyle/>
                    <a:p>
                      <a:pPr marL="0" lvl="0" indent="114300" algn="l" rtl="0">
                        <a:lnSpc>
                          <a:spcPct val="115000"/>
                        </a:lnSpc>
                        <a:spcBef>
                          <a:spcPts val="0"/>
                        </a:spcBef>
                        <a:spcAft>
                          <a:spcPts val="0"/>
                        </a:spcAft>
                        <a:buNone/>
                      </a:pPr>
                      <a:r>
                        <a:rPr lang="en" sz="1100">
                          <a:latin typeface="Calibri"/>
                          <a:ea typeface="Calibri"/>
                          <a:cs typeface="Calibri"/>
                          <a:sym typeface="Calibri"/>
                        </a:rPr>
                        <a:t>White NH</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Calibri"/>
                          <a:ea typeface="Calibri"/>
                          <a:cs typeface="Calibri"/>
                          <a:sym typeface="Calibri"/>
                        </a:rPr>
                        <a:t>27,605</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Calibri"/>
                          <a:ea typeface="Calibri"/>
                          <a:cs typeface="Calibri"/>
                          <a:sym typeface="Calibri"/>
                        </a:rPr>
                        <a:t>81.32</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11"/>
                  </a:ext>
                </a:extLst>
              </a:tr>
              <a:tr h="241300">
                <a:tc vMerge="1">
                  <a:txBody>
                    <a:bodyPr/>
                    <a:lstStyle/>
                    <a:p>
                      <a:endParaRPr lang="en-US"/>
                    </a:p>
                  </a:txBody>
                  <a:tcPr/>
                </a:tc>
                <a:tc>
                  <a:txBody>
                    <a:bodyPr/>
                    <a:lstStyle/>
                    <a:p>
                      <a:pPr marL="0" lvl="0" indent="114300" algn="l" rtl="0">
                        <a:lnSpc>
                          <a:spcPct val="115000"/>
                        </a:lnSpc>
                        <a:spcBef>
                          <a:spcPts val="0"/>
                        </a:spcBef>
                        <a:spcAft>
                          <a:spcPts val="0"/>
                        </a:spcAft>
                        <a:buNone/>
                      </a:pPr>
                      <a:r>
                        <a:rPr lang="en" sz="1100">
                          <a:latin typeface="Calibri"/>
                          <a:ea typeface="Calibri"/>
                          <a:cs typeface="Calibri"/>
                          <a:sym typeface="Calibri"/>
                        </a:rPr>
                        <a:t>Unknown/Other</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Calibri"/>
                          <a:ea typeface="Calibri"/>
                          <a:cs typeface="Calibri"/>
                          <a:sym typeface="Calibri"/>
                        </a:rPr>
                        <a:t>661</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Calibri"/>
                          <a:ea typeface="Calibri"/>
                          <a:cs typeface="Calibri"/>
                          <a:sym typeface="Calibri"/>
                        </a:rPr>
                        <a:t>1.95</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12"/>
                  </a:ext>
                </a:extLst>
              </a:tr>
              <a:tr h="241300">
                <a:tc rowSpan="4">
                  <a:txBody>
                    <a:bodyPr/>
                    <a:lstStyle/>
                    <a:p>
                      <a:pPr marL="0" marR="76200" lvl="0" indent="114300" algn="ctr" rtl="0">
                        <a:lnSpc>
                          <a:spcPct val="115000"/>
                        </a:lnSpc>
                        <a:spcBef>
                          <a:spcPts val="0"/>
                        </a:spcBef>
                        <a:spcAft>
                          <a:spcPts val="0"/>
                        </a:spcAft>
                        <a:buNone/>
                      </a:pPr>
                      <a:r>
                        <a:rPr lang="en" sz="1100" b="1">
                          <a:latin typeface="Calibri"/>
                          <a:ea typeface="Calibri"/>
                          <a:cs typeface="Calibri"/>
                          <a:sym typeface="Calibri"/>
                        </a:rPr>
                        <a:t>Gender</a:t>
                      </a:r>
                      <a:endParaRPr sz="1100" b="1">
                        <a:latin typeface="Calibri"/>
                        <a:ea typeface="Calibri"/>
                        <a:cs typeface="Calibri"/>
                        <a:sym typeface="Calibri"/>
                      </a:endParaRPr>
                    </a:p>
                  </a:txBody>
                  <a:tcPr marL="12700" marR="12700" marT="12700" marB="12700" anchor="ctr">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114300" algn="l" rtl="0">
                        <a:lnSpc>
                          <a:spcPct val="115000"/>
                        </a:lnSpc>
                        <a:spcBef>
                          <a:spcPts val="0"/>
                        </a:spcBef>
                        <a:spcAft>
                          <a:spcPts val="0"/>
                        </a:spcAft>
                        <a:buNone/>
                      </a:pPr>
                      <a:r>
                        <a:rPr lang="en" sz="1100">
                          <a:latin typeface="Calibri"/>
                          <a:ea typeface="Calibri"/>
                          <a:cs typeface="Calibri"/>
                          <a:sym typeface="Calibri"/>
                        </a:rPr>
                        <a:t>Male</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Calibri"/>
                          <a:ea typeface="Calibri"/>
                          <a:cs typeface="Calibri"/>
                          <a:sym typeface="Calibri"/>
                        </a:rPr>
                        <a:t>6,520</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Calibri"/>
                          <a:ea typeface="Calibri"/>
                          <a:cs typeface="Calibri"/>
                          <a:sym typeface="Calibri"/>
                        </a:rPr>
                        <a:t>19.21</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13"/>
                  </a:ext>
                </a:extLst>
              </a:tr>
              <a:tr h="241300">
                <a:tc vMerge="1">
                  <a:txBody>
                    <a:bodyPr/>
                    <a:lstStyle/>
                    <a:p>
                      <a:endParaRPr lang="en-US"/>
                    </a:p>
                  </a:txBody>
                  <a:tcPr/>
                </a:tc>
                <a:tc>
                  <a:txBody>
                    <a:bodyPr/>
                    <a:lstStyle/>
                    <a:p>
                      <a:pPr marL="0" lvl="0" indent="114300" algn="l" rtl="0">
                        <a:lnSpc>
                          <a:spcPct val="115000"/>
                        </a:lnSpc>
                        <a:spcBef>
                          <a:spcPts val="0"/>
                        </a:spcBef>
                        <a:spcAft>
                          <a:spcPts val="0"/>
                        </a:spcAft>
                        <a:buNone/>
                      </a:pPr>
                      <a:r>
                        <a:rPr lang="en" sz="1100">
                          <a:latin typeface="Calibri"/>
                          <a:ea typeface="Calibri"/>
                          <a:cs typeface="Calibri"/>
                          <a:sym typeface="Calibri"/>
                        </a:rPr>
                        <a:t>Female</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Calibri"/>
                          <a:ea typeface="Calibri"/>
                          <a:cs typeface="Calibri"/>
                          <a:sym typeface="Calibri"/>
                        </a:rPr>
                        <a:t>26,518</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Calibri"/>
                          <a:ea typeface="Calibri"/>
                          <a:cs typeface="Calibri"/>
                          <a:sym typeface="Calibri"/>
                        </a:rPr>
                        <a:t>78.11</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14"/>
                  </a:ext>
                </a:extLst>
              </a:tr>
              <a:tr h="241300">
                <a:tc vMerge="1">
                  <a:txBody>
                    <a:bodyPr/>
                    <a:lstStyle/>
                    <a:p>
                      <a:endParaRPr lang="en-US"/>
                    </a:p>
                  </a:txBody>
                  <a:tcPr/>
                </a:tc>
                <a:tc>
                  <a:txBody>
                    <a:bodyPr/>
                    <a:lstStyle/>
                    <a:p>
                      <a:pPr marL="0" lvl="0" indent="114300" algn="l" rtl="0">
                        <a:lnSpc>
                          <a:spcPct val="115000"/>
                        </a:lnSpc>
                        <a:spcBef>
                          <a:spcPts val="0"/>
                        </a:spcBef>
                        <a:spcAft>
                          <a:spcPts val="0"/>
                        </a:spcAft>
                        <a:buNone/>
                      </a:pPr>
                      <a:r>
                        <a:rPr lang="en" sz="1100">
                          <a:latin typeface="Calibri"/>
                          <a:ea typeface="Calibri"/>
                          <a:cs typeface="Calibri"/>
                          <a:sym typeface="Calibri"/>
                        </a:rPr>
                        <a:t>Non-Binary</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Calibri"/>
                          <a:ea typeface="Calibri"/>
                          <a:cs typeface="Calibri"/>
                          <a:sym typeface="Calibri"/>
                        </a:rPr>
                        <a:t>392</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Calibri"/>
                          <a:ea typeface="Calibri"/>
                          <a:cs typeface="Calibri"/>
                          <a:sym typeface="Calibri"/>
                        </a:rPr>
                        <a:t>1.15</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15"/>
                  </a:ext>
                </a:extLst>
              </a:tr>
              <a:tr h="330900">
                <a:tc vMerge="1">
                  <a:txBody>
                    <a:bodyPr/>
                    <a:lstStyle/>
                    <a:p>
                      <a:endParaRPr lang="en-US"/>
                    </a:p>
                  </a:txBody>
                  <a:tcPr/>
                </a:tc>
                <a:tc>
                  <a:txBody>
                    <a:bodyPr/>
                    <a:lstStyle/>
                    <a:p>
                      <a:pPr marL="0" lvl="0" indent="114300" algn="l" rtl="0">
                        <a:lnSpc>
                          <a:spcPct val="115000"/>
                        </a:lnSpc>
                        <a:spcBef>
                          <a:spcPts val="0"/>
                        </a:spcBef>
                        <a:spcAft>
                          <a:spcPts val="0"/>
                        </a:spcAft>
                        <a:buNone/>
                      </a:pPr>
                      <a:r>
                        <a:rPr lang="en" sz="1100">
                          <a:latin typeface="Calibri"/>
                          <a:ea typeface="Calibri"/>
                          <a:cs typeface="Calibri"/>
                          <a:sym typeface="Calibri"/>
                        </a:rPr>
                        <a:t>Prefer not to answer</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Calibri"/>
                          <a:ea typeface="Calibri"/>
                          <a:cs typeface="Calibri"/>
                          <a:sym typeface="Calibri"/>
                        </a:rPr>
                        <a:t>518</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Calibri"/>
                          <a:ea typeface="Calibri"/>
                          <a:cs typeface="Calibri"/>
                          <a:sym typeface="Calibri"/>
                        </a:rPr>
                        <a:t>1.53</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16"/>
                  </a:ext>
                </a:extLst>
              </a:tr>
              <a:tr h="241300">
                <a:tc rowSpan="3">
                  <a:txBody>
                    <a:bodyPr/>
                    <a:lstStyle/>
                    <a:p>
                      <a:pPr marL="0" marR="76200" lvl="0" indent="0" algn="ctr" rtl="0">
                        <a:lnSpc>
                          <a:spcPct val="115000"/>
                        </a:lnSpc>
                        <a:spcBef>
                          <a:spcPts val="0"/>
                        </a:spcBef>
                        <a:spcAft>
                          <a:spcPts val="0"/>
                        </a:spcAft>
                        <a:buNone/>
                      </a:pPr>
                      <a:r>
                        <a:rPr lang="en" sz="1100" b="1">
                          <a:latin typeface="Calibri"/>
                          <a:ea typeface="Calibri"/>
                          <a:cs typeface="Calibri"/>
                          <a:sym typeface="Calibri"/>
                        </a:rPr>
                        <a:t>Transgender</a:t>
                      </a:r>
                      <a:r>
                        <a:rPr lang="en" sz="1100" b="1">
                          <a:latin typeface="Calibri"/>
                          <a:ea typeface="Calibri"/>
                          <a:cs typeface="Calibri"/>
                        </a:rPr>
                        <a:t> </a:t>
                      </a:r>
                      <a:r>
                        <a:rPr lang="en" sz="1100" b="1">
                          <a:latin typeface="Calibri"/>
                          <a:ea typeface="Calibri"/>
                          <a:cs typeface="Calibri"/>
                          <a:sym typeface="Calibri"/>
                        </a:rPr>
                        <a:t> Identity</a:t>
                      </a:r>
                      <a:endParaRPr sz="1100" b="1">
                        <a:latin typeface="Calibri"/>
                        <a:ea typeface="Calibri"/>
                        <a:cs typeface="Calibri"/>
                        <a:sym typeface="Calibri"/>
                      </a:endParaRPr>
                    </a:p>
                    <a:p>
                      <a:pPr marL="0" marR="76200" lvl="0" indent="114300" algn="ctr" rtl="0">
                        <a:lnSpc>
                          <a:spcPct val="115000"/>
                        </a:lnSpc>
                        <a:spcBef>
                          <a:spcPts val="0"/>
                        </a:spcBef>
                        <a:spcAft>
                          <a:spcPts val="0"/>
                        </a:spcAft>
                        <a:buNone/>
                      </a:pPr>
                      <a:r>
                        <a:rPr lang="en" sz="1100" b="1">
                          <a:latin typeface="Calibri"/>
                          <a:ea typeface="Calibri"/>
                          <a:cs typeface="Calibri"/>
                          <a:sym typeface="Calibri"/>
                        </a:rPr>
                        <a:t> </a:t>
                      </a:r>
                      <a:endParaRPr sz="1100" b="1">
                        <a:latin typeface="Calibri"/>
                        <a:ea typeface="Calibri"/>
                        <a:cs typeface="Calibri"/>
                        <a:sym typeface="Calibri"/>
                      </a:endParaRPr>
                    </a:p>
                  </a:txBody>
                  <a:tcPr marL="12700" marR="12700" marT="12700" marB="12700" anchor="ctr">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114300" algn="l" rtl="0">
                        <a:lnSpc>
                          <a:spcPct val="115000"/>
                        </a:lnSpc>
                        <a:spcBef>
                          <a:spcPts val="0"/>
                        </a:spcBef>
                        <a:spcAft>
                          <a:spcPts val="0"/>
                        </a:spcAft>
                        <a:buNone/>
                      </a:pPr>
                      <a:r>
                        <a:rPr lang="en" sz="1100">
                          <a:latin typeface="Calibri"/>
                          <a:ea typeface="Calibri"/>
                          <a:cs typeface="Calibri"/>
                          <a:sym typeface="Calibri"/>
                        </a:rPr>
                        <a:t>Transgender</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Calibri"/>
                          <a:ea typeface="Calibri"/>
                          <a:cs typeface="Calibri"/>
                          <a:sym typeface="Calibri"/>
                        </a:rPr>
                        <a:t>245</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Calibri"/>
                          <a:ea typeface="Calibri"/>
                          <a:cs typeface="Calibri"/>
                          <a:sym typeface="Calibri"/>
                        </a:rPr>
                        <a:t>0.73</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17"/>
                  </a:ext>
                </a:extLst>
              </a:tr>
              <a:tr h="241300">
                <a:tc vMerge="1">
                  <a:txBody>
                    <a:bodyPr/>
                    <a:lstStyle/>
                    <a:p>
                      <a:endParaRPr lang="en-US"/>
                    </a:p>
                  </a:txBody>
                  <a:tcPr/>
                </a:tc>
                <a:tc>
                  <a:txBody>
                    <a:bodyPr/>
                    <a:lstStyle/>
                    <a:p>
                      <a:pPr marL="0" lvl="0" indent="114300" algn="l" rtl="0">
                        <a:lnSpc>
                          <a:spcPct val="115000"/>
                        </a:lnSpc>
                        <a:spcBef>
                          <a:spcPts val="0"/>
                        </a:spcBef>
                        <a:spcAft>
                          <a:spcPts val="0"/>
                        </a:spcAft>
                        <a:buNone/>
                      </a:pPr>
                      <a:r>
                        <a:rPr lang="en" sz="1100">
                          <a:latin typeface="Calibri"/>
                          <a:ea typeface="Calibri"/>
                          <a:cs typeface="Calibri"/>
                          <a:sym typeface="Calibri"/>
                        </a:rPr>
                        <a:t>Not Transgender</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Calibri"/>
                          <a:ea typeface="Calibri"/>
                          <a:cs typeface="Calibri"/>
                          <a:sym typeface="Calibri"/>
                        </a:rPr>
                        <a:t>32,500</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Calibri"/>
                          <a:ea typeface="Calibri"/>
                          <a:cs typeface="Calibri"/>
                          <a:sym typeface="Calibri"/>
                        </a:rPr>
                        <a:t>96.29</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18"/>
                  </a:ext>
                </a:extLst>
              </a:tr>
              <a:tr h="272867">
                <a:tc vMerge="1">
                  <a:txBody>
                    <a:bodyPr/>
                    <a:lstStyle/>
                    <a:p>
                      <a:endParaRPr lang="en-US"/>
                    </a:p>
                  </a:txBody>
                  <a:tcPr/>
                </a:tc>
                <a:tc>
                  <a:txBody>
                    <a:bodyPr/>
                    <a:lstStyle/>
                    <a:p>
                      <a:pPr marL="0" lvl="0" indent="114300" algn="l" rtl="0">
                        <a:lnSpc>
                          <a:spcPct val="115000"/>
                        </a:lnSpc>
                        <a:spcBef>
                          <a:spcPts val="0"/>
                        </a:spcBef>
                        <a:spcAft>
                          <a:spcPts val="0"/>
                        </a:spcAft>
                        <a:buNone/>
                      </a:pPr>
                      <a:r>
                        <a:rPr lang="en" sz="1100">
                          <a:latin typeface="Calibri"/>
                          <a:ea typeface="Calibri"/>
                          <a:cs typeface="Calibri"/>
                          <a:sym typeface="Calibri"/>
                        </a:rPr>
                        <a:t>Not sure/DK/refuse</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Calibri"/>
                          <a:ea typeface="Calibri"/>
                          <a:cs typeface="Calibri"/>
                          <a:sym typeface="Calibri"/>
                        </a:rPr>
                        <a:t>1,007</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Calibri"/>
                          <a:ea typeface="Calibri"/>
                          <a:cs typeface="Calibri"/>
                          <a:sym typeface="Calibri"/>
                        </a:rPr>
                        <a:t>2.98</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19"/>
                  </a:ext>
                </a:extLst>
              </a:tr>
            </a:tbl>
          </a:graphicData>
        </a:graphic>
      </p:graphicFrame>
      <p:graphicFrame>
        <p:nvGraphicFramePr>
          <p:cNvPr id="382" name="Google Shape;382;p45"/>
          <p:cNvGraphicFramePr/>
          <p:nvPr/>
        </p:nvGraphicFramePr>
        <p:xfrm>
          <a:off x="5297119" y="102250"/>
          <a:ext cx="4499899" cy="6581932"/>
        </p:xfrm>
        <a:graphic>
          <a:graphicData uri="http://schemas.openxmlformats.org/drawingml/2006/table">
            <a:tbl>
              <a:tblPr>
                <a:noFill/>
              </a:tblPr>
              <a:tblGrid>
                <a:gridCol w="1200000">
                  <a:extLst>
                    <a:ext uri="{9D8B030D-6E8A-4147-A177-3AD203B41FA5}">
                      <a16:colId xmlns:a16="http://schemas.microsoft.com/office/drawing/2014/main" val="20000"/>
                    </a:ext>
                  </a:extLst>
                </a:gridCol>
                <a:gridCol w="1847933">
                  <a:extLst>
                    <a:ext uri="{9D8B030D-6E8A-4147-A177-3AD203B41FA5}">
                      <a16:colId xmlns:a16="http://schemas.microsoft.com/office/drawing/2014/main" val="20001"/>
                    </a:ext>
                  </a:extLst>
                </a:gridCol>
                <a:gridCol w="739133">
                  <a:extLst>
                    <a:ext uri="{9D8B030D-6E8A-4147-A177-3AD203B41FA5}">
                      <a16:colId xmlns:a16="http://schemas.microsoft.com/office/drawing/2014/main" val="20002"/>
                    </a:ext>
                  </a:extLst>
                </a:gridCol>
                <a:gridCol w="712833">
                  <a:extLst>
                    <a:ext uri="{9D8B030D-6E8A-4147-A177-3AD203B41FA5}">
                      <a16:colId xmlns:a16="http://schemas.microsoft.com/office/drawing/2014/main" val="20003"/>
                    </a:ext>
                  </a:extLst>
                </a:gridCol>
              </a:tblGrid>
              <a:tr h="264160">
                <a:tc>
                  <a:txBody>
                    <a:bodyPr/>
                    <a:lstStyle/>
                    <a:p>
                      <a:pPr marL="0" lvl="0" indent="0" algn="ctr" rtl="0">
                        <a:lnSpc>
                          <a:spcPct val="100000"/>
                        </a:lnSpc>
                        <a:spcBef>
                          <a:spcPts val="0"/>
                        </a:spcBef>
                        <a:spcAft>
                          <a:spcPts val="0"/>
                        </a:spcAft>
                        <a:buNone/>
                      </a:pPr>
                      <a:endParaRPr sz="1100" b="1">
                        <a:latin typeface="Calibri"/>
                        <a:ea typeface="Calibri"/>
                        <a:cs typeface="Calibri"/>
                        <a:sym typeface="Calibri"/>
                      </a:endParaRPr>
                    </a:p>
                  </a:txBody>
                  <a:tcPr marL="12700" marR="12700" marT="12700" marB="12700">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6FA8DC"/>
                    </a:solidFill>
                  </a:tcPr>
                </a:tc>
                <a:tc>
                  <a:txBody>
                    <a:bodyPr/>
                    <a:lstStyle/>
                    <a:p>
                      <a:pPr marL="0" lvl="0" indent="0" algn="ctr" rtl="0">
                        <a:lnSpc>
                          <a:spcPct val="100000"/>
                        </a:lnSpc>
                        <a:spcBef>
                          <a:spcPts val="0"/>
                        </a:spcBef>
                        <a:spcAft>
                          <a:spcPts val="0"/>
                        </a:spcAft>
                        <a:buNone/>
                      </a:pPr>
                      <a:r>
                        <a:rPr lang="en" sz="1100" b="1">
                          <a:latin typeface="Calibri"/>
                          <a:ea typeface="Calibri"/>
                          <a:cs typeface="Calibri"/>
                          <a:sym typeface="Calibri"/>
                        </a:rPr>
                        <a:t>Demographics</a:t>
                      </a:r>
                      <a:endParaRPr sz="1100" b="1">
                        <a:latin typeface="Calibri"/>
                        <a:ea typeface="Calibri"/>
                        <a:cs typeface="Calibri"/>
                        <a:sym typeface="Calibri"/>
                      </a:endParaRPr>
                    </a:p>
                  </a:txBody>
                  <a:tcPr marL="16933" marR="16933" marT="16933" marB="84667" anchor="ctr">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6FA8DC"/>
                    </a:solidFill>
                  </a:tcPr>
                </a:tc>
                <a:tc>
                  <a:txBody>
                    <a:bodyPr/>
                    <a:lstStyle/>
                    <a:p>
                      <a:pPr marL="0" lvl="0" indent="0" algn="ctr" rtl="0">
                        <a:lnSpc>
                          <a:spcPct val="100000"/>
                        </a:lnSpc>
                        <a:spcBef>
                          <a:spcPts val="0"/>
                        </a:spcBef>
                        <a:spcAft>
                          <a:spcPts val="0"/>
                        </a:spcAft>
                        <a:buNone/>
                      </a:pPr>
                      <a:r>
                        <a:rPr lang="en" sz="1100" b="1">
                          <a:latin typeface="Calibri"/>
                          <a:ea typeface="Calibri"/>
                          <a:cs typeface="Calibri"/>
                          <a:sym typeface="Calibri"/>
                        </a:rPr>
                        <a:t>Freq.</a:t>
                      </a:r>
                      <a:endParaRPr sz="1100" b="1">
                        <a:latin typeface="Calibri"/>
                        <a:ea typeface="Calibri"/>
                        <a:cs typeface="Calibri"/>
                        <a:sym typeface="Calibri"/>
                      </a:endParaRPr>
                    </a:p>
                  </a:txBody>
                  <a:tcPr marL="16933" marR="16933" marT="16933" marB="846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6FA8DC"/>
                    </a:solidFill>
                  </a:tcPr>
                </a:tc>
                <a:tc>
                  <a:txBody>
                    <a:bodyPr/>
                    <a:lstStyle/>
                    <a:p>
                      <a:pPr marL="0" lvl="0" indent="0" algn="ctr" rtl="0">
                        <a:lnSpc>
                          <a:spcPct val="100000"/>
                        </a:lnSpc>
                        <a:spcBef>
                          <a:spcPts val="0"/>
                        </a:spcBef>
                        <a:spcAft>
                          <a:spcPts val="0"/>
                        </a:spcAft>
                        <a:buNone/>
                      </a:pPr>
                      <a:r>
                        <a:rPr lang="en" sz="1100" b="1">
                          <a:latin typeface="Calibri"/>
                          <a:ea typeface="Calibri"/>
                          <a:cs typeface="Calibri"/>
                          <a:sym typeface="Calibri"/>
                        </a:rPr>
                        <a:t>Percent</a:t>
                      </a:r>
                      <a:endParaRPr sz="1100" b="1">
                        <a:latin typeface="Calibri"/>
                        <a:ea typeface="Calibri"/>
                        <a:cs typeface="Calibri"/>
                        <a:sym typeface="Calibri"/>
                      </a:endParaRPr>
                    </a:p>
                  </a:txBody>
                  <a:tcPr marL="16933" marR="16933" marT="16933" marB="846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6FA8DC"/>
                    </a:solidFill>
                  </a:tcPr>
                </a:tc>
                <a:extLst>
                  <a:ext uri="{0D108BD9-81ED-4DB2-BD59-A6C34878D82A}">
                    <a16:rowId xmlns:a16="http://schemas.microsoft.com/office/drawing/2014/main" val="10000"/>
                  </a:ext>
                </a:extLst>
              </a:tr>
              <a:tr h="223533">
                <a:tc rowSpan="7">
                  <a:txBody>
                    <a:bodyPr/>
                    <a:lstStyle/>
                    <a:p>
                      <a:pPr marL="0" marR="76200" lvl="0" indent="0" algn="ctr" rtl="0">
                        <a:lnSpc>
                          <a:spcPct val="115000"/>
                        </a:lnSpc>
                        <a:spcBef>
                          <a:spcPts val="0"/>
                        </a:spcBef>
                        <a:spcAft>
                          <a:spcPts val="0"/>
                        </a:spcAft>
                        <a:buNone/>
                      </a:pPr>
                      <a:r>
                        <a:rPr lang="en" sz="1100" b="1">
                          <a:latin typeface="Calibri"/>
                          <a:ea typeface="Calibri"/>
                          <a:cs typeface="Calibri"/>
                          <a:sym typeface="Calibri"/>
                        </a:rPr>
                        <a:t>Sexual Orientation</a:t>
                      </a:r>
                      <a:endParaRPr sz="1100" b="1">
                        <a:latin typeface="Calibri"/>
                        <a:ea typeface="Calibri"/>
                        <a:cs typeface="Calibri"/>
                        <a:sym typeface="Calibri"/>
                      </a:endParaRPr>
                    </a:p>
                  </a:txBody>
                  <a:tcPr marL="12700" marR="12700" marT="12700" marB="12700" anchor="ctr">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114300" algn="l" rtl="0">
                        <a:lnSpc>
                          <a:spcPct val="115000"/>
                        </a:lnSpc>
                        <a:spcBef>
                          <a:spcPts val="0"/>
                        </a:spcBef>
                        <a:spcAft>
                          <a:spcPts val="0"/>
                        </a:spcAft>
                        <a:buNone/>
                      </a:pPr>
                      <a:r>
                        <a:rPr lang="en" sz="1100">
                          <a:latin typeface="Calibri"/>
                          <a:ea typeface="Calibri"/>
                          <a:cs typeface="Calibri"/>
                          <a:sym typeface="Calibri"/>
                        </a:rPr>
                        <a:t>Asexual</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Calibri"/>
                          <a:ea typeface="Calibri"/>
                          <a:cs typeface="Calibri"/>
                          <a:sym typeface="Calibri"/>
                        </a:rPr>
                        <a:t>646</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Calibri"/>
                          <a:ea typeface="Calibri"/>
                          <a:cs typeface="Calibri"/>
                          <a:sym typeface="Calibri"/>
                        </a:rPr>
                        <a:t>1.92</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223533">
                <a:tc vMerge="1">
                  <a:txBody>
                    <a:bodyPr/>
                    <a:lstStyle/>
                    <a:p>
                      <a:endParaRPr lang="en-US"/>
                    </a:p>
                  </a:txBody>
                  <a:tcPr/>
                </a:tc>
                <a:tc>
                  <a:txBody>
                    <a:bodyPr/>
                    <a:lstStyle/>
                    <a:p>
                      <a:pPr marL="0" lvl="0" indent="114300" algn="l" rtl="0">
                        <a:lnSpc>
                          <a:spcPct val="115000"/>
                        </a:lnSpc>
                        <a:spcBef>
                          <a:spcPts val="0"/>
                        </a:spcBef>
                        <a:spcAft>
                          <a:spcPts val="0"/>
                        </a:spcAft>
                        <a:buNone/>
                      </a:pPr>
                      <a:r>
                        <a:rPr lang="en" sz="1100">
                          <a:latin typeface="Calibri"/>
                          <a:ea typeface="Calibri"/>
                          <a:cs typeface="Calibri"/>
                          <a:sym typeface="Calibri"/>
                        </a:rPr>
                        <a:t>Bisexual</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Calibri"/>
                          <a:ea typeface="Calibri"/>
                          <a:cs typeface="Calibri"/>
                          <a:sym typeface="Calibri"/>
                        </a:rPr>
                        <a:t>1,252</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Calibri"/>
                          <a:ea typeface="Calibri"/>
                          <a:cs typeface="Calibri"/>
                          <a:sym typeface="Calibri"/>
                        </a:rPr>
                        <a:t>3.73</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223533">
                <a:tc vMerge="1">
                  <a:txBody>
                    <a:bodyPr/>
                    <a:lstStyle/>
                    <a:p>
                      <a:endParaRPr lang="en-US"/>
                    </a:p>
                  </a:txBody>
                  <a:tcPr/>
                </a:tc>
                <a:tc>
                  <a:txBody>
                    <a:bodyPr/>
                    <a:lstStyle/>
                    <a:p>
                      <a:pPr marL="0" lvl="0" indent="114300" algn="l" rtl="0">
                        <a:lnSpc>
                          <a:spcPct val="115000"/>
                        </a:lnSpc>
                        <a:spcBef>
                          <a:spcPts val="0"/>
                        </a:spcBef>
                        <a:spcAft>
                          <a:spcPts val="0"/>
                        </a:spcAft>
                        <a:buNone/>
                      </a:pPr>
                      <a:r>
                        <a:rPr lang="en" sz="1100">
                          <a:latin typeface="Calibri"/>
                          <a:ea typeface="Calibri"/>
                          <a:cs typeface="Calibri"/>
                          <a:sym typeface="Calibri"/>
                        </a:rPr>
                        <a:t>Gay/Lesbian</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Calibri"/>
                          <a:ea typeface="Calibri"/>
                          <a:cs typeface="Calibri"/>
                          <a:sym typeface="Calibri"/>
                        </a:rPr>
                        <a:t>1,352</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Calibri"/>
                          <a:ea typeface="Calibri"/>
                          <a:cs typeface="Calibri"/>
                          <a:sym typeface="Calibri"/>
                        </a:rPr>
                        <a:t>4.03</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223533">
                <a:tc vMerge="1">
                  <a:txBody>
                    <a:bodyPr/>
                    <a:lstStyle/>
                    <a:p>
                      <a:endParaRPr lang="en-US"/>
                    </a:p>
                  </a:txBody>
                  <a:tcPr/>
                </a:tc>
                <a:tc>
                  <a:txBody>
                    <a:bodyPr/>
                    <a:lstStyle/>
                    <a:p>
                      <a:pPr marL="0" lvl="0" indent="114300" algn="l" rtl="0">
                        <a:lnSpc>
                          <a:spcPct val="115000"/>
                        </a:lnSpc>
                        <a:spcBef>
                          <a:spcPts val="0"/>
                        </a:spcBef>
                        <a:spcAft>
                          <a:spcPts val="0"/>
                        </a:spcAft>
                        <a:buNone/>
                      </a:pPr>
                      <a:r>
                        <a:rPr lang="en" sz="1100">
                          <a:latin typeface="Calibri"/>
                          <a:ea typeface="Calibri"/>
                          <a:cs typeface="Calibri"/>
                          <a:sym typeface="Calibri"/>
                        </a:rPr>
                        <a:t>Heterosexual</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Calibri"/>
                          <a:ea typeface="Calibri"/>
                          <a:cs typeface="Calibri"/>
                          <a:sym typeface="Calibri"/>
                        </a:rPr>
                        <a:t>29,231</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Calibri"/>
                          <a:ea typeface="Calibri"/>
                          <a:cs typeface="Calibri"/>
                          <a:sym typeface="Calibri"/>
                        </a:rPr>
                        <a:t>84.08</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223533">
                <a:tc vMerge="1">
                  <a:txBody>
                    <a:bodyPr/>
                    <a:lstStyle/>
                    <a:p>
                      <a:endParaRPr lang="en-US"/>
                    </a:p>
                  </a:txBody>
                  <a:tcPr/>
                </a:tc>
                <a:tc>
                  <a:txBody>
                    <a:bodyPr/>
                    <a:lstStyle/>
                    <a:p>
                      <a:pPr marL="0" lvl="0" indent="114300" algn="l" rtl="0">
                        <a:lnSpc>
                          <a:spcPct val="115000"/>
                        </a:lnSpc>
                        <a:spcBef>
                          <a:spcPts val="0"/>
                        </a:spcBef>
                        <a:spcAft>
                          <a:spcPts val="0"/>
                        </a:spcAft>
                        <a:buNone/>
                      </a:pPr>
                      <a:r>
                        <a:rPr lang="en" sz="1100">
                          <a:latin typeface="Calibri"/>
                          <a:ea typeface="Calibri"/>
                          <a:cs typeface="Calibri"/>
                          <a:sym typeface="Calibri"/>
                        </a:rPr>
                        <a:t>Queer</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Calibri"/>
                          <a:ea typeface="Calibri"/>
                          <a:cs typeface="Calibri"/>
                          <a:sym typeface="Calibri"/>
                        </a:rPr>
                        <a:t>464</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Calibri"/>
                          <a:ea typeface="Calibri"/>
                          <a:cs typeface="Calibri"/>
                          <a:sym typeface="Calibri"/>
                        </a:rPr>
                        <a:t>1.38</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223533">
                <a:tc vMerge="1">
                  <a:txBody>
                    <a:bodyPr/>
                    <a:lstStyle/>
                    <a:p>
                      <a:endParaRPr lang="en-US"/>
                    </a:p>
                  </a:txBody>
                  <a:tcPr/>
                </a:tc>
                <a:tc>
                  <a:txBody>
                    <a:bodyPr/>
                    <a:lstStyle/>
                    <a:p>
                      <a:pPr marL="0" lvl="0" indent="114300" algn="l" rtl="0">
                        <a:lnSpc>
                          <a:spcPct val="115000"/>
                        </a:lnSpc>
                        <a:spcBef>
                          <a:spcPts val="0"/>
                        </a:spcBef>
                        <a:spcAft>
                          <a:spcPts val="0"/>
                        </a:spcAft>
                        <a:buNone/>
                      </a:pPr>
                      <a:r>
                        <a:rPr lang="en" sz="1100">
                          <a:latin typeface="Calibri"/>
                          <a:ea typeface="Calibri"/>
                          <a:cs typeface="Calibri"/>
                          <a:sym typeface="Calibri"/>
                        </a:rPr>
                        <a:t>Questioning</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Calibri"/>
                          <a:ea typeface="Calibri"/>
                          <a:cs typeface="Calibri"/>
                          <a:sym typeface="Calibri"/>
                        </a:rPr>
                        <a:t>217</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Calibri"/>
                          <a:ea typeface="Calibri"/>
                          <a:cs typeface="Calibri"/>
                          <a:sym typeface="Calibri"/>
                        </a:rPr>
                        <a:t>0.65</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223533">
                <a:tc vMerge="1">
                  <a:txBody>
                    <a:bodyPr/>
                    <a:lstStyle/>
                    <a:p>
                      <a:endParaRPr lang="en-US"/>
                    </a:p>
                  </a:txBody>
                  <a:tcPr/>
                </a:tc>
                <a:tc>
                  <a:txBody>
                    <a:bodyPr/>
                    <a:lstStyle/>
                    <a:p>
                      <a:pPr marL="0" lvl="0" indent="114300" algn="l" rtl="0">
                        <a:lnSpc>
                          <a:spcPct val="115000"/>
                        </a:lnSpc>
                        <a:spcBef>
                          <a:spcPts val="0"/>
                        </a:spcBef>
                        <a:spcAft>
                          <a:spcPts val="0"/>
                        </a:spcAft>
                        <a:buNone/>
                      </a:pPr>
                      <a:r>
                        <a:rPr lang="en" sz="1100">
                          <a:latin typeface="Calibri"/>
                          <a:ea typeface="Calibri"/>
                          <a:cs typeface="Calibri"/>
                          <a:sym typeface="Calibri"/>
                        </a:rPr>
                        <a:t>Other/DK/refuse</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Calibri"/>
                          <a:ea typeface="Calibri"/>
                          <a:cs typeface="Calibri"/>
                          <a:sym typeface="Calibri"/>
                        </a:rPr>
                        <a:t>1,414</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Calibri"/>
                          <a:ea typeface="Calibri"/>
                          <a:cs typeface="Calibri"/>
                          <a:sym typeface="Calibri"/>
                        </a:rPr>
                        <a:t>4.21</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223533">
                <a:tc rowSpan="2">
                  <a:txBody>
                    <a:bodyPr/>
                    <a:lstStyle/>
                    <a:p>
                      <a:pPr marL="0" marR="76200" lvl="0" indent="0" algn="ctr" rtl="0">
                        <a:lnSpc>
                          <a:spcPct val="115000"/>
                        </a:lnSpc>
                        <a:spcBef>
                          <a:spcPts val="0"/>
                        </a:spcBef>
                        <a:spcAft>
                          <a:spcPts val="0"/>
                        </a:spcAft>
                        <a:buNone/>
                      </a:pPr>
                      <a:r>
                        <a:rPr lang="en" sz="1100" b="1">
                          <a:latin typeface="Calibri"/>
                          <a:ea typeface="Calibri"/>
                          <a:cs typeface="Calibri"/>
                          <a:sym typeface="Calibri"/>
                        </a:rPr>
                        <a:t>Survey Lang.</a:t>
                      </a:r>
                      <a:endParaRPr sz="1100" b="1">
                        <a:latin typeface="Calibri"/>
                        <a:ea typeface="Calibri"/>
                        <a:cs typeface="Calibri"/>
                        <a:sym typeface="Calibri"/>
                      </a:endParaRPr>
                    </a:p>
                  </a:txBody>
                  <a:tcPr marL="12700" marR="12700" marT="12700" marB="12700" anchor="ctr">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114300" algn="l" rtl="0">
                        <a:lnSpc>
                          <a:spcPct val="115000"/>
                        </a:lnSpc>
                        <a:spcBef>
                          <a:spcPts val="0"/>
                        </a:spcBef>
                        <a:spcAft>
                          <a:spcPts val="0"/>
                        </a:spcAft>
                        <a:buNone/>
                      </a:pPr>
                      <a:r>
                        <a:rPr lang="en" sz="1100">
                          <a:latin typeface="Calibri"/>
                          <a:ea typeface="Calibri"/>
                          <a:cs typeface="Calibri"/>
                          <a:sym typeface="Calibri"/>
                        </a:rPr>
                        <a:t>English</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Calibri"/>
                          <a:ea typeface="Calibri"/>
                          <a:cs typeface="Calibri"/>
                          <a:sym typeface="Calibri"/>
                        </a:rPr>
                        <a:t>33,119</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Calibri"/>
                          <a:ea typeface="Calibri"/>
                          <a:cs typeface="Calibri"/>
                          <a:sym typeface="Calibri"/>
                        </a:rPr>
                        <a:t>97.56</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211500">
                <a:tc vMerge="1">
                  <a:txBody>
                    <a:bodyPr/>
                    <a:lstStyle/>
                    <a:p>
                      <a:endParaRPr lang="en-US"/>
                    </a:p>
                  </a:txBody>
                  <a:tcPr/>
                </a:tc>
                <a:tc>
                  <a:txBody>
                    <a:bodyPr/>
                    <a:lstStyle/>
                    <a:p>
                      <a:pPr marL="0" lvl="0" indent="114300" algn="l" rtl="0">
                        <a:lnSpc>
                          <a:spcPct val="115000"/>
                        </a:lnSpc>
                        <a:spcBef>
                          <a:spcPts val="0"/>
                        </a:spcBef>
                        <a:spcAft>
                          <a:spcPts val="0"/>
                        </a:spcAft>
                        <a:buNone/>
                      </a:pPr>
                      <a:r>
                        <a:rPr lang="en" sz="1100">
                          <a:latin typeface="Calibri"/>
                          <a:ea typeface="Calibri"/>
                          <a:cs typeface="Calibri"/>
                          <a:sym typeface="Calibri"/>
                        </a:rPr>
                        <a:t>Other</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Calibri"/>
                          <a:ea typeface="Calibri"/>
                          <a:cs typeface="Calibri"/>
                          <a:sym typeface="Calibri"/>
                        </a:rPr>
                        <a:t>829</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Calibri"/>
                          <a:ea typeface="Calibri"/>
                          <a:cs typeface="Calibri"/>
                          <a:sym typeface="Calibri"/>
                        </a:rPr>
                        <a:t>2.44</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9"/>
                  </a:ext>
                </a:extLst>
              </a:tr>
              <a:tr h="223533">
                <a:tc rowSpan="7">
                  <a:txBody>
                    <a:bodyPr/>
                    <a:lstStyle/>
                    <a:p>
                      <a:pPr marL="0" marR="76200" lvl="0" indent="0" algn="ctr" rtl="0">
                        <a:lnSpc>
                          <a:spcPct val="115000"/>
                        </a:lnSpc>
                        <a:spcBef>
                          <a:spcPts val="0"/>
                        </a:spcBef>
                        <a:spcAft>
                          <a:spcPts val="0"/>
                        </a:spcAft>
                        <a:buNone/>
                      </a:pPr>
                      <a:r>
                        <a:rPr lang="en" sz="1100" b="1">
                          <a:latin typeface="Calibri"/>
                          <a:ea typeface="Calibri"/>
                          <a:cs typeface="Calibri"/>
                          <a:sym typeface="Calibri"/>
                        </a:rPr>
                        <a:t>Disability Status</a:t>
                      </a:r>
                      <a:endParaRPr sz="1100" b="1">
                        <a:latin typeface="Calibri"/>
                        <a:ea typeface="Calibri"/>
                        <a:cs typeface="Calibri"/>
                        <a:sym typeface="Calibri"/>
                      </a:endParaRPr>
                    </a:p>
                  </a:txBody>
                  <a:tcPr marL="12700" marR="12700" marT="12700" marB="12700" anchor="ctr">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114300" algn="l" rtl="0">
                        <a:lnSpc>
                          <a:spcPct val="115000"/>
                        </a:lnSpc>
                        <a:spcBef>
                          <a:spcPts val="0"/>
                        </a:spcBef>
                        <a:spcAft>
                          <a:spcPts val="0"/>
                        </a:spcAft>
                        <a:buNone/>
                      </a:pPr>
                      <a:r>
                        <a:rPr lang="en-US" sz="1100" b="1">
                          <a:latin typeface="Calibri"/>
                          <a:ea typeface="Calibri"/>
                          <a:cs typeface="Calibri"/>
                          <a:sym typeface="Calibri"/>
                        </a:rPr>
                        <a:t>Deaf/Hard to hear</a:t>
                      </a: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Calibri"/>
                          <a:ea typeface="Calibri"/>
                          <a:cs typeface="Calibri"/>
                          <a:sym typeface="Calibri"/>
                        </a:rPr>
                        <a:t>922</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Calibri"/>
                          <a:ea typeface="Calibri"/>
                          <a:cs typeface="Calibri"/>
                          <a:sym typeface="Calibri"/>
                        </a:rPr>
                        <a:t>2.72</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10"/>
                  </a:ext>
                </a:extLst>
              </a:tr>
              <a:tr h="223533">
                <a:tc vMerge="1">
                  <a:txBody>
                    <a:bodyPr/>
                    <a:lstStyle/>
                    <a:p>
                      <a:endParaRPr lang="en-US"/>
                    </a:p>
                  </a:txBody>
                  <a:tcPr/>
                </a:tc>
                <a:tc>
                  <a:txBody>
                    <a:bodyPr/>
                    <a:lstStyle/>
                    <a:p>
                      <a:pPr marL="0" lvl="0" indent="114300" algn="l" rtl="0">
                        <a:lnSpc>
                          <a:spcPct val="115000"/>
                        </a:lnSpc>
                        <a:spcBef>
                          <a:spcPts val="0"/>
                        </a:spcBef>
                        <a:spcAft>
                          <a:spcPts val="0"/>
                        </a:spcAft>
                        <a:buNone/>
                      </a:pPr>
                      <a:r>
                        <a:rPr lang="en-US" sz="1100" b="1">
                          <a:latin typeface="Calibri"/>
                          <a:ea typeface="Calibri"/>
                          <a:cs typeface="Calibri"/>
                          <a:sym typeface="Calibri"/>
                        </a:rPr>
                        <a:t>Blind/Hard to see</a:t>
                      </a: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Calibri"/>
                          <a:ea typeface="Calibri"/>
                          <a:cs typeface="Calibri"/>
                          <a:sym typeface="Calibri"/>
                        </a:rPr>
                        <a:t>236</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Calibri"/>
                          <a:ea typeface="Calibri"/>
                          <a:cs typeface="Calibri"/>
                          <a:sym typeface="Calibri"/>
                        </a:rPr>
                        <a:t>0.70</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11"/>
                  </a:ext>
                </a:extLst>
              </a:tr>
              <a:tr h="263600">
                <a:tc vMerge="1">
                  <a:txBody>
                    <a:bodyPr/>
                    <a:lstStyle/>
                    <a:p>
                      <a:endParaRPr lang="en-US"/>
                    </a:p>
                  </a:txBody>
                  <a:tcPr/>
                </a:tc>
                <a:tc>
                  <a:txBody>
                    <a:bodyPr/>
                    <a:lstStyle/>
                    <a:p>
                      <a:pPr marL="0" lvl="0" indent="114300" algn="l" rtl="0">
                        <a:lnSpc>
                          <a:spcPct val="115000"/>
                        </a:lnSpc>
                        <a:spcBef>
                          <a:spcPts val="0"/>
                        </a:spcBef>
                        <a:spcAft>
                          <a:spcPts val="0"/>
                        </a:spcAft>
                        <a:buNone/>
                      </a:pPr>
                      <a:r>
                        <a:rPr lang="en" sz="1100">
                          <a:latin typeface="Calibri"/>
                          <a:ea typeface="Calibri"/>
                          <a:cs typeface="Calibri"/>
                          <a:sym typeface="Calibri"/>
                        </a:rPr>
                        <a:t>Hard to concentrate</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Calibri"/>
                          <a:ea typeface="Calibri"/>
                          <a:cs typeface="Calibri"/>
                          <a:sym typeface="Calibri"/>
                        </a:rPr>
                        <a:t>1,612</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Calibri"/>
                          <a:ea typeface="Calibri"/>
                          <a:cs typeface="Calibri"/>
                          <a:sym typeface="Calibri"/>
                        </a:rPr>
                        <a:t>4.75</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12"/>
                  </a:ext>
                </a:extLst>
              </a:tr>
              <a:tr h="223533">
                <a:tc vMerge="1">
                  <a:txBody>
                    <a:bodyPr/>
                    <a:lstStyle/>
                    <a:p>
                      <a:endParaRPr lang="en-US"/>
                    </a:p>
                  </a:txBody>
                  <a:tcPr/>
                </a:tc>
                <a:tc>
                  <a:txBody>
                    <a:bodyPr/>
                    <a:lstStyle/>
                    <a:p>
                      <a:pPr marL="0" lvl="0" indent="114300" algn="l" rtl="0">
                        <a:lnSpc>
                          <a:spcPct val="115000"/>
                        </a:lnSpc>
                        <a:spcBef>
                          <a:spcPts val="0"/>
                        </a:spcBef>
                        <a:spcAft>
                          <a:spcPts val="0"/>
                        </a:spcAft>
                        <a:buNone/>
                      </a:pPr>
                      <a:r>
                        <a:rPr lang="en" sz="1100">
                          <a:latin typeface="Calibri"/>
                          <a:ea typeface="Calibri"/>
                          <a:cs typeface="Calibri"/>
                          <a:sym typeface="Calibri"/>
                        </a:rPr>
                        <a:t>Hard to walk</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Calibri"/>
                          <a:ea typeface="Calibri"/>
                          <a:cs typeface="Calibri"/>
                          <a:sym typeface="Calibri"/>
                        </a:rPr>
                        <a:t>1,628</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Calibri"/>
                          <a:ea typeface="Calibri"/>
                          <a:cs typeface="Calibri"/>
                          <a:sym typeface="Calibri"/>
                        </a:rPr>
                        <a:t>4.75</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13"/>
                  </a:ext>
                </a:extLst>
              </a:tr>
              <a:tr h="223533">
                <a:tc vMerge="1">
                  <a:txBody>
                    <a:bodyPr/>
                    <a:lstStyle/>
                    <a:p>
                      <a:endParaRPr lang="en-US"/>
                    </a:p>
                  </a:txBody>
                  <a:tcPr/>
                </a:tc>
                <a:tc>
                  <a:txBody>
                    <a:bodyPr/>
                    <a:lstStyle/>
                    <a:p>
                      <a:pPr marL="0" lvl="0" indent="114300" algn="l" rtl="0">
                        <a:lnSpc>
                          <a:spcPct val="115000"/>
                        </a:lnSpc>
                        <a:spcBef>
                          <a:spcPts val="0"/>
                        </a:spcBef>
                        <a:spcAft>
                          <a:spcPts val="0"/>
                        </a:spcAft>
                        <a:buNone/>
                      </a:pPr>
                      <a:r>
                        <a:rPr lang="en" sz="1100">
                          <a:latin typeface="Calibri"/>
                          <a:ea typeface="Calibri"/>
                          <a:cs typeface="Calibri"/>
                          <a:sym typeface="Calibri"/>
                        </a:rPr>
                        <a:t>Hard to dress/bath</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Calibri"/>
                          <a:ea typeface="Calibri"/>
                          <a:cs typeface="Calibri"/>
                          <a:sym typeface="Calibri"/>
                        </a:rPr>
                        <a:t>370</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Calibri"/>
                          <a:ea typeface="Calibri"/>
                          <a:cs typeface="Calibri"/>
                          <a:sym typeface="Calibri"/>
                        </a:rPr>
                        <a:t>1.09</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14"/>
                  </a:ext>
                </a:extLst>
              </a:tr>
              <a:tr h="223533">
                <a:tc vMerge="1">
                  <a:txBody>
                    <a:bodyPr/>
                    <a:lstStyle/>
                    <a:p>
                      <a:endParaRPr lang="en-US"/>
                    </a:p>
                  </a:txBody>
                  <a:tcPr/>
                </a:tc>
                <a:tc>
                  <a:txBody>
                    <a:bodyPr/>
                    <a:lstStyle/>
                    <a:p>
                      <a:pPr marL="0" lvl="0" indent="114300" algn="l" rtl="0">
                        <a:lnSpc>
                          <a:spcPct val="115000"/>
                        </a:lnSpc>
                        <a:spcBef>
                          <a:spcPts val="0"/>
                        </a:spcBef>
                        <a:spcAft>
                          <a:spcPts val="0"/>
                        </a:spcAft>
                        <a:buNone/>
                      </a:pPr>
                      <a:r>
                        <a:rPr lang="en" sz="1100">
                          <a:latin typeface="Calibri"/>
                          <a:ea typeface="Calibri"/>
                          <a:cs typeface="Calibri"/>
                          <a:sym typeface="Calibri"/>
                        </a:rPr>
                        <a:t>Trouble w/errands</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Calibri"/>
                          <a:ea typeface="Calibri"/>
                          <a:cs typeface="Calibri"/>
                          <a:sym typeface="Calibri"/>
                        </a:rPr>
                        <a:t>838</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Calibri"/>
                          <a:ea typeface="Calibri"/>
                          <a:cs typeface="Calibri"/>
                          <a:sym typeface="Calibri"/>
                        </a:rPr>
                        <a:t>2.47</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15"/>
                  </a:ext>
                </a:extLst>
              </a:tr>
              <a:tr h="223533">
                <a:tc vMerge="1">
                  <a:txBody>
                    <a:bodyPr/>
                    <a:lstStyle/>
                    <a:p>
                      <a:endParaRPr lang="en-US"/>
                    </a:p>
                  </a:txBody>
                  <a:tcPr/>
                </a:tc>
                <a:tc>
                  <a:txBody>
                    <a:bodyPr/>
                    <a:lstStyle/>
                    <a:p>
                      <a:pPr marL="0" lvl="0" indent="114300" algn="l" rtl="0">
                        <a:lnSpc>
                          <a:spcPct val="115000"/>
                        </a:lnSpc>
                        <a:spcBef>
                          <a:spcPts val="0"/>
                        </a:spcBef>
                        <a:spcAft>
                          <a:spcPts val="0"/>
                        </a:spcAft>
                        <a:buNone/>
                      </a:pPr>
                      <a:r>
                        <a:rPr lang="en" sz="1100">
                          <a:latin typeface="Calibri"/>
                          <a:ea typeface="Calibri"/>
                          <a:cs typeface="Calibri"/>
                          <a:sym typeface="Calibri"/>
                        </a:rPr>
                        <a:t>None</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Calibri"/>
                          <a:ea typeface="Calibri"/>
                          <a:cs typeface="Calibri"/>
                          <a:sym typeface="Calibri"/>
                        </a:rPr>
                        <a:t>29,307</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Calibri"/>
                          <a:ea typeface="Calibri"/>
                          <a:cs typeface="Calibri"/>
                          <a:sym typeface="Calibri"/>
                        </a:rPr>
                        <a:t>86.33</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16"/>
                  </a:ext>
                </a:extLst>
              </a:tr>
              <a:tr h="223533">
                <a:tc rowSpan="5">
                  <a:txBody>
                    <a:bodyPr/>
                    <a:lstStyle/>
                    <a:p>
                      <a:pPr marL="0" marR="76200" lvl="0" indent="114300" algn="ctr" rtl="0">
                        <a:lnSpc>
                          <a:spcPct val="115000"/>
                        </a:lnSpc>
                        <a:spcBef>
                          <a:spcPts val="0"/>
                        </a:spcBef>
                        <a:spcAft>
                          <a:spcPts val="0"/>
                        </a:spcAft>
                        <a:buNone/>
                      </a:pPr>
                      <a:r>
                        <a:rPr lang="en" sz="1100" b="1">
                          <a:latin typeface="Calibri"/>
                          <a:ea typeface="Calibri"/>
                          <a:cs typeface="Calibri"/>
                          <a:sym typeface="Calibri"/>
                        </a:rPr>
                        <a:t>Income</a:t>
                      </a:r>
                      <a:endParaRPr sz="1100" b="1">
                        <a:latin typeface="Calibri"/>
                        <a:ea typeface="Calibri"/>
                        <a:cs typeface="Calibri"/>
                        <a:sym typeface="Calibri"/>
                      </a:endParaRPr>
                    </a:p>
                  </a:txBody>
                  <a:tcPr marL="12700" marR="12700" marT="12700" marB="12700" anchor="ctr">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114300" algn="l" rtl="0">
                        <a:lnSpc>
                          <a:spcPct val="115000"/>
                        </a:lnSpc>
                        <a:spcBef>
                          <a:spcPts val="0"/>
                        </a:spcBef>
                        <a:spcAft>
                          <a:spcPts val="0"/>
                        </a:spcAft>
                        <a:buNone/>
                      </a:pPr>
                      <a:r>
                        <a:rPr lang="en" sz="1100">
                          <a:latin typeface="Calibri"/>
                          <a:ea typeface="Calibri"/>
                          <a:cs typeface="Calibri"/>
                          <a:sym typeface="Calibri"/>
                        </a:rPr>
                        <a:t>&lt;$35K</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Calibri"/>
                          <a:ea typeface="Calibri"/>
                          <a:cs typeface="Calibri"/>
                          <a:sym typeface="Calibri"/>
                        </a:rPr>
                        <a:t>3,961</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Calibri"/>
                          <a:ea typeface="Calibri"/>
                          <a:cs typeface="Calibri"/>
                          <a:sym typeface="Calibri"/>
                        </a:rPr>
                        <a:t>12.54</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17"/>
                  </a:ext>
                </a:extLst>
              </a:tr>
              <a:tr h="223533">
                <a:tc vMerge="1">
                  <a:txBody>
                    <a:bodyPr/>
                    <a:lstStyle/>
                    <a:p>
                      <a:endParaRPr lang="en-US"/>
                    </a:p>
                  </a:txBody>
                  <a:tcPr/>
                </a:tc>
                <a:tc>
                  <a:txBody>
                    <a:bodyPr/>
                    <a:lstStyle/>
                    <a:p>
                      <a:pPr marL="0" lvl="0" indent="114300" algn="l" rtl="0">
                        <a:lnSpc>
                          <a:spcPct val="115000"/>
                        </a:lnSpc>
                        <a:spcBef>
                          <a:spcPts val="0"/>
                        </a:spcBef>
                        <a:spcAft>
                          <a:spcPts val="0"/>
                        </a:spcAft>
                        <a:buNone/>
                      </a:pPr>
                      <a:r>
                        <a:rPr lang="en" sz="1100">
                          <a:latin typeface="Calibri"/>
                          <a:ea typeface="Calibri"/>
                          <a:cs typeface="Calibri"/>
                          <a:sym typeface="Calibri"/>
                        </a:rPr>
                        <a:t>$35-74,999K</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Calibri"/>
                          <a:ea typeface="Calibri"/>
                          <a:cs typeface="Calibri"/>
                          <a:sym typeface="Calibri"/>
                        </a:rPr>
                        <a:t>7,163</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Calibri"/>
                          <a:ea typeface="Calibri"/>
                          <a:cs typeface="Calibri"/>
                          <a:sym typeface="Calibri"/>
                        </a:rPr>
                        <a:t>22.67</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18"/>
                  </a:ext>
                </a:extLst>
              </a:tr>
              <a:tr h="223533">
                <a:tc vMerge="1">
                  <a:txBody>
                    <a:bodyPr/>
                    <a:lstStyle/>
                    <a:p>
                      <a:endParaRPr lang="en-US"/>
                    </a:p>
                  </a:txBody>
                  <a:tcPr/>
                </a:tc>
                <a:tc>
                  <a:txBody>
                    <a:bodyPr/>
                    <a:lstStyle/>
                    <a:p>
                      <a:pPr marL="0" lvl="0" indent="114300" algn="l" rtl="0">
                        <a:lnSpc>
                          <a:spcPct val="115000"/>
                        </a:lnSpc>
                        <a:spcBef>
                          <a:spcPts val="0"/>
                        </a:spcBef>
                        <a:spcAft>
                          <a:spcPts val="0"/>
                        </a:spcAft>
                        <a:buNone/>
                      </a:pPr>
                      <a:r>
                        <a:rPr lang="en" sz="1100">
                          <a:latin typeface="Calibri"/>
                          <a:ea typeface="Calibri"/>
                          <a:cs typeface="Calibri"/>
                          <a:sym typeface="Calibri"/>
                        </a:rPr>
                        <a:t>$75-99,999K</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Calibri"/>
                          <a:ea typeface="Calibri"/>
                          <a:cs typeface="Calibri"/>
                          <a:sym typeface="Calibri"/>
                        </a:rPr>
                        <a:t>4,532</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Calibri"/>
                          <a:ea typeface="Calibri"/>
                          <a:cs typeface="Calibri"/>
                          <a:sym typeface="Calibri"/>
                        </a:rPr>
                        <a:t>14.34</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19"/>
                  </a:ext>
                </a:extLst>
              </a:tr>
              <a:tr h="223533">
                <a:tc vMerge="1">
                  <a:txBody>
                    <a:bodyPr/>
                    <a:lstStyle/>
                    <a:p>
                      <a:endParaRPr lang="en-US"/>
                    </a:p>
                  </a:txBody>
                  <a:tcPr/>
                </a:tc>
                <a:tc>
                  <a:txBody>
                    <a:bodyPr/>
                    <a:lstStyle/>
                    <a:p>
                      <a:pPr marL="0" lvl="0" indent="114300" algn="l" rtl="0">
                        <a:lnSpc>
                          <a:spcPct val="115000"/>
                        </a:lnSpc>
                        <a:spcBef>
                          <a:spcPts val="0"/>
                        </a:spcBef>
                        <a:spcAft>
                          <a:spcPts val="0"/>
                        </a:spcAft>
                        <a:buNone/>
                      </a:pPr>
                      <a:r>
                        <a:rPr lang="en" sz="1100">
                          <a:latin typeface="Calibri"/>
                          <a:ea typeface="Calibri"/>
                          <a:cs typeface="Calibri"/>
                          <a:sym typeface="Calibri"/>
                        </a:rPr>
                        <a:t>$100-149,999K</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Calibri"/>
                          <a:ea typeface="Calibri"/>
                          <a:cs typeface="Calibri"/>
                          <a:sym typeface="Calibri"/>
                        </a:rPr>
                        <a:t>6,851</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Calibri"/>
                          <a:ea typeface="Calibri"/>
                          <a:cs typeface="Calibri"/>
                          <a:sym typeface="Calibri"/>
                        </a:rPr>
                        <a:t>21.68</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20"/>
                  </a:ext>
                </a:extLst>
              </a:tr>
              <a:tr h="223533">
                <a:tc vMerge="1">
                  <a:txBody>
                    <a:bodyPr/>
                    <a:lstStyle/>
                    <a:p>
                      <a:endParaRPr lang="en-US"/>
                    </a:p>
                  </a:txBody>
                  <a:tcPr/>
                </a:tc>
                <a:tc>
                  <a:txBody>
                    <a:bodyPr/>
                    <a:lstStyle/>
                    <a:p>
                      <a:pPr marL="0" lvl="0" indent="114300" algn="l" rtl="0">
                        <a:lnSpc>
                          <a:spcPct val="115000"/>
                        </a:lnSpc>
                        <a:spcBef>
                          <a:spcPts val="0"/>
                        </a:spcBef>
                        <a:spcAft>
                          <a:spcPts val="0"/>
                        </a:spcAft>
                        <a:buNone/>
                      </a:pPr>
                      <a:r>
                        <a:rPr lang="en" sz="1100">
                          <a:latin typeface="Calibri"/>
                          <a:ea typeface="Calibri"/>
                          <a:cs typeface="Calibri"/>
                          <a:sym typeface="Calibri"/>
                        </a:rPr>
                        <a:t>$150K+</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Calibri"/>
                          <a:ea typeface="Calibri"/>
                          <a:cs typeface="Calibri"/>
                          <a:sym typeface="Calibri"/>
                        </a:rPr>
                        <a:t>9,089</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Calibri"/>
                          <a:ea typeface="Calibri"/>
                          <a:cs typeface="Calibri"/>
                          <a:sym typeface="Calibri"/>
                        </a:rPr>
                        <a:t>28.77</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21"/>
                  </a:ext>
                </a:extLst>
              </a:tr>
              <a:tr h="223533">
                <a:tc rowSpan="7">
                  <a:txBody>
                    <a:bodyPr/>
                    <a:lstStyle/>
                    <a:p>
                      <a:pPr marL="0" marR="76200" lvl="0" indent="114300" algn="ctr" rtl="0">
                        <a:lnSpc>
                          <a:spcPct val="115000"/>
                        </a:lnSpc>
                        <a:spcBef>
                          <a:spcPts val="0"/>
                        </a:spcBef>
                        <a:spcAft>
                          <a:spcPts val="0"/>
                        </a:spcAft>
                        <a:buNone/>
                      </a:pPr>
                      <a:r>
                        <a:rPr lang="en" sz="1100" b="1">
                          <a:latin typeface="Calibri"/>
                          <a:ea typeface="Calibri"/>
                          <a:cs typeface="Calibri"/>
                          <a:sym typeface="Calibri"/>
                        </a:rPr>
                        <a:t>Education</a:t>
                      </a:r>
                      <a:endParaRPr sz="1100" b="1">
                        <a:latin typeface="Calibri"/>
                        <a:ea typeface="Calibri"/>
                        <a:cs typeface="Calibri"/>
                        <a:sym typeface="Calibri"/>
                      </a:endParaRPr>
                    </a:p>
                  </a:txBody>
                  <a:tcPr marL="12700" marR="12700" marT="12700" marB="12700" anchor="ctr">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114300" algn="l" rtl="0">
                        <a:lnSpc>
                          <a:spcPct val="115000"/>
                        </a:lnSpc>
                        <a:spcBef>
                          <a:spcPts val="0"/>
                        </a:spcBef>
                        <a:spcAft>
                          <a:spcPts val="0"/>
                        </a:spcAft>
                        <a:buNone/>
                      </a:pPr>
                      <a:r>
                        <a:rPr lang="en" sz="1100">
                          <a:latin typeface="Calibri"/>
                          <a:ea typeface="Calibri"/>
                          <a:cs typeface="Calibri"/>
                          <a:sym typeface="Calibri"/>
                        </a:rPr>
                        <a:t>Less than HS</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Calibri"/>
                          <a:ea typeface="Calibri"/>
                          <a:cs typeface="Calibri"/>
                          <a:sym typeface="Calibri"/>
                        </a:rPr>
                        <a:t>446</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Calibri"/>
                          <a:ea typeface="Calibri"/>
                          <a:cs typeface="Calibri"/>
                          <a:sym typeface="Calibri"/>
                        </a:rPr>
                        <a:t>1.32</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22"/>
                  </a:ext>
                </a:extLst>
              </a:tr>
              <a:tr h="249267">
                <a:tc vMerge="1">
                  <a:txBody>
                    <a:bodyPr/>
                    <a:lstStyle/>
                    <a:p>
                      <a:endParaRPr lang="en-US"/>
                    </a:p>
                  </a:txBody>
                  <a:tcPr/>
                </a:tc>
                <a:tc>
                  <a:txBody>
                    <a:bodyPr/>
                    <a:lstStyle/>
                    <a:p>
                      <a:pPr marL="0" lvl="0" indent="114300" algn="l" rtl="0">
                        <a:lnSpc>
                          <a:spcPct val="115000"/>
                        </a:lnSpc>
                        <a:spcBef>
                          <a:spcPts val="0"/>
                        </a:spcBef>
                        <a:spcAft>
                          <a:spcPts val="0"/>
                        </a:spcAft>
                        <a:buNone/>
                      </a:pPr>
                      <a:r>
                        <a:rPr lang="en" sz="1100">
                          <a:latin typeface="Calibri"/>
                          <a:ea typeface="Calibri"/>
                          <a:cs typeface="Calibri"/>
                          <a:sym typeface="Calibri"/>
                        </a:rPr>
                        <a:t>High school or GED</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Calibri"/>
                          <a:ea typeface="Calibri"/>
                          <a:cs typeface="Calibri"/>
                          <a:sym typeface="Calibri"/>
                        </a:rPr>
                        <a:t>2,279</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Calibri"/>
                          <a:ea typeface="Calibri"/>
                          <a:cs typeface="Calibri"/>
                          <a:sym typeface="Calibri"/>
                        </a:rPr>
                        <a:t>6.73</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23"/>
                  </a:ext>
                </a:extLst>
              </a:tr>
              <a:tr h="223533">
                <a:tc vMerge="1">
                  <a:txBody>
                    <a:bodyPr/>
                    <a:lstStyle/>
                    <a:p>
                      <a:endParaRPr lang="en-US"/>
                    </a:p>
                  </a:txBody>
                  <a:tcPr/>
                </a:tc>
                <a:tc>
                  <a:txBody>
                    <a:bodyPr/>
                    <a:lstStyle/>
                    <a:p>
                      <a:pPr marL="0" lvl="0" indent="114300" algn="l" rtl="0">
                        <a:lnSpc>
                          <a:spcPct val="115000"/>
                        </a:lnSpc>
                        <a:spcBef>
                          <a:spcPts val="0"/>
                        </a:spcBef>
                        <a:spcAft>
                          <a:spcPts val="0"/>
                        </a:spcAft>
                        <a:buNone/>
                      </a:pPr>
                      <a:r>
                        <a:rPr lang="en" sz="1100">
                          <a:latin typeface="Calibri"/>
                          <a:ea typeface="Calibri"/>
                          <a:cs typeface="Calibri"/>
                          <a:sym typeface="Calibri"/>
                        </a:rPr>
                        <a:t>Trade /Vocational</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Calibri"/>
                          <a:ea typeface="Calibri"/>
                          <a:cs typeface="Calibri"/>
                          <a:sym typeface="Calibri"/>
                        </a:rPr>
                        <a:t>905</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Calibri"/>
                          <a:ea typeface="Calibri"/>
                          <a:cs typeface="Calibri"/>
                          <a:sym typeface="Calibri"/>
                        </a:rPr>
                        <a:t>2.67</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24"/>
                  </a:ext>
                </a:extLst>
              </a:tr>
              <a:tr h="223533">
                <a:tc vMerge="1">
                  <a:txBody>
                    <a:bodyPr/>
                    <a:lstStyle/>
                    <a:p>
                      <a:endParaRPr lang="en-US"/>
                    </a:p>
                  </a:txBody>
                  <a:tcPr/>
                </a:tc>
                <a:tc>
                  <a:txBody>
                    <a:bodyPr/>
                    <a:lstStyle/>
                    <a:p>
                      <a:pPr marL="0" lvl="0" indent="114300" algn="l" rtl="0">
                        <a:lnSpc>
                          <a:spcPct val="115000"/>
                        </a:lnSpc>
                        <a:spcBef>
                          <a:spcPts val="0"/>
                        </a:spcBef>
                        <a:spcAft>
                          <a:spcPts val="0"/>
                        </a:spcAft>
                        <a:buNone/>
                      </a:pPr>
                      <a:r>
                        <a:rPr lang="en" sz="1100">
                          <a:latin typeface="Calibri"/>
                          <a:ea typeface="Calibri"/>
                          <a:cs typeface="Calibri"/>
                          <a:sym typeface="Calibri"/>
                        </a:rPr>
                        <a:t>Some college</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Calibri"/>
                          <a:ea typeface="Calibri"/>
                          <a:cs typeface="Calibri"/>
                          <a:sym typeface="Calibri"/>
                        </a:rPr>
                        <a:t>2,798</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Calibri"/>
                          <a:ea typeface="Calibri"/>
                          <a:cs typeface="Calibri"/>
                          <a:sym typeface="Calibri"/>
                        </a:rPr>
                        <a:t>8.26</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25"/>
                  </a:ext>
                </a:extLst>
              </a:tr>
              <a:tr h="223533">
                <a:tc vMerge="1">
                  <a:txBody>
                    <a:bodyPr/>
                    <a:lstStyle/>
                    <a:p>
                      <a:endParaRPr lang="en-US"/>
                    </a:p>
                  </a:txBody>
                  <a:tcPr/>
                </a:tc>
                <a:tc>
                  <a:txBody>
                    <a:bodyPr/>
                    <a:lstStyle/>
                    <a:p>
                      <a:pPr marL="0" lvl="0" indent="114300" algn="l" rtl="0">
                        <a:lnSpc>
                          <a:spcPct val="115000"/>
                        </a:lnSpc>
                        <a:spcBef>
                          <a:spcPts val="0"/>
                        </a:spcBef>
                        <a:spcAft>
                          <a:spcPts val="0"/>
                        </a:spcAft>
                        <a:buNone/>
                      </a:pPr>
                      <a:r>
                        <a:rPr lang="en" sz="1100">
                          <a:latin typeface="Calibri"/>
                          <a:ea typeface="Calibri"/>
                          <a:cs typeface="Calibri"/>
                          <a:sym typeface="Calibri"/>
                        </a:rPr>
                        <a:t>Associates degree</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Calibri"/>
                          <a:ea typeface="Calibri"/>
                          <a:cs typeface="Calibri"/>
                          <a:sym typeface="Calibri"/>
                        </a:rPr>
                        <a:t>2,484</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Calibri"/>
                          <a:ea typeface="Calibri"/>
                          <a:cs typeface="Calibri"/>
                          <a:sym typeface="Calibri"/>
                        </a:rPr>
                        <a:t>7.33</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26"/>
                  </a:ext>
                </a:extLst>
              </a:tr>
              <a:tr h="223533">
                <a:tc vMerge="1">
                  <a:txBody>
                    <a:bodyPr/>
                    <a:lstStyle/>
                    <a:p>
                      <a:endParaRPr lang="en-US"/>
                    </a:p>
                  </a:txBody>
                  <a:tcPr/>
                </a:tc>
                <a:tc>
                  <a:txBody>
                    <a:bodyPr/>
                    <a:lstStyle/>
                    <a:p>
                      <a:pPr marL="0" lvl="0" indent="114300" algn="l" rtl="0">
                        <a:lnSpc>
                          <a:spcPct val="115000"/>
                        </a:lnSpc>
                        <a:spcBef>
                          <a:spcPts val="0"/>
                        </a:spcBef>
                        <a:spcAft>
                          <a:spcPts val="0"/>
                        </a:spcAft>
                        <a:buNone/>
                      </a:pPr>
                      <a:r>
                        <a:rPr lang="en" sz="1100">
                          <a:latin typeface="Calibri"/>
                          <a:ea typeface="Calibri"/>
                          <a:cs typeface="Calibri"/>
                          <a:sym typeface="Calibri"/>
                        </a:rPr>
                        <a:t>Bachelor's degree</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Calibri"/>
                          <a:ea typeface="Calibri"/>
                          <a:cs typeface="Calibri"/>
                          <a:sym typeface="Calibri"/>
                        </a:rPr>
                        <a:t>10,635</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Calibri"/>
                          <a:ea typeface="Calibri"/>
                          <a:cs typeface="Calibri"/>
                          <a:sym typeface="Calibri"/>
                        </a:rPr>
                        <a:t>31.39</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27"/>
                  </a:ext>
                </a:extLst>
              </a:tr>
              <a:tr h="223533">
                <a:tc vMerge="1">
                  <a:txBody>
                    <a:bodyPr/>
                    <a:lstStyle/>
                    <a:p>
                      <a:endParaRPr lang="en-US"/>
                    </a:p>
                  </a:txBody>
                  <a:tcPr/>
                </a:tc>
                <a:tc>
                  <a:txBody>
                    <a:bodyPr/>
                    <a:lstStyle/>
                    <a:p>
                      <a:pPr marL="0" lvl="0" indent="114300" algn="l" rtl="0">
                        <a:lnSpc>
                          <a:spcPct val="115000"/>
                        </a:lnSpc>
                        <a:spcBef>
                          <a:spcPts val="0"/>
                        </a:spcBef>
                        <a:spcAft>
                          <a:spcPts val="0"/>
                        </a:spcAft>
                        <a:buNone/>
                      </a:pPr>
                      <a:r>
                        <a:rPr lang="en" sz="1100">
                          <a:latin typeface="Calibri"/>
                          <a:ea typeface="Calibri"/>
                          <a:cs typeface="Calibri"/>
                          <a:sym typeface="Calibri"/>
                        </a:rPr>
                        <a:t>Graduate degree</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Calibri"/>
                          <a:ea typeface="Calibri"/>
                          <a:cs typeface="Calibri"/>
                          <a:sym typeface="Calibri"/>
                        </a:rPr>
                        <a:t>14,338</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a:latin typeface="Calibri"/>
                          <a:ea typeface="Calibri"/>
                          <a:cs typeface="Calibri"/>
                          <a:sym typeface="Calibri"/>
                        </a:rPr>
                        <a:t>42.31</a:t>
                      </a:r>
                      <a:endParaRPr sz="1100">
                        <a:latin typeface="Calibri"/>
                        <a:ea typeface="Calibri"/>
                        <a:cs typeface="Calibri"/>
                        <a:sym typeface="Calibri"/>
                      </a:endParaRPr>
                    </a:p>
                  </a:txBody>
                  <a:tcPr marL="11867" marR="11867" marT="11867" marB="11867">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28"/>
                  </a:ext>
                </a:extLst>
              </a:tr>
            </a:tbl>
          </a:graphicData>
        </a:graphic>
      </p:graphicFrame>
      <p:sp>
        <p:nvSpPr>
          <p:cNvPr id="383" name="Google Shape;383;p45"/>
          <p:cNvSpPr txBox="1">
            <a:spLocks noGrp="1"/>
          </p:cNvSpPr>
          <p:nvPr>
            <p:ph type="sldNum" idx="12"/>
          </p:nvPr>
        </p:nvSpPr>
        <p:spPr>
          <a:xfrm>
            <a:off x="8610600" y="6356351"/>
            <a:ext cx="2743200" cy="365200"/>
          </a:xfrm>
          <a:prstGeom prst="rect">
            <a:avLst/>
          </a:prstGeom>
        </p:spPr>
        <p:txBody>
          <a:bodyPr spcFirstLastPara="1" wrap="square" lIns="91433" tIns="45700" rIns="91433" bIns="4570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467" b="0" i="0" u="none" strike="noStrike" kern="0" cap="none" spc="0" normalizeH="0" baseline="0" noProof="0" dirty="0">
                <a:ln>
                  <a:noFill/>
                </a:ln>
                <a:solidFill>
                  <a:srgbClr val="595959"/>
                </a:solidFill>
                <a:effectLst/>
                <a:uLnTx/>
                <a:uFillTx/>
                <a:latin typeface="Abadi Extra Light"/>
                <a:ea typeface="+mn-ea"/>
                <a:cs typeface="Arial"/>
                <a:sym typeface="Arial"/>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68</a:t>
            </a:fld>
            <a:endParaRPr kumimoji="0" lang="en" sz="1467" b="0" i="0" u="none" strike="noStrike" kern="0" cap="none" spc="0" normalizeH="0" baseline="0" noProof="0">
              <a:ln>
                <a:noFill/>
              </a:ln>
              <a:solidFill>
                <a:srgbClr val="595959"/>
              </a:solidFill>
              <a:effectLst/>
              <a:uLnTx/>
              <a:uFillTx/>
              <a:latin typeface="Abadi Extra Light"/>
              <a:ea typeface="+mn-ea"/>
              <a:cs typeface="Arial"/>
              <a:sym typeface="Arial"/>
            </a:endParaRPr>
          </a:p>
        </p:txBody>
      </p:sp>
    </p:spTree>
    <p:extLst>
      <p:ext uri="{BB962C8B-B14F-4D97-AF65-F5344CB8AC3E}">
        <p14:creationId xmlns:p14="http://schemas.microsoft.com/office/powerpoint/2010/main" val="39786946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 name="Rectangle 1">
            <a:extLst>
              <a:ext uri="{FF2B5EF4-FFF2-40B4-BE49-F238E27FC236}">
                <a16:creationId xmlns:a16="http://schemas.microsoft.com/office/drawing/2014/main" id="{93F76E80-A6D0-439E-9D30-57C378CB7695}"/>
              </a:ext>
            </a:extLst>
          </p:cNvPr>
          <p:cNvSpPr/>
          <p:nvPr/>
        </p:nvSpPr>
        <p:spPr>
          <a:xfrm>
            <a:off x="2145" y="3474076"/>
            <a:ext cx="12191999" cy="2640165"/>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55" name="Google Shape;255;p32"/>
          <p:cNvSpPr txBox="1">
            <a:spLocks noGrp="1"/>
          </p:cNvSpPr>
          <p:nvPr>
            <p:ph type="title"/>
          </p:nvPr>
        </p:nvSpPr>
        <p:spPr>
          <a:xfrm>
            <a:off x="1211544" y="4246896"/>
            <a:ext cx="10515600" cy="1325600"/>
          </a:xfrm>
          <a:prstGeom prst="rect">
            <a:avLst/>
          </a:prstGeom>
        </p:spPr>
        <p:txBody>
          <a:bodyPr spcFirstLastPara="1" wrap="square" lIns="91433" tIns="45700" rIns="91433" bIns="45700" anchor="ctr" anchorCtr="0">
            <a:noAutofit/>
          </a:bodyPr>
          <a:lstStyle/>
          <a:p>
            <a:pPr algn="r"/>
            <a:r>
              <a:rPr lang="en-US" sz="4267" b="1" spc="800">
                <a:solidFill>
                  <a:schemeClr val="bg1"/>
                </a:solidFill>
                <a:latin typeface="Abadi Extra Light"/>
              </a:rPr>
              <a:t>MENTAL HEALTH</a:t>
            </a:r>
          </a:p>
        </p:txBody>
      </p:sp>
      <p:sp>
        <p:nvSpPr>
          <p:cNvPr id="256" name="Google Shape;256;p32"/>
          <p:cNvSpPr txBox="1">
            <a:spLocks noGrp="1"/>
          </p:cNvSpPr>
          <p:nvPr>
            <p:ph type="sldNum" idx="12"/>
          </p:nvPr>
        </p:nvSpPr>
        <p:spPr>
          <a:xfrm>
            <a:off x="8610600" y="6356351"/>
            <a:ext cx="2743200" cy="365200"/>
          </a:xfrm>
          <a:prstGeom prst="rect">
            <a:avLst/>
          </a:prstGeom>
        </p:spPr>
        <p:txBody>
          <a:bodyPr spcFirstLastPara="1" wrap="square" lIns="91433" tIns="45700" rIns="91433" bIns="4570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467" b="0" i="0" u="none" strike="noStrike" kern="0" cap="none" spc="0" normalizeH="0" baseline="0" noProof="0" dirty="0">
                <a:ln>
                  <a:noFill/>
                </a:ln>
                <a:solidFill>
                  <a:srgbClr val="595959"/>
                </a:solidFill>
                <a:effectLst/>
                <a:uLnTx/>
                <a:uFillTx/>
                <a:latin typeface="Arial"/>
                <a:ea typeface="+mn-ea"/>
                <a:cs typeface="Arial"/>
                <a:sym typeface="Arial"/>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69</a:t>
            </a:fld>
            <a:endParaRPr kumimoji="0" sz="1467" b="0" i="0" u="none" strike="noStrike" kern="0" cap="none" spc="0" normalizeH="0" baseline="0" noProof="0">
              <a:ln>
                <a:noFill/>
              </a:ln>
              <a:solidFill>
                <a:srgbClr val="595959"/>
              </a:solidFill>
              <a:effectLst/>
              <a:uLnTx/>
              <a:uFillTx/>
              <a:latin typeface="Arial"/>
              <a:ea typeface="+mn-ea"/>
              <a:cs typeface="Arial"/>
              <a:sym typeface="Arial"/>
            </a:endParaRPr>
          </a:p>
        </p:txBody>
      </p:sp>
      <p:sp>
        <p:nvSpPr>
          <p:cNvPr id="6" name="Oval 5">
            <a:extLst>
              <a:ext uri="{FF2B5EF4-FFF2-40B4-BE49-F238E27FC236}">
                <a16:creationId xmlns:a16="http://schemas.microsoft.com/office/drawing/2014/main" id="{8E4145D4-8E40-FF43-94BC-55BDA768A18E}"/>
              </a:ext>
            </a:extLst>
          </p:cNvPr>
          <p:cNvSpPr/>
          <p:nvPr/>
        </p:nvSpPr>
        <p:spPr>
          <a:xfrm>
            <a:off x="877825" y="4362129"/>
            <a:ext cx="1000571" cy="100057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3" name="Picture 4" descr="Mental Health Icons - Download Free Vector Icons | Noun Project">
            <a:extLst>
              <a:ext uri="{FF2B5EF4-FFF2-40B4-BE49-F238E27FC236}">
                <a16:creationId xmlns:a16="http://schemas.microsoft.com/office/drawing/2014/main" id="{A5C9DAC9-C9E1-4B74-A9DB-A37FB29473B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1112977" y="4577601"/>
            <a:ext cx="547920" cy="547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87272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srgbClr val="464646">
                    <a:lumMod val="40000"/>
                    <a:lumOff val="60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srgbClr val="464646">
                  <a:lumMod val="40000"/>
                  <a:lumOff val="60000"/>
                </a:srgbClr>
              </a:solidFill>
              <a:effectLst/>
              <a:uLnTx/>
              <a:uFillTx/>
              <a:latin typeface="Calibri"/>
              <a:ea typeface="+mn-ea"/>
              <a:cs typeface="+mn-cs"/>
            </a:endParaRPr>
          </a:p>
        </p:txBody>
      </p:sp>
      <p:sp>
        <p:nvSpPr>
          <p:cNvPr id="4" name="Rectangle 3"/>
          <p:cNvSpPr/>
          <p:nvPr/>
        </p:nvSpPr>
        <p:spPr>
          <a:xfrm>
            <a:off x="666751" y="262040"/>
            <a:ext cx="690925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n-ea"/>
                <a:cs typeface="+mn-cs"/>
              </a:rPr>
              <a:t>DPH AT A GLANCE</a:t>
            </a:r>
          </a:p>
        </p:txBody>
      </p:sp>
      <p:graphicFrame>
        <p:nvGraphicFramePr>
          <p:cNvPr id="6" name="Object 5"/>
          <p:cNvGraphicFramePr>
            <a:graphicFrameLocks noChangeAspect="1"/>
          </p:cNvGraphicFramePr>
          <p:nvPr/>
        </p:nvGraphicFramePr>
        <p:xfrm>
          <a:off x="5461455" y="0"/>
          <a:ext cx="5105400" cy="6607785"/>
        </p:xfrm>
        <a:graphic>
          <a:graphicData uri="http://schemas.openxmlformats.org/presentationml/2006/ole">
            <mc:AlternateContent xmlns:mc="http://schemas.openxmlformats.org/markup-compatibility/2006">
              <mc:Choice xmlns:v="urn:schemas-microsoft-com:vml" Requires="v">
                <p:oleObj name="Acrobat Document" r:id="rId3" imgW="5829103" imgH="7543564" progId="AcroExch.Document.DC">
                  <p:embed/>
                </p:oleObj>
              </mc:Choice>
              <mc:Fallback>
                <p:oleObj name="Acrobat Document" r:id="rId3" imgW="5829103" imgH="7543564" progId="AcroExch.Document.DC">
                  <p:embed/>
                  <p:pic>
                    <p:nvPicPr>
                      <p:cNvPr id="6" name="Object 5"/>
                      <p:cNvPicPr/>
                      <p:nvPr/>
                    </p:nvPicPr>
                    <p:blipFill>
                      <a:blip r:embed="rId4"/>
                      <a:stretch>
                        <a:fillRect/>
                      </a:stretch>
                    </p:blipFill>
                    <p:spPr>
                      <a:xfrm>
                        <a:off x="5461455" y="0"/>
                        <a:ext cx="5105400" cy="6607785"/>
                      </a:xfrm>
                      <a:prstGeom prst="rect">
                        <a:avLst/>
                      </a:prstGeom>
                    </p:spPr>
                  </p:pic>
                </p:oleObj>
              </mc:Fallback>
            </mc:AlternateContent>
          </a:graphicData>
        </a:graphic>
      </p:graphicFrame>
    </p:spTree>
    <p:extLst>
      <p:ext uri="{BB962C8B-B14F-4D97-AF65-F5344CB8AC3E}">
        <p14:creationId xmlns:p14="http://schemas.microsoft.com/office/powerpoint/2010/main" val="240395979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8" name="Google Shape;258;p29"/>
          <p:cNvSpPr txBox="1">
            <a:spLocks noGrp="1"/>
          </p:cNvSpPr>
          <p:nvPr>
            <p:ph type="sldNum" idx="12"/>
          </p:nvPr>
        </p:nvSpPr>
        <p:spPr>
          <a:xfrm>
            <a:off x="8610600" y="6356351"/>
            <a:ext cx="2743200" cy="365200"/>
          </a:xfrm>
          <a:prstGeom prst="rect">
            <a:avLst/>
          </a:prstGeom>
        </p:spPr>
        <p:txBody>
          <a:bodyPr spcFirstLastPara="1" wrap="square" lIns="91433" tIns="45700" rIns="91433" bIns="4570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467" b="0" i="0" u="none" strike="noStrike" kern="0" cap="none" spc="0" normalizeH="0" baseline="0" noProof="0">
                <a:ln>
                  <a:noFill/>
                </a:ln>
                <a:solidFill>
                  <a:srgbClr val="595959"/>
                </a:solidFill>
                <a:effectLst/>
                <a:uLnTx/>
                <a:uFillTx/>
                <a:latin typeface="Abadi"/>
                <a:ea typeface="+mn-ea"/>
                <a:cs typeface="Arial"/>
                <a:sym typeface="Arial"/>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70</a:t>
            </a:fld>
            <a:endParaRPr kumimoji="0" lang="en" sz="1467" b="0" i="0" u="none" strike="noStrike" kern="0" cap="none" spc="0" normalizeH="0" baseline="0" noProof="0">
              <a:ln>
                <a:noFill/>
              </a:ln>
              <a:solidFill>
                <a:srgbClr val="595959"/>
              </a:solidFill>
              <a:effectLst/>
              <a:uLnTx/>
              <a:uFillTx/>
              <a:latin typeface="Abadi"/>
              <a:ea typeface="+mn-ea"/>
              <a:cs typeface="Arial"/>
              <a:sym typeface="Arial"/>
            </a:endParaRPr>
          </a:p>
        </p:txBody>
      </p:sp>
      <p:sp>
        <p:nvSpPr>
          <p:cNvPr id="2" name="Google Shape;272;p34">
            <a:extLst>
              <a:ext uri="{FF2B5EF4-FFF2-40B4-BE49-F238E27FC236}">
                <a16:creationId xmlns:a16="http://schemas.microsoft.com/office/drawing/2014/main" id="{C14AAF83-5719-4695-AB78-C6198F0135CC}"/>
              </a:ext>
            </a:extLst>
          </p:cNvPr>
          <p:cNvSpPr txBox="1"/>
          <p:nvPr/>
        </p:nvSpPr>
        <p:spPr>
          <a:xfrm>
            <a:off x="-1060115" y="6539585"/>
            <a:ext cx="5956000" cy="50160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1333" b="0" i="1" u="none" strike="noStrike" kern="0" cap="none" spc="0" normalizeH="0" baseline="0" noProof="0">
                <a:ln>
                  <a:noFill/>
                </a:ln>
                <a:solidFill>
                  <a:srgbClr val="000000"/>
                </a:solidFill>
                <a:effectLst/>
                <a:uLnTx/>
                <a:uFillTx/>
                <a:latin typeface="Abadi Extra Light"/>
                <a:ea typeface="+mn-ea"/>
                <a:cs typeface="Arial"/>
                <a:sym typeface="Arial"/>
              </a:rPr>
              <a:t>Preliminary data - 1.7.21 - Not for external distribution</a:t>
            </a:r>
            <a:endParaRPr kumimoji="0" sz="1333" b="0" i="1" u="none" strike="noStrike" kern="0" cap="none" spc="0" normalizeH="0" baseline="0" noProof="0">
              <a:ln>
                <a:noFill/>
              </a:ln>
              <a:solidFill>
                <a:srgbClr val="000000"/>
              </a:solidFill>
              <a:effectLst/>
              <a:uLnTx/>
              <a:uFillTx/>
              <a:latin typeface="Abadi Extra Light"/>
              <a:ea typeface="+mn-ea"/>
              <a:cs typeface="Arial"/>
              <a:sym typeface="Arial"/>
            </a:endParaRPr>
          </a:p>
        </p:txBody>
      </p:sp>
      <p:sp>
        <p:nvSpPr>
          <p:cNvPr id="6" name="Rectangle 5">
            <a:extLst>
              <a:ext uri="{FF2B5EF4-FFF2-40B4-BE49-F238E27FC236}">
                <a16:creationId xmlns:a16="http://schemas.microsoft.com/office/drawing/2014/main" id="{3CBF35BC-3557-459D-A0F8-FF66F7903CEF}"/>
              </a:ext>
            </a:extLst>
          </p:cNvPr>
          <p:cNvSpPr/>
          <p:nvPr/>
        </p:nvSpPr>
        <p:spPr>
          <a:xfrm>
            <a:off x="2146" y="34444"/>
            <a:ext cx="12191999" cy="84299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Title 1">
            <a:extLst>
              <a:ext uri="{FF2B5EF4-FFF2-40B4-BE49-F238E27FC236}">
                <a16:creationId xmlns:a16="http://schemas.microsoft.com/office/drawing/2014/main" id="{49651188-FB8F-4D9E-AAB8-BC64435AE549}"/>
              </a:ext>
            </a:extLst>
          </p:cNvPr>
          <p:cNvSpPr txBox="1">
            <a:spLocks/>
          </p:cNvSpPr>
          <p:nvPr/>
        </p:nvSpPr>
        <p:spPr>
          <a:xfrm>
            <a:off x="0" y="176424"/>
            <a:ext cx="12192000" cy="619827"/>
          </a:xfrm>
          <a:prstGeom prst="rect">
            <a:avLst/>
          </a:prstGeom>
          <a:no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4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9pPr>
          </a:lstStyle>
          <a:p>
            <a:pPr marL="0" marR="0" lvl="0" indent="0" algn="ctr" defTabSz="1219170" rtl="0" eaLnBrk="1" fontAlgn="auto" latinLnBrk="0" hangingPunct="1">
              <a:lnSpc>
                <a:spcPct val="90000"/>
              </a:lnSpc>
              <a:spcBef>
                <a:spcPts val="0"/>
              </a:spcBef>
              <a:spcAft>
                <a:spcPts val="0"/>
              </a:spcAft>
              <a:buClr>
                <a:srgbClr val="000000"/>
              </a:buClr>
              <a:buSzPts val="1400"/>
              <a:buFont typeface="Arial"/>
              <a:buNone/>
              <a:tabLst/>
              <a:defRPr/>
            </a:pPr>
            <a:r>
              <a:rPr kumimoji="0" lang="en-US" sz="3733" b="1" i="0" u="none" strike="noStrike" kern="0" cap="none" spc="800" normalizeH="0" baseline="0" noProof="0">
                <a:ln>
                  <a:noFill/>
                </a:ln>
                <a:solidFill>
                  <a:srgbClr val="FFFFFF"/>
                </a:solidFill>
                <a:effectLst/>
                <a:uLnTx/>
                <a:uFillTx/>
                <a:latin typeface="Abadi Extra Light"/>
                <a:cs typeface="Arial"/>
                <a:sym typeface="Arial"/>
              </a:rPr>
              <a:t>PTSD MENTAL HEALTH INDICATOR</a:t>
            </a:r>
            <a:endParaRPr kumimoji="0" lang="en-US" sz="1467" b="0" i="0" u="none" strike="noStrike" kern="0" cap="none" spc="0" normalizeH="0" baseline="0" noProof="0">
              <a:ln>
                <a:noFill/>
              </a:ln>
              <a:solidFill>
                <a:srgbClr val="000000"/>
              </a:solidFill>
              <a:effectLst/>
              <a:uLnTx/>
              <a:uFillTx/>
              <a:latin typeface="Arial"/>
              <a:cs typeface="Arial"/>
              <a:sym typeface="Arial"/>
            </a:endParaRPr>
          </a:p>
        </p:txBody>
      </p:sp>
      <p:sp>
        <p:nvSpPr>
          <p:cNvPr id="14" name="Rectangle 13">
            <a:extLst>
              <a:ext uri="{FF2B5EF4-FFF2-40B4-BE49-F238E27FC236}">
                <a16:creationId xmlns:a16="http://schemas.microsoft.com/office/drawing/2014/main" id="{3413C14C-1FF5-2D47-BA28-DA16CE500D27}"/>
              </a:ext>
            </a:extLst>
          </p:cNvPr>
          <p:cNvSpPr/>
          <p:nvPr/>
        </p:nvSpPr>
        <p:spPr>
          <a:xfrm>
            <a:off x="2146" y="6607934"/>
            <a:ext cx="12191999" cy="246844"/>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 name="Google Shape;272;p34">
            <a:extLst>
              <a:ext uri="{FF2B5EF4-FFF2-40B4-BE49-F238E27FC236}">
                <a16:creationId xmlns:a16="http://schemas.microsoft.com/office/drawing/2014/main" id="{88B1E8DC-67C2-2240-8293-648B6D805CEC}"/>
              </a:ext>
            </a:extLst>
          </p:cNvPr>
          <p:cNvSpPr txBox="1"/>
          <p:nvPr/>
        </p:nvSpPr>
        <p:spPr>
          <a:xfrm>
            <a:off x="-747600" y="6504415"/>
            <a:ext cx="5956000" cy="50160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1333" b="0" i="1" u="none" strike="noStrike" kern="0" cap="none" spc="0" normalizeH="0" baseline="0" noProof="0">
                <a:ln>
                  <a:noFill/>
                </a:ln>
                <a:solidFill>
                  <a:srgbClr val="FFFFFF"/>
                </a:solidFill>
                <a:effectLst/>
                <a:uLnTx/>
                <a:uFillTx/>
                <a:latin typeface="Abadi Extra Light"/>
                <a:ea typeface="+mn-ea"/>
                <a:cs typeface="Arial"/>
                <a:sym typeface="Arial"/>
              </a:rPr>
              <a:t>Preliminary data – 2.6.21 - Not for external distribution</a:t>
            </a:r>
            <a:endParaRPr kumimoji="0" sz="1333" b="0" i="1" u="none" strike="noStrike" kern="0" cap="none" spc="0" normalizeH="0" baseline="0" noProof="0">
              <a:ln>
                <a:noFill/>
              </a:ln>
              <a:solidFill>
                <a:srgbClr val="FFFFFF"/>
              </a:solidFill>
              <a:effectLst/>
              <a:uLnTx/>
              <a:uFillTx/>
              <a:latin typeface="Abadi Extra Light"/>
              <a:ea typeface="+mn-ea"/>
              <a:cs typeface="Arial"/>
              <a:sym typeface="Arial"/>
            </a:endParaRPr>
          </a:p>
        </p:txBody>
      </p:sp>
      <p:sp>
        <p:nvSpPr>
          <p:cNvPr id="4" name="TextBox 3">
            <a:extLst>
              <a:ext uri="{FF2B5EF4-FFF2-40B4-BE49-F238E27FC236}">
                <a16:creationId xmlns:a16="http://schemas.microsoft.com/office/drawing/2014/main" id="{77F9A78B-E39E-F342-A5A0-BC594B05FF25}"/>
              </a:ext>
            </a:extLst>
          </p:cNvPr>
          <p:cNvSpPr txBox="1"/>
          <p:nvPr/>
        </p:nvSpPr>
        <p:spPr>
          <a:xfrm>
            <a:off x="1777557" y="1129024"/>
            <a:ext cx="9076490" cy="5146137"/>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wrap="square" lIns="121920" tIns="60960" rIns="121920" bIns="60960" rtlCol="0" anchor="t">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50" b="1" i="0" u="none" strike="noStrike" kern="0" cap="none" spc="0" normalizeH="0" baseline="0" noProof="0">
                <a:ln>
                  <a:noFill/>
                </a:ln>
                <a:solidFill>
                  <a:srgbClr val="000000">
                    <a:lumMod val="50000"/>
                    <a:lumOff val="50000"/>
                  </a:srgbClr>
                </a:solidFill>
                <a:effectLst/>
                <a:uLnTx/>
                <a:uFillTx/>
                <a:latin typeface="Abadi"/>
                <a:ea typeface="+mn-ea"/>
                <a:cs typeface="+mn-cs"/>
                <a:sym typeface="Arial"/>
              </a:rPr>
              <a:t>How has the pandemic has impacted all residents’ mental health?</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1" i="0" u="none" strike="noStrike" kern="0" cap="none" spc="0" normalizeH="0" baseline="0" noProof="0">
              <a:ln>
                <a:noFill/>
              </a:ln>
              <a:solidFill>
                <a:srgbClr val="000000">
                  <a:lumMod val="50000"/>
                  <a:lumOff val="50000"/>
                </a:srgbClr>
              </a:solidFill>
              <a:effectLst/>
              <a:uLnTx/>
              <a:uFillTx/>
              <a:latin typeface="Abadi Extra Light"/>
              <a:ea typeface="+mn-ea"/>
              <a:cs typeface="+mn-cs"/>
              <a:sym typeface="Arial"/>
            </a:endParaRPr>
          </a:p>
          <a:p>
            <a:pPr marL="352425" marR="0" lvl="0" indent="-352425"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850" b="1" i="0" u="none" strike="noStrike" kern="0" cap="none" spc="0" normalizeH="0" baseline="0" noProof="0">
                <a:ln>
                  <a:noFill/>
                </a:ln>
                <a:solidFill>
                  <a:srgbClr val="000000">
                    <a:lumMod val="50000"/>
                    <a:lumOff val="50000"/>
                  </a:srgbClr>
                </a:solidFill>
                <a:effectLst/>
                <a:uLnTx/>
                <a:uFillTx/>
                <a:latin typeface="Abadi Extra Light"/>
                <a:ea typeface="+mn-ea"/>
                <a:cs typeface="+mn-cs"/>
                <a:sym typeface="Arial"/>
              </a:rPr>
              <a:t>Screening for community-wide post-traumatic stress disorder (PTSD) has been done in past community surveys that assessed populations’ reactions to a natural disasters, epidemics, and other traumatic events</a:t>
            </a:r>
            <a:endParaRPr kumimoji="0" lang="en-US" sz="1850" b="1" i="0" u="none" strike="noStrike" kern="0" cap="none" spc="0" normalizeH="0" baseline="0" noProof="0">
              <a:ln>
                <a:noFill/>
              </a:ln>
              <a:solidFill>
                <a:srgbClr val="000000">
                  <a:lumMod val="50000"/>
                  <a:lumOff val="50000"/>
                </a:srgbClr>
              </a:solidFill>
              <a:effectLst/>
              <a:uLnTx/>
              <a:uFillTx/>
              <a:latin typeface="Abadi Extra Light"/>
              <a:ea typeface="+mn-ea"/>
              <a:cs typeface="+mn-cs"/>
            </a:endParaRPr>
          </a:p>
          <a:p>
            <a:pPr marL="352425" marR="0" lvl="0" indent="-352425"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850" b="1" i="0" u="none" strike="noStrike" kern="0" cap="none" spc="0" normalizeH="0" baseline="0" noProof="0">
                <a:ln>
                  <a:noFill/>
                </a:ln>
                <a:solidFill>
                  <a:srgbClr val="000000">
                    <a:lumMod val="50000"/>
                    <a:lumOff val="50000"/>
                  </a:srgbClr>
                </a:solidFill>
                <a:effectLst/>
                <a:uLnTx/>
                <a:uFillTx/>
                <a:latin typeface="Abadi Extra Light"/>
                <a:ea typeface="+mn-ea"/>
                <a:cs typeface="+mn-cs"/>
                <a:sym typeface="Arial"/>
              </a:rPr>
              <a:t>The CCIS question was adapted from “Primary Care PTSD Screen for DSM-5 (PC-PTSD-5),” a screening tool developed for use in primary care settings for determining if referral for PTSD (due to any traumatic experience) might be advisable </a:t>
            </a:r>
          </a:p>
          <a:p>
            <a:pPr marL="352425" marR="0" lvl="0" indent="-352425"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850" b="1" i="0" u="none" strike="noStrike" kern="0" cap="none" spc="0" normalizeH="0" baseline="0" noProof="0">
                <a:ln>
                  <a:noFill/>
                </a:ln>
                <a:solidFill>
                  <a:srgbClr val="000000">
                    <a:lumMod val="50000"/>
                    <a:lumOff val="50000"/>
                  </a:srgbClr>
                </a:solidFill>
                <a:effectLst/>
                <a:uLnTx/>
                <a:uFillTx/>
                <a:latin typeface="Abadi Extra Light"/>
                <a:ea typeface="+mn-ea"/>
                <a:cs typeface="+mn-cs"/>
                <a:sym typeface="Arial"/>
              </a:rPr>
              <a:t>In figures, this variable is labeled as “3+ PTSD-like reactions”</a:t>
            </a:r>
            <a:endParaRPr kumimoji="0" lang="en-US" sz="1850" b="1" i="0" u="none" strike="noStrike" kern="0" cap="none" spc="0" normalizeH="0" baseline="0" noProof="0">
              <a:ln>
                <a:noFill/>
              </a:ln>
              <a:solidFill>
                <a:srgbClr val="000000">
                  <a:lumMod val="50000"/>
                  <a:lumOff val="50000"/>
                </a:srgbClr>
              </a:solidFill>
              <a:effectLst/>
              <a:uLnTx/>
              <a:uFillTx/>
              <a:latin typeface="Abadi Extra Light"/>
              <a:ea typeface="+mn-ea"/>
              <a:cs typeface="+mn-cs"/>
            </a:endParaRPr>
          </a:p>
          <a:p>
            <a:pPr marL="352425" marR="0" lvl="3" indent="-352425" algn="l" defTabSz="1219170" rtl="0" eaLnBrk="1" fontAlgn="auto" latinLnBrk="0" hangingPunct="1">
              <a:lnSpc>
                <a:spcPct val="100000"/>
              </a:lnSpc>
              <a:spcBef>
                <a:spcPts val="0"/>
              </a:spcBef>
              <a:spcAft>
                <a:spcPts val="0"/>
              </a:spcAft>
              <a:buClr>
                <a:srgbClr val="000000"/>
              </a:buClr>
              <a:buSzTx/>
              <a:buFont typeface="Arial"/>
              <a:buChar char="•"/>
              <a:tabLst/>
              <a:defRPr/>
            </a:pPr>
            <a:r>
              <a:rPr kumimoji="0" lang="en-US" sz="1850" b="1" i="0" u="none" strike="noStrike" kern="0" cap="none" spc="0" normalizeH="0" baseline="0" noProof="0">
                <a:ln>
                  <a:noFill/>
                </a:ln>
                <a:solidFill>
                  <a:srgbClr val="000000">
                    <a:lumMod val="50000"/>
                    <a:lumOff val="50000"/>
                  </a:srgbClr>
                </a:solidFill>
                <a:effectLst/>
                <a:uLnTx/>
                <a:uFillTx/>
                <a:latin typeface="Abadi Extra Light"/>
                <a:ea typeface="+mn-ea"/>
                <a:cs typeface="+mn-cs"/>
                <a:sym typeface="Arial"/>
              </a:rPr>
              <a:t>Respondents were asked how many times they had any of the following reactions to the COVID-19 outbreak in the past month:</a:t>
            </a:r>
            <a:endParaRPr kumimoji="0" lang="en-US" sz="1850" b="1" i="0" u="none" strike="noStrike" kern="0" cap="none" spc="0" normalizeH="0" baseline="0" noProof="0">
              <a:ln>
                <a:noFill/>
              </a:ln>
              <a:solidFill>
                <a:srgbClr val="000000">
                  <a:lumMod val="50000"/>
                  <a:lumOff val="50000"/>
                </a:srgbClr>
              </a:solidFill>
              <a:effectLst/>
              <a:uLnTx/>
              <a:uFillTx/>
              <a:latin typeface="Abadi Extra Light"/>
              <a:ea typeface="+mn-ea"/>
              <a:cs typeface="+mn-cs"/>
            </a:endParaRPr>
          </a:p>
          <a:p>
            <a:pPr marL="532765" marR="0" lvl="7" indent="-147955" algn="l" defTabSz="1219170" rtl="0" eaLnBrk="1" fontAlgn="base"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0" i="0" u="none" strike="noStrike" kern="0" cap="none" spc="0" normalizeH="0" baseline="0" noProof="0">
                <a:ln>
                  <a:noFill/>
                </a:ln>
                <a:solidFill>
                  <a:srgbClr val="000000">
                    <a:lumMod val="50000"/>
                    <a:lumOff val="50000"/>
                  </a:srgbClr>
                </a:solidFill>
                <a:effectLst/>
                <a:uLnTx/>
                <a:uFillTx/>
                <a:latin typeface="Abadi Extra Light"/>
                <a:ea typeface="+mn-ea"/>
                <a:cs typeface="+mn-cs"/>
                <a:sym typeface="Arial"/>
              </a:rPr>
              <a:t>Having nightmares or thinking about it when you didn’t want to​</a:t>
            </a:r>
            <a:endParaRPr kumimoji="0" lang="en-US" sz="1400" b="0" i="0" u="none" strike="noStrike" kern="0" cap="none" spc="0" normalizeH="0" baseline="0" noProof="0">
              <a:ln>
                <a:noFill/>
              </a:ln>
              <a:solidFill>
                <a:srgbClr val="000000">
                  <a:lumMod val="50000"/>
                  <a:lumOff val="50000"/>
                </a:srgbClr>
              </a:solidFill>
              <a:effectLst/>
              <a:uLnTx/>
              <a:uFillTx/>
              <a:latin typeface="Abadi Extra Light"/>
              <a:ea typeface="+mn-ea"/>
              <a:cs typeface="+mn-cs"/>
            </a:endParaRPr>
          </a:p>
          <a:p>
            <a:pPr marL="532765" marR="0" lvl="7" indent="-147955" algn="l" defTabSz="1219170" rtl="0" eaLnBrk="1" fontAlgn="base"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0" i="0" u="none" strike="noStrike" kern="0" cap="none" spc="0" normalizeH="0" baseline="0" noProof="0">
                <a:ln>
                  <a:noFill/>
                </a:ln>
                <a:solidFill>
                  <a:srgbClr val="000000">
                    <a:lumMod val="50000"/>
                    <a:lumOff val="50000"/>
                  </a:srgbClr>
                </a:solidFill>
                <a:effectLst/>
                <a:uLnTx/>
                <a:uFillTx/>
                <a:latin typeface="Abadi Extra Light"/>
                <a:ea typeface="+mn-ea"/>
                <a:cs typeface="+mn-cs"/>
                <a:sym typeface="Arial"/>
              </a:rPr>
              <a:t>Going out of your way to avoid situations​</a:t>
            </a:r>
            <a:endParaRPr kumimoji="0" lang="en-US" sz="1400" b="0" i="0" u="none" strike="noStrike" kern="0" cap="none" spc="0" normalizeH="0" baseline="0" noProof="0">
              <a:ln>
                <a:noFill/>
              </a:ln>
              <a:solidFill>
                <a:srgbClr val="000000">
                  <a:lumMod val="50000"/>
                  <a:lumOff val="50000"/>
                </a:srgbClr>
              </a:solidFill>
              <a:effectLst/>
              <a:uLnTx/>
              <a:uFillTx/>
              <a:latin typeface="Abadi Extra Light"/>
              <a:ea typeface="+mn-ea"/>
              <a:cs typeface="+mn-cs"/>
            </a:endParaRPr>
          </a:p>
          <a:p>
            <a:pPr marL="532765" marR="0" lvl="7" indent="-147955" algn="l" defTabSz="1219170" rtl="0" eaLnBrk="1" fontAlgn="base"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0" i="0" u="none" strike="noStrike" kern="0" cap="none" spc="0" normalizeH="0" baseline="0" noProof="0">
                <a:ln>
                  <a:noFill/>
                </a:ln>
                <a:solidFill>
                  <a:srgbClr val="000000">
                    <a:lumMod val="50000"/>
                    <a:lumOff val="50000"/>
                  </a:srgbClr>
                </a:solidFill>
                <a:effectLst/>
                <a:uLnTx/>
                <a:uFillTx/>
                <a:latin typeface="Abadi Extra Light"/>
                <a:ea typeface="+mn-ea"/>
                <a:cs typeface="+mn-cs"/>
                <a:sym typeface="Arial"/>
              </a:rPr>
              <a:t>Constantly being on guard, watchful, or easily startled​</a:t>
            </a:r>
            <a:endParaRPr kumimoji="0" lang="en-US" sz="1400" b="0" i="0" u="none" strike="noStrike" kern="0" cap="none" spc="0" normalizeH="0" baseline="0" noProof="0">
              <a:ln>
                <a:noFill/>
              </a:ln>
              <a:solidFill>
                <a:srgbClr val="000000">
                  <a:lumMod val="50000"/>
                  <a:lumOff val="50000"/>
                </a:srgbClr>
              </a:solidFill>
              <a:effectLst/>
              <a:uLnTx/>
              <a:uFillTx/>
              <a:latin typeface="Abadi Extra Light"/>
              <a:ea typeface="+mn-ea"/>
              <a:cs typeface="+mn-cs"/>
            </a:endParaRPr>
          </a:p>
          <a:p>
            <a:pPr marL="532765" marR="0" lvl="7" indent="-147955" algn="l" defTabSz="1219170" rtl="0" eaLnBrk="1" fontAlgn="base"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0" i="0" u="none" strike="noStrike" kern="0" cap="none" spc="0" normalizeH="0" baseline="0" noProof="0">
                <a:ln>
                  <a:noFill/>
                </a:ln>
                <a:solidFill>
                  <a:srgbClr val="000000">
                    <a:lumMod val="50000"/>
                    <a:lumOff val="50000"/>
                  </a:srgbClr>
                </a:solidFill>
                <a:effectLst/>
                <a:uLnTx/>
                <a:uFillTx/>
                <a:latin typeface="Abadi Extra Light"/>
                <a:ea typeface="+mn-ea"/>
                <a:cs typeface="+mn-cs"/>
                <a:sym typeface="Arial"/>
              </a:rPr>
              <a:t>Feeling numb or detached​</a:t>
            </a:r>
            <a:endParaRPr kumimoji="0" lang="en-US" sz="1400" b="0" i="0" u="none" strike="noStrike" kern="0" cap="none" spc="0" normalizeH="0" baseline="0" noProof="0">
              <a:ln>
                <a:noFill/>
              </a:ln>
              <a:solidFill>
                <a:srgbClr val="000000">
                  <a:lumMod val="50000"/>
                  <a:lumOff val="50000"/>
                </a:srgbClr>
              </a:solidFill>
              <a:effectLst/>
              <a:uLnTx/>
              <a:uFillTx/>
              <a:latin typeface="Abadi Extra Light"/>
              <a:ea typeface="+mn-ea"/>
              <a:cs typeface="+mn-cs"/>
            </a:endParaRPr>
          </a:p>
          <a:p>
            <a:pPr marL="532765" marR="0" lvl="7" indent="-147955" algn="l" defTabSz="1219170" rtl="0" eaLnBrk="1" fontAlgn="base"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0" i="0" u="none" strike="noStrike" kern="0" cap="none" spc="0" normalizeH="0" baseline="0" noProof="0">
                <a:ln>
                  <a:noFill/>
                </a:ln>
                <a:solidFill>
                  <a:srgbClr val="000000">
                    <a:lumMod val="50000"/>
                    <a:lumOff val="50000"/>
                  </a:srgbClr>
                </a:solidFill>
                <a:effectLst/>
                <a:uLnTx/>
                <a:uFillTx/>
                <a:latin typeface="Abadi Extra Light"/>
                <a:ea typeface="+mn-ea"/>
                <a:cs typeface="+mn-cs"/>
                <a:sym typeface="Arial"/>
              </a:rPr>
              <a:t>Feeling guilty or unable to stop blaming yourself​</a:t>
            </a:r>
            <a:endParaRPr kumimoji="0" lang="en-US" sz="1400" b="0" i="0" u="none" strike="noStrike" kern="0" cap="none" spc="0" normalizeH="0" baseline="0" noProof="0">
              <a:ln>
                <a:noFill/>
              </a:ln>
              <a:solidFill>
                <a:srgbClr val="000000">
                  <a:lumMod val="50000"/>
                  <a:lumOff val="50000"/>
                </a:srgbClr>
              </a:solidFill>
              <a:effectLst/>
              <a:uLnTx/>
              <a:uFillTx/>
              <a:latin typeface="Abadi Extra Light"/>
              <a:ea typeface="+mn-ea"/>
              <a:cs typeface="+mn-cs"/>
            </a:endParaRPr>
          </a:p>
          <a:p>
            <a:pPr marL="342900" marR="0" lvl="3" indent="-34290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850" b="1" i="0" u="none" strike="noStrike" kern="0" cap="none" spc="0" normalizeH="0" baseline="0" noProof="0">
                <a:ln>
                  <a:noFill/>
                </a:ln>
                <a:solidFill>
                  <a:srgbClr val="000000">
                    <a:lumMod val="50000"/>
                    <a:lumOff val="50000"/>
                  </a:srgbClr>
                </a:solidFill>
                <a:effectLst/>
                <a:uLnTx/>
                <a:uFillTx/>
                <a:latin typeface="Abadi Extra Light"/>
                <a:ea typeface="+mn-ea"/>
                <a:cs typeface="+mn-cs"/>
                <a:sym typeface="Arial"/>
              </a:rPr>
              <a:t>Reference:  Prins, A., Bovin, M. J., Kimerling, R., </a:t>
            </a:r>
            <a:r>
              <a:rPr kumimoji="0" lang="en-US" sz="1850" b="1" i="0" u="none" strike="noStrike" kern="0" cap="none" spc="0" normalizeH="0" baseline="0" noProof="0" err="1">
                <a:ln>
                  <a:noFill/>
                </a:ln>
                <a:solidFill>
                  <a:srgbClr val="000000">
                    <a:lumMod val="50000"/>
                    <a:lumOff val="50000"/>
                  </a:srgbClr>
                </a:solidFill>
                <a:effectLst/>
                <a:uLnTx/>
                <a:uFillTx/>
                <a:latin typeface="Abadi Extra Light"/>
                <a:ea typeface="+mn-ea"/>
                <a:cs typeface="+mn-cs"/>
                <a:sym typeface="Arial"/>
              </a:rPr>
              <a:t>Kaloupek</a:t>
            </a:r>
            <a:r>
              <a:rPr kumimoji="0" lang="en-US" sz="1850" b="1" i="0" u="none" strike="noStrike" kern="0" cap="none" spc="0" normalizeH="0" baseline="0" noProof="0">
                <a:ln>
                  <a:noFill/>
                </a:ln>
                <a:solidFill>
                  <a:srgbClr val="000000">
                    <a:lumMod val="50000"/>
                    <a:lumOff val="50000"/>
                  </a:srgbClr>
                </a:solidFill>
                <a:effectLst/>
                <a:uLnTx/>
                <a:uFillTx/>
                <a:latin typeface="Abadi Extra Light"/>
                <a:ea typeface="+mn-ea"/>
                <a:cs typeface="+mn-cs"/>
                <a:sym typeface="Arial"/>
              </a:rPr>
              <a:t>, D. G, Marx, B. P., Pless Kaiser, A., &amp; Schnurr, P. P. (2015). Primary Care PTSD Screen for DSM-5 (PC-PTSD-5) [Measurement instrument]. Available from https://www.ptsd.va.gov</a:t>
            </a:r>
          </a:p>
        </p:txBody>
      </p:sp>
    </p:spTree>
    <p:extLst>
      <p:ext uri="{BB962C8B-B14F-4D97-AF65-F5344CB8AC3E}">
        <p14:creationId xmlns:p14="http://schemas.microsoft.com/office/powerpoint/2010/main" val="18716878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8" name="Google Shape;258;p29"/>
          <p:cNvSpPr txBox="1">
            <a:spLocks noGrp="1"/>
          </p:cNvSpPr>
          <p:nvPr>
            <p:ph type="sldNum" idx="12"/>
          </p:nvPr>
        </p:nvSpPr>
        <p:spPr>
          <a:xfrm>
            <a:off x="8610600" y="6356351"/>
            <a:ext cx="2743200" cy="365200"/>
          </a:xfrm>
          <a:prstGeom prst="rect">
            <a:avLst/>
          </a:prstGeom>
        </p:spPr>
        <p:txBody>
          <a:bodyPr spcFirstLastPara="1" wrap="square" lIns="91433" tIns="45700" rIns="91433" bIns="45700" anchor="ctr" anchorCtr="0">
            <a:noAutofit/>
          </a:bodyPr>
          <a:lstStyle/>
          <a:p>
            <a:pPr marL="0" marR="0" lvl="0" indent="0" algn="r" defTabSz="121914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467" b="0" i="0" u="none" strike="noStrike" kern="0" cap="none" spc="0" normalizeH="0" baseline="0" noProof="0">
                <a:ln>
                  <a:noFill/>
                </a:ln>
                <a:solidFill>
                  <a:srgbClr val="595959"/>
                </a:solidFill>
                <a:effectLst/>
                <a:uLnTx/>
                <a:uFillTx/>
                <a:latin typeface="Abadi"/>
                <a:ea typeface="+mn-ea"/>
                <a:cs typeface="Arial"/>
                <a:sym typeface="Arial"/>
              </a:rPr>
              <a:pPr marL="0" marR="0" lvl="0" indent="0" algn="r" defTabSz="1219140" rtl="0" eaLnBrk="1" fontAlgn="auto" latinLnBrk="0" hangingPunct="1">
                <a:lnSpc>
                  <a:spcPct val="100000"/>
                </a:lnSpc>
                <a:spcBef>
                  <a:spcPts val="0"/>
                </a:spcBef>
                <a:spcAft>
                  <a:spcPts val="0"/>
                </a:spcAft>
                <a:buClr>
                  <a:srgbClr val="000000"/>
                </a:buClr>
                <a:buSzTx/>
                <a:buFontTx/>
                <a:buNone/>
                <a:tabLst/>
                <a:defRPr/>
              </a:pPr>
              <a:t>71</a:t>
            </a:fld>
            <a:endParaRPr kumimoji="0" lang="en" sz="1467" b="0" i="0" u="none" strike="noStrike" kern="0" cap="none" spc="0" normalizeH="0" baseline="0" noProof="0">
              <a:ln>
                <a:noFill/>
              </a:ln>
              <a:solidFill>
                <a:srgbClr val="595959"/>
              </a:solidFill>
              <a:effectLst/>
              <a:uLnTx/>
              <a:uFillTx/>
              <a:latin typeface="Abadi"/>
              <a:ea typeface="+mn-ea"/>
              <a:cs typeface="Arial"/>
              <a:sym typeface="Arial"/>
            </a:endParaRPr>
          </a:p>
        </p:txBody>
      </p:sp>
      <p:sp>
        <p:nvSpPr>
          <p:cNvPr id="2" name="Google Shape;272;p34">
            <a:extLst>
              <a:ext uri="{FF2B5EF4-FFF2-40B4-BE49-F238E27FC236}">
                <a16:creationId xmlns:a16="http://schemas.microsoft.com/office/drawing/2014/main" id="{C14AAF83-5719-4695-AB78-C6198F0135CC}"/>
              </a:ext>
            </a:extLst>
          </p:cNvPr>
          <p:cNvSpPr txBox="1"/>
          <p:nvPr/>
        </p:nvSpPr>
        <p:spPr>
          <a:xfrm>
            <a:off x="-1060115" y="6539585"/>
            <a:ext cx="5956000" cy="501600"/>
          </a:xfrm>
          <a:prstGeom prst="rect">
            <a:avLst/>
          </a:prstGeom>
          <a:noFill/>
          <a:ln>
            <a:noFill/>
          </a:ln>
        </p:spPr>
        <p:txBody>
          <a:bodyPr spcFirstLastPara="1" wrap="square" lIns="121900" tIns="121900" rIns="121900" bIns="121900" anchor="t" anchorCtr="0">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 sz="1333" b="0" i="1" u="none" strike="noStrike" kern="0" cap="none" spc="0" normalizeH="0" baseline="0" noProof="0">
                <a:ln>
                  <a:noFill/>
                </a:ln>
                <a:solidFill>
                  <a:srgbClr val="000000"/>
                </a:solidFill>
                <a:effectLst/>
                <a:uLnTx/>
                <a:uFillTx/>
                <a:latin typeface="Abadi Extra Light"/>
                <a:ea typeface="+mn-ea"/>
                <a:cs typeface="Arial"/>
                <a:sym typeface="Arial"/>
              </a:rPr>
              <a:t>Preliminary data - 1.7.21 - Not for external distribution</a:t>
            </a:r>
            <a:endParaRPr kumimoji="0" sz="1333" b="0" i="1" u="none" strike="noStrike" kern="0" cap="none" spc="0" normalizeH="0" baseline="0" noProof="0">
              <a:ln>
                <a:noFill/>
              </a:ln>
              <a:solidFill>
                <a:srgbClr val="000000"/>
              </a:solidFill>
              <a:effectLst/>
              <a:uLnTx/>
              <a:uFillTx/>
              <a:latin typeface="Abadi Extra Light"/>
              <a:ea typeface="+mn-ea"/>
              <a:cs typeface="Arial"/>
              <a:sym typeface="Arial"/>
            </a:endParaRPr>
          </a:p>
        </p:txBody>
      </p:sp>
      <p:sp>
        <p:nvSpPr>
          <p:cNvPr id="6" name="Rectangle 5">
            <a:extLst>
              <a:ext uri="{FF2B5EF4-FFF2-40B4-BE49-F238E27FC236}">
                <a16:creationId xmlns:a16="http://schemas.microsoft.com/office/drawing/2014/main" id="{3CBF35BC-3557-459D-A0F8-FF66F7903CEF}"/>
              </a:ext>
            </a:extLst>
          </p:cNvPr>
          <p:cNvSpPr/>
          <p:nvPr/>
        </p:nvSpPr>
        <p:spPr>
          <a:xfrm>
            <a:off x="2147" y="34444"/>
            <a:ext cx="12191999" cy="84299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Title 1">
            <a:extLst>
              <a:ext uri="{FF2B5EF4-FFF2-40B4-BE49-F238E27FC236}">
                <a16:creationId xmlns:a16="http://schemas.microsoft.com/office/drawing/2014/main" id="{49651188-FB8F-4D9E-AAB8-BC64435AE549}"/>
              </a:ext>
            </a:extLst>
          </p:cNvPr>
          <p:cNvSpPr txBox="1">
            <a:spLocks/>
          </p:cNvSpPr>
          <p:nvPr/>
        </p:nvSpPr>
        <p:spPr>
          <a:xfrm>
            <a:off x="386845" y="176425"/>
            <a:ext cx="11360800" cy="619827"/>
          </a:xfrm>
          <a:prstGeom prst="rect">
            <a:avLst/>
          </a:prstGeom>
          <a:no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4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9pPr>
          </a:lstStyle>
          <a:p>
            <a:pPr marL="0" marR="0" lvl="0" indent="0" algn="ctr" defTabSz="1219140" rtl="0" eaLnBrk="1" fontAlgn="auto" latinLnBrk="0" hangingPunct="1">
              <a:lnSpc>
                <a:spcPct val="90000"/>
              </a:lnSpc>
              <a:spcBef>
                <a:spcPts val="0"/>
              </a:spcBef>
              <a:spcAft>
                <a:spcPts val="0"/>
              </a:spcAft>
              <a:buClr>
                <a:srgbClr val="000000"/>
              </a:buClr>
              <a:buSzPts val="1400"/>
              <a:buFont typeface="Arial"/>
              <a:buNone/>
              <a:tabLst/>
              <a:defRPr/>
            </a:pPr>
            <a:r>
              <a:rPr kumimoji="0" lang="en-US" sz="3733" b="1" i="0" u="none" strike="noStrike" kern="0" cap="none" spc="800" normalizeH="0" baseline="0" noProof="0">
                <a:ln>
                  <a:noFill/>
                </a:ln>
                <a:solidFill>
                  <a:srgbClr val="FFFFFF"/>
                </a:solidFill>
                <a:effectLst/>
                <a:uLnTx/>
                <a:uFillTx/>
                <a:latin typeface="Abadi Extra Light"/>
                <a:cs typeface="Arial"/>
                <a:sym typeface="Arial"/>
              </a:rPr>
              <a:t>DELAY IN HEALTH CARE</a:t>
            </a:r>
            <a:endParaRPr kumimoji="0" lang="en-US" sz="1467" b="0" i="0" u="none" strike="noStrike" kern="0" cap="none" spc="0" normalizeH="0" baseline="0" noProof="0">
              <a:ln>
                <a:noFill/>
              </a:ln>
              <a:solidFill>
                <a:srgbClr val="000000"/>
              </a:solidFill>
              <a:effectLst/>
              <a:uLnTx/>
              <a:uFillTx/>
              <a:latin typeface="Arial"/>
              <a:cs typeface="Arial"/>
              <a:sym typeface="Arial"/>
            </a:endParaRPr>
          </a:p>
        </p:txBody>
      </p:sp>
      <p:sp>
        <p:nvSpPr>
          <p:cNvPr id="14" name="Rectangle 13">
            <a:extLst>
              <a:ext uri="{FF2B5EF4-FFF2-40B4-BE49-F238E27FC236}">
                <a16:creationId xmlns:a16="http://schemas.microsoft.com/office/drawing/2014/main" id="{3413C14C-1FF5-2D47-BA28-DA16CE500D27}"/>
              </a:ext>
            </a:extLst>
          </p:cNvPr>
          <p:cNvSpPr/>
          <p:nvPr/>
        </p:nvSpPr>
        <p:spPr>
          <a:xfrm>
            <a:off x="2147" y="6607935"/>
            <a:ext cx="12191999" cy="246844"/>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 name="Google Shape;272;p34">
            <a:extLst>
              <a:ext uri="{FF2B5EF4-FFF2-40B4-BE49-F238E27FC236}">
                <a16:creationId xmlns:a16="http://schemas.microsoft.com/office/drawing/2014/main" id="{88B1E8DC-67C2-2240-8293-648B6D805CEC}"/>
              </a:ext>
            </a:extLst>
          </p:cNvPr>
          <p:cNvSpPr txBox="1"/>
          <p:nvPr/>
        </p:nvSpPr>
        <p:spPr>
          <a:xfrm>
            <a:off x="-747600" y="6504415"/>
            <a:ext cx="5956000" cy="501600"/>
          </a:xfrm>
          <a:prstGeom prst="rect">
            <a:avLst/>
          </a:prstGeom>
          <a:noFill/>
          <a:ln>
            <a:noFill/>
          </a:ln>
        </p:spPr>
        <p:txBody>
          <a:bodyPr spcFirstLastPara="1" wrap="square" lIns="121900" tIns="121900" rIns="121900" bIns="121900" anchor="t" anchorCtr="0">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 sz="1333" b="0" i="1" u="none" strike="noStrike" kern="0" cap="none" spc="0" normalizeH="0" baseline="0" noProof="0">
                <a:ln>
                  <a:noFill/>
                </a:ln>
                <a:solidFill>
                  <a:srgbClr val="FFFFFF"/>
                </a:solidFill>
                <a:effectLst/>
                <a:uLnTx/>
                <a:uFillTx/>
                <a:latin typeface="Abadi Extra Light"/>
                <a:ea typeface="+mn-ea"/>
                <a:cs typeface="Arial"/>
                <a:sym typeface="Arial"/>
              </a:rPr>
              <a:t>Preliminary data – 2.6.21 - Not for external distribution</a:t>
            </a:r>
            <a:endParaRPr kumimoji="0" sz="1333" b="0" i="1" u="none" strike="noStrike" kern="0" cap="none" spc="0" normalizeH="0" baseline="0" noProof="0">
              <a:ln>
                <a:noFill/>
              </a:ln>
              <a:solidFill>
                <a:srgbClr val="FFFFFF"/>
              </a:solidFill>
              <a:effectLst/>
              <a:uLnTx/>
              <a:uFillTx/>
              <a:latin typeface="Abadi Extra Light"/>
              <a:ea typeface="+mn-ea"/>
              <a:cs typeface="Arial"/>
              <a:sym typeface="Arial"/>
            </a:endParaRPr>
          </a:p>
        </p:txBody>
      </p:sp>
      <p:sp>
        <p:nvSpPr>
          <p:cNvPr id="10" name="Google Shape;259;p34">
            <a:extLst>
              <a:ext uri="{FF2B5EF4-FFF2-40B4-BE49-F238E27FC236}">
                <a16:creationId xmlns:a16="http://schemas.microsoft.com/office/drawing/2014/main" id="{8470F052-EA1A-6A43-A1FB-CA10999110DD}"/>
              </a:ext>
            </a:extLst>
          </p:cNvPr>
          <p:cNvSpPr txBox="1">
            <a:spLocks/>
          </p:cNvSpPr>
          <p:nvPr/>
        </p:nvSpPr>
        <p:spPr>
          <a:xfrm>
            <a:off x="7680" y="963672"/>
            <a:ext cx="12184320" cy="754000"/>
          </a:xfrm>
          <a:prstGeom prst="rect">
            <a:avLst/>
          </a:prstGeom>
          <a:solidFill>
            <a:schemeClr val="accent4">
              <a:lumMod val="75000"/>
            </a:schemeClr>
          </a:solidFill>
          <a:ln w="9525" cap="flat" cmpd="sng">
            <a:noFill/>
            <a:prstDash val="solid"/>
            <a:round/>
            <a:headEnd type="none" w="sm" len="sm"/>
            <a:tailEnd type="none" w="sm" len="sm"/>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4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9pPr>
          </a:lstStyle>
          <a:p>
            <a:pPr marL="0" marR="0" lvl="0" indent="0" algn="ctr" defTabSz="1219140" rtl="0" eaLnBrk="1" fontAlgn="auto" latinLnBrk="0" hangingPunct="1">
              <a:lnSpc>
                <a:spcPct val="90000"/>
              </a:lnSpc>
              <a:spcBef>
                <a:spcPts val="0"/>
              </a:spcBef>
              <a:spcAft>
                <a:spcPts val="0"/>
              </a:spcAft>
              <a:buClr>
                <a:srgbClr val="000000"/>
              </a:buClr>
              <a:buSzTx/>
              <a:buFont typeface="Arial"/>
              <a:buNone/>
              <a:tabLst/>
              <a:defRPr/>
            </a:pPr>
            <a:r>
              <a:rPr kumimoji="0" lang="en-US" sz="2133" b="0" i="0" u="none" strike="noStrike" kern="0" cap="none" spc="0" normalizeH="0" baseline="0" noProof="0">
                <a:ln>
                  <a:noFill/>
                </a:ln>
                <a:solidFill>
                  <a:srgbClr val="FFFFFF"/>
                </a:solidFill>
                <a:effectLst/>
                <a:uLnTx/>
                <a:uFillTx/>
                <a:latin typeface="Abadi Extra Light"/>
                <a:cs typeface="Arial"/>
                <a:sym typeface="Arial"/>
              </a:rPr>
              <a:t>Respondents who reported having any PTSD-like reactions were more likely to experience delayed care, </a:t>
            </a:r>
          </a:p>
          <a:p>
            <a:pPr marL="0" marR="0" lvl="0" indent="0" algn="ctr" defTabSz="1219140" rtl="0" eaLnBrk="1" fontAlgn="auto" latinLnBrk="0" hangingPunct="1">
              <a:lnSpc>
                <a:spcPct val="90000"/>
              </a:lnSpc>
              <a:spcBef>
                <a:spcPts val="0"/>
              </a:spcBef>
              <a:spcAft>
                <a:spcPts val="0"/>
              </a:spcAft>
              <a:buClr>
                <a:srgbClr val="000000"/>
              </a:buClr>
              <a:buSzTx/>
              <a:buFont typeface="Arial"/>
              <a:buNone/>
              <a:tabLst/>
              <a:defRPr/>
            </a:pPr>
            <a:r>
              <a:rPr kumimoji="0" lang="en-US" sz="2133" b="0" i="0" u="none" strike="noStrike" kern="0" cap="none" spc="0" normalizeH="0" baseline="0" noProof="0">
                <a:ln>
                  <a:noFill/>
                </a:ln>
                <a:solidFill>
                  <a:srgbClr val="FFFFFF"/>
                </a:solidFill>
                <a:effectLst/>
                <a:uLnTx/>
                <a:uFillTx/>
                <a:latin typeface="Abadi Extra Light"/>
                <a:cs typeface="Arial"/>
                <a:sym typeface="Arial"/>
              </a:rPr>
              <a:t>including </a:t>
            </a:r>
            <a:r>
              <a:rPr kumimoji="0" lang="en-US" sz="2133" b="1" i="0" u="sng" strike="noStrike" kern="0" cap="none" spc="0" normalizeH="0" baseline="0" noProof="0">
                <a:ln>
                  <a:noFill/>
                </a:ln>
                <a:solidFill>
                  <a:srgbClr val="FFFFFF"/>
                </a:solidFill>
                <a:effectLst/>
                <a:uLnTx/>
                <a:uFillTx/>
                <a:latin typeface="Abadi Extra Light"/>
                <a:cs typeface="Arial"/>
                <a:sym typeface="Arial"/>
              </a:rPr>
              <a:t>routine</a:t>
            </a:r>
            <a:r>
              <a:rPr kumimoji="0" lang="en-US" sz="2133" b="0" i="0" u="none" strike="noStrike" kern="0" cap="none" spc="0" normalizeH="0" baseline="0" noProof="0">
                <a:ln>
                  <a:noFill/>
                </a:ln>
                <a:solidFill>
                  <a:srgbClr val="FFFFFF"/>
                </a:solidFill>
                <a:effectLst/>
                <a:uLnTx/>
                <a:uFillTx/>
                <a:latin typeface="Abadi Extra Light"/>
                <a:cs typeface="Arial"/>
                <a:sym typeface="Arial"/>
              </a:rPr>
              <a:t> and </a:t>
            </a:r>
            <a:r>
              <a:rPr kumimoji="0" lang="en-US" sz="2133" b="1" i="0" u="sng" strike="noStrike" kern="0" cap="none" spc="0" normalizeH="0" baseline="0" noProof="0">
                <a:ln>
                  <a:noFill/>
                </a:ln>
                <a:solidFill>
                  <a:srgbClr val="FFFFFF"/>
                </a:solidFill>
                <a:effectLst/>
                <a:uLnTx/>
                <a:uFillTx/>
                <a:latin typeface="Abadi Extra Light"/>
                <a:cs typeface="Arial"/>
                <a:sym typeface="Arial"/>
              </a:rPr>
              <a:t>urgent mental health care</a:t>
            </a:r>
            <a:r>
              <a:rPr kumimoji="0" lang="en-US" sz="2133" b="0" i="0" u="none" strike="noStrike" kern="0" cap="none" spc="0" normalizeH="0" baseline="0" noProof="0">
                <a:ln>
                  <a:noFill/>
                </a:ln>
                <a:solidFill>
                  <a:srgbClr val="FFFFFF"/>
                </a:solidFill>
                <a:effectLst/>
                <a:uLnTx/>
                <a:uFillTx/>
                <a:latin typeface="Abadi Extra Light"/>
                <a:cs typeface="Arial"/>
                <a:sym typeface="Arial"/>
              </a:rPr>
              <a:t>, compared to those who reported having no PTSD-like reactions.</a:t>
            </a:r>
          </a:p>
        </p:txBody>
      </p:sp>
      <p:pic>
        <p:nvPicPr>
          <p:cNvPr id="3" name="Graphic 2">
            <a:extLst>
              <a:ext uri="{FF2B5EF4-FFF2-40B4-BE49-F238E27FC236}">
                <a16:creationId xmlns:a16="http://schemas.microsoft.com/office/drawing/2014/main" id="{E327BA37-9681-CB41-A18F-466F40FAC7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0221" y="1870795"/>
            <a:ext cx="9734049" cy="4443396"/>
          </a:xfrm>
          <a:prstGeom prst="rect">
            <a:avLst/>
          </a:prstGeom>
        </p:spPr>
      </p:pic>
      <p:sp>
        <p:nvSpPr>
          <p:cNvPr id="12" name="TextBox 11">
            <a:extLst>
              <a:ext uri="{FF2B5EF4-FFF2-40B4-BE49-F238E27FC236}">
                <a16:creationId xmlns:a16="http://schemas.microsoft.com/office/drawing/2014/main" id="{FA9122B7-2CAF-044C-993F-1525CA749E32}"/>
              </a:ext>
            </a:extLst>
          </p:cNvPr>
          <p:cNvSpPr txBox="1"/>
          <p:nvPr/>
        </p:nvSpPr>
        <p:spPr>
          <a:xfrm>
            <a:off x="97538" y="6272033"/>
            <a:ext cx="8513063" cy="29745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02060"/>
                </a:solidFill>
                <a:effectLst/>
                <a:uLnTx/>
                <a:uFillTx/>
                <a:latin typeface=""/>
                <a:ea typeface="+mn-ea"/>
                <a:cs typeface="Arial"/>
                <a:sym typeface="Arial"/>
              </a:rPr>
              <a:t>* </a:t>
            </a:r>
            <a:r>
              <a:rPr kumimoji="0" lang="en-US" sz="1333" b="0" i="0" u="none" strike="noStrike" kern="0" cap="none" spc="0" normalizeH="0" baseline="0" noProof="0">
                <a:ln>
                  <a:noFill/>
                </a:ln>
                <a:solidFill>
                  <a:srgbClr val="002060"/>
                </a:solidFill>
                <a:effectLst/>
                <a:uLnTx/>
                <a:uFillTx/>
                <a:latin typeface="Abadi Extra Light"/>
                <a:ea typeface="+mn-ea"/>
                <a:cs typeface="Arial"/>
                <a:sym typeface="Arial"/>
              </a:rPr>
              <a:t>subgroup is significantly different compared to respondents with 0 poor mental health days at the p&lt;0.05 level</a:t>
            </a:r>
            <a:endParaRPr kumimoji="0" lang="en-US" sz="1333" b="0" i="0" u="none" strike="noStrike" kern="0" cap="none" spc="0" normalizeH="0" baseline="0" noProof="0">
              <a:ln>
                <a:noFill/>
              </a:ln>
              <a:solidFill>
                <a:srgbClr val="002060"/>
              </a:solidFill>
              <a:effectLst/>
              <a:uLnTx/>
              <a:uFillTx/>
              <a:latin typeface=""/>
              <a:ea typeface="+mn-ea"/>
              <a:cs typeface="Arial"/>
              <a:sym typeface="Arial"/>
            </a:endParaRPr>
          </a:p>
        </p:txBody>
      </p:sp>
    </p:spTree>
    <p:extLst>
      <p:ext uri="{BB962C8B-B14F-4D97-AF65-F5344CB8AC3E}">
        <p14:creationId xmlns:p14="http://schemas.microsoft.com/office/powerpoint/2010/main" val="152335338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8" name="Google Shape;258;p29"/>
          <p:cNvSpPr txBox="1">
            <a:spLocks noGrp="1"/>
          </p:cNvSpPr>
          <p:nvPr>
            <p:ph type="sldNum" idx="12"/>
          </p:nvPr>
        </p:nvSpPr>
        <p:spPr>
          <a:xfrm>
            <a:off x="8610600" y="6356351"/>
            <a:ext cx="2743200" cy="365200"/>
          </a:xfrm>
          <a:prstGeom prst="rect">
            <a:avLst/>
          </a:prstGeom>
        </p:spPr>
        <p:txBody>
          <a:bodyPr spcFirstLastPara="1" wrap="square" lIns="91433" tIns="45700" rIns="91433" bIns="4570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467" b="0" i="0" u="none" strike="noStrike" kern="0" cap="none" spc="0" normalizeH="0" baseline="0" noProof="0">
                <a:ln>
                  <a:noFill/>
                </a:ln>
                <a:solidFill>
                  <a:srgbClr val="595959"/>
                </a:solidFill>
                <a:effectLst/>
                <a:uLnTx/>
                <a:uFillTx/>
                <a:latin typeface="Abadi"/>
                <a:ea typeface="+mn-ea"/>
                <a:cs typeface="Arial"/>
                <a:sym typeface="Arial"/>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72</a:t>
            </a:fld>
            <a:endParaRPr kumimoji="0" lang="en" sz="1467" b="0" i="0" u="none" strike="noStrike" kern="0" cap="none" spc="0" normalizeH="0" baseline="0" noProof="0">
              <a:ln>
                <a:noFill/>
              </a:ln>
              <a:solidFill>
                <a:srgbClr val="595959"/>
              </a:solidFill>
              <a:effectLst/>
              <a:uLnTx/>
              <a:uFillTx/>
              <a:latin typeface="Abadi"/>
              <a:ea typeface="+mn-ea"/>
              <a:cs typeface="Arial"/>
              <a:sym typeface="Arial"/>
            </a:endParaRPr>
          </a:p>
        </p:txBody>
      </p:sp>
      <p:sp>
        <p:nvSpPr>
          <p:cNvPr id="2" name="Google Shape;272;p34">
            <a:extLst>
              <a:ext uri="{FF2B5EF4-FFF2-40B4-BE49-F238E27FC236}">
                <a16:creationId xmlns:a16="http://schemas.microsoft.com/office/drawing/2014/main" id="{C14AAF83-5719-4695-AB78-C6198F0135CC}"/>
              </a:ext>
            </a:extLst>
          </p:cNvPr>
          <p:cNvSpPr txBox="1"/>
          <p:nvPr/>
        </p:nvSpPr>
        <p:spPr>
          <a:xfrm>
            <a:off x="-1060115" y="6539585"/>
            <a:ext cx="5956000" cy="50160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1333" b="0" i="1" u="none" strike="noStrike" kern="0" cap="none" spc="0" normalizeH="0" baseline="0" noProof="0">
                <a:ln>
                  <a:noFill/>
                </a:ln>
                <a:solidFill>
                  <a:srgbClr val="000000"/>
                </a:solidFill>
                <a:effectLst/>
                <a:uLnTx/>
                <a:uFillTx/>
                <a:latin typeface="Abadi Extra Light"/>
                <a:ea typeface="+mn-ea"/>
                <a:cs typeface="Arial"/>
                <a:sym typeface="Arial"/>
              </a:rPr>
              <a:t>Preliminary data - 1.7.21 - Not for external distribution</a:t>
            </a:r>
            <a:endParaRPr kumimoji="0" sz="1333" b="0" i="1" u="none" strike="noStrike" kern="0" cap="none" spc="0" normalizeH="0" baseline="0" noProof="0">
              <a:ln>
                <a:noFill/>
              </a:ln>
              <a:solidFill>
                <a:srgbClr val="000000"/>
              </a:solidFill>
              <a:effectLst/>
              <a:uLnTx/>
              <a:uFillTx/>
              <a:latin typeface="Abadi Extra Light"/>
              <a:ea typeface="+mn-ea"/>
              <a:cs typeface="Arial"/>
              <a:sym typeface="Arial"/>
            </a:endParaRPr>
          </a:p>
        </p:txBody>
      </p:sp>
      <p:sp>
        <p:nvSpPr>
          <p:cNvPr id="6" name="Rectangle 5">
            <a:extLst>
              <a:ext uri="{FF2B5EF4-FFF2-40B4-BE49-F238E27FC236}">
                <a16:creationId xmlns:a16="http://schemas.microsoft.com/office/drawing/2014/main" id="{3CBF35BC-3557-459D-A0F8-FF66F7903CEF}"/>
              </a:ext>
            </a:extLst>
          </p:cNvPr>
          <p:cNvSpPr/>
          <p:nvPr/>
        </p:nvSpPr>
        <p:spPr>
          <a:xfrm>
            <a:off x="2146" y="34444"/>
            <a:ext cx="12191999" cy="84299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Title 1">
            <a:extLst>
              <a:ext uri="{FF2B5EF4-FFF2-40B4-BE49-F238E27FC236}">
                <a16:creationId xmlns:a16="http://schemas.microsoft.com/office/drawing/2014/main" id="{49651188-FB8F-4D9E-AAB8-BC64435AE549}"/>
              </a:ext>
            </a:extLst>
          </p:cNvPr>
          <p:cNvSpPr txBox="1">
            <a:spLocks/>
          </p:cNvSpPr>
          <p:nvPr/>
        </p:nvSpPr>
        <p:spPr>
          <a:xfrm>
            <a:off x="386845" y="176424"/>
            <a:ext cx="11360800" cy="619827"/>
          </a:xfrm>
          <a:prstGeom prst="rect">
            <a:avLst/>
          </a:prstGeom>
          <a:no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4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9pPr>
          </a:lstStyle>
          <a:p>
            <a:pPr marL="0" marR="0" lvl="0" indent="0" algn="ctr" defTabSz="1219170" rtl="0" eaLnBrk="1" fontAlgn="auto" latinLnBrk="0" hangingPunct="1">
              <a:lnSpc>
                <a:spcPct val="90000"/>
              </a:lnSpc>
              <a:spcBef>
                <a:spcPts val="0"/>
              </a:spcBef>
              <a:spcAft>
                <a:spcPts val="0"/>
              </a:spcAft>
              <a:buClr>
                <a:srgbClr val="000000"/>
              </a:buClr>
              <a:buSzPts val="1400"/>
              <a:buFont typeface="Arial"/>
              <a:buNone/>
              <a:tabLst/>
              <a:defRPr/>
            </a:pPr>
            <a:r>
              <a:rPr kumimoji="0" lang="en-US" sz="3733" b="1" i="0" u="none" strike="noStrike" kern="0" cap="none" spc="800" normalizeH="0" baseline="0" noProof="0">
                <a:ln>
                  <a:noFill/>
                </a:ln>
                <a:solidFill>
                  <a:srgbClr val="FFFFFF"/>
                </a:solidFill>
                <a:effectLst/>
                <a:uLnTx/>
                <a:uFillTx/>
                <a:latin typeface="Abadi Extra Light"/>
                <a:cs typeface="Arial"/>
                <a:sym typeface="Arial"/>
              </a:rPr>
              <a:t>CONNECTION TO RESOURCES</a:t>
            </a:r>
            <a:endParaRPr kumimoji="0" lang="en-US" sz="14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23;p26">
            <a:extLst>
              <a:ext uri="{FF2B5EF4-FFF2-40B4-BE49-F238E27FC236}">
                <a16:creationId xmlns:a16="http://schemas.microsoft.com/office/drawing/2014/main" id="{D7855098-8C3E-6E43-8A96-D5B5277A7C00}"/>
              </a:ext>
            </a:extLst>
          </p:cNvPr>
          <p:cNvSpPr/>
          <p:nvPr/>
        </p:nvSpPr>
        <p:spPr>
          <a:xfrm>
            <a:off x="81317" y="6356350"/>
            <a:ext cx="7489636" cy="313385"/>
          </a:xfrm>
          <a:prstGeom prst="rect">
            <a:avLst/>
          </a:prstGeom>
          <a:solidFill>
            <a:schemeClr val="bg1"/>
          </a:solidFill>
          <a:ln w="38100">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badi Extra Light"/>
              <a:ea typeface="+mn-ea"/>
              <a:cs typeface="Arial"/>
              <a:sym typeface="Arial"/>
            </a:endParaRPr>
          </a:p>
        </p:txBody>
      </p:sp>
      <p:sp>
        <p:nvSpPr>
          <p:cNvPr id="14" name="Rectangle 13">
            <a:extLst>
              <a:ext uri="{FF2B5EF4-FFF2-40B4-BE49-F238E27FC236}">
                <a16:creationId xmlns:a16="http://schemas.microsoft.com/office/drawing/2014/main" id="{3413C14C-1FF5-2D47-BA28-DA16CE500D27}"/>
              </a:ext>
            </a:extLst>
          </p:cNvPr>
          <p:cNvSpPr/>
          <p:nvPr/>
        </p:nvSpPr>
        <p:spPr>
          <a:xfrm>
            <a:off x="2146" y="6607934"/>
            <a:ext cx="12191999" cy="246844"/>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 name="Google Shape;272;p34">
            <a:extLst>
              <a:ext uri="{FF2B5EF4-FFF2-40B4-BE49-F238E27FC236}">
                <a16:creationId xmlns:a16="http://schemas.microsoft.com/office/drawing/2014/main" id="{88B1E8DC-67C2-2240-8293-648B6D805CEC}"/>
              </a:ext>
            </a:extLst>
          </p:cNvPr>
          <p:cNvSpPr txBox="1"/>
          <p:nvPr/>
        </p:nvSpPr>
        <p:spPr>
          <a:xfrm>
            <a:off x="-747600" y="6504415"/>
            <a:ext cx="5956000" cy="50160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1333" b="0" i="1" u="none" strike="noStrike" kern="0" cap="none" spc="0" normalizeH="0" baseline="0" noProof="0">
                <a:ln>
                  <a:noFill/>
                </a:ln>
                <a:solidFill>
                  <a:srgbClr val="FFFFFF"/>
                </a:solidFill>
                <a:effectLst/>
                <a:uLnTx/>
                <a:uFillTx/>
                <a:latin typeface="Abadi Extra Light"/>
                <a:ea typeface="+mn-ea"/>
                <a:cs typeface="Arial"/>
                <a:sym typeface="Arial"/>
              </a:rPr>
              <a:t>Preliminary data – 2.6.21 - Not for external distribution</a:t>
            </a:r>
            <a:endParaRPr kumimoji="0" sz="1333" b="0" i="1" u="none" strike="noStrike" kern="0" cap="none" spc="0" normalizeH="0" baseline="0" noProof="0">
              <a:ln>
                <a:noFill/>
              </a:ln>
              <a:solidFill>
                <a:srgbClr val="FFFFFF"/>
              </a:solidFill>
              <a:effectLst/>
              <a:uLnTx/>
              <a:uFillTx/>
              <a:latin typeface="Abadi Extra Light"/>
              <a:ea typeface="+mn-ea"/>
              <a:cs typeface="Arial"/>
              <a:sym typeface="Arial"/>
            </a:endParaRPr>
          </a:p>
        </p:txBody>
      </p:sp>
      <p:sp>
        <p:nvSpPr>
          <p:cNvPr id="3" name="TextBox 2">
            <a:extLst>
              <a:ext uri="{FF2B5EF4-FFF2-40B4-BE49-F238E27FC236}">
                <a16:creationId xmlns:a16="http://schemas.microsoft.com/office/drawing/2014/main" id="{C947EC1B-1942-45A5-A9CA-B1D8606D2D2A}"/>
              </a:ext>
            </a:extLst>
          </p:cNvPr>
          <p:cNvSpPr txBox="1"/>
          <p:nvPr/>
        </p:nvSpPr>
        <p:spPr>
          <a:xfrm>
            <a:off x="8272735" y="1923619"/>
            <a:ext cx="3809320" cy="4145622"/>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a:ln>
                  <a:noFill/>
                </a:ln>
                <a:solidFill>
                  <a:srgbClr val="002060"/>
                </a:solidFill>
                <a:effectLst/>
                <a:uLnTx/>
                <a:uFillTx/>
                <a:latin typeface="Abadi Extra Light"/>
                <a:ea typeface="+mn-ea"/>
                <a:cs typeface="Arial"/>
                <a:sym typeface="Arial"/>
              </a:rPr>
              <a:t>Respondents with 15+ days of poor mental health reported </a:t>
            </a:r>
            <a:r>
              <a:rPr kumimoji="0" lang="en-US" sz="1867" b="1" i="0" u="none" strike="noStrike" kern="0" cap="none" spc="0" normalizeH="0" baseline="0" noProof="0">
                <a:ln>
                  <a:noFill/>
                </a:ln>
                <a:solidFill>
                  <a:srgbClr val="002060"/>
                </a:solidFill>
                <a:effectLst/>
                <a:uLnTx/>
                <a:uFillTx/>
                <a:latin typeface="Abadi Extra Light"/>
                <a:ea typeface="+mn-ea"/>
                <a:cs typeface="Arial"/>
                <a:sym typeface="Arial"/>
              </a:rPr>
              <a:t>2x –3x higher rates </a:t>
            </a:r>
            <a:r>
              <a:rPr kumimoji="0" lang="en-US" sz="1867" b="0" i="0" u="none" strike="noStrike" kern="0" cap="none" spc="0" normalizeH="0" baseline="0" noProof="0">
                <a:ln>
                  <a:noFill/>
                </a:ln>
                <a:solidFill>
                  <a:srgbClr val="002060"/>
                </a:solidFill>
                <a:effectLst/>
                <a:uLnTx/>
                <a:uFillTx/>
                <a:latin typeface="Abadi Extra Light"/>
                <a:ea typeface="+mn-ea"/>
                <a:cs typeface="Arial"/>
                <a:sym typeface="Arial"/>
              </a:rPr>
              <a:t>for information that would be helpful to them compared to respondents who reported 0 days of poor mental health. </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2060"/>
              </a:solidFill>
              <a:effectLst/>
              <a:uLnTx/>
              <a:uFillTx/>
              <a:latin typeface="Abadi Extra Light"/>
              <a:ea typeface="+mn-ea"/>
              <a:cs typeface="Arial"/>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a:ln>
                  <a:noFill/>
                </a:ln>
                <a:solidFill>
                  <a:srgbClr val="002060"/>
                </a:solidFill>
                <a:effectLst/>
                <a:uLnTx/>
                <a:uFillTx/>
                <a:latin typeface="Abadi Extra Light"/>
                <a:ea typeface="+mn-ea"/>
                <a:cs typeface="Arial"/>
                <a:sym typeface="Arial"/>
              </a:rPr>
              <a:t>Information that would be most helpful for respondents with poor mental health are:</a:t>
            </a:r>
          </a:p>
          <a:p>
            <a:pPr marL="304792" marR="0" lvl="2" indent="-304792" algn="l" defTabSz="1219170" rtl="0" eaLnBrk="1" fontAlgn="auto" latinLnBrk="0" hangingPunct="1">
              <a:lnSpc>
                <a:spcPct val="100000"/>
              </a:lnSpc>
              <a:spcBef>
                <a:spcPts val="0"/>
              </a:spcBef>
              <a:spcAft>
                <a:spcPts val="0"/>
              </a:spcAft>
              <a:buClr>
                <a:srgbClr val="000000"/>
              </a:buClr>
              <a:buSzTx/>
              <a:buFont typeface="+mj-lt"/>
              <a:buAutoNum type="arabicParenR"/>
              <a:tabLst/>
              <a:defRPr/>
            </a:pPr>
            <a:r>
              <a:rPr kumimoji="0" lang="en-US" sz="1867" b="0" i="0" u="none" strike="noStrike" kern="0" cap="none" spc="0" normalizeH="0" baseline="0" noProof="0">
                <a:ln>
                  <a:noFill/>
                </a:ln>
                <a:solidFill>
                  <a:srgbClr val="002060"/>
                </a:solidFill>
                <a:effectLst/>
                <a:uLnTx/>
                <a:uFillTx/>
                <a:latin typeface="Abadi Extra Light"/>
                <a:ea typeface="+mn-ea"/>
                <a:cs typeface="Arial"/>
                <a:sym typeface="Arial"/>
              </a:rPr>
              <a:t>Knowing Rights as an Employee </a:t>
            </a:r>
          </a:p>
          <a:p>
            <a:pPr marL="304792" marR="0" lvl="2" indent="-304792" algn="l" defTabSz="1219170" rtl="0" eaLnBrk="1" fontAlgn="auto" latinLnBrk="0" hangingPunct="1">
              <a:lnSpc>
                <a:spcPct val="100000"/>
              </a:lnSpc>
              <a:spcBef>
                <a:spcPts val="0"/>
              </a:spcBef>
              <a:spcAft>
                <a:spcPts val="0"/>
              </a:spcAft>
              <a:buClr>
                <a:srgbClr val="000000"/>
              </a:buClr>
              <a:buSzTx/>
              <a:buFont typeface="+mj-lt"/>
              <a:buAutoNum type="arabicParenR"/>
              <a:tabLst/>
              <a:defRPr/>
            </a:pPr>
            <a:r>
              <a:rPr kumimoji="0" lang="en-US" sz="1867" b="0" i="0" u="none" strike="noStrike" kern="0" cap="none" spc="0" normalizeH="0" baseline="0" noProof="0">
                <a:ln>
                  <a:noFill/>
                </a:ln>
                <a:solidFill>
                  <a:srgbClr val="002060"/>
                </a:solidFill>
                <a:effectLst/>
                <a:uLnTx/>
                <a:uFillTx/>
                <a:latin typeface="Abadi Extra Light"/>
                <a:ea typeface="+mn-ea"/>
                <a:cs typeface="Arial"/>
                <a:sym typeface="Arial"/>
              </a:rPr>
              <a:t>Benefits &amp; Help Applying for them  </a:t>
            </a:r>
          </a:p>
          <a:p>
            <a:pPr marL="304792" marR="0" lvl="2" indent="-304792" algn="l" defTabSz="1219170" rtl="0" eaLnBrk="1" fontAlgn="auto" latinLnBrk="0" hangingPunct="1">
              <a:lnSpc>
                <a:spcPct val="100000"/>
              </a:lnSpc>
              <a:spcBef>
                <a:spcPts val="0"/>
              </a:spcBef>
              <a:spcAft>
                <a:spcPts val="0"/>
              </a:spcAft>
              <a:buClr>
                <a:srgbClr val="000000"/>
              </a:buClr>
              <a:buSzTx/>
              <a:buFont typeface="+mj-lt"/>
              <a:buAutoNum type="arabicParenR"/>
              <a:tabLst/>
              <a:defRPr/>
            </a:pPr>
            <a:r>
              <a:rPr kumimoji="0" lang="en-US" sz="1867" b="0" i="0" u="none" strike="noStrike" kern="0" cap="none" spc="0" normalizeH="0" baseline="0" noProof="0">
                <a:ln>
                  <a:noFill/>
                </a:ln>
                <a:solidFill>
                  <a:srgbClr val="002060"/>
                </a:solidFill>
                <a:effectLst/>
                <a:uLnTx/>
                <a:uFillTx/>
                <a:latin typeface="Abadi Extra Light"/>
                <a:ea typeface="+mn-ea"/>
                <a:cs typeface="Arial"/>
                <a:sym typeface="Arial"/>
              </a:rPr>
              <a:t>Knowing Rights as renters </a:t>
            </a:r>
          </a:p>
        </p:txBody>
      </p:sp>
      <p:sp>
        <p:nvSpPr>
          <p:cNvPr id="19" name="Google Shape;259;p34">
            <a:extLst>
              <a:ext uri="{FF2B5EF4-FFF2-40B4-BE49-F238E27FC236}">
                <a16:creationId xmlns:a16="http://schemas.microsoft.com/office/drawing/2014/main" id="{4B98798A-4E98-6046-9771-699D9B0268D0}"/>
              </a:ext>
            </a:extLst>
          </p:cNvPr>
          <p:cNvSpPr txBox="1">
            <a:spLocks/>
          </p:cNvSpPr>
          <p:nvPr/>
        </p:nvSpPr>
        <p:spPr>
          <a:xfrm>
            <a:off x="7680" y="963672"/>
            <a:ext cx="12184320" cy="754000"/>
          </a:xfrm>
          <a:prstGeom prst="rect">
            <a:avLst/>
          </a:prstGeom>
          <a:solidFill>
            <a:schemeClr val="accent4">
              <a:lumMod val="75000"/>
            </a:schemeClr>
          </a:solidFill>
          <a:ln w="9525" cap="flat" cmpd="sng">
            <a:noFill/>
            <a:prstDash val="solid"/>
            <a:round/>
            <a:headEnd type="none" w="sm" len="sm"/>
            <a:tailEnd type="none" w="sm" len="sm"/>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4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9pPr>
          </a:lstStyle>
          <a:p>
            <a:pPr marL="0" marR="0" lvl="0" indent="0" algn="ctr" defTabSz="1219170" rtl="0" eaLnBrk="1" fontAlgn="auto" latinLnBrk="0" hangingPunct="1">
              <a:lnSpc>
                <a:spcPct val="90000"/>
              </a:lnSpc>
              <a:spcBef>
                <a:spcPts val="0"/>
              </a:spcBef>
              <a:spcAft>
                <a:spcPts val="0"/>
              </a:spcAft>
              <a:buClr>
                <a:srgbClr val="000000"/>
              </a:buClr>
              <a:buSzTx/>
              <a:buFont typeface="Arial"/>
              <a:buNone/>
              <a:tabLst/>
              <a:defRPr/>
            </a:pPr>
            <a:r>
              <a:rPr kumimoji="0" lang="en-US" sz="2133" b="0" i="0" u="none" strike="noStrike" kern="0" cap="none" spc="0" normalizeH="0" baseline="0" noProof="0">
                <a:ln>
                  <a:noFill/>
                </a:ln>
                <a:solidFill>
                  <a:srgbClr val="FFFFFF"/>
                </a:solidFill>
                <a:effectLst/>
                <a:uLnTx/>
                <a:uFillTx/>
                <a:latin typeface="Abadi Extra Light"/>
                <a:cs typeface="Arial"/>
                <a:sym typeface="Arial"/>
              </a:rPr>
              <a:t>Respondents who reported any days of poor mental health were more likely to request information that would be helpful to them compared to those reporting 0 days of poor mental health. </a:t>
            </a:r>
          </a:p>
        </p:txBody>
      </p:sp>
      <p:sp>
        <p:nvSpPr>
          <p:cNvPr id="18" name="Rectangle 17">
            <a:extLst>
              <a:ext uri="{FF2B5EF4-FFF2-40B4-BE49-F238E27FC236}">
                <a16:creationId xmlns:a16="http://schemas.microsoft.com/office/drawing/2014/main" id="{9FCC2798-513A-498C-AA19-13744360190D}"/>
              </a:ext>
            </a:extLst>
          </p:cNvPr>
          <p:cNvSpPr/>
          <p:nvPr/>
        </p:nvSpPr>
        <p:spPr>
          <a:xfrm>
            <a:off x="73905" y="6317977"/>
            <a:ext cx="8198831" cy="256545"/>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067" b="0" i="0" u="none" strike="noStrike" kern="0" cap="none" spc="0" normalizeH="0" baseline="0" noProof="0">
                <a:ln>
                  <a:noFill/>
                </a:ln>
                <a:solidFill>
                  <a:srgbClr val="000000"/>
                </a:solidFill>
                <a:effectLst/>
                <a:uLnTx/>
                <a:uFillTx/>
                <a:latin typeface="Arial"/>
                <a:ea typeface="+mn-ea"/>
                <a:cs typeface="Arial"/>
                <a:sym typeface="Arial"/>
              </a:rPr>
              <a:t>* Subgroup is significantly different compared to people with 0 poor mental health days</a:t>
            </a:r>
          </a:p>
        </p:txBody>
      </p:sp>
      <p:pic>
        <p:nvPicPr>
          <p:cNvPr id="8" name="Picture 7">
            <a:extLst>
              <a:ext uri="{FF2B5EF4-FFF2-40B4-BE49-F238E27FC236}">
                <a16:creationId xmlns:a16="http://schemas.microsoft.com/office/drawing/2014/main" id="{007807FD-2536-4465-8828-DAC731CA35AF}"/>
              </a:ext>
            </a:extLst>
          </p:cNvPr>
          <p:cNvPicPr>
            <a:picLocks noChangeAspect="1"/>
          </p:cNvPicPr>
          <p:nvPr/>
        </p:nvPicPr>
        <p:blipFill>
          <a:blip r:embed="rId3"/>
          <a:stretch>
            <a:fillRect/>
          </a:stretch>
        </p:blipFill>
        <p:spPr>
          <a:xfrm>
            <a:off x="73904" y="1833301"/>
            <a:ext cx="8008397" cy="4431283"/>
          </a:xfrm>
          <a:prstGeom prst="rect">
            <a:avLst/>
          </a:prstGeom>
        </p:spPr>
      </p:pic>
    </p:spTree>
    <p:extLst>
      <p:ext uri="{BB962C8B-B14F-4D97-AF65-F5344CB8AC3E}">
        <p14:creationId xmlns:p14="http://schemas.microsoft.com/office/powerpoint/2010/main" val="861120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679D9742-A0B8-43E5-AE9D-55A572CA6207}"/>
              </a:ext>
            </a:extLst>
          </p:cNvPr>
          <p:cNvGraphicFramePr>
            <a:graphicFrameLocks noGrp="1"/>
          </p:cNvGraphicFramePr>
          <p:nvPr/>
        </p:nvGraphicFramePr>
        <p:xfrm>
          <a:off x="104493" y="603665"/>
          <a:ext cx="4054268" cy="6241969"/>
        </p:xfrm>
        <a:graphic>
          <a:graphicData uri="http://schemas.openxmlformats.org/drawingml/2006/table">
            <a:tbl>
              <a:tblPr/>
              <a:tblGrid>
                <a:gridCol w="958779">
                  <a:extLst>
                    <a:ext uri="{9D8B030D-6E8A-4147-A177-3AD203B41FA5}">
                      <a16:colId xmlns:a16="http://schemas.microsoft.com/office/drawing/2014/main" val="2069767521"/>
                    </a:ext>
                  </a:extLst>
                </a:gridCol>
                <a:gridCol w="1479261">
                  <a:extLst>
                    <a:ext uri="{9D8B030D-6E8A-4147-A177-3AD203B41FA5}">
                      <a16:colId xmlns:a16="http://schemas.microsoft.com/office/drawing/2014/main" val="902132233"/>
                    </a:ext>
                  </a:extLst>
                </a:gridCol>
                <a:gridCol w="760228">
                  <a:extLst>
                    <a:ext uri="{9D8B030D-6E8A-4147-A177-3AD203B41FA5}">
                      <a16:colId xmlns:a16="http://schemas.microsoft.com/office/drawing/2014/main" val="1401698075"/>
                    </a:ext>
                  </a:extLst>
                </a:gridCol>
                <a:gridCol w="856000">
                  <a:extLst>
                    <a:ext uri="{9D8B030D-6E8A-4147-A177-3AD203B41FA5}">
                      <a16:colId xmlns:a16="http://schemas.microsoft.com/office/drawing/2014/main" val="1628878958"/>
                    </a:ext>
                  </a:extLst>
                </a:gridCol>
              </a:tblGrid>
              <a:tr h="460723">
                <a:tc>
                  <a:txBody>
                    <a:bodyPr/>
                    <a:lstStyle/>
                    <a:p>
                      <a:pPr marL="0" marR="0" lvl="0" indent="0" algn="ctr" rtl="0" fontAlgn="b">
                        <a:lnSpc>
                          <a:spcPct val="100000"/>
                        </a:lnSpc>
                        <a:spcBef>
                          <a:spcPts val="0"/>
                        </a:spcBef>
                        <a:spcAft>
                          <a:spcPts val="0"/>
                        </a:spcAft>
                        <a:buClr>
                          <a:srgbClr val="000000"/>
                        </a:buClr>
                        <a:buFont typeface="Arial"/>
                        <a:buNone/>
                      </a:pPr>
                      <a:endParaRPr lang="en-US" sz="1200" b="1" i="0" u="none" strike="noStrike" cap="none">
                        <a:solidFill>
                          <a:srgbClr val="000000"/>
                        </a:solidFill>
                        <a:latin typeface="Calibri" panose="020F0502020204030204" pitchFamily="34" charset="0"/>
                        <a:cs typeface="Calibri" panose="020F0502020204030204" pitchFamily="34" charset="0"/>
                        <a:sym typeface="Arial"/>
                      </a:endParaRPr>
                    </a:p>
                  </a:txBody>
                  <a:tcPr marL="3431" marR="3431" marT="3431" marB="0" anchor="ctr">
                    <a:solidFill>
                      <a:srgbClr val="4E97CC"/>
                    </a:solidFill>
                  </a:tcPr>
                </a:tc>
                <a:tc>
                  <a:txBody>
                    <a:bodyPr/>
                    <a:lstStyle/>
                    <a:p>
                      <a:pPr marL="0" marR="0" lvl="0" indent="0" algn="ctr" rtl="0" fontAlgn="b">
                        <a:lnSpc>
                          <a:spcPct val="100000"/>
                        </a:lnSpc>
                        <a:spcBef>
                          <a:spcPts val="0"/>
                        </a:spcBef>
                        <a:spcAft>
                          <a:spcPts val="0"/>
                        </a:spcAft>
                        <a:buClr>
                          <a:srgbClr val="000000"/>
                        </a:buClr>
                        <a:buFont typeface="Arial"/>
                        <a:buNone/>
                      </a:pPr>
                      <a:r>
                        <a:rPr lang="en-US" sz="1200" b="1" i="0" u="none" strike="noStrike" cap="none">
                          <a:solidFill>
                            <a:srgbClr val="000000"/>
                          </a:solidFill>
                          <a:latin typeface="Calibri"/>
                          <a:cs typeface="Calibri"/>
                          <a:sym typeface="Arial"/>
                        </a:rPr>
                        <a:t>Demographics</a:t>
                      </a:r>
                    </a:p>
                  </a:txBody>
                  <a:tcPr marL="3431" marR="3431" marT="3431" marB="0" anchor="ctr">
                    <a:solidFill>
                      <a:srgbClr val="4E97CC"/>
                    </a:solidFill>
                  </a:tcPr>
                </a:tc>
                <a:tc>
                  <a:txBody>
                    <a:bodyPr/>
                    <a:lstStyle/>
                    <a:p>
                      <a:pPr marL="0" marR="0" lvl="0" indent="0" algn="ctr" rtl="0" fontAlgn="b">
                        <a:lnSpc>
                          <a:spcPct val="100000"/>
                        </a:lnSpc>
                        <a:spcBef>
                          <a:spcPts val="0"/>
                        </a:spcBef>
                        <a:spcAft>
                          <a:spcPts val="0"/>
                        </a:spcAft>
                        <a:buClr>
                          <a:srgbClr val="000000"/>
                        </a:buClr>
                        <a:buFont typeface="Arial"/>
                        <a:buNone/>
                      </a:pPr>
                      <a:r>
                        <a:rPr lang="en-US" sz="1200" b="1" i="0" u="none" strike="noStrike" cap="none">
                          <a:solidFill>
                            <a:srgbClr val="000000"/>
                          </a:solidFill>
                          <a:latin typeface="Calibri"/>
                          <a:cs typeface="Calibri"/>
                          <a:sym typeface="Arial"/>
                        </a:rPr>
                        <a:t>Frequency</a:t>
                      </a:r>
                      <a:r>
                        <a:rPr lang="en-US" sz="1200" b="1" i="0" u="none" strike="noStrike" cap="none">
                          <a:solidFill>
                            <a:srgbClr val="000000"/>
                          </a:solidFill>
                          <a:latin typeface="Calibri"/>
                          <a:cs typeface="Calibri"/>
                        </a:rPr>
                        <a:t> </a:t>
                      </a:r>
                      <a:endParaRPr lang="en-US" sz="1200" b="1" i="0" u="none" strike="noStrike" cap="none">
                        <a:solidFill>
                          <a:srgbClr val="000000"/>
                        </a:solidFill>
                        <a:latin typeface="Calibri" panose="020F0502020204030204" pitchFamily="34" charset="0"/>
                        <a:cs typeface="Calibri" panose="020F0502020204030204" pitchFamily="34" charset="0"/>
                        <a:sym typeface="Arial"/>
                      </a:endParaRPr>
                    </a:p>
                  </a:txBody>
                  <a:tcPr marL="3431" marR="3431" marT="3431" marB="0" anchor="ctr">
                    <a:solidFill>
                      <a:srgbClr val="4E97CC"/>
                    </a:solidFill>
                  </a:tcPr>
                </a:tc>
                <a:tc>
                  <a:txBody>
                    <a:bodyPr/>
                    <a:lstStyle/>
                    <a:p>
                      <a:pPr marL="0" marR="0" lvl="0" indent="0" algn="ctr" rtl="0" fontAlgn="b">
                        <a:lnSpc>
                          <a:spcPct val="100000"/>
                        </a:lnSpc>
                        <a:spcBef>
                          <a:spcPts val="0"/>
                        </a:spcBef>
                        <a:spcAft>
                          <a:spcPts val="0"/>
                        </a:spcAft>
                        <a:buClr>
                          <a:srgbClr val="000000"/>
                        </a:buClr>
                        <a:buFont typeface="Arial"/>
                        <a:buNone/>
                      </a:pPr>
                      <a:r>
                        <a:rPr lang="en-US" sz="1200" b="1" i="0" u="none" strike="noStrike" cap="none">
                          <a:solidFill>
                            <a:srgbClr val="000000"/>
                          </a:solidFill>
                          <a:latin typeface="Calibri"/>
                          <a:cs typeface="Calibri"/>
                          <a:sym typeface="Arial"/>
                        </a:rPr>
                        <a:t>Weighted %</a:t>
                      </a:r>
                    </a:p>
                  </a:txBody>
                  <a:tcPr marL="3431" marR="3431" marT="3431" marB="0" anchor="ctr">
                    <a:solidFill>
                      <a:srgbClr val="4E97CC"/>
                    </a:solidFill>
                  </a:tcPr>
                </a:tc>
                <a:extLst>
                  <a:ext uri="{0D108BD9-81ED-4DB2-BD59-A6C34878D82A}">
                    <a16:rowId xmlns:a16="http://schemas.microsoft.com/office/drawing/2014/main" val="3161866333"/>
                  </a:ext>
                </a:extLst>
              </a:tr>
              <a:tr h="308231">
                <a:tc>
                  <a:txBody>
                    <a:bodyPr/>
                    <a:lstStyle/>
                    <a:p>
                      <a:pPr algn="l" fontAlgn="b"/>
                      <a:endParaRPr lang="en-US" sz="1200" b="1" i="0" u="none" strike="noStrike">
                        <a:solidFill>
                          <a:srgbClr val="000000"/>
                        </a:solidFill>
                        <a:effectLst/>
                        <a:latin typeface="Calibri"/>
                        <a:cs typeface="Calibri"/>
                      </a:endParaRPr>
                    </a:p>
                  </a:txBody>
                  <a:tcPr marL="102943" marR="3431" marT="3431" marB="0" anchor="ctr"/>
                </a:tc>
                <a:tc>
                  <a:txBody>
                    <a:bodyPr/>
                    <a:lstStyle/>
                    <a:p>
                      <a:pPr algn="l" fontAlgn="b"/>
                      <a:r>
                        <a:rPr lang="en-US" sz="1200" b="1" i="0" u="none" strike="noStrike">
                          <a:solidFill>
                            <a:srgbClr val="000000"/>
                          </a:solidFill>
                          <a:effectLst/>
                          <a:latin typeface="Calibri"/>
                          <a:cs typeface="Calibri"/>
                        </a:rPr>
                        <a:t>Overall</a:t>
                      </a:r>
                    </a:p>
                  </a:txBody>
                  <a:tcPr marL="102943" marR="3431" marT="3431" marB="0" anchor="ctr"/>
                </a:tc>
                <a:tc>
                  <a:txBody>
                    <a:bodyPr/>
                    <a:lstStyle/>
                    <a:p>
                      <a:pPr algn="ctr" fontAlgn="b"/>
                      <a:r>
                        <a:rPr lang="en-US" sz="1200" b="1" i="0" u="none" strike="noStrike">
                          <a:solidFill>
                            <a:srgbClr val="000000"/>
                          </a:solidFill>
                          <a:effectLst/>
                          <a:latin typeface="Calibri" panose="020F0502020204030204" pitchFamily="34" charset="0"/>
                        </a:rPr>
                        <a:t>8973</a:t>
                      </a:r>
                    </a:p>
                  </a:txBody>
                  <a:tcPr marL="8467" marR="8467" marT="8467" marB="0" anchor="ctr"/>
                </a:tc>
                <a:tc>
                  <a:txBody>
                    <a:bodyPr/>
                    <a:lstStyle/>
                    <a:p>
                      <a:pPr algn="ctr" fontAlgn="b"/>
                      <a:r>
                        <a:rPr lang="en-US" sz="1200" b="1" i="0" u="none" strike="noStrike">
                          <a:solidFill>
                            <a:srgbClr val="000000"/>
                          </a:solidFill>
                          <a:effectLst/>
                          <a:latin typeface="Calibri" panose="020F0502020204030204" pitchFamily="34" charset="0"/>
                        </a:rPr>
                        <a:t>33%</a:t>
                      </a:r>
                    </a:p>
                  </a:txBody>
                  <a:tcPr marL="8467" marR="8467" marT="8467" marB="0" anchor="ctr"/>
                </a:tc>
                <a:extLst>
                  <a:ext uri="{0D108BD9-81ED-4DB2-BD59-A6C34878D82A}">
                    <a16:rowId xmlns:a16="http://schemas.microsoft.com/office/drawing/2014/main" val="3075298059"/>
                  </a:ext>
                </a:extLst>
              </a:tr>
              <a:tr h="369191">
                <a:tc rowSpan="8">
                  <a:txBody>
                    <a:bodyPr/>
                    <a:lstStyle/>
                    <a:p>
                      <a:pPr algn="l" fontAlgn="b"/>
                      <a:r>
                        <a:rPr lang="en-US" sz="1200" b="1" i="0" u="none" strike="noStrike">
                          <a:solidFill>
                            <a:srgbClr val="000000"/>
                          </a:solidFill>
                          <a:effectLst/>
                          <a:latin typeface="Calibri"/>
                          <a:cs typeface="Calibri"/>
                        </a:rPr>
                        <a:t>Race/</a:t>
                      </a:r>
                    </a:p>
                    <a:p>
                      <a:pPr algn="l" fontAlgn="b"/>
                      <a:r>
                        <a:rPr lang="en-US" sz="1200" b="1" i="0" u="none" strike="noStrike">
                          <a:solidFill>
                            <a:srgbClr val="000000"/>
                          </a:solidFill>
                          <a:effectLst/>
                          <a:latin typeface="Calibri"/>
                          <a:cs typeface="Calibri"/>
                        </a:rPr>
                        <a:t>Ethnicity </a:t>
                      </a:r>
                    </a:p>
                  </a:txBody>
                  <a:tcPr marL="102943" marR="3431" marT="3431" marB="0" anchor="ctr"/>
                </a:tc>
                <a:tc>
                  <a:txBody>
                    <a:bodyPr/>
                    <a:lstStyle/>
                    <a:p>
                      <a:pPr algn="l" fontAlgn="b"/>
                      <a:r>
                        <a:rPr lang="en-US" sz="1200" b="0" i="0" u="none" strike="noStrike">
                          <a:solidFill>
                            <a:srgbClr val="000000"/>
                          </a:solidFill>
                          <a:effectLst/>
                          <a:latin typeface="Calibri"/>
                          <a:cs typeface="Calibri"/>
                        </a:rPr>
                        <a:t>American Indian/Alaska Native</a:t>
                      </a:r>
                    </a:p>
                  </a:txBody>
                  <a:tcPr marL="102943" marR="3431" marT="3431" marB="0" anchor="b"/>
                </a:tc>
                <a:tc>
                  <a:txBody>
                    <a:bodyPr/>
                    <a:lstStyle/>
                    <a:p>
                      <a:pPr algn="ctr" fontAlgn="b"/>
                      <a:r>
                        <a:rPr lang="en-US" sz="1200" b="0" i="0" u="none" strike="noStrike">
                          <a:solidFill>
                            <a:srgbClr val="000000"/>
                          </a:solidFill>
                          <a:effectLst/>
                          <a:latin typeface="Calibri" panose="020F0502020204030204" pitchFamily="34" charset="0"/>
                        </a:rPr>
                        <a:t>113</a:t>
                      </a:r>
                    </a:p>
                  </a:txBody>
                  <a:tcPr marL="8467" marR="8467" marT="8467" marB="0" anchor="ctr"/>
                </a:tc>
                <a:tc>
                  <a:txBody>
                    <a:bodyPr/>
                    <a:lstStyle/>
                    <a:p>
                      <a:pPr algn="ctr" fontAlgn="b"/>
                      <a:r>
                        <a:rPr lang="en-US" sz="1200" b="0" i="0" u="none" strike="noStrike">
                          <a:solidFill>
                            <a:srgbClr val="000000"/>
                          </a:solidFill>
                          <a:effectLst/>
                          <a:latin typeface="Calibri" panose="020F0502020204030204" pitchFamily="34" charset="0"/>
                        </a:rPr>
                        <a:t>38%</a:t>
                      </a:r>
                    </a:p>
                  </a:txBody>
                  <a:tcPr marL="8467" marR="8467" marT="8467" marB="0" anchor="ctr"/>
                </a:tc>
                <a:extLst>
                  <a:ext uri="{0D108BD9-81ED-4DB2-BD59-A6C34878D82A}">
                    <a16:rowId xmlns:a16="http://schemas.microsoft.com/office/drawing/2014/main" val="3136383532"/>
                  </a:ext>
                </a:extLst>
              </a:tr>
              <a:tr h="191347">
                <a:tc vMerge="1">
                  <a:txBody>
                    <a:bodyPr/>
                    <a:lstStyle/>
                    <a:p>
                      <a:pPr algn="l" fontAlgn="b"/>
                      <a:endParaRPr lang="en-US" sz="1000" b="0" i="0" u="none" strike="noStrike">
                        <a:solidFill>
                          <a:srgbClr val="000000"/>
                        </a:solidFill>
                        <a:effectLst/>
                        <a:latin typeface="Calibri" panose="020F0502020204030204" pitchFamily="34" charset="0"/>
                        <a:cs typeface="Calibri" panose="020F0502020204030204" pitchFamily="34" charset="0"/>
                      </a:endParaRPr>
                    </a:p>
                  </a:txBody>
                  <a:tcPr marL="102942" marR="3431" marT="3431" marB="0" anchor="b"/>
                </a:tc>
                <a:tc>
                  <a:txBody>
                    <a:bodyPr/>
                    <a:lstStyle/>
                    <a:p>
                      <a:pPr algn="l" fontAlgn="b"/>
                      <a:r>
                        <a:rPr lang="en-US" sz="1200" u="none" strike="noStrike">
                          <a:effectLst/>
                          <a:latin typeface="Calibri"/>
                          <a:cs typeface="Calibri"/>
                        </a:rPr>
                        <a:t>Hispanic/Latinx</a:t>
                      </a:r>
                      <a:endParaRPr lang="en-US" sz="1200" b="0" i="0" u="none" strike="noStrike">
                        <a:solidFill>
                          <a:srgbClr val="000000"/>
                        </a:solidFill>
                        <a:effectLst/>
                        <a:latin typeface="Calibri"/>
                        <a:cs typeface="Calibri"/>
                      </a:endParaRPr>
                    </a:p>
                  </a:txBody>
                  <a:tcPr marL="102943" marR="3431" marT="3431" marB="0" anchor="b"/>
                </a:tc>
                <a:tc>
                  <a:txBody>
                    <a:bodyPr/>
                    <a:lstStyle/>
                    <a:p>
                      <a:pPr algn="ctr" fontAlgn="b"/>
                      <a:r>
                        <a:rPr lang="en-US" sz="1200" b="0" i="0" u="none" strike="noStrike">
                          <a:solidFill>
                            <a:srgbClr val="000000"/>
                          </a:solidFill>
                          <a:effectLst/>
                          <a:latin typeface="Calibri" panose="020F0502020204030204" pitchFamily="34" charset="0"/>
                        </a:rPr>
                        <a:t>654</a:t>
                      </a:r>
                    </a:p>
                  </a:txBody>
                  <a:tcPr marL="8467" marR="8467" marT="8467" marB="0" anchor="ctr"/>
                </a:tc>
                <a:tc>
                  <a:txBody>
                    <a:bodyPr/>
                    <a:lstStyle/>
                    <a:p>
                      <a:pPr algn="ctr" fontAlgn="b"/>
                      <a:r>
                        <a:rPr lang="en-US" sz="1200" b="0" i="0" u="none" strike="noStrike">
                          <a:solidFill>
                            <a:srgbClr val="000000"/>
                          </a:solidFill>
                          <a:effectLst/>
                          <a:latin typeface="Calibri" panose="020F0502020204030204" pitchFamily="34" charset="0"/>
                        </a:rPr>
                        <a:t>35%</a:t>
                      </a:r>
                    </a:p>
                  </a:txBody>
                  <a:tcPr marL="8467" marR="8467" marT="8467" marB="0" anchor="ctr"/>
                </a:tc>
                <a:extLst>
                  <a:ext uri="{0D108BD9-81ED-4DB2-BD59-A6C34878D82A}">
                    <a16:rowId xmlns:a16="http://schemas.microsoft.com/office/drawing/2014/main" val="2466828053"/>
                  </a:ext>
                </a:extLst>
              </a:tr>
              <a:tr h="369191">
                <a:tc vMerge="1">
                  <a:txBody>
                    <a:bodyPr/>
                    <a:lstStyle/>
                    <a:p>
                      <a:pPr algn="l" fontAlgn="b"/>
                      <a:endParaRPr lang="en-US" sz="1000" b="0" i="0" u="none" strike="noStrike">
                        <a:solidFill>
                          <a:srgbClr val="000000"/>
                        </a:solidFill>
                        <a:effectLst/>
                        <a:latin typeface="Calibri" panose="020F0502020204030204" pitchFamily="34" charset="0"/>
                        <a:cs typeface="Calibri" panose="020F0502020204030204" pitchFamily="34" charset="0"/>
                      </a:endParaRPr>
                    </a:p>
                  </a:txBody>
                  <a:tcPr marL="102942" marR="3431" marT="3431" marB="0" anchor="b"/>
                </a:tc>
                <a:tc>
                  <a:txBody>
                    <a:bodyPr/>
                    <a:lstStyle/>
                    <a:p>
                      <a:pPr algn="l" fontAlgn="b"/>
                      <a:r>
                        <a:rPr lang="en-US" sz="1200" u="none" strike="noStrike">
                          <a:effectLst/>
                          <a:latin typeface="Calibri"/>
                          <a:cs typeface="Calibri"/>
                        </a:rPr>
                        <a:t>Multiracial, Non-Hispanic</a:t>
                      </a:r>
                      <a:endParaRPr lang="en-US" sz="1200" b="0" i="0" u="none" strike="noStrike">
                        <a:solidFill>
                          <a:srgbClr val="000000"/>
                        </a:solidFill>
                        <a:effectLst/>
                        <a:latin typeface="Calibri"/>
                        <a:cs typeface="Calibri"/>
                      </a:endParaRPr>
                    </a:p>
                  </a:txBody>
                  <a:tcPr marL="102943" marR="3431" marT="3431" marB="0" anchor="b"/>
                </a:tc>
                <a:tc>
                  <a:txBody>
                    <a:bodyPr/>
                    <a:lstStyle/>
                    <a:p>
                      <a:pPr algn="ctr" fontAlgn="b"/>
                      <a:r>
                        <a:rPr lang="en-US" sz="1200" b="0" i="0" u="none" strike="noStrike">
                          <a:solidFill>
                            <a:srgbClr val="000000"/>
                          </a:solidFill>
                          <a:effectLst/>
                          <a:latin typeface="Calibri" panose="020F0502020204030204" pitchFamily="34" charset="0"/>
                        </a:rPr>
                        <a:t>165</a:t>
                      </a:r>
                    </a:p>
                  </a:txBody>
                  <a:tcPr marL="8467" marR="8467" marT="8467" marB="0" anchor="ctr"/>
                </a:tc>
                <a:tc>
                  <a:txBody>
                    <a:bodyPr/>
                    <a:lstStyle/>
                    <a:p>
                      <a:pPr algn="ctr" fontAlgn="b"/>
                      <a:r>
                        <a:rPr lang="en-US" sz="1200" b="0" i="0" u="none" strike="noStrike">
                          <a:solidFill>
                            <a:srgbClr val="000000"/>
                          </a:solidFill>
                          <a:effectLst/>
                          <a:latin typeface="Calibri" panose="020F0502020204030204" pitchFamily="34" charset="0"/>
                        </a:rPr>
                        <a:t>49%</a:t>
                      </a:r>
                    </a:p>
                  </a:txBody>
                  <a:tcPr marL="8467" marR="8467" marT="8467" marB="0" anchor="ctr"/>
                </a:tc>
                <a:extLst>
                  <a:ext uri="{0D108BD9-81ED-4DB2-BD59-A6C34878D82A}">
                    <a16:rowId xmlns:a16="http://schemas.microsoft.com/office/drawing/2014/main" val="3734948310"/>
                  </a:ext>
                </a:extLst>
              </a:tr>
              <a:tr h="191347">
                <a:tc vMerge="1">
                  <a:txBody>
                    <a:bodyPr/>
                    <a:lstStyle/>
                    <a:p>
                      <a:pPr algn="l" fontAlgn="b"/>
                      <a:endParaRPr lang="en-US" sz="1000" b="0" i="0" u="none" strike="noStrike">
                        <a:solidFill>
                          <a:srgbClr val="000000"/>
                        </a:solidFill>
                        <a:effectLst/>
                        <a:latin typeface="Calibri" panose="020F0502020204030204" pitchFamily="34" charset="0"/>
                        <a:cs typeface="Calibri" panose="020F0502020204030204" pitchFamily="34" charset="0"/>
                      </a:endParaRPr>
                    </a:p>
                  </a:txBody>
                  <a:tcPr marL="102942" marR="3431" marT="3431" marB="0" anchor="b"/>
                </a:tc>
                <a:tc>
                  <a:txBody>
                    <a:bodyPr/>
                    <a:lstStyle/>
                    <a:p>
                      <a:pPr algn="l" fontAlgn="b"/>
                      <a:r>
                        <a:rPr lang="en-US" sz="1200" u="none" strike="noStrike">
                          <a:effectLst/>
                          <a:latin typeface="Calibri"/>
                          <a:cs typeface="Calibri"/>
                        </a:rPr>
                        <a:t>Asian, Non-Hispanic</a:t>
                      </a:r>
                      <a:endParaRPr lang="en-US" sz="1200" b="0" i="0" u="none" strike="noStrike">
                        <a:solidFill>
                          <a:srgbClr val="000000"/>
                        </a:solidFill>
                        <a:effectLst/>
                        <a:latin typeface="Calibri"/>
                        <a:cs typeface="Calibri"/>
                      </a:endParaRPr>
                    </a:p>
                  </a:txBody>
                  <a:tcPr marL="102943" marR="3431" marT="3431" marB="0" anchor="b"/>
                </a:tc>
                <a:tc>
                  <a:txBody>
                    <a:bodyPr/>
                    <a:lstStyle/>
                    <a:p>
                      <a:pPr algn="ctr" fontAlgn="b"/>
                      <a:r>
                        <a:rPr lang="en-US" sz="1200" b="0" i="0" u="none" strike="noStrike">
                          <a:solidFill>
                            <a:srgbClr val="000000"/>
                          </a:solidFill>
                          <a:effectLst/>
                          <a:latin typeface="Calibri" panose="020F0502020204030204" pitchFamily="34" charset="0"/>
                        </a:rPr>
                        <a:t>221</a:t>
                      </a:r>
                    </a:p>
                  </a:txBody>
                  <a:tcPr marL="8467" marR="8467" marT="8467" marB="0" anchor="ctr"/>
                </a:tc>
                <a:tc>
                  <a:txBody>
                    <a:bodyPr/>
                    <a:lstStyle/>
                    <a:p>
                      <a:pPr algn="ctr" fontAlgn="b"/>
                      <a:r>
                        <a:rPr lang="en-US" sz="1200" b="0" i="0" u="none" strike="noStrike">
                          <a:solidFill>
                            <a:srgbClr val="000000"/>
                          </a:solidFill>
                          <a:effectLst/>
                          <a:latin typeface="Calibri" panose="020F0502020204030204" pitchFamily="34" charset="0"/>
                        </a:rPr>
                        <a:t>25%</a:t>
                      </a:r>
                    </a:p>
                  </a:txBody>
                  <a:tcPr marL="8467" marR="8467" marT="8467" marB="0" anchor="ctr"/>
                </a:tc>
                <a:extLst>
                  <a:ext uri="{0D108BD9-81ED-4DB2-BD59-A6C34878D82A}">
                    <a16:rowId xmlns:a16="http://schemas.microsoft.com/office/drawing/2014/main" val="1067024779"/>
                  </a:ext>
                </a:extLst>
              </a:tr>
              <a:tr h="191347">
                <a:tc vMerge="1">
                  <a:txBody>
                    <a:bodyPr/>
                    <a:lstStyle/>
                    <a:p>
                      <a:pPr algn="l" fontAlgn="b"/>
                      <a:endParaRPr lang="en-US" sz="1000" b="0" i="0" u="none" strike="noStrike">
                        <a:solidFill>
                          <a:srgbClr val="000000"/>
                        </a:solidFill>
                        <a:effectLst/>
                        <a:latin typeface="Calibri" panose="020F0502020204030204" pitchFamily="34" charset="0"/>
                        <a:cs typeface="Calibri" panose="020F0502020204030204" pitchFamily="34" charset="0"/>
                      </a:endParaRPr>
                    </a:p>
                  </a:txBody>
                  <a:tcPr marL="102942" marR="3431" marT="3431" marB="0" anchor="b"/>
                </a:tc>
                <a:tc>
                  <a:txBody>
                    <a:bodyPr/>
                    <a:lstStyle/>
                    <a:p>
                      <a:pPr algn="l" fontAlgn="b"/>
                      <a:r>
                        <a:rPr lang="en-US" sz="1200" u="none" strike="noStrike">
                          <a:effectLst/>
                          <a:latin typeface="Calibri"/>
                          <a:cs typeface="Calibri"/>
                        </a:rPr>
                        <a:t>Black, Non-Hispanic</a:t>
                      </a:r>
                      <a:endParaRPr lang="en-US" sz="1200" b="0" i="0" u="none" strike="noStrike">
                        <a:solidFill>
                          <a:srgbClr val="000000"/>
                        </a:solidFill>
                        <a:effectLst/>
                        <a:latin typeface="Calibri"/>
                        <a:cs typeface="Calibri"/>
                      </a:endParaRPr>
                    </a:p>
                  </a:txBody>
                  <a:tcPr marL="102943" marR="3431" marT="3431" marB="0" anchor="b"/>
                </a:tc>
                <a:tc>
                  <a:txBody>
                    <a:bodyPr/>
                    <a:lstStyle/>
                    <a:p>
                      <a:pPr algn="ctr" fontAlgn="b"/>
                      <a:r>
                        <a:rPr lang="en-US" sz="1200" b="0" i="0" u="none" strike="noStrike">
                          <a:solidFill>
                            <a:srgbClr val="000000"/>
                          </a:solidFill>
                          <a:effectLst/>
                          <a:latin typeface="Calibri" panose="020F0502020204030204" pitchFamily="34" charset="0"/>
                        </a:rPr>
                        <a:t>285</a:t>
                      </a:r>
                    </a:p>
                  </a:txBody>
                  <a:tcPr marL="8467" marR="8467" marT="8467" marB="0" anchor="ctr"/>
                </a:tc>
                <a:tc>
                  <a:txBody>
                    <a:bodyPr/>
                    <a:lstStyle/>
                    <a:p>
                      <a:pPr algn="ctr" fontAlgn="b"/>
                      <a:r>
                        <a:rPr lang="en-US" sz="1200" b="0" i="0" u="none" strike="noStrike">
                          <a:solidFill>
                            <a:srgbClr val="000000"/>
                          </a:solidFill>
                          <a:effectLst/>
                          <a:latin typeface="Calibri" panose="020F0502020204030204" pitchFamily="34" charset="0"/>
                        </a:rPr>
                        <a:t>32%</a:t>
                      </a:r>
                    </a:p>
                  </a:txBody>
                  <a:tcPr marL="8467" marR="8467" marT="8467" marB="0" anchor="ctr"/>
                </a:tc>
                <a:extLst>
                  <a:ext uri="{0D108BD9-81ED-4DB2-BD59-A6C34878D82A}">
                    <a16:rowId xmlns:a16="http://schemas.microsoft.com/office/drawing/2014/main" val="3555298764"/>
                  </a:ext>
                </a:extLst>
              </a:tr>
              <a:tr h="191347">
                <a:tc vMerge="1">
                  <a:txBody>
                    <a:bodyPr/>
                    <a:lstStyle/>
                    <a:p>
                      <a:pPr algn="l" fontAlgn="b"/>
                      <a:endParaRPr lang="en-US" sz="1000" b="0" i="0" u="none" strike="noStrike">
                        <a:solidFill>
                          <a:srgbClr val="000000"/>
                        </a:solidFill>
                        <a:effectLst/>
                        <a:latin typeface="Calibri" panose="020F0502020204030204" pitchFamily="34" charset="0"/>
                        <a:cs typeface="Calibri" panose="020F0502020204030204" pitchFamily="34" charset="0"/>
                      </a:endParaRPr>
                    </a:p>
                  </a:txBody>
                  <a:tcPr marL="102942" marR="3431" marT="3431" marB="0" anchor="b"/>
                </a:tc>
                <a:tc>
                  <a:txBody>
                    <a:bodyPr/>
                    <a:lstStyle/>
                    <a:p>
                      <a:pPr algn="l" fontAlgn="b"/>
                      <a:r>
                        <a:rPr lang="en-US" sz="1200" u="none" strike="noStrike">
                          <a:effectLst/>
                          <a:latin typeface="Calibri"/>
                          <a:cs typeface="Calibri"/>
                        </a:rPr>
                        <a:t>White, Non-Hispanic</a:t>
                      </a:r>
                      <a:endParaRPr lang="en-US" sz="1200" b="0" i="0" u="none" strike="noStrike">
                        <a:solidFill>
                          <a:srgbClr val="000000"/>
                        </a:solidFill>
                        <a:effectLst/>
                        <a:latin typeface="Calibri"/>
                        <a:cs typeface="Calibri"/>
                      </a:endParaRPr>
                    </a:p>
                  </a:txBody>
                  <a:tcPr marL="102943" marR="3431" marT="3431" marB="0" anchor="b"/>
                </a:tc>
                <a:tc>
                  <a:txBody>
                    <a:bodyPr/>
                    <a:lstStyle/>
                    <a:p>
                      <a:pPr algn="ctr" fontAlgn="b"/>
                      <a:r>
                        <a:rPr lang="en-US" sz="1200" b="0" i="0" u="none" strike="noStrike">
                          <a:solidFill>
                            <a:srgbClr val="000000"/>
                          </a:solidFill>
                          <a:effectLst/>
                          <a:latin typeface="Calibri" panose="020F0502020204030204" pitchFamily="34" charset="0"/>
                        </a:rPr>
                        <a:t>7346</a:t>
                      </a:r>
                    </a:p>
                  </a:txBody>
                  <a:tcPr marL="8467" marR="8467" marT="8467" marB="0" anchor="ctr"/>
                </a:tc>
                <a:tc>
                  <a:txBody>
                    <a:bodyPr/>
                    <a:lstStyle/>
                    <a:p>
                      <a:pPr algn="ctr" fontAlgn="b"/>
                      <a:r>
                        <a:rPr lang="en-US" sz="1200" b="0" i="0" u="none" strike="noStrike">
                          <a:solidFill>
                            <a:srgbClr val="000000"/>
                          </a:solidFill>
                          <a:effectLst/>
                          <a:latin typeface="Calibri" panose="020F0502020204030204" pitchFamily="34" charset="0"/>
                        </a:rPr>
                        <a:t>33%</a:t>
                      </a:r>
                    </a:p>
                  </a:txBody>
                  <a:tcPr marL="8467" marR="8467" marT="8467" marB="0" anchor="ctr"/>
                </a:tc>
                <a:extLst>
                  <a:ext uri="{0D108BD9-81ED-4DB2-BD59-A6C34878D82A}">
                    <a16:rowId xmlns:a16="http://schemas.microsoft.com/office/drawing/2014/main" val="892393762"/>
                  </a:ext>
                </a:extLst>
              </a:tr>
              <a:tr h="369191">
                <a:tc vMerge="1">
                  <a:txBody>
                    <a:bodyPr/>
                    <a:lstStyle/>
                    <a:p>
                      <a:pPr algn="l" fontAlgn="b"/>
                      <a:endParaRPr lang="en-US" sz="1000" b="0" i="0" u="none" strike="noStrike">
                        <a:solidFill>
                          <a:srgbClr val="000000"/>
                        </a:solidFill>
                        <a:effectLst/>
                        <a:latin typeface="Calibri" panose="020F0502020204030204" pitchFamily="34" charset="0"/>
                        <a:cs typeface="Calibri" panose="020F0502020204030204" pitchFamily="34" charset="0"/>
                      </a:endParaRPr>
                    </a:p>
                  </a:txBody>
                  <a:tcPr marL="102942" marR="3431" marT="3431" marB="0" anchor="b"/>
                </a:tc>
                <a:tc>
                  <a:txBody>
                    <a:bodyPr/>
                    <a:lstStyle/>
                    <a:p>
                      <a:pPr algn="l" fontAlgn="b"/>
                      <a:r>
                        <a:rPr lang="en-US" sz="1200" u="none" strike="noStrike">
                          <a:effectLst/>
                          <a:latin typeface="Calibri"/>
                          <a:cs typeface="Calibri"/>
                        </a:rPr>
                        <a:t>Other Race, Non-Hispanic</a:t>
                      </a:r>
                      <a:endParaRPr lang="en-US" sz="1200" b="0" i="0" u="none" strike="noStrike">
                        <a:solidFill>
                          <a:srgbClr val="000000"/>
                        </a:solidFill>
                        <a:effectLst/>
                        <a:latin typeface="Calibri"/>
                        <a:cs typeface="Calibri"/>
                      </a:endParaRPr>
                    </a:p>
                  </a:txBody>
                  <a:tcPr marL="102943" marR="3431" marT="3431" marB="0" anchor="b"/>
                </a:tc>
                <a:tc>
                  <a:txBody>
                    <a:bodyPr/>
                    <a:lstStyle/>
                    <a:p>
                      <a:pPr algn="ctr" fontAlgn="b"/>
                      <a:r>
                        <a:rPr lang="en-US" sz="1200" b="0" i="0" u="none" strike="noStrike">
                          <a:solidFill>
                            <a:srgbClr val="000000"/>
                          </a:solidFill>
                          <a:effectLst/>
                          <a:latin typeface="Calibri" panose="020F0502020204030204" pitchFamily="34" charset="0"/>
                        </a:rPr>
                        <a:t>91</a:t>
                      </a:r>
                    </a:p>
                  </a:txBody>
                  <a:tcPr marL="8467" marR="8467" marT="8467" marB="0" anchor="ctr"/>
                </a:tc>
                <a:tc>
                  <a:txBody>
                    <a:bodyPr/>
                    <a:lstStyle/>
                    <a:p>
                      <a:pPr algn="ctr" fontAlgn="b"/>
                      <a:r>
                        <a:rPr lang="en-US" sz="1200" b="0" i="0" u="none" strike="noStrike">
                          <a:solidFill>
                            <a:srgbClr val="000000"/>
                          </a:solidFill>
                          <a:effectLst/>
                          <a:latin typeface="Calibri" panose="020F0502020204030204" pitchFamily="34" charset="0"/>
                        </a:rPr>
                        <a:t>29%</a:t>
                      </a:r>
                    </a:p>
                  </a:txBody>
                  <a:tcPr marL="8467" marR="8467" marT="8467" marB="0" anchor="ctr"/>
                </a:tc>
                <a:extLst>
                  <a:ext uri="{0D108BD9-81ED-4DB2-BD59-A6C34878D82A}">
                    <a16:rowId xmlns:a16="http://schemas.microsoft.com/office/drawing/2014/main" val="3885441753"/>
                  </a:ext>
                </a:extLst>
              </a:tr>
              <a:tr h="218287">
                <a:tc vMerge="1">
                  <a:txBody>
                    <a:bodyPr/>
                    <a:lstStyle/>
                    <a:p>
                      <a:pPr algn="l" fontAlgn="b"/>
                      <a:endParaRPr lang="en-US" sz="1000" b="0" i="0" u="none" strike="noStrike">
                        <a:solidFill>
                          <a:srgbClr val="000000"/>
                        </a:solidFill>
                        <a:effectLst/>
                        <a:latin typeface="Calibri" panose="020F0502020204030204" pitchFamily="34" charset="0"/>
                        <a:cs typeface="Calibri" panose="020F0502020204030204" pitchFamily="34" charset="0"/>
                      </a:endParaRPr>
                    </a:p>
                  </a:txBody>
                  <a:tcPr marL="102942" marR="3431" marT="3431" marB="0" anchor="b"/>
                </a:tc>
                <a:tc>
                  <a:txBody>
                    <a:bodyPr/>
                    <a:lstStyle/>
                    <a:p>
                      <a:pPr algn="l" fontAlgn="b"/>
                      <a:r>
                        <a:rPr lang="en-US" sz="1200" u="none" strike="noStrike">
                          <a:effectLst/>
                          <a:latin typeface="Calibri"/>
                          <a:cs typeface="Calibri"/>
                        </a:rPr>
                        <a:t>Unknown Race</a:t>
                      </a:r>
                      <a:endParaRPr lang="en-US" sz="1200" b="0" i="0" u="none" strike="noStrike">
                        <a:solidFill>
                          <a:srgbClr val="000000"/>
                        </a:solidFill>
                        <a:effectLst/>
                        <a:latin typeface="Calibri"/>
                        <a:cs typeface="Calibri"/>
                      </a:endParaRPr>
                    </a:p>
                  </a:txBody>
                  <a:tcPr marL="102943" marR="3431" marT="3431" marB="0" anchor="b"/>
                </a:tc>
                <a:tc>
                  <a:txBody>
                    <a:bodyPr/>
                    <a:lstStyle/>
                    <a:p>
                      <a:pPr algn="ctr" fontAlgn="b"/>
                      <a:r>
                        <a:rPr lang="en-US" sz="1200" b="0" i="0" u="none" strike="noStrike">
                          <a:solidFill>
                            <a:srgbClr val="000000"/>
                          </a:solidFill>
                          <a:effectLst/>
                          <a:latin typeface="Calibri" panose="020F0502020204030204" pitchFamily="34" charset="0"/>
                        </a:rPr>
                        <a:t>98</a:t>
                      </a:r>
                    </a:p>
                  </a:txBody>
                  <a:tcPr marL="8467" marR="8467" marT="8467" marB="0" anchor="ctr"/>
                </a:tc>
                <a:tc>
                  <a:txBody>
                    <a:bodyPr/>
                    <a:lstStyle/>
                    <a:p>
                      <a:pPr algn="ctr" fontAlgn="b"/>
                      <a:r>
                        <a:rPr lang="en-US" sz="1200" b="0" i="0" u="none" strike="noStrike">
                          <a:solidFill>
                            <a:srgbClr val="000000"/>
                          </a:solidFill>
                          <a:effectLst/>
                          <a:latin typeface="Calibri" panose="020F0502020204030204" pitchFamily="34" charset="0"/>
                        </a:rPr>
                        <a:t>40%</a:t>
                      </a:r>
                    </a:p>
                  </a:txBody>
                  <a:tcPr marL="8467" marR="8467" marT="8467" marB="0" anchor="ctr"/>
                </a:tc>
                <a:extLst>
                  <a:ext uri="{0D108BD9-81ED-4DB2-BD59-A6C34878D82A}">
                    <a16:rowId xmlns:a16="http://schemas.microsoft.com/office/drawing/2014/main" val="2995525455"/>
                  </a:ext>
                </a:extLst>
              </a:tr>
              <a:tr h="191347">
                <a:tc rowSpan="4">
                  <a:txBody>
                    <a:bodyPr/>
                    <a:lstStyle/>
                    <a:p>
                      <a:pPr algn="l" fontAlgn="b"/>
                      <a:r>
                        <a:rPr lang="en-US" sz="1200" b="1" i="0" u="none" strike="noStrike">
                          <a:solidFill>
                            <a:srgbClr val="000000"/>
                          </a:solidFill>
                          <a:effectLst/>
                          <a:latin typeface="Calibri"/>
                          <a:cs typeface="Calibri"/>
                        </a:rPr>
                        <a:t>Age </a:t>
                      </a:r>
                    </a:p>
                  </a:txBody>
                  <a:tcPr marL="102943" marR="3431" marT="3431" marB="0" anchor="ctr"/>
                </a:tc>
                <a:tc>
                  <a:txBody>
                    <a:bodyPr/>
                    <a:lstStyle/>
                    <a:p>
                      <a:pPr algn="l" fontAlgn="b"/>
                      <a:r>
                        <a:rPr lang="en-US" sz="1200" u="none" strike="noStrike">
                          <a:effectLst/>
                          <a:latin typeface="Calibri"/>
                          <a:cs typeface="Calibri"/>
                        </a:rPr>
                        <a:t>25-34</a:t>
                      </a:r>
                      <a:endParaRPr lang="en-US" sz="1200" b="0" i="0" u="none" strike="noStrike">
                        <a:solidFill>
                          <a:srgbClr val="000000"/>
                        </a:solidFill>
                        <a:effectLst/>
                        <a:latin typeface="Calibri"/>
                        <a:cs typeface="Calibri"/>
                      </a:endParaRPr>
                    </a:p>
                  </a:txBody>
                  <a:tcPr marL="102943" marR="3431" marT="3431" marB="0" anchor="b"/>
                </a:tc>
                <a:tc>
                  <a:txBody>
                    <a:bodyPr/>
                    <a:lstStyle/>
                    <a:p>
                      <a:pPr algn="ctr" fontAlgn="b"/>
                      <a:r>
                        <a:rPr lang="en-US" sz="1200" b="0" i="0" u="none" strike="noStrike">
                          <a:solidFill>
                            <a:srgbClr val="000000"/>
                          </a:solidFill>
                          <a:effectLst/>
                          <a:latin typeface="Calibri" panose="020F0502020204030204" pitchFamily="34" charset="0"/>
                        </a:rPr>
                        <a:t>1999</a:t>
                      </a:r>
                    </a:p>
                  </a:txBody>
                  <a:tcPr marL="8467" marR="8467" marT="8467" marB="0" anchor="ctr"/>
                </a:tc>
                <a:tc>
                  <a:txBody>
                    <a:bodyPr/>
                    <a:lstStyle/>
                    <a:p>
                      <a:pPr algn="ctr" fontAlgn="b"/>
                      <a:r>
                        <a:rPr lang="en-US" sz="1200" b="0" i="0" u="none" strike="noStrike">
                          <a:solidFill>
                            <a:srgbClr val="000000"/>
                          </a:solidFill>
                          <a:effectLst/>
                          <a:latin typeface="Calibri" panose="020F0502020204030204" pitchFamily="34" charset="0"/>
                        </a:rPr>
                        <a:t>43%</a:t>
                      </a:r>
                    </a:p>
                  </a:txBody>
                  <a:tcPr marL="8467" marR="8467" marT="8467" marB="0" anchor="ctr"/>
                </a:tc>
                <a:extLst>
                  <a:ext uri="{0D108BD9-81ED-4DB2-BD59-A6C34878D82A}">
                    <a16:rowId xmlns:a16="http://schemas.microsoft.com/office/drawing/2014/main" val="1214518224"/>
                  </a:ext>
                </a:extLst>
              </a:tr>
              <a:tr h="191347">
                <a:tc vMerge="1">
                  <a:txBody>
                    <a:bodyPr/>
                    <a:lstStyle/>
                    <a:p>
                      <a:pPr algn="l" fontAlgn="b"/>
                      <a:endParaRPr lang="en-US" sz="1000" b="0" i="0" u="none" strike="noStrike">
                        <a:solidFill>
                          <a:srgbClr val="000000"/>
                        </a:solidFill>
                        <a:effectLst/>
                        <a:latin typeface="Calibri" panose="020F0502020204030204" pitchFamily="34" charset="0"/>
                        <a:cs typeface="Calibri" panose="020F0502020204030204" pitchFamily="34" charset="0"/>
                      </a:endParaRPr>
                    </a:p>
                  </a:txBody>
                  <a:tcPr marL="102942" marR="3431" marT="3431" marB="0" anchor="b"/>
                </a:tc>
                <a:tc>
                  <a:txBody>
                    <a:bodyPr/>
                    <a:lstStyle/>
                    <a:p>
                      <a:pPr algn="l" fontAlgn="b"/>
                      <a:r>
                        <a:rPr lang="en-US" sz="1200" u="none" strike="noStrike">
                          <a:effectLst/>
                          <a:latin typeface="Calibri"/>
                          <a:cs typeface="Calibri"/>
                        </a:rPr>
                        <a:t>35-44</a:t>
                      </a:r>
                      <a:endParaRPr lang="en-US" sz="1200" b="0" i="0" u="none" strike="noStrike">
                        <a:solidFill>
                          <a:srgbClr val="000000"/>
                        </a:solidFill>
                        <a:effectLst/>
                        <a:latin typeface="Calibri"/>
                        <a:cs typeface="Calibri"/>
                      </a:endParaRPr>
                    </a:p>
                  </a:txBody>
                  <a:tcPr marL="102943" marR="3431" marT="3431" marB="0" anchor="b"/>
                </a:tc>
                <a:tc>
                  <a:txBody>
                    <a:bodyPr/>
                    <a:lstStyle/>
                    <a:p>
                      <a:pPr algn="ctr" fontAlgn="b"/>
                      <a:r>
                        <a:rPr lang="en-US" sz="1200" b="0" i="0" u="none" strike="noStrike">
                          <a:solidFill>
                            <a:srgbClr val="000000"/>
                          </a:solidFill>
                          <a:effectLst/>
                          <a:latin typeface="Calibri" panose="020F0502020204030204" pitchFamily="34" charset="0"/>
                        </a:rPr>
                        <a:t>2772</a:t>
                      </a:r>
                    </a:p>
                  </a:txBody>
                  <a:tcPr marL="8467" marR="8467" marT="8467" marB="0" anchor="ctr"/>
                </a:tc>
                <a:tc>
                  <a:txBody>
                    <a:bodyPr/>
                    <a:lstStyle/>
                    <a:p>
                      <a:pPr algn="ctr" fontAlgn="b"/>
                      <a:r>
                        <a:rPr lang="en-US" sz="1200" b="0" i="0" u="none" strike="noStrike">
                          <a:solidFill>
                            <a:srgbClr val="000000"/>
                          </a:solidFill>
                          <a:effectLst/>
                          <a:latin typeface="Calibri" panose="020F0502020204030204" pitchFamily="34" charset="0"/>
                        </a:rPr>
                        <a:t>41%</a:t>
                      </a:r>
                    </a:p>
                  </a:txBody>
                  <a:tcPr marL="8467" marR="8467" marT="8467" marB="0" anchor="ctr"/>
                </a:tc>
                <a:extLst>
                  <a:ext uri="{0D108BD9-81ED-4DB2-BD59-A6C34878D82A}">
                    <a16:rowId xmlns:a16="http://schemas.microsoft.com/office/drawing/2014/main" val="752807568"/>
                  </a:ext>
                </a:extLst>
              </a:tr>
              <a:tr h="191347">
                <a:tc vMerge="1">
                  <a:txBody>
                    <a:bodyPr/>
                    <a:lstStyle/>
                    <a:p>
                      <a:pPr algn="l" fontAlgn="b"/>
                      <a:endParaRPr lang="en-US" sz="1000" b="0" i="0" u="none" strike="noStrike">
                        <a:solidFill>
                          <a:srgbClr val="000000"/>
                        </a:solidFill>
                        <a:effectLst/>
                        <a:latin typeface="Calibri" panose="020F0502020204030204" pitchFamily="34" charset="0"/>
                        <a:cs typeface="Calibri" panose="020F0502020204030204" pitchFamily="34" charset="0"/>
                      </a:endParaRPr>
                    </a:p>
                  </a:txBody>
                  <a:tcPr marL="102942" marR="3431" marT="3431" marB="0" anchor="b"/>
                </a:tc>
                <a:tc>
                  <a:txBody>
                    <a:bodyPr/>
                    <a:lstStyle/>
                    <a:p>
                      <a:pPr algn="l" fontAlgn="b"/>
                      <a:r>
                        <a:rPr lang="en-US" sz="1200" u="none" strike="noStrike">
                          <a:effectLst/>
                          <a:latin typeface="Calibri"/>
                          <a:cs typeface="Calibri"/>
                        </a:rPr>
                        <a:t>45-64</a:t>
                      </a:r>
                      <a:endParaRPr lang="en-US" sz="1200" b="0" i="0" u="none" strike="noStrike">
                        <a:solidFill>
                          <a:srgbClr val="000000"/>
                        </a:solidFill>
                        <a:effectLst/>
                        <a:latin typeface="Calibri"/>
                        <a:cs typeface="Calibri"/>
                      </a:endParaRPr>
                    </a:p>
                  </a:txBody>
                  <a:tcPr marL="102943" marR="3431" marT="3431" marB="0" anchor="b"/>
                </a:tc>
                <a:tc>
                  <a:txBody>
                    <a:bodyPr/>
                    <a:lstStyle/>
                    <a:p>
                      <a:pPr algn="ctr" fontAlgn="b"/>
                      <a:r>
                        <a:rPr lang="en-US" sz="1200" b="0" i="0" u="none" strike="noStrike">
                          <a:solidFill>
                            <a:srgbClr val="000000"/>
                          </a:solidFill>
                          <a:effectLst/>
                          <a:latin typeface="Calibri" panose="020F0502020204030204" pitchFamily="34" charset="0"/>
                        </a:rPr>
                        <a:t>3466</a:t>
                      </a:r>
                    </a:p>
                  </a:txBody>
                  <a:tcPr marL="8467" marR="8467" marT="8467" marB="0" anchor="ctr"/>
                </a:tc>
                <a:tc>
                  <a:txBody>
                    <a:bodyPr/>
                    <a:lstStyle/>
                    <a:p>
                      <a:pPr algn="ctr" fontAlgn="b"/>
                      <a:r>
                        <a:rPr lang="en-US" sz="1200" b="0" i="0" u="none" strike="noStrike">
                          <a:solidFill>
                            <a:srgbClr val="000000"/>
                          </a:solidFill>
                          <a:effectLst/>
                          <a:latin typeface="Calibri" panose="020F0502020204030204" pitchFamily="34" charset="0"/>
                        </a:rPr>
                        <a:t>31%</a:t>
                      </a:r>
                    </a:p>
                  </a:txBody>
                  <a:tcPr marL="8467" marR="8467" marT="8467" marB="0" anchor="ctr"/>
                </a:tc>
                <a:extLst>
                  <a:ext uri="{0D108BD9-81ED-4DB2-BD59-A6C34878D82A}">
                    <a16:rowId xmlns:a16="http://schemas.microsoft.com/office/drawing/2014/main" val="2602005812"/>
                  </a:ext>
                </a:extLst>
              </a:tr>
              <a:tr h="191347">
                <a:tc vMerge="1">
                  <a:txBody>
                    <a:bodyPr/>
                    <a:lstStyle/>
                    <a:p>
                      <a:pPr algn="l" fontAlgn="b"/>
                      <a:endParaRPr lang="en-US" sz="1000" b="0" i="0" u="none" strike="noStrike">
                        <a:solidFill>
                          <a:srgbClr val="000000"/>
                        </a:solidFill>
                        <a:effectLst/>
                        <a:latin typeface="Calibri" panose="020F0502020204030204" pitchFamily="34" charset="0"/>
                        <a:cs typeface="Calibri" panose="020F0502020204030204" pitchFamily="34" charset="0"/>
                      </a:endParaRPr>
                    </a:p>
                  </a:txBody>
                  <a:tcPr marL="102942" marR="3431" marT="3431" marB="0" anchor="b"/>
                </a:tc>
                <a:tc>
                  <a:txBody>
                    <a:bodyPr/>
                    <a:lstStyle/>
                    <a:p>
                      <a:pPr algn="l" fontAlgn="b"/>
                      <a:r>
                        <a:rPr lang="en-US" sz="1200" u="none" strike="noStrike">
                          <a:effectLst/>
                          <a:latin typeface="Calibri"/>
                          <a:cs typeface="Calibri"/>
                        </a:rPr>
                        <a:t>65+</a:t>
                      </a:r>
                      <a:endParaRPr lang="en-US" sz="1200" b="0" i="0" u="none" strike="noStrike">
                        <a:solidFill>
                          <a:srgbClr val="000000"/>
                        </a:solidFill>
                        <a:effectLst/>
                        <a:latin typeface="Calibri"/>
                        <a:cs typeface="Calibri"/>
                      </a:endParaRPr>
                    </a:p>
                  </a:txBody>
                  <a:tcPr marL="102943" marR="3431" marT="3431" marB="0" anchor="b"/>
                </a:tc>
                <a:tc>
                  <a:txBody>
                    <a:bodyPr/>
                    <a:lstStyle/>
                    <a:p>
                      <a:pPr algn="ctr" fontAlgn="b"/>
                      <a:r>
                        <a:rPr lang="en-US" sz="1200" b="0" i="0" u="none" strike="noStrike">
                          <a:solidFill>
                            <a:srgbClr val="000000"/>
                          </a:solidFill>
                          <a:effectLst/>
                          <a:latin typeface="Calibri" panose="020F0502020204030204" pitchFamily="34" charset="0"/>
                        </a:rPr>
                        <a:t>736</a:t>
                      </a:r>
                    </a:p>
                  </a:txBody>
                  <a:tcPr marL="8467" marR="8467" marT="8467" marB="0" anchor="ctr"/>
                </a:tc>
                <a:tc>
                  <a:txBody>
                    <a:bodyPr/>
                    <a:lstStyle/>
                    <a:p>
                      <a:pPr algn="ctr" fontAlgn="b"/>
                      <a:r>
                        <a:rPr lang="en-US" sz="1200" b="0" i="0" u="none" strike="noStrike">
                          <a:solidFill>
                            <a:srgbClr val="000000"/>
                          </a:solidFill>
                          <a:effectLst/>
                          <a:latin typeface="Calibri" panose="020F0502020204030204" pitchFamily="34" charset="0"/>
                        </a:rPr>
                        <a:t>20%</a:t>
                      </a:r>
                    </a:p>
                  </a:txBody>
                  <a:tcPr marL="8467" marR="8467" marT="8467" marB="0" anchor="ctr"/>
                </a:tc>
                <a:extLst>
                  <a:ext uri="{0D108BD9-81ED-4DB2-BD59-A6C34878D82A}">
                    <a16:rowId xmlns:a16="http://schemas.microsoft.com/office/drawing/2014/main" val="2820667707"/>
                  </a:ext>
                </a:extLst>
              </a:tr>
              <a:tr h="191347">
                <a:tc rowSpan="3">
                  <a:txBody>
                    <a:bodyPr/>
                    <a:lstStyle/>
                    <a:p>
                      <a:pPr algn="l" fontAlgn="b"/>
                      <a:r>
                        <a:rPr lang="en-US" sz="1200" b="1" i="0" u="none" strike="noStrike">
                          <a:solidFill>
                            <a:srgbClr val="000000"/>
                          </a:solidFill>
                          <a:effectLst/>
                          <a:latin typeface="Calibri"/>
                          <a:cs typeface="Calibri"/>
                        </a:rPr>
                        <a:t>Gender Identity </a:t>
                      </a:r>
                    </a:p>
                  </a:txBody>
                  <a:tcPr marL="102943" marR="3431" marT="3431" marB="0" anchor="ctr"/>
                </a:tc>
                <a:tc>
                  <a:txBody>
                    <a:bodyPr/>
                    <a:lstStyle/>
                    <a:p>
                      <a:pPr algn="l" fontAlgn="b"/>
                      <a:r>
                        <a:rPr lang="en-US" sz="1200" u="none" strike="noStrike">
                          <a:effectLst/>
                          <a:latin typeface="Calibri"/>
                          <a:cs typeface="Calibri"/>
                        </a:rPr>
                        <a:t>Male</a:t>
                      </a:r>
                      <a:endParaRPr lang="en-US" sz="1200" b="0" i="0" u="none" strike="noStrike">
                        <a:solidFill>
                          <a:srgbClr val="000000"/>
                        </a:solidFill>
                        <a:effectLst/>
                        <a:latin typeface="Calibri"/>
                        <a:cs typeface="Calibri"/>
                      </a:endParaRPr>
                    </a:p>
                  </a:txBody>
                  <a:tcPr marL="102943" marR="3431" marT="3431" marB="0" anchor="b"/>
                </a:tc>
                <a:tc>
                  <a:txBody>
                    <a:bodyPr/>
                    <a:lstStyle/>
                    <a:p>
                      <a:pPr algn="ctr" fontAlgn="b"/>
                      <a:r>
                        <a:rPr lang="en-US" sz="1200" b="0" i="0" u="none" strike="noStrike">
                          <a:solidFill>
                            <a:srgbClr val="000000"/>
                          </a:solidFill>
                          <a:effectLst/>
                          <a:latin typeface="Calibri" panose="020F0502020204030204" pitchFamily="34" charset="0"/>
                        </a:rPr>
                        <a:t>1333</a:t>
                      </a:r>
                    </a:p>
                  </a:txBody>
                  <a:tcPr marL="8467" marR="8467" marT="8467" marB="0" anchor="ctr"/>
                </a:tc>
                <a:tc>
                  <a:txBody>
                    <a:bodyPr/>
                    <a:lstStyle/>
                    <a:p>
                      <a:pPr algn="ctr" fontAlgn="b"/>
                      <a:r>
                        <a:rPr lang="en-US" sz="1200" b="0" i="0" u="none" strike="noStrike">
                          <a:solidFill>
                            <a:srgbClr val="000000"/>
                          </a:solidFill>
                          <a:effectLst/>
                          <a:latin typeface="Calibri" panose="020F0502020204030204" pitchFamily="34" charset="0"/>
                        </a:rPr>
                        <a:t>26%</a:t>
                      </a:r>
                    </a:p>
                  </a:txBody>
                  <a:tcPr marL="8467" marR="8467" marT="8467" marB="0" anchor="ctr"/>
                </a:tc>
                <a:extLst>
                  <a:ext uri="{0D108BD9-81ED-4DB2-BD59-A6C34878D82A}">
                    <a16:rowId xmlns:a16="http://schemas.microsoft.com/office/drawing/2014/main" val="1932509610"/>
                  </a:ext>
                </a:extLst>
              </a:tr>
              <a:tr h="191347">
                <a:tc vMerge="1">
                  <a:txBody>
                    <a:bodyPr/>
                    <a:lstStyle/>
                    <a:p>
                      <a:pPr algn="l" fontAlgn="b"/>
                      <a:endParaRPr lang="en-US" sz="1000" b="0" i="0" u="none" strike="noStrike">
                        <a:solidFill>
                          <a:srgbClr val="000000"/>
                        </a:solidFill>
                        <a:effectLst/>
                        <a:latin typeface="Calibri" panose="020F0502020204030204" pitchFamily="34" charset="0"/>
                        <a:cs typeface="Calibri" panose="020F0502020204030204" pitchFamily="34" charset="0"/>
                      </a:endParaRPr>
                    </a:p>
                  </a:txBody>
                  <a:tcPr marL="102942" marR="3431" marT="3431" marB="0" anchor="b"/>
                </a:tc>
                <a:tc>
                  <a:txBody>
                    <a:bodyPr/>
                    <a:lstStyle/>
                    <a:p>
                      <a:pPr algn="l" fontAlgn="b"/>
                      <a:r>
                        <a:rPr lang="en-US" sz="1200" u="none" strike="noStrike">
                          <a:effectLst/>
                          <a:latin typeface="Calibri"/>
                          <a:cs typeface="Calibri"/>
                        </a:rPr>
                        <a:t>Female</a:t>
                      </a:r>
                      <a:endParaRPr lang="en-US" sz="1200" b="0" i="0" u="none" strike="noStrike">
                        <a:solidFill>
                          <a:srgbClr val="000000"/>
                        </a:solidFill>
                        <a:effectLst/>
                        <a:latin typeface="Calibri"/>
                        <a:cs typeface="Calibri"/>
                      </a:endParaRPr>
                    </a:p>
                  </a:txBody>
                  <a:tcPr marL="102943" marR="3431" marT="3431" marB="0" anchor="b"/>
                </a:tc>
                <a:tc>
                  <a:txBody>
                    <a:bodyPr/>
                    <a:lstStyle/>
                    <a:p>
                      <a:pPr algn="ctr" fontAlgn="b"/>
                      <a:r>
                        <a:rPr lang="en-US" sz="1200" b="0" i="0" u="none" strike="noStrike">
                          <a:solidFill>
                            <a:srgbClr val="000000"/>
                          </a:solidFill>
                          <a:effectLst/>
                          <a:latin typeface="Calibri" panose="020F0502020204030204" pitchFamily="34" charset="0"/>
                        </a:rPr>
                        <a:t>7264</a:t>
                      </a:r>
                    </a:p>
                  </a:txBody>
                  <a:tcPr marL="8467" marR="8467" marT="8467" marB="0" anchor="ctr"/>
                </a:tc>
                <a:tc>
                  <a:txBody>
                    <a:bodyPr/>
                    <a:lstStyle/>
                    <a:p>
                      <a:pPr algn="ctr" fontAlgn="b"/>
                      <a:r>
                        <a:rPr lang="en-US" sz="1200" b="0" i="0" u="none" strike="noStrike">
                          <a:solidFill>
                            <a:srgbClr val="000000"/>
                          </a:solidFill>
                          <a:effectLst/>
                          <a:latin typeface="Calibri" panose="020F0502020204030204" pitchFamily="34" charset="0"/>
                        </a:rPr>
                        <a:t>34%</a:t>
                      </a:r>
                    </a:p>
                  </a:txBody>
                  <a:tcPr marL="8467" marR="8467" marT="8467" marB="0" anchor="ctr"/>
                </a:tc>
                <a:extLst>
                  <a:ext uri="{0D108BD9-81ED-4DB2-BD59-A6C34878D82A}">
                    <a16:rowId xmlns:a16="http://schemas.microsoft.com/office/drawing/2014/main" val="3688913079"/>
                  </a:ext>
                </a:extLst>
              </a:tr>
              <a:tr h="552071">
                <a:tc vMerge="1">
                  <a:txBody>
                    <a:bodyPr/>
                    <a:lstStyle/>
                    <a:p>
                      <a:pPr algn="l" fontAlgn="b"/>
                      <a:endParaRPr lang="en-US" sz="1000" b="0" i="0" u="none" strike="noStrike">
                        <a:solidFill>
                          <a:srgbClr val="000000"/>
                        </a:solidFill>
                        <a:effectLst/>
                        <a:latin typeface="Calibri" panose="020F0502020204030204" pitchFamily="34" charset="0"/>
                        <a:cs typeface="Calibri" panose="020F0502020204030204" pitchFamily="34" charset="0"/>
                      </a:endParaRPr>
                    </a:p>
                  </a:txBody>
                  <a:tcPr marL="102942" marR="3431" marT="3431" marB="0" anchor="b"/>
                </a:tc>
                <a:tc>
                  <a:txBody>
                    <a:bodyPr/>
                    <a:lstStyle/>
                    <a:p>
                      <a:pPr algn="l" fontAlgn="b"/>
                      <a:r>
                        <a:rPr lang="en-US" sz="1200" u="none" strike="noStrike">
                          <a:effectLst/>
                          <a:latin typeface="Calibri"/>
                          <a:cs typeface="Calibri"/>
                        </a:rPr>
                        <a:t>Questioning, Undecided, Non-binary</a:t>
                      </a:r>
                      <a:endParaRPr lang="en-US" sz="1200" b="0" i="0" u="none" strike="noStrike">
                        <a:solidFill>
                          <a:srgbClr val="000000"/>
                        </a:solidFill>
                        <a:effectLst/>
                        <a:latin typeface="Calibri"/>
                        <a:cs typeface="Calibri"/>
                      </a:endParaRPr>
                    </a:p>
                  </a:txBody>
                  <a:tcPr marL="102943" marR="3431" marT="3431" marB="0" anchor="b"/>
                </a:tc>
                <a:tc>
                  <a:txBody>
                    <a:bodyPr/>
                    <a:lstStyle/>
                    <a:p>
                      <a:pPr algn="ctr" fontAlgn="b"/>
                      <a:r>
                        <a:rPr lang="en-US" sz="1200" b="0" i="0" u="none" strike="noStrike">
                          <a:solidFill>
                            <a:srgbClr val="000000"/>
                          </a:solidFill>
                          <a:effectLst/>
                          <a:latin typeface="Calibri" panose="020F0502020204030204" pitchFamily="34" charset="0"/>
                        </a:rPr>
                        <a:t>221</a:t>
                      </a:r>
                    </a:p>
                  </a:txBody>
                  <a:tcPr marL="8467" marR="8467" marT="8467" marB="0" anchor="ctr"/>
                </a:tc>
                <a:tc>
                  <a:txBody>
                    <a:bodyPr/>
                    <a:lstStyle/>
                    <a:p>
                      <a:pPr algn="ctr" fontAlgn="b"/>
                      <a:r>
                        <a:rPr lang="en-US" sz="1200" b="0" i="0" u="none" strike="noStrike">
                          <a:solidFill>
                            <a:srgbClr val="000000"/>
                          </a:solidFill>
                          <a:effectLst/>
                          <a:latin typeface="Calibri" panose="020F0502020204030204" pitchFamily="34" charset="0"/>
                        </a:rPr>
                        <a:t>68%</a:t>
                      </a:r>
                    </a:p>
                  </a:txBody>
                  <a:tcPr marL="8467" marR="8467" marT="8467" marB="0" anchor="ctr"/>
                </a:tc>
                <a:extLst>
                  <a:ext uri="{0D108BD9-81ED-4DB2-BD59-A6C34878D82A}">
                    <a16:rowId xmlns:a16="http://schemas.microsoft.com/office/drawing/2014/main" val="1343517713"/>
                  </a:ext>
                </a:extLst>
              </a:tr>
              <a:tr h="191347">
                <a:tc rowSpan="6">
                  <a:txBody>
                    <a:bodyPr/>
                    <a:lstStyle/>
                    <a:p>
                      <a:pPr algn="l" fontAlgn="b"/>
                      <a:r>
                        <a:rPr lang="en-US" sz="1200" b="1" i="0" u="none" strike="noStrike">
                          <a:solidFill>
                            <a:srgbClr val="000000"/>
                          </a:solidFill>
                          <a:effectLst/>
                          <a:latin typeface="Calibri"/>
                          <a:cs typeface="Calibri"/>
                        </a:rPr>
                        <a:t>Sexual Orientation </a:t>
                      </a:r>
                    </a:p>
                  </a:txBody>
                  <a:tcPr marL="102943" marR="3431" marT="3431" marB="0" anchor="ctr"/>
                </a:tc>
                <a:tc>
                  <a:txBody>
                    <a:bodyPr/>
                    <a:lstStyle/>
                    <a:p>
                      <a:pPr algn="l" fontAlgn="b"/>
                      <a:r>
                        <a:rPr lang="en-US" sz="1200" u="none" strike="noStrike">
                          <a:effectLst/>
                          <a:latin typeface="Calibri"/>
                          <a:cs typeface="Calibri"/>
                        </a:rPr>
                        <a:t>Asexual</a:t>
                      </a:r>
                      <a:endParaRPr lang="en-US" sz="1200" b="0" i="0" u="none" strike="noStrike">
                        <a:solidFill>
                          <a:srgbClr val="000000"/>
                        </a:solidFill>
                        <a:effectLst/>
                        <a:latin typeface="Calibri"/>
                        <a:cs typeface="Calibri"/>
                      </a:endParaRPr>
                    </a:p>
                  </a:txBody>
                  <a:tcPr marL="102943" marR="3431" marT="3431" marB="0" anchor="b"/>
                </a:tc>
                <a:tc>
                  <a:txBody>
                    <a:bodyPr/>
                    <a:lstStyle/>
                    <a:p>
                      <a:pPr algn="ctr" fontAlgn="b"/>
                      <a:r>
                        <a:rPr lang="en-US" sz="1200" b="0" i="0" u="none" strike="noStrike">
                          <a:solidFill>
                            <a:srgbClr val="000000"/>
                          </a:solidFill>
                          <a:effectLst/>
                          <a:latin typeface="Calibri" panose="020F0502020204030204" pitchFamily="34" charset="0"/>
                        </a:rPr>
                        <a:t>202</a:t>
                      </a:r>
                    </a:p>
                  </a:txBody>
                  <a:tcPr marL="8467" marR="8467" marT="8467" marB="0" anchor="ctr"/>
                </a:tc>
                <a:tc>
                  <a:txBody>
                    <a:bodyPr/>
                    <a:lstStyle/>
                    <a:p>
                      <a:pPr algn="ctr" fontAlgn="b"/>
                      <a:r>
                        <a:rPr lang="en-US" sz="1200" b="0" i="0" u="none" strike="noStrike">
                          <a:solidFill>
                            <a:srgbClr val="000000"/>
                          </a:solidFill>
                          <a:effectLst/>
                          <a:latin typeface="Calibri" panose="020F0502020204030204" pitchFamily="34" charset="0"/>
                        </a:rPr>
                        <a:t>39%</a:t>
                      </a:r>
                    </a:p>
                  </a:txBody>
                  <a:tcPr marL="8467" marR="8467" marT="8467" marB="0" anchor="ctr"/>
                </a:tc>
                <a:extLst>
                  <a:ext uri="{0D108BD9-81ED-4DB2-BD59-A6C34878D82A}">
                    <a16:rowId xmlns:a16="http://schemas.microsoft.com/office/drawing/2014/main" val="3390148585"/>
                  </a:ext>
                </a:extLst>
              </a:tr>
              <a:tr h="369191">
                <a:tc vMerge="1">
                  <a:txBody>
                    <a:bodyPr/>
                    <a:lstStyle/>
                    <a:p>
                      <a:pPr algn="l" fontAlgn="b"/>
                      <a:endParaRPr lang="en-US" sz="1000" b="0" i="0" u="none" strike="noStrike">
                        <a:solidFill>
                          <a:srgbClr val="000000"/>
                        </a:solidFill>
                        <a:effectLst/>
                        <a:latin typeface="Calibri" panose="020F0502020204030204" pitchFamily="34" charset="0"/>
                        <a:cs typeface="Calibri" panose="020F0502020204030204" pitchFamily="34" charset="0"/>
                      </a:endParaRPr>
                    </a:p>
                  </a:txBody>
                  <a:tcPr marL="102942" marR="3431" marT="3431" marB="0" anchor="b"/>
                </a:tc>
                <a:tc>
                  <a:txBody>
                    <a:bodyPr/>
                    <a:lstStyle/>
                    <a:p>
                      <a:pPr algn="l" fontAlgn="b"/>
                      <a:r>
                        <a:rPr lang="en-US" sz="1200" u="none" strike="noStrike">
                          <a:effectLst/>
                          <a:latin typeface="Calibri"/>
                          <a:cs typeface="Calibri"/>
                        </a:rPr>
                        <a:t>Bisexual and/or Pansexual</a:t>
                      </a:r>
                      <a:endParaRPr lang="en-US" sz="1200" b="0" i="0" u="none" strike="noStrike">
                        <a:solidFill>
                          <a:srgbClr val="000000"/>
                        </a:solidFill>
                        <a:effectLst/>
                        <a:latin typeface="Calibri"/>
                        <a:cs typeface="Calibri"/>
                      </a:endParaRPr>
                    </a:p>
                  </a:txBody>
                  <a:tcPr marL="102943" marR="3431" marT="3431" marB="0" anchor="b"/>
                </a:tc>
                <a:tc>
                  <a:txBody>
                    <a:bodyPr/>
                    <a:lstStyle/>
                    <a:p>
                      <a:pPr algn="ctr" fontAlgn="b"/>
                      <a:r>
                        <a:rPr lang="en-US" sz="1200" b="0" i="0" u="none" strike="noStrike">
                          <a:solidFill>
                            <a:srgbClr val="000000"/>
                          </a:solidFill>
                          <a:effectLst/>
                          <a:latin typeface="Calibri" panose="020F0502020204030204" pitchFamily="34" charset="0"/>
                        </a:rPr>
                        <a:t>580</a:t>
                      </a:r>
                    </a:p>
                  </a:txBody>
                  <a:tcPr marL="8467" marR="8467" marT="8467" marB="0" anchor="ctr"/>
                </a:tc>
                <a:tc>
                  <a:txBody>
                    <a:bodyPr/>
                    <a:lstStyle/>
                    <a:p>
                      <a:pPr algn="ctr" fontAlgn="b"/>
                      <a:r>
                        <a:rPr lang="en-US" sz="1200" b="0" i="0" u="none" strike="noStrike">
                          <a:solidFill>
                            <a:srgbClr val="000000"/>
                          </a:solidFill>
                          <a:effectLst/>
                          <a:latin typeface="Calibri" panose="020F0502020204030204" pitchFamily="34" charset="0"/>
                        </a:rPr>
                        <a:t>55%</a:t>
                      </a:r>
                    </a:p>
                  </a:txBody>
                  <a:tcPr marL="8467" marR="8467" marT="8467" marB="0" anchor="ctr"/>
                </a:tc>
                <a:extLst>
                  <a:ext uri="{0D108BD9-81ED-4DB2-BD59-A6C34878D82A}">
                    <a16:rowId xmlns:a16="http://schemas.microsoft.com/office/drawing/2014/main" val="2719460137"/>
                  </a:ext>
                </a:extLst>
              </a:tr>
              <a:tr h="191347">
                <a:tc vMerge="1">
                  <a:txBody>
                    <a:bodyPr/>
                    <a:lstStyle/>
                    <a:p>
                      <a:pPr algn="l" fontAlgn="b"/>
                      <a:endParaRPr lang="en-US" sz="1000" b="0" i="0" u="none" strike="noStrike">
                        <a:solidFill>
                          <a:srgbClr val="000000"/>
                        </a:solidFill>
                        <a:effectLst/>
                        <a:latin typeface="Calibri" panose="020F0502020204030204" pitchFamily="34" charset="0"/>
                        <a:cs typeface="Calibri" panose="020F0502020204030204" pitchFamily="34" charset="0"/>
                      </a:endParaRPr>
                    </a:p>
                  </a:txBody>
                  <a:tcPr marL="102942" marR="3431" marT="3431" marB="0" anchor="b"/>
                </a:tc>
                <a:tc>
                  <a:txBody>
                    <a:bodyPr/>
                    <a:lstStyle/>
                    <a:p>
                      <a:pPr algn="l" fontAlgn="b"/>
                      <a:r>
                        <a:rPr lang="en-US" sz="1200" u="none" strike="noStrike">
                          <a:effectLst/>
                          <a:latin typeface="Calibri"/>
                          <a:cs typeface="Calibri"/>
                        </a:rPr>
                        <a:t>Gay or Lesbian</a:t>
                      </a:r>
                      <a:endParaRPr lang="en-US" sz="1200" b="0" i="0" u="none" strike="noStrike">
                        <a:solidFill>
                          <a:srgbClr val="000000"/>
                        </a:solidFill>
                        <a:effectLst/>
                        <a:latin typeface="Calibri"/>
                        <a:cs typeface="Calibri"/>
                      </a:endParaRPr>
                    </a:p>
                  </a:txBody>
                  <a:tcPr marL="102943" marR="3431" marT="3431" marB="0" anchor="b"/>
                </a:tc>
                <a:tc>
                  <a:txBody>
                    <a:bodyPr/>
                    <a:lstStyle/>
                    <a:p>
                      <a:pPr algn="ctr" fontAlgn="b"/>
                      <a:r>
                        <a:rPr lang="en-US" sz="1200" b="0" i="0" u="none" strike="noStrike">
                          <a:solidFill>
                            <a:srgbClr val="000000"/>
                          </a:solidFill>
                          <a:effectLst/>
                          <a:latin typeface="Calibri" panose="020F0502020204030204" pitchFamily="34" charset="0"/>
                        </a:rPr>
                        <a:t>439</a:t>
                      </a:r>
                    </a:p>
                  </a:txBody>
                  <a:tcPr marL="8467" marR="8467" marT="8467" marB="0" anchor="ctr"/>
                </a:tc>
                <a:tc>
                  <a:txBody>
                    <a:bodyPr/>
                    <a:lstStyle/>
                    <a:p>
                      <a:pPr algn="ctr" fontAlgn="b"/>
                      <a:r>
                        <a:rPr lang="en-US" sz="1200" b="0" i="0" u="none" strike="noStrike">
                          <a:solidFill>
                            <a:srgbClr val="000000"/>
                          </a:solidFill>
                          <a:effectLst/>
                          <a:latin typeface="Calibri" panose="020F0502020204030204" pitchFamily="34" charset="0"/>
                        </a:rPr>
                        <a:t>41%</a:t>
                      </a:r>
                    </a:p>
                  </a:txBody>
                  <a:tcPr marL="8467" marR="8467" marT="8467" marB="0" anchor="ctr"/>
                </a:tc>
                <a:extLst>
                  <a:ext uri="{0D108BD9-81ED-4DB2-BD59-A6C34878D82A}">
                    <a16:rowId xmlns:a16="http://schemas.microsoft.com/office/drawing/2014/main" val="1520489335"/>
                  </a:ext>
                </a:extLst>
              </a:tr>
              <a:tr h="369191">
                <a:tc vMerge="1">
                  <a:txBody>
                    <a:bodyPr/>
                    <a:lstStyle/>
                    <a:p>
                      <a:pPr algn="l" fontAlgn="b"/>
                      <a:endParaRPr lang="en-US" sz="1000" b="0" i="0" u="none" strike="noStrike">
                        <a:solidFill>
                          <a:srgbClr val="000000"/>
                        </a:solidFill>
                        <a:effectLst/>
                        <a:latin typeface="Calibri" panose="020F0502020204030204" pitchFamily="34" charset="0"/>
                        <a:cs typeface="Calibri" panose="020F0502020204030204" pitchFamily="34" charset="0"/>
                      </a:endParaRPr>
                    </a:p>
                  </a:txBody>
                  <a:tcPr marL="102942" marR="3431" marT="3431" marB="0" anchor="b"/>
                </a:tc>
                <a:tc>
                  <a:txBody>
                    <a:bodyPr/>
                    <a:lstStyle/>
                    <a:p>
                      <a:pPr algn="l" fontAlgn="b"/>
                      <a:r>
                        <a:rPr lang="en-US" sz="1200" u="none" strike="noStrike">
                          <a:effectLst/>
                          <a:latin typeface="Calibri"/>
                          <a:cs typeface="Calibri"/>
                        </a:rPr>
                        <a:t>Straight (Heterosexual)</a:t>
                      </a:r>
                      <a:endParaRPr lang="en-US" sz="1200" b="0" i="0" u="none" strike="noStrike">
                        <a:solidFill>
                          <a:srgbClr val="000000"/>
                        </a:solidFill>
                        <a:effectLst/>
                        <a:latin typeface="Calibri"/>
                        <a:cs typeface="Calibri"/>
                      </a:endParaRPr>
                    </a:p>
                  </a:txBody>
                  <a:tcPr marL="102943" marR="3431" marT="3431" marB="0" anchor="b"/>
                </a:tc>
                <a:tc>
                  <a:txBody>
                    <a:bodyPr/>
                    <a:lstStyle/>
                    <a:p>
                      <a:pPr algn="ctr" fontAlgn="b"/>
                      <a:r>
                        <a:rPr lang="en-US" sz="1200" b="0" i="0" u="none" strike="noStrike">
                          <a:solidFill>
                            <a:srgbClr val="000000"/>
                          </a:solidFill>
                          <a:effectLst/>
                          <a:latin typeface="Calibri" panose="020F0502020204030204" pitchFamily="34" charset="0"/>
                        </a:rPr>
                        <a:t>6994</a:t>
                      </a:r>
                    </a:p>
                  </a:txBody>
                  <a:tcPr marL="8467" marR="8467" marT="8467" marB="0" anchor="ctr"/>
                </a:tc>
                <a:tc>
                  <a:txBody>
                    <a:bodyPr/>
                    <a:lstStyle/>
                    <a:p>
                      <a:pPr algn="ctr" fontAlgn="b"/>
                      <a:r>
                        <a:rPr lang="en-US" sz="1200" b="0" i="0" u="none" strike="noStrike">
                          <a:solidFill>
                            <a:srgbClr val="000000"/>
                          </a:solidFill>
                          <a:effectLst/>
                          <a:latin typeface="Calibri" panose="020F0502020204030204" pitchFamily="34" charset="0"/>
                        </a:rPr>
                        <a:t>31%</a:t>
                      </a:r>
                    </a:p>
                  </a:txBody>
                  <a:tcPr marL="8467" marR="8467" marT="8467" marB="0" anchor="ctr"/>
                </a:tc>
                <a:extLst>
                  <a:ext uri="{0D108BD9-81ED-4DB2-BD59-A6C34878D82A}">
                    <a16:rowId xmlns:a16="http://schemas.microsoft.com/office/drawing/2014/main" val="1144046188"/>
                  </a:ext>
                </a:extLst>
              </a:tr>
              <a:tr h="191347">
                <a:tc vMerge="1">
                  <a:txBody>
                    <a:bodyPr/>
                    <a:lstStyle/>
                    <a:p>
                      <a:pPr algn="l" fontAlgn="b"/>
                      <a:endParaRPr lang="en-US" sz="1000" b="0" i="0" u="none" strike="noStrike">
                        <a:solidFill>
                          <a:srgbClr val="000000"/>
                        </a:solidFill>
                        <a:effectLst/>
                        <a:latin typeface="Calibri" panose="020F0502020204030204" pitchFamily="34" charset="0"/>
                        <a:cs typeface="Calibri" panose="020F0502020204030204" pitchFamily="34" charset="0"/>
                      </a:endParaRPr>
                    </a:p>
                  </a:txBody>
                  <a:tcPr marL="102942" marR="3431" marT="3431" marB="0" anchor="b"/>
                </a:tc>
                <a:tc>
                  <a:txBody>
                    <a:bodyPr/>
                    <a:lstStyle/>
                    <a:p>
                      <a:pPr algn="l" fontAlgn="b"/>
                      <a:r>
                        <a:rPr lang="en-US" sz="1200" u="none" strike="noStrike">
                          <a:effectLst/>
                          <a:latin typeface="Calibri"/>
                          <a:cs typeface="Calibri"/>
                        </a:rPr>
                        <a:t>Queer</a:t>
                      </a:r>
                      <a:endParaRPr lang="en-US" sz="1200" b="0" i="0" u="none" strike="noStrike">
                        <a:solidFill>
                          <a:srgbClr val="000000"/>
                        </a:solidFill>
                        <a:effectLst/>
                        <a:latin typeface="Calibri"/>
                        <a:cs typeface="Calibri"/>
                      </a:endParaRPr>
                    </a:p>
                  </a:txBody>
                  <a:tcPr marL="102943" marR="3431" marT="3431" marB="0" anchor="b"/>
                </a:tc>
                <a:tc>
                  <a:txBody>
                    <a:bodyPr/>
                    <a:lstStyle/>
                    <a:p>
                      <a:pPr algn="ctr" fontAlgn="b"/>
                      <a:r>
                        <a:rPr lang="en-US" sz="1200" b="0" i="0" u="none" strike="noStrike">
                          <a:solidFill>
                            <a:srgbClr val="000000"/>
                          </a:solidFill>
                          <a:effectLst/>
                          <a:latin typeface="Calibri" panose="020F0502020204030204" pitchFamily="34" charset="0"/>
                        </a:rPr>
                        <a:t>246</a:t>
                      </a:r>
                    </a:p>
                  </a:txBody>
                  <a:tcPr marL="8467" marR="8467" marT="8467" marB="0" anchor="ctr"/>
                </a:tc>
                <a:tc>
                  <a:txBody>
                    <a:bodyPr/>
                    <a:lstStyle/>
                    <a:p>
                      <a:pPr algn="ctr" fontAlgn="b"/>
                      <a:r>
                        <a:rPr lang="en-US" sz="1200" b="0" i="0" u="none" strike="noStrike">
                          <a:solidFill>
                            <a:srgbClr val="000000"/>
                          </a:solidFill>
                          <a:effectLst/>
                          <a:latin typeface="Calibri" panose="020F0502020204030204" pitchFamily="34" charset="0"/>
                        </a:rPr>
                        <a:t>59%</a:t>
                      </a:r>
                    </a:p>
                  </a:txBody>
                  <a:tcPr marL="8467" marR="8467" marT="8467" marB="0" anchor="ctr"/>
                </a:tc>
                <a:extLst>
                  <a:ext uri="{0D108BD9-81ED-4DB2-BD59-A6C34878D82A}">
                    <a16:rowId xmlns:a16="http://schemas.microsoft.com/office/drawing/2014/main" val="3849822156"/>
                  </a:ext>
                </a:extLst>
              </a:tr>
              <a:tr h="369191">
                <a:tc vMerge="1">
                  <a:txBody>
                    <a:bodyPr/>
                    <a:lstStyle/>
                    <a:p>
                      <a:pPr algn="l" fontAlgn="b"/>
                      <a:endParaRPr lang="en-US" sz="1000" b="0" i="0" u="none" strike="noStrike">
                        <a:solidFill>
                          <a:srgbClr val="000000"/>
                        </a:solidFill>
                        <a:effectLst/>
                        <a:latin typeface="Calibri" panose="020F0502020204030204" pitchFamily="34" charset="0"/>
                        <a:cs typeface="Calibri" panose="020F0502020204030204" pitchFamily="34" charset="0"/>
                      </a:endParaRPr>
                    </a:p>
                  </a:txBody>
                  <a:tcPr marL="102942" marR="3431" marT="3431" marB="0" anchor="b"/>
                </a:tc>
                <a:tc>
                  <a:txBody>
                    <a:bodyPr/>
                    <a:lstStyle/>
                    <a:p>
                      <a:pPr algn="l" fontAlgn="b"/>
                      <a:r>
                        <a:rPr lang="en-US" sz="1200" u="none" strike="noStrike">
                          <a:effectLst/>
                          <a:latin typeface="Calibri"/>
                          <a:cs typeface="Calibri"/>
                        </a:rPr>
                        <a:t>I am questioning / not sure of my sexuality</a:t>
                      </a:r>
                      <a:endParaRPr lang="en-US" sz="1200" b="0" i="0" u="none" strike="noStrike">
                        <a:solidFill>
                          <a:srgbClr val="000000"/>
                        </a:solidFill>
                        <a:effectLst/>
                        <a:latin typeface="Calibri"/>
                        <a:cs typeface="Calibri"/>
                      </a:endParaRPr>
                    </a:p>
                  </a:txBody>
                  <a:tcPr marL="102943" marR="3431" marT="3431" marB="0" anchor="b"/>
                </a:tc>
                <a:tc>
                  <a:txBody>
                    <a:bodyPr/>
                    <a:lstStyle/>
                    <a:p>
                      <a:pPr algn="ctr" fontAlgn="b"/>
                      <a:r>
                        <a:rPr lang="en-US" sz="1200" b="0" i="0" u="none" strike="noStrike">
                          <a:solidFill>
                            <a:srgbClr val="000000"/>
                          </a:solidFill>
                          <a:effectLst/>
                          <a:latin typeface="Calibri" panose="020F0502020204030204" pitchFamily="34" charset="0"/>
                        </a:rPr>
                        <a:t>100</a:t>
                      </a:r>
                    </a:p>
                  </a:txBody>
                  <a:tcPr marL="8467" marR="8467" marT="8467" marB="0" anchor="ctr"/>
                </a:tc>
                <a:tc>
                  <a:txBody>
                    <a:bodyPr/>
                    <a:lstStyle/>
                    <a:p>
                      <a:pPr algn="ctr" fontAlgn="b"/>
                      <a:r>
                        <a:rPr lang="en-US" sz="1200" b="0" i="0" u="none" strike="noStrike">
                          <a:solidFill>
                            <a:srgbClr val="000000"/>
                          </a:solidFill>
                          <a:effectLst/>
                          <a:latin typeface="Calibri" panose="020F0502020204030204" pitchFamily="34" charset="0"/>
                        </a:rPr>
                        <a:t>58%</a:t>
                      </a:r>
                    </a:p>
                  </a:txBody>
                  <a:tcPr marL="8467" marR="8467" marT="8467" marB="0" anchor="ctr"/>
                </a:tc>
                <a:extLst>
                  <a:ext uri="{0D108BD9-81ED-4DB2-BD59-A6C34878D82A}">
                    <a16:rowId xmlns:a16="http://schemas.microsoft.com/office/drawing/2014/main" val="3084703268"/>
                  </a:ext>
                </a:extLst>
              </a:tr>
            </a:tbl>
          </a:graphicData>
        </a:graphic>
      </p:graphicFrame>
      <p:graphicFrame>
        <p:nvGraphicFramePr>
          <p:cNvPr id="5" name="Table 4">
            <a:extLst>
              <a:ext uri="{FF2B5EF4-FFF2-40B4-BE49-F238E27FC236}">
                <a16:creationId xmlns:a16="http://schemas.microsoft.com/office/drawing/2014/main" id="{5696E95D-5F49-47E9-A316-28BDD8CA8E6D}"/>
              </a:ext>
            </a:extLst>
          </p:cNvPr>
          <p:cNvGraphicFramePr>
            <a:graphicFrameLocks noGrp="1"/>
          </p:cNvGraphicFramePr>
          <p:nvPr/>
        </p:nvGraphicFramePr>
        <p:xfrm>
          <a:off x="4242486" y="615402"/>
          <a:ext cx="4043258" cy="5643673"/>
        </p:xfrm>
        <a:graphic>
          <a:graphicData uri="http://schemas.openxmlformats.org/drawingml/2006/table">
            <a:tbl>
              <a:tblPr/>
              <a:tblGrid>
                <a:gridCol w="937963">
                  <a:extLst>
                    <a:ext uri="{9D8B030D-6E8A-4147-A177-3AD203B41FA5}">
                      <a16:colId xmlns:a16="http://schemas.microsoft.com/office/drawing/2014/main" val="2069767521"/>
                    </a:ext>
                  </a:extLst>
                </a:gridCol>
                <a:gridCol w="1411499">
                  <a:extLst>
                    <a:ext uri="{9D8B030D-6E8A-4147-A177-3AD203B41FA5}">
                      <a16:colId xmlns:a16="http://schemas.microsoft.com/office/drawing/2014/main" val="902132233"/>
                    </a:ext>
                  </a:extLst>
                </a:gridCol>
                <a:gridCol w="812023">
                  <a:extLst>
                    <a:ext uri="{9D8B030D-6E8A-4147-A177-3AD203B41FA5}">
                      <a16:colId xmlns:a16="http://schemas.microsoft.com/office/drawing/2014/main" val="1401698075"/>
                    </a:ext>
                  </a:extLst>
                </a:gridCol>
                <a:gridCol w="881773">
                  <a:extLst>
                    <a:ext uri="{9D8B030D-6E8A-4147-A177-3AD203B41FA5}">
                      <a16:colId xmlns:a16="http://schemas.microsoft.com/office/drawing/2014/main" val="1628878958"/>
                    </a:ext>
                  </a:extLst>
                </a:gridCol>
              </a:tblGrid>
              <a:tr h="422188">
                <a:tc>
                  <a:txBody>
                    <a:bodyPr/>
                    <a:lstStyle/>
                    <a:p>
                      <a:pPr algn="l" fontAlgn="b"/>
                      <a:endParaRPr lang="en-US" sz="1200" b="1" i="0" u="none" strike="noStrike">
                        <a:solidFill>
                          <a:srgbClr val="000000"/>
                        </a:solidFill>
                        <a:effectLst/>
                        <a:latin typeface="Calibri" panose="020F0502020204030204" pitchFamily="34" charset="0"/>
                        <a:cs typeface="Calibri" panose="020F0502020204030204" pitchFamily="34" charset="0"/>
                      </a:endParaRPr>
                    </a:p>
                  </a:txBody>
                  <a:tcPr marL="3431" marR="3431" marT="3431" marB="0" anchor="ctr">
                    <a:solidFill>
                      <a:srgbClr val="4E97CC"/>
                    </a:solidFill>
                  </a:tcPr>
                </a:tc>
                <a:tc>
                  <a:txBody>
                    <a:bodyPr/>
                    <a:lstStyle/>
                    <a:p>
                      <a:pPr algn="ctr" fontAlgn="b"/>
                      <a:r>
                        <a:rPr lang="en-US" sz="1200" b="1" i="0" u="none" strike="noStrike" cap="none">
                          <a:solidFill>
                            <a:srgbClr val="000000"/>
                          </a:solidFill>
                          <a:latin typeface="Calibri"/>
                          <a:cs typeface="Calibri"/>
                          <a:sym typeface="Arial"/>
                        </a:rPr>
                        <a:t>Demographics</a:t>
                      </a:r>
                      <a:endParaRPr lang="en-US" sz="1200" b="1" i="0" u="none" strike="noStrike">
                        <a:solidFill>
                          <a:srgbClr val="000000"/>
                        </a:solidFill>
                        <a:effectLst/>
                        <a:latin typeface="Calibri"/>
                        <a:cs typeface="Calibri"/>
                      </a:endParaRPr>
                    </a:p>
                  </a:txBody>
                  <a:tcPr marL="3431" marR="3431" marT="3431" marB="0" anchor="ctr">
                    <a:solidFill>
                      <a:srgbClr val="4E97CC"/>
                    </a:solidFill>
                  </a:tcPr>
                </a:tc>
                <a:tc>
                  <a:txBody>
                    <a:bodyPr/>
                    <a:lstStyle/>
                    <a:p>
                      <a:pPr algn="ctr" fontAlgn="b"/>
                      <a:r>
                        <a:rPr lang="en-US" sz="1200" b="1" u="none" strike="noStrike">
                          <a:effectLst/>
                          <a:latin typeface="Calibri"/>
                          <a:cs typeface="Calibri"/>
                        </a:rPr>
                        <a:t>Frequency</a:t>
                      </a:r>
                    </a:p>
                  </a:txBody>
                  <a:tcPr marL="3431" marR="3431" marT="3431" marB="0" anchor="ctr">
                    <a:solidFill>
                      <a:srgbClr val="4E97CC"/>
                    </a:solidFill>
                  </a:tcPr>
                </a:tc>
                <a:tc>
                  <a:txBody>
                    <a:bodyPr/>
                    <a:lstStyle/>
                    <a:p>
                      <a:pPr algn="ctr" fontAlgn="b"/>
                      <a:r>
                        <a:rPr lang="en-US" sz="1200" b="1" u="none" strike="noStrike">
                          <a:effectLst/>
                          <a:latin typeface="Calibri"/>
                          <a:cs typeface="Calibri"/>
                        </a:rPr>
                        <a:t>Weighted %</a:t>
                      </a:r>
                      <a:endParaRPr lang="en-US" sz="1200" b="1" i="0" u="none" strike="noStrike">
                        <a:solidFill>
                          <a:srgbClr val="000000"/>
                        </a:solidFill>
                        <a:effectLst/>
                        <a:latin typeface="Calibri"/>
                        <a:cs typeface="Calibri"/>
                      </a:endParaRPr>
                    </a:p>
                  </a:txBody>
                  <a:tcPr marL="3431" marR="3431" marT="3431" marB="0" anchor="ctr">
                    <a:solidFill>
                      <a:srgbClr val="4E97CC"/>
                    </a:solidFill>
                  </a:tcPr>
                </a:tc>
                <a:extLst>
                  <a:ext uri="{0D108BD9-81ED-4DB2-BD59-A6C34878D82A}">
                    <a16:rowId xmlns:a16="http://schemas.microsoft.com/office/drawing/2014/main" val="3161866333"/>
                  </a:ext>
                </a:extLst>
              </a:tr>
              <a:tr h="191347">
                <a:tc rowSpan="2">
                  <a:txBody>
                    <a:bodyPr/>
                    <a:lstStyle/>
                    <a:p>
                      <a:pPr algn="l" fontAlgn="b"/>
                      <a:r>
                        <a:rPr lang="en-US" sz="1200" b="1" i="0" u="none" strike="noStrike">
                          <a:solidFill>
                            <a:srgbClr val="000000"/>
                          </a:solidFill>
                          <a:effectLst/>
                          <a:latin typeface="Calibri"/>
                          <a:cs typeface="Calibri"/>
                        </a:rPr>
                        <a:t>Transgender Experience </a:t>
                      </a:r>
                    </a:p>
                  </a:txBody>
                  <a:tcPr marL="102943" marR="3431" marT="3431" marB="0" anchor="ctr"/>
                </a:tc>
                <a:tc>
                  <a:txBody>
                    <a:bodyPr/>
                    <a:lstStyle/>
                    <a:p>
                      <a:pPr algn="l" fontAlgn="b"/>
                      <a:r>
                        <a:rPr lang="en-US" sz="1200" u="none" strike="noStrike">
                          <a:effectLst/>
                          <a:latin typeface="Calibri"/>
                          <a:cs typeface="Calibri"/>
                        </a:rPr>
                        <a:t>​   Transgender</a:t>
                      </a:r>
                      <a:endParaRPr lang="en-US" sz="1200" b="0" i="0" u="none" strike="noStrike">
                        <a:solidFill>
                          <a:srgbClr val="000000"/>
                        </a:solidFill>
                        <a:effectLst/>
                        <a:latin typeface="Calibri"/>
                        <a:cs typeface="Calibri"/>
                      </a:endParaRPr>
                    </a:p>
                  </a:txBody>
                  <a:tcPr marL="102943" marR="3431" marT="3431" marB="0" anchor="b"/>
                </a:tc>
                <a:tc>
                  <a:txBody>
                    <a:bodyPr/>
                    <a:lstStyle/>
                    <a:p>
                      <a:pPr algn="ctr" fontAlgn="b"/>
                      <a:r>
                        <a:rPr lang="en-US" sz="1200" b="0" i="0" u="none" strike="noStrike">
                          <a:solidFill>
                            <a:srgbClr val="000000"/>
                          </a:solidFill>
                          <a:effectLst/>
                          <a:latin typeface="Calibri" panose="020F0502020204030204" pitchFamily="34" charset="0"/>
                        </a:rPr>
                        <a:t>134</a:t>
                      </a:r>
                    </a:p>
                  </a:txBody>
                  <a:tcPr marL="8467" marR="8467" marT="8467" marB="0" anchor="ctr"/>
                </a:tc>
                <a:tc>
                  <a:txBody>
                    <a:bodyPr/>
                    <a:lstStyle/>
                    <a:p>
                      <a:pPr algn="ctr" fontAlgn="b"/>
                      <a:r>
                        <a:rPr lang="en-US" sz="1200" b="0" i="0" u="none" strike="noStrike">
                          <a:solidFill>
                            <a:srgbClr val="000000"/>
                          </a:solidFill>
                          <a:effectLst/>
                          <a:latin typeface="Calibri" panose="020F0502020204030204" pitchFamily="34" charset="0"/>
                        </a:rPr>
                        <a:t>62%</a:t>
                      </a:r>
                    </a:p>
                  </a:txBody>
                  <a:tcPr marL="8467" marR="8467" marT="8467" marB="0" anchor="ctr"/>
                </a:tc>
                <a:extLst>
                  <a:ext uri="{0D108BD9-81ED-4DB2-BD59-A6C34878D82A}">
                    <a16:rowId xmlns:a16="http://schemas.microsoft.com/office/drawing/2014/main" val="4186327664"/>
                  </a:ext>
                </a:extLst>
              </a:tr>
              <a:tr h="191347">
                <a:tc vMerge="1">
                  <a:txBody>
                    <a:bodyPr/>
                    <a:lstStyle/>
                    <a:p>
                      <a:pPr algn="l" fontAlgn="b"/>
                      <a:endParaRPr lang="en-US" sz="1000" b="0" i="0" u="none" strike="noStrike">
                        <a:solidFill>
                          <a:srgbClr val="000000"/>
                        </a:solidFill>
                        <a:effectLst/>
                        <a:latin typeface="Calibri" panose="020F0502020204030204" pitchFamily="34" charset="0"/>
                        <a:cs typeface="Calibri" panose="020F0502020204030204" pitchFamily="34" charset="0"/>
                      </a:endParaRPr>
                    </a:p>
                  </a:txBody>
                  <a:tcPr marL="102942" marR="3431" marT="3431" marB="0" anchor="b"/>
                </a:tc>
                <a:tc>
                  <a:txBody>
                    <a:bodyPr/>
                    <a:lstStyle/>
                    <a:p>
                      <a:pPr algn="l" fontAlgn="b"/>
                      <a:r>
                        <a:rPr lang="en-US" sz="1200" u="none" strike="noStrike">
                          <a:effectLst/>
                          <a:latin typeface="Calibri"/>
                          <a:cs typeface="Calibri"/>
                        </a:rPr>
                        <a:t>   Not Transgender</a:t>
                      </a:r>
                      <a:endParaRPr lang="en-US" sz="1200" b="0" i="0" u="none" strike="noStrike">
                        <a:solidFill>
                          <a:srgbClr val="000000"/>
                        </a:solidFill>
                        <a:effectLst/>
                        <a:latin typeface="Calibri"/>
                        <a:cs typeface="Calibri"/>
                      </a:endParaRPr>
                    </a:p>
                  </a:txBody>
                  <a:tcPr marL="102943" marR="3431" marT="3431" marB="0" anchor="b"/>
                </a:tc>
                <a:tc>
                  <a:txBody>
                    <a:bodyPr/>
                    <a:lstStyle/>
                    <a:p>
                      <a:pPr algn="ctr" fontAlgn="b"/>
                      <a:r>
                        <a:rPr lang="en-US" sz="1200" b="0" i="0" u="none" strike="noStrike">
                          <a:solidFill>
                            <a:srgbClr val="000000"/>
                          </a:solidFill>
                          <a:effectLst/>
                          <a:latin typeface="Calibri" panose="020F0502020204030204" pitchFamily="34" charset="0"/>
                        </a:rPr>
                        <a:t>8480</a:t>
                      </a:r>
                    </a:p>
                  </a:txBody>
                  <a:tcPr marL="8467" marR="8467" marT="8467" marB="0" anchor="ctr"/>
                </a:tc>
                <a:tc>
                  <a:txBody>
                    <a:bodyPr/>
                    <a:lstStyle/>
                    <a:p>
                      <a:pPr algn="ctr" fontAlgn="b"/>
                      <a:r>
                        <a:rPr lang="en-US" sz="1200" b="0" i="0" u="none" strike="noStrike">
                          <a:solidFill>
                            <a:srgbClr val="000000"/>
                          </a:solidFill>
                          <a:effectLst/>
                          <a:latin typeface="Calibri" panose="020F0502020204030204" pitchFamily="34" charset="0"/>
                        </a:rPr>
                        <a:t>33%</a:t>
                      </a:r>
                    </a:p>
                  </a:txBody>
                  <a:tcPr marL="8467" marR="8467" marT="8467" marB="0" anchor="ctr"/>
                </a:tc>
                <a:extLst>
                  <a:ext uri="{0D108BD9-81ED-4DB2-BD59-A6C34878D82A}">
                    <a16:rowId xmlns:a16="http://schemas.microsoft.com/office/drawing/2014/main" val="594575615"/>
                  </a:ext>
                </a:extLst>
              </a:tr>
              <a:tr h="191347">
                <a:tc rowSpan="5">
                  <a:txBody>
                    <a:bodyPr/>
                    <a:lstStyle/>
                    <a:p>
                      <a:pPr algn="l" fontAlgn="b"/>
                      <a:r>
                        <a:rPr lang="en-US" sz="1200" b="1" i="0" u="none" strike="noStrike">
                          <a:solidFill>
                            <a:srgbClr val="000000"/>
                          </a:solidFill>
                          <a:effectLst/>
                          <a:latin typeface="Calibri"/>
                          <a:cs typeface="Calibri"/>
                        </a:rPr>
                        <a:t>Income</a:t>
                      </a:r>
                    </a:p>
                  </a:txBody>
                  <a:tcPr marL="102943" marR="3431" marT="3431" marB="0" anchor="ctr"/>
                </a:tc>
                <a:tc>
                  <a:txBody>
                    <a:bodyPr/>
                    <a:lstStyle/>
                    <a:p>
                      <a:pPr lvl="0" algn="l" fontAlgn="b"/>
                      <a:r>
                        <a:rPr lang="en-US" sz="1200" b="0" u="none" strike="noStrike">
                          <a:solidFill>
                            <a:srgbClr val="000000"/>
                          </a:solidFill>
                          <a:effectLst/>
                          <a:latin typeface="Calibri"/>
                          <a:cs typeface="Calibri"/>
                        </a:rPr>
                        <a:t>&lt;$35K</a:t>
                      </a:r>
                      <a:endParaRPr lang="en-US" sz="1200" b="0" i="0" u="none" strike="noStrike">
                        <a:solidFill>
                          <a:srgbClr val="000000"/>
                        </a:solidFill>
                        <a:effectLst/>
                        <a:latin typeface="Calibri"/>
                        <a:cs typeface="Calibri"/>
                      </a:endParaRPr>
                    </a:p>
                  </a:txBody>
                  <a:tcPr marL="190500" marR="6351" marT="6351" marB="0" anchor="b"/>
                </a:tc>
                <a:tc>
                  <a:txBody>
                    <a:bodyPr/>
                    <a:lstStyle/>
                    <a:p>
                      <a:pPr algn="ctr" fontAlgn="b"/>
                      <a:r>
                        <a:rPr lang="en-US" sz="1200" b="0" i="0" u="none" strike="noStrike">
                          <a:solidFill>
                            <a:srgbClr val="000000"/>
                          </a:solidFill>
                          <a:effectLst/>
                          <a:latin typeface="Calibri" panose="020F0502020204030204" pitchFamily="34" charset="0"/>
                        </a:rPr>
                        <a:t>1312</a:t>
                      </a:r>
                    </a:p>
                  </a:txBody>
                  <a:tcPr marL="8467" marR="8467" marT="8467" marB="0" anchor="ctr"/>
                </a:tc>
                <a:tc>
                  <a:txBody>
                    <a:bodyPr/>
                    <a:lstStyle/>
                    <a:p>
                      <a:pPr algn="ctr" fontAlgn="b"/>
                      <a:r>
                        <a:rPr lang="en-US" sz="1200" b="0" i="0" u="none" strike="noStrike">
                          <a:solidFill>
                            <a:srgbClr val="000000"/>
                          </a:solidFill>
                          <a:effectLst/>
                          <a:latin typeface="Calibri" panose="020F0502020204030204" pitchFamily="34" charset="0"/>
                        </a:rPr>
                        <a:t>42%</a:t>
                      </a:r>
                    </a:p>
                  </a:txBody>
                  <a:tcPr marL="8467" marR="8467" marT="8467" marB="0" anchor="ctr"/>
                </a:tc>
                <a:extLst>
                  <a:ext uri="{0D108BD9-81ED-4DB2-BD59-A6C34878D82A}">
                    <a16:rowId xmlns:a16="http://schemas.microsoft.com/office/drawing/2014/main" val="3136383532"/>
                  </a:ext>
                </a:extLst>
              </a:tr>
              <a:tr h="191347">
                <a:tc vMerge="1">
                  <a:txBody>
                    <a:bodyPr/>
                    <a:lstStyle/>
                    <a:p>
                      <a:pPr algn="l" fontAlgn="b"/>
                      <a:endParaRPr lang="en-US" sz="1000" b="0" i="0" u="none" strike="noStrike">
                        <a:solidFill>
                          <a:srgbClr val="000000"/>
                        </a:solidFill>
                        <a:effectLst/>
                        <a:latin typeface="Calibri" panose="020F0502020204030204" pitchFamily="34" charset="0"/>
                        <a:cs typeface="Calibri" panose="020F0502020204030204" pitchFamily="34" charset="0"/>
                      </a:endParaRPr>
                    </a:p>
                  </a:txBody>
                  <a:tcPr marL="102942" marR="3431" marT="3431" marB="0" anchor="b"/>
                </a:tc>
                <a:tc>
                  <a:txBody>
                    <a:bodyPr/>
                    <a:lstStyle/>
                    <a:p>
                      <a:pPr algn="l" fontAlgn="b"/>
                      <a:r>
                        <a:rPr lang="en-US" sz="1200" b="0" u="none" strike="noStrike">
                          <a:solidFill>
                            <a:srgbClr val="000000"/>
                          </a:solidFill>
                          <a:effectLst/>
                          <a:latin typeface="Calibri"/>
                          <a:cs typeface="Calibri"/>
                        </a:rPr>
                        <a:t>$35-74,999K</a:t>
                      </a:r>
                      <a:endParaRPr lang="en-US" sz="1200" b="0" i="0" u="none" strike="noStrike">
                        <a:solidFill>
                          <a:srgbClr val="000000"/>
                        </a:solidFill>
                        <a:effectLst/>
                        <a:latin typeface="Calibri"/>
                        <a:cs typeface="Calibri"/>
                      </a:endParaRPr>
                    </a:p>
                  </a:txBody>
                  <a:tcPr marL="190500" marR="6351" marT="6351" marB="0" anchor="b"/>
                </a:tc>
                <a:tc>
                  <a:txBody>
                    <a:bodyPr/>
                    <a:lstStyle/>
                    <a:p>
                      <a:pPr algn="ctr" fontAlgn="b"/>
                      <a:r>
                        <a:rPr lang="en-US" sz="1200" b="0" i="0" u="none" strike="noStrike">
                          <a:solidFill>
                            <a:srgbClr val="000000"/>
                          </a:solidFill>
                          <a:effectLst/>
                          <a:latin typeface="Calibri" panose="020F0502020204030204" pitchFamily="34" charset="0"/>
                        </a:rPr>
                        <a:t>2163</a:t>
                      </a:r>
                    </a:p>
                  </a:txBody>
                  <a:tcPr marL="8467" marR="8467" marT="8467" marB="0" anchor="ctr"/>
                </a:tc>
                <a:tc>
                  <a:txBody>
                    <a:bodyPr/>
                    <a:lstStyle/>
                    <a:p>
                      <a:pPr algn="ctr" fontAlgn="b"/>
                      <a:r>
                        <a:rPr lang="en-US" sz="1200" b="0" i="0" u="none" strike="noStrike">
                          <a:solidFill>
                            <a:srgbClr val="000000"/>
                          </a:solidFill>
                          <a:effectLst/>
                          <a:latin typeface="Calibri" panose="020F0502020204030204" pitchFamily="34" charset="0"/>
                        </a:rPr>
                        <a:t>35%</a:t>
                      </a:r>
                    </a:p>
                  </a:txBody>
                  <a:tcPr marL="8467" marR="8467" marT="8467" marB="0" anchor="ctr"/>
                </a:tc>
                <a:extLst>
                  <a:ext uri="{0D108BD9-81ED-4DB2-BD59-A6C34878D82A}">
                    <a16:rowId xmlns:a16="http://schemas.microsoft.com/office/drawing/2014/main" val="2466828053"/>
                  </a:ext>
                </a:extLst>
              </a:tr>
              <a:tr h="191347">
                <a:tc vMerge="1">
                  <a:txBody>
                    <a:bodyPr/>
                    <a:lstStyle/>
                    <a:p>
                      <a:pPr algn="l" fontAlgn="b"/>
                      <a:endParaRPr lang="en-US" sz="1000" b="0" i="0" u="none" strike="noStrike">
                        <a:solidFill>
                          <a:srgbClr val="000000"/>
                        </a:solidFill>
                        <a:effectLst/>
                        <a:latin typeface="Calibri" panose="020F0502020204030204" pitchFamily="34" charset="0"/>
                        <a:cs typeface="Calibri" panose="020F0502020204030204" pitchFamily="34" charset="0"/>
                      </a:endParaRPr>
                    </a:p>
                  </a:txBody>
                  <a:tcPr marL="102942" marR="3431" marT="3431" marB="0" anchor="b"/>
                </a:tc>
                <a:tc>
                  <a:txBody>
                    <a:bodyPr/>
                    <a:lstStyle/>
                    <a:p>
                      <a:pPr algn="l" fontAlgn="b"/>
                      <a:r>
                        <a:rPr lang="en-US" sz="1200" b="0" u="none" strike="noStrike">
                          <a:solidFill>
                            <a:srgbClr val="000000"/>
                          </a:solidFill>
                          <a:effectLst/>
                          <a:latin typeface="Calibri"/>
                          <a:cs typeface="Calibri"/>
                        </a:rPr>
                        <a:t>$75-99,999K</a:t>
                      </a:r>
                      <a:endParaRPr lang="en-US" sz="1200" b="0" i="0" u="none" strike="noStrike">
                        <a:solidFill>
                          <a:srgbClr val="000000"/>
                        </a:solidFill>
                        <a:effectLst/>
                        <a:latin typeface="Calibri"/>
                        <a:cs typeface="Calibri"/>
                      </a:endParaRPr>
                    </a:p>
                  </a:txBody>
                  <a:tcPr marL="190500" marR="6351" marT="6351" marB="0" anchor="b"/>
                </a:tc>
                <a:tc>
                  <a:txBody>
                    <a:bodyPr/>
                    <a:lstStyle/>
                    <a:p>
                      <a:pPr algn="ctr" fontAlgn="b"/>
                      <a:r>
                        <a:rPr lang="en-US" sz="1200" b="0" i="0" u="none" strike="noStrike">
                          <a:solidFill>
                            <a:srgbClr val="000000"/>
                          </a:solidFill>
                          <a:effectLst/>
                          <a:latin typeface="Calibri" panose="020F0502020204030204" pitchFamily="34" charset="0"/>
                        </a:rPr>
                        <a:t>1302</a:t>
                      </a:r>
                    </a:p>
                  </a:txBody>
                  <a:tcPr marL="8467" marR="8467" marT="8467" marB="0" anchor="ctr"/>
                </a:tc>
                <a:tc>
                  <a:txBody>
                    <a:bodyPr/>
                    <a:lstStyle/>
                    <a:p>
                      <a:pPr algn="ctr" fontAlgn="b"/>
                      <a:r>
                        <a:rPr lang="en-US" sz="1200" b="0" i="0" u="none" strike="noStrike">
                          <a:solidFill>
                            <a:srgbClr val="000000"/>
                          </a:solidFill>
                          <a:effectLst/>
                          <a:latin typeface="Calibri" panose="020F0502020204030204" pitchFamily="34" charset="0"/>
                        </a:rPr>
                        <a:t>33%</a:t>
                      </a:r>
                    </a:p>
                  </a:txBody>
                  <a:tcPr marL="8467" marR="8467" marT="8467" marB="0" anchor="ctr"/>
                </a:tc>
                <a:extLst>
                  <a:ext uri="{0D108BD9-81ED-4DB2-BD59-A6C34878D82A}">
                    <a16:rowId xmlns:a16="http://schemas.microsoft.com/office/drawing/2014/main" val="3734948310"/>
                  </a:ext>
                </a:extLst>
              </a:tr>
              <a:tr h="191347">
                <a:tc vMerge="1">
                  <a:txBody>
                    <a:bodyPr/>
                    <a:lstStyle/>
                    <a:p>
                      <a:pPr algn="l" fontAlgn="b"/>
                      <a:endParaRPr lang="en-US" sz="1000" b="0" i="0" u="none" strike="noStrike">
                        <a:solidFill>
                          <a:srgbClr val="000000"/>
                        </a:solidFill>
                        <a:effectLst/>
                        <a:latin typeface="Calibri" panose="020F0502020204030204" pitchFamily="34" charset="0"/>
                        <a:cs typeface="Calibri" panose="020F0502020204030204" pitchFamily="34" charset="0"/>
                      </a:endParaRPr>
                    </a:p>
                  </a:txBody>
                  <a:tcPr marL="102942" marR="3431" marT="3431" marB="0" anchor="b"/>
                </a:tc>
                <a:tc>
                  <a:txBody>
                    <a:bodyPr/>
                    <a:lstStyle/>
                    <a:p>
                      <a:pPr algn="l" fontAlgn="b"/>
                      <a:r>
                        <a:rPr lang="en-US" sz="1200" b="0" u="none" strike="noStrike">
                          <a:solidFill>
                            <a:srgbClr val="000000"/>
                          </a:solidFill>
                          <a:effectLst/>
                          <a:latin typeface="Calibri"/>
                          <a:cs typeface="Calibri"/>
                        </a:rPr>
                        <a:t>$100-149,999K</a:t>
                      </a:r>
                      <a:endParaRPr lang="en-US" sz="1200" b="0" i="0" u="none" strike="noStrike">
                        <a:solidFill>
                          <a:srgbClr val="000000"/>
                        </a:solidFill>
                        <a:effectLst/>
                        <a:latin typeface="Calibri"/>
                        <a:cs typeface="Calibri"/>
                      </a:endParaRPr>
                    </a:p>
                  </a:txBody>
                  <a:tcPr marL="190500" marR="6351" marT="6351" marB="0" anchor="b"/>
                </a:tc>
                <a:tc>
                  <a:txBody>
                    <a:bodyPr/>
                    <a:lstStyle/>
                    <a:p>
                      <a:pPr algn="ctr" fontAlgn="b"/>
                      <a:r>
                        <a:rPr lang="en-US" sz="1200" b="0" i="0" u="none" strike="noStrike">
                          <a:solidFill>
                            <a:srgbClr val="000000"/>
                          </a:solidFill>
                          <a:effectLst/>
                          <a:latin typeface="Calibri" panose="020F0502020204030204" pitchFamily="34" charset="0"/>
                        </a:rPr>
                        <a:t>1792</a:t>
                      </a:r>
                    </a:p>
                  </a:txBody>
                  <a:tcPr marL="8467" marR="8467" marT="8467" marB="0" anchor="ctr"/>
                </a:tc>
                <a:tc>
                  <a:txBody>
                    <a:bodyPr/>
                    <a:lstStyle/>
                    <a:p>
                      <a:pPr algn="ctr" fontAlgn="b"/>
                      <a:r>
                        <a:rPr lang="en-US" sz="1200" b="0" i="0" u="none" strike="noStrike">
                          <a:solidFill>
                            <a:srgbClr val="000000"/>
                          </a:solidFill>
                          <a:effectLst/>
                          <a:latin typeface="Calibri" panose="020F0502020204030204" pitchFamily="34" charset="0"/>
                        </a:rPr>
                        <a:t>31%</a:t>
                      </a:r>
                    </a:p>
                  </a:txBody>
                  <a:tcPr marL="8467" marR="8467" marT="8467" marB="0" anchor="ctr"/>
                </a:tc>
                <a:extLst>
                  <a:ext uri="{0D108BD9-81ED-4DB2-BD59-A6C34878D82A}">
                    <a16:rowId xmlns:a16="http://schemas.microsoft.com/office/drawing/2014/main" val="1067024779"/>
                  </a:ext>
                </a:extLst>
              </a:tr>
              <a:tr h="191347">
                <a:tc vMerge="1">
                  <a:txBody>
                    <a:bodyPr/>
                    <a:lstStyle/>
                    <a:p>
                      <a:pPr algn="l" fontAlgn="b"/>
                      <a:endParaRPr lang="en-US" sz="1000" b="0" i="0" u="none" strike="noStrike">
                        <a:solidFill>
                          <a:srgbClr val="000000"/>
                        </a:solidFill>
                        <a:effectLst/>
                        <a:latin typeface="Calibri" panose="020F0502020204030204" pitchFamily="34" charset="0"/>
                        <a:cs typeface="Calibri" panose="020F0502020204030204" pitchFamily="34" charset="0"/>
                      </a:endParaRPr>
                    </a:p>
                  </a:txBody>
                  <a:tcPr marL="102942" marR="3431" marT="3431" marB="0" anchor="b"/>
                </a:tc>
                <a:tc>
                  <a:txBody>
                    <a:bodyPr/>
                    <a:lstStyle/>
                    <a:p>
                      <a:pPr algn="l" fontAlgn="b"/>
                      <a:r>
                        <a:rPr lang="en-US" sz="1200" b="0" u="none" strike="noStrike">
                          <a:solidFill>
                            <a:srgbClr val="000000"/>
                          </a:solidFill>
                          <a:effectLst/>
                          <a:latin typeface="Calibri"/>
                          <a:cs typeface="Calibri"/>
                        </a:rPr>
                        <a:t>$150K+</a:t>
                      </a:r>
                      <a:endParaRPr lang="en-US" sz="1200" b="0" i="0" u="none" strike="noStrike">
                        <a:solidFill>
                          <a:srgbClr val="000000"/>
                        </a:solidFill>
                        <a:effectLst/>
                        <a:latin typeface="Calibri"/>
                        <a:cs typeface="Calibri"/>
                      </a:endParaRPr>
                    </a:p>
                  </a:txBody>
                  <a:tcPr marL="190500" marR="6351" marT="6351" marB="0" anchor="b"/>
                </a:tc>
                <a:tc>
                  <a:txBody>
                    <a:bodyPr/>
                    <a:lstStyle/>
                    <a:p>
                      <a:pPr algn="ctr" fontAlgn="b"/>
                      <a:r>
                        <a:rPr lang="en-US" sz="1200" b="0" i="0" u="none" strike="noStrike">
                          <a:solidFill>
                            <a:srgbClr val="000000"/>
                          </a:solidFill>
                          <a:effectLst/>
                          <a:latin typeface="Calibri" panose="020F0502020204030204" pitchFamily="34" charset="0"/>
                        </a:rPr>
                        <a:t>1998</a:t>
                      </a:r>
                    </a:p>
                  </a:txBody>
                  <a:tcPr marL="8467" marR="8467" marT="8467" marB="0" anchor="ctr"/>
                </a:tc>
                <a:tc>
                  <a:txBody>
                    <a:bodyPr/>
                    <a:lstStyle/>
                    <a:p>
                      <a:pPr algn="ctr" fontAlgn="b"/>
                      <a:r>
                        <a:rPr lang="en-US" sz="1200" b="0" i="0" u="none" strike="noStrike">
                          <a:solidFill>
                            <a:srgbClr val="000000"/>
                          </a:solidFill>
                          <a:effectLst/>
                          <a:latin typeface="Calibri" panose="020F0502020204030204" pitchFamily="34" charset="0"/>
                        </a:rPr>
                        <a:t>26%</a:t>
                      </a:r>
                    </a:p>
                  </a:txBody>
                  <a:tcPr marL="8467" marR="8467" marT="8467" marB="0" anchor="ctr"/>
                </a:tc>
                <a:extLst>
                  <a:ext uri="{0D108BD9-81ED-4DB2-BD59-A6C34878D82A}">
                    <a16:rowId xmlns:a16="http://schemas.microsoft.com/office/drawing/2014/main" val="3555298764"/>
                  </a:ext>
                </a:extLst>
              </a:tr>
              <a:tr h="372111">
                <a:tc rowSpan="7">
                  <a:txBody>
                    <a:bodyPr/>
                    <a:lstStyle/>
                    <a:p>
                      <a:pPr algn="l" fontAlgn="b"/>
                      <a:r>
                        <a:rPr lang="en-US" sz="1200" b="1" i="0" u="none" strike="noStrike">
                          <a:solidFill>
                            <a:srgbClr val="000000"/>
                          </a:solidFill>
                          <a:effectLst/>
                          <a:latin typeface="Calibri"/>
                          <a:cs typeface="Calibri"/>
                        </a:rPr>
                        <a:t>Educational Attainment</a:t>
                      </a:r>
                    </a:p>
                  </a:txBody>
                  <a:tcPr marL="102943" marR="3431" marT="3431" marB="0" anchor="ctr"/>
                </a:tc>
                <a:tc>
                  <a:txBody>
                    <a:bodyPr/>
                    <a:lstStyle/>
                    <a:p>
                      <a:pPr algn="l" fontAlgn="b"/>
                      <a:r>
                        <a:rPr lang="en-US" sz="1200" b="0" u="none" strike="noStrike">
                          <a:solidFill>
                            <a:srgbClr val="000000"/>
                          </a:solidFill>
                          <a:effectLst/>
                          <a:latin typeface="Calibri"/>
                          <a:cs typeface="Calibri"/>
                        </a:rPr>
                        <a:t>Less than  high school</a:t>
                      </a:r>
                      <a:endParaRPr lang="en-US" sz="1200" b="0" i="0" u="none" strike="noStrike">
                        <a:solidFill>
                          <a:srgbClr val="000000"/>
                        </a:solidFill>
                        <a:effectLst/>
                        <a:latin typeface="Calibri"/>
                        <a:cs typeface="Calibri"/>
                      </a:endParaRPr>
                    </a:p>
                  </a:txBody>
                  <a:tcPr marL="190500" marR="6351" marT="6351" marB="0" anchor="b"/>
                </a:tc>
                <a:tc>
                  <a:txBody>
                    <a:bodyPr/>
                    <a:lstStyle/>
                    <a:p>
                      <a:pPr algn="ctr" fontAlgn="b"/>
                      <a:r>
                        <a:rPr lang="en-US" sz="1200" b="0" i="0" u="none" strike="noStrike">
                          <a:solidFill>
                            <a:srgbClr val="000000"/>
                          </a:solidFill>
                          <a:effectLst/>
                          <a:latin typeface="Calibri" panose="020F0502020204030204" pitchFamily="34" charset="0"/>
                        </a:rPr>
                        <a:t>104</a:t>
                      </a:r>
                    </a:p>
                  </a:txBody>
                  <a:tcPr marL="8467" marR="8467" marT="8467" marB="0" anchor="ctr"/>
                </a:tc>
                <a:tc>
                  <a:txBody>
                    <a:bodyPr/>
                    <a:lstStyle/>
                    <a:p>
                      <a:pPr algn="ctr" fontAlgn="b"/>
                      <a:r>
                        <a:rPr lang="en-US" sz="1200" b="0" i="0" u="none" strike="noStrike">
                          <a:solidFill>
                            <a:srgbClr val="000000"/>
                          </a:solidFill>
                          <a:effectLst/>
                          <a:latin typeface="Calibri" panose="020F0502020204030204" pitchFamily="34" charset="0"/>
                        </a:rPr>
                        <a:t>36%</a:t>
                      </a:r>
                    </a:p>
                  </a:txBody>
                  <a:tcPr marL="8467" marR="8467" marT="8467" marB="0" anchor="ctr"/>
                </a:tc>
                <a:extLst>
                  <a:ext uri="{0D108BD9-81ED-4DB2-BD59-A6C34878D82A}">
                    <a16:rowId xmlns:a16="http://schemas.microsoft.com/office/drawing/2014/main" val="892393762"/>
                  </a:ext>
                </a:extLst>
              </a:tr>
              <a:tr h="191347">
                <a:tc vMerge="1">
                  <a:txBody>
                    <a:bodyPr/>
                    <a:lstStyle/>
                    <a:p>
                      <a:pPr algn="l" fontAlgn="b"/>
                      <a:endParaRPr lang="en-US" sz="1000" b="0" i="0" u="none" strike="noStrike">
                        <a:solidFill>
                          <a:srgbClr val="000000"/>
                        </a:solidFill>
                        <a:effectLst/>
                        <a:latin typeface="Calibri" panose="020F0502020204030204" pitchFamily="34" charset="0"/>
                        <a:cs typeface="Calibri" panose="020F0502020204030204" pitchFamily="34" charset="0"/>
                      </a:endParaRPr>
                    </a:p>
                  </a:txBody>
                  <a:tcPr marL="102942" marR="3431" marT="3431" marB="0" anchor="b"/>
                </a:tc>
                <a:tc>
                  <a:txBody>
                    <a:bodyPr/>
                    <a:lstStyle/>
                    <a:p>
                      <a:pPr algn="l" fontAlgn="b"/>
                      <a:r>
                        <a:rPr lang="en-US" sz="1200" b="0" u="none" strike="noStrike">
                          <a:solidFill>
                            <a:srgbClr val="000000"/>
                          </a:solidFill>
                          <a:effectLst/>
                          <a:latin typeface="Calibri"/>
                          <a:cs typeface="Calibri"/>
                        </a:rPr>
                        <a:t>High school or GED</a:t>
                      </a:r>
                      <a:endParaRPr lang="en-US" sz="1200" b="0" i="0" u="none" strike="noStrike">
                        <a:solidFill>
                          <a:srgbClr val="000000"/>
                        </a:solidFill>
                        <a:effectLst/>
                        <a:latin typeface="Calibri"/>
                        <a:cs typeface="Calibri"/>
                      </a:endParaRPr>
                    </a:p>
                  </a:txBody>
                  <a:tcPr marL="190500" marR="6351" marT="6351" marB="0" anchor="b"/>
                </a:tc>
                <a:tc>
                  <a:txBody>
                    <a:bodyPr/>
                    <a:lstStyle/>
                    <a:p>
                      <a:pPr algn="ctr" fontAlgn="b"/>
                      <a:r>
                        <a:rPr lang="en-US" sz="1200" b="0" i="0" u="none" strike="noStrike">
                          <a:solidFill>
                            <a:srgbClr val="000000"/>
                          </a:solidFill>
                          <a:effectLst/>
                          <a:latin typeface="Calibri" panose="020F0502020204030204" pitchFamily="34" charset="0"/>
                        </a:rPr>
                        <a:t>543</a:t>
                      </a:r>
                    </a:p>
                  </a:txBody>
                  <a:tcPr marL="8467" marR="8467" marT="8467" marB="0" anchor="ctr"/>
                </a:tc>
                <a:tc>
                  <a:txBody>
                    <a:bodyPr/>
                    <a:lstStyle/>
                    <a:p>
                      <a:pPr algn="ctr" fontAlgn="b"/>
                      <a:r>
                        <a:rPr lang="en-US" sz="1200" b="0" i="0" u="none" strike="noStrike">
                          <a:solidFill>
                            <a:srgbClr val="000000"/>
                          </a:solidFill>
                          <a:effectLst/>
                          <a:latin typeface="Calibri" panose="020F0502020204030204" pitchFamily="34" charset="0"/>
                        </a:rPr>
                        <a:t>32%</a:t>
                      </a:r>
                    </a:p>
                  </a:txBody>
                  <a:tcPr marL="8467" marR="8467" marT="8467" marB="0" anchor="ctr"/>
                </a:tc>
                <a:extLst>
                  <a:ext uri="{0D108BD9-81ED-4DB2-BD59-A6C34878D82A}">
                    <a16:rowId xmlns:a16="http://schemas.microsoft.com/office/drawing/2014/main" val="3885441753"/>
                  </a:ext>
                </a:extLst>
              </a:tr>
              <a:tr h="372111">
                <a:tc vMerge="1">
                  <a:txBody>
                    <a:bodyPr/>
                    <a:lstStyle/>
                    <a:p>
                      <a:pPr algn="l" fontAlgn="b"/>
                      <a:endParaRPr lang="en-US" sz="1000" b="0" i="0" u="none" strike="noStrike">
                        <a:solidFill>
                          <a:srgbClr val="000000"/>
                        </a:solidFill>
                        <a:effectLst/>
                        <a:latin typeface="Calibri" panose="020F0502020204030204" pitchFamily="34" charset="0"/>
                        <a:cs typeface="Calibri" panose="020F0502020204030204" pitchFamily="34" charset="0"/>
                      </a:endParaRPr>
                    </a:p>
                  </a:txBody>
                  <a:tcPr marL="102942" marR="3431" marT="3431" marB="0" anchor="b"/>
                </a:tc>
                <a:tc>
                  <a:txBody>
                    <a:bodyPr/>
                    <a:lstStyle/>
                    <a:p>
                      <a:pPr algn="l" fontAlgn="b"/>
                      <a:r>
                        <a:rPr lang="en-US" sz="1200" b="0" u="none" strike="noStrike">
                          <a:solidFill>
                            <a:srgbClr val="000000"/>
                          </a:solidFill>
                          <a:effectLst/>
                          <a:latin typeface="Calibri"/>
                          <a:cs typeface="Calibri"/>
                        </a:rPr>
                        <a:t>Trade/ vocational school</a:t>
                      </a:r>
                      <a:endParaRPr lang="en-US" sz="1200" b="0" i="0" u="none" strike="noStrike">
                        <a:solidFill>
                          <a:srgbClr val="000000"/>
                        </a:solidFill>
                        <a:effectLst/>
                        <a:latin typeface="Calibri"/>
                        <a:cs typeface="Calibri"/>
                      </a:endParaRPr>
                    </a:p>
                  </a:txBody>
                  <a:tcPr marL="190500" marR="6351" marT="6351" marB="0" anchor="b"/>
                </a:tc>
                <a:tc>
                  <a:txBody>
                    <a:bodyPr/>
                    <a:lstStyle/>
                    <a:p>
                      <a:pPr algn="ctr" fontAlgn="b"/>
                      <a:r>
                        <a:rPr lang="en-US" sz="1200" b="0" i="0" u="none" strike="noStrike">
                          <a:solidFill>
                            <a:srgbClr val="000000"/>
                          </a:solidFill>
                          <a:effectLst/>
                          <a:latin typeface="Calibri" panose="020F0502020204030204" pitchFamily="34" charset="0"/>
                        </a:rPr>
                        <a:t>245</a:t>
                      </a:r>
                    </a:p>
                  </a:txBody>
                  <a:tcPr marL="8467" marR="8467" marT="8467" marB="0" anchor="ctr"/>
                </a:tc>
                <a:tc>
                  <a:txBody>
                    <a:bodyPr/>
                    <a:lstStyle/>
                    <a:p>
                      <a:pPr algn="ctr" fontAlgn="b"/>
                      <a:r>
                        <a:rPr lang="en-US" sz="1200" b="0" i="0" u="none" strike="noStrike">
                          <a:solidFill>
                            <a:srgbClr val="000000"/>
                          </a:solidFill>
                          <a:effectLst/>
                          <a:latin typeface="Calibri" panose="020F0502020204030204" pitchFamily="34" charset="0"/>
                        </a:rPr>
                        <a:t>33%</a:t>
                      </a:r>
                    </a:p>
                  </a:txBody>
                  <a:tcPr marL="8467" marR="8467" marT="8467" marB="0" anchor="ctr"/>
                </a:tc>
                <a:extLst>
                  <a:ext uri="{0D108BD9-81ED-4DB2-BD59-A6C34878D82A}">
                    <a16:rowId xmlns:a16="http://schemas.microsoft.com/office/drawing/2014/main" val="2995525455"/>
                  </a:ext>
                </a:extLst>
              </a:tr>
              <a:tr h="191347">
                <a:tc vMerge="1">
                  <a:txBody>
                    <a:bodyPr/>
                    <a:lstStyle/>
                    <a:p>
                      <a:pPr algn="l" fontAlgn="b"/>
                      <a:endParaRPr lang="en-US" sz="1000" b="0" i="0" u="none" strike="noStrike">
                        <a:solidFill>
                          <a:srgbClr val="000000"/>
                        </a:solidFill>
                        <a:effectLst/>
                        <a:latin typeface="Calibri" panose="020F0502020204030204" pitchFamily="34" charset="0"/>
                        <a:cs typeface="Calibri" panose="020F0502020204030204" pitchFamily="34" charset="0"/>
                      </a:endParaRPr>
                    </a:p>
                  </a:txBody>
                  <a:tcPr marL="102942" marR="3431" marT="3431" marB="0" anchor="b"/>
                </a:tc>
                <a:tc>
                  <a:txBody>
                    <a:bodyPr/>
                    <a:lstStyle/>
                    <a:p>
                      <a:pPr algn="l" fontAlgn="b"/>
                      <a:r>
                        <a:rPr lang="en-US" sz="1200" b="0" u="none" strike="noStrike">
                          <a:solidFill>
                            <a:srgbClr val="000000"/>
                          </a:solidFill>
                          <a:effectLst/>
                          <a:latin typeface="Calibri"/>
                          <a:cs typeface="Calibri"/>
                        </a:rPr>
                        <a:t>Some college</a:t>
                      </a:r>
                      <a:endParaRPr lang="en-US" sz="1200" b="0" i="0" u="none" strike="noStrike">
                        <a:solidFill>
                          <a:srgbClr val="000000"/>
                        </a:solidFill>
                        <a:effectLst/>
                        <a:latin typeface="Calibri"/>
                        <a:cs typeface="Calibri"/>
                      </a:endParaRPr>
                    </a:p>
                  </a:txBody>
                  <a:tcPr marL="190500" marR="6351" marT="6351" marB="0" anchor="b"/>
                </a:tc>
                <a:tc>
                  <a:txBody>
                    <a:bodyPr/>
                    <a:lstStyle/>
                    <a:p>
                      <a:pPr algn="ctr" fontAlgn="b"/>
                      <a:r>
                        <a:rPr lang="en-US" sz="1200" b="0" i="0" u="none" strike="noStrike">
                          <a:solidFill>
                            <a:srgbClr val="000000"/>
                          </a:solidFill>
                          <a:effectLst/>
                          <a:latin typeface="Calibri" panose="020F0502020204030204" pitchFamily="34" charset="0"/>
                        </a:rPr>
                        <a:t>859</a:t>
                      </a:r>
                    </a:p>
                  </a:txBody>
                  <a:tcPr marL="8467" marR="8467" marT="8467" marB="0" anchor="ctr"/>
                </a:tc>
                <a:tc>
                  <a:txBody>
                    <a:bodyPr/>
                    <a:lstStyle/>
                    <a:p>
                      <a:pPr algn="ctr" fontAlgn="b"/>
                      <a:r>
                        <a:rPr lang="en-US" sz="1200" b="0" i="0" u="none" strike="noStrike">
                          <a:solidFill>
                            <a:srgbClr val="000000"/>
                          </a:solidFill>
                          <a:effectLst/>
                          <a:latin typeface="Calibri" panose="020F0502020204030204" pitchFamily="34" charset="0"/>
                        </a:rPr>
                        <a:t>38%</a:t>
                      </a:r>
                    </a:p>
                  </a:txBody>
                  <a:tcPr marL="8467" marR="8467" marT="8467" marB="0" anchor="ctr"/>
                </a:tc>
                <a:extLst>
                  <a:ext uri="{0D108BD9-81ED-4DB2-BD59-A6C34878D82A}">
                    <a16:rowId xmlns:a16="http://schemas.microsoft.com/office/drawing/2014/main" val="1214518224"/>
                  </a:ext>
                </a:extLst>
              </a:tr>
              <a:tr h="191347">
                <a:tc vMerge="1">
                  <a:txBody>
                    <a:bodyPr/>
                    <a:lstStyle/>
                    <a:p>
                      <a:pPr algn="l" fontAlgn="b"/>
                      <a:endParaRPr lang="en-US" sz="1000" b="0" i="0" u="none" strike="noStrike">
                        <a:solidFill>
                          <a:srgbClr val="000000"/>
                        </a:solidFill>
                        <a:effectLst/>
                        <a:latin typeface="Calibri" panose="020F0502020204030204" pitchFamily="34" charset="0"/>
                        <a:cs typeface="Calibri" panose="020F0502020204030204" pitchFamily="34" charset="0"/>
                      </a:endParaRPr>
                    </a:p>
                  </a:txBody>
                  <a:tcPr marL="102942" marR="3431" marT="3431" marB="0" anchor="b"/>
                </a:tc>
                <a:tc>
                  <a:txBody>
                    <a:bodyPr/>
                    <a:lstStyle/>
                    <a:p>
                      <a:pPr algn="l" fontAlgn="b"/>
                      <a:r>
                        <a:rPr lang="en-US" sz="1200" b="0" u="none" strike="noStrike">
                          <a:solidFill>
                            <a:srgbClr val="000000"/>
                          </a:solidFill>
                          <a:effectLst/>
                          <a:latin typeface="Calibri"/>
                          <a:cs typeface="Calibri"/>
                        </a:rPr>
                        <a:t>Associates Degree</a:t>
                      </a:r>
                      <a:endParaRPr lang="en-US" sz="1200" b="0" i="0" u="none" strike="noStrike">
                        <a:solidFill>
                          <a:srgbClr val="000000"/>
                        </a:solidFill>
                        <a:effectLst/>
                        <a:latin typeface="Calibri"/>
                        <a:cs typeface="Calibri"/>
                      </a:endParaRPr>
                    </a:p>
                  </a:txBody>
                  <a:tcPr marL="190500" marR="6351" marT="6351" marB="0" anchor="b"/>
                </a:tc>
                <a:tc>
                  <a:txBody>
                    <a:bodyPr/>
                    <a:lstStyle/>
                    <a:p>
                      <a:pPr algn="ctr" fontAlgn="b"/>
                      <a:r>
                        <a:rPr lang="en-US" sz="1200" b="0" i="0" u="none" strike="noStrike">
                          <a:solidFill>
                            <a:srgbClr val="000000"/>
                          </a:solidFill>
                          <a:effectLst/>
                          <a:latin typeface="Calibri" panose="020F0502020204030204" pitchFamily="34" charset="0"/>
                        </a:rPr>
                        <a:t>686</a:t>
                      </a:r>
                    </a:p>
                  </a:txBody>
                  <a:tcPr marL="8467" marR="8467" marT="8467" marB="0" anchor="ctr"/>
                </a:tc>
                <a:tc>
                  <a:txBody>
                    <a:bodyPr/>
                    <a:lstStyle/>
                    <a:p>
                      <a:pPr algn="ctr" fontAlgn="b"/>
                      <a:r>
                        <a:rPr lang="en-US" sz="1200" b="0" i="0" u="none" strike="noStrike">
                          <a:solidFill>
                            <a:srgbClr val="000000"/>
                          </a:solidFill>
                          <a:effectLst/>
                          <a:latin typeface="Calibri" panose="020F0502020204030204" pitchFamily="34" charset="0"/>
                        </a:rPr>
                        <a:t>35%</a:t>
                      </a:r>
                    </a:p>
                  </a:txBody>
                  <a:tcPr marL="8467" marR="8467" marT="8467" marB="0" anchor="ctr"/>
                </a:tc>
                <a:extLst>
                  <a:ext uri="{0D108BD9-81ED-4DB2-BD59-A6C34878D82A}">
                    <a16:rowId xmlns:a16="http://schemas.microsoft.com/office/drawing/2014/main" val="752807568"/>
                  </a:ext>
                </a:extLst>
              </a:tr>
              <a:tr h="191347">
                <a:tc vMerge="1">
                  <a:txBody>
                    <a:bodyPr/>
                    <a:lstStyle/>
                    <a:p>
                      <a:pPr algn="l" fontAlgn="b"/>
                      <a:endParaRPr lang="en-US" sz="1000" b="0" i="0" u="none" strike="noStrike">
                        <a:solidFill>
                          <a:srgbClr val="000000"/>
                        </a:solidFill>
                        <a:effectLst/>
                        <a:latin typeface="Calibri" panose="020F0502020204030204" pitchFamily="34" charset="0"/>
                        <a:cs typeface="Calibri" panose="020F0502020204030204" pitchFamily="34" charset="0"/>
                      </a:endParaRPr>
                    </a:p>
                  </a:txBody>
                  <a:tcPr marL="102942" marR="3431" marT="3431" marB="0" anchor="b"/>
                </a:tc>
                <a:tc>
                  <a:txBody>
                    <a:bodyPr/>
                    <a:lstStyle/>
                    <a:p>
                      <a:pPr algn="l" fontAlgn="b"/>
                      <a:r>
                        <a:rPr lang="en-US" sz="1200" b="0" u="none" strike="noStrike">
                          <a:solidFill>
                            <a:srgbClr val="000000"/>
                          </a:solidFill>
                          <a:effectLst/>
                          <a:latin typeface="Calibri"/>
                          <a:cs typeface="Calibri"/>
                        </a:rPr>
                        <a:t>Bachelors  Degree</a:t>
                      </a:r>
                      <a:endParaRPr lang="en-US" sz="1200" b="0" i="0" u="none" strike="noStrike">
                        <a:solidFill>
                          <a:srgbClr val="000000"/>
                        </a:solidFill>
                        <a:effectLst/>
                        <a:latin typeface="Calibri"/>
                        <a:cs typeface="Calibri"/>
                      </a:endParaRPr>
                    </a:p>
                  </a:txBody>
                  <a:tcPr marL="190500" marR="6351" marT="6351" marB="0" anchor="b"/>
                </a:tc>
                <a:tc>
                  <a:txBody>
                    <a:bodyPr/>
                    <a:lstStyle/>
                    <a:p>
                      <a:pPr algn="ctr" fontAlgn="b"/>
                      <a:r>
                        <a:rPr lang="en-US" sz="1200" b="0" i="0" u="none" strike="noStrike">
                          <a:solidFill>
                            <a:srgbClr val="000000"/>
                          </a:solidFill>
                          <a:effectLst/>
                          <a:latin typeface="Calibri" panose="020F0502020204030204" pitchFamily="34" charset="0"/>
                        </a:rPr>
                        <a:t>2884</a:t>
                      </a:r>
                    </a:p>
                  </a:txBody>
                  <a:tcPr marL="8467" marR="8467" marT="8467" marB="0" anchor="ctr"/>
                </a:tc>
                <a:tc>
                  <a:txBody>
                    <a:bodyPr/>
                    <a:lstStyle/>
                    <a:p>
                      <a:pPr algn="ctr" fontAlgn="b"/>
                      <a:r>
                        <a:rPr lang="en-US" sz="1200" b="0" i="0" u="none" strike="noStrike">
                          <a:solidFill>
                            <a:srgbClr val="000000"/>
                          </a:solidFill>
                          <a:effectLst/>
                          <a:latin typeface="Calibri" panose="020F0502020204030204" pitchFamily="34" charset="0"/>
                        </a:rPr>
                        <a:t>32%</a:t>
                      </a:r>
                    </a:p>
                  </a:txBody>
                  <a:tcPr marL="8467" marR="8467" marT="8467" marB="0" anchor="ctr"/>
                </a:tc>
                <a:extLst>
                  <a:ext uri="{0D108BD9-81ED-4DB2-BD59-A6C34878D82A}">
                    <a16:rowId xmlns:a16="http://schemas.microsoft.com/office/drawing/2014/main" val="2602005812"/>
                  </a:ext>
                </a:extLst>
              </a:tr>
              <a:tr h="191347">
                <a:tc vMerge="1">
                  <a:txBody>
                    <a:bodyPr/>
                    <a:lstStyle/>
                    <a:p>
                      <a:pPr algn="l" fontAlgn="b"/>
                      <a:endParaRPr lang="en-US" sz="1000" b="0" i="0" u="none" strike="noStrike">
                        <a:solidFill>
                          <a:srgbClr val="000000"/>
                        </a:solidFill>
                        <a:effectLst/>
                        <a:latin typeface="Calibri" panose="020F0502020204030204" pitchFamily="34" charset="0"/>
                        <a:cs typeface="Calibri" panose="020F0502020204030204" pitchFamily="34" charset="0"/>
                      </a:endParaRPr>
                    </a:p>
                  </a:txBody>
                  <a:tcPr marL="102942" marR="3431" marT="3431" marB="0" anchor="b"/>
                </a:tc>
                <a:tc>
                  <a:txBody>
                    <a:bodyPr/>
                    <a:lstStyle/>
                    <a:p>
                      <a:pPr algn="l" fontAlgn="b"/>
                      <a:r>
                        <a:rPr lang="en-US" sz="1200" b="0" u="none" strike="noStrike">
                          <a:solidFill>
                            <a:srgbClr val="000000"/>
                          </a:solidFill>
                          <a:effectLst/>
                          <a:latin typeface="Calibri"/>
                          <a:cs typeface="Calibri"/>
                        </a:rPr>
                        <a:t>Graduate Degree</a:t>
                      </a:r>
                      <a:endParaRPr lang="en-US" sz="1200" b="0" i="0" u="none" strike="noStrike">
                        <a:solidFill>
                          <a:srgbClr val="000000"/>
                        </a:solidFill>
                        <a:effectLst/>
                        <a:latin typeface="Calibri"/>
                        <a:cs typeface="Calibri"/>
                      </a:endParaRPr>
                    </a:p>
                  </a:txBody>
                  <a:tcPr marL="190500" marR="6351" marT="6351" marB="0" anchor="b"/>
                </a:tc>
                <a:tc>
                  <a:txBody>
                    <a:bodyPr/>
                    <a:lstStyle/>
                    <a:p>
                      <a:pPr algn="ctr" fontAlgn="b"/>
                      <a:r>
                        <a:rPr lang="en-US" sz="1200" b="0" i="0" u="none" strike="noStrike">
                          <a:solidFill>
                            <a:srgbClr val="000000"/>
                          </a:solidFill>
                          <a:effectLst/>
                          <a:latin typeface="Calibri" panose="020F0502020204030204" pitchFamily="34" charset="0"/>
                        </a:rPr>
                        <a:t>3646</a:t>
                      </a:r>
                    </a:p>
                  </a:txBody>
                  <a:tcPr marL="8467" marR="8467" marT="8467" marB="0" anchor="ctr"/>
                </a:tc>
                <a:tc>
                  <a:txBody>
                    <a:bodyPr/>
                    <a:lstStyle/>
                    <a:p>
                      <a:pPr algn="ctr" fontAlgn="b"/>
                      <a:r>
                        <a:rPr lang="en-US" sz="1200" b="0" i="0" u="none" strike="noStrike">
                          <a:solidFill>
                            <a:srgbClr val="000000"/>
                          </a:solidFill>
                          <a:effectLst/>
                          <a:latin typeface="Calibri" panose="020F0502020204030204" pitchFamily="34" charset="0"/>
                        </a:rPr>
                        <a:t>29%</a:t>
                      </a:r>
                    </a:p>
                  </a:txBody>
                  <a:tcPr marL="8467" marR="8467" marT="8467" marB="0" anchor="ctr"/>
                </a:tc>
                <a:extLst>
                  <a:ext uri="{0D108BD9-81ED-4DB2-BD59-A6C34878D82A}">
                    <a16:rowId xmlns:a16="http://schemas.microsoft.com/office/drawing/2014/main" val="2820667707"/>
                  </a:ext>
                </a:extLst>
              </a:tr>
              <a:tr h="372111">
                <a:tc rowSpan="5">
                  <a:txBody>
                    <a:bodyPr/>
                    <a:lstStyle/>
                    <a:p>
                      <a:pPr algn="l" fontAlgn="b"/>
                      <a:r>
                        <a:rPr lang="en-US" sz="1200" b="1" i="0" u="none" strike="noStrike">
                          <a:solidFill>
                            <a:srgbClr val="000000"/>
                          </a:solidFill>
                          <a:effectLst/>
                          <a:latin typeface="Calibri"/>
                          <a:cs typeface="Calibri"/>
                        </a:rPr>
                        <a:t>Disability </a:t>
                      </a:r>
                    </a:p>
                  </a:txBody>
                  <a:tcPr marL="102943" marR="3431" marT="3431" marB="0" anchor="ctr"/>
                </a:tc>
                <a:tc>
                  <a:txBody>
                    <a:bodyPr/>
                    <a:lstStyle/>
                    <a:p>
                      <a:pPr algn="l" fontAlgn="b"/>
                      <a:r>
                        <a:rPr lang="en-US" sz="1200" b="0" u="none" strike="noStrike">
                          <a:solidFill>
                            <a:srgbClr val="000000"/>
                          </a:solidFill>
                          <a:effectLst/>
                          <a:latin typeface="Calibri"/>
                          <a:cs typeface="Calibri"/>
                        </a:rPr>
                        <a:t>Deaf/Hard of hearing</a:t>
                      </a:r>
                      <a:endParaRPr lang="en-US" sz="1200" b="0" i="0" u="none" strike="noStrike">
                        <a:solidFill>
                          <a:srgbClr val="000000"/>
                        </a:solidFill>
                        <a:effectLst/>
                        <a:latin typeface="Calibri"/>
                        <a:cs typeface="Calibri"/>
                      </a:endParaRPr>
                    </a:p>
                  </a:txBody>
                  <a:tcPr marL="190500" marR="6351" marT="6351" marB="0" anchor="b"/>
                </a:tc>
                <a:tc>
                  <a:txBody>
                    <a:bodyPr/>
                    <a:lstStyle/>
                    <a:p>
                      <a:pPr algn="ctr" fontAlgn="b"/>
                      <a:r>
                        <a:rPr lang="en-US" sz="1200" b="0" i="0" u="none" strike="noStrike">
                          <a:solidFill>
                            <a:srgbClr val="000000"/>
                          </a:solidFill>
                          <a:effectLst/>
                          <a:latin typeface="Calibri" panose="020F0502020204030204" pitchFamily="34" charset="0"/>
                        </a:rPr>
                        <a:t>237</a:t>
                      </a:r>
                    </a:p>
                  </a:txBody>
                  <a:tcPr marL="8467" marR="8467" marT="8467" marB="0" anchor="ctr"/>
                </a:tc>
                <a:tc>
                  <a:txBody>
                    <a:bodyPr/>
                    <a:lstStyle/>
                    <a:p>
                      <a:pPr algn="ctr" fontAlgn="b"/>
                      <a:r>
                        <a:rPr lang="en-US" sz="1200" b="0" i="0" u="none" strike="noStrike">
                          <a:solidFill>
                            <a:srgbClr val="000000"/>
                          </a:solidFill>
                          <a:effectLst/>
                          <a:latin typeface="Calibri" panose="020F0502020204030204" pitchFamily="34" charset="0"/>
                        </a:rPr>
                        <a:t>34%</a:t>
                      </a:r>
                    </a:p>
                  </a:txBody>
                  <a:tcPr marL="8467" marR="8467" marT="8467" marB="0" anchor="ctr"/>
                </a:tc>
                <a:extLst>
                  <a:ext uri="{0D108BD9-81ED-4DB2-BD59-A6C34878D82A}">
                    <a16:rowId xmlns:a16="http://schemas.microsoft.com/office/drawing/2014/main" val="1932509610"/>
                  </a:ext>
                </a:extLst>
              </a:tr>
              <a:tr h="372111">
                <a:tc vMerge="1">
                  <a:txBody>
                    <a:bodyPr/>
                    <a:lstStyle/>
                    <a:p>
                      <a:pPr algn="l" fontAlgn="b"/>
                      <a:endParaRPr lang="en-US" sz="1000" b="0" i="0" u="none" strike="noStrike">
                        <a:solidFill>
                          <a:srgbClr val="000000"/>
                        </a:solidFill>
                        <a:effectLst/>
                        <a:latin typeface="Calibri" panose="020F0502020204030204" pitchFamily="34" charset="0"/>
                        <a:cs typeface="Calibri" panose="020F0502020204030204" pitchFamily="34" charset="0"/>
                      </a:endParaRPr>
                    </a:p>
                  </a:txBody>
                  <a:tcPr marL="102942" marR="3431" marT="3431" marB="0" anchor="b"/>
                </a:tc>
                <a:tc>
                  <a:txBody>
                    <a:bodyPr/>
                    <a:lstStyle/>
                    <a:p>
                      <a:pPr algn="l" fontAlgn="b"/>
                      <a:r>
                        <a:rPr lang="en-US" sz="1200" b="0" u="none" strike="noStrike">
                          <a:solidFill>
                            <a:srgbClr val="000000"/>
                          </a:solidFill>
                          <a:effectLst/>
                          <a:latin typeface="Calibri"/>
                          <a:cs typeface="Calibri"/>
                        </a:rPr>
                        <a:t>Blind/Vision Impairment</a:t>
                      </a:r>
                      <a:endParaRPr lang="en-US" sz="1200" b="0" i="0" u="none" strike="noStrike">
                        <a:solidFill>
                          <a:srgbClr val="000000"/>
                        </a:solidFill>
                        <a:effectLst/>
                        <a:latin typeface="Calibri"/>
                        <a:cs typeface="Calibri"/>
                      </a:endParaRPr>
                    </a:p>
                  </a:txBody>
                  <a:tcPr marL="190500" marR="6351" marT="6351" marB="0" anchor="b"/>
                </a:tc>
                <a:tc>
                  <a:txBody>
                    <a:bodyPr/>
                    <a:lstStyle/>
                    <a:p>
                      <a:pPr algn="ctr" fontAlgn="b"/>
                      <a:r>
                        <a:rPr lang="en-US" sz="1200" b="0" i="0" u="none" strike="noStrike">
                          <a:solidFill>
                            <a:srgbClr val="000000"/>
                          </a:solidFill>
                          <a:effectLst/>
                          <a:latin typeface="Calibri" panose="020F0502020204030204" pitchFamily="34" charset="0"/>
                        </a:rPr>
                        <a:t>83</a:t>
                      </a:r>
                    </a:p>
                  </a:txBody>
                  <a:tcPr marL="8467" marR="8467" marT="8467" marB="0" anchor="ctr"/>
                </a:tc>
                <a:tc>
                  <a:txBody>
                    <a:bodyPr/>
                    <a:lstStyle/>
                    <a:p>
                      <a:pPr algn="ctr" fontAlgn="b"/>
                      <a:r>
                        <a:rPr lang="en-US" sz="1200" b="0" i="0" u="none" strike="noStrike">
                          <a:solidFill>
                            <a:srgbClr val="000000"/>
                          </a:solidFill>
                          <a:effectLst/>
                          <a:latin typeface="Calibri" panose="020F0502020204030204" pitchFamily="34" charset="0"/>
                        </a:rPr>
                        <a:t>49%</a:t>
                      </a:r>
                    </a:p>
                  </a:txBody>
                  <a:tcPr marL="8467" marR="8467" marT="8467" marB="0" anchor="ctr"/>
                </a:tc>
                <a:extLst>
                  <a:ext uri="{0D108BD9-81ED-4DB2-BD59-A6C34878D82A}">
                    <a16:rowId xmlns:a16="http://schemas.microsoft.com/office/drawing/2014/main" val="3688913079"/>
                  </a:ext>
                </a:extLst>
              </a:tr>
              <a:tr h="279807">
                <a:tc vMerge="1">
                  <a:txBody>
                    <a:bodyPr/>
                    <a:lstStyle/>
                    <a:p>
                      <a:pPr algn="l" fontAlgn="b"/>
                      <a:endParaRPr lang="en-US" sz="1000" b="0" i="0" u="none" strike="noStrike">
                        <a:solidFill>
                          <a:srgbClr val="000000"/>
                        </a:solidFill>
                        <a:effectLst/>
                        <a:latin typeface="Calibri" panose="020F0502020204030204" pitchFamily="34" charset="0"/>
                        <a:cs typeface="Calibri" panose="020F0502020204030204" pitchFamily="34" charset="0"/>
                      </a:endParaRPr>
                    </a:p>
                  </a:txBody>
                  <a:tcPr marL="102942" marR="3431" marT="3431" marB="0" anchor="b"/>
                </a:tc>
                <a:tc>
                  <a:txBody>
                    <a:bodyPr/>
                    <a:lstStyle/>
                    <a:p>
                      <a:pPr algn="l" fontAlgn="b"/>
                      <a:r>
                        <a:rPr lang="en-US" sz="1200" b="0" u="none" strike="noStrike">
                          <a:solidFill>
                            <a:srgbClr val="000000"/>
                          </a:solidFill>
                          <a:effectLst/>
                          <a:latin typeface="Calibri"/>
                          <a:cs typeface="Calibri"/>
                        </a:rPr>
                        <a:t>Cognitive Disability</a:t>
                      </a:r>
                      <a:endParaRPr lang="en-US" sz="1200" b="0" i="0" u="none" strike="noStrike" baseline="30000">
                        <a:solidFill>
                          <a:srgbClr val="000000"/>
                        </a:solidFill>
                        <a:effectLst/>
                        <a:latin typeface="Calibri"/>
                        <a:cs typeface="Calibri"/>
                      </a:endParaRPr>
                    </a:p>
                  </a:txBody>
                  <a:tcPr marL="190500" marR="6351" marT="6351" marB="0"/>
                </a:tc>
                <a:tc>
                  <a:txBody>
                    <a:bodyPr/>
                    <a:lstStyle/>
                    <a:p>
                      <a:pPr algn="ctr" fontAlgn="b"/>
                      <a:r>
                        <a:rPr lang="en-US" sz="1200" b="0" i="0" u="none" strike="noStrike">
                          <a:solidFill>
                            <a:srgbClr val="000000"/>
                          </a:solidFill>
                          <a:effectLst/>
                          <a:latin typeface="Calibri" panose="020F0502020204030204" pitchFamily="34" charset="0"/>
                        </a:rPr>
                        <a:t>989</a:t>
                      </a:r>
                    </a:p>
                  </a:txBody>
                  <a:tcPr marL="8467" marR="8467" marT="8467" marB="0" anchor="ctr"/>
                </a:tc>
                <a:tc>
                  <a:txBody>
                    <a:bodyPr/>
                    <a:lstStyle/>
                    <a:p>
                      <a:pPr algn="ctr" fontAlgn="b"/>
                      <a:r>
                        <a:rPr lang="en-US" sz="1200" b="0" i="0" u="none" strike="noStrike">
                          <a:solidFill>
                            <a:srgbClr val="000000"/>
                          </a:solidFill>
                          <a:effectLst/>
                          <a:latin typeface="Calibri" panose="020F0502020204030204" pitchFamily="34" charset="0"/>
                        </a:rPr>
                        <a:t>72%</a:t>
                      </a:r>
                    </a:p>
                  </a:txBody>
                  <a:tcPr marL="8467" marR="8467" marT="8467" marB="0" anchor="ctr"/>
                </a:tc>
                <a:extLst>
                  <a:ext uri="{0D108BD9-81ED-4DB2-BD59-A6C34878D82A}">
                    <a16:rowId xmlns:a16="http://schemas.microsoft.com/office/drawing/2014/main" val="1343517713"/>
                  </a:ext>
                </a:extLst>
              </a:tr>
              <a:tr h="229968">
                <a:tc vMerge="1">
                  <a:txBody>
                    <a:bodyPr/>
                    <a:lstStyle/>
                    <a:p>
                      <a:pPr algn="l" fontAlgn="b"/>
                      <a:endParaRPr lang="en-US" sz="1200" b="1" i="0" u="none" strike="noStrike">
                        <a:solidFill>
                          <a:srgbClr val="000000"/>
                        </a:solidFill>
                        <a:effectLst/>
                        <a:latin typeface="Calibri"/>
                        <a:cs typeface="Calibri"/>
                      </a:endParaRPr>
                    </a:p>
                  </a:txBody>
                  <a:tcPr marL="102943" marR="3431" marT="3431" marB="0" anchor="ctr"/>
                </a:tc>
                <a:tc>
                  <a:txBody>
                    <a:bodyPr/>
                    <a:lstStyle/>
                    <a:p>
                      <a:pPr algn="l" fontAlgn="b"/>
                      <a:r>
                        <a:rPr lang="en-US" sz="1200" b="0" u="none" strike="noStrike">
                          <a:solidFill>
                            <a:srgbClr val="000000"/>
                          </a:solidFill>
                          <a:effectLst/>
                          <a:latin typeface="Calibri"/>
                          <a:cs typeface="Calibri"/>
                        </a:rPr>
                        <a:t>Mobility Disability</a:t>
                      </a:r>
                      <a:endParaRPr lang="en-US" sz="1200" b="0" i="0" u="none" strike="noStrike" baseline="30000">
                        <a:solidFill>
                          <a:srgbClr val="000000"/>
                        </a:solidFill>
                        <a:effectLst/>
                        <a:latin typeface="Calibri"/>
                        <a:cs typeface="Calibri"/>
                      </a:endParaRPr>
                    </a:p>
                  </a:txBody>
                  <a:tcPr marL="190500" marR="6351" marT="6351" marB="0"/>
                </a:tc>
                <a:tc>
                  <a:txBody>
                    <a:bodyPr/>
                    <a:lstStyle/>
                    <a:p>
                      <a:pPr algn="ctr" fontAlgn="b"/>
                      <a:r>
                        <a:rPr lang="en-US" sz="1200" b="0" i="0" u="none" strike="noStrike">
                          <a:solidFill>
                            <a:srgbClr val="000000"/>
                          </a:solidFill>
                          <a:effectLst/>
                          <a:latin typeface="Calibri" panose="020F0502020204030204" pitchFamily="34" charset="0"/>
                        </a:rPr>
                        <a:t>565</a:t>
                      </a:r>
                    </a:p>
                  </a:txBody>
                  <a:tcPr marL="8467" marR="8467" marT="8467" marB="0" anchor="ctr"/>
                </a:tc>
                <a:tc>
                  <a:txBody>
                    <a:bodyPr/>
                    <a:lstStyle/>
                    <a:p>
                      <a:pPr algn="ctr" fontAlgn="b"/>
                      <a:r>
                        <a:rPr lang="en-US" sz="1200" b="0" i="0" u="none" strike="noStrike">
                          <a:solidFill>
                            <a:srgbClr val="000000"/>
                          </a:solidFill>
                          <a:effectLst/>
                          <a:latin typeface="Calibri" panose="020F0502020204030204" pitchFamily="34" charset="0"/>
                        </a:rPr>
                        <a:t>44%</a:t>
                      </a:r>
                    </a:p>
                  </a:txBody>
                  <a:tcPr marL="8467" marR="8467" marT="8467" marB="0" anchor="ctr"/>
                </a:tc>
                <a:extLst>
                  <a:ext uri="{0D108BD9-81ED-4DB2-BD59-A6C34878D82A}">
                    <a16:rowId xmlns:a16="http://schemas.microsoft.com/office/drawing/2014/main" val="2414307108"/>
                  </a:ext>
                </a:extLst>
              </a:tr>
              <a:tr h="372111">
                <a:tc vMerge="1">
                  <a:txBody>
                    <a:bodyPr/>
                    <a:lstStyle/>
                    <a:p>
                      <a:pPr algn="l" fontAlgn="b"/>
                      <a:endParaRPr lang="en-US" sz="1200" b="1" i="0" u="none" strike="noStrike">
                        <a:solidFill>
                          <a:srgbClr val="000000"/>
                        </a:solidFill>
                        <a:effectLst/>
                        <a:latin typeface="Calibri"/>
                        <a:cs typeface="Calibri"/>
                      </a:endParaRPr>
                    </a:p>
                  </a:txBody>
                  <a:tcPr marL="102943" marR="3431" marT="3431" marB="0" anchor="ctr"/>
                </a:tc>
                <a:tc>
                  <a:txBody>
                    <a:bodyPr/>
                    <a:lstStyle/>
                    <a:p>
                      <a:pPr marL="0" marR="0" lvl="0" indent="0" algn="l" defTabSz="914400" rtl="0" eaLnBrk="1" fontAlgn="b" latinLnBrk="0" hangingPunct="1">
                        <a:lnSpc>
                          <a:spcPct val="100000"/>
                        </a:lnSpc>
                        <a:spcBef>
                          <a:spcPts val="0"/>
                        </a:spcBef>
                        <a:spcAft>
                          <a:spcPts val="0"/>
                        </a:spcAft>
                        <a:buClr>
                          <a:srgbClr val="000000"/>
                        </a:buClr>
                        <a:buSzTx/>
                        <a:buFont typeface="Arial"/>
                        <a:buNone/>
                        <a:tabLst/>
                        <a:defRPr/>
                      </a:pPr>
                      <a:r>
                        <a:rPr lang="en-US" sz="1200" b="0" u="none" strike="noStrike">
                          <a:solidFill>
                            <a:srgbClr val="000000"/>
                          </a:solidFill>
                          <a:effectLst/>
                          <a:latin typeface="Calibri"/>
                          <a:cs typeface="Calibri"/>
                        </a:rPr>
                        <a:t>Self-Care/</a:t>
                      </a:r>
                    </a:p>
                    <a:p>
                      <a:pPr marL="0" marR="0" lvl="0" indent="0" algn="l" defTabSz="914400" rtl="0" eaLnBrk="1" fontAlgn="b" latinLnBrk="0" hangingPunct="1">
                        <a:lnSpc>
                          <a:spcPct val="100000"/>
                        </a:lnSpc>
                        <a:spcBef>
                          <a:spcPts val="0"/>
                        </a:spcBef>
                        <a:spcAft>
                          <a:spcPts val="0"/>
                        </a:spcAft>
                        <a:buClr>
                          <a:srgbClr val="000000"/>
                        </a:buClr>
                        <a:buSzTx/>
                        <a:buFont typeface="Arial"/>
                        <a:buNone/>
                        <a:tabLst/>
                        <a:defRPr/>
                      </a:pPr>
                      <a:r>
                        <a:rPr lang="en-US" sz="1200" b="0" u="none" strike="noStrike">
                          <a:solidFill>
                            <a:srgbClr val="000000"/>
                          </a:solidFill>
                          <a:effectLst/>
                          <a:latin typeface="Calibri"/>
                          <a:cs typeface="Calibri"/>
                        </a:rPr>
                        <a:t>Independent Living Disability</a:t>
                      </a:r>
                      <a:endParaRPr lang="en-US" sz="1200" b="0" i="0" u="none" strike="noStrike" baseline="30000">
                        <a:solidFill>
                          <a:srgbClr val="000000"/>
                        </a:solidFill>
                        <a:effectLst/>
                        <a:latin typeface="Calibri"/>
                        <a:cs typeface="Calibri"/>
                      </a:endParaRPr>
                    </a:p>
                  </a:txBody>
                  <a:tcPr marL="190500" marR="6351" marT="6351" marB="0"/>
                </a:tc>
                <a:tc>
                  <a:txBody>
                    <a:bodyPr/>
                    <a:lstStyle/>
                    <a:p>
                      <a:pPr algn="ctr" fontAlgn="b"/>
                      <a:r>
                        <a:rPr lang="en-US" sz="1200" b="0" i="0" u="none" strike="noStrike">
                          <a:solidFill>
                            <a:srgbClr val="000000"/>
                          </a:solidFill>
                          <a:effectLst/>
                          <a:latin typeface="Calibri" panose="020F0502020204030204" pitchFamily="34" charset="0"/>
                        </a:rPr>
                        <a:t>410</a:t>
                      </a:r>
                    </a:p>
                  </a:txBody>
                  <a:tcPr marL="8467" marR="8467" marT="8467" marB="0" anchor="ctr"/>
                </a:tc>
                <a:tc>
                  <a:txBody>
                    <a:bodyPr/>
                    <a:lstStyle/>
                    <a:p>
                      <a:pPr algn="ctr" fontAlgn="b"/>
                      <a:r>
                        <a:rPr lang="en-US" sz="1200" b="0" i="0" u="none" strike="noStrike">
                          <a:solidFill>
                            <a:srgbClr val="000000"/>
                          </a:solidFill>
                          <a:effectLst/>
                          <a:latin typeface="Calibri" panose="020F0502020204030204" pitchFamily="34" charset="0"/>
                        </a:rPr>
                        <a:t>56%</a:t>
                      </a:r>
                    </a:p>
                  </a:txBody>
                  <a:tcPr marL="8467" marR="8467" marT="8467" marB="0" anchor="ctr"/>
                </a:tc>
                <a:extLst>
                  <a:ext uri="{0D108BD9-81ED-4DB2-BD59-A6C34878D82A}">
                    <a16:rowId xmlns:a16="http://schemas.microsoft.com/office/drawing/2014/main" val="1211302545"/>
                  </a:ext>
                </a:extLst>
              </a:tr>
              <a:tr h="372111">
                <a:tc>
                  <a:txBody>
                    <a:bodyPr/>
                    <a:lstStyle/>
                    <a:p>
                      <a:pPr algn="l" fontAlgn="b"/>
                      <a:r>
                        <a:rPr lang="en-US" sz="1200" b="1" i="0" u="none" strike="noStrike">
                          <a:solidFill>
                            <a:srgbClr val="000000"/>
                          </a:solidFill>
                          <a:effectLst/>
                          <a:latin typeface="Calibri"/>
                          <a:cs typeface="Calibri"/>
                        </a:rPr>
                        <a:t>English language</a:t>
                      </a:r>
                    </a:p>
                  </a:txBody>
                  <a:tcPr marL="102943" marR="3431" marT="3431" marB="0" anchor="ctr"/>
                </a:tc>
                <a:tc>
                  <a:txBody>
                    <a:bodyPr/>
                    <a:lstStyle/>
                    <a:p>
                      <a:pPr algn="l" fontAlgn="b"/>
                      <a:r>
                        <a:rPr lang="en-US" sz="1200" b="0" u="none" strike="noStrike">
                          <a:solidFill>
                            <a:srgbClr val="000000"/>
                          </a:solidFill>
                          <a:effectLst/>
                          <a:latin typeface="Calibri"/>
                          <a:cs typeface="Calibri"/>
                        </a:rPr>
                        <a:t>Speaks language other than English </a:t>
                      </a:r>
                      <a:endParaRPr lang="en-US" sz="1200" b="0" i="0" u="none" strike="noStrike">
                        <a:solidFill>
                          <a:srgbClr val="000000"/>
                        </a:solidFill>
                        <a:effectLst/>
                        <a:latin typeface="Calibri"/>
                        <a:cs typeface="Calibri"/>
                      </a:endParaRPr>
                    </a:p>
                  </a:txBody>
                  <a:tcPr marL="190500" marR="6351" marT="6351" marB="0" anchor="b"/>
                </a:tc>
                <a:tc>
                  <a:txBody>
                    <a:bodyPr/>
                    <a:lstStyle/>
                    <a:p>
                      <a:pPr algn="ctr" fontAlgn="b"/>
                      <a:r>
                        <a:rPr lang="en-US" sz="1200" b="0" i="0" u="none" strike="noStrike">
                          <a:solidFill>
                            <a:srgbClr val="000000"/>
                          </a:solidFill>
                          <a:effectLst/>
                          <a:latin typeface="Calibri" panose="020F0502020204030204" pitchFamily="34" charset="0"/>
                        </a:rPr>
                        <a:t>1279</a:t>
                      </a:r>
                    </a:p>
                  </a:txBody>
                  <a:tcPr marL="8467" marR="8467" marT="8467" marB="0" anchor="ctr"/>
                </a:tc>
                <a:tc>
                  <a:txBody>
                    <a:bodyPr/>
                    <a:lstStyle/>
                    <a:p>
                      <a:pPr algn="ctr" fontAlgn="b"/>
                      <a:r>
                        <a:rPr lang="en-US" sz="1200" b="0" i="0" u="none" strike="noStrike">
                          <a:solidFill>
                            <a:srgbClr val="000000"/>
                          </a:solidFill>
                          <a:effectLst/>
                          <a:latin typeface="Calibri" panose="020F0502020204030204" pitchFamily="34" charset="0"/>
                        </a:rPr>
                        <a:t>34%</a:t>
                      </a:r>
                    </a:p>
                  </a:txBody>
                  <a:tcPr marL="8467" marR="8467" marT="8467" marB="0" anchor="ctr"/>
                </a:tc>
                <a:extLst>
                  <a:ext uri="{0D108BD9-81ED-4DB2-BD59-A6C34878D82A}">
                    <a16:rowId xmlns:a16="http://schemas.microsoft.com/office/drawing/2014/main" val="3390148585"/>
                  </a:ext>
                </a:extLst>
              </a:tr>
            </a:tbl>
          </a:graphicData>
        </a:graphic>
      </p:graphicFrame>
      <p:sp>
        <p:nvSpPr>
          <p:cNvPr id="7" name="TextBox 6">
            <a:extLst>
              <a:ext uri="{FF2B5EF4-FFF2-40B4-BE49-F238E27FC236}">
                <a16:creationId xmlns:a16="http://schemas.microsoft.com/office/drawing/2014/main" id="{040696A5-4D7A-4AB7-A526-521D15E89998}"/>
              </a:ext>
            </a:extLst>
          </p:cNvPr>
          <p:cNvSpPr txBox="1"/>
          <p:nvPr/>
        </p:nvSpPr>
        <p:spPr>
          <a:xfrm>
            <a:off x="339041" y="126937"/>
            <a:ext cx="10548832"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a:ln>
                  <a:noFill/>
                </a:ln>
                <a:solidFill>
                  <a:srgbClr val="FFAB40">
                    <a:lumMod val="75000"/>
                  </a:srgbClr>
                </a:solidFill>
                <a:effectLst/>
                <a:uLnTx/>
                <a:uFillTx/>
                <a:latin typeface="Abadi Extra Light" panose="020B0204020104020204" pitchFamily="34" charset="0"/>
                <a:ea typeface="+mn-ea"/>
                <a:cs typeface="Arial"/>
                <a:sym typeface="Arial"/>
              </a:rPr>
              <a:t>% 15 or more Poor Mental Health Days in past 30 Days</a:t>
            </a:r>
          </a:p>
        </p:txBody>
      </p:sp>
      <p:graphicFrame>
        <p:nvGraphicFramePr>
          <p:cNvPr id="8" name="Table 7">
            <a:extLst>
              <a:ext uri="{FF2B5EF4-FFF2-40B4-BE49-F238E27FC236}">
                <a16:creationId xmlns:a16="http://schemas.microsoft.com/office/drawing/2014/main" id="{C12EB339-4B9D-4E46-AC25-375D8B0C4EE5}"/>
              </a:ext>
            </a:extLst>
          </p:cNvPr>
          <p:cNvGraphicFramePr>
            <a:graphicFrameLocks noGrp="1"/>
          </p:cNvGraphicFramePr>
          <p:nvPr/>
        </p:nvGraphicFramePr>
        <p:xfrm>
          <a:off x="8351106" y="605104"/>
          <a:ext cx="3784734" cy="3101046"/>
        </p:xfrm>
        <a:graphic>
          <a:graphicData uri="http://schemas.openxmlformats.org/drawingml/2006/table">
            <a:tbl>
              <a:tblPr/>
              <a:tblGrid>
                <a:gridCol w="877989">
                  <a:extLst>
                    <a:ext uri="{9D8B030D-6E8A-4147-A177-3AD203B41FA5}">
                      <a16:colId xmlns:a16="http://schemas.microsoft.com/office/drawing/2014/main" val="2069767521"/>
                    </a:ext>
                  </a:extLst>
                </a:gridCol>
                <a:gridCol w="1321249">
                  <a:extLst>
                    <a:ext uri="{9D8B030D-6E8A-4147-A177-3AD203B41FA5}">
                      <a16:colId xmlns:a16="http://schemas.microsoft.com/office/drawing/2014/main" val="902132233"/>
                    </a:ext>
                  </a:extLst>
                </a:gridCol>
                <a:gridCol w="760103">
                  <a:extLst>
                    <a:ext uri="{9D8B030D-6E8A-4147-A177-3AD203B41FA5}">
                      <a16:colId xmlns:a16="http://schemas.microsoft.com/office/drawing/2014/main" val="1401698075"/>
                    </a:ext>
                  </a:extLst>
                </a:gridCol>
                <a:gridCol w="825393">
                  <a:extLst>
                    <a:ext uri="{9D8B030D-6E8A-4147-A177-3AD203B41FA5}">
                      <a16:colId xmlns:a16="http://schemas.microsoft.com/office/drawing/2014/main" val="1628878958"/>
                    </a:ext>
                  </a:extLst>
                </a:gridCol>
              </a:tblGrid>
              <a:tr h="422188">
                <a:tc>
                  <a:txBody>
                    <a:bodyPr/>
                    <a:lstStyle/>
                    <a:p>
                      <a:pPr algn="l" fontAlgn="b"/>
                      <a:endParaRPr lang="en-US" sz="1200" b="1" i="0" u="none" strike="noStrike">
                        <a:solidFill>
                          <a:srgbClr val="000000"/>
                        </a:solidFill>
                        <a:effectLst/>
                        <a:latin typeface="Calibri" panose="020F0502020204030204" pitchFamily="34" charset="0"/>
                        <a:cs typeface="Calibri" panose="020F0502020204030204" pitchFamily="34" charset="0"/>
                      </a:endParaRPr>
                    </a:p>
                  </a:txBody>
                  <a:tcPr marL="3431" marR="3431" marT="3431" marB="0" anchor="ctr">
                    <a:solidFill>
                      <a:srgbClr val="4E97CC"/>
                    </a:solidFill>
                  </a:tcPr>
                </a:tc>
                <a:tc>
                  <a:txBody>
                    <a:bodyPr/>
                    <a:lstStyle/>
                    <a:p>
                      <a:pPr algn="ctr" fontAlgn="b"/>
                      <a:r>
                        <a:rPr lang="en-US" sz="1200" b="1" i="0" u="none" strike="noStrike" cap="none" dirty="0">
                          <a:solidFill>
                            <a:srgbClr val="000000"/>
                          </a:solidFill>
                          <a:latin typeface="Calibri"/>
                          <a:cs typeface="Calibri"/>
                          <a:sym typeface="Arial"/>
                        </a:rPr>
                        <a:t>Demographics</a:t>
                      </a:r>
                      <a:endParaRPr lang="en-US" sz="1200" b="1" i="0" u="none" strike="noStrike" dirty="0">
                        <a:solidFill>
                          <a:srgbClr val="000000"/>
                        </a:solidFill>
                        <a:effectLst/>
                        <a:latin typeface="Calibri"/>
                        <a:cs typeface="Calibri"/>
                      </a:endParaRPr>
                    </a:p>
                  </a:txBody>
                  <a:tcPr marL="3431" marR="3431" marT="3431" marB="0" anchor="ctr">
                    <a:solidFill>
                      <a:srgbClr val="4E97CC"/>
                    </a:solidFill>
                  </a:tcPr>
                </a:tc>
                <a:tc>
                  <a:txBody>
                    <a:bodyPr/>
                    <a:lstStyle/>
                    <a:p>
                      <a:pPr algn="ctr" fontAlgn="b"/>
                      <a:r>
                        <a:rPr lang="en-US" sz="1200" b="1" u="none" strike="noStrike" dirty="0">
                          <a:effectLst/>
                          <a:latin typeface="Calibri"/>
                          <a:cs typeface="Calibri"/>
                        </a:rPr>
                        <a:t>Frequency</a:t>
                      </a:r>
                    </a:p>
                  </a:txBody>
                  <a:tcPr marL="3431" marR="3431" marT="3431" marB="0" anchor="ctr">
                    <a:solidFill>
                      <a:srgbClr val="4E97CC"/>
                    </a:solidFill>
                  </a:tcPr>
                </a:tc>
                <a:tc>
                  <a:txBody>
                    <a:bodyPr/>
                    <a:lstStyle/>
                    <a:p>
                      <a:pPr algn="ctr" fontAlgn="b"/>
                      <a:r>
                        <a:rPr lang="en-US" sz="1200" b="1" u="none" strike="noStrike" dirty="0">
                          <a:effectLst/>
                          <a:latin typeface="Calibri"/>
                          <a:cs typeface="Calibri"/>
                        </a:rPr>
                        <a:t>Unweighted %</a:t>
                      </a:r>
                      <a:endParaRPr lang="en-US" sz="1200" b="1" i="0" u="none" strike="noStrike" dirty="0">
                        <a:solidFill>
                          <a:srgbClr val="000000"/>
                        </a:solidFill>
                        <a:effectLst/>
                        <a:latin typeface="Calibri"/>
                        <a:cs typeface="Calibri"/>
                      </a:endParaRPr>
                    </a:p>
                  </a:txBody>
                  <a:tcPr marL="3431" marR="3431" marT="3431" marB="0" anchor="ctr">
                    <a:solidFill>
                      <a:srgbClr val="4E97CC"/>
                    </a:solidFill>
                  </a:tcPr>
                </a:tc>
                <a:extLst>
                  <a:ext uri="{0D108BD9-81ED-4DB2-BD59-A6C34878D82A}">
                    <a16:rowId xmlns:a16="http://schemas.microsoft.com/office/drawing/2014/main" val="3161866333"/>
                  </a:ext>
                </a:extLst>
              </a:tr>
              <a:tr h="191347">
                <a:tc rowSpan="14">
                  <a:txBody>
                    <a:bodyPr/>
                    <a:lstStyle/>
                    <a:p>
                      <a:pPr lvl="0" algn="l">
                        <a:buNone/>
                      </a:pPr>
                      <a:r>
                        <a:rPr lang="en-US" sz="1200" b="1" i="0" u="none" strike="noStrike" dirty="0">
                          <a:solidFill>
                            <a:srgbClr val="000000"/>
                          </a:solidFill>
                          <a:effectLst/>
                          <a:latin typeface="Calibri"/>
                          <a:cs typeface="Calibri"/>
                        </a:rPr>
                        <a:t>County</a:t>
                      </a:r>
                      <a:endParaRPr lang="en-US" sz="1200" dirty="0"/>
                    </a:p>
                  </a:txBody>
                  <a:tcPr marL="102943" marR="3431" marT="3431" marB="0" anchor="ctr"/>
                </a:tc>
                <a:tc>
                  <a:txBody>
                    <a:bodyPr/>
                    <a:lstStyle/>
                    <a:p>
                      <a:pPr lvl="0" algn="l">
                        <a:buNone/>
                      </a:pPr>
                      <a:r>
                        <a:rPr lang="en-US" sz="1200" b="0" i="0" u="none" strike="noStrike" dirty="0">
                          <a:solidFill>
                            <a:srgbClr val="000000"/>
                          </a:solidFill>
                          <a:effectLst/>
                          <a:latin typeface="Calibri"/>
                        </a:rPr>
                        <a:t>  Barnstable</a:t>
                      </a:r>
                      <a:endParaRPr lang="en-US" sz="1200" dirty="0"/>
                    </a:p>
                  </a:txBody>
                  <a:tcPr marL="102943" marR="3431" marT="3431" marB="0" anchor="b"/>
                </a:tc>
                <a:tc>
                  <a:txBody>
                    <a:bodyPr/>
                    <a:lstStyle/>
                    <a:p>
                      <a:pPr algn="ctr" fontAlgn="b"/>
                      <a:r>
                        <a:rPr lang="en-US" sz="1200" b="0" i="0" u="none" strike="noStrike" dirty="0">
                          <a:solidFill>
                            <a:srgbClr val="000000"/>
                          </a:solidFill>
                          <a:effectLst/>
                          <a:latin typeface="Calibri"/>
                        </a:rPr>
                        <a:t>199</a:t>
                      </a:r>
                    </a:p>
                  </a:txBody>
                  <a:tcPr marL="8467" marR="8467" marT="8467" marB="0" anchor="b"/>
                </a:tc>
                <a:tc>
                  <a:txBody>
                    <a:bodyPr/>
                    <a:lstStyle/>
                    <a:p>
                      <a:pPr lvl="0" algn="ctr" rtl="0">
                        <a:buNone/>
                      </a:pPr>
                      <a:r>
                        <a:rPr lang="en-US" sz="1100" u="none" strike="noStrike" dirty="0">
                          <a:effectLst/>
                          <a:latin typeface="Calibri"/>
                        </a:rPr>
                        <a:t>30%</a:t>
                      </a:r>
                      <a:r>
                        <a:rPr lang="en-US" sz="1100" dirty="0">
                          <a:effectLst/>
                          <a:latin typeface="Calibri"/>
                        </a:rPr>
                        <a:t>​</a:t>
                      </a:r>
                      <a:endParaRPr lang="en-US" sz="1100" b="0" i="0" u="none" strike="noStrike">
                        <a:solidFill>
                          <a:srgbClr val="000000"/>
                        </a:solidFill>
                        <a:effectLst/>
                        <a:latin typeface="Calibri"/>
                      </a:endParaRPr>
                    </a:p>
                  </a:txBody>
                  <a:tcPr marL="8467" marR="8467" marT="8467" marB="0" anchor="b"/>
                </a:tc>
                <a:extLst>
                  <a:ext uri="{0D108BD9-81ED-4DB2-BD59-A6C34878D82A}">
                    <a16:rowId xmlns:a16="http://schemas.microsoft.com/office/drawing/2014/main" val="4186327664"/>
                  </a:ext>
                </a:extLst>
              </a:tr>
              <a:tr h="191347">
                <a:tc vMerge="1">
                  <a:txBody>
                    <a:bodyPr/>
                    <a:lstStyle/>
                    <a:p>
                      <a:pPr algn="l" fontAlgn="b"/>
                      <a:endParaRPr lang="en-US" sz="1000" b="0" i="0" u="none" strike="noStrike">
                        <a:solidFill>
                          <a:srgbClr val="000000"/>
                        </a:solidFill>
                        <a:effectLst/>
                        <a:latin typeface="Calibri" panose="020F0502020204030204" pitchFamily="34" charset="0"/>
                        <a:cs typeface="Calibri" panose="020F0502020204030204" pitchFamily="34" charset="0"/>
                      </a:endParaRPr>
                    </a:p>
                  </a:txBody>
                  <a:tcPr marL="102942" marR="3431" marT="3431" marB="0" anchor="b"/>
                </a:tc>
                <a:tc>
                  <a:txBody>
                    <a:bodyPr/>
                    <a:lstStyle/>
                    <a:p>
                      <a:pPr lvl="0" algn="l">
                        <a:buNone/>
                      </a:pPr>
                      <a:r>
                        <a:rPr lang="en-US" sz="1200" b="0" i="0" u="none" strike="noStrike" dirty="0">
                          <a:solidFill>
                            <a:srgbClr val="000000"/>
                          </a:solidFill>
                          <a:effectLst/>
                          <a:latin typeface="Calibri"/>
                        </a:rPr>
                        <a:t>  Berkshire</a:t>
                      </a:r>
                      <a:endParaRPr lang="en-US" sz="1200" dirty="0"/>
                    </a:p>
                  </a:txBody>
                  <a:tcPr marL="102943" marR="3431" marT="3431" marB="0" anchor="b"/>
                </a:tc>
                <a:tc>
                  <a:txBody>
                    <a:bodyPr/>
                    <a:lstStyle/>
                    <a:p>
                      <a:pPr algn="ctr" fontAlgn="b"/>
                      <a:r>
                        <a:rPr lang="en-US" sz="1200" b="0" i="0" u="none" strike="noStrike" dirty="0">
                          <a:solidFill>
                            <a:srgbClr val="000000"/>
                          </a:solidFill>
                          <a:effectLst/>
                          <a:latin typeface="Calibri"/>
                        </a:rPr>
                        <a:t>199</a:t>
                      </a:r>
                    </a:p>
                  </a:txBody>
                  <a:tcPr marL="8467" marR="8467" marT="8467" marB="0" anchor="b"/>
                </a:tc>
                <a:tc>
                  <a:txBody>
                    <a:bodyPr/>
                    <a:lstStyle/>
                    <a:p>
                      <a:pPr lvl="0" algn="ctr" rtl="0">
                        <a:buNone/>
                      </a:pPr>
                      <a:r>
                        <a:rPr lang="en-US" sz="1100" u="none" strike="noStrike" dirty="0">
                          <a:effectLst/>
                          <a:latin typeface="Calibri"/>
                        </a:rPr>
                        <a:t>36%</a:t>
                      </a:r>
                      <a:r>
                        <a:rPr lang="en-US" sz="1100" dirty="0">
                          <a:effectLst/>
                          <a:latin typeface="Calibri"/>
                        </a:rPr>
                        <a:t>​</a:t>
                      </a:r>
                      <a:endParaRPr lang="en-US" sz="1100" b="0" i="0" u="none" strike="noStrike">
                        <a:solidFill>
                          <a:srgbClr val="000000"/>
                        </a:solidFill>
                        <a:effectLst/>
                        <a:latin typeface="Calibri"/>
                      </a:endParaRPr>
                    </a:p>
                  </a:txBody>
                  <a:tcPr marL="8467" marR="8467" marT="8467" marB="0" anchor="b"/>
                </a:tc>
                <a:extLst>
                  <a:ext uri="{0D108BD9-81ED-4DB2-BD59-A6C34878D82A}">
                    <a16:rowId xmlns:a16="http://schemas.microsoft.com/office/drawing/2014/main" val="594575615"/>
                  </a:ext>
                </a:extLst>
              </a:tr>
              <a:tr h="191347">
                <a:tc vMerge="1">
                  <a:txBody>
                    <a:bodyPr/>
                    <a:lstStyle/>
                    <a:p>
                      <a:endParaRPr lang="en-US" sz="800" b="1" i="0" u="none" strike="noStrike">
                        <a:solidFill>
                          <a:srgbClr val="000000"/>
                        </a:solidFill>
                        <a:effectLst/>
                        <a:latin typeface="Calibri"/>
                        <a:cs typeface="Calibri"/>
                      </a:endParaRPr>
                    </a:p>
                  </a:txBody>
                  <a:tcPr marL="77207" marR="2573" marT="2573" marB="0" anchor="ctr"/>
                </a:tc>
                <a:tc>
                  <a:txBody>
                    <a:bodyPr/>
                    <a:lstStyle/>
                    <a:p>
                      <a:pPr lvl="0" algn="l">
                        <a:buNone/>
                      </a:pPr>
                      <a:r>
                        <a:rPr lang="en-US" sz="1200" b="0" i="0" u="none" strike="noStrike" dirty="0">
                          <a:solidFill>
                            <a:srgbClr val="000000"/>
                          </a:solidFill>
                          <a:effectLst/>
                          <a:latin typeface="Calibri"/>
                        </a:rPr>
                        <a:t>Bristol</a:t>
                      </a:r>
                      <a:endParaRPr lang="en-US" sz="1200" dirty="0"/>
                    </a:p>
                  </a:txBody>
                  <a:tcPr marL="190500" marR="6351" marT="6351" marB="0" anchor="b"/>
                </a:tc>
                <a:tc>
                  <a:txBody>
                    <a:bodyPr/>
                    <a:lstStyle/>
                    <a:p>
                      <a:pPr algn="ctr" fontAlgn="b"/>
                      <a:r>
                        <a:rPr lang="en-US" sz="1200" b="0" i="0" u="none" strike="noStrike" dirty="0">
                          <a:solidFill>
                            <a:srgbClr val="000000"/>
                          </a:solidFill>
                          <a:effectLst/>
                          <a:latin typeface="Calibri"/>
                        </a:rPr>
                        <a:t>451</a:t>
                      </a:r>
                    </a:p>
                  </a:txBody>
                  <a:tcPr marL="8467" marR="8467" marT="8467" marB="0" anchor="b"/>
                </a:tc>
                <a:tc>
                  <a:txBody>
                    <a:bodyPr/>
                    <a:lstStyle/>
                    <a:p>
                      <a:pPr lvl="0" algn="ctr" rtl="0">
                        <a:buNone/>
                      </a:pPr>
                      <a:r>
                        <a:rPr lang="en-US" sz="1100" u="none" strike="noStrike" dirty="0">
                          <a:effectLst/>
                          <a:latin typeface="Calibri"/>
                        </a:rPr>
                        <a:t>30%</a:t>
                      </a:r>
                      <a:r>
                        <a:rPr lang="en-US" sz="1100" dirty="0">
                          <a:effectLst/>
                          <a:latin typeface="Calibri"/>
                        </a:rPr>
                        <a:t>​</a:t>
                      </a:r>
                      <a:endParaRPr lang="en-US" sz="1100" b="0" i="0" u="none" strike="noStrike">
                        <a:solidFill>
                          <a:srgbClr val="000000"/>
                        </a:solidFill>
                        <a:effectLst/>
                        <a:latin typeface="Calibri"/>
                      </a:endParaRPr>
                    </a:p>
                  </a:txBody>
                  <a:tcPr marL="8467" marR="8467" marT="8467" marB="0" anchor="b"/>
                </a:tc>
                <a:extLst>
                  <a:ext uri="{0D108BD9-81ED-4DB2-BD59-A6C34878D82A}">
                    <a16:rowId xmlns:a16="http://schemas.microsoft.com/office/drawing/2014/main" val="3136383532"/>
                  </a:ext>
                </a:extLst>
              </a:tr>
              <a:tr h="191347">
                <a:tc vMerge="1">
                  <a:txBody>
                    <a:bodyPr/>
                    <a:lstStyle/>
                    <a:p>
                      <a:pPr algn="l" fontAlgn="b"/>
                      <a:endParaRPr lang="en-US" sz="1000" b="0" i="0" u="none" strike="noStrike">
                        <a:solidFill>
                          <a:srgbClr val="000000"/>
                        </a:solidFill>
                        <a:effectLst/>
                        <a:latin typeface="Calibri" panose="020F0502020204030204" pitchFamily="34" charset="0"/>
                        <a:cs typeface="Calibri" panose="020F0502020204030204" pitchFamily="34" charset="0"/>
                      </a:endParaRPr>
                    </a:p>
                  </a:txBody>
                  <a:tcPr marL="102942" marR="3431" marT="3431" marB="0" anchor="b"/>
                </a:tc>
                <a:tc>
                  <a:txBody>
                    <a:bodyPr/>
                    <a:lstStyle/>
                    <a:p>
                      <a:pPr lvl="0" algn="l">
                        <a:buNone/>
                      </a:pPr>
                      <a:r>
                        <a:rPr lang="en-US" sz="1200" b="0" i="0" u="none" strike="noStrike" dirty="0">
                          <a:solidFill>
                            <a:srgbClr val="000000"/>
                          </a:solidFill>
                          <a:effectLst/>
                          <a:latin typeface="Calibri"/>
                        </a:rPr>
                        <a:t>Dukes</a:t>
                      </a:r>
                      <a:endParaRPr lang="en-US" sz="1200" dirty="0"/>
                    </a:p>
                  </a:txBody>
                  <a:tcPr marL="190500" marR="6351" marT="6351" marB="0" anchor="b"/>
                </a:tc>
                <a:tc>
                  <a:txBody>
                    <a:bodyPr/>
                    <a:lstStyle/>
                    <a:p>
                      <a:pPr algn="ctr" fontAlgn="b"/>
                      <a:r>
                        <a:rPr lang="en-US" sz="1200" b="0" i="0" u="none" strike="noStrike" dirty="0">
                          <a:solidFill>
                            <a:srgbClr val="000000"/>
                          </a:solidFill>
                          <a:effectLst/>
                          <a:latin typeface="Calibri"/>
                        </a:rPr>
                        <a:t>30</a:t>
                      </a:r>
                    </a:p>
                  </a:txBody>
                  <a:tcPr marL="8467" marR="8467" marT="8467" marB="0" anchor="b"/>
                </a:tc>
                <a:tc>
                  <a:txBody>
                    <a:bodyPr/>
                    <a:lstStyle/>
                    <a:p>
                      <a:pPr lvl="0" algn="ctr" rtl="0">
                        <a:buNone/>
                      </a:pPr>
                      <a:r>
                        <a:rPr lang="en-US" sz="1100" u="none" strike="noStrike" dirty="0">
                          <a:effectLst/>
                          <a:latin typeface="Calibri"/>
                        </a:rPr>
                        <a:t>29%</a:t>
                      </a:r>
                      <a:r>
                        <a:rPr lang="en-US" sz="1100" dirty="0">
                          <a:effectLst/>
                          <a:latin typeface="Calibri"/>
                        </a:rPr>
                        <a:t>​</a:t>
                      </a:r>
                      <a:endParaRPr lang="en-US" sz="1100" b="0" i="0" u="none" strike="noStrike">
                        <a:solidFill>
                          <a:srgbClr val="000000"/>
                        </a:solidFill>
                        <a:effectLst/>
                        <a:latin typeface="Calibri"/>
                      </a:endParaRPr>
                    </a:p>
                  </a:txBody>
                  <a:tcPr marL="8467" marR="8467" marT="8467" marB="0" anchor="b"/>
                </a:tc>
                <a:extLst>
                  <a:ext uri="{0D108BD9-81ED-4DB2-BD59-A6C34878D82A}">
                    <a16:rowId xmlns:a16="http://schemas.microsoft.com/office/drawing/2014/main" val="2466828053"/>
                  </a:ext>
                </a:extLst>
              </a:tr>
              <a:tr h="191347">
                <a:tc vMerge="1">
                  <a:txBody>
                    <a:bodyPr/>
                    <a:lstStyle/>
                    <a:p>
                      <a:pPr algn="l" fontAlgn="b"/>
                      <a:endParaRPr lang="en-US" sz="1000" b="0" i="0" u="none" strike="noStrike">
                        <a:solidFill>
                          <a:srgbClr val="000000"/>
                        </a:solidFill>
                        <a:effectLst/>
                        <a:latin typeface="Calibri" panose="020F0502020204030204" pitchFamily="34" charset="0"/>
                        <a:cs typeface="Calibri" panose="020F0502020204030204" pitchFamily="34" charset="0"/>
                      </a:endParaRPr>
                    </a:p>
                  </a:txBody>
                  <a:tcPr marL="102942" marR="3431" marT="3431" marB="0" anchor="b"/>
                </a:tc>
                <a:tc>
                  <a:txBody>
                    <a:bodyPr/>
                    <a:lstStyle/>
                    <a:p>
                      <a:pPr lvl="0" algn="l">
                        <a:buNone/>
                      </a:pPr>
                      <a:r>
                        <a:rPr lang="en-US" sz="1200" b="0" i="0" u="none" strike="noStrike" dirty="0">
                          <a:solidFill>
                            <a:srgbClr val="000000"/>
                          </a:solidFill>
                          <a:effectLst/>
                          <a:latin typeface="Calibri"/>
                        </a:rPr>
                        <a:t>Essex</a:t>
                      </a:r>
                      <a:endParaRPr lang="en-US" sz="1200" dirty="0"/>
                    </a:p>
                  </a:txBody>
                  <a:tcPr marL="190500" marR="6351" marT="6351" marB="0" anchor="b"/>
                </a:tc>
                <a:tc>
                  <a:txBody>
                    <a:bodyPr/>
                    <a:lstStyle/>
                    <a:p>
                      <a:pPr algn="ctr" fontAlgn="b"/>
                      <a:r>
                        <a:rPr lang="en-US" sz="1200" b="0" i="0" u="none" strike="noStrike" dirty="0">
                          <a:solidFill>
                            <a:srgbClr val="000000"/>
                          </a:solidFill>
                          <a:effectLst/>
                          <a:latin typeface="Calibri"/>
                        </a:rPr>
                        <a:t>886</a:t>
                      </a:r>
                    </a:p>
                  </a:txBody>
                  <a:tcPr marL="8467" marR="8467" marT="8467" marB="0" anchor="b"/>
                </a:tc>
                <a:tc>
                  <a:txBody>
                    <a:bodyPr/>
                    <a:lstStyle/>
                    <a:p>
                      <a:pPr lvl="0" algn="ctr" rtl="0">
                        <a:buNone/>
                      </a:pPr>
                      <a:r>
                        <a:rPr lang="en-US" sz="1100" u="none" strike="noStrike" dirty="0">
                          <a:effectLst/>
                          <a:latin typeface="Calibri"/>
                        </a:rPr>
                        <a:t>33%</a:t>
                      </a:r>
                      <a:r>
                        <a:rPr lang="en-US" sz="1100" dirty="0">
                          <a:effectLst/>
                          <a:latin typeface="Calibri"/>
                        </a:rPr>
                        <a:t>​</a:t>
                      </a:r>
                      <a:endParaRPr lang="en-US" sz="1100" b="0" i="0" u="none" strike="noStrike">
                        <a:solidFill>
                          <a:srgbClr val="000000"/>
                        </a:solidFill>
                        <a:effectLst/>
                        <a:latin typeface="Calibri"/>
                      </a:endParaRPr>
                    </a:p>
                  </a:txBody>
                  <a:tcPr marL="8467" marR="8467" marT="8467" marB="0" anchor="b"/>
                </a:tc>
                <a:extLst>
                  <a:ext uri="{0D108BD9-81ED-4DB2-BD59-A6C34878D82A}">
                    <a16:rowId xmlns:a16="http://schemas.microsoft.com/office/drawing/2014/main" val="3734948310"/>
                  </a:ext>
                </a:extLst>
              </a:tr>
              <a:tr h="191347">
                <a:tc vMerge="1">
                  <a:txBody>
                    <a:bodyPr/>
                    <a:lstStyle/>
                    <a:p>
                      <a:pPr algn="l" fontAlgn="b"/>
                      <a:endParaRPr lang="en-US" sz="1000" b="0" i="0" u="none" strike="noStrike">
                        <a:solidFill>
                          <a:srgbClr val="000000"/>
                        </a:solidFill>
                        <a:effectLst/>
                        <a:latin typeface="Calibri" panose="020F0502020204030204" pitchFamily="34" charset="0"/>
                        <a:cs typeface="Calibri" panose="020F0502020204030204" pitchFamily="34" charset="0"/>
                      </a:endParaRPr>
                    </a:p>
                  </a:txBody>
                  <a:tcPr marL="102942" marR="3431" marT="3431" marB="0" anchor="b"/>
                </a:tc>
                <a:tc>
                  <a:txBody>
                    <a:bodyPr/>
                    <a:lstStyle/>
                    <a:p>
                      <a:pPr lvl="0" algn="l">
                        <a:buNone/>
                      </a:pPr>
                      <a:r>
                        <a:rPr lang="en-US" sz="1200" b="0" i="0" u="none" strike="noStrike" dirty="0">
                          <a:solidFill>
                            <a:srgbClr val="000000"/>
                          </a:solidFill>
                          <a:effectLst/>
                          <a:latin typeface="Calibri"/>
                        </a:rPr>
                        <a:t>Franklin</a:t>
                      </a:r>
                      <a:endParaRPr lang="en-US" sz="1200" dirty="0"/>
                    </a:p>
                  </a:txBody>
                  <a:tcPr marL="190500" marR="6351" marT="6351" marB="0" anchor="b"/>
                </a:tc>
                <a:tc>
                  <a:txBody>
                    <a:bodyPr/>
                    <a:lstStyle/>
                    <a:p>
                      <a:pPr algn="ctr" fontAlgn="b"/>
                      <a:r>
                        <a:rPr lang="en-US" sz="1200" b="0" i="0" u="none" strike="noStrike" dirty="0">
                          <a:solidFill>
                            <a:srgbClr val="000000"/>
                          </a:solidFill>
                          <a:effectLst/>
                          <a:latin typeface="Calibri"/>
                        </a:rPr>
                        <a:t>304</a:t>
                      </a:r>
                    </a:p>
                  </a:txBody>
                  <a:tcPr marL="8467" marR="8467" marT="8467" marB="0" anchor="b"/>
                </a:tc>
                <a:tc>
                  <a:txBody>
                    <a:bodyPr/>
                    <a:lstStyle/>
                    <a:p>
                      <a:pPr lvl="0" algn="ctr" rtl="0">
                        <a:buNone/>
                      </a:pPr>
                      <a:r>
                        <a:rPr lang="en-US" sz="1100" u="none" strike="noStrike" dirty="0">
                          <a:effectLst/>
                          <a:latin typeface="Calibri"/>
                        </a:rPr>
                        <a:t>35%</a:t>
                      </a:r>
                      <a:r>
                        <a:rPr lang="en-US" sz="1100" dirty="0">
                          <a:effectLst/>
                          <a:latin typeface="Calibri"/>
                        </a:rPr>
                        <a:t>​</a:t>
                      </a:r>
                      <a:endParaRPr lang="en-US" sz="1100" b="0" i="0" u="none" strike="noStrike">
                        <a:solidFill>
                          <a:srgbClr val="000000"/>
                        </a:solidFill>
                        <a:effectLst/>
                        <a:latin typeface="Calibri"/>
                      </a:endParaRPr>
                    </a:p>
                  </a:txBody>
                  <a:tcPr marL="8467" marR="8467" marT="8467" marB="0" anchor="b"/>
                </a:tc>
                <a:extLst>
                  <a:ext uri="{0D108BD9-81ED-4DB2-BD59-A6C34878D82A}">
                    <a16:rowId xmlns:a16="http://schemas.microsoft.com/office/drawing/2014/main" val="1067024779"/>
                  </a:ext>
                </a:extLst>
              </a:tr>
              <a:tr h="191347">
                <a:tc vMerge="1">
                  <a:txBody>
                    <a:bodyPr/>
                    <a:lstStyle/>
                    <a:p>
                      <a:pPr algn="l" fontAlgn="b"/>
                      <a:endParaRPr lang="en-US" sz="1000" b="0" i="0" u="none" strike="noStrike">
                        <a:solidFill>
                          <a:srgbClr val="000000"/>
                        </a:solidFill>
                        <a:effectLst/>
                        <a:latin typeface="Calibri" panose="020F0502020204030204" pitchFamily="34" charset="0"/>
                        <a:cs typeface="Calibri" panose="020F0502020204030204" pitchFamily="34" charset="0"/>
                      </a:endParaRPr>
                    </a:p>
                  </a:txBody>
                  <a:tcPr marL="102942" marR="3431" marT="3431" marB="0" anchor="b"/>
                </a:tc>
                <a:tc>
                  <a:txBody>
                    <a:bodyPr/>
                    <a:lstStyle/>
                    <a:p>
                      <a:pPr lvl="0" algn="l">
                        <a:buNone/>
                      </a:pPr>
                      <a:r>
                        <a:rPr lang="en-US" sz="1200" b="0" i="0" u="none" strike="noStrike" dirty="0">
                          <a:solidFill>
                            <a:srgbClr val="000000"/>
                          </a:solidFill>
                          <a:effectLst/>
                          <a:latin typeface="Calibri"/>
                        </a:rPr>
                        <a:t>Hampden</a:t>
                      </a:r>
                      <a:endParaRPr lang="en-US" sz="1200" dirty="0"/>
                    </a:p>
                  </a:txBody>
                  <a:tcPr marL="190500" marR="6351" marT="6351" marB="0" anchor="b"/>
                </a:tc>
                <a:tc>
                  <a:txBody>
                    <a:bodyPr/>
                    <a:lstStyle/>
                    <a:p>
                      <a:pPr algn="ctr" fontAlgn="b"/>
                      <a:r>
                        <a:rPr lang="en-US" sz="1200" b="0" i="0" u="none" strike="noStrike" dirty="0">
                          <a:solidFill>
                            <a:srgbClr val="000000"/>
                          </a:solidFill>
                          <a:effectLst/>
                          <a:latin typeface="Calibri"/>
                        </a:rPr>
                        <a:t>671</a:t>
                      </a:r>
                    </a:p>
                  </a:txBody>
                  <a:tcPr marL="8467" marR="8467" marT="8467" marB="0" anchor="b"/>
                </a:tc>
                <a:tc>
                  <a:txBody>
                    <a:bodyPr/>
                    <a:lstStyle/>
                    <a:p>
                      <a:pPr lvl="0" algn="ctr" rtl="0">
                        <a:buNone/>
                      </a:pPr>
                      <a:r>
                        <a:rPr lang="en-US" sz="1100" u="none" strike="noStrike" dirty="0">
                          <a:effectLst/>
                          <a:latin typeface="Calibri"/>
                        </a:rPr>
                        <a:t>36%</a:t>
                      </a:r>
                      <a:r>
                        <a:rPr lang="en-US" sz="1100" dirty="0">
                          <a:effectLst/>
                          <a:latin typeface="Calibri"/>
                        </a:rPr>
                        <a:t>​</a:t>
                      </a:r>
                      <a:endParaRPr lang="en-US" sz="1100" b="0" i="0" u="none" strike="noStrike">
                        <a:solidFill>
                          <a:srgbClr val="000000"/>
                        </a:solidFill>
                        <a:effectLst/>
                        <a:latin typeface="Calibri"/>
                      </a:endParaRPr>
                    </a:p>
                  </a:txBody>
                  <a:tcPr marL="8467" marR="8467" marT="8467" marB="0" anchor="b"/>
                </a:tc>
                <a:extLst>
                  <a:ext uri="{0D108BD9-81ED-4DB2-BD59-A6C34878D82A}">
                    <a16:rowId xmlns:a16="http://schemas.microsoft.com/office/drawing/2014/main" val="3555298764"/>
                  </a:ext>
                </a:extLst>
              </a:tr>
              <a:tr h="191347">
                <a:tc vMerge="1">
                  <a:txBody>
                    <a:bodyPr/>
                    <a:lstStyle/>
                    <a:p>
                      <a:endParaRPr lang="en-US"/>
                    </a:p>
                  </a:txBody>
                  <a:tcPr marL="77207" marR="2573" marT="2573" marB="0" anchor="ctr"/>
                </a:tc>
                <a:tc>
                  <a:txBody>
                    <a:bodyPr/>
                    <a:lstStyle/>
                    <a:p>
                      <a:pPr lvl="0" algn="l">
                        <a:buNone/>
                      </a:pPr>
                      <a:r>
                        <a:rPr lang="en-US" sz="1200" b="0" i="0" u="none" strike="noStrike" dirty="0">
                          <a:solidFill>
                            <a:srgbClr val="000000"/>
                          </a:solidFill>
                          <a:effectLst/>
                          <a:latin typeface="Calibri"/>
                        </a:rPr>
                        <a:t>Hampshire</a:t>
                      </a:r>
                      <a:endParaRPr lang="en-US" sz="1200" dirty="0"/>
                    </a:p>
                  </a:txBody>
                  <a:tcPr marL="190500" marR="6351" marT="6351" marB="0" anchor="b"/>
                </a:tc>
                <a:tc>
                  <a:txBody>
                    <a:bodyPr/>
                    <a:lstStyle/>
                    <a:p>
                      <a:pPr algn="ctr" fontAlgn="b"/>
                      <a:r>
                        <a:rPr lang="en-US" sz="1200" b="0" i="0" u="none" strike="noStrike" dirty="0">
                          <a:solidFill>
                            <a:srgbClr val="000000"/>
                          </a:solidFill>
                          <a:effectLst/>
                          <a:latin typeface="Calibri"/>
                        </a:rPr>
                        <a:t>397</a:t>
                      </a:r>
                    </a:p>
                  </a:txBody>
                  <a:tcPr marL="8467" marR="8467" marT="8467" marB="0" anchor="b"/>
                </a:tc>
                <a:tc>
                  <a:txBody>
                    <a:bodyPr/>
                    <a:lstStyle/>
                    <a:p>
                      <a:pPr lvl="0" algn="ctr" rtl="0">
                        <a:buNone/>
                      </a:pPr>
                      <a:r>
                        <a:rPr lang="en-US" sz="1100" u="none" strike="noStrike" dirty="0">
                          <a:effectLst/>
                          <a:latin typeface="Calibri"/>
                        </a:rPr>
                        <a:t>35%</a:t>
                      </a:r>
                      <a:r>
                        <a:rPr lang="en-US" sz="1100" dirty="0">
                          <a:effectLst/>
                          <a:latin typeface="Calibri"/>
                        </a:rPr>
                        <a:t>​</a:t>
                      </a:r>
                      <a:endParaRPr lang="en-US" sz="1100" b="0" i="0" u="none" strike="noStrike">
                        <a:solidFill>
                          <a:srgbClr val="000000"/>
                        </a:solidFill>
                        <a:effectLst/>
                        <a:latin typeface="Calibri"/>
                      </a:endParaRPr>
                    </a:p>
                  </a:txBody>
                  <a:tcPr marL="8467" marR="8467" marT="8467" marB="0" anchor="b"/>
                </a:tc>
                <a:extLst>
                  <a:ext uri="{0D108BD9-81ED-4DB2-BD59-A6C34878D82A}">
                    <a16:rowId xmlns:a16="http://schemas.microsoft.com/office/drawing/2014/main" val="1198507044"/>
                  </a:ext>
                </a:extLst>
              </a:tr>
              <a:tr h="191347">
                <a:tc vMerge="1">
                  <a:txBody>
                    <a:bodyPr/>
                    <a:lstStyle/>
                    <a:p>
                      <a:endParaRPr lang="en-US"/>
                    </a:p>
                  </a:txBody>
                  <a:tcPr marL="77207" marR="2573" marT="2573" marB="0" anchor="ctr"/>
                </a:tc>
                <a:tc>
                  <a:txBody>
                    <a:bodyPr/>
                    <a:lstStyle/>
                    <a:p>
                      <a:pPr lvl="0" algn="l">
                        <a:buNone/>
                      </a:pPr>
                      <a:r>
                        <a:rPr lang="en-US" sz="1200" b="0" i="0" u="none" strike="noStrike" dirty="0">
                          <a:solidFill>
                            <a:srgbClr val="000000"/>
                          </a:solidFill>
                          <a:effectLst/>
                          <a:latin typeface="Calibri"/>
                        </a:rPr>
                        <a:t>Middlesex</a:t>
                      </a:r>
                      <a:endParaRPr lang="en-US" sz="1200" dirty="0"/>
                    </a:p>
                  </a:txBody>
                  <a:tcPr marL="190500" marR="6351" marT="6351" marB="0" anchor="b"/>
                </a:tc>
                <a:tc>
                  <a:txBody>
                    <a:bodyPr/>
                    <a:lstStyle/>
                    <a:p>
                      <a:pPr algn="ctr" fontAlgn="b"/>
                      <a:r>
                        <a:rPr lang="en-US" sz="1200" b="0" i="0" u="none" strike="noStrike" dirty="0">
                          <a:solidFill>
                            <a:srgbClr val="000000"/>
                          </a:solidFill>
                          <a:effectLst/>
                          <a:latin typeface="Calibri"/>
                        </a:rPr>
                        <a:t>2423</a:t>
                      </a:r>
                    </a:p>
                  </a:txBody>
                  <a:tcPr marL="8467" marR="8467" marT="8467" marB="0" anchor="b"/>
                </a:tc>
                <a:tc>
                  <a:txBody>
                    <a:bodyPr/>
                    <a:lstStyle/>
                    <a:p>
                      <a:pPr lvl="0" algn="ctr" rtl="0">
                        <a:buNone/>
                      </a:pPr>
                      <a:r>
                        <a:rPr lang="en-US" sz="1100" u="none" strike="noStrike" dirty="0">
                          <a:effectLst/>
                          <a:latin typeface="Calibri"/>
                        </a:rPr>
                        <a:t>32%</a:t>
                      </a:r>
                      <a:r>
                        <a:rPr lang="en-US" sz="1100" dirty="0">
                          <a:effectLst/>
                          <a:latin typeface="Calibri"/>
                        </a:rPr>
                        <a:t>​</a:t>
                      </a:r>
                      <a:endParaRPr lang="en-US" sz="1100" b="0" i="0" u="none" strike="noStrike">
                        <a:solidFill>
                          <a:srgbClr val="000000"/>
                        </a:solidFill>
                        <a:effectLst/>
                        <a:latin typeface="Calibri"/>
                      </a:endParaRPr>
                    </a:p>
                  </a:txBody>
                  <a:tcPr marL="8467" marR="8467" marT="8467" marB="0" anchor="b"/>
                </a:tc>
                <a:extLst>
                  <a:ext uri="{0D108BD9-81ED-4DB2-BD59-A6C34878D82A}">
                    <a16:rowId xmlns:a16="http://schemas.microsoft.com/office/drawing/2014/main" val="3546937873"/>
                  </a:ext>
                </a:extLst>
              </a:tr>
              <a:tr h="191347">
                <a:tc vMerge="1">
                  <a:txBody>
                    <a:bodyPr/>
                    <a:lstStyle/>
                    <a:p>
                      <a:endParaRPr lang="en-US"/>
                    </a:p>
                  </a:txBody>
                  <a:tcPr marL="77207" marR="2573" marT="2573" marB="0" anchor="ctr"/>
                </a:tc>
                <a:tc>
                  <a:txBody>
                    <a:bodyPr/>
                    <a:lstStyle/>
                    <a:p>
                      <a:pPr lvl="0" algn="l">
                        <a:buNone/>
                      </a:pPr>
                      <a:r>
                        <a:rPr lang="en-US" sz="1200" b="0" i="0" u="none" strike="noStrike" dirty="0">
                          <a:solidFill>
                            <a:srgbClr val="000000"/>
                          </a:solidFill>
                          <a:effectLst/>
                          <a:latin typeface="Calibri"/>
                        </a:rPr>
                        <a:t>Nantucket</a:t>
                      </a:r>
                      <a:endParaRPr lang="en-US" sz="1200" dirty="0"/>
                    </a:p>
                  </a:txBody>
                  <a:tcPr marL="190500" marR="6351" marT="6351" marB="0" anchor="b"/>
                </a:tc>
                <a:tc>
                  <a:txBody>
                    <a:bodyPr/>
                    <a:lstStyle/>
                    <a:p>
                      <a:pPr algn="ctr" fontAlgn="b"/>
                      <a:r>
                        <a:rPr lang="en-US" sz="1200" b="0" i="0" u="none" strike="noStrike" dirty="0">
                          <a:solidFill>
                            <a:srgbClr val="000000"/>
                          </a:solidFill>
                          <a:effectLst/>
                          <a:latin typeface="Calibri"/>
                        </a:rPr>
                        <a:t>12</a:t>
                      </a:r>
                    </a:p>
                  </a:txBody>
                  <a:tcPr marL="8467" marR="8467" marT="8467" marB="0" anchor="b"/>
                </a:tc>
                <a:tc>
                  <a:txBody>
                    <a:bodyPr/>
                    <a:lstStyle/>
                    <a:p>
                      <a:pPr lvl="0" algn="ctr" rtl="0">
                        <a:buNone/>
                      </a:pPr>
                      <a:r>
                        <a:rPr lang="en-US" sz="1100" u="none" strike="noStrike" dirty="0">
                          <a:effectLst/>
                          <a:latin typeface="Calibri"/>
                        </a:rPr>
                        <a:t>18%</a:t>
                      </a:r>
                      <a:r>
                        <a:rPr lang="en-US" sz="1100" dirty="0">
                          <a:effectLst/>
                          <a:latin typeface="Calibri"/>
                        </a:rPr>
                        <a:t>​</a:t>
                      </a:r>
                      <a:endParaRPr lang="en-US" sz="1100" b="0" i="0" u="none" strike="noStrike">
                        <a:solidFill>
                          <a:srgbClr val="000000"/>
                        </a:solidFill>
                        <a:effectLst/>
                        <a:latin typeface="Calibri"/>
                      </a:endParaRPr>
                    </a:p>
                  </a:txBody>
                  <a:tcPr marL="8467" marR="8467" marT="8467" marB="0" anchor="b"/>
                </a:tc>
                <a:extLst>
                  <a:ext uri="{0D108BD9-81ED-4DB2-BD59-A6C34878D82A}">
                    <a16:rowId xmlns:a16="http://schemas.microsoft.com/office/drawing/2014/main" val="2010508915"/>
                  </a:ext>
                </a:extLst>
              </a:tr>
              <a:tr h="191347">
                <a:tc vMerge="1">
                  <a:txBody>
                    <a:bodyPr/>
                    <a:lstStyle/>
                    <a:p>
                      <a:endParaRPr lang="en-US"/>
                    </a:p>
                  </a:txBody>
                  <a:tcPr marL="77207" marR="2573" marT="2573" marB="0" anchor="ctr"/>
                </a:tc>
                <a:tc>
                  <a:txBody>
                    <a:bodyPr/>
                    <a:lstStyle/>
                    <a:p>
                      <a:pPr lvl="0" algn="l">
                        <a:buNone/>
                      </a:pPr>
                      <a:r>
                        <a:rPr lang="en-US" sz="1200" b="0" i="0" u="none" strike="noStrike" dirty="0">
                          <a:solidFill>
                            <a:srgbClr val="000000"/>
                          </a:solidFill>
                          <a:effectLst/>
                          <a:latin typeface="Calibri"/>
                        </a:rPr>
                        <a:t>Norfolk</a:t>
                      </a:r>
                      <a:endParaRPr lang="en-US" sz="1200" dirty="0"/>
                    </a:p>
                  </a:txBody>
                  <a:tcPr marL="190500" marR="6351" marT="6351" marB="0" anchor="b"/>
                </a:tc>
                <a:tc>
                  <a:txBody>
                    <a:bodyPr/>
                    <a:lstStyle/>
                    <a:p>
                      <a:pPr algn="ctr" fontAlgn="b"/>
                      <a:r>
                        <a:rPr lang="en-US" sz="1200" b="0" i="0" u="none" strike="noStrike" dirty="0">
                          <a:solidFill>
                            <a:srgbClr val="000000"/>
                          </a:solidFill>
                          <a:effectLst/>
                          <a:latin typeface="Calibri"/>
                        </a:rPr>
                        <a:t>929</a:t>
                      </a:r>
                    </a:p>
                  </a:txBody>
                  <a:tcPr marL="8467" marR="8467" marT="8467" marB="0" anchor="b"/>
                </a:tc>
                <a:tc>
                  <a:txBody>
                    <a:bodyPr/>
                    <a:lstStyle/>
                    <a:p>
                      <a:pPr lvl="0" algn="ctr" rtl="0">
                        <a:buNone/>
                      </a:pPr>
                      <a:r>
                        <a:rPr lang="en-US" sz="1100" u="none" strike="noStrike" dirty="0">
                          <a:effectLst/>
                          <a:latin typeface="Calibri"/>
                        </a:rPr>
                        <a:t>29%</a:t>
                      </a:r>
                      <a:r>
                        <a:rPr lang="en-US" sz="1100" dirty="0">
                          <a:effectLst/>
                          <a:latin typeface="Calibri"/>
                        </a:rPr>
                        <a:t>​</a:t>
                      </a:r>
                      <a:endParaRPr lang="en-US" sz="1100" b="0" i="0" u="none" strike="noStrike">
                        <a:solidFill>
                          <a:srgbClr val="000000"/>
                        </a:solidFill>
                        <a:effectLst/>
                        <a:latin typeface="Calibri"/>
                      </a:endParaRPr>
                    </a:p>
                  </a:txBody>
                  <a:tcPr marL="8467" marR="8467" marT="8467" marB="0" anchor="b"/>
                </a:tc>
                <a:extLst>
                  <a:ext uri="{0D108BD9-81ED-4DB2-BD59-A6C34878D82A}">
                    <a16:rowId xmlns:a16="http://schemas.microsoft.com/office/drawing/2014/main" val="3900657836"/>
                  </a:ext>
                </a:extLst>
              </a:tr>
              <a:tr h="191347">
                <a:tc vMerge="1">
                  <a:txBody>
                    <a:bodyPr/>
                    <a:lstStyle/>
                    <a:p>
                      <a:endParaRPr lang="en-US"/>
                    </a:p>
                  </a:txBody>
                  <a:tcPr marL="77207" marR="2573" marT="2573" marB="0" anchor="ctr"/>
                </a:tc>
                <a:tc>
                  <a:txBody>
                    <a:bodyPr/>
                    <a:lstStyle/>
                    <a:p>
                      <a:pPr lvl="0" algn="l">
                        <a:buNone/>
                      </a:pPr>
                      <a:r>
                        <a:rPr lang="en-US" sz="1200" b="0" i="0" u="none" strike="noStrike" dirty="0">
                          <a:solidFill>
                            <a:srgbClr val="000000"/>
                          </a:solidFill>
                          <a:effectLst/>
                          <a:latin typeface="Calibri"/>
                        </a:rPr>
                        <a:t>Plymouth</a:t>
                      </a:r>
                      <a:endParaRPr lang="en-US" sz="1200" dirty="0"/>
                    </a:p>
                  </a:txBody>
                  <a:tcPr marL="190500" marR="6351" marT="6351" marB="0" anchor="b"/>
                </a:tc>
                <a:tc>
                  <a:txBody>
                    <a:bodyPr/>
                    <a:lstStyle/>
                    <a:p>
                      <a:pPr algn="ctr" fontAlgn="b"/>
                      <a:r>
                        <a:rPr lang="en-US" sz="1200" b="0" i="0" u="none" strike="noStrike" dirty="0">
                          <a:solidFill>
                            <a:srgbClr val="000000"/>
                          </a:solidFill>
                          <a:effectLst/>
                          <a:latin typeface="Calibri"/>
                        </a:rPr>
                        <a:t>493</a:t>
                      </a:r>
                    </a:p>
                  </a:txBody>
                  <a:tcPr marL="8467" marR="8467" marT="8467" marB="0" anchor="b"/>
                </a:tc>
                <a:tc>
                  <a:txBody>
                    <a:bodyPr/>
                    <a:lstStyle/>
                    <a:p>
                      <a:pPr lvl="0" algn="ctr" rtl="0">
                        <a:buNone/>
                      </a:pPr>
                      <a:r>
                        <a:rPr lang="en-US" sz="1100" u="none" strike="noStrike" dirty="0">
                          <a:effectLst/>
                          <a:latin typeface="Calibri"/>
                        </a:rPr>
                        <a:t>35%</a:t>
                      </a:r>
                      <a:r>
                        <a:rPr lang="en-US" sz="1100" dirty="0">
                          <a:effectLst/>
                          <a:latin typeface="Calibri"/>
                        </a:rPr>
                        <a:t>​</a:t>
                      </a:r>
                      <a:endParaRPr lang="en-US" sz="1100" b="0" i="0" u="none" strike="noStrike">
                        <a:solidFill>
                          <a:srgbClr val="000000"/>
                        </a:solidFill>
                        <a:effectLst/>
                        <a:latin typeface="Calibri"/>
                      </a:endParaRPr>
                    </a:p>
                  </a:txBody>
                  <a:tcPr marL="8467" marR="8467" marT="8467" marB="0" anchor="b"/>
                </a:tc>
                <a:extLst>
                  <a:ext uri="{0D108BD9-81ED-4DB2-BD59-A6C34878D82A}">
                    <a16:rowId xmlns:a16="http://schemas.microsoft.com/office/drawing/2014/main" val="338531630"/>
                  </a:ext>
                </a:extLst>
              </a:tr>
              <a:tr h="191347">
                <a:tc vMerge="1">
                  <a:txBody>
                    <a:bodyPr/>
                    <a:lstStyle/>
                    <a:p>
                      <a:endParaRPr lang="en-US"/>
                    </a:p>
                  </a:txBody>
                  <a:tcPr marL="77207" marR="2573" marT="2573" marB="0" anchor="ctr"/>
                </a:tc>
                <a:tc>
                  <a:txBody>
                    <a:bodyPr/>
                    <a:lstStyle/>
                    <a:p>
                      <a:pPr lvl="0" algn="l">
                        <a:buNone/>
                      </a:pPr>
                      <a:r>
                        <a:rPr lang="en-US" sz="1200" b="0" i="0" u="none" strike="noStrike" dirty="0">
                          <a:solidFill>
                            <a:srgbClr val="000000"/>
                          </a:solidFill>
                          <a:effectLst/>
                          <a:latin typeface="Calibri"/>
                        </a:rPr>
                        <a:t>Suffolk</a:t>
                      </a:r>
                      <a:endParaRPr lang="en-US" sz="1200" dirty="0"/>
                    </a:p>
                  </a:txBody>
                  <a:tcPr marL="190500" marR="6351" marT="6351" marB="0" anchor="b"/>
                </a:tc>
                <a:tc>
                  <a:txBody>
                    <a:bodyPr/>
                    <a:lstStyle/>
                    <a:p>
                      <a:pPr algn="ctr" fontAlgn="b"/>
                      <a:r>
                        <a:rPr lang="en-US" sz="1200" b="0" i="0" u="none" strike="noStrike" dirty="0">
                          <a:solidFill>
                            <a:srgbClr val="000000"/>
                          </a:solidFill>
                          <a:effectLst/>
                          <a:latin typeface="Calibri"/>
                        </a:rPr>
                        <a:t>966</a:t>
                      </a:r>
                    </a:p>
                  </a:txBody>
                  <a:tcPr marL="8467" marR="8467" marT="8467" marB="0" anchor="b"/>
                </a:tc>
                <a:tc>
                  <a:txBody>
                    <a:bodyPr/>
                    <a:lstStyle/>
                    <a:p>
                      <a:pPr lvl="0" algn="ctr" rtl="0">
                        <a:buNone/>
                      </a:pPr>
                      <a:r>
                        <a:rPr lang="en-US" sz="1100" u="none" strike="noStrike" dirty="0">
                          <a:effectLst/>
                          <a:latin typeface="Calibri"/>
                        </a:rPr>
                        <a:t>34%</a:t>
                      </a:r>
                      <a:r>
                        <a:rPr lang="en-US" sz="1100" dirty="0">
                          <a:effectLst/>
                          <a:latin typeface="Calibri"/>
                        </a:rPr>
                        <a:t>​</a:t>
                      </a:r>
                      <a:endParaRPr lang="en-US" sz="1100" b="0" i="0" u="none" strike="noStrike">
                        <a:solidFill>
                          <a:srgbClr val="000000"/>
                        </a:solidFill>
                        <a:effectLst/>
                        <a:latin typeface="Calibri"/>
                      </a:endParaRPr>
                    </a:p>
                  </a:txBody>
                  <a:tcPr marL="8467" marR="8467" marT="8467" marB="0" anchor="b"/>
                </a:tc>
                <a:extLst>
                  <a:ext uri="{0D108BD9-81ED-4DB2-BD59-A6C34878D82A}">
                    <a16:rowId xmlns:a16="http://schemas.microsoft.com/office/drawing/2014/main" val="866014136"/>
                  </a:ext>
                </a:extLst>
              </a:tr>
              <a:tr h="191347">
                <a:tc vMerge="1">
                  <a:txBody>
                    <a:bodyPr/>
                    <a:lstStyle/>
                    <a:p>
                      <a:endParaRPr lang="en-US"/>
                    </a:p>
                  </a:txBody>
                  <a:tcPr marL="77207" marR="2573" marT="2573" marB="0" anchor="ctr"/>
                </a:tc>
                <a:tc>
                  <a:txBody>
                    <a:bodyPr/>
                    <a:lstStyle/>
                    <a:p>
                      <a:pPr lvl="0" algn="l">
                        <a:buNone/>
                      </a:pPr>
                      <a:r>
                        <a:rPr lang="en-US" sz="1200" b="0" i="0" u="none" strike="noStrike" dirty="0">
                          <a:solidFill>
                            <a:srgbClr val="000000"/>
                          </a:solidFill>
                          <a:effectLst/>
                          <a:latin typeface="Calibri"/>
                        </a:rPr>
                        <a:t>Worcester</a:t>
                      </a:r>
                      <a:endParaRPr lang="en-US" sz="1200" dirty="0"/>
                    </a:p>
                  </a:txBody>
                  <a:tcPr marL="190500" marR="6351" marT="6351" marB="0" anchor="b"/>
                </a:tc>
                <a:tc>
                  <a:txBody>
                    <a:bodyPr/>
                    <a:lstStyle/>
                    <a:p>
                      <a:pPr algn="ctr" fontAlgn="b"/>
                      <a:r>
                        <a:rPr lang="en-US" sz="1200" b="0" i="0" u="none" strike="noStrike" dirty="0">
                          <a:solidFill>
                            <a:srgbClr val="000000"/>
                          </a:solidFill>
                          <a:effectLst/>
                          <a:latin typeface="Calibri"/>
                        </a:rPr>
                        <a:t>987</a:t>
                      </a:r>
                    </a:p>
                  </a:txBody>
                  <a:tcPr marL="8467" marR="8467" marT="8467" marB="0" anchor="b"/>
                </a:tc>
                <a:tc>
                  <a:txBody>
                    <a:bodyPr/>
                    <a:lstStyle/>
                    <a:p>
                      <a:pPr lvl="0" algn="ctr" rtl="0">
                        <a:buNone/>
                      </a:pPr>
                      <a:r>
                        <a:rPr lang="en-US" sz="1100" u="none" strike="noStrike" dirty="0">
                          <a:effectLst/>
                          <a:latin typeface="Calibri"/>
                        </a:rPr>
                        <a:t>30%</a:t>
                      </a:r>
                      <a:r>
                        <a:rPr lang="en-US" sz="1100" dirty="0">
                          <a:effectLst/>
                          <a:latin typeface="Calibri"/>
                        </a:rPr>
                        <a:t>​</a:t>
                      </a:r>
                      <a:endParaRPr lang="en-US" sz="1100" b="0" i="0" u="none" strike="noStrike">
                        <a:solidFill>
                          <a:srgbClr val="000000"/>
                        </a:solidFill>
                        <a:effectLst/>
                        <a:latin typeface="Calibri"/>
                      </a:endParaRPr>
                    </a:p>
                  </a:txBody>
                  <a:tcPr marL="8467" marR="8467" marT="8467" marB="0" anchor="b"/>
                </a:tc>
                <a:extLst>
                  <a:ext uri="{0D108BD9-81ED-4DB2-BD59-A6C34878D82A}">
                    <a16:rowId xmlns:a16="http://schemas.microsoft.com/office/drawing/2014/main" val="2476429833"/>
                  </a:ext>
                </a:extLst>
              </a:tr>
            </a:tbl>
          </a:graphicData>
        </a:graphic>
      </p:graphicFrame>
      <p:sp>
        <p:nvSpPr>
          <p:cNvPr id="10" name="TextBox 1">
            <a:extLst>
              <a:ext uri="{FF2B5EF4-FFF2-40B4-BE49-F238E27FC236}">
                <a16:creationId xmlns:a16="http://schemas.microsoft.com/office/drawing/2014/main" id="{22D79CB5-1477-4610-97D6-4BFF52F665C5}"/>
              </a:ext>
            </a:extLst>
          </p:cNvPr>
          <p:cNvSpPr txBox="1"/>
          <p:nvPr/>
        </p:nvSpPr>
        <p:spPr>
          <a:xfrm>
            <a:off x="8407965" y="3839655"/>
            <a:ext cx="3357790" cy="2062103"/>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000000"/>
                </a:solidFill>
                <a:effectLst/>
                <a:uLnTx/>
                <a:uFillTx/>
                <a:latin typeface="Arial"/>
                <a:cs typeface="Arial"/>
                <a:sym typeface="Arial"/>
              </a:rPr>
              <a:t>Preliminary analysis. Statistical significance testing forthcoming.</a:t>
            </a:r>
            <a:r>
              <a:rPr kumimoji="0" lang="en-US" sz="900" b="0" i="0" u="none" strike="noStrike" kern="1200" cap="none" spc="0" normalizeH="0" baseline="0" noProof="0" dirty="0">
                <a:ln>
                  <a:noFill/>
                </a:ln>
                <a:solidFill>
                  <a:srgbClr val="000000"/>
                </a:solidFill>
                <a:effectLst/>
                <a:uLnTx/>
                <a:uFillTx/>
                <a:latin typeface="Arial"/>
                <a:cs typeface="Arial"/>
                <a:sym typeface="Arial"/>
              </a:rPr>
              <a:t> </a:t>
            </a:r>
            <a:endParaRPr kumimoji="0" lang="en-US" sz="9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120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000000"/>
                </a:solidFill>
                <a:effectLst/>
                <a:uLnTx/>
                <a:uFillTx/>
                <a:latin typeface="Arial"/>
                <a:cs typeface="Arial"/>
                <a:sym typeface="Arial"/>
              </a:rPr>
              <a:t>Note: </a:t>
            </a:r>
            <a:r>
              <a:rPr kumimoji="0" lang="en-US" sz="900" b="0" i="0" u="none" strike="noStrike" kern="1200" cap="none" spc="0" normalizeH="0" baseline="0" noProof="0" dirty="0">
                <a:ln>
                  <a:noFill/>
                </a:ln>
                <a:solidFill>
                  <a:srgbClr val="000000"/>
                </a:solidFill>
                <a:effectLst/>
                <a:uLnTx/>
                <a:uFillTx/>
                <a:latin typeface="Arial"/>
                <a:cs typeface="Arial"/>
                <a:sym typeface="Arial"/>
              </a:rPr>
              <a:t>All percentages presented here (except County) </a:t>
            </a:r>
            <a:r>
              <a:rPr kumimoji="0" lang="en-US" sz="900" b="0" i="0" u="none" strike="noStrike" kern="0" cap="none" spc="0" normalizeH="0" baseline="0" noProof="0" dirty="0">
                <a:ln>
                  <a:noFill/>
                </a:ln>
                <a:solidFill>
                  <a:srgbClr val="000000"/>
                </a:solidFill>
                <a:effectLst/>
                <a:uLnTx/>
                <a:uFillTx/>
                <a:latin typeface="Arial"/>
                <a:cs typeface="Arial"/>
                <a:sym typeface="Arial"/>
              </a:rPr>
              <a:t>are weighted to the </a:t>
            </a:r>
            <a:r>
              <a:rPr kumimoji="0" lang="en-US" sz="900" b="0" i="0" u="none" strike="noStrike" kern="1200" cap="none" spc="0" normalizeH="0" baseline="0" noProof="0" dirty="0">
                <a:ln>
                  <a:noFill/>
                </a:ln>
                <a:solidFill>
                  <a:srgbClr val="000000"/>
                </a:solidFill>
                <a:effectLst/>
                <a:uLnTx/>
                <a:uFillTx/>
                <a:latin typeface="Arial"/>
                <a:cs typeface="Arial"/>
                <a:sym typeface="Arial"/>
              </a:rPr>
              <a:t>statewide age </a:t>
            </a:r>
            <a:r>
              <a:rPr kumimoji="0" lang="en-US" sz="900" b="0" i="0" u="none" strike="noStrike" kern="0" cap="none" spc="0" normalizeH="0" baseline="0" noProof="0" dirty="0">
                <a:ln>
                  <a:noFill/>
                </a:ln>
                <a:solidFill>
                  <a:srgbClr val="000000"/>
                </a:solidFill>
                <a:effectLst/>
                <a:uLnTx/>
                <a:uFillTx/>
                <a:latin typeface="Arial"/>
                <a:cs typeface="Arial"/>
                <a:sym typeface="Arial"/>
              </a:rPr>
              <a:t>and </a:t>
            </a:r>
            <a:r>
              <a:rPr kumimoji="0" lang="en-US" sz="900" b="0" i="0" u="none" strike="noStrike" kern="1200" cap="none" spc="0" normalizeH="0" baseline="0" noProof="0" dirty="0">
                <a:ln>
                  <a:noFill/>
                </a:ln>
                <a:solidFill>
                  <a:srgbClr val="000000"/>
                </a:solidFill>
                <a:effectLst/>
                <a:uLnTx/>
                <a:uFillTx/>
                <a:latin typeface="Arial"/>
                <a:cs typeface="Arial"/>
                <a:sym typeface="Arial"/>
              </a:rPr>
              <a:t>educational distribution of those 25 years old or older in Massachusetts</a:t>
            </a:r>
            <a:endParaRPr kumimoji="0" lang="en-US" sz="9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1200" cap="none" spc="0" normalizeH="0" baseline="0" noProof="0" dirty="0">
                <a:ln>
                  <a:noFill/>
                </a:ln>
                <a:solidFill>
                  <a:srgbClr val="000000"/>
                </a:solidFill>
                <a:effectLst/>
                <a:uLnTx/>
                <a:uFillTx/>
                <a:latin typeface="Arial"/>
                <a:cs typeface="Arial"/>
                <a:sym typeface="Arial"/>
              </a:rPr>
              <a:t>Data presented at sub-state geographies (county, rural cluster, municipality) were NOT weighted to the statewide age and educational distribution of those 25 years or older in MA since the age and educational distributions within those geographies may be different than the statewide distribution.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120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1200" cap="none" spc="0" normalizeH="0" baseline="0" noProof="0" dirty="0">
                <a:ln>
                  <a:noFill/>
                </a:ln>
                <a:solidFill>
                  <a:srgbClr val="000000"/>
                </a:solidFill>
                <a:effectLst/>
                <a:uLnTx/>
                <a:uFillTx/>
                <a:latin typeface="Arial"/>
                <a:cs typeface="Arial"/>
                <a:sym typeface="Arial"/>
              </a:rPr>
              <a:t>Unweighted percentages should NOT be compared to weighted percentages.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120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120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5339260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679D9742-A0B8-43E5-AE9D-55A572CA6207}"/>
              </a:ext>
            </a:extLst>
          </p:cNvPr>
          <p:cNvGraphicFramePr>
            <a:graphicFrameLocks noGrp="1"/>
          </p:cNvGraphicFramePr>
          <p:nvPr/>
        </p:nvGraphicFramePr>
        <p:xfrm>
          <a:off x="104493" y="603665"/>
          <a:ext cx="4054268" cy="6241969"/>
        </p:xfrm>
        <a:graphic>
          <a:graphicData uri="http://schemas.openxmlformats.org/drawingml/2006/table">
            <a:tbl>
              <a:tblPr/>
              <a:tblGrid>
                <a:gridCol w="958779">
                  <a:extLst>
                    <a:ext uri="{9D8B030D-6E8A-4147-A177-3AD203B41FA5}">
                      <a16:colId xmlns:a16="http://schemas.microsoft.com/office/drawing/2014/main" val="2069767521"/>
                    </a:ext>
                  </a:extLst>
                </a:gridCol>
                <a:gridCol w="1479261">
                  <a:extLst>
                    <a:ext uri="{9D8B030D-6E8A-4147-A177-3AD203B41FA5}">
                      <a16:colId xmlns:a16="http://schemas.microsoft.com/office/drawing/2014/main" val="902132233"/>
                    </a:ext>
                  </a:extLst>
                </a:gridCol>
                <a:gridCol w="760228">
                  <a:extLst>
                    <a:ext uri="{9D8B030D-6E8A-4147-A177-3AD203B41FA5}">
                      <a16:colId xmlns:a16="http://schemas.microsoft.com/office/drawing/2014/main" val="1401698075"/>
                    </a:ext>
                  </a:extLst>
                </a:gridCol>
                <a:gridCol w="856000">
                  <a:extLst>
                    <a:ext uri="{9D8B030D-6E8A-4147-A177-3AD203B41FA5}">
                      <a16:colId xmlns:a16="http://schemas.microsoft.com/office/drawing/2014/main" val="1628878958"/>
                    </a:ext>
                  </a:extLst>
                </a:gridCol>
              </a:tblGrid>
              <a:tr h="460723">
                <a:tc>
                  <a:txBody>
                    <a:bodyPr/>
                    <a:lstStyle/>
                    <a:p>
                      <a:pPr marL="0" marR="0" lvl="0" indent="0" algn="ctr" rtl="0" fontAlgn="b">
                        <a:lnSpc>
                          <a:spcPct val="100000"/>
                        </a:lnSpc>
                        <a:spcBef>
                          <a:spcPts val="0"/>
                        </a:spcBef>
                        <a:spcAft>
                          <a:spcPts val="0"/>
                        </a:spcAft>
                        <a:buClr>
                          <a:srgbClr val="000000"/>
                        </a:buClr>
                        <a:buFont typeface="Arial"/>
                        <a:buNone/>
                      </a:pPr>
                      <a:endParaRPr lang="en-US" sz="1200" b="1" i="0" u="none" strike="noStrike" cap="none">
                        <a:solidFill>
                          <a:srgbClr val="000000"/>
                        </a:solidFill>
                        <a:latin typeface="Calibri" panose="020F0502020204030204" pitchFamily="34" charset="0"/>
                        <a:cs typeface="Calibri" panose="020F0502020204030204" pitchFamily="34" charset="0"/>
                        <a:sym typeface="Arial"/>
                      </a:endParaRPr>
                    </a:p>
                  </a:txBody>
                  <a:tcPr marL="3431" marR="3431" marT="3431" marB="0" anchor="ctr">
                    <a:solidFill>
                      <a:srgbClr val="4E97CC"/>
                    </a:solidFill>
                  </a:tcPr>
                </a:tc>
                <a:tc>
                  <a:txBody>
                    <a:bodyPr/>
                    <a:lstStyle/>
                    <a:p>
                      <a:pPr marL="0" marR="0" lvl="0" indent="0" algn="ctr" rtl="0" fontAlgn="b">
                        <a:lnSpc>
                          <a:spcPct val="100000"/>
                        </a:lnSpc>
                        <a:spcBef>
                          <a:spcPts val="0"/>
                        </a:spcBef>
                        <a:spcAft>
                          <a:spcPts val="0"/>
                        </a:spcAft>
                        <a:buClr>
                          <a:srgbClr val="000000"/>
                        </a:buClr>
                        <a:buFont typeface="Arial"/>
                        <a:buNone/>
                      </a:pPr>
                      <a:r>
                        <a:rPr lang="en-US" sz="1200" b="1" i="0" u="none" strike="noStrike" cap="none">
                          <a:solidFill>
                            <a:srgbClr val="000000"/>
                          </a:solidFill>
                          <a:latin typeface="Calibri"/>
                          <a:cs typeface="Calibri"/>
                          <a:sym typeface="Arial"/>
                        </a:rPr>
                        <a:t>Demographics</a:t>
                      </a:r>
                    </a:p>
                  </a:txBody>
                  <a:tcPr marL="3431" marR="3431" marT="3431" marB="0" anchor="ctr">
                    <a:solidFill>
                      <a:srgbClr val="4E97CC"/>
                    </a:solidFill>
                  </a:tcPr>
                </a:tc>
                <a:tc>
                  <a:txBody>
                    <a:bodyPr/>
                    <a:lstStyle/>
                    <a:p>
                      <a:pPr marL="0" marR="0" lvl="0" indent="0" algn="ctr" rtl="0" fontAlgn="b">
                        <a:lnSpc>
                          <a:spcPct val="100000"/>
                        </a:lnSpc>
                        <a:spcBef>
                          <a:spcPts val="0"/>
                        </a:spcBef>
                        <a:spcAft>
                          <a:spcPts val="0"/>
                        </a:spcAft>
                        <a:buClr>
                          <a:srgbClr val="000000"/>
                        </a:buClr>
                        <a:buFont typeface="Arial"/>
                        <a:buNone/>
                      </a:pPr>
                      <a:r>
                        <a:rPr lang="en-US" sz="1200" b="1" i="0" u="none" strike="noStrike" cap="none">
                          <a:solidFill>
                            <a:srgbClr val="000000"/>
                          </a:solidFill>
                          <a:latin typeface="Calibri"/>
                          <a:cs typeface="Calibri"/>
                          <a:sym typeface="Arial"/>
                        </a:rPr>
                        <a:t>Frequency</a:t>
                      </a:r>
                      <a:r>
                        <a:rPr lang="en-US" sz="1200" b="1" i="0" u="none" strike="noStrike" cap="none">
                          <a:solidFill>
                            <a:srgbClr val="000000"/>
                          </a:solidFill>
                          <a:latin typeface="Calibri"/>
                          <a:cs typeface="Calibri"/>
                        </a:rPr>
                        <a:t> </a:t>
                      </a:r>
                      <a:endParaRPr lang="en-US" sz="1200" b="1" i="0" u="none" strike="noStrike" cap="none">
                        <a:solidFill>
                          <a:srgbClr val="000000"/>
                        </a:solidFill>
                        <a:latin typeface="Calibri" panose="020F0502020204030204" pitchFamily="34" charset="0"/>
                        <a:cs typeface="Calibri" panose="020F0502020204030204" pitchFamily="34" charset="0"/>
                        <a:sym typeface="Arial"/>
                      </a:endParaRPr>
                    </a:p>
                  </a:txBody>
                  <a:tcPr marL="3431" marR="3431" marT="3431" marB="0" anchor="ctr">
                    <a:solidFill>
                      <a:srgbClr val="4E97CC"/>
                    </a:solidFill>
                  </a:tcPr>
                </a:tc>
                <a:tc>
                  <a:txBody>
                    <a:bodyPr/>
                    <a:lstStyle/>
                    <a:p>
                      <a:pPr marL="0" marR="0" lvl="0" indent="0" algn="ctr" rtl="0" fontAlgn="b">
                        <a:lnSpc>
                          <a:spcPct val="100000"/>
                        </a:lnSpc>
                        <a:spcBef>
                          <a:spcPts val="0"/>
                        </a:spcBef>
                        <a:spcAft>
                          <a:spcPts val="0"/>
                        </a:spcAft>
                        <a:buClr>
                          <a:srgbClr val="000000"/>
                        </a:buClr>
                        <a:buFont typeface="Arial"/>
                        <a:buNone/>
                      </a:pPr>
                      <a:r>
                        <a:rPr lang="en-US" sz="1200" b="1" i="0" u="none" strike="noStrike" cap="none">
                          <a:solidFill>
                            <a:srgbClr val="000000"/>
                          </a:solidFill>
                          <a:latin typeface="Calibri"/>
                          <a:cs typeface="Calibri"/>
                          <a:sym typeface="Arial"/>
                        </a:rPr>
                        <a:t>Weighted %</a:t>
                      </a:r>
                    </a:p>
                  </a:txBody>
                  <a:tcPr marL="3431" marR="3431" marT="3431" marB="0" anchor="ctr">
                    <a:solidFill>
                      <a:srgbClr val="4E97CC"/>
                    </a:solidFill>
                  </a:tcPr>
                </a:tc>
                <a:extLst>
                  <a:ext uri="{0D108BD9-81ED-4DB2-BD59-A6C34878D82A}">
                    <a16:rowId xmlns:a16="http://schemas.microsoft.com/office/drawing/2014/main" val="3161866333"/>
                  </a:ext>
                </a:extLst>
              </a:tr>
              <a:tr h="308231">
                <a:tc>
                  <a:txBody>
                    <a:bodyPr/>
                    <a:lstStyle/>
                    <a:p>
                      <a:pPr algn="l" fontAlgn="b"/>
                      <a:endParaRPr lang="en-US" sz="1200" b="1" i="0" u="none" strike="noStrike">
                        <a:solidFill>
                          <a:srgbClr val="000000"/>
                        </a:solidFill>
                        <a:effectLst/>
                        <a:latin typeface="Calibri"/>
                        <a:cs typeface="Calibri"/>
                      </a:endParaRPr>
                    </a:p>
                  </a:txBody>
                  <a:tcPr marL="102943" marR="3431" marT="3431" marB="0" anchor="ctr"/>
                </a:tc>
                <a:tc>
                  <a:txBody>
                    <a:bodyPr/>
                    <a:lstStyle/>
                    <a:p>
                      <a:pPr algn="l" fontAlgn="b"/>
                      <a:r>
                        <a:rPr lang="en-US" sz="1200" b="1" i="0" u="none" strike="noStrike">
                          <a:solidFill>
                            <a:srgbClr val="000000"/>
                          </a:solidFill>
                          <a:effectLst/>
                          <a:latin typeface="Calibri"/>
                          <a:cs typeface="Calibri"/>
                        </a:rPr>
                        <a:t>Overall</a:t>
                      </a:r>
                    </a:p>
                  </a:txBody>
                  <a:tcPr marL="102943" marR="3431" marT="3431" marB="0" anchor="ctr"/>
                </a:tc>
                <a:tc>
                  <a:txBody>
                    <a:bodyPr/>
                    <a:lstStyle/>
                    <a:p>
                      <a:pPr algn="ctr" fontAlgn="b"/>
                      <a:r>
                        <a:rPr lang="en-US" sz="1200" b="1" i="0" u="none" strike="noStrike">
                          <a:solidFill>
                            <a:srgbClr val="000000"/>
                          </a:solidFill>
                          <a:effectLst/>
                          <a:latin typeface="Calibri" panose="020F0502020204030204" pitchFamily="34" charset="0"/>
                        </a:rPr>
                        <a:t>7620</a:t>
                      </a:r>
                    </a:p>
                  </a:txBody>
                  <a:tcPr marL="8467" marR="8467" marT="8467" marB="0" anchor="ctr"/>
                </a:tc>
                <a:tc>
                  <a:txBody>
                    <a:bodyPr/>
                    <a:lstStyle/>
                    <a:p>
                      <a:pPr algn="ctr" fontAlgn="b"/>
                      <a:r>
                        <a:rPr lang="en-US" sz="1200" b="1" i="0" u="none" strike="noStrike">
                          <a:solidFill>
                            <a:srgbClr val="000000"/>
                          </a:solidFill>
                          <a:effectLst/>
                          <a:latin typeface="Calibri" panose="020F0502020204030204" pitchFamily="34" charset="0"/>
                        </a:rPr>
                        <a:t>27%</a:t>
                      </a:r>
                    </a:p>
                  </a:txBody>
                  <a:tcPr marL="8467" marR="8467" marT="8467" marB="0" anchor="ctr"/>
                </a:tc>
                <a:extLst>
                  <a:ext uri="{0D108BD9-81ED-4DB2-BD59-A6C34878D82A}">
                    <a16:rowId xmlns:a16="http://schemas.microsoft.com/office/drawing/2014/main" val="3075298059"/>
                  </a:ext>
                </a:extLst>
              </a:tr>
              <a:tr h="369191">
                <a:tc rowSpan="8">
                  <a:txBody>
                    <a:bodyPr/>
                    <a:lstStyle/>
                    <a:p>
                      <a:pPr algn="l" fontAlgn="b"/>
                      <a:r>
                        <a:rPr lang="en-US" sz="1200" b="1" i="0" u="none" strike="noStrike">
                          <a:solidFill>
                            <a:srgbClr val="000000"/>
                          </a:solidFill>
                          <a:effectLst/>
                          <a:latin typeface="Calibri"/>
                          <a:cs typeface="Calibri"/>
                        </a:rPr>
                        <a:t>Race/</a:t>
                      </a:r>
                    </a:p>
                    <a:p>
                      <a:pPr algn="l" fontAlgn="b"/>
                      <a:r>
                        <a:rPr lang="en-US" sz="1200" b="1" i="0" u="none" strike="noStrike">
                          <a:solidFill>
                            <a:srgbClr val="000000"/>
                          </a:solidFill>
                          <a:effectLst/>
                          <a:latin typeface="Calibri"/>
                          <a:cs typeface="Calibri"/>
                        </a:rPr>
                        <a:t>Ethnicity </a:t>
                      </a:r>
                    </a:p>
                  </a:txBody>
                  <a:tcPr marL="102943" marR="3431" marT="3431" marB="0" anchor="ctr"/>
                </a:tc>
                <a:tc>
                  <a:txBody>
                    <a:bodyPr/>
                    <a:lstStyle/>
                    <a:p>
                      <a:pPr algn="l" fontAlgn="b"/>
                      <a:r>
                        <a:rPr lang="en-US" sz="1200" b="0" i="0" u="none" strike="noStrike">
                          <a:solidFill>
                            <a:srgbClr val="000000"/>
                          </a:solidFill>
                          <a:effectLst/>
                          <a:latin typeface="Calibri"/>
                          <a:cs typeface="Calibri"/>
                        </a:rPr>
                        <a:t>American Indian/Alaska Native</a:t>
                      </a:r>
                    </a:p>
                  </a:txBody>
                  <a:tcPr marL="102943" marR="3431" marT="3431" marB="0" anchor="b"/>
                </a:tc>
                <a:tc>
                  <a:txBody>
                    <a:bodyPr/>
                    <a:lstStyle/>
                    <a:p>
                      <a:pPr algn="ctr" fontAlgn="b"/>
                      <a:r>
                        <a:rPr lang="en-US" sz="1200" b="0" i="0" u="none" strike="noStrike">
                          <a:solidFill>
                            <a:srgbClr val="000000"/>
                          </a:solidFill>
                          <a:effectLst/>
                          <a:latin typeface="Calibri" panose="020F0502020204030204" pitchFamily="34" charset="0"/>
                        </a:rPr>
                        <a:t>109</a:t>
                      </a:r>
                    </a:p>
                  </a:txBody>
                  <a:tcPr marL="8467" marR="8467" marT="8467" marB="0" anchor="ctr"/>
                </a:tc>
                <a:tc>
                  <a:txBody>
                    <a:bodyPr/>
                    <a:lstStyle/>
                    <a:p>
                      <a:pPr algn="ctr" fontAlgn="b"/>
                      <a:r>
                        <a:rPr lang="en-US" sz="1200" b="0" i="0" u="none" strike="noStrike">
                          <a:solidFill>
                            <a:srgbClr val="000000"/>
                          </a:solidFill>
                          <a:effectLst/>
                          <a:latin typeface="Calibri" panose="020F0502020204030204" pitchFamily="34" charset="0"/>
                        </a:rPr>
                        <a:t>39%</a:t>
                      </a:r>
                    </a:p>
                  </a:txBody>
                  <a:tcPr marL="8467" marR="8467" marT="8467" marB="0" anchor="ctr"/>
                </a:tc>
                <a:extLst>
                  <a:ext uri="{0D108BD9-81ED-4DB2-BD59-A6C34878D82A}">
                    <a16:rowId xmlns:a16="http://schemas.microsoft.com/office/drawing/2014/main" val="3136383532"/>
                  </a:ext>
                </a:extLst>
              </a:tr>
              <a:tr h="191347">
                <a:tc vMerge="1">
                  <a:txBody>
                    <a:bodyPr/>
                    <a:lstStyle/>
                    <a:p>
                      <a:pPr algn="l" fontAlgn="b"/>
                      <a:endParaRPr lang="en-US" sz="1000" b="0" i="0" u="none" strike="noStrike">
                        <a:solidFill>
                          <a:srgbClr val="000000"/>
                        </a:solidFill>
                        <a:effectLst/>
                        <a:latin typeface="Calibri" panose="020F0502020204030204" pitchFamily="34" charset="0"/>
                        <a:cs typeface="Calibri" panose="020F0502020204030204" pitchFamily="34" charset="0"/>
                      </a:endParaRPr>
                    </a:p>
                  </a:txBody>
                  <a:tcPr marL="102942" marR="3431" marT="3431" marB="0" anchor="b"/>
                </a:tc>
                <a:tc>
                  <a:txBody>
                    <a:bodyPr/>
                    <a:lstStyle/>
                    <a:p>
                      <a:pPr algn="l" fontAlgn="b"/>
                      <a:r>
                        <a:rPr lang="en-US" sz="1200" u="none" strike="noStrike">
                          <a:effectLst/>
                          <a:latin typeface="Calibri"/>
                          <a:cs typeface="Calibri"/>
                        </a:rPr>
                        <a:t>Hispanic/Latinx</a:t>
                      </a:r>
                      <a:endParaRPr lang="en-US" sz="1200" b="0" i="0" u="none" strike="noStrike">
                        <a:solidFill>
                          <a:srgbClr val="000000"/>
                        </a:solidFill>
                        <a:effectLst/>
                        <a:latin typeface="Calibri"/>
                        <a:cs typeface="Calibri"/>
                      </a:endParaRPr>
                    </a:p>
                  </a:txBody>
                  <a:tcPr marL="102943" marR="3431" marT="3431" marB="0" anchor="b"/>
                </a:tc>
                <a:tc>
                  <a:txBody>
                    <a:bodyPr/>
                    <a:lstStyle/>
                    <a:p>
                      <a:pPr algn="ctr" fontAlgn="b"/>
                      <a:r>
                        <a:rPr lang="en-US" sz="1200" b="0" i="0" u="none" strike="noStrike">
                          <a:solidFill>
                            <a:srgbClr val="000000"/>
                          </a:solidFill>
                          <a:effectLst/>
                          <a:latin typeface="Calibri" panose="020F0502020204030204" pitchFamily="34" charset="0"/>
                        </a:rPr>
                        <a:t>528</a:t>
                      </a:r>
                    </a:p>
                  </a:txBody>
                  <a:tcPr marL="8467" marR="8467" marT="8467" marB="0" anchor="ctr"/>
                </a:tc>
                <a:tc>
                  <a:txBody>
                    <a:bodyPr/>
                    <a:lstStyle/>
                    <a:p>
                      <a:pPr algn="ctr" fontAlgn="b"/>
                      <a:r>
                        <a:rPr lang="en-US" sz="1200" b="0" i="0" u="none" strike="noStrike">
                          <a:solidFill>
                            <a:srgbClr val="000000"/>
                          </a:solidFill>
                          <a:effectLst/>
                          <a:latin typeface="Calibri" panose="020F0502020204030204" pitchFamily="34" charset="0"/>
                        </a:rPr>
                        <a:t>28%</a:t>
                      </a:r>
                    </a:p>
                  </a:txBody>
                  <a:tcPr marL="8467" marR="8467" marT="8467" marB="0" anchor="ctr"/>
                </a:tc>
                <a:extLst>
                  <a:ext uri="{0D108BD9-81ED-4DB2-BD59-A6C34878D82A}">
                    <a16:rowId xmlns:a16="http://schemas.microsoft.com/office/drawing/2014/main" val="2466828053"/>
                  </a:ext>
                </a:extLst>
              </a:tr>
              <a:tr h="369191">
                <a:tc vMerge="1">
                  <a:txBody>
                    <a:bodyPr/>
                    <a:lstStyle/>
                    <a:p>
                      <a:pPr algn="l" fontAlgn="b"/>
                      <a:endParaRPr lang="en-US" sz="1000" b="0" i="0" u="none" strike="noStrike">
                        <a:solidFill>
                          <a:srgbClr val="000000"/>
                        </a:solidFill>
                        <a:effectLst/>
                        <a:latin typeface="Calibri" panose="020F0502020204030204" pitchFamily="34" charset="0"/>
                        <a:cs typeface="Calibri" panose="020F0502020204030204" pitchFamily="34" charset="0"/>
                      </a:endParaRPr>
                    </a:p>
                  </a:txBody>
                  <a:tcPr marL="102942" marR="3431" marT="3431" marB="0" anchor="b"/>
                </a:tc>
                <a:tc>
                  <a:txBody>
                    <a:bodyPr/>
                    <a:lstStyle/>
                    <a:p>
                      <a:pPr algn="l" fontAlgn="b"/>
                      <a:r>
                        <a:rPr lang="en-US" sz="1200" u="none" strike="noStrike">
                          <a:effectLst/>
                          <a:latin typeface="Calibri"/>
                          <a:cs typeface="Calibri"/>
                        </a:rPr>
                        <a:t>Multiracial, Non-Hispanic</a:t>
                      </a:r>
                      <a:endParaRPr lang="en-US" sz="1200" b="0" i="0" u="none" strike="noStrike">
                        <a:solidFill>
                          <a:srgbClr val="000000"/>
                        </a:solidFill>
                        <a:effectLst/>
                        <a:latin typeface="Calibri"/>
                        <a:cs typeface="Calibri"/>
                      </a:endParaRPr>
                    </a:p>
                  </a:txBody>
                  <a:tcPr marL="102943" marR="3431" marT="3431" marB="0" anchor="b"/>
                </a:tc>
                <a:tc>
                  <a:txBody>
                    <a:bodyPr/>
                    <a:lstStyle/>
                    <a:p>
                      <a:pPr algn="ctr" fontAlgn="b"/>
                      <a:r>
                        <a:rPr lang="en-US" sz="1200" b="0" i="0" u="none" strike="noStrike">
                          <a:solidFill>
                            <a:srgbClr val="000000"/>
                          </a:solidFill>
                          <a:effectLst/>
                          <a:latin typeface="Calibri" panose="020F0502020204030204" pitchFamily="34" charset="0"/>
                        </a:rPr>
                        <a:t>138</a:t>
                      </a:r>
                    </a:p>
                  </a:txBody>
                  <a:tcPr marL="8467" marR="8467" marT="8467" marB="0" anchor="ctr"/>
                </a:tc>
                <a:tc>
                  <a:txBody>
                    <a:bodyPr/>
                    <a:lstStyle/>
                    <a:p>
                      <a:pPr algn="ctr" fontAlgn="b"/>
                      <a:r>
                        <a:rPr lang="en-US" sz="1200" b="0" i="0" u="none" strike="noStrike">
                          <a:solidFill>
                            <a:srgbClr val="000000"/>
                          </a:solidFill>
                          <a:effectLst/>
                          <a:latin typeface="Calibri" panose="020F0502020204030204" pitchFamily="34" charset="0"/>
                        </a:rPr>
                        <a:t>41%</a:t>
                      </a:r>
                    </a:p>
                  </a:txBody>
                  <a:tcPr marL="8467" marR="8467" marT="8467" marB="0" anchor="ctr"/>
                </a:tc>
                <a:extLst>
                  <a:ext uri="{0D108BD9-81ED-4DB2-BD59-A6C34878D82A}">
                    <a16:rowId xmlns:a16="http://schemas.microsoft.com/office/drawing/2014/main" val="3734948310"/>
                  </a:ext>
                </a:extLst>
              </a:tr>
              <a:tr h="191347">
                <a:tc vMerge="1">
                  <a:txBody>
                    <a:bodyPr/>
                    <a:lstStyle/>
                    <a:p>
                      <a:pPr algn="l" fontAlgn="b"/>
                      <a:endParaRPr lang="en-US" sz="1000" b="0" i="0" u="none" strike="noStrike">
                        <a:solidFill>
                          <a:srgbClr val="000000"/>
                        </a:solidFill>
                        <a:effectLst/>
                        <a:latin typeface="Calibri" panose="020F0502020204030204" pitchFamily="34" charset="0"/>
                        <a:cs typeface="Calibri" panose="020F0502020204030204" pitchFamily="34" charset="0"/>
                      </a:endParaRPr>
                    </a:p>
                  </a:txBody>
                  <a:tcPr marL="102942" marR="3431" marT="3431" marB="0" anchor="b"/>
                </a:tc>
                <a:tc>
                  <a:txBody>
                    <a:bodyPr/>
                    <a:lstStyle/>
                    <a:p>
                      <a:pPr algn="l" fontAlgn="b"/>
                      <a:r>
                        <a:rPr lang="en-US" sz="1200" u="none" strike="noStrike">
                          <a:effectLst/>
                          <a:latin typeface="Calibri"/>
                          <a:cs typeface="Calibri"/>
                        </a:rPr>
                        <a:t>Asian, Non-Hispanic</a:t>
                      </a:r>
                      <a:endParaRPr lang="en-US" sz="1200" b="0" i="0" u="none" strike="noStrike">
                        <a:solidFill>
                          <a:srgbClr val="000000"/>
                        </a:solidFill>
                        <a:effectLst/>
                        <a:latin typeface="Calibri"/>
                        <a:cs typeface="Calibri"/>
                      </a:endParaRPr>
                    </a:p>
                  </a:txBody>
                  <a:tcPr marL="102943" marR="3431" marT="3431" marB="0" anchor="b"/>
                </a:tc>
                <a:tc>
                  <a:txBody>
                    <a:bodyPr/>
                    <a:lstStyle/>
                    <a:p>
                      <a:pPr algn="ctr" fontAlgn="b"/>
                      <a:r>
                        <a:rPr lang="en-US" sz="1200" b="0" i="0" u="none" strike="noStrike">
                          <a:solidFill>
                            <a:srgbClr val="000000"/>
                          </a:solidFill>
                          <a:effectLst/>
                          <a:latin typeface="Calibri" panose="020F0502020204030204" pitchFamily="34" charset="0"/>
                        </a:rPr>
                        <a:t>164</a:t>
                      </a:r>
                    </a:p>
                  </a:txBody>
                  <a:tcPr marL="8467" marR="8467" marT="8467" marB="0" anchor="ctr"/>
                </a:tc>
                <a:tc>
                  <a:txBody>
                    <a:bodyPr/>
                    <a:lstStyle/>
                    <a:p>
                      <a:pPr algn="ctr" fontAlgn="b"/>
                      <a:r>
                        <a:rPr lang="en-US" sz="1200" b="0" i="0" u="none" strike="noStrike">
                          <a:solidFill>
                            <a:srgbClr val="000000"/>
                          </a:solidFill>
                          <a:effectLst/>
                          <a:latin typeface="Calibri" panose="020F0502020204030204" pitchFamily="34" charset="0"/>
                        </a:rPr>
                        <a:t>20%</a:t>
                      </a:r>
                    </a:p>
                  </a:txBody>
                  <a:tcPr marL="8467" marR="8467" marT="8467" marB="0" anchor="ctr"/>
                </a:tc>
                <a:extLst>
                  <a:ext uri="{0D108BD9-81ED-4DB2-BD59-A6C34878D82A}">
                    <a16:rowId xmlns:a16="http://schemas.microsoft.com/office/drawing/2014/main" val="1067024779"/>
                  </a:ext>
                </a:extLst>
              </a:tr>
              <a:tr h="191347">
                <a:tc vMerge="1">
                  <a:txBody>
                    <a:bodyPr/>
                    <a:lstStyle/>
                    <a:p>
                      <a:pPr algn="l" fontAlgn="b"/>
                      <a:endParaRPr lang="en-US" sz="1000" b="0" i="0" u="none" strike="noStrike">
                        <a:solidFill>
                          <a:srgbClr val="000000"/>
                        </a:solidFill>
                        <a:effectLst/>
                        <a:latin typeface="Calibri" panose="020F0502020204030204" pitchFamily="34" charset="0"/>
                        <a:cs typeface="Calibri" panose="020F0502020204030204" pitchFamily="34" charset="0"/>
                      </a:endParaRPr>
                    </a:p>
                  </a:txBody>
                  <a:tcPr marL="102942" marR="3431" marT="3431" marB="0" anchor="b"/>
                </a:tc>
                <a:tc>
                  <a:txBody>
                    <a:bodyPr/>
                    <a:lstStyle/>
                    <a:p>
                      <a:pPr algn="l" fontAlgn="b"/>
                      <a:r>
                        <a:rPr lang="en-US" sz="1200" u="none" strike="noStrike">
                          <a:effectLst/>
                          <a:latin typeface="Calibri"/>
                          <a:cs typeface="Calibri"/>
                        </a:rPr>
                        <a:t>Black, Non-Hispanic</a:t>
                      </a:r>
                      <a:endParaRPr lang="en-US" sz="1200" b="0" i="0" u="none" strike="noStrike">
                        <a:solidFill>
                          <a:srgbClr val="000000"/>
                        </a:solidFill>
                        <a:effectLst/>
                        <a:latin typeface="Calibri"/>
                        <a:cs typeface="Calibri"/>
                      </a:endParaRPr>
                    </a:p>
                  </a:txBody>
                  <a:tcPr marL="102943" marR="3431" marT="3431" marB="0" anchor="b"/>
                </a:tc>
                <a:tc>
                  <a:txBody>
                    <a:bodyPr/>
                    <a:lstStyle/>
                    <a:p>
                      <a:pPr algn="ctr" fontAlgn="b"/>
                      <a:r>
                        <a:rPr lang="en-US" sz="1200" b="0" i="0" u="none" strike="noStrike">
                          <a:solidFill>
                            <a:srgbClr val="000000"/>
                          </a:solidFill>
                          <a:effectLst/>
                          <a:latin typeface="Calibri" panose="020F0502020204030204" pitchFamily="34" charset="0"/>
                        </a:rPr>
                        <a:t>203</a:t>
                      </a:r>
                    </a:p>
                  </a:txBody>
                  <a:tcPr marL="8467" marR="8467" marT="8467" marB="0" anchor="ctr"/>
                </a:tc>
                <a:tc>
                  <a:txBody>
                    <a:bodyPr/>
                    <a:lstStyle/>
                    <a:p>
                      <a:pPr algn="ctr" fontAlgn="b"/>
                      <a:r>
                        <a:rPr lang="en-US" sz="1200" b="0" i="0" u="none" strike="noStrike">
                          <a:solidFill>
                            <a:srgbClr val="000000"/>
                          </a:solidFill>
                          <a:effectLst/>
                          <a:latin typeface="Calibri" panose="020F0502020204030204" pitchFamily="34" charset="0"/>
                        </a:rPr>
                        <a:t>24%</a:t>
                      </a:r>
                    </a:p>
                  </a:txBody>
                  <a:tcPr marL="8467" marR="8467" marT="8467" marB="0" anchor="ctr"/>
                </a:tc>
                <a:extLst>
                  <a:ext uri="{0D108BD9-81ED-4DB2-BD59-A6C34878D82A}">
                    <a16:rowId xmlns:a16="http://schemas.microsoft.com/office/drawing/2014/main" val="3555298764"/>
                  </a:ext>
                </a:extLst>
              </a:tr>
              <a:tr h="191347">
                <a:tc vMerge="1">
                  <a:txBody>
                    <a:bodyPr/>
                    <a:lstStyle/>
                    <a:p>
                      <a:pPr algn="l" fontAlgn="b"/>
                      <a:endParaRPr lang="en-US" sz="1000" b="0" i="0" u="none" strike="noStrike">
                        <a:solidFill>
                          <a:srgbClr val="000000"/>
                        </a:solidFill>
                        <a:effectLst/>
                        <a:latin typeface="Calibri" panose="020F0502020204030204" pitchFamily="34" charset="0"/>
                        <a:cs typeface="Calibri" panose="020F0502020204030204" pitchFamily="34" charset="0"/>
                      </a:endParaRPr>
                    </a:p>
                  </a:txBody>
                  <a:tcPr marL="102942" marR="3431" marT="3431" marB="0" anchor="b"/>
                </a:tc>
                <a:tc>
                  <a:txBody>
                    <a:bodyPr/>
                    <a:lstStyle/>
                    <a:p>
                      <a:pPr algn="l" fontAlgn="b"/>
                      <a:r>
                        <a:rPr lang="en-US" sz="1200" u="none" strike="noStrike">
                          <a:effectLst/>
                          <a:latin typeface="Calibri"/>
                          <a:cs typeface="Calibri"/>
                        </a:rPr>
                        <a:t>White, Non-Hispanic</a:t>
                      </a:r>
                      <a:endParaRPr lang="en-US" sz="1200" b="0" i="0" u="none" strike="noStrike">
                        <a:solidFill>
                          <a:srgbClr val="000000"/>
                        </a:solidFill>
                        <a:effectLst/>
                        <a:latin typeface="Calibri"/>
                        <a:cs typeface="Calibri"/>
                      </a:endParaRPr>
                    </a:p>
                  </a:txBody>
                  <a:tcPr marL="102943" marR="3431" marT="3431" marB="0" anchor="b"/>
                </a:tc>
                <a:tc>
                  <a:txBody>
                    <a:bodyPr/>
                    <a:lstStyle/>
                    <a:p>
                      <a:pPr algn="ctr" fontAlgn="b"/>
                      <a:r>
                        <a:rPr lang="en-US" sz="1200" b="0" i="0" u="none" strike="noStrike">
                          <a:solidFill>
                            <a:srgbClr val="000000"/>
                          </a:solidFill>
                          <a:effectLst/>
                          <a:latin typeface="Calibri" panose="020F0502020204030204" pitchFamily="34" charset="0"/>
                        </a:rPr>
                        <a:t>6312</a:t>
                      </a:r>
                    </a:p>
                  </a:txBody>
                  <a:tcPr marL="8467" marR="8467" marT="8467" marB="0" anchor="ctr"/>
                </a:tc>
                <a:tc>
                  <a:txBody>
                    <a:bodyPr/>
                    <a:lstStyle/>
                    <a:p>
                      <a:pPr algn="ctr" fontAlgn="b"/>
                      <a:r>
                        <a:rPr lang="en-US" sz="1200" b="0" i="0" u="none" strike="noStrike">
                          <a:solidFill>
                            <a:srgbClr val="000000"/>
                          </a:solidFill>
                          <a:effectLst/>
                          <a:latin typeface="Calibri" panose="020F0502020204030204" pitchFamily="34" charset="0"/>
                        </a:rPr>
                        <a:t>26%</a:t>
                      </a:r>
                    </a:p>
                  </a:txBody>
                  <a:tcPr marL="8467" marR="8467" marT="8467" marB="0" anchor="ctr"/>
                </a:tc>
                <a:extLst>
                  <a:ext uri="{0D108BD9-81ED-4DB2-BD59-A6C34878D82A}">
                    <a16:rowId xmlns:a16="http://schemas.microsoft.com/office/drawing/2014/main" val="892393762"/>
                  </a:ext>
                </a:extLst>
              </a:tr>
              <a:tr h="369191">
                <a:tc vMerge="1">
                  <a:txBody>
                    <a:bodyPr/>
                    <a:lstStyle/>
                    <a:p>
                      <a:pPr algn="l" fontAlgn="b"/>
                      <a:endParaRPr lang="en-US" sz="1000" b="0" i="0" u="none" strike="noStrike">
                        <a:solidFill>
                          <a:srgbClr val="000000"/>
                        </a:solidFill>
                        <a:effectLst/>
                        <a:latin typeface="Calibri" panose="020F0502020204030204" pitchFamily="34" charset="0"/>
                        <a:cs typeface="Calibri" panose="020F0502020204030204" pitchFamily="34" charset="0"/>
                      </a:endParaRPr>
                    </a:p>
                  </a:txBody>
                  <a:tcPr marL="102942" marR="3431" marT="3431" marB="0" anchor="b"/>
                </a:tc>
                <a:tc>
                  <a:txBody>
                    <a:bodyPr/>
                    <a:lstStyle/>
                    <a:p>
                      <a:pPr algn="l" fontAlgn="b"/>
                      <a:r>
                        <a:rPr lang="en-US" sz="1200" u="none" strike="noStrike">
                          <a:effectLst/>
                          <a:latin typeface="Calibri"/>
                          <a:cs typeface="Calibri"/>
                        </a:rPr>
                        <a:t>Other Race, Non-Hispanic</a:t>
                      </a:r>
                      <a:endParaRPr lang="en-US" sz="1200" b="0" i="0" u="none" strike="noStrike">
                        <a:solidFill>
                          <a:srgbClr val="000000"/>
                        </a:solidFill>
                        <a:effectLst/>
                        <a:latin typeface="Calibri"/>
                        <a:cs typeface="Calibri"/>
                      </a:endParaRPr>
                    </a:p>
                  </a:txBody>
                  <a:tcPr marL="102943" marR="3431" marT="3431" marB="0" anchor="b"/>
                </a:tc>
                <a:tc>
                  <a:txBody>
                    <a:bodyPr/>
                    <a:lstStyle/>
                    <a:p>
                      <a:pPr algn="ctr" fontAlgn="b"/>
                      <a:r>
                        <a:rPr lang="en-US" sz="1200" b="0" i="0" u="none" strike="noStrike">
                          <a:solidFill>
                            <a:srgbClr val="000000"/>
                          </a:solidFill>
                          <a:effectLst/>
                          <a:latin typeface="Calibri" panose="020F0502020204030204" pitchFamily="34" charset="0"/>
                        </a:rPr>
                        <a:t>73</a:t>
                      </a:r>
                    </a:p>
                  </a:txBody>
                  <a:tcPr marL="8467" marR="8467" marT="8467" marB="0" anchor="ctr"/>
                </a:tc>
                <a:tc>
                  <a:txBody>
                    <a:bodyPr/>
                    <a:lstStyle/>
                    <a:p>
                      <a:pPr algn="ctr" fontAlgn="b"/>
                      <a:r>
                        <a:rPr lang="en-US" sz="1200" b="0" i="0" u="none" strike="noStrike">
                          <a:solidFill>
                            <a:srgbClr val="000000"/>
                          </a:solidFill>
                          <a:effectLst/>
                          <a:latin typeface="Calibri" panose="020F0502020204030204" pitchFamily="34" charset="0"/>
                        </a:rPr>
                        <a:t>25%</a:t>
                      </a:r>
                    </a:p>
                  </a:txBody>
                  <a:tcPr marL="8467" marR="8467" marT="8467" marB="0" anchor="ctr"/>
                </a:tc>
                <a:extLst>
                  <a:ext uri="{0D108BD9-81ED-4DB2-BD59-A6C34878D82A}">
                    <a16:rowId xmlns:a16="http://schemas.microsoft.com/office/drawing/2014/main" val="3885441753"/>
                  </a:ext>
                </a:extLst>
              </a:tr>
              <a:tr h="218287">
                <a:tc vMerge="1">
                  <a:txBody>
                    <a:bodyPr/>
                    <a:lstStyle/>
                    <a:p>
                      <a:pPr algn="l" fontAlgn="b"/>
                      <a:endParaRPr lang="en-US" sz="1000" b="0" i="0" u="none" strike="noStrike">
                        <a:solidFill>
                          <a:srgbClr val="000000"/>
                        </a:solidFill>
                        <a:effectLst/>
                        <a:latin typeface="Calibri" panose="020F0502020204030204" pitchFamily="34" charset="0"/>
                        <a:cs typeface="Calibri" panose="020F0502020204030204" pitchFamily="34" charset="0"/>
                      </a:endParaRPr>
                    </a:p>
                  </a:txBody>
                  <a:tcPr marL="102942" marR="3431" marT="3431" marB="0" anchor="b"/>
                </a:tc>
                <a:tc>
                  <a:txBody>
                    <a:bodyPr/>
                    <a:lstStyle/>
                    <a:p>
                      <a:pPr algn="l" fontAlgn="b"/>
                      <a:r>
                        <a:rPr lang="en-US" sz="1200" u="none" strike="noStrike">
                          <a:effectLst/>
                          <a:latin typeface="Calibri"/>
                          <a:cs typeface="Calibri"/>
                        </a:rPr>
                        <a:t>Unknown Race</a:t>
                      </a:r>
                      <a:endParaRPr lang="en-US" sz="1200" b="0" i="0" u="none" strike="noStrike">
                        <a:solidFill>
                          <a:srgbClr val="000000"/>
                        </a:solidFill>
                        <a:effectLst/>
                        <a:latin typeface="Calibri"/>
                        <a:cs typeface="Calibri"/>
                      </a:endParaRPr>
                    </a:p>
                  </a:txBody>
                  <a:tcPr marL="102943" marR="3431" marT="3431" marB="0" anchor="b"/>
                </a:tc>
                <a:tc>
                  <a:txBody>
                    <a:bodyPr/>
                    <a:lstStyle/>
                    <a:p>
                      <a:pPr algn="ctr" fontAlgn="b"/>
                      <a:r>
                        <a:rPr lang="en-US" sz="1200" b="0" i="0" u="none" strike="noStrike">
                          <a:solidFill>
                            <a:srgbClr val="000000"/>
                          </a:solidFill>
                          <a:effectLst/>
                          <a:latin typeface="Calibri" panose="020F0502020204030204" pitchFamily="34" charset="0"/>
                        </a:rPr>
                        <a:t>93</a:t>
                      </a:r>
                    </a:p>
                  </a:txBody>
                  <a:tcPr marL="8467" marR="8467" marT="8467" marB="0" anchor="ctr"/>
                </a:tc>
                <a:tc>
                  <a:txBody>
                    <a:bodyPr/>
                    <a:lstStyle/>
                    <a:p>
                      <a:pPr algn="ctr" fontAlgn="b"/>
                      <a:r>
                        <a:rPr lang="en-US" sz="1200" b="0" i="0" u="none" strike="noStrike">
                          <a:solidFill>
                            <a:srgbClr val="000000"/>
                          </a:solidFill>
                          <a:effectLst/>
                          <a:latin typeface="Calibri" panose="020F0502020204030204" pitchFamily="34" charset="0"/>
                        </a:rPr>
                        <a:t>37%</a:t>
                      </a:r>
                    </a:p>
                  </a:txBody>
                  <a:tcPr marL="8467" marR="8467" marT="8467" marB="0" anchor="ctr"/>
                </a:tc>
                <a:extLst>
                  <a:ext uri="{0D108BD9-81ED-4DB2-BD59-A6C34878D82A}">
                    <a16:rowId xmlns:a16="http://schemas.microsoft.com/office/drawing/2014/main" val="2995525455"/>
                  </a:ext>
                </a:extLst>
              </a:tr>
              <a:tr h="191347">
                <a:tc rowSpan="4">
                  <a:txBody>
                    <a:bodyPr/>
                    <a:lstStyle/>
                    <a:p>
                      <a:pPr algn="l" fontAlgn="b"/>
                      <a:r>
                        <a:rPr lang="en-US" sz="1200" b="1" i="0" u="none" strike="noStrike">
                          <a:solidFill>
                            <a:srgbClr val="000000"/>
                          </a:solidFill>
                          <a:effectLst/>
                          <a:latin typeface="Calibri"/>
                          <a:cs typeface="Calibri"/>
                        </a:rPr>
                        <a:t>Age </a:t>
                      </a:r>
                    </a:p>
                  </a:txBody>
                  <a:tcPr marL="102943" marR="3431" marT="3431" marB="0" anchor="ctr"/>
                </a:tc>
                <a:tc>
                  <a:txBody>
                    <a:bodyPr/>
                    <a:lstStyle/>
                    <a:p>
                      <a:pPr algn="l" fontAlgn="b"/>
                      <a:r>
                        <a:rPr lang="en-US" sz="1200" u="none" strike="noStrike">
                          <a:effectLst/>
                          <a:latin typeface="Calibri"/>
                          <a:cs typeface="Calibri"/>
                        </a:rPr>
                        <a:t>25-34</a:t>
                      </a:r>
                      <a:endParaRPr lang="en-US" sz="1200" b="0" i="0" u="none" strike="noStrike">
                        <a:solidFill>
                          <a:srgbClr val="000000"/>
                        </a:solidFill>
                        <a:effectLst/>
                        <a:latin typeface="Calibri"/>
                        <a:cs typeface="Calibri"/>
                      </a:endParaRPr>
                    </a:p>
                  </a:txBody>
                  <a:tcPr marL="102943" marR="3431" marT="3431" marB="0" anchor="b"/>
                </a:tc>
                <a:tc>
                  <a:txBody>
                    <a:bodyPr/>
                    <a:lstStyle/>
                    <a:p>
                      <a:pPr algn="ctr" fontAlgn="b"/>
                      <a:r>
                        <a:rPr lang="en-US" sz="1200" b="0" i="0" u="none" strike="noStrike">
                          <a:solidFill>
                            <a:srgbClr val="000000"/>
                          </a:solidFill>
                          <a:effectLst/>
                          <a:latin typeface="Calibri" panose="020F0502020204030204" pitchFamily="34" charset="0"/>
                        </a:rPr>
                        <a:t>1747</a:t>
                      </a:r>
                    </a:p>
                  </a:txBody>
                  <a:tcPr marL="8467" marR="8467" marT="8467" marB="0" anchor="ctr"/>
                </a:tc>
                <a:tc>
                  <a:txBody>
                    <a:bodyPr/>
                    <a:lstStyle/>
                    <a:p>
                      <a:pPr algn="ctr" fontAlgn="b"/>
                      <a:r>
                        <a:rPr lang="en-US" sz="1200" b="0" i="0" u="none" strike="noStrike">
                          <a:solidFill>
                            <a:srgbClr val="000000"/>
                          </a:solidFill>
                          <a:effectLst/>
                          <a:latin typeface="Calibri" panose="020F0502020204030204" pitchFamily="34" charset="0"/>
                        </a:rPr>
                        <a:t>36%</a:t>
                      </a:r>
                    </a:p>
                  </a:txBody>
                  <a:tcPr marL="8467" marR="8467" marT="8467" marB="0" anchor="ctr"/>
                </a:tc>
                <a:extLst>
                  <a:ext uri="{0D108BD9-81ED-4DB2-BD59-A6C34878D82A}">
                    <a16:rowId xmlns:a16="http://schemas.microsoft.com/office/drawing/2014/main" val="1214518224"/>
                  </a:ext>
                </a:extLst>
              </a:tr>
              <a:tr h="191347">
                <a:tc vMerge="1">
                  <a:txBody>
                    <a:bodyPr/>
                    <a:lstStyle/>
                    <a:p>
                      <a:pPr algn="l" fontAlgn="b"/>
                      <a:endParaRPr lang="en-US" sz="1000" b="0" i="0" u="none" strike="noStrike">
                        <a:solidFill>
                          <a:srgbClr val="000000"/>
                        </a:solidFill>
                        <a:effectLst/>
                        <a:latin typeface="Calibri" panose="020F0502020204030204" pitchFamily="34" charset="0"/>
                        <a:cs typeface="Calibri" panose="020F0502020204030204" pitchFamily="34" charset="0"/>
                      </a:endParaRPr>
                    </a:p>
                  </a:txBody>
                  <a:tcPr marL="102942" marR="3431" marT="3431" marB="0" anchor="b"/>
                </a:tc>
                <a:tc>
                  <a:txBody>
                    <a:bodyPr/>
                    <a:lstStyle/>
                    <a:p>
                      <a:pPr algn="l" fontAlgn="b"/>
                      <a:r>
                        <a:rPr lang="en-US" sz="1200" u="none" strike="noStrike">
                          <a:effectLst/>
                          <a:latin typeface="Calibri"/>
                          <a:cs typeface="Calibri"/>
                        </a:rPr>
                        <a:t>35-44</a:t>
                      </a:r>
                      <a:endParaRPr lang="en-US" sz="1200" b="0" i="0" u="none" strike="noStrike">
                        <a:solidFill>
                          <a:srgbClr val="000000"/>
                        </a:solidFill>
                        <a:effectLst/>
                        <a:latin typeface="Calibri"/>
                        <a:cs typeface="Calibri"/>
                      </a:endParaRPr>
                    </a:p>
                  </a:txBody>
                  <a:tcPr marL="102943" marR="3431" marT="3431" marB="0" anchor="b"/>
                </a:tc>
                <a:tc>
                  <a:txBody>
                    <a:bodyPr/>
                    <a:lstStyle/>
                    <a:p>
                      <a:pPr algn="ctr" fontAlgn="b"/>
                      <a:r>
                        <a:rPr lang="en-US" sz="1200" b="0" i="0" u="none" strike="noStrike">
                          <a:solidFill>
                            <a:srgbClr val="000000"/>
                          </a:solidFill>
                          <a:effectLst/>
                          <a:latin typeface="Calibri" panose="020F0502020204030204" pitchFamily="34" charset="0"/>
                        </a:rPr>
                        <a:t>2237</a:t>
                      </a:r>
                    </a:p>
                  </a:txBody>
                  <a:tcPr marL="8467" marR="8467" marT="8467" marB="0" anchor="ctr"/>
                </a:tc>
                <a:tc>
                  <a:txBody>
                    <a:bodyPr/>
                    <a:lstStyle/>
                    <a:p>
                      <a:pPr algn="ctr" fontAlgn="b"/>
                      <a:r>
                        <a:rPr lang="en-US" sz="1200" b="0" i="0" u="none" strike="noStrike">
                          <a:solidFill>
                            <a:srgbClr val="000000"/>
                          </a:solidFill>
                          <a:effectLst/>
                          <a:latin typeface="Calibri" panose="020F0502020204030204" pitchFamily="34" charset="0"/>
                        </a:rPr>
                        <a:t>32%</a:t>
                      </a:r>
                    </a:p>
                  </a:txBody>
                  <a:tcPr marL="8467" marR="8467" marT="8467" marB="0" anchor="ctr"/>
                </a:tc>
                <a:extLst>
                  <a:ext uri="{0D108BD9-81ED-4DB2-BD59-A6C34878D82A}">
                    <a16:rowId xmlns:a16="http://schemas.microsoft.com/office/drawing/2014/main" val="752807568"/>
                  </a:ext>
                </a:extLst>
              </a:tr>
              <a:tr h="191347">
                <a:tc vMerge="1">
                  <a:txBody>
                    <a:bodyPr/>
                    <a:lstStyle/>
                    <a:p>
                      <a:pPr algn="l" fontAlgn="b"/>
                      <a:endParaRPr lang="en-US" sz="1000" b="0" i="0" u="none" strike="noStrike">
                        <a:solidFill>
                          <a:srgbClr val="000000"/>
                        </a:solidFill>
                        <a:effectLst/>
                        <a:latin typeface="Calibri" panose="020F0502020204030204" pitchFamily="34" charset="0"/>
                        <a:cs typeface="Calibri" panose="020F0502020204030204" pitchFamily="34" charset="0"/>
                      </a:endParaRPr>
                    </a:p>
                  </a:txBody>
                  <a:tcPr marL="102942" marR="3431" marT="3431" marB="0" anchor="b"/>
                </a:tc>
                <a:tc>
                  <a:txBody>
                    <a:bodyPr/>
                    <a:lstStyle/>
                    <a:p>
                      <a:pPr algn="l" fontAlgn="b"/>
                      <a:r>
                        <a:rPr lang="en-US" sz="1200" u="none" strike="noStrike">
                          <a:effectLst/>
                          <a:latin typeface="Calibri"/>
                          <a:cs typeface="Calibri"/>
                        </a:rPr>
                        <a:t>45-64</a:t>
                      </a:r>
                      <a:endParaRPr lang="en-US" sz="1200" b="0" i="0" u="none" strike="noStrike">
                        <a:solidFill>
                          <a:srgbClr val="000000"/>
                        </a:solidFill>
                        <a:effectLst/>
                        <a:latin typeface="Calibri"/>
                        <a:cs typeface="Calibri"/>
                      </a:endParaRPr>
                    </a:p>
                  </a:txBody>
                  <a:tcPr marL="102943" marR="3431" marT="3431" marB="0" anchor="b"/>
                </a:tc>
                <a:tc>
                  <a:txBody>
                    <a:bodyPr/>
                    <a:lstStyle/>
                    <a:p>
                      <a:pPr algn="ctr" fontAlgn="b"/>
                      <a:r>
                        <a:rPr lang="en-US" sz="1200" b="0" i="0" u="none" strike="noStrike">
                          <a:solidFill>
                            <a:srgbClr val="000000"/>
                          </a:solidFill>
                          <a:effectLst/>
                          <a:latin typeface="Calibri" panose="020F0502020204030204" pitchFamily="34" charset="0"/>
                        </a:rPr>
                        <a:t>2966</a:t>
                      </a:r>
                    </a:p>
                  </a:txBody>
                  <a:tcPr marL="8467" marR="8467" marT="8467" marB="0" anchor="ctr"/>
                </a:tc>
                <a:tc>
                  <a:txBody>
                    <a:bodyPr/>
                    <a:lstStyle/>
                    <a:p>
                      <a:pPr algn="ctr" fontAlgn="b"/>
                      <a:r>
                        <a:rPr lang="en-US" sz="1200" b="0" i="0" u="none" strike="noStrike">
                          <a:solidFill>
                            <a:srgbClr val="000000"/>
                          </a:solidFill>
                          <a:effectLst/>
                          <a:latin typeface="Calibri" panose="020F0502020204030204" pitchFamily="34" charset="0"/>
                        </a:rPr>
                        <a:t>26%</a:t>
                      </a:r>
                    </a:p>
                  </a:txBody>
                  <a:tcPr marL="8467" marR="8467" marT="8467" marB="0" anchor="ctr"/>
                </a:tc>
                <a:extLst>
                  <a:ext uri="{0D108BD9-81ED-4DB2-BD59-A6C34878D82A}">
                    <a16:rowId xmlns:a16="http://schemas.microsoft.com/office/drawing/2014/main" val="2602005812"/>
                  </a:ext>
                </a:extLst>
              </a:tr>
              <a:tr h="191347">
                <a:tc vMerge="1">
                  <a:txBody>
                    <a:bodyPr/>
                    <a:lstStyle/>
                    <a:p>
                      <a:pPr algn="l" fontAlgn="b"/>
                      <a:endParaRPr lang="en-US" sz="1000" b="0" i="0" u="none" strike="noStrike">
                        <a:solidFill>
                          <a:srgbClr val="000000"/>
                        </a:solidFill>
                        <a:effectLst/>
                        <a:latin typeface="Calibri" panose="020F0502020204030204" pitchFamily="34" charset="0"/>
                        <a:cs typeface="Calibri" panose="020F0502020204030204" pitchFamily="34" charset="0"/>
                      </a:endParaRPr>
                    </a:p>
                  </a:txBody>
                  <a:tcPr marL="102942" marR="3431" marT="3431" marB="0" anchor="b"/>
                </a:tc>
                <a:tc>
                  <a:txBody>
                    <a:bodyPr/>
                    <a:lstStyle/>
                    <a:p>
                      <a:pPr algn="l" fontAlgn="b"/>
                      <a:r>
                        <a:rPr lang="en-US" sz="1200" u="none" strike="noStrike">
                          <a:effectLst/>
                          <a:latin typeface="Calibri"/>
                          <a:cs typeface="Calibri"/>
                        </a:rPr>
                        <a:t>65+</a:t>
                      </a:r>
                      <a:endParaRPr lang="en-US" sz="1200" b="0" i="0" u="none" strike="noStrike">
                        <a:solidFill>
                          <a:srgbClr val="000000"/>
                        </a:solidFill>
                        <a:effectLst/>
                        <a:latin typeface="Calibri"/>
                        <a:cs typeface="Calibri"/>
                      </a:endParaRPr>
                    </a:p>
                  </a:txBody>
                  <a:tcPr marL="102943" marR="3431" marT="3431" marB="0" anchor="b"/>
                </a:tc>
                <a:tc>
                  <a:txBody>
                    <a:bodyPr/>
                    <a:lstStyle/>
                    <a:p>
                      <a:pPr algn="ctr" fontAlgn="b"/>
                      <a:r>
                        <a:rPr lang="en-US" sz="1200" b="0" i="0" u="none" strike="noStrike">
                          <a:solidFill>
                            <a:srgbClr val="000000"/>
                          </a:solidFill>
                          <a:effectLst/>
                          <a:latin typeface="Calibri" panose="020F0502020204030204" pitchFamily="34" charset="0"/>
                        </a:rPr>
                        <a:t>670</a:t>
                      </a:r>
                    </a:p>
                  </a:txBody>
                  <a:tcPr marL="8467" marR="8467" marT="8467" marB="0" anchor="ctr"/>
                </a:tc>
                <a:tc>
                  <a:txBody>
                    <a:bodyPr/>
                    <a:lstStyle/>
                    <a:p>
                      <a:pPr algn="ctr" fontAlgn="b"/>
                      <a:r>
                        <a:rPr lang="en-US" sz="1200" b="0" i="0" u="none" strike="noStrike">
                          <a:solidFill>
                            <a:srgbClr val="000000"/>
                          </a:solidFill>
                          <a:effectLst/>
                          <a:latin typeface="Calibri" panose="020F0502020204030204" pitchFamily="34" charset="0"/>
                        </a:rPr>
                        <a:t>16%</a:t>
                      </a:r>
                    </a:p>
                  </a:txBody>
                  <a:tcPr marL="8467" marR="8467" marT="8467" marB="0" anchor="ctr"/>
                </a:tc>
                <a:extLst>
                  <a:ext uri="{0D108BD9-81ED-4DB2-BD59-A6C34878D82A}">
                    <a16:rowId xmlns:a16="http://schemas.microsoft.com/office/drawing/2014/main" val="2820667707"/>
                  </a:ext>
                </a:extLst>
              </a:tr>
              <a:tr h="191347">
                <a:tc rowSpan="3">
                  <a:txBody>
                    <a:bodyPr/>
                    <a:lstStyle/>
                    <a:p>
                      <a:pPr algn="l" fontAlgn="b"/>
                      <a:r>
                        <a:rPr lang="en-US" sz="1200" b="1" i="0" u="none" strike="noStrike">
                          <a:solidFill>
                            <a:srgbClr val="000000"/>
                          </a:solidFill>
                          <a:effectLst/>
                          <a:latin typeface="Calibri"/>
                          <a:cs typeface="Calibri"/>
                        </a:rPr>
                        <a:t>Gender Identity </a:t>
                      </a:r>
                    </a:p>
                  </a:txBody>
                  <a:tcPr marL="102943" marR="3431" marT="3431" marB="0" anchor="ctr"/>
                </a:tc>
                <a:tc>
                  <a:txBody>
                    <a:bodyPr/>
                    <a:lstStyle/>
                    <a:p>
                      <a:pPr algn="l" fontAlgn="b"/>
                      <a:r>
                        <a:rPr lang="en-US" sz="1200" u="none" strike="noStrike">
                          <a:effectLst/>
                          <a:latin typeface="Calibri"/>
                          <a:cs typeface="Calibri"/>
                        </a:rPr>
                        <a:t>Male</a:t>
                      </a:r>
                      <a:endParaRPr lang="en-US" sz="1200" b="0" i="0" u="none" strike="noStrike">
                        <a:solidFill>
                          <a:srgbClr val="000000"/>
                        </a:solidFill>
                        <a:effectLst/>
                        <a:latin typeface="Calibri"/>
                        <a:cs typeface="Calibri"/>
                      </a:endParaRPr>
                    </a:p>
                  </a:txBody>
                  <a:tcPr marL="102943" marR="3431" marT="3431" marB="0" anchor="b"/>
                </a:tc>
                <a:tc>
                  <a:txBody>
                    <a:bodyPr/>
                    <a:lstStyle/>
                    <a:p>
                      <a:pPr algn="ctr" fontAlgn="b"/>
                      <a:r>
                        <a:rPr lang="en-US" sz="1200" b="0" i="0" u="none" strike="noStrike">
                          <a:solidFill>
                            <a:srgbClr val="000000"/>
                          </a:solidFill>
                          <a:effectLst/>
                          <a:latin typeface="Calibri" panose="020F0502020204030204" pitchFamily="34" charset="0"/>
                        </a:rPr>
                        <a:t>1127</a:t>
                      </a:r>
                    </a:p>
                  </a:txBody>
                  <a:tcPr marL="8467" marR="8467" marT="8467" marB="0" anchor="ctr"/>
                </a:tc>
                <a:tc>
                  <a:txBody>
                    <a:bodyPr/>
                    <a:lstStyle/>
                    <a:p>
                      <a:pPr algn="ctr" fontAlgn="b"/>
                      <a:r>
                        <a:rPr lang="en-US" sz="1200" b="0" i="0" u="none" strike="noStrike">
                          <a:solidFill>
                            <a:srgbClr val="000000"/>
                          </a:solidFill>
                          <a:effectLst/>
                          <a:latin typeface="Calibri" panose="020F0502020204030204" pitchFamily="34" charset="0"/>
                        </a:rPr>
                        <a:t>21%</a:t>
                      </a:r>
                    </a:p>
                  </a:txBody>
                  <a:tcPr marL="8467" marR="8467" marT="8467" marB="0" anchor="ctr"/>
                </a:tc>
                <a:extLst>
                  <a:ext uri="{0D108BD9-81ED-4DB2-BD59-A6C34878D82A}">
                    <a16:rowId xmlns:a16="http://schemas.microsoft.com/office/drawing/2014/main" val="1932509610"/>
                  </a:ext>
                </a:extLst>
              </a:tr>
              <a:tr h="191347">
                <a:tc vMerge="1">
                  <a:txBody>
                    <a:bodyPr/>
                    <a:lstStyle/>
                    <a:p>
                      <a:pPr algn="l" fontAlgn="b"/>
                      <a:endParaRPr lang="en-US" sz="1000" b="0" i="0" u="none" strike="noStrike">
                        <a:solidFill>
                          <a:srgbClr val="000000"/>
                        </a:solidFill>
                        <a:effectLst/>
                        <a:latin typeface="Calibri" panose="020F0502020204030204" pitchFamily="34" charset="0"/>
                        <a:cs typeface="Calibri" panose="020F0502020204030204" pitchFamily="34" charset="0"/>
                      </a:endParaRPr>
                    </a:p>
                  </a:txBody>
                  <a:tcPr marL="102942" marR="3431" marT="3431" marB="0" anchor="b"/>
                </a:tc>
                <a:tc>
                  <a:txBody>
                    <a:bodyPr/>
                    <a:lstStyle/>
                    <a:p>
                      <a:pPr algn="l" fontAlgn="b"/>
                      <a:r>
                        <a:rPr lang="en-US" sz="1200" u="none" strike="noStrike">
                          <a:effectLst/>
                          <a:latin typeface="Calibri"/>
                          <a:cs typeface="Calibri"/>
                        </a:rPr>
                        <a:t>Female</a:t>
                      </a:r>
                      <a:endParaRPr lang="en-US" sz="1200" b="0" i="0" u="none" strike="noStrike">
                        <a:solidFill>
                          <a:srgbClr val="000000"/>
                        </a:solidFill>
                        <a:effectLst/>
                        <a:latin typeface="Calibri"/>
                        <a:cs typeface="Calibri"/>
                      </a:endParaRPr>
                    </a:p>
                  </a:txBody>
                  <a:tcPr marL="102943" marR="3431" marT="3431" marB="0" anchor="b"/>
                </a:tc>
                <a:tc>
                  <a:txBody>
                    <a:bodyPr/>
                    <a:lstStyle/>
                    <a:p>
                      <a:pPr algn="ctr" fontAlgn="b"/>
                      <a:r>
                        <a:rPr lang="en-US" sz="1200" b="0" i="0" u="none" strike="noStrike">
                          <a:solidFill>
                            <a:srgbClr val="000000"/>
                          </a:solidFill>
                          <a:effectLst/>
                          <a:latin typeface="Calibri" panose="020F0502020204030204" pitchFamily="34" charset="0"/>
                        </a:rPr>
                        <a:t>6175</a:t>
                      </a:r>
                    </a:p>
                  </a:txBody>
                  <a:tcPr marL="8467" marR="8467" marT="8467" marB="0" anchor="ctr"/>
                </a:tc>
                <a:tc>
                  <a:txBody>
                    <a:bodyPr/>
                    <a:lstStyle/>
                    <a:p>
                      <a:pPr algn="ctr" fontAlgn="b"/>
                      <a:r>
                        <a:rPr lang="en-US" sz="1200" b="0" i="0" u="none" strike="noStrike">
                          <a:solidFill>
                            <a:srgbClr val="000000"/>
                          </a:solidFill>
                          <a:effectLst/>
                          <a:latin typeface="Calibri" panose="020F0502020204030204" pitchFamily="34" charset="0"/>
                        </a:rPr>
                        <a:t>27%</a:t>
                      </a:r>
                    </a:p>
                  </a:txBody>
                  <a:tcPr marL="8467" marR="8467" marT="8467" marB="0" anchor="ctr"/>
                </a:tc>
                <a:extLst>
                  <a:ext uri="{0D108BD9-81ED-4DB2-BD59-A6C34878D82A}">
                    <a16:rowId xmlns:a16="http://schemas.microsoft.com/office/drawing/2014/main" val="3688913079"/>
                  </a:ext>
                </a:extLst>
              </a:tr>
              <a:tr h="552071">
                <a:tc vMerge="1">
                  <a:txBody>
                    <a:bodyPr/>
                    <a:lstStyle/>
                    <a:p>
                      <a:pPr algn="l" fontAlgn="b"/>
                      <a:endParaRPr lang="en-US" sz="1000" b="0" i="0" u="none" strike="noStrike">
                        <a:solidFill>
                          <a:srgbClr val="000000"/>
                        </a:solidFill>
                        <a:effectLst/>
                        <a:latin typeface="Calibri" panose="020F0502020204030204" pitchFamily="34" charset="0"/>
                        <a:cs typeface="Calibri" panose="020F0502020204030204" pitchFamily="34" charset="0"/>
                      </a:endParaRPr>
                    </a:p>
                  </a:txBody>
                  <a:tcPr marL="102942" marR="3431" marT="3431" marB="0" anchor="b"/>
                </a:tc>
                <a:tc>
                  <a:txBody>
                    <a:bodyPr/>
                    <a:lstStyle/>
                    <a:p>
                      <a:pPr algn="l" fontAlgn="b"/>
                      <a:r>
                        <a:rPr lang="en-US" sz="1200" u="none" strike="noStrike">
                          <a:effectLst/>
                          <a:latin typeface="Calibri"/>
                          <a:cs typeface="Calibri"/>
                        </a:rPr>
                        <a:t>Questioning, Undecided, Non-binary</a:t>
                      </a:r>
                      <a:endParaRPr lang="en-US" sz="1200" b="0" i="0" u="none" strike="noStrike">
                        <a:solidFill>
                          <a:srgbClr val="000000"/>
                        </a:solidFill>
                        <a:effectLst/>
                        <a:latin typeface="Calibri"/>
                        <a:cs typeface="Calibri"/>
                      </a:endParaRPr>
                    </a:p>
                  </a:txBody>
                  <a:tcPr marL="102943" marR="3431" marT="3431" marB="0" anchor="b"/>
                </a:tc>
                <a:tc>
                  <a:txBody>
                    <a:bodyPr/>
                    <a:lstStyle/>
                    <a:p>
                      <a:pPr algn="ctr" fontAlgn="b"/>
                      <a:r>
                        <a:rPr lang="en-US" sz="1200" b="0" i="0" u="none" strike="noStrike">
                          <a:solidFill>
                            <a:srgbClr val="000000"/>
                          </a:solidFill>
                          <a:effectLst/>
                          <a:latin typeface="Calibri" panose="020F0502020204030204" pitchFamily="34" charset="0"/>
                        </a:rPr>
                        <a:t>206</a:t>
                      </a:r>
                    </a:p>
                  </a:txBody>
                  <a:tcPr marL="8467" marR="8467" marT="8467" marB="0" anchor="ctr"/>
                </a:tc>
                <a:tc>
                  <a:txBody>
                    <a:bodyPr/>
                    <a:lstStyle/>
                    <a:p>
                      <a:pPr algn="ctr" fontAlgn="b"/>
                      <a:r>
                        <a:rPr lang="en-US" sz="1200" b="0" i="0" u="none" strike="noStrike">
                          <a:solidFill>
                            <a:srgbClr val="000000"/>
                          </a:solidFill>
                          <a:effectLst/>
                          <a:latin typeface="Calibri" panose="020F0502020204030204" pitchFamily="34" charset="0"/>
                        </a:rPr>
                        <a:t>63%</a:t>
                      </a:r>
                    </a:p>
                  </a:txBody>
                  <a:tcPr marL="8467" marR="8467" marT="8467" marB="0" anchor="ctr"/>
                </a:tc>
                <a:extLst>
                  <a:ext uri="{0D108BD9-81ED-4DB2-BD59-A6C34878D82A}">
                    <a16:rowId xmlns:a16="http://schemas.microsoft.com/office/drawing/2014/main" val="1343517713"/>
                  </a:ext>
                </a:extLst>
              </a:tr>
              <a:tr h="191347">
                <a:tc rowSpan="6">
                  <a:txBody>
                    <a:bodyPr/>
                    <a:lstStyle/>
                    <a:p>
                      <a:pPr algn="l" fontAlgn="b"/>
                      <a:r>
                        <a:rPr lang="en-US" sz="1200" b="1" i="0" u="none" strike="noStrike">
                          <a:solidFill>
                            <a:srgbClr val="000000"/>
                          </a:solidFill>
                          <a:effectLst/>
                          <a:latin typeface="Calibri"/>
                          <a:cs typeface="Calibri"/>
                        </a:rPr>
                        <a:t>Sexual Orientation </a:t>
                      </a:r>
                    </a:p>
                  </a:txBody>
                  <a:tcPr marL="102943" marR="3431" marT="3431" marB="0" anchor="ctr"/>
                </a:tc>
                <a:tc>
                  <a:txBody>
                    <a:bodyPr/>
                    <a:lstStyle/>
                    <a:p>
                      <a:pPr algn="l" fontAlgn="b"/>
                      <a:r>
                        <a:rPr lang="en-US" sz="1200" u="none" strike="noStrike">
                          <a:effectLst/>
                          <a:latin typeface="Calibri"/>
                          <a:cs typeface="Calibri"/>
                        </a:rPr>
                        <a:t>Asexual</a:t>
                      </a:r>
                      <a:endParaRPr lang="en-US" sz="1200" b="0" i="0" u="none" strike="noStrike">
                        <a:solidFill>
                          <a:srgbClr val="000000"/>
                        </a:solidFill>
                        <a:effectLst/>
                        <a:latin typeface="Calibri"/>
                        <a:cs typeface="Calibri"/>
                      </a:endParaRPr>
                    </a:p>
                  </a:txBody>
                  <a:tcPr marL="102943" marR="3431" marT="3431" marB="0" anchor="b"/>
                </a:tc>
                <a:tc>
                  <a:txBody>
                    <a:bodyPr/>
                    <a:lstStyle/>
                    <a:p>
                      <a:pPr algn="ctr" fontAlgn="b"/>
                      <a:r>
                        <a:rPr lang="en-US" sz="1200" b="0" i="0" u="none" strike="noStrike">
                          <a:solidFill>
                            <a:srgbClr val="000000"/>
                          </a:solidFill>
                          <a:effectLst/>
                          <a:latin typeface="Calibri" panose="020F0502020204030204" pitchFamily="34" charset="0"/>
                        </a:rPr>
                        <a:t>152</a:t>
                      </a:r>
                    </a:p>
                  </a:txBody>
                  <a:tcPr marL="8467" marR="8467" marT="8467" marB="0" anchor="ctr"/>
                </a:tc>
                <a:tc>
                  <a:txBody>
                    <a:bodyPr/>
                    <a:lstStyle/>
                    <a:p>
                      <a:pPr algn="ctr" fontAlgn="b"/>
                      <a:r>
                        <a:rPr lang="en-US" sz="1200" b="0" i="0" u="none" strike="noStrike">
                          <a:solidFill>
                            <a:srgbClr val="000000"/>
                          </a:solidFill>
                          <a:effectLst/>
                          <a:latin typeface="Calibri" panose="020F0502020204030204" pitchFamily="34" charset="0"/>
                        </a:rPr>
                        <a:t>29%</a:t>
                      </a:r>
                    </a:p>
                  </a:txBody>
                  <a:tcPr marL="8467" marR="8467" marT="8467" marB="0" anchor="ctr"/>
                </a:tc>
                <a:extLst>
                  <a:ext uri="{0D108BD9-81ED-4DB2-BD59-A6C34878D82A}">
                    <a16:rowId xmlns:a16="http://schemas.microsoft.com/office/drawing/2014/main" val="3390148585"/>
                  </a:ext>
                </a:extLst>
              </a:tr>
              <a:tr h="369191">
                <a:tc vMerge="1">
                  <a:txBody>
                    <a:bodyPr/>
                    <a:lstStyle/>
                    <a:p>
                      <a:pPr algn="l" fontAlgn="b"/>
                      <a:endParaRPr lang="en-US" sz="1000" b="0" i="0" u="none" strike="noStrike">
                        <a:solidFill>
                          <a:srgbClr val="000000"/>
                        </a:solidFill>
                        <a:effectLst/>
                        <a:latin typeface="Calibri" panose="020F0502020204030204" pitchFamily="34" charset="0"/>
                        <a:cs typeface="Calibri" panose="020F0502020204030204" pitchFamily="34" charset="0"/>
                      </a:endParaRPr>
                    </a:p>
                  </a:txBody>
                  <a:tcPr marL="102942" marR="3431" marT="3431" marB="0" anchor="b"/>
                </a:tc>
                <a:tc>
                  <a:txBody>
                    <a:bodyPr/>
                    <a:lstStyle/>
                    <a:p>
                      <a:pPr algn="l" fontAlgn="b"/>
                      <a:r>
                        <a:rPr lang="en-US" sz="1200" u="none" strike="noStrike">
                          <a:effectLst/>
                          <a:latin typeface="Calibri"/>
                          <a:cs typeface="Calibri"/>
                        </a:rPr>
                        <a:t>Bisexual and/or Pansexual</a:t>
                      </a:r>
                      <a:endParaRPr lang="en-US" sz="1200" b="0" i="0" u="none" strike="noStrike">
                        <a:solidFill>
                          <a:srgbClr val="000000"/>
                        </a:solidFill>
                        <a:effectLst/>
                        <a:latin typeface="Calibri"/>
                        <a:cs typeface="Calibri"/>
                      </a:endParaRPr>
                    </a:p>
                  </a:txBody>
                  <a:tcPr marL="102943" marR="3431" marT="3431" marB="0" anchor="b"/>
                </a:tc>
                <a:tc>
                  <a:txBody>
                    <a:bodyPr/>
                    <a:lstStyle/>
                    <a:p>
                      <a:pPr algn="ctr" fontAlgn="b"/>
                      <a:r>
                        <a:rPr lang="en-US" sz="1200" b="0" i="0" u="none" strike="noStrike">
                          <a:solidFill>
                            <a:srgbClr val="000000"/>
                          </a:solidFill>
                          <a:effectLst/>
                          <a:latin typeface="Calibri" panose="020F0502020204030204" pitchFamily="34" charset="0"/>
                        </a:rPr>
                        <a:t>547</a:t>
                      </a:r>
                    </a:p>
                  </a:txBody>
                  <a:tcPr marL="8467" marR="8467" marT="8467" marB="0" anchor="ctr"/>
                </a:tc>
                <a:tc>
                  <a:txBody>
                    <a:bodyPr/>
                    <a:lstStyle/>
                    <a:p>
                      <a:pPr algn="ctr" fontAlgn="b"/>
                      <a:r>
                        <a:rPr lang="en-US" sz="1200" b="0" i="0" u="none" strike="noStrike">
                          <a:solidFill>
                            <a:srgbClr val="000000"/>
                          </a:solidFill>
                          <a:effectLst/>
                          <a:latin typeface="Calibri" panose="020F0502020204030204" pitchFamily="34" charset="0"/>
                        </a:rPr>
                        <a:t>50%</a:t>
                      </a:r>
                    </a:p>
                  </a:txBody>
                  <a:tcPr marL="8467" marR="8467" marT="8467" marB="0" anchor="ctr"/>
                </a:tc>
                <a:extLst>
                  <a:ext uri="{0D108BD9-81ED-4DB2-BD59-A6C34878D82A}">
                    <a16:rowId xmlns:a16="http://schemas.microsoft.com/office/drawing/2014/main" val="2719460137"/>
                  </a:ext>
                </a:extLst>
              </a:tr>
              <a:tr h="191347">
                <a:tc vMerge="1">
                  <a:txBody>
                    <a:bodyPr/>
                    <a:lstStyle/>
                    <a:p>
                      <a:pPr algn="l" fontAlgn="b"/>
                      <a:endParaRPr lang="en-US" sz="1000" b="0" i="0" u="none" strike="noStrike">
                        <a:solidFill>
                          <a:srgbClr val="000000"/>
                        </a:solidFill>
                        <a:effectLst/>
                        <a:latin typeface="Calibri" panose="020F0502020204030204" pitchFamily="34" charset="0"/>
                        <a:cs typeface="Calibri" panose="020F0502020204030204" pitchFamily="34" charset="0"/>
                      </a:endParaRPr>
                    </a:p>
                  </a:txBody>
                  <a:tcPr marL="102942" marR="3431" marT="3431" marB="0" anchor="b"/>
                </a:tc>
                <a:tc>
                  <a:txBody>
                    <a:bodyPr/>
                    <a:lstStyle/>
                    <a:p>
                      <a:pPr algn="l" fontAlgn="b"/>
                      <a:r>
                        <a:rPr lang="en-US" sz="1200" u="none" strike="noStrike">
                          <a:effectLst/>
                          <a:latin typeface="Calibri"/>
                          <a:cs typeface="Calibri"/>
                        </a:rPr>
                        <a:t>Gay or Lesbian</a:t>
                      </a:r>
                      <a:endParaRPr lang="en-US" sz="1200" b="0" i="0" u="none" strike="noStrike">
                        <a:solidFill>
                          <a:srgbClr val="000000"/>
                        </a:solidFill>
                        <a:effectLst/>
                        <a:latin typeface="Calibri"/>
                        <a:cs typeface="Calibri"/>
                      </a:endParaRPr>
                    </a:p>
                  </a:txBody>
                  <a:tcPr marL="102943" marR="3431" marT="3431" marB="0" anchor="b"/>
                </a:tc>
                <a:tc>
                  <a:txBody>
                    <a:bodyPr/>
                    <a:lstStyle/>
                    <a:p>
                      <a:pPr algn="ctr" fontAlgn="b"/>
                      <a:r>
                        <a:rPr lang="en-US" sz="1200" b="0" i="0" u="none" strike="noStrike">
                          <a:solidFill>
                            <a:srgbClr val="000000"/>
                          </a:solidFill>
                          <a:effectLst/>
                          <a:latin typeface="Calibri" panose="020F0502020204030204" pitchFamily="34" charset="0"/>
                        </a:rPr>
                        <a:t>413</a:t>
                      </a:r>
                    </a:p>
                  </a:txBody>
                  <a:tcPr marL="8467" marR="8467" marT="8467" marB="0" anchor="ctr"/>
                </a:tc>
                <a:tc>
                  <a:txBody>
                    <a:bodyPr/>
                    <a:lstStyle/>
                    <a:p>
                      <a:pPr algn="ctr" fontAlgn="b"/>
                      <a:r>
                        <a:rPr lang="en-US" sz="1200" b="0" i="0" u="none" strike="noStrike">
                          <a:solidFill>
                            <a:srgbClr val="000000"/>
                          </a:solidFill>
                          <a:effectLst/>
                          <a:latin typeface="Calibri" panose="020F0502020204030204" pitchFamily="34" charset="0"/>
                        </a:rPr>
                        <a:t>38%</a:t>
                      </a:r>
                    </a:p>
                  </a:txBody>
                  <a:tcPr marL="8467" marR="8467" marT="8467" marB="0" anchor="ctr"/>
                </a:tc>
                <a:extLst>
                  <a:ext uri="{0D108BD9-81ED-4DB2-BD59-A6C34878D82A}">
                    <a16:rowId xmlns:a16="http://schemas.microsoft.com/office/drawing/2014/main" val="1520489335"/>
                  </a:ext>
                </a:extLst>
              </a:tr>
              <a:tr h="369191">
                <a:tc vMerge="1">
                  <a:txBody>
                    <a:bodyPr/>
                    <a:lstStyle/>
                    <a:p>
                      <a:pPr algn="l" fontAlgn="b"/>
                      <a:endParaRPr lang="en-US" sz="1000" b="0" i="0" u="none" strike="noStrike">
                        <a:solidFill>
                          <a:srgbClr val="000000"/>
                        </a:solidFill>
                        <a:effectLst/>
                        <a:latin typeface="Calibri" panose="020F0502020204030204" pitchFamily="34" charset="0"/>
                        <a:cs typeface="Calibri" panose="020F0502020204030204" pitchFamily="34" charset="0"/>
                      </a:endParaRPr>
                    </a:p>
                  </a:txBody>
                  <a:tcPr marL="102942" marR="3431" marT="3431" marB="0" anchor="b"/>
                </a:tc>
                <a:tc>
                  <a:txBody>
                    <a:bodyPr/>
                    <a:lstStyle/>
                    <a:p>
                      <a:pPr algn="l" fontAlgn="b"/>
                      <a:r>
                        <a:rPr lang="en-US" sz="1200" u="none" strike="noStrike">
                          <a:effectLst/>
                          <a:latin typeface="Calibri"/>
                          <a:cs typeface="Calibri"/>
                        </a:rPr>
                        <a:t>Straight (Heterosexual)</a:t>
                      </a:r>
                      <a:endParaRPr lang="en-US" sz="1200" b="0" i="0" u="none" strike="noStrike">
                        <a:solidFill>
                          <a:srgbClr val="000000"/>
                        </a:solidFill>
                        <a:effectLst/>
                        <a:latin typeface="Calibri"/>
                        <a:cs typeface="Calibri"/>
                      </a:endParaRPr>
                    </a:p>
                  </a:txBody>
                  <a:tcPr marL="102943" marR="3431" marT="3431" marB="0" anchor="b"/>
                </a:tc>
                <a:tc>
                  <a:txBody>
                    <a:bodyPr/>
                    <a:lstStyle/>
                    <a:p>
                      <a:pPr algn="ctr" fontAlgn="b"/>
                      <a:r>
                        <a:rPr lang="en-US" sz="1200" b="0" i="0" u="none" strike="noStrike">
                          <a:solidFill>
                            <a:srgbClr val="000000"/>
                          </a:solidFill>
                          <a:effectLst/>
                          <a:latin typeface="Calibri" panose="020F0502020204030204" pitchFamily="34" charset="0"/>
                        </a:rPr>
                        <a:t>5870</a:t>
                      </a:r>
                    </a:p>
                  </a:txBody>
                  <a:tcPr marL="8467" marR="8467" marT="8467" marB="0" anchor="ctr"/>
                </a:tc>
                <a:tc>
                  <a:txBody>
                    <a:bodyPr/>
                    <a:lstStyle/>
                    <a:p>
                      <a:pPr algn="ctr" fontAlgn="b"/>
                      <a:r>
                        <a:rPr lang="en-US" sz="1200" b="0" i="0" u="none" strike="noStrike">
                          <a:solidFill>
                            <a:srgbClr val="000000"/>
                          </a:solidFill>
                          <a:effectLst/>
                          <a:latin typeface="Calibri" panose="020F0502020204030204" pitchFamily="34" charset="0"/>
                        </a:rPr>
                        <a:t>24%</a:t>
                      </a:r>
                    </a:p>
                  </a:txBody>
                  <a:tcPr marL="8467" marR="8467" marT="8467" marB="0" anchor="ctr"/>
                </a:tc>
                <a:extLst>
                  <a:ext uri="{0D108BD9-81ED-4DB2-BD59-A6C34878D82A}">
                    <a16:rowId xmlns:a16="http://schemas.microsoft.com/office/drawing/2014/main" val="1144046188"/>
                  </a:ext>
                </a:extLst>
              </a:tr>
              <a:tr h="191347">
                <a:tc vMerge="1">
                  <a:txBody>
                    <a:bodyPr/>
                    <a:lstStyle/>
                    <a:p>
                      <a:pPr algn="l" fontAlgn="b"/>
                      <a:endParaRPr lang="en-US" sz="1000" b="0" i="0" u="none" strike="noStrike">
                        <a:solidFill>
                          <a:srgbClr val="000000"/>
                        </a:solidFill>
                        <a:effectLst/>
                        <a:latin typeface="Calibri" panose="020F0502020204030204" pitchFamily="34" charset="0"/>
                        <a:cs typeface="Calibri" panose="020F0502020204030204" pitchFamily="34" charset="0"/>
                      </a:endParaRPr>
                    </a:p>
                  </a:txBody>
                  <a:tcPr marL="102942" marR="3431" marT="3431" marB="0" anchor="b"/>
                </a:tc>
                <a:tc>
                  <a:txBody>
                    <a:bodyPr/>
                    <a:lstStyle/>
                    <a:p>
                      <a:pPr algn="l" fontAlgn="b"/>
                      <a:r>
                        <a:rPr lang="en-US" sz="1200" u="none" strike="noStrike">
                          <a:effectLst/>
                          <a:latin typeface="Calibri"/>
                          <a:cs typeface="Calibri"/>
                        </a:rPr>
                        <a:t>Queer</a:t>
                      </a:r>
                      <a:endParaRPr lang="en-US" sz="1200" b="0" i="0" u="none" strike="noStrike">
                        <a:solidFill>
                          <a:srgbClr val="000000"/>
                        </a:solidFill>
                        <a:effectLst/>
                        <a:latin typeface="Calibri"/>
                        <a:cs typeface="Calibri"/>
                      </a:endParaRPr>
                    </a:p>
                  </a:txBody>
                  <a:tcPr marL="102943" marR="3431" marT="3431" marB="0" anchor="b"/>
                </a:tc>
                <a:tc>
                  <a:txBody>
                    <a:bodyPr/>
                    <a:lstStyle/>
                    <a:p>
                      <a:pPr algn="ctr" fontAlgn="b"/>
                      <a:r>
                        <a:rPr lang="en-US" sz="1200" b="0" i="0" u="none" strike="noStrike">
                          <a:solidFill>
                            <a:srgbClr val="000000"/>
                          </a:solidFill>
                          <a:effectLst/>
                          <a:latin typeface="Calibri" panose="020F0502020204030204" pitchFamily="34" charset="0"/>
                        </a:rPr>
                        <a:t>237</a:t>
                      </a:r>
                    </a:p>
                  </a:txBody>
                  <a:tcPr marL="8467" marR="8467" marT="8467" marB="0" anchor="ctr"/>
                </a:tc>
                <a:tc>
                  <a:txBody>
                    <a:bodyPr/>
                    <a:lstStyle/>
                    <a:p>
                      <a:pPr algn="ctr" fontAlgn="b"/>
                      <a:r>
                        <a:rPr lang="en-US" sz="1200" b="0" i="0" u="none" strike="noStrike">
                          <a:solidFill>
                            <a:srgbClr val="000000"/>
                          </a:solidFill>
                          <a:effectLst/>
                          <a:latin typeface="Calibri" panose="020F0502020204030204" pitchFamily="34" charset="0"/>
                        </a:rPr>
                        <a:t>55%</a:t>
                      </a:r>
                    </a:p>
                  </a:txBody>
                  <a:tcPr marL="8467" marR="8467" marT="8467" marB="0" anchor="ctr"/>
                </a:tc>
                <a:extLst>
                  <a:ext uri="{0D108BD9-81ED-4DB2-BD59-A6C34878D82A}">
                    <a16:rowId xmlns:a16="http://schemas.microsoft.com/office/drawing/2014/main" val="3849822156"/>
                  </a:ext>
                </a:extLst>
              </a:tr>
              <a:tr h="369191">
                <a:tc vMerge="1">
                  <a:txBody>
                    <a:bodyPr/>
                    <a:lstStyle/>
                    <a:p>
                      <a:pPr algn="l" fontAlgn="b"/>
                      <a:endParaRPr lang="en-US" sz="1000" b="0" i="0" u="none" strike="noStrike">
                        <a:solidFill>
                          <a:srgbClr val="000000"/>
                        </a:solidFill>
                        <a:effectLst/>
                        <a:latin typeface="Calibri" panose="020F0502020204030204" pitchFamily="34" charset="0"/>
                        <a:cs typeface="Calibri" panose="020F0502020204030204" pitchFamily="34" charset="0"/>
                      </a:endParaRPr>
                    </a:p>
                  </a:txBody>
                  <a:tcPr marL="102942" marR="3431" marT="3431" marB="0" anchor="b"/>
                </a:tc>
                <a:tc>
                  <a:txBody>
                    <a:bodyPr/>
                    <a:lstStyle/>
                    <a:p>
                      <a:pPr algn="l" fontAlgn="b"/>
                      <a:r>
                        <a:rPr lang="en-US" sz="1200" u="none" strike="noStrike">
                          <a:effectLst/>
                          <a:latin typeface="Calibri"/>
                          <a:cs typeface="Calibri"/>
                        </a:rPr>
                        <a:t>I am questioning / not sure of my sexuality</a:t>
                      </a:r>
                      <a:endParaRPr lang="en-US" sz="1200" b="0" i="0" u="none" strike="noStrike">
                        <a:solidFill>
                          <a:srgbClr val="000000"/>
                        </a:solidFill>
                        <a:effectLst/>
                        <a:latin typeface="Calibri"/>
                        <a:cs typeface="Calibri"/>
                      </a:endParaRPr>
                    </a:p>
                  </a:txBody>
                  <a:tcPr marL="102943" marR="3431" marT="3431" marB="0" anchor="b"/>
                </a:tc>
                <a:tc>
                  <a:txBody>
                    <a:bodyPr/>
                    <a:lstStyle/>
                    <a:p>
                      <a:pPr algn="ctr" fontAlgn="b"/>
                      <a:r>
                        <a:rPr lang="en-US" sz="1200" b="0" i="0" u="none" strike="noStrike">
                          <a:solidFill>
                            <a:srgbClr val="000000"/>
                          </a:solidFill>
                          <a:effectLst/>
                          <a:latin typeface="Calibri" panose="020F0502020204030204" pitchFamily="34" charset="0"/>
                        </a:rPr>
                        <a:t>90</a:t>
                      </a:r>
                    </a:p>
                  </a:txBody>
                  <a:tcPr marL="8467" marR="8467" marT="8467" marB="0" anchor="ctr"/>
                </a:tc>
                <a:tc>
                  <a:txBody>
                    <a:bodyPr/>
                    <a:lstStyle/>
                    <a:p>
                      <a:pPr algn="ctr" fontAlgn="b"/>
                      <a:r>
                        <a:rPr lang="en-US" sz="1200" b="0" i="0" u="none" strike="noStrike">
                          <a:solidFill>
                            <a:srgbClr val="000000"/>
                          </a:solidFill>
                          <a:effectLst/>
                          <a:latin typeface="Calibri" panose="020F0502020204030204" pitchFamily="34" charset="0"/>
                        </a:rPr>
                        <a:t>54%</a:t>
                      </a:r>
                    </a:p>
                  </a:txBody>
                  <a:tcPr marL="8467" marR="8467" marT="8467" marB="0" anchor="ctr"/>
                </a:tc>
                <a:extLst>
                  <a:ext uri="{0D108BD9-81ED-4DB2-BD59-A6C34878D82A}">
                    <a16:rowId xmlns:a16="http://schemas.microsoft.com/office/drawing/2014/main" val="3084703268"/>
                  </a:ext>
                </a:extLst>
              </a:tr>
            </a:tbl>
          </a:graphicData>
        </a:graphic>
      </p:graphicFrame>
      <p:graphicFrame>
        <p:nvGraphicFramePr>
          <p:cNvPr id="5" name="Table 4">
            <a:extLst>
              <a:ext uri="{FF2B5EF4-FFF2-40B4-BE49-F238E27FC236}">
                <a16:creationId xmlns:a16="http://schemas.microsoft.com/office/drawing/2014/main" id="{5696E95D-5F49-47E9-A316-28BDD8CA8E6D}"/>
              </a:ext>
            </a:extLst>
          </p:cNvPr>
          <p:cNvGraphicFramePr>
            <a:graphicFrameLocks noGrp="1"/>
          </p:cNvGraphicFramePr>
          <p:nvPr/>
        </p:nvGraphicFramePr>
        <p:xfrm>
          <a:off x="4242486" y="615402"/>
          <a:ext cx="4043258" cy="5640938"/>
        </p:xfrm>
        <a:graphic>
          <a:graphicData uri="http://schemas.openxmlformats.org/drawingml/2006/table">
            <a:tbl>
              <a:tblPr/>
              <a:tblGrid>
                <a:gridCol w="937963">
                  <a:extLst>
                    <a:ext uri="{9D8B030D-6E8A-4147-A177-3AD203B41FA5}">
                      <a16:colId xmlns:a16="http://schemas.microsoft.com/office/drawing/2014/main" val="2069767521"/>
                    </a:ext>
                  </a:extLst>
                </a:gridCol>
                <a:gridCol w="1411499">
                  <a:extLst>
                    <a:ext uri="{9D8B030D-6E8A-4147-A177-3AD203B41FA5}">
                      <a16:colId xmlns:a16="http://schemas.microsoft.com/office/drawing/2014/main" val="902132233"/>
                    </a:ext>
                  </a:extLst>
                </a:gridCol>
                <a:gridCol w="812023">
                  <a:extLst>
                    <a:ext uri="{9D8B030D-6E8A-4147-A177-3AD203B41FA5}">
                      <a16:colId xmlns:a16="http://schemas.microsoft.com/office/drawing/2014/main" val="1401698075"/>
                    </a:ext>
                  </a:extLst>
                </a:gridCol>
                <a:gridCol w="881773">
                  <a:extLst>
                    <a:ext uri="{9D8B030D-6E8A-4147-A177-3AD203B41FA5}">
                      <a16:colId xmlns:a16="http://schemas.microsoft.com/office/drawing/2014/main" val="1628878958"/>
                    </a:ext>
                  </a:extLst>
                </a:gridCol>
              </a:tblGrid>
              <a:tr h="422188">
                <a:tc>
                  <a:txBody>
                    <a:bodyPr/>
                    <a:lstStyle/>
                    <a:p>
                      <a:pPr algn="l" fontAlgn="b"/>
                      <a:endParaRPr lang="en-US" sz="1200" b="1" i="0" u="none" strike="noStrike">
                        <a:solidFill>
                          <a:srgbClr val="000000"/>
                        </a:solidFill>
                        <a:effectLst/>
                        <a:latin typeface="Calibri" panose="020F0502020204030204" pitchFamily="34" charset="0"/>
                        <a:cs typeface="Calibri" panose="020F0502020204030204" pitchFamily="34" charset="0"/>
                      </a:endParaRPr>
                    </a:p>
                  </a:txBody>
                  <a:tcPr marL="3431" marR="3431" marT="3431" marB="0" anchor="ctr">
                    <a:solidFill>
                      <a:srgbClr val="4E97CC"/>
                    </a:solidFill>
                  </a:tcPr>
                </a:tc>
                <a:tc>
                  <a:txBody>
                    <a:bodyPr/>
                    <a:lstStyle/>
                    <a:p>
                      <a:pPr algn="ctr" fontAlgn="b"/>
                      <a:r>
                        <a:rPr lang="en-US" sz="1200" b="1" i="0" u="none" strike="noStrike" cap="none">
                          <a:solidFill>
                            <a:srgbClr val="000000"/>
                          </a:solidFill>
                          <a:latin typeface="Calibri"/>
                          <a:cs typeface="Calibri"/>
                          <a:sym typeface="Arial"/>
                        </a:rPr>
                        <a:t>Demographics</a:t>
                      </a:r>
                      <a:endParaRPr lang="en-US" sz="1200" b="1" i="0" u="none" strike="noStrike">
                        <a:solidFill>
                          <a:srgbClr val="000000"/>
                        </a:solidFill>
                        <a:effectLst/>
                        <a:latin typeface="Calibri"/>
                        <a:cs typeface="Calibri"/>
                      </a:endParaRPr>
                    </a:p>
                  </a:txBody>
                  <a:tcPr marL="3431" marR="3431" marT="3431" marB="0" anchor="ctr">
                    <a:solidFill>
                      <a:srgbClr val="4E97CC"/>
                    </a:solidFill>
                  </a:tcPr>
                </a:tc>
                <a:tc>
                  <a:txBody>
                    <a:bodyPr/>
                    <a:lstStyle/>
                    <a:p>
                      <a:pPr algn="ctr" fontAlgn="b"/>
                      <a:r>
                        <a:rPr lang="en-US" sz="1200" b="1" u="none" strike="noStrike">
                          <a:effectLst/>
                          <a:latin typeface="Calibri"/>
                          <a:cs typeface="Calibri"/>
                        </a:rPr>
                        <a:t>Frequency</a:t>
                      </a:r>
                    </a:p>
                  </a:txBody>
                  <a:tcPr marL="3431" marR="3431" marT="3431" marB="0" anchor="ctr">
                    <a:solidFill>
                      <a:srgbClr val="4E97CC"/>
                    </a:solidFill>
                  </a:tcPr>
                </a:tc>
                <a:tc>
                  <a:txBody>
                    <a:bodyPr/>
                    <a:lstStyle/>
                    <a:p>
                      <a:pPr algn="ctr" fontAlgn="b"/>
                      <a:r>
                        <a:rPr lang="en-US" sz="1200" b="1" u="none" strike="noStrike">
                          <a:effectLst/>
                          <a:latin typeface="Calibri"/>
                          <a:cs typeface="Calibri"/>
                        </a:rPr>
                        <a:t>Weighted %</a:t>
                      </a:r>
                      <a:endParaRPr lang="en-US" sz="1200" b="1" i="0" u="none" strike="noStrike">
                        <a:solidFill>
                          <a:srgbClr val="000000"/>
                        </a:solidFill>
                        <a:effectLst/>
                        <a:latin typeface="Calibri"/>
                        <a:cs typeface="Calibri"/>
                      </a:endParaRPr>
                    </a:p>
                  </a:txBody>
                  <a:tcPr marL="3431" marR="3431" marT="3431" marB="0" anchor="ctr">
                    <a:solidFill>
                      <a:srgbClr val="4E97CC"/>
                    </a:solidFill>
                  </a:tcPr>
                </a:tc>
                <a:extLst>
                  <a:ext uri="{0D108BD9-81ED-4DB2-BD59-A6C34878D82A}">
                    <a16:rowId xmlns:a16="http://schemas.microsoft.com/office/drawing/2014/main" val="3161866333"/>
                  </a:ext>
                </a:extLst>
              </a:tr>
              <a:tr h="191347">
                <a:tc rowSpan="2">
                  <a:txBody>
                    <a:bodyPr/>
                    <a:lstStyle/>
                    <a:p>
                      <a:pPr algn="l" fontAlgn="b"/>
                      <a:r>
                        <a:rPr lang="en-US" sz="1200" b="1" i="0" u="none" strike="noStrike">
                          <a:solidFill>
                            <a:srgbClr val="000000"/>
                          </a:solidFill>
                          <a:effectLst/>
                          <a:latin typeface="Calibri"/>
                          <a:cs typeface="Calibri"/>
                        </a:rPr>
                        <a:t>Transgender Experience </a:t>
                      </a:r>
                    </a:p>
                  </a:txBody>
                  <a:tcPr marL="102943" marR="3431" marT="3431" marB="0" anchor="ctr"/>
                </a:tc>
                <a:tc>
                  <a:txBody>
                    <a:bodyPr/>
                    <a:lstStyle/>
                    <a:p>
                      <a:pPr algn="l" fontAlgn="b"/>
                      <a:r>
                        <a:rPr lang="en-US" sz="1200" u="none" strike="noStrike">
                          <a:effectLst/>
                          <a:latin typeface="Calibri"/>
                          <a:cs typeface="Calibri"/>
                        </a:rPr>
                        <a:t>​   Transgender</a:t>
                      </a:r>
                      <a:endParaRPr lang="en-US" sz="1200" b="0" i="0" u="none" strike="noStrike">
                        <a:solidFill>
                          <a:srgbClr val="000000"/>
                        </a:solidFill>
                        <a:effectLst/>
                        <a:latin typeface="Calibri"/>
                        <a:cs typeface="Calibri"/>
                      </a:endParaRPr>
                    </a:p>
                  </a:txBody>
                  <a:tcPr marL="102943" marR="3431" marT="3431" marB="0" anchor="b"/>
                </a:tc>
                <a:tc>
                  <a:txBody>
                    <a:bodyPr/>
                    <a:lstStyle/>
                    <a:p>
                      <a:pPr algn="ctr" fontAlgn="b"/>
                      <a:r>
                        <a:rPr lang="en-US" sz="1200" b="0" i="0" u="none" strike="noStrike">
                          <a:solidFill>
                            <a:srgbClr val="000000"/>
                          </a:solidFill>
                          <a:effectLst/>
                          <a:latin typeface="Calibri" panose="020F0502020204030204" pitchFamily="34" charset="0"/>
                        </a:rPr>
                        <a:t>129</a:t>
                      </a:r>
                    </a:p>
                  </a:txBody>
                  <a:tcPr marL="8467" marR="8467" marT="8467" marB="0" anchor="ctr"/>
                </a:tc>
                <a:tc>
                  <a:txBody>
                    <a:bodyPr/>
                    <a:lstStyle/>
                    <a:p>
                      <a:pPr algn="ctr" fontAlgn="b"/>
                      <a:r>
                        <a:rPr lang="en-US" sz="1200" b="0" i="0" u="none" strike="noStrike">
                          <a:solidFill>
                            <a:srgbClr val="000000"/>
                          </a:solidFill>
                          <a:effectLst/>
                          <a:latin typeface="Calibri" panose="020F0502020204030204" pitchFamily="34" charset="0"/>
                        </a:rPr>
                        <a:t>60%</a:t>
                      </a:r>
                    </a:p>
                  </a:txBody>
                  <a:tcPr marL="8467" marR="8467" marT="8467" marB="0" anchor="ctr"/>
                </a:tc>
                <a:extLst>
                  <a:ext uri="{0D108BD9-81ED-4DB2-BD59-A6C34878D82A}">
                    <a16:rowId xmlns:a16="http://schemas.microsoft.com/office/drawing/2014/main" val="4186327664"/>
                  </a:ext>
                </a:extLst>
              </a:tr>
              <a:tr h="191347">
                <a:tc vMerge="1">
                  <a:txBody>
                    <a:bodyPr/>
                    <a:lstStyle/>
                    <a:p>
                      <a:pPr algn="l" fontAlgn="b"/>
                      <a:endParaRPr lang="en-US" sz="1000" b="0" i="0" u="none" strike="noStrike">
                        <a:solidFill>
                          <a:srgbClr val="000000"/>
                        </a:solidFill>
                        <a:effectLst/>
                        <a:latin typeface="Calibri" panose="020F0502020204030204" pitchFamily="34" charset="0"/>
                        <a:cs typeface="Calibri" panose="020F0502020204030204" pitchFamily="34" charset="0"/>
                      </a:endParaRPr>
                    </a:p>
                  </a:txBody>
                  <a:tcPr marL="102942" marR="3431" marT="3431" marB="0" anchor="b"/>
                </a:tc>
                <a:tc>
                  <a:txBody>
                    <a:bodyPr/>
                    <a:lstStyle/>
                    <a:p>
                      <a:pPr algn="l" fontAlgn="b"/>
                      <a:r>
                        <a:rPr lang="en-US" sz="1200" u="none" strike="noStrike">
                          <a:effectLst/>
                          <a:latin typeface="Calibri"/>
                          <a:cs typeface="Calibri"/>
                        </a:rPr>
                        <a:t>   Not Transgender</a:t>
                      </a:r>
                      <a:endParaRPr lang="en-US" sz="1200" b="0" i="0" u="none" strike="noStrike">
                        <a:solidFill>
                          <a:srgbClr val="000000"/>
                        </a:solidFill>
                        <a:effectLst/>
                        <a:latin typeface="Calibri"/>
                        <a:cs typeface="Calibri"/>
                      </a:endParaRPr>
                    </a:p>
                  </a:txBody>
                  <a:tcPr marL="102943" marR="3431" marT="3431" marB="0" anchor="b"/>
                </a:tc>
                <a:tc>
                  <a:txBody>
                    <a:bodyPr/>
                    <a:lstStyle/>
                    <a:p>
                      <a:pPr algn="ctr" fontAlgn="b"/>
                      <a:r>
                        <a:rPr lang="en-US" sz="1200" b="0" i="0" u="none" strike="noStrike">
                          <a:solidFill>
                            <a:srgbClr val="000000"/>
                          </a:solidFill>
                          <a:effectLst/>
                          <a:latin typeface="Calibri" panose="020F0502020204030204" pitchFamily="34" charset="0"/>
                        </a:rPr>
                        <a:t>7222</a:t>
                      </a:r>
                    </a:p>
                  </a:txBody>
                  <a:tcPr marL="8467" marR="8467" marT="8467" marB="0" anchor="ctr"/>
                </a:tc>
                <a:tc>
                  <a:txBody>
                    <a:bodyPr/>
                    <a:lstStyle/>
                    <a:p>
                      <a:pPr algn="ctr" fontAlgn="b"/>
                      <a:r>
                        <a:rPr lang="en-US" sz="1200" b="0" i="0" u="none" strike="noStrike">
                          <a:solidFill>
                            <a:srgbClr val="000000"/>
                          </a:solidFill>
                          <a:effectLst/>
                          <a:latin typeface="Calibri" panose="020F0502020204030204" pitchFamily="34" charset="0"/>
                        </a:rPr>
                        <a:t>26%</a:t>
                      </a:r>
                    </a:p>
                  </a:txBody>
                  <a:tcPr marL="8467" marR="8467" marT="8467" marB="0" anchor="ctr"/>
                </a:tc>
                <a:extLst>
                  <a:ext uri="{0D108BD9-81ED-4DB2-BD59-A6C34878D82A}">
                    <a16:rowId xmlns:a16="http://schemas.microsoft.com/office/drawing/2014/main" val="594575615"/>
                  </a:ext>
                </a:extLst>
              </a:tr>
              <a:tr h="191347">
                <a:tc rowSpan="5">
                  <a:txBody>
                    <a:bodyPr/>
                    <a:lstStyle/>
                    <a:p>
                      <a:pPr algn="l" fontAlgn="b"/>
                      <a:r>
                        <a:rPr lang="en-US" sz="1200" b="1" i="0" u="none" strike="noStrike">
                          <a:solidFill>
                            <a:srgbClr val="000000"/>
                          </a:solidFill>
                          <a:effectLst/>
                          <a:latin typeface="Calibri"/>
                          <a:cs typeface="Calibri"/>
                        </a:rPr>
                        <a:t>Income</a:t>
                      </a:r>
                    </a:p>
                  </a:txBody>
                  <a:tcPr marL="102943" marR="3431" marT="3431" marB="0" anchor="ctr"/>
                </a:tc>
                <a:tc>
                  <a:txBody>
                    <a:bodyPr/>
                    <a:lstStyle/>
                    <a:p>
                      <a:pPr lvl="0" algn="l" fontAlgn="b"/>
                      <a:r>
                        <a:rPr lang="en-US" sz="1200" b="0" u="none" strike="noStrike">
                          <a:solidFill>
                            <a:srgbClr val="000000"/>
                          </a:solidFill>
                          <a:effectLst/>
                          <a:latin typeface="Calibri"/>
                          <a:cs typeface="Calibri"/>
                        </a:rPr>
                        <a:t>&lt;$35K</a:t>
                      </a:r>
                      <a:endParaRPr lang="en-US" sz="1200" b="0" i="0" u="none" strike="noStrike">
                        <a:solidFill>
                          <a:srgbClr val="000000"/>
                        </a:solidFill>
                        <a:effectLst/>
                        <a:latin typeface="Calibri"/>
                        <a:cs typeface="Calibri"/>
                      </a:endParaRPr>
                    </a:p>
                  </a:txBody>
                  <a:tcPr marL="190500" marR="6351" marT="6351" marB="0" anchor="b"/>
                </a:tc>
                <a:tc>
                  <a:txBody>
                    <a:bodyPr/>
                    <a:lstStyle/>
                    <a:p>
                      <a:pPr algn="ctr" fontAlgn="b"/>
                      <a:r>
                        <a:rPr lang="en-US" sz="1200" b="0" i="0" u="none" strike="noStrike">
                          <a:solidFill>
                            <a:srgbClr val="000000"/>
                          </a:solidFill>
                          <a:effectLst/>
                          <a:latin typeface="Calibri" panose="020F0502020204030204" pitchFamily="34" charset="0"/>
                        </a:rPr>
                        <a:t>1021</a:t>
                      </a:r>
                    </a:p>
                  </a:txBody>
                  <a:tcPr marL="8467" marR="8467" marT="8467" marB="0" anchor="ctr"/>
                </a:tc>
                <a:tc>
                  <a:txBody>
                    <a:bodyPr/>
                    <a:lstStyle/>
                    <a:p>
                      <a:pPr algn="ctr" fontAlgn="b"/>
                      <a:r>
                        <a:rPr lang="en-US" sz="1200" b="0" i="0" u="none" strike="noStrike">
                          <a:solidFill>
                            <a:srgbClr val="000000"/>
                          </a:solidFill>
                          <a:effectLst/>
                          <a:latin typeface="Calibri" panose="020F0502020204030204" pitchFamily="34" charset="0"/>
                        </a:rPr>
                        <a:t>31%</a:t>
                      </a:r>
                    </a:p>
                  </a:txBody>
                  <a:tcPr marL="8467" marR="8467" marT="8467" marB="0" anchor="ctr"/>
                </a:tc>
                <a:extLst>
                  <a:ext uri="{0D108BD9-81ED-4DB2-BD59-A6C34878D82A}">
                    <a16:rowId xmlns:a16="http://schemas.microsoft.com/office/drawing/2014/main" val="3136383532"/>
                  </a:ext>
                </a:extLst>
              </a:tr>
              <a:tr h="191347">
                <a:tc vMerge="1">
                  <a:txBody>
                    <a:bodyPr/>
                    <a:lstStyle/>
                    <a:p>
                      <a:pPr algn="l" fontAlgn="b"/>
                      <a:endParaRPr lang="en-US" sz="1000" b="0" i="0" u="none" strike="noStrike">
                        <a:solidFill>
                          <a:srgbClr val="000000"/>
                        </a:solidFill>
                        <a:effectLst/>
                        <a:latin typeface="Calibri" panose="020F0502020204030204" pitchFamily="34" charset="0"/>
                        <a:cs typeface="Calibri" panose="020F0502020204030204" pitchFamily="34" charset="0"/>
                      </a:endParaRPr>
                    </a:p>
                  </a:txBody>
                  <a:tcPr marL="102942" marR="3431" marT="3431" marB="0" anchor="b"/>
                </a:tc>
                <a:tc>
                  <a:txBody>
                    <a:bodyPr/>
                    <a:lstStyle/>
                    <a:p>
                      <a:pPr algn="l" fontAlgn="b"/>
                      <a:r>
                        <a:rPr lang="en-US" sz="1200" b="0" u="none" strike="noStrike">
                          <a:solidFill>
                            <a:srgbClr val="000000"/>
                          </a:solidFill>
                          <a:effectLst/>
                          <a:latin typeface="Calibri"/>
                          <a:cs typeface="Calibri"/>
                        </a:rPr>
                        <a:t>$35-74,999K</a:t>
                      </a:r>
                      <a:endParaRPr lang="en-US" sz="1200" b="0" i="0" u="none" strike="noStrike">
                        <a:solidFill>
                          <a:srgbClr val="000000"/>
                        </a:solidFill>
                        <a:effectLst/>
                        <a:latin typeface="Calibri"/>
                        <a:cs typeface="Calibri"/>
                      </a:endParaRPr>
                    </a:p>
                  </a:txBody>
                  <a:tcPr marL="190500" marR="6351" marT="6351" marB="0" anchor="b"/>
                </a:tc>
                <a:tc>
                  <a:txBody>
                    <a:bodyPr/>
                    <a:lstStyle/>
                    <a:p>
                      <a:pPr algn="ctr" fontAlgn="b"/>
                      <a:r>
                        <a:rPr lang="en-US" sz="1200" b="0" i="0" u="none" strike="noStrike">
                          <a:solidFill>
                            <a:srgbClr val="000000"/>
                          </a:solidFill>
                          <a:effectLst/>
                          <a:latin typeface="Calibri" panose="020F0502020204030204" pitchFamily="34" charset="0"/>
                        </a:rPr>
                        <a:t>1790</a:t>
                      </a:r>
                    </a:p>
                  </a:txBody>
                  <a:tcPr marL="8467" marR="8467" marT="8467" marB="0" anchor="ctr"/>
                </a:tc>
                <a:tc>
                  <a:txBody>
                    <a:bodyPr/>
                    <a:lstStyle/>
                    <a:p>
                      <a:pPr algn="ctr" fontAlgn="b"/>
                      <a:r>
                        <a:rPr lang="en-US" sz="1200" b="0" i="0" u="none" strike="noStrike">
                          <a:solidFill>
                            <a:srgbClr val="000000"/>
                          </a:solidFill>
                          <a:effectLst/>
                          <a:latin typeface="Calibri" panose="020F0502020204030204" pitchFamily="34" charset="0"/>
                        </a:rPr>
                        <a:t>29%</a:t>
                      </a:r>
                    </a:p>
                  </a:txBody>
                  <a:tcPr marL="8467" marR="8467" marT="8467" marB="0" anchor="ctr"/>
                </a:tc>
                <a:extLst>
                  <a:ext uri="{0D108BD9-81ED-4DB2-BD59-A6C34878D82A}">
                    <a16:rowId xmlns:a16="http://schemas.microsoft.com/office/drawing/2014/main" val="2466828053"/>
                  </a:ext>
                </a:extLst>
              </a:tr>
              <a:tr h="191347">
                <a:tc vMerge="1">
                  <a:txBody>
                    <a:bodyPr/>
                    <a:lstStyle/>
                    <a:p>
                      <a:pPr algn="l" fontAlgn="b"/>
                      <a:endParaRPr lang="en-US" sz="1000" b="0" i="0" u="none" strike="noStrike">
                        <a:solidFill>
                          <a:srgbClr val="000000"/>
                        </a:solidFill>
                        <a:effectLst/>
                        <a:latin typeface="Calibri" panose="020F0502020204030204" pitchFamily="34" charset="0"/>
                        <a:cs typeface="Calibri" panose="020F0502020204030204" pitchFamily="34" charset="0"/>
                      </a:endParaRPr>
                    </a:p>
                  </a:txBody>
                  <a:tcPr marL="102942" marR="3431" marT="3431" marB="0" anchor="b"/>
                </a:tc>
                <a:tc>
                  <a:txBody>
                    <a:bodyPr/>
                    <a:lstStyle/>
                    <a:p>
                      <a:pPr algn="l" fontAlgn="b"/>
                      <a:r>
                        <a:rPr lang="en-US" sz="1200" b="0" u="none" strike="noStrike">
                          <a:solidFill>
                            <a:srgbClr val="000000"/>
                          </a:solidFill>
                          <a:effectLst/>
                          <a:latin typeface="Calibri"/>
                          <a:cs typeface="Calibri"/>
                        </a:rPr>
                        <a:t>$75-99,999K</a:t>
                      </a:r>
                      <a:endParaRPr lang="en-US" sz="1200" b="0" i="0" u="none" strike="noStrike">
                        <a:solidFill>
                          <a:srgbClr val="000000"/>
                        </a:solidFill>
                        <a:effectLst/>
                        <a:latin typeface="Calibri"/>
                        <a:cs typeface="Calibri"/>
                      </a:endParaRPr>
                    </a:p>
                  </a:txBody>
                  <a:tcPr marL="190500" marR="6351" marT="6351" marB="0" anchor="b"/>
                </a:tc>
                <a:tc>
                  <a:txBody>
                    <a:bodyPr/>
                    <a:lstStyle/>
                    <a:p>
                      <a:pPr algn="ctr" fontAlgn="b"/>
                      <a:r>
                        <a:rPr lang="en-US" sz="1200" b="0" i="0" u="none" strike="noStrike">
                          <a:solidFill>
                            <a:srgbClr val="000000"/>
                          </a:solidFill>
                          <a:effectLst/>
                          <a:latin typeface="Calibri" panose="020F0502020204030204" pitchFamily="34" charset="0"/>
                        </a:rPr>
                        <a:t>1073</a:t>
                      </a:r>
                    </a:p>
                  </a:txBody>
                  <a:tcPr marL="8467" marR="8467" marT="8467" marB="0" anchor="ctr"/>
                </a:tc>
                <a:tc>
                  <a:txBody>
                    <a:bodyPr/>
                    <a:lstStyle/>
                    <a:p>
                      <a:pPr algn="ctr" fontAlgn="b"/>
                      <a:r>
                        <a:rPr lang="en-US" sz="1200" b="0" i="0" u="none" strike="noStrike">
                          <a:solidFill>
                            <a:srgbClr val="000000"/>
                          </a:solidFill>
                          <a:effectLst/>
                          <a:latin typeface="Calibri" panose="020F0502020204030204" pitchFamily="34" charset="0"/>
                        </a:rPr>
                        <a:t>26%</a:t>
                      </a:r>
                    </a:p>
                  </a:txBody>
                  <a:tcPr marL="8467" marR="8467" marT="8467" marB="0" anchor="ctr"/>
                </a:tc>
                <a:extLst>
                  <a:ext uri="{0D108BD9-81ED-4DB2-BD59-A6C34878D82A}">
                    <a16:rowId xmlns:a16="http://schemas.microsoft.com/office/drawing/2014/main" val="3734948310"/>
                  </a:ext>
                </a:extLst>
              </a:tr>
              <a:tr h="191347">
                <a:tc vMerge="1">
                  <a:txBody>
                    <a:bodyPr/>
                    <a:lstStyle/>
                    <a:p>
                      <a:pPr algn="l" fontAlgn="b"/>
                      <a:endParaRPr lang="en-US" sz="1000" b="0" i="0" u="none" strike="noStrike">
                        <a:solidFill>
                          <a:srgbClr val="000000"/>
                        </a:solidFill>
                        <a:effectLst/>
                        <a:latin typeface="Calibri" panose="020F0502020204030204" pitchFamily="34" charset="0"/>
                        <a:cs typeface="Calibri" panose="020F0502020204030204" pitchFamily="34" charset="0"/>
                      </a:endParaRPr>
                    </a:p>
                  </a:txBody>
                  <a:tcPr marL="102942" marR="3431" marT="3431" marB="0" anchor="b"/>
                </a:tc>
                <a:tc>
                  <a:txBody>
                    <a:bodyPr/>
                    <a:lstStyle/>
                    <a:p>
                      <a:pPr algn="l" fontAlgn="b"/>
                      <a:r>
                        <a:rPr lang="en-US" sz="1200" b="0" u="none" strike="noStrike">
                          <a:solidFill>
                            <a:srgbClr val="000000"/>
                          </a:solidFill>
                          <a:effectLst/>
                          <a:latin typeface="Calibri"/>
                          <a:cs typeface="Calibri"/>
                        </a:rPr>
                        <a:t>$100-149,999K</a:t>
                      </a:r>
                      <a:endParaRPr lang="en-US" sz="1200" b="0" i="0" u="none" strike="noStrike">
                        <a:solidFill>
                          <a:srgbClr val="000000"/>
                        </a:solidFill>
                        <a:effectLst/>
                        <a:latin typeface="Calibri"/>
                        <a:cs typeface="Calibri"/>
                      </a:endParaRPr>
                    </a:p>
                  </a:txBody>
                  <a:tcPr marL="190500" marR="6351" marT="6351" marB="0" anchor="b"/>
                </a:tc>
                <a:tc>
                  <a:txBody>
                    <a:bodyPr/>
                    <a:lstStyle/>
                    <a:p>
                      <a:pPr algn="ctr" fontAlgn="b"/>
                      <a:r>
                        <a:rPr lang="en-US" sz="1200" b="0" i="0" u="none" strike="noStrike">
                          <a:solidFill>
                            <a:srgbClr val="000000"/>
                          </a:solidFill>
                          <a:effectLst/>
                          <a:latin typeface="Calibri" panose="020F0502020204030204" pitchFamily="34" charset="0"/>
                        </a:rPr>
                        <a:t>1534</a:t>
                      </a:r>
                    </a:p>
                  </a:txBody>
                  <a:tcPr marL="8467" marR="8467" marT="8467" marB="0" anchor="ctr"/>
                </a:tc>
                <a:tc>
                  <a:txBody>
                    <a:bodyPr/>
                    <a:lstStyle/>
                    <a:p>
                      <a:pPr algn="ctr" fontAlgn="b"/>
                      <a:r>
                        <a:rPr lang="en-US" sz="1200" b="0" i="0" u="none" strike="noStrike">
                          <a:solidFill>
                            <a:srgbClr val="000000"/>
                          </a:solidFill>
                          <a:effectLst/>
                          <a:latin typeface="Calibri" panose="020F0502020204030204" pitchFamily="34" charset="0"/>
                        </a:rPr>
                        <a:t>25%</a:t>
                      </a:r>
                    </a:p>
                  </a:txBody>
                  <a:tcPr marL="8467" marR="8467" marT="8467" marB="0" anchor="ctr"/>
                </a:tc>
                <a:extLst>
                  <a:ext uri="{0D108BD9-81ED-4DB2-BD59-A6C34878D82A}">
                    <a16:rowId xmlns:a16="http://schemas.microsoft.com/office/drawing/2014/main" val="1067024779"/>
                  </a:ext>
                </a:extLst>
              </a:tr>
              <a:tr h="191347">
                <a:tc vMerge="1">
                  <a:txBody>
                    <a:bodyPr/>
                    <a:lstStyle/>
                    <a:p>
                      <a:pPr algn="l" fontAlgn="b"/>
                      <a:endParaRPr lang="en-US" sz="1000" b="0" i="0" u="none" strike="noStrike">
                        <a:solidFill>
                          <a:srgbClr val="000000"/>
                        </a:solidFill>
                        <a:effectLst/>
                        <a:latin typeface="Calibri" panose="020F0502020204030204" pitchFamily="34" charset="0"/>
                        <a:cs typeface="Calibri" panose="020F0502020204030204" pitchFamily="34" charset="0"/>
                      </a:endParaRPr>
                    </a:p>
                  </a:txBody>
                  <a:tcPr marL="102942" marR="3431" marT="3431" marB="0" anchor="b"/>
                </a:tc>
                <a:tc>
                  <a:txBody>
                    <a:bodyPr/>
                    <a:lstStyle/>
                    <a:p>
                      <a:pPr algn="l" fontAlgn="b"/>
                      <a:r>
                        <a:rPr lang="en-US" sz="1200" b="0" u="none" strike="noStrike">
                          <a:solidFill>
                            <a:srgbClr val="000000"/>
                          </a:solidFill>
                          <a:effectLst/>
                          <a:latin typeface="Calibri"/>
                          <a:cs typeface="Calibri"/>
                        </a:rPr>
                        <a:t>$150K+</a:t>
                      </a:r>
                      <a:endParaRPr lang="en-US" sz="1200" b="0" i="0" u="none" strike="noStrike">
                        <a:solidFill>
                          <a:srgbClr val="000000"/>
                        </a:solidFill>
                        <a:effectLst/>
                        <a:latin typeface="Calibri"/>
                        <a:cs typeface="Calibri"/>
                      </a:endParaRPr>
                    </a:p>
                  </a:txBody>
                  <a:tcPr marL="190500" marR="6351" marT="6351" marB="0" anchor="b"/>
                </a:tc>
                <a:tc>
                  <a:txBody>
                    <a:bodyPr/>
                    <a:lstStyle/>
                    <a:p>
                      <a:pPr algn="ctr" fontAlgn="b"/>
                      <a:r>
                        <a:rPr lang="en-US" sz="1200" b="0" i="0" u="none" strike="noStrike">
                          <a:solidFill>
                            <a:srgbClr val="000000"/>
                          </a:solidFill>
                          <a:effectLst/>
                          <a:latin typeface="Calibri" panose="020F0502020204030204" pitchFamily="34" charset="0"/>
                        </a:rPr>
                        <a:t>1837</a:t>
                      </a:r>
                    </a:p>
                  </a:txBody>
                  <a:tcPr marL="8467" marR="8467" marT="8467" marB="0" anchor="ctr"/>
                </a:tc>
                <a:tc>
                  <a:txBody>
                    <a:bodyPr/>
                    <a:lstStyle/>
                    <a:p>
                      <a:pPr algn="ctr" fontAlgn="b"/>
                      <a:r>
                        <a:rPr lang="en-US" sz="1200" b="0" i="0" u="none" strike="noStrike">
                          <a:solidFill>
                            <a:srgbClr val="000000"/>
                          </a:solidFill>
                          <a:effectLst/>
                          <a:latin typeface="Calibri" panose="020F0502020204030204" pitchFamily="34" charset="0"/>
                        </a:rPr>
                        <a:t>23%</a:t>
                      </a:r>
                    </a:p>
                  </a:txBody>
                  <a:tcPr marL="8467" marR="8467" marT="8467" marB="0" anchor="ctr"/>
                </a:tc>
                <a:extLst>
                  <a:ext uri="{0D108BD9-81ED-4DB2-BD59-A6C34878D82A}">
                    <a16:rowId xmlns:a16="http://schemas.microsoft.com/office/drawing/2014/main" val="3555298764"/>
                  </a:ext>
                </a:extLst>
              </a:tr>
              <a:tr h="372111">
                <a:tc rowSpan="7">
                  <a:txBody>
                    <a:bodyPr/>
                    <a:lstStyle/>
                    <a:p>
                      <a:pPr algn="l" fontAlgn="b"/>
                      <a:r>
                        <a:rPr lang="en-US" sz="1200" b="1" i="0" u="none" strike="noStrike">
                          <a:solidFill>
                            <a:srgbClr val="000000"/>
                          </a:solidFill>
                          <a:effectLst/>
                          <a:latin typeface="Calibri"/>
                          <a:cs typeface="Calibri"/>
                        </a:rPr>
                        <a:t>Educational Attainment</a:t>
                      </a:r>
                    </a:p>
                  </a:txBody>
                  <a:tcPr marL="102943" marR="3431" marT="3431" marB="0" anchor="ctr"/>
                </a:tc>
                <a:tc>
                  <a:txBody>
                    <a:bodyPr/>
                    <a:lstStyle/>
                    <a:p>
                      <a:pPr algn="l" fontAlgn="b"/>
                      <a:r>
                        <a:rPr lang="en-US" sz="1200" b="0" u="none" strike="noStrike">
                          <a:solidFill>
                            <a:srgbClr val="000000"/>
                          </a:solidFill>
                          <a:effectLst/>
                          <a:latin typeface="Calibri"/>
                          <a:cs typeface="Calibri"/>
                        </a:rPr>
                        <a:t>Less than  high school</a:t>
                      </a:r>
                      <a:endParaRPr lang="en-US" sz="1200" b="0" i="0" u="none" strike="noStrike">
                        <a:solidFill>
                          <a:srgbClr val="000000"/>
                        </a:solidFill>
                        <a:effectLst/>
                        <a:latin typeface="Calibri"/>
                        <a:cs typeface="Calibri"/>
                      </a:endParaRPr>
                    </a:p>
                  </a:txBody>
                  <a:tcPr marL="190500" marR="6351" marT="6351" marB="0" anchor="b"/>
                </a:tc>
                <a:tc>
                  <a:txBody>
                    <a:bodyPr/>
                    <a:lstStyle/>
                    <a:p>
                      <a:pPr algn="ctr" fontAlgn="b"/>
                      <a:r>
                        <a:rPr lang="en-US" sz="1200" b="0" i="0" u="none" strike="noStrike">
                          <a:solidFill>
                            <a:srgbClr val="000000"/>
                          </a:solidFill>
                          <a:effectLst/>
                          <a:latin typeface="Calibri" panose="020F0502020204030204" pitchFamily="34" charset="0"/>
                        </a:rPr>
                        <a:t>74</a:t>
                      </a:r>
                    </a:p>
                  </a:txBody>
                  <a:tcPr marL="8467" marR="8467" marT="8467" marB="0" anchor="ctr"/>
                </a:tc>
                <a:tc>
                  <a:txBody>
                    <a:bodyPr/>
                    <a:lstStyle/>
                    <a:p>
                      <a:pPr algn="ctr" fontAlgn="b"/>
                      <a:r>
                        <a:rPr lang="en-US" sz="1200" b="0" i="0" u="none" strike="noStrike">
                          <a:solidFill>
                            <a:srgbClr val="000000"/>
                          </a:solidFill>
                          <a:effectLst/>
                          <a:latin typeface="Calibri" panose="020F0502020204030204" pitchFamily="34" charset="0"/>
                        </a:rPr>
                        <a:t>27%</a:t>
                      </a:r>
                    </a:p>
                  </a:txBody>
                  <a:tcPr marL="8467" marR="8467" marT="8467" marB="0" anchor="ctr"/>
                </a:tc>
                <a:extLst>
                  <a:ext uri="{0D108BD9-81ED-4DB2-BD59-A6C34878D82A}">
                    <a16:rowId xmlns:a16="http://schemas.microsoft.com/office/drawing/2014/main" val="892393762"/>
                  </a:ext>
                </a:extLst>
              </a:tr>
              <a:tr h="191347">
                <a:tc vMerge="1">
                  <a:txBody>
                    <a:bodyPr/>
                    <a:lstStyle/>
                    <a:p>
                      <a:pPr algn="l" fontAlgn="b"/>
                      <a:endParaRPr lang="en-US" sz="1000" b="0" i="0" u="none" strike="noStrike">
                        <a:solidFill>
                          <a:srgbClr val="000000"/>
                        </a:solidFill>
                        <a:effectLst/>
                        <a:latin typeface="Calibri" panose="020F0502020204030204" pitchFamily="34" charset="0"/>
                        <a:cs typeface="Calibri" panose="020F0502020204030204" pitchFamily="34" charset="0"/>
                      </a:endParaRPr>
                    </a:p>
                  </a:txBody>
                  <a:tcPr marL="102942" marR="3431" marT="3431" marB="0" anchor="b"/>
                </a:tc>
                <a:tc>
                  <a:txBody>
                    <a:bodyPr/>
                    <a:lstStyle/>
                    <a:p>
                      <a:pPr algn="l" fontAlgn="b"/>
                      <a:r>
                        <a:rPr lang="en-US" sz="1200" b="0" u="none" strike="noStrike">
                          <a:solidFill>
                            <a:srgbClr val="000000"/>
                          </a:solidFill>
                          <a:effectLst/>
                          <a:latin typeface="Calibri"/>
                          <a:cs typeface="Calibri"/>
                        </a:rPr>
                        <a:t>High school or GED</a:t>
                      </a:r>
                      <a:endParaRPr lang="en-US" sz="1200" b="0" i="0" u="none" strike="noStrike">
                        <a:solidFill>
                          <a:srgbClr val="000000"/>
                        </a:solidFill>
                        <a:effectLst/>
                        <a:latin typeface="Calibri"/>
                        <a:cs typeface="Calibri"/>
                      </a:endParaRPr>
                    </a:p>
                  </a:txBody>
                  <a:tcPr marL="190500" marR="6351" marT="6351" marB="0" anchor="b"/>
                </a:tc>
                <a:tc>
                  <a:txBody>
                    <a:bodyPr/>
                    <a:lstStyle/>
                    <a:p>
                      <a:pPr algn="ctr" fontAlgn="b"/>
                      <a:r>
                        <a:rPr lang="en-US" sz="1200" b="0" i="0" u="none" strike="noStrike">
                          <a:solidFill>
                            <a:srgbClr val="000000"/>
                          </a:solidFill>
                          <a:effectLst/>
                          <a:latin typeface="Calibri" panose="020F0502020204030204" pitchFamily="34" charset="0"/>
                        </a:rPr>
                        <a:t>400</a:t>
                      </a:r>
                    </a:p>
                  </a:txBody>
                  <a:tcPr marL="8467" marR="8467" marT="8467" marB="0" anchor="ctr"/>
                </a:tc>
                <a:tc>
                  <a:txBody>
                    <a:bodyPr/>
                    <a:lstStyle/>
                    <a:p>
                      <a:pPr algn="ctr" fontAlgn="b"/>
                      <a:r>
                        <a:rPr lang="en-US" sz="1200" b="0" i="0" u="none" strike="noStrike">
                          <a:solidFill>
                            <a:srgbClr val="000000"/>
                          </a:solidFill>
                          <a:effectLst/>
                          <a:latin typeface="Calibri" panose="020F0502020204030204" pitchFamily="34" charset="0"/>
                        </a:rPr>
                        <a:t>23%</a:t>
                      </a:r>
                    </a:p>
                  </a:txBody>
                  <a:tcPr marL="8467" marR="8467" marT="8467" marB="0" anchor="ctr"/>
                </a:tc>
                <a:extLst>
                  <a:ext uri="{0D108BD9-81ED-4DB2-BD59-A6C34878D82A}">
                    <a16:rowId xmlns:a16="http://schemas.microsoft.com/office/drawing/2014/main" val="3885441753"/>
                  </a:ext>
                </a:extLst>
              </a:tr>
              <a:tr h="372111">
                <a:tc vMerge="1">
                  <a:txBody>
                    <a:bodyPr/>
                    <a:lstStyle/>
                    <a:p>
                      <a:pPr algn="l" fontAlgn="b"/>
                      <a:endParaRPr lang="en-US" sz="1000" b="0" i="0" u="none" strike="noStrike">
                        <a:solidFill>
                          <a:srgbClr val="000000"/>
                        </a:solidFill>
                        <a:effectLst/>
                        <a:latin typeface="Calibri" panose="020F0502020204030204" pitchFamily="34" charset="0"/>
                        <a:cs typeface="Calibri" panose="020F0502020204030204" pitchFamily="34" charset="0"/>
                      </a:endParaRPr>
                    </a:p>
                  </a:txBody>
                  <a:tcPr marL="102942" marR="3431" marT="3431" marB="0" anchor="b"/>
                </a:tc>
                <a:tc>
                  <a:txBody>
                    <a:bodyPr/>
                    <a:lstStyle/>
                    <a:p>
                      <a:pPr algn="l" fontAlgn="b"/>
                      <a:r>
                        <a:rPr lang="en-US" sz="1200" b="0" u="none" strike="noStrike">
                          <a:solidFill>
                            <a:srgbClr val="000000"/>
                          </a:solidFill>
                          <a:effectLst/>
                          <a:latin typeface="Calibri"/>
                          <a:cs typeface="Calibri"/>
                        </a:rPr>
                        <a:t>Trade/ vocational school</a:t>
                      </a:r>
                      <a:endParaRPr lang="en-US" sz="1200" b="0" i="0" u="none" strike="noStrike">
                        <a:solidFill>
                          <a:srgbClr val="000000"/>
                        </a:solidFill>
                        <a:effectLst/>
                        <a:latin typeface="Calibri"/>
                        <a:cs typeface="Calibri"/>
                      </a:endParaRPr>
                    </a:p>
                  </a:txBody>
                  <a:tcPr marL="190500" marR="6351" marT="6351" marB="0" anchor="b"/>
                </a:tc>
                <a:tc>
                  <a:txBody>
                    <a:bodyPr/>
                    <a:lstStyle/>
                    <a:p>
                      <a:pPr algn="ctr" fontAlgn="b"/>
                      <a:r>
                        <a:rPr lang="en-US" sz="1200" b="0" i="0" u="none" strike="noStrike">
                          <a:solidFill>
                            <a:srgbClr val="000000"/>
                          </a:solidFill>
                          <a:effectLst/>
                          <a:latin typeface="Calibri" panose="020F0502020204030204" pitchFamily="34" charset="0"/>
                        </a:rPr>
                        <a:t>197</a:t>
                      </a:r>
                    </a:p>
                  </a:txBody>
                  <a:tcPr marL="8467" marR="8467" marT="8467" marB="0" anchor="ctr"/>
                </a:tc>
                <a:tc>
                  <a:txBody>
                    <a:bodyPr/>
                    <a:lstStyle/>
                    <a:p>
                      <a:pPr algn="ctr" fontAlgn="b"/>
                      <a:r>
                        <a:rPr lang="en-US" sz="1200" b="0" i="0" u="none" strike="noStrike">
                          <a:solidFill>
                            <a:srgbClr val="000000"/>
                          </a:solidFill>
                          <a:effectLst/>
                          <a:latin typeface="Calibri" panose="020F0502020204030204" pitchFamily="34" charset="0"/>
                        </a:rPr>
                        <a:t>26%</a:t>
                      </a:r>
                    </a:p>
                  </a:txBody>
                  <a:tcPr marL="8467" marR="8467" marT="8467" marB="0" anchor="ctr"/>
                </a:tc>
                <a:extLst>
                  <a:ext uri="{0D108BD9-81ED-4DB2-BD59-A6C34878D82A}">
                    <a16:rowId xmlns:a16="http://schemas.microsoft.com/office/drawing/2014/main" val="2995525455"/>
                  </a:ext>
                </a:extLst>
              </a:tr>
              <a:tr h="191347">
                <a:tc vMerge="1">
                  <a:txBody>
                    <a:bodyPr/>
                    <a:lstStyle/>
                    <a:p>
                      <a:pPr algn="l" fontAlgn="b"/>
                      <a:endParaRPr lang="en-US" sz="1000" b="0" i="0" u="none" strike="noStrike">
                        <a:solidFill>
                          <a:srgbClr val="000000"/>
                        </a:solidFill>
                        <a:effectLst/>
                        <a:latin typeface="Calibri" panose="020F0502020204030204" pitchFamily="34" charset="0"/>
                        <a:cs typeface="Calibri" panose="020F0502020204030204" pitchFamily="34" charset="0"/>
                      </a:endParaRPr>
                    </a:p>
                  </a:txBody>
                  <a:tcPr marL="102942" marR="3431" marT="3431" marB="0" anchor="b"/>
                </a:tc>
                <a:tc>
                  <a:txBody>
                    <a:bodyPr/>
                    <a:lstStyle/>
                    <a:p>
                      <a:pPr algn="l" fontAlgn="b"/>
                      <a:r>
                        <a:rPr lang="en-US" sz="1200" b="0" u="none" strike="noStrike">
                          <a:solidFill>
                            <a:srgbClr val="000000"/>
                          </a:solidFill>
                          <a:effectLst/>
                          <a:latin typeface="Calibri"/>
                          <a:cs typeface="Calibri"/>
                        </a:rPr>
                        <a:t>Some college</a:t>
                      </a:r>
                      <a:endParaRPr lang="en-US" sz="1200" b="0" i="0" u="none" strike="noStrike">
                        <a:solidFill>
                          <a:srgbClr val="000000"/>
                        </a:solidFill>
                        <a:effectLst/>
                        <a:latin typeface="Calibri"/>
                        <a:cs typeface="Calibri"/>
                      </a:endParaRPr>
                    </a:p>
                  </a:txBody>
                  <a:tcPr marL="190500" marR="6351" marT="6351" marB="0" anchor="b"/>
                </a:tc>
                <a:tc>
                  <a:txBody>
                    <a:bodyPr/>
                    <a:lstStyle/>
                    <a:p>
                      <a:pPr algn="ctr" fontAlgn="b"/>
                      <a:r>
                        <a:rPr lang="en-US" sz="1200" b="0" i="0" u="none" strike="noStrike">
                          <a:solidFill>
                            <a:srgbClr val="000000"/>
                          </a:solidFill>
                          <a:effectLst/>
                          <a:latin typeface="Calibri" panose="020F0502020204030204" pitchFamily="34" charset="0"/>
                        </a:rPr>
                        <a:t>642</a:t>
                      </a:r>
                    </a:p>
                  </a:txBody>
                  <a:tcPr marL="8467" marR="8467" marT="8467" marB="0" anchor="ctr"/>
                </a:tc>
                <a:tc>
                  <a:txBody>
                    <a:bodyPr/>
                    <a:lstStyle/>
                    <a:p>
                      <a:pPr algn="ctr" fontAlgn="b"/>
                      <a:r>
                        <a:rPr lang="en-US" sz="1200" b="0" i="0" u="none" strike="noStrike">
                          <a:solidFill>
                            <a:srgbClr val="000000"/>
                          </a:solidFill>
                          <a:effectLst/>
                          <a:latin typeface="Calibri" panose="020F0502020204030204" pitchFamily="34" charset="0"/>
                        </a:rPr>
                        <a:t>28%</a:t>
                      </a:r>
                    </a:p>
                  </a:txBody>
                  <a:tcPr marL="8467" marR="8467" marT="8467" marB="0" anchor="ctr"/>
                </a:tc>
                <a:extLst>
                  <a:ext uri="{0D108BD9-81ED-4DB2-BD59-A6C34878D82A}">
                    <a16:rowId xmlns:a16="http://schemas.microsoft.com/office/drawing/2014/main" val="1214518224"/>
                  </a:ext>
                </a:extLst>
              </a:tr>
              <a:tr h="191347">
                <a:tc vMerge="1">
                  <a:txBody>
                    <a:bodyPr/>
                    <a:lstStyle/>
                    <a:p>
                      <a:pPr algn="l" fontAlgn="b"/>
                      <a:endParaRPr lang="en-US" sz="1000" b="0" i="0" u="none" strike="noStrike">
                        <a:solidFill>
                          <a:srgbClr val="000000"/>
                        </a:solidFill>
                        <a:effectLst/>
                        <a:latin typeface="Calibri" panose="020F0502020204030204" pitchFamily="34" charset="0"/>
                        <a:cs typeface="Calibri" panose="020F0502020204030204" pitchFamily="34" charset="0"/>
                      </a:endParaRPr>
                    </a:p>
                  </a:txBody>
                  <a:tcPr marL="102942" marR="3431" marT="3431" marB="0" anchor="b"/>
                </a:tc>
                <a:tc>
                  <a:txBody>
                    <a:bodyPr/>
                    <a:lstStyle/>
                    <a:p>
                      <a:pPr algn="l" fontAlgn="b"/>
                      <a:r>
                        <a:rPr lang="en-US" sz="1200" b="0" u="none" strike="noStrike">
                          <a:solidFill>
                            <a:srgbClr val="000000"/>
                          </a:solidFill>
                          <a:effectLst/>
                          <a:latin typeface="Calibri"/>
                          <a:cs typeface="Calibri"/>
                        </a:rPr>
                        <a:t>Associates Degree</a:t>
                      </a:r>
                      <a:endParaRPr lang="en-US" sz="1200" b="0" i="0" u="none" strike="noStrike">
                        <a:solidFill>
                          <a:srgbClr val="000000"/>
                        </a:solidFill>
                        <a:effectLst/>
                        <a:latin typeface="Calibri"/>
                        <a:cs typeface="Calibri"/>
                      </a:endParaRPr>
                    </a:p>
                  </a:txBody>
                  <a:tcPr marL="190500" marR="6351" marT="6351" marB="0" anchor="b"/>
                </a:tc>
                <a:tc>
                  <a:txBody>
                    <a:bodyPr/>
                    <a:lstStyle/>
                    <a:p>
                      <a:pPr algn="ctr" fontAlgn="b"/>
                      <a:r>
                        <a:rPr lang="en-US" sz="1200" b="0" i="0" u="none" strike="noStrike">
                          <a:solidFill>
                            <a:srgbClr val="000000"/>
                          </a:solidFill>
                          <a:effectLst/>
                          <a:latin typeface="Calibri" panose="020F0502020204030204" pitchFamily="34" charset="0"/>
                        </a:rPr>
                        <a:t>540</a:t>
                      </a:r>
                    </a:p>
                  </a:txBody>
                  <a:tcPr marL="8467" marR="8467" marT="8467" marB="0" anchor="ctr"/>
                </a:tc>
                <a:tc>
                  <a:txBody>
                    <a:bodyPr/>
                    <a:lstStyle/>
                    <a:p>
                      <a:pPr algn="ctr" fontAlgn="b"/>
                      <a:r>
                        <a:rPr lang="en-US" sz="1200" b="0" i="0" u="none" strike="noStrike">
                          <a:solidFill>
                            <a:srgbClr val="000000"/>
                          </a:solidFill>
                          <a:effectLst/>
                          <a:latin typeface="Calibri" panose="020F0502020204030204" pitchFamily="34" charset="0"/>
                        </a:rPr>
                        <a:t>26%</a:t>
                      </a:r>
                    </a:p>
                  </a:txBody>
                  <a:tcPr marL="8467" marR="8467" marT="8467" marB="0" anchor="ctr"/>
                </a:tc>
                <a:extLst>
                  <a:ext uri="{0D108BD9-81ED-4DB2-BD59-A6C34878D82A}">
                    <a16:rowId xmlns:a16="http://schemas.microsoft.com/office/drawing/2014/main" val="752807568"/>
                  </a:ext>
                </a:extLst>
              </a:tr>
              <a:tr h="191347">
                <a:tc vMerge="1">
                  <a:txBody>
                    <a:bodyPr/>
                    <a:lstStyle/>
                    <a:p>
                      <a:pPr algn="l" fontAlgn="b"/>
                      <a:endParaRPr lang="en-US" sz="1000" b="0" i="0" u="none" strike="noStrike">
                        <a:solidFill>
                          <a:srgbClr val="000000"/>
                        </a:solidFill>
                        <a:effectLst/>
                        <a:latin typeface="Calibri" panose="020F0502020204030204" pitchFamily="34" charset="0"/>
                        <a:cs typeface="Calibri" panose="020F0502020204030204" pitchFamily="34" charset="0"/>
                      </a:endParaRPr>
                    </a:p>
                  </a:txBody>
                  <a:tcPr marL="102942" marR="3431" marT="3431" marB="0" anchor="b"/>
                </a:tc>
                <a:tc>
                  <a:txBody>
                    <a:bodyPr/>
                    <a:lstStyle/>
                    <a:p>
                      <a:pPr algn="l" fontAlgn="b"/>
                      <a:r>
                        <a:rPr lang="en-US" sz="1200" b="0" u="none" strike="noStrike">
                          <a:solidFill>
                            <a:srgbClr val="000000"/>
                          </a:solidFill>
                          <a:effectLst/>
                          <a:latin typeface="Calibri"/>
                          <a:cs typeface="Calibri"/>
                        </a:rPr>
                        <a:t>Bachelors  Degree</a:t>
                      </a:r>
                      <a:endParaRPr lang="en-US" sz="1200" b="0" i="0" u="none" strike="noStrike">
                        <a:solidFill>
                          <a:srgbClr val="000000"/>
                        </a:solidFill>
                        <a:effectLst/>
                        <a:latin typeface="Calibri"/>
                        <a:cs typeface="Calibri"/>
                      </a:endParaRPr>
                    </a:p>
                  </a:txBody>
                  <a:tcPr marL="190500" marR="6351" marT="6351" marB="0" anchor="b"/>
                </a:tc>
                <a:tc>
                  <a:txBody>
                    <a:bodyPr/>
                    <a:lstStyle/>
                    <a:p>
                      <a:pPr algn="ctr" fontAlgn="b"/>
                      <a:r>
                        <a:rPr lang="en-US" sz="1200" b="0" i="0" u="none" strike="noStrike">
                          <a:solidFill>
                            <a:srgbClr val="000000"/>
                          </a:solidFill>
                          <a:effectLst/>
                          <a:latin typeface="Calibri" panose="020F0502020204030204" pitchFamily="34" charset="0"/>
                        </a:rPr>
                        <a:t>2488</a:t>
                      </a:r>
                    </a:p>
                  </a:txBody>
                  <a:tcPr marL="8467" marR="8467" marT="8467" marB="0" anchor="ctr"/>
                </a:tc>
                <a:tc>
                  <a:txBody>
                    <a:bodyPr/>
                    <a:lstStyle/>
                    <a:p>
                      <a:pPr algn="ctr" fontAlgn="b"/>
                      <a:r>
                        <a:rPr lang="en-US" sz="1200" b="0" i="0" u="none" strike="noStrike">
                          <a:solidFill>
                            <a:srgbClr val="000000"/>
                          </a:solidFill>
                          <a:effectLst/>
                          <a:latin typeface="Calibri" panose="020F0502020204030204" pitchFamily="34" charset="0"/>
                        </a:rPr>
                        <a:t>28%</a:t>
                      </a:r>
                    </a:p>
                  </a:txBody>
                  <a:tcPr marL="8467" marR="8467" marT="8467" marB="0" anchor="ctr"/>
                </a:tc>
                <a:extLst>
                  <a:ext uri="{0D108BD9-81ED-4DB2-BD59-A6C34878D82A}">
                    <a16:rowId xmlns:a16="http://schemas.microsoft.com/office/drawing/2014/main" val="2602005812"/>
                  </a:ext>
                </a:extLst>
              </a:tr>
              <a:tr h="191347">
                <a:tc vMerge="1">
                  <a:txBody>
                    <a:bodyPr/>
                    <a:lstStyle/>
                    <a:p>
                      <a:pPr algn="l" fontAlgn="b"/>
                      <a:endParaRPr lang="en-US" sz="1000" b="0" i="0" u="none" strike="noStrike">
                        <a:solidFill>
                          <a:srgbClr val="000000"/>
                        </a:solidFill>
                        <a:effectLst/>
                        <a:latin typeface="Calibri" panose="020F0502020204030204" pitchFamily="34" charset="0"/>
                        <a:cs typeface="Calibri" panose="020F0502020204030204" pitchFamily="34" charset="0"/>
                      </a:endParaRPr>
                    </a:p>
                  </a:txBody>
                  <a:tcPr marL="102942" marR="3431" marT="3431" marB="0" anchor="b"/>
                </a:tc>
                <a:tc>
                  <a:txBody>
                    <a:bodyPr/>
                    <a:lstStyle/>
                    <a:p>
                      <a:pPr algn="l" fontAlgn="b"/>
                      <a:r>
                        <a:rPr lang="en-US" sz="1200" b="0" u="none" strike="noStrike">
                          <a:solidFill>
                            <a:srgbClr val="000000"/>
                          </a:solidFill>
                          <a:effectLst/>
                          <a:latin typeface="Calibri"/>
                          <a:cs typeface="Calibri"/>
                        </a:rPr>
                        <a:t>Graduate Degree</a:t>
                      </a:r>
                      <a:endParaRPr lang="en-US" sz="1200" b="0" i="0" u="none" strike="noStrike">
                        <a:solidFill>
                          <a:srgbClr val="000000"/>
                        </a:solidFill>
                        <a:effectLst/>
                        <a:latin typeface="Calibri"/>
                        <a:cs typeface="Calibri"/>
                      </a:endParaRPr>
                    </a:p>
                  </a:txBody>
                  <a:tcPr marL="190500" marR="6351" marT="6351" marB="0" anchor="b"/>
                </a:tc>
                <a:tc>
                  <a:txBody>
                    <a:bodyPr/>
                    <a:lstStyle/>
                    <a:p>
                      <a:pPr algn="ctr" fontAlgn="b"/>
                      <a:r>
                        <a:rPr lang="en-US" sz="1200" b="0" i="0" u="none" strike="noStrike">
                          <a:solidFill>
                            <a:srgbClr val="000000"/>
                          </a:solidFill>
                          <a:effectLst/>
                          <a:latin typeface="Calibri" panose="020F0502020204030204" pitchFamily="34" charset="0"/>
                        </a:rPr>
                        <a:t>3271</a:t>
                      </a:r>
                    </a:p>
                  </a:txBody>
                  <a:tcPr marL="8467" marR="8467" marT="8467" marB="0" anchor="ctr"/>
                </a:tc>
                <a:tc>
                  <a:txBody>
                    <a:bodyPr/>
                    <a:lstStyle/>
                    <a:p>
                      <a:pPr algn="ctr" fontAlgn="b"/>
                      <a:r>
                        <a:rPr lang="en-US" sz="1200" b="0" i="0" u="none" strike="noStrike">
                          <a:solidFill>
                            <a:srgbClr val="000000"/>
                          </a:solidFill>
                          <a:effectLst/>
                          <a:latin typeface="Calibri" panose="020F0502020204030204" pitchFamily="34" charset="0"/>
                        </a:rPr>
                        <a:t>26%</a:t>
                      </a:r>
                    </a:p>
                  </a:txBody>
                  <a:tcPr marL="8467" marR="8467" marT="8467" marB="0" anchor="ctr"/>
                </a:tc>
                <a:extLst>
                  <a:ext uri="{0D108BD9-81ED-4DB2-BD59-A6C34878D82A}">
                    <a16:rowId xmlns:a16="http://schemas.microsoft.com/office/drawing/2014/main" val="2820667707"/>
                  </a:ext>
                </a:extLst>
              </a:tr>
              <a:tr h="372111">
                <a:tc rowSpan="5">
                  <a:txBody>
                    <a:bodyPr/>
                    <a:lstStyle/>
                    <a:p>
                      <a:pPr algn="l" fontAlgn="b"/>
                      <a:r>
                        <a:rPr lang="en-US" sz="1200" b="1" i="0" u="none" strike="noStrike">
                          <a:solidFill>
                            <a:srgbClr val="000000"/>
                          </a:solidFill>
                          <a:effectLst/>
                          <a:latin typeface="Calibri"/>
                          <a:cs typeface="Calibri"/>
                        </a:rPr>
                        <a:t>Disability </a:t>
                      </a:r>
                    </a:p>
                  </a:txBody>
                  <a:tcPr marL="102943" marR="3431" marT="3431" marB="0" anchor="ctr"/>
                </a:tc>
                <a:tc>
                  <a:txBody>
                    <a:bodyPr/>
                    <a:lstStyle/>
                    <a:p>
                      <a:pPr algn="l" fontAlgn="b"/>
                      <a:r>
                        <a:rPr lang="en-US" sz="1200" b="0" u="none" strike="noStrike">
                          <a:solidFill>
                            <a:srgbClr val="000000"/>
                          </a:solidFill>
                          <a:effectLst/>
                          <a:latin typeface="Calibri"/>
                          <a:cs typeface="Calibri"/>
                        </a:rPr>
                        <a:t>Deaf/Hard of hearing</a:t>
                      </a:r>
                      <a:endParaRPr lang="en-US" sz="1200" b="0" i="0" u="none" strike="noStrike">
                        <a:solidFill>
                          <a:srgbClr val="000000"/>
                        </a:solidFill>
                        <a:effectLst/>
                        <a:latin typeface="Calibri"/>
                        <a:cs typeface="Calibri"/>
                      </a:endParaRPr>
                    </a:p>
                  </a:txBody>
                  <a:tcPr marL="190500" marR="6351" marT="6351" marB="0" anchor="b"/>
                </a:tc>
                <a:tc>
                  <a:txBody>
                    <a:bodyPr/>
                    <a:lstStyle/>
                    <a:p>
                      <a:pPr algn="ctr" fontAlgn="b"/>
                      <a:r>
                        <a:rPr lang="en-US" sz="1200" b="0" i="0" u="none" strike="noStrike">
                          <a:solidFill>
                            <a:srgbClr val="000000"/>
                          </a:solidFill>
                          <a:effectLst/>
                          <a:latin typeface="Calibri" panose="020F0502020204030204" pitchFamily="34" charset="0"/>
                        </a:rPr>
                        <a:t>201</a:t>
                      </a:r>
                    </a:p>
                  </a:txBody>
                  <a:tcPr marL="8467" marR="8467" marT="8467" marB="0" anchor="ctr"/>
                </a:tc>
                <a:tc>
                  <a:txBody>
                    <a:bodyPr/>
                    <a:lstStyle/>
                    <a:p>
                      <a:pPr algn="ctr" fontAlgn="b"/>
                      <a:r>
                        <a:rPr lang="en-US" sz="1200" b="0" i="0" u="none" strike="noStrike">
                          <a:solidFill>
                            <a:srgbClr val="000000"/>
                          </a:solidFill>
                          <a:effectLst/>
                          <a:latin typeface="Calibri" panose="020F0502020204030204" pitchFamily="34" charset="0"/>
                        </a:rPr>
                        <a:t>26%</a:t>
                      </a:r>
                    </a:p>
                  </a:txBody>
                  <a:tcPr marL="8467" marR="8467" marT="8467" marB="0" anchor="ctr"/>
                </a:tc>
                <a:extLst>
                  <a:ext uri="{0D108BD9-81ED-4DB2-BD59-A6C34878D82A}">
                    <a16:rowId xmlns:a16="http://schemas.microsoft.com/office/drawing/2014/main" val="1932509610"/>
                  </a:ext>
                </a:extLst>
              </a:tr>
              <a:tr h="372111">
                <a:tc vMerge="1">
                  <a:txBody>
                    <a:bodyPr/>
                    <a:lstStyle/>
                    <a:p>
                      <a:pPr algn="l" fontAlgn="b"/>
                      <a:endParaRPr lang="en-US" sz="1000" b="0" i="0" u="none" strike="noStrike">
                        <a:solidFill>
                          <a:srgbClr val="000000"/>
                        </a:solidFill>
                        <a:effectLst/>
                        <a:latin typeface="Calibri" panose="020F0502020204030204" pitchFamily="34" charset="0"/>
                        <a:cs typeface="Calibri" panose="020F0502020204030204" pitchFamily="34" charset="0"/>
                      </a:endParaRPr>
                    </a:p>
                  </a:txBody>
                  <a:tcPr marL="102942" marR="3431" marT="3431" marB="0" anchor="b"/>
                </a:tc>
                <a:tc>
                  <a:txBody>
                    <a:bodyPr/>
                    <a:lstStyle/>
                    <a:p>
                      <a:pPr algn="l" fontAlgn="b"/>
                      <a:r>
                        <a:rPr lang="en-US" sz="1200" b="0" u="none" strike="noStrike">
                          <a:solidFill>
                            <a:srgbClr val="000000"/>
                          </a:solidFill>
                          <a:effectLst/>
                          <a:latin typeface="Calibri"/>
                          <a:cs typeface="Calibri"/>
                        </a:rPr>
                        <a:t>Blind/Vision Impairment</a:t>
                      </a:r>
                      <a:endParaRPr lang="en-US" sz="1200" b="0" i="0" u="none" strike="noStrike">
                        <a:solidFill>
                          <a:srgbClr val="000000"/>
                        </a:solidFill>
                        <a:effectLst/>
                        <a:latin typeface="Calibri"/>
                        <a:cs typeface="Calibri"/>
                      </a:endParaRPr>
                    </a:p>
                  </a:txBody>
                  <a:tcPr marL="190500" marR="6351" marT="6351" marB="0" anchor="b"/>
                </a:tc>
                <a:tc>
                  <a:txBody>
                    <a:bodyPr/>
                    <a:lstStyle/>
                    <a:p>
                      <a:pPr algn="ctr" fontAlgn="b"/>
                      <a:r>
                        <a:rPr lang="en-US" sz="1200" b="0" i="0" u="none" strike="noStrike">
                          <a:solidFill>
                            <a:srgbClr val="000000"/>
                          </a:solidFill>
                          <a:effectLst/>
                          <a:latin typeface="Calibri" panose="020F0502020204030204" pitchFamily="34" charset="0"/>
                        </a:rPr>
                        <a:t>69</a:t>
                      </a:r>
                    </a:p>
                  </a:txBody>
                  <a:tcPr marL="8467" marR="8467" marT="8467" marB="0" anchor="ctr"/>
                </a:tc>
                <a:tc>
                  <a:txBody>
                    <a:bodyPr/>
                    <a:lstStyle/>
                    <a:p>
                      <a:pPr algn="ctr" fontAlgn="b"/>
                      <a:r>
                        <a:rPr lang="en-US" sz="1200" b="0" i="0" u="none" strike="noStrike">
                          <a:solidFill>
                            <a:srgbClr val="000000"/>
                          </a:solidFill>
                          <a:effectLst/>
                          <a:latin typeface="Calibri" panose="020F0502020204030204" pitchFamily="34" charset="0"/>
                        </a:rPr>
                        <a:t>41%</a:t>
                      </a:r>
                    </a:p>
                  </a:txBody>
                  <a:tcPr marL="8467" marR="8467" marT="8467" marB="0" anchor="ctr"/>
                </a:tc>
                <a:extLst>
                  <a:ext uri="{0D108BD9-81ED-4DB2-BD59-A6C34878D82A}">
                    <a16:rowId xmlns:a16="http://schemas.microsoft.com/office/drawing/2014/main" val="3688913079"/>
                  </a:ext>
                </a:extLst>
              </a:tr>
              <a:tr h="264152">
                <a:tc vMerge="1">
                  <a:txBody>
                    <a:bodyPr/>
                    <a:lstStyle/>
                    <a:p>
                      <a:pPr algn="l" fontAlgn="b"/>
                      <a:endParaRPr lang="en-US" sz="1000" b="0" i="0" u="none" strike="noStrike">
                        <a:solidFill>
                          <a:srgbClr val="000000"/>
                        </a:solidFill>
                        <a:effectLst/>
                        <a:latin typeface="Calibri" panose="020F0502020204030204" pitchFamily="34" charset="0"/>
                        <a:cs typeface="Calibri" panose="020F0502020204030204" pitchFamily="34" charset="0"/>
                      </a:endParaRPr>
                    </a:p>
                  </a:txBody>
                  <a:tcPr marL="102942" marR="3431" marT="3431" marB="0" anchor="b"/>
                </a:tc>
                <a:tc>
                  <a:txBody>
                    <a:bodyPr/>
                    <a:lstStyle/>
                    <a:p>
                      <a:pPr algn="l" fontAlgn="b"/>
                      <a:r>
                        <a:rPr lang="en-US" sz="1200" b="0" u="none" strike="noStrike">
                          <a:solidFill>
                            <a:srgbClr val="000000"/>
                          </a:solidFill>
                          <a:effectLst/>
                          <a:latin typeface="Calibri"/>
                          <a:cs typeface="Calibri"/>
                        </a:rPr>
                        <a:t>Cognitive Disability</a:t>
                      </a:r>
                      <a:endParaRPr lang="en-US" sz="1200" b="0" i="0" u="none" strike="noStrike" baseline="30000">
                        <a:solidFill>
                          <a:srgbClr val="000000"/>
                        </a:solidFill>
                        <a:effectLst/>
                        <a:latin typeface="Calibri"/>
                        <a:cs typeface="Calibri"/>
                      </a:endParaRPr>
                    </a:p>
                  </a:txBody>
                  <a:tcPr marL="190500" marR="6351" marT="6351" marB="0"/>
                </a:tc>
                <a:tc>
                  <a:txBody>
                    <a:bodyPr/>
                    <a:lstStyle/>
                    <a:p>
                      <a:pPr algn="ctr" fontAlgn="b"/>
                      <a:r>
                        <a:rPr lang="en-US" sz="1200" b="0" i="0" u="none" strike="noStrike">
                          <a:solidFill>
                            <a:srgbClr val="000000"/>
                          </a:solidFill>
                          <a:effectLst/>
                          <a:latin typeface="Calibri" panose="020F0502020204030204" pitchFamily="34" charset="0"/>
                        </a:rPr>
                        <a:t>785</a:t>
                      </a:r>
                    </a:p>
                  </a:txBody>
                  <a:tcPr marL="8467" marR="8467" marT="8467" marB="0" anchor="ctr"/>
                </a:tc>
                <a:tc>
                  <a:txBody>
                    <a:bodyPr/>
                    <a:lstStyle/>
                    <a:p>
                      <a:pPr algn="ctr" fontAlgn="b"/>
                      <a:r>
                        <a:rPr lang="en-US" sz="1200" b="0" i="0" u="none" strike="noStrike">
                          <a:solidFill>
                            <a:srgbClr val="000000"/>
                          </a:solidFill>
                          <a:effectLst/>
                          <a:latin typeface="Calibri" panose="020F0502020204030204" pitchFamily="34" charset="0"/>
                        </a:rPr>
                        <a:t>57%</a:t>
                      </a:r>
                    </a:p>
                  </a:txBody>
                  <a:tcPr marL="8467" marR="8467" marT="8467" marB="0" anchor="ctr"/>
                </a:tc>
                <a:extLst>
                  <a:ext uri="{0D108BD9-81ED-4DB2-BD59-A6C34878D82A}">
                    <a16:rowId xmlns:a16="http://schemas.microsoft.com/office/drawing/2014/main" val="1343517713"/>
                  </a:ext>
                </a:extLst>
              </a:tr>
              <a:tr h="242888">
                <a:tc vMerge="1">
                  <a:txBody>
                    <a:bodyPr/>
                    <a:lstStyle/>
                    <a:p>
                      <a:pPr algn="l" fontAlgn="b"/>
                      <a:endParaRPr lang="en-US" sz="1200" b="1" i="0" u="none" strike="noStrike">
                        <a:solidFill>
                          <a:srgbClr val="000000"/>
                        </a:solidFill>
                        <a:effectLst/>
                        <a:latin typeface="Calibri"/>
                        <a:cs typeface="Calibri"/>
                      </a:endParaRPr>
                    </a:p>
                  </a:txBody>
                  <a:tcPr marL="102943" marR="3431" marT="3431" marB="0" anchor="ctr"/>
                </a:tc>
                <a:tc>
                  <a:txBody>
                    <a:bodyPr/>
                    <a:lstStyle/>
                    <a:p>
                      <a:pPr algn="l" fontAlgn="b"/>
                      <a:r>
                        <a:rPr lang="en-US" sz="1200" b="0" u="none" strike="noStrike">
                          <a:solidFill>
                            <a:srgbClr val="000000"/>
                          </a:solidFill>
                          <a:effectLst/>
                          <a:latin typeface="Calibri"/>
                          <a:cs typeface="Calibri"/>
                        </a:rPr>
                        <a:t>Mobility Disability</a:t>
                      </a:r>
                      <a:endParaRPr lang="en-US" sz="1200" b="0" i="0" u="none" strike="noStrike" baseline="30000">
                        <a:solidFill>
                          <a:srgbClr val="000000"/>
                        </a:solidFill>
                        <a:effectLst/>
                        <a:latin typeface="Calibri"/>
                        <a:cs typeface="Calibri"/>
                      </a:endParaRPr>
                    </a:p>
                  </a:txBody>
                  <a:tcPr marL="190500" marR="6351" marT="6351" marB="0"/>
                </a:tc>
                <a:tc>
                  <a:txBody>
                    <a:bodyPr/>
                    <a:lstStyle/>
                    <a:p>
                      <a:pPr algn="ctr" fontAlgn="b"/>
                      <a:r>
                        <a:rPr lang="en-US" sz="1200" b="0" i="0" u="none" strike="noStrike">
                          <a:solidFill>
                            <a:srgbClr val="000000"/>
                          </a:solidFill>
                          <a:effectLst/>
                          <a:latin typeface="Calibri" panose="020F0502020204030204" pitchFamily="34" charset="0"/>
                        </a:rPr>
                        <a:t>441</a:t>
                      </a:r>
                    </a:p>
                  </a:txBody>
                  <a:tcPr marL="8467" marR="8467" marT="8467" marB="0" anchor="ctr"/>
                </a:tc>
                <a:tc>
                  <a:txBody>
                    <a:bodyPr/>
                    <a:lstStyle/>
                    <a:p>
                      <a:pPr algn="ctr" fontAlgn="b"/>
                      <a:r>
                        <a:rPr lang="en-US" sz="1200" b="0" i="0" u="none" strike="noStrike">
                          <a:solidFill>
                            <a:srgbClr val="000000"/>
                          </a:solidFill>
                          <a:effectLst/>
                          <a:latin typeface="Calibri" panose="020F0502020204030204" pitchFamily="34" charset="0"/>
                        </a:rPr>
                        <a:t>33%</a:t>
                      </a:r>
                    </a:p>
                  </a:txBody>
                  <a:tcPr marL="8467" marR="8467" marT="8467" marB="0" anchor="ctr"/>
                </a:tc>
                <a:extLst>
                  <a:ext uri="{0D108BD9-81ED-4DB2-BD59-A6C34878D82A}">
                    <a16:rowId xmlns:a16="http://schemas.microsoft.com/office/drawing/2014/main" val="2384112108"/>
                  </a:ext>
                </a:extLst>
              </a:tr>
              <a:tr h="209550">
                <a:tc vMerge="1">
                  <a:txBody>
                    <a:bodyPr/>
                    <a:lstStyle/>
                    <a:p>
                      <a:pPr algn="l" fontAlgn="b"/>
                      <a:endParaRPr lang="en-US" sz="1200" b="1" i="0" u="none" strike="noStrike">
                        <a:solidFill>
                          <a:srgbClr val="000000"/>
                        </a:solidFill>
                        <a:effectLst/>
                        <a:latin typeface="Calibri"/>
                        <a:cs typeface="Calibri"/>
                      </a:endParaRPr>
                    </a:p>
                  </a:txBody>
                  <a:tcPr marL="102943" marR="3431" marT="3431" marB="0" anchor="ctr"/>
                </a:tc>
                <a:tc>
                  <a:txBody>
                    <a:bodyPr/>
                    <a:lstStyle/>
                    <a:p>
                      <a:pPr marL="0" marR="0" lvl="0" indent="0" algn="l" defTabSz="914400" rtl="0" eaLnBrk="1" fontAlgn="b" latinLnBrk="0" hangingPunct="1">
                        <a:lnSpc>
                          <a:spcPct val="100000"/>
                        </a:lnSpc>
                        <a:spcBef>
                          <a:spcPts val="0"/>
                        </a:spcBef>
                        <a:spcAft>
                          <a:spcPts val="0"/>
                        </a:spcAft>
                        <a:buClr>
                          <a:srgbClr val="000000"/>
                        </a:buClr>
                        <a:buSzTx/>
                        <a:buFont typeface="Arial"/>
                        <a:buNone/>
                        <a:tabLst/>
                        <a:defRPr/>
                      </a:pPr>
                      <a:r>
                        <a:rPr lang="en-US" sz="1200" b="0" u="none" strike="noStrike">
                          <a:solidFill>
                            <a:srgbClr val="000000"/>
                          </a:solidFill>
                          <a:effectLst/>
                          <a:latin typeface="Calibri"/>
                          <a:cs typeface="Calibri"/>
                        </a:rPr>
                        <a:t>Self-Care/</a:t>
                      </a:r>
                    </a:p>
                    <a:p>
                      <a:pPr marL="0" marR="0" lvl="0" indent="0" algn="l" defTabSz="914400" rtl="0" eaLnBrk="1" fontAlgn="b" latinLnBrk="0" hangingPunct="1">
                        <a:lnSpc>
                          <a:spcPct val="100000"/>
                        </a:lnSpc>
                        <a:spcBef>
                          <a:spcPts val="0"/>
                        </a:spcBef>
                        <a:spcAft>
                          <a:spcPts val="0"/>
                        </a:spcAft>
                        <a:buClr>
                          <a:srgbClr val="000000"/>
                        </a:buClr>
                        <a:buSzTx/>
                        <a:buFont typeface="Arial"/>
                        <a:buNone/>
                        <a:tabLst/>
                        <a:defRPr/>
                      </a:pPr>
                      <a:r>
                        <a:rPr lang="en-US" sz="1200" b="0" u="none" strike="noStrike">
                          <a:solidFill>
                            <a:srgbClr val="000000"/>
                          </a:solidFill>
                          <a:effectLst/>
                          <a:latin typeface="Calibri"/>
                          <a:cs typeface="Calibri"/>
                        </a:rPr>
                        <a:t>Independent Living Disability</a:t>
                      </a:r>
                      <a:endParaRPr lang="en-US" sz="1200" b="0" i="0" u="none" strike="noStrike" baseline="30000">
                        <a:solidFill>
                          <a:srgbClr val="000000"/>
                        </a:solidFill>
                        <a:effectLst/>
                        <a:latin typeface="Calibri"/>
                        <a:cs typeface="Calibri"/>
                      </a:endParaRPr>
                    </a:p>
                  </a:txBody>
                  <a:tcPr marL="190500" marR="6351" marT="6351" marB="0"/>
                </a:tc>
                <a:tc>
                  <a:txBody>
                    <a:bodyPr/>
                    <a:lstStyle/>
                    <a:p>
                      <a:pPr algn="ctr" fontAlgn="b"/>
                      <a:r>
                        <a:rPr lang="en-US" sz="1200" b="0" i="0" u="none" strike="noStrike">
                          <a:solidFill>
                            <a:srgbClr val="000000"/>
                          </a:solidFill>
                          <a:effectLst/>
                          <a:latin typeface="Calibri" panose="020F0502020204030204" pitchFamily="34" charset="0"/>
                        </a:rPr>
                        <a:t>335</a:t>
                      </a:r>
                    </a:p>
                  </a:txBody>
                  <a:tcPr marL="8467" marR="8467" marT="8467" marB="0" anchor="ctr"/>
                </a:tc>
                <a:tc>
                  <a:txBody>
                    <a:bodyPr/>
                    <a:lstStyle/>
                    <a:p>
                      <a:pPr algn="ctr" fontAlgn="b"/>
                      <a:r>
                        <a:rPr lang="en-US" sz="1200" b="0" i="0" u="none" strike="noStrike">
                          <a:solidFill>
                            <a:srgbClr val="000000"/>
                          </a:solidFill>
                          <a:effectLst/>
                          <a:latin typeface="Calibri" panose="020F0502020204030204" pitchFamily="34" charset="0"/>
                        </a:rPr>
                        <a:t>45%</a:t>
                      </a:r>
                    </a:p>
                  </a:txBody>
                  <a:tcPr marL="8467" marR="8467" marT="8467" marB="0" anchor="ctr"/>
                </a:tc>
                <a:extLst>
                  <a:ext uri="{0D108BD9-81ED-4DB2-BD59-A6C34878D82A}">
                    <a16:rowId xmlns:a16="http://schemas.microsoft.com/office/drawing/2014/main" val="72046000"/>
                  </a:ext>
                </a:extLst>
              </a:tr>
              <a:tr h="372111">
                <a:tc>
                  <a:txBody>
                    <a:bodyPr/>
                    <a:lstStyle/>
                    <a:p>
                      <a:pPr algn="l" fontAlgn="b"/>
                      <a:r>
                        <a:rPr lang="en-US" sz="1200" b="1" i="0" u="none" strike="noStrike">
                          <a:solidFill>
                            <a:srgbClr val="000000"/>
                          </a:solidFill>
                          <a:effectLst/>
                          <a:latin typeface="Calibri"/>
                          <a:cs typeface="Calibri"/>
                        </a:rPr>
                        <a:t>English language</a:t>
                      </a:r>
                    </a:p>
                  </a:txBody>
                  <a:tcPr marL="102943" marR="3431" marT="3431" marB="0" anchor="ctr"/>
                </a:tc>
                <a:tc>
                  <a:txBody>
                    <a:bodyPr/>
                    <a:lstStyle/>
                    <a:p>
                      <a:pPr algn="l" fontAlgn="b"/>
                      <a:r>
                        <a:rPr lang="en-US" sz="1200" b="0" u="none" strike="noStrike">
                          <a:solidFill>
                            <a:srgbClr val="000000"/>
                          </a:solidFill>
                          <a:effectLst/>
                          <a:latin typeface="Calibri"/>
                          <a:cs typeface="Calibri"/>
                        </a:rPr>
                        <a:t>Speaks language other than English </a:t>
                      </a:r>
                      <a:endParaRPr lang="en-US" sz="1200" b="0" i="0" u="none" strike="noStrike">
                        <a:solidFill>
                          <a:srgbClr val="000000"/>
                        </a:solidFill>
                        <a:effectLst/>
                        <a:latin typeface="Calibri"/>
                        <a:cs typeface="Calibri"/>
                      </a:endParaRPr>
                    </a:p>
                  </a:txBody>
                  <a:tcPr marL="190500" marR="6351" marT="6351" marB="0" anchor="b"/>
                </a:tc>
                <a:tc>
                  <a:txBody>
                    <a:bodyPr/>
                    <a:lstStyle/>
                    <a:p>
                      <a:pPr algn="ctr" fontAlgn="b"/>
                      <a:r>
                        <a:rPr lang="en-US" sz="1200" b="0" i="0" u="none" strike="noStrike">
                          <a:solidFill>
                            <a:srgbClr val="000000"/>
                          </a:solidFill>
                          <a:effectLst/>
                          <a:latin typeface="Calibri" panose="020F0502020204030204" pitchFamily="34" charset="0"/>
                        </a:rPr>
                        <a:t>1016</a:t>
                      </a:r>
                    </a:p>
                  </a:txBody>
                  <a:tcPr marL="8467" marR="8467" marT="8467" marB="0" anchor="ctr"/>
                </a:tc>
                <a:tc>
                  <a:txBody>
                    <a:bodyPr/>
                    <a:lstStyle/>
                    <a:p>
                      <a:pPr algn="ctr" fontAlgn="b"/>
                      <a:r>
                        <a:rPr lang="en-US" sz="1200" b="0" i="0" u="none" strike="noStrike">
                          <a:solidFill>
                            <a:srgbClr val="000000"/>
                          </a:solidFill>
                          <a:effectLst/>
                          <a:latin typeface="Calibri" panose="020F0502020204030204" pitchFamily="34" charset="0"/>
                        </a:rPr>
                        <a:t>27%</a:t>
                      </a:r>
                    </a:p>
                  </a:txBody>
                  <a:tcPr marL="8467" marR="8467" marT="8467" marB="0" anchor="ctr"/>
                </a:tc>
                <a:extLst>
                  <a:ext uri="{0D108BD9-81ED-4DB2-BD59-A6C34878D82A}">
                    <a16:rowId xmlns:a16="http://schemas.microsoft.com/office/drawing/2014/main" val="3390148585"/>
                  </a:ext>
                </a:extLst>
              </a:tr>
            </a:tbl>
          </a:graphicData>
        </a:graphic>
      </p:graphicFrame>
      <p:sp>
        <p:nvSpPr>
          <p:cNvPr id="7" name="TextBox 6">
            <a:extLst>
              <a:ext uri="{FF2B5EF4-FFF2-40B4-BE49-F238E27FC236}">
                <a16:creationId xmlns:a16="http://schemas.microsoft.com/office/drawing/2014/main" id="{040696A5-4D7A-4AB7-A526-521D15E89998}"/>
              </a:ext>
            </a:extLst>
          </p:cNvPr>
          <p:cNvSpPr txBox="1"/>
          <p:nvPr/>
        </p:nvSpPr>
        <p:spPr>
          <a:xfrm>
            <a:off x="339041" y="126937"/>
            <a:ext cx="10548832"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a:ln>
                  <a:noFill/>
                </a:ln>
                <a:solidFill>
                  <a:srgbClr val="FFAB40">
                    <a:lumMod val="75000"/>
                  </a:srgbClr>
                </a:solidFill>
                <a:effectLst/>
                <a:uLnTx/>
                <a:uFillTx/>
                <a:latin typeface="Abadi Extra Light" panose="020B0204020104020204" pitchFamily="34" charset="0"/>
                <a:ea typeface="+mn-ea"/>
                <a:cs typeface="Arial"/>
                <a:sym typeface="Arial"/>
              </a:rPr>
              <a:t>% 3 or more PTSD-like reactions in past month</a:t>
            </a:r>
          </a:p>
        </p:txBody>
      </p:sp>
      <p:graphicFrame>
        <p:nvGraphicFramePr>
          <p:cNvPr id="8" name="Table 7">
            <a:extLst>
              <a:ext uri="{FF2B5EF4-FFF2-40B4-BE49-F238E27FC236}">
                <a16:creationId xmlns:a16="http://schemas.microsoft.com/office/drawing/2014/main" id="{C12EB339-4B9D-4E46-AC25-375D8B0C4EE5}"/>
              </a:ext>
            </a:extLst>
          </p:cNvPr>
          <p:cNvGraphicFramePr>
            <a:graphicFrameLocks noGrp="1"/>
          </p:cNvGraphicFramePr>
          <p:nvPr/>
        </p:nvGraphicFramePr>
        <p:xfrm>
          <a:off x="8351106" y="605104"/>
          <a:ext cx="3784734" cy="3101046"/>
        </p:xfrm>
        <a:graphic>
          <a:graphicData uri="http://schemas.openxmlformats.org/drawingml/2006/table">
            <a:tbl>
              <a:tblPr/>
              <a:tblGrid>
                <a:gridCol w="877989">
                  <a:extLst>
                    <a:ext uri="{9D8B030D-6E8A-4147-A177-3AD203B41FA5}">
                      <a16:colId xmlns:a16="http://schemas.microsoft.com/office/drawing/2014/main" val="2069767521"/>
                    </a:ext>
                  </a:extLst>
                </a:gridCol>
                <a:gridCol w="1321249">
                  <a:extLst>
                    <a:ext uri="{9D8B030D-6E8A-4147-A177-3AD203B41FA5}">
                      <a16:colId xmlns:a16="http://schemas.microsoft.com/office/drawing/2014/main" val="902132233"/>
                    </a:ext>
                  </a:extLst>
                </a:gridCol>
                <a:gridCol w="760103">
                  <a:extLst>
                    <a:ext uri="{9D8B030D-6E8A-4147-A177-3AD203B41FA5}">
                      <a16:colId xmlns:a16="http://schemas.microsoft.com/office/drawing/2014/main" val="1401698075"/>
                    </a:ext>
                  </a:extLst>
                </a:gridCol>
                <a:gridCol w="825393">
                  <a:extLst>
                    <a:ext uri="{9D8B030D-6E8A-4147-A177-3AD203B41FA5}">
                      <a16:colId xmlns:a16="http://schemas.microsoft.com/office/drawing/2014/main" val="1628878958"/>
                    </a:ext>
                  </a:extLst>
                </a:gridCol>
              </a:tblGrid>
              <a:tr h="422188">
                <a:tc>
                  <a:txBody>
                    <a:bodyPr/>
                    <a:lstStyle/>
                    <a:p>
                      <a:pPr algn="l" fontAlgn="b"/>
                      <a:endParaRPr lang="en-US" sz="1200" b="1" i="0" u="none" strike="noStrike">
                        <a:solidFill>
                          <a:srgbClr val="000000"/>
                        </a:solidFill>
                        <a:effectLst/>
                        <a:latin typeface="Calibri" panose="020F0502020204030204" pitchFamily="34" charset="0"/>
                        <a:cs typeface="Calibri" panose="020F0502020204030204" pitchFamily="34" charset="0"/>
                      </a:endParaRPr>
                    </a:p>
                  </a:txBody>
                  <a:tcPr marL="3431" marR="3431" marT="3431" marB="0" anchor="ctr">
                    <a:solidFill>
                      <a:srgbClr val="4E97CC"/>
                    </a:solidFill>
                  </a:tcPr>
                </a:tc>
                <a:tc>
                  <a:txBody>
                    <a:bodyPr/>
                    <a:lstStyle/>
                    <a:p>
                      <a:pPr algn="ctr" fontAlgn="b"/>
                      <a:r>
                        <a:rPr lang="en-US" sz="1200" b="1" i="0" u="none" strike="noStrike" cap="none">
                          <a:solidFill>
                            <a:srgbClr val="000000"/>
                          </a:solidFill>
                          <a:latin typeface="Calibri"/>
                          <a:cs typeface="Calibri"/>
                          <a:sym typeface="Arial"/>
                        </a:rPr>
                        <a:t>Demographics</a:t>
                      </a:r>
                      <a:endParaRPr lang="en-US" sz="1200" b="1" i="0" u="none" strike="noStrike">
                        <a:solidFill>
                          <a:srgbClr val="000000"/>
                        </a:solidFill>
                        <a:effectLst/>
                        <a:latin typeface="Calibri"/>
                        <a:cs typeface="Calibri"/>
                      </a:endParaRPr>
                    </a:p>
                  </a:txBody>
                  <a:tcPr marL="3431" marR="3431" marT="3431" marB="0" anchor="ctr">
                    <a:solidFill>
                      <a:srgbClr val="4E97CC"/>
                    </a:solidFill>
                  </a:tcPr>
                </a:tc>
                <a:tc>
                  <a:txBody>
                    <a:bodyPr/>
                    <a:lstStyle/>
                    <a:p>
                      <a:pPr algn="ctr" fontAlgn="b"/>
                      <a:r>
                        <a:rPr lang="en-US" sz="1200" b="1" u="none" strike="noStrike">
                          <a:effectLst/>
                          <a:latin typeface="Calibri"/>
                          <a:cs typeface="Calibri"/>
                        </a:rPr>
                        <a:t>Frequency</a:t>
                      </a:r>
                    </a:p>
                  </a:txBody>
                  <a:tcPr marL="3431" marR="3431" marT="3431" marB="0" anchor="ctr">
                    <a:solidFill>
                      <a:srgbClr val="4E97CC"/>
                    </a:solidFill>
                  </a:tcPr>
                </a:tc>
                <a:tc>
                  <a:txBody>
                    <a:bodyPr/>
                    <a:lstStyle/>
                    <a:p>
                      <a:pPr algn="ctr" fontAlgn="b"/>
                      <a:r>
                        <a:rPr lang="en-US" sz="1200" b="1" u="none" strike="noStrike" dirty="0">
                          <a:effectLst/>
                          <a:latin typeface="Calibri"/>
                          <a:cs typeface="Calibri"/>
                        </a:rPr>
                        <a:t>Unweighted %</a:t>
                      </a:r>
                      <a:endParaRPr lang="en-US" sz="1200" b="1" i="0" u="none" strike="noStrike" dirty="0">
                        <a:solidFill>
                          <a:srgbClr val="000000"/>
                        </a:solidFill>
                        <a:effectLst/>
                        <a:latin typeface="Calibri"/>
                        <a:cs typeface="Calibri"/>
                      </a:endParaRPr>
                    </a:p>
                  </a:txBody>
                  <a:tcPr marL="3431" marR="3431" marT="3431" marB="0" anchor="ctr">
                    <a:solidFill>
                      <a:srgbClr val="4E97CC"/>
                    </a:solidFill>
                  </a:tcPr>
                </a:tc>
                <a:extLst>
                  <a:ext uri="{0D108BD9-81ED-4DB2-BD59-A6C34878D82A}">
                    <a16:rowId xmlns:a16="http://schemas.microsoft.com/office/drawing/2014/main" val="3161866333"/>
                  </a:ext>
                </a:extLst>
              </a:tr>
              <a:tr h="191347">
                <a:tc rowSpan="14">
                  <a:txBody>
                    <a:bodyPr/>
                    <a:lstStyle/>
                    <a:p>
                      <a:pPr lvl="0" algn="l">
                        <a:buNone/>
                      </a:pPr>
                      <a:r>
                        <a:rPr lang="en-US" sz="1200" b="1" i="0" u="none" strike="noStrike">
                          <a:solidFill>
                            <a:srgbClr val="000000"/>
                          </a:solidFill>
                          <a:effectLst/>
                          <a:latin typeface="Calibri"/>
                          <a:cs typeface="Calibri"/>
                        </a:rPr>
                        <a:t>County</a:t>
                      </a:r>
                      <a:endParaRPr lang="en-US" sz="1200"/>
                    </a:p>
                  </a:txBody>
                  <a:tcPr marL="102943" marR="3431" marT="3431" marB="0" anchor="ctr"/>
                </a:tc>
                <a:tc>
                  <a:txBody>
                    <a:bodyPr/>
                    <a:lstStyle/>
                    <a:p>
                      <a:pPr lvl="0" algn="l">
                        <a:buNone/>
                      </a:pPr>
                      <a:r>
                        <a:rPr lang="en-US" sz="1200" b="0" i="0" u="none" strike="noStrike">
                          <a:solidFill>
                            <a:srgbClr val="000000"/>
                          </a:solidFill>
                          <a:effectLst/>
                          <a:latin typeface="Calibri"/>
                        </a:rPr>
                        <a:t>  Barnstable</a:t>
                      </a:r>
                      <a:endParaRPr lang="en-US" sz="1200"/>
                    </a:p>
                  </a:txBody>
                  <a:tcPr marL="102943" marR="3431" marT="3431" marB="0" anchor="b"/>
                </a:tc>
                <a:tc>
                  <a:txBody>
                    <a:bodyPr/>
                    <a:lstStyle/>
                    <a:p>
                      <a:pPr algn="ctr" fontAlgn="b"/>
                      <a:r>
                        <a:rPr lang="en-US" sz="1200" b="0" i="0" u="none" strike="noStrike" dirty="0">
                          <a:solidFill>
                            <a:srgbClr val="000000"/>
                          </a:solidFill>
                          <a:effectLst/>
                          <a:latin typeface="Calibri" panose="020F0502020204030204" pitchFamily="34" charset="0"/>
                        </a:rPr>
                        <a:t>170</a:t>
                      </a:r>
                    </a:p>
                  </a:txBody>
                  <a:tcPr marL="8467" marR="8467" marT="8467" marB="0" anchor="b"/>
                </a:tc>
                <a:tc>
                  <a:txBody>
                    <a:bodyPr/>
                    <a:lstStyle/>
                    <a:p>
                      <a:pPr algn="ctr" fontAlgn="b"/>
                      <a:r>
                        <a:rPr lang="en-US" sz="1200" b="0" i="0" u="none" strike="noStrike" dirty="0">
                          <a:solidFill>
                            <a:srgbClr val="000000"/>
                          </a:solidFill>
                          <a:effectLst/>
                          <a:latin typeface="Calibri" panose="020F0502020204030204" pitchFamily="34" charset="0"/>
                        </a:rPr>
                        <a:t>25%</a:t>
                      </a:r>
                    </a:p>
                  </a:txBody>
                  <a:tcPr marL="8467" marR="8467" marT="8467" marB="0" anchor="b"/>
                </a:tc>
                <a:extLst>
                  <a:ext uri="{0D108BD9-81ED-4DB2-BD59-A6C34878D82A}">
                    <a16:rowId xmlns:a16="http://schemas.microsoft.com/office/drawing/2014/main" val="4186327664"/>
                  </a:ext>
                </a:extLst>
              </a:tr>
              <a:tr h="191347">
                <a:tc vMerge="1">
                  <a:txBody>
                    <a:bodyPr/>
                    <a:lstStyle/>
                    <a:p>
                      <a:pPr algn="l" fontAlgn="b"/>
                      <a:endParaRPr lang="en-US" sz="1000" b="0" i="0" u="none" strike="noStrike">
                        <a:solidFill>
                          <a:srgbClr val="000000"/>
                        </a:solidFill>
                        <a:effectLst/>
                        <a:latin typeface="Calibri" panose="020F0502020204030204" pitchFamily="34" charset="0"/>
                        <a:cs typeface="Calibri" panose="020F0502020204030204" pitchFamily="34" charset="0"/>
                      </a:endParaRPr>
                    </a:p>
                  </a:txBody>
                  <a:tcPr marL="102942" marR="3431" marT="3431" marB="0" anchor="b"/>
                </a:tc>
                <a:tc>
                  <a:txBody>
                    <a:bodyPr/>
                    <a:lstStyle/>
                    <a:p>
                      <a:pPr lvl="0" algn="l">
                        <a:buNone/>
                      </a:pPr>
                      <a:r>
                        <a:rPr lang="en-US" sz="1200" b="0" i="0" u="none" strike="noStrike">
                          <a:solidFill>
                            <a:srgbClr val="000000"/>
                          </a:solidFill>
                          <a:effectLst/>
                          <a:latin typeface="Calibri"/>
                        </a:rPr>
                        <a:t>  Berkshire</a:t>
                      </a:r>
                      <a:endParaRPr lang="en-US" sz="1200"/>
                    </a:p>
                  </a:txBody>
                  <a:tcPr marL="102943" marR="3431" marT="3431" marB="0" anchor="b"/>
                </a:tc>
                <a:tc>
                  <a:txBody>
                    <a:bodyPr/>
                    <a:lstStyle/>
                    <a:p>
                      <a:pPr algn="ctr" fontAlgn="b"/>
                      <a:r>
                        <a:rPr lang="en-US" sz="1200" b="0" i="0" u="none" strike="noStrike" dirty="0">
                          <a:solidFill>
                            <a:srgbClr val="000000"/>
                          </a:solidFill>
                          <a:effectLst/>
                          <a:latin typeface="Calibri" panose="020F0502020204030204" pitchFamily="34" charset="0"/>
                        </a:rPr>
                        <a:t>166</a:t>
                      </a:r>
                    </a:p>
                  </a:txBody>
                  <a:tcPr marL="8467" marR="8467" marT="8467" marB="0" anchor="b"/>
                </a:tc>
                <a:tc>
                  <a:txBody>
                    <a:bodyPr/>
                    <a:lstStyle/>
                    <a:p>
                      <a:pPr algn="ctr" fontAlgn="b"/>
                      <a:r>
                        <a:rPr lang="en-US" sz="1200" b="0" i="0" u="none" strike="noStrike" dirty="0">
                          <a:solidFill>
                            <a:srgbClr val="000000"/>
                          </a:solidFill>
                          <a:effectLst/>
                          <a:latin typeface="Calibri" panose="020F0502020204030204" pitchFamily="34" charset="0"/>
                        </a:rPr>
                        <a:t>31%</a:t>
                      </a:r>
                    </a:p>
                  </a:txBody>
                  <a:tcPr marL="8467" marR="8467" marT="8467" marB="0" anchor="b"/>
                </a:tc>
                <a:extLst>
                  <a:ext uri="{0D108BD9-81ED-4DB2-BD59-A6C34878D82A}">
                    <a16:rowId xmlns:a16="http://schemas.microsoft.com/office/drawing/2014/main" val="594575615"/>
                  </a:ext>
                </a:extLst>
              </a:tr>
              <a:tr h="191347">
                <a:tc vMerge="1">
                  <a:txBody>
                    <a:bodyPr/>
                    <a:lstStyle/>
                    <a:p>
                      <a:endParaRPr lang="en-US" sz="800" b="1" i="0" u="none" strike="noStrike">
                        <a:solidFill>
                          <a:srgbClr val="000000"/>
                        </a:solidFill>
                        <a:effectLst/>
                        <a:latin typeface="Calibri"/>
                        <a:cs typeface="Calibri"/>
                      </a:endParaRPr>
                    </a:p>
                  </a:txBody>
                  <a:tcPr marL="77207" marR="2573" marT="2573" marB="0" anchor="ctr"/>
                </a:tc>
                <a:tc>
                  <a:txBody>
                    <a:bodyPr/>
                    <a:lstStyle/>
                    <a:p>
                      <a:pPr lvl="0" algn="l">
                        <a:buNone/>
                      </a:pPr>
                      <a:r>
                        <a:rPr lang="en-US" sz="1200" b="0" i="0" u="none" strike="noStrike">
                          <a:solidFill>
                            <a:srgbClr val="000000"/>
                          </a:solidFill>
                          <a:effectLst/>
                          <a:latin typeface="Calibri"/>
                        </a:rPr>
                        <a:t>Bristol</a:t>
                      </a:r>
                      <a:endParaRPr lang="en-US" sz="1200"/>
                    </a:p>
                  </a:txBody>
                  <a:tcPr marL="190500" marR="6351" marT="6351" marB="0" anchor="b"/>
                </a:tc>
                <a:tc>
                  <a:txBody>
                    <a:bodyPr/>
                    <a:lstStyle/>
                    <a:p>
                      <a:pPr algn="ctr" fontAlgn="b"/>
                      <a:r>
                        <a:rPr lang="en-US" sz="1200" b="0" i="0" u="none" strike="noStrike">
                          <a:solidFill>
                            <a:srgbClr val="000000"/>
                          </a:solidFill>
                          <a:effectLst/>
                          <a:latin typeface="Calibri" panose="020F0502020204030204" pitchFamily="34" charset="0"/>
                        </a:rPr>
                        <a:t>385</a:t>
                      </a:r>
                    </a:p>
                  </a:txBody>
                  <a:tcPr marL="8467" marR="8467" marT="8467" marB="0" anchor="b"/>
                </a:tc>
                <a:tc>
                  <a:txBody>
                    <a:bodyPr/>
                    <a:lstStyle/>
                    <a:p>
                      <a:pPr algn="ctr" fontAlgn="b"/>
                      <a:r>
                        <a:rPr lang="en-US" sz="1200" b="0" i="0" u="none" strike="noStrike" dirty="0">
                          <a:solidFill>
                            <a:srgbClr val="000000"/>
                          </a:solidFill>
                          <a:effectLst/>
                          <a:latin typeface="Calibri" panose="020F0502020204030204" pitchFamily="34" charset="0"/>
                        </a:rPr>
                        <a:t>25%</a:t>
                      </a:r>
                    </a:p>
                  </a:txBody>
                  <a:tcPr marL="8467" marR="8467" marT="8467" marB="0" anchor="b"/>
                </a:tc>
                <a:extLst>
                  <a:ext uri="{0D108BD9-81ED-4DB2-BD59-A6C34878D82A}">
                    <a16:rowId xmlns:a16="http://schemas.microsoft.com/office/drawing/2014/main" val="3136383532"/>
                  </a:ext>
                </a:extLst>
              </a:tr>
              <a:tr h="191347">
                <a:tc vMerge="1">
                  <a:txBody>
                    <a:bodyPr/>
                    <a:lstStyle/>
                    <a:p>
                      <a:pPr algn="l" fontAlgn="b"/>
                      <a:endParaRPr lang="en-US" sz="1000" b="0" i="0" u="none" strike="noStrike">
                        <a:solidFill>
                          <a:srgbClr val="000000"/>
                        </a:solidFill>
                        <a:effectLst/>
                        <a:latin typeface="Calibri" panose="020F0502020204030204" pitchFamily="34" charset="0"/>
                        <a:cs typeface="Calibri" panose="020F0502020204030204" pitchFamily="34" charset="0"/>
                      </a:endParaRPr>
                    </a:p>
                  </a:txBody>
                  <a:tcPr marL="102942" marR="3431" marT="3431" marB="0" anchor="b"/>
                </a:tc>
                <a:tc>
                  <a:txBody>
                    <a:bodyPr/>
                    <a:lstStyle/>
                    <a:p>
                      <a:pPr lvl="0" algn="l">
                        <a:buNone/>
                      </a:pPr>
                      <a:r>
                        <a:rPr lang="en-US" sz="1200" b="0" i="0" u="none" strike="noStrike">
                          <a:solidFill>
                            <a:srgbClr val="000000"/>
                          </a:solidFill>
                          <a:effectLst/>
                          <a:latin typeface="Calibri"/>
                        </a:rPr>
                        <a:t>Dukes</a:t>
                      </a:r>
                      <a:endParaRPr lang="en-US" sz="1200"/>
                    </a:p>
                  </a:txBody>
                  <a:tcPr marL="190500" marR="6351" marT="6351" marB="0" anchor="b"/>
                </a:tc>
                <a:tc>
                  <a:txBody>
                    <a:bodyPr/>
                    <a:lstStyle/>
                    <a:p>
                      <a:pPr algn="ctr" fontAlgn="b"/>
                      <a:r>
                        <a:rPr lang="en-US" sz="1200" b="0" i="0" u="none" strike="noStrike">
                          <a:solidFill>
                            <a:srgbClr val="000000"/>
                          </a:solidFill>
                          <a:effectLst/>
                          <a:latin typeface="Calibri" panose="020F0502020204030204" pitchFamily="34" charset="0"/>
                        </a:rPr>
                        <a:t>31</a:t>
                      </a:r>
                    </a:p>
                  </a:txBody>
                  <a:tcPr marL="8467" marR="8467" marT="8467" marB="0" anchor="b"/>
                </a:tc>
                <a:tc>
                  <a:txBody>
                    <a:bodyPr/>
                    <a:lstStyle/>
                    <a:p>
                      <a:pPr algn="ctr" fontAlgn="b"/>
                      <a:r>
                        <a:rPr lang="en-US" sz="1200" b="0" i="0" u="none" strike="noStrike" dirty="0">
                          <a:solidFill>
                            <a:srgbClr val="000000"/>
                          </a:solidFill>
                          <a:effectLst/>
                          <a:latin typeface="Calibri" panose="020F0502020204030204" pitchFamily="34" charset="0"/>
                        </a:rPr>
                        <a:t>29%</a:t>
                      </a:r>
                    </a:p>
                  </a:txBody>
                  <a:tcPr marL="8467" marR="8467" marT="8467" marB="0" anchor="b"/>
                </a:tc>
                <a:extLst>
                  <a:ext uri="{0D108BD9-81ED-4DB2-BD59-A6C34878D82A}">
                    <a16:rowId xmlns:a16="http://schemas.microsoft.com/office/drawing/2014/main" val="2466828053"/>
                  </a:ext>
                </a:extLst>
              </a:tr>
              <a:tr h="191347">
                <a:tc vMerge="1">
                  <a:txBody>
                    <a:bodyPr/>
                    <a:lstStyle/>
                    <a:p>
                      <a:pPr algn="l" fontAlgn="b"/>
                      <a:endParaRPr lang="en-US" sz="1000" b="0" i="0" u="none" strike="noStrike">
                        <a:solidFill>
                          <a:srgbClr val="000000"/>
                        </a:solidFill>
                        <a:effectLst/>
                        <a:latin typeface="Calibri" panose="020F0502020204030204" pitchFamily="34" charset="0"/>
                        <a:cs typeface="Calibri" panose="020F0502020204030204" pitchFamily="34" charset="0"/>
                      </a:endParaRPr>
                    </a:p>
                  </a:txBody>
                  <a:tcPr marL="102942" marR="3431" marT="3431" marB="0" anchor="b"/>
                </a:tc>
                <a:tc>
                  <a:txBody>
                    <a:bodyPr/>
                    <a:lstStyle/>
                    <a:p>
                      <a:pPr lvl="0" algn="l">
                        <a:buNone/>
                      </a:pPr>
                      <a:r>
                        <a:rPr lang="en-US" sz="1200" b="0" i="0" u="none" strike="noStrike">
                          <a:solidFill>
                            <a:srgbClr val="000000"/>
                          </a:solidFill>
                          <a:effectLst/>
                          <a:latin typeface="Calibri"/>
                        </a:rPr>
                        <a:t>Essex</a:t>
                      </a:r>
                      <a:endParaRPr lang="en-US" sz="1200"/>
                    </a:p>
                  </a:txBody>
                  <a:tcPr marL="190500" marR="6351" marT="6351" marB="0" anchor="b"/>
                </a:tc>
                <a:tc>
                  <a:txBody>
                    <a:bodyPr/>
                    <a:lstStyle/>
                    <a:p>
                      <a:pPr algn="ctr" fontAlgn="b"/>
                      <a:r>
                        <a:rPr lang="en-US" sz="1200" b="0" i="0" u="none" strike="noStrike">
                          <a:solidFill>
                            <a:srgbClr val="000000"/>
                          </a:solidFill>
                          <a:effectLst/>
                          <a:latin typeface="Calibri" panose="020F0502020204030204" pitchFamily="34" charset="0"/>
                        </a:rPr>
                        <a:t>770</a:t>
                      </a:r>
                    </a:p>
                  </a:txBody>
                  <a:tcPr marL="8467" marR="8467" marT="8467" marB="0" anchor="b"/>
                </a:tc>
                <a:tc>
                  <a:txBody>
                    <a:bodyPr/>
                    <a:lstStyle/>
                    <a:p>
                      <a:pPr algn="ctr" fontAlgn="b"/>
                      <a:r>
                        <a:rPr lang="en-US" sz="1200" b="0" i="0" u="none" strike="noStrike" dirty="0">
                          <a:solidFill>
                            <a:srgbClr val="000000"/>
                          </a:solidFill>
                          <a:effectLst/>
                          <a:latin typeface="Calibri" panose="020F0502020204030204" pitchFamily="34" charset="0"/>
                        </a:rPr>
                        <a:t>28%</a:t>
                      </a:r>
                    </a:p>
                  </a:txBody>
                  <a:tcPr marL="8467" marR="8467" marT="8467" marB="0" anchor="b"/>
                </a:tc>
                <a:extLst>
                  <a:ext uri="{0D108BD9-81ED-4DB2-BD59-A6C34878D82A}">
                    <a16:rowId xmlns:a16="http://schemas.microsoft.com/office/drawing/2014/main" val="3734948310"/>
                  </a:ext>
                </a:extLst>
              </a:tr>
              <a:tr h="191347">
                <a:tc vMerge="1">
                  <a:txBody>
                    <a:bodyPr/>
                    <a:lstStyle/>
                    <a:p>
                      <a:pPr algn="l" fontAlgn="b"/>
                      <a:endParaRPr lang="en-US" sz="1000" b="0" i="0" u="none" strike="noStrike">
                        <a:solidFill>
                          <a:srgbClr val="000000"/>
                        </a:solidFill>
                        <a:effectLst/>
                        <a:latin typeface="Calibri" panose="020F0502020204030204" pitchFamily="34" charset="0"/>
                        <a:cs typeface="Calibri" panose="020F0502020204030204" pitchFamily="34" charset="0"/>
                      </a:endParaRPr>
                    </a:p>
                  </a:txBody>
                  <a:tcPr marL="102942" marR="3431" marT="3431" marB="0" anchor="b"/>
                </a:tc>
                <a:tc>
                  <a:txBody>
                    <a:bodyPr/>
                    <a:lstStyle/>
                    <a:p>
                      <a:pPr lvl="0" algn="l">
                        <a:buNone/>
                      </a:pPr>
                      <a:r>
                        <a:rPr lang="en-US" sz="1200" b="0" i="0" u="none" strike="noStrike">
                          <a:solidFill>
                            <a:srgbClr val="000000"/>
                          </a:solidFill>
                          <a:effectLst/>
                          <a:latin typeface="Calibri"/>
                        </a:rPr>
                        <a:t>Franklin</a:t>
                      </a:r>
                      <a:endParaRPr lang="en-US" sz="1200"/>
                    </a:p>
                  </a:txBody>
                  <a:tcPr marL="190500" marR="6351" marT="6351" marB="0" anchor="b"/>
                </a:tc>
                <a:tc>
                  <a:txBody>
                    <a:bodyPr/>
                    <a:lstStyle/>
                    <a:p>
                      <a:pPr algn="ctr" fontAlgn="b"/>
                      <a:r>
                        <a:rPr lang="en-US" sz="1200" b="0" i="0" u="none" strike="noStrike">
                          <a:solidFill>
                            <a:srgbClr val="000000"/>
                          </a:solidFill>
                          <a:effectLst/>
                          <a:latin typeface="Calibri" panose="020F0502020204030204" pitchFamily="34" charset="0"/>
                        </a:rPr>
                        <a:t>269</a:t>
                      </a:r>
                    </a:p>
                  </a:txBody>
                  <a:tcPr marL="8467" marR="8467" marT="8467" marB="0" anchor="b"/>
                </a:tc>
                <a:tc>
                  <a:txBody>
                    <a:bodyPr/>
                    <a:lstStyle/>
                    <a:p>
                      <a:pPr algn="ctr" fontAlgn="b"/>
                      <a:r>
                        <a:rPr lang="en-US" sz="1200" b="0" i="0" u="none" strike="noStrike" dirty="0">
                          <a:solidFill>
                            <a:srgbClr val="000000"/>
                          </a:solidFill>
                          <a:effectLst/>
                          <a:latin typeface="Calibri" panose="020F0502020204030204" pitchFamily="34" charset="0"/>
                        </a:rPr>
                        <a:t>30%</a:t>
                      </a:r>
                    </a:p>
                  </a:txBody>
                  <a:tcPr marL="8467" marR="8467" marT="8467" marB="0" anchor="b"/>
                </a:tc>
                <a:extLst>
                  <a:ext uri="{0D108BD9-81ED-4DB2-BD59-A6C34878D82A}">
                    <a16:rowId xmlns:a16="http://schemas.microsoft.com/office/drawing/2014/main" val="1067024779"/>
                  </a:ext>
                </a:extLst>
              </a:tr>
              <a:tr h="191347">
                <a:tc vMerge="1">
                  <a:txBody>
                    <a:bodyPr/>
                    <a:lstStyle/>
                    <a:p>
                      <a:pPr algn="l" fontAlgn="b"/>
                      <a:endParaRPr lang="en-US" sz="1000" b="0" i="0" u="none" strike="noStrike">
                        <a:solidFill>
                          <a:srgbClr val="000000"/>
                        </a:solidFill>
                        <a:effectLst/>
                        <a:latin typeface="Calibri" panose="020F0502020204030204" pitchFamily="34" charset="0"/>
                        <a:cs typeface="Calibri" panose="020F0502020204030204" pitchFamily="34" charset="0"/>
                      </a:endParaRPr>
                    </a:p>
                  </a:txBody>
                  <a:tcPr marL="102942" marR="3431" marT="3431" marB="0" anchor="b"/>
                </a:tc>
                <a:tc>
                  <a:txBody>
                    <a:bodyPr/>
                    <a:lstStyle/>
                    <a:p>
                      <a:pPr lvl="0" algn="l">
                        <a:buNone/>
                      </a:pPr>
                      <a:r>
                        <a:rPr lang="en-US" sz="1200" b="0" i="0" u="none" strike="noStrike">
                          <a:solidFill>
                            <a:srgbClr val="000000"/>
                          </a:solidFill>
                          <a:effectLst/>
                          <a:latin typeface="Calibri"/>
                        </a:rPr>
                        <a:t>Hampden</a:t>
                      </a:r>
                      <a:endParaRPr lang="en-US" sz="1200"/>
                    </a:p>
                  </a:txBody>
                  <a:tcPr marL="190500" marR="6351" marT="6351" marB="0" anchor="b"/>
                </a:tc>
                <a:tc>
                  <a:txBody>
                    <a:bodyPr/>
                    <a:lstStyle/>
                    <a:p>
                      <a:pPr algn="ctr" fontAlgn="b"/>
                      <a:r>
                        <a:rPr lang="en-US" sz="1200" b="0" i="0" u="none" strike="noStrike">
                          <a:solidFill>
                            <a:srgbClr val="000000"/>
                          </a:solidFill>
                          <a:effectLst/>
                          <a:latin typeface="Calibri" panose="020F0502020204030204" pitchFamily="34" charset="0"/>
                        </a:rPr>
                        <a:t>487</a:t>
                      </a:r>
                    </a:p>
                  </a:txBody>
                  <a:tcPr marL="8467" marR="8467" marT="8467" marB="0" anchor="b"/>
                </a:tc>
                <a:tc>
                  <a:txBody>
                    <a:bodyPr/>
                    <a:lstStyle/>
                    <a:p>
                      <a:pPr algn="ctr" fontAlgn="b"/>
                      <a:r>
                        <a:rPr lang="en-US" sz="1200" b="0" i="0" u="none" strike="noStrike" dirty="0">
                          <a:solidFill>
                            <a:srgbClr val="000000"/>
                          </a:solidFill>
                          <a:effectLst/>
                          <a:latin typeface="Calibri" panose="020F0502020204030204" pitchFamily="34" charset="0"/>
                        </a:rPr>
                        <a:t>27%</a:t>
                      </a:r>
                    </a:p>
                  </a:txBody>
                  <a:tcPr marL="8467" marR="8467" marT="8467" marB="0" anchor="b"/>
                </a:tc>
                <a:extLst>
                  <a:ext uri="{0D108BD9-81ED-4DB2-BD59-A6C34878D82A}">
                    <a16:rowId xmlns:a16="http://schemas.microsoft.com/office/drawing/2014/main" val="3555298764"/>
                  </a:ext>
                </a:extLst>
              </a:tr>
              <a:tr h="191347">
                <a:tc vMerge="1">
                  <a:txBody>
                    <a:bodyPr/>
                    <a:lstStyle/>
                    <a:p>
                      <a:endParaRPr lang="en-US"/>
                    </a:p>
                  </a:txBody>
                  <a:tcPr marL="77207" marR="2573" marT="2573" marB="0" anchor="ctr"/>
                </a:tc>
                <a:tc>
                  <a:txBody>
                    <a:bodyPr/>
                    <a:lstStyle/>
                    <a:p>
                      <a:pPr lvl="0" algn="l">
                        <a:buNone/>
                      </a:pPr>
                      <a:r>
                        <a:rPr lang="en-US" sz="1200" b="0" i="0" u="none" strike="noStrike">
                          <a:solidFill>
                            <a:srgbClr val="000000"/>
                          </a:solidFill>
                          <a:effectLst/>
                          <a:latin typeface="Calibri"/>
                        </a:rPr>
                        <a:t>Hampshire</a:t>
                      </a:r>
                      <a:endParaRPr lang="en-US" sz="1200"/>
                    </a:p>
                  </a:txBody>
                  <a:tcPr marL="190500" marR="6351" marT="6351" marB="0" anchor="b"/>
                </a:tc>
                <a:tc>
                  <a:txBody>
                    <a:bodyPr/>
                    <a:lstStyle/>
                    <a:p>
                      <a:pPr algn="ctr" fontAlgn="b"/>
                      <a:r>
                        <a:rPr lang="en-US" sz="1200" b="0" i="0" u="none" strike="noStrike">
                          <a:solidFill>
                            <a:srgbClr val="000000"/>
                          </a:solidFill>
                          <a:effectLst/>
                          <a:latin typeface="Calibri" panose="020F0502020204030204" pitchFamily="34" charset="0"/>
                        </a:rPr>
                        <a:t>359</a:t>
                      </a:r>
                    </a:p>
                  </a:txBody>
                  <a:tcPr marL="8467" marR="8467" marT="8467" marB="0" anchor="b"/>
                </a:tc>
                <a:tc>
                  <a:txBody>
                    <a:bodyPr/>
                    <a:lstStyle/>
                    <a:p>
                      <a:pPr algn="ctr" fontAlgn="b"/>
                      <a:r>
                        <a:rPr lang="en-US" sz="1200" b="0" i="0" u="none" strike="noStrike" dirty="0">
                          <a:solidFill>
                            <a:srgbClr val="000000"/>
                          </a:solidFill>
                          <a:effectLst/>
                          <a:latin typeface="Calibri" panose="020F0502020204030204" pitchFamily="34" charset="0"/>
                        </a:rPr>
                        <a:t>32%</a:t>
                      </a:r>
                    </a:p>
                  </a:txBody>
                  <a:tcPr marL="8467" marR="8467" marT="8467" marB="0" anchor="b"/>
                </a:tc>
                <a:extLst>
                  <a:ext uri="{0D108BD9-81ED-4DB2-BD59-A6C34878D82A}">
                    <a16:rowId xmlns:a16="http://schemas.microsoft.com/office/drawing/2014/main" val="1198507044"/>
                  </a:ext>
                </a:extLst>
              </a:tr>
              <a:tr h="191347">
                <a:tc vMerge="1">
                  <a:txBody>
                    <a:bodyPr/>
                    <a:lstStyle/>
                    <a:p>
                      <a:endParaRPr lang="en-US"/>
                    </a:p>
                  </a:txBody>
                  <a:tcPr marL="77207" marR="2573" marT="2573" marB="0" anchor="ctr"/>
                </a:tc>
                <a:tc>
                  <a:txBody>
                    <a:bodyPr/>
                    <a:lstStyle/>
                    <a:p>
                      <a:pPr lvl="0" algn="l">
                        <a:buNone/>
                      </a:pPr>
                      <a:r>
                        <a:rPr lang="en-US" sz="1200" b="0" i="0" u="none" strike="noStrike">
                          <a:solidFill>
                            <a:srgbClr val="000000"/>
                          </a:solidFill>
                          <a:effectLst/>
                          <a:latin typeface="Calibri"/>
                        </a:rPr>
                        <a:t>Middlesex</a:t>
                      </a:r>
                      <a:endParaRPr lang="en-US" sz="1200"/>
                    </a:p>
                  </a:txBody>
                  <a:tcPr marL="190500" marR="6351" marT="6351" marB="0" anchor="b"/>
                </a:tc>
                <a:tc>
                  <a:txBody>
                    <a:bodyPr/>
                    <a:lstStyle/>
                    <a:p>
                      <a:pPr algn="ctr" fontAlgn="b"/>
                      <a:r>
                        <a:rPr lang="en-US" sz="1200" b="0" i="0" u="none" strike="noStrike">
                          <a:solidFill>
                            <a:srgbClr val="000000"/>
                          </a:solidFill>
                          <a:effectLst/>
                          <a:latin typeface="Calibri" panose="020F0502020204030204" pitchFamily="34" charset="0"/>
                        </a:rPr>
                        <a:t>2099</a:t>
                      </a:r>
                    </a:p>
                  </a:txBody>
                  <a:tcPr marL="8467" marR="8467" marT="8467" marB="0" anchor="b"/>
                </a:tc>
                <a:tc>
                  <a:txBody>
                    <a:bodyPr/>
                    <a:lstStyle/>
                    <a:p>
                      <a:pPr algn="ctr" fontAlgn="b"/>
                      <a:r>
                        <a:rPr lang="en-US" sz="1200" b="0" i="0" u="none" strike="noStrike" dirty="0">
                          <a:solidFill>
                            <a:srgbClr val="000000"/>
                          </a:solidFill>
                          <a:effectLst/>
                          <a:latin typeface="Calibri" panose="020F0502020204030204" pitchFamily="34" charset="0"/>
                        </a:rPr>
                        <a:t>27%</a:t>
                      </a:r>
                    </a:p>
                  </a:txBody>
                  <a:tcPr marL="8467" marR="8467" marT="8467" marB="0" anchor="b"/>
                </a:tc>
                <a:extLst>
                  <a:ext uri="{0D108BD9-81ED-4DB2-BD59-A6C34878D82A}">
                    <a16:rowId xmlns:a16="http://schemas.microsoft.com/office/drawing/2014/main" val="3546937873"/>
                  </a:ext>
                </a:extLst>
              </a:tr>
              <a:tr h="191347">
                <a:tc vMerge="1">
                  <a:txBody>
                    <a:bodyPr/>
                    <a:lstStyle/>
                    <a:p>
                      <a:endParaRPr lang="en-US"/>
                    </a:p>
                  </a:txBody>
                  <a:tcPr marL="77207" marR="2573" marT="2573" marB="0" anchor="ctr"/>
                </a:tc>
                <a:tc>
                  <a:txBody>
                    <a:bodyPr/>
                    <a:lstStyle/>
                    <a:p>
                      <a:pPr lvl="0" algn="l">
                        <a:buNone/>
                      </a:pPr>
                      <a:r>
                        <a:rPr lang="en-US" sz="1200" b="0" i="0" u="none" strike="noStrike">
                          <a:solidFill>
                            <a:srgbClr val="000000"/>
                          </a:solidFill>
                          <a:effectLst/>
                          <a:latin typeface="Calibri"/>
                        </a:rPr>
                        <a:t>Nantucket</a:t>
                      </a:r>
                      <a:endParaRPr lang="en-US" sz="1200"/>
                    </a:p>
                  </a:txBody>
                  <a:tcPr marL="190500" marR="6351" marT="6351" marB="0" anchor="b"/>
                </a:tc>
                <a:tc>
                  <a:txBody>
                    <a:bodyPr/>
                    <a:lstStyle/>
                    <a:p>
                      <a:pPr algn="ctr" fontAlgn="b"/>
                      <a:r>
                        <a:rPr lang="en-US" sz="1200" b="0" i="0" u="none" strike="noStrike">
                          <a:solidFill>
                            <a:srgbClr val="000000"/>
                          </a:solidFill>
                          <a:effectLst/>
                          <a:latin typeface="Calibri" panose="020F0502020204030204" pitchFamily="34" charset="0"/>
                        </a:rPr>
                        <a:t>17</a:t>
                      </a:r>
                    </a:p>
                  </a:txBody>
                  <a:tcPr marL="8467" marR="8467" marT="8467" marB="0" anchor="b"/>
                </a:tc>
                <a:tc>
                  <a:txBody>
                    <a:bodyPr/>
                    <a:lstStyle/>
                    <a:p>
                      <a:pPr algn="ctr" fontAlgn="b"/>
                      <a:r>
                        <a:rPr lang="en-US" sz="1200" b="0" i="0" u="none" strike="noStrike" dirty="0">
                          <a:solidFill>
                            <a:srgbClr val="000000"/>
                          </a:solidFill>
                          <a:effectLst/>
                          <a:latin typeface="Calibri" panose="020F0502020204030204" pitchFamily="34" charset="0"/>
                        </a:rPr>
                        <a:t>25%</a:t>
                      </a:r>
                    </a:p>
                  </a:txBody>
                  <a:tcPr marL="8467" marR="8467" marT="8467" marB="0" anchor="b"/>
                </a:tc>
                <a:extLst>
                  <a:ext uri="{0D108BD9-81ED-4DB2-BD59-A6C34878D82A}">
                    <a16:rowId xmlns:a16="http://schemas.microsoft.com/office/drawing/2014/main" val="2010508915"/>
                  </a:ext>
                </a:extLst>
              </a:tr>
              <a:tr h="191347">
                <a:tc vMerge="1">
                  <a:txBody>
                    <a:bodyPr/>
                    <a:lstStyle/>
                    <a:p>
                      <a:endParaRPr lang="en-US"/>
                    </a:p>
                  </a:txBody>
                  <a:tcPr marL="77207" marR="2573" marT="2573" marB="0" anchor="ctr"/>
                </a:tc>
                <a:tc>
                  <a:txBody>
                    <a:bodyPr/>
                    <a:lstStyle/>
                    <a:p>
                      <a:pPr lvl="0" algn="l">
                        <a:buNone/>
                      </a:pPr>
                      <a:r>
                        <a:rPr lang="en-US" sz="1200" b="0" i="0" u="none" strike="noStrike">
                          <a:solidFill>
                            <a:srgbClr val="000000"/>
                          </a:solidFill>
                          <a:effectLst/>
                          <a:latin typeface="Calibri"/>
                        </a:rPr>
                        <a:t>Norfolk</a:t>
                      </a:r>
                      <a:endParaRPr lang="en-US" sz="1200"/>
                    </a:p>
                  </a:txBody>
                  <a:tcPr marL="190500" marR="6351" marT="6351" marB="0" anchor="b"/>
                </a:tc>
                <a:tc>
                  <a:txBody>
                    <a:bodyPr/>
                    <a:lstStyle/>
                    <a:p>
                      <a:pPr algn="ctr" fontAlgn="b"/>
                      <a:r>
                        <a:rPr lang="en-US" sz="1200" b="0" i="0" u="none" strike="noStrike">
                          <a:solidFill>
                            <a:srgbClr val="000000"/>
                          </a:solidFill>
                          <a:effectLst/>
                          <a:latin typeface="Calibri" panose="020F0502020204030204" pitchFamily="34" charset="0"/>
                        </a:rPr>
                        <a:t>806</a:t>
                      </a:r>
                    </a:p>
                  </a:txBody>
                  <a:tcPr marL="8467" marR="8467" marT="8467" marB="0" anchor="b"/>
                </a:tc>
                <a:tc>
                  <a:txBody>
                    <a:bodyPr/>
                    <a:lstStyle/>
                    <a:p>
                      <a:pPr algn="ctr" fontAlgn="b"/>
                      <a:r>
                        <a:rPr lang="en-US" sz="1200" b="0" i="0" u="none" strike="noStrike" dirty="0">
                          <a:solidFill>
                            <a:srgbClr val="000000"/>
                          </a:solidFill>
                          <a:effectLst/>
                          <a:latin typeface="Calibri" panose="020F0502020204030204" pitchFamily="34" charset="0"/>
                        </a:rPr>
                        <a:t>25%</a:t>
                      </a:r>
                    </a:p>
                  </a:txBody>
                  <a:tcPr marL="8467" marR="8467" marT="8467" marB="0" anchor="b"/>
                </a:tc>
                <a:extLst>
                  <a:ext uri="{0D108BD9-81ED-4DB2-BD59-A6C34878D82A}">
                    <a16:rowId xmlns:a16="http://schemas.microsoft.com/office/drawing/2014/main" val="3900657836"/>
                  </a:ext>
                </a:extLst>
              </a:tr>
              <a:tr h="191347">
                <a:tc vMerge="1">
                  <a:txBody>
                    <a:bodyPr/>
                    <a:lstStyle/>
                    <a:p>
                      <a:endParaRPr lang="en-US"/>
                    </a:p>
                  </a:txBody>
                  <a:tcPr marL="77207" marR="2573" marT="2573" marB="0" anchor="ctr"/>
                </a:tc>
                <a:tc>
                  <a:txBody>
                    <a:bodyPr/>
                    <a:lstStyle/>
                    <a:p>
                      <a:pPr lvl="0" algn="l">
                        <a:buNone/>
                      </a:pPr>
                      <a:r>
                        <a:rPr lang="en-US" sz="1200" b="0" i="0" u="none" strike="noStrike">
                          <a:solidFill>
                            <a:srgbClr val="000000"/>
                          </a:solidFill>
                          <a:effectLst/>
                          <a:latin typeface="Calibri"/>
                        </a:rPr>
                        <a:t>Plymouth</a:t>
                      </a:r>
                      <a:endParaRPr lang="en-US" sz="1200"/>
                    </a:p>
                  </a:txBody>
                  <a:tcPr marL="190500" marR="6351" marT="6351" marB="0" anchor="b"/>
                </a:tc>
                <a:tc>
                  <a:txBody>
                    <a:bodyPr/>
                    <a:lstStyle/>
                    <a:p>
                      <a:pPr algn="ctr" fontAlgn="b"/>
                      <a:r>
                        <a:rPr lang="en-US" sz="1200" b="0" i="0" u="none" strike="noStrike">
                          <a:solidFill>
                            <a:srgbClr val="000000"/>
                          </a:solidFill>
                          <a:effectLst/>
                          <a:latin typeface="Calibri" panose="020F0502020204030204" pitchFamily="34" charset="0"/>
                        </a:rPr>
                        <a:t>383</a:t>
                      </a:r>
                    </a:p>
                  </a:txBody>
                  <a:tcPr marL="8467" marR="8467" marT="8467" marB="0" anchor="b"/>
                </a:tc>
                <a:tc>
                  <a:txBody>
                    <a:bodyPr/>
                    <a:lstStyle/>
                    <a:p>
                      <a:pPr algn="ctr" fontAlgn="b"/>
                      <a:r>
                        <a:rPr lang="en-US" sz="1200" b="0" i="0" u="none" strike="noStrike" dirty="0">
                          <a:solidFill>
                            <a:srgbClr val="000000"/>
                          </a:solidFill>
                          <a:effectLst/>
                          <a:latin typeface="Calibri" panose="020F0502020204030204" pitchFamily="34" charset="0"/>
                        </a:rPr>
                        <a:t>27%</a:t>
                      </a:r>
                    </a:p>
                  </a:txBody>
                  <a:tcPr marL="8467" marR="8467" marT="8467" marB="0" anchor="b"/>
                </a:tc>
                <a:extLst>
                  <a:ext uri="{0D108BD9-81ED-4DB2-BD59-A6C34878D82A}">
                    <a16:rowId xmlns:a16="http://schemas.microsoft.com/office/drawing/2014/main" val="338531630"/>
                  </a:ext>
                </a:extLst>
              </a:tr>
              <a:tr h="191347">
                <a:tc vMerge="1">
                  <a:txBody>
                    <a:bodyPr/>
                    <a:lstStyle/>
                    <a:p>
                      <a:endParaRPr lang="en-US"/>
                    </a:p>
                  </a:txBody>
                  <a:tcPr marL="77207" marR="2573" marT="2573" marB="0" anchor="ctr"/>
                </a:tc>
                <a:tc>
                  <a:txBody>
                    <a:bodyPr/>
                    <a:lstStyle/>
                    <a:p>
                      <a:pPr lvl="0" algn="l">
                        <a:buNone/>
                      </a:pPr>
                      <a:r>
                        <a:rPr lang="en-US" sz="1200" b="0" i="0" u="none" strike="noStrike">
                          <a:solidFill>
                            <a:srgbClr val="000000"/>
                          </a:solidFill>
                          <a:effectLst/>
                          <a:latin typeface="Calibri"/>
                        </a:rPr>
                        <a:t>Suffolk</a:t>
                      </a:r>
                      <a:endParaRPr lang="en-US" sz="1200"/>
                    </a:p>
                  </a:txBody>
                  <a:tcPr marL="190500" marR="6351" marT="6351" marB="0" anchor="b"/>
                </a:tc>
                <a:tc>
                  <a:txBody>
                    <a:bodyPr/>
                    <a:lstStyle/>
                    <a:p>
                      <a:pPr algn="ctr" fontAlgn="b"/>
                      <a:r>
                        <a:rPr lang="en-US" sz="1200" b="0" i="0" u="none" strike="noStrike">
                          <a:solidFill>
                            <a:srgbClr val="000000"/>
                          </a:solidFill>
                          <a:effectLst/>
                          <a:latin typeface="Calibri" panose="020F0502020204030204" pitchFamily="34" charset="0"/>
                        </a:rPr>
                        <a:t>871</a:t>
                      </a:r>
                    </a:p>
                  </a:txBody>
                  <a:tcPr marL="8467" marR="8467" marT="8467" marB="0" anchor="b"/>
                </a:tc>
                <a:tc>
                  <a:txBody>
                    <a:bodyPr/>
                    <a:lstStyle/>
                    <a:p>
                      <a:pPr algn="ctr" fontAlgn="b"/>
                      <a:r>
                        <a:rPr lang="en-US" sz="1200" b="0" i="0" u="none" strike="noStrike" dirty="0">
                          <a:solidFill>
                            <a:srgbClr val="000000"/>
                          </a:solidFill>
                          <a:effectLst/>
                          <a:latin typeface="Calibri" panose="020F0502020204030204" pitchFamily="34" charset="0"/>
                        </a:rPr>
                        <a:t>30%</a:t>
                      </a:r>
                    </a:p>
                  </a:txBody>
                  <a:tcPr marL="8467" marR="8467" marT="8467" marB="0" anchor="b"/>
                </a:tc>
                <a:extLst>
                  <a:ext uri="{0D108BD9-81ED-4DB2-BD59-A6C34878D82A}">
                    <a16:rowId xmlns:a16="http://schemas.microsoft.com/office/drawing/2014/main" val="866014136"/>
                  </a:ext>
                </a:extLst>
              </a:tr>
              <a:tr h="191347">
                <a:tc vMerge="1">
                  <a:txBody>
                    <a:bodyPr/>
                    <a:lstStyle/>
                    <a:p>
                      <a:endParaRPr lang="en-US"/>
                    </a:p>
                  </a:txBody>
                  <a:tcPr marL="77207" marR="2573" marT="2573" marB="0" anchor="ctr"/>
                </a:tc>
                <a:tc>
                  <a:txBody>
                    <a:bodyPr/>
                    <a:lstStyle/>
                    <a:p>
                      <a:pPr lvl="0" algn="l">
                        <a:buNone/>
                      </a:pPr>
                      <a:r>
                        <a:rPr lang="en-US" sz="1200" b="0" i="0" u="none" strike="noStrike">
                          <a:solidFill>
                            <a:srgbClr val="000000"/>
                          </a:solidFill>
                          <a:effectLst/>
                          <a:latin typeface="Calibri"/>
                        </a:rPr>
                        <a:t>Worcester</a:t>
                      </a:r>
                      <a:endParaRPr lang="en-US" sz="1200"/>
                    </a:p>
                  </a:txBody>
                  <a:tcPr marL="190500" marR="6351" marT="6351" marB="0" anchor="b"/>
                </a:tc>
                <a:tc>
                  <a:txBody>
                    <a:bodyPr/>
                    <a:lstStyle/>
                    <a:p>
                      <a:pPr algn="ctr" fontAlgn="b"/>
                      <a:r>
                        <a:rPr lang="en-US" sz="1200" b="0" i="0" u="none" strike="noStrike">
                          <a:solidFill>
                            <a:srgbClr val="000000"/>
                          </a:solidFill>
                          <a:effectLst/>
                          <a:latin typeface="Calibri" panose="020F0502020204030204" pitchFamily="34" charset="0"/>
                        </a:rPr>
                        <a:t>789</a:t>
                      </a:r>
                    </a:p>
                  </a:txBody>
                  <a:tcPr marL="8467" marR="8467" marT="8467" marB="0" anchor="b"/>
                </a:tc>
                <a:tc>
                  <a:txBody>
                    <a:bodyPr/>
                    <a:lstStyle/>
                    <a:p>
                      <a:pPr algn="ctr" fontAlgn="b"/>
                      <a:r>
                        <a:rPr lang="en-US" sz="1200" b="0" i="0" u="none" strike="noStrike" dirty="0">
                          <a:solidFill>
                            <a:srgbClr val="000000"/>
                          </a:solidFill>
                          <a:effectLst/>
                          <a:latin typeface="Calibri" panose="020F0502020204030204" pitchFamily="34" charset="0"/>
                        </a:rPr>
                        <a:t>23%</a:t>
                      </a:r>
                    </a:p>
                  </a:txBody>
                  <a:tcPr marL="8467" marR="8467" marT="8467" marB="0" anchor="b"/>
                </a:tc>
                <a:extLst>
                  <a:ext uri="{0D108BD9-81ED-4DB2-BD59-A6C34878D82A}">
                    <a16:rowId xmlns:a16="http://schemas.microsoft.com/office/drawing/2014/main" val="2476429833"/>
                  </a:ext>
                </a:extLst>
              </a:tr>
            </a:tbl>
          </a:graphicData>
        </a:graphic>
      </p:graphicFrame>
      <p:sp>
        <p:nvSpPr>
          <p:cNvPr id="9" name="TextBox 1">
            <a:extLst>
              <a:ext uri="{FF2B5EF4-FFF2-40B4-BE49-F238E27FC236}">
                <a16:creationId xmlns:a16="http://schemas.microsoft.com/office/drawing/2014/main" id="{22D79CB5-1477-4610-97D6-4BFF52F665C5}"/>
              </a:ext>
            </a:extLst>
          </p:cNvPr>
          <p:cNvSpPr txBox="1"/>
          <p:nvPr/>
        </p:nvSpPr>
        <p:spPr>
          <a:xfrm>
            <a:off x="8396059" y="3839655"/>
            <a:ext cx="3310165" cy="2446824"/>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000000"/>
                </a:solidFill>
                <a:effectLst/>
                <a:uLnTx/>
                <a:uFillTx/>
                <a:latin typeface="Arial"/>
                <a:cs typeface="Arial"/>
                <a:sym typeface="Arial"/>
              </a:rPr>
              <a:t>Preliminary analysis. Statistical significance testing forthcoming.</a:t>
            </a:r>
            <a:r>
              <a:rPr kumimoji="0" lang="en-US" sz="900" b="0" i="0" u="none" strike="noStrike" kern="1200" cap="none" spc="0" normalizeH="0" baseline="0" noProof="0" dirty="0">
                <a:ln>
                  <a:noFill/>
                </a:ln>
                <a:solidFill>
                  <a:srgbClr val="000000"/>
                </a:solidFill>
                <a:effectLst/>
                <a:uLnTx/>
                <a:uFillTx/>
                <a:latin typeface="Arial"/>
                <a:cs typeface="Arial"/>
                <a:sym typeface="Arial"/>
              </a:rPr>
              <a:t> </a:t>
            </a:r>
            <a:endParaRPr kumimoji="0" lang="en-US" sz="9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120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rgbClr val="000000"/>
                </a:solidFill>
                <a:effectLst/>
                <a:uLnTx/>
                <a:uFillTx/>
                <a:latin typeface="Arial"/>
                <a:cs typeface="Arial"/>
                <a:sym typeface="Arial"/>
              </a:rPr>
              <a:t>Note: </a:t>
            </a:r>
            <a:r>
              <a:rPr kumimoji="0" lang="en-US" sz="900" b="0" i="0" u="none" strike="noStrike" kern="1200" cap="none" spc="0" normalizeH="0" baseline="0" noProof="0" dirty="0">
                <a:ln>
                  <a:noFill/>
                </a:ln>
                <a:solidFill>
                  <a:srgbClr val="000000"/>
                </a:solidFill>
                <a:effectLst/>
                <a:uLnTx/>
                <a:uFillTx/>
                <a:latin typeface="Arial"/>
                <a:cs typeface="Arial"/>
                <a:sym typeface="Arial"/>
              </a:rPr>
              <a:t>All percentages presented here (except County) </a:t>
            </a:r>
            <a:r>
              <a:rPr kumimoji="0" lang="en-US" sz="900" b="0" i="0" u="none" strike="noStrike" kern="0" cap="none" spc="0" normalizeH="0" baseline="0" noProof="0" dirty="0">
                <a:ln>
                  <a:noFill/>
                </a:ln>
                <a:solidFill>
                  <a:srgbClr val="000000"/>
                </a:solidFill>
                <a:effectLst/>
                <a:uLnTx/>
                <a:uFillTx/>
                <a:latin typeface="Arial"/>
                <a:cs typeface="Arial"/>
                <a:sym typeface="Arial"/>
              </a:rPr>
              <a:t>are weighted to the </a:t>
            </a:r>
            <a:r>
              <a:rPr kumimoji="0" lang="en-US" sz="900" b="0" i="0" u="none" strike="noStrike" kern="1200" cap="none" spc="0" normalizeH="0" baseline="0" noProof="0" dirty="0">
                <a:ln>
                  <a:noFill/>
                </a:ln>
                <a:solidFill>
                  <a:srgbClr val="000000"/>
                </a:solidFill>
                <a:effectLst/>
                <a:uLnTx/>
                <a:uFillTx/>
                <a:latin typeface="Arial"/>
                <a:cs typeface="Arial"/>
                <a:sym typeface="Arial"/>
              </a:rPr>
              <a:t>statewide age </a:t>
            </a:r>
            <a:r>
              <a:rPr kumimoji="0" lang="en-US" sz="900" b="0" i="0" u="none" strike="noStrike" kern="0" cap="none" spc="0" normalizeH="0" baseline="0" noProof="0" dirty="0">
                <a:ln>
                  <a:noFill/>
                </a:ln>
                <a:solidFill>
                  <a:srgbClr val="000000"/>
                </a:solidFill>
                <a:effectLst/>
                <a:uLnTx/>
                <a:uFillTx/>
                <a:latin typeface="Arial"/>
                <a:cs typeface="Arial"/>
                <a:sym typeface="Arial"/>
              </a:rPr>
              <a:t>and </a:t>
            </a:r>
            <a:r>
              <a:rPr kumimoji="0" lang="en-US" sz="900" b="0" i="0" u="none" strike="noStrike" kern="1200" cap="none" spc="0" normalizeH="0" baseline="0" noProof="0" dirty="0">
                <a:ln>
                  <a:noFill/>
                </a:ln>
                <a:solidFill>
                  <a:srgbClr val="000000"/>
                </a:solidFill>
                <a:effectLst/>
                <a:uLnTx/>
                <a:uFillTx/>
                <a:latin typeface="Arial"/>
                <a:cs typeface="Arial"/>
                <a:sym typeface="Arial"/>
              </a:rPr>
              <a:t>educational distribution of those 25 years old or older in Massachusetts</a:t>
            </a:r>
            <a:endParaRPr kumimoji="0" lang="en-US" sz="9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1200" cap="none" spc="0" normalizeH="0" baseline="0" noProof="0" dirty="0">
                <a:ln>
                  <a:noFill/>
                </a:ln>
                <a:solidFill>
                  <a:srgbClr val="000000"/>
                </a:solidFill>
                <a:effectLst/>
                <a:uLnTx/>
                <a:uFillTx/>
                <a:latin typeface="Arial"/>
                <a:cs typeface="Arial"/>
                <a:sym typeface="Arial"/>
              </a:rPr>
              <a:t>Data presented at sub-state geographies (county, rural cluster, municipality) were NOT weighted to the statewide age and educational distribution of those 25 years or older in MA since the age and educational distributions within those geographies may be different than the statewide distribution.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120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1200" cap="none" spc="0" normalizeH="0" baseline="0" noProof="0" dirty="0">
                <a:ln>
                  <a:noFill/>
                </a:ln>
                <a:solidFill>
                  <a:srgbClr val="000000"/>
                </a:solidFill>
                <a:effectLst/>
                <a:uLnTx/>
                <a:uFillTx/>
                <a:latin typeface="Arial"/>
                <a:cs typeface="Arial"/>
                <a:sym typeface="Arial"/>
              </a:rPr>
              <a:t>Unweighted percentages should NOT be compared to weighted percentages.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120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120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9871089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EC1C4EF3-3A8A-F442-8EF2-6A57E937ACE1}"/>
              </a:ext>
            </a:extLst>
          </p:cNvPr>
          <p:cNvSpPr txBox="1">
            <a:spLocks/>
          </p:cNvSpPr>
          <p:nvPr/>
        </p:nvSpPr>
        <p:spPr>
          <a:xfrm>
            <a:off x="1722474" y="1719618"/>
            <a:ext cx="10260259" cy="1861787"/>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5000" b="1" i="0" kern="1200" cap="all" baseline="0">
                <a:solidFill>
                  <a:srgbClr val="1C2632"/>
                </a:solidFill>
                <a:latin typeface="Arial" charset="0"/>
                <a:ea typeface="Arial" charset="0"/>
                <a:cs typeface="Arial"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all" spc="0" normalizeH="0" baseline="0" noProof="0" dirty="0">
                <a:ln>
                  <a:noFill/>
                </a:ln>
                <a:solidFill>
                  <a:prstClr val="white"/>
                </a:solidFill>
                <a:effectLst/>
                <a:uLnTx/>
                <a:uFillTx/>
                <a:latin typeface="Arial" charset="0"/>
                <a:cs typeface="Arial" charset="0"/>
              </a:rPr>
              <a:t>UPDATE ON THE Office of Problem Gambling Services: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en-US" sz="4400" b="1" i="1" u="none" strike="noStrike" kern="1200" cap="all" spc="0" normalizeH="0" baseline="0" noProof="0" dirty="0">
                <a:ln>
                  <a:noFill/>
                </a:ln>
                <a:solidFill>
                  <a:srgbClr val="92D050"/>
                </a:solidFill>
                <a:effectLst/>
                <a:uLnTx/>
                <a:uFillTx/>
                <a:latin typeface="Arial" charset="0"/>
                <a:cs typeface="Arial" charset="0"/>
              </a:rPr>
              <a:t>Engagement, Equity, and Empowerment </a:t>
            </a:r>
          </a:p>
        </p:txBody>
      </p:sp>
      <p:sp>
        <p:nvSpPr>
          <p:cNvPr id="3" name="Subtitle 3">
            <a:extLst>
              <a:ext uri="{FF2B5EF4-FFF2-40B4-BE49-F238E27FC236}">
                <a16:creationId xmlns:a16="http://schemas.microsoft.com/office/drawing/2014/main" id="{FF1BA0A7-A603-4A44-96C5-9FA90B2F7419}"/>
              </a:ext>
            </a:extLst>
          </p:cNvPr>
          <p:cNvSpPr txBox="1">
            <a:spLocks/>
          </p:cNvSpPr>
          <p:nvPr/>
        </p:nvSpPr>
        <p:spPr>
          <a:xfrm>
            <a:off x="594519" y="4082902"/>
            <a:ext cx="6696618" cy="1095078"/>
          </a:xfrm>
          <a:prstGeom prst="rect">
            <a:avLst/>
          </a:prstGeom>
        </p:spPr>
        <p:txBody>
          <a:bodyPr vert="horz" lIns="91440" tIns="45720" rIns="91440" bIns="45720" rtlCol="0" anchor="t" anchorCtr="0">
            <a:noAutofit/>
          </a:bodyPr>
          <a:lstStyle>
            <a:lvl1pPr marL="0" indent="0" algn="l" defTabSz="914400" rtl="0" eaLnBrk="1" latinLnBrk="0" hangingPunct="1">
              <a:lnSpc>
                <a:spcPct val="100000"/>
              </a:lnSpc>
              <a:spcBef>
                <a:spcPts val="1000"/>
              </a:spcBef>
              <a:buClr>
                <a:srgbClr val="CB1F54"/>
              </a:buClr>
              <a:buFont typeface="Arial"/>
              <a:buNone/>
              <a:defRPr sz="2400" b="0" i="0" kern="1200" baseline="0">
                <a:solidFill>
                  <a:schemeClr val="bg1"/>
                </a:solidFill>
                <a:latin typeface="+mn-lt"/>
                <a:ea typeface="Arial" charset="0"/>
                <a:cs typeface="Arial" charset="0"/>
              </a:defRPr>
            </a:lvl1pPr>
            <a:lvl2pPr marL="457200" indent="0" algn="ctr" defTabSz="914400" rtl="0" eaLnBrk="1" latinLnBrk="0" hangingPunct="1">
              <a:lnSpc>
                <a:spcPct val="110000"/>
              </a:lnSpc>
              <a:spcBef>
                <a:spcPts val="500"/>
              </a:spcBef>
              <a:buClr>
                <a:srgbClr val="CB1F54"/>
              </a:buClr>
              <a:buFont typeface="Arial"/>
              <a:buNone/>
              <a:defRPr sz="2000" kern="1200">
                <a:solidFill>
                  <a:schemeClr val="tx1"/>
                </a:solidFill>
                <a:latin typeface="+mn-lt"/>
                <a:ea typeface="+mn-ea"/>
                <a:cs typeface="+mn-cs"/>
              </a:defRPr>
            </a:lvl2pPr>
            <a:lvl3pPr marL="914400" indent="0" algn="ctr" defTabSz="914400" rtl="0" eaLnBrk="1" latinLnBrk="0" hangingPunct="1">
              <a:lnSpc>
                <a:spcPct val="110000"/>
              </a:lnSpc>
              <a:spcBef>
                <a:spcPts val="500"/>
              </a:spcBef>
              <a:buClr>
                <a:srgbClr val="CB1F54"/>
              </a:buClr>
              <a:buFont typeface="Arial"/>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500"/>
              </a:spcBef>
              <a:buClr>
                <a:srgbClr val="CB1F54"/>
              </a:buClr>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rgbClr val="CB1F54"/>
              </a:buClr>
              <a:buFont typeface="Arial"/>
              <a:buNone/>
              <a:defRPr sz="1600" kern="1200">
                <a:solidFill>
                  <a:srgbClr val="1C2632"/>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CB1F54"/>
              </a:buClr>
              <a:buSzTx/>
              <a:buFont typeface="Arial"/>
              <a:buNone/>
              <a:tabLst/>
              <a:defRPr/>
            </a:pPr>
            <a:r>
              <a:rPr kumimoji="0" lang="en-US" sz="2400" b="0" i="0" u="none" strike="noStrike" kern="1200" cap="none" spc="0" normalizeH="0" baseline="0" noProof="0" dirty="0">
                <a:ln>
                  <a:noFill/>
                </a:ln>
                <a:solidFill>
                  <a:sysClr val="window" lastClr="FFFFFF"/>
                </a:solidFill>
                <a:effectLst/>
                <a:uLnTx/>
                <a:uFillTx/>
                <a:latin typeface="Calibri"/>
                <a:cs typeface="Arial" charset="0"/>
              </a:rPr>
              <a:t>Public Health Council </a:t>
            </a:r>
          </a:p>
          <a:p>
            <a:pPr marL="0" marR="0" lvl="0" indent="0" algn="l" defTabSz="914400" rtl="0" eaLnBrk="1" fontAlgn="auto" latinLnBrk="0" hangingPunct="1">
              <a:lnSpc>
                <a:spcPct val="100000"/>
              </a:lnSpc>
              <a:spcBef>
                <a:spcPts val="1000"/>
              </a:spcBef>
              <a:spcAft>
                <a:spcPts val="0"/>
              </a:spcAft>
              <a:buClr>
                <a:srgbClr val="CB1F54"/>
              </a:buClr>
              <a:buSzTx/>
              <a:buFont typeface="Arial"/>
              <a:buNone/>
              <a:tabLst/>
              <a:defRPr/>
            </a:pPr>
            <a:r>
              <a:rPr kumimoji="0" lang="en-US" sz="2400" b="0" i="0" u="none" strike="noStrike" kern="1200" cap="none" spc="0" normalizeH="0" baseline="0" noProof="0" dirty="0">
                <a:ln>
                  <a:noFill/>
                </a:ln>
                <a:solidFill>
                  <a:sysClr val="window" lastClr="FFFFFF"/>
                </a:solidFill>
                <a:effectLst/>
                <a:uLnTx/>
                <a:uFillTx/>
                <a:latin typeface="Calibri"/>
                <a:cs typeface="Arial" charset="0"/>
              </a:rPr>
              <a:t>March 10</a:t>
            </a:r>
            <a:r>
              <a:rPr kumimoji="0" lang="en-US" sz="2400" b="0" i="0" u="none" strike="noStrike" kern="1200" cap="none" spc="0" normalizeH="0" baseline="30000" noProof="0" dirty="0">
                <a:ln>
                  <a:noFill/>
                </a:ln>
                <a:solidFill>
                  <a:sysClr val="window" lastClr="FFFFFF"/>
                </a:solidFill>
                <a:effectLst/>
                <a:uLnTx/>
                <a:uFillTx/>
                <a:latin typeface="Calibri"/>
                <a:cs typeface="Arial" charset="0"/>
              </a:rPr>
              <a:t>th</a:t>
            </a:r>
            <a:r>
              <a:rPr kumimoji="0" lang="en-US" sz="2400" b="0" i="0" u="none" strike="noStrike" kern="1200" cap="none" spc="0" normalizeH="0" baseline="0" noProof="0" dirty="0">
                <a:ln>
                  <a:noFill/>
                </a:ln>
                <a:solidFill>
                  <a:sysClr val="window" lastClr="FFFFFF"/>
                </a:solidFill>
                <a:effectLst/>
                <a:uLnTx/>
                <a:uFillTx/>
                <a:latin typeface="Calibri"/>
                <a:cs typeface="Arial" charset="0"/>
              </a:rPr>
              <a:t>, 2021</a:t>
            </a:r>
          </a:p>
        </p:txBody>
      </p:sp>
      <p:sp>
        <p:nvSpPr>
          <p:cNvPr id="4" name="Content Placeholder 16">
            <a:extLst>
              <a:ext uri="{FF2B5EF4-FFF2-40B4-BE49-F238E27FC236}">
                <a16:creationId xmlns:a16="http://schemas.microsoft.com/office/drawing/2014/main" id="{E360BE17-72C1-2D40-9570-6B55000C01CE}"/>
              </a:ext>
            </a:extLst>
          </p:cNvPr>
          <p:cNvSpPr txBox="1">
            <a:spLocks/>
          </p:cNvSpPr>
          <p:nvPr/>
        </p:nvSpPr>
        <p:spPr>
          <a:xfrm>
            <a:off x="611391" y="5177980"/>
            <a:ext cx="6330830" cy="1490834"/>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1000"/>
              </a:spcBef>
              <a:buClr>
                <a:srgbClr val="CB1F54"/>
              </a:buClr>
              <a:buFont typeface="Arial"/>
              <a:buNone/>
              <a:defRPr sz="1800" kern="1200">
                <a:solidFill>
                  <a:schemeClr val="bg1"/>
                </a:solidFill>
                <a:latin typeface="+mn-lt"/>
                <a:ea typeface="+mn-ea"/>
                <a:cs typeface="+mn-cs"/>
              </a:defRPr>
            </a:lvl1pPr>
            <a:lvl2pPr marL="457200" indent="0" algn="l" defTabSz="914400" rtl="0" eaLnBrk="1" latinLnBrk="0" hangingPunct="1">
              <a:lnSpc>
                <a:spcPct val="110000"/>
              </a:lnSpc>
              <a:spcBef>
                <a:spcPts val="500"/>
              </a:spcBef>
              <a:buClr>
                <a:srgbClr val="CB1F54"/>
              </a:buClr>
              <a:buFont typeface="Arial"/>
              <a:buNone/>
              <a:defRPr sz="2000" kern="1200">
                <a:solidFill>
                  <a:schemeClr val="bg1"/>
                </a:solidFill>
                <a:latin typeface="+mn-lt"/>
                <a:ea typeface="+mn-ea"/>
                <a:cs typeface="+mn-cs"/>
              </a:defRPr>
            </a:lvl2pPr>
            <a:lvl3pPr marL="914400" indent="0" algn="l" defTabSz="914400" rtl="0" eaLnBrk="1" latinLnBrk="0" hangingPunct="1">
              <a:lnSpc>
                <a:spcPct val="110000"/>
              </a:lnSpc>
              <a:spcBef>
                <a:spcPts val="500"/>
              </a:spcBef>
              <a:buClr>
                <a:srgbClr val="CB1F54"/>
              </a:buClr>
              <a:buFont typeface="Arial"/>
              <a:buNone/>
              <a:defRPr sz="2000" kern="1200">
                <a:solidFill>
                  <a:schemeClr val="bg1"/>
                </a:solidFill>
                <a:latin typeface="+mn-lt"/>
                <a:ea typeface="+mn-ea"/>
                <a:cs typeface="+mn-cs"/>
              </a:defRPr>
            </a:lvl3pPr>
            <a:lvl4pPr marL="1371600" indent="0" algn="l" defTabSz="914400" rtl="0" eaLnBrk="1" latinLnBrk="0" hangingPunct="1">
              <a:lnSpc>
                <a:spcPct val="110000"/>
              </a:lnSpc>
              <a:spcBef>
                <a:spcPts val="500"/>
              </a:spcBef>
              <a:buClr>
                <a:srgbClr val="CB1F54"/>
              </a:buClr>
              <a:buFont typeface="Arial"/>
              <a:buNone/>
              <a:defRPr sz="2000" kern="1200">
                <a:solidFill>
                  <a:schemeClr val="bg1"/>
                </a:solidFill>
                <a:latin typeface="+mn-lt"/>
                <a:ea typeface="+mn-ea"/>
                <a:cs typeface="+mn-cs"/>
              </a:defRPr>
            </a:lvl4pPr>
            <a:lvl5pPr marL="1828800" indent="0" algn="l" defTabSz="914400" rtl="0" eaLnBrk="1" latinLnBrk="0" hangingPunct="1">
              <a:lnSpc>
                <a:spcPct val="90000"/>
              </a:lnSpc>
              <a:spcBef>
                <a:spcPts val="500"/>
              </a:spcBef>
              <a:buClr>
                <a:srgbClr val="CB1F54"/>
              </a:buClr>
              <a:buFont typeface="Arial"/>
              <a:buNone/>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CB1F54"/>
              </a:buClr>
              <a:buSzTx/>
              <a:buFont typeface="Arial"/>
              <a:buNone/>
              <a:tabLst/>
              <a:defRPr/>
            </a:pPr>
            <a:endParaRPr kumimoji="0" lang="en-US" sz="1600" b="0" i="0" u="none" strike="noStrike" kern="1200" cap="none" spc="0" normalizeH="0" baseline="0" noProof="0" dirty="0">
              <a:ln>
                <a:noFill/>
              </a:ln>
              <a:solidFill>
                <a:sysClr val="window" lastClr="FFFFFF"/>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
                <a:srgbClr val="CB1F54"/>
              </a:buClr>
              <a:buSzTx/>
              <a:buFont typeface="Arial"/>
              <a:buNone/>
              <a:tabLst/>
              <a:defRPr/>
            </a:pPr>
            <a:r>
              <a:rPr kumimoji="0" lang="en-US" sz="1600" b="0" i="0" u="none" strike="noStrike" kern="1200" cap="none" spc="0" normalizeH="0" baseline="0" noProof="0" dirty="0">
                <a:ln>
                  <a:noFill/>
                </a:ln>
                <a:solidFill>
                  <a:sysClr val="window" lastClr="FFFFFF"/>
                </a:solidFill>
                <a:effectLst/>
                <a:uLnTx/>
                <a:uFillTx/>
                <a:latin typeface="Calibri"/>
                <a:ea typeface="+mn-ea"/>
                <a:cs typeface="+mn-cs"/>
              </a:rPr>
              <a:t>Victor Ortiz                                                           </a:t>
            </a:r>
            <a:br>
              <a:rPr kumimoji="0" lang="en-US" sz="1600" b="0" i="0" u="none" strike="noStrike" kern="1200" cap="none" spc="0" normalizeH="0" baseline="0" noProof="0" dirty="0">
                <a:ln>
                  <a:noFill/>
                </a:ln>
                <a:solidFill>
                  <a:sysClr val="window" lastClr="FFFFFF"/>
                </a:solidFill>
                <a:effectLst/>
                <a:uLnTx/>
                <a:uFillTx/>
                <a:latin typeface="Calibri"/>
                <a:ea typeface="+mn-ea"/>
                <a:cs typeface="+mn-cs"/>
              </a:rPr>
            </a:br>
            <a:r>
              <a:rPr kumimoji="0" lang="en-US" sz="1600" b="0" i="0" u="none" strike="noStrike" kern="1200" cap="none" spc="0" normalizeH="0" baseline="0" noProof="0" dirty="0">
                <a:ln>
                  <a:noFill/>
                </a:ln>
                <a:solidFill>
                  <a:sysClr val="window" lastClr="FFFFFF"/>
                </a:solidFill>
                <a:effectLst/>
                <a:uLnTx/>
                <a:uFillTx/>
                <a:latin typeface="Calibri"/>
                <a:ea typeface="+mn-ea"/>
                <a:cs typeface="+mn-cs"/>
              </a:rPr>
              <a:t>Director of the Office of Problem Gambling Services</a:t>
            </a:r>
          </a:p>
          <a:p>
            <a:pPr marL="0" marR="0" lvl="0" indent="0" algn="l" defTabSz="914400" rtl="0" eaLnBrk="1" fontAlgn="auto" latinLnBrk="0" hangingPunct="1">
              <a:lnSpc>
                <a:spcPct val="100000"/>
              </a:lnSpc>
              <a:spcBef>
                <a:spcPts val="0"/>
              </a:spcBef>
              <a:spcAft>
                <a:spcPts val="0"/>
              </a:spcAft>
              <a:buClr>
                <a:srgbClr val="CB1F54"/>
              </a:buClr>
              <a:buSzTx/>
              <a:buFont typeface="Arial"/>
              <a:buNone/>
              <a:tabLst/>
              <a:defRPr/>
            </a:pPr>
            <a:endParaRPr kumimoji="0" lang="en-US" sz="1600" b="0" i="0" u="none" strike="noStrike" kern="1200" cap="none" spc="0" normalizeH="0" baseline="0" noProof="0" dirty="0">
              <a:ln>
                <a:noFill/>
              </a:ln>
              <a:solidFill>
                <a:sysClr val="window" lastClr="FFFFFF"/>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
                <a:srgbClr val="CB1F54"/>
              </a:buClr>
              <a:buSzTx/>
              <a:buFont typeface="Arial"/>
              <a:buNone/>
              <a:tabLst/>
              <a:defRPr/>
            </a:pPr>
            <a:r>
              <a:rPr kumimoji="0" lang="en-US" sz="1600" b="0" i="0" u="none" strike="noStrike" kern="1200" cap="none" spc="0" normalizeH="0" baseline="0" noProof="0" dirty="0">
                <a:ln>
                  <a:noFill/>
                </a:ln>
                <a:solidFill>
                  <a:sysClr val="window" lastClr="FFFFFF"/>
                </a:solidFill>
                <a:effectLst/>
                <a:uLnTx/>
                <a:uFillTx/>
                <a:latin typeface="Calibri"/>
                <a:ea typeface="+mn-ea"/>
                <a:cs typeface="+mn-cs"/>
              </a:rPr>
              <a:t>Rachael Cain</a:t>
            </a:r>
          </a:p>
          <a:p>
            <a:pPr marL="0" marR="0" lvl="0" indent="0" algn="l" defTabSz="914400" rtl="0" eaLnBrk="1" fontAlgn="auto" latinLnBrk="0" hangingPunct="1">
              <a:lnSpc>
                <a:spcPct val="100000"/>
              </a:lnSpc>
              <a:spcBef>
                <a:spcPts val="0"/>
              </a:spcBef>
              <a:spcAft>
                <a:spcPts val="0"/>
              </a:spcAft>
              <a:buClr>
                <a:srgbClr val="CB1F54"/>
              </a:buClr>
              <a:buSzTx/>
              <a:buFont typeface="Arial"/>
              <a:buNone/>
              <a:tabLst/>
              <a:defRPr/>
            </a:pPr>
            <a:r>
              <a:rPr kumimoji="0" lang="en-US" sz="1600" b="0" i="0" u="none" strike="noStrike" kern="1200" cap="none" spc="0" normalizeH="0" baseline="0" noProof="0" dirty="0">
                <a:ln>
                  <a:noFill/>
                </a:ln>
                <a:solidFill>
                  <a:sysClr val="window" lastClr="FFFFFF"/>
                </a:solidFill>
                <a:effectLst/>
                <a:uLnTx/>
                <a:uFillTx/>
                <a:latin typeface="Calibri"/>
                <a:ea typeface="+mn-ea"/>
                <a:cs typeface="+mn-cs"/>
              </a:rPr>
              <a:t>Asst. Director of Programs and Services </a:t>
            </a:r>
          </a:p>
          <a:p>
            <a:pPr marL="0" marR="0" lvl="0" indent="0" algn="l" defTabSz="914400" rtl="0" eaLnBrk="1" fontAlgn="auto" latinLnBrk="0" hangingPunct="1">
              <a:lnSpc>
                <a:spcPct val="100000"/>
              </a:lnSpc>
              <a:spcBef>
                <a:spcPts val="0"/>
              </a:spcBef>
              <a:spcAft>
                <a:spcPts val="0"/>
              </a:spcAft>
              <a:buClr>
                <a:srgbClr val="CB1F54"/>
              </a:buClr>
              <a:buSzTx/>
              <a:buFont typeface="Arial"/>
              <a:buNone/>
              <a:tabLst/>
              <a:defRPr/>
            </a:pPr>
            <a:endParaRPr kumimoji="0" lang="en-US" sz="1600" b="0" i="0" u="none" strike="noStrike" kern="1200" cap="none" spc="0" normalizeH="0" baseline="0" noProof="0" dirty="0">
              <a:ln>
                <a:noFill/>
              </a:ln>
              <a:solidFill>
                <a:sysClr val="window" lastClr="FFFFFF"/>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
                <a:srgbClr val="CB1F54"/>
              </a:buClr>
              <a:buSzTx/>
              <a:buFont typeface="Arial"/>
              <a:buNone/>
              <a:tabLst/>
              <a:defRPr/>
            </a:pPr>
            <a:endParaRPr kumimoji="0" lang="en-US" sz="1600" b="0" i="0" u="none" strike="noStrike" kern="1200" cap="none" spc="0" normalizeH="0" baseline="0" noProof="0" dirty="0">
              <a:ln>
                <a:noFill/>
              </a:ln>
              <a:solidFill>
                <a:sysClr val="window" lastClr="FFFFFF"/>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
                <a:srgbClr val="CB1F54"/>
              </a:buClr>
              <a:buSzTx/>
              <a:buFont typeface="Arial"/>
              <a:buNone/>
              <a:tabLst/>
              <a:defRPr/>
            </a:pPr>
            <a:endParaRPr kumimoji="0" lang="en-US" sz="1600" b="0" i="0" u="none" strike="noStrike" kern="1200" cap="none" spc="0" normalizeH="0" baseline="0" noProof="0" dirty="0">
              <a:ln>
                <a:noFill/>
              </a:ln>
              <a:solidFill>
                <a:sysClr val="window" lastClr="FFFFFF"/>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
                <a:srgbClr val="CB1F54"/>
              </a:buClr>
              <a:buSzTx/>
              <a:buFont typeface="Arial"/>
              <a:buNone/>
              <a:tabLst/>
              <a:defRPr/>
            </a:pPr>
            <a:endParaRPr kumimoji="0" lang="en-US" sz="1600" b="0" i="0" u="none" strike="noStrike" kern="1200" cap="none" spc="0" normalizeH="0" baseline="0" noProof="0" dirty="0">
              <a:ln>
                <a:noFill/>
              </a:ln>
              <a:solidFill>
                <a:sysClr val="window" lastClr="FFFFFF"/>
              </a:solidFill>
              <a:effectLst/>
              <a:uLnTx/>
              <a:uFillTx/>
              <a:latin typeface="Calibri"/>
              <a:ea typeface="+mn-ea"/>
              <a:cs typeface="+mn-cs"/>
            </a:endParaRPr>
          </a:p>
        </p:txBody>
      </p:sp>
    </p:spTree>
    <p:extLst>
      <p:ext uri="{BB962C8B-B14F-4D97-AF65-F5344CB8AC3E}">
        <p14:creationId xmlns:p14="http://schemas.microsoft.com/office/powerpoint/2010/main" val="323530048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345056F-37CA-FB4C-BA02-E6DE548BF3FD}"/>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64646">
                    <a:lumMod val="40000"/>
                    <a:lumOff val="60000"/>
                  </a:srgbClr>
                </a:solidFill>
                <a:effectLst/>
                <a:uLnTx/>
                <a:uFillTx/>
                <a:latin typeface="Calibri" panose="020F0502020204030204"/>
                <a:ea typeface="+mn-ea"/>
                <a:cs typeface="+mn-cs"/>
              </a:rPr>
              <a:t>Massachusetts Department of Public Health       mass.gov/</a:t>
            </a:r>
            <a:r>
              <a:rPr kumimoji="0" lang="en-US" sz="1000" b="0" i="0" u="none" strike="noStrike" kern="1200" cap="none" spc="0" normalizeH="0" baseline="0" noProof="0" dirty="0" err="1">
                <a:ln>
                  <a:noFill/>
                </a:ln>
                <a:solidFill>
                  <a:srgbClr val="464646">
                    <a:lumMod val="40000"/>
                    <a:lumOff val="60000"/>
                  </a:srgbClr>
                </a:solidFill>
                <a:effectLst/>
                <a:uLnTx/>
                <a:uFillTx/>
                <a:latin typeface="Calibri" panose="020F0502020204030204"/>
                <a:ea typeface="+mn-ea"/>
                <a:cs typeface="+mn-cs"/>
              </a:rPr>
              <a:t>dph</a:t>
            </a:r>
            <a:endParaRPr kumimoji="0" lang="en-US" sz="1000" b="0" i="0" u="none" strike="noStrike" kern="1200" cap="none" spc="0" normalizeH="0" baseline="0" noProof="0" dirty="0">
              <a:ln>
                <a:noFill/>
              </a:ln>
              <a:solidFill>
                <a:srgbClr val="464646">
                  <a:lumMod val="40000"/>
                  <a:lumOff val="60000"/>
                </a:srgbClr>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B4AC3403-973D-834E-AD0B-D49B27C7764C}"/>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srgbClr val="464646">
                    <a:lumMod val="40000"/>
                    <a:lumOff val="6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srgbClr val="464646">
                  <a:lumMod val="40000"/>
                  <a:lumOff val="60000"/>
                </a:srgb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40A6272-417E-FB42-8600-7CA17B89878A}"/>
              </a:ext>
            </a:extLst>
          </p:cNvPr>
          <p:cNvSpPr txBox="1"/>
          <p:nvPr/>
        </p:nvSpPr>
        <p:spPr>
          <a:xfrm>
            <a:off x="689113" y="293879"/>
            <a:ext cx="1080382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charset="0"/>
                <a:ea typeface="+mn-ea"/>
                <a:cs typeface="Arial" charset="0"/>
              </a:rPr>
              <a:t>March: Problem Gambling Awareness Month</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C0D33CD-D2C0-0242-B779-20E749565A1C}"/>
              </a:ext>
            </a:extLst>
          </p:cNvPr>
          <p:cNvSpPr txBox="1"/>
          <p:nvPr/>
        </p:nvSpPr>
        <p:spPr>
          <a:xfrm>
            <a:off x="337351" y="1202230"/>
            <a:ext cx="11292397" cy="48320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0070C0"/>
                </a:solidFill>
                <a:effectLst/>
                <a:uLnTx/>
                <a:uFillTx/>
                <a:latin typeface="Calibri" panose="020F0502020204030204"/>
                <a:ea typeface="+mn-ea"/>
                <a:cs typeface="+mn-cs"/>
              </a:rPr>
              <a:t>National</a:t>
            </a:r>
            <a:endParaRPr kumimoji="0" lang="en-US" altLang="en-US" sz="24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Problem gambling has a high level of co-morbidity with substance use disorder and mental health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Alegría</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PR" sz="2000" b="0" i="0" u="none" strike="noStrike" kern="1200" cap="none" spc="0" normalizeH="0" baseline="0" noProof="0" dirty="0" err="1">
                <a:ln>
                  <a:noFill/>
                </a:ln>
                <a:solidFill>
                  <a:prstClr val="black"/>
                </a:solidFill>
                <a:effectLst/>
                <a:uLnTx/>
                <a:uFillTx/>
                <a:latin typeface="Calibri" panose="020F0502020204030204"/>
                <a:ea typeface="+mn-ea"/>
                <a:cs typeface="+mn-cs"/>
              </a:rPr>
              <a:t>Petry</a:t>
            </a:r>
            <a:r>
              <a:rPr kumimoji="0" lang="es-PR"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PR" sz="2000" b="0" i="0" u="none" strike="noStrike" kern="1200" cap="none" spc="0" normalizeH="0" baseline="0" noProof="0" dirty="0" err="1">
                <a:ln>
                  <a:noFill/>
                </a:ln>
                <a:solidFill>
                  <a:prstClr val="black"/>
                </a:solidFill>
                <a:effectLst/>
                <a:uLnTx/>
                <a:uFillTx/>
                <a:latin typeface="Calibri" panose="020F0502020204030204"/>
                <a:ea typeface="+mn-ea"/>
                <a:cs typeface="+mn-cs"/>
              </a:rPr>
              <a:t>Hasin</a:t>
            </a:r>
            <a:r>
              <a:rPr kumimoji="0" lang="es-PR"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PR" sz="2000" b="0" i="0" u="none" strike="noStrike" kern="1200" cap="none" spc="0" normalizeH="0" baseline="0" noProof="0" dirty="0" err="1">
                <a:ln>
                  <a:noFill/>
                </a:ln>
                <a:solidFill>
                  <a:prstClr val="black"/>
                </a:solidFill>
                <a:effectLst/>
                <a:uLnTx/>
                <a:uFillTx/>
                <a:latin typeface="Calibri" panose="020F0502020204030204"/>
                <a:ea typeface="+mn-ea"/>
                <a:cs typeface="+mn-cs"/>
              </a:rPr>
              <a:t>Liu</a:t>
            </a:r>
            <a:r>
              <a:rPr kumimoji="0" lang="es-PR"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PR" sz="2000" b="0" i="0" u="none" strike="noStrike" kern="1200" cap="none" spc="0" normalizeH="0" baseline="0" noProof="0" dirty="0" err="1">
                <a:ln>
                  <a:noFill/>
                </a:ln>
                <a:solidFill>
                  <a:prstClr val="black"/>
                </a:solidFill>
                <a:effectLst/>
                <a:uLnTx/>
                <a:uFillTx/>
                <a:latin typeface="Calibri" panose="020F0502020204030204"/>
                <a:ea typeface="+mn-ea"/>
                <a:cs typeface="+mn-cs"/>
              </a:rPr>
              <a:t>Grant</a:t>
            </a:r>
            <a:r>
              <a:rPr kumimoji="0" lang="es-PR" sz="2000" b="0" i="0" u="none" strike="noStrike" kern="1200" cap="none" spc="0" normalizeH="0" baseline="0" noProof="0" dirty="0">
                <a:ln>
                  <a:noFill/>
                </a:ln>
                <a:solidFill>
                  <a:prstClr val="black"/>
                </a:solidFill>
                <a:effectLst/>
                <a:uLnTx/>
                <a:uFillTx/>
                <a:latin typeface="Calibri" panose="020F0502020204030204"/>
                <a:ea typeface="+mn-ea"/>
                <a:cs typeface="+mn-cs"/>
              </a:rPr>
              <a:t>, &amp; Blanco,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2009).</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Disproportionately impacts individuals with mental health disorders, substance use disorders, and communities of color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Alegría</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PR" sz="2000" b="0" i="0" u="none" strike="noStrike" kern="1200" cap="none" spc="0" normalizeH="0" baseline="0" noProof="0" dirty="0" err="1">
                <a:ln>
                  <a:noFill/>
                </a:ln>
                <a:solidFill>
                  <a:prstClr val="black"/>
                </a:solidFill>
                <a:effectLst/>
                <a:uLnTx/>
                <a:uFillTx/>
                <a:latin typeface="Calibri" panose="020F0502020204030204"/>
                <a:ea typeface="+mn-ea"/>
                <a:cs typeface="+mn-cs"/>
              </a:rPr>
              <a:t>Petry</a:t>
            </a:r>
            <a:r>
              <a:rPr kumimoji="0" lang="es-PR"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PR" sz="2000" b="0" i="0" u="none" strike="noStrike" kern="1200" cap="none" spc="0" normalizeH="0" baseline="0" noProof="0" dirty="0" err="1">
                <a:ln>
                  <a:noFill/>
                </a:ln>
                <a:solidFill>
                  <a:prstClr val="black"/>
                </a:solidFill>
                <a:effectLst/>
                <a:uLnTx/>
                <a:uFillTx/>
                <a:latin typeface="Calibri" panose="020F0502020204030204"/>
                <a:ea typeface="+mn-ea"/>
                <a:cs typeface="+mn-cs"/>
              </a:rPr>
              <a:t>Hasin</a:t>
            </a:r>
            <a:r>
              <a:rPr kumimoji="0" lang="es-PR"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PR" sz="2000" b="0" i="0" u="none" strike="noStrike" kern="1200" cap="none" spc="0" normalizeH="0" baseline="0" noProof="0" dirty="0" err="1">
                <a:ln>
                  <a:noFill/>
                </a:ln>
                <a:solidFill>
                  <a:prstClr val="black"/>
                </a:solidFill>
                <a:effectLst/>
                <a:uLnTx/>
                <a:uFillTx/>
                <a:latin typeface="Calibri" panose="020F0502020204030204"/>
                <a:ea typeface="+mn-ea"/>
                <a:cs typeface="+mn-cs"/>
              </a:rPr>
              <a:t>Liu</a:t>
            </a:r>
            <a:r>
              <a:rPr kumimoji="0" lang="es-PR"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PR" sz="2000" b="0" i="0" u="none" strike="noStrike" kern="1200" cap="none" spc="0" normalizeH="0" baseline="0" noProof="0" dirty="0" err="1">
                <a:ln>
                  <a:noFill/>
                </a:ln>
                <a:solidFill>
                  <a:prstClr val="black"/>
                </a:solidFill>
                <a:effectLst/>
                <a:uLnTx/>
                <a:uFillTx/>
                <a:latin typeface="Calibri" panose="020F0502020204030204"/>
                <a:ea typeface="+mn-ea"/>
                <a:cs typeface="+mn-cs"/>
              </a:rPr>
              <a:t>Grant</a:t>
            </a:r>
            <a:r>
              <a:rPr kumimoji="0" lang="es-PR" sz="2000" b="0" i="0" u="none" strike="noStrike" kern="1200" cap="none" spc="0" normalizeH="0" baseline="0" noProof="0" dirty="0">
                <a:ln>
                  <a:noFill/>
                </a:ln>
                <a:solidFill>
                  <a:prstClr val="black"/>
                </a:solidFill>
                <a:effectLst/>
                <a:uLnTx/>
                <a:uFillTx/>
                <a:latin typeface="Calibri" panose="020F0502020204030204"/>
                <a:ea typeface="+mn-ea"/>
                <a:cs typeface="+mn-cs"/>
              </a:rPr>
              <a:t>, &amp; Blanco,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2009).</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mn-cs"/>
              </a:rPr>
              <a:t> Community-level experiences of gambling and communities of color are often not the focus of problem gambling services and efforts.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0070C0"/>
                </a:solidFill>
                <a:effectLst/>
                <a:uLnTx/>
                <a:uFillTx/>
                <a:latin typeface="Calibri" panose="020F0502020204030204"/>
                <a:ea typeface="+mn-ea"/>
                <a:cs typeface="+mn-cs"/>
              </a:rPr>
              <a:t>Massachusetts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Research demonstrates that the prevalence of Recreational Gambling in MA was 57.4% and gamblers are more likely to: </a:t>
            </a: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be obese, smoke heavily, use alcohol, and use prescription drugs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Okunna</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N. C., Rodríguez-</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Monguió</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R.,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Smelson</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D. A.,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Poudel</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K. C., &amp;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Volberg</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R. (2016). </a:t>
            </a:r>
          </a:p>
        </p:txBody>
      </p:sp>
    </p:spTree>
    <p:extLst>
      <p:ext uri="{BB962C8B-B14F-4D97-AF65-F5344CB8AC3E}">
        <p14:creationId xmlns:p14="http://schemas.microsoft.com/office/powerpoint/2010/main" val="387004709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4AC3403-973D-834E-AD0B-D49B27C7764C}"/>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srgbClr val="464646">
                    <a:lumMod val="40000"/>
                    <a:lumOff val="6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srgbClr val="464646">
                  <a:lumMod val="40000"/>
                  <a:lumOff val="60000"/>
                </a:srgbClr>
              </a:solidFill>
              <a:effectLst/>
              <a:uLnTx/>
              <a:uFillTx/>
              <a:latin typeface="Calibri" panose="020F0502020204030204"/>
              <a:ea typeface="+mn-ea"/>
              <a:cs typeface="+mn-cs"/>
            </a:endParaRPr>
          </a:p>
        </p:txBody>
      </p:sp>
      <p:sp>
        <p:nvSpPr>
          <p:cNvPr id="2" name="Footer Placeholder 1">
            <a:extLst>
              <a:ext uri="{FF2B5EF4-FFF2-40B4-BE49-F238E27FC236}">
                <a16:creationId xmlns:a16="http://schemas.microsoft.com/office/drawing/2014/main" id="{A345056F-37CA-FB4C-BA02-E6DE548BF3FD}"/>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64646">
                    <a:lumMod val="40000"/>
                    <a:lumOff val="60000"/>
                  </a:srgbClr>
                </a:solidFill>
                <a:effectLst/>
                <a:uLnTx/>
                <a:uFillTx/>
                <a:latin typeface="Calibri" panose="020F0502020204030204"/>
                <a:ea typeface="+mn-ea"/>
                <a:cs typeface="+mn-cs"/>
              </a:rPr>
              <a:t>Massachusetts Department of Public Health       mass.gov/</a:t>
            </a:r>
            <a:r>
              <a:rPr kumimoji="0" lang="en-US" sz="1000" b="0" i="0" u="none" strike="noStrike" kern="1200" cap="none" spc="0" normalizeH="0" baseline="0" noProof="0" dirty="0" err="1">
                <a:ln>
                  <a:noFill/>
                </a:ln>
                <a:solidFill>
                  <a:srgbClr val="464646">
                    <a:lumMod val="40000"/>
                    <a:lumOff val="60000"/>
                  </a:srgbClr>
                </a:solidFill>
                <a:effectLst/>
                <a:uLnTx/>
                <a:uFillTx/>
                <a:latin typeface="Calibri" panose="020F0502020204030204"/>
                <a:ea typeface="+mn-ea"/>
                <a:cs typeface="+mn-cs"/>
              </a:rPr>
              <a:t>dph</a:t>
            </a:r>
            <a:endParaRPr kumimoji="0" lang="en-US" sz="1000" b="0" i="0" u="none" strike="noStrike" kern="1200" cap="none" spc="0" normalizeH="0" baseline="0" noProof="0" dirty="0">
              <a:ln>
                <a:noFill/>
              </a:ln>
              <a:solidFill>
                <a:srgbClr val="464646">
                  <a:lumMod val="40000"/>
                  <a:lumOff val="60000"/>
                </a:srgb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40A6272-417E-FB42-8600-7CA17B89878A}"/>
              </a:ext>
            </a:extLst>
          </p:cNvPr>
          <p:cNvSpPr txBox="1"/>
          <p:nvPr/>
        </p:nvSpPr>
        <p:spPr>
          <a:xfrm>
            <a:off x="647227" y="293879"/>
            <a:ext cx="101618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Expanded Gaming in the Commonwealth</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Rectangle 5"/>
          <p:cNvSpPr/>
          <p:nvPr/>
        </p:nvSpPr>
        <p:spPr>
          <a:xfrm>
            <a:off x="859809" y="1282891"/>
            <a:ext cx="9744500" cy="403187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4376BB"/>
                </a:solidFill>
                <a:effectLst/>
                <a:uLnTx/>
                <a:uFillTx/>
                <a:latin typeface="Calibri" panose="020F0502020204030204"/>
                <a:ea typeface="+mn-ea"/>
                <a:cs typeface="+mn-cs"/>
              </a:rPr>
              <a:t>The Expanded Gaming Act (2011) </a:t>
            </a:r>
            <a:r>
              <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mn-cs"/>
              </a:rPr>
              <a:t>allows for up to three destination resort casinos to be opened in three geographically diverse regions across the state. Additionally, a single slots facility can be competitively awarded for one location statewide.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0070C0"/>
                </a:solidFill>
                <a:effectLst/>
                <a:uLnTx/>
                <a:uFillTx/>
                <a:latin typeface="Calibri" panose="020F0502020204030204"/>
                <a:ea typeface="+mn-ea"/>
                <a:cs typeface="+mn-cs"/>
              </a:rPr>
              <a:t>The Expanding Gaming Act established the Public Health Trust Fund (PHTF)</a:t>
            </a:r>
            <a:r>
              <a:rPr kumimoji="0" lang="en-US" altLang="en-US" sz="2400" b="1" i="0" u="none" strike="noStrike" kern="1200" cap="none" spc="0" normalizeH="0" baseline="0" noProof="0" dirty="0">
                <a:ln>
                  <a:noFill/>
                </a:ln>
                <a:solidFill>
                  <a:srgbClr val="4376BB"/>
                </a:solidFill>
                <a:effectLst/>
                <a:uLnTx/>
                <a:uFillTx/>
                <a:latin typeface="Calibri" panose="020F0502020204030204"/>
                <a:ea typeface="+mn-ea"/>
                <a:cs typeface="+mn-cs"/>
              </a:rPr>
              <a:t> </a:t>
            </a:r>
            <a:r>
              <a:rPr kumimoji="0" lang="en-US" altLang="en-US" sz="2400" b="0" i="1" u="none" strike="noStrike" kern="1200" cap="none" spc="0" normalizeH="0" baseline="0" noProof="0" dirty="0">
                <a:ln>
                  <a:noFill/>
                </a:ln>
                <a:solidFill>
                  <a:prstClr val="black"/>
                </a:solidFill>
                <a:effectLst/>
                <a:uLnTx/>
                <a:uFillTx/>
                <a:latin typeface="Calibri" panose="020F0502020204030204"/>
                <a:ea typeface="+mn-ea"/>
                <a:cs typeface="+mn-cs"/>
              </a:rPr>
              <a:t>to allocate significant resources to research, prevention, intervention, treatment, and recovery support services in order to mitigate the harmful effects of problem gambling and related issues.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4262" y="4267960"/>
            <a:ext cx="3827213" cy="2093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968551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4AC3403-973D-834E-AD0B-D49B27C7764C}"/>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srgbClr val="464646">
                    <a:lumMod val="40000"/>
                    <a:lumOff val="6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srgbClr val="464646">
                  <a:lumMod val="40000"/>
                  <a:lumOff val="60000"/>
                </a:srgbClr>
              </a:solidFill>
              <a:effectLst/>
              <a:uLnTx/>
              <a:uFillTx/>
              <a:latin typeface="Calibri" panose="020F0502020204030204"/>
              <a:ea typeface="+mn-ea"/>
              <a:cs typeface="+mn-cs"/>
            </a:endParaRPr>
          </a:p>
        </p:txBody>
      </p:sp>
      <p:sp>
        <p:nvSpPr>
          <p:cNvPr id="2" name="Footer Placeholder 1">
            <a:extLst>
              <a:ext uri="{FF2B5EF4-FFF2-40B4-BE49-F238E27FC236}">
                <a16:creationId xmlns:a16="http://schemas.microsoft.com/office/drawing/2014/main" id="{A345056F-37CA-FB4C-BA02-E6DE548BF3FD}"/>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64646">
                    <a:lumMod val="40000"/>
                    <a:lumOff val="60000"/>
                  </a:srgbClr>
                </a:solidFill>
                <a:effectLst/>
                <a:uLnTx/>
                <a:uFillTx/>
                <a:latin typeface="Calibri" panose="020F0502020204030204"/>
                <a:ea typeface="+mn-ea"/>
                <a:cs typeface="+mn-cs"/>
              </a:rPr>
              <a:t>Massachusetts Department of Public Health       mass.gov/</a:t>
            </a:r>
            <a:r>
              <a:rPr kumimoji="0" lang="en-US" sz="1000" b="0" i="0" u="none" strike="noStrike" kern="1200" cap="none" spc="0" normalizeH="0" baseline="0" noProof="0" dirty="0" err="1">
                <a:ln>
                  <a:noFill/>
                </a:ln>
                <a:solidFill>
                  <a:srgbClr val="464646">
                    <a:lumMod val="40000"/>
                    <a:lumOff val="60000"/>
                  </a:srgbClr>
                </a:solidFill>
                <a:effectLst/>
                <a:uLnTx/>
                <a:uFillTx/>
                <a:latin typeface="Calibri" panose="020F0502020204030204"/>
                <a:ea typeface="+mn-ea"/>
                <a:cs typeface="+mn-cs"/>
              </a:rPr>
              <a:t>dph</a:t>
            </a:r>
            <a:endParaRPr kumimoji="0" lang="en-US" sz="1000" b="0" i="0" u="none" strike="noStrike" kern="1200" cap="none" spc="0" normalizeH="0" baseline="0" noProof="0" dirty="0">
              <a:ln>
                <a:noFill/>
              </a:ln>
              <a:solidFill>
                <a:srgbClr val="464646">
                  <a:lumMod val="40000"/>
                  <a:lumOff val="60000"/>
                </a:srgb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40A6272-417E-FB42-8600-7CA17B89878A}"/>
              </a:ext>
            </a:extLst>
          </p:cNvPr>
          <p:cNvSpPr txBox="1"/>
          <p:nvPr/>
        </p:nvSpPr>
        <p:spPr>
          <a:xfrm>
            <a:off x="647226" y="61863"/>
            <a:ext cx="1154477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Public Health Trust Fund: Strategic Plan - 2016</a:t>
            </a:r>
            <a:br>
              <a:rPr kumimoji="0" lang="en-US" alt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alt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Priorities Areas/Key Areas of Concern </a:t>
            </a: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Rectangle 5"/>
          <p:cNvSpPr/>
          <p:nvPr/>
        </p:nvSpPr>
        <p:spPr>
          <a:xfrm>
            <a:off x="150125" y="1214651"/>
            <a:ext cx="6878472" cy="4616648"/>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100" b="1" i="0" u="none" strike="noStrike" kern="1200" cap="none" spc="0" normalizeH="0" baseline="0" noProof="0" dirty="0">
                <a:ln>
                  <a:noFill/>
                </a:ln>
                <a:solidFill>
                  <a:srgbClr val="0070C0"/>
                </a:solidFill>
                <a:effectLst/>
                <a:uLnTx/>
                <a:uFillTx/>
                <a:latin typeface="Calibri" panose="020F0502020204030204"/>
                <a:ea typeface="+mn-ea"/>
                <a:cs typeface="+mn-cs"/>
              </a:rPr>
              <a:t>Prevention for Youth</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100" b="1" i="0" u="none" strike="noStrike" kern="1200" cap="none" spc="0" normalizeH="0" baseline="0" noProof="0" dirty="0">
                <a:ln>
                  <a:noFill/>
                </a:ln>
                <a:solidFill>
                  <a:srgbClr val="0070C0"/>
                </a:solidFill>
                <a:effectLst/>
                <a:uLnTx/>
                <a:uFillTx/>
                <a:latin typeface="Calibri" panose="020F0502020204030204"/>
                <a:ea typeface="+mn-ea"/>
                <a:cs typeface="+mn-cs"/>
              </a:rPr>
              <a:t>Prevention for High-Risk Populations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100" b="1" i="0" u="none" strike="noStrike" kern="1200" cap="none" spc="0" normalizeH="0" baseline="0" noProof="0" dirty="0">
                <a:ln>
                  <a:noFill/>
                </a:ln>
                <a:solidFill>
                  <a:srgbClr val="0070C0"/>
                </a:solidFill>
                <a:effectLst/>
                <a:uLnTx/>
                <a:uFillTx/>
                <a:latin typeface="Calibri" panose="020F0502020204030204"/>
                <a:ea typeface="+mn-ea"/>
                <a:cs typeface="+mn-cs"/>
              </a:rPr>
              <a:t>Focus on Community-Level Interventions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100" b="1" i="0" u="none" strike="noStrike" kern="1200" cap="none" spc="0" normalizeH="0" baseline="0" noProof="0" dirty="0">
                <a:ln>
                  <a:noFill/>
                </a:ln>
                <a:solidFill>
                  <a:srgbClr val="0070C0"/>
                </a:solidFill>
                <a:effectLst/>
                <a:uLnTx/>
                <a:uFillTx/>
                <a:latin typeface="Calibri" panose="020F0502020204030204"/>
                <a:ea typeface="+mn-ea"/>
                <a:cs typeface="+mn-cs"/>
              </a:rPr>
              <a:t>Coordination of Problem Gambling Services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100" b="1" i="0" u="none" strike="noStrike" kern="1200" cap="none" spc="0" normalizeH="0" baseline="0" noProof="0" dirty="0">
                <a:ln>
                  <a:noFill/>
                </a:ln>
                <a:solidFill>
                  <a:srgbClr val="0070C0"/>
                </a:solidFill>
                <a:effectLst/>
                <a:uLnTx/>
                <a:uFillTx/>
                <a:latin typeface="Calibri" panose="020F0502020204030204"/>
                <a:ea typeface="+mn-ea"/>
                <a:cs typeface="+mn-cs"/>
              </a:rPr>
              <a:t>Integration of Addiction Services, Mental Health Services, and Primary Care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100" b="1" i="0" u="none" strike="noStrike" kern="1200" cap="none" spc="0" normalizeH="0" baseline="0" noProof="0" dirty="0">
                <a:ln>
                  <a:noFill/>
                </a:ln>
                <a:solidFill>
                  <a:srgbClr val="00B050"/>
                </a:solidFill>
                <a:effectLst/>
                <a:uLnTx/>
                <a:uFillTx/>
                <a:latin typeface="Calibri" panose="020F0502020204030204"/>
                <a:ea typeface="+mn-ea"/>
                <a:cs typeface="+mn-cs"/>
              </a:rPr>
              <a:t>Decrease in Stigma and Unsupportive Social Norms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100" b="1" i="0" u="none" strike="noStrike" kern="1200" cap="none" spc="0" normalizeH="0" baseline="0" noProof="0" dirty="0">
                <a:ln>
                  <a:noFill/>
                </a:ln>
                <a:solidFill>
                  <a:srgbClr val="00B050"/>
                </a:solidFill>
                <a:effectLst/>
                <a:uLnTx/>
                <a:uFillTx/>
                <a:latin typeface="Calibri" panose="020F0502020204030204"/>
                <a:ea typeface="+mn-ea"/>
                <a:cs typeface="+mn-cs"/>
              </a:rPr>
              <a:t>Increase in Availability of Support Services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100" b="1" i="0" u="none" strike="noStrike" kern="1200" cap="none" spc="0" normalizeH="0" baseline="0" noProof="0" dirty="0">
                <a:ln>
                  <a:noFill/>
                </a:ln>
                <a:solidFill>
                  <a:srgbClr val="00B050"/>
                </a:solidFill>
                <a:effectLst/>
                <a:uLnTx/>
                <a:uFillTx/>
                <a:latin typeface="Calibri" panose="020F0502020204030204"/>
                <a:ea typeface="+mn-ea"/>
                <a:cs typeface="+mn-cs"/>
              </a:rPr>
              <a:t>Increase in Availability of Culturally Appropriate Services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100" b="1" i="0" u="none" strike="noStrike" kern="1200" cap="none" spc="0" normalizeH="0" baseline="0" noProof="0" dirty="0">
                <a:ln>
                  <a:noFill/>
                </a:ln>
                <a:solidFill>
                  <a:srgbClr val="00B050"/>
                </a:solidFill>
                <a:effectLst/>
                <a:uLnTx/>
                <a:uFillTx/>
                <a:latin typeface="Calibri" panose="020F0502020204030204"/>
                <a:ea typeface="+mn-ea"/>
                <a:cs typeface="+mn-cs"/>
              </a:rPr>
              <a:t>Contribution to the Evidence Base for Problem Gambling Services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100" b="1" i="0" u="none" strike="noStrike" kern="1200" cap="none" spc="0" normalizeH="0" baseline="0" noProof="0" dirty="0">
                <a:ln>
                  <a:noFill/>
                </a:ln>
                <a:solidFill>
                  <a:srgbClr val="00B050"/>
                </a:solidFill>
                <a:effectLst/>
                <a:uLnTx/>
                <a:uFillTx/>
                <a:latin typeface="Calibri" panose="020F0502020204030204"/>
                <a:ea typeface="+mn-ea"/>
                <a:cs typeface="+mn-cs"/>
              </a:rPr>
              <a:t>Establishment of an Evaluation Infrastructure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100" b="1" i="0" u="none" strike="noStrike" kern="1200" cap="none" spc="0" normalizeH="0" baseline="0" noProof="0" dirty="0">
                <a:ln>
                  <a:noFill/>
                </a:ln>
                <a:solidFill>
                  <a:srgbClr val="00B050"/>
                </a:solidFill>
                <a:effectLst/>
                <a:uLnTx/>
                <a:uFillTx/>
                <a:latin typeface="Calibri" panose="020F0502020204030204"/>
                <a:ea typeface="+mn-ea"/>
                <a:cs typeface="+mn-cs"/>
              </a:rPr>
              <a:t>Expansion of Institutional Capacity to Address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100" b="1" i="0" u="none" strike="noStrike" kern="1200" cap="none" spc="0" normalizeH="0" baseline="0" noProof="0" dirty="0">
                <a:ln>
                  <a:noFill/>
                </a:ln>
                <a:solidFill>
                  <a:srgbClr val="00B050"/>
                </a:solidFill>
                <a:effectLst/>
                <a:uLnTx/>
                <a:uFillTx/>
                <a:latin typeface="Calibri" panose="020F0502020204030204"/>
                <a:ea typeface="+mn-ea"/>
                <a:cs typeface="+mn-cs"/>
              </a:rPr>
              <a:t>Problem Gambling and Related Issues</a:t>
            </a:r>
          </a:p>
        </p:txBody>
      </p:sp>
      <p:pic>
        <p:nvPicPr>
          <p:cNvPr id="7" name="Picture 6">
            <a:extLst>
              <a:ext uri="{FF2B5EF4-FFF2-40B4-BE49-F238E27FC236}">
                <a16:creationId xmlns:a16="http://schemas.microsoft.com/office/drawing/2014/main" id="{EDFCD2A8-7D95-4E3C-AA22-699870BA9B5E}"/>
              </a:ext>
            </a:extLst>
          </p:cNvPr>
          <p:cNvPicPr>
            <a:picLocks noChangeAspect="1"/>
          </p:cNvPicPr>
          <p:nvPr/>
        </p:nvPicPr>
        <p:blipFill>
          <a:blip r:embed="rId3"/>
          <a:stretch>
            <a:fillRect/>
          </a:stretch>
        </p:blipFill>
        <p:spPr>
          <a:xfrm>
            <a:off x="6886779" y="1214652"/>
            <a:ext cx="5155096" cy="4846106"/>
          </a:xfrm>
          <a:prstGeom prst="rect">
            <a:avLst/>
          </a:prstGeom>
        </p:spPr>
      </p:pic>
    </p:spTree>
    <p:extLst>
      <p:ext uri="{BB962C8B-B14F-4D97-AF65-F5344CB8AC3E}">
        <p14:creationId xmlns:p14="http://schemas.microsoft.com/office/powerpoint/2010/main" val="2387070373"/>
      </p:ext>
    </p:extLst>
  </p:cSld>
  <p:clrMapOvr>
    <a:overrideClrMapping bg1="lt1" tx1="dk1" bg2="lt2" tx2="dk2" accent1="accent1" accent2="accent2" accent3="accent3" accent4="accent4" accent5="accent5" accent6="accent6" hlink="hlink" folHlink="folHlink"/>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7D95A1-7041-D148-81ED-E72520AA4D40}"/>
              </a:ext>
            </a:extLst>
          </p:cNvPr>
          <p:cNvSpPr>
            <a:spLocks noGrp="1"/>
          </p:cNvSpPr>
          <p:nvPr>
            <p:ph sz="half" idx="1"/>
          </p:nvPr>
        </p:nvSpPr>
        <p:spPr>
          <a:xfrm>
            <a:off x="228600" y="1862928"/>
            <a:ext cx="5791200" cy="4754880"/>
          </a:xfrm>
        </p:spPr>
        <p:txBody>
          <a:bodyPr/>
          <a:lstStyle/>
          <a:p>
            <a:r>
              <a:rPr lang="en-US" altLang="en-US" sz="2400" b="1" dirty="0">
                <a:solidFill>
                  <a:srgbClr val="0070C0"/>
                </a:solidFill>
              </a:rPr>
              <a:t>Problem gambling </a:t>
            </a:r>
            <a:r>
              <a:rPr lang="en-US" altLang="en-US" sz="2400" dirty="0"/>
              <a:t>is governed by a complex set of interrelating factors, causes and determinants ranging from biology and family history to social norms and existing statutes </a:t>
            </a:r>
            <a:r>
              <a:rPr lang="en-US" altLang="en-US" sz="2000" dirty="0"/>
              <a:t>(</a:t>
            </a:r>
            <a:r>
              <a:rPr lang="en-US" altLang="en-US" sz="2000" dirty="0" err="1"/>
              <a:t>Messerlian</a:t>
            </a:r>
            <a:r>
              <a:rPr lang="en-US" altLang="en-US" sz="2000" dirty="0"/>
              <a:t>, </a:t>
            </a:r>
            <a:r>
              <a:rPr lang="en-US" altLang="en-US" sz="2000" dirty="0" err="1"/>
              <a:t>Derevensky</a:t>
            </a:r>
            <a:r>
              <a:rPr lang="en-US" altLang="en-US" sz="2000" dirty="0"/>
              <a:t>, Gupta, 2005).</a:t>
            </a:r>
            <a:endParaRPr lang="en-US" altLang="en-US" sz="2400" dirty="0"/>
          </a:p>
          <a:p>
            <a:r>
              <a:rPr lang="en-US" altLang="en-US" sz="2400" dirty="0"/>
              <a:t>The </a:t>
            </a:r>
            <a:r>
              <a:rPr lang="en-US" altLang="en-US" sz="2400" b="1" dirty="0">
                <a:solidFill>
                  <a:srgbClr val="0070C0"/>
                </a:solidFill>
              </a:rPr>
              <a:t>Office of Problem Gambling Services </a:t>
            </a:r>
            <a:r>
              <a:rPr lang="en-US" altLang="en-US" sz="2400" dirty="0"/>
              <a:t>takes a community-driven approach that is rooted in the Social Determinants of Health, with a racial equity lens.</a:t>
            </a:r>
            <a:endParaRPr lang="en-US" dirty="0"/>
          </a:p>
        </p:txBody>
      </p:sp>
      <p:sp>
        <p:nvSpPr>
          <p:cNvPr id="4" name="Slide Number Placeholder 3">
            <a:extLst>
              <a:ext uri="{FF2B5EF4-FFF2-40B4-BE49-F238E27FC236}">
                <a16:creationId xmlns:a16="http://schemas.microsoft.com/office/drawing/2014/main" id="{33AB1DAC-8690-964E-BBF1-9853D9A906A0}"/>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srgbClr val="464646">
                    <a:lumMod val="40000"/>
                    <a:lumOff val="6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srgbClr val="464646">
                  <a:lumMod val="40000"/>
                  <a:lumOff val="60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50BC40C-926A-4C4A-9970-75925BCD6921}"/>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464646">
                    <a:lumMod val="40000"/>
                    <a:lumOff val="60000"/>
                  </a:srgbClr>
                </a:solidFill>
                <a:effectLst/>
                <a:uLnTx/>
                <a:uFillTx/>
                <a:latin typeface="Calibri" panose="020F0502020204030204"/>
                <a:ea typeface="+mn-ea"/>
                <a:cs typeface="+mn-cs"/>
              </a:rPr>
              <a:t>Massachusetts Department of Public Health       mass.gov/dph</a:t>
            </a:r>
            <a:endParaRPr kumimoji="0" lang="en-US" sz="1000" b="0" i="0" u="none" strike="noStrike" kern="1200" cap="none" spc="0" normalizeH="0" baseline="0" noProof="0" dirty="0">
              <a:ln>
                <a:noFill/>
              </a:ln>
              <a:solidFill>
                <a:srgbClr val="464646">
                  <a:lumMod val="40000"/>
                  <a:lumOff val="60000"/>
                </a:srgb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81954107-8724-7644-B5F3-7869DF3F5E85}"/>
              </a:ext>
            </a:extLst>
          </p:cNvPr>
          <p:cNvSpPr txBox="1"/>
          <p:nvPr/>
        </p:nvSpPr>
        <p:spPr>
          <a:xfrm>
            <a:off x="604207" y="293879"/>
            <a:ext cx="1145078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charset="0"/>
                <a:ea typeface="+mn-ea"/>
                <a:cs typeface="Arial" charset="0"/>
              </a:rPr>
              <a:t>Problem Gambling and SDoH </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Content Placeholder 6"/>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8418" t="6655" r="944"/>
          <a:stretch/>
        </p:blipFill>
        <p:spPr>
          <a:xfrm>
            <a:off x="6411485" y="1160054"/>
            <a:ext cx="5780515" cy="5018528"/>
          </a:xfrm>
        </p:spPr>
      </p:pic>
    </p:spTree>
    <p:extLst>
      <p:ext uri="{BB962C8B-B14F-4D97-AF65-F5344CB8AC3E}">
        <p14:creationId xmlns:p14="http://schemas.microsoft.com/office/powerpoint/2010/main" val="26707858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9716" y="2269509"/>
            <a:ext cx="11032959" cy="2092877"/>
          </a:xfrm>
          <a:prstGeom prst="rect">
            <a:avLst/>
          </a:prstGeom>
        </p:spPr>
        <p:txBody>
          <a:bodyPr wrap="square" lIns="91014" tIns="45718" rIns="91014" bIns="45718">
            <a:spAutoFit/>
          </a:bodyPr>
          <a:lstStyle/>
          <a:p>
            <a:r>
              <a:rPr lang="en-US" sz="5100" b="1" dirty="0">
                <a:solidFill>
                  <a:schemeClr val="bg1"/>
                </a:solidFill>
                <a:latin typeface="Arial" pitchFamily="34" charset="0"/>
                <a:cs typeface="Arial" pitchFamily="34" charset="0"/>
              </a:rPr>
              <a:t>Determination of Need</a:t>
            </a:r>
            <a:r>
              <a:rPr lang="en-US" sz="4500" dirty="0">
                <a:solidFill>
                  <a:schemeClr val="bg1"/>
                </a:solidFill>
                <a:latin typeface="Arial" pitchFamily="34" charset="0"/>
                <a:cs typeface="Arial" pitchFamily="34" charset="0"/>
              </a:rPr>
              <a:t>: </a:t>
            </a:r>
          </a:p>
          <a:p>
            <a:endParaRPr lang="en-US" sz="1500" dirty="0">
              <a:solidFill>
                <a:schemeClr val="bg1"/>
              </a:solidFill>
              <a:latin typeface="Arial" pitchFamily="34" charset="0"/>
              <a:cs typeface="Arial" pitchFamily="34" charset="0"/>
            </a:endParaRPr>
          </a:p>
          <a:p>
            <a:r>
              <a:rPr lang="en-US" sz="3200" i="1" dirty="0">
                <a:solidFill>
                  <a:schemeClr val="bg1"/>
                </a:solidFill>
              </a:rPr>
              <a:t>Request by Steward Health Care System, LLC for Substantial Change in Service </a:t>
            </a:r>
            <a:endParaRPr lang="en-US" sz="3100" i="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49622642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srgbClr val="464646">
                    <a:lumMod val="40000"/>
                    <a:lumOff val="6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srgbClr val="464646">
                  <a:lumMod val="40000"/>
                  <a:lumOff val="60000"/>
                </a:srgbClr>
              </a:solidFill>
              <a:effectLst/>
              <a:uLnTx/>
              <a:uFillTx/>
              <a:latin typeface="Calibri" panose="020F0502020204030204"/>
              <a:ea typeface="+mn-ea"/>
              <a:cs typeface="+mn-cs"/>
            </a:endParaRPr>
          </a:p>
        </p:txBody>
      </p:sp>
      <p:sp>
        <p:nvSpPr>
          <p:cNvPr id="3" name="Footer Placeholder 2"/>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464646">
                    <a:lumMod val="40000"/>
                    <a:lumOff val="60000"/>
                  </a:srgbClr>
                </a:solidFill>
                <a:effectLst/>
                <a:uLnTx/>
                <a:uFillTx/>
                <a:latin typeface="Calibri" panose="020F0502020204030204"/>
                <a:ea typeface="+mn-ea"/>
                <a:cs typeface="+mn-cs"/>
              </a:rPr>
              <a:t>Massachusetts Department of Public Health       mass.gov/dph</a:t>
            </a:r>
            <a:endParaRPr kumimoji="0" lang="en-US" sz="1000" b="0" i="0" u="none" strike="noStrike" kern="1200" cap="none" spc="0" normalizeH="0" baseline="0" noProof="0" dirty="0">
              <a:ln>
                <a:noFill/>
              </a:ln>
              <a:solidFill>
                <a:srgbClr val="464646">
                  <a:lumMod val="40000"/>
                  <a:lumOff val="60000"/>
                </a:srgbClr>
              </a:solidFill>
              <a:effectLst/>
              <a:uLnTx/>
              <a:uFillTx/>
              <a:latin typeface="Calibri" panose="020F0502020204030204"/>
              <a:ea typeface="+mn-ea"/>
              <a:cs typeface="+mn-cs"/>
            </a:endParaRPr>
          </a:p>
        </p:txBody>
      </p:sp>
      <p:grpSp>
        <p:nvGrpSpPr>
          <p:cNvPr id="4" name="Group 3"/>
          <p:cNvGrpSpPr/>
          <p:nvPr/>
        </p:nvGrpSpPr>
        <p:grpSpPr>
          <a:xfrm rot="16200000">
            <a:off x="1031214" y="621513"/>
            <a:ext cx="1401212" cy="2412624"/>
            <a:chOff x="44989" y="2058316"/>
            <a:chExt cx="1000384" cy="1637182"/>
          </a:xfrm>
        </p:grpSpPr>
        <p:sp>
          <p:nvSpPr>
            <p:cNvPr id="5" name="OTLSHAPE_T_a8615542293a4cdfb5e99580d663d5c3_Title"/>
            <p:cNvSpPr txBox="1"/>
            <p:nvPr>
              <p:custDataLst>
                <p:tags r:id="rId5"/>
              </p:custDataLst>
            </p:nvPr>
          </p:nvSpPr>
          <p:spPr>
            <a:xfrm rot="5400000">
              <a:off x="126962" y="2294495"/>
              <a:ext cx="846660" cy="528553"/>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2" normalizeH="0" baseline="0" noProof="0" dirty="0">
                  <a:ln>
                    <a:noFill/>
                  </a:ln>
                  <a:solidFill>
                    <a:prstClr val="black"/>
                  </a:solidFill>
                  <a:effectLst/>
                  <a:uLnTx/>
                  <a:uFillTx/>
                  <a:latin typeface="Calibri" panose="020F0502020204030204"/>
                  <a:ea typeface="+mn-ea"/>
                  <a:cs typeface="+mn-cs"/>
                </a:rPr>
                <a:t>Workforce Development – CHWs and Providers</a:t>
              </a:r>
              <a:endParaRPr kumimoji="0" lang="en-US" sz="1400" b="0" i="0" u="none" strike="noStrike" kern="0" cap="none" spc="-2" normalizeH="0" baseline="0" noProof="0" dirty="0">
                <a:ln>
                  <a:noFill/>
                </a:ln>
                <a:solidFill>
                  <a:prstClr val="black"/>
                </a:solidFill>
                <a:effectLst/>
                <a:uLnTx/>
                <a:uFillTx/>
                <a:latin typeface="Calibri" panose="020F0502020204030204"/>
                <a:ea typeface="+mn-ea"/>
                <a:cs typeface="+mn-cs"/>
              </a:endParaRPr>
            </a:p>
          </p:txBody>
        </p:sp>
        <p:grpSp>
          <p:nvGrpSpPr>
            <p:cNvPr id="6" name="Group 5"/>
            <p:cNvGrpSpPr/>
            <p:nvPr/>
          </p:nvGrpSpPr>
          <p:grpSpPr>
            <a:xfrm>
              <a:off x="44989" y="2058316"/>
              <a:ext cx="1000384" cy="1637182"/>
              <a:chOff x="163305" y="2064834"/>
              <a:chExt cx="1000384" cy="1637182"/>
            </a:xfrm>
          </p:grpSpPr>
          <p:cxnSp>
            <p:nvCxnSpPr>
              <p:cNvPr id="7" name="Straight Connector 6"/>
              <p:cNvCxnSpPr>
                <a:stCxn id="8" idx="4"/>
              </p:cNvCxnSpPr>
              <p:nvPr/>
            </p:nvCxnSpPr>
            <p:spPr>
              <a:xfrm flipV="1">
                <a:off x="663497" y="3043336"/>
                <a:ext cx="5108" cy="658680"/>
              </a:xfrm>
              <a:prstGeom prst="line">
                <a:avLst/>
              </a:prstGeom>
              <a:solidFill>
                <a:srgbClr val="D24726"/>
              </a:solidFill>
              <a:ln w="19050" cap="flat" cmpd="sng" algn="ctr">
                <a:solidFill>
                  <a:srgbClr val="0070C0"/>
                </a:solidFill>
                <a:prstDash val="solid"/>
                <a:miter lim="800000"/>
              </a:ln>
              <a:effectLst/>
            </p:spPr>
          </p:cxnSp>
          <p:sp>
            <p:nvSpPr>
              <p:cNvPr id="8" name="Oval 7"/>
              <p:cNvSpPr>
                <a:spLocks noChangeAspect="1"/>
              </p:cNvSpPr>
              <p:nvPr/>
            </p:nvSpPr>
            <p:spPr>
              <a:xfrm>
                <a:off x="612717" y="3599441"/>
                <a:ext cx="101559" cy="102575"/>
              </a:xfrm>
              <a:prstGeom prst="ellipse">
                <a:avLst/>
              </a:prstGeom>
              <a:solidFill>
                <a:srgbClr val="00B0F0"/>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9" name="Oval 8"/>
              <p:cNvSpPr>
                <a:spLocks noChangeAspect="1"/>
              </p:cNvSpPr>
              <p:nvPr/>
            </p:nvSpPr>
            <p:spPr>
              <a:xfrm>
                <a:off x="163305" y="2064834"/>
                <a:ext cx="1000384" cy="996003"/>
              </a:xfrm>
              <a:prstGeom prst="ellipse">
                <a:avLst/>
              </a:prstGeom>
              <a:noFill/>
              <a:ln w="762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grpSp>
      <p:grpSp>
        <p:nvGrpSpPr>
          <p:cNvPr id="10" name="Group 9"/>
          <p:cNvGrpSpPr/>
          <p:nvPr/>
        </p:nvGrpSpPr>
        <p:grpSpPr>
          <a:xfrm rot="16200000">
            <a:off x="1109574" y="2354273"/>
            <a:ext cx="1462322" cy="2518427"/>
            <a:chOff x="44989" y="2058316"/>
            <a:chExt cx="1000384" cy="1637182"/>
          </a:xfrm>
        </p:grpSpPr>
        <p:sp>
          <p:nvSpPr>
            <p:cNvPr id="11" name="OTLSHAPE_T_a8615542293a4cdfb5e99580d663d5c3_Title"/>
            <p:cNvSpPr txBox="1"/>
            <p:nvPr>
              <p:custDataLst>
                <p:tags r:id="rId4"/>
              </p:custDataLst>
            </p:nvPr>
          </p:nvSpPr>
          <p:spPr>
            <a:xfrm rot="5400000">
              <a:off x="126962" y="2294495"/>
              <a:ext cx="846660" cy="528553"/>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2" normalizeH="0" baseline="0" noProof="0" dirty="0">
                  <a:ln>
                    <a:noFill/>
                  </a:ln>
                  <a:solidFill>
                    <a:prstClr val="black"/>
                  </a:solidFill>
                  <a:effectLst/>
                  <a:uLnTx/>
                  <a:uFillTx/>
                  <a:latin typeface="Calibri" panose="020F0502020204030204"/>
                  <a:ea typeface="+mn-ea"/>
                  <a:cs typeface="+mn-cs"/>
                </a:rPr>
                <a:t>Prevention – Youth, Parents, and At-Risk Populations</a:t>
              </a:r>
            </a:p>
          </p:txBody>
        </p:sp>
        <p:grpSp>
          <p:nvGrpSpPr>
            <p:cNvPr id="12" name="Group 11"/>
            <p:cNvGrpSpPr/>
            <p:nvPr/>
          </p:nvGrpSpPr>
          <p:grpSpPr>
            <a:xfrm>
              <a:off x="44989" y="2058316"/>
              <a:ext cx="1000384" cy="1637182"/>
              <a:chOff x="163305" y="2064834"/>
              <a:chExt cx="1000384" cy="1637182"/>
            </a:xfrm>
          </p:grpSpPr>
          <p:cxnSp>
            <p:nvCxnSpPr>
              <p:cNvPr id="13" name="Straight Connector 12"/>
              <p:cNvCxnSpPr>
                <a:stCxn id="14" idx="4"/>
              </p:cNvCxnSpPr>
              <p:nvPr/>
            </p:nvCxnSpPr>
            <p:spPr>
              <a:xfrm flipV="1">
                <a:off x="663497" y="3043336"/>
                <a:ext cx="5108" cy="658680"/>
              </a:xfrm>
              <a:prstGeom prst="line">
                <a:avLst/>
              </a:prstGeom>
              <a:solidFill>
                <a:srgbClr val="D24726"/>
              </a:solidFill>
              <a:ln w="19050" cap="flat" cmpd="sng" algn="ctr">
                <a:solidFill>
                  <a:schemeClr val="accent6">
                    <a:lumMod val="75000"/>
                  </a:schemeClr>
                </a:solidFill>
                <a:prstDash val="solid"/>
                <a:miter lim="800000"/>
              </a:ln>
              <a:effectLst/>
            </p:spPr>
          </p:cxnSp>
          <p:sp>
            <p:nvSpPr>
              <p:cNvPr id="14" name="Oval 13"/>
              <p:cNvSpPr>
                <a:spLocks noChangeAspect="1"/>
              </p:cNvSpPr>
              <p:nvPr/>
            </p:nvSpPr>
            <p:spPr>
              <a:xfrm>
                <a:off x="612717" y="3599441"/>
                <a:ext cx="101559" cy="102575"/>
              </a:xfrm>
              <a:prstGeom prst="ellipse">
                <a:avLst/>
              </a:prstGeom>
              <a:solidFill>
                <a:srgbClr val="00B050"/>
              </a:solidFill>
              <a:ln w="12700" cap="flat" cmpd="sng" algn="ctr">
                <a:solidFill>
                  <a:schemeClr val="accent6">
                    <a:lumMod val="75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15" name="Oval 14"/>
              <p:cNvSpPr>
                <a:spLocks noChangeAspect="1"/>
              </p:cNvSpPr>
              <p:nvPr/>
            </p:nvSpPr>
            <p:spPr>
              <a:xfrm>
                <a:off x="163305" y="2064834"/>
                <a:ext cx="1000384" cy="996003"/>
              </a:xfrm>
              <a:prstGeom prst="ellipse">
                <a:avLst/>
              </a:prstGeom>
              <a:noFill/>
              <a:ln w="762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grpSp>
      <p:grpSp>
        <p:nvGrpSpPr>
          <p:cNvPr id="16" name="Group 15"/>
          <p:cNvGrpSpPr/>
          <p:nvPr/>
        </p:nvGrpSpPr>
        <p:grpSpPr>
          <a:xfrm rot="16200000">
            <a:off x="3279640" y="1414482"/>
            <a:ext cx="1391882" cy="2518823"/>
            <a:chOff x="44989" y="2058316"/>
            <a:chExt cx="1000384" cy="1637183"/>
          </a:xfrm>
        </p:grpSpPr>
        <p:sp>
          <p:nvSpPr>
            <p:cNvPr id="17" name="OTLSHAPE_T_a8615542293a4cdfb5e99580d663d5c3_Title"/>
            <p:cNvSpPr txBox="1"/>
            <p:nvPr>
              <p:custDataLst>
                <p:tags r:id="rId3"/>
              </p:custDataLst>
            </p:nvPr>
          </p:nvSpPr>
          <p:spPr>
            <a:xfrm rot="5400000">
              <a:off x="126962" y="2294495"/>
              <a:ext cx="846660" cy="528553"/>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2" normalizeH="0" baseline="0" noProof="0" dirty="0">
                  <a:ln>
                    <a:noFill/>
                  </a:ln>
                  <a:solidFill>
                    <a:prstClr val="black"/>
                  </a:solidFill>
                  <a:effectLst/>
                  <a:uLnTx/>
                  <a:uFillTx/>
                  <a:latin typeface="Calibri" panose="020F0502020204030204"/>
                  <a:ea typeface="+mn-ea"/>
                  <a:cs typeface="+mn-cs"/>
                </a:rPr>
                <a:t>Suicide Prevention</a:t>
              </a:r>
            </a:p>
          </p:txBody>
        </p:sp>
        <p:grpSp>
          <p:nvGrpSpPr>
            <p:cNvPr id="18" name="Group 17"/>
            <p:cNvGrpSpPr/>
            <p:nvPr/>
          </p:nvGrpSpPr>
          <p:grpSpPr>
            <a:xfrm>
              <a:off x="44989" y="2058316"/>
              <a:ext cx="1000384" cy="1637183"/>
              <a:chOff x="163305" y="2064834"/>
              <a:chExt cx="1000384" cy="1637183"/>
            </a:xfrm>
          </p:grpSpPr>
          <p:cxnSp>
            <p:nvCxnSpPr>
              <p:cNvPr id="19" name="Straight Connector 18"/>
              <p:cNvCxnSpPr>
                <a:stCxn id="20" idx="4"/>
              </p:cNvCxnSpPr>
              <p:nvPr/>
            </p:nvCxnSpPr>
            <p:spPr>
              <a:xfrm flipV="1">
                <a:off x="663497" y="3043336"/>
                <a:ext cx="5108" cy="658680"/>
              </a:xfrm>
              <a:prstGeom prst="line">
                <a:avLst/>
              </a:prstGeom>
              <a:solidFill>
                <a:srgbClr val="D24726"/>
              </a:solidFill>
              <a:ln w="19050" cap="flat" cmpd="sng" algn="ctr">
                <a:solidFill>
                  <a:srgbClr val="C00000"/>
                </a:solidFill>
                <a:prstDash val="solid"/>
                <a:miter lim="800000"/>
              </a:ln>
              <a:effectLst/>
            </p:spPr>
          </p:cxnSp>
          <p:sp>
            <p:nvSpPr>
              <p:cNvPr id="20" name="Oval 19"/>
              <p:cNvSpPr>
                <a:spLocks noChangeAspect="1"/>
              </p:cNvSpPr>
              <p:nvPr/>
            </p:nvSpPr>
            <p:spPr>
              <a:xfrm>
                <a:off x="612717" y="3599442"/>
                <a:ext cx="101559" cy="102575"/>
              </a:xfrm>
              <a:prstGeom prst="ellipse">
                <a:avLst/>
              </a:prstGeom>
              <a:solidFill>
                <a:srgbClr val="FF0000"/>
              </a:solidFill>
              <a:ln w="12700" cap="flat" cmpd="sng" algn="ctr">
                <a:solidFill>
                  <a:srgbClr val="C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21" name="Oval 20"/>
              <p:cNvSpPr>
                <a:spLocks noChangeAspect="1"/>
              </p:cNvSpPr>
              <p:nvPr/>
            </p:nvSpPr>
            <p:spPr>
              <a:xfrm>
                <a:off x="163305" y="2064834"/>
                <a:ext cx="1000384" cy="996003"/>
              </a:xfrm>
              <a:prstGeom prst="ellipse">
                <a:avLst/>
              </a:prstGeom>
              <a:noFill/>
              <a:ln w="762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grpSp>
      <p:grpSp>
        <p:nvGrpSpPr>
          <p:cNvPr id="22" name="Group 21"/>
          <p:cNvGrpSpPr/>
          <p:nvPr/>
        </p:nvGrpSpPr>
        <p:grpSpPr>
          <a:xfrm rot="16200000">
            <a:off x="3283526" y="3386059"/>
            <a:ext cx="1402663" cy="2445677"/>
            <a:chOff x="44989" y="2058316"/>
            <a:chExt cx="1000384" cy="1637182"/>
          </a:xfrm>
        </p:grpSpPr>
        <p:sp>
          <p:nvSpPr>
            <p:cNvPr id="23" name="OTLSHAPE_T_a8615542293a4cdfb5e99580d663d5c3_Title"/>
            <p:cNvSpPr txBox="1"/>
            <p:nvPr>
              <p:custDataLst>
                <p:tags r:id="rId2"/>
              </p:custDataLst>
            </p:nvPr>
          </p:nvSpPr>
          <p:spPr>
            <a:xfrm rot="5400000">
              <a:off x="126962" y="2294495"/>
              <a:ext cx="846660" cy="528553"/>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2" normalizeH="0" baseline="0" noProof="0" dirty="0">
                  <a:ln>
                    <a:noFill/>
                  </a:ln>
                  <a:solidFill>
                    <a:prstClr val="black"/>
                  </a:solidFill>
                  <a:effectLst/>
                  <a:uLnTx/>
                  <a:uFillTx/>
                  <a:latin typeface="Calibri" panose="020F0502020204030204"/>
                  <a:ea typeface="+mn-ea"/>
                  <a:cs typeface="+mn-cs"/>
                </a:rPr>
                <a:t>Intimate Partner Abuse Education Program</a:t>
              </a:r>
            </a:p>
          </p:txBody>
        </p:sp>
        <p:grpSp>
          <p:nvGrpSpPr>
            <p:cNvPr id="24" name="Group 23"/>
            <p:cNvGrpSpPr/>
            <p:nvPr/>
          </p:nvGrpSpPr>
          <p:grpSpPr>
            <a:xfrm>
              <a:off x="44989" y="2058316"/>
              <a:ext cx="1000384" cy="1637182"/>
              <a:chOff x="163305" y="2064834"/>
              <a:chExt cx="1000384" cy="1637182"/>
            </a:xfrm>
          </p:grpSpPr>
          <p:cxnSp>
            <p:nvCxnSpPr>
              <p:cNvPr id="25" name="Straight Connector 24"/>
              <p:cNvCxnSpPr>
                <a:stCxn id="26" idx="4"/>
              </p:cNvCxnSpPr>
              <p:nvPr/>
            </p:nvCxnSpPr>
            <p:spPr>
              <a:xfrm flipV="1">
                <a:off x="663497" y="3043336"/>
                <a:ext cx="5108" cy="658680"/>
              </a:xfrm>
              <a:prstGeom prst="line">
                <a:avLst/>
              </a:prstGeom>
              <a:solidFill>
                <a:srgbClr val="D24726"/>
              </a:solidFill>
              <a:ln w="19050" cap="flat" cmpd="sng" algn="ctr">
                <a:solidFill>
                  <a:srgbClr val="7030A0"/>
                </a:solidFill>
                <a:prstDash val="solid"/>
                <a:miter lim="800000"/>
              </a:ln>
              <a:effectLst/>
            </p:spPr>
          </p:cxnSp>
          <p:sp>
            <p:nvSpPr>
              <p:cNvPr id="26" name="Oval 25"/>
              <p:cNvSpPr>
                <a:spLocks noChangeAspect="1"/>
              </p:cNvSpPr>
              <p:nvPr/>
            </p:nvSpPr>
            <p:spPr>
              <a:xfrm>
                <a:off x="612717" y="3599441"/>
                <a:ext cx="101559" cy="102575"/>
              </a:xfrm>
              <a:prstGeom prst="ellipse">
                <a:avLst/>
              </a:prstGeom>
              <a:solidFill>
                <a:srgbClr val="7030A0"/>
              </a:solidFill>
              <a:ln w="12700" cap="flat" cmpd="sng" algn="ctr">
                <a:solidFill>
                  <a:srgbClr val="7030A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27" name="Oval 26"/>
              <p:cNvSpPr>
                <a:spLocks noChangeAspect="1"/>
              </p:cNvSpPr>
              <p:nvPr/>
            </p:nvSpPr>
            <p:spPr>
              <a:xfrm>
                <a:off x="163305" y="2064834"/>
                <a:ext cx="1000384" cy="996003"/>
              </a:xfrm>
              <a:prstGeom prst="ellipse">
                <a:avLst/>
              </a:prstGeom>
              <a:noFill/>
              <a:ln w="76200" cap="flat" cmpd="sng" algn="ctr">
                <a:solidFill>
                  <a:srgbClr val="7030A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grpSp>
      <p:grpSp>
        <p:nvGrpSpPr>
          <p:cNvPr id="28" name="Group 27"/>
          <p:cNvGrpSpPr/>
          <p:nvPr/>
        </p:nvGrpSpPr>
        <p:grpSpPr>
          <a:xfrm rot="16200000">
            <a:off x="1064826" y="4347917"/>
            <a:ext cx="1451670" cy="2460785"/>
            <a:chOff x="44989" y="2058316"/>
            <a:chExt cx="1000384" cy="1637182"/>
          </a:xfrm>
        </p:grpSpPr>
        <p:sp>
          <p:nvSpPr>
            <p:cNvPr id="29" name="OTLSHAPE_T_a8615542293a4cdfb5e99580d663d5c3_Title"/>
            <p:cNvSpPr txBox="1"/>
            <p:nvPr>
              <p:custDataLst>
                <p:tags r:id="rId1"/>
              </p:custDataLst>
            </p:nvPr>
          </p:nvSpPr>
          <p:spPr>
            <a:xfrm rot="5400000">
              <a:off x="126962" y="2294495"/>
              <a:ext cx="846660" cy="528553"/>
            </a:xfrm>
            <a:prstGeom prst="rect">
              <a:avLst/>
            </a:prstGeom>
            <a:noFill/>
            <a:ln>
              <a:noFill/>
            </a:ln>
          </p:spPr>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2" normalizeH="0" baseline="0" noProof="0" dirty="0">
                  <a:ln>
                    <a:noFill/>
                  </a:ln>
                  <a:solidFill>
                    <a:prstClr val="black"/>
                  </a:solidFill>
                  <a:effectLst/>
                  <a:uLnTx/>
                  <a:uFillTx/>
                  <a:latin typeface="Calibri" panose="020F0502020204030204"/>
                  <a:ea typeface="+mn-ea"/>
                  <a:cs typeface="+mn-cs"/>
                </a:rPr>
                <a:t>Communications Campaign</a:t>
              </a:r>
            </a:p>
          </p:txBody>
        </p:sp>
        <p:grpSp>
          <p:nvGrpSpPr>
            <p:cNvPr id="30" name="Group 29"/>
            <p:cNvGrpSpPr/>
            <p:nvPr/>
          </p:nvGrpSpPr>
          <p:grpSpPr>
            <a:xfrm>
              <a:off x="44989" y="2058316"/>
              <a:ext cx="1000384" cy="1637182"/>
              <a:chOff x="163305" y="2064834"/>
              <a:chExt cx="1000384" cy="1637182"/>
            </a:xfrm>
          </p:grpSpPr>
          <p:cxnSp>
            <p:nvCxnSpPr>
              <p:cNvPr id="31" name="Straight Connector 30"/>
              <p:cNvCxnSpPr>
                <a:stCxn id="32" idx="4"/>
              </p:cNvCxnSpPr>
              <p:nvPr/>
            </p:nvCxnSpPr>
            <p:spPr>
              <a:xfrm flipV="1">
                <a:off x="663497" y="3043336"/>
                <a:ext cx="5108" cy="658680"/>
              </a:xfrm>
              <a:prstGeom prst="line">
                <a:avLst/>
              </a:prstGeom>
              <a:solidFill>
                <a:srgbClr val="D24726"/>
              </a:solidFill>
              <a:ln w="19050" cap="flat" cmpd="sng" algn="ctr">
                <a:solidFill>
                  <a:schemeClr val="accent4">
                    <a:lumMod val="60000"/>
                    <a:lumOff val="40000"/>
                  </a:schemeClr>
                </a:solidFill>
                <a:prstDash val="solid"/>
                <a:miter lim="800000"/>
              </a:ln>
              <a:effectLst/>
            </p:spPr>
          </p:cxnSp>
          <p:sp>
            <p:nvSpPr>
              <p:cNvPr id="32" name="Oval 31"/>
              <p:cNvSpPr>
                <a:spLocks noChangeAspect="1"/>
              </p:cNvSpPr>
              <p:nvPr/>
            </p:nvSpPr>
            <p:spPr>
              <a:xfrm>
                <a:off x="612717" y="3599441"/>
                <a:ext cx="101559" cy="102575"/>
              </a:xfrm>
              <a:prstGeom prst="ellipse">
                <a:avLst/>
              </a:prstGeom>
              <a:solidFill>
                <a:schemeClr val="accent4">
                  <a:lumMod val="60000"/>
                  <a:lumOff val="40000"/>
                </a:schemeClr>
              </a:solidFill>
              <a:ln w="12700" cap="flat" cmpd="sng" algn="ctr">
                <a:solidFill>
                  <a:schemeClr val="accent4">
                    <a:lumMod val="60000"/>
                    <a:lumOff val="4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33" name="Oval 32"/>
              <p:cNvSpPr>
                <a:spLocks noChangeAspect="1"/>
              </p:cNvSpPr>
              <p:nvPr/>
            </p:nvSpPr>
            <p:spPr>
              <a:xfrm>
                <a:off x="163305" y="2064834"/>
                <a:ext cx="1000384" cy="996003"/>
              </a:xfrm>
              <a:prstGeom prst="ellipse">
                <a:avLst/>
              </a:prstGeom>
              <a:noFill/>
              <a:ln w="76200" cap="flat" cmpd="sng" algn="ctr">
                <a:solidFill>
                  <a:schemeClr val="accent4">
                    <a:lumMod val="60000"/>
                    <a:lumOff val="4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grpSp>
      <p:sp>
        <p:nvSpPr>
          <p:cNvPr id="34" name="TextBox 33">
            <a:extLst>
              <a:ext uri="{FF2B5EF4-FFF2-40B4-BE49-F238E27FC236}">
                <a16:creationId xmlns:a16="http://schemas.microsoft.com/office/drawing/2014/main" id="{81954107-8724-7644-B5F3-7869DF3F5E85}"/>
              </a:ext>
            </a:extLst>
          </p:cNvPr>
          <p:cNvSpPr txBox="1"/>
          <p:nvPr/>
        </p:nvSpPr>
        <p:spPr>
          <a:xfrm>
            <a:off x="225286" y="293879"/>
            <a:ext cx="1209923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FY17 – FY21: Office of Problem Gambling Services Initiatives</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5" name="TextBox 34"/>
          <p:cNvSpPr txBox="1"/>
          <p:nvPr/>
        </p:nvSpPr>
        <p:spPr>
          <a:xfrm>
            <a:off x="6291624" y="1756699"/>
            <a:ext cx="5569809" cy="3468642"/>
          </a:xfrm>
          <a:prstGeom prst="rect">
            <a:avLst/>
          </a:prstGeom>
        </p:spPr>
        <p:txBody>
          <a:bodyPr/>
          <a:lstStyle>
            <a:lvl1pPr marL="228600" indent="-228600">
              <a:lnSpc>
                <a:spcPct val="90000"/>
              </a:lnSpc>
              <a:spcBef>
                <a:spcPts val="1000"/>
              </a:spcBef>
              <a:buFont typeface="Arial" panose="020B0604020202020204" pitchFamily="34" charset="0"/>
              <a:buChar char="•"/>
              <a:defRPr sz="2400" b="1">
                <a:solidFill>
                  <a:srgbClr val="0070C0"/>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70C0"/>
                </a:solidFill>
                <a:effectLst/>
                <a:uLnTx/>
                <a:uFillTx/>
                <a:latin typeface="Calibri" panose="020F0502020204030204"/>
                <a:ea typeface="+mn-ea"/>
                <a:cs typeface="+mn-cs"/>
              </a:rPr>
              <a:t>Laid the groundwork for services to mitigate the harms associated with problem gambling.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70C0"/>
                </a:solidFill>
                <a:effectLst/>
                <a:uLnTx/>
                <a:uFillTx/>
                <a:latin typeface="Calibri" panose="020F0502020204030204"/>
                <a:ea typeface="+mn-ea"/>
                <a:cs typeface="+mn-cs"/>
              </a:rPr>
              <a:t>Built the capacity of community-based organizations to provide services related to gambling.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70C0"/>
                </a:solidFill>
                <a:effectLst/>
                <a:uLnTx/>
                <a:uFillTx/>
                <a:latin typeface="Calibri" panose="020F0502020204030204"/>
                <a:ea typeface="+mn-ea"/>
                <a:cs typeface="+mn-cs"/>
              </a:rPr>
              <a:t>Raised awareness of the risks associated with problem gambling.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70C0"/>
                </a:solidFill>
                <a:effectLst/>
                <a:uLnTx/>
                <a:uFillTx/>
                <a:latin typeface="Calibri" panose="020F0502020204030204"/>
                <a:ea typeface="+mn-ea"/>
                <a:cs typeface="+mn-cs"/>
              </a:rPr>
              <a:t>Engaged community stakeholders.</a:t>
            </a:r>
          </a:p>
        </p:txBody>
      </p:sp>
      <p:sp>
        <p:nvSpPr>
          <p:cNvPr id="36" name="Right Brace 35"/>
          <p:cNvSpPr/>
          <p:nvPr/>
        </p:nvSpPr>
        <p:spPr>
          <a:xfrm>
            <a:off x="4971953" y="1795885"/>
            <a:ext cx="1392382" cy="3337947"/>
          </a:xfrm>
          <a:prstGeom prst="rightBrace">
            <a:avLst/>
          </a:prstGeom>
          <a:effectLst>
            <a:outerShdw blurRad="50800" dist="38100" algn="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325913494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42D754-E317-534E-8D8F-630B309D3A6A}"/>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srgbClr val="464646">
                    <a:lumMod val="40000"/>
                    <a:lumOff val="6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srgbClr val="464646">
                  <a:lumMod val="40000"/>
                  <a:lumOff val="60000"/>
                </a:srgb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61D322E1-D807-5541-AD14-18BA8B8F944B}"/>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464646">
                    <a:lumMod val="40000"/>
                    <a:lumOff val="60000"/>
                  </a:srgbClr>
                </a:solidFill>
                <a:effectLst/>
                <a:uLnTx/>
                <a:uFillTx/>
                <a:latin typeface="Calibri" panose="020F0502020204030204"/>
                <a:ea typeface="+mn-ea"/>
                <a:cs typeface="+mn-cs"/>
              </a:rPr>
              <a:t>Massachusetts Department of Public Health       mass.gov/dph</a:t>
            </a:r>
            <a:endParaRPr kumimoji="0" lang="en-US" sz="1000" b="0" i="0" u="none" strike="noStrike" kern="1200" cap="none" spc="0" normalizeH="0" baseline="0" noProof="0" dirty="0">
              <a:ln>
                <a:noFill/>
              </a:ln>
              <a:solidFill>
                <a:srgbClr val="464646">
                  <a:lumMod val="40000"/>
                  <a:lumOff val="60000"/>
                </a:srgb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7B015DD-47B6-9D49-8435-E13E318C3B22}"/>
              </a:ext>
            </a:extLst>
          </p:cNvPr>
          <p:cNvSpPr txBox="1"/>
          <p:nvPr/>
        </p:nvSpPr>
        <p:spPr>
          <a:xfrm>
            <a:off x="3715656" y="1016935"/>
            <a:ext cx="8476343" cy="53245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Throughout the COVID-19 pandemic, many of the communities most impacted by the virus are also disproportionately impacted by problem gambling, </a:t>
            </a:r>
            <a:r>
              <a:rPr kumimoji="0" lang="en-US" sz="2000" b="1" i="0" u="none" strike="noStrike" kern="1200" cap="none" spc="0" normalizeH="0" baseline="0" noProof="0" dirty="0">
                <a:ln>
                  <a:noFill/>
                </a:ln>
                <a:solidFill>
                  <a:srgbClr val="4472C4"/>
                </a:solidFill>
                <a:effectLst/>
                <a:uLnTx/>
                <a:uFillTx/>
                <a:latin typeface="Calibri" panose="020F0502020204030204"/>
                <a:ea typeface="+mn-ea"/>
                <a:cs typeface="+mn-cs"/>
              </a:rPr>
              <a:t>exacerbating existing inequities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OPGS continued to focus on </a:t>
            </a:r>
            <a:r>
              <a:rPr kumimoji="0" lang="en-US" sz="2000" b="1" i="0" u="none" strike="noStrike" kern="1200" cap="none" spc="0" normalizeH="0" baseline="0" noProof="0" dirty="0">
                <a:ln>
                  <a:noFill/>
                </a:ln>
                <a:solidFill>
                  <a:srgbClr val="4472C4"/>
                </a:solidFill>
                <a:effectLst/>
                <a:uLnTx/>
                <a:uFillTx/>
                <a:latin typeface="Calibri" panose="020F0502020204030204"/>
                <a:ea typeface="+mn-ea"/>
                <a:cs typeface="+mn-cs"/>
              </a:rPr>
              <a:t>reducing inequities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through its programs and services in three key ways: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1" i="0" u="none" strike="noStrike" kern="1200" cap="none" spc="0" normalizeH="0" baseline="0" noProof="0" dirty="0">
                <a:ln>
                  <a:noFill/>
                </a:ln>
                <a:solidFill>
                  <a:srgbClr val="4472C4"/>
                </a:solidFill>
                <a:effectLst/>
                <a:uLnTx/>
                <a:uFillTx/>
                <a:latin typeface="Calibri" panose="020F0502020204030204"/>
                <a:ea typeface="+mn-ea"/>
                <a:cs typeface="+mn-cs"/>
              </a:rPr>
              <a:t>Communications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OPGS increased contact with all vendors to support the change to all virtual work, answer questions, and assist in navigating a rapidly changing landscape.</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1" i="0" u="none" strike="noStrike" kern="1200" cap="none" spc="0" normalizeH="0" baseline="0" noProof="0" dirty="0">
                <a:ln>
                  <a:noFill/>
                </a:ln>
                <a:solidFill>
                  <a:srgbClr val="4472C4"/>
                </a:solidFill>
                <a:effectLst/>
                <a:uLnTx/>
                <a:uFillTx/>
                <a:latin typeface="Calibri" panose="020F0502020204030204"/>
                <a:ea typeface="+mn-ea"/>
                <a:cs typeface="+mn-cs"/>
              </a:rPr>
              <a:t>Support</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OPGS worked through the MA Center of Excellence on Problem Gambling Prevention to provide technical assistance to adapt to virtual programming.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1" i="0" u="none" strike="noStrike" kern="1200" cap="none" spc="0" normalizeH="0" baseline="0" noProof="0" dirty="0">
                <a:ln>
                  <a:noFill/>
                </a:ln>
                <a:solidFill>
                  <a:srgbClr val="4472C4"/>
                </a:solidFill>
                <a:effectLst/>
                <a:uLnTx/>
                <a:uFillTx/>
                <a:latin typeface="Calibri" panose="020F0502020204030204"/>
                <a:ea typeface="+mn-ea"/>
                <a:cs typeface="+mn-cs"/>
              </a:rPr>
              <a:t>Social Determinants of Health</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OPGS listened to the needs of its communities and worked with its programs to alleviate issues exacerbated by the pandemic such as food insecurity and the digital divide.</a:t>
            </a:r>
          </a:p>
        </p:txBody>
      </p:sp>
      <p:sp>
        <p:nvSpPr>
          <p:cNvPr id="6" name="TextBox 5">
            <a:extLst>
              <a:ext uri="{FF2B5EF4-FFF2-40B4-BE49-F238E27FC236}">
                <a16:creationId xmlns:a16="http://schemas.microsoft.com/office/drawing/2014/main" id="{4FF60B46-DFFC-5C46-9CE9-5F1978149C74}"/>
              </a:ext>
            </a:extLst>
          </p:cNvPr>
          <p:cNvSpPr txBox="1"/>
          <p:nvPr/>
        </p:nvSpPr>
        <p:spPr>
          <a:xfrm>
            <a:off x="198782" y="293879"/>
            <a:ext cx="119932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COVID-19 Approach and Support</a:t>
            </a:r>
          </a:p>
        </p:txBody>
      </p:sp>
      <p:pic>
        <p:nvPicPr>
          <p:cNvPr id="8" name="Picture 7">
            <a:extLst>
              <a:ext uri="{FF2B5EF4-FFF2-40B4-BE49-F238E27FC236}">
                <a16:creationId xmlns:a16="http://schemas.microsoft.com/office/drawing/2014/main" id="{36F84BA3-59B2-4098-843B-BC2CD2C1E5E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98783" y="1605522"/>
            <a:ext cx="3332694" cy="3295650"/>
          </a:xfrm>
          <a:prstGeom prst="rect">
            <a:avLst/>
          </a:prstGeom>
        </p:spPr>
      </p:pic>
      <p:sp>
        <p:nvSpPr>
          <p:cNvPr id="9" name="TextBox 8">
            <a:extLst>
              <a:ext uri="{FF2B5EF4-FFF2-40B4-BE49-F238E27FC236}">
                <a16:creationId xmlns:a16="http://schemas.microsoft.com/office/drawing/2014/main" id="{72607C83-9366-4454-8848-65A063D2AC41}"/>
              </a:ext>
            </a:extLst>
          </p:cNvPr>
          <p:cNvSpPr txBox="1"/>
          <p:nvPr/>
        </p:nvSpPr>
        <p:spPr>
          <a:xfrm>
            <a:off x="410481" y="4901172"/>
            <a:ext cx="330517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4" tooltip="http://basicblogtips.com/create-community.html"/>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5" tooltip="https://creativecommons.org/licenses/by-nc-nd/3.0/"/>
              </a:rPr>
              <a:t>CC BY-NC-ND</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023239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7C1E06E-C32F-6341-BE49-3B140EAB4B53}"/>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srgbClr val="464646">
                    <a:lumMod val="40000"/>
                    <a:lumOff val="6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srgbClr val="464646">
                  <a:lumMod val="40000"/>
                  <a:lumOff val="60000"/>
                </a:srgb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63F91D03-2B65-5B4F-BE61-9629DE4FCB56}"/>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464646">
                    <a:lumMod val="40000"/>
                    <a:lumOff val="60000"/>
                  </a:srgbClr>
                </a:solidFill>
                <a:effectLst/>
                <a:uLnTx/>
                <a:uFillTx/>
                <a:latin typeface="Calibri" panose="020F0502020204030204"/>
                <a:ea typeface="+mn-ea"/>
                <a:cs typeface="+mn-cs"/>
              </a:rPr>
              <a:t>Massachusetts Department of Public Health       mass.gov/dph</a:t>
            </a:r>
            <a:endParaRPr kumimoji="0" lang="en-US" sz="1000" b="0" i="0" u="none" strike="noStrike" kern="1200" cap="none" spc="0" normalizeH="0" baseline="0" noProof="0" dirty="0">
              <a:ln>
                <a:noFill/>
              </a:ln>
              <a:solidFill>
                <a:srgbClr val="464646">
                  <a:lumMod val="40000"/>
                  <a:lumOff val="60000"/>
                </a:srgb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D18A05A-6712-C74F-A940-B1329F462374}"/>
              </a:ext>
            </a:extLst>
          </p:cNvPr>
          <p:cNvSpPr txBox="1"/>
          <p:nvPr/>
        </p:nvSpPr>
        <p:spPr>
          <a:xfrm>
            <a:off x="162024" y="1078490"/>
            <a:ext cx="8160341" cy="57554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solidFill>
                <a:effectLst/>
                <a:uLnTx/>
                <a:uFillTx/>
                <a:latin typeface="Calibri" panose="020F0502020204030204"/>
                <a:ea typeface="+mn-ea"/>
                <a:cs typeface="+mn-cs"/>
              </a:rPr>
              <a:t>Goal: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Work alongside communities </a:t>
            </a:r>
            <a:r>
              <a:rPr kumimoji="0" lang="en-US" sz="2000" b="1" i="0" u="none" strike="noStrike" kern="1200" cap="none" spc="0" normalizeH="0" baseline="0" noProof="0" dirty="0">
                <a:ln>
                  <a:noFill/>
                </a:ln>
                <a:solidFill>
                  <a:srgbClr val="0070C0"/>
                </a:solidFill>
                <a:effectLst/>
                <a:uLnTx/>
                <a:uFillTx/>
                <a:latin typeface="Calibri" panose="020F0502020204030204"/>
                <a:ea typeface="+mn-ea"/>
                <a:cs typeface="+mn-cs"/>
              </a:rPr>
              <a:t>disproportionately impacted by gambling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to develop and implement a community level plan (building from Community Health Improvement Plans) addressing a gambling-related health concern in the casino host communities of Greater Springfield.</a:t>
            </a:r>
            <a:endParaRPr kumimoji="0" lang="en-US" sz="2000" b="1" i="0" u="none" strike="noStrike" kern="1200" cap="none" spc="0" normalizeH="0" baseline="0" noProof="0" dirty="0">
              <a:ln>
                <a:noFill/>
              </a:ln>
              <a:solidFill>
                <a:srgbClr val="4472C4"/>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4472C4"/>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solidFill>
                <a:effectLst/>
                <a:uLnTx/>
                <a:uFillTx/>
                <a:latin typeface="Calibri" panose="020F0502020204030204"/>
                <a:ea typeface="+mn-ea"/>
                <a:cs typeface="+mn-cs"/>
              </a:rPr>
              <a:t>Result:</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Provide resources and support to improve </a:t>
            </a:r>
            <a:r>
              <a:rPr kumimoji="0" lang="en-US" sz="2000" b="1" i="0" u="none" strike="noStrike" kern="1200" cap="none" spc="0" normalizeH="0" baseline="0" noProof="0" dirty="0">
                <a:ln>
                  <a:noFill/>
                </a:ln>
                <a:solidFill>
                  <a:srgbClr val="4472C4"/>
                </a:solidFill>
                <a:effectLst/>
                <a:uLnTx/>
                <a:uFillTx/>
                <a:latin typeface="Calibri" panose="020F0502020204030204"/>
                <a:ea typeface="+mn-ea"/>
                <a:cs typeface="+mn-cs"/>
              </a:rPr>
              <a:t>youth behavioral health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in Springfield and reduce stigma.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solidFill>
                <a:effectLst/>
                <a:uLnTx/>
                <a:uFillTx/>
                <a:latin typeface="Calibri" panose="020F0502020204030204"/>
                <a:ea typeface="+mn-ea"/>
                <a:cs typeface="+mn-cs"/>
              </a:rPr>
              <a:t>FY21</a:t>
            </a:r>
            <a:endParaRPr kumimoji="0" lang="en-US" sz="2000" b="1" i="0" u="none" strike="noStrike" kern="1200" cap="none" spc="0" normalizeH="0" baseline="0" noProof="0" dirty="0">
              <a:ln>
                <a:noFill/>
              </a:ln>
              <a:solidFill>
                <a:srgbClr val="4472C4"/>
              </a:solidFill>
              <a:effectLst/>
              <a:highlight>
                <a:srgbClr val="FFFF00"/>
              </a:highligh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Convene a coalition, including youth, to guide the interventions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Conduct professional development for Springfield Public Schools and host community education sessions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Examine feasibility of evidence-based screening and support interventions within Springfield Public Schools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Full report here: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Problem Gambling Evaluation &amp; Community Engagement Reports | Mass.gov</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4472C4"/>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45E6F6F8-0C15-554E-BEA7-3EF012CD06B4}"/>
              </a:ext>
            </a:extLst>
          </p:cNvPr>
          <p:cNvPicPr>
            <a:picLocks noChangeAspect="1"/>
          </p:cNvPicPr>
          <p:nvPr/>
        </p:nvPicPr>
        <p:blipFill>
          <a:blip r:embed="rId4"/>
          <a:stretch>
            <a:fillRect/>
          </a:stretch>
        </p:blipFill>
        <p:spPr>
          <a:xfrm>
            <a:off x="8510050" y="1240221"/>
            <a:ext cx="3519926" cy="4591208"/>
          </a:xfrm>
          <a:prstGeom prst="rect">
            <a:avLst/>
          </a:prstGeom>
        </p:spPr>
      </p:pic>
      <p:sp>
        <p:nvSpPr>
          <p:cNvPr id="8" name="TextBox 7">
            <a:extLst>
              <a:ext uri="{FF2B5EF4-FFF2-40B4-BE49-F238E27FC236}">
                <a16:creationId xmlns:a16="http://schemas.microsoft.com/office/drawing/2014/main" id="{910223E2-F859-5D45-8C8B-28141B8AF4E1}"/>
              </a:ext>
            </a:extLst>
          </p:cNvPr>
          <p:cNvSpPr txBox="1"/>
          <p:nvPr/>
        </p:nvSpPr>
        <p:spPr>
          <a:xfrm>
            <a:off x="162024" y="293879"/>
            <a:ext cx="1186795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charset="0"/>
                <a:ea typeface="+mn-ea"/>
                <a:cs typeface="Arial" charset="0"/>
              </a:rPr>
              <a:t>2020: Community Level Health Project: Springfield</a:t>
            </a:r>
          </a:p>
        </p:txBody>
      </p:sp>
    </p:spTree>
    <p:extLst>
      <p:ext uri="{BB962C8B-B14F-4D97-AF65-F5344CB8AC3E}">
        <p14:creationId xmlns:p14="http://schemas.microsoft.com/office/powerpoint/2010/main" val="421008907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7D95A1-7041-D148-81ED-E72520AA4D40}"/>
              </a:ext>
            </a:extLst>
          </p:cNvPr>
          <p:cNvSpPr>
            <a:spLocks noGrp="1"/>
          </p:cNvSpPr>
          <p:nvPr>
            <p:ph sz="half" idx="1"/>
          </p:nvPr>
        </p:nvSpPr>
        <p:spPr>
          <a:xfrm>
            <a:off x="665754" y="1532206"/>
            <a:ext cx="5791200" cy="3944203"/>
          </a:xfrm>
        </p:spPr>
        <p:txBody>
          <a:bodyPr/>
          <a:lstStyle/>
          <a:p>
            <a:r>
              <a:rPr lang="en-US" dirty="0"/>
              <a:t>The </a:t>
            </a:r>
            <a:r>
              <a:rPr lang="en-US" b="1" dirty="0">
                <a:solidFill>
                  <a:schemeClr val="accent1"/>
                </a:solidFill>
              </a:rPr>
              <a:t>Massachusetts Ambassador Project</a:t>
            </a:r>
            <a:r>
              <a:rPr lang="en-US" dirty="0">
                <a:solidFill>
                  <a:schemeClr val="accent1"/>
                </a:solidFill>
              </a:rPr>
              <a:t> </a:t>
            </a:r>
            <a:r>
              <a:rPr lang="en-US" dirty="0"/>
              <a:t>was conceptualized as a peer-based, community-centered, participatory, and culturally responsive approach to reach populations at highest risk for problem gambling and engage them in prevention discussions through </a:t>
            </a:r>
            <a:r>
              <a:rPr lang="en-US" b="1" dirty="0">
                <a:solidFill>
                  <a:schemeClr val="accent1"/>
                </a:solidFill>
              </a:rPr>
              <a:t>individual-, group-, and community-level interactions</a:t>
            </a:r>
            <a:r>
              <a:rPr lang="en-US" dirty="0"/>
              <a:t>.  </a:t>
            </a:r>
          </a:p>
          <a:p>
            <a:pPr marL="0" indent="0">
              <a:buNone/>
              <a:defRPr/>
            </a:pPr>
            <a:endParaRPr lang="en-US" dirty="0"/>
          </a:p>
        </p:txBody>
      </p:sp>
      <p:sp>
        <p:nvSpPr>
          <p:cNvPr id="4" name="Slide Number Placeholder 3">
            <a:extLst>
              <a:ext uri="{FF2B5EF4-FFF2-40B4-BE49-F238E27FC236}">
                <a16:creationId xmlns:a16="http://schemas.microsoft.com/office/drawing/2014/main" id="{33AB1DAC-8690-964E-BBF1-9853D9A906A0}"/>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srgbClr val="464646">
                    <a:lumMod val="40000"/>
                    <a:lumOff val="6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srgbClr val="464646">
                  <a:lumMod val="40000"/>
                  <a:lumOff val="60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50BC40C-926A-4C4A-9970-75925BCD6921}"/>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464646">
                    <a:lumMod val="40000"/>
                    <a:lumOff val="60000"/>
                  </a:srgbClr>
                </a:solidFill>
                <a:effectLst/>
                <a:uLnTx/>
                <a:uFillTx/>
                <a:latin typeface="Calibri" panose="020F0502020204030204"/>
                <a:ea typeface="+mn-ea"/>
                <a:cs typeface="+mn-cs"/>
              </a:rPr>
              <a:t>Massachusetts Department of Public Health       mass.gov/dph</a:t>
            </a:r>
            <a:endParaRPr kumimoji="0" lang="en-US" sz="1000" b="0" i="0" u="none" strike="noStrike" kern="1200" cap="none" spc="0" normalizeH="0" baseline="0" noProof="0" dirty="0">
              <a:ln>
                <a:noFill/>
              </a:ln>
              <a:solidFill>
                <a:srgbClr val="464646">
                  <a:lumMod val="40000"/>
                  <a:lumOff val="60000"/>
                </a:srgb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81954107-8724-7644-B5F3-7869DF3F5E85}"/>
              </a:ext>
            </a:extLst>
          </p:cNvPr>
          <p:cNvSpPr txBox="1"/>
          <p:nvPr/>
        </p:nvSpPr>
        <p:spPr>
          <a:xfrm>
            <a:off x="721902" y="293879"/>
            <a:ext cx="1147010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Massachusetts Ambassador Project</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0519" y="1092468"/>
            <a:ext cx="9023351" cy="5005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457032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ECD1703-8E3B-B643-BC3F-76C190D96EE4}"/>
              </a:ext>
            </a:extLst>
          </p:cNvPr>
          <p:cNvSpPr>
            <a:spLocks noGrp="1"/>
          </p:cNvSpPr>
          <p:nvPr>
            <p:ph sz="half" idx="1"/>
          </p:nvPr>
        </p:nvSpPr>
        <p:spPr>
          <a:xfrm>
            <a:off x="198782" y="1101687"/>
            <a:ext cx="7218169" cy="5259355"/>
          </a:xfrm>
        </p:spPr>
        <p:txBody>
          <a:bodyPr/>
          <a:lstStyle/>
          <a:p>
            <a:r>
              <a:rPr lang="en-US" dirty="0"/>
              <a:t>Impact Report Highlights:</a:t>
            </a:r>
          </a:p>
          <a:p>
            <a:pPr lvl="1"/>
            <a:r>
              <a:rPr lang="en-US" b="1" dirty="0">
                <a:solidFill>
                  <a:schemeClr val="accent1"/>
                </a:solidFill>
              </a:rPr>
              <a:t>553 individuals </a:t>
            </a:r>
            <a:r>
              <a:rPr lang="en-US" dirty="0"/>
              <a:t>were engaged through one-to-one conversations and street outreach</a:t>
            </a:r>
          </a:p>
          <a:p>
            <a:pPr lvl="1"/>
            <a:r>
              <a:rPr lang="en-US" b="1" dirty="0">
                <a:solidFill>
                  <a:schemeClr val="accent1"/>
                </a:solidFill>
              </a:rPr>
              <a:t>3,067 individuals </a:t>
            </a:r>
            <a:r>
              <a:rPr lang="en-US" dirty="0"/>
              <a:t>received problem gambling prevention education through presentations and small group sessions</a:t>
            </a:r>
          </a:p>
          <a:p>
            <a:pPr lvl="1"/>
            <a:r>
              <a:rPr lang="en-US" b="1" dirty="0">
                <a:solidFill>
                  <a:schemeClr val="accent1"/>
                </a:solidFill>
              </a:rPr>
              <a:t>36 different organizations across 14 communities </a:t>
            </a:r>
            <a:r>
              <a:rPr lang="en-US" dirty="0"/>
              <a:t>received presentations and group sessions </a:t>
            </a:r>
          </a:p>
          <a:p>
            <a:pPr lvl="1"/>
            <a:r>
              <a:rPr lang="en-US" b="1" dirty="0">
                <a:solidFill>
                  <a:schemeClr val="accent1"/>
                </a:solidFill>
              </a:rPr>
              <a:t>768 individuals </a:t>
            </a:r>
            <a:r>
              <a:rPr lang="en-US" dirty="0"/>
              <a:t>were reached through the distribution of gambling prevention materials</a:t>
            </a:r>
          </a:p>
          <a:p>
            <a:pPr marL="0" indent="0">
              <a:buNone/>
            </a:pPr>
            <a:r>
              <a:rPr lang="en-US" sz="1600" dirty="0"/>
              <a:t>Full report here: </a:t>
            </a:r>
            <a:r>
              <a:rPr lang="en-US" sz="1600" dirty="0">
                <a:hlinkClick r:id="rId3"/>
              </a:rPr>
              <a:t>mass.gov/doc/massachusetts-ambassador-project-impact-brief-office-of-problem-gambling-services-2019/download</a:t>
            </a:r>
            <a:r>
              <a:rPr lang="en-US" sz="1600" dirty="0"/>
              <a:t>  </a:t>
            </a:r>
          </a:p>
          <a:p>
            <a:pPr marL="0" indent="0">
              <a:buNone/>
            </a:pPr>
            <a:endParaRPr lang="en-US" sz="1600" b="1" dirty="0">
              <a:solidFill>
                <a:schemeClr val="accent1"/>
              </a:solidFill>
            </a:endParaRPr>
          </a:p>
          <a:p>
            <a:pPr marL="0" indent="0">
              <a:buNone/>
            </a:pPr>
            <a:r>
              <a:rPr lang="en-US" sz="1600" b="1" dirty="0">
                <a:solidFill>
                  <a:schemeClr val="accent1"/>
                </a:solidFill>
              </a:rPr>
              <a:t>Publication (in process)- Our Voice Matters: Using Lived Experience to Promote Equity in Problem Gambling Prevention </a:t>
            </a:r>
            <a:endParaRPr lang="en-US" sz="1800" b="1" dirty="0">
              <a:solidFill>
                <a:schemeClr val="accent1"/>
              </a:solidFill>
              <a:effectLst/>
              <a:latin typeface="Times New Roman" panose="02020603050405020304" pitchFamily="18" charset="0"/>
              <a:ea typeface="Times New Roman" panose="02020603050405020304" pitchFamily="18" charset="0"/>
            </a:endParaRPr>
          </a:p>
          <a:p>
            <a:pPr marL="0" indent="0">
              <a:buNone/>
            </a:pPr>
            <a:endParaRPr lang="en-US" sz="1600" dirty="0"/>
          </a:p>
        </p:txBody>
      </p:sp>
      <p:sp>
        <p:nvSpPr>
          <p:cNvPr id="4" name="Slide Number Placeholder 3">
            <a:extLst>
              <a:ext uri="{FF2B5EF4-FFF2-40B4-BE49-F238E27FC236}">
                <a16:creationId xmlns:a16="http://schemas.microsoft.com/office/drawing/2014/main" id="{EAF3F742-8A06-C143-93E3-7F99F8F570F0}"/>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srgbClr val="464646">
                    <a:lumMod val="40000"/>
                    <a:lumOff val="6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dirty="0">
              <a:ln>
                <a:noFill/>
              </a:ln>
              <a:solidFill>
                <a:srgbClr val="464646">
                  <a:lumMod val="40000"/>
                  <a:lumOff val="60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7202F13-9AB0-004E-838B-ADE1DCCD0584}"/>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464646">
                    <a:lumMod val="40000"/>
                    <a:lumOff val="60000"/>
                  </a:srgbClr>
                </a:solidFill>
                <a:effectLst/>
                <a:uLnTx/>
                <a:uFillTx/>
                <a:latin typeface="Calibri" panose="020F0502020204030204"/>
                <a:ea typeface="+mn-ea"/>
                <a:cs typeface="+mn-cs"/>
              </a:rPr>
              <a:t>Massachusetts Department of Public Health       mass.gov/dph</a:t>
            </a:r>
            <a:endParaRPr kumimoji="0" lang="en-US" sz="1000" b="0" i="0" u="none" strike="noStrike" kern="1200" cap="none" spc="0" normalizeH="0" baseline="0" noProof="0" dirty="0">
              <a:ln>
                <a:noFill/>
              </a:ln>
              <a:solidFill>
                <a:srgbClr val="464646">
                  <a:lumMod val="40000"/>
                  <a:lumOff val="60000"/>
                </a:srgb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7B3FA3EC-D208-F64E-8B78-CB8295862C16}"/>
              </a:ext>
            </a:extLst>
          </p:cNvPr>
          <p:cNvPicPr>
            <a:picLocks noChangeAspect="1"/>
          </p:cNvPicPr>
          <p:nvPr/>
        </p:nvPicPr>
        <p:blipFill>
          <a:blip r:embed="rId4"/>
          <a:stretch>
            <a:fillRect/>
          </a:stretch>
        </p:blipFill>
        <p:spPr>
          <a:xfrm>
            <a:off x="7416952" y="987972"/>
            <a:ext cx="4444543" cy="5522556"/>
          </a:xfrm>
          <a:prstGeom prst="rect">
            <a:avLst/>
          </a:prstGeom>
        </p:spPr>
      </p:pic>
      <p:sp>
        <p:nvSpPr>
          <p:cNvPr id="7" name="TextBox 6">
            <a:extLst>
              <a:ext uri="{FF2B5EF4-FFF2-40B4-BE49-F238E27FC236}">
                <a16:creationId xmlns:a16="http://schemas.microsoft.com/office/drawing/2014/main" id="{9D39AF83-892F-E74C-A11C-0BBA2488167E}"/>
              </a:ext>
            </a:extLst>
          </p:cNvPr>
          <p:cNvSpPr txBox="1"/>
          <p:nvPr/>
        </p:nvSpPr>
        <p:spPr>
          <a:xfrm>
            <a:off x="198782" y="293879"/>
            <a:ext cx="119932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2020: Massachusetts Ambassador Project </a:t>
            </a:r>
          </a:p>
        </p:txBody>
      </p:sp>
    </p:spTree>
    <p:extLst>
      <p:ext uri="{BB962C8B-B14F-4D97-AF65-F5344CB8AC3E}">
        <p14:creationId xmlns:p14="http://schemas.microsoft.com/office/powerpoint/2010/main" val="197704898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4AC3403-973D-834E-AD0B-D49B27C7764C}"/>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srgbClr val="464646">
                    <a:lumMod val="40000"/>
                    <a:lumOff val="6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dirty="0">
              <a:ln>
                <a:noFill/>
              </a:ln>
              <a:solidFill>
                <a:srgbClr val="464646">
                  <a:lumMod val="40000"/>
                  <a:lumOff val="60000"/>
                </a:srgbClr>
              </a:solidFill>
              <a:effectLst/>
              <a:uLnTx/>
              <a:uFillTx/>
              <a:latin typeface="Calibri" panose="020F0502020204030204"/>
              <a:ea typeface="+mn-ea"/>
              <a:cs typeface="+mn-cs"/>
            </a:endParaRPr>
          </a:p>
        </p:txBody>
      </p:sp>
      <p:sp>
        <p:nvSpPr>
          <p:cNvPr id="2" name="Footer Placeholder 1">
            <a:extLst>
              <a:ext uri="{FF2B5EF4-FFF2-40B4-BE49-F238E27FC236}">
                <a16:creationId xmlns:a16="http://schemas.microsoft.com/office/drawing/2014/main" id="{A345056F-37CA-FB4C-BA02-E6DE548BF3FD}"/>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64646">
                    <a:lumMod val="40000"/>
                    <a:lumOff val="60000"/>
                  </a:srgbClr>
                </a:solidFill>
                <a:effectLst/>
                <a:uLnTx/>
                <a:uFillTx/>
                <a:latin typeface="Calibri" panose="020F0502020204030204"/>
                <a:ea typeface="+mn-ea"/>
                <a:cs typeface="+mn-cs"/>
              </a:rPr>
              <a:t>Massachusetts Department of Public Health       mass.gov/</a:t>
            </a:r>
            <a:r>
              <a:rPr kumimoji="0" lang="en-US" sz="1000" b="0" i="0" u="none" strike="noStrike" kern="1200" cap="none" spc="0" normalizeH="0" baseline="0" noProof="0" dirty="0" err="1">
                <a:ln>
                  <a:noFill/>
                </a:ln>
                <a:solidFill>
                  <a:srgbClr val="464646">
                    <a:lumMod val="40000"/>
                    <a:lumOff val="60000"/>
                  </a:srgbClr>
                </a:solidFill>
                <a:effectLst/>
                <a:uLnTx/>
                <a:uFillTx/>
                <a:latin typeface="Calibri" panose="020F0502020204030204"/>
                <a:ea typeface="+mn-ea"/>
                <a:cs typeface="+mn-cs"/>
              </a:rPr>
              <a:t>dph</a:t>
            </a:r>
            <a:endParaRPr kumimoji="0" lang="en-US" sz="1000" b="0" i="0" u="none" strike="noStrike" kern="1200" cap="none" spc="0" normalizeH="0" baseline="0" noProof="0" dirty="0">
              <a:ln>
                <a:noFill/>
              </a:ln>
              <a:solidFill>
                <a:srgbClr val="464646">
                  <a:lumMod val="40000"/>
                  <a:lumOff val="60000"/>
                </a:srgb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40A6272-417E-FB42-8600-7CA17B89878A}"/>
              </a:ext>
            </a:extLst>
          </p:cNvPr>
          <p:cNvSpPr txBox="1"/>
          <p:nvPr/>
        </p:nvSpPr>
        <p:spPr>
          <a:xfrm>
            <a:off x="178677" y="293879"/>
            <a:ext cx="1183464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charset="0"/>
                <a:ea typeface="+mn-ea"/>
                <a:cs typeface="Arial" charset="0"/>
              </a:rPr>
              <a:t>2020: Problem Gambling Helpline Services</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C0D33CD-D2C0-0242-B779-20E749565A1C}"/>
              </a:ext>
            </a:extLst>
          </p:cNvPr>
          <p:cNvSpPr txBox="1"/>
          <p:nvPr/>
        </p:nvSpPr>
        <p:spPr>
          <a:xfrm>
            <a:off x="178677" y="970987"/>
            <a:ext cx="6190226" cy="5754909"/>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As of 7/1/2020, integrating PG within SA helpline will enhance </a:t>
            </a:r>
            <a:r>
              <a:rPr kumimoji="0" lang="en-US" sz="2000" b="1" i="0" u="none" strike="noStrike" kern="1200" cap="none" spc="0" normalizeH="0" baseline="0" noProof="0" dirty="0">
                <a:ln>
                  <a:noFill/>
                </a:ln>
                <a:solidFill>
                  <a:srgbClr val="4376BB"/>
                </a:solidFill>
                <a:effectLst/>
                <a:uLnTx/>
                <a:uFillTx/>
                <a:latin typeface="Calibri" panose="020F0502020204030204"/>
                <a:ea typeface="Calibri" panose="020F0502020204030204" pitchFamily="34" charset="0"/>
                <a:cs typeface="Calibri" panose="020F0502020204030204" pitchFamily="34" charset="0"/>
              </a:rPr>
              <a:t>caller experience, maximize cost effectiveness, and expand reach. </a:t>
            </a:r>
          </a:p>
          <a:p>
            <a:pPr marL="342900" marR="0" lvl="0" indent="-342900" algn="l" defTabSz="914400" rtl="0" eaLnBrk="1" fontAlgn="auto" latinLnBrk="0" hangingPunct="1">
              <a:lnSpc>
                <a:spcPct val="106000"/>
              </a:lnSpc>
              <a:spcBef>
                <a:spcPts val="0"/>
              </a:spcBef>
              <a:spcAft>
                <a:spcPts val="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Providing </a:t>
            </a:r>
            <a:r>
              <a:rPr kumimoji="0" lang="en-US" sz="2000" b="1" i="0" u="none" strike="noStrike" kern="1200" cap="none" spc="0" normalizeH="0" baseline="0" noProof="0" dirty="0">
                <a:ln>
                  <a:noFill/>
                </a:ln>
                <a:solidFill>
                  <a:srgbClr val="4376BB"/>
                </a:solidFill>
                <a:effectLst/>
                <a:uLnTx/>
                <a:uFillTx/>
                <a:latin typeface="Calibri" panose="020F0502020204030204"/>
                <a:ea typeface="Calibri" panose="020F0502020204030204" pitchFamily="34" charset="0"/>
                <a:cs typeface="Calibri" panose="020F0502020204030204" pitchFamily="34" charset="0"/>
              </a:rPr>
              <a:t>24/7 bilingual services </a:t>
            </a:r>
            <a:r>
              <a:rPr kumimoji="0" lang="en-US"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(Spanish) and capacity for additional languages </a:t>
            </a:r>
            <a:endParaRPr kumimoji="0" lang="en-US"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6000"/>
              </a:lnSpc>
              <a:spcBef>
                <a:spcPts val="0"/>
              </a:spcBef>
              <a:spcAft>
                <a:spcPts val="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Screening an estimated </a:t>
            </a:r>
            <a:r>
              <a:rPr kumimoji="0" lang="en-US" sz="2000" b="1" i="0" u="none" strike="noStrike" kern="1200" cap="none" spc="0" normalizeH="0" baseline="0" noProof="0" dirty="0">
                <a:ln>
                  <a:noFill/>
                </a:ln>
                <a:solidFill>
                  <a:srgbClr val="4376BB"/>
                </a:solidFill>
                <a:effectLst/>
                <a:uLnTx/>
                <a:uFillTx/>
                <a:latin typeface="Calibri" panose="020F0502020204030204"/>
                <a:ea typeface="Calibri" panose="020F0502020204030204" pitchFamily="34" charset="0"/>
                <a:cs typeface="Calibri" panose="020F0502020204030204" pitchFamily="34" charset="0"/>
              </a:rPr>
              <a:t>15,000-20,000 </a:t>
            </a:r>
            <a:r>
              <a:rPr kumimoji="0" lang="en-US"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annual Substance Use Helpline callers for problem gambling</a:t>
            </a:r>
            <a:endParaRPr kumimoji="0" lang="en-US"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6000"/>
              </a:lnSpc>
              <a:spcBef>
                <a:spcPts val="0"/>
              </a:spcBef>
              <a:spcAft>
                <a:spcPts val="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Conducting </a:t>
            </a:r>
            <a:r>
              <a:rPr kumimoji="0" lang="en-US" sz="2000" b="1" i="0" u="none" strike="noStrike" kern="1200" cap="none" spc="0" normalizeH="0" baseline="0" noProof="0" dirty="0">
                <a:ln>
                  <a:noFill/>
                </a:ln>
                <a:solidFill>
                  <a:srgbClr val="4376BB"/>
                </a:solidFill>
                <a:effectLst/>
                <a:uLnTx/>
                <a:uFillTx/>
                <a:latin typeface="Calibri" panose="020F0502020204030204"/>
                <a:ea typeface="Calibri" panose="020F0502020204030204" pitchFamily="34" charset="0"/>
                <a:cs typeface="Calibri" panose="020F0502020204030204" pitchFamily="34" charset="0"/>
              </a:rPr>
              <a:t>direct transfers to referral treatment sources </a:t>
            </a:r>
            <a:r>
              <a:rPr kumimoji="0" lang="en-US"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that will improve access and engagement of treatment</a:t>
            </a:r>
            <a:endParaRPr kumimoji="0" lang="en-US"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6000"/>
              </a:lnSpc>
              <a:spcBef>
                <a:spcPts val="0"/>
              </a:spcBef>
              <a:spcAft>
                <a:spcPts val="80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Providing follow-up services from </a:t>
            </a:r>
            <a:r>
              <a:rPr kumimoji="0" lang="en-US" sz="2000" b="1" i="0" u="none" strike="noStrike" kern="1200" cap="none" spc="0" normalizeH="0" baseline="0" noProof="0" dirty="0">
                <a:ln>
                  <a:noFill/>
                </a:ln>
                <a:solidFill>
                  <a:srgbClr val="4376BB"/>
                </a:solidFill>
                <a:effectLst/>
                <a:uLnTx/>
                <a:uFillTx/>
                <a:latin typeface="Calibri" panose="020F0502020204030204"/>
                <a:ea typeface="Calibri" panose="020F0502020204030204" pitchFamily="34" charset="0"/>
                <a:cs typeface="Calibri" panose="020F0502020204030204" pitchFamily="34" charset="0"/>
              </a:rPr>
              <a:t>Helpline clinicians to callers</a:t>
            </a:r>
          </a:p>
          <a:p>
            <a:pPr marL="342900" marR="0" lvl="0" indent="-342900" algn="l" defTabSz="914400" rtl="0" eaLnBrk="1" fontAlgn="auto" latinLnBrk="0" hangingPunct="1">
              <a:lnSpc>
                <a:spcPct val="106000"/>
              </a:lnSpc>
              <a:spcBef>
                <a:spcPts val="0"/>
              </a:spcBef>
              <a:spcAft>
                <a:spcPts val="80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Robust </a:t>
            </a:r>
            <a:r>
              <a:rPr kumimoji="0" lang="en-US" sz="2000" b="1" i="0" u="none" strike="noStrike" kern="1200" cap="none" spc="0" normalizeH="0" baseline="0" noProof="0" dirty="0">
                <a:ln>
                  <a:noFill/>
                </a:ln>
                <a:solidFill>
                  <a:srgbClr val="4376BB"/>
                </a:solidFill>
                <a:effectLst/>
                <a:uLnTx/>
                <a:uFillTx/>
                <a:latin typeface="Calibri" panose="020F0502020204030204"/>
                <a:ea typeface="Calibri" panose="020F0502020204030204" pitchFamily="34" charset="0"/>
                <a:cs typeface="Calibri" panose="020F0502020204030204" pitchFamily="34" charset="0"/>
              </a:rPr>
              <a:t>quality assurance </a:t>
            </a:r>
            <a:r>
              <a:rPr kumimoji="0" lang="en-US"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panose="020F0502020204030204" pitchFamily="34" charset="0"/>
              </a:rPr>
              <a:t>protocols to ensure efficiency and effectiveness.  </a:t>
            </a:r>
            <a:endParaRPr kumimoji="0" lang="en-US"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kumimoji="0" lang="en-US" sz="2200" b="1" i="0" u="none" strike="noStrike" kern="1200" cap="none" spc="0" normalizeH="0" baseline="0" noProof="0" dirty="0">
              <a:ln>
                <a:noFill/>
              </a:ln>
              <a:solidFill>
                <a:srgbClr val="4376BB"/>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026" name="Picture 2">
            <a:extLst>
              <a:ext uri="{FF2B5EF4-FFF2-40B4-BE49-F238E27FC236}">
                <a16:creationId xmlns:a16="http://schemas.microsoft.com/office/drawing/2014/main" id="{84BCC0C3-0221-44C6-8EA7-6F2C4430DD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1159" y="1326440"/>
            <a:ext cx="5208292" cy="4353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476983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3AB1DAC-8690-964E-BBF1-9853D9A906A0}"/>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srgbClr val="464646">
                    <a:lumMod val="40000"/>
                    <a:lumOff val="6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dirty="0">
              <a:ln>
                <a:noFill/>
              </a:ln>
              <a:solidFill>
                <a:srgbClr val="464646">
                  <a:lumMod val="40000"/>
                  <a:lumOff val="60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50BC40C-926A-4C4A-9970-75925BCD6921}"/>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464646">
                    <a:lumMod val="40000"/>
                    <a:lumOff val="60000"/>
                  </a:srgbClr>
                </a:solidFill>
                <a:effectLst/>
                <a:uLnTx/>
                <a:uFillTx/>
                <a:latin typeface="Calibri" panose="020F0502020204030204"/>
                <a:ea typeface="+mn-ea"/>
                <a:cs typeface="+mn-cs"/>
              </a:rPr>
              <a:t>Massachusetts Department of Public Health       mass.gov/dph</a:t>
            </a:r>
            <a:endParaRPr kumimoji="0" lang="en-US" sz="1000" b="0" i="0" u="none" strike="noStrike" kern="1200" cap="none" spc="0" normalizeH="0" baseline="0" noProof="0" dirty="0">
              <a:ln>
                <a:noFill/>
              </a:ln>
              <a:solidFill>
                <a:srgbClr val="464646">
                  <a:lumMod val="40000"/>
                  <a:lumOff val="60000"/>
                </a:srgb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81954107-8724-7644-B5F3-7869DF3F5E85}"/>
              </a:ext>
            </a:extLst>
          </p:cNvPr>
          <p:cNvSpPr txBox="1"/>
          <p:nvPr/>
        </p:nvSpPr>
        <p:spPr>
          <a:xfrm>
            <a:off x="424070" y="293879"/>
            <a:ext cx="1106886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2020: OPGS Communications Campaign</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3" name="Picture 2" descr="Graphical user interface, website&#10;&#10;Description automatically generated">
            <a:extLst>
              <a:ext uri="{FF2B5EF4-FFF2-40B4-BE49-F238E27FC236}">
                <a16:creationId xmlns:a16="http://schemas.microsoft.com/office/drawing/2014/main" id="{CA287EF3-8618-654D-ADE5-9D063724407E}"/>
              </a:ext>
            </a:extLst>
          </p:cNvPr>
          <p:cNvPicPr>
            <a:picLocks noChangeAspect="1"/>
          </p:cNvPicPr>
          <p:nvPr/>
        </p:nvPicPr>
        <p:blipFill rotWithShape="1">
          <a:blip r:embed="rId2"/>
          <a:srcRect t="4605" b="5310"/>
          <a:stretch/>
        </p:blipFill>
        <p:spPr>
          <a:xfrm>
            <a:off x="0" y="1055751"/>
            <a:ext cx="12192000" cy="5436736"/>
          </a:xfrm>
          <a:prstGeom prst="rect">
            <a:avLst/>
          </a:prstGeom>
        </p:spPr>
      </p:pic>
    </p:spTree>
    <p:extLst>
      <p:ext uri="{BB962C8B-B14F-4D97-AF65-F5344CB8AC3E}">
        <p14:creationId xmlns:p14="http://schemas.microsoft.com/office/powerpoint/2010/main" val="202122868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BC3305-8B5D-466C-BF11-23A5FFDBBC43}"/>
              </a:ext>
            </a:extLst>
          </p:cNvPr>
          <p:cNvSpPr>
            <a:spLocks noGrp="1"/>
          </p:cNvSpPr>
          <p:nvPr>
            <p:ph type="sldNum" sz="quarter" idx="4"/>
          </p:nvPr>
        </p:nvSpPr>
        <p:spPr/>
        <p:txBody>
          <a:bodyPr/>
          <a:lstStyle/>
          <a:p>
            <a:fld id="{CA49D0EE-DE7F-324B-A84C-F36708423CDB}" type="slidenum">
              <a:rPr lang="en-US" smtClean="0">
                <a:solidFill>
                  <a:srgbClr val="464646">
                    <a:lumMod val="40000"/>
                    <a:lumOff val="60000"/>
                  </a:srgbClr>
                </a:solidFill>
              </a:rPr>
              <a:pPr/>
              <a:t>87</a:t>
            </a:fld>
            <a:endParaRPr lang="en-US" dirty="0">
              <a:solidFill>
                <a:srgbClr val="464646">
                  <a:lumMod val="40000"/>
                  <a:lumOff val="60000"/>
                </a:srgbClr>
              </a:solidFill>
            </a:endParaRPr>
          </a:p>
        </p:txBody>
      </p:sp>
      <p:sp>
        <p:nvSpPr>
          <p:cNvPr id="5" name="Footer Placeholder 4">
            <a:extLst>
              <a:ext uri="{FF2B5EF4-FFF2-40B4-BE49-F238E27FC236}">
                <a16:creationId xmlns:a16="http://schemas.microsoft.com/office/drawing/2014/main" id="{8287F6AD-32A2-4C64-9C85-7082A73E3116}"/>
              </a:ext>
            </a:extLst>
          </p:cNvPr>
          <p:cNvSpPr>
            <a:spLocks noGrp="1"/>
          </p:cNvSpPr>
          <p:nvPr>
            <p:ph type="ftr" sz="quarter" idx="3"/>
          </p:nvPr>
        </p:nvSpPr>
        <p:spPr/>
        <p:txBody>
          <a:bodyPr/>
          <a:lstStyle/>
          <a:p>
            <a:r>
              <a:rPr lang="en-US">
                <a:solidFill>
                  <a:srgbClr val="464646">
                    <a:lumMod val="40000"/>
                    <a:lumOff val="60000"/>
                  </a:srgbClr>
                </a:solidFill>
              </a:rPr>
              <a:t>Massachusetts Department of Public Health       mass.gov/dph</a:t>
            </a:r>
            <a:endParaRPr lang="en-US" dirty="0">
              <a:solidFill>
                <a:srgbClr val="464646">
                  <a:lumMod val="40000"/>
                  <a:lumOff val="60000"/>
                </a:srgbClr>
              </a:solidFill>
            </a:endParaRPr>
          </a:p>
        </p:txBody>
      </p:sp>
      <p:pic>
        <p:nvPicPr>
          <p:cNvPr id="6" name="Online Media 5" title="OPGS_ExplainerVideo_R3_022421">
            <a:hlinkClick r:id="" action="ppaction://media"/>
            <a:extLst>
              <a:ext uri="{FF2B5EF4-FFF2-40B4-BE49-F238E27FC236}">
                <a16:creationId xmlns:a16="http://schemas.microsoft.com/office/drawing/2014/main" id="{B5F601E7-88A8-45D9-AAC3-1C12BFC434D6}"/>
              </a:ext>
            </a:extLst>
          </p:cNvPr>
          <p:cNvPicPr>
            <a:picLocks noRot="1" noChangeAspect="1"/>
          </p:cNvPicPr>
          <p:nvPr>
            <a:videoFile r:link="rId1"/>
          </p:nvPr>
        </p:nvPicPr>
        <p:blipFill>
          <a:blip r:embed="rId3"/>
          <a:stretch>
            <a:fillRect/>
          </a:stretch>
        </p:blipFill>
        <p:spPr>
          <a:xfrm>
            <a:off x="1613049" y="1186030"/>
            <a:ext cx="8965901" cy="5043319"/>
          </a:xfrm>
          <a:prstGeom prst="rect">
            <a:avLst/>
          </a:prstGeom>
        </p:spPr>
      </p:pic>
      <p:sp>
        <p:nvSpPr>
          <p:cNvPr id="7" name="TextBox 6">
            <a:extLst>
              <a:ext uri="{FF2B5EF4-FFF2-40B4-BE49-F238E27FC236}">
                <a16:creationId xmlns:a16="http://schemas.microsoft.com/office/drawing/2014/main" id="{DBB8799F-CCFA-4839-BD3E-5159FDA53C20}"/>
              </a:ext>
            </a:extLst>
          </p:cNvPr>
          <p:cNvSpPr txBox="1"/>
          <p:nvPr/>
        </p:nvSpPr>
        <p:spPr>
          <a:xfrm>
            <a:off x="331304" y="177299"/>
            <a:ext cx="11161633" cy="584775"/>
          </a:xfrm>
          <a:prstGeom prst="rect">
            <a:avLst/>
          </a:prstGeom>
          <a:noFill/>
        </p:spPr>
        <p:txBody>
          <a:bodyPr wrap="square" rtlCol="0">
            <a:spAutoFit/>
          </a:bodyPr>
          <a:lstStyle/>
          <a:p>
            <a:pPr>
              <a:defRPr/>
            </a:pPr>
            <a:r>
              <a:rPr lang="en-US" altLang="en-US" sz="3200" b="1" dirty="0">
                <a:solidFill>
                  <a:schemeClr val="bg1"/>
                </a:solidFill>
                <a:latin typeface="Arial" panose="020B0604020202020204" pitchFamily="34" charset="0"/>
                <a:cs typeface="Arial" panose="020B0604020202020204" pitchFamily="34" charset="0"/>
              </a:rPr>
              <a:t>2020: Communications Campaign</a:t>
            </a:r>
            <a:endParaRPr lang="en-US" sz="3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2147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7D95A1-7041-D148-81ED-E72520AA4D40}"/>
              </a:ext>
            </a:extLst>
          </p:cNvPr>
          <p:cNvSpPr>
            <a:spLocks noGrp="1"/>
          </p:cNvSpPr>
          <p:nvPr>
            <p:ph sz="half" idx="1"/>
          </p:nvPr>
        </p:nvSpPr>
        <p:spPr>
          <a:xfrm>
            <a:off x="228600" y="1371600"/>
            <a:ext cx="5791200" cy="4754880"/>
          </a:xfrm>
        </p:spPr>
        <p:txBody>
          <a:bodyPr/>
          <a:lstStyle/>
          <a:p>
            <a:pPr>
              <a:defRPr/>
            </a:pPr>
            <a:r>
              <a:rPr lang="en-US" altLang="en-US" sz="2400" b="1" dirty="0">
                <a:solidFill>
                  <a:srgbClr val="0070C0"/>
                </a:solidFill>
              </a:rPr>
              <a:t>Utilize data </a:t>
            </a:r>
            <a:r>
              <a:rPr lang="en-US" altLang="en-US" sz="2400" dirty="0"/>
              <a:t>to inform the allocation of resources for precise public health.</a:t>
            </a:r>
          </a:p>
          <a:p>
            <a:pPr>
              <a:defRPr/>
            </a:pPr>
            <a:r>
              <a:rPr lang="en-US" altLang="en-US" sz="2400" b="1" dirty="0">
                <a:solidFill>
                  <a:srgbClr val="0070C0"/>
                </a:solidFill>
              </a:rPr>
              <a:t>Focus on the social determinants of health </a:t>
            </a:r>
            <a:r>
              <a:rPr lang="en-US" altLang="en-US" sz="2400" dirty="0"/>
              <a:t>to address, plan, and develop problem gambling services.</a:t>
            </a:r>
            <a:endParaRPr lang="en-US" altLang="en-US" sz="2400" b="1" dirty="0"/>
          </a:p>
          <a:p>
            <a:pPr>
              <a:defRPr/>
            </a:pPr>
            <a:r>
              <a:rPr lang="en-US" altLang="en-US" sz="2400" b="1" dirty="0">
                <a:solidFill>
                  <a:srgbClr val="0070C0"/>
                </a:solidFill>
              </a:rPr>
              <a:t>Engage communities </a:t>
            </a:r>
            <a:r>
              <a:rPr lang="en-US" altLang="en-US" sz="2400" dirty="0"/>
              <a:t>to inform, develop, and implement services with a specific emphasis on marginalized populations.</a:t>
            </a:r>
          </a:p>
          <a:p>
            <a:pPr>
              <a:defRPr/>
            </a:pPr>
            <a:r>
              <a:rPr lang="en-US" altLang="en-US" sz="2400" b="1" dirty="0">
                <a:solidFill>
                  <a:srgbClr val="0070C0"/>
                </a:solidFill>
              </a:rPr>
              <a:t>Break down silos </a:t>
            </a:r>
            <a:r>
              <a:rPr lang="en-US" altLang="en-US" sz="2400" dirty="0"/>
              <a:t>and create meaningful integration that will promote health and wellness for everyone.</a:t>
            </a:r>
          </a:p>
          <a:p>
            <a:endParaRPr lang="en-US" dirty="0"/>
          </a:p>
        </p:txBody>
      </p:sp>
      <p:sp>
        <p:nvSpPr>
          <p:cNvPr id="4" name="Slide Number Placeholder 3">
            <a:extLst>
              <a:ext uri="{FF2B5EF4-FFF2-40B4-BE49-F238E27FC236}">
                <a16:creationId xmlns:a16="http://schemas.microsoft.com/office/drawing/2014/main" id="{33AB1DAC-8690-964E-BBF1-9853D9A906A0}"/>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srgbClr val="464646">
                    <a:lumMod val="40000"/>
                    <a:lumOff val="6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dirty="0">
              <a:ln>
                <a:noFill/>
              </a:ln>
              <a:solidFill>
                <a:srgbClr val="464646">
                  <a:lumMod val="40000"/>
                  <a:lumOff val="60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50BC40C-926A-4C4A-9970-75925BCD6921}"/>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464646">
                    <a:lumMod val="40000"/>
                    <a:lumOff val="60000"/>
                  </a:srgbClr>
                </a:solidFill>
                <a:effectLst/>
                <a:uLnTx/>
                <a:uFillTx/>
                <a:latin typeface="Calibri" panose="020F0502020204030204"/>
                <a:ea typeface="+mn-ea"/>
                <a:cs typeface="+mn-cs"/>
              </a:rPr>
              <a:t>Massachusetts Department of Public Health       mass.gov/dph</a:t>
            </a:r>
            <a:endParaRPr kumimoji="0" lang="en-US" sz="1000" b="0" i="0" u="none" strike="noStrike" kern="1200" cap="none" spc="0" normalizeH="0" baseline="0" noProof="0" dirty="0">
              <a:ln>
                <a:noFill/>
              </a:ln>
              <a:solidFill>
                <a:srgbClr val="464646">
                  <a:lumMod val="40000"/>
                  <a:lumOff val="60000"/>
                </a:srgb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81954107-8724-7644-B5F3-7869DF3F5E85}"/>
              </a:ext>
            </a:extLst>
          </p:cNvPr>
          <p:cNvSpPr txBox="1"/>
          <p:nvPr/>
        </p:nvSpPr>
        <p:spPr>
          <a:xfrm>
            <a:off x="331304" y="293879"/>
            <a:ext cx="1116163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Key Principles for a Public Health Path Forward</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8" name="Picture 5" descr="C:\Users\vortiz\AppData\Local\Microsoft\Windows\Temporary Internet Files\Content.Outlook\8LR3QHFW\town hall (2).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r="4459"/>
          <a:stretch>
            <a:fillRect/>
          </a:stretch>
        </p:blipFill>
        <p:spPr bwMode="auto">
          <a:xfrm>
            <a:off x="6159359" y="980030"/>
            <a:ext cx="6028094" cy="5530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142420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ED381F1-D8E8-5A46-A626-A8E179831010}"/>
              </a:ext>
            </a:extLst>
          </p:cNvPr>
          <p:cNvSpPr txBox="1">
            <a:spLocks/>
          </p:cNvSpPr>
          <p:nvPr/>
        </p:nvSpPr>
        <p:spPr>
          <a:xfrm>
            <a:off x="2142581" y="2326004"/>
            <a:ext cx="8153399" cy="76200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5000" b="1" i="0" kern="1200" cap="all" baseline="0">
                <a:solidFill>
                  <a:srgbClr val="1C2632"/>
                </a:solidFill>
                <a:latin typeface="Arial" charset="0"/>
                <a:ea typeface="Arial" charset="0"/>
                <a:cs typeface="Arial"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 charset="0"/>
                <a:cs typeface="Arial" charset="0"/>
              </a:rPr>
              <a:t>Thank You!</a:t>
            </a:r>
          </a:p>
        </p:txBody>
      </p:sp>
      <p:sp>
        <p:nvSpPr>
          <p:cNvPr id="3" name="Subtitle 3">
            <a:extLst>
              <a:ext uri="{FF2B5EF4-FFF2-40B4-BE49-F238E27FC236}">
                <a16:creationId xmlns:a16="http://schemas.microsoft.com/office/drawing/2014/main" id="{DD223DFD-2833-AC4E-8009-E8D870640DA3}"/>
              </a:ext>
            </a:extLst>
          </p:cNvPr>
          <p:cNvSpPr txBox="1">
            <a:spLocks/>
          </p:cNvSpPr>
          <p:nvPr/>
        </p:nvSpPr>
        <p:spPr>
          <a:xfrm>
            <a:off x="1463040" y="3581406"/>
            <a:ext cx="9692640" cy="1838492"/>
          </a:xfrm>
          <a:prstGeom prst="rect">
            <a:avLst/>
          </a:prstGeom>
        </p:spPr>
        <p:txBody>
          <a:bodyPr vert="horz" lIns="91440" tIns="45720" rIns="91440" bIns="45720" rtlCol="0" anchor="t" anchorCtr="0">
            <a:noAutofit/>
          </a:bodyPr>
          <a:lstStyle>
            <a:lvl1pPr marL="0" indent="0" algn="l" defTabSz="914400" rtl="0" eaLnBrk="1" latinLnBrk="0" hangingPunct="1">
              <a:lnSpc>
                <a:spcPct val="100000"/>
              </a:lnSpc>
              <a:spcBef>
                <a:spcPts val="1000"/>
              </a:spcBef>
              <a:buClr>
                <a:srgbClr val="CB1F54"/>
              </a:buClr>
              <a:buFont typeface="Arial"/>
              <a:buNone/>
              <a:defRPr sz="2400" b="0" i="0" kern="1200" baseline="0">
                <a:solidFill>
                  <a:schemeClr val="bg1"/>
                </a:solidFill>
                <a:latin typeface="+mn-lt"/>
                <a:ea typeface="Arial" charset="0"/>
                <a:cs typeface="Arial" charset="0"/>
              </a:defRPr>
            </a:lvl1pPr>
            <a:lvl2pPr marL="457200" indent="0" algn="ctr" defTabSz="914400" rtl="0" eaLnBrk="1" latinLnBrk="0" hangingPunct="1">
              <a:lnSpc>
                <a:spcPct val="110000"/>
              </a:lnSpc>
              <a:spcBef>
                <a:spcPts val="500"/>
              </a:spcBef>
              <a:buClr>
                <a:srgbClr val="CB1F54"/>
              </a:buClr>
              <a:buFont typeface="Arial"/>
              <a:buNone/>
              <a:defRPr sz="2000" kern="1200">
                <a:solidFill>
                  <a:schemeClr val="tx1"/>
                </a:solidFill>
                <a:latin typeface="+mn-lt"/>
                <a:ea typeface="+mn-ea"/>
                <a:cs typeface="+mn-cs"/>
              </a:defRPr>
            </a:lvl2pPr>
            <a:lvl3pPr marL="914400" indent="0" algn="ctr" defTabSz="914400" rtl="0" eaLnBrk="1" latinLnBrk="0" hangingPunct="1">
              <a:lnSpc>
                <a:spcPct val="110000"/>
              </a:lnSpc>
              <a:spcBef>
                <a:spcPts val="500"/>
              </a:spcBef>
              <a:buClr>
                <a:srgbClr val="CB1F54"/>
              </a:buClr>
              <a:buFont typeface="Arial"/>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500"/>
              </a:spcBef>
              <a:buClr>
                <a:srgbClr val="CB1F54"/>
              </a:buClr>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rgbClr val="CB1F54"/>
              </a:buClr>
              <a:buFont typeface="Arial"/>
              <a:buNone/>
              <a:defRPr sz="1600" kern="1200">
                <a:solidFill>
                  <a:srgbClr val="1C2632"/>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srgbClr val="CB1F54"/>
              </a:buClr>
              <a:buSzTx/>
              <a:buFont typeface="Arial"/>
              <a:buNone/>
              <a:tabLst/>
              <a:defRPr/>
            </a:pPr>
            <a:r>
              <a:rPr kumimoji="0" lang="en-US" altLang="en-US" sz="2400" b="0" i="0" u="none" strike="noStrike" kern="1200" cap="none" spc="0" normalizeH="0" baseline="0" noProof="0" dirty="0">
                <a:ln>
                  <a:noFill/>
                </a:ln>
                <a:solidFill>
                  <a:sysClr val="window" lastClr="FFFFFF"/>
                </a:solidFill>
                <a:effectLst/>
                <a:uLnTx/>
                <a:uFillTx/>
                <a:latin typeface="Calibri"/>
                <a:cs typeface="Arial" charset="0"/>
              </a:rPr>
              <a:t>Victor Ortiz</a:t>
            </a:r>
          </a:p>
          <a:p>
            <a:pPr marL="0" marR="0" lvl="0" indent="0" algn="ctr" defTabSz="914400" rtl="0" eaLnBrk="1" fontAlgn="auto" latinLnBrk="0" hangingPunct="1">
              <a:lnSpc>
                <a:spcPct val="100000"/>
              </a:lnSpc>
              <a:spcBef>
                <a:spcPts val="1000"/>
              </a:spcBef>
              <a:spcAft>
                <a:spcPts val="0"/>
              </a:spcAft>
              <a:buClr>
                <a:srgbClr val="CB1F54"/>
              </a:buClr>
              <a:buSzTx/>
              <a:buFont typeface="Arial"/>
              <a:buNone/>
              <a:tabLst/>
              <a:defRPr/>
            </a:pPr>
            <a:r>
              <a:rPr kumimoji="0" lang="en-US" altLang="en-US" sz="2400" b="0" i="0" u="none" strike="noStrike" kern="1200" cap="none" spc="0" normalizeH="0" baseline="0" noProof="0" dirty="0">
                <a:ln>
                  <a:noFill/>
                </a:ln>
                <a:solidFill>
                  <a:prstClr val="white"/>
                </a:solidFill>
                <a:effectLst/>
                <a:uLnTx/>
                <a:uFillTx/>
                <a:latin typeface="Calibri"/>
                <a:cs typeface="Arial" charset="0"/>
                <a:hlinkClick r:id="rId2">
                  <a:extLst>
                    <a:ext uri="{A12FA001-AC4F-418D-AE19-62706E023703}">
                      <ahyp:hlinkClr xmlns:ahyp="http://schemas.microsoft.com/office/drawing/2018/hyperlinkcolor" val="tx"/>
                    </a:ext>
                  </a:extLst>
                </a:hlinkClick>
              </a:rPr>
              <a:t>Victor.Ortiz@state.ma.us</a:t>
            </a:r>
            <a:endParaRPr kumimoji="0" lang="en-US" altLang="en-US" sz="2400" b="0" i="0" u="none" strike="noStrike" kern="1200" cap="none" spc="0" normalizeH="0" baseline="0" noProof="0" dirty="0">
              <a:ln>
                <a:noFill/>
              </a:ln>
              <a:solidFill>
                <a:prstClr val="white"/>
              </a:solidFill>
              <a:effectLst/>
              <a:uLnTx/>
              <a:uFillTx/>
              <a:latin typeface="Calibri"/>
              <a:cs typeface="Arial" charset="0"/>
            </a:endParaRPr>
          </a:p>
          <a:p>
            <a:pPr marL="0" marR="0" lvl="0" indent="0" algn="ctr" defTabSz="914400" rtl="0" eaLnBrk="1" fontAlgn="auto" latinLnBrk="0" hangingPunct="1">
              <a:lnSpc>
                <a:spcPct val="100000"/>
              </a:lnSpc>
              <a:spcBef>
                <a:spcPts val="1000"/>
              </a:spcBef>
              <a:spcAft>
                <a:spcPts val="0"/>
              </a:spcAft>
              <a:buClr>
                <a:srgbClr val="CB1F54"/>
              </a:buClr>
              <a:buSzTx/>
              <a:buFont typeface="Arial"/>
              <a:buNone/>
              <a:tabLst/>
              <a:defRPr/>
            </a:pPr>
            <a:endParaRPr kumimoji="0" lang="en-US" altLang="en-US" sz="2400" b="0" i="0" u="none" strike="noStrike" kern="1200" cap="none" spc="0" normalizeH="0" baseline="0" noProof="0" dirty="0">
              <a:ln>
                <a:noFill/>
              </a:ln>
              <a:solidFill>
                <a:prstClr val="white"/>
              </a:solidFill>
              <a:effectLst/>
              <a:uLnTx/>
              <a:uFillTx/>
              <a:latin typeface="Calibri"/>
              <a:cs typeface="Arial" charset="0"/>
            </a:endParaRPr>
          </a:p>
          <a:p>
            <a:pPr marL="0" marR="0" lvl="0" indent="0" algn="ctr" defTabSz="914400" rtl="0" eaLnBrk="1" fontAlgn="auto" latinLnBrk="0" hangingPunct="1">
              <a:lnSpc>
                <a:spcPct val="100000"/>
              </a:lnSpc>
              <a:spcBef>
                <a:spcPts val="1000"/>
              </a:spcBef>
              <a:spcAft>
                <a:spcPts val="0"/>
              </a:spcAft>
              <a:buClr>
                <a:srgbClr val="CB1F54"/>
              </a:buClr>
              <a:buSzTx/>
              <a:buFont typeface="Arial"/>
              <a:buNone/>
              <a:tabLst/>
              <a:defRPr/>
            </a:pPr>
            <a:r>
              <a:rPr kumimoji="0" lang="en-US" altLang="en-US" sz="2400" b="0" i="0" u="none" strike="noStrike" kern="1200" cap="none" spc="0" normalizeH="0" baseline="0" noProof="0" dirty="0">
                <a:ln>
                  <a:noFill/>
                </a:ln>
                <a:solidFill>
                  <a:sysClr val="window" lastClr="FFFFFF"/>
                </a:solidFill>
                <a:effectLst/>
                <a:uLnTx/>
                <a:uFillTx/>
                <a:latin typeface="Calibri"/>
                <a:cs typeface="Arial" charset="0"/>
              </a:rPr>
              <a:t>Office of Problem Gambling Services</a:t>
            </a:r>
          </a:p>
          <a:p>
            <a:pPr marL="0" marR="0" lvl="0" indent="0" algn="ctr" defTabSz="914400" rtl="0" eaLnBrk="1" fontAlgn="auto" latinLnBrk="0" hangingPunct="1">
              <a:lnSpc>
                <a:spcPct val="100000"/>
              </a:lnSpc>
              <a:spcBef>
                <a:spcPts val="1000"/>
              </a:spcBef>
              <a:spcAft>
                <a:spcPts val="0"/>
              </a:spcAft>
              <a:buClr>
                <a:srgbClr val="CB1F54"/>
              </a:buClr>
              <a:buSzTx/>
              <a:buFont typeface="Arial"/>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cs typeface="Arial" charset="0"/>
                <a:hlinkClick r:id="rId3">
                  <a:extLst>
                    <a:ext uri="{A12FA001-AC4F-418D-AE19-62706E023703}">
                      <ahyp:hlinkClr xmlns:ahyp="http://schemas.microsoft.com/office/drawing/2018/hyperlinkcolor" val="tx"/>
                    </a:ext>
                  </a:extLst>
                </a:hlinkClick>
              </a:rPr>
              <a:t>https://www.mass.gov/orgs/office-of-problem-gambling-services</a:t>
            </a:r>
            <a:endParaRPr kumimoji="0" lang="en-US" altLang="en-US" sz="2400" b="0" i="0" u="none" strike="noStrike" kern="1200" cap="none" spc="0" normalizeH="0" baseline="0" noProof="0" dirty="0">
              <a:ln>
                <a:noFill/>
              </a:ln>
              <a:solidFill>
                <a:prstClr val="white"/>
              </a:solidFill>
              <a:effectLst/>
              <a:uLnTx/>
              <a:uFillTx/>
              <a:latin typeface="Calibri"/>
              <a:cs typeface="Arial" charset="0"/>
            </a:endParaRPr>
          </a:p>
          <a:p>
            <a:pPr marL="0" marR="0" lvl="0" indent="0" algn="ctr" defTabSz="914400" rtl="0" eaLnBrk="1" fontAlgn="auto" latinLnBrk="0" hangingPunct="1">
              <a:lnSpc>
                <a:spcPct val="100000"/>
              </a:lnSpc>
              <a:spcBef>
                <a:spcPts val="1000"/>
              </a:spcBef>
              <a:spcAft>
                <a:spcPts val="0"/>
              </a:spcAft>
              <a:buClr>
                <a:srgbClr val="CB1F54"/>
              </a:buClr>
              <a:buSzTx/>
              <a:buFont typeface="Arial"/>
              <a:buNone/>
              <a:tabLst/>
              <a:defRPr/>
            </a:pPr>
            <a:endParaRPr kumimoji="0" lang="en-US" altLang="en-US" sz="2400" b="0" i="0" u="none" strike="noStrike" kern="1200" cap="none" spc="0" normalizeH="0" baseline="0" noProof="0" dirty="0">
              <a:ln>
                <a:noFill/>
              </a:ln>
              <a:solidFill>
                <a:sysClr val="window" lastClr="FFFFFF"/>
              </a:solidFill>
              <a:effectLst/>
              <a:uLnTx/>
              <a:uFillTx/>
              <a:latin typeface="Calibri"/>
              <a:cs typeface="Arial" charset="0"/>
            </a:endParaRPr>
          </a:p>
        </p:txBody>
      </p:sp>
    </p:spTree>
    <p:extLst>
      <p:ext uri="{BB962C8B-B14F-4D97-AF65-F5344CB8AC3E}">
        <p14:creationId xmlns:p14="http://schemas.microsoft.com/office/powerpoint/2010/main" val="28996038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85144" y="1897675"/>
            <a:ext cx="8492455" cy="1617421"/>
          </a:xfrm>
        </p:spPr>
        <p:txBody>
          <a:bodyPr>
            <a:noAutofit/>
          </a:bodyPr>
          <a:lstStyle/>
          <a:p>
            <a:r>
              <a:rPr lang="en-US" sz="3200" dirty="0">
                <a:cs typeface="Arial" panose="020B0604020202020204" pitchFamily="34" charset="0"/>
              </a:rPr>
              <a:t>Final Promulgation of Revisions to </a:t>
            </a:r>
            <a:br>
              <a:rPr lang="en-US" sz="3600" dirty="0">
                <a:cs typeface="Arial" panose="020B0604020202020204" pitchFamily="34" charset="0"/>
              </a:rPr>
            </a:br>
            <a:r>
              <a:rPr lang="en-US" sz="4000" dirty="0">
                <a:cs typeface="Arial" panose="020B0604020202020204" pitchFamily="34" charset="0"/>
              </a:rPr>
              <a:t>105 CMR 150.000</a:t>
            </a:r>
            <a:br>
              <a:rPr lang="en-US" sz="3600" dirty="0">
                <a:cs typeface="Arial" panose="020B0604020202020204" pitchFamily="34" charset="0"/>
              </a:rPr>
            </a:br>
            <a:r>
              <a:rPr lang="en-US" sz="4000" dirty="0">
                <a:cs typeface="Arial" panose="020B0604020202020204" pitchFamily="34" charset="0"/>
              </a:rPr>
              <a:t>Standards for Long-Term Care Facilities</a:t>
            </a:r>
            <a:endParaRPr lang="en-US" sz="3600" dirty="0">
              <a:cs typeface="Arial" panose="020B0604020202020204" pitchFamily="34" charset="0"/>
            </a:endParaRPr>
          </a:p>
        </p:txBody>
      </p:sp>
      <p:sp>
        <p:nvSpPr>
          <p:cNvPr id="3" name="Title 1"/>
          <p:cNvSpPr txBox="1">
            <a:spLocks/>
          </p:cNvSpPr>
          <p:nvPr/>
        </p:nvSpPr>
        <p:spPr>
          <a:xfrm>
            <a:off x="601132" y="3979342"/>
            <a:ext cx="7842223" cy="253365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500" b="1" i="0" u="none" strike="noStrike" kern="1200" cap="none" spc="0" normalizeH="0" baseline="0" noProof="0" dirty="0">
                <a:ln>
                  <a:noFill/>
                </a:ln>
                <a:solidFill>
                  <a:prstClr val="white"/>
                </a:solidFill>
                <a:effectLst/>
                <a:uLnTx/>
                <a:uFillTx/>
                <a:latin typeface="Calibri"/>
                <a:ea typeface="+mj-ea"/>
                <a:cs typeface="Arial" panose="020B0604020202020204" pitchFamily="34" charset="0"/>
              </a:rPr>
              <a:t>Public Health Council</a:t>
            </a:r>
            <a:br>
              <a:rPr kumimoji="0" lang="en-US" sz="2000" b="1" i="0" u="none" strike="noStrike" kern="1200" cap="none" spc="0" normalizeH="0" baseline="0" noProof="0" dirty="0">
                <a:ln>
                  <a:noFill/>
                </a:ln>
                <a:solidFill>
                  <a:prstClr val="white"/>
                </a:solidFill>
                <a:effectLst/>
                <a:uLnTx/>
                <a:uFillTx/>
                <a:latin typeface="Calibri"/>
                <a:ea typeface="+mj-ea"/>
                <a:cs typeface="Arial" panose="020B0604020202020204" pitchFamily="34" charset="0"/>
              </a:rPr>
            </a:br>
            <a:r>
              <a:rPr kumimoji="0" lang="en-US" altLang="en-US" sz="2000" b="0" i="0" u="none" strike="noStrike" kern="1200" cap="none" spc="0" normalizeH="0" baseline="0" noProof="0" dirty="0">
                <a:ln>
                  <a:noFill/>
                </a:ln>
                <a:solidFill>
                  <a:prstClr val="white"/>
                </a:solidFill>
                <a:effectLst/>
                <a:uLnTx/>
                <a:uFillTx/>
                <a:latin typeface="Calibri"/>
                <a:ea typeface="+mj-ea"/>
                <a:cs typeface="Arial" panose="020B0604020202020204" pitchFamily="34" charset="0"/>
              </a:rPr>
              <a:t>Department of Public Health</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dirty="0">
              <a:ln>
                <a:noFill/>
              </a:ln>
              <a:solidFill>
                <a:prstClr val="white"/>
              </a:solidFill>
              <a:effectLst/>
              <a:uLnTx/>
              <a:uFillTx/>
              <a:latin typeface="Calibri"/>
              <a:ea typeface="+mj-ea"/>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dirty="0">
                <a:ln>
                  <a:noFill/>
                </a:ln>
                <a:solidFill>
                  <a:prstClr val="white"/>
                </a:solidFill>
                <a:effectLst/>
                <a:uLnTx/>
                <a:uFillTx/>
                <a:latin typeface="Calibri"/>
                <a:ea typeface="+mj-ea"/>
                <a:cs typeface="Arial" panose="020B0604020202020204" pitchFamily="34" charset="0"/>
              </a:rPr>
              <a:t>March 10, 2021</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dirty="0">
              <a:ln>
                <a:noFill/>
              </a:ln>
              <a:solidFill>
                <a:prstClr val="white"/>
              </a:solidFill>
              <a:effectLst/>
              <a:uLnTx/>
              <a:uFillTx/>
              <a:latin typeface="Calibri"/>
              <a:ea typeface="+mj-ea"/>
              <a:cs typeface="Arial" panose="020B0604020202020204" pitchFamily="34" charset="0"/>
            </a:endParaRPr>
          </a:p>
        </p:txBody>
      </p:sp>
    </p:spTree>
    <p:extLst>
      <p:ext uri="{BB962C8B-B14F-4D97-AF65-F5344CB8AC3E}">
        <p14:creationId xmlns:p14="http://schemas.microsoft.com/office/powerpoint/2010/main" val="164200210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ED381F1-D8E8-5A46-A626-A8E179831010}"/>
              </a:ext>
            </a:extLst>
          </p:cNvPr>
          <p:cNvSpPr txBox="1">
            <a:spLocks/>
          </p:cNvSpPr>
          <p:nvPr/>
        </p:nvSpPr>
        <p:spPr>
          <a:xfrm>
            <a:off x="3130942" y="2895050"/>
            <a:ext cx="6115049" cy="571502"/>
          </a:xfrm>
          <a:prstGeom prst="rect">
            <a:avLst/>
          </a:prstGeom>
        </p:spPr>
        <p:txBody>
          <a:bodyPr vert="horz" lIns="68580" tIns="34290" rIns="68580" bIns="34290" rtlCol="0" anchor="t" anchorCtr="0">
            <a:noAutofit/>
          </a:bodyPr>
          <a:lstStyle>
            <a:lvl1pPr algn="l" defTabSz="914400" rtl="0" eaLnBrk="1" latinLnBrk="0" hangingPunct="1">
              <a:lnSpc>
                <a:spcPct val="90000"/>
              </a:lnSpc>
              <a:spcBef>
                <a:spcPct val="0"/>
              </a:spcBef>
              <a:buNone/>
              <a:defRPr sz="5000" b="1" i="0" kern="1200" cap="all" baseline="0">
                <a:solidFill>
                  <a:srgbClr val="1C2632"/>
                </a:solidFill>
                <a:latin typeface="Arial" charset="0"/>
                <a:ea typeface="Arial" charset="0"/>
                <a:cs typeface="Arial" charset="0"/>
              </a:defRPr>
            </a:lvl1pPr>
          </a:lstStyle>
          <a:p>
            <a:pPr algn="ctr">
              <a:defRPr/>
            </a:pPr>
            <a:r>
              <a:rPr lang="en-US" sz="3750" i="1" cap="none" dirty="0">
                <a:solidFill>
                  <a:prstClr val="white"/>
                </a:solidFill>
              </a:rPr>
              <a:t>Next Meeting:</a:t>
            </a:r>
          </a:p>
        </p:txBody>
      </p:sp>
      <p:sp>
        <p:nvSpPr>
          <p:cNvPr id="3" name="Subtitle 3">
            <a:extLst>
              <a:ext uri="{FF2B5EF4-FFF2-40B4-BE49-F238E27FC236}">
                <a16:creationId xmlns:a16="http://schemas.microsoft.com/office/drawing/2014/main" id="{DD223DFD-2833-AC4E-8009-E8D870640DA3}"/>
              </a:ext>
            </a:extLst>
          </p:cNvPr>
          <p:cNvSpPr txBox="1">
            <a:spLocks/>
          </p:cNvSpPr>
          <p:nvPr/>
        </p:nvSpPr>
        <p:spPr>
          <a:xfrm>
            <a:off x="3878858" y="3535738"/>
            <a:ext cx="4618822" cy="633413"/>
          </a:xfrm>
          <a:prstGeom prst="rect">
            <a:avLst/>
          </a:prstGeom>
        </p:spPr>
        <p:txBody>
          <a:bodyPr vert="horz" lIns="68580" tIns="34290" rIns="68580" bIns="34290" rtlCol="0" anchor="t" anchorCtr="0">
            <a:noAutofit/>
          </a:bodyPr>
          <a:lstStyle>
            <a:lvl1pPr marL="0" indent="0" algn="l" defTabSz="914400" rtl="0" eaLnBrk="1" latinLnBrk="0" hangingPunct="1">
              <a:lnSpc>
                <a:spcPct val="100000"/>
              </a:lnSpc>
              <a:spcBef>
                <a:spcPts val="1000"/>
              </a:spcBef>
              <a:buClr>
                <a:srgbClr val="CB1F54"/>
              </a:buClr>
              <a:buFont typeface="Arial"/>
              <a:buNone/>
              <a:defRPr sz="2400" b="0" i="0" kern="1200" baseline="0">
                <a:solidFill>
                  <a:schemeClr val="bg1"/>
                </a:solidFill>
                <a:latin typeface="+mn-lt"/>
                <a:ea typeface="Arial" charset="0"/>
                <a:cs typeface="Arial" charset="0"/>
              </a:defRPr>
            </a:lvl1pPr>
            <a:lvl2pPr marL="457200" indent="0" algn="ctr" defTabSz="914400" rtl="0" eaLnBrk="1" latinLnBrk="0" hangingPunct="1">
              <a:lnSpc>
                <a:spcPct val="110000"/>
              </a:lnSpc>
              <a:spcBef>
                <a:spcPts val="500"/>
              </a:spcBef>
              <a:buClr>
                <a:srgbClr val="CB1F54"/>
              </a:buClr>
              <a:buFont typeface="Arial"/>
              <a:buNone/>
              <a:defRPr sz="2000" kern="1200">
                <a:solidFill>
                  <a:schemeClr val="tx1"/>
                </a:solidFill>
                <a:latin typeface="+mn-lt"/>
                <a:ea typeface="+mn-ea"/>
                <a:cs typeface="+mn-cs"/>
              </a:defRPr>
            </a:lvl2pPr>
            <a:lvl3pPr marL="914400" indent="0" algn="ctr" defTabSz="914400" rtl="0" eaLnBrk="1" latinLnBrk="0" hangingPunct="1">
              <a:lnSpc>
                <a:spcPct val="110000"/>
              </a:lnSpc>
              <a:spcBef>
                <a:spcPts val="500"/>
              </a:spcBef>
              <a:buClr>
                <a:srgbClr val="CB1F54"/>
              </a:buClr>
              <a:buFont typeface="Arial"/>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500"/>
              </a:spcBef>
              <a:buClr>
                <a:srgbClr val="CB1F54"/>
              </a:buClr>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rgbClr val="CB1F54"/>
              </a:buClr>
              <a:buFont typeface="Arial"/>
              <a:buNone/>
              <a:defRPr sz="1600" kern="1200">
                <a:solidFill>
                  <a:srgbClr val="1C2632"/>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ctr">
              <a:defRPr/>
            </a:pPr>
            <a:r>
              <a:rPr lang="en-US" altLang="en-US" sz="3750" b="1" dirty="0">
                <a:solidFill>
                  <a:sysClr val="window" lastClr="FFFFFF"/>
                </a:solidFill>
                <a:latin typeface="Calibri"/>
              </a:rPr>
              <a:t>April 28, 2021</a:t>
            </a:r>
          </a:p>
        </p:txBody>
      </p:sp>
    </p:spTree>
    <p:extLst>
      <p:ext uri="{BB962C8B-B14F-4D97-AF65-F5344CB8AC3E}">
        <p14:creationId xmlns:p14="http://schemas.microsoft.com/office/powerpoint/2010/main" val="142609210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OTLMARKERSHAPE" val="OTL"/>
</p:tagLst>
</file>

<file path=ppt/tags/tag2.xml><?xml version="1.0" encoding="utf-8"?>
<p:tagLst xmlns:a="http://schemas.openxmlformats.org/drawingml/2006/main" xmlns:r="http://schemas.openxmlformats.org/officeDocument/2006/relationships" xmlns:p="http://schemas.openxmlformats.org/presentationml/2006/main">
  <p:tag name="OTLMARKERSHAPE" val="OTL"/>
</p:tagLst>
</file>

<file path=ppt/tags/tag3.xml><?xml version="1.0" encoding="utf-8"?>
<p:tagLst xmlns:a="http://schemas.openxmlformats.org/drawingml/2006/main" xmlns:r="http://schemas.openxmlformats.org/officeDocument/2006/relationships" xmlns:p="http://schemas.openxmlformats.org/presentationml/2006/main">
  <p:tag name="OTLMARKERSHAPE" val="OTL"/>
</p:tagLst>
</file>

<file path=ppt/tags/tag4.xml><?xml version="1.0" encoding="utf-8"?>
<p:tagLst xmlns:a="http://schemas.openxmlformats.org/drawingml/2006/main" xmlns:r="http://schemas.openxmlformats.org/officeDocument/2006/relationships" xmlns:p="http://schemas.openxmlformats.org/presentationml/2006/main">
  <p:tag name="OTLMARKERSHAPE" val="OTL"/>
</p:tagLst>
</file>

<file path=ppt/tags/tag5.xml><?xml version="1.0" encoding="utf-8"?>
<p:tagLst xmlns:a="http://schemas.openxmlformats.org/drawingml/2006/main" xmlns:r="http://schemas.openxmlformats.org/officeDocument/2006/relationships" xmlns:p="http://schemas.openxmlformats.org/presentationml/2006/main">
  <p:tag name="OTLMARKERSHAPE" val="OTL"/>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3278</TotalTime>
  <Words>9452</Words>
  <Application>Microsoft Office PowerPoint</Application>
  <PresentationFormat>Widescreen</PresentationFormat>
  <Paragraphs>1409</Paragraphs>
  <Slides>90</Slides>
  <Notes>56</Notes>
  <HiddenSlides>0</HiddenSlides>
  <MMClips>1</MMClips>
  <ScaleCrop>false</ScaleCrop>
  <HeadingPairs>
    <vt:vector size="8" baseType="variant">
      <vt:variant>
        <vt:lpstr>Fonts Used</vt:lpstr>
      </vt:variant>
      <vt:variant>
        <vt:i4>9</vt:i4>
      </vt:variant>
      <vt:variant>
        <vt:lpstr>Theme</vt:lpstr>
      </vt:variant>
      <vt:variant>
        <vt:i4>8</vt:i4>
      </vt:variant>
      <vt:variant>
        <vt:lpstr>Embedded OLE Servers</vt:lpstr>
      </vt:variant>
      <vt:variant>
        <vt:i4>1</vt:i4>
      </vt:variant>
      <vt:variant>
        <vt:lpstr>Slide Titles</vt:lpstr>
      </vt:variant>
      <vt:variant>
        <vt:i4>90</vt:i4>
      </vt:variant>
    </vt:vector>
  </HeadingPairs>
  <TitlesOfParts>
    <vt:vector size="108" baseType="lpstr">
      <vt:lpstr>Abadi</vt:lpstr>
      <vt:lpstr>Abadi Extra Light</vt:lpstr>
      <vt:lpstr>Arial</vt:lpstr>
      <vt:lpstr>Arial,Sans-Serif</vt:lpstr>
      <vt:lpstr>Calibri</vt:lpstr>
      <vt:lpstr>Calibri Light</vt:lpstr>
      <vt:lpstr>proxima-nova</vt:lpstr>
      <vt:lpstr>Symbol</vt:lpstr>
      <vt:lpstr>Times New Roman</vt:lpstr>
      <vt:lpstr>Office Theme</vt:lpstr>
      <vt:lpstr>2_Office Theme</vt:lpstr>
      <vt:lpstr>1_Office Theme</vt:lpstr>
      <vt:lpstr>Custom Design</vt:lpstr>
      <vt:lpstr>Simple Light</vt:lpstr>
      <vt:lpstr>3_office theme</vt:lpstr>
      <vt:lpstr>4_Office Theme</vt:lpstr>
      <vt:lpstr>5_Office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Final Promulgation of Revisions to  105 CMR 150.000 Standards for Long-Term Care Facilities</vt:lpstr>
      <vt:lpstr>Summary of Regulation</vt:lpstr>
      <vt:lpstr>Nursing Facility Accountability and Supports Package 2.0</vt:lpstr>
      <vt:lpstr>Overview of Previous Revisions to Regulation</vt:lpstr>
      <vt:lpstr>Public Comment Periods</vt:lpstr>
      <vt:lpstr>Highlights of Post-Comment Review</vt:lpstr>
      <vt:lpstr>Post-Comment Revisions: Physical Plant Updates</vt:lpstr>
      <vt:lpstr>Post-Comment Revisions: Physical Plant Updates</vt:lpstr>
      <vt:lpstr>Next Steps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Results from the COVID-19 Community Impact Survey(CCIS)  Public Health Council, March 10, 2021  presented by W.W. Sanouri Ursprung PhD</vt:lpstr>
      <vt:lpstr>PowerPoint Presentation</vt:lpstr>
      <vt:lpstr>PowerPoint Presentation</vt:lpstr>
      <vt:lpstr>OVERVIEW</vt:lpstr>
      <vt:lpstr>PURPOSE AND APPROACH</vt:lpstr>
      <vt:lpstr>Why did we conduct the CCIS?</vt:lpstr>
      <vt:lpstr>OVERVIEW OF CCIS APPROACH</vt:lpstr>
      <vt:lpstr>RESULTS TOPICS TO DATE</vt:lpstr>
      <vt:lpstr>MENTAL HEALTH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DATA TO ACTION </vt:lpstr>
      <vt:lpstr>PowerPoint Presentation</vt:lpstr>
      <vt:lpstr>PowerPoint Presentation</vt:lpstr>
      <vt:lpstr>PowerPoint Presentation</vt:lpstr>
      <vt:lpstr>Survey Questions</vt:lpstr>
      <vt:lpstr>Survey Questions</vt:lpstr>
      <vt:lpstr>Survey Questions</vt:lpstr>
      <vt:lpstr>Survey Questions</vt:lpstr>
      <vt:lpstr>Survey Questions</vt:lpstr>
      <vt:lpstr>Recruitment among priority populations was unprecedented</vt:lpstr>
      <vt:lpstr>Recruitment efforts were overwhelmingly successful</vt:lpstr>
      <vt:lpstr>Demographics of the sample</vt:lpstr>
      <vt:lpstr>MENTAL HEALTH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McNamara, Torey (DPH)</cp:lastModifiedBy>
  <cp:revision>315</cp:revision>
  <cp:lastPrinted>2021-01-21T15:13:04Z</cp:lastPrinted>
  <dcterms:created xsi:type="dcterms:W3CDTF">2019-01-10T19:26:50Z</dcterms:created>
  <dcterms:modified xsi:type="dcterms:W3CDTF">2021-03-10T02:46:36Z</dcterms:modified>
</cp:coreProperties>
</file>