
<file path=[Content_Types].xml><?xml version="1.0" encoding="utf-8"?>
<Types xmlns="http://schemas.openxmlformats.org/package/2006/content-types">
  <Default Extension="bin" ContentType="application/vnd.openxmlformats-officedocument.oleObject"/>
  <Default Extension="emf" ContentType="image/x-emf"/>
  <Default Extension="heic" ContentType="image/heic"/>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91" r:id="rId3"/>
    <p:sldMasterId id="2147483697" r:id="rId4"/>
  </p:sldMasterIdLst>
  <p:notesMasterIdLst>
    <p:notesMasterId r:id="rId79"/>
  </p:notesMasterIdLst>
  <p:sldIdLst>
    <p:sldId id="2147470008" r:id="rId5"/>
    <p:sldId id="543" r:id="rId6"/>
    <p:sldId id="2147470019" r:id="rId7"/>
    <p:sldId id="2147470022" r:id="rId8"/>
    <p:sldId id="2147470020" r:id="rId9"/>
    <p:sldId id="2147470021" r:id="rId10"/>
    <p:sldId id="2147470036" r:id="rId11"/>
    <p:sldId id="2147470031" r:id="rId12"/>
    <p:sldId id="2147470032" r:id="rId13"/>
    <p:sldId id="2147470026" r:id="rId14"/>
    <p:sldId id="551" r:id="rId15"/>
    <p:sldId id="259" r:id="rId16"/>
    <p:sldId id="260" r:id="rId17"/>
    <p:sldId id="282" r:id="rId18"/>
    <p:sldId id="266" r:id="rId19"/>
    <p:sldId id="552" r:id="rId20"/>
    <p:sldId id="2147470010" r:id="rId21"/>
    <p:sldId id="258" r:id="rId22"/>
    <p:sldId id="304" r:id="rId23"/>
    <p:sldId id="301" r:id="rId24"/>
    <p:sldId id="262" r:id="rId25"/>
    <p:sldId id="302" r:id="rId26"/>
    <p:sldId id="393" r:id="rId27"/>
    <p:sldId id="349" r:id="rId28"/>
    <p:sldId id="381" r:id="rId29"/>
    <p:sldId id="383" r:id="rId30"/>
    <p:sldId id="389" r:id="rId31"/>
    <p:sldId id="391" r:id="rId32"/>
    <p:sldId id="384" r:id="rId33"/>
    <p:sldId id="390" r:id="rId34"/>
    <p:sldId id="385" r:id="rId35"/>
    <p:sldId id="268" r:id="rId36"/>
    <p:sldId id="2147470011" r:id="rId37"/>
    <p:sldId id="2147469986" r:id="rId38"/>
    <p:sldId id="2147469987" r:id="rId39"/>
    <p:sldId id="2147470030" r:id="rId40"/>
    <p:sldId id="2147469989" r:id="rId41"/>
    <p:sldId id="2147469976" r:id="rId42"/>
    <p:sldId id="2147469985" r:id="rId43"/>
    <p:sldId id="2147469984" r:id="rId44"/>
    <p:sldId id="2147469977" r:id="rId45"/>
    <p:sldId id="2147469982" r:id="rId46"/>
    <p:sldId id="2147469983" r:id="rId47"/>
    <p:sldId id="2147469978" r:id="rId48"/>
    <p:sldId id="2147469988" r:id="rId49"/>
    <p:sldId id="892" r:id="rId50"/>
    <p:sldId id="1615" r:id="rId51"/>
    <p:sldId id="486" r:id="rId52"/>
    <p:sldId id="257" r:id="rId53"/>
    <p:sldId id="435" r:id="rId54"/>
    <p:sldId id="256" r:id="rId55"/>
    <p:sldId id="1577" r:id="rId56"/>
    <p:sldId id="1539" r:id="rId57"/>
    <p:sldId id="1561" r:id="rId58"/>
    <p:sldId id="1566" r:id="rId59"/>
    <p:sldId id="1541" r:id="rId60"/>
    <p:sldId id="1565" r:id="rId61"/>
    <p:sldId id="1564" r:id="rId62"/>
    <p:sldId id="1549" r:id="rId63"/>
    <p:sldId id="1570" r:id="rId64"/>
    <p:sldId id="1572" r:id="rId65"/>
    <p:sldId id="1576" r:id="rId66"/>
    <p:sldId id="1573" r:id="rId67"/>
    <p:sldId id="1574" r:id="rId68"/>
    <p:sldId id="1579" r:id="rId69"/>
    <p:sldId id="1578" r:id="rId70"/>
    <p:sldId id="1558" r:id="rId71"/>
    <p:sldId id="1552" r:id="rId72"/>
    <p:sldId id="1617" r:id="rId73"/>
    <p:sldId id="2147470033" r:id="rId74"/>
    <p:sldId id="2147470034" r:id="rId75"/>
    <p:sldId id="2147470035" r:id="rId76"/>
    <p:sldId id="261" r:id="rId77"/>
    <p:sldId id="214747000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1D8"/>
    <a:srgbClr val="4376BB"/>
    <a:srgbClr val="01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3792" autoAdjust="0"/>
  </p:normalViewPr>
  <p:slideViewPr>
    <p:cSldViewPr snapToGrid="0" snapToObjects="1">
      <p:cViewPr varScale="1">
        <p:scale>
          <a:sx n="67" d="100"/>
          <a:sy n="67" d="100"/>
        </p:scale>
        <p:origin x="828" y="44"/>
      </p:cViewPr>
      <p:guideLst>
        <p:guide orient="horz" pos="504"/>
        <p:guide pos="38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C4BF5-E566-BD4E-BF84-8EF979555B2D}"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BBDB-52D0-FE4C-8729-D7393D454E10}" type="slidenum">
              <a:rPr lang="en-US" smtClean="0"/>
              <a:t>‹#›</a:t>
            </a:fld>
            <a:endParaRPr lang="en-US"/>
          </a:p>
        </p:txBody>
      </p:sp>
    </p:spTree>
    <p:extLst>
      <p:ext uri="{BB962C8B-B14F-4D97-AF65-F5344CB8AC3E}">
        <p14:creationId xmlns:p14="http://schemas.microsoft.com/office/powerpoint/2010/main" val="161336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23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BBDB-52D0-FE4C-8729-D7393D454E10}" type="slidenum">
              <a:rPr lang="en-US" smtClean="0"/>
              <a:t>1</a:t>
            </a:fld>
            <a:endParaRPr lang="en-US"/>
          </a:p>
        </p:txBody>
      </p:sp>
    </p:spTree>
    <p:extLst>
      <p:ext uri="{BB962C8B-B14F-4D97-AF65-F5344CB8AC3E}">
        <p14:creationId xmlns:p14="http://schemas.microsoft.com/office/powerpoint/2010/main" val="323539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23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BBDB-52D0-FE4C-8729-D7393D454E10}" type="slidenum">
              <a:rPr lang="en-US" smtClean="0"/>
              <a:t>10</a:t>
            </a:fld>
            <a:endParaRPr lang="en-US"/>
          </a:p>
        </p:txBody>
      </p:sp>
    </p:spTree>
    <p:extLst>
      <p:ext uri="{BB962C8B-B14F-4D97-AF65-F5344CB8AC3E}">
        <p14:creationId xmlns:p14="http://schemas.microsoft.com/office/powerpoint/2010/main" val="4176870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17CDB-7501-4C90-95F1-7E28FD508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17CDB-7501-4C90-95F1-7E28FD508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343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698" indent="-17469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17CDB-7501-4C90-95F1-7E28FD508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20</a:t>
            </a:fld>
            <a:endParaRPr lang="en-US"/>
          </a:p>
        </p:txBody>
      </p:sp>
    </p:spTree>
    <p:extLst>
      <p:ext uri="{BB962C8B-B14F-4D97-AF65-F5344CB8AC3E}">
        <p14:creationId xmlns:p14="http://schemas.microsoft.com/office/powerpoint/2010/main" val="2753891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21</a:t>
            </a:fld>
            <a:endParaRPr lang="en-US"/>
          </a:p>
        </p:txBody>
      </p:sp>
    </p:spTree>
    <p:extLst>
      <p:ext uri="{BB962C8B-B14F-4D97-AF65-F5344CB8AC3E}">
        <p14:creationId xmlns:p14="http://schemas.microsoft.com/office/powerpoint/2010/main" val="61980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22</a:t>
            </a:fld>
            <a:endParaRPr lang="en-US"/>
          </a:p>
        </p:txBody>
      </p:sp>
    </p:spTree>
    <p:extLst>
      <p:ext uri="{BB962C8B-B14F-4D97-AF65-F5344CB8AC3E}">
        <p14:creationId xmlns:p14="http://schemas.microsoft.com/office/powerpoint/2010/main" val="222837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24</a:t>
            </a:fld>
            <a:endParaRPr lang="en-US"/>
          </a:p>
        </p:txBody>
      </p:sp>
    </p:spTree>
    <p:extLst>
      <p:ext uri="{BB962C8B-B14F-4D97-AF65-F5344CB8AC3E}">
        <p14:creationId xmlns:p14="http://schemas.microsoft.com/office/powerpoint/2010/main" val="353258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25</a:t>
            </a:fld>
            <a:endParaRPr lang="en-US"/>
          </a:p>
        </p:txBody>
      </p:sp>
    </p:spTree>
    <p:extLst>
      <p:ext uri="{BB962C8B-B14F-4D97-AF65-F5344CB8AC3E}">
        <p14:creationId xmlns:p14="http://schemas.microsoft.com/office/powerpoint/2010/main" val="3993676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23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BBDB-52D0-FE4C-8729-D7393D454E10}" type="slidenum">
              <a:rPr lang="en-US" smtClean="0"/>
              <a:t>2</a:t>
            </a:fld>
            <a:endParaRPr lang="en-US"/>
          </a:p>
        </p:txBody>
      </p:sp>
    </p:spTree>
    <p:extLst>
      <p:ext uri="{BB962C8B-B14F-4D97-AF65-F5344CB8AC3E}">
        <p14:creationId xmlns:p14="http://schemas.microsoft.com/office/powerpoint/2010/main" val="814025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27</a:t>
            </a:fld>
            <a:endParaRPr lang="en-US"/>
          </a:p>
        </p:txBody>
      </p:sp>
    </p:spTree>
    <p:extLst>
      <p:ext uri="{BB962C8B-B14F-4D97-AF65-F5344CB8AC3E}">
        <p14:creationId xmlns:p14="http://schemas.microsoft.com/office/powerpoint/2010/main" val="933276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28</a:t>
            </a:fld>
            <a:endParaRPr lang="en-US"/>
          </a:p>
        </p:txBody>
      </p:sp>
    </p:spTree>
    <p:extLst>
      <p:ext uri="{BB962C8B-B14F-4D97-AF65-F5344CB8AC3E}">
        <p14:creationId xmlns:p14="http://schemas.microsoft.com/office/powerpoint/2010/main" val="4256245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29</a:t>
            </a:fld>
            <a:endParaRPr lang="en-US"/>
          </a:p>
        </p:txBody>
      </p:sp>
    </p:spTree>
    <p:extLst>
      <p:ext uri="{BB962C8B-B14F-4D97-AF65-F5344CB8AC3E}">
        <p14:creationId xmlns:p14="http://schemas.microsoft.com/office/powerpoint/2010/main" val="1410485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30</a:t>
            </a:fld>
            <a:endParaRPr lang="en-US"/>
          </a:p>
        </p:txBody>
      </p:sp>
    </p:spTree>
    <p:extLst>
      <p:ext uri="{BB962C8B-B14F-4D97-AF65-F5344CB8AC3E}">
        <p14:creationId xmlns:p14="http://schemas.microsoft.com/office/powerpoint/2010/main" val="134708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31</a:t>
            </a:fld>
            <a:endParaRPr lang="en-US"/>
          </a:p>
        </p:txBody>
      </p:sp>
    </p:spTree>
    <p:extLst>
      <p:ext uri="{BB962C8B-B14F-4D97-AF65-F5344CB8AC3E}">
        <p14:creationId xmlns:p14="http://schemas.microsoft.com/office/powerpoint/2010/main" val="1965150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CBBDB-52D0-FE4C-8729-D7393D454E10}" type="slidenum">
              <a:rPr lang="en-US" smtClean="0"/>
              <a:t>32</a:t>
            </a:fld>
            <a:endParaRPr lang="en-US"/>
          </a:p>
        </p:txBody>
      </p:sp>
    </p:spTree>
    <p:extLst>
      <p:ext uri="{BB962C8B-B14F-4D97-AF65-F5344CB8AC3E}">
        <p14:creationId xmlns:p14="http://schemas.microsoft.com/office/powerpoint/2010/main" val="354506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A1775-0376-46E6-9AD2-DF377C072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476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A1775-0376-46E6-9AD2-DF377C072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27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A1775-0376-46E6-9AD2-DF377C072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47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A1775-0376-46E6-9AD2-DF377C072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42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55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58F64-8D7C-41A0-9479-4C81ED2FBE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825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A1775-0376-46E6-9AD2-DF377C072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2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A1775-0376-46E6-9AD2-DF377C072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124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1f113c9a1_6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1f113c9a1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1f113c9a1_6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1f113c9a1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434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1f113c9a1_6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1f113c9a1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815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218140ae4_13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b218140ae4_13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889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dirty="0">
              <a:solidFill>
                <a:srgbClr val="222222"/>
              </a:solidFill>
              <a:effectLst/>
              <a:latin typeface="Lato"/>
            </a:endParaRPr>
          </a:p>
        </p:txBody>
      </p:sp>
    </p:spTree>
    <p:extLst>
      <p:ext uri="{BB962C8B-B14F-4D97-AF65-F5344CB8AC3E}">
        <p14:creationId xmlns:p14="http://schemas.microsoft.com/office/powerpoint/2010/main" val="816572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43453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51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39ADDF-BF36-464B-9435-6F1236DA4A2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58091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sz="1100" dirty="0">
              <a:latin typeface="Arial"/>
              <a:cs typeface="Arial"/>
            </a:endParaRPr>
          </a:p>
          <a:p>
            <a:pPr marL="0" indent="0">
              <a:buNone/>
            </a:pPr>
            <a:endParaRPr lang="en-US" sz="1100" dirty="0">
              <a:latin typeface="Arial"/>
              <a:cs typeface="Arial"/>
            </a:endParaRPr>
          </a:p>
        </p:txBody>
      </p:sp>
    </p:spTree>
    <p:extLst>
      <p:ext uri="{BB962C8B-B14F-4D97-AF65-F5344CB8AC3E}">
        <p14:creationId xmlns:p14="http://schemas.microsoft.com/office/powerpoint/2010/main" val="1095142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228171320_4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228171320_4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1200"/>
              </a:spcBef>
              <a:buNone/>
            </a:pPr>
            <a:endParaRPr lang="en-US"/>
          </a:p>
        </p:txBody>
      </p:sp>
    </p:spTree>
    <p:extLst>
      <p:ext uri="{BB962C8B-B14F-4D97-AF65-F5344CB8AC3E}">
        <p14:creationId xmlns:p14="http://schemas.microsoft.com/office/powerpoint/2010/main" val="3195103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39ADDF-BF36-464B-9435-6F1236DA4A22}"/>
              </a:ext>
            </a:extLst>
          </p:cNvPr>
          <p:cNvSpPr>
            <a:spLocks noGrp="1"/>
          </p:cNvSpPr>
          <p:nvPr>
            <p:ph type="body" idx="1"/>
          </p:nvPr>
        </p:nvSpPr>
        <p:spPr/>
        <p:txBody>
          <a:bodyPr/>
          <a:lstStyle/>
          <a:p>
            <a:pPr algn="l"/>
            <a:endParaRPr lang="en-US"/>
          </a:p>
        </p:txBody>
      </p:sp>
    </p:spTree>
    <p:extLst>
      <p:ext uri="{BB962C8B-B14F-4D97-AF65-F5344CB8AC3E}">
        <p14:creationId xmlns:p14="http://schemas.microsoft.com/office/powerpoint/2010/main" val="3504063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39ADDF-BF36-464B-9435-6F1236DA4A22}"/>
              </a:ext>
            </a:extLst>
          </p:cNvPr>
          <p:cNvSpPr>
            <a:spLocks noGrp="1"/>
          </p:cNvSpPr>
          <p:nvPr>
            <p:ph type="body" idx="1"/>
          </p:nvPr>
        </p:nvSpPr>
        <p:spPr/>
        <p:txBody>
          <a:bodyPr/>
          <a:lstStyle/>
          <a:p>
            <a:pPr algn="l"/>
            <a:endParaRPr lang="en-US"/>
          </a:p>
        </p:txBody>
      </p:sp>
    </p:spTree>
    <p:extLst>
      <p:ext uri="{BB962C8B-B14F-4D97-AF65-F5344CB8AC3E}">
        <p14:creationId xmlns:p14="http://schemas.microsoft.com/office/powerpoint/2010/main" val="3823652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228171320_4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228171320_4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1200"/>
              </a:spcBef>
              <a:buNone/>
            </a:pPr>
            <a:endParaRPr lang="en-US" dirty="0"/>
          </a:p>
        </p:txBody>
      </p:sp>
    </p:spTree>
    <p:extLst>
      <p:ext uri="{BB962C8B-B14F-4D97-AF65-F5344CB8AC3E}">
        <p14:creationId xmlns:p14="http://schemas.microsoft.com/office/powerpoint/2010/main" val="4075705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228171320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228171320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endParaRPr lang="en-US" dirty="0"/>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dirty="0"/>
          </a:p>
        </p:txBody>
      </p:sp>
    </p:spTree>
    <p:extLst>
      <p:ext uri="{BB962C8B-B14F-4D97-AF65-F5344CB8AC3E}">
        <p14:creationId xmlns:p14="http://schemas.microsoft.com/office/powerpoint/2010/main" val="4062398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228171320_4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228171320_4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200" dirty="0">
              <a:solidFill>
                <a:schemeClr val="bg1"/>
              </a:solidFill>
              <a:latin typeface="Abadi Extra Light"/>
              <a:ea typeface="Roboto"/>
              <a:sym typeface="Roboto"/>
            </a:endParaRPr>
          </a:p>
        </p:txBody>
      </p:sp>
    </p:spTree>
    <p:extLst>
      <p:ext uri="{BB962C8B-B14F-4D97-AF65-F5344CB8AC3E}">
        <p14:creationId xmlns:p14="http://schemas.microsoft.com/office/powerpoint/2010/main" val="2096475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228171320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228171320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Tree>
    <p:extLst>
      <p:ext uri="{BB962C8B-B14F-4D97-AF65-F5344CB8AC3E}">
        <p14:creationId xmlns:p14="http://schemas.microsoft.com/office/powerpoint/2010/main" val="327041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193206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925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895673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859384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122148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rPr>
              <a:t> </a:t>
            </a:r>
            <a:endParaRPr lang="en-US" sz="11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19015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200">
              <a:latin typeface="Abadi Extra Light" panose="020B0204020104020204" pitchFamily="34" charset="0"/>
              <a:ea typeface="Calibri" panose="020F050202020403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6401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8944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23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BBDB-52D0-FE4C-8729-D7393D454E10}" type="slidenum">
              <a:rPr lang="en-US" smtClean="0"/>
              <a:t>74</a:t>
            </a:fld>
            <a:endParaRPr lang="en-US"/>
          </a:p>
        </p:txBody>
      </p:sp>
    </p:spTree>
    <p:extLst>
      <p:ext uri="{BB962C8B-B14F-4D97-AF65-F5344CB8AC3E}">
        <p14:creationId xmlns:p14="http://schemas.microsoft.com/office/powerpoint/2010/main" val="3347776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9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21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23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CBBDB-52D0-FE4C-8729-D7393D454E10}" type="slidenum">
              <a:rPr lang="en-US" smtClean="0"/>
              <a:t>8</a:t>
            </a:fld>
            <a:endParaRPr lang="en-US"/>
          </a:p>
        </p:txBody>
      </p:sp>
    </p:spTree>
    <p:extLst>
      <p:ext uri="{BB962C8B-B14F-4D97-AF65-F5344CB8AC3E}">
        <p14:creationId xmlns:p14="http://schemas.microsoft.com/office/powerpoint/2010/main" val="2985306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73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Tree>
    <p:extLst>
      <p:ext uri="{BB962C8B-B14F-4D97-AF65-F5344CB8AC3E}">
        <p14:creationId xmlns:p14="http://schemas.microsoft.com/office/powerpoint/2010/main" val="47642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a:xfrm>
            <a:off x="609600" y="19051"/>
            <a:ext cx="3860800" cy="328613"/>
          </a:xfrm>
          <a:prstGeom prst="rect">
            <a:avLst/>
          </a:prstGeom>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4DDBDF6C-A4E3-493E-9D37-DB8D3C7D8700}" type="datetime2">
              <a:rPr lang="en-US"/>
              <a:pPr>
                <a:defRPr/>
              </a:pPr>
              <a:t>Tuesday, March 8, 2022</a:t>
            </a:fld>
            <a:endParaRPr lang="en-US"/>
          </a:p>
        </p:txBody>
      </p:sp>
      <p:sp>
        <p:nvSpPr>
          <p:cNvPr id="7" name="Footer Placeholder 5"/>
          <p:cNvSpPr>
            <a:spLocks noGrp="1"/>
          </p:cNvSpPr>
          <p:nvPr>
            <p:ph type="ftr" sz="quarter" idx="11"/>
          </p:nvPr>
        </p:nvSpPr>
        <p:spPr>
          <a:xfrm>
            <a:off x="4572000" y="19051"/>
            <a:ext cx="5486400" cy="328613"/>
          </a:xfrm>
          <a:prstGeom prst="rect">
            <a:avLst/>
          </a:prstGeom>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8" name="Slide Number Placeholder 6"/>
          <p:cNvSpPr>
            <a:spLocks noGrp="1"/>
          </p:cNvSpPr>
          <p:nvPr>
            <p:ph type="sldNum" sz="quarter" idx="12"/>
          </p:nvPr>
        </p:nvSpPr>
        <p:spPr>
          <a:xfrm>
            <a:off x="10160000" y="19051"/>
            <a:ext cx="1422400" cy="328613"/>
          </a:xfrm>
          <a:prstGeom prst="rect">
            <a:avLst/>
          </a:prstGeom>
        </p:spPr>
        <p:txBody>
          <a:bodyPr/>
          <a:lstStyle>
            <a:lvl1pPr eaLnBrk="1" fontAlgn="auto" hangingPunct="1">
              <a:spcBef>
                <a:spcPts val="0"/>
              </a:spcBef>
              <a:spcAft>
                <a:spcPts val="0"/>
              </a:spcAft>
              <a:defRPr>
                <a:solidFill>
                  <a:srgbClr val="292934"/>
                </a:solidFill>
                <a:latin typeface="Arial"/>
                <a:cs typeface="+mn-cs"/>
              </a:defRPr>
            </a:lvl1pPr>
          </a:lstStyle>
          <a:p>
            <a:pPr>
              <a:defRPr/>
            </a:pPr>
            <a:fld id="{E6D6B863-C39C-4776-ADEB-85C27FF2C12C}" type="slidenum">
              <a:rPr lang="en-US"/>
              <a:pPr>
                <a:defRPr/>
              </a:pPr>
              <a:t>‹#›</a:t>
            </a:fld>
            <a:endParaRPr lang="en-US"/>
          </a:p>
        </p:txBody>
      </p:sp>
    </p:spTree>
    <p:extLst>
      <p:ext uri="{BB962C8B-B14F-4D97-AF65-F5344CB8AC3E}">
        <p14:creationId xmlns:p14="http://schemas.microsoft.com/office/powerpoint/2010/main" val="883968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90600"/>
          </a:xfrm>
          <a:prstGeom prst="rect">
            <a:avLst/>
          </a:prstGeom>
        </p:spPr>
        <p:txBody>
          <a:bodyPr/>
          <a:lstStyle/>
          <a:p>
            <a:r>
              <a:rPr lang="en-US"/>
              <a:t>Click to edit Master title style</a:t>
            </a:r>
            <a:endParaRPr lang="en-US" dirty="0"/>
          </a:p>
        </p:txBody>
      </p:sp>
      <p:sp>
        <p:nvSpPr>
          <p:cNvPr id="6" name="Content Placeholder 5"/>
          <p:cNvSpPr>
            <a:spLocks noGrp="1"/>
          </p:cNvSpPr>
          <p:nvPr>
            <p:ph sz="quarter" idx="12"/>
          </p:nvPr>
        </p:nvSpPr>
        <p:spPr>
          <a:xfrm>
            <a:off x="612775" y="1719072"/>
            <a:ext cx="10972800" cy="4222750"/>
          </a:xfrm>
          <a:prstGeom prst="rect">
            <a:avLst/>
          </a:prstGeo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2"/>
          <p:cNvSpPr>
            <a:spLocks noGrp="1"/>
          </p:cNvSpPr>
          <p:nvPr>
            <p:ph type="sldNum" sz="quarter" idx="13"/>
          </p:nvPr>
        </p:nvSpPr>
        <p:spPr>
          <a:xfrm>
            <a:off x="8777817" y="6510339"/>
            <a:ext cx="2743200" cy="365125"/>
          </a:xfrm>
          <a:prstGeom prst="rect">
            <a:avLst/>
          </a:prstGeom>
        </p:spPr>
        <p:txBody>
          <a:bodyPr/>
          <a:lstStyle>
            <a:lvl1pPr>
              <a:defRPr>
                <a:solidFill>
                  <a:srgbClr val="464646">
                    <a:lumMod val="40000"/>
                    <a:lumOff val="60000"/>
                  </a:srgbClr>
                </a:solidFill>
              </a:defRPr>
            </a:lvl1pPr>
          </a:lstStyle>
          <a:p>
            <a:pPr>
              <a:defRPr/>
            </a:pPr>
            <a:fld id="{AE7E582A-0D11-42E1-9B71-57F44702A8F2}" type="slidenum">
              <a:rPr lang="en-US"/>
              <a:pPr>
                <a:defRPr/>
              </a:pPr>
              <a:t>‹#›</a:t>
            </a:fld>
            <a:endParaRPr lang="en-US"/>
          </a:p>
        </p:txBody>
      </p:sp>
      <p:sp>
        <p:nvSpPr>
          <p:cNvPr id="5" name="Footer Placeholder 3"/>
          <p:cNvSpPr>
            <a:spLocks noGrp="1"/>
          </p:cNvSpPr>
          <p:nvPr>
            <p:ph type="ftr" sz="quarter" idx="14"/>
          </p:nvPr>
        </p:nvSpPr>
        <p:spPr>
          <a:xfrm>
            <a:off x="611718" y="6519864"/>
            <a:ext cx="6151033" cy="338137"/>
          </a:xfrm>
          <a:prstGeom prst="rect">
            <a:avLst/>
          </a:prstGeom>
        </p:spPr>
        <p:txBody>
          <a:bodyPr rtlCol="0" anchor="ctr"/>
          <a:lstStyle>
            <a:lvl1pPr algn="l">
              <a:defRPr sz="1000">
                <a:solidFill>
                  <a:srgbClr val="464646">
                    <a:lumMod val="40000"/>
                    <a:lumOff val="60000"/>
                  </a:srgbClr>
                </a:solidFill>
              </a:defRPr>
            </a:lvl1pPr>
          </a:lstStyle>
          <a:p>
            <a:pPr>
              <a:defRPr/>
            </a:pPr>
            <a:r>
              <a:rPr lang="en-US"/>
              <a:t>Massachusetts Department of Public Health       mass.gov/dph</a:t>
            </a:r>
            <a:endParaRPr lang="en-US" dirty="0"/>
          </a:p>
        </p:txBody>
      </p:sp>
    </p:spTree>
    <p:extLst>
      <p:ext uri="{BB962C8B-B14F-4D97-AF65-F5344CB8AC3E}">
        <p14:creationId xmlns:p14="http://schemas.microsoft.com/office/powerpoint/2010/main" val="3437310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376B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85144" y="2130425"/>
            <a:ext cx="8492455" cy="1470025"/>
          </a:xfrm>
        </p:spPr>
        <p:txBody>
          <a:bodyPr/>
          <a:lstStyle>
            <a:lvl1pPr algn="ctr">
              <a:defRPr/>
            </a:lvl1pPr>
          </a:lstStyle>
          <a:p>
            <a:r>
              <a:rPr lang="en-US" dirty="0"/>
              <a:t>Click to edit Master title style</a:t>
            </a:r>
          </a:p>
        </p:txBody>
      </p:sp>
      <p:sp>
        <p:nvSpPr>
          <p:cNvPr id="7" name="Rectangle 6">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8">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Tree>
    <p:extLst>
      <p:ext uri="{BB962C8B-B14F-4D97-AF65-F5344CB8AC3E}">
        <p14:creationId xmlns:p14="http://schemas.microsoft.com/office/powerpoint/2010/main" val="259280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8"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1549664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9"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3140893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15102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6E2F905-B39E-504D-8E43-B107523010D3}"/>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Title of Slide</a:t>
            </a:r>
            <a:endParaRPr lang="en-US" dirty="0"/>
          </a:p>
        </p:txBody>
      </p:sp>
    </p:spTree>
    <p:extLst>
      <p:ext uri="{BB962C8B-B14F-4D97-AF65-F5344CB8AC3E}">
        <p14:creationId xmlns:p14="http://schemas.microsoft.com/office/powerpoint/2010/main" val="330319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8"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8"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0"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0"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DF137F5-2097-674B-B3F7-F6DD317C147C}"/>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Title of Slide</a:t>
            </a:r>
            <a:endParaRPr lang="en-US" dirty="0"/>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3265818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159655"/>
            <a:ext cx="7086600"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n-lt"/>
                <a:cs typeface="Arial" charset="0"/>
              </a:rPr>
              <a:t>Connect with DPH</a:t>
            </a:r>
            <a:endParaRPr lang="en-US" sz="2000" dirty="0">
              <a:latin typeface="+mn-lt"/>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68"/>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2"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2" y="1401896"/>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dirty="0"/>
              <a:t>@MassDPH</a:t>
            </a:r>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39"/>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48" y="3597197"/>
            <a:ext cx="1129705" cy="1129705"/>
          </a:xfrm>
          <a:prstGeom prst="rect">
            <a:avLst/>
          </a:prstGeom>
        </p:spPr>
      </p:pic>
    </p:spTree>
    <p:extLst>
      <p:ext uri="{BB962C8B-B14F-4D97-AF65-F5344CB8AC3E}">
        <p14:creationId xmlns:p14="http://schemas.microsoft.com/office/powerpoint/2010/main" val="155773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a:extLst>
              <a:ext uri="{FF2B5EF4-FFF2-40B4-BE49-F238E27FC236}">
                <a16:creationId xmlns:a16="http://schemas.microsoft.com/office/drawing/2014/main" id="{C0A2F920-3F11-AE49-8B23-113E3DB9044E}"/>
              </a:ext>
            </a:extLst>
          </p:cNvPr>
          <p:cNvSpPr txBox="1">
            <a:spLocks/>
          </p:cNvSpPr>
          <p:nvPr userDrawn="1"/>
        </p:nvSpPr>
        <p:spPr>
          <a:xfrm>
            <a:off x="2142581" y="1725492"/>
            <a:ext cx="8153399" cy="7620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ysClr val="windowText" lastClr="000000"/>
                </a:solidFill>
                <a:effectLst/>
                <a:uLnTx/>
                <a:uFillTx/>
                <a:latin typeface="+mn-lt"/>
                <a:cs typeface="Arial" charset="0"/>
              </a:rPr>
              <a:t>Thank You!</a:t>
            </a: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
        <p:nvSpPr>
          <p:cNvPr id="10" name="Subtitle 3">
            <a:extLst>
              <a:ext uri="{FF2B5EF4-FFF2-40B4-BE49-F238E27FC236}">
                <a16:creationId xmlns:a16="http://schemas.microsoft.com/office/drawing/2014/main" id="{73BCFC28-B021-C74C-B60E-3525D726A156}"/>
              </a:ext>
            </a:extLst>
          </p:cNvPr>
          <p:cNvSpPr txBox="1">
            <a:spLocks/>
          </p:cNvSpPr>
          <p:nvPr userDrawn="1"/>
        </p:nvSpPr>
        <p:spPr>
          <a:xfrm>
            <a:off x="4199980" y="3581406"/>
            <a:ext cx="4038601" cy="844550"/>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Name of Presenter</a:t>
            </a: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first.last@state.ma.us</a:t>
            </a:r>
          </a:p>
        </p:txBody>
      </p:sp>
    </p:spTree>
    <p:extLst>
      <p:ext uri="{BB962C8B-B14F-4D97-AF65-F5344CB8AC3E}">
        <p14:creationId xmlns:p14="http://schemas.microsoft.com/office/powerpoint/2010/main" val="253761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1"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470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1"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465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3350458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113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endParaRPr>
          </a:p>
        </p:txBody>
      </p:sp>
      <p:sp>
        <p:nvSpPr>
          <p:cNvPr id="2" name="Title 1"/>
          <p:cNvSpPr>
            <a:spLocks noGrp="1"/>
          </p:cNvSpPr>
          <p:nvPr>
            <p:ph type="title"/>
          </p:nvPr>
        </p:nvSpPr>
        <p:spPr>
          <a:xfrm>
            <a:off x="138545" y="-103208"/>
            <a:ext cx="11509474" cy="1214832"/>
          </a:xfrm>
          <a:prstGeom prst="rect">
            <a:avLst/>
          </a:prstGeom>
        </p:spPr>
        <p:txBody>
          <a:bodyPr/>
          <a:lstStyle>
            <a:lvl1pPr algn="ctr">
              <a:defRPr sz="3200" b="1">
                <a:solidFill>
                  <a:schemeClr val="bg1"/>
                </a:solidFill>
                <a:latin typeface="+mn-lt"/>
              </a:defRPr>
            </a:lvl1pPr>
          </a:lstStyle>
          <a:p>
            <a:r>
              <a:rPr lang="en-US"/>
              <a:t>Click to edit Master title style</a:t>
            </a:r>
          </a:p>
        </p:txBody>
      </p:sp>
      <p:sp>
        <p:nvSpPr>
          <p:cNvPr id="4" name="Text Placeholder 3"/>
          <p:cNvSpPr>
            <a:spLocks noGrp="1"/>
          </p:cNvSpPr>
          <p:nvPr>
            <p:ph type="body" sz="quarter" idx="10"/>
          </p:nvPr>
        </p:nvSpPr>
        <p:spPr>
          <a:xfrm>
            <a:off x="240145" y="1348248"/>
            <a:ext cx="11509474" cy="467100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145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endParaRPr>
          </a:p>
        </p:txBody>
      </p:sp>
      <p:sp>
        <p:nvSpPr>
          <p:cNvPr id="2" name="Title 1"/>
          <p:cNvSpPr>
            <a:spLocks noGrp="1"/>
          </p:cNvSpPr>
          <p:nvPr>
            <p:ph type="title"/>
          </p:nvPr>
        </p:nvSpPr>
        <p:spPr>
          <a:xfrm>
            <a:off x="203200" y="-174003"/>
            <a:ext cx="11509474" cy="1325563"/>
          </a:xfrm>
          <a:prstGeom prst="rect">
            <a:avLst/>
          </a:prstGeom>
        </p:spPr>
        <p:txBody>
          <a:bodyPr/>
          <a:lstStyle>
            <a:lvl1pPr algn="ctr">
              <a:defRPr sz="32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487828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1043709"/>
            <a:ext cx="12192000" cy="1930400"/>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341263" y="1803122"/>
            <a:ext cx="11509474" cy="909939"/>
          </a:xfrm>
          <a:prstGeom prst="rect">
            <a:avLst/>
          </a:prstGeom>
        </p:spPr>
        <p:txBody>
          <a:bodyPr/>
          <a:lstStyle>
            <a:lvl1pPr algn="ctr">
              <a:defRPr sz="4000" b="1">
                <a:solidFill>
                  <a:schemeClr val="bg1"/>
                </a:solidFill>
                <a:latin typeface="+mn-lt"/>
              </a:defRPr>
            </a:lvl1pPr>
          </a:lstStyle>
          <a:p>
            <a:r>
              <a:rPr lang="en-US"/>
              <a:t>Click to edit Master title style</a:t>
            </a:r>
            <a:br>
              <a:rPr lang="en-US"/>
            </a:br>
            <a:endParaRPr lang="en-US"/>
          </a:p>
        </p:txBody>
      </p:sp>
      <p:sp>
        <p:nvSpPr>
          <p:cNvPr id="6" name="Text Placeholder 5"/>
          <p:cNvSpPr>
            <a:spLocks noGrp="1"/>
          </p:cNvSpPr>
          <p:nvPr>
            <p:ph type="body" sz="quarter" idx="10"/>
          </p:nvPr>
        </p:nvSpPr>
        <p:spPr>
          <a:xfrm>
            <a:off x="147783" y="3205018"/>
            <a:ext cx="11868726" cy="3287484"/>
          </a:xfrm>
          <a:prstGeom prst="rect">
            <a:avLst/>
          </a:prstGeom>
        </p:spPr>
        <p:txBody>
          <a:bodyPr/>
          <a:lstStyle>
            <a:lvl1pPr marL="0" indent="0" algn="ctr">
              <a:buFont typeface="Arial" panose="020B0604020202020204" pitchFamily="34" charset="0"/>
              <a:buNone/>
              <a:defRPr>
                <a:solidFill>
                  <a:schemeClr val="tx1"/>
                </a:solidFill>
              </a:defRPr>
            </a:lvl1pPr>
            <a:lvl2pPr algn="l">
              <a:defRPr/>
            </a:lvl2pPr>
            <a:lvl3pPr algn="l">
              <a:defRPr/>
            </a:lvl3pPr>
            <a:lvl4pPr algn="l">
              <a:defRPr/>
            </a:lvl4pPr>
            <a:lvl5pPr algn="l">
              <a:defRPr/>
            </a:lvl5pPr>
          </a:lstStyle>
          <a:p>
            <a:pPr lvl="0"/>
            <a:r>
              <a:rPr lang="en-US"/>
              <a:t>Edit Master text styles</a:t>
            </a:r>
          </a:p>
          <a:p>
            <a:pPr lvl="0"/>
            <a:endParaRPr lang="en-US"/>
          </a:p>
        </p:txBody>
      </p:sp>
    </p:spTree>
    <p:extLst>
      <p:ext uri="{BB962C8B-B14F-4D97-AF65-F5344CB8AC3E}">
        <p14:creationId xmlns:p14="http://schemas.microsoft.com/office/powerpoint/2010/main" val="3737797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2"/>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9"/>
            <a:ext cx="2736415" cy="365125"/>
          </a:xfrm>
          <a:prstGeom prst="rect">
            <a:avLst/>
          </a:prstGeom>
        </p:spPr>
        <p:txBody>
          <a:bodyPr vert="horz" lIns="91440" tIns="45720" rIns="91440" bIns="45720" rtlCol="0" anchor="ctr"/>
          <a:lstStyle>
            <a:lvl1pPr algn="r">
              <a:defRPr sz="900">
                <a:solidFill>
                  <a:schemeClr val="tx2">
                    <a:lumMod val="40000"/>
                    <a:lumOff val="60000"/>
                  </a:schemeClr>
                </a:solidFill>
              </a:defRPr>
            </a:lvl1pPr>
          </a:lstStyle>
          <a:p>
            <a:pPr defTabSz="685800"/>
            <a:fld id="{CA49D0EE-DE7F-324B-A84C-F36708423CDB}" type="slidenum">
              <a:rPr lang="en-US" smtClean="0">
                <a:solidFill>
                  <a:srgbClr val="464646">
                    <a:lumMod val="40000"/>
                    <a:lumOff val="60000"/>
                  </a:srgbClr>
                </a:solidFill>
              </a:rPr>
              <a:pPr defTabSz="685800"/>
              <a:t>‹#›</a:t>
            </a:fld>
            <a:endParaRPr lang="en-US">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750">
                <a:solidFill>
                  <a:schemeClr val="tx2">
                    <a:lumMod val="40000"/>
                    <a:lumOff val="60000"/>
                  </a:schemeClr>
                </a:solidFill>
              </a:defRPr>
            </a:lvl1pPr>
          </a:lstStyle>
          <a:p>
            <a:pPr defTabSz="685800"/>
            <a:r>
              <a:rPr lang="en-US">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2106641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1"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959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1037-3FFA-4F98-86FE-A5344DB0F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EF0B4F-4437-4E1B-8299-9D3A2D4B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3AFEE-F8C5-43ED-967C-B98CE3A2ACBA}"/>
              </a:ext>
            </a:extLst>
          </p:cNvPr>
          <p:cNvSpPr>
            <a:spLocks noGrp="1"/>
          </p:cNvSpPr>
          <p:nvPr>
            <p:ph type="dt" sz="half" idx="10"/>
          </p:nvPr>
        </p:nvSpPr>
        <p:spPr>
          <a:xfrm>
            <a:off x="0" y="6473363"/>
            <a:ext cx="2743200" cy="365125"/>
          </a:xfrm>
        </p:spPr>
        <p:txBody>
          <a:bodyPr/>
          <a:lstStyle>
            <a:lvl1pPr>
              <a:defRPr i="1">
                <a:solidFill>
                  <a:schemeClr val="tx1"/>
                </a:solidFill>
                <a:latin typeface="Abadi Extra Light" panose="020B0204020104020204" pitchFamily="34" charset="0"/>
              </a:defRPr>
            </a:lvl1pPr>
          </a:lstStyle>
          <a:p>
            <a:r>
              <a:rPr lang="en-US" dirty="0"/>
              <a:t>3.09.2022 Release</a:t>
            </a:r>
          </a:p>
        </p:txBody>
      </p:sp>
      <p:sp>
        <p:nvSpPr>
          <p:cNvPr id="5" name="Footer Placeholder 4">
            <a:extLst>
              <a:ext uri="{FF2B5EF4-FFF2-40B4-BE49-F238E27FC236}">
                <a16:creationId xmlns:a16="http://schemas.microsoft.com/office/drawing/2014/main" id="{727F3A2C-7846-4A08-ADAA-A53E5367C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44A54-D519-4738-BF87-8EAEADE3CEAE}"/>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3603908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D23C2-95A7-4CEB-AF40-EFA69CD04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51A48-DF40-4110-A62F-B3A4E087BC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EA878-62ED-46B4-B4DF-895A99AD8073}"/>
              </a:ext>
            </a:extLst>
          </p:cNvPr>
          <p:cNvSpPr>
            <a:spLocks noGrp="1"/>
          </p:cNvSpPr>
          <p:nvPr>
            <p:ph type="dt" sz="half" idx="10"/>
          </p:nvPr>
        </p:nvSpPr>
        <p:spPr>
          <a:xfrm>
            <a:off x="0" y="6562725"/>
            <a:ext cx="2743200" cy="260350"/>
          </a:xfrm>
        </p:spPr>
        <p:txBody>
          <a:bodyPr/>
          <a:lstStyle>
            <a:lvl1pPr>
              <a:defRPr i="1">
                <a:solidFill>
                  <a:schemeClr val="tx1"/>
                </a:solidFill>
                <a:latin typeface="Abadi Extra Light" panose="020B0204020104020204" pitchFamily="34" charset="0"/>
              </a:defRPr>
            </a:lvl1pPr>
          </a:lstStyle>
          <a:p>
            <a:r>
              <a:rPr lang="en-US"/>
              <a:t>3.09.2022 Release</a:t>
            </a:r>
          </a:p>
        </p:txBody>
      </p:sp>
      <p:sp>
        <p:nvSpPr>
          <p:cNvPr id="5" name="Footer Placeholder 4">
            <a:extLst>
              <a:ext uri="{FF2B5EF4-FFF2-40B4-BE49-F238E27FC236}">
                <a16:creationId xmlns:a16="http://schemas.microsoft.com/office/drawing/2014/main" id="{B5E7B56B-FFF0-4A0F-8CE4-2ABA66568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6152B-1668-476B-8793-9848472DC812}"/>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278827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2517771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1725-7538-4237-8316-5321EF3151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59C62-5FB1-4BD2-B127-12E0487D55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E77515-4718-4FDF-86F7-A3C0F7964024}"/>
              </a:ext>
            </a:extLst>
          </p:cNvPr>
          <p:cNvSpPr>
            <a:spLocks noGrp="1"/>
          </p:cNvSpPr>
          <p:nvPr>
            <p:ph type="dt" sz="half" idx="10"/>
          </p:nvPr>
        </p:nvSpPr>
        <p:spPr>
          <a:xfrm>
            <a:off x="0" y="6465050"/>
            <a:ext cx="2743200" cy="365125"/>
          </a:xfrm>
        </p:spPr>
        <p:txBody>
          <a:bodyPr/>
          <a:lstStyle>
            <a:lvl1pPr>
              <a:defRPr i="1">
                <a:solidFill>
                  <a:schemeClr val="tx1"/>
                </a:solidFill>
                <a:latin typeface="Abadi Extra Light" panose="020B0204020104020204" pitchFamily="34" charset="0"/>
              </a:defRPr>
            </a:lvl1pPr>
          </a:lstStyle>
          <a:p>
            <a:r>
              <a:rPr lang="en-US" dirty="0"/>
              <a:t>3.09.2022 Release</a:t>
            </a:r>
          </a:p>
        </p:txBody>
      </p:sp>
      <p:sp>
        <p:nvSpPr>
          <p:cNvPr id="5" name="Footer Placeholder 4">
            <a:extLst>
              <a:ext uri="{FF2B5EF4-FFF2-40B4-BE49-F238E27FC236}">
                <a16:creationId xmlns:a16="http://schemas.microsoft.com/office/drawing/2014/main" id="{E4CDFBA0-E423-41BE-9446-E12A6869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7F4424-DF80-4B2E-B96C-0088C9551C48}"/>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2897244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2B8A-280E-4743-BE9A-4E0BFCC9F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70CFC-3985-450B-9E3E-1391DF280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37238-66E0-457C-BED4-5995387A75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2F28F-8899-4D61-9F17-3DC9D5B084BE}"/>
              </a:ext>
            </a:extLst>
          </p:cNvPr>
          <p:cNvSpPr>
            <a:spLocks noGrp="1"/>
          </p:cNvSpPr>
          <p:nvPr>
            <p:ph type="dt" sz="half" idx="10"/>
          </p:nvPr>
        </p:nvSpPr>
        <p:spPr/>
        <p:txBody>
          <a:bodyPr/>
          <a:lstStyle/>
          <a:p>
            <a:r>
              <a:rPr lang="en-US"/>
              <a:t>3.09.2022 Release</a:t>
            </a:r>
          </a:p>
        </p:txBody>
      </p:sp>
      <p:sp>
        <p:nvSpPr>
          <p:cNvPr id="6" name="Footer Placeholder 5">
            <a:extLst>
              <a:ext uri="{FF2B5EF4-FFF2-40B4-BE49-F238E27FC236}">
                <a16:creationId xmlns:a16="http://schemas.microsoft.com/office/drawing/2014/main" id="{26D3BE3D-ADFE-4D5D-A573-D1792F827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CA99E-C27D-4BC1-BD68-91BE244C5EB6}"/>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1514994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65D2-D6A4-4B41-8B5D-5D02EA447F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A7D89-5CDD-4751-9CE1-66625E2F1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DFF661-5695-46C1-BFEA-E775D5289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F48166-7082-40BF-942E-E5AC2472D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56CDF2-6F24-485F-ADE5-B2592E2691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EED10-F25F-4349-84FF-3FE7A85EE324}"/>
              </a:ext>
            </a:extLst>
          </p:cNvPr>
          <p:cNvSpPr>
            <a:spLocks noGrp="1"/>
          </p:cNvSpPr>
          <p:nvPr>
            <p:ph type="dt" sz="half" idx="10"/>
          </p:nvPr>
        </p:nvSpPr>
        <p:spPr/>
        <p:txBody>
          <a:bodyPr/>
          <a:lstStyle/>
          <a:p>
            <a:r>
              <a:rPr lang="en-US"/>
              <a:t>3.09.2022 Release</a:t>
            </a:r>
          </a:p>
        </p:txBody>
      </p:sp>
      <p:sp>
        <p:nvSpPr>
          <p:cNvPr id="8" name="Footer Placeholder 7">
            <a:extLst>
              <a:ext uri="{FF2B5EF4-FFF2-40B4-BE49-F238E27FC236}">
                <a16:creationId xmlns:a16="http://schemas.microsoft.com/office/drawing/2014/main" id="{6CE4754F-68DB-4645-956F-D760ED772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D48421-FE23-4ABD-891E-F53A3CB8BA5B}"/>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3465862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B3992-5C94-4358-96EA-E94D62AF9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DA1EA-E719-44E4-8EC6-FFB01AE2E468}"/>
              </a:ext>
            </a:extLst>
          </p:cNvPr>
          <p:cNvSpPr>
            <a:spLocks noGrp="1"/>
          </p:cNvSpPr>
          <p:nvPr>
            <p:ph type="dt" sz="half" idx="10"/>
          </p:nvPr>
        </p:nvSpPr>
        <p:spPr/>
        <p:txBody>
          <a:bodyPr/>
          <a:lstStyle/>
          <a:p>
            <a:r>
              <a:rPr lang="en-US"/>
              <a:t>3.09.2022 Release</a:t>
            </a:r>
          </a:p>
        </p:txBody>
      </p:sp>
      <p:sp>
        <p:nvSpPr>
          <p:cNvPr id="4" name="Footer Placeholder 3">
            <a:extLst>
              <a:ext uri="{FF2B5EF4-FFF2-40B4-BE49-F238E27FC236}">
                <a16:creationId xmlns:a16="http://schemas.microsoft.com/office/drawing/2014/main" id="{F50331BC-F977-4128-9469-DD58989247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E1D698-C0C4-4FBC-9432-1B145BCA8265}"/>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1054237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5C67C-5BC9-456F-89D5-FCE72628D273}"/>
              </a:ext>
            </a:extLst>
          </p:cNvPr>
          <p:cNvSpPr>
            <a:spLocks noGrp="1"/>
          </p:cNvSpPr>
          <p:nvPr>
            <p:ph type="dt" sz="half" idx="10"/>
          </p:nvPr>
        </p:nvSpPr>
        <p:spPr>
          <a:xfrm>
            <a:off x="0" y="6489989"/>
            <a:ext cx="2743200" cy="365125"/>
          </a:xfrm>
        </p:spPr>
        <p:txBody>
          <a:bodyPr/>
          <a:lstStyle>
            <a:lvl1pPr>
              <a:defRPr i="1">
                <a:solidFill>
                  <a:schemeClr val="tx1"/>
                </a:solidFill>
                <a:latin typeface="Abadi Extra Light" panose="020B0204020104020204" pitchFamily="34" charset="0"/>
              </a:defRPr>
            </a:lvl1pPr>
          </a:lstStyle>
          <a:p>
            <a:r>
              <a:rPr lang="en-US" dirty="0"/>
              <a:t>3.09.2022 Release</a:t>
            </a:r>
          </a:p>
        </p:txBody>
      </p:sp>
      <p:sp>
        <p:nvSpPr>
          <p:cNvPr id="3" name="Footer Placeholder 2">
            <a:extLst>
              <a:ext uri="{FF2B5EF4-FFF2-40B4-BE49-F238E27FC236}">
                <a16:creationId xmlns:a16="http://schemas.microsoft.com/office/drawing/2014/main" id="{B573AF41-AB90-4C90-80CA-C2CED6A4C9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E9BAEF-3F74-42F0-8694-20CDD3970DCC}"/>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1931957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32F5-44CF-482D-BA24-67DB19856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284E6-57BA-4A4E-AA1B-21C363A3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2D34CE-988B-4F2A-88E6-BCB09FD27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548045-9354-4AB7-AB5F-41FE875AD96C}"/>
              </a:ext>
            </a:extLst>
          </p:cNvPr>
          <p:cNvSpPr>
            <a:spLocks noGrp="1"/>
          </p:cNvSpPr>
          <p:nvPr>
            <p:ph type="dt" sz="half" idx="10"/>
          </p:nvPr>
        </p:nvSpPr>
        <p:spPr/>
        <p:txBody>
          <a:bodyPr/>
          <a:lstStyle/>
          <a:p>
            <a:r>
              <a:rPr lang="en-US"/>
              <a:t>3.09.2022 Release</a:t>
            </a:r>
          </a:p>
        </p:txBody>
      </p:sp>
      <p:sp>
        <p:nvSpPr>
          <p:cNvPr id="6" name="Footer Placeholder 5">
            <a:extLst>
              <a:ext uri="{FF2B5EF4-FFF2-40B4-BE49-F238E27FC236}">
                <a16:creationId xmlns:a16="http://schemas.microsoft.com/office/drawing/2014/main" id="{420C31E0-03B2-40B1-812C-3BF3197DB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15F09-699C-41E4-8C7B-FEAC63711D43}"/>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3777467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7D72B-406A-42CB-B838-BBEC8E917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2A6C3C-5223-4D1C-9570-84D6797EBA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F3731-EE38-4843-971C-AA9037587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76AC1-F1A2-4EAD-8DF1-BE40631BC63E}"/>
              </a:ext>
            </a:extLst>
          </p:cNvPr>
          <p:cNvSpPr>
            <a:spLocks noGrp="1"/>
          </p:cNvSpPr>
          <p:nvPr>
            <p:ph type="dt" sz="half" idx="10"/>
          </p:nvPr>
        </p:nvSpPr>
        <p:spPr/>
        <p:txBody>
          <a:bodyPr/>
          <a:lstStyle/>
          <a:p>
            <a:r>
              <a:rPr lang="en-US"/>
              <a:t>3.09.2022 Release</a:t>
            </a:r>
          </a:p>
        </p:txBody>
      </p:sp>
      <p:sp>
        <p:nvSpPr>
          <p:cNvPr id="6" name="Footer Placeholder 5">
            <a:extLst>
              <a:ext uri="{FF2B5EF4-FFF2-40B4-BE49-F238E27FC236}">
                <a16:creationId xmlns:a16="http://schemas.microsoft.com/office/drawing/2014/main" id="{AB8050B4-4971-4F3D-AB9E-402BA4D86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AC4D7D-5D02-42BA-859A-73FD83EF62ED}"/>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212157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B8A1-48C3-4118-A838-3BDADFC469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363EB-398B-4894-B9DA-074D8E6D0A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C40F2-368F-474C-A358-193AD5BD4099}"/>
              </a:ext>
            </a:extLst>
          </p:cNvPr>
          <p:cNvSpPr>
            <a:spLocks noGrp="1"/>
          </p:cNvSpPr>
          <p:nvPr>
            <p:ph type="dt" sz="half" idx="10"/>
          </p:nvPr>
        </p:nvSpPr>
        <p:spPr/>
        <p:txBody>
          <a:bodyPr/>
          <a:lstStyle/>
          <a:p>
            <a:r>
              <a:rPr lang="en-US"/>
              <a:t>3.09.2022 Release</a:t>
            </a:r>
          </a:p>
        </p:txBody>
      </p:sp>
      <p:sp>
        <p:nvSpPr>
          <p:cNvPr id="5" name="Footer Placeholder 4">
            <a:extLst>
              <a:ext uri="{FF2B5EF4-FFF2-40B4-BE49-F238E27FC236}">
                <a16:creationId xmlns:a16="http://schemas.microsoft.com/office/drawing/2014/main" id="{5B61D6B4-4549-426C-A007-95B275584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393D9-802E-4A72-BA5D-AC2AAB37A53C}"/>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4128626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408A0-4112-4BB3-80D3-67221A8346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8E5CDD-3FC3-4922-BA73-567CAF4DB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249B0-3C73-4D69-A6A3-97504DB24965}"/>
              </a:ext>
            </a:extLst>
          </p:cNvPr>
          <p:cNvSpPr>
            <a:spLocks noGrp="1"/>
          </p:cNvSpPr>
          <p:nvPr>
            <p:ph type="dt" sz="half" idx="10"/>
          </p:nvPr>
        </p:nvSpPr>
        <p:spPr/>
        <p:txBody>
          <a:bodyPr/>
          <a:lstStyle/>
          <a:p>
            <a:r>
              <a:rPr lang="en-US"/>
              <a:t>3.09.2022 Release</a:t>
            </a:r>
          </a:p>
        </p:txBody>
      </p:sp>
      <p:sp>
        <p:nvSpPr>
          <p:cNvPr id="5" name="Footer Placeholder 4">
            <a:extLst>
              <a:ext uri="{FF2B5EF4-FFF2-40B4-BE49-F238E27FC236}">
                <a16:creationId xmlns:a16="http://schemas.microsoft.com/office/drawing/2014/main" id="{647CF3A9-C90B-40F2-AE8D-DE0143933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C60AD-D498-48B8-9E6E-8EC8AF7D1189}"/>
              </a:ext>
            </a:extLst>
          </p:cNvPr>
          <p:cNvSpPr>
            <a:spLocks noGrp="1"/>
          </p:cNvSpPr>
          <p:nvPr>
            <p:ph type="sldNum" sz="quarter" idx="12"/>
          </p:nvPr>
        </p:nvSpPr>
        <p:spPr/>
        <p:txBody>
          <a:bodyPr/>
          <a:lstStyle/>
          <a:p>
            <a:fld id="{D81BA6C1-4287-4B64-982A-332B062F3CBB}" type="slidenum">
              <a:rPr lang="en-US" smtClean="0"/>
              <a:t>‹#›</a:t>
            </a:fld>
            <a:endParaRPr lang="en-US"/>
          </a:p>
        </p:txBody>
      </p:sp>
    </p:spTree>
    <p:extLst>
      <p:ext uri="{BB962C8B-B14F-4D97-AF65-F5344CB8AC3E}">
        <p14:creationId xmlns:p14="http://schemas.microsoft.com/office/powerpoint/2010/main" val="3585494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 name="Google Shape;53;p13">
            <a:extLst>
              <a:ext uri="{FF2B5EF4-FFF2-40B4-BE49-F238E27FC236}">
                <a16:creationId xmlns:a16="http://schemas.microsoft.com/office/drawing/2014/main" id="{FF585C64-215B-482F-918A-8A1B1DB3D380}"/>
              </a:ext>
            </a:extLst>
          </p:cNvPr>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i="1">
                <a:solidFill>
                  <a:schemeClr val="bg1"/>
                </a:solidFill>
                <a:latin typeface="Abadi Extra Light" panose="020B0204020104020204" pitchFamily="34" charset="0"/>
              </a:defRPr>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r>
              <a:rPr lang="en-US"/>
              <a:t>3.09.2022 Release</a:t>
            </a:r>
          </a:p>
        </p:txBody>
      </p:sp>
    </p:spTree>
    <p:extLst>
      <p:ext uri="{BB962C8B-B14F-4D97-AF65-F5344CB8AC3E}">
        <p14:creationId xmlns:p14="http://schemas.microsoft.com/office/powerpoint/2010/main" val="63654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32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8"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8"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0"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0"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1663658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Connect with DPH</a:t>
            </a:r>
            <a:endParaRPr lang="en-US" dirty="0"/>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68"/>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2"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2" y="1401896"/>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dirty="0"/>
              <a:t>@</a:t>
            </a:r>
            <a:r>
              <a:rPr lang="en-US" sz="3600" dirty="0" err="1"/>
              <a:t>MassDPH</a:t>
            </a:r>
            <a:endParaRPr lang="en-US" sz="3600" dirty="0"/>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39"/>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48" y="3597197"/>
            <a:ext cx="1129705" cy="1129705"/>
          </a:xfrm>
          <a:prstGeom prst="rect">
            <a:avLst/>
          </a:prstGeom>
        </p:spPr>
      </p:pic>
    </p:spTree>
    <p:extLst>
      <p:ext uri="{BB962C8B-B14F-4D97-AF65-F5344CB8AC3E}">
        <p14:creationId xmlns:p14="http://schemas.microsoft.com/office/powerpoint/2010/main" val="135580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19051"/>
            <a:ext cx="3860800" cy="328613"/>
          </a:xfrm>
          <a:prstGeom prst="rect">
            <a:avLst/>
          </a:prstGeom>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8CED4604-ED95-46EC-8FF5-646C6768C01B}" type="datetime2">
              <a:rPr lang="en-US"/>
              <a:pPr>
                <a:defRPr/>
              </a:pPr>
              <a:t>Tuesday, March 8, 2022</a:t>
            </a:fld>
            <a:endParaRPr lang="en-US"/>
          </a:p>
        </p:txBody>
      </p:sp>
      <p:sp>
        <p:nvSpPr>
          <p:cNvPr id="4" name="Footer Placeholder 3"/>
          <p:cNvSpPr>
            <a:spLocks noGrp="1"/>
          </p:cNvSpPr>
          <p:nvPr>
            <p:ph type="ftr" sz="quarter" idx="11"/>
          </p:nvPr>
        </p:nvSpPr>
        <p:spPr>
          <a:xfrm>
            <a:off x="4572000" y="19051"/>
            <a:ext cx="5486400" cy="328613"/>
          </a:xfrm>
          <a:prstGeom prst="rect">
            <a:avLst/>
          </a:prstGeom>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a:xfrm>
            <a:off x="10160000" y="19051"/>
            <a:ext cx="1422400" cy="328613"/>
          </a:xfrm>
          <a:prstGeom prst="rect">
            <a:avLst/>
          </a:prstGeom>
        </p:spPr>
        <p:txBody>
          <a:bodyPr/>
          <a:lstStyle>
            <a:lvl1pPr eaLnBrk="1" fontAlgn="auto" hangingPunct="1">
              <a:spcBef>
                <a:spcPts val="0"/>
              </a:spcBef>
              <a:spcAft>
                <a:spcPts val="0"/>
              </a:spcAft>
              <a:defRPr>
                <a:solidFill>
                  <a:srgbClr val="292934"/>
                </a:solidFill>
                <a:latin typeface="Arial"/>
                <a:cs typeface="+mn-cs"/>
              </a:defRPr>
            </a:lvl1pPr>
          </a:lstStyle>
          <a:p>
            <a:pPr>
              <a:defRPr/>
            </a:pPr>
            <a:fld id="{70155E6C-ADA6-4879-BFB7-5937A80C3C44}" type="slidenum">
              <a:rPr lang="en-US"/>
              <a:pPr>
                <a:defRPr/>
              </a:pPr>
              <a:t>‹#›</a:t>
            </a:fld>
            <a:endParaRPr lang="en-US"/>
          </a:p>
        </p:txBody>
      </p:sp>
    </p:spTree>
    <p:extLst>
      <p:ext uri="{BB962C8B-B14F-4D97-AF65-F5344CB8AC3E}">
        <p14:creationId xmlns:p14="http://schemas.microsoft.com/office/powerpoint/2010/main" val="307641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19051"/>
            <a:ext cx="3860800" cy="328613"/>
          </a:xfrm>
          <a:prstGeom prst="rect">
            <a:avLst/>
          </a:prstGeom>
        </p:spPr>
        <p:txBody>
          <a:bodyPr/>
          <a:lstStyle>
            <a:lvl1pPr eaLnBrk="0" fontAlgn="base" hangingPunct="0">
              <a:spcBef>
                <a:spcPct val="0"/>
              </a:spcBef>
              <a:spcAft>
                <a:spcPct val="0"/>
              </a:spcAft>
              <a:defRPr>
                <a:latin typeface="Arial" pitchFamily="34" charset="0"/>
                <a:cs typeface="Arial" pitchFamily="34" charset="0"/>
              </a:defRPr>
            </a:lvl1pPr>
          </a:lstStyle>
          <a:p>
            <a:pPr>
              <a:defRPr/>
            </a:pPr>
            <a:fld id="{E5216D4A-51F1-42CE-97C6-504EFCD07714}" type="datetime2">
              <a:rPr lang="en-US"/>
              <a:pPr>
                <a:defRPr/>
              </a:pPr>
              <a:t>Tuesday, March 8, 2022</a:t>
            </a:fld>
            <a:endParaRPr lang="en-US"/>
          </a:p>
        </p:txBody>
      </p:sp>
      <p:sp>
        <p:nvSpPr>
          <p:cNvPr id="3" name="Footer Placeholder 2"/>
          <p:cNvSpPr>
            <a:spLocks noGrp="1"/>
          </p:cNvSpPr>
          <p:nvPr>
            <p:ph type="ftr" sz="quarter" idx="11"/>
          </p:nvPr>
        </p:nvSpPr>
        <p:spPr>
          <a:xfrm>
            <a:off x="4572000" y="19051"/>
            <a:ext cx="5486400" cy="328613"/>
          </a:xfrm>
          <a:prstGeom prst="rect">
            <a:avLst/>
          </a:prstGeom>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a:xfrm>
            <a:off x="10160000" y="19051"/>
            <a:ext cx="1422400" cy="328613"/>
          </a:xfrm>
          <a:prstGeom prst="rect">
            <a:avLst/>
          </a:prstGeom>
        </p:spPr>
        <p:txBody>
          <a:bodyPr/>
          <a:lstStyle>
            <a:lvl1pPr eaLnBrk="1" fontAlgn="auto" hangingPunct="1">
              <a:spcBef>
                <a:spcPts val="0"/>
              </a:spcBef>
              <a:spcAft>
                <a:spcPts val="0"/>
              </a:spcAft>
              <a:defRPr>
                <a:solidFill>
                  <a:srgbClr val="292934"/>
                </a:solidFill>
                <a:latin typeface="Arial"/>
                <a:cs typeface="+mn-cs"/>
              </a:defRPr>
            </a:lvl1pPr>
          </a:lstStyle>
          <a:p>
            <a:pPr>
              <a:defRPr/>
            </a:pPr>
            <a:fld id="{58BEEFC4-95C9-40EC-B69F-6A44F71B8C3F}" type="slidenum">
              <a:rPr lang="en-US"/>
              <a:pPr>
                <a:defRPr/>
              </a:pPr>
              <a:t>‹#›</a:t>
            </a:fld>
            <a:endParaRPr lang="en-US"/>
          </a:p>
        </p:txBody>
      </p:sp>
    </p:spTree>
    <p:extLst>
      <p:ext uri="{BB962C8B-B14F-4D97-AF65-F5344CB8AC3E}">
        <p14:creationId xmlns:p14="http://schemas.microsoft.com/office/powerpoint/2010/main" val="403430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2"/>
            <a:ext cx="28448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endParaRPr lang="en-US" dirty="0"/>
          </a:p>
        </p:txBody>
      </p:sp>
      <p:sp>
        <p:nvSpPr>
          <p:cNvPr id="3" name="Footer Placeholder 4"/>
          <p:cNvSpPr>
            <a:spLocks noGrp="1"/>
          </p:cNvSpPr>
          <p:nvPr>
            <p:ph type="ftr" sz="quarter" idx="11"/>
          </p:nvPr>
        </p:nvSpPr>
        <p:spPr>
          <a:xfrm>
            <a:off x="4165600" y="6356352"/>
            <a:ext cx="38608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endParaRPr lang="en-US" dirty="0"/>
          </a:p>
        </p:txBody>
      </p:sp>
      <p:sp>
        <p:nvSpPr>
          <p:cNvPr id="4" name="Slide Number Placeholder 5"/>
          <p:cNvSpPr>
            <a:spLocks noGrp="1"/>
          </p:cNvSpPr>
          <p:nvPr>
            <p:ph type="sldNum" sz="quarter" idx="12"/>
          </p:nvPr>
        </p:nvSpPr>
        <p:spPr>
          <a:xfrm>
            <a:off x="8737600" y="6356352"/>
            <a:ext cx="2844800" cy="365125"/>
          </a:xfrm>
          <a:prstGeom prst="rect">
            <a:avLst/>
          </a:prstGeom>
        </p:spPr>
        <p:txBody>
          <a:bodyPr/>
          <a:lstStyle>
            <a:lvl1pPr algn="ctr" eaLnBrk="0" hangingPunct="0">
              <a:spcBef>
                <a:spcPct val="50000"/>
              </a:spcBef>
              <a:defRPr sz="1200" b="1">
                <a:solidFill>
                  <a:srgbClr val="FFFFFF"/>
                </a:solidFill>
                <a:latin typeface="+mn-lt"/>
              </a:defRPr>
            </a:lvl1pPr>
          </a:lstStyle>
          <a:p>
            <a:pPr fontAlgn="base">
              <a:spcAft>
                <a:spcPct val="0"/>
              </a:spcAft>
              <a:defRPr/>
            </a:pPr>
            <a:fld id="{AEDD70FA-59E1-4157-923E-C4A67B08AD84}" type="slidenum">
              <a:rPr lang="en-US"/>
              <a:pPr fontAlgn="base">
                <a:spcAft>
                  <a:spcPct val="0"/>
                </a:spcAft>
                <a:defRPr/>
              </a:pPr>
              <a:t>‹#›</a:t>
            </a:fld>
            <a:endParaRPr lang="en-US" dirty="0"/>
          </a:p>
        </p:txBody>
      </p:sp>
    </p:spTree>
    <p:extLst>
      <p:ext uri="{BB962C8B-B14F-4D97-AF65-F5344CB8AC3E}">
        <p14:creationId xmlns:p14="http://schemas.microsoft.com/office/powerpoint/2010/main" val="249112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3127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3" r:id="rId5"/>
    <p:sldLayoutId id="2147483654" r:id="rId6"/>
    <p:sldLayoutId id="2147483659" r:id="rId7"/>
    <p:sldLayoutId id="2147483661" r:id="rId8"/>
    <p:sldLayoutId id="2147483663" r:id="rId9"/>
    <p:sldLayoutId id="2147483664" r:id="rId10"/>
    <p:sldLayoutId id="214748366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92822" y="56524"/>
            <a:ext cx="10972800" cy="874654"/>
          </a:xfrm>
          <a:prstGeom prst="rect">
            <a:avLst/>
          </a:prstGeom>
        </p:spPr>
        <p:txBody>
          <a:bodyPr vert="horz" lIns="91440" tIns="45720" rIns="91440" bIns="45720" rtlCol="0" anchor="ctr">
            <a:normAutofit/>
          </a:bodyPr>
          <a:lstStyle/>
          <a:p>
            <a:r>
              <a:rPr lang="en-US"/>
              <a:t>Click to edit Master title style</a:t>
            </a:r>
          </a:p>
        </p:txBody>
      </p:sp>
      <p:sp>
        <p:nvSpPr>
          <p:cNvPr id="8" name="Rectangle 7">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38671385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7A288-40D7-4070-A2DF-E7F1BF3721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0B452-4A66-4DCE-8A09-EFB0ED10FC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91D3-3335-4D2A-B11D-8DC53C6EF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8BBFF0-EFF0-49D8-9767-2E599E58BC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DDE2E9-80C0-4B58-891C-BD5C46FC3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497E9-1E06-41AD-9A41-09A61D34B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D59B0E-9540-4A77-8865-C0467E5A41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930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8DD36-3837-4473-83BE-1CA41F2B8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3BAAD5-58EA-4393-946A-5DE85A0BD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85D18-F7A6-4C4F-9C53-EB63EEE61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3.09.2022 Release</a:t>
            </a:r>
          </a:p>
        </p:txBody>
      </p:sp>
      <p:sp>
        <p:nvSpPr>
          <p:cNvPr id="5" name="Footer Placeholder 4">
            <a:extLst>
              <a:ext uri="{FF2B5EF4-FFF2-40B4-BE49-F238E27FC236}">
                <a16:creationId xmlns:a16="http://schemas.microsoft.com/office/drawing/2014/main" id="{B99D8151-EBA2-4820-BB36-088A573FB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15434B-C408-4BF5-9C37-35EEF0407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BA6C1-4287-4B64-982A-332B062F3CBB}" type="slidenum">
              <a:rPr lang="en-US" smtClean="0"/>
              <a:t>‹#›</a:t>
            </a:fld>
            <a:endParaRPr lang="en-US"/>
          </a:p>
        </p:txBody>
      </p:sp>
    </p:spTree>
    <p:extLst>
      <p:ext uri="{BB962C8B-B14F-4D97-AF65-F5344CB8AC3E}">
        <p14:creationId xmlns:p14="http://schemas.microsoft.com/office/powerpoint/2010/main" val="21252469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malegislature.gov/Laws/GeneralLaws/PartI/TitleXVI/Chapter111/Section111c" TargetMode="Externa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ass.gov/info-details/public-health-trust-fund"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1.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hyperlink" Target="https://mcoepgp.org/"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hyperlink" Target="http://basicblogtips.com/create-community.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mass.gov/doc/stakeholder-listening-session-annual-report-2021-0/download"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s://www.mass.gov/lists/office-of-problem-gambling-services-annual-reports" TargetMode="External"/><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hyperlink" Target="https://www.mass.gov/orgs/office-of-problem-gambling-services" TargetMode="Externa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hyperlink" Target="https://www.mass.gov/info-details/covid-19-vaccine-equity-initiativ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4.jpe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image" Target="../media/image33.jpeg"/><Relationship Id="rId5" Type="http://schemas.openxmlformats.org/officeDocument/2006/relationships/image" Target="../media/image30.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6.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6.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heic"/></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eg"/><Relationship Id="rId3" Type="http://schemas.openxmlformats.org/officeDocument/2006/relationships/hyperlink" Target="https://www.mass.gov/info-details/covid-19-vaccine-equity-initiative-community-specific-vaccination-data#covid-19-vaccine-equity-initiative-data-dashboard-" TargetMode="External"/><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32.xml"/><Relationship Id="rId16" Type="http://schemas.openxmlformats.org/officeDocument/2006/relationships/image" Target="../media/image64.png"/><Relationship Id="rId1" Type="http://schemas.openxmlformats.org/officeDocument/2006/relationships/slideLayout" Target="../slideLayouts/slideLayout2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hyperlink" Target="https://www.mass.gov/doc/creative-materials-toolkit-trust-the-facts-get-the-vax/download" TargetMode="External"/><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hyperlink" Target="https://www.mass.gov/info-details/covid-19-vaccine-equity-initiative" TargetMode="External"/><Relationship Id="rId9" Type="http://schemas.openxmlformats.org/officeDocument/2006/relationships/image" Target="../media/image57.png"/><Relationship Id="rId1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73.png"/><Relationship Id="rId3" Type="http://schemas.openxmlformats.org/officeDocument/2006/relationships/image" Target="../media/image65.png"/><Relationship Id="rId21" Type="http://schemas.openxmlformats.org/officeDocument/2006/relationships/image" Target="../media/image75.svg"/><Relationship Id="rId7" Type="http://schemas.openxmlformats.org/officeDocument/2006/relationships/image" Target="../media/image67.png"/><Relationship Id="rId12" Type="http://schemas.openxmlformats.org/officeDocument/2006/relationships/image" Target="../media/image70.png"/><Relationship Id="rId17" Type="http://schemas.microsoft.com/office/2007/relationships/hdphoto" Target="../media/hdphoto7.wdp"/><Relationship Id="rId25" Type="http://schemas.openxmlformats.org/officeDocument/2006/relationships/image" Target="../media/image79.svg"/><Relationship Id="rId2" Type="http://schemas.openxmlformats.org/officeDocument/2006/relationships/notesSlide" Target="../notesSlides/notesSlide37.xml"/><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Layout" Target="../slideLayouts/slideLayout29.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78.png"/><Relationship Id="rId5" Type="http://schemas.openxmlformats.org/officeDocument/2006/relationships/image" Target="../media/image66.png"/><Relationship Id="rId15" Type="http://schemas.microsoft.com/office/2007/relationships/hdphoto" Target="../media/hdphoto6.wdp"/><Relationship Id="rId23" Type="http://schemas.openxmlformats.org/officeDocument/2006/relationships/image" Target="../media/image77.svg"/><Relationship Id="rId10" Type="http://schemas.openxmlformats.org/officeDocument/2006/relationships/image" Target="../media/image69.png"/><Relationship Id="rId19"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68.png"/><Relationship Id="rId14" Type="http://schemas.openxmlformats.org/officeDocument/2006/relationships/image" Target="../media/image71.png"/><Relationship Id="rId22"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9.xml"/><Relationship Id="rId5" Type="http://schemas.openxmlformats.org/officeDocument/2006/relationships/hyperlink" Target="https://www.ptsd.va.gov/" TargetMode="Externa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microsoft.com/office/2007/relationships/hdphoto" Target="../media/hdphoto9.wdp"/><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svg"/><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image" Target="../media/image87.png"/><Relationship Id="rId5" Type="http://schemas.openxmlformats.org/officeDocument/2006/relationships/image" Target="../media/image82.png"/><Relationship Id="rId4" Type="http://schemas.microsoft.com/office/2007/relationships/hdphoto" Target="../media/hdphoto9.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hyperlink" Target="mailto:Kathleen.Fitzsimmons@mass.gov" TargetMode="External"/><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hyperlink" Target="mailto:Emily.sparer-fine@mass.go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69CEB5F-4A37-4721-AAA7-5D5F5DDA320F}"/>
              </a:ext>
            </a:extLst>
          </p:cNvPr>
          <p:cNvSpPr txBox="1">
            <a:spLocks/>
          </p:cNvSpPr>
          <p:nvPr/>
        </p:nvSpPr>
        <p:spPr>
          <a:xfrm>
            <a:off x="2795997" y="3044864"/>
            <a:ext cx="6680052" cy="771953"/>
          </a:xfrm>
          <a:prstGeom prst="rect">
            <a:avLst/>
          </a:prstGeom>
        </p:spPr>
        <p:txBody>
          <a:bodyPr vert="horz" lIns="67692" tIns="34289" rIns="67692" bIns="34289"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000" b="1" dirty="0">
                <a:solidFill>
                  <a:sysClr val="window" lastClr="FFFFFF"/>
                </a:solidFill>
              </a:rPr>
              <a:t>March 9, 2022</a:t>
            </a:r>
          </a:p>
        </p:txBody>
      </p:sp>
      <p:sp>
        <p:nvSpPr>
          <p:cNvPr id="6" name="TextBox 5">
            <a:extLst>
              <a:ext uri="{FF2B5EF4-FFF2-40B4-BE49-F238E27FC236}">
                <a16:creationId xmlns:a16="http://schemas.microsoft.com/office/drawing/2014/main" id="{1CCCD6C3-2D41-4E97-AA1A-2668CFE844C0}"/>
              </a:ext>
            </a:extLst>
          </p:cNvPr>
          <p:cNvSpPr txBox="1"/>
          <p:nvPr/>
        </p:nvSpPr>
        <p:spPr>
          <a:xfrm>
            <a:off x="399157" y="5264617"/>
            <a:ext cx="11473733" cy="530913"/>
          </a:xfrm>
          <a:prstGeom prst="rect">
            <a:avLst/>
          </a:prstGeom>
          <a:noFill/>
        </p:spPr>
        <p:txBody>
          <a:bodyPr wrap="square" lIns="67692" tIns="34289" rIns="67692" bIns="34289" rtlCol="0">
            <a:spAutoFit/>
          </a:bodyPr>
          <a:lstStyle/>
          <a:p>
            <a:pPr algn="ctr" defTabSz="675753">
              <a:defRPr/>
            </a:pPr>
            <a:r>
              <a:rPr lang="en-US" sz="1500" b="1" i="1" dirty="0">
                <a:solidFill>
                  <a:prstClr val="white"/>
                </a:solidFill>
                <a:latin typeface="Arial" pitchFamily="34" charset="0"/>
                <a:cs typeface="Arial" pitchFamily="34" charset="0"/>
              </a:rPr>
              <a:t>Today’s presentation is available on the mass.gov/</a:t>
            </a:r>
            <a:r>
              <a:rPr lang="en-US" sz="1500" b="1" i="1" dirty="0" err="1">
                <a:solidFill>
                  <a:prstClr val="white"/>
                </a:solidFill>
                <a:latin typeface="Arial" pitchFamily="34" charset="0"/>
                <a:cs typeface="Arial" pitchFamily="34" charset="0"/>
              </a:rPr>
              <a:t>dph</a:t>
            </a:r>
            <a:r>
              <a:rPr lang="en-US" sz="1500" b="1" i="1" dirty="0">
                <a:solidFill>
                  <a:prstClr val="white"/>
                </a:solidFill>
                <a:latin typeface="Arial" pitchFamily="34" charset="0"/>
                <a:cs typeface="Arial" pitchFamily="34" charset="0"/>
              </a:rPr>
              <a:t> website under “Upcoming Events” by clicking on the March 9</a:t>
            </a:r>
            <a:r>
              <a:rPr lang="en-US" sz="1500" b="1" i="1" baseline="30000" dirty="0">
                <a:solidFill>
                  <a:prstClr val="white"/>
                </a:solidFill>
                <a:latin typeface="Arial" pitchFamily="34" charset="0"/>
                <a:cs typeface="Arial" pitchFamily="34" charset="0"/>
              </a:rPr>
              <a:t>th</a:t>
            </a:r>
            <a:r>
              <a:rPr lang="en-US" sz="1500" b="1" i="1" dirty="0">
                <a:solidFill>
                  <a:prstClr val="white"/>
                </a:solidFill>
                <a:latin typeface="Arial" pitchFamily="34" charset="0"/>
                <a:cs typeface="Arial" pitchFamily="34" charset="0"/>
              </a:rPr>
              <a:t> Public Health Council listing</a:t>
            </a:r>
          </a:p>
        </p:txBody>
      </p:sp>
      <p:sp>
        <p:nvSpPr>
          <p:cNvPr id="7" name="TextBox 6">
            <a:extLst>
              <a:ext uri="{FF2B5EF4-FFF2-40B4-BE49-F238E27FC236}">
                <a16:creationId xmlns:a16="http://schemas.microsoft.com/office/drawing/2014/main" id="{E7CC105C-E798-492A-B8D0-C0A9C3B9318D}"/>
              </a:ext>
            </a:extLst>
          </p:cNvPr>
          <p:cNvSpPr txBox="1"/>
          <p:nvPr/>
        </p:nvSpPr>
        <p:spPr>
          <a:xfrm>
            <a:off x="1362002" y="4321425"/>
            <a:ext cx="9548043" cy="438580"/>
          </a:xfrm>
          <a:prstGeom prst="rect">
            <a:avLst/>
          </a:prstGeom>
          <a:noFill/>
        </p:spPr>
        <p:txBody>
          <a:bodyPr wrap="square" lIns="67692" tIns="34289" rIns="67692" bIns="34289" rtlCol="0">
            <a:spAutoFit/>
          </a:bodyPr>
          <a:lstStyle/>
          <a:p>
            <a:pPr algn="ctr" defTabSz="675753">
              <a:defRPr/>
            </a:pPr>
            <a:r>
              <a:rPr lang="en-US" sz="2400" b="1" i="1" dirty="0">
                <a:solidFill>
                  <a:prstClr val="white"/>
                </a:solidFill>
              </a:rPr>
              <a:t>Please standby – the meeting will begin shortly</a:t>
            </a:r>
          </a:p>
        </p:txBody>
      </p:sp>
      <p:sp>
        <p:nvSpPr>
          <p:cNvPr id="8" name="Title 2">
            <a:extLst>
              <a:ext uri="{FF2B5EF4-FFF2-40B4-BE49-F238E27FC236}">
                <a16:creationId xmlns:a16="http://schemas.microsoft.com/office/drawing/2014/main" id="{6397F15C-C0CE-4754-8D91-97F9E9BC8C22}"/>
              </a:ext>
            </a:extLst>
          </p:cNvPr>
          <p:cNvSpPr txBox="1">
            <a:spLocks/>
          </p:cNvSpPr>
          <p:nvPr/>
        </p:nvSpPr>
        <p:spPr>
          <a:xfrm>
            <a:off x="1491847" y="2428717"/>
            <a:ext cx="9288352" cy="1143005"/>
          </a:xfrm>
          <a:prstGeom prst="rect">
            <a:avLst/>
          </a:prstGeom>
        </p:spPr>
        <p:txBody>
          <a:bodyPr vert="horz" lIns="67692" tIns="34289" rIns="67692" bIns="34289"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algn="ctr">
              <a:defRPr/>
            </a:pPr>
            <a:r>
              <a:rPr lang="en-US" sz="3750" dirty="0">
                <a:solidFill>
                  <a:prstClr val="white"/>
                </a:solidFill>
              </a:rPr>
              <a:t>Public health council</a:t>
            </a:r>
          </a:p>
        </p:txBody>
      </p:sp>
    </p:spTree>
    <p:extLst>
      <p:ext uri="{BB962C8B-B14F-4D97-AF65-F5344CB8AC3E}">
        <p14:creationId xmlns:p14="http://schemas.microsoft.com/office/powerpoint/2010/main" val="3273751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2019301" y="2057400"/>
            <a:ext cx="8153399" cy="19659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lvl="0" algn="ctr" fontAlgn="auto">
              <a:spcAft>
                <a:spcPts val="0"/>
              </a:spcAft>
              <a:defRPr/>
            </a:pPr>
            <a:r>
              <a:rPr lang="en-US" sz="4400" dirty="0">
                <a:solidFill>
                  <a:schemeClr val="bg1"/>
                </a:solidFill>
              </a:rPr>
              <a:t>PUBLIC HEALTH COUNCIL meeting </a:t>
            </a:r>
          </a:p>
          <a:p>
            <a:pPr lvl="0" algn="ctr" fontAlgn="auto">
              <a:spcAft>
                <a:spcPts val="0"/>
              </a:spcAft>
              <a:defRPr/>
            </a:pPr>
            <a:r>
              <a:rPr lang="en-US" sz="4400" dirty="0">
                <a:solidFill>
                  <a:schemeClr val="bg1"/>
                </a:solidFill>
              </a:rPr>
              <a:t>March 9, 2022</a:t>
            </a:r>
          </a:p>
        </p:txBody>
      </p:sp>
      <p:sp>
        <p:nvSpPr>
          <p:cNvPr id="5" name="Subtitle 3"/>
          <p:cNvSpPr txBox="1">
            <a:spLocks/>
          </p:cNvSpPr>
          <p:nvPr/>
        </p:nvSpPr>
        <p:spPr>
          <a:xfrm>
            <a:off x="978196" y="4321646"/>
            <a:ext cx="10235609" cy="1295400"/>
          </a:xfrm>
          <a:prstGeom prst="rect">
            <a:avLst/>
          </a:prstGeom>
        </p:spPr>
        <p:txBody>
          <a:bodyPr/>
          <a:lstStyle>
            <a:lvl1pPr marL="228600" indent="-228600" algn="l" rtl="0" eaLnBrk="0" fontAlgn="base" hangingPunct="0">
              <a:lnSpc>
                <a:spcPct val="110000"/>
              </a:lnSpc>
              <a:spcBef>
                <a:spcPts val="1000"/>
              </a:spcBef>
              <a:spcAft>
                <a:spcPct val="0"/>
              </a:spcAft>
              <a:buClr>
                <a:srgbClr val="CB1F54"/>
              </a:buClr>
              <a:buFont typeface="Arial" charset="0"/>
              <a:buChar char="•"/>
              <a:defRPr sz="2000" kern="1200">
                <a:solidFill>
                  <a:schemeClr val="tx1"/>
                </a:solidFill>
                <a:latin typeface="+mn-lt"/>
                <a:ea typeface="+mn-ea"/>
                <a:cs typeface="+mn-cs"/>
              </a:defRPr>
            </a:lvl1pPr>
            <a:lvl2pPr marL="685800" indent="-228600" algn="l" rtl="0" eaLnBrk="0" fontAlgn="base" hangingPunct="0">
              <a:lnSpc>
                <a:spcPct val="110000"/>
              </a:lnSpc>
              <a:spcBef>
                <a:spcPts val="500"/>
              </a:spcBef>
              <a:spcAft>
                <a:spcPct val="0"/>
              </a:spcAft>
              <a:buClr>
                <a:srgbClr val="CB1F54"/>
              </a:buClr>
              <a:buFont typeface="Arial" charset="0"/>
              <a:buChar char="•"/>
              <a:defRPr kern="1200">
                <a:solidFill>
                  <a:schemeClr val="tx1"/>
                </a:solidFill>
                <a:latin typeface="+mn-lt"/>
                <a:ea typeface="+mn-ea"/>
                <a:cs typeface="+mn-cs"/>
              </a:defRPr>
            </a:lvl2pPr>
            <a:lvl3pPr marL="1143000" indent="-228600" algn="l" rtl="0" eaLnBrk="0" fontAlgn="base" hangingPunct="0">
              <a:lnSpc>
                <a:spcPct val="110000"/>
              </a:lnSpc>
              <a:spcBef>
                <a:spcPts val="500"/>
              </a:spcBef>
              <a:spcAft>
                <a:spcPct val="0"/>
              </a:spcAft>
              <a:buClr>
                <a:srgbClr val="CB1F54"/>
              </a:buClr>
              <a:buFont typeface="Arial" charset="0"/>
              <a:buChar char="•"/>
              <a:defRPr sz="1400" kern="1200">
                <a:solidFill>
                  <a:schemeClr val="tx1"/>
                </a:solidFill>
                <a:latin typeface="+mn-lt"/>
                <a:ea typeface="+mn-ea"/>
                <a:cs typeface="+mn-cs"/>
              </a:defRPr>
            </a:lvl3pPr>
            <a:lvl4pPr marL="1600200" indent="-228600" algn="l" rtl="0" eaLnBrk="0" fontAlgn="base" hangingPunct="0">
              <a:lnSpc>
                <a:spcPct val="110000"/>
              </a:lnSpc>
              <a:spcBef>
                <a:spcPts val="500"/>
              </a:spcBef>
              <a:spcAft>
                <a:spcPct val="0"/>
              </a:spcAft>
              <a:buClr>
                <a:srgbClr val="CB1F54"/>
              </a:buClr>
              <a:buFont typeface="Arial" charset="0"/>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CB1F54"/>
              </a:buClr>
              <a:buFont typeface="Arial" charset="0"/>
              <a:buChar char="•"/>
              <a:defRPr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Margret R. Cooke, Commissioner</a:t>
            </a:r>
          </a:p>
        </p:txBody>
      </p:sp>
    </p:spTree>
    <p:extLst>
      <p:ext uri="{BB962C8B-B14F-4D97-AF65-F5344CB8AC3E}">
        <p14:creationId xmlns:p14="http://schemas.microsoft.com/office/powerpoint/2010/main" val="158801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 y="2269509"/>
            <a:ext cx="11032959" cy="3370149"/>
          </a:xfrm>
          <a:prstGeom prst="rect">
            <a:avLst/>
          </a:prstGeom>
        </p:spPr>
        <p:txBody>
          <a:bodyPr wrap="square" lIns="91014" tIns="45718" rIns="91014"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Final Promulgation of Revisions to </a:t>
            </a:r>
            <a:br>
              <a:rPr kumimoji="0" lang="en-US" sz="51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51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105 CMR 172.000:</a:t>
            </a:r>
            <a:endParaRPr kumimoji="0" lang="en-US" sz="45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mn-ea"/>
                <a:cs typeface="+mn-cs"/>
              </a:rPr>
              <a:t>Implementation of Massachusetts General Laws C. 111 Section 111C, Regulating the Reporting of Infectious Diseases Dangerous to the Public Health</a:t>
            </a:r>
            <a:endParaRPr kumimoji="0" lang="en-US" sz="3100" b="0"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9622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Arial" panose="020B0604020202020204" pitchFamily="34" charset="0"/>
                <a:cs typeface="Arial" panose="020B0604020202020204" pitchFamily="34" charset="0"/>
              </a:rPr>
              <a:t>Summary of Regulation</a:t>
            </a:r>
          </a:p>
        </p:txBody>
      </p:sp>
      <p:sp>
        <p:nvSpPr>
          <p:cNvPr id="3" name="Content Placeholder 2"/>
          <p:cNvSpPr>
            <a:spLocks noGrp="1"/>
          </p:cNvSpPr>
          <p:nvPr>
            <p:ph idx="1"/>
          </p:nvPr>
        </p:nvSpPr>
        <p:spPr>
          <a:xfrm>
            <a:off x="571500" y="1122218"/>
            <a:ext cx="11010900" cy="5003945"/>
          </a:xfrm>
        </p:spPr>
        <p:txBody>
          <a:bodyPr>
            <a:normAutofit/>
          </a:bodyPr>
          <a:lstStyle/>
          <a:p>
            <a:pPr marL="0" indent="0">
              <a:buNone/>
            </a:pPr>
            <a:r>
              <a:rPr lang="en-US" sz="2400" dirty="0"/>
              <a:t>105 CMR 172.000, </a:t>
            </a:r>
            <a:r>
              <a:rPr lang="en-US" sz="2400" i="1" dirty="0">
                <a:effectLst/>
                <a:ea typeface="Times New Roman" panose="02020603050405020304" pitchFamily="18" charset="0"/>
              </a:rPr>
              <a:t>Implementation of Massachusetts General Laws C. 111 Section 111C, Regulating the Reporting of Infectious Diseases Dangerous to the Public Health</a:t>
            </a:r>
            <a:r>
              <a:rPr lang="en-US" sz="2400" dirty="0"/>
              <a:t>:</a:t>
            </a:r>
          </a:p>
          <a:p>
            <a:pPr marL="0" indent="0">
              <a:buNone/>
            </a:pPr>
            <a:endParaRPr lang="en-US" sz="2400" dirty="0"/>
          </a:p>
          <a:p>
            <a:r>
              <a:rPr lang="en-US" sz="2400" dirty="0"/>
              <a:t>Sets forth a process for reporting unprotected exposures that EMTs, first responders and correction officers may experience in caring for patients with certain enumerated infectious diseases dangerous to the public health.</a:t>
            </a:r>
          </a:p>
          <a:p>
            <a:endParaRPr lang="en-US" sz="2400" dirty="0"/>
          </a:p>
          <a:p>
            <a:r>
              <a:rPr lang="en-US" sz="2400" dirty="0">
                <a:ea typeface="Times New Roman" panose="02020603050405020304" pitchFamily="18" charset="0"/>
              </a:rPr>
              <a:t>L</a:t>
            </a:r>
            <a:r>
              <a:rPr lang="en-US" sz="2400" dirty="0">
                <a:effectLst/>
                <a:ea typeface="Times New Roman" panose="02020603050405020304" pitchFamily="18" charset="0"/>
              </a:rPr>
              <a:t>ists the applicable infectious diseases and creates reporting mechanisms for </a:t>
            </a:r>
          </a:p>
          <a:p>
            <a:pPr lvl="1"/>
            <a:r>
              <a:rPr lang="en-US" sz="2000" dirty="0">
                <a:effectLst/>
                <a:ea typeface="Times New Roman" panose="02020603050405020304" pitchFamily="18" charset="0"/>
              </a:rPr>
              <a:t>1) responders to notify the patient’s receiving hospital of the potential unprotected exposure, and </a:t>
            </a:r>
          </a:p>
          <a:p>
            <a:pPr lvl="1"/>
            <a:r>
              <a:rPr lang="en-US" sz="2000" dirty="0">
                <a:effectLst/>
                <a:ea typeface="Times New Roman" panose="02020603050405020304" pitchFamily="18" charset="0"/>
              </a:rPr>
              <a:t>2) the hospital to provide information back to the responder’s employing agency’s or ambulance service’s designated infection control officer regarding the exposure.</a:t>
            </a:r>
            <a:endParaRPr lang="en-US" sz="2000" dirty="0"/>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Tree>
    <p:extLst>
      <p:ext uri="{BB962C8B-B14F-4D97-AF65-F5344CB8AC3E}">
        <p14:creationId xmlns:p14="http://schemas.microsoft.com/office/powerpoint/2010/main" val="1465893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Arial" panose="020B0604020202020204" pitchFamily="34" charset="0"/>
                <a:cs typeface="Arial" panose="020B0604020202020204" pitchFamily="34" charset="0"/>
              </a:rPr>
              <a:t>Overview of Previous Revisions to Regulation</a:t>
            </a:r>
          </a:p>
        </p:txBody>
      </p:sp>
      <p:sp>
        <p:nvSpPr>
          <p:cNvPr id="3" name="Content Placeholder 2"/>
          <p:cNvSpPr>
            <a:spLocks noGrp="1"/>
          </p:cNvSpPr>
          <p:nvPr>
            <p:ph idx="1"/>
          </p:nvPr>
        </p:nvSpPr>
        <p:spPr>
          <a:xfrm>
            <a:off x="571500" y="1122218"/>
            <a:ext cx="11010900" cy="5003945"/>
          </a:xfrm>
        </p:spPr>
        <p:txBody>
          <a:bodyPr>
            <a:noAutofit/>
          </a:bodyPr>
          <a:lstStyle/>
          <a:p>
            <a:pPr marL="0" lvl="1" indent="0">
              <a:buNone/>
            </a:pPr>
            <a:r>
              <a:rPr lang="en-US" dirty="0"/>
              <a:t>As a reminder, the Department previously presented to the Public Health Council proposed revisions to 105 CMR 172.000 for clarity and to update the regulation by:</a:t>
            </a:r>
          </a:p>
          <a:p>
            <a:pPr marL="342900" lvl="1" indent="-342900">
              <a:buFont typeface="Arial" panose="020B0604020202020204" pitchFamily="34" charset="0"/>
              <a:buChar char="•"/>
            </a:pPr>
            <a:r>
              <a:rPr lang="en-US" dirty="0"/>
              <a:t>Streamlining the title of the regulation to clarify the purpose of the regulation; and</a:t>
            </a:r>
          </a:p>
          <a:p>
            <a:pPr marL="0" lvl="1" indent="0">
              <a:buNone/>
            </a:pPr>
            <a:endParaRPr lang="en-US" dirty="0"/>
          </a:p>
          <a:p>
            <a:pPr marL="342900" lvl="1" indent="-342900">
              <a:buFont typeface="Arial" panose="020B0604020202020204" pitchFamily="34" charset="0"/>
              <a:buChar char="•"/>
            </a:pPr>
            <a:r>
              <a:rPr lang="en-US" dirty="0"/>
              <a:t>Updating the definition of “infectious diseases dangerous to the public health” to include Hepatitis D and Coronavirus 2019 (COVID-19), caused by the virus SARS-CoV-2.</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Tree>
    <p:extLst>
      <p:ext uri="{BB962C8B-B14F-4D97-AF65-F5344CB8AC3E}">
        <p14:creationId xmlns:p14="http://schemas.microsoft.com/office/powerpoint/2010/main" val="2295295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Public Comment Period</a:t>
            </a:r>
          </a:p>
        </p:txBody>
      </p:sp>
      <p:sp>
        <p:nvSpPr>
          <p:cNvPr id="3" name="Content Placeholder 2"/>
          <p:cNvSpPr>
            <a:spLocks noGrp="1"/>
          </p:cNvSpPr>
          <p:nvPr>
            <p:ph idx="1"/>
          </p:nvPr>
        </p:nvSpPr>
        <p:spPr>
          <a:xfrm>
            <a:off x="571500" y="1069746"/>
            <a:ext cx="11023175" cy="5284173"/>
          </a:xfrm>
        </p:spPr>
        <p:txBody>
          <a:bodyPr>
            <a:noAutofit/>
          </a:bodyPr>
          <a:lstStyle/>
          <a:p>
            <a:r>
              <a:rPr lang="en-US" sz="2800" dirty="0"/>
              <a:t>Following the presentation to the PHC, the Department held a public comment period in January 2022, including a public hearing. </a:t>
            </a:r>
          </a:p>
          <a:p>
            <a:pPr marL="0" indent="0">
              <a:buNone/>
            </a:pPr>
            <a:endParaRPr lang="en-US" sz="2800" dirty="0"/>
          </a:p>
          <a:p>
            <a:r>
              <a:rPr lang="en-US" sz="2800" dirty="0"/>
              <a:t>No comments were received during the public comment period.</a:t>
            </a:r>
          </a:p>
          <a:p>
            <a:pPr marL="0" indent="0">
              <a:buNone/>
            </a:pPr>
            <a:endParaRPr lang="en-US" sz="2800" dirty="0"/>
          </a:p>
          <a:p>
            <a:r>
              <a:rPr lang="en-US" sz="2800" dirty="0"/>
              <a:t>As a result, the Department proposes no additional revisions to this regulation.</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Tree>
    <p:extLst>
      <p:ext uri="{BB962C8B-B14F-4D97-AF65-F5344CB8AC3E}">
        <p14:creationId xmlns:p14="http://schemas.microsoft.com/office/powerpoint/2010/main" val="459736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bg1"/>
                </a:solidFill>
                <a:latin typeface="+mn-lt"/>
                <a:cs typeface="Arial" panose="020B0604020202020204" pitchFamily="34" charset="0"/>
              </a:rPr>
              <a:t>Next Steps</a:t>
            </a:r>
          </a:p>
        </p:txBody>
      </p:sp>
      <p:sp>
        <p:nvSpPr>
          <p:cNvPr id="3" name="Content Placeholder 2"/>
          <p:cNvSpPr>
            <a:spLocks noGrp="1"/>
          </p:cNvSpPr>
          <p:nvPr>
            <p:ph idx="1"/>
          </p:nvPr>
        </p:nvSpPr>
        <p:spPr>
          <a:xfrm>
            <a:off x="592822" y="1834739"/>
            <a:ext cx="10972800" cy="4409650"/>
          </a:xfrm>
        </p:spPr>
        <p:txBody>
          <a:bodyPr>
            <a:normAutofit/>
          </a:bodyPr>
          <a:lstStyle/>
          <a:p>
            <a:pPr marL="457200" lvl="1" indent="-457200">
              <a:lnSpc>
                <a:spcPct val="80000"/>
              </a:lnSpc>
              <a:spcBef>
                <a:spcPts val="1200"/>
              </a:spcBef>
              <a:spcAft>
                <a:spcPts val="600"/>
              </a:spcAft>
              <a:buFont typeface="Arial" panose="020B0604020202020204" pitchFamily="34" charset="0"/>
              <a:buChar char="•"/>
            </a:pPr>
            <a:r>
              <a:rPr lang="en-US" altLang="en-US" dirty="0"/>
              <a:t>The Department requests the Public Health Council approve the proposed regulations for promulgation.</a:t>
            </a:r>
          </a:p>
          <a:p>
            <a:pPr marL="457200" lvl="1" indent="-457200">
              <a:lnSpc>
                <a:spcPct val="80000"/>
              </a:lnSpc>
              <a:spcBef>
                <a:spcPts val="1200"/>
              </a:spcBef>
              <a:spcAft>
                <a:spcPts val="600"/>
              </a:spcAft>
              <a:buFont typeface="Arial" panose="020B0604020202020204" pitchFamily="34" charset="0"/>
              <a:buChar char="•"/>
            </a:pPr>
            <a:endParaRPr lang="en-US" altLang="en-US" dirty="0"/>
          </a:p>
          <a:p>
            <a:pPr marL="457200" lvl="1" indent="-457200">
              <a:lnSpc>
                <a:spcPct val="80000"/>
              </a:lnSpc>
              <a:spcBef>
                <a:spcPts val="1200"/>
              </a:spcBef>
              <a:spcAft>
                <a:spcPts val="600"/>
              </a:spcAft>
              <a:buFont typeface="Arial" panose="020B0604020202020204" pitchFamily="34" charset="0"/>
              <a:buChar char="•"/>
            </a:pPr>
            <a:r>
              <a:rPr lang="en-US" altLang="en-US" dirty="0"/>
              <a:t>Following Public Health Council approval, the Department will file the amended regulation with the Secretary of the Commonwealth for final enactment.</a:t>
            </a:r>
            <a:endParaRPr lang="en-US" dirty="0"/>
          </a:p>
          <a:p>
            <a:pPr marL="0" lvl="1" indent="0">
              <a:lnSpc>
                <a:spcPct val="80000"/>
              </a:lnSpc>
              <a:spcBef>
                <a:spcPts val="1200"/>
              </a:spcBef>
              <a:spcAft>
                <a:spcPts val="600"/>
              </a:spcAft>
              <a:buNone/>
            </a:pPr>
            <a:endParaRPr lang="en-US" altLang="en-US" dirty="0"/>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Tree>
    <p:extLst>
      <p:ext uri="{BB962C8B-B14F-4D97-AF65-F5344CB8AC3E}">
        <p14:creationId xmlns:p14="http://schemas.microsoft.com/office/powerpoint/2010/main" val="3950410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D65393-CF11-446D-9C47-47938924662D}"/>
              </a:ext>
            </a:extLst>
          </p:cNvPr>
          <p:cNvSpPr/>
          <p:nvPr/>
        </p:nvSpPr>
        <p:spPr>
          <a:xfrm>
            <a:off x="1211280" y="1675891"/>
            <a:ext cx="9769440"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Thank you for the opportunity to present this information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For more information regarding the reporting of unprotected exposures to infectious diseases dangerous to the public health, please find the relevant statutory language and the full current regulation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https://malegislature.gov/Laws/GeneralLaws/PartI/TitleXVI/Chapter111/Section111c</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hlinkClick r:id="" action="ppaction://noaction">
                  <a:extLst>
                    <a:ext uri="{A12FA001-AC4F-418D-AE19-62706E023703}">
                      <ahyp:hlinkClr xmlns:ahyp="http://schemas.microsoft.com/office/drawing/2018/hyperlinkcolor" val="tx"/>
                    </a:ext>
                  </a:extLst>
                </a:hlinkClick>
              </a:rPr>
              <a:t>https://www.mass.gov/doc/105-cmr-172-implementation-of-mgl-regulating-the-reporting-of-infectious-diseases-dangerous-to/download</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39725"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3399"/>
              </a:solidFill>
              <a:effectLst/>
              <a:uLnTx/>
              <a:uFillTx/>
              <a:latin typeface="Calibri"/>
              <a:ea typeface="+mn-ea"/>
              <a:cs typeface="+mn-cs"/>
            </a:endParaRPr>
          </a:p>
        </p:txBody>
      </p:sp>
    </p:spTree>
    <p:extLst>
      <p:ext uri="{BB962C8B-B14F-4D97-AF65-F5344CB8AC3E}">
        <p14:creationId xmlns:p14="http://schemas.microsoft.com/office/powerpoint/2010/main" val="351253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 y="2269509"/>
            <a:ext cx="11032959" cy="2385264"/>
          </a:xfrm>
          <a:prstGeom prst="rect">
            <a:avLst/>
          </a:prstGeom>
        </p:spPr>
        <p:txBody>
          <a:bodyPr wrap="square" lIns="91014" tIns="45718" rIns="91014" bIns="45718">
            <a:spAutoFit/>
          </a:bodyPr>
          <a:lstStyle/>
          <a:p>
            <a:r>
              <a:rPr lang="en-US" sz="5100" b="1" dirty="0">
                <a:solidFill>
                  <a:schemeClr val="bg1"/>
                </a:solidFill>
                <a:latin typeface="Arial" pitchFamily="34" charset="0"/>
                <a:cs typeface="Arial" pitchFamily="34" charset="0"/>
              </a:rPr>
              <a:t>Update on the Office of Problem Gambling Services:</a:t>
            </a:r>
            <a:endParaRPr lang="en-US" sz="4500" dirty="0">
              <a:solidFill>
                <a:schemeClr val="bg1"/>
              </a:solidFill>
              <a:latin typeface="Arial" pitchFamily="34" charset="0"/>
              <a:cs typeface="Arial" pitchFamily="34" charset="0"/>
            </a:endParaRPr>
          </a:p>
          <a:p>
            <a:endParaRPr lang="en-US" sz="1500" dirty="0">
              <a:solidFill>
                <a:schemeClr val="bg1"/>
              </a:solidFill>
              <a:latin typeface="Arial" pitchFamily="34" charset="0"/>
              <a:cs typeface="Arial" pitchFamily="34" charset="0"/>
            </a:endParaRPr>
          </a:p>
          <a:p>
            <a:r>
              <a:rPr lang="en-US" sz="3200" i="1" dirty="0">
                <a:solidFill>
                  <a:schemeClr val="bg1"/>
                </a:solidFill>
              </a:rPr>
              <a:t>Engagement, Equity, and Empowerment</a:t>
            </a:r>
            <a:endParaRPr lang="en-US" sz="3100" i="1" dirty="0">
              <a:solidFill>
                <a:schemeClr val="bg1"/>
              </a:solidFill>
              <a:latin typeface="Arial" pitchFamily="34" charset="0"/>
              <a:cs typeface="Arial" pitchFamily="34" charset="0"/>
            </a:endParaRPr>
          </a:p>
        </p:txBody>
      </p:sp>
      <p:sp>
        <p:nvSpPr>
          <p:cNvPr id="3" name="Content Placeholder 16">
            <a:extLst>
              <a:ext uri="{FF2B5EF4-FFF2-40B4-BE49-F238E27FC236}">
                <a16:creationId xmlns:a16="http://schemas.microsoft.com/office/drawing/2014/main" id="{C1DAB690-EEBF-4CC9-B78C-0FF65A046224}"/>
              </a:ext>
            </a:extLst>
          </p:cNvPr>
          <p:cNvSpPr txBox="1">
            <a:spLocks/>
          </p:cNvSpPr>
          <p:nvPr/>
        </p:nvSpPr>
        <p:spPr>
          <a:xfrm>
            <a:off x="649716" y="5177980"/>
            <a:ext cx="8602947" cy="14908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Clr>
                <a:srgbClr val="CB1F54"/>
              </a:buClr>
              <a:buFont typeface="Arial"/>
              <a:buNone/>
              <a:defRPr sz="1800" kern="1200">
                <a:solidFill>
                  <a:schemeClr val="bg1"/>
                </a:solidFill>
                <a:latin typeface="+mn-lt"/>
                <a:ea typeface="+mn-ea"/>
                <a:cs typeface="+mn-cs"/>
              </a:defRPr>
            </a:lvl1pPr>
            <a:lvl2pPr marL="4572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2pPr>
            <a:lvl3pPr marL="9144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3pPr>
            <a:lvl4pPr marL="13716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CB1F54"/>
              </a:buClr>
              <a:buFont typeface="Arial"/>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lang="en-US" sz="1600" dirty="0">
              <a:solidFill>
                <a:sysClr val="window" lastClr="FFFFFF"/>
              </a:solidFill>
              <a:latin typeface="Calibri"/>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lang="en-US" sz="2400" b="1" dirty="0">
                <a:solidFill>
                  <a:sysClr val="window" lastClr="FFFFFF"/>
                </a:solidFill>
                <a:latin typeface="Arial" panose="020B0604020202020204" pitchFamily="34" charset="0"/>
                <a:cs typeface="Arial" panose="020B0604020202020204" pitchFamily="34" charset="0"/>
              </a:rPr>
              <a:t>Victor Ortiz</a:t>
            </a:r>
            <a:r>
              <a:rPr kumimoji="0" lang="en-US" sz="2400" b="1"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                                                           </a:t>
            </a:r>
            <a:br>
              <a:rPr kumimoji="0" lang="en-US" sz="2400" b="0"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br>
            <a:r>
              <a:rPr lang="en-US" sz="2400" dirty="0">
                <a:solidFill>
                  <a:sysClr val="window" lastClr="FFFFFF"/>
                </a:solidFill>
                <a:latin typeface="Arial" panose="020B0604020202020204" pitchFamily="34" charset="0"/>
                <a:cs typeface="Arial" panose="020B0604020202020204" pitchFamily="34" charset="0"/>
              </a:rPr>
              <a:t>Director of the Office of Problem Gambling Services</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lang="en-US" sz="2400" dirty="0">
              <a:solidFill>
                <a:sysClr val="window" lastClr="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lang="en-US" sz="1600" dirty="0">
              <a:solidFill>
                <a:sysClr val="window" lastClr="FFFFFF"/>
              </a:solidFill>
              <a:latin typeface="Calibri"/>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lang="en-US" sz="1600" dirty="0">
              <a:solidFill>
                <a:sysClr val="window" lastClr="FFFFFF"/>
              </a:solidFill>
              <a:latin typeface="Calibri"/>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lang="en-US" sz="1600" dirty="0">
              <a:solidFill>
                <a:sysClr val="window" lastClr="FFFFFF"/>
              </a:solidFill>
              <a:latin typeface="Calibri"/>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124379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18</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09600" y="219578"/>
            <a:ext cx="10803824" cy="58477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 charset="0"/>
                <a:cs typeface="Arial" charset="0"/>
              </a:rPr>
              <a:t>March: Problem Gambling Awareness Month</a:t>
            </a:r>
            <a:endParaRPr lang="en-US" sz="3200" dirty="0">
              <a:solidFill>
                <a:schemeClr val="bg1"/>
              </a:solidFill>
            </a:endParaRPr>
          </a:p>
        </p:txBody>
      </p:sp>
      <p:sp>
        <p:nvSpPr>
          <p:cNvPr id="5" name="TextBox 4">
            <a:extLst>
              <a:ext uri="{FF2B5EF4-FFF2-40B4-BE49-F238E27FC236}">
                <a16:creationId xmlns:a16="http://schemas.microsoft.com/office/drawing/2014/main" id="{8C0D33CD-D2C0-0242-B779-20E749565A1C}"/>
              </a:ext>
            </a:extLst>
          </p:cNvPr>
          <p:cNvSpPr txBox="1"/>
          <p:nvPr/>
        </p:nvSpPr>
        <p:spPr>
          <a:xfrm>
            <a:off x="611133" y="1202230"/>
            <a:ext cx="11018615" cy="4975721"/>
          </a:xfrm>
          <a:prstGeom prst="rect">
            <a:avLst/>
          </a:prstGeom>
          <a:noFill/>
        </p:spPr>
        <p:txBody>
          <a:bodyPr wrap="square" rtlCol="0">
            <a:spAutoFit/>
          </a:bodyPr>
          <a:lstStyle/>
          <a:p>
            <a:pPr>
              <a:defRPr/>
            </a:pPr>
            <a:r>
              <a:rPr lang="en-US" altLang="en-US" sz="2400" b="1" dirty="0">
                <a:solidFill>
                  <a:srgbClr val="0070C0"/>
                </a:solidFill>
              </a:rPr>
              <a:t>National</a:t>
            </a:r>
            <a:endParaRPr lang="en-US" altLang="en-US" sz="2400" dirty="0">
              <a:solidFill>
                <a:srgbClr val="0070C0"/>
              </a:solidFill>
            </a:endParaRPr>
          </a:p>
          <a:p>
            <a:pPr marL="342900" indent="-342900">
              <a:spcAft>
                <a:spcPts val="1000"/>
              </a:spcAft>
              <a:buFont typeface="Arial" panose="020B0604020202020204" pitchFamily="34" charset="0"/>
              <a:buChar char="•"/>
              <a:defRPr/>
            </a:pPr>
            <a:r>
              <a:rPr lang="en-US" sz="2400" dirty="0"/>
              <a:t>Problem gambling has a high level of co-morbidity with substance use disorder and mental health </a:t>
            </a:r>
            <a:r>
              <a:rPr lang="en-US" i="1" dirty="0"/>
              <a:t>(</a:t>
            </a:r>
            <a:r>
              <a:rPr lang="en-US" i="1" dirty="0" err="1"/>
              <a:t>Alegría</a:t>
            </a:r>
            <a:r>
              <a:rPr lang="en-US" i="1" dirty="0"/>
              <a:t>, </a:t>
            </a:r>
            <a:r>
              <a:rPr lang="es-PR" i="1" dirty="0" err="1"/>
              <a:t>Petry</a:t>
            </a:r>
            <a:r>
              <a:rPr lang="es-PR" i="1" dirty="0"/>
              <a:t>, </a:t>
            </a:r>
            <a:r>
              <a:rPr lang="es-PR" i="1" dirty="0" err="1"/>
              <a:t>Hasin</a:t>
            </a:r>
            <a:r>
              <a:rPr lang="es-PR" i="1" dirty="0"/>
              <a:t>, </a:t>
            </a:r>
            <a:r>
              <a:rPr lang="es-PR" i="1" dirty="0" err="1"/>
              <a:t>Liu</a:t>
            </a:r>
            <a:r>
              <a:rPr lang="es-PR" i="1" dirty="0"/>
              <a:t>, </a:t>
            </a:r>
            <a:r>
              <a:rPr lang="es-PR" i="1" dirty="0" err="1"/>
              <a:t>Grant</a:t>
            </a:r>
            <a:r>
              <a:rPr lang="es-PR" i="1" dirty="0"/>
              <a:t>, &amp; Blanco, </a:t>
            </a:r>
            <a:r>
              <a:rPr lang="en-US" i="1" dirty="0"/>
              <a:t>2009)</a:t>
            </a:r>
            <a:r>
              <a:rPr lang="en-US" sz="2000" dirty="0"/>
              <a:t>.</a:t>
            </a:r>
          </a:p>
          <a:p>
            <a:pPr marL="342900" indent="-342900">
              <a:spcAft>
                <a:spcPts val="1000"/>
              </a:spcAft>
              <a:buFont typeface="Arial" panose="020B0604020202020204" pitchFamily="34" charset="0"/>
              <a:buChar char="•"/>
              <a:defRPr/>
            </a:pPr>
            <a:r>
              <a:rPr lang="en-US" sz="2400" dirty="0"/>
              <a:t>Disproportionately impacts individuals with mental health disorders, substance use disorders, and communities of color </a:t>
            </a:r>
            <a:r>
              <a:rPr lang="en-US" i="1" dirty="0"/>
              <a:t>(</a:t>
            </a:r>
            <a:r>
              <a:rPr lang="en-US" i="1" dirty="0" err="1"/>
              <a:t>Alegría</a:t>
            </a:r>
            <a:r>
              <a:rPr lang="en-US" i="1" dirty="0"/>
              <a:t>, </a:t>
            </a:r>
            <a:r>
              <a:rPr lang="es-PR" i="1" dirty="0"/>
              <a:t>Petry, </a:t>
            </a:r>
            <a:r>
              <a:rPr lang="es-PR" i="1" dirty="0" err="1"/>
              <a:t>Hasin</a:t>
            </a:r>
            <a:r>
              <a:rPr lang="es-PR" i="1" dirty="0"/>
              <a:t>, Liu, Grant, &amp; Blanco, </a:t>
            </a:r>
            <a:r>
              <a:rPr lang="en-US" i="1" dirty="0"/>
              <a:t>2009)</a:t>
            </a:r>
            <a:r>
              <a:rPr lang="en-US" sz="2000" dirty="0"/>
              <a:t>.</a:t>
            </a:r>
          </a:p>
          <a:p>
            <a:pPr marL="342900" indent="-342900">
              <a:spcAft>
                <a:spcPts val="1000"/>
              </a:spcAft>
              <a:buFont typeface="Arial" panose="020B0604020202020204" pitchFamily="34" charset="0"/>
              <a:buChar char="•"/>
              <a:defRPr/>
            </a:pPr>
            <a:r>
              <a:rPr lang="en-US" altLang="en-US" sz="2400" dirty="0"/>
              <a:t>Community-level experiences of gambling and communities of color are often not the focus of problem gambling services and efforts.</a:t>
            </a:r>
            <a:endParaRPr lang="en-US" sz="2400" dirty="0">
              <a:solidFill>
                <a:srgbClr val="0070C0"/>
              </a:solidFill>
            </a:endParaRPr>
          </a:p>
          <a:p>
            <a:pPr>
              <a:defRPr/>
            </a:pPr>
            <a:r>
              <a:rPr lang="en-US" altLang="en-US" sz="2400" b="1" dirty="0">
                <a:solidFill>
                  <a:srgbClr val="0070C0"/>
                </a:solidFill>
              </a:rPr>
              <a:t>Massachusetts</a:t>
            </a:r>
          </a:p>
          <a:p>
            <a:pPr>
              <a:spcAft>
                <a:spcPts val="1000"/>
              </a:spcAft>
              <a:defRPr/>
            </a:pPr>
            <a:r>
              <a:rPr lang="en-US" sz="2400" dirty="0"/>
              <a:t>The overall prevalence of past year recreational gambling in Massachusetts was </a:t>
            </a:r>
            <a:r>
              <a:rPr lang="en-US" sz="2400" b="1" dirty="0">
                <a:solidFill>
                  <a:schemeClr val="accent1"/>
                </a:solidFill>
              </a:rPr>
              <a:t>57.4%</a:t>
            </a:r>
            <a:r>
              <a:rPr lang="en-US" sz="2400" dirty="0"/>
              <a:t>: </a:t>
            </a:r>
          </a:p>
          <a:p>
            <a:pPr marL="342900" indent="-342900">
              <a:spcAft>
                <a:spcPts val="1000"/>
              </a:spcAft>
              <a:buFont typeface="Arial" panose="020B0604020202020204" pitchFamily="34" charset="0"/>
              <a:buChar char="•"/>
              <a:defRPr/>
            </a:pPr>
            <a:r>
              <a:rPr lang="en-US" sz="2400" dirty="0"/>
              <a:t>And gamblers are more likely to be obese, smoke heavily, use alcohol, and use prescription drugs</a:t>
            </a:r>
            <a:r>
              <a:rPr lang="en-US" sz="2400" b="1" i="1" dirty="0"/>
              <a:t> </a:t>
            </a:r>
            <a:r>
              <a:rPr lang="en-US" i="1" dirty="0"/>
              <a:t>(</a:t>
            </a:r>
            <a:r>
              <a:rPr lang="en-US" i="1" dirty="0" err="1"/>
              <a:t>Okunna</a:t>
            </a:r>
            <a:r>
              <a:rPr lang="en-US" i="1" dirty="0"/>
              <a:t>, N. C., Rodríguez-</a:t>
            </a:r>
            <a:r>
              <a:rPr lang="en-US" i="1" dirty="0" err="1"/>
              <a:t>Monguió</a:t>
            </a:r>
            <a:r>
              <a:rPr lang="en-US" i="1" dirty="0"/>
              <a:t>, R., </a:t>
            </a:r>
            <a:r>
              <a:rPr lang="en-US" i="1" dirty="0" err="1"/>
              <a:t>Smelson</a:t>
            </a:r>
            <a:r>
              <a:rPr lang="en-US" i="1" dirty="0"/>
              <a:t>, D. A., </a:t>
            </a:r>
            <a:r>
              <a:rPr lang="en-US" i="1" dirty="0" err="1"/>
              <a:t>Poudel</a:t>
            </a:r>
            <a:r>
              <a:rPr lang="en-US" i="1" dirty="0"/>
              <a:t>, K. C., &amp; </a:t>
            </a:r>
            <a:r>
              <a:rPr lang="en-US" i="1" dirty="0" err="1"/>
              <a:t>Volberg</a:t>
            </a:r>
            <a:r>
              <a:rPr lang="en-US" i="1" dirty="0"/>
              <a:t>, R. (2016)</a:t>
            </a:r>
            <a:r>
              <a:rPr lang="en-US" sz="2000" dirty="0"/>
              <a:t>. </a:t>
            </a:r>
          </a:p>
        </p:txBody>
      </p:sp>
    </p:spTree>
    <p:extLst>
      <p:ext uri="{BB962C8B-B14F-4D97-AF65-F5344CB8AC3E}">
        <p14:creationId xmlns:p14="http://schemas.microsoft.com/office/powerpoint/2010/main" val="3870047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1282891"/>
            <a:ext cx="9994709" cy="4401205"/>
          </a:xfrm>
          <a:prstGeom prst="rect">
            <a:avLst/>
          </a:prstGeom>
        </p:spPr>
        <p:txBody>
          <a:bodyPr wrap="square">
            <a:spAutoFit/>
          </a:bodyPr>
          <a:lstStyle/>
          <a:p>
            <a:r>
              <a:rPr lang="en-US" altLang="en-US" sz="2400" b="1" dirty="0">
                <a:solidFill>
                  <a:srgbClr val="4376BB"/>
                </a:solidFill>
              </a:rPr>
              <a:t>The Expanded Gaming Act (2011) </a:t>
            </a:r>
            <a:r>
              <a:rPr lang="en-US" altLang="en-US" sz="2400" dirty="0"/>
              <a:t>allows for up to three destination resort casinos to be opened in three geographically diverse regions across the state. Additionally, a single slots facility can be competitively awarded for one location statewide. </a:t>
            </a:r>
          </a:p>
          <a:p>
            <a:endParaRPr lang="en-US" altLang="en-US" sz="2400" dirty="0"/>
          </a:p>
          <a:p>
            <a:r>
              <a:rPr lang="en-US" altLang="en-US" sz="2400" b="1" dirty="0">
                <a:solidFill>
                  <a:srgbClr val="0070C0"/>
                </a:solidFill>
              </a:rPr>
              <a:t>The Expanding Gaming Act established the Public Health Trust Fund (PHTF)</a:t>
            </a:r>
            <a:r>
              <a:rPr lang="en-US" altLang="en-US" sz="2400" b="1" dirty="0">
                <a:solidFill>
                  <a:srgbClr val="4376BB"/>
                </a:solidFill>
              </a:rPr>
              <a:t> </a:t>
            </a:r>
            <a:r>
              <a:rPr lang="en-US" altLang="en-US" sz="2400" dirty="0"/>
              <a:t>to allocate significant resources to research, prevention, intervention, treatment, and recovery support services in order to mitigate the harmful effects of problem gambling and related issues. </a:t>
            </a:r>
          </a:p>
          <a:p>
            <a:endParaRPr lang="en-US" altLang="en-US" sz="2400" i="1" dirty="0"/>
          </a:p>
          <a:p>
            <a:r>
              <a:rPr lang="en-US" altLang="en-US" sz="1600" dirty="0"/>
              <a:t>LINK: </a:t>
            </a:r>
            <a:r>
              <a:rPr lang="en-US" sz="1600" dirty="0">
                <a:hlinkClick r:id="rId2"/>
              </a:rPr>
              <a:t>Public Health Trust Fund | Mass.gov</a:t>
            </a:r>
            <a:endParaRPr lang="en-US" altLang="en-US" sz="1600" dirty="0"/>
          </a:p>
          <a:p>
            <a:endParaRPr lang="en-US" altLang="en-US" sz="2400" dirty="0"/>
          </a:p>
        </p:txBody>
      </p:sp>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19</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27131" y="223542"/>
            <a:ext cx="10161800" cy="584775"/>
          </a:xfrm>
          <a:prstGeom prst="rect">
            <a:avLst/>
          </a:prstGeom>
          <a:noFill/>
        </p:spPr>
        <p:txBody>
          <a:bodyPr wrap="square" rtlCol="0">
            <a:spAutoFit/>
          </a:bodyPr>
          <a:lstStyle/>
          <a:p>
            <a:pPr>
              <a:defRPr/>
            </a:pPr>
            <a:r>
              <a:rPr lang="en-US" altLang="en-US" sz="3200" b="1" dirty="0">
                <a:solidFill>
                  <a:schemeClr val="bg1"/>
                </a:solidFill>
                <a:latin typeface="Arial" panose="020B0604020202020204" pitchFamily="34" charset="0"/>
                <a:cs typeface="Arial" panose="020B0604020202020204" pitchFamily="34" charset="0"/>
              </a:rPr>
              <a:t>Expanded Gaming in the Commonwealth</a:t>
            </a:r>
            <a:endParaRPr lang="en-US" sz="3200" b="1"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62" y="4267960"/>
            <a:ext cx="3827213" cy="20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68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2019301" y="2057400"/>
            <a:ext cx="8153399" cy="19659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lvl="0" algn="ctr" fontAlgn="auto">
              <a:spcAft>
                <a:spcPts val="0"/>
              </a:spcAft>
              <a:defRPr/>
            </a:pPr>
            <a:r>
              <a:rPr lang="en-US" sz="4400" dirty="0">
                <a:solidFill>
                  <a:schemeClr val="bg1"/>
                </a:solidFill>
              </a:rPr>
              <a:t>PUBLIC HEALTH COUNCIL meeting </a:t>
            </a:r>
          </a:p>
          <a:p>
            <a:pPr lvl="0" algn="ctr" fontAlgn="auto">
              <a:spcAft>
                <a:spcPts val="0"/>
              </a:spcAft>
              <a:defRPr/>
            </a:pPr>
            <a:r>
              <a:rPr lang="en-US" sz="4400" dirty="0">
                <a:solidFill>
                  <a:schemeClr val="bg1"/>
                </a:solidFill>
              </a:rPr>
              <a:t>March 9, 2022</a:t>
            </a:r>
          </a:p>
        </p:txBody>
      </p:sp>
      <p:sp>
        <p:nvSpPr>
          <p:cNvPr id="5" name="Subtitle 3"/>
          <p:cNvSpPr txBox="1">
            <a:spLocks/>
          </p:cNvSpPr>
          <p:nvPr/>
        </p:nvSpPr>
        <p:spPr>
          <a:xfrm>
            <a:off x="978196" y="4321646"/>
            <a:ext cx="10235609" cy="1295400"/>
          </a:xfrm>
          <a:prstGeom prst="rect">
            <a:avLst/>
          </a:prstGeom>
        </p:spPr>
        <p:txBody>
          <a:bodyPr/>
          <a:lstStyle>
            <a:lvl1pPr marL="228600" indent="-228600" algn="l" rtl="0" eaLnBrk="0" fontAlgn="base" hangingPunct="0">
              <a:lnSpc>
                <a:spcPct val="110000"/>
              </a:lnSpc>
              <a:spcBef>
                <a:spcPts val="1000"/>
              </a:spcBef>
              <a:spcAft>
                <a:spcPct val="0"/>
              </a:spcAft>
              <a:buClr>
                <a:srgbClr val="CB1F54"/>
              </a:buClr>
              <a:buFont typeface="Arial" charset="0"/>
              <a:buChar char="•"/>
              <a:defRPr sz="2000" kern="1200">
                <a:solidFill>
                  <a:schemeClr val="tx1"/>
                </a:solidFill>
                <a:latin typeface="+mn-lt"/>
                <a:ea typeface="+mn-ea"/>
                <a:cs typeface="+mn-cs"/>
              </a:defRPr>
            </a:lvl1pPr>
            <a:lvl2pPr marL="685800" indent="-228600" algn="l" rtl="0" eaLnBrk="0" fontAlgn="base" hangingPunct="0">
              <a:lnSpc>
                <a:spcPct val="110000"/>
              </a:lnSpc>
              <a:spcBef>
                <a:spcPts val="500"/>
              </a:spcBef>
              <a:spcAft>
                <a:spcPct val="0"/>
              </a:spcAft>
              <a:buClr>
                <a:srgbClr val="CB1F54"/>
              </a:buClr>
              <a:buFont typeface="Arial" charset="0"/>
              <a:buChar char="•"/>
              <a:defRPr kern="1200">
                <a:solidFill>
                  <a:schemeClr val="tx1"/>
                </a:solidFill>
                <a:latin typeface="+mn-lt"/>
                <a:ea typeface="+mn-ea"/>
                <a:cs typeface="+mn-cs"/>
              </a:defRPr>
            </a:lvl2pPr>
            <a:lvl3pPr marL="1143000" indent="-228600" algn="l" rtl="0" eaLnBrk="0" fontAlgn="base" hangingPunct="0">
              <a:lnSpc>
                <a:spcPct val="110000"/>
              </a:lnSpc>
              <a:spcBef>
                <a:spcPts val="500"/>
              </a:spcBef>
              <a:spcAft>
                <a:spcPct val="0"/>
              </a:spcAft>
              <a:buClr>
                <a:srgbClr val="CB1F54"/>
              </a:buClr>
              <a:buFont typeface="Arial" charset="0"/>
              <a:buChar char="•"/>
              <a:defRPr sz="1400" kern="1200">
                <a:solidFill>
                  <a:schemeClr val="tx1"/>
                </a:solidFill>
                <a:latin typeface="+mn-lt"/>
                <a:ea typeface="+mn-ea"/>
                <a:cs typeface="+mn-cs"/>
              </a:defRPr>
            </a:lvl3pPr>
            <a:lvl4pPr marL="1600200" indent="-228600" algn="l" rtl="0" eaLnBrk="0" fontAlgn="base" hangingPunct="0">
              <a:lnSpc>
                <a:spcPct val="110000"/>
              </a:lnSpc>
              <a:spcBef>
                <a:spcPts val="500"/>
              </a:spcBef>
              <a:spcAft>
                <a:spcPct val="0"/>
              </a:spcAft>
              <a:buClr>
                <a:srgbClr val="CB1F54"/>
              </a:buClr>
              <a:buFont typeface="Arial" charset="0"/>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CB1F54"/>
              </a:buClr>
              <a:buFont typeface="Arial" charset="0"/>
              <a:buChar char="•"/>
              <a:defRPr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Margret R. Cooke, Commissioner</a:t>
            </a:r>
          </a:p>
        </p:txBody>
      </p:sp>
    </p:spTree>
    <p:extLst>
      <p:ext uri="{BB962C8B-B14F-4D97-AF65-F5344CB8AC3E}">
        <p14:creationId xmlns:p14="http://schemas.microsoft.com/office/powerpoint/2010/main" val="31510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20</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27130" y="222636"/>
            <a:ext cx="11544773" cy="584775"/>
          </a:xfrm>
          <a:prstGeom prst="rect">
            <a:avLst/>
          </a:prstGeom>
          <a:noFill/>
        </p:spPr>
        <p:txBody>
          <a:bodyPr wrap="square" rtlCol="0">
            <a:spAutoFit/>
          </a:bodyPr>
          <a:lstStyle/>
          <a:p>
            <a:pPr>
              <a:defRPr/>
            </a:pPr>
            <a:r>
              <a:rPr lang="en-US" altLang="en-US" sz="3200" b="1" dirty="0">
                <a:solidFill>
                  <a:prstClr val="white"/>
                </a:solidFill>
                <a:latin typeface="Arial" panose="020B0604020202020204" pitchFamily="34" charset="0"/>
                <a:cs typeface="Arial" panose="020B0604020202020204" pitchFamily="34" charset="0"/>
              </a:rPr>
              <a:t>Public Health Trust Fund: Strategic Plan - 2016</a:t>
            </a:r>
            <a:endParaRPr lang="en-US" sz="28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627129" y="1013685"/>
            <a:ext cx="6637829" cy="5498941"/>
          </a:xfrm>
          <a:prstGeom prst="rect">
            <a:avLst/>
          </a:prstGeom>
        </p:spPr>
        <p:txBody>
          <a:bodyPr wrap="square">
            <a:spAutoFit/>
          </a:bodyPr>
          <a:lstStyle/>
          <a:p>
            <a:pPr>
              <a:spcAft>
                <a:spcPts val="400"/>
              </a:spcAft>
              <a:defRPr/>
            </a:pPr>
            <a:r>
              <a:rPr lang="en-US" altLang="en-US" sz="2000" b="1" dirty="0">
                <a:solidFill>
                  <a:srgbClr val="4376BB"/>
                </a:solidFill>
                <a:latin typeface="Arial" panose="020B0604020202020204" pitchFamily="34" charset="0"/>
                <a:cs typeface="Arial" panose="020B0604020202020204" pitchFamily="34" charset="0"/>
              </a:rPr>
              <a:t>Priorities Areas/Key Areas of Concern:</a:t>
            </a:r>
            <a:endParaRPr lang="en-US" altLang="en-US" sz="2100" b="1" dirty="0">
              <a:solidFill>
                <a:srgbClr val="4376BB"/>
              </a:solidFill>
            </a:endParaRPr>
          </a:p>
          <a:p>
            <a:pPr marL="342900" indent="-342900">
              <a:spcAft>
                <a:spcPts val="600"/>
              </a:spcAft>
              <a:buFont typeface="Arial" panose="020B0604020202020204" pitchFamily="34" charset="0"/>
              <a:buChar char="•"/>
              <a:defRPr/>
            </a:pPr>
            <a:r>
              <a:rPr lang="en-US" altLang="en-US" sz="1950" dirty="0"/>
              <a:t>Prevention for Youth</a:t>
            </a:r>
          </a:p>
          <a:p>
            <a:pPr marL="342900" indent="-342900">
              <a:spcAft>
                <a:spcPts val="600"/>
              </a:spcAft>
              <a:buFont typeface="Arial" panose="020B0604020202020204" pitchFamily="34" charset="0"/>
              <a:buChar char="•"/>
              <a:defRPr/>
            </a:pPr>
            <a:r>
              <a:rPr lang="en-US" altLang="en-US" sz="1950" dirty="0"/>
              <a:t>Prevention for High-Risk Populations</a:t>
            </a:r>
          </a:p>
          <a:p>
            <a:pPr marL="342900" indent="-342900">
              <a:spcAft>
                <a:spcPts val="600"/>
              </a:spcAft>
              <a:buFont typeface="Arial" panose="020B0604020202020204" pitchFamily="34" charset="0"/>
              <a:buChar char="•"/>
              <a:defRPr/>
            </a:pPr>
            <a:r>
              <a:rPr lang="en-US" altLang="en-US" sz="1950" dirty="0"/>
              <a:t>Focus on Community-Level Interventions</a:t>
            </a:r>
          </a:p>
          <a:p>
            <a:pPr marL="342900" indent="-342900">
              <a:spcAft>
                <a:spcPts val="600"/>
              </a:spcAft>
              <a:buFont typeface="Arial" panose="020B0604020202020204" pitchFamily="34" charset="0"/>
              <a:buChar char="•"/>
              <a:defRPr/>
            </a:pPr>
            <a:r>
              <a:rPr lang="en-US" altLang="en-US" sz="1950" dirty="0"/>
              <a:t>Coordination of Problem Gambling Services</a:t>
            </a:r>
          </a:p>
          <a:p>
            <a:pPr marL="342900" indent="-342900">
              <a:spcAft>
                <a:spcPts val="600"/>
              </a:spcAft>
              <a:buFont typeface="Arial" panose="020B0604020202020204" pitchFamily="34" charset="0"/>
              <a:buChar char="•"/>
              <a:defRPr/>
            </a:pPr>
            <a:r>
              <a:rPr lang="en-US" altLang="en-US" sz="1950" dirty="0"/>
              <a:t>Integration of Addiction Services, Mental Health Services, and Primary Care</a:t>
            </a:r>
          </a:p>
          <a:p>
            <a:pPr marL="342900" indent="-342900">
              <a:spcAft>
                <a:spcPts val="600"/>
              </a:spcAft>
              <a:buFont typeface="Arial" panose="020B0604020202020204" pitchFamily="34" charset="0"/>
              <a:buChar char="•"/>
              <a:defRPr/>
            </a:pPr>
            <a:r>
              <a:rPr lang="en-US" altLang="en-US" sz="1950" dirty="0"/>
              <a:t>Decrease in Stigma and Unsupportive Social Norms</a:t>
            </a:r>
          </a:p>
          <a:p>
            <a:pPr marL="342900" indent="-342900">
              <a:spcAft>
                <a:spcPts val="600"/>
              </a:spcAft>
              <a:buFont typeface="Arial" panose="020B0604020202020204" pitchFamily="34" charset="0"/>
              <a:buChar char="•"/>
              <a:defRPr/>
            </a:pPr>
            <a:r>
              <a:rPr lang="en-US" altLang="en-US" sz="1950" dirty="0"/>
              <a:t>Increase in Availability of Support Services</a:t>
            </a:r>
          </a:p>
          <a:p>
            <a:pPr marL="342900" indent="-342900">
              <a:spcAft>
                <a:spcPts val="600"/>
              </a:spcAft>
              <a:buFont typeface="Arial" panose="020B0604020202020204" pitchFamily="34" charset="0"/>
              <a:buChar char="•"/>
              <a:defRPr/>
            </a:pPr>
            <a:r>
              <a:rPr lang="en-US" altLang="en-US" sz="1950" dirty="0"/>
              <a:t>Increase in Availability of Culturally Appropriate Services</a:t>
            </a:r>
          </a:p>
          <a:p>
            <a:pPr marL="342900" indent="-342900">
              <a:spcAft>
                <a:spcPts val="600"/>
              </a:spcAft>
              <a:buFont typeface="Arial" panose="020B0604020202020204" pitchFamily="34" charset="0"/>
              <a:buChar char="•"/>
              <a:defRPr/>
            </a:pPr>
            <a:r>
              <a:rPr lang="en-US" altLang="en-US" sz="1950" dirty="0"/>
              <a:t>Contribution to the Evidence Base for Problem Gambling Services</a:t>
            </a:r>
          </a:p>
          <a:p>
            <a:pPr marL="342900" indent="-342900">
              <a:spcAft>
                <a:spcPts val="600"/>
              </a:spcAft>
              <a:buFont typeface="Arial" panose="020B0604020202020204" pitchFamily="34" charset="0"/>
              <a:buChar char="•"/>
              <a:defRPr/>
            </a:pPr>
            <a:r>
              <a:rPr lang="en-US" altLang="en-US" sz="1950" dirty="0"/>
              <a:t>Establishment of an Evaluation Infrastructure</a:t>
            </a:r>
          </a:p>
          <a:p>
            <a:pPr marL="342900" indent="-342900">
              <a:spcAft>
                <a:spcPts val="600"/>
              </a:spcAft>
              <a:buFont typeface="Arial" panose="020B0604020202020204" pitchFamily="34" charset="0"/>
              <a:buChar char="•"/>
              <a:defRPr/>
            </a:pPr>
            <a:r>
              <a:rPr lang="en-US" altLang="en-US" sz="1950" dirty="0"/>
              <a:t>Expansion of Institutional Capacity to Address</a:t>
            </a:r>
          </a:p>
          <a:p>
            <a:pPr>
              <a:spcAft>
                <a:spcPts val="600"/>
              </a:spcAft>
              <a:defRPr/>
            </a:pPr>
            <a:r>
              <a:rPr lang="en-US" altLang="en-US" sz="1950" dirty="0"/>
              <a:t>      Problem Gambling and Related Issues</a:t>
            </a:r>
          </a:p>
        </p:txBody>
      </p:sp>
      <p:pic>
        <p:nvPicPr>
          <p:cNvPr id="7" name="Picture 6">
            <a:extLst>
              <a:ext uri="{FF2B5EF4-FFF2-40B4-BE49-F238E27FC236}">
                <a16:creationId xmlns:a16="http://schemas.microsoft.com/office/drawing/2014/main" id="{EDFCD2A8-7D95-4E3C-AA22-699870BA9B5E}"/>
              </a:ext>
            </a:extLst>
          </p:cNvPr>
          <p:cNvPicPr>
            <a:picLocks noChangeAspect="1"/>
          </p:cNvPicPr>
          <p:nvPr/>
        </p:nvPicPr>
        <p:blipFill>
          <a:blip r:embed="rId3"/>
          <a:stretch>
            <a:fillRect/>
          </a:stretch>
        </p:blipFill>
        <p:spPr>
          <a:xfrm>
            <a:off x="7027452" y="1214652"/>
            <a:ext cx="5155096" cy="4846106"/>
          </a:xfrm>
          <a:prstGeom prst="rect">
            <a:avLst/>
          </a:prstGeom>
        </p:spPr>
      </p:pic>
    </p:spTree>
    <p:extLst>
      <p:ext uri="{BB962C8B-B14F-4D97-AF65-F5344CB8AC3E}">
        <p14:creationId xmlns:p14="http://schemas.microsoft.com/office/powerpoint/2010/main" val="238707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611133" y="1862928"/>
            <a:ext cx="5773588" cy="4754880"/>
          </a:xfrm>
        </p:spPr>
        <p:txBody>
          <a:bodyPr/>
          <a:lstStyle/>
          <a:p>
            <a:pPr marL="0" indent="0">
              <a:buNone/>
            </a:pPr>
            <a:r>
              <a:rPr lang="en-US" altLang="en-US" sz="2400" b="1" dirty="0">
                <a:solidFill>
                  <a:srgbClr val="4376BB"/>
                </a:solidFill>
              </a:rPr>
              <a:t>Problem gambling </a:t>
            </a:r>
            <a:r>
              <a:rPr lang="en-US" altLang="en-US" sz="2400" dirty="0"/>
              <a:t>is governed by a complex set of interrelating factors, causes and determinants ranging from biology and family history to social norms and existing statutes </a:t>
            </a:r>
            <a:r>
              <a:rPr lang="en-US" altLang="en-US" sz="1800" i="1" dirty="0"/>
              <a:t>(</a:t>
            </a:r>
            <a:r>
              <a:rPr lang="en-US" altLang="en-US" sz="1800" i="1" dirty="0" err="1"/>
              <a:t>Messerlian</a:t>
            </a:r>
            <a:r>
              <a:rPr lang="en-US" altLang="en-US" sz="1800" i="1" dirty="0"/>
              <a:t>, </a:t>
            </a:r>
            <a:r>
              <a:rPr lang="en-US" altLang="en-US" sz="1800" i="1" dirty="0" err="1"/>
              <a:t>Derevensky</a:t>
            </a:r>
            <a:r>
              <a:rPr lang="en-US" altLang="en-US" sz="1800" i="1" dirty="0"/>
              <a:t>, Gupta, 2005)</a:t>
            </a:r>
            <a:r>
              <a:rPr lang="en-US" altLang="en-US" sz="2000" dirty="0"/>
              <a:t>.</a:t>
            </a:r>
          </a:p>
          <a:p>
            <a:pPr marL="0" indent="0">
              <a:buNone/>
            </a:pPr>
            <a:endParaRPr lang="en-US" altLang="en-US" sz="2400" dirty="0"/>
          </a:p>
          <a:p>
            <a:pPr marL="0" indent="0">
              <a:buNone/>
            </a:pPr>
            <a:r>
              <a:rPr lang="en-US" altLang="en-US" sz="2400" dirty="0"/>
              <a:t>The </a:t>
            </a:r>
            <a:r>
              <a:rPr lang="en-US" altLang="en-US" sz="2400" b="1" dirty="0">
                <a:solidFill>
                  <a:srgbClr val="0070C0"/>
                </a:solidFill>
              </a:rPr>
              <a:t>Office of Problem Gambling Services (OPGS) </a:t>
            </a:r>
            <a:r>
              <a:rPr lang="en-US" altLang="en-US" sz="2400" dirty="0"/>
              <a:t>takes a community-driven approach that is rooted in the Social Determinants of Health, with a racial equity lens.</a:t>
            </a:r>
            <a:endParaRPr lang="en-US" dirty="0"/>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21</a:t>
            </a:fld>
            <a:endParaRPr lang="en-US" dirty="0">
              <a:solidFill>
                <a:srgbClr val="464646">
                  <a:lumMod val="40000"/>
                  <a:lumOff val="60000"/>
                </a:srgbClr>
              </a:solidFill>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604207" y="223543"/>
            <a:ext cx="11450781" cy="58477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 charset="0"/>
                <a:cs typeface="Arial" charset="0"/>
              </a:rPr>
              <a:t>Problem Gambling and Social Determinants of Health </a:t>
            </a:r>
            <a:endParaRPr lang="en-US" sz="3200" dirty="0">
              <a:solidFill>
                <a:schemeClr val="bg1"/>
              </a:solidFill>
            </a:endParaRPr>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418" t="6655" r="944"/>
          <a:stretch/>
        </p:blipFill>
        <p:spPr>
          <a:xfrm>
            <a:off x="6411485" y="1160054"/>
            <a:ext cx="5780515" cy="5018528"/>
          </a:xfrm>
        </p:spPr>
      </p:pic>
    </p:spTree>
    <p:extLst>
      <p:ext uri="{BB962C8B-B14F-4D97-AF65-F5344CB8AC3E}">
        <p14:creationId xmlns:p14="http://schemas.microsoft.com/office/powerpoint/2010/main" val="267078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22</a:t>
            </a:fld>
            <a:endParaRPr lang="en-US" dirty="0">
              <a:solidFill>
                <a:srgbClr val="464646">
                  <a:lumMod val="40000"/>
                  <a:lumOff val="60000"/>
                </a:srgbClr>
              </a:solidFill>
            </a:endParaRPr>
          </a:p>
        </p:txBody>
      </p:sp>
      <p:sp>
        <p:nvSpPr>
          <p:cNvPr id="34" name="TextBox 33">
            <a:extLst>
              <a:ext uri="{FF2B5EF4-FFF2-40B4-BE49-F238E27FC236}">
                <a16:creationId xmlns:a16="http://schemas.microsoft.com/office/drawing/2014/main" id="{81954107-8724-7644-B5F3-7869DF3F5E85}"/>
              </a:ext>
            </a:extLst>
          </p:cNvPr>
          <p:cNvSpPr txBox="1"/>
          <p:nvPr/>
        </p:nvSpPr>
        <p:spPr>
          <a:xfrm>
            <a:off x="619648" y="224016"/>
            <a:ext cx="12099235" cy="584775"/>
          </a:xfrm>
          <a:prstGeom prst="rect">
            <a:avLst/>
          </a:prstGeom>
          <a:noFill/>
        </p:spPr>
        <p:txBody>
          <a:bodyPr wrap="square" rtlCol="0">
            <a:spAutoFit/>
          </a:bodyPr>
          <a:lstStyle/>
          <a:p>
            <a:pPr>
              <a:defRPr/>
            </a:pPr>
            <a:r>
              <a:rPr lang="en-US" altLang="en-US" sz="3200" b="1" dirty="0">
                <a:solidFill>
                  <a:prstClr val="white"/>
                </a:solidFill>
                <a:latin typeface="Arial" panose="020B0604020202020204" pitchFamily="34" charset="0"/>
                <a:cs typeface="Arial" panose="020B0604020202020204" pitchFamily="34" charset="0"/>
              </a:rPr>
              <a:t>FY17 – FY21: OPGS Initiatives</a:t>
            </a:r>
            <a:endParaRPr lang="en-US" sz="3200" b="1" dirty="0">
              <a:solidFill>
                <a:prstClr val="white"/>
              </a:solidFill>
              <a:latin typeface="Arial" panose="020B0604020202020204" pitchFamily="34" charset="0"/>
              <a:cs typeface="Arial" panose="020B0604020202020204" pitchFamily="34" charset="0"/>
            </a:endParaRPr>
          </a:p>
        </p:txBody>
      </p:sp>
      <p:sp>
        <p:nvSpPr>
          <p:cNvPr id="35" name="TextBox 34"/>
          <p:cNvSpPr txBox="1"/>
          <p:nvPr/>
        </p:nvSpPr>
        <p:spPr>
          <a:xfrm>
            <a:off x="6913266" y="1756699"/>
            <a:ext cx="4948167" cy="3468642"/>
          </a:xfrm>
          <a:prstGeom prst="rect">
            <a:avLst/>
          </a:prstGeom>
        </p:spPr>
        <p:txBody>
          <a:bodyPr/>
          <a:lstStyle>
            <a:lvl1pPr marL="228600" indent="-228600">
              <a:lnSpc>
                <a:spcPct val="90000"/>
              </a:lnSpc>
              <a:spcBef>
                <a:spcPts val="1000"/>
              </a:spcBef>
              <a:buFont typeface="Arial" panose="020B0604020202020204" pitchFamily="34" charset="0"/>
              <a:buChar char="•"/>
              <a:defRPr sz="2400" b="1">
                <a:solidFill>
                  <a:srgbClr val="0070C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7472" indent="-347472">
              <a:spcBef>
                <a:spcPts val="0"/>
              </a:spcBef>
              <a:spcAft>
                <a:spcPts val="1800"/>
              </a:spcAft>
            </a:pPr>
            <a:r>
              <a:rPr lang="en-US" b="0" dirty="0">
                <a:solidFill>
                  <a:schemeClr val="tx1"/>
                </a:solidFill>
              </a:rPr>
              <a:t>Laid the groundwork for services to mitigate the harms associated with problem gambling. </a:t>
            </a:r>
          </a:p>
          <a:p>
            <a:pPr marL="347472" indent="-347472">
              <a:spcBef>
                <a:spcPts val="0"/>
              </a:spcBef>
              <a:spcAft>
                <a:spcPts val="1800"/>
              </a:spcAft>
            </a:pPr>
            <a:r>
              <a:rPr lang="en-US" b="0" dirty="0">
                <a:solidFill>
                  <a:schemeClr val="tx1"/>
                </a:solidFill>
              </a:rPr>
              <a:t>Built the capacity of community-based organizations to provide services related to gambling. </a:t>
            </a:r>
          </a:p>
          <a:p>
            <a:pPr marL="347472" indent="-347472">
              <a:spcBef>
                <a:spcPts val="0"/>
              </a:spcBef>
              <a:spcAft>
                <a:spcPts val="1800"/>
              </a:spcAft>
            </a:pPr>
            <a:r>
              <a:rPr lang="en-US" b="0" dirty="0">
                <a:solidFill>
                  <a:schemeClr val="tx1"/>
                </a:solidFill>
              </a:rPr>
              <a:t>Raised awareness of the risks associated with problem gambling.</a:t>
            </a:r>
          </a:p>
          <a:p>
            <a:pPr marL="347472" indent="-347472">
              <a:spcBef>
                <a:spcPts val="0"/>
              </a:spcBef>
              <a:spcAft>
                <a:spcPts val="1800"/>
              </a:spcAft>
            </a:pPr>
            <a:r>
              <a:rPr lang="en-US" b="0" dirty="0">
                <a:solidFill>
                  <a:schemeClr val="tx1"/>
                </a:solidFill>
              </a:rPr>
              <a:t>Engaged community stakeholders.</a:t>
            </a:r>
          </a:p>
        </p:txBody>
      </p:sp>
      <p:grpSp>
        <p:nvGrpSpPr>
          <p:cNvPr id="4" name="Group 3"/>
          <p:cNvGrpSpPr/>
          <p:nvPr/>
        </p:nvGrpSpPr>
        <p:grpSpPr>
          <a:xfrm rot="16200000">
            <a:off x="1392954" y="621513"/>
            <a:ext cx="1401212" cy="2412624"/>
            <a:chOff x="44989" y="2058316"/>
            <a:chExt cx="1000384" cy="1637182"/>
          </a:xfrm>
        </p:grpSpPr>
        <p:sp>
          <p:nvSpPr>
            <p:cNvPr id="5" name="OTLSHAPE_T_a8615542293a4cdfb5e99580d663d5c3_Title"/>
            <p:cNvSpPr txBox="1"/>
            <p:nvPr>
              <p:custDataLst>
                <p:tags r:id="rId5"/>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algn="ctr">
                <a:defRPr/>
              </a:pPr>
              <a:r>
                <a:rPr lang="en-US" sz="1400" b="1" kern="0" spc="-2" dirty="0">
                  <a:solidFill>
                    <a:prstClr val="black"/>
                  </a:solidFill>
                </a:rPr>
                <a:t>Workforce Development – CHWs and Providers</a:t>
              </a:r>
              <a:endParaRPr lang="en-US" sz="1400" kern="0" spc="-2" dirty="0">
                <a:solidFill>
                  <a:prstClr val="black"/>
                </a:solidFill>
              </a:endParaRPr>
            </a:p>
          </p:txBody>
        </p:sp>
        <p:grpSp>
          <p:nvGrpSpPr>
            <p:cNvPr id="6" name="Group 5"/>
            <p:cNvGrpSpPr/>
            <p:nvPr/>
          </p:nvGrpSpPr>
          <p:grpSpPr>
            <a:xfrm>
              <a:off x="44989" y="2058316"/>
              <a:ext cx="1000384" cy="1637182"/>
              <a:chOff x="163305" y="2064834"/>
              <a:chExt cx="1000384" cy="1637182"/>
            </a:xfrm>
          </p:grpSpPr>
          <p:cxnSp>
            <p:nvCxnSpPr>
              <p:cNvPr id="7" name="Straight Connector 6"/>
              <p:cNvCxnSpPr>
                <a:stCxn id="8" idx="4"/>
              </p:cNvCxnSpPr>
              <p:nvPr/>
            </p:nvCxnSpPr>
            <p:spPr>
              <a:xfrm flipV="1">
                <a:off x="663497" y="3043336"/>
                <a:ext cx="5108" cy="658680"/>
              </a:xfrm>
              <a:prstGeom prst="line">
                <a:avLst/>
              </a:prstGeom>
              <a:solidFill>
                <a:srgbClr val="D24726"/>
              </a:solidFill>
              <a:ln w="19050" cap="flat" cmpd="sng" algn="ctr">
                <a:solidFill>
                  <a:srgbClr val="0070C0"/>
                </a:solidFill>
                <a:prstDash val="solid"/>
                <a:miter lim="800000"/>
              </a:ln>
              <a:effectLst/>
            </p:spPr>
          </p:cxnSp>
          <p:sp>
            <p:nvSpPr>
              <p:cNvPr id="8" name="Oval 7"/>
              <p:cNvSpPr>
                <a:spLocks noChangeAspect="1"/>
              </p:cNvSpPr>
              <p:nvPr/>
            </p:nvSpPr>
            <p:spPr>
              <a:xfrm>
                <a:off x="612717" y="3599441"/>
                <a:ext cx="101559" cy="102575"/>
              </a:xfrm>
              <a:prstGeom prst="ellipse">
                <a:avLst/>
              </a:prstGeom>
              <a:solidFill>
                <a:srgbClr val="00B0F0"/>
              </a:solidFill>
              <a:ln w="12700" cap="flat" cmpd="sng" algn="ctr">
                <a:solidFill>
                  <a:srgbClr val="00B0F0"/>
                </a:solidFill>
                <a:prstDash val="solid"/>
                <a:miter lim="800000"/>
              </a:ln>
              <a:effectLst/>
            </p:spPr>
            <p:txBody>
              <a:bodyPr rtlCol="0" anchor="ctr"/>
              <a:lstStyle/>
              <a:p>
                <a:pPr algn="ctr">
                  <a:defRPr/>
                </a:pPr>
                <a:endParaRPr lang="en-US" kern="0" dirty="0">
                  <a:solidFill>
                    <a:prstClr val="white"/>
                  </a:solidFill>
                  <a:effectLst>
                    <a:outerShdw blurRad="38100" dist="38100" dir="2700000" algn="tl">
                      <a:srgbClr val="000000">
                        <a:alpha val="43137"/>
                      </a:srgbClr>
                    </a:outerShdw>
                  </a:effectLst>
                </a:endParaRPr>
              </a:p>
            </p:txBody>
          </p:sp>
          <p:sp>
            <p:nvSpPr>
              <p:cNvPr id="9" name="Oval 8"/>
              <p:cNvSpPr>
                <a:spLocks noChangeAspect="1"/>
              </p:cNvSpPr>
              <p:nvPr/>
            </p:nvSpPr>
            <p:spPr>
              <a:xfrm>
                <a:off x="163305" y="2064834"/>
                <a:ext cx="1000384" cy="996003"/>
              </a:xfrm>
              <a:prstGeom prst="ellipse">
                <a:avLst/>
              </a:prstGeom>
              <a:noFill/>
              <a:ln w="76200" cap="flat" cmpd="sng" algn="ctr">
                <a:solidFill>
                  <a:srgbClr val="00B0F0"/>
                </a:solidFill>
                <a:prstDash val="solid"/>
                <a:miter lim="800000"/>
              </a:ln>
              <a:effectLst/>
            </p:spPr>
            <p:txBody>
              <a:bodyPr rtlCol="0" anchor="ctr"/>
              <a:lstStyle/>
              <a:p>
                <a:pPr algn="ctr">
                  <a:defRPr/>
                </a:pPr>
                <a:endParaRPr lang="en-US" sz="2000" kern="0" dirty="0">
                  <a:solidFill>
                    <a:prstClr val="black"/>
                  </a:solidFill>
                </a:endParaRPr>
              </a:p>
            </p:txBody>
          </p:sp>
        </p:grpSp>
      </p:grpSp>
      <p:grpSp>
        <p:nvGrpSpPr>
          <p:cNvPr id="10" name="Group 9"/>
          <p:cNvGrpSpPr/>
          <p:nvPr/>
        </p:nvGrpSpPr>
        <p:grpSpPr>
          <a:xfrm rot="16200000">
            <a:off x="1395386" y="2431239"/>
            <a:ext cx="1502156" cy="2518427"/>
            <a:chOff x="44989" y="2058316"/>
            <a:chExt cx="1000384" cy="1637182"/>
          </a:xfrm>
        </p:grpSpPr>
        <p:sp>
          <p:nvSpPr>
            <p:cNvPr id="11" name="OTLSHAPE_T_a8615542293a4cdfb5e99580d663d5c3_Title"/>
            <p:cNvSpPr txBox="1"/>
            <p:nvPr>
              <p:custDataLst>
                <p:tags r:id="rId4"/>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algn="ctr">
                <a:defRPr/>
              </a:pPr>
              <a:r>
                <a:rPr lang="en-US" sz="1400" b="1" kern="0" spc="-2" dirty="0">
                  <a:solidFill>
                    <a:prstClr val="black"/>
                  </a:solidFill>
                </a:rPr>
                <a:t>Prevention – Youth, Parents, and At-Risk Populations</a:t>
              </a:r>
            </a:p>
          </p:txBody>
        </p:sp>
        <p:grpSp>
          <p:nvGrpSpPr>
            <p:cNvPr id="12" name="Group 11"/>
            <p:cNvGrpSpPr/>
            <p:nvPr/>
          </p:nvGrpSpPr>
          <p:grpSpPr>
            <a:xfrm>
              <a:off x="44989" y="2058316"/>
              <a:ext cx="1000384" cy="1637182"/>
              <a:chOff x="163305" y="2064834"/>
              <a:chExt cx="1000384" cy="1637182"/>
            </a:xfrm>
          </p:grpSpPr>
          <p:cxnSp>
            <p:nvCxnSpPr>
              <p:cNvPr id="13" name="Straight Connector 12"/>
              <p:cNvCxnSpPr>
                <a:stCxn id="14" idx="4"/>
              </p:cNvCxnSpPr>
              <p:nvPr/>
            </p:nvCxnSpPr>
            <p:spPr>
              <a:xfrm flipV="1">
                <a:off x="663497" y="3043336"/>
                <a:ext cx="5108" cy="658680"/>
              </a:xfrm>
              <a:prstGeom prst="line">
                <a:avLst/>
              </a:prstGeom>
              <a:solidFill>
                <a:srgbClr val="D24726"/>
              </a:solidFill>
              <a:ln w="19050" cap="flat" cmpd="sng" algn="ctr">
                <a:solidFill>
                  <a:schemeClr val="accent6">
                    <a:lumMod val="75000"/>
                  </a:schemeClr>
                </a:solidFill>
                <a:prstDash val="solid"/>
                <a:miter lim="800000"/>
              </a:ln>
              <a:effectLst/>
            </p:spPr>
          </p:cxnSp>
          <p:sp>
            <p:nvSpPr>
              <p:cNvPr id="14" name="Oval 13"/>
              <p:cNvSpPr>
                <a:spLocks noChangeAspect="1"/>
              </p:cNvSpPr>
              <p:nvPr/>
            </p:nvSpPr>
            <p:spPr>
              <a:xfrm>
                <a:off x="612717" y="3599441"/>
                <a:ext cx="101559" cy="102575"/>
              </a:xfrm>
              <a:prstGeom prst="ellipse">
                <a:avLst/>
              </a:prstGeom>
              <a:solidFill>
                <a:srgbClr val="00B050"/>
              </a:solidFill>
              <a:ln w="12700" cap="flat" cmpd="sng" algn="ctr">
                <a:solidFill>
                  <a:schemeClr val="accent6">
                    <a:lumMod val="75000"/>
                  </a:schemeClr>
                </a:solidFill>
                <a:prstDash val="solid"/>
                <a:miter lim="800000"/>
              </a:ln>
              <a:effectLst/>
            </p:spPr>
            <p:txBody>
              <a:bodyPr rtlCol="0" anchor="ctr"/>
              <a:lstStyle/>
              <a:p>
                <a:pPr algn="ctr">
                  <a:defRPr/>
                </a:pPr>
                <a:endParaRPr lang="en-US" kern="0" dirty="0">
                  <a:solidFill>
                    <a:prstClr val="white"/>
                  </a:solidFill>
                  <a:effectLst>
                    <a:outerShdw blurRad="38100" dist="38100" dir="2700000" algn="tl">
                      <a:srgbClr val="000000">
                        <a:alpha val="43137"/>
                      </a:srgbClr>
                    </a:outerShdw>
                  </a:effectLst>
                </a:endParaRPr>
              </a:p>
            </p:txBody>
          </p:sp>
          <p:sp>
            <p:nvSpPr>
              <p:cNvPr id="15" name="Oval 14"/>
              <p:cNvSpPr>
                <a:spLocks noChangeAspect="1"/>
              </p:cNvSpPr>
              <p:nvPr/>
            </p:nvSpPr>
            <p:spPr>
              <a:xfrm>
                <a:off x="163305" y="2064834"/>
                <a:ext cx="1000384" cy="996003"/>
              </a:xfrm>
              <a:prstGeom prst="ellipse">
                <a:avLst/>
              </a:prstGeom>
              <a:noFill/>
              <a:ln w="76200" cap="flat" cmpd="sng" algn="ctr">
                <a:solidFill>
                  <a:srgbClr val="00B050"/>
                </a:solidFill>
                <a:prstDash val="solid"/>
                <a:miter lim="800000"/>
              </a:ln>
              <a:effectLst/>
            </p:spPr>
            <p:txBody>
              <a:bodyPr rtlCol="0" anchor="ctr"/>
              <a:lstStyle/>
              <a:p>
                <a:pPr algn="ctr">
                  <a:defRPr/>
                </a:pPr>
                <a:endParaRPr lang="en-US" sz="2000" kern="0" dirty="0">
                  <a:solidFill>
                    <a:prstClr val="black"/>
                  </a:solidFill>
                </a:endParaRPr>
              </a:p>
            </p:txBody>
          </p:sp>
        </p:grpSp>
      </p:grpSp>
      <p:grpSp>
        <p:nvGrpSpPr>
          <p:cNvPr id="16" name="Group 15"/>
          <p:cNvGrpSpPr/>
          <p:nvPr/>
        </p:nvGrpSpPr>
        <p:grpSpPr>
          <a:xfrm rot="16200000">
            <a:off x="3539191" y="1422822"/>
            <a:ext cx="1534854" cy="2580231"/>
            <a:chOff x="44989" y="2058316"/>
            <a:chExt cx="1000384" cy="1637183"/>
          </a:xfrm>
        </p:grpSpPr>
        <p:sp>
          <p:nvSpPr>
            <p:cNvPr id="17" name="OTLSHAPE_T_a8615542293a4cdfb5e99580d663d5c3_Title"/>
            <p:cNvSpPr txBox="1"/>
            <p:nvPr>
              <p:custDataLst>
                <p:tags r:id="rId3"/>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algn="ctr">
                <a:defRPr/>
              </a:pPr>
              <a:r>
                <a:rPr lang="en-US" sz="1400" b="1" kern="0" spc="-2" dirty="0">
                  <a:solidFill>
                    <a:prstClr val="black"/>
                  </a:solidFill>
                </a:rPr>
                <a:t>Suicide Prevention</a:t>
              </a:r>
            </a:p>
          </p:txBody>
        </p:sp>
        <p:grpSp>
          <p:nvGrpSpPr>
            <p:cNvPr id="18" name="Group 17"/>
            <p:cNvGrpSpPr/>
            <p:nvPr/>
          </p:nvGrpSpPr>
          <p:grpSpPr>
            <a:xfrm>
              <a:off x="44989" y="2058316"/>
              <a:ext cx="1000384" cy="1637183"/>
              <a:chOff x="163305" y="2064834"/>
              <a:chExt cx="1000384" cy="1637183"/>
            </a:xfrm>
          </p:grpSpPr>
          <p:cxnSp>
            <p:nvCxnSpPr>
              <p:cNvPr id="19" name="Straight Connector 18"/>
              <p:cNvCxnSpPr>
                <a:stCxn id="20" idx="4"/>
              </p:cNvCxnSpPr>
              <p:nvPr/>
            </p:nvCxnSpPr>
            <p:spPr>
              <a:xfrm flipV="1">
                <a:off x="663497" y="3043336"/>
                <a:ext cx="5108" cy="658680"/>
              </a:xfrm>
              <a:prstGeom prst="line">
                <a:avLst/>
              </a:prstGeom>
              <a:solidFill>
                <a:srgbClr val="D24726"/>
              </a:solidFill>
              <a:ln w="19050" cap="flat" cmpd="sng" algn="ctr">
                <a:solidFill>
                  <a:srgbClr val="C00000"/>
                </a:solidFill>
                <a:prstDash val="solid"/>
                <a:miter lim="800000"/>
              </a:ln>
              <a:effectLst/>
            </p:spPr>
          </p:cxnSp>
          <p:sp>
            <p:nvSpPr>
              <p:cNvPr id="20" name="Oval 19"/>
              <p:cNvSpPr>
                <a:spLocks noChangeAspect="1"/>
              </p:cNvSpPr>
              <p:nvPr/>
            </p:nvSpPr>
            <p:spPr>
              <a:xfrm>
                <a:off x="612717" y="3599442"/>
                <a:ext cx="101559" cy="102575"/>
              </a:xfrm>
              <a:prstGeom prst="ellipse">
                <a:avLst/>
              </a:prstGeom>
              <a:solidFill>
                <a:srgbClr val="FF0000"/>
              </a:solidFill>
              <a:ln w="12700" cap="flat" cmpd="sng" algn="ctr">
                <a:solidFill>
                  <a:srgbClr val="C00000"/>
                </a:solidFill>
                <a:prstDash val="solid"/>
                <a:miter lim="800000"/>
              </a:ln>
              <a:effectLst/>
            </p:spPr>
            <p:txBody>
              <a:bodyPr rtlCol="0" anchor="ctr"/>
              <a:lstStyle/>
              <a:p>
                <a:pPr algn="ctr">
                  <a:defRPr/>
                </a:pPr>
                <a:endParaRPr lang="en-US" kern="0" dirty="0">
                  <a:solidFill>
                    <a:prstClr val="white"/>
                  </a:solidFill>
                  <a:effectLst>
                    <a:outerShdw blurRad="38100" dist="38100" dir="2700000" algn="tl">
                      <a:srgbClr val="000000">
                        <a:alpha val="43137"/>
                      </a:srgbClr>
                    </a:outerShdw>
                  </a:effectLst>
                </a:endParaRPr>
              </a:p>
            </p:txBody>
          </p:sp>
          <p:sp>
            <p:nvSpPr>
              <p:cNvPr id="21" name="Oval 20"/>
              <p:cNvSpPr>
                <a:spLocks noChangeAspect="1"/>
              </p:cNvSpPr>
              <p:nvPr/>
            </p:nvSpPr>
            <p:spPr>
              <a:xfrm>
                <a:off x="163305" y="2064834"/>
                <a:ext cx="1000384" cy="996003"/>
              </a:xfrm>
              <a:prstGeom prst="ellipse">
                <a:avLst/>
              </a:prstGeom>
              <a:noFill/>
              <a:ln w="76200" cap="flat" cmpd="sng" algn="ctr">
                <a:solidFill>
                  <a:srgbClr val="FF0000"/>
                </a:solidFill>
                <a:prstDash val="solid"/>
                <a:miter lim="800000"/>
              </a:ln>
              <a:effectLst/>
            </p:spPr>
            <p:txBody>
              <a:bodyPr rtlCol="0" anchor="ctr"/>
              <a:lstStyle/>
              <a:p>
                <a:pPr algn="ctr">
                  <a:defRPr/>
                </a:pPr>
                <a:endParaRPr lang="en-US" sz="2000" kern="0" dirty="0">
                  <a:solidFill>
                    <a:prstClr val="black"/>
                  </a:solidFill>
                </a:endParaRPr>
              </a:p>
            </p:txBody>
          </p:sp>
        </p:grpSp>
      </p:grpSp>
      <p:grpSp>
        <p:nvGrpSpPr>
          <p:cNvPr id="22" name="Group 21"/>
          <p:cNvGrpSpPr/>
          <p:nvPr/>
        </p:nvGrpSpPr>
        <p:grpSpPr>
          <a:xfrm rot="16200000">
            <a:off x="3487924" y="3424344"/>
            <a:ext cx="1524993" cy="2467836"/>
            <a:chOff x="44989" y="2058316"/>
            <a:chExt cx="1000384" cy="1637182"/>
          </a:xfrm>
        </p:grpSpPr>
        <p:sp>
          <p:nvSpPr>
            <p:cNvPr id="23" name="OTLSHAPE_T_a8615542293a4cdfb5e99580d663d5c3_Title"/>
            <p:cNvSpPr txBox="1"/>
            <p:nvPr>
              <p:custDataLst>
                <p:tags r:id="rId2"/>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algn="ctr">
                <a:defRPr/>
              </a:pPr>
              <a:r>
                <a:rPr lang="en-US" sz="1400" b="1" kern="0" spc="-2" dirty="0">
                  <a:solidFill>
                    <a:prstClr val="black"/>
                  </a:solidFill>
                </a:rPr>
                <a:t>Intimate Partner Abuse Education Program</a:t>
              </a:r>
            </a:p>
          </p:txBody>
        </p:sp>
        <p:grpSp>
          <p:nvGrpSpPr>
            <p:cNvPr id="24" name="Group 23"/>
            <p:cNvGrpSpPr/>
            <p:nvPr/>
          </p:nvGrpSpPr>
          <p:grpSpPr>
            <a:xfrm>
              <a:off x="44989" y="2058316"/>
              <a:ext cx="1000384" cy="1637182"/>
              <a:chOff x="163305" y="2064834"/>
              <a:chExt cx="1000384" cy="1637182"/>
            </a:xfrm>
          </p:grpSpPr>
          <p:cxnSp>
            <p:nvCxnSpPr>
              <p:cNvPr id="25" name="Straight Connector 24"/>
              <p:cNvCxnSpPr>
                <a:stCxn id="26" idx="4"/>
              </p:cNvCxnSpPr>
              <p:nvPr/>
            </p:nvCxnSpPr>
            <p:spPr>
              <a:xfrm flipV="1">
                <a:off x="663497" y="3043336"/>
                <a:ext cx="5108" cy="658680"/>
              </a:xfrm>
              <a:prstGeom prst="line">
                <a:avLst/>
              </a:prstGeom>
              <a:solidFill>
                <a:srgbClr val="D24726"/>
              </a:solidFill>
              <a:ln w="19050" cap="flat" cmpd="sng" algn="ctr">
                <a:solidFill>
                  <a:srgbClr val="7030A0"/>
                </a:solidFill>
                <a:prstDash val="solid"/>
                <a:miter lim="800000"/>
              </a:ln>
              <a:effectLst/>
            </p:spPr>
          </p:cxnSp>
          <p:sp>
            <p:nvSpPr>
              <p:cNvPr id="26" name="Oval 25"/>
              <p:cNvSpPr>
                <a:spLocks noChangeAspect="1"/>
              </p:cNvSpPr>
              <p:nvPr/>
            </p:nvSpPr>
            <p:spPr>
              <a:xfrm>
                <a:off x="612717" y="3599441"/>
                <a:ext cx="101559" cy="102575"/>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a:defRPr/>
                </a:pPr>
                <a:endParaRPr lang="en-US" kern="0" dirty="0">
                  <a:solidFill>
                    <a:prstClr val="white"/>
                  </a:solidFill>
                  <a:effectLst>
                    <a:outerShdw blurRad="38100" dist="38100" dir="2700000" algn="tl">
                      <a:srgbClr val="000000">
                        <a:alpha val="43137"/>
                      </a:srgbClr>
                    </a:outerShdw>
                  </a:effectLst>
                </a:endParaRPr>
              </a:p>
            </p:txBody>
          </p:sp>
          <p:sp>
            <p:nvSpPr>
              <p:cNvPr id="27" name="Oval 26"/>
              <p:cNvSpPr>
                <a:spLocks noChangeAspect="1"/>
              </p:cNvSpPr>
              <p:nvPr/>
            </p:nvSpPr>
            <p:spPr>
              <a:xfrm>
                <a:off x="163305" y="2064834"/>
                <a:ext cx="1000384" cy="996003"/>
              </a:xfrm>
              <a:prstGeom prst="ellipse">
                <a:avLst/>
              </a:prstGeom>
              <a:noFill/>
              <a:ln w="76200" cap="flat" cmpd="sng" algn="ctr">
                <a:solidFill>
                  <a:srgbClr val="7030A0"/>
                </a:solidFill>
                <a:prstDash val="solid"/>
                <a:miter lim="800000"/>
              </a:ln>
              <a:effectLst/>
            </p:spPr>
            <p:txBody>
              <a:bodyPr rtlCol="0" anchor="ctr"/>
              <a:lstStyle/>
              <a:p>
                <a:pPr algn="ctr">
                  <a:defRPr/>
                </a:pPr>
                <a:endParaRPr lang="en-US" sz="2000" kern="0" dirty="0">
                  <a:solidFill>
                    <a:prstClr val="black"/>
                  </a:solidFill>
                </a:endParaRPr>
              </a:p>
            </p:txBody>
          </p:sp>
        </p:grpSp>
      </p:grpSp>
      <p:grpSp>
        <p:nvGrpSpPr>
          <p:cNvPr id="28" name="Group 27"/>
          <p:cNvGrpSpPr/>
          <p:nvPr/>
        </p:nvGrpSpPr>
        <p:grpSpPr>
          <a:xfrm rot="16200000">
            <a:off x="1391806" y="4347917"/>
            <a:ext cx="1451670" cy="2460785"/>
            <a:chOff x="44989" y="2058316"/>
            <a:chExt cx="1000384" cy="1637182"/>
          </a:xfrm>
        </p:grpSpPr>
        <p:sp>
          <p:nvSpPr>
            <p:cNvPr id="29" name="OTLSHAPE_T_a8615542293a4cdfb5e99580d663d5c3_Title"/>
            <p:cNvSpPr txBox="1"/>
            <p:nvPr>
              <p:custDataLst>
                <p:tags r:id="rId1"/>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algn="ctr">
                <a:defRPr/>
              </a:pPr>
              <a:r>
                <a:rPr lang="en-US" sz="1400" b="1" kern="0" spc="-2" dirty="0">
                  <a:solidFill>
                    <a:prstClr val="black"/>
                  </a:solidFill>
                </a:rPr>
                <a:t>Communications Campaign</a:t>
              </a:r>
            </a:p>
          </p:txBody>
        </p:sp>
        <p:grpSp>
          <p:nvGrpSpPr>
            <p:cNvPr id="30" name="Group 29"/>
            <p:cNvGrpSpPr/>
            <p:nvPr/>
          </p:nvGrpSpPr>
          <p:grpSpPr>
            <a:xfrm>
              <a:off x="44989" y="2058316"/>
              <a:ext cx="1000384" cy="1637182"/>
              <a:chOff x="163305" y="2064834"/>
              <a:chExt cx="1000384" cy="1637182"/>
            </a:xfrm>
          </p:grpSpPr>
          <p:cxnSp>
            <p:nvCxnSpPr>
              <p:cNvPr id="31" name="Straight Connector 30"/>
              <p:cNvCxnSpPr>
                <a:stCxn id="32" idx="4"/>
              </p:cNvCxnSpPr>
              <p:nvPr/>
            </p:nvCxnSpPr>
            <p:spPr>
              <a:xfrm flipV="1">
                <a:off x="663497" y="3043336"/>
                <a:ext cx="5108" cy="658680"/>
              </a:xfrm>
              <a:prstGeom prst="line">
                <a:avLst/>
              </a:prstGeom>
              <a:solidFill>
                <a:srgbClr val="D24726"/>
              </a:solidFill>
              <a:ln w="19050" cap="flat" cmpd="sng" algn="ctr">
                <a:solidFill>
                  <a:schemeClr val="accent4">
                    <a:lumMod val="60000"/>
                    <a:lumOff val="40000"/>
                  </a:schemeClr>
                </a:solidFill>
                <a:prstDash val="solid"/>
                <a:miter lim="800000"/>
              </a:ln>
              <a:effectLst/>
            </p:spPr>
          </p:cxnSp>
          <p:sp>
            <p:nvSpPr>
              <p:cNvPr id="32" name="Oval 31"/>
              <p:cNvSpPr>
                <a:spLocks noChangeAspect="1"/>
              </p:cNvSpPr>
              <p:nvPr/>
            </p:nvSpPr>
            <p:spPr>
              <a:xfrm>
                <a:off x="612717" y="3599441"/>
                <a:ext cx="101559" cy="102575"/>
              </a:xfrm>
              <a:prstGeom prst="ellipse">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algn="ctr">
                  <a:defRPr/>
                </a:pPr>
                <a:endParaRPr lang="en-US" kern="0" dirty="0">
                  <a:solidFill>
                    <a:prstClr val="white"/>
                  </a:solidFill>
                  <a:effectLst>
                    <a:outerShdw blurRad="38100" dist="38100" dir="2700000" algn="tl">
                      <a:srgbClr val="000000">
                        <a:alpha val="43137"/>
                      </a:srgbClr>
                    </a:outerShdw>
                  </a:effectLst>
                </a:endParaRPr>
              </a:p>
            </p:txBody>
          </p:sp>
          <p:sp>
            <p:nvSpPr>
              <p:cNvPr id="33" name="Oval 32"/>
              <p:cNvSpPr>
                <a:spLocks noChangeAspect="1"/>
              </p:cNvSpPr>
              <p:nvPr/>
            </p:nvSpPr>
            <p:spPr>
              <a:xfrm>
                <a:off x="163305" y="2064834"/>
                <a:ext cx="1000384" cy="996003"/>
              </a:xfrm>
              <a:prstGeom prst="ellipse">
                <a:avLst/>
              </a:prstGeom>
              <a:noFill/>
              <a:ln w="76200" cap="flat" cmpd="sng" algn="ctr">
                <a:solidFill>
                  <a:schemeClr val="accent4">
                    <a:lumMod val="60000"/>
                    <a:lumOff val="40000"/>
                  </a:schemeClr>
                </a:solidFill>
                <a:prstDash val="solid"/>
                <a:miter lim="800000"/>
              </a:ln>
              <a:effectLst/>
            </p:spPr>
            <p:txBody>
              <a:bodyPr rtlCol="0" anchor="ctr"/>
              <a:lstStyle/>
              <a:p>
                <a:pPr algn="ctr">
                  <a:defRPr/>
                </a:pPr>
                <a:endParaRPr lang="en-US" sz="2000" kern="0" dirty="0">
                  <a:solidFill>
                    <a:prstClr val="black"/>
                  </a:solidFill>
                </a:endParaRPr>
              </a:p>
            </p:txBody>
          </p:sp>
        </p:grpSp>
      </p:grpSp>
      <p:sp>
        <p:nvSpPr>
          <p:cNvPr id="36" name="Right Brace 35"/>
          <p:cNvSpPr/>
          <p:nvPr/>
        </p:nvSpPr>
        <p:spPr>
          <a:xfrm>
            <a:off x="5333693" y="1887394"/>
            <a:ext cx="1392382" cy="3337947"/>
          </a:xfrm>
          <a:prstGeom prst="rightBrace">
            <a:avLst/>
          </a:prstGeom>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913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515ABB-D4FC-4A6D-9883-5424F65BD62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23</a:t>
            </a:fld>
            <a:endParaRPr lang="en-US" dirty="0">
              <a:solidFill>
                <a:srgbClr val="464646">
                  <a:lumMod val="40000"/>
                  <a:lumOff val="60000"/>
                </a:srgbClr>
              </a:solidFill>
            </a:endParaRPr>
          </a:p>
        </p:txBody>
      </p:sp>
      <p:sp>
        <p:nvSpPr>
          <p:cNvPr id="3" name="Footer Placeholder 2">
            <a:extLst>
              <a:ext uri="{FF2B5EF4-FFF2-40B4-BE49-F238E27FC236}">
                <a16:creationId xmlns:a16="http://schemas.microsoft.com/office/drawing/2014/main" id="{B05B1BB6-7345-4AA2-BFC3-99BB91F8936F}"/>
              </a:ext>
            </a:extLst>
          </p:cNvPr>
          <p:cNvSpPr>
            <a:spLocks noGrp="1"/>
          </p:cNvSpPr>
          <p:nvPr>
            <p:ph type="ftr" sz="quarter" idx="3"/>
          </p:nvPr>
        </p:nvSpPr>
        <p:spPr/>
        <p:txBody>
          <a:bodyPr/>
          <a:lstStyle/>
          <a:p>
            <a:r>
              <a:rPr lang="en-US">
                <a:solidFill>
                  <a:srgbClr val="464646">
                    <a:lumMod val="40000"/>
                    <a:lumOff val="60000"/>
                  </a:srgbClr>
                </a:solidFill>
              </a:rPr>
              <a:t>Massachusetts Department of Public Health       mass.gov/dph</a:t>
            </a:r>
            <a:endParaRPr lang="en-US" dirty="0">
              <a:solidFill>
                <a:srgbClr val="464646">
                  <a:lumMod val="40000"/>
                  <a:lumOff val="60000"/>
                </a:srgbClr>
              </a:solidFill>
            </a:endParaRPr>
          </a:p>
        </p:txBody>
      </p:sp>
      <p:pic>
        <p:nvPicPr>
          <p:cNvPr id="6" name="Picture 5">
            <a:extLst>
              <a:ext uri="{FF2B5EF4-FFF2-40B4-BE49-F238E27FC236}">
                <a16:creationId xmlns:a16="http://schemas.microsoft.com/office/drawing/2014/main" id="{925CC214-0404-4573-A029-0AF534617A00}"/>
              </a:ext>
            </a:extLst>
          </p:cNvPr>
          <p:cNvPicPr>
            <a:picLocks noChangeAspect="1"/>
          </p:cNvPicPr>
          <p:nvPr/>
        </p:nvPicPr>
        <p:blipFill>
          <a:blip r:embed="rId2"/>
          <a:stretch>
            <a:fillRect/>
          </a:stretch>
        </p:blipFill>
        <p:spPr>
          <a:xfrm>
            <a:off x="-63980" y="-29638"/>
            <a:ext cx="12319959" cy="6887638"/>
          </a:xfrm>
          <a:prstGeom prst="rect">
            <a:avLst/>
          </a:prstGeom>
        </p:spPr>
      </p:pic>
    </p:spTree>
    <p:extLst>
      <p:ext uri="{BB962C8B-B14F-4D97-AF65-F5344CB8AC3E}">
        <p14:creationId xmlns:p14="http://schemas.microsoft.com/office/powerpoint/2010/main" val="276247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89CA12-0A4A-4161-B575-068A87B8F3BB}"/>
              </a:ext>
            </a:extLst>
          </p:cNvPr>
          <p:cNvSpPr txBox="1"/>
          <p:nvPr/>
        </p:nvSpPr>
        <p:spPr>
          <a:xfrm>
            <a:off x="619648" y="6079253"/>
            <a:ext cx="10269415" cy="646331"/>
          </a:xfrm>
          <a:prstGeom prst="rect">
            <a:avLst/>
          </a:prstGeom>
          <a:noFill/>
        </p:spPr>
        <p:txBody>
          <a:bodyPr wrap="square" rtlCol="0">
            <a:spAutoFit/>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LINK: </a:t>
            </a:r>
            <a:r>
              <a:rPr lang="en-US" sz="1800" dirty="0">
                <a:hlinkClick r:id="rId3"/>
              </a:rPr>
              <a:t>Problem Gambling Prevention - Massachusetts Center of Excellence (mcoepgp.org)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24</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19648" y="215325"/>
            <a:ext cx="11834647" cy="584775"/>
          </a:xfrm>
          <a:prstGeom prst="rect">
            <a:avLst/>
          </a:prstGeom>
          <a:noFill/>
        </p:spPr>
        <p:txBody>
          <a:bodyPr wrap="square" rtlCol="0">
            <a:spAutoFit/>
          </a:bodyPr>
          <a:lstStyle/>
          <a:p>
            <a:pPr defTabSz="914400">
              <a:defRPr/>
            </a:pPr>
            <a:r>
              <a:rPr lang="en-US" sz="3200" b="1" dirty="0">
                <a:solidFill>
                  <a:schemeClr val="bg1"/>
                </a:solidFill>
                <a:latin typeface="Arial" charset="0"/>
                <a:cs typeface="Arial" charset="0"/>
              </a:rPr>
              <a:t>2021: Massachusetts Center of Excellence</a:t>
            </a:r>
            <a:endParaRPr lang="en-US" sz="3200" dirty="0">
              <a:solidFill>
                <a:schemeClr val="bg1"/>
              </a:solidFill>
            </a:endParaRPr>
          </a:p>
        </p:txBody>
      </p:sp>
      <p:sp>
        <p:nvSpPr>
          <p:cNvPr id="5" name="TextBox 4">
            <a:extLst>
              <a:ext uri="{FF2B5EF4-FFF2-40B4-BE49-F238E27FC236}">
                <a16:creationId xmlns:a16="http://schemas.microsoft.com/office/drawing/2014/main" id="{8C0D33CD-D2C0-0242-B779-20E749565A1C}"/>
              </a:ext>
            </a:extLst>
          </p:cNvPr>
          <p:cNvSpPr txBox="1"/>
          <p:nvPr/>
        </p:nvSpPr>
        <p:spPr>
          <a:xfrm>
            <a:off x="611133" y="1252335"/>
            <a:ext cx="11279378" cy="4418389"/>
          </a:xfrm>
          <a:prstGeom prst="rect">
            <a:avLst/>
          </a:prstGeom>
          <a:noFill/>
        </p:spPr>
        <p:txBody>
          <a:bodyPr wrap="square" rtlCol="0">
            <a:spAutoFit/>
          </a:bodyPr>
          <a:lstStyle/>
          <a:p>
            <a:pPr marL="0" indent="0">
              <a:lnSpc>
                <a:spcPct val="107000"/>
              </a:lnSpc>
              <a:spcBef>
                <a:spcPts val="0"/>
              </a:spcBef>
              <a:spcAft>
                <a:spcPts val="800"/>
              </a:spcAft>
              <a:buNone/>
            </a:pPr>
            <a:r>
              <a:rPr lang="en-US" sz="2000" b="1" dirty="0">
                <a:solidFill>
                  <a:schemeClr val="accent1"/>
                </a:solidFill>
                <a:effectLst/>
                <a:ea typeface="Arial" panose="020B0604020202020204" pitchFamily="34" charset="0"/>
              </a:rPr>
              <a:t>Goal: </a:t>
            </a:r>
          </a:p>
          <a:p>
            <a:pPr marL="342900" indent="-342900">
              <a:lnSpc>
                <a:spcPct val="107000"/>
              </a:lnSpc>
              <a:spcBef>
                <a:spcPts val="0"/>
              </a:spcBef>
              <a:spcAft>
                <a:spcPts val="800"/>
              </a:spcAft>
              <a:buFont typeface="Arial" panose="020B0604020202020204" pitchFamily="34" charset="0"/>
              <a:buChar char="•"/>
            </a:pPr>
            <a:r>
              <a:rPr lang="en-US" sz="2000" dirty="0">
                <a:effectLst/>
                <a:ea typeface="Times New Roman" panose="02020603050405020304" pitchFamily="18" charset="0"/>
              </a:rPr>
              <a:t>The</a:t>
            </a:r>
            <a:r>
              <a:rPr lang="en-US" sz="2000" b="1" dirty="0">
                <a:effectLst/>
                <a:ea typeface="Times New Roman" panose="02020603050405020304" pitchFamily="18" charset="0"/>
              </a:rPr>
              <a:t> </a:t>
            </a:r>
            <a:r>
              <a:rPr lang="en-US" sz="2000" b="1" dirty="0">
                <a:solidFill>
                  <a:schemeClr val="accent1"/>
                </a:solidFill>
                <a:effectLst/>
                <a:ea typeface="Times New Roman" panose="02020603050405020304" pitchFamily="18" charset="0"/>
              </a:rPr>
              <a:t>Massachusetts Center of Excellence on Problem Gambling Prevention (MCOE PGP) </a:t>
            </a:r>
            <a:r>
              <a:rPr lang="en-US" sz="2000" dirty="0">
                <a:effectLst/>
                <a:ea typeface="Times New Roman" panose="02020603050405020304" pitchFamily="18" charset="0"/>
              </a:rPr>
              <a:t>is the official resource for capacity building, training, and resource development services to address the prevention of problem gambling and related health issues in the Commonwealth. </a:t>
            </a:r>
          </a:p>
          <a:p>
            <a:pPr marL="342900" indent="-342900">
              <a:lnSpc>
                <a:spcPct val="107000"/>
              </a:lnSpc>
              <a:spcBef>
                <a:spcPts val="0"/>
              </a:spcBef>
              <a:spcAft>
                <a:spcPts val="800"/>
              </a:spcAft>
              <a:buFont typeface="Arial" panose="020B0604020202020204" pitchFamily="34" charset="0"/>
              <a:buChar char="•"/>
            </a:pPr>
            <a:r>
              <a:rPr lang="en-US" sz="2000" dirty="0">
                <a:effectLst/>
                <a:ea typeface="Times New Roman" panose="02020603050405020304" pitchFamily="18" charset="0"/>
              </a:rPr>
              <a:t>This innovative center will ensure uniformity of prevention best practice, promotion of equity, and the highest level of impact.</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0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Activities: </a:t>
            </a:r>
          </a:p>
          <a:p>
            <a:pPr marL="342900" indent="-34290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Capacity Building </a:t>
            </a:r>
          </a:p>
          <a:p>
            <a:pPr marL="34290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Community Planning </a:t>
            </a:r>
          </a:p>
          <a:p>
            <a:pPr marL="342900" indent="-34290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Information dissemination </a:t>
            </a:r>
          </a:p>
          <a:p>
            <a:pPr marL="342900" indent="-342900">
              <a:lnSpc>
                <a:spcPct val="107000"/>
              </a:lnSpc>
              <a:spcBef>
                <a:spcPts val="0"/>
              </a:spcBef>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Prevention Training &amp; Health Equity Academy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F2632A3-956A-4EA5-91BF-E580209B14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3319" y="3429000"/>
            <a:ext cx="4207192" cy="2122806"/>
          </a:xfrm>
          <a:prstGeom prst="rect">
            <a:avLst/>
          </a:prstGeom>
          <a:noFill/>
          <a:ln>
            <a:noFill/>
          </a:ln>
        </p:spPr>
      </p:pic>
    </p:spTree>
    <p:extLst>
      <p:ext uri="{BB962C8B-B14F-4D97-AF65-F5344CB8AC3E}">
        <p14:creationId xmlns:p14="http://schemas.microsoft.com/office/powerpoint/2010/main" val="89476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CD1703-8E3B-B643-BC3F-76C190D96EE4}"/>
              </a:ext>
            </a:extLst>
          </p:cNvPr>
          <p:cNvSpPr>
            <a:spLocks noGrp="1"/>
          </p:cNvSpPr>
          <p:nvPr>
            <p:ph sz="half" idx="1"/>
          </p:nvPr>
        </p:nvSpPr>
        <p:spPr>
          <a:xfrm>
            <a:off x="611132" y="1101687"/>
            <a:ext cx="7126099" cy="5259355"/>
          </a:xfrm>
        </p:spPr>
        <p:txBody>
          <a:bodyPr>
            <a:normAutofit lnSpcReduction="10000"/>
          </a:bodyPr>
          <a:lstStyle/>
          <a:p>
            <a:pPr marL="0" indent="0">
              <a:lnSpc>
                <a:spcPct val="107000"/>
              </a:lnSpc>
              <a:spcBef>
                <a:spcPts val="0"/>
              </a:spcBef>
              <a:spcAft>
                <a:spcPts val="800"/>
              </a:spcAft>
              <a:buNone/>
            </a:pPr>
            <a:r>
              <a:rPr lang="en-US" sz="2400" b="1" dirty="0">
                <a:solidFill>
                  <a:schemeClr val="accent1"/>
                </a:solidFill>
                <a:effectLst/>
                <a:ea typeface="Arial" panose="020B0604020202020204" pitchFamily="34" charset="0"/>
              </a:rPr>
              <a:t>Goal: </a:t>
            </a:r>
          </a:p>
          <a:p>
            <a:pPr marL="0" indent="0">
              <a:lnSpc>
                <a:spcPct val="107000"/>
              </a:lnSpc>
              <a:spcBef>
                <a:spcPts val="0"/>
              </a:spcBef>
              <a:spcAft>
                <a:spcPts val="800"/>
              </a:spcAft>
              <a:buNone/>
            </a:pPr>
            <a:r>
              <a:rPr lang="en-US" sz="2400" dirty="0">
                <a:effectLst/>
                <a:ea typeface="Arial" panose="020B0604020202020204" pitchFamily="34" charset="0"/>
              </a:rPr>
              <a:t>Increase community awareness of mental health and problem gambling among the AAPI community. </a:t>
            </a:r>
          </a:p>
          <a:p>
            <a:pPr marL="0" indent="0">
              <a:lnSpc>
                <a:spcPct val="107000"/>
              </a:lnSpc>
              <a:spcBef>
                <a:spcPts val="0"/>
              </a:spcBef>
              <a:buNone/>
            </a:pPr>
            <a:endParaRPr lang="en-US" sz="1200" b="1" dirty="0">
              <a:solidFill>
                <a:schemeClr val="accent1"/>
              </a:solidFill>
              <a:ea typeface="Arial" panose="020B0604020202020204" pitchFamily="34" charset="0"/>
            </a:endParaRPr>
          </a:p>
          <a:p>
            <a:pPr marL="0" indent="0">
              <a:lnSpc>
                <a:spcPct val="107000"/>
              </a:lnSpc>
              <a:spcBef>
                <a:spcPts val="0"/>
              </a:spcBef>
              <a:spcAft>
                <a:spcPts val="800"/>
              </a:spcAft>
              <a:buNone/>
            </a:pPr>
            <a:r>
              <a:rPr lang="en-US" sz="2400" b="1" dirty="0">
                <a:solidFill>
                  <a:schemeClr val="accent1"/>
                </a:solidFill>
                <a:ea typeface="Arial" panose="020B0604020202020204" pitchFamily="34" charset="0"/>
              </a:rPr>
              <a:t>Community Partnerships: </a:t>
            </a:r>
            <a:r>
              <a:rPr lang="en-US" sz="2400" dirty="0">
                <a:effectLst/>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r>
              <a:rPr lang="en-US" sz="2400" dirty="0">
                <a:effectLst/>
                <a:ea typeface="Calibri" panose="020F0502020204030204" pitchFamily="34" charset="0"/>
                <a:cs typeface="Times New Roman" panose="02020603050405020304" pitchFamily="18" charset="0"/>
              </a:rPr>
              <a:t>Boston, Quincy, Randolph, and Malden. </a:t>
            </a:r>
          </a:p>
          <a:p>
            <a:pPr marL="0" indent="0">
              <a:lnSpc>
                <a:spcPct val="107000"/>
              </a:lnSpc>
              <a:spcBef>
                <a:spcPts val="0"/>
              </a:spcBef>
              <a:buNone/>
            </a:pPr>
            <a:endParaRPr lang="en-US" sz="1200" dirty="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b="1" dirty="0">
                <a:solidFill>
                  <a:schemeClr val="accent1"/>
                </a:solidFill>
                <a:ea typeface="Calibri" panose="020F0502020204030204" pitchFamily="34" charset="0"/>
                <a:cs typeface="Times New Roman" panose="02020603050405020304" pitchFamily="18" charset="0"/>
              </a:rPr>
              <a:t>Activities: </a:t>
            </a:r>
          </a:p>
          <a:p>
            <a:pP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Alternative activities</a:t>
            </a:r>
          </a:p>
          <a:p>
            <a:pPr>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Information dissemination </a:t>
            </a:r>
          </a:p>
          <a:p>
            <a:pP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Family educational groups</a:t>
            </a:r>
          </a:p>
          <a:p>
            <a:pPr>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Referrals </a:t>
            </a:r>
            <a:endParaRPr lang="en-US" sz="2400" dirty="0">
              <a:effectLst/>
              <a:ea typeface="Calibri" panose="020F0502020204030204" pitchFamily="34" charset="0"/>
              <a:cs typeface="Times New Roman" panose="02020603050405020304" pitchFamily="18" charset="0"/>
            </a:endParaRPr>
          </a:p>
          <a:p>
            <a:pPr marL="0" indent="0">
              <a:buNone/>
            </a:pPr>
            <a:endParaRPr lang="en-US" sz="1600" dirty="0"/>
          </a:p>
        </p:txBody>
      </p:sp>
      <p:sp>
        <p:nvSpPr>
          <p:cNvPr id="4" name="Slide Number Placeholder 3">
            <a:extLst>
              <a:ext uri="{FF2B5EF4-FFF2-40B4-BE49-F238E27FC236}">
                <a16:creationId xmlns:a16="http://schemas.microsoft.com/office/drawing/2014/main" id="{EAF3F742-8A06-C143-93E3-7F99F8F570F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25</a:t>
            </a:fld>
            <a:endParaRPr lang="en-US" dirty="0">
              <a:solidFill>
                <a:srgbClr val="464646">
                  <a:lumMod val="40000"/>
                  <a:lumOff val="60000"/>
                </a:srgbClr>
              </a:solidFill>
            </a:endParaRPr>
          </a:p>
        </p:txBody>
      </p:sp>
      <p:sp>
        <p:nvSpPr>
          <p:cNvPr id="7" name="TextBox 6">
            <a:extLst>
              <a:ext uri="{FF2B5EF4-FFF2-40B4-BE49-F238E27FC236}">
                <a16:creationId xmlns:a16="http://schemas.microsoft.com/office/drawing/2014/main" id="{9D39AF83-892F-E74C-A11C-0BBA2488167E}"/>
              </a:ext>
            </a:extLst>
          </p:cNvPr>
          <p:cNvSpPr txBox="1"/>
          <p:nvPr/>
        </p:nvSpPr>
        <p:spPr>
          <a:xfrm>
            <a:off x="609600" y="19974"/>
            <a:ext cx="11582400" cy="954107"/>
          </a:xfrm>
          <a:prstGeom prst="rect">
            <a:avLst/>
          </a:prstGeom>
          <a:noFill/>
        </p:spPr>
        <p:txBody>
          <a:bodyPr wrap="square" rtlCol="0">
            <a:spAutoFit/>
          </a:bodyPr>
          <a:lstStyle/>
          <a:p>
            <a:pPr>
              <a:defRPr/>
            </a:pPr>
            <a:r>
              <a:rPr lang="en-US" sz="2800" b="1" dirty="0">
                <a:solidFill>
                  <a:prstClr val="white"/>
                </a:solidFill>
                <a:latin typeface="Arial" panose="020B0604020202020204" pitchFamily="34" charset="0"/>
                <a:cs typeface="Arial" panose="020B0604020202020204" pitchFamily="34" charset="0"/>
              </a:rPr>
              <a:t>2021: Asian American and Pacific Islanders (AAPI) </a:t>
            </a:r>
          </a:p>
          <a:p>
            <a:pPr>
              <a:defRPr/>
            </a:pPr>
            <a:r>
              <a:rPr lang="en-US" sz="2800" b="1" dirty="0">
                <a:solidFill>
                  <a:prstClr val="white"/>
                </a:solidFill>
                <a:latin typeface="Arial" panose="020B0604020202020204" pitchFamily="34" charset="0"/>
                <a:cs typeface="Arial" panose="020B0604020202020204" pitchFamily="34" charset="0"/>
              </a:rPr>
              <a:t>Empowerment Initiative</a:t>
            </a:r>
          </a:p>
        </p:txBody>
      </p:sp>
      <p:pic>
        <p:nvPicPr>
          <p:cNvPr id="1026" name="Picture 2">
            <a:extLst>
              <a:ext uri="{FF2B5EF4-FFF2-40B4-BE49-F238E27FC236}">
                <a16:creationId xmlns:a16="http://schemas.microsoft.com/office/drawing/2014/main" id="{2C656837-C5A6-4CF0-A0BB-CFCE27652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232" y="1418179"/>
            <a:ext cx="3976770" cy="445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04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26</a:t>
            </a:fld>
            <a:endParaRPr lang="en-US" dirty="0">
              <a:solidFill>
                <a:srgbClr val="464646">
                  <a:lumMod val="40000"/>
                  <a:lumOff val="60000"/>
                </a:srgbClr>
              </a:solidFill>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619648" y="222286"/>
            <a:ext cx="11068867" cy="584775"/>
          </a:xfrm>
          <a:prstGeom prst="rect">
            <a:avLst/>
          </a:prstGeom>
          <a:noFill/>
        </p:spPr>
        <p:txBody>
          <a:bodyPr wrap="square" rtlCol="0">
            <a:spAutoFit/>
          </a:bodyPr>
          <a:lstStyle/>
          <a:p>
            <a:pPr>
              <a:defRPr/>
            </a:pPr>
            <a:r>
              <a:rPr lang="en-US" altLang="en-US" sz="3200" b="1" dirty="0">
                <a:solidFill>
                  <a:schemeClr val="bg1"/>
                </a:solidFill>
                <a:latin typeface="Arial" panose="020B0604020202020204" pitchFamily="34" charset="0"/>
                <a:cs typeface="Arial" panose="020B0604020202020204" pitchFamily="34" charset="0"/>
              </a:rPr>
              <a:t>2021: OPGS Communications Campaign</a:t>
            </a:r>
            <a:endParaRPr lang="en-US" sz="3200" b="1" dirty="0">
              <a:solidFill>
                <a:schemeClr val="bg1"/>
              </a:solidFill>
              <a:latin typeface="Arial" panose="020B0604020202020204" pitchFamily="34" charset="0"/>
              <a:cs typeface="Arial" panose="020B060402020202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CA287EF3-8618-654D-ADE5-9D063724407E}"/>
              </a:ext>
            </a:extLst>
          </p:cNvPr>
          <p:cNvPicPr>
            <a:picLocks noChangeAspect="1"/>
          </p:cNvPicPr>
          <p:nvPr/>
        </p:nvPicPr>
        <p:blipFill rotWithShape="1">
          <a:blip r:embed="rId2"/>
          <a:srcRect t="4605" b="5310"/>
          <a:stretch/>
        </p:blipFill>
        <p:spPr>
          <a:xfrm>
            <a:off x="0" y="1055751"/>
            <a:ext cx="12192000" cy="5436736"/>
          </a:xfrm>
          <a:prstGeom prst="rect">
            <a:avLst/>
          </a:prstGeom>
        </p:spPr>
      </p:pic>
    </p:spTree>
    <p:extLst>
      <p:ext uri="{BB962C8B-B14F-4D97-AF65-F5344CB8AC3E}">
        <p14:creationId xmlns:p14="http://schemas.microsoft.com/office/powerpoint/2010/main" val="2021228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76C620E-9EE3-416E-908F-ABB89EDF7705}"/>
              </a:ext>
            </a:extLst>
          </p:cNvPr>
          <p:cNvSpPr txBox="1"/>
          <p:nvPr/>
        </p:nvSpPr>
        <p:spPr>
          <a:xfrm>
            <a:off x="611133" y="1159957"/>
            <a:ext cx="7371645" cy="5752857"/>
          </a:xfrm>
          <a:prstGeom prst="rect">
            <a:avLst/>
          </a:prstGeom>
          <a:noFill/>
        </p:spPr>
        <p:txBody>
          <a:bodyPr wrap="square">
            <a:spAutoFit/>
          </a:bodyPr>
          <a:lstStyle/>
          <a:p>
            <a:pPr marL="7701">
              <a:spcBef>
                <a:spcPts val="888"/>
              </a:spcBef>
            </a:pPr>
            <a:r>
              <a:rPr lang="en-US" sz="2400" b="1" spc="6" dirty="0">
                <a:solidFill>
                  <a:schemeClr val="accent1"/>
                </a:solidFill>
                <a:cs typeface="Candara"/>
              </a:rPr>
              <a:t>Objective</a:t>
            </a:r>
            <a:endParaRPr lang="en-US" sz="2400" b="1" dirty="0">
              <a:solidFill>
                <a:schemeClr val="accent1"/>
              </a:solidFill>
              <a:cs typeface="Candara"/>
            </a:endParaRPr>
          </a:p>
          <a:p>
            <a:pPr marL="7701" marR="3081">
              <a:spcBef>
                <a:spcPts val="679"/>
              </a:spcBef>
            </a:pPr>
            <a:r>
              <a:rPr lang="en-US" spc="3" dirty="0">
                <a:cs typeface="Candara"/>
              </a:rPr>
              <a:t>Spread awareness that lottery tickets </a:t>
            </a:r>
            <a:r>
              <a:rPr lang="en-US" dirty="0">
                <a:cs typeface="Candara"/>
              </a:rPr>
              <a:t>are </a:t>
            </a:r>
            <a:r>
              <a:rPr lang="en-US" spc="3" dirty="0">
                <a:cs typeface="Candara"/>
              </a:rPr>
              <a:t>not a </a:t>
            </a:r>
            <a:r>
              <a:rPr lang="en-US" spc="6" dirty="0">
                <a:cs typeface="Candara"/>
              </a:rPr>
              <a:t> </a:t>
            </a:r>
            <a:r>
              <a:rPr lang="en-US" spc="3" dirty="0">
                <a:cs typeface="Candara"/>
              </a:rPr>
              <a:t>suitable holiday gift for children, reaching parents </a:t>
            </a:r>
            <a:r>
              <a:rPr lang="en-US" spc="-379" dirty="0">
                <a:cs typeface="Candara"/>
              </a:rPr>
              <a:t> </a:t>
            </a:r>
            <a:r>
              <a:rPr lang="en-US" spc="3" dirty="0">
                <a:cs typeface="Candara"/>
              </a:rPr>
              <a:t>during</a:t>
            </a:r>
            <a:r>
              <a:rPr lang="en-US" spc="-6" dirty="0">
                <a:cs typeface="Candara"/>
              </a:rPr>
              <a:t> </a:t>
            </a:r>
            <a:r>
              <a:rPr lang="en-US" spc="3" dirty="0">
                <a:cs typeface="Candara"/>
              </a:rPr>
              <a:t>the</a:t>
            </a:r>
            <a:r>
              <a:rPr lang="en-US" dirty="0">
                <a:cs typeface="Candara"/>
              </a:rPr>
              <a:t> </a:t>
            </a:r>
            <a:r>
              <a:rPr lang="en-US" spc="3" dirty="0">
                <a:cs typeface="Candara"/>
              </a:rPr>
              <a:t>busy</a:t>
            </a:r>
            <a:r>
              <a:rPr lang="en-US" dirty="0">
                <a:cs typeface="Candara"/>
              </a:rPr>
              <a:t> </a:t>
            </a:r>
            <a:r>
              <a:rPr lang="en-US" spc="3" dirty="0">
                <a:cs typeface="Candara"/>
              </a:rPr>
              <a:t>holiday</a:t>
            </a:r>
            <a:r>
              <a:rPr lang="en-US" dirty="0">
                <a:cs typeface="Candara"/>
              </a:rPr>
              <a:t> </a:t>
            </a:r>
            <a:r>
              <a:rPr lang="en-US" spc="3" dirty="0">
                <a:cs typeface="Candara"/>
              </a:rPr>
              <a:t>season.</a:t>
            </a:r>
          </a:p>
          <a:p>
            <a:pPr marL="46208">
              <a:spcBef>
                <a:spcPts val="758"/>
              </a:spcBef>
            </a:pPr>
            <a:r>
              <a:rPr lang="en-US" sz="2400" b="1" spc="-9" dirty="0">
                <a:solidFill>
                  <a:schemeClr val="accent1"/>
                </a:solidFill>
                <a:cs typeface="Candara"/>
              </a:rPr>
              <a:t>Target</a:t>
            </a:r>
            <a:r>
              <a:rPr lang="en-US" sz="2400" b="1" spc="-3" dirty="0">
                <a:solidFill>
                  <a:schemeClr val="accent1"/>
                </a:solidFill>
                <a:cs typeface="Candara"/>
              </a:rPr>
              <a:t> </a:t>
            </a:r>
            <a:r>
              <a:rPr lang="en-US" sz="2400" b="1" spc="6" dirty="0">
                <a:solidFill>
                  <a:schemeClr val="accent1"/>
                </a:solidFill>
                <a:cs typeface="Candara"/>
              </a:rPr>
              <a:t>Audience</a:t>
            </a:r>
            <a:r>
              <a:rPr lang="en-US" sz="2400" b="1" dirty="0">
                <a:solidFill>
                  <a:schemeClr val="accent1"/>
                </a:solidFill>
                <a:cs typeface="Candara"/>
              </a:rPr>
              <a:t> </a:t>
            </a:r>
            <a:r>
              <a:rPr lang="en-US" sz="2400" b="1" spc="9" dirty="0">
                <a:solidFill>
                  <a:schemeClr val="accent1"/>
                </a:solidFill>
                <a:cs typeface="Candara"/>
              </a:rPr>
              <a:t>&amp;</a:t>
            </a:r>
            <a:r>
              <a:rPr lang="en-US" sz="2400" b="1" spc="-3" dirty="0">
                <a:solidFill>
                  <a:schemeClr val="accent1"/>
                </a:solidFill>
                <a:cs typeface="Candara"/>
              </a:rPr>
              <a:t> </a:t>
            </a:r>
            <a:r>
              <a:rPr lang="en-US" sz="2400" b="1" spc="6" dirty="0">
                <a:solidFill>
                  <a:schemeClr val="accent1"/>
                </a:solidFill>
                <a:cs typeface="Candara"/>
              </a:rPr>
              <a:t>Geography</a:t>
            </a:r>
            <a:endParaRPr lang="en-US" sz="2400" b="1" dirty="0">
              <a:solidFill>
                <a:schemeClr val="accent1"/>
              </a:solidFill>
              <a:cs typeface="Candara"/>
            </a:endParaRPr>
          </a:p>
          <a:p>
            <a:pPr marL="61610" marR="41587">
              <a:spcBef>
                <a:spcPts val="570"/>
              </a:spcBef>
            </a:pPr>
            <a:r>
              <a:rPr lang="en-US" spc="3" dirty="0">
                <a:solidFill>
                  <a:srgbClr val="382D2B"/>
                </a:solidFill>
                <a:cs typeface="Candara"/>
              </a:rPr>
              <a:t>Primary: Parents/Trusted </a:t>
            </a:r>
            <a:r>
              <a:rPr lang="en-US" dirty="0">
                <a:solidFill>
                  <a:srgbClr val="382D2B"/>
                </a:solidFill>
                <a:cs typeface="Candara"/>
              </a:rPr>
              <a:t>Adults </a:t>
            </a:r>
            <a:r>
              <a:rPr lang="en-US" spc="3" dirty="0">
                <a:solidFill>
                  <a:srgbClr val="382D2B"/>
                </a:solidFill>
                <a:cs typeface="Candara"/>
              </a:rPr>
              <a:t>w/children under </a:t>
            </a:r>
            <a:r>
              <a:rPr lang="en-US" spc="-379" dirty="0">
                <a:solidFill>
                  <a:srgbClr val="382D2B"/>
                </a:solidFill>
                <a:cs typeface="Candara"/>
              </a:rPr>
              <a:t> </a:t>
            </a:r>
            <a:r>
              <a:rPr lang="en-US" spc="3" dirty="0">
                <a:solidFill>
                  <a:srgbClr val="382D2B"/>
                </a:solidFill>
                <a:cs typeface="Candara"/>
              </a:rPr>
              <a:t>18</a:t>
            </a:r>
            <a:r>
              <a:rPr lang="en-US" spc="-6" dirty="0">
                <a:solidFill>
                  <a:srgbClr val="382D2B"/>
                </a:solidFill>
                <a:cs typeface="Candara"/>
              </a:rPr>
              <a:t> </a:t>
            </a:r>
            <a:r>
              <a:rPr lang="en-US" dirty="0"/>
              <a:t> </a:t>
            </a:r>
          </a:p>
          <a:p>
            <a:pPr marL="95881">
              <a:lnSpc>
                <a:spcPts val="2598"/>
              </a:lnSpc>
            </a:pPr>
            <a:endParaRPr lang="en-US" spc="6" dirty="0">
              <a:solidFill>
                <a:srgbClr val="97A647"/>
              </a:solidFill>
              <a:cs typeface="Candara"/>
            </a:endParaRPr>
          </a:p>
          <a:p>
            <a:pPr marL="95881">
              <a:lnSpc>
                <a:spcPts val="2598"/>
              </a:lnSpc>
            </a:pPr>
            <a:r>
              <a:rPr lang="en-US" sz="2400" b="1" dirty="0">
                <a:solidFill>
                  <a:schemeClr val="accent1"/>
                </a:solidFill>
                <a:cs typeface="Candara"/>
              </a:rPr>
              <a:t>Tactics</a:t>
            </a:r>
            <a:endParaRPr lang="en-US" sz="2400" b="1" spc="3" baseline="25641" dirty="0">
              <a:solidFill>
                <a:schemeClr val="accent1"/>
              </a:solidFill>
              <a:cs typeface="Candara"/>
            </a:endParaRPr>
          </a:p>
          <a:p>
            <a:pPr marL="89335">
              <a:spcBef>
                <a:spcPts val="306"/>
              </a:spcBef>
            </a:pPr>
            <a:r>
              <a:rPr lang="en-US" dirty="0">
                <a:cs typeface="Candara"/>
              </a:rPr>
              <a:t>Social Media, Radio &amp; Streaming, Convenience Stores, And Gas Stations (English &amp; Spanish). </a:t>
            </a:r>
          </a:p>
          <a:p>
            <a:pPr marL="89335">
              <a:spcBef>
                <a:spcPts val="306"/>
              </a:spcBef>
            </a:pPr>
            <a:endParaRPr lang="en-US" sz="1800" baseline="25641" dirty="0">
              <a:cs typeface="Candara"/>
            </a:endParaRPr>
          </a:p>
          <a:p>
            <a:pPr marL="95881">
              <a:lnSpc>
                <a:spcPts val="2598"/>
              </a:lnSpc>
            </a:pPr>
            <a:r>
              <a:rPr lang="en-US" sz="2400" b="1" spc="6" dirty="0">
                <a:solidFill>
                  <a:schemeClr val="accent1"/>
                </a:solidFill>
                <a:cs typeface="Candara"/>
              </a:rPr>
              <a:t>Metrics</a:t>
            </a:r>
            <a:endParaRPr lang="en-US" spc="3" baseline="25641" dirty="0">
              <a:solidFill>
                <a:schemeClr val="accent1"/>
              </a:solidFill>
              <a:cs typeface="Candara"/>
            </a:endParaRPr>
          </a:p>
          <a:p>
            <a:pPr marL="347472" indent="-347472">
              <a:lnSpc>
                <a:spcPts val="2598"/>
              </a:lnSpc>
              <a:buFont typeface="Arial" panose="020B0604020202020204" pitchFamily="34" charset="0"/>
              <a:buChar char="•"/>
            </a:pPr>
            <a:r>
              <a:rPr lang="en-US" sz="1800" b="1" spc="20" dirty="0">
                <a:solidFill>
                  <a:srgbClr val="382D2B"/>
                </a:solidFill>
                <a:cs typeface="Candara"/>
              </a:rPr>
              <a:t>2020</a:t>
            </a:r>
            <a:r>
              <a:rPr lang="en-US" sz="1800" spc="20" dirty="0">
                <a:solidFill>
                  <a:srgbClr val="382D2B"/>
                </a:solidFill>
                <a:cs typeface="Candara"/>
              </a:rPr>
              <a:t>:The OPGS </a:t>
            </a:r>
            <a:r>
              <a:rPr lang="en-US" sz="1800" spc="15" dirty="0">
                <a:solidFill>
                  <a:srgbClr val="382D2B"/>
                </a:solidFill>
                <a:cs typeface="Candara"/>
              </a:rPr>
              <a:t>Lottery campaign </a:t>
            </a:r>
            <a:r>
              <a:rPr lang="en-US" sz="1800" spc="10" dirty="0">
                <a:solidFill>
                  <a:srgbClr val="382D2B"/>
                </a:solidFill>
                <a:cs typeface="Candara"/>
              </a:rPr>
              <a:t>delivered </a:t>
            </a:r>
            <a:r>
              <a:rPr lang="en-US" sz="1800" b="1" spc="15" dirty="0">
                <a:solidFill>
                  <a:schemeClr val="accent1"/>
                </a:solidFill>
                <a:cs typeface="Candara"/>
              </a:rPr>
              <a:t>787,407</a:t>
            </a:r>
            <a:r>
              <a:rPr lang="en-US" sz="1800" b="1" spc="15" dirty="0">
                <a:solidFill>
                  <a:srgbClr val="382D2B"/>
                </a:solidFill>
                <a:cs typeface="Candara"/>
              </a:rPr>
              <a:t> </a:t>
            </a:r>
            <a:r>
              <a:rPr lang="en-US" sz="1800" spc="20" dirty="0">
                <a:solidFill>
                  <a:srgbClr val="382D2B"/>
                </a:solidFill>
                <a:cs typeface="Candara"/>
              </a:rPr>
              <a:t> </a:t>
            </a:r>
            <a:r>
              <a:rPr lang="en-US" sz="1800" spc="15" dirty="0">
                <a:solidFill>
                  <a:srgbClr val="382D2B"/>
                </a:solidFill>
                <a:cs typeface="Candara"/>
              </a:rPr>
              <a:t>Facebook impressions</a:t>
            </a:r>
            <a:r>
              <a:rPr lang="en-US" sz="1800" spc="5" dirty="0">
                <a:solidFill>
                  <a:srgbClr val="382D2B"/>
                </a:solidFill>
                <a:cs typeface="Candara"/>
              </a:rPr>
              <a:t> </a:t>
            </a:r>
            <a:r>
              <a:rPr lang="en-US" sz="1800" spc="15" dirty="0">
                <a:solidFill>
                  <a:srgbClr val="382D2B"/>
                </a:solidFill>
                <a:cs typeface="Candara"/>
              </a:rPr>
              <a:t>with an </a:t>
            </a:r>
            <a:r>
              <a:rPr lang="en-US" sz="1800" spc="10" dirty="0">
                <a:solidFill>
                  <a:srgbClr val="382D2B"/>
                </a:solidFill>
                <a:cs typeface="Candara"/>
              </a:rPr>
              <a:t>overall </a:t>
            </a:r>
            <a:r>
              <a:rPr lang="en-US" sz="1800" spc="15" dirty="0">
                <a:solidFill>
                  <a:srgbClr val="382D2B"/>
                </a:solidFill>
                <a:cs typeface="Candara"/>
              </a:rPr>
              <a:t>CTR of</a:t>
            </a:r>
            <a:r>
              <a:rPr lang="en-US" sz="1800" spc="20" dirty="0">
                <a:solidFill>
                  <a:srgbClr val="382D2B"/>
                </a:solidFill>
                <a:cs typeface="Candara"/>
              </a:rPr>
              <a:t> </a:t>
            </a:r>
            <a:r>
              <a:rPr lang="en-US" sz="1800" b="1" spc="15" dirty="0">
                <a:solidFill>
                  <a:schemeClr val="accent1"/>
                </a:solidFill>
                <a:cs typeface="Candara"/>
              </a:rPr>
              <a:t>1.06%</a:t>
            </a:r>
          </a:p>
          <a:p>
            <a:pPr marL="347472" indent="-347472" algn="l">
              <a:buFont typeface="Arial" panose="020B0604020202020204" pitchFamily="34" charset="0"/>
              <a:buChar char="•"/>
            </a:pPr>
            <a:r>
              <a:rPr lang="en-US" b="1" spc="15" dirty="0">
                <a:solidFill>
                  <a:srgbClr val="382D2B"/>
                </a:solidFill>
                <a:cs typeface="Candara"/>
              </a:rPr>
              <a:t>2021: </a:t>
            </a:r>
            <a:r>
              <a:rPr lang="en-US" sz="1800" b="1" i="0" dirty="0">
                <a:solidFill>
                  <a:schemeClr val="accent1"/>
                </a:solidFill>
                <a:effectLst/>
                <a:latin typeface="Calibri" panose="020F0502020204030204" pitchFamily="34" charset="0"/>
              </a:rPr>
              <a:t>7,065,590</a:t>
            </a:r>
            <a:r>
              <a:rPr lang="en-US" sz="1800" b="0" i="0" dirty="0">
                <a:solidFill>
                  <a:srgbClr val="201F1E"/>
                </a:solidFill>
                <a:effectLst/>
                <a:latin typeface="Calibri" panose="020F0502020204030204" pitchFamily="34" charset="0"/>
              </a:rPr>
              <a:t> impressions across social media, radio, and out of home.</a:t>
            </a:r>
          </a:p>
          <a:p>
            <a:pPr marL="347472" indent="-347472" algn="l">
              <a:buFont typeface="Arial" panose="020B0604020202020204" pitchFamily="34" charset="0"/>
              <a:buChar char="•"/>
            </a:pPr>
            <a:r>
              <a:rPr lang="en-US" sz="1800" b="0" i="0" dirty="0">
                <a:solidFill>
                  <a:srgbClr val="201F1E"/>
                </a:solidFill>
                <a:effectLst/>
                <a:latin typeface="Calibri" panose="020F0502020204030204" pitchFamily="34" charset="0"/>
              </a:rPr>
              <a:t>For Facebook specifically </a:t>
            </a:r>
            <a:r>
              <a:rPr lang="en-US" sz="1800" b="1" i="0" dirty="0">
                <a:solidFill>
                  <a:schemeClr val="accent1"/>
                </a:solidFill>
                <a:effectLst/>
                <a:latin typeface="Calibri" panose="020F0502020204030204" pitchFamily="34" charset="0"/>
              </a:rPr>
              <a:t>496,360</a:t>
            </a:r>
            <a:r>
              <a:rPr lang="en-US" sz="1800" b="0" i="0" dirty="0">
                <a:solidFill>
                  <a:srgbClr val="201F1E"/>
                </a:solidFill>
                <a:effectLst/>
                <a:latin typeface="Calibri" panose="020F0502020204030204" pitchFamily="34" charset="0"/>
              </a:rPr>
              <a:t> impression with a </a:t>
            </a:r>
            <a:r>
              <a:rPr lang="en-US" sz="1800" b="1" i="0" dirty="0">
                <a:solidFill>
                  <a:schemeClr val="accent1"/>
                </a:solidFill>
                <a:effectLst/>
                <a:latin typeface="Calibri" panose="020F0502020204030204" pitchFamily="34" charset="0"/>
              </a:rPr>
              <a:t>3.08% CTR</a:t>
            </a:r>
          </a:p>
          <a:p>
            <a:pPr marL="89335">
              <a:spcBef>
                <a:spcPts val="306"/>
              </a:spcBef>
            </a:pPr>
            <a:endParaRPr lang="en-US" sz="1800" b="1" dirty="0">
              <a:cs typeface="Candara"/>
            </a:endParaRPr>
          </a:p>
          <a:p>
            <a:pPr marL="95881">
              <a:spcBef>
                <a:spcPts val="1501"/>
              </a:spcBef>
            </a:pPr>
            <a:endParaRPr lang="en-US" sz="1800" dirty="0">
              <a:latin typeface="Candara"/>
              <a:cs typeface="Candara"/>
            </a:endParaRPr>
          </a:p>
        </p:txBody>
      </p:sp>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27</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19648" y="214930"/>
            <a:ext cx="11834647" cy="584775"/>
          </a:xfrm>
          <a:prstGeom prst="rect">
            <a:avLst/>
          </a:prstGeom>
          <a:noFill/>
        </p:spPr>
        <p:txBody>
          <a:bodyPr wrap="square" rtlCol="0">
            <a:spAutoFit/>
          </a:bodyPr>
          <a:lstStyle/>
          <a:p>
            <a:pPr defTabSz="914400">
              <a:defRPr/>
            </a:pPr>
            <a:r>
              <a:rPr lang="en-US" sz="3200" b="1" dirty="0">
                <a:solidFill>
                  <a:schemeClr val="bg1"/>
                </a:solidFill>
                <a:latin typeface="Arial" charset="0"/>
                <a:cs typeface="Arial" charset="0"/>
              </a:rPr>
              <a:t>2021: Holiday Campaign</a:t>
            </a:r>
            <a:endParaRPr lang="en-US" sz="3200" dirty="0">
              <a:solidFill>
                <a:schemeClr val="bg1"/>
              </a:solidFill>
            </a:endParaRPr>
          </a:p>
        </p:txBody>
      </p:sp>
      <p:sp>
        <p:nvSpPr>
          <p:cNvPr id="5" name="TextBox 4">
            <a:extLst>
              <a:ext uri="{FF2B5EF4-FFF2-40B4-BE49-F238E27FC236}">
                <a16:creationId xmlns:a16="http://schemas.microsoft.com/office/drawing/2014/main" id="{8C0D33CD-D2C0-0242-B779-20E749565A1C}"/>
              </a:ext>
            </a:extLst>
          </p:cNvPr>
          <p:cNvSpPr txBox="1"/>
          <p:nvPr/>
        </p:nvSpPr>
        <p:spPr>
          <a:xfrm>
            <a:off x="178677" y="970987"/>
            <a:ext cx="6190226" cy="129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ea typeface="Calibri" panose="020F0502020204030204" pitchFamily="34" charset="0"/>
              <a:cs typeface="Calibri" panose="020F0502020204030204" pitchFamily="34" charset="0"/>
            </a:endParaRPr>
          </a:p>
          <a:p>
            <a:pPr marL="342900" marR="0" lvl="0" indent="-342900">
              <a:lnSpc>
                <a:spcPct val="106000"/>
              </a:lnSpc>
              <a:spcBef>
                <a:spcPts val="0"/>
              </a:spcBef>
              <a:spcAft>
                <a:spcPts val="800"/>
              </a:spcAft>
              <a:buFont typeface="Symbol" panose="05050102010706020507" pitchFamily="18" charset="2"/>
              <a:buChar char=""/>
            </a:pPr>
            <a:endParaRPr lang="en-US" sz="2000" dirty="0">
              <a:effectLst/>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endParaRPr lang="en-US" sz="2200" b="1" dirty="0">
              <a:solidFill>
                <a:srgbClr val="4376BB"/>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Image preview">
            <a:extLst>
              <a:ext uri="{FF2B5EF4-FFF2-40B4-BE49-F238E27FC236}">
                <a16:creationId xmlns:a16="http://schemas.microsoft.com/office/drawing/2014/main" id="{5799617E-5F8D-46C3-8BA0-1FA971536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133" y="1299471"/>
            <a:ext cx="3691466" cy="484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670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76C620E-9EE3-416E-908F-ABB89EDF7705}"/>
              </a:ext>
            </a:extLst>
          </p:cNvPr>
          <p:cNvSpPr txBox="1"/>
          <p:nvPr/>
        </p:nvSpPr>
        <p:spPr>
          <a:xfrm>
            <a:off x="619648" y="1054705"/>
            <a:ext cx="7381352" cy="6502549"/>
          </a:xfrm>
          <a:prstGeom prst="rect">
            <a:avLst/>
          </a:prstGeom>
          <a:noFill/>
        </p:spPr>
        <p:txBody>
          <a:bodyPr wrap="square">
            <a:spAutoFit/>
          </a:bodyPr>
          <a:lstStyle/>
          <a:p>
            <a:pPr marR="11430">
              <a:lnSpc>
                <a:spcPct val="107000"/>
              </a:lnSpc>
              <a:spcBef>
                <a:spcPts val="0"/>
              </a:spcBef>
              <a:spcAft>
                <a:spcPts val="800"/>
              </a:spcAft>
            </a:pPr>
            <a:r>
              <a:rPr lang="en-US" sz="1950" b="1" dirty="0">
                <a:solidFill>
                  <a:schemeClr val="accent1"/>
                </a:solidFill>
                <a:effectLst/>
                <a:ea typeface="Calibri" panose="020F0502020204030204" pitchFamily="34" charset="0"/>
                <a:cs typeface="Arial" panose="020B0604020202020204" pitchFamily="34" charset="0"/>
              </a:rPr>
              <a:t>Partnership </a:t>
            </a:r>
          </a:p>
          <a:p>
            <a:pPr marL="342900" marR="11430" indent="-342900">
              <a:lnSpc>
                <a:spcPct val="107000"/>
              </a:lnSpc>
              <a:spcBef>
                <a:spcPts val="0"/>
              </a:spcBef>
              <a:spcAft>
                <a:spcPts val="800"/>
              </a:spcAft>
              <a:buFont typeface="Arial" panose="020B0604020202020204" pitchFamily="34" charset="0"/>
              <a:buChar char="•"/>
            </a:pPr>
            <a:r>
              <a:rPr lang="en-US" sz="1950" dirty="0">
                <a:effectLst/>
                <a:ea typeface="Calibri" panose="020F0502020204030204" pitchFamily="34" charset="0"/>
                <a:cs typeface="Arial" panose="020B0604020202020204" pitchFamily="34" charset="0"/>
              </a:rPr>
              <a:t>The</a:t>
            </a:r>
            <a:r>
              <a:rPr lang="en-US" sz="1950" b="1" dirty="0">
                <a:solidFill>
                  <a:schemeClr val="accent1"/>
                </a:solidFill>
                <a:effectLst/>
                <a:ea typeface="Calibri" panose="020F0502020204030204" pitchFamily="34" charset="0"/>
                <a:cs typeface="Arial" panose="020B0604020202020204" pitchFamily="34" charset="0"/>
              </a:rPr>
              <a:t> Massachusetts State Lottery </a:t>
            </a:r>
            <a:r>
              <a:rPr lang="en-US" sz="1950" dirty="0">
                <a:effectLst/>
                <a:ea typeface="Calibri" panose="020F0502020204030204" pitchFamily="34" charset="0"/>
                <a:cs typeface="Arial" panose="020B0604020202020204" pitchFamily="34" charset="0"/>
              </a:rPr>
              <a:t>and </a:t>
            </a:r>
            <a:r>
              <a:rPr lang="en-US" sz="1950" b="1" dirty="0">
                <a:solidFill>
                  <a:schemeClr val="accent1"/>
                </a:solidFill>
                <a:effectLst/>
                <a:ea typeface="Calibri" panose="020F0502020204030204" pitchFamily="34" charset="0"/>
                <a:cs typeface="Arial" panose="020B0604020202020204" pitchFamily="34" charset="0"/>
              </a:rPr>
              <a:t>Massachusetts Department of Public Health </a:t>
            </a:r>
            <a:r>
              <a:rPr lang="en-US" sz="1950" dirty="0">
                <a:effectLst/>
                <a:ea typeface="Calibri" panose="020F0502020204030204" pitchFamily="34" charset="0"/>
                <a:cs typeface="Arial" panose="020B0604020202020204" pitchFamily="34" charset="0"/>
              </a:rPr>
              <a:t>joined together to bring free pop-up COVID-19 vaccination clinics to select Mass Lottery retail locations.</a:t>
            </a:r>
          </a:p>
          <a:p>
            <a:pPr marL="342900" marR="11430" indent="-342900">
              <a:lnSpc>
                <a:spcPct val="107000"/>
              </a:lnSpc>
              <a:spcBef>
                <a:spcPts val="0"/>
              </a:spcBef>
              <a:spcAft>
                <a:spcPts val="800"/>
              </a:spcAft>
              <a:buFont typeface="Arial" panose="020B0604020202020204" pitchFamily="34" charset="0"/>
              <a:buChar char="•"/>
            </a:pPr>
            <a:r>
              <a:rPr lang="en-US" sz="1950" dirty="0">
                <a:effectLst/>
                <a:ea typeface="Calibri" panose="020F0502020204030204" pitchFamily="34" charset="0"/>
                <a:cs typeface="Arial" panose="020B0604020202020204" pitchFamily="34" charset="0"/>
              </a:rPr>
              <a:t>This is an example of how OPGS takes a holistic approach and looks beyond its own walls to improve public health.</a:t>
            </a:r>
          </a:p>
          <a:p>
            <a:pPr marR="11430">
              <a:lnSpc>
                <a:spcPct val="107000"/>
              </a:lnSpc>
              <a:spcBef>
                <a:spcPts val="0"/>
              </a:spcBef>
              <a:spcAft>
                <a:spcPts val="800"/>
              </a:spcAft>
            </a:pPr>
            <a:r>
              <a:rPr lang="en-US" sz="1950" b="1" dirty="0">
                <a:solidFill>
                  <a:schemeClr val="accent1"/>
                </a:solidFill>
                <a:ea typeface="Calibri" panose="020F0502020204030204" pitchFamily="34" charset="0"/>
                <a:cs typeface="Arial" panose="020B0604020202020204" pitchFamily="34" charset="0"/>
              </a:rPr>
              <a:t>Communities </a:t>
            </a:r>
            <a:endParaRPr lang="en-US" sz="1950" b="1" dirty="0">
              <a:solidFill>
                <a:schemeClr val="accent1"/>
              </a:solidFill>
              <a:effectLst/>
              <a:ea typeface="Calibri" panose="020F0502020204030204" pitchFamily="34" charset="0"/>
              <a:cs typeface="Arial" panose="020B0604020202020204" pitchFamily="34" charset="0"/>
            </a:endParaRPr>
          </a:p>
          <a:p>
            <a:pPr marL="342900" marR="11430" indent="-342900">
              <a:lnSpc>
                <a:spcPct val="107000"/>
              </a:lnSpc>
              <a:spcBef>
                <a:spcPts val="0"/>
              </a:spcBef>
              <a:spcAft>
                <a:spcPts val="800"/>
              </a:spcAft>
              <a:buFont typeface="Arial" panose="020B0604020202020204" pitchFamily="34" charset="0"/>
              <a:buChar char="•"/>
            </a:pPr>
            <a:r>
              <a:rPr lang="en-US" sz="1950" dirty="0">
                <a:effectLst/>
                <a:ea typeface="Calibri" panose="020F0502020204030204" pitchFamily="34" charset="0"/>
                <a:cs typeface="Arial" panose="020B0604020202020204" pitchFamily="34" charset="0"/>
              </a:rPr>
              <a:t>Lawrence, New Bedford and Springfield </a:t>
            </a:r>
            <a:r>
              <a:rPr lang="en-US" sz="1950" dirty="0">
                <a:cs typeface="Arial" panose="020B0604020202020204" pitchFamily="34" charset="0"/>
              </a:rPr>
              <a:t>–  January 8</a:t>
            </a:r>
            <a:r>
              <a:rPr lang="en-US" sz="1950" baseline="30000" dirty="0">
                <a:cs typeface="Arial" panose="020B0604020202020204" pitchFamily="34" charset="0"/>
              </a:rPr>
              <a:t>th</a:t>
            </a:r>
            <a:r>
              <a:rPr lang="en-US" sz="1950" dirty="0">
                <a:cs typeface="Arial" panose="020B0604020202020204" pitchFamily="34" charset="0"/>
              </a:rPr>
              <a:t> &amp; 9</a:t>
            </a:r>
            <a:r>
              <a:rPr lang="en-US" sz="1950" baseline="30000" dirty="0">
                <a:cs typeface="Arial" panose="020B0604020202020204" pitchFamily="34" charset="0"/>
              </a:rPr>
              <a:t>th</a:t>
            </a:r>
            <a:r>
              <a:rPr lang="en-US" sz="1950" dirty="0">
                <a:cs typeface="Arial" panose="020B0604020202020204" pitchFamily="34" charset="0"/>
              </a:rPr>
              <a:t> </a:t>
            </a:r>
            <a:endParaRPr lang="en-US" sz="1950" dirty="0">
              <a:highlight>
                <a:srgbClr val="FFFF00"/>
              </a:highlight>
              <a:ea typeface="Calibri" panose="020F0502020204030204" pitchFamily="34" charset="0"/>
              <a:cs typeface="Arial" panose="020B0604020202020204" pitchFamily="34" charset="0"/>
            </a:endParaRPr>
          </a:p>
          <a:p>
            <a:pPr marL="285750" marR="11430" indent="-285750">
              <a:lnSpc>
                <a:spcPct val="107000"/>
              </a:lnSpc>
              <a:spcAft>
                <a:spcPts val="800"/>
              </a:spcAft>
              <a:buFont typeface="Arial" panose="020B0604020202020204" pitchFamily="34" charset="0"/>
              <a:buChar char="•"/>
            </a:pPr>
            <a:r>
              <a:rPr lang="en-US" sz="1950" dirty="0">
                <a:effectLst/>
                <a:ea typeface="Calibri" panose="020F0502020204030204" pitchFamily="34" charset="0"/>
                <a:cs typeface="Times New Roman" panose="02020603050405020304" pitchFamily="18" charset="0"/>
              </a:rPr>
              <a:t>These clinics were very successful, and reached populations that would otherwise not have interacted with the healthcare/vaccine system.</a:t>
            </a:r>
          </a:p>
          <a:p>
            <a:pPr marR="11430"/>
            <a:endParaRPr lang="en-US" sz="500" dirty="0">
              <a:highlight>
                <a:srgbClr val="FFFF00"/>
              </a:highlight>
              <a:ea typeface="Calibri" panose="020F0502020204030204" pitchFamily="34" charset="0"/>
              <a:cs typeface="Arial" panose="020B0604020202020204" pitchFamily="34" charset="0"/>
            </a:endParaRPr>
          </a:p>
          <a:p>
            <a:pPr marL="89335">
              <a:spcBef>
                <a:spcPts val="306"/>
              </a:spcBef>
            </a:pPr>
            <a:r>
              <a:rPr lang="en-US" dirty="0">
                <a:effectLst/>
                <a:ea typeface="Calibri" panose="020F0502020204030204" pitchFamily="34" charset="0"/>
                <a:cs typeface="Arial" panose="020B0604020202020204" pitchFamily="34" charset="0"/>
              </a:rPr>
              <a:t>“</a:t>
            </a:r>
            <a:r>
              <a:rPr lang="en-US" i="1" dirty="0">
                <a:effectLst/>
                <a:ea typeface="Calibri" panose="020F0502020204030204" pitchFamily="34" charset="0"/>
                <a:cs typeface="Arial" panose="020B0604020202020204" pitchFamily="34" charset="0"/>
              </a:rPr>
              <a:t>Public health is the foundation of the Lottery’s partnership with the DPH and we are proud to be able to activate available resources to implement this important effort</a:t>
            </a:r>
            <a:r>
              <a:rPr lang="en-US" i="1" dirty="0">
                <a:ea typeface="Calibri" panose="020F0502020204030204" pitchFamily="34" charset="0"/>
                <a:cs typeface="Arial" panose="020B0604020202020204" pitchFamily="34" charset="0"/>
              </a:rPr>
              <a:t>.</a:t>
            </a:r>
            <a:r>
              <a:rPr lang="en-US" dirty="0">
                <a:effectLst/>
                <a:ea typeface="Calibri" panose="020F0502020204030204" pitchFamily="34" charset="0"/>
                <a:cs typeface="Arial" panose="020B0604020202020204" pitchFamily="34" charset="0"/>
              </a:rPr>
              <a:t>” </a:t>
            </a:r>
          </a:p>
          <a:p>
            <a:pPr marL="89335">
              <a:spcBef>
                <a:spcPts val="306"/>
              </a:spcBef>
            </a:pPr>
            <a:r>
              <a:rPr lang="en-US" b="1" dirty="0">
                <a:solidFill>
                  <a:schemeClr val="accent1"/>
                </a:solidFill>
                <a:effectLst/>
                <a:ea typeface="Calibri" panose="020F0502020204030204" pitchFamily="34" charset="0"/>
                <a:cs typeface="Arial" panose="020B0604020202020204" pitchFamily="34" charset="0"/>
              </a:rPr>
              <a:t>Michael Sweeney, Executive Director of the Mass Lottery.</a:t>
            </a:r>
          </a:p>
          <a:p>
            <a:pPr marL="89335">
              <a:spcBef>
                <a:spcPts val="306"/>
              </a:spcBef>
            </a:pPr>
            <a:endParaRPr lang="en-US" sz="1900" b="1" dirty="0">
              <a:cs typeface="Arial" panose="020B0604020202020204" pitchFamily="34" charset="0"/>
            </a:endParaRPr>
          </a:p>
          <a:p>
            <a:pPr marL="95881">
              <a:spcBef>
                <a:spcPts val="1501"/>
              </a:spcBef>
            </a:pPr>
            <a:endParaRPr lang="en-US" sz="1800" dirty="0">
              <a:latin typeface="Candara"/>
              <a:cs typeface="Candara"/>
            </a:endParaRPr>
          </a:p>
        </p:txBody>
      </p:sp>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a:xfrm>
            <a:off x="8756523" y="6503120"/>
            <a:ext cx="2736414" cy="365125"/>
          </a:xfrm>
        </p:spPr>
        <p:txBody>
          <a:bodyPr/>
          <a:lstStyle/>
          <a:p>
            <a:fld id="{CA49D0EE-DE7F-324B-A84C-F36708423CDB}" type="slidenum">
              <a:rPr lang="en-US" smtClean="0">
                <a:solidFill>
                  <a:srgbClr val="464646">
                    <a:lumMod val="40000"/>
                    <a:lumOff val="60000"/>
                  </a:srgbClr>
                </a:solidFill>
              </a:rPr>
              <a:pPr/>
              <a:t>28</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19648" y="215325"/>
            <a:ext cx="11834647" cy="584775"/>
          </a:xfrm>
          <a:prstGeom prst="rect">
            <a:avLst/>
          </a:prstGeom>
          <a:noFill/>
        </p:spPr>
        <p:txBody>
          <a:bodyPr wrap="square" rtlCol="0">
            <a:spAutoFit/>
          </a:bodyPr>
          <a:lstStyle/>
          <a:p>
            <a:pPr defTabSz="914400">
              <a:defRPr/>
            </a:pPr>
            <a:r>
              <a:rPr lang="en-US" sz="3200" b="1" dirty="0">
                <a:solidFill>
                  <a:schemeClr val="bg1"/>
                </a:solidFill>
                <a:latin typeface="Arial" charset="0"/>
                <a:cs typeface="Arial" charset="0"/>
              </a:rPr>
              <a:t>2021: Working Together in Partnership – COVID Vaccine</a:t>
            </a:r>
            <a:endParaRPr lang="en-US" sz="3200" dirty="0">
              <a:solidFill>
                <a:schemeClr val="bg1"/>
              </a:solidFill>
            </a:endParaRPr>
          </a:p>
        </p:txBody>
      </p:sp>
      <p:sp>
        <p:nvSpPr>
          <p:cNvPr id="5" name="TextBox 4">
            <a:extLst>
              <a:ext uri="{FF2B5EF4-FFF2-40B4-BE49-F238E27FC236}">
                <a16:creationId xmlns:a16="http://schemas.microsoft.com/office/drawing/2014/main" id="{8C0D33CD-D2C0-0242-B779-20E749565A1C}"/>
              </a:ext>
            </a:extLst>
          </p:cNvPr>
          <p:cNvSpPr txBox="1"/>
          <p:nvPr/>
        </p:nvSpPr>
        <p:spPr>
          <a:xfrm>
            <a:off x="178677" y="970987"/>
            <a:ext cx="6190226" cy="1299330"/>
          </a:xfrm>
          <a:prstGeom prst="rect">
            <a:avLst/>
          </a:prstGeom>
          <a:noFill/>
        </p:spPr>
        <p:txBody>
          <a:bodyPr wrap="square" rtlCol="0">
            <a:spAutoFit/>
          </a:bodyPr>
          <a:lstStyle/>
          <a:p>
            <a:pPr marL="0" marR="0">
              <a:lnSpc>
                <a:spcPct val="107000"/>
              </a:lnSpc>
              <a:spcBef>
                <a:spcPts val="0"/>
              </a:spcBef>
              <a:spcAft>
                <a:spcPts val="800"/>
              </a:spcAft>
            </a:pPr>
            <a:endParaRPr lang="en-US" sz="2000" dirty="0">
              <a:effectLst/>
              <a:ea typeface="Calibri" panose="020F0502020204030204" pitchFamily="34" charset="0"/>
              <a:cs typeface="Calibri" panose="020F0502020204030204" pitchFamily="34" charset="0"/>
            </a:endParaRPr>
          </a:p>
          <a:p>
            <a:pPr marL="342900" marR="0" lvl="0" indent="-342900">
              <a:lnSpc>
                <a:spcPct val="106000"/>
              </a:lnSpc>
              <a:spcBef>
                <a:spcPts val="0"/>
              </a:spcBef>
              <a:spcAft>
                <a:spcPts val="800"/>
              </a:spcAft>
              <a:buFont typeface="Symbol" panose="05050102010706020507" pitchFamily="18" charset="2"/>
              <a:buChar char=""/>
            </a:pPr>
            <a:endParaRPr lang="en-US" sz="2000" dirty="0">
              <a:effectLst/>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endParaRPr lang="en-US" sz="2200" b="1" dirty="0">
              <a:solidFill>
                <a:srgbClr val="4376BB"/>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4D6016E-9236-4129-9DD6-1D79F0A1FB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126" y="2066925"/>
            <a:ext cx="4095873" cy="3374319"/>
          </a:xfrm>
          <a:prstGeom prst="rect">
            <a:avLst/>
          </a:prstGeom>
          <a:noFill/>
          <a:ln>
            <a:noFill/>
          </a:ln>
        </p:spPr>
      </p:pic>
    </p:spTree>
    <p:extLst>
      <p:ext uri="{BB962C8B-B14F-4D97-AF65-F5344CB8AC3E}">
        <p14:creationId xmlns:p14="http://schemas.microsoft.com/office/powerpoint/2010/main" val="326779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2D754-E317-534E-8D8F-630B309D3A6A}"/>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29</a:t>
            </a:fld>
            <a:endParaRPr lang="en-US" dirty="0">
              <a:solidFill>
                <a:srgbClr val="464646">
                  <a:lumMod val="40000"/>
                  <a:lumOff val="60000"/>
                </a:srgbClr>
              </a:solidFill>
            </a:endParaRPr>
          </a:p>
        </p:txBody>
      </p:sp>
      <p:sp>
        <p:nvSpPr>
          <p:cNvPr id="4" name="TextBox 3">
            <a:extLst>
              <a:ext uri="{FF2B5EF4-FFF2-40B4-BE49-F238E27FC236}">
                <a16:creationId xmlns:a16="http://schemas.microsoft.com/office/drawing/2014/main" id="{77B015DD-47B6-9D49-8435-E13E318C3B22}"/>
              </a:ext>
            </a:extLst>
          </p:cNvPr>
          <p:cNvSpPr txBox="1"/>
          <p:nvPr/>
        </p:nvSpPr>
        <p:spPr>
          <a:xfrm>
            <a:off x="3117266" y="1016935"/>
            <a:ext cx="9074733" cy="5239896"/>
          </a:xfrm>
          <a:prstGeom prst="rect">
            <a:avLst/>
          </a:prstGeom>
          <a:noFill/>
        </p:spPr>
        <p:txBody>
          <a:bodyPr wrap="square" rtlCol="0">
            <a:spAutoFit/>
          </a:bodyPr>
          <a:lstStyle/>
          <a:p>
            <a:r>
              <a:rPr lang="en-US" sz="1775" dirty="0"/>
              <a:t>Throughout the COVID-19 pandemic, many of the communities most impacted by the virus are also disproportionately impacted by problem gambling, </a:t>
            </a:r>
            <a:r>
              <a:rPr lang="en-US" sz="1775" b="1" dirty="0">
                <a:solidFill>
                  <a:schemeClr val="accent1"/>
                </a:solidFill>
              </a:rPr>
              <a:t>exacerbating existing inequities</a:t>
            </a:r>
            <a:r>
              <a:rPr lang="en-US" sz="1775" dirty="0"/>
              <a:t>. </a:t>
            </a:r>
          </a:p>
          <a:p>
            <a:endParaRPr lang="en-US" sz="1775"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OPGS </a:t>
            </a:r>
            <a:r>
              <a:rPr lang="en-US" dirty="0">
                <a:latin typeface="Calibri" panose="020F0502020204030204" pitchFamily="34" charset="0"/>
                <a:ea typeface="Calibri" panose="020F0502020204030204" pitchFamily="34" charset="0"/>
                <a:cs typeface="Times New Roman" panose="02020603050405020304" pitchFamily="18" charset="0"/>
              </a:rPr>
              <a:t>recognizes the importance of supporting communities in these areas,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continued to focus on </a:t>
            </a:r>
            <a:r>
              <a:rPr lang="en-US" sz="1775" b="1" dirty="0">
                <a:solidFill>
                  <a:schemeClr val="accent1"/>
                </a:solidFill>
              </a:rPr>
              <a:t>reducing inequities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its programs and services in three key ways: </a:t>
            </a:r>
          </a:p>
          <a:p>
            <a:endParaRPr lang="en-US" sz="1775" dirty="0"/>
          </a:p>
          <a:p>
            <a:pPr marL="342900" indent="-342900">
              <a:spcAft>
                <a:spcPts val="1200"/>
              </a:spcAft>
              <a:buFont typeface="+mj-lt"/>
              <a:buAutoNum type="arabicPeriod"/>
            </a:pPr>
            <a:r>
              <a:rPr lang="en-US" sz="1775" b="1" dirty="0">
                <a:solidFill>
                  <a:schemeClr val="accent1"/>
                </a:solidFill>
              </a:rPr>
              <a:t>Communications</a:t>
            </a:r>
          </a:p>
          <a:p>
            <a:pPr marL="800100" lvl="1" indent="-342900">
              <a:spcAft>
                <a:spcPts val="1200"/>
              </a:spcAft>
              <a:buFont typeface="Arial" panose="020B0604020202020204" pitchFamily="34" charset="0"/>
              <a:buChar char="•"/>
            </a:pPr>
            <a:r>
              <a:rPr lang="en-US" sz="1775" dirty="0"/>
              <a:t>OPGS continues to guide, share, and support all vendors with the transition to a virtual workplace.</a:t>
            </a:r>
          </a:p>
          <a:p>
            <a:pPr marL="342900" indent="-342900">
              <a:spcAft>
                <a:spcPts val="1200"/>
              </a:spcAft>
              <a:buFont typeface="+mj-lt"/>
              <a:buAutoNum type="arabicPeriod"/>
            </a:pPr>
            <a:r>
              <a:rPr lang="en-US" sz="1775" b="1" dirty="0">
                <a:solidFill>
                  <a:schemeClr val="accent1"/>
                </a:solidFill>
              </a:rPr>
              <a:t>Support</a:t>
            </a:r>
          </a:p>
          <a:p>
            <a:pPr marL="800100" lvl="1" indent="-342900">
              <a:spcAft>
                <a:spcPts val="1200"/>
              </a:spcAft>
              <a:buFont typeface="Arial" panose="020B0604020202020204" pitchFamily="34" charset="0"/>
              <a:buChar char="•"/>
            </a:pPr>
            <a:r>
              <a:rPr lang="en-US" sz="1775" dirty="0"/>
              <a:t>OPGS continue to worked through the MA Center of Excellence on Problem Gambling Prevention to provide technical assistance to adapt to virtual programming. </a:t>
            </a:r>
          </a:p>
          <a:p>
            <a:pPr marL="342900" indent="-342900">
              <a:spcAft>
                <a:spcPts val="1200"/>
              </a:spcAft>
              <a:buFont typeface="+mj-lt"/>
              <a:buAutoNum type="arabicPeriod"/>
            </a:pPr>
            <a:r>
              <a:rPr lang="en-US" sz="1775" b="1" dirty="0">
                <a:solidFill>
                  <a:schemeClr val="accent1"/>
                </a:solidFill>
              </a:rPr>
              <a:t>Social Determinants of Health</a:t>
            </a:r>
          </a:p>
          <a:p>
            <a:pPr marL="800100" lvl="1" indent="-342900">
              <a:spcAft>
                <a:spcPts val="1200"/>
              </a:spcAft>
              <a:buFont typeface="Arial" panose="020B0604020202020204" pitchFamily="34" charset="0"/>
              <a:buChar char="•"/>
            </a:pPr>
            <a:r>
              <a:rPr lang="en-US" sz="1775" dirty="0"/>
              <a:t>OPGS listened to the needs of its communities and worked with its programs to alleviate issues exacerbated by the pandemic such as </a:t>
            </a:r>
            <a:r>
              <a:rPr lang="en-US" sz="1775" b="1" dirty="0">
                <a:solidFill>
                  <a:schemeClr val="accent1"/>
                </a:solidFill>
              </a:rPr>
              <a:t>food insecurity </a:t>
            </a:r>
            <a:r>
              <a:rPr lang="en-US" sz="1775" dirty="0"/>
              <a:t>and the </a:t>
            </a:r>
            <a:r>
              <a:rPr lang="en-US" sz="1775" b="1" dirty="0">
                <a:solidFill>
                  <a:schemeClr val="accent1"/>
                </a:solidFill>
              </a:rPr>
              <a:t>digital divide.</a:t>
            </a:r>
          </a:p>
        </p:txBody>
      </p:sp>
      <p:sp>
        <p:nvSpPr>
          <p:cNvPr id="6" name="TextBox 5">
            <a:extLst>
              <a:ext uri="{FF2B5EF4-FFF2-40B4-BE49-F238E27FC236}">
                <a16:creationId xmlns:a16="http://schemas.microsoft.com/office/drawing/2014/main" id="{4FF60B46-DFFC-5C46-9CE9-5F1978149C74}"/>
              </a:ext>
            </a:extLst>
          </p:cNvPr>
          <p:cNvSpPr txBox="1"/>
          <p:nvPr/>
        </p:nvSpPr>
        <p:spPr>
          <a:xfrm>
            <a:off x="619648" y="222017"/>
            <a:ext cx="11993225" cy="584775"/>
          </a:xfrm>
          <a:prstGeom prst="rect">
            <a:avLst/>
          </a:prstGeom>
          <a:noFill/>
        </p:spPr>
        <p:txBody>
          <a:bodyPr wrap="square" rtlCol="0">
            <a:spAutoFit/>
          </a:bodyPr>
          <a:lstStyle/>
          <a:p>
            <a:pPr>
              <a:defRPr/>
            </a:pPr>
            <a:r>
              <a:rPr lang="en-US" sz="3200" b="1" dirty="0">
                <a:solidFill>
                  <a:prstClr val="white"/>
                </a:solidFill>
                <a:latin typeface="Arial" panose="020B0604020202020204" pitchFamily="34" charset="0"/>
                <a:cs typeface="Arial" panose="020B0604020202020204" pitchFamily="34" charset="0"/>
              </a:rPr>
              <a:t>COVID-19 Approach and Support</a:t>
            </a:r>
          </a:p>
        </p:txBody>
      </p:sp>
      <p:pic>
        <p:nvPicPr>
          <p:cNvPr id="8" name="Picture 7">
            <a:extLst>
              <a:ext uri="{FF2B5EF4-FFF2-40B4-BE49-F238E27FC236}">
                <a16:creationId xmlns:a16="http://schemas.microsoft.com/office/drawing/2014/main" id="{36F84BA3-59B2-4098-843B-BC2CD2C1E5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0615" y="2026439"/>
            <a:ext cx="2836651" cy="2805121"/>
          </a:xfrm>
          <a:prstGeom prst="rect">
            <a:avLst/>
          </a:prstGeom>
        </p:spPr>
      </p:pic>
    </p:spTree>
    <p:extLst>
      <p:ext uri="{BB962C8B-B14F-4D97-AF65-F5344CB8AC3E}">
        <p14:creationId xmlns:p14="http://schemas.microsoft.com/office/powerpoint/2010/main" val="2880232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Metrics Moving in the Right Direction</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7D958B1B-DBF4-4DE4-B133-9FB7702EE93B}"/>
              </a:ext>
            </a:extLst>
          </p:cNvPr>
          <p:cNvSpPr txBox="1"/>
          <p:nvPr/>
        </p:nvSpPr>
        <p:spPr>
          <a:xfrm>
            <a:off x="3030270" y="5892179"/>
            <a:ext cx="6097904" cy="400110"/>
          </a:xfrm>
          <a:prstGeom prst="rect">
            <a:avLst/>
          </a:prstGeom>
          <a:solidFill>
            <a:schemeClr val="tx2">
              <a:lumMod val="20000"/>
              <a:lumOff val="80000"/>
            </a:schemeClr>
          </a:solidFill>
        </p:spPr>
        <p:txBody>
          <a:bodyPr wrap="square">
            <a:spAutoFit/>
          </a:bodyPr>
          <a:lstStyle/>
          <a:p>
            <a:pPr algn="ctr"/>
            <a:r>
              <a:rPr lang="en-US" sz="2000" b="1" dirty="0">
                <a:solidFill>
                  <a:schemeClr val="tx2"/>
                </a:solidFill>
                <a:effectLst/>
                <a:latin typeface="Calibri" panose="020F0502020204030204" pitchFamily="34" charset="0"/>
                <a:ea typeface="Calibri" panose="020F0502020204030204" pitchFamily="34" charset="0"/>
              </a:rPr>
              <a:t>mass.gov/</a:t>
            </a:r>
            <a:r>
              <a:rPr lang="en-US" sz="2000" b="1" dirty="0" err="1">
                <a:solidFill>
                  <a:schemeClr val="tx2"/>
                </a:solidFill>
                <a:latin typeface="Calibri" panose="020F0502020204030204" pitchFamily="34" charset="0"/>
                <a:ea typeface="Calibri" panose="020F0502020204030204" pitchFamily="34" charset="0"/>
              </a:rPr>
              <a:t>C</a:t>
            </a:r>
            <a:r>
              <a:rPr lang="en-US" sz="2000" b="1" dirty="0" err="1">
                <a:solidFill>
                  <a:schemeClr val="tx2"/>
                </a:solidFill>
                <a:effectLst/>
                <a:latin typeface="Calibri" panose="020F0502020204030204" pitchFamily="34" charset="0"/>
                <a:ea typeface="Calibri" panose="020F0502020204030204" pitchFamily="34" charset="0"/>
              </a:rPr>
              <a:t>ovidData</a:t>
            </a:r>
            <a:endParaRPr lang="en-US" sz="2000" b="1" dirty="0">
              <a:solidFill>
                <a:schemeClr val="tx2"/>
              </a:solidFill>
            </a:endParaRPr>
          </a:p>
        </p:txBody>
      </p:sp>
      <p:pic>
        <p:nvPicPr>
          <p:cNvPr id="10" name="Picture 9" descr="A picture containing website&#10;&#10;Description automatically generated">
            <a:extLst>
              <a:ext uri="{FF2B5EF4-FFF2-40B4-BE49-F238E27FC236}">
                <a16:creationId xmlns:a16="http://schemas.microsoft.com/office/drawing/2014/main" id="{4C76A3B9-FE52-496B-83D7-C668DA37A05A}"/>
              </a:ext>
            </a:extLst>
          </p:cNvPr>
          <p:cNvPicPr>
            <a:picLocks noChangeAspect="1"/>
          </p:cNvPicPr>
          <p:nvPr/>
        </p:nvPicPr>
        <p:blipFill rotWithShape="1">
          <a:blip r:embed="rId3"/>
          <a:srcRect t="1116"/>
          <a:stretch/>
        </p:blipFill>
        <p:spPr>
          <a:xfrm>
            <a:off x="1839785" y="1043384"/>
            <a:ext cx="8512430" cy="47597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147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609600" y="1157111"/>
            <a:ext cx="7315200" cy="5460697"/>
          </a:xfrm>
        </p:spPr>
        <p:txBody>
          <a:bodyPr>
            <a:normAutofit/>
          </a:bodyPr>
          <a:lstStyle/>
          <a:p>
            <a:pPr marL="0" indent="0">
              <a:buNone/>
            </a:pPr>
            <a:r>
              <a:rPr lang="en-US" altLang="en-US" sz="2400" b="1" dirty="0">
                <a:solidFill>
                  <a:srgbClr val="0070C0"/>
                </a:solidFill>
              </a:rPr>
              <a:t>2021 Annual SLS Report Highlights:</a:t>
            </a:r>
          </a:p>
          <a:p>
            <a:pPr marL="0" indent="0">
              <a:buNone/>
            </a:pPr>
            <a:r>
              <a:rPr lang="en-US" sz="2000" b="1" dirty="0">
                <a:solidFill>
                  <a:schemeClr val="accent1"/>
                </a:solidFill>
                <a:effectLst/>
                <a:ea typeface="Arial" panose="020B0604020202020204" pitchFamily="34" charset="0"/>
              </a:rPr>
              <a:t>Goal: </a:t>
            </a:r>
          </a:p>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To engage the community to promote health and racial equity  and to gain input on the continued development of programs and services regarding problem gambling.</a:t>
            </a:r>
          </a:p>
          <a:p>
            <a:pPr marL="0" indent="0">
              <a:spcBef>
                <a:spcPts val="0"/>
              </a:spcBef>
              <a:buNone/>
            </a:pPr>
            <a:endParaRPr lang="en-US" sz="800" dirty="0">
              <a:ea typeface="Arial" panose="020B0604020202020204" pitchFamily="34" charset="0"/>
            </a:endParaRPr>
          </a:p>
          <a:p>
            <a:pPr marL="0" indent="0">
              <a:buNone/>
            </a:pPr>
            <a:r>
              <a:rPr lang="en-US" sz="2000" b="1" dirty="0">
                <a:solidFill>
                  <a:schemeClr val="accent1"/>
                </a:solidFill>
                <a:effectLst/>
                <a:ea typeface="Arial" panose="020B0604020202020204" pitchFamily="34" charset="0"/>
              </a:rPr>
              <a:t>Engagement: </a:t>
            </a:r>
          </a:p>
          <a:p>
            <a:pPr marL="0" indent="0">
              <a:buNone/>
            </a:pPr>
            <a:r>
              <a:rPr lang="en-US" sz="2000" dirty="0">
                <a:effectLst/>
                <a:ea typeface="Arial" panose="020B0604020202020204" pitchFamily="34" charset="0"/>
              </a:rPr>
              <a:t>There were </a:t>
            </a:r>
            <a:r>
              <a:rPr lang="en-US" sz="2000" b="1" dirty="0">
                <a:solidFill>
                  <a:schemeClr val="accent1"/>
                </a:solidFill>
                <a:effectLst/>
                <a:ea typeface="Arial" panose="020B0604020202020204" pitchFamily="34" charset="0"/>
              </a:rPr>
              <a:t>85</a:t>
            </a:r>
            <a:r>
              <a:rPr lang="en-US" sz="2000" dirty="0">
                <a:effectLst/>
                <a:ea typeface="Arial" panose="020B0604020202020204" pitchFamily="34" charset="0"/>
              </a:rPr>
              <a:t> participants in the 2021 SLS</a:t>
            </a:r>
            <a:r>
              <a:rPr lang="en-US" sz="2000" spc="5" dirty="0">
                <a:effectLst/>
                <a:ea typeface="Arial" panose="020B0604020202020204" pitchFamily="34" charset="0"/>
              </a:rPr>
              <a:t> </a:t>
            </a:r>
            <a:r>
              <a:rPr lang="en-US" sz="2000" dirty="0">
                <a:effectLst/>
                <a:ea typeface="Arial" panose="020B0604020202020204" pitchFamily="34" charset="0"/>
              </a:rPr>
              <a:t>representing</a:t>
            </a:r>
            <a:r>
              <a:rPr lang="en-US" sz="2000" spc="35" dirty="0">
                <a:effectLst/>
                <a:ea typeface="Arial" panose="020B0604020202020204" pitchFamily="34" charset="0"/>
              </a:rPr>
              <a:t> </a:t>
            </a:r>
            <a:r>
              <a:rPr lang="en-US" sz="2000" b="1" dirty="0">
                <a:solidFill>
                  <a:schemeClr val="accent1"/>
                </a:solidFill>
                <a:effectLst/>
                <a:ea typeface="Arial" panose="020B0604020202020204" pitchFamily="34" charset="0"/>
              </a:rPr>
              <a:t>39</a:t>
            </a:r>
            <a:r>
              <a:rPr lang="en-US" sz="2000" spc="40" dirty="0">
                <a:effectLst/>
                <a:ea typeface="Arial" panose="020B0604020202020204" pitchFamily="34" charset="0"/>
              </a:rPr>
              <a:t> </a:t>
            </a:r>
            <a:r>
              <a:rPr lang="en-US" sz="2000" dirty="0">
                <a:effectLst/>
                <a:ea typeface="Arial" panose="020B0604020202020204" pitchFamily="34" charset="0"/>
              </a:rPr>
              <a:t>distinct</a:t>
            </a:r>
            <a:r>
              <a:rPr lang="en-US" sz="2000" spc="40" dirty="0">
                <a:effectLst/>
                <a:ea typeface="Arial" panose="020B0604020202020204" pitchFamily="34" charset="0"/>
              </a:rPr>
              <a:t> </a:t>
            </a:r>
            <a:r>
              <a:rPr lang="en-US" sz="2000" dirty="0">
                <a:effectLst/>
                <a:ea typeface="Arial" panose="020B0604020202020204" pitchFamily="34" charset="0"/>
              </a:rPr>
              <a:t>communities,</a:t>
            </a:r>
            <a:r>
              <a:rPr lang="en-US" sz="2000" spc="40" dirty="0">
                <a:effectLst/>
                <a:ea typeface="Arial" panose="020B0604020202020204" pitchFamily="34" charset="0"/>
              </a:rPr>
              <a:t> </a:t>
            </a:r>
            <a:r>
              <a:rPr lang="en-US" sz="2000" dirty="0">
                <a:effectLst/>
                <a:ea typeface="Arial" panose="020B0604020202020204" pitchFamily="34" charset="0"/>
              </a:rPr>
              <a:t>organizations,</a:t>
            </a:r>
            <a:r>
              <a:rPr lang="en-US" sz="2000" spc="35" dirty="0">
                <a:effectLst/>
                <a:ea typeface="Arial" panose="020B0604020202020204" pitchFamily="34" charset="0"/>
              </a:rPr>
              <a:t> </a:t>
            </a:r>
            <a:r>
              <a:rPr lang="en-US" sz="2000" dirty="0">
                <a:effectLst/>
                <a:ea typeface="Arial" panose="020B0604020202020204" pitchFamily="34" charset="0"/>
              </a:rPr>
              <a:t>academic</a:t>
            </a:r>
            <a:r>
              <a:rPr lang="en-US" sz="2000" spc="40" dirty="0">
                <a:effectLst/>
                <a:ea typeface="Arial" panose="020B0604020202020204" pitchFamily="34" charset="0"/>
              </a:rPr>
              <a:t> </a:t>
            </a:r>
            <a:r>
              <a:rPr lang="en-US" sz="2000" dirty="0">
                <a:effectLst/>
                <a:ea typeface="Arial" panose="020B0604020202020204" pitchFamily="34" charset="0"/>
              </a:rPr>
              <a:t>institutions,</a:t>
            </a:r>
            <a:r>
              <a:rPr lang="en-US" sz="2000" spc="40" dirty="0">
                <a:effectLst/>
                <a:ea typeface="Arial" panose="020B0604020202020204" pitchFamily="34" charset="0"/>
              </a:rPr>
              <a:t> </a:t>
            </a:r>
            <a:r>
              <a:rPr lang="en-US" sz="2000" dirty="0">
                <a:effectLst/>
                <a:ea typeface="Arial" panose="020B0604020202020204" pitchFamily="34" charset="0"/>
              </a:rPr>
              <a:t>service</a:t>
            </a:r>
            <a:r>
              <a:rPr lang="en-US" sz="2000" spc="5" dirty="0">
                <a:effectLst/>
                <a:ea typeface="Arial" panose="020B0604020202020204" pitchFamily="34" charset="0"/>
              </a:rPr>
              <a:t> </a:t>
            </a:r>
            <a:r>
              <a:rPr lang="en-US" sz="2000" dirty="0">
                <a:effectLst/>
                <a:ea typeface="Arial" panose="020B0604020202020204" pitchFamily="34" charset="0"/>
              </a:rPr>
              <a:t>providers,</a:t>
            </a:r>
            <a:r>
              <a:rPr lang="en-US" sz="2000" spc="-55" dirty="0">
                <a:effectLst/>
                <a:ea typeface="Arial" panose="020B0604020202020204" pitchFamily="34" charset="0"/>
              </a:rPr>
              <a:t> </a:t>
            </a:r>
            <a:r>
              <a:rPr lang="en-US" sz="2000" dirty="0">
                <a:effectLst/>
                <a:ea typeface="Arial" panose="020B0604020202020204" pitchFamily="34" charset="0"/>
              </a:rPr>
              <a:t>and</a:t>
            </a:r>
            <a:r>
              <a:rPr lang="en-US" sz="2000" spc="-55" dirty="0">
                <a:effectLst/>
                <a:ea typeface="Arial" panose="020B0604020202020204" pitchFamily="34" charset="0"/>
              </a:rPr>
              <a:t> </a:t>
            </a:r>
            <a:r>
              <a:rPr lang="en-US" sz="2000" dirty="0">
                <a:effectLst/>
                <a:ea typeface="Arial" panose="020B0604020202020204" pitchFamily="34" charset="0"/>
              </a:rPr>
              <a:t>government</a:t>
            </a:r>
            <a:r>
              <a:rPr lang="en-US" sz="2000" spc="-55" dirty="0">
                <a:effectLst/>
                <a:ea typeface="Arial" panose="020B0604020202020204" pitchFamily="34" charset="0"/>
              </a:rPr>
              <a:t> </a:t>
            </a:r>
            <a:r>
              <a:rPr lang="en-US" sz="2000" dirty="0">
                <a:effectLst/>
                <a:ea typeface="Arial" panose="020B0604020202020204" pitchFamily="34" charset="0"/>
              </a:rPr>
              <a:t>agencies.</a:t>
            </a:r>
          </a:p>
          <a:p>
            <a:pPr marL="0" indent="0">
              <a:spcBef>
                <a:spcPts val="0"/>
              </a:spcBef>
              <a:buNone/>
            </a:pPr>
            <a:endParaRPr lang="en-US" sz="800" dirty="0">
              <a:effectLst/>
              <a:ea typeface="Arial" panose="020B0604020202020204" pitchFamily="34" charset="0"/>
            </a:endParaRPr>
          </a:p>
          <a:p>
            <a:pPr marL="0" indent="0">
              <a:buNone/>
            </a:pPr>
            <a:r>
              <a:rPr lang="en-US" sz="2000" b="1" dirty="0">
                <a:solidFill>
                  <a:schemeClr val="accent1"/>
                </a:solidFill>
                <a:ea typeface="Arial" panose="020B0604020202020204" pitchFamily="34" charset="0"/>
              </a:rPr>
              <a:t>Community Voice: </a:t>
            </a:r>
            <a:endParaRPr lang="en-US" sz="2000" b="1" dirty="0">
              <a:solidFill>
                <a:schemeClr val="accent1"/>
              </a:solidFill>
              <a:effectLst/>
              <a:ea typeface="Arial" panose="020B0604020202020204" pitchFamily="34" charset="0"/>
            </a:endParaRPr>
          </a:p>
          <a:p>
            <a:pPr marL="0" indent="0">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“One of the challenges that we find is while there are a lot of resources, they’re inaccessible to those marginalized communities, those immigrant communities, those who are limited English proficient.”</a:t>
            </a:r>
          </a:p>
          <a:p>
            <a:pPr marL="0" indent="0">
              <a:buNone/>
            </a:pPr>
            <a:endParaRPr lang="en-US" altLang="en-US" sz="800" dirty="0"/>
          </a:p>
          <a:p>
            <a:pPr marL="0" indent="0">
              <a:buNone/>
            </a:pPr>
            <a:r>
              <a:rPr lang="en-US" altLang="en-US" sz="1500" dirty="0"/>
              <a:t>LINK: </a:t>
            </a:r>
            <a:r>
              <a:rPr lang="en-US" sz="1500" dirty="0">
                <a:hlinkClick r:id="rId3"/>
              </a:rPr>
              <a:t>Microsoft Word - FINAL- OPGS SLS 2021 Report 01_18.docx (mass.gov)</a:t>
            </a:r>
            <a:endParaRPr lang="en-US" altLang="en-US" sz="2400" dirty="0"/>
          </a:p>
          <a:p>
            <a:pPr marL="0" indent="0">
              <a:buNone/>
            </a:pPr>
            <a:endParaRPr lang="en-US" altLang="en-US" sz="2400" dirty="0"/>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30</a:t>
            </a:fld>
            <a:endParaRPr lang="en-US" dirty="0">
              <a:solidFill>
                <a:srgbClr val="464646">
                  <a:lumMod val="40000"/>
                  <a:lumOff val="60000"/>
                </a:srgbClr>
              </a:solidFill>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619648" y="220096"/>
            <a:ext cx="11826389" cy="58477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 charset="0"/>
                <a:cs typeface="Arial" charset="0"/>
              </a:rPr>
              <a:t>2021: Stakeholder Listening Sessions (SLS)</a:t>
            </a:r>
            <a:endParaRPr lang="en-US" sz="3200" dirty="0">
              <a:solidFill>
                <a:schemeClr val="bg1"/>
              </a:solidFill>
            </a:endParaRPr>
          </a:p>
        </p:txBody>
      </p:sp>
      <p:pic>
        <p:nvPicPr>
          <p:cNvPr id="10" name="Content Placeholder 9">
            <a:extLst>
              <a:ext uri="{FF2B5EF4-FFF2-40B4-BE49-F238E27FC236}">
                <a16:creationId xmlns:a16="http://schemas.microsoft.com/office/drawing/2014/main" id="{BA2E5638-F26B-4986-95E6-FC8DF07B0E6B}"/>
              </a:ext>
            </a:extLst>
          </p:cNvPr>
          <p:cNvPicPr>
            <a:picLocks noGrp="1" noChangeAspect="1"/>
          </p:cNvPicPr>
          <p:nvPr>
            <p:ph sz="half" idx="2"/>
          </p:nvPr>
        </p:nvPicPr>
        <p:blipFill>
          <a:blip r:embed="rId4"/>
          <a:stretch>
            <a:fillRect/>
          </a:stretch>
        </p:blipFill>
        <p:spPr>
          <a:xfrm>
            <a:off x="7984273" y="1157111"/>
            <a:ext cx="3979128" cy="5143577"/>
          </a:xfrm>
        </p:spPr>
      </p:pic>
    </p:spTree>
    <p:extLst>
      <p:ext uri="{BB962C8B-B14F-4D97-AF65-F5344CB8AC3E}">
        <p14:creationId xmlns:p14="http://schemas.microsoft.com/office/powerpoint/2010/main" val="189702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620486" y="1157111"/>
            <a:ext cx="7304314" cy="5460697"/>
          </a:xfrm>
        </p:spPr>
        <p:txBody>
          <a:bodyPr>
            <a:normAutofit fontScale="70000" lnSpcReduction="20000"/>
          </a:bodyPr>
          <a:lstStyle/>
          <a:p>
            <a:pPr marL="0" indent="0">
              <a:buNone/>
            </a:pPr>
            <a:r>
              <a:rPr lang="en-US" altLang="en-US" sz="3600" b="1" dirty="0">
                <a:solidFill>
                  <a:schemeClr val="accent1"/>
                </a:solidFill>
              </a:rPr>
              <a:t>OPGS Strategic Vision </a:t>
            </a:r>
          </a:p>
          <a:p>
            <a:pPr lvl="1"/>
            <a:r>
              <a:rPr lang="en-US" altLang="en-US" sz="3200" dirty="0"/>
              <a:t>Partnerships and Collaboration</a:t>
            </a:r>
          </a:p>
          <a:p>
            <a:pPr lvl="1"/>
            <a:r>
              <a:rPr lang="en-US" altLang="en-US" sz="3200" dirty="0"/>
              <a:t>Centered on Promoting Equity</a:t>
            </a:r>
          </a:p>
          <a:p>
            <a:pPr lvl="1"/>
            <a:r>
              <a:rPr lang="en-US" altLang="en-US" sz="3200" dirty="0"/>
              <a:t>Empowering Community Voice </a:t>
            </a:r>
          </a:p>
          <a:p>
            <a:pPr marL="0" indent="0">
              <a:buNone/>
            </a:pPr>
            <a:endParaRPr lang="en-US" altLang="en-US" sz="3600" b="1" dirty="0">
              <a:solidFill>
                <a:schemeClr val="accent1"/>
              </a:solidFill>
            </a:endParaRPr>
          </a:p>
          <a:p>
            <a:pPr marL="0" indent="0">
              <a:buNone/>
            </a:pPr>
            <a:r>
              <a:rPr lang="en-US" altLang="en-US" sz="3600" b="1" dirty="0">
                <a:solidFill>
                  <a:schemeClr val="accent1"/>
                </a:solidFill>
              </a:rPr>
              <a:t>2016-2020 OPGS Milestones</a:t>
            </a:r>
          </a:p>
          <a:p>
            <a:pPr lvl="1"/>
            <a:r>
              <a:rPr lang="en-US" altLang="en-US" sz="3200" dirty="0"/>
              <a:t>Engaged over </a:t>
            </a:r>
            <a:r>
              <a:rPr lang="en-US" altLang="en-US" sz="3200" b="1" dirty="0">
                <a:solidFill>
                  <a:schemeClr val="accent1"/>
                </a:solidFill>
              </a:rPr>
              <a:t>1,400 </a:t>
            </a:r>
            <a:r>
              <a:rPr lang="en-US" altLang="en-US" sz="3200" dirty="0"/>
              <a:t>Community Stakeholders</a:t>
            </a:r>
          </a:p>
          <a:p>
            <a:pPr lvl="1"/>
            <a:r>
              <a:rPr lang="en-US" altLang="en-US" sz="3200" dirty="0"/>
              <a:t>Launched over </a:t>
            </a:r>
            <a:r>
              <a:rPr lang="en-US" altLang="en-US" sz="3200" b="1" dirty="0">
                <a:solidFill>
                  <a:schemeClr val="accent1"/>
                </a:solidFill>
              </a:rPr>
              <a:t>18</a:t>
            </a:r>
            <a:r>
              <a:rPr lang="en-US" altLang="en-US" sz="3200" dirty="0"/>
              <a:t> programs and initiatives</a:t>
            </a:r>
          </a:p>
          <a:p>
            <a:pPr marL="457200" lvl="1" indent="0">
              <a:buNone/>
            </a:pPr>
            <a:endParaRPr lang="en-US" altLang="en-US" sz="3600" dirty="0"/>
          </a:p>
          <a:p>
            <a:pPr marL="0" indent="0">
              <a:buNone/>
            </a:pPr>
            <a:r>
              <a:rPr lang="en-US" altLang="en-US" sz="3600" b="1" dirty="0">
                <a:solidFill>
                  <a:schemeClr val="accent1"/>
                </a:solidFill>
              </a:rPr>
              <a:t>Programmatic Highlights</a:t>
            </a:r>
          </a:p>
          <a:p>
            <a:pPr lvl="1"/>
            <a:r>
              <a:rPr lang="en-US" altLang="en-US" sz="3200" b="1" dirty="0">
                <a:solidFill>
                  <a:schemeClr val="accent1"/>
                </a:solidFill>
              </a:rPr>
              <a:t>3,167 </a:t>
            </a:r>
            <a:r>
              <a:rPr lang="en-US" altLang="en-US" sz="3200" dirty="0"/>
              <a:t>individual reached – Ambassador Project</a:t>
            </a:r>
          </a:p>
          <a:p>
            <a:pPr lvl="1"/>
            <a:r>
              <a:rPr lang="en-US" altLang="en-US" sz="3200" b="1" dirty="0">
                <a:solidFill>
                  <a:schemeClr val="accent1"/>
                </a:solidFill>
              </a:rPr>
              <a:t>46</a:t>
            </a:r>
            <a:r>
              <a:rPr lang="en-US" altLang="en-US" sz="3200" dirty="0"/>
              <a:t> caregivers and </a:t>
            </a:r>
            <a:r>
              <a:rPr lang="en-US" altLang="en-US" sz="3200" b="1" dirty="0">
                <a:solidFill>
                  <a:schemeClr val="accent1"/>
                </a:solidFill>
              </a:rPr>
              <a:t>67</a:t>
            </a:r>
            <a:r>
              <a:rPr lang="en-US" altLang="en-US" sz="3200" dirty="0"/>
              <a:t> youth trained-  Photovoice Project </a:t>
            </a:r>
          </a:p>
          <a:p>
            <a:pPr lvl="1"/>
            <a:r>
              <a:rPr lang="en-US" altLang="en-US" sz="3200" dirty="0">
                <a:solidFill>
                  <a:srgbClr val="4376BB"/>
                </a:solidFill>
              </a:rPr>
              <a:t>&gt;</a:t>
            </a:r>
            <a:r>
              <a:rPr lang="en-US" altLang="en-US" sz="3200" b="1" dirty="0">
                <a:solidFill>
                  <a:schemeClr val="accent1"/>
                </a:solidFill>
              </a:rPr>
              <a:t>44m</a:t>
            </a:r>
            <a:r>
              <a:rPr lang="en-US" altLang="en-US" sz="3200" dirty="0"/>
              <a:t> impression via communication campaign</a:t>
            </a:r>
            <a:endParaRPr lang="en-US" altLang="en-US" sz="3200" b="1" dirty="0">
              <a:solidFill>
                <a:schemeClr val="accent1"/>
              </a:solidFill>
            </a:endParaRPr>
          </a:p>
          <a:p>
            <a:pPr marL="0" indent="0">
              <a:buNone/>
            </a:pPr>
            <a:endParaRPr lang="en-US" altLang="en-US" sz="2400" dirty="0"/>
          </a:p>
          <a:p>
            <a:pPr marL="0" indent="0">
              <a:buNone/>
            </a:pPr>
            <a:r>
              <a:rPr lang="en-US" altLang="en-US" sz="2200" dirty="0"/>
              <a:t>LINK: </a:t>
            </a:r>
            <a:r>
              <a:rPr lang="en-US" sz="2200" dirty="0">
                <a:hlinkClick r:id="rId3"/>
              </a:rPr>
              <a:t>Office of Problem Gambling Services Annual Reports | Mass.gov</a:t>
            </a:r>
            <a:endParaRPr lang="en-US" altLang="en-US" sz="2200" dirty="0"/>
          </a:p>
          <a:p>
            <a:endParaRPr lang="en-US" altLang="en-US" sz="2400" dirty="0"/>
          </a:p>
          <a:p>
            <a:pPr marL="0" indent="0">
              <a:buNone/>
            </a:pPr>
            <a:endParaRPr lang="en-US" altLang="en-US" sz="2400" dirty="0"/>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31</a:t>
            </a:fld>
            <a:endParaRPr lang="en-US" dirty="0">
              <a:solidFill>
                <a:srgbClr val="464646">
                  <a:lumMod val="40000"/>
                  <a:lumOff val="60000"/>
                </a:srgbClr>
              </a:solidFill>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620486" y="217801"/>
            <a:ext cx="11826389" cy="58477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Arial" charset="0"/>
                <a:cs typeface="Arial" charset="0"/>
              </a:rPr>
              <a:t>2020: OPGS Annual Report Highlights </a:t>
            </a:r>
            <a:endParaRPr lang="en-US" sz="3200" dirty="0">
              <a:solidFill>
                <a:schemeClr val="bg1"/>
              </a:solidFill>
            </a:endParaRPr>
          </a:p>
        </p:txBody>
      </p:sp>
      <p:pic>
        <p:nvPicPr>
          <p:cNvPr id="9" name="Content Placeholder 8">
            <a:extLst>
              <a:ext uri="{FF2B5EF4-FFF2-40B4-BE49-F238E27FC236}">
                <a16:creationId xmlns:a16="http://schemas.microsoft.com/office/drawing/2014/main" id="{358698EA-827D-4F02-BBD5-12A73BCECDBD}"/>
              </a:ext>
            </a:extLst>
          </p:cNvPr>
          <p:cNvPicPr>
            <a:picLocks noGrp="1" noChangeAspect="1"/>
          </p:cNvPicPr>
          <p:nvPr>
            <p:ph sz="half" idx="2"/>
          </p:nvPr>
        </p:nvPicPr>
        <p:blipFill>
          <a:blip r:embed="rId4"/>
          <a:stretch>
            <a:fillRect/>
          </a:stretch>
        </p:blipFill>
        <p:spPr>
          <a:xfrm>
            <a:off x="8369668" y="1157111"/>
            <a:ext cx="3685320" cy="4754563"/>
          </a:xfrm>
          <a:prstGeom prst="rect">
            <a:avLst/>
          </a:prstGeom>
        </p:spPr>
      </p:pic>
    </p:spTree>
    <p:extLst>
      <p:ext uri="{BB962C8B-B14F-4D97-AF65-F5344CB8AC3E}">
        <p14:creationId xmlns:p14="http://schemas.microsoft.com/office/powerpoint/2010/main" val="3009991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618734" y="1371600"/>
            <a:ext cx="5401066" cy="4754880"/>
          </a:xfrm>
        </p:spPr>
        <p:txBody>
          <a:bodyPr>
            <a:normAutofit fontScale="92500"/>
          </a:bodyPr>
          <a:lstStyle/>
          <a:p>
            <a:pPr>
              <a:spcAft>
                <a:spcPts val="1000"/>
              </a:spcAft>
              <a:defRPr/>
            </a:pPr>
            <a:r>
              <a:rPr lang="en-US" altLang="en-US" sz="2400" b="1" dirty="0">
                <a:solidFill>
                  <a:srgbClr val="0070C0"/>
                </a:solidFill>
              </a:rPr>
              <a:t>Utilize data </a:t>
            </a:r>
            <a:r>
              <a:rPr lang="en-US" altLang="en-US" sz="2400" dirty="0"/>
              <a:t>to inform the allocation of resources for precise public health.</a:t>
            </a:r>
          </a:p>
          <a:p>
            <a:pPr>
              <a:spcAft>
                <a:spcPts val="1000"/>
              </a:spcAft>
              <a:defRPr/>
            </a:pPr>
            <a:r>
              <a:rPr lang="en-US" altLang="en-US" sz="2400" b="1" dirty="0">
                <a:solidFill>
                  <a:srgbClr val="0070C0"/>
                </a:solidFill>
              </a:rPr>
              <a:t>Focus on the social determinants of health </a:t>
            </a:r>
            <a:r>
              <a:rPr lang="en-US" altLang="en-US" sz="2400" dirty="0"/>
              <a:t>to address, plan, and develop problem gambling services.</a:t>
            </a:r>
            <a:endParaRPr lang="en-US" altLang="en-US" sz="2400" b="1" dirty="0"/>
          </a:p>
          <a:p>
            <a:pPr>
              <a:spcAft>
                <a:spcPts val="1000"/>
              </a:spcAft>
              <a:defRPr/>
            </a:pPr>
            <a:r>
              <a:rPr lang="en-US" altLang="en-US" sz="2400" b="1" dirty="0">
                <a:solidFill>
                  <a:srgbClr val="0070C0"/>
                </a:solidFill>
              </a:rPr>
              <a:t>Engage communities </a:t>
            </a:r>
            <a:r>
              <a:rPr lang="en-US" altLang="en-US" sz="2400" dirty="0"/>
              <a:t>to inform, develop, and implement services with a specific emphasis on marginalized populations.</a:t>
            </a:r>
          </a:p>
          <a:p>
            <a:pPr>
              <a:spcAft>
                <a:spcPts val="1000"/>
              </a:spcAft>
              <a:defRPr/>
            </a:pPr>
            <a:r>
              <a:rPr lang="en-US" altLang="en-US" sz="2400" b="1" dirty="0">
                <a:solidFill>
                  <a:srgbClr val="0070C0"/>
                </a:solidFill>
              </a:rPr>
              <a:t>Break down silos </a:t>
            </a:r>
            <a:r>
              <a:rPr lang="en-US" altLang="en-US" sz="2400" dirty="0"/>
              <a:t>and create meaningful integration that will promote health and wellness for everyone.</a:t>
            </a:r>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32</a:t>
            </a:fld>
            <a:endParaRPr lang="en-US" dirty="0">
              <a:solidFill>
                <a:srgbClr val="464646">
                  <a:lumMod val="40000"/>
                  <a:lumOff val="60000"/>
                </a:srgbClr>
              </a:solidFill>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618734" y="223327"/>
            <a:ext cx="11161633" cy="584775"/>
          </a:xfrm>
          <a:prstGeom prst="rect">
            <a:avLst/>
          </a:prstGeom>
          <a:noFill/>
        </p:spPr>
        <p:txBody>
          <a:bodyPr wrap="square" rtlCol="0">
            <a:spAutoFit/>
          </a:bodyPr>
          <a:lstStyle/>
          <a:p>
            <a:pPr>
              <a:defRPr/>
            </a:pPr>
            <a:r>
              <a:rPr lang="en-US" altLang="en-US" sz="3200" b="1" dirty="0">
                <a:solidFill>
                  <a:schemeClr val="bg1"/>
                </a:solidFill>
                <a:latin typeface="Arial" panose="020B0604020202020204" pitchFamily="34" charset="0"/>
                <a:cs typeface="Arial" panose="020B0604020202020204" pitchFamily="34" charset="0"/>
              </a:rPr>
              <a:t>Key Principles for a Public Health Path Forward</a:t>
            </a:r>
            <a:endParaRPr lang="en-US" sz="3200" b="1" dirty="0">
              <a:solidFill>
                <a:schemeClr val="bg1"/>
              </a:solidFill>
              <a:latin typeface="Arial" panose="020B0604020202020204" pitchFamily="34" charset="0"/>
              <a:cs typeface="Arial" panose="020B0604020202020204" pitchFamily="34" charset="0"/>
            </a:endParaRPr>
          </a:p>
        </p:txBody>
      </p:sp>
      <p:pic>
        <p:nvPicPr>
          <p:cNvPr id="8" name="Picture 5" descr="C:\Users\vortiz\AppData\Local\Microsoft\Windows\Temporary Internet Files\Content.Outlook\8LR3QHFW\town hall (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4459"/>
          <a:stretch>
            <a:fillRect/>
          </a:stretch>
        </p:blipFill>
        <p:spPr bwMode="auto">
          <a:xfrm>
            <a:off x="6159359" y="980030"/>
            <a:ext cx="6028094" cy="553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2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C36098E-FC1B-4DCB-BBF6-FEFA34083AD0}"/>
              </a:ext>
            </a:extLst>
          </p:cNvPr>
          <p:cNvSpPr txBox="1">
            <a:spLocks/>
          </p:cNvSpPr>
          <p:nvPr/>
        </p:nvSpPr>
        <p:spPr>
          <a:xfrm>
            <a:off x="1931566" y="1945002"/>
            <a:ext cx="8153399" cy="7620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1" u="none" strike="noStrike" kern="1200" cap="none" spc="0" normalizeH="0" baseline="0" noProof="0" dirty="0">
                <a:ln>
                  <a:noFill/>
                </a:ln>
                <a:solidFill>
                  <a:schemeClr val="bg1"/>
                </a:solidFill>
                <a:effectLst/>
                <a:uLnTx/>
                <a:uFillTx/>
                <a:latin typeface="Arial" charset="0"/>
                <a:cs typeface="Arial" charset="0"/>
              </a:rPr>
              <a:t>Thank you!</a:t>
            </a:r>
          </a:p>
        </p:txBody>
      </p:sp>
      <p:sp>
        <p:nvSpPr>
          <p:cNvPr id="5" name="Subtitle 3">
            <a:extLst>
              <a:ext uri="{FF2B5EF4-FFF2-40B4-BE49-F238E27FC236}">
                <a16:creationId xmlns:a16="http://schemas.microsoft.com/office/drawing/2014/main" id="{8EE167A3-5561-4CED-9517-775A166B0303}"/>
              </a:ext>
            </a:extLst>
          </p:cNvPr>
          <p:cNvSpPr txBox="1">
            <a:spLocks/>
          </p:cNvSpPr>
          <p:nvPr/>
        </p:nvSpPr>
        <p:spPr>
          <a:xfrm>
            <a:off x="1252025" y="3200404"/>
            <a:ext cx="9692640" cy="1838492"/>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lang="en-US" altLang="en-US" dirty="0">
                <a:solidFill>
                  <a:sysClr val="window" lastClr="FFFFFF"/>
                </a:solidFill>
                <a:latin typeface="Calibri"/>
              </a:rPr>
              <a:t>Victor Ortiz</a:t>
            </a:r>
            <a:endParaRPr kumimoji="0" lang="en-US" altLang="en-US" sz="2400" b="0" i="0" u="none" strike="noStrike" kern="1200" cap="none" spc="0" normalizeH="0" baseline="0" noProof="0" dirty="0">
              <a:ln>
                <a:noFill/>
              </a:ln>
              <a:solidFill>
                <a:sysClr val="window" lastClr="FFFFFF"/>
              </a:solidFill>
              <a:effectLst/>
              <a:uLnTx/>
              <a:uFillTx/>
              <a:latin typeface="Calibri"/>
              <a:cs typeface="Arial" charset="0"/>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lang="en-US" altLang="en-US" dirty="0">
                <a:latin typeface="Calibri"/>
              </a:rPr>
              <a:t>Victor.Ortiz@mass.gov</a:t>
            </a:r>
            <a:endParaRPr lang="en-US" altLang="en-US" noProof="0" dirty="0">
              <a:latin typeface="Calibri"/>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endParaRPr lang="en-US" altLang="en-US" noProof="0" dirty="0">
              <a:latin typeface="Calibri"/>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lang="en-US" altLang="en-US" noProof="0" dirty="0">
                <a:solidFill>
                  <a:sysClr val="window" lastClr="FFFFFF"/>
                </a:solidFill>
                <a:latin typeface="Calibri"/>
              </a:rPr>
              <a:t>Office of Problem Gambling Services</a:t>
            </a: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lang="en-US" b="0" i="0" dirty="0">
                <a:effectLst/>
                <a:latin typeface="Calibri" panose="020F0502020204030204" pitchFamily="34" charset="0"/>
                <a:hlinkClick r:id="rId2">
                  <a:extLst>
                    <a:ext uri="{A12FA001-AC4F-418D-AE19-62706E023703}">
                      <ahyp:hlinkClr xmlns:ahyp="http://schemas.microsoft.com/office/drawing/2018/hyperlinkcolor" val="tx"/>
                    </a:ext>
                  </a:extLst>
                </a:hlinkClick>
              </a:rPr>
              <a:t>https://www.mass.gov/orgs/office-of-problem-gambling-services</a:t>
            </a:r>
            <a:endParaRPr lang="en-US" altLang="en-US" noProof="0" dirty="0">
              <a:latin typeface="Calibri"/>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endParaRPr kumimoji="0" lang="en-US" altLang="en-US" sz="2400" b="0" i="0" u="none" strike="noStrike" kern="1200" cap="none" spc="0" normalizeH="0" baseline="0" noProof="0" dirty="0">
              <a:ln>
                <a:noFill/>
              </a:ln>
              <a:solidFill>
                <a:sysClr val="window" lastClr="FFFFFF"/>
              </a:solidFill>
              <a:effectLst/>
              <a:uLnTx/>
              <a:uFillTx/>
              <a:latin typeface="Calibri"/>
              <a:cs typeface="Arial" charset="0"/>
            </a:endParaRPr>
          </a:p>
        </p:txBody>
      </p:sp>
    </p:spTree>
    <p:extLst>
      <p:ext uri="{BB962C8B-B14F-4D97-AF65-F5344CB8AC3E}">
        <p14:creationId xmlns:p14="http://schemas.microsoft.com/office/powerpoint/2010/main" val="3895875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 y="1767011"/>
            <a:ext cx="11032959" cy="1661989"/>
          </a:xfrm>
          <a:prstGeom prst="rect">
            <a:avLst/>
          </a:prstGeom>
        </p:spPr>
        <p:txBody>
          <a:bodyPr wrap="square" lIns="91014" tIns="45718" rIns="91014"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Vaccine Equity Initiative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Public Health</a:t>
            </a:r>
            <a:endParaRPr kumimoji="0" lang="en-US" sz="15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Content Placeholder 16">
            <a:extLst>
              <a:ext uri="{FF2B5EF4-FFF2-40B4-BE49-F238E27FC236}">
                <a16:creationId xmlns:a16="http://schemas.microsoft.com/office/drawing/2014/main" id="{C1DAB690-EEBF-4CC9-B78C-0FF65A046224}"/>
              </a:ext>
            </a:extLst>
          </p:cNvPr>
          <p:cNvSpPr txBox="1">
            <a:spLocks/>
          </p:cNvSpPr>
          <p:nvPr/>
        </p:nvSpPr>
        <p:spPr>
          <a:xfrm>
            <a:off x="649716" y="3657600"/>
            <a:ext cx="8602947" cy="2011753"/>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Clr>
                <a:srgbClr val="CB1F54"/>
              </a:buClr>
              <a:buFont typeface="Arial"/>
              <a:buNone/>
              <a:defRPr sz="1800" kern="1200">
                <a:solidFill>
                  <a:schemeClr val="bg1"/>
                </a:solidFill>
                <a:latin typeface="+mn-lt"/>
                <a:ea typeface="+mn-ea"/>
                <a:cs typeface="+mn-cs"/>
              </a:defRPr>
            </a:lvl1pPr>
            <a:lvl2pPr marL="4572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2pPr>
            <a:lvl3pPr marL="9144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3pPr>
            <a:lvl4pPr marL="13716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CB1F54"/>
              </a:buClr>
              <a:buFont typeface="Arial"/>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Ruth Blodgett</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Director, Bureau of Community Health and Prevention</a:t>
            </a:r>
          </a:p>
          <a:p>
            <a:pPr marL="0" marR="0" lvl="0" indent="0" algn="l" defTabSz="914400" rtl="0" eaLnBrk="1" fontAlgn="auto" latinLnBrk="0" hangingPunct="1">
              <a:lnSpc>
                <a:spcPct val="110000"/>
              </a:lnSpc>
              <a:spcBef>
                <a:spcPts val="1000"/>
              </a:spcBef>
              <a:spcAft>
                <a:spcPts val="0"/>
              </a:spcAft>
              <a:buClr>
                <a:srgbClr val="CB1F54"/>
              </a:buClr>
              <a:buSzTx/>
              <a:buFont typeface="Arial"/>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Abigail R. Averbach, MSc</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Assistant Commissioner and Director, Office of Population Health</a:t>
            </a:r>
          </a:p>
          <a:p>
            <a:pPr marL="0" marR="0" lvl="0" indent="0" algn="l" defTabSz="914400" rtl="0" eaLnBrk="1" fontAlgn="auto" latinLnBrk="0" hangingPunct="1">
              <a:lnSpc>
                <a:spcPct val="110000"/>
              </a:lnSpc>
              <a:spcBef>
                <a:spcPts val="1000"/>
              </a:spcBef>
              <a:spcAft>
                <a:spcPts val="0"/>
              </a:spcAft>
              <a:buClr>
                <a:srgbClr val="CB1F54"/>
              </a:buClr>
              <a:buSzTx/>
              <a:buFont typeface="Arial"/>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Eduardo Nettle</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Population Health Manager and VEI Community Liaison, Boston</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4" name="Picture 8" descr="VEI canvassers in Lawrence">
            <a:extLst>
              <a:ext uri="{FF2B5EF4-FFF2-40B4-BE49-F238E27FC236}">
                <a16:creationId xmlns:a16="http://schemas.microsoft.com/office/drawing/2014/main" id="{8905FE21-39FD-4604-810C-B116B9688D19}"/>
              </a:ext>
            </a:extLst>
          </p:cNvPr>
          <p:cNvPicPr>
            <a:picLocks noChangeAspect="1"/>
          </p:cNvPicPr>
          <p:nvPr/>
        </p:nvPicPr>
        <p:blipFill>
          <a:blip r:embed="rId3"/>
          <a:stretch>
            <a:fillRect/>
          </a:stretch>
        </p:blipFill>
        <p:spPr>
          <a:xfrm>
            <a:off x="7644487" y="2882998"/>
            <a:ext cx="4118756" cy="3096309"/>
          </a:xfrm>
          <a:prstGeom prst="rect">
            <a:avLst/>
          </a:prstGeom>
        </p:spPr>
      </p:pic>
    </p:spTree>
    <p:extLst>
      <p:ext uri="{BB962C8B-B14F-4D97-AF65-F5344CB8AC3E}">
        <p14:creationId xmlns:p14="http://schemas.microsoft.com/office/powerpoint/2010/main" val="1978894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78E9B1D-2637-4477-A905-B7F2DE6D08B9}"/>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38" name="think-cell Slide" r:id="rId5" imgW="395" imgH="396" progId="TCLayout.ActiveDocument.1">
                  <p:embed/>
                </p:oleObj>
              </mc:Choice>
              <mc:Fallback>
                <p:oleObj name="think-cell Slide" r:id="rId5" imgW="395" imgH="396" progId="TCLayout.ActiveDocument.1">
                  <p:embed/>
                  <p:pic>
                    <p:nvPicPr>
                      <p:cNvPr id="5" name="Object 4" hidden="1">
                        <a:extLst>
                          <a:ext uri="{FF2B5EF4-FFF2-40B4-BE49-F238E27FC236}">
                            <a16:creationId xmlns:a16="http://schemas.microsoft.com/office/drawing/2014/main" id="{278E9B1D-2637-4477-A905-B7F2DE6D08B9}"/>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A854BE5D-DDCC-4D7A-9B1E-5BFE0A37FADA}"/>
              </a:ext>
            </a:extLst>
          </p:cNvPr>
          <p:cNvSpPr>
            <a:spLocks noGrp="1"/>
          </p:cNvSpPr>
          <p:nvPr>
            <p:ph type="body" sz="quarter" idx="4294967295"/>
          </p:nvPr>
        </p:nvSpPr>
        <p:spPr>
          <a:xfrm>
            <a:off x="609599" y="1236583"/>
            <a:ext cx="10991653" cy="3254375"/>
          </a:xfrm>
          <a:prstGeom prst="rect">
            <a:avLst/>
          </a:prstGeom>
        </p:spPr>
        <p:txBody>
          <a:bodyPr vert="horz" wrap="square" lIns="68580" tIns="34290" rIns="68580" bIns="34290" rtlCol="0" anchor="t" anchorCtr="0">
            <a:noAutofit/>
          </a:bodyPr>
          <a:lstStyle/>
          <a:p>
            <a:pPr marL="0" indent="0">
              <a:lnSpc>
                <a:spcPct val="100000"/>
              </a:lnSpc>
              <a:spcBef>
                <a:spcPts val="600"/>
              </a:spcBef>
              <a:spcAft>
                <a:spcPts val="600"/>
              </a:spcAft>
              <a:buNone/>
            </a:pPr>
            <a:r>
              <a:rPr lang="en-US" sz="2000" dirty="0">
                <a:ea typeface="+mn-lt"/>
                <a:cs typeface="+mn-lt"/>
              </a:rPr>
              <a:t>The Baker-</a:t>
            </a:r>
            <a:r>
              <a:rPr lang="en-US" sz="2000" dirty="0" err="1">
                <a:ea typeface="+mn-lt"/>
                <a:cs typeface="+mn-lt"/>
              </a:rPr>
              <a:t>Polito</a:t>
            </a:r>
            <a:r>
              <a:rPr lang="en-US" sz="2000" dirty="0">
                <a:ea typeface="+mn-lt"/>
                <a:cs typeface="+mn-lt"/>
              </a:rPr>
              <a:t> administration launched the </a:t>
            </a:r>
            <a:r>
              <a:rPr lang="en-US" sz="2000" b="1" dirty="0">
                <a:ea typeface="+mn-lt"/>
                <a:cs typeface="+mn-lt"/>
              </a:rPr>
              <a:t>Vaccine Equity Initiative in February 2021 </a:t>
            </a:r>
            <a:r>
              <a:rPr lang="en-US" sz="2000" dirty="0">
                <a:ea typeface="+mn-lt"/>
                <a:cs typeface="+mn-lt"/>
              </a:rPr>
              <a:t>to work with the populations and communities hardest hit by COVID-19. The Initiative works to increase awareness and acceptance of the vaccine, increase access to vaccination locations, and increase administration rates.</a:t>
            </a:r>
            <a:endParaRPr lang="en-US" dirty="0">
              <a:ea typeface="+mn-lt"/>
              <a:cs typeface="+mn-lt"/>
            </a:endParaRPr>
          </a:p>
          <a:p>
            <a:pPr marL="0" indent="0">
              <a:lnSpc>
                <a:spcPct val="100000"/>
              </a:lnSpc>
              <a:spcBef>
                <a:spcPts val="600"/>
              </a:spcBef>
              <a:spcAft>
                <a:spcPts val="600"/>
              </a:spcAft>
              <a:buNone/>
            </a:pPr>
            <a:r>
              <a:rPr lang="en-US" sz="2000" dirty="0">
                <a:ea typeface="+mn-lt"/>
                <a:cs typeface="+mn-lt"/>
              </a:rPr>
              <a:t>This approach is </a:t>
            </a:r>
            <a:r>
              <a:rPr lang="en-US" sz="2000" b="1" dirty="0">
                <a:ea typeface="+mn-lt"/>
                <a:cs typeface="+mn-lt"/>
              </a:rPr>
              <a:t>driven by community needs</a:t>
            </a:r>
            <a:r>
              <a:rPr lang="en-US" sz="2000" dirty="0">
                <a:ea typeface="+mn-lt"/>
                <a:cs typeface="+mn-lt"/>
              </a:rPr>
              <a:t> and is</a:t>
            </a:r>
            <a:r>
              <a:rPr lang="en-US" sz="2000" b="1" dirty="0">
                <a:ea typeface="+mn-lt"/>
                <a:cs typeface="+mn-lt"/>
              </a:rPr>
              <a:t> centered on equity</a:t>
            </a:r>
            <a:r>
              <a:rPr lang="en-US" sz="2000" dirty="0">
                <a:ea typeface="+mn-lt"/>
                <a:cs typeface="+mn-lt"/>
              </a:rPr>
              <a:t>.</a:t>
            </a:r>
            <a:r>
              <a:rPr lang="en-US" sz="2000" b="1" dirty="0">
                <a:cs typeface="Calibri"/>
              </a:rPr>
              <a:t> </a:t>
            </a:r>
            <a:endParaRPr lang="en-US" dirty="0">
              <a:cs typeface="Calibri"/>
            </a:endParaRPr>
          </a:p>
          <a:p>
            <a:pPr marL="0" indent="0">
              <a:lnSpc>
                <a:spcPct val="100000"/>
              </a:lnSpc>
              <a:spcBef>
                <a:spcPts val="600"/>
              </a:spcBef>
              <a:spcAft>
                <a:spcPts val="600"/>
              </a:spcAft>
              <a:buNone/>
            </a:pPr>
            <a:r>
              <a:rPr lang="en-US" sz="2000" dirty="0">
                <a:ea typeface="+mn-lt"/>
                <a:cs typeface="+mn-lt"/>
              </a:rPr>
              <a:t>VEI has improved trust in the vaccine and boosted vaccination rates in the 20 municipalities most disproportionately impacted by COVID-19.  </a:t>
            </a:r>
            <a:endParaRPr lang="en-US" sz="2000" dirty="0">
              <a:latin typeface="Calibri"/>
              <a:cs typeface="Calibri"/>
            </a:endParaRPr>
          </a:p>
          <a:p>
            <a:pPr>
              <a:buNone/>
            </a:pPr>
            <a:endParaRPr lang="en-US" sz="1250" dirty="0">
              <a:cs typeface="Calibri"/>
            </a:endParaRPr>
          </a:p>
        </p:txBody>
      </p:sp>
      <p:sp>
        <p:nvSpPr>
          <p:cNvPr id="8" name="Content Placeholder 2">
            <a:extLst>
              <a:ext uri="{FF2B5EF4-FFF2-40B4-BE49-F238E27FC236}">
                <a16:creationId xmlns:a16="http://schemas.microsoft.com/office/drawing/2014/main" id="{B5928561-5C53-43A9-8CC5-C519EAA498D9}"/>
              </a:ext>
            </a:extLst>
          </p:cNvPr>
          <p:cNvSpPr txBox="1">
            <a:spLocks/>
          </p:cNvSpPr>
          <p:nvPr/>
        </p:nvSpPr>
        <p:spPr>
          <a:xfrm>
            <a:off x="8435687" y="1390040"/>
            <a:ext cx="3962400" cy="4360579"/>
          </a:xfrm>
          <a:prstGeom prst="rect">
            <a:avLst/>
          </a:prstGeom>
        </p:spPr>
        <p:txBody>
          <a:bodyPr vert="horz" lIns="91214" tIns="45607" rIns="91214" bIns="456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E942D19-A44B-4617-B17E-C0CC9F8D3A01}"/>
              </a:ext>
            </a:extLst>
          </p:cNvPr>
          <p:cNvSpPr txBox="1"/>
          <p:nvPr/>
        </p:nvSpPr>
        <p:spPr>
          <a:xfrm>
            <a:off x="2145103" y="4644414"/>
            <a:ext cx="8223451" cy="1946167"/>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5A0E2A0-F5A0-46D7-B3FC-34A5FE43E90C}"/>
              </a:ext>
            </a:extLst>
          </p:cNvPr>
          <p:cNvSpPr/>
          <p:nvPr/>
        </p:nvSpPr>
        <p:spPr>
          <a:xfrm>
            <a:off x="473749" y="3487320"/>
            <a:ext cx="11197086" cy="2847239"/>
          </a:xfrm>
          <a:prstGeom prst="rect">
            <a:avLst/>
          </a:prstGeom>
          <a:solidFill>
            <a:schemeClr val="accent1">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solidFill>
                  <a:prstClr val="white"/>
                </a:solid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BB1D66A-1EE2-4444-8A9C-446EB520D953}"/>
              </a:ext>
            </a:extLst>
          </p:cNvPr>
          <p:cNvSpPr txBox="1">
            <a:spLocks/>
          </p:cNvSpPr>
          <p:nvPr/>
        </p:nvSpPr>
        <p:spPr>
          <a:xfrm>
            <a:off x="1270583" y="4177213"/>
            <a:ext cx="9650833" cy="1938992"/>
          </a:xfrm>
          <a:prstGeom prst="rect">
            <a:avLst/>
          </a:prstGeom>
          <a:noFill/>
          <a:ln w="6350">
            <a:noFill/>
            <a:miter lim="800000"/>
          </a:ln>
        </p:spPr>
        <p:txBody>
          <a:bodyPr wrap="square" numCol="4" spcCol="6400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Boston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Brockton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Chelsea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Everett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Fall River</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Fitchburg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Framingham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Haverhill</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Holyoke</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Lawrence</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Leominster</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Lowell</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Lynn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Malden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Methuen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New Bedford</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Randolph</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Revere</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Springfield</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Worcester</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DA13479E-E434-4085-80C6-A239139A2775}"/>
              </a:ext>
            </a:extLst>
          </p:cNvPr>
          <p:cNvSpPr txBox="1"/>
          <p:nvPr/>
        </p:nvSpPr>
        <p:spPr>
          <a:xfrm>
            <a:off x="726814" y="3647098"/>
            <a:ext cx="5000111" cy="270672"/>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20 Priority Municipalities</a:t>
            </a:r>
          </a:p>
        </p:txBody>
      </p:sp>
      <p:sp>
        <p:nvSpPr>
          <p:cNvPr id="15" name="TextBox 14">
            <a:extLst>
              <a:ext uri="{FF2B5EF4-FFF2-40B4-BE49-F238E27FC236}">
                <a16:creationId xmlns:a16="http://schemas.microsoft.com/office/drawing/2014/main" id="{2D5EFE7C-DEC2-4A00-B9FC-66FD1D12FB6B}"/>
              </a:ext>
            </a:extLst>
          </p:cNvPr>
          <p:cNvSpPr txBox="1"/>
          <p:nvPr/>
        </p:nvSpPr>
        <p:spPr>
          <a:xfrm>
            <a:off x="609600" y="219578"/>
            <a:ext cx="10803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About the Vaccine Equity Initiative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416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C3767522-57D2-475F-9BDE-6C5A47536B2E}"/>
              </a:ext>
            </a:extLst>
          </p:cNvPr>
          <p:cNvSpPr txBox="1">
            <a:spLocks/>
          </p:cNvSpPr>
          <p:nvPr/>
        </p:nvSpPr>
        <p:spPr>
          <a:xfrm>
            <a:off x="409099" y="1021109"/>
            <a:ext cx="11752494"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en-US" sz="1800" b="1" i="0" u="none" strike="noStrike" kern="1200" cap="none" spc="0" normalizeH="0" baseline="0" noProof="0" dirty="0">
                <a:ln>
                  <a:noFill/>
                </a:ln>
                <a:solidFill>
                  <a:prstClr val="white"/>
                </a:solidFill>
                <a:effectLst/>
                <a:uLnTx/>
                <a:uFillTx/>
                <a:latin typeface="Calibri" panose="020F0502020204030204"/>
                <a:ea typeface="+mj-ea"/>
                <a:cs typeface="+mj-cs"/>
              </a:rPr>
              <a:t>All 20 of the Vaccine Equity Initiative communities have made strong progress </a:t>
            </a:r>
            <a:r>
              <a:rPr kumimoji="0" lang="en-US" sz="1800" b="1" i="0" u="none" strike="noStrike" kern="1200" cap="none" spc="0" normalizeH="0" baseline="0" noProof="0">
                <a:ln>
                  <a:noFill/>
                </a:ln>
                <a:solidFill>
                  <a:prstClr val="white"/>
                </a:solidFill>
                <a:effectLst/>
                <a:uLnTx/>
                <a:uFillTx/>
                <a:latin typeface="Calibri" panose="020F0502020204030204"/>
                <a:ea typeface="+mj-ea"/>
                <a:cs typeface="+mj-cs"/>
              </a:rPr>
              <a:t>in vaccinations</a:t>
            </a:r>
            <a:endParaRPr kumimoji="0" lang="en-US" sz="2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Rectangle 18">
            <a:extLst>
              <a:ext uri="{FF2B5EF4-FFF2-40B4-BE49-F238E27FC236}">
                <a16:creationId xmlns:a16="http://schemas.microsoft.com/office/drawing/2014/main" id="{6A75B357-99C4-4E91-AE05-C1ACA4981DD4}"/>
              </a:ext>
            </a:extLst>
          </p:cNvPr>
          <p:cNvSpPr/>
          <p:nvPr/>
        </p:nvSpPr>
        <p:spPr>
          <a:xfrm>
            <a:off x="1570182" y="1542473"/>
            <a:ext cx="9180946" cy="5190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8A69269-CC86-47C6-844C-6748E17EDC7F}"/>
              </a:ext>
            </a:extLst>
          </p:cNvPr>
          <p:cNvSpPr txBox="1"/>
          <p:nvPr/>
        </p:nvSpPr>
        <p:spPr>
          <a:xfrm>
            <a:off x="1613988" y="1588259"/>
            <a:ext cx="81046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Calibri" panose="020F0502020204030204"/>
              </a:rPr>
              <a:t>Data through 3/1/2022 show e</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ligible</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residents fully vaccinated</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1" name="Picture 20">
            <a:extLst>
              <a:ext uri="{FF2B5EF4-FFF2-40B4-BE49-F238E27FC236}">
                <a16:creationId xmlns:a16="http://schemas.microsoft.com/office/drawing/2014/main" id="{6F00F9B6-0449-41D4-9306-F2EAEAB77B79}"/>
              </a:ext>
            </a:extLst>
          </p:cNvPr>
          <p:cNvPicPr>
            <a:picLocks noChangeAspect="1"/>
          </p:cNvPicPr>
          <p:nvPr/>
        </p:nvPicPr>
        <p:blipFill rotWithShape="1">
          <a:blip r:embed="rId3"/>
          <a:srcRect b="14889"/>
          <a:stretch/>
        </p:blipFill>
        <p:spPr>
          <a:xfrm>
            <a:off x="2645163" y="1989199"/>
            <a:ext cx="7489372" cy="4423242"/>
          </a:xfrm>
          <a:prstGeom prst="rect">
            <a:avLst/>
          </a:prstGeom>
        </p:spPr>
      </p:pic>
      <p:grpSp>
        <p:nvGrpSpPr>
          <p:cNvPr id="22" name="Group 21">
            <a:extLst>
              <a:ext uri="{FF2B5EF4-FFF2-40B4-BE49-F238E27FC236}">
                <a16:creationId xmlns:a16="http://schemas.microsoft.com/office/drawing/2014/main" id="{E1A13166-C341-4F09-A5ED-6465EDD0E56A}"/>
              </a:ext>
            </a:extLst>
          </p:cNvPr>
          <p:cNvGrpSpPr/>
          <p:nvPr/>
        </p:nvGrpSpPr>
        <p:grpSpPr>
          <a:xfrm>
            <a:off x="3837336" y="1810329"/>
            <a:ext cx="5206739" cy="276999"/>
            <a:chOff x="1920236" y="1133855"/>
            <a:chExt cx="4794073" cy="304619"/>
          </a:xfrm>
          <a:solidFill>
            <a:schemeClr val="bg1"/>
          </a:solidFill>
        </p:grpSpPr>
        <p:sp>
          <p:nvSpPr>
            <p:cNvPr id="23" name="TextBox 22">
              <a:extLst>
                <a:ext uri="{FF2B5EF4-FFF2-40B4-BE49-F238E27FC236}">
                  <a16:creationId xmlns:a16="http://schemas.microsoft.com/office/drawing/2014/main" id="{6CCED41A-2FCF-4B9F-AB55-FC071072E85F}"/>
                </a:ext>
              </a:extLst>
            </p:cNvPr>
            <p:cNvSpPr txBox="1"/>
            <p:nvPr/>
          </p:nvSpPr>
          <p:spPr>
            <a:xfrm>
              <a:off x="1920236" y="1133855"/>
              <a:ext cx="1336769" cy="27699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March 2021</a:t>
              </a:r>
            </a:p>
          </p:txBody>
        </p:sp>
        <p:sp>
          <p:nvSpPr>
            <p:cNvPr id="24" name="TextBox 23">
              <a:extLst>
                <a:ext uri="{FF2B5EF4-FFF2-40B4-BE49-F238E27FC236}">
                  <a16:creationId xmlns:a16="http://schemas.microsoft.com/office/drawing/2014/main" id="{964E5B2F-3EB1-4F7F-B4FA-FDBF0157107C}"/>
                </a:ext>
              </a:extLst>
            </p:cNvPr>
            <p:cNvSpPr txBox="1"/>
            <p:nvPr/>
          </p:nvSpPr>
          <p:spPr>
            <a:xfrm>
              <a:off x="5120636" y="1133855"/>
              <a:ext cx="1593673" cy="3046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March 2022</a:t>
              </a:r>
            </a:p>
          </p:txBody>
        </p:sp>
      </p:grpSp>
      <p:sp>
        <p:nvSpPr>
          <p:cNvPr id="25" name="TextBox 24">
            <a:extLst>
              <a:ext uri="{FF2B5EF4-FFF2-40B4-BE49-F238E27FC236}">
                <a16:creationId xmlns:a16="http://schemas.microsoft.com/office/drawing/2014/main" id="{50D25895-09F2-4939-B416-5386C4A863AC}"/>
              </a:ext>
            </a:extLst>
          </p:cNvPr>
          <p:cNvSpPr txBox="1"/>
          <p:nvPr/>
        </p:nvSpPr>
        <p:spPr>
          <a:xfrm>
            <a:off x="4965107" y="6469051"/>
            <a:ext cx="5665861" cy="253916"/>
          </a:xfrm>
          <a:prstGeom prst="rect">
            <a:avLst/>
          </a:prstGeom>
          <a:noFill/>
        </p:spPr>
        <p:txBody>
          <a:bodyPr wrap="square" rtlCol="0">
            <a:spAutoFit/>
          </a:bodyPr>
          <a:lstStyle/>
          <a:p>
            <a:r>
              <a:rPr lang="en-US" sz="1050" i="1" dirty="0"/>
              <a:t>More information available at </a:t>
            </a:r>
            <a:r>
              <a:rPr lang="en-US" sz="1050" i="1" dirty="0">
                <a:hlinkClick r:id="rId4"/>
              </a:rPr>
              <a:t>https://www.mass.gov/info-details/covid-19-vaccine-equity-initiative</a:t>
            </a:r>
            <a:r>
              <a:rPr lang="en-US" sz="1050" i="1" dirty="0"/>
              <a:t> </a:t>
            </a:r>
          </a:p>
        </p:txBody>
      </p:sp>
    </p:spTree>
    <p:extLst>
      <p:ext uri="{BB962C8B-B14F-4D97-AF65-F5344CB8AC3E}">
        <p14:creationId xmlns:p14="http://schemas.microsoft.com/office/powerpoint/2010/main" val="3486704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7295C-54CF-41F3-B05C-6D6E851C28DA}"/>
              </a:ext>
            </a:extLst>
          </p:cNvPr>
          <p:cNvSpPr txBox="1">
            <a:spLocks/>
          </p:cNvSpPr>
          <p:nvPr/>
        </p:nvSpPr>
        <p:spPr>
          <a:xfrm>
            <a:off x="250167" y="265246"/>
            <a:ext cx="11484634" cy="594360"/>
          </a:xfrm>
          <a:prstGeom prst="rect">
            <a:avLst/>
          </a:prstGeom>
        </p:spPr>
        <p:txBody>
          <a:bodyPr vert="horz" lIns="0" tIns="45720" rIns="0" bIns="0" rtlCol="0" anchor="b" anchorCtr="0">
            <a:noAutofit/>
          </a:bodyPr>
          <a:lstStyle>
            <a:lvl1pPr algn="l" defTabSz="914400" rtl="0" eaLnBrk="1" latinLnBrk="0" hangingPunct="1">
              <a:lnSpc>
                <a:spcPct val="80000"/>
              </a:lnSpc>
              <a:spcBef>
                <a:spcPct val="0"/>
              </a:spcBef>
              <a:buNone/>
              <a:defRPr lang="en-US" sz="3600" b="0" i="0" kern="1200" cap="none" spc="-75" baseline="0" dirty="0">
                <a:solidFill>
                  <a:schemeClr val="tx1"/>
                </a:solidFill>
                <a:latin typeface="+mj-lt"/>
                <a:ea typeface="Bebas Neue" charset="0"/>
                <a:cs typeface="Chronicle Display Black"/>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3200" b="1" i="0" u="none" strike="noStrike" kern="1200" cap="none" spc="-75"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6A69BF5-1CE3-496B-A475-8EC7B7B21BCC}"/>
              </a:ext>
            </a:extLst>
          </p:cNvPr>
          <p:cNvSpPr txBox="1"/>
          <p:nvPr/>
        </p:nvSpPr>
        <p:spPr>
          <a:xfrm>
            <a:off x="609600" y="-56875"/>
            <a:ext cx="1080382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Fully vaccinated rates across VEI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are approaching statewide rates</a:t>
            </a:r>
          </a:p>
        </p:txBody>
      </p:sp>
      <p:sp>
        <p:nvSpPr>
          <p:cNvPr id="9" name="TextBox 8">
            <a:extLst>
              <a:ext uri="{FF2B5EF4-FFF2-40B4-BE49-F238E27FC236}">
                <a16:creationId xmlns:a16="http://schemas.microsoft.com/office/drawing/2014/main" id="{07FAB427-5F27-40B8-ACAA-E99DC2A05CFC}"/>
              </a:ext>
            </a:extLst>
          </p:cNvPr>
          <p:cNvSpPr txBox="1"/>
          <p:nvPr/>
        </p:nvSpPr>
        <p:spPr>
          <a:xfrm>
            <a:off x="9858102" y="5337590"/>
            <a:ext cx="2333898" cy="1077218"/>
          </a:xfrm>
          <a:prstGeom prst="rect">
            <a:avLst/>
          </a:prstGeom>
          <a:noFill/>
        </p:spPr>
        <p:txBody>
          <a:bodyPr wrap="square" rtlCol="0">
            <a:spAutoFit/>
          </a:bodyPr>
          <a:lstStyle/>
          <a:p>
            <a:r>
              <a:rPr lang="en-US" sz="1600" b="1" u="sng" dirty="0"/>
              <a:t>Fully Vaccinated </a:t>
            </a:r>
            <a:r>
              <a:rPr lang="en-US" sz="1600" dirty="0"/>
              <a:t>Residents in VEI and Non-VEI Communities as of 3/1/2022</a:t>
            </a:r>
          </a:p>
        </p:txBody>
      </p:sp>
      <p:pic>
        <p:nvPicPr>
          <p:cNvPr id="10" name="Picture 9">
            <a:extLst>
              <a:ext uri="{FF2B5EF4-FFF2-40B4-BE49-F238E27FC236}">
                <a16:creationId xmlns:a16="http://schemas.microsoft.com/office/drawing/2014/main" id="{4E250E1F-72A1-4A48-A9E2-1FA19B85052D}"/>
              </a:ext>
            </a:extLst>
          </p:cNvPr>
          <p:cNvPicPr>
            <a:picLocks noChangeAspect="1"/>
          </p:cNvPicPr>
          <p:nvPr/>
        </p:nvPicPr>
        <p:blipFill rotWithShape="1">
          <a:blip r:embed="rId3"/>
          <a:srcRect l="-274" r="16485"/>
          <a:stretch/>
        </p:blipFill>
        <p:spPr>
          <a:xfrm>
            <a:off x="1158240" y="1020343"/>
            <a:ext cx="7985760" cy="5358452"/>
          </a:xfrm>
          <a:prstGeom prst="rect">
            <a:avLst/>
          </a:prstGeom>
        </p:spPr>
      </p:pic>
    </p:spTree>
    <p:extLst>
      <p:ext uri="{BB962C8B-B14F-4D97-AF65-F5344CB8AC3E}">
        <p14:creationId xmlns:p14="http://schemas.microsoft.com/office/powerpoint/2010/main" val="3810100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0B741-28FF-4A6A-A7B8-A6DA09ADD5AE}"/>
              </a:ext>
            </a:extLst>
          </p:cNvPr>
          <p:cNvSpPr txBox="1"/>
          <p:nvPr/>
        </p:nvSpPr>
        <p:spPr>
          <a:xfrm>
            <a:off x="660401" y="1149280"/>
            <a:ext cx="1059261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In the 20 equity municipalities alone, </a:t>
            </a: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 total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3,357 mobile clinics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and </a:t>
            </a:r>
            <a:r>
              <a:rPr kumimoji="0" lang="en-US" sz="20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nearly 154,480 doses</a:t>
            </a: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have been administered through mobile clinics.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The Administration has invested over $46.5 million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in municipal and local vaccine equity initiatives to increase vaccine awareness and access, in addition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$4.7M for municipalities and their Local Boards of Health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167 community organizations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 funded to increase trust in the vaccine and get people vaccinated.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In the first phase of outreach, HCFA and ASG hired community members who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knocked on nearly 900,000 doors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 (899,000) and held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rPr>
              <a:t>over a quarter of a million one-on-one interactions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 (260,000).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During February school vacation week, equity municipalities ran family friendly clinics with special promotion and school vacation week prizes, including local grocery and popular local store gift cards as well as big ticket items such as PlayStation 5 and iPads.</a:t>
            </a:r>
          </a:p>
        </p:txBody>
      </p:sp>
      <p:sp>
        <p:nvSpPr>
          <p:cNvPr id="5" name="TextBox 4">
            <a:extLst>
              <a:ext uri="{FF2B5EF4-FFF2-40B4-BE49-F238E27FC236}">
                <a16:creationId xmlns:a16="http://schemas.microsoft.com/office/drawing/2014/main" id="{F29E395E-7AB8-40F3-83C3-0ABB942EEA2E}"/>
              </a:ext>
            </a:extLst>
          </p:cNvPr>
          <p:cNvSpPr txBox="1"/>
          <p:nvPr/>
        </p:nvSpPr>
        <p:spPr>
          <a:xfrm>
            <a:off x="609600" y="219578"/>
            <a:ext cx="10803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Supporting communities for vaccine equity</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852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6CCBAE-CE1D-4DAA-8802-E1F7B57F7293}"/>
              </a:ext>
            </a:extLst>
          </p:cNvPr>
          <p:cNvSpPr/>
          <p:nvPr/>
        </p:nvSpPr>
        <p:spPr>
          <a:xfrm>
            <a:off x="0" y="952500"/>
            <a:ext cx="12192000" cy="590550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Object 4" hidden="1">
            <a:extLst>
              <a:ext uri="{FF2B5EF4-FFF2-40B4-BE49-F238E27FC236}">
                <a16:creationId xmlns:a16="http://schemas.microsoft.com/office/drawing/2014/main" id="{278E9B1D-2637-4477-A905-B7F2DE6D08B9}"/>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062"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278E9B1D-2637-4477-A905-B7F2DE6D08B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B5928561-5C53-43A9-8CC5-C519EAA498D9}"/>
              </a:ext>
            </a:extLst>
          </p:cNvPr>
          <p:cNvSpPr txBox="1">
            <a:spLocks/>
          </p:cNvSpPr>
          <p:nvPr/>
        </p:nvSpPr>
        <p:spPr>
          <a:xfrm>
            <a:off x="8435687" y="1390040"/>
            <a:ext cx="3962400" cy="4360579"/>
          </a:xfrm>
          <a:prstGeom prst="rect">
            <a:avLst/>
          </a:prstGeom>
        </p:spPr>
        <p:txBody>
          <a:bodyPr vert="horz" lIns="91214" tIns="45607" rIns="91214" bIns="456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E942D19-A44B-4617-B17E-C0CC9F8D3A01}"/>
              </a:ext>
            </a:extLst>
          </p:cNvPr>
          <p:cNvSpPr txBox="1"/>
          <p:nvPr/>
        </p:nvSpPr>
        <p:spPr>
          <a:xfrm>
            <a:off x="2145103" y="4644414"/>
            <a:ext cx="8223451" cy="1946167"/>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1378A4C8-8741-4D2A-B943-AF31320F2DC7}"/>
              </a:ext>
            </a:extLst>
          </p:cNvPr>
          <p:cNvPicPr>
            <a:picLocks noChangeAspect="1"/>
          </p:cNvPicPr>
          <p:nvPr/>
        </p:nvPicPr>
        <p:blipFill rotWithShape="1">
          <a:blip r:embed="rId6"/>
          <a:srcRect l="651" t="1933" r="613" b="2633"/>
          <a:stretch/>
        </p:blipFill>
        <p:spPr>
          <a:xfrm>
            <a:off x="1195057" y="1104523"/>
            <a:ext cx="10311897" cy="2538960"/>
          </a:xfrm>
          <a:prstGeom prst="rect">
            <a:avLst/>
          </a:prstGeom>
        </p:spPr>
      </p:pic>
      <p:pic>
        <p:nvPicPr>
          <p:cNvPr id="7" name="Picture 8">
            <a:extLst>
              <a:ext uri="{FF2B5EF4-FFF2-40B4-BE49-F238E27FC236}">
                <a16:creationId xmlns:a16="http://schemas.microsoft.com/office/drawing/2014/main" id="{CA59E577-D244-4781-9B09-1A87BA9717B2}"/>
              </a:ext>
            </a:extLst>
          </p:cNvPr>
          <p:cNvPicPr>
            <a:picLocks noChangeAspect="1"/>
          </p:cNvPicPr>
          <p:nvPr/>
        </p:nvPicPr>
        <p:blipFill>
          <a:blip r:embed="rId7"/>
          <a:stretch>
            <a:fillRect/>
          </a:stretch>
        </p:blipFill>
        <p:spPr>
          <a:xfrm>
            <a:off x="2476234" y="3910902"/>
            <a:ext cx="7745653" cy="2418381"/>
          </a:xfrm>
          <a:prstGeom prst="rect">
            <a:avLst/>
          </a:prstGeom>
        </p:spPr>
      </p:pic>
      <p:sp>
        <p:nvSpPr>
          <p:cNvPr id="11" name="Title 1">
            <a:extLst>
              <a:ext uri="{FF2B5EF4-FFF2-40B4-BE49-F238E27FC236}">
                <a16:creationId xmlns:a16="http://schemas.microsoft.com/office/drawing/2014/main" id="{18602B96-E24D-47A5-950C-77BA5F13F01F}"/>
              </a:ext>
            </a:extLst>
          </p:cNvPr>
          <p:cNvSpPr txBox="1">
            <a:spLocks/>
          </p:cNvSpPr>
          <p:nvPr/>
        </p:nvSpPr>
        <p:spPr>
          <a:xfrm>
            <a:off x="8944944" y="2796604"/>
            <a:ext cx="1844566"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Boston</a:t>
            </a:r>
          </a:p>
        </p:txBody>
      </p:sp>
      <p:sp>
        <p:nvSpPr>
          <p:cNvPr id="12" name="Title 1">
            <a:extLst>
              <a:ext uri="{FF2B5EF4-FFF2-40B4-BE49-F238E27FC236}">
                <a16:creationId xmlns:a16="http://schemas.microsoft.com/office/drawing/2014/main" id="{87EE3E2A-3327-4D24-9B56-D18940CB490A}"/>
              </a:ext>
            </a:extLst>
          </p:cNvPr>
          <p:cNvSpPr txBox="1">
            <a:spLocks/>
          </p:cNvSpPr>
          <p:nvPr/>
        </p:nvSpPr>
        <p:spPr>
          <a:xfrm>
            <a:off x="8944944" y="5610847"/>
            <a:ext cx="2332656"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Methuen</a:t>
            </a:r>
          </a:p>
        </p:txBody>
      </p:sp>
      <p:sp>
        <p:nvSpPr>
          <p:cNvPr id="14" name="TextBox 13">
            <a:extLst>
              <a:ext uri="{FF2B5EF4-FFF2-40B4-BE49-F238E27FC236}">
                <a16:creationId xmlns:a16="http://schemas.microsoft.com/office/drawing/2014/main" id="{4BDEA757-1ACC-49BA-8CBE-6C24A89476AE}"/>
              </a:ext>
            </a:extLst>
          </p:cNvPr>
          <p:cNvSpPr txBox="1"/>
          <p:nvPr/>
        </p:nvSpPr>
        <p:spPr>
          <a:xfrm>
            <a:off x="609600" y="219578"/>
            <a:ext cx="10803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Outreach in communities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0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New Mask Guidance</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pic>
        <p:nvPicPr>
          <p:cNvPr id="8" name="Content Placeholder 7" descr="Graphical user interface, application, website&#10;&#10;Description automatically generated">
            <a:extLst>
              <a:ext uri="{FF2B5EF4-FFF2-40B4-BE49-F238E27FC236}">
                <a16:creationId xmlns:a16="http://schemas.microsoft.com/office/drawing/2014/main" id="{4FAA8CBD-CF2A-45BE-BF50-0F90B0E34F36}"/>
              </a:ext>
            </a:extLst>
          </p:cNvPr>
          <p:cNvPicPr>
            <a:picLocks noGrp="1" noChangeAspect="1"/>
          </p:cNvPicPr>
          <p:nvPr>
            <p:ph idx="1"/>
          </p:nvPr>
        </p:nvPicPr>
        <p:blipFill rotWithShape="1">
          <a:blip r:embed="rId3"/>
          <a:srcRect l="1" r="1030"/>
          <a:stretch/>
        </p:blipFill>
        <p:spPr>
          <a:xfrm>
            <a:off x="1330532" y="1166018"/>
            <a:ext cx="9497380" cy="4525963"/>
          </a:xfrm>
          <a:solidFill>
            <a:schemeClr val="tx2">
              <a:lumMod val="20000"/>
              <a:lumOff val="80000"/>
            </a:schemeClr>
          </a:solidFill>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D958B1B-DBF4-4DE4-B133-9FB7702EE93B}"/>
              </a:ext>
            </a:extLst>
          </p:cNvPr>
          <p:cNvSpPr txBox="1"/>
          <p:nvPr/>
        </p:nvSpPr>
        <p:spPr>
          <a:xfrm>
            <a:off x="3030270" y="5892179"/>
            <a:ext cx="6097904" cy="400110"/>
          </a:xfrm>
          <a:prstGeom prst="rect">
            <a:avLst/>
          </a:prstGeom>
          <a:solidFill>
            <a:schemeClr val="tx2">
              <a:lumMod val="20000"/>
              <a:lumOff val="80000"/>
            </a:schemeClr>
          </a:solidFill>
        </p:spPr>
        <p:txBody>
          <a:bodyPr wrap="square">
            <a:spAutoFit/>
          </a:bodyPr>
          <a:lstStyle/>
          <a:p>
            <a:pPr algn="ctr"/>
            <a:r>
              <a:rPr lang="en-US" sz="2000" b="1" dirty="0">
                <a:solidFill>
                  <a:schemeClr val="tx2"/>
                </a:solidFill>
                <a:effectLst/>
                <a:latin typeface="Calibri" panose="020F0502020204030204" pitchFamily="34" charset="0"/>
                <a:ea typeface="Calibri" panose="020F0502020204030204" pitchFamily="34" charset="0"/>
              </a:rPr>
              <a:t>mass.gov/</a:t>
            </a:r>
            <a:r>
              <a:rPr lang="en-US" sz="2000" b="1" dirty="0" err="1">
                <a:solidFill>
                  <a:schemeClr val="tx2"/>
                </a:solidFill>
                <a:latin typeface="Calibri" panose="020F0502020204030204" pitchFamily="34" charset="0"/>
                <a:ea typeface="Calibri" panose="020F0502020204030204" pitchFamily="34" charset="0"/>
              </a:rPr>
              <a:t>M</a:t>
            </a:r>
            <a:r>
              <a:rPr lang="en-US" sz="2000" b="1" dirty="0" err="1">
                <a:solidFill>
                  <a:schemeClr val="tx2"/>
                </a:solidFill>
                <a:effectLst/>
                <a:latin typeface="Calibri" panose="020F0502020204030204" pitchFamily="34" charset="0"/>
                <a:ea typeface="Calibri" panose="020F0502020204030204" pitchFamily="34" charset="0"/>
              </a:rPr>
              <a:t>askRules</a:t>
            </a:r>
            <a:endParaRPr lang="en-US" sz="2000" b="1" dirty="0">
              <a:solidFill>
                <a:schemeClr val="tx2"/>
              </a:solidFill>
            </a:endParaRPr>
          </a:p>
        </p:txBody>
      </p:sp>
    </p:spTree>
    <p:extLst>
      <p:ext uri="{BB962C8B-B14F-4D97-AF65-F5344CB8AC3E}">
        <p14:creationId xmlns:p14="http://schemas.microsoft.com/office/powerpoint/2010/main" val="1178580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564294-4ED3-4172-968F-4E090CDB8947}"/>
              </a:ext>
            </a:extLst>
          </p:cNvPr>
          <p:cNvSpPr/>
          <p:nvPr/>
        </p:nvSpPr>
        <p:spPr>
          <a:xfrm>
            <a:off x="0" y="-51736"/>
            <a:ext cx="12192000" cy="6909736"/>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4F723000-B0A3-4330-B2B8-1ABB0C87EED5}"/>
              </a:ext>
            </a:extLst>
          </p:cNvPr>
          <p:cNvPicPr>
            <a:picLocks noChangeAspect="1"/>
          </p:cNvPicPr>
          <p:nvPr/>
        </p:nvPicPr>
        <p:blipFill>
          <a:blip r:embed="rId3"/>
          <a:stretch>
            <a:fillRect/>
          </a:stretch>
        </p:blipFill>
        <p:spPr>
          <a:xfrm>
            <a:off x="266783" y="2924471"/>
            <a:ext cx="5701954" cy="4296755"/>
          </a:xfrm>
          <a:prstGeom prst="rect">
            <a:avLst/>
          </a:prstGeom>
        </p:spPr>
      </p:pic>
      <p:pic>
        <p:nvPicPr>
          <p:cNvPr id="5" name="Picture 5">
            <a:extLst>
              <a:ext uri="{FF2B5EF4-FFF2-40B4-BE49-F238E27FC236}">
                <a16:creationId xmlns:a16="http://schemas.microsoft.com/office/drawing/2014/main" id="{9E7DAC14-2E5A-45DC-8285-645D0EDF9FE1}"/>
              </a:ext>
            </a:extLst>
          </p:cNvPr>
          <p:cNvPicPr>
            <a:picLocks noChangeAspect="1"/>
          </p:cNvPicPr>
          <p:nvPr/>
        </p:nvPicPr>
        <p:blipFill>
          <a:blip r:embed="rId4"/>
          <a:stretch>
            <a:fillRect/>
          </a:stretch>
        </p:blipFill>
        <p:spPr>
          <a:xfrm>
            <a:off x="4409303" y="4164133"/>
            <a:ext cx="3588834" cy="2692855"/>
          </a:xfrm>
          <a:prstGeom prst="rect">
            <a:avLst/>
          </a:prstGeom>
        </p:spPr>
      </p:pic>
      <p:pic>
        <p:nvPicPr>
          <p:cNvPr id="7" name="Picture 7">
            <a:extLst>
              <a:ext uri="{FF2B5EF4-FFF2-40B4-BE49-F238E27FC236}">
                <a16:creationId xmlns:a16="http://schemas.microsoft.com/office/drawing/2014/main" id="{3B3DFDD2-D799-44AD-BE47-65ABD3730828}"/>
              </a:ext>
            </a:extLst>
          </p:cNvPr>
          <p:cNvPicPr>
            <a:picLocks noChangeAspect="1"/>
          </p:cNvPicPr>
          <p:nvPr/>
        </p:nvPicPr>
        <p:blipFill>
          <a:blip r:embed="rId5"/>
          <a:stretch>
            <a:fillRect/>
          </a:stretch>
        </p:blipFill>
        <p:spPr>
          <a:xfrm>
            <a:off x="8172092" y="2821924"/>
            <a:ext cx="3988311" cy="4856030"/>
          </a:xfrm>
          <a:prstGeom prst="rect">
            <a:avLst/>
          </a:prstGeom>
        </p:spPr>
      </p:pic>
      <p:pic>
        <p:nvPicPr>
          <p:cNvPr id="3" name="Picture 2">
            <a:extLst>
              <a:ext uri="{FF2B5EF4-FFF2-40B4-BE49-F238E27FC236}">
                <a16:creationId xmlns:a16="http://schemas.microsoft.com/office/drawing/2014/main" id="{191B2922-022A-41ED-9DA4-4992735B66A6}"/>
              </a:ext>
            </a:extLst>
          </p:cNvPr>
          <p:cNvPicPr>
            <a:picLocks noChangeAspect="1"/>
          </p:cNvPicPr>
          <p:nvPr/>
        </p:nvPicPr>
        <p:blipFill>
          <a:blip r:embed="rId6"/>
          <a:stretch>
            <a:fillRect/>
          </a:stretch>
        </p:blipFill>
        <p:spPr>
          <a:xfrm>
            <a:off x="566336" y="0"/>
            <a:ext cx="11059328" cy="2812918"/>
          </a:xfrm>
          <a:prstGeom prst="rect">
            <a:avLst/>
          </a:prstGeom>
        </p:spPr>
      </p:pic>
      <p:sp>
        <p:nvSpPr>
          <p:cNvPr id="9" name="Rectangle 8">
            <a:extLst>
              <a:ext uri="{FF2B5EF4-FFF2-40B4-BE49-F238E27FC236}">
                <a16:creationId xmlns:a16="http://schemas.microsoft.com/office/drawing/2014/main" id="{FECC89DE-5C3C-4056-9238-74EC48F50B8A}"/>
              </a:ext>
            </a:extLst>
          </p:cNvPr>
          <p:cNvSpPr/>
          <p:nvPr/>
        </p:nvSpPr>
        <p:spPr>
          <a:xfrm>
            <a:off x="3408230" y="-3508"/>
            <a:ext cx="150394" cy="287184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B37B76-4E98-4439-9A63-EBD9D1E289BB}"/>
              </a:ext>
            </a:extLst>
          </p:cNvPr>
          <p:cNvSpPr/>
          <p:nvPr/>
        </p:nvSpPr>
        <p:spPr>
          <a:xfrm>
            <a:off x="5742457" y="-42091"/>
            <a:ext cx="150394" cy="287184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9F3CB6-1866-45F9-B539-CEFE8E561164}"/>
              </a:ext>
            </a:extLst>
          </p:cNvPr>
          <p:cNvSpPr/>
          <p:nvPr/>
        </p:nvSpPr>
        <p:spPr>
          <a:xfrm>
            <a:off x="9870762" y="-51736"/>
            <a:ext cx="150394" cy="287184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50AD1BD7-2447-4404-9A3F-A832A20BA4E2}"/>
              </a:ext>
            </a:extLst>
          </p:cNvPr>
          <p:cNvSpPr txBox="1">
            <a:spLocks/>
          </p:cNvSpPr>
          <p:nvPr/>
        </p:nvSpPr>
        <p:spPr>
          <a:xfrm>
            <a:off x="7769515" y="2086608"/>
            <a:ext cx="365096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New Bedford</a:t>
            </a:r>
          </a:p>
        </p:txBody>
      </p:sp>
      <p:sp>
        <p:nvSpPr>
          <p:cNvPr id="13" name="Title 1">
            <a:extLst>
              <a:ext uri="{FF2B5EF4-FFF2-40B4-BE49-F238E27FC236}">
                <a16:creationId xmlns:a16="http://schemas.microsoft.com/office/drawing/2014/main" id="{C8ABC8AD-6D5F-4B0A-887A-AC590D070D53}"/>
              </a:ext>
            </a:extLst>
          </p:cNvPr>
          <p:cNvSpPr txBox="1">
            <a:spLocks/>
          </p:cNvSpPr>
          <p:nvPr/>
        </p:nvSpPr>
        <p:spPr>
          <a:xfrm>
            <a:off x="3288017" y="583604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Randolph</a:t>
            </a:r>
          </a:p>
        </p:txBody>
      </p:sp>
      <p:sp>
        <p:nvSpPr>
          <p:cNvPr id="14" name="Title 1">
            <a:extLst>
              <a:ext uri="{FF2B5EF4-FFF2-40B4-BE49-F238E27FC236}">
                <a16:creationId xmlns:a16="http://schemas.microsoft.com/office/drawing/2014/main" id="{AA54BED0-9200-482D-8CCE-6733CF2291E6}"/>
              </a:ext>
            </a:extLst>
          </p:cNvPr>
          <p:cNvSpPr txBox="1">
            <a:spLocks/>
          </p:cNvSpPr>
          <p:nvPr/>
        </p:nvSpPr>
        <p:spPr>
          <a:xfrm>
            <a:off x="7907642" y="596939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Springfield</a:t>
            </a:r>
          </a:p>
        </p:txBody>
      </p:sp>
    </p:spTree>
    <p:extLst>
      <p:ext uri="{BB962C8B-B14F-4D97-AF65-F5344CB8AC3E}">
        <p14:creationId xmlns:p14="http://schemas.microsoft.com/office/powerpoint/2010/main" val="2033606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A8823F9-7D5C-4E58-AB0E-E8F12386DD3B}"/>
              </a:ext>
            </a:extLst>
          </p:cNvPr>
          <p:cNvSpPr/>
          <p:nvPr/>
        </p:nvSpPr>
        <p:spPr>
          <a:xfrm>
            <a:off x="0" y="0"/>
            <a:ext cx="12192000" cy="685800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 posing for a photo&#10;&#10;Description automatically generated">
            <a:extLst>
              <a:ext uri="{FF2B5EF4-FFF2-40B4-BE49-F238E27FC236}">
                <a16:creationId xmlns:a16="http://schemas.microsoft.com/office/drawing/2014/main" id="{299087B5-FC9D-4EB6-9954-0CFF4EADF08B}"/>
              </a:ext>
            </a:extLst>
          </p:cNvPr>
          <p:cNvPicPr>
            <a:picLocks noChangeAspect="1"/>
          </p:cNvPicPr>
          <p:nvPr/>
        </p:nvPicPr>
        <p:blipFill rotWithShape="1">
          <a:blip r:embed="rId3">
            <a:extLst>
              <a:ext uri="{28A0092B-C50C-407E-A947-70E740481C1C}">
                <a14:useLocalDpi xmlns:a14="http://schemas.microsoft.com/office/drawing/2010/main" val="0"/>
              </a:ext>
            </a:extLst>
          </a:blip>
          <a:srcRect l="1160" t="1264" b="2202"/>
          <a:stretch/>
        </p:blipFill>
        <p:spPr>
          <a:xfrm>
            <a:off x="226337" y="353085"/>
            <a:ext cx="6209071" cy="3141553"/>
          </a:xfrm>
          <a:prstGeom prst="rect">
            <a:avLst/>
          </a:prstGeom>
          <a:ln>
            <a:noFill/>
          </a:ln>
        </p:spPr>
      </p:pic>
      <p:pic>
        <p:nvPicPr>
          <p:cNvPr id="7" name="Picture 6">
            <a:extLst>
              <a:ext uri="{FF2B5EF4-FFF2-40B4-BE49-F238E27FC236}">
                <a16:creationId xmlns:a16="http://schemas.microsoft.com/office/drawing/2014/main" id="{95A39F6D-9311-42E6-BF68-016C70B0258C}"/>
              </a:ext>
            </a:extLst>
          </p:cNvPr>
          <p:cNvPicPr>
            <a:picLocks noChangeAspect="1"/>
          </p:cNvPicPr>
          <p:nvPr/>
        </p:nvPicPr>
        <p:blipFill rotWithShape="1">
          <a:blip r:embed="rId4">
            <a:extLst>
              <a:ext uri="{28A0092B-C50C-407E-A947-70E740481C1C}">
                <a14:useLocalDpi xmlns:a14="http://schemas.microsoft.com/office/drawing/2010/main" val="0"/>
              </a:ext>
            </a:extLst>
          </a:blip>
          <a:srcRect l="1730"/>
          <a:stretch/>
        </p:blipFill>
        <p:spPr>
          <a:xfrm>
            <a:off x="7719556" y="96928"/>
            <a:ext cx="4141703" cy="4192958"/>
          </a:xfrm>
          <a:prstGeom prst="rect">
            <a:avLst/>
          </a:prstGeom>
        </p:spPr>
      </p:pic>
      <p:pic>
        <p:nvPicPr>
          <p:cNvPr id="3" name="Picture 7">
            <a:extLst>
              <a:ext uri="{FF2B5EF4-FFF2-40B4-BE49-F238E27FC236}">
                <a16:creationId xmlns:a16="http://schemas.microsoft.com/office/drawing/2014/main" id="{7397278B-8A48-4AB2-9E90-A689DC8B3DAC}"/>
              </a:ext>
            </a:extLst>
          </p:cNvPr>
          <p:cNvPicPr>
            <a:picLocks noChangeAspect="1"/>
          </p:cNvPicPr>
          <p:nvPr/>
        </p:nvPicPr>
        <p:blipFill rotWithShape="1">
          <a:blip r:embed="rId5"/>
          <a:srcRect l="9718" t="2108" r="8307" b="3157"/>
          <a:stretch/>
        </p:blipFill>
        <p:spPr>
          <a:xfrm>
            <a:off x="-1" y="3847723"/>
            <a:ext cx="7493221" cy="2910179"/>
          </a:xfrm>
          <a:prstGeom prst="rect">
            <a:avLst/>
          </a:prstGeom>
          <a:ln>
            <a:noFill/>
          </a:ln>
        </p:spPr>
      </p:pic>
      <p:pic>
        <p:nvPicPr>
          <p:cNvPr id="6" name="Picture 6">
            <a:extLst>
              <a:ext uri="{FF2B5EF4-FFF2-40B4-BE49-F238E27FC236}">
                <a16:creationId xmlns:a16="http://schemas.microsoft.com/office/drawing/2014/main" id="{FE9ED96B-4DCD-4BAB-B6E3-40BA3C7F346A}"/>
              </a:ext>
            </a:extLst>
          </p:cNvPr>
          <p:cNvPicPr>
            <a:picLocks noChangeAspect="1"/>
          </p:cNvPicPr>
          <p:nvPr/>
        </p:nvPicPr>
        <p:blipFill rotWithShape="1">
          <a:blip r:embed="rId6"/>
          <a:srcRect l="1252" r="1332"/>
          <a:stretch/>
        </p:blipFill>
        <p:spPr>
          <a:xfrm>
            <a:off x="7719556" y="4042104"/>
            <a:ext cx="4412088" cy="2273211"/>
          </a:xfrm>
          <a:prstGeom prst="rect">
            <a:avLst/>
          </a:prstGeom>
        </p:spPr>
      </p:pic>
      <p:sp>
        <p:nvSpPr>
          <p:cNvPr id="10" name="Rectangle 9">
            <a:extLst>
              <a:ext uri="{FF2B5EF4-FFF2-40B4-BE49-F238E27FC236}">
                <a16:creationId xmlns:a16="http://schemas.microsoft.com/office/drawing/2014/main" id="{67BD0A67-5B93-4596-9921-09CD301137E0}"/>
              </a:ext>
            </a:extLst>
          </p:cNvPr>
          <p:cNvSpPr/>
          <p:nvPr/>
        </p:nvSpPr>
        <p:spPr>
          <a:xfrm>
            <a:off x="3701911" y="3791515"/>
            <a:ext cx="150394" cy="3074396"/>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847D7E7A-6815-4CF6-8FBF-7847EA12CDAF}"/>
              </a:ext>
            </a:extLst>
          </p:cNvPr>
          <p:cNvSpPr txBox="1">
            <a:spLocks/>
          </p:cNvSpPr>
          <p:nvPr/>
        </p:nvSpPr>
        <p:spPr>
          <a:xfrm>
            <a:off x="330740" y="261659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Everett</a:t>
            </a:r>
          </a:p>
        </p:txBody>
      </p:sp>
      <p:sp>
        <p:nvSpPr>
          <p:cNvPr id="13" name="Title 1">
            <a:extLst>
              <a:ext uri="{FF2B5EF4-FFF2-40B4-BE49-F238E27FC236}">
                <a16:creationId xmlns:a16="http://schemas.microsoft.com/office/drawing/2014/main" id="{9FE0FEF4-0F45-44DE-BA1A-EA3CB68C4DA7}"/>
              </a:ext>
            </a:extLst>
          </p:cNvPr>
          <p:cNvSpPr txBox="1">
            <a:spLocks/>
          </p:cNvSpPr>
          <p:nvPr/>
        </p:nvSpPr>
        <p:spPr>
          <a:xfrm>
            <a:off x="0" y="594909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Lynn</a:t>
            </a:r>
          </a:p>
        </p:txBody>
      </p:sp>
      <p:sp>
        <p:nvSpPr>
          <p:cNvPr id="14" name="Title 1">
            <a:extLst>
              <a:ext uri="{FF2B5EF4-FFF2-40B4-BE49-F238E27FC236}">
                <a16:creationId xmlns:a16="http://schemas.microsoft.com/office/drawing/2014/main" id="{1A5DECEC-E284-4237-94BA-AA0A06B2CB7F}"/>
              </a:ext>
            </a:extLst>
          </p:cNvPr>
          <p:cNvSpPr txBox="1">
            <a:spLocks/>
          </p:cNvSpPr>
          <p:nvPr/>
        </p:nvSpPr>
        <p:spPr>
          <a:xfrm>
            <a:off x="8457033" y="5696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Fitchburg</a:t>
            </a:r>
          </a:p>
        </p:txBody>
      </p:sp>
      <p:sp>
        <p:nvSpPr>
          <p:cNvPr id="15" name="Title 1">
            <a:extLst>
              <a:ext uri="{FF2B5EF4-FFF2-40B4-BE49-F238E27FC236}">
                <a16:creationId xmlns:a16="http://schemas.microsoft.com/office/drawing/2014/main" id="{C1D4B31A-19A1-47FE-8517-8FF7D70F8A94}"/>
              </a:ext>
            </a:extLst>
          </p:cNvPr>
          <p:cNvSpPr txBox="1">
            <a:spLocks/>
          </p:cNvSpPr>
          <p:nvPr/>
        </p:nvSpPr>
        <p:spPr>
          <a:xfrm>
            <a:off x="9511280" y="5949096"/>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Brockton</a:t>
            </a:r>
          </a:p>
        </p:txBody>
      </p:sp>
    </p:spTree>
    <p:extLst>
      <p:ext uri="{BB962C8B-B14F-4D97-AF65-F5344CB8AC3E}">
        <p14:creationId xmlns:p14="http://schemas.microsoft.com/office/powerpoint/2010/main" val="428281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EFB661-1D3E-410A-BED0-719CEF5EBC5A}"/>
              </a:ext>
            </a:extLst>
          </p:cNvPr>
          <p:cNvSpPr/>
          <p:nvPr/>
        </p:nvSpPr>
        <p:spPr>
          <a:xfrm>
            <a:off x="0" y="-30296"/>
            <a:ext cx="12192000" cy="6888296"/>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a:extLst>
              <a:ext uri="{FF2B5EF4-FFF2-40B4-BE49-F238E27FC236}">
                <a16:creationId xmlns:a16="http://schemas.microsoft.com/office/drawing/2014/main" id="{E26DEECD-CE1A-4CEC-9781-DEFA05C54D69}"/>
              </a:ext>
            </a:extLst>
          </p:cNvPr>
          <p:cNvPicPr>
            <a:picLocks noChangeAspect="1"/>
          </p:cNvPicPr>
          <p:nvPr/>
        </p:nvPicPr>
        <p:blipFill>
          <a:blip r:embed="rId2"/>
          <a:stretch>
            <a:fillRect/>
          </a:stretch>
        </p:blipFill>
        <p:spPr>
          <a:xfrm>
            <a:off x="-30624" y="-3701"/>
            <a:ext cx="3919953" cy="4292761"/>
          </a:xfrm>
          <a:prstGeom prst="rect">
            <a:avLst/>
          </a:prstGeom>
        </p:spPr>
      </p:pic>
      <p:pic>
        <p:nvPicPr>
          <p:cNvPr id="12" name="Picture 12">
            <a:extLst>
              <a:ext uri="{FF2B5EF4-FFF2-40B4-BE49-F238E27FC236}">
                <a16:creationId xmlns:a16="http://schemas.microsoft.com/office/drawing/2014/main" id="{56AFAF9F-F062-496E-BA39-1099EC959C6E}"/>
              </a:ext>
            </a:extLst>
          </p:cNvPr>
          <p:cNvPicPr>
            <a:picLocks noChangeAspect="1"/>
          </p:cNvPicPr>
          <p:nvPr/>
        </p:nvPicPr>
        <p:blipFill>
          <a:blip r:embed="rId3"/>
          <a:stretch>
            <a:fillRect/>
          </a:stretch>
        </p:blipFill>
        <p:spPr>
          <a:xfrm>
            <a:off x="7908471" y="-30296"/>
            <a:ext cx="4539343" cy="4931950"/>
          </a:xfrm>
          <a:prstGeom prst="rect">
            <a:avLst/>
          </a:prstGeom>
        </p:spPr>
      </p:pic>
      <p:pic>
        <p:nvPicPr>
          <p:cNvPr id="4" name="Picture 3">
            <a:extLst>
              <a:ext uri="{FF2B5EF4-FFF2-40B4-BE49-F238E27FC236}">
                <a16:creationId xmlns:a16="http://schemas.microsoft.com/office/drawing/2014/main" id="{FD4845CC-B376-4607-812E-19EBFF4D9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0577" y="2011679"/>
            <a:ext cx="4495379" cy="4743355"/>
          </a:xfrm>
          <a:prstGeom prst="rect">
            <a:avLst/>
          </a:prstGeom>
        </p:spPr>
      </p:pic>
      <p:sp>
        <p:nvSpPr>
          <p:cNvPr id="9" name="Title 1">
            <a:extLst>
              <a:ext uri="{FF2B5EF4-FFF2-40B4-BE49-F238E27FC236}">
                <a16:creationId xmlns:a16="http://schemas.microsoft.com/office/drawing/2014/main" id="{9C2FED51-A647-4C9A-BB24-FD0AB7F67C15}"/>
              </a:ext>
            </a:extLst>
          </p:cNvPr>
          <p:cNvSpPr txBox="1">
            <a:spLocks/>
          </p:cNvSpPr>
          <p:nvPr/>
        </p:nvSpPr>
        <p:spPr>
          <a:xfrm>
            <a:off x="160538" y="4102371"/>
            <a:ext cx="3324225"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Framingham</a:t>
            </a:r>
          </a:p>
        </p:txBody>
      </p:sp>
      <p:sp>
        <p:nvSpPr>
          <p:cNvPr id="10" name="Title 1">
            <a:extLst>
              <a:ext uri="{FF2B5EF4-FFF2-40B4-BE49-F238E27FC236}">
                <a16:creationId xmlns:a16="http://schemas.microsoft.com/office/drawing/2014/main" id="{82632556-6915-422F-BDF8-D47FA7B6CAAD}"/>
              </a:ext>
            </a:extLst>
          </p:cNvPr>
          <p:cNvSpPr txBox="1">
            <a:spLocks/>
          </p:cNvSpPr>
          <p:nvPr/>
        </p:nvSpPr>
        <p:spPr>
          <a:xfrm>
            <a:off x="4484164" y="107768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Holyoke</a:t>
            </a:r>
          </a:p>
        </p:txBody>
      </p:sp>
      <p:sp>
        <p:nvSpPr>
          <p:cNvPr id="13" name="Title 1">
            <a:extLst>
              <a:ext uri="{FF2B5EF4-FFF2-40B4-BE49-F238E27FC236}">
                <a16:creationId xmlns:a16="http://schemas.microsoft.com/office/drawing/2014/main" id="{4C531C23-4A51-4901-AD96-551E55278531}"/>
              </a:ext>
            </a:extLst>
          </p:cNvPr>
          <p:cNvSpPr txBox="1">
            <a:spLocks/>
          </p:cNvSpPr>
          <p:nvPr/>
        </p:nvSpPr>
        <p:spPr>
          <a:xfrm>
            <a:off x="8979543" y="4901654"/>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Revere</a:t>
            </a:r>
          </a:p>
        </p:txBody>
      </p:sp>
    </p:spTree>
    <p:extLst>
      <p:ext uri="{BB962C8B-B14F-4D97-AF65-F5344CB8AC3E}">
        <p14:creationId xmlns:p14="http://schemas.microsoft.com/office/powerpoint/2010/main" val="552688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F90184-11FB-46E3-87A1-D4379161B03C}"/>
              </a:ext>
            </a:extLst>
          </p:cNvPr>
          <p:cNvSpPr/>
          <p:nvPr/>
        </p:nvSpPr>
        <p:spPr>
          <a:xfrm>
            <a:off x="0" y="0"/>
            <a:ext cx="12192000" cy="685800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492B86C-3F62-4638-AC54-94F0C2F40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3686918"/>
            <a:ext cx="11945558" cy="3173786"/>
          </a:xfrm>
          <a:prstGeom prst="rect">
            <a:avLst/>
          </a:prstGeom>
        </p:spPr>
      </p:pic>
      <p:pic>
        <p:nvPicPr>
          <p:cNvPr id="3" name="Picture 4">
            <a:extLst>
              <a:ext uri="{FF2B5EF4-FFF2-40B4-BE49-F238E27FC236}">
                <a16:creationId xmlns:a16="http://schemas.microsoft.com/office/drawing/2014/main" id="{330CF320-801D-4451-9397-B1B2A6FDF32E}"/>
              </a:ext>
            </a:extLst>
          </p:cNvPr>
          <p:cNvPicPr>
            <a:picLocks noChangeAspect="1"/>
          </p:cNvPicPr>
          <p:nvPr/>
        </p:nvPicPr>
        <p:blipFill>
          <a:blip r:embed="rId3"/>
          <a:stretch>
            <a:fillRect/>
          </a:stretch>
        </p:blipFill>
        <p:spPr>
          <a:xfrm>
            <a:off x="5881609" y="-701586"/>
            <a:ext cx="6306674" cy="4331646"/>
          </a:xfrm>
          <a:prstGeom prst="rect">
            <a:avLst/>
          </a:prstGeom>
        </p:spPr>
      </p:pic>
      <p:pic>
        <p:nvPicPr>
          <p:cNvPr id="5" name="Picture 5">
            <a:extLst>
              <a:ext uri="{FF2B5EF4-FFF2-40B4-BE49-F238E27FC236}">
                <a16:creationId xmlns:a16="http://schemas.microsoft.com/office/drawing/2014/main" id="{A3ECB9CA-1559-4C6B-BD8D-04ABD2D12B75}"/>
              </a:ext>
            </a:extLst>
          </p:cNvPr>
          <p:cNvPicPr>
            <a:picLocks noChangeAspect="1"/>
          </p:cNvPicPr>
          <p:nvPr/>
        </p:nvPicPr>
        <p:blipFill>
          <a:blip r:embed="rId4"/>
          <a:stretch>
            <a:fillRect/>
          </a:stretch>
        </p:blipFill>
        <p:spPr>
          <a:xfrm>
            <a:off x="3717" y="3912"/>
            <a:ext cx="5540297" cy="4155297"/>
          </a:xfrm>
          <a:prstGeom prst="rect">
            <a:avLst/>
          </a:prstGeom>
        </p:spPr>
      </p:pic>
      <p:sp>
        <p:nvSpPr>
          <p:cNvPr id="8" name="Rectangle 7">
            <a:extLst>
              <a:ext uri="{FF2B5EF4-FFF2-40B4-BE49-F238E27FC236}">
                <a16:creationId xmlns:a16="http://schemas.microsoft.com/office/drawing/2014/main" id="{A6B7870F-4B53-41C6-9E24-7AAE91076294}"/>
              </a:ext>
            </a:extLst>
          </p:cNvPr>
          <p:cNvSpPr/>
          <p:nvPr/>
        </p:nvSpPr>
        <p:spPr>
          <a:xfrm>
            <a:off x="5169753" y="4158931"/>
            <a:ext cx="190499" cy="2715612"/>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4BD534D-43B0-4867-A84D-101BA1C92AE4}"/>
              </a:ext>
            </a:extLst>
          </p:cNvPr>
          <p:cNvSpPr/>
          <p:nvPr/>
        </p:nvSpPr>
        <p:spPr>
          <a:xfrm>
            <a:off x="7822631" y="3636044"/>
            <a:ext cx="190499" cy="3238498"/>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FE5BD8E5-C344-4484-A40D-2FEB09FDC356}"/>
              </a:ext>
            </a:extLst>
          </p:cNvPr>
          <p:cNvSpPr txBox="1">
            <a:spLocks/>
          </p:cNvSpPr>
          <p:nvPr/>
        </p:nvSpPr>
        <p:spPr>
          <a:xfrm>
            <a:off x="2910687" y="3254087"/>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Worcester</a:t>
            </a:r>
          </a:p>
        </p:txBody>
      </p:sp>
      <p:sp>
        <p:nvSpPr>
          <p:cNvPr id="14" name="Title 1">
            <a:extLst>
              <a:ext uri="{FF2B5EF4-FFF2-40B4-BE49-F238E27FC236}">
                <a16:creationId xmlns:a16="http://schemas.microsoft.com/office/drawing/2014/main" id="{BBBF9655-8B26-4CAD-957B-860F8DC92981}"/>
              </a:ext>
            </a:extLst>
          </p:cNvPr>
          <p:cNvSpPr txBox="1">
            <a:spLocks/>
          </p:cNvSpPr>
          <p:nvPr/>
        </p:nvSpPr>
        <p:spPr>
          <a:xfrm>
            <a:off x="8720922" y="6058818"/>
            <a:ext cx="3419475"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Leominster</a:t>
            </a:r>
          </a:p>
        </p:txBody>
      </p:sp>
      <p:sp>
        <p:nvSpPr>
          <p:cNvPr id="15" name="Title 1">
            <a:extLst>
              <a:ext uri="{FF2B5EF4-FFF2-40B4-BE49-F238E27FC236}">
                <a16:creationId xmlns:a16="http://schemas.microsoft.com/office/drawing/2014/main" id="{62749C57-646B-4EE3-8E66-CD2A31003559}"/>
              </a:ext>
            </a:extLst>
          </p:cNvPr>
          <p:cNvSpPr txBox="1">
            <a:spLocks/>
          </p:cNvSpPr>
          <p:nvPr/>
        </p:nvSpPr>
        <p:spPr>
          <a:xfrm>
            <a:off x="5544014" y="1691005"/>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Lowell</a:t>
            </a:r>
          </a:p>
        </p:txBody>
      </p:sp>
    </p:spTree>
    <p:extLst>
      <p:ext uri="{BB962C8B-B14F-4D97-AF65-F5344CB8AC3E}">
        <p14:creationId xmlns:p14="http://schemas.microsoft.com/office/powerpoint/2010/main" val="19447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AABFE03-F107-4534-954C-00D66C52F957}"/>
              </a:ext>
            </a:extLst>
          </p:cNvPr>
          <p:cNvSpPr/>
          <p:nvPr/>
        </p:nvSpPr>
        <p:spPr>
          <a:xfrm>
            <a:off x="0" y="952500"/>
            <a:ext cx="12192000" cy="5905500"/>
          </a:xfrm>
          <a:prstGeom prst="rect">
            <a:avLst/>
          </a:prstGeom>
          <a:solidFill>
            <a:srgbClr val="94B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5BB7522-70C5-4316-8675-A293997DF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473" y="-37663"/>
            <a:ext cx="3732924" cy="4971393"/>
          </a:xfrm>
          <a:prstGeom prst="rect">
            <a:avLst/>
          </a:prstGeom>
        </p:spPr>
      </p:pic>
      <p:sp>
        <p:nvSpPr>
          <p:cNvPr id="9" name="TextBox 8">
            <a:extLst>
              <a:ext uri="{FF2B5EF4-FFF2-40B4-BE49-F238E27FC236}">
                <a16:creationId xmlns:a16="http://schemas.microsoft.com/office/drawing/2014/main" id="{7049BAF8-3AD2-49E3-BAB6-2EC767DA17C7}"/>
              </a:ext>
            </a:extLst>
          </p:cNvPr>
          <p:cNvSpPr txBox="1"/>
          <p:nvPr/>
        </p:nvSpPr>
        <p:spPr>
          <a:xfrm>
            <a:off x="9778929" y="2843023"/>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solidFill>
                <a:effectLst/>
                <a:uLnTx/>
                <a:uFillTx/>
                <a:latin typeface="Calibri Light"/>
                <a:ea typeface="+mn-ea"/>
                <a:cs typeface="Calibri Light"/>
              </a:rPr>
              <a:t>Chelsea</a:t>
            </a:r>
          </a:p>
        </p:txBody>
      </p:sp>
      <p:pic>
        <p:nvPicPr>
          <p:cNvPr id="10" name="Picture 10">
            <a:extLst>
              <a:ext uri="{FF2B5EF4-FFF2-40B4-BE49-F238E27FC236}">
                <a16:creationId xmlns:a16="http://schemas.microsoft.com/office/drawing/2014/main" id="{E1C1AA8E-56F7-4DFA-8C63-4392399E9FBC}"/>
              </a:ext>
            </a:extLst>
          </p:cNvPr>
          <p:cNvPicPr>
            <a:picLocks noChangeAspect="1"/>
          </p:cNvPicPr>
          <p:nvPr/>
        </p:nvPicPr>
        <p:blipFill rotWithShape="1">
          <a:blip r:embed="rId3"/>
          <a:srcRect b="7609"/>
          <a:stretch/>
        </p:blipFill>
        <p:spPr>
          <a:xfrm>
            <a:off x="4346" y="2239"/>
            <a:ext cx="3420292" cy="3970918"/>
          </a:xfrm>
          <a:prstGeom prst="rect">
            <a:avLst/>
          </a:prstGeom>
        </p:spPr>
      </p:pic>
      <p:pic>
        <p:nvPicPr>
          <p:cNvPr id="2" name="Picture 1">
            <a:extLst>
              <a:ext uri="{FF2B5EF4-FFF2-40B4-BE49-F238E27FC236}">
                <a16:creationId xmlns:a16="http://schemas.microsoft.com/office/drawing/2014/main" id="{A01189E3-0A8B-4DD9-B718-6F51072D4347}"/>
              </a:ext>
            </a:extLst>
          </p:cNvPr>
          <p:cNvPicPr>
            <a:picLocks noChangeAspect="1"/>
          </p:cNvPicPr>
          <p:nvPr/>
        </p:nvPicPr>
        <p:blipFill rotWithShape="1">
          <a:blip r:embed="rId4">
            <a:extLst>
              <a:ext uri="{28A0092B-C50C-407E-A947-70E740481C1C}">
                <a14:useLocalDpi xmlns:a14="http://schemas.microsoft.com/office/drawing/2010/main" val="0"/>
              </a:ext>
            </a:extLst>
          </a:blip>
          <a:srcRect t="18121" b="10895"/>
          <a:stretch/>
        </p:blipFill>
        <p:spPr>
          <a:xfrm>
            <a:off x="6752897" y="3973787"/>
            <a:ext cx="5413995" cy="2881729"/>
          </a:xfrm>
          <a:prstGeom prst="rect">
            <a:avLst/>
          </a:prstGeom>
        </p:spPr>
      </p:pic>
      <p:pic>
        <p:nvPicPr>
          <p:cNvPr id="6" name="Picture 5">
            <a:extLst>
              <a:ext uri="{FF2B5EF4-FFF2-40B4-BE49-F238E27FC236}">
                <a16:creationId xmlns:a16="http://schemas.microsoft.com/office/drawing/2014/main" id="{6E7FF5D7-06A5-4412-9124-89FDE556516C}"/>
              </a:ext>
            </a:extLst>
          </p:cNvPr>
          <p:cNvPicPr>
            <a:picLocks noChangeAspect="1"/>
          </p:cNvPicPr>
          <p:nvPr/>
        </p:nvPicPr>
        <p:blipFill rotWithShape="1">
          <a:blip r:embed="rId5">
            <a:extLst>
              <a:ext uri="{28A0092B-C50C-407E-A947-70E740481C1C}">
                <a14:useLocalDpi xmlns:a14="http://schemas.microsoft.com/office/drawing/2010/main" val="0"/>
              </a:ext>
            </a:extLst>
          </a:blip>
          <a:srcRect l="1749" b="1788"/>
          <a:stretch/>
        </p:blipFill>
        <p:spPr>
          <a:xfrm>
            <a:off x="6382693" y="-3528"/>
            <a:ext cx="5831238" cy="3905572"/>
          </a:xfrm>
          <a:prstGeom prst="rect">
            <a:avLst/>
          </a:prstGeom>
        </p:spPr>
      </p:pic>
      <p:pic>
        <p:nvPicPr>
          <p:cNvPr id="3" name="Picture 2">
            <a:extLst>
              <a:ext uri="{FF2B5EF4-FFF2-40B4-BE49-F238E27FC236}">
                <a16:creationId xmlns:a16="http://schemas.microsoft.com/office/drawing/2014/main" id="{080D13A5-072A-401D-85E3-523FD31825DF}"/>
              </a:ext>
            </a:extLst>
          </p:cNvPr>
          <p:cNvPicPr>
            <a:picLocks noChangeAspect="1"/>
          </p:cNvPicPr>
          <p:nvPr/>
        </p:nvPicPr>
        <p:blipFill rotWithShape="1">
          <a:blip r:embed="rId6"/>
          <a:srcRect t="3268"/>
          <a:stretch/>
        </p:blipFill>
        <p:spPr>
          <a:xfrm>
            <a:off x="2307128" y="3639496"/>
            <a:ext cx="4231845" cy="3581122"/>
          </a:xfrm>
          <a:prstGeom prst="rect">
            <a:avLst/>
          </a:prstGeom>
        </p:spPr>
      </p:pic>
      <p:sp>
        <p:nvSpPr>
          <p:cNvPr id="18" name="Title 1">
            <a:extLst>
              <a:ext uri="{FF2B5EF4-FFF2-40B4-BE49-F238E27FC236}">
                <a16:creationId xmlns:a16="http://schemas.microsoft.com/office/drawing/2014/main" id="{29781789-9B8E-4EC3-B3F1-FC94467E0F57}"/>
              </a:ext>
            </a:extLst>
          </p:cNvPr>
          <p:cNvSpPr txBox="1">
            <a:spLocks/>
          </p:cNvSpPr>
          <p:nvPr/>
        </p:nvSpPr>
        <p:spPr>
          <a:xfrm>
            <a:off x="-17585" y="3403742"/>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Haverhill</a:t>
            </a:r>
          </a:p>
        </p:txBody>
      </p:sp>
      <p:sp>
        <p:nvSpPr>
          <p:cNvPr id="19" name="Title 1">
            <a:extLst>
              <a:ext uri="{FF2B5EF4-FFF2-40B4-BE49-F238E27FC236}">
                <a16:creationId xmlns:a16="http://schemas.microsoft.com/office/drawing/2014/main" id="{2D4087C8-626E-4349-A3DC-6BC0A6040633}"/>
              </a:ext>
            </a:extLst>
          </p:cNvPr>
          <p:cNvSpPr txBox="1">
            <a:spLocks/>
          </p:cNvSpPr>
          <p:nvPr/>
        </p:nvSpPr>
        <p:spPr>
          <a:xfrm>
            <a:off x="2243739" y="5883992"/>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Lawrence</a:t>
            </a:r>
          </a:p>
        </p:txBody>
      </p:sp>
      <p:sp>
        <p:nvSpPr>
          <p:cNvPr id="20" name="Title 1">
            <a:extLst>
              <a:ext uri="{FF2B5EF4-FFF2-40B4-BE49-F238E27FC236}">
                <a16:creationId xmlns:a16="http://schemas.microsoft.com/office/drawing/2014/main" id="{DDB2DCDB-66E6-470E-AA3D-2F06401FA278}"/>
              </a:ext>
            </a:extLst>
          </p:cNvPr>
          <p:cNvSpPr txBox="1">
            <a:spLocks/>
          </p:cNvSpPr>
          <p:nvPr/>
        </p:nvSpPr>
        <p:spPr>
          <a:xfrm>
            <a:off x="3522579" y="165203"/>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Malden</a:t>
            </a:r>
          </a:p>
        </p:txBody>
      </p:sp>
      <p:sp>
        <p:nvSpPr>
          <p:cNvPr id="21" name="Title 1">
            <a:extLst>
              <a:ext uri="{FF2B5EF4-FFF2-40B4-BE49-F238E27FC236}">
                <a16:creationId xmlns:a16="http://schemas.microsoft.com/office/drawing/2014/main" id="{9BBAB6D7-5DBD-49DD-ACD1-487308A6BD86}"/>
              </a:ext>
            </a:extLst>
          </p:cNvPr>
          <p:cNvSpPr txBox="1">
            <a:spLocks/>
          </p:cNvSpPr>
          <p:nvPr/>
        </p:nvSpPr>
        <p:spPr>
          <a:xfrm>
            <a:off x="6578986" y="22459"/>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Chelsea</a:t>
            </a:r>
          </a:p>
        </p:txBody>
      </p:sp>
      <p:sp>
        <p:nvSpPr>
          <p:cNvPr id="22" name="Title 1">
            <a:extLst>
              <a:ext uri="{FF2B5EF4-FFF2-40B4-BE49-F238E27FC236}">
                <a16:creationId xmlns:a16="http://schemas.microsoft.com/office/drawing/2014/main" id="{6E22FAA7-E4AA-490F-B831-47C1C5B02AC2}"/>
              </a:ext>
            </a:extLst>
          </p:cNvPr>
          <p:cNvSpPr txBox="1">
            <a:spLocks/>
          </p:cNvSpPr>
          <p:nvPr/>
        </p:nvSpPr>
        <p:spPr>
          <a:xfrm>
            <a:off x="6752897" y="5905500"/>
            <a:ext cx="2680720" cy="808805"/>
          </a:xfrm>
          <a:prstGeom prst="rect">
            <a:avLst/>
          </a:prstGeom>
          <a:solidFill>
            <a:srgbClr val="4376BB"/>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Calibri Light"/>
              </a:rPr>
              <a:t>Fall River</a:t>
            </a:r>
          </a:p>
        </p:txBody>
      </p:sp>
    </p:spTree>
    <p:extLst>
      <p:ext uri="{BB962C8B-B14F-4D97-AF65-F5344CB8AC3E}">
        <p14:creationId xmlns:p14="http://schemas.microsoft.com/office/powerpoint/2010/main" val="13142897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1FFBE0-3F3F-4633-9D71-8D83B7CF26B5}"/>
              </a:ext>
            </a:extLst>
          </p:cNvPr>
          <p:cNvSpPr txBox="1"/>
          <p:nvPr/>
        </p:nvSpPr>
        <p:spPr>
          <a:xfrm>
            <a:off x="2024332" y="1466491"/>
            <a:ext cx="7530860" cy="4580626"/>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473B482-87DC-437D-B8E5-C4A65D559CE3}"/>
              </a:ext>
            </a:extLst>
          </p:cNvPr>
          <p:cNvSpPr txBox="1"/>
          <p:nvPr/>
        </p:nvSpPr>
        <p:spPr>
          <a:xfrm>
            <a:off x="671835" y="1166774"/>
            <a:ext cx="10803824" cy="3295810"/>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1414"/>
                </a:solidFill>
                <a:effectLst/>
                <a:uLnTx/>
                <a:uFillTx/>
                <a:latin typeface="Calibri" panose="020F0502020204030204"/>
                <a:ea typeface="+mn-ea"/>
                <a:cs typeface="+mn-cs"/>
                <a:hlinkClick r:id="rId3"/>
              </a:rPr>
              <a:t>COVID-19 Vaccine Equity Initiative Data Dashboard</a:t>
            </a:r>
            <a:endParaRPr kumimoji="0" lang="en-US" sz="2800" b="1" i="0" u="none" strike="noStrike" kern="1200" cap="none" spc="0" normalizeH="0" baseline="0" noProof="0" dirty="0">
              <a:ln>
                <a:noFill/>
              </a:ln>
              <a:solidFill>
                <a:srgbClr val="14141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1414"/>
                </a:solidFill>
                <a:effectLst/>
                <a:uLnTx/>
                <a:uFillTx/>
                <a:latin typeface="Calibri" panose="020F0502020204030204"/>
                <a:ea typeface="+mn-ea"/>
                <a:cs typeface="+mn-cs"/>
              </a:rPr>
              <a:t>Community specific data reports for vaccine administration results, updated weekly; and data from the Public Health (DPH) COVID Community Impact Survey to help target approaches.</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Vaccine Equity Initiative Website</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Overview of VEI, list of priority communities and populations, programmatic components, funding information, weekly highlights, and communications resources.</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Trust The Facts/Get the Vax Campaign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Contains flyers, fact sheets, posters, videos, and other media in 12 languages.</a:t>
            </a: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605B739A-BB28-4547-BCAB-7CD0790C4B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793" y="4678454"/>
            <a:ext cx="1830039" cy="95772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DBB9FC0-07A9-4192-8B21-171E250C4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995" y="4678757"/>
            <a:ext cx="1824231" cy="957721"/>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0C9FEF46-CE59-41F4-9911-5528966FDC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5961" y="5869187"/>
            <a:ext cx="1824231" cy="957721"/>
          </a:xfrm>
          <a:prstGeom prst="rect">
            <a:avLst/>
          </a:prstGeom>
        </p:spPr>
      </p:pic>
      <p:pic>
        <p:nvPicPr>
          <p:cNvPr id="13" name="Picture 12" descr="Graphical user interface&#10;&#10;Description automatically generated with low confidence">
            <a:extLst>
              <a:ext uri="{FF2B5EF4-FFF2-40B4-BE49-F238E27FC236}">
                <a16:creationId xmlns:a16="http://schemas.microsoft.com/office/drawing/2014/main" id="{CB1ED873-3BB0-4C62-9456-9829EA205E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2895" y="4704186"/>
            <a:ext cx="1824231" cy="957721"/>
          </a:xfrm>
          <a:prstGeom prst="rect">
            <a:avLst/>
          </a:prstGeom>
        </p:spPr>
      </p:pic>
      <p:pic>
        <p:nvPicPr>
          <p:cNvPr id="15" name="Picture 14">
            <a:extLst>
              <a:ext uri="{FF2B5EF4-FFF2-40B4-BE49-F238E27FC236}">
                <a16:creationId xmlns:a16="http://schemas.microsoft.com/office/drawing/2014/main" id="{F989BF38-DF61-4357-B078-4D71EA0C16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9845" y="4704186"/>
            <a:ext cx="1824231" cy="957721"/>
          </a:xfrm>
          <a:prstGeom prst="rect">
            <a:avLst/>
          </a:prstGeom>
        </p:spPr>
      </p:pic>
      <p:pic>
        <p:nvPicPr>
          <p:cNvPr id="17" name="Picture 16" descr="Graphical user interface&#10;&#10;Description automatically generated with medium confidence">
            <a:extLst>
              <a:ext uri="{FF2B5EF4-FFF2-40B4-BE49-F238E27FC236}">
                <a16:creationId xmlns:a16="http://schemas.microsoft.com/office/drawing/2014/main" id="{EBF7F1D2-B94B-4590-A309-EB028FFEF6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563" y="5852044"/>
            <a:ext cx="1824231" cy="957721"/>
          </a:xfrm>
          <a:prstGeom prst="rect">
            <a:avLst/>
          </a:prstGeom>
        </p:spPr>
      </p:pic>
      <p:pic>
        <p:nvPicPr>
          <p:cNvPr id="19" name="Picture 18" descr="Text&#10;&#10;Description automatically generated">
            <a:extLst>
              <a:ext uri="{FF2B5EF4-FFF2-40B4-BE49-F238E27FC236}">
                <a16:creationId xmlns:a16="http://schemas.microsoft.com/office/drawing/2014/main" id="{B74E40AD-A034-4B61-8E97-1A1FB5ABDC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5774" y="4699925"/>
            <a:ext cx="1824229" cy="957720"/>
          </a:xfrm>
          <a:prstGeom prst="rect">
            <a:avLst/>
          </a:prstGeom>
        </p:spPr>
      </p:pic>
      <p:pic>
        <p:nvPicPr>
          <p:cNvPr id="21" name="Picture 20">
            <a:extLst>
              <a:ext uri="{FF2B5EF4-FFF2-40B4-BE49-F238E27FC236}">
                <a16:creationId xmlns:a16="http://schemas.microsoft.com/office/drawing/2014/main" id="{7FAE0867-D5FD-4C1C-9D53-C45CA9F4D2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1769" y="5879268"/>
            <a:ext cx="1824231" cy="959241"/>
          </a:xfrm>
          <a:prstGeom prst="rect">
            <a:avLst/>
          </a:prstGeom>
        </p:spPr>
      </p:pic>
      <p:pic>
        <p:nvPicPr>
          <p:cNvPr id="23" name="Picture 22" descr="Text&#10;&#10;Description automatically generated with low confidence">
            <a:extLst>
              <a:ext uri="{FF2B5EF4-FFF2-40B4-BE49-F238E27FC236}">
                <a16:creationId xmlns:a16="http://schemas.microsoft.com/office/drawing/2014/main" id="{158012B4-D31C-4D19-A25C-5E9929C267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31769" y="5880788"/>
            <a:ext cx="1830039" cy="957721"/>
          </a:xfrm>
          <a:prstGeom prst="rect">
            <a:avLst/>
          </a:prstGeom>
        </p:spPr>
      </p:pic>
      <p:pic>
        <p:nvPicPr>
          <p:cNvPr id="25" name="Picture 24" descr="Logo&#10;&#10;Description automatically generated with medium confidence">
            <a:extLst>
              <a:ext uri="{FF2B5EF4-FFF2-40B4-BE49-F238E27FC236}">
                <a16:creationId xmlns:a16="http://schemas.microsoft.com/office/drawing/2014/main" id="{87605E89-D44D-4491-876A-1A69743C68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28975" y="5885962"/>
            <a:ext cx="1824231" cy="957721"/>
          </a:xfrm>
          <a:prstGeom prst="rect">
            <a:avLst/>
          </a:prstGeom>
        </p:spPr>
      </p:pic>
      <p:pic>
        <p:nvPicPr>
          <p:cNvPr id="27" name="Picture 26">
            <a:extLst>
              <a:ext uri="{FF2B5EF4-FFF2-40B4-BE49-F238E27FC236}">
                <a16:creationId xmlns:a16="http://schemas.microsoft.com/office/drawing/2014/main" id="{BC51F6B6-C323-4642-9A2D-47A318C0FC5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20374" y="5885962"/>
            <a:ext cx="1824231" cy="957721"/>
          </a:xfrm>
          <a:prstGeom prst="rect">
            <a:avLst/>
          </a:prstGeom>
        </p:spPr>
      </p:pic>
      <p:sp>
        <p:nvSpPr>
          <p:cNvPr id="16" name="TextBox 15">
            <a:extLst>
              <a:ext uri="{FF2B5EF4-FFF2-40B4-BE49-F238E27FC236}">
                <a16:creationId xmlns:a16="http://schemas.microsoft.com/office/drawing/2014/main" id="{9ED5312D-BD0F-4A39-9FF4-8A1D45446E7C}"/>
              </a:ext>
            </a:extLst>
          </p:cNvPr>
          <p:cNvSpPr txBox="1"/>
          <p:nvPr/>
        </p:nvSpPr>
        <p:spPr>
          <a:xfrm>
            <a:off x="609600" y="219578"/>
            <a:ext cx="10803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Resources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687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23980" y="1962162"/>
            <a:ext cx="11344039" cy="3916400"/>
          </a:xfrm>
          <a:prstGeom prst="rect">
            <a:avLst/>
          </a:prstGeom>
        </p:spPr>
        <p:txBody>
          <a:bodyPr spcFirstLastPara="1" wrap="square" lIns="91433" tIns="45700" rIns="91433" bIns="45700" anchor="ctr" anchorCtr="0">
            <a:noAutofit/>
          </a:bodyPr>
          <a:lstStyle/>
          <a:p>
            <a:pPr algn="ctr">
              <a:lnSpc>
                <a:spcPct val="115000"/>
              </a:lnSpc>
            </a:pPr>
            <a:r>
              <a:rPr lang="en-US" sz="4900" b="1" spc="800" dirty="0">
                <a:solidFill>
                  <a:schemeClr val="bg1"/>
                </a:solidFill>
                <a:latin typeface="Abadi Extra Light"/>
              </a:rPr>
              <a:t>COVID-19</a:t>
            </a:r>
          </a:p>
          <a:p>
            <a:pPr algn="ctr">
              <a:lnSpc>
                <a:spcPct val="115000"/>
              </a:lnSpc>
            </a:pPr>
            <a:r>
              <a:rPr lang="en-US" sz="4900" b="1" spc="800" dirty="0">
                <a:solidFill>
                  <a:schemeClr val="bg1"/>
                </a:solidFill>
                <a:latin typeface="Abadi Extra Light"/>
              </a:rPr>
              <a:t>Community Impact Survey(CCIS)</a:t>
            </a:r>
            <a:endParaRPr lang="en-US" sz="1800" dirty="0">
              <a:solidFill>
                <a:schemeClr val="bg1"/>
              </a:solidFill>
              <a:latin typeface="Abadi Extra Light"/>
            </a:endParaRPr>
          </a:p>
          <a:p>
            <a:pPr algn="ctr">
              <a:lnSpc>
                <a:spcPct val="115000"/>
              </a:lnSpc>
              <a:buSzPts val="1100"/>
            </a:pPr>
            <a:r>
              <a:rPr lang="en-US" sz="3200" spc="400" dirty="0">
                <a:solidFill>
                  <a:schemeClr val="bg1"/>
                </a:solidFill>
                <a:latin typeface="Abadi Extra Light"/>
              </a:rPr>
              <a:t>Preliminary Analysis Results as of </a:t>
            </a:r>
            <a:endParaRPr lang="en-US" sz="3200" i="1" spc="400" dirty="0">
              <a:solidFill>
                <a:schemeClr val="bg1"/>
              </a:solidFill>
              <a:latin typeface="Abadi Extra Light"/>
            </a:endParaRPr>
          </a:p>
          <a:p>
            <a:pPr algn="ctr">
              <a:lnSpc>
                <a:spcPct val="115000"/>
              </a:lnSpc>
              <a:buSzPts val="1100"/>
            </a:pPr>
            <a:r>
              <a:rPr lang="en-US" sz="3200" spc="400" dirty="0">
                <a:solidFill>
                  <a:schemeClr val="bg1"/>
                </a:solidFill>
                <a:latin typeface="Abadi Extra Light"/>
              </a:rPr>
              <a:t>March 9, 2022</a:t>
            </a:r>
            <a:br>
              <a:rPr lang="en-US" sz="3200" spc="400" dirty="0">
                <a:solidFill>
                  <a:schemeClr val="bg1"/>
                </a:solidFill>
                <a:latin typeface="Abadi Extra Light"/>
              </a:rPr>
            </a:br>
            <a:br>
              <a:rPr lang="en-US" sz="3200" spc="400" dirty="0">
                <a:solidFill>
                  <a:schemeClr val="bg1"/>
                </a:solidFill>
                <a:latin typeface="Abadi Extra Light"/>
              </a:rPr>
            </a:br>
            <a:r>
              <a:rPr lang="en-US" sz="1800" spc="800" dirty="0">
                <a:solidFill>
                  <a:schemeClr val="bg1"/>
                </a:solidFill>
                <a:latin typeface="Abadi Extra Light"/>
              </a:rPr>
              <a:t>Presented by Emily Sparer-Fine, ScD</a:t>
            </a:r>
            <a:br>
              <a:rPr lang="en-US" sz="1800" spc="800" dirty="0">
                <a:solidFill>
                  <a:schemeClr val="bg1"/>
                </a:solidFill>
                <a:latin typeface="Abadi Extra Light"/>
              </a:rPr>
            </a:br>
            <a:r>
              <a:rPr lang="en-US" sz="1800" spc="800" dirty="0">
                <a:solidFill>
                  <a:schemeClr val="bg1"/>
                </a:solidFill>
                <a:latin typeface="Abadi Extra Light"/>
              </a:rPr>
              <a:t>Co-authors: Kathleen Fitzsimmons, PhD; Alison </a:t>
            </a:r>
            <a:r>
              <a:rPr lang="en-US" sz="1800" spc="800" dirty="0" err="1">
                <a:solidFill>
                  <a:schemeClr val="bg1"/>
                </a:solidFill>
                <a:latin typeface="Abadi Extra Light"/>
              </a:rPr>
              <a:t>Celigoi</a:t>
            </a:r>
            <a:r>
              <a:rPr lang="en-US" sz="1800" spc="800" dirty="0">
                <a:solidFill>
                  <a:schemeClr val="bg1"/>
                </a:solidFill>
                <a:latin typeface="Abadi Extra Light"/>
              </a:rPr>
              <a:t>, MPH; Lauren Cardoso, PhD; W.W. </a:t>
            </a:r>
            <a:r>
              <a:rPr lang="en-US" sz="1800" spc="800" dirty="0" err="1">
                <a:solidFill>
                  <a:schemeClr val="bg1"/>
                </a:solidFill>
                <a:latin typeface="Abadi Extra Light"/>
              </a:rPr>
              <a:t>Sanouri</a:t>
            </a:r>
            <a:r>
              <a:rPr lang="en-US" sz="1800" spc="800" dirty="0">
                <a:solidFill>
                  <a:schemeClr val="bg1"/>
                </a:solidFill>
                <a:latin typeface="Abadi Extra Light"/>
              </a:rPr>
              <a:t> Ursprung, PhD</a:t>
            </a:r>
            <a:endParaRPr lang="en-US" dirty="0">
              <a:solidFill>
                <a:schemeClr val="bg1"/>
              </a:solidFill>
              <a:highlight>
                <a:srgbClr val="FFFF00"/>
              </a:highlight>
              <a:latin typeface="Abadi Extra Light"/>
            </a:endParaRPr>
          </a:p>
        </p:txBody>
      </p:sp>
      <p:sp>
        <p:nvSpPr>
          <p:cNvPr id="61" name="Google Shape;61;p14"/>
          <p:cNvSpPr txBox="1"/>
          <p:nvPr/>
        </p:nvSpPr>
        <p:spPr>
          <a:xfrm>
            <a:off x="133" y="0"/>
            <a:ext cx="12192000" cy="1278000"/>
          </a:xfrm>
          <a:prstGeom prst="rect">
            <a:avLst/>
          </a:prstGeom>
          <a:solidFill>
            <a:srgbClr val="07376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400" normalizeH="0" baseline="0" noProof="0">
                <a:ln>
                  <a:noFill/>
                </a:ln>
                <a:solidFill>
                  <a:srgbClr val="FFFFFF"/>
                </a:solidFill>
                <a:effectLst/>
                <a:uLnTx/>
                <a:uFillTx/>
                <a:latin typeface="Abadi Extra Light"/>
                <a:ea typeface="+mn-ea"/>
                <a:cs typeface="Arial"/>
                <a:sym typeface="Arial"/>
              </a:rPr>
              <a:t>Massachusetts Department of Public Health</a:t>
            </a:r>
          </a:p>
        </p:txBody>
      </p:sp>
      <p:sp>
        <p:nvSpPr>
          <p:cNvPr id="62" name="Google Shape;62;p14"/>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200"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46</a:t>
            </a:fld>
            <a:endParaRPr kumimoji="0" lang="en" sz="1200"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3" name="Date Placeholder 2">
            <a:extLst>
              <a:ext uri="{FF2B5EF4-FFF2-40B4-BE49-F238E27FC236}">
                <a16:creationId xmlns:a16="http://schemas.microsoft.com/office/drawing/2014/main" id="{67E5B2CF-2DFC-43D0-9610-9310921672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
        <p:cNvGrpSpPr/>
        <p:nvPr/>
      </p:nvGrpSpPr>
      <p:grpSpPr>
        <a:xfrm>
          <a:off x="0" y="0"/>
          <a:ext cx="0" cy="0"/>
          <a:chOff x="0" y="0"/>
          <a:chExt cx="0" cy="0"/>
        </a:xfrm>
      </p:grpSpPr>
      <p:sp>
        <p:nvSpPr>
          <p:cNvPr id="61" name="Google Shape;61;p14"/>
          <p:cNvSpPr txBox="1"/>
          <p:nvPr/>
        </p:nvSpPr>
        <p:spPr>
          <a:xfrm>
            <a:off x="133" y="0"/>
            <a:ext cx="12192000" cy="1278000"/>
          </a:xfrm>
          <a:prstGeom prst="rect">
            <a:avLst/>
          </a:prstGeom>
          <a:solidFill>
            <a:srgbClr val="073763"/>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800" normalizeH="0" baseline="0" noProof="0">
                <a:ln>
                  <a:noFill/>
                </a:ln>
                <a:solidFill>
                  <a:srgbClr val="FFFFFF"/>
                </a:solidFill>
                <a:effectLst/>
                <a:uLnTx/>
                <a:uFillTx/>
                <a:latin typeface="Abadi Extra Light"/>
                <a:ea typeface="+mn-ea"/>
                <a:cs typeface="Arial"/>
                <a:sym typeface="Arial"/>
              </a:rPr>
              <a:t>CCIS TEAM MEMBERS</a:t>
            </a:r>
          </a:p>
        </p:txBody>
      </p:sp>
      <p:sp>
        <p:nvSpPr>
          <p:cNvPr id="3" name="Rectangle 2">
            <a:extLst>
              <a:ext uri="{FF2B5EF4-FFF2-40B4-BE49-F238E27FC236}">
                <a16:creationId xmlns:a16="http://schemas.microsoft.com/office/drawing/2014/main" id="{D0CFB99C-8624-CE44-B7B6-8333E017D8C1}"/>
              </a:ext>
            </a:extLst>
          </p:cNvPr>
          <p:cNvSpPr/>
          <p:nvPr/>
        </p:nvSpPr>
        <p:spPr>
          <a:xfrm>
            <a:off x="213157" y="2339551"/>
            <a:ext cx="11765684" cy="1559722"/>
          </a:xfrm>
          <a:prstGeom prst="rect">
            <a:avLst/>
          </a:prstGeom>
        </p:spPr>
        <p:txBody>
          <a:bodyPr wrap="square" lIns="121920" tIns="60960" rIns="121920" bIns="60960" anchor="ctr">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badi"/>
                <a:ea typeface="+mn-ea"/>
                <a:cs typeface="Arial"/>
                <a:sym typeface="Arial"/>
              </a:rPr>
              <a:t>CCIS Steering Committee</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Lauren Cardoso, W.W. Sanouri Ursprung, Beth Beatriz, Abbie Averbach, Ruth Blodgett, Ben Wood, Sabrina Selk,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Jessica del Rosario Nicole Daley, Lisa Potratz</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endParaRP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D3860031-E704-1549-9D1E-54147FBA0FC9}"/>
              </a:ext>
            </a:extLst>
          </p:cNvPr>
          <p:cNvSpPr/>
          <p:nvPr/>
        </p:nvSpPr>
        <p:spPr>
          <a:xfrm>
            <a:off x="213157" y="1331722"/>
            <a:ext cx="11765685" cy="954107"/>
          </a:xfrm>
          <a:prstGeom prst="rect">
            <a:avLst/>
          </a:prstGeom>
        </p:spPr>
        <p:txBody>
          <a:bodyPr wrap="square" lIns="121920" tIns="60960" rIns="121920" bIns="60960" anchor="ctr">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a:ln>
                  <a:noFill/>
                </a:ln>
                <a:solidFill>
                  <a:srgbClr val="FFFFFF"/>
                </a:solidFill>
                <a:effectLst/>
                <a:uLnTx/>
                <a:uFillTx/>
                <a:latin typeface="Abadi"/>
                <a:ea typeface="+mn-ea"/>
                <a:cs typeface="Arial"/>
                <a:sym typeface="Arial"/>
              </a:rPr>
              <a:t>CCIS Project Leads</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FFFFFF"/>
                </a:solidFill>
                <a:effectLst/>
                <a:uLnTx/>
                <a:uFillTx/>
                <a:latin typeface="Abadi Extra Light"/>
                <a:ea typeface="+mn-ea"/>
                <a:cs typeface="Arial"/>
                <a:sym typeface="Arial"/>
              </a:rPr>
              <a:t>  W.W. Sanouri Ursprung, Lauren Cardoso, Beth Beatriz, Glory Song, Caroline Stack, Kathleen Fitzsimmons, Emily Sparer-Fine, </a:t>
            </a:r>
            <a:r>
              <a:rPr kumimoji="0" lang="en-US" sz="1800" b="0" i="0" u="none" strike="noStrike" kern="0" cap="none" spc="0" normalizeH="0" baseline="0" noProof="0">
                <a:ln>
                  <a:noFill/>
                </a:ln>
                <a:solidFill>
                  <a:srgbClr val="FFFFFF"/>
                </a:solidFill>
                <a:effectLst/>
                <a:uLnTx/>
                <a:uFillTx/>
                <a:latin typeface="Abadi Extra Light"/>
                <a:ea typeface="+mn-lt"/>
                <a:cs typeface="Arial"/>
                <a:sym typeface="Arial"/>
              </a:rPr>
              <a:t>Ta-wei Lin</a:t>
            </a:r>
            <a:r>
              <a:rPr kumimoji="0" lang="en-US" sz="1800" b="0" i="0" u="none" strike="noStrike" kern="0" cap="none" spc="0" normalizeH="0" baseline="0" noProof="0">
                <a:ln>
                  <a:noFill/>
                </a:ln>
                <a:solidFill>
                  <a:srgbClr val="FFFFFF"/>
                </a:solidFill>
                <a:effectLst/>
                <a:uLnTx/>
                <a:uFillTx/>
                <a:latin typeface="Abadi Extra Light"/>
                <a:ea typeface="+mn-ea"/>
                <a:cs typeface="Arial"/>
                <a:sym typeface="Arial"/>
              </a:rPr>
              <a:t>, Lisa Potratz, Heather Nelson, Amy Flynn, Lisa Arsenault, </a:t>
            </a:r>
            <a:r>
              <a:rPr kumimoji="0" lang="en-US" sz="1800" b="0" i="0" u="none" strike="noStrike" kern="0" cap="none" spc="0" normalizeH="0" baseline="0" noProof="0">
                <a:ln>
                  <a:noFill/>
                </a:ln>
                <a:solidFill>
                  <a:srgbClr val="FFFFFF"/>
                </a:solidFill>
                <a:effectLst/>
                <a:uLnTx/>
                <a:uFillTx/>
                <a:latin typeface="Abadi Extra Light"/>
                <a:ea typeface="+mn-lt"/>
                <a:cs typeface="Arial"/>
                <a:sym typeface="Arial"/>
              </a:rPr>
              <a:t>Abby Atkins</a:t>
            </a:r>
            <a:endPar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endParaRPr>
          </a:p>
        </p:txBody>
      </p:sp>
      <p:sp>
        <p:nvSpPr>
          <p:cNvPr id="8" name="Rectangle 7">
            <a:extLst>
              <a:ext uri="{FF2B5EF4-FFF2-40B4-BE49-F238E27FC236}">
                <a16:creationId xmlns:a16="http://schemas.microsoft.com/office/drawing/2014/main" id="{6971C2C3-A43E-448D-B790-B059B3B81FBD}"/>
              </a:ext>
            </a:extLst>
          </p:cNvPr>
          <p:cNvSpPr/>
          <p:nvPr/>
        </p:nvSpPr>
        <p:spPr>
          <a:xfrm>
            <a:off x="213157" y="3429000"/>
            <a:ext cx="11765685" cy="3180422"/>
          </a:xfrm>
          <a:prstGeom prst="rect">
            <a:avLst/>
          </a:prstGeom>
        </p:spPr>
        <p:txBody>
          <a:bodyPr wrap="square" lIns="121920" tIns="60960" rIns="121920" bIns="60960" anchor="ctr">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badi"/>
                <a:ea typeface="+mn-ea"/>
                <a:cs typeface="Arial"/>
                <a:sym typeface="Arial"/>
              </a:rPr>
              <a:t>CCIS Analytic Team, Data to Action Team, Data Dissemination Team, Communications Team</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Allison Guarino, Andrea Mooney, Angela Laramie, Ann Marie Matteucci, Anna Agan, Arielle Coq, Barry </a:t>
            </a:r>
            <a:r>
              <a:rPr kumimoji="0" lang="en-US" sz="2000" b="0" i="0" u="none" strike="noStrike" kern="1200" cap="none" spc="0" normalizeH="0" baseline="0" noProof="0" err="1">
                <a:ln>
                  <a:noFill/>
                </a:ln>
                <a:solidFill>
                  <a:srgbClr val="FFFFFF"/>
                </a:solidFill>
                <a:effectLst/>
                <a:uLnTx/>
                <a:uFillTx/>
                <a:latin typeface="Abadi Extra Light"/>
                <a:ea typeface="+mn-ea"/>
                <a:cs typeface="Arial"/>
                <a:sym typeface="Arial"/>
              </a:rPr>
              <a:t>Callis</a:t>
            </a: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Beatriz Pazos </a:t>
            </a:r>
            <a:r>
              <a:rPr kumimoji="0" lang="en-US" sz="2000" b="0" i="0" u="none" strike="noStrike" kern="1200" cap="none" spc="0" normalizeH="0" baseline="0" noProof="0" err="1">
                <a:ln>
                  <a:noFill/>
                </a:ln>
                <a:solidFill>
                  <a:srgbClr val="FFFFFF"/>
                </a:solidFill>
                <a:effectLst/>
                <a:uLnTx/>
                <a:uFillTx/>
                <a:latin typeface="Abadi Extra Light"/>
                <a:ea typeface="+mn-ea"/>
                <a:cs typeface="Arial"/>
                <a:sym typeface="Arial"/>
              </a:rPr>
              <a:t>Vautin</a:t>
            </a: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 Ben Wood, Brittany Brown, Chelsea Orefice, Dana Bernson, David Hu, Dawn Fukuda,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Ekta Saksena, Elise </a:t>
            </a:r>
            <a:r>
              <a:rPr kumimoji="0" lang="en-US" sz="2000" b="0" i="0" u="none" strike="noStrike" kern="1200" cap="none" spc="0" normalizeH="0" baseline="0" noProof="0" err="1">
                <a:ln>
                  <a:noFill/>
                </a:ln>
                <a:solidFill>
                  <a:srgbClr val="FFFFFF"/>
                </a:solidFill>
                <a:effectLst/>
                <a:uLnTx/>
                <a:uFillTx/>
                <a:latin typeface="Abadi Extra Light"/>
                <a:ea typeface="+mn-ea"/>
                <a:cs typeface="Arial"/>
                <a:sym typeface="Arial"/>
              </a:rPr>
              <a:t>Pechter</a:t>
            </a: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 Emily White, Fareesa Hasan, Frank Gyan, Glennon Beresin, Hanna Shephard,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Hannah Walters, Hermik </a:t>
            </a:r>
            <a:r>
              <a:rPr kumimoji="0" lang="en-US" sz="2000" b="0" i="0" u="none" strike="noStrike" kern="1200" cap="none" spc="0" normalizeH="0" baseline="0" noProof="0" err="1">
                <a:ln>
                  <a:noFill/>
                </a:ln>
                <a:solidFill>
                  <a:srgbClr val="FFFFFF"/>
                </a:solidFill>
                <a:effectLst/>
                <a:uLnTx/>
                <a:uFillTx/>
                <a:latin typeface="Abadi Extra Light"/>
                <a:ea typeface="+mn-ea"/>
                <a:cs typeface="Arial"/>
                <a:sym typeface="Arial"/>
              </a:rPr>
              <a:t>Babkhanlou</a:t>
            </a: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-Chase, James Laing, Jena Pennock, Jennica Allen, Jennifer Halstrom,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Justine Egan, Kathleen Grattan, Kim Etingoff, Kirby Lecy, Lamar Polk, Lauren Fogarty, Lauren Larochelle,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Mahsa Yazdy, Marianne Mabida, Matthew Tumpney, Megan Hatch, Megan Young, Melody Kingsley, Michelle Reid, Miriam Scrivener, Nassira Nicola, Nicole Daniels, Nicole Roos, Rebecca Berger, Rebecca Han, Robert Leibowitz, Susan Manning, Thomas Brigham, Timothy St. Laurent, Vera Mouradian, Victoria Nielsen, </a:t>
            </a:r>
            <a:r>
              <a:rPr kumimoji="0" lang="en-US" sz="2000" b="0" i="0" u="none" strike="noStrike" kern="1200" cap="none" spc="0" normalizeH="0" baseline="0" noProof="0" err="1">
                <a:ln>
                  <a:noFill/>
                </a:ln>
                <a:solidFill>
                  <a:srgbClr val="FFFFFF"/>
                </a:solidFill>
                <a:effectLst/>
                <a:uLnTx/>
                <a:uFillTx/>
                <a:latin typeface="Abadi Extra Light"/>
                <a:ea typeface="+mn-ea"/>
                <a:cs typeface="Arial"/>
                <a:sym typeface="Arial"/>
              </a:rPr>
              <a:t>Ziming</a:t>
            </a:r>
            <a:r>
              <a:rPr kumimoji="0" lang="en-US" sz="2000" b="0" i="0" u="none" strike="noStrike" kern="1200" cap="none" spc="0" normalizeH="0" baseline="0" noProof="0">
                <a:ln>
                  <a:noFill/>
                </a:ln>
                <a:solidFill>
                  <a:srgbClr val="FFFFFF"/>
                </a:solidFill>
                <a:effectLst/>
                <a:uLnTx/>
                <a:uFillTx/>
                <a:latin typeface="Abadi Extra Light"/>
                <a:ea typeface="+mn-ea"/>
                <a:cs typeface="Arial"/>
                <a:sym typeface="Arial"/>
              </a:rPr>
              <a:t> Xuan,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Elizabeth Showalter, Priyokti Rana, </a:t>
            </a:r>
            <a:r>
              <a:rPr kumimoji="0" lang="en-US" sz="2000" b="0" i="0" u="none" strike="noStrike" kern="0" cap="none" spc="0" normalizeH="0" baseline="0" noProof="0">
                <a:ln>
                  <a:noFill/>
                </a:ln>
                <a:solidFill>
                  <a:srgbClr val="FFFFFF"/>
                </a:solidFill>
                <a:effectLst/>
                <a:uLnTx/>
                <a:uFillTx/>
                <a:latin typeface="Abadi Extra Light"/>
                <a:ea typeface="+mn-lt"/>
                <a:cs typeface="Arial"/>
                <a:sym typeface="Arial"/>
              </a:rPr>
              <a:t>Mayowa Sanusi, Emily Lawson, Alana </a:t>
            </a:r>
            <a:r>
              <a:rPr kumimoji="0" lang="en-US" sz="2000" b="0" i="0" u="none" strike="noStrike" kern="0" cap="none" spc="0" normalizeH="0" baseline="0" noProof="0" err="1">
                <a:ln>
                  <a:noFill/>
                </a:ln>
                <a:solidFill>
                  <a:srgbClr val="FFFFFF"/>
                </a:solidFill>
                <a:effectLst/>
                <a:uLnTx/>
                <a:uFillTx/>
                <a:latin typeface="Abadi Extra Light"/>
                <a:ea typeface="+mn-lt"/>
                <a:cs typeface="Arial"/>
                <a:sym typeface="Arial"/>
              </a:rPr>
              <a:t>LeBrón</a:t>
            </a:r>
            <a:r>
              <a:rPr kumimoji="0" lang="en-US" sz="2000" b="0" i="0" u="none" strike="noStrike" kern="0" cap="none" spc="0" normalizeH="0" baseline="0" noProof="0">
                <a:ln>
                  <a:noFill/>
                </a:ln>
                <a:solidFill>
                  <a:srgbClr val="FFFFFF"/>
                </a:solidFill>
                <a:effectLst/>
                <a:uLnTx/>
                <a:uFillTx/>
                <a:latin typeface="Abadi Extra Light"/>
                <a:ea typeface="+mn-lt"/>
                <a:cs typeface="Arial"/>
                <a:sym typeface="Arial"/>
              </a:rPr>
              <a:t> </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t>
            </a:r>
          </a:p>
        </p:txBody>
      </p:sp>
      <p:sp>
        <p:nvSpPr>
          <p:cNvPr id="2" name="Slide Number Placeholder 1">
            <a:extLst>
              <a:ext uri="{FF2B5EF4-FFF2-40B4-BE49-F238E27FC236}">
                <a16:creationId xmlns:a16="http://schemas.microsoft.com/office/drawing/2014/main" id="{847A5AE0-9D6E-4143-93CB-74D6D2E798B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D78195B-3BE3-44F0-897C-3BC658B34D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2091979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
        <p:cNvGrpSpPr/>
        <p:nvPr/>
      </p:nvGrpSpPr>
      <p:grpSpPr>
        <a:xfrm>
          <a:off x="0" y="0"/>
          <a:ext cx="0" cy="0"/>
          <a:chOff x="0" y="0"/>
          <a:chExt cx="0" cy="0"/>
        </a:xfrm>
      </p:grpSpPr>
      <p:sp>
        <p:nvSpPr>
          <p:cNvPr id="61" name="Google Shape;61;p14"/>
          <p:cNvSpPr txBox="1"/>
          <p:nvPr/>
        </p:nvSpPr>
        <p:spPr>
          <a:xfrm>
            <a:off x="133" y="0"/>
            <a:ext cx="12192000" cy="1278000"/>
          </a:xfrm>
          <a:prstGeom prst="rect">
            <a:avLst/>
          </a:prstGeom>
          <a:solidFill>
            <a:srgbClr val="07376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800" normalizeH="0" baseline="0" noProof="0">
                <a:ln>
                  <a:noFill/>
                </a:ln>
                <a:solidFill>
                  <a:srgbClr val="FFFFFF"/>
                </a:solidFill>
                <a:effectLst/>
                <a:uLnTx/>
                <a:uFillTx/>
                <a:latin typeface="Abadi Extra Light"/>
                <a:ea typeface="+mn-ea"/>
                <a:cs typeface="Arial"/>
                <a:sym typeface="Arial"/>
              </a:rPr>
              <a:t>CCIS COMMUNITY PARTNERS</a:t>
            </a:r>
          </a:p>
        </p:txBody>
      </p:sp>
      <p:sp>
        <p:nvSpPr>
          <p:cNvPr id="3" name="Rectangle 2">
            <a:extLst>
              <a:ext uri="{FF2B5EF4-FFF2-40B4-BE49-F238E27FC236}">
                <a16:creationId xmlns:a16="http://schemas.microsoft.com/office/drawing/2014/main" id="{D0CFB99C-8624-CE44-B7B6-8333E017D8C1}"/>
              </a:ext>
            </a:extLst>
          </p:cNvPr>
          <p:cNvSpPr/>
          <p:nvPr/>
        </p:nvSpPr>
        <p:spPr>
          <a:xfrm>
            <a:off x="303493" y="2195414"/>
            <a:ext cx="6092265" cy="4394729"/>
          </a:xfrm>
          <a:prstGeom prst="rect">
            <a:avLst/>
          </a:prstGeom>
        </p:spPr>
        <p:txBody>
          <a:bodyPr wrap="square" lIns="121920" tIns="60960" rIns="121920" bIns="60960" anchor="t">
            <a:spAutoFit/>
          </a:bodyPr>
          <a:lstStyle/>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Academic Public Health Volunteer Corps and their work with local boards of health and on social media</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Mass in Motion programs, including Springfield, Malden, and Chelsea</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Cambodian Mutual Assistance</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The Mashpee Wampanoag Tribe</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The Immigrants’ Assistance Center, Inc</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Families for Justice as Healing</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City of Lawrence Mayor’s Health Task Force</a:t>
            </a:r>
          </a:p>
          <a:p>
            <a:pPr marL="609585" marR="0" lvl="0" indent="-440256" algn="l" defTabSz="1219170" rtl="0" eaLnBrk="1" fontAlgn="auto" latinLnBrk="0" hangingPunct="1">
              <a:lnSpc>
                <a:spcPct val="114999"/>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rial"/>
                <a:sym typeface="Calibri"/>
              </a:rPr>
              <a:t>The</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84 Coalitions, including the Lawrence/Methuen Coalition</a:t>
            </a:r>
          </a:p>
          <a:p>
            <a:pPr marL="609585" marR="0" lvl="0" indent="-440256" algn="l" defTabSz="1219170" rtl="0" eaLnBrk="1" fontAlgn="auto" latinLnBrk="0" hangingPunct="1">
              <a:lnSpc>
                <a:spcPct val="114999"/>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Boys and Girls Clubs, including those in Fitchburg and Leominster and the Metro South area</a:t>
            </a: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7B56F4C5-DEC2-4541-A7B3-CCC66ECB6C17}"/>
              </a:ext>
            </a:extLst>
          </p:cNvPr>
          <p:cNvSpPr/>
          <p:nvPr/>
        </p:nvSpPr>
        <p:spPr>
          <a:xfrm>
            <a:off x="6165571" y="2155727"/>
            <a:ext cx="6096000" cy="3734997"/>
          </a:xfrm>
          <a:prstGeom prst="rect">
            <a:avLst/>
          </a:prstGeom>
        </p:spPr>
        <p:txBody>
          <a:bodyPr lIns="121920" tIns="60960" rIns="121920" bIns="60960" anchor="t">
            <a:spAutoFit/>
          </a:bodyPr>
          <a:lstStyle/>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Chinatown Neighborhood Association</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Father Bill’s</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UTEC</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err="1">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MassCOSH</a:t>
            </a:r>
            <a:endPar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Stavros Center for Independent Living</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Calibri"/>
              </a:rPr>
              <a:t>Greater Springfield Senior Services</a:t>
            </a:r>
            <a:endParaRPr kumimoji="0" lang="en-US" sz="1867" b="0" i="0" u="none" strike="noStrike" kern="0" cap="none" spc="0" normalizeH="0" baseline="0" noProof="0">
              <a:ln>
                <a:noFill/>
              </a:ln>
              <a:solidFill>
                <a:srgbClr val="FFFFFF"/>
              </a:solidFill>
              <a:effectLst/>
              <a:uLnTx/>
              <a:uFillTx/>
              <a:latin typeface="Abadi Extra Light"/>
              <a:ea typeface="Calibri"/>
              <a:cs typeface="Abadi Extra Light" panose="020F0302020204030204" pitchFamily="34" charset="0"/>
              <a:sym typeface="Arial"/>
            </a:endParaRPr>
          </a:p>
          <a:p>
            <a:pPr marL="609585" marR="0" lvl="0" indent="-440256" algn="l" defTabSz="1219170" rtl="0" eaLnBrk="1" fontAlgn="auto" latinLnBrk="0" hangingPunct="1">
              <a:lnSpc>
                <a:spcPct val="114999"/>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Calibri"/>
                <a:cs typeface="Arial"/>
                <a:sym typeface="Calibri"/>
              </a:rPr>
              <a:t>Center</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for Living and Working</a:t>
            </a:r>
          </a:p>
          <a:p>
            <a:pPr marL="609585" marR="0" lvl="0" indent="-440256" algn="l" defTabSz="1219170" rtl="0" eaLnBrk="1" fontAlgn="auto" latinLnBrk="0" hangingPunct="1">
              <a:lnSpc>
                <a:spcPct val="114999"/>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DEAF, Inc.</a:t>
            </a:r>
          </a:p>
          <a:p>
            <a:pPr marL="609585" marR="0" lvl="0" indent="-440256" algn="l" defTabSz="1219170" rtl="0" eaLnBrk="1" fontAlgn="auto" latinLnBrk="0" hangingPunct="1">
              <a:lnSpc>
                <a:spcPct val="114999"/>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Massachusetts Commission for the Deaf and Hard of Hearing</a:t>
            </a:r>
          </a:p>
          <a:p>
            <a:pPr marL="609585" marR="0" lvl="0" indent="-440256" algn="l" defTabSz="1219170" rtl="0" eaLnBrk="1" fontAlgn="auto" latinLnBrk="0" hangingPunct="1">
              <a:lnSpc>
                <a:spcPct val="114999"/>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Viability, Inc.</a:t>
            </a:r>
          </a:p>
        </p:txBody>
      </p:sp>
      <p:sp>
        <p:nvSpPr>
          <p:cNvPr id="4" name="Rectangle 3">
            <a:extLst>
              <a:ext uri="{FF2B5EF4-FFF2-40B4-BE49-F238E27FC236}">
                <a16:creationId xmlns:a16="http://schemas.microsoft.com/office/drawing/2014/main" id="{EBBF1BB7-C29D-364D-B248-7CF7ADF6D858}"/>
              </a:ext>
            </a:extLst>
          </p:cNvPr>
          <p:cNvSpPr/>
          <p:nvPr/>
        </p:nvSpPr>
        <p:spPr>
          <a:xfrm>
            <a:off x="532525" y="1498879"/>
            <a:ext cx="10821275" cy="1060931"/>
          </a:xfrm>
          <a:prstGeom prst="rect">
            <a:avLst/>
          </a:prstGeom>
        </p:spPr>
        <p:txBody>
          <a:bodyPr wrap="square">
            <a:spAutoFit/>
          </a:bodyPr>
          <a:lstStyle/>
          <a:p>
            <a:pPr marL="0" marR="0" lvl="0" indent="0" algn="l" defTabSz="1219170" rtl="0" eaLnBrk="1" fontAlgn="auto" latinLnBrk="0" hangingPunct="1">
              <a:lnSpc>
                <a:spcPct val="115000"/>
              </a:lnSpc>
              <a:spcBef>
                <a:spcPts val="1067"/>
              </a:spcBef>
              <a:spcAft>
                <a:spcPts val="2133"/>
              </a:spcAft>
              <a:buClr>
                <a:srgbClr val="000000"/>
              </a:buClr>
              <a:buSzPts val="1100"/>
              <a:buFontTx/>
              <a:buNone/>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rPr>
              <a:t>Many groups that were critical in the success of this effort and gave important input on the development and deployment of the survey:</a:t>
            </a:r>
            <a:b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rPr>
            </a:br>
            <a:endPar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endParaRPr>
          </a:p>
        </p:txBody>
      </p:sp>
      <p:sp>
        <p:nvSpPr>
          <p:cNvPr id="5" name="Slide Number Placeholder 4">
            <a:extLst>
              <a:ext uri="{FF2B5EF4-FFF2-40B4-BE49-F238E27FC236}">
                <a16:creationId xmlns:a16="http://schemas.microsoft.com/office/drawing/2014/main" id="{577C1F8C-3109-4C2D-874E-3E03E098E0D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8B5F48C1-6A96-414A-AE96-FEC7C9E854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3774973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5"/>
          <p:cNvSpPr txBox="1">
            <a:spLocks noGrp="1"/>
          </p:cNvSpPr>
          <p:nvPr>
            <p:ph type="body" idx="1"/>
          </p:nvPr>
        </p:nvSpPr>
        <p:spPr>
          <a:xfrm>
            <a:off x="333829" y="1740944"/>
            <a:ext cx="11555519" cy="4564200"/>
          </a:xfrm>
          <a:prstGeom prst="rect">
            <a:avLst/>
          </a:prstGeom>
        </p:spPr>
        <p:txBody>
          <a:bodyPr spcFirstLastPara="1" wrap="square" lIns="91433" tIns="45700" rIns="91433" bIns="45700" anchor="t" anchorCtr="0">
            <a:noAutofit/>
          </a:bodyPr>
          <a:lstStyle/>
          <a:p>
            <a:pPr marL="608965" indent="-440055">
              <a:lnSpc>
                <a:spcPct val="200000"/>
              </a:lnSpc>
              <a:buClr>
                <a:srgbClr val="073763"/>
              </a:buClr>
              <a:buSzPts val="1600"/>
              <a:buAutoNum type="arabicPeriod"/>
            </a:pPr>
            <a:r>
              <a:rPr lang="en-US" sz="2400" dirty="0">
                <a:solidFill>
                  <a:srgbClr val="073763"/>
                </a:solidFill>
                <a:latin typeface="Abadi Extra Light"/>
              </a:rPr>
              <a:t>Purpose and Approach of the Covid-19 Community Impact Survey (CCIS)</a:t>
            </a:r>
            <a:endParaRPr lang="en-US" dirty="0"/>
          </a:p>
          <a:p>
            <a:pPr marL="608965" indent="-440055">
              <a:lnSpc>
                <a:spcPct val="200000"/>
              </a:lnSpc>
              <a:spcBef>
                <a:spcPts val="0"/>
              </a:spcBef>
              <a:buClr>
                <a:srgbClr val="073763"/>
              </a:buClr>
              <a:buSzPts val="1600"/>
              <a:buAutoNum type="arabicPeriod"/>
            </a:pPr>
            <a:r>
              <a:rPr lang="en-US" sz="2400" dirty="0">
                <a:solidFill>
                  <a:srgbClr val="073763"/>
                </a:solidFill>
                <a:latin typeface="Abadi Extra Light"/>
              </a:rPr>
              <a:t>Preliminary Findings </a:t>
            </a:r>
          </a:p>
          <a:p>
            <a:pPr marL="1235710" lvl="1" indent="-456565">
              <a:lnSpc>
                <a:spcPct val="100000"/>
              </a:lnSpc>
              <a:spcBef>
                <a:spcPts val="0"/>
              </a:spcBef>
              <a:buClr>
                <a:srgbClr val="073763"/>
              </a:buClr>
              <a:buSzPts val="1600"/>
            </a:pPr>
            <a:r>
              <a:rPr lang="en-US" sz="2000" dirty="0">
                <a:solidFill>
                  <a:srgbClr val="073763"/>
                </a:solidFill>
                <a:latin typeface="Abadi Extra Light"/>
              </a:rPr>
              <a:t>Mental Health and Potential Stressors among Workers</a:t>
            </a:r>
          </a:p>
          <a:p>
            <a:pPr marL="779145" lvl="1" indent="0">
              <a:lnSpc>
                <a:spcPct val="100000"/>
              </a:lnSpc>
              <a:spcBef>
                <a:spcPts val="0"/>
              </a:spcBef>
              <a:buClr>
                <a:srgbClr val="073763"/>
              </a:buClr>
              <a:buSzPts val="1600"/>
              <a:buNone/>
            </a:pPr>
            <a:endParaRPr lang="en-US" sz="2000" dirty="0">
              <a:solidFill>
                <a:srgbClr val="073763"/>
              </a:solidFill>
              <a:latin typeface="Abadi Extra Light"/>
            </a:endParaRPr>
          </a:p>
          <a:p>
            <a:pPr marL="626745" indent="-457200">
              <a:lnSpc>
                <a:spcPct val="100000"/>
              </a:lnSpc>
              <a:spcBef>
                <a:spcPts val="0"/>
              </a:spcBef>
              <a:buSzPts val="1600"/>
              <a:buAutoNum type="arabicPeriod"/>
            </a:pPr>
            <a:r>
              <a:rPr lang="en-US" sz="2400" dirty="0">
                <a:solidFill>
                  <a:srgbClr val="073763"/>
                </a:solidFill>
                <a:latin typeface="Abadi Extra Light"/>
              </a:rPr>
              <a:t>Appendix</a:t>
            </a:r>
            <a:endParaRPr lang="en-US" sz="1400" dirty="0">
              <a:cs typeface="Calibri" panose="020F0502020204030204"/>
            </a:endParaRPr>
          </a:p>
        </p:txBody>
      </p:sp>
      <p:sp>
        <p:nvSpPr>
          <p:cNvPr id="2" name="Rectangle 1">
            <a:extLst>
              <a:ext uri="{FF2B5EF4-FFF2-40B4-BE49-F238E27FC236}">
                <a16:creationId xmlns:a16="http://schemas.microsoft.com/office/drawing/2014/main" id="{122BA1BB-005A-4FF0-80F3-A294F73292A2}"/>
              </a:ext>
            </a:extLst>
          </p:cNvPr>
          <p:cNvSpPr/>
          <p:nvPr/>
        </p:nvSpPr>
        <p:spPr>
          <a:xfrm>
            <a:off x="2146" y="511935"/>
            <a:ext cx="12191999" cy="99811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Google Shape;67;p15"/>
          <p:cNvSpPr txBox="1">
            <a:spLocks noGrp="1"/>
          </p:cNvSpPr>
          <p:nvPr>
            <p:ph type="title"/>
          </p:nvPr>
        </p:nvSpPr>
        <p:spPr>
          <a:xfrm>
            <a:off x="687947" y="386590"/>
            <a:ext cx="10515600" cy="1229009"/>
          </a:xfrm>
          <a:prstGeom prst="rect">
            <a:avLst/>
          </a:prstGeom>
        </p:spPr>
        <p:txBody>
          <a:bodyPr spcFirstLastPara="1" wrap="square" lIns="91433" tIns="45700" rIns="91433" bIns="45700" anchor="ctr" anchorCtr="0">
            <a:noAutofit/>
          </a:bodyPr>
          <a:lstStyle/>
          <a:p>
            <a:r>
              <a:rPr lang="en-US" sz="3733" b="1" spc="800">
                <a:solidFill>
                  <a:schemeClr val="bg1"/>
                </a:solidFill>
                <a:latin typeface="Abadi Extra Light"/>
              </a:rPr>
              <a:t>OVERVIEW</a:t>
            </a:r>
          </a:p>
        </p:txBody>
      </p:sp>
      <p:sp>
        <p:nvSpPr>
          <p:cNvPr id="6" name="Rectangle 5">
            <a:extLst>
              <a:ext uri="{FF2B5EF4-FFF2-40B4-BE49-F238E27FC236}">
                <a16:creationId xmlns:a16="http://schemas.microsoft.com/office/drawing/2014/main" id="{2C959536-B214-4D50-AB80-389A6058B95D}"/>
              </a:ext>
            </a:extLst>
          </p:cNvPr>
          <p:cNvSpPr/>
          <p:nvPr/>
        </p:nvSpPr>
        <p:spPr>
          <a:xfrm>
            <a:off x="2146" y="6725988"/>
            <a:ext cx="12191999" cy="12878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Slide Number Placeholder 2">
            <a:extLst>
              <a:ext uri="{FF2B5EF4-FFF2-40B4-BE49-F238E27FC236}">
                <a16:creationId xmlns:a16="http://schemas.microsoft.com/office/drawing/2014/main" id="{FE477E95-08E3-48D7-AA64-4EC158D255F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34DCE79-5B85-4478-805A-1A6F0078FB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Vaccine Equity Initiative Marks Progress</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pic>
        <p:nvPicPr>
          <p:cNvPr id="9" name="Content Placeholder 8" descr="Graphical user interface, application&#10;&#10;Description automatically generated">
            <a:extLst>
              <a:ext uri="{FF2B5EF4-FFF2-40B4-BE49-F238E27FC236}">
                <a16:creationId xmlns:a16="http://schemas.microsoft.com/office/drawing/2014/main" id="{2ACCC137-5979-4D68-A775-96AF97BA63B3}"/>
              </a:ext>
            </a:extLst>
          </p:cNvPr>
          <p:cNvPicPr>
            <a:picLocks noGrp="1" noChangeAspect="1"/>
          </p:cNvPicPr>
          <p:nvPr>
            <p:ph idx="1"/>
          </p:nvPr>
        </p:nvPicPr>
        <p:blipFill rotWithShape="1">
          <a:blip r:embed="rId3"/>
          <a:srcRect l="3011" r="856"/>
          <a:stretch/>
        </p:blipFill>
        <p:spPr>
          <a:xfrm>
            <a:off x="1280160" y="1166018"/>
            <a:ext cx="9818370" cy="452596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7662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51" name="Rectangle 50">
            <a:extLst>
              <a:ext uri="{FF2B5EF4-FFF2-40B4-BE49-F238E27FC236}">
                <a16:creationId xmlns:a16="http://schemas.microsoft.com/office/drawing/2014/main" id="{E2CA9E2A-BEBB-9146-8765-A01325E58C08}"/>
              </a:ext>
            </a:extLst>
          </p:cNvPr>
          <p:cNvSpPr/>
          <p:nvPr/>
        </p:nvSpPr>
        <p:spPr>
          <a:xfrm>
            <a:off x="5289621" y="3505467"/>
            <a:ext cx="1644150" cy="1528579"/>
          </a:xfrm>
          <a:prstGeom prst="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57" name="Rectangle 56">
            <a:extLst>
              <a:ext uri="{FF2B5EF4-FFF2-40B4-BE49-F238E27FC236}">
                <a16:creationId xmlns:a16="http://schemas.microsoft.com/office/drawing/2014/main" id="{D1567F73-D512-1640-9350-D12A94769B80}"/>
              </a:ext>
            </a:extLst>
          </p:cNvPr>
          <p:cNvSpPr/>
          <p:nvPr/>
        </p:nvSpPr>
        <p:spPr>
          <a:xfrm>
            <a:off x="47856" y="3505467"/>
            <a:ext cx="1714329" cy="1518732"/>
          </a:xfrm>
          <a:prstGeom prst="rect">
            <a:avLst/>
          </a:prstGeom>
          <a:solidFill>
            <a:srgbClr val="69123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6" name="Rectangle 5">
            <a:extLst>
              <a:ext uri="{FF2B5EF4-FFF2-40B4-BE49-F238E27FC236}">
                <a16:creationId xmlns:a16="http://schemas.microsoft.com/office/drawing/2014/main" id="{CDDB86A0-E8EE-4A5D-B9FE-072CCAFF4F57}"/>
              </a:ext>
            </a:extLst>
          </p:cNvPr>
          <p:cNvSpPr/>
          <p:nvPr/>
        </p:nvSpPr>
        <p:spPr>
          <a:xfrm>
            <a:off x="2" y="307618"/>
            <a:ext cx="12191999" cy="1518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2" name="Google Shape;162;p23"/>
          <p:cNvSpPr txBox="1">
            <a:spLocks noGrp="1"/>
          </p:cNvSpPr>
          <p:nvPr>
            <p:ph type="title"/>
          </p:nvPr>
        </p:nvSpPr>
        <p:spPr>
          <a:xfrm>
            <a:off x="569262" y="388114"/>
            <a:ext cx="10784540" cy="1339047"/>
          </a:xfrm>
          <a:prstGeom prst="rect">
            <a:avLst/>
          </a:prstGeom>
        </p:spPr>
        <p:txBody>
          <a:bodyPr spcFirstLastPara="1" wrap="square" lIns="91433" tIns="45700" rIns="91433" bIns="45700" anchor="ctr" anchorCtr="0">
            <a:noAutofit/>
          </a:bodyPr>
          <a:lstStyle/>
          <a:p>
            <a:r>
              <a:rPr lang="en-US" sz="4267" b="1" spc="800">
                <a:solidFill>
                  <a:schemeClr val="bg1"/>
                </a:solidFill>
                <a:latin typeface="Abadi Extra Light"/>
              </a:rPr>
              <a:t>RESULTS TOPICS TO DATE</a:t>
            </a:r>
          </a:p>
        </p:txBody>
      </p:sp>
      <p:sp>
        <p:nvSpPr>
          <p:cNvPr id="7" name="Rectangle 6">
            <a:extLst>
              <a:ext uri="{FF2B5EF4-FFF2-40B4-BE49-F238E27FC236}">
                <a16:creationId xmlns:a16="http://schemas.microsoft.com/office/drawing/2014/main" id="{ADD8685B-BF03-4CC1-ADC1-05229372CC1E}"/>
              </a:ext>
            </a:extLst>
          </p:cNvPr>
          <p:cNvSpPr/>
          <p:nvPr/>
        </p:nvSpPr>
        <p:spPr>
          <a:xfrm>
            <a:off x="2147" y="6618911"/>
            <a:ext cx="12191999" cy="235868"/>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angle 29">
            <a:extLst>
              <a:ext uri="{FF2B5EF4-FFF2-40B4-BE49-F238E27FC236}">
                <a16:creationId xmlns:a16="http://schemas.microsoft.com/office/drawing/2014/main" id="{1FB90B3D-5E7A-2A4D-A257-FEB07AD74625}"/>
              </a:ext>
            </a:extLst>
          </p:cNvPr>
          <p:cNvSpPr/>
          <p:nvPr/>
        </p:nvSpPr>
        <p:spPr>
          <a:xfrm>
            <a:off x="3589048" y="1913907"/>
            <a:ext cx="1646978" cy="1508801"/>
          </a:xfrm>
          <a:prstGeom prst="rect">
            <a:avLst/>
          </a:prstGeom>
          <a:solidFill>
            <a:srgbClr val="4E97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31" name="Rectangle 30">
            <a:extLst>
              <a:ext uri="{FF2B5EF4-FFF2-40B4-BE49-F238E27FC236}">
                <a16:creationId xmlns:a16="http://schemas.microsoft.com/office/drawing/2014/main" id="{D97912CD-B244-0E49-BB24-08AB89CECC49}"/>
              </a:ext>
            </a:extLst>
          </p:cNvPr>
          <p:cNvSpPr/>
          <p:nvPr/>
        </p:nvSpPr>
        <p:spPr>
          <a:xfrm>
            <a:off x="1807377" y="1905742"/>
            <a:ext cx="1737185" cy="1507186"/>
          </a:xfrm>
          <a:prstGeom prst="rect">
            <a:avLst/>
          </a:prstGeom>
          <a:solidFill>
            <a:srgbClr val="46780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32" name="Rectangle 31">
            <a:extLst>
              <a:ext uri="{FF2B5EF4-FFF2-40B4-BE49-F238E27FC236}">
                <a16:creationId xmlns:a16="http://schemas.microsoft.com/office/drawing/2014/main" id="{187BE802-C579-8B45-8FCB-39F85F7A4208}"/>
              </a:ext>
            </a:extLst>
          </p:cNvPr>
          <p:cNvSpPr/>
          <p:nvPr/>
        </p:nvSpPr>
        <p:spPr>
          <a:xfrm>
            <a:off x="25000" y="1895859"/>
            <a:ext cx="1737185" cy="1526098"/>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34" name="TextBox 33">
            <a:extLst>
              <a:ext uri="{FF2B5EF4-FFF2-40B4-BE49-F238E27FC236}">
                <a16:creationId xmlns:a16="http://schemas.microsoft.com/office/drawing/2014/main" id="{93FEE952-04BA-CA4F-AB6D-96D688C2B292}"/>
              </a:ext>
            </a:extLst>
          </p:cNvPr>
          <p:cNvSpPr txBox="1"/>
          <p:nvPr/>
        </p:nvSpPr>
        <p:spPr>
          <a:xfrm>
            <a:off x="-10037" y="2911830"/>
            <a:ext cx="1785414"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MITIGATING INDIVIDUAL RISK OF INFECTION</a:t>
            </a:r>
          </a:p>
        </p:txBody>
      </p:sp>
      <p:sp>
        <p:nvSpPr>
          <p:cNvPr id="35" name="TextBox 34">
            <a:extLst>
              <a:ext uri="{FF2B5EF4-FFF2-40B4-BE49-F238E27FC236}">
                <a16:creationId xmlns:a16="http://schemas.microsoft.com/office/drawing/2014/main" id="{16E77800-3A67-2847-A50F-79B7180F66DE}"/>
              </a:ext>
            </a:extLst>
          </p:cNvPr>
          <p:cNvSpPr txBox="1"/>
          <p:nvPr/>
        </p:nvSpPr>
        <p:spPr>
          <a:xfrm>
            <a:off x="1824014" y="2920485"/>
            <a:ext cx="1731278"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ACCESS TO</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 TESTING​</a:t>
            </a:r>
          </a:p>
        </p:txBody>
      </p:sp>
      <p:sp>
        <p:nvSpPr>
          <p:cNvPr id="37" name="TextBox 36">
            <a:extLst>
              <a:ext uri="{FF2B5EF4-FFF2-40B4-BE49-F238E27FC236}">
                <a16:creationId xmlns:a16="http://schemas.microsoft.com/office/drawing/2014/main" id="{DE334B30-2329-294C-BE76-A18EF6F3B84D}"/>
              </a:ext>
            </a:extLst>
          </p:cNvPr>
          <p:cNvSpPr txBox="1"/>
          <p:nvPr/>
        </p:nvSpPr>
        <p:spPr>
          <a:xfrm>
            <a:off x="3605437" y="2929514"/>
            <a:ext cx="1648733"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ACCESS TO HEALTHCARE</a:t>
            </a:r>
            <a:r>
              <a:rPr kumimoji="0" lang="en-US" sz="1200" b="0" i="0" u="none" strike="noStrike" kern="0" cap="none" spc="0" normalizeH="0" baseline="0" noProof="0">
                <a:ln>
                  <a:noFill/>
                </a:ln>
                <a:solidFill>
                  <a:srgbClr val="FFFFFF"/>
                </a:solidFill>
                <a:effectLst/>
                <a:uLnTx/>
                <a:uFillTx/>
                <a:latin typeface="Abadi Extra Light"/>
                <a:ea typeface="+mn-ea"/>
                <a:cs typeface="Calibri"/>
                <a:sym typeface="Arial"/>
              </a:rPr>
              <a:t>​</a:t>
            </a:r>
            <a:endPar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endParaRPr>
          </a:p>
        </p:txBody>
      </p:sp>
      <p:pic>
        <p:nvPicPr>
          <p:cNvPr id="39" name="Picture 4" descr="noun_Healthcare_2200916.png">
            <a:extLst>
              <a:ext uri="{FF2B5EF4-FFF2-40B4-BE49-F238E27FC236}">
                <a16:creationId xmlns:a16="http://schemas.microsoft.com/office/drawing/2014/main" id="{625A9F62-DDB6-1045-B4A8-58FD5C430C6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667" t="250" r="267" b="17867"/>
          <a:stretch/>
        </p:blipFill>
        <p:spPr>
          <a:xfrm flipH="1">
            <a:off x="3822539" y="1927426"/>
            <a:ext cx="1149321" cy="961050"/>
          </a:xfrm>
          <a:prstGeom prst="rect">
            <a:avLst/>
          </a:prstGeom>
        </p:spPr>
      </p:pic>
      <p:grpSp>
        <p:nvGrpSpPr>
          <p:cNvPr id="3" name="Group 2">
            <a:extLst>
              <a:ext uri="{FF2B5EF4-FFF2-40B4-BE49-F238E27FC236}">
                <a16:creationId xmlns:a16="http://schemas.microsoft.com/office/drawing/2014/main" id="{0AC976F3-D703-4631-8D99-C5522FCD7B5C}"/>
              </a:ext>
            </a:extLst>
          </p:cNvPr>
          <p:cNvGrpSpPr/>
          <p:nvPr/>
        </p:nvGrpSpPr>
        <p:grpSpPr>
          <a:xfrm>
            <a:off x="506899" y="2073943"/>
            <a:ext cx="804265" cy="740601"/>
            <a:chOff x="684895" y="2449824"/>
            <a:chExt cx="798867" cy="804469"/>
          </a:xfrm>
        </p:grpSpPr>
        <p:sp>
          <p:nvSpPr>
            <p:cNvPr id="41" name="Oval 40">
              <a:extLst>
                <a:ext uri="{FF2B5EF4-FFF2-40B4-BE49-F238E27FC236}">
                  <a16:creationId xmlns:a16="http://schemas.microsoft.com/office/drawing/2014/main" id="{4C6AA2BD-8E67-AD4A-A6AC-DA17807DCDB7}"/>
                </a:ext>
              </a:extLst>
            </p:cNvPr>
            <p:cNvSpPr/>
            <p:nvPr/>
          </p:nvSpPr>
          <p:spPr>
            <a:xfrm>
              <a:off x="684895" y="2449824"/>
              <a:ext cx="798867" cy="8044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Google Shape;231;p30">
              <a:extLst>
                <a:ext uri="{FF2B5EF4-FFF2-40B4-BE49-F238E27FC236}">
                  <a16:creationId xmlns:a16="http://schemas.microsoft.com/office/drawing/2014/main" id="{689873BC-EE5E-F749-92E6-A235E503B5CE}"/>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b="24744"/>
            <a:stretch/>
          </p:blipFill>
          <p:spPr>
            <a:xfrm>
              <a:off x="758501" y="2559451"/>
              <a:ext cx="652700" cy="513085"/>
            </a:xfrm>
            <a:prstGeom prst="rect">
              <a:avLst/>
            </a:prstGeom>
            <a:noFill/>
            <a:ln>
              <a:noFill/>
            </a:ln>
          </p:spPr>
        </p:pic>
      </p:grpSp>
      <p:grpSp>
        <p:nvGrpSpPr>
          <p:cNvPr id="4" name="Group 3">
            <a:extLst>
              <a:ext uri="{FF2B5EF4-FFF2-40B4-BE49-F238E27FC236}">
                <a16:creationId xmlns:a16="http://schemas.microsoft.com/office/drawing/2014/main" id="{E407D2BD-87AE-4624-9FDA-B6BEF9C06DEC}"/>
              </a:ext>
            </a:extLst>
          </p:cNvPr>
          <p:cNvGrpSpPr/>
          <p:nvPr/>
        </p:nvGrpSpPr>
        <p:grpSpPr>
          <a:xfrm>
            <a:off x="2289179" y="2075210"/>
            <a:ext cx="864015" cy="745759"/>
            <a:chOff x="2756273" y="2436923"/>
            <a:chExt cx="858216" cy="810072"/>
          </a:xfrm>
        </p:grpSpPr>
        <p:pic>
          <p:nvPicPr>
            <p:cNvPr id="38" name="Google Shape;248;p31">
              <a:extLst>
                <a:ext uri="{FF2B5EF4-FFF2-40B4-BE49-F238E27FC236}">
                  <a16:creationId xmlns:a16="http://schemas.microsoft.com/office/drawing/2014/main" id="{5C12294F-9821-9849-985A-853A463F7607}"/>
                </a:ext>
              </a:extLst>
            </p:cNvPr>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00000"/>
                      </a14:imgEffect>
                    </a14:imgLayer>
                  </a14:imgProps>
                </a:ext>
              </a:extLst>
            </a:blip>
            <a:srcRect t="2005" b="2015"/>
            <a:stretch/>
          </p:blipFill>
          <p:spPr>
            <a:xfrm>
              <a:off x="2756273" y="2525277"/>
              <a:ext cx="858216" cy="632139"/>
            </a:xfrm>
            <a:prstGeom prst="rect">
              <a:avLst/>
            </a:prstGeom>
            <a:noFill/>
            <a:ln>
              <a:noFill/>
            </a:ln>
          </p:spPr>
        </p:pic>
        <p:sp>
          <p:nvSpPr>
            <p:cNvPr id="43" name="Oval 42">
              <a:extLst>
                <a:ext uri="{FF2B5EF4-FFF2-40B4-BE49-F238E27FC236}">
                  <a16:creationId xmlns:a16="http://schemas.microsoft.com/office/drawing/2014/main" id="{82F04AF0-FB75-604A-B437-235F683E1EA8}"/>
                </a:ext>
              </a:extLst>
            </p:cNvPr>
            <p:cNvSpPr/>
            <p:nvPr/>
          </p:nvSpPr>
          <p:spPr>
            <a:xfrm>
              <a:off x="2781432" y="2436923"/>
              <a:ext cx="771971" cy="810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4" name="Rectangle 43">
            <a:extLst>
              <a:ext uri="{FF2B5EF4-FFF2-40B4-BE49-F238E27FC236}">
                <a16:creationId xmlns:a16="http://schemas.microsoft.com/office/drawing/2014/main" id="{7C21908A-A64C-2945-999F-3E5376C4DD94}"/>
              </a:ext>
            </a:extLst>
          </p:cNvPr>
          <p:cNvSpPr/>
          <p:nvPr/>
        </p:nvSpPr>
        <p:spPr>
          <a:xfrm>
            <a:off x="6977830" y="1905742"/>
            <a:ext cx="1646978" cy="1522258"/>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53" name="Rectangle 52">
            <a:extLst>
              <a:ext uri="{FF2B5EF4-FFF2-40B4-BE49-F238E27FC236}">
                <a16:creationId xmlns:a16="http://schemas.microsoft.com/office/drawing/2014/main" id="{BD21D8BF-54BE-9E41-9A5B-E4A3B117EBC7}"/>
              </a:ext>
            </a:extLst>
          </p:cNvPr>
          <p:cNvSpPr/>
          <p:nvPr/>
        </p:nvSpPr>
        <p:spPr>
          <a:xfrm>
            <a:off x="8666320" y="1909024"/>
            <a:ext cx="1646978" cy="1532373"/>
          </a:xfrm>
          <a:prstGeom prst="rect">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56" name="TextBox 55">
            <a:extLst>
              <a:ext uri="{FF2B5EF4-FFF2-40B4-BE49-F238E27FC236}">
                <a16:creationId xmlns:a16="http://schemas.microsoft.com/office/drawing/2014/main" id="{1B59A92B-21B4-A048-9F29-F63557610AB4}"/>
              </a:ext>
            </a:extLst>
          </p:cNvPr>
          <p:cNvSpPr txBox="1"/>
          <p:nvPr/>
        </p:nvSpPr>
        <p:spPr>
          <a:xfrm>
            <a:off x="8644925" y="2984227"/>
            <a:ext cx="1690105"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EMPLOYMENT</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696AA9DE-8FF1-4C44-AB28-42FD56C42F6E}"/>
              </a:ext>
            </a:extLst>
          </p:cNvPr>
          <p:cNvGrpSpPr/>
          <p:nvPr/>
        </p:nvGrpSpPr>
        <p:grpSpPr>
          <a:xfrm>
            <a:off x="9054280" y="2081672"/>
            <a:ext cx="777187" cy="733486"/>
            <a:chOff x="10807836" y="2460654"/>
            <a:chExt cx="771971" cy="810072"/>
          </a:xfrm>
        </p:grpSpPr>
        <p:pic>
          <p:nvPicPr>
            <p:cNvPr id="66" name="Google Shape;106;p18">
              <a:extLst>
                <a:ext uri="{FF2B5EF4-FFF2-40B4-BE49-F238E27FC236}">
                  <a16:creationId xmlns:a16="http://schemas.microsoft.com/office/drawing/2014/main" id="{3A680202-0FFC-7445-8099-F179E9DC24C7}"/>
                </a:ext>
              </a:extLst>
            </p:cNvPr>
            <p:cNvPicPr preferRelativeResize="0"/>
            <p:nvPr/>
          </p:nvPicPr>
          <p:blipFill>
            <a:blip r:embed="rId9">
              <a:alphaModFix/>
            </a:blip>
            <a:stretch>
              <a:fillRect/>
            </a:stretch>
          </p:blipFill>
          <p:spPr>
            <a:xfrm>
              <a:off x="10880925" y="2559740"/>
              <a:ext cx="645633" cy="634691"/>
            </a:xfrm>
            <a:prstGeom prst="rect">
              <a:avLst/>
            </a:prstGeom>
            <a:noFill/>
            <a:ln>
              <a:noFill/>
            </a:ln>
          </p:spPr>
        </p:pic>
        <p:sp>
          <p:nvSpPr>
            <p:cNvPr id="67" name="Oval 66">
              <a:extLst>
                <a:ext uri="{FF2B5EF4-FFF2-40B4-BE49-F238E27FC236}">
                  <a16:creationId xmlns:a16="http://schemas.microsoft.com/office/drawing/2014/main" id="{51EEFB5B-6023-8A4A-98D3-CF021FC1E453}"/>
                </a:ext>
              </a:extLst>
            </p:cNvPr>
            <p:cNvSpPr/>
            <p:nvPr/>
          </p:nvSpPr>
          <p:spPr>
            <a:xfrm>
              <a:off x="10807836" y="2460654"/>
              <a:ext cx="771971" cy="810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642E2F0C-905A-4284-8224-201D0DEF8F3A}"/>
              </a:ext>
            </a:extLst>
          </p:cNvPr>
          <p:cNvGrpSpPr/>
          <p:nvPr/>
        </p:nvGrpSpPr>
        <p:grpSpPr>
          <a:xfrm>
            <a:off x="6995132" y="2042701"/>
            <a:ext cx="1612373" cy="1225438"/>
            <a:chOff x="7362385" y="2403107"/>
            <a:chExt cx="1601551" cy="1331118"/>
          </a:xfrm>
        </p:grpSpPr>
        <p:sp>
          <p:nvSpPr>
            <p:cNvPr id="45" name="TextBox 44">
              <a:extLst>
                <a:ext uri="{FF2B5EF4-FFF2-40B4-BE49-F238E27FC236}">
                  <a16:creationId xmlns:a16="http://schemas.microsoft.com/office/drawing/2014/main" id="{AB74B15B-0E8B-D24F-BF59-C4A354746E21}"/>
                </a:ext>
              </a:extLst>
            </p:cNvPr>
            <p:cNvSpPr txBox="1"/>
            <p:nvPr/>
          </p:nvSpPr>
          <p:spPr>
            <a:xfrm>
              <a:off x="7362385" y="3426448"/>
              <a:ext cx="1601551"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MENTAL HEALTH </a:t>
              </a:r>
            </a:p>
          </p:txBody>
        </p:sp>
        <p:grpSp>
          <p:nvGrpSpPr>
            <p:cNvPr id="5" name="Group 4">
              <a:extLst>
                <a:ext uri="{FF2B5EF4-FFF2-40B4-BE49-F238E27FC236}">
                  <a16:creationId xmlns:a16="http://schemas.microsoft.com/office/drawing/2014/main" id="{3A3F8191-1AE7-4B47-B773-110A612216E3}"/>
                </a:ext>
              </a:extLst>
            </p:cNvPr>
            <p:cNvGrpSpPr/>
            <p:nvPr/>
          </p:nvGrpSpPr>
          <p:grpSpPr>
            <a:xfrm>
              <a:off x="7738289" y="2403107"/>
              <a:ext cx="756031" cy="810072"/>
              <a:chOff x="8735924" y="2454490"/>
              <a:chExt cx="771971" cy="810072"/>
            </a:xfrm>
          </p:grpSpPr>
          <p:pic>
            <p:nvPicPr>
              <p:cNvPr id="69" name="Picture 4" descr="Mental Health Icons - Download Free Vector Icons | Noun Project">
                <a:extLst>
                  <a:ext uri="{FF2B5EF4-FFF2-40B4-BE49-F238E27FC236}">
                    <a16:creationId xmlns:a16="http://schemas.microsoft.com/office/drawing/2014/main" id="{7AB15A71-4EA2-1E4F-93C5-9F8CEADB654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866203" y="2579551"/>
                <a:ext cx="547920" cy="547920"/>
              </a:xfrm>
              <a:prstGeom prst="rect">
                <a:avLst/>
              </a:prstGeom>
              <a:noFill/>
              <a:extLst>
                <a:ext uri="{909E8E84-426E-40DD-AFC4-6F175D3DCCD1}">
                  <a14:hiddenFill xmlns:a14="http://schemas.microsoft.com/office/drawing/2010/main">
                    <a:solidFill>
                      <a:srgbClr val="FFFFFF"/>
                    </a:solidFill>
                  </a14:hiddenFill>
                </a:ext>
              </a:extLst>
            </p:spPr>
          </p:pic>
          <p:sp>
            <p:nvSpPr>
              <p:cNvPr id="71" name="Oval 70">
                <a:extLst>
                  <a:ext uri="{FF2B5EF4-FFF2-40B4-BE49-F238E27FC236}">
                    <a16:creationId xmlns:a16="http://schemas.microsoft.com/office/drawing/2014/main" id="{9A7A2625-0E27-3245-900B-6C22CE6B2C1A}"/>
                  </a:ext>
                </a:extLst>
              </p:cNvPr>
              <p:cNvSpPr/>
              <p:nvPr/>
            </p:nvSpPr>
            <p:spPr>
              <a:xfrm>
                <a:off x="8735924" y="2454490"/>
                <a:ext cx="771971" cy="810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80" name="Rectangle 79">
            <a:extLst>
              <a:ext uri="{FF2B5EF4-FFF2-40B4-BE49-F238E27FC236}">
                <a16:creationId xmlns:a16="http://schemas.microsoft.com/office/drawing/2014/main" id="{62997FFD-C4F5-994C-8052-EE4542257822}"/>
              </a:ext>
            </a:extLst>
          </p:cNvPr>
          <p:cNvSpPr/>
          <p:nvPr/>
        </p:nvSpPr>
        <p:spPr>
          <a:xfrm>
            <a:off x="5288714" y="1897006"/>
            <a:ext cx="1646978" cy="1534091"/>
          </a:xfrm>
          <a:prstGeom prst="rect">
            <a:avLst/>
          </a:prstGeom>
          <a:solidFill>
            <a:schemeClr val="accent4">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81" name="TextBox 80">
            <a:extLst>
              <a:ext uri="{FF2B5EF4-FFF2-40B4-BE49-F238E27FC236}">
                <a16:creationId xmlns:a16="http://schemas.microsoft.com/office/drawing/2014/main" id="{32016606-1C36-684B-93E4-B717711F8ECA}"/>
              </a:ext>
            </a:extLst>
          </p:cNvPr>
          <p:cNvSpPr txBox="1"/>
          <p:nvPr/>
        </p:nvSpPr>
        <p:spPr>
          <a:xfrm>
            <a:off x="5277538" y="2764290"/>
            <a:ext cx="1670212"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SOCIAL DETERMINANTS OF HEALTH</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2" name="Picture 20" descr="2020-2021 Basic Needs Priorities &amp; Strategic Investment Plan – United Way  of Central Illinois">
            <a:extLst>
              <a:ext uri="{FF2B5EF4-FFF2-40B4-BE49-F238E27FC236}">
                <a16:creationId xmlns:a16="http://schemas.microsoft.com/office/drawing/2014/main" id="{AD651AFB-ED5E-2447-88C7-4F74FB414E1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21" b="97340" l="4787" r="96809">
                        <a14:foregroundMark x1="15957" y1="20213" x2="15957" y2="20213"/>
                        <a14:foregroundMark x1="15160" y1="20745" x2="8777" y2="28457"/>
                        <a14:foregroundMark x1="8777" y1="28457" x2="7447" y2="34574"/>
                        <a14:foregroundMark x1="31915" y1="8511" x2="19415" y2="15957"/>
                        <a14:foregroundMark x1="19415" y1="15957" x2="11702" y2="24468"/>
                        <a14:foregroundMark x1="11702" y1="24468" x2="6117" y2="47340"/>
                        <a14:foregroundMark x1="3959" y1="59043" x2="7979" y2="68085"/>
                        <a14:foregroundMark x1="7979" y1="68085" x2="33511" y2="91755"/>
                        <a14:foregroundMark x1="33511" y1="91755" x2="56649" y2="93351"/>
                        <a14:foregroundMark x1="56649" y1="93351" x2="77660" y2="83777"/>
                        <a14:foregroundMark x1="77660" y1="83777" x2="89362" y2="72606"/>
                        <a14:foregroundMark x1="90691" y1="66755" x2="94149" y2="57181"/>
                        <a14:foregroundMark x1="94149" y1="57181" x2="94947" y2="47074"/>
                        <a14:foregroundMark x1="94947" y1="47074" x2="92287" y2="35372"/>
                        <a14:foregroundMark x1="92287" y1="35372" x2="78989" y2="17553"/>
                        <a14:foregroundMark x1="78989" y1="17553" x2="70213" y2="10904"/>
                        <a14:foregroundMark x1="56383" y1="9043" x2="47340" y2="5053"/>
                        <a14:foregroundMark x1="47340" y1="5053" x2="41489" y2="5851"/>
                        <a14:foregroundMark x1="96809" y1="47606" x2="95745" y2="56915"/>
                        <a14:foregroundMark x1="75000" y1="60372" x2="74202" y2="76064"/>
                        <a14:foregroundMark x1="42819" y1="64096" x2="59043" y2="62766"/>
                        <a14:foregroundMark x1="45479" y1="70479" x2="45479" y2="70479"/>
                        <a14:foregroundMark x1="68617" y1="45745" x2="68617" y2="45745"/>
                        <a14:foregroundMark x1="47606" y1="97340" x2="47606" y2="97340"/>
                        <a14:foregroundMark x1="54521" y1="44149" x2="54521" y2="44149"/>
                        <a14:foregroundMark x1="40426" y1="45745" x2="40426" y2="45745"/>
                        <a14:foregroundMark x1="48404" y1="45213" x2="48404" y2="45213"/>
                        <a14:backgroundMark x1="53723" y1="42287" x2="53723" y2="42287"/>
                        <a14:backgroundMark x1="53723" y1="41489" x2="53723" y2="42819"/>
                        <a14:backgroundMark x1="47074" y1="45213" x2="47074" y2="45213"/>
                        <a14:backgroundMark x1="47074" y1="45213" x2="47074" y2="45213"/>
                        <a14:backgroundMark x1="47074" y1="45213" x2="47074" y2="45213"/>
                        <a14:backgroundMark x1="47340" y1="45213" x2="47340" y2="45213"/>
                        <a14:backgroundMark x1="47074" y1="44681" x2="47074" y2="44681"/>
                        <a14:backgroundMark x1="47074" y1="44947" x2="47074" y2="44947"/>
                        <a14:backgroundMark x1="46986" y1="45213" x2="46809" y2="45745"/>
                        <a14:backgroundMark x1="47074" y1="44947" x2="46986" y2="45213"/>
                        <a14:backgroundMark x1="47074" y1="45213" x2="47074" y2="45745"/>
                        <a14:backgroundMark x1="47074" y1="44681" x2="47074" y2="45213"/>
                        <a14:backgroundMark x1="39628" y1="43617" x2="39628" y2="45213"/>
                        <a14:backgroundMark x1="798" y1="42819" x2="798" y2="45213"/>
                        <a14:backgroundMark x1="532" y1="56117" x2="532" y2="59043"/>
                        <a14:backgroundMark x1="55851" y1="9840" x2="55851" y2="9840"/>
                      </a14:backgroundRemoval>
                    </a14:imgEffect>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709309" y="2077344"/>
            <a:ext cx="756818" cy="75681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BF33B78E-BB89-C647-8BC9-3AAAEAFB2CEA}"/>
              </a:ext>
            </a:extLst>
          </p:cNvPr>
          <p:cNvSpPr/>
          <p:nvPr/>
        </p:nvSpPr>
        <p:spPr>
          <a:xfrm>
            <a:off x="6982812" y="3505467"/>
            <a:ext cx="1623142" cy="1528579"/>
          </a:xfrm>
          <a:prstGeom prst="rect">
            <a:avLst/>
          </a:prstGeom>
          <a:solidFill>
            <a:srgbClr val="E6724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47" name="TextBox 46">
            <a:extLst>
              <a:ext uri="{FF2B5EF4-FFF2-40B4-BE49-F238E27FC236}">
                <a16:creationId xmlns:a16="http://schemas.microsoft.com/office/drawing/2014/main" id="{FB84ADE4-0543-8440-BA1A-7FCB1EE5FC13}"/>
              </a:ext>
            </a:extLst>
          </p:cNvPr>
          <p:cNvSpPr txBox="1"/>
          <p:nvPr/>
        </p:nvSpPr>
        <p:spPr>
          <a:xfrm>
            <a:off x="-12691" y="4482287"/>
            <a:ext cx="1758148"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DISCRIMINATION: &amp; RACE SPOTLIGHTS</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Rectangle 49">
            <a:extLst>
              <a:ext uri="{FF2B5EF4-FFF2-40B4-BE49-F238E27FC236}">
                <a16:creationId xmlns:a16="http://schemas.microsoft.com/office/drawing/2014/main" id="{12FEDA8A-0B54-194A-8B6B-8BE042091B36}"/>
              </a:ext>
            </a:extLst>
          </p:cNvPr>
          <p:cNvSpPr/>
          <p:nvPr/>
        </p:nvSpPr>
        <p:spPr>
          <a:xfrm>
            <a:off x="10364876" y="1889877"/>
            <a:ext cx="1690105" cy="1551520"/>
          </a:xfrm>
          <a:prstGeom prst="rect">
            <a:avLst/>
          </a:prstGeom>
          <a:solidFill>
            <a:schemeClr val="accent6">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54" name="TextBox 53">
            <a:extLst>
              <a:ext uri="{FF2B5EF4-FFF2-40B4-BE49-F238E27FC236}">
                <a16:creationId xmlns:a16="http://schemas.microsoft.com/office/drawing/2014/main" id="{0323C06C-8206-F24A-96CC-EAB7B9DDD702}"/>
              </a:ext>
            </a:extLst>
          </p:cNvPr>
          <p:cNvSpPr txBox="1"/>
          <p:nvPr/>
        </p:nvSpPr>
        <p:spPr>
          <a:xfrm>
            <a:off x="10376542" y="2944704"/>
            <a:ext cx="1678336"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SUBSTANCE USE</a:t>
            </a:r>
          </a:p>
        </p:txBody>
      </p:sp>
      <p:pic>
        <p:nvPicPr>
          <p:cNvPr id="55" name="Picture 2" descr="Addictions and Substance Use | Healthy UC Davis">
            <a:extLst>
              <a:ext uri="{FF2B5EF4-FFF2-40B4-BE49-F238E27FC236}">
                <a16:creationId xmlns:a16="http://schemas.microsoft.com/office/drawing/2014/main" id="{17E53DB6-48C0-314A-BD21-2C30BAFF78A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839804" y="2063545"/>
            <a:ext cx="832875" cy="83287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39E0CC7-048D-471C-AB2F-B3CFAE77F3E5}"/>
              </a:ext>
            </a:extLst>
          </p:cNvPr>
          <p:cNvGrpSpPr/>
          <p:nvPr/>
        </p:nvGrpSpPr>
        <p:grpSpPr>
          <a:xfrm>
            <a:off x="5705870" y="3727288"/>
            <a:ext cx="758937" cy="683498"/>
            <a:chOff x="8757238" y="4461853"/>
            <a:chExt cx="753843" cy="742441"/>
          </a:xfrm>
        </p:grpSpPr>
        <p:sp>
          <p:nvSpPr>
            <p:cNvPr id="76" name="Oval 75">
              <a:extLst>
                <a:ext uri="{FF2B5EF4-FFF2-40B4-BE49-F238E27FC236}">
                  <a16:creationId xmlns:a16="http://schemas.microsoft.com/office/drawing/2014/main" id="{6B8D4498-91A0-6B40-BC92-14E224CD6981}"/>
                </a:ext>
              </a:extLst>
            </p:cNvPr>
            <p:cNvSpPr/>
            <p:nvPr/>
          </p:nvSpPr>
          <p:spPr>
            <a:xfrm>
              <a:off x="8757238" y="4461853"/>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7" name="Picture 2" descr="transparent background magnifying glass icon&#10;">
              <a:extLst>
                <a:ext uri="{FF2B5EF4-FFF2-40B4-BE49-F238E27FC236}">
                  <a16:creationId xmlns:a16="http://schemas.microsoft.com/office/drawing/2014/main" id="{8AFC9C54-01FB-BC40-A4BC-8451300E523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885623" y="4586002"/>
              <a:ext cx="488935" cy="489993"/>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extBox 77">
            <a:extLst>
              <a:ext uri="{FF2B5EF4-FFF2-40B4-BE49-F238E27FC236}">
                <a16:creationId xmlns:a16="http://schemas.microsoft.com/office/drawing/2014/main" id="{23B07CDE-F9A7-0643-8E23-2C45E106CC46}"/>
              </a:ext>
            </a:extLst>
          </p:cNvPr>
          <p:cNvSpPr txBox="1"/>
          <p:nvPr/>
        </p:nvSpPr>
        <p:spPr>
          <a:xfrm>
            <a:off x="5268760" y="4507450"/>
            <a:ext cx="1649981"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SOGI POPULATION SPOTLIGHTS</a:t>
            </a:r>
          </a:p>
        </p:txBody>
      </p:sp>
      <p:sp>
        <p:nvSpPr>
          <p:cNvPr id="64" name="Rectangle 63">
            <a:extLst>
              <a:ext uri="{FF2B5EF4-FFF2-40B4-BE49-F238E27FC236}">
                <a16:creationId xmlns:a16="http://schemas.microsoft.com/office/drawing/2014/main" id="{1582556D-C6B7-8746-8DFE-21A053B98653}"/>
              </a:ext>
            </a:extLst>
          </p:cNvPr>
          <p:cNvSpPr/>
          <p:nvPr/>
        </p:nvSpPr>
        <p:spPr>
          <a:xfrm>
            <a:off x="1824127" y="3505468"/>
            <a:ext cx="1714329" cy="15187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grpSp>
        <p:nvGrpSpPr>
          <p:cNvPr id="10" name="Group 9">
            <a:extLst>
              <a:ext uri="{FF2B5EF4-FFF2-40B4-BE49-F238E27FC236}">
                <a16:creationId xmlns:a16="http://schemas.microsoft.com/office/drawing/2014/main" id="{77C92B19-A256-4232-981D-6A192284DC3A}"/>
              </a:ext>
            </a:extLst>
          </p:cNvPr>
          <p:cNvGrpSpPr/>
          <p:nvPr/>
        </p:nvGrpSpPr>
        <p:grpSpPr>
          <a:xfrm>
            <a:off x="2302387" y="3671719"/>
            <a:ext cx="753766" cy="723286"/>
            <a:chOff x="4751837" y="4519363"/>
            <a:chExt cx="748707" cy="785660"/>
          </a:xfrm>
        </p:grpSpPr>
        <p:sp>
          <p:nvSpPr>
            <p:cNvPr id="65" name="Oval 64">
              <a:extLst>
                <a:ext uri="{FF2B5EF4-FFF2-40B4-BE49-F238E27FC236}">
                  <a16:creationId xmlns:a16="http://schemas.microsoft.com/office/drawing/2014/main" id="{2B1D4D01-BF39-9743-9076-BEBFBC0B57ED}"/>
                </a:ext>
              </a:extLst>
            </p:cNvPr>
            <p:cNvSpPr/>
            <p:nvPr/>
          </p:nvSpPr>
          <p:spPr>
            <a:xfrm>
              <a:off x="4751837" y="4519363"/>
              <a:ext cx="748707" cy="7856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8" name="Picture 11">
              <a:extLst>
                <a:ext uri="{FF2B5EF4-FFF2-40B4-BE49-F238E27FC236}">
                  <a16:creationId xmlns:a16="http://schemas.microsoft.com/office/drawing/2014/main" id="{37200D3E-BD1E-6B46-83E2-3063E8AB68F5}"/>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contrast="100000"/>
                      </a14:imgEffect>
                    </a14:imgLayer>
                  </a14:imgProps>
                </a:ext>
              </a:extLst>
            </a:blip>
            <a:stretch>
              <a:fillRect/>
            </a:stretch>
          </p:blipFill>
          <p:spPr>
            <a:xfrm>
              <a:off x="4953272" y="4638625"/>
              <a:ext cx="417457" cy="499956"/>
            </a:xfrm>
            <a:prstGeom prst="rect">
              <a:avLst/>
            </a:prstGeom>
          </p:spPr>
        </p:pic>
      </p:grpSp>
      <p:sp>
        <p:nvSpPr>
          <p:cNvPr id="61" name="TextBox 60">
            <a:extLst>
              <a:ext uri="{FF2B5EF4-FFF2-40B4-BE49-F238E27FC236}">
                <a16:creationId xmlns:a16="http://schemas.microsoft.com/office/drawing/2014/main" id="{1A9E64E6-81FA-1B4A-BEB0-9F2E03A219B0}"/>
              </a:ext>
            </a:extLst>
          </p:cNvPr>
          <p:cNvSpPr txBox="1"/>
          <p:nvPr/>
        </p:nvSpPr>
        <p:spPr>
          <a:xfrm>
            <a:off x="1804175" y="4591851"/>
            <a:ext cx="1739909"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badi Extra Light"/>
                <a:ea typeface="+mn-ea"/>
                <a:cs typeface="Arial"/>
                <a:sym typeface="Arial"/>
              </a:rPr>
              <a:t>PARENTS &amp; FAMILIES</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 name="Rectangle 69">
            <a:extLst>
              <a:ext uri="{FF2B5EF4-FFF2-40B4-BE49-F238E27FC236}">
                <a16:creationId xmlns:a16="http://schemas.microsoft.com/office/drawing/2014/main" id="{481DDC1A-3F35-AB48-8CAC-782D2C32C6E1}"/>
              </a:ext>
            </a:extLst>
          </p:cNvPr>
          <p:cNvSpPr/>
          <p:nvPr/>
        </p:nvSpPr>
        <p:spPr>
          <a:xfrm>
            <a:off x="3586524" y="3505468"/>
            <a:ext cx="1644150" cy="1520652"/>
          </a:xfrm>
          <a:prstGeom prst="rect">
            <a:avLst/>
          </a:prstGeom>
          <a:solidFill>
            <a:srgbClr val="00A89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grpSp>
        <p:nvGrpSpPr>
          <p:cNvPr id="9" name="Group 8">
            <a:extLst>
              <a:ext uri="{FF2B5EF4-FFF2-40B4-BE49-F238E27FC236}">
                <a16:creationId xmlns:a16="http://schemas.microsoft.com/office/drawing/2014/main" id="{B0AF80A7-ADC9-4A40-B8A3-988C41A4010F}"/>
              </a:ext>
            </a:extLst>
          </p:cNvPr>
          <p:cNvGrpSpPr/>
          <p:nvPr/>
        </p:nvGrpSpPr>
        <p:grpSpPr>
          <a:xfrm>
            <a:off x="514721" y="3703319"/>
            <a:ext cx="758937" cy="683498"/>
            <a:chOff x="2772117" y="4488317"/>
            <a:chExt cx="753843" cy="742441"/>
          </a:xfrm>
        </p:grpSpPr>
        <p:sp>
          <p:nvSpPr>
            <p:cNvPr id="73" name="Oval 72">
              <a:extLst>
                <a:ext uri="{FF2B5EF4-FFF2-40B4-BE49-F238E27FC236}">
                  <a16:creationId xmlns:a16="http://schemas.microsoft.com/office/drawing/2014/main" id="{CFF86798-7A9A-3544-8363-E16983093274}"/>
                </a:ext>
              </a:extLst>
            </p:cNvPr>
            <p:cNvSpPr/>
            <p:nvPr/>
          </p:nvSpPr>
          <p:spPr>
            <a:xfrm>
              <a:off x="2772117" y="4488317"/>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4" name="Picture 2" descr="transparent background magnifying glass icon&#10;">
              <a:extLst>
                <a:ext uri="{FF2B5EF4-FFF2-40B4-BE49-F238E27FC236}">
                  <a16:creationId xmlns:a16="http://schemas.microsoft.com/office/drawing/2014/main" id="{32C55450-4BA8-4547-A8E0-07D80255696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900502" y="4612466"/>
              <a:ext cx="488935" cy="4899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DBEB4463-7553-4380-A899-EB5EDAB5C36F}"/>
              </a:ext>
            </a:extLst>
          </p:cNvPr>
          <p:cNvGrpSpPr/>
          <p:nvPr/>
        </p:nvGrpSpPr>
        <p:grpSpPr>
          <a:xfrm>
            <a:off x="3993005" y="3703207"/>
            <a:ext cx="758937" cy="683498"/>
            <a:chOff x="6753590" y="4543753"/>
            <a:chExt cx="753843" cy="742441"/>
          </a:xfrm>
        </p:grpSpPr>
        <p:sp>
          <p:nvSpPr>
            <p:cNvPr id="62" name="Oval 61">
              <a:extLst>
                <a:ext uri="{FF2B5EF4-FFF2-40B4-BE49-F238E27FC236}">
                  <a16:creationId xmlns:a16="http://schemas.microsoft.com/office/drawing/2014/main" id="{C171B10D-2930-2C4F-BE2A-A94E79B9848A}"/>
                </a:ext>
              </a:extLst>
            </p:cNvPr>
            <p:cNvSpPr/>
            <p:nvPr/>
          </p:nvSpPr>
          <p:spPr>
            <a:xfrm>
              <a:off x="6753590" y="4543753"/>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3" name="Picture 2" descr="transparent background magnifying glass icon&#10;">
              <a:extLst>
                <a:ext uri="{FF2B5EF4-FFF2-40B4-BE49-F238E27FC236}">
                  <a16:creationId xmlns:a16="http://schemas.microsoft.com/office/drawing/2014/main" id="{788D368D-01A0-5940-B545-DF8B8884410C}"/>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881975" y="4667902"/>
              <a:ext cx="488935" cy="489993"/>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TextBox 74">
            <a:extLst>
              <a:ext uri="{FF2B5EF4-FFF2-40B4-BE49-F238E27FC236}">
                <a16:creationId xmlns:a16="http://schemas.microsoft.com/office/drawing/2014/main" id="{931882B9-0261-964E-8D2B-F6619D7D3377}"/>
              </a:ext>
            </a:extLst>
          </p:cNvPr>
          <p:cNvSpPr txBox="1"/>
          <p:nvPr/>
        </p:nvSpPr>
        <p:spPr>
          <a:xfrm>
            <a:off x="3593603" y="4572872"/>
            <a:ext cx="1623322"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YOUTH SPOTLIGHT</a:t>
            </a:r>
          </a:p>
        </p:txBody>
      </p:sp>
      <p:sp>
        <p:nvSpPr>
          <p:cNvPr id="79" name="TextBox 78">
            <a:extLst>
              <a:ext uri="{FF2B5EF4-FFF2-40B4-BE49-F238E27FC236}">
                <a16:creationId xmlns:a16="http://schemas.microsoft.com/office/drawing/2014/main" id="{900BBEEA-5053-1E4F-A911-E3F971C46B03}"/>
              </a:ext>
            </a:extLst>
          </p:cNvPr>
          <p:cNvSpPr txBox="1"/>
          <p:nvPr/>
        </p:nvSpPr>
        <p:spPr>
          <a:xfrm>
            <a:off x="6998756" y="4494951"/>
            <a:ext cx="1607198"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rPr>
              <a:t>INTIMATE PARTNER VIOLENCE</a:t>
            </a:r>
          </a:p>
        </p:txBody>
      </p:sp>
      <p:sp>
        <p:nvSpPr>
          <p:cNvPr id="2" name="Slide Number Placeholder 1">
            <a:extLst>
              <a:ext uri="{FF2B5EF4-FFF2-40B4-BE49-F238E27FC236}">
                <a16:creationId xmlns:a16="http://schemas.microsoft.com/office/drawing/2014/main" id="{066E2020-1799-4581-85D5-8520E7AC9E9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C9E10D5-23A5-4182-B22E-CBCF919FFB91}"/>
              </a:ext>
            </a:extLst>
          </p:cNvPr>
          <p:cNvGrpSpPr/>
          <p:nvPr/>
        </p:nvGrpSpPr>
        <p:grpSpPr>
          <a:xfrm>
            <a:off x="7389986" y="3680064"/>
            <a:ext cx="763903" cy="712258"/>
            <a:chOff x="10819083" y="4516688"/>
            <a:chExt cx="776530" cy="769138"/>
          </a:xfrm>
        </p:grpSpPr>
        <p:pic>
          <p:nvPicPr>
            <p:cNvPr id="11" name="Graphic 10" descr="Speaker phone outline">
              <a:extLst>
                <a:ext uri="{FF2B5EF4-FFF2-40B4-BE49-F238E27FC236}">
                  <a16:creationId xmlns:a16="http://schemas.microsoft.com/office/drawing/2014/main" id="{C7671CA8-06EF-7A46-B3D0-BC330689C6E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19083" y="4516688"/>
              <a:ext cx="769138" cy="769138"/>
            </a:xfrm>
            <a:prstGeom prst="rect">
              <a:avLst/>
            </a:prstGeom>
          </p:spPr>
        </p:pic>
        <p:sp>
          <p:nvSpPr>
            <p:cNvPr id="72" name="Oval 71">
              <a:extLst>
                <a:ext uri="{FF2B5EF4-FFF2-40B4-BE49-F238E27FC236}">
                  <a16:creationId xmlns:a16="http://schemas.microsoft.com/office/drawing/2014/main" id="{92E301C5-6CB8-D842-9CF0-5E411C34A2E1}"/>
                </a:ext>
              </a:extLst>
            </p:cNvPr>
            <p:cNvSpPr/>
            <p:nvPr/>
          </p:nvSpPr>
          <p:spPr>
            <a:xfrm>
              <a:off x="10841770" y="4536193"/>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84" name="Rectangle 83">
            <a:extLst>
              <a:ext uri="{FF2B5EF4-FFF2-40B4-BE49-F238E27FC236}">
                <a16:creationId xmlns:a16="http://schemas.microsoft.com/office/drawing/2014/main" id="{D3CCEABE-E18A-4FCB-83B4-7A4E4BCE63AA}"/>
              </a:ext>
            </a:extLst>
          </p:cNvPr>
          <p:cNvSpPr/>
          <p:nvPr/>
        </p:nvSpPr>
        <p:spPr>
          <a:xfrm>
            <a:off x="8649044" y="3505466"/>
            <a:ext cx="1664253" cy="1520653"/>
          </a:xfrm>
          <a:prstGeom prst="rect">
            <a:avLst/>
          </a:prstGeom>
          <a:solidFill>
            <a:srgbClr val="54823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grpSp>
        <p:nvGrpSpPr>
          <p:cNvPr id="18" name="Group 17">
            <a:extLst>
              <a:ext uri="{FF2B5EF4-FFF2-40B4-BE49-F238E27FC236}">
                <a16:creationId xmlns:a16="http://schemas.microsoft.com/office/drawing/2014/main" id="{18BB2671-AA77-4151-81EA-07473932B03D}"/>
              </a:ext>
            </a:extLst>
          </p:cNvPr>
          <p:cNvGrpSpPr/>
          <p:nvPr/>
        </p:nvGrpSpPr>
        <p:grpSpPr>
          <a:xfrm>
            <a:off x="9062064" y="3648626"/>
            <a:ext cx="781430" cy="732224"/>
            <a:chOff x="9002033" y="4160354"/>
            <a:chExt cx="776185" cy="795369"/>
          </a:xfrm>
        </p:grpSpPr>
        <p:sp>
          <p:nvSpPr>
            <p:cNvPr id="85" name="Oval 84">
              <a:extLst>
                <a:ext uri="{FF2B5EF4-FFF2-40B4-BE49-F238E27FC236}">
                  <a16:creationId xmlns:a16="http://schemas.microsoft.com/office/drawing/2014/main" id="{AED45E12-4C12-4C0A-9EF1-A7F012B37A5D}"/>
                </a:ext>
              </a:extLst>
            </p:cNvPr>
            <p:cNvSpPr/>
            <p:nvPr/>
          </p:nvSpPr>
          <p:spPr>
            <a:xfrm>
              <a:off x="9002033" y="4211412"/>
              <a:ext cx="776185" cy="7443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6" name="Graphic 85" descr="House with solid fill">
              <a:extLst>
                <a:ext uri="{FF2B5EF4-FFF2-40B4-BE49-F238E27FC236}">
                  <a16:creationId xmlns:a16="http://schemas.microsoft.com/office/drawing/2014/main" id="{3E688116-EF37-46D4-A6F2-8EEE79A1545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005318" y="4160354"/>
              <a:ext cx="744311" cy="744311"/>
            </a:xfrm>
            <a:prstGeom prst="rect">
              <a:avLst/>
            </a:prstGeom>
          </p:spPr>
        </p:pic>
      </p:grpSp>
      <p:sp>
        <p:nvSpPr>
          <p:cNvPr id="87" name="TextBox 86">
            <a:extLst>
              <a:ext uri="{FF2B5EF4-FFF2-40B4-BE49-F238E27FC236}">
                <a16:creationId xmlns:a16="http://schemas.microsoft.com/office/drawing/2014/main" id="{8C4C95CC-EFEF-4A48-AB2B-B428E8120569}"/>
              </a:ext>
            </a:extLst>
          </p:cNvPr>
          <p:cNvSpPr txBox="1"/>
          <p:nvPr/>
        </p:nvSpPr>
        <p:spPr>
          <a:xfrm>
            <a:off x="8654876" y="4561980"/>
            <a:ext cx="1641148" cy="30777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rPr>
              <a:t>HOUSING STABILITY</a:t>
            </a:r>
          </a:p>
        </p:txBody>
      </p:sp>
      <p:sp>
        <p:nvSpPr>
          <p:cNvPr id="16" name="Date Placeholder 15">
            <a:extLst>
              <a:ext uri="{FF2B5EF4-FFF2-40B4-BE49-F238E27FC236}">
                <a16:creationId xmlns:a16="http://schemas.microsoft.com/office/drawing/2014/main" id="{E5459C94-3457-45F8-9696-178A6450AD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83" name="Rectangle 82">
            <a:extLst>
              <a:ext uri="{FF2B5EF4-FFF2-40B4-BE49-F238E27FC236}">
                <a16:creationId xmlns:a16="http://schemas.microsoft.com/office/drawing/2014/main" id="{FACB4C14-3A55-4B87-8324-7E212F148004}"/>
              </a:ext>
            </a:extLst>
          </p:cNvPr>
          <p:cNvSpPr/>
          <p:nvPr/>
        </p:nvSpPr>
        <p:spPr>
          <a:xfrm>
            <a:off x="10407900" y="3505466"/>
            <a:ext cx="1646978" cy="1528579"/>
          </a:xfrm>
          <a:prstGeom prst="rect">
            <a:avLst/>
          </a:prstGeom>
          <a:solidFill>
            <a:srgbClr val="16745A"/>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91" name="TextBox 90">
            <a:extLst>
              <a:ext uri="{FF2B5EF4-FFF2-40B4-BE49-F238E27FC236}">
                <a16:creationId xmlns:a16="http://schemas.microsoft.com/office/drawing/2014/main" id="{F84753A1-50D7-4EF6-9177-49F47AD9DFED}"/>
              </a:ext>
            </a:extLst>
          </p:cNvPr>
          <p:cNvSpPr txBox="1"/>
          <p:nvPr/>
        </p:nvSpPr>
        <p:spPr>
          <a:xfrm>
            <a:off x="10413731" y="4561980"/>
            <a:ext cx="1641148"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rPr>
              <a:t>RURAL COMMUNITIES SPOTLIGHT</a:t>
            </a:r>
          </a:p>
        </p:txBody>
      </p:sp>
      <p:grpSp>
        <p:nvGrpSpPr>
          <p:cNvPr id="92" name="Group 91">
            <a:extLst>
              <a:ext uri="{FF2B5EF4-FFF2-40B4-BE49-F238E27FC236}">
                <a16:creationId xmlns:a16="http://schemas.microsoft.com/office/drawing/2014/main" id="{0BDEBBFB-9A12-49A8-B01F-80B2F4F3402F}"/>
              </a:ext>
            </a:extLst>
          </p:cNvPr>
          <p:cNvGrpSpPr/>
          <p:nvPr/>
        </p:nvGrpSpPr>
        <p:grpSpPr>
          <a:xfrm>
            <a:off x="10824708" y="3669896"/>
            <a:ext cx="758937" cy="683498"/>
            <a:chOff x="8757238" y="4461853"/>
            <a:chExt cx="753843" cy="742441"/>
          </a:xfrm>
        </p:grpSpPr>
        <p:sp>
          <p:nvSpPr>
            <p:cNvPr id="93" name="Oval 92">
              <a:extLst>
                <a:ext uri="{FF2B5EF4-FFF2-40B4-BE49-F238E27FC236}">
                  <a16:creationId xmlns:a16="http://schemas.microsoft.com/office/drawing/2014/main" id="{349A2830-B501-4106-9EC2-678B1F49E3DF}"/>
                </a:ext>
              </a:extLst>
            </p:cNvPr>
            <p:cNvSpPr/>
            <p:nvPr/>
          </p:nvSpPr>
          <p:spPr>
            <a:xfrm>
              <a:off x="8757238" y="4461853"/>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4" name="Picture 2" descr="transparent background magnifying glass icon&#10;">
              <a:extLst>
                <a:ext uri="{FF2B5EF4-FFF2-40B4-BE49-F238E27FC236}">
                  <a16:creationId xmlns:a16="http://schemas.microsoft.com/office/drawing/2014/main" id="{0873BD2A-BD0D-4A41-9AFE-628A84C56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885623" y="4586002"/>
              <a:ext cx="488935" cy="489993"/>
            </a:xfrm>
            <a:prstGeom prst="rect">
              <a:avLst/>
            </a:prstGeom>
            <a:noFill/>
            <a:extLst>
              <a:ext uri="{909E8E84-426E-40DD-AFC4-6F175D3DCCD1}">
                <a14:hiddenFill xmlns:a14="http://schemas.microsoft.com/office/drawing/2010/main">
                  <a:solidFill>
                    <a:srgbClr val="FFFFFF"/>
                  </a:solidFill>
                </a14:hiddenFill>
              </a:ext>
            </a:extLst>
          </p:spPr>
        </p:pic>
      </p:grpSp>
      <p:sp>
        <p:nvSpPr>
          <p:cNvPr id="101" name="TextBox 100">
            <a:extLst>
              <a:ext uri="{FF2B5EF4-FFF2-40B4-BE49-F238E27FC236}">
                <a16:creationId xmlns:a16="http://schemas.microsoft.com/office/drawing/2014/main" id="{6D25AF0E-DB69-4866-8644-DC38B8A72A84}"/>
              </a:ext>
            </a:extLst>
          </p:cNvPr>
          <p:cNvSpPr txBox="1"/>
          <p:nvPr/>
        </p:nvSpPr>
        <p:spPr>
          <a:xfrm>
            <a:off x="501" y="6086028"/>
            <a:ext cx="1758148"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DISCRIMINATION: &amp; RACE SPOTLIGHTS</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 name="Group 101">
            <a:extLst>
              <a:ext uri="{FF2B5EF4-FFF2-40B4-BE49-F238E27FC236}">
                <a16:creationId xmlns:a16="http://schemas.microsoft.com/office/drawing/2014/main" id="{BF3B3AA0-6D33-49D1-ADF9-D3FD330FDF3B}"/>
              </a:ext>
            </a:extLst>
          </p:cNvPr>
          <p:cNvGrpSpPr/>
          <p:nvPr/>
        </p:nvGrpSpPr>
        <p:grpSpPr>
          <a:xfrm>
            <a:off x="527913" y="5307060"/>
            <a:ext cx="758937" cy="683498"/>
            <a:chOff x="2772117" y="4488317"/>
            <a:chExt cx="753843" cy="742441"/>
          </a:xfrm>
        </p:grpSpPr>
        <p:sp>
          <p:nvSpPr>
            <p:cNvPr id="103" name="Oval 102">
              <a:extLst>
                <a:ext uri="{FF2B5EF4-FFF2-40B4-BE49-F238E27FC236}">
                  <a16:creationId xmlns:a16="http://schemas.microsoft.com/office/drawing/2014/main" id="{D1704BEA-B360-4A20-916F-163A63A2B68A}"/>
                </a:ext>
              </a:extLst>
            </p:cNvPr>
            <p:cNvSpPr/>
            <p:nvPr/>
          </p:nvSpPr>
          <p:spPr>
            <a:xfrm>
              <a:off x="2772117" y="4488317"/>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4" name="Picture 2" descr="transparent background magnifying glass icon&#10;">
              <a:extLst>
                <a:ext uri="{FF2B5EF4-FFF2-40B4-BE49-F238E27FC236}">
                  <a16:creationId xmlns:a16="http://schemas.microsoft.com/office/drawing/2014/main" id="{D2423479-6FC7-483E-9426-5E5B8977FD3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900502" y="4612466"/>
              <a:ext cx="488935" cy="48999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Rectangle 104">
            <a:extLst>
              <a:ext uri="{FF2B5EF4-FFF2-40B4-BE49-F238E27FC236}">
                <a16:creationId xmlns:a16="http://schemas.microsoft.com/office/drawing/2014/main" id="{CD0AEDF2-2C5D-4CB9-BE32-5568C4C57159}"/>
              </a:ext>
            </a:extLst>
          </p:cNvPr>
          <p:cNvSpPr/>
          <p:nvPr/>
        </p:nvSpPr>
        <p:spPr>
          <a:xfrm>
            <a:off x="61857" y="5127399"/>
            <a:ext cx="1683599" cy="1428201"/>
          </a:xfrm>
          <a:prstGeom prst="rect">
            <a:avLst/>
          </a:prstGeom>
          <a:solidFill>
            <a:srgbClr val="69123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106" name="TextBox 105">
            <a:extLst>
              <a:ext uri="{FF2B5EF4-FFF2-40B4-BE49-F238E27FC236}">
                <a16:creationId xmlns:a16="http://schemas.microsoft.com/office/drawing/2014/main" id="{72300D64-8814-42D4-AF60-E000E64E54E8}"/>
              </a:ext>
            </a:extLst>
          </p:cNvPr>
          <p:cNvSpPr txBox="1"/>
          <p:nvPr/>
        </p:nvSpPr>
        <p:spPr>
          <a:xfrm>
            <a:off x="71606" y="5903803"/>
            <a:ext cx="1673850" cy="4616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0" cap="none" spc="0" normalizeH="0" baseline="0" noProof="0" dirty="0">
                <a:ln>
                  <a:noFill/>
                </a:ln>
                <a:solidFill>
                  <a:srgbClr val="FFFFFF"/>
                </a:solidFill>
                <a:effectLst/>
                <a:uLnTx/>
                <a:uFillTx/>
                <a:latin typeface="Abadi Extra Light"/>
                <a:ea typeface="+mn-ea"/>
                <a:cs typeface="Arial"/>
                <a:sym typeface="Arial"/>
              </a:rPr>
              <a:t>PERSONS WITH DISABILITIES SPOTLIGHT</a:t>
            </a:r>
            <a:endParaRPr kumimoji="0" lang="en-US" sz="11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10" name="Group 109">
            <a:extLst>
              <a:ext uri="{FF2B5EF4-FFF2-40B4-BE49-F238E27FC236}">
                <a16:creationId xmlns:a16="http://schemas.microsoft.com/office/drawing/2014/main" id="{DDF75CC3-7EC0-4A3E-A1E9-A7FFCA2244AD}"/>
              </a:ext>
            </a:extLst>
          </p:cNvPr>
          <p:cNvGrpSpPr/>
          <p:nvPr/>
        </p:nvGrpSpPr>
        <p:grpSpPr>
          <a:xfrm>
            <a:off x="475535" y="5222329"/>
            <a:ext cx="758937" cy="683498"/>
            <a:chOff x="6753590" y="4543753"/>
            <a:chExt cx="753843" cy="742441"/>
          </a:xfrm>
        </p:grpSpPr>
        <p:sp>
          <p:nvSpPr>
            <p:cNvPr id="111" name="Oval 110">
              <a:extLst>
                <a:ext uri="{FF2B5EF4-FFF2-40B4-BE49-F238E27FC236}">
                  <a16:creationId xmlns:a16="http://schemas.microsoft.com/office/drawing/2014/main" id="{789BC304-A66C-42B1-96B6-0234FE0CCAEB}"/>
                </a:ext>
              </a:extLst>
            </p:cNvPr>
            <p:cNvSpPr/>
            <p:nvPr/>
          </p:nvSpPr>
          <p:spPr>
            <a:xfrm>
              <a:off x="6753590" y="4543753"/>
              <a:ext cx="753843" cy="7424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12" name="Picture 2" descr="transparent background magnifying glass icon&#10;">
              <a:extLst>
                <a:ext uri="{FF2B5EF4-FFF2-40B4-BE49-F238E27FC236}">
                  <a16:creationId xmlns:a16="http://schemas.microsoft.com/office/drawing/2014/main" id="{D7D605EC-945E-42B6-BC68-FD1D86B4DA3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881975" y="4667902"/>
              <a:ext cx="488935" cy="489993"/>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Rectangle 89">
            <a:extLst>
              <a:ext uri="{FF2B5EF4-FFF2-40B4-BE49-F238E27FC236}">
                <a16:creationId xmlns:a16="http://schemas.microsoft.com/office/drawing/2014/main" id="{EBED4FA0-19E3-485A-BC03-8AF145F97871}"/>
              </a:ext>
            </a:extLst>
          </p:cNvPr>
          <p:cNvSpPr/>
          <p:nvPr/>
        </p:nvSpPr>
        <p:spPr>
          <a:xfrm>
            <a:off x="1805647" y="5119919"/>
            <a:ext cx="1714329" cy="1428201"/>
          </a:xfrm>
          <a:prstGeom prst="rect">
            <a:avLst/>
          </a:prstGeom>
          <a:solidFill>
            <a:srgbClr val="54823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grpSp>
        <p:nvGrpSpPr>
          <p:cNvPr id="15" name="Group 14">
            <a:extLst>
              <a:ext uri="{FF2B5EF4-FFF2-40B4-BE49-F238E27FC236}">
                <a16:creationId xmlns:a16="http://schemas.microsoft.com/office/drawing/2014/main" id="{D401F259-BEA3-4F76-A729-2C73CC0E7AB7}"/>
              </a:ext>
            </a:extLst>
          </p:cNvPr>
          <p:cNvGrpSpPr/>
          <p:nvPr/>
        </p:nvGrpSpPr>
        <p:grpSpPr>
          <a:xfrm>
            <a:off x="2240189" y="5234499"/>
            <a:ext cx="758937" cy="703942"/>
            <a:chOff x="5659482" y="5262454"/>
            <a:chExt cx="758937" cy="703942"/>
          </a:xfrm>
        </p:grpSpPr>
        <p:pic>
          <p:nvPicPr>
            <p:cNvPr id="89" name="Graphic 88" descr="Two Men with solid fill">
              <a:extLst>
                <a:ext uri="{FF2B5EF4-FFF2-40B4-BE49-F238E27FC236}">
                  <a16:creationId xmlns:a16="http://schemas.microsoft.com/office/drawing/2014/main" id="{13F3B356-9005-45E7-8A20-70875A5CE25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694033" y="5262454"/>
              <a:ext cx="697471" cy="697471"/>
            </a:xfrm>
            <a:prstGeom prst="rect">
              <a:avLst/>
            </a:prstGeom>
          </p:spPr>
        </p:pic>
        <p:sp>
          <p:nvSpPr>
            <p:cNvPr id="96" name="Oval 95">
              <a:extLst>
                <a:ext uri="{FF2B5EF4-FFF2-40B4-BE49-F238E27FC236}">
                  <a16:creationId xmlns:a16="http://schemas.microsoft.com/office/drawing/2014/main" id="{2E9EB8FC-1DCD-4561-85DF-0CE36C8A57F5}"/>
                </a:ext>
              </a:extLst>
            </p:cNvPr>
            <p:cNvSpPr/>
            <p:nvPr/>
          </p:nvSpPr>
          <p:spPr>
            <a:xfrm>
              <a:off x="5659482" y="5282898"/>
              <a:ext cx="758937" cy="683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8" name="TextBox 97">
            <a:extLst>
              <a:ext uri="{FF2B5EF4-FFF2-40B4-BE49-F238E27FC236}">
                <a16:creationId xmlns:a16="http://schemas.microsoft.com/office/drawing/2014/main" id="{BED38CFD-7952-4122-869A-A4D0846D0480}"/>
              </a:ext>
            </a:extLst>
          </p:cNvPr>
          <p:cNvSpPr txBox="1"/>
          <p:nvPr/>
        </p:nvSpPr>
        <p:spPr>
          <a:xfrm>
            <a:off x="1792454" y="5977378"/>
            <a:ext cx="1747796" cy="29238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0" cap="none" spc="0" normalizeH="0" baseline="0" noProof="0" dirty="0">
                <a:ln>
                  <a:noFill/>
                </a:ln>
                <a:solidFill>
                  <a:srgbClr val="FFFFFF"/>
                </a:solidFill>
                <a:effectLst/>
                <a:uLnTx/>
                <a:uFillTx/>
                <a:latin typeface="Abadi Extra Light"/>
                <a:ea typeface="+mn-ea"/>
                <a:cs typeface="Arial"/>
                <a:sym typeface="Arial"/>
              </a:rPr>
              <a:t>CAREGIVERS SPOTLIGHT</a:t>
            </a:r>
            <a:endParaRPr kumimoji="0" lang="en-US"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Rectangle 87">
            <a:extLst>
              <a:ext uri="{FF2B5EF4-FFF2-40B4-BE49-F238E27FC236}">
                <a16:creationId xmlns:a16="http://schemas.microsoft.com/office/drawing/2014/main" id="{0826EE34-3501-48AC-99A4-D50150B0B1CE}"/>
              </a:ext>
            </a:extLst>
          </p:cNvPr>
          <p:cNvSpPr/>
          <p:nvPr/>
        </p:nvSpPr>
        <p:spPr>
          <a:xfrm>
            <a:off x="3586525" y="5103586"/>
            <a:ext cx="1644150" cy="1444534"/>
          </a:xfrm>
          <a:prstGeom prst="rect">
            <a:avLst/>
          </a:prstGeom>
          <a:solidFill>
            <a:srgbClr val="5D03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grpSp>
        <p:nvGrpSpPr>
          <p:cNvPr id="95" name="Group 94">
            <a:extLst>
              <a:ext uri="{FF2B5EF4-FFF2-40B4-BE49-F238E27FC236}">
                <a16:creationId xmlns:a16="http://schemas.microsoft.com/office/drawing/2014/main" id="{1FEE59F9-1707-4F75-9707-2635A6F2C509}"/>
              </a:ext>
            </a:extLst>
          </p:cNvPr>
          <p:cNvGrpSpPr/>
          <p:nvPr/>
        </p:nvGrpSpPr>
        <p:grpSpPr>
          <a:xfrm>
            <a:off x="3999384" y="5175766"/>
            <a:ext cx="753766" cy="723286"/>
            <a:chOff x="4751837" y="4519363"/>
            <a:chExt cx="748707" cy="785660"/>
          </a:xfrm>
        </p:grpSpPr>
        <p:sp>
          <p:nvSpPr>
            <p:cNvPr id="97" name="Oval 96">
              <a:extLst>
                <a:ext uri="{FF2B5EF4-FFF2-40B4-BE49-F238E27FC236}">
                  <a16:creationId xmlns:a16="http://schemas.microsoft.com/office/drawing/2014/main" id="{4A28C6D3-8C6C-4CA9-BB9F-686020EC231D}"/>
                </a:ext>
              </a:extLst>
            </p:cNvPr>
            <p:cNvSpPr/>
            <p:nvPr/>
          </p:nvSpPr>
          <p:spPr>
            <a:xfrm>
              <a:off x="4751837" y="4519363"/>
              <a:ext cx="748707" cy="7856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9" name="Picture 11">
              <a:extLst>
                <a:ext uri="{FF2B5EF4-FFF2-40B4-BE49-F238E27FC236}">
                  <a16:creationId xmlns:a16="http://schemas.microsoft.com/office/drawing/2014/main" id="{E690CCF9-B234-41A2-B80A-79BDD65380E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contrast="100000"/>
                      </a14:imgEffect>
                    </a14:imgLayer>
                  </a14:imgProps>
                </a:ext>
              </a:extLst>
            </a:blip>
            <a:stretch>
              <a:fillRect/>
            </a:stretch>
          </p:blipFill>
          <p:spPr>
            <a:xfrm>
              <a:off x="4953272" y="4638625"/>
              <a:ext cx="417457" cy="499956"/>
            </a:xfrm>
            <a:prstGeom prst="rect">
              <a:avLst/>
            </a:prstGeom>
          </p:spPr>
        </p:pic>
      </p:grpSp>
      <p:sp>
        <p:nvSpPr>
          <p:cNvPr id="100" name="TextBox 99">
            <a:extLst>
              <a:ext uri="{FF2B5EF4-FFF2-40B4-BE49-F238E27FC236}">
                <a16:creationId xmlns:a16="http://schemas.microsoft.com/office/drawing/2014/main" id="{FF111BBF-7152-4C29-954D-F1D3FBFE815D}"/>
              </a:ext>
            </a:extLst>
          </p:cNvPr>
          <p:cNvSpPr txBox="1"/>
          <p:nvPr/>
        </p:nvSpPr>
        <p:spPr>
          <a:xfrm>
            <a:off x="3606799" y="5913710"/>
            <a:ext cx="1610126"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badi Extra Light"/>
                <a:ea typeface="+mn-ea"/>
                <a:cs typeface="Arial"/>
                <a:sym typeface="Arial"/>
              </a:rPr>
              <a:t>YOUTH SAFETY &amp; HEALTHCARE ACCESS</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7" name="Rectangle 106">
            <a:extLst>
              <a:ext uri="{FF2B5EF4-FFF2-40B4-BE49-F238E27FC236}">
                <a16:creationId xmlns:a16="http://schemas.microsoft.com/office/drawing/2014/main" id="{485E5F18-743E-49B8-B4C6-4B7E3D993707}"/>
              </a:ext>
            </a:extLst>
          </p:cNvPr>
          <p:cNvSpPr/>
          <p:nvPr/>
        </p:nvSpPr>
        <p:spPr>
          <a:xfrm>
            <a:off x="5303600" y="5086889"/>
            <a:ext cx="1644149" cy="1455954"/>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108" name="TextBox 107">
            <a:extLst>
              <a:ext uri="{FF2B5EF4-FFF2-40B4-BE49-F238E27FC236}">
                <a16:creationId xmlns:a16="http://schemas.microsoft.com/office/drawing/2014/main" id="{B89730BD-473B-4A11-A082-DC0FEB4F37D9}"/>
              </a:ext>
            </a:extLst>
          </p:cNvPr>
          <p:cNvSpPr txBox="1"/>
          <p:nvPr/>
        </p:nvSpPr>
        <p:spPr>
          <a:xfrm>
            <a:off x="5310049" y="5951895"/>
            <a:ext cx="1610126"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prstClr val="white"/>
                </a:solidFill>
                <a:effectLst/>
                <a:uLnTx/>
                <a:uFillTx/>
                <a:latin typeface="Abadi Extra Light" panose="020B0204020104020204" pitchFamily="34" charset="0"/>
                <a:ea typeface="+mn-ea"/>
                <a:cs typeface="Arial"/>
                <a:sym typeface="Arial"/>
              </a:rPr>
              <a:t>NEW: ESSENTIAL WORKERS</a:t>
            </a:r>
          </a:p>
        </p:txBody>
      </p:sp>
      <p:grpSp>
        <p:nvGrpSpPr>
          <p:cNvPr id="109" name="Group 108">
            <a:extLst>
              <a:ext uri="{FF2B5EF4-FFF2-40B4-BE49-F238E27FC236}">
                <a16:creationId xmlns:a16="http://schemas.microsoft.com/office/drawing/2014/main" id="{F76C03D5-7C3B-445B-A531-63ECB93EF737}"/>
              </a:ext>
            </a:extLst>
          </p:cNvPr>
          <p:cNvGrpSpPr/>
          <p:nvPr/>
        </p:nvGrpSpPr>
        <p:grpSpPr>
          <a:xfrm>
            <a:off x="5687620" y="5159964"/>
            <a:ext cx="777187" cy="733486"/>
            <a:chOff x="10807836" y="2460654"/>
            <a:chExt cx="771971" cy="810072"/>
          </a:xfrm>
        </p:grpSpPr>
        <p:pic>
          <p:nvPicPr>
            <p:cNvPr id="113" name="Google Shape;106;p18">
              <a:extLst>
                <a:ext uri="{FF2B5EF4-FFF2-40B4-BE49-F238E27FC236}">
                  <a16:creationId xmlns:a16="http://schemas.microsoft.com/office/drawing/2014/main" id="{93F851E1-D415-41A8-95D5-BFB5DBE2D8D2}"/>
                </a:ext>
              </a:extLst>
            </p:cNvPr>
            <p:cNvPicPr preferRelativeResize="0"/>
            <p:nvPr/>
          </p:nvPicPr>
          <p:blipFill>
            <a:blip r:embed="rId9">
              <a:alphaModFix/>
            </a:blip>
            <a:stretch>
              <a:fillRect/>
            </a:stretch>
          </p:blipFill>
          <p:spPr>
            <a:xfrm>
              <a:off x="10880925" y="2559740"/>
              <a:ext cx="645633" cy="634691"/>
            </a:xfrm>
            <a:prstGeom prst="rect">
              <a:avLst/>
            </a:prstGeom>
            <a:noFill/>
            <a:ln>
              <a:noFill/>
            </a:ln>
          </p:spPr>
        </p:pic>
        <p:sp>
          <p:nvSpPr>
            <p:cNvPr id="114" name="Oval 113">
              <a:extLst>
                <a:ext uri="{FF2B5EF4-FFF2-40B4-BE49-F238E27FC236}">
                  <a16:creationId xmlns:a16="http://schemas.microsoft.com/office/drawing/2014/main" id="{354EF2CE-ED1A-4D2C-99FD-1DC30B8AEEC0}"/>
                </a:ext>
              </a:extLst>
            </p:cNvPr>
            <p:cNvSpPr/>
            <p:nvPr/>
          </p:nvSpPr>
          <p:spPr>
            <a:xfrm>
              <a:off x="10807836" y="2460654"/>
              <a:ext cx="771971" cy="810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96146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BB3BE7-81C1-445A-8286-C53B3BEDCD59}"/>
              </a:ext>
            </a:extLst>
          </p:cNvPr>
          <p:cNvSpPr/>
          <p:nvPr/>
        </p:nvSpPr>
        <p:spPr>
          <a:xfrm>
            <a:off x="1" y="2730589"/>
            <a:ext cx="12191999" cy="3669135"/>
          </a:xfrm>
          <a:prstGeom prst="rect">
            <a:avLst/>
          </a:prstGeom>
          <a:solidFill>
            <a:srgbClr val="002060"/>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1" name="Google Shape;193;p26">
            <a:extLst>
              <a:ext uri="{FF2B5EF4-FFF2-40B4-BE49-F238E27FC236}">
                <a16:creationId xmlns:a16="http://schemas.microsoft.com/office/drawing/2014/main" id="{9566C6FA-82A2-4DE2-A2AB-6A414443993A}"/>
              </a:ext>
            </a:extLst>
          </p:cNvPr>
          <p:cNvSpPr txBox="1">
            <a:spLocks/>
          </p:cNvSpPr>
          <p:nvPr/>
        </p:nvSpPr>
        <p:spPr>
          <a:xfrm>
            <a:off x="1516516" y="2854278"/>
            <a:ext cx="10287431" cy="1746525"/>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3800" b="1" i="0" u="none" strike="noStrike" kern="0" cap="none" spc="800" normalizeH="0" baseline="0" noProof="0" dirty="0">
                <a:ln>
                  <a:noFill/>
                </a:ln>
                <a:solidFill>
                  <a:srgbClr val="FFFFFF"/>
                </a:solidFill>
                <a:effectLst/>
                <a:uLnTx/>
                <a:uFillTx/>
                <a:latin typeface="Abadi Extra Light"/>
                <a:cs typeface="Arial"/>
                <a:sym typeface="Arial"/>
              </a:rPr>
              <a:t>MENTAL HEALTH AND POTENTIAL STRESSORS AMONG WORKERS</a:t>
            </a:r>
            <a:br>
              <a:rPr kumimoji="0" lang="en-US" sz="3800" b="0" i="0" u="none" strike="noStrike" kern="0" cap="none" spc="800" normalizeH="0" baseline="0" noProof="0" dirty="0">
                <a:ln>
                  <a:noFill/>
                </a:ln>
                <a:solidFill>
                  <a:srgbClr val="FFFFFF"/>
                </a:solidFill>
                <a:effectLst/>
                <a:uLnTx/>
                <a:uFillTx/>
                <a:latin typeface="Abadi Extra Light"/>
                <a:cs typeface="Arial"/>
                <a:sym typeface="Arial"/>
              </a:rPr>
            </a:br>
            <a:r>
              <a:rPr kumimoji="0" lang="en-US" sz="2600" b="0" i="0" u="none" strike="noStrike" kern="0" cap="none" spc="800" normalizeH="0" baseline="0" noProof="0" dirty="0">
                <a:ln>
                  <a:noFill/>
                </a:ln>
                <a:solidFill>
                  <a:srgbClr val="FFFFFF"/>
                </a:solidFill>
                <a:effectLst/>
                <a:uLnTx/>
                <a:uFillTx/>
                <a:latin typeface="Abadi Extra Light"/>
                <a:cs typeface="Arial"/>
                <a:sym typeface="Arial"/>
              </a:rPr>
              <a:t> </a:t>
            </a:r>
            <a:r>
              <a:rPr kumimoji="0" lang="en-US" sz="2400" b="1" i="0" u="none" strike="noStrike" kern="0" cap="none" spc="800" normalizeH="0" baseline="0" noProof="0" dirty="0">
                <a:ln>
                  <a:noFill/>
                </a:ln>
                <a:solidFill>
                  <a:srgbClr val="FFFFFF"/>
                </a:solidFill>
                <a:effectLst/>
                <a:uLnTx/>
                <a:uFillTx/>
                <a:latin typeface="Abadi Extra Light"/>
                <a:cs typeface="Arial"/>
                <a:sym typeface="Arial"/>
              </a:rPr>
              <a:t>FINDINGS FROM THE COVID-19 </a:t>
            </a:r>
            <a:br>
              <a:rPr kumimoji="0" lang="en-US" sz="2400" b="1" i="0" u="none" strike="noStrike" kern="0" cap="none" spc="800" normalizeH="0" baseline="0" noProof="0" dirty="0">
                <a:ln>
                  <a:noFill/>
                </a:ln>
                <a:solidFill>
                  <a:srgbClr val="FFFFFF"/>
                </a:solidFill>
                <a:effectLst/>
                <a:uLnTx/>
                <a:uFillTx/>
                <a:latin typeface="Abadi Extra Light"/>
                <a:cs typeface="Arial"/>
                <a:sym typeface="Arial"/>
              </a:rPr>
            </a:br>
            <a:r>
              <a:rPr kumimoji="0" lang="en-US" sz="2400" b="1" i="0" u="none" strike="noStrike" kern="0" cap="none" spc="800" normalizeH="0" baseline="0" noProof="0" dirty="0">
                <a:ln>
                  <a:noFill/>
                </a:ln>
                <a:solidFill>
                  <a:srgbClr val="FFFFFF"/>
                </a:solidFill>
                <a:effectLst/>
                <a:uLnTx/>
                <a:uFillTx/>
                <a:latin typeface="Abadi Extra Light"/>
                <a:cs typeface="Arial"/>
                <a:sym typeface="Arial"/>
              </a:rPr>
              <a:t>COMMUNITY IMPACT SURVEY (CCIS)</a:t>
            </a:r>
            <a:endParaRPr kumimoji="0" lang="en-US" sz="1800" b="0" i="0" u="none" strike="noStrike" kern="0" cap="none" spc="800" normalizeH="0" baseline="0" noProof="0" dirty="0">
              <a:ln>
                <a:noFill/>
              </a:ln>
              <a:solidFill>
                <a:prstClr val="black"/>
              </a:solidFill>
              <a:effectLst/>
              <a:uLnTx/>
              <a:uFillTx/>
              <a:latin typeface="Abadi Extra Light"/>
              <a:cs typeface="Arial"/>
              <a:sym typeface="Arial"/>
            </a:endParaRPr>
          </a:p>
        </p:txBody>
      </p:sp>
      <p:sp>
        <p:nvSpPr>
          <p:cNvPr id="12" name="Oval 11">
            <a:extLst>
              <a:ext uri="{FF2B5EF4-FFF2-40B4-BE49-F238E27FC236}">
                <a16:creationId xmlns:a16="http://schemas.microsoft.com/office/drawing/2014/main" id="{4E40D1A9-B6A5-4C43-B4C7-314C5D69659E}"/>
              </a:ext>
            </a:extLst>
          </p:cNvPr>
          <p:cNvSpPr/>
          <p:nvPr/>
        </p:nvSpPr>
        <p:spPr>
          <a:xfrm>
            <a:off x="511389" y="4269446"/>
            <a:ext cx="1474652" cy="1474652"/>
          </a:xfrm>
          <a:prstGeom prst="ellipse">
            <a:avLst/>
          </a:prstGeom>
          <a:noFill/>
          <a:ln w="25400" cap="flat" cmpd="sng" algn="ctr">
            <a:solidFill>
              <a:srgbClr val="FFFFF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3" name="Google Shape;106;p18">
            <a:extLst>
              <a:ext uri="{FF2B5EF4-FFF2-40B4-BE49-F238E27FC236}">
                <a16:creationId xmlns:a16="http://schemas.microsoft.com/office/drawing/2014/main" id="{1F3D747C-7449-459B-A2EC-A5FC4090DFF8}"/>
              </a:ext>
            </a:extLst>
          </p:cNvPr>
          <p:cNvPicPr preferRelativeResize="0"/>
          <p:nvPr/>
        </p:nvPicPr>
        <p:blipFill>
          <a:blip r:embed="rId3">
            <a:alphaModFix/>
          </a:blip>
          <a:stretch>
            <a:fillRect/>
          </a:stretch>
        </p:blipFill>
        <p:spPr>
          <a:xfrm>
            <a:off x="755227" y="4565157"/>
            <a:ext cx="963169" cy="926593"/>
          </a:xfrm>
          <a:prstGeom prst="rect">
            <a:avLst/>
          </a:prstGeom>
          <a:noFill/>
          <a:ln>
            <a:noFill/>
          </a:ln>
        </p:spPr>
      </p:pic>
      <p:sp>
        <p:nvSpPr>
          <p:cNvPr id="8" name="TextBox 7">
            <a:extLst>
              <a:ext uri="{FF2B5EF4-FFF2-40B4-BE49-F238E27FC236}">
                <a16:creationId xmlns:a16="http://schemas.microsoft.com/office/drawing/2014/main" id="{27644D64-E745-4898-89DD-8838C6DEF3D6}"/>
              </a:ext>
            </a:extLst>
          </p:cNvPr>
          <p:cNvSpPr txBox="1"/>
          <p:nvPr/>
        </p:nvSpPr>
        <p:spPr>
          <a:xfrm>
            <a:off x="1962234" y="4565156"/>
            <a:ext cx="10205957" cy="1015663"/>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0" cap="none" spc="800" normalizeH="0" baseline="0" noProof="0" dirty="0">
                <a:ln>
                  <a:noFill/>
                </a:ln>
                <a:solidFill>
                  <a:srgbClr val="FFFFFF"/>
                </a:solidFill>
                <a:effectLst/>
                <a:uLnTx/>
                <a:uFillTx/>
                <a:latin typeface="Abadi Extra Light"/>
                <a:ea typeface="+mn-ea"/>
                <a:cs typeface="Arial"/>
                <a:sym typeface="Arial"/>
              </a:rPr>
            </a:br>
            <a:r>
              <a:rPr kumimoji="0" lang="en-US" sz="1800" b="0" i="0" u="none" strike="noStrike" kern="0" cap="none" spc="400" normalizeH="0" baseline="0" noProof="0" dirty="0">
                <a:ln>
                  <a:noFill/>
                </a:ln>
                <a:solidFill>
                  <a:prstClr val="white"/>
                </a:solidFill>
                <a:effectLst/>
                <a:uLnTx/>
                <a:uFillTx/>
                <a:latin typeface="Abadi Extra Light"/>
                <a:ea typeface="+mn-ea"/>
                <a:cs typeface="Arial"/>
                <a:sym typeface="Arial"/>
              </a:rPr>
              <a:t>Co-Authors</a:t>
            </a:r>
            <a:r>
              <a:rPr kumimoji="0" lang="en-US" sz="1800" b="0" i="0" u="none" strike="noStrike" kern="0" cap="none" spc="400" normalizeH="0" baseline="0" noProof="0" dirty="0">
                <a:ln>
                  <a:noFill/>
                </a:ln>
                <a:solidFill>
                  <a:prstClr val="white"/>
                </a:solidFill>
                <a:effectLst/>
                <a:uLnTx/>
                <a:uFillTx/>
                <a:latin typeface="Abadi Extra Light"/>
                <a:ea typeface="+mn-ea"/>
                <a:cs typeface="+mn-cs"/>
              </a:rPr>
              <a:t>:Kathleen Fitzsimmons, PhD; Emily </a:t>
            </a:r>
            <a:r>
              <a:rPr kumimoji="0" lang="en-US" sz="1800" b="0" i="0" u="none" strike="noStrike" kern="0" cap="none" spc="400" normalizeH="0" baseline="0" noProof="0" dirty="0">
                <a:ln>
                  <a:noFill/>
                </a:ln>
                <a:solidFill>
                  <a:prstClr val="white"/>
                </a:solidFill>
                <a:effectLst/>
                <a:uLnTx/>
                <a:uFillTx/>
                <a:latin typeface="Abadi Extra Light"/>
                <a:ea typeface="+mn-ea"/>
                <a:cs typeface="Arial"/>
                <a:sym typeface="Arial"/>
              </a:rPr>
              <a:t>Sparer-Fine, ScD;</a:t>
            </a:r>
            <a:r>
              <a:rPr kumimoji="0" lang="en-US" sz="1800" b="0" i="0" u="none" strike="noStrike" kern="0" cap="none" spc="400" normalizeH="0" baseline="0" noProof="0" dirty="0">
                <a:ln>
                  <a:noFill/>
                </a:ln>
                <a:solidFill>
                  <a:prstClr val="white"/>
                </a:solidFill>
                <a:effectLst/>
                <a:uLnTx/>
                <a:uFillTx/>
                <a:latin typeface="Abadi Extra Light"/>
                <a:ea typeface="+mn-ea"/>
                <a:cs typeface="+mn-cs"/>
              </a:rPr>
              <a:t> </a:t>
            </a:r>
            <a:r>
              <a:rPr kumimoji="0" lang="en-US" sz="1800" b="0" i="0" u="none" strike="noStrike" kern="0" cap="none" spc="400" normalizeH="0" baseline="0" noProof="0" dirty="0">
                <a:ln>
                  <a:noFill/>
                </a:ln>
                <a:solidFill>
                  <a:prstClr val="white"/>
                </a:solidFill>
                <a:effectLst/>
                <a:uLnTx/>
                <a:uFillTx/>
                <a:latin typeface="Abadi Extra Light"/>
                <a:ea typeface="+mn-ea"/>
                <a:cs typeface="Arial"/>
                <a:sym typeface="Arial"/>
              </a:rPr>
              <a:t>Alison </a:t>
            </a:r>
            <a:r>
              <a:rPr kumimoji="0" lang="en-US" sz="1800" b="0" i="0" u="none" strike="noStrike" kern="0" cap="none" spc="400" normalizeH="0" baseline="0" noProof="0">
                <a:ln>
                  <a:noFill/>
                </a:ln>
                <a:solidFill>
                  <a:prstClr val="white"/>
                </a:solidFill>
                <a:effectLst/>
                <a:uLnTx/>
                <a:uFillTx/>
                <a:latin typeface="Abadi Extra Light"/>
                <a:ea typeface="+mn-ea"/>
                <a:cs typeface="Arial"/>
                <a:sym typeface="Arial"/>
              </a:rPr>
              <a:t>Celigoi, MPH; Lauren Cardoso, PhD; W.W. Sanouri Ursprung, PhD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sp>
        <p:nvSpPr>
          <p:cNvPr id="2" name="Date Placeholder 1">
            <a:extLst>
              <a:ext uri="{FF2B5EF4-FFF2-40B4-BE49-F238E27FC236}">
                <a16:creationId xmlns:a16="http://schemas.microsoft.com/office/drawing/2014/main" id="{F4461ED6-F266-4250-9688-AE75370ADB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3" name="Slide Number Placeholder 2">
            <a:extLst>
              <a:ext uri="{FF2B5EF4-FFF2-40B4-BE49-F238E27FC236}">
                <a16:creationId xmlns:a16="http://schemas.microsoft.com/office/drawing/2014/main" id="{636A8DD1-884D-4EE6-AF39-7A1002CD4D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BA6C1-4287-4B64-982A-332B062F3C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980972"/>
      </p:ext>
    </p:extLst>
  </p:cSld>
  <p:clrMapOvr>
    <a:masterClrMapping/>
  </p:clrMapOvr>
  <p:transition advTm="25722"/>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72284"/>
          </a:xfrm>
          <a:solidFill>
            <a:srgbClr val="002060"/>
          </a:solidFill>
        </p:spPr>
        <p:txBody>
          <a:bodyPr anchor="ctr"/>
          <a:lstStyle/>
          <a:p>
            <a:pPr algn="l" defTabSz="1219170">
              <a:lnSpc>
                <a:spcPct val="90000"/>
              </a:lnSpc>
              <a:spcBef>
                <a:spcPts val="0"/>
              </a:spcBef>
              <a:spcAft>
                <a:spcPts val="0"/>
              </a:spcAft>
              <a:buClr>
                <a:srgbClr val="000000"/>
              </a:buClr>
              <a:buSzPts val="1400"/>
            </a:pPr>
            <a:r>
              <a:rPr lang="en-US" sz="3200" kern="1200" spc="800">
                <a:solidFill>
                  <a:srgbClr val="FFFFFF"/>
                </a:solidFill>
                <a:latin typeface="Abadi Extra Light"/>
                <a:cs typeface="Arial"/>
                <a:sym typeface="Arial"/>
              </a:rPr>
              <a:t>FRAMING MATTERS</a:t>
            </a:r>
          </a:p>
        </p:txBody>
      </p:sp>
      <p:sp>
        <p:nvSpPr>
          <p:cNvPr id="3" name="Content Placeholder 2"/>
          <p:cNvSpPr>
            <a:spLocks noGrp="1"/>
          </p:cNvSpPr>
          <p:nvPr>
            <p:ph idx="1"/>
          </p:nvPr>
        </p:nvSpPr>
        <p:spPr>
          <a:xfrm>
            <a:off x="384313" y="1556150"/>
            <a:ext cx="11517305" cy="4525963"/>
          </a:xfrm>
        </p:spPr>
        <p:txBody>
          <a:bodyPr>
            <a:noAutofit/>
          </a:bodyPr>
          <a:lstStyle/>
          <a:p>
            <a:pPr marL="342265" indent="-342265">
              <a:buFont typeface="Arial" panose="020B0604020202020204" pitchFamily="34" charset="0"/>
              <a:buChar char="•"/>
            </a:pPr>
            <a:r>
              <a:rPr lang="en-US" sz="1600">
                <a:latin typeface="Abadi Extra Light"/>
              </a:rPr>
              <a:t>Employment is good for health, in general</a:t>
            </a:r>
            <a:endParaRPr lang="en-US">
              <a:latin typeface="Abadi Extra Light"/>
            </a:endParaRPr>
          </a:p>
          <a:p>
            <a:pPr lvl="1">
              <a:buFont typeface="Arial" panose="020B0604020202020204" pitchFamily="34" charset="0"/>
              <a:buChar char="•"/>
            </a:pPr>
            <a:r>
              <a:rPr lang="en-US" sz="1600">
                <a:latin typeface="Abadi Extra Light" panose="020B0204020104020204" pitchFamily="34" charset="0"/>
              </a:rPr>
              <a:t>Income, benefits(e.g., health insurance), psychosocial support</a:t>
            </a:r>
          </a:p>
          <a:p>
            <a:pPr marL="742950" lvl="1" indent="-285750">
              <a:buFont typeface="Arial" panose="020B0604020202020204" pitchFamily="34" charset="0"/>
              <a:buChar char="•"/>
            </a:pPr>
            <a:endParaRPr lang="en-US" sz="1050">
              <a:latin typeface="Abadi Extra Light" panose="020B0204020104020204" pitchFamily="34" charset="0"/>
            </a:endParaRPr>
          </a:p>
          <a:p>
            <a:pPr>
              <a:buFont typeface="Arial" panose="020B0604020202020204" pitchFamily="34" charset="0"/>
              <a:buChar char="•"/>
            </a:pPr>
            <a:r>
              <a:rPr lang="en-US" sz="1600">
                <a:latin typeface="Abadi Extra Light" panose="020B0204020104020204" pitchFamily="34" charset="0"/>
              </a:rPr>
              <a:t>Type and quality of work matter</a:t>
            </a:r>
          </a:p>
          <a:p>
            <a:pPr lvl="1">
              <a:buFont typeface="Arial" panose="020B0604020202020204" pitchFamily="34" charset="0"/>
              <a:buChar char="•"/>
            </a:pPr>
            <a:r>
              <a:rPr lang="en-US" sz="1600">
                <a:latin typeface="Abadi Extra Light" panose="020B0204020104020204" pitchFamily="34" charset="0"/>
              </a:rPr>
              <a:t>Conditions/exposures - toxic chemicals, heat/cold, infectious disease, dangerous equipment, heavy lifting, violence, stress</a:t>
            </a:r>
          </a:p>
          <a:p>
            <a:pPr lvl="1">
              <a:buFont typeface="Arial" panose="020B0604020202020204" pitchFamily="34" charset="0"/>
              <a:buChar char="•"/>
            </a:pPr>
            <a:r>
              <a:rPr lang="en-US" sz="1600">
                <a:latin typeface="Abadi Extra Light" panose="020B0204020104020204" pitchFamily="34" charset="0"/>
              </a:rPr>
              <a:t>Organizational - shift work, long hours, high demand/low control</a:t>
            </a:r>
          </a:p>
          <a:p>
            <a:pPr marL="742950" lvl="1" indent="-285750">
              <a:buFont typeface="Arial" panose="020B0604020202020204" pitchFamily="34" charset="0"/>
              <a:buChar char="•"/>
            </a:pPr>
            <a:endParaRPr lang="en-US" sz="1050">
              <a:latin typeface="Abadi Extra Light" panose="020B0204020104020204" pitchFamily="34" charset="0"/>
            </a:endParaRPr>
          </a:p>
          <a:p>
            <a:pPr>
              <a:buFont typeface="Arial" panose="020B0604020202020204" pitchFamily="34" charset="0"/>
              <a:buChar char="•"/>
            </a:pPr>
            <a:r>
              <a:rPr lang="en-US" sz="1600">
                <a:latin typeface="Abadi Extra Light" panose="020B0204020104020204" pitchFamily="34" charset="0"/>
              </a:rPr>
              <a:t>Burden of occupational risks is not borne equally</a:t>
            </a:r>
          </a:p>
          <a:p>
            <a:pPr lvl="1">
              <a:buFont typeface="Arial" panose="020B0604020202020204" pitchFamily="34" charset="0"/>
              <a:buChar char="•"/>
            </a:pPr>
            <a:r>
              <a:rPr lang="en-US" sz="1600">
                <a:latin typeface="Abadi Extra Light" panose="020B0204020104020204" pitchFamily="34" charset="0"/>
              </a:rPr>
              <a:t>Low wage workers, including many immigrants and workers of color, disproportionately employed in physically demanding, high risk, high-stress jobs</a:t>
            </a:r>
          </a:p>
          <a:p>
            <a:pPr>
              <a:buFont typeface="Arial" panose="020B0604020202020204" pitchFamily="34" charset="0"/>
              <a:buChar char="•"/>
            </a:pPr>
            <a:endParaRPr lang="en-US" sz="1050">
              <a:latin typeface="Abadi Extra Light" panose="020B0204020104020204" pitchFamily="34" charset="0"/>
            </a:endParaRPr>
          </a:p>
          <a:p>
            <a:pPr>
              <a:buFont typeface="Arial" panose="020B0604020202020204" pitchFamily="34" charset="0"/>
              <a:buChar char="•"/>
            </a:pPr>
            <a:r>
              <a:rPr lang="en-US" sz="1600">
                <a:latin typeface="Abadi Extra Light" panose="020B0204020104020204" pitchFamily="34" charset="0"/>
              </a:rPr>
              <a:t>COVID-19 has highlighted the role that work plays on health and healthcare access</a:t>
            </a:r>
          </a:p>
          <a:p>
            <a:pPr lvl="1">
              <a:buFont typeface="Arial" panose="020B0604020202020204" pitchFamily="34" charset="0"/>
              <a:buChar char="•"/>
            </a:pPr>
            <a:r>
              <a:rPr lang="en-US" sz="1600">
                <a:latin typeface="Abadi Extra Light" panose="020B0204020104020204" pitchFamily="34" charset="0"/>
              </a:rPr>
              <a:t>Throughout the pandemic many workers have had to leave home to do their jobs, facing increased risk of COVID-exposure and other stressors related to their work. Those unable to work remotely were also more susceptible to disruptions to employment during the pandemic</a:t>
            </a:r>
          </a:p>
          <a:p>
            <a:pPr lvl="1">
              <a:buFont typeface="Arial" panose="020B0604020202020204" pitchFamily="34" charset="0"/>
              <a:buChar char="•"/>
            </a:pPr>
            <a:r>
              <a:rPr lang="en-US" sz="1600">
                <a:latin typeface="Abadi Extra Light" panose="020B0204020104020204" pitchFamily="34" charset="0"/>
              </a:rPr>
              <a:t>Increasingly, the indirect impact of COVID-19 on health and the role that work plays has come to light (e.g., mental health impacts)</a:t>
            </a:r>
          </a:p>
          <a:p>
            <a:pPr marL="457200" lvl="1" indent="0">
              <a:buNone/>
            </a:pPr>
            <a:endParaRPr lang="en-US" sz="1600">
              <a:latin typeface="Abadi Extra Light" panose="020B0204020104020204" pitchFamily="34" charset="0"/>
            </a:endParaRPr>
          </a:p>
        </p:txBody>
      </p:sp>
      <p:sp>
        <p:nvSpPr>
          <p:cNvPr id="10" name="Slide Number Placeholder 9">
            <a:extLst>
              <a:ext uri="{FF2B5EF4-FFF2-40B4-BE49-F238E27FC236}">
                <a16:creationId xmlns:a16="http://schemas.microsoft.com/office/drawing/2014/main" id="{92390DC1-CA0B-47B5-B3B0-23067AF03F52}"/>
              </a:ext>
            </a:extLst>
          </p:cNvPr>
          <p:cNvSpPr>
            <a:spLocks noGrp="1"/>
          </p:cNvSpPr>
          <p:nvPr>
            <p:ph type="sldNum" sz="quarter" idx="12"/>
          </p:nvPr>
        </p:nvSpPr>
        <p:spPr>
          <a:xfrm>
            <a:off x="9419617" y="6551455"/>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1</a:t>
            </a:r>
          </a:p>
        </p:txBody>
      </p:sp>
      <p:sp>
        <p:nvSpPr>
          <p:cNvPr id="4" name="Date Placeholder 3">
            <a:extLst>
              <a:ext uri="{FF2B5EF4-FFF2-40B4-BE49-F238E27FC236}">
                <a16:creationId xmlns:a16="http://schemas.microsoft.com/office/drawing/2014/main" id="{9FCAD4AB-7E47-45C4-80A2-6E63D5A5ED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4180482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4" name="Title 1">
            <a:extLst>
              <a:ext uri="{FF2B5EF4-FFF2-40B4-BE49-F238E27FC236}">
                <a16:creationId xmlns:a16="http://schemas.microsoft.com/office/drawing/2014/main" id="{EF1CD7DA-6A52-4395-BFCA-D0F428C8497D}"/>
              </a:ext>
            </a:extLst>
          </p:cNvPr>
          <p:cNvSpPr txBox="1">
            <a:spLocks/>
          </p:cNvSpPr>
          <p:nvPr/>
        </p:nvSpPr>
        <p:spPr>
          <a:xfrm>
            <a:off x="0" y="0"/>
            <a:ext cx="12192000" cy="1076697"/>
          </a:xfrm>
          <a:prstGeom prst="rect">
            <a:avLst/>
          </a:prstGeom>
          <a:solidFill>
            <a:srgbClr val="00206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1200" cap="none" spc="800" normalizeH="0" baseline="0" noProof="0" dirty="0">
                <a:ln>
                  <a:noFill/>
                </a:ln>
                <a:solidFill>
                  <a:srgbClr val="FFFFFF"/>
                </a:solidFill>
                <a:effectLst/>
                <a:uLnTx/>
                <a:uFillTx/>
                <a:latin typeface="Abadi Extra Light"/>
                <a:ea typeface="+mj-ea"/>
                <a:cs typeface="Arial"/>
                <a:sym typeface="Arial"/>
              </a:rPr>
              <a:t>COVID-19 COMMUNITY IMPACT SURVEY (CCIS)</a:t>
            </a:r>
          </a:p>
        </p:txBody>
      </p:sp>
      <p:sp>
        <p:nvSpPr>
          <p:cNvPr id="10" name="TextBox 9">
            <a:extLst>
              <a:ext uri="{FF2B5EF4-FFF2-40B4-BE49-F238E27FC236}">
                <a16:creationId xmlns:a16="http://schemas.microsoft.com/office/drawing/2014/main" id="{B61A5E55-2DF8-4BE0-A263-130EA596E711}"/>
              </a:ext>
            </a:extLst>
          </p:cNvPr>
          <p:cNvSpPr txBox="1"/>
          <p:nvPr/>
        </p:nvSpPr>
        <p:spPr>
          <a:xfrm>
            <a:off x="99594" y="1453727"/>
            <a:ext cx="11983669" cy="1569660"/>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Online survey of Massachusetts residents administered September – November 2020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Adult and Youth versions, 11 languages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badi Extra Light"/>
                <a:ea typeface="+mn-ea"/>
                <a:cs typeface="+mn-cs"/>
              </a:rPr>
              <a:t>Goal: to understand specific needs of populations disproportionately impacted by the pandemic</a:t>
            </a:r>
            <a:endParaRPr kumimoji="0" lang="en-US" sz="24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Hard-to-reach subpopulations who are typically underrepresented in surveillance</a:t>
            </a:r>
          </a:p>
        </p:txBody>
      </p:sp>
      <p:pic>
        <p:nvPicPr>
          <p:cNvPr id="3" name="Picture 2" descr="Diagram&#10;&#10;Description automatically generated">
            <a:extLst>
              <a:ext uri="{FF2B5EF4-FFF2-40B4-BE49-F238E27FC236}">
                <a16:creationId xmlns:a16="http://schemas.microsoft.com/office/drawing/2014/main" id="{2B2BAFCE-5F6A-4121-8348-7866F1592780}"/>
              </a:ext>
            </a:extLst>
          </p:cNvPr>
          <p:cNvPicPr>
            <a:picLocks noChangeAspect="1"/>
          </p:cNvPicPr>
          <p:nvPr/>
        </p:nvPicPr>
        <p:blipFill rotWithShape="1">
          <a:blip r:embed="rId3">
            <a:extLst>
              <a:ext uri="{28A0092B-C50C-407E-A947-70E740481C1C}">
                <a14:useLocalDpi xmlns:a14="http://schemas.microsoft.com/office/drawing/2010/main" val="0"/>
              </a:ext>
            </a:extLst>
          </a:blip>
          <a:srcRect b="2831"/>
          <a:stretch/>
        </p:blipFill>
        <p:spPr>
          <a:xfrm>
            <a:off x="674102" y="3270978"/>
            <a:ext cx="5837604" cy="3200578"/>
          </a:xfrm>
          <a:prstGeom prst="rect">
            <a:avLst/>
          </a:prstGeom>
        </p:spPr>
      </p:pic>
      <p:sp>
        <p:nvSpPr>
          <p:cNvPr id="7" name="TextBox 6">
            <a:extLst>
              <a:ext uri="{FF2B5EF4-FFF2-40B4-BE49-F238E27FC236}">
                <a16:creationId xmlns:a16="http://schemas.microsoft.com/office/drawing/2014/main" id="{18362978-22E3-4761-8C7D-3CA2B9ED63C4}"/>
              </a:ext>
            </a:extLst>
          </p:cNvPr>
          <p:cNvSpPr txBox="1"/>
          <p:nvPr/>
        </p:nvSpPr>
        <p:spPr>
          <a:xfrm>
            <a:off x="6816506" y="3744279"/>
            <a:ext cx="5110024" cy="1446550"/>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Sample:</a:t>
            </a:r>
            <a:r>
              <a:rPr kumimoji="0" lang="en-US" sz="2400" b="1"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 </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33,800 respondents aged ≥25 years </a:t>
            </a: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Of those, 23,098 were employed in the past year</a:t>
            </a:r>
          </a:p>
        </p:txBody>
      </p:sp>
      <p:sp>
        <p:nvSpPr>
          <p:cNvPr id="9" name="TextBox 8">
            <a:extLst>
              <a:ext uri="{FF2B5EF4-FFF2-40B4-BE49-F238E27FC236}">
                <a16:creationId xmlns:a16="http://schemas.microsoft.com/office/drawing/2014/main" id="{5964EE96-F457-437C-A279-D44EE5C5FCCF}"/>
              </a:ext>
            </a:extLst>
          </p:cNvPr>
          <p:cNvSpPr txBox="1"/>
          <p:nvPr/>
        </p:nvSpPr>
        <p:spPr>
          <a:xfrm>
            <a:off x="539988" y="6468602"/>
            <a:ext cx="6105832" cy="26161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1200" cap="none" spc="0" normalizeH="0" baseline="0" noProof="0">
                <a:ln>
                  <a:noFill/>
                </a:ln>
                <a:solidFill>
                  <a:srgbClr val="7F7F7F"/>
                </a:solidFill>
                <a:effectLst/>
                <a:uLnTx/>
                <a:uFillTx/>
                <a:latin typeface="Abadi Extra Light"/>
                <a:ea typeface="+mn-ea"/>
                <a:cs typeface="+mn-cs"/>
              </a:rPr>
              <a:t>https://www.mass.gov/info-details/covid-19-community-impact-survey</a:t>
            </a:r>
          </a:p>
        </p:txBody>
      </p:sp>
      <p:sp>
        <p:nvSpPr>
          <p:cNvPr id="11" name="Slide Number Placeholder 9">
            <a:extLst>
              <a:ext uri="{FF2B5EF4-FFF2-40B4-BE49-F238E27FC236}">
                <a16:creationId xmlns:a16="http://schemas.microsoft.com/office/drawing/2014/main" id="{D8C034BE-B589-47DB-B5DC-CA9859C0FA03}"/>
              </a:ext>
            </a:extLst>
          </p:cNvPr>
          <p:cNvSpPr>
            <a:spLocks noGrp="1"/>
          </p:cNvSpPr>
          <p:nvPr>
            <p:ph type="sldNum" sz="quarter" idx="12"/>
          </p:nvPr>
        </p:nvSpPr>
        <p:spPr>
          <a:xfrm>
            <a:off x="9419617" y="6585307"/>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2</a:t>
            </a:r>
          </a:p>
        </p:txBody>
      </p:sp>
      <p:sp>
        <p:nvSpPr>
          <p:cNvPr id="2" name="Date Placeholder 1">
            <a:extLst>
              <a:ext uri="{FF2B5EF4-FFF2-40B4-BE49-F238E27FC236}">
                <a16:creationId xmlns:a16="http://schemas.microsoft.com/office/drawing/2014/main" id="{543B3C31-D40B-43D4-959F-CA3D80DEF8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2442787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7" name="Title 1">
            <a:extLst>
              <a:ext uri="{FF2B5EF4-FFF2-40B4-BE49-F238E27FC236}">
                <a16:creationId xmlns:a16="http://schemas.microsoft.com/office/drawing/2014/main" id="{49651188-FB8F-4D9E-AAB8-BC64435AE549}"/>
              </a:ext>
            </a:extLst>
          </p:cNvPr>
          <p:cNvSpPr txBox="1">
            <a:spLocks/>
          </p:cNvSpPr>
          <p:nvPr/>
        </p:nvSpPr>
        <p:spPr>
          <a:xfrm>
            <a:off x="0" y="0"/>
            <a:ext cx="12192000" cy="1044059"/>
          </a:xfrm>
          <a:prstGeom prst="rect">
            <a:avLst/>
          </a:prstGeom>
          <a:solidFill>
            <a:srgbClr val="00206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base"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1200" cap="none" spc="800" normalizeH="0" baseline="0" noProof="0">
                <a:ln>
                  <a:noFill/>
                </a:ln>
                <a:solidFill>
                  <a:srgbClr val="FFFFFF"/>
                </a:solidFill>
                <a:effectLst/>
                <a:uLnTx/>
                <a:uFillTx/>
                <a:latin typeface="Abadi Extra Light"/>
                <a:ea typeface="+mj-ea"/>
                <a:cs typeface="Arial"/>
                <a:sym typeface="Arial"/>
              </a:rPr>
              <a:t>MENTAL HEALTH AMONG WORKERS</a:t>
            </a:r>
          </a:p>
        </p:txBody>
      </p:sp>
      <p:sp>
        <p:nvSpPr>
          <p:cNvPr id="4" name="TextBox 3">
            <a:extLst>
              <a:ext uri="{FF2B5EF4-FFF2-40B4-BE49-F238E27FC236}">
                <a16:creationId xmlns:a16="http://schemas.microsoft.com/office/drawing/2014/main" id="{77F9A78B-E39E-F342-A5A0-BC594B05FF25}"/>
              </a:ext>
            </a:extLst>
          </p:cNvPr>
          <p:cNvSpPr txBox="1"/>
          <p:nvPr/>
        </p:nvSpPr>
        <p:spPr>
          <a:xfrm>
            <a:off x="7110362" y="1551758"/>
            <a:ext cx="4851993" cy="2231094"/>
          </a:xfrm>
          <a:prstGeom prst="rect">
            <a:avLst/>
          </a:prstGeom>
          <a:solidFill>
            <a:srgbClr val="002060"/>
          </a:solidFill>
        </p:spPr>
        <p:style>
          <a:lnRef idx="2">
            <a:schemeClr val="accent3">
              <a:shade val="50000"/>
            </a:schemeClr>
          </a:lnRef>
          <a:fillRef idx="1">
            <a:schemeClr val="accent3"/>
          </a:fillRef>
          <a:effectRef idx="0">
            <a:schemeClr val="accent3"/>
          </a:effectRef>
          <a:fontRef idx="minor">
            <a:schemeClr val="lt1"/>
          </a:fontRef>
        </p:style>
        <p:txBody>
          <a:bodyPr wrap="square" lIns="274320" tIns="274320" rIns="182880" bIns="182880" rtlCol="0" anchor="t">
            <a:noAutofit/>
          </a:bodyPr>
          <a:lstStyle/>
          <a:p>
            <a:pPr marL="0" marR="0" lvl="3"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1200" cap="none" spc="0" normalizeH="0" baseline="0" noProof="0">
                <a:ln>
                  <a:noFill/>
                </a:ln>
                <a:solidFill>
                  <a:srgbClr val="FFFFFF"/>
                </a:solidFill>
                <a:effectLst/>
                <a:uLnTx/>
                <a:uFillTx/>
                <a:latin typeface="Abadi" panose="020B0604020104020204" pitchFamily="34" charset="0"/>
                <a:ea typeface="+mn-ea"/>
                <a:cs typeface="Arial"/>
                <a:sym typeface="Arial"/>
              </a:rPr>
              <a:t>“3 or more PTSD-like reactions” </a:t>
            </a:r>
            <a:r>
              <a:rPr kumimoji="0" lang="en-US" sz="1800" b="1" i="0" u="none" strike="noStrike" kern="1200" cap="none" spc="0" normalizeH="0" baseline="0" noProof="0">
                <a:ln>
                  <a:noFill/>
                </a:ln>
                <a:solidFill>
                  <a:srgbClr val="FFFFFF"/>
                </a:solidFill>
                <a:effectLst/>
                <a:uLnTx/>
                <a:uFillTx/>
                <a:latin typeface="Abadi Extra Light"/>
                <a:ea typeface="+mn-ea"/>
                <a:cs typeface="Arial"/>
                <a:sym typeface="Arial"/>
              </a:rPr>
              <a:t>- </a:t>
            </a:r>
            <a:r>
              <a:rPr kumimoji="0" lang="en-US" sz="1800" b="0" i="0" u="none" strike="noStrike" kern="1200" cap="none" spc="0" normalizeH="0" baseline="0" noProof="0">
                <a:ln>
                  <a:noFill/>
                </a:ln>
                <a:solidFill>
                  <a:srgbClr val="FFFFFF"/>
                </a:solidFill>
                <a:effectLst/>
                <a:uLnTx/>
                <a:uFillTx/>
                <a:latin typeface="Abadi Extra Light"/>
                <a:ea typeface="+mn-ea"/>
                <a:cs typeface="Arial"/>
                <a:sym typeface="Arial"/>
              </a:rPr>
              <a:t>Respondents were asked how many PTSD related reactions to the pandemic they had experienced in the past month from a validated list of reactions.</a:t>
            </a:r>
          </a:p>
          <a:p>
            <a:pPr marL="0" marR="0" lvl="3"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1200" cap="none" spc="0" normalizeH="0" baseline="0" noProof="0">
              <a:ln>
                <a:noFill/>
              </a:ln>
              <a:solidFill>
                <a:srgbClr val="FFFFFF"/>
              </a:solidFill>
              <a:effectLst/>
              <a:uLnTx/>
              <a:uFillTx/>
              <a:latin typeface="Abadi Extra Light"/>
              <a:ea typeface="+mn-ea"/>
              <a:cs typeface="Arial"/>
              <a:sym typeface="Arial"/>
            </a:endParaRPr>
          </a:p>
          <a:p>
            <a:pPr marL="0" marR="0" lvl="3"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Adapted from “Primary Care PTSD Screen for DSM-5 (PC-PTSD-5)**”</a:t>
            </a:r>
          </a:p>
        </p:txBody>
      </p:sp>
      <p:sp>
        <p:nvSpPr>
          <p:cNvPr id="3" name="TextBox 2">
            <a:extLst>
              <a:ext uri="{FF2B5EF4-FFF2-40B4-BE49-F238E27FC236}">
                <a16:creationId xmlns:a16="http://schemas.microsoft.com/office/drawing/2014/main" id="{6E39BB3C-5765-4FF0-80E2-AE34AA2A1FED}"/>
              </a:ext>
            </a:extLst>
          </p:cNvPr>
          <p:cNvSpPr txBox="1"/>
          <p:nvPr/>
        </p:nvSpPr>
        <p:spPr>
          <a:xfrm>
            <a:off x="198344" y="1551759"/>
            <a:ext cx="4834964" cy="2231102"/>
          </a:xfrm>
          <a:prstGeom prst="rect">
            <a:avLst/>
          </a:prstGeom>
          <a:solidFill>
            <a:srgbClr val="00206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274320" tIns="274320" rIns="182880" bIns="18288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FFFFFF"/>
                </a:solidFill>
                <a:effectLst/>
                <a:uLnTx/>
                <a:uFillTx/>
                <a:latin typeface="Abadi Extra Light"/>
                <a:ea typeface="+mn-ea"/>
                <a:cs typeface="Arial"/>
                <a:sym typeface="Arial"/>
              </a:rPr>
              <a:t>“</a:t>
            </a:r>
            <a:r>
              <a:rPr kumimoji="0" lang="en-US" sz="1800" b="0" i="0" u="none" strike="noStrike" kern="0" cap="none" spc="0" normalizeH="0" baseline="0" noProof="0">
                <a:ln>
                  <a:noFill/>
                </a:ln>
                <a:solidFill>
                  <a:srgbClr val="FFFFFF"/>
                </a:solidFill>
                <a:effectLst/>
                <a:uLnTx/>
                <a:uFillTx/>
                <a:latin typeface="Abadi" panose="020B0604020104020204" pitchFamily="34" charset="0"/>
                <a:ea typeface="+mn-ea"/>
                <a:cs typeface="Segoe UI"/>
                <a:sym typeface="Arial"/>
              </a:rPr>
              <a:t>15 or more days of poor mental health” </a:t>
            </a:r>
            <a:r>
              <a:rPr kumimoji="0" lang="en-US" sz="1800" b="0" i="0" u="none" strike="noStrike" kern="0" cap="none" spc="0" normalizeH="0" baseline="0" noProof="0">
                <a:ln>
                  <a:noFill/>
                </a:ln>
                <a:solidFill>
                  <a:srgbClr val="FFFFFF"/>
                </a:solidFill>
                <a:effectLst/>
                <a:uLnTx/>
                <a:uFillTx/>
                <a:latin typeface="Abadi Extra Light"/>
                <a:ea typeface="+mn-ea"/>
                <a:cs typeface="Segoe UI"/>
                <a:sym typeface="Arial"/>
              </a:rPr>
              <a:t>- </a:t>
            </a:r>
            <a:r>
              <a:rPr kumimoji="0" lang="en-US" sz="1800" b="0" i="0" u="none" strike="noStrike" kern="0" cap="none" spc="0" normalizeH="0" baseline="0" noProof="0">
                <a:ln>
                  <a:noFill/>
                </a:ln>
                <a:solidFill>
                  <a:srgbClr val="FFFFFF"/>
                </a:solidFill>
                <a:effectLst/>
                <a:uLnTx/>
                <a:uFillTx/>
                <a:latin typeface="Abadi Extra Light"/>
                <a:ea typeface="+mn-ea"/>
                <a:cs typeface="Arial"/>
                <a:sym typeface="Arial"/>
              </a:rPr>
              <a:t>Respondents were asked how many days during the past 30 days their mental health was not good, which includes stress, depression, and problems with emotions​.</a:t>
            </a: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Segoe UI"/>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badi Extra Light"/>
                <a:ea typeface="+mn-ea"/>
                <a:cs typeface="Arial"/>
                <a:sym typeface="Arial"/>
              </a:rPr>
              <a:t>Standard item from CDC Behavioral Risk Factor Surveillance System*</a:t>
            </a:r>
          </a:p>
        </p:txBody>
      </p:sp>
      <p:pic>
        <p:nvPicPr>
          <p:cNvPr id="8" name="Picture 4" descr="Mental Health Icons - Download Free Vector Icons | Noun Project">
            <a:extLst>
              <a:ext uri="{FF2B5EF4-FFF2-40B4-BE49-F238E27FC236}">
                <a16:creationId xmlns:a16="http://schemas.microsoft.com/office/drawing/2014/main" id="{E1DCECCA-3D64-40FB-9719-B46C6925977E}"/>
              </a:ext>
            </a:extLst>
          </p:cNvPr>
          <p:cNvPicPr>
            <a:picLocks noChangeAspect="1" noChangeArrowheads="1"/>
          </p:cNvPicPr>
          <p:nvPr/>
        </p:nvPicPr>
        <p:blipFill>
          <a:blip r:embed="rId3">
            <a:duotone>
              <a:prstClr val="black"/>
              <a:schemeClr val="accent2">
                <a:tint val="45000"/>
                <a:satMod val="400000"/>
              </a:schemeClr>
            </a:duotone>
            <a:alphaModFix amt="85000"/>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610982" y="2266688"/>
            <a:ext cx="1015288" cy="902338"/>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8A8EBD27-13CB-2743-B3B9-9552A307DBB2}"/>
              </a:ext>
            </a:extLst>
          </p:cNvPr>
          <p:cNvCxnSpPr>
            <a:cxnSpLocks/>
          </p:cNvCxnSpPr>
          <p:nvPr/>
        </p:nvCxnSpPr>
        <p:spPr>
          <a:xfrm>
            <a:off x="6626270" y="2710104"/>
            <a:ext cx="442371"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2AFB30E-5AAD-E64C-BA2C-912A56F505AD}"/>
              </a:ext>
            </a:extLst>
          </p:cNvPr>
          <p:cNvCxnSpPr>
            <a:cxnSpLocks/>
          </p:cNvCxnSpPr>
          <p:nvPr/>
        </p:nvCxnSpPr>
        <p:spPr>
          <a:xfrm flipH="1">
            <a:off x="5178049" y="2710104"/>
            <a:ext cx="432933"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E9D8E9F-4159-374F-8003-184A81D4D318}"/>
              </a:ext>
            </a:extLst>
          </p:cNvPr>
          <p:cNvSpPr/>
          <p:nvPr/>
        </p:nvSpPr>
        <p:spPr>
          <a:xfrm>
            <a:off x="198344" y="5839258"/>
            <a:ext cx="11812341" cy="769441"/>
          </a:xfrm>
          <a:prstGeom prst="rect">
            <a:avLst/>
          </a:prstGeom>
        </p:spPr>
        <p:txBody>
          <a:bodyPr wrap="square" lIns="91440" tIns="45720" rIns="91440" bIns="45720" anchor="t">
            <a:spAutoFit/>
          </a:bodyPr>
          <a:lstStyle/>
          <a:p>
            <a:pPr marL="0" marR="0" lvl="3"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Reference: Centers for Disease Control and Prevention (CDC). Behavioral Risk Factor Surveillance System Survey Questionnaire. Atlanta, Georgia: U.S. Department of Health and Human Services, CDC.</a:t>
            </a:r>
          </a:p>
          <a:p>
            <a:pPr marL="0" marR="0" lvl="3"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See Appendix for more details; Reference:  </a:t>
            </a:r>
            <a:r>
              <a:rPr kumimoji="0" lang="en-US" sz="1100" b="0" i="0" u="none" strike="noStrike" kern="1200" cap="none" spc="0" normalizeH="0" baseline="0" noProof="0" dirty="0" err="1">
                <a:ln>
                  <a:noFill/>
                </a:ln>
                <a:solidFill>
                  <a:srgbClr val="7F7F7F"/>
                </a:solidFill>
                <a:effectLst/>
                <a:uLnTx/>
                <a:uFillTx/>
                <a:latin typeface="Abadi Extra Light"/>
                <a:ea typeface="+mn-ea"/>
                <a:cs typeface="+mn-cs"/>
                <a:sym typeface="Arial"/>
              </a:rPr>
              <a:t>Prins</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A., </a:t>
            </a:r>
            <a:r>
              <a:rPr kumimoji="0" lang="en-US" sz="1100" b="0" i="0" u="none" strike="noStrike" kern="1200" cap="none" spc="0" normalizeH="0" baseline="0" noProof="0" dirty="0" err="1">
                <a:ln>
                  <a:noFill/>
                </a:ln>
                <a:solidFill>
                  <a:srgbClr val="7F7F7F"/>
                </a:solidFill>
                <a:effectLst/>
                <a:uLnTx/>
                <a:uFillTx/>
                <a:latin typeface="Abadi Extra Light"/>
                <a:ea typeface="+mn-ea"/>
                <a:cs typeface="+mn-cs"/>
                <a:sym typeface="Arial"/>
              </a:rPr>
              <a:t>Bovin</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M. J., </a:t>
            </a:r>
            <a:r>
              <a:rPr kumimoji="0" lang="en-US" sz="1100" b="0" i="0" u="none" strike="noStrike" kern="1200" cap="none" spc="0" normalizeH="0" baseline="0" noProof="0" dirty="0" err="1">
                <a:ln>
                  <a:noFill/>
                </a:ln>
                <a:solidFill>
                  <a:srgbClr val="7F7F7F"/>
                </a:solidFill>
                <a:effectLst/>
                <a:uLnTx/>
                <a:uFillTx/>
                <a:latin typeface="Abadi Extra Light"/>
                <a:ea typeface="+mn-ea"/>
                <a:cs typeface="+mn-cs"/>
                <a:sym typeface="Arial"/>
              </a:rPr>
              <a:t>Kimerling</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R., </a:t>
            </a:r>
            <a:r>
              <a:rPr kumimoji="0" lang="en-US" sz="1100" b="0" i="0" u="none" strike="noStrike" kern="1200" cap="none" spc="0" normalizeH="0" baseline="0" noProof="0" dirty="0" err="1">
                <a:ln>
                  <a:noFill/>
                </a:ln>
                <a:solidFill>
                  <a:srgbClr val="7F7F7F"/>
                </a:solidFill>
                <a:effectLst/>
                <a:uLnTx/>
                <a:uFillTx/>
                <a:latin typeface="Abadi Extra Light"/>
                <a:ea typeface="+mn-ea"/>
                <a:cs typeface="+mn-cs"/>
                <a:sym typeface="Arial"/>
              </a:rPr>
              <a:t>Kaloupek</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D. G, Marx, B. P., </a:t>
            </a:r>
            <a:r>
              <a:rPr kumimoji="0" lang="en-US" sz="1100" b="0" i="0" u="none" strike="noStrike" kern="1200" cap="none" spc="0" normalizeH="0" baseline="0" noProof="0" dirty="0" err="1">
                <a:ln>
                  <a:noFill/>
                </a:ln>
                <a:solidFill>
                  <a:srgbClr val="7F7F7F"/>
                </a:solidFill>
                <a:effectLst/>
                <a:uLnTx/>
                <a:uFillTx/>
                <a:latin typeface="Abadi Extra Light"/>
                <a:ea typeface="+mn-ea"/>
                <a:cs typeface="+mn-cs"/>
                <a:sym typeface="Arial"/>
              </a:rPr>
              <a:t>Pless</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Kaiser, A., &amp; </a:t>
            </a:r>
            <a:r>
              <a:rPr kumimoji="0" lang="en-US" sz="1100" b="0" i="0" u="none" strike="noStrike" kern="1200" cap="none" spc="0" normalizeH="0" baseline="0" noProof="0" dirty="0" err="1">
                <a:ln>
                  <a:noFill/>
                </a:ln>
                <a:solidFill>
                  <a:srgbClr val="7F7F7F"/>
                </a:solidFill>
                <a:effectLst/>
                <a:uLnTx/>
                <a:uFillTx/>
                <a:latin typeface="Abadi Extra Light"/>
                <a:ea typeface="+mn-ea"/>
                <a:cs typeface="+mn-cs"/>
                <a:sym typeface="Arial"/>
              </a:rPr>
              <a:t>Schnurr</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 P. P. (2015). Primary Care PTSD Screen for DSM-5 (PC-PTSD-5) [Measurement instrument]. Available from </a:t>
            </a: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hlinkClick r:id="rId5">
                  <a:extLst>
                    <a:ext uri="{A12FA001-AC4F-418D-AE19-62706E023703}">
                      <ahyp:hlinkClr xmlns:ahyp="http://schemas.microsoft.com/office/drawing/2018/hyperlinkcolor" val="tx"/>
                    </a:ext>
                  </a:extLst>
                </a:hlinkClick>
              </a:rPr>
              <a:t>https://www.ptsd.va.gov</a:t>
            </a:r>
            <a:endPar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endParaRPr>
          </a:p>
          <a:p>
            <a:pPr marL="0" marR="0" lvl="3"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Notes: 1) ‘</a:t>
            </a:r>
            <a:r>
              <a:rPr kumimoji="0" lang="en-US" sz="1100" b="0" i="0" u="none" strike="noStrike" kern="1200" cap="none" spc="0" normalizeH="0" baseline="0" noProof="0" dirty="0">
                <a:ln>
                  <a:noFill/>
                </a:ln>
                <a:solidFill>
                  <a:srgbClr val="7F7F7F"/>
                </a:solidFill>
                <a:effectLst/>
                <a:uLnTx/>
                <a:uFillTx/>
                <a:latin typeface="Abadi Extra Light"/>
                <a:ea typeface="+mn-ea"/>
                <a:cs typeface="+mn-cs"/>
              </a:rPr>
              <a:t>Employed refers to employed in the year prior to the survey completion in fall of 2020; 2) Sample Ns</a:t>
            </a:r>
            <a:r>
              <a:rPr kumimoji="0" lang="en-US" sz="1100" b="0" i="0" u="none" strike="noStrike" kern="1200" cap="none" spc="0" normalizeH="0" baseline="0" noProof="0">
                <a:ln>
                  <a:noFill/>
                </a:ln>
                <a:solidFill>
                  <a:srgbClr val="7F7F7F"/>
                </a:solidFill>
                <a:effectLst/>
                <a:uLnTx/>
                <a:uFillTx/>
                <a:latin typeface="Abadi Extra Light"/>
                <a:ea typeface="+mn-ea"/>
                <a:cs typeface="+mn-cs"/>
              </a:rPr>
              <a:t>: N=</a:t>
            </a:r>
            <a:r>
              <a:rPr kumimoji="0" lang="en-US" sz="1100" b="0" i="0" u="none" strike="noStrike" kern="1200" cap="none" spc="0" normalizeH="0" baseline="0" noProof="0" dirty="0">
                <a:ln>
                  <a:noFill/>
                </a:ln>
                <a:solidFill>
                  <a:srgbClr val="7F7F7F"/>
                </a:solidFill>
                <a:effectLst/>
                <a:uLnTx/>
                <a:uFillTx/>
                <a:latin typeface="Abadi Extra Light"/>
                <a:ea typeface="+mn-ea"/>
                <a:cs typeface="+mn-cs"/>
              </a:rPr>
              <a:t>19,809 (15+ days poor mental health), N=19,912 (3+ PTSD reactions)</a:t>
            </a:r>
            <a:endPar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endParaRPr>
          </a:p>
        </p:txBody>
      </p:sp>
      <p:sp>
        <p:nvSpPr>
          <p:cNvPr id="10" name="TextBox 9">
            <a:extLst>
              <a:ext uri="{FF2B5EF4-FFF2-40B4-BE49-F238E27FC236}">
                <a16:creationId xmlns:a16="http://schemas.microsoft.com/office/drawing/2014/main" id="{7D272F09-5D8F-0549-A349-D1F582B92642}"/>
              </a:ext>
            </a:extLst>
          </p:cNvPr>
          <p:cNvSpPr txBox="1"/>
          <p:nvPr/>
        </p:nvSpPr>
        <p:spPr>
          <a:xfrm>
            <a:off x="7780714" y="-1113906"/>
            <a:ext cx="18473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D0665308-0B3E-4038-97E7-4B72729836E0}"/>
              </a:ext>
            </a:extLst>
          </p:cNvPr>
          <p:cNvSpPr txBox="1"/>
          <p:nvPr/>
        </p:nvSpPr>
        <p:spPr>
          <a:xfrm>
            <a:off x="198344" y="4246263"/>
            <a:ext cx="11764011" cy="123110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Overall, 1 in 3 (34%) employed respondents reported 15 or more days of poor mental health in the past 30 days.</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 4% of these workers thought that suicide prevention and crisis management resources would be helpful.</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badi Extra Light"/>
                <a:ea typeface="Roboto"/>
                <a:cs typeface="+mn-cs"/>
                <a:sym typeface="Roboto"/>
              </a:rPr>
              <a:t>More than 1 in 4 (28%) employed respondents reported 3 or more PTSD-like reactions. </a:t>
            </a:r>
          </a:p>
        </p:txBody>
      </p:sp>
      <p:cxnSp>
        <p:nvCxnSpPr>
          <p:cNvPr id="17" name="Straight Connector 16">
            <a:extLst>
              <a:ext uri="{FF2B5EF4-FFF2-40B4-BE49-F238E27FC236}">
                <a16:creationId xmlns:a16="http://schemas.microsoft.com/office/drawing/2014/main" id="{A2784BC4-8DC2-40CA-8A5F-74DC309043CC}"/>
              </a:ext>
            </a:extLst>
          </p:cNvPr>
          <p:cNvCxnSpPr>
            <a:cxnSpLocks/>
          </p:cNvCxnSpPr>
          <p:nvPr/>
        </p:nvCxnSpPr>
        <p:spPr>
          <a:xfrm>
            <a:off x="301214" y="4045747"/>
            <a:ext cx="116611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415EFA-690A-49C6-B439-1DDA082309B4}"/>
              </a:ext>
            </a:extLst>
          </p:cNvPr>
          <p:cNvCxnSpPr>
            <a:cxnSpLocks/>
          </p:cNvCxnSpPr>
          <p:nvPr/>
        </p:nvCxnSpPr>
        <p:spPr>
          <a:xfrm>
            <a:off x="292244" y="5725731"/>
            <a:ext cx="1166114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Slide Number Placeholder 9">
            <a:extLst>
              <a:ext uri="{FF2B5EF4-FFF2-40B4-BE49-F238E27FC236}">
                <a16:creationId xmlns:a16="http://schemas.microsoft.com/office/drawing/2014/main" id="{F499877B-0A25-49F8-B991-A14859F11767}"/>
              </a:ext>
            </a:extLst>
          </p:cNvPr>
          <p:cNvSpPr>
            <a:spLocks noGrp="1"/>
          </p:cNvSpPr>
          <p:nvPr>
            <p:ph type="sldNum" sz="quarter" idx="12"/>
          </p:nvPr>
        </p:nvSpPr>
        <p:spPr>
          <a:xfrm>
            <a:off x="9419616" y="6335826"/>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3</a:t>
            </a:r>
          </a:p>
        </p:txBody>
      </p:sp>
      <p:sp>
        <p:nvSpPr>
          <p:cNvPr id="2" name="Date Placeholder 1">
            <a:extLst>
              <a:ext uri="{FF2B5EF4-FFF2-40B4-BE49-F238E27FC236}">
                <a16:creationId xmlns:a16="http://schemas.microsoft.com/office/drawing/2014/main" id="{52763FCD-0EF1-467F-AE12-1B8498A02D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3698415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16" name="Picture 15">
            <a:extLst>
              <a:ext uri="{FF2B5EF4-FFF2-40B4-BE49-F238E27FC236}">
                <a16:creationId xmlns:a16="http://schemas.microsoft.com/office/drawing/2014/main" id="{D80A2053-CEFD-464F-8ED1-990651894C89}"/>
              </a:ext>
            </a:extLst>
          </p:cNvPr>
          <p:cNvPicPr>
            <a:picLocks noChangeAspect="1"/>
          </p:cNvPicPr>
          <p:nvPr/>
        </p:nvPicPr>
        <p:blipFill>
          <a:blip r:embed="rId3"/>
          <a:stretch>
            <a:fillRect/>
          </a:stretch>
        </p:blipFill>
        <p:spPr>
          <a:xfrm>
            <a:off x="301341" y="1023643"/>
            <a:ext cx="8309259" cy="5166941"/>
          </a:xfrm>
          <a:prstGeom prst="rect">
            <a:avLst/>
          </a:prstGeom>
        </p:spPr>
      </p:pic>
      <p:sp>
        <p:nvSpPr>
          <p:cNvPr id="11" name="Google Shape;218;p29">
            <a:extLst>
              <a:ext uri="{FF2B5EF4-FFF2-40B4-BE49-F238E27FC236}">
                <a16:creationId xmlns:a16="http://schemas.microsoft.com/office/drawing/2014/main" id="{F7A33A18-BA38-43C0-A913-91D8509751B6}"/>
              </a:ext>
            </a:extLst>
          </p:cNvPr>
          <p:cNvSpPr txBox="1"/>
          <p:nvPr/>
        </p:nvSpPr>
        <p:spPr>
          <a:xfrm>
            <a:off x="0" y="0"/>
            <a:ext cx="12192000" cy="1116282"/>
          </a:xfrm>
          <a:prstGeom prst="rect">
            <a:avLst/>
          </a:prstGeom>
          <a:solidFill>
            <a:srgbClr val="002060"/>
          </a:solidFill>
          <a:ln w="9525" cap="flat" cmpd="sng">
            <a:solidFill>
              <a:srgbClr val="0070C0"/>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base" latinLnBrk="0" hangingPunct="1">
              <a:lnSpc>
                <a:spcPct val="90000"/>
              </a:lnSpc>
              <a:spcBef>
                <a:spcPts val="0"/>
              </a:spcBef>
              <a:spcAft>
                <a:spcPts val="0"/>
              </a:spcAft>
              <a:buClr>
                <a:srgbClr val="000000"/>
              </a:buClr>
              <a:buSzPts val="1400"/>
              <a:buFontTx/>
              <a:buNone/>
              <a:tabLst/>
              <a:defRPr/>
            </a:pPr>
            <a:r>
              <a:rPr kumimoji="0" lang="en-US" sz="2600" b="1" i="0" u="none" strike="noStrike" kern="1200" cap="none" spc="300" normalizeH="0" baseline="0" noProof="0" dirty="0">
                <a:ln>
                  <a:noFill/>
                </a:ln>
                <a:solidFill>
                  <a:srgbClr val="FFFFFF"/>
                </a:solidFill>
                <a:effectLst/>
                <a:uLnTx/>
                <a:uFillTx/>
                <a:latin typeface="Abadi Extra Light"/>
                <a:ea typeface="+mn-ea"/>
                <a:cs typeface="Arial"/>
                <a:sym typeface="Arial"/>
              </a:rPr>
              <a:t>EMPLOYED RESPONDENTS IN CERTAIN INDUSTRY GROUPS WERE MORE LIKELY TO EXPERIENCE POOR MENTAL HEALTH</a:t>
            </a:r>
          </a:p>
        </p:txBody>
      </p:sp>
      <p:sp>
        <p:nvSpPr>
          <p:cNvPr id="8" name="TextBox 7">
            <a:extLst>
              <a:ext uri="{FF2B5EF4-FFF2-40B4-BE49-F238E27FC236}">
                <a16:creationId xmlns:a16="http://schemas.microsoft.com/office/drawing/2014/main" id="{31F6E820-A8FB-4458-B0E6-CCB4EA6B1C0E}"/>
              </a:ext>
            </a:extLst>
          </p:cNvPr>
          <p:cNvSpPr txBox="1"/>
          <p:nvPr/>
        </p:nvSpPr>
        <p:spPr>
          <a:xfrm rot="-10800000" flipV="1">
            <a:off x="301341" y="6152550"/>
            <a:ext cx="8309259" cy="6309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7F7F"/>
                </a:solidFill>
                <a:effectLst/>
                <a:uLnTx/>
                <a:uFillTx/>
                <a:latin typeface="Abadi Extra Light"/>
                <a:ea typeface="+mn-ea"/>
                <a:cs typeface="+mn-cs"/>
              </a:rPr>
              <a:t>Notes: 1) "Retail: Grocery" = CIC 4970 Grocery Stores, 4980 Specialty Food Stores, 5090 Gas Stations [includes those with convenient stores];  "Other Industries"  = Mining; Agriculture, Forestry, Fishing and Hunting; Utilities; Wholesale Trade; Management of Companies and Enterprises; Military; 2) Employed refers to employed in the year prior to the survey completion in fall of 2020; 3) Overall Sample N=19,809</a:t>
            </a:r>
          </a:p>
        </p:txBody>
      </p:sp>
      <p:sp>
        <p:nvSpPr>
          <p:cNvPr id="5" name="Rectangle 4">
            <a:extLst>
              <a:ext uri="{FF2B5EF4-FFF2-40B4-BE49-F238E27FC236}">
                <a16:creationId xmlns:a16="http://schemas.microsoft.com/office/drawing/2014/main" id="{586F8375-088D-42C0-887E-C25FA7F43F94}"/>
              </a:ext>
            </a:extLst>
          </p:cNvPr>
          <p:cNvSpPr/>
          <p:nvPr/>
        </p:nvSpPr>
        <p:spPr>
          <a:xfrm>
            <a:off x="330101" y="1817370"/>
            <a:ext cx="7931583" cy="571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1F41FF-1843-4A5B-B6C5-300C56D79F7E}"/>
              </a:ext>
            </a:extLst>
          </p:cNvPr>
          <p:cNvSpPr/>
          <p:nvPr/>
        </p:nvSpPr>
        <p:spPr>
          <a:xfrm>
            <a:off x="9165442" y="1563484"/>
            <a:ext cx="2625300" cy="160101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badi Extra Light"/>
                <a:ea typeface="Roboto"/>
                <a:cs typeface="+mn-cs"/>
                <a:sym typeface="Roboto"/>
              </a:rPr>
              <a:t>2 of these same 3 industry groups were also more likely to report 3 or more PTSD-like reactions. </a:t>
            </a:r>
          </a:p>
        </p:txBody>
      </p:sp>
      <p:cxnSp>
        <p:nvCxnSpPr>
          <p:cNvPr id="7" name="Straight Arrow Connector 6">
            <a:extLst>
              <a:ext uri="{FF2B5EF4-FFF2-40B4-BE49-F238E27FC236}">
                <a16:creationId xmlns:a16="http://schemas.microsoft.com/office/drawing/2014/main" id="{8BA9EEC5-498D-4AEB-9A94-56518138C41B}"/>
              </a:ext>
            </a:extLst>
          </p:cNvPr>
          <p:cNvCxnSpPr>
            <a:cxnSpLocks/>
          </p:cNvCxnSpPr>
          <p:nvPr/>
        </p:nvCxnSpPr>
        <p:spPr>
          <a:xfrm>
            <a:off x="7806813" y="1949824"/>
            <a:ext cx="11838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AAF7130-C0DE-4A2D-86AC-EC0EC061E60F}"/>
              </a:ext>
            </a:extLst>
          </p:cNvPr>
          <p:cNvCxnSpPr>
            <a:cxnSpLocks/>
          </p:cNvCxnSpPr>
          <p:nvPr/>
        </p:nvCxnSpPr>
        <p:spPr>
          <a:xfrm>
            <a:off x="7374194" y="2295697"/>
            <a:ext cx="160500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8C9DCA53-557B-46A4-9381-1D9C6CFB4B93}"/>
              </a:ext>
            </a:extLst>
          </p:cNvPr>
          <p:cNvSpPr>
            <a:spLocks noGrp="1"/>
          </p:cNvSpPr>
          <p:nvPr>
            <p:ph type="sldNum" sz="quarter" idx="12"/>
          </p:nvPr>
        </p:nvSpPr>
        <p:spPr>
          <a:xfrm>
            <a:off x="9419198" y="6468020"/>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4</a:t>
            </a:r>
          </a:p>
        </p:txBody>
      </p:sp>
      <p:sp>
        <p:nvSpPr>
          <p:cNvPr id="2" name="Date Placeholder 1">
            <a:extLst>
              <a:ext uri="{FF2B5EF4-FFF2-40B4-BE49-F238E27FC236}">
                <a16:creationId xmlns:a16="http://schemas.microsoft.com/office/drawing/2014/main" id="{553EDECB-FC82-4CAE-B715-526A463857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252455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0" name="TextBox 9">
            <a:extLst>
              <a:ext uri="{FF2B5EF4-FFF2-40B4-BE49-F238E27FC236}">
                <a16:creationId xmlns:a16="http://schemas.microsoft.com/office/drawing/2014/main" id="{B61A5E55-2DF8-4BE0-A263-130EA596E711}"/>
              </a:ext>
            </a:extLst>
          </p:cNvPr>
          <p:cNvSpPr txBox="1"/>
          <p:nvPr/>
        </p:nvSpPr>
        <p:spPr>
          <a:xfrm>
            <a:off x="1383587" y="1638249"/>
            <a:ext cx="9988536" cy="4493538"/>
          </a:xfrm>
          <a:prstGeom prst="rect">
            <a:avLst/>
          </a:prstGeom>
          <a:noFill/>
        </p:spPr>
        <p:txBody>
          <a:bodyPr wrap="square" rtlCol="0">
            <a:spAutoFit/>
          </a:bodyPr>
          <a:lstStyle/>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WORKING OUTSIDE THE HOME (i.e., frontline workers)</a:t>
            </a:r>
            <a:endPar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EMPLOYER-PROVIDED PROTECTIVE MEASURES</a:t>
            </a: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 </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paid sick leave</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personal protective equipment (PPE)</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implemented social distancing</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additional health and safety training</a:t>
            </a: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EMPLOYMENT DISRUPTION DUE TO THE PANDEMIC</a:t>
            </a: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 </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job loss (e.g., layoffs)</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reduced hours or took leave (e.g., needed to provide childcare)</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0" cap="none" spc="0" normalizeH="0" baseline="0" noProof="0" dirty="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p:txBody>
      </p:sp>
      <p:sp>
        <p:nvSpPr>
          <p:cNvPr id="4" name="Title 1">
            <a:extLst>
              <a:ext uri="{FF2B5EF4-FFF2-40B4-BE49-F238E27FC236}">
                <a16:creationId xmlns:a16="http://schemas.microsoft.com/office/drawing/2014/main" id="{EF1CD7DA-6A52-4395-BFCA-D0F428C8497D}"/>
              </a:ext>
            </a:extLst>
          </p:cNvPr>
          <p:cNvSpPr txBox="1">
            <a:spLocks/>
          </p:cNvSpPr>
          <p:nvPr/>
        </p:nvSpPr>
        <p:spPr>
          <a:xfrm>
            <a:off x="1585436" y="-19329"/>
            <a:ext cx="10266116" cy="138746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endParaRPr kumimoji="0" lang="en-US" sz="2400" b="1" i="0" u="none" strike="noStrike" kern="0" cap="none" spc="800" normalizeH="0" baseline="0" noProof="0">
              <a:ln>
                <a:noFill/>
              </a:ln>
              <a:solidFill>
                <a:srgbClr val="FFFFFF"/>
              </a:solidFill>
              <a:effectLst/>
              <a:uLnTx/>
              <a:uFillTx/>
              <a:latin typeface="Abadi Extra Light"/>
              <a:cs typeface="Arial"/>
              <a:sym typeface="Arial"/>
            </a:endParaRPr>
          </a:p>
        </p:txBody>
      </p:sp>
      <p:pic>
        <p:nvPicPr>
          <p:cNvPr id="19" name="Google Shape;106;p18">
            <a:extLst>
              <a:ext uri="{FF2B5EF4-FFF2-40B4-BE49-F238E27FC236}">
                <a16:creationId xmlns:a16="http://schemas.microsoft.com/office/drawing/2014/main" id="{CF8C3CFA-EB29-4A0B-886A-36D46A0025C3}"/>
              </a:ext>
            </a:extLst>
          </p:cNvPr>
          <p:cNvPicPr preferRelativeResize="0"/>
          <p:nvPr/>
        </p:nvPicPr>
        <p:blipFill>
          <a:blip r:embed="rId3">
            <a:alphaModFix amt="69000"/>
            <a:duotone>
              <a:prstClr val="black"/>
              <a:schemeClr val="accent3">
                <a:tint val="45000"/>
                <a:satMod val="400000"/>
              </a:schemeClr>
            </a:duotone>
          </a:blip>
          <a:stretch>
            <a:fillRect/>
          </a:stretch>
        </p:blipFill>
        <p:spPr>
          <a:xfrm>
            <a:off x="926380" y="4758358"/>
            <a:ext cx="659056" cy="604509"/>
          </a:xfrm>
          <a:prstGeom prst="rect">
            <a:avLst/>
          </a:prstGeom>
          <a:noFill/>
          <a:ln>
            <a:solidFill>
              <a:schemeClr val="bg1"/>
            </a:solidFill>
          </a:ln>
          <a:effectLst>
            <a:outerShdw blurRad="50800" dist="50800" dir="5400000" algn="ctr" rotWithShape="0">
              <a:schemeClr val="bg1"/>
            </a:outerShdw>
          </a:effectLst>
        </p:spPr>
      </p:pic>
      <p:sp>
        <p:nvSpPr>
          <p:cNvPr id="12" name="Title 1">
            <a:extLst>
              <a:ext uri="{FF2B5EF4-FFF2-40B4-BE49-F238E27FC236}">
                <a16:creationId xmlns:a16="http://schemas.microsoft.com/office/drawing/2014/main" id="{2E75AEBA-DED2-4532-9C67-5BE3C92E853C}"/>
              </a:ext>
            </a:extLst>
          </p:cNvPr>
          <p:cNvSpPr txBox="1">
            <a:spLocks/>
          </p:cNvSpPr>
          <p:nvPr/>
        </p:nvSpPr>
        <p:spPr>
          <a:xfrm>
            <a:off x="0" y="-19329"/>
            <a:ext cx="12192000" cy="1140723"/>
          </a:xfrm>
          <a:prstGeom prst="rect">
            <a:avLst/>
          </a:prstGeom>
          <a:solidFill>
            <a:srgbClr val="00206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0" cap="none" spc="600" normalizeH="0" baseline="0" noProof="0">
                <a:ln>
                  <a:noFill/>
                </a:ln>
                <a:solidFill>
                  <a:srgbClr val="FFFFFF"/>
                </a:solidFill>
                <a:effectLst/>
                <a:highlight>
                  <a:srgbClr val="006699"/>
                </a:highlight>
                <a:uLnTx/>
                <a:uFillTx/>
                <a:latin typeface="Abadi Extra Light"/>
                <a:cs typeface="Arial"/>
                <a:sym typeface="Arial"/>
              </a:rPr>
              <a:t> </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1200" cap="none" spc="800" normalizeH="0" baseline="0" noProof="0">
                <a:ln>
                  <a:noFill/>
                </a:ln>
                <a:solidFill>
                  <a:srgbClr val="FFFFFF"/>
                </a:solidFill>
                <a:effectLst/>
                <a:uLnTx/>
                <a:uFillTx/>
                <a:latin typeface="Abadi Extra Light"/>
                <a:ea typeface="+mj-ea"/>
                <a:cs typeface="Arial"/>
                <a:sym typeface="Arial"/>
              </a:rPr>
              <a:t>2020 POTENTIAL WORK-RELATED STRESSORS</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endParaRPr kumimoji="0" lang="en-US" sz="3200" b="1" i="0" u="none" strike="noStrike" kern="0" cap="none" spc="600" normalizeH="0" baseline="0" noProof="0">
              <a:ln>
                <a:noFill/>
              </a:ln>
              <a:solidFill>
                <a:srgbClr val="FFFFFF"/>
              </a:solidFill>
              <a:effectLst/>
              <a:highlight>
                <a:srgbClr val="006699"/>
              </a:highlight>
              <a:uLnTx/>
              <a:uFillTx/>
              <a:latin typeface="Abadi Extra Light"/>
              <a:cs typeface="Arial"/>
              <a:sym typeface="Arial"/>
            </a:endParaRPr>
          </a:p>
        </p:txBody>
      </p:sp>
      <p:pic>
        <p:nvPicPr>
          <p:cNvPr id="14" name="Picture 14">
            <a:extLst>
              <a:ext uri="{FF2B5EF4-FFF2-40B4-BE49-F238E27FC236}">
                <a16:creationId xmlns:a16="http://schemas.microsoft.com/office/drawing/2014/main" id="{BDE35135-FEAA-4607-97CF-177AD1D32D64}"/>
              </a:ext>
            </a:extLst>
          </p:cNvPr>
          <p:cNvPicPr>
            <a:picLocks noChangeAspect="1"/>
          </p:cNvPicPr>
          <p:nvPr/>
        </p:nvPicPr>
        <p:blipFill rotWithShape="1">
          <a:blip r:embed="rId4">
            <a:duotone>
              <a:schemeClr val="bg2">
                <a:shade val="45000"/>
                <a:satMod val="135000"/>
              </a:schemeClr>
              <a:prstClr val="white"/>
            </a:duotone>
          </a:blip>
          <a:srcRect t="18461" b="57518"/>
          <a:stretch/>
        </p:blipFill>
        <p:spPr>
          <a:xfrm>
            <a:off x="845332" y="2549341"/>
            <a:ext cx="856745" cy="839961"/>
          </a:xfrm>
          <a:prstGeom prst="rect">
            <a:avLst/>
          </a:prstGeom>
        </p:spPr>
      </p:pic>
      <p:pic>
        <p:nvPicPr>
          <p:cNvPr id="11" name="Picture 14">
            <a:extLst>
              <a:ext uri="{FF2B5EF4-FFF2-40B4-BE49-F238E27FC236}">
                <a16:creationId xmlns:a16="http://schemas.microsoft.com/office/drawing/2014/main" id="{16C4CC62-EF76-4BFC-8964-2624E574E2F3}"/>
              </a:ext>
            </a:extLst>
          </p:cNvPr>
          <p:cNvPicPr>
            <a:picLocks noChangeAspect="1"/>
          </p:cNvPicPr>
          <p:nvPr/>
        </p:nvPicPr>
        <p:blipFill rotWithShape="1">
          <a:blip r:embed="rId4">
            <a:duotone>
              <a:schemeClr val="accent3">
                <a:shade val="45000"/>
                <a:satMod val="135000"/>
              </a:schemeClr>
              <a:prstClr val="white"/>
            </a:duotone>
          </a:blip>
          <a:srcRect l="1075" t="82688" r="-5914" b="847"/>
          <a:stretch/>
        </p:blipFill>
        <p:spPr>
          <a:xfrm>
            <a:off x="701220" y="3614378"/>
            <a:ext cx="1144970" cy="746511"/>
          </a:xfrm>
          <a:prstGeom prst="rect">
            <a:avLst/>
          </a:prstGeom>
        </p:spPr>
      </p:pic>
      <p:pic>
        <p:nvPicPr>
          <p:cNvPr id="15" name="Picture 14">
            <a:extLst>
              <a:ext uri="{FF2B5EF4-FFF2-40B4-BE49-F238E27FC236}">
                <a16:creationId xmlns:a16="http://schemas.microsoft.com/office/drawing/2014/main" id="{81387C86-A8A0-4E8A-B5F9-2B5F94ED5E57}"/>
              </a:ext>
            </a:extLst>
          </p:cNvPr>
          <p:cNvPicPr>
            <a:picLocks noChangeAspect="1"/>
          </p:cNvPicPr>
          <p:nvPr/>
        </p:nvPicPr>
        <p:blipFill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7510"/>
                    </a14:imgEffect>
                    <a14:imgEffect>
                      <a14:saturation sat="105000"/>
                    </a14:imgEffect>
                  </a14:imgLayer>
                </a14:imgProps>
              </a:ext>
            </a:extLst>
          </a:blip>
          <a:srcRect l="1415" t="63203" r="-6604" b="17316"/>
          <a:stretch/>
        </p:blipFill>
        <p:spPr>
          <a:xfrm>
            <a:off x="701220" y="1593214"/>
            <a:ext cx="1144970" cy="813709"/>
          </a:xfrm>
          <a:prstGeom prst="rect">
            <a:avLst/>
          </a:prstGeom>
        </p:spPr>
      </p:pic>
      <p:sp>
        <p:nvSpPr>
          <p:cNvPr id="13" name="Slide Number Placeholder 9">
            <a:extLst>
              <a:ext uri="{FF2B5EF4-FFF2-40B4-BE49-F238E27FC236}">
                <a16:creationId xmlns:a16="http://schemas.microsoft.com/office/drawing/2014/main" id="{0286CF2D-D304-4883-97DE-B2C7388393C4}"/>
              </a:ext>
            </a:extLst>
          </p:cNvPr>
          <p:cNvSpPr>
            <a:spLocks noGrp="1"/>
          </p:cNvSpPr>
          <p:nvPr>
            <p:ph type="sldNum" sz="quarter" idx="12"/>
          </p:nvPr>
        </p:nvSpPr>
        <p:spPr>
          <a:xfrm>
            <a:off x="9419617" y="6556507"/>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5</a:t>
            </a:r>
          </a:p>
        </p:txBody>
      </p:sp>
      <p:sp>
        <p:nvSpPr>
          <p:cNvPr id="2" name="Date Placeholder 1">
            <a:extLst>
              <a:ext uri="{FF2B5EF4-FFF2-40B4-BE49-F238E27FC236}">
                <a16:creationId xmlns:a16="http://schemas.microsoft.com/office/drawing/2014/main" id="{160C0264-65E7-4205-B85E-319224A5C8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827690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0" name="TextBox 9">
            <a:extLst>
              <a:ext uri="{FF2B5EF4-FFF2-40B4-BE49-F238E27FC236}">
                <a16:creationId xmlns:a16="http://schemas.microsoft.com/office/drawing/2014/main" id="{B61A5E55-2DF8-4BE0-A263-130EA596E711}"/>
              </a:ext>
            </a:extLst>
          </p:cNvPr>
          <p:cNvSpPr txBox="1"/>
          <p:nvPr/>
        </p:nvSpPr>
        <p:spPr>
          <a:xfrm>
            <a:off x="1383587" y="1517410"/>
            <a:ext cx="9988536" cy="5170646"/>
          </a:xfrm>
          <a:prstGeom prst="rect">
            <a:avLst/>
          </a:prstGeom>
          <a:noFill/>
        </p:spPr>
        <p:txBody>
          <a:bodyPr wrap="square" rtlCol="0">
            <a:spAutoFit/>
          </a:bodyPr>
          <a:lstStyle/>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WORKING OUTSIDE THE HOME (i.e., frontline workers)</a:t>
            </a:r>
            <a:endPar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EMPLOYER-PROVIDED PROTECTIVE MEASURES</a:t>
            </a:r>
            <a:r>
              <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 </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paid sick leave</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prstClr val="black"/>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personal protective equipment (PPE)</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implemented social distancing</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additional health and safety training</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6699"/>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ventilation</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6699"/>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vaccine resources and/or mandates </a:t>
            </a: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EMPLOYMENT DISRUPTION DUE TO THE PANDEMIC</a:t>
            </a:r>
            <a:r>
              <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 </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6699"/>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job loss (e.g., “great resignation”)</a:t>
            </a:r>
          </a:p>
          <a:p>
            <a:pPr marL="1295390" marR="0" lvl="2"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rPr>
              <a:t>reduced hours or took leave (e.g., needed to provide childcare)</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0" i="0" u="none" strike="noStrike" kern="0" cap="none" spc="0" normalizeH="0" baseline="0" noProof="0">
              <a:ln>
                <a:noFill/>
              </a:ln>
              <a:solidFill>
                <a:srgbClr val="000000"/>
              </a:solidFill>
              <a:effectLst/>
              <a:uLnTx/>
              <a:uFillTx/>
              <a:latin typeface="Abadi Extra Light" panose="020B0204020104020204" pitchFamily="34" charset="0"/>
              <a:ea typeface="Calibri" panose="020F0502020204030204" pitchFamily="34" charset="0"/>
              <a:cs typeface="Times New Roman" panose="02020603050405020304" pitchFamily="18" charset="0"/>
              <a:sym typeface="Arial"/>
            </a:endParaRPr>
          </a:p>
        </p:txBody>
      </p:sp>
      <p:sp>
        <p:nvSpPr>
          <p:cNvPr id="4" name="Title 1">
            <a:extLst>
              <a:ext uri="{FF2B5EF4-FFF2-40B4-BE49-F238E27FC236}">
                <a16:creationId xmlns:a16="http://schemas.microsoft.com/office/drawing/2014/main" id="{EF1CD7DA-6A52-4395-BFCA-D0F428C8497D}"/>
              </a:ext>
            </a:extLst>
          </p:cNvPr>
          <p:cNvSpPr txBox="1">
            <a:spLocks/>
          </p:cNvSpPr>
          <p:nvPr/>
        </p:nvSpPr>
        <p:spPr>
          <a:xfrm>
            <a:off x="1585436" y="75674"/>
            <a:ext cx="10266116" cy="138746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endParaRPr kumimoji="0" lang="en-US" sz="2400" b="1" i="0" u="none" strike="noStrike" kern="0" cap="none" spc="800" normalizeH="0" baseline="0" noProof="0">
              <a:ln>
                <a:noFill/>
              </a:ln>
              <a:solidFill>
                <a:srgbClr val="FFFFFF"/>
              </a:solidFill>
              <a:effectLst/>
              <a:uLnTx/>
              <a:uFillTx/>
              <a:latin typeface="Abadi Extra Light"/>
              <a:cs typeface="Arial"/>
              <a:sym typeface="Arial"/>
            </a:endParaRPr>
          </a:p>
        </p:txBody>
      </p:sp>
      <p:sp>
        <p:nvSpPr>
          <p:cNvPr id="12" name="Title 1">
            <a:extLst>
              <a:ext uri="{FF2B5EF4-FFF2-40B4-BE49-F238E27FC236}">
                <a16:creationId xmlns:a16="http://schemas.microsoft.com/office/drawing/2014/main" id="{2E75AEBA-DED2-4532-9C67-5BE3C92E853C}"/>
              </a:ext>
            </a:extLst>
          </p:cNvPr>
          <p:cNvSpPr txBox="1">
            <a:spLocks/>
          </p:cNvSpPr>
          <p:nvPr/>
        </p:nvSpPr>
        <p:spPr>
          <a:xfrm>
            <a:off x="0" y="0"/>
            <a:ext cx="12192000" cy="1120911"/>
          </a:xfrm>
          <a:prstGeom prst="rect">
            <a:avLst/>
          </a:prstGeom>
          <a:solidFill>
            <a:srgbClr val="00206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1200" cap="none" spc="800" normalizeH="0" baseline="0" noProof="0" dirty="0">
                <a:ln>
                  <a:noFill/>
                </a:ln>
                <a:solidFill>
                  <a:srgbClr val="FFFFFF"/>
                </a:solidFill>
                <a:effectLst/>
                <a:uLnTx/>
                <a:uFillTx/>
                <a:latin typeface="Abadi Extra Light"/>
                <a:ea typeface="+mj-ea"/>
                <a:cs typeface="Arial"/>
                <a:sym typeface="Arial"/>
              </a:rPr>
              <a:t> </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1200" cap="none" spc="800" normalizeH="0" baseline="0" noProof="0" dirty="0">
                <a:ln>
                  <a:noFill/>
                </a:ln>
                <a:solidFill>
                  <a:srgbClr val="FFFFFF"/>
                </a:solidFill>
                <a:effectLst/>
                <a:uLnTx/>
                <a:uFillTx/>
                <a:latin typeface="Abadi Extra Light"/>
                <a:ea typeface="+mj-ea"/>
                <a:cs typeface="Arial"/>
                <a:sym typeface="Arial"/>
              </a:rPr>
              <a:t>2022 POTENTIAL WORK-RELATED STRESSORS</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endParaRPr kumimoji="0" lang="en-US" sz="3200" b="1" i="0" u="none" strike="noStrike" kern="0" cap="none" spc="600" normalizeH="0" baseline="0" noProof="0" dirty="0">
              <a:ln>
                <a:noFill/>
              </a:ln>
              <a:solidFill>
                <a:srgbClr val="FFFFFF"/>
              </a:solidFill>
              <a:effectLst/>
              <a:uLnTx/>
              <a:uFillTx/>
              <a:latin typeface="Abadi Extra Light"/>
              <a:cs typeface="Arial"/>
              <a:sym typeface="Arial"/>
            </a:endParaRPr>
          </a:p>
        </p:txBody>
      </p:sp>
      <p:pic>
        <p:nvPicPr>
          <p:cNvPr id="11" name="Picture 14">
            <a:extLst>
              <a:ext uri="{FF2B5EF4-FFF2-40B4-BE49-F238E27FC236}">
                <a16:creationId xmlns:a16="http://schemas.microsoft.com/office/drawing/2014/main" id="{16C4CC62-EF76-4BFC-8964-2624E574E2F3}"/>
              </a:ext>
            </a:extLst>
          </p:cNvPr>
          <p:cNvPicPr>
            <a:picLocks noChangeAspect="1"/>
          </p:cNvPicPr>
          <p:nvPr/>
        </p:nvPicPr>
        <p:blipFill rotWithShape="1">
          <a:blip r:embed="rId3">
            <a:duotone>
              <a:schemeClr val="accent3">
                <a:shade val="45000"/>
                <a:satMod val="135000"/>
              </a:schemeClr>
              <a:prstClr val="white"/>
            </a:duotone>
          </a:blip>
          <a:srcRect l="1075" t="82688" r="-5914" b="847"/>
          <a:stretch/>
        </p:blipFill>
        <p:spPr>
          <a:xfrm>
            <a:off x="701220" y="3824151"/>
            <a:ext cx="1144970" cy="746511"/>
          </a:xfrm>
          <a:prstGeom prst="rect">
            <a:avLst/>
          </a:prstGeom>
        </p:spPr>
      </p:pic>
      <p:pic>
        <p:nvPicPr>
          <p:cNvPr id="15" name="Picture 14">
            <a:extLst>
              <a:ext uri="{FF2B5EF4-FFF2-40B4-BE49-F238E27FC236}">
                <a16:creationId xmlns:a16="http://schemas.microsoft.com/office/drawing/2014/main" id="{81387C86-A8A0-4E8A-B5F9-2B5F94ED5E57}"/>
              </a:ext>
            </a:extLst>
          </p:cNvPr>
          <p:cNvPicPr>
            <a:picLocks noChangeAspect="1"/>
          </p:cNvPicPr>
          <p:nvPr/>
        </p:nvPicPr>
        <p:blipFill rotWithShape="1">
          <a:blip r:embed="rId3">
            <a:duotone>
              <a:schemeClr val="accent3">
                <a:shade val="45000"/>
                <a:satMod val="135000"/>
              </a:schemeClr>
              <a:prstClr val="white"/>
            </a:duotone>
          </a:blip>
          <a:srcRect l="1415" t="63203" r="-6604" b="17316"/>
          <a:stretch/>
        </p:blipFill>
        <p:spPr>
          <a:xfrm>
            <a:off x="701220" y="1639560"/>
            <a:ext cx="1144970" cy="813709"/>
          </a:xfrm>
          <a:prstGeom prst="rect">
            <a:avLst/>
          </a:prstGeom>
        </p:spPr>
      </p:pic>
      <p:sp>
        <p:nvSpPr>
          <p:cNvPr id="13" name="Slide Number Placeholder 9">
            <a:extLst>
              <a:ext uri="{FF2B5EF4-FFF2-40B4-BE49-F238E27FC236}">
                <a16:creationId xmlns:a16="http://schemas.microsoft.com/office/drawing/2014/main" id="{7755553C-0AFE-4315-B936-CAC62F3816BF}"/>
              </a:ext>
            </a:extLst>
          </p:cNvPr>
          <p:cNvSpPr>
            <a:spLocks noGrp="1"/>
          </p:cNvSpPr>
          <p:nvPr>
            <p:ph type="sldNum" sz="quarter" idx="12"/>
          </p:nvPr>
        </p:nvSpPr>
        <p:spPr>
          <a:xfrm>
            <a:off x="9422221" y="6556507"/>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6</a:t>
            </a:r>
          </a:p>
        </p:txBody>
      </p:sp>
      <p:pic>
        <p:nvPicPr>
          <p:cNvPr id="16" name="Picture 14">
            <a:extLst>
              <a:ext uri="{FF2B5EF4-FFF2-40B4-BE49-F238E27FC236}">
                <a16:creationId xmlns:a16="http://schemas.microsoft.com/office/drawing/2014/main" id="{FEC71C63-DB0B-4002-AE8F-A08DB346BADD}"/>
              </a:ext>
            </a:extLst>
          </p:cNvPr>
          <p:cNvPicPr>
            <a:picLocks noChangeAspect="1"/>
          </p:cNvPicPr>
          <p:nvPr/>
        </p:nvPicPr>
        <p:blipFill rotWithShape="1">
          <a:blip r:embed="rId3">
            <a:duotone>
              <a:schemeClr val="bg2">
                <a:shade val="45000"/>
                <a:satMod val="135000"/>
              </a:schemeClr>
              <a:prstClr val="white"/>
            </a:duotone>
          </a:blip>
          <a:srcRect t="18461" b="57518"/>
          <a:stretch/>
        </p:blipFill>
        <p:spPr>
          <a:xfrm>
            <a:off x="845332" y="2672004"/>
            <a:ext cx="856745" cy="839961"/>
          </a:xfrm>
          <a:prstGeom prst="rect">
            <a:avLst/>
          </a:prstGeom>
        </p:spPr>
      </p:pic>
      <p:pic>
        <p:nvPicPr>
          <p:cNvPr id="17" name="Google Shape;106;p18">
            <a:extLst>
              <a:ext uri="{FF2B5EF4-FFF2-40B4-BE49-F238E27FC236}">
                <a16:creationId xmlns:a16="http://schemas.microsoft.com/office/drawing/2014/main" id="{7D84D961-1222-4BCE-BE57-43C9E33DFB80}"/>
              </a:ext>
            </a:extLst>
          </p:cNvPr>
          <p:cNvPicPr preferRelativeResize="0"/>
          <p:nvPr/>
        </p:nvPicPr>
        <p:blipFill>
          <a:blip r:embed="rId4">
            <a:alphaModFix amt="69000"/>
            <a:duotone>
              <a:prstClr val="black"/>
              <a:schemeClr val="accent3">
                <a:tint val="45000"/>
                <a:satMod val="400000"/>
              </a:schemeClr>
            </a:duotone>
          </a:blip>
          <a:stretch>
            <a:fillRect/>
          </a:stretch>
        </p:blipFill>
        <p:spPr>
          <a:xfrm>
            <a:off x="926380" y="5038335"/>
            <a:ext cx="659056" cy="604509"/>
          </a:xfrm>
          <a:prstGeom prst="rect">
            <a:avLst/>
          </a:prstGeom>
          <a:noFill/>
          <a:ln>
            <a:solidFill>
              <a:schemeClr val="bg1"/>
            </a:solidFill>
          </a:ln>
          <a:effectLst>
            <a:outerShdw blurRad="50800" dist="50800" dir="5400000" algn="ctr" rotWithShape="0">
              <a:schemeClr val="bg1"/>
            </a:outerShdw>
          </a:effectLst>
        </p:spPr>
      </p:pic>
      <p:sp>
        <p:nvSpPr>
          <p:cNvPr id="2" name="Date Placeholder 1">
            <a:extLst>
              <a:ext uri="{FF2B5EF4-FFF2-40B4-BE49-F238E27FC236}">
                <a16:creationId xmlns:a16="http://schemas.microsoft.com/office/drawing/2014/main" id="{14386652-F6AF-4158-807C-4570EC7D75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4244579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6" name="Picture 5">
            <a:extLst>
              <a:ext uri="{FF2B5EF4-FFF2-40B4-BE49-F238E27FC236}">
                <a16:creationId xmlns:a16="http://schemas.microsoft.com/office/drawing/2014/main" id="{C34390E1-8982-4F16-AEAF-4A7AF0437BDB}"/>
              </a:ext>
            </a:extLst>
          </p:cNvPr>
          <p:cNvPicPr>
            <a:picLocks noChangeAspect="1"/>
          </p:cNvPicPr>
          <p:nvPr/>
        </p:nvPicPr>
        <p:blipFill>
          <a:blip r:embed="rId3"/>
          <a:stretch>
            <a:fillRect/>
          </a:stretch>
        </p:blipFill>
        <p:spPr>
          <a:xfrm>
            <a:off x="61398" y="985191"/>
            <a:ext cx="8239356" cy="5872809"/>
          </a:xfrm>
          <a:prstGeom prst="rect">
            <a:avLst/>
          </a:prstGeom>
        </p:spPr>
      </p:pic>
      <p:sp>
        <p:nvSpPr>
          <p:cNvPr id="11" name="Google Shape;218;p29">
            <a:extLst>
              <a:ext uri="{FF2B5EF4-FFF2-40B4-BE49-F238E27FC236}">
                <a16:creationId xmlns:a16="http://schemas.microsoft.com/office/drawing/2014/main" id="{F7A33A18-BA38-43C0-A913-91D8509751B6}"/>
              </a:ext>
            </a:extLst>
          </p:cNvPr>
          <p:cNvSpPr txBox="1"/>
          <p:nvPr/>
        </p:nvSpPr>
        <p:spPr>
          <a:xfrm>
            <a:off x="-856" y="101600"/>
            <a:ext cx="12192437" cy="934400"/>
          </a:xfrm>
          <a:prstGeom prst="rect">
            <a:avLst/>
          </a:prstGeom>
          <a:noFill/>
          <a:ln w="9525" cap="flat" cmpd="sng">
            <a:no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300" normalizeH="0" baseline="0" noProof="0">
                <a:ln>
                  <a:noFill/>
                </a:ln>
                <a:solidFill>
                  <a:prstClr val="white"/>
                </a:solidFill>
                <a:effectLst/>
                <a:uLnTx/>
                <a:uFillTx/>
                <a:latin typeface="Abadi Extra Light" panose="020B0204020104020204" pitchFamily="34" charset="0"/>
                <a:ea typeface="+mn-ea"/>
                <a:cs typeface="+mn-cs"/>
              </a:rPr>
              <a:t>POTENTIAL STRESSORS: WORKING OUTSIDE THE HOME</a:t>
            </a:r>
          </a:p>
        </p:txBody>
      </p:sp>
      <p:sp>
        <p:nvSpPr>
          <p:cNvPr id="7" name="Google Shape;219;p29">
            <a:extLst>
              <a:ext uri="{FF2B5EF4-FFF2-40B4-BE49-F238E27FC236}">
                <a16:creationId xmlns:a16="http://schemas.microsoft.com/office/drawing/2014/main" id="{E215D5F0-7648-45DF-96FD-1BEA90383E4C}"/>
              </a:ext>
            </a:extLst>
          </p:cNvPr>
          <p:cNvSpPr txBox="1"/>
          <p:nvPr/>
        </p:nvSpPr>
        <p:spPr>
          <a:xfrm>
            <a:off x="8880954" y="737535"/>
            <a:ext cx="3125260" cy="4991720"/>
          </a:xfrm>
          <a:prstGeom prst="rect">
            <a:avLst/>
          </a:prstGeom>
          <a:noFill/>
          <a:ln>
            <a:noFill/>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Abadi Extra Light"/>
              <a:ea typeface="Robot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badi Extra Light"/>
                <a:ea typeface="+mn-ea"/>
                <a:cs typeface="Arial"/>
              </a:rPr>
              <a:t>Overall, 1 in 2, employed respondents were frontline workers, facing increased risk of COVID-19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badi Extra Ligh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badi Extra Light"/>
                <a:ea typeface="+mn-ea"/>
                <a:cs typeface="Arial"/>
              </a:rPr>
              <a:t>The percentages varied widely across industries.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badi Extra Ligh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badi Extra Light"/>
                <a:ea typeface="+mn-ea"/>
                <a:cs typeface="Arial"/>
              </a:rPr>
              <a:t>Even within certain industries, the percentage who worked outside the home varied by subgroup.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badi Extra Light"/>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badi Extra Light"/>
                <a:ea typeface="+mn-ea"/>
                <a:cs typeface="Arial"/>
              </a:rPr>
              <a:t>The three industry groups with the highest percentage of workers experiencing poor mental health, also had the highest percentages working outside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73763"/>
              </a:solidFill>
              <a:effectLst/>
              <a:uLnTx/>
              <a:uFillTx/>
              <a:latin typeface="Abadi Extra Light"/>
              <a:ea typeface="Roboto"/>
              <a:cs typeface="+mn-cs"/>
            </a:endParaRPr>
          </a:p>
        </p:txBody>
      </p:sp>
      <p:sp>
        <p:nvSpPr>
          <p:cNvPr id="8" name="TextBox 7">
            <a:extLst>
              <a:ext uri="{FF2B5EF4-FFF2-40B4-BE49-F238E27FC236}">
                <a16:creationId xmlns:a16="http://schemas.microsoft.com/office/drawing/2014/main" id="{31F6E820-A8FB-4458-B0E6-CCB4EA6B1C0E}"/>
              </a:ext>
            </a:extLst>
          </p:cNvPr>
          <p:cNvSpPr txBox="1"/>
          <p:nvPr/>
        </p:nvSpPr>
        <p:spPr>
          <a:xfrm rot="-10800000" flipV="1">
            <a:off x="8395855" y="5373548"/>
            <a:ext cx="3610358" cy="147732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Abadi Extra Light"/>
                <a:ea typeface="+mn-ea"/>
                <a:cs typeface="+mn-cs"/>
              </a:rPr>
              <a:t>Notes: 1) "Retail: Grocery" = CIC 4970 Grocery Stores, 4980 Specialty Food Stores, 5090 Gas Stations [includes those with convenient stores];  "Other Industries"  = Mining; Agriculture, Forestry, Fishing and Hunting; Utilities; Wholesale Trade; Management of Companies and Enterprises; Military; 2) Currently employed refers to employed full-time, part-time or self employed at the time of the survey in fall of 2020; 3)Sample N=19,408</a:t>
            </a:r>
          </a:p>
        </p:txBody>
      </p:sp>
      <p:sp>
        <p:nvSpPr>
          <p:cNvPr id="16" name="Arrow: Right 15">
            <a:extLst>
              <a:ext uri="{FF2B5EF4-FFF2-40B4-BE49-F238E27FC236}">
                <a16:creationId xmlns:a16="http://schemas.microsoft.com/office/drawing/2014/main" id="{70DA0654-18C2-4074-8D0B-D83B1561A15E}"/>
              </a:ext>
            </a:extLst>
          </p:cNvPr>
          <p:cNvSpPr/>
          <p:nvPr/>
        </p:nvSpPr>
        <p:spPr>
          <a:xfrm rot="10800000">
            <a:off x="8036323" y="2049263"/>
            <a:ext cx="489204" cy="105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22F6BE44-0207-4EA9-90A5-60E2FA7C58FC}"/>
              </a:ext>
            </a:extLst>
          </p:cNvPr>
          <p:cNvSpPr/>
          <p:nvPr/>
        </p:nvSpPr>
        <p:spPr>
          <a:xfrm rot="10800000">
            <a:off x="7875050" y="2250396"/>
            <a:ext cx="489204" cy="105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7C88FD65-821A-4682-8774-8D9DC3D69852}"/>
              </a:ext>
            </a:extLst>
          </p:cNvPr>
          <p:cNvSpPr/>
          <p:nvPr/>
        </p:nvSpPr>
        <p:spPr>
          <a:xfrm rot="10800000">
            <a:off x="7828172" y="2428026"/>
            <a:ext cx="489204" cy="105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Google Shape;218;p29">
            <a:extLst>
              <a:ext uri="{FF2B5EF4-FFF2-40B4-BE49-F238E27FC236}">
                <a16:creationId xmlns:a16="http://schemas.microsoft.com/office/drawing/2014/main" id="{5B2BFF90-B527-40F9-9188-2954FCB548A7}"/>
              </a:ext>
            </a:extLst>
          </p:cNvPr>
          <p:cNvSpPr txBox="1"/>
          <p:nvPr/>
        </p:nvSpPr>
        <p:spPr>
          <a:xfrm>
            <a:off x="0" y="-52021"/>
            <a:ext cx="12192856" cy="934400"/>
          </a:xfrm>
          <a:prstGeom prst="rect">
            <a:avLst/>
          </a:prstGeom>
          <a:solidFill>
            <a:srgbClr val="002060"/>
          </a:solidFill>
          <a:ln w="9525" cap="flat" cmpd="sng">
            <a:solidFill>
              <a:srgbClr val="002060"/>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600" b="1" i="0" u="none" strike="noStrike" kern="1200" cap="none" spc="300" normalizeH="0" baseline="0" noProof="0" dirty="0">
                <a:ln>
                  <a:noFill/>
                </a:ln>
                <a:solidFill>
                  <a:srgbClr val="FFFFFF"/>
                </a:solidFill>
                <a:effectLst/>
                <a:uLnTx/>
                <a:uFillTx/>
                <a:latin typeface="Abadi Extra Light"/>
                <a:ea typeface="+mn-ea"/>
                <a:cs typeface="Arial"/>
                <a:sym typeface="Arial"/>
              </a:rPr>
              <a:t>POTENTIAL STRESSOR: </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600" b="1" i="0" u="none" strike="noStrike" kern="1200" cap="none" spc="300" normalizeH="0" baseline="0" noProof="0" dirty="0">
                <a:ln>
                  <a:noFill/>
                </a:ln>
                <a:solidFill>
                  <a:srgbClr val="FFFFFF"/>
                </a:solidFill>
                <a:effectLst/>
                <a:uLnTx/>
                <a:uFillTx/>
                <a:latin typeface="Abadi Extra Light"/>
                <a:ea typeface="+mn-ea"/>
                <a:cs typeface="Arial"/>
                <a:sym typeface="Arial"/>
              </a:rPr>
              <a:t>WORKING OUTSIDE THE HOME</a:t>
            </a:r>
          </a:p>
        </p:txBody>
      </p:sp>
      <p:sp>
        <p:nvSpPr>
          <p:cNvPr id="27" name="Slide Number Placeholder 9">
            <a:extLst>
              <a:ext uri="{FF2B5EF4-FFF2-40B4-BE49-F238E27FC236}">
                <a16:creationId xmlns:a16="http://schemas.microsoft.com/office/drawing/2014/main" id="{B92546A9-575E-4B2D-AACE-2380DEC29ECD}"/>
              </a:ext>
            </a:extLst>
          </p:cNvPr>
          <p:cNvSpPr>
            <a:spLocks noGrp="1"/>
          </p:cNvSpPr>
          <p:nvPr>
            <p:ph type="sldNum" sz="quarter" idx="12"/>
          </p:nvPr>
        </p:nvSpPr>
        <p:spPr>
          <a:xfrm>
            <a:off x="9419617" y="6428643"/>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7</a:t>
            </a:r>
          </a:p>
        </p:txBody>
      </p:sp>
      <p:sp>
        <p:nvSpPr>
          <p:cNvPr id="2" name="Date Placeholder 1">
            <a:extLst>
              <a:ext uri="{FF2B5EF4-FFF2-40B4-BE49-F238E27FC236}">
                <a16:creationId xmlns:a16="http://schemas.microsoft.com/office/drawing/2014/main" id="{C7E3CC0B-4F3B-4B9F-8D69-6D6ACBDD4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2438781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12" name="TextBox 11">
            <a:extLst>
              <a:ext uri="{FF2B5EF4-FFF2-40B4-BE49-F238E27FC236}">
                <a16:creationId xmlns:a16="http://schemas.microsoft.com/office/drawing/2014/main" id="{4E148F0A-A5AA-4B78-A94E-63D7EFEE0019}"/>
              </a:ext>
            </a:extLst>
          </p:cNvPr>
          <p:cNvSpPr txBox="1"/>
          <p:nvPr/>
        </p:nvSpPr>
        <p:spPr>
          <a:xfrm>
            <a:off x="1942074" y="6102701"/>
            <a:ext cx="8481952" cy="46166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1200" cap="none" spc="0" normalizeH="0" baseline="0" noProof="0" dirty="0">
                <a:ln>
                  <a:noFill/>
                </a:ln>
                <a:solidFill>
                  <a:srgbClr val="7F7F7F"/>
                </a:solidFill>
                <a:effectLst/>
                <a:uLnTx/>
                <a:uFillTx/>
                <a:latin typeface="Abadi Extra Light"/>
                <a:ea typeface="+mn-ea"/>
                <a:cs typeface="+mn-cs"/>
                <a:sym typeface="Arial"/>
              </a:rPr>
              <a:t>Notes: 1) Full industry breakdowns are available upon request; 2)^ denotes estimate is not statistically significantly different from the average for all occupations; 3) Sample Ns: N=7,722 (sick leave), N=7,771 (other protections)</a:t>
            </a:r>
          </a:p>
        </p:txBody>
      </p:sp>
      <p:sp>
        <p:nvSpPr>
          <p:cNvPr id="14" name="TextBox 13">
            <a:extLst>
              <a:ext uri="{FF2B5EF4-FFF2-40B4-BE49-F238E27FC236}">
                <a16:creationId xmlns:a16="http://schemas.microsoft.com/office/drawing/2014/main" id="{4249D855-B6D4-444A-AC59-57A18C74617E}"/>
              </a:ext>
            </a:extLst>
          </p:cNvPr>
          <p:cNvSpPr txBox="1"/>
          <p:nvPr/>
        </p:nvSpPr>
        <p:spPr>
          <a:xfrm>
            <a:off x="1961266" y="2939550"/>
            <a:ext cx="4362469"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badi Extra Light"/>
                <a:ea typeface="+mn-ea"/>
                <a:cs typeface="Arial"/>
                <a:sym typeface="Arial"/>
              </a:rPr>
              <a:t>77%</a:t>
            </a: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 </a:t>
            </a:r>
            <a:r>
              <a:rPr kumimoji="0" lang="en-US" sz="1600" b="0" i="0" u="none" strike="noStrike" kern="0" cap="none" spc="0" normalizeH="0" baseline="0" noProof="0">
                <a:ln>
                  <a:noFill/>
                </a:ln>
                <a:solidFill>
                  <a:srgbClr val="000000"/>
                </a:solidFill>
                <a:effectLst/>
                <a:uLnTx/>
                <a:uFillTx/>
                <a:latin typeface="Abadi Extra Light"/>
                <a:ea typeface="+mn-ea"/>
                <a:cs typeface="Arial"/>
                <a:sym typeface="Arial"/>
              </a:rPr>
              <a:t>reported having </a:t>
            </a:r>
            <a:r>
              <a:rPr kumimoji="0" lang="en-US" sz="1600" b="1" i="0" u="none" strike="noStrike" kern="0" cap="none" spc="0" normalizeH="0" baseline="0" noProof="0">
                <a:ln>
                  <a:noFill/>
                </a:ln>
                <a:solidFill>
                  <a:srgbClr val="000000"/>
                </a:solidFill>
                <a:effectLst/>
                <a:uLnTx/>
                <a:uFillTx/>
                <a:latin typeface="Abadi Extra Light"/>
                <a:ea typeface="+mn-ea"/>
                <a:cs typeface="Arial"/>
                <a:sym typeface="Arial"/>
              </a:rPr>
              <a:t>paid sick leave. </a:t>
            </a:r>
            <a:endParaRPr kumimoji="0" lang="en-US" sz="1600" b="0" i="0" u="none" strike="noStrike" kern="0" cap="none" spc="0" normalizeH="0" baseline="0" noProof="0">
              <a:ln>
                <a:noFill/>
              </a:ln>
              <a:solidFill>
                <a:srgbClr val="000000"/>
              </a:solidFill>
              <a:effectLst/>
              <a:uLnTx/>
              <a:uFillTx/>
              <a:latin typeface="Abadi Extra Light"/>
              <a:ea typeface="+mn-ea"/>
              <a:cs typeface="Arial"/>
              <a:sym typeface="Arial"/>
            </a:endParaRPr>
          </a:p>
        </p:txBody>
      </p:sp>
      <p:pic>
        <p:nvPicPr>
          <p:cNvPr id="16" name="Picture 14">
            <a:extLst>
              <a:ext uri="{FF2B5EF4-FFF2-40B4-BE49-F238E27FC236}">
                <a16:creationId xmlns:a16="http://schemas.microsoft.com/office/drawing/2014/main" id="{B3D7BCF4-45C5-4211-9C08-842F58821566}"/>
              </a:ext>
            </a:extLst>
          </p:cNvPr>
          <p:cNvPicPr>
            <a:picLocks noChangeAspect="1"/>
          </p:cNvPicPr>
          <p:nvPr/>
        </p:nvPicPr>
        <p:blipFill rotWithShape="1">
          <a:blip r:embed="rId3">
            <a:duotone>
              <a:schemeClr val="accent3">
                <a:shade val="45000"/>
                <a:satMod val="135000"/>
              </a:schemeClr>
              <a:prstClr val="white"/>
            </a:duotone>
          </a:blip>
          <a:srcRect l="1075" t="82688" r="-5914" b="847"/>
          <a:stretch/>
        </p:blipFill>
        <p:spPr>
          <a:xfrm>
            <a:off x="919193" y="3546188"/>
            <a:ext cx="1051227" cy="685391"/>
          </a:xfrm>
          <a:prstGeom prst="rect">
            <a:avLst/>
          </a:prstGeom>
        </p:spPr>
      </p:pic>
      <p:sp>
        <p:nvSpPr>
          <p:cNvPr id="17" name="TextBox 16">
            <a:extLst>
              <a:ext uri="{FF2B5EF4-FFF2-40B4-BE49-F238E27FC236}">
                <a16:creationId xmlns:a16="http://schemas.microsoft.com/office/drawing/2014/main" id="{CA1CBB72-7665-45ED-A325-A309A5E454F6}"/>
              </a:ext>
            </a:extLst>
          </p:cNvPr>
          <p:cNvSpPr txBox="1"/>
          <p:nvPr/>
        </p:nvSpPr>
        <p:spPr>
          <a:xfrm>
            <a:off x="1945687" y="3581951"/>
            <a:ext cx="4673963"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badi Extra Light"/>
                <a:ea typeface="+mn-ea"/>
                <a:cs typeface="Arial"/>
                <a:sym typeface="Arial"/>
              </a:rPr>
              <a:t>76%</a:t>
            </a: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 </a:t>
            </a:r>
            <a:r>
              <a:rPr kumimoji="0" lang="en-US" sz="1600" b="0" i="0" u="none" strike="noStrike" kern="0" cap="none" spc="0" normalizeH="0" baseline="0" noProof="0">
                <a:ln>
                  <a:noFill/>
                </a:ln>
                <a:solidFill>
                  <a:srgbClr val="000000"/>
                </a:solidFill>
                <a:effectLst/>
                <a:uLnTx/>
                <a:uFillTx/>
                <a:latin typeface="Abadi Extra Light"/>
                <a:ea typeface="+mn-ea"/>
                <a:cs typeface="Arial"/>
                <a:sym typeface="Arial"/>
              </a:rPr>
              <a:t>worked in places that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badi Extra Light"/>
                <a:ea typeface="+mn-ea"/>
                <a:cs typeface="Arial"/>
                <a:sym typeface="Arial"/>
              </a:rPr>
              <a:t>provided personal protective equipment (PPE).</a:t>
            </a:r>
          </a:p>
        </p:txBody>
      </p:sp>
      <p:pic>
        <p:nvPicPr>
          <p:cNvPr id="21" name="Picture 14">
            <a:extLst>
              <a:ext uri="{FF2B5EF4-FFF2-40B4-BE49-F238E27FC236}">
                <a16:creationId xmlns:a16="http://schemas.microsoft.com/office/drawing/2014/main" id="{19EF4127-EA12-48F4-996B-2589BE040340}"/>
              </a:ext>
            </a:extLst>
          </p:cNvPr>
          <p:cNvPicPr>
            <a:picLocks noChangeAspect="1"/>
          </p:cNvPicPr>
          <p:nvPr/>
        </p:nvPicPr>
        <p:blipFill rotWithShape="1">
          <a:blip r:embed="rId3">
            <a:duotone>
              <a:schemeClr val="accent3">
                <a:shade val="45000"/>
                <a:satMod val="135000"/>
              </a:schemeClr>
              <a:prstClr val="white"/>
            </a:duotone>
          </a:blip>
          <a:srcRect l="1415" t="63203" r="-6604" b="17316"/>
          <a:stretch/>
        </p:blipFill>
        <p:spPr>
          <a:xfrm>
            <a:off x="966380" y="4320302"/>
            <a:ext cx="956704" cy="752848"/>
          </a:xfrm>
          <a:prstGeom prst="rect">
            <a:avLst/>
          </a:prstGeom>
        </p:spPr>
      </p:pic>
      <p:sp>
        <p:nvSpPr>
          <p:cNvPr id="22" name="TextBox 21">
            <a:extLst>
              <a:ext uri="{FF2B5EF4-FFF2-40B4-BE49-F238E27FC236}">
                <a16:creationId xmlns:a16="http://schemas.microsoft.com/office/drawing/2014/main" id="{6E94B228-5A35-4BFE-B32B-49586DF1AA34}"/>
              </a:ext>
            </a:extLst>
          </p:cNvPr>
          <p:cNvSpPr txBox="1"/>
          <p:nvPr/>
        </p:nvSpPr>
        <p:spPr>
          <a:xfrm>
            <a:off x="1957805" y="4396042"/>
            <a:ext cx="3774401"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badi Extra Light"/>
                <a:ea typeface="+mn-ea"/>
                <a:cs typeface="Arial"/>
                <a:sym typeface="Arial"/>
              </a:rPr>
              <a:t>66%</a:t>
            </a: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 </a:t>
            </a:r>
            <a:r>
              <a:rPr kumimoji="0" lang="en-US" sz="1600" b="0" i="0" u="none" strike="noStrike" kern="0" cap="none" spc="0" normalizeH="0" baseline="0" noProof="0">
                <a:ln>
                  <a:noFill/>
                </a:ln>
                <a:solidFill>
                  <a:srgbClr val="000000"/>
                </a:solidFill>
                <a:effectLst/>
                <a:uLnTx/>
                <a:uFillTx/>
                <a:latin typeface="Abadi Extra Light"/>
                <a:ea typeface="+mn-ea"/>
                <a:cs typeface="Arial"/>
                <a:sym typeface="Arial"/>
              </a:rPr>
              <a:t> worked in places that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badi Extra Light"/>
                <a:ea typeface="+mn-ea"/>
                <a:cs typeface="Arial"/>
                <a:sym typeface="Arial"/>
              </a:rPr>
              <a:t>implemented social distancing</a:t>
            </a:r>
            <a:r>
              <a:rPr kumimoji="0" lang="en-US" sz="1600" b="0" i="0" u="none" strike="noStrike" kern="0" cap="none" spc="0" normalizeH="0" baseline="0" noProof="0">
                <a:ln>
                  <a:noFill/>
                </a:ln>
                <a:solidFill>
                  <a:srgbClr val="000000"/>
                </a:solidFill>
                <a:effectLst/>
                <a:uLnTx/>
                <a:uFillTx/>
                <a:latin typeface="Abadi Extra Light"/>
                <a:ea typeface="+mn-ea"/>
                <a:cs typeface="Arial"/>
                <a:sym typeface="Arial"/>
              </a:rPr>
              <a:t>.</a:t>
            </a:r>
            <a:endParaRPr kumimoji="0" lang="en-US" sz="1600" b="1" i="0" u="none" strike="noStrike" kern="0" cap="none" spc="0" normalizeH="0" baseline="0" noProof="0">
              <a:ln>
                <a:noFill/>
              </a:ln>
              <a:solidFill>
                <a:srgbClr val="000000"/>
              </a:solidFill>
              <a:effectLst/>
              <a:uLnTx/>
              <a:uFillTx/>
              <a:latin typeface="Abadi Extra Light"/>
              <a:ea typeface="+mn-ea"/>
              <a:cs typeface="Arial"/>
              <a:sym typeface="Arial"/>
            </a:endParaRPr>
          </a:p>
        </p:txBody>
      </p:sp>
      <p:pic>
        <p:nvPicPr>
          <p:cNvPr id="25" name="Picture 14">
            <a:extLst>
              <a:ext uri="{FF2B5EF4-FFF2-40B4-BE49-F238E27FC236}">
                <a16:creationId xmlns:a16="http://schemas.microsoft.com/office/drawing/2014/main" id="{8F2F988D-D47E-4E20-860E-8CF48D22F247}"/>
              </a:ext>
            </a:extLst>
          </p:cNvPr>
          <p:cNvPicPr>
            <a:picLocks noChangeAspect="1"/>
          </p:cNvPicPr>
          <p:nvPr/>
        </p:nvPicPr>
        <p:blipFill rotWithShape="1">
          <a:blip r:embed="rId3">
            <a:alphaModFix amt="70000"/>
            <a:duotone>
              <a:schemeClr val="bg2">
                <a:shade val="45000"/>
                <a:satMod val="135000"/>
              </a:schemeClr>
              <a:prstClr val="white"/>
            </a:duotone>
          </a:blip>
          <a:srcRect l="1465" t="41450" r="-6082" b="34194"/>
          <a:stretch/>
        </p:blipFill>
        <p:spPr>
          <a:xfrm>
            <a:off x="974272" y="5061567"/>
            <a:ext cx="967801" cy="888410"/>
          </a:xfrm>
          <a:prstGeom prst="rect">
            <a:avLst/>
          </a:prstGeom>
        </p:spPr>
      </p:pic>
      <p:sp>
        <p:nvSpPr>
          <p:cNvPr id="26" name="TextBox 25">
            <a:extLst>
              <a:ext uri="{FF2B5EF4-FFF2-40B4-BE49-F238E27FC236}">
                <a16:creationId xmlns:a16="http://schemas.microsoft.com/office/drawing/2014/main" id="{550487C5-1B89-465E-85BD-963C0BAE1814}"/>
              </a:ext>
            </a:extLst>
          </p:cNvPr>
          <p:cNvSpPr txBox="1"/>
          <p:nvPr/>
        </p:nvSpPr>
        <p:spPr>
          <a:xfrm>
            <a:off x="1988160" y="5157797"/>
            <a:ext cx="4493889" cy="6771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a:ln>
                  <a:noFill/>
                </a:ln>
                <a:solidFill>
                  <a:srgbClr val="000000"/>
                </a:solidFill>
                <a:effectLst/>
                <a:uLnTx/>
                <a:uFillTx/>
                <a:latin typeface="Abadi Extra Light"/>
                <a:ea typeface="+mn-ea"/>
                <a:cs typeface="Arial"/>
                <a:sym typeface="Arial"/>
              </a:rPr>
              <a:t>44%</a:t>
            </a: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 </a:t>
            </a:r>
            <a:r>
              <a:rPr kumimoji="0" lang="en-US" sz="1600" b="0" i="0" u="none" strike="noStrike" kern="0" cap="none" spc="0" normalizeH="0" baseline="0" noProof="0">
                <a:ln>
                  <a:noFill/>
                </a:ln>
                <a:solidFill>
                  <a:srgbClr val="000000"/>
                </a:solidFill>
                <a:effectLst/>
                <a:uLnTx/>
                <a:uFillTx/>
                <a:latin typeface="Abadi Extra Light"/>
                <a:ea typeface="+mn-ea"/>
                <a:cs typeface="Arial"/>
                <a:sym typeface="Arial"/>
              </a:rPr>
              <a:t>worked in places that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badi Extra Light"/>
                <a:ea typeface="+mn-ea"/>
                <a:cs typeface="Arial"/>
                <a:sym typeface="Arial"/>
              </a:rPr>
              <a:t>provided additional health &amp; safety training.</a:t>
            </a:r>
            <a:endParaRPr kumimoji="0" lang="en-US" sz="1600" b="0" i="0" u="none" strike="noStrike" kern="0" cap="none" spc="0" normalizeH="0" baseline="0" noProof="0">
              <a:ln>
                <a:noFill/>
              </a:ln>
              <a:solidFill>
                <a:srgbClr val="000000"/>
              </a:solidFill>
              <a:effectLst/>
              <a:uLnTx/>
              <a:uFillTx/>
              <a:latin typeface="Arial"/>
              <a:ea typeface="+mn-ea"/>
              <a:cs typeface="Arial"/>
              <a:sym typeface="Arial"/>
            </a:endParaRPr>
          </a:p>
        </p:txBody>
      </p:sp>
      <p:graphicFrame>
        <p:nvGraphicFramePr>
          <p:cNvPr id="27" name="Table 4">
            <a:extLst>
              <a:ext uri="{FF2B5EF4-FFF2-40B4-BE49-F238E27FC236}">
                <a16:creationId xmlns:a16="http://schemas.microsoft.com/office/drawing/2014/main" id="{475BEC78-C3B8-4DFE-8369-B6BC3A13714F}"/>
              </a:ext>
            </a:extLst>
          </p:cNvPr>
          <p:cNvGraphicFramePr>
            <a:graphicFrameLocks noGrp="1"/>
          </p:cNvGraphicFramePr>
          <p:nvPr/>
        </p:nvGraphicFramePr>
        <p:xfrm>
          <a:off x="6011616" y="1934718"/>
          <a:ext cx="4473504" cy="3914801"/>
        </p:xfrm>
        <a:graphic>
          <a:graphicData uri="http://schemas.openxmlformats.org/drawingml/2006/table">
            <a:tbl>
              <a:tblPr firstRow="1" bandRow="1"/>
              <a:tblGrid>
                <a:gridCol w="1514683">
                  <a:extLst>
                    <a:ext uri="{9D8B030D-6E8A-4147-A177-3AD203B41FA5}">
                      <a16:colId xmlns:a16="http://schemas.microsoft.com/office/drawing/2014/main" val="472868270"/>
                    </a:ext>
                  </a:extLst>
                </a:gridCol>
                <a:gridCol w="1480541">
                  <a:extLst>
                    <a:ext uri="{9D8B030D-6E8A-4147-A177-3AD203B41FA5}">
                      <a16:colId xmlns:a16="http://schemas.microsoft.com/office/drawing/2014/main" val="1275330541"/>
                    </a:ext>
                  </a:extLst>
                </a:gridCol>
                <a:gridCol w="1478280">
                  <a:extLst>
                    <a:ext uri="{9D8B030D-6E8A-4147-A177-3AD203B41FA5}">
                      <a16:colId xmlns:a16="http://schemas.microsoft.com/office/drawing/2014/main" val="559941634"/>
                    </a:ext>
                  </a:extLst>
                </a:gridCol>
              </a:tblGrid>
              <a:tr h="1131298">
                <a:tc>
                  <a:txBody>
                    <a:bodyPr/>
                    <a:lstStyle/>
                    <a:p>
                      <a:pPr algn="ctr"/>
                      <a:endParaRPr lang="en-US" sz="1600" b="1">
                        <a:solidFill>
                          <a:schemeClr val="tx1"/>
                        </a:solidFill>
                        <a:latin typeface="Abadi Extra Light"/>
                      </a:endParaRPr>
                    </a:p>
                    <a:p>
                      <a:pPr algn="ctr"/>
                      <a:r>
                        <a:rPr lang="en-US" sz="1600" b="1">
                          <a:solidFill>
                            <a:schemeClr val="tx1"/>
                          </a:solidFill>
                          <a:latin typeface="Abadi Extra Light"/>
                        </a:rPr>
                        <a:t>Accommodation &amp; Food Services</a:t>
                      </a:r>
                    </a:p>
                  </a:txBody>
                  <a:tcPr marL="121920" marR="121920" marT="60960" marB="60960">
                    <a:solidFill>
                      <a:schemeClr val="bg1"/>
                    </a:solidFill>
                  </a:tcPr>
                </a:tc>
                <a:tc>
                  <a:txBody>
                    <a:bodyPr/>
                    <a:lstStyle/>
                    <a:p>
                      <a:pPr algn="ctr"/>
                      <a:endParaRPr lang="en-US" sz="1600" b="1">
                        <a:solidFill>
                          <a:schemeClr val="tx1"/>
                        </a:solidFill>
                        <a:latin typeface="Abadi Extra Light"/>
                      </a:endParaRPr>
                    </a:p>
                    <a:p>
                      <a:pPr algn="ctr"/>
                      <a:r>
                        <a:rPr lang="en-US" sz="1600" b="1">
                          <a:solidFill>
                            <a:schemeClr val="tx1"/>
                          </a:solidFill>
                          <a:latin typeface="Abadi Extra Light"/>
                        </a:rPr>
                        <a:t>Retail: Grocery </a:t>
                      </a:r>
                    </a:p>
                  </a:txBody>
                  <a:tcPr marL="121920" marR="121920" marT="60960" marB="60960">
                    <a:solidFill>
                      <a:schemeClr val="bg1"/>
                    </a:solidFill>
                  </a:tcPr>
                </a:tc>
                <a:tc>
                  <a:txBody>
                    <a:bodyPr/>
                    <a:lstStyle/>
                    <a:p>
                      <a:pPr algn="ctr"/>
                      <a:r>
                        <a:rPr lang="en-US" sz="1500" b="1">
                          <a:solidFill>
                            <a:schemeClr val="tx1"/>
                          </a:solidFill>
                          <a:latin typeface="Abadi Extra Light" panose="020B0204020104020204" pitchFamily="34" charset="0"/>
                        </a:rPr>
                        <a:t>Healthcare: Nursing and Residential Care</a:t>
                      </a:r>
                    </a:p>
                  </a:txBody>
                  <a:tcPr marL="121920" marR="121920" marT="60960" marB="60960">
                    <a:solidFill>
                      <a:schemeClr val="bg1"/>
                    </a:solidFill>
                  </a:tcPr>
                </a:tc>
                <a:extLst>
                  <a:ext uri="{0D108BD9-81ED-4DB2-BD59-A6C34878D82A}">
                    <a16:rowId xmlns:a16="http://schemas.microsoft.com/office/drawing/2014/main" val="230007359"/>
                  </a:ext>
                </a:extLst>
              </a:tr>
              <a:tr h="657971">
                <a:tc>
                  <a:txBody>
                    <a:bodyPr/>
                    <a:lstStyle/>
                    <a:p>
                      <a:pPr marL="465138" indent="-465138" algn="ctr" fontAlgn="b"/>
                      <a:r>
                        <a:rPr lang="en-US" sz="1800" b="1" i="0" u="none" strike="noStrike">
                          <a:solidFill>
                            <a:srgbClr val="000000"/>
                          </a:solidFill>
                          <a:effectLst/>
                          <a:latin typeface="Abadi Extra Light"/>
                        </a:rPr>
                        <a:t>40%</a:t>
                      </a:r>
                    </a:p>
                  </a:txBody>
                  <a:tcPr marL="7620" marR="7620" marT="7620" marB="0" anchor="ctr">
                    <a:solidFill>
                      <a:schemeClr val="bg1"/>
                    </a:solidFill>
                  </a:tcPr>
                </a:tc>
                <a:tc>
                  <a:txBody>
                    <a:bodyPr/>
                    <a:lstStyle/>
                    <a:p>
                      <a:pPr marL="508000" indent="0" algn="l" fontAlgn="b"/>
                      <a:r>
                        <a:rPr lang="en-US" sz="1800" b="1" i="0" u="none" strike="noStrike">
                          <a:solidFill>
                            <a:srgbClr val="000000"/>
                          </a:solidFill>
                          <a:effectLst/>
                          <a:latin typeface="Abadi Extra Light"/>
                        </a:rPr>
                        <a:t>57%</a:t>
                      </a:r>
                    </a:p>
                  </a:txBody>
                  <a:tcPr marL="7620" marR="7620" marT="7620" marB="0" anchor="ctr">
                    <a:solidFill>
                      <a:schemeClr val="bg1"/>
                    </a:solidFill>
                  </a:tcPr>
                </a:tc>
                <a:tc>
                  <a:txBody>
                    <a:bodyPr/>
                    <a:lstStyle/>
                    <a:p>
                      <a:pPr algn="ctr" fontAlgn="b"/>
                      <a:r>
                        <a:rPr lang="en-US" sz="1800" b="1" i="0" u="none" strike="noStrike">
                          <a:solidFill>
                            <a:srgbClr val="000000"/>
                          </a:solidFill>
                          <a:effectLst/>
                          <a:latin typeface="Abadi Extra Light" panose="020B0204020104020204" pitchFamily="34" charset="0"/>
                        </a:rPr>
                        <a:t>77%</a:t>
                      </a:r>
                      <a:r>
                        <a:rPr lang="en-US" sz="1800" kern="0">
                          <a:solidFill>
                            <a:srgbClr val="000000"/>
                          </a:solidFill>
                          <a:latin typeface="Abadi Extra Light"/>
                          <a:cs typeface="+mn-cs"/>
                          <a:sym typeface="Arial"/>
                        </a:rPr>
                        <a:t>^ </a:t>
                      </a:r>
                      <a:endParaRPr lang="en-US" sz="1800" b="1" i="0" u="none" strike="noStrike">
                        <a:solidFill>
                          <a:srgbClr val="000000"/>
                        </a:solidFill>
                        <a:effectLst/>
                        <a:latin typeface="Abadi Extra Light" panose="020B0204020104020204" pitchFamily="34" charset="0"/>
                      </a:endParaRPr>
                    </a:p>
                  </a:txBody>
                  <a:tcPr marL="7620" marR="7620" marT="7620" marB="0" anchor="ctr">
                    <a:solidFill>
                      <a:schemeClr val="bg1"/>
                    </a:solidFill>
                  </a:tcPr>
                </a:tc>
                <a:extLst>
                  <a:ext uri="{0D108BD9-81ED-4DB2-BD59-A6C34878D82A}">
                    <a16:rowId xmlns:a16="http://schemas.microsoft.com/office/drawing/2014/main" val="3358077517"/>
                  </a:ext>
                </a:extLst>
              </a:tr>
              <a:tr h="724587">
                <a:tc>
                  <a:txBody>
                    <a:bodyPr/>
                    <a:lstStyle/>
                    <a:p>
                      <a:pPr algn="ctr" fontAlgn="b"/>
                      <a:r>
                        <a:rPr lang="en-US" sz="1800" b="1" i="0" u="none" strike="noStrike">
                          <a:solidFill>
                            <a:srgbClr val="000000"/>
                          </a:solidFill>
                          <a:effectLst/>
                          <a:latin typeface="Abadi Extra Light"/>
                        </a:rPr>
                        <a:t>53%</a:t>
                      </a:r>
                    </a:p>
                  </a:txBody>
                  <a:tcPr marL="7620" marR="7620" marT="7620" marB="0" anchor="ctr">
                    <a:solidFill>
                      <a:schemeClr val="bg1"/>
                    </a:solidFill>
                  </a:tcPr>
                </a:tc>
                <a:tc>
                  <a:txBody>
                    <a:bodyPr/>
                    <a:lstStyle/>
                    <a:p>
                      <a:pPr algn="l" fontAlgn="b"/>
                      <a:r>
                        <a:rPr lang="en-US" sz="1800" b="1" i="0" u="none" strike="noStrike">
                          <a:solidFill>
                            <a:srgbClr val="000000"/>
                          </a:solidFill>
                          <a:effectLst/>
                          <a:latin typeface="Abadi Extra Light"/>
                        </a:rPr>
                        <a:t>        73%</a:t>
                      </a:r>
                      <a:r>
                        <a:rPr lang="en-US" sz="1800" kern="0">
                          <a:solidFill>
                            <a:srgbClr val="000000"/>
                          </a:solidFill>
                          <a:latin typeface="Abadi Extra Light"/>
                          <a:cs typeface="+mn-cs"/>
                          <a:sym typeface="Arial"/>
                        </a:rPr>
                        <a:t>^</a:t>
                      </a:r>
                      <a:r>
                        <a:rPr lang="en-US" sz="1800" kern="0">
                          <a:solidFill>
                            <a:srgbClr val="000000"/>
                          </a:solidFill>
                          <a:latin typeface="Abadi Extra Light"/>
                          <a:cs typeface="+mn-cs"/>
                        </a:rPr>
                        <a:t> </a:t>
                      </a:r>
                      <a:endParaRPr lang="en-US" sz="1800" b="1" i="0" u="none" strike="noStrike">
                        <a:solidFill>
                          <a:srgbClr val="000000"/>
                        </a:solidFill>
                        <a:effectLst/>
                        <a:latin typeface="Abadi Extra Light" panose="020B0204020104020204" pitchFamily="34" charset="0"/>
                      </a:endParaRPr>
                    </a:p>
                  </a:txBody>
                  <a:tcPr marL="7620" marR="7620" marT="7620" marB="0" anchor="ctr">
                    <a:solidFill>
                      <a:schemeClr val="bg1"/>
                    </a:solidFill>
                  </a:tcPr>
                </a:tc>
                <a:tc>
                  <a:txBody>
                    <a:bodyPr/>
                    <a:lstStyle/>
                    <a:p>
                      <a:pPr algn="ctr" fontAlgn="b"/>
                      <a:r>
                        <a:rPr lang="en-US" sz="1800" b="1" i="0" u="none" strike="noStrike">
                          <a:solidFill>
                            <a:srgbClr val="000000"/>
                          </a:solidFill>
                          <a:effectLst/>
                          <a:latin typeface="Abadi Extra Light" panose="020B0204020104020204" pitchFamily="34" charset="0"/>
                        </a:rPr>
                        <a:t>90%</a:t>
                      </a:r>
                    </a:p>
                  </a:txBody>
                  <a:tcPr marL="7620" marR="7620" marT="7620" marB="0" anchor="ctr">
                    <a:solidFill>
                      <a:schemeClr val="bg1"/>
                    </a:solidFill>
                  </a:tcPr>
                </a:tc>
                <a:extLst>
                  <a:ext uri="{0D108BD9-81ED-4DB2-BD59-A6C34878D82A}">
                    <a16:rowId xmlns:a16="http://schemas.microsoft.com/office/drawing/2014/main" val="1524667908"/>
                  </a:ext>
                </a:extLst>
              </a:tr>
              <a:tr h="708303">
                <a:tc>
                  <a:txBody>
                    <a:bodyPr/>
                    <a:lstStyle/>
                    <a:p>
                      <a:pPr algn="ctr" fontAlgn="b"/>
                      <a:r>
                        <a:rPr lang="en-US" sz="1800" b="1" i="0" u="none" strike="noStrike">
                          <a:solidFill>
                            <a:srgbClr val="000000"/>
                          </a:solidFill>
                          <a:effectLst/>
                          <a:latin typeface="Abadi Extra Light"/>
                        </a:rPr>
                        <a:t>54%</a:t>
                      </a:r>
                    </a:p>
                  </a:txBody>
                  <a:tcPr marL="7620" marR="7620" marT="7620" marB="0" anchor="ctr">
                    <a:solidFill>
                      <a:schemeClr val="bg1"/>
                    </a:solidFill>
                  </a:tcPr>
                </a:tc>
                <a:tc>
                  <a:txBody>
                    <a:bodyPr/>
                    <a:lstStyle/>
                    <a:p>
                      <a:pPr algn="l" fontAlgn="b"/>
                      <a:r>
                        <a:rPr lang="en-US" sz="1800" b="1" i="0" u="none" strike="noStrike">
                          <a:solidFill>
                            <a:srgbClr val="000000"/>
                          </a:solidFill>
                          <a:effectLst/>
                          <a:latin typeface="Abadi Extra Light"/>
                        </a:rPr>
                        <a:t>        60%</a:t>
                      </a:r>
                      <a:r>
                        <a:rPr lang="en-US" sz="1800" kern="0">
                          <a:solidFill>
                            <a:srgbClr val="000000"/>
                          </a:solidFill>
                          <a:latin typeface="Abadi Extra Light"/>
                          <a:cs typeface="+mn-cs"/>
                          <a:sym typeface="Arial"/>
                        </a:rPr>
                        <a:t>^</a:t>
                      </a:r>
                      <a:r>
                        <a:rPr lang="en-US" sz="1800" kern="0">
                          <a:solidFill>
                            <a:srgbClr val="000000"/>
                          </a:solidFill>
                          <a:latin typeface="Abadi Extra Light"/>
                          <a:cs typeface="+mn-cs"/>
                        </a:rPr>
                        <a:t> </a:t>
                      </a:r>
                      <a:endParaRPr lang="en-US" sz="1800" b="1" i="0" u="none" strike="noStrike">
                        <a:solidFill>
                          <a:srgbClr val="000000"/>
                        </a:solidFill>
                        <a:effectLst/>
                        <a:latin typeface="Abadi Extra Light" panose="020B0204020104020204" pitchFamily="34" charset="0"/>
                      </a:endParaRPr>
                    </a:p>
                  </a:txBody>
                  <a:tcPr marL="7620" marR="7620" marT="7620" marB="0" anchor="ctr">
                    <a:solidFill>
                      <a:schemeClr val="bg1"/>
                    </a:solidFill>
                  </a:tcPr>
                </a:tc>
                <a:tc>
                  <a:txBody>
                    <a:bodyPr/>
                    <a:lstStyle/>
                    <a:p>
                      <a:pPr algn="ctr" fontAlgn="b"/>
                      <a:r>
                        <a:rPr lang="en-US" sz="1800" b="1" i="0" u="none" strike="noStrike">
                          <a:solidFill>
                            <a:srgbClr val="000000"/>
                          </a:solidFill>
                          <a:effectLst/>
                          <a:latin typeface="Abadi Extra Light" panose="020B0204020104020204" pitchFamily="34" charset="0"/>
                        </a:rPr>
                        <a:t>65%</a:t>
                      </a:r>
                      <a:r>
                        <a:rPr lang="en-US" sz="1800" kern="0">
                          <a:solidFill>
                            <a:srgbClr val="000000"/>
                          </a:solidFill>
                          <a:latin typeface="Abadi Extra Light"/>
                          <a:cs typeface="+mn-cs"/>
                          <a:sym typeface="Arial"/>
                        </a:rPr>
                        <a:t>^ </a:t>
                      </a:r>
                      <a:endParaRPr lang="en-US" sz="1800" b="1" i="0" u="none" strike="noStrike">
                        <a:solidFill>
                          <a:srgbClr val="000000"/>
                        </a:solidFill>
                        <a:effectLst/>
                        <a:latin typeface="Abadi Extra Light" panose="020B0204020104020204" pitchFamily="34" charset="0"/>
                      </a:endParaRPr>
                    </a:p>
                  </a:txBody>
                  <a:tcPr marL="7620" marR="7620" marT="7620" marB="0" anchor="ctr">
                    <a:solidFill>
                      <a:schemeClr val="bg1"/>
                    </a:solidFill>
                  </a:tcPr>
                </a:tc>
                <a:extLst>
                  <a:ext uri="{0D108BD9-81ED-4DB2-BD59-A6C34878D82A}">
                    <a16:rowId xmlns:a16="http://schemas.microsoft.com/office/drawing/2014/main" val="2093290210"/>
                  </a:ext>
                </a:extLst>
              </a:tr>
              <a:tr h="692642">
                <a:tc>
                  <a:txBody>
                    <a:bodyPr/>
                    <a:lstStyle/>
                    <a:p>
                      <a:pPr algn="ctr" fontAlgn="b"/>
                      <a:r>
                        <a:rPr lang="en-US" sz="1800" b="1" i="0" u="none" strike="noStrike">
                          <a:solidFill>
                            <a:srgbClr val="000000"/>
                          </a:solidFill>
                          <a:effectLst/>
                          <a:latin typeface="Abadi Extra Light"/>
                        </a:rPr>
                        <a:t>31%</a:t>
                      </a:r>
                    </a:p>
                  </a:txBody>
                  <a:tcPr marL="7620" marR="7620" marT="7620" marB="0" anchor="ctr">
                    <a:solidFill>
                      <a:schemeClr val="bg1"/>
                    </a:solidFill>
                  </a:tcPr>
                </a:tc>
                <a:tc>
                  <a:txBody>
                    <a:bodyPr/>
                    <a:lstStyle/>
                    <a:p>
                      <a:pPr marL="517525" indent="0" algn="l" fontAlgn="b"/>
                      <a:r>
                        <a:rPr lang="en-US" sz="1800" b="1" i="0" u="none" strike="noStrike">
                          <a:solidFill>
                            <a:srgbClr val="000000"/>
                          </a:solidFill>
                          <a:effectLst/>
                          <a:latin typeface="Abadi Extra Light"/>
                        </a:rPr>
                        <a:t>37%</a:t>
                      </a:r>
                    </a:p>
                  </a:txBody>
                  <a:tcPr marL="7620" marR="7620" marT="7620" marB="0" anchor="ctr">
                    <a:solidFill>
                      <a:schemeClr val="bg1"/>
                    </a:solidFill>
                  </a:tcPr>
                </a:tc>
                <a:tc>
                  <a:txBody>
                    <a:bodyPr/>
                    <a:lstStyle/>
                    <a:p>
                      <a:pPr algn="ctr" fontAlgn="b"/>
                      <a:r>
                        <a:rPr lang="en-US" sz="1800" b="1" i="0" u="none" strike="noStrike">
                          <a:solidFill>
                            <a:srgbClr val="000000"/>
                          </a:solidFill>
                          <a:effectLst/>
                          <a:latin typeface="Abadi Extra Light" panose="020B0204020104020204" pitchFamily="34" charset="0"/>
                        </a:rPr>
                        <a:t>64%</a:t>
                      </a:r>
                    </a:p>
                  </a:txBody>
                  <a:tcPr marL="7620" marR="7620" marT="7620" marB="0" anchor="ctr">
                    <a:solidFill>
                      <a:schemeClr val="bg1"/>
                    </a:solidFill>
                  </a:tcPr>
                </a:tc>
                <a:extLst>
                  <a:ext uri="{0D108BD9-81ED-4DB2-BD59-A6C34878D82A}">
                    <a16:rowId xmlns:a16="http://schemas.microsoft.com/office/drawing/2014/main" val="2224543548"/>
                  </a:ext>
                </a:extLst>
              </a:tr>
            </a:tbl>
          </a:graphicData>
        </a:graphic>
      </p:graphicFrame>
      <p:sp>
        <p:nvSpPr>
          <p:cNvPr id="31" name="TextBox 30">
            <a:extLst>
              <a:ext uri="{FF2B5EF4-FFF2-40B4-BE49-F238E27FC236}">
                <a16:creationId xmlns:a16="http://schemas.microsoft.com/office/drawing/2014/main" id="{BAB118D5-1BD0-4D6F-8920-13B719E3D34F}"/>
              </a:ext>
            </a:extLst>
          </p:cNvPr>
          <p:cNvSpPr txBox="1"/>
          <p:nvPr/>
        </p:nvSpPr>
        <p:spPr>
          <a:xfrm>
            <a:off x="975140" y="2148078"/>
            <a:ext cx="4781339" cy="410433"/>
          </a:xfrm>
          <a:prstGeom prst="rect">
            <a:avLst/>
          </a:prstGeom>
          <a:solidFill>
            <a:srgbClr val="002060"/>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FFFFF"/>
                </a:solidFill>
                <a:effectLst/>
                <a:uLnTx/>
                <a:uFillTx/>
                <a:latin typeface="Abadi Extra Light"/>
                <a:ea typeface="+mn-ea"/>
                <a:cs typeface="Arial"/>
                <a:sym typeface="Arial"/>
              </a:rPr>
              <a:t>O</a:t>
            </a:r>
            <a:r>
              <a:rPr kumimoji="0" lang="en-US" sz="1867" b="1" i="0" u="none" strike="noStrike" kern="0" cap="none" spc="0" normalizeH="0" baseline="0" noProof="0">
                <a:ln>
                  <a:noFill/>
                </a:ln>
                <a:solidFill>
                  <a:srgbClr val="FFFFFF"/>
                </a:solidFill>
                <a:effectLst/>
                <a:uLnTx/>
                <a:uFillTx/>
                <a:latin typeface="Abadi Extra Light"/>
                <a:ea typeface="+mn-ea"/>
                <a:cs typeface="Arial"/>
                <a:sym typeface="Arial"/>
              </a:rPr>
              <a:t>v</a:t>
            </a:r>
            <a:r>
              <a:rPr kumimoji="0" lang="en" sz="1867" b="1" i="0" u="none" strike="noStrike" kern="0" cap="none" spc="0" normalizeH="0" baseline="0" noProof="0">
                <a:ln>
                  <a:noFill/>
                </a:ln>
                <a:solidFill>
                  <a:srgbClr val="FFFFFF"/>
                </a:solidFill>
                <a:effectLst/>
                <a:uLnTx/>
                <a:uFillTx/>
                <a:latin typeface="Abadi Extra Light"/>
                <a:ea typeface="+mn-ea"/>
                <a:cs typeface="Arial"/>
                <a:sym typeface="Arial"/>
              </a:rPr>
              <a:t>erall, among those working outside the home:</a:t>
            </a:r>
            <a:endParaRPr kumimoji="0" lang="en" sz="1867" b="0" i="0" u="none" strike="noStrike" kern="0" cap="none" spc="0" normalizeH="0" baseline="0" noProof="0">
              <a:ln>
                <a:noFill/>
              </a:ln>
              <a:solidFill>
                <a:srgbClr val="FFFFFF"/>
              </a:solidFill>
              <a:effectLst/>
              <a:uLnTx/>
              <a:uFillTx/>
              <a:latin typeface="Abadi Extra Light"/>
              <a:ea typeface="+mn-ea"/>
              <a:cs typeface="Arial"/>
              <a:sym typeface="Arial"/>
            </a:endParaRPr>
          </a:p>
        </p:txBody>
      </p:sp>
      <p:sp>
        <p:nvSpPr>
          <p:cNvPr id="19" name="Title 1">
            <a:extLst>
              <a:ext uri="{FF2B5EF4-FFF2-40B4-BE49-F238E27FC236}">
                <a16:creationId xmlns:a16="http://schemas.microsoft.com/office/drawing/2014/main" id="{0EBBD6D1-0776-4959-A8E3-0EBF81F13C5E}"/>
              </a:ext>
            </a:extLst>
          </p:cNvPr>
          <p:cNvSpPr txBox="1">
            <a:spLocks/>
          </p:cNvSpPr>
          <p:nvPr/>
        </p:nvSpPr>
        <p:spPr>
          <a:xfrm>
            <a:off x="0" y="0"/>
            <a:ext cx="12192000" cy="1318090"/>
          </a:xfrm>
          <a:prstGeom prst="rect">
            <a:avLst/>
          </a:prstGeom>
          <a:solidFill>
            <a:srgbClr val="00206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800" b="1" i="0" u="none" strike="noStrike" kern="1200" cap="none" spc="300" normalizeH="0" baseline="0" noProof="0" dirty="0">
                <a:ln>
                  <a:noFill/>
                </a:ln>
                <a:solidFill>
                  <a:srgbClr val="FFFFFF"/>
                </a:solidFill>
                <a:effectLst/>
                <a:uLnTx/>
                <a:uFillTx/>
                <a:latin typeface="Abadi Extra Light"/>
                <a:ea typeface="+mj-ea"/>
                <a:cs typeface="Arial"/>
                <a:sym typeface="Arial"/>
              </a:rPr>
              <a:t>POTENTIAL STRESSOR: </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800" b="1" i="0" u="none" strike="noStrike" kern="1200" cap="all" spc="300" normalizeH="0" baseline="0" noProof="0" dirty="0">
                <a:ln>
                  <a:noFill/>
                </a:ln>
                <a:solidFill>
                  <a:srgbClr val="FFFFFF"/>
                </a:solidFill>
                <a:effectLst/>
                <a:uLnTx/>
                <a:uFillTx/>
                <a:latin typeface="Abadi Extra Light"/>
                <a:ea typeface="+mj-ea"/>
                <a:cs typeface="Arial"/>
                <a:sym typeface="Arial"/>
              </a:rPr>
              <a:t>employer-provided protective measures</a:t>
            </a:r>
          </a:p>
        </p:txBody>
      </p:sp>
      <p:sp>
        <p:nvSpPr>
          <p:cNvPr id="20" name="Slide Number Placeholder 9">
            <a:extLst>
              <a:ext uri="{FF2B5EF4-FFF2-40B4-BE49-F238E27FC236}">
                <a16:creationId xmlns:a16="http://schemas.microsoft.com/office/drawing/2014/main" id="{E79414C7-99FF-4180-B05E-C18988E15C8D}"/>
              </a:ext>
            </a:extLst>
          </p:cNvPr>
          <p:cNvSpPr>
            <a:spLocks noGrp="1"/>
          </p:cNvSpPr>
          <p:nvPr>
            <p:ph type="sldNum" sz="quarter" idx="12"/>
          </p:nvPr>
        </p:nvSpPr>
        <p:spPr>
          <a:xfrm>
            <a:off x="9419617" y="6525814"/>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8</a:t>
            </a:r>
          </a:p>
        </p:txBody>
      </p:sp>
      <p:pic>
        <p:nvPicPr>
          <p:cNvPr id="23" name="Picture 14">
            <a:extLst>
              <a:ext uri="{FF2B5EF4-FFF2-40B4-BE49-F238E27FC236}">
                <a16:creationId xmlns:a16="http://schemas.microsoft.com/office/drawing/2014/main" id="{AB84B85D-AAD2-482D-A04D-20EBA17EA562}"/>
              </a:ext>
            </a:extLst>
          </p:cNvPr>
          <p:cNvPicPr>
            <a:picLocks noChangeAspect="1"/>
          </p:cNvPicPr>
          <p:nvPr/>
        </p:nvPicPr>
        <p:blipFill rotWithShape="1">
          <a:blip r:embed="rId3">
            <a:duotone>
              <a:schemeClr val="bg2">
                <a:shade val="45000"/>
                <a:satMod val="135000"/>
              </a:schemeClr>
              <a:prstClr val="white"/>
            </a:duotone>
          </a:blip>
          <a:srcRect t="18461" b="57518"/>
          <a:stretch/>
        </p:blipFill>
        <p:spPr>
          <a:xfrm>
            <a:off x="1052762" y="2741990"/>
            <a:ext cx="856745" cy="839961"/>
          </a:xfrm>
          <a:prstGeom prst="rect">
            <a:avLst/>
          </a:prstGeom>
        </p:spPr>
      </p:pic>
      <p:sp>
        <p:nvSpPr>
          <p:cNvPr id="3" name="Date Placeholder 2">
            <a:extLst>
              <a:ext uri="{FF2B5EF4-FFF2-40B4-BE49-F238E27FC236}">
                <a16:creationId xmlns:a16="http://schemas.microsoft.com/office/drawing/2014/main" id="{772381E1-ABAC-4070-8150-6DA0DFFBDE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168185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Promoting COVID-19 Treatments</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pic>
        <p:nvPicPr>
          <p:cNvPr id="12" name="Picture 11" descr="Graphical user interface, website&#10;&#10;Description automatically generated">
            <a:extLst>
              <a:ext uri="{FF2B5EF4-FFF2-40B4-BE49-F238E27FC236}">
                <a16:creationId xmlns:a16="http://schemas.microsoft.com/office/drawing/2014/main" id="{F8AF94DA-F089-4148-BC4C-63E21221AE0A}"/>
              </a:ext>
            </a:extLst>
          </p:cNvPr>
          <p:cNvPicPr>
            <a:picLocks noChangeAspect="1"/>
          </p:cNvPicPr>
          <p:nvPr/>
        </p:nvPicPr>
        <p:blipFill rotWithShape="1">
          <a:blip r:embed="rId3"/>
          <a:srcRect r="33177" b="10359"/>
          <a:stretch/>
        </p:blipFill>
        <p:spPr>
          <a:xfrm>
            <a:off x="3606370" y="1033829"/>
            <a:ext cx="4979260" cy="53560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9491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8" name="TextBox 7">
            <a:extLst>
              <a:ext uri="{FF2B5EF4-FFF2-40B4-BE49-F238E27FC236}">
                <a16:creationId xmlns:a16="http://schemas.microsoft.com/office/drawing/2014/main" id="{31F6E820-A8FB-4458-B0E6-CCB4EA6B1C0E}"/>
              </a:ext>
            </a:extLst>
          </p:cNvPr>
          <p:cNvSpPr txBox="1"/>
          <p:nvPr/>
        </p:nvSpPr>
        <p:spPr>
          <a:xfrm rot="-10800000" flipV="1">
            <a:off x="152399" y="6111259"/>
            <a:ext cx="10159159" cy="47625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7F7F7F"/>
                </a:solidFill>
                <a:effectLst/>
                <a:uLnTx/>
                <a:uFillTx/>
                <a:latin typeface="Abadi Extra Light"/>
                <a:ea typeface="+mn-ea"/>
                <a:cs typeface="+mn-cs"/>
              </a:rPr>
              <a:t>Notes: 1) "Retail: Grocery" = CIC 4970 Grocery Stores, 4980 Specialty Food Stores, 5090 Gas Stations [includes those with convenient stores]; 2) Employed refers to employed in the year prior to the survey completion in fall of 2020; 3) Sample N=18,992</a:t>
            </a:r>
          </a:p>
        </p:txBody>
      </p:sp>
      <p:sp>
        <p:nvSpPr>
          <p:cNvPr id="14" name="Google Shape;218;p29">
            <a:extLst>
              <a:ext uri="{FF2B5EF4-FFF2-40B4-BE49-F238E27FC236}">
                <a16:creationId xmlns:a16="http://schemas.microsoft.com/office/drawing/2014/main" id="{5C7CF8BB-B135-4D09-997F-B3AB0CF6D9C4}"/>
              </a:ext>
            </a:extLst>
          </p:cNvPr>
          <p:cNvSpPr txBox="1"/>
          <p:nvPr/>
        </p:nvSpPr>
        <p:spPr>
          <a:xfrm>
            <a:off x="-856" y="0"/>
            <a:ext cx="12192437" cy="1069250"/>
          </a:xfrm>
          <a:prstGeom prst="rect">
            <a:avLst/>
          </a:prstGeom>
          <a:solidFill>
            <a:srgbClr val="002060"/>
          </a:solidFill>
          <a:ln w="9525" cap="flat" cmpd="sng">
            <a:solidFill>
              <a:srgbClr val="002060"/>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400"/>
              <a:buFontTx/>
              <a:buNone/>
              <a:tabLst/>
              <a:defRPr/>
            </a:pPr>
            <a:r>
              <a:rPr kumimoji="0" lang="en-US" sz="2800" b="1" i="0" u="none" strike="noStrike" kern="1200" cap="none" spc="300" normalizeH="0" baseline="0" noProof="0" dirty="0">
                <a:ln>
                  <a:noFill/>
                </a:ln>
                <a:solidFill>
                  <a:srgbClr val="FFFFFF"/>
                </a:solidFill>
                <a:effectLst/>
                <a:uLnTx/>
                <a:uFillTx/>
                <a:latin typeface="Abadi Extra Light"/>
                <a:ea typeface="+mn-ea"/>
                <a:cs typeface="Arial"/>
                <a:sym typeface="Arial"/>
              </a:rPr>
              <a:t>POTENTIAL STRESSOR: </a:t>
            </a:r>
          </a:p>
          <a:p>
            <a:pPr marL="0" marR="0" lvl="0" indent="0" algn="ctr" defTabSz="1219170" rtl="0" eaLnBrk="1" fontAlgn="auto" latinLnBrk="0" hangingPunct="1">
              <a:lnSpc>
                <a:spcPct val="90000"/>
              </a:lnSpc>
              <a:spcBef>
                <a:spcPts val="0"/>
              </a:spcBef>
              <a:spcAft>
                <a:spcPts val="0"/>
              </a:spcAft>
              <a:buClr>
                <a:srgbClr val="000000"/>
              </a:buClr>
              <a:buSzPts val="1400"/>
              <a:buFontTx/>
              <a:buNone/>
              <a:tabLst/>
              <a:defRPr/>
            </a:pPr>
            <a:r>
              <a:rPr kumimoji="0" lang="en-US" sz="2800" b="1" i="0" u="none" strike="noStrike" kern="1200" cap="all" spc="300" normalizeH="0" baseline="0" noProof="0" dirty="0">
                <a:ln>
                  <a:noFill/>
                </a:ln>
                <a:solidFill>
                  <a:srgbClr val="FFFFFF"/>
                </a:solidFill>
                <a:effectLst/>
                <a:uLnTx/>
                <a:uFillTx/>
                <a:latin typeface="Abadi Extra Light"/>
                <a:ea typeface="+mn-ea"/>
                <a:cs typeface="Arial"/>
                <a:sym typeface="Arial"/>
              </a:rPr>
              <a:t>employment DISRUPTION due to the pandemic</a:t>
            </a:r>
          </a:p>
        </p:txBody>
      </p:sp>
      <p:sp>
        <p:nvSpPr>
          <p:cNvPr id="9" name="Slide Number Placeholder 9">
            <a:extLst>
              <a:ext uri="{FF2B5EF4-FFF2-40B4-BE49-F238E27FC236}">
                <a16:creationId xmlns:a16="http://schemas.microsoft.com/office/drawing/2014/main" id="{06AA62D3-6C03-42DD-B901-BB7031470886}"/>
              </a:ext>
            </a:extLst>
          </p:cNvPr>
          <p:cNvSpPr>
            <a:spLocks noGrp="1"/>
          </p:cNvSpPr>
          <p:nvPr>
            <p:ph type="sldNum" sz="quarter" idx="12"/>
          </p:nvPr>
        </p:nvSpPr>
        <p:spPr>
          <a:xfrm>
            <a:off x="9419617" y="6562130"/>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9</a:t>
            </a:r>
          </a:p>
        </p:txBody>
      </p:sp>
      <p:pic>
        <p:nvPicPr>
          <p:cNvPr id="6" name="Picture 5">
            <a:extLst>
              <a:ext uri="{FF2B5EF4-FFF2-40B4-BE49-F238E27FC236}">
                <a16:creationId xmlns:a16="http://schemas.microsoft.com/office/drawing/2014/main" id="{3067EE9A-08D1-454A-98EB-F28E0C0DA743}"/>
              </a:ext>
            </a:extLst>
          </p:cNvPr>
          <p:cNvPicPr>
            <a:picLocks noChangeAspect="1"/>
          </p:cNvPicPr>
          <p:nvPr/>
        </p:nvPicPr>
        <p:blipFill>
          <a:blip r:embed="rId3"/>
          <a:stretch>
            <a:fillRect/>
          </a:stretch>
        </p:blipFill>
        <p:spPr>
          <a:xfrm>
            <a:off x="152400" y="1731116"/>
            <a:ext cx="11845174" cy="4221216"/>
          </a:xfrm>
          <a:prstGeom prst="rect">
            <a:avLst/>
          </a:prstGeom>
        </p:spPr>
      </p:pic>
      <p:sp>
        <p:nvSpPr>
          <p:cNvPr id="2" name="Date Placeholder 1">
            <a:extLst>
              <a:ext uri="{FF2B5EF4-FFF2-40B4-BE49-F238E27FC236}">
                <a16:creationId xmlns:a16="http://schemas.microsoft.com/office/drawing/2014/main" id="{210CB26B-A2F7-4B81-B81D-E94C32EB96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3946238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7" name="TextBox 6">
            <a:extLst>
              <a:ext uri="{FF2B5EF4-FFF2-40B4-BE49-F238E27FC236}">
                <a16:creationId xmlns:a16="http://schemas.microsoft.com/office/drawing/2014/main" id="{81B3B400-0A50-4DA8-887A-8C080BD13525}"/>
              </a:ext>
            </a:extLst>
          </p:cNvPr>
          <p:cNvSpPr txBox="1"/>
          <p:nvPr/>
        </p:nvSpPr>
        <p:spPr>
          <a:xfrm>
            <a:off x="1507376" y="1670163"/>
            <a:ext cx="10240269" cy="4739759"/>
          </a:xfrm>
          <a:prstGeom prst="rect">
            <a:avLst/>
          </a:prstGeom>
          <a:noFill/>
        </p:spPr>
        <p:txBody>
          <a:bodyPr wrap="square" lIns="121920" tIns="60960" rIns="121920" bIns="60960" rtlCol="0" anchor="t">
            <a:spAutoFit/>
          </a:bodyPr>
          <a:lstStyle/>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Roboto"/>
              </a:rPr>
              <a:t>Not being able to distance from others because of work</a:t>
            </a: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badi Extra Light"/>
                <a:ea typeface="Roboto"/>
                <a:cs typeface="Roboto"/>
                <a:sym typeface="Roboto"/>
              </a:rPr>
              <a:t>9 in 10 </a:t>
            </a:r>
            <a:r>
              <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Roboto"/>
              </a:rPr>
              <a:t>(89%) </a:t>
            </a:r>
            <a:r>
              <a:rPr kumimoji="0" lang="en-US" sz="2000" b="1" i="0" u="none" strike="noStrike" kern="0" cap="none" spc="0" normalizeH="0" baseline="0" noProof="0" dirty="0">
                <a:ln>
                  <a:noFill/>
                </a:ln>
                <a:solidFill>
                  <a:srgbClr val="000000"/>
                </a:solidFill>
                <a:effectLst/>
                <a:uLnTx/>
                <a:uFillTx/>
                <a:latin typeface="Abadi Extra Light"/>
                <a:ea typeface="Roboto"/>
                <a:cs typeface="Roboto"/>
                <a:sym typeface="Roboto"/>
              </a:rPr>
              <a:t>frontline workers in Healthcare </a:t>
            </a:r>
            <a:r>
              <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Roboto"/>
              </a:rPr>
              <a:t>listed </a:t>
            </a:r>
            <a:r>
              <a:rPr kumimoji="0" lang="en-US" sz="2000" b="1" i="0" u="sng" strike="noStrike" kern="0" cap="none" spc="0" normalizeH="0" baseline="0" noProof="0" dirty="0">
                <a:ln>
                  <a:noFill/>
                </a:ln>
                <a:solidFill>
                  <a:srgbClr val="000000"/>
                </a:solidFill>
                <a:effectLst/>
                <a:uLnTx/>
                <a:uFillTx/>
                <a:latin typeface="Abadi Extra Light"/>
                <a:ea typeface="Roboto"/>
                <a:cs typeface="Roboto"/>
                <a:sym typeface="Roboto"/>
              </a:rPr>
              <a:t>work-related</a:t>
            </a:r>
            <a:r>
              <a:rPr kumimoji="0" lang="en-US" sz="2000" b="1" i="0" u="none" strike="noStrike" kern="0" cap="none" spc="0" normalizeH="0" baseline="0" noProof="0" dirty="0">
                <a:ln>
                  <a:noFill/>
                </a:ln>
                <a:solidFill>
                  <a:srgbClr val="000000"/>
                </a:solidFill>
                <a:effectLst/>
                <a:uLnTx/>
                <a:uFillTx/>
                <a:latin typeface="Abadi Extra Light"/>
                <a:ea typeface="Roboto"/>
                <a:cs typeface="Roboto"/>
                <a:sym typeface="Roboto"/>
              </a:rPr>
              <a:t> </a:t>
            </a:r>
            <a:r>
              <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Roboto"/>
              </a:rPr>
              <a:t>reasons for </a:t>
            </a:r>
            <a:r>
              <a:rPr kumimoji="0" lang="en-US" sz="2000" b="1" i="0" u="none" strike="noStrike" kern="0" cap="none" spc="0" normalizeH="0" baseline="0" noProof="0" dirty="0">
                <a:ln>
                  <a:noFill/>
                </a:ln>
                <a:solidFill>
                  <a:srgbClr val="000000"/>
                </a:solidFill>
                <a:effectLst/>
                <a:uLnTx/>
                <a:uFillTx/>
                <a:latin typeface="Abadi Extra Light"/>
                <a:ea typeface="Roboto"/>
                <a:cs typeface="Roboto"/>
                <a:sym typeface="Roboto"/>
              </a:rPr>
              <a:t>not being able to socially distance </a:t>
            </a:r>
            <a:r>
              <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Roboto"/>
              </a:rPr>
              <a:t>(i.e. maintain 6 ft. of distance from others), which was higher than the average for all frontline workers.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Testing positive (</a:t>
            </a:r>
            <a:r>
              <a:rPr kumimoji="0" lang="en-US" sz="2000" b="0" i="0" u="none" strike="noStrike" kern="0" cap="none" spc="0" normalizeH="0" baseline="0" noProof="0" dirty="0">
                <a:ln>
                  <a:noFill/>
                </a:ln>
                <a:solidFill>
                  <a:srgbClr val="000000"/>
                </a:solidFill>
                <a:effectLst/>
                <a:uLnTx/>
                <a:uFillTx/>
                <a:latin typeface="Abadi Extra Light"/>
                <a:ea typeface="+mn-ea"/>
                <a:cs typeface="+mn-cs"/>
                <a:sym typeface="Arial"/>
              </a:rPr>
              <a:t>among respondents who had ever been tested)</a:t>
            </a:r>
            <a:endPar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endParaRP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Those working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outside the home </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were nearly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2X </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more likely to report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testing positive </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than those working from home.</a:t>
            </a: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Workers in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Healthcare: Hospitals </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were nearly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3X</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 more likely and those in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Healthcare: Nursing &amp; Residential Care Facilities </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were nearly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4X</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 more likely than those working from home.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Knowing someone who died from COVID-19</a:t>
            </a:r>
          </a:p>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Nearly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1 in 5</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 workers in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Healthcare: Nursing &amp; Residential Care Facilities </a:t>
            </a:r>
            <a:r>
              <a:rPr kumimoji="0" lang="en-US" sz="2000" b="0" i="0" u="none" strike="noStrike" kern="0" cap="none" spc="0" normalizeH="0" baseline="0" noProof="0" dirty="0">
                <a:ln>
                  <a:noFill/>
                </a:ln>
                <a:solidFill>
                  <a:srgbClr val="000000"/>
                </a:solidFill>
                <a:effectLst/>
                <a:uLnTx/>
                <a:uFillTx/>
                <a:latin typeface="Abadi Extra Light"/>
                <a:ea typeface="+mn-ea"/>
                <a:cs typeface="Arial"/>
                <a:sym typeface="Arial"/>
              </a:rPr>
              <a:t>reported that </a:t>
            </a:r>
            <a:r>
              <a:rPr kumimoji="0" lang="en-US" sz="2000" b="1" i="0" u="none" strike="noStrike" kern="0" cap="none" spc="0" normalizeH="0" baseline="0" noProof="0" dirty="0">
                <a:ln>
                  <a:noFill/>
                </a:ln>
                <a:solidFill>
                  <a:srgbClr val="000000"/>
                </a:solidFill>
                <a:effectLst/>
                <a:uLnTx/>
                <a:uFillTx/>
                <a:latin typeface="Abadi Extra Light"/>
                <a:ea typeface="+mn-ea"/>
                <a:cs typeface="Arial"/>
                <a:sym typeface="Arial"/>
              </a:rPr>
              <a:t>someone close to them died from COVID-19</a:t>
            </a:r>
            <a:endParaRPr kumimoji="0" lang="en-US" sz="2000" b="0" i="0" u="none" strike="noStrike" kern="0" cap="none" spc="0" normalizeH="0" baseline="0" noProof="0" dirty="0">
              <a:ln>
                <a:noFill/>
              </a:ln>
              <a:solidFill>
                <a:srgbClr val="000000"/>
              </a:solidFill>
              <a:effectLst/>
              <a:uLnTx/>
              <a:uFillTx/>
              <a:latin typeface="Abadi Extra Light"/>
              <a:ea typeface="+mn-ea"/>
              <a:cs typeface="+mn-cs"/>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badi Extra Light"/>
              <a:ea typeface="Roboto"/>
              <a:cs typeface="Roboto"/>
              <a:sym typeface="Roboto"/>
            </a:endParaRPr>
          </a:p>
        </p:txBody>
      </p:sp>
      <p:sp>
        <p:nvSpPr>
          <p:cNvPr id="4" name="Title 1">
            <a:extLst>
              <a:ext uri="{FF2B5EF4-FFF2-40B4-BE49-F238E27FC236}">
                <a16:creationId xmlns:a16="http://schemas.microsoft.com/office/drawing/2014/main" id="{EF1CD7DA-6A52-4395-BFCA-D0F428C8497D}"/>
              </a:ext>
            </a:extLst>
          </p:cNvPr>
          <p:cNvSpPr txBox="1">
            <a:spLocks/>
          </p:cNvSpPr>
          <p:nvPr/>
        </p:nvSpPr>
        <p:spPr>
          <a:xfrm>
            <a:off x="0" y="1"/>
            <a:ext cx="12191999" cy="1242154"/>
          </a:xfrm>
          <a:prstGeom prst="rect">
            <a:avLst/>
          </a:prstGeom>
          <a:solidFill>
            <a:srgbClr val="00206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800" b="1" i="0" u="none" strike="noStrike" kern="1200" cap="none" spc="300" normalizeH="0" baseline="0" noProof="0" dirty="0">
                <a:ln>
                  <a:noFill/>
                </a:ln>
                <a:solidFill>
                  <a:srgbClr val="FFFFFF"/>
                </a:solidFill>
                <a:effectLst/>
                <a:uLnTx/>
                <a:uFillTx/>
                <a:latin typeface="Abadi Extra Light"/>
                <a:ea typeface="+mj-ea"/>
                <a:cs typeface="Arial"/>
                <a:sym typeface="Arial"/>
              </a:rPr>
              <a:t>POTENTIAL STRESSORS (HEALTHCARE WORKERS): </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800" b="1" i="0" u="none" strike="noStrike" kern="1200" cap="all" spc="300" normalizeH="0" baseline="0" noProof="0" dirty="0">
                <a:ln>
                  <a:noFill/>
                </a:ln>
                <a:solidFill>
                  <a:srgbClr val="FFFFFF"/>
                </a:solidFill>
                <a:effectLst/>
                <a:uLnTx/>
                <a:uFillTx/>
                <a:latin typeface="Abadi Extra Light"/>
                <a:ea typeface="+mj-ea"/>
                <a:cs typeface="Arial"/>
                <a:sym typeface="Arial"/>
              </a:rPr>
              <a:t>Factors related to possible contact with COVID-19 patients </a:t>
            </a:r>
          </a:p>
        </p:txBody>
      </p:sp>
      <p:pic>
        <p:nvPicPr>
          <p:cNvPr id="13" name="Picture 14">
            <a:extLst>
              <a:ext uri="{FF2B5EF4-FFF2-40B4-BE49-F238E27FC236}">
                <a16:creationId xmlns:a16="http://schemas.microsoft.com/office/drawing/2014/main" id="{F1B7D485-E947-427A-9380-8165BCD3B73A}"/>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rcRect l="21466" r="27228" b="80420"/>
          <a:stretch/>
        </p:blipFill>
        <p:spPr>
          <a:xfrm>
            <a:off x="618806" y="3153961"/>
            <a:ext cx="568741" cy="942833"/>
          </a:xfrm>
          <a:prstGeom prst="rect">
            <a:avLst/>
          </a:prstGeom>
        </p:spPr>
      </p:pic>
      <p:pic>
        <p:nvPicPr>
          <p:cNvPr id="19" name="Picture 14">
            <a:extLst>
              <a:ext uri="{FF2B5EF4-FFF2-40B4-BE49-F238E27FC236}">
                <a16:creationId xmlns:a16="http://schemas.microsoft.com/office/drawing/2014/main" id="{FB15BAE8-F80A-4C5B-8FB0-210ECFCE5CDA}"/>
              </a:ext>
            </a:extLst>
          </p:cNvPr>
          <p:cNvPicPr>
            <a:picLocks noChangeAspect="1"/>
          </p:cNvPicPr>
          <p:nvPr/>
        </p:nvPicPr>
        <p:blipFill rotWithShape="1">
          <a:blip r:embed="rId5">
            <a:duotone>
              <a:schemeClr val="accent3">
                <a:shade val="45000"/>
                <a:satMod val="135000"/>
              </a:schemeClr>
              <a:prstClr val="white"/>
            </a:duotone>
          </a:blip>
          <a:srcRect l="1415" t="63203" r="-6604" b="17316"/>
          <a:stretch/>
        </p:blipFill>
        <p:spPr>
          <a:xfrm>
            <a:off x="313943" y="1622299"/>
            <a:ext cx="1193433" cy="848151"/>
          </a:xfrm>
          <a:prstGeom prst="rect">
            <a:avLst/>
          </a:prstGeom>
        </p:spPr>
      </p:pic>
      <p:sp>
        <p:nvSpPr>
          <p:cNvPr id="10" name="Slide Number Placeholder 9">
            <a:extLst>
              <a:ext uri="{FF2B5EF4-FFF2-40B4-BE49-F238E27FC236}">
                <a16:creationId xmlns:a16="http://schemas.microsoft.com/office/drawing/2014/main" id="{A630C85D-A192-4D68-A48E-5A44D9B954AB}"/>
              </a:ext>
            </a:extLst>
          </p:cNvPr>
          <p:cNvSpPr>
            <a:spLocks noGrp="1"/>
          </p:cNvSpPr>
          <p:nvPr>
            <p:ph type="sldNum" sz="quarter" idx="12"/>
          </p:nvPr>
        </p:nvSpPr>
        <p:spPr>
          <a:xfrm>
            <a:off x="9451761" y="6573593"/>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10</a:t>
            </a:r>
          </a:p>
        </p:txBody>
      </p:sp>
      <p:pic>
        <p:nvPicPr>
          <p:cNvPr id="3" name="Graphic 2" descr="Polaroid Pictures outline">
            <a:extLst>
              <a:ext uri="{FF2B5EF4-FFF2-40B4-BE49-F238E27FC236}">
                <a16:creationId xmlns:a16="http://schemas.microsoft.com/office/drawing/2014/main" id="{9D9D0C0C-5878-44DA-A3E1-E84BDADBBB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2976" y="4780305"/>
            <a:ext cx="914400" cy="914400"/>
          </a:xfrm>
          <a:prstGeom prst="rect">
            <a:avLst/>
          </a:prstGeom>
        </p:spPr>
      </p:pic>
      <p:sp>
        <p:nvSpPr>
          <p:cNvPr id="2" name="Date Placeholder 1">
            <a:extLst>
              <a:ext uri="{FF2B5EF4-FFF2-40B4-BE49-F238E27FC236}">
                <a16:creationId xmlns:a16="http://schemas.microsoft.com/office/drawing/2014/main" id="{C0C066DF-A1EE-4C1F-8D27-6C293E4942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3019091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0" y="0"/>
            <a:ext cx="12191999" cy="1091953"/>
          </a:xfrm>
          <a:prstGeom prst="rect">
            <a:avLst/>
          </a:prstGeom>
          <a:solidFill>
            <a:srgbClr val="002060"/>
          </a:solidFill>
        </p:spPr>
        <p:txBody>
          <a:bodyPr spcFirstLastPara="1" wrap="square" lIns="91433" tIns="45700" rIns="91433" bIns="45700" anchor="ctr" anchorCtr="0">
            <a:noAutofit/>
          </a:bodyPr>
          <a:lstStyle/>
          <a:p>
            <a:pPr algn="l"/>
            <a:r>
              <a:rPr lang="en-US" sz="3200" b="1" spc="800">
                <a:solidFill>
                  <a:schemeClr val="bg1"/>
                </a:solidFill>
                <a:latin typeface="Abadi Extra Light"/>
              </a:rPr>
              <a:t>KEY TAKEAWAYS</a:t>
            </a:r>
          </a:p>
        </p:txBody>
      </p:sp>
      <p:sp>
        <p:nvSpPr>
          <p:cNvPr id="68" name="Google Shape;68;p15"/>
          <p:cNvSpPr txBox="1">
            <a:spLocks noGrp="1"/>
          </p:cNvSpPr>
          <p:nvPr>
            <p:ph idx="1"/>
          </p:nvPr>
        </p:nvSpPr>
        <p:spPr>
          <a:xfrm>
            <a:off x="593840" y="1506407"/>
            <a:ext cx="11174441" cy="5055797"/>
          </a:xfrm>
          <a:prstGeom prst="rect">
            <a:avLst/>
          </a:prstGeom>
        </p:spPr>
        <p:txBody>
          <a:bodyPr spcFirstLastPara="1" wrap="square" lIns="91433" tIns="45700" rIns="91433" bIns="45700" anchor="t" anchorCtr="0">
            <a:noAutofit/>
          </a:bodyPr>
          <a:lstStyle/>
          <a:p>
            <a:pPr marL="454660" indent="-285750">
              <a:lnSpc>
                <a:spcPct val="120000"/>
              </a:lnSpc>
              <a:buSzPts val="1600"/>
            </a:pPr>
            <a:r>
              <a:rPr lang="en-US" sz="1800" dirty="0">
                <a:latin typeface="Abadi Extra Light"/>
              </a:rPr>
              <a:t>The CCIS captured important information on the </a:t>
            </a:r>
            <a:r>
              <a:rPr lang="en-US" sz="1800" b="1" dirty="0">
                <a:latin typeface="Abadi Extra Light"/>
              </a:rPr>
              <a:t>disparate impact of the pandemic on subgroups of Massachusetts’ workers</a:t>
            </a:r>
            <a:r>
              <a:rPr lang="en-US" sz="1800" dirty="0">
                <a:latin typeface="Abadi Extra Light"/>
              </a:rPr>
              <a:t>. Findings suggest that work may contribute to observed inequities related to COVID-19. </a:t>
            </a:r>
          </a:p>
          <a:p>
            <a:pPr marL="454660" indent="-285750">
              <a:lnSpc>
                <a:spcPct val="120000"/>
              </a:lnSpc>
              <a:buSzPts val="1600"/>
            </a:pPr>
            <a:r>
              <a:rPr lang="en-US" sz="1800" dirty="0">
                <a:latin typeface="Abadi Extra Light"/>
              </a:rPr>
              <a:t>Industries with among the highest proportions of </a:t>
            </a:r>
            <a:r>
              <a:rPr lang="en-US" sz="1800" b="1" dirty="0">
                <a:latin typeface="Abadi Extra Light"/>
              </a:rPr>
              <a:t>frontline workers were most likely to report poor mental health </a:t>
            </a:r>
            <a:r>
              <a:rPr lang="en-US" sz="1800" dirty="0">
                <a:latin typeface="Abadi Extra Light"/>
              </a:rPr>
              <a:t>outcomes.  This might reflect </a:t>
            </a:r>
            <a:r>
              <a:rPr lang="en-US" sz="1800" b="1" dirty="0">
                <a:latin typeface="Abadi Extra Light"/>
              </a:rPr>
              <a:t>differences in stressors related to working outside of the home, employer-provided protective measures, and/or disruptions to employment</a:t>
            </a:r>
            <a:r>
              <a:rPr lang="en-US" sz="1800" dirty="0">
                <a:latin typeface="Abadi Extra Light"/>
              </a:rPr>
              <a:t>.</a:t>
            </a:r>
          </a:p>
          <a:p>
            <a:pPr marL="742315" lvl="1" indent="-285115">
              <a:lnSpc>
                <a:spcPct val="120000"/>
              </a:lnSpc>
              <a:buSzPts val="1600"/>
            </a:pPr>
            <a:r>
              <a:rPr lang="en-US" sz="1800" dirty="0">
                <a:latin typeface="Abadi Extra Light"/>
                <a:ea typeface="+mn-lt"/>
                <a:cs typeface="+mn-lt"/>
              </a:rPr>
              <a:t>Frontline workers in </a:t>
            </a:r>
            <a:r>
              <a:rPr lang="en-US" sz="1800" b="1" dirty="0">
                <a:latin typeface="Abadi Extra Light"/>
                <a:ea typeface="+mn-lt"/>
                <a:cs typeface="+mn-lt"/>
              </a:rPr>
              <a:t>accommodation and food services and grocery stores were less likely to have paid sick leave and employer provided protections. </a:t>
            </a:r>
            <a:r>
              <a:rPr lang="en-US" sz="1800" dirty="0">
                <a:latin typeface="Abadi Extra Light"/>
                <a:ea typeface="+mn-lt"/>
                <a:cs typeface="+mn-lt"/>
              </a:rPr>
              <a:t>They were also </a:t>
            </a:r>
            <a:r>
              <a:rPr lang="en-US" sz="1800" b="1" dirty="0">
                <a:latin typeface="Abadi Extra Light"/>
                <a:ea typeface="+mn-lt"/>
                <a:cs typeface="+mn-lt"/>
              </a:rPr>
              <a:t>more likely to report losing jobs, reduced hours or taking leave.</a:t>
            </a:r>
          </a:p>
          <a:p>
            <a:pPr marL="742315" lvl="1" indent="-285115">
              <a:lnSpc>
                <a:spcPct val="120000"/>
              </a:lnSpc>
              <a:buSzPts val="1600"/>
            </a:pPr>
            <a:r>
              <a:rPr lang="en-US" sz="1800" dirty="0">
                <a:latin typeface="Abadi Extra Light"/>
                <a:ea typeface="+mn-lt"/>
                <a:cs typeface="+mn-lt"/>
              </a:rPr>
              <a:t>Frontline workers in</a:t>
            </a:r>
            <a:r>
              <a:rPr lang="en-US" sz="1800" b="1" dirty="0">
                <a:latin typeface="Abadi Extra Light"/>
                <a:ea typeface="+mn-lt"/>
                <a:cs typeface="+mn-lt"/>
              </a:rPr>
              <a:t> healthcare were more likely to report testing positive for COVID</a:t>
            </a:r>
            <a:r>
              <a:rPr lang="en-US" sz="1800" dirty="0">
                <a:latin typeface="Abadi Extra Light"/>
                <a:ea typeface="+mn-lt"/>
                <a:cs typeface="+mn-lt"/>
              </a:rPr>
              <a:t>, and those in nursing and residential care were </a:t>
            </a:r>
            <a:r>
              <a:rPr lang="en-US" sz="1800" b="1" dirty="0">
                <a:latin typeface="Abadi Extra Light"/>
                <a:ea typeface="+mn-lt"/>
                <a:cs typeface="+mn-lt"/>
              </a:rPr>
              <a:t>more likely to report someone close to them dying of COVID</a:t>
            </a:r>
            <a:r>
              <a:rPr lang="en-US" sz="1800" dirty="0">
                <a:latin typeface="Abadi Extra Light"/>
                <a:ea typeface="+mn-lt"/>
                <a:cs typeface="+mn-lt"/>
              </a:rPr>
              <a:t>, suggesting additional stressors for healthcare workers whose work may have involved working directly with COVID-positive patients. </a:t>
            </a:r>
            <a:endParaRPr lang="en-US" dirty="0">
              <a:latin typeface="Abadi Extra Light"/>
            </a:endParaRPr>
          </a:p>
          <a:p>
            <a:pPr marL="454660" indent="-285750">
              <a:lnSpc>
                <a:spcPct val="120000"/>
              </a:lnSpc>
              <a:buSzPts val="1600"/>
            </a:pPr>
            <a:r>
              <a:rPr lang="en-US" sz="1800" dirty="0">
                <a:latin typeface="Abadi Extra Light"/>
              </a:rPr>
              <a:t>While some of these work-related stressors might have changed from 2020 to 2022, the experiences felt in 2020 are still likely impacting the workforce now.  There are also newer work-related stressors not captured in the CCIS that may be impacting the mental health of frontline workers today.</a:t>
            </a:r>
            <a:endParaRPr lang="en-US" dirty="0">
              <a:latin typeface="Abadi Extra Light"/>
            </a:endParaRPr>
          </a:p>
        </p:txBody>
      </p:sp>
      <p:sp>
        <p:nvSpPr>
          <p:cNvPr id="3" name="Slide Number Placeholder 2">
            <a:extLst>
              <a:ext uri="{FF2B5EF4-FFF2-40B4-BE49-F238E27FC236}">
                <a16:creationId xmlns:a16="http://schemas.microsoft.com/office/drawing/2014/main" id="{28F52315-F636-46AE-9168-EA48A66F0CC6}"/>
              </a:ext>
            </a:extLst>
          </p:cNvPr>
          <p:cNvSpPr>
            <a:spLocks noGrp="1"/>
          </p:cNvSpPr>
          <p:nvPr>
            <p:ph type="sldNum" sz="quarter" idx="12"/>
          </p:nvPr>
        </p:nvSpPr>
        <p:spPr>
          <a:xfrm>
            <a:off x="9103043" y="6270111"/>
            <a:ext cx="2844800"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808080"/>
                </a:solidFill>
                <a:effectLst/>
                <a:uLnTx/>
                <a:uFillTx/>
                <a:latin typeface="Abadi Extra Light" panose="020B0204020104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 sz="1400" b="0" i="0" u="none" strike="noStrike" kern="1200" cap="none" spc="0" normalizeH="0" baseline="0" noProof="0">
              <a:ln>
                <a:noFill/>
              </a:ln>
              <a:solidFill>
                <a:srgbClr val="808080"/>
              </a:solidFill>
              <a:effectLst/>
              <a:uLnTx/>
              <a:uFillTx/>
              <a:latin typeface="Abadi Extra Light" panose="020B0204020104020204" pitchFamily="34" charset="0"/>
              <a:ea typeface="+mn-ea"/>
              <a:cs typeface="Arial"/>
            </a:endParaRPr>
          </a:p>
        </p:txBody>
      </p:sp>
      <p:sp>
        <p:nvSpPr>
          <p:cNvPr id="6" name="Rectangle 5">
            <a:extLst>
              <a:ext uri="{FF2B5EF4-FFF2-40B4-BE49-F238E27FC236}">
                <a16:creationId xmlns:a16="http://schemas.microsoft.com/office/drawing/2014/main" id="{2C959536-B214-4D50-AB80-389A6058B95D}"/>
              </a:ext>
            </a:extLst>
          </p:cNvPr>
          <p:cNvSpPr/>
          <p:nvPr/>
        </p:nvSpPr>
        <p:spPr>
          <a:xfrm>
            <a:off x="2146" y="6612556"/>
            <a:ext cx="12191999" cy="2422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 name="Date Placeholder 1">
            <a:extLst>
              <a:ext uri="{FF2B5EF4-FFF2-40B4-BE49-F238E27FC236}">
                <a16:creationId xmlns:a16="http://schemas.microsoft.com/office/drawing/2014/main" id="{0F00CC00-830B-48A1-980F-830A2062A5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3205866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0" y="0"/>
            <a:ext cx="12191999" cy="1304989"/>
          </a:xfrm>
          <a:prstGeom prst="rect">
            <a:avLst/>
          </a:prstGeom>
          <a:solidFill>
            <a:srgbClr val="002060"/>
          </a:solidFill>
        </p:spPr>
        <p:txBody>
          <a:bodyPr spcFirstLastPara="1" wrap="square" lIns="91433" tIns="45700" rIns="91433" bIns="45700" anchor="ctr" anchorCtr="0">
            <a:noAutofit/>
          </a:bodyPr>
          <a:lstStyle/>
          <a:p>
            <a:pPr algn="l"/>
            <a:r>
              <a:rPr lang="en-US" sz="3200" b="1" spc="800" dirty="0">
                <a:solidFill>
                  <a:schemeClr val="bg1"/>
                </a:solidFill>
                <a:latin typeface="Abadi Extra Light"/>
              </a:rPr>
              <a:t>CURRENT EFFORTS TO SUPPORT MENTAL HEALTH AND RELATED RESOURCES</a:t>
            </a:r>
          </a:p>
        </p:txBody>
      </p:sp>
      <p:sp>
        <p:nvSpPr>
          <p:cNvPr id="68" name="Google Shape;68;p15"/>
          <p:cNvSpPr txBox="1">
            <a:spLocks noGrp="1"/>
          </p:cNvSpPr>
          <p:nvPr>
            <p:ph idx="1"/>
          </p:nvPr>
        </p:nvSpPr>
        <p:spPr>
          <a:xfrm>
            <a:off x="444499" y="1600201"/>
            <a:ext cx="11368617" cy="4525963"/>
          </a:xfrm>
          <a:prstGeom prst="rect">
            <a:avLst/>
          </a:prstGeom>
        </p:spPr>
        <p:txBody>
          <a:bodyPr spcFirstLastPara="1" wrap="square" lIns="91433" tIns="45700" rIns="91433" bIns="45700" anchor="t" anchorCtr="0">
            <a:noAutofit/>
          </a:bodyPr>
          <a:lstStyle/>
          <a:p>
            <a:pPr marL="285750" indent="-285750">
              <a:buFont typeface="Arial" panose="020B0604020202020204" pitchFamily="34" charset="0"/>
              <a:buChar char="•"/>
            </a:pPr>
            <a:r>
              <a:rPr lang="en-US" sz="1600" b="1" dirty="0">
                <a:latin typeface="Abadi Extra Light" panose="020B0204020104020204" pitchFamily="34" charset="0"/>
              </a:rPr>
              <a:t>Vaccine Equity Initiative (VEI): Employer and employee workstream</a:t>
            </a:r>
          </a:p>
          <a:p>
            <a:pPr marL="742950" lvl="1" indent="-285750">
              <a:buFont typeface="Arial" panose="020B0604020202020204" pitchFamily="34" charset="0"/>
              <a:buChar char="•"/>
            </a:pPr>
            <a:r>
              <a:rPr lang="en-US" sz="1600" dirty="0">
                <a:latin typeface="Abadi Extra Light" panose="020B0204020104020204" pitchFamily="34" charset="0"/>
              </a:rPr>
              <a:t>Providing resources to employers and workers to assist with vaccination and broader COVID-19 mitigation </a:t>
            </a:r>
          </a:p>
          <a:p>
            <a:pPr marL="742950" lvl="1" indent="-285750">
              <a:buFont typeface="Arial" panose="020B0604020202020204" pitchFamily="34" charset="0"/>
              <a:buChar char="•"/>
            </a:pPr>
            <a:r>
              <a:rPr lang="en-US" sz="1600" dirty="0">
                <a:latin typeface="Abadi Extra Light" panose="020B0204020104020204" pitchFamily="34" charset="0"/>
              </a:rPr>
              <a:t>Promoting “COVID-19 Temporary Emergency Paid Sick Leave Program” – Requires employers to make paid leave time available to employees for COVID-related illnesses, quarantine, and vaccinations and provides employers with an opportunity to apply for reimbursement from the state</a:t>
            </a:r>
            <a:endParaRPr lang="en-US" sz="1200" dirty="0">
              <a:latin typeface="Abadi Extra Light" panose="020B0204020104020204" pitchFamily="34" charset="0"/>
            </a:endParaRPr>
          </a:p>
          <a:p>
            <a:pPr marL="285750" indent="-285750">
              <a:buFont typeface="Arial" panose="020B0604020202020204" pitchFamily="34" charset="0"/>
              <a:buChar char="•"/>
            </a:pPr>
            <a:r>
              <a:rPr lang="en-US" sz="1600" b="1" dirty="0">
                <a:latin typeface="Abadi Extra Light" panose="020B0204020104020204" pitchFamily="34" charset="0"/>
              </a:rPr>
              <a:t>Trainings and other resources</a:t>
            </a:r>
          </a:p>
          <a:p>
            <a:pPr marL="742950" lvl="1" indent="-285750">
              <a:buFont typeface="Arial" panose="020B0604020202020204" pitchFamily="34" charset="0"/>
              <a:buChar char="•"/>
            </a:pPr>
            <a:r>
              <a:rPr lang="en-US" sz="1600" i="1" dirty="0">
                <a:latin typeface="Abadi Extra Light" panose="020B0204020104020204" pitchFamily="34" charset="0"/>
              </a:rPr>
              <a:t>Injury Prevention &amp; Control Program</a:t>
            </a:r>
            <a:r>
              <a:rPr lang="en-US" sz="1600" dirty="0">
                <a:latin typeface="Abadi Extra Light" panose="020B0204020104020204" pitchFamily="34" charset="0"/>
              </a:rPr>
              <a:t>:</a:t>
            </a:r>
            <a:r>
              <a:rPr lang="en-US" sz="1600" b="1" dirty="0">
                <a:latin typeface="Abadi Extra Light" panose="020B0204020104020204" pitchFamily="34" charset="0"/>
              </a:rPr>
              <a:t> </a:t>
            </a:r>
            <a:r>
              <a:rPr lang="en-US" sz="1600" dirty="0">
                <a:latin typeface="Abadi Extra Light" panose="020B0204020104020204" pitchFamily="34" charset="0"/>
              </a:rPr>
              <a:t>Conducted an assessment on the impact of COVID-19 on social service and Emergency Medical Service providers, with a specific focus on burnout. Based on the findings, developed trainings/resources on self-care, and trauma-informed practices, and developed an awareness campaign with Riverside Trauma Center. Moving forward, the team is building trauma-informed practices, self-care, and suicide prevention into training for home visitors, community health workers, and youth-serving providers.</a:t>
            </a:r>
          </a:p>
          <a:p>
            <a:pPr marL="742950" lvl="1" indent="-285750">
              <a:buFont typeface="Arial" panose="020B0604020202020204" pitchFamily="34" charset="0"/>
              <a:buChar char="•"/>
            </a:pPr>
            <a:r>
              <a:rPr lang="en-US" sz="1600" i="1" dirty="0">
                <a:latin typeface="Abadi Extra Light" panose="020B0204020104020204" pitchFamily="34" charset="0"/>
              </a:rPr>
              <a:t>Suicide Prevention Program: </a:t>
            </a:r>
            <a:r>
              <a:rPr lang="en-US" sz="1600" dirty="0">
                <a:latin typeface="Abadi Extra Light" panose="020B0204020104020204" pitchFamily="34" charset="0"/>
              </a:rPr>
              <a:t>Promoting National Suicide Prevention Hotline 1-800-273-8255 (e.g., collaborating with MBTA to advertise this number) and related programs, including suicide prevention trainings</a:t>
            </a:r>
          </a:p>
          <a:p>
            <a:pPr marL="1142989" lvl="2" indent="-285750">
              <a:buFont typeface="Arial" panose="020B0604020202020204" pitchFamily="34" charset="0"/>
              <a:buChar char="•"/>
            </a:pPr>
            <a:r>
              <a:rPr lang="en-US" sz="1200" dirty="0">
                <a:latin typeface="Abadi Extra Light" panose="020B0204020104020204" pitchFamily="34" charset="0"/>
              </a:rPr>
              <a:t>As of July 16, the NSPL the 10-digit number will be available as a three-digit 988 number</a:t>
            </a:r>
          </a:p>
          <a:p>
            <a:pPr marL="1142989" lvl="2" indent="-285750">
              <a:buFont typeface="Arial" panose="020B0604020202020204" pitchFamily="34" charset="0"/>
              <a:buChar char="•"/>
            </a:pPr>
            <a:r>
              <a:rPr lang="en-US" sz="1200" dirty="0">
                <a:latin typeface="Abadi Extra Light" panose="020B0204020104020204" pitchFamily="34" charset="0"/>
              </a:rPr>
              <a:t>The new Behavioral Health Help Line (BHHL) will launch in January 2023 and will be a centralized access point for all Behavioral Health needs, including crisis, urgent, &amp; routine</a:t>
            </a:r>
          </a:p>
          <a:p>
            <a:pPr marL="742950" lvl="1" indent="-285750">
              <a:buFont typeface="Arial" panose="020B0604020202020204" pitchFamily="34" charset="0"/>
              <a:buChar char="•"/>
            </a:pPr>
            <a:r>
              <a:rPr lang="en-US" sz="1600" i="1" dirty="0">
                <a:latin typeface="Abadi Extra Light" panose="020B0204020104020204" pitchFamily="34" charset="0"/>
              </a:rPr>
              <a:t>Mental Health Resources for Healthcare Workers Experiencing Stress, Anxiety and Trauma </a:t>
            </a:r>
            <a:r>
              <a:rPr lang="en-US" sz="1600" dirty="0">
                <a:latin typeface="Abadi Extra Light" panose="020B0204020104020204" pitchFamily="34" charset="0"/>
              </a:rPr>
              <a:t>– DPH website: www.mass.gov/resource/mental-health-resources-for-healthcare-workers-experiencing-stress-anxiety-and-trauma</a:t>
            </a:r>
          </a:p>
        </p:txBody>
      </p:sp>
      <p:sp>
        <p:nvSpPr>
          <p:cNvPr id="3" name="Slide Number Placeholder 2">
            <a:extLst>
              <a:ext uri="{FF2B5EF4-FFF2-40B4-BE49-F238E27FC236}">
                <a16:creationId xmlns:a16="http://schemas.microsoft.com/office/drawing/2014/main" id="{28F52315-F636-46AE-9168-EA48A66F0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808080"/>
                </a:solidFill>
                <a:effectLst/>
                <a:uLnTx/>
                <a:uFillTx/>
                <a:latin typeface="Abadi Extra Light" panose="020B0204020104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 sz="1400" b="0" i="0" u="none" strike="noStrike" kern="1200" cap="none" spc="0" normalizeH="0" baseline="0" noProof="0">
              <a:ln>
                <a:noFill/>
              </a:ln>
              <a:solidFill>
                <a:srgbClr val="808080"/>
              </a:solidFill>
              <a:effectLst/>
              <a:uLnTx/>
              <a:uFillTx/>
              <a:latin typeface="Abadi Extra Light" panose="020B0204020104020204" pitchFamily="34" charset="0"/>
              <a:ea typeface="+mn-ea"/>
              <a:cs typeface="Arial"/>
            </a:endParaRPr>
          </a:p>
        </p:txBody>
      </p:sp>
      <p:sp>
        <p:nvSpPr>
          <p:cNvPr id="6" name="Rectangle 5">
            <a:extLst>
              <a:ext uri="{FF2B5EF4-FFF2-40B4-BE49-F238E27FC236}">
                <a16:creationId xmlns:a16="http://schemas.microsoft.com/office/drawing/2014/main" id="{2C959536-B214-4D50-AB80-389A6058B95D}"/>
              </a:ext>
            </a:extLst>
          </p:cNvPr>
          <p:cNvSpPr/>
          <p:nvPr/>
        </p:nvSpPr>
        <p:spPr>
          <a:xfrm>
            <a:off x="2146" y="6612556"/>
            <a:ext cx="12191999" cy="2422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 name="Date Placeholder 1">
            <a:extLst>
              <a:ext uri="{FF2B5EF4-FFF2-40B4-BE49-F238E27FC236}">
                <a16:creationId xmlns:a16="http://schemas.microsoft.com/office/drawing/2014/main" id="{21298120-8588-43BC-94F1-36B9C8EB80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3225849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0" y="0"/>
            <a:ext cx="12192000" cy="1325563"/>
          </a:xfrm>
          <a:prstGeom prst="rect">
            <a:avLst/>
          </a:prstGeom>
          <a:solidFill>
            <a:srgbClr val="002060"/>
          </a:solidFill>
        </p:spPr>
        <p:txBody>
          <a:bodyPr spcFirstLastPara="1" wrap="square" lIns="91433" tIns="45700" rIns="91433" bIns="45700" anchor="ctr" anchorCtr="0">
            <a:noAutofit/>
          </a:bodyPr>
          <a:lstStyle/>
          <a:p>
            <a:pPr algn="l"/>
            <a:r>
              <a:rPr lang="en-US" sz="3200" b="1" spc="800" dirty="0">
                <a:solidFill>
                  <a:schemeClr val="bg1"/>
                </a:solidFill>
                <a:latin typeface="Abadi Extra Light"/>
              </a:rPr>
              <a:t>CURRENT EFFORTS TO SUPPORT MENTAL HEALTH AND RELATED RESOURCES</a:t>
            </a:r>
            <a:endParaRPr lang="en-US" sz="3200" b="1" i="1" spc="800" dirty="0">
              <a:solidFill>
                <a:schemeClr val="bg1"/>
              </a:solidFill>
              <a:highlight>
                <a:srgbClr val="FFFF00"/>
              </a:highlight>
              <a:latin typeface="Abadi Extra Light"/>
            </a:endParaRPr>
          </a:p>
        </p:txBody>
      </p:sp>
      <p:sp>
        <p:nvSpPr>
          <p:cNvPr id="68" name="Google Shape;68;p15"/>
          <p:cNvSpPr txBox="1">
            <a:spLocks noGrp="1"/>
          </p:cNvSpPr>
          <p:nvPr>
            <p:ph idx="1"/>
          </p:nvPr>
        </p:nvSpPr>
        <p:spPr>
          <a:xfrm>
            <a:off x="444499" y="1600201"/>
            <a:ext cx="11368617" cy="4525963"/>
          </a:xfrm>
          <a:prstGeom prst="rect">
            <a:avLst/>
          </a:prstGeom>
        </p:spPr>
        <p:txBody>
          <a:bodyPr spcFirstLastPara="1" wrap="square" lIns="91433" tIns="45700" rIns="91433" bIns="45700" anchor="t" anchorCtr="0">
            <a:noAutofit/>
          </a:bodyPr>
          <a:lstStyle/>
          <a:p>
            <a:pPr marL="342909" indent="-285750">
              <a:buFont typeface="Arial" panose="020B0604020202020204" pitchFamily="34" charset="0"/>
              <a:buChar char="•"/>
            </a:pPr>
            <a:r>
              <a:rPr lang="en-US" sz="1800" b="1" dirty="0">
                <a:latin typeface="Abadi Extra Light" panose="020B0204020104020204" pitchFamily="34" charset="0"/>
              </a:rPr>
              <a:t>Other state-wide programs to support workers</a:t>
            </a:r>
          </a:p>
          <a:p>
            <a:pPr marL="742950" lvl="1" indent="-285750">
              <a:buFont typeface="Arial" panose="020B0604020202020204" pitchFamily="34" charset="0"/>
              <a:buChar char="•"/>
            </a:pPr>
            <a:r>
              <a:rPr lang="en-US" sz="1800" i="1" dirty="0">
                <a:latin typeface="Abadi Extra Light" panose="020B0204020104020204" pitchFamily="34" charset="0"/>
              </a:rPr>
              <a:t>COVID-19 Essential Employee Premium Pay </a:t>
            </a:r>
            <a:r>
              <a:rPr lang="en-US" sz="1800" dirty="0">
                <a:latin typeface="Abadi Extra Light" panose="020B0204020104020204" pitchFamily="34" charset="0"/>
              </a:rPr>
              <a:t>provides</a:t>
            </a:r>
            <a:r>
              <a:rPr lang="en-US" sz="1800" i="1" dirty="0">
                <a:latin typeface="Abadi Extra Light" panose="020B0204020104020204" pitchFamily="34" charset="0"/>
              </a:rPr>
              <a:t> </a:t>
            </a:r>
            <a:r>
              <a:rPr lang="en-US" sz="1800" dirty="0">
                <a:latin typeface="Abadi Extra Light" panose="020B0204020104020204" pitchFamily="34" charset="0"/>
              </a:rPr>
              <a:t>$500 payments to 500,000 low-income workers</a:t>
            </a:r>
          </a:p>
          <a:p>
            <a:pPr marL="742950" lvl="1" indent="-285750">
              <a:buFont typeface="Arial" panose="020B0604020202020204" pitchFamily="34" charset="0"/>
              <a:buChar char="•"/>
            </a:pPr>
            <a:r>
              <a:rPr lang="en-US" sz="1800" i="1" dirty="0">
                <a:latin typeface="Abadi Extra Light" panose="020B0204020104020204" pitchFamily="34" charset="0"/>
              </a:rPr>
              <a:t>Paid Family and Medical Leave (PFML) (Chapter 121 of the Acts of 2018) </a:t>
            </a:r>
            <a:r>
              <a:rPr lang="en-US" sz="1800" dirty="0">
                <a:latin typeface="Abadi Extra Light" panose="020B0204020104020204" pitchFamily="34" charset="0"/>
              </a:rPr>
              <a:t>provides resources to help people in Massachusetts take paid time off for work for family or medical reasons</a:t>
            </a:r>
          </a:p>
          <a:p>
            <a:pPr marL="742950" lvl="1" indent="-285750">
              <a:buFont typeface="Arial" panose="020B0604020202020204" pitchFamily="34" charset="0"/>
              <a:buChar char="•"/>
            </a:pPr>
            <a:r>
              <a:rPr lang="en-US" sz="1800" i="1" dirty="0">
                <a:latin typeface="Abadi Extra Light" panose="020B0204020104020204" pitchFamily="34" charset="0"/>
              </a:rPr>
              <a:t>Complaint lines e</a:t>
            </a:r>
            <a:r>
              <a:rPr lang="en-US" sz="1800" dirty="0">
                <a:latin typeface="Abadi Extra Light" panose="020B0204020104020204" pitchFamily="34" charset="0"/>
              </a:rPr>
              <a:t>stablished at different agencies throughout the Commonwealth at various points of the pandemic to address concerns about COVID exposure/enforcement, as well as experiences in nursing homes/health care facilities</a:t>
            </a:r>
          </a:p>
          <a:p>
            <a:pPr marL="742941" lvl="1" indent="-285750">
              <a:buFont typeface="Arial" panose="020B0604020202020204" pitchFamily="34" charset="0"/>
              <a:buChar char="•"/>
            </a:pPr>
            <a:r>
              <a:rPr lang="en-US" sz="1800" dirty="0">
                <a:latin typeface="Abadi Extra Light"/>
              </a:rPr>
              <a:t>MEMA and DPH facilitating mask and other PPE distribution to targeted entities across the Commonwealth.</a:t>
            </a:r>
            <a:endParaRPr lang="en-US" sz="1800" b="1" dirty="0">
              <a:latin typeface="Abadi Extra Light"/>
            </a:endParaRPr>
          </a:p>
          <a:p>
            <a:pPr marL="342909" lvl="1" indent="-285750">
              <a:spcBef>
                <a:spcPts val="1000"/>
              </a:spcBef>
            </a:pPr>
            <a:r>
              <a:rPr lang="en-US" sz="1800" b="1" dirty="0">
                <a:latin typeface="Abadi Extra Light" panose="020B0204020104020204" pitchFamily="34" charset="0"/>
              </a:rPr>
              <a:t>DPH’s planned analytic work</a:t>
            </a:r>
          </a:p>
          <a:p>
            <a:pPr marL="742950" lvl="1" indent="-285750">
              <a:buFont typeface="Arial" panose="020B0604020202020204" pitchFamily="34" charset="0"/>
              <a:buChar char="•"/>
            </a:pPr>
            <a:r>
              <a:rPr lang="en-US" sz="1800" dirty="0">
                <a:latin typeface="Abadi Extra Light" panose="020B0204020104020204" pitchFamily="34" charset="0"/>
              </a:rPr>
              <a:t>Topics raised in this presentation will inform a future survey on the COVID-19 impact (“CCIS2.0”) </a:t>
            </a:r>
          </a:p>
          <a:p>
            <a:pPr marL="742950" lvl="1" indent="-285750">
              <a:buFont typeface="Arial" panose="020B0604020202020204" pitchFamily="34" charset="0"/>
              <a:buChar char="•"/>
            </a:pPr>
            <a:r>
              <a:rPr lang="en-US" sz="1800" dirty="0">
                <a:latin typeface="Abadi Extra Light" panose="020B0204020104020204" pitchFamily="34" charset="0"/>
              </a:rPr>
              <a:t>Multiple programs within DPH are collaborating on an in-depth “COVID-19 Healthcare Worker Trauma Study”</a:t>
            </a:r>
          </a:p>
          <a:p>
            <a:pPr marL="742950" lvl="1" indent="-285750">
              <a:buFont typeface="Arial" panose="020B0604020202020204" pitchFamily="34" charset="0"/>
              <a:buChar char="•"/>
            </a:pPr>
            <a:endParaRPr lang="en-US" sz="1800" dirty="0">
              <a:latin typeface="Abadi Extra Light" panose="020B0204020104020204" pitchFamily="34" charset="0"/>
            </a:endParaRPr>
          </a:p>
          <a:p>
            <a:endParaRPr lang="en-US" sz="1600" b="1" dirty="0">
              <a:latin typeface="Abadi Extra Light" panose="020B0204020104020204" pitchFamily="34" charset="0"/>
            </a:endParaRPr>
          </a:p>
          <a:p>
            <a:endParaRPr lang="en-US" sz="1600" b="1" dirty="0">
              <a:latin typeface="Abadi Extra Light" panose="020B0204020104020204" pitchFamily="34" charset="0"/>
            </a:endParaRPr>
          </a:p>
        </p:txBody>
      </p:sp>
      <p:sp>
        <p:nvSpPr>
          <p:cNvPr id="3" name="Slide Number Placeholder 2">
            <a:extLst>
              <a:ext uri="{FF2B5EF4-FFF2-40B4-BE49-F238E27FC236}">
                <a16:creationId xmlns:a16="http://schemas.microsoft.com/office/drawing/2014/main" id="{28F52315-F636-46AE-9168-EA48A66F0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808080"/>
                </a:solidFill>
                <a:effectLst/>
                <a:uLnTx/>
                <a:uFillTx/>
                <a:latin typeface="Abadi Extra Light" panose="020B0204020104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 sz="1400" b="0" i="0" u="none" strike="noStrike" kern="1200" cap="none" spc="0" normalizeH="0" baseline="0" noProof="0">
              <a:ln>
                <a:noFill/>
              </a:ln>
              <a:solidFill>
                <a:srgbClr val="808080"/>
              </a:solidFill>
              <a:effectLst/>
              <a:uLnTx/>
              <a:uFillTx/>
              <a:latin typeface="Abadi Extra Light" panose="020B0204020104020204" pitchFamily="34" charset="0"/>
              <a:ea typeface="+mn-ea"/>
              <a:cs typeface="Arial"/>
            </a:endParaRPr>
          </a:p>
        </p:txBody>
      </p:sp>
      <p:sp>
        <p:nvSpPr>
          <p:cNvPr id="6" name="Rectangle 5">
            <a:extLst>
              <a:ext uri="{FF2B5EF4-FFF2-40B4-BE49-F238E27FC236}">
                <a16:creationId xmlns:a16="http://schemas.microsoft.com/office/drawing/2014/main" id="{2C959536-B214-4D50-AB80-389A6058B95D}"/>
              </a:ext>
            </a:extLst>
          </p:cNvPr>
          <p:cNvSpPr/>
          <p:nvPr/>
        </p:nvSpPr>
        <p:spPr>
          <a:xfrm>
            <a:off x="2146" y="6612556"/>
            <a:ext cx="12191999" cy="2422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 name="Date Placeholder 1">
            <a:extLst>
              <a:ext uri="{FF2B5EF4-FFF2-40B4-BE49-F238E27FC236}">
                <a16:creationId xmlns:a16="http://schemas.microsoft.com/office/drawing/2014/main" id="{41740E2F-CCD0-4A7C-A75E-7CB2BE8EA4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276223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0" y="0"/>
            <a:ext cx="12191998" cy="1207363"/>
          </a:xfrm>
          <a:prstGeom prst="rect">
            <a:avLst/>
          </a:prstGeom>
          <a:solidFill>
            <a:srgbClr val="002060"/>
          </a:solidFill>
        </p:spPr>
        <p:txBody>
          <a:bodyPr spcFirstLastPara="1" wrap="square" lIns="91433" tIns="45700" rIns="91433" bIns="45700" anchor="ctr" anchorCtr="0">
            <a:noAutofit/>
          </a:bodyPr>
          <a:lstStyle/>
          <a:p>
            <a:pPr algn="l"/>
            <a:r>
              <a:rPr lang="en-US" sz="3200" b="1" spc="800" dirty="0">
                <a:solidFill>
                  <a:schemeClr val="bg1"/>
                </a:solidFill>
                <a:latin typeface="Abadi Extra Light"/>
              </a:rPr>
              <a:t>CURRENT EFFORTS TO SUPPORT MENTAL HEALTH AND RELATED RESOURCES</a:t>
            </a:r>
            <a:endParaRPr lang="en-US" sz="3200" b="1" i="1" spc="800" dirty="0">
              <a:solidFill>
                <a:schemeClr val="bg1"/>
              </a:solidFill>
              <a:highlight>
                <a:srgbClr val="FFFF00"/>
              </a:highlight>
              <a:latin typeface="Abadi Extra Light"/>
            </a:endParaRPr>
          </a:p>
        </p:txBody>
      </p:sp>
      <p:sp>
        <p:nvSpPr>
          <p:cNvPr id="68" name="Google Shape;68;p15"/>
          <p:cNvSpPr txBox="1">
            <a:spLocks noGrp="1"/>
          </p:cNvSpPr>
          <p:nvPr>
            <p:ph idx="1"/>
          </p:nvPr>
        </p:nvSpPr>
        <p:spPr>
          <a:xfrm>
            <a:off x="444499" y="1600201"/>
            <a:ext cx="11368617" cy="4525963"/>
          </a:xfrm>
          <a:prstGeom prst="rect">
            <a:avLst/>
          </a:prstGeom>
        </p:spPr>
        <p:txBody>
          <a:bodyPr spcFirstLastPara="1" wrap="square" lIns="91433" tIns="45700" rIns="91433" bIns="45700" anchor="t" anchorCtr="0">
            <a:noAutofit/>
          </a:bodyPr>
          <a:lstStyle/>
          <a:p>
            <a:pPr marL="57159" indent="0">
              <a:buNone/>
            </a:pPr>
            <a:r>
              <a:rPr lang="en-US" sz="1800" b="1" dirty="0">
                <a:latin typeface="Abadi Extra Light" panose="020B0204020104020204" pitchFamily="34" charset="0"/>
              </a:rPr>
              <a:t>Efforts to support the substance use disorder workforce:</a:t>
            </a:r>
          </a:p>
          <a:p>
            <a:pPr marL="342909" indent="-285750">
              <a:buFont typeface="Arial" panose="020B0604020202020204" pitchFamily="34" charset="0"/>
              <a:buChar char="•"/>
            </a:pPr>
            <a:r>
              <a:rPr lang="en-US" sz="1800" i="1" dirty="0">
                <a:latin typeface="Abadi Extra Light" panose="020B0204020104020204" pitchFamily="34" charset="0"/>
              </a:rPr>
              <a:t>Bureau of Substance Addiction Services (BSAS) </a:t>
            </a:r>
            <a:r>
              <a:rPr lang="en-US" sz="1800" dirty="0">
                <a:latin typeface="Abadi Extra Light" panose="020B0204020104020204" pitchFamily="34" charset="0"/>
              </a:rPr>
              <a:t>implemented the following staffing-related flexibilities to better support substance use disorder (SUD) providers and staff who were already facing ongoing workforce shortages:</a:t>
            </a:r>
          </a:p>
          <a:p>
            <a:pPr marL="742950" lvl="1" indent="-285750">
              <a:buFont typeface="Arial" panose="020B0604020202020204" pitchFamily="34" charset="0"/>
              <a:buChar char="•"/>
            </a:pPr>
            <a:r>
              <a:rPr lang="en-US" sz="1800" dirty="0">
                <a:latin typeface="Abadi Extra Light" panose="020B0204020104020204" pitchFamily="34" charset="0"/>
              </a:rPr>
              <a:t>Withdrew staffing guidelines requiring licensed SUD facilities to staff to their licensed capacity, allowing programs to staff according to daily census of patients providing needed flexibility to programs and staff</a:t>
            </a:r>
          </a:p>
          <a:p>
            <a:pPr marL="742950" lvl="1" indent="-285750">
              <a:buFont typeface="Arial" panose="020B0604020202020204" pitchFamily="34" charset="0"/>
              <a:buChar char="•"/>
            </a:pPr>
            <a:r>
              <a:rPr lang="en-US" sz="1800" dirty="0">
                <a:latin typeface="Abadi Extra Light" panose="020B0204020104020204" pitchFamily="34" charset="0"/>
              </a:rPr>
              <a:t>Allowed LPNs or other Qualified Health Care Professionals (as defined by 105 CMR 164.006) to supervise nursing staff, provided supervisor educationally prepared at or above the level of the nursing staff under their supervision.</a:t>
            </a:r>
          </a:p>
          <a:p>
            <a:pPr marL="742950" lvl="1" indent="-285750">
              <a:buFont typeface="Arial" panose="020B0604020202020204" pitchFamily="34" charset="0"/>
              <a:buChar char="•"/>
            </a:pPr>
            <a:r>
              <a:rPr lang="en-US" sz="1800" dirty="0">
                <a:latin typeface="Abadi Extra Light" panose="020B0204020104020204" pitchFamily="34" charset="0"/>
              </a:rPr>
              <a:t>Allowing Opioid Treatment Programs to close one day per week in alignment with federal regulations.</a:t>
            </a:r>
          </a:p>
          <a:p>
            <a:pPr marL="742950" lvl="1" indent="-285750">
              <a:buFont typeface="Arial" panose="020B0604020202020204" pitchFamily="34" charset="0"/>
              <a:buChar char="•"/>
            </a:pPr>
            <a:r>
              <a:rPr lang="en-US" sz="1800" dirty="0">
                <a:latin typeface="Abadi Extra Light" panose="020B0204020104020204" pitchFamily="34" charset="0"/>
              </a:rPr>
              <a:t>Due to persistent nature of the workforce shortage, BSAS intends to maintain these flexibilities and identify other opportunities to support staff recruitment, retention and wellness particularly for staff with lived experience who may be at higher risk for relapse due to the ongoing stress and trauma associated with COVID.</a:t>
            </a:r>
          </a:p>
          <a:p>
            <a:pPr marL="342909" indent="-285750">
              <a:buFont typeface="Arial" panose="020B0604020202020204" pitchFamily="34" charset="0"/>
              <a:buChar char="•"/>
            </a:pPr>
            <a:endParaRPr lang="en-US" sz="1800" dirty="0">
              <a:latin typeface="Abadi Extra Light" panose="020B0204020104020204" pitchFamily="34" charset="0"/>
            </a:endParaRPr>
          </a:p>
          <a:p>
            <a:pPr marL="342909" indent="-285750">
              <a:buFont typeface="Arial" panose="020B0604020202020204" pitchFamily="34" charset="0"/>
              <a:buChar char="•"/>
            </a:pPr>
            <a:endParaRPr lang="en-US" sz="1800" dirty="0">
              <a:latin typeface="Abadi Extra Light" panose="020B0204020104020204" pitchFamily="34" charset="0"/>
            </a:endParaRPr>
          </a:p>
          <a:p>
            <a:pPr marL="342909" indent="-285750">
              <a:buFont typeface="Arial" panose="020B0604020202020204" pitchFamily="34" charset="0"/>
              <a:buChar char="•"/>
            </a:pPr>
            <a:endParaRPr lang="en-US" sz="1800" dirty="0">
              <a:latin typeface="Abadi Extra Light" panose="020B0204020104020204" pitchFamily="34" charset="0"/>
            </a:endParaRPr>
          </a:p>
          <a:p>
            <a:pPr marL="342909" indent="-285750">
              <a:buFont typeface="Arial" panose="020B0604020202020204" pitchFamily="34" charset="0"/>
              <a:buChar char="•"/>
            </a:pPr>
            <a:endParaRPr lang="en-US" sz="1800" dirty="0">
              <a:latin typeface="Abadi Extra Light" panose="020B0204020104020204" pitchFamily="34" charset="0"/>
            </a:endParaRPr>
          </a:p>
        </p:txBody>
      </p:sp>
      <p:sp>
        <p:nvSpPr>
          <p:cNvPr id="3" name="Slide Number Placeholder 2">
            <a:extLst>
              <a:ext uri="{FF2B5EF4-FFF2-40B4-BE49-F238E27FC236}">
                <a16:creationId xmlns:a16="http://schemas.microsoft.com/office/drawing/2014/main" id="{28F52315-F636-46AE-9168-EA48A66F0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808080"/>
                </a:solidFill>
                <a:effectLst/>
                <a:uLnTx/>
                <a:uFillTx/>
                <a:latin typeface="Abadi Extra Light" panose="020B0204020104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 sz="1400" b="0" i="0" u="none" strike="noStrike" kern="1200" cap="none" spc="0" normalizeH="0" baseline="0" noProof="0">
              <a:ln>
                <a:noFill/>
              </a:ln>
              <a:solidFill>
                <a:srgbClr val="808080"/>
              </a:solidFill>
              <a:effectLst/>
              <a:uLnTx/>
              <a:uFillTx/>
              <a:latin typeface="Abadi Extra Light" panose="020B0204020104020204" pitchFamily="34" charset="0"/>
              <a:ea typeface="+mn-ea"/>
              <a:cs typeface="Arial"/>
            </a:endParaRPr>
          </a:p>
        </p:txBody>
      </p:sp>
      <p:sp>
        <p:nvSpPr>
          <p:cNvPr id="6" name="Rectangle 5">
            <a:extLst>
              <a:ext uri="{FF2B5EF4-FFF2-40B4-BE49-F238E27FC236}">
                <a16:creationId xmlns:a16="http://schemas.microsoft.com/office/drawing/2014/main" id="{2C959536-B214-4D50-AB80-389A6058B95D}"/>
              </a:ext>
            </a:extLst>
          </p:cNvPr>
          <p:cNvSpPr/>
          <p:nvPr/>
        </p:nvSpPr>
        <p:spPr>
          <a:xfrm>
            <a:off x="2146" y="6612556"/>
            <a:ext cx="12191999" cy="2422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 name="Date Placeholder 1">
            <a:extLst>
              <a:ext uri="{FF2B5EF4-FFF2-40B4-BE49-F238E27FC236}">
                <a16:creationId xmlns:a16="http://schemas.microsoft.com/office/drawing/2014/main" id="{73C9F101-DC35-455E-9D0F-898E76442D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2502367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 y="0"/>
            <a:ext cx="12277817" cy="1466899"/>
          </a:xfrm>
          <a:prstGeom prst="rect">
            <a:avLst/>
          </a:prstGeom>
          <a:solidFill>
            <a:srgbClr val="002060"/>
          </a:solidFill>
        </p:spPr>
        <p:txBody>
          <a:bodyPr spcFirstLastPara="1" wrap="square" lIns="91433" tIns="45700" rIns="91433" bIns="45700" anchor="ctr" anchorCtr="0">
            <a:noAutofit/>
          </a:bodyPr>
          <a:lstStyle/>
          <a:p>
            <a:pPr algn="l"/>
            <a:r>
              <a:rPr lang="en-US" sz="3200" b="1" spc="800" dirty="0">
                <a:solidFill>
                  <a:schemeClr val="bg1"/>
                </a:solidFill>
                <a:latin typeface="Abadi Extra Light"/>
              </a:rPr>
              <a:t>CURRENT EFFORTS TO SUPPORT MENTAL HEALTH AND RELATED RESOURCES</a:t>
            </a:r>
            <a:endParaRPr lang="en-US" sz="3200" b="1" i="1" spc="800" dirty="0">
              <a:solidFill>
                <a:schemeClr val="bg1"/>
              </a:solidFill>
              <a:highlight>
                <a:srgbClr val="FFFF00"/>
              </a:highlight>
              <a:latin typeface="Abadi Extra Light"/>
            </a:endParaRPr>
          </a:p>
        </p:txBody>
      </p:sp>
      <p:sp>
        <p:nvSpPr>
          <p:cNvPr id="68" name="Google Shape;68;p15"/>
          <p:cNvSpPr txBox="1">
            <a:spLocks noGrp="1"/>
          </p:cNvSpPr>
          <p:nvPr>
            <p:ph idx="1"/>
          </p:nvPr>
        </p:nvSpPr>
        <p:spPr>
          <a:xfrm>
            <a:off x="444499" y="1600201"/>
            <a:ext cx="11368617" cy="4525963"/>
          </a:xfrm>
          <a:prstGeom prst="rect">
            <a:avLst/>
          </a:prstGeom>
        </p:spPr>
        <p:txBody>
          <a:bodyPr spcFirstLastPara="1" wrap="square" lIns="91433" tIns="45700" rIns="91433" bIns="45700" anchor="t" anchorCtr="0">
            <a:noAutofit/>
          </a:bodyPr>
          <a:lstStyle/>
          <a:p>
            <a:pPr marL="57159" indent="0">
              <a:buNone/>
            </a:pPr>
            <a:r>
              <a:rPr lang="en-US" sz="1600" b="1" dirty="0">
                <a:latin typeface="Abadi Extra Light" panose="020B0204020104020204" pitchFamily="34" charset="0"/>
              </a:rPr>
              <a:t>Select efforts to support healthcare workers (not exhaustive):</a:t>
            </a:r>
          </a:p>
          <a:p>
            <a:pPr marL="342909" indent="-285750">
              <a:buFont typeface="Arial" panose="020B0604020202020204" pitchFamily="34" charset="0"/>
              <a:buChar char="•"/>
            </a:pPr>
            <a:r>
              <a:rPr lang="en-US" sz="1600" i="1" dirty="0">
                <a:latin typeface="Abadi Extra Light" panose="020B0204020104020204" pitchFamily="34" charset="0"/>
              </a:rPr>
              <a:t>Bureau of Health Care Safety and Quality (BHCSQ) </a:t>
            </a:r>
            <a:r>
              <a:rPr lang="en-US" sz="1600" dirty="0">
                <a:latin typeface="Abadi Extra Light" panose="020B0204020104020204" pitchFamily="34" charset="0"/>
              </a:rPr>
              <a:t>and epidemiologists from the </a:t>
            </a:r>
            <a:r>
              <a:rPr lang="en-US" sz="1600" i="1" dirty="0">
                <a:latin typeface="Abadi Extra Light" panose="020B0204020104020204" pitchFamily="34" charset="0"/>
              </a:rPr>
              <a:t>Bureau of Infectious Disease and Lab Sciences (BIDLS) </a:t>
            </a:r>
            <a:r>
              <a:rPr lang="en-US" sz="1600" dirty="0">
                <a:latin typeface="Abadi Extra Light" panose="020B0204020104020204" pitchFamily="34" charset="0"/>
              </a:rPr>
              <a:t>conducted regular calls with facilities to provide clinical and regulatory guidance, link facilities to resources rapidly, and provide collaborative problem solving for facilities managing active outbreaks. </a:t>
            </a:r>
          </a:p>
          <a:p>
            <a:pPr marL="800109" lvl="1" indent="-285750"/>
            <a:r>
              <a:rPr lang="en-US" sz="1600" dirty="0">
                <a:latin typeface="Abadi Extra Light" panose="020B0204020104020204" pitchFamily="34" charset="0"/>
              </a:rPr>
              <a:t>BHCSQ conducted a qualitative study among workers in long-term care facilities (LTCF) to understand their experiences participating in the COVID-19 Outreach Project.</a:t>
            </a:r>
          </a:p>
          <a:p>
            <a:pPr marL="742950" lvl="1" indent="-285750">
              <a:buFont typeface="Arial" panose="020B0604020202020204" pitchFamily="34" charset="0"/>
              <a:buChar char="•"/>
            </a:pPr>
            <a:r>
              <a:rPr lang="en-US" sz="1600" dirty="0">
                <a:latin typeface="Abadi Extra Light" panose="020B0204020104020204" pitchFamily="34" charset="0"/>
              </a:rPr>
              <a:t>The results indicated that most LTCFs found the Outreach Project to be a source of information and resources, as well as emotional support for LTCF staff, opening opportunities for more collaborative relationships between facilities and DPH. However, facilities also felt that there could have been improvements in communication of expectations and streamlining data collection efforts across regulatory entities. All participants expressed feeling overwhelmed and emotionally drained during the course of the pandemic. </a:t>
            </a:r>
          </a:p>
          <a:p>
            <a:pPr marL="342909" indent="-285750">
              <a:buFont typeface="Arial" panose="020B0604020202020204" pitchFamily="34" charset="0"/>
              <a:buChar char="•"/>
            </a:pPr>
            <a:r>
              <a:rPr lang="en-US" sz="1600" dirty="0">
                <a:latin typeface="Abadi Extra Light" panose="020B0204020104020204" pitchFamily="34" charset="0"/>
              </a:rPr>
              <a:t>Pursuant to an Order issued by the Commissioner of Public Health to focus health care personnel resources on responding to COVID-19, DPH directed all MA healthcare facilities to implement their policies and procedures for expedited provider credentialing in their emergency management plan and transfer of licensed and certified clinical staff between healthcare facilities. </a:t>
            </a:r>
          </a:p>
          <a:p>
            <a:pPr marL="342909" indent="-285750">
              <a:buFont typeface="Arial" panose="020B0604020202020204" pitchFamily="34" charset="0"/>
              <a:buChar char="•"/>
            </a:pPr>
            <a:r>
              <a:rPr lang="en-US" sz="1600" dirty="0">
                <a:latin typeface="Abadi Extra Light" panose="020B0204020104020204" pitchFamily="34" charset="0"/>
              </a:rPr>
              <a:t>To help nursing homes address staffing shortages during the pandemic, CMS provided a blanket waiver for the nurse aide training and certification requirements to permit nurse aides to work for longer than four months without having completed their training.</a:t>
            </a:r>
          </a:p>
          <a:p>
            <a:pPr marL="342909" indent="-285750">
              <a:buFont typeface="Arial" panose="020B0604020202020204" pitchFamily="34" charset="0"/>
              <a:buChar char="•"/>
            </a:pPr>
            <a:r>
              <a:rPr lang="en-US" sz="1600" dirty="0">
                <a:latin typeface="Abadi Extra Light" panose="020B0204020104020204" pitchFamily="34" charset="0"/>
              </a:rPr>
              <a:t>DPH provided PPE, COVID-19 testing supplies, and COVID-19 vaccine clinics to facilities.</a:t>
            </a:r>
          </a:p>
          <a:p>
            <a:pPr marL="342909" indent="-285750">
              <a:buFont typeface="Arial" panose="020B0604020202020204" pitchFamily="34" charset="0"/>
              <a:buChar char="•"/>
            </a:pPr>
            <a:r>
              <a:rPr lang="en-US" sz="1600" dirty="0">
                <a:latin typeface="Abadi Extra Light" panose="020B0204020104020204" pitchFamily="34" charset="0"/>
              </a:rPr>
              <a:t>DPH coordinated and deployed clinical staffing support to facilities through the MA National Guard and Rapid Response Teams.</a:t>
            </a:r>
          </a:p>
          <a:p>
            <a:pPr marL="342909" indent="-285750">
              <a:buFont typeface="Arial" panose="020B0604020202020204" pitchFamily="34" charset="0"/>
              <a:buChar char="•"/>
            </a:pPr>
            <a:endParaRPr lang="en-US" sz="1600" dirty="0">
              <a:latin typeface="Abadi Extra Light" panose="020B0204020104020204" pitchFamily="34" charset="0"/>
            </a:endParaRPr>
          </a:p>
        </p:txBody>
      </p:sp>
      <p:sp>
        <p:nvSpPr>
          <p:cNvPr id="3" name="Slide Number Placeholder 2">
            <a:extLst>
              <a:ext uri="{FF2B5EF4-FFF2-40B4-BE49-F238E27FC236}">
                <a16:creationId xmlns:a16="http://schemas.microsoft.com/office/drawing/2014/main" id="{28F52315-F636-46AE-9168-EA48A66F0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srgbClr val="808080"/>
                </a:solidFill>
                <a:effectLst/>
                <a:uLnTx/>
                <a:uFillTx/>
                <a:latin typeface="Abadi Extra Light" panose="020B0204020104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 sz="1400" b="0" i="0" u="none" strike="noStrike" kern="1200" cap="none" spc="0" normalizeH="0" baseline="0" noProof="0">
              <a:ln>
                <a:noFill/>
              </a:ln>
              <a:solidFill>
                <a:srgbClr val="808080"/>
              </a:solidFill>
              <a:effectLst/>
              <a:uLnTx/>
              <a:uFillTx/>
              <a:latin typeface="Abadi Extra Light" panose="020B0204020104020204" pitchFamily="34" charset="0"/>
              <a:ea typeface="+mn-ea"/>
              <a:cs typeface="Arial"/>
            </a:endParaRPr>
          </a:p>
        </p:txBody>
      </p:sp>
      <p:sp>
        <p:nvSpPr>
          <p:cNvPr id="6" name="Rectangle 5">
            <a:extLst>
              <a:ext uri="{FF2B5EF4-FFF2-40B4-BE49-F238E27FC236}">
                <a16:creationId xmlns:a16="http://schemas.microsoft.com/office/drawing/2014/main" id="{2C959536-B214-4D50-AB80-389A6058B95D}"/>
              </a:ext>
            </a:extLst>
          </p:cNvPr>
          <p:cNvSpPr/>
          <p:nvPr/>
        </p:nvSpPr>
        <p:spPr>
          <a:xfrm>
            <a:off x="2146" y="6612556"/>
            <a:ext cx="12191999" cy="2422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 name="Date Placeholder 1">
            <a:extLst>
              <a:ext uri="{FF2B5EF4-FFF2-40B4-BE49-F238E27FC236}">
                <a16:creationId xmlns:a16="http://schemas.microsoft.com/office/drawing/2014/main" id="{A1BC0D9C-62A3-4BCA-9F2D-9F6062D98E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1414833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4" name="Title 3">
            <a:extLst>
              <a:ext uri="{FF2B5EF4-FFF2-40B4-BE49-F238E27FC236}">
                <a16:creationId xmlns:a16="http://schemas.microsoft.com/office/drawing/2014/main" id="{8FDBCDDD-7F3D-461E-AD40-D854A79EAAF7}"/>
              </a:ext>
            </a:extLst>
          </p:cNvPr>
          <p:cNvSpPr>
            <a:spLocks noGrp="1"/>
          </p:cNvSpPr>
          <p:nvPr>
            <p:ph type="title"/>
          </p:nvPr>
        </p:nvSpPr>
        <p:spPr>
          <a:xfrm>
            <a:off x="0" y="1709738"/>
            <a:ext cx="12191999" cy="2852737"/>
          </a:xfrm>
          <a:solidFill>
            <a:srgbClr val="002060"/>
          </a:solidFill>
        </p:spPr>
        <p:txBody>
          <a:bodyPr/>
          <a:lstStyle/>
          <a:p>
            <a:pPr algn="r"/>
            <a:r>
              <a:rPr lang="en-US" sz="2500" dirty="0">
                <a:solidFill>
                  <a:schemeClr val="bg1"/>
                </a:solidFill>
                <a:latin typeface="Abadi Extra Light" panose="020B0204020104020204" pitchFamily="34" charset="0"/>
                <a:hlinkClick r:id="rId3">
                  <a:extLst>
                    <a:ext uri="{A12FA001-AC4F-418D-AE19-62706E023703}">
                      <ahyp:hlinkClr xmlns:ahyp="http://schemas.microsoft.com/office/drawing/2018/hyperlinkcolor" val="tx"/>
                    </a:ext>
                  </a:extLst>
                </a:hlinkClick>
              </a:rPr>
              <a:t>Kathleen.Fitzsimmons@mass.gov</a:t>
            </a:r>
            <a:r>
              <a:rPr lang="en-US" sz="2500" dirty="0">
                <a:solidFill>
                  <a:schemeClr val="bg1"/>
                </a:solidFill>
                <a:latin typeface="Abadi Extra Light" panose="020B0204020104020204" pitchFamily="34" charset="0"/>
              </a:rPr>
              <a:t> </a:t>
            </a:r>
            <a:br>
              <a:rPr lang="en-US" sz="2500" dirty="0">
                <a:solidFill>
                  <a:schemeClr val="bg1"/>
                </a:solidFill>
                <a:latin typeface="Abadi Extra Light" panose="020B0204020104020204" pitchFamily="34" charset="0"/>
              </a:rPr>
            </a:br>
            <a:r>
              <a:rPr lang="en-US" sz="2500" dirty="0">
                <a:solidFill>
                  <a:schemeClr val="bg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Emily.sparer-fine@mass.gov</a:t>
            </a:r>
            <a:br>
              <a:rPr lang="en-US" dirty="0">
                <a:solidFill>
                  <a:srgbClr val="006699"/>
                </a:solidFill>
                <a:latin typeface="Abadi Extra Light" panose="020B0204020104020204" pitchFamily="34" charset="0"/>
              </a:rPr>
            </a:br>
            <a:endParaRPr lang="en-US" dirty="0">
              <a:solidFill>
                <a:srgbClr val="006699"/>
              </a:solidFill>
              <a:latin typeface="Abadi Extra Light" panose="020B0204020104020204" pitchFamily="34" charset="0"/>
            </a:endParaRPr>
          </a:p>
        </p:txBody>
      </p:sp>
      <p:sp>
        <p:nvSpPr>
          <p:cNvPr id="5" name="Text Placeholder 4">
            <a:extLst>
              <a:ext uri="{FF2B5EF4-FFF2-40B4-BE49-F238E27FC236}">
                <a16:creationId xmlns:a16="http://schemas.microsoft.com/office/drawing/2014/main" id="{AA9F5308-DC14-4DC1-AE46-023F5E018218}"/>
              </a:ext>
            </a:extLst>
          </p:cNvPr>
          <p:cNvSpPr>
            <a:spLocks noGrp="1"/>
          </p:cNvSpPr>
          <p:nvPr>
            <p:ph type="body" idx="1"/>
          </p:nvPr>
        </p:nvSpPr>
        <p:spPr>
          <a:xfrm>
            <a:off x="914400" y="2253570"/>
            <a:ext cx="10363200" cy="1500187"/>
          </a:xfrm>
        </p:spPr>
        <p:txBody>
          <a:bodyPr/>
          <a:lstStyle/>
          <a:p>
            <a:r>
              <a:rPr lang="en-US" sz="6600" dirty="0">
                <a:solidFill>
                  <a:schemeClr val="bg1"/>
                </a:solidFill>
                <a:latin typeface="Abadi Extra Light" panose="020B0204020104020204" pitchFamily="34" charset="0"/>
              </a:rPr>
              <a:t>Thank you!</a:t>
            </a:r>
          </a:p>
        </p:txBody>
      </p:sp>
      <p:sp>
        <p:nvSpPr>
          <p:cNvPr id="8" name="Slide Number Placeholder 9">
            <a:extLst>
              <a:ext uri="{FF2B5EF4-FFF2-40B4-BE49-F238E27FC236}">
                <a16:creationId xmlns:a16="http://schemas.microsoft.com/office/drawing/2014/main" id="{824973AE-C0EF-4A75-9DB9-8AE26914F04C}"/>
              </a:ext>
            </a:extLst>
          </p:cNvPr>
          <p:cNvSpPr>
            <a:spLocks noGrp="1"/>
          </p:cNvSpPr>
          <p:nvPr>
            <p:ph type="sldNum" sz="quarter" idx="12"/>
          </p:nvPr>
        </p:nvSpPr>
        <p:spPr>
          <a:xfrm>
            <a:off x="9045922" y="6183994"/>
            <a:ext cx="2772383" cy="4762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15</a:t>
            </a:r>
          </a:p>
        </p:txBody>
      </p:sp>
      <p:sp>
        <p:nvSpPr>
          <p:cNvPr id="2" name="Date Placeholder 1">
            <a:extLst>
              <a:ext uri="{FF2B5EF4-FFF2-40B4-BE49-F238E27FC236}">
                <a16:creationId xmlns:a16="http://schemas.microsoft.com/office/drawing/2014/main" id="{4A2ACD9D-EAA7-4495-BB0D-A16377CA0F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1439405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 name="Rectangle 5">
            <a:extLst>
              <a:ext uri="{FF2B5EF4-FFF2-40B4-BE49-F238E27FC236}">
                <a16:creationId xmlns:a16="http://schemas.microsoft.com/office/drawing/2014/main" id="{2C959536-B214-4D50-AB80-389A6058B95D}"/>
              </a:ext>
            </a:extLst>
          </p:cNvPr>
          <p:cNvSpPr/>
          <p:nvPr/>
        </p:nvSpPr>
        <p:spPr>
          <a:xfrm>
            <a:off x="0" y="2786280"/>
            <a:ext cx="12191999" cy="307298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7" name="Google Shape;67;p15"/>
          <p:cNvSpPr txBox="1">
            <a:spLocks noGrp="1"/>
          </p:cNvSpPr>
          <p:nvPr>
            <p:ph type="title"/>
          </p:nvPr>
        </p:nvSpPr>
        <p:spPr>
          <a:xfrm>
            <a:off x="3269605" y="3886838"/>
            <a:ext cx="8084195" cy="922251"/>
          </a:xfrm>
          <a:prstGeom prst="rect">
            <a:avLst/>
          </a:prstGeom>
        </p:spPr>
        <p:txBody>
          <a:bodyPr spcFirstLastPara="1" wrap="square" lIns="91433" tIns="45700" rIns="91433" bIns="45700" anchor="ctr" anchorCtr="0">
            <a:noAutofit/>
          </a:bodyPr>
          <a:lstStyle/>
          <a:p>
            <a:pPr algn="r"/>
            <a:r>
              <a:rPr lang="en-US" sz="4000" spc="800" dirty="0">
                <a:solidFill>
                  <a:schemeClr val="bg1"/>
                </a:solidFill>
                <a:latin typeface="Abadi Extra Light"/>
              </a:rPr>
              <a:t>APPENDIX</a:t>
            </a:r>
            <a:endParaRPr lang="en-US" sz="4000" b="1" spc="800" dirty="0">
              <a:solidFill>
                <a:schemeClr val="bg1"/>
              </a:solidFill>
              <a:latin typeface="Abadi Extra Light"/>
            </a:endParaRPr>
          </a:p>
        </p:txBody>
      </p:sp>
      <p:grpSp>
        <p:nvGrpSpPr>
          <p:cNvPr id="7" name="Group 6">
            <a:extLst>
              <a:ext uri="{FF2B5EF4-FFF2-40B4-BE49-F238E27FC236}">
                <a16:creationId xmlns:a16="http://schemas.microsoft.com/office/drawing/2014/main" id="{1C44ED38-EFF7-43CF-8923-ED3D627CFF17}"/>
              </a:ext>
            </a:extLst>
          </p:cNvPr>
          <p:cNvGrpSpPr/>
          <p:nvPr/>
        </p:nvGrpSpPr>
        <p:grpSpPr>
          <a:xfrm>
            <a:off x="696157" y="3754180"/>
            <a:ext cx="1427344" cy="1137181"/>
            <a:chOff x="3757612" y="2185989"/>
            <a:chExt cx="1564482" cy="1307306"/>
          </a:xfrm>
        </p:grpSpPr>
        <p:sp>
          <p:nvSpPr>
            <p:cNvPr id="8" name="Rectangle 7">
              <a:extLst>
                <a:ext uri="{FF2B5EF4-FFF2-40B4-BE49-F238E27FC236}">
                  <a16:creationId xmlns:a16="http://schemas.microsoft.com/office/drawing/2014/main" id="{83ED3B48-959C-4656-82DD-E927ABBDABFE}"/>
                </a:ext>
              </a:extLst>
            </p:cNvPr>
            <p:cNvSpPr/>
            <p:nvPr/>
          </p:nvSpPr>
          <p:spPr>
            <a:xfrm>
              <a:off x="3757612" y="2185989"/>
              <a:ext cx="1564482" cy="1307306"/>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9" name="Oval 8">
              <a:extLst>
                <a:ext uri="{FF2B5EF4-FFF2-40B4-BE49-F238E27FC236}">
                  <a16:creationId xmlns:a16="http://schemas.microsoft.com/office/drawing/2014/main" id="{C3574CDC-3C78-4AB5-BC85-6FC9459920F1}"/>
                </a:ext>
              </a:extLst>
            </p:cNvPr>
            <p:cNvSpPr/>
            <p:nvPr/>
          </p:nvSpPr>
          <p:spPr>
            <a:xfrm>
              <a:off x="3963356" y="2292726"/>
              <a:ext cx="1105989" cy="110598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0" name="Google Shape;106;p18">
              <a:extLst>
                <a:ext uri="{FF2B5EF4-FFF2-40B4-BE49-F238E27FC236}">
                  <a16:creationId xmlns:a16="http://schemas.microsoft.com/office/drawing/2014/main" id="{BD2B654F-58EE-4867-80C4-79D0DF98CF22}"/>
                </a:ext>
              </a:extLst>
            </p:cNvPr>
            <p:cNvPicPr preferRelativeResize="0"/>
            <p:nvPr/>
          </p:nvPicPr>
          <p:blipFill>
            <a:blip r:embed="rId3">
              <a:alphaModFix/>
            </a:blip>
            <a:stretch>
              <a:fillRect/>
            </a:stretch>
          </p:blipFill>
          <p:spPr>
            <a:xfrm>
              <a:off x="4146234" y="2473921"/>
              <a:ext cx="722377" cy="694945"/>
            </a:xfrm>
            <a:prstGeom prst="rect">
              <a:avLst/>
            </a:prstGeom>
            <a:noFill/>
            <a:ln>
              <a:noFill/>
            </a:ln>
          </p:spPr>
        </p:pic>
      </p:grpSp>
      <p:sp>
        <p:nvSpPr>
          <p:cNvPr id="4" name="Slide Number Placeholder 3">
            <a:extLst>
              <a:ext uri="{FF2B5EF4-FFF2-40B4-BE49-F238E27FC236}">
                <a16:creationId xmlns:a16="http://schemas.microsoft.com/office/drawing/2014/main" id="{DBEE521E-C295-46E7-9F94-D6AD1F4C05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D9262-D5F0-4A25-8042-C22706CD6E0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F822954-40DB-41B4-A93D-822C589DF0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Tree>
    <p:extLst>
      <p:ext uri="{BB962C8B-B14F-4D97-AF65-F5344CB8AC3E}">
        <p14:creationId xmlns:p14="http://schemas.microsoft.com/office/powerpoint/2010/main" val="1321364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3183D1DC-530B-4332-BFF9-47119250C4F2}"/>
              </a:ext>
            </a:extLst>
          </p:cNvPr>
          <p:cNvGraphicFramePr>
            <a:graphicFrameLocks noGrp="1"/>
          </p:cNvGraphicFramePr>
          <p:nvPr>
            <p:ph idx="1"/>
          </p:nvPr>
        </p:nvGraphicFramePr>
        <p:xfrm>
          <a:off x="1096162" y="0"/>
          <a:ext cx="9999676" cy="6049293"/>
        </p:xfrm>
        <a:graphic>
          <a:graphicData uri="http://schemas.openxmlformats.org/drawingml/2006/table">
            <a:tbl>
              <a:tblPr/>
              <a:tblGrid>
                <a:gridCol w="6727892">
                  <a:extLst>
                    <a:ext uri="{9D8B030D-6E8A-4147-A177-3AD203B41FA5}">
                      <a16:colId xmlns:a16="http://schemas.microsoft.com/office/drawing/2014/main" val="126985445"/>
                    </a:ext>
                  </a:extLst>
                </a:gridCol>
                <a:gridCol w="1405484">
                  <a:extLst>
                    <a:ext uri="{9D8B030D-6E8A-4147-A177-3AD203B41FA5}">
                      <a16:colId xmlns:a16="http://schemas.microsoft.com/office/drawing/2014/main" val="1296867268"/>
                    </a:ext>
                  </a:extLst>
                </a:gridCol>
                <a:gridCol w="1866300">
                  <a:extLst>
                    <a:ext uri="{9D8B030D-6E8A-4147-A177-3AD203B41FA5}">
                      <a16:colId xmlns:a16="http://schemas.microsoft.com/office/drawing/2014/main" val="1679588242"/>
                    </a:ext>
                  </a:extLst>
                </a:gridCol>
              </a:tblGrid>
              <a:tr h="197245">
                <a:tc gridSpan="3">
                  <a:txBody>
                    <a:bodyPr/>
                    <a:lstStyle/>
                    <a:p>
                      <a:pPr algn="l" fontAlgn="b"/>
                      <a:r>
                        <a:rPr lang="en-US" sz="2000" b="1" i="0" u="none" strike="noStrike">
                          <a:solidFill>
                            <a:srgbClr val="ED7D31"/>
                          </a:solidFill>
                          <a:effectLst/>
                          <a:latin typeface="Calibri" panose="020F0502020204030204" pitchFamily="34" charset="0"/>
                        </a:rPr>
                        <a:t>15 or more poor mental health days in past 30 days among respondents employed in the past year</a:t>
                      </a:r>
                    </a:p>
                  </a:txBody>
                  <a:tcPr marL="5255" marR="5255" marT="525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5255" marR="5255" marT="525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5255" marR="5255" marT="525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601632"/>
                  </a:ext>
                </a:extLst>
              </a:tr>
              <a:tr h="591734">
                <a:tc>
                  <a:txBody>
                    <a:bodyPr/>
                    <a:lstStyle/>
                    <a:p>
                      <a:pPr algn="ctr" fontAlgn="ctr"/>
                      <a:r>
                        <a:rPr lang="en-US" sz="1100" b="1" i="0" u="none" strike="noStrike">
                          <a:solidFill>
                            <a:srgbClr val="000000"/>
                          </a:solidFill>
                          <a:effectLst/>
                          <a:latin typeface="Calibri" panose="020F0502020204030204" pitchFamily="34" charset="0"/>
                        </a:rPr>
                        <a:t>Industry Group</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287333982"/>
                  </a:ext>
                </a:extLst>
              </a:tr>
              <a:tr h="197245">
                <a:tc>
                  <a:txBody>
                    <a:bodyPr/>
                    <a:lstStyle/>
                    <a:p>
                      <a:pPr algn="l" fontAlgn="ctr"/>
                      <a:r>
                        <a:rPr lang="en-US" sz="1100" b="1" i="0" u="none" strike="noStrike">
                          <a:solidFill>
                            <a:srgbClr val="000000"/>
                          </a:solidFill>
                          <a:effectLst/>
                          <a:latin typeface="Calibri" panose="020F0502020204030204" pitchFamily="34" charset="0"/>
                        </a:rPr>
                        <a:t>All Industries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6599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34%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4781048"/>
                  </a:ext>
                </a:extLst>
              </a:tr>
              <a:tr h="197245">
                <a:tc>
                  <a:txBody>
                    <a:bodyPr/>
                    <a:lstStyle/>
                    <a:p>
                      <a:pPr algn="l" fontAlgn="ctr"/>
                      <a:r>
                        <a:rPr lang="en-US" sz="1100" b="0" i="0" u="none" strike="noStrike">
                          <a:solidFill>
                            <a:srgbClr val="000000"/>
                          </a:solidFill>
                          <a:effectLst/>
                          <a:latin typeface="Calibri" panose="020F0502020204030204" pitchFamily="34" charset="0"/>
                        </a:rPr>
                        <a:t>CONSTRUCTION</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2707609"/>
                  </a:ext>
                </a:extLst>
              </a:tr>
              <a:tr h="197245">
                <a:tc>
                  <a:txBody>
                    <a:bodyPr/>
                    <a:lstStyle/>
                    <a:p>
                      <a:pPr algn="l" fontAlgn="ctr"/>
                      <a:r>
                        <a:rPr lang="en-US" sz="1100" b="0" i="0" u="none" strike="noStrike">
                          <a:solidFill>
                            <a:srgbClr val="000000"/>
                          </a:solidFill>
                          <a:effectLst/>
                          <a:latin typeface="Calibri" panose="020F0502020204030204" pitchFamily="34" charset="0"/>
                        </a:rPr>
                        <a:t>MANUFACTURING</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2488074"/>
                  </a:ext>
                </a:extLst>
              </a:tr>
              <a:tr h="197245">
                <a:tc>
                  <a:txBody>
                    <a:bodyPr/>
                    <a:lstStyle/>
                    <a:p>
                      <a:pPr algn="l" fontAlgn="ctr"/>
                      <a:r>
                        <a:rPr lang="en-US" sz="1100" b="0" i="0" u="none" strike="noStrike">
                          <a:solidFill>
                            <a:srgbClr val="000000"/>
                          </a:solidFill>
                          <a:effectLst/>
                          <a:latin typeface="Calibri" panose="020F0502020204030204" pitchFamily="34" charset="0"/>
                        </a:rPr>
                        <a:t>RETAIL: GROCERY</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905416"/>
                  </a:ext>
                </a:extLst>
              </a:tr>
              <a:tr h="197245">
                <a:tc>
                  <a:txBody>
                    <a:bodyPr/>
                    <a:lstStyle/>
                    <a:p>
                      <a:pPr algn="l" fontAlgn="ctr"/>
                      <a:r>
                        <a:rPr lang="en-US" sz="1100" b="0" i="0" u="none" strike="noStrike">
                          <a:solidFill>
                            <a:srgbClr val="000000"/>
                          </a:solidFill>
                          <a:effectLst/>
                          <a:latin typeface="Calibri" panose="020F0502020204030204" pitchFamily="34" charset="0"/>
                        </a:rPr>
                        <a:t>RETAIL: ALL EXCEPT FOOD STORES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143417"/>
                  </a:ext>
                </a:extLst>
              </a:tr>
              <a:tr h="197245">
                <a:tc>
                  <a:txBody>
                    <a:bodyPr/>
                    <a:lstStyle/>
                    <a:p>
                      <a:pPr algn="l" fontAlgn="ctr"/>
                      <a:r>
                        <a:rPr lang="en-US" sz="1100" b="0" i="0" u="none" strike="noStrike">
                          <a:solidFill>
                            <a:srgbClr val="000000"/>
                          </a:solidFill>
                          <a:effectLst/>
                          <a:latin typeface="Calibri" panose="020F0502020204030204" pitchFamily="34" charset="0"/>
                        </a:rPr>
                        <a:t>TRANSPORTATION &amp; WAREHOUSING</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750577"/>
                  </a:ext>
                </a:extLst>
              </a:tr>
              <a:tr h="197245">
                <a:tc>
                  <a:txBody>
                    <a:bodyPr/>
                    <a:lstStyle/>
                    <a:p>
                      <a:pPr algn="l" fontAlgn="ctr"/>
                      <a:r>
                        <a:rPr lang="en-US" sz="1100" b="0" i="0" u="none" strike="noStrike">
                          <a:solidFill>
                            <a:srgbClr val="000000"/>
                          </a:solidFill>
                          <a:effectLst/>
                          <a:latin typeface="Calibri" panose="020F0502020204030204" pitchFamily="34" charset="0"/>
                        </a:rPr>
                        <a:t>INFORMATION</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253860"/>
                  </a:ext>
                </a:extLst>
              </a:tr>
              <a:tr h="197245">
                <a:tc>
                  <a:txBody>
                    <a:bodyPr/>
                    <a:lstStyle/>
                    <a:p>
                      <a:pPr algn="l" fontAlgn="ctr"/>
                      <a:r>
                        <a:rPr lang="en-US" sz="1100" b="0" i="0" u="none" strike="noStrike">
                          <a:solidFill>
                            <a:srgbClr val="000000"/>
                          </a:solidFill>
                          <a:effectLst/>
                          <a:latin typeface="Calibri" panose="020F0502020204030204" pitchFamily="34" charset="0"/>
                        </a:rPr>
                        <a:t>FINANCE &amp; INSURANCE</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809529"/>
                  </a:ext>
                </a:extLst>
              </a:tr>
              <a:tr h="197245">
                <a:tc>
                  <a:txBody>
                    <a:bodyPr/>
                    <a:lstStyle/>
                    <a:p>
                      <a:pPr algn="l" fontAlgn="ctr"/>
                      <a:r>
                        <a:rPr lang="en-US" sz="1100" b="0" i="0" u="none" strike="noStrike">
                          <a:solidFill>
                            <a:srgbClr val="000000"/>
                          </a:solidFill>
                          <a:effectLst/>
                          <a:latin typeface="Calibri" panose="020F0502020204030204" pitchFamily="34" charset="0"/>
                        </a:rPr>
                        <a:t>REAL ESTATE &amp; RENTAL &amp; LEASING</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56</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534295"/>
                  </a:ext>
                </a:extLst>
              </a:tr>
              <a:tr h="197245">
                <a:tc>
                  <a:txBody>
                    <a:bodyPr/>
                    <a:lstStyle/>
                    <a:p>
                      <a:pPr algn="l" fontAlgn="ctr"/>
                      <a:r>
                        <a:rPr lang="en-US" sz="1100" b="0" i="0" u="none" strike="noStrike">
                          <a:solidFill>
                            <a:srgbClr val="000000"/>
                          </a:solidFill>
                          <a:effectLst/>
                          <a:latin typeface="Calibri" panose="020F0502020204030204" pitchFamily="34" charset="0"/>
                        </a:rPr>
                        <a:t>PROFESSIONAL, SCIENTIFIC, &amp; TECHNICAL SERVICES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7999538"/>
                  </a:ext>
                </a:extLst>
              </a:tr>
              <a:tr h="197245">
                <a:tc>
                  <a:txBody>
                    <a:bodyPr/>
                    <a:lstStyle/>
                    <a:p>
                      <a:pPr algn="l" fontAlgn="ctr"/>
                      <a:r>
                        <a:rPr lang="en-US" sz="1100" b="0" i="0" u="none" strike="noStrike">
                          <a:solidFill>
                            <a:srgbClr val="000000"/>
                          </a:solidFill>
                          <a:effectLst/>
                          <a:latin typeface="Calibri" panose="020F0502020204030204" pitchFamily="34" charset="0"/>
                        </a:rPr>
                        <a:t>ADMIN. &amp; SUPPORT &amp; WASTE MGMT &amp; REMED. SVCS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753097"/>
                  </a:ext>
                </a:extLst>
              </a:tr>
              <a:tr h="217650">
                <a:tc>
                  <a:txBody>
                    <a:bodyPr/>
                    <a:lstStyle/>
                    <a:p>
                      <a:pPr algn="l" fontAlgn="ctr"/>
                      <a:r>
                        <a:rPr lang="en-US" sz="1100" b="0" i="0" u="none" strike="noStrike">
                          <a:solidFill>
                            <a:srgbClr val="000000"/>
                          </a:solidFill>
                          <a:effectLst/>
                          <a:latin typeface="Calibri" panose="020F0502020204030204" pitchFamily="34" charset="0"/>
                        </a:rPr>
                        <a:t>EDUCATION: ELEMENTARY AND SECONDARY SCHOOLS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967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458362"/>
                  </a:ext>
                </a:extLst>
              </a:tr>
              <a:tr h="231252">
                <a:tc>
                  <a:txBody>
                    <a:bodyPr/>
                    <a:lstStyle/>
                    <a:p>
                      <a:pPr algn="l" fontAlgn="ctr"/>
                      <a:r>
                        <a:rPr lang="en-US" sz="1100" b="0" i="0" u="none" strike="noStrike">
                          <a:solidFill>
                            <a:srgbClr val="000000"/>
                          </a:solidFill>
                          <a:effectLst/>
                          <a:latin typeface="Calibri" panose="020F0502020204030204" pitchFamily="34" charset="0"/>
                        </a:rPr>
                        <a:t>EDUCATION: COLLEGES &amp; UNIVERSITIES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432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6862684"/>
                  </a:ext>
                </a:extLst>
              </a:tr>
              <a:tr h="224451">
                <a:tc>
                  <a:txBody>
                    <a:bodyPr/>
                    <a:lstStyle/>
                    <a:p>
                      <a:pPr algn="l" fontAlgn="ctr"/>
                      <a:r>
                        <a:rPr lang="en-US" sz="1100" b="0" i="0" u="none" strike="noStrike">
                          <a:solidFill>
                            <a:srgbClr val="000000"/>
                          </a:solidFill>
                          <a:effectLst/>
                          <a:latin typeface="Calibri" panose="020F0502020204030204" pitchFamily="34" charset="0"/>
                        </a:rPr>
                        <a:t>EDUCATION: ALL OTHER</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363733"/>
                  </a:ext>
                </a:extLst>
              </a:tr>
              <a:tr h="197245">
                <a:tc>
                  <a:txBody>
                    <a:bodyPr/>
                    <a:lstStyle/>
                    <a:p>
                      <a:pPr algn="l" fontAlgn="ctr"/>
                      <a:r>
                        <a:rPr lang="en-US" sz="1100" b="0" i="0" u="none" strike="noStrike">
                          <a:solidFill>
                            <a:srgbClr val="000000"/>
                          </a:solidFill>
                          <a:effectLst/>
                          <a:latin typeface="Calibri" panose="020F0502020204030204" pitchFamily="34" charset="0"/>
                        </a:rPr>
                        <a:t>HEALTHCARE: AMBULATORY SERVICES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685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681954"/>
                  </a:ext>
                </a:extLst>
              </a:tr>
              <a:tr h="197245">
                <a:tc>
                  <a:txBody>
                    <a:bodyPr/>
                    <a:lstStyle/>
                    <a:p>
                      <a:pPr algn="l" fontAlgn="ctr"/>
                      <a:r>
                        <a:rPr lang="en-US" sz="1100" b="0" i="0" u="none" strike="noStrike">
                          <a:solidFill>
                            <a:srgbClr val="000000"/>
                          </a:solidFill>
                          <a:effectLst/>
                          <a:latin typeface="Calibri" panose="020F0502020204030204" pitchFamily="34" charset="0"/>
                        </a:rPr>
                        <a:t>HEALTHCARE: HOSPITALS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713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8187"/>
                  </a:ext>
                </a:extLst>
              </a:tr>
              <a:tr h="197245">
                <a:tc>
                  <a:txBody>
                    <a:bodyPr/>
                    <a:lstStyle/>
                    <a:p>
                      <a:pPr algn="l" fontAlgn="ctr"/>
                      <a:r>
                        <a:rPr lang="en-US" sz="1100" b="0" i="0" u="none" strike="noStrike">
                          <a:solidFill>
                            <a:srgbClr val="000000"/>
                          </a:solidFill>
                          <a:effectLst/>
                          <a:latin typeface="Calibri" panose="020F0502020204030204" pitchFamily="34" charset="0"/>
                        </a:rPr>
                        <a:t>HEALTHCARE: NURSING &amp; RESIDENTIAL CARE FACILITIES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184</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029474"/>
                  </a:ext>
                </a:extLst>
              </a:tr>
              <a:tr h="224451">
                <a:tc>
                  <a:txBody>
                    <a:bodyPr/>
                    <a:lstStyle/>
                    <a:p>
                      <a:pPr algn="l" fontAlgn="ctr"/>
                      <a:r>
                        <a:rPr lang="en-US" sz="1100" b="0" i="0" u="none" strike="noStrike">
                          <a:solidFill>
                            <a:srgbClr val="000000"/>
                          </a:solidFill>
                          <a:effectLst/>
                          <a:latin typeface="Calibri" panose="020F0502020204030204" pitchFamily="34" charset="0"/>
                        </a:rPr>
                        <a:t>SOCIAL ASSISTANCE: CHILDCARE</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135253"/>
                  </a:ext>
                </a:extLst>
              </a:tr>
              <a:tr h="197245">
                <a:tc>
                  <a:txBody>
                    <a:bodyPr/>
                    <a:lstStyle/>
                    <a:p>
                      <a:pPr algn="l" fontAlgn="ctr"/>
                      <a:r>
                        <a:rPr lang="en-US" sz="1100" b="0" i="0" u="none" strike="noStrike">
                          <a:solidFill>
                            <a:srgbClr val="000000"/>
                          </a:solidFill>
                          <a:effectLst/>
                          <a:latin typeface="Calibri" panose="020F0502020204030204" pitchFamily="34" charset="0"/>
                        </a:rPr>
                        <a:t>SOCIAL ASSISTANCE: ALL OTHER</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537</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33%</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3024250"/>
                  </a:ext>
                </a:extLst>
              </a:tr>
              <a:tr h="197245">
                <a:tc>
                  <a:txBody>
                    <a:bodyPr/>
                    <a:lstStyle/>
                    <a:p>
                      <a:pPr algn="l" fontAlgn="ctr"/>
                      <a:r>
                        <a:rPr lang="en-US" sz="1100" b="0" i="0" u="none" strike="noStrike">
                          <a:solidFill>
                            <a:srgbClr val="000000"/>
                          </a:solidFill>
                          <a:effectLst/>
                          <a:latin typeface="Calibri" panose="020F0502020204030204" pitchFamily="34" charset="0"/>
                        </a:rPr>
                        <a:t>ARTS, ENTERTAINMENT, &amp; RECREATION</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108</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413022"/>
                  </a:ext>
                </a:extLst>
              </a:tr>
              <a:tr h="197245">
                <a:tc>
                  <a:txBody>
                    <a:bodyPr/>
                    <a:lstStyle/>
                    <a:p>
                      <a:pPr algn="l" fontAlgn="ctr"/>
                      <a:r>
                        <a:rPr lang="en-US" sz="1100" b="0" i="0" u="none" strike="noStrike">
                          <a:solidFill>
                            <a:srgbClr val="000000"/>
                          </a:solidFill>
                          <a:effectLst/>
                          <a:latin typeface="Calibri" panose="020F0502020204030204" pitchFamily="34" charset="0"/>
                        </a:rPr>
                        <a:t>ACCOMMODATION AND FOOD SERVICES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49%</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913353"/>
                  </a:ext>
                </a:extLst>
              </a:tr>
              <a:tr h="197245">
                <a:tc>
                  <a:txBody>
                    <a:bodyPr/>
                    <a:lstStyle/>
                    <a:p>
                      <a:pPr algn="l" fontAlgn="ctr"/>
                      <a:r>
                        <a:rPr lang="en-US" sz="1100" b="0" i="0" u="none" strike="noStrike">
                          <a:solidFill>
                            <a:srgbClr val="000000"/>
                          </a:solidFill>
                          <a:effectLst/>
                          <a:latin typeface="Calibri" panose="020F0502020204030204" pitchFamily="34" charset="0"/>
                        </a:rPr>
                        <a:t>OTHER SERVICES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422</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35%</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308340"/>
                  </a:ext>
                </a:extLst>
              </a:tr>
              <a:tr h="197245">
                <a:tc>
                  <a:txBody>
                    <a:bodyPr/>
                    <a:lstStyle/>
                    <a:p>
                      <a:pPr algn="l" fontAlgn="ctr"/>
                      <a:r>
                        <a:rPr lang="en-US" sz="1100" b="0" i="0" u="none" strike="noStrike">
                          <a:solidFill>
                            <a:srgbClr val="000000"/>
                          </a:solidFill>
                          <a:effectLst/>
                          <a:latin typeface="Calibri" panose="020F0502020204030204" pitchFamily="34" charset="0"/>
                        </a:rPr>
                        <a:t>PUBLIC ADMINISTRATION</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560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873328"/>
                  </a:ext>
                </a:extLst>
              </a:tr>
              <a:tr h="197245">
                <a:tc>
                  <a:txBody>
                    <a:bodyPr/>
                    <a:lstStyle/>
                    <a:p>
                      <a:pPr algn="l" fontAlgn="ctr"/>
                      <a:r>
                        <a:rPr lang="en-US" sz="1100" b="0" i="0" u="none" strike="noStrike">
                          <a:solidFill>
                            <a:srgbClr val="000000"/>
                          </a:solidFill>
                          <a:effectLst/>
                          <a:latin typeface="Calibri" panose="020F0502020204030204" pitchFamily="34" charset="0"/>
                        </a:rPr>
                        <a:t>OTHER INDUSTRIES</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30%</a:t>
                      </a:r>
                    </a:p>
                  </a:txBody>
                  <a:tcPr marL="5255" marR="5255" marT="52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6674547"/>
                  </a:ext>
                </a:extLst>
              </a:tr>
            </a:tbl>
          </a:graphicData>
        </a:graphic>
      </p:graphicFrame>
      <p:sp>
        <p:nvSpPr>
          <p:cNvPr id="3" name="TextBox 2">
            <a:extLst>
              <a:ext uri="{FF2B5EF4-FFF2-40B4-BE49-F238E27FC236}">
                <a16:creationId xmlns:a16="http://schemas.microsoft.com/office/drawing/2014/main" id="{7439E83E-0C50-4FFB-876F-FA42CD536F57}"/>
              </a:ext>
            </a:extLst>
          </p:cNvPr>
          <p:cNvSpPr txBox="1"/>
          <p:nvPr/>
        </p:nvSpPr>
        <p:spPr>
          <a:xfrm>
            <a:off x="0" y="6127367"/>
            <a:ext cx="12006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Notes: 1) Industry groups are based on Bureau of Census Industry Codes (CIC); 2)"Retail: Grocery" includes Grocery Stores, Specialty Food Stores, Gas Stations [includes  those with convenient stores]; 3) Other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includes Mining; Agriculture, Forestry, Fishing and Hunting;  Utilities; Wholesale Trade; Management of Companies and Enterprises; Military; 4) Percentages are weighted to the statewide age and educational distribution of those 25 years old or older in Massachusetts</a:t>
            </a:r>
          </a:p>
        </p:txBody>
      </p:sp>
      <p:sp>
        <p:nvSpPr>
          <p:cNvPr id="2" name="Date Placeholder 1">
            <a:extLst>
              <a:ext uri="{FF2B5EF4-FFF2-40B4-BE49-F238E27FC236}">
                <a16:creationId xmlns:a16="http://schemas.microsoft.com/office/drawing/2014/main" id="{32352568-2FC5-49BF-849F-362A90FD9D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4" name="Slide Number Placeholder 3">
            <a:extLst>
              <a:ext uri="{FF2B5EF4-FFF2-40B4-BE49-F238E27FC236}">
                <a16:creationId xmlns:a16="http://schemas.microsoft.com/office/drawing/2014/main" id="{9CC1C905-27B2-4E9B-AC2E-4D534EC78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BA6C1-4287-4B64-982A-332B062F3C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23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Promoting COVID-19 Treatments</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F49C94F-561E-42B8-886A-5FC1DAECD5BE}"/>
              </a:ext>
            </a:extLst>
          </p:cNvPr>
          <p:cNvSpPr txBox="1"/>
          <p:nvPr/>
        </p:nvSpPr>
        <p:spPr>
          <a:xfrm>
            <a:off x="3030270" y="5892179"/>
            <a:ext cx="6097904" cy="400110"/>
          </a:xfrm>
          <a:prstGeom prst="rect">
            <a:avLst/>
          </a:prstGeom>
          <a:solidFill>
            <a:schemeClr val="tx2">
              <a:lumMod val="20000"/>
              <a:lumOff val="80000"/>
            </a:schemeClr>
          </a:solidFill>
        </p:spPr>
        <p:txBody>
          <a:bodyPr wrap="square">
            <a:spAutoFit/>
          </a:bodyPr>
          <a:lstStyle/>
          <a:p>
            <a:pPr algn="ctr"/>
            <a:r>
              <a:rPr lang="en-US" sz="2000" b="1" dirty="0">
                <a:solidFill>
                  <a:schemeClr val="tx2"/>
                </a:solidFill>
                <a:effectLst/>
                <a:latin typeface="Calibri" panose="020F0502020204030204" pitchFamily="34" charset="0"/>
                <a:ea typeface="Calibri" panose="020F0502020204030204" pitchFamily="34" charset="0"/>
              </a:rPr>
              <a:t>mass.gov/</a:t>
            </a:r>
            <a:r>
              <a:rPr lang="en-US" sz="2000" b="1" dirty="0" err="1">
                <a:solidFill>
                  <a:schemeClr val="tx2"/>
                </a:solidFill>
                <a:latin typeface="Calibri" panose="020F0502020204030204" pitchFamily="34" charset="0"/>
                <a:ea typeface="Calibri" panose="020F0502020204030204" pitchFamily="34" charset="0"/>
              </a:rPr>
              <a:t>C</a:t>
            </a:r>
            <a:r>
              <a:rPr lang="en-US" sz="2000" b="1" dirty="0" err="1">
                <a:solidFill>
                  <a:schemeClr val="tx2"/>
                </a:solidFill>
                <a:effectLst/>
                <a:latin typeface="Calibri" panose="020F0502020204030204" pitchFamily="34" charset="0"/>
                <a:ea typeface="Calibri" panose="020F0502020204030204" pitchFamily="34" charset="0"/>
              </a:rPr>
              <a:t>ovidTreatments</a:t>
            </a:r>
            <a:endParaRPr lang="en-US" sz="2000" b="1" dirty="0">
              <a:solidFill>
                <a:schemeClr val="tx2"/>
              </a:solidFill>
            </a:endParaRPr>
          </a:p>
        </p:txBody>
      </p:sp>
      <p:pic>
        <p:nvPicPr>
          <p:cNvPr id="8" name="Content Placeholder 7" descr="A picture containing graphical user interface&#10;&#10;Description automatically generated">
            <a:extLst>
              <a:ext uri="{FF2B5EF4-FFF2-40B4-BE49-F238E27FC236}">
                <a16:creationId xmlns:a16="http://schemas.microsoft.com/office/drawing/2014/main" id="{D734BBBA-8ABF-4331-B5AE-2F14DE21AE70}"/>
              </a:ext>
            </a:extLst>
          </p:cNvPr>
          <p:cNvPicPr>
            <a:picLocks noGrp="1" noChangeAspect="1"/>
          </p:cNvPicPr>
          <p:nvPr>
            <p:ph idx="1"/>
          </p:nvPr>
        </p:nvPicPr>
        <p:blipFill>
          <a:blip r:embed="rId3"/>
          <a:stretch>
            <a:fillRect/>
          </a:stretch>
        </p:blipFill>
        <p:spPr>
          <a:xfrm>
            <a:off x="462442" y="1740116"/>
            <a:ext cx="5997081" cy="3377768"/>
          </a:xfrm>
          <a:noFill/>
          <a:ln>
            <a:noFill/>
          </a:ln>
          <a:effectLst>
            <a:outerShdw blurRad="50800" dist="38100" dir="2700000" algn="tl" rotWithShape="0">
              <a:prstClr val="black">
                <a:alpha val="40000"/>
              </a:prstClr>
            </a:outerShdw>
          </a:effectLst>
        </p:spPr>
      </p:pic>
      <p:pic>
        <p:nvPicPr>
          <p:cNvPr id="5" name="Picture 4" descr="Text&#10;&#10;Description automatically generated">
            <a:extLst>
              <a:ext uri="{FF2B5EF4-FFF2-40B4-BE49-F238E27FC236}">
                <a16:creationId xmlns:a16="http://schemas.microsoft.com/office/drawing/2014/main" id="{96333CCC-2560-4A2E-A7DA-00EDCB3D9132}"/>
              </a:ext>
            </a:extLst>
          </p:cNvPr>
          <p:cNvPicPr>
            <a:picLocks noChangeAspect="1"/>
          </p:cNvPicPr>
          <p:nvPr/>
        </p:nvPicPr>
        <p:blipFill rotWithShape="1">
          <a:blip r:embed="rId4"/>
          <a:srcRect l="2543" t="1292" r="870" b="437"/>
          <a:stretch/>
        </p:blipFill>
        <p:spPr>
          <a:xfrm>
            <a:off x="7250789" y="1131376"/>
            <a:ext cx="3990777" cy="1371600"/>
          </a:xfrm>
          <a:prstGeom prst="rect">
            <a:avLst/>
          </a:prstGeom>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6839C60E-95C8-4A41-BAB0-92CBD3D6A696}"/>
              </a:ext>
            </a:extLst>
          </p:cNvPr>
          <p:cNvPicPr>
            <a:picLocks noChangeAspect="1"/>
          </p:cNvPicPr>
          <p:nvPr/>
        </p:nvPicPr>
        <p:blipFill rotWithShape="1">
          <a:blip r:embed="rId5"/>
          <a:srcRect t="3376" r="717"/>
          <a:stretch/>
        </p:blipFill>
        <p:spPr>
          <a:xfrm>
            <a:off x="7147602" y="4313269"/>
            <a:ext cx="4197150" cy="1371600"/>
          </a:xfrm>
          <a:prstGeom prst="rect">
            <a:avLst/>
          </a:prstGeom>
          <a:effectLst>
            <a:outerShdw blurRad="50800" dist="38100" dir="2700000" algn="tl" rotWithShape="0">
              <a:prstClr val="black">
                <a:alpha val="40000"/>
              </a:prstClr>
            </a:outerShdw>
          </a:effectLst>
        </p:spPr>
      </p:pic>
      <p:pic>
        <p:nvPicPr>
          <p:cNvPr id="14" name="Picture 13" descr="Graphical user interface&#10;&#10;Description automatically generated with low confidence">
            <a:extLst>
              <a:ext uri="{FF2B5EF4-FFF2-40B4-BE49-F238E27FC236}">
                <a16:creationId xmlns:a16="http://schemas.microsoft.com/office/drawing/2014/main" id="{773D1533-878A-4CB3-9800-49944B0511BC}"/>
              </a:ext>
            </a:extLst>
          </p:cNvPr>
          <p:cNvPicPr>
            <a:picLocks noChangeAspect="1"/>
          </p:cNvPicPr>
          <p:nvPr/>
        </p:nvPicPr>
        <p:blipFill rotWithShape="1">
          <a:blip r:embed="rId6"/>
          <a:srcRect l="450" t="1747" r="871"/>
          <a:stretch/>
        </p:blipFill>
        <p:spPr>
          <a:xfrm>
            <a:off x="7182360" y="2722322"/>
            <a:ext cx="4127635" cy="1371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92517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5931224-BAE5-4A6F-A147-32282B10A2F2}"/>
              </a:ext>
            </a:extLst>
          </p:cNvPr>
          <p:cNvGraphicFramePr>
            <a:graphicFrameLocks noGrp="1"/>
          </p:cNvGraphicFramePr>
          <p:nvPr>
            <p:ph idx="1"/>
          </p:nvPr>
        </p:nvGraphicFramePr>
        <p:xfrm>
          <a:off x="1062605" y="136525"/>
          <a:ext cx="10066789" cy="5892453"/>
        </p:xfrm>
        <a:graphic>
          <a:graphicData uri="http://schemas.openxmlformats.org/drawingml/2006/table">
            <a:tbl>
              <a:tblPr/>
              <a:tblGrid>
                <a:gridCol w="5427677">
                  <a:extLst>
                    <a:ext uri="{9D8B030D-6E8A-4147-A177-3AD203B41FA5}">
                      <a16:colId xmlns:a16="http://schemas.microsoft.com/office/drawing/2014/main" val="159333431"/>
                    </a:ext>
                  </a:extLst>
                </a:gridCol>
                <a:gridCol w="2229617">
                  <a:extLst>
                    <a:ext uri="{9D8B030D-6E8A-4147-A177-3AD203B41FA5}">
                      <a16:colId xmlns:a16="http://schemas.microsoft.com/office/drawing/2014/main" val="2087907840"/>
                    </a:ext>
                  </a:extLst>
                </a:gridCol>
                <a:gridCol w="2409495">
                  <a:extLst>
                    <a:ext uri="{9D8B030D-6E8A-4147-A177-3AD203B41FA5}">
                      <a16:colId xmlns:a16="http://schemas.microsoft.com/office/drawing/2014/main" val="61275800"/>
                    </a:ext>
                  </a:extLst>
                </a:gridCol>
              </a:tblGrid>
              <a:tr h="214696">
                <a:tc gridSpan="3">
                  <a:txBody>
                    <a:bodyPr/>
                    <a:lstStyle/>
                    <a:p>
                      <a:pPr algn="l" fontAlgn="b"/>
                      <a:r>
                        <a:rPr lang="en-US" sz="2000" b="1" i="0" u="none" strike="noStrike">
                          <a:solidFill>
                            <a:srgbClr val="ED7D31"/>
                          </a:solidFill>
                          <a:effectLst/>
                          <a:latin typeface="Calibri"/>
                        </a:rPr>
                        <a:t>3 or more PTSD-like reactions in past month among respondents employed in the past year</a:t>
                      </a:r>
                      <a:endParaRPr lang="en-US" sz="2000" b="1" i="0" u="none" strike="noStrike">
                        <a:solidFill>
                          <a:srgbClr val="ED7D31"/>
                        </a:solidFill>
                        <a:effectLst/>
                        <a:latin typeface="Calibri" panose="020F0502020204030204" pitchFamily="34" charset="0"/>
                      </a:endParaRPr>
                    </a:p>
                  </a:txBody>
                  <a:tcPr marL="5557" marR="5557" marT="555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5557" marR="5557" marT="555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5557" marR="5557" marT="555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7566087"/>
                  </a:ext>
                </a:extLst>
              </a:tr>
              <a:tr h="429392">
                <a:tc>
                  <a:txBody>
                    <a:bodyPr/>
                    <a:lstStyle/>
                    <a:p>
                      <a:pPr algn="ctr" fontAlgn="ctr"/>
                      <a:r>
                        <a:rPr lang="en-US" sz="1100" b="1" i="0" u="none" strike="noStrike">
                          <a:solidFill>
                            <a:srgbClr val="000000"/>
                          </a:solidFill>
                          <a:effectLst/>
                          <a:latin typeface="Calibri"/>
                        </a:rPr>
                        <a:t>Industry Group</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a:rPr>
                        <a:t>Frequency</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a:rPr>
                        <a:t>Weighted %</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336804568"/>
                  </a:ext>
                </a:extLst>
              </a:tr>
              <a:tr h="214696">
                <a:tc>
                  <a:txBody>
                    <a:bodyPr/>
                    <a:lstStyle/>
                    <a:p>
                      <a:pPr algn="l" fontAlgn="ctr"/>
                      <a:r>
                        <a:rPr lang="en-US" sz="1100" b="1" i="0" u="none" strike="noStrike">
                          <a:solidFill>
                            <a:srgbClr val="000000"/>
                          </a:solidFill>
                          <a:effectLst/>
                          <a:latin typeface="Calibri"/>
                        </a:rPr>
                        <a:t>All Industries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5599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28%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557134"/>
                  </a:ext>
                </a:extLst>
              </a:tr>
              <a:tr h="214696">
                <a:tc>
                  <a:txBody>
                    <a:bodyPr/>
                    <a:lstStyle/>
                    <a:p>
                      <a:pPr algn="l" fontAlgn="ctr"/>
                      <a:r>
                        <a:rPr lang="en-US" sz="1100" b="0" i="0" u="none" strike="noStrike">
                          <a:solidFill>
                            <a:srgbClr val="000000"/>
                          </a:solidFill>
                          <a:effectLst/>
                          <a:latin typeface="Calibri"/>
                        </a:rPr>
                        <a:t>CONSTRUCTION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55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65422"/>
                  </a:ext>
                </a:extLst>
              </a:tr>
              <a:tr h="214696">
                <a:tc>
                  <a:txBody>
                    <a:bodyPr/>
                    <a:lstStyle/>
                    <a:p>
                      <a:pPr algn="l" fontAlgn="ctr"/>
                      <a:r>
                        <a:rPr lang="en-US" sz="1100" b="0" i="0" u="none" strike="noStrike">
                          <a:solidFill>
                            <a:srgbClr val="000000"/>
                          </a:solidFill>
                          <a:effectLst/>
                          <a:latin typeface="Calibri"/>
                        </a:rPr>
                        <a:t>MANUFACTURING</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169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5379755"/>
                  </a:ext>
                </a:extLst>
              </a:tr>
              <a:tr h="214696">
                <a:tc>
                  <a:txBody>
                    <a:bodyPr/>
                    <a:lstStyle/>
                    <a:p>
                      <a:pPr algn="l" fontAlgn="ctr"/>
                      <a:r>
                        <a:rPr lang="en-US" sz="1100" b="0" i="0" u="none" strike="noStrike" dirty="0">
                          <a:solidFill>
                            <a:srgbClr val="000000"/>
                          </a:solidFill>
                          <a:effectLst/>
                          <a:latin typeface="Calibri"/>
                        </a:rPr>
                        <a:t>RETAIL: GROCERY</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368453"/>
                  </a:ext>
                </a:extLst>
              </a:tr>
              <a:tr h="214696">
                <a:tc>
                  <a:txBody>
                    <a:bodyPr/>
                    <a:lstStyle/>
                    <a:p>
                      <a:pPr algn="l" fontAlgn="ctr"/>
                      <a:r>
                        <a:rPr lang="en-US" sz="1100" b="0" i="0" u="none" strike="noStrike">
                          <a:solidFill>
                            <a:srgbClr val="000000"/>
                          </a:solidFill>
                          <a:effectLst/>
                          <a:latin typeface="Calibri"/>
                        </a:rPr>
                        <a:t>RETAIL: ALL EXCEPT FOOD STORES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181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985866"/>
                  </a:ext>
                </a:extLst>
              </a:tr>
              <a:tr h="214696">
                <a:tc>
                  <a:txBody>
                    <a:bodyPr/>
                    <a:lstStyle/>
                    <a:p>
                      <a:pPr algn="l" fontAlgn="ctr"/>
                      <a:r>
                        <a:rPr lang="en-US" sz="1100" b="0" i="0" u="none" strike="noStrike">
                          <a:solidFill>
                            <a:srgbClr val="000000"/>
                          </a:solidFill>
                          <a:effectLst/>
                          <a:latin typeface="Calibri"/>
                        </a:rPr>
                        <a:t>TRANSPORTATION &amp; WAREHOUSING</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660095"/>
                  </a:ext>
                </a:extLst>
              </a:tr>
              <a:tr h="214696">
                <a:tc>
                  <a:txBody>
                    <a:bodyPr/>
                    <a:lstStyle/>
                    <a:p>
                      <a:pPr algn="l" fontAlgn="ctr"/>
                      <a:r>
                        <a:rPr lang="en-US" sz="1100" b="0" i="0" u="none" strike="noStrike">
                          <a:solidFill>
                            <a:srgbClr val="000000"/>
                          </a:solidFill>
                          <a:effectLst/>
                          <a:latin typeface="Calibri"/>
                        </a:rPr>
                        <a:t>INFORMATION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143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364606"/>
                  </a:ext>
                </a:extLst>
              </a:tr>
              <a:tr h="214696">
                <a:tc>
                  <a:txBody>
                    <a:bodyPr/>
                    <a:lstStyle/>
                    <a:p>
                      <a:pPr algn="l" fontAlgn="ctr"/>
                      <a:r>
                        <a:rPr lang="en-US" sz="1100" b="0" i="0" u="none" strike="noStrike">
                          <a:solidFill>
                            <a:srgbClr val="000000"/>
                          </a:solidFill>
                          <a:effectLst/>
                          <a:latin typeface="Calibri"/>
                        </a:rPr>
                        <a:t>FINANCE &amp; INSURANCE</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218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0877589"/>
                  </a:ext>
                </a:extLst>
              </a:tr>
              <a:tr h="214696">
                <a:tc>
                  <a:txBody>
                    <a:bodyPr/>
                    <a:lstStyle/>
                    <a:p>
                      <a:pPr algn="l" fontAlgn="ctr"/>
                      <a:r>
                        <a:rPr lang="en-US" sz="1100" b="0" i="0" u="none" strike="noStrike">
                          <a:solidFill>
                            <a:srgbClr val="000000"/>
                          </a:solidFill>
                          <a:effectLst/>
                          <a:latin typeface="Calibri"/>
                        </a:rPr>
                        <a:t>REAL ESTATE &amp; RENTAL &amp; LEASING</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56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644720"/>
                  </a:ext>
                </a:extLst>
              </a:tr>
              <a:tr h="214696">
                <a:tc>
                  <a:txBody>
                    <a:bodyPr/>
                    <a:lstStyle/>
                    <a:p>
                      <a:pPr algn="l" fontAlgn="ctr"/>
                      <a:r>
                        <a:rPr lang="en-US" sz="1100" b="0" i="0" u="none" strike="noStrike">
                          <a:solidFill>
                            <a:srgbClr val="000000"/>
                          </a:solidFill>
                          <a:effectLst/>
                          <a:latin typeface="Calibri"/>
                        </a:rPr>
                        <a:t>PROFESSIONAL, SCIENTIFIC, &amp; TECHNICAL SERVICES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433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527835"/>
                  </a:ext>
                </a:extLst>
              </a:tr>
              <a:tr h="214696">
                <a:tc>
                  <a:txBody>
                    <a:bodyPr/>
                    <a:lstStyle/>
                    <a:p>
                      <a:pPr algn="l" fontAlgn="ctr"/>
                      <a:r>
                        <a:rPr lang="en-US" sz="1100" b="0" i="0" u="none" strike="noStrike">
                          <a:solidFill>
                            <a:srgbClr val="000000"/>
                          </a:solidFill>
                          <a:effectLst/>
                          <a:latin typeface="Calibri"/>
                        </a:rPr>
                        <a:t>ADMIN. &amp; SUPPORT &amp; WASTE MGMT &amp; REMED. SVCS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61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5214461"/>
                  </a:ext>
                </a:extLst>
              </a:tr>
              <a:tr h="214696">
                <a:tc>
                  <a:txBody>
                    <a:bodyPr/>
                    <a:lstStyle/>
                    <a:p>
                      <a:pPr algn="l" fontAlgn="ctr"/>
                      <a:r>
                        <a:rPr lang="en-US" sz="1100" b="0" i="0" u="none" strike="noStrike">
                          <a:solidFill>
                            <a:srgbClr val="000000"/>
                          </a:solidFill>
                          <a:effectLst/>
                          <a:latin typeface="Calibri"/>
                        </a:rPr>
                        <a:t>EDUCATION: ELEMENTARY AND SECONDARY SCHOOLS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830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730277"/>
                  </a:ext>
                </a:extLst>
              </a:tr>
              <a:tr h="214696">
                <a:tc>
                  <a:txBody>
                    <a:bodyPr/>
                    <a:lstStyle/>
                    <a:p>
                      <a:pPr algn="l" fontAlgn="ctr"/>
                      <a:r>
                        <a:rPr lang="en-US" sz="1100" b="0" i="0" u="none" strike="noStrike">
                          <a:solidFill>
                            <a:srgbClr val="000000"/>
                          </a:solidFill>
                          <a:effectLst/>
                          <a:latin typeface="Calibri"/>
                        </a:rPr>
                        <a:t>EDUCATION: COLLEGES &amp; UNIVERSITIES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414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0233292"/>
                  </a:ext>
                </a:extLst>
              </a:tr>
              <a:tr h="214696">
                <a:tc>
                  <a:txBody>
                    <a:bodyPr/>
                    <a:lstStyle/>
                    <a:p>
                      <a:pPr algn="l" fontAlgn="ctr"/>
                      <a:r>
                        <a:rPr lang="en-US" sz="1100" b="0" i="0" u="none" strike="noStrike">
                          <a:solidFill>
                            <a:srgbClr val="000000"/>
                          </a:solidFill>
                          <a:effectLst/>
                          <a:latin typeface="Calibri"/>
                        </a:rPr>
                        <a:t>EDUCATION: ALL OTHER</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32%</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243092"/>
                  </a:ext>
                </a:extLst>
              </a:tr>
              <a:tr h="214696">
                <a:tc>
                  <a:txBody>
                    <a:bodyPr/>
                    <a:lstStyle/>
                    <a:p>
                      <a:pPr algn="l" fontAlgn="ctr"/>
                      <a:r>
                        <a:rPr lang="en-US" sz="1100" b="0" i="0" u="none" strike="noStrike">
                          <a:solidFill>
                            <a:srgbClr val="000000"/>
                          </a:solidFill>
                          <a:effectLst/>
                          <a:latin typeface="Calibri"/>
                        </a:rPr>
                        <a:t>HEALTHCARE: AMBULATORY SERVICES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539</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324950"/>
                  </a:ext>
                </a:extLst>
              </a:tr>
              <a:tr h="214696">
                <a:tc>
                  <a:txBody>
                    <a:bodyPr/>
                    <a:lstStyle/>
                    <a:p>
                      <a:pPr algn="l" fontAlgn="ctr"/>
                      <a:r>
                        <a:rPr lang="en-US" sz="1100" b="0" i="0" u="none" strike="noStrike">
                          <a:solidFill>
                            <a:srgbClr val="000000"/>
                          </a:solidFill>
                          <a:effectLst/>
                          <a:latin typeface="Calibri"/>
                        </a:rPr>
                        <a:t>HEALTHCARE: HOSPITALS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578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730261"/>
                  </a:ext>
                </a:extLst>
              </a:tr>
              <a:tr h="214696">
                <a:tc>
                  <a:txBody>
                    <a:bodyPr/>
                    <a:lstStyle/>
                    <a:p>
                      <a:pPr algn="l" fontAlgn="ctr"/>
                      <a:r>
                        <a:rPr lang="en-US" sz="1100" b="0" i="0" u="none" strike="noStrike">
                          <a:solidFill>
                            <a:srgbClr val="000000"/>
                          </a:solidFill>
                          <a:effectLst/>
                          <a:latin typeface="Calibri"/>
                        </a:rPr>
                        <a:t>HEALTHCARE: NURSING &amp; RESIDENTIAL CARE FACILITIES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141</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621579"/>
                  </a:ext>
                </a:extLst>
              </a:tr>
              <a:tr h="214696">
                <a:tc>
                  <a:txBody>
                    <a:bodyPr/>
                    <a:lstStyle/>
                    <a:p>
                      <a:pPr algn="l" fontAlgn="ctr"/>
                      <a:r>
                        <a:rPr lang="en-US" sz="1100" b="0" i="0" u="none" strike="noStrike">
                          <a:solidFill>
                            <a:srgbClr val="000000"/>
                          </a:solidFill>
                          <a:effectLst/>
                          <a:latin typeface="Calibri"/>
                        </a:rPr>
                        <a:t>SOCIAL ASSISTANCE: CHILDCARE</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120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503330"/>
                  </a:ext>
                </a:extLst>
              </a:tr>
              <a:tr h="214696">
                <a:tc>
                  <a:txBody>
                    <a:bodyPr/>
                    <a:lstStyle/>
                    <a:p>
                      <a:pPr algn="l" fontAlgn="ctr"/>
                      <a:r>
                        <a:rPr lang="en-US" sz="1100" b="0" i="0" u="none" strike="noStrike">
                          <a:solidFill>
                            <a:srgbClr val="000000"/>
                          </a:solidFill>
                          <a:effectLst/>
                          <a:latin typeface="Calibri"/>
                        </a:rPr>
                        <a:t>SOCIAL ASSISTANCE: ALL OTHER</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430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322557"/>
                  </a:ext>
                </a:extLst>
              </a:tr>
              <a:tr h="214696">
                <a:tc>
                  <a:txBody>
                    <a:bodyPr/>
                    <a:lstStyle/>
                    <a:p>
                      <a:pPr algn="l" fontAlgn="ctr"/>
                      <a:r>
                        <a:rPr lang="en-US" sz="1100" b="0" i="0" u="none" strike="noStrike">
                          <a:solidFill>
                            <a:srgbClr val="000000"/>
                          </a:solidFill>
                          <a:effectLst/>
                          <a:latin typeface="Calibri"/>
                        </a:rPr>
                        <a:t>ARTS, ENTERTAINMENT, &amp; RECREATION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96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674405"/>
                  </a:ext>
                </a:extLst>
              </a:tr>
              <a:tr h="214696">
                <a:tc>
                  <a:txBody>
                    <a:bodyPr/>
                    <a:lstStyle/>
                    <a:p>
                      <a:pPr algn="l" fontAlgn="ctr"/>
                      <a:r>
                        <a:rPr lang="en-US" sz="1100" b="0" i="0" u="none" strike="noStrike">
                          <a:solidFill>
                            <a:srgbClr val="000000"/>
                          </a:solidFill>
                          <a:effectLst/>
                          <a:latin typeface="Calibri"/>
                        </a:rPr>
                        <a:t>ACCOMMODATION AND FOOD SERVICES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125</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591669"/>
                  </a:ext>
                </a:extLst>
              </a:tr>
              <a:tr h="214696">
                <a:tc>
                  <a:txBody>
                    <a:bodyPr/>
                    <a:lstStyle/>
                    <a:p>
                      <a:pPr algn="l" fontAlgn="ctr"/>
                      <a:r>
                        <a:rPr lang="en-US" sz="1100" b="0" i="0" u="none" strike="noStrike">
                          <a:solidFill>
                            <a:srgbClr val="000000"/>
                          </a:solidFill>
                          <a:effectLst/>
                          <a:latin typeface="Calibri"/>
                        </a:rPr>
                        <a:t>OTHER SERVICES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374</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30%</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964854"/>
                  </a:ext>
                </a:extLst>
              </a:tr>
              <a:tr h="214696">
                <a:tc>
                  <a:txBody>
                    <a:bodyPr/>
                    <a:lstStyle/>
                    <a:p>
                      <a:pPr algn="l" fontAlgn="ctr"/>
                      <a:r>
                        <a:rPr lang="en-US" sz="1100" b="0" i="0" u="none" strike="noStrike">
                          <a:solidFill>
                            <a:srgbClr val="000000"/>
                          </a:solidFill>
                          <a:effectLst/>
                          <a:latin typeface="Calibri"/>
                        </a:rPr>
                        <a:t>PUBLIC ADMINISTRATION</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478</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23%</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238756"/>
                  </a:ext>
                </a:extLst>
              </a:tr>
              <a:tr h="214696">
                <a:tc>
                  <a:txBody>
                    <a:bodyPr/>
                    <a:lstStyle/>
                    <a:p>
                      <a:pPr algn="l" fontAlgn="ctr"/>
                      <a:r>
                        <a:rPr lang="en-US" sz="1100" b="0" i="0" u="none" strike="noStrike">
                          <a:solidFill>
                            <a:srgbClr val="000000"/>
                          </a:solidFill>
                          <a:effectLst/>
                          <a:latin typeface="Calibri"/>
                        </a:rPr>
                        <a:t>OTHER INDUSTRIES</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47</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26%</a:t>
                      </a:r>
                    </a:p>
                  </a:txBody>
                  <a:tcPr marL="5557" marR="5557" marT="5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8186150"/>
                  </a:ext>
                </a:extLst>
              </a:tr>
            </a:tbl>
          </a:graphicData>
        </a:graphic>
      </p:graphicFrame>
      <p:sp>
        <p:nvSpPr>
          <p:cNvPr id="3" name="TextBox 2">
            <a:extLst>
              <a:ext uri="{FF2B5EF4-FFF2-40B4-BE49-F238E27FC236}">
                <a16:creationId xmlns:a16="http://schemas.microsoft.com/office/drawing/2014/main" id="{E4157AB3-CC19-4CD8-863B-4F1F3015B569}"/>
              </a:ext>
            </a:extLst>
          </p:cNvPr>
          <p:cNvSpPr txBox="1"/>
          <p:nvPr/>
        </p:nvSpPr>
        <p:spPr>
          <a:xfrm>
            <a:off x="0" y="6028978"/>
            <a:ext cx="12006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Notes: 1) Industry groups are based on Bureau of Census Industry Codes (CIC); 2)"Retail: Grocery" includes Grocery Stores, Specialty Food Stores, Gas Stations [includes  those with convenient stores]; 3) Other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includes Mining; Agriculture, Forestry, Fishing and Hunting;  Utilities; Wholesale Trade; Management of Companies and Enterprises; Military; 4) Percentages are weighted to the statewide age and educational distribution of those 25 years old or older in Massachusetts</a:t>
            </a:r>
          </a:p>
        </p:txBody>
      </p:sp>
      <p:sp>
        <p:nvSpPr>
          <p:cNvPr id="2" name="Date Placeholder 1">
            <a:extLst>
              <a:ext uri="{FF2B5EF4-FFF2-40B4-BE49-F238E27FC236}">
                <a16:creationId xmlns:a16="http://schemas.microsoft.com/office/drawing/2014/main" id="{C64E6C22-2F9F-48E4-8924-EED16F9ADB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5" name="Slide Number Placeholder 4">
            <a:extLst>
              <a:ext uri="{FF2B5EF4-FFF2-40B4-BE49-F238E27FC236}">
                <a16:creationId xmlns:a16="http://schemas.microsoft.com/office/drawing/2014/main" id="{07F80834-65A3-48C7-AF4F-B775851F7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BA6C1-4287-4B64-982A-332B062F3C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457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F37D189-F158-40BB-BA60-9A20E4A38A9E}"/>
              </a:ext>
            </a:extLst>
          </p:cNvPr>
          <p:cNvGraphicFramePr>
            <a:graphicFrameLocks noGrp="1"/>
          </p:cNvGraphicFramePr>
          <p:nvPr>
            <p:ph idx="1"/>
          </p:nvPr>
        </p:nvGraphicFramePr>
        <p:xfrm>
          <a:off x="805832" y="136525"/>
          <a:ext cx="10763075" cy="5981196"/>
        </p:xfrm>
        <a:graphic>
          <a:graphicData uri="http://schemas.openxmlformats.org/drawingml/2006/table">
            <a:tbl>
              <a:tblPr/>
              <a:tblGrid>
                <a:gridCol w="5807258">
                  <a:extLst>
                    <a:ext uri="{9D8B030D-6E8A-4147-A177-3AD203B41FA5}">
                      <a16:colId xmlns:a16="http://schemas.microsoft.com/office/drawing/2014/main" val="2655889570"/>
                    </a:ext>
                  </a:extLst>
                </a:gridCol>
                <a:gridCol w="2379666">
                  <a:extLst>
                    <a:ext uri="{9D8B030D-6E8A-4147-A177-3AD203B41FA5}">
                      <a16:colId xmlns:a16="http://schemas.microsoft.com/office/drawing/2014/main" val="3499666218"/>
                    </a:ext>
                  </a:extLst>
                </a:gridCol>
                <a:gridCol w="2576151">
                  <a:extLst>
                    <a:ext uri="{9D8B030D-6E8A-4147-A177-3AD203B41FA5}">
                      <a16:colId xmlns:a16="http://schemas.microsoft.com/office/drawing/2014/main" val="3577205283"/>
                    </a:ext>
                  </a:extLst>
                </a:gridCol>
              </a:tblGrid>
              <a:tr h="226825">
                <a:tc gridSpan="2">
                  <a:txBody>
                    <a:bodyPr/>
                    <a:lstStyle/>
                    <a:p>
                      <a:pPr algn="l" fontAlgn="b"/>
                      <a:r>
                        <a:rPr lang="en-US" sz="2000" b="1" i="0" u="none" strike="noStrike" dirty="0">
                          <a:solidFill>
                            <a:srgbClr val="ED7D31"/>
                          </a:solidFill>
                          <a:effectLst/>
                          <a:latin typeface="Calibri" panose="020F0502020204030204" pitchFamily="34" charset="0"/>
                        </a:rPr>
                        <a:t>Working outside of the home among employed residents</a:t>
                      </a:r>
                    </a:p>
                  </a:txBody>
                  <a:tcPr marL="5771" marR="5771" marT="5771"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5771" marR="5771" marT="577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371522"/>
                  </a:ext>
                </a:extLst>
              </a:tr>
              <a:tr h="226825">
                <a:tc>
                  <a:txBody>
                    <a:bodyPr/>
                    <a:lstStyle/>
                    <a:p>
                      <a:pPr algn="ctr" fontAlgn="ctr"/>
                      <a:r>
                        <a:rPr lang="en-US" sz="1100" b="1" i="0" u="none" strike="noStrike">
                          <a:solidFill>
                            <a:srgbClr val="000000"/>
                          </a:solidFill>
                          <a:effectLst/>
                          <a:latin typeface="Calibri" panose="020F0502020204030204" pitchFamily="34" charset="0"/>
                        </a:rPr>
                        <a:t>Industry Group</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323175031"/>
                  </a:ext>
                </a:extLst>
              </a:tr>
              <a:tr h="226825">
                <a:tc>
                  <a:txBody>
                    <a:bodyPr/>
                    <a:lstStyle/>
                    <a:p>
                      <a:pPr algn="l" fontAlgn="ctr"/>
                      <a:r>
                        <a:rPr lang="en-US" sz="1100" b="1" i="0" u="none" strike="noStrike">
                          <a:solidFill>
                            <a:srgbClr val="000000"/>
                          </a:solidFill>
                          <a:effectLst/>
                          <a:latin typeface="Calibri" panose="020F0502020204030204" pitchFamily="34" charset="0"/>
                        </a:rPr>
                        <a:t>All Industries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8921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54%</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463020"/>
                  </a:ext>
                </a:extLst>
              </a:tr>
              <a:tr h="226825">
                <a:tc>
                  <a:txBody>
                    <a:bodyPr/>
                    <a:lstStyle/>
                    <a:p>
                      <a:pPr algn="l" fontAlgn="ctr"/>
                      <a:r>
                        <a:rPr lang="en-US" sz="1100" b="0" i="0" u="none" strike="noStrike">
                          <a:solidFill>
                            <a:srgbClr val="000000"/>
                          </a:solidFill>
                          <a:effectLst/>
                          <a:latin typeface="Calibri" panose="020F0502020204030204" pitchFamily="34" charset="0"/>
                        </a:rPr>
                        <a:t>CONSTRUCTION</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74%</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139369"/>
                  </a:ext>
                </a:extLst>
              </a:tr>
              <a:tr h="226825">
                <a:tc>
                  <a:txBody>
                    <a:bodyPr/>
                    <a:lstStyle/>
                    <a:p>
                      <a:pPr algn="l" fontAlgn="ctr"/>
                      <a:r>
                        <a:rPr lang="en-US" sz="1100" b="0" i="0" u="none" strike="noStrike">
                          <a:solidFill>
                            <a:srgbClr val="000000"/>
                          </a:solidFill>
                          <a:effectLst/>
                          <a:latin typeface="Calibri" panose="020F0502020204030204" pitchFamily="34" charset="0"/>
                        </a:rPr>
                        <a:t>MANUFACTURING</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253</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897903"/>
                  </a:ext>
                </a:extLst>
              </a:tr>
              <a:tr h="226825">
                <a:tc>
                  <a:txBody>
                    <a:bodyPr/>
                    <a:lstStyle/>
                    <a:p>
                      <a:pPr algn="l" fontAlgn="ctr"/>
                      <a:r>
                        <a:rPr lang="en-US" sz="1100" b="0" i="0" u="none" strike="noStrike">
                          <a:solidFill>
                            <a:srgbClr val="000000"/>
                          </a:solidFill>
                          <a:effectLst/>
                          <a:latin typeface="Calibri" panose="020F0502020204030204" pitchFamily="34" charset="0"/>
                        </a:rPr>
                        <a:t>RETAIL: GROCERY</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94%</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4812185"/>
                  </a:ext>
                </a:extLst>
              </a:tr>
              <a:tr h="226825">
                <a:tc>
                  <a:txBody>
                    <a:bodyPr/>
                    <a:lstStyle/>
                    <a:p>
                      <a:pPr algn="l" fontAlgn="ctr"/>
                      <a:r>
                        <a:rPr lang="en-US" sz="1100" b="0" i="0" u="none" strike="noStrike">
                          <a:solidFill>
                            <a:srgbClr val="000000"/>
                          </a:solidFill>
                          <a:effectLst/>
                          <a:latin typeface="Calibri" panose="020F0502020204030204" pitchFamily="34" charset="0"/>
                        </a:rPr>
                        <a:t>RETAIL: ALL EXCEPT FOOD STORES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328</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0792312"/>
                  </a:ext>
                </a:extLst>
              </a:tr>
              <a:tr h="226825">
                <a:tc>
                  <a:txBody>
                    <a:bodyPr/>
                    <a:lstStyle/>
                    <a:p>
                      <a:pPr algn="l" fontAlgn="ctr"/>
                      <a:r>
                        <a:rPr lang="en-US" sz="1100" b="0" i="0" u="none" strike="noStrike">
                          <a:solidFill>
                            <a:srgbClr val="000000"/>
                          </a:solidFill>
                          <a:effectLst/>
                          <a:latin typeface="Calibri" panose="020F0502020204030204" pitchFamily="34" charset="0"/>
                        </a:rPr>
                        <a:t>TRANSPORTATION &amp; WAREHOUSING</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123</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994820"/>
                  </a:ext>
                </a:extLst>
              </a:tr>
              <a:tr h="226825">
                <a:tc>
                  <a:txBody>
                    <a:bodyPr/>
                    <a:lstStyle/>
                    <a:p>
                      <a:pPr algn="l" fontAlgn="ctr"/>
                      <a:r>
                        <a:rPr lang="en-US" sz="1100" b="0" i="0" u="none" strike="noStrike">
                          <a:solidFill>
                            <a:srgbClr val="000000"/>
                          </a:solidFill>
                          <a:effectLst/>
                          <a:latin typeface="Calibri" panose="020F0502020204030204" pitchFamily="34" charset="0"/>
                        </a:rPr>
                        <a:t>INFORMATION</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468995"/>
                  </a:ext>
                </a:extLst>
              </a:tr>
              <a:tr h="226825">
                <a:tc>
                  <a:txBody>
                    <a:bodyPr/>
                    <a:lstStyle/>
                    <a:p>
                      <a:pPr algn="l" fontAlgn="ctr"/>
                      <a:r>
                        <a:rPr lang="en-US" sz="1100" b="0" i="0" u="none" strike="noStrike">
                          <a:solidFill>
                            <a:srgbClr val="000000"/>
                          </a:solidFill>
                          <a:effectLst/>
                          <a:latin typeface="Calibri" panose="020F0502020204030204" pitchFamily="34" charset="0"/>
                        </a:rPr>
                        <a:t>FINANCE &amp; INSURANCE</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143</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7098043"/>
                  </a:ext>
                </a:extLst>
              </a:tr>
              <a:tr h="226825">
                <a:tc>
                  <a:txBody>
                    <a:bodyPr/>
                    <a:lstStyle/>
                    <a:p>
                      <a:pPr algn="l" fontAlgn="ctr"/>
                      <a:r>
                        <a:rPr lang="en-US" sz="1100" b="0" i="0" u="none" strike="noStrike">
                          <a:solidFill>
                            <a:srgbClr val="000000"/>
                          </a:solidFill>
                          <a:effectLst/>
                          <a:latin typeface="Calibri" panose="020F0502020204030204" pitchFamily="34" charset="0"/>
                        </a:rPr>
                        <a:t>REAL ESTATE &amp; RENTAL &amp; LEASING</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137</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925157"/>
                  </a:ext>
                </a:extLst>
              </a:tr>
              <a:tr h="226825">
                <a:tc>
                  <a:txBody>
                    <a:bodyPr/>
                    <a:lstStyle/>
                    <a:p>
                      <a:pPr algn="l" fontAlgn="ctr"/>
                      <a:r>
                        <a:rPr lang="en-US" sz="1100" b="0" i="0" u="none" strike="noStrike">
                          <a:solidFill>
                            <a:srgbClr val="000000"/>
                          </a:solidFill>
                          <a:effectLst/>
                          <a:latin typeface="Calibri" panose="020F0502020204030204" pitchFamily="34" charset="0"/>
                        </a:rPr>
                        <a:t>PROFESSIONAL, SCIENTIFIC, &amp; TECHNICAL SERVICES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331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176147"/>
                  </a:ext>
                </a:extLst>
              </a:tr>
              <a:tr h="226825">
                <a:tc>
                  <a:txBody>
                    <a:bodyPr/>
                    <a:lstStyle/>
                    <a:p>
                      <a:pPr algn="l" fontAlgn="ctr"/>
                      <a:r>
                        <a:rPr lang="en-US" sz="1100" b="0" i="0" u="none" strike="noStrike">
                          <a:solidFill>
                            <a:srgbClr val="000000"/>
                          </a:solidFill>
                          <a:effectLst/>
                          <a:latin typeface="Calibri" panose="020F0502020204030204" pitchFamily="34" charset="0"/>
                        </a:rPr>
                        <a:t>ADMIN. &amp; SUPPORT &amp; WASTE MGMT &amp; REMED. SVCS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58%</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2152171"/>
                  </a:ext>
                </a:extLst>
              </a:tr>
              <a:tr h="226825">
                <a:tc>
                  <a:txBody>
                    <a:bodyPr/>
                    <a:lstStyle/>
                    <a:p>
                      <a:pPr algn="l" fontAlgn="ctr"/>
                      <a:r>
                        <a:rPr lang="en-US" sz="1100" b="0" i="0" u="none" strike="noStrike">
                          <a:solidFill>
                            <a:srgbClr val="000000"/>
                          </a:solidFill>
                          <a:effectLst/>
                          <a:latin typeface="Calibri" panose="020F0502020204030204" pitchFamily="34" charset="0"/>
                        </a:rPr>
                        <a:t>EDUCATION: ELEMENTARY AND SECONDARY SCHOOLS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1696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07839"/>
                  </a:ext>
                </a:extLst>
              </a:tr>
              <a:tr h="226825">
                <a:tc>
                  <a:txBody>
                    <a:bodyPr/>
                    <a:lstStyle/>
                    <a:p>
                      <a:pPr algn="l" fontAlgn="ctr"/>
                      <a:r>
                        <a:rPr lang="en-US" sz="1100" b="0" i="0" u="none" strike="noStrike">
                          <a:solidFill>
                            <a:srgbClr val="000000"/>
                          </a:solidFill>
                          <a:effectLst/>
                          <a:latin typeface="Calibri" panose="020F0502020204030204" pitchFamily="34" charset="0"/>
                        </a:rPr>
                        <a:t>EDUCATION: COLLEGES &amp; UNIVERSITIES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162</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665336"/>
                  </a:ext>
                </a:extLst>
              </a:tr>
              <a:tr h="226825">
                <a:tc>
                  <a:txBody>
                    <a:bodyPr/>
                    <a:lstStyle/>
                    <a:p>
                      <a:pPr algn="l" fontAlgn="ctr"/>
                      <a:r>
                        <a:rPr lang="en-US" sz="1100" b="0" i="0" u="none" strike="noStrike">
                          <a:solidFill>
                            <a:srgbClr val="000000"/>
                          </a:solidFill>
                          <a:effectLst/>
                          <a:latin typeface="Calibri" panose="020F0502020204030204" pitchFamily="34" charset="0"/>
                        </a:rPr>
                        <a:t>EDUCATION: ALL OTHER</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62%</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310891"/>
                  </a:ext>
                </a:extLst>
              </a:tr>
              <a:tr h="226825">
                <a:tc>
                  <a:txBody>
                    <a:bodyPr/>
                    <a:lstStyle/>
                    <a:p>
                      <a:pPr algn="l" fontAlgn="ctr"/>
                      <a:r>
                        <a:rPr lang="en-US" sz="1100" b="0" i="0" u="none" strike="noStrike">
                          <a:solidFill>
                            <a:srgbClr val="000000"/>
                          </a:solidFill>
                          <a:effectLst/>
                          <a:latin typeface="Calibri" panose="020F0502020204030204" pitchFamily="34" charset="0"/>
                        </a:rPr>
                        <a:t>HEALTHCARE: AMBULATORY SERVICES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1005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53%</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244959"/>
                  </a:ext>
                </a:extLst>
              </a:tr>
              <a:tr h="226825">
                <a:tc>
                  <a:txBody>
                    <a:bodyPr/>
                    <a:lstStyle/>
                    <a:p>
                      <a:pPr algn="l" fontAlgn="ctr"/>
                      <a:r>
                        <a:rPr lang="en-US" sz="1100" b="0" i="0" u="none" strike="noStrike">
                          <a:solidFill>
                            <a:srgbClr val="000000"/>
                          </a:solidFill>
                          <a:effectLst/>
                          <a:latin typeface="Calibri" panose="020F0502020204030204" pitchFamily="34" charset="0"/>
                        </a:rPr>
                        <a:t>HEALTHCARE: HOSPITALS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1379</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68%</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163576"/>
                  </a:ext>
                </a:extLst>
              </a:tr>
              <a:tr h="226825">
                <a:tc>
                  <a:txBody>
                    <a:bodyPr/>
                    <a:lstStyle/>
                    <a:p>
                      <a:pPr algn="l" fontAlgn="ctr"/>
                      <a:r>
                        <a:rPr lang="en-US" sz="1100" b="0" i="0" u="none" strike="noStrike">
                          <a:solidFill>
                            <a:srgbClr val="000000"/>
                          </a:solidFill>
                          <a:effectLst/>
                          <a:latin typeface="Calibri" panose="020F0502020204030204" pitchFamily="34" charset="0"/>
                        </a:rPr>
                        <a:t>HEALTHCARE: NURSING &amp; RESIDENTIAL CARE FACILITIES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361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89%</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882723"/>
                  </a:ext>
                </a:extLst>
              </a:tr>
              <a:tr h="226825">
                <a:tc>
                  <a:txBody>
                    <a:bodyPr/>
                    <a:lstStyle/>
                    <a:p>
                      <a:pPr algn="l" fontAlgn="ctr"/>
                      <a:r>
                        <a:rPr lang="en-US" sz="1100" b="0" i="0" u="none" strike="noStrike">
                          <a:solidFill>
                            <a:srgbClr val="000000"/>
                          </a:solidFill>
                          <a:effectLst/>
                          <a:latin typeface="Calibri" panose="020F0502020204030204" pitchFamily="34" charset="0"/>
                        </a:rPr>
                        <a:t>SOCIAL ASSISTANCE: CHILDCARE</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351</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80%</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409367"/>
                  </a:ext>
                </a:extLst>
              </a:tr>
              <a:tr h="226825">
                <a:tc>
                  <a:txBody>
                    <a:bodyPr/>
                    <a:lstStyle/>
                    <a:p>
                      <a:pPr algn="l" fontAlgn="ctr"/>
                      <a:r>
                        <a:rPr lang="en-US" sz="1100" b="0" i="0" u="none" strike="noStrike">
                          <a:solidFill>
                            <a:srgbClr val="000000"/>
                          </a:solidFill>
                          <a:effectLst/>
                          <a:latin typeface="Calibri" panose="020F0502020204030204" pitchFamily="34" charset="0"/>
                        </a:rPr>
                        <a:t>SOCIAL ASSISTANCE: ALL OTHER</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469</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516622"/>
                  </a:ext>
                </a:extLst>
              </a:tr>
              <a:tr h="226825">
                <a:tc>
                  <a:txBody>
                    <a:bodyPr/>
                    <a:lstStyle/>
                    <a:p>
                      <a:pPr algn="l" fontAlgn="ctr"/>
                      <a:r>
                        <a:rPr lang="en-US" sz="1100" b="0" i="0" u="none" strike="noStrike">
                          <a:solidFill>
                            <a:srgbClr val="000000"/>
                          </a:solidFill>
                          <a:effectLst/>
                          <a:latin typeface="Calibri" panose="020F0502020204030204" pitchFamily="34" charset="0"/>
                        </a:rPr>
                        <a:t>ARTS, ENTERTAINMENT, &amp; RECREATION</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73%</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035781"/>
                  </a:ext>
                </a:extLst>
              </a:tr>
              <a:tr h="226825">
                <a:tc>
                  <a:txBody>
                    <a:bodyPr/>
                    <a:lstStyle/>
                    <a:p>
                      <a:pPr algn="l" fontAlgn="ctr"/>
                      <a:r>
                        <a:rPr lang="en-US" sz="1100" b="0" i="0" u="none" strike="noStrike">
                          <a:solidFill>
                            <a:srgbClr val="000000"/>
                          </a:solidFill>
                          <a:effectLst/>
                          <a:latin typeface="Calibri" panose="020F0502020204030204" pitchFamily="34" charset="0"/>
                        </a:rPr>
                        <a:t>ACCOMMODATION AND FOOD SERVICES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184</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031246"/>
                  </a:ext>
                </a:extLst>
              </a:tr>
              <a:tr h="226825">
                <a:tc>
                  <a:txBody>
                    <a:bodyPr/>
                    <a:lstStyle/>
                    <a:p>
                      <a:pPr algn="l" fontAlgn="ctr"/>
                      <a:r>
                        <a:rPr lang="en-US" sz="1100" b="0" i="0" u="none" strike="noStrike">
                          <a:solidFill>
                            <a:srgbClr val="000000"/>
                          </a:solidFill>
                          <a:effectLst/>
                          <a:latin typeface="Calibri" panose="020F0502020204030204" pitchFamily="34" charset="0"/>
                        </a:rPr>
                        <a:t>OTHER SERVICES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426</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45%</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852693"/>
                  </a:ext>
                </a:extLst>
              </a:tr>
              <a:tr h="226825">
                <a:tc>
                  <a:txBody>
                    <a:bodyPr/>
                    <a:lstStyle/>
                    <a:p>
                      <a:pPr algn="l" fontAlgn="ctr"/>
                      <a:r>
                        <a:rPr lang="en-US" sz="1100" b="0" i="0" u="none" strike="noStrike">
                          <a:solidFill>
                            <a:srgbClr val="000000"/>
                          </a:solidFill>
                          <a:effectLst/>
                          <a:latin typeface="Calibri" panose="020F0502020204030204" pitchFamily="34" charset="0"/>
                        </a:rPr>
                        <a:t>PUBLIC ADMINISTRATION</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742</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48%</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570500"/>
                  </a:ext>
                </a:extLst>
              </a:tr>
              <a:tr h="226825">
                <a:tc>
                  <a:txBody>
                    <a:bodyPr/>
                    <a:lstStyle/>
                    <a:p>
                      <a:pPr algn="l" fontAlgn="ctr"/>
                      <a:r>
                        <a:rPr lang="en-US" sz="1100" b="0" i="0" u="none" strike="noStrike">
                          <a:solidFill>
                            <a:srgbClr val="000000"/>
                          </a:solidFill>
                          <a:effectLst/>
                          <a:latin typeface="Calibri" panose="020F0502020204030204" pitchFamily="34" charset="0"/>
                        </a:rPr>
                        <a:t>OTHER INDUSTRIES</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82</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57%</a:t>
                      </a:r>
                    </a:p>
                  </a:txBody>
                  <a:tcPr marL="5771" marR="5771" marT="57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401579"/>
                  </a:ext>
                </a:extLst>
              </a:tr>
            </a:tbl>
          </a:graphicData>
        </a:graphic>
      </p:graphicFrame>
      <p:sp>
        <p:nvSpPr>
          <p:cNvPr id="3" name="TextBox 2">
            <a:extLst>
              <a:ext uri="{FF2B5EF4-FFF2-40B4-BE49-F238E27FC236}">
                <a16:creationId xmlns:a16="http://schemas.microsoft.com/office/drawing/2014/main" id="{DF4B2BA0-798B-4291-A184-305FC48374F3}"/>
              </a:ext>
            </a:extLst>
          </p:cNvPr>
          <p:cNvSpPr txBox="1"/>
          <p:nvPr/>
        </p:nvSpPr>
        <p:spPr>
          <a:xfrm>
            <a:off x="0" y="6117721"/>
            <a:ext cx="12006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Notes: 1) Industry groups are based on Bureau of Census Industry Codes (CIC); 2)"Retail: Grocery" includes Grocery Stores, Specialty Food Stores, Gas Stations [includes  those with convenient stores]; 3) Other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includes Mining; Agriculture, Forestry, Fishing and Hunting;  Utilities; Wholesale Trade; Management of Companies and Enterprises; Military; 4) Percentages are weighted to the statewide age and educational distribution of those 25 years old or older in Massachusetts</a:t>
            </a:r>
          </a:p>
        </p:txBody>
      </p:sp>
      <p:sp>
        <p:nvSpPr>
          <p:cNvPr id="2" name="Date Placeholder 1">
            <a:extLst>
              <a:ext uri="{FF2B5EF4-FFF2-40B4-BE49-F238E27FC236}">
                <a16:creationId xmlns:a16="http://schemas.microsoft.com/office/drawing/2014/main" id="{7915D099-BC40-4581-9B96-2BD627CDE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5" name="Slide Number Placeholder 4">
            <a:extLst>
              <a:ext uri="{FF2B5EF4-FFF2-40B4-BE49-F238E27FC236}">
                <a16:creationId xmlns:a16="http://schemas.microsoft.com/office/drawing/2014/main" id="{3BBF8C69-58A8-43AC-BCD0-5D5435EE70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BA6C1-4287-4B64-982A-332B062F3C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007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B64BDD4-7D4F-4F21-B635-023FF0B53A26}"/>
              </a:ext>
            </a:extLst>
          </p:cNvPr>
          <p:cNvGraphicFramePr>
            <a:graphicFrameLocks noGrp="1"/>
          </p:cNvGraphicFramePr>
          <p:nvPr>
            <p:ph idx="1"/>
          </p:nvPr>
        </p:nvGraphicFramePr>
        <p:xfrm>
          <a:off x="569392" y="-591385"/>
          <a:ext cx="11341914" cy="6694417"/>
        </p:xfrm>
        <a:graphic>
          <a:graphicData uri="http://schemas.openxmlformats.org/drawingml/2006/table">
            <a:tbl>
              <a:tblPr/>
              <a:tblGrid>
                <a:gridCol w="3172398">
                  <a:extLst>
                    <a:ext uri="{9D8B030D-6E8A-4147-A177-3AD203B41FA5}">
                      <a16:colId xmlns:a16="http://schemas.microsoft.com/office/drawing/2014/main" val="2615829664"/>
                    </a:ext>
                  </a:extLst>
                </a:gridCol>
                <a:gridCol w="1168777">
                  <a:extLst>
                    <a:ext uri="{9D8B030D-6E8A-4147-A177-3AD203B41FA5}">
                      <a16:colId xmlns:a16="http://schemas.microsoft.com/office/drawing/2014/main" val="3247127122"/>
                    </a:ext>
                  </a:extLst>
                </a:gridCol>
                <a:gridCol w="1168777">
                  <a:extLst>
                    <a:ext uri="{9D8B030D-6E8A-4147-A177-3AD203B41FA5}">
                      <a16:colId xmlns:a16="http://schemas.microsoft.com/office/drawing/2014/main" val="4188656723"/>
                    </a:ext>
                  </a:extLst>
                </a:gridCol>
                <a:gridCol w="882546">
                  <a:extLst>
                    <a:ext uri="{9D8B030D-6E8A-4147-A177-3AD203B41FA5}">
                      <a16:colId xmlns:a16="http://schemas.microsoft.com/office/drawing/2014/main" val="1581389927"/>
                    </a:ext>
                  </a:extLst>
                </a:gridCol>
                <a:gridCol w="977956">
                  <a:extLst>
                    <a:ext uri="{9D8B030D-6E8A-4147-A177-3AD203B41FA5}">
                      <a16:colId xmlns:a16="http://schemas.microsoft.com/office/drawing/2014/main" val="1541939115"/>
                    </a:ext>
                  </a:extLst>
                </a:gridCol>
                <a:gridCol w="882546">
                  <a:extLst>
                    <a:ext uri="{9D8B030D-6E8A-4147-A177-3AD203B41FA5}">
                      <a16:colId xmlns:a16="http://schemas.microsoft.com/office/drawing/2014/main" val="2917600378"/>
                    </a:ext>
                  </a:extLst>
                </a:gridCol>
                <a:gridCol w="1252262">
                  <a:extLst>
                    <a:ext uri="{9D8B030D-6E8A-4147-A177-3AD203B41FA5}">
                      <a16:colId xmlns:a16="http://schemas.microsoft.com/office/drawing/2014/main" val="1134026884"/>
                    </a:ext>
                  </a:extLst>
                </a:gridCol>
                <a:gridCol w="1049515">
                  <a:extLst>
                    <a:ext uri="{9D8B030D-6E8A-4147-A177-3AD203B41FA5}">
                      <a16:colId xmlns:a16="http://schemas.microsoft.com/office/drawing/2014/main" val="2390215302"/>
                    </a:ext>
                  </a:extLst>
                </a:gridCol>
                <a:gridCol w="787137">
                  <a:extLst>
                    <a:ext uri="{9D8B030D-6E8A-4147-A177-3AD203B41FA5}">
                      <a16:colId xmlns:a16="http://schemas.microsoft.com/office/drawing/2014/main" val="1079398965"/>
                    </a:ext>
                  </a:extLst>
                </a:gridCol>
              </a:tblGrid>
              <a:tr h="921307">
                <a:tc gridSpan="9">
                  <a:txBody>
                    <a:bodyPr/>
                    <a:lstStyle/>
                    <a:p>
                      <a:pPr algn="l" fontAlgn="b"/>
                      <a:r>
                        <a:rPr lang="en-US" sz="2000" b="1" i="0" u="none" strike="noStrike" dirty="0">
                          <a:solidFill>
                            <a:srgbClr val="ED7D31"/>
                          </a:solidFill>
                          <a:effectLst/>
                          <a:latin typeface="Calibri" panose="020F0502020204030204" pitchFamily="34" charset="0"/>
                        </a:rPr>
                        <a:t>Employer provided protective measures among respondents working outside the home</a:t>
                      </a:r>
                    </a:p>
                  </a:txBody>
                  <a:tcPr marL="4750" marR="4750" marT="47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750" marR="4750" marT="47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750" marR="4750" marT="47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750" marR="4750" marT="47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750" marR="4750" marT="475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750" marR="4750" marT="47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373962"/>
                  </a:ext>
                </a:extLst>
              </a:tr>
              <a:tr h="357695">
                <a:tc>
                  <a:txBody>
                    <a:bodyPr/>
                    <a:lstStyle/>
                    <a:p>
                      <a:pPr algn="l" fontAlgn="b"/>
                      <a:r>
                        <a:rPr lang="en-US" sz="1100" b="1" i="0" u="none" strike="noStrike" dirty="0">
                          <a:solidFill>
                            <a:srgbClr val="ED7D31"/>
                          </a:solidFill>
                          <a:effectLst/>
                          <a:latin typeface="Calibri" panose="020F0502020204030204" pitchFamily="34" charset="0"/>
                        </a:rPr>
                        <a:t> </a:t>
                      </a:r>
                    </a:p>
                  </a:txBody>
                  <a:tcPr marL="4750" marR="4750" marT="4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gridSpan="2">
                  <a:txBody>
                    <a:bodyPr/>
                    <a:lstStyle/>
                    <a:p>
                      <a:pPr algn="ctr" fontAlgn="b"/>
                      <a:r>
                        <a:rPr lang="en-US" sz="1100" b="1" i="0" u="none" strike="noStrike">
                          <a:solidFill>
                            <a:srgbClr val="000000"/>
                          </a:solidFill>
                          <a:effectLst/>
                          <a:latin typeface="Calibri" panose="020F0502020204030204" pitchFamily="34" charset="0"/>
                        </a:rPr>
                        <a:t>Personal Protective Equipment (PPE)</a:t>
                      </a:r>
                    </a:p>
                  </a:txBody>
                  <a:tcPr marL="4750" marR="4750" marT="4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panose="020F0502020204030204" pitchFamily="34" charset="0"/>
                        </a:rPr>
                        <a:t>Implemented Social Distancing</a:t>
                      </a:r>
                    </a:p>
                  </a:txBody>
                  <a:tcPr marL="4750" marR="4750" marT="4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panose="020F0502020204030204" pitchFamily="34" charset="0"/>
                        </a:rPr>
                        <a:t>Additional Health and Safety Training</a:t>
                      </a:r>
                    </a:p>
                  </a:txBody>
                  <a:tcPr marL="4750" marR="4750" marT="4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panose="020F0502020204030204" pitchFamily="34" charset="0"/>
                        </a:rPr>
                        <a:t>Sick Leave</a:t>
                      </a:r>
                    </a:p>
                  </a:txBody>
                  <a:tcPr marL="4750" marR="4750" marT="4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val="1101051980"/>
                  </a:ext>
                </a:extLst>
              </a:tr>
              <a:tr h="357695">
                <a:tc>
                  <a:txBody>
                    <a:bodyPr/>
                    <a:lstStyle/>
                    <a:p>
                      <a:pPr algn="ctr" fontAlgn="ctr"/>
                      <a:r>
                        <a:rPr lang="en-US" sz="1100" b="1" i="0" u="none" strike="noStrike">
                          <a:solidFill>
                            <a:srgbClr val="000000"/>
                          </a:solidFill>
                          <a:effectLst/>
                          <a:latin typeface="Calibri" panose="020F0502020204030204" pitchFamily="34" charset="0"/>
                        </a:rPr>
                        <a:t>Industry Group</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126305711"/>
                  </a:ext>
                </a:extLst>
              </a:tr>
              <a:tr h="181347">
                <a:tc>
                  <a:txBody>
                    <a:bodyPr/>
                    <a:lstStyle/>
                    <a:p>
                      <a:pPr algn="l" fontAlgn="ctr"/>
                      <a:r>
                        <a:rPr lang="en-US" sz="1100" b="1" i="0" u="none" strike="noStrike">
                          <a:solidFill>
                            <a:srgbClr val="000000"/>
                          </a:solidFill>
                          <a:effectLst/>
                          <a:latin typeface="Calibri" panose="020F0502020204030204" pitchFamily="34" charset="0"/>
                        </a:rPr>
                        <a:t>All Industries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5932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76%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5325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66%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3644</a:t>
                      </a:r>
                    </a:p>
                  </a:txBody>
                  <a:tcPr marL="4750" marR="4750" marT="47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44%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6194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77%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6631686"/>
                  </a:ext>
                </a:extLst>
              </a:tr>
              <a:tr h="181347">
                <a:tc>
                  <a:txBody>
                    <a:bodyPr/>
                    <a:lstStyle/>
                    <a:p>
                      <a:pPr algn="l" fontAlgn="ctr"/>
                      <a:r>
                        <a:rPr lang="en-US" sz="1100" b="0" i="0" u="none" strike="noStrike">
                          <a:solidFill>
                            <a:srgbClr val="000000"/>
                          </a:solidFill>
                          <a:effectLst/>
                          <a:latin typeface="Calibri" panose="020F0502020204030204" pitchFamily="34" charset="0"/>
                        </a:rPr>
                        <a:t>CONSTRUCTION</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260450"/>
                  </a:ext>
                </a:extLst>
              </a:tr>
              <a:tr h="181347">
                <a:tc>
                  <a:txBody>
                    <a:bodyPr/>
                    <a:lstStyle/>
                    <a:p>
                      <a:pPr algn="l" fontAlgn="ctr"/>
                      <a:r>
                        <a:rPr lang="en-US" sz="1100" b="0" i="0" u="none" strike="noStrike">
                          <a:solidFill>
                            <a:srgbClr val="000000"/>
                          </a:solidFill>
                          <a:effectLst/>
                          <a:latin typeface="Calibri" panose="020F0502020204030204" pitchFamily="34" charset="0"/>
                        </a:rPr>
                        <a:t>MANUFACTURING</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163048"/>
                  </a:ext>
                </a:extLst>
              </a:tr>
              <a:tr h="181347">
                <a:tc>
                  <a:txBody>
                    <a:bodyPr/>
                    <a:lstStyle/>
                    <a:p>
                      <a:pPr algn="l" fontAlgn="ctr"/>
                      <a:r>
                        <a:rPr lang="en-US" sz="1100" b="0" i="0" u="none" strike="noStrike">
                          <a:solidFill>
                            <a:srgbClr val="000000"/>
                          </a:solidFill>
                          <a:effectLst/>
                          <a:latin typeface="Calibri" panose="020F0502020204030204" pitchFamily="34" charset="0"/>
                        </a:rPr>
                        <a:t>RETAIL: GROCERY</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445813"/>
                  </a:ext>
                </a:extLst>
              </a:tr>
              <a:tr h="181347">
                <a:tc>
                  <a:txBody>
                    <a:bodyPr/>
                    <a:lstStyle/>
                    <a:p>
                      <a:pPr algn="l" fontAlgn="ctr"/>
                      <a:r>
                        <a:rPr lang="en-US" sz="1100" b="0" i="0" u="none" strike="noStrike">
                          <a:solidFill>
                            <a:srgbClr val="000000"/>
                          </a:solidFill>
                          <a:effectLst/>
                          <a:latin typeface="Calibri" panose="020F0502020204030204" pitchFamily="34" charset="0"/>
                        </a:rPr>
                        <a:t>RETAIL: ALL EXCEPT FOOD STORES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260712"/>
                  </a:ext>
                </a:extLst>
              </a:tr>
              <a:tr h="181347">
                <a:tc>
                  <a:txBody>
                    <a:bodyPr/>
                    <a:lstStyle/>
                    <a:p>
                      <a:pPr algn="l" fontAlgn="ctr"/>
                      <a:r>
                        <a:rPr lang="en-US" sz="1100" b="0" i="0" u="none" strike="noStrike">
                          <a:solidFill>
                            <a:srgbClr val="000000"/>
                          </a:solidFill>
                          <a:effectLst/>
                          <a:latin typeface="Calibri" panose="020F0502020204030204" pitchFamily="34" charset="0"/>
                        </a:rPr>
                        <a:t>TRANSPORTATION &amp; WAREHOUSING</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936338"/>
                  </a:ext>
                </a:extLst>
              </a:tr>
              <a:tr h="181347">
                <a:tc>
                  <a:txBody>
                    <a:bodyPr/>
                    <a:lstStyle/>
                    <a:p>
                      <a:pPr algn="l" fontAlgn="ctr"/>
                      <a:r>
                        <a:rPr lang="en-US" sz="1100" b="0" i="0" u="none" strike="noStrike">
                          <a:solidFill>
                            <a:srgbClr val="000000"/>
                          </a:solidFill>
                          <a:effectLst/>
                          <a:latin typeface="Calibri" panose="020F0502020204030204" pitchFamily="34" charset="0"/>
                        </a:rPr>
                        <a:t>INFORMATION</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2207108"/>
                  </a:ext>
                </a:extLst>
              </a:tr>
              <a:tr h="181347">
                <a:tc>
                  <a:txBody>
                    <a:bodyPr/>
                    <a:lstStyle/>
                    <a:p>
                      <a:pPr algn="l" fontAlgn="ctr"/>
                      <a:r>
                        <a:rPr lang="en-US" sz="1100" b="0" i="0" u="none" strike="noStrike">
                          <a:solidFill>
                            <a:srgbClr val="000000"/>
                          </a:solidFill>
                          <a:effectLst/>
                          <a:latin typeface="Calibri" panose="020F0502020204030204" pitchFamily="34" charset="0"/>
                        </a:rPr>
                        <a:t>FINANCE &amp; INSURANCE</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865566"/>
                  </a:ext>
                </a:extLst>
              </a:tr>
              <a:tr h="181347">
                <a:tc>
                  <a:txBody>
                    <a:bodyPr/>
                    <a:lstStyle/>
                    <a:p>
                      <a:pPr algn="l" fontAlgn="ctr"/>
                      <a:r>
                        <a:rPr lang="en-US" sz="1100" b="0" i="0" u="none" strike="noStrike">
                          <a:solidFill>
                            <a:srgbClr val="000000"/>
                          </a:solidFill>
                          <a:effectLst/>
                          <a:latin typeface="Calibri" panose="020F0502020204030204" pitchFamily="34" charset="0"/>
                        </a:rPr>
                        <a:t>REAL ESTATE &amp; RENTAL &amp; LEASING</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330431"/>
                  </a:ext>
                </a:extLst>
              </a:tr>
              <a:tr h="357695">
                <a:tc>
                  <a:txBody>
                    <a:bodyPr/>
                    <a:lstStyle/>
                    <a:p>
                      <a:pPr algn="l" fontAlgn="ctr"/>
                      <a:r>
                        <a:rPr lang="en-US" sz="1100" b="0" i="0" u="none" strike="noStrike">
                          <a:solidFill>
                            <a:srgbClr val="000000"/>
                          </a:solidFill>
                          <a:effectLst/>
                          <a:latin typeface="Calibri" panose="020F0502020204030204" pitchFamily="34" charset="0"/>
                        </a:rPr>
                        <a:t>PROFESSIONAL, SCIENTIFIC, &amp; TECHNICAL SERVICES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57683"/>
                  </a:ext>
                </a:extLst>
              </a:tr>
              <a:tr h="357695">
                <a:tc>
                  <a:txBody>
                    <a:bodyPr/>
                    <a:lstStyle/>
                    <a:p>
                      <a:pPr algn="l" fontAlgn="ctr"/>
                      <a:r>
                        <a:rPr lang="en-US" sz="1100" b="0" i="0" u="none" strike="noStrike">
                          <a:solidFill>
                            <a:srgbClr val="000000"/>
                          </a:solidFill>
                          <a:effectLst/>
                          <a:latin typeface="Calibri" panose="020F0502020204030204" pitchFamily="34" charset="0"/>
                        </a:rPr>
                        <a:t>ADMIN. &amp; SUPPORT &amp; WASTE MGMT &amp; REMED. SVCS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9887911"/>
                  </a:ext>
                </a:extLst>
              </a:tr>
              <a:tr h="357695">
                <a:tc>
                  <a:txBody>
                    <a:bodyPr/>
                    <a:lstStyle/>
                    <a:p>
                      <a:pPr algn="l" fontAlgn="ctr"/>
                      <a:r>
                        <a:rPr lang="en-US" sz="1100" b="0" i="0" u="none" strike="noStrike">
                          <a:solidFill>
                            <a:srgbClr val="000000"/>
                          </a:solidFill>
                          <a:effectLst/>
                          <a:latin typeface="Calibri" panose="020F0502020204030204" pitchFamily="34" charset="0"/>
                        </a:rPr>
                        <a:t>EDUCATION: ELEMENTARY AND SECONDARY SCHOOLS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1118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1309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956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1417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916126"/>
                  </a:ext>
                </a:extLst>
              </a:tr>
              <a:tr h="181347">
                <a:tc>
                  <a:txBody>
                    <a:bodyPr/>
                    <a:lstStyle/>
                    <a:p>
                      <a:pPr algn="l" fontAlgn="ctr"/>
                      <a:r>
                        <a:rPr lang="en-US" sz="1100" b="0" i="0" u="none" strike="noStrike">
                          <a:solidFill>
                            <a:srgbClr val="000000"/>
                          </a:solidFill>
                          <a:effectLst/>
                          <a:latin typeface="Calibri" panose="020F0502020204030204" pitchFamily="34" charset="0"/>
                        </a:rPr>
                        <a:t>EDUCATION: COLLEGES &amp; UNIVERSITIES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446136"/>
                  </a:ext>
                </a:extLst>
              </a:tr>
              <a:tr h="181347">
                <a:tc>
                  <a:txBody>
                    <a:bodyPr/>
                    <a:lstStyle/>
                    <a:p>
                      <a:pPr algn="l" fontAlgn="ctr"/>
                      <a:r>
                        <a:rPr lang="en-US" sz="1100" b="0" i="0" u="none" strike="noStrike">
                          <a:solidFill>
                            <a:srgbClr val="000000"/>
                          </a:solidFill>
                          <a:effectLst/>
                          <a:latin typeface="Calibri" panose="020F0502020204030204" pitchFamily="34" charset="0"/>
                        </a:rPr>
                        <a:t>EDUCATION: ALL OTHER</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9712134"/>
                  </a:ext>
                </a:extLst>
              </a:tr>
              <a:tr h="181347">
                <a:tc>
                  <a:txBody>
                    <a:bodyPr/>
                    <a:lstStyle/>
                    <a:p>
                      <a:pPr algn="l" fontAlgn="ctr"/>
                      <a:r>
                        <a:rPr lang="en-US" sz="1100" b="0" i="0" u="none" strike="noStrike">
                          <a:solidFill>
                            <a:srgbClr val="000000"/>
                          </a:solidFill>
                          <a:effectLst/>
                          <a:latin typeface="Calibri" panose="020F0502020204030204" pitchFamily="34" charset="0"/>
                        </a:rPr>
                        <a:t>HEALTHCARE: AMBULATORY SERVICES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715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547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401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663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393017"/>
                  </a:ext>
                </a:extLst>
              </a:tr>
              <a:tr h="181347">
                <a:tc>
                  <a:txBody>
                    <a:bodyPr/>
                    <a:lstStyle/>
                    <a:p>
                      <a:pPr algn="l" fontAlgn="ctr"/>
                      <a:r>
                        <a:rPr lang="en-US" sz="1100" b="0" i="0" u="none" strike="noStrike">
                          <a:solidFill>
                            <a:srgbClr val="000000"/>
                          </a:solidFill>
                          <a:effectLst/>
                          <a:latin typeface="Calibri" panose="020F0502020204030204" pitchFamily="34" charset="0"/>
                        </a:rPr>
                        <a:t>HEALTHCARE: HOSPITALS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1270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845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1137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41359"/>
                  </a:ext>
                </a:extLst>
              </a:tr>
              <a:tr h="357695">
                <a:tc>
                  <a:txBody>
                    <a:bodyPr/>
                    <a:lstStyle/>
                    <a:p>
                      <a:pPr algn="l" fontAlgn="ctr"/>
                      <a:r>
                        <a:rPr lang="en-US" sz="1100" b="0" i="0" u="none" strike="noStrike">
                          <a:solidFill>
                            <a:srgbClr val="000000"/>
                          </a:solidFill>
                          <a:effectLst/>
                          <a:latin typeface="Calibri" panose="020F0502020204030204" pitchFamily="34" charset="0"/>
                        </a:rPr>
                        <a:t>HEALTHCARE: NURSING &amp; RESIDENTIAL CARE FACILITIES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856063"/>
                  </a:ext>
                </a:extLst>
              </a:tr>
              <a:tr h="181347">
                <a:tc>
                  <a:txBody>
                    <a:bodyPr/>
                    <a:lstStyle/>
                    <a:p>
                      <a:pPr algn="l" fontAlgn="ctr"/>
                      <a:r>
                        <a:rPr lang="en-US" sz="1100" b="0" i="0" u="none" strike="noStrike">
                          <a:solidFill>
                            <a:srgbClr val="000000"/>
                          </a:solidFill>
                          <a:effectLst/>
                          <a:latin typeface="Calibri" panose="020F0502020204030204" pitchFamily="34" charset="0"/>
                        </a:rPr>
                        <a:t>SOCIAL ASSISTANCE: CHILDCARE</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767240"/>
                  </a:ext>
                </a:extLst>
              </a:tr>
              <a:tr h="181347">
                <a:tc>
                  <a:txBody>
                    <a:bodyPr/>
                    <a:lstStyle/>
                    <a:p>
                      <a:pPr algn="l" fontAlgn="ctr"/>
                      <a:r>
                        <a:rPr lang="en-US" sz="1100" b="0" i="0" u="none" strike="noStrike">
                          <a:solidFill>
                            <a:srgbClr val="000000"/>
                          </a:solidFill>
                          <a:effectLst/>
                          <a:latin typeface="Calibri" panose="020F0502020204030204" pitchFamily="34" charset="0"/>
                        </a:rPr>
                        <a:t>SOCIAL ASSISTANCE: ALL OTHER</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369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339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118235"/>
                  </a:ext>
                </a:extLst>
              </a:tr>
              <a:tr h="181347">
                <a:tc>
                  <a:txBody>
                    <a:bodyPr/>
                    <a:lstStyle/>
                    <a:p>
                      <a:pPr algn="l" fontAlgn="ctr"/>
                      <a:r>
                        <a:rPr lang="en-US" sz="1100" b="0" i="0" u="none" strike="noStrike">
                          <a:solidFill>
                            <a:srgbClr val="000000"/>
                          </a:solidFill>
                          <a:effectLst/>
                          <a:latin typeface="Calibri" panose="020F0502020204030204" pitchFamily="34" charset="0"/>
                        </a:rPr>
                        <a:t>ARTS, ENTERTAINMENT, &amp; RECREATION</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40</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317839"/>
                  </a:ext>
                </a:extLst>
              </a:tr>
              <a:tr h="181347">
                <a:tc>
                  <a:txBody>
                    <a:bodyPr/>
                    <a:lstStyle/>
                    <a:p>
                      <a:pPr algn="l" fontAlgn="ctr"/>
                      <a:r>
                        <a:rPr lang="en-US" sz="1100" b="0" i="0" u="none" strike="noStrike">
                          <a:solidFill>
                            <a:srgbClr val="000000"/>
                          </a:solidFill>
                          <a:effectLst/>
                          <a:latin typeface="Calibri" panose="020F0502020204030204" pitchFamily="34" charset="0"/>
                        </a:rPr>
                        <a:t>ACCOMMODATION AND FOOD SERVICES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5678177"/>
                  </a:ext>
                </a:extLst>
              </a:tr>
              <a:tr h="181347">
                <a:tc>
                  <a:txBody>
                    <a:bodyPr/>
                    <a:lstStyle/>
                    <a:p>
                      <a:pPr algn="l" fontAlgn="ctr"/>
                      <a:r>
                        <a:rPr lang="en-US" sz="1100" b="0" i="0" u="none" strike="noStrike">
                          <a:solidFill>
                            <a:srgbClr val="000000"/>
                          </a:solidFill>
                          <a:effectLst/>
                          <a:latin typeface="Calibri" panose="020F0502020204030204" pitchFamily="34" charset="0"/>
                        </a:rPr>
                        <a:t>OTHER SERVICES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58%</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63%</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518427"/>
                  </a:ext>
                </a:extLst>
              </a:tr>
              <a:tr h="181347">
                <a:tc>
                  <a:txBody>
                    <a:bodyPr/>
                    <a:lstStyle/>
                    <a:p>
                      <a:pPr algn="l" fontAlgn="ctr"/>
                      <a:r>
                        <a:rPr lang="en-US" sz="1100" b="0" i="0" u="none" strike="noStrike">
                          <a:solidFill>
                            <a:srgbClr val="000000"/>
                          </a:solidFill>
                          <a:effectLst/>
                          <a:latin typeface="Calibri" panose="020F0502020204030204" pitchFamily="34" charset="0"/>
                        </a:rPr>
                        <a:t>PUBLIC ADMINISTRATION</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544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74%</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476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65%</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652</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033488"/>
                  </a:ext>
                </a:extLst>
              </a:tr>
              <a:tr h="181347">
                <a:tc>
                  <a:txBody>
                    <a:bodyPr/>
                    <a:lstStyle/>
                    <a:p>
                      <a:pPr algn="l" fontAlgn="ctr"/>
                      <a:r>
                        <a:rPr lang="en-US" sz="1100" b="0" i="0" u="none" strike="noStrike">
                          <a:solidFill>
                            <a:srgbClr val="000000"/>
                          </a:solidFill>
                          <a:effectLst/>
                          <a:latin typeface="Calibri" panose="020F0502020204030204" pitchFamily="34" charset="0"/>
                        </a:rPr>
                        <a:t>OTHER INDUSTRIES</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41%</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57</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89%</a:t>
                      </a:r>
                    </a:p>
                  </a:txBody>
                  <a:tcPr marL="4750" marR="4750" marT="47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5463017"/>
                  </a:ext>
                </a:extLst>
              </a:tr>
            </a:tbl>
          </a:graphicData>
        </a:graphic>
      </p:graphicFrame>
      <p:sp>
        <p:nvSpPr>
          <p:cNvPr id="3" name="TextBox 2">
            <a:extLst>
              <a:ext uri="{FF2B5EF4-FFF2-40B4-BE49-F238E27FC236}">
                <a16:creationId xmlns:a16="http://schemas.microsoft.com/office/drawing/2014/main" id="{65A80626-766F-45BD-99BF-C7C52D6E4DAC}"/>
              </a:ext>
            </a:extLst>
          </p:cNvPr>
          <p:cNvSpPr txBox="1"/>
          <p:nvPr/>
        </p:nvSpPr>
        <p:spPr>
          <a:xfrm>
            <a:off x="0" y="6055880"/>
            <a:ext cx="12006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Notes: 1) Industry groups are based on Bureau of Census Industry Codes (CIC); 2)"Retail: Grocery" includes Grocery Stores, Specialty Food Stores, Gas Stations [includes  those with convenient stores]; 3) Other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includes Mining; Agriculture, Forestry, Fishing and Hunting;  Utilities; Wholesale Trade; Management of Companies and Enterprises; Military; 4) Percentages are weighted to the statewide age and educational distribution of those 25 years old or older in Massachusetts</a:t>
            </a:r>
          </a:p>
        </p:txBody>
      </p:sp>
      <p:sp>
        <p:nvSpPr>
          <p:cNvPr id="2" name="Date Placeholder 1">
            <a:extLst>
              <a:ext uri="{FF2B5EF4-FFF2-40B4-BE49-F238E27FC236}">
                <a16:creationId xmlns:a16="http://schemas.microsoft.com/office/drawing/2014/main" id="{9D7F6C6B-AD1B-410E-AAC6-6A10FB9240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4" name="Slide Number Placeholder 3">
            <a:extLst>
              <a:ext uri="{FF2B5EF4-FFF2-40B4-BE49-F238E27FC236}">
                <a16:creationId xmlns:a16="http://schemas.microsoft.com/office/drawing/2014/main" id="{01DC2197-7885-48EC-97F7-C54F9E7A62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BA6C1-4287-4B64-982A-332B062F3C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5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2275C5-4D23-4BB4-A201-045789E98A2A}"/>
              </a:ext>
            </a:extLst>
          </p:cNvPr>
          <p:cNvGraphicFramePr>
            <a:graphicFrameLocks noGrp="1"/>
          </p:cNvGraphicFramePr>
          <p:nvPr>
            <p:ph idx="1"/>
          </p:nvPr>
        </p:nvGraphicFramePr>
        <p:xfrm>
          <a:off x="370514" y="-469784"/>
          <a:ext cx="11450972" cy="6701904"/>
        </p:xfrm>
        <a:graphic>
          <a:graphicData uri="http://schemas.openxmlformats.org/drawingml/2006/table">
            <a:tbl>
              <a:tblPr/>
              <a:tblGrid>
                <a:gridCol w="4302201">
                  <a:extLst>
                    <a:ext uri="{9D8B030D-6E8A-4147-A177-3AD203B41FA5}">
                      <a16:colId xmlns:a16="http://schemas.microsoft.com/office/drawing/2014/main" val="1228996707"/>
                    </a:ext>
                  </a:extLst>
                </a:gridCol>
                <a:gridCol w="1762932">
                  <a:extLst>
                    <a:ext uri="{9D8B030D-6E8A-4147-A177-3AD203B41FA5}">
                      <a16:colId xmlns:a16="http://schemas.microsoft.com/office/drawing/2014/main" val="2237442609"/>
                    </a:ext>
                  </a:extLst>
                </a:gridCol>
                <a:gridCol w="1908495">
                  <a:extLst>
                    <a:ext uri="{9D8B030D-6E8A-4147-A177-3AD203B41FA5}">
                      <a16:colId xmlns:a16="http://schemas.microsoft.com/office/drawing/2014/main" val="764594823"/>
                    </a:ext>
                  </a:extLst>
                </a:gridCol>
                <a:gridCol w="1601196">
                  <a:extLst>
                    <a:ext uri="{9D8B030D-6E8A-4147-A177-3AD203B41FA5}">
                      <a16:colId xmlns:a16="http://schemas.microsoft.com/office/drawing/2014/main" val="2682425571"/>
                    </a:ext>
                  </a:extLst>
                </a:gridCol>
                <a:gridCol w="1876148">
                  <a:extLst>
                    <a:ext uri="{9D8B030D-6E8A-4147-A177-3AD203B41FA5}">
                      <a16:colId xmlns:a16="http://schemas.microsoft.com/office/drawing/2014/main" val="2747009262"/>
                    </a:ext>
                  </a:extLst>
                </a:gridCol>
              </a:tblGrid>
              <a:tr h="1133751">
                <a:tc gridSpan="5">
                  <a:txBody>
                    <a:bodyPr/>
                    <a:lstStyle/>
                    <a:p>
                      <a:pPr algn="l" fontAlgn="b"/>
                      <a:r>
                        <a:rPr lang="en-US" sz="2000" b="1" i="0" u="none" strike="noStrike">
                          <a:solidFill>
                            <a:srgbClr val="ED7D31"/>
                          </a:solidFill>
                          <a:effectLst/>
                          <a:latin typeface="Calibri" panose="020F0502020204030204" pitchFamily="34" charset="0"/>
                        </a:rPr>
                        <a:t>Job loss or reduced hours of work/took leave due to the pandemic among respondents employed in the past year</a:t>
                      </a:r>
                    </a:p>
                  </a:txBody>
                  <a:tcPr marL="4617" marR="4617" marT="461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5541506"/>
                  </a:ext>
                </a:extLst>
              </a:tr>
              <a:tr h="206228">
                <a:tc>
                  <a:txBody>
                    <a:bodyPr/>
                    <a:lstStyle/>
                    <a:p>
                      <a:pPr algn="l" fontAlgn="b"/>
                      <a:r>
                        <a:rPr lang="en-US" sz="1100" b="1" i="0" u="none" strike="noStrike">
                          <a:solidFill>
                            <a:srgbClr val="ED7D31"/>
                          </a:solidFill>
                          <a:effectLst/>
                          <a:latin typeface="Calibri" panose="020F0502020204030204" pitchFamily="34" charset="0"/>
                        </a:rPr>
                        <a:t> </a:t>
                      </a:r>
                    </a:p>
                  </a:txBody>
                  <a:tcPr marL="4617" marR="4617" marT="4617" marB="0" anchor="b">
                    <a:lnL>
                      <a:noFill/>
                    </a:lnL>
                    <a:lnR>
                      <a:noFill/>
                    </a:lnR>
                    <a:lnT>
                      <a:noFill/>
                    </a:lnT>
                    <a:lnB w="6350" cap="flat" cmpd="sng" algn="ctr">
                      <a:solidFill>
                        <a:srgbClr val="000000"/>
                      </a:solidFill>
                      <a:prstDash val="solid"/>
                      <a:round/>
                      <a:headEnd type="none" w="med" len="med"/>
                      <a:tailEnd type="none" w="med" len="med"/>
                    </a:lnB>
                    <a:solidFill>
                      <a:srgbClr val="5B9BD5"/>
                    </a:solidFill>
                  </a:tcPr>
                </a:tc>
                <a:tc gridSpan="2">
                  <a:txBody>
                    <a:bodyPr/>
                    <a:lstStyle/>
                    <a:p>
                      <a:pPr algn="ctr" fontAlgn="b"/>
                      <a:r>
                        <a:rPr lang="en-US" sz="1100" b="1" i="0" u="none" strike="noStrike">
                          <a:solidFill>
                            <a:srgbClr val="000000"/>
                          </a:solidFill>
                          <a:effectLst/>
                          <a:latin typeface="Calibri" panose="020F0502020204030204" pitchFamily="34" charset="0"/>
                        </a:rPr>
                        <a:t>Job Loss</a:t>
                      </a:r>
                    </a:p>
                  </a:txBody>
                  <a:tcPr marL="4617" marR="4617" marT="4617" marB="0" anchor="b">
                    <a:lnL>
                      <a:noFill/>
                    </a:lnL>
                    <a:lnR>
                      <a:noFill/>
                    </a:lnR>
                    <a:lnT>
                      <a:noFill/>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gridSpan="2">
                  <a:txBody>
                    <a:bodyPr/>
                    <a:lstStyle/>
                    <a:p>
                      <a:pPr algn="ctr" fontAlgn="b"/>
                      <a:r>
                        <a:rPr lang="en-US" sz="1100" b="1" i="0" u="none" strike="noStrike">
                          <a:solidFill>
                            <a:srgbClr val="000000"/>
                          </a:solidFill>
                          <a:effectLst/>
                          <a:latin typeface="Calibri" panose="020F0502020204030204" pitchFamily="34" charset="0"/>
                        </a:rPr>
                        <a:t>Reduced Hours/Took Leave</a:t>
                      </a:r>
                    </a:p>
                  </a:txBody>
                  <a:tcPr marL="4617" marR="4617" marT="4617" marB="0" anchor="b">
                    <a:lnL>
                      <a:noFill/>
                    </a:lnL>
                    <a:lnR>
                      <a:noFill/>
                    </a:lnR>
                    <a:lnT>
                      <a:noFill/>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val="2993767299"/>
                  </a:ext>
                </a:extLst>
              </a:tr>
              <a:tr h="412453">
                <a:tc>
                  <a:txBody>
                    <a:bodyPr/>
                    <a:lstStyle/>
                    <a:p>
                      <a:pPr algn="ctr" fontAlgn="ctr"/>
                      <a:r>
                        <a:rPr lang="en-US" sz="1100" b="1" i="0" u="none" strike="noStrike">
                          <a:solidFill>
                            <a:srgbClr val="000000"/>
                          </a:solidFill>
                          <a:effectLst/>
                          <a:latin typeface="Calibri" panose="020F0502020204030204" pitchFamily="34" charset="0"/>
                        </a:rPr>
                        <a:t>Industry Group</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Frequency</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100" b="1" i="0" u="none" strike="noStrike">
                          <a:solidFill>
                            <a:srgbClr val="000000"/>
                          </a:solidFill>
                          <a:effectLst/>
                          <a:latin typeface="Calibri" panose="020F0502020204030204" pitchFamily="34" charset="0"/>
                        </a:rPr>
                        <a:t>Weighted %</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48612002"/>
                  </a:ext>
                </a:extLst>
              </a:tr>
              <a:tr h="206228">
                <a:tc>
                  <a:txBody>
                    <a:bodyPr/>
                    <a:lstStyle/>
                    <a:p>
                      <a:pPr algn="l" fontAlgn="ctr"/>
                      <a:r>
                        <a:rPr lang="en-US" sz="1100" b="1" i="0" u="none" strike="noStrike">
                          <a:solidFill>
                            <a:srgbClr val="000000"/>
                          </a:solidFill>
                          <a:effectLst/>
                          <a:latin typeface="Calibri" panose="020F0502020204030204" pitchFamily="34" charset="0"/>
                        </a:rPr>
                        <a:t>All Industries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1492</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2419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273629"/>
                  </a:ext>
                </a:extLst>
              </a:tr>
              <a:tr h="206228">
                <a:tc>
                  <a:txBody>
                    <a:bodyPr/>
                    <a:lstStyle/>
                    <a:p>
                      <a:pPr algn="l" fontAlgn="ctr"/>
                      <a:r>
                        <a:rPr lang="en-US" sz="1100" b="0" i="0" u="none" strike="noStrike">
                          <a:solidFill>
                            <a:srgbClr val="000000"/>
                          </a:solidFill>
                          <a:effectLst/>
                          <a:latin typeface="Calibri" panose="020F0502020204030204" pitchFamily="34" charset="0"/>
                        </a:rPr>
                        <a:t>CONSTRUCTION</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32</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402642"/>
                  </a:ext>
                </a:extLst>
              </a:tr>
              <a:tr h="206228">
                <a:tc>
                  <a:txBody>
                    <a:bodyPr/>
                    <a:lstStyle/>
                    <a:p>
                      <a:pPr algn="l" fontAlgn="ctr"/>
                      <a:r>
                        <a:rPr lang="en-US" sz="1100" b="0" i="0" u="none" strike="noStrike">
                          <a:solidFill>
                            <a:srgbClr val="000000"/>
                          </a:solidFill>
                          <a:effectLst/>
                          <a:latin typeface="Calibri" panose="020F0502020204030204" pitchFamily="34" charset="0"/>
                        </a:rPr>
                        <a:t>MANUFACTURING</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047584"/>
                  </a:ext>
                </a:extLst>
              </a:tr>
              <a:tr h="206228">
                <a:tc>
                  <a:txBody>
                    <a:bodyPr/>
                    <a:lstStyle/>
                    <a:p>
                      <a:pPr algn="l" fontAlgn="ctr"/>
                      <a:r>
                        <a:rPr lang="en-US" sz="1100" b="0" i="0" u="none" strike="noStrike">
                          <a:solidFill>
                            <a:srgbClr val="000000"/>
                          </a:solidFill>
                          <a:effectLst/>
                          <a:latin typeface="Calibri" panose="020F0502020204030204" pitchFamily="34" charset="0"/>
                        </a:rPr>
                        <a:t>RETAIL: GROCERY</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995807"/>
                  </a:ext>
                </a:extLst>
              </a:tr>
              <a:tr h="206228">
                <a:tc>
                  <a:txBody>
                    <a:bodyPr/>
                    <a:lstStyle/>
                    <a:p>
                      <a:pPr algn="l" fontAlgn="ctr"/>
                      <a:r>
                        <a:rPr lang="en-US" sz="1100" b="0" i="0" u="none" strike="noStrike">
                          <a:solidFill>
                            <a:srgbClr val="000000"/>
                          </a:solidFill>
                          <a:effectLst/>
                          <a:latin typeface="Calibri" panose="020F0502020204030204" pitchFamily="34" charset="0"/>
                        </a:rPr>
                        <a:t>RETAIL: ALL EXCEPT FOOD STORES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22%</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950512"/>
                  </a:ext>
                </a:extLst>
              </a:tr>
              <a:tr h="206228">
                <a:tc>
                  <a:txBody>
                    <a:bodyPr/>
                    <a:lstStyle/>
                    <a:p>
                      <a:pPr algn="l" fontAlgn="ctr"/>
                      <a:r>
                        <a:rPr lang="en-US" sz="1100" b="0" i="0" u="none" strike="noStrike">
                          <a:solidFill>
                            <a:srgbClr val="000000"/>
                          </a:solidFill>
                          <a:effectLst/>
                          <a:latin typeface="Calibri" panose="020F0502020204030204" pitchFamily="34" charset="0"/>
                        </a:rPr>
                        <a:t>TRANSPORTATION &amp; WAREHOUSING</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84837"/>
                  </a:ext>
                </a:extLst>
              </a:tr>
              <a:tr h="206228">
                <a:tc>
                  <a:txBody>
                    <a:bodyPr/>
                    <a:lstStyle/>
                    <a:p>
                      <a:pPr algn="l" fontAlgn="ctr"/>
                      <a:r>
                        <a:rPr lang="en-US" sz="1100" b="0" i="0" u="none" strike="noStrike">
                          <a:solidFill>
                            <a:srgbClr val="000000"/>
                          </a:solidFill>
                          <a:effectLst/>
                          <a:latin typeface="Calibri" panose="020F0502020204030204" pitchFamily="34" charset="0"/>
                        </a:rPr>
                        <a:t>INFORMATION</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37551"/>
                  </a:ext>
                </a:extLst>
              </a:tr>
              <a:tr h="206228">
                <a:tc>
                  <a:txBody>
                    <a:bodyPr/>
                    <a:lstStyle/>
                    <a:p>
                      <a:pPr algn="l" fontAlgn="ctr"/>
                      <a:r>
                        <a:rPr lang="en-US" sz="1100" b="0" i="0" u="none" strike="noStrike">
                          <a:solidFill>
                            <a:srgbClr val="000000"/>
                          </a:solidFill>
                          <a:effectLst/>
                          <a:latin typeface="Calibri" panose="020F0502020204030204" pitchFamily="34" charset="0"/>
                        </a:rPr>
                        <a:t>FINANCE &amp; INSURANCE</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3567937"/>
                  </a:ext>
                </a:extLst>
              </a:tr>
              <a:tr h="206228">
                <a:tc>
                  <a:txBody>
                    <a:bodyPr/>
                    <a:lstStyle/>
                    <a:p>
                      <a:pPr algn="l" fontAlgn="ctr"/>
                      <a:r>
                        <a:rPr lang="en-US" sz="1100" b="0" i="0" u="none" strike="noStrike">
                          <a:solidFill>
                            <a:srgbClr val="000000"/>
                          </a:solidFill>
                          <a:effectLst/>
                          <a:latin typeface="Calibri" panose="020F0502020204030204" pitchFamily="34" charset="0"/>
                        </a:rPr>
                        <a:t>REAL ESTATE &amp; RENTAL &amp; LEASING</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72031"/>
                  </a:ext>
                </a:extLst>
              </a:tr>
              <a:tr h="206228">
                <a:tc>
                  <a:txBody>
                    <a:bodyPr/>
                    <a:lstStyle/>
                    <a:p>
                      <a:pPr algn="l" fontAlgn="ctr"/>
                      <a:r>
                        <a:rPr lang="en-US" sz="1100" b="0" i="0" u="none" strike="noStrike">
                          <a:solidFill>
                            <a:srgbClr val="000000"/>
                          </a:solidFill>
                          <a:effectLst/>
                          <a:latin typeface="Calibri" panose="020F0502020204030204" pitchFamily="34" charset="0"/>
                        </a:rPr>
                        <a:t>PROFESSIONAL, SCIENTIFIC, &amp; TECHNICAL SERVICES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5709382"/>
                  </a:ext>
                </a:extLst>
              </a:tr>
              <a:tr h="206228">
                <a:tc>
                  <a:txBody>
                    <a:bodyPr/>
                    <a:lstStyle/>
                    <a:p>
                      <a:pPr algn="l" fontAlgn="ctr"/>
                      <a:r>
                        <a:rPr lang="en-US" sz="1100" b="0" i="0" u="none" strike="noStrike">
                          <a:solidFill>
                            <a:srgbClr val="000000"/>
                          </a:solidFill>
                          <a:effectLst/>
                          <a:latin typeface="Calibri" panose="020F0502020204030204" pitchFamily="34" charset="0"/>
                        </a:rPr>
                        <a:t>ADMIN. &amp; SUPPORT &amp; WASTE MGMT &amp; REMED. SVCS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863570"/>
                  </a:ext>
                </a:extLst>
              </a:tr>
              <a:tr h="206228">
                <a:tc>
                  <a:txBody>
                    <a:bodyPr/>
                    <a:lstStyle/>
                    <a:p>
                      <a:pPr algn="l" fontAlgn="ctr"/>
                      <a:r>
                        <a:rPr lang="en-US" sz="1100" b="0" i="0" u="none" strike="noStrike">
                          <a:solidFill>
                            <a:srgbClr val="000000"/>
                          </a:solidFill>
                          <a:effectLst/>
                          <a:latin typeface="Calibri" panose="020F0502020204030204" pitchFamily="34" charset="0"/>
                        </a:rPr>
                        <a:t>EDUCATION: ELEMENTARY AND SECONDARY SCHOOLS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12%</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443762"/>
                  </a:ext>
                </a:extLst>
              </a:tr>
              <a:tr h="206228">
                <a:tc>
                  <a:txBody>
                    <a:bodyPr/>
                    <a:lstStyle/>
                    <a:p>
                      <a:pPr algn="l" fontAlgn="ctr"/>
                      <a:r>
                        <a:rPr lang="en-US" sz="1100" b="0" i="0" u="none" strike="noStrike">
                          <a:solidFill>
                            <a:srgbClr val="000000"/>
                          </a:solidFill>
                          <a:effectLst/>
                          <a:latin typeface="Calibri" panose="020F0502020204030204" pitchFamily="34" charset="0"/>
                        </a:rPr>
                        <a:t>EDUCATION: COLLEGES &amp; UNIVERSITIES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896773"/>
                  </a:ext>
                </a:extLst>
              </a:tr>
              <a:tr h="206228">
                <a:tc>
                  <a:txBody>
                    <a:bodyPr/>
                    <a:lstStyle/>
                    <a:p>
                      <a:pPr algn="l" fontAlgn="ctr"/>
                      <a:r>
                        <a:rPr lang="en-US" sz="1100" b="0" i="0" u="none" strike="noStrike">
                          <a:solidFill>
                            <a:srgbClr val="000000"/>
                          </a:solidFill>
                          <a:effectLst/>
                          <a:latin typeface="Calibri" panose="020F0502020204030204" pitchFamily="34" charset="0"/>
                        </a:rPr>
                        <a:t>EDUCATION: ALL OTHER</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022907"/>
                  </a:ext>
                </a:extLst>
              </a:tr>
              <a:tr h="206228">
                <a:tc>
                  <a:txBody>
                    <a:bodyPr/>
                    <a:lstStyle/>
                    <a:p>
                      <a:pPr algn="l" fontAlgn="ctr"/>
                      <a:r>
                        <a:rPr lang="en-US" sz="1100" b="0" i="0" u="none" strike="noStrike">
                          <a:solidFill>
                            <a:srgbClr val="000000"/>
                          </a:solidFill>
                          <a:effectLst/>
                          <a:latin typeface="Calibri" panose="020F0502020204030204" pitchFamily="34" charset="0"/>
                        </a:rPr>
                        <a:t>HEALTHCARE: AMBULATORY SERVICES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315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303434"/>
                  </a:ext>
                </a:extLst>
              </a:tr>
              <a:tr h="206228">
                <a:tc>
                  <a:txBody>
                    <a:bodyPr/>
                    <a:lstStyle/>
                    <a:p>
                      <a:pPr algn="l" fontAlgn="ctr"/>
                      <a:r>
                        <a:rPr lang="en-US" sz="1100" b="0" i="0" u="none" strike="noStrike">
                          <a:solidFill>
                            <a:srgbClr val="000000"/>
                          </a:solidFill>
                          <a:effectLst/>
                          <a:latin typeface="Calibri" panose="020F0502020204030204" pitchFamily="34" charset="0"/>
                        </a:rPr>
                        <a:t>HEALTHCARE: HOSPITALS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271</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967794"/>
                  </a:ext>
                </a:extLst>
              </a:tr>
              <a:tr h="206228">
                <a:tc>
                  <a:txBody>
                    <a:bodyPr/>
                    <a:lstStyle/>
                    <a:p>
                      <a:pPr algn="l" fontAlgn="ctr"/>
                      <a:r>
                        <a:rPr lang="en-US" sz="1100" b="0" i="0" u="none" strike="noStrike">
                          <a:solidFill>
                            <a:srgbClr val="000000"/>
                          </a:solidFill>
                          <a:effectLst/>
                          <a:latin typeface="Calibri" panose="020F0502020204030204" pitchFamily="34" charset="0"/>
                        </a:rPr>
                        <a:t>HEALTHCARE: NURSING &amp; RESIDENTIAL CARE FACILITIES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80738"/>
                  </a:ext>
                </a:extLst>
              </a:tr>
              <a:tr h="206228">
                <a:tc>
                  <a:txBody>
                    <a:bodyPr/>
                    <a:lstStyle/>
                    <a:p>
                      <a:pPr algn="l" fontAlgn="ctr"/>
                      <a:r>
                        <a:rPr lang="en-US" sz="1100" b="0" i="0" u="none" strike="noStrike">
                          <a:solidFill>
                            <a:srgbClr val="000000"/>
                          </a:solidFill>
                          <a:effectLst/>
                          <a:latin typeface="Calibri" panose="020F0502020204030204" pitchFamily="34" charset="0"/>
                        </a:rPr>
                        <a:t>SOCIAL ASSISTANCE: CHILDCARE</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60</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387317"/>
                  </a:ext>
                </a:extLst>
              </a:tr>
              <a:tr h="206228">
                <a:tc>
                  <a:txBody>
                    <a:bodyPr/>
                    <a:lstStyle/>
                    <a:p>
                      <a:pPr algn="l" fontAlgn="ctr"/>
                      <a:r>
                        <a:rPr lang="en-US" sz="1100" b="0" i="0" u="none" strike="noStrike">
                          <a:solidFill>
                            <a:srgbClr val="000000"/>
                          </a:solidFill>
                          <a:effectLst/>
                          <a:latin typeface="Calibri" panose="020F0502020204030204" pitchFamily="34" charset="0"/>
                        </a:rPr>
                        <a:t>SOCIAL ASSISTANCE: ALL OTHER</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538045"/>
                  </a:ext>
                </a:extLst>
              </a:tr>
              <a:tr h="206228">
                <a:tc>
                  <a:txBody>
                    <a:bodyPr/>
                    <a:lstStyle/>
                    <a:p>
                      <a:pPr algn="l" fontAlgn="ctr"/>
                      <a:r>
                        <a:rPr lang="en-US" sz="1100" b="0" i="0" u="none" strike="noStrike">
                          <a:solidFill>
                            <a:srgbClr val="000000"/>
                          </a:solidFill>
                          <a:effectLst/>
                          <a:latin typeface="Calibri" panose="020F0502020204030204" pitchFamily="34" charset="0"/>
                        </a:rPr>
                        <a:t>ARTS, ENTERTAINMENT, &amp; RECREATION</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39%</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21%</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100068"/>
                  </a:ext>
                </a:extLst>
              </a:tr>
              <a:tr h="206228">
                <a:tc>
                  <a:txBody>
                    <a:bodyPr/>
                    <a:lstStyle/>
                    <a:p>
                      <a:pPr algn="l" fontAlgn="ctr"/>
                      <a:r>
                        <a:rPr lang="en-US" sz="1100" b="0" i="0" u="none" strike="noStrike" dirty="0">
                          <a:solidFill>
                            <a:srgbClr val="000000"/>
                          </a:solidFill>
                          <a:effectLst/>
                          <a:latin typeface="Calibri" panose="020F0502020204030204" pitchFamily="34" charset="0"/>
                        </a:rPr>
                        <a:t>ACCOMMODATION AND FOOD SERVICES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158</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51%</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337032"/>
                  </a:ext>
                </a:extLst>
              </a:tr>
              <a:tr h="206228">
                <a:tc>
                  <a:txBody>
                    <a:bodyPr/>
                    <a:lstStyle/>
                    <a:p>
                      <a:pPr algn="l" fontAlgn="ctr"/>
                      <a:r>
                        <a:rPr lang="en-US" sz="1100" b="0" i="0" u="none" strike="noStrike">
                          <a:solidFill>
                            <a:srgbClr val="000000"/>
                          </a:solidFill>
                          <a:effectLst/>
                          <a:latin typeface="Calibri" panose="020F0502020204030204" pitchFamily="34" charset="0"/>
                        </a:rPr>
                        <a:t>OTHER SERVICES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161</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905036"/>
                  </a:ext>
                </a:extLst>
              </a:tr>
              <a:tr h="206228">
                <a:tc>
                  <a:txBody>
                    <a:bodyPr/>
                    <a:lstStyle/>
                    <a:p>
                      <a:pPr algn="l" fontAlgn="ctr"/>
                      <a:r>
                        <a:rPr lang="en-US" sz="1100" b="0" i="0" u="none" strike="noStrike">
                          <a:solidFill>
                            <a:srgbClr val="000000"/>
                          </a:solidFill>
                          <a:effectLst/>
                          <a:latin typeface="Calibri" panose="020F0502020204030204" pitchFamily="34" charset="0"/>
                        </a:rPr>
                        <a:t>PUBLIC ADMINISTRATION</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953605"/>
                  </a:ext>
                </a:extLst>
              </a:tr>
              <a:tr h="206228">
                <a:tc>
                  <a:txBody>
                    <a:bodyPr/>
                    <a:lstStyle/>
                    <a:p>
                      <a:pPr algn="l" fontAlgn="ctr"/>
                      <a:r>
                        <a:rPr lang="en-US" sz="1100" b="0" i="0" u="none" strike="noStrike">
                          <a:solidFill>
                            <a:srgbClr val="000000"/>
                          </a:solidFill>
                          <a:effectLst/>
                          <a:latin typeface="Calibri" panose="020F0502020204030204" pitchFamily="34" charset="0"/>
                        </a:rPr>
                        <a:t>OTHER INDUSTRIES</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13%</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26</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14%</a:t>
                      </a:r>
                    </a:p>
                  </a:txBody>
                  <a:tcPr marL="4617" marR="4617" marT="4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04712"/>
                  </a:ext>
                </a:extLst>
              </a:tr>
            </a:tbl>
          </a:graphicData>
        </a:graphic>
      </p:graphicFrame>
      <p:sp>
        <p:nvSpPr>
          <p:cNvPr id="3" name="TextBox 2">
            <a:extLst>
              <a:ext uri="{FF2B5EF4-FFF2-40B4-BE49-F238E27FC236}">
                <a16:creationId xmlns:a16="http://schemas.microsoft.com/office/drawing/2014/main" id="{3630F62B-48DF-4097-A7FC-EBE8A9DA545F}"/>
              </a:ext>
            </a:extLst>
          </p:cNvPr>
          <p:cNvSpPr txBox="1"/>
          <p:nvPr/>
        </p:nvSpPr>
        <p:spPr>
          <a:xfrm>
            <a:off x="92937" y="6232120"/>
            <a:ext cx="12006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Notes: 1) Industry groups are based on Bureau of Census Industry Codes (CIC); 2)"Retail: Grocery" includes Grocery Stores, Specialty Food Stores, Gas Stations [includes  those with convenient stores]; 3) Other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includes Mining; Agriculture, Forestry, Fishing and Hunting;  Utilities; Wholesale Trade; Management of Companies and Enterprises; Military; 4) Percentages are weighted to the statewide age and educational distribution of those 25 years old or older in Massachusetts</a:t>
            </a:r>
          </a:p>
        </p:txBody>
      </p:sp>
      <p:sp>
        <p:nvSpPr>
          <p:cNvPr id="2" name="Date Placeholder 1">
            <a:extLst>
              <a:ext uri="{FF2B5EF4-FFF2-40B4-BE49-F238E27FC236}">
                <a16:creationId xmlns:a16="http://schemas.microsoft.com/office/drawing/2014/main" id="{064CA65D-82E2-494D-A771-9A9ECD65DF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3.09.2022 Release</a:t>
            </a:r>
          </a:p>
        </p:txBody>
      </p:sp>
      <p:sp>
        <p:nvSpPr>
          <p:cNvPr id="5" name="Slide Number Placeholder 4">
            <a:extLst>
              <a:ext uri="{FF2B5EF4-FFF2-40B4-BE49-F238E27FC236}">
                <a16:creationId xmlns:a16="http://schemas.microsoft.com/office/drawing/2014/main" id="{2B57842A-2355-46F8-BFAB-A8B8BEECA8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BA6C1-4287-4B64-982A-332B062F3CB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100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8DF3E83-8781-430B-BACA-A63BCF1019A4}"/>
              </a:ext>
            </a:extLst>
          </p:cNvPr>
          <p:cNvSpPr txBox="1">
            <a:spLocks/>
          </p:cNvSpPr>
          <p:nvPr/>
        </p:nvSpPr>
        <p:spPr>
          <a:xfrm>
            <a:off x="2802719" y="2932096"/>
            <a:ext cx="6099921" cy="570088"/>
          </a:xfrm>
          <a:prstGeom prst="rect">
            <a:avLst/>
          </a:prstGeom>
        </p:spPr>
        <p:txBody>
          <a:bodyPr vert="horz" lIns="68410" tIns="34205" rIns="68410" bIns="34205"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1" b="1" i="1" u="none" strike="noStrike" kern="1200" cap="none" spc="0" normalizeH="0" baseline="0" noProof="0" dirty="0">
                <a:ln>
                  <a:noFill/>
                </a:ln>
                <a:solidFill>
                  <a:prstClr val="white"/>
                </a:solidFill>
                <a:effectLst/>
                <a:uLnTx/>
                <a:uFillTx/>
                <a:latin typeface="Arial" charset="0"/>
                <a:cs typeface="Arial" charset="0"/>
              </a:rPr>
              <a:t>Next Meeting:</a:t>
            </a:r>
          </a:p>
        </p:txBody>
      </p:sp>
      <p:sp>
        <p:nvSpPr>
          <p:cNvPr id="6" name="Subtitle 3">
            <a:extLst>
              <a:ext uri="{FF2B5EF4-FFF2-40B4-BE49-F238E27FC236}">
                <a16:creationId xmlns:a16="http://schemas.microsoft.com/office/drawing/2014/main" id="{DF0598A2-0027-452E-AC05-B7B9B7096E41}"/>
              </a:ext>
            </a:extLst>
          </p:cNvPr>
          <p:cNvSpPr txBox="1">
            <a:spLocks/>
          </p:cNvSpPr>
          <p:nvPr/>
        </p:nvSpPr>
        <p:spPr>
          <a:xfrm>
            <a:off x="3548982" y="3571199"/>
            <a:ext cx="4607395" cy="631846"/>
          </a:xfrm>
          <a:prstGeom prst="rect">
            <a:avLst/>
          </a:prstGeom>
        </p:spPr>
        <p:txBody>
          <a:bodyPr vert="horz" lIns="68410" tIns="34205" rIns="68410" bIns="34205"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lang="en-US" altLang="en-US" sz="4190" b="1" dirty="0">
                <a:solidFill>
                  <a:sysClr val="window" lastClr="FFFFFF"/>
                </a:solidFill>
                <a:latin typeface="Arial" panose="020B0604020202020204" pitchFamily="34" charset="0"/>
                <a:cs typeface="Arial" panose="020B0604020202020204" pitchFamily="34" charset="0"/>
              </a:rPr>
              <a:t>April 6, 2022</a:t>
            </a:r>
            <a:endParaRPr kumimoji="0" lang="en-US" altLang="en-US" sz="4190" b="1"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32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2019301" y="2057400"/>
            <a:ext cx="8153399" cy="19659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lvl="0" algn="ctr" fontAlgn="auto">
              <a:spcAft>
                <a:spcPts val="0"/>
              </a:spcAft>
              <a:defRPr/>
            </a:pPr>
            <a:r>
              <a:rPr lang="en-US" sz="4400" dirty="0">
                <a:solidFill>
                  <a:schemeClr val="bg1"/>
                </a:solidFill>
              </a:rPr>
              <a:t>PUBLIC HEALTH COUNCIL meeting </a:t>
            </a:r>
          </a:p>
          <a:p>
            <a:pPr lvl="0" algn="ctr" fontAlgn="auto">
              <a:spcAft>
                <a:spcPts val="0"/>
              </a:spcAft>
              <a:defRPr/>
            </a:pPr>
            <a:r>
              <a:rPr lang="en-US" sz="4400" dirty="0">
                <a:solidFill>
                  <a:schemeClr val="bg1"/>
                </a:solidFill>
              </a:rPr>
              <a:t>March 9, 2022</a:t>
            </a:r>
          </a:p>
        </p:txBody>
      </p:sp>
      <p:sp>
        <p:nvSpPr>
          <p:cNvPr id="5" name="Subtitle 3"/>
          <p:cNvSpPr txBox="1">
            <a:spLocks/>
          </p:cNvSpPr>
          <p:nvPr/>
        </p:nvSpPr>
        <p:spPr>
          <a:xfrm>
            <a:off x="978196" y="4321646"/>
            <a:ext cx="10235609" cy="1295400"/>
          </a:xfrm>
          <a:prstGeom prst="rect">
            <a:avLst/>
          </a:prstGeom>
        </p:spPr>
        <p:txBody>
          <a:bodyPr/>
          <a:lstStyle>
            <a:lvl1pPr marL="228600" indent="-228600" algn="l" rtl="0" eaLnBrk="0" fontAlgn="base" hangingPunct="0">
              <a:lnSpc>
                <a:spcPct val="110000"/>
              </a:lnSpc>
              <a:spcBef>
                <a:spcPts val="1000"/>
              </a:spcBef>
              <a:spcAft>
                <a:spcPct val="0"/>
              </a:spcAft>
              <a:buClr>
                <a:srgbClr val="CB1F54"/>
              </a:buClr>
              <a:buFont typeface="Arial" charset="0"/>
              <a:buChar char="•"/>
              <a:defRPr sz="2000" kern="1200">
                <a:solidFill>
                  <a:schemeClr val="tx1"/>
                </a:solidFill>
                <a:latin typeface="+mn-lt"/>
                <a:ea typeface="+mn-ea"/>
                <a:cs typeface="+mn-cs"/>
              </a:defRPr>
            </a:lvl1pPr>
            <a:lvl2pPr marL="685800" indent="-228600" algn="l" rtl="0" eaLnBrk="0" fontAlgn="base" hangingPunct="0">
              <a:lnSpc>
                <a:spcPct val="110000"/>
              </a:lnSpc>
              <a:spcBef>
                <a:spcPts val="500"/>
              </a:spcBef>
              <a:spcAft>
                <a:spcPct val="0"/>
              </a:spcAft>
              <a:buClr>
                <a:srgbClr val="CB1F54"/>
              </a:buClr>
              <a:buFont typeface="Arial" charset="0"/>
              <a:buChar char="•"/>
              <a:defRPr kern="1200">
                <a:solidFill>
                  <a:schemeClr val="tx1"/>
                </a:solidFill>
                <a:latin typeface="+mn-lt"/>
                <a:ea typeface="+mn-ea"/>
                <a:cs typeface="+mn-cs"/>
              </a:defRPr>
            </a:lvl2pPr>
            <a:lvl3pPr marL="1143000" indent="-228600" algn="l" rtl="0" eaLnBrk="0" fontAlgn="base" hangingPunct="0">
              <a:lnSpc>
                <a:spcPct val="110000"/>
              </a:lnSpc>
              <a:spcBef>
                <a:spcPts val="500"/>
              </a:spcBef>
              <a:spcAft>
                <a:spcPct val="0"/>
              </a:spcAft>
              <a:buClr>
                <a:srgbClr val="CB1F54"/>
              </a:buClr>
              <a:buFont typeface="Arial" charset="0"/>
              <a:buChar char="•"/>
              <a:defRPr sz="1400" kern="1200">
                <a:solidFill>
                  <a:schemeClr val="tx1"/>
                </a:solidFill>
                <a:latin typeface="+mn-lt"/>
                <a:ea typeface="+mn-ea"/>
                <a:cs typeface="+mn-cs"/>
              </a:defRPr>
            </a:lvl3pPr>
            <a:lvl4pPr marL="1600200" indent="-228600" algn="l" rtl="0" eaLnBrk="0" fontAlgn="base" hangingPunct="0">
              <a:lnSpc>
                <a:spcPct val="110000"/>
              </a:lnSpc>
              <a:spcBef>
                <a:spcPts val="500"/>
              </a:spcBef>
              <a:spcAft>
                <a:spcPct val="0"/>
              </a:spcAft>
              <a:buClr>
                <a:srgbClr val="CB1F54"/>
              </a:buClr>
              <a:buFont typeface="Arial" charset="0"/>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CB1F54"/>
              </a:buClr>
              <a:buFont typeface="Arial" charset="0"/>
              <a:buChar char="•"/>
              <a:defRPr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Margret R. Cooke, Commissioner</a:t>
            </a:r>
          </a:p>
        </p:txBody>
      </p:sp>
    </p:spTree>
    <p:extLst>
      <p:ext uri="{BB962C8B-B14F-4D97-AF65-F5344CB8AC3E}">
        <p14:creationId xmlns:p14="http://schemas.microsoft.com/office/powerpoint/2010/main" val="78391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Toxicology results 2014 through Q3 2021</a:t>
            </a:r>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10" name="Title 1">
            <a:extLst>
              <a:ext uri="{FF2B5EF4-FFF2-40B4-BE49-F238E27FC236}">
                <a16:creationId xmlns:a16="http://schemas.microsoft.com/office/drawing/2014/main" id="{5C936BAE-7912-4CBB-9A1E-71FB77228824}"/>
              </a:ext>
            </a:extLst>
          </p:cNvPr>
          <p:cNvSpPr txBox="1">
            <a:spLocks/>
          </p:cNvSpPr>
          <p:nvPr/>
        </p:nvSpPr>
        <p:spPr>
          <a:xfrm>
            <a:off x="1767508" y="1037689"/>
            <a:ext cx="8656982" cy="97329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lgn="ctr"/>
            <a:r>
              <a:rPr lang="en-US" sz="2400" dirty="0">
                <a:solidFill>
                  <a:srgbClr val="C00000"/>
                </a:solidFill>
              </a:rPr>
              <a:t>Fentanyl remains a key factor in opioid-related overdose deaths (94% present in toxicology screen through Q3 2021).</a:t>
            </a:r>
          </a:p>
        </p:txBody>
      </p:sp>
      <p:pic>
        <p:nvPicPr>
          <p:cNvPr id="11" name="Picture 10">
            <a:extLst>
              <a:ext uri="{FF2B5EF4-FFF2-40B4-BE49-F238E27FC236}">
                <a16:creationId xmlns:a16="http://schemas.microsoft.com/office/drawing/2014/main" id="{62AD12D7-AB44-4A78-A8D8-CAF809584D52}"/>
              </a:ext>
            </a:extLst>
          </p:cNvPr>
          <p:cNvPicPr>
            <a:picLocks noChangeAspect="1"/>
          </p:cNvPicPr>
          <p:nvPr/>
        </p:nvPicPr>
        <p:blipFill>
          <a:blip r:embed="rId3"/>
          <a:stretch>
            <a:fillRect/>
          </a:stretch>
        </p:blipFill>
        <p:spPr>
          <a:xfrm>
            <a:off x="741287" y="2010989"/>
            <a:ext cx="10709425" cy="4474830"/>
          </a:xfrm>
          <a:prstGeom prst="rect">
            <a:avLst/>
          </a:prstGeom>
        </p:spPr>
      </p:pic>
    </p:spTree>
    <p:extLst>
      <p:ext uri="{BB962C8B-B14F-4D97-AF65-F5344CB8AC3E}">
        <p14:creationId xmlns:p14="http://schemas.microsoft.com/office/powerpoint/2010/main" val="1315789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7387</Words>
  <Application>Microsoft Office PowerPoint</Application>
  <PresentationFormat>Widescreen</PresentationFormat>
  <Paragraphs>1249</Paragraphs>
  <Slides>74</Slides>
  <Notes>56</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89" baseType="lpstr">
      <vt:lpstr>Abadi</vt:lpstr>
      <vt:lpstr>Abadi Extra Light</vt:lpstr>
      <vt:lpstr>Arial</vt:lpstr>
      <vt:lpstr>Calibri</vt:lpstr>
      <vt:lpstr>Calibri Light</vt:lpstr>
      <vt:lpstr>Candara</vt:lpstr>
      <vt:lpstr>Lato</vt:lpstr>
      <vt:lpstr>Symbol</vt:lpstr>
      <vt:lpstr>Times New Roman</vt:lpstr>
      <vt:lpstr>Verdana</vt:lpstr>
      <vt:lpstr>Office Theme</vt:lpstr>
      <vt:lpstr>Custom Design</vt:lpstr>
      <vt:lpstr>2_Office Theme</vt:lpstr>
      <vt:lpstr>1_Office Theme</vt:lpstr>
      <vt:lpstr>think-cell Slide</vt:lpstr>
      <vt:lpstr>PowerPoint Presentation</vt:lpstr>
      <vt:lpstr>PowerPoint Presentation</vt:lpstr>
      <vt:lpstr>Metrics Moving in the Right Direction</vt:lpstr>
      <vt:lpstr>New Mask Guidance</vt:lpstr>
      <vt:lpstr>Vaccine Equity Initiative Marks Progress</vt:lpstr>
      <vt:lpstr>Promoting COVID-19 Treatments</vt:lpstr>
      <vt:lpstr>Promoting COVID-19 Treatments</vt:lpstr>
      <vt:lpstr>PowerPoint Presentation</vt:lpstr>
      <vt:lpstr>Toxicology results 2014 through Q3 2021</vt:lpstr>
      <vt:lpstr>PowerPoint Presentation</vt:lpstr>
      <vt:lpstr>PowerPoint Presentation</vt:lpstr>
      <vt:lpstr>Summary of Regulation</vt:lpstr>
      <vt:lpstr>Overview of Previous Revisions to Regulation</vt:lpstr>
      <vt:lpstr>Public Comment Period</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Community Impact Survey(CCIS) Preliminary Analysis Results as of  March 9, 2022  Presented by Emily Sparer-Fine, ScD Co-authors: Kathleen Fitzsimmons, PhD; Alison Celigoi, MPH; Lauren Cardoso, PhD; W.W. Sanouri Ursprung, PhD</vt:lpstr>
      <vt:lpstr>PowerPoint Presentation</vt:lpstr>
      <vt:lpstr>PowerPoint Presentation</vt:lpstr>
      <vt:lpstr>OVERVIEW</vt:lpstr>
      <vt:lpstr>RESULTS TOPICS TO DATE</vt:lpstr>
      <vt:lpstr>PowerPoint Presentation</vt:lpstr>
      <vt:lpstr>FRAMING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CURRENT EFFORTS TO SUPPORT MENTAL HEALTH AND RELATED RESOURCES</vt:lpstr>
      <vt:lpstr>CURRENT EFFORTS TO SUPPORT MENTAL HEALTH AND RELATED RESOURCES</vt:lpstr>
      <vt:lpstr>CURRENT EFFORTS TO SUPPORT MENTAL HEALTH AND RELATED RESOURCES</vt:lpstr>
      <vt:lpstr>CURRENT EFFORTS TO SUPPORT MENTAL HEALTH AND RELATED RESOURCES</vt:lpstr>
      <vt:lpstr>Kathleen.Fitzsimmons@mass.gov  Emily.sparer-fine@mass.gov </vt:lpstr>
      <vt:lpstr>APPENDIX</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Kaplan, Amy (DPH)</cp:lastModifiedBy>
  <cp:revision>73</cp:revision>
  <dcterms:created xsi:type="dcterms:W3CDTF">2019-01-10T19:26:50Z</dcterms:created>
  <dcterms:modified xsi:type="dcterms:W3CDTF">2022-03-08T18:00:22Z</dcterms:modified>
</cp:coreProperties>
</file>