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699" r:id="rId3"/>
    <p:sldMasterId id="2147483715" r:id="rId4"/>
    <p:sldMasterId id="2147483767" r:id="rId5"/>
    <p:sldMasterId id="2147483779" r:id="rId6"/>
    <p:sldMasterId id="2147483794" r:id="rId7"/>
    <p:sldMasterId id="2147483807" r:id="rId8"/>
    <p:sldMasterId id="2147483821" r:id="rId9"/>
    <p:sldMasterId id="2147483836" r:id="rId10"/>
  </p:sldMasterIdLst>
  <p:notesMasterIdLst>
    <p:notesMasterId r:id="rId112"/>
  </p:notesMasterIdLst>
  <p:handoutMasterIdLst>
    <p:handoutMasterId r:id="rId113"/>
  </p:handoutMasterIdLst>
  <p:sldIdLst>
    <p:sldId id="520" r:id="rId11"/>
    <p:sldId id="521" r:id="rId12"/>
    <p:sldId id="898" r:id="rId13"/>
    <p:sldId id="328" r:id="rId14"/>
    <p:sldId id="331" r:id="rId15"/>
    <p:sldId id="329" r:id="rId16"/>
    <p:sldId id="336" r:id="rId17"/>
    <p:sldId id="344" r:id="rId18"/>
    <p:sldId id="899" r:id="rId19"/>
    <p:sldId id="346" r:id="rId20"/>
    <p:sldId id="551" r:id="rId21"/>
    <p:sldId id="900" r:id="rId22"/>
    <p:sldId id="901" r:id="rId23"/>
    <p:sldId id="270" r:id="rId24"/>
    <p:sldId id="902" r:id="rId25"/>
    <p:sldId id="903" r:id="rId26"/>
    <p:sldId id="904" r:id="rId27"/>
    <p:sldId id="261" r:id="rId28"/>
    <p:sldId id="263" r:id="rId29"/>
    <p:sldId id="268" r:id="rId30"/>
    <p:sldId id="259" r:id="rId31"/>
    <p:sldId id="258" r:id="rId32"/>
    <p:sldId id="257" r:id="rId33"/>
    <p:sldId id="705" r:id="rId34"/>
    <p:sldId id="260" r:id="rId35"/>
    <p:sldId id="1088" r:id="rId36"/>
    <p:sldId id="264" r:id="rId37"/>
    <p:sldId id="266" r:id="rId38"/>
    <p:sldId id="265" r:id="rId39"/>
    <p:sldId id="1071" r:id="rId40"/>
    <p:sldId id="1089" r:id="rId41"/>
    <p:sldId id="269" r:id="rId42"/>
    <p:sldId id="1090" r:id="rId43"/>
    <p:sldId id="271" r:id="rId44"/>
    <p:sldId id="272" r:id="rId45"/>
    <p:sldId id="273" r:id="rId46"/>
    <p:sldId id="1091" r:id="rId47"/>
    <p:sldId id="957" r:id="rId48"/>
    <p:sldId id="1067" r:id="rId49"/>
    <p:sldId id="949" r:id="rId50"/>
    <p:sldId id="1062" r:id="rId51"/>
    <p:sldId id="1063" r:id="rId52"/>
    <p:sldId id="1073" r:id="rId53"/>
    <p:sldId id="1066" r:id="rId54"/>
    <p:sldId id="1038" r:id="rId55"/>
    <p:sldId id="1040" r:id="rId56"/>
    <p:sldId id="1033" r:id="rId57"/>
    <p:sldId id="1034" r:id="rId58"/>
    <p:sldId id="1032" r:id="rId59"/>
    <p:sldId id="1030" r:id="rId60"/>
    <p:sldId id="1077" r:id="rId61"/>
    <p:sldId id="1086" r:id="rId62"/>
    <p:sldId id="1092" r:id="rId63"/>
    <p:sldId id="1087" r:id="rId64"/>
    <p:sldId id="1016" r:id="rId65"/>
    <p:sldId id="1015" r:id="rId66"/>
    <p:sldId id="1041" r:id="rId67"/>
    <p:sldId id="1056" r:id="rId68"/>
    <p:sldId id="461" r:id="rId69"/>
    <p:sldId id="1042" r:id="rId70"/>
    <p:sldId id="1074" r:id="rId71"/>
    <p:sldId id="998" r:id="rId72"/>
    <p:sldId id="1093" r:id="rId73"/>
    <p:sldId id="1000" r:id="rId74"/>
    <p:sldId id="1076" r:id="rId75"/>
    <p:sldId id="1057" r:id="rId76"/>
    <p:sldId id="992" r:id="rId77"/>
    <p:sldId id="1044" r:id="rId78"/>
    <p:sldId id="1059" r:id="rId79"/>
    <p:sldId id="1045" r:id="rId80"/>
    <p:sldId id="1060" r:id="rId81"/>
    <p:sldId id="980" r:id="rId82"/>
    <p:sldId id="1039" r:id="rId83"/>
    <p:sldId id="985" r:id="rId84"/>
    <p:sldId id="1094" r:id="rId85"/>
    <p:sldId id="905" r:id="rId86"/>
    <p:sldId id="1095" r:id="rId87"/>
    <p:sldId id="1055" r:id="rId88"/>
    <p:sldId id="852" r:id="rId89"/>
    <p:sldId id="1049" r:id="rId90"/>
    <p:sldId id="1051" r:id="rId91"/>
    <p:sldId id="965" r:id="rId92"/>
    <p:sldId id="1052" r:id="rId93"/>
    <p:sldId id="679" r:id="rId94"/>
    <p:sldId id="1061" r:id="rId95"/>
    <p:sldId id="345" r:id="rId96"/>
    <p:sldId id="1082" r:id="rId97"/>
    <p:sldId id="1081" r:id="rId98"/>
    <p:sldId id="1080" r:id="rId99"/>
    <p:sldId id="1096" r:id="rId100"/>
    <p:sldId id="1083" r:id="rId101"/>
    <p:sldId id="1079" r:id="rId102"/>
    <p:sldId id="338" r:id="rId103"/>
    <p:sldId id="976" r:id="rId104"/>
    <p:sldId id="850" r:id="rId105"/>
    <p:sldId id="972" r:id="rId106"/>
    <p:sldId id="977" r:id="rId107"/>
    <p:sldId id="978" r:id="rId108"/>
    <p:sldId id="896" r:id="rId109"/>
    <p:sldId id="828" r:id="rId110"/>
    <p:sldId id="384" r:id="rId111"/>
  </p:sldIdLst>
  <p:sldSz cx="12192000" cy="6858000"/>
  <p:notesSz cx="7086600" cy="9372600"/>
  <p:defaultText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Ursprung, Sanouri (DPH)" initials="U(" lastIdx="56" clrIdx="2">
    <p:extLst>
      <p:ext uri="{19B8F6BF-5375-455C-9EA6-DF929625EA0E}">
        <p15:presenceInfo xmlns:p15="http://schemas.microsoft.com/office/powerpoint/2012/main" userId="S::sanouri.ursprung@mass.gov::a572c278-4316-4cb9-93a9-8bdbb38ebe7d" providerId="AD"/>
      </p:ext>
    </p:extLst>
  </p:cmAuthor>
  <p:cmAuthor id="3" name="Larochelle, Lauren (DPH)" initials="LL(" lastIdx="8" clrIdx="3">
    <p:extLst>
      <p:ext uri="{19B8F6BF-5375-455C-9EA6-DF929625EA0E}">
        <p15:presenceInfo xmlns:p15="http://schemas.microsoft.com/office/powerpoint/2012/main" userId="S::lauren.larochelle@mass.gov::61e4e49b-8769-4e46-98be-44848e6628fc" providerId="AD"/>
      </p:ext>
    </p:extLst>
  </p:cmAuthor>
  <p:cmAuthor id="4" name="Bandoian, Lisa (DPH)" initials="B(" lastIdx="1" clrIdx="4">
    <p:extLst>
      <p:ext uri="{19B8F6BF-5375-455C-9EA6-DF929625EA0E}">
        <p15:presenceInfo xmlns:p15="http://schemas.microsoft.com/office/powerpoint/2012/main" userId="S::lisa.bandoian@mass.gov::bdd90f39-1924-4119-9c45-4a31b5fbbf1b" providerId="AD"/>
      </p:ext>
    </p:extLst>
  </p:cmAuthor>
  <p:cmAuthor id="5" name="Beatriz, Elizabeth (DPH)" initials="B(" lastIdx="39" clrIdx="5">
    <p:extLst>
      <p:ext uri="{19B8F6BF-5375-455C-9EA6-DF929625EA0E}">
        <p15:presenceInfo xmlns:p15="http://schemas.microsoft.com/office/powerpoint/2012/main" userId="S::elizabeth.beatriz@mass.gov::e91382ff-ba33-421f-a09b-8310bc5d5639" providerId="AD"/>
      </p:ext>
    </p:extLst>
  </p:cmAuthor>
  <p:cmAuthor id="6" name="Andrea Mooney" initials="AM" lastIdx="8" clrIdx="6">
    <p:extLst>
      <p:ext uri="{19B8F6BF-5375-455C-9EA6-DF929625EA0E}">
        <p15:presenceInfo xmlns:p15="http://schemas.microsoft.com/office/powerpoint/2012/main" userId="S::andrea.mooney@mass.gov::4057b491-027b-4157-90eb-fd739b3ba2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9" autoAdjust="0"/>
    <p:restoredTop sz="93784" autoAdjust="0"/>
  </p:normalViewPr>
  <p:slideViewPr>
    <p:cSldViewPr snapToGrid="0" snapToObjects="1">
      <p:cViewPr varScale="1">
        <p:scale>
          <a:sx n="67" d="100"/>
          <a:sy n="67" d="100"/>
        </p:scale>
        <p:origin x="85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theme" Target="theme/theme1.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notesMaster" Target="notesMasters/notesMaster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110" Type="http://schemas.openxmlformats.org/officeDocument/2006/relationships/slide" Target="slides/slide100.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tack\Downloads\discrimination%20graphs--with%20additional%20sig%20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88678840794369"/>
          <c:y val="0.11121265136592483"/>
          <c:w val="0.52915991436733845"/>
          <c:h val="0.82802796484170593"/>
        </c:manualLayout>
      </c:layout>
      <c:barChart>
        <c:barDir val="bar"/>
        <c:grouping val="clustered"/>
        <c:varyColors val="0"/>
        <c:ser>
          <c:idx val="0"/>
          <c:order val="0"/>
          <c:tx>
            <c:strRef>
              <c:f>discrimination!$C$3</c:f>
              <c:strCache>
                <c:ptCount val="1"/>
                <c:pt idx="0">
                  <c:v>% Discrimination During COVID</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7D6-474C-B281-63DE58B42A15}"/>
              </c:ext>
            </c:extLst>
          </c:dPt>
          <c:dPt>
            <c:idx val="2"/>
            <c:invertIfNegative val="0"/>
            <c:bubble3D val="0"/>
            <c:spPr>
              <a:solidFill>
                <a:srgbClr val="7030A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3-D7D6-474C-B281-63DE58B42A15}"/>
              </c:ext>
            </c:extLst>
          </c:dPt>
          <c:dPt>
            <c:idx val="3"/>
            <c:invertIfNegative val="0"/>
            <c:bubble3D val="0"/>
            <c:spPr>
              <a:solidFill>
                <a:srgbClr val="7030A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D7D6-474C-B281-63DE58B42A15}"/>
              </c:ext>
            </c:extLst>
          </c:dPt>
          <c:dPt>
            <c:idx val="4"/>
            <c:invertIfNegative val="0"/>
            <c:bubble3D val="0"/>
            <c:spPr>
              <a:solidFill>
                <a:srgbClr val="7030A0"/>
              </a:solidFill>
              <a:ln w="9525" cap="flat" cmpd="sng" algn="ctr">
                <a:solidFill>
                  <a:schemeClr val="lt1">
                    <a:alpha val="50000"/>
                  </a:schemeClr>
                </a:solidFill>
                <a:round/>
              </a:ln>
              <a:effectLst/>
            </c:spPr>
            <c:extLst>
              <c:ext xmlns:c16="http://schemas.microsoft.com/office/drawing/2014/chart" uri="{C3380CC4-5D6E-409C-BE32-E72D297353CC}">
                <c16:uniqueId val="{00000007-D7D6-474C-B281-63DE58B42A15}"/>
              </c:ext>
            </c:extLst>
          </c:dPt>
          <c:dPt>
            <c:idx val="5"/>
            <c:invertIfNegative val="0"/>
            <c:bubble3D val="0"/>
            <c:spPr>
              <a:solidFill>
                <a:srgbClr val="7030A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9-D7D6-474C-B281-63DE58B42A15}"/>
              </c:ext>
            </c:extLst>
          </c:dPt>
          <c:dPt>
            <c:idx val="6"/>
            <c:invertIfNegative val="0"/>
            <c:bubble3D val="0"/>
            <c:spPr>
              <a:solidFill>
                <a:srgbClr val="7030A0"/>
              </a:solidFill>
              <a:ln w="9525" cap="flat" cmpd="sng" algn="ctr">
                <a:solidFill>
                  <a:schemeClr val="lt1">
                    <a:alpha val="50000"/>
                  </a:schemeClr>
                </a:solidFill>
                <a:round/>
              </a:ln>
              <a:effectLst/>
            </c:spPr>
            <c:extLst>
              <c:ext xmlns:c16="http://schemas.microsoft.com/office/drawing/2014/chart" uri="{C3380CC4-5D6E-409C-BE32-E72D297353CC}">
                <c16:uniqueId val="{0000000B-D7D6-474C-B281-63DE58B42A15}"/>
              </c:ext>
            </c:extLst>
          </c:dPt>
          <c:dPt>
            <c:idx val="7"/>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D7D6-474C-B281-63DE58B42A15}"/>
              </c:ext>
            </c:extLst>
          </c:dPt>
          <c:dPt>
            <c:idx val="9"/>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F-D7D6-474C-B281-63DE58B42A15}"/>
              </c:ext>
            </c:extLst>
          </c:dPt>
          <c:dPt>
            <c:idx val="1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1-D7D6-474C-B281-63DE58B42A15}"/>
              </c:ext>
            </c:extLst>
          </c:dPt>
          <c:dPt>
            <c:idx val="11"/>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3-D7D6-474C-B281-63DE58B42A15}"/>
              </c:ext>
            </c:extLst>
          </c:dPt>
          <c:dPt>
            <c:idx val="12"/>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15-D7D6-474C-B281-63DE58B42A15}"/>
              </c:ext>
            </c:extLst>
          </c:dPt>
          <c:dPt>
            <c:idx val="14"/>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17-D7D6-474C-B281-63DE58B42A15}"/>
              </c:ext>
            </c:extLst>
          </c:dPt>
          <c:dPt>
            <c:idx val="15"/>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9-D7D6-474C-B281-63DE58B42A15}"/>
              </c:ext>
            </c:extLst>
          </c:dPt>
          <c:dPt>
            <c:idx val="17"/>
            <c:invertIfNegative val="0"/>
            <c:bubble3D val="0"/>
            <c:spPr>
              <a:solidFill>
                <a:srgbClr val="FF99FF"/>
              </a:solidFill>
              <a:ln w="9525" cap="flat" cmpd="sng" algn="ctr">
                <a:solidFill>
                  <a:schemeClr val="bg1"/>
                </a:solidFill>
                <a:round/>
              </a:ln>
              <a:effectLst/>
            </c:spPr>
            <c:extLst>
              <c:ext xmlns:c16="http://schemas.microsoft.com/office/drawing/2014/chart" uri="{C3380CC4-5D6E-409C-BE32-E72D297353CC}">
                <c16:uniqueId val="{0000001B-D7D6-474C-B281-63DE58B42A15}"/>
              </c:ext>
            </c:extLst>
          </c:dPt>
          <c:dPt>
            <c:idx val="18"/>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1D-D7D6-474C-B281-63DE58B42A15}"/>
              </c:ext>
            </c:extLst>
          </c:dPt>
          <c:dPt>
            <c:idx val="20"/>
            <c:invertIfNegative val="0"/>
            <c:bubble3D val="0"/>
            <c:spPr>
              <a:solidFill>
                <a:srgbClr val="7FCDBB">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1F-D7D6-474C-B281-63DE58B42A15}"/>
              </c:ext>
            </c:extLst>
          </c:dPt>
          <c:dPt>
            <c:idx val="21"/>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1-D7D6-474C-B281-63DE58B42A15}"/>
              </c:ext>
            </c:extLst>
          </c:dPt>
          <c:dPt>
            <c:idx val="23"/>
            <c:invertIfNegative val="0"/>
            <c:bubble3D val="0"/>
            <c:spPr>
              <a:solidFill>
                <a:srgbClr val="7FCDBB">
                  <a:alpha val="84706"/>
                </a:srgbClr>
              </a:solidFill>
              <a:ln w="9525" cap="flat" cmpd="sng" algn="ctr">
                <a:solidFill>
                  <a:schemeClr val="lt1">
                    <a:alpha val="50000"/>
                  </a:schemeClr>
                </a:solidFill>
                <a:round/>
              </a:ln>
              <a:effectLst/>
            </c:spPr>
            <c:extLst>
              <c:ext xmlns:c16="http://schemas.microsoft.com/office/drawing/2014/chart" uri="{C3380CC4-5D6E-409C-BE32-E72D297353CC}">
                <c16:uniqueId val="{00000023-D7D6-474C-B281-63DE58B42A15}"/>
              </c:ext>
            </c:extLst>
          </c:dPt>
          <c:dPt>
            <c:idx val="24"/>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5-D7D6-474C-B281-63DE58B42A15}"/>
              </c:ext>
            </c:extLst>
          </c:dPt>
          <c:dPt>
            <c:idx val="26"/>
            <c:invertIfNegative val="0"/>
            <c:bubble3D val="0"/>
            <c:spPr>
              <a:solidFill>
                <a:srgbClr val="C00000"/>
              </a:solidFill>
              <a:ln w="9525" cap="flat" cmpd="sng" algn="ctr">
                <a:solidFill>
                  <a:schemeClr val="lt1">
                    <a:alpha val="50000"/>
                  </a:schemeClr>
                </a:solidFill>
                <a:round/>
              </a:ln>
              <a:effectLst/>
            </c:spPr>
            <c:extLst>
              <c:ext xmlns:c16="http://schemas.microsoft.com/office/drawing/2014/chart" uri="{C3380CC4-5D6E-409C-BE32-E72D297353CC}">
                <c16:uniqueId val="{00000027-D7D6-474C-B281-63DE58B42A15}"/>
              </c:ext>
            </c:extLst>
          </c:dPt>
          <c:dPt>
            <c:idx val="27"/>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9-D7D6-474C-B281-63DE58B42A15}"/>
              </c:ext>
            </c:extLst>
          </c:dPt>
          <c:dPt>
            <c:idx val="29"/>
            <c:invertIfNegative val="0"/>
            <c:bubble3D val="0"/>
            <c:spPr>
              <a:solidFill>
                <a:srgbClr val="C0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2B-D7D6-474C-B281-63DE58B42A15}"/>
              </c:ext>
            </c:extLst>
          </c:dPt>
          <c:dPt>
            <c:idx val="30"/>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2D-D7D6-474C-B281-63DE58B42A15}"/>
              </c:ext>
            </c:extLst>
          </c:dPt>
          <c:dPt>
            <c:idx val="32"/>
            <c:invertIfNegative val="0"/>
            <c:bubble3D val="0"/>
            <c:spPr>
              <a:solidFill>
                <a:srgbClr val="C0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2F-D7D6-474C-B281-63DE58B42A15}"/>
              </c:ext>
            </c:extLst>
          </c:dPt>
          <c:dPt>
            <c:idx val="33"/>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1-D7D6-474C-B281-63DE58B42A15}"/>
              </c:ext>
            </c:extLst>
          </c:dPt>
          <c:dPt>
            <c:idx val="35"/>
            <c:invertIfNegative val="0"/>
            <c:bubble3D val="0"/>
            <c:spPr>
              <a:solidFill>
                <a:srgbClr val="C00000"/>
              </a:solidFill>
              <a:ln w="9525" cap="flat" cmpd="sng" algn="ctr">
                <a:solidFill>
                  <a:schemeClr val="lt1">
                    <a:alpha val="50000"/>
                  </a:schemeClr>
                </a:solidFill>
                <a:round/>
              </a:ln>
              <a:effectLst/>
            </c:spPr>
            <c:extLst>
              <c:ext xmlns:c16="http://schemas.microsoft.com/office/drawing/2014/chart" uri="{C3380CC4-5D6E-409C-BE32-E72D297353CC}">
                <c16:uniqueId val="{00000033-D7D6-474C-B281-63DE58B42A15}"/>
              </c:ext>
            </c:extLst>
          </c:dPt>
          <c:dPt>
            <c:idx val="36"/>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5-D7D6-474C-B281-63DE58B42A15}"/>
              </c:ext>
            </c:extLst>
          </c:dPt>
          <c:dPt>
            <c:idx val="38"/>
            <c:invertIfNegative val="0"/>
            <c:bubble3D val="0"/>
            <c:spPr>
              <a:solidFill>
                <a:srgbClr val="C00000"/>
              </a:solidFill>
              <a:ln w="9525" cap="flat" cmpd="sng" algn="ctr">
                <a:solidFill>
                  <a:schemeClr val="lt1">
                    <a:alpha val="50000"/>
                  </a:schemeClr>
                </a:solidFill>
                <a:round/>
              </a:ln>
              <a:effectLst/>
            </c:spPr>
            <c:extLst>
              <c:ext xmlns:c16="http://schemas.microsoft.com/office/drawing/2014/chart" uri="{C3380CC4-5D6E-409C-BE32-E72D297353CC}">
                <c16:uniqueId val="{00000037-D7D6-474C-B281-63DE58B42A15}"/>
              </c:ext>
            </c:extLst>
          </c:dPt>
          <c:dPt>
            <c:idx val="39"/>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9-D7D6-474C-B281-63DE58B42A15}"/>
              </c:ext>
            </c:extLst>
          </c:dPt>
          <c:dPt>
            <c:idx val="41"/>
            <c:invertIfNegative val="0"/>
            <c:bubble3D val="0"/>
            <c:spPr>
              <a:solidFill>
                <a:schemeClr val="accent6"/>
              </a:solidFill>
              <a:ln w="9525" cap="flat" cmpd="sng" algn="ctr">
                <a:solidFill>
                  <a:schemeClr val="lt1">
                    <a:alpha val="50000"/>
                  </a:schemeClr>
                </a:solidFill>
                <a:round/>
              </a:ln>
              <a:effectLst/>
            </c:spPr>
            <c:extLst>
              <c:ext xmlns:c16="http://schemas.microsoft.com/office/drawing/2014/chart" uri="{C3380CC4-5D6E-409C-BE32-E72D297353CC}">
                <c16:uniqueId val="{0000003B-D7D6-474C-B281-63DE58B42A15}"/>
              </c:ext>
            </c:extLst>
          </c:dPt>
          <c:dPt>
            <c:idx val="42"/>
            <c:invertIfNegative val="0"/>
            <c:bubble3D val="0"/>
            <c:spPr>
              <a:solidFill>
                <a:schemeClr val="accent6"/>
              </a:solidFill>
              <a:ln w="9525" cap="flat" cmpd="sng" algn="ctr">
                <a:solidFill>
                  <a:schemeClr val="lt1">
                    <a:alpha val="50000"/>
                  </a:schemeClr>
                </a:solidFill>
                <a:round/>
              </a:ln>
              <a:effectLst/>
            </c:spPr>
            <c:extLst>
              <c:ext xmlns:c16="http://schemas.microsoft.com/office/drawing/2014/chart" uri="{C3380CC4-5D6E-409C-BE32-E72D297353CC}">
                <c16:uniqueId val="{0000003D-D7D6-474C-B281-63DE58B42A15}"/>
              </c:ext>
            </c:extLst>
          </c:dPt>
          <c:dPt>
            <c:idx val="43"/>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3F-D7D6-474C-B281-63DE58B42A15}"/>
              </c:ext>
            </c:extLst>
          </c:dPt>
          <c:dPt>
            <c:idx val="44"/>
            <c:invertIfNegative val="0"/>
            <c:bubble3D val="0"/>
            <c:spPr>
              <a:solidFill>
                <a:schemeClr val="accent6"/>
              </a:solidFill>
              <a:ln w="9525" cap="flat" cmpd="sng" algn="ctr">
                <a:solidFill>
                  <a:schemeClr val="lt1">
                    <a:alpha val="50000"/>
                  </a:schemeClr>
                </a:solidFill>
                <a:round/>
              </a:ln>
              <a:effectLst/>
            </c:spPr>
            <c:extLst>
              <c:ext xmlns:c16="http://schemas.microsoft.com/office/drawing/2014/chart" uri="{C3380CC4-5D6E-409C-BE32-E72D297353CC}">
                <c16:uniqueId val="{00000041-D7D6-474C-B281-63DE58B42A15}"/>
              </c:ext>
            </c:extLst>
          </c:dPt>
          <c:dPt>
            <c:idx val="45"/>
            <c:invertIfNegative val="0"/>
            <c:bubble3D val="0"/>
            <c:spPr>
              <a:solidFill>
                <a:schemeClr val="accent6"/>
              </a:solidFill>
              <a:ln w="9525" cap="flat" cmpd="sng" algn="ctr">
                <a:solidFill>
                  <a:schemeClr val="lt1">
                    <a:alpha val="50000"/>
                  </a:schemeClr>
                </a:solidFill>
                <a:round/>
              </a:ln>
              <a:effectLst/>
            </c:spPr>
            <c:extLst>
              <c:ext xmlns:c16="http://schemas.microsoft.com/office/drawing/2014/chart" uri="{C3380CC4-5D6E-409C-BE32-E72D297353CC}">
                <c16:uniqueId val="{00000043-D7D6-474C-B281-63DE58B42A15}"/>
              </c:ext>
            </c:extLst>
          </c:dPt>
          <c:dPt>
            <c:idx val="46"/>
            <c:invertIfNegative val="0"/>
            <c:bubble3D val="0"/>
            <c:spPr>
              <a:solidFill>
                <a:schemeClr val="tx1">
                  <a:lumMod val="65000"/>
                  <a:lumOff val="3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5-D7D6-474C-B281-63DE58B42A15}"/>
              </c:ext>
            </c:extLst>
          </c:dPt>
          <c:dPt>
            <c:idx val="48"/>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7-D7D6-474C-B281-63DE58B42A15}"/>
              </c:ext>
            </c:extLst>
          </c:dPt>
          <c:dPt>
            <c:idx val="49"/>
            <c:invertIfNegative val="0"/>
            <c:bubble3D val="0"/>
            <c:spPr>
              <a:solidFill>
                <a:schemeClr val="accent4"/>
              </a:solidFill>
              <a:ln w="9525" cap="flat" cmpd="sng" algn="ctr">
                <a:solidFill>
                  <a:schemeClr val="lt1">
                    <a:alpha val="50000"/>
                  </a:schemeClr>
                </a:solidFill>
                <a:round/>
              </a:ln>
              <a:effectLst/>
            </c:spPr>
            <c:extLst>
              <c:ext xmlns:c16="http://schemas.microsoft.com/office/drawing/2014/chart" uri="{C3380CC4-5D6E-409C-BE32-E72D297353CC}">
                <c16:uniqueId val="{00000049-D7D6-474C-B281-63DE58B42A15}"/>
              </c:ext>
            </c:extLst>
          </c:dPt>
          <c:dPt>
            <c:idx val="50"/>
            <c:invertIfNegative val="0"/>
            <c:bubble3D val="0"/>
            <c:spPr>
              <a:solidFill>
                <a:schemeClr val="accent4"/>
              </a:solidFill>
              <a:ln w="9525" cap="flat" cmpd="sng" algn="ctr">
                <a:solidFill>
                  <a:schemeClr val="lt1">
                    <a:alpha val="50000"/>
                  </a:schemeClr>
                </a:solidFill>
                <a:round/>
              </a:ln>
              <a:effectLst/>
            </c:spPr>
            <c:extLst>
              <c:ext xmlns:c16="http://schemas.microsoft.com/office/drawing/2014/chart" uri="{C3380CC4-5D6E-409C-BE32-E72D297353CC}">
                <c16:uniqueId val="{0000004B-D7D6-474C-B281-63DE58B42A15}"/>
              </c:ext>
            </c:extLst>
          </c:dPt>
          <c:dPt>
            <c:idx val="51"/>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4D-D7D6-474C-B281-63DE58B42A15}"/>
              </c:ext>
            </c:extLst>
          </c:dPt>
          <c:dLbls>
            <c:dLbl>
              <c:idx val="24"/>
              <c:layout>
                <c:manualLayout>
                  <c:x val="-4.54139072847682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7D6-474C-B281-63DE58B42A15}"/>
                </c:ext>
              </c:extLst>
            </c:dLbl>
            <c:dLbl>
              <c:idx val="49"/>
              <c:layout>
                <c:manualLayout>
                  <c:x val="-3.2078140480784278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5413907284768212E-2"/>
                      <c:h val="3.347863557708361E-2"/>
                    </c:manualLayout>
                  </c15:layout>
                </c:ext>
                <c:ext xmlns:c16="http://schemas.microsoft.com/office/drawing/2014/chart" uri="{C3380CC4-5D6E-409C-BE32-E72D297353CC}">
                  <c16:uniqueId val="{00000049-D7D6-474C-B281-63DE58B42A1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discrimination!$A$4:$B$56</c:f>
              <c:strCache>
                <c:ptCount val="52"/>
                <c:pt idx="0">
                  <c:v>All Respondents </c:v>
                </c:pt>
                <c:pt idx="2">
                  <c:v>*Black NH</c:v>
                </c:pt>
                <c:pt idx="3">
                  <c:v>*Asian NH</c:v>
                </c:pt>
                <c:pt idx="4">
                  <c:v>*Multiracial</c:v>
                </c:pt>
                <c:pt idx="5">
                  <c:v>*American Indian/Alaska Native</c:v>
                </c:pt>
                <c:pt idx="6">
                  <c:v>*Hispanic</c:v>
                </c:pt>
                <c:pt idx="7">
                  <c:v>White NH</c:v>
                </c:pt>
                <c:pt idx="9">
                  <c:v>*Questioning/Not Sure</c:v>
                </c:pt>
                <c:pt idx="10">
                  <c:v>*Nonbinary, Genderqueer, not exclusively M/F</c:v>
                </c:pt>
                <c:pt idx="11">
                  <c:v>Male</c:v>
                </c:pt>
                <c:pt idx="12">
                  <c:v>*Female</c:v>
                </c:pt>
                <c:pt idx="14">
                  <c:v>*Of Trans Experience</c:v>
                </c:pt>
                <c:pt idx="15">
                  <c:v>Not of Trans Experience</c:v>
                </c:pt>
                <c:pt idx="17">
                  <c:v>*Speaks language other than English</c:v>
                </c:pt>
                <c:pt idx="18">
                  <c:v>Only English</c:v>
                </c:pt>
                <c:pt idx="20">
                  <c:v>Less than HS</c:v>
                </c:pt>
                <c:pt idx="21">
                  <c:v>Graduate Degree</c:v>
                </c:pt>
                <c:pt idx="23">
                  <c:v>Less than $35K</c:v>
                </c:pt>
                <c:pt idx="24">
                  <c:v>*Greater than $150K</c:v>
                </c:pt>
                <c:pt idx="26">
                  <c:v>*Cognitive Disability</c:v>
                </c:pt>
                <c:pt idx="27">
                  <c:v>No Cognitive Disability </c:v>
                </c:pt>
                <c:pt idx="29">
                  <c:v>*Self-care/Individual Living Disability</c:v>
                </c:pt>
                <c:pt idx="30">
                  <c:v>No Self-care/Individual Living Disability </c:v>
                </c:pt>
                <c:pt idx="32">
                  <c:v>*Blind/People with Vision Impairment </c:v>
                </c:pt>
                <c:pt idx="33">
                  <c:v>Not Blind</c:v>
                </c:pt>
                <c:pt idx="35">
                  <c:v>*Mobility Disability</c:v>
                </c:pt>
                <c:pt idx="36">
                  <c:v>No Mobility Disability </c:v>
                </c:pt>
                <c:pt idx="38">
                  <c:v>*Deaf/Hard of hearing </c:v>
                </c:pt>
                <c:pt idx="39">
                  <c:v>Not Deaf</c:v>
                </c:pt>
                <c:pt idx="41">
                  <c:v>*Questioning or Not Sure</c:v>
                </c:pt>
                <c:pt idx="42">
                  <c:v>*Bi/pansexual </c:v>
                </c:pt>
                <c:pt idx="43">
                  <c:v>*Queer</c:v>
                </c:pt>
                <c:pt idx="44">
                  <c:v>*Asexual </c:v>
                </c:pt>
                <c:pt idx="45">
                  <c:v>Gay or Lesbian</c:v>
                </c:pt>
                <c:pt idx="46">
                  <c:v>Straight</c:v>
                </c:pt>
                <c:pt idx="48">
                  <c:v>Suffolk County</c:v>
                </c:pt>
                <c:pt idx="49">
                  <c:v>Essex County</c:v>
                </c:pt>
                <c:pt idx="50">
                  <c:v>Hampden County </c:v>
                </c:pt>
                <c:pt idx="51">
                  <c:v>Norfolk County</c:v>
                </c:pt>
              </c:strCache>
            </c:strRef>
          </c:cat>
          <c:val>
            <c:numRef>
              <c:f>discrimination!$C$4:$C$56</c:f>
              <c:numCache>
                <c:formatCode>General</c:formatCode>
                <c:ptCount val="53"/>
                <c:pt idx="0" formatCode="0%">
                  <c:v>4.8899999999999999E-2</c:v>
                </c:pt>
                <c:pt idx="2" formatCode="0%">
                  <c:v>0.23649999999999999</c:v>
                </c:pt>
                <c:pt idx="3" formatCode="0%">
                  <c:v>0.23330000000000001</c:v>
                </c:pt>
                <c:pt idx="4" formatCode="0%">
                  <c:v>0.22700000000000001</c:v>
                </c:pt>
                <c:pt idx="5" formatCode="0%">
                  <c:v>0.14000000000000001</c:v>
                </c:pt>
                <c:pt idx="6" formatCode="0%">
                  <c:v>0.12189999999999999</c:v>
                </c:pt>
                <c:pt idx="7" formatCode="0%">
                  <c:v>1.7999999999999999E-2</c:v>
                </c:pt>
                <c:pt idx="9" formatCode="0%">
                  <c:v>0.19270000000000001</c:v>
                </c:pt>
                <c:pt idx="10" formatCode="0%">
                  <c:v>9.3100000000000002E-2</c:v>
                </c:pt>
                <c:pt idx="11" formatCode="0%">
                  <c:v>5.8400000000000001E-2</c:v>
                </c:pt>
                <c:pt idx="12" formatCode="0%">
                  <c:v>4.4299999999999999E-2</c:v>
                </c:pt>
                <c:pt idx="14" formatCode="0%">
                  <c:v>9.2299999999999993E-2</c:v>
                </c:pt>
                <c:pt idx="15" formatCode="0%">
                  <c:v>4.5699999999999998E-2</c:v>
                </c:pt>
                <c:pt idx="17" formatCode="0%">
                  <c:v>0.13439999999999999</c:v>
                </c:pt>
                <c:pt idx="18" formatCode="0%">
                  <c:v>3.3000000000000002E-2</c:v>
                </c:pt>
                <c:pt idx="20" formatCode="0%">
                  <c:v>0.1172</c:v>
                </c:pt>
                <c:pt idx="21" formatCode="0%">
                  <c:v>3.6700000000000003E-2</c:v>
                </c:pt>
                <c:pt idx="23" formatCode="0%">
                  <c:v>7.8E-2</c:v>
                </c:pt>
                <c:pt idx="24" formatCode="0%">
                  <c:v>2.4799999999999999E-2</c:v>
                </c:pt>
                <c:pt idx="26" formatCode="0%">
                  <c:v>0.1021</c:v>
                </c:pt>
                <c:pt idx="27" formatCode="0%">
                  <c:v>4.53E-2</c:v>
                </c:pt>
                <c:pt idx="29" formatCode="0%">
                  <c:v>8.6599999999999996E-2</c:v>
                </c:pt>
                <c:pt idx="30" formatCode="0%">
                  <c:v>4.7199999999999999E-2</c:v>
                </c:pt>
                <c:pt idx="32" formatCode="0%">
                  <c:v>8.5999999999999993E-2</c:v>
                </c:pt>
                <c:pt idx="33" formatCode="0%">
                  <c:v>4.8500000000000001E-2</c:v>
                </c:pt>
                <c:pt idx="35" formatCode="0%">
                  <c:v>6.3700000000000007E-2</c:v>
                </c:pt>
                <c:pt idx="36" formatCode="0%">
                  <c:v>4.7699999999999999E-2</c:v>
                </c:pt>
                <c:pt idx="38" formatCode="0%">
                  <c:v>6.2199999999999998E-2</c:v>
                </c:pt>
                <c:pt idx="39" formatCode="0%">
                  <c:v>4.8399999999999999E-2</c:v>
                </c:pt>
                <c:pt idx="41" formatCode="0%">
                  <c:v>9.0300000000000005E-2</c:v>
                </c:pt>
                <c:pt idx="42" formatCode="0%">
                  <c:v>7.8200000000000006E-2</c:v>
                </c:pt>
                <c:pt idx="43" formatCode="0%">
                  <c:v>7.6100000000000001E-2</c:v>
                </c:pt>
                <c:pt idx="44" formatCode="0%">
                  <c:v>6.8199999999999997E-2</c:v>
                </c:pt>
                <c:pt idx="45" formatCode="0%">
                  <c:v>4.8399999999999999E-2</c:v>
                </c:pt>
                <c:pt idx="46" formatCode="0%">
                  <c:v>4.2700000000000002E-2</c:v>
                </c:pt>
                <c:pt idx="48" formatCode="0%">
                  <c:v>9.06E-2</c:v>
                </c:pt>
                <c:pt idx="49" formatCode="0%">
                  <c:v>5.2200000000000003E-2</c:v>
                </c:pt>
                <c:pt idx="50" formatCode="0%">
                  <c:v>4.8599999999999997E-2</c:v>
                </c:pt>
                <c:pt idx="51" formatCode="0%">
                  <c:v>4.2000000000000003E-2</c:v>
                </c:pt>
              </c:numCache>
            </c:numRef>
          </c:val>
          <c:extLst>
            <c:ext xmlns:c16="http://schemas.microsoft.com/office/drawing/2014/chart" uri="{C3380CC4-5D6E-409C-BE32-E72D297353CC}">
              <c16:uniqueId val="{0000004E-D7D6-474C-B281-63DE58B42A15}"/>
            </c:ext>
          </c:extLst>
        </c:ser>
        <c:dLbls>
          <c:dLblPos val="inEnd"/>
          <c:showLegendKey val="0"/>
          <c:showVal val="1"/>
          <c:showCatName val="0"/>
          <c:showSerName val="0"/>
          <c:showPercent val="0"/>
          <c:showBubbleSize val="0"/>
        </c:dLbls>
        <c:gapWidth val="65"/>
        <c:axId val="2044856992"/>
        <c:axId val="2044015440"/>
      </c:barChart>
      <c:catAx>
        <c:axId val="204485699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2044015440"/>
        <c:crosses val="autoZero"/>
        <c:auto val="1"/>
        <c:lblAlgn val="ctr"/>
        <c:lblOffset val="100"/>
        <c:noMultiLvlLbl val="0"/>
      </c:catAx>
      <c:valAx>
        <c:axId val="2044015440"/>
        <c:scaling>
          <c:orientation val="minMax"/>
          <c:min val="0"/>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b" anchorCtr="0"/>
          <a:lstStyle/>
          <a:p>
            <a:pPr>
              <a:defRPr sz="800" b="0" i="0" u="none" strike="noStrike" kern="1200" baseline="0">
                <a:solidFill>
                  <a:schemeClr val="dk1">
                    <a:lumMod val="75000"/>
                    <a:lumOff val="25000"/>
                  </a:schemeClr>
                </a:solidFill>
                <a:latin typeface="+mn-lt"/>
                <a:ea typeface="+mn-ea"/>
                <a:cs typeface="+mn-cs"/>
              </a:defRPr>
            </a:pPr>
            <a:endParaRPr lang="en-US"/>
          </a:p>
        </c:txPr>
        <c:crossAx val="204485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Reporting Experiences of Discrimination based on Race/Ethnicity During COVID-19 Pandemic</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106947845739566"/>
          <c:y val="0.14082695693405792"/>
          <c:w val="0.70188746787023726"/>
          <c:h val="0.83715506981171162"/>
        </c:manualLayout>
      </c:layout>
      <c:barChart>
        <c:barDir val="bar"/>
        <c:grouping val="clustered"/>
        <c:varyColors val="0"/>
        <c:ser>
          <c:idx val="0"/>
          <c:order val="0"/>
          <c:tx>
            <c:strRef>
              <c:f>Sheet1!$B$1</c:f>
              <c:strCache>
                <c:ptCount val="1"/>
                <c:pt idx="0">
                  <c:v>Series 1</c:v>
                </c:pt>
              </c:strCache>
            </c:strRef>
          </c:tx>
          <c:spPr>
            <a:solidFill>
              <a:srgbClr val="0097A7"/>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5-9921-4EAD-AFFD-DBF5B4F1EB9D}"/>
              </c:ext>
            </c:extLst>
          </c:dPt>
          <c:dPt>
            <c:idx val="1"/>
            <c:invertIfNegative val="0"/>
            <c:bubble3D val="0"/>
            <c:spPr>
              <a:solidFill>
                <a:srgbClr val="0070C0"/>
              </a:solidFill>
              <a:ln>
                <a:noFill/>
              </a:ln>
              <a:effectLst/>
            </c:spPr>
            <c:extLst>
              <c:ext xmlns:c16="http://schemas.microsoft.com/office/drawing/2014/chart" uri="{C3380CC4-5D6E-409C-BE32-E72D297353CC}">
                <c16:uniqueId val="{00000004-9921-4EAD-AFFD-DBF5B4F1EB9D}"/>
              </c:ext>
            </c:extLst>
          </c:dPt>
          <c:dPt>
            <c:idx val="2"/>
            <c:invertIfNegative val="0"/>
            <c:bubble3D val="0"/>
            <c:spPr>
              <a:solidFill>
                <a:srgbClr val="C68FC9"/>
              </a:solidFill>
              <a:ln>
                <a:noFill/>
              </a:ln>
              <a:effectLst/>
            </c:spPr>
            <c:extLst>
              <c:ext xmlns:c16="http://schemas.microsoft.com/office/drawing/2014/chart" uri="{C3380CC4-5D6E-409C-BE32-E72D297353CC}">
                <c16:uniqueId val="{00000003-9921-4EAD-AFFD-DBF5B4F1EB9D}"/>
              </c:ext>
            </c:extLst>
          </c:dPt>
          <c:dPt>
            <c:idx val="3"/>
            <c:invertIfNegative val="0"/>
            <c:bubble3D val="0"/>
            <c:spPr>
              <a:solidFill>
                <a:srgbClr val="520E2F"/>
              </a:solidFill>
              <a:ln>
                <a:noFill/>
              </a:ln>
              <a:effectLst/>
            </c:spPr>
            <c:extLst>
              <c:ext xmlns:c16="http://schemas.microsoft.com/office/drawing/2014/chart" uri="{C3380CC4-5D6E-409C-BE32-E72D297353CC}">
                <c16:uniqueId val="{00000002-9921-4EAD-AFFD-DBF5B4F1EB9D}"/>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1-9921-4EAD-AFFD-DBF5B4F1EB9D}"/>
              </c:ext>
            </c:extLst>
          </c:dPt>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*Black, nH/nL</c:v>
                </c:pt>
                <c:pt idx="1">
                  <c:v>*Asian, nH/nL</c:v>
                </c:pt>
                <c:pt idx="2">
                  <c:v>*Multiracial, nH/nL</c:v>
                </c:pt>
                <c:pt idx="3">
                  <c:v>*American Indian/
Alaska Native</c:v>
                </c:pt>
                <c:pt idx="4">
                  <c:v>*Hispanic/Latinx</c:v>
                </c:pt>
                <c:pt idx="5">
                  <c:v>White, nH/nL</c:v>
                </c:pt>
              </c:strCache>
            </c:strRef>
          </c:cat>
          <c:val>
            <c:numRef>
              <c:f>Sheet1!$B$2:$B$7</c:f>
              <c:numCache>
                <c:formatCode>0%</c:formatCode>
                <c:ptCount val="6"/>
                <c:pt idx="0">
                  <c:v>0.24</c:v>
                </c:pt>
                <c:pt idx="1">
                  <c:v>0.23</c:v>
                </c:pt>
                <c:pt idx="2">
                  <c:v>0.22700000000000001</c:v>
                </c:pt>
                <c:pt idx="3">
                  <c:v>0.13</c:v>
                </c:pt>
                <c:pt idx="4">
                  <c:v>0.12</c:v>
                </c:pt>
                <c:pt idx="5">
                  <c:v>0.02</c:v>
                </c:pt>
              </c:numCache>
            </c:numRef>
          </c:val>
          <c:extLst>
            <c:ext xmlns:c16="http://schemas.microsoft.com/office/drawing/2014/chart" uri="{C3380CC4-5D6E-409C-BE32-E72D297353CC}">
              <c16:uniqueId val="{00000000-3555-4521-81DD-B5A304B8E841}"/>
            </c:ext>
          </c:extLst>
        </c:ser>
        <c:dLbls>
          <c:dLblPos val="outEnd"/>
          <c:showLegendKey val="0"/>
          <c:showVal val="1"/>
          <c:showCatName val="0"/>
          <c:showSerName val="0"/>
          <c:showPercent val="0"/>
          <c:showBubbleSize val="0"/>
        </c:dLbls>
        <c:gapWidth val="219"/>
        <c:axId val="1427892736"/>
        <c:axId val="1427891096"/>
      </c:barChart>
      <c:catAx>
        <c:axId val="1427892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7891096"/>
        <c:crosses val="autoZero"/>
        <c:auto val="1"/>
        <c:lblAlgn val="ctr"/>
        <c:lblOffset val="100"/>
        <c:noMultiLvlLbl val="0"/>
      </c:catAx>
      <c:valAx>
        <c:axId val="1427891096"/>
        <c:scaling>
          <c:orientation val="minMax"/>
        </c:scaling>
        <c:delete val="1"/>
        <c:axPos val="b"/>
        <c:numFmt formatCode="0%" sourceLinked="1"/>
        <c:majorTickMark val="out"/>
        <c:minorTickMark val="none"/>
        <c:tickLblPos val="nextTo"/>
        <c:crossAx val="1427892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Prevalence of Selected Chronic Diseases</a:t>
            </a:r>
          </a:p>
        </c:rich>
      </c:tx>
      <c:layout>
        <c:manualLayout>
          <c:xMode val="edge"/>
          <c:yMode val="edge"/>
          <c:x val="0.14593101811155879"/>
          <c:y val="2.4539234761120567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No Discrimination</c:v>
                </c:pt>
              </c:strCache>
            </c:strRef>
          </c:tx>
          <c:spPr>
            <a:solidFill>
              <a:schemeClr val="accent5">
                <a:shade val="76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Disease</c:v>
                </c:pt>
                <c:pt idx="1">
                  <c:v>Asthma</c:v>
                </c:pt>
                <c:pt idx="2">
                  <c:v>COPD</c:v>
                </c:pt>
              </c:strCache>
            </c:strRef>
          </c:cat>
          <c:val>
            <c:numRef>
              <c:f>Sheet1!$B$2:$B$4</c:f>
              <c:numCache>
                <c:formatCode>0.00%</c:formatCode>
                <c:ptCount val="3"/>
                <c:pt idx="0">
                  <c:v>3.9699999999999999E-2</c:v>
                </c:pt>
                <c:pt idx="1">
                  <c:v>0.1656</c:v>
                </c:pt>
                <c:pt idx="2">
                  <c:v>2.7400000000000001E-2</c:v>
                </c:pt>
              </c:numCache>
            </c:numRef>
          </c:val>
          <c:extLst>
            <c:ext xmlns:c16="http://schemas.microsoft.com/office/drawing/2014/chart" uri="{C3380CC4-5D6E-409C-BE32-E72D297353CC}">
              <c16:uniqueId val="{00000000-B109-4B02-AF00-48EF11A92460}"/>
            </c:ext>
          </c:extLst>
        </c:ser>
        <c:ser>
          <c:idx val="1"/>
          <c:order val="1"/>
          <c:tx>
            <c:strRef>
              <c:f>Sheet1!$C$1</c:f>
              <c:strCache>
                <c:ptCount val="1"/>
                <c:pt idx="0">
                  <c:v>Discrimination</c:v>
                </c:pt>
              </c:strCache>
            </c:strRef>
          </c:tx>
          <c:spPr>
            <a:solidFill>
              <a:schemeClr val="accent5">
                <a:tint val="77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Heart Disease</c:v>
                </c:pt>
                <c:pt idx="1">
                  <c:v>Asthma</c:v>
                </c:pt>
                <c:pt idx="2">
                  <c:v>COPD</c:v>
                </c:pt>
              </c:strCache>
            </c:strRef>
          </c:cat>
          <c:val>
            <c:numRef>
              <c:f>Sheet1!$C$2:$C$4</c:f>
              <c:numCache>
                <c:formatCode>0.00%</c:formatCode>
                <c:ptCount val="3"/>
                <c:pt idx="0">
                  <c:v>7.5399999999999995E-2</c:v>
                </c:pt>
                <c:pt idx="1">
                  <c:v>0.22370000000000001</c:v>
                </c:pt>
                <c:pt idx="2">
                  <c:v>5.0700000000000002E-2</c:v>
                </c:pt>
              </c:numCache>
            </c:numRef>
          </c:val>
          <c:extLst>
            <c:ext xmlns:c16="http://schemas.microsoft.com/office/drawing/2014/chart" uri="{C3380CC4-5D6E-409C-BE32-E72D297353CC}">
              <c16:uniqueId val="{00000001-B109-4B02-AF00-48EF11A92460}"/>
            </c:ext>
          </c:extLst>
        </c:ser>
        <c:dLbls>
          <c:dLblPos val="outEnd"/>
          <c:showLegendKey val="0"/>
          <c:showVal val="1"/>
          <c:showCatName val="0"/>
          <c:showSerName val="0"/>
          <c:showPercent val="0"/>
          <c:showBubbleSize val="0"/>
        </c:dLbls>
        <c:gapWidth val="219"/>
        <c:overlap val="-27"/>
        <c:axId val="1392773200"/>
        <c:axId val="1392778776"/>
      </c:barChart>
      <c:catAx>
        <c:axId val="13927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92778776"/>
        <c:crosses val="autoZero"/>
        <c:auto val="1"/>
        <c:lblAlgn val="ctr"/>
        <c:lblOffset val="100"/>
        <c:noMultiLvlLbl val="0"/>
      </c:catAx>
      <c:valAx>
        <c:axId val="1392778776"/>
        <c:scaling>
          <c:orientation val="minMax"/>
        </c:scaling>
        <c:delete val="1"/>
        <c:axPos val="l"/>
        <c:numFmt formatCode="0%" sourceLinked="0"/>
        <c:majorTickMark val="none"/>
        <c:minorTickMark val="none"/>
        <c:tickLblPos val="nextTo"/>
        <c:crossAx val="139277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 Worried about paying 1 or more types of expense or bills in the coming few weeks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'AnyExpense Education'!$B$1</c:f>
              <c:strCache>
                <c:ptCount val="1"/>
                <c:pt idx="0">
                  <c:v>Overall %</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Education'!$A$2:$A$9</c:f>
              <c:strCache>
                <c:ptCount val="8"/>
                <c:pt idx="0">
                  <c:v>White, nH/nL</c:v>
                </c:pt>
                <c:pt idx="1">
                  <c:v>Asian, nH/nL</c:v>
                </c:pt>
                <c:pt idx="2">
                  <c:v>Other Race, nH/NL</c:v>
                </c:pt>
                <c:pt idx="3">
                  <c:v>Unknown Race</c:v>
                </c:pt>
                <c:pt idx="4">
                  <c:v>Multiracial, nH/nL</c:v>
                </c:pt>
                <c:pt idx="5">
                  <c:v>AI/AN</c:v>
                </c:pt>
                <c:pt idx="6">
                  <c:v>Black, nH/nL</c:v>
                </c:pt>
                <c:pt idx="7">
                  <c:v>Hispanic/Latinx</c:v>
                </c:pt>
              </c:strCache>
            </c:strRef>
          </c:cat>
          <c:val>
            <c:numRef>
              <c:f>'AnyExpense Education'!$B$2:$B$9</c:f>
              <c:numCache>
                <c:formatCode>0%</c:formatCode>
                <c:ptCount val="8"/>
                <c:pt idx="0">
                  <c:v>0.38</c:v>
                </c:pt>
                <c:pt idx="1">
                  <c:v>0.48</c:v>
                </c:pt>
                <c:pt idx="2">
                  <c:v>0.55000000000000004</c:v>
                </c:pt>
                <c:pt idx="3">
                  <c:v>0.56000000000000005</c:v>
                </c:pt>
                <c:pt idx="4">
                  <c:v>0.61</c:v>
                </c:pt>
                <c:pt idx="5">
                  <c:v>0.62</c:v>
                </c:pt>
                <c:pt idx="6">
                  <c:v>0.69</c:v>
                </c:pt>
                <c:pt idx="7">
                  <c:v>0.7</c:v>
                </c:pt>
              </c:numCache>
            </c:numRef>
          </c:val>
          <c:extLst>
            <c:ext xmlns:c16="http://schemas.microsoft.com/office/drawing/2014/chart" uri="{C3380CC4-5D6E-409C-BE32-E72D297353CC}">
              <c16:uniqueId val="{00000000-51C3-4134-B7AE-41916251215C}"/>
            </c:ext>
          </c:extLst>
        </c:ser>
        <c:dLbls>
          <c:dLblPos val="outEnd"/>
          <c:showLegendKey val="0"/>
          <c:showVal val="1"/>
          <c:showCatName val="0"/>
          <c:showSerName val="0"/>
          <c:showPercent val="0"/>
          <c:showBubbleSize val="0"/>
        </c:dLbls>
        <c:gapWidth val="182"/>
        <c:axId val="752480936"/>
        <c:axId val="752481592"/>
      </c:barChart>
      <c:catAx>
        <c:axId val="7524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481592"/>
        <c:crosses val="autoZero"/>
        <c:auto val="1"/>
        <c:lblAlgn val="ctr"/>
        <c:lblOffset val="100"/>
        <c:noMultiLvlLbl val="0"/>
      </c:catAx>
      <c:valAx>
        <c:axId val="752481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4809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 Worried about paying 1 or more types of expense or bills in the coming few weeks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Less than Bachelors </c:v>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Education'!$A$2,'AnyExpense Education'!$A$8)</c:f>
              <c:strCache>
                <c:ptCount val="2"/>
                <c:pt idx="0">
                  <c:v>White, nH/nL</c:v>
                </c:pt>
                <c:pt idx="1">
                  <c:v>Black, nH/nL</c:v>
                </c:pt>
              </c:strCache>
            </c:strRef>
          </c:cat>
          <c:val>
            <c:numRef>
              <c:f>('AnyExpense Education'!$C$2,'AnyExpense Education'!$C$8)</c:f>
              <c:numCache>
                <c:formatCode>0%</c:formatCode>
                <c:ptCount val="2"/>
                <c:pt idx="0">
                  <c:v>0.44579999999999997</c:v>
                </c:pt>
                <c:pt idx="1">
                  <c:v>0.7278</c:v>
                </c:pt>
              </c:numCache>
            </c:numRef>
          </c:val>
          <c:extLst>
            <c:ext xmlns:c16="http://schemas.microsoft.com/office/drawing/2014/chart" uri="{C3380CC4-5D6E-409C-BE32-E72D297353CC}">
              <c16:uniqueId val="{00000000-02F6-4246-9960-8DC1FB53ECDB}"/>
            </c:ext>
          </c:extLst>
        </c:ser>
        <c:ser>
          <c:idx val="1"/>
          <c:order val="1"/>
          <c:tx>
            <c:v>Bachelors Degree</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Education'!$A$2,'AnyExpense Education'!$A$8)</c:f>
              <c:strCache>
                <c:ptCount val="2"/>
                <c:pt idx="0">
                  <c:v>White, nH/nL</c:v>
                </c:pt>
                <c:pt idx="1">
                  <c:v>Black, nH/nL</c:v>
                </c:pt>
              </c:strCache>
            </c:strRef>
          </c:cat>
          <c:val>
            <c:numRef>
              <c:f>('AnyExpense Education'!$D$2,'AnyExpense Education'!$D$8)</c:f>
              <c:numCache>
                <c:formatCode>0%</c:formatCode>
                <c:ptCount val="2"/>
                <c:pt idx="0">
                  <c:v>0.3458</c:v>
                </c:pt>
                <c:pt idx="1">
                  <c:v>0.64049999999999996</c:v>
                </c:pt>
              </c:numCache>
            </c:numRef>
          </c:val>
          <c:extLst>
            <c:ext xmlns:c16="http://schemas.microsoft.com/office/drawing/2014/chart" uri="{C3380CC4-5D6E-409C-BE32-E72D297353CC}">
              <c16:uniqueId val="{00000001-02F6-4246-9960-8DC1FB53ECDB}"/>
            </c:ext>
          </c:extLst>
        </c:ser>
        <c:ser>
          <c:idx val="2"/>
          <c:order val="2"/>
          <c:tx>
            <c:v>Graduate Degree</c:v>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Education'!$A$2,'AnyExpense Education'!$A$8)</c:f>
              <c:strCache>
                <c:ptCount val="2"/>
                <c:pt idx="0">
                  <c:v>White, nH/nL</c:v>
                </c:pt>
                <c:pt idx="1">
                  <c:v>Black, nH/nL</c:v>
                </c:pt>
              </c:strCache>
            </c:strRef>
          </c:cat>
          <c:val>
            <c:numRef>
              <c:f>('AnyExpense Education'!$E$2,'AnyExpense Education'!$E$8)</c:f>
              <c:numCache>
                <c:formatCode>0%</c:formatCode>
                <c:ptCount val="2"/>
                <c:pt idx="0">
                  <c:v>0.26</c:v>
                </c:pt>
                <c:pt idx="1">
                  <c:v>0.54200000000000004</c:v>
                </c:pt>
              </c:numCache>
            </c:numRef>
          </c:val>
          <c:extLst>
            <c:ext xmlns:c16="http://schemas.microsoft.com/office/drawing/2014/chart" uri="{C3380CC4-5D6E-409C-BE32-E72D297353CC}">
              <c16:uniqueId val="{00000002-02F6-4246-9960-8DC1FB53ECDB}"/>
            </c:ext>
          </c:extLst>
        </c:ser>
        <c:dLbls>
          <c:dLblPos val="outEnd"/>
          <c:showLegendKey val="0"/>
          <c:showVal val="1"/>
          <c:showCatName val="0"/>
          <c:showSerName val="0"/>
          <c:showPercent val="0"/>
          <c:showBubbleSize val="0"/>
        </c:dLbls>
        <c:gapWidth val="219"/>
        <c:overlap val="-27"/>
        <c:axId val="752325864"/>
        <c:axId val="752326848"/>
      </c:barChart>
      <c:catAx>
        <c:axId val="75232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326848"/>
        <c:crosses val="autoZero"/>
        <c:auto val="1"/>
        <c:lblAlgn val="ctr"/>
        <c:lblOffset val="100"/>
        <c:noMultiLvlLbl val="0"/>
      </c:catAx>
      <c:valAx>
        <c:axId val="752326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32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 Worried about paying 1 or more types of expense or bills in the coming few weeks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&lt;$35,000</c:v>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Income'!$A$2,'AnyExpense Income'!$A$8)</c:f>
              <c:strCache>
                <c:ptCount val="2"/>
                <c:pt idx="0">
                  <c:v>White, nH/nL</c:v>
                </c:pt>
                <c:pt idx="1">
                  <c:v>Black, nH/nL</c:v>
                </c:pt>
              </c:strCache>
            </c:strRef>
          </c:cat>
          <c:val>
            <c:numRef>
              <c:f>('AnyExpense Income'!$C$2,'AnyExpense Income'!$C$8)</c:f>
              <c:numCache>
                <c:formatCode>0%</c:formatCode>
                <c:ptCount val="2"/>
                <c:pt idx="0">
                  <c:v>0.60699999999999998</c:v>
                </c:pt>
                <c:pt idx="1">
                  <c:v>0.81020000000000003</c:v>
                </c:pt>
              </c:numCache>
            </c:numRef>
          </c:val>
          <c:extLst>
            <c:ext xmlns:c16="http://schemas.microsoft.com/office/drawing/2014/chart" uri="{C3380CC4-5D6E-409C-BE32-E72D297353CC}">
              <c16:uniqueId val="{00000000-1A01-4030-938A-A3D871240752}"/>
            </c:ext>
          </c:extLst>
        </c:ser>
        <c:ser>
          <c:idx val="1"/>
          <c:order val="1"/>
          <c:tx>
            <c:v>$35,000-99,999</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Income'!$A$2,'AnyExpense Income'!$A$8)</c:f>
              <c:strCache>
                <c:ptCount val="2"/>
                <c:pt idx="0">
                  <c:v>White, nH/nL</c:v>
                </c:pt>
                <c:pt idx="1">
                  <c:v>Black, nH/nL</c:v>
                </c:pt>
              </c:strCache>
            </c:strRef>
          </c:cat>
          <c:val>
            <c:numRef>
              <c:f>('AnyExpense Income'!$D$2,'AnyExpense Income'!$D$8)</c:f>
              <c:numCache>
                <c:formatCode>0%</c:formatCode>
                <c:ptCount val="2"/>
                <c:pt idx="0">
                  <c:v>0.22639999999999999</c:v>
                </c:pt>
                <c:pt idx="1">
                  <c:v>0.36680000000000001</c:v>
                </c:pt>
              </c:numCache>
            </c:numRef>
          </c:val>
          <c:extLst>
            <c:ext xmlns:c16="http://schemas.microsoft.com/office/drawing/2014/chart" uri="{C3380CC4-5D6E-409C-BE32-E72D297353CC}">
              <c16:uniqueId val="{00000001-1A01-4030-938A-A3D871240752}"/>
            </c:ext>
          </c:extLst>
        </c:ser>
        <c:ser>
          <c:idx val="2"/>
          <c:order val="2"/>
          <c:tx>
            <c:v>&gt;$100,000</c:v>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('AnyExpense Income'!$A$2,'AnyExpense Income'!$A$8)</c:f>
              <c:strCache>
                <c:ptCount val="2"/>
                <c:pt idx="0">
                  <c:v>White, nH/nL</c:v>
                </c:pt>
                <c:pt idx="1">
                  <c:v>Black, nH/nL</c:v>
                </c:pt>
              </c:strCache>
            </c:strRef>
          </c:cat>
          <c:val>
            <c:numRef>
              <c:f>('AnyExpense Income'!$E$2,'AnyExpense Income'!$E$8)</c:f>
              <c:numCache>
                <c:formatCode>0%</c:formatCode>
                <c:ptCount val="2"/>
                <c:pt idx="0">
                  <c:v>0.1341</c:v>
                </c:pt>
                <c:pt idx="1">
                  <c:v>0.21940000000000001</c:v>
                </c:pt>
              </c:numCache>
            </c:numRef>
          </c:val>
          <c:extLst>
            <c:ext xmlns:c16="http://schemas.microsoft.com/office/drawing/2014/chart" uri="{C3380CC4-5D6E-409C-BE32-E72D297353CC}">
              <c16:uniqueId val="{00000002-1A01-4030-938A-A3D871240752}"/>
            </c:ext>
          </c:extLst>
        </c:ser>
        <c:dLbls>
          <c:dLblPos val="outEnd"/>
          <c:showLegendKey val="0"/>
          <c:showVal val="1"/>
          <c:showCatName val="0"/>
          <c:showSerName val="0"/>
          <c:showPercent val="0"/>
          <c:showBubbleSize val="0"/>
        </c:dLbls>
        <c:gapWidth val="219"/>
        <c:overlap val="-27"/>
        <c:axId val="752325864"/>
        <c:axId val="752326848"/>
      </c:barChart>
      <c:catAx>
        <c:axId val="75232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326848"/>
        <c:crosses val="autoZero"/>
        <c:auto val="1"/>
        <c:lblAlgn val="ctr"/>
        <c:lblOffset val="100"/>
        <c:noMultiLvlLbl val="0"/>
      </c:catAx>
      <c:valAx>
        <c:axId val="752326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32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In the Vaccine</a:t>
            </a:r>
            <a:r>
              <a:rPr lang="en-US" baseline="0"/>
              <a:t> Equity Initiative communities</a:t>
            </a:r>
            <a:r>
              <a:rPr lang="en-US"/>
              <a:t>, % worried about paying one of more type of expenses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FDE6E"/>
              </a:solidFill>
              <a:ln>
                <a:noFill/>
              </a:ln>
              <a:effectLst/>
            </c:spPr>
            <c:extLst>
              <c:ext xmlns:c16="http://schemas.microsoft.com/office/drawing/2014/chart" uri="{C3380CC4-5D6E-409C-BE32-E72D297353CC}">
                <c16:uniqueId val="{00000003-8098-4203-84A0-691EE094EFB9}"/>
              </c:ext>
            </c:extLst>
          </c:dPt>
          <c:dPt>
            <c:idx val="1"/>
            <c:invertIfNegative val="0"/>
            <c:bubble3D val="0"/>
            <c:spPr>
              <a:solidFill>
                <a:srgbClr val="235FA4"/>
              </a:solidFill>
              <a:ln>
                <a:noFill/>
              </a:ln>
              <a:effectLst/>
            </c:spPr>
            <c:extLst>
              <c:ext xmlns:c16="http://schemas.microsoft.com/office/drawing/2014/chart" uri="{C3380CC4-5D6E-409C-BE32-E72D297353CC}">
                <c16:uniqueId val="{00000000-8098-4203-84A0-691EE094EFB9}"/>
              </c:ext>
            </c:extLst>
          </c:dPt>
          <c:dLbls>
            <c:dLbl>
              <c:idx val="1"/>
              <c:tx>
                <c:rich>
                  <a:bodyPr/>
                  <a:lstStyle/>
                  <a:p>
                    <a:fld id="{F8DE26A1-270E-40DC-A579-C2ADB7E95B0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98-4203-84A0-691EE094EFB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 AnyExpenses'!$A$3:$A$4</c:f>
              <c:strCache>
                <c:ptCount val="2"/>
                <c:pt idx="0">
                  <c:v>White, nH/nL</c:v>
                </c:pt>
                <c:pt idx="1">
                  <c:v>Black, nH/nL</c:v>
                </c:pt>
              </c:strCache>
            </c:strRef>
          </c:cat>
          <c:val>
            <c:numRef>
              <c:f>'Top 20 AnyExpenses'!$B$3:$B$4</c:f>
              <c:numCache>
                <c:formatCode>0%</c:formatCode>
                <c:ptCount val="2"/>
                <c:pt idx="0">
                  <c:v>0.44</c:v>
                </c:pt>
                <c:pt idx="1">
                  <c:v>0.7</c:v>
                </c:pt>
              </c:numCache>
            </c:numRef>
          </c:val>
          <c:extLst>
            <c:ext xmlns:c16="http://schemas.microsoft.com/office/drawing/2014/chart" uri="{C3380CC4-5D6E-409C-BE32-E72D297353CC}">
              <c16:uniqueId val="{00000001-8098-4203-84A0-691EE094EFB9}"/>
            </c:ext>
          </c:extLst>
        </c:ser>
        <c:dLbls>
          <c:showLegendKey val="0"/>
          <c:showVal val="0"/>
          <c:showCatName val="0"/>
          <c:showSerName val="0"/>
          <c:showPercent val="0"/>
          <c:showBubbleSize val="0"/>
        </c:dLbls>
        <c:gapWidth val="219"/>
        <c:overlap val="-27"/>
        <c:axId val="877841360"/>
        <c:axId val="877844640"/>
      </c:barChart>
      <c:catAx>
        <c:axId val="87784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7844640"/>
        <c:crosses val="autoZero"/>
        <c:auto val="1"/>
        <c:lblAlgn val="ctr"/>
        <c:lblOffset val="100"/>
        <c:noMultiLvlLbl val="0"/>
      </c:catAx>
      <c:valAx>
        <c:axId val="877844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784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b="0" i="0" u="none" strike="noStrike" baseline="0">
                <a:effectLst/>
              </a:rPr>
              <a:t>In the Vaccine Equity Initiative communities</a:t>
            </a:r>
            <a:r>
              <a:rPr lang="en-US" sz="1320"/>
              <a:t>, % worried about getting food or groceries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FDE6E"/>
              </a:solidFill>
              <a:ln>
                <a:noFill/>
              </a:ln>
              <a:effectLst/>
            </c:spPr>
            <c:extLst>
              <c:ext xmlns:c16="http://schemas.microsoft.com/office/drawing/2014/chart" uri="{C3380CC4-5D6E-409C-BE32-E72D297353CC}">
                <c16:uniqueId val="{00000003-C347-472C-A494-20F20ED887F1}"/>
              </c:ext>
            </c:extLst>
          </c:dPt>
          <c:dPt>
            <c:idx val="1"/>
            <c:invertIfNegative val="0"/>
            <c:bubble3D val="0"/>
            <c:spPr>
              <a:solidFill>
                <a:srgbClr val="235FA4"/>
              </a:solidFill>
              <a:ln>
                <a:noFill/>
              </a:ln>
              <a:effectLst/>
            </c:spPr>
            <c:extLst>
              <c:ext xmlns:c16="http://schemas.microsoft.com/office/drawing/2014/chart" uri="{C3380CC4-5D6E-409C-BE32-E72D297353CC}">
                <c16:uniqueId val="{00000000-C347-472C-A494-20F20ED887F1}"/>
              </c:ext>
            </c:extLst>
          </c:dPt>
          <c:dLbls>
            <c:dLbl>
              <c:idx val="1"/>
              <c:tx>
                <c:rich>
                  <a:bodyPr/>
                  <a:lstStyle/>
                  <a:p>
                    <a:fld id="{F8DE26A1-270E-40DC-A579-C2ADB7E95B0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47-472C-A494-20F20ED887F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 Food'!$A$3:$A$4</c:f>
              <c:strCache>
                <c:ptCount val="2"/>
                <c:pt idx="0">
                  <c:v>White, nH/nL</c:v>
                </c:pt>
                <c:pt idx="1">
                  <c:v>Black, nH/nL</c:v>
                </c:pt>
              </c:strCache>
            </c:strRef>
          </c:cat>
          <c:val>
            <c:numRef>
              <c:f>'Top 20 Food'!$B$3:$B$4</c:f>
              <c:numCache>
                <c:formatCode>0%</c:formatCode>
                <c:ptCount val="2"/>
                <c:pt idx="0">
                  <c:v>0.26</c:v>
                </c:pt>
                <c:pt idx="1">
                  <c:v>0.43</c:v>
                </c:pt>
              </c:numCache>
            </c:numRef>
          </c:val>
          <c:extLst>
            <c:ext xmlns:c16="http://schemas.microsoft.com/office/drawing/2014/chart" uri="{C3380CC4-5D6E-409C-BE32-E72D297353CC}">
              <c16:uniqueId val="{00000001-C347-472C-A494-20F20ED887F1}"/>
            </c:ext>
          </c:extLst>
        </c:ser>
        <c:dLbls>
          <c:showLegendKey val="0"/>
          <c:showVal val="0"/>
          <c:showCatName val="0"/>
          <c:showSerName val="0"/>
          <c:showPercent val="0"/>
          <c:showBubbleSize val="0"/>
        </c:dLbls>
        <c:gapWidth val="219"/>
        <c:overlap val="-27"/>
        <c:axId val="877841360"/>
        <c:axId val="877844640"/>
      </c:barChart>
      <c:catAx>
        <c:axId val="87784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7844640"/>
        <c:crosses val="autoZero"/>
        <c:auto val="1"/>
        <c:lblAlgn val="ctr"/>
        <c:lblOffset val="100"/>
        <c:noMultiLvlLbl val="0"/>
      </c:catAx>
      <c:valAx>
        <c:axId val="877844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7784136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0.69263</cdr:x>
      <cdr:y>0.22023</cdr:y>
    </cdr:from>
    <cdr:to>
      <cdr:x>0.81812</cdr:x>
      <cdr:y>0.48392</cdr:y>
    </cdr:to>
    <cdr:sp macro="" textlink="">
      <cdr:nvSpPr>
        <cdr:cNvPr id="2" name="TextBox 1">
          <a:extLst xmlns:a="http://schemas.openxmlformats.org/drawingml/2006/main">
            <a:ext uri="{FF2B5EF4-FFF2-40B4-BE49-F238E27FC236}">
              <a16:creationId xmlns:a16="http://schemas.microsoft.com/office/drawing/2014/main" id="{9A143558-DE19-47B6-90A6-BF4661D4ADED}"/>
            </a:ext>
          </a:extLst>
        </cdr:cNvPr>
        <cdr:cNvSpPr txBox="1"/>
      </cdr:nvSpPr>
      <cdr:spPr>
        <a:xfrm xmlns:a="http://schemas.openxmlformats.org/drawingml/2006/main">
          <a:off x="6413110" y="1303145"/>
          <a:ext cx="1161920" cy="15603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solidFill>
                <a:schemeClr val="accent4">
                  <a:lumMod val="75000"/>
                </a:schemeClr>
              </a:solidFill>
              <a:latin typeface="Calibri" panose="020F0502020204030204" pitchFamily="34" charset="0"/>
              <a:cs typeface="Calibri" panose="020F0502020204030204" pitchFamily="34" charset="0"/>
            </a:rPr>
            <a:t>6x </a:t>
          </a:r>
        </a:p>
        <a:p xmlns:a="http://schemas.openxmlformats.org/drawingml/2006/main">
          <a:r>
            <a:rPr lang="en-US" sz="1800" dirty="0">
              <a:solidFill>
                <a:schemeClr val="accent4">
                  <a:lumMod val="75000"/>
                </a:schemeClr>
              </a:solidFill>
              <a:latin typeface="Calibri" panose="020F0502020204030204" pitchFamily="34" charset="0"/>
              <a:cs typeface="Calibri" panose="020F0502020204030204" pitchFamily="34" charset="0"/>
            </a:rPr>
            <a:t>as likely as White </a:t>
          </a:r>
          <a:r>
            <a:rPr lang="en-US" sz="1800" dirty="0" err="1">
              <a:solidFill>
                <a:schemeClr val="accent4">
                  <a:lumMod val="75000"/>
                </a:schemeClr>
              </a:solidFill>
              <a:latin typeface="Calibri" panose="020F0502020204030204" pitchFamily="34" charset="0"/>
              <a:cs typeface="Calibri" panose="020F0502020204030204" pitchFamily="34" charset="0"/>
            </a:rPr>
            <a:t>nH</a:t>
          </a:r>
          <a:r>
            <a:rPr lang="en-US" sz="1800" dirty="0">
              <a:solidFill>
                <a:schemeClr val="accent4">
                  <a:lumMod val="75000"/>
                </a:schemeClr>
              </a:solidFill>
              <a:latin typeface="Calibri" panose="020F0502020204030204" pitchFamily="34" charset="0"/>
              <a:cs typeface="Calibri" panose="020F0502020204030204" pitchFamily="34" charset="0"/>
            </a:rPr>
            <a:t>/</a:t>
          </a:r>
          <a:r>
            <a:rPr lang="en-US" sz="1800" dirty="0" err="1">
              <a:solidFill>
                <a:schemeClr val="accent4">
                  <a:lumMod val="75000"/>
                </a:schemeClr>
              </a:solidFill>
              <a:latin typeface="Calibri" panose="020F0502020204030204" pitchFamily="34" charset="0"/>
              <a:cs typeface="Calibri" panose="020F0502020204030204" pitchFamily="34" charset="0"/>
            </a:rPr>
            <a:t>nL</a:t>
          </a:r>
          <a:endParaRPr lang="en-US" sz="2400" dirty="0">
            <a:solidFill>
              <a:schemeClr val="accent4">
                <a:lumMod val="75000"/>
              </a:schemeClr>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5/12/2021</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5/12/2021</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01004" rtl="0" eaLnBrk="1" latinLnBrk="0" hangingPunct="1">
      <a:defRPr sz="1200" kern="1200">
        <a:solidFill>
          <a:schemeClr val="tx1"/>
        </a:solidFill>
        <a:latin typeface="+mn-lt"/>
        <a:ea typeface="+mn-ea"/>
        <a:cs typeface="+mn-cs"/>
      </a:defRPr>
    </a:lvl1pPr>
    <a:lvl2pPr marL="450111" algn="l" defTabSz="901004" rtl="0" eaLnBrk="1" latinLnBrk="0" hangingPunct="1">
      <a:defRPr sz="1200" kern="1200">
        <a:solidFill>
          <a:schemeClr val="tx1"/>
        </a:solidFill>
        <a:latin typeface="+mn-lt"/>
        <a:ea typeface="+mn-ea"/>
        <a:cs typeface="+mn-cs"/>
      </a:defRPr>
    </a:lvl2pPr>
    <a:lvl3pPr marL="901004" algn="l" defTabSz="901004" rtl="0" eaLnBrk="1" latinLnBrk="0" hangingPunct="1">
      <a:defRPr sz="1200" kern="1200">
        <a:solidFill>
          <a:schemeClr val="tx1"/>
        </a:solidFill>
        <a:latin typeface="+mn-lt"/>
        <a:ea typeface="+mn-ea"/>
        <a:cs typeface="+mn-cs"/>
      </a:defRPr>
    </a:lvl3pPr>
    <a:lvl4pPr marL="1351542" algn="l" defTabSz="901004" rtl="0" eaLnBrk="1" latinLnBrk="0" hangingPunct="1">
      <a:defRPr sz="1200" kern="1200">
        <a:solidFill>
          <a:schemeClr val="tx1"/>
        </a:solidFill>
        <a:latin typeface="+mn-lt"/>
        <a:ea typeface="+mn-ea"/>
        <a:cs typeface="+mn-cs"/>
      </a:defRPr>
    </a:lvl4pPr>
    <a:lvl5pPr marL="1802142" algn="l" defTabSz="901004" rtl="0" eaLnBrk="1" latinLnBrk="0" hangingPunct="1">
      <a:defRPr sz="1200" kern="1200">
        <a:solidFill>
          <a:schemeClr val="tx1"/>
        </a:solidFill>
        <a:latin typeface="+mn-lt"/>
        <a:ea typeface="+mn-ea"/>
        <a:cs typeface="+mn-cs"/>
      </a:defRPr>
    </a:lvl5pPr>
    <a:lvl6pPr marL="2252902" algn="l" defTabSz="901004" rtl="0" eaLnBrk="1" latinLnBrk="0" hangingPunct="1">
      <a:defRPr sz="1200" kern="1200">
        <a:solidFill>
          <a:schemeClr val="tx1"/>
        </a:solidFill>
        <a:latin typeface="+mn-lt"/>
        <a:ea typeface="+mn-ea"/>
        <a:cs typeface="+mn-cs"/>
      </a:defRPr>
    </a:lvl6pPr>
    <a:lvl7pPr marL="2703011" algn="l" defTabSz="901004" rtl="0" eaLnBrk="1" latinLnBrk="0" hangingPunct="1">
      <a:defRPr sz="1200" kern="1200">
        <a:solidFill>
          <a:schemeClr val="tx1"/>
        </a:solidFill>
        <a:latin typeface="+mn-lt"/>
        <a:ea typeface="+mn-ea"/>
        <a:cs typeface="+mn-cs"/>
      </a:defRPr>
    </a:lvl7pPr>
    <a:lvl8pPr marL="3153348" algn="l" defTabSz="901004" rtl="0" eaLnBrk="1" latinLnBrk="0" hangingPunct="1">
      <a:defRPr sz="1200" kern="1200">
        <a:solidFill>
          <a:schemeClr val="tx1"/>
        </a:solidFill>
        <a:latin typeface="+mn-lt"/>
        <a:ea typeface="+mn-ea"/>
        <a:cs typeface="+mn-cs"/>
      </a:defRPr>
    </a:lvl8pPr>
    <a:lvl9pPr marL="3603979" algn="l" defTabSz="9010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22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80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30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70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93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18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31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6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77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674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076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02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092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316931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49395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626548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536810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116581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6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753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390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343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716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103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898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981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112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393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210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13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542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170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659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2725853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567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354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925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2460725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2460725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5000"/>
              </a:lnSpc>
              <a:buClr>
                <a:schemeClr val="dk1"/>
              </a:buClr>
              <a:buNone/>
            </a:pPr>
            <a:endParaRPr lang="en-US"/>
          </a:p>
        </p:txBody>
      </p:sp>
    </p:spTree>
    <p:extLst>
      <p:ext uri="{BB962C8B-B14F-4D97-AF65-F5344CB8AC3E}">
        <p14:creationId xmlns:p14="http://schemas.microsoft.com/office/powerpoint/2010/main" val="2457572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2460725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2460725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lnSpc>
                <a:spcPct val="115000"/>
              </a:lnSpc>
              <a:buClr>
                <a:schemeClr val="dk1"/>
              </a:buClr>
              <a:buNone/>
            </a:pPr>
            <a:endParaRPr lang="en-US"/>
          </a:p>
        </p:txBody>
      </p:sp>
    </p:spTree>
    <p:extLst>
      <p:ext uri="{BB962C8B-B14F-4D97-AF65-F5344CB8AC3E}">
        <p14:creationId xmlns:p14="http://schemas.microsoft.com/office/powerpoint/2010/main" val="2325377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2460725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2460725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ctr">
              <a:lnSpc>
                <a:spcPct val="115000"/>
              </a:lnSpc>
              <a:buClr>
                <a:schemeClr val="dk1"/>
              </a:buClr>
              <a:buNone/>
            </a:pPr>
            <a:endParaRPr lang="en-US" dirty="0"/>
          </a:p>
        </p:txBody>
      </p:sp>
    </p:spTree>
    <p:extLst>
      <p:ext uri="{BB962C8B-B14F-4D97-AF65-F5344CB8AC3E}">
        <p14:creationId xmlns:p14="http://schemas.microsoft.com/office/powerpoint/2010/main" val="2439723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49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30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endParaRPr/>
          </a:p>
        </p:txBody>
      </p:sp>
    </p:spTree>
    <p:extLst>
      <p:ext uri="{BB962C8B-B14F-4D97-AF65-F5344CB8AC3E}">
        <p14:creationId xmlns:p14="http://schemas.microsoft.com/office/powerpoint/2010/main" val="733578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687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1027506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598160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066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86055"/>
            <a:endParaRPr lang="en-US">
              <a:cs typeface="Calibri" panose="020F0502020204030204"/>
            </a:endParaRPr>
          </a:p>
        </p:txBody>
      </p:sp>
    </p:spTree>
    <p:extLst>
      <p:ext uri="{BB962C8B-B14F-4D97-AF65-F5344CB8AC3E}">
        <p14:creationId xmlns:p14="http://schemas.microsoft.com/office/powerpoint/2010/main" val="41147126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143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031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898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14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1978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214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669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110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8053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cs typeface="Calibri"/>
            </a:endParaRPr>
          </a:p>
        </p:txBody>
      </p:sp>
    </p:spTree>
    <p:extLst>
      <p:ext uri="{BB962C8B-B14F-4D97-AF65-F5344CB8AC3E}">
        <p14:creationId xmlns:p14="http://schemas.microsoft.com/office/powerpoint/2010/main" val="3612650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634701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4411828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0561833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sym typeface="Arial"/>
            </a:endParaRPr>
          </a:p>
        </p:txBody>
      </p:sp>
    </p:spTree>
    <p:extLst>
      <p:ext uri="{BB962C8B-B14F-4D97-AF65-F5344CB8AC3E}">
        <p14:creationId xmlns:p14="http://schemas.microsoft.com/office/powerpoint/2010/main" val="693937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56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921FD-669D-410D-BB40-8BEB7F6FBC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302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0604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095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425B7-2081-4E48-819B-37957C657A9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5668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0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007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5013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6101043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4834652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7034482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48346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1139645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41112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4309" y="803"/>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15" y="1371600"/>
            <a:ext cx="5181600" cy="47548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Tree>
    <p:extLst>
      <p:ext uri="{BB962C8B-B14F-4D97-AF65-F5344CB8AC3E}">
        <p14:creationId xmlns:p14="http://schemas.microsoft.com/office/powerpoint/2010/main" val="37764166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4.28.21 release</a:t>
            </a:r>
          </a:p>
        </p:txBody>
      </p:sp>
      <p:sp>
        <p:nvSpPr>
          <p:cNvPr id="4" name="Footer Placeholder 3"/>
          <p:cNvSpPr>
            <a:spLocks noGrp="1"/>
          </p:cNvSpPr>
          <p:nvPr>
            <p:ph type="ftr" sz="quarter" idx="11"/>
          </p:nvPr>
        </p:nvSpPr>
        <p:spPr/>
        <p:txBody>
          <a:bodyPr/>
          <a:lstStyle/>
          <a:p>
            <a:r>
              <a:rPr lang="en-US"/>
              <a:t>4.28.21 release</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Google Shape;53;p13">
            <a:extLst>
              <a:ext uri="{FF2B5EF4-FFF2-40B4-BE49-F238E27FC236}">
                <a16:creationId xmlns:a16="http://schemas.microsoft.com/office/drawing/2014/main" id="{A4C7461C-7768-446C-B802-2F6390057EE7}"/>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4785720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4.28.21 release</a:t>
            </a:r>
          </a:p>
        </p:txBody>
      </p:sp>
      <p:sp>
        <p:nvSpPr>
          <p:cNvPr id="3" name="Footer Placeholder 2"/>
          <p:cNvSpPr>
            <a:spLocks noGrp="1"/>
          </p:cNvSpPr>
          <p:nvPr>
            <p:ph type="ftr" sz="quarter" idx="11"/>
          </p:nvPr>
        </p:nvSpPr>
        <p:spPr/>
        <p:txBody>
          <a:bodyPr/>
          <a:lstStyle/>
          <a:p>
            <a:r>
              <a:rPr lang="en-US"/>
              <a:t>4.28.21 release</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5" name="Google Shape;53;p13">
            <a:extLst>
              <a:ext uri="{FF2B5EF4-FFF2-40B4-BE49-F238E27FC236}">
                <a16:creationId xmlns:a16="http://schemas.microsoft.com/office/drawing/2014/main" id="{94C83B79-7BD5-4692-9B26-0233F1B6A5DF}"/>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5652123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4.28.21 release</a:t>
            </a:r>
          </a:p>
        </p:txBody>
      </p:sp>
      <p:sp>
        <p:nvSpPr>
          <p:cNvPr id="6" name="Footer Placeholder 5"/>
          <p:cNvSpPr>
            <a:spLocks noGrp="1"/>
          </p:cNvSpPr>
          <p:nvPr>
            <p:ph type="ftr" sz="quarter" idx="11"/>
          </p:nvPr>
        </p:nvSpPr>
        <p:spPr/>
        <p:txBody>
          <a:bodyPr/>
          <a:lstStyle/>
          <a:p>
            <a:r>
              <a:rPr lang="en-US"/>
              <a:t>4.28.21 release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Google Shape;53;p13">
            <a:extLst>
              <a:ext uri="{FF2B5EF4-FFF2-40B4-BE49-F238E27FC236}">
                <a16:creationId xmlns:a16="http://schemas.microsoft.com/office/drawing/2014/main" id="{71576E1E-E7BD-4977-AB33-88FDFB0BF939}"/>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30558784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4.28.21 release</a:t>
            </a:r>
          </a:p>
        </p:txBody>
      </p:sp>
      <p:sp>
        <p:nvSpPr>
          <p:cNvPr id="6" name="Footer Placeholder 5"/>
          <p:cNvSpPr>
            <a:spLocks noGrp="1"/>
          </p:cNvSpPr>
          <p:nvPr>
            <p:ph type="ftr" sz="quarter" idx="11"/>
          </p:nvPr>
        </p:nvSpPr>
        <p:spPr/>
        <p:txBody>
          <a:bodyPr/>
          <a:lstStyle/>
          <a:p>
            <a:r>
              <a:rPr lang="en-US"/>
              <a:t>4.28.21 release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Google Shape;53;p13">
            <a:extLst>
              <a:ext uri="{FF2B5EF4-FFF2-40B4-BE49-F238E27FC236}">
                <a16:creationId xmlns:a16="http://schemas.microsoft.com/office/drawing/2014/main" id="{65CF739A-5BB3-4ABC-B9EC-CA077C4E7B71}"/>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0933836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81677E80-7EC5-46AC-83F7-D02EBFAFF7F4}"/>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36900564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FA142A26-797E-44D0-BEBC-ECABC93494AC}"/>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13866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808" y="1097280"/>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808" y="1920237"/>
            <a:ext cx="5157787" cy="4297680"/>
          </a:xfrm>
          <a:prstGeom prst="rect">
            <a:avLst/>
          </a:prstGeom>
        </p:spPr>
        <p:txBody>
          <a:bodyPr lIns="91438" tIns="45719" rIns="91438" bIns="45719"/>
          <a:lstStyle>
            <a:lvl5pPr marL="18287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7" y="1920237"/>
            <a:ext cx="5183188" cy="42976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1465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9" y="293879"/>
            <a:ext cx="7086600" cy="687368"/>
          </a:xfrm>
          <a:prstGeom prst="rect">
            <a:avLst/>
          </a:prstGeom>
          <a:noFill/>
        </p:spPr>
        <p:txBody>
          <a:bodyPr wrap="square" lIns="91438" tIns="45719" rIns="91438" bIns="45719" rtlCol="0">
            <a:spAutoFit/>
          </a:bodyPr>
          <a:lstStyle/>
          <a:p>
            <a:pPr>
              <a:defRPr/>
            </a:pPr>
            <a:r>
              <a:rPr lang="en-US" sz="3900" b="1" dirty="0">
                <a:solidFill>
                  <a:prstClr val="black"/>
                </a:solidFill>
                <a:latin typeface="Arial" charset="0"/>
                <a:cs typeface="Arial" charset="0"/>
              </a:rPr>
              <a:t>Connect with DPH</a:t>
            </a:r>
            <a:endParaRPr lang="en-US" sz="1900" dirty="0">
              <a:solidFill>
                <a:prstClr val="black"/>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98" y="135382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8" y="1401901"/>
            <a:ext cx="9220201" cy="4401203"/>
          </a:xfrm>
          <a:prstGeom prst="rect">
            <a:avLst/>
          </a:prstGeom>
        </p:spPr>
        <p:txBody>
          <a:bodyPr wrap="square" lIns="91438" tIns="45719" rIns="91438" bIns="45719">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8" y="4887094"/>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8" y="3597198"/>
            <a:ext cx="1129705" cy="1129705"/>
          </a:xfrm>
          <a:prstGeom prst="rect">
            <a:avLst/>
          </a:prstGeom>
        </p:spPr>
      </p:pic>
    </p:spTree>
    <p:extLst>
      <p:ext uri="{BB962C8B-B14F-4D97-AF65-F5344CB8AC3E}">
        <p14:creationId xmlns:p14="http://schemas.microsoft.com/office/powerpoint/2010/main" val="19691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lIns="91438" tIns="45719" rIns="91438" bIns="45719"/>
          <a:lstStyle/>
          <a:p>
            <a:r>
              <a:rPr lang="en-US"/>
              <a:t>Click to edit Master title style</a:t>
            </a:r>
          </a:p>
        </p:txBody>
      </p:sp>
      <p:sp>
        <p:nvSpPr>
          <p:cNvPr id="3" name="Content Placeholder 2"/>
          <p:cNvSpPr>
            <a:spLocks noGrp="1"/>
          </p:cNvSpPr>
          <p:nvPr>
            <p:ph idx="1"/>
          </p:nvPr>
        </p:nvSpPr>
        <p:spPr>
          <a:xfrm>
            <a:off x="609600" y="1600200"/>
            <a:ext cx="10972800" cy="4876800"/>
          </a:xfrm>
          <a:prstGeom prst="rect">
            <a:avLst/>
          </a:prstGeom>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lIns="91438" tIns="45719" rIns="91438" bIns="45719"/>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lIns="91438" tIns="45719" rIns="91438" bIns="45719"/>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lIns="91438" tIns="45719" rIns="91438" bIns="45719"/>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578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C68BC-274B-41E1-A58A-35717BC1F9B5}" type="slidenum">
              <a:rPr lang="en-US" smtClean="0"/>
              <a:t>‹#›</a:t>
            </a:fld>
            <a:endParaRPr lang="en-US"/>
          </a:p>
        </p:txBody>
      </p:sp>
    </p:spTree>
    <p:extLst>
      <p:ext uri="{BB962C8B-B14F-4D97-AF65-F5344CB8AC3E}">
        <p14:creationId xmlns:p14="http://schemas.microsoft.com/office/powerpoint/2010/main" val="2925137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87142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83398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0467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71662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80256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7"/>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7351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264408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369418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39942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9341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2961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11574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4131308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99982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46290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953810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May 12,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61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May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5332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May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69626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May 12,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64153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May 12, 2021</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200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May 12, 2021</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7739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May 12, 2021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3607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May 12,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7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May 12, 2021</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4099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May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42168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May 12, 2021</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514836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550943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39786F39-46CB-400A-B183-C079A14BE96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029843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360079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B703F9C7-E129-4C6E-9F5D-C4B25D6444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335549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1BD95E41-961E-4FD9-B978-6431607421B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504341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DC0EE0F7-C574-4A7E-98B4-460A4ACF3B1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54920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6E772A30-6299-4089-96D3-4A8F5FB30FCA}"/>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805899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8E936E2B-77DD-40B1-83E2-F8808263B3EF}"/>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57135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9"/>
            <a:ext cx="5157787" cy="4297680"/>
          </a:xfrm>
          <a:prstGeom prst="rect">
            <a:avLst/>
          </a:prstGeom>
        </p:spPr>
        <p:txBody>
          <a:bodyPr lIns="90258" tIns="45718" rIns="90258" bIns="45718"/>
          <a:lstStyle>
            <a:lvl5pPr marL="180214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9"/>
            <a:ext cx="5183188" cy="42976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C6DD9CF3-67EC-4543-9986-364D44D7C62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113806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895D9444-820A-4DC6-8A39-19D5F33412C4}"/>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197170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Google Shape;53;p13">
            <a:extLst>
              <a:ext uri="{FF2B5EF4-FFF2-40B4-BE49-F238E27FC236}">
                <a16:creationId xmlns:a16="http://schemas.microsoft.com/office/drawing/2014/main" id="{C4BBB152-66B2-4D47-9245-65907C22E46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652296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10" name="Google Shape;53;p13">
            <a:extLst>
              <a:ext uri="{FF2B5EF4-FFF2-40B4-BE49-F238E27FC236}">
                <a16:creationId xmlns:a16="http://schemas.microsoft.com/office/drawing/2014/main" id="{61938211-0CAE-4A9F-BE6A-8D82E9AD34F6}"/>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090179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4B0C93C8-0631-48F8-BD1A-2CC55C31E05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89582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DF1EADEA-513D-49BF-BFDC-17169531FCC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875011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786641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91444E5C-F56E-4508-A585-A2F508B7B78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988995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481763ED-029E-409E-855E-CC47556BEEB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767520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96A2D19C-0CC3-4E1B-B1D7-D5A7BE10776C}"/>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12215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2693" y="293879"/>
            <a:ext cx="7086601" cy="687368"/>
          </a:xfrm>
          <a:prstGeom prst="rect">
            <a:avLst/>
          </a:prstGeom>
          <a:noFill/>
        </p:spPr>
        <p:txBody>
          <a:bodyPr wrap="square" lIns="90258" tIns="45718" rIns="90258" bIns="45718" rtlCol="0">
            <a:spAutoFit/>
          </a:bodyPr>
          <a:lstStyle/>
          <a:p>
            <a:pPr marL="0" marR="0" indent="0" algn="l" defTabSz="901004"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4571"/>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55"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55" y="1401900"/>
            <a:ext cx="9220201" cy="4401205"/>
          </a:xfrm>
          <a:prstGeom prst="rect">
            <a:avLst/>
          </a:prstGeom>
        </p:spPr>
        <p:txBody>
          <a:bodyPr wrap="square" lIns="90258" tIns="45718" rIns="90258" bIns="45718">
            <a:spAutoFit/>
          </a:bodyPr>
          <a:lstStyle/>
          <a:p>
            <a:pPr marL="0" marR="0" lvl="0" indent="0" algn="l" defTabSz="901004"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6"/>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703" y="359726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3E621927-A6E6-45B5-AE07-67D01B1B79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201779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C40F52A-BEB0-4017-BF66-53EBAE19EBF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060550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CFC203D-C7CD-45FA-9636-6C0A5378FD81}"/>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256521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4F009CC3-0213-4383-9CD1-E6457BBDE917}"/>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395781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1A9682A0-28B0-4031-995E-05BC04C66A0D}"/>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13137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8" algn="ctr">
              <a:spcBef>
                <a:spcPts val="0"/>
              </a:spcBef>
              <a:spcAft>
                <a:spcPts val="0"/>
              </a:spcAft>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75D25BD5-9F65-4999-BB55-335F5C1A66ED}"/>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504855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A85A3518-63A0-49B5-AAE2-56905380269E}"/>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987893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40">
              <a:defRPr/>
            </a:pPr>
            <a:fld id="{00000000-1234-1234-1234-123412341234}" type="slidenum">
              <a:rPr lang="en" smtClean="0">
                <a:solidFill>
                  <a:srgbClr val="595959"/>
                </a:solidFill>
              </a:rPr>
              <a:pPr defTabSz="1219140">
                <a:defRPr/>
              </a:pPr>
              <a:t>‹#›</a:t>
            </a:fld>
            <a:endParaRPr lang="en">
              <a:solidFill>
                <a:srgbClr val="595959"/>
              </a:solidFill>
            </a:endParaRPr>
          </a:p>
        </p:txBody>
      </p:sp>
      <p:sp>
        <p:nvSpPr>
          <p:cNvPr id="5" name="Google Shape;53;p13">
            <a:extLst>
              <a:ext uri="{FF2B5EF4-FFF2-40B4-BE49-F238E27FC236}">
                <a16:creationId xmlns:a16="http://schemas.microsoft.com/office/drawing/2014/main" id="{C06972D4-7691-4DFF-B0E1-363D39FCB73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075702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500"/>
            </a:lvl1pPr>
            <a:lvl2pPr lvl="1" rtl="0">
              <a:spcBef>
                <a:spcPts val="0"/>
              </a:spcBef>
              <a:spcAft>
                <a:spcPts val="0"/>
              </a:spcAft>
              <a:buSzPts val="1100"/>
              <a:buNone/>
              <a:defRPr sz="1500"/>
            </a:lvl2pPr>
            <a:lvl3pPr lvl="2" rtl="0">
              <a:spcBef>
                <a:spcPts val="0"/>
              </a:spcBef>
              <a:spcAft>
                <a:spcPts val="0"/>
              </a:spcAft>
              <a:buSzPts val="1100"/>
              <a:buNone/>
              <a:defRPr sz="1500"/>
            </a:lvl3pPr>
            <a:lvl4pPr lvl="3" rtl="0">
              <a:spcBef>
                <a:spcPts val="0"/>
              </a:spcBef>
              <a:spcAft>
                <a:spcPts val="0"/>
              </a:spcAft>
              <a:buSzPts val="1100"/>
              <a:buNone/>
              <a:defRPr sz="1500"/>
            </a:lvl4pPr>
            <a:lvl5pPr lvl="4" rtl="0">
              <a:spcBef>
                <a:spcPts val="0"/>
              </a:spcBef>
              <a:spcAft>
                <a:spcPts val="0"/>
              </a:spcAft>
              <a:buSzPts val="1100"/>
              <a:buNone/>
              <a:defRPr sz="1500"/>
            </a:lvl5pPr>
            <a:lvl6pPr lvl="5" rtl="0">
              <a:spcBef>
                <a:spcPts val="0"/>
              </a:spcBef>
              <a:spcAft>
                <a:spcPts val="0"/>
              </a:spcAft>
              <a:buSzPts val="1100"/>
              <a:buNone/>
              <a:defRPr sz="1500"/>
            </a:lvl6pPr>
            <a:lvl7pPr lvl="6" rtl="0">
              <a:spcBef>
                <a:spcPts val="0"/>
              </a:spcBef>
              <a:spcAft>
                <a:spcPts val="0"/>
              </a:spcAft>
              <a:buSzPts val="1100"/>
              <a:buNone/>
              <a:defRPr sz="1500"/>
            </a:lvl7pPr>
            <a:lvl8pPr lvl="7" rtl="0">
              <a:spcBef>
                <a:spcPts val="0"/>
              </a:spcBef>
              <a:spcAft>
                <a:spcPts val="0"/>
              </a:spcAft>
              <a:buSzPts val="1100"/>
              <a:buNone/>
              <a:defRPr sz="1500"/>
            </a:lvl8pPr>
            <a:lvl9pPr lvl="8" rtl="0">
              <a:spcBef>
                <a:spcPts val="0"/>
              </a:spcBef>
              <a:spcAft>
                <a:spcPts val="0"/>
              </a:spcAft>
              <a:buSzPts val="1100"/>
              <a:buNone/>
              <a:defRPr sz="15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500"/>
            </a:lvl1pPr>
            <a:lvl2pPr marL="1219170" lvl="1" indent="-423323" algn="l" rtl="0">
              <a:lnSpc>
                <a:spcPct val="90000"/>
              </a:lnSpc>
              <a:spcBef>
                <a:spcPts val="2133"/>
              </a:spcBef>
              <a:spcAft>
                <a:spcPts val="0"/>
              </a:spcAft>
              <a:buClr>
                <a:schemeClr val="dk1"/>
              </a:buClr>
              <a:buSzPts val="1400"/>
              <a:buChar char="○"/>
              <a:defRPr sz="1500"/>
            </a:lvl2pPr>
            <a:lvl3pPr marL="1828754" lvl="2" indent="-423323" algn="l" rtl="0">
              <a:lnSpc>
                <a:spcPct val="90000"/>
              </a:lnSpc>
              <a:spcBef>
                <a:spcPts val="2133"/>
              </a:spcBef>
              <a:spcAft>
                <a:spcPts val="0"/>
              </a:spcAft>
              <a:buClr>
                <a:schemeClr val="dk1"/>
              </a:buClr>
              <a:buSzPts val="1400"/>
              <a:buChar char="■"/>
              <a:defRPr sz="1500"/>
            </a:lvl3pPr>
            <a:lvl4pPr marL="2438339" lvl="3" indent="-423323" algn="l" rtl="0">
              <a:lnSpc>
                <a:spcPct val="90000"/>
              </a:lnSpc>
              <a:spcBef>
                <a:spcPts val="2133"/>
              </a:spcBef>
              <a:spcAft>
                <a:spcPts val="0"/>
              </a:spcAft>
              <a:buClr>
                <a:schemeClr val="dk1"/>
              </a:buClr>
              <a:buSzPts val="1400"/>
              <a:buChar char="●"/>
              <a:defRPr sz="1500"/>
            </a:lvl4pPr>
            <a:lvl5pPr marL="3047924" lvl="4" indent="-423323" algn="l" rtl="0">
              <a:lnSpc>
                <a:spcPct val="90000"/>
              </a:lnSpc>
              <a:spcBef>
                <a:spcPts val="2133"/>
              </a:spcBef>
              <a:spcAft>
                <a:spcPts val="0"/>
              </a:spcAft>
              <a:buClr>
                <a:schemeClr val="dk1"/>
              </a:buClr>
              <a:buSzPts val="1400"/>
              <a:buChar char="○"/>
              <a:defRPr sz="1500"/>
            </a:lvl5pPr>
            <a:lvl6pPr marL="3657509" lvl="5" indent="-423323" algn="l" rtl="0">
              <a:lnSpc>
                <a:spcPct val="90000"/>
              </a:lnSpc>
              <a:spcBef>
                <a:spcPts val="2133"/>
              </a:spcBef>
              <a:spcAft>
                <a:spcPts val="0"/>
              </a:spcAft>
              <a:buClr>
                <a:schemeClr val="dk1"/>
              </a:buClr>
              <a:buSzPts val="1400"/>
              <a:buChar char="■"/>
              <a:defRPr sz="1500"/>
            </a:lvl6pPr>
            <a:lvl7pPr marL="4267093" lvl="6" indent="-423323" algn="l" rtl="0">
              <a:lnSpc>
                <a:spcPct val="90000"/>
              </a:lnSpc>
              <a:spcBef>
                <a:spcPts val="2133"/>
              </a:spcBef>
              <a:spcAft>
                <a:spcPts val="0"/>
              </a:spcAft>
              <a:buClr>
                <a:schemeClr val="dk1"/>
              </a:buClr>
              <a:buSzPts val="1400"/>
              <a:buChar char="●"/>
              <a:defRPr sz="1500"/>
            </a:lvl7pPr>
            <a:lvl8pPr marL="4876678" lvl="7" indent="-423323" algn="l" rtl="0">
              <a:lnSpc>
                <a:spcPct val="90000"/>
              </a:lnSpc>
              <a:spcBef>
                <a:spcPts val="2133"/>
              </a:spcBef>
              <a:spcAft>
                <a:spcPts val="0"/>
              </a:spcAft>
              <a:buClr>
                <a:schemeClr val="dk1"/>
              </a:buClr>
              <a:buSzPts val="1400"/>
              <a:buChar char="○"/>
              <a:defRPr sz="1500"/>
            </a:lvl8pPr>
            <a:lvl9pPr marL="5486263" lvl="8" indent="-423323" algn="l" rtl="0">
              <a:lnSpc>
                <a:spcPct val="90000"/>
              </a:lnSpc>
              <a:spcBef>
                <a:spcPts val="2133"/>
              </a:spcBef>
              <a:spcAft>
                <a:spcPts val="2133"/>
              </a:spcAft>
              <a:buClr>
                <a:schemeClr val="dk1"/>
              </a:buClr>
              <a:buSzPts val="1400"/>
              <a:buChar char="■"/>
              <a:defRPr sz="1500"/>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500"/>
            </a:lvl1pPr>
            <a:lvl2pPr lvl="1" algn="l" rtl="0">
              <a:spcBef>
                <a:spcPts val="0"/>
              </a:spcBef>
              <a:spcAft>
                <a:spcPts val="0"/>
              </a:spcAft>
              <a:buSzPts val="1100"/>
              <a:buNone/>
              <a:defRPr sz="1500"/>
            </a:lvl2pPr>
            <a:lvl3pPr lvl="2" algn="l" rtl="0">
              <a:spcBef>
                <a:spcPts val="0"/>
              </a:spcBef>
              <a:spcAft>
                <a:spcPts val="0"/>
              </a:spcAft>
              <a:buSzPts val="1100"/>
              <a:buNone/>
              <a:defRPr sz="1500"/>
            </a:lvl3pPr>
            <a:lvl4pPr lvl="3" algn="l" rtl="0">
              <a:spcBef>
                <a:spcPts val="0"/>
              </a:spcBef>
              <a:spcAft>
                <a:spcPts val="0"/>
              </a:spcAft>
              <a:buSzPts val="1100"/>
              <a:buNone/>
              <a:defRPr sz="1500"/>
            </a:lvl4pPr>
            <a:lvl5pPr lvl="4" algn="l" rtl="0">
              <a:spcBef>
                <a:spcPts val="0"/>
              </a:spcBef>
              <a:spcAft>
                <a:spcPts val="0"/>
              </a:spcAft>
              <a:buSzPts val="1100"/>
              <a:buNone/>
              <a:defRPr sz="1500"/>
            </a:lvl5pPr>
            <a:lvl6pPr lvl="5" algn="l" rtl="0">
              <a:spcBef>
                <a:spcPts val="0"/>
              </a:spcBef>
              <a:spcAft>
                <a:spcPts val="0"/>
              </a:spcAft>
              <a:buSzPts val="1100"/>
              <a:buNone/>
              <a:defRPr sz="1500"/>
            </a:lvl6pPr>
            <a:lvl7pPr lvl="6" algn="l" rtl="0">
              <a:spcBef>
                <a:spcPts val="0"/>
              </a:spcBef>
              <a:spcAft>
                <a:spcPts val="0"/>
              </a:spcAft>
              <a:buSzPts val="1100"/>
              <a:buNone/>
              <a:defRPr sz="1500"/>
            </a:lvl7pPr>
            <a:lvl8pPr lvl="7" algn="l" rtl="0">
              <a:spcBef>
                <a:spcPts val="0"/>
              </a:spcBef>
              <a:spcAft>
                <a:spcPts val="0"/>
              </a:spcAft>
              <a:buSzPts val="1100"/>
              <a:buNone/>
              <a:defRPr sz="1500"/>
            </a:lvl8pPr>
            <a:lvl9pPr lvl="8" algn="l" rtl="0">
              <a:spcBef>
                <a:spcPts val="0"/>
              </a:spcBef>
              <a:spcAft>
                <a:spcPts val="0"/>
              </a:spcAft>
              <a:buSzPts val="1100"/>
              <a:buNone/>
              <a:defRPr sz="1500"/>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500"/>
            </a:lvl1pPr>
            <a:lvl2pPr lvl="1" algn="l" rtl="0">
              <a:spcBef>
                <a:spcPts val="0"/>
              </a:spcBef>
              <a:spcAft>
                <a:spcPts val="0"/>
              </a:spcAft>
              <a:buSzPts val="1100"/>
              <a:buNone/>
              <a:defRPr sz="1500"/>
            </a:lvl2pPr>
            <a:lvl3pPr lvl="2" algn="l" rtl="0">
              <a:spcBef>
                <a:spcPts val="0"/>
              </a:spcBef>
              <a:spcAft>
                <a:spcPts val="0"/>
              </a:spcAft>
              <a:buSzPts val="1100"/>
              <a:buNone/>
              <a:defRPr sz="1500"/>
            </a:lvl3pPr>
            <a:lvl4pPr lvl="3" algn="l" rtl="0">
              <a:spcBef>
                <a:spcPts val="0"/>
              </a:spcBef>
              <a:spcAft>
                <a:spcPts val="0"/>
              </a:spcAft>
              <a:buSzPts val="1100"/>
              <a:buNone/>
              <a:defRPr sz="1500"/>
            </a:lvl4pPr>
            <a:lvl5pPr lvl="4" algn="l" rtl="0">
              <a:spcBef>
                <a:spcPts val="0"/>
              </a:spcBef>
              <a:spcAft>
                <a:spcPts val="0"/>
              </a:spcAft>
              <a:buSzPts val="1100"/>
              <a:buNone/>
              <a:defRPr sz="1500"/>
            </a:lvl5pPr>
            <a:lvl6pPr lvl="5" algn="l" rtl="0">
              <a:spcBef>
                <a:spcPts val="0"/>
              </a:spcBef>
              <a:spcAft>
                <a:spcPts val="0"/>
              </a:spcAft>
              <a:buSzPts val="1100"/>
              <a:buNone/>
              <a:defRPr sz="1500"/>
            </a:lvl6pPr>
            <a:lvl7pPr lvl="6" algn="l" rtl="0">
              <a:spcBef>
                <a:spcPts val="0"/>
              </a:spcBef>
              <a:spcAft>
                <a:spcPts val="0"/>
              </a:spcAft>
              <a:buSzPts val="1100"/>
              <a:buNone/>
              <a:defRPr sz="1500"/>
            </a:lvl7pPr>
            <a:lvl8pPr lvl="7" algn="l" rtl="0">
              <a:spcBef>
                <a:spcPts val="0"/>
              </a:spcBef>
              <a:spcAft>
                <a:spcPts val="0"/>
              </a:spcAft>
              <a:buSzPts val="1100"/>
              <a:buNone/>
              <a:defRPr sz="1500"/>
            </a:lvl8pPr>
            <a:lvl9pPr lvl="8" algn="l" rtl="0">
              <a:spcBef>
                <a:spcPts val="0"/>
              </a:spcBef>
              <a:spcAft>
                <a:spcPts val="0"/>
              </a:spcAft>
              <a:buSzPts val="1100"/>
              <a:buNone/>
              <a:defRPr sz="1500"/>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500"/>
            </a:lvl1pPr>
            <a:lvl2pPr marL="0" lvl="1" indent="0" algn="r" rtl="0">
              <a:spcBef>
                <a:spcPts val="0"/>
              </a:spcBef>
              <a:buNone/>
              <a:defRPr sz="1500"/>
            </a:lvl2pPr>
            <a:lvl3pPr marL="0" lvl="2" indent="0" algn="r" rtl="0">
              <a:spcBef>
                <a:spcPts val="0"/>
              </a:spcBef>
              <a:buNone/>
              <a:defRPr sz="1500"/>
            </a:lvl3pPr>
            <a:lvl4pPr marL="0" lvl="3" indent="0" algn="r" rtl="0">
              <a:spcBef>
                <a:spcPts val="0"/>
              </a:spcBef>
              <a:buNone/>
              <a:defRPr sz="1500"/>
            </a:lvl4pPr>
            <a:lvl5pPr marL="0" lvl="4" indent="0" algn="r" rtl="0">
              <a:spcBef>
                <a:spcPts val="0"/>
              </a:spcBef>
              <a:buNone/>
              <a:defRPr sz="1500"/>
            </a:lvl5pPr>
            <a:lvl6pPr marL="0" lvl="5" indent="0" algn="r" rtl="0">
              <a:spcBef>
                <a:spcPts val="0"/>
              </a:spcBef>
              <a:buNone/>
              <a:defRPr sz="1500"/>
            </a:lvl6pPr>
            <a:lvl7pPr marL="0" lvl="6" indent="0" algn="r" rtl="0">
              <a:spcBef>
                <a:spcPts val="0"/>
              </a:spcBef>
              <a:buNone/>
              <a:defRPr sz="1500"/>
            </a:lvl7pPr>
            <a:lvl8pPr marL="0" lvl="7" indent="0" algn="r" rtl="0">
              <a:spcBef>
                <a:spcPts val="0"/>
              </a:spcBef>
              <a:buNone/>
              <a:defRPr sz="1500"/>
            </a:lvl8pPr>
            <a:lvl9pPr marL="0" lvl="8" indent="0" algn="r" rtl="0">
              <a:spcBef>
                <a:spcPts val="0"/>
              </a:spcBef>
              <a:buNone/>
              <a:defRPr sz="1500"/>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245343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595959"/>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19476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4" y="173772"/>
            <a:ext cx="10423375" cy="646329"/>
          </a:xfrm>
          <a:prstGeom prst="rect">
            <a:avLst/>
          </a:prstGeom>
          <a:noFill/>
          <a:ln>
            <a:noFill/>
          </a:ln>
        </p:spPr>
        <p:txBody>
          <a:bodyPr wrap="square" lIns="91438" tIns="45719" rIns="91438" bIns="45719" rtlCol="0">
            <a:spAutoFit/>
          </a:bodyPr>
          <a:lstStyle/>
          <a:p>
            <a:pPr>
              <a:defRPr/>
            </a:pPr>
            <a:r>
              <a:rPr lang="en-US" sz="3600" b="1" kern="0" dirty="0">
                <a:ln w="12700">
                  <a:solidFill>
                    <a:prstClr val="black"/>
                  </a:solidFill>
                  <a:prstDash val="solid"/>
                </a:ln>
                <a:solidFill>
                  <a:srgbClr val="FFFFFF"/>
                </a:solidFill>
              </a:rPr>
              <a:t>  </a:t>
            </a:r>
            <a:r>
              <a:rPr lang="en-US" sz="3000" b="1" kern="0" dirty="0">
                <a:ln w="12700">
                  <a:solidFill>
                    <a:prstClr val="black"/>
                  </a:solidFill>
                  <a:prstDash val="solid"/>
                </a:ln>
                <a:solidFill>
                  <a:srgbClr val="FFFFFF"/>
                </a:solidFill>
              </a:rPr>
              <a:t>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43100" y="3"/>
            <a:ext cx="1446117" cy="2487495"/>
          </a:xfrm>
          <a:prstGeom prst="rect">
            <a:avLst/>
          </a:prstGeom>
          <a:solidFill>
            <a:schemeClr val="bg1"/>
          </a:solidFill>
        </p:spPr>
      </p:pic>
    </p:spTree>
    <p:extLst>
      <p:ext uri="{BB962C8B-B14F-4D97-AF65-F5344CB8AC3E}">
        <p14:creationId xmlns:p14="http://schemas.microsoft.com/office/powerpoint/2010/main" val="2562441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617568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9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9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9165047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0472024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694611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554106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8658449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1243087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6512395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886757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595959"/>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398568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3" y="173770"/>
            <a:ext cx="10214800" cy="553996"/>
          </a:xfrm>
          <a:prstGeom prst="rect">
            <a:avLst/>
          </a:prstGeom>
          <a:noFill/>
          <a:ln>
            <a:noFill/>
          </a:ln>
        </p:spPr>
        <p:txBody>
          <a:bodyPr wrap="square" lIns="91438" tIns="45719" rIns="91438" bIns="45719" rtlCol="0">
            <a:spAutoFit/>
          </a:bodyPr>
          <a:lstStyle/>
          <a:p>
            <a:pPr>
              <a:defRPr/>
            </a:pPr>
            <a:r>
              <a:rPr lang="en-US" sz="30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978" y="63176"/>
            <a:ext cx="1201361" cy="85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76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344680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26211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Tree>
    <p:extLst>
      <p:ext uri="{BB962C8B-B14F-4D97-AF65-F5344CB8AC3E}">
        <p14:creationId xmlns:p14="http://schemas.microsoft.com/office/powerpoint/2010/main" val="27916258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83141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02912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3350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2382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47757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17778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378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3665861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97902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10540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6628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9006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Tree>
    <p:extLst>
      <p:ext uri="{BB962C8B-B14F-4D97-AF65-F5344CB8AC3E}">
        <p14:creationId xmlns:p14="http://schemas.microsoft.com/office/powerpoint/2010/main" val="29275455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F49AA335-96A9-4F4B-AEF1-2B29CA8523E2}"/>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882763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ED2F1DD7-5682-4032-AC5C-3645801F2929}"/>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4891672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550BEA07-6F4B-4D67-8823-32F68214B734}"/>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62172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4.28.21 release</a:t>
            </a:r>
          </a:p>
        </p:txBody>
      </p:sp>
      <p:sp>
        <p:nvSpPr>
          <p:cNvPr id="6" name="Footer Placeholder 5"/>
          <p:cNvSpPr>
            <a:spLocks noGrp="1"/>
          </p:cNvSpPr>
          <p:nvPr>
            <p:ph type="ftr" sz="quarter" idx="11"/>
          </p:nvPr>
        </p:nvSpPr>
        <p:spPr/>
        <p:txBody>
          <a:bodyPr/>
          <a:lstStyle/>
          <a:p>
            <a:r>
              <a:rPr lang="en-US"/>
              <a:t>4.28.21 release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Google Shape;53;p13">
            <a:extLst>
              <a:ext uri="{FF2B5EF4-FFF2-40B4-BE49-F238E27FC236}">
                <a16:creationId xmlns:a16="http://schemas.microsoft.com/office/drawing/2014/main" id="{DC40D7E3-E35F-45D5-802B-996CDC961C33}"/>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17252492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4.28.21 release</a:t>
            </a:r>
          </a:p>
        </p:txBody>
      </p:sp>
      <p:sp>
        <p:nvSpPr>
          <p:cNvPr id="8" name="Footer Placeholder 7"/>
          <p:cNvSpPr>
            <a:spLocks noGrp="1"/>
          </p:cNvSpPr>
          <p:nvPr>
            <p:ph type="ftr" sz="quarter" idx="11"/>
          </p:nvPr>
        </p:nvSpPr>
        <p:spPr/>
        <p:txBody>
          <a:bodyPr/>
          <a:lstStyle/>
          <a:p>
            <a:r>
              <a:rPr lang="en-US"/>
              <a:t>4.28.21 release</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
        <p:nvSpPr>
          <p:cNvPr id="10" name="Google Shape;53;p13">
            <a:extLst>
              <a:ext uri="{FF2B5EF4-FFF2-40B4-BE49-F238E27FC236}">
                <a16:creationId xmlns:a16="http://schemas.microsoft.com/office/drawing/2014/main" id="{40878533-B693-4FB9-BEDF-1EBF6F6CC149}"/>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962415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9.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sldNum="0" hdr="0" ftr="0" dt="0"/>
  <p:txStyles>
    <p:titleStyle>
      <a:lvl1pPr algn="l" defTabSz="9010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4.28.21 release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4.28.21 release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9920503A-6342-4688-B060-40E73FF6C585}"/>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164912132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841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513931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898757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543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r>
              <a:rPr lang="en-US" dirty="0"/>
              <a:t>DATE</a:t>
            </a: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April 28, 2017</a:t>
            </a:r>
          </a:p>
        </p:txBody>
      </p:sp>
      <p:pic>
        <p:nvPicPr>
          <p:cNvPr id="9" name="Picture 4" descr="DPH Logo - Blue w-shado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40017" y="9161"/>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448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363663097"/>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127922935"/>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583152523"/>
      </p:ext>
    </p:extLst>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2977586"/>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3.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6.xml"/><Relationship Id="rId1" Type="http://schemas.openxmlformats.org/officeDocument/2006/relationships/slideLayout" Target="../slideLayouts/slideLayout5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6.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6.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5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56.xml"/><Relationship Id="rId4" Type="http://schemas.openxmlformats.org/officeDocument/2006/relationships/image" Target="../media/image45.emf"/></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5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7.xml"/><Relationship Id="rId1" Type="http://schemas.openxmlformats.org/officeDocument/2006/relationships/slideLayout" Target="../slideLayouts/slideLayout56.xml"/><Relationship Id="rId4" Type="http://schemas.openxmlformats.org/officeDocument/2006/relationships/image" Target="../media/image45.emf"/></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56.xml"/><Relationship Id="rId6" Type="http://schemas.microsoft.com/office/2007/relationships/hdphoto" Target="../media/hdphoto3.wdp"/><Relationship Id="rId5" Type="http://schemas.openxmlformats.org/officeDocument/2006/relationships/image" Target="../media/image49.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9.xml"/><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5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56.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56.xml"/><Relationship Id="rId6" Type="http://schemas.microsoft.com/office/2007/relationships/hdphoto" Target="../media/hdphoto5.wdp"/><Relationship Id="rId5" Type="http://schemas.openxmlformats.org/officeDocument/2006/relationships/image" Target="../media/image59.png"/><Relationship Id="rId4" Type="http://schemas.microsoft.com/office/2007/relationships/hdphoto" Target="../media/hdphoto4.wdp"/></Relationships>
</file>

<file path=ppt/slides/_rels/slide6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56.xml"/><Relationship Id="rId6" Type="http://schemas.microsoft.com/office/2007/relationships/hdphoto" Target="../media/hdphoto8.wdp"/><Relationship Id="rId5" Type="http://schemas.openxmlformats.org/officeDocument/2006/relationships/image" Target="../media/image62.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6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56.xml"/><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56.xml"/><Relationship Id="rId6" Type="http://schemas.microsoft.com/office/2007/relationships/hdphoto" Target="../media/hdphoto12.wdp"/><Relationship Id="rId5" Type="http://schemas.openxmlformats.org/officeDocument/2006/relationships/image" Target="../media/image66.png"/><Relationship Id="rId4" Type="http://schemas.microsoft.com/office/2007/relationships/hdphoto" Target="../media/hdphoto11.wdp"/><Relationship Id="rId9" Type="http://schemas.openxmlformats.org/officeDocument/2006/relationships/image" Target="../media/image69.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56.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9.xml"/><Relationship Id="rId1" Type="http://schemas.openxmlformats.org/officeDocument/2006/relationships/slideLayout" Target="../slideLayouts/slideLayout56.xml"/><Relationship Id="rId4" Type="http://schemas.openxmlformats.org/officeDocument/2006/relationships/chart" Target="../charts/chart6.xml"/></Relationships>
</file>

<file path=ppt/slides/_rels/slide7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0.xml"/><Relationship Id="rId1" Type="http://schemas.openxmlformats.org/officeDocument/2006/relationships/slideLayout" Target="../slideLayouts/slideLayout56.xml"/><Relationship Id="rId4" Type="http://schemas.openxmlformats.org/officeDocument/2006/relationships/chart" Target="../charts/char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3.xml"/><Relationship Id="rId1" Type="http://schemas.openxmlformats.org/officeDocument/2006/relationships/slideLayout" Target="../slideLayouts/slideLayout56.xml"/><Relationship Id="rId4" Type="http://schemas.microsoft.com/office/2007/relationships/hdphoto" Target="../media/hdphoto1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65.xml"/><Relationship Id="rId1" Type="http://schemas.openxmlformats.org/officeDocument/2006/relationships/slideLayout" Target="../slideLayouts/slideLayout56.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82.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66.xml"/><Relationship Id="rId1" Type="http://schemas.openxmlformats.org/officeDocument/2006/relationships/slideLayout" Target="../slideLayouts/slideLayout56.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8.xml"/><Relationship Id="rId1" Type="http://schemas.openxmlformats.org/officeDocument/2006/relationships/slideLayout" Target="../slideLayouts/slideLayout56.xml"/><Relationship Id="rId5" Type="http://schemas.openxmlformats.org/officeDocument/2006/relationships/image" Target="../media/image88.png"/><Relationship Id="rId4" Type="http://schemas.openxmlformats.org/officeDocument/2006/relationships/image" Target="../media/image87.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3" Type="http://schemas.openxmlformats.org/officeDocument/2006/relationships/hyperlink" Target="https://www.mass.gov/info-details/covidsurvey" TargetMode="External"/><Relationship Id="rId2" Type="http://schemas.openxmlformats.org/officeDocument/2006/relationships/notesSlide" Target="../notesSlides/notesSlide75.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97.png"/><Relationship Id="rId3" Type="http://schemas.openxmlformats.org/officeDocument/2006/relationships/image" Target="../media/image89.png"/><Relationship Id="rId7" Type="http://schemas.openxmlformats.org/officeDocument/2006/relationships/image" Target="../media/image91.png"/><Relationship Id="rId12" Type="http://schemas.openxmlformats.org/officeDocument/2006/relationships/image" Target="../media/image96.svg"/><Relationship Id="rId2" Type="http://schemas.openxmlformats.org/officeDocument/2006/relationships/image" Target="../media/image67.png"/><Relationship Id="rId1" Type="http://schemas.openxmlformats.org/officeDocument/2006/relationships/slideLayout" Target="../slideLayouts/slideLayout96.xml"/><Relationship Id="rId6" Type="http://schemas.microsoft.com/office/2007/relationships/hdphoto" Target="../media/hdphoto11.wdp"/><Relationship Id="rId11" Type="http://schemas.openxmlformats.org/officeDocument/2006/relationships/image" Target="../media/image95.png"/><Relationship Id="rId5" Type="http://schemas.openxmlformats.org/officeDocument/2006/relationships/image" Target="../media/image65.png"/><Relationship Id="rId10" Type="http://schemas.openxmlformats.org/officeDocument/2006/relationships/image" Target="../media/image94.svg"/><Relationship Id="rId4" Type="http://schemas.openxmlformats.org/officeDocument/2006/relationships/image" Target="../media/image90.png"/><Relationship Id="rId9" Type="http://schemas.openxmlformats.org/officeDocument/2006/relationships/image" Target="../media/image93.png"/><Relationship Id="rId14" Type="http://schemas.openxmlformats.org/officeDocument/2006/relationships/image" Target="../media/image98.sv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787809" y="3726824"/>
            <a:ext cx="6696619" cy="773023"/>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4000" b="1" dirty="0">
                <a:solidFill>
                  <a:sysClr val="window" lastClr="FFFFFF"/>
                </a:solidFill>
              </a:rPr>
              <a:t>May 12, 2021</a:t>
            </a:r>
          </a:p>
        </p:txBody>
      </p:sp>
      <p:sp>
        <p:nvSpPr>
          <p:cNvPr id="4" name="TextBox 3"/>
          <p:cNvSpPr txBox="1"/>
          <p:nvPr/>
        </p:nvSpPr>
        <p:spPr>
          <a:xfrm>
            <a:off x="385027" y="5876487"/>
            <a:ext cx="11502188" cy="707884"/>
          </a:xfrm>
          <a:prstGeom prst="rect">
            <a:avLst/>
          </a:prstGeom>
          <a:noFill/>
        </p:spPr>
        <p:txBody>
          <a:bodyPr wrap="square" lIns="90256" tIns="45718" rIns="90256" bIns="45718" rtlCol="0">
            <a:spAutoFit/>
          </a:bodyPr>
          <a:lstStyle/>
          <a:p>
            <a:pPr algn="ctr"/>
            <a:r>
              <a:rPr lang="en-US" sz="2000" b="1" i="1" dirty="0">
                <a:solidFill>
                  <a:prstClr val="white"/>
                </a:solidFill>
                <a:latin typeface="Arial" pitchFamily="34" charset="0"/>
                <a:cs typeface="Arial" pitchFamily="34" charset="0"/>
              </a:rPr>
              <a:t>Today’s presentation is available on the mass.gov/</a:t>
            </a:r>
            <a:r>
              <a:rPr lang="en-US" sz="2000" b="1" i="1" dirty="0" err="1">
                <a:solidFill>
                  <a:prstClr val="white"/>
                </a:solidFill>
                <a:latin typeface="Arial" pitchFamily="34" charset="0"/>
                <a:cs typeface="Arial" pitchFamily="34" charset="0"/>
              </a:rPr>
              <a:t>dph</a:t>
            </a:r>
            <a:r>
              <a:rPr lang="en-US" sz="2000" b="1" i="1" dirty="0">
                <a:solidFill>
                  <a:prstClr val="white"/>
                </a:solidFill>
                <a:latin typeface="Arial" pitchFamily="34" charset="0"/>
                <a:cs typeface="Arial" pitchFamily="34" charset="0"/>
              </a:rPr>
              <a:t> website under “Upcoming Events” by clicking on the May 12 Public Health Council listing</a:t>
            </a:r>
          </a:p>
        </p:txBody>
      </p:sp>
      <p:sp>
        <p:nvSpPr>
          <p:cNvPr id="5" name="TextBox 4"/>
          <p:cNvSpPr txBox="1"/>
          <p:nvPr/>
        </p:nvSpPr>
        <p:spPr>
          <a:xfrm>
            <a:off x="1520189" y="4694203"/>
            <a:ext cx="9285635" cy="630940"/>
          </a:xfrm>
          <a:prstGeom prst="rect">
            <a:avLst/>
          </a:prstGeom>
          <a:noFill/>
        </p:spPr>
        <p:txBody>
          <a:bodyPr wrap="square" lIns="90256" tIns="45718" rIns="90256" bIns="45718" rtlCol="0">
            <a:spAutoFit/>
          </a:bodyPr>
          <a:lstStyle/>
          <a:p>
            <a:r>
              <a:rPr lang="en-US" sz="3500" b="1" i="1" dirty="0">
                <a:solidFill>
                  <a:schemeClr val="bg1"/>
                </a:solidFill>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2118612" y="2095286"/>
            <a:ext cx="8153399"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a:solidFill>
                  <a:prstClr val="white"/>
                </a:solidFill>
              </a:rPr>
              <a:t>Public health council</a:t>
            </a:r>
          </a:p>
        </p:txBody>
      </p:sp>
    </p:spTree>
    <p:extLst>
      <p:ext uri="{BB962C8B-B14F-4D97-AF65-F5344CB8AC3E}">
        <p14:creationId xmlns:p14="http://schemas.microsoft.com/office/powerpoint/2010/main" val="290011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50531"/>
            <a:ext cx="8229600" cy="990600"/>
          </a:xfrm>
        </p:spPr>
        <p:txBody>
          <a:bodyPr>
            <a:noAutofit/>
          </a:bodyPr>
          <a:lstStyle/>
          <a:p>
            <a:pPr algn="ctr"/>
            <a:r>
              <a:rPr lang="en-US" sz="2100" b="1" dirty="0">
                <a:solidFill>
                  <a:srgbClr val="D2533C"/>
                </a:solidFill>
              </a:rPr>
              <a:t>DPH/BSAS has aggressively maximized access to SUD treatment during the COVID-19 pandemic, and is continuing the fight against the opiate crisis</a:t>
            </a:r>
          </a:p>
        </p:txBody>
      </p:sp>
      <p:sp>
        <p:nvSpPr>
          <p:cNvPr id="4" name="TextBox 3">
            <a:extLst>
              <a:ext uri="{FF2B5EF4-FFF2-40B4-BE49-F238E27FC236}">
                <a16:creationId xmlns:a16="http://schemas.microsoft.com/office/drawing/2014/main" id="{58FA291A-9EFE-45B5-99A5-12F37B4A3480}"/>
              </a:ext>
            </a:extLst>
          </p:cNvPr>
          <p:cNvSpPr txBox="1"/>
          <p:nvPr/>
        </p:nvSpPr>
        <p:spPr>
          <a:xfrm>
            <a:off x="1670968" y="1641131"/>
            <a:ext cx="8850064" cy="5316840"/>
          </a:xfrm>
          <a:prstGeom prst="rect">
            <a:avLst/>
          </a:prstGeom>
          <a:noFill/>
        </p:spPr>
        <p:txBody>
          <a:bodyPr wrap="square" rtlCol="0">
            <a:spAutoFit/>
          </a:bodyPr>
          <a:lstStyle/>
          <a:p>
            <a:pPr marL="285750" indent="-285750" algn="just" defTabSz="914400">
              <a:buFont typeface="Arial" panose="020B0604020202020204" pitchFamily="34" charset="0"/>
              <a:buChar char="•"/>
              <a:defRPr/>
            </a:pPr>
            <a:r>
              <a:rPr lang="en-US" sz="1150" dirty="0">
                <a:solidFill>
                  <a:srgbClr val="D2533C"/>
                </a:solidFill>
                <a:latin typeface="Arial"/>
              </a:rPr>
              <a:t>Increasing access to naloxone – from March 2020 to April 2021 </a:t>
            </a:r>
            <a:r>
              <a:rPr lang="en-US" sz="1150" b="1" dirty="0">
                <a:solidFill>
                  <a:srgbClr val="D2533C"/>
                </a:solidFill>
                <a:latin typeface="Arial"/>
              </a:rPr>
              <a:t>over 110 thousand naloxone kits </a:t>
            </a:r>
            <a:r>
              <a:rPr lang="en-US" sz="1150" dirty="0">
                <a:solidFill>
                  <a:srgbClr val="D2533C"/>
                </a:solidFill>
                <a:latin typeface="Arial"/>
              </a:rPr>
              <a:t>have been distributed to Opioid Treatment Providers (OTP), Syringe Service Programs, community health centers, hospital emergency departments, and county Houses of Correction.</a:t>
            </a:r>
          </a:p>
          <a:p>
            <a:pPr marL="285750" indent="-285750" algn="just" defTabSz="914400">
              <a:buFont typeface="Arial" panose="020B0604020202020204" pitchFamily="34" charset="0"/>
              <a:buChar char="•"/>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Implementing a </a:t>
            </a:r>
            <a:r>
              <a:rPr lang="en-US" sz="1150" b="1" dirty="0">
                <a:solidFill>
                  <a:srgbClr val="D2533C"/>
                </a:solidFill>
                <a:latin typeface="Arial"/>
              </a:rPr>
              <a:t>new standing order for naloxone</a:t>
            </a:r>
            <a:r>
              <a:rPr lang="en-US" sz="1150" dirty="0">
                <a:solidFill>
                  <a:srgbClr val="D2533C"/>
                </a:solidFill>
                <a:latin typeface="Arial"/>
              </a:rPr>
              <a:t> allowing providers/organizations such as </a:t>
            </a:r>
            <a:r>
              <a:rPr lang="en-US" sz="1150" b="1" dirty="0">
                <a:solidFill>
                  <a:srgbClr val="D2533C"/>
                </a:solidFill>
                <a:latin typeface="Arial"/>
              </a:rPr>
              <a:t>first responders, co-response/jail diversion teams, criminal justice personnel, and health and human services workers</a:t>
            </a:r>
            <a:r>
              <a:rPr lang="en-US" sz="1150" dirty="0">
                <a:solidFill>
                  <a:srgbClr val="D2533C"/>
                </a:solidFill>
                <a:latin typeface="Arial"/>
              </a:rPr>
              <a:t> (such as those in homeless shelters, drop-in centers, and soup kitchens) to give naloxone to individuals at risk and their friends/family.</a:t>
            </a:r>
            <a:endParaRPr lang="en-US" sz="1150" b="1" dirty="0">
              <a:solidFill>
                <a:srgbClr val="D2533C"/>
              </a:solidFill>
              <a:latin typeface="Arial"/>
            </a:endParaRPr>
          </a:p>
          <a:p>
            <a:pPr algn="just" defTabSz="914400">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Obtaining a </a:t>
            </a:r>
            <a:r>
              <a:rPr lang="en-US" sz="1150" b="1" dirty="0">
                <a:solidFill>
                  <a:srgbClr val="D2533C"/>
                </a:solidFill>
                <a:latin typeface="Arial"/>
              </a:rPr>
              <a:t>blanket exception </a:t>
            </a:r>
            <a:r>
              <a:rPr lang="en-US" sz="1150" dirty="0">
                <a:solidFill>
                  <a:srgbClr val="D2533C"/>
                </a:solidFill>
                <a:latin typeface="Arial"/>
              </a:rPr>
              <a:t>from SAMHSA on behalf of Massachusetts Opioid Treatment Programs (OTP) for take home doses of MOUD. As of December 2020, </a:t>
            </a:r>
            <a:r>
              <a:rPr lang="en-US" sz="1150" b="1" dirty="0">
                <a:solidFill>
                  <a:srgbClr val="D2533C"/>
                </a:solidFill>
                <a:latin typeface="Arial"/>
              </a:rPr>
              <a:t>48.5% of OTP patients are receiving take home doses</a:t>
            </a:r>
            <a:r>
              <a:rPr lang="en-US" sz="1150" dirty="0">
                <a:solidFill>
                  <a:srgbClr val="D2533C"/>
                </a:solidFill>
                <a:latin typeface="Arial"/>
              </a:rPr>
              <a:t>, compared to the pre-COVID average of 15.6% in December 2019.</a:t>
            </a:r>
          </a:p>
          <a:p>
            <a:pPr algn="just" defTabSz="914400">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Implementing the broad adoption of a DEA waiver allowing prescriptions for </a:t>
            </a:r>
            <a:r>
              <a:rPr lang="en-US" sz="1150" b="1" dirty="0">
                <a:solidFill>
                  <a:srgbClr val="D2533C"/>
                </a:solidFill>
                <a:latin typeface="Arial"/>
              </a:rPr>
              <a:t>buprenorphine and naltrexone to patients for whom providers have conducted telehealth sessions</a:t>
            </a:r>
            <a:r>
              <a:rPr lang="en-US" sz="1150" dirty="0">
                <a:solidFill>
                  <a:srgbClr val="D2533C"/>
                </a:solidFill>
                <a:latin typeface="Arial"/>
              </a:rPr>
              <a:t>, as well as induct patients on buprenorphine and naltrexone.</a:t>
            </a:r>
          </a:p>
          <a:p>
            <a:pPr marL="285750" indent="-285750" algn="just" defTabSz="914400">
              <a:buFont typeface="Arial" panose="020B0604020202020204" pitchFamily="34" charset="0"/>
              <a:buChar char="•"/>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Reimbursing contracted Office Based Opioid Treatment (OBOT) providers for </a:t>
            </a:r>
            <a:r>
              <a:rPr lang="en-US" sz="1150" b="1" dirty="0">
                <a:solidFill>
                  <a:srgbClr val="D2533C"/>
                </a:solidFill>
                <a:latin typeface="Arial"/>
              </a:rPr>
              <a:t>cell phones and data plans </a:t>
            </a:r>
            <a:r>
              <a:rPr lang="en-US" sz="1150" dirty="0">
                <a:solidFill>
                  <a:srgbClr val="D2533C"/>
                </a:solidFill>
                <a:latin typeface="Arial"/>
              </a:rPr>
              <a:t>to maintain patients’ ability to keep in contact with their providers for telehealth.</a:t>
            </a:r>
          </a:p>
          <a:p>
            <a:pPr marL="285750" indent="-285750" algn="just" defTabSz="914400">
              <a:buFont typeface="Arial" panose="020B0604020202020204" pitchFamily="34" charset="0"/>
              <a:buChar char="•"/>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Establishing </a:t>
            </a:r>
            <a:r>
              <a:rPr lang="en-US" sz="1150" b="1" dirty="0">
                <a:solidFill>
                  <a:srgbClr val="D2533C"/>
                </a:solidFill>
                <a:latin typeface="Arial"/>
              </a:rPr>
              <a:t>COVID+ ATS and CSS units </a:t>
            </a:r>
            <a:r>
              <a:rPr lang="en-US" sz="1150" dirty="0">
                <a:solidFill>
                  <a:srgbClr val="D2533C"/>
                </a:solidFill>
                <a:latin typeface="Arial"/>
              </a:rPr>
              <a:t>to facilitate positive patient transfers and maintain capacity within the rest of the treatment system.</a:t>
            </a:r>
          </a:p>
          <a:p>
            <a:pPr marL="285750" indent="-285750" algn="just" defTabSz="914400">
              <a:buFont typeface="Arial" panose="020B0604020202020204" pitchFamily="34" charset="0"/>
              <a:buChar char="•"/>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Leveraging the second round of </a:t>
            </a:r>
            <a:r>
              <a:rPr lang="en-US" sz="1150" b="1" dirty="0">
                <a:solidFill>
                  <a:srgbClr val="D2533C"/>
                </a:solidFill>
                <a:latin typeface="Arial"/>
              </a:rPr>
              <a:t>State Opioid Response (SOR) funding </a:t>
            </a:r>
            <a:r>
              <a:rPr lang="en-US" sz="1150" dirty="0">
                <a:solidFill>
                  <a:srgbClr val="D2533C"/>
                </a:solidFill>
                <a:latin typeface="Arial"/>
              </a:rPr>
              <a:t>from SAMHSA to increase access in Massachusetts to all FDA-approved forms of MOUD, reduce unmet treatment needs, and reduce opioid/stimulant misuse and overdose.</a:t>
            </a:r>
          </a:p>
          <a:p>
            <a:pPr marL="285750" indent="-285750" algn="just" defTabSz="914400">
              <a:buFont typeface="Arial" panose="020B0604020202020204" pitchFamily="34" charset="0"/>
              <a:buChar char="•"/>
              <a:defRPr/>
            </a:pPr>
            <a:endParaRPr lang="en-US" sz="1150" dirty="0">
              <a:solidFill>
                <a:srgbClr val="D2533C"/>
              </a:solidFill>
              <a:latin typeface="Arial"/>
            </a:endParaRPr>
          </a:p>
          <a:p>
            <a:pPr marL="285750" indent="-285750" algn="just" defTabSz="914400">
              <a:buFont typeface="Arial" panose="020B0604020202020204" pitchFamily="34" charset="0"/>
              <a:buChar char="•"/>
              <a:defRPr/>
            </a:pPr>
            <a:r>
              <a:rPr lang="en-US" sz="1150" dirty="0">
                <a:solidFill>
                  <a:srgbClr val="D2533C"/>
                </a:solidFill>
                <a:latin typeface="Arial"/>
              </a:rPr>
              <a:t>Working with programs to </a:t>
            </a:r>
            <a:r>
              <a:rPr lang="en-US" sz="1150" b="1" dirty="0">
                <a:solidFill>
                  <a:srgbClr val="D2533C"/>
                </a:solidFill>
                <a:latin typeface="Arial"/>
              </a:rPr>
              <a:t>prevent and mitigate the spread of COVID-19</a:t>
            </a:r>
            <a:r>
              <a:rPr lang="en-US" sz="1150" dirty="0">
                <a:solidFill>
                  <a:srgbClr val="D2533C"/>
                </a:solidFill>
                <a:latin typeface="Arial"/>
              </a:rPr>
              <a:t>, including distributing guidance on surveillance testing, screening and isolation of patients/staff, and increased flexibility in bed allocation between different service settings to accommodate changing patient needs at individual programs.</a:t>
            </a:r>
          </a:p>
          <a:p>
            <a:pPr marL="285750" indent="-285750" algn="just" defTabSz="914400">
              <a:buFont typeface="Arial" panose="020B0604020202020204" pitchFamily="34" charset="0"/>
              <a:buChar char="•"/>
              <a:defRPr/>
            </a:pPr>
            <a:endParaRPr lang="en-US" sz="1450" dirty="0">
              <a:solidFill>
                <a:srgbClr val="D2533C"/>
              </a:solidFill>
              <a:latin typeface="Arial"/>
            </a:endParaRPr>
          </a:p>
          <a:p>
            <a:pPr marL="285750" indent="-285750" algn="just" defTabSz="914400">
              <a:buFont typeface="Arial" panose="020B0604020202020204" pitchFamily="34" charset="0"/>
              <a:buChar char="•"/>
              <a:defRPr/>
            </a:pPr>
            <a:endParaRPr lang="en-US" sz="1450" dirty="0">
              <a:solidFill>
                <a:srgbClr val="D2533C"/>
              </a:solidFill>
              <a:latin typeface="Arial"/>
            </a:endParaRPr>
          </a:p>
        </p:txBody>
      </p:sp>
    </p:spTree>
    <p:extLst>
      <p:ext uri="{BB962C8B-B14F-4D97-AF65-F5344CB8AC3E}">
        <p14:creationId xmlns:p14="http://schemas.microsoft.com/office/powerpoint/2010/main" val="15649016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4" name="Google Shape;224;p26"/>
          <p:cNvSpPr/>
          <p:nvPr/>
        </p:nvSpPr>
        <p:spPr>
          <a:xfrm>
            <a:off x="185035" y="2065856"/>
            <a:ext cx="11774376" cy="4369265"/>
          </a:xfrm>
          <a:prstGeom prst="rect">
            <a:avLst/>
          </a:prstGeom>
          <a:solidFill>
            <a:srgbClr val="509446"/>
          </a:solidFill>
          <a:ln w="38100">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Heard</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Need to expand and adapt services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Action Taken</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DPH's Suicide Prevention Program with intra- &amp; inter-agency partners: </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Supporting expanded/adapted services including offering virtual support groups, new in-language groups, tele-check calls, peer programs (for youth and attempt survivors)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Increased support to crisis centers who provide emotional support for those experiencing suicidal crisis or emotional pain, contracted with Riverside Trauma Center to provide services to schools/communities after the death of a youth by suicide</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New/modified online training modules on Behavioral Health among Older Adults, providing suicide prevention training to MA Corrections, first offering for state employees, Zero Suicide monthly learning series provided to health care, behavioral health care and community organizations in southeast MA, trainings for the public, Annual Suicide Prevention Conference to be held virtually 5/19 &amp; 5/20</a:t>
            </a: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4267" b="1" i="0" u="none" strike="noStrike" kern="0" cap="none" spc="800" normalizeH="0" baseline="0" noProof="0">
                <a:ln>
                  <a:noFill/>
                </a:ln>
                <a:solidFill>
                  <a:srgbClr val="FFFFFF"/>
                </a:solidFill>
                <a:effectLst/>
                <a:uLnTx/>
                <a:uFillTx/>
                <a:latin typeface="Abadi Extra Light"/>
                <a:cs typeface="Arial"/>
                <a:sym typeface="Arial"/>
              </a:rPr>
              <a:t>DATA TO ACTION – EXAMPLE</a:t>
            </a:r>
            <a:endParaRPr kumimoji="0" lang="en-US" sz="4267" b="1" i="0" u="none" strike="noStrike" kern="0" cap="none" spc="0" normalizeH="0" baseline="0" noProof="0">
              <a:ln>
                <a:noFill/>
              </a:ln>
              <a:solidFill>
                <a:srgbClr val="FFFFFF"/>
              </a:solidFill>
              <a:effectLst/>
              <a:uLnTx/>
              <a:uFillTx/>
              <a:latin typeface="Abadi Extra Light"/>
              <a:cs typeface="Arial"/>
              <a:sym typeface="Arial"/>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2961" y="1107358"/>
            <a:ext cx="12189040" cy="956489"/>
          </a:xfrm>
          <a:prstGeom prst="rect">
            <a:avLst/>
          </a:prstGeom>
          <a:solidFill>
            <a:schemeClr val="bg1"/>
          </a:solidFill>
          <a:ln w="38100">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rPr>
              <a:t>Key Finding: Mental Health - Requests for suicide prevention and crisis management resources were as high as 11% among certain subpopulations and was the highest among Transgender respondents, non-binary respondents, and respondents questioning their gender identity.</a:t>
            </a:r>
          </a:p>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endPar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7" name="Rectangle 6">
            <a:extLst>
              <a:ext uri="{FF2B5EF4-FFF2-40B4-BE49-F238E27FC236}">
                <a16:creationId xmlns:a16="http://schemas.microsoft.com/office/drawing/2014/main" id="{14392A59-C38D-44A4-AF02-6CBBBBCA3B1F}"/>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755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3130942" y="2895050"/>
            <a:ext cx="6115049" cy="571502"/>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i="1" cap="none" dirty="0">
                <a:solidFill>
                  <a:prstClr val="white"/>
                </a:solidFill>
              </a:rPr>
              <a:t>Next Meeting:</a:t>
            </a: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878858" y="3535738"/>
            <a:ext cx="4618822" cy="633413"/>
          </a:xfrm>
          <a:prstGeom prst="rect">
            <a:avLst/>
          </a:prstGeom>
        </p:spPr>
        <p:txBody>
          <a:bodyPr vert="horz" lIns="68580" tIns="34290" rIns="68580" bIns="3429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3750" b="1" dirty="0">
                <a:solidFill>
                  <a:sysClr val="window" lastClr="FFFFFF"/>
                </a:solidFill>
                <a:latin typeface="Calibri"/>
              </a:rPr>
              <a:t>June 9, 2021</a:t>
            </a:r>
          </a:p>
        </p:txBody>
      </p:sp>
    </p:spTree>
    <p:extLst>
      <p:ext uri="{BB962C8B-B14F-4D97-AF65-F5344CB8AC3E}">
        <p14:creationId xmlns:p14="http://schemas.microsoft.com/office/powerpoint/2010/main" val="142609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092877"/>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Determination of Need</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200" i="1" dirty="0">
                <a:solidFill>
                  <a:schemeClr val="bg1"/>
                </a:solidFill>
              </a:rPr>
              <a:t>Request by UMass Memorial Health Care, Inc. for Substantial Change in Service </a:t>
            </a:r>
            <a:endParaRPr lang="en-US" sz="31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622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05D3-46DB-42E2-A9EF-FA7FD25DCA0C}"/>
              </a:ext>
            </a:extLst>
          </p:cNvPr>
          <p:cNvSpPr>
            <a:spLocks noGrp="1"/>
          </p:cNvSpPr>
          <p:nvPr>
            <p:ph type="ctrTitle" idx="4294967295"/>
          </p:nvPr>
        </p:nvSpPr>
        <p:spPr>
          <a:xfrm>
            <a:off x="1809750" y="2627312"/>
            <a:ext cx="10234613" cy="1587500"/>
          </a:xfrm>
        </p:spPr>
        <p:txBody>
          <a:bodyPr>
            <a:normAutofit/>
          </a:bodyPr>
          <a:lstStyle/>
          <a:p>
            <a:pPr algn="ctr"/>
            <a:r>
              <a:rPr lang="en-US" sz="4000" b="1" cap="all" dirty="0">
                <a:solidFill>
                  <a:schemeClr val="bg1"/>
                </a:solidFill>
                <a:latin typeface="Arial" panose="020B0604020202020204" pitchFamily="34" charset="0"/>
                <a:cs typeface="Arial" panose="020B0604020202020204" pitchFamily="34" charset="0"/>
              </a:rPr>
              <a:t>Massachusetts cancer registry</a:t>
            </a:r>
            <a:br>
              <a:rPr lang="en-US" sz="4000" b="1" dirty="0">
                <a:solidFill>
                  <a:schemeClr val="bg1"/>
                </a:solidFill>
                <a:latin typeface="Arial" panose="020B0604020202020204" pitchFamily="34" charset="0"/>
                <a:cs typeface="Arial" panose="020B0604020202020204" pitchFamily="34" charset="0"/>
              </a:rPr>
            </a:br>
            <a:r>
              <a:rPr lang="en-US" sz="3100" dirty="0">
                <a:solidFill>
                  <a:schemeClr val="bg1"/>
                </a:solidFill>
                <a:latin typeface="Arial" panose="020B0604020202020204" pitchFamily="34" charset="0"/>
                <a:cs typeface="Arial" panose="020B0604020202020204" pitchFamily="34" charset="0"/>
              </a:rPr>
              <a:t>Amendments to 105 CMR 301.000:  </a:t>
            </a:r>
            <a:r>
              <a:rPr lang="en-US" sz="3100" i="1" dirty="0">
                <a:solidFill>
                  <a:schemeClr val="bg1"/>
                </a:solidFill>
                <a:latin typeface="Arial" panose="020B0604020202020204" pitchFamily="34" charset="0"/>
                <a:cs typeface="Arial" panose="020B0604020202020204" pitchFamily="34" charset="0"/>
              </a:rPr>
              <a:t>Cancer Registry</a:t>
            </a:r>
          </a:p>
        </p:txBody>
      </p:sp>
      <p:sp>
        <p:nvSpPr>
          <p:cNvPr id="3" name="Subtitle 2">
            <a:extLst>
              <a:ext uri="{FF2B5EF4-FFF2-40B4-BE49-F238E27FC236}">
                <a16:creationId xmlns:a16="http://schemas.microsoft.com/office/drawing/2014/main" id="{B26B170B-677E-486F-8F6C-775E77ACE364}"/>
              </a:ext>
            </a:extLst>
          </p:cNvPr>
          <p:cNvSpPr>
            <a:spLocks noGrp="1"/>
          </p:cNvSpPr>
          <p:nvPr>
            <p:ph type="subTitle" idx="4294967295"/>
          </p:nvPr>
        </p:nvSpPr>
        <p:spPr>
          <a:xfrm>
            <a:off x="609600" y="4519613"/>
            <a:ext cx="6400800" cy="1947862"/>
          </a:xfrm>
        </p:spPr>
        <p:txBody>
          <a:bodyPr/>
          <a:lstStyle/>
          <a:p>
            <a:pPr marL="0" indent="0">
              <a:buNone/>
            </a:pPr>
            <a:r>
              <a:rPr lang="en-US" sz="2400" dirty="0">
                <a:solidFill>
                  <a:schemeClr val="bg1"/>
                </a:solidFill>
              </a:rPr>
              <a:t>Susan T Gershman, MS, MPH, PhD, CTR</a:t>
            </a:r>
          </a:p>
          <a:p>
            <a:pPr marL="0" indent="0">
              <a:buNone/>
            </a:pPr>
            <a:r>
              <a:rPr lang="en-US" sz="2400" dirty="0">
                <a:solidFill>
                  <a:schemeClr val="bg1"/>
                </a:solidFill>
              </a:rPr>
              <a:t>Director, Massachusetts Cancer Registry </a:t>
            </a:r>
          </a:p>
          <a:p>
            <a:pPr marL="0" indent="0">
              <a:buNone/>
            </a:pPr>
            <a:endParaRPr lang="en-US" sz="1000" dirty="0">
              <a:solidFill>
                <a:schemeClr val="bg1"/>
              </a:solidFill>
            </a:endParaRPr>
          </a:p>
          <a:p>
            <a:pPr marL="0" indent="0">
              <a:buNone/>
            </a:pPr>
            <a:r>
              <a:rPr lang="en-US" sz="2400" dirty="0">
                <a:solidFill>
                  <a:schemeClr val="bg1"/>
                </a:solidFill>
              </a:rPr>
              <a:t>Jim Ballin, JD</a:t>
            </a:r>
          </a:p>
          <a:p>
            <a:pPr marL="0" indent="0">
              <a:buNone/>
            </a:pPr>
            <a:r>
              <a:rPr lang="en-US" sz="2400" dirty="0">
                <a:solidFill>
                  <a:schemeClr val="bg1"/>
                </a:solidFill>
              </a:rPr>
              <a:t>Deputy General Counsel</a:t>
            </a:r>
          </a:p>
        </p:txBody>
      </p:sp>
    </p:spTree>
    <p:extLst>
      <p:ext uri="{BB962C8B-B14F-4D97-AF65-F5344CB8AC3E}">
        <p14:creationId xmlns:p14="http://schemas.microsoft.com/office/powerpoint/2010/main" val="762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866775" y="3429000"/>
            <a:ext cx="100869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628775" y="299847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43200" y="3168184"/>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5429250" y="3219451"/>
            <a:ext cx="0" cy="8338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3514726" y="2754630"/>
            <a:ext cx="1633" cy="9296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4219575" y="3219450"/>
            <a:ext cx="0" cy="17678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6172200" y="2754630"/>
            <a:ext cx="0" cy="9296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7200900" y="3190396"/>
            <a:ext cx="0" cy="96740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067800" y="2767758"/>
            <a:ext cx="0" cy="8452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4829175" y="1645921"/>
            <a:ext cx="0" cy="22155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9150" y="1377315"/>
            <a:ext cx="1905000" cy="1631216"/>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1980:</a:t>
            </a:r>
          </a:p>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MCR Established  (MGL c. 111, s. 111B)</a:t>
            </a:r>
          </a:p>
        </p:txBody>
      </p:sp>
      <p:sp>
        <p:nvSpPr>
          <p:cNvPr id="23" name="TextBox 22"/>
          <p:cNvSpPr txBox="1"/>
          <p:nvPr/>
        </p:nvSpPr>
        <p:spPr>
          <a:xfrm>
            <a:off x="2057400" y="4692185"/>
            <a:ext cx="2819400" cy="1015663"/>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1982:</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Began case </a:t>
            </a:r>
          </a:p>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a:t>
            </a:r>
          </a:p>
        </p:txBody>
      </p:sp>
      <p:sp>
        <p:nvSpPr>
          <p:cNvPr id="24" name="TextBox 23"/>
          <p:cNvSpPr txBox="1"/>
          <p:nvPr/>
        </p:nvSpPr>
        <p:spPr>
          <a:xfrm>
            <a:off x="3038475" y="1567430"/>
            <a:ext cx="1219200" cy="1015663"/>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1992:</a:t>
            </a:r>
          </a:p>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Situ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Cases</a:t>
            </a:r>
          </a:p>
        </p:txBody>
      </p:sp>
      <p:sp>
        <p:nvSpPr>
          <p:cNvPr id="25" name="TextBox 24"/>
          <p:cNvSpPr txBox="1"/>
          <p:nvPr/>
        </p:nvSpPr>
        <p:spPr>
          <a:xfrm>
            <a:off x="3764008" y="4987290"/>
            <a:ext cx="2286000" cy="1015663"/>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1994:</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funding (CDC/NPCR)</a:t>
            </a:r>
          </a:p>
        </p:txBody>
      </p:sp>
      <p:sp>
        <p:nvSpPr>
          <p:cNvPr id="26" name="TextBox 25"/>
          <p:cNvSpPr txBox="1"/>
          <p:nvPr/>
        </p:nvSpPr>
        <p:spPr>
          <a:xfrm>
            <a:off x="4257675" y="993608"/>
            <a:ext cx="3124200" cy="707886"/>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1995:</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a:t>
            </a:r>
          </a:p>
        </p:txBody>
      </p:sp>
      <p:sp>
        <p:nvSpPr>
          <p:cNvPr id="27" name="TextBox 26"/>
          <p:cNvSpPr txBox="1"/>
          <p:nvPr/>
        </p:nvSpPr>
        <p:spPr>
          <a:xfrm>
            <a:off x="4850130" y="4053296"/>
            <a:ext cx="1676400" cy="1015663"/>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1997:</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 Clearance</a:t>
            </a:r>
          </a:p>
        </p:txBody>
      </p:sp>
      <p:sp>
        <p:nvSpPr>
          <p:cNvPr id="28" name="TextBox 27"/>
          <p:cNvSpPr txBox="1"/>
          <p:nvPr/>
        </p:nvSpPr>
        <p:spPr>
          <a:xfrm>
            <a:off x="5781675" y="1567430"/>
            <a:ext cx="1832610" cy="1015663"/>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2000:</a:t>
            </a:r>
          </a:p>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Outpatient Reporting</a:t>
            </a:r>
          </a:p>
        </p:txBody>
      </p:sp>
      <p:sp>
        <p:nvSpPr>
          <p:cNvPr id="29" name="TextBox 28"/>
          <p:cNvSpPr txBox="1"/>
          <p:nvPr/>
        </p:nvSpPr>
        <p:spPr>
          <a:xfrm>
            <a:off x="6545580" y="4103383"/>
            <a:ext cx="2971800" cy="1631216"/>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2004: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of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benign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brain-related tumors; Collaborative Staging</a:t>
            </a:r>
          </a:p>
        </p:txBody>
      </p:sp>
      <p:sp>
        <p:nvSpPr>
          <p:cNvPr id="30" name="TextBox 29"/>
          <p:cNvSpPr txBox="1"/>
          <p:nvPr/>
        </p:nvSpPr>
        <p:spPr>
          <a:xfrm>
            <a:off x="7391401" y="1438366"/>
            <a:ext cx="2657475" cy="1323439"/>
          </a:xfrm>
          <a:prstGeom prst="rect">
            <a:avLst/>
          </a:prstGeom>
          <a:noFill/>
        </p:spPr>
        <p:txBody>
          <a:bodyPr wrap="square" rtlCol="0">
            <a:spAutoFit/>
          </a:bodyPr>
          <a:lstStyle/>
          <a:p>
            <a:pPr marL="0" marR="0" lvl="0" indent="0" algn="r"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 </a:t>
            </a:r>
          </a:p>
          <a:p>
            <a:pPr marL="0" marR="0" lvl="0" indent="0" algn="r"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 Stage 2 cancer reporting for Eligible Providers</a:t>
            </a:r>
          </a:p>
        </p:txBody>
      </p:sp>
      <p:cxnSp>
        <p:nvCxnSpPr>
          <p:cNvPr id="31" name="Straight Connector 30"/>
          <p:cNvCxnSpPr>
            <a:cxnSpLocks/>
          </p:cNvCxnSpPr>
          <p:nvPr/>
        </p:nvCxnSpPr>
        <p:spPr>
          <a:xfrm>
            <a:off x="10298430" y="3093818"/>
            <a:ext cx="0" cy="103843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15525" y="4132250"/>
            <a:ext cx="2286000" cy="1323439"/>
          </a:xfrm>
          <a:prstGeom prst="rect">
            <a:avLst/>
          </a:prstGeom>
          <a:noFill/>
        </p:spPr>
        <p:txBody>
          <a:bodyPr wrap="square" rtlCol="0">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a:t>
            </a:r>
          </a:p>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(NCI/SEER)</a:t>
            </a:r>
          </a:p>
        </p:txBody>
      </p:sp>
    </p:spTree>
    <p:extLst>
      <p:ext uri="{BB962C8B-B14F-4D97-AF65-F5344CB8AC3E}">
        <p14:creationId xmlns:p14="http://schemas.microsoft.com/office/powerpoint/2010/main" val="380452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FE12-4050-45DE-842E-3CF66DA1AAFE}"/>
              </a:ext>
            </a:extLst>
          </p:cNvPr>
          <p:cNvSpPr>
            <a:spLocks noGrp="1"/>
          </p:cNvSpPr>
          <p:nvPr>
            <p:ph type="ctrTitle" idx="4294967295"/>
          </p:nvPr>
        </p:nvSpPr>
        <p:spPr>
          <a:xfrm>
            <a:off x="-1" y="685800"/>
            <a:ext cx="11637171" cy="5591175"/>
          </a:xfrm>
        </p:spPr>
        <p:txBody>
          <a:bodyPr>
            <a:normAutofit/>
          </a:bodyPr>
          <a:lstStyle/>
          <a:p>
            <a:br>
              <a:rPr kumimoji="0" lang="en-US" sz="2000" b="1" i="0" u="none" strike="noStrike" kern="1200" spc="0" normalizeH="0" baseline="0" noProof="0" dirty="0">
                <a:solidFill>
                  <a:srgbClr val="146194">
                    <a:lumMod val="75000"/>
                  </a:srgbClr>
                </a:solidFill>
                <a:effectLst/>
                <a:uLnTx/>
                <a:uFillTx/>
                <a:latin typeface="Century Gothic" panose="020B0502020202020204"/>
                <a:ea typeface="+mn-ea"/>
                <a:cs typeface="+mn-cs"/>
              </a:rPr>
            </a:br>
            <a:br>
              <a:rPr kumimoji="0" lang="en-US" sz="2400" i="0" u="none" strike="noStrike" kern="1200" spc="0" normalizeH="0" baseline="0" noProof="0" dirty="0">
                <a:solidFill>
                  <a:srgbClr val="146194">
                    <a:lumMod val="75000"/>
                  </a:srgbClr>
                </a:solidFill>
                <a:effectLst/>
                <a:uLnTx/>
                <a:uFillTx/>
                <a:latin typeface="Century Gothic" panose="020B0502020202020204"/>
                <a:ea typeface="+mn-ea"/>
                <a:cs typeface="+mn-cs"/>
              </a:rPr>
            </a:br>
            <a:r>
              <a:rPr kumimoji="0" lang="en-US" sz="2400" i="0" u="none" strike="noStrike" kern="1200" spc="0" normalizeH="0" baseline="0" noProof="0" dirty="0">
                <a:effectLst/>
                <a:uLnTx/>
                <a:uFillTx/>
                <a:latin typeface="Calibri" panose="020F0502020204030204" pitchFamily="34" charset="0"/>
                <a:ea typeface="+mn-ea"/>
                <a:cs typeface="Calibri" panose="020F0502020204030204" pitchFamily="34" charset="0"/>
              </a:rPr>
              <a:t>I</a:t>
            </a:r>
            <a:r>
              <a:rPr kumimoji="0" lang="en-US"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mprove organization, add clarity, and update standards</a:t>
            </a: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r>
              <a:rPr lang="en-US" sz="2400" cap="none" dirty="0">
                <a:ln>
                  <a:noFill/>
                </a:ln>
                <a:latin typeface="Calibri" panose="020F0502020204030204" pitchFamily="34" charset="0"/>
                <a:ea typeface="+mn-ea"/>
                <a:cs typeface="Calibri" panose="020F0502020204030204" pitchFamily="34" charset="0"/>
              </a:rPr>
              <a:t>Clarify what information is required to be reported or made available to the Cancer Registry and who is subject to these requirements</a:t>
            </a:r>
            <a:br>
              <a:rPr lang="en-US" sz="2400" cap="none" dirty="0">
                <a:ln>
                  <a:noFill/>
                </a:ln>
                <a:latin typeface="Calibri" panose="020F0502020204030204" pitchFamily="34" charset="0"/>
                <a:ea typeface="+mn-ea"/>
                <a:cs typeface="Calibri" panose="020F0502020204030204" pitchFamily="34" charset="0"/>
              </a:rPr>
            </a:br>
            <a:br>
              <a:rPr lang="en-US" sz="2400" cap="none">
                <a:ln>
                  <a:noFill/>
                </a:ln>
                <a:latin typeface="Calibri" panose="020F0502020204030204" pitchFamily="34" charset="0"/>
                <a:ea typeface="+mn-ea"/>
                <a:cs typeface="Calibri" panose="020F0502020204030204" pitchFamily="34" charset="0"/>
              </a:rPr>
            </a:br>
            <a:r>
              <a:rPr lang="en-US" sz="2400" cap="none">
                <a:ln>
                  <a:noFill/>
                </a:ln>
                <a:latin typeface="Calibri" panose="020F0502020204030204" pitchFamily="34" charset="0"/>
                <a:ea typeface="+mn-ea"/>
                <a:cs typeface="Calibri" panose="020F0502020204030204" pitchFamily="34" charset="0"/>
              </a:rPr>
              <a:t>Revise the confidentiality section to clarify limitations on who may access confidential cancer records.</a:t>
            </a:r>
            <a:br>
              <a:rPr lang="en-US" sz="2400" cap="none" dirty="0">
                <a:ln>
                  <a:noFill/>
                </a:ln>
                <a:latin typeface="Calibri" panose="020F0502020204030204" pitchFamily="34" charset="0"/>
                <a:ea typeface="+mn-ea"/>
                <a:cs typeface="Calibri" panose="020F0502020204030204" pitchFamily="34" charset="0"/>
              </a:rPr>
            </a:br>
            <a:br>
              <a:rPr lang="en-US" sz="2400" cap="none" dirty="0">
                <a:ln>
                  <a:noFill/>
                </a:ln>
                <a:latin typeface="Calibri" panose="020F0502020204030204" pitchFamily="34" charset="0"/>
                <a:ea typeface="+mn-ea"/>
                <a:cs typeface="Calibri" panose="020F0502020204030204" pitchFamily="34" charset="0"/>
              </a:rPr>
            </a:br>
            <a:r>
              <a:rPr lang="en-US" sz="2400" cap="none" dirty="0">
                <a:ln>
                  <a:noFill/>
                </a:ln>
                <a:latin typeface="Calibri" panose="020F0502020204030204" pitchFamily="34" charset="0"/>
                <a:ea typeface="+mn-ea"/>
                <a:cs typeface="Calibri" panose="020F0502020204030204" pitchFamily="34" charset="0"/>
              </a:rPr>
              <a:t>Incorporate</a:t>
            </a:r>
            <a:r>
              <a:rPr kumimoji="0" lang="en-US" sz="2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new requirements as a National Cancer Institute’s Surveillance, Epidemiology, and End Results (SEER) Registry</a:t>
            </a:r>
            <a:endParaRPr lang="en-US" sz="2400" i="1" dirty="0"/>
          </a:p>
        </p:txBody>
      </p:sp>
      <p:sp>
        <p:nvSpPr>
          <p:cNvPr id="4" name="TextBox 3">
            <a:extLst>
              <a:ext uri="{FF2B5EF4-FFF2-40B4-BE49-F238E27FC236}">
                <a16:creationId xmlns:a16="http://schemas.microsoft.com/office/drawing/2014/main" id="{1387C827-6DD4-4D88-B64D-28472CE39CC3}"/>
              </a:ext>
            </a:extLst>
          </p:cNvPr>
          <p:cNvSpPr txBox="1"/>
          <p:nvPr/>
        </p:nvSpPr>
        <p:spPr>
          <a:xfrm>
            <a:off x="335755" y="177254"/>
            <a:ext cx="9751219" cy="707886"/>
          </a:xfrm>
          <a:prstGeom prst="rect">
            <a:avLst/>
          </a:prstGeom>
          <a:noFill/>
        </p:spPr>
        <p:txBody>
          <a:bodyPr wrap="square">
            <a:spAutoFit/>
          </a:bodyPr>
          <a:lstStyle/>
          <a:p>
            <a:pPr marL="0" marR="0" lvl="0" indent="0" algn="l" defTabSz="901004"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of Proposed Amendments</a:t>
            </a:r>
          </a:p>
        </p:txBody>
      </p:sp>
    </p:spTree>
    <p:extLst>
      <p:ext uri="{BB962C8B-B14F-4D97-AF65-F5344CB8AC3E}">
        <p14:creationId xmlns:p14="http://schemas.microsoft.com/office/powerpoint/2010/main" val="302744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B360-36D3-4F2D-A209-88C833CD762F}"/>
              </a:ext>
            </a:extLst>
          </p:cNvPr>
          <p:cNvSpPr>
            <a:spLocks noGrp="1"/>
          </p:cNvSpPr>
          <p:nvPr>
            <p:ph type="title" idx="4294967295"/>
          </p:nvPr>
        </p:nvSpPr>
        <p:spPr>
          <a:xfrm>
            <a:off x="542925" y="225425"/>
            <a:ext cx="8534400" cy="527050"/>
          </a:xfrm>
        </p:spPr>
        <p:txBody>
          <a:bodyPr/>
          <a:lstStyle/>
          <a:p>
            <a:r>
              <a:rPr lang="en-US" b="1" dirty="0">
                <a:solidFill>
                  <a:schemeClr val="bg1"/>
                </a:solidFill>
                <a:latin typeface="Arial" panose="020B0604020202020204" pitchFamily="34" charset="0"/>
                <a:cs typeface="Arial" panose="020B0604020202020204" pitchFamily="34" charset="0"/>
              </a:rPr>
              <a:t>105 CMR 301.005:  Definitions</a:t>
            </a:r>
          </a:p>
        </p:txBody>
      </p:sp>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276224" y="1733550"/>
            <a:ext cx="10906126" cy="1498600"/>
          </a:xfrm>
        </p:spPr>
        <p:txBody>
          <a:bodyPr>
            <a:noAutofit/>
          </a:bodyPr>
          <a:lstStyle/>
          <a:p>
            <a:pPr marL="0" indent="0">
              <a:buNone/>
            </a:pPr>
            <a:r>
              <a:rPr lang="en-US" dirty="0"/>
              <a:t>The definition for “Health Care Provider” has been revised to clarify which providers are intended to be included under this definition and explicitly includes nurse practitioners and physician assistants. </a:t>
            </a:r>
          </a:p>
        </p:txBody>
      </p:sp>
    </p:spTree>
    <p:extLst>
      <p:ext uri="{BB962C8B-B14F-4D97-AF65-F5344CB8AC3E}">
        <p14:creationId xmlns:p14="http://schemas.microsoft.com/office/powerpoint/2010/main" val="390113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B360-36D3-4F2D-A209-88C833CD762F}"/>
              </a:ext>
            </a:extLst>
          </p:cNvPr>
          <p:cNvSpPr>
            <a:spLocks noGrp="1"/>
          </p:cNvSpPr>
          <p:nvPr>
            <p:ph type="title" idx="4294967295"/>
          </p:nvPr>
        </p:nvSpPr>
        <p:spPr>
          <a:xfrm>
            <a:off x="419099" y="176213"/>
            <a:ext cx="10677525" cy="1127125"/>
          </a:xfrm>
        </p:spPr>
        <p:txBody>
          <a:bodyPr/>
          <a:lstStyle/>
          <a:p>
            <a:r>
              <a:rPr lang="en-US" sz="4000" b="1" dirty="0">
                <a:solidFill>
                  <a:schemeClr val="bg1"/>
                </a:solidFill>
                <a:latin typeface="Arial" panose="020B0604020202020204" pitchFamily="34" charset="0"/>
                <a:cs typeface="Arial" panose="020B0604020202020204" pitchFamily="34" charset="0"/>
              </a:rPr>
              <a:t>105 CMR 301.010: Required Reporting</a:t>
            </a:r>
          </a:p>
        </p:txBody>
      </p:sp>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257175" y="1498600"/>
            <a:ext cx="11296650" cy="2408238"/>
          </a:xfrm>
        </p:spPr>
        <p:txBody>
          <a:bodyPr>
            <a:noAutofit/>
          </a:bodyPr>
          <a:lstStyle/>
          <a:p>
            <a:pPr marL="0" indent="0">
              <a:buNone/>
            </a:pPr>
            <a:r>
              <a:rPr lang="en-US" sz="2800" dirty="0"/>
              <a:t>This section was revised to clarify required reporting by health care facilities and incorporates language from 301.020.  It also adds subsection (B) which describes when a health care provider must report and when such reporting can be done by the facility where the provider works.</a:t>
            </a:r>
          </a:p>
        </p:txBody>
      </p:sp>
    </p:spTree>
    <p:extLst>
      <p:ext uri="{BB962C8B-B14F-4D97-AF65-F5344CB8AC3E}">
        <p14:creationId xmlns:p14="http://schemas.microsoft.com/office/powerpoint/2010/main" val="5986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B360-36D3-4F2D-A209-88C833CD762F}"/>
              </a:ext>
            </a:extLst>
          </p:cNvPr>
          <p:cNvSpPr>
            <a:spLocks noGrp="1"/>
          </p:cNvSpPr>
          <p:nvPr>
            <p:ph type="title" idx="4294967295"/>
          </p:nvPr>
        </p:nvSpPr>
        <p:spPr>
          <a:xfrm>
            <a:off x="47624" y="292100"/>
            <a:ext cx="12192001" cy="1393825"/>
          </a:xfrm>
        </p:spPr>
        <p:txBody>
          <a:bodyPr/>
          <a:lstStyle/>
          <a:p>
            <a:r>
              <a:rPr lang="en-US" sz="3600" b="1" dirty="0">
                <a:solidFill>
                  <a:schemeClr val="bg1"/>
                </a:solidFill>
                <a:latin typeface="Arial" panose="020B0604020202020204" pitchFamily="34" charset="0"/>
                <a:cs typeface="Arial" panose="020B0604020202020204" pitchFamily="34" charset="0"/>
              </a:rPr>
              <a:t>105 CMR 301.015: Information Required to be Reported</a:t>
            </a:r>
          </a:p>
        </p:txBody>
      </p:sp>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47624" y="1547813"/>
            <a:ext cx="12087225" cy="2230437"/>
          </a:xfrm>
        </p:spPr>
        <p:txBody>
          <a:bodyPr>
            <a:noAutofit/>
          </a:bodyPr>
          <a:lstStyle/>
          <a:p>
            <a:pPr marL="0" indent="0">
              <a:buNone/>
            </a:pPr>
            <a:r>
              <a:rPr lang="en-US" sz="2800" dirty="0"/>
              <a:t>Minor changes were made to clarify what types of information must be reported and expands on a “catch all” provision.  This section was revised to include only the categories of information required to be reported rather than a complete list of data items.  The complete list of data items required to be reported is provided in a data manual produced by the MCR that is periodically revised in accordance with national standards and is made available to all mandated reporters.</a:t>
            </a:r>
          </a:p>
        </p:txBody>
      </p:sp>
    </p:spTree>
    <p:extLst>
      <p:ext uri="{BB962C8B-B14F-4D97-AF65-F5344CB8AC3E}">
        <p14:creationId xmlns:p14="http://schemas.microsoft.com/office/powerpoint/2010/main" val="413446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B360-36D3-4F2D-A209-88C833CD762F}"/>
              </a:ext>
            </a:extLst>
          </p:cNvPr>
          <p:cNvSpPr>
            <a:spLocks noGrp="1"/>
          </p:cNvSpPr>
          <p:nvPr>
            <p:ph type="title" idx="4294967295"/>
          </p:nvPr>
        </p:nvSpPr>
        <p:spPr>
          <a:xfrm>
            <a:off x="342899" y="0"/>
            <a:ext cx="12192001" cy="1130300"/>
          </a:xfrm>
        </p:spPr>
        <p:txBody>
          <a:bodyPr>
            <a:normAutofit/>
          </a:bodyPr>
          <a:lstStyle/>
          <a:p>
            <a:r>
              <a:rPr lang="en-US" sz="3500" b="1" dirty="0">
                <a:solidFill>
                  <a:schemeClr val="bg1"/>
                </a:solidFill>
                <a:latin typeface="Arial" panose="020B0604020202020204" pitchFamily="34" charset="0"/>
                <a:cs typeface="Arial" panose="020B0604020202020204" pitchFamily="34" charset="0"/>
              </a:rPr>
              <a:t>105 CMR 301.035:  Quality Assurance and Case Ascertainment</a:t>
            </a:r>
          </a:p>
        </p:txBody>
      </p:sp>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42899" y="1471613"/>
            <a:ext cx="11087100" cy="2435225"/>
          </a:xfrm>
        </p:spPr>
        <p:txBody>
          <a:bodyPr>
            <a:noAutofit/>
          </a:bodyPr>
          <a:lstStyle/>
          <a:p>
            <a:pPr marL="0" indent="0">
              <a:buNone/>
            </a:pPr>
            <a:r>
              <a:rPr lang="en-US" sz="2400" dirty="0"/>
              <a:t>This section was revised to clarify that MCR staff may have access to health care facility and provider records in order to verify the accuracy and completeness of reporting and to identify any missing required reports.  Some unnecessary provisions were deleted.  A specific provision was added to require pharmacists to provide pharmacy records related to cancer treatment medications upon request by the MCR.  This is a priority of NCI/SEER to enhance data collection from all treatment providers.</a:t>
            </a:r>
          </a:p>
        </p:txBody>
      </p:sp>
    </p:spTree>
    <p:extLst>
      <p:ext uri="{BB962C8B-B14F-4D97-AF65-F5344CB8AC3E}">
        <p14:creationId xmlns:p14="http://schemas.microsoft.com/office/powerpoint/2010/main" val="67736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B360-36D3-4F2D-A209-88C833CD762F}"/>
              </a:ext>
            </a:extLst>
          </p:cNvPr>
          <p:cNvSpPr>
            <a:spLocks noGrp="1"/>
          </p:cNvSpPr>
          <p:nvPr>
            <p:ph type="title" idx="4294967295"/>
          </p:nvPr>
        </p:nvSpPr>
        <p:spPr>
          <a:xfrm>
            <a:off x="333375" y="-38100"/>
            <a:ext cx="11963400" cy="1314450"/>
          </a:xfrm>
        </p:spPr>
        <p:txBody>
          <a:bodyPr>
            <a:normAutofit/>
          </a:bodyPr>
          <a:lstStyle/>
          <a:p>
            <a:r>
              <a:rPr lang="en-US" sz="3700" dirty="0">
                <a:solidFill>
                  <a:schemeClr val="bg1"/>
                </a:solidFill>
                <a:latin typeface="Arial" panose="020B0604020202020204" pitchFamily="34" charset="0"/>
                <a:cs typeface="Arial" panose="020B0604020202020204" pitchFamily="34" charset="0"/>
              </a:rPr>
              <a:t>105 CMR 301.040:  Confidentiality of Cancer Registry Records</a:t>
            </a:r>
          </a:p>
        </p:txBody>
      </p:sp>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33375" y="1393825"/>
            <a:ext cx="10496550" cy="1876425"/>
          </a:xfrm>
        </p:spPr>
        <p:txBody>
          <a:bodyPr>
            <a:noAutofit/>
          </a:bodyPr>
          <a:lstStyle/>
          <a:p>
            <a:pPr marL="0" marR="0" indent="0">
              <a:spcBef>
                <a:spcPts val="0"/>
              </a:spcBef>
              <a:spcAft>
                <a:spcPts val="0"/>
              </a:spcAft>
              <a:buNone/>
            </a:pPr>
            <a:r>
              <a:rPr lang="en-US" sz="2800" dirty="0">
                <a:solidFill>
                  <a:srgbClr val="000000"/>
                </a:solidFill>
                <a:effectLst/>
                <a:latin typeface="Calibri" panose="020F0502020204030204" pitchFamily="34" charset="0"/>
                <a:ea typeface="Calibri" panose="020F0502020204030204" pitchFamily="34" charset="0"/>
              </a:rPr>
              <a:t>The confidentiality section was revised to clarify limitations on who may access confidential cancer records and</a:t>
            </a:r>
            <a:r>
              <a:rPr lang="en-US" sz="2800" dirty="0">
                <a:effectLst/>
                <a:latin typeface="Calibri" panose="020F0502020204030204" pitchFamily="34" charset="0"/>
                <a:ea typeface="Calibri" panose="020F0502020204030204" pitchFamily="34" charset="0"/>
              </a:rPr>
              <a:t> specific limited public health purposes for which data sharing is permissible. These updates incorporate data sharing practices and standards that specifically include the Cancer Registry’s new requirements </a:t>
            </a:r>
            <a:r>
              <a:rPr lang="en-US" sz="2800" dirty="0">
                <a:solidFill>
                  <a:srgbClr val="000000"/>
                </a:solidFill>
                <a:effectLst/>
                <a:latin typeface="Calibri" panose="020F0502020204030204" pitchFamily="34" charset="0"/>
                <a:ea typeface="Calibri" panose="020F0502020204030204" pitchFamily="34" charset="0"/>
              </a:rPr>
              <a:t>as an NCI/SEER Registry.</a:t>
            </a:r>
            <a:endParaRPr lang="en-US" sz="2400" dirty="0">
              <a:effectLst/>
              <a:latin typeface="Calibri" panose="020F0502020204030204" pitchFamily="34" charset="0"/>
              <a:ea typeface="Calibri" panose="020F0502020204030204" pitchFamily="34" charset="0"/>
            </a:endParaRPr>
          </a:p>
          <a:p>
            <a:pPr marL="0" indent="0">
              <a:buNone/>
            </a:pPr>
            <a:endParaRPr lang="en-US" sz="2800" dirty="0"/>
          </a:p>
        </p:txBody>
      </p:sp>
    </p:spTree>
    <p:extLst>
      <p:ext uri="{BB962C8B-B14F-4D97-AF65-F5344CB8AC3E}">
        <p14:creationId xmlns:p14="http://schemas.microsoft.com/office/powerpoint/2010/main" val="352649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612" y="1974977"/>
            <a:ext cx="8153399"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all" spc="0" normalizeH="0" baseline="0" noProof="0" dirty="0">
                <a:ln>
                  <a:noFill/>
                </a:ln>
                <a:solidFill>
                  <a:prstClr val="white"/>
                </a:solidFill>
                <a:effectLst/>
                <a:uLnTx/>
                <a:uFillTx/>
                <a:latin typeface="Arial" charset="0"/>
                <a:cs typeface="Arial" charset="0"/>
              </a:rPr>
              <a:t>Public health council</a:t>
            </a:r>
          </a:p>
        </p:txBody>
      </p:sp>
      <p:sp>
        <p:nvSpPr>
          <p:cNvPr id="4" name="TextBox 3"/>
          <p:cNvSpPr txBox="1"/>
          <p:nvPr/>
        </p:nvSpPr>
        <p:spPr>
          <a:xfrm>
            <a:off x="444155" y="5334223"/>
            <a:ext cx="11502188" cy="861770"/>
          </a:xfrm>
          <a:prstGeom prst="rect">
            <a:avLst/>
          </a:prstGeom>
          <a:noFill/>
        </p:spPr>
        <p:txBody>
          <a:bodyPr wrap="square" lIns="90256" tIns="45718" rIns="90256" bIns="45718" rtlCol="0">
            <a:spAutoFit/>
          </a:bodyPr>
          <a:lstStyle/>
          <a:p>
            <a:pPr marL="0" marR="0" lvl="0" indent="0" algn="ctr" defTabSz="901004"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Today’s presentation is available on the mass.gov/</a:t>
            </a:r>
            <a:r>
              <a:rPr kumimoji="0" lang="en-US" sz="2500" b="1" i="1"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dph</a:t>
            </a:r>
            <a:r>
              <a:rPr kumimoji="0" lang="en-US" sz="25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 website under “Upcoming Events” by clicking on the May 12 Public Health Council listing</a:t>
            </a:r>
          </a:p>
        </p:txBody>
      </p:sp>
      <p:sp>
        <p:nvSpPr>
          <p:cNvPr id="6" name="Subtitle 3">
            <a:extLst>
              <a:ext uri="{FF2B5EF4-FFF2-40B4-BE49-F238E27FC236}">
                <a16:creationId xmlns:a16="http://schemas.microsoft.com/office/drawing/2014/main" id="{FF1BA0A7-A603-4A44-96C5-9FA90B2F7419}"/>
              </a:ext>
            </a:extLst>
          </p:cNvPr>
          <p:cNvSpPr txBox="1">
            <a:spLocks/>
          </p:cNvSpPr>
          <p:nvPr/>
        </p:nvSpPr>
        <p:spPr>
          <a:xfrm>
            <a:off x="2787809" y="3726824"/>
            <a:ext cx="6696619" cy="773023"/>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lang="en-US" sz="4000" b="1" dirty="0">
                <a:solidFill>
                  <a:sysClr val="window" lastClr="FFFFFF"/>
                </a:solidFill>
                <a:latin typeface="Calibri"/>
              </a:rPr>
              <a:t>May</a:t>
            </a:r>
            <a:r>
              <a:rPr kumimoji="0" lang="en-US" sz="4000" b="1" i="0" u="none" strike="noStrike" kern="1200" cap="none" spc="0" normalizeH="0" baseline="0" noProof="0" dirty="0">
                <a:ln>
                  <a:noFill/>
                </a:ln>
                <a:solidFill>
                  <a:sysClr val="window" lastClr="FFFFFF"/>
                </a:solidFill>
                <a:effectLst/>
                <a:uLnTx/>
                <a:uFillTx/>
                <a:latin typeface="Calibri"/>
                <a:cs typeface="Arial" charset="0"/>
              </a:rPr>
              <a:t> 12, 2021</a:t>
            </a:r>
          </a:p>
        </p:txBody>
      </p:sp>
    </p:spTree>
    <p:extLst>
      <p:ext uri="{BB962C8B-B14F-4D97-AF65-F5344CB8AC3E}">
        <p14:creationId xmlns:p14="http://schemas.microsoft.com/office/powerpoint/2010/main" val="161237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B360-36D3-4F2D-A209-88C833CD762F}"/>
              </a:ext>
            </a:extLst>
          </p:cNvPr>
          <p:cNvSpPr>
            <a:spLocks noGrp="1"/>
          </p:cNvSpPr>
          <p:nvPr>
            <p:ph type="title" idx="4294967295"/>
          </p:nvPr>
        </p:nvSpPr>
        <p:spPr>
          <a:xfrm>
            <a:off x="361950" y="146050"/>
            <a:ext cx="8534400" cy="966788"/>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Conclusion</a:t>
            </a:r>
          </a:p>
        </p:txBody>
      </p:sp>
      <p:sp>
        <p:nvSpPr>
          <p:cNvPr id="3" name="Text Placeholder 2">
            <a:extLst>
              <a:ext uri="{FF2B5EF4-FFF2-40B4-BE49-F238E27FC236}">
                <a16:creationId xmlns:a16="http://schemas.microsoft.com/office/drawing/2014/main" id="{20EE8E1F-60A6-4CCA-BE87-EFE2FAC9C1CD}"/>
              </a:ext>
            </a:extLst>
          </p:cNvPr>
          <p:cNvSpPr>
            <a:spLocks noGrp="1"/>
          </p:cNvSpPr>
          <p:nvPr>
            <p:ph type="body" idx="4294967295"/>
          </p:nvPr>
        </p:nvSpPr>
        <p:spPr>
          <a:xfrm>
            <a:off x="361949" y="1516063"/>
            <a:ext cx="11363325" cy="2771775"/>
          </a:xfrm>
        </p:spPr>
        <p:txBody>
          <a:bodyPr>
            <a:noAutofit/>
          </a:bodyPr>
          <a:lstStyle/>
          <a:p>
            <a:pPr marL="0" indent="0">
              <a:buNone/>
            </a:pPr>
            <a:r>
              <a:rPr lang="en-US" sz="2400" dirty="0"/>
              <a:t>The proposed amendments incorporate important revisions to the state Cancer Registry regulations to improve organization, clarify regulatory requirements, and incorporate new requirements as an NCI/SEER Registry.</a:t>
            </a:r>
          </a:p>
          <a:p>
            <a:endParaRPr lang="en-US" sz="2400" dirty="0"/>
          </a:p>
          <a:p>
            <a:pPr marL="0" indent="0">
              <a:buNone/>
            </a:pPr>
            <a:r>
              <a:rPr lang="en-US" sz="2400" dirty="0"/>
              <a:t>The Department will hold one public hearing and collect comments during a public comment period, make any final revisions based on those comments, and then return to the PHC to request approval for final promulgation of these amendments.</a:t>
            </a:r>
          </a:p>
          <a:p>
            <a:endParaRPr lang="en-US" sz="2400" b="1" dirty="0"/>
          </a:p>
        </p:txBody>
      </p:sp>
    </p:spTree>
    <p:extLst>
      <p:ext uri="{BB962C8B-B14F-4D97-AF65-F5344CB8AC3E}">
        <p14:creationId xmlns:p14="http://schemas.microsoft.com/office/powerpoint/2010/main" val="275214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a:solidFill>
                  <a:schemeClr val="bg1"/>
                </a:solidFill>
                <a:latin typeface="Abadi Extra Light"/>
              </a:rPr>
              <a:t>COVID-19</a:t>
            </a:r>
          </a:p>
          <a:p>
            <a:pPr algn="ctr">
              <a:lnSpc>
                <a:spcPct val="115000"/>
              </a:lnSpc>
            </a:pPr>
            <a:r>
              <a:rPr lang="en-US" sz="4900" b="1" spc="800">
                <a:solidFill>
                  <a:schemeClr val="bg1"/>
                </a:solidFill>
                <a:latin typeface="Abadi Extra Light"/>
              </a:rPr>
              <a:t>Community Impact Survey(CCIS)</a:t>
            </a:r>
          </a:p>
          <a:p>
            <a:pPr algn="ctr">
              <a:lnSpc>
                <a:spcPct val="115000"/>
              </a:lnSpc>
            </a:pPr>
            <a:endParaRPr lang="en-US" sz="2667">
              <a:solidFill>
                <a:schemeClr val="bg1"/>
              </a:solidFill>
              <a:latin typeface="Abadi Extra Light"/>
            </a:endParaRPr>
          </a:p>
          <a:p>
            <a:pPr algn="ctr">
              <a:lnSpc>
                <a:spcPct val="115000"/>
              </a:lnSpc>
              <a:buSzPts val="1100"/>
            </a:pPr>
            <a:r>
              <a:rPr lang="en-US" sz="3200" spc="400">
                <a:solidFill>
                  <a:schemeClr val="bg1"/>
                </a:solidFill>
                <a:latin typeface="Abadi Extra Light"/>
              </a:rPr>
              <a:t>Preliminary Analysis Results as of </a:t>
            </a:r>
            <a:endParaRPr lang="en-US" sz="3200" i="1" spc="400">
              <a:solidFill>
                <a:schemeClr val="bg1"/>
              </a:solidFill>
              <a:latin typeface="Abadi Extra Light"/>
            </a:endParaRPr>
          </a:p>
          <a:p>
            <a:pPr algn="ctr">
              <a:lnSpc>
                <a:spcPct val="115000"/>
              </a:lnSpc>
              <a:buSzPts val="1100"/>
            </a:pPr>
            <a:r>
              <a:rPr lang="en-US" sz="3200" spc="400">
                <a:solidFill>
                  <a:schemeClr val="bg1"/>
                </a:solidFill>
                <a:latin typeface="Abadi Extra Light"/>
              </a:rPr>
              <a:t>May 12, 2021</a:t>
            </a:r>
            <a:br>
              <a:rPr lang="en-US" sz="3200" spc="400">
                <a:latin typeface="Abadi Extra Light"/>
              </a:rPr>
            </a:br>
            <a:br>
              <a:rPr lang="en-US" sz="1850">
                <a:latin typeface="Abadi Extra Light"/>
              </a:rPr>
            </a:br>
            <a:r>
              <a:rPr lang="en-US" sz="1850" spc="400">
                <a:solidFill>
                  <a:schemeClr val="bg1"/>
                </a:solidFill>
                <a:latin typeface="Abadi Extra Light"/>
              </a:rPr>
              <a:t>Presented by </a:t>
            </a:r>
            <a:br>
              <a:rPr lang="en-US" sz="1850" spc="400">
                <a:solidFill>
                  <a:schemeClr val="bg1"/>
                </a:solidFill>
                <a:latin typeface="Abadi Extra Light"/>
              </a:rPr>
            </a:br>
            <a:r>
              <a:rPr lang="en-US" sz="1850" spc="400">
                <a:solidFill>
                  <a:schemeClr val="bg1"/>
                </a:solidFill>
                <a:latin typeface="Abadi Extra Light"/>
              </a:rPr>
              <a:t>Jennica Allen, MPH</a:t>
            </a:r>
            <a:br>
              <a:rPr lang="en-US" sz="1850" spc="400">
                <a:solidFill>
                  <a:schemeClr val="bg1"/>
                </a:solidFill>
                <a:latin typeface="Abadi Extra Light"/>
              </a:rPr>
            </a:br>
            <a:r>
              <a:rPr lang="en-US" sz="1850" spc="400">
                <a:solidFill>
                  <a:schemeClr val="bg1"/>
                </a:solidFill>
                <a:latin typeface="Abadi Extra Light"/>
              </a:rPr>
              <a:t> W.W. </a:t>
            </a:r>
            <a:r>
              <a:rPr lang="en-US" sz="1850" spc="400" err="1">
                <a:solidFill>
                  <a:schemeClr val="bg1"/>
                </a:solidFill>
                <a:latin typeface="Abadi Extra Light"/>
              </a:rPr>
              <a:t>Sanouri</a:t>
            </a:r>
            <a:r>
              <a:rPr lang="en-US" sz="1850" spc="400">
                <a:solidFill>
                  <a:schemeClr val="bg1"/>
                </a:solidFill>
                <a:latin typeface="Abadi Extra Light"/>
              </a:rPr>
              <a:t> Ursprung PhD</a:t>
            </a:r>
            <a:br>
              <a:rPr lang="en-US" sz="1850" spc="400">
                <a:solidFill>
                  <a:schemeClr val="bg1"/>
                </a:solidFill>
                <a:latin typeface="Abadi Extra Light"/>
              </a:rPr>
            </a:br>
            <a:r>
              <a:rPr lang="en-US" sz="1850" spc="400">
                <a:solidFill>
                  <a:schemeClr val="bg1"/>
                </a:solidFill>
                <a:latin typeface="Abadi Extra Light"/>
              </a:rPr>
              <a:t>Ben Wood, MPH</a:t>
            </a:r>
            <a:endParaRPr lang="en-US" sz="1850">
              <a:solidFill>
                <a:schemeClr val="bg1"/>
              </a:solidFill>
              <a:latin typeface="Abadi Extra Light"/>
            </a:endParaRPr>
          </a:p>
          <a:p>
            <a:endParaRPr lang="en-US">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400" normalizeH="0" baseline="0" noProof="0">
                <a:ln>
                  <a:noFill/>
                </a:ln>
                <a:solidFill>
                  <a:srgbClr val="FFFFFF"/>
                </a:solidFill>
                <a:effectLst/>
                <a:uLnTx/>
                <a:uFillTx/>
                <a:latin typeface="Abadi Extra Light"/>
                <a:ea typeface="+mn-ea"/>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21</a:t>
            </a:fld>
            <a:endParaRPr kumimoji="0" lang="en"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5" name="Rectangle 4">
            <a:extLst>
              <a:ext uri="{FF2B5EF4-FFF2-40B4-BE49-F238E27FC236}">
                <a16:creationId xmlns:a16="http://schemas.microsoft.com/office/drawing/2014/main" id="{C177329C-A6C2-C744-997B-73371C7499A6}"/>
              </a:ext>
            </a:extLst>
          </p:cNvPr>
          <p:cNvSpPr/>
          <p:nvPr/>
        </p:nvSpPr>
        <p:spPr>
          <a:xfrm>
            <a:off x="3367" y="6512472"/>
            <a:ext cx="1381147"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427890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157427" y="5408931"/>
            <a:ext cx="6808077" cy="1847044"/>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Steering Committee</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Lauren Cardoso, W.W.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Sanouri</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Ursprung, Beth Beatriz, Abbie Averbach, Ruth Blodgett, Ben Wood, Sabrina Selk, Nicole Daley, Lisa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Bandoian</a:t>
            </a: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188080" y="1597826"/>
            <a:ext cx="11765685" cy="954107"/>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FFFFFF"/>
                </a:solidFill>
                <a:effectLst/>
                <a:uLnTx/>
                <a:uFillTx/>
                <a:latin typeface="Abadi"/>
                <a:ea typeface="+mn-ea"/>
                <a:cs typeface="Arial"/>
                <a:sym typeface="Arial"/>
              </a:rPr>
              <a:t>CCIS Project Leads</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W.W. </a:t>
            </a:r>
            <a:r>
              <a:rPr kumimoji="0" lang="en-US" sz="1800" b="0" i="0" u="none" strike="noStrike" kern="0" cap="none" spc="0" normalizeH="0" baseline="0" noProof="0" err="1">
                <a:ln>
                  <a:noFill/>
                </a:ln>
                <a:solidFill>
                  <a:srgbClr val="FFFFFF"/>
                </a:solidFill>
                <a:effectLst/>
                <a:uLnTx/>
                <a:uFillTx/>
                <a:latin typeface="Abadi Extra Light"/>
                <a:ea typeface="+mn-ea"/>
                <a:cs typeface="Arial"/>
                <a:sym typeface="Arial"/>
              </a:rPr>
              <a:t>Sanouri</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a:t>
            </a:r>
            <a:r>
              <a:rPr kumimoji="0" lang="en-US" sz="1800" b="0" i="0" u="none" strike="noStrike" kern="0" cap="none" spc="0" normalizeH="0" baseline="0" noProof="0" err="1">
                <a:ln>
                  <a:noFill/>
                </a:ln>
                <a:solidFill>
                  <a:srgbClr val="FFFFFF"/>
                </a:solidFill>
                <a:effectLst/>
                <a:uLnTx/>
                <a:uFillTx/>
                <a:latin typeface="Abadi Extra Light"/>
                <a:ea typeface="+mn-ea"/>
                <a:cs typeface="Arial"/>
                <a:sym typeface="Arial"/>
              </a:rPr>
              <a:t>Ursprung</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(presenter), Lauren Cardoso, Beth Beatriz, Glory Song, Caroline Stack, Kathleen Fitzsimmons, Emily Sparer-Fine, Ben Wood, Lisa </a:t>
            </a:r>
            <a:r>
              <a:rPr kumimoji="0" lang="en-US" sz="1800" b="0" i="0" u="none" strike="noStrike" kern="0" cap="none" spc="0" normalizeH="0" baseline="0" noProof="0" err="1">
                <a:ln>
                  <a:noFill/>
                </a:ln>
                <a:solidFill>
                  <a:srgbClr val="FFFFFF"/>
                </a:solidFill>
                <a:effectLst/>
                <a:uLnTx/>
                <a:uFillTx/>
                <a:latin typeface="Abadi Extra Light"/>
                <a:ea typeface="+mn-ea"/>
                <a:cs typeface="Arial"/>
                <a:sym typeface="Arial"/>
              </a:rPr>
              <a:t>Bandoian</a:t>
            </a:r>
            <a:r>
              <a:rPr kumimoji="0" lang="en-US" sz="1800" b="0" i="0" u="none" strike="noStrike" kern="0" cap="none" spc="0" normalizeH="0" baseline="0" noProof="0">
                <a:ln>
                  <a:noFill/>
                </a:ln>
                <a:solidFill>
                  <a:srgbClr val="FFFFFF"/>
                </a:solidFill>
                <a:effectLst/>
                <a:uLnTx/>
                <a:uFillTx/>
                <a:latin typeface="Abadi Extra Light"/>
                <a:ea typeface="+mn-ea"/>
                <a:cs typeface="Arial"/>
                <a:sym typeface="Arial"/>
              </a:rPr>
              <a:t>, Heather Nelson, Amy Flynn, Lisa Arsenault, </a:t>
            </a:r>
            <a:r>
              <a:rPr kumimoji="0" lang="en-US" sz="1800" b="0" i="0" u="none" strike="noStrike" kern="0" cap="none" spc="0" normalizeH="0" baseline="0" noProof="0">
                <a:ln>
                  <a:noFill/>
                </a:ln>
                <a:solidFill>
                  <a:srgbClr val="FFFFFF"/>
                </a:solidFill>
                <a:effectLst/>
                <a:uLnTx/>
                <a:uFillTx/>
                <a:latin typeface="Abadi Extra Light"/>
                <a:ea typeface="+mn-lt"/>
                <a:cs typeface="Arial"/>
                <a:sym typeface="Arial"/>
              </a:rPr>
              <a:t>Abby Atkins</a:t>
            </a:r>
            <a:endPar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157427" y="2791503"/>
            <a:ext cx="6808077" cy="2462597"/>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Analytic Team</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Beth Beatriz, Glory Song, Caroline Stack, Kathleen Fitzsimmons, Emily Sparer-Fine, </a:t>
            </a:r>
            <a:r>
              <a:rPr kumimoji="0" lang="en-US" sz="2000" b="0" i="0" u="none" strike="noStrike" kern="1200" cap="none" spc="0" normalizeH="0" baseline="0" noProof="0">
                <a:ln>
                  <a:noFill/>
                </a:ln>
                <a:solidFill>
                  <a:srgbClr val="FFFFFF"/>
                </a:solidFill>
                <a:effectLst/>
                <a:uLnTx/>
                <a:uFillTx/>
                <a:latin typeface="Abadi Extra Light"/>
                <a:ea typeface="+mn-ea"/>
                <a:cs typeface="Arial"/>
                <a:sym typeface="Arial"/>
              </a:rPr>
              <a:t>Ziming Xuan, </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Matthew Tumpney, Rebecca Han, Lauren Larochelle, Arielle Coq, Anne Marie Matteucci, Lauren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Fogharty</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Vera Mouradian, Melody Kingsley, Ta Wei Lin, Anna Agan, Justine Egan, Allison Guarino, Elizabeth Showalter, Beatriz Pazos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Vautin</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Priyokti Rana, </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Mayowa Sanusi, Emily Lawson, Alana </a:t>
            </a:r>
            <a:r>
              <a:rPr kumimoji="0" lang="en-US" sz="2000" b="0" i="0" u="none" strike="noStrike" kern="0" cap="none" spc="0" normalizeH="0" baseline="0" noProof="0" err="1">
                <a:ln>
                  <a:noFill/>
                </a:ln>
                <a:solidFill>
                  <a:srgbClr val="FFFFFF"/>
                </a:solidFill>
                <a:effectLst/>
                <a:uLnTx/>
                <a:uFillTx/>
                <a:latin typeface="Abadi Extra Light"/>
                <a:ea typeface="+mn-lt"/>
                <a:cs typeface="Arial"/>
                <a:sym typeface="Arial"/>
              </a:rPr>
              <a:t>LeBrón</a:t>
            </a:r>
            <a:r>
              <a:rPr kumimoji="0" lang="en-US" sz="2000" b="0" i="0" u="none" strike="noStrike" kern="0" cap="none" spc="0" normalizeH="0" baseline="0" noProof="0">
                <a:ln>
                  <a:noFill/>
                </a:ln>
                <a:solidFill>
                  <a:srgbClr val="FFFFFF"/>
                </a:solidFill>
                <a:effectLst/>
                <a:uLnTx/>
                <a:uFillTx/>
                <a:latin typeface="Abadi Extra Light"/>
                <a:ea typeface="+mn-lt"/>
                <a:cs typeface="Arial"/>
                <a:sym typeface="Arial"/>
              </a:rPr>
              <a:t>,</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Lauren Cardoso, W.W. Sanouri Ursprung</a:t>
            </a:r>
          </a:p>
        </p:txBody>
      </p:sp>
      <p:sp>
        <p:nvSpPr>
          <p:cNvPr id="9" name="Rectangle 8">
            <a:extLst>
              <a:ext uri="{FF2B5EF4-FFF2-40B4-BE49-F238E27FC236}">
                <a16:creationId xmlns:a16="http://schemas.microsoft.com/office/drawing/2014/main" id="{3787731C-DB3C-9E4F-B830-4D81F1ADE926}"/>
              </a:ext>
            </a:extLst>
          </p:cNvPr>
          <p:cNvSpPr/>
          <p:nvPr/>
        </p:nvSpPr>
        <p:spPr>
          <a:xfrm>
            <a:off x="7203090" y="2791505"/>
            <a:ext cx="4682389" cy="2421689"/>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a:ln>
                  <a:noFill/>
                </a:ln>
                <a:solidFill>
                  <a:srgbClr val="FFFFFF"/>
                </a:solidFill>
                <a:effectLst/>
                <a:uLnTx/>
                <a:uFillTx/>
                <a:latin typeface="Abadi"/>
                <a:ea typeface="+mn-ea"/>
                <a:cs typeface="Arial"/>
                <a:sym typeface="Arial"/>
              </a:rPr>
              <a:t>CCIS Data to Action Workgroup</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Jessica del Rosario, Kim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Etingoff</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Lisa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Bandoian</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Andrea Mooney, Ben Kingston, Lauren Cardoso; Dawn Fukuda, Lamar Polk,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Hermik</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Babakhanlou</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-Chase, Glennon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Beresin</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Mahsa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Yazdy</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Emily White, Timothy St. Laurent, Fareesa Hasan, Nicole </a:t>
            </a:r>
            <a:r>
              <a:rPr kumimoji="0" lang="en-US" sz="1867" b="0" i="0" u="none" strike="noStrike" kern="0" cap="none" spc="0" normalizeH="0" baseline="0" noProof="0" err="1">
                <a:ln>
                  <a:noFill/>
                </a:ln>
                <a:solidFill>
                  <a:srgbClr val="FFFFFF"/>
                </a:solidFill>
                <a:effectLst/>
                <a:uLnTx/>
                <a:uFillTx/>
                <a:latin typeface="Abadi Extra Light"/>
                <a:ea typeface="+mn-ea"/>
                <a:cs typeface="Arial"/>
                <a:sym typeface="Arial"/>
              </a:rPr>
              <a:t>Roos</a:t>
            </a:r>
            <a:endParaRPr kumimoji="0" lang="en-US" sz="1867" b="0" i="0" u="none" strike="noStrike" kern="0" cap="none" spc="0" normalizeH="0" baseline="0" noProof="0" err="1">
              <a:ln>
                <a:noFill/>
              </a:ln>
              <a:solidFill>
                <a:srgbClr val="000000"/>
              </a:solidFill>
              <a:effectLst/>
              <a:uLnTx/>
              <a:uFillTx/>
              <a:latin typeface="Abadi Extra Light"/>
              <a:ea typeface="+mn-ea"/>
              <a:cs typeface="Arial"/>
              <a:sym typeface="Arial"/>
            </a:endParaRPr>
          </a:p>
        </p:txBody>
      </p:sp>
      <p:sp>
        <p:nvSpPr>
          <p:cNvPr id="11" name="Rectangle 10">
            <a:extLst>
              <a:ext uri="{FF2B5EF4-FFF2-40B4-BE49-F238E27FC236}">
                <a16:creationId xmlns:a16="http://schemas.microsoft.com/office/drawing/2014/main" id="{39903C3B-AE1F-5A4C-8F65-F7F65C051495}"/>
              </a:ext>
            </a:extLst>
          </p:cNvPr>
          <p:cNvSpPr/>
          <p:nvPr/>
        </p:nvSpPr>
        <p:spPr>
          <a:xfrm>
            <a:off x="7468929" y="5458462"/>
            <a:ext cx="4150711" cy="1262397"/>
          </a:xfrm>
          <a:prstGeom prst="rect">
            <a:avLst/>
          </a:prstGeom>
        </p:spPr>
        <p:txBody>
          <a:bodyPr wrap="square" lIns="121920" tIns="60960" rIns="121920" bIns="60960" anchor="t">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51" b="1" i="0" u="none" strike="noStrike" kern="0" cap="none" spc="0" normalizeH="0" baseline="0" noProof="0">
                <a:ln>
                  <a:noFill/>
                </a:ln>
                <a:solidFill>
                  <a:srgbClr val="FFFFFF"/>
                </a:solidFill>
                <a:effectLst/>
                <a:uLnTx/>
                <a:uFillTx/>
                <a:latin typeface="Abadi"/>
                <a:ea typeface="+mn-ea"/>
                <a:cs typeface="Arial"/>
                <a:sym typeface="Arial"/>
              </a:rPr>
              <a:t>CCIS Data Dissemination Workgroup</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1851" b="0" i="0" u="none" strike="noStrike" kern="0" cap="none" spc="0" normalizeH="0" baseline="0" noProof="0">
                <a:ln>
                  <a:noFill/>
                </a:ln>
                <a:solidFill>
                  <a:srgbClr val="FFFFFF"/>
                </a:solidFill>
                <a:effectLst/>
                <a:uLnTx/>
                <a:uFillTx/>
                <a:latin typeface="Abadi Extra Light"/>
                <a:ea typeface="+mn-ea"/>
                <a:cs typeface="Arial"/>
                <a:sym typeface="Arial"/>
              </a:rPr>
              <a:t>Beth Beatriz, Glory Song, Emily Sparer-Fine, Ta Wei Lin, Vera Mouradian, Rebecca Han</a:t>
            </a: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Rectangle 11">
            <a:extLst>
              <a:ext uri="{FF2B5EF4-FFF2-40B4-BE49-F238E27FC236}">
                <a16:creationId xmlns:a16="http://schemas.microsoft.com/office/drawing/2014/main" id="{04A6C157-29DF-4657-AB87-FD7A7013C33E}"/>
              </a:ext>
            </a:extLst>
          </p:cNvPr>
          <p:cNvSpPr/>
          <p:nvPr/>
        </p:nvSpPr>
        <p:spPr>
          <a:xfrm>
            <a:off x="3367" y="6512472"/>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248191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800" normalizeH="0" baseline="0" noProof="0">
                <a:ln>
                  <a:noFill/>
                </a:ln>
                <a:solidFill>
                  <a:srgbClr val="FFFFFF"/>
                </a:solidFill>
                <a:effectLst/>
                <a:uLnTx/>
                <a:uFillTx/>
                <a:latin typeface="Abadi Extra Light"/>
                <a:ea typeface="+mn-ea"/>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Mass in Motion programs, including Springfield, Malden, and Chelsea</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Cambodian Mutual Assistance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Mashpee Wampanoag Tribe</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The Immigrants’ Assistance Center, Inc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Families for Justice as Healing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City of Lawrence Mayor’s Health Task Force</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The</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84 Coalitions, including the Lawrence/Methuen Coalition</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Boys and Girls Clubs, including those in Fitchburg and Leominster and the Metro South area</a:t>
            </a:r>
            <a:endParaRPr kumimoji="0" lang="en-US" sz="18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Chinatown Neighborhood Association</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Father Bill’s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UTEC</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err="1">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rPr>
              <a:t>MassCOSH</a:t>
            </a: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Calibri"/>
              <a:cs typeface="Abadi Extra Light" panose="020F0302020204030204" pitchFamily="34" charset="0"/>
              <a:sym typeface="Calibri"/>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Stavros Center for Independent Living</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5000"/>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Calibri"/>
              </a:rPr>
              <a:t>Greater Springfield Senior Services</a:t>
            </a:r>
            <a:endParaRPr kumimoji="0" lang="en-US" sz="1867" b="0" i="0" u="none" strike="noStrike" kern="0" cap="none" spc="0" normalizeH="0" baseline="0" noProof="0">
              <a:ln>
                <a:noFill/>
              </a:ln>
              <a:solidFill>
                <a:srgbClr val="FFFFFF"/>
              </a:solidFill>
              <a:effectLst/>
              <a:uLnTx/>
              <a:uFillTx/>
              <a:latin typeface="Abadi Extra Light"/>
              <a:ea typeface="Calibri"/>
              <a:cs typeface="Abadi Extra Light" panose="020F0302020204030204" pitchFamily="34" charset="0"/>
              <a:sym typeface="Arial"/>
            </a:endParaRP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Calibri"/>
                <a:cs typeface="Arial"/>
                <a:sym typeface="Calibri"/>
              </a:rPr>
              <a:t>Center</a:t>
            </a: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 for Living and Working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DEAF, Inc.</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Massachusetts Commission for the Deaf and Hard of Hearing</a:t>
            </a:r>
          </a:p>
          <a:p>
            <a:pPr marL="609585" marR="0" lvl="0" indent="-440256" algn="l" defTabSz="1219170" rtl="0" eaLnBrk="1" fontAlgn="auto" latinLnBrk="0" hangingPunct="1">
              <a:lnSpc>
                <a:spcPct val="114999"/>
              </a:lnSpc>
              <a:spcBef>
                <a:spcPts val="0"/>
              </a:spcBef>
              <a:spcAft>
                <a:spcPts val="0"/>
              </a:spcAft>
              <a:buClr>
                <a:srgbClr val="073763"/>
              </a:buClr>
              <a:buSzPts val="1600"/>
              <a:buFont typeface="Calibri"/>
              <a:buChar char="●"/>
              <a:tabLst/>
              <a:defRPr/>
            </a:pPr>
            <a:r>
              <a:rPr kumimoji="0" lang="en-US" sz="1867" b="0" i="0" u="none" strike="noStrike" kern="0" cap="none" spc="0" normalizeH="0" baseline="0" noProof="0">
                <a:ln>
                  <a:noFill/>
                </a:ln>
                <a:solidFill>
                  <a:srgbClr val="FFFFFF"/>
                </a:solidFill>
                <a:effectLst/>
                <a:uLnTx/>
                <a:uFillTx/>
                <a:latin typeface="Abadi Extra Light"/>
                <a:ea typeface="+mn-ea"/>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marL="0" marR="0" lvl="0" indent="0" algn="l" defTabSz="1219170" rtl="0" eaLnBrk="1" fontAlgn="auto" latinLnBrk="0" hangingPunct="1">
              <a:lnSpc>
                <a:spcPct val="115000"/>
              </a:lnSpc>
              <a:spcBef>
                <a:spcPts val="1067"/>
              </a:spcBef>
              <a:spcAft>
                <a:spcPts val="2133"/>
              </a:spcAft>
              <a:buClr>
                <a:srgbClr val="000000"/>
              </a:buClr>
              <a:buSzPts val="1100"/>
              <a:buFontTx/>
              <a:buNone/>
              <a:tabLst/>
              <a:defRPr/>
            </a:pPr>
            <a: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t>Many groups that were critical in the success of this effort and gave important input on the development and deployment of the survey:</a:t>
            </a:r>
            <a:br>
              <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rPr>
            </a:br>
            <a:endParaRPr kumimoji="0" lang="en-US" sz="1867"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p:txBody>
      </p:sp>
      <p:sp>
        <p:nvSpPr>
          <p:cNvPr id="8" name="Rectangle 7">
            <a:extLst>
              <a:ext uri="{FF2B5EF4-FFF2-40B4-BE49-F238E27FC236}">
                <a16:creationId xmlns:a16="http://schemas.microsoft.com/office/drawing/2014/main" id="{E0C2B5CA-9FB7-4FE7-A593-1600166A1744}"/>
              </a:ext>
            </a:extLst>
          </p:cNvPr>
          <p:cNvSpPr/>
          <p:nvPr/>
        </p:nvSpPr>
        <p:spPr>
          <a:xfrm>
            <a:off x="3367" y="6512472"/>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7326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8A77C-4ECC-41DE-9473-88600280DB25}"/>
              </a:ext>
            </a:extLst>
          </p:cNvPr>
          <p:cNvSpPr/>
          <p:nvPr/>
        </p:nvSpPr>
        <p:spPr>
          <a:xfrm>
            <a:off x="1" y="230540"/>
            <a:ext cx="12191999" cy="180248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D681E637-53AA-42F1-8A92-9653A3A3DEC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67" b="0" i="0" u="none" strike="noStrike" kern="1200" cap="none" spc="0" normalizeH="0" baseline="0" noProof="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 sz="1467" b="0" i="0" u="none" strike="noStrike" kern="1200" cap="none" spc="0" normalizeH="0" baseline="0" noProof="0">
              <a:ln>
                <a:noFill/>
              </a:ln>
              <a:solidFill>
                <a:srgbClr val="595959"/>
              </a:solidFill>
              <a:effectLst/>
              <a:uLnTx/>
              <a:uFillTx/>
              <a:latin typeface="Arial"/>
              <a:ea typeface="+mn-ea"/>
              <a:cs typeface="+mn-cs"/>
            </a:endParaRPr>
          </a:p>
        </p:txBody>
      </p:sp>
      <p:sp>
        <p:nvSpPr>
          <p:cNvPr id="10" name="Google Shape;67;p15">
            <a:extLst>
              <a:ext uri="{FF2B5EF4-FFF2-40B4-BE49-F238E27FC236}">
                <a16:creationId xmlns:a16="http://schemas.microsoft.com/office/drawing/2014/main" id="{306CBA34-E14E-4B47-97D6-E448777B23B9}"/>
              </a:ext>
            </a:extLst>
          </p:cNvPr>
          <p:cNvSpPr txBox="1">
            <a:spLocks noGrp="1"/>
          </p:cNvSpPr>
          <p:nvPr>
            <p:ph type="title"/>
          </p:nvPr>
        </p:nvSpPr>
        <p:spPr>
          <a:xfrm>
            <a:off x="198631" y="602122"/>
            <a:ext cx="11596635" cy="1229009"/>
          </a:xfrm>
          <a:prstGeom prst="rect">
            <a:avLst/>
          </a:prstGeom>
        </p:spPr>
        <p:txBody>
          <a:bodyPr spcFirstLastPara="1" wrap="square" lIns="91433" tIns="45700" rIns="91433" bIns="45700" anchor="ctr" anchorCtr="0">
            <a:noAutofit/>
          </a:bodyPr>
          <a:lstStyle/>
          <a:p>
            <a:pPr algn="ctr"/>
            <a:r>
              <a:rPr lang="en-US" sz="2800" b="1" spc="300" dirty="0">
                <a:solidFill>
                  <a:schemeClr val="bg1"/>
                </a:solidFill>
                <a:latin typeface="Abadi Extra Light"/>
              </a:rPr>
              <a:t>What is included in today’s presentation is a small preview of out findings. For a more detailed information, additional topics, and town/population specific data tables, please visit: </a:t>
            </a:r>
            <a:br>
              <a:rPr lang="en-US" sz="2800" b="1" spc="300" dirty="0">
                <a:solidFill>
                  <a:schemeClr val="bg1"/>
                </a:solidFill>
                <a:latin typeface="Abadi Extra Light"/>
              </a:rPr>
            </a:br>
            <a:r>
              <a:rPr lang="en-US" sz="2800" b="1" spc="300" dirty="0">
                <a:solidFill>
                  <a:schemeClr val="bg1"/>
                </a:solidFill>
                <a:latin typeface="Abadi" panose="020B0604020104020204" pitchFamily="34" charset="0"/>
              </a:rPr>
              <a:t>https://</a:t>
            </a:r>
            <a:r>
              <a:rPr lang="en-US" sz="2800" b="1" spc="300" dirty="0" err="1">
                <a:solidFill>
                  <a:schemeClr val="bg1"/>
                </a:solidFill>
                <a:latin typeface="Abadi" panose="020B0604020104020204" pitchFamily="34" charset="0"/>
              </a:rPr>
              <a:t>www.mass.gov</a:t>
            </a:r>
            <a:r>
              <a:rPr lang="en-US" sz="2800" b="1" spc="300" dirty="0">
                <a:solidFill>
                  <a:schemeClr val="bg1"/>
                </a:solidFill>
                <a:latin typeface="Abadi" panose="020B0604020104020204" pitchFamily="34" charset="0"/>
              </a:rPr>
              <a:t>/</a:t>
            </a:r>
            <a:r>
              <a:rPr lang="en-US" sz="2800" b="1" spc="300" dirty="0" err="1">
                <a:solidFill>
                  <a:schemeClr val="bg1"/>
                </a:solidFill>
                <a:latin typeface="Abadi" panose="020B0604020104020204" pitchFamily="34" charset="0"/>
              </a:rPr>
              <a:t>covidsurvey</a:t>
            </a:r>
            <a:br>
              <a:rPr lang="en-US" sz="1600" spc="300" dirty="0">
                <a:latin typeface="Abadi" panose="020B0604020104020204" pitchFamily="34" charset="0"/>
              </a:rPr>
            </a:br>
            <a:endParaRPr lang="en-US" spc="300" dirty="0">
              <a:latin typeface="Abadi" panose="020B0604020104020204" pitchFamily="34" charset="0"/>
            </a:endParaRPr>
          </a:p>
        </p:txBody>
      </p:sp>
      <p:pic>
        <p:nvPicPr>
          <p:cNvPr id="2" name="Picture 2" descr="Screen Shot 2021-03-09 at 8.59.08 AM.png">
            <a:extLst>
              <a:ext uri="{FF2B5EF4-FFF2-40B4-BE49-F238E27FC236}">
                <a16:creationId xmlns:a16="http://schemas.microsoft.com/office/drawing/2014/main" id="{19FB75A2-D04D-438F-A358-F5F0DB97E0E7}"/>
              </a:ext>
            </a:extLst>
          </p:cNvPr>
          <p:cNvPicPr>
            <a:picLocks noChangeAspect="1"/>
          </p:cNvPicPr>
          <p:nvPr/>
        </p:nvPicPr>
        <p:blipFill rotWithShape="1">
          <a:blip r:embed="rId2"/>
          <a:srcRect t="10115" r="131" b="21742"/>
          <a:stretch/>
        </p:blipFill>
        <p:spPr>
          <a:xfrm>
            <a:off x="391335" y="2202713"/>
            <a:ext cx="11211225" cy="4352004"/>
          </a:xfrm>
          <a:prstGeom prst="rect">
            <a:avLst/>
          </a:prstGeom>
        </p:spPr>
      </p:pic>
    </p:spTree>
    <p:extLst>
      <p:ext uri="{BB962C8B-B14F-4D97-AF65-F5344CB8AC3E}">
        <p14:creationId xmlns:p14="http://schemas.microsoft.com/office/powerpoint/2010/main" val="63689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506407"/>
            <a:ext cx="10770495" cy="5055797"/>
          </a:xfrm>
          <a:prstGeom prst="rect">
            <a:avLst/>
          </a:prstGeom>
        </p:spPr>
        <p:txBody>
          <a:bodyPr spcFirstLastPara="1" wrap="square" lIns="91433" tIns="45700" rIns="91433" bIns="45700" anchor="t" anchorCtr="0">
            <a:noAutofit/>
          </a:bodyPr>
          <a:lstStyle/>
          <a:p>
            <a:pPr marL="608965" indent="-440055">
              <a:lnSpc>
                <a:spcPct val="150000"/>
              </a:lnSpc>
              <a:buClr>
                <a:srgbClr val="073763"/>
              </a:buClr>
              <a:buSzPts val="1600"/>
              <a:buAutoNum type="arabicPeriod"/>
            </a:pPr>
            <a:r>
              <a:rPr lang="en-US" sz="2400" dirty="0">
                <a:solidFill>
                  <a:schemeClr val="tx1"/>
                </a:solidFill>
                <a:latin typeface="Abadi Extra Light"/>
              </a:rPr>
              <a:t>Leading with Race &amp; Racism to Address Health Inequities</a:t>
            </a:r>
            <a:endParaRPr lang="en-US" sz="1450" dirty="0">
              <a:solidFill>
                <a:schemeClr val="tx1"/>
              </a:solidFill>
            </a:endParaRPr>
          </a:p>
          <a:p>
            <a:pPr marL="608965" indent="-440055">
              <a:lnSpc>
                <a:spcPct val="200000"/>
              </a:lnSpc>
              <a:spcBef>
                <a:spcPts val="0"/>
              </a:spcBef>
              <a:buClr>
                <a:srgbClr val="073763"/>
              </a:buClr>
              <a:buSzPts val="1600"/>
              <a:buAutoNum type="arabicPeriod"/>
            </a:pPr>
            <a:r>
              <a:rPr lang="en-US" sz="2400" dirty="0">
                <a:solidFill>
                  <a:schemeClr val="tx1"/>
                </a:solidFill>
                <a:latin typeface="Abadi Extra Light"/>
              </a:rPr>
              <a:t>Discrimination &amp; Population Spotlights </a:t>
            </a:r>
          </a:p>
          <a:p>
            <a:pPr marL="1845310" lvl="2" indent="-456565">
              <a:lnSpc>
                <a:spcPct val="100000"/>
              </a:lnSpc>
              <a:spcBef>
                <a:spcPts val="0"/>
              </a:spcBef>
              <a:buClr>
                <a:srgbClr val="073763"/>
              </a:buClr>
              <a:buSzPts val="1600"/>
            </a:pPr>
            <a:r>
              <a:rPr lang="en-US" sz="2000" dirty="0">
                <a:solidFill>
                  <a:schemeClr val="tx1"/>
                </a:solidFill>
                <a:latin typeface="Abadi Extra Light"/>
              </a:rPr>
              <a:t>Overall Discrimination</a:t>
            </a:r>
          </a:p>
          <a:p>
            <a:pPr marL="1845310" lvl="2" indent="-456565">
              <a:lnSpc>
                <a:spcPct val="100000"/>
              </a:lnSpc>
              <a:spcBef>
                <a:spcPts val="0"/>
              </a:spcBef>
              <a:buClr>
                <a:srgbClr val="073763"/>
              </a:buClr>
              <a:buSzPts val="1600"/>
            </a:pPr>
            <a:r>
              <a:rPr lang="en-US" sz="2000" dirty="0">
                <a:solidFill>
                  <a:schemeClr val="tx1"/>
                </a:solidFill>
                <a:latin typeface="Abadi Extra Light"/>
              </a:rPr>
              <a:t>Asian Residents</a:t>
            </a:r>
          </a:p>
          <a:p>
            <a:pPr marL="1845310" lvl="2" indent="-456565">
              <a:lnSpc>
                <a:spcPct val="100000"/>
              </a:lnSpc>
              <a:spcBef>
                <a:spcPts val="0"/>
              </a:spcBef>
              <a:buClr>
                <a:srgbClr val="073763"/>
              </a:buClr>
              <a:buSzPts val="1600"/>
            </a:pPr>
            <a:r>
              <a:rPr lang="en-US" sz="2000" dirty="0">
                <a:solidFill>
                  <a:schemeClr val="tx1"/>
                </a:solidFill>
                <a:latin typeface="Abadi Extra Light"/>
              </a:rPr>
              <a:t>Latinx Residents</a:t>
            </a:r>
          </a:p>
          <a:p>
            <a:pPr marL="1845310" lvl="2" indent="-456565">
              <a:lnSpc>
                <a:spcPct val="100000"/>
              </a:lnSpc>
              <a:spcBef>
                <a:spcPts val="0"/>
              </a:spcBef>
              <a:buClr>
                <a:srgbClr val="073763"/>
              </a:buClr>
              <a:buSzPts val="1600"/>
            </a:pPr>
            <a:r>
              <a:rPr lang="en-US" sz="2000" dirty="0">
                <a:solidFill>
                  <a:schemeClr val="tx1"/>
                </a:solidFill>
                <a:latin typeface="Abadi Extra Light"/>
              </a:rPr>
              <a:t>American Indian &amp; Alaska Native Residents</a:t>
            </a:r>
          </a:p>
          <a:p>
            <a:pPr marL="1845310" lvl="2" indent="-456565">
              <a:lnSpc>
                <a:spcPct val="100000"/>
              </a:lnSpc>
              <a:spcBef>
                <a:spcPts val="0"/>
              </a:spcBef>
              <a:buClr>
                <a:srgbClr val="073763"/>
              </a:buClr>
              <a:buSzPts val="1600"/>
            </a:pPr>
            <a:r>
              <a:rPr lang="en-US" sz="2000" dirty="0">
                <a:solidFill>
                  <a:schemeClr val="tx1"/>
                </a:solidFill>
                <a:latin typeface="Abadi Extra Light"/>
              </a:rPr>
              <a:t>Black Residents</a:t>
            </a:r>
          </a:p>
          <a:p>
            <a:pPr marL="1845310" lvl="2" indent="-456565">
              <a:lnSpc>
                <a:spcPct val="100000"/>
              </a:lnSpc>
              <a:spcBef>
                <a:spcPts val="0"/>
              </a:spcBef>
              <a:buClr>
                <a:srgbClr val="073763"/>
              </a:buClr>
              <a:buSzPts val="1600"/>
            </a:pPr>
            <a:r>
              <a:rPr lang="en-US" sz="2000" dirty="0">
                <a:solidFill>
                  <a:schemeClr val="tx1"/>
                </a:solidFill>
                <a:latin typeface="Abadi Extra Light"/>
              </a:rPr>
              <a:t>Youth</a:t>
            </a:r>
          </a:p>
          <a:p>
            <a:pPr marL="608965" indent="-440055">
              <a:lnSpc>
                <a:spcPct val="200000"/>
              </a:lnSpc>
              <a:spcBef>
                <a:spcPts val="0"/>
              </a:spcBef>
              <a:buClr>
                <a:srgbClr val="073763"/>
              </a:buClr>
              <a:buSzPts val="1600"/>
              <a:buAutoNum type="arabicPeriod"/>
            </a:pPr>
            <a:r>
              <a:rPr lang="en-US" sz="2400" dirty="0">
                <a:solidFill>
                  <a:schemeClr val="tx1"/>
                </a:solidFill>
                <a:latin typeface="Abadi Extra Light"/>
              </a:rPr>
              <a:t>Converting these Data to Action with our partners</a:t>
            </a:r>
          </a:p>
          <a:p>
            <a:pPr marL="608965" indent="-440055">
              <a:lnSpc>
                <a:spcPct val="200000"/>
              </a:lnSpc>
              <a:spcBef>
                <a:spcPts val="0"/>
              </a:spcBef>
              <a:buClr>
                <a:srgbClr val="073763"/>
              </a:buClr>
              <a:buSzPts val="1600"/>
              <a:buAutoNum type="arabicPeriod"/>
            </a:pPr>
            <a:r>
              <a:rPr lang="en-US" sz="2400" dirty="0">
                <a:solidFill>
                  <a:schemeClr val="tx1"/>
                </a:solidFill>
                <a:latin typeface="Abadi Extra Light"/>
              </a:rPr>
              <a:t>Appendix</a:t>
            </a:r>
            <a:endParaRPr lang="en-US" sz="1400" dirty="0">
              <a:solidFill>
                <a:schemeClr val="tx1"/>
              </a:solidFill>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32494"/>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999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88EC63-59E6-42D1-A1F3-5D8C3AB655A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39CF17C1-720B-44D2-AA6F-2939647BBDFE}"/>
              </a:ext>
            </a:extLst>
          </p:cNvPr>
          <p:cNvSpPr/>
          <p:nvPr/>
        </p:nvSpPr>
        <p:spPr>
          <a:xfrm>
            <a:off x="0" y="716284"/>
            <a:ext cx="12191999" cy="54254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Google Shape;67;p15">
            <a:extLst>
              <a:ext uri="{FF2B5EF4-FFF2-40B4-BE49-F238E27FC236}">
                <a16:creationId xmlns:a16="http://schemas.microsoft.com/office/drawing/2014/main" id="{57392C9C-FBDC-4AA2-A7D6-41F13709DE08}"/>
              </a:ext>
            </a:extLst>
          </p:cNvPr>
          <p:cNvSpPr txBox="1">
            <a:spLocks noGrp="1"/>
          </p:cNvSpPr>
          <p:nvPr>
            <p:ph type="title"/>
          </p:nvPr>
        </p:nvSpPr>
        <p:spPr>
          <a:xfrm>
            <a:off x="721839" y="1920538"/>
            <a:ext cx="10515600" cy="1229009"/>
          </a:xfrm>
          <a:prstGeom prst="rect">
            <a:avLst/>
          </a:prstGeom>
        </p:spPr>
        <p:txBody>
          <a:bodyPr spcFirstLastPara="1" wrap="square" lIns="91433" tIns="45700" rIns="91433" bIns="45700" anchor="ctr" anchorCtr="0">
            <a:noAutofit/>
          </a:bodyPr>
          <a:lstStyle/>
          <a:p>
            <a:pPr algn="l"/>
            <a:r>
              <a:rPr lang="en-US" sz="4000" b="1" spc="300" dirty="0">
                <a:solidFill>
                  <a:schemeClr val="bg1"/>
                </a:solidFill>
                <a:latin typeface="Abadi Extra Light"/>
              </a:rPr>
              <a:t>Racism is…</a:t>
            </a:r>
            <a:endParaRPr lang="en-US" sz="19200" spc="300" dirty="0">
              <a:solidFill>
                <a:schemeClr val="bg1"/>
              </a:solidFill>
            </a:endParaRPr>
          </a:p>
        </p:txBody>
      </p:sp>
      <p:sp>
        <p:nvSpPr>
          <p:cNvPr id="8" name="Text Placeholder 3">
            <a:extLst>
              <a:ext uri="{FF2B5EF4-FFF2-40B4-BE49-F238E27FC236}">
                <a16:creationId xmlns:a16="http://schemas.microsoft.com/office/drawing/2014/main" id="{B7A50A35-76F7-9F4A-BD73-9569D872C8BB}"/>
              </a:ext>
            </a:extLst>
          </p:cNvPr>
          <p:cNvSpPr>
            <a:spLocks noGrp="1"/>
          </p:cNvSpPr>
          <p:nvPr>
            <p:ph type="body" idx="1"/>
          </p:nvPr>
        </p:nvSpPr>
        <p:spPr>
          <a:xfrm>
            <a:off x="2227757" y="4823772"/>
            <a:ext cx="9674645" cy="999028"/>
          </a:xfrm>
          <a:noFill/>
          <a:ln>
            <a:noFill/>
          </a:ln>
        </p:spPr>
        <p:txBody>
          <a:bodyPr spcFirstLastPara="1" wrap="square" lIns="91433" tIns="45700" rIns="91433" bIns="45700" anchor="ctr" anchorCtr="0">
            <a:noAutofit/>
          </a:bodyPr>
          <a:lstStyle/>
          <a:p>
            <a:pPr algn="r">
              <a:lnSpc>
                <a:spcPct val="100000"/>
              </a:lnSpc>
              <a:buClr>
                <a:schemeClr val="dk1"/>
              </a:buClr>
              <a:buSzPts val="12000"/>
              <a:buNone/>
            </a:pPr>
            <a:r>
              <a:rPr lang="en-US" sz="2400" b="1" i="1" dirty="0">
                <a:solidFill>
                  <a:schemeClr val="bg1"/>
                </a:solidFill>
                <a:latin typeface="Abadi Extra Light"/>
              </a:rPr>
              <a:t>-David Wellman, Portraits of White Racism</a:t>
            </a:r>
          </a:p>
        </p:txBody>
      </p:sp>
      <p:sp>
        <p:nvSpPr>
          <p:cNvPr id="6" name="Rectangle 5">
            <a:extLst>
              <a:ext uri="{FF2B5EF4-FFF2-40B4-BE49-F238E27FC236}">
                <a16:creationId xmlns:a16="http://schemas.microsoft.com/office/drawing/2014/main" id="{05BACF7D-065F-154D-8154-9ED6D17B0415}"/>
              </a:ext>
            </a:extLst>
          </p:cNvPr>
          <p:cNvSpPr/>
          <p:nvPr/>
        </p:nvSpPr>
        <p:spPr>
          <a:xfrm>
            <a:off x="954561" y="3018212"/>
            <a:ext cx="1158533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2000"/>
              <a:buFontTx/>
              <a:buNone/>
              <a:tabLst/>
              <a:defRPr/>
            </a:pPr>
            <a:r>
              <a:rPr kumimoji="0" lang="en-US" sz="4000" b="1" i="0" u="none" strike="noStrike" kern="1200" cap="none" spc="300" normalizeH="0" baseline="0" noProof="0" dirty="0">
                <a:ln>
                  <a:noFill/>
                </a:ln>
                <a:solidFill>
                  <a:srgbClr val="FFFFFF"/>
                </a:solidFill>
                <a:effectLst/>
                <a:uLnTx/>
                <a:uFillTx/>
                <a:latin typeface="Abadi Extra Light"/>
                <a:ea typeface="+mn-ea"/>
                <a:cs typeface="+mn-cs"/>
              </a:rPr>
              <a:t>A system of advantage based on race.</a:t>
            </a:r>
          </a:p>
        </p:txBody>
      </p:sp>
    </p:spTree>
    <p:extLst>
      <p:ext uri="{BB962C8B-B14F-4D97-AF65-F5344CB8AC3E}">
        <p14:creationId xmlns:p14="http://schemas.microsoft.com/office/powerpoint/2010/main" val="505658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72E9CA-4D47-413E-BC63-805C20BD42FD}"/>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3D11733E-E9DF-4E42-9992-06EDC62EC99A}"/>
              </a:ext>
            </a:extLst>
          </p:cNvPr>
          <p:cNvSpPr>
            <a:spLocks noGrp="1"/>
          </p:cNvSpPr>
          <p:nvPr>
            <p:ph type="body" idx="1"/>
          </p:nvPr>
        </p:nvSpPr>
        <p:spPr>
          <a:noFill/>
        </p:spPr>
        <p:txBody>
          <a:bodyPr/>
          <a:lstStyle/>
          <a:p>
            <a:pPr marL="152400" indent="0" algn="ctr">
              <a:buNone/>
            </a:pPr>
            <a:endParaRPr lang="en-US" sz="2400" b="1" dirty="0">
              <a:solidFill>
                <a:schemeClr val="tx1"/>
              </a:solidFill>
              <a:latin typeface="Abadi Extra Light"/>
            </a:endParaRPr>
          </a:p>
          <a:p>
            <a:pPr marL="152400" indent="0" algn="ctr">
              <a:lnSpc>
                <a:spcPct val="114999"/>
              </a:lnSpc>
              <a:buNone/>
            </a:pPr>
            <a:r>
              <a:rPr lang="en-US" sz="2400" b="1" dirty="0">
                <a:solidFill>
                  <a:schemeClr val="tx1"/>
                </a:solidFill>
                <a:latin typeface="Abadi Extra Light"/>
              </a:rPr>
              <a:t>Racial Justice ≠ Diversity  </a:t>
            </a:r>
            <a:endParaRPr lang="en-US" dirty="0">
              <a:solidFill>
                <a:schemeClr val="tx1"/>
              </a:solidFill>
            </a:endParaRPr>
          </a:p>
          <a:p>
            <a:pPr marL="152400" indent="0" algn="ctr">
              <a:lnSpc>
                <a:spcPct val="114999"/>
              </a:lnSpc>
              <a:buNone/>
            </a:pPr>
            <a:r>
              <a:rPr lang="en-US" sz="2400" dirty="0">
                <a:solidFill>
                  <a:schemeClr val="tx1"/>
                </a:solidFill>
                <a:latin typeface="Abadi Extra Light"/>
              </a:rPr>
              <a:t>(Diversity = Variety)</a:t>
            </a:r>
          </a:p>
          <a:p>
            <a:pPr marL="152400" indent="0" algn="ctr">
              <a:lnSpc>
                <a:spcPct val="114999"/>
              </a:lnSpc>
              <a:buNone/>
            </a:pPr>
            <a:endParaRPr lang="en-US" sz="2400" dirty="0">
              <a:solidFill>
                <a:schemeClr val="tx1"/>
              </a:solidFill>
              <a:latin typeface="Abadi Extra Light"/>
            </a:endParaRPr>
          </a:p>
          <a:p>
            <a:pPr marL="152400" indent="0" algn="ctr">
              <a:lnSpc>
                <a:spcPct val="114999"/>
              </a:lnSpc>
              <a:buNone/>
            </a:pPr>
            <a:r>
              <a:rPr lang="en-US" sz="2400" b="1" dirty="0">
                <a:solidFill>
                  <a:schemeClr val="tx1"/>
                </a:solidFill>
                <a:latin typeface="Abadi Extra Light"/>
              </a:rPr>
              <a:t>Racial Justice ≠ Equality  </a:t>
            </a:r>
          </a:p>
          <a:p>
            <a:pPr marL="152400" indent="0" algn="ctr">
              <a:lnSpc>
                <a:spcPct val="114999"/>
              </a:lnSpc>
              <a:buNone/>
            </a:pPr>
            <a:r>
              <a:rPr lang="en-US" sz="2400" dirty="0">
                <a:solidFill>
                  <a:schemeClr val="tx1"/>
                </a:solidFill>
                <a:latin typeface="Abadi Extra Light"/>
              </a:rPr>
              <a:t>(Equality = Sameness)</a:t>
            </a:r>
          </a:p>
          <a:p>
            <a:pPr marL="152400" indent="0" algn="ctr">
              <a:lnSpc>
                <a:spcPct val="114999"/>
              </a:lnSpc>
              <a:buNone/>
            </a:pPr>
            <a:endParaRPr lang="en-US" sz="2400" dirty="0">
              <a:solidFill>
                <a:schemeClr val="tx1"/>
              </a:solidFill>
              <a:latin typeface="Abadi Extra Light"/>
            </a:endParaRPr>
          </a:p>
          <a:p>
            <a:pPr marL="152400" indent="0" algn="ctr">
              <a:lnSpc>
                <a:spcPct val="114999"/>
              </a:lnSpc>
              <a:buNone/>
            </a:pPr>
            <a:r>
              <a:rPr lang="en-US" sz="3200" b="1" dirty="0">
                <a:solidFill>
                  <a:schemeClr val="tx1"/>
                </a:solidFill>
                <a:latin typeface="Abadi Extra Light"/>
              </a:rPr>
              <a:t>Racial Justice = Equity  </a:t>
            </a:r>
          </a:p>
          <a:p>
            <a:pPr marL="152400" indent="0" algn="ctr">
              <a:lnSpc>
                <a:spcPct val="114999"/>
              </a:lnSpc>
              <a:buNone/>
            </a:pPr>
            <a:r>
              <a:rPr lang="en-US" sz="3200" dirty="0">
                <a:solidFill>
                  <a:schemeClr val="tx1"/>
                </a:solidFill>
                <a:latin typeface="Abadi Extra Light"/>
              </a:rPr>
              <a:t>(Equity = Fairness, Justice)</a:t>
            </a:r>
          </a:p>
        </p:txBody>
      </p:sp>
      <p:sp>
        <p:nvSpPr>
          <p:cNvPr id="4" name="Slide Number Placeholder 3">
            <a:extLst>
              <a:ext uri="{FF2B5EF4-FFF2-40B4-BE49-F238E27FC236}">
                <a16:creationId xmlns:a16="http://schemas.microsoft.com/office/drawing/2014/main" id="{0E6756EF-9B76-42C6-91A9-21C483EACE3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
        <p:nvSpPr>
          <p:cNvPr id="6" name="Google Shape;67;p15">
            <a:extLst>
              <a:ext uri="{FF2B5EF4-FFF2-40B4-BE49-F238E27FC236}">
                <a16:creationId xmlns:a16="http://schemas.microsoft.com/office/drawing/2014/main" id="{C8B31D4E-4D85-4FB0-B3FA-7E37E9170EE6}"/>
              </a:ext>
            </a:extLst>
          </p:cNvPr>
          <p:cNvSpPr txBox="1">
            <a:spLocks/>
          </p:cNvSpPr>
          <p:nvPr/>
        </p:nvSpPr>
        <p:spPr>
          <a:xfrm>
            <a:off x="412526" y="395771"/>
            <a:ext cx="10515600"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700" b="1" i="0" u="none" strike="noStrike" kern="0" cap="none" spc="800" normalizeH="0" baseline="0" noProof="0">
                <a:ln>
                  <a:noFill/>
                </a:ln>
                <a:solidFill>
                  <a:srgbClr val="FFFFFF"/>
                </a:solidFill>
                <a:effectLst/>
                <a:uLnTx/>
                <a:uFillTx/>
                <a:latin typeface="Abadi Extra Light"/>
                <a:cs typeface="Arial"/>
                <a:sym typeface="Arial"/>
              </a:rPr>
              <a:t>RACIAL JUSTICE</a:t>
            </a:r>
            <a:endParaRPr kumimoji="0" lang="en-US" sz="28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1874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EDFC34-83E2-4905-90F7-2C72612B6BAD}"/>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28</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98ABA37C-35C0-4C37-9D5A-4690F89F1766}"/>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67;p15">
            <a:extLst>
              <a:ext uri="{FF2B5EF4-FFF2-40B4-BE49-F238E27FC236}">
                <a16:creationId xmlns:a16="http://schemas.microsoft.com/office/drawing/2014/main" id="{9F751A3E-EF94-4E29-86B3-4E6D86722A52}"/>
              </a:ext>
            </a:extLst>
          </p:cNvPr>
          <p:cNvSpPr txBox="1">
            <a:spLocks/>
          </p:cNvSpPr>
          <p:nvPr/>
        </p:nvSpPr>
        <p:spPr>
          <a:xfrm>
            <a:off x="412526" y="395771"/>
            <a:ext cx="10515600"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700" b="1" i="0" u="none" strike="noStrike" kern="0" cap="none" spc="800" normalizeH="0" baseline="0" noProof="0">
                <a:ln>
                  <a:noFill/>
                </a:ln>
                <a:solidFill>
                  <a:srgbClr val="FFFFFF"/>
                </a:solidFill>
                <a:effectLst/>
                <a:uLnTx/>
                <a:uFillTx/>
                <a:latin typeface="Abadi Extra Light"/>
                <a:cs typeface="Arial"/>
                <a:sym typeface="Arial"/>
              </a:rPr>
              <a:t>LEVELS OF RACISM</a:t>
            </a:r>
            <a:endParaRPr kumimoji="0" lang="en-US" sz="2800" b="0" i="0" u="none" strike="noStrike" kern="1200" cap="none" spc="0" normalizeH="0" baseline="0" noProof="0">
              <a:ln>
                <a:noFill/>
              </a:ln>
              <a:solidFill>
                <a:srgbClr val="000000"/>
              </a:solidFill>
              <a:effectLst/>
              <a:uLnTx/>
              <a:uFillTx/>
              <a:latin typeface="Arial"/>
              <a:cs typeface="Arial"/>
              <a:sym typeface="Arial"/>
            </a:endParaRPr>
          </a:p>
        </p:txBody>
      </p:sp>
      <p:pic>
        <p:nvPicPr>
          <p:cNvPr id="9" name="Picture 9">
            <a:extLst>
              <a:ext uri="{FF2B5EF4-FFF2-40B4-BE49-F238E27FC236}">
                <a16:creationId xmlns:a16="http://schemas.microsoft.com/office/drawing/2014/main" id="{FE7B8850-8A99-4CA0-AC8E-B643089DF126}"/>
              </a:ext>
            </a:extLst>
          </p:cNvPr>
          <p:cNvPicPr>
            <a:picLocks noChangeAspect="1"/>
          </p:cNvPicPr>
          <p:nvPr/>
        </p:nvPicPr>
        <p:blipFill>
          <a:blip r:embed="rId3"/>
          <a:stretch>
            <a:fillRect/>
          </a:stretch>
        </p:blipFill>
        <p:spPr>
          <a:xfrm>
            <a:off x="2934159" y="2135030"/>
            <a:ext cx="2743200" cy="1486254"/>
          </a:xfrm>
          <a:prstGeom prst="rect">
            <a:avLst/>
          </a:prstGeom>
        </p:spPr>
      </p:pic>
      <p:pic>
        <p:nvPicPr>
          <p:cNvPr id="11" name="Picture 11">
            <a:extLst>
              <a:ext uri="{FF2B5EF4-FFF2-40B4-BE49-F238E27FC236}">
                <a16:creationId xmlns:a16="http://schemas.microsoft.com/office/drawing/2014/main" id="{B41A312D-7129-45EC-A464-CAD51F42E0CB}"/>
              </a:ext>
            </a:extLst>
          </p:cNvPr>
          <p:cNvPicPr>
            <a:picLocks noChangeAspect="1"/>
          </p:cNvPicPr>
          <p:nvPr/>
        </p:nvPicPr>
        <p:blipFill>
          <a:blip r:embed="rId4"/>
          <a:stretch>
            <a:fillRect/>
          </a:stretch>
        </p:blipFill>
        <p:spPr>
          <a:xfrm>
            <a:off x="6523822" y="2129902"/>
            <a:ext cx="2743200" cy="1487151"/>
          </a:xfrm>
          <a:prstGeom prst="rect">
            <a:avLst/>
          </a:prstGeom>
        </p:spPr>
      </p:pic>
      <p:pic>
        <p:nvPicPr>
          <p:cNvPr id="12" name="Picture 12">
            <a:extLst>
              <a:ext uri="{FF2B5EF4-FFF2-40B4-BE49-F238E27FC236}">
                <a16:creationId xmlns:a16="http://schemas.microsoft.com/office/drawing/2014/main" id="{C88D437F-89B0-449B-BE9B-63F8A293B435}"/>
              </a:ext>
            </a:extLst>
          </p:cNvPr>
          <p:cNvPicPr>
            <a:picLocks noChangeAspect="1"/>
          </p:cNvPicPr>
          <p:nvPr/>
        </p:nvPicPr>
        <p:blipFill>
          <a:blip r:embed="rId5"/>
          <a:stretch>
            <a:fillRect/>
          </a:stretch>
        </p:blipFill>
        <p:spPr>
          <a:xfrm>
            <a:off x="2934159" y="4377137"/>
            <a:ext cx="2743200" cy="1427148"/>
          </a:xfrm>
          <a:prstGeom prst="rect">
            <a:avLst/>
          </a:prstGeom>
        </p:spPr>
      </p:pic>
      <p:pic>
        <p:nvPicPr>
          <p:cNvPr id="13" name="Picture 13">
            <a:extLst>
              <a:ext uri="{FF2B5EF4-FFF2-40B4-BE49-F238E27FC236}">
                <a16:creationId xmlns:a16="http://schemas.microsoft.com/office/drawing/2014/main" id="{A6332989-C689-42E9-A9FB-CA14FBB05A20}"/>
              </a:ext>
            </a:extLst>
          </p:cNvPr>
          <p:cNvPicPr>
            <a:picLocks noChangeAspect="1"/>
          </p:cNvPicPr>
          <p:nvPr/>
        </p:nvPicPr>
        <p:blipFill>
          <a:blip r:embed="rId6"/>
          <a:stretch>
            <a:fillRect/>
          </a:stretch>
        </p:blipFill>
        <p:spPr>
          <a:xfrm>
            <a:off x="6523822" y="4345447"/>
            <a:ext cx="2743200" cy="1458837"/>
          </a:xfrm>
          <a:prstGeom prst="rect">
            <a:avLst/>
          </a:prstGeom>
        </p:spPr>
      </p:pic>
      <p:sp>
        <p:nvSpPr>
          <p:cNvPr id="14" name="TextBox 13">
            <a:extLst>
              <a:ext uri="{FF2B5EF4-FFF2-40B4-BE49-F238E27FC236}">
                <a16:creationId xmlns:a16="http://schemas.microsoft.com/office/drawing/2014/main" id="{1CE3AB67-1F9F-442D-8907-53C9DE0D135A}"/>
              </a:ext>
            </a:extLst>
          </p:cNvPr>
          <p:cNvSpPr txBox="1"/>
          <p:nvPr/>
        </p:nvSpPr>
        <p:spPr>
          <a:xfrm>
            <a:off x="2934159" y="163049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badi Extra Light"/>
                <a:ea typeface="+mn-ea"/>
                <a:cs typeface="+mn-cs"/>
              </a:rPr>
              <a:t>INTERNALIZED</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7" name="TextBox 16">
            <a:extLst>
              <a:ext uri="{FF2B5EF4-FFF2-40B4-BE49-F238E27FC236}">
                <a16:creationId xmlns:a16="http://schemas.microsoft.com/office/drawing/2014/main" id="{4A960D0A-B697-44B9-9B95-651CF7B66EC9}"/>
              </a:ext>
            </a:extLst>
          </p:cNvPr>
          <p:cNvSpPr txBox="1"/>
          <p:nvPr/>
        </p:nvSpPr>
        <p:spPr>
          <a:xfrm>
            <a:off x="6523821" y="1625216"/>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badi Extra Light"/>
                <a:ea typeface="+mn-ea"/>
                <a:cs typeface="+mn-cs"/>
              </a:rPr>
              <a:t>INTERPERSONAL</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B12C6FD1-BFC0-431F-85C3-904F1927C91D}"/>
              </a:ext>
            </a:extLst>
          </p:cNvPr>
          <p:cNvSpPr txBox="1"/>
          <p:nvPr/>
        </p:nvSpPr>
        <p:spPr>
          <a:xfrm>
            <a:off x="2934159" y="3888954"/>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badi Extra Light"/>
                <a:ea typeface="+mn-ea"/>
                <a:cs typeface="+mn-cs"/>
              </a:rPr>
              <a:t>INSTITUTIONAL</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D3867635-6501-44F7-A16C-0B5523729F76}"/>
              </a:ext>
            </a:extLst>
          </p:cNvPr>
          <p:cNvSpPr txBox="1"/>
          <p:nvPr/>
        </p:nvSpPr>
        <p:spPr>
          <a:xfrm>
            <a:off x="6523821" y="3888953"/>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badi Extra Light"/>
                <a:ea typeface="+mn-ea"/>
                <a:cs typeface="+mn-cs"/>
              </a:rPr>
              <a:t>STRUCTURAL</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8D539CB0-C6B6-4B19-A2B1-C33441682A69}"/>
              </a:ext>
            </a:extLst>
          </p:cNvPr>
          <p:cNvSpPr txBox="1"/>
          <p:nvPr/>
        </p:nvSpPr>
        <p:spPr>
          <a:xfrm>
            <a:off x="134038" y="2704640"/>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badi Extra Light"/>
                <a:ea typeface="+mn-ea"/>
                <a:cs typeface="+mn-cs"/>
              </a:rPr>
              <a:t>MICRO-LEVEL</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A3023ECC-AC40-4AD4-AF59-3EE6E28BEA11}"/>
              </a:ext>
            </a:extLst>
          </p:cNvPr>
          <p:cNvSpPr txBox="1"/>
          <p:nvPr/>
        </p:nvSpPr>
        <p:spPr>
          <a:xfrm>
            <a:off x="134037" y="4935555"/>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badi Extra Light"/>
                <a:ea typeface="+mn-ea"/>
                <a:cs typeface="+mn-cs"/>
              </a:rPr>
              <a:t>MACRO-LEVEL</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5987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83C6CA-744E-47E8-A200-D1540F36969E}"/>
              </a:ext>
            </a:extLst>
          </p:cNvPr>
          <p:cNvSpPr>
            <a:spLocks noGrp="1"/>
          </p:cNvSpPr>
          <p:nvPr>
            <p:ph type="body" idx="1"/>
          </p:nvPr>
        </p:nvSpPr>
        <p:spPr>
          <a:xfrm>
            <a:off x="471376" y="1662423"/>
            <a:ext cx="11249247" cy="4555200"/>
          </a:xfrm>
        </p:spPr>
        <p:txBody>
          <a:bodyPr/>
          <a:lstStyle/>
          <a:p>
            <a:pPr marL="608965" indent="-456565">
              <a:spcBef>
                <a:spcPts val="600"/>
              </a:spcBef>
            </a:pPr>
            <a:r>
              <a:rPr lang="en-US" sz="3200" dirty="0">
                <a:solidFill>
                  <a:schemeClr val="tx1"/>
                </a:solidFill>
                <a:latin typeface="Abadi Extra Light"/>
              </a:rPr>
              <a:t>Lead with race and racism explicitly, but not exclusively.</a:t>
            </a:r>
          </a:p>
          <a:p>
            <a:pPr marL="608965" indent="-456565">
              <a:lnSpc>
                <a:spcPct val="114999"/>
              </a:lnSpc>
              <a:spcBef>
                <a:spcPts val="600"/>
              </a:spcBef>
            </a:pPr>
            <a:r>
              <a:rPr lang="en-US" sz="3200" dirty="0">
                <a:solidFill>
                  <a:schemeClr val="tx1"/>
                </a:solidFill>
                <a:latin typeface="Abadi Extra Light"/>
              </a:rPr>
              <a:t>Keep your analysis structural. </a:t>
            </a:r>
          </a:p>
          <a:p>
            <a:pPr marL="608965" indent="-456565">
              <a:lnSpc>
                <a:spcPct val="114999"/>
              </a:lnSpc>
              <a:spcBef>
                <a:spcPts val="600"/>
              </a:spcBef>
            </a:pPr>
            <a:r>
              <a:rPr lang="en-US" sz="3200" b="1" dirty="0">
                <a:solidFill>
                  <a:schemeClr val="tx1"/>
                </a:solidFill>
                <a:latin typeface="Abadi" panose="020B0604020104020204" pitchFamily="34" charset="0"/>
              </a:rPr>
              <a:t>Don’t personalize critiques of systems.</a:t>
            </a:r>
            <a:endParaRPr lang="en-US" sz="3200" dirty="0">
              <a:solidFill>
                <a:schemeClr val="tx1"/>
              </a:solidFill>
              <a:latin typeface="Abadi" panose="020B0604020104020204" pitchFamily="34" charset="0"/>
            </a:endParaRPr>
          </a:p>
          <a:p>
            <a:pPr marL="608965" indent="-456565">
              <a:lnSpc>
                <a:spcPct val="114999"/>
              </a:lnSpc>
              <a:spcBef>
                <a:spcPts val="600"/>
              </a:spcBef>
            </a:pPr>
            <a:r>
              <a:rPr lang="en-US" sz="3200" dirty="0">
                <a:solidFill>
                  <a:schemeClr val="tx1"/>
                </a:solidFill>
                <a:latin typeface="Abadi Extra Light"/>
              </a:rPr>
              <a:t>The analysis is the tool.</a:t>
            </a:r>
          </a:p>
          <a:p>
            <a:pPr marL="608965" indent="-456565">
              <a:lnSpc>
                <a:spcPct val="114999"/>
              </a:lnSpc>
              <a:spcBef>
                <a:spcPts val="600"/>
              </a:spcBef>
            </a:pPr>
            <a:r>
              <a:rPr lang="en-US" sz="3200" b="1" dirty="0">
                <a:solidFill>
                  <a:schemeClr val="tx1"/>
                </a:solidFill>
                <a:latin typeface="Abadi" panose="020B0604020104020204" pitchFamily="34" charset="0"/>
              </a:rPr>
              <a:t>Racial justice work is not work done FOR people of color.</a:t>
            </a:r>
            <a:endParaRPr lang="en-US" sz="3200" dirty="0">
              <a:solidFill>
                <a:schemeClr val="tx1"/>
              </a:solidFill>
              <a:latin typeface="Abadi" panose="020B0604020104020204" pitchFamily="34" charset="0"/>
            </a:endParaRPr>
          </a:p>
          <a:p>
            <a:pPr marL="608965" indent="-456565">
              <a:lnSpc>
                <a:spcPct val="114999"/>
              </a:lnSpc>
              <a:spcBef>
                <a:spcPts val="600"/>
              </a:spcBef>
            </a:pPr>
            <a:r>
              <a:rPr lang="en-US" sz="3200" dirty="0">
                <a:solidFill>
                  <a:schemeClr val="tx1"/>
                </a:solidFill>
                <a:latin typeface="Abadi Extra Light"/>
              </a:rPr>
              <a:t>Systems that are failing communities of color, are actually failing all of us.</a:t>
            </a:r>
          </a:p>
          <a:p>
            <a:pPr marL="608965" indent="-456565">
              <a:lnSpc>
                <a:spcPct val="114999"/>
              </a:lnSpc>
              <a:spcBef>
                <a:spcPts val="600"/>
              </a:spcBef>
            </a:pPr>
            <a:endParaRPr lang="en-US" sz="1600" dirty="0"/>
          </a:p>
        </p:txBody>
      </p:sp>
      <p:sp>
        <p:nvSpPr>
          <p:cNvPr id="4" name="Slide Number Placeholder 3">
            <a:extLst>
              <a:ext uri="{FF2B5EF4-FFF2-40B4-BE49-F238E27FC236}">
                <a16:creationId xmlns:a16="http://schemas.microsoft.com/office/drawing/2014/main" id="{CC8FFD08-7D33-4EC6-BEED-70D9C2AD5D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
        <p:nvSpPr>
          <p:cNvPr id="8" name="Rectangle 7">
            <a:extLst>
              <a:ext uri="{FF2B5EF4-FFF2-40B4-BE49-F238E27FC236}">
                <a16:creationId xmlns:a16="http://schemas.microsoft.com/office/drawing/2014/main" id="{B9FA9AAA-0CC9-4AD3-A143-527544CEE36F}"/>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Google Shape;67;p15">
            <a:extLst>
              <a:ext uri="{FF2B5EF4-FFF2-40B4-BE49-F238E27FC236}">
                <a16:creationId xmlns:a16="http://schemas.microsoft.com/office/drawing/2014/main" id="{BDBEF8C5-1BB4-44FA-ABB4-F2644E8DCAF3}"/>
              </a:ext>
            </a:extLst>
          </p:cNvPr>
          <p:cNvSpPr txBox="1">
            <a:spLocks/>
          </p:cNvSpPr>
          <p:nvPr/>
        </p:nvSpPr>
        <p:spPr>
          <a:xfrm>
            <a:off x="412526" y="395771"/>
            <a:ext cx="10515600"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700" b="1" i="0" u="none" strike="noStrike" kern="0" cap="none" spc="800" normalizeH="0" baseline="0" noProof="0">
                <a:ln>
                  <a:noFill/>
                </a:ln>
                <a:solidFill>
                  <a:srgbClr val="FFFFFF"/>
                </a:solidFill>
                <a:effectLst/>
                <a:uLnTx/>
                <a:uFillTx/>
                <a:latin typeface="Abadi Extra Light"/>
                <a:cs typeface="Arial"/>
                <a:sym typeface="Arial"/>
              </a:rPr>
              <a:t>KEY TAKEAWAYS</a:t>
            </a:r>
            <a:endParaRPr kumimoji="0" lang="en-US" sz="28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946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1569656"/>
          </a:xfrm>
          <a:prstGeom prst="rect">
            <a:avLst/>
          </a:prstGeom>
        </p:spPr>
        <p:txBody>
          <a:bodyPr wrap="square" lIns="91014" tIns="45718" rIns="91014" bIns="45718">
            <a:spAutoFit/>
          </a:bodyPr>
          <a:lstStyle/>
          <a:p>
            <a:r>
              <a:rPr lang="en-US" sz="4500" b="1" dirty="0">
                <a:solidFill>
                  <a:schemeClr val="bg1"/>
                </a:solidFill>
                <a:latin typeface="Arial" pitchFamily="34" charset="0"/>
                <a:cs typeface="Arial" pitchFamily="34" charset="0"/>
              </a:rPr>
              <a:t>OPIOID OVERDOSE DEATH REPORT</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600" i="1" dirty="0">
                <a:solidFill>
                  <a:schemeClr val="bg1"/>
                </a:solidFill>
              </a:rPr>
              <a:t>2020 Annual Overview and First Quarter 2021</a:t>
            </a:r>
            <a:endParaRPr lang="en-US" sz="36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9651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EE7561C-D327-48EB-9EFD-1ECB70C9ADA0}"/>
              </a:ext>
            </a:extLst>
          </p:cNvPr>
          <p:cNvPicPr>
            <a:picLocks noChangeAspect="1"/>
          </p:cNvPicPr>
          <p:nvPr/>
        </p:nvPicPr>
        <p:blipFill>
          <a:blip r:embed="rId3"/>
          <a:stretch>
            <a:fillRect/>
          </a:stretch>
        </p:blipFill>
        <p:spPr>
          <a:xfrm>
            <a:off x="11087757" y="776452"/>
            <a:ext cx="1104900" cy="1600200"/>
          </a:xfrm>
          <a:prstGeom prst="rect">
            <a:avLst/>
          </a:prstGeom>
        </p:spPr>
      </p:pic>
      <p:pic>
        <p:nvPicPr>
          <p:cNvPr id="5" name="Picture 6">
            <a:extLst>
              <a:ext uri="{FF2B5EF4-FFF2-40B4-BE49-F238E27FC236}">
                <a16:creationId xmlns:a16="http://schemas.microsoft.com/office/drawing/2014/main" id="{4853BC68-F717-4EC3-85A8-116AEF744601}"/>
              </a:ext>
            </a:extLst>
          </p:cNvPr>
          <p:cNvPicPr>
            <a:picLocks noChangeAspect="1"/>
          </p:cNvPicPr>
          <p:nvPr/>
        </p:nvPicPr>
        <p:blipFill>
          <a:blip r:embed="rId4"/>
          <a:stretch>
            <a:fillRect/>
          </a:stretch>
        </p:blipFill>
        <p:spPr>
          <a:xfrm>
            <a:off x="11087757" y="3254923"/>
            <a:ext cx="1104900" cy="952500"/>
          </a:xfrm>
          <a:prstGeom prst="rect">
            <a:avLst/>
          </a:prstGeom>
        </p:spPr>
      </p:pic>
      <p:pic>
        <p:nvPicPr>
          <p:cNvPr id="7" name="Picture 8">
            <a:extLst>
              <a:ext uri="{FF2B5EF4-FFF2-40B4-BE49-F238E27FC236}">
                <a16:creationId xmlns:a16="http://schemas.microsoft.com/office/drawing/2014/main" id="{9E052CEF-A58B-42AB-8BDC-9F4B10524F6E}"/>
              </a:ext>
            </a:extLst>
          </p:cNvPr>
          <p:cNvPicPr>
            <a:picLocks noChangeAspect="1"/>
          </p:cNvPicPr>
          <p:nvPr/>
        </p:nvPicPr>
        <p:blipFill>
          <a:blip r:embed="rId5"/>
          <a:stretch>
            <a:fillRect/>
          </a:stretch>
        </p:blipFill>
        <p:spPr>
          <a:xfrm>
            <a:off x="11094983" y="5077810"/>
            <a:ext cx="1143000" cy="1143000"/>
          </a:xfrm>
          <a:prstGeom prst="rect">
            <a:avLst/>
          </a:prstGeom>
        </p:spPr>
      </p:pic>
      <p:sp>
        <p:nvSpPr>
          <p:cNvPr id="4" name="Slide Number Placeholder 3">
            <a:extLst>
              <a:ext uri="{FF2B5EF4-FFF2-40B4-BE49-F238E27FC236}">
                <a16:creationId xmlns:a16="http://schemas.microsoft.com/office/drawing/2014/main" id="{A44887DC-9362-4808-A6C2-E71AD7EDC30D}"/>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30</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graphicFrame>
        <p:nvGraphicFramePr>
          <p:cNvPr id="2" name="Table 2">
            <a:extLst>
              <a:ext uri="{FF2B5EF4-FFF2-40B4-BE49-F238E27FC236}">
                <a16:creationId xmlns:a16="http://schemas.microsoft.com/office/drawing/2014/main" id="{A4520451-80A0-4B4E-81B7-E7FF3B2940C1}"/>
              </a:ext>
            </a:extLst>
          </p:cNvPr>
          <p:cNvGraphicFramePr>
            <a:graphicFrameLocks noGrp="1"/>
          </p:cNvGraphicFramePr>
          <p:nvPr/>
        </p:nvGraphicFramePr>
        <p:xfrm>
          <a:off x="277474" y="52341"/>
          <a:ext cx="10829109" cy="6663753"/>
        </p:xfrm>
        <a:graphic>
          <a:graphicData uri="http://schemas.openxmlformats.org/drawingml/2006/table">
            <a:tbl>
              <a:tblPr firstRow="1" bandRow="1">
                <a:tableStyleId>{5940675A-B579-460E-94D1-54222C63F5DA}</a:tableStyleId>
              </a:tblPr>
              <a:tblGrid>
                <a:gridCol w="1496032">
                  <a:extLst>
                    <a:ext uri="{9D8B030D-6E8A-4147-A177-3AD203B41FA5}">
                      <a16:colId xmlns:a16="http://schemas.microsoft.com/office/drawing/2014/main" val="2233579994"/>
                    </a:ext>
                  </a:extLst>
                </a:gridCol>
                <a:gridCol w="2233513">
                  <a:extLst>
                    <a:ext uri="{9D8B030D-6E8A-4147-A177-3AD203B41FA5}">
                      <a16:colId xmlns:a16="http://schemas.microsoft.com/office/drawing/2014/main" val="2612628931"/>
                    </a:ext>
                  </a:extLst>
                </a:gridCol>
                <a:gridCol w="1854238">
                  <a:extLst>
                    <a:ext uri="{9D8B030D-6E8A-4147-A177-3AD203B41FA5}">
                      <a16:colId xmlns:a16="http://schemas.microsoft.com/office/drawing/2014/main" val="71224732"/>
                    </a:ext>
                  </a:extLst>
                </a:gridCol>
                <a:gridCol w="3034212">
                  <a:extLst>
                    <a:ext uri="{9D8B030D-6E8A-4147-A177-3AD203B41FA5}">
                      <a16:colId xmlns:a16="http://schemas.microsoft.com/office/drawing/2014/main" val="343190559"/>
                    </a:ext>
                  </a:extLst>
                </a:gridCol>
                <a:gridCol w="2211114">
                  <a:extLst>
                    <a:ext uri="{9D8B030D-6E8A-4147-A177-3AD203B41FA5}">
                      <a16:colId xmlns:a16="http://schemas.microsoft.com/office/drawing/2014/main" val="1304177473"/>
                    </a:ext>
                  </a:extLst>
                </a:gridCol>
              </a:tblGrid>
              <a:tr h="491704">
                <a:tc>
                  <a:txBody>
                    <a:bodyPr/>
                    <a:lstStyle/>
                    <a:p>
                      <a:pPr algn="l"/>
                      <a:r>
                        <a:rPr lang="en-US" sz="1600" b="1">
                          <a:solidFill>
                            <a:schemeClr val="bg1"/>
                          </a:solidFill>
                          <a:latin typeface="Abadi Extra Light"/>
                        </a:rPr>
                        <a:t>Period</a:t>
                      </a:r>
                    </a:p>
                  </a:txBody>
                  <a:tcPr anchor="ctr">
                    <a:solidFill>
                      <a:srgbClr val="7030A0"/>
                    </a:solidFill>
                  </a:tcPr>
                </a:tc>
                <a:tc>
                  <a:txBody>
                    <a:bodyPr/>
                    <a:lstStyle/>
                    <a:p>
                      <a:pPr algn="l"/>
                      <a:r>
                        <a:rPr lang="en-US" sz="1600" b="1">
                          <a:solidFill>
                            <a:schemeClr val="bg1"/>
                          </a:solidFill>
                          <a:latin typeface="Abadi Extra Light"/>
                        </a:rPr>
                        <a:t>Years (% of History)</a:t>
                      </a:r>
                    </a:p>
                  </a:txBody>
                  <a:tcPr anchor="ctr">
                    <a:solidFill>
                      <a:srgbClr val="7030A0"/>
                    </a:solidFill>
                  </a:tcPr>
                </a:tc>
                <a:tc>
                  <a:txBody>
                    <a:bodyPr/>
                    <a:lstStyle/>
                    <a:p>
                      <a:pPr algn="l"/>
                      <a:r>
                        <a:rPr lang="en-US" sz="1600" b="1">
                          <a:solidFill>
                            <a:schemeClr val="bg1"/>
                          </a:solidFill>
                          <a:latin typeface="Abadi Extra Light"/>
                        </a:rPr>
                        <a:t>Characteristics</a:t>
                      </a:r>
                    </a:p>
                  </a:txBody>
                  <a:tcPr anchor="ctr">
                    <a:solidFill>
                      <a:srgbClr val="7030A0"/>
                    </a:solidFill>
                  </a:tcPr>
                </a:tc>
                <a:tc>
                  <a:txBody>
                    <a:bodyPr/>
                    <a:lstStyle/>
                    <a:p>
                      <a:pPr algn="l"/>
                      <a:r>
                        <a:rPr lang="en-US" sz="1600" b="1">
                          <a:solidFill>
                            <a:schemeClr val="bg1"/>
                          </a:solidFill>
                          <a:latin typeface="Abadi Extra Light"/>
                        </a:rPr>
                        <a:t>Health Systems</a:t>
                      </a:r>
                    </a:p>
                  </a:txBody>
                  <a:tcPr anchor="ctr">
                    <a:solidFill>
                      <a:srgbClr val="7030A0"/>
                    </a:solidFill>
                  </a:tcPr>
                </a:tc>
                <a:tc>
                  <a:txBody>
                    <a:bodyPr/>
                    <a:lstStyle/>
                    <a:p>
                      <a:pPr lvl="0" algn="l">
                        <a:buNone/>
                      </a:pPr>
                      <a:r>
                        <a:rPr lang="en-US" sz="1600" b="1">
                          <a:solidFill>
                            <a:schemeClr val="bg1"/>
                          </a:solidFill>
                          <a:latin typeface="Abadi Extra Light"/>
                        </a:rPr>
                        <a:t>Example</a:t>
                      </a:r>
                    </a:p>
                  </a:txBody>
                  <a:tcPr anchor="ctr">
                    <a:solidFill>
                      <a:srgbClr val="7030A0"/>
                    </a:solidFill>
                  </a:tcPr>
                </a:tc>
                <a:extLst>
                  <a:ext uri="{0D108BD9-81ED-4DB2-BD59-A6C34878D82A}">
                    <a16:rowId xmlns:a16="http://schemas.microsoft.com/office/drawing/2014/main" val="3648516610"/>
                  </a:ext>
                </a:extLst>
              </a:tr>
              <a:tr h="2089741">
                <a:tc>
                  <a:txBody>
                    <a:bodyPr/>
                    <a:lstStyle/>
                    <a:p>
                      <a:pPr algn="ctr"/>
                      <a:r>
                        <a:rPr lang="en-US" sz="1600" b="1">
                          <a:latin typeface="Abadi Extra Light"/>
                        </a:rPr>
                        <a:t>Chattel Slavery</a:t>
                      </a:r>
                    </a:p>
                  </a:txBody>
                  <a:tcPr anchor="ctr"/>
                </a:tc>
                <a:tc>
                  <a:txBody>
                    <a:bodyPr/>
                    <a:lstStyle/>
                    <a:p>
                      <a:pPr lvl="0" algn="ctr">
                        <a:lnSpc>
                          <a:spcPct val="100000"/>
                        </a:lnSpc>
                        <a:spcBef>
                          <a:spcPts val="0"/>
                        </a:spcBef>
                        <a:spcAft>
                          <a:spcPts val="0"/>
                        </a:spcAft>
                        <a:buNone/>
                      </a:pPr>
                      <a:r>
                        <a:rPr lang="en-US" sz="1600" b="1" i="0" u="none" strike="noStrike" noProof="0">
                          <a:latin typeface="Abadi Extra Light"/>
                        </a:rPr>
                        <a:t>1619 - 1865 </a:t>
                      </a:r>
                      <a:endParaRPr lang="en-US" sz="1600" b="1">
                        <a:latin typeface="Abadi Extra Light"/>
                      </a:endParaRPr>
                    </a:p>
                    <a:p>
                      <a:pPr lvl="0" algn="ctr">
                        <a:lnSpc>
                          <a:spcPct val="100000"/>
                        </a:lnSpc>
                        <a:spcBef>
                          <a:spcPts val="0"/>
                        </a:spcBef>
                        <a:spcAft>
                          <a:spcPts val="0"/>
                        </a:spcAft>
                        <a:buNone/>
                      </a:pPr>
                      <a:r>
                        <a:rPr lang="en-US" sz="1600" b="1" i="0" u="none" strike="noStrike" noProof="0">
                          <a:latin typeface="Abadi Extra Light"/>
                        </a:rPr>
                        <a:t>   (62%)</a:t>
                      </a:r>
                      <a:endParaRPr lang="en-US" sz="1600" b="1">
                        <a:latin typeface="Abadi Extra Light"/>
                      </a:endParaRPr>
                    </a:p>
                    <a:p>
                      <a:pPr lvl="0" algn="ctr">
                        <a:buNone/>
                      </a:pPr>
                      <a:endParaRPr lang="en-US" sz="1600" b="1">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Abolition of Atlantic Slave Trade (1808) – Black influx stopped; Black immigration since: scant</a:t>
                      </a:r>
                      <a:endParaRPr lang="en-US" sz="1600" b="0">
                        <a:latin typeface="Abadi Extra Light"/>
                      </a:endParaRPr>
                    </a:p>
                    <a:p>
                      <a:pPr lvl="0">
                        <a:buNone/>
                      </a:pPr>
                      <a:endParaRPr lang="en-US" sz="1600" b="0">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Disparate/inequitable treatment; poor health status and outcomes; “Slave health deficit” and “Slave health subsystem” in effect</a:t>
                      </a:r>
                      <a:endParaRPr lang="en-US" sz="1600" b="0">
                        <a:latin typeface="Abadi Extra Light"/>
                      </a:endParaRPr>
                    </a:p>
                    <a:p>
                      <a:pPr lvl="0">
                        <a:buNone/>
                      </a:pPr>
                      <a:endParaRPr lang="en-US" sz="1600" b="0">
                        <a:latin typeface="Abadi Extra Light"/>
                      </a:endParaRPr>
                    </a:p>
                  </a:txBody>
                  <a:tcPr anchor="ctr"/>
                </a:tc>
                <a:tc>
                  <a:txBody>
                    <a:bodyPr/>
                    <a:lstStyle/>
                    <a:p>
                      <a:pPr lvl="0" algn="l">
                        <a:lnSpc>
                          <a:spcPct val="100000"/>
                        </a:lnSpc>
                        <a:spcBef>
                          <a:spcPts val="0"/>
                        </a:spcBef>
                        <a:spcAft>
                          <a:spcPts val="0"/>
                        </a:spcAft>
                        <a:buNone/>
                      </a:pPr>
                      <a:r>
                        <a:rPr lang="en-US" sz="1600" b="1" i="0" u="none" strike="noStrike" noProof="0">
                          <a:latin typeface="Abadi Extra Light"/>
                        </a:rPr>
                        <a:t>1721</a:t>
                      </a:r>
                      <a:endParaRPr lang="en-US" sz="1600" b="1">
                        <a:latin typeface="Abadi Extra Light"/>
                      </a:endParaRPr>
                    </a:p>
                    <a:p>
                      <a:pPr lvl="0" algn="l">
                        <a:lnSpc>
                          <a:spcPct val="100000"/>
                        </a:lnSpc>
                        <a:spcBef>
                          <a:spcPts val="0"/>
                        </a:spcBef>
                        <a:spcAft>
                          <a:spcPts val="0"/>
                        </a:spcAft>
                        <a:buNone/>
                      </a:pPr>
                      <a:r>
                        <a:rPr lang="en-US" sz="1600" b="0" i="0" u="none" strike="noStrike" noProof="0">
                          <a:latin typeface="Abadi Extra Light"/>
                        </a:rPr>
                        <a:t>Cotton Mather and Zabdiel Boylston conduct first large-scale smallpox inoculation in the English-speaking world – inspired by enslaved African man, Onesimus  </a:t>
                      </a:r>
                      <a:endParaRPr lang="en-US" sz="1600" b="0">
                        <a:latin typeface="Abadi Extra Light"/>
                      </a:endParaRPr>
                    </a:p>
                    <a:p>
                      <a:pPr lvl="0">
                        <a:buNone/>
                      </a:pPr>
                      <a:endParaRPr lang="en-US" sz="1600" b="0">
                        <a:latin typeface="Abadi Extra Light"/>
                      </a:endParaRPr>
                    </a:p>
                  </a:txBody>
                  <a:tcPr anchor="ctr"/>
                </a:tc>
                <a:extLst>
                  <a:ext uri="{0D108BD9-81ED-4DB2-BD59-A6C34878D82A}">
                    <a16:rowId xmlns:a16="http://schemas.microsoft.com/office/drawing/2014/main" val="2551928378"/>
                  </a:ext>
                </a:extLst>
              </a:tr>
              <a:tr h="1905351">
                <a:tc>
                  <a:txBody>
                    <a:bodyPr/>
                    <a:lstStyle/>
                    <a:p>
                      <a:pPr algn="ctr"/>
                      <a:r>
                        <a:rPr lang="en-US" sz="1600" b="1">
                          <a:latin typeface="Abadi Extra Light"/>
                        </a:rPr>
                        <a:t>Jim Crow Segregation</a:t>
                      </a:r>
                    </a:p>
                  </a:txBody>
                  <a:tcPr anchor="ctr"/>
                </a:tc>
                <a:tc>
                  <a:txBody>
                    <a:bodyPr/>
                    <a:lstStyle/>
                    <a:p>
                      <a:pPr lvl="0" algn="ctr">
                        <a:lnSpc>
                          <a:spcPct val="100000"/>
                        </a:lnSpc>
                        <a:spcBef>
                          <a:spcPts val="0"/>
                        </a:spcBef>
                        <a:spcAft>
                          <a:spcPts val="0"/>
                        </a:spcAft>
                        <a:buNone/>
                      </a:pPr>
                      <a:r>
                        <a:rPr lang="en-US" sz="1600" b="1" i="0" u="none" strike="noStrike" noProof="0">
                          <a:latin typeface="Abadi Extra Light"/>
                        </a:rPr>
                        <a:t>1865 – 1965 </a:t>
                      </a:r>
                      <a:endParaRPr lang="en-US" sz="1600" b="1">
                        <a:latin typeface="Abadi Extra Light"/>
                      </a:endParaRPr>
                    </a:p>
                    <a:p>
                      <a:pPr lvl="0" algn="ctr">
                        <a:lnSpc>
                          <a:spcPct val="100000"/>
                        </a:lnSpc>
                        <a:spcBef>
                          <a:spcPts val="0"/>
                        </a:spcBef>
                        <a:spcAft>
                          <a:spcPts val="0"/>
                        </a:spcAft>
                        <a:buNone/>
                      </a:pPr>
                      <a:r>
                        <a:rPr lang="en-US" sz="1600" b="1" i="0" u="none" strike="noStrike" noProof="0">
                          <a:latin typeface="Abadi Extra Light"/>
                        </a:rPr>
                        <a:t>   (25%)</a:t>
                      </a:r>
                      <a:endParaRPr lang="en-US" sz="1600" b="1">
                        <a:latin typeface="Abadi Extra Light"/>
                      </a:endParaRPr>
                    </a:p>
                    <a:p>
                      <a:pPr lvl="0" algn="ctr">
                        <a:buNone/>
                      </a:pPr>
                      <a:endParaRPr lang="en-US" sz="1600" b="1">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13</a:t>
                      </a:r>
                      <a:r>
                        <a:rPr lang="en-US" sz="1600" b="0" i="0" u="none" strike="noStrike" baseline="30000" noProof="0">
                          <a:latin typeface="Abadi Extra Light"/>
                        </a:rPr>
                        <a:t>th</a:t>
                      </a:r>
                      <a:r>
                        <a:rPr lang="en-US" sz="1600" b="0" i="0" u="none" strike="noStrike" noProof="0">
                          <a:latin typeface="Abadi Extra Light"/>
                        </a:rPr>
                        <a:t>, 14</a:t>
                      </a:r>
                      <a:r>
                        <a:rPr lang="en-US" sz="1600" b="0" i="0" u="none" strike="noStrike" baseline="30000" noProof="0">
                          <a:latin typeface="Abadi Extra Light"/>
                        </a:rPr>
                        <a:t>th</a:t>
                      </a:r>
                      <a:r>
                        <a:rPr lang="en-US" sz="1600" b="0" i="0" u="none" strike="noStrike" noProof="0">
                          <a:latin typeface="Abadi Extra Light"/>
                        </a:rPr>
                        <a:t>, and 15</a:t>
                      </a:r>
                      <a:r>
                        <a:rPr lang="en-US" sz="1600" b="0" i="0" u="none" strike="noStrike" baseline="30000" noProof="0">
                          <a:latin typeface="Abadi Extra Light"/>
                        </a:rPr>
                        <a:t>th</a:t>
                      </a:r>
                      <a:r>
                        <a:rPr lang="en-US" sz="1600" b="0" i="0" u="none" strike="noStrike" noProof="0">
                          <a:latin typeface="Abadi Extra Light"/>
                        </a:rPr>
                        <a:t> Amendments virtually nullified; legal segregation implemented in 1896</a:t>
                      </a:r>
                      <a:endParaRPr lang="en-US" sz="1600" b="0">
                        <a:latin typeface="Abadi Extra Light"/>
                      </a:endParaRPr>
                    </a:p>
                    <a:p>
                      <a:pPr lvl="0">
                        <a:buNone/>
                      </a:pPr>
                      <a:endParaRPr lang="en-US" sz="1600" b="0">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Absent or inferior treatment and facilities; </a:t>
                      </a:r>
                      <a:r>
                        <a:rPr lang="en-US" sz="1600" b="0" i="1" u="none" strike="noStrike" noProof="0">
                          <a:latin typeface="Abadi Extra Light"/>
                        </a:rPr>
                        <a:t>de jure </a:t>
                      </a:r>
                      <a:r>
                        <a:rPr lang="en-US" sz="1600" b="0" i="0" u="none" strike="noStrike" noProof="0">
                          <a:latin typeface="Abadi Extra Light"/>
                        </a:rPr>
                        <a:t>segregation / discrimination in South, </a:t>
                      </a:r>
                      <a:r>
                        <a:rPr lang="en-US" sz="1600" b="0" i="1" u="none" strike="noStrike" noProof="0">
                          <a:latin typeface="Abadi Extra Light"/>
                        </a:rPr>
                        <a:t>de facto </a:t>
                      </a:r>
                      <a:r>
                        <a:rPr lang="en-US" sz="1600" b="0" i="0" u="none" strike="noStrike" noProof="0">
                          <a:latin typeface="Abadi Extra Light"/>
                        </a:rPr>
                        <a:t>throughout most of the health system; health system recreates racial ideology</a:t>
                      </a:r>
                      <a:endParaRPr lang="en-US" sz="1600" b="0">
                        <a:latin typeface="Abadi Extra Light"/>
                      </a:endParaRPr>
                    </a:p>
                    <a:p>
                      <a:pPr lvl="0">
                        <a:buNone/>
                      </a:pPr>
                      <a:endParaRPr lang="en-US" sz="1600" b="0">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1875 and 1915</a:t>
                      </a:r>
                      <a:endParaRPr lang="en-US" sz="1600" b="0">
                        <a:latin typeface="Abadi Extra Light"/>
                      </a:endParaRPr>
                    </a:p>
                    <a:p>
                      <a:pPr lvl="0" algn="l">
                        <a:lnSpc>
                          <a:spcPct val="100000"/>
                        </a:lnSpc>
                        <a:spcBef>
                          <a:spcPts val="0"/>
                        </a:spcBef>
                        <a:spcAft>
                          <a:spcPts val="0"/>
                        </a:spcAft>
                        <a:buNone/>
                      </a:pPr>
                      <a:r>
                        <a:rPr lang="en-US" sz="1600" b="0" i="0" u="none" strike="noStrike" noProof="0">
                          <a:latin typeface="Abadi Extra Light"/>
                        </a:rPr>
                        <a:t>Johnson and Graves on negro health are example of how health professions are place where racial ideology is created</a:t>
                      </a:r>
                      <a:endParaRPr lang="en-US" sz="1600" b="0">
                        <a:latin typeface="Abadi Extra Light"/>
                      </a:endParaRPr>
                    </a:p>
                    <a:p>
                      <a:pPr lvl="0">
                        <a:buNone/>
                      </a:pPr>
                      <a:endParaRPr lang="en-US" sz="1600" b="0">
                        <a:latin typeface="Abadi Extra Light"/>
                      </a:endParaRPr>
                    </a:p>
                  </a:txBody>
                  <a:tcPr anchor="ctr"/>
                </a:tc>
                <a:extLst>
                  <a:ext uri="{0D108BD9-81ED-4DB2-BD59-A6C34878D82A}">
                    <a16:rowId xmlns:a16="http://schemas.microsoft.com/office/drawing/2014/main" val="3015141642"/>
                  </a:ext>
                </a:extLst>
              </a:tr>
              <a:tr h="1843889">
                <a:tc>
                  <a:txBody>
                    <a:bodyPr/>
                    <a:lstStyle/>
                    <a:p>
                      <a:pPr algn="ctr"/>
                      <a:r>
                        <a:rPr lang="en-US" sz="1600" b="1">
                          <a:latin typeface="Abadi Extra Light"/>
                        </a:rPr>
                        <a:t>Structural Racism</a:t>
                      </a:r>
                    </a:p>
                  </a:txBody>
                  <a:tcPr anchor="ctr"/>
                </a:tc>
                <a:tc>
                  <a:txBody>
                    <a:bodyPr/>
                    <a:lstStyle/>
                    <a:p>
                      <a:pPr lvl="0" algn="ctr">
                        <a:lnSpc>
                          <a:spcPct val="100000"/>
                        </a:lnSpc>
                        <a:spcBef>
                          <a:spcPts val="0"/>
                        </a:spcBef>
                        <a:spcAft>
                          <a:spcPts val="0"/>
                        </a:spcAft>
                        <a:buNone/>
                      </a:pPr>
                      <a:r>
                        <a:rPr lang="en-US" sz="1600" b="1" i="0" u="none" strike="noStrike" noProof="0">
                          <a:latin typeface="Abadi Extra Light"/>
                        </a:rPr>
                        <a:t>1965 – Today </a:t>
                      </a:r>
                      <a:endParaRPr lang="en-US" sz="1600" b="1">
                        <a:latin typeface="Abadi Extra Light"/>
                      </a:endParaRPr>
                    </a:p>
                    <a:p>
                      <a:pPr lvl="0" algn="ctr">
                        <a:lnSpc>
                          <a:spcPct val="100000"/>
                        </a:lnSpc>
                        <a:spcBef>
                          <a:spcPts val="0"/>
                        </a:spcBef>
                        <a:spcAft>
                          <a:spcPts val="0"/>
                        </a:spcAft>
                        <a:buNone/>
                      </a:pPr>
                      <a:r>
                        <a:rPr lang="en-US" sz="1600" b="1" i="0" u="none" strike="noStrike" noProof="0">
                          <a:latin typeface="Abadi Extra Light"/>
                        </a:rPr>
                        <a:t>   (13%)</a:t>
                      </a:r>
                      <a:endParaRPr lang="en-US" sz="1600" b="1">
                        <a:latin typeface="Abadi Extra Light"/>
                      </a:endParaRPr>
                    </a:p>
                    <a:p>
                      <a:pPr lvl="0" algn="ctr">
                        <a:buNone/>
                      </a:pPr>
                      <a:endParaRPr lang="en-US" sz="1600" b="1">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School desegregation (1954), Civil Rights Act (1964), Voting Rights Act</a:t>
                      </a:r>
                      <a:endParaRPr lang="en-US" sz="1600" b="0">
                        <a:latin typeface="Abadi Extra Light"/>
                      </a:endParaRPr>
                    </a:p>
                    <a:p>
                      <a:pPr lvl="0">
                        <a:buNone/>
                      </a:pPr>
                      <a:endParaRPr lang="en-US" sz="1600" b="0">
                        <a:latin typeface="Abadi Extra Light"/>
                      </a:endParaRPr>
                    </a:p>
                  </a:txBody>
                  <a:tcPr anchor="ctr"/>
                </a:tc>
                <a:tc>
                  <a:txBody>
                    <a:bodyPr/>
                    <a:lstStyle/>
                    <a:p>
                      <a:pPr lvl="0" algn="l">
                        <a:lnSpc>
                          <a:spcPct val="100000"/>
                        </a:lnSpc>
                        <a:spcBef>
                          <a:spcPts val="0"/>
                        </a:spcBef>
                        <a:spcAft>
                          <a:spcPts val="0"/>
                        </a:spcAft>
                        <a:buNone/>
                      </a:pPr>
                      <a:r>
                        <a:rPr lang="en-US" sz="1600" b="0" i="0" u="none" strike="noStrike" noProof="0">
                          <a:latin typeface="Abadi Extra Light"/>
                        </a:rPr>
                        <a:t>Southern medical school desegregation (1948), hospital desegregation in federal courts (1964), disparate health status, outcome, services, discrimination in effect</a:t>
                      </a:r>
                      <a:endParaRPr lang="en-US" sz="1600" b="0">
                        <a:latin typeface="Abadi Extra Light"/>
                      </a:endParaRPr>
                    </a:p>
                    <a:p>
                      <a:pPr lvl="0">
                        <a:buNone/>
                      </a:pPr>
                      <a:endParaRPr lang="en-US" sz="1600" b="0">
                        <a:latin typeface="Abadi Extra Light"/>
                      </a:endParaRPr>
                    </a:p>
                  </a:txBody>
                  <a:tcPr anchor="ctr"/>
                </a:tc>
                <a:tc>
                  <a:txBody>
                    <a:bodyPr/>
                    <a:lstStyle/>
                    <a:p>
                      <a:pPr lvl="0" algn="l">
                        <a:lnSpc>
                          <a:spcPct val="100000"/>
                        </a:lnSpc>
                        <a:spcBef>
                          <a:spcPts val="0"/>
                        </a:spcBef>
                        <a:spcAft>
                          <a:spcPts val="0"/>
                        </a:spcAft>
                        <a:buNone/>
                      </a:pPr>
                      <a:r>
                        <a:rPr lang="en-US" sz="1600" b="1" i="0" u="none" strike="noStrike" noProof="0">
                          <a:latin typeface="Abadi Extra Light"/>
                        </a:rPr>
                        <a:t>1999</a:t>
                      </a:r>
                      <a:endParaRPr lang="en-US" sz="1600" b="1">
                        <a:latin typeface="Abadi Extra Light"/>
                      </a:endParaRPr>
                    </a:p>
                    <a:p>
                      <a:pPr lvl="0" algn="l">
                        <a:lnSpc>
                          <a:spcPct val="100000"/>
                        </a:lnSpc>
                        <a:spcBef>
                          <a:spcPts val="0"/>
                        </a:spcBef>
                        <a:spcAft>
                          <a:spcPts val="0"/>
                        </a:spcAft>
                        <a:buNone/>
                      </a:pPr>
                      <a:r>
                        <a:rPr lang="en-US" sz="1600" b="0" i="0" u="none" strike="noStrike" noProof="0">
                          <a:latin typeface="Abadi Extra Light"/>
                        </a:rPr>
                        <a:t>NEJM study is example of clear physician bias present across health systems</a:t>
                      </a:r>
                      <a:endParaRPr lang="en-US" sz="1600" b="0">
                        <a:latin typeface="Abadi Extra Light"/>
                      </a:endParaRPr>
                    </a:p>
                    <a:p>
                      <a:pPr lvl="0">
                        <a:buNone/>
                      </a:pPr>
                      <a:endParaRPr lang="en-US" sz="1600" b="0">
                        <a:latin typeface="Abadi Extra Light"/>
                      </a:endParaRPr>
                    </a:p>
                  </a:txBody>
                  <a:tcPr anchor="ctr"/>
                </a:tc>
                <a:extLst>
                  <a:ext uri="{0D108BD9-81ED-4DB2-BD59-A6C34878D82A}">
                    <a16:rowId xmlns:a16="http://schemas.microsoft.com/office/drawing/2014/main" val="4077614504"/>
                  </a:ext>
                </a:extLst>
              </a:tr>
            </a:tbl>
          </a:graphicData>
        </a:graphic>
      </p:graphicFrame>
      <p:sp>
        <p:nvSpPr>
          <p:cNvPr id="9" name="Arrow: Up-Down 8">
            <a:extLst>
              <a:ext uri="{FF2B5EF4-FFF2-40B4-BE49-F238E27FC236}">
                <a16:creationId xmlns:a16="http://schemas.microsoft.com/office/drawing/2014/main" id="{F996D5EC-6FA4-4FE8-8E41-1520E05B5B1A}"/>
              </a:ext>
            </a:extLst>
          </p:cNvPr>
          <p:cNvSpPr/>
          <p:nvPr/>
        </p:nvSpPr>
        <p:spPr>
          <a:xfrm>
            <a:off x="1544441" y="534923"/>
            <a:ext cx="446690" cy="4204136"/>
          </a:xfrm>
          <a:prstGeom prst="up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26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E509F1-E67B-46C4-BF51-C85FD04CE7FF}"/>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31</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8" name="Rectangle 7">
            <a:extLst>
              <a:ext uri="{FF2B5EF4-FFF2-40B4-BE49-F238E27FC236}">
                <a16:creationId xmlns:a16="http://schemas.microsoft.com/office/drawing/2014/main" id="{D8A9F3B3-C050-4DDD-9904-7DD3FD67F7A3}"/>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Google Shape;67;p15">
            <a:extLst>
              <a:ext uri="{FF2B5EF4-FFF2-40B4-BE49-F238E27FC236}">
                <a16:creationId xmlns:a16="http://schemas.microsoft.com/office/drawing/2014/main" id="{B0580628-D200-4C69-B068-65B4354801C6}"/>
              </a:ext>
            </a:extLst>
          </p:cNvPr>
          <p:cNvSpPr txBox="1">
            <a:spLocks/>
          </p:cNvSpPr>
          <p:nvPr/>
        </p:nvSpPr>
        <p:spPr>
          <a:xfrm>
            <a:off x="412526" y="395771"/>
            <a:ext cx="11369407"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800" normalizeH="0" baseline="0" noProof="0">
                <a:ln>
                  <a:noFill/>
                </a:ln>
                <a:solidFill>
                  <a:srgbClr val="FFFFFF"/>
                </a:solidFill>
                <a:effectLst/>
                <a:uLnTx/>
                <a:uFillTx/>
                <a:latin typeface="Abadi Extra Light"/>
                <a:cs typeface="Arial"/>
                <a:sym typeface="Arial"/>
              </a:rPr>
              <a:t>Racial inequity persists in every system across the country without exception.</a:t>
            </a:r>
          </a:p>
        </p:txBody>
      </p:sp>
      <p:graphicFrame>
        <p:nvGraphicFramePr>
          <p:cNvPr id="13" name="Table 12">
            <a:extLst>
              <a:ext uri="{FF2B5EF4-FFF2-40B4-BE49-F238E27FC236}">
                <a16:creationId xmlns:a16="http://schemas.microsoft.com/office/drawing/2014/main" id="{ABFE6ED2-4523-472F-90DD-DD18F4BA20BE}"/>
              </a:ext>
            </a:extLst>
          </p:cNvPr>
          <p:cNvGraphicFramePr>
            <a:graphicFrameLocks noGrp="1"/>
          </p:cNvGraphicFramePr>
          <p:nvPr/>
        </p:nvGraphicFramePr>
        <p:xfrm>
          <a:off x="481299" y="1670436"/>
          <a:ext cx="11284163" cy="4736251"/>
        </p:xfrm>
        <a:graphic>
          <a:graphicData uri="http://schemas.openxmlformats.org/drawingml/2006/table">
            <a:tbl>
              <a:tblPr firstRow="1" bandRow="1">
                <a:tableStyleId>{7DF18680-E054-41AD-8BC1-D1AEF772440D}</a:tableStyleId>
              </a:tblPr>
              <a:tblGrid>
                <a:gridCol w="1804103">
                  <a:extLst>
                    <a:ext uri="{9D8B030D-6E8A-4147-A177-3AD203B41FA5}">
                      <a16:colId xmlns:a16="http://schemas.microsoft.com/office/drawing/2014/main" val="901712987"/>
                    </a:ext>
                  </a:extLst>
                </a:gridCol>
                <a:gridCol w="1889203">
                  <a:extLst>
                    <a:ext uri="{9D8B030D-6E8A-4147-A177-3AD203B41FA5}">
                      <a16:colId xmlns:a16="http://schemas.microsoft.com/office/drawing/2014/main" val="1557492656"/>
                    </a:ext>
                  </a:extLst>
                </a:gridCol>
                <a:gridCol w="7590857">
                  <a:extLst>
                    <a:ext uri="{9D8B030D-6E8A-4147-A177-3AD203B41FA5}">
                      <a16:colId xmlns:a16="http://schemas.microsoft.com/office/drawing/2014/main" val="3805505504"/>
                    </a:ext>
                  </a:extLst>
                </a:gridCol>
              </a:tblGrid>
              <a:tr h="351951">
                <a:tc>
                  <a:txBody>
                    <a:bodyPr/>
                    <a:lstStyle/>
                    <a:p>
                      <a:pPr marL="0" marR="0" indent="0" algn="ctr" rtl="0">
                        <a:spcBef>
                          <a:spcPts val="0"/>
                        </a:spcBef>
                        <a:spcAft>
                          <a:spcPts val="0"/>
                        </a:spcAft>
                      </a:pPr>
                      <a:r>
                        <a:rPr lang="en-US" sz="1600" b="1">
                          <a:effectLst/>
                          <a:latin typeface="Abadi Extra Light"/>
                        </a:rPr>
                        <a:t>System</a:t>
                      </a:r>
                      <a:endParaRPr lang="en-US" b="1">
                        <a:effectLst/>
                        <a:latin typeface="Abadi Extra Light"/>
                      </a:endParaRPr>
                    </a:p>
                  </a:txBody>
                  <a:tcPr marL="0" marR="0" marT="0" marB="0" anchor="ctr">
                    <a:solidFill>
                      <a:srgbClr val="7030A0"/>
                    </a:solidFill>
                  </a:tcPr>
                </a:tc>
                <a:tc>
                  <a:txBody>
                    <a:bodyPr/>
                    <a:lstStyle/>
                    <a:p>
                      <a:pPr marL="0" marR="0" indent="0" algn="ctr" rtl="0">
                        <a:spcBef>
                          <a:spcPts val="0"/>
                        </a:spcBef>
                        <a:spcAft>
                          <a:spcPts val="0"/>
                        </a:spcAft>
                      </a:pPr>
                      <a:r>
                        <a:rPr lang="en-US" sz="1600" b="1">
                          <a:effectLst/>
                          <a:latin typeface="Abadi Extra Light"/>
                        </a:rPr>
                        <a:t>Term</a:t>
                      </a:r>
                      <a:endParaRPr lang="en-US" b="1">
                        <a:effectLst/>
                        <a:latin typeface="Abadi Extra Light"/>
                      </a:endParaRPr>
                    </a:p>
                  </a:txBody>
                  <a:tcPr marL="0" marR="0" marT="0" marB="0" anchor="ctr">
                    <a:solidFill>
                      <a:srgbClr val="7030A0"/>
                    </a:solidFill>
                  </a:tcPr>
                </a:tc>
                <a:tc>
                  <a:txBody>
                    <a:bodyPr/>
                    <a:lstStyle/>
                    <a:p>
                      <a:pPr marL="0" marR="0" indent="0" algn="ctr" rtl="0">
                        <a:spcBef>
                          <a:spcPts val="0"/>
                        </a:spcBef>
                        <a:spcAft>
                          <a:spcPts val="0"/>
                        </a:spcAft>
                      </a:pPr>
                      <a:r>
                        <a:rPr lang="en-US" sz="1600" b="1">
                          <a:effectLst/>
                          <a:latin typeface="Abadi Extra Light"/>
                        </a:rPr>
                        <a:t>Definition</a:t>
                      </a:r>
                      <a:endParaRPr lang="en-US" b="1">
                        <a:effectLst/>
                        <a:latin typeface="Abadi Extra Light"/>
                      </a:endParaRPr>
                    </a:p>
                  </a:txBody>
                  <a:tcPr marL="0" marR="0" marT="0" marB="0" anchor="ctr">
                    <a:solidFill>
                      <a:srgbClr val="7030A0"/>
                    </a:solidFill>
                  </a:tcPr>
                </a:tc>
                <a:extLst>
                  <a:ext uri="{0D108BD9-81ED-4DB2-BD59-A6C34878D82A}">
                    <a16:rowId xmlns:a16="http://schemas.microsoft.com/office/drawing/2014/main" val="3479006384"/>
                  </a:ext>
                </a:extLst>
              </a:tr>
              <a:tr h="653623">
                <a:tc>
                  <a:txBody>
                    <a:bodyPr/>
                    <a:lstStyle/>
                    <a:p>
                      <a:pPr marL="0" marR="0" indent="0" algn="ctr" rtl="0">
                        <a:spcBef>
                          <a:spcPts val="0"/>
                        </a:spcBef>
                        <a:spcAft>
                          <a:spcPts val="0"/>
                        </a:spcAft>
                      </a:pPr>
                      <a:r>
                        <a:rPr lang="en-US" sz="1400" b="1">
                          <a:effectLst/>
                          <a:latin typeface="Abadi Extra Light"/>
                        </a:rPr>
                        <a:t>Child welfare</a:t>
                      </a:r>
                    </a:p>
                  </a:txBody>
                  <a:tcPr marL="0" marR="0" marT="0" marB="0" anchor="ctr">
                    <a:solidFill>
                      <a:srgbClr val="C68FC9"/>
                    </a:solidFill>
                  </a:tcPr>
                </a:tc>
                <a:tc>
                  <a:txBody>
                    <a:bodyPr/>
                    <a:lstStyle/>
                    <a:p>
                      <a:pPr marL="0" marR="0" indent="0" algn="ctr" rtl="0">
                        <a:spcBef>
                          <a:spcPts val="0"/>
                        </a:spcBef>
                        <a:spcAft>
                          <a:spcPts val="0"/>
                        </a:spcAft>
                      </a:pPr>
                      <a:r>
                        <a:rPr lang="en-US" sz="1400" b="1">
                          <a:effectLst/>
                          <a:latin typeface="Abadi Extra Light"/>
                        </a:rPr>
                        <a:t>Disproportionality</a:t>
                      </a:r>
                    </a:p>
                  </a:txBody>
                  <a:tcPr marL="0" marR="0" marT="0" marB="0" anchor="ctr">
                    <a:solidFill>
                      <a:srgbClr val="C68FC9"/>
                    </a:solidFill>
                  </a:tcPr>
                </a:tc>
                <a:tc>
                  <a:txBody>
                    <a:bodyPr/>
                    <a:lstStyle/>
                    <a:p>
                      <a:pPr marL="0" marR="0" indent="0" algn="ctr" rtl="0">
                        <a:spcBef>
                          <a:spcPts val="0"/>
                        </a:spcBef>
                        <a:spcAft>
                          <a:spcPts val="0"/>
                        </a:spcAft>
                      </a:pPr>
                      <a:r>
                        <a:rPr lang="en-US" sz="1200" b="1">
                          <a:effectLst/>
                          <a:latin typeface="Abadi Extra Light"/>
                        </a:rPr>
                        <a:t>Refers to the proportion of ethnic or racial groups of children in child welfare compared to those groups in the general population.</a:t>
                      </a:r>
                      <a:r>
                        <a:rPr lang="en-US" sz="1200" b="1" baseline="30000">
                          <a:effectLst/>
                          <a:latin typeface="Abadi Extra Light"/>
                        </a:rPr>
                        <a:t>1</a:t>
                      </a:r>
                      <a:endParaRPr lang="en-US" b="1">
                        <a:effectLst/>
                        <a:latin typeface="Abadi Extra Light"/>
                      </a:endParaRPr>
                    </a:p>
                  </a:txBody>
                  <a:tcPr marL="0" marR="0" marT="0" marB="0" anchor="ctr">
                    <a:solidFill>
                      <a:srgbClr val="C68FC9"/>
                    </a:solidFill>
                  </a:tcPr>
                </a:tc>
                <a:extLst>
                  <a:ext uri="{0D108BD9-81ED-4DB2-BD59-A6C34878D82A}">
                    <a16:rowId xmlns:a16="http://schemas.microsoft.com/office/drawing/2014/main" val="3092275363"/>
                  </a:ext>
                </a:extLst>
              </a:tr>
              <a:tr h="1025684">
                <a:tc>
                  <a:txBody>
                    <a:bodyPr/>
                    <a:lstStyle/>
                    <a:p>
                      <a:pPr marL="0" marR="0" indent="0" algn="ctr" rtl="0">
                        <a:lnSpc>
                          <a:spcPct val="90000"/>
                        </a:lnSpc>
                        <a:spcBef>
                          <a:spcPts val="0"/>
                        </a:spcBef>
                        <a:spcAft>
                          <a:spcPts val="0"/>
                        </a:spcAft>
                      </a:pPr>
                      <a:r>
                        <a:rPr lang="en-US" sz="1400" b="1">
                          <a:effectLst/>
                          <a:latin typeface="Abadi Extra Light"/>
                        </a:rPr>
                        <a:t>Health</a:t>
                      </a:r>
                    </a:p>
                  </a:txBody>
                  <a:tcPr marL="0" marR="0" marT="0" marB="0" anchor="ctr">
                    <a:solidFill>
                      <a:schemeClr val="bg1">
                        <a:lumMod val="95000"/>
                      </a:schemeClr>
                    </a:solidFill>
                  </a:tcPr>
                </a:tc>
                <a:tc>
                  <a:txBody>
                    <a:bodyPr/>
                    <a:lstStyle/>
                    <a:p>
                      <a:pPr marL="0" marR="0" indent="0" algn="ctr" rtl="0">
                        <a:spcBef>
                          <a:spcPts val="0"/>
                        </a:spcBef>
                        <a:spcAft>
                          <a:spcPts val="0"/>
                        </a:spcAft>
                      </a:pPr>
                      <a:r>
                        <a:rPr lang="en-US" sz="1400" b="1">
                          <a:effectLst/>
                          <a:latin typeface="Abadi Extra Light"/>
                        </a:rPr>
                        <a:t>Health disparity</a:t>
                      </a:r>
                    </a:p>
                  </a:txBody>
                  <a:tcPr marL="0" marR="0" marT="0" marB="0" anchor="ctr">
                    <a:solidFill>
                      <a:schemeClr val="bg1">
                        <a:lumMod val="95000"/>
                      </a:schemeClr>
                    </a:solidFill>
                  </a:tcPr>
                </a:tc>
                <a:tc>
                  <a:txBody>
                    <a:bodyPr/>
                    <a:lstStyle/>
                    <a:p>
                      <a:pPr marL="0" marR="0" indent="0" algn="l" rtl="0">
                        <a:spcBef>
                          <a:spcPts val="0"/>
                        </a:spcBef>
                        <a:spcAft>
                          <a:spcPts val="0"/>
                        </a:spcAft>
                      </a:pPr>
                      <a:r>
                        <a:rPr lang="en-US" sz="1200" b="1">
                          <a:effectLst/>
                          <a:latin typeface="Abadi Extra Light"/>
                        </a:rPr>
                        <a:t>Healthcare disparities refer to differences in access to or availability of facilities and services. Health status disparities refer to the variation in rates of disease occurrence and disabilities between socioeconomic and/or geographically defined population groups.</a:t>
                      </a:r>
                      <a:r>
                        <a:rPr lang="en-US" sz="1200" b="1" baseline="30000">
                          <a:effectLst/>
                          <a:latin typeface="Abadi Extra Light"/>
                        </a:rPr>
                        <a:t>2</a:t>
                      </a:r>
                      <a:endParaRPr lang="en-US" b="1">
                        <a:effectLst/>
                        <a:latin typeface="Abadi Extra Light"/>
                      </a:endParaRPr>
                    </a:p>
                  </a:txBody>
                  <a:tcPr marL="0" marR="0" marT="0" marB="0" anchor="ctr">
                    <a:solidFill>
                      <a:schemeClr val="bg1">
                        <a:lumMod val="95000"/>
                      </a:schemeClr>
                    </a:solidFill>
                  </a:tcPr>
                </a:tc>
                <a:extLst>
                  <a:ext uri="{0D108BD9-81ED-4DB2-BD59-A6C34878D82A}">
                    <a16:rowId xmlns:a16="http://schemas.microsoft.com/office/drawing/2014/main" val="2083870001"/>
                  </a:ext>
                </a:extLst>
              </a:tr>
              <a:tr h="653623">
                <a:tc>
                  <a:txBody>
                    <a:bodyPr/>
                    <a:lstStyle/>
                    <a:p>
                      <a:pPr marL="0" marR="0" indent="0" algn="ctr" rtl="0">
                        <a:lnSpc>
                          <a:spcPct val="90000"/>
                        </a:lnSpc>
                        <a:spcBef>
                          <a:spcPts val="0"/>
                        </a:spcBef>
                        <a:spcAft>
                          <a:spcPts val="0"/>
                        </a:spcAft>
                      </a:pPr>
                      <a:r>
                        <a:rPr lang="en-US" sz="1400" b="1">
                          <a:effectLst/>
                          <a:latin typeface="Abadi Extra Light"/>
                        </a:rPr>
                        <a:t>Juvenile justice</a:t>
                      </a:r>
                    </a:p>
                  </a:txBody>
                  <a:tcPr marL="0" marR="0" marT="0" marB="0" anchor="ctr">
                    <a:solidFill>
                      <a:srgbClr val="C68FC9"/>
                    </a:solidFill>
                  </a:tcPr>
                </a:tc>
                <a:tc>
                  <a:txBody>
                    <a:bodyPr/>
                    <a:lstStyle/>
                    <a:p>
                      <a:pPr marL="0" marR="0" indent="0" algn="ctr" rtl="0">
                        <a:spcBef>
                          <a:spcPts val="0"/>
                        </a:spcBef>
                        <a:spcAft>
                          <a:spcPts val="0"/>
                        </a:spcAft>
                      </a:pPr>
                      <a:r>
                        <a:rPr lang="en-US" sz="1400" b="1">
                          <a:effectLst/>
                          <a:latin typeface="Abadi Extra Light"/>
                        </a:rPr>
                        <a:t>Disproportionate minority contact</a:t>
                      </a:r>
                    </a:p>
                    <a:p>
                      <a:pPr marL="0" marR="0" indent="0" algn="ctr" rtl="0">
                        <a:spcBef>
                          <a:spcPts val="0"/>
                        </a:spcBef>
                        <a:spcAft>
                          <a:spcPts val="0"/>
                        </a:spcAft>
                      </a:pPr>
                      <a:r>
                        <a:rPr lang="en-US" sz="1400" b="1">
                          <a:effectLst/>
                          <a:latin typeface="Abadi Extra Light"/>
                        </a:rPr>
                        <a:t>(“DMC”)</a:t>
                      </a:r>
                    </a:p>
                  </a:txBody>
                  <a:tcPr marL="0" marR="0" marT="0" marB="0" anchor="ctr">
                    <a:solidFill>
                      <a:srgbClr val="C68FC9"/>
                    </a:solidFill>
                  </a:tcPr>
                </a:tc>
                <a:tc>
                  <a:txBody>
                    <a:bodyPr/>
                    <a:lstStyle/>
                    <a:p>
                      <a:pPr marL="0" marR="0" indent="0" algn="ctr" rtl="0">
                        <a:lnSpc>
                          <a:spcPct val="90000"/>
                        </a:lnSpc>
                        <a:spcBef>
                          <a:spcPts val="0"/>
                        </a:spcBef>
                        <a:spcAft>
                          <a:spcPts val="0"/>
                        </a:spcAft>
                      </a:pPr>
                      <a:r>
                        <a:rPr lang="en-US" sz="1200" b="1">
                          <a:effectLst/>
                          <a:latin typeface="Abadi Extra Light"/>
                        </a:rPr>
                        <a:t>Refers to the disproportionate number of minority youth who come into contact with the juvenile justice system </a:t>
                      </a:r>
                      <a:r>
                        <a:rPr lang="en-US" sz="1200" b="1" baseline="30000">
                          <a:effectLst/>
                          <a:latin typeface="Abadi Extra Light"/>
                        </a:rPr>
                        <a:t>3</a:t>
                      </a:r>
                      <a:endParaRPr lang="en-US" b="1">
                        <a:effectLst/>
                        <a:latin typeface="Abadi Extra Light"/>
                      </a:endParaRPr>
                    </a:p>
                  </a:txBody>
                  <a:tcPr marL="0" marR="0" marT="0" marB="0" anchor="ctr">
                    <a:solidFill>
                      <a:srgbClr val="C68FC9"/>
                    </a:solidFill>
                  </a:tcPr>
                </a:tc>
                <a:extLst>
                  <a:ext uri="{0D108BD9-81ED-4DB2-BD59-A6C34878D82A}">
                    <a16:rowId xmlns:a16="http://schemas.microsoft.com/office/drawing/2014/main" val="2249390289"/>
                  </a:ext>
                </a:extLst>
              </a:tr>
              <a:tr h="713957">
                <a:tc>
                  <a:txBody>
                    <a:bodyPr/>
                    <a:lstStyle/>
                    <a:p>
                      <a:pPr marL="0" marR="0" indent="0" algn="ctr" rtl="0">
                        <a:spcBef>
                          <a:spcPts val="0"/>
                        </a:spcBef>
                        <a:spcAft>
                          <a:spcPts val="0"/>
                        </a:spcAft>
                      </a:pPr>
                      <a:r>
                        <a:rPr lang="en-US" sz="1400" b="1">
                          <a:effectLst/>
                          <a:latin typeface="Abadi Extra Light"/>
                        </a:rPr>
                        <a:t>Education</a:t>
                      </a:r>
                    </a:p>
                  </a:txBody>
                  <a:tcPr marL="0" marR="0" marT="0" marB="0" anchor="ctr">
                    <a:solidFill>
                      <a:schemeClr val="bg1">
                        <a:lumMod val="95000"/>
                      </a:schemeClr>
                    </a:solidFill>
                  </a:tcPr>
                </a:tc>
                <a:tc>
                  <a:txBody>
                    <a:bodyPr/>
                    <a:lstStyle/>
                    <a:p>
                      <a:pPr marL="0" marR="0" indent="0" algn="ctr" rtl="0">
                        <a:spcBef>
                          <a:spcPts val="0"/>
                        </a:spcBef>
                        <a:spcAft>
                          <a:spcPts val="0"/>
                        </a:spcAft>
                      </a:pPr>
                      <a:r>
                        <a:rPr lang="en-US" sz="1400" b="1">
                          <a:effectLst/>
                          <a:latin typeface="Abadi Extra Light"/>
                        </a:rPr>
                        <a:t>Achievement gap</a:t>
                      </a:r>
                    </a:p>
                  </a:txBody>
                  <a:tcPr marL="0" marR="0" marT="0" marB="0" anchor="ctr">
                    <a:solidFill>
                      <a:schemeClr val="bg1">
                        <a:lumMod val="95000"/>
                      </a:schemeClr>
                    </a:solidFill>
                  </a:tcPr>
                </a:tc>
                <a:tc>
                  <a:txBody>
                    <a:bodyPr/>
                    <a:lstStyle/>
                    <a:p>
                      <a:pPr marL="0" marR="0" indent="0" algn="ctr" rtl="0">
                        <a:spcBef>
                          <a:spcPts val="0"/>
                        </a:spcBef>
                        <a:spcAft>
                          <a:spcPts val="0"/>
                        </a:spcAft>
                      </a:pPr>
                      <a:r>
                        <a:rPr lang="en-US" sz="1200" b="1">
                          <a:effectLst/>
                          <a:latin typeface="Abadi Extra Light"/>
                        </a:rPr>
                        <a:t>When one group of students (such as, students grouped by race/ethnicity, gender) outperforms another group and the difference in average scores for the two groups is statistically significant.</a:t>
                      </a:r>
                      <a:r>
                        <a:rPr lang="en-US" sz="1200" b="1" baseline="30000">
                          <a:effectLst/>
                          <a:latin typeface="Abadi Extra Light"/>
                        </a:rPr>
                        <a:t>4</a:t>
                      </a:r>
                      <a:endParaRPr lang="en-US" b="1">
                        <a:effectLst/>
                        <a:latin typeface="Abadi Extra Light"/>
                      </a:endParaRPr>
                    </a:p>
                  </a:txBody>
                  <a:tcPr marL="0" marR="0" marT="0" marB="0" anchor="ctr">
                    <a:solidFill>
                      <a:schemeClr val="bg1">
                        <a:lumMod val="95000"/>
                      </a:schemeClr>
                    </a:solidFill>
                  </a:tcPr>
                </a:tc>
                <a:extLst>
                  <a:ext uri="{0D108BD9-81ED-4DB2-BD59-A6C34878D82A}">
                    <a16:rowId xmlns:a16="http://schemas.microsoft.com/office/drawing/2014/main" val="1822932354"/>
                  </a:ext>
                </a:extLst>
              </a:tr>
              <a:tr h="683790">
                <a:tc>
                  <a:txBody>
                    <a:bodyPr/>
                    <a:lstStyle/>
                    <a:p>
                      <a:pPr marL="0" marR="0" indent="0" algn="ctr" rtl="0">
                        <a:spcBef>
                          <a:spcPts val="0"/>
                        </a:spcBef>
                        <a:spcAft>
                          <a:spcPts val="0"/>
                        </a:spcAft>
                      </a:pPr>
                      <a:r>
                        <a:rPr lang="en-US" sz="1400" b="1">
                          <a:effectLst/>
                          <a:latin typeface="Abadi Extra Light"/>
                        </a:rPr>
                        <a:t>Housing</a:t>
                      </a:r>
                    </a:p>
                  </a:txBody>
                  <a:tcPr marL="0" marR="0" marT="0" marB="0" anchor="ctr">
                    <a:solidFill>
                      <a:srgbClr val="C68FC9"/>
                    </a:solidFill>
                  </a:tcPr>
                </a:tc>
                <a:tc>
                  <a:txBody>
                    <a:bodyPr/>
                    <a:lstStyle/>
                    <a:p>
                      <a:pPr marL="0" marR="0" indent="0" algn="ctr" rtl="0">
                        <a:spcBef>
                          <a:spcPts val="0"/>
                        </a:spcBef>
                        <a:spcAft>
                          <a:spcPts val="0"/>
                        </a:spcAft>
                      </a:pPr>
                      <a:r>
                        <a:rPr lang="en-US" sz="1400" b="1">
                          <a:effectLst/>
                          <a:latin typeface="Abadi Extra Light"/>
                        </a:rPr>
                        <a:t>Housing discrimination</a:t>
                      </a:r>
                    </a:p>
                  </a:txBody>
                  <a:tcPr marL="0" marR="0" marT="0" marB="0" anchor="ctr">
                    <a:solidFill>
                      <a:srgbClr val="C68FC9"/>
                    </a:solidFill>
                  </a:tcPr>
                </a:tc>
                <a:tc>
                  <a:txBody>
                    <a:bodyPr/>
                    <a:lstStyle/>
                    <a:p>
                      <a:pPr marL="0" marR="0" indent="0" algn="ctr" rtl="0">
                        <a:lnSpc>
                          <a:spcPct val="90000"/>
                        </a:lnSpc>
                        <a:spcBef>
                          <a:spcPts val="0"/>
                        </a:spcBef>
                        <a:spcAft>
                          <a:spcPts val="0"/>
                        </a:spcAft>
                      </a:pPr>
                      <a:r>
                        <a:rPr lang="en-US" sz="1200" b="1">
                          <a:effectLst/>
                          <a:latin typeface="Abadi Extra Light"/>
                        </a:rPr>
                        <a:t>Housing discrimination is discrimination in which an individual or family is treated unequally when trying to buy, rent, lease, sell or finance a home based on certain characteristics, such as race, class, sex, religion, national origin, and familial status.</a:t>
                      </a:r>
                      <a:r>
                        <a:rPr lang="en-US" sz="1200" b="1" baseline="30000">
                          <a:effectLst/>
                          <a:latin typeface="Abadi Extra Light"/>
                        </a:rPr>
                        <a:t>5</a:t>
                      </a:r>
                      <a:endParaRPr lang="en-US" b="1">
                        <a:effectLst/>
                        <a:latin typeface="Abadi Extra Light"/>
                      </a:endParaRPr>
                    </a:p>
                  </a:txBody>
                  <a:tcPr marL="0" marR="0" marT="0" marB="0" anchor="ctr">
                    <a:solidFill>
                      <a:srgbClr val="C68FC9"/>
                    </a:solidFill>
                  </a:tcPr>
                </a:tc>
                <a:extLst>
                  <a:ext uri="{0D108BD9-81ED-4DB2-BD59-A6C34878D82A}">
                    <a16:rowId xmlns:a16="http://schemas.microsoft.com/office/drawing/2014/main" val="848048669"/>
                  </a:ext>
                </a:extLst>
              </a:tr>
              <a:tr h="653623">
                <a:tc>
                  <a:txBody>
                    <a:bodyPr/>
                    <a:lstStyle/>
                    <a:p>
                      <a:pPr marL="0" marR="0" indent="0" algn="ctr" rtl="0">
                        <a:spcBef>
                          <a:spcPts val="0"/>
                        </a:spcBef>
                        <a:spcAft>
                          <a:spcPts val="0"/>
                        </a:spcAft>
                      </a:pPr>
                      <a:r>
                        <a:rPr lang="en-US" sz="1400" b="1">
                          <a:effectLst/>
                          <a:latin typeface="Abadi Extra Light"/>
                        </a:rPr>
                        <a:t>Economic Development</a:t>
                      </a:r>
                    </a:p>
                  </a:txBody>
                  <a:tcPr marL="0" marR="0" marT="0" marB="0" anchor="ctr">
                    <a:solidFill>
                      <a:schemeClr val="bg1">
                        <a:lumMod val="95000"/>
                      </a:schemeClr>
                    </a:solidFill>
                  </a:tcPr>
                </a:tc>
                <a:tc>
                  <a:txBody>
                    <a:bodyPr/>
                    <a:lstStyle/>
                    <a:p>
                      <a:pPr marL="0" marR="0" indent="0" algn="ctr" rtl="0">
                        <a:spcBef>
                          <a:spcPts val="0"/>
                        </a:spcBef>
                        <a:spcAft>
                          <a:spcPts val="0"/>
                        </a:spcAft>
                      </a:pPr>
                      <a:r>
                        <a:rPr lang="en-US" sz="1400" b="1">
                          <a:effectLst/>
                          <a:latin typeface="Abadi Extra Light"/>
                        </a:rPr>
                        <a:t>Historically underutilized businesses</a:t>
                      </a:r>
                    </a:p>
                  </a:txBody>
                  <a:tcPr marL="0" marR="0" marT="0" marB="0" anchor="ctr">
                    <a:solidFill>
                      <a:schemeClr val="bg1">
                        <a:lumMod val="95000"/>
                      </a:schemeClr>
                    </a:solidFill>
                  </a:tcPr>
                </a:tc>
                <a:tc>
                  <a:txBody>
                    <a:bodyPr/>
                    <a:lstStyle/>
                    <a:p>
                      <a:pPr marL="0" marR="0" indent="0" algn="ctr" rtl="0">
                        <a:lnSpc>
                          <a:spcPct val="90000"/>
                        </a:lnSpc>
                        <a:spcBef>
                          <a:spcPts val="0"/>
                        </a:spcBef>
                        <a:spcAft>
                          <a:spcPts val="0"/>
                        </a:spcAft>
                      </a:pPr>
                      <a:r>
                        <a:rPr lang="en-US" sz="1200" b="1">
                          <a:effectLst/>
                          <a:latin typeface="Abadi Extra Light"/>
                        </a:rPr>
                        <a:t>Businesses that are disadvantaged and are deemed in need of assistance to compete successfully in the marketplace.</a:t>
                      </a:r>
                      <a:r>
                        <a:rPr lang="en-US" sz="1200" b="1" baseline="30000">
                          <a:effectLst/>
                          <a:latin typeface="Abadi Extra Light"/>
                        </a:rPr>
                        <a:t>6</a:t>
                      </a:r>
                      <a:endParaRPr lang="en-US" b="1">
                        <a:effectLst/>
                        <a:latin typeface="Abadi Extra Light"/>
                      </a:endParaRPr>
                    </a:p>
                  </a:txBody>
                  <a:tcPr marL="0" marR="0" marT="0" marB="0" anchor="ctr">
                    <a:solidFill>
                      <a:schemeClr val="bg1">
                        <a:lumMod val="95000"/>
                      </a:schemeClr>
                    </a:solidFill>
                  </a:tcPr>
                </a:tc>
                <a:extLst>
                  <a:ext uri="{0D108BD9-81ED-4DB2-BD59-A6C34878D82A}">
                    <a16:rowId xmlns:a16="http://schemas.microsoft.com/office/drawing/2014/main" val="4017861438"/>
                  </a:ext>
                </a:extLst>
              </a:tr>
            </a:tbl>
          </a:graphicData>
        </a:graphic>
      </p:graphicFrame>
    </p:spTree>
    <p:extLst>
      <p:ext uri="{BB962C8B-B14F-4D97-AF65-F5344CB8AC3E}">
        <p14:creationId xmlns:p14="http://schemas.microsoft.com/office/powerpoint/2010/main" val="3410133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BB195-A143-4D14-A970-60EB16E6B80A}"/>
              </a:ext>
            </a:extLst>
          </p:cNvPr>
          <p:cNvSpPr>
            <a:spLocks noGrp="1"/>
          </p:cNvSpPr>
          <p:nvPr>
            <p:ph type="sldNum" idx="12"/>
          </p:nvPr>
        </p:nvSpPr>
        <p:spPr>
          <a:xfrm>
            <a:off x="11440047" y="6217623"/>
            <a:ext cx="731600" cy="524800"/>
          </a:xfrm>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32</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7" name="Rectangle 6">
            <a:extLst>
              <a:ext uri="{FF2B5EF4-FFF2-40B4-BE49-F238E27FC236}">
                <a16:creationId xmlns:a16="http://schemas.microsoft.com/office/drawing/2014/main" id="{D825FD61-15BD-4B54-907E-BEAB731560DB}"/>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67;p15">
            <a:extLst>
              <a:ext uri="{FF2B5EF4-FFF2-40B4-BE49-F238E27FC236}">
                <a16:creationId xmlns:a16="http://schemas.microsoft.com/office/drawing/2014/main" id="{BD16D996-3580-4AAE-A06B-4FB3C1F599C7}"/>
              </a:ext>
            </a:extLst>
          </p:cNvPr>
          <p:cNvSpPr txBox="1">
            <a:spLocks/>
          </p:cNvSpPr>
          <p:nvPr/>
        </p:nvSpPr>
        <p:spPr>
          <a:xfrm>
            <a:off x="412526" y="395771"/>
            <a:ext cx="11369407"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800" normalizeH="0" baseline="0" noProof="0">
                <a:ln>
                  <a:noFill/>
                </a:ln>
                <a:solidFill>
                  <a:srgbClr val="FFFFFF"/>
                </a:solidFill>
                <a:effectLst/>
                <a:uLnTx/>
                <a:uFillTx/>
                <a:latin typeface="Abadi Extra Light"/>
                <a:cs typeface="Arial"/>
                <a:sym typeface="Arial"/>
              </a:rPr>
              <a:t>SOCIAL DETERMINANTS OF HEALTH INEQUITIES</a:t>
            </a:r>
          </a:p>
        </p:txBody>
      </p:sp>
      <p:sp>
        <p:nvSpPr>
          <p:cNvPr id="11" name="TextBox 10">
            <a:extLst>
              <a:ext uri="{FF2B5EF4-FFF2-40B4-BE49-F238E27FC236}">
                <a16:creationId xmlns:a16="http://schemas.microsoft.com/office/drawing/2014/main" id="{01A08B62-88C3-404E-B949-134974CFDB8E}"/>
              </a:ext>
            </a:extLst>
          </p:cNvPr>
          <p:cNvSpPr txBox="1"/>
          <p:nvPr/>
        </p:nvSpPr>
        <p:spPr>
          <a:xfrm>
            <a:off x="330293" y="3714520"/>
            <a:ext cx="1173296" cy="400110"/>
          </a:xfrm>
          <a:prstGeom prst="rect">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badi Extra Light"/>
                <a:ea typeface="+mn-ea"/>
                <a:cs typeface="Arial"/>
              </a:rPr>
              <a:t>Racism</a:t>
            </a:r>
          </a:p>
        </p:txBody>
      </p:sp>
      <p:sp>
        <p:nvSpPr>
          <p:cNvPr id="12" name="TextBox 11">
            <a:extLst>
              <a:ext uri="{FF2B5EF4-FFF2-40B4-BE49-F238E27FC236}">
                <a16:creationId xmlns:a16="http://schemas.microsoft.com/office/drawing/2014/main" id="{DE10B706-52B8-41DB-923A-BB8E695FA97B}"/>
              </a:ext>
            </a:extLst>
          </p:cNvPr>
          <p:cNvSpPr txBox="1"/>
          <p:nvPr/>
        </p:nvSpPr>
        <p:spPr>
          <a:xfrm>
            <a:off x="10385451" y="3595169"/>
            <a:ext cx="1375272" cy="707886"/>
          </a:xfrm>
          <a:prstGeom prst="rect">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badi Extra Light"/>
                <a:ea typeface="+mn-ea"/>
                <a:cs typeface="Arial"/>
              </a:rPr>
              <a:t>Health </a:t>
            </a:r>
            <a:endParaRPr kumimoji="0" lang="en-US" sz="1800" b="0" i="0" u="none" strike="noStrike" kern="1200" cap="none" spc="0" normalizeH="0" baseline="0" noProof="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badi Extra Light"/>
                <a:ea typeface="+mn-ea"/>
                <a:cs typeface="Arial"/>
              </a:rPr>
              <a:t>Outcomes</a:t>
            </a: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TextBox 12">
            <a:extLst>
              <a:ext uri="{FF2B5EF4-FFF2-40B4-BE49-F238E27FC236}">
                <a16:creationId xmlns:a16="http://schemas.microsoft.com/office/drawing/2014/main" id="{D02D5005-BF38-4C9D-9D36-E2570A2AD98D}"/>
              </a:ext>
            </a:extLst>
          </p:cNvPr>
          <p:cNvSpPr txBox="1"/>
          <p:nvPr/>
        </p:nvSpPr>
        <p:spPr>
          <a:xfrm>
            <a:off x="4578978" y="1786567"/>
            <a:ext cx="2997321"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Education</a:t>
            </a:r>
          </a:p>
        </p:txBody>
      </p:sp>
      <p:sp>
        <p:nvSpPr>
          <p:cNvPr id="14" name="TextBox 13">
            <a:extLst>
              <a:ext uri="{FF2B5EF4-FFF2-40B4-BE49-F238E27FC236}">
                <a16:creationId xmlns:a16="http://schemas.microsoft.com/office/drawing/2014/main" id="{7EE7219D-A47F-40D8-9904-3096F50724BD}"/>
              </a:ext>
            </a:extLst>
          </p:cNvPr>
          <p:cNvSpPr txBox="1"/>
          <p:nvPr/>
        </p:nvSpPr>
        <p:spPr>
          <a:xfrm>
            <a:off x="4597337" y="2410857"/>
            <a:ext cx="2997321"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Job Opportunity</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D9D8B513-C780-472C-87F5-E154F17E0DEE}"/>
              </a:ext>
            </a:extLst>
          </p:cNvPr>
          <p:cNvSpPr txBox="1"/>
          <p:nvPr/>
        </p:nvSpPr>
        <p:spPr>
          <a:xfrm>
            <a:off x="4595502" y="3035145"/>
            <a:ext cx="3037716"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Socioeconomic Status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13B35B50-51D6-4A52-84C2-95B2D0849B0D}"/>
              </a:ext>
            </a:extLst>
          </p:cNvPr>
          <p:cNvSpPr txBox="1"/>
          <p:nvPr/>
        </p:nvSpPr>
        <p:spPr>
          <a:xfrm>
            <a:off x="4577140" y="3668615"/>
            <a:ext cx="3037716"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Environmental Exposure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CC4DA673-EC92-4755-AF83-B90D53994A79}"/>
              </a:ext>
            </a:extLst>
          </p:cNvPr>
          <p:cNvSpPr txBox="1"/>
          <p:nvPr/>
        </p:nvSpPr>
        <p:spPr>
          <a:xfrm>
            <a:off x="4577139" y="4292904"/>
            <a:ext cx="3037716"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Health Behaviors</a:t>
            </a:r>
          </a:p>
        </p:txBody>
      </p:sp>
      <p:sp>
        <p:nvSpPr>
          <p:cNvPr id="18" name="TextBox 17">
            <a:extLst>
              <a:ext uri="{FF2B5EF4-FFF2-40B4-BE49-F238E27FC236}">
                <a16:creationId xmlns:a16="http://schemas.microsoft.com/office/drawing/2014/main" id="{AC912E63-40B9-4DB0-B4CA-F482CB60E85D}"/>
              </a:ext>
            </a:extLst>
          </p:cNvPr>
          <p:cNvSpPr txBox="1"/>
          <p:nvPr/>
        </p:nvSpPr>
        <p:spPr>
          <a:xfrm>
            <a:off x="4577139" y="4917193"/>
            <a:ext cx="3037716"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Access to Health Services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D7A39EE7-6B95-43BC-83A1-98A1E7EE88C6}"/>
              </a:ext>
            </a:extLst>
          </p:cNvPr>
          <p:cNvSpPr txBox="1"/>
          <p:nvPr/>
        </p:nvSpPr>
        <p:spPr>
          <a:xfrm>
            <a:off x="4577138" y="5541482"/>
            <a:ext cx="3037716"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Safe &amp; Affordable Housing</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7C16B399-3140-4E8D-A3C2-7B91A45FD9B3}"/>
              </a:ext>
            </a:extLst>
          </p:cNvPr>
          <p:cNvSpPr txBox="1"/>
          <p:nvPr/>
        </p:nvSpPr>
        <p:spPr>
          <a:xfrm>
            <a:off x="4577139" y="6165771"/>
            <a:ext cx="3037716" cy="400110"/>
          </a:xfrm>
          <a:prstGeom prst="rect">
            <a:avLst/>
          </a:prstGeom>
          <a:solidFill>
            <a:srgbClr val="C68FC9"/>
          </a:solidFill>
          <a:ln>
            <a:solidFill>
              <a:srgbClr val="7030A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badi Extra Light"/>
                <a:ea typeface="+mn-ea"/>
                <a:cs typeface="Arial"/>
              </a:rPr>
              <a:t>Reducing Violence</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22" name="Straight Arrow Connector 21">
            <a:extLst>
              <a:ext uri="{FF2B5EF4-FFF2-40B4-BE49-F238E27FC236}">
                <a16:creationId xmlns:a16="http://schemas.microsoft.com/office/drawing/2014/main" id="{E6C3C590-59FA-4E46-9C5B-A0C36E1F65C6}"/>
              </a:ext>
            </a:extLst>
          </p:cNvPr>
          <p:cNvCxnSpPr/>
          <p:nvPr/>
        </p:nvCxnSpPr>
        <p:spPr>
          <a:xfrm>
            <a:off x="1525280" y="3904216"/>
            <a:ext cx="3035145" cy="25302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2E524A5E-2885-4399-9D32-EE49D00CC817}"/>
              </a:ext>
            </a:extLst>
          </p:cNvPr>
          <p:cNvCxnSpPr>
            <a:cxnSpLocks/>
          </p:cNvCxnSpPr>
          <p:nvPr/>
        </p:nvCxnSpPr>
        <p:spPr>
          <a:xfrm>
            <a:off x="1525279" y="3904216"/>
            <a:ext cx="3044326" cy="19059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BC3A821-66A3-4E92-A2D8-1DDFDAAFE6A2}"/>
              </a:ext>
            </a:extLst>
          </p:cNvPr>
          <p:cNvCxnSpPr>
            <a:cxnSpLocks/>
          </p:cNvCxnSpPr>
          <p:nvPr/>
        </p:nvCxnSpPr>
        <p:spPr>
          <a:xfrm>
            <a:off x="1516100" y="3904216"/>
            <a:ext cx="3062686" cy="12265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2ADC86C-AA7F-4027-987D-79BDFD56B8A2}"/>
              </a:ext>
            </a:extLst>
          </p:cNvPr>
          <p:cNvCxnSpPr>
            <a:cxnSpLocks/>
          </p:cNvCxnSpPr>
          <p:nvPr/>
        </p:nvCxnSpPr>
        <p:spPr>
          <a:xfrm>
            <a:off x="1506918" y="3913396"/>
            <a:ext cx="3071867" cy="6022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FC653ECA-1E02-441F-9AF5-C2646A8BAA58}"/>
              </a:ext>
            </a:extLst>
          </p:cNvPr>
          <p:cNvCxnSpPr>
            <a:cxnSpLocks/>
          </p:cNvCxnSpPr>
          <p:nvPr/>
        </p:nvCxnSpPr>
        <p:spPr>
          <a:xfrm flipV="1">
            <a:off x="1534460" y="3882180"/>
            <a:ext cx="3044325" cy="312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A078C10F-1E6F-4919-9F09-F080410F40D8}"/>
              </a:ext>
            </a:extLst>
          </p:cNvPr>
          <p:cNvCxnSpPr>
            <a:cxnSpLocks/>
          </p:cNvCxnSpPr>
          <p:nvPr/>
        </p:nvCxnSpPr>
        <p:spPr>
          <a:xfrm flipV="1">
            <a:off x="1543641" y="3276252"/>
            <a:ext cx="3025963" cy="6371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865E71BF-E8FF-49F1-9288-DAC5695F79AF}"/>
              </a:ext>
            </a:extLst>
          </p:cNvPr>
          <p:cNvCxnSpPr>
            <a:cxnSpLocks/>
          </p:cNvCxnSpPr>
          <p:nvPr/>
        </p:nvCxnSpPr>
        <p:spPr>
          <a:xfrm flipV="1">
            <a:off x="1552822" y="2670324"/>
            <a:ext cx="3053506" cy="12614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EDA2B237-6C6E-4F54-9AB9-2013D76486B7}"/>
              </a:ext>
            </a:extLst>
          </p:cNvPr>
          <p:cNvCxnSpPr>
            <a:cxnSpLocks/>
          </p:cNvCxnSpPr>
          <p:nvPr/>
        </p:nvCxnSpPr>
        <p:spPr>
          <a:xfrm flipV="1">
            <a:off x="1562002" y="1972589"/>
            <a:ext cx="3007603" cy="19591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B18F86E6-302C-4671-9970-26916EC7A50B}"/>
              </a:ext>
            </a:extLst>
          </p:cNvPr>
          <p:cNvCxnSpPr>
            <a:cxnSpLocks/>
          </p:cNvCxnSpPr>
          <p:nvPr/>
        </p:nvCxnSpPr>
        <p:spPr>
          <a:xfrm>
            <a:off x="7605183" y="1976263"/>
            <a:ext cx="2796447" cy="19609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72BA32D0-D464-4755-A254-7995F045987E}"/>
              </a:ext>
            </a:extLst>
          </p:cNvPr>
          <p:cNvCxnSpPr>
            <a:cxnSpLocks/>
          </p:cNvCxnSpPr>
          <p:nvPr/>
        </p:nvCxnSpPr>
        <p:spPr>
          <a:xfrm>
            <a:off x="7614364" y="2600551"/>
            <a:ext cx="2723001" cy="13183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64108984-DFC7-4055-9256-62986E1B0697}"/>
              </a:ext>
            </a:extLst>
          </p:cNvPr>
          <p:cNvCxnSpPr>
            <a:cxnSpLocks/>
          </p:cNvCxnSpPr>
          <p:nvPr/>
        </p:nvCxnSpPr>
        <p:spPr>
          <a:xfrm>
            <a:off x="7641906" y="3234022"/>
            <a:ext cx="2741363" cy="6756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161C91C8-FE6B-4504-88EE-50D0B7A903C8}"/>
              </a:ext>
            </a:extLst>
          </p:cNvPr>
          <p:cNvCxnSpPr>
            <a:cxnSpLocks/>
          </p:cNvCxnSpPr>
          <p:nvPr/>
        </p:nvCxnSpPr>
        <p:spPr>
          <a:xfrm>
            <a:off x="7632725" y="3849130"/>
            <a:ext cx="2723001" cy="69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AACCC117-0A8B-40DB-826B-060423A12068}"/>
              </a:ext>
            </a:extLst>
          </p:cNvPr>
          <p:cNvCxnSpPr>
            <a:cxnSpLocks/>
          </p:cNvCxnSpPr>
          <p:nvPr/>
        </p:nvCxnSpPr>
        <p:spPr>
          <a:xfrm flipV="1">
            <a:off x="7623544" y="3918900"/>
            <a:ext cx="2741363" cy="563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571E9B68-62D8-46EB-A208-0B0D8BB292B5}"/>
              </a:ext>
            </a:extLst>
          </p:cNvPr>
          <p:cNvCxnSpPr>
            <a:cxnSpLocks/>
          </p:cNvCxnSpPr>
          <p:nvPr/>
        </p:nvCxnSpPr>
        <p:spPr>
          <a:xfrm flipV="1">
            <a:off x="7651085" y="3946442"/>
            <a:ext cx="2759725" cy="1197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4237C066-9475-4630-9BB6-EE07A1EC006C}"/>
              </a:ext>
            </a:extLst>
          </p:cNvPr>
          <p:cNvCxnSpPr>
            <a:cxnSpLocks/>
          </p:cNvCxnSpPr>
          <p:nvPr/>
        </p:nvCxnSpPr>
        <p:spPr>
          <a:xfrm flipV="1">
            <a:off x="7614363" y="3955624"/>
            <a:ext cx="2787267" cy="1738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82FE6A89-36E8-4103-A088-23FA47E8FD06}"/>
              </a:ext>
            </a:extLst>
          </p:cNvPr>
          <p:cNvCxnSpPr>
            <a:cxnSpLocks/>
          </p:cNvCxnSpPr>
          <p:nvPr/>
        </p:nvCxnSpPr>
        <p:spPr>
          <a:xfrm flipV="1">
            <a:off x="7623544" y="3946442"/>
            <a:ext cx="2778085" cy="2464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47B00E1B-AB1B-4519-9852-6977A3BC6CDA}"/>
              </a:ext>
            </a:extLst>
          </p:cNvPr>
          <p:cNvSpPr txBox="1"/>
          <p:nvPr/>
        </p:nvSpPr>
        <p:spPr>
          <a:xfrm>
            <a:off x="266027" y="5468037"/>
            <a:ext cx="1898573" cy="1015663"/>
          </a:xfrm>
          <a:prstGeom prst="rect">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badi Extra Light"/>
                <a:ea typeface="+mn-ea"/>
                <a:cs typeface="Arial"/>
              </a:rPr>
              <a:t>Classism, Sexism, Heterosexism, etc.</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9" name="Straight Arrow Connector 38">
            <a:extLst>
              <a:ext uri="{FF2B5EF4-FFF2-40B4-BE49-F238E27FC236}">
                <a16:creationId xmlns:a16="http://schemas.microsoft.com/office/drawing/2014/main" id="{B8B89544-4833-49CC-959B-C8DF70E6902A}"/>
              </a:ext>
            </a:extLst>
          </p:cNvPr>
          <p:cNvCxnSpPr>
            <a:cxnSpLocks/>
          </p:cNvCxnSpPr>
          <p:nvPr/>
        </p:nvCxnSpPr>
        <p:spPr>
          <a:xfrm flipV="1">
            <a:off x="1286580" y="4534011"/>
            <a:ext cx="840953" cy="9033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79091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427551-211D-45E2-926D-3D058E8F653F}"/>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33</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8" name="Rectangle 7">
            <a:extLst>
              <a:ext uri="{FF2B5EF4-FFF2-40B4-BE49-F238E27FC236}">
                <a16:creationId xmlns:a16="http://schemas.microsoft.com/office/drawing/2014/main" id="{2D2D51C1-4578-4769-92F6-69F45422B40B}"/>
              </a:ext>
            </a:extLst>
          </p:cNvPr>
          <p:cNvSpPr/>
          <p:nvPr/>
        </p:nvSpPr>
        <p:spPr>
          <a:xfrm>
            <a:off x="2146" y="511935"/>
            <a:ext cx="12191999" cy="998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Google Shape;67;p15">
            <a:extLst>
              <a:ext uri="{FF2B5EF4-FFF2-40B4-BE49-F238E27FC236}">
                <a16:creationId xmlns:a16="http://schemas.microsoft.com/office/drawing/2014/main" id="{64C879C3-9DDA-4FD1-A2BF-42036CE6079F}"/>
              </a:ext>
            </a:extLst>
          </p:cNvPr>
          <p:cNvSpPr txBox="1">
            <a:spLocks/>
          </p:cNvSpPr>
          <p:nvPr/>
        </p:nvSpPr>
        <p:spPr>
          <a:xfrm>
            <a:off x="412526" y="395771"/>
            <a:ext cx="11369407"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0" cap="none" spc="800" normalizeH="0" baseline="0" noProof="0">
                <a:ln>
                  <a:noFill/>
                </a:ln>
                <a:solidFill>
                  <a:srgbClr val="FFFFFF"/>
                </a:solidFill>
                <a:effectLst/>
                <a:uLnTx/>
                <a:uFillTx/>
                <a:latin typeface="Abadi Extra Light"/>
                <a:cs typeface="Arial"/>
                <a:sym typeface="Arial"/>
              </a:rPr>
              <a:t>Addressing the Health Inequity Pathway: Groundwater, Upstream, Midstream, and Downstream</a:t>
            </a:r>
            <a:endParaRPr kumimoji="0" lang="en-US" sz="2000" b="0" i="0" u="none" strike="noStrike" kern="1200" cap="none" spc="0" normalizeH="0" baseline="0" noProof="0">
              <a:ln>
                <a:noFill/>
              </a:ln>
              <a:solidFill>
                <a:srgbClr val="FFFFFF"/>
              </a:solidFill>
              <a:effectLst/>
              <a:uLnTx/>
              <a:uFillTx/>
              <a:latin typeface="Arial"/>
              <a:cs typeface="Arial"/>
              <a:sym typeface="Arial"/>
            </a:endParaRPr>
          </a:p>
        </p:txBody>
      </p:sp>
      <p:sp>
        <p:nvSpPr>
          <p:cNvPr id="5" name="Arrow: Left-Right 4">
            <a:extLst>
              <a:ext uri="{FF2B5EF4-FFF2-40B4-BE49-F238E27FC236}">
                <a16:creationId xmlns:a16="http://schemas.microsoft.com/office/drawing/2014/main" id="{4DD2D4EF-4F25-4B32-90B3-5890B5F88EAF}"/>
              </a:ext>
            </a:extLst>
          </p:cNvPr>
          <p:cNvSpPr/>
          <p:nvPr/>
        </p:nvSpPr>
        <p:spPr>
          <a:xfrm>
            <a:off x="188561" y="1628047"/>
            <a:ext cx="11845635" cy="1962727"/>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3843B172-5EE1-48FA-A9CA-6FED0AF50EF5}"/>
              </a:ext>
            </a:extLst>
          </p:cNvPr>
          <p:cNvSpPr txBox="1"/>
          <p:nvPr/>
        </p:nvSpPr>
        <p:spPr>
          <a:xfrm>
            <a:off x="1584037" y="2149764"/>
            <a:ext cx="190038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badi Extra Light"/>
                <a:ea typeface="+mn-ea"/>
                <a:cs typeface="+mn-cs"/>
              </a:rPr>
              <a:t>Address policies and interconnected systems to change unjust systems</a:t>
            </a:r>
            <a:r>
              <a:rPr kumimoji="0" lang="en-US" sz="1000" b="1" i="0" u="none" strike="noStrike" kern="1200" cap="none" spc="0" normalizeH="0" baseline="0" noProof="0">
                <a:ln>
                  <a:noFill/>
                </a:ln>
                <a:solidFill>
                  <a:srgbClr val="000000"/>
                </a:solidFill>
                <a:effectLst/>
                <a:uLnTx/>
                <a:uFillTx/>
                <a:latin typeface="Abadi Extra Light"/>
                <a:ea typeface="+mn-ea"/>
                <a:cs typeface="Arial"/>
              </a:rPr>
              <a:t> </a:t>
            </a:r>
            <a:r>
              <a:rPr kumimoji="0" lang="en-US" sz="1000" b="1" i="0" u="none" strike="noStrike" kern="1200" cap="none" spc="0" normalizeH="0" baseline="0" noProof="0">
                <a:ln>
                  <a:noFill/>
                </a:ln>
                <a:solidFill>
                  <a:srgbClr val="FFFFFF"/>
                </a:solidFill>
                <a:effectLst/>
                <a:uLnTx/>
                <a:uFillTx/>
                <a:latin typeface="Abadi Extra Light"/>
                <a:ea typeface="+mn-ea"/>
                <a:cs typeface="Arial"/>
              </a:rPr>
              <a:t>at the macro level and include global forces and governmental policies.</a:t>
            </a:r>
          </a:p>
        </p:txBody>
      </p:sp>
      <p:sp>
        <p:nvSpPr>
          <p:cNvPr id="7" name="TextBox 6">
            <a:extLst>
              <a:ext uri="{FF2B5EF4-FFF2-40B4-BE49-F238E27FC236}">
                <a16:creationId xmlns:a16="http://schemas.microsoft.com/office/drawing/2014/main" id="{509B94DF-B7A9-45CA-91AA-CDFA7235F7B7}"/>
              </a:ext>
            </a:extLst>
          </p:cNvPr>
          <p:cNvSpPr txBox="1"/>
          <p:nvPr/>
        </p:nvSpPr>
        <p:spPr>
          <a:xfrm>
            <a:off x="4008581" y="2265219"/>
            <a:ext cx="180801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badi Extra Light"/>
                <a:ea typeface="+mn-ea"/>
                <a:cs typeface="+mn-cs"/>
              </a:rPr>
              <a:t>Address policies and environments to change these unjust systems</a:t>
            </a:r>
            <a:r>
              <a:rPr kumimoji="0" lang="en-US" sz="1000" b="1" i="0" u="none" strike="noStrike" kern="1200" cap="none" spc="0" normalizeH="0" baseline="0" noProof="0">
                <a:ln>
                  <a:noFill/>
                </a:ln>
                <a:solidFill>
                  <a:srgbClr val="000000"/>
                </a:solidFill>
                <a:effectLst/>
                <a:uLnTx/>
                <a:uFillTx/>
                <a:latin typeface="Abadi Extra Light"/>
                <a:ea typeface="+mn-ea"/>
                <a:cs typeface="Arial"/>
              </a:rPr>
              <a:t> </a:t>
            </a:r>
            <a:r>
              <a:rPr kumimoji="0" lang="en-US" sz="1000" b="1" i="1" u="none" strike="noStrike" kern="1200" cap="none" spc="0" normalizeH="0" baseline="0" noProof="0">
                <a:ln>
                  <a:noFill/>
                </a:ln>
                <a:solidFill>
                  <a:srgbClr val="FFFFFF"/>
                </a:solidFill>
                <a:effectLst/>
                <a:uLnTx/>
                <a:uFillTx/>
                <a:latin typeface="Abadi Extra Light"/>
                <a:ea typeface="+mn-ea"/>
                <a:cs typeface="+mn-cs"/>
              </a:rPr>
              <a:t>ex: housing policies, land trusts, etc.</a:t>
            </a:r>
          </a:p>
        </p:txBody>
      </p:sp>
      <p:sp>
        <p:nvSpPr>
          <p:cNvPr id="9" name="TextBox 8">
            <a:extLst>
              <a:ext uri="{FF2B5EF4-FFF2-40B4-BE49-F238E27FC236}">
                <a16:creationId xmlns:a16="http://schemas.microsoft.com/office/drawing/2014/main" id="{B8A99123-DD2B-4E5B-B9DC-F76574FFBF39}"/>
              </a:ext>
            </a:extLst>
          </p:cNvPr>
          <p:cNvSpPr txBox="1"/>
          <p:nvPr/>
        </p:nvSpPr>
        <p:spPr>
          <a:xfrm>
            <a:off x="6410037" y="2253673"/>
            <a:ext cx="1981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badi Extra Light"/>
                <a:ea typeface="+mn-ea"/>
                <a:cs typeface="+mn-cs"/>
              </a:rPr>
              <a:t>Mitigate the impact of the increased risk caused by these unjust systems</a:t>
            </a:r>
            <a:r>
              <a:rPr kumimoji="0" lang="en-US" sz="1000" b="1" i="0" u="none" strike="noStrike" kern="1200" cap="none" spc="0" normalizeH="0" baseline="0" noProof="0">
                <a:ln>
                  <a:noFill/>
                </a:ln>
                <a:solidFill>
                  <a:srgbClr val="000000"/>
                </a:solidFill>
                <a:effectLst/>
                <a:uLnTx/>
                <a:uFillTx/>
                <a:latin typeface="Abadi Extra Light"/>
                <a:ea typeface="+mn-ea"/>
                <a:cs typeface="Arial"/>
              </a:rPr>
              <a:t> </a:t>
            </a:r>
            <a:r>
              <a:rPr kumimoji="0" lang="en-US" sz="1000" b="1" i="1" u="none" strike="noStrike" kern="1200" cap="none" spc="0" normalizeH="0" baseline="0" noProof="0">
                <a:ln>
                  <a:noFill/>
                </a:ln>
                <a:solidFill>
                  <a:srgbClr val="FFFFFF"/>
                </a:solidFill>
                <a:effectLst/>
                <a:uLnTx/>
                <a:uFillTx/>
                <a:latin typeface="Abadi Extra Light"/>
                <a:ea typeface="+mn-ea"/>
                <a:cs typeface="+mn-cs"/>
              </a:rPr>
              <a:t>ex: supportive housing, new development,  stabilization initiatives</a:t>
            </a:r>
          </a:p>
        </p:txBody>
      </p:sp>
      <p:sp>
        <p:nvSpPr>
          <p:cNvPr id="11" name="TextBox 10">
            <a:extLst>
              <a:ext uri="{FF2B5EF4-FFF2-40B4-BE49-F238E27FC236}">
                <a16:creationId xmlns:a16="http://schemas.microsoft.com/office/drawing/2014/main" id="{B561CECD-0E64-497E-AB19-91DC65639F1E}"/>
              </a:ext>
            </a:extLst>
          </p:cNvPr>
          <p:cNvSpPr txBox="1"/>
          <p:nvPr/>
        </p:nvSpPr>
        <p:spPr>
          <a:xfrm>
            <a:off x="8846127" y="2276763"/>
            <a:ext cx="194656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badi Extra Light"/>
                <a:ea typeface="+mn-ea"/>
                <a:cs typeface="+mn-cs"/>
              </a:rPr>
              <a:t>Address the immediate health related social needs caused by these unjust systems</a:t>
            </a:r>
            <a:r>
              <a:rPr kumimoji="0" lang="en-US" sz="1400" b="1" i="0" u="none" strike="noStrike" kern="1200" cap="none" spc="0" normalizeH="0" baseline="0" noProof="0">
                <a:ln>
                  <a:noFill/>
                </a:ln>
                <a:solidFill>
                  <a:srgbClr val="000000"/>
                </a:solidFill>
                <a:effectLst/>
                <a:uLnTx/>
                <a:uFillTx/>
                <a:latin typeface="Abadi Extra Light"/>
                <a:ea typeface="+mn-ea"/>
                <a:cs typeface="Arial"/>
              </a:rPr>
              <a:t> </a:t>
            </a:r>
            <a:r>
              <a:rPr kumimoji="0" lang="en-US" sz="1000" b="1" i="1" u="none" strike="noStrike" kern="1200" cap="none" spc="0" normalizeH="0" baseline="0" noProof="0">
                <a:ln>
                  <a:noFill/>
                </a:ln>
                <a:solidFill>
                  <a:srgbClr val="FFFFFF"/>
                </a:solidFill>
                <a:effectLst/>
                <a:uLnTx/>
                <a:uFillTx/>
                <a:latin typeface="Abadi Extra Light"/>
                <a:ea typeface="+mn-ea"/>
                <a:cs typeface="+mn-cs"/>
              </a:rPr>
              <a:t>ex: air conditioner vouchers</a:t>
            </a:r>
          </a:p>
        </p:txBody>
      </p:sp>
      <p:sp>
        <p:nvSpPr>
          <p:cNvPr id="16" name="Arrow: Left-Right 15">
            <a:extLst>
              <a:ext uri="{FF2B5EF4-FFF2-40B4-BE49-F238E27FC236}">
                <a16:creationId xmlns:a16="http://schemas.microsoft.com/office/drawing/2014/main" id="{73BDB7FE-DEDF-4E16-96FE-1442F9162A54}"/>
              </a:ext>
            </a:extLst>
          </p:cNvPr>
          <p:cNvSpPr/>
          <p:nvPr/>
        </p:nvSpPr>
        <p:spPr>
          <a:xfrm>
            <a:off x="169801" y="3514285"/>
            <a:ext cx="11845634" cy="681180"/>
          </a:xfrm>
          <a:prstGeom prst="leftRightArrow">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15DEEE84-0524-4A8B-AFBD-8CED25351CC2}"/>
              </a:ext>
            </a:extLst>
          </p:cNvPr>
          <p:cNvSpPr txBox="1"/>
          <p:nvPr/>
        </p:nvSpPr>
        <p:spPr>
          <a:xfrm>
            <a:off x="1488786" y="3659332"/>
            <a:ext cx="16925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adi Extra Light"/>
                <a:ea typeface="+mn-ea"/>
                <a:cs typeface="+mn-cs"/>
              </a:rPr>
              <a:t>GROUNDWATER</a:t>
            </a:r>
            <a:endParaRPr kumimoji="0" lang="en-US" sz="1800" b="1" i="0" u="none" strike="noStrike" kern="1200" cap="none" spc="0" normalizeH="0" baseline="0" noProof="0">
              <a:ln>
                <a:noFill/>
              </a:ln>
              <a:solidFill>
                <a:srgbClr val="FFFFFF"/>
              </a:solidFill>
              <a:effectLst/>
              <a:uLnTx/>
              <a:uFillTx/>
              <a:latin typeface="Abadi Extra Light"/>
              <a:ea typeface="+mn-ea"/>
              <a:cs typeface="Arial"/>
            </a:endParaRPr>
          </a:p>
        </p:txBody>
      </p:sp>
      <p:sp>
        <p:nvSpPr>
          <p:cNvPr id="20" name="TextBox 19">
            <a:extLst>
              <a:ext uri="{FF2B5EF4-FFF2-40B4-BE49-F238E27FC236}">
                <a16:creationId xmlns:a16="http://schemas.microsoft.com/office/drawing/2014/main" id="{333B6EEC-B68A-4BE0-8770-A2A893534F6C}"/>
              </a:ext>
            </a:extLst>
          </p:cNvPr>
          <p:cNvSpPr txBox="1"/>
          <p:nvPr/>
        </p:nvSpPr>
        <p:spPr>
          <a:xfrm>
            <a:off x="4063422" y="3670877"/>
            <a:ext cx="16925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adi Extra Light"/>
                <a:ea typeface="+mn-ea"/>
                <a:cs typeface="+mn-cs"/>
              </a:rPr>
              <a:t>UPSTREAM</a:t>
            </a:r>
          </a:p>
        </p:txBody>
      </p:sp>
      <p:sp>
        <p:nvSpPr>
          <p:cNvPr id="21" name="TextBox 20">
            <a:extLst>
              <a:ext uri="{FF2B5EF4-FFF2-40B4-BE49-F238E27FC236}">
                <a16:creationId xmlns:a16="http://schemas.microsoft.com/office/drawing/2014/main" id="{15298839-E721-4289-87E4-4E821270DF67}"/>
              </a:ext>
            </a:extLst>
          </p:cNvPr>
          <p:cNvSpPr txBox="1"/>
          <p:nvPr/>
        </p:nvSpPr>
        <p:spPr>
          <a:xfrm>
            <a:off x="6407149" y="3670877"/>
            <a:ext cx="16925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adi Extra Light"/>
                <a:ea typeface="+mn-ea"/>
                <a:cs typeface="+mn-cs"/>
              </a:rPr>
              <a:t>MIDSTREAM</a:t>
            </a:r>
            <a:endParaRPr kumimoji="0" lang="en-US" sz="1800" b="1" i="0" u="none" strike="noStrike" kern="1200" cap="none" spc="0" normalizeH="0" baseline="0" noProof="0">
              <a:ln>
                <a:noFill/>
              </a:ln>
              <a:solidFill>
                <a:srgbClr val="FFFFFF"/>
              </a:solidFill>
              <a:effectLst/>
              <a:uLnTx/>
              <a:uFillTx/>
              <a:latin typeface="Abadi Extra Light"/>
              <a:ea typeface="+mn-ea"/>
              <a:cs typeface="Arial"/>
            </a:endParaRPr>
          </a:p>
        </p:txBody>
      </p:sp>
      <p:sp>
        <p:nvSpPr>
          <p:cNvPr id="22" name="TextBox 21">
            <a:extLst>
              <a:ext uri="{FF2B5EF4-FFF2-40B4-BE49-F238E27FC236}">
                <a16:creationId xmlns:a16="http://schemas.microsoft.com/office/drawing/2014/main" id="{12AF7831-7BD5-45CE-BB78-1B2658B59764}"/>
              </a:ext>
            </a:extLst>
          </p:cNvPr>
          <p:cNvSpPr txBox="1"/>
          <p:nvPr/>
        </p:nvSpPr>
        <p:spPr>
          <a:xfrm>
            <a:off x="8947149" y="3659332"/>
            <a:ext cx="16925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adi Extra Light"/>
                <a:ea typeface="+mn-ea"/>
                <a:cs typeface="+mn-cs"/>
              </a:rPr>
              <a:t>DOWNSTREAM</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3" name="Picture 23">
            <a:extLst>
              <a:ext uri="{FF2B5EF4-FFF2-40B4-BE49-F238E27FC236}">
                <a16:creationId xmlns:a16="http://schemas.microsoft.com/office/drawing/2014/main" id="{14A01CE4-928B-469A-972D-F7BFC74B6303}"/>
              </a:ext>
            </a:extLst>
          </p:cNvPr>
          <p:cNvPicPr>
            <a:picLocks noChangeAspect="1"/>
          </p:cNvPicPr>
          <p:nvPr/>
        </p:nvPicPr>
        <p:blipFill>
          <a:blip r:embed="rId3"/>
          <a:stretch>
            <a:fillRect/>
          </a:stretch>
        </p:blipFill>
        <p:spPr>
          <a:xfrm>
            <a:off x="3535220" y="4028245"/>
            <a:ext cx="7453744" cy="2877055"/>
          </a:xfrm>
          <a:prstGeom prst="rect">
            <a:avLst/>
          </a:prstGeom>
        </p:spPr>
      </p:pic>
      <p:pic>
        <p:nvPicPr>
          <p:cNvPr id="24" name="Picture 24">
            <a:extLst>
              <a:ext uri="{FF2B5EF4-FFF2-40B4-BE49-F238E27FC236}">
                <a16:creationId xmlns:a16="http://schemas.microsoft.com/office/drawing/2014/main" id="{DBCFB7AC-D8C5-411E-96D1-BBDEB0C80740}"/>
              </a:ext>
            </a:extLst>
          </p:cNvPr>
          <p:cNvPicPr>
            <a:picLocks noChangeAspect="1"/>
          </p:cNvPicPr>
          <p:nvPr/>
        </p:nvPicPr>
        <p:blipFill>
          <a:blip r:embed="rId4"/>
          <a:stretch>
            <a:fillRect/>
          </a:stretch>
        </p:blipFill>
        <p:spPr>
          <a:xfrm>
            <a:off x="971838" y="4054331"/>
            <a:ext cx="2316595" cy="1404793"/>
          </a:xfrm>
          <a:prstGeom prst="rect">
            <a:avLst/>
          </a:prstGeom>
        </p:spPr>
      </p:pic>
      <p:pic>
        <p:nvPicPr>
          <p:cNvPr id="25" name="Picture 25">
            <a:extLst>
              <a:ext uri="{FF2B5EF4-FFF2-40B4-BE49-F238E27FC236}">
                <a16:creationId xmlns:a16="http://schemas.microsoft.com/office/drawing/2014/main" id="{068BABAF-8F2E-484A-8B4B-63569D1F8D9D}"/>
              </a:ext>
            </a:extLst>
          </p:cNvPr>
          <p:cNvPicPr>
            <a:picLocks noChangeAspect="1"/>
          </p:cNvPicPr>
          <p:nvPr/>
        </p:nvPicPr>
        <p:blipFill>
          <a:blip r:embed="rId5"/>
          <a:stretch>
            <a:fillRect/>
          </a:stretch>
        </p:blipFill>
        <p:spPr>
          <a:xfrm>
            <a:off x="968231" y="5527386"/>
            <a:ext cx="2381538" cy="1275772"/>
          </a:xfrm>
          <a:prstGeom prst="rect">
            <a:avLst/>
          </a:prstGeom>
        </p:spPr>
      </p:pic>
      <p:sp>
        <p:nvSpPr>
          <p:cNvPr id="26" name="TextBox 25">
            <a:extLst>
              <a:ext uri="{FF2B5EF4-FFF2-40B4-BE49-F238E27FC236}">
                <a16:creationId xmlns:a16="http://schemas.microsoft.com/office/drawing/2014/main" id="{37560EA8-4973-4717-8BA5-F37CB0463BF6}"/>
              </a:ext>
            </a:extLst>
          </p:cNvPr>
          <p:cNvSpPr txBox="1"/>
          <p:nvPr/>
        </p:nvSpPr>
        <p:spPr>
          <a:xfrm>
            <a:off x="1227571" y="17009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Interconnected Systems</a:t>
            </a:r>
          </a:p>
        </p:txBody>
      </p:sp>
      <p:sp>
        <p:nvSpPr>
          <p:cNvPr id="27" name="TextBox 26">
            <a:extLst>
              <a:ext uri="{FF2B5EF4-FFF2-40B4-BE49-F238E27FC236}">
                <a16:creationId xmlns:a16="http://schemas.microsoft.com/office/drawing/2014/main" id="{684D8C23-C54E-4BEC-B876-63AD71986042}"/>
              </a:ext>
            </a:extLst>
          </p:cNvPr>
          <p:cNvSpPr txBox="1"/>
          <p:nvPr/>
        </p:nvSpPr>
        <p:spPr>
          <a:xfrm>
            <a:off x="3767571" y="17009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Policies &amp; Environment</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id="{88E20DD2-5CED-442E-9EE8-E071711C5F92}"/>
              </a:ext>
            </a:extLst>
          </p:cNvPr>
          <p:cNvSpPr txBox="1"/>
          <p:nvPr/>
        </p:nvSpPr>
        <p:spPr>
          <a:xfrm>
            <a:off x="6515388" y="17009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Increased Risk</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TextBox 28">
            <a:extLst>
              <a:ext uri="{FF2B5EF4-FFF2-40B4-BE49-F238E27FC236}">
                <a16:creationId xmlns:a16="http://schemas.microsoft.com/office/drawing/2014/main" id="{CA435B9D-AF24-4D0B-B7ED-21A4A4D7C877}"/>
              </a:ext>
            </a:extLst>
          </p:cNvPr>
          <p:cNvSpPr txBox="1"/>
          <p:nvPr/>
        </p:nvSpPr>
        <p:spPr>
          <a:xfrm>
            <a:off x="8281843" y="17009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Health-Related Social Needs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TextBox 29">
            <a:extLst>
              <a:ext uri="{FF2B5EF4-FFF2-40B4-BE49-F238E27FC236}">
                <a16:creationId xmlns:a16="http://schemas.microsoft.com/office/drawing/2014/main" id="{65D4A0F6-6599-4293-B7A5-0DA4C1466729}"/>
              </a:ext>
            </a:extLst>
          </p:cNvPr>
          <p:cNvSpPr txBox="1"/>
          <p:nvPr/>
        </p:nvSpPr>
        <p:spPr>
          <a:xfrm>
            <a:off x="1361090" y="3266090"/>
            <a:ext cx="28483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badi Extra Light"/>
                <a:ea typeface="+mn-ea"/>
                <a:cs typeface="+mn-cs"/>
              </a:rPr>
              <a:t>[Emerging Public Health Practice]</a:t>
            </a:r>
          </a:p>
        </p:txBody>
      </p:sp>
      <p:sp>
        <p:nvSpPr>
          <p:cNvPr id="31" name="TextBox 30">
            <a:extLst>
              <a:ext uri="{FF2B5EF4-FFF2-40B4-BE49-F238E27FC236}">
                <a16:creationId xmlns:a16="http://schemas.microsoft.com/office/drawing/2014/main" id="{60EE2A54-50BA-4BB7-B34F-2E537BDAD9C8}"/>
              </a:ext>
            </a:extLst>
          </p:cNvPr>
          <p:cNvSpPr txBox="1"/>
          <p:nvPr/>
        </p:nvSpPr>
        <p:spPr>
          <a:xfrm>
            <a:off x="7732986" y="3252952"/>
            <a:ext cx="28483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badi Extra Light"/>
                <a:ea typeface="+mn-ea"/>
                <a:cs typeface="+mn-cs"/>
              </a:rPr>
              <a:t>[Current Public Health Practice]</a:t>
            </a:r>
          </a:p>
        </p:txBody>
      </p:sp>
    </p:spTree>
    <p:extLst>
      <p:ext uri="{BB962C8B-B14F-4D97-AF65-F5344CB8AC3E}">
        <p14:creationId xmlns:p14="http://schemas.microsoft.com/office/powerpoint/2010/main" val="2316251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8145B2-3353-4F47-AB35-D94E45B12854}"/>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34</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 name="Google Shape;67;p15">
            <a:extLst>
              <a:ext uri="{FF2B5EF4-FFF2-40B4-BE49-F238E27FC236}">
                <a16:creationId xmlns:a16="http://schemas.microsoft.com/office/drawing/2014/main" id="{1AAB0C69-DC4F-4348-8669-F1EE2B10BCF0}"/>
              </a:ext>
            </a:extLst>
          </p:cNvPr>
          <p:cNvSpPr txBox="1">
            <a:spLocks/>
          </p:cNvSpPr>
          <p:nvPr/>
        </p:nvSpPr>
        <p:spPr>
          <a:xfrm>
            <a:off x="1" y="2658140"/>
            <a:ext cx="12192000" cy="2243469"/>
          </a:xfrm>
          <a:prstGeom prst="rect">
            <a:avLst/>
          </a:prstGeom>
          <a:solidFill>
            <a:srgbClr val="7030A0"/>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700" b="1" i="0" u="none" strike="noStrike" kern="0" cap="none" spc="800" normalizeH="0" baseline="0" noProof="0">
                <a:ln>
                  <a:noFill/>
                </a:ln>
                <a:solidFill>
                  <a:srgbClr val="FFFFFF"/>
                </a:solidFill>
                <a:effectLst/>
                <a:uLnTx/>
                <a:uFillTx/>
                <a:latin typeface="Abadi Extra Light"/>
                <a:cs typeface="Arial"/>
                <a:sym typeface="Arial"/>
              </a:rPr>
              <a:t>UNDERSTANDING FRAMES</a:t>
            </a:r>
            <a:endParaRPr kumimoji="0" lang="en-US" sz="3700" b="1" i="0" u="none" strike="noStrike" kern="1200" cap="none" spc="0" normalizeH="0" baseline="0" noProof="0">
              <a:ln>
                <a:noFill/>
              </a:ln>
              <a:solidFill>
                <a:srgbClr val="FFFFFF"/>
              </a:solidFill>
              <a:effectLst/>
              <a:uLnTx/>
              <a:uFillTx/>
              <a:latin typeface="Abadi Extra Light"/>
              <a:cs typeface="Arial"/>
              <a:sym typeface="Arial"/>
            </a:endParaRPr>
          </a:p>
        </p:txBody>
      </p:sp>
    </p:spTree>
    <p:extLst>
      <p:ext uri="{BB962C8B-B14F-4D97-AF65-F5344CB8AC3E}">
        <p14:creationId xmlns:p14="http://schemas.microsoft.com/office/powerpoint/2010/main" val="2133858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9CD725-FEB2-48E4-A0EC-41AC4C752A34}"/>
              </a:ext>
            </a:extLst>
          </p:cNvPr>
          <p:cNvSpPr>
            <a:spLocks noGrp="1"/>
          </p:cNvSpPr>
          <p:nvPr>
            <p:ph type="body" idx="1"/>
          </p:nvPr>
        </p:nvSpPr>
        <p:spPr/>
        <p:txBody>
          <a:bodyPr/>
          <a:lstStyle/>
          <a:p>
            <a:pPr marL="152400" indent="0">
              <a:buNone/>
            </a:pPr>
            <a:endParaRPr lang="en-US" sz="3200" b="1">
              <a:solidFill>
                <a:schemeClr val="tx1"/>
              </a:solidFill>
              <a:latin typeface="Abadi Extra Light"/>
            </a:endParaRPr>
          </a:p>
          <a:p>
            <a:pPr marL="152400" indent="0">
              <a:lnSpc>
                <a:spcPct val="114999"/>
              </a:lnSpc>
              <a:buNone/>
            </a:pPr>
            <a:r>
              <a:rPr lang="en-US" sz="3200">
                <a:solidFill>
                  <a:schemeClr val="tx1"/>
                </a:solidFill>
                <a:latin typeface="Abadi Extra Light"/>
              </a:rPr>
              <a:t>“Frames are mental structures that shape the way we see the world. As a result, they shape the goals we seek, the plans we make, the way we act, and what counts as a good or bad outcome of our actions…frames shape our social policies and the institutions we form to carry out policies.”  </a:t>
            </a:r>
            <a:r>
              <a:rPr lang="en-US" sz="3200" i="1">
                <a:solidFill>
                  <a:schemeClr val="tx1"/>
                </a:solidFill>
                <a:latin typeface="Abadi Extra Light"/>
              </a:rPr>
              <a:t>George Lakoff</a:t>
            </a:r>
            <a:endParaRPr lang="en-US" i="1">
              <a:solidFill>
                <a:schemeClr val="tx1"/>
              </a:solidFill>
            </a:endParaRPr>
          </a:p>
          <a:p>
            <a:pPr marL="608965" indent="-456565">
              <a:lnSpc>
                <a:spcPct val="114999"/>
              </a:lnSpc>
            </a:pPr>
            <a:endParaRPr lang="en-US"/>
          </a:p>
        </p:txBody>
      </p:sp>
      <p:sp>
        <p:nvSpPr>
          <p:cNvPr id="3" name="Slide Number Placeholder 2">
            <a:extLst>
              <a:ext uri="{FF2B5EF4-FFF2-40B4-BE49-F238E27FC236}">
                <a16:creationId xmlns:a16="http://schemas.microsoft.com/office/drawing/2014/main" id="{AFD08FD5-7294-442E-A549-46C85FB0734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
        <p:nvSpPr>
          <p:cNvPr id="6" name="Rectangle 5">
            <a:extLst>
              <a:ext uri="{FF2B5EF4-FFF2-40B4-BE49-F238E27FC236}">
                <a16:creationId xmlns:a16="http://schemas.microsoft.com/office/drawing/2014/main" id="{FB93DF03-8D62-43EB-8A3C-97AAA054C2D8}"/>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67;p15">
            <a:extLst>
              <a:ext uri="{FF2B5EF4-FFF2-40B4-BE49-F238E27FC236}">
                <a16:creationId xmlns:a16="http://schemas.microsoft.com/office/drawing/2014/main" id="{1AFF1CA7-0E33-4713-A803-4BDB72D74F9A}"/>
              </a:ext>
            </a:extLst>
          </p:cNvPr>
          <p:cNvSpPr txBox="1">
            <a:spLocks/>
          </p:cNvSpPr>
          <p:nvPr/>
        </p:nvSpPr>
        <p:spPr>
          <a:xfrm>
            <a:off x="412526" y="395771"/>
            <a:ext cx="11369407"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700" b="1" i="0" u="none" strike="noStrike" kern="0" cap="none" spc="800" normalizeH="0" baseline="0" noProof="0">
                <a:ln>
                  <a:noFill/>
                </a:ln>
                <a:solidFill>
                  <a:srgbClr val="FFFFFF"/>
                </a:solidFill>
                <a:effectLst/>
                <a:uLnTx/>
                <a:uFillTx/>
                <a:latin typeface="Abadi Extra Light"/>
                <a:cs typeface="Arial"/>
                <a:sym typeface="Arial"/>
              </a:rPr>
              <a:t>WHAT ARE FRAMES?</a:t>
            </a:r>
            <a:endParaRPr kumimoji="0" lang="en-US" sz="37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122134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9CD725-FEB2-48E4-A0EC-41AC4C752A34}"/>
              </a:ext>
            </a:extLst>
          </p:cNvPr>
          <p:cNvSpPr>
            <a:spLocks noGrp="1"/>
          </p:cNvSpPr>
          <p:nvPr>
            <p:ph type="body" idx="1"/>
          </p:nvPr>
        </p:nvSpPr>
        <p:spPr/>
        <p:txBody>
          <a:bodyPr/>
          <a:lstStyle/>
          <a:p>
            <a:pPr marL="152400" indent="0">
              <a:buNone/>
            </a:pPr>
            <a:endParaRPr lang="en-US" sz="3200" b="1" dirty="0">
              <a:solidFill>
                <a:schemeClr val="tx1"/>
              </a:solidFill>
              <a:latin typeface="Abadi Extra Light"/>
            </a:endParaRPr>
          </a:p>
          <a:p>
            <a:pPr marL="608965" indent="-456565">
              <a:lnSpc>
                <a:spcPct val="114999"/>
              </a:lnSpc>
            </a:pPr>
            <a:r>
              <a:rPr lang="en-US" sz="3200" dirty="0">
                <a:solidFill>
                  <a:schemeClr val="tx1"/>
                </a:solidFill>
                <a:latin typeface="Abadi Extra Light"/>
              </a:rPr>
              <a:t>Dominant frames are ideas, attitudes and beliefs that are shared collectively</a:t>
            </a:r>
            <a:endParaRPr lang="en-US" sz="3200" b="1" i="1" dirty="0">
              <a:solidFill>
                <a:schemeClr val="tx1"/>
              </a:solidFill>
              <a:latin typeface="Abadi Extra Light"/>
            </a:endParaRPr>
          </a:p>
          <a:p>
            <a:pPr marL="608965" indent="-456565">
              <a:lnSpc>
                <a:spcPct val="114999"/>
              </a:lnSpc>
            </a:pPr>
            <a:endParaRPr lang="en-US" sz="3200" dirty="0">
              <a:solidFill>
                <a:schemeClr val="tx1"/>
              </a:solidFill>
              <a:latin typeface="Abadi Extra Light"/>
            </a:endParaRPr>
          </a:p>
          <a:p>
            <a:pPr marL="608965" indent="-456565">
              <a:lnSpc>
                <a:spcPct val="114999"/>
              </a:lnSpc>
            </a:pPr>
            <a:r>
              <a:rPr lang="en-US" sz="3200" dirty="0">
                <a:solidFill>
                  <a:schemeClr val="tx1"/>
                </a:solidFill>
                <a:latin typeface="Abadi Extra Light"/>
              </a:rPr>
              <a:t>They evoke </a:t>
            </a:r>
            <a:r>
              <a:rPr lang="en-US" sz="3200" i="1" dirty="0">
                <a:solidFill>
                  <a:schemeClr val="tx1"/>
                </a:solidFill>
                <a:latin typeface="Abadi Extra Light"/>
              </a:rPr>
              <a:t>certain </a:t>
            </a:r>
            <a:r>
              <a:rPr lang="en-US" sz="3200" dirty="0">
                <a:solidFill>
                  <a:schemeClr val="tx1"/>
                </a:solidFill>
                <a:latin typeface="Abadi Extra Light"/>
              </a:rPr>
              <a:t>standards, values and morals that are reinforced and continued throughout society and across time</a:t>
            </a:r>
            <a:endParaRPr lang="en-US" dirty="0">
              <a:solidFill>
                <a:schemeClr val="tx1"/>
              </a:solidFill>
              <a:latin typeface="Abadi Extra Light"/>
            </a:endParaRPr>
          </a:p>
          <a:p>
            <a:pPr marL="609600" indent="-457200">
              <a:lnSpc>
                <a:spcPct val="114999"/>
              </a:lnSpc>
            </a:pPr>
            <a:endParaRPr lang="en-US" sz="3200" b="1" i="1" dirty="0">
              <a:solidFill>
                <a:schemeClr val="tx1"/>
              </a:solidFill>
              <a:latin typeface="Abadi Extra Light"/>
            </a:endParaRPr>
          </a:p>
          <a:p>
            <a:pPr marL="608965" indent="-456565">
              <a:lnSpc>
                <a:spcPct val="114999"/>
              </a:lnSpc>
            </a:pPr>
            <a:endParaRPr lang="en-US" dirty="0"/>
          </a:p>
        </p:txBody>
      </p:sp>
      <p:sp>
        <p:nvSpPr>
          <p:cNvPr id="3" name="Slide Number Placeholder 2">
            <a:extLst>
              <a:ext uri="{FF2B5EF4-FFF2-40B4-BE49-F238E27FC236}">
                <a16:creationId xmlns:a16="http://schemas.microsoft.com/office/drawing/2014/main" id="{AFD08FD5-7294-442E-A549-46C85FB0734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sp>
        <p:nvSpPr>
          <p:cNvPr id="6" name="Rectangle 5">
            <a:extLst>
              <a:ext uri="{FF2B5EF4-FFF2-40B4-BE49-F238E27FC236}">
                <a16:creationId xmlns:a16="http://schemas.microsoft.com/office/drawing/2014/main" id="{FB93DF03-8D62-43EB-8A3C-97AAA054C2D8}"/>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67;p15">
            <a:extLst>
              <a:ext uri="{FF2B5EF4-FFF2-40B4-BE49-F238E27FC236}">
                <a16:creationId xmlns:a16="http://schemas.microsoft.com/office/drawing/2014/main" id="{1AFF1CA7-0E33-4713-A803-4BDB72D74F9A}"/>
              </a:ext>
            </a:extLst>
          </p:cNvPr>
          <p:cNvSpPr txBox="1">
            <a:spLocks/>
          </p:cNvSpPr>
          <p:nvPr/>
        </p:nvSpPr>
        <p:spPr>
          <a:xfrm>
            <a:off x="412526" y="395771"/>
            <a:ext cx="11369407" cy="12290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700" b="1" i="0" u="none" strike="noStrike" kern="0" cap="none" spc="800" normalizeH="0" baseline="0" noProof="0">
                <a:ln>
                  <a:noFill/>
                </a:ln>
                <a:solidFill>
                  <a:srgbClr val="FFFFFF"/>
                </a:solidFill>
                <a:effectLst/>
                <a:uLnTx/>
                <a:uFillTx/>
                <a:latin typeface="Abadi Extra Light"/>
                <a:cs typeface="Arial"/>
                <a:sym typeface="Arial"/>
              </a:rPr>
              <a:t>DOMINANT FRAMES</a:t>
            </a:r>
          </a:p>
        </p:txBody>
      </p:sp>
    </p:spTree>
    <p:extLst>
      <p:ext uri="{BB962C8B-B14F-4D97-AF65-F5344CB8AC3E}">
        <p14:creationId xmlns:p14="http://schemas.microsoft.com/office/powerpoint/2010/main" val="654749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FF7DD8-E58F-4610-9069-C5978CA809F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D9606A9D-EAF4-485F-BC61-6967513CCC96}"/>
              </a:ext>
            </a:extLst>
          </p:cNvPr>
          <p:cNvGraphicFramePr>
            <a:graphicFrameLocks noGrp="1"/>
          </p:cNvGraphicFramePr>
          <p:nvPr/>
        </p:nvGraphicFramePr>
        <p:xfrm>
          <a:off x="1439056" y="1154243"/>
          <a:ext cx="8924143" cy="5513128"/>
        </p:xfrm>
        <a:graphic>
          <a:graphicData uri="http://schemas.openxmlformats.org/drawingml/2006/table">
            <a:tbl>
              <a:tblPr firstRow="1" bandRow="1">
                <a:tableStyleId>{5C22544A-7EE6-4342-B048-85BDC9FD1C3A}</a:tableStyleId>
              </a:tblPr>
              <a:tblGrid>
                <a:gridCol w="2695835">
                  <a:extLst>
                    <a:ext uri="{9D8B030D-6E8A-4147-A177-3AD203B41FA5}">
                      <a16:colId xmlns:a16="http://schemas.microsoft.com/office/drawing/2014/main" val="168528066"/>
                    </a:ext>
                  </a:extLst>
                </a:gridCol>
                <a:gridCol w="2563035">
                  <a:extLst>
                    <a:ext uri="{9D8B030D-6E8A-4147-A177-3AD203B41FA5}">
                      <a16:colId xmlns:a16="http://schemas.microsoft.com/office/drawing/2014/main" val="3496354343"/>
                    </a:ext>
                  </a:extLst>
                </a:gridCol>
                <a:gridCol w="3665273">
                  <a:extLst>
                    <a:ext uri="{9D8B030D-6E8A-4147-A177-3AD203B41FA5}">
                      <a16:colId xmlns:a16="http://schemas.microsoft.com/office/drawing/2014/main" val="3418402202"/>
                    </a:ext>
                  </a:extLst>
                </a:gridCol>
              </a:tblGrid>
              <a:tr h="362151">
                <a:tc>
                  <a:txBody>
                    <a:bodyPr/>
                    <a:lstStyle/>
                    <a:p>
                      <a:pPr marL="0" marR="0" indent="0" algn="ctr" rtl="0">
                        <a:lnSpc>
                          <a:spcPct val="115000"/>
                        </a:lnSpc>
                        <a:spcBef>
                          <a:spcPts val="0"/>
                        </a:spcBef>
                        <a:spcAft>
                          <a:spcPts val="0"/>
                        </a:spcAft>
                      </a:pPr>
                      <a:r>
                        <a:rPr lang="en-US" sz="1400" b="1">
                          <a:solidFill>
                            <a:schemeClr val="tx1"/>
                          </a:solidFill>
                          <a:effectLst/>
                        </a:rPr>
                        <a:t>Framing Element</a:t>
                      </a:r>
                      <a:endParaRPr lang="en-US" b="1">
                        <a:solidFill>
                          <a:schemeClr val="tx1"/>
                        </a:solidFill>
                        <a:effectLst/>
                        <a:latin typeface="Abadi Extra Light"/>
                      </a:endParaRPr>
                    </a:p>
                  </a:txBody>
                  <a:tcPr marL="0" marR="0" marT="0" marB="0" anchor="ctr"/>
                </a:tc>
                <a:tc>
                  <a:txBody>
                    <a:bodyPr/>
                    <a:lstStyle/>
                    <a:p>
                      <a:pPr marL="0" marR="0" indent="0" algn="ctr" rtl="0">
                        <a:lnSpc>
                          <a:spcPct val="115000"/>
                        </a:lnSpc>
                        <a:spcBef>
                          <a:spcPts val="0"/>
                        </a:spcBef>
                        <a:spcAft>
                          <a:spcPts val="0"/>
                        </a:spcAft>
                      </a:pPr>
                      <a:r>
                        <a:rPr lang="en-US" sz="1400" b="1">
                          <a:solidFill>
                            <a:schemeClr val="tx1"/>
                          </a:solidFill>
                          <a:effectLst/>
                        </a:rPr>
                        <a:t>Traditional Approach</a:t>
                      </a:r>
                      <a:endParaRPr lang="en-US" b="1">
                        <a:solidFill>
                          <a:schemeClr val="tx1"/>
                        </a:solidFill>
                        <a:effectLst/>
                        <a:latin typeface="Abadi Extra Light"/>
                      </a:endParaRPr>
                    </a:p>
                  </a:txBody>
                  <a:tcPr marL="0" marR="0" marT="0" marB="0" anchor="ctr"/>
                </a:tc>
                <a:tc>
                  <a:txBody>
                    <a:bodyPr/>
                    <a:lstStyle/>
                    <a:p>
                      <a:pPr marL="0" marR="0" indent="0" algn="ctr" rtl="0">
                        <a:lnSpc>
                          <a:spcPct val="115000"/>
                        </a:lnSpc>
                        <a:spcBef>
                          <a:spcPts val="0"/>
                        </a:spcBef>
                        <a:spcAft>
                          <a:spcPts val="0"/>
                        </a:spcAft>
                      </a:pPr>
                      <a:r>
                        <a:rPr lang="en-US" sz="1400" b="1">
                          <a:solidFill>
                            <a:schemeClr val="tx1"/>
                          </a:solidFill>
                          <a:effectLst/>
                        </a:rPr>
                        <a:t>Racial Justice Approach</a:t>
                      </a:r>
                      <a:endParaRPr lang="en-US" b="1">
                        <a:solidFill>
                          <a:schemeClr val="tx1"/>
                        </a:solidFill>
                        <a:effectLst/>
                        <a:latin typeface="Abadi Extra Light"/>
                      </a:endParaRPr>
                    </a:p>
                  </a:txBody>
                  <a:tcPr marL="0" marR="0" marT="0" marB="0" anchor="ctr"/>
                </a:tc>
                <a:extLst>
                  <a:ext uri="{0D108BD9-81ED-4DB2-BD59-A6C34878D82A}">
                    <a16:rowId xmlns:a16="http://schemas.microsoft.com/office/drawing/2014/main" val="1843757019"/>
                  </a:ext>
                </a:extLst>
              </a:tr>
              <a:tr h="763436">
                <a:tc>
                  <a:txBody>
                    <a:bodyPr/>
                    <a:lstStyle/>
                    <a:p>
                      <a:pPr marL="173355" marR="0" indent="-173355" algn="l" rtl="0">
                        <a:lnSpc>
                          <a:spcPct val="115000"/>
                        </a:lnSpc>
                        <a:spcBef>
                          <a:spcPts val="0"/>
                        </a:spcBef>
                        <a:spcAft>
                          <a:spcPts val="0"/>
                        </a:spcAft>
                      </a:pPr>
                      <a:r>
                        <a:rPr lang="en-US" sz="1400" b="1">
                          <a:effectLst/>
                        </a:rPr>
                        <a:t>1. What’s the Problem?</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4049569898"/>
                  </a:ext>
                </a:extLst>
              </a:tr>
              <a:tr h="1225584">
                <a:tc>
                  <a:txBody>
                    <a:bodyPr/>
                    <a:lstStyle/>
                    <a:p>
                      <a:pPr marL="173355" marR="0" indent="-173355" algn="l" rtl="0">
                        <a:lnSpc>
                          <a:spcPct val="115000"/>
                        </a:lnSpc>
                        <a:spcBef>
                          <a:spcPts val="0"/>
                        </a:spcBef>
                        <a:spcAft>
                          <a:spcPts val="0"/>
                        </a:spcAft>
                      </a:pPr>
                      <a:r>
                        <a:rPr lang="en-US" sz="1400" b="1">
                          <a:effectLst/>
                        </a:rPr>
                        <a:t>2. What’s the Cause? </a:t>
                      </a:r>
                      <a:endParaRPr lang="en-US" b="1">
                        <a:effectLst/>
                      </a:endParaRPr>
                    </a:p>
                    <a:p>
                      <a:pPr marL="173355" marR="0" indent="-173355" algn="l" rtl="0">
                        <a:lnSpc>
                          <a:spcPct val="115000"/>
                        </a:lnSpc>
                        <a:spcBef>
                          <a:spcPts val="1200"/>
                        </a:spcBef>
                        <a:spcAft>
                          <a:spcPts val="0"/>
                        </a:spcAft>
                      </a:pPr>
                      <a:r>
                        <a:rPr lang="en-US" sz="1400" b="1">
                          <a:effectLst/>
                        </a:rPr>
                        <a:t>What/Who’s Responsible?</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1316284962"/>
                  </a:ext>
                </a:extLst>
              </a:tr>
              <a:tr h="1282339">
                <a:tc>
                  <a:txBody>
                    <a:bodyPr/>
                    <a:lstStyle/>
                    <a:p>
                      <a:pPr marL="173355" marR="0" indent="-173355" algn="l" rtl="0">
                        <a:lnSpc>
                          <a:spcPct val="115000"/>
                        </a:lnSpc>
                        <a:spcBef>
                          <a:spcPts val="0"/>
                        </a:spcBef>
                        <a:spcAft>
                          <a:spcPts val="0"/>
                        </a:spcAft>
                      </a:pPr>
                      <a:r>
                        <a:rPr lang="en-US" sz="1400" b="1">
                          <a:effectLst/>
                        </a:rPr>
                        <a:t>3. What’s the Solution?</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4039789395"/>
                  </a:ext>
                </a:extLst>
              </a:tr>
              <a:tr h="1047211">
                <a:tc>
                  <a:txBody>
                    <a:bodyPr/>
                    <a:lstStyle/>
                    <a:p>
                      <a:pPr marL="173355" marR="0" indent="-173355" algn="l" rtl="0">
                        <a:lnSpc>
                          <a:spcPct val="115000"/>
                        </a:lnSpc>
                        <a:spcBef>
                          <a:spcPts val="0"/>
                        </a:spcBef>
                        <a:spcAft>
                          <a:spcPts val="0"/>
                        </a:spcAft>
                      </a:pPr>
                      <a:r>
                        <a:rPr lang="en-US" sz="1400" b="1">
                          <a:effectLst/>
                        </a:rPr>
                        <a:t>4. What Action is Needed?</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1144009669"/>
                  </a:ext>
                </a:extLst>
              </a:tr>
              <a:tr h="832407">
                <a:tc>
                  <a:txBody>
                    <a:bodyPr/>
                    <a:lstStyle/>
                    <a:p>
                      <a:pPr marL="173355" marR="0" indent="-173355" algn="l" rtl="0">
                        <a:lnSpc>
                          <a:spcPct val="115000"/>
                        </a:lnSpc>
                        <a:spcBef>
                          <a:spcPts val="0"/>
                        </a:spcBef>
                        <a:spcAft>
                          <a:spcPts val="0"/>
                        </a:spcAft>
                      </a:pPr>
                      <a:r>
                        <a:rPr lang="en-US" sz="1400" b="1">
                          <a:effectLst/>
                        </a:rPr>
                        <a:t>5. What Values are highlighted?</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3812491070"/>
                  </a:ext>
                </a:extLst>
              </a:tr>
            </a:tbl>
          </a:graphicData>
        </a:graphic>
      </p:graphicFrame>
      <p:sp>
        <p:nvSpPr>
          <p:cNvPr id="4" name="Rectangle 3">
            <a:extLst>
              <a:ext uri="{FF2B5EF4-FFF2-40B4-BE49-F238E27FC236}">
                <a16:creationId xmlns:a16="http://schemas.microsoft.com/office/drawing/2014/main" id="{D9E5C186-3749-A745-B0F3-F8BB674DC039}"/>
              </a:ext>
            </a:extLst>
          </p:cNvPr>
          <p:cNvSpPr/>
          <p:nvPr/>
        </p:nvSpPr>
        <p:spPr>
          <a:xfrm>
            <a:off x="1" y="68661"/>
            <a:ext cx="12191999" cy="9981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Google Shape;67;p15">
            <a:extLst>
              <a:ext uri="{FF2B5EF4-FFF2-40B4-BE49-F238E27FC236}">
                <a16:creationId xmlns:a16="http://schemas.microsoft.com/office/drawing/2014/main" id="{FEE703CA-0C0D-7242-ACFC-48C0C3A0F611}"/>
              </a:ext>
            </a:extLst>
          </p:cNvPr>
          <p:cNvSpPr txBox="1">
            <a:spLocks/>
          </p:cNvSpPr>
          <p:nvPr/>
        </p:nvSpPr>
        <p:spPr>
          <a:xfrm>
            <a:off x="269823" y="-44970"/>
            <a:ext cx="11437495" cy="1229009"/>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800" normalizeH="0" baseline="0" noProof="0">
                <a:ln>
                  <a:noFill/>
                </a:ln>
                <a:solidFill>
                  <a:srgbClr val="FFFFFF"/>
                </a:solidFill>
                <a:effectLst/>
                <a:uLnTx/>
                <a:uFillTx/>
                <a:latin typeface="Abadi Extra Light"/>
                <a:cs typeface="Arial"/>
                <a:sym typeface="Arial"/>
              </a:rPr>
              <a:t>How should we interpret these findings?</a:t>
            </a:r>
            <a:endParaRPr kumimoji="0" lang="en-US" sz="1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870822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718492" y="4692592"/>
            <a:ext cx="9997041"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DISCRIMINATION</a:t>
            </a:r>
          </a:p>
          <a:p>
            <a:pPr algn="r">
              <a:spcBef>
                <a:spcPts val="0"/>
              </a:spcBef>
            </a:pPr>
            <a:endParaRPr lang="en-US" sz="4267" b="1" spc="800">
              <a:solidFill>
                <a:schemeClr val="bg1"/>
              </a:solidFill>
              <a:latin typeface="Abadi Extra Light"/>
            </a:endParaRPr>
          </a:p>
        </p:txBody>
      </p:sp>
      <p:sp>
        <p:nvSpPr>
          <p:cNvPr id="3" name="Oval 2">
            <a:extLst>
              <a:ext uri="{FF2B5EF4-FFF2-40B4-BE49-F238E27FC236}">
                <a16:creationId xmlns:a16="http://schemas.microsoft.com/office/drawing/2014/main" id="{308D430D-AB65-6649-B602-D69EB4760FD5}"/>
              </a:ext>
            </a:extLst>
          </p:cNvPr>
          <p:cNvSpPr/>
          <p:nvPr/>
        </p:nvSpPr>
        <p:spPr>
          <a:xfrm>
            <a:off x="731522" y="4269446"/>
            <a:ext cx="1474652"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18" descr="Safety Icons - Download Free Vector Icons | Noun Project">
            <a:extLst>
              <a:ext uri="{FF2B5EF4-FFF2-40B4-BE49-F238E27FC236}">
                <a16:creationId xmlns:a16="http://schemas.microsoft.com/office/drawing/2014/main" id="{1F50E98C-D1A8-CB4F-8816-9A27055DA1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60133" y="4632290"/>
            <a:ext cx="817428" cy="8174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0403D2C-7916-42A5-8B67-AB5507DE073F}"/>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44336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60" y="2078182"/>
            <a:ext cx="9758968" cy="4484022"/>
          </a:xfrm>
          <a:prstGeom prst="rect">
            <a:avLst/>
          </a:prstGeom>
        </p:spPr>
        <p:txBody>
          <a:bodyPr spcFirstLastPara="1" wrap="square" lIns="91433" tIns="45700" rIns="91433" bIns="45700" anchor="t" anchorCtr="0">
            <a:noAutofit/>
          </a:bodyPr>
          <a:lstStyle/>
          <a:p>
            <a:pPr marL="511810" indent="-342900">
              <a:lnSpc>
                <a:spcPct val="150000"/>
              </a:lnSpc>
              <a:buClr>
                <a:srgbClr val="073763"/>
              </a:buClr>
              <a:buSzPts val="1600"/>
            </a:pPr>
            <a:r>
              <a:rPr lang="en-US" sz="2400">
                <a:solidFill>
                  <a:schemeClr val="tx1"/>
                </a:solidFill>
                <a:latin typeface="Abadi Extra Light"/>
              </a:rPr>
              <a:t>Being discriminated against is not just a feeling. Discrimination, especially within the context of structural racism, impacts mental and physical health by increasing allostatic load - wear and tear on the body, due to the cumulative burden of repeated chronic stress.</a:t>
            </a:r>
          </a:p>
          <a:p>
            <a:pPr marL="511810" indent="-342900">
              <a:lnSpc>
                <a:spcPct val="150000"/>
              </a:lnSpc>
              <a:buClr>
                <a:srgbClr val="073763"/>
              </a:buClr>
              <a:buSzPts val="1600"/>
            </a:pPr>
            <a:r>
              <a:rPr lang="en-US" sz="2400">
                <a:solidFill>
                  <a:schemeClr val="tx1"/>
                </a:solidFill>
                <a:latin typeface="Abadi Extra Light"/>
              </a:rPr>
              <a:t>Compared to Whites, other race/ethnicity groups experienced discrimination at much higher levels during the pandemic. </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9323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570" y="639419"/>
            <a:ext cx="8726556" cy="1209261"/>
          </a:xfrm>
        </p:spPr>
        <p:txBody>
          <a:bodyPr>
            <a:noAutofit/>
          </a:bodyPr>
          <a:lstStyle/>
          <a:p>
            <a:pPr algn="ctr"/>
            <a:r>
              <a:rPr lang="en-US" sz="2400" b="1" dirty="0"/>
              <a:t>Preliminary data show 507 confirmed and estimated opioid-related overdose deaths in the first three months of 2021, an estimated </a:t>
            </a:r>
            <a:r>
              <a:rPr lang="en-US" sz="2400" b="1" u="sng" dirty="0"/>
              <a:t>2% increase </a:t>
            </a:r>
            <a:r>
              <a:rPr lang="en-US" sz="2400" b="1" dirty="0"/>
              <a:t>compared with the same period in 2020. </a:t>
            </a:r>
          </a:p>
        </p:txBody>
      </p:sp>
      <p:sp>
        <p:nvSpPr>
          <p:cNvPr id="5" name="TextBox 4"/>
          <p:cNvSpPr txBox="1"/>
          <p:nvPr/>
        </p:nvSpPr>
        <p:spPr>
          <a:xfrm>
            <a:off x="8324758" y="5236899"/>
            <a:ext cx="2013693" cy="307777"/>
          </a:xfrm>
          <a:prstGeom prst="rect">
            <a:avLst/>
          </a:prstGeom>
          <a:noFill/>
        </p:spPr>
        <p:txBody>
          <a:bodyPr wrap="none" rtlCol="0">
            <a:spAutoFit/>
          </a:bodyPr>
          <a:lstStyle/>
          <a:p>
            <a:pPr defTabSz="914400"/>
            <a:r>
              <a:rPr lang="en-US" sz="1400" b="1" dirty="0">
                <a:solidFill>
                  <a:srgbClr val="292934"/>
                </a:solidFill>
                <a:latin typeface="Arial"/>
              </a:rPr>
              <a:t>Estimated 507 deaths</a:t>
            </a:r>
          </a:p>
        </p:txBody>
      </p:sp>
      <p:sp>
        <p:nvSpPr>
          <p:cNvPr id="9" name="TextBox 8"/>
          <p:cNvSpPr txBox="1"/>
          <p:nvPr/>
        </p:nvSpPr>
        <p:spPr>
          <a:xfrm>
            <a:off x="3657412" y="5236899"/>
            <a:ext cx="2013693" cy="307777"/>
          </a:xfrm>
          <a:prstGeom prst="rect">
            <a:avLst/>
          </a:prstGeom>
          <a:noFill/>
        </p:spPr>
        <p:txBody>
          <a:bodyPr wrap="none" rtlCol="0">
            <a:spAutoFit/>
          </a:bodyPr>
          <a:lstStyle/>
          <a:p>
            <a:pPr defTabSz="914400"/>
            <a:r>
              <a:rPr lang="en-US" sz="1400" b="1" dirty="0">
                <a:solidFill>
                  <a:srgbClr val="292934"/>
                </a:solidFill>
                <a:latin typeface="Arial"/>
              </a:rPr>
              <a:t>Estimated 498 deaths</a:t>
            </a:r>
          </a:p>
        </p:txBody>
      </p:sp>
      <p:sp>
        <p:nvSpPr>
          <p:cNvPr id="10" name="Left Brace 9">
            <a:extLst>
              <a:ext uri="{FF2B5EF4-FFF2-40B4-BE49-F238E27FC236}">
                <a16:creationId xmlns:a16="http://schemas.microsoft.com/office/drawing/2014/main" id="{EF367B69-1EBE-4883-85E1-62CB568D8114}"/>
              </a:ext>
            </a:extLst>
          </p:cNvPr>
          <p:cNvSpPr/>
          <p:nvPr/>
        </p:nvSpPr>
        <p:spPr>
          <a:xfrm rot="16200000">
            <a:off x="4594679" y="4419620"/>
            <a:ext cx="218905" cy="11525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rgbClr val="292934"/>
              </a:solidFill>
              <a:latin typeface="Arial"/>
            </a:endParaRPr>
          </a:p>
        </p:txBody>
      </p:sp>
      <p:sp>
        <p:nvSpPr>
          <p:cNvPr id="11" name="Left Brace 10">
            <a:extLst>
              <a:ext uri="{FF2B5EF4-FFF2-40B4-BE49-F238E27FC236}">
                <a16:creationId xmlns:a16="http://schemas.microsoft.com/office/drawing/2014/main" id="{8E74C835-1552-47D8-8743-AAA2E0E7EB9D}"/>
              </a:ext>
            </a:extLst>
          </p:cNvPr>
          <p:cNvSpPr/>
          <p:nvPr/>
        </p:nvSpPr>
        <p:spPr>
          <a:xfrm rot="16200000">
            <a:off x="9242526" y="4375180"/>
            <a:ext cx="307778" cy="115252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rgbClr val="292934"/>
              </a:solidFill>
              <a:latin typeface="Arial"/>
            </a:endParaRPr>
          </a:p>
        </p:txBody>
      </p:sp>
      <p:pic>
        <p:nvPicPr>
          <p:cNvPr id="12" name="Picture 11">
            <a:extLst>
              <a:ext uri="{FF2B5EF4-FFF2-40B4-BE49-F238E27FC236}">
                <a16:creationId xmlns:a16="http://schemas.microsoft.com/office/drawing/2014/main" id="{BA36C591-E2FC-466A-B9D6-C64631E4082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734" y="2064634"/>
            <a:ext cx="7975599" cy="2605839"/>
          </a:xfrm>
          <a:prstGeom prst="rect">
            <a:avLst/>
          </a:prstGeom>
          <a:noFill/>
          <a:ln>
            <a:noFill/>
          </a:ln>
        </p:spPr>
      </p:pic>
    </p:spTree>
    <p:extLst>
      <p:ext uri="{BB962C8B-B14F-4D97-AF65-F5344CB8AC3E}">
        <p14:creationId xmlns:p14="http://schemas.microsoft.com/office/powerpoint/2010/main" val="2686391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639B95BB-06C6-4619-9D0C-1ADC0D251BF9}"/>
              </a:ext>
            </a:extLst>
          </p:cNvPr>
          <p:cNvGraphicFramePr>
            <a:graphicFrameLocks/>
          </p:cNvGraphicFramePr>
          <p:nvPr/>
        </p:nvGraphicFramePr>
        <p:xfrm>
          <a:off x="-1312874" y="703248"/>
          <a:ext cx="9543846" cy="626462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D61DC97-1C19-564E-B842-C2DA4EE3F241}"/>
              </a:ext>
            </a:extLst>
          </p:cNvPr>
          <p:cNvSpPr/>
          <p:nvPr/>
        </p:nvSpPr>
        <p:spPr>
          <a:xfrm>
            <a:off x="2" y="0"/>
            <a:ext cx="12191999"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2" name="Google Shape;222;p26"/>
          <p:cNvSpPr txBox="1">
            <a:spLocks noGrp="1"/>
          </p:cNvSpPr>
          <p:nvPr>
            <p:ph type="sldNum" idx="12"/>
          </p:nvPr>
        </p:nvSpPr>
        <p:spPr>
          <a:xfrm>
            <a:off x="8605845" y="6387773"/>
            <a:ext cx="2743200" cy="365200"/>
          </a:xfrm>
          <a:prstGeom prst="rect">
            <a:avLst/>
          </a:prstGeom>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0" i="0" u="none" strike="noStrike" kern="0" cap="none" spc="0" normalizeH="0" baseline="0" noProof="0">
                <a:ln>
                  <a:noFill/>
                </a:ln>
                <a:solidFill>
                  <a:srgbClr val="595959"/>
                </a:solidFill>
                <a:effectLst/>
                <a:uLnTx/>
                <a:uFillTx/>
                <a:latin typeface="Abadi Extra Light"/>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40</a:t>
            </a:fld>
            <a:endParaRPr kumimoji="0" lang="en-US" sz="1467" b="0" i="0" u="none" strike="noStrike" kern="0" cap="none" spc="0" normalizeH="0" baseline="0" noProof="0">
              <a:ln>
                <a:noFill/>
              </a:ln>
              <a:solidFill>
                <a:srgbClr val="595959"/>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373293" y="43311"/>
            <a:ext cx="11519667"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DISCRIMINATION DEMOGRAPHICS</a:t>
            </a:r>
          </a:p>
        </p:txBody>
      </p:sp>
      <p:sp>
        <p:nvSpPr>
          <p:cNvPr id="16" name="Rectangle 15">
            <a:extLst>
              <a:ext uri="{FF2B5EF4-FFF2-40B4-BE49-F238E27FC236}">
                <a16:creationId xmlns:a16="http://schemas.microsoft.com/office/drawing/2014/main" id="{4F438449-D67E-534B-97FC-E4930D28591D}"/>
              </a:ext>
            </a:extLst>
          </p:cNvPr>
          <p:cNvSpPr/>
          <p:nvPr/>
        </p:nvSpPr>
        <p:spPr>
          <a:xfrm>
            <a:off x="-2609" y="6639357"/>
            <a:ext cx="12191999"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CC7F9C7C-67C2-44DF-8FFA-AC2C1E52A5D6}"/>
              </a:ext>
            </a:extLst>
          </p:cNvPr>
          <p:cNvSpPr txBox="1"/>
          <p:nvPr/>
        </p:nvSpPr>
        <p:spPr>
          <a:xfrm>
            <a:off x="8172450" y="971550"/>
            <a:ext cx="3720511" cy="5551456"/>
          </a:xfrm>
          <a:prstGeom prst="rect">
            <a:avLst/>
          </a:prstGeom>
          <a:noFill/>
        </p:spPr>
        <p:txBody>
          <a:bodyPr wrap="square" rtlCol="0">
            <a:spAutoFit/>
          </a:bodyPr>
          <a:lstStyle/>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dirty="0">
                <a:ln>
                  <a:noFill/>
                </a:ln>
                <a:solidFill>
                  <a:srgbClr val="000000">
                    <a:lumMod val="85000"/>
                    <a:lumOff val="15000"/>
                  </a:srgbClr>
                </a:solidFill>
                <a:effectLst/>
                <a:uLnTx/>
                <a:uFillTx/>
                <a:latin typeface="Abadi Extra Light" panose="020B0204020104020204" pitchFamily="34" charset="0"/>
                <a:ea typeface="+mn-ea"/>
                <a:cs typeface="Arial"/>
                <a:sym typeface="Arial"/>
              </a:rPr>
              <a:t>Compared to Whites, p</a:t>
            </a:r>
            <a:r>
              <a:rPr kumimoji="0" lang="en-US" sz="1867" b="0" i="0" u="none" strike="noStrike" kern="0" cap="none" spc="0" normalizeH="0" baseline="0" noProof="0" dirty="0" err="1">
                <a:ln>
                  <a:noFill/>
                </a:ln>
                <a:solidFill>
                  <a:srgbClr val="000000">
                    <a:lumMod val="85000"/>
                    <a:lumOff val="15000"/>
                  </a:srgbClr>
                </a:solidFill>
                <a:effectLst/>
                <a:uLnTx/>
                <a:uFillTx/>
                <a:latin typeface="Abadi Extra Light" panose="020B0204020104020204" pitchFamily="34" charset="0"/>
                <a:ea typeface="+mn-ea"/>
                <a:cs typeface="Arial"/>
                <a:sym typeface="Arial"/>
              </a:rPr>
              <a:t>ersons</a:t>
            </a:r>
            <a:r>
              <a:rPr kumimoji="0" lang="en-US" sz="1867" b="0" i="0" u="none" strike="noStrike" kern="0" cap="none" spc="0" normalizeH="0" baseline="0" noProof="0" dirty="0">
                <a:ln>
                  <a:noFill/>
                </a:ln>
                <a:solidFill>
                  <a:srgbClr val="000000">
                    <a:lumMod val="85000"/>
                    <a:lumOff val="15000"/>
                  </a:srgbClr>
                </a:solidFill>
                <a:effectLst/>
                <a:uLnTx/>
                <a:uFillTx/>
                <a:latin typeface="Abadi Extra Light" panose="020B0204020104020204" pitchFamily="34" charset="0"/>
                <a:ea typeface="+mn-ea"/>
                <a:cs typeface="Arial"/>
                <a:sym typeface="Arial"/>
              </a:rPr>
              <a:t> of color experienced discrimination at much higher levels during the pandemic. </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67" b="0" i="0" u="none" strike="noStrike" kern="0" cap="none" spc="0" normalizeH="0" baseline="0" noProof="0" dirty="0">
              <a:ln>
                <a:noFill/>
              </a:ln>
              <a:solidFill>
                <a:srgbClr val="000000">
                  <a:lumMod val="85000"/>
                  <a:lumOff val="15000"/>
                </a:srgbClr>
              </a:solidFill>
              <a:effectLst/>
              <a:uLnTx/>
              <a:uFillTx/>
              <a:latin typeface="Abadi Extra Light" panose="020B0204020104020204" pitchFamily="34"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dirty="0">
                <a:ln>
                  <a:noFill/>
                </a:ln>
                <a:solidFill>
                  <a:srgbClr val="000000">
                    <a:lumMod val="85000"/>
                    <a:lumOff val="15000"/>
                  </a:srgbClr>
                </a:solidFill>
                <a:effectLst/>
                <a:uLnTx/>
                <a:uFillTx/>
                <a:latin typeface="Abadi Extra Light" panose="020B0204020104020204" pitchFamily="34" charset="0"/>
                <a:ea typeface="+mn-ea"/>
                <a:cs typeface="Arial"/>
                <a:sym typeface="Arial"/>
              </a:rPr>
              <a:t>Black, Asian, and Multiracial groups experienced more discrimination than other subpopulations.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67" b="0" i="0" u="none" strike="noStrike" kern="0" cap="none" spc="0" normalizeH="0" baseline="0" noProof="0" dirty="0">
              <a:ln>
                <a:noFill/>
              </a:ln>
              <a:solidFill>
                <a:srgbClr val="000000">
                  <a:lumMod val="85000"/>
                  <a:lumOff val="15000"/>
                </a:srgbClr>
              </a:solidFill>
              <a:effectLst/>
              <a:uLnTx/>
              <a:uFillTx/>
              <a:latin typeface="Abadi Extra Light" panose="020B0204020104020204" pitchFamily="34" charset="0"/>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dirty="0">
                <a:ln>
                  <a:noFill/>
                </a:ln>
                <a:solidFill>
                  <a:srgbClr val="000000">
                    <a:lumMod val="85000"/>
                    <a:lumOff val="15000"/>
                  </a:srgbClr>
                </a:solidFill>
                <a:effectLst/>
                <a:uLnTx/>
                <a:uFillTx/>
                <a:latin typeface="Abadi Extra Light" panose="020B0204020104020204" pitchFamily="34" charset="0"/>
                <a:ea typeface="+mn-ea"/>
                <a:cs typeface="Arial"/>
                <a:sym typeface="Arial"/>
              </a:rPr>
              <a:t>Other subpopulations experiencing greater discrimination include Questioning/Not Sure gender identity, Speaks language other than English, Less than high school education, and those with disabilities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Rectangle 12">
            <a:extLst>
              <a:ext uri="{FF2B5EF4-FFF2-40B4-BE49-F238E27FC236}">
                <a16:creationId xmlns:a16="http://schemas.microsoft.com/office/drawing/2014/main" id="{5304D5DD-1DD3-C74F-A503-FC3A0880CD70}"/>
              </a:ext>
            </a:extLst>
          </p:cNvPr>
          <p:cNvSpPr/>
          <p:nvPr/>
        </p:nvSpPr>
        <p:spPr>
          <a:xfrm>
            <a:off x="2692353" y="1521706"/>
            <a:ext cx="5538619" cy="657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7E798E4-70C1-604A-A113-87A7BA4BCBB7}"/>
              </a:ext>
            </a:extLst>
          </p:cNvPr>
          <p:cNvSpPr/>
          <p:nvPr/>
        </p:nvSpPr>
        <p:spPr>
          <a:xfrm>
            <a:off x="2694838" y="2188962"/>
            <a:ext cx="5538619" cy="3116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E30A1C5D-8AEF-4704-949E-A9EDBC9ED463}"/>
              </a:ext>
            </a:extLst>
          </p:cNvPr>
          <p:cNvSpPr txBox="1"/>
          <p:nvPr/>
        </p:nvSpPr>
        <p:spPr>
          <a:xfrm>
            <a:off x="834887" y="666499"/>
            <a:ext cx="60032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95959">
                    <a:lumMod val="75000"/>
                  </a:srgbClr>
                </a:solidFill>
                <a:effectLst/>
                <a:uLnTx/>
                <a:uFillTx/>
                <a:latin typeface="Calibri" panose="020F0502020204030204" pitchFamily="34" charset="0"/>
                <a:ea typeface="+mn-ea"/>
                <a:cs typeface="Calibri" panose="020F0502020204030204" pitchFamily="34" charset="0"/>
              </a:rPr>
              <a:t>MA Subpopulations Reporting Experiences of Discrimination based on Race/Ethnicity During COVID-19 Pandemic</a:t>
            </a:r>
          </a:p>
        </p:txBody>
      </p:sp>
      <p:sp>
        <p:nvSpPr>
          <p:cNvPr id="17" name="Rectangle 16">
            <a:extLst>
              <a:ext uri="{FF2B5EF4-FFF2-40B4-BE49-F238E27FC236}">
                <a16:creationId xmlns:a16="http://schemas.microsoft.com/office/drawing/2014/main" id="{C3DB9D08-DA94-4725-B56E-75858F9DC9CC}"/>
              </a:ext>
            </a:extLst>
          </p:cNvPr>
          <p:cNvSpPr/>
          <p:nvPr/>
        </p:nvSpPr>
        <p:spPr>
          <a:xfrm>
            <a:off x="2610" y="6583696"/>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925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4757" y="-31423"/>
            <a:ext cx="12191999"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37082A4E-B8C5-43A7-A0A8-D43A431DBC3D}"/>
              </a:ext>
            </a:extLst>
          </p:cNvPr>
          <p:cNvSpPr/>
          <p:nvPr/>
        </p:nvSpPr>
        <p:spPr>
          <a:xfrm>
            <a:off x="239691" y="5584797"/>
            <a:ext cx="8212013" cy="50070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3035269F-BE44-4D36-B801-D43C792F36B0}"/>
              </a:ext>
            </a:extLst>
          </p:cNvPr>
          <p:cNvSpPr/>
          <p:nvPr/>
        </p:nvSpPr>
        <p:spPr>
          <a:xfrm>
            <a:off x="239693" y="4791156"/>
            <a:ext cx="8212012" cy="79364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0D6B6C26-D84B-CC41-B9A8-854DF182C2A2}"/>
              </a:ext>
            </a:extLst>
          </p:cNvPr>
          <p:cNvSpPr/>
          <p:nvPr/>
        </p:nvSpPr>
        <p:spPr>
          <a:xfrm>
            <a:off x="189812" y="5997886"/>
            <a:ext cx="8555437" cy="79364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UNDERSTANDING THE CONTEXT OF DISCRIMINATION</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B8B2E7C7-DE79-4453-AEF8-A6F34BF37D60}"/>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10" name="Chart 9">
            <a:extLst>
              <a:ext uri="{FF2B5EF4-FFF2-40B4-BE49-F238E27FC236}">
                <a16:creationId xmlns:a16="http://schemas.microsoft.com/office/drawing/2014/main" id="{9B82A4EE-C296-4D18-8497-3532ACB2DE5C}"/>
              </a:ext>
            </a:extLst>
          </p:cNvPr>
          <p:cNvGraphicFramePr/>
          <p:nvPr/>
        </p:nvGraphicFramePr>
        <p:xfrm>
          <a:off x="134627" y="690736"/>
          <a:ext cx="9259070" cy="5917198"/>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Brace 6">
            <a:extLst>
              <a:ext uri="{FF2B5EF4-FFF2-40B4-BE49-F238E27FC236}">
                <a16:creationId xmlns:a16="http://schemas.microsoft.com/office/drawing/2014/main" id="{A5CA003F-C364-466D-A8F7-EB1DABDBE4B3}"/>
              </a:ext>
            </a:extLst>
          </p:cNvPr>
          <p:cNvSpPr/>
          <p:nvPr/>
        </p:nvSpPr>
        <p:spPr>
          <a:xfrm>
            <a:off x="6126620" y="1711842"/>
            <a:ext cx="350874" cy="102072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AB40">
                  <a:lumMod val="75000"/>
                </a:srgbClr>
              </a:solidFill>
              <a:effectLst/>
              <a:uLnTx/>
              <a:uFillTx/>
              <a:latin typeface="Arial"/>
              <a:ea typeface="+mn-ea"/>
              <a:cs typeface="+mn-cs"/>
            </a:endParaRPr>
          </a:p>
        </p:txBody>
      </p:sp>
      <p:sp>
        <p:nvSpPr>
          <p:cNvPr id="18" name="Right Brace 17">
            <a:extLst>
              <a:ext uri="{FF2B5EF4-FFF2-40B4-BE49-F238E27FC236}">
                <a16:creationId xmlns:a16="http://schemas.microsoft.com/office/drawing/2014/main" id="{FB4973CF-1AE5-4950-9B25-7863C4C67B65}"/>
              </a:ext>
            </a:extLst>
          </p:cNvPr>
          <p:cNvSpPr/>
          <p:nvPr/>
        </p:nvSpPr>
        <p:spPr>
          <a:xfrm>
            <a:off x="7473472" y="1669700"/>
            <a:ext cx="350874" cy="1913472"/>
          </a:xfrm>
          <a:prstGeom prst="rightBrace">
            <a:avLst/>
          </a:prstGeom>
          <a:ln w="28575">
            <a:solidFill>
              <a:srgbClr val="520E2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0E2F"/>
              </a:solidFill>
              <a:effectLst/>
              <a:uLnTx/>
              <a:uFillTx/>
              <a:latin typeface="Arial"/>
              <a:ea typeface="+mn-ea"/>
              <a:cs typeface="+mn-cs"/>
            </a:endParaRPr>
          </a:p>
        </p:txBody>
      </p:sp>
      <p:sp>
        <p:nvSpPr>
          <p:cNvPr id="19" name="Right Brace 18">
            <a:extLst>
              <a:ext uri="{FF2B5EF4-FFF2-40B4-BE49-F238E27FC236}">
                <a16:creationId xmlns:a16="http://schemas.microsoft.com/office/drawing/2014/main" id="{28B87F91-2B27-41DB-A358-E963877EE3E8}"/>
              </a:ext>
            </a:extLst>
          </p:cNvPr>
          <p:cNvSpPr/>
          <p:nvPr/>
        </p:nvSpPr>
        <p:spPr>
          <a:xfrm>
            <a:off x="8490759" y="1595328"/>
            <a:ext cx="427073" cy="2673393"/>
          </a:xfrm>
          <a:prstGeom prst="rightBrace">
            <a:avLst/>
          </a:prstGeom>
          <a:ln w="28575">
            <a:solidFill>
              <a:srgbClr val="C68FC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Right Brace 19">
            <a:extLst>
              <a:ext uri="{FF2B5EF4-FFF2-40B4-BE49-F238E27FC236}">
                <a16:creationId xmlns:a16="http://schemas.microsoft.com/office/drawing/2014/main" id="{1CD1DA27-3CE0-4F9D-AA0F-E09B54F4D28D}"/>
              </a:ext>
            </a:extLst>
          </p:cNvPr>
          <p:cNvSpPr/>
          <p:nvPr/>
        </p:nvSpPr>
        <p:spPr>
          <a:xfrm>
            <a:off x="9637489" y="1513771"/>
            <a:ext cx="507082" cy="3697775"/>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Arial"/>
              <a:ea typeface="+mn-ea"/>
              <a:cs typeface="+mn-cs"/>
            </a:endParaRPr>
          </a:p>
        </p:txBody>
      </p:sp>
      <p:sp>
        <p:nvSpPr>
          <p:cNvPr id="21" name="Right Brace 20">
            <a:extLst>
              <a:ext uri="{FF2B5EF4-FFF2-40B4-BE49-F238E27FC236}">
                <a16:creationId xmlns:a16="http://schemas.microsoft.com/office/drawing/2014/main" id="{111429C8-9E2D-4702-AF60-97B408F9F2EF}"/>
              </a:ext>
            </a:extLst>
          </p:cNvPr>
          <p:cNvSpPr/>
          <p:nvPr/>
        </p:nvSpPr>
        <p:spPr>
          <a:xfrm>
            <a:off x="10908046" y="1424627"/>
            <a:ext cx="507082" cy="4573259"/>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TextBox 1">
            <a:extLst>
              <a:ext uri="{FF2B5EF4-FFF2-40B4-BE49-F238E27FC236}">
                <a16:creationId xmlns:a16="http://schemas.microsoft.com/office/drawing/2014/main" id="{09C0EB3A-94C4-471B-98A1-92B9B5D0A1FF}"/>
              </a:ext>
            </a:extLst>
          </p:cNvPr>
          <p:cNvSpPr txBox="1"/>
          <p:nvPr/>
        </p:nvSpPr>
        <p:spPr>
          <a:xfrm>
            <a:off x="8955674" y="2691134"/>
            <a:ext cx="990750" cy="7091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68FC9"/>
                </a:solidFill>
                <a:effectLst/>
                <a:uLnTx/>
                <a:uFillTx/>
                <a:latin typeface="Calibri" panose="020F0502020204030204" pitchFamily="34" charset="0"/>
                <a:ea typeface="+mn-ea"/>
                <a:cs typeface="Calibri" panose="020F0502020204030204" pitchFamily="34" charset="0"/>
              </a:rPr>
              <a:t>11.5x</a:t>
            </a:r>
          </a:p>
        </p:txBody>
      </p:sp>
      <p:sp>
        <p:nvSpPr>
          <p:cNvPr id="23" name="TextBox 1">
            <a:extLst>
              <a:ext uri="{FF2B5EF4-FFF2-40B4-BE49-F238E27FC236}">
                <a16:creationId xmlns:a16="http://schemas.microsoft.com/office/drawing/2014/main" id="{A666D7F7-2C99-4E2E-A118-C8154F29F3AD}"/>
              </a:ext>
            </a:extLst>
          </p:cNvPr>
          <p:cNvSpPr txBox="1"/>
          <p:nvPr/>
        </p:nvSpPr>
        <p:spPr>
          <a:xfrm>
            <a:off x="7907099" y="2397484"/>
            <a:ext cx="990750" cy="7091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20E2F"/>
                </a:solidFill>
                <a:effectLst/>
                <a:uLnTx/>
                <a:uFillTx/>
                <a:latin typeface="Calibri" panose="020F0502020204030204" pitchFamily="34" charset="0"/>
                <a:ea typeface="+mn-ea"/>
                <a:cs typeface="Calibri" panose="020F0502020204030204" pitchFamily="34" charset="0"/>
              </a:rPr>
              <a:t>6.5x</a:t>
            </a:r>
          </a:p>
        </p:txBody>
      </p:sp>
      <p:sp>
        <p:nvSpPr>
          <p:cNvPr id="24" name="TextBox 1">
            <a:extLst>
              <a:ext uri="{FF2B5EF4-FFF2-40B4-BE49-F238E27FC236}">
                <a16:creationId xmlns:a16="http://schemas.microsoft.com/office/drawing/2014/main" id="{579A6C88-C5DB-4220-A837-2CEDF2290A96}"/>
              </a:ext>
            </a:extLst>
          </p:cNvPr>
          <p:cNvSpPr txBox="1"/>
          <p:nvPr/>
        </p:nvSpPr>
        <p:spPr>
          <a:xfrm>
            <a:off x="10144571" y="3065614"/>
            <a:ext cx="990750" cy="7091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11.5x</a:t>
            </a:r>
          </a:p>
        </p:txBody>
      </p:sp>
      <p:sp>
        <p:nvSpPr>
          <p:cNvPr id="25" name="TextBox 1">
            <a:extLst>
              <a:ext uri="{FF2B5EF4-FFF2-40B4-BE49-F238E27FC236}">
                <a16:creationId xmlns:a16="http://schemas.microsoft.com/office/drawing/2014/main" id="{1FE38A5D-4692-4DB4-AB01-3235B274E0CD}"/>
              </a:ext>
            </a:extLst>
          </p:cNvPr>
          <p:cNvSpPr txBox="1"/>
          <p:nvPr/>
        </p:nvSpPr>
        <p:spPr>
          <a:xfrm>
            <a:off x="11524736" y="3439738"/>
            <a:ext cx="990750" cy="7091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12x</a:t>
            </a:r>
          </a:p>
        </p:txBody>
      </p:sp>
    </p:spTree>
    <p:extLst>
      <p:ext uri="{BB962C8B-B14F-4D97-AF65-F5344CB8AC3E}">
        <p14:creationId xmlns:p14="http://schemas.microsoft.com/office/powerpoint/2010/main" val="39448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P spid="18" grpId="0" animBg="1"/>
      <p:bldP spid="19" grpId="0" animBg="1"/>
      <p:bldP spid="20" grpId="0" animBg="1"/>
      <p:bldP spid="21" grpId="0" animBg="1"/>
      <p:bldP spid="22" grpId="0"/>
      <p:bldP spid="23" grpId="0"/>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1" name="Oval 20">
            <a:extLst>
              <a:ext uri="{FF2B5EF4-FFF2-40B4-BE49-F238E27FC236}">
                <a16:creationId xmlns:a16="http://schemas.microsoft.com/office/drawing/2014/main" id="{B1316216-5DF9-47D3-AEC8-0355F9BD2940}"/>
              </a:ext>
            </a:extLst>
          </p:cNvPr>
          <p:cNvSpPr/>
          <p:nvPr/>
        </p:nvSpPr>
        <p:spPr>
          <a:xfrm>
            <a:off x="505325" y="3473495"/>
            <a:ext cx="914399"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2BBE101F-781C-4BA8-BA96-4C59D7D5B7CA}"/>
              </a:ext>
            </a:extLst>
          </p:cNvPr>
          <p:cNvSpPr/>
          <p:nvPr/>
        </p:nvSpPr>
        <p:spPr>
          <a:xfrm>
            <a:off x="500740" y="4822825"/>
            <a:ext cx="914399"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CB6DE663-1424-4443-8772-7939C22E3F4D}"/>
              </a:ext>
            </a:extLst>
          </p:cNvPr>
          <p:cNvSpPr/>
          <p:nvPr/>
        </p:nvSpPr>
        <p:spPr>
          <a:xfrm>
            <a:off x="6165051" y="2368146"/>
            <a:ext cx="914399" cy="914400"/>
          </a:xfrm>
          <a:prstGeom prst="ellipse">
            <a:avLst/>
          </a:prstGeom>
          <a:solidFill>
            <a:srgbClr val="520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020CFCD8-7741-477B-A946-41EA64588C11}"/>
              </a:ext>
            </a:extLst>
          </p:cNvPr>
          <p:cNvSpPr/>
          <p:nvPr/>
        </p:nvSpPr>
        <p:spPr>
          <a:xfrm>
            <a:off x="6128740" y="3631229"/>
            <a:ext cx="914399"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1CC247C7-8E67-4FB8-B380-A6C5F738F737}"/>
              </a:ext>
            </a:extLst>
          </p:cNvPr>
          <p:cNvSpPr/>
          <p:nvPr/>
        </p:nvSpPr>
        <p:spPr>
          <a:xfrm>
            <a:off x="528003" y="2274053"/>
            <a:ext cx="914399"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4757" y="-31423"/>
            <a:ext cx="12191999"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UNDERSTANDING THE CONTEXT OF DISCRIMINATION</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B8B2E7C7-DE79-4453-AEF8-A6F34BF37D60}"/>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1DDA971E-EE35-4510-8332-1C556E95C247}"/>
              </a:ext>
            </a:extLst>
          </p:cNvPr>
          <p:cNvSpPr txBox="1"/>
          <p:nvPr/>
        </p:nvSpPr>
        <p:spPr>
          <a:xfrm>
            <a:off x="267128" y="1668088"/>
            <a:ext cx="10289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AB40">
                    <a:lumMod val="75000"/>
                  </a:srgbClr>
                </a:solidFill>
                <a:effectLst/>
                <a:uLnTx/>
                <a:uFillTx/>
                <a:latin typeface="Abadi Extra Light" panose="020B0204020104020204" pitchFamily="34" charset="0"/>
                <a:ea typeface="+mn-ea"/>
                <a:cs typeface="+mn-cs"/>
              </a:rPr>
              <a:t>Among those who reported experiencing discrimination during the pandemic:   </a:t>
            </a:r>
          </a:p>
        </p:txBody>
      </p:sp>
      <p:sp>
        <p:nvSpPr>
          <p:cNvPr id="4" name="TextBox 3">
            <a:extLst>
              <a:ext uri="{FF2B5EF4-FFF2-40B4-BE49-F238E27FC236}">
                <a16:creationId xmlns:a16="http://schemas.microsoft.com/office/drawing/2014/main" id="{5AFFA86F-80D4-4FE2-8F66-8B09273A4070}"/>
              </a:ext>
            </a:extLst>
          </p:cNvPr>
          <p:cNvSpPr txBox="1"/>
          <p:nvPr/>
        </p:nvSpPr>
        <p:spPr>
          <a:xfrm>
            <a:off x="267128" y="721008"/>
            <a:ext cx="117536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panose="020B0604020104020204" pitchFamily="34" charset="0"/>
                <a:ea typeface="+mn-ea"/>
                <a:cs typeface="+mn-cs"/>
              </a:rPr>
              <a:t>Within the context of structural racism, discrimination is pervasive in institutions, organizations, businesses, in public interpersonal encounters, and in systems like policing and security. Understanding this widespread manifestation is crucial to preventing it.</a:t>
            </a:r>
          </a:p>
        </p:txBody>
      </p:sp>
      <p:pic>
        <p:nvPicPr>
          <p:cNvPr id="13" name="Graphic 12" descr="Briefcase with solid fill">
            <a:extLst>
              <a:ext uri="{FF2B5EF4-FFF2-40B4-BE49-F238E27FC236}">
                <a16:creationId xmlns:a16="http://schemas.microsoft.com/office/drawing/2014/main" id="{42B38111-1E94-4E3F-8691-2F0F677BDB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68" y="2331982"/>
            <a:ext cx="796006" cy="796006"/>
          </a:xfrm>
          <a:prstGeom prst="rect">
            <a:avLst/>
          </a:prstGeom>
        </p:spPr>
      </p:pic>
      <p:pic>
        <p:nvPicPr>
          <p:cNvPr id="26" name="Graphic 25" descr="Covid-19 with solid fill">
            <a:extLst>
              <a:ext uri="{FF2B5EF4-FFF2-40B4-BE49-F238E27FC236}">
                <a16:creationId xmlns:a16="http://schemas.microsoft.com/office/drawing/2014/main" id="{EB6823F2-B421-41EA-AF28-621D669DEC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324" y="3507754"/>
            <a:ext cx="914400" cy="914400"/>
          </a:xfrm>
          <a:prstGeom prst="rect">
            <a:avLst/>
          </a:prstGeom>
        </p:spPr>
      </p:pic>
      <p:pic>
        <p:nvPicPr>
          <p:cNvPr id="28" name="Graphic 27" descr="Shopping cart with solid fill">
            <a:extLst>
              <a:ext uri="{FF2B5EF4-FFF2-40B4-BE49-F238E27FC236}">
                <a16:creationId xmlns:a16="http://schemas.microsoft.com/office/drawing/2014/main" id="{F0652495-C57D-4A77-B55D-12AADEA233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668" y="4918385"/>
            <a:ext cx="787323" cy="787323"/>
          </a:xfrm>
          <a:prstGeom prst="rect">
            <a:avLst/>
          </a:prstGeom>
        </p:spPr>
      </p:pic>
      <p:pic>
        <p:nvPicPr>
          <p:cNvPr id="30" name="Graphic 29" descr="Covered plate with solid fill">
            <a:extLst>
              <a:ext uri="{FF2B5EF4-FFF2-40B4-BE49-F238E27FC236}">
                <a16:creationId xmlns:a16="http://schemas.microsoft.com/office/drawing/2014/main" id="{C899CC75-A0A8-42E7-B841-19AE2AEF9A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5051" y="2312372"/>
            <a:ext cx="914400" cy="914400"/>
          </a:xfrm>
          <a:prstGeom prst="rect">
            <a:avLst/>
          </a:prstGeom>
        </p:spPr>
      </p:pic>
      <p:pic>
        <p:nvPicPr>
          <p:cNvPr id="32" name="Graphic 31" descr="Shield with solid fill">
            <a:extLst>
              <a:ext uri="{FF2B5EF4-FFF2-40B4-BE49-F238E27FC236}">
                <a16:creationId xmlns:a16="http://schemas.microsoft.com/office/drawing/2014/main" id="{5DC594C6-F67F-4AD3-AC53-FB0839D502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65051" y="3705943"/>
            <a:ext cx="825630" cy="825630"/>
          </a:xfrm>
          <a:prstGeom prst="rect">
            <a:avLst/>
          </a:prstGeom>
        </p:spPr>
      </p:pic>
      <p:sp>
        <p:nvSpPr>
          <p:cNvPr id="35" name="TextBox 34">
            <a:extLst>
              <a:ext uri="{FF2B5EF4-FFF2-40B4-BE49-F238E27FC236}">
                <a16:creationId xmlns:a16="http://schemas.microsoft.com/office/drawing/2014/main" id="{7E9ADA1B-4F09-4F44-AEA6-1ABB3C8CCA31}"/>
              </a:ext>
            </a:extLst>
          </p:cNvPr>
          <p:cNvSpPr txBox="1"/>
          <p:nvPr/>
        </p:nvSpPr>
        <p:spPr>
          <a:xfrm>
            <a:off x="1584745" y="2145041"/>
            <a:ext cx="41174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7A7"/>
                </a:solidFill>
                <a:effectLst/>
                <a:uLnTx/>
                <a:uFillTx/>
                <a:latin typeface="Abadi Extra Light" panose="020B0204020104020204" pitchFamily="34" charset="0"/>
                <a:ea typeface="+mn-ea"/>
                <a:cs typeface="+mn-cs"/>
              </a:rPr>
              <a:t>DISCRIMINATION WHILE WORKING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Was highest among </a:t>
            </a:r>
            <a:r>
              <a:rPr kumimoji="0" lang="en-US" sz="18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indigenous</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(21%) and </a:t>
            </a:r>
            <a:r>
              <a:rPr kumimoji="0" lang="en-US" sz="18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Black</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(16%) respondents</a:t>
            </a: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p:txBody>
      </p:sp>
      <p:sp>
        <p:nvSpPr>
          <p:cNvPr id="36" name="TextBox 35">
            <a:extLst>
              <a:ext uri="{FF2B5EF4-FFF2-40B4-BE49-F238E27FC236}">
                <a16:creationId xmlns:a16="http://schemas.microsoft.com/office/drawing/2014/main" id="{5C9FDA9E-7FB4-41C2-B10A-DD16258C5B09}"/>
              </a:ext>
            </a:extLst>
          </p:cNvPr>
          <p:cNvSpPr txBox="1"/>
          <p:nvPr/>
        </p:nvSpPr>
        <p:spPr>
          <a:xfrm>
            <a:off x="1584744" y="3344406"/>
            <a:ext cx="4340645"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AB40">
                    <a:lumMod val="75000"/>
                  </a:srgbClr>
                </a:solidFill>
                <a:effectLst/>
                <a:uLnTx/>
                <a:uFillTx/>
                <a:latin typeface="Abadi Extra Light" panose="020B0204020104020204" pitchFamily="34" charset="0"/>
                <a:ea typeface="+mn-ea"/>
                <a:cs typeface="+mn-cs"/>
              </a:rPr>
              <a:t>ACCUSATIONS: CARRYING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23% </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of Asian, </a:t>
            </a:r>
            <a:r>
              <a:rPr kumimoji="0" lang="en-US" sz="18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reported being accused of carrying the virus or blamed for the pandemic. </a:t>
            </a:r>
          </a:p>
        </p:txBody>
      </p:sp>
      <p:sp>
        <p:nvSpPr>
          <p:cNvPr id="37" name="TextBox 36">
            <a:extLst>
              <a:ext uri="{FF2B5EF4-FFF2-40B4-BE49-F238E27FC236}">
                <a16:creationId xmlns:a16="http://schemas.microsoft.com/office/drawing/2014/main" id="{A524D1D8-35E5-4044-ADBF-F556D7CDED58}"/>
              </a:ext>
            </a:extLst>
          </p:cNvPr>
          <p:cNvSpPr txBox="1"/>
          <p:nvPr/>
        </p:nvSpPr>
        <p:spPr>
          <a:xfrm>
            <a:off x="1584744" y="4681607"/>
            <a:ext cx="4340645"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badi Extra Light" panose="020B0204020104020204" pitchFamily="34" charset="0"/>
                <a:ea typeface="+mn-ea"/>
                <a:cs typeface="+mn-cs"/>
              </a:rPr>
              <a:t>STORES, RESTAURANTS,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discrimination while in stores, restaurants, or other face-to-face environments was higher in all race groups compared to whites:</a:t>
            </a:r>
          </a:p>
        </p:txBody>
      </p:sp>
      <p:sp>
        <p:nvSpPr>
          <p:cNvPr id="18" name="TextBox 17">
            <a:extLst>
              <a:ext uri="{FF2B5EF4-FFF2-40B4-BE49-F238E27FC236}">
                <a16:creationId xmlns:a16="http://schemas.microsoft.com/office/drawing/2014/main" id="{70BB7737-4B65-4B57-86B9-705A92A3DC53}"/>
              </a:ext>
            </a:extLst>
          </p:cNvPr>
          <p:cNvSpPr txBox="1"/>
          <p:nvPr/>
        </p:nvSpPr>
        <p:spPr>
          <a:xfrm>
            <a:off x="7207705" y="2170145"/>
            <a:ext cx="484597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20E2F"/>
                </a:solidFill>
                <a:effectLst/>
                <a:uLnTx/>
                <a:uFillTx/>
                <a:latin typeface="Abadi Extra Light" panose="020B0204020104020204" pitchFamily="34" charset="0"/>
                <a:ea typeface="+mn-ea"/>
                <a:cs typeface="+mn-cs"/>
              </a:rPr>
              <a:t>POOR SERVICE OR REFUSAL OF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6.1% of Black, </a:t>
            </a:r>
            <a:r>
              <a:rPr kumimoji="0" lang="en-US" sz="1800" b="1" i="0" u="none" strike="noStrike" kern="1200" cap="none" spc="0" normalizeH="0" baseline="0" noProof="0" err="1">
                <a:ln>
                  <a:noFill/>
                </a:ln>
                <a:solidFill>
                  <a:srgbClr val="000000"/>
                </a:solidFill>
                <a:effectLst/>
                <a:uLnTx/>
                <a:uFillTx/>
                <a:latin typeface="Abadi Extra Light" panose="020B0204020104020204" pitchFamily="34" charset="0"/>
                <a:ea typeface="+mn-ea"/>
                <a:cs typeface="+mn-cs"/>
              </a:rPr>
              <a:t>nH</a:t>
            </a: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
            </a:r>
            <a:r>
              <a:rPr kumimoji="0" lang="en-US" sz="1800" b="1" i="0" u="none" strike="noStrike" kern="1200" cap="none" spc="0" normalizeH="0" baseline="0" noProof="0" err="1">
                <a:ln>
                  <a:noFill/>
                </a:ln>
                <a:solidFill>
                  <a:srgbClr val="000000"/>
                </a:solidFill>
                <a:effectLst/>
                <a:uLnTx/>
                <a:uFillTx/>
                <a:latin typeface="Abadi Extra Light" panose="020B0204020104020204" pitchFamily="34" charset="0"/>
                <a:ea typeface="+mn-ea"/>
                <a:cs typeface="+mn-cs"/>
              </a:rPr>
              <a:t>nL</a:t>
            </a: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 and 5.8% of Multiracial, </a:t>
            </a:r>
            <a:r>
              <a:rPr kumimoji="0" lang="en-US" sz="1800" b="1" i="0" u="none" strike="noStrike" kern="1200" cap="none" spc="0" normalizeH="0" baseline="0" noProof="0" err="1">
                <a:ln>
                  <a:noFill/>
                </a:ln>
                <a:solidFill>
                  <a:srgbClr val="000000"/>
                </a:solidFill>
                <a:effectLst/>
                <a:uLnTx/>
                <a:uFillTx/>
                <a:latin typeface="Abadi Extra Light" panose="020B0204020104020204" pitchFamily="34" charset="0"/>
                <a:ea typeface="+mn-ea"/>
                <a:cs typeface="+mn-cs"/>
              </a:rPr>
              <a:t>nH</a:t>
            </a: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
            </a:r>
            <a:r>
              <a:rPr kumimoji="0" lang="en-US" sz="1800" b="1" i="0" u="none" strike="noStrike" kern="1200" cap="none" spc="0" normalizeH="0" baseline="0" noProof="0" err="1">
                <a:ln>
                  <a:noFill/>
                </a:ln>
                <a:solidFill>
                  <a:srgbClr val="000000"/>
                </a:solidFill>
                <a:effectLst/>
                <a:uLnTx/>
                <a:uFillTx/>
                <a:latin typeface="Abadi Extra Light" panose="020B0204020104020204" pitchFamily="34" charset="0"/>
                <a:ea typeface="+mn-ea"/>
                <a:cs typeface="+mn-cs"/>
              </a:rPr>
              <a:t>nL</a:t>
            </a:r>
            <a:r>
              <a:rPr kumimoji="0" lang="en-US" sz="1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 </a:t>
            </a: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reported poor service or refusal of service. </a:t>
            </a:r>
          </a:p>
        </p:txBody>
      </p:sp>
      <p:sp>
        <p:nvSpPr>
          <p:cNvPr id="19" name="TextBox 18">
            <a:extLst>
              <a:ext uri="{FF2B5EF4-FFF2-40B4-BE49-F238E27FC236}">
                <a16:creationId xmlns:a16="http://schemas.microsoft.com/office/drawing/2014/main" id="{46777615-0FCF-4D87-B6B7-68FF82B9BBBD}"/>
              </a:ext>
            </a:extLst>
          </p:cNvPr>
          <p:cNvSpPr txBox="1"/>
          <p:nvPr/>
        </p:nvSpPr>
        <p:spPr>
          <a:xfrm>
            <a:off x="7207705" y="3391102"/>
            <a:ext cx="4340645"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Abadi Extra Light" panose="020B0204020104020204" pitchFamily="34" charset="0"/>
                <a:ea typeface="+mn-ea"/>
                <a:cs typeface="+mn-cs"/>
              </a:rPr>
              <a:t>BY POLICE/SECURITY GUARDS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Compared to all other race/ethnicity groups, some groups were more likely to report being discriminated against by police or security guards: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17X</a:t>
            </a:r>
            <a:r>
              <a:rPr kumimoji="0" lang="en-US" sz="1400" b="1" i="0" u="none" strike="noStrike" kern="1200" cap="none" spc="0" normalizeH="0" baseline="0" noProof="0" dirty="0">
                <a:ln>
                  <a:noFill/>
                </a:ln>
                <a:solidFill>
                  <a:srgbClr val="FFAB40">
                    <a:lumMod val="75000"/>
                  </a:srgbClr>
                </a:solidFill>
                <a:effectLst/>
                <a:uLnTx/>
                <a:uFillTx/>
                <a:latin typeface="Abadi Extra Light" panose="020B0204020104020204" pitchFamily="34" charset="0"/>
                <a:ea typeface="+mn-ea"/>
                <a:cs typeface="+mn-cs"/>
              </a:rPr>
              <a:t>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Black, </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endPar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15X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Multiracial, </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 </a:t>
            </a: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8X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AI/AN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6X</a:t>
            </a:r>
            <a:r>
              <a:rPr kumimoji="0" lang="en-US" sz="1600" b="1" i="0" u="none" strike="noStrike" kern="1200" cap="none" spc="0" normalizeH="0" baseline="0" noProof="0" dirty="0">
                <a:ln>
                  <a:noFill/>
                </a:ln>
                <a:solidFill>
                  <a:srgbClr val="FFAB40">
                    <a:lumMod val="75000"/>
                  </a:srgbClr>
                </a:solidFill>
                <a:effectLst/>
                <a:uLnTx/>
                <a:uFillTx/>
                <a:latin typeface="Abadi Extra Light" panose="020B0204020104020204" pitchFamily="34" charset="0"/>
                <a:ea typeface="+mn-ea"/>
                <a:cs typeface="+mn-cs"/>
              </a:rPr>
              <a:t>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a:t>
            </a:r>
            <a:r>
              <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Hispanic/Latinx</a:t>
            </a:r>
            <a:endParaRPr kumimoji="0" lang="en-US" sz="18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endParaRPr>
          </a:p>
        </p:txBody>
      </p:sp>
      <p:sp>
        <p:nvSpPr>
          <p:cNvPr id="7" name="Rectangle 6">
            <a:extLst>
              <a:ext uri="{FF2B5EF4-FFF2-40B4-BE49-F238E27FC236}">
                <a16:creationId xmlns:a16="http://schemas.microsoft.com/office/drawing/2014/main" id="{DF34DFBA-48A2-6349-9897-BE7AEB3C29AD}"/>
              </a:ext>
            </a:extLst>
          </p:cNvPr>
          <p:cNvSpPr/>
          <p:nvPr/>
        </p:nvSpPr>
        <p:spPr>
          <a:xfrm>
            <a:off x="1360992" y="5846982"/>
            <a:ext cx="5250823" cy="461665"/>
          </a:xfrm>
          <a:prstGeom prst="rect">
            <a:avLst/>
          </a:prstGeom>
        </p:spPr>
        <p:txBody>
          <a:bodyPr wrap="none" lIns="0" numCol="2">
            <a:noAutofit/>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6X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Black, </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5X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Multiracial </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3X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Asian, </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nH</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r>
              <a:rPr kumimoji="0" lang="en-US" sz="1400" b="1" i="0" u="none" strike="noStrike" kern="1200" cap="none" spc="0" normalizeH="0" baseline="0" noProof="0" dirty="0" err="1">
                <a:ln>
                  <a:noFill/>
                </a:ln>
                <a:solidFill>
                  <a:srgbClr val="000000"/>
                </a:solidFill>
                <a:effectLst/>
                <a:uLnTx/>
                <a:uFillTx/>
                <a:latin typeface="Abadi Extra Light" panose="020B0204020104020204" pitchFamily="34" charset="0"/>
                <a:ea typeface="+mn-ea"/>
                <a:cs typeface="+mn-cs"/>
              </a:rPr>
              <a:t>nL</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3X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Indigenous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2X </a:t>
            </a:r>
            <a:r>
              <a:rPr kumimoji="0" lang="en-US" sz="14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for Hispanic/Latinx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2744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1" name="Rectangle 10">
            <a:extLst>
              <a:ext uri="{FF2B5EF4-FFF2-40B4-BE49-F238E27FC236}">
                <a16:creationId xmlns:a16="http://schemas.microsoft.com/office/drawing/2014/main" id="{395F9B8E-B57F-4259-85DB-C892E9687549}"/>
              </a:ext>
            </a:extLst>
          </p:cNvPr>
          <p:cNvSpPr/>
          <p:nvPr/>
        </p:nvSpPr>
        <p:spPr>
          <a:xfrm>
            <a:off x="6299533" y="3636399"/>
            <a:ext cx="5551088" cy="27021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4757" y="-31423"/>
            <a:ext cx="12191999" cy="666499"/>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a:ln>
                  <a:noFill/>
                </a:ln>
                <a:solidFill>
                  <a:srgbClr val="FFFFFF"/>
                </a:solidFill>
                <a:effectLst/>
                <a:uLnTx/>
                <a:uFillTx/>
                <a:latin typeface="Abadi Extra Light"/>
                <a:cs typeface="Arial"/>
                <a:sym typeface="Arial"/>
              </a:rPr>
              <a:t>DISCRIMINATION, HEALTH &amp; COVID-19</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E67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B8B2E7C7-DE79-4453-AEF8-A6F34BF37D60}"/>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TextBox 36">
            <a:extLst>
              <a:ext uri="{FF2B5EF4-FFF2-40B4-BE49-F238E27FC236}">
                <a16:creationId xmlns:a16="http://schemas.microsoft.com/office/drawing/2014/main" id="{A524D1D8-35E5-4044-ADBF-F556D7CDED58}"/>
              </a:ext>
            </a:extLst>
          </p:cNvPr>
          <p:cNvSpPr txBox="1"/>
          <p:nvPr/>
        </p:nvSpPr>
        <p:spPr>
          <a:xfrm>
            <a:off x="366105" y="845608"/>
            <a:ext cx="11411502" cy="2677656"/>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Those who experienced discrimination also faced barriers to health and basic needs. These residents were:</a:t>
            </a:r>
          </a:p>
          <a:p>
            <a:pPr marL="914400" marR="0" lvl="1" indent="-4572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More likely to have co-morbidities that put them at higher risk for COVID-19 complications</a:t>
            </a:r>
          </a:p>
          <a:p>
            <a:pPr marL="914400" marR="0" lvl="1" indent="-4572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75% less likely to have access to healthcare</a:t>
            </a:r>
          </a:p>
          <a:p>
            <a:pPr marL="914400" marR="0" lvl="1" indent="-4572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More worried about meeting basic needs</a:t>
            </a:r>
          </a:p>
        </p:txBody>
      </p:sp>
      <p:graphicFrame>
        <p:nvGraphicFramePr>
          <p:cNvPr id="9" name="Chart 8">
            <a:extLst>
              <a:ext uri="{FF2B5EF4-FFF2-40B4-BE49-F238E27FC236}">
                <a16:creationId xmlns:a16="http://schemas.microsoft.com/office/drawing/2014/main" id="{ED9F93EC-EBE3-448F-9A51-2F772A9D5F23}"/>
              </a:ext>
            </a:extLst>
          </p:cNvPr>
          <p:cNvGraphicFramePr/>
          <p:nvPr/>
        </p:nvGraphicFramePr>
        <p:xfrm>
          <a:off x="326058" y="3767554"/>
          <a:ext cx="5291041" cy="273072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EEDE4A54-A896-4EF2-BABF-35F71CD65FD9}"/>
              </a:ext>
            </a:extLst>
          </p:cNvPr>
          <p:cNvSpPr txBox="1"/>
          <p:nvPr/>
        </p:nvSpPr>
        <p:spPr>
          <a:xfrm>
            <a:off x="6356683" y="4249873"/>
            <a:ext cx="5412598" cy="2031325"/>
          </a:xfrm>
          <a:prstGeom prst="rect">
            <a:avLst/>
          </a:prstGeom>
          <a:solidFill>
            <a:schemeClr val="bg1"/>
          </a:solid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Cleaning products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Face masks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Medications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Medical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Food and groceries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Mental or emotional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Internet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Computers, cell phones, tablets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Childcare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Formula/baby food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sp>
        <p:nvSpPr>
          <p:cNvPr id="10" name="TextBox 9">
            <a:extLst>
              <a:ext uri="{FF2B5EF4-FFF2-40B4-BE49-F238E27FC236}">
                <a16:creationId xmlns:a16="http://schemas.microsoft.com/office/drawing/2014/main" id="{D61FB3F3-15D3-4AA0-9122-992115FB905B}"/>
              </a:ext>
            </a:extLst>
          </p:cNvPr>
          <p:cNvSpPr txBox="1"/>
          <p:nvPr/>
        </p:nvSpPr>
        <p:spPr>
          <a:xfrm>
            <a:off x="6296247" y="3578924"/>
            <a:ext cx="556969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Those who experienced discrimination were more likely to be worried about paying for or accessing: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1327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946" y="1916311"/>
            <a:ext cx="10770495" cy="3685525"/>
          </a:xfrm>
          <a:prstGeom prst="rect">
            <a:avLst/>
          </a:prstGeom>
        </p:spPr>
        <p:txBody>
          <a:bodyPr spcFirstLastPara="1" wrap="square" lIns="91433" tIns="45700" rIns="91433" bIns="45700" anchor="ctr" anchorCtr="0">
            <a:noAutofit/>
          </a:bodyPr>
          <a:lstStyle/>
          <a:p>
            <a:pPr marL="608965" indent="-422910" fontAlgn="ctr">
              <a:spcAft>
                <a:spcPts val="600"/>
              </a:spcAft>
            </a:pPr>
            <a:r>
              <a:rPr lang="en-US" sz="3200" dirty="0">
                <a:solidFill>
                  <a:schemeClr val="tx1"/>
                </a:solidFill>
                <a:latin typeface="Abadi Extra Light"/>
              </a:rPr>
              <a:t>There is a relationship between discrimination and health. </a:t>
            </a:r>
            <a:endParaRPr lang="en-US" sz="3200" dirty="0">
              <a:solidFill>
                <a:schemeClr val="tx1"/>
              </a:solidFill>
              <a:latin typeface="Abadi Extra Light" panose="020B0204020104020204" pitchFamily="34" charset="0"/>
            </a:endParaRPr>
          </a:p>
          <a:p>
            <a:pPr marL="608965" indent="-422910" fontAlgn="ctr">
              <a:spcAft>
                <a:spcPts val="600"/>
              </a:spcAft>
            </a:pPr>
            <a:r>
              <a:rPr lang="en-US" sz="3200" dirty="0">
                <a:solidFill>
                  <a:schemeClr val="tx1"/>
                </a:solidFill>
                <a:latin typeface="Abadi Extra Light"/>
              </a:rPr>
              <a:t>Residents experiencing discrimination are also facing crucial barriers to accessing healthcare and basic needs.</a:t>
            </a:r>
          </a:p>
          <a:p>
            <a:pPr marL="608965" indent="-422910" fontAlgn="ctr">
              <a:spcAft>
                <a:spcPts val="600"/>
              </a:spcAft>
            </a:pPr>
            <a:r>
              <a:rPr lang="en-US" sz="3200" dirty="0">
                <a:solidFill>
                  <a:schemeClr val="tx1"/>
                </a:solidFill>
                <a:latin typeface="Abadi Extra Light"/>
              </a:rPr>
              <a:t>Groups who are already suffering health consequences of structural racism, such as Black, Latinx, Asian and AI/AN are facing discrimination more than Whites.</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 DISCRIMINATION</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25260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953022"/>
            <a:ext cx="12191999" cy="2161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 name="Google Shape;193;p26">
            <a:extLst>
              <a:ext uri="{FF2B5EF4-FFF2-40B4-BE49-F238E27FC236}">
                <a16:creationId xmlns:a16="http://schemas.microsoft.com/office/drawing/2014/main" id="{76FF57F3-77A0-6341-9406-F9F2090359D9}"/>
              </a:ext>
            </a:extLst>
          </p:cNvPr>
          <p:cNvSpPr txBox="1">
            <a:spLocks noGrp="1"/>
          </p:cNvSpPr>
          <p:nvPr>
            <p:ph type="title"/>
          </p:nvPr>
        </p:nvSpPr>
        <p:spPr>
          <a:xfrm>
            <a:off x="1438753" y="4449374"/>
            <a:ext cx="10496332" cy="1325600"/>
          </a:xfrm>
          <a:prstGeom prst="rect">
            <a:avLst/>
          </a:prstGeom>
        </p:spPr>
        <p:txBody>
          <a:bodyPr spcFirstLastPara="1" vert="horz" wrap="square" lIns="91433" tIns="45700" rIns="91433" bIns="45700" rtlCol="0" anchor="ctr" anchorCtr="0">
            <a:noAutofit/>
          </a:bodyPr>
          <a:lstStyle/>
          <a:p>
            <a:pPr algn="r"/>
            <a:r>
              <a:rPr lang="en-US" sz="4000" b="1" spc="800">
                <a:solidFill>
                  <a:schemeClr val="bg1"/>
                </a:solidFill>
                <a:latin typeface="Abadi Extra Light"/>
              </a:rPr>
              <a:t>POPULATION SPOTLIGHT:</a:t>
            </a:r>
            <a:br>
              <a:rPr lang="en-US" sz="4000" b="1" spc="800">
                <a:latin typeface="Abadi Extra Light"/>
              </a:rPr>
            </a:br>
            <a:r>
              <a:rPr lang="en-US" sz="4000" b="1" spc="800">
                <a:solidFill>
                  <a:schemeClr val="bg1"/>
                </a:solidFill>
                <a:latin typeface="Abadi Extra Light"/>
              </a:rPr>
              <a:t>ASIAN RESIDENTS</a:t>
            </a:r>
            <a:endParaRPr lang="en-US" sz="23900" b="1" spc="800">
              <a:solidFill>
                <a:schemeClr val="bg1"/>
              </a:solidFill>
              <a:latin typeface="Abadi Extra Light"/>
            </a:endParaRPr>
          </a:p>
        </p:txBody>
      </p:sp>
      <p:sp>
        <p:nvSpPr>
          <p:cNvPr id="6" name="Oval 5">
            <a:extLst>
              <a:ext uri="{FF2B5EF4-FFF2-40B4-BE49-F238E27FC236}">
                <a16:creationId xmlns:a16="http://schemas.microsoft.com/office/drawing/2014/main" id="{009B1A19-EB4D-8248-9CB0-27307406C0FB}"/>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2" descr="transparent background magnifying glass icon&#10;">
            <a:extLst>
              <a:ext uri="{FF2B5EF4-FFF2-40B4-BE49-F238E27FC236}">
                <a16:creationId xmlns:a16="http://schemas.microsoft.com/office/drawing/2014/main" id="{DE546BD0-1FAF-B24A-BCF4-9B47CC29C6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96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506407"/>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endParaRPr lang="en-US" sz="2400" dirty="0">
              <a:solidFill>
                <a:schemeClr val="tx1"/>
              </a:solidFill>
              <a:latin typeface="Abadi Extra Light"/>
            </a:endParaRPr>
          </a:p>
          <a:p>
            <a:pPr marL="168910" indent="0">
              <a:lnSpc>
                <a:spcPct val="150000"/>
              </a:lnSpc>
              <a:buSzPts val="1600"/>
              <a:buNone/>
            </a:pPr>
            <a:r>
              <a:rPr lang="en-US" sz="3200" dirty="0">
                <a:solidFill>
                  <a:schemeClr val="tx1"/>
                </a:solidFill>
                <a:latin typeface="Abadi Extra Light"/>
              </a:rPr>
              <a:t>Despite the common belief that the Asian community is a monolith, the data shows us that the stories, struggles, and experiences of these individuals vary greatly, especially during the pandemic.</a:t>
            </a:r>
          </a:p>
          <a:p>
            <a:pPr marL="1217930" lvl="1" indent="-440055">
              <a:lnSpc>
                <a:spcPct val="150000"/>
              </a:lnSpc>
              <a:buClr>
                <a:srgbClr val="073763"/>
              </a:buClr>
              <a:buSzPts val="1600"/>
            </a:pPr>
            <a:endParaRPr lang="en-US" sz="2400" dirty="0">
              <a:solidFill>
                <a:schemeClr val="tx1"/>
              </a:solidFill>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47392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506504" y="125837"/>
            <a:ext cx="10976691"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REACHING THE AAPI COMMUNITIES ON CCIS</a:t>
            </a:r>
          </a:p>
        </p:txBody>
      </p:sp>
      <p:sp>
        <p:nvSpPr>
          <p:cNvPr id="10" name="TextBox 9">
            <a:extLst>
              <a:ext uri="{FF2B5EF4-FFF2-40B4-BE49-F238E27FC236}">
                <a16:creationId xmlns:a16="http://schemas.microsoft.com/office/drawing/2014/main" id="{5325E768-4D33-9B4C-8692-9E7B1A8EC8EA}"/>
              </a:ext>
            </a:extLst>
          </p:cNvPr>
          <p:cNvSpPr txBox="1"/>
          <p:nvPr/>
        </p:nvSpPr>
        <p:spPr>
          <a:xfrm>
            <a:off x="103984" y="1491652"/>
            <a:ext cx="7117432" cy="5327612"/>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CCIS intentionally worked to reach diverse AAPI subgroups through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survey translation </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(Chinese, Vietnamese, Khmer) and partnership with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AAPI community partners</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a:t>
            </a: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Over 1,100 residents </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representing over 10 AAPI ethnicities residing across 134 communities were captured in the survey. </a:t>
            </a: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While we were not able to reach all AAPI ethnic groups equally, these extensive outreach efforts still allowed us to capture and report on the experiences for many ethnic groups, like the Cambodian community,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that have historically been “invisible” due to small sample sizes.</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 </a:t>
            </a: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What we found was that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the pandemic has disproportionately impacted many of these AAPI communities in significant and uniquely different ways.</a:t>
            </a: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p:txBody>
      </p:sp>
      <p:sp>
        <p:nvSpPr>
          <p:cNvPr id="11" name="Title 1">
            <a:extLst>
              <a:ext uri="{FF2B5EF4-FFF2-40B4-BE49-F238E27FC236}">
                <a16:creationId xmlns:a16="http://schemas.microsoft.com/office/drawing/2014/main" id="{98A4AAA7-8169-DE41-9391-293B9EF01BEE}"/>
              </a:ext>
            </a:extLst>
          </p:cNvPr>
          <p:cNvSpPr txBox="1">
            <a:spLocks/>
          </p:cNvSpPr>
          <p:nvPr/>
        </p:nvSpPr>
        <p:spPr>
          <a:xfrm>
            <a:off x="7861848" y="1694887"/>
            <a:ext cx="4167553" cy="199948"/>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a:ln>
                  <a:noFill/>
                </a:ln>
                <a:solidFill>
                  <a:srgbClr val="C00000"/>
                </a:solidFill>
                <a:effectLst/>
                <a:uLnTx/>
                <a:uFillTx/>
                <a:latin typeface="Century Gothic" panose="020B0502020202020204" pitchFamily="34" charset="0"/>
                <a:ea typeface="Batang" panose="02030600000101010101" pitchFamily="18" charset="-127"/>
                <a:cs typeface="Arial"/>
                <a:sym typeface="Arial"/>
              </a:rPr>
              <a:t>CCIS AAPI PROFILE</a:t>
            </a: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0" i="0" u="none" strike="noStrike" kern="0" cap="none" spc="0" normalizeH="0" baseline="0" noProof="0">
                <a:ln>
                  <a:noFill/>
                </a:ln>
                <a:solidFill>
                  <a:srgbClr val="C00000"/>
                </a:solidFill>
                <a:effectLst/>
                <a:uLnTx/>
                <a:uFillTx/>
                <a:latin typeface="Century Gothic" panose="020B0502020202020204" pitchFamily="34" charset="0"/>
                <a:ea typeface="Batang" panose="02030600000101010101" pitchFamily="18" charset="-127"/>
                <a:cs typeface="Arial"/>
                <a:sym typeface="Arial"/>
              </a:rPr>
              <a:t>(N = 1,183)</a:t>
            </a:r>
            <a:endParaRPr kumimoji="0" lang="en-US" sz="2000" b="0" i="0" u="none" strike="noStrike" kern="0" cap="none" spc="0" normalizeH="0" baseline="0" noProof="0">
              <a:ln>
                <a:noFill/>
              </a:ln>
              <a:solidFill>
                <a:srgbClr val="C00000"/>
              </a:solidFill>
              <a:effectLst/>
              <a:uLnTx/>
              <a:uFillTx/>
              <a:latin typeface="Arial Narrow" panose="020B0606020202030204" pitchFamily="34" charset="0"/>
              <a:ea typeface="Batang" panose="02030600000101010101" pitchFamily="18" charset="-127"/>
              <a:cs typeface="Arial"/>
              <a:sym typeface="Arial"/>
            </a:endParaRPr>
          </a:p>
        </p:txBody>
      </p:sp>
      <p:pic>
        <p:nvPicPr>
          <p:cNvPr id="4" name="Picture 3">
            <a:extLst>
              <a:ext uri="{FF2B5EF4-FFF2-40B4-BE49-F238E27FC236}">
                <a16:creationId xmlns:a16="http://schemas.microsoft.com/office/drawing/2014/main" id="{95EAD9CC-59F2-A043-A878-7FB7BE3B8E79}"/>
              </a:ext>
            </a:extLst>
          </p:cNvPr>
          <p:cNvPicPr>
            <a:picLocks noChangeAspect="1"/>
          </p:cNvPicPr>
          <p:nvPr/>
        </p:nvPicPr>
        <p:blipFill rotWithShape="1">
          <a:blip r:embed="rId3"/>
          <a:srcRect l="6279" r="11524"/>
          <a:stretch/>
        </p:blipFill>
        <p:spPr>
          <a:xfrm>
            <a:off x="7432431" y="2162473"/>
            <a:ext cx="4648155" cy="3985551"/>
          </a:xfrm>
          <a:prstGeom prst="rect">
            <a:avLst/>
          </a:prstGeom>
        </p:spPr>
      </p:pic>
      <p:sp>
        <p:nvSpPr>
          <p:cNvPr id="9" name="Rectangle 8">
            <a:extLst>
              <a:ext uri="{FF2B5EF4-FFF2-40B4-BE49-F238E27FC236}">
                <a16:creationId xmlns:a16="http://schemas.microsoft.com/office/drawing/2014/main" id="{7676C7BE-A71B-40DC-B0B0-53B246DA0444}"/>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432917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127"/>
        <p:cNvGrpSpPr/>
        <p:nvPr/>
      </p:nvGrpSpPr>
      <p:grpSpPr>
        <a:xfrm>
          <a:off x="0" y="0"/>
          <a:ext cx="0" cy="0"/>
          <a:chOff x="0" y="0"/>
          <a:chExt cx="0" cy="0"/>
        </a:xfrm>
      </p:grpSpPr>
      <p:pic>
        <p:nvPicPr>
          <p:cNvPr id="9" name="Picture 3">
            <a:extLst>
              <a:ext uri="{FF2B5EF4-FFF2-40B4-BE49-F238E27FC236}">
                <a16:creationId xmlns:a16="http://schemas.microsoft.com/office/drawing/2014/main" id="{3451A9B5-48C0-D244-84BF-4B4540755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358" y="1822030"/>
            <a:ext cx="5504624" cy="434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EAF47784-8B0C-4A79-8505-7A3977810C02}"/>
              </a:ext>
            </a:extLst>
          </p:cNvPr>
          <p:cNvSpPr/>
          <p:nvPr/>
        </p:nvSpPr>
        <p:spPr>
          <a:xfrm>
            <a:off x="2146" y="6416299"/>
            <a:ext cx="12191999" cy="4384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506504" y="125837"/>
            <a:ext cx="10976691"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SOME HISTORY ON AAPI IMMIGRATION</a:t>
            </a:r>
          </a:p>
        </p:txBody>
      </p:sp>
      <p:sp>
        <p:nvSpPr>
          <p:cNvPr id="10" name="TextBox 9">
            <a:extLst>
              <a:ext uri="{FF2B5EF4-FFF2-40B4-BE49-F238E27FC236}">
                <a16:creationId xmlns:a16="http://schemas.microsoft.com/office/drawing/2014/main" id="{5325E768-4D33-9B4C-8692-9E7B1A8EC8EA}"/>
              </a:ext>
            </a:extLst>
          </p:cNvPr>
          <p:cNvSpPr txBox="1"/>
          <p:nvPr/>
        </p:nvSpPr>
        <p:spPr>
          <a:xfrm>
            <a:off x="103984" y="1491652"/>
            <a:ext cx="6791918" cy="5618461"/>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Nationally, immigrants accounted for 81% of the growth in the Asian adult population from 1970 to 2016.</a:t>
            </a:r>
            <a:r>
              <a:rPr kumimoji="0" lang="en-US" sz="21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r>
              <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a:t>
            </a: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This surge followed the Immigration and Nationality Act in 1965, drawing migrants from many countries for family reunification or as refugees, and later through skill-based programs such as the H-1B visa program.</a:t>
            </a:r>
            <a:r>
              <a:rPr kumimoji="0" lang="en-US" sz="21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r>
              <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a:t>
            </a: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The result is a wide variation in education levels and incomes among Asians in the U.S.</a:t>
            </a:r>
            <a:r>
              <a:rPr kumimoji="0" lang="en-US" sz="21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p>
          <a:p>
            <a:pPr marL="914400" marR="0" lvl="1"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18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In 2015, the share with at least a bachelor’s degree among adults ages 25 and older ranged from 9% among Bhutanese to 72% among Indians</a:t>
            </a:r>
          </a:p>
          <a:p>
            <a:pPr marL="914400" marR="0" lvl="1"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18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median household income varied from $36,000 among Burmese to $100,000 among Indians, </a:t>
            </a:r>
          </a:p>
          <a:p>
            <a:pPr marL="914400" marR="0" lvl="1"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18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poverty rates were as high as 35% among Burmese and 33% among Bhutanese (incomes not adjusted for household size).</a:t>
            </a: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p:txBody>
      </p:sp>
      <p:sp>
        <p:nvSpPr>
          <p:cNvPr id="8" name="Rectangle 7">
            <a:extLst>
              <a:ext uri="{FF2B5EF4-FFF2-40B4-BE49-F238E27FC236}">
                <a16:creationId xmlns:a16="http://schemas.microsoft.com/office/drawing/2014/main" id="{1900943F-ABDA-4E77-B936-4DA158FEE708}"/>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899431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4"/>
            <a:ext cx="12191999" cy="8006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9FC4FCDC-FD6A-8342-AF97-19E9F9D2F52A}"/>
              </a:ext>
            </a:extLst>
          </p:cNvPr>
          <p:cNvSpPr txBox="1"/>
          <p:nvPr/>
        </p:nvSpPr>
        <p:spPr>
          <a:xfrm>
            <a:off x="120972" y="886750"/>
            <a:ext cx="11689432" cy="5632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1700" b="0" i="0" u="none" strike="noStrike" kern="1200" cap="none" spc="0" normalizeH="0" baseline="0" noProof="0">
              <a:ln>
                <a:noFill/>
              </a:ln>
              <a:solidFill>
                <a:srgbClr val="FFFFFF"/>
              </a:solidFill>
              <a:effectLst/>
              <a:uLnTx/>
              <a:uFillTx/>
              <a:latin typeface="Abadi Extra Light"/>
              <a:ea typeface="+mn-ea"/>
              <a:cs typeface="Calibri"/>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1700" b="0" i="0" u="none" strike="noStrike" kern="1200" cap="none" spc="0" normalizeH="0" baseline="0" noProof="0">
              <a:ln>
                <a:noFill/>
              </a:ln>
              <a:solidFill>
                <a:srgbClr val="FFFFFF"/>
              </a:solidFill>
              <a:effectLst/>
              <a:uLnTx/>
              <a:uFillTx/>
              <a:latin typeface="Abadi Extra Light"/>
              <a:ea typeface="+mn-ea"/>
              <a:cs typeface="Calibri"/>
            </a:endParaRPr>
          </a:p>
        </p:txBody>
      </p:sp>
      <p:sp>
        <p:nvSpPr>
          <p:cNvPr id="10" name="Rectangle 9">
            <a:extLst>
              <a:ext uri="{FF2B5EF4-FFF2-40B4-BE49-F238E27FC236}">
                <a16:creationId xmlns:a16="http://schemas.microsoft.com/office/drawing/2014/main" id="{DA53BF9A-D8E2-422A-8B44-8EC43624EB5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pic>
        <p:nvPicPr>
          <p:cNvPr id="4" name="Picture 5">
            <a:extLst>
              <a:ext uri="{FF2B5EF4-FFF2-40B4-BE49-F238E27FC236}">
                <a16:creationId xmlns:a16="http://schemas.microsoft.com/office/drawing/2014/main" id="{4B9CAA80-25BB-4A11-A3B1-B3F95E9B8131}"/>
              </a:ext>
            </a:extLst>
          </p:cNvPr>
          <p:cNvPicPr>
            <a:picLocks noChangeAspect="1"/>
          </p:cNvPicPr>
          <p:nvPr/>
        </p:nvPicPr>
        <p:blipFill>
          <a:blip r:embed="rId3"/>
          <a:stretch>
            <a:fillRect/>
          </a:stretch>
        </p:blipFill>
        <p:spPr>
          <a:xfrm>
            <a:off x="-2208" y="2156902"/>
            <a:ext cx="5967896" cy="2857409"/>
          </a:xfrm>
          <a:prstGeom prst="rect">
            <a:avLst/>
          </a:prstGeom>
        </p:spPr>
      </p:pic>
      <p:pic>
        <p:nvPicPr>
          <p:cNvPr id="7" name="Picture 10">
            <a:extLst>
              <a:ext uri="{FF2B5EF4-FFF2-40B4-BE49-F238E27FC236}">
                <a16:creationId xmlns:a16="http://schemas.microsoft.com/office/drawing/2014/main" id="{C02756DA-C5E4-495B-AE4B-AB8730ECF588}"/>
              </a:ext>
            </a:extLst>
          </p:cNvPr>
          <p:cNvPicPr>
            <a:picLocks noChangeAspect="1"/>
          </p:cNvPicPr>
          <p:nvPr/>
        </p:nvPicPr>
        <p:blipFill>
          <a:blip r:embed="rId4"/>
          <a:stretch>
            <a:fillRect/>
          </a:stretch>
        </p:blipFill>
        <p:spPr>
          <a:xfrm>
            <a:off x="6179930" y="2156902"/>
            <a:ext cx="6012070" cy="2890540"/>
          </a:xfrm>
          <a:prstGeom prst="rect">
            <a:avLst/>
          </a:prstGeom>
        </p:spPr>
      </p:pic>
      <p:sp>
        <p:nvSpPr>
          <p:cNvPr id="5" name="Rectangle 4">
            <a:extLst>
              <a:ext uri="{FF2B5EF4-FFF2-40B4-BE49-F238E27FC236}">
                <a16:creationId xmlns:a16="http://schemas.microsoft.com/office/drawing/2014/main" id="{DBADF0A8-C5BE-A941-924D-480CAD63E4D3}"/>
              </a:ext>
            </a:extLst>
          </p:cNvPr>
          <p:cNvSpPr/>
          <p:nvPr/>
        </p:nvSpPr>
        <p:spPr>
          <a:xfrm>
            <a:off x="130312" y="5380340"/>
            <a:ext cx="5835376" cy="840230"/>
          </a:xfrm>
          <a:prstGeom prst="rect">
            <a:avLst/>
          </a:prstGeom>
          <a:solidFill>
            <a:schemeClr val="tx2">
              <a:lumMod val="90000"/>
            </a:schemeClr>
          </a:solidFill>
        </p:spPr>
        <p:txBody>
          <a:bodyPr>
            <a:noAutofit/>
          </a:bodyPr>
          <a:lstStyle/>
          <a:p>
            <a:pPr marL="0" marR="0" lvl="0" indent="0" algn="l" defTabSz="914400" rtl="0" eaLnBrk="1" fontAlgn="auto" latinLnBrk="0" hangingPunct="1">
              <a:lnSpc>
                <a:spcPct val="90000"/>
              </a:lnSpc>
              <a:spcBef>
                <a:spcPts val="0"/>
              </a:spcBef>
              <a:spcAft>
                <a:spcPts val="0"/>
              </a:spcAft>
              <a:buClrTx/>
              <a:buSzPts val="3300"/>
              <a:buFontTx/>
              <a:buNone/>
              <a:tabLst/>
              <a:defRPr/>
            </a:pPr>
            <a:r>
              <a:rPr kumimoji="0" lang="en-US" sz="1800" b="0" i="0" u="none" strike="noStrike" kern="1200" cap="none" spc="0" normalizeH="0" baseline="0" noProof="0">
                <a:ln>
                  <a:noFill/>
                </a:ln>
                <a:solidFill>
                  <a:srgbClr val="0097A7">
                    <a:lumMod val="50000"/>
                  </a:srgbClr>
                </a:solidFill>
                <a:effectLst/>
                <a:uLnTx/>
                <a:uFillTx/>
                <a:latin typeface="Abadi Extra Light"/>
                <a:ea typeface="+mn-ea"/>
                <a:cs typeface="Calibri"/>
              </a:rPr>
              <a:t>Overall, 43% of employed Asian respondents reported to be working outside of the home, significantly lower than White, NH.</a:t>
            </a:r>
          </a:p>
        </p:txBody>
      </p:sp>
      <p:sp>
        <p:nvSpPr>
          <p:cNvPr id="6" name="Rectangle 5">
            <a:extLst>
              <a:ext uri="{FF2B5EF4-FFF2-40B4-BE49-F238E27FC236}">
                <a16:creationId xmlns:a16="http://schemas.microsoft.com/office/drawing/2014/main" id="{1C7849AA-6216-7E4E-AAE5-7EE0851C3C74}"/>
              </a:ext>
            </a:extLst>
          </p:cNvPr>
          <p:cNvSpPr/>
          <p:nvPr/>
        </p:nvSpPr>
        <p:spPr>
          <a:xfrm>
            <a:off x="6096000" y="5353444"/>
            <a:ext cx="5965688" cy="840230"/>
          </a:xfrm>
          <a:prstGeom prst="rect">
            <a:avLst/>
          </a:prstGeom>
          <a:solidFill>
            <a:schemeClr val="tx2">
              <a:lumMod val="90000"/>
            </a:schemeClr>
          </a:solidFill>
        </p:spPr>
        <p:txBody>
          <a:bodyPr>
            <a:noAutofit/>
          </a:bodyPr>
          <a:lstStyle/>
          <a:p>
            <a:pPr marL="0" marR="0" lvl="0" indent="0" algn="l" defTabSz="914400" rtl="0" eaLnBrk="1" fontAlgn="auto" latinLnBrk="0" hangingPunct="1">
              <a:lnSpc>
                <a:spcPct val="90000"/>
              </a:lnSpc>
              <a:spcBef>
                <a:spcPts val="0"/>
              </a:spcBef>
              <a:spcAft>
                <a:spcPts val="0"/>
              </a:spcAft>
              <a:buClrTx/>
              <a:buSzPts val="3300"/>
              <a:buFontTx/>
              <a:buNone/>
              <a:tabLst/>
              <a:defRPr/>
            </a:pPr>
            <a:r>
              <a:rPr kumimoji="0" lang="en-US" sz="1800" b="0" i="0" u="none" strike="noStrike" kern="1200" cap="none" spc="0" normalizeH="0" baseline="0" noProof="0">
                <a:ln>
                  <a:noFill/>
                </a:ln>
                <a:solidFill>
                  <a:srgbClr val="0097A7">
                    <a:lumMod val="50000"/>
                  </a:srgbClr>
                </a:solidFill>
                <a:effectLst/>
                <a:uLnTx/>
                <a:uFillTx/>
                <a:latin typeface="Abadi Extra Light"/>
                <a:ea typeface="+mn-ea"/>
                <a:cs typeface="Calibri"/>
              </a:rPr>
              <a:t>However, further disaggregation revealed that over 70% of Cambodians were working outside of the home, in stark contrast with just 37% of Asian Indians.</a:t>
            </a:r>
          </a:p>
        </p:txBody>
      </p:sp>
      <p:sp>
        <p:nvSpPr>
          <p:cNvPr id="11" name="Rectangle 10">
            <a:extLst>
              <a:ext uri="{FF2B5EF4-FFF2-40B4-BE49-F238E27FC236}">
                <a16:creationId xmlns:a16="http://schemas.microsoft.com/office/drawing/2014/main" id="{348D34A8-BCCD-C440-82D5-8ECB599C7E29}"/>
              </a:ext>
            </a:extLst>
          </p:cNvPr>
          <p:cNvSpPr/>
          <p:nvPr/>
        </p:nvSpPr>
        <p:spPr>
          <a:xfrm>
            <a:off x="0" y="1289241"/>
            <a:ext cx="12191999" cy="8006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Pts val="3300"/>
              <a:buFontTx/>
              <a:buNone/>
              <a:tabLst/>
              <a:defRPr/>
            </a:pPr>
            <a:r>
              <a:rPr kumimoji="0" lang="en-US" sz="1800" b="0" i="0" u="none" strike="noStrike" kern="1200" cap="none" spc="0" normalizeH="0" baseline="0" noProof="0">
                <a:ln>
                  <a:noFill/>
                </a:ln>
                <a:solidFill>
                  <a:srgbClr val="FFFFFF"/>
                </a:solidFill>
                <a:effectLst/>
                <a:uLnTx/>
                <a:uFillTx/>
                <a:latin typeface="Abadi Extra Light"/>
                <a:ea typeface="+mn-ea"/>
                <a:cs typeface="Calibri"/>
                <a:sym typeface="Arial"/>
              </a:rPr>
              <a:t>Asians as a single group appear to do as well as White respondents. However, CCIS highlighted the </a:t>
            </a:r>
            <a:r>
              <a:rPr kumimoji="0" lang="en-US" sz="1800" b="1" i="0" u="none" strike="noStrike" kern="1200" cap="none" spc="0" normalizeH="0" baseline="0" noProof="0">
                <a:ln>
                  <a:noFill/>
                </a:ln>
                <a:solidFill>
                  <a:srgbClr val="FFFFFF"/>
                </a:solidFill>
                <a:effectLst/>
                <a:uLnTx/>
                <a:uFillTx/>
                <a:latin typeface="Abadi Extra Light"/>
                <a:ea typeface="+mn-ea"/>
                <a:cs typeface="Calibri"/>
                <a:sym typeface="Arial"/>
              </a:rPr>
              <a:t>wide socio-economic inequities</a:t>
            </a:r>
            <a:r>
              <a:rPr kumimoji="0" lang="en-US" sz="1800" b="0" i="0" u="none" strike="noStrike" kern="1200" cap="none" spc="0" normalizeH="0" baseline="0" noProof="0">
                <a:ln>
                  <a:noFill/>
                </a:ln>
                <a:solidFill>
                  <a:srgbClr val="FFFFFF"/>
                </a:solidFill>
                <a:effectLst/>
                <a:uLnTx/>
                <a:uFillTx/>
                <a:latin typeface="Abadi Extra Light"/>
                <a:ea typeface="+mn-ea"/>
                <a:cs typeface="Calibri"/>
                <a:sym typeface="Arial"/>
              </a:rPr>
              <a:t> among AAPI ethnicities, evidence that the AAPI population in Massachusetts is far from the “model monolith” it is commonly perceived to be.</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Google Shape;128;p19">
            <a:extLst>
              <a:ext uri="{FF2B5EF4-FFF2-40B4-BE49-F238E27FC236}">
                <a16:creationId xmlns:a16="http://schemas.microsoft.com/office/drawing/2014/main" id="{83F27362-3816-43C5-8735-E81C1D07A7CF}"/>
              </a:ext>
            </a:extLst>
          </p:cNvPr>
          <p:cNvSpPr txBox="1">
            <a:spLocks noGrp="1"/>
          </p:cNvSpPr>
          <p:nvPr>
            <p:ph type="title"/>
          </p:nvPr>
        </p:nvSpPr>
        <p:spPr>
          <a:xfrm>
            <a:off x="341250" y="-2694"/>
            <a:ext cx="10976691" cy="1325600"/>
          </a:xfrm>
          <a:prstGeom prst="rect">
            <a:avLst/>
          </a:prstGeom>
          <a:noFill/>
          <a:ln>
            <a:noFill/>
          </a:ln>
        </p:spPr>
        <p:txBody>
          <a:bodyPr spcFirstLastPara="1" wrap="square" lIns="91433" tIns="45700" rIns="91433" bIns="45700" anchor="ctr" anchorCtr="0">
            <a:noAutofit/>
          </a:bodyPr>
          <a:lstStyle/>
          <a:p>
            <a:r>
              <a:rPr lang="en-US" sz="2900" b="1" spc="800">
                <a:solidFill>
                  <a:schemeClr val="bg1"/>
                </a:solidFill>
                <a:latin typeface="Abadi Extra Light"/>
              </a:rPr>
              <a:t>DATA DISAGGREGATION MATTERS</a:t>
            </a:r>
          </a:p>
        </p:txBody>
      </p:sp>
    </p:spTree>
    <p:extLst>
      <p:ext uri="{BB962C8B-B14F-4D97-AF65-F5344CB8AC3E}">
        <p14:creationId xmlns:p14="http://schemas.microsoft.com/office/powerpoint/2010/main" val="388368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0834" y="829395"/>
            <a:ext cx="8229600" cy="990600"/>
          </a:xfrm>
        </p:spPr>
        <p:txBody>
          <a:bodyPr>
            <a:noAutofit/>
          </a:bodyPr>
          <a:lstStyle/>
          <a:p>
            <a:pPr algn="ctr"/>
            <a:r>
              <a:rPr lang="en-US" sz="2400" b="1" dirty="0"/>
              <a:t>The </a:t>
            </a:r>
            <a:r>
              <a:rPr lang="en-US" sz="2400" b="1" u="sng" dirty="0"/>
              <a:t>rate</a:t>
            </a:r>
            <a:r>
              <a:rPr lang="en-US" sz="2400" b="1" dirty="0"/>
              <a:t> of opioid-related overdose deaths has increased 5% in 2020 compared with 2019 and is</a:t>
            </a:r>
            <a:br>
              <a:rPr lang="en-US" sz="2400" b="1" dirty="0"/>
            </a:br>
            <a:r>
              <a:rPr lang="en-US" sz="2400" b="1" dirty="0"/>
              <a:t>1% lower than the 2016 peak.</a:t>
            </a:r>
          </a:p>
        </p:txBody>
      </p:sp>
      <p:pic>
        <p:nvPicPr>
          <p:cNvPr id="6" name="Picture 5">
            <a:extLst>
              <a:ext uri="{FF2B5EF4-FFF2-40B4-BE49-F238E27FC236}">
                <a16:creationId xmlns:a16="http://schemas.microsoft.com/office/drawing/2014/main" id="{5EEB95DB-FBD6-4C6D-B1ED-33D73627D800}"/>
              </a:ext>
            </a:extLst>
          </p:cNvPr>
          <p:cNvPicPr/>
          <p:nvPr/>
        </p:nvPicPr>
        <p:blipFill>
          <a:blip r:embed="rId3">
            <a:extLst>
              <a:ext uri="{28A0092B-C50C-407E-A947-70E740481C1C}">
                <a14:useLocalDpi xmlns:a14="http://schemas.microsoft.com/office/drawing/2010/main" val="0"/>
              </a:ext>
            </a:extLst>
          </a:blip>
          <a:stretch>
            <a:fillRect/>
          </a:stretch>
        </p:blipFill>
        <p:spPr>
          <a:xfrm>
            <a:off x="2185772" y="2145860"/>
            <a:ext cx="7820456" cy="3397838"/>
          </a:xfrm>
          <a:prstGeom prst="rect">
            <a:avLst/>
          </a:prstGeom>
        </p:spPr>
      </p:pic>
      <p:sp>
        <p:nvSpPr>
          <p:cNvPr id="9" name="Oval 8"/>
          <p:cNvSpPr/>
          <p:nvPr/>
        </p:nvSpPr>
        <p:spPr>
          <a:xfrm>
            <a:off x="8170460" y="2589037"/>
            <a:ext cx="1998240" cy="10237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Arial"/>
            </a:endParaRPr>
          </a:p>
        </p:txBody>
      </p:sp>
    </p:spTree>
    <p:extLst>
      <p:ext uri="{BB962C8B-B14F-4D97-AF65-F5344CB8AC3E}">
        <p14:creationId xmlns:p14="http://schemas.microsoft.com/office/powerpoint/2010/main" val="4004569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396336" y="144198"/>
            <a:ext cx="10515600" cy="1325600"/>
          </a:xfrm>
          <a:prstGeom prst="rect">
            <a:avLst/>
          </a:prstGeom>
          <a:noFill/>
          <a:ln>
            <a:noFill/>
          </a:ln>
        </p:spPr>
        <p:txBody>
          <a:bodyPr spcFirstLastPara="1" wrap="square" lIns="91433" tIns="45700" rIns="91433" bIns="45700" anchor="ctr" anchorCtr="0">
            <a:noAutofit/>
          </a:bodyPr>
          <a:lstStyle/>
          <a:p>
            <a:r>
              <a:rPr lang="en-US" sz="2900" b="1" spc="800">
                <a:solidFill>
                  <a:schemeClr val="bg1"/>
                </a:solidFill>
                <a:latin typeface="Abadi Extra Light"/>
              </a:rPr>
              <a:t>ZOOMING IN: CAMBODIANS</a:t>
            </a:r>
          </a:p>
        </p:txBody>
      </p:sp>
      <p:sp>
        <p:nvSpPr>
          <p:cNvPr id="10" name="TextBox 9">
            <a:extLst>
              <a:ext uri="{FF2B5EF4-FFF2-40B4-BE49-F238E27FC236}">
                <a16:creationId xmlns:a16="http://schemas.microsoft.com/office/drawing/2014/main" id="{5325E768-4D33-9B4C-8692-9E7B1A8EC8EA}"/>
              </a:ext>
            </a:extLst>
          </p:cNvPr>
          <p:cNvSpPr txBox="1"/>
          <p:nvPr/>
        </p:nvSpPr>
        <p:spPr>
          <a:xfrm>
            <a:off x="453837" y="1725738"/>
            <a:ext cx="4878324" cy="49074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Calibri"/>
                <a:sym typeface="Arial"/>
              </a:rPr>
              <a:t>Context</a:t>
            </a:r>
            <a:endParaRPr kumimoji="0" lang="en-US" sz="1800" b="1" i="0" u="none" strike="noStrike" kern="1200" cap="none" spc="0" normalizeH="0" baseline="0" noProof="0" dirty="0">
              <a:ln>
                <a:noFill/>
              </a:ln>
              <a:solidFill>
                <a:srgbClr val="000000"/>
              </a:solidFill>
              <a:effectLst/>
              <a:uLnTx/>
              <a:uFillTx/>
              <a:latin typeface="Abadi Extra Light"/>
              <a:ea typeface="+mn-ea"/>
              <a:cs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1800" b="0" i="0" u="none" strike="noStrike" kern="1200" cap="none" spc="0" normalizeH="0" baseline="0" noProof="0" dirty="0">
                <a:ln>
                  <a:noFill/>
                </a:ln>
                <a:solidFill>
                  <a:srgbClr val="000000"/>
                </a:solidFill>
                <a:effectLst/>
                <a:uLnTx/>
                <a:uFillTx/>
                <a:latin typeface="Abadi Extra Light"/>
                <a:ea typeface="+mn-ea"/>
                <a:cs typeface="Calibri"/>
                <a:sym typeface="Arial"/>
              </a:rPr>
              <a:t>Massachusetts has the second largest Cambodian American population in the US, after California. Many Cambodians in Massachusetts live in Lowell and Lynn.</a:t>
            </a:r>
            <a:r>
              <a:rPr kumimoji="0" lang="en-US" sz="1800" b="0" i="0" u="none" strike="noStrike" kern="1200" cap="none" spc="0" normalizeH="0" baseline="30000" noProof="0" dirty="0">
                <a:ln>
                  <a:noFill/>
                </a:ln>
                <a:solidFill>
                  <a:srgbClr val="000000"/>
                </a:solidFill>
                <a:effectLst/>
                <a:uLnTx/>
                <a:uFillTx/>
                <a:latin typeface="Abadi Extra Light"/>
                <a:ea typeface="+mn-ea"/>
                <a:cs typeface="Calibri"/>
                <a:sym typeface="Arial"/>
              </a:rPr>
              <a:t>5</a:t>
            </a:r>
            <a:endParaRPr kumimoji="0" lang="en-US" sz="1800" b="0" i="0" u="none" strike="noStrike" kern="1200" cap="none" spc="0" normalizeH="0" baseline="30000" noProof="0" dirty="0">
              <a:ln>
                <a:noFill/>
              </a:ln>
              <a:solidFill>
                <a:srgbClr val="000000"/>
              </a:solidFill>
              <a:effectLst/>
              <a:uLnTx/>
              <a:uFillTx/>
              <a:latin typeface="Abadi Extra Light"/>
              <a:ea typeface="+mn-ea"/>
              <a:cs typeface="Calibri"/>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000" b="0" i="0" u="none" strike="noStrike" kern="1200" cap="none" spc="0" normalizeH="0" baseline="30000" noProof="0" dirty="0">
              <a:ln>
                <a:noFill/>
              </a:ln>
              <a:solidFill>
                <a:srgbClr val="000000"/>
              </a:solidFill>
              <a:effectLst/>
              <a:uLnTx/>
              <a:uFillTx/>
              <a:latin typeface="Abadi Extra Light"/>
              <a:ea typeface="+mn-ea"/>
              <a:cs typeface="Calibri"/>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Calibri"/>
              </a:rPr>
              <a:t>Origin Story</a:t>
            </a: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1800" b="0" i="0" u="none" strike="noStrike" kern="1200" cap="none" spc="0" normalizeH="0" baseline="0" noProof="0" dirty="0">
                <a:ln>
                  <a:noFill/>
                </a:ln>
                <a:solidFill>
                  <a:srgbClr val="000000"/>
                </a:solidFill>
                <a:effectLst/>
                <a:uLnTx/>
                <a:uFillTx/>
                <a:latin typeface="Abadi Extra Light"/>
                <a:ea typeface="+mn-ea"/>
                <a:cs typeface="Calibri"/>
                <a:sym typeface="Arial"/>
              </a:rPr>
              <a:t>Since 1975, Lowell has served as a central migration hub for many Cambodian refugees, fleeing the Khmer Rouge regime.</a:t>
            </a:r>
            <a:r>
              <a:rPr kumimoji="0" lang="en-US" sz="1800" b="0" i="0" u="none" strike="noStrike" kern="1200" cap="none" spc="0" normalizeH="0" baseline="30000" noProof="0" dirty="0">
                <a:ln>
                  <a:noFill/>
                </a:ln>
                <a:solidFill>
                  <a:srgbClr val="000000"/>
                </a:solidFill>
                <a:effectLst/>
                <a:uLnTx/>
                <a:uFillTx/>
                <a:latin typeface="Abadi Extra Light"/>
                <a:ea typeface="+mn-ea"/>
                <a:cs typeface="Calibri"/>
                <a:sym typeface="Arial"/>
              </a:rPr>
              <a:t>6 </a:t>
            </a:r>
            <a:endParaRPr kumimoji="0" lang="en-US" sz="1800" b="0" i="0" u="none" strike="noStrike" kern="1200" cap="none" spc="0" normalizeH="0" baseline="30000" noProof="0" dirty="0">
              <a:ln>
                <a:noFill/>
              </a:ln>
              <a:solidFill>
                <a:srgbClr val="000000"/>
              </a:solidFill>
              <a:effectLst/>
              <a:uLnTx/>
              <a:uFillTx/>
              <a:latin typeface="Abadi Extra Light"/>
              <a:ea typeface="+mn-ea"/>
              <a:cs typeface="Calibri"/>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000" b="0" i="0" u="none" strike="noStrike" kern="1200" cap="none" spc="0" normalizeH="0" baseline="30000" noProof="0" dirty="0">
              <a:ln>
                <a:noFill/>
              </a:ln>
              <a:solidFill>
                <a:srgbClr val="000000"/>
              </a:solidFill>
              <a:effectLst/>
              <a:uLnTx/>
              <a:uFillTx/>
              <a:latin typeface="Abadi Extra Light"/>
              <a:ea typeface="+mn-ea"/>
              <a:cs typeface="Calibri"/>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Calibri"/>
              </a:rPr>
              <a:t>Outcome</a:t>
            </a: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1800" b="0" i="0" u="none" strike="noStrike" kern="1200" cap="none" spc="0" normalizeH="0" baseline="0" noProof="0" dirty="0">
                <a:ln>
                  <a:noFill/>
                </a:ln>
                <a:solidFill>
                  <a:srgbClr val="000000"/>
                </a:solidFill>
                <a:effectLst/>
                <a:uLnTx/>
                <a:uFillTx/>
                <a:latin typeface="Abadi Extra Light"/>
                <a:ea typeface="+mn-ea"/>
                <a:cs typeface="Calibri"/>
                <a:sym typeface="Arial"/>
              </a:rPr>
              <a:t>Many Cambodian Americans in Massachusetts continue to face significant economic and employment hardships that have left them extremely vulnerable to the multi-faceted impact of the pandemic.</a:t>
            </a:r>
            <a:endParaRPr kumimoji="0" lang="en-US" sz="1800" b="0" i="0" u="none" strike="noStrike" kern="1200" cap="none" spc="0" normalizeH="0" baseline="0" noProof="0" dirty="0">
              <a:ln>
                <a:noFill/>
              </a:ln>
              <a:solidFill>
                <a:srgbClr val="000000"/>
              </a:solidFill>
              <a:effectLst/>
              <a:uLnTx/>
              <a:uFillTx/>
              <a:latin typeface="Abadi Extra Light"/>
              <a:ea typeface="+mn-ea"/>
              <a:cs typeface="Calibri"/>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endParaRPr>
          </a:p>
        </p:txBody>
      </p:sp>
      <p:sp>
        <p:nvSpPr>
          <p:cNvPr id="12" name="Title 1">
            <a:extLst>
              <a:ext uri="{FF2B5EF4-FFF2-40B4-BE49-F238E27FC236}">
                <a16:creationId xmlns:a16="http://schemas.microsoft.com/office/drawing/2014/main" id="{3C168A06-451F-9548-BD7A-22A71070AD12}"/>
              </a:ext>
            </a:extLst>
          </p:cNvPr>
          <p:cNvSpPr txBox="1">
            <a:spLocks/>
          </p:cNvSpPr>
          <p:nvPr/>
        </p:nvSpPr>
        <p:spPr>
          <a:xfrm>
            <a:off x="6217622" y="1601238"/>
            <a:ext cx="5578333" cy="43322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dirty="0">
                <a:ln>
                  <a:noFill/>
                </a:ln>
                <a:solidFill>
                  <a:srgbClr val="7030A0"/>
                </a:solidFill>
                <a:effectLst/>
                <a:uLnTx/>
                <a:uFillTx/>
                <a:latin typeface="Abadi Extra Light"/>
                <a:ea typeface="Batang"/>
                <a:cs typeface="Arial"/>
                <a:sym typeface="Arial"/>
              </a:rPr>
              <a:t>Impact of COVID-19 on Cambodian Americans</a:t>
            </a:r>
            <a:endParaRPr kumimoji="0" lang="en-US" sz="1500" b="1" i="0" u="none" strike="noStrike" kern="1200" cap="none" spc="0" normalizeH="0" baseline="0" noProof="0" dirty="0">
              <a:ln>
                <a:noFill/>
              </a:ln>
              <a:solidFill>
                <a:srgbClr val="7030A0"/>
              </a:solidFill>
              <a:effectLst/>
              <a:uLnTx/>
              <a:uFillTx/>
              <a:latin typeface="Abadi Extra Light"/>
              <a:cs typeface="Arial"/>
              <a:sym typeface="Arial"/>
            </a:endParaRPr>
          </a:p>
        </p:txBody>
      </p:sp>
      <p:sp>
        <p:nvSpPr>
          <p:cNvPr id="17" name="TextBox 16">
            <a:extLst>
              <a:ext uri="{FF2B5EF4-FFF2-40B4-BE49-F238E27FC236}">
                <a16:creationId xmlns:a16="http://schemas.microsoft.com/office/drawing/2014/main" id="{FAED1D0F-3604-9744-BDE2-4C9DC54E8B5E}"/>
              </a:ext>
            </a:extLst>
          </p:cNvPr>
          <p:cNvSpPr txBox="1"/>
          <p:nvPr/>
        </p:nvSpPr>
        <p:spPr>
          <a:xfrm>
            <a:off x="7772399" y="2437658"/>
            <a:ext cx="4032739" cy="523220"/>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71%</a:t>
            </a:r>
            <a:r>
              <a:rPr kumimoji="0" lang="en-US" sz="1400" b="0" i="0" u="none" strike="noStrike" kern="1200" cap="none" spc="0" normalizeH="0" baseline="0" noProof="0" dirty="0">
                <a:ln>
                  <a:noFill/>
                </a:ln>
                <a:solidFill>
                  <a:srgbClr val="000000"/>
                </a:solidFill>
                <a:effectLst/>
                <a:uLnTx/>
                <a:uFillTx/>
                <a:latin typeface="Arial"/>
                <a:ea typeface="+mn-lt"/>
                <a:cs typeface="Arial"/>
              </a:rPr>
              <a:t> of Cambodians </a:t>
            </a:r>
            <a:r>
              <a:rPr kumimoji="0" lang="en-US" sz="1400" b="1" i="0" u="none" strike="noStrike" kern="1200" cap="none" spc="0" normalizeH="0" baseline="0" noProof="0" dirty="0">
                <a:ln>
                  <a:noFill/>
                </a:ln>
                <a:solidFill>
                  <a:srgbClr val="000000"/>
                </a:solidFill>
                <a:effectLst/>
                <a:uLnTx/>
                <a:uFillTx/>
                <a:latin typeface="Arial"/>
                <a:ea typeface="+mn-lt"/>
                <a:cs typeface="Arial"/>
              </a:rPr>
              <a:t>work outside the home</a:t>
            </a:r>
            <a:r>
              <a:rPr kumimoji="0" lang="en-US" sz="1400" b="0" i="0" u="none" strike="noStrike" kern="1200" cap="none" spc="0" normalizeH="0" baseline="0" noProof="0" dirty="0">
                <a:ln>
                  <a:noFill/>
                </a:ln>
                <a:solidFill>
                  <a:srgbClr val="000000"/>
                </a:solidFill>
                <a:effectLst/>
                <a:uLnTx/>
                <a:uFillTx/>
                <a:latin typeface="Arial"/>
                <a:ea typeface="+mn-lt"/>
                <a:cs typeface="Arial"/>
              </a:rPr>
              <a:t>, the </a:t>
            </a:r>
            <a:r>
              <a:rPr kumimoji="0" lang="en-US" sz="1400" b="0" i="0" u="none" strike="noStrike" kern="1200" cap="none" spc="0" normalizeH="0" baseline="0" noProof="0" dirty="0">
                <a:ln>
                  <a:noFill/>
                </a:ln>
                <a:solidFill>
                  <a:srgbClr val="7030A0"/>
                </a:solidFill>
                <a:effectLst/>
                <a:uLnTx/>
                <a:uFillTx/>
                <a:latin typeface="Arial"/>
                <a:ea typeface="+mn-lt"/>
                <a:cs typeface="Arial"/>
              </a:rPr>
              <a:t>2nd highest among all CCIS ethnic groups</a:t>
            </a:r>
            <a:endParaRPr kumimoji="0" lang="en-US" sz="1400" b="0" i="0" u="none" strike="noStrike" kern="1200" cap="none" spc="0" normalizeH="0" baseline="0" noProof="0" dirty="0">
              <a:ln>
                <a:noFill/>
              </a:ln>
              <a:solidFill>
                <a:srgbClr val="7030A0"/>
              </a:solidFill>
              <a:effectLst/>
              <a:uLnTx/>
              <a:uFillTx/>
              <a:latin typeface="Arial"/>
              <a:ea typeface="+mn-ea"/>
              <a:cs typeface="Arial"/>
            </a:endParaRPr>
          </a:p>
        </p:txBody>
      </p:sp>
      <p:sp>
        <p:nvSpPr>
          <p:cNvPr id="20" name="TextBox 19">
            <a:extLst>
              <a:ext uri="{FF2B5EF4-FFF2-40B4-BE49-F238E27FC236}">
                <a16:creationId xmlns:a16="http://schemas.microsoft.com/office/drawing/2014/main" id="{0303204D-9EF7-C846-8925-6D8718519EA1}"/>
              </a:ext>
            </a:extLst>
          </p:cNvPr>
          <p:cNvSpPr txBox="1"/>
          <p:nvPr/>
        </p:nvSpPr>
        <p:spPr>
          <a:xfrm>
            <a:off x="7772398" y="3145754"/>
            <a:ext cx="4032739" cy="100027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Half (49%) </a:t>
            </a:r>
            <a:r>
              <a:rPr kumimoji="0" lang="en-US" sz="1400" b="0" i="0" u="none" strike="noStrike" kern="1200" cap="none" spc="0" normalizeH="0" baseline="0" noProof="0" dirty="0">
                <a:ln>
                  <a:noFill/>
                </a:ln>
                <a:solidFill>
                  <a:srgbClr val="000000"/>
                </a:solidFill>
                <a:effectLst/>
                <a:uLnTx/>
                <a:uFillTx/>
                <a:latin typeface="Arial"/>
                <a:ea typeface="+mn-lt"/>
                <a:cs typeface="Arial"/>
              </a:rPr>
              <a:t>of all Cambodians were </a:t>
            </a:r>
            <a:r>
              <a:rPr kumimoji="0" lang="en-US" sz="1400" b="1" i="0" u="none" strike="noStrike" kern="1200" cap="none" spc="0" normalizeH="0" baseline="0" noProof="0" dirty="0">
                <a:ln>
                  <a:noFill/>
                </a:ln>
                <a:solidFill>
                  <a:srgbClr val="000000"/>
                </a:solidFill>
                <a:effectLst/>
                <a:uLnTx/>
                <a:uFillTx/>
                <a:latin typeface="Arial"/>
                <a:ea typeface="+mn-lt"/>
                <a:cs typeface="Arial"/>
              </a:rPr>
              <a:t>“very worried” </a:t>
            </a:r>
            <a:r>
              <a:rPr kumimoji="0" lang="en-US" sz="1400" b="0" i="0" u="none" strike="noStrike" kern="1200" cap="none" spc="0" normalizeH="0" baseline="0" noProof="0" dirty="0">
                <a:ln>
                  <a:noFill/>
                </a:ln>
                <a:solidFill>
                  <a:srgbClr val="000000"/>
                </a:solidFill>
                <a:effectLst/>
                <a:uLnTx/>
                <a:uFillTx/>
                <a:latin typeface="Arial"/>
                <a:ea typeface="+mn-lt"/>
                <a:cs typeface="Arial"/>
              </a:rPr>
              <a:t>about getting infected with COVID-19, the </a:t>
            </a:r>
            <a:r>
              <a:rPr kumimoji="0" lang="en-US" sz="1400" b="0" i="0" u="none" strike="noStrike" kern="1200" cap="none" spc="0" normalizeH="0" baseline="0" noProof="0" dirty="0">
                <a:ln>
                  <a:noFill/>
                </a:ln>
                <a:solidFill>
                  <a:srgbClr val="7030A0"/>
                </a:solidFill>
                <a:effectLst/>
                <a:uLnTx/>
                <a:uFillTx/>
                <a:latin typeface="Arial"/>
                <a:ea typeface="+mn-lt"/>
                <a:cs typeface="Arial"/>
              </a:rPr>
              <a:t>3rd highest among all CCIS ethnic groups</a:t>
            </a:r>
            <a:endParaRPr kumimoji="0" lang="en-US"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TextBox 24">
            <a:extLst>
              <a:ext uri="{FF2B5EF4-FFF2-40B4-BE49-F238E27FC236}">
                <a16:creationId xmlns:a16="http://schemas.microsoft.com/office/drawing/2014/main" id="{8A1C1E99-4ED7-1740-9403-32A42AD87366}"/>
              </a:ext>
            </a:extLst>
          </p:cNvPr>
          <p:cNvSpPr txBox="1"/>
          <p:nvPr/>
        </p:nvSpPr>
        <p:spPr>
          <a:xfrm>
            <a:off x="7772396" y="4008600"/>
            <a:ext cx="4032739" cy="73866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1 in 5 (19%) </a:t>
            </a:r>
            <a:r>
              <a:rPr kumimoji="0" lang="en-US" sz="1400" b="0" i="0" u="none" strike="noStrike" kern="1200" cap="none" spc="0" normalizeH="0" baseline="0" noProof="0" dirty="0">
                <a:ln>
                  <a:noFill/>
                </a:ln>
                <a:solidFill>
                  <a:srgbClr val="000000"/>
                </a:solidFill>
                <a:effectLst/>
                <a:uLnTx/>
                <a:uFillTx/>
                <a:latin typeface="Arial"/>
                <a:ea typeface="+mn-lt"/>
                <a:cs typeface="Arial"/>
              </a:rPr>
              <a:t>employed Cambodians experienced </a:t>
            </a:r>
            <a:r>
              <a:rPr kumimoji="0" lang="en-US" sz="1400" b="1" i="0" u="none" strike="noStrike" kern="1200" cap="none" spc="0" normalizeH="0" baseline="0" noProof="0" dirty="0">
                <a:ln>
                  <a:noFill/>
                </a:ln>
                <a:solidFill>
                  <a:srgbClr val="000000"/>
                </a:solidFill>
                <a:effectLst/>
                <a:uLnTx/>
                <a:uFillTx/>
                <a:latin typeface="Arial"/>
                <a:ea typeface="+mn-lt"/>
                <a:cs typeface="Arial"/>
              </a:rPr>
              <a:t>a recent job loss </a:t>
            </a:r>
            <a:r>
              <a:rPr kumimoji="0" lang="en-US" sz="1400" b="0" i="0" u="none" strike="noStrike" kern="1200" cap="none" spc="0" normalizeH="0" baseline="0" noProof="0" dirty="0">
                <a:ln>
                  <a:noFill/>
                </a:ln>
                <a:solidFill>
                  <a:srgbClr val="000000"/>
                </a:solidFill>
                <a:effectLst/>
                <a:uLnTx/>
                <a:uFillTx/>
                <a:latin typeface="Arial"/>
                <a:ea typeface="+mn-lt"/>
                <a:cs typeface="Arial"/>
              </a:rPr>
              <a:t>in the past year, the </a:t>
            </a:r>
            <a:r>
              <a:rPr kumimoji="0" lang="en-US" sz="1400" b="0" i="0" u="none" strike="noStrike" kern="1200" cap="none" spc="0" normalizeH="0" baseline="0" noProof="0" dirty="0">
                <a:ln>
                  <a:noFill/>
                </a:ln>
                <a:solidFill>
                  <a:srgbClr val="7030A0"/>
                </a:solidFill>
                <a:effectLst/>
                <a:uLnTx/>
                <a:uFillTx/>
                <a:latin typeface="Arial"/>
                <a:ea typeface="+mn-lt"/>
                <a:cs typeface="Arial"/>
              </a:rPr>
              <a:t>2nd highest among all CCIS ethnic groups</a:t>
            </a:r>
            <a:endParaRPr kumimoji="0" lang="en-US" sz="1800" b="0" i="0" u="none" strike="noStrike" kern="1200" cap="none" spc="0" normalizeH="0" baseline="0" noProof="0" dirty="0">
              <a:ln>
                <a:noFill/>
              </a:ln>
              <a:solidFill>
                <a:srgbClr val="7030A0"/>
              </a:solidFill>
              <a:effectLst/>
              <a:uLnTx/>
              <a:uFillTx/>
              <a:latin typeface="Arial"/>
              <a:ea typeface="+mn-ea"/>
              <a:cs typeface="Arial"/>
            </a:endParaRPr>
          </a:p>
        </p:txBody>
      </p:sp>
      <p:sp>
        <p:nvSpPr>
          <p:cNvPr id="18" name="TextBox 17">
            <a:extLst>
              <a:ext uri="{FF2B5EF4-FFF2-40B4-BE49-F238E27FC236}">
                <a16:creationId xmlns:a16="http://schemas.microsoft.com/office/drawing/2014/main" id="{B0E7CDA9-041E-DF44-966F-C42AC733E7F8}"/>
              </a:ext>
            </a:extLst>
          </p:cNvPr>
          <p:cNvSpPr txBox="1"/>
          <p:nvPr/>
        </p:nvSpPr>
        <p:spPr>
          <a:xfrm>
            <a:off x="7748461" y="5030624"/>
            <a:ext cx="4032739" cy="73866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lt"/>
                <a:cs typeface="Arial"/>
              </a:rPr>
              <a:t>Nearly half (48%) </a:t>
            </a:r>
            <a:r>
              <a:rPr kumimoji="0" lang="en-US" sz="1400" b="0" i="0" u="none" strike="noStrike" kern="1200" cap="none" spc="0" normalizeH="0" baseline="0" noProof="0">
                <a:ln>
                  <a:noFill/>
                </a:ln>
                <a:solidFill>
                  <a:srgbClr val="000000"/>
                </a:solidFill>
                <a:effectLst/>
                <a:uLnTx/>
                <a:uFillTx/>
                <a:latin typeface="Arial"/>
                <a:ea typeface="+mn-lt"/>
                <a:cs typeface="Arial"/>
              </a:rPr>
              <a:t>worried about getting food or groceries in the coming few weeks, nearly </a:t>
            </a:r>
            <a:r>
              <a:rPr kumimoji="0" lang="en-US" sz="1400" b="1" i="0" u="none" strike="noStrike" kern="1200" cap="none" spc="0" normalizeH="0" baseline="0" noProof="0">
                <a:ln>
                  <a:noFill/>
                </a:ln>
                <a:solidFill>
                  <a:srgbClr val="7030A0"/>
                </a:solidFill>
                <a:effectLst/>
                <a:uLnTx/>
                <a:uFillTx/>
                <a:latin typeface="Arial"/>
                <a:ea typeface="+mn-lt"/>
                <a:cs typeface="Arial"/>
              </a:rPr>
              <a:t>2X</a:t>
            </a:r>
            <a:r>
              <a:rPr kumimoji="0" lang="en-US" sz="1400" b="0" i="0" u="none" strike="noStrike" kern="1200" cap="none" spc="0" normalizeH="0" baseline="0" noProof="0">
                <a:ln>
                  <a:noFill/>
                </a:ln>
                <a:solidFill>
                  <a:srgbClr val="7030A0"/>
                </a:solidFill>
                <a:effectLst/>
                <a:uLnTx/>
                <a:uFillTx/>
                <a:latin typeface="Arial"/>
                <a:ea typeface="+mn-lt"/>
                <a:cs typeface="Arial"/>
              </a:rPr>
              <a:t> as high compared to all CCIS respondents.</a:t>
            </a:r>
            <a:endParaRPr kumimoji="0" lang="en-US" sz="1400" b="0" i="0" u="none" strike="noStrike" kern="1200" cap="none" spc="0" normalizeH="0" baseline="0" noProof="0">
              <a:ln>
                <a:noFill/>
              </a:ln>
              <a:solidFill>
                <a:srgbClr val="7030A0"/>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A7EAE51E-8842-4F99-9118-0CF73BDFEDC2}"/>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CECB4B92-D0A3-4A97-9ACC-0967C2828C10}"/>
              </a:ext>
            </a:extLst>
          </p:cNvPr>
          <p:cNvPicPr>
            <a:picLocks noChangeAspect="1"/>
          </p:cNvPicPr>
          <p:nvPr/>
        </p:nvPicPr>
        <p:blipFill rotWithShape="1">
          <a:blip r:embed="rId3">
            <a:extLst>
              <a:ext uri="{28A0092B-C50C-407E-A947-70E740481C1C}">
                <a14:useLocalDpi xmlns:a14="http://schemas.microsoft.com/office/drawing/2010/main" val="0"/>
              </a:ext>
            </a:extLst>
          </a:blip>
          <a:srcRect b="16239"/>
          <a:stretch/>
        </p:blipFill>
        <p:spPr>
          <a:xfrm>
            <a:off x="6480133" y="2205981"/>
            <a:ext cx="935186" cy="788419"/>
          </a:xfrm>
          <a:prstGeom prst="rect">
            <a:avLst/>
          </a:prstGeom>
        </p:spPr>
      </p:pic>
      <p:pic>
        <p:nvPicPr>
          <p:cNvPr id="5" name="Picture 4">
            <a:extLst>
              <a:ext uri="{FF2B5EF4-FFF2-40B4-BE49-F238E27FC236}">
                <a16:creationId xmlns:a16="http://schemas.microsoft.com/office/drawing/2014/main" id="{BC181EBE-65A1-404E-BAD0-D699CC09F18E}"/>
              </a:ext>
            </a:extLst>
          </p:cNvPr>
          <p:cNvPicPr>
            <a:picLocks noChangeAspect="1"/>
          </p:cNvPicPr>
          <p:nvPr/>
        </p:nvPicPr>
        <p:blipFill rotWithShape="1">
          <a:blip r:embed="rId4">
            <a:extLst>
              <a:ext uri="{28A0092B-C50C-407E-A947-70E740481C1C}">
                <a14:useLocalDpi xmlns:a14="http://schemas.microsoft.com/office/drawing/2010/main" val="0"/>
              </a:ext>
            </a:extLst>
          </a:blip>
          <a:srcRect b="13504"/>
          <a:stretch/>
        </p:blipFill>
        <p:spPr>
          <a:xfrm flipH="1">
            <a:off x="6526756" y="3142367"/>
            <a:ext cx="840762" cy="747594"/>
          </a:xfrm>
          <a:prstGeom prst="rect">
            <a:avLst/>
          </a:prstGeom>
        </p:spPr>
      </p:pic>
      <p:pic>
        <p:nvPicPr>
          <p:cNvPr id="7" name="Picture 6">
            <a:extLst>
              <a:ext uri="{FF2B5EF4-FFF2-40B4-BE49-F238E27FC236}">
                <a16:creationId xmlns:a16="http://schemas.microsoft.com/office/drawing/2014/main" id="{F43436C7-63C9-4962-8BA9-BD1C2C71587D}"/>
              </a:ext>
            </a:extLst>
          </p:cNvPr>
          <p:cNvPicPr>
            <a:picLocks noChangeAspect="1"/>
          </p:cNvPicPr>
          <p:nvPr/>
        </p:nvPicPr>
        <p:blipFill rotWithShape="1">
          <a:blip r:embed="rId5">
            <a:extLst>
              <a:ext uri="{28A0092B-C50C-407E-A947-70E740481C1C}">
                <a14:useLocalDpi xmlns:a14="http://schemas.microsoft.com/office/drawing/2010/main" val="0"/>
              </a:ext>
            </a:extLst>
          </a:blip>
          <a:srcRect b="16582"/>
          <a:stretch/>
        </p:blipFill>
        <p:spPr>
          <a:xfrm>
            <a:off x="6559151" y="4022067"/>
            <a:ext cx="872074" cy="720051"/>
          </a:xfrm>
          <a:prstGeom prst="rect">
            <a:avLst/>
          </a:prstGeom>
        </p:spPr>
      </p:pic>
      <p:pic>
        <p:nvPicPr>
          <p:cNvPr id="9" name="Picture 8">
            <a:extLst>
              <a:ext uri="{FF2B5EF4-FFF2-40B4-BE49-F238E27FC236}">
                <a16:creationId xmlns:a16="http://schemas.microsoft.com/office/drawing/2014/main" id="{A4C370BC-C40C-440E-A3D5-EA4E1874C48C}"/>
              </a:ext>
            </a:extLst>
          </p:cNvPr>
          <p:cNvPicPr>
            <a:picLocks noChangeAspect="1"/>
          </p:cNvPicPr>
          <p:nvPr/>
        </p:nvPicPr>
        <p:blipFill rotWithShape="1">
          <a:blip r:embed="rId6"/>
          <a:srcRect l="570" t="-2000" r="-285" b="15143"/>
          <a:stretch/>
        </p:blipFill>
        <p:spPr>
          <a:xfrm>
            <a:off x="6405049" y="4946915"/>
            <a:ext cx="1035576" cy="908129"/>
          </a:xfrm>
          <a:prstGeom prst="rect">
            <a:avLst/>
          </a:prstGeom>
        </p:spPr>
      </p:pic>
    </p:spTree>
    <p:extLst>
      <p:ext uri="{BB962C8B-B14F-4D97-AF65-F5344CB8AC3E}">
        <p14:creationId xmlns:p14="http://schemas.microsoft.com/office/powerpoint/2010/main" val="3493668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9394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341250" y="144198"/>
            <a:ext cx="10976691"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INEQUITIES WITHIN THE AAPI “MONOLITH”</a:t>
            </a:r>
          </a:p>
        </p:txBody>
      </p:sp>
      <p:sp>
        <p:nvSpPr>
          <p:cNvPr id="9" name="TextBox 8">
            <a:extLst>
              <a:ext uri="{FF2B5EF4-FFF2-40B4-BE49-F238E27FC236}">
                <a16:creationId xmlns:a16="http://schemas.microsoft.com/office/drawing/2014/main" id="{9FC4FCDC-FD6A-8342-AF97-19E9F9D2F52A}"/>
              </a:ext>
            </a:extLst>
          </p:cNvPr>
          <p:cNvSpPr txBox="1"/>
          <p:nvPr/>
        </p:nvSpPr>
        <p:spPr>
          <a:xfrm>
            <a:off x="341251" y="1303304"/>
            <a:ext cx="11509500" cy="2708434"/>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0"/>
              </a:spcAft>
              <a:buClr>
                <a:srgbClr val="000000"/>
              </a:buClr>
              <a:buSzPts val="3300"/>
              <a:buFontTx/>
              <a:buNone/>
              <a:tabLst/>
              <a:defRPr/>
            </a:pPr>
            <a:r>
              <a:rPr kumimoji="0" lang="en-US" sz="18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The AAPI population in Massachusetts is far from the “monolith” it is commonly perceived to be:</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6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Nationally, immigrants accounted for 81% of the growth in the Asian adult population since 1970.</a:t>
            </a:r>
            <a:r>
              <a:rPr kumimoji="0" lang="en-US" sz="16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r>
              <a:rPr kumimoji="0" lang="en-US" sz="16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6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This followed two major policy enactments 1) the 1965 Immigration and Nationality Act, drawing migrants from many countries for family reunification or as refugees, and 2) through skill-based programs such as the H-1B visa program.</a:t>
            </a:r>
            <a:r>
              <a:rPr kumimoji="0" lang="en-US" sz="16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r>
              <a:rPr kumimoji="0" lang="en-US" sz="16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6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The result is a widest variation in education levels and incomes within any race group.</a:t>
            </a:r>
            <a:r>
              <a:rPr kumimoji="0" lang="en-US" sz="16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endPar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However, this does </a:t>
            </a:r>
            <a:r>
              <a:rPr kumimoji="0" lang="en-US" sz="1700" b="1"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NOT</a:t>
            </a:r>
            <a:r>
              <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mean that the AAPI ethnicities with higher socio-economic status were not impacted by the pandemic.</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Each AAPI ethnic group faced </a:t>
            </a:r>
            <a:r>
              <a:rPr kumimoji="0" lang="en-US" sz="1700" b="1"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its own set of unique but significant challenges </a:t>
            </a:r>
            <a:r>
              <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during the pandemic.</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endPar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600"/>
              </a:spcBef>
              <a:spcAft>
                <a:spcPts val="0"/>
              </a:spcAft>
              <a:buClr>
                <a:srgbClr val="000000"/>
              </a:buClr>
              <a:buSzPts val="3300"/>
              <a:buFontTx/>
              <a:buNone/>
              <a:tabLst/>
              <a:defRPr/>
            </a:pPr>
            <a:endParaRPr kumimoji="0" lang="en-US" sz="17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p:txBody>
      </p:sp>
      <p:pic>
        <p:nvPicPr>
          <p:cNvPr id="8" name="Picture 7">
            <a:extLst>
              <a:ext uri="{FF2B5EF4-FFF2-40B4-BE49-F238E27FC236}">
                <a16:creationId xmlns:a16="http://schemas.microsoft.com/office/drawing/2014/main" id="{E1715E35-74F1-A04F-AFD1-3111AD52CD95}"/>
              </a:ext>
            </a:extLst>
          </p:cNvPr>
          <p:cNvPicPr>
            <a:picLocks noChangeAspect="1"/>
          </p:cNvPicPr>
          <p:nvPr/>
        </p:nvPicPr>
        <p:blipFill>
          <a:blip r:embed="rId3"/>
          <a:stretch>
            <a:fillRect/>
          </a:stretch>
        </p:blipFill>
        <p:spPr>
          <a:xfrm>
            <a:off x="6251495" y="3429000"/>
            <a:ext cx="3991059" cy="3067757"/>
          </a:xfrm>
          <a:prstGeom prst="rect">
            <a:avLst/>
          </a:prstGeom>
        </p:spPr>
      </p:pic>
      <p:pic>
        <p:nvPicPr>
          <p:cNvPr id="13" name="Picture 12">
            <a:extLst>
              <a:ext uri="{FF2B5EF4-FFF2-40B4-BE49-F238E27FC236}">
                <a16:creationId xmlns:a16="http://schemas.microsoft.com/office/drawing/2014/main" id="{8E630AF3-07EA-FB4F-BF1F-A5B78A2550DC}"/>
              </a:ext>
            </a:extLst>
          </p:cNvPr>
          <p:cNvPicPr>
            <a:picLocks noChangeAspect="1"/>
          </p:cNvPicPr>
          <p:nvPr/>
        </p:nvPicPr>
        <p:blipFill>
          <a:blip r:embed="rId4"/>
          <a:stretch>
            <a:fillRect/>
          </a:stretch>
        </p:blipFill>
        <p:spPr>
          <a:xfrm>
            <a:off x="1379545" y="3429000"/>
            <a:ext cx="4121713" cy="3067757"/>
          </a:xfrm>
          <a:prstGeom prst="rect">
            <a:avLst/>
          </a:prstGeom>
        </p:spPr>
      </p:pic>
      <p:sp>
        <p:nvSpPr>
          <p:cNvPr id="10" name="Rectangle 9">
            <a:extLst>
              <a:ext uri="{FF2B5EF4-FFF2-40B4-BE49-F238E27FC236}">
                <a16:creationId xmlns:a16="http://schemas.microsoft.com/office/drawing/2014/main" id="{DA53BF9A-D8E2-422A-8B44-8EC43624EB5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17401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396336" y="144198"/>
            <a:ext cx="10515600" cy="1325600"/>
          </a:xfrm>
          <a:prstGeom prst="rect">
            <a:avLst/>
          </a:prstGeom>
          <a:noFill/>
          <a:ln>
            <a:noFill/>
          </a:ln>
        </p:spPr>
        <p:txBody>
          <a:bodyPr spcFirstLastPara="1" wrap="square" lIns="91433" tIns="45700" rIns="91433" bIns="45700" anchor="ctr" anchorCtr="0">
            <a:noAutofit/>
          </a:bodyPr>
          <a:lstStyle/>
          <a:p>
            <a:r>
              <a:rPr lang="en-US" sz="2900" b="1" spc="800">
                <a:solidFill>
                  <a:schemeClr val="bg1"/>
                </a:solidFill>
                <a:latin typeface="Abadi Extra Light"/>
              </a:rPr>
              <a:t>ZOOMING IN: VIETNAMESE</a:t>
            </a:r>
          </a:p>
        </p:txBody>
      </p:sp>
      <p:sp>
        <p:nvSpPr>
          <p:cNvPr id="10" name="TextBox 9">
            <a:extLst>
              <a:ext uri="{FF2B5EF4-FFF2-40B4-BE49-F238E27FC236}">
                <a16:creationId xmlns:a16="http://schemas.microsoft.com/office/drawing/2014/main" id="{5325E768-4D33-9B4C-8692-9E7B1A8EC8EA}"/>
              </a:ext>
            </a:extLst>
          </p:cNvPr>
          <p:cNvSpPr txBox="1"/>
          <p:nvPr/>
        </p:nvSpPr>
        <p:spPr>
          <a:xfrm>
            <a:off x="162599" y="1590520"/>
            <a:ext cx="4878324" cy="56184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0000"/>
                </a:solidFill>
                <a:effectLst/>
                <a:uLnTx/>
                <a:uFillTx/>
                <a:latin typeface="Abadi Extra Light"/>
                <a:ea typeface="+mn-lt"/>
                <a:cs typeface="Calibri"/>
              </a:rPr>
              <a:t>Context</a:t>
            </a:r>
            <a:endParaRPr kumimoji="0" lang="en-US" sz="2100" b="1" i="0" u="none" strike="noStrike" kern="1200" cap="none" spc="0" normalizeH="0" baseline="0" noProof="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a:ea typeface="+mn-lt"/>
                <a:cs typeface="Calibri"/>
              </a:rPr>
              <a:t>Massachusetts is home to over 53,000 Vietnamese Americans, who live primarily in Boston (Field’s Corner in Dorchester), Quincy, Randolph, Lowell, and Worcester.</a:t>
            </a:r>
            <a:r>
              <a:rPr kumimoji="0" lang="en-US" sz="1800" b="0" i="0" u="none" strike="noStrike" kern="1200" cap="none" spc="0" normalizeH="0" baseline="30000" noProof="0">
                <a:ln>
                  <a:noFill/>
                </a:ln>
                <a:solidFill>
                  <a:srgbClr val="000000"/>
                </a:solidFill>
                <a:effectLst/>
                <a:uLnTx/>
                <a:uFillTx/>
                <a:latin typeface="Abadi Extra Light"/>
                <a:ea typeface="+mn-lt"/>
                <a:cs typeface="Calibri"/>
              </a:rPr>
              <a:t>7</a:t>
            </a:r>
            <a:endParaRPr kumimoji="0" lang="en-US" sz="1800" b="0" i="0" u="none" strike="noStrike" kern="1200" cap="none" spc="0" normalizeH="0" baseline="30000" noProof="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0000"/>
                </a:solidFill>
                <a:effectLst/>
                <a:uLnTx/>
                <a:uFillTx/>
                <a:latin typeface="Abadi Extra Light"/>
                <a:ea typeface="+mn-lt"/>
                <a:cs typeface="Arial"/>
              </a:rPr>
              <a:t>Origin Story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a:ea typeface="+mn-lt"/>
                <a:cs typeface="Calibri"/>
              </a:rPr>
              <a:t>Since 1975, when the US military left Vietnam, many Vietnamese arrived in Massachusetts as refugees. The majority were non-English speaking with less formal education.</a:t>
            </a:r>
            <a:r>
              <a:rPr kumimoji="0" lang="en-US" sz="1800" b="0" i="0" u="none" strike="noStrike" kern="1200" cap="none" spc="0" normalizeH="0" baseline="30000" noProof="0">
                <a:ln>
                  <a:noFill/>
                </a:ln>
                <a:solidFill>
                  <a:srgbClr val="000000"/>
                </a:solidFill>
                <a:effectLst/>
                <a:uLnTx/>
                <a:uFillTx/>
                <a:latin typeface="Abadi Extra Light"/>
                <a:ea typeface="+mn-lt"/>
                <a:cs typeface="Calibri"/>
              </a:rPr>
              <a:t>8</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badi Extra Light"/>
              <a:ea typeface="+mn-lt"/>
              <a:cs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0000"/>
                </a:solidFill>
                <a:effectLst/>
                <a:uLnTx/>
                <a:uFillTx/>
                <a:latin typeface="Abadi Extra Light"/>
                <a:ea typeface="+mn-lt"/>
                <a:cs typeface="Arial"/>
              </a:rPr>
              <a:t>Outcome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a:ea typeface="+mn-lt"/>
                <a:cs typeface="Calibri"/>
              </a:rPr>
              <a:t>Like Cambodian Americans, Vietnamese Americans continue to face significant economic and social hardships, including high unemployment rates, housing instability, and family separation.</a:t>
            </a:r>
            <a:endParaRPr kumimoji="0" lang="en-US" sz="1800" b="0" i="0" u="none" strike="noStrike" kern="1200" cap="none" spc="0" normalizeH="0" baseline="0" noProof="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Pts val="3300"/>
              <a:buFontTx/>
              <a:buNone/>
              <a:tabLst/>
              <a:defRPr/>
            </a:pPr>
            <a:endParaRPr kumimoji="0" lang="en-US" sz="1800" b="1" i="0" u="none" strike="noStrike" kern="1200" cap="none" spc="0" normalizeH="0" baseline="0" noProof="0">
              <a:ln>
                <a:noFill/>
              </a:ln>
              <a:solidFill>
                <a:srgbClr val="000000"/>
              </a:solidFill>
              <a:effectLst/>
              <a:uLnTx/>
              <a:uFillTx/>
              <a:latin typeface="Abadi Extra Light"/>
              <a:ea typeface="+mn-lt"/>
              <a:cs typeface="Calibri"/>
            </a:endParaRPr>
          </a:p>
          <a:p>
            <a:pPr marL="0" marR="0" lvl="0" indent="0" algn="l" defTabSz="914400" rtl="0" eaLnBrk="1" fontAlgn="auto" latinLnBrk="0" hangingPunct="1">
              <a:lnSpc>
                <a:spcPct val="90000"/>
              </a:lnSpc>
              <a:spcBef>
                <a:spcPts val="0"/>
              </a:spcBef>
              <a:spcAft>
                <a:spcPts val="0"/>
              </a:spcAft>
              <a:buClrTx/>
              <a:buSzPts val="3300"/>
              <a:buFontTx/>
              <a:buNone/>
              <a:tabLst/>
              <a:defRPr/>
            </a:pPr>
            <a:endParaRPr kumimoji="0" lang="en-US" sz="1800" b="0" i="0" u="none" strike="noStrike" kern="1200" cap="none" spc="0" normalizeH="0" baseline="0" noProof="0">
              <a:ln>
                <a:noFill/>
              </a:ln>
              <a:solidFill>
                <a:srgbClr val="000000"/>
              </a:solidFill>
              <a:effectLst/>
              <a:uLnTx/>
              <a:uFillTx/>
              <a:latin typeface="Abadi Extra Light"/>
              <a:ea typeface="+mn-ea"/>
              <a:cs typeface="Calibri"/>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endParaRPr>
          </a:p>
        </p:txBody>
      </p:sp>
      <p:sp>
        <p:nvSpPr>
          <p:cNvPr id="12" name="Title 1">
            <a:extLst>
              <a:ext uri="{FF2B5EF4-FFF2-40B4-BE49-F238E27FC236}">
                <a16:creationId xmlns:a16="http://schemas.microsoft.com/office/drawing/2014/main" id="{3C168A06-451F-9548-BD7A-22A71070AD12}"/>
              </a:ext>
            </a:extLst>
          </p:cNvPr>
          <p:cNvSpPr txBox="1">
            <a:spLocks/>
          </p:cNvSpPr>
          <p:nvPr/>
        </p:nvSpPr>
        <p:spPr>
          <a:xfrm>
            <a:off x="6217622" y="1442974"/>
            <a:ext cx="5578333" cy="43322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a:ln>
                  <a:noFill/>
                </a:ln>
                <a:solidFill>
                  <a:srgbClr val="7030A0"/>
                </a:solidFill>
                <a:effectLst/>
                <a:uLnTx/>
                <a:uFillTx/>
                <a:latin typeface="Abadi Extra Light"/>
                <a:ea typeface="Batang"/>
                <a:cs typeface="Arial"/>
                <a:sym typeface="Arial"/>
              </a:rPr>
              <a:t>Impact of COVID-19 on Vietnamese Americans</a:t>
            </a:r>
            <a:endParaRPr kumimoji="0" lang="en-US" sz="1500" b="1" i="0" u="none" strike="noStrike" kern="1200" cap="none" spc="0" normalizeH="0" baseline="0" noProof="0">
              <a:ln>
                <a:noFill/>
              </a:ln>
              <a:solidFill>
                <a:srgbClr val="7030A0"/>
              </a:solidFill>
              <a:effectLst/>
              <a:uLnTx/>
              <a:uFillTx/>
              <a:latin typeface="Abadi Extra Light"/>
              <a:cs typeface="Arial"/>
              <a:sym typeface="Arial"/>
            </a:endParaRPr>
          </a:p>
        </p:txBody>
      </p:sp>
      <p:sp>
        <p:nvSpPr>
          <p:cNvPr id="17" name="TextBox 16">
            <a:extLst>
              <a:ext uri="{FF2B5EF4-FFF2-40B4-BE49-F238E27FC236}">
                <a16:creationId xmlns:a16="http://schemas.microsoft.com/office/drawing/2014/main" id="{FAED1D0F-3604-9744-BDE2-4C9DC54E8B5E}"/>
              </a:ext>
            </a:extLst>
          </p:cNvPr>
          <p:cNvSpPr txBox="1"/>
          <p:nvPr/>
        </p:nvSpPr>
        <p:spPr>
          <a:xfrm>
            <a:off x="7744856" y="1877084"/>
            <a:ext cx="4032739" cy="1600438"/>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lt"/>
                <a:cs typeface="Arial"/>
              </a:rPr>
              <a:t>Half </a:t>
            </a:r>
            <a:r>
              <a:rPr kumimoji="0" lang="en-US" sz="1400" b="0" i="0" u="none" strike="noStrike" kern="1200" cap="none" spc="0" normalizeH="0" baseline="0" noProof="0">
                <a:ln>
                  <a:noFill/>
                </a:ln>
                <a:solidFill>
                  <a:srgbClr val="000000"/>
                </a:solidFill>
                <a:effectLst/>
                <a:uLnTx/>
                <a:uFillTx/>
                <a:latin typeface="Arial"/>
                <a:ea typeface="+mn-lt"/>
                <a:cs typeface="Arial"/>
              </a:rPr>
              <a:t>of Vietnamese work outside of the home, leaving them more likely to be exposed to COVID-19.</a:t>
            </a:r>
            <a:endParaRPr kumimoji="0" lang="en-US"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mn-lt"/>
                <a:cs typeface="Arial"/>
              </a:rPr>
              <a:t>1 in 10 (11%) </a:t>
            </a:r>
            <a:r>
              <a:rPr kumimoji="0" lang="en-US" sz="1400" b="0" i="0" u="none" strike="noStrike" kern="1200" cap="none" spc="0" normalizeH="0" baseline="0" noProof="0">
                <a:ln>
                  <a:noFill/>
                </a:ln>
                <a:solidFill>
                  <a:srgbClr val="000000"/>
                </a:solidFill>
                <a:effectLst/>
                <a:uLnTx/>
                <a:uFillTx/>
                <a:latin typeface="Arial"/>
                <a:ea typeface="+mn-lt"/>
                <a:cs typeface="Arial"/>
              </a:rPr>
              <a:t>of employed Vietnamese experienced a recent job loss &amp; </a:t>
            </a:r>
            <a:r>
              <a:rPr kumimoji="0" lang="en-US" sz="1400" b="1" i="0" u="none" strike="noStrike" kern="1200" cap="none" spc="0" normalizeH="0" baseline="0" noProof="0">
                <a:ln>
                  <a:noFill/>
                </a:ln>
                <a:solidFill>
                  <a:srgbClr val="000000"/>
                </a:solidFill>
                <a:effectLst/>
                <a:uLnTx/>
                <a:uFillTx/>
                <a:latin typeface="Arial"/>
                <a:ea typeface="+mn-lt"/>
                <a:cs typeface="Arial"/>
              </a:rPr>
              <a:t>14% </a:t>
            </a:r>
            <a:r>
              <a:rPr kumimoji="0" lang="en-US" sz="1400" b="0" i="0" u="none" strike="noStrike" kern="1200" cap="none" spc="0" normalizeH="0" baseline="0" noProof="0">
                <a:ln>
                  <a:noFill/>
                </a:ln>
                <a:solidFill>
                  <a:srgbClr val="000000"/>
                </a:solidFill>
                <a:effectLst/>
                <a:uLnTx/>
                <a:uFillTx/>
                <a:latin typeface="Arial"/>
                <a:ea typeface="+mn-lt"/>
                <a:cs typeface="Arial"/>
              </a:rPr>
              <a:t>had reduced work hours.</a:t>
            </a:r>
          </a:p>
        </p:txBody>
      </p:sp>
      <p:sp>
        <p:nvSpPr>
          <p:cNvPr id="20" name="TextBox 19">
            <a:extLst>
              <a:ext uri="{FF2B5EF4-FFF2-40B4-BE49-F238E27FC236}">
                <a16:creationId xmlns:a16="http://schemas.microsoft.com/office/drawing/2014/main" id="{0303204D-9EF7-C846-8925-6D8718519EA1}"/>
              </a:ext>
            </a:extLst>
          </p:cNvPr>
          <p:cNvSpPr txBox="1"/>
          <p:nvPr/>
        </p:nvSpPr>
        <p:spPr>
          <a:xfrm>
            <a:off x="7744856" y="3560178"/>
            <a:ext cx="4051100" cy="1431161"/>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2 out of 3 (62%)</a:t>
            </a:r>
            <a:r>
              <a:rPr kumimoji="0" lang="en-US" sz="1400" b="0" i="0" u="none" strike="noStrike" kern="1200" cap="none" spc="0" normalizeH="0" baseline="0" noProof="0" dirty="0">
                <a:ln>
                  <a:noFill/>
                </a:ln>
                <a:solidFill>
                  <a:srgbClr val="000000"/>
                </a:solidFill>
                <a:effectLst/>
                <a:uLnTx/>
                <a:uFillTx/>
                <a:latin typeface="Arial"/>
                <a:ea typeface="+mn-lt"/>
                <a:cs typeface="Arial"/>
              </a:rPr>
              <a:t> worried about paying for 1 or more types of expenses or bills in the coming few weeks, </a:t>
            </a:r>
            <a:r>
              <a:rPr kumimoji="0" lang="en-US" sz="1400" b="0" i="0" u="none" strike="noStrike" kern="1200" cap="none" spc="0" normalizeH="0" baseline="0" noProof="0" dirty="0">
                <a:ln>
                  <a:noFill/>
                </a:ln>
                <a:solidFill>
                  <a:srgbClr val="7030A0"/>
                </a:solidFill>
                <a:effectLst/>
                <a:uLnTx/>
                <a:uFillTx/>
                <a:latin typeface="Arial"/>
                <a:ea typeface="+mn-lt"/>
                <a:cs typeface="Arial"/>
              </a:rPr>
              <a:t>the </a:t>
            </a:r>
            <a:r>
              <a:rPr kumimoji="0" lang="en-US" sz="1400" b="1" i="0" u="sng" strike="noStrike" kern="1200" cap="none" spc="0" normalizeH="0" baseline="0" noProof="0" dirty="0">
                <a:ln>
                  <a:noFill/>
                </a:ln>
                <a:solidFill>
                  <a:srgbClr val="7030A0"/>
                </a:solidFill>
                <a:effectLst/>
                <a:uLnTx/>
                <a:uFillTx/>
                <a:latin typeface="Arial"/>
                <a:ea typeface="+mn-lt"/>
                <a:cs typeface="Arial"/>
              </a:rPr>
              <a:t>2nd highest </a:t>
            </a:r>
            <a:r>
              <a:rPr kumimoji="0" lang="en-US" sz="1400" b="0" i="0" u="none" strike="noStrike" kern="1200" cap="none" spc="0" normalizeH="0" baseline="0" noProof="0" dirty="0">
                <a:ln>
                  <a:noFill/>
                </a:ln>
                <a:solidFill>
                  <a:srgbClr val="7030A0"/>
                </a:solidFill>
                <a:effectLst/>
                <a:uLnTx/>
                <a:uFillTx/>
                <a:latin typeface="Arial"/>
                <a:ea typeface="+mn-lt"/>
                <a:cs typeface="Arial"/>
              </a:rPr>
              <a:t>among all AAPI ethnic groups.</a:t>
            </a:r>
            <a:endParaRPr kumimoji="0" lang="en-US" sz="1800" b="0" i="0" u="none" strike="noStrike" kern="1200" cap="none" spc="0" normalizeH="0" baseline="0" noProof="0" dirty="0">
              <a:ln>
                <a:noFill/>
              </a:ln>
              <a:solidFill>
                <a:srgbClr val="7030A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030A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TextBox 21">
            <a:extLst>
              <a:ext uri="{FF2B5EF4-FFF2-40B4-BE49-F238E27FC236}">
                <a16:creationId xmlns:a16="http://schemas.microsoft.com/office/drawing/2014/main" id="{470CBE2C-EE3C-5944-B770-32376D34E401}"/>
              </a:ext>
            </a:extLst>
          </p:cNvPr>
          <p:cNvSpPr txBox="1"/>
          <p:nvPr/>
        </p:nvSpPr>
        <p:spPr>
          <a:xfrm>
            <a:off x="7772397" y="5653909"/>
            <a:ext cx="4032739" cy="73866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More than 1 in 4 (27%) </a:t>
            </a:r>
            <a:r>
              <a:rPr kumimoji="0" lang="en-US" sz="1400" b="0" i="0" u="none" strike="noStrike" kern="1200" cap="none" spc="0" normalizeH="0" baseline="0" noProof="0" dirty="0">
                <a:ln>
                  <a:noFill/>
                </a:ln>
                <a:solidFill>
                  <a:srgbClr val="000000"/>
                </a:solidFill>
                <a:effectLst/>
                <a:uLnTx/>
                <a:uFillTx/>
                <a:latin typeface="Arial"/>
                <a:ea typeface="+mn-lt"/>
                <a:cs typeface="Arial"/>
              </a:rPr>
              <a:t>worried about getting medication in the coming few weeks, </a:t>
            </a:r>
            <a:r>
              <a:rPr kumimoji="0" lang="en-US" sz="1400" b="0" i="0" u="none" strike="noStrike" kern="1200" cap="none" spc="0" normalizeH="0" baseline="0" noProof="0" dirty="0">
                <a:ln>
                  <a:noFill/>
                </a:ln>
                <a:solidFill>
                  <a:srgbClr val="7030A0"/>
                </a:solidFill>
                <a:effectLst/>
                <a:uLnTx/>
                <a:uFillTx/>
                <a:latin typeface="Arial"/>
                <a:ea typeface="+mn-lt"/>
                <a:cs typeface="Arial"/>
              </a:rPr>
              <a:t>2X as high compared to all CCIS respondents.</a:t>
            </a:r>
            <a:endParaRPr kumimoji="0" lang="en-US" sz="1800" b="0" i="0" u="none" strike="noStrike" kern="1200" cap="none" spc="0" normalizeH="0" baseline="0" noProof="0" dirty="0">
              <a:ln>
                <a:noFill/>
              </a:ln>
              <a:solidFill>
                <a:srgbClr val="7030A0"/>
              </a:solidFill>
              <a:effectLst/>
              <a:uLnTx/>
              <a:uFillTx/>
              <a:latin typeface="Arial"/>
              <a:ea typeface="+mn-ea"/>
              <a:cs typeface="Arial"/>
            </a:endParaRPr>
          </a:p>
        </p:txBody>
      </p:sp>
      <p:sp>
        <p:nvSpPr>
          <p:cNvPr id="18" name="TextBox 17">
            <a:extLst>
              <a:ext uri="{FF2B5EF4-FFF2-40B4-BE49-F238E27FC236}">
                <a16:creationId xmlns:a16="http://schemas.microsoft.com/office/drawing/2014/main" id="{B0E7CDA9-041E-DF44-966F-C42AC733E7F8}"/>
              </a:ext>
            </a:extLst>
          </p:cNvPr>
          <p:cNvSpPr txBox="1"/>
          <p:nvPr/>
        </p:nvSpPr>
        <p:spPr>
          <a:xfrm>
            <a:off x="7748461" y="4696515"/>
            <a:ext cx="4032739" cy="73866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Nearly half (48%) </a:t>
            </a:r>
            <a:r>
              <a:rPr kumimoji="0" lang="en-US" sz="1400" b="0" i="0" u="none" strike="noStrike" kern="1200" cap="none" spc="0" normalizeH="0" baseline="0" noProof="0" dirty="0">
                <a:ln>
                  <a:noFill/>
                </a:ln>
                <a:solidFill>
                  <a:srgbClr val="000000"/>
                </a:solidFill>
                <a:effectLst/>
                <a:uLnTx/>
                <a:uFillTx/>
                <a:latin typeface="Arial"/>
                <a:ea typeface="+mn-lt"/>
                <a:cs typeface="Arial"/>
              </a:rPr>
              <a:t>worried about getting food or groceries in the coming few weeks, </a:t>
            </a:r>
            <a:r>
              <a:rPr kumimoji="0" lang="en-US" sz="1400" b="0" i="0" u="none" strike="noStrike" kern="1200" cap="none" spc="0" normalizeH="0" baseline="0" noProof="0" dirty="0">
                <a:ln>
                  <a:noFill/>
                </a:ln>
                <a:solidFill>
                  <a:srgbClr val="7030A0"/>
                </a:solidFill>
                <a:effectLst/>
                <a:uLnTx/>
                <a:uFillTx/>
                <a:latin typeface="Arial"/>
                <a:ea typeface="+mn-lt"/>
                <a:cs typeface="Arial"/>
              </a:rPr>
              <a:t>nearly 2X as high compared to all CCIS respondents.</a:t>
            </a:r>
            <a:endParaRPr kumimoji="0" lang="en-US" sz="1800" b="0" i="0" u="none" strike="noStrike" kern="1200" cap="none" spc="0" normalizeH="0" baseline="0" noProof="0" dirty="0">
              <a:ln>
                <a:noFill/>
              </a:ln>
              <a:solidFill>
                <a:srgbClr val="7030A0"/>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A7EAE51E-8842-4F99-9118-0CF73BDFEDC2}"/>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CECB4B92-D0A3-4A97-9ACC-0967C2828C10}"/>
              </a:ext>
            </a:extLst>
          </p:cNvPr>
          <p:cNvPicPr>
            <a:picLocks noChangeAspect="1"/>
          </p:cNvPicPr>
          <p:nvPr/>
        </p:nvPicPr>
        <p:blipFill rotWithShape="1">
          <a:blip r:embed="rId3">
            <a:extLst>
              <a:ext uri="{28A0092B-C50C-407E-A947-70E740481C1C}">
                <a14:useLocalDpi xmlns:a14="http://schemas.microsoft.com/office/drawing/2010/main" val="0"/>
              </a:ext>
            </a:extLst>
          </a:blip>
          <a:srcRect b="16239"/>
          <a:stretch/>
        </p:blipFill>
        <p:spPr>
          <a:xfrm>
            <a:off x="6333242" y="2128933"/>
            <a:ext cx="1320776" cy="1100563"/>
          </a:xfrm>
          <a:prstGeom prst="rect">
            <a:avLst/>
          </a:prstGeom>
        </p:spPr>
      </p:pic>
      <p:pic>
        <p:nvPicPr>
          <p:cNvPr id="9" name="Picture 8">
            <a:extLst>
              <a:ext uri="{FF2B5EF4-FFF2-40B4-BE49-F238E27FC236}">
                <a16:creationId xmlns:a16="http://schemas.microsoft.com/office/drawing/2014/main" id="{A4C370BC-C40C-440E-A3D5-EA4E1874C48C}"/>
              </a:ext>
            </a:extLst>
          </p:cNvPr>
          <p:cNvPicPr>
            <a:picLocks noChangeAspect="1"/>
          </p:cNvPicPr>
          <p:nvPr/>
        </p:nvPicPr>
        <p:blipFill rotWithShape="1">
          <a:blip r:embed="rId4"/>
          <a:srcRect l="570" t="-2000" r="-285" b="15143"/>
          <a:stretch/>
        </p:blipFill>
        <p:spPr>
          <a:xfrm>
            <a:off x="6405049" y="4612806"/>
            <a:ext cx="1035576" cy="908129"/>
          </a:xfrm>
          <a:prstGeom prst="rect">
            <a:avLst/>
          </a:prstGeom>
        </p:spPr>
      </p:pic>
      <p:pic>
        <p:nvPicPr>
          <p:cNvPr id="6" name="Picture 5">
            <a:extLst>
              <a:ext uri="{FF2B5EF4-FFF2-40B4-BE49-F238E27FC236}">
                <a16:creationId xmlns:a16="http://schemas.microsoft.com/office/drawing/2014/main" id="{95E0BA94-61BF-4150-8718-31F412351F16}"/>
              </a:ext>
            </a:extLst>
          </p:cNvPr>
          <p:cNvPicPr>
            <a:picLocks noChangeAspect="1"/>
          </p:cNvPicPr>
          <p:nvPr/>
        </p:nvPicPr>
        <p:blipFill rotWithShape="1">
          <a:blip r:embed="rId5">
            <a:extLst>
              <a:ext uri="{28A0092B-C50C-407E-A947-70E740481C1C}">
                <a14:useLocalDpi xmlns:a14="http://schemas.microsoft.com/office/drawing/2010/main" val="0"/>
              </a:ext>
            </a:extLst>
          </a:blip>
          <a:srcRect b="14359"/>
          <a:stretch/>
        </p:blipFill>
        <p:spPr>
          <a:xfrm>
            <a:off x="6453764" y="3562707"/>
            <a:ext cx="937701" cy="789686"/>
          </a:xfrm>
          <a:prstGeom prst="rect">
            <a:avLst/>
          </a:prstGeom>
        </p:spPr>
      </p:pic>
      <p:pic>
        <p:nvPicPr>
          <p:cNvPr id="13" name="Picture 12">
            <a:extLst>
              <a:ext uri="{FF2B5EF4-FFF2-40B4-BE49-F238E27FC236}">
                <a16:creationId xmlns:a16="http://schemas.microsoft.com/office/drawing/2014/main" id="{FE483721-6AE6-458E-8602-2D4BAA6FD8A4}"/>
              </a:ext>
            </a:extLst>
          </p:cNvPr>
          <p:cNvPicPr>
            <a:picLocks noChangeAspect="1"/>
          </p:cNvPicPr>
          <p:nvPr/>
        </p:nvPicPr>
        <p:blipFill rotWithShape="1">
          <a:blip r:embed="rId6">
            <a:extLst>
              <a:ext uri="{28A0092B-C50C-407E-A947-70E740481C1C}">
                <a14:useLocalDpi xmlns:a14="http://schemas.microsoft.com/office/drawing/2010/main" val="0"/>
              </a:ext>
            </a:extLst>
          </a:blip>
          <a:srcRect b="21825"/>
          <a:stretch/>
        </p:blipFill>
        <p:spPr>
          <a:xfrm>
            <a:off x="6479755" y="5594329"/>
            <a:ext cx="1026970" cy="788779"/>
          </a:xfrm>
          <a:prstGeom prst="rect">
            <a:avLst/>
          </a:prstGeom>
        </p:spPr>
      </p:pic>
    </p:spTree>
    <p:extLst>
      <p:ext uri="{BB962C8B-B14F-4D97-AF65-F5344CB8AC3E}">
        <p14:creationId xmlns:p14="http://schemas.microsoft.com/office/powerpoint/2010/main" val="103233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00448"/>
            <a:ext cx="12191999" cy="9394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341250" y="91443"/>
            <a:ext cx="10976691"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INEQUITIES WITHIN THE AAPI “MONOLITH”</a:t>
            </a:r>
          </a:p>
        </p:txBody>
      </p:sp>
      <p:sp>
        <p:nvSpPr>
          <p:cNvPr id="9" name="TextBox 8">
            <a:extLst>
              <a:ext uri="{FF2B5EF4-FFF2-40B4-BE49-F238E27FC236}">
                <a16:creationId xmlns:a16="http://schemas.microsoft.com/office/drawing/2014/main" id="{9FC4FCDC-FD6A-8342-AF97-19E9F9D2F52A}"/>
              </a:ext>
            </a:extLst>
          </p:cNvPr>
          <p:cNvSpPr txBox="1"/>
          <p:nvPr/>
        </p:nvSpPr>
        <p:spPr>
          <a:xfrm>
            <a:off x="341251" y="1268134"/>
            <a:ext cx="11509500" cy="2845394"/>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Nationally, immigrants accounted for 81% of the growth in the Asian adult population since 1970.</a:t>
            </a:r>
            <a:r>
              <a:rPr kumimoji="0" lang="en-US" sz="19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This followed two major policy enactments 1) the 1965 Immigration and Nationality Act, drawing migrants from many countries for family reunification or as refugees, and 2) through skill-based programs such as the H-1B visa program.</a:t>
            </a:r>
            <a:r>
              <a:rPr kumimoji="0" lang="en-US" sz="19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a:t>
            </a: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The result is a widest variation in education levels and incomes within any race group.</a:t>
            </a:r>
            <a:r>
              <a:rPr kumimoji="0" lang="en-US" sz="1900" b="0" i="0" u="none" strike="noStrike" kern="1200" cap="none" spc="0" normalizeH="0" baseline="30000" noProof="0" dirty="0">
                <a:ln>
                  <a:noFill/>
                </a:ln>
                <a:solidFill>
                  <a:srgbClr val="0097A7">
                    <a:lumMod val="50000"/>
                  </a:srgbClr>
                </a:solidFill>
                <a:effectLst/>
                <a:uLnTx/>
                <a:uFillTx/>
                <a:latin typeface="Abadi Extra Light"/>
                <a:ea typeface="+mn-ea"/>
                <a:cs typeface="Calibri"/>
                <a:sym typeface="Arial"/>
              </a:rPr>
              <a:t>4</a:t>
            </a:r>
            <a:endPar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342900" marR="0" lvl="0" indent="-342900" algn="l" defTabSz="914400" rtl="0" eaLnBrk="1" fontAlgn="auto" latinLnBrk="0" hangingPunct="1">
              <a:lnSpc>
                <a:spcPct val="90000"/>
              </a:lnSpc>
              <a:spcBef>
                <a:spcPts val="600"/>
              </a:spcBef>
              <a:spcAft>
                <a:spcPts val="0"/>
              </a:spcAft>
              <a:buClr>
                <a:srgbClr val="000000"/>
              </a:buClr>
              <a:buSzPts val="3300"/>
              <a:buFont typeface="Arial" panose="020B0604020202020204" pitchFamily="34" charset="0"/>
              <a:buChar char="•"/>
              <a:tabLst/>
              <a:defRPr/>
            </a:pP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However, this does </a:t>
            </a:r>
            <a:r>
              <a:rPr kumimoji="0" lang="en-US" sz="1900" b="1"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NOT</a:t>
            </a:r>
            <a:r>
              <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rPr>
              <a:t> mean that the AAPI ethnicities with higher socio-economic status were not impacted by the pandemic.</a:t>
            </a:r>
          </a:p>
          <a:p>
            <a:pPr marL="0" marR="0" lvl="0" indent="0" algn="l" defTabSz="914400" rtl="0" eaLnBrk="1" fontAlgn="auto" latinLnBrk="0" hangingPunct="1">
              <a:lnSpc>
                <a:spcPct val="90000"/>
              </a:lnSpc>
              <a:spcBef>
                <a:spcPts val="600"/>
              </a:spcBef>
              <a:spcAft>
                <a:spcPts val="0"/>
              </a:spcAft>
              <a:buClr>
                <a:srgbClr val="000000"/>
              </a:buClr>
              <a:buSzPts val="3300"/>
              <a:buFontTx/>
              <a:buNone/>
              <a:tabLst/>
              <a:defRPr/>
            </a:pPr>
            <a:endPar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600"/>
              </a:spcBef>
              <a:spcAft>
                <a:spcPts val="0"/>
              </a:spcAft>
              <a:buClr>
                <a:srgbClr val="000000"/>
              </a:buClr>
              <a:buSzPts val="3300"/>
              <a:buFontTx/>
              <a:buNone/>
              <a:tabLst/>
              <a:defRPr/>
            </a:pPr>
            <a:endParaRPr kumimoji="0" lang="en-US" sz="19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p:txBody>
      </p:sp>
      <p:pic>
        <p:nvPicPr>
          <p:cNvPr id="8" name="Picture 7">
            <a:extLst>
              <a:ext uri="{FF2B5EF4-FFF2-40B4-BE49-F238E27FC236}">
                <a16:creationId xmlns:a16="http://schemas.microsoft.com/office/drawing/2014/main" id="{E1715E35-74F1-A04F-AFD1-3111AD52CD95}"/>
              </a:ext>
            </a:extLst>
          </p:cNvPr>
          <p:cNvPicPr>
            <a:picLocks noChangeAspect="1"/>
          </p:cNvPicPr>
          <p:nvPr/>
        </p:nvPicPr>
        <p:blipFill>
          <a:blip r:embed="rId3"/>
          <a:stretch>
            <a:fillRect/>
          </a:stretch>
        </p:blipFill>
        <p:spPr>
          <a:xfrm>
            <a:off x="6251495" y="3429000"/>
            <a:ext cx="3991059" cy="3067757"/>
          </a:xfrm>
          <a:prstGeom prst="rect">
            <a:avLst/>
          </a:prstGeom>
        </p:spPr>
      </p:pic>
      <p:pic>
        <p:nvPicPr>
          <p:cNvPr id="13" name="Picture 12">
            <a:extLst>
              <a:ext uri="{FF2B5EF4-FFF2-40B4-BE49-F238E27FC236}">
                <a16:creationId xmlns:a16="http://schemas.microsoft.com/office/drawing/2014/main" id="{8E630AF3-07EA-FB4F-BF1F-A5B78A2550DC}"/>
              </a:ext>
            </a:extLst>
          </p:cNvPr>
          <p:cNvPicPr>
            <a:picLocks noChangeAspect="1"/>
          </p:cNvPicPr>
          <p:nvPr/>
        </p:nvPicPr>
        <p:blipFill>
          <a:blip r:embed="rId4"/>
          <a:stretch>
            <a:fillRect/>
          </a:stretch>
        </p:blipFill>
        <p:spPr>
          <a:xfrm>
            <a:off x="1379545" y="3429000"/>
            <a:ext cx="4121713" cy="3067757"/>
          </a:xfrm>
          <a:prstGeom prst="rect">
            <a:avLst/>
          </a:prstGeom>
        </p:spPr>
      </p:pic>
      <p:sp>
        <p:nvSpPr>
          <p:cNvPr id="10" name="Rectangle 9">
            <a:extLst>
              <a:ext uri="{FF2B5EF4-FFF2-40B4-BE49-F238E27FC236}">
                <a16:creationId xmlns:a16="http://schemas.microsoft.com/office/drawing/2014/main" id="{DA53BF9A-D8E2-422A-8B44-8EC43624EB5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46087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5325E768-4D33-9B4C-8692-9E7B1A8EC8EA}"/>
              </a:ext>
            </a:extLst>
          </p:cNvPr>
          <p:cNvSpPr txBox="1"/>
          <p:nvPr/>
        </p:nvSpPr>
        <p:spPr>
          <a:xfrm>
            <a:off x="383257" y="1491268"/>
            <a:ext cx="5462714" cy="68234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lt"/>
                <a:cs typeface="Calibri"/>
              </a:rPr>
              <a:t>Context</a:t>
            </a:r>
            <a:endParaRPr kumimoji="0" lang="en-US" sz="2100" b="1" i="0" u="none" strike="noStrike" kern="1200" cap="none" spc="0" normalizeH="0" baseline="0" noProof="0" dirty="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a:ea typeface="+mn-lt"/>
                <a:cs typeface="Calibri"/>
              </a:rPr>
              <a:t>East Asians in Massachusetts come from China, Japan, South Korea, Mongolia, and Taiwan.</a:t>
            </a:r>
            <a:endParaRPr kumimoji="0" lang="en-US" sz="1800" b="0" i="0" u="none" strike="noStrike" kern="1200" cap="none" spc="0" normalizeH="0" baseline="0" noProof="0" dirty="0">
              <a:ln>
                <a:noFill/>
              </a:ln>
              <a:solidFill>
                <a:srgbClr val="000000"/>
              </a:solidFill>
              <a:effectLst/>
              <a:uLnTx/>
              <a:uFillTx/>
              <a:latin typeface="Abadi Extra Light"/>
              <a:ea typeface="+mn-lt"/>
              <a:cs typeface="Arial"/>
            </a:endParaRPr>
          </a:p>
          <a:p>
            <a:pPr marL="457200" marR="0" lvl="0" indent="-457200" algn="l" defTabSz="914400" rtl="0" eaLnBrk="1" fontAlgn="auto" latinLnBrk="0" hangingPunct="1">
              <a:lnSpc>
                <a:spcPct val="90000"/>
              </a:lnSpc>
              <a:spcBef>
                <a:spcPts val="0"/>
              </a:spcBef>
              <a:spcAft>
                <a:spcPts val="0"/>
              </a:spcAft>
              <a:buClrTx/>
              <a:buSzTx/>
              <a:buFont typeface="Arial,Sans-Serif"/>
              <a:buChar char="•"/>
              <a:tabLst/>
              <a:defRPr/>
            </a:pPr>
            <a:endParaRPr kumimoji="0" lang="en-US" sz="1800" b="0" i="0" u="none" strike="noStrike" kern="1200" cap="none" spc="0" normalizeH="0" baseline="0" noProof="0" dirty="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lt"/>
                <a:cs typeface="Arial"/>
              </a:rPr>
              <a:t>Origin Story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a:ea typeface="+mn-lt"/>
                <a:cs typeface="Arial"/>
              </a:rPr>
              <a:t>There is much diversity even among this group</a:t>
            </a:r>
            <a:r>
              <a:rPr kumimoji="0" lang="en-US" sz="1800" b="0" i="0" u="none" strike="noStrike" kern="1200" cap="none" spc="0" normalizeH="0" baseline="0" noProof="0" dirty="0">
                <a:ln>
                  <a:noFill/>
                </a:ln>
                <a:solidFill>
                  <a:srgbClr val="000000"/>
                </a:solidFill>
                <a:effectLst/>
                <a:uLnTx/>
                <a:uFillTx/>
                <a:latin typeface="Abadi Extra Light"/>
                <a:ea typeface="+mn-lt"/>
                <a:cs typeface="Calibri"/>
              </a:rPr>
              <a:t>, ranging from the first wave of working-class immigrants that took up jobs in restaurants and other service industries, to later waves of scholars and professionals now working in predominantly academic and</a:t>
            </a:r>
            <a:r>
              <a:rPr kumimoji="0" lang="en-US" sz="1800" b="0" i="0" u="none" strike="noStrike" kern="1200" cap="none" spc="0" normalizeH="0" baseline="0" noProof="0" dirty="0">
                <a:ln>
                  <a:noFill/>
                </a:ln>
                <a:solidFill>
                  <a:srgbClr val="000000"/>
                </a:solidFill>
                <a:effectLst/>
                <a:uLnTx/>
                <a:uFillTx/>
                <a:latin typeface="Abadi Extra Light"/>
                <a:ea typeface="+mn-lt"/>
                <a:cs typeface="Arial"/>
              </a:rPr>
              <a:t> STEM </a:t>
            </a:r>
            <a:r>
              <a:rPr kumimoji="0" lang="en-US" sz="1800" b="0" i="0" u="none" strike="noStrike" kern="1200" cap="none" spc="0" normalizeH="0" baseline="0" noProof="0" dirty="0">
                <a:ln>
                  <a:noFill/>
                </a:ln>
                <a:solidFill>
                  <a:srgbClr val="000000"/>
                </a:solidFill>
                <a:effectLst/>
                <a:uLnTx/>
                <a:uFillTx/>
                <a:latin typeface="Abadi Extra Light"/>
                <a:ea typeface="+mn-lt"/>
                <a:cs typeface="Calibri"/>
              </a:rPr>
              <a:t>fields.</a:t>
            </a:r>
            <a:r>
              <a:rPr kumimoji="0" lang="en-US" sz="1800" b="0" i="0" u="none" strike="noStrike" kern="1200" cap="none" spc="0" normalizeH="0" baseline="30000" noProof="0" dirty="0">
                <a:ln>
                  <a:noFill/>
                </a:ln>
                <a:solidFill>
                  <a:srgbClr val="000000"/>
                </a:solidFill>
                <a:effectLst/>
                <a:uLnTx/>
                <a:uFillTx/>
                <a:latin typeface="Abadi Extra Light"/>
                <a:ea typeface="+mn-lt"/>
                <a:cs typeface="Calibri"/>
              </a:rPr>
              <a:t>9</a:t>
            </a:r>
            <a:endParaRPr kumimoji="0" lang="en-US" sz="1800" b="0" i="0" u="none" strike="noStrike" kern="1200" cap="none" spc="0" normalizeH="0" baseline="30000" noProof="0" dirty="0">
              <a:ln>
                <a:noFill/>
              </a:ln>
              <a:solidFill>
                <a:srgbClr val="000000"/>
              </a:solidFill>
              <a:effectLst/>
              <a:uLnTx/>
              <a:uFillTx/>
              <a:latin typeface="Abadi Extra Light"/>
              <a:ea typeface="+mn-lt"/>
              <a:cs typeface="Arial"/>
            </a:endParaRPr>
          </a:p>
          <a:p>
            <a:pPr marL="457200" marR="0" lvl="0" indent="-457200" algn="l" defTabSz="914400" rtl="0" eaLnBrk="1" fontAlgn="auto" latinLnBrk="0" hangingPunct="1">
              <a:lnSpc>
                <a:spcPct val="90000"/>
              </a:lnSpc>
              <a:spcBef>
                <a:spcPts val="0"/>
              </a:spcBef>
              <a:spcAft>
                <a:spcPts val="0"/>
              </a:spcAft>
              <a:buClrTx/>
              <a:buSzTx/>
              <a:buFont typeface="Arial,Sans-Serif"/>
              <a:buChar char="•"/>
              <a:tabLst/>
              <a:defRPr/>
            </a:pPr>
            <a:endParaRPr kumimoji="0" lang="en-US" sz="1800" b="0" i="0" u="none" strike="noStrike" kern="1200" cap="none" spc="0" normalizeH="0" baseline="0" noProof="0" dirty="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lt"/>
                <a:cs typeface="Calibri"/>
              </a:rPr>
              <a:t>Outcome</a:t>
            </a:r>
            <a:endParaRPr kumimoji="0" lang="en-US" sz="2100" b="1" i="0" u="none" strike="noStrike" kern="1200" cap="none" spc="0" normalizeH="0" baseline="0" noProof="0" dirty="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a:ea typeface="+mn-lt"/>
                <a:cs typeface="Calibri"/>
              </a:rPr>
              <a:t>Though socioeconomically-driven health inequities are not immediately apparent from the data, East Asians still faced a unique set of significant challenges during the pandemic. Heightened concerns about COVID-19 related  discrimination, as well as financial concerns and job loss may explain, in part, the extremely high rates of delayed medical care among these communities.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a:ea typeface="+mn-lt"/>
              <a:cs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a:ea typeface="+mn-lt"/>
              <a:cs typeface="Arial"/>
            </a:endParaRPr>
          </a:p>
          <a:p>
            <a:pPr marL="457200" marR="0" lvl="0" indent="-457200" algn="l" defTabSz="914400" rtl="0" eaLnBrk="1" fontAlgn="auto" latinLnBrk="0" hangingPunct="1">
              <a:lnSpc>
                <a:spcPct val="90000"/>
              </a:lnSpc>
              <a:spcBef>
                <a:spcPts val="0"/>
              </a:spcBef>
              <a:spcAft>
                <a:spcPts val="0"/>
              </a:spcAft>
              <a:buClrTx/>
              <a:buSzTx/>
              <a:buFont typeface="Arial,Sans-Serif"/>
              <a:buChar char="•"/>
              <a:tabLst/>
              <a:defRPr/>
            </a:pPr>
            <a:endParaRPr kumimoji="0" lang="en-US" sz="1800" b="0" i="0" u="none" strike="noStrike" kern="1200" cap="none" spc="0" normalizeH="0" baseline="0" noProof="0" dirty="0">
              <a:ln>
                <a:noFill/>
              </a:ln>
              <a:solidFill>
                <a:srgbClr val="000000"/>
              </a:solidFill>
              <a:effectLst/>
              <a:uLnTx/>
              <a:uFillTx/>
              <a:latin typeface="Abadi Extra Light"/>
              <a:ea typeface="+mn-lt"/>
              <a:cs typeface="Arial"/>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000000"/>
              </a:solidFill>
              <a:effectLst/>
              <a:uLnTx/>
              <a:uFillTx/>
              <a:latin typeface="Abadi Extra Light"/>
              <a:ea typeface="+mn-lt"/>
              <a:cs typeface="Calibri"/>
            </a:endParaRPr>
          </a:p>
          <a:p>
            <a:pPr marL="0" marR="0" lvl="0" indent="0" algn="l" defTabSz="914400" rtl="0" eaLnBrk="1" fontAlgn="auto" latinLnBrk="0" hangingPunct="1">
              <a:lnSpc>
                <a:spcPct val="90000"/>
              </a:lnSpc>
              <a:spcBef>
                <a:spcPts val="0"/>
              </a:spcBef>
              <a:spcAft>
                <a:spcPts val="0"/>
              </a:spcAft>
              <a:buClrTx/>
              <a:buSzPts val="3300"/>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a:ea typeface="+mn-ea"/>
              <a:cs typeface="Calibri"/>
            </a:endParaRPr>
          </a:p>
          <a:p>
            <a:pPr marL="457200" marR="0" lvl="0" indent="-4572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dirty="0">
              <a:ln>
                <a:noFill/>
              </a:ln>
              <a:solidFill>
                <a:srgbClr val="0097A7">
                  <a:lumMod val="50000"/>
                </a:srgbClr>
              </a:solidFill>
              <a:effectLst/>
              <a:uLnTx/>
              <a:uFillTx/>
              <a:latin typeface="Abadi Extra Light"/>
              <a:ea typeface="+mn-ea"/>
              <a:cs typeface="Calibri"/>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396336" y="144198"/>
            <a:ext cx="10515600" cy="1325600"/>
          </a:xfrm>
          <a:prstGeom prst="rect">
            <a:avLst/>
          </a:prstGeom>
          <a:noFill/>
          <a:ln>
            <a:noFill/>
          </a:ln>
        </p:spPr>
        <p:txBody>
          <a:bodyPr spcFirstLastPara="1" wrap="square" lIns="91433" tIns="45700" rIns="91433" bIns="45700" anchor="ctr" anchorCtr="0">
            <a:noAutofit/>
          </a:bodyPr>
          <a:lstStyle/>
          <a:p>
            <a:r>
              <a:rPr lang="en-US" sz="2900" b="1" spc="800">
                <a:solidFill>
                  <a:schemeClr val="bg1"/>
                </a:solidFill>
                <a:latin typeface="Abadi Extra Light"/>
              </a:rPr>
              <a:t>ZOOMING IN: EAST ASIANS</a:t>
            </a:r>
            <a:endParaRPr lang="en-US">
              <a:solidFill>
                <a:schemeClr val="bg1"/>
              </a:solidFill>
            </a:endParaRPr>
          </a:p>
        </p:txBody>
      </p:sp>
      <p:sp>
        <p:nvSpPr>
          <p:cNvPr id="12" name="Title 1">
            <a:extLst>
              <a:ext uri="{FF2B5EF4-FFF2-40B4-BE49-F238E27FC236}">
                <a16:creationId xmlns:a16="http://schemas.microsoft.com/office/drawing/2014/main" id="{3C168A06-451F-9548-BD7A-22A71070AD12}"/>
              </a:ext>
            </a:extLst>
          </p:cNvPr>
          <p:cNvSpPr txBox="1">
            <a:spLocks/>
          </p:cNvSpPr>
          <p:nvPr/>
        </p:nvSpPr>
        <p:spPr>
          <a:xfrm>
            <a:off x="6217622" y="1442974"/>
            <a:ext cx="5578333" cy="43322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a:ln>
                  <a:noFill/>
                </a:ln>
                <a:solidFill>
                  <a:srgbClr val="7030A0"/>
                </a:solidFill>
                <a:effectLst/>
                <a:uLnTx/>
                <a:uFillTx/>
                <a:latin typeface="Abadi Extra Light"/>
                <a:ea typeface="Batang"/>
                <a:cs typeface="Arial"/>
                <a:sym typeface="Arial"/>
              </a:rPr>
              <a:t>Impact of COVID-19 on East Asians</a:t>
            </a:r>
            <a:endParaRPr kumimoji="0" lang="en-US" sz="1500" b="1" i="0" u="none" strike="noStrike" kern="1200" cap="none" spc="0" normalizeH="0" baseline="0" noProof="0">
              <a:ln>
                <a:noFill/>
              </a:ln>
              <a:solidFill>
                <a:srgbClr val="7030A0"/>
              </a:solidFill>
              <a:effectLst/>
              <a:uLnTx/>
              <a:uFillTx/>
              <a:latin typeface="Abadi Extra Light"/>
              <a:cs typeface="Arial"/>
              <a:sym typeface="Arial"/>
            </a:endParaRPr>
          </a:p>
        </p:txBody>
      </p:sp>
      <p:sp>
        <p:nvSpPr>
          <p:cNvPr id="22" name="TextBox 21">
            <a:extLst>
              <a:ext uri="{FF2B5EF4-FFF2-40B4-BE49-F238E27FC236}">
                <a16:creationId xmlns:a16="http://schemas.microsoft.com/office/drawing/2014/main" id="{470CBE2C-EE3C-5944-B770-32376D34E401}"/>
              </a:ext>
            </a:extLst>
          </p:cNvPr>
          <p:cNvSpPr txBox="1"/>
          <p:nvPr/>
        </p:nvSpPr>
        <p:spPr>
          <a:xfrm>
            <a:off x="7772397" y="5380935"/>
            <a:ext cx="4032739" cy="954107"/>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Over 1 in 3 (34%) Japanese </a:t>
            </a:r>
            <a:r>
              <a:rPr kumimoji="0" lang="en-US" sz="1400" b="0" i="0" u="none" strike="noStrike" kern="1200" cap="none" spc="0" normalizeH="0" baseline="0" noProof="0" dirty="0">
                <a:ln>
                  <a:noFill/>
                </a:ln>
                <a:solidFill>
                  <a:srgbClr val="000000"/>
                </a:solidFill>
                <a:effectLst/>
                <a:uLnTx/>
                <a:uFillTx/>
                <a:latin typeface="Arial"/>
                <a:ea typeface="+mn-lt"/>
                <a:cs typeface="Arial"/>
              </a:rPr>
              <a:t>have also not gotten the medical care that they needed. </a:t>
            </a:r>
            <a:r>
              <a:rPr kumimoji="0" lang="en-US" sz="1400" b="0" i="0" u="none" strike="noStrike" kern="1200" cap="none" spc="0" normalizeH="0" baseline="0" noProof="0" dirty="0">
                <a:ln>
                  <a:noFill/>
                </a:ln>
                <a:solidFill>
                  <a:srgbClr val="7030A0"/>
                </a:solidFill>
                <a:effectLst/>
                <a:uLnTx/>
                <a:uFillTx/>
                <a:latin typeface="Arial"/>
                <a:ea typeface="+mn-lt"/>
                <a:cs typeface="Arial"/>
              </a:rPr>
              <a:t>This is the </a:t>
            </a:r>
            <a:r>
              <a:rPr kumimoji="0" lang="en-US" sz="1400" b="1" i="0" u="none" strike="noStrike" kern="1200" cap="none" spc="0" normalizeH="0" baseline="0" noProof="0" dirty="0">
                <a:ln>
                  <a:noFill/>
                </a:ln>
                <a:solidFill>
                  <a:srgbClr val="7030A0"/>
                </a:solidFill>
                <a:effectLst/>
                <a:uLnTx/>
                <a:uFillTx/>
                <a:latin typeface="Arial"/>
                <a:ea typeface="+mn-lt"/>
                <a:cs typeface="Arial"/>
              </a:rPr>
              <a:t>4th highest </a:t>
            </a:r>
            <a:r>
              <a:rPr kumimoji="0" lang="en-US" sz="1400" b="0" i="0" u="none" strike="noStrike" kern="1200" cap="none" spc="0" normalizeH="0" baseline="0" noProof="0" dirty="0">
                <a:ln>
                  <a:noFill/>
                </a:ln>
                <a:solidFill>
                  <a:srgbClr val="7030A0"/>
                </a:solidFill>
                <a:effectLst/>
                <a:uLnTx/>
                <a:uFillTx/>
                <a:latin typeface="Arial"/>
                <a:ea typeface="+mn-lt"/>
                <a:cs typeface="Arial"/>
              </a:rPr>
              <a:t>reported rate among all CCIS ethnic groups.</a:t>
            </a:r>
            <a:endParaRPr kumimoji="0" lang="en-US" sz="1800" b="0" i="0" u="none" strike="noStrike" kern="1200" cap="none" spc="0" normalizeH="0" baseline="0" noProof="0" dirty="0">
              <a:ln>
                <a:noFill/>
              </a:ln>
              <a:solidFill>
                <a:srgbClr val="7030A0"/>
              </a:solidFill>
              <a:effectLst/>
              <a:uLnTx/>
              <a:uFillTx/>
              <a:latin typeface="Arial"/>
              <a:ea typeface="+mn-ea"/>
              <a:cs typeface="Arial"/>
            </a:endParaRPr>
          </a:p>
        </p:txBody>
      </p:sp>
      <p:sp>
        <p:nvSpPr>
          <p:cNvPr id="18" name="TextBox 17">
            <a:extLst>
              <a:ext uri="{FF2B5EF4-FFF2-40B4-BE49-F238E27FC236}">
                <a16:creationId xmlns:a16="http://schemas.microsoft.com/office/drawing/2014/main" id="{B0E7CDA9-041E-DF44-966F-C42AC733E7F8}"/>
              </a:ext>
            </a:extLst>
          </p:cNvPr>
          <p:cNvSpPr txBox="1"/>
          <p:nvPr/>
        </p:nvSpPr>
        <p:spPr>
          <a:xfrm>
            <a:off x="7776004" y="4423541"/>
            <a:ext cx="4032739" cy="954107"/>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Over 2 in 5 (41%) Koreans </a:t>
            </a:r>
            <a:r>
              <a:rPr kumimoji="0" lang="en-US" sz="1400" b="0" i="0" u="none" strike="noStrike" kern="1200" cap="none" spc="0" normalizeH="0" baseline="0" noProof="0" dirty="0">
                <a:ln>
                  <a:noFill/>
                </a:ln>
                <a:solidFill>
                  <a:srgbClr val="000000"/>
                </a:solidFill>
                <a:effectLst/>
                <a:uLnTx/>
                <a:uFillTx/>
                <a:latin typeface="Arial"/>
                <a:ea typeface="+mn-lt"/>
                <a:cs typeface="Arial"/>
              </a:rPr>
              <a:t>have not gotten the medical care that they needed. </a:t>
            </a:r>
            <a:r>
              <a:rPr kumimoji="0" lang="en-US" sz="1400" b="0" i="0" u="none" strike="noStrike" kern="1200" cap="none" spc="0" normalizeH="0" baseline="0" noProof="0" dirty="0">
                <a:ln>
                  <a:noFill/>
                </a:ln>
                <a:solidFill>
                  <a:srgbClr val="7030A0"/>
                </a:solidFill>
                <a:effectLst/>
                <a:uLnTx/>
                <a:uFillTx/>
                <a:latin typeface="Arial"/>
                <a:ea typeface="+mn-lt"/>
                <a:cs typeface="Arial"/>
              </a:rPr>
              <a:t>This is the </a:t>
            </a:r>
            <a:r>
              <a:rPr kumimoji="0" lang="en-US" sz="1400" b="1" i="0" u="none" strike="noStrike" kern="1200" cap="none" spc="0" normalizeH="0" baseline="0" noProof="0" dirty="0">
                <a:ln>
                  <a:noFill/>
                </a:ln>
                <a:solidFill>
                  <a:srgbClr val="7030A0"/>
                </a:solidFill>
                <a:effectLst/>
                <a:uLnTx/>
                <a:uFillTx/>
                <a:latin typeface="Arial"/>
                <a:ea typeface="+mn-lt"/>
                <a:cs typeface="Arial"/>
              </a:rPr>
              <a:t>highest</a:t>
            </a:r>
            <a:r>
              <a:rPr kumimoji="0" lang="en-US" sz="1400" b="0" i="0" u="none" strike="noStrike" kern="1200" cap="none" spc="0" normalizeH="0" baseline="0" noProof="0" dirty="0">
                <a:ln>
                  <a:noFill/>
                </a:ln>
                <a:solidFill>
                  <a:srgbClr val="7030A0"/>
                </a:solidFill>
                <a:effectLst/>
                <a:uLnTx/>
                <a:uFillTx/>
                <a:latin typeface="Arial"/>
                <a:ea typeface="+mn-lt"/>
                <a:cs typeface="Arial"/>
              </a:rPr>
              <a:t> reported rate among all CCIS ethnic groups.</a:t>
            </a:r>
            <a:endParaRPr kumimoji="0" lang="en-US" sz="1800" b="0" i="0" u="none" strike="noStrike" kern="1200" cap="none" spc="0" normalizeH="0" baseline="0" noProof="0" dirty="0">
              <a:ln>
                <a:noFill/>
              </a:ln>
              <a:solidFill>
                <a:srgbClr val="7030A0"/>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A7EAE51E-8842-4F99-9118-0CF73BDFEDC2}"/>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pic>
        <p:nvPicPr>
          <p:cNvPr id="7" name="Picture 6">
            <a:extLst>
              <a:ext uri="{FF2B5EF4-FFF2-40B4-BE49-F238E27FC236}">
                <a16:creationId xmlns:a16="http://schemas.microsoft.com/office/drawing/2014/main" id="{9345AA82-1936-4AEE-B007-0EE4249D469D}"/>
              </a:ext>
            </a:extLst>
          </p:cNvPr>
          <p:cNvPicPr>
            <a:picLocks noChangeAspect="1"/>
          </p:cNvPicPr>
          <p:nvPr/>
        </p:nvPicPr>
        <p:blipFill rotWithShape="1">
          <a:blip r:embed="rId3">
            <a:extLst>
              <a:ext uri="{28A0092B-C50C-407E-A947-70E740481C1C}">
                <a14:useLocalDpi xmlns:a14="http://schemas.microsoft.com/office/drawing/2010/main" val="0"/>
              </a:ext>
            </a:extLst>
          </a:blip>
          <a:srcRect b="15833"/>
          <a:stretch/>
        </p:blipFill>
        <p:spPr>
          <a:xfrm>
            <a:off x="6239710" y="4683943"/>
            <a:ext cx="1334295" cy="1125556"/>
          </a:xfrm>
          <a:prstGeom prst="rect">
            <a:avLst/>
          </a:prstGeom>
        </p:spPr>
      </p:pic>
      <p:sp>
        <p:nvSpPr>
          <p:cNvPr id="23" name="TextBox 22">
            <a:extLst>
              <a:ext uri="{FF2B5EF4-FFF2-40B4-BE49-F238E27FC236}">
                <a16:creationId xmlns:a16="http://schemas.microsoft.com/office/drawing/2014/main" id="{570A0586-C264-4F35-B2D6-17616A92DEA3}"/>
              </a:ext>
            </a:extLst>
          </p:cNvPr>
          <p:cNvSpPr txBox="1"/>
          <p:nvPr/>
        </p:nvSpPr>
        <p:spPr>
          <a:xfrm>
            <a:off x="7772397" y="2122489"/>
            <a:ext cx="4172696" cy="73866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Japanese</a:t>
            </a:r>
            <a:r>
              <a:rPr kumimoji="0" lang="en-US" sz="1400" b="0" i="0" u="none" strike="noStrike" kern="1200" cap="none" spc="0" normalizeH="0" baseline="0" noProof="0" dirty="0">
                <a:ln>
                  <a:noFill/>
                </a:ln>
                <a:solidFill>
                  <a:srgbClr val="000000"/>
                </a:solidFill>
                <a:effectLst/>
                <a:uLnTx/>
                <a:uFillTx/>
                <a:latin typeface="Arial"/>
                <a:ea typeface="+mn-lt"/>
                <a:cs typeface="Arial"/>
              </a:rPr>
              <a:t> and </a:t>
            </a:r>
            <a:r>
              <a:rPr kumimoji="0" lang="en-US" sz="1400" b="1" i="0" u="none" strike="noStrike" kern="1200" cap="none" spc="0" normalizeH="0" baseline="0" noProof="0" dirty="0">
                <a:ln>
                  <a:noFill/>
                </a:ln>
                <a:solidFill>
                  <a:srgbClr val="000000"/>
                </a:solidFill>
                <a:effectLst/>
                <a:uLnTx/>
                <a:uFillTx/>
                <a:latin typeface="Arial"/>
                <a:ea typeface="+mn-lt"/>
                <a:cs typeface="Arial"/>
              </a:rPr>
              <a:t>Koreans</a:t>
            </a:r>
            <a:r>
              <a:rPr kumimoji="0" lang="en-US" sz="1400" b="0" i="0" u="none" strike="noStrike" kern="1200" cap="none" spc="0" normalizeH="0" baseline="0" noProof="0" dirty="0">
                <a:ln>
                  <a:noFill/>
                </a:ln>
                <a:solidFill>
                  <a:srgbClr val="000000"/>
                </a:solidFill>
                <a:effectLst/>
                <a:uLnTx/>
                <a:uFillTx/>
                <a:latin typeface="Arial"/>
                <a:ea typeface="+mn-lt"/>
                <a:cs typeface="Arial"/>
              </a:rPr>
              <a:t> experienced some of the </a:t>
            </a:r>
            <a:r>
              <a:rPr kumimoji="0" lang="en-US" sz="1400" b="1" i="0" u="none" strike="noStrike" kern="1200" cap="none" spc="0" normalizeH="0" baseline="0" noProof="0" dirty="0">
                <a:ln>
                  <a:noFill/>
                </a:ln>
                <a:solidFill>
                  <a:srgbClr val="7030A0"/>
                </a:solidFill>
                <a:effectLst/>
                <a:uLnTx/>
                <a:uFillTx/>
                <a:latin typeface="Arial"/>
                <a:ea typeface="+mn-lt"/>
                <a:cs typeface="Arial"/>
              </a:rPr>
              <a:t>highest rates </a:t>
            </a:r>
            <a:r>
              <a:rPr kumimoji="0" lang="en-US" sz="1400" b="0" i="0" u="none" strike="noStrike" kern="1200" cap="none" spc="0" normalizeH="0" baseline="0" noProof="0" dirty="0">
                <a:ln>
                  <a:noFill/>
                </a:ln>
                <a:solidFill>
                  <a:srgbClr val="7030A0"/>
                </a:solidFill>
                <a:effectLst/>
                <a:uLnTx/>
                <a:uFillTx/>
                <a:latin typeface="Arial"/>
                <a:ea typeface="+mn-lt"/>
                <a:cs typeface="Arial"/>
              </a:rPr>
              <a:t>of job loss and reduced work hours among </a:t>
            </a:r>
            <a:r>
              <a:rPr kumimoji="0" lang="en-US" sz="1400" b="1" i="0" u="none" strike="noStrike" kern="1200" cap="none" spc="0" normalizeH="0" baseline="0" noProof="0" dirty="0">
                <a:ln>
                  <a:noFill/>
                </a:ln>
                <a:solidFill>
                  <a:srgbClr val="7030A0"/>
                </a:solidFill>
                <a:effectLst/>
                <a:uLnTx/>
                <a:uFillTx/>
                <a:latin typeface="Arial"/>
                <a:ea typeface="+mn-lt"/>
                <a:cs typeface="Arial"/>
              </a:rPr>
              <a:t>all CCIS ethnic groups.</a:t>
            </a:r>
            <a:endParaRPr kumimoji="0" lang="en-US" sz="1400" b="0" i="0" u="none" strike="noStrike" kern="1200" cap="none" spc="0" normalizeH="0" baseline="0" noProof="0" dirty="0">
              <a:ln>
                <a:noFill/>
              </a:ln>
              <a:solidFill>
                <a:srgbClr val="7030A0"/>
              </a:solidFill>
              <a:effectLst/>
              <a:uLnTx/>
              <a:uFillTx/>
              <a:latin typeface="Arial"/>
              <a:ea typeface="+mn-lt"/>
              <a:cs typeface="Arial"/>
            </a:endParaRPr>
          </a:p>
        </p:txBody>
      </p:sp>
      <p:pic>
        <p:nvPicPr>
          <p:cNvPr id="16" name="Picture 15">
            <a:extLst>
              <a:ext uri="{FF2B5EF4-FFF2-40B4-BE49-F238E27FC236}">
                <a16:creationId xmlns:a16="http://schemas.microsoft.com/office/drawing/2014/main" id="{1BE42EC8-D3E5-5B4C-BF5B-CC968457DB65}"/>
              </a:ext>
            </a:extLst>
          </p:cNvPr>
          <p:cNvPicPr>
            <a:picLocks noChangeAspect="1"/>
          </p:cNvPicPr>
          <p:nvPr/>
        </p:nvPicPr>
        <p:blipFill rotWithShape="1">
          <a:blip r:embed="rId4">
            <a:extLst>
              <a:ext uri="{28A0092B-C50C-407E-A947-70E740481C1C}">
                <a14:useLocalDpi xmlns:a14="http://schemas.microsoft.com/office/drawing/2010/main" val="0"/>
              </a:ext>
            </a:extLst>
          </a:blip>
          <a:srcRect b="16239"/>
          <a:stretch/>
        </p:blipFill>
        <p:spPr>
          <a:xfrm>
            <a:off x="6253229" y="1979459"/>
            <a:ext cx="1320776" cy="1100563"/>
          </a:xfrm>
          <a:prstGeom prst="rect">
            <a:avLst/>
          </a:prstGeom>
        </p:spPr>
      </p:pic>
      <p:sp>
        <p:nvSpPr>
          <p:cNvPr id="19" name="TextBox 18">
            <a:extLst>
              <a:ext uri="{FF2B5EF4-FFF2-40B4-BE49-F238E27FC236}">
                <a16:creationId xmlns:a16="http://schemas.microsoft.com/office/drawing/2014/main" id="{2A17443F-822A-D74D-91ED-3B9C23C4717C}"/>
              </a:ext>
            </a:extLst>
          </p:cNvPr>
          <p:cNvSpPr txBox="1"/>
          <p:nvPr/>
        </p:nvSpPr>
        <p:spPr>
          <a:xfrm>
            <a:off x="7772397" y="3335646"/>
            <a:ext cx="4187841" cy="738664"/>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lt"/>
                <a:cs typeface="Arial"/>
              </a:rPr>
              <a:t>Chinese,</a:t>
            </a:r>
            <a:r>
              <a:rPr kumimoji="0" lang="en-US" sz="1400" b="0" i="0" u="none" strike="noStrike" kern="1200" cap="none" spc="0" normalizeH="0" baseline="0" noProof="0" dirty="0">
                <a:ln>
                  <a:noFill/>
                </a:ln>
                <a:solidFill>
                  <a:srgbClr val="000000"/>
                </a:solidFill>
                <a:effectLst/>
                <a:uLnTx/>
                <a:uFillTx/>
                <a:latin typeface="Arial"/>
                <a:ea typeface="+mn-lt"/>
                <a:cs typeface="Arial"/>
              </a:rPr>
              <a:t> </a:t>
            </a:r>
            <a:r>
              <a:rPr kumimoji="0" lang="en-US" sz="1400" b="1" i="0" u="none" strike="noStrike" kern="1200" cap="none" spc="0" normalizeH="0" baseline="0" noProof="0" dirty="0">
                <a:ln>
                  <a:noFill/>
                </a:ln>
                <a:solidFill>
                  <a:srgbClr val="000000"/>
                </a:solidFill>
                <a:effectLst/>
                <a:uLnTx/>
                <a:uFillTx/>
                <a:latin typeface="Arial"/>
                <a:ea typeface="+mn-lt"/>
                <a:cs typeface="Arial"/>
              </a:rPr>
              <a:t>Korean, </a:t>
            </a:r>
            <a:r>
              <a:rPr kumimoji="0" lang="en-US" sz="1400" b="0" i="0" u="none" strike="noStrike" kern="1200" cap="none" spc="0" normalizeH="0" baseline="0" noProof="0" dirty="0">
                <a:ln>
                  <a:noFill/>
                </a:ln>
                <a:solidFill>
                  <a:srgbClr val="000000"/>
                </a:solidFill>
                <a:effectLst/>
                <a:uLnTx/>
                <a:uFillTx/>
                <a:latin typeface="Arial"/>
                <a:ea typeface="+mn-lt"/>
                <a:cs typeface="Arial"/>
              </a:rPr>
              <a:t>and</a:t>
            </a:r>
            <a:r>
              <a:rPr kumimoji="0" lang="en-US" sz="1400" b="1" i="0" u="none" strike="noStrike" kern="1200" cap="none" spc="0" normalizeH="0" baseline="0" noProof="0" dirty="0">
                <a:ln>
                  <a:noFill/>
                </a:ln>
                <a:solidFill>
                  <a:srgbClr val="000000"/>
                </a:solidFill>
                <a:effectLst/>
                <a:uLnTx/>
                <a:uFillTx/>
                <a:latin typeface="Arial"/>
                <a:ea typeface="+mn-lt"/>
                <a:cs typeface="Arial"/>
              </a:rPr>
              <a:t> Japanese </a:t>
            </a:r>
            <a:r>
              <a:rPr kumimoji="0" lang="en-US" sz="1400" b="0" i="0" u="none" strike="noStrike" kern="1200" cap="none" spc="0" normalizeH="0" baseline="0" noProof="0" dirty="0">
                <a:ln>
                  <a:noFill/>
                </a:ln>
                <a:solidFill>
                  <a:srgbClr val="000000"/>
                </a:solidFill>
                <a:effectLst/>
                <a:uLnTx/>
                <a:uFillTx/>
                <a:latin typeface="Arial"/>
                <a:ea typeface="+mn-lt"/>
                <a:cs typeface="Arial"/>
              </a:rPr>
              <a:t>residents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lt"/>
                <a:cs typeface="Arial"/>
              </a:rPr>
              <a:t>reported some of the </a:t>
            </a:r>
            <a:r>
              <a:rPr kumimoji="0" lang="en-US" sz="1400" b="1" i="0" u="none" strike="noStrike" kern="1200" cap="none" spc="0" normalizeH="0" baseline="0" noProof="0" dirty="0">
                <a:ln>
                  <a:noFill/>
                </a:ln>
                <a:solidFill>
                  <a:srgbClr val="7030A0"/>
                </a:solidFill>
                <a:effectLst/>
                <a:uLnTx/>
                <a:uFillTx/>
                <a:latin typeface="Arial"/>
                <a:ea typeface="+mn-lt"/>
                <a:cs typeface="Arial"/>
              </a:rPr>
              <a:t>highest rates </a:t>
            </a:r>
            <a:r>
              <a:rPr kumimoji="0" lang="en-US" sz="1400" b="0" i="0" u="none" strike="noStrike" kern="1200" cap="none" spc="0" normalizeH="0" baseline="0" noProof="0" dirty="0">
                <a:ln>
                  <a:noFill/>
                </a:ln>
                <a:solidFill>
                  <a:srgbClr val="7030A0"/>
                </a:solidFill>
                <a:effectLst/>
                <a:uLnTx/>
                <a:uFillTx/>
                <a:latin typeface="Arial"/>
                <a:ea typeface="+mn-lt"/>
                <a:cs typeface="Arial"/>
              </a:rPr>
              <a:t>of discrimination among </a:t>
            </a:r>
            <a:r>
              <a:rPr kumimoji="0" lang="en-US" sz="1400" b="1" i="0" u="none" strike="noStrike" kern="1200" cap="none" spc="0" normalizeH="0" baseline="0" noProof="0" dirty="0">
                <a:ln>
                  <a:noFill/>
                </a:ln>
                <a:solidFill>
                  <a:srgbClr val="7030A0"/>
                </a:solidFill>
                <a:effectLst/>
                <a:uLnTx/>
                <a:uFillTx/>
                <a:latin typeface="Arial"/>
                <a:ea typeface="+mn-lt"/>
                <a:cs typeface="Arial"/>
              </a:rPr>
              <a:t>all CCIS ethnic groups.</a:t>
            </a:r>
            <a:endParaRPr kumimoji="0" lang="en-US" sz="1400" b="0" i="0" u="none" strike="noStrike" kern="1200" cap="none" spc="0" normalizeH="0" baseline="0" noProof="0" dirty="0">
              <a:ln>
                <a:noFill/>
              </a:ln>
              <a:solidFill>
                <a:srgbClr val="7030A0"/>
              </a:solidFill>
              <a:effectLst/>
              <a:uLnTx/>
              <a:uFillTx/>
              <a:latin typeface="Arial"/>
              <a:ea typeface="+mn-lt"/>
              <a:cs typeface="Arial"/>
            </a:endParaRPr>
          </a:p>
        </p:txBody>
      </p:sp>
      <p:pic>
        <p:nvPicPr>
          <p:cNvPr id="25" name="Google Shape;96;p18">
            <a:extLst>
              <a:ext uri="{FF2B5EF4-FFF2-40B4-BE49-F238E27FC236}">
                <a16:creationId xmlns:a16="http://schemas.microsoft.com/office/drawing/2014/main" id="{094F40DD-196A-C743-9CAF-BCBF8691A0EE}"/>
              </a:ext>
            </a:extLst>
          </p:cNvPr>
          <p:cNvPicPr preferRelativeResize="0"/>
          <p:nvPr/>
        </p:nvPicPr>
        <p:blipFill>
          <a:blip r:embed="rId5">
            <a:alphaModFix/>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6299629" y="3292569"/>
            <a:ext cx="1227975" cy="1070595"/>
          </a:xfrm>
          <a:prstGeom prst="rect">
            <a:avLst/>
          </a:prstGeom>
          <a:noFill/>
          <a:ln>
            <a:noFill/>
          </a:ln>
        </p:spPr>
      </p:pic>
    </p:spTree>
    <p:extLst>
      <p:ext uri="{BB962C8B-B14F-4D97-AF65-F5344CB8AC3E}">
        <p14:creationId xmlns:p14="http://schemas.microsoft.com/office/powerpoint/2010/main" val="1069501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506505" y="125837"/>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ANTI-ASIAN SENTIMENTS</a:t>
            </a:r>
          </a:p>
        </p:txBody>
      </p:sp>
      <p:sp>
        <p:nvSpPr>
          <p:cNvPr id="10" name="TextBox 9">
            <a:extLst>
              <a:ext uri="{FF2B5EF4-FFF2-40B4-BE49-F238E27FC236}">
                <a16:creationId xmlns:a16="http://schemas.microsoft.com/office/drawing/2014/main" id="{5325E768-4D33-9B4C-8692-9E7B1A8EC8EA}"/>
              </a:ext>
            </a:extLst>
          </p:cNvPr>
          <p:cNvSpPr txBox="1"/>
          <p:nvPr/>
        </p:nvSpPr>
        <p:spPr>
          <a:xfrm>
            <a:off x="134023" y="1327442"/>
            <a:ext cx="11713419" cy="338862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As we have seen on the news countless times over the last year, Asian Americans have increasingly become victims of Anti-Asian violence. Though this violence is not new, it has been exacerbated since the beginning of the pandemic with a spike in racism and xenophobia linked to pandemic-related rhetoric.</a:t>
            </a:r>
            <a:endParaRPr kumimoji="0" lang="en-US" sz="1900" b="0" i="0" u="none" strike="noStrike" kern="1200" cap="none" spc="0" normalizeH="0" baseline="3000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10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19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AAPI communities in Massachusetts were among those most severely impacted by experiences of discrimination during the pandemic</a:t>
            </a:r>
            <a:r>
              <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a:t>
            </a:r>
          </a:p>
          <a:p>
            <a:pPr marL="342900" marR="0" lvl="0" indent="-3429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		</a:t>
            </a:r>
          </a:p>
          <a:p>
            <a:pPr marL="342900" marR="0" lvl="0" indent="-3429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a:p>
            <a:pPr marL="342900" marR="0" lvl="0" indent="-342900"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endParaRPr kumimoji="0" lang="en-US" sz="19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endParaRPr>
          </a:p>
        </p:txBody>
      </p:sp>
      <p:pic>
        <p:nvPicPr>
          <p:cNvPr id="4" name="Picture 3">
            <a:extLst>
              <a:ext uri="{FF2B5EF4-FFF2-40B4-BE49-F238E27FC236}">
                <a16:creationId xmlns:a16="http://schemas.microsoft.com/office/drawing/2014/main" id="{6D4F3331-2EFD-874F-B911-7C212FB104AB}"/>
              </a:ext>
            </a:extLst>
          </p:cNvPr>
          <p:cNvPicPr>
            <a:picLocks noChangeAspect="1"/>
          </p:cNvPicPr>
          <p:nvPr/>
        </p:nvPicPr>
        <p:blipFill>
          <a:blip r:embed="rId3"/>
          <a:stretch>
            <a:fillRect/>
          </a:stretch>
        </p:blipFill>
        <p:spPr>
          <a:xfrm>
            <a:off x="1276350" y="2894044"/>
            <a:ext cx="9321312" cy="3622908"/>
          </a:xfrm>
          <a:prstGeom prst="rect">
            <a:avLst/>
          </a:prstGeom>
        </p:spPr>
      </p:pic>
      <p:sp>
        <p:nvSpPr>
          <p:cNvPr id="8" name="Rectangle 7">
            <a:extLst>
              <a:ext uri="{FF2B5EF4-FFF2-40B4-BE49-F238E27FC236}">
                <a16:creationId xmlns:a16="http://schemas.microsoft.com/office/drawing/2014/main" id="{6E72ECA1-F7FC-4236-A4CE-A557215DC58C}"/>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4068095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506505" y="125837"/>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ANTI-ASIAN SENTIMENTS</a:t>
            </a:r>
          </a:p>
        </p:txBody>
      </p:sp>
      <p:sp>
        <p:nvSpPr>
          <p:cNvPr id="5" name="Rounded Rectangular Callout 4">
            <a:extLst>
              <a:ext uri="{FF2B5EF4-FFF2-40B4-BE49-F238E27FC236}">
                <a16:creationId xmlns:a16="http://schemas.microsoft.com/office/drawing/2014/main" id="{3789A0AB-EFF0-AD41-B977-47EBC40AB676}"/>
              </a:ext>
            </a:extLst>
          </p:cNvPr>
          <p:cNvSpPr/>
          <p:nvPr/>
        </p:nvSpPr>
        <p:spPr>
          <a:xfrm>
            <a:off x="506505" y="1844304"/>
            <a:ext cx="4254041" cy="3813546"/>
          </a:xfrm>
          <a:prstGeom prst="wedgeRoundRectCallout">
            <a:avLst>
              <a:gd name="adj1" fmla="val -61050"/>
              <a:gd name="adj2" fmla="val 912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“…people curse me during pandemic, ‘your Chinese people brought the virus to USA. You should go back to China.’ As a matter of fact, I have been living in the United States for over 7 years and never been out of the states or visited China.”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Chinese respondent</a:t>
            </a:r>
          </a:p>
        </p:txBody>
      </p:sp>
      <p:sp>
        <p:nvSpPr>
          <p:cNvPr id="7" name="Rounded Rectangular Callout 6">
            <a:extLst>
              <a:ext uri="{FF2B5EF4-FFF2-40B4-BE49-F238E27FC236}">
                <a16:creationId xmlns:a16="http://schemas.microsoft.com/office/drawing/2014/main" id="{A469315B-1B0F-0041-9240-F9619B54C8C7}"/>
              </a:ext>
            </a:extLst>
          </p:cNvPr>
          <p:cNvSpPr/>
          <p:nvPr/>
        </p:nvSpPr>
        <p:spPr>
          <a:xfrm>
            <a:off x="6450330" y="3617260"/>
            <a:ext cx="5377704" cy="2617470"/>
          </a:xfrm>
          <a:prstGeom prst="wedgeRoundRectCallout">
            <a:avLst>
              <a:gd name="adj1" fmla="val -3003"/>
              <a:gd name="adj2" fmla="val 80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“1 person looked at me and screamed 'Corona' and ran out of public restroom while we at the sink washing our hands. There were only two of us in the bathroom.  People have looked at me and immediately crossed the street in order to avoid 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Japanese respondent</a:t>
            </a:r>
          </a:p>
        </p:txBody>
      </p:sp>
      <p:sp>
        <p:nvSpPr>
          <p:cNvPr id="8" name="Rounded Rectangular Callout 7">
            <a:extLst>
              <a:ext uri="{FF2B5EF4-FFF2-40B4-BE49-F238E27FC236}">
                <a16:creationId xmlns:a16="http://schemas.microsoft.com/office/drawing/2014/main" id="{01F87689-2FFF-6540-B0B6-771205A38AAF}"/>
              </a:ext>
            </a:extLst>
          </p:cNvPr>
          <p:cNvSpPr/>
          <p:nvPr/>
        </p:nvSpPr>
        <p:spPr>
          <a:xfrm>
            <a:off x="5057726" y="1547563"/>
            <a:ext cx="5764753" cy="1789303"/>
          </a:xfrm>
          <a:prstGeom prst="wedgeRoundRectCallout">
            <a:avLst>
              <a:gd name="adj1" fmla="val 40326"/>
              <a:gd name="adj2" fmla="val -84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“My 12 year old child is Asian and was called derogatory names, including 'coronavirus' while out publicly in a store back in March. This experience has made a lasting impression and was emotionally harmful.”</a:t>
            </a:r>
          </a:p>
        </p:txBody>
      </p:sp>
      <p:sp>
        <p:nvSpPr>
          <p:cNvPr id="10" name="Rectangle 9">
            <a:extLst>
              <a:ext uri="{FF2B5EF4-FFF2-40B4-BE49-F238E27FC236}">
                <a16:creationId xmlns:a16="http://schemas.microsoft.com/office/drawing/2014/main" id="{88D02F32-9685-46EF-AA1B-069DAF04679F}"/>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414278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076446" y="3474076"/>
            <a:ext cx="10877320" cy="2544116"/>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 sz="3200" b="1" i="0" u="none" strike="noStrike" kern="0" cap="none" spc="300" normalizeH="0" baseline="0" noProof="0" dirty="0">
                <a:ln>
                  <a:noFill/>
                </a:ln>
                <a:solidFill>
                  <a:srgbClr val="FFFFFF"/>
                </a:solidFill>
                <a:effectLst/>
                <a:uLnTx/>
                <a:uFillTx/>
                <a:latin typeface="Abadi Extra Light"/>
                <a:cs typeface="Arial"/>
                <a:sym typeface="Arial"/>
              </a:rPr>
              <a:t>More Data on Cambodian, Vietnamese, East Asian, Indian respondents, and more are available at </a:t>
            </a:r>
            <a:r>
              <a:rPr kumimoji="0" lang="en" sz="3200" b="1" i="0" u="none" strike="noStrike" kern="0" cap="none" spc="300" normalizeH="0" baseline="0" noProof="0" dirty="0" err="1">
                <a:ln>
                  <a:noFill/>
                </a:ln>
                <a:solidFill>
                  <a:srgbClr val="FFFFFF"/>
                </a:solidFill>
                <a:effectLst/>
                <a:uLnTx/>
                <a:uFillTx/>
                <a:latin typeface="Abadi Extra Light"/>
                <a:cs typeface="Arial"/>
                <a:sym typeface="Arial"/>
              </a:rPr>
              <a:t>mass.gov</a:t>
            </a:r>
            <a:r>
              <a:rPr kumimoji="0" lang="en" sz="3200" b="1" i="0" u="none" strike="noStrike" kern="0" cap="none" spc="300" normalizeH="0" baseline="0" noProof="0" dirty="0">
                <a:ln>
                  <a:noFill/>
                </a:ln>
                <a:solidFill>
                  <a:srgbClr val="FFFFFF"/>
                </a:solidFill>
                <a:effectLst/>
                <a:uLnTx/>
                <a:uFillTx/>
                <a:latin typeface="Abadi Extra Light"/>
                <a:cs typeface="Arial"/>
                <a:sym typeface="Arial"/>
              </a:rPr>
              <a:t>/</a:t>
            </a:r>
            <a:r>
              <a:rPr kumimoji="0" lang="en" sz="3200" b="1" i="0" u="none" strike="noStrike" kern="0" cap="none" spc="300" normalizeH="0" baseline="0" noProof="0" dirty="0" err="1">
                <a:ln>
                  <a:noFill/>
                </a:ln>
                <a:solidFill>
                  <a:srgbClr val="FFFFFF"/>
                </a:solidFill>
                <a:effectLst/>
                <a:uLnTx/>
                <a:uFillTx/>
                <a:latin typeface="Abadi Extra Light"/>
                <a:cs typeface="Arial"/>
                <a:sym typeface="Arial"/>
              </a:rPr>
              <a:t>covidsurvey</a:t>
            </a:r>
            <a:endParaRPr kumimoji="0" lang="en" sz="3200" b="1" i="0" u="none" strike="noStrike" kern="0" cap="none" spc="300" normalizeH="0" baseline="0" noProof="0" dirty="0">
              <a:ln>
                <a:noFill/>
              </a:ln>
              <a:solidFill>
                <a:srgbClr val="FFFFFF"/>
              </a:solidFill>
              <a:effectLst/>
              <a:uLnTx/>
              <a:uFillTx/>
              <a:latin typeface="Abadi Extra Light"/>
              <a:cs typeface="Arial"/>
              <a:sym typeface="Arial"/>
            </a:endParaRPr>
          </a:p>
        </p:txBody>
      </p:sp>
    </p:spTree>
    <p:extLst>
      <p:ext uri="{BB962C8B-B14F-4D97-AF65-F5344CB8AC3E}">
        <p14:creationId xmlns:p14="http://schemas.microsoft.com/office/powerpoint/2010/main" val="1112648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506407"/>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r>
              <a:rPr lang="en-US" sz="2400">
                <a:solidFill>
                  <a:schemeClr val="tx1"/>
                </a:solidFill>
                <a:latin typeface="Abadi Extra Light"/>
              </a:rPr>
              <a:t>While the common umbrella of "AAPI" unites this community, we must be nuanced when addressing the experiences and needs of Asian Americans/Pacific Islanders during the pandemic. </a:t>
            </a:r>
          </a:p>
          <a:p>
            <a:pPr marL="511810" indent="-342900">
              <a:lnSpc>
                <a:spcPct val="150000"/>
              </a:lnSpc>
              <a:buSzPts val="1600"/>
            </a:pPr>
            <a:r>
              <a:rPr lang="en-US" sz="2400">
                <a:solidFill>
                  <a:schemeClr val="tx1"/>
                </a:solidFill>
                <a:latin typeface="Abadi Extra Light"/>
              </a:rPr>
              <a:t>Data Disaggregation matters.</a:t>
            </a:r>
            <a:endParaRPr lang="en-US" sz="2400">
              <a:solidFill>
                <a:schemeClr val="tx1"/>
              </a:solidFill>
            </a:endParaRPr>
          </a:p>
          <a:p>
            <a:pPr marL="511810" indent="-342900">
              <a:lnSpc>
                <a:spcPct val="150000"/>
              </a:lnSpc>
              <a:buSzPts val="1600"/>
            </a:pPr>
            <a:r>
              <a:rPr lang="en-US" sz="2400">
                <a:solidFill>
                  <a:schemeClr val="tx1"/>
                </a:solidFill>
                <a:latin typeface="Abadi Extra Light"/>
              </a:rPr>
              <a:t>Each ethnicity is being impacted by the pandemic differently. We must understand their stories in order to understand their experiences.</a:t>
            </a:r>
          </a:p>
          <a:p>
            <a:pPr marL="511810" indent="-342900">
              <a:lnSpc>
                <a:spcPct val="150000"/>
              </a:lnSpc>
              <a:buSzPts val="1600"/>
            </a:pPr>
            <a:r>
              <a:rPr lang="en-US" sz="2400">
                <a:solidFill>
                  <a:schemeClr val="tx1"/>
                </a:solidFill>
                <a:latin typeface="Abadi Extra Light"/>
              </a:rPr>
              <a:t>AAPI communities in Massachusetts were among those most severely impacted by experiences of discrimination during the pandemic.</a:t>
            </a:r>
            <a:endParaRPr lang="en-US" sz="2400">
              <a:solidFill>
                <a:schemeClr val="tx1"/>
              </a:solidFill>
            </a:endParaRPr>
          </a:p>
          <a:p>
            <a:pPr marL="511810" indent="-342900">
              <a:lnSpc>
                <a:spcPct val="150000"/>
              </a:lnSpc>
              <a:buSzPts val="1600"/>
            </a:pPr>
            <a:endParaRPr lang="en-US" sz="2600">
              <a:solidFill>
                <a:schemeClr val="tx1"/>
              </a:solidFill>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 AAPI RESIDENTS</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47384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429671" y="4670285"/>
            <a:ext cx="10496332" cy="1325600"/>
          </a:xfrm>
          <a:prstGeom prst="rect">
            <a:avLst/>
          </a:prstGeom>
        </p:spPr>
        <p:txBody>
          <a:bodyPr spcFirstLastPara="1" vert="horz" wrap="square" lIns="91433" tIns="45700" rIns="91433" bIns="45700" rtlCol="0" anchor="ctr" anchorCtr="0">
            <a:noAutofit/>
          </a:bodyPr>
          <a:lstStyle/>
          <a:p>
            <a:pPr algn="r"/>
            <a:r>
              <a:rPr lang="en-US" sz="4250" b="1" spc="800">
                <a:solidFill>
                  <a:schemeClr val="bg1"/>
                </a:solidFill>
                <a:latin typeface="Abadi Extra Light"/>
              </a:rPr>
              <a:t>POPULATION SPOTLIGHT: </a:t>
            </a:r>
            <a:br>
              <a:rPr lang="en-US" sz="4250" b="1" spc="800">
                <a:solidFill>
                  <a:schemeClr val="bg1"/>
                </a:solidFill>
                <a:latin typeface="Abadi Extra Light"/>
              </a:rPr>
            </a:br>
            <a:r>
              <a:rPr lang="en-US" sz="4250" b="1" spc="800">
                <a:solidFill>
                  <a:schemeClr val="bg1"/>
                </a:solidFill>
                <a:latin typeface="Abadi Extra Light"/>
              </a:rPr>
              <a:t>HISPANIC/LATINX RESIDENTS</a:t>
            </a:r>
          </a:p>
          <a:p>
            <a:pPr algn="r">
              <a:spcBef>
                <a:spcPts val="0"/>
              </a:spcBef>
            </a:pPr>
            <a:endParaRPr lang="en-US" sz="4267" b="1" spc="800">
              <a:solidFill>
                <a:schemeClr val="bg1"/>
              </a:solidFill>
              <a:latin typeface="Abadi Extra Light"/>
            </a:endParaRPr>
          </a:p>
        </p:txBody>
      </p:sp>
      <p:sp>
        <p:nvSpPr>
          <p:cNvPr id="6" name="Oval 5">
            <a:extLst>
              <a:ext uri="{FF2B5EF4-FFF2-40B4-BE49-F238E27FC236}">
                <a16:creationId xmlns:a16="http://schemas.microsoft.com/office/drawing/2014/main" id="{B0611D96-6FD0-A14D-A445-D6E14CC7B89D}"/>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descr="transparent background magnifying glass icon&#10;">
            <a:extLst>
              <a:ext uri="{FF2B5EF4-FFF2-40B4-BE49-F238E27FC236}">
                <a16:creationId xmlns:a16="http://schemas.microsoft.com/office/drawing/2014/main" id="{60C1AB9B-3417-BD4E-AF2D-C7D0AD1C02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3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509" y="584371"/>
            <a:ext cx="8656982" cy="1364974"/>
          </a:xfrm>
        </p:spPr>
        <p:txBody>
          <a:bodyPr>
            <a:noAutofit/>
          </a:bodyPr>
          <a:lstStyle/>
          <a:p>
            <a:pPr algn="ctr"/>
            <a:r>
              <a:rPr lang="en-US" sz="2400" b="1" dirty="0"/>
              <a:t>Fentanyl remains a key factor in opioid-related overdose deaths (92% present in toxicology screen in 2020).</a:t>
            </a:r>
          </a:p>
        </p:txBody>
      </p:sp>
      <p:pic>
        <p:nvPicPr>
          <p:cNvPr id="5" name="Picture 4">
            <a:extLst>
              <a:ext uri="{FF2B5EF4-FFF2-40B4-BE49-F238E27FC236}">
                <a16:creationId xmlns:a16="http://schemas.microsoft.com/office/drawing/2014/main" id="{D923D987-8123-4640-8EA1-7BA0342C8C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183" y="1949346"/>
            <a:ext cx="7753634" cy="3570913"/>
          </a:xfrm>
          <a:prstGeom prst="rect">
            <a:avLst/>
          </a:prstGeom>
          <a:noFill/>
          <a:ln>
            <a:noFill/>
          </a:ln>
        </p:spPr>
      </p:pic>
    </p:spTree>
    <p:extLst>
      <p:ext uri="{BB962C8B-B14F-4D97-AF65-F5344CB8AC3E}">
        <p14:creationId xmlns:p14="http://schemas.microsoft.com/office/powerpoint/2010/main" val="882871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760334"/>
            <a:ext cx="10411171" cy="4801870"/>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r>
              <a:rPr lang="en-US" sz="2000" dirty="0">
                <a:solidFill>
                  <a:schemeClr val="tx1"/>
                </a:solidFill>
                <a:latin typeface="Abadi Extra Light"/>
              </a:rPr>
              <a:t>While much emphasis is placed on the personal responsibility of masking and social distancing, and the increased morbidity and mortality of COVID-19 experienced by Hispanic/Latinx groups, less emphasis is placed on the structural drivers of these, including lack of workplace protections against COVID-19, and the importance of work in order to meet expenses for basic needs.</a:t>
            </a:r>
          </a:p>
          <a:p>
            <a:pPr marL="608360" indent="-440055">
              <a:lnSpc>
                <a:spcPct val="150000"/>
              </a:lnSpc>
              <a:buClr>
                <a:srgbClr val="073763"/>
              </a:buClr>
              <a:buSzPts val="1600"/>
            </a:pPr>
            <a:r>
              <a:rPr lang="en-US" sz="2000" i="0" dirty="0">
                <a:solidFill>
                  <a:srgbClr val="000000"/>
                </a:solidFill>
                <a:effectLst/>
                <a:latin typeface="Abadi Extra Light"/>
              </a:rPr>
              <a:t>In addition to being disproportionally impacted by COVID cases and deaths, Latinx respondents facing significant employment/work related stressors while also struggling to meet basic needs.  </a:t>
            </a:r>
          </a:p>
          <a:p>
            <a:pPr marL="608360" indent="-440055">
              <a:lnSpc>
                <a:spcPct val="150000"/>
              </a:lnSpc>
              <a:buClr>
                <a:srgbClr val="073763"/>
              </a:buClr>
              <a:buSzPts val="1600"/>
            </a:pPr>
            <a:r>
              <a:rPr lang="en-US" sz="2000" i="0" dirty="0">
                <a:solidFill>
                  <a:srgbClr val="000000"/>
                </a:solidFill>
                <a:effectLst/>
                <a:latin typeface="Abadi Extra Light"/>
              </a:rPr>
              <a:t>The above stressors influence their health in many ways including mental health impacts</a:t>
            </a:r>
            <a:endParaRPr lang="en-US" sz="2000" dirty="0">
              <a:solidFill>
                <a:schemeClr val="tx1"/>
              </a:solidFill>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41448"/>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endParaRPr lang="en-US" sz="1450">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54585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1" y="253825"/>
            <a:ext cx="12191999" cy="1144673"/>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Google Shape;128;p19"/>
          <p:cNvSpPr txBox="1">
            <a:spLocks noGrp="1"/>
          </p:cNvSpPr>
          <p:nvPr>
            <p:ph type="title"/>
          </p:nvPr>
        </p:nvSpPr>
        <p:spPr>
          <a:xfrm>
            <a:off x="299187" y="203330"/>
            <a:ext cx="11700623" cy="1297378"/>
          </a:xfrm>
          <a:prstGeom prst="rect">
            <a:avLst/>
          </a:prstGeom>
          <a:noFill/>
          <a:ln>
            <a:noFill/>
          </a:ln>
        </p:spPr>
        <p:txBody>
          <a:bodyPr spcFirstLastPara="1" wrap="square" lIns="91433" tIns="45700" rIns="91433" bIns="45700" anchor="ctr" anchorCtr="0">
            <a:noAutofit/>
          </a:bodyPr>
          <a:lstStyle/>
          <a:p>
            <a:pPr>
              <a:buSzPts val="3300"/>
            </a:pPr>
            <a:r>
              <a:rPr lang="en-US" sz="2900" b="1">
                <a:solidFill>
                  <a:schemeClr val="bg1"/>
                </a:solidFill>
                <a:latin typeface="Abadi Extra Light"/>
              </a:rPr>
              <a:t>FOR HISPANIC/LATINX RESIDENTS, WORK INCREASED RISK OF COVID-19</a:t>
            </a:r>
          </a:p>
        </p:txBody>
      </p:sp>
      <p:pic>
        <p:nvPicPr>
          <p:cNvPr id="6" name="Picture 5">
            <a:extLst>
              <a:ext uri="{FF2B5EF4-FFF2-40B4-BE49-F238E27FC236}">
                <a16:creationId xmlns:a16="http://schemas.microsoft.com/office/drawing/2014/main" id="{AE1C222C-CFA8-374A-A10B-9E2EA9D885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39"/>
          <a:stretch/>
        </p:blipFill>
        <p:spPr>
          <a:xfrm>
            <a:off x="4065757" y="1714681"/>
            <a:ext cx="1330513" cy="1114447"/>
          </a:xfrm>
          <a:prstGeom prst="rect">
            <a:avLst/>
          </a:prstGeom>
        </p:spPr>
      </p:pic>
      <p:sp>
        <p:nvSpPr>
          <p:cNvPr id="11" name="TextBox 10">
            <a:extLst>
              <a:ext uri="{FF2B5EF4-FFF2-40B4-BE49-F238E27FC236}">
                <a16:creationId xmlns:a16="http://schemas.microsoft.com/office/drawing/2014/main" id="{24BB2DBD-FF16-3149-ACC4-7D99818BC32F}"/>
              </a:ext>
            </a:extLst>
          </p:cNvPr>
          <p:cNvSpPr txBox="1"/>
          <p:nvPr/>
        </p:nvSpPr>
        <p:spPr>
          <a:xfrm>
            <a:off x="3189450" y="3273128"/>
            <a:ext cx="3021627" cy="329320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HIGH-RISK INDUSTRIES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Hispanic/Latinxs worked in a number of industries that puts them at </a:t>
            </a: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increased risk of COVID-19 infection</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26% worked in healthcare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17% worked in social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12% worked in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10% worked in other services (not public 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D37EA46D-5708-4844-B958-6CA860DA3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470" y="1644319"/>
            <a:ext cx="1453776" cy="1208687"/>
          </a:xfrm>
          <a:prstGeom prst="rect">
            <a:avLst/>
          </a:prstGeom>
        </p:spPr>
      </p:pic>
      <p:sp>
        <p:nvSpPr>
          <p:cNvPr id="14" name="Rectangle 13">
            <a:extLst>
              <a:ext uri="{FF2B5EF4-FFF2-40B4-BE49-F238E27FC236}">
                <a16:creationId xmlns:a16="http://schemas.microsoft.com/office/drawing/2014/main" id="{D0A30F3E-421A-477C-8F54-E82A92B1CC7D}"/>
              </a:ext>
            </a:extLst>
          </p:cNvPr>
          <p:cNvSpPr/>
          <p:nvPr/>
        </p:nvSpPr>
        <p:spPr>
          <a:xfrm>
            <a:off x="1" y="6635017"/>
            <a:ext cx="12189853" cy="155707"/>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40B49FD-1D80-4040-A0EE-1AF393CE7A6F}"/>
              </a:ext>
            </a:extLst>
          </p:cNvPr>
          <p:cNvSpPr txBox="1"/>
          <p:nvPr/>
        </p:nvSpPr>
        <p:spPr>
          <a:xfrm>
            <a:off x="5396270" y="6577779"/>
            <a:ext cx="6002073"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*as of 4/29/21 dashboard</a:t>
            </a:r>
            <a:endParaRPr kumimoji="0" lang="en-US" sz="1200" b="0" i="1" u="none" strike="noStrike" kern="1200" cap="none" spc="0" normalizeH="0" baseline="0" noProof="0" dirty="0">
              <a:ln>
                <a:noFill/>
              </a:ln>
              <a:solidFill>
                <a:srgbClr val="393D40"/>
              </a:solidFill>
              <a:effectLst/>
              <a:uLnTx/>
              <a:uFillTx/>
              <a:latin typeface="Abadi Extra Light" panose="020B0204020104020204" pitchFamily="34" charset="0"/>
              <a:ea typeface="+mn-ea"/>
              <a:cs typeface="+mn-cs"/>
            </a:endParaRPr>
          </a:p>
        </p:txBody>
      </p:sp>
      <p:sp>
        <p:nvSpPr>
          <p:cNvPr id="18" name="Rectangle 17">
            <a:extLst>
              <a:ext uri="{FF2B5EF4-FFF2-40B4-BE49-F238E27FC236}">
                <a16:creationId xmlns:a16="http://schemas.microsoft.com/office/drawing/2014/main" id="{A3A3D2EA-1EBC-424D-A57F-899E34DA1B61}"/>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Rectangle 3">
            <a:extLst>
              <a:ext uri="{FF2B5EF4-FFF2-40B4-BE49-F238E27FC236}">
                <a16:creationId xmlns:a16="http://schemas.microsoft.com/office/drawing/2014/main" id="{8881BC20-C6E4-0C46-B0C0-16AC8171F589}"/>
              </a:ext>
            </a:extLst>
          </p:cNvPr>
          <p:cNvSpPr/>
          <p:nvPr/>
        </p:nvSpPr>
        <p:spPr>
          <a:xfrm>
            <a:off x="259669" y="3290662"/>
            <a:ext cx="2803373"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WORK OUTSIDE THE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57%</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of Hispanic/Latinx workers </a:t>
            </a: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worked outside the home</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65% received PPE from their employer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37% received additional health and safety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60% were able to social distance while at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65% had paid sick leave</a:t>
            </a:r>
          </a:p>
        </p:txBody>
      </p:sp>
      <p:sp>
        <p:nvSpPr>
          <p:cNvPr id="7" name="Rectangle 6">
            <a:extLst>
              <a:ext uri="{FF2B5EF4-FFF2-40B4-BE49-F238E27FC236}">
                <a16:creationId xmlns:a16="http://schemas.microsoft.com/office/drawing/2014/main" id="{4B070873-7F7C-C646-B961-637EBE8A7F72}"/>
              </a:ext>
            </a:extLst>
          </p:cNvPr>
          <p:cNvSpPr/>
          <p:nvPr/>
        </p:nvSpPr>
        <p:spPr>
          <a:xfrm>
            <a:off x="6351475" y="3290662"/>
            <a:ext cx="291351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HIGHER RATES OF INFECTION + HOSPITALIZATION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Hispanics were </a:t>
            </a: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3.2X as likely to get infected</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 w/COVID compared to White </a:t>
            </a:r>
            <a:r>
              <a:rPr kumimoji="0" lang="en-US" sz="1600" b="0" i="0" u="none" strike="noStrike" kern="1200" cap="none" spc="0" normalizeH="0" baseline="0" noProof="0" dirty="0" err="1">
                <a:ln>
                  <a:noFill/>
                </a:ln>
                <a:solidFill>
                  <a:prstClr val="black"/>
                </a:solidFill>
                <a:effectLst/>
                <a:uLnTx/>
                <a:uFillTx/>
                <a:latin typeface="Abadi Extra Light" panose="020B0204020104020204" pitchFamily="34" charset="0"/>
                <a:ea typeface="Calibri" panose="020F0502020204030204" pitchFamily="34" charset="0"/>
                <a:cs typeface="+mn-cs"/>
              </a:rPr>
              <a:t>nH</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a:t>
            </a:r>
            <a:r>
              <a:rPr kumimoji="0" lang="en-US" sz="1600" b="0" i="0" u="none" strike="noStrike" kern="1200" cap="none" spc="0" normalizeH="0" baseline="0" noProof="0" dirty="0" err="1">
                <a:ln>
                  <a:noFill/>
                </a:ln>
                <a:solidFill>
                  <a:prstClr val="black"/>
                </a:solidFill>
                <a:effectLst/>
                <a:uLnTx/>
                <a:uFillTx/>
                <a:latin typeface="Abadi Extra Light" panose="020B0204020104020204" pitchFamily="34" charset="0"/>
                <a:ea typeface="Calibri" panose="020F0502020204030204" pitchFamily="34" charset="0"/>
                <a:cs typeface="+mn-cs"/>
              </a:rPr>
              <a:t>nL</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and were 1.7X as likely to be </a:t>
            </a: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hospitalized</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 for COVID compared to White </a:t>
            </a:r>
            <a:r>
              <a:rPr kumimoji="0" lang="en-US" sz="1600" b="0" i="0" u="none" strike="noStrike" kern="1200" cap="none" spc="0" normalizeH="0" baseline="0" noProof="0" dirty="0" err="1">
                <a:ln>
                  <a:noFill/>
                </a:ln>
                <a:solidFill>
                  <a:prstClr val="black"/>
                </a:solidFill>
                <a:effectLst/>
                <a:uLnTx/>
                <a:uFillTx/>
                <a:latin typeface="Abadi Extra Light" panose="020B0204020104020204" pitchFamily="34" charset="0"/>
                <a:ea typeface="Calibri" panose="020F0502020204030204" pitchFamily="34" charset="0"/>
                <a:cs typeface="+mn-cs"/>
              </a:rPr>
              <a:t>nH</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a:t>
            </a:r>
            <a:r>
              <a:rPr kumimoji="0" lang="en-US" sz="1600" b="0" i="0" u="none" strike="noStrike" kern="1200" cap="none" spc="0" normalizeH="0" baseline="0" noProof="0" dirty="0" err="1">
                <a:ln>
                  <a:noFill/>
                </a:ln>
                <a:solidFill>
                  <a:prstClr val="black"/>
                </a:solidFill>
                <a:effectLst/>
                <a:uLnTx/>
                <a:uFillTx/>
                <a:latin typeface="Abadi Extra Light" panose="020B0204020104020204" pitchFamily="34" charset="0"/>
                <a:ea typeface="Calibri" panose="020F0502020204030204" pitchFamily="34" charset="0"/>
                <a:cs typeface="+mn-cs"/>
              </a:rPr>
              <a:t>nL</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840E3B6B-C07D-2B40-B0DF-F2CF64EA89D4}"/>
              </a:ext>
            </a:extLst>
          </p:cNvPr>
          <p:cNvSpPr/>
          <p:nvPr/>
        </p:nvSpPr>
        <p:spPr>
          <a:xfrm>
            <a:off x="9518366" y="3271845"/>
            <a:ext cx="2616724"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LOW VACCINE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Vaccine access remains a major issue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Hispanics make up </a:t>
            </a:r>
            <a:r>
              <a:rPr kumimoji="0" lang="en-US" sz="1600" b="1"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28% of COVID cases but just 7% of vaccinations </a:t>
            </a: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Calibri" panose="020F0502020204030204" pitchFamily="34" charset="0"/>
                <a:cs typeface="+mn-cs"/>
              </a:rPr>
              <a:t>in MA*</a:t>
            </a:r>
          </a:p>
        </p:txBody>
      </p:sp>
      <p:pic>
        <p:nvPicPr>
          <p:cNvPr id="10" name="Graphic 9" descr="Germ with solid fill">
            <a:extLst>
              <a:ext uri="{FF2B5EF4-FFF2-40B4-BE49-F238E27FC236}">
                <a16:creationId xmlns:a16="http://schemas.microsoft.com/office/drawing/2014/main" id="{16346CD5-29ED-F548-8DB4-50FB368002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296" y="1677023"/>
            <a:ext cx="1143280" cy="1143280"/>
          </a:xfrm>
          <a:prstGeom prst="rect">
            <a:avLst/>
          </a:prstGeom>
        </p:spPr>
      </p:pic>
      <p:pic>
        <p:nvPicPr>
          <p:cNvPr id="20" name="Graphic 19" descr="Needle with solid fill">
            <a:extLst>
              <a:ext uri="{FF2B5EF4-FFF2-40B4-BE49-F238E27FC236}">
                <a16:creationId xmlns:a16="http://schemas.microsoft.com/office/drawing/2014/main" id="{6AF01919-72E4-F547-8755-3D3132963F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26438" y="1825193"/>
            <a:ext cx="914400" cy="914400"/>
          </a:xfrm>
          <a:prstGeom prst="rect">
            <a:avLst/>
          </a:prstGeom>
        </p:spPr>
      </p:pic>
      <p:sp>
        <p:nvSpPr>
          <p:cNvPr id="9" name="TextBox 8">
            <a:extLst>
              <a:ext uri="{FF2B5EF4-FFF2-40B4-BE49-F238E27FC236}">
                <a16:creationId xmlns:a16="http://schemas.microsoft.com/office/drawing/2014/main" id="{3AF8DF56-87AF-7449-9402-819EE1687D5E}"/>
              </a:ext>
            </a:extLst>
          </p:cNvPr>
          <p:cNvSpPr txBox="1"/>
          <p:nvPr/>
        </p:nvSpPr>
        <p:spPr>
          <a:xfrm>
            <a:off x="2940332" y="1786998"/>
            <a:ext cx="58862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a:t>
            </a:r>
          </a:p>
        </p:txBody>
      </p:sp>
      <p:sp>
        <p:nvSpPr>
          <p:cNvPr id="19" name="TextBox 18">
            <a:extLst>
              <a:ext uri="{FF2B5EF4-FFF2-40B4-BE49-F238E27FC236}">
                <a16:creationId xmlns:a16="http://schemas.microsoft.com/office/drawing/2014/main" id="{DB7A1E04-F83B-7447-BE32-DB9809636A49}"/>
              </a:ext>
            </a:extLst>
          </p:cNvPr>
          <p:cNvSpPr txBox="1"/>
          <p:nvPr/>
        </p:nvSpPr>
        <p:spPr>
          <a:xfrm>
            <a:off x="6057164" y="1800940"/>
            <a:ext cx="58862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a:t>
            </a:r>
          </a:p>
        </p:txBody>
      </p:sp>
      <p:sp>
        <p:nvSpPr>
          <p:cNvPr id="21" name="TextBox 20">
            <a:extLst>
              <a:ext uri="{FF2B5EF4-FFF2-40B4-BE49-F238E27FC236}">
                <a16:creationId xmlns:a16="http://schemas.microsoft.com/office/drawing/2014/main" id="{669CFBD2-49A5-0D43-A18F-DA50D9E4072A}"/>
              </a:ext>
            </a:extLst>
          </p:cNvPr>
          <p:cNvSpPr txBox="1"/>
          <p:nvPr/>
        </p:nvSpPr>
        <p:spPr>
          <a:xfrm>
            <a:off x="9173996" y="1814882"/>
            <a:ext cx="58862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356761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7" grpId="0"/>
      <p:bldP spid="8" grpId="0"/>
      <p:bldP spid="9" grpId="0"/>
      <p:bldP spid="19"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6" name="Rectangular Callout 5">
            <a:extLst>
              <a:ext uri="{FF2B5EF4-FFF2-40B4-BE49-F238E27FC236}">
                <a16:creationId xmlns:a16="http://schemas.microsoft.com/office/drawing/2014/main" id="{E8C710FB-BDDB-3445-B4A6-BCDBE0E8961A}"/>
              </a:ext>
            </a:extLst>
          </p:cNvPr>
          <p:cNvSpPr/>
          <p:nvPr/>
        </p:nvSpPr>
        <p:spPr>
          <a:xfrm>
            <a:off x="6893171" y="1555520"/>
            <a:ext cx="4643588" cy="4812539"/>
          </a:xfrm>
          <a:prstGeom prst="wedgeRectCallout">
            <a:avLst>
              <a:gd name="adj1" fmla="val -70441"/>
              <a:gd name="adj2" fmla="val -376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5D3461A8-4408-41AE-BBC3-938D2A557F82}"/>
              </a:ext>
            </a:extLst>
          </p:cNvPr>
          <p:cNvPicPr>
            <a:picLocks noChangeAspect="1"/>
          </p:cNvPicPr>
          <p:nvPr/>
        </p:nvPicPr>
        <p:blipFill rotWithShape="1">
          <a:blip r:embed="rId3"/>
          <a:srcRect l="1344" t="17880" r="70651" b="4098"/>
          <a:stretch/>
        </p:blipFill>
        <p:spPr>
          <a:xfrm>
            <a:off x="7854696" y="1714756"/>
            <a:ext cx="2532184" cy="4454164"/>
          </a:xfrm>
          <a:prstGeom prst="rect">
            <a:avLst/>
          </a:prstGeom>
        </p:spPr>
      </p:pic>
      <p:sp>
        <p:nvSpPr>
          <p:cNvPr id="3" name="Rectangle 2">
            <a:extLst>
              <a:ext uri="{FF2B5EF4-FFF2-40B4-BE49-F238E27FC236}">
                <a16:creationId xmlns:a16="http://schemas.microsoft.com/office/drawing/2014/main" id="{8533CEDE-5864-4AC7-B86D-D88EC85BF598}"/>
              </a:ext>
            </a:extLst>
          </p:cNvPr>
          <p:cNvSpPr/>
          <p:nvPr/>
        </p:nvSpPr>
        <p:spPr>
          <a:xfrm>
            <a:off x="2146" y="178217"/>
            <a:ext cx="12191999" cy="1044280"/>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1">
            <a:extLst>
              <a:ext uri="{FF2B5EF4-FFF2-40B4-BE49-F238E27FC236}">
                <a16:creationId xmlns:a16="http://schemas.microsoft.com/office/drawing/2014/main" id="{AE8BA082-3732-45A4-BC4F-95AB2764FD43}"/>
              </a:ext>
            </a:extLst>
          </p:cNvPr>
          <p:cNvSpPr txBox="1">
            <a:spLocks/>
          </p:cNvSpPr>
          <p:nvPr/>
        </p:nvSpPr>
        <p:spPr>
          <a:xfrm>
            <a:off x="386845" y="393642"/>
            <a:ext cx="11360800" cy="763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1200" cap="none" spc="800" normalizeH="0" baseline="0" noProof="0">
                <a:ln>
                  <a:noFill/>
                </a:ln>
                <a:solidFill>
                  <a:srgbClr val="FFFFFF"/>
                </a:solidFill>
                <a:effectLst/>
                <a:uLnTx/>
                <a:uFillTx/>
                <a:latin typeface="Abadi Extra Light"/>
                <a:cs typeface="Arial"/>
                <a:sym typeface="Arial"/>
              </a:rPr>
              <a:t>WHERE YOU WORK IMPACTS YOUR MENTAL HEALTH</a:t>
            </a:r>
            <a:endParaRPr kumimoji="0" lang="en-US" sz="1000" b="0" i="0" u="none" strike="noStrike" kern="1200" cap="none" spc="0" normalizeH="0" baseline="0" noProof="0">
              <a:ln>
                <a:noFill/>
              </a:ln>
              <a:solidFill>
                <a:srgbClr val="FFFFFF"/>
              </a:solidFill>
              <a:effectLst/>
              <a:uLnTx/>
              <a:uFillTx/>
              <a:latin typeface="Arial"/>
              <a:cs typeface="Arial"/>
              <a:sym typeface="Arial"/>
            </a:endParaRPr>
          </a:p>
        </p:txBody>
      </p:sp>
      <p:sp>
        <p:nvSpPr>
          <p:cNvPr id="12" name="Rectangle 11">
            <a:extLst>
              <a:ext uri="{FF2B5EF4-FFF2-40B4-BE49-F238E27FC236}">
                <a16:creationId xmlns:a16="http://schemas.microsoft.com/office/drawing/2014/main" id="{D0E22D47-E366-144B-864E-4BB6B5DDC304}"/>
              </a:ext>
            </a:extLst>
          </p:cNvPr>
          <p:cNvSpPr/>
          <p:nvPr/>
        </p:nvSpPr>
        <p:spPr>
          <a:xfrm>
            <a:off x="-28755" y="6643984"/>
            <a:ext cx="12191999" cy="246844"/>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01645AA-52AC-4339-8541-CDD144DB22EA}"/>
              </a:ext>
            </a:extLst>
          </p:cNvPr>
          <p:cNvSpPr txBox="1"/>
          <p:nvPr/>
        </p:nvSpPr>
        <p:spPr>
          <a:xfrm>
            <a:off x="609437" y="1660303"/>
            <a:ext cx="558429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Health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26% of Hispanic/Latinx worked in Health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39% reported 15+ poor mental health days last month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Social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17% of Hispanic/Latinx worked in Social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34% reported 15+ poor mental health days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Education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12% of Hispanic/Latinx worked in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34% reported 15+ poor mental health days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Other Services (not Public 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10% of Hispanic/Latinx worked in Other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34% reported 15+ poor mental health days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p:txBody>
      </p:sp>
      <p:sp>
        <p:nvSpPr>
          <p:cNvPr id="15" name="TextBox 14">
            <a:extLst>
              <a:ext uri="{FF2B5EF4-FFF2-40B4-BE49-F238E27FC236}">
                <a16:creationId xmlns:a16="http://schemas.microsoft.com/office/drawing/2014/main" id="{EB153BC8-821F-45F5-8FAC-D000C4A66BC2}"/>
              </a:ext>
            </a:extLst>
          </p:cNvPr>
          <p:cNvSpPr txBox="1"/>
          <p:nvPr/>
        </p:nvSpPr>
        <p:spPr>
          <a:xfrm>
            <a:off x="7096345" y="6643984"/>
            <a:ext cx="391795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denotes statistically significant findings</a:t>
            </a:r>
          </a:p>
        </p:txBody>
      </p:sp>
      <p:sp>
        <p:nvSpPr>
          <p:cNvPr id="14" name="Rectangle 13">
            <a:extLst>
              <a:ext uri="{FF2B5EF4-FFF2-40B4-BE49-F238E27FC236}">
                <a16:creationId xmlns:a16="http://schemas.microsoft.com/office/drawing/2014/main" id="{6ACF0D8E-1A4A-4530-88EA-88BEF1560E77}"/>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 name="Picture 12">
            <a:extLst>
              <a:ext uri="{FF2B5EF4-FFF2-40B4-BE49-F238E27FC236}">
                <a16:creationId xmlns:a16="http://schemas.microsoft.com/office/drawing/2014/main" id="{C9E4053B-5882-1B47-BC53-50824C380357}"/>
              </a:ext>
            </a:extLst>
          </p:cNvPr>
          <p:cNvPicPr>
            <a:picLocks noChangeAspect="1"/>
          </p:cNvPicPr>
          <p:nvPr/>
        </p:nvPicPr>
        <p:blipFill rotWithShape="1">
          <a:blip r:embed="rId3"/>
          <a:srcRect l="29840" t="88137" r="26829" b="2491"/>
          <a:stretch/>
        </p:blipFill>
        <p:spPr>
          <a:xfrm>
            <a:off x="7436404" y="5725585"/>
            <a:ext cx="3917950" cy="535045"/>
          </a:xfrm>
          <a:prstGeom prst="rect">
            <a:avLst/>
          </a:prstGeom>
        </p:spPr>
      </p:pic>
    </p:spTree>
    <p:extLst>
      <p:ext uri="{BB962C8B-B14F-4D97-AF65-F5344CB8AC3E}">
        <p14:creationId xmlns:p14="http://schemas.microsoft.com/office/powerpoint/2010/main" val="30908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3" name="Rectangle 2">
            <a:extLst>
              <a:ext uri="{FF2B5EF4-FFF2-40B4-BE49-F238E27FC236}">
                <a16:creationId xmlns:a16="http://schemas.microsoft.com/office/drawing/2014/main" id="{8533CEDE-5864-4AC7-B86D-D88EC85BF598}"/>
              </a:ext>
            </a:extLst>
          </p:cNvPr>
          <p:cNvSpPr/>
          <p:nvPr/>
        </p:nvSpPr>
        <p:spPr>
          <a:xfrm>
            <a:off x="2146" y="178217"/>
            <a:ext cx="12191999" cy="1044280"/>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1">
            <a:extLst>
              <a:ext uri="{FF2B5EF4-FFF2-40B4-BE49-F238E27FC236}">
                <a16:creationId xmlns:a16="http://schemas.microsoft.com/office/drawing/2014/main" id="{AE8BA082-3732-45A4-BC4F-95AB2764FD43}"/>
              </a:ext>
            </a:extLst>
          </p:cNvPr>
          <p:cNvSpPr txBox="1">
            <a:spLocks/>
          </p:cNvSpPr>
          <p:nvPr/>
        </p:nvSpPr>
        <p:spPr>
          <a:xfrm>
            <a:off x="386845" y="393642"/>
            <a:ext cx="11360800" cy="763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1200" cap="none" spc="800" normalizeH="0" baseline="0" noProof="0">
                <a:ln>
                  <a:noFill/>
                </a:ln>
                <a:solidFill>
                  <a:srgbClr val="FFFFFF"/>
                </a:solidFill>
                <a:effectLst/>
                <a:uLnTx/>
                <a:uFillTx/>
                <a:latin typeface="Abadi Extra Light"/>
                <a:cs typeface="Arial"/>
                <a:sym typeface="Arial"/>
              </a:rPr>
              <a:t>WHERE YOU WORK IMPACTS YOUR MENTAL HEALTH</a:t>
            </a:r>
            <a:endParaRPr kumimoji="0" lang="en-US" sz="1000" b="0" i="0" u="none" strike="noStrike" kern="1200" cap="none" spc="0" normalizeH="0" baseline="0" noProof="0">
              <a:ln>
                <a:noFill/>
              </a:ln>
              <a:solidFill>
                <a:srgbClr val="FFFFFF"/>
              </a:solidFill>
              <a:effectLst/>
              <a:uLnTx/>
              <a:uFillTx/>
              <a:latin typeface="Arial"/>
              <a:cs typeface="Arial"/>
              <a:sym typeface="Arial"/>
            </a:endParaRPr>
          </a:p>
        </p:txBody>
      </p:sp>
      <p:sp>
        <p:nvSpPr>
          <p:cNvPr id="12" name="Rectangle 11">
            <a:extLst>
              <a:ext uri="{FF2B5EF4-FFF2-40B4-BE49-F238E27FC236}">
                <a16:creationId xmlns:a16="http://schemas.microsoft.com/office/drawing/2014/main" id="{D0E22D47-E366-144B-864E-4BB6B5DDC304}"/>
              </a:ext>
            </a:extLst>
          </p:cNvPr>
          <p:cNvSpPr/>
          <p:nvPr/>
        </p:nvSpPr>
        <p:spPr>
          <a:xfrm>
            <a:off x="-28755" y="6643984"/>
            <a:ext cx="12191999" cy="246844"/>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01645AA-52AC-4339-8541-CDD144DB22EA}"/>
              </a:ext>
            </a:extLst>
          </p:cNvPr>
          <p:cNvSpPr txBox="1"/>
          <p:nvPr/>
        </p:nvSpPr>
        <p:spPr>
          <a:xfrm>
            <a:off x="386845" y="1740665"/>
            <a:ext cx="5584297" cy="4524315"/>
          </a:xfrm>
          <a:prstGeom prst="rect">
            <a:avLst/>
          </a:prstGeom>
          <a:pattFill prst="pct5">
            <a:fgClr>
              <a:schemeClr val="lt1"/>
            </a:fgClr>
            <a:bgClr>
              <a:schemeClr val="bg1"/>
            </a:bgClr>
          </a:patt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Health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26% of Hispanic/Latinx worked in Health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39% reported 15+ poor mental health days last month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Social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17% of Hispanic/Latinx worked in Social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34% reported 15+ poor mental health days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Education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12% of Hispanic/Latinx worked in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34% reported 15+ poor mental health days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Other Services (not Public 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10% of Hispanic/Latinx worked in Other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34% reported 15+ poor mental health days last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p:txBody>
      </p:sp>
      <p:sp>
        <p:nvSpPr>
          <p:cNvPr id="8" name="TextBox 7">
            <a:extLst>
              <a:ext uri="{FF2B5EF4-FFF2-40B4-BE49-F238E27FC236}">
                <a16:creationId xmlns:a16="http://schemas.microsoft.com/office/drawing/2014/main" id="{2CB378B4-705D-4F6E-A4F8-2E9CE5F8A6DD}"/>
              </a:ext>
            </a:extLst>
          </p:cNvPr>
          <p:cNvSpPr txBox="1"/>
          <p:nvPr/>
        </p:nvSpPr>
        <p:spPr>
          <a:xfrm>
            <a:off x="6591963" y="1883724"/>
            <a:ext cx="4950460"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Community and Social Services (19%)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Healthcare Support (17%)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Office and Administrative Support (16%)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Management (14%)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Healthcare Practitioners and Technical (13%)</a:t>
            </a:r>
          </a:p>
        </p:txBody>
      </p:sp>
      <p:sp>
        <p:nvSpPr>
          <p:cNvPr id="15" name="TextBox 14">
            <a:extLst>
              <a:ext uri="{FF2B5EF4-FFF2-40B4-BE49-F238E27FC236}">
                <a16:creationId xmlns:a16="http://schemas.microsoft.com/office/drawing/2014/main" id="{EB153BC8-821F-45F5-8FAC-D000C4A66BC2}"/>
              </a:ext>
            </a:extLst>
          </p:cNvPr>
          <p:cNvSpPr txBox="1"/>
          <p:nvPr/>
        </p:nvSpPr>
        <p:spPr>
          <a:xfrm>
            <a:off x="8337550" y="6389073"/>
            <a:ext cx="39179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denotes statistically significant findings</a:t>
            </a:r>
          </a:p>
        </p:txBody>
      </p:sp>
      <p:sp>
        <p:nvSpPr>
          <p:cNvPr id="14" name="Rectangle 13">
            <a:extLst>
              <a:ext uri="{FF2B5EF4-FFF2-40B4-BE49-F238E27FC236}">
                <a16:creationId xmlns:a16="http://schemas.microsoft.com/office/drawing/2014/main" id="{6ACF0D8E-1A4A-4530-88EA-88BEF1560E77}"/>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5F8B8229-84E0-4DAE-846A-4F368F511A6A}"/>
              </a:ext>
            </a:extLst>
          </p:cNvPr>
          <p:cNvSpPr txBox="1"/>
          <p:nvPr/>
        </p:nvSpPr>
        <p:spPr>
          <a:xfrm>
            <a:off x="5648605" y="1490500"/>
            <a:ext cx="651463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Top 5 Occupations in the Health Care Industry among Hispanic/Latinx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5D3461A8-4408-41AE-BBC3-938D2A557F82}"/>
              </a:ext>
            </a:extLst>
          </p:cNvPr>
          <p:cNvPicPr>
            <a:picLocks noChangeAspect="1"/>
          </p:cNvPicPr>
          <p:nvPr/>
        </p:nvPicPr>
        <p:blipFill>
          <a:blip r:embed="rId3"/>
          <a:stretch>
            <a:fillRect/>
          </a:stretch>
        </p:blipFill>
        <p:spPr>
          <a:xfrm>
            <a:off x="6220860" y="3429000"/>
            <a:ext cx="5584297" cy="2960073"/>
          </a:xfrm>
          <a:prstGeom prst="rect">
            <a:avLst/>
          </a:prstGeom>
        </p:spPr>
      </p:pic>
    </p:spTree>
    <p:extLst>
      <p:ext uri="{BB962C8B-B14F-4D97-AF65-F5344CB8AC3E}">
        <p14:creationId xmlns:p14="http://schemas.microsoft.com/office/powerpoint/2010/main" val="23620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13" name="Rectangle 12">
            <a:extLst>
              <a:ext uri="{FF2B5EF4-FFF2-40B4-BE49-F238E27FC236}">
                <a16:creationId xmlns:a16="http://schemas.microsoft.com/office/drawing/2014/main" id="{F2C6D26C-DE3C-294A-AFE4-91A9EAF64AFC}"/>
              </a:ext>
            </a:extLst>
          </p:cNvPr>
          <p:cNvSpPr/>
          <p:nvPr/>
        </p:nvSpPr>
        <p:spPr>
          <a:xfrm>
            <a:off x="302962" y="1718341"/>
            <a:ext cx="3436799" cy="450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D674151-A20E-0948-AC41-84F293A2B7F6}"/>
              </a:ext>
            </a:extLst>
          </p:cNvPr>
          <p:cNvSpPr/>
          <p:nvPr/>
        </p:nvSpPr>
        <p:spPr>
          <a:xfrm>
            <a:off x="4177676" y="1759248"/>
            <a:ext cx="3618418" cy="450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B9675D-7FEC-0B43-B8EA-FC2FA9618451}"/>
              </a:ext>
            </a:extLst>
          </p:cNvPr>
          <p:cNvSpPr/>
          <p:nvPr/>
        </p:nvSpPr>
        <p:spPr>
          <a:xfrm>
            <a:off x="8270620" y="1750500"/>
            <a:ext cx="3618418" cy="450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33CEDE-5864-4AC7-B86D-D88EC85BF598}"/>
              </a:ext>
            </a:extLst>
          </p:cNvPr>
          <p:cNvSpPr/>
          <p:nvPr/>
        </p:nvSpPr>
        <p:spPr>
          <a:xfrm>
            <a:off x="2146" y="178216"/>
            <a:ext cx="12191999" cy="1374268"/>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1">
            <a:extLst>
              <a:ext uri="{FF2B5EF4-FFF2-40B4-BE49-F238E27FC236}">
                <a16:creationId xmlns:a16="http://schemas.microsoft.com/office/drawing/2014/main" id="{AE8BA082-3732-45A4-BC4F-95AB2764FD43}"/>
              </a:ext>
            </a:extLst>
          </p:cNvPr>
          <p:cNvSpPr txBox="1">
            <a:spLocks/>
          </p:cNvSpPr>
          <p:nvPr/>
        </p:nvSpPr>
        <p:spPr>
          <a:xfrm>
            <a:off x="332106" y="416914"/>
            <a:ext cx="11527787" cy="948648"/>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700" b="1" i="0" u="none" strike="noStrike" kern="1200" cap="none" spc="800" normalizeH="0" baseline="0" noProof="0" dirty="0">
                <a:ln>
                  <a:noFill/>
                </a:ln>
                <a:solidFill>
                  <a:srgbClr val="FFFFFF"/>
                </a:solidFill>
                <a:effectLst/>
                <a:uLnTx/>
                <a:uFillTx/>
                <a:latin typeface="Abadi Extra Light"/>
                <a:cs typeface="Arial"/>
                <a:sym typeface="Arial"/>
              </a:rPr>
              <a:t>HISPANIC/LATINX PARENTS WERE PARTICULARLY IMPACTED BY STRESS</a:t>
            </a:r>
          </a:p>
        </p:txBody>
      </p:sp>
      <p:sp>
        <p:nvSpPr>
          <p:cNvPr id="12" name="Rectangle 11">
            <a:extLst>
              <a:ext uri="{FF2B5EF4-FFF2-40B4-BE49-F238E27FC236}">
                <a16:creationId xmlns:a16="http://schemas.microsoft.com/office/drawing/2014/main" id="{D0E22D47-E366-144B-864E-4BB6B5DDC304}"/>
              </a:ext>
            </a:extLst>
          </p:cNvPr>
          <p:cNvSpPr/>
          <p:nvPr/>
        </p:nvSpPr>
        <p:spPr>
          <a:xfrm>
            <a:off x="2146" y="6607934"/>
            <a:ext cx="12191999" cy="246844"/>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613E8BF-6F1B-49AB-8BC7-B4FFD3795441}"/>
              </a:ext>
            </a:extLst>
          </p:cNvPr>
          <p:cNvSpPr txBox="1"/>
          <p:nvPr/>
        </p:nvSpPr>
        <p:spPr>
          <a:xfrm>
            <a:off x="8603803" y="3930313"/>
            <a:ext cx="2952052"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badi Extra Light"/>
                <a:ea typeface="+mn-ea"/>
                <a:cs typeface="+mn-cs"/>
              </a:rPr>
              <a:t>The rate of Hispanic/Latinx respondents requesting suicide prevention and crisis management services was </a:t>
            </a:r>
            <a:r>
              <a:rPr kumimoji="0" lang="en-US" sz="2800" b="1" i="0" u="none" strike="noStrike" kern="0" cap="none" spc="0" normalizeH="0" baseline="0" noProof="0" dirty="0">
                <a:ln>
                  <a:noFill/>
                </a:ln>
                <a:solidFill>
                  <a:srgbClr val="FFAB40"/>
                </a:solidFill>
                <a:effectLst/>
                <a:uLnTx/>
                <a:uFillTx/>
                <a:latin typeface="Abadi" panose="020B0604020104020204" pitchFamily="34" charset="0"/>
                <a:ea typeface="+mn-ea"/>
                <a:cs typeface="+mn-cs"/>
              </a:rPr>
              <a:t>4x</a:t>
            </a:r>
            <a:r>
              <a:rPr kumimoji="0" lang="en-US" sz="2800" b="1" i="0" u="none" strike="noStrike" kern="0" cap="none" spc="0" normalizeH="0" baseline="0" noProof="0" dirty="0">
                <a:ln>
                  <a:noFill/>
                </a:ln>
                <a:solidFill>
                  <a:srgbClr val="FFAB40"/>
                </a:solidFill>
                <a:effectLst/>
                <a:uLnTx/>
                <a:uFillTx/>
                <a:latin typeface="Abadi Extra Light"/>
                <a:ea typeface="+mn-ea"/>
                <a:cs typeface="+mn-cs"/>
              </a:rPr>
              <a:t> </a:t>
            </a:r>
            <a:r>
              <a:rPr kumimoji="0" lang="en-US" sz="2800" b="1" i="0" u="none" strike="noStrike" kern="0" cap="none" spc="0" normalizeH="0" baseline="0" noProof="0" dirty="0">
                <a:ln>
                  <a:noFill/>
                </a:ln>
                <a:solidFill>
                  <a:srgbClr val="FFAB40"/>
                </a:solidFill>
                <a:effectLst/>
                <a:uLnTx/>
                <a:uFillTx/>
                <a:latin typeface="Abadi" panose="020B0604020104020204" pitchFamily="34" charset="0"/>
                <a:ea typeface="+mn-ea"/>
                <a:cs typeface="+mn-cs"/>
              </a:rPr>
              <a:t>higher</a:t>
            </a:r>
            <a:r>
              <a:rPr kumimoji="0" lang="en-US" sz="1800" b="1" i="0" u="none" strike="noStrike" kern="0" cap="none" spc="0" normalizeH="0" baseline="0" noProof="0" dirty="0">
                <a:ln>
                  <a:noFill/>
                </a:ln>
                <a:solidFill>
                  <a:srgbClr val="FFFFFF"/>
                </a:solidFill>
                <a:effectLst/>
                <a:uLnTx/>
                <a:uFillTx/>
                <a:latin typeface="Abadi Extra Light"/>
                <a:ea typeface="+mn-ea"/>
                <a:cs typeface="+mn-cs"/>
              </a:rPr>
              <a:t> than their white counterparts</a:t>
            </a:r>
            <a:endParaRPr kumimoji="0" lang="en-US" sz="1800" b="0" i="0" u="none" strike="noStrike" kern="0" cap="none" spc="0" normalizeH="0" baseline="0" noProof="0" dirty="0">
              <a:ln>
                <a:noFill/>
              </a:ln>
              <a:solidFill>
                <a:srgbClr val="FFFFFF"/>
              </a:solidFill>
              <a:effectLst/>
              <a:uLnTx/>
              <a:uFillTx/>
              <a:latin typeface="Abadi Extra Light"/>
              <a:ea typeface="+mn-ea"/>
              <a:cs typeface="+mn-cs"/>
            </a:endParaRPr>
          </a:p>
        </p:txBody>
      </p:sp>
      <p:pic>
        <p:nvPicPr>
          <p:cNvPr id="17" name="Picture 16">
            <a:extLst>
              <a:ext uri="{FF2B5EF4-FFF2-40B4-BE49-F238E27FC236}">
                <a16:creationId xmlns:a16="http://schemas.microsoft.com/office/drawing/2014/main" id="{9DB9EA87-FD69-4516-BF66-FC240FFCCCD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flipH="1">
            <a:off x="4981959" y="1819209"/>
            <a:ext cx="1929875" cy="1705998"/>
          </a:xfrm>
          <a:prstGeom prst="rect">
            <a:avLst/>
          </a:prstGeom>
        </p:spPr>
      </p:pic>
      <p:pic>
        <p:nvPicPr>
          <p:cNvPr id="26" name="Picture 25">
            <a:extLst>
              <a:ext uri="{FF2B5EF4-FFF2-40B4-BE49-F238E27FC236}">
                <a16:creationId xmlns:a16="http://schemas.microsoft.com/office/drawing/2014/main" id="{58BF506D-DD74-4E98-84D2-18CF0949291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09803" y="2096782"/>
            <a:ext cx="1655074" cy="1421388"/>
          </a:xfrm>
          <a:prstGeom prst="rect">
            <a:avLst/>
          </a:prstGeom>
        </p:spPr>
      </p:pic>
      <p:pic>
        <p:nvPicPr>
          <p:cNvPr id="20" name="Picture 19">
            <a:extLst>
              <a:ext uri="{FF2B5EF4-FFF2-40B4-BE49-F238E27FC236}">
                <a16:creationId xmlns:a16="http://schemas.microsoft.com/office/drawing/2014/main" id="{9067FAB0-3EBF-4B2C-BD95-0653FC0D003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27123" y="2212144"/>
            <a:ext cx="1589435" cy="1354217"/>
          </a:xfrm>
          <a:prstGeom prst="rect">
            <a:avLst/>
          </a:prstGeom>
        </p:spPr>
      </p:pic>
      <p:sp>
        <p:nvSpPr>
          <p:cNvPr id="16" name="Rectangle 15">
            <a:extLst>
              <a:ext uri="{FF2B5EF4-FFF2-40B4-BE49-F238E27FC236}">
                <a16:creationId xmlns:a16="http://schemas.microsoft.com/office/drawing/2014/main" id="{852DEA42-41B1-4A0F-8E30-BEA26AF687DE}"/>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a:extLst>
              <a:ext uri="{FF2B5EF4-FFF2-40B4-BE49-F238E27FC236}">
                <a16:creationId xmlns:a16="http://schemas.microsoft.com/office/drawing/2014/main" id="{D550B6BC-E33C-E34F-B75C-323423B3024A}"/>
              </a:ext>
            </a:extLst>
          </p:cNvPr>
          <p:cNvSpPr/>
          <p:nvPr/>
        </p:nvSpPr>
        <p:spPr>
          <a:xfrm>
            <a:off x="548558" y="3951299"/>
            <a:ext cx="2945605" cy="13542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AB40"/>
                </a:solidFill>
                <a:effectLst/>
                <a:uLnTx/>
                <a:uFillTx/>
                <a:latin typeface="Abadi" panose="020B0604020104020204" pitchFamily="34" charset="0"/>
                <a:ea typeface="+mn-ea"/>
                <a:cs typeface="+mn-cs"/>
              </a:rPr>
              <a:t>80% </a:t>
            </a: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of younger Hispanic/Latinx parents</a:t>
            </a:r>
            <a:r>
              <a:rPr kumimoji="0" lang="en-US" sz="18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 (age 25-34) reported poor mental health days</a:t>
            </a:r>
          </a:p>
        </p:txBody>
      </p:sp>
      <p:sp>
        <p:nvSpPr>
          <p:cNvPr id="5" name="Rectangle 4">
            <a:extLst>
              <a:ext uri="{FF2B5EF4-FFF2-40B4-BE49-F238E27FC236}">
                <a16:creationId xmlns:a16="http://schemas.microsoft.com/office/drawing/2014/main" id="{A8545570-D800-9F47-BEB5-53282F9650C8}"/>
              </a:ext>
            </a:extLst>
          </p:cNvPr>
          <p:cNvSpPr/>
          <p:nvPr/>
        </p:nvSpPr>
        <p:spPr>
          <a:xfrm>
            <a:off x="4510337" y="4069511"/>
            <a:ext cx="3048582" cy="13542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AB40"/>
                </a:solidFill>
                <a:effectLst/>
                <a:uLnTx/>
                <a:uFillTx/>
                <a:latin typeface="Abadi" panose="020B0604020104020204" pitchFamily="34" charset="0"/>
                <a:ea typeface="+mn-ea"/>
                <a:cs typeface="+mn-cs"/>
              </a:rPr>
              <a:t>28% </a:t>
            </a: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of Hispanic/Latinx parents </a:t>
            </a:r>
            <a:r>
              <a:rPr kumimoji="0" lang="en-US" sz="18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reported one or more PTSD reactions during COVID-19</a:t>
            </a:r>
          </a:p>
        </p:txBody>
      </p:sp>
    </p:spTree>
    <p:extLst>
      <p:ext uri="{BB962C8B-B14F-4D97-AF65-F5344CB8AC3E}">
        <p14:creationId xmlns:p14="http://schemas.microsoft.com/office/powerpoint/2010/main" val="3707935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0" name="Rectangle 19">
            <a:extLst>
              <a:ext uri="{FF2B5EF4-FFF2-40B4-BE49-F238E27FC236}">
                <a16:creationId xmlns:a16="http://schemas.microsoft.com/office/drawing/2014/main" id="{7E0C0BED-7EA1-974C-BB5E-90763E59AEF1}"/>
              </a:ext>
            </a:extLst>
          </p:cNvPr>
          <p:cNvSpPr/>
          <p:nvPr/>
        </p:nvSpPr>
        <p:spPr>
          <a:xfrm>
            <a:off x="3103381" y="3146935"/>
            <a:ext cx="2956187" cy="3263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E434622-BFD8-F042-9C4F-5AC1EED13E7C}"/>
              </a:ext>
            </a:extLst>
          </p:cNvPr>
          <p:cNvSpPr/>
          <p:nvPr/>
        </p:nvSpPr>
        <p:spPr>
          <a:xfrm>
            <a:off x="6155752" y="3135441"/>
            <a:ext cx="2956187" cy="3263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140B8D5-51FB-8047-A16F-E96198653725}"/>
              </a:ext>
            </a:extLst>
          </p:cNvPr>
          <p:cNvSpPr/>
          <p:nvPr/>
        </p:nvSpPr>
        <p:spPr>
          <a:xfrm>
            <a:off x="9208123" y="3123947"/>
            <a:ext cx="2892331" cy="3263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E3A9F2A-D002-A943-B5C8-B7036BB4434A}"/>
              </a:ext>
            </a:extLst>
          </p:cNvPr>
          <p:cNvSpPr/>
          <p:nvPr/>
        </p:nvSpPr>
        <p:spPr>
          <a:xfrm>
            <a:off x="91546" y="3158429"/>
            <a:ext cx="2915651" cy="3263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46F9431-749F-1343-989C-5A9226DF55C5}"/>
              </a:ext>
            </a:extLst>
          </p:cNvPr>
          <p:cNvSpPr/>
          <p:nvPr/>
        </p:nvSpPr>
        <p:spPr>
          <a:xfrm>
            <a:off x="0" y="2126834"/>
            <a:ext cx="12243009" cy="883959"/>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4"/>
            <a:ext cx="12191999" cy="1039918"/>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Google Shape;128;p19"/>
          <p:cNvSpPr txBox="1">
            <a:spLocks noGrp="1"/>
          </p:cNvSpPr>
          <p:nvPr>
            <p:ph type="title"/>
          </p:nvPr>
        </p:nvSpPr>
        <p:spPr>
          <a:xfrm>
            <a:off x="694653" y="125837"/>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HISPANIC/LATINX WERE WORRIED ABOUT MEETING THEIR BASIC NEEDS</a:t>
            </a:r>
            <a:endParaRPr lang="en-US" sz="1450">
              <a:solidFill>
                <a:schemeClr val="bg1"/>
              </a:solidFill>
            </a:endParaRPr>
          </a:p>
        </p:txBody>
      </p:sp>
      <p:pic>
        <p:nvPicPr>
          <p:cNvPr id="8" name="Picture 7">
            <a:extLst>
              <a:ext uri="{FF2B5EF4-FFF2-40B4-BE49-F238E27FC236}">
                <a16:creationId xmlns:a16="http://schemas.microsoft.com/office/drawing/2014/main" id="{750E8DE8-9DF4-B741-83FF-A8E73C60E01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l="570" t="-2000" r="-285" b="15143"/>
          <a:stretch/>
        </p:blipFill>
        <p:spPr>
          <a:xfrm>
            <a:off x="877119" y="3357156"/>
            <a:ext cx="1202043" cy="1041958"/>
          </a:xfrm>
          <a:prstGeom prst="rect">
            <a:avLst/>
          </a:prstGeom>
        </p:spPr>
      </p:pic>
      <p:pic>
        <p:nvPicPr>
          <p:cNvPr id="9" name="Picture 5">
            <a:extLst>
              <a:ext uri="{FF2B5EF4-FFF2-40B4-BE49-F238E27FC236}">
                <a16:creationId xmlns:a16="http://schemas.microsoft.com/office/drawing/2014/main" id="{EE13053A-1FC9-B94D-9457-4FB3A3B915D9}"/>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r="285" b="18857"/>
          <a:stretch/>
        </p:blipFill>
        <p:spPr>
          <a:xfrm>
            <a:off x="7055899" y="3267750"/>
            <a:ext cx="1202044" cy="972238"/>
          </a:xfrm>
          <a:prstGeom prst="rect">
            <a:avLst/>
          </a:prstGeom>
        </p:spPr>
      </p:pic>
      <p:pic>
        <p:nvPicPr>
          <p:cNvPr id="5" name="Picture 4">
            <a:extLst>
              <a:ext uri="{FF2B5EF4-FFF2-40B4-BE49-F238E27FC236}">
                <a16:creationId xmlns:a16="http://schemas.microsoft.com/office/drawing/2014/main" id="{F3080D22-006E-FA45-86A2-58B8CA89947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b="14359"/>
          <a:stretch/>
        </p:blipFill>
        <p:spPr>
          <a:xfrm>
            <a:off x="4099712" y="3465550"/>
            <a:ext cx="963523" cy="825171"/>
          </a:xfrm>
          <a:prstGeom prst="rect">
            <a:avLst/>
          </a:prstGeom>
        </p:spPr>
      </p:pic>
      <p:sp>
        <p:nvSpPr>
          <p:cNvPr id="12" name="TextBox 11">
            <a:extLst>
              <a:ext uri="{FF2B5EF4-FFF2-40B4-BE49-F238E27FC236}">
                <a16:creationId xmlns:a16="http://schemas.microsoft.com/office/drawing/2014/main" id="{D19ECC37-04C0-874E-8D0D-F64104416DAD}"/>
              </a:ext>
            </a:extLst>
          </p:cNvPr>
          <p:cNvSpPr txBox="1"/>
          <p:nvPr/>
        </p:nvSpPr>
        <p:spPr>
          <a:xfrm>
            <a:off x="3247397" y="4403877"/>
            <a:ext cx="2796311" cy="213904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PAYING BILLS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AB40"/>
                </a:solidFill>
                <a:effectLst/>
                <a:uLnTx/>
                <a:uFillTx/>
                <a:latin typeface="Abadi" panose="020B0604020104020204" pitchFamily="34" charset="0"/>
                <a:ea typeface="+mn-ea"/>
                <a:cs typeface="+mn-cs"/>
              </a:rPr>
              <a:t>70% </a:t>
            </a:r>
            <a:r>
              <a:rPr kumimoji="0" lang="en-US" sz="18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worried about paying for 1 or more types of expenses or bills in the coming few weeks.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B9300F5-0CCC-F040-A583-CC3F5F8C49D7}"/>
              </a:ext>
            </a:extLst>
          </p:cNvPr>
          <p:cNvSpPr txBox="1"/>
          <p:nvPr/>
        </p:nvSpPr>
        <p:spPr>
          <a:xfrm>
            <a:off x="91546" y="4423618"/>
            <a:ext cx="2858838" cy="215443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FOOD INSECURITY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Nearly </a:t>
            </a:r>
            <a:r>
              <a:rPr kumimoji="0" lang="en-US" sz="2400" b="0" i="0" u="none" strike="noStrike" kern="1200" cap="none" spc="0" normalizeH="0" baseline="0" noProof="0" dirty="0">
                <a:ln>
                  <a:noFill/>
                </a:ln>
                <a:solidFill>
                  <a:srgbClr val="FFAB40"/>
                </a:solidFill>
                <a:effectLst/>
                <a:uLnTx/>
                <a:uFillTx/>
                <a:latin typeface="Abadi" panose="020B0604020104020204" pitchFamily="34" charset="0"/>
                <a:ea typeface="+mn-ea"/>
                <a:cs typeface="+mn-cs"/>
              </a:rPr>
              <a:t>half</a:t>
            </a: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 (49%)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 </a:t>
            </a:r>
            <a:r>
              <a:rPr kumimoji="0" lang="en-US" sz="18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worried about getting food or groceries in the coming few weeks.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A513284-F9F8-4842-9D8E-F1BCBF727711}"/>
              </a:ext>
            </a:extLst>
          </p:cNvPr>
          <p:cNvSpPr txBox="1"/>
          <p:nvPr/>
        </p:nvSpPr>
        <p:spPr>
          <a:xfrm>
            <a:off x="6132434" y="4398728"/>
            <a:ext cx="2995558" cy="190821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INTERNET FOR SCHOOL/WORK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AB40"/>
                </a:solidFill>
                <a:effectLst/>
                <a:uLnTx/>
                <a:uFillTx/>
                <a:latin typeface="Abadi" panose="020B0604020104020204" pitchFamily="34" charset="0"/>
                <a:ea typeface="+mn-ea"/>
                <a:cs typeface="+mn-cs"/>
              </a:rPr>
              <a:t>24%</a:t>
            </a:r>
            <a:r>
              <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 </a:t>
            </a:r>
            <a:r>
              <a:rPr kumimoji="0" lang="en-US" sz="18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worried about getting internet in the coming few weeks.</a:t>
            </a:r>
          </a:p>
        </p:txBody>
      </p:sp>
      <p:sp>
        <p:nvSpPr>
          <p:cNvPr id="15" name="TextBox 14">
            <a:extLst>
              <a:ext uri="{FF2B5EF4-FFF2-40B4-BE49-F238E27FC236}">
                <a16:creationId xmlns:a16="http://schemas.microsoft.com/office/drawing/2014/main" id="{0738FC08-FB97-429F-B56D-96C8D44D7B3F}"/>
              </a:ext>
            </a:extLst>
          </p:cNvPr>
          <p:cNvSpPr txBox="1"/>
          <p:nvPr/>
        </p:nvSpPr>
        <p:spPr>
          <a:xfrm>
            <a:off x="9448323" y="4411343"/>
            <a:ext cx="2475786" cy="187743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MENTAL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AB40"/>
                </a:solidFill>
                <a:effectLst/>
                <a:uLnTx/>
                <a:uFillTx/>
                <a:latin typeface="Abadi" panose="020B0604020104020204" pitchFamily="34" charset="0"/>
                <a:ea typeface="+mn-ea"/>
                <a:cs typeface="+mn-cs"/>
              </a:rPr>
              <a:t>1 in 3 </a:t>
            </a:r>
            <a:r>
              <a:rPr kumimoji="0" lang="en-US" sz="18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mn-cs"/>
              </a:rPr>
              <a:t>reported having 15 or more poor mental health days in the past month.</a:t>
            </a:r>
          </a:p>
        </p:txBody>
      </p:sp>
      <p:pic>
        <p:nvPicPr>
          <p:cNvPr id="4" name="Picture 3">
            <a:extLst>
              <a:ext uri="{FF2B5EF4-FFF2-40B4-BE49-F238E27FC236}">
                <a16:creationId xmlns:a16="http://schemas.microsoft.com/office/drawing/2014/main" id="{EE8E0270-C522-492B-AC0F-1B5406FA78C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249952" y="3374032"/>
            <a:ext cx="958530" cy="849348"/>
          </a:xfrm>
          <a:prstGeom prst="rect">
            <a:avLst/>
          </a:prstGeom>
        </p:spPr>
      </p:pic>
      <p:sp>
        <p:nvSpPr>
          <p:cNvPr id="17" name="Rectangle 16">
            <a:extLst>
              <a:ext uri="{FF2B5EF4-FFF2-40B4-BE49-F238E27FC236}">
                <a16:creationId xmlns:a16="http://schemas.microsoft.com/office/drawing/2014/main" id="{D081642A-35A9-47A0-ABDB-3F803EA87E3E}"/>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F3410FBC-3E28-8744-B3CC-DB8CB15EBF02}"/>
              </a:ext>
            </a:extLst>
          </p:cNvPr>
          <p:cNvSpPr/>
          <p:nvPr/>
        </p:nvSpPr>
        <p:spPr>
          <a:xfrm>
            <a:off x="407676" y="1305554"/>
            <a:ext cx="1178432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Though working increased risk of contracting COVID-19, job loss and reduced work hours created barriers to affording expenses for basic needs like food, bills, internet. This was associated with poor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A1B0705-3581-9545-8D31-8A41D322F589}"/>
              </a:ext>
            </a:extLst>
          </p:cNvPr>
          <p:cNvSpPr/>
          <p:nvPr/>
        </p:nvSpPr>
        <p:spPr>
          <a:xfrm>
            <a:off x="905781" y="2242954"/>
            <a:ext cx="10732733" cy="70788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JOB LOSS: </a:t>
            </a:r>
            <a:r>
              <a:rPr kumimoji="0" lang="en-US" sz="20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11% of employed Hispanic/Latinxs experienced a recent job loss in the past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REDUCED WORK: </a:t>
            </a:r>
            <a:r>
              <a:rPr kumimoji="0" lang="en-US" sz="20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Another 17% experienced reduced work hours or had to take leave</a:t>
            </a:r>
          </a:p>
        </p:txBody>
      </p:sp>
    </p:spTree>
    <p:extLst>
      <p:ext uri="{BB962C8B-B14F-4D97-AF65-F5344CB8AC3E}">
        <p14:creationId xmlns:p14="http://schemas.microsoft.com/office/powerpoint/2010/main" val="1938070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506407"/>
            <a:ext cx="10770495" cy="4732161"/>
          </a:xfrm>
          <a:prstGeom prst="rect">
            <a:avLst/>
          </a:prstGeom>
        </p:spPr>
        <p:txBody>
          <a:bodyPr spcFirstLastPara="1" wrap="square" lIns="91433" tIns="45700" rIns="91433" bIns="45700" anchor="ctr" anchorCtr="0">
            <a:noAutofit/>
          </a:bodyPr>
          <a:lstStyle/>
          <a:p>
            <a:pPr marL="168910" indent="0">
              <a:lnSpc>
                <a:spcPct val="150000"/>
              </a:lnSpc>
              <a:buClr>
                <a:srgbClr val="073763"/>
              </a:buClr>
              <a:buSzPts val="1600"/>
              <a:buNone/>
            </a:pPr>
            <a:r>
              <a:rPr lang="en-US" sz="3200">
                <a:solidFill>
                  <a:schemeClr val="tx1"/>
                </a:solidFill>
                <a:latin typeface="Abadi Extra Light"/>
              </a:rPr>
              <a:t>Hispanic/Latinx groups face barriers to affording basic needs, which makes work even more crucial. Unfortunately, work is also increasing this group's risks to COVID-19, by requiring them to work outside the home, offering few opportunities for social distancing, and providing inconsistent access to PPE.</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200" b="1" spc="800">
                <a:solidFill>
                  <a:schemeClr val="bg1"/>
                </a:solidFill>
                <a:latin typeface="Abadi Extra Light"/>
              </a:rPr>
              <a:t>KEY TAKEAWAYS: HISPANIC/LATINX RESIDENTS</a:t>
            </a:r>
            <a:endParaRPr lang="en-US" sz="3200">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C68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80227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953022"/>
            <a:ext cx="12191999" cy="2161220"/>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 name="Google Shape;193;p26">
            <a:extLst>
              <a:ext uri="{FF2B5EF4-FFF2-40B4-BE49-F238E27FC236}">
                <a16:creationId xmlns:a16="http://schemas.microsoft.com/office/drawing/2014/main" id="{76FF57F3-77A0-6341-9406-F9F2090359D9}"/>
              </a:ext>
            </a:extLst>
          </p:cNvPr>
          <p:cNvSpPr txBox="1">
            <a:spLocks noGrp="1"/>
          </p:cNvSpPr>
          <p:nvPr>
            <p:ph type="title"/>
          </p:nvPr>
        </p:nvSpPr>
        <p:spPr>
          <a:xfrm>
            <a:off x="1438753" y="4449374"/>
            <a:ext cx="10496332" cy="1325600"/>
          </a:xfrm>
          <a:prstGeom prst="rect">
            <a:avLst/>
          </a:prstGeom>
        </p:spPr>
        <p:txBody>
          <a:bodyPr spcFirstLastPara="1" vert="horz" wrap="square" lIns="91433" tIns="45700" rIns="91433" bIns="45700" rtlCol="0" anchor="ctr" anchorCtr="0">
            <a:noAutofit/>
          </a:bodyPr>
          <a:lstStyle/>
          <a:p>
            <a:pPr algn="r"/>
            <a:r>
              <a:rPr lang="en-US" sz="4000" b="1" spc="800">
                <a:solidFill>
                  <a:schemeClr val="bg1"/>
                </a:solidFill>
                <a:latin typeface="Abadi Extra Light"/>
              </a:rPr>
              <a:t>POPULATION SPOTLIGHT: INDIGENOUS RESIDENTS</a:t>
            </a:r>
            <a:endParaRPr lang="en-US" sz="23900" b="1" spc="800">
              <a:solidFill>
                <a:schemeClr val="bg1"/>
              </a:solidFill>
              <a:latin typeface="Abadi Extra Light"/>
            </a:endParaRPr>
          </a:p>
        </p:txBody>
      </p:sp>
      <p:sp>
        <p:nvSpPr>
          <p:cNvPr id="6" name="Oval 5">
            <a:extLst>
              <a:ext uri="{FF2B5EF4-FFF2-40B4-BE49-F238E27FC236}">
                <a16:creationId xmlns:a16="http://schemas.microsoft.com/office/drawing/2014/main" id="{009B1A19-EB4D-8248-9CB0-27307406C0FB}"/>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2" descr="transparent background magnifying glass icon&#10;">
            <a:extLst>
              <a:ext uri="{FF2B5EF4-FFF2-40B4-BE49-F238E27FC236}">
                <a16:creationId xmlns:a16="http://schemas.microsoft.com/office/drawing/2014/main" id="{DE546BD0-1FAF-B24A-BCF4-9B47CC29C6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63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557963" y="1592672"/>
            <a:ext cx="10784872" cy="4552590"/>
          </a:xfrm>
          <a:prstGeom prst="rect">
            <a:avLst/>
          </a:prstGeom>
        </p:spPr>
        <p:txBody>
          <a:bodyPr spcFirstLastPara="1" wrap="square" lIns="91433" tIns="45700" rIns="91433" bIns="45700" anchor="t" anchorCtr="0">
            <a:noAutofit/>
          </a:bodyPr>
          <a:lstStyle/>
          <a:p>
            <a:pPr marL="777875" lvl="1" indent="0">
              <a:lnSpc>
                <a:spcPct val="150000"/>
              </a:lnSpc>
              <a:buClr>
                <a:srgbClr val="073763"/>
              </a:buClr>
              <a:buSzPts val="1600"/>
              <a:buNone/>
            </a:pPr>
            <a:r>
              <a:rPr lang="en-US" sz="3200">
                <a:solidFill>
                  <a:schemeClr val="tx1"/>
                </a:solidFill>
                <a:latin typeface="Abadi Extra Light"/>
              </a:rPr>
              <a:t>Despite </a:t>
            </a:r>
            <a:r>
              <a:rPr lang="en-US" sz="3200" i="0">
                <a:solidFill>
                  <a:srgbClr val="000000"/>
                </a:solidFill>
                <a:effectLst/>
                <a:latin typeface="Abadi Extra Light"/>
              </a:rPr>
              <a:t>high</a:t>
            </a:r>
            <a:r>
              <a:rPr lang="en-US" sz="2800" i="0">
                <a:solidFill>
                  <a:srgbClr val="000000"/>
                </a:solidFill>
                <a:effectLst/>
                <a:latin typeface="Abadi Extra Light"/>
              </a:rPr>
              <a:t> </a:t>
            </a:r>
            <a:r>
              <a:rPr lang="en-US" sz="3200" i="0">
                <a:solidFill>
                  <a:srgbClr val="000000"/>
                </a:solidFill>
                <a:effectLst/>
                <a:latin typeface="Abadi Extra Light"/>
              </a:rPr>
              <a:t>rates of need, AI/AN residents and their data are often ”invisible” </a:t>
            </a:r>
            <a:r>
              <a:rPr lang="en-US" sz="3200">
                <a:solidFill>
                  <a:srgbClr val="000000"/>
                </a:solidFill>
                <a:latin typeface="Abadi Extra Light"/>
              </a:rPr>
              <a:t>- many report their AI/AN</a:t>
            </a:r>
            <a:r>
              <a:rPr lang="en-US" sz="3200" i="0">
                <a:solidFill>
                  <a:srgbClr val="000000"/>
                </a:solidFill>
                <a:effectLst/>
                <a:latin typeface="Abadi Extra Light"/>
              </a:rPr>
              <a:t> identity in combination with other race categories and </a:t>
            </a:r>
            <a:r>
              <a:rPr lang="en-US" sz="3200">
                <a:solidFill>
                  <a:srgbClr val="000000"/>
                </a:solidFill>
                <a:latin typeface="Abadi Extra Light"/>
              </a:rPr>
              <a:t>get</a:t>
            </a:r>
            <a:r>
              <a:rPr lang="en-US" sz="3200" i="0">
                <a:solidFill>
                  <a:srgbClr val="000000"/>
                </a:solidFill>
                <a:effectLst/>
                <a:latin typeface="Abadi Extra Light"/>
              </a:rPr>
              <a:t> categorized into other groups</a:t>
            </a:r>
            <a:r>
              <a:rPr lang="en-US" sz="3200">
                <a:solidFill>
                  <a:srgbClr val="000000"/>
                </a:solidFill>
                <a:latin typeface="Abadi Extra Light"/>
              </a:rPr>
              <a:t>.</a:t>
            </a:r>
            <a:r>
              <a:rPr lang="en-US" sz="3200" i="0">
                <a:solidFill>
                  <a:srgbClr val="000000"/>
                </a:solidFill>
                <a:effectLst/>
                <a:latin typeface="Abadi Extra Light"/>
              </a:rPr>
              <a:t> </a:t>
            </a:r>
            <a:r>
              <a:rPr lang="en-US" sz="3200">
                <a:solidFill>
                  <a:srgbClr val="000000"/>
                </a:solidFill>
                <a:latin typeface="Abadi Extra Light"/>
              </a:rPr>
              <a:t>This yields very</a:t>
            </a:r>
            <a:r>
              <a:rPr lang="en-US" sz="3200" i="0">
                <a:solidFill>
                  <a:srgbClr val="000000"/>
                </a:solidFill>
                <a:effectLst/>
                <a:latin typeface="Abadi Extra Light"/>
              </a:rPr>
              <a:t> low aggregate numbers</a:t>
            </a:r>
            <a:r>
              <a:rPr lang="en-US" sz="3200">
                <a:solidFill>
                  <a:srgbClr val="000000"/>
                </a:solidFill>
                <a:latin typeface="Abadi Extra Light"/>
              </a:rPr>
              <a:t>, which makes</a:t>
            </a:r>
            <a:r>
              <a:rPr lang="en-US" sz="3200" i="0">
                <a:solidFill>
                  <a:srgbClr val="000000"/>
                </a:solidFill>
                <a:effectLst/>
                <a:latin typeface="Abadi Extra Light"/>
              </a:rPr>
              <a:t> understanding and quantifying their needs difficult.</a:t>
            </a:r>
            <a:r>
              <a:rPr lang="en-US" sz="3200">
                <a:solidFill>
                  <a:srgbClr val="000000"/>
                </a:solidFill>
                <a:latin typeface="Abadi Extra Light"/>
              </a:rPr>
              <a:t> </a:t>
            </a:r>
            <a:endParaRPr lang="en-US" sz="3200" i="0">
              <a:solidFill>
                <a:srgbClr val="000000"/>
              </a:solidFill>
              <a:effectLst/>
              <a:latin typeface="Abadi Extra Light" panose="020B0204020104020204" pitchFamily="34" charset="0"/>
            </a:endParaRP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63592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5FB0077-E7F0-F84B-89E8-045656B0DB5C}"/>
              </a:ext>
            </a:extLst>
          </p:cNvPr>
          <p:cNvSpPr/>
          <p:nvPr/>
        </p:nvSpPr>
        <p:spPr>
          <a:xfrm>
            <a:off x="82863" y="743437"/>
            <a:ext cx="12118621" cy="738664"/>
          </a:xfrm>
          <a:prstGeom prst="rect">
            <a:avLst/>
          </a:prstGeom>
        </p:spPr>
        <p:txBody>
          <a:bodyPr wrap="square" lIns="121920" tIns="60960" rIns="121920" bIns="6096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a:ln>
                  <a:noFill/>
                </a:ln>
                <a:solidFill>
                  <a:srgbClr val="073763"/>
                </a:solidFill>
                <a:effectLst/>
                <a:uLnTx/>
                <a:uFillTx/>
                <a:latin typeface="Abadi Extra Light"/>
                <a:ea typeface="Roboto"/>
                <a:cs typeface="+mn-cs"/>
              </a:rPr>
              <a:t>Although we often do not hear AI/AN stories through data, AI/AN residents have significant needs and face challenges in many areas, including employment, economics, and healthcare access. </a:t>
            </a: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489993" y="34980"/>
            <a:ext cx="11735127"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700" b="1" i="0" u="none" strike="noStrike" kern="1200" cap="none" spc="800" normalizeH="0" baseline="0" noProof="0">
                <a:ln>
                  <a:noFill/>
                </a:ln>
                <a:solidFill>
                  <a:srgbClr val="FFFFFF"/>
                </a:solidFill>
                <a:effectLst/>
                <a:uLnTx/>
                <a:uFillTx/>
                <a:latin typeface="Abadi Extra Light"/>
                <a:cs typeface="Arial"/>
                <a:sym typeface="Arial"/>
              </a:rPr>
              <a:t>INVISIBLE NEED</a:t>
            </a:r>
            <a:endParaRPr kumimoji="0" lang="en-US" sz="2700" b="1" i="0" u="none" strike="noStrike" kern="1200" cap="none" spc="400" normalizeH="0" baseline="0" noProof="0">
              <a:ln>
                <a:noFill/>
              </a:ln>
              <a:solidFill>
                <a:srgbClr val="FFFFFF"/>
              </a:solidFill>
              <a:effectLst/>
              <a:uLnTx/>
              <a:uFillTx/>
              <a:latin typeface="Abadi Extra Light"/>
              <a:cs typeface="Arial"/>
              <a:sym typeface="Aria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00;p18">
            <a:extLst>
              <a:ext uri="{FF2B5EF4-FFF2-40B4-BE49-F238E27FC236}">
                <a16:creationId xmlns:a16="http://schemas.microsoft.com/office/drawing/2014/main" id="{9EB9F287-FEA8-4F3D-8796-0F5530462862}"/>
              </a:ext>
            </a:extLst>
          </p:cNvPr>
          <p:cNvSpPr/>
          <p:nvPr/>
        </p:nvSpPr>
        <p:spPr>
          <a:xfrm>
            <a:off x="447495" y="2887713"/>
            <a:ext cx="779200" cy="779200"/>
          </a:xfrm>
          <a:prstGeom prst="ellipse">
            <a:avLst/>
          </a:prstGeom>
          <a:solidFill>
            <a:srgbClr val="00B05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badi Extra Light"/>
              <a:ea typeface="+mn-ea"/>
              <a:cs typeface="+mn-cs"/>
            </a:endParaRPr>
          </a:p>
        </p:txBody>
      </p:sp>
      <p:pic>
        <p:nvPicPr>
          <p:cNvPr id="9" name="Picture 20" descr="2020-2021 Basic Needs Priorities &amp; Strategic Investment Plan – United Way  of Central Illinois">
            <a:extLst>
              <a:ext uri="{FF2B5EF4-FFF2-40B4-BE49-F238E27FC236}">
                <a16:creationId xmlns:a16="http://schemas.microsoft.com/office/drawing/2014/main" id="{C7104824-27FA-4983-8A74-1DE0FAFA1E1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7899" y="2956982"/>
            <a:ext cx="638391" cy="6383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1C935C3-B2D2-4C67-8A87-FBD26B2A3291}"/>
              </a:ext>
            </a:extLst>
          </p:cNvPr>
          <p:cNvSpPr txBox="1"/>
          <p:nvPr/>
        </p:nvSpPr>
        <p:spPr>
          <a:xfrm>
            <a:off x="1538513" y="2870923"/>
            <a:ext cx="10653484" cy="1431161"/>
          </a:xfrm>
          <a:prstGeom prst="rect">
            <a:avLst/>
          </a:prstGeom>
          <a:noFill/>
        </p:spPr>
        <p:txBody>
          <a:bodyPr rot="0" spcFirstLastPara="0" vertOverflow="overflow" horzOverflow="overflow" vert="horz" wrap="square" lIns="121920" tIns="60960" rIns="121920" bIns="60960" numCol="2"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a:ln>
                  <a:noFill/>
                </a:ln>
                <a:solidFill>
                  <a:srgbClr val="073763"/>
                </a:solidFill>
                <a:effectLst/>
                <a:uLnTx/>
                <a:uFillTx/>
                <a:latin typeface="Abadi Extra Light"/>
                <a:ea typeface="+mn-ea"/>
                <a:cs typeface="+mn-cs"/>
              </a:rPr>
              <a:t>1.6x </a:t>
            </a:r>
            <a:r>
              <a:rPr kumimoji="0" lang="en" sz="1700" b="0" i="0" u="none" strike="noStrike" kern="1200" cap="none" spc="0" normalizeH="0" baseline="0" noProof="0">
                <a:ln>
                  <a:noFill/>
                </a:ln>
                <a:solidFill>
                  <a:srgbClr val="073763"/>
                </a:solidFill>
                <a:effectLst/>
                <a:uLnTx/>
                <a:uFillTx/>
                <a:latin typeface="Abadi Extra Light"/>
                <a:ea typeface="+mn-ea"/>
                <a:cs typeface="+mn-cs"/>
              </a:rPr>
              <a:t>as likely to report concern for paying 1 or more bills</a:t>
            </a:r>
            <a:endParaRPr kumimoji="0" lang="en-US" sz="17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a:ln>
                  <a:noFill/>
                </a:ln>
                <a:solidFill>
                  <a:srgbClr val="073763"/>
                </a:solidFill>
                <a:effectLst/>
                <a:uLnTx/>
                <a:uFillTx/>
                <a:latin typeface="Abadi Extra Light"/>
                <a:ea typeface="+mn-ea"/>
                <a:cs typeface="+mn-cs"/>
              </a:rPr>
              <a:t>1.9x</a:t>
            </a:r>
            <a:r>
              <a:rPr kumimoji="0" lang="en" sz="1700" b="0" i="0" u="none" strike="noStrike" kern="1200" cap="none" spc="0" normalizeH="0" baseline="0" noProof="0">
                <a:ln>
                  <a:noFill/>
                </a:ln>
                <a:solidFill>
                  <a:srgbClr val="073763"/>
                </a:solidFill>
                <a:effectLst/>
                <a:uLnTx/>
                <a:uFillTx/>
                <a:latin typeface="Abadi Extra Light"/>
                <a:ea typeface="+mn-ea"/>
                <a:cs typeface="+mn-cs"/>
              </a:rPr>
              <a:t> as likely to be worried about getting food or groceries </a:t>
            </a:r>
            <a:endParaRPr kumimoji="0" lang="en-US" sz="17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a:ln>
                  <a:noFill/>
                </a:ln>
                <a:solidFill>
                  <a:srgbClr val="073763"/>
                </a:solidFill>
                <a:effectLst/>
                <a:uLnTx/>
                <a:uFillTx/>
                <a:latin typeface="Abadi Extra Light"/>
                <a:ea typeface="+mn-ea"/>
                <a:cs typeface="+mn-cs"/>
              </a:rPr>
              <a:t>2x </a:t>
            </a:r>
            <a:r>
              <a:rPr kumimoji="0" lang="en" sz="1700" b="0" i="0" u="none" strike="noStrike" kern="1200" cap="none" spc="0" normalizeH="0" baseline="0" noProof="0">
                <a:ln>
                  <a:noFill/>
                </a:ln>
                <a:solidFill>
                  <a:srgbClr val="073763"/>
                </a:solidFill>
                <a:effectLst/>
                <a:uLnTx/>
                <a:uFillTx/>
                <a:latin typeface="Abadi Extra Light"/>
                <a:ea typeface="+mn-ea"/>
                <a:cs typeface="+mn-cs"/>
              </a:rPr>
              <a:t>as likely to be worried about getting face masks </a:t>
            </a:r>
            <a:endParaRPr kumimoji="0" lang="en-US" sz="17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700" b="1" i="0" u="none" strike="noStrike" kern="1200" cap="none" spc="0" normalizeH="0" baseline="0" noProof="0">
              <a:ln>
                <a:noFill/>
              </a:ln>
              <a:solidFill>
                <a:srgbClr val="073763"/>
              </a:solidFill>
              <a:effectLst/>
              <a:uLnTx/>
              <a:uFillTx/>
              <a:latin typeface="Abadi Extr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700" b="1" i="0" u="none" strike="noStrike" kern="1200" cap="none" spc="0" normalizeH="0" baseline="0" noProof="0">
              <a:ln>
                <a:noFill/>
              </a:ln>
              <a:solidFill>
                <a:srgbClr val="073763"/>
              </a:solidFill>
              <a:effectLst/>
              <a:uLnTx/>
              <a:uFillTx/>
              <a:latin typeface="Abadi Extr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a:ln>
                  <a:noFill/>
                </a:ln>
                <a:solidFill>
                  <a:srgbClr val="073763"/>
                </a:solidFill>
                <a:effectLst/>
                <a:uLnTx/>
                <a:uFillTx/>
                <a:latin typeface="Abadi Extra Light"/>
                <a:ea typeface="+mn-ea"/>
                <a:cs typeface="+mn-cs"/>
              </a:rPr>
              <a:t>2.1x</a:t>
            </a:r>
            <a:r>
              <a:rPr kumimoji="0" lang="en" sz="1700" b="0" i="0" u="none" strike="noStrike" kern="1200" cap="none" spc="0" normalizeH="0" baseline="0" noProof="0">
                <a:ln>
                  <a:noFill/>
                </a:ln>
                <a:solidFill>
                  <a:srgbClr val="073763"/>
                </a:solidFill>
                <a:effectLst/>
                <a:uLnTx/>
                <a:uFillTx/>
                <a:latin typeface="Abadi Extra Light"/>
                <a:ea typeface="+mn-ea"/>
                <a:cs typeface="+mn-cs"/>
              </a:rPr>
              <a:t> as likely to be worried about getting medication</a:t>
            </a:r>
            <a:endParaRPr kumimoji="0" lang="en-US" sz="17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a:ln>
                  <a:noFill/>
                </a:ln>
                <a:solidFill>
                  <a:srgbClr val="073763"/>
                </a:solidFill>
                <a:effectLst/>
                <a:uLnTx/>
                <a:uFillTx/>
                <a:latin typeface="Abadi Extra Light"/>
                <a:ea typeface="+mn-ea"/>
                <a:cs typeface="+mn-cs"/>
              </a:rPr>
              <a:t>2.3x</a:t>
            </a:r>
            <a:r>
              <a:rPr kumimoji="0" lang="en" sz="1700" b="0" i="0" u="none" strike="noStrike" kern="1200" cap="none" spc="0" normalizeH="0" baseline="0" noProof="0">
                <a:ln>
                  <a:noFill/>
                </a:ln>
                <a:solidFill>
                  <a:srgbClr val="073763"/>
                </a:solidFill>
                <a:effectLst/>
                <a:uLnTx/>
                <a:uFillTx/>
                <a:latin typeface="Abadi Extra Light"/>
                <a:ea typeface="+mn-ea"/>
                <a:cs typeface="+mn-cs"/>
              </a:rPr>
              <a:t> as likely to be worried about having access to broadband </a:t>
            </a:r>
          </a:p>
        </p:txBody>
      </p:sp>
      <p:sp>
        <p:nvSpPr>
          <p:cNvPr id="26" name="Google Shape;100;p18">
            <a:extLst>
              <a:ext uri="{FF2B5EF4-FFF2-40B4-BE49-F238E27FC236}">
                <a16:creationId xmlns:a16="http://schemas.microsoft.com/office/drawing/2014/main" id="{6A73AE25-973B-F647-86E0-FB3C81702E96}"/>
              </a:ext>
            </a:extLst>
          </p:cNvPr>
          <p:cNvSpPr/>
          <p:nvPr/>
        </p:nvSpPr>
        <p:spPr>
          <a:xfrm>
            <a:off x="447495" y="1750755"/>
            <a:ext cx="779200" cy="779200"/>
          </a:xfrm>
          <a:prstGeom prst="ellipse">
            <a:avLst/>
          </a:prstGeom>
          <a:solidFill>
            <a:srgbClr val="0070C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badi Extra Light"/>
              <a:ea typeface="+mn-ea"/>
              <a:cs typeface="+mn-cs"/>
            </a:endParaRPr>
          </a:p>
        </p:txBody>
      </p:sp>
      <p:sp>
        <p:nvSpPr>
          <p:cNvPr id="28" name="TextBox 27">
            <a:extLst>
              <a:ext uri="{FF2B5EF4-FFF2-40B4-BE49-F238E27FC236}">
                <a16:creationId xmlns:a16="http://schemas.microsoft.com/office/drawing/2014/main" id="{2FDEC789-2799-EA40-9977-CCB0A49C1D62}"/>
              </a:ext>
            </a:extLst>
          </p:cNvPr>
          <p:cNvSpPr txBox="1"/>
          <p:nvPr/>
        </p:nvSpPr>
        <p:spPr>
          <a:xfrm>
            <a:off x="1538514" y="2068911"/>
            <a:ext cx="10653483" cy="384721"/>
          </a:xfrm>
          <a:prstGeom prst="rect">
            <a:avLst/>
          </a:prstGeom>
          <a:noFill/>
        </p:spPr>
        <p:txBody>
          <a:bodyPr rot="0" spcFirstLastPara="0" vertOverflow="overflow" horzOverflow="overflow" vert="horz" wrap="square" lIns="121920" tIns="60960" rIns="121920" bIns="60960" numCol="2"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700" b="1" i="0" u="none" strike="noStrike" kern="1200" cap="none" spc="0" normalizeH="0" baseline="0" noProof="0">
                <a:ln>
                  <a:noFill/>
                </a:ln>
                <a:solidFill>
                  <a:srgbClr val="073763"/>
                </a:solidFill>
                <a:effectLst/>
                <a:uLnTx/>
                <a:uFillTx/>
                <a:latin typeface="Abadi Extra Light"/>
                <a:ea typeface="+mn-ea"/>
                <a:cs typeface="+mn-cs"/>
              </a:rPr>
              <a:t>1.6x</a:t>
            </a:r>
            <a:r>
              <a:rPr kumimoji="0" lang="en" sz="1700" b="0" i="0" u="none" strike="noStrike" kern="1200" cap="none" spc="0" normalizeH="0" baseline="0" noProof="0">
                <a:ln>
                  <a:noFill/>
                </a:ln>
                <a:solidFill>
                  <a:srgbClr val="073763"/>
                </a:solidFill>
                <a:effectLst/>
                <a:uLnTx/>
                <a:uFillTx/>
                <a:latin typeface="Abadi Extra Light"/>
                <a:ea typeface="+mn-ea"/>
                <a:cs typeface="+mn-cs"/>
              </a:rPr>
              <a:t> as likely to experience recent job loss      </a:t>
            </a:r>
            <a:r>
              <a:rPr kumimoji="0" lang="en" sz="1700" b="1" i="0" u="none" strike="noStrike" kern="1200" cap="none" spc="0" normalizeH="0" baseline="0" noProof="0">
                <a:ln>
                  <a:noFill/>
                </a:ln>
                <a:solidFill>
                  <a:srgbClr val="073763"/>
                </a:solidFill>
                <a:effectLst/>
                <a:uLnTx/>
                <a:uFillTx/>
                <a:latin typeface="Abadi Extra Light"/>
                <a:ea typeface="+mn-ea"/>
                <a:cs typeface="+mn-cs"/>
              </a:rPr>
              <a:t>1.4x </a:t>
            </a:r>
            <a:r>
              <a:rPr kumimoji="0" lang="en" sz="1700" b="0" i="0" u="none" strike="noStrike" kern="1200" cap="none" spc="0" normalizeH="0" baseline="0" noProof="0">
                <a:ln>
                  <a:noFill/>
                </a:ln>
                <a:solidFill>
                  <a:srgbClr val="073763"/>
                </a:solidFill>
                <a:effectLst/>
                <a:uLnTx/>
                <a:uFillTx/>
                <a:latin typeface="Abadi Extra Light"/>
                <a:ea typeface="+mn-ea"/>
                <a:cs typeface="+mn-cs"/>
              </a:rPr>
              <a:t>as likely to </a:t>
            </a:r>
            <a:r>
              <a:rPr kumimoji="0" lang="en-US" sz="1700" b="0" i="0" u="none" strike="noStrike" kern="1200" cap="none" spc="0" normalizeH="0" baseline="0" noProof="0">
                <a:ln>
                  <a:noFill/>
                </a:ln>
                <a:solidFill>
                  <a:srgbClr val="073763"/>
                </a:solidFill>
                <a:effectLst/>
                <a:uLnTx/>
                <a:uFillTx/>
                <a:latin typeface="Abadi Extra Light"/>
                <a:ea typeface="+mn-ea"/>
                <a:cs typeface="+mn-cs"/>
              </a:rPr>
              <a:t>experience reduced work hours or took leave</a:t>
            </a:r>
            <a:endParaRPr kumimoji="0" lang="en-US" sz="1700" b="0" i="0" u="none" strike="noStrike" kern="1200" cap="none" spc="0" normalizeH="0" baseline="0" noProof="0">
              <a:ln>
                <a:noFill/>
              </a:ln>
              <a:solidFill>
                <a:srgbClr val="000000"/>
              </a:solidFill>
              <a:effectLst/>
              <a:uLnTx/>
              <a:uFillTx/>
              <a:latin typeface="Abadi Extra Light"/>
              <a:ea typeface="+mn-ea"/>
              <a:cs typeface="+mn-cs"/>
            </a:endParaRPr>
          </a:p>
        </p:txBody>
      </p:sp>
      <p:sp>
        <p:nvSpPr>
          <p:cNvPr id="31" name="TextBox 30">
            <a:extLst>
              <a:ext uri="{FF2B5EF4-FFF2-40B4-BE49-F238E27FC236}">
                <a16:creationId xmlns:a16="http://schemas.microsoft.com/office/drawing/2014/main" id="{4A15EB40-2881-A946-B555-6F808A2B024E}"/>
              </a:ext>
            </a:extLst>
          </p:cNvPr>
          <p:cNvSpPr txBox="1"/>
          <p:nvPr/>
        </p:nvSpPr>
        <p:spPr>
          <a:xfrm>
            <a:off x="1379545" y="1671221"/>
            <a:ext cx="11204268" cy="44627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AI/AN residents were hardest hit by </a:t>
            </a:r>
            <a:r>
              <a:rPr kumimoji="0" lang="en-US" sz="21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employment-related changes </a:t>
            </a: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among </a:t>
            </a:r>
            <a:r>
              <a:rPr kumimoji="0" lang="en-US" sz="2100" b="1" i="0" u="sng" strike="noStrike" kern="1200" cap="none" spc="0" normalizeH="0" baseline="0" noProof="0" dirty="0">
                <a:ln>
                  <a:noFill/>
                </a:ln>
                <a:solidFill>
                  <a:srgbClr val="000000"/>
                </a:solidFill>
                <a:effectLst/>
                <a:uLnTx/>
                <a:uFillTx/>
                <a:latin typeface="Abadi Extra Light"/>
                <a:ea typeface="+mn-ea"/>
                <a:cs typeface="+mn-cs"/>
              </a:rPr>
              <a:t>all</a:t>
            </a: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 race groups.</a:t>
            </a:r>
            <a:endParaRPr kumimoji="0" lang="en-US" sz="21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2" name="Google Shape;249;p31">
            <a:extLst>
              <a:ext uri="{FF2B5EF4-FFF2-40B4-BE49-F238E27FC236}">
                <a16:creationId xmlns:a16="http://schemas.microsoft.com/office/drawing/2014/main" id="{35467832-8DE3-F644-8E9A-E76F413B96C8}"/>
              </a:ext>
            </a:extLst>
          </p:cNvPr>
          <p:cNvPicPr preferRelativeResize="0"/>
          <p:nvPr/>
        </p:nvPicPr>
        <p:blipFill rotWithShape="1">
          <a:blip r:embed="rId5">
            <a:alphaModFix/>
            <a:lum bright="70000" contrast="-70000"/>
            <a:extLst>
              <a:ext uri="{BEBA8EAE-BF5A-486C-A8C5-ECC9F3942E4B}">
                <a14:imgProps xmlns:a14="http://schemas.microsoft.com/office/drawing/2010/main">
                  <a14:imgLayer r:embed="rId6">
                    <a14:imgEffect>
                      <a14:artisticPhotocopy/>
                    </a14:imgEffect>
                  </a14:imgLayer>
                </a14:imgProps>
              </a:ext>
            </a:extLst>
          </a:blip>
          <a:srcRect b="13194"/>
          <a:stretch/>
        </p:blipFill>
        <p:spPr>
          <a:xfrm>
            <a:off x="558528" y="1838142"/>
            <a:ext cx="631712" cy="558709"/>
          </a:xfrm>
          <a:prstGeom prst="rect">
            <a:avLst/>
          </a:prstGeom>
          <a:noFill/>
          <a:ln>
            <a:noFill/>
          </a:ln>
        </p:spPr>
      </p:pic>
      <p:sp>
        <p:nvSpPr>
          <p:cNvPr id="19" name="Rectangle 18">
            <a:extLst>
              <a:ext uri="{FF2B5EF4-FFF2-40B4-BE49-F238E27FC236}">
                <a16:creationId xmlns:a16="http://schemas.microsoft.com/office/drawing/2014/main" id="{C81A4EF1-05FF-4367-835A-6CE3FE6D0324}"/>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TextBox 17">
            <a:extLst>
              <a:ext uri="{FF2B5EF4-FFF2-40B4-BE49-F238E27FC236}">
                <a16:creationId xmlns:a16="http://schemas.microsoft.com/office/drawing/2014/main" id="{CF8EC567-909E-441C-8880-074ABFEC8DA1}"/>
              </a:ext>
            </a:extLst>
          </p:cNvPr>
          <p:cNvSpPr txBox="1"/>
          <p:nvPr/>
        </p:nvSpPr>
        <p:spPr>
          <a:xfrm>
            <a:off x="1379545" y="2476153"/>
            <a:ext cx="11204268" cy="44627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AI/AN residents had some of the highest rates of need for </a:t>
            </a:r>
            <a:r>
              <a:rPr kumimoji="0" lang="en-US" sz="21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many essential items</a:t>
            </a:r>
            <a:r>
              <a:rPr kumimoji="0" lang="en-US" sz="21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 </a:t>
            </a:r>
          </a:p>
        </p:txBody>
      </p:sp>
      <p:sp>
        <p:nvSpPr>
          <p:cNvPr id="20" name="TextBox 19">
            <a:extLst>
              <a:ext uri="{FF2B5EF4-FFF2-40B4-BE49-F238E27FC236}">
                <a16:creationId xmlns:a16="http://schemas.microsoft.com/office/drawing/2014/main" id="{2D4B1E28-906C-42C8-BE3C-1F41DD2288CB}"/>
              </a:ext>
            </a:extLst>
          </p:cNvPr>
          <p:cNvSpPr txBox="1"/>
          <p:nvPr/>
        </p:nvSpPr>
        <p:spPr>
          <a:xfrm>
            <a:off x="1460101" y="5703029"/>
            <a:ext cx="10653487" cy="1431161"/>
          </a:xfrm>
          <a:prstGeom prst="rect">
            <a:avLst/>
          </a:prstGeom>
          <a:noFill/>
        </p:spPr>
        <p:txBody>
          <a:bodyPr rot="0" spcFirstLastPara="0" vertOverflow="overflow" horzOverflow="overflow" vert="horz" wrap="square" lIns="121920" tIns="60960" rIns="121920" bIns="60960" numCol="2"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73763"/>
                </a:solidFill>
                <a:effectLst/>
                <a:uLnTx/>
                <a:uFillTx/>
                <a:latin typeface="Abadi Extra Light"/>
                <a:ea typeface="+mn-ea"/>
                <a:cs typeface="+mn-cs"/>
              </a:rPr>
              <a:t>1.2x</a:t>
            </a:r>
            <a:r>
              <a:rPr kumimoji="0" lang="en-US" sz="1700" b="0" i="0" u="none" strike="noStrike" kern="1200" cap="none" spc="0" normalizeH="0" baseline="0" noProof="0">
                <a:ln>
                  <a:noFill/>
                </a:ln>
                <a:solidFill>
                  <a:srgbClr val="073763"/>
                </a:solidFill>
                <a:effectLst/>
                <a:uLnTx/>
                <a:uFillTx/>
                <a:latin typeface="Abadi Extra Light"/>
                <a:ea typeface="+mn-ea"/>
                <a:cs typeface="+mn-cs"/>
              </a:rPr>
              <a:t> as likely to report poor 15+ days of poor mental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73763"/>
                </a:solidFill>
                <a:effectLst/>
                <a:uLnTx/>
                <a:uFillTx/>
                <a:latin typeface="Abadi Extra Light"/>
                <a:ea typeface="+mn-ea"/>
                <a:cs typeface="+mn-cs"/>
              </a:rPr>
              <a:t>health – </a:t>
            </a:r>
            <a:r>
              <a:rPr kumimoji="0" lang="en-US" sz="1700" b="1" i="0" u="none" strike="noStrike" kern="1200" cap="none" spc="0" normalizeH="0" baseline="0" noProof="0">
                <a:ln>
                  <a:noFill/>
                </a:ln>
                <a:solidFill>
                  <a:srgbClr val="073763"/>
                </a:solidFill>
                <a:effectLst/>
                <a:uLnTx/>
                <a:uFillTx/>
                <a:latin typeface="Abadi Extra Light"/>
                <a:ea typeface="+mn-ea"/>
                <a:cs typeface="+mn-cs"/>
              </a:rPr>
              <a:t>43% </a:t>
            </a:r>
            <a:r>
              <a:rPr kumimoji="0" lang="en-US" sz="1700" b="0" i="0" u="none" strike="noStrike" kern="1200" cap="none" spc="0" normalizeH="0" baseline="0" noProof="0">
                <a:ln>
                  <a:noFill/>
                </a:ln>
                <a:solidFill>
                  <a:srgbClr val="073763"/>
                </a:solidFill>
                <a:effectLst/>
                <a:uLnTx/>
                <a:uFillTx/>
                <a:latin typeface="Abadi Extra Light"/>
                <a:ea typeface="+mn-ea"/>
                <a:cs typeface="+mn-cs"/>
              </a:rPr>
              <a:t>of AI/AN residents with poor mental health reported delaying mental healthcare.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srgbClr val="073763"/>
              </a:solidFill>
              <a:effectLst/>
              <a:uLnTx/>
              <a:uFillTx/>
              <a:latin typeface="Abadi Extr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solidFill>
                <a:srgbClr val="073763"/>
              </a:solidFill>
              <a:effectLst/>
              <a:uLnTx/>
              <a:uFillTx/>
              <a:latin typeface="Abadi Extr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73763"/>
                </a:solidFill>
                <a:effectLst/>
                <a:uLnTx/>
                <a:uFillTx/>
                <a:latin typeface="Abadi Extra Light"/>
                <a:ea typeface="+mn-ea"/>
                <a:cs typeface="+mn-cs"/>
              </a:rPr>
              <a:t>1.2x</a:t>
            </a:r>
            <a:r>
              <a:rPr kumimoji="0" lang="en-US" sz="1700" b="0" i="0" u="none" strike="noStrike" kern="1200" cap="none" spc="0" normalizeH="0" baseline="0" noProof="0">
                <a:ln>
                  <a:noFill/>
                </a:ln>
                <a:solidFill>
                  <a:srgbClr val="073763"/>
                </a:solidFill>
                <a:effectLst/>
                <a:uLnTx/>
                <a:uFillTx/>
                <a:latin typeface="Abadi Extra Light"/>
                <a:ea typeface="+mn-ea"/>
                <a:cs typeface="+mn-cs"/>
              </a:rPr>
              <a:t> as</a:t>
            </a:r>
            <a:r>
              <a:rPr kumimoji="0" lang="en-US" sz="1700" b="0" i="0" u="none" strike="noStrike" kern="1200" cap="none" spc="0" normalizeH="0" baseline="0" noProof="0">
                <a:ln>
                  <a:noFill/>
                </a:ln>
                <a:solidFill>
                  <a:srgbClr val="073763"/>
                </a:solidFill>
                <a:effectLst/>
                <a:uLnTx/>
                <a:uFillTx/>
                <a:latin typeface="Arial"/>
                <a:ea typeface="+mn-ea"/>
                <a:cs typeface="+mn-cs"/>
              </a:rPr>
              <a:t> </a:t>
            </a:r>
            <a:r>
              <a:rPr kumimoji="0" lang="en-US" sz="1700" b="0" i="0" u="none" strike="noStrike" kern="1200" cap="none" spc="0" normalizeH="0" baseline="0" noProof="0">
                <a:ln>
                  <a:noFill/>
                </a:ln>
                <a:solidFill>
                  <a:srgbClr val="073763"/>
                </a:solidFill>
                <a:effectLst/>
                <a:uLnTx/>
                <a:uFillTx/>
                <a:latin typeface="Abadi Extra Light"/>
                <a:ea typeface="+mn-ea"/>
                <a:cs typeface="+mn-cs"/>
              </a:rPr>
              <a:t>likely report increased substance use since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73763"/>
                </a:solidFill>
                <a:effectLst/>
                <a:uLnTx/>
                <a:uFillTx/>
                <a:latin typeface="Abadi Extra Light"/>
                <a:ea typeface="+mn-ea"/>
                <a:cs typeface="+mn-cs"/>
              </a:rPr>
              <a:t> prior to the pandemic</a:t>
            </a:r>
          </a:p>
          <a:p>
            <a:pPr marL="380990" marR="0" lvl="0" indent="-380990" algn="l" defTabSz="914400" rtl="0" eaLnBrk="1" fontAlgn="auto" latinLnBrk="0" hangingPunct="1">
              <a:lnSpc>
                <a:spcPct val="100000"/>
              </a:lnSpc>
              <a:spcBef>
                <a:spcPts val="0"/>
              </a:spcBef>
              <a:spcAft>
                <a:spcPts val="0"/>
              </a:spcAft>
              <a:buClrTx/>
              <a:buSzTx/>
              <a:buFont typeface="Arial,Sans-Serif"/>
              <a:buChar char="•"/>
              <a:tabLst/>
              <a:defRPr/>
            </a:pPr>
            <a:endParaRPr kumimoji="0" lang="en" sz="1700" b="0" i="0" u="none" strike="noStrike" kern="1200" cap="none" spc="0" normalizeH="0" baseline="0" noProof="0">
              <a:ln>
                <a:noFill/>
              </a:ln>
              <a:solidFill>
                <a:srgbClr val="073763"/>
              </a:solidFill>
              <a:effectLst/>
              <a:uLnTx/>
              <a:uFillTx/>
              <a:latin typeface="Abadi Extra Light"/>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Sans-Serif"/>
              <a:buChar char="•"/>
              <a:tabLst/>
              <a:defRPr/>
            </a:pPr>
            <a:endParaRPr kumimoji="0" lang="en" sz="1700" b="0" i="0" u="none" strike="noStrike" kern="1200" cap="none" spc="0" normalizeH="0" baseline="0" noProof="0">
              <a:ln>
                <a:noFill/>
              </a:ln>
              <a:solidFill>
                <a:srgbClr val="073763"/>
              </a:solidFill>
              <a:effectLst/>
              <a:uLnTx/>
              <a:uFillTx/>
              <a:latin typeface="Abadi Extra Light"/>
              <a:ea typeface="+mn-ea"/>
              <a:cs typeface="+mn-cs"/>
            </a:endParaRPr>
          </a:p>
        </p:txBody>
      </p:sp>
      <p:sp>
        <p:nvSpPr>
          <p:cNvPr id="27" name="Google Shape;100;p18">
            <a:extLst>
              <a:ext uri="{FF2B5EF4-FFF2-40B4-BE49-F238E27FC236}">
                <a16:creationId xmlns:a16="http://schemas.microsoft.com/office/drawing/2014/main" id="{33EA106D-61BB-4DE6-A2DD-09C355AC4FC8}"/>
              </a:ext>
            </a:extLst>
          </p:cNvPr>
          <p:cNvSpPr/>
          <p:nvPr/>
        </p:nvSpPr>
        <p:spPr>
          <a:xfrm>
            <a:off x="447495" y="3989606"/>
            <a:ext cx="779200" cy="779200"/>
          </a:xfrm>
          <a:prstGeom prst="ellipse">
            <a:avLst/>
          </a:prstGeom>
          <a:solidFill>
            <a:schemeClr val="accent5"/>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badi Extra Light"/>
              <a:ea typeface="+mn-ea"/>
              <a:cs typeface="+mn-cs"/>
            </a:endParaRPr>
          </a:p>
        </p:txBody>
      </p:sp>
      <p:pic>
        <p:nvPicPr>
          <p:cNvPr id="30" name="Google Shape;105;p18">
            <a:extLst>
              <a:ext uri="{FF2B5EF4-FFF2-40B4-BE49-F238E27FC236}">
                <a16:creationId xmlns:a16="http://schemas.microsoft.com/office/drawing/2014/main" id="{DCD393BF-C29B-4328-935C-276636E24770}"/>
              </a:ext>
            </a:extLst>
          </p:cNvPr>
          <p:cNvPicPr preferRelativeResize="0"/>
          <p:nvPr/>
        </p:nvPicPr>
        <p:blipFill>
          <a:blip r:embed="rId7">
            <a:alphaModFix/>
          </a:blip>
          <a:stretch>
            <a:fillRect/>
          </a:stretch>
        </p:blipFill>
        <p:spPr>
          <a:xfrm>
            <a:off x="517161" y="4061080"/>
            <a:ext cx="645633" cy="634695"/>
          </a:xfrm>
          <a:prstGeom prst="rect">
            <a:avLst/>
          </a:prstGeom>
          <a:noFill/>
          <a:ln>
            <a:noFill/>
          </a:ln>
        </p:spPr>
      </p:pic>
      <p:sp>
        <p:nvSpPr>
          <p:cNvPr id="33" name="TextBox 32">
            <a:extLst>
              <a:ext uri="{FF2B5EF4-FFF2-40B4-BE49-F238E27FC236}">
                <a16:creationId xmlns:a16="http://schemas.microsoft.com/office/drawing/2014/main" id="{94610BC8-153A-4C98-A2E3-1EA47DD14ACB}"/>
              </a:ext>
            </a:extLst>
          </p:cNvPr>
          <p:cNvSpPr txBox="1"/>
          <p:nvPr/>
        </p:nvSpPr>
        <p:spPr>
          <a:xfrm>
            <a:off x="1379545" y="5061838"/>
            <a:ext cx="11204268" cy="76944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AI/AN residents already faced </a:t>
            </a:r>
            <a:r>
              <a:rPr kumimoji="0" lang="en-US" sz="21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mn-ea"/>
                <a:cs typeface="+mn-cs"/>
              </a:rPr>
              <a:t>mental health and substance use challenges</a:t>
            </a:r>
            <a:r>
              <a:rPr kumimoji="0" lang="en-US" sz="21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 </a:t>
            </a: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prior to the pandemic.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badi Extra Light"/>
                <a:ea typeface="+mn-ea"/>
                <a:cs typeface="+mn-cs"/>
              </a:rPr>
              <a:t>These were only exacerbated. </a:t>
            </a:r>
            <a:endParaRPr kumimoji="0" lang="en-US" sz="2100" b="1" i="0" u="none" strike="noStrike" kern="1200" cap="none" spc="0" normalizeH="0" baseline="0" noProof="0" dirty="0">
              <a:ln>
                <a:noFill/>
              </a:ln>
              <a:solidFill>
                <a:srgbClr val="000000"/>
              </a:solidFill>
              <a:effectLst/>
              <a:uLnTx/>
              <a:uFillTx/>
              <a:latin typeface="Arial"/>
              <a:ea typeface="+mn-ea"/>
              <a:cs typeface="+mn-cs"/>
            </a:endParaRPr>
          </a:p>
        </p:txBody>
      </p:sp>
      <p:sp>
        <p:nvSpPr>
          <p:cNvPr id="34" name="TextBox 33">
            <a:extLst>
              <a:ext uri="{FF2B5EF4-FFF2-40B4-BE49-F238E27FC236}">
                <a16:creationId xmlns:a16="http://schemas.microsoft.com/office/drawing/2014/main" id="{FFA0A4B7-FAC4-4042-B431-29E74B9D5179}"/>
              </a:ext>
            </a:extLst>
          </p:cNvPr>
          <p:cNvSpPr txBox="1"/>
          <p:nvPr/>
        </p:nvSpPr>
        <p:spPr>
          <a:xfrm>
            <a:off x="1379545" y="3747800"/>
            <a:ext cx="9898055" cy="76944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100" b="1" i="0" u="none" strike="noStrike" kern="1200" cap="none" spc="0" normalizeH="0" baseline="0" noProof="0" dirty="0">
                <a:ln>
                  <a:noFill/>
                </a:ln>
                <a:solidFill>
                  <a:srgbClr val="000000"/>
                </a:solidFill>
                <a:effectLst/>
                <a:uLnTx/>
                <a:uFillTx/>
                <a:latin typeface="Abadi Extra Light"/>
                <a:ea typeface="Roboto"/>
                <a:cs typeface="+mn-cs"/>
              </a:rPr>
              <a:t>AI/AN residents were the most likely to experience </a:t>
            </a:r>
            <a:r>
              <a:rPr kumimoji="0" lang="en" sz="2100" b="1" i="0" u="none" strike="noStrike" kern="1200" cap="none" spc="0" normalizeH="0" baseline="0" noProof="0" dirty="0">
                <a:ln>
                  <a:noFill/>
                </a:ln>
                <a:solidFill>
                  <a:srgbClr val="FFAB40">
                    <a:lumMod val="75000"/>
                  </a:srgbClr>
                </a:solidFill>
                <a:effectLst/>
                <a:uLnTx/>
                <a:uFillTx/>
                <a:latin typeface="Abadi" panose="020B0604020104020204" pitchFamily="34" charset="0"/>
                <a:ea typeface="Roboto"/>
                <a:cs typeface="+mn-cs"/>
              </a:rPr>
              <a:t>delays in routine medical and mental health care</a:t>
            </a:r>
            <a:r>
              <a:rPr kumimoji="0" lang="en" sz="2100" b="0" i="0" u="none" strike="noStrike" kern="1200" cap="none" spc="0" normalizeH="0" baseline="0" noProof="0" dirty="0">
                <a:ln>
                  <a:noFill/>
                </a:ln>
                <a:solidFill>
                  <a:srgbClr val="000000"/>
                </a:solidFill>
                <a:effectLst/>
                <a:uLnTx/>
                <a:uFillTx/>
                <a:latin typeface="Abadi" panose="020B0604020104020204" pitchFamily="34" charset="0"/>
                <a:ea typeface="Roboto"/>
                <a:cs typeface="+mn-cs"/>
              </a:rPr>
              <a:t> </a:t>
            </a:r>
            <a:r>
              <a:rPr kumimoji="0" lang="en" sz="2100" b="1" i="0" u="none" strike="noStrike" kern="1200" cap="none" spc="0" normalizeH="0" baseline="0" noProof="0" dirty="0">
                <a:ln>
                  <a:noFill/>
                </a:ln>
                <a:solidFill>
                  <a:srgbClr val="000000"/>
                </a:solidFill>
                <a:effectLst/>
                <a:uLnTx/>
                <a:uFillTx/>
                <a:latin typeface="Abadi Extra Light"/>
                <a:ea typeface="Roboto"/>
                <a:cs typeface="+mn-cs"/>
              </a:rPr>
              <a:t>among </a:t>
            </a:r>
            <a:r>
              <a:rPr kumimoji="0" lang="en" sz="2100" b="1" i="0" u="sng" strike="noStrike" kern="1200" cap="none" spc="0" normalizeH="0" baseline="0" noProof="0" dirty="0">
                <a:ln>
                  <a:noFill/>
                </a:ln>
                <a:solidFill>
                  <a:srgbClr val="000000"/>
                </a:solidFill>
                <a:effectLst/>
                <a:uLnTx/>
                <a:uFillTx/>
                <a:latin typeface="Abadi Extra Light"/>
                <a:ea typeface="Roboto"/>
                <a:cs typeface="+mn-cs"/>
              </a:rPr>
              <a:t>all</a:t>
            </a:r>
            <a:r>
              <a:rPr kumimoji="0" lang="en" sz="2100" b="1" i="0" u="none" strike="noStrike" kern="1200" cap="none" spc="0" normalizeH="0" baseline="0" noProof="0" dirty="0">
                <a:ln>
                  <a:noFill/>
                </a:ln>
                <a:solidFill>
                  <a:srgbClr val="000000"/>
                </a:solidFill>
                <a:effectLst/>
                <a:uLnTx/>
                <a:uFillTx/>
                <a:latin typeface="Abadi Extra Light"/>
                <a:ea typeface="Roboto"/>
                <a:cs typeface="+mn-cs"/>
              </a:rPr>
              <a:t> race groups</a:t>
            </a:r>
            <a:endParaRPr kumimoji="0" lang="en-US" sz="21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EB41C390-DC3E-47B7-B21E-BEA351D5F6D9}"/>
              </a:ext>
            </a:extLst>
          </p:cNvPr>
          <p:cNvSpPr txBox="1"/>
          <p:nvPr/>
        </p:nvSpPr>
        <p:spPr>
          <a:xfrm>
            <a:off x="1538513" y="4431072"/>
            <a:ext cx="10652760" cy="646331"/>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73763"/>
                </a:solidFill>
                <a:effectLst/>
                <a:uLnTx/>
                <a:uFillTx/>
                <a:latin typeface="Abadi Extra Light"/>
                <a:ea typeface="+mn-ea"/>
                <a:cs typeface="+mn-cs"/>
              </a:rPr>
              <a:t>1.5x</a:t>
            </a:r>
            <a:r>
              <a:rPr kumimoji="0" lang="en-US" sz="1800" b="0" i="0" u="none" strike="noStrike" kern="1200" cap="none" spc="0" normalizeH="0" baseline="0" noProof="0">
                <a:ln>
                  <a:noFill/>
                </a:ln>
                <a:solidFill>
                  <a:srgbClr val="073763"/>
                </a:solidFill>
                <a:effectLst/>
                <a:uLnTx/>
                <a:uFillTx/>
                <a:latin typeface="Abadi Extra Light"/>
                <a:ea typeface="+mn-ea"/>
                <a:cs typeface="+mn-cs"/>
              </a:rPr>
              <a:t> as likely to experience delays in routine mental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763"/>
                </a:solidFill>
                <a:effectLst/>
                <a:uLnTx/>
                <a:uFillTx/>
                <a:latin typeface="Abadi Extra Light"/>
                <a:ea typeface="+mn-ea"/>
                <a:cs typeface="+mn-cs"/>
              </a:rPr>
              <a:t>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73763"/>
                </a:solidFill>
                <a:effectLst/>
                <a:uLnTx/>
                <a:uFillTx/>
                <a:latin typeface="Abadi Extra Light"/>
                <a:ea typeface="+mn-ea"/>
                <a:cs typeface="+mn-cs"/>
              </a:rPr>
              <a:t>1.9x</a:t>
            </a:r>
            <a:r>
              <a:rPr kumimoji="0" lang="en-US" sz="1800" b="0" i="0" u="none" strike="noStrike" kern="1200" cap="none" spc="0" normalizeH="0" baseline="0" noProof="0">
                <a:ln>
                  <a:noFill/>
                </a:ln>
                <a:solidFill>
                  <a:srgbClr val="073763"/>
                </a:solidFill>
                <a:effectLst/>
                <a:uLnTx/>
                <a:uFillTx/>
                <a:latin typeface="Abadi Extra Light"/>
                <a:ea typeface="+mn-ea"/>
                <a:cs typeface="+mn-cs"/>
              </a:rPr>
              <a:t> as likely to experience delays in any type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73763"/>
                </a:solidFill>
                <a:effectLst/>
                <a:uLnTx/>
                <a:uFillTx/>
                <a:latin typeface="Abadi Extra Light"/>
                <a:ea typeface="+mn-ea"/>
                <a:cs typeface="+mn-cs"/>
              </a:rPr>
              <a:t>medical care</a:t>
            </a:r>
            <a:endParaRPr kumimoji="0" lang="en-US" sz="1800" b="0" i="0" u="none" strike="noStrike" kern="1200" cap="none" spc="0" normalizeH="0" baseline="0" noProof="0">
              <a:ln>
                <a:noFill/>
              </a:ln>
              <a:solidFill>
                <a:srgbClr val="000000"/>
              </a:solidFill>
              <a:effectLst/>
              <a:uLnTx/>
              <a:uFillTx/>
              <a:latin typeface="Abadi Extra Light"/>
              <a:ea typeface="+mn-ea"/>
              <a:cs typeface="+mn-cs"/>
            </a:endParaRPr>
          </a:p>
        </p:txBody>
      </p:sp>
      <p:sp>
        <p:nvSpPr>
          <p:cNvPr id="36" name="Google Shape;100;p18">
            <a:extLst>
              <a:ext uri="{FF2B5EF4-FFF2-40B4-BE49-F238E27FC236}">
                <a16:creationId xmlns:a16="http://schemas.microsoft.com/office/drawing/2014/main" id="{25675F30-8389-40FA-9B16-B28F75873D26}"/>
              </a:ext>
            </a:extLst>
          </p:cNvPr>
          <p:cNvSpPr/>
          <p:nvPr/>
        </p:nvSpPr>
        <p:spPr>
          <a:xfrm>
            <a:off x="484784" y="5480233"/>
            <a:ext cx="779200" cy="779200"/>
          </a:xfrm>
          <a:prstGeom prst="ellipse">
            <a:avLst/>
          </a:prstGeom>
          <a:solidFill>
            <a:srgbClr val="520E2F"/>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badi Extra Light"/>
              <a:ea typeface="+mn-ea"/>
              <a:cs typeface="+mn-cs"/>
            </a:endParaRPr>
          </a:p>
        </p:txBody>
      </p:sp>
      <p:pic>
        <p:nvPicPr>
          <p:cNvPr id="10" name="Graphic 9" descr="Right Brain with solid fill">
            <a:extLst>
              <a:ext uri="{FF2B5EF4-FFF2-40B4-BE49-F238E27FC236}">
                <a16:creationId xmlns:a16="http://schemas.microsoft.com/office/drawing/2014/main" id="{6506A27A-C5BA-42A8-946A-2C9235B4AC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1238" y="5555489"/>
            <a:ext cx="703944" cy="703944"/>
          </a:xfrm>
          <a:prstGeom prst="rect">
            <a:avLst/>
          </a:prstGeom>
        </p:spPr>
      </p:pic>
    </p:spTree>
    <p:extLst>
      <p:ext uri="{BB962C8B-B14F-4D97-AF65-F5344CB8AC3E}">
        <p14:creationId xmlns:p14="http://schemas.microsoft.com/office/powerpoint/2010/main" val="287544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nfirmed Opioid-Related Overdose Death Rates, All Intents, by Race and Hispanic Ethnicity. MALE&#10;Bar charts, 2014-2020.">
            <a:extLst>
              <a:ext uri="{FF2B5EF4-FFF2-40B4-BE49-F238E27FC236}">
                <a16:creationId xmlns:a16="http://schemas.microsoft.com/office/drawing/2014/main" id="{1BF39A91-745A-4354-BFAE-D2AFB11D912A}"/>
              </a:ext>
            </a:extLst>
          </p:cNvPr>
          <p:cNvPicPr/>
          <p:nvPr/>
        </p:nvPicPr>
        <p:blipFill rotWithShape="1">
          <a:blip r:embed="rId3" cstate="print">
            <a:extLst>
              <a:ext uri="{28A0092B-C50C-407E-A947-70E740481C1C}">
                <a14:useLocalDpi xmlns:a14="http://schemas.microsoft.com/office/drawing/2010/main" val="0"/>
              </a:ext>
            </a:extLst>
          </a:blip>
          <a:srcRect r="442" b="4086"/>
          <a:stretch/>
        </p:blipFill>
        <p:spPr bwMode="auto">
          <a:xfrm>
            <a:off x="2588979" y="2085976"/>
            <a:ext cx="6971205" cy="437616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571297" y="818245"/>
            <a:ext cx="9006568" cy="990600"/>
          </a:xfrm>
        </p:spPr>
        <p:txBody>
          <a:bodyPr>
            <a:noAutofit/>
          </a:bodyPr>
          <a:lstStyle/>
          <a:p>
            <a:pPr lvl="0" algn="ctr"/>
            <a:r>
              <a:rPr lang="en-US" sz="2000" b="1" dirty="0"/>
              <a:t>Between 2019 &amp; 2020, the confirmed opioid-related overdose death rates for Black non-Hispanic men increased significantly at 69%.</a:t>
            </a:r>
          </a:p>
        </p:txBody>
      </p:sp>
      <p:cxnSp>
        <p:nvCxnSpPr>
          <p:cNvPr id="5" name="Straight Arrow Connector 4"/>
          <p:cNvCxnSpPr>
            <a:cxnSpLocks/>
          </p:cNvCxnSpPr>
          <p:nvPr/>
        </p:nvCxnSpPr>
        <p:spPr>
          <a:xfrm flipV="1">
            <a:off x="6372448" y="3099391"/>
            <a:ext cx="95693" cy="659219"/>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9147545" y="5337545"/>
            <a:ext cx="212651" cy="170121"/>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5282371" y="3111870"/>
            <a:ext cx="338676" cy="15579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1F86EB-7F0A-48B6-986E-7872BF7DA483}"/>
              </a:ext>
            </a:extLst>
          </p:cNvPr>
          <p:cNvCxnSpPr>
            <a:cxnSpLocks/>
          </p:cNvCxnSpPr>
          <p:nvPr/>
        </p:nvCxnSpPr>
        <p:spPr>
          <a:xfrm flipV="1">
            <a:off x="7760644" y="2638869"/>
            <a:ext cx="329183" cy="85725"/>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514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7" y="6532808"/>
            <a:ext cx="12191999" cy="321971"/>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7" y="253205"/>
            <a:ext cx="12191999" cy="1116167"/>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691232" y="148928"/>
            <a:ext cx="10976691"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WE NEED TO FIND THEM TO SUPPORT THEM</a:t>
            </a:r>
          </a:p>
        </p:txBody>
      </p:sp>
      <p:sp>
        <p:nvSpPr>
          <p:cNvPr id="10" name="TextBox 9">
            <a:extLst>
              <a:ext uri="{FF2B5EF4-FFF2-40B4-BE49-F238E27FC236}">
                <a16:creationId xmlns:a16="http://schemas.microsoft.com/office/drawing/2014/main" id="{5325E768-4D33-9B4C-8692-9E7B1A8EC8EA}"/>
              </a:ext>
            </a:extLst>
          </p:cNvPr>
          <p:cNvSpPr txBox="1"/>
          <p:nvPr/>
        </p:nvSpPr>
        <p:spPr>
          <a:xfrm>
            <a:off x="41932" y="1496738"/>
            <a:ext cx="4974043" cy="4745915"/>
          </a:xfrm>
          <a:prstGeom prst="rect">
            <a:avLst/>
          </a:prstGeom>
          <a:noFill/>
        </p:spPr>
        <p:txBody>
          <a:bodyPr wrap="square" rtlCol="0">
            <a:spAutoFit/>
          </a:bodyPr>
          <a:lstStyle/>
          <a:p>
            <a:pPr marL="457189" marR="0" lvl="0" indent="-457189"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rPr>
              <a:t>AI/AN residents reside in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rPr>
              <a:t>nearly every city or town in Massachusetts</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rPr>
              <a:t>- not just a handful of communities.</a:t>
            </a: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endParaRPr>
          </a:p>
          <a:p>
            <a:pPr marL="457189" marR="0" lvl="0" indent="-457189"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rPr>
              <a:t>Yet with the exception of Mashpee where AI/AN population make up 3-5% of the overall population, in almost all other communities, they make up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rPr>
              <a:t>less than a fraction of a percent of the population overall</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rPr>
              <a:t>.</a:t>
            </a:r>
          </a:p>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endPar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endParaRPr>
          </a:p>
          <a:p>
            <a:pPr marL="457189" marR="0" lvl="0" indent="-457189" algn="l" defTabSz="914400" rtl="0" eaLnBrk="1" fontAlgn="auto" latinLnBrk="0" hangingPunct="1">
              <a:lnSpc>
                <a:spcPct val="90000"/>
              </a:lnSpc>
              <a:spcBef>
                <a:spcPts val="0"/>
              </a:spcBef>
              <a:spcAft>
                <a:spcPts val="0"/>
              </a:spcAft>
              <a:buClr>
                <a:srgbClr val="000000"/>
              </a:buClr>
              <a:buSzPts val="3300"/>
              <a:buFont typeface="Arial" panose="020B0604020202020204" pitchFamily="34" charset="0"/>
              <a:buChar char="•"/>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rPr>
              <a:t>Statewide, regional, and municipal public health efforts should </a:t>
            </a:r>
            <a:r>
              <a:rPr kumimoji="0" lang="en-US" sz="2100" b="1" i="0" u="none" strike="noStrike" kern="1200" cap="none" spc="0" normalizeH="0" baseline="0" noProof="0">
                <a:ln>
                  <a:noFill/>
                </a:ln>
                <a:solidFill>
                  <a:srgbClr val="0097A7">
                    <a:lumMod val="50000"/>
                  </a:srgbClr>
                </a:solidFill>
                <a:effectLst/>
                <a:uLnTx/>
                <a:uFillTx/>
                <a:latin typeface="Abadi Extra Light"/>
                <a:ea typeface="+mn-ea"/>
                <a:cs typeface="Calibri"/>
              </a:rPr>
              <a:t>prioritize the identification and reach of AI/AN residents</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rPr>
              <a:t>, many of whom may identify as AI/AN in combination with other races.</a:t>
            </a:r>
          </a:p>
        </p:txBody>
      </p:sp>
      <p:pic>
        <p:nvPicPr>
          <p:cNvPr id="7" name="Picture 6">
            <a:extLst>
              <a:ext uri="{FF2B5EF4-FFF2-40B4-BE49-F238E27FC236}">
                <a16:creationId xmlns:a16="http://schemas.microsoft.com/office/drawing/2014/main" id="{432DDFDC-AF08-EC4D-A412-8FE343B2BAC8}"/>
              </a:ext>
            </a:extLst>
          </p:cNvPr>
          <p:cNvPicPr>
            <a:picLocks noChangeAspect="1"/>
          </p:cNvPicPr>
          <p:nvPr/>
        </p:nvPicPr>
        <p:blipFill>
          <a:blip r:embed="rId3"/>
          <a:stretch>
            <a:fillRect/>
          </a:stretch>
        </p:blipFill>
        <p:spPr>
          <a:xfrm>
            <a:off x="5137212" y="1379996"/>
            <a:ext cx="7012856" cy="4961533"/>
          </a:xfrm>
          <a:prstGeom prst="rect">
            <a:avLst/>
          </a:prstGeom>
        </p:spPr>
      </p:pic>
      <p:sp>
        <p:nvSpPr>
          <p:cNvPr id="8" name="Rectangle 7">
            <a:extLst>
              <a:ext uri="{FF2B5EF4-FFF2-40B4-BE49-F238E27FC236}">
                <a16:creationId xmlns:a16="http://schemas.microsoft.com/office/drawing/2014/main" id="{54357A41-ABF6-43BE-B2C1-9CF44B3791D8}"/>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00937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468307"/>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00000"/>
              </a:buClr>
              <a:buNone/>
            </a:pPr>
            <a:r>
              <a:rPr lang="en-US" sz="2400">
                <a:solidFill>
                  <a:schemeClr val="tx1"/>
                </a:solidFill>
                <a:latin typeface="Abadi Extra Light"/>
              </a:rPr>
              <a:t>Although AI/AN residents are often 'invisible' in the data, they are facing unique struggles and challenges during the pandemic.</a:t>
            </a:r>
            <a:endParaRPr lang="en-US" sz="2400" b="1">
              <a:solidFill>
                <a:schemeClr val="tx1"/>
              </a:solidFill>
              <a:latin typeface="Abadi Extra Light"/>
            </a:endParaRPr>
          </a:p>
          <a:p>
            <a:pPr marL="511810" indent="-342900">
              <a:lnSpc>
                <a:spcPct val="150000"/>
              </a:lnSpc>
            </a:pPr>
            <a:r>
              <a:rPr lang="en-US" sz="2200">
                <a:solidFill>
                  <a:schemeClr val="tx1"/>
                </a:solidFill>
                <a:latin typeface="Abadi Extra Light"/>
              </a:rPr>
              <a:t>AI/AN residents were hardest hit by employment-related changes among </a:t>
            </a:r>
            <a:r>
              <a:rPr lang="en-US" sz="2200" u="sng">
                <a:solidFill>
                  <a:schemeClr val="tx1"/>
                </a:solidFill>
                <a:latin typeface="Abadi Extra Light"/>
              </a:rPr>
              <a:t>all</a:t>
            </a:r>
            <a:r>
              <a:rPr lang="en-US" sz="2200">
                <a:solidFill>
                  <a:schemeClr val="tx1"/>
                </a:solidFill>
                <a:latin typeface="Abadi Extra Light"/>
              </a:rPr>
              <a:t> race groups.</a:t>
            </a:r>
          </a:p>
          <a:p>
            <a:pPr marL="511810" indent="-342900">
              <a:lnSpc>
                <a:spcPct val="150000"/>
              </a:lnSpc>
            </a:pPr>
            <a:r>
              <a:rPr lang="en" sz="2200">
                <a:solidFill>
                  <a:schemeClr val="tx1"/>
                </a:solidFill>
                <a:latin typeface="Abadi Extra Light"/>
              </a:rPr>
              <a:t>AI/AN residents were the most likely to experience delays in routine medical and mental health care among </a:t>
            </a:r>
            <a:r>
              <a:rPr lang="en" sz="2200" u="sng">
                <a:solidFill>
                  <a:schemeClr val="tx1"/>
                </a:solidFill>
                <a:latin typeface="Abadi Extra Light"/>
              </a:rPr>
              <a:t>all</a:t>
            </a:r>
            <a:r>
              <a:rPr lang="en" sz="2200">
                <a:solidFill>
                  <a:schemeClr val="tx1"/>
                </a:solidFill>
                <a:latin typeface="Abadi Extra Light"/>
              </a:rPr>
              <a:t> race groups.</a:t>
            </a:r>
            <a:endParaRPr lang="en-US" sz="2200">
              <a:solidFill>
                <a:schemeClr val="tx1"/>
              </a:solidFill>
              <a:latin typeface="Abadi Extra Light"/>
            </a:endParaRPr>
          </a:p>
          <a:p>
            <a:pPr marL="511810" indent="-342900">
              <a:lnSpc>
                <a:spcPct val="150000"/>
              </a:lnSpc>
            </a:pPr>
            <a:r>
              <a:rPr lang="en-US" sz="2200">
                <a:solidFill>
                  <a:schemeClr val="tx1"/>
                </a:solidFill>
                <a:latin typeface="Abadi Extra Light"/>
              </a:rPr>
              <a:t>AI/AN residents are spread widely across the Commonwealth, where they typically make up less than a fraction of a percent of the population overall, making it challenging to identify and reach them.  </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200" b="1" spc="800">
                <a:solidFill>
                  <a:schemeClr val="bg1"/>
                </a:solidFill>
                <a:latin typeface="Abadi Extra Light"/>
              </a:rPr>
              <a:t>KEY TAKEAWAYS: AI/AN RESIDENTS</a:t>
            </a:r>
            <a:endParaRPr lang="en-US" sz="3200">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59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51836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4051495"/>
            <a:ext cx="12191999" cy="2062747"/>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5" name="Google Shape;193;p26">
            <a:extLst>
              <a:ext uri="{FF2B5EF4-FFF2-40B4-BE49-F238E27FC236}">
                <a16:creationId xmlns:a16="http://schemas.microsoft.com/office/drawing/2014/main" id="{6541DBFF-C572-FE4A-A61A-262EEB21712A}"/>
              </a:ext>
            </a:extLst>
          </p:cNvPr>
          <p:cNvSpPr txBox="1">
            <a:spLocks noGrp="1"/>
          </p:cNvSpPr>
          <p:nvPr>
            <p:ph type="title"/>
          </p:nvPr>
        </p:nvSpPr>
        <p:spPr>
          <a:xfrm>
            <a:off x="1438753" y="4449374"/>
            <a:ext cx="10496332" cy="1325600"/>
          </a:xfrm>
          <a:prstGeom prst="rect">
            <a:avLst/>
          </a:prstGeom>
        </p:spPr>
        <p:txBody>
          <a:bodyPr spcFirstLastPara="1" vert="horz" wrap="square" lIns="91433" tIns="45700" rIns="91433" bIns="45700" rtlCol="0" anchor="ctr" anchorCtr="0">
            <a:noAutofit/>
          </a:bodyPr>
          <a:lstStyle/>
          <a:p>
            <a:pPr algn="r"/>
            <a:r>
              <a:rPr lang="en-US" sz="4000" b="1" spc="800">
                <a:solidFill>
                  <a:schemeClr val="bg1"/>
                </a:solidFill>
                <a:latin typeface="Abadi Extra Light"/>
              </a:rPr>
              <a:t>POPULATION SPOTLIGHT: </a:t>
            </a:r>
            <a:br>
              <a:rPr lang="en-US" sz="4000" b="1" spc="800">
                <a:latin typeface="Abadi Extra Light"/>
              </a:rPr>
            </a:br>
            <a:r>
              <a:rPr lang="en-US" sz="4000" b="1" spc="800">
                <a:solidFill>
                  <a:schemeClr val="bg1"/>
                </a:solidFill>
                <a:latin typeface="Abadi Extra Light"/>
              </a:rPr>
              <a:t>BLACK RESIDENTS</a:t>
            </a:r>
            <a:endParaRPr lang="en-US" sz="23900" b="1" spc="800">
              <a:solidFill>
                <a:schemeClr val="bg1"/>
              </a:solidFill>
              <a:latin typeface="Abadi Extra Light"/>
            </a:endParaRPr>
          </a:p>
        </p:txBody>
      </p:sp>
      <p:sp>
        <p:nvSpPr>
          <p:cNvPr id="6" name="Oval 5">
            <a:extLst>
              <a:ext uri="{FF2B5EF4-FFF2-40B4-BE49-F238E27FC236}">
                <a16:creationId xmlns:a16="http://schemas.microsoft.com/office/drawing/2014/main" id="{2BC65B7F-9D22-844D-AE9B-51DBBCE0B015}"/>
              </a:ext>
            </a:extLst>
          </p:cNvPr>
          <p:cNvSpPr/>
          <p:nvPr/>
        </p:nvSpPr>
        <p:spPr>
          <a:xfrm>
            <a:off x="328796" y="4447704"/>
            <a:ext cx="1109957" cy="10931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2" descr="transparent background magnifying glass icon&#10;">
            <a:extLst>
              <a:ext uri="{FF2B5EF4-FFF2-40B4-BE49-F238E27FC236}">
                <a16:creationId xmlns:a16="http://schemas.microsoft.com/office/drawing/2014/main" id="{76EF79F1-C1C3-AB45-AB4B-FCAEB1FB0C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3807" y="4635454"/>
            <a:ext cx="719907" cy="7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85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634937"/>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r>
              <a:rPr lang="en-US" sz="2400">
                <a:solidFill>
                  <a:schemeClr val="tx1"/>
                </a:solidFill>
                <a:latin typeface="Abadi Extra Light"/>
              </a:rPr>
              <a:t>Despite the common belief that inequities are caused by people's culture and/or behavior, the data shows us:</a:t>
            </a:r>
            <a:endParaRPr lang="en-US" sz="1450">
              <a:solidFill>
                <a:schemeClr val="tx1"/>
              </a:solidFill>
            </a:endParaRPr>
          </a:p>
          <a:p>
            <a:pPr marL="1217930" lvl="1" indent="-440055">
              <a:lnSpc>
                <a:spcPct val="150000"/>
              </a:lnSpc>
              <a:buClr>
                <a:srgbClr val="073763"/>
              </a:buClr>
              <a:buSzPts val="1600"/>
            </a:pPr>
            <a:r>
              <a:rPr lang="en-US" sz="2400">
                <a:solidFill>
                  <a:schemeClr val="tx1"/>
                </a:solidFill>
                <a:latin typeface="Abadi Extra Light"/>
              </a:rPr>
              <a:t>Differences in socioeconomic status (education and income) do </a:t>
            </a:r>
            <a:r>
              <a:rPr lang="en-US" sz="2400" u="sng">
                <a:solidFill>
                  <a:schemeClr val="tx1"/>
                </a:solidFill>
                <a:latin typeface="Abadi Extra Light"/>
              </a:rPr>
              <a:t>not</a:t>
            </a:r>
            <a:r>
              <a:rPr lang="en-US" sz="2400">
                <a:solidFill>
                  <a:schemeClr val="tx1"/>
                </a:solidFill>
                <a:latin typeface="Abadi Extra Light"/>
              </a:rPr>
              <a:t> explain inequities alone</a:t>
            </a:r>
          </a:p>
          <a:p>
            <a:pPr marL="1217930" lvl="1" indent="-440055">
              <a:lnSpc>
                <a:spcPct val="150000"/>
              </a:lnSpc>
              <a:buClr>
                <a:srgbClr val="073763"/>
              </a:buClr>
              <a:buSzPts val="1600"/>
            </a:pPr>
            <a:r>
              <a:rPr lang="en-US" sz="2400">
                <a:solidFill>
                  <a:schemeClr val="tx1"/>
                </a:solidFill>
                <a:latin typeface="Abadi Extra Light"/>
              </a:rPr>
              <a:t>Differences in where people live do </a:t>
            </a:r>
            <a:r>
              <a:rPr lang="en-US" sz="2400" u="sng">
                <a:solidFill>
                  <a:schemeClr val="tx1"/>
                </a:solidFill>
                <a:latin typeface="Abadi Extra Light"/>
              </a:rPr>
              <a:t>not</a:t>
            </a:r>
            <a:r>
              <a:rPr lang="en-US" sz="2400">
                <a:solidFill>
                  <a:schemeClr val="tx1"/>
                </a:solidFill>
                <a:latin typeface="Abadi Extra Light"/>
              </a:rPr>
              <a:t> explain inequities alone</a:t>
            </a:r>
          </a:p>
          <a:p>
            <a:pPr marL="1217930" lvl="1" indent="-440055">
              <a:lnSpc>
                <a:spcPct val="150000"/>
              </a:lnSpc>
              <a:buClr>
                <a:srgbClr val="073763"/>
              </a:buClr>
              <a:buSzPts val="1600"/>
            </a:pPr>
            <a:r>
              <a:rPr lang="en-US" sz="2400">
                <a:solidFill>
                  <a:schemeClr val="tx1"/>
                </a:solidFill>
                <a:latin typeface="Abadi Extra Light"/>
              </a:rPr>
              <a:t>Inequities are caused by systems and are cumulative and compounding</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866158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32807"/>
            <a:ext cx="12191999" cy="32197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690119" y="144198"/>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There are significant inequities in </a:t>
            </a:r>
            <a:r>
              <a:rPr lang="en-US" sz="2900" b="1" spc="800" err="1">
                <a:solidFill>
                  <a:schemeClr val="bg1"/>
                </a:solidFill>
                <a:latin typeface="Abadi Extra Light"/>
              </a:rPr>
              <a:t>SDoH</a:t>
            </a:r>
            <a:r>
              <a:rPr lang="en-US" sz="2900" b="1" spc="800">
                <a:solidFill>
                  <a:schemeClr val="bg1"/>
                </a:solidFill>
                <a:latin typeface="Abadi Extra Light"/>
              </a:rPr>
              <a:t> between Black and White respondents. </a:t>
            </a:r>
          </a:p>
        </p:txBody>
      </p:sp>
      <p:graphicFrame>
        <p:nvGraphicFramePr>
          <p:cNvPr id="21" name="Chart 20">
            <a:extLst>
              <a:ext uri="{FF2B5EF4-FFF2-40B4-BE49-F238E27FC236}">
                <a16:creationId xmlns:a16="http://schemas.microsoft.com/office/drawing/2014/main" id="{12D2687C-9180-4A4D-A644-ABEFF069E644}"/>
              </a:ext>
            </a:extLst>
          </p:cNvPr>
          <p:cNvGraphicFramePr>
            <a:graphicFrameLocks/>
          </p:cNvGraphicFramePr>
          <p:nvPr/>
        </p:nvGraphicFramePr>
        <p:xfrm>
          <a:off x="430704" y="1578803"/>
          <a:ext cx="11330591" cy="447179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DCBA14D-D3C8-498C-BFAE-9E094A16BBD6}"/>
              </a:ext>
            </a:extLst>
          </p:cNvPr>
          <p:cNvSpPr/>
          <p:nvPr/>
        </p:nvSpPr>
        <p:spPr>
          <a:xfrm>
            <a:off x="1440180" y="3863340"/>
            <a:ext cx="480060" cy="157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60E39689-D682-4DAD-89ED-99CCF3769402}"/>
              </a:ext>
            </a:extLst>
          </p:cNvPr>
          <p:cNvSpPr/>
          <p:nvPr/>
        </p:nvSpPr>
        <p:spPr>
          <a:xfrm>
            <a:off x="9410700" y="2560320"/>
            <a:ext cx="480060" cy="288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34A2A0F6-92AD-4822-ADE0-103C43AAC6AC}"/>
              </a:ext>
            </a:extLst>
          </p:cNvPr>
          <p:cNvSpPr txBox="1"/>
          <p:nvPr/>
        </p:nvSpPr>
        <p:spPr>
          <a:xfrm>
            <a:off x="968262" y="2148100"/>
            <a:ext cx="1903956" cy="923330"/>
          </a:xfrm>
          <a:prstGeom prst="rect">
            <a:avLst/>
          </a:prstGeom>
          <a:solidFill>
            <a:schemeClr val="accent2">
              <a:lumMod val="10000"/>
              <a:lumOff val="9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31% difference between White and Black </a:t>
            </a:r>
          </a:p>
        </p:txBody>
      </p:sp>
      <p:sp>
        <p:nvSpPr>
          <p:cNvPr id="10" name="Rectangle 9">
            <a:extLst>
              <a:ext uri="{FF2B5EF4-FFF2-40B4-BE49-F238E27FC236}">
                <a16:creationId xmlns:a16="http://schemas.microsoft.com/office/drawing/2014/main" id="{9E2DAA22-6449-4080-900F-0769B4139D1D}"/>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9525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695645"/>
            <a:ext cx="12191999" cy="32197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690119" y="144198"/>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Differences in education and income do </a:t>
            </a:r>
            <a:r>
              <a:rPr lang="en-US" sz="2900" b="1" u="sng" spc="800">
                <a:solidFill>
                  <a:schemeClr val="bg1"/>
                </a:solidFill>
                <a:latin typeface="Abadi Extra Light"/>
              </a:rPr>
              <a:t>not</a:t>
            </a:r>
            <a:r>
              <a:rPr lang="en-US" sz="2900" b="1" spc="800">
                <a:solidFill>
                  <a:schemeClr val="bg1"/>
                </a:solidFill>
                <a:latin typeface="Abadi Extra Light"/>
              </a:rPr>
              <a:t> explain these inequities. </a:t>
            </a:r>
          </a:p>
        </p:txBody>
      </p:sp>
      <p:graphicFrame>
        <p:nvGraphicFramePr>
          <p:cNvPr id="7" name="Chart 6">
            <a:extLst>
              <a:ext uri="{FF2B5EF4-FFF2-40B4-BE49-F238E27FC236}">
                <a16:creationId xmlns:a16="http://schemas.microsoft.com/office/drawing/2014/main" id="{098B4653-A632-40C3-9C22-F361AE3F6DFB}"/>
              </a:ext>
            </a:extLst>
          </p:cNvPr>
          <p:cNvGraphicFramePr>
            <a:graphicFrameLocks/>
          </p:cNvGraphicFramePr>
          <p:nvPr/>
        </p:nvGraphicFramePr>
        <p:xfrm>
          <a:off x="6225436" y="1436686"/>
          <a:ext cx="5981178" cy="499930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9281438-0C59-4375-9F16-803D9C01FDB0}"/>
              </a:ext>
            </a:extLst>
          </p:cNvPr>
          <p:cNvSpPr/>
          <p:nvPr/>
        </p:nvSpPr>
        <p:spPr>
          <a:xfrm>
            <a:off x="7313984" y="3759427"/>
            <a:ext cx="488515" cy="1929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077D533F-E4CB-4A27-8E88-56C43C125456}"/>
              </a:ext>
            </a:extLst>
          </p:cNvPr>
          <p:cNvSpPr/>
          <p:nvPr/>
        </p:nvSpPr>
        <p:spPr>
          <a:xfrm>
            <a:off x="11080560" y="3338159"/>
            <a:ext cx="488515" cy="237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40399846-0EFF-4C8E-8D3F-C94D91B7BC88}"/>
              </a:ext>
            </a:extLst>
          </p:cNvPr>
          <p:cNvCxnSpPr/>
          <p:nvPr/>
        </p:nvCxnSpPr>
        <p:spPr>
          <a:xfrm>
            <a:off x="6798501" y="3754652"/>
            <a:ext cx="5210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B05200D4-DC5B-4C23-9871-3FA674444427}"/>
              </a:ext>
            </a:extLst>
          </p:cNvPr>
          <p:cNvGraphicFramePr>
            <a:graphicFrameLocks/>
          </p:cNvGraphicFramePr>
          <p:nvPr/>
        </p:nvGraphicFramePr>
        <p:xfrm>
          <a:off x="64282" y="1498243"/>
          <a:ext cx="6189945" cy="487618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7ABD9E71-4679-4B6C-AE68-A021C2813F57}"/>
              </a:ext>
            </a:extLst>
          </p:cNvPr>
          <p:cNvSpPr/>
          <p:nvPr/>
        </p:nvSpPr>
        <p:spPr>
          <a:xfrm>
            <a:off x="0" y="6634086"/>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915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4" grpId="0" animBg="1"/>
      <p:bldP spid="9" grpId="0" animBg="1"/>
      <p:bldGraphic spid="13" grpId="0">
        <p:bldSub>
          <a:bldChart bld="series"/>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568902"/>
            <a:ext cx="12191999" cy="32197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690120" y="144198"/>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Spotlight on the 20 Vaccine Equity Initiative Communities </a:t>
            </a:r>
          </a:p>
        </p:txBody>
      </p:sp>
      <p:sp>
        <p:nvSpPr>
          <p:cNvPr id="10" name="TextBox 9">
            <a:extLst>
              <a:ext uri="{FF2B5EF4-FFF2-40B4-BE49-F238E27FC236}">
                <a16:creationId xmlns:a16="http://schemas.microsoft.com/office/drawing/2014/main" id="{5325E768-4D33-9B4C-8692-9E7B1A8EC8EA}"/>
              </a:ext>
            </a:extLst>
          </p:cNvPr>
          <p:cNvSpPr txBox="1"/>
          <p:nvPr/>
        </p:nvSpPr>
        <p:spPr>
          <a:xfrm>
            <a:off x="162598" y="1590520"/>
            <a:ext cx="5540370" cy="154657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20 communities that were particularly hard hit by COVID-19 were identified as Vaccine Equity Initiative Communities.  Compared to the other 331 municipalities, respondents from these communities were: </a:t>
            </a:r>
          </a:p>
        </p:txBody>
      </p:sp>
      <p:graphicFrame>
        <p:nvGraphicFramePr>
          <p:cNvPr id="11" name="Chart 10">
            <a:extLst>
              <a:ext uri="{FF2B5EF4-FFF2-40B4-BE49-F238E27FC236}">
                <a16:creationId xmlns:a16="http://schemas.microsoft.com/office/drawing/2014/main" id="{9D8D769A-F3A0-46DE-9E9B-5E9DD40A8405}"/>
              </a:ext>
            </a:extLst>
          </p:cNvPr>
          <p:cNvGraphicFramePr>
            <a:graphicFrameLocks/>
          </p:cNvGraphicFramePr>
          <p:nvPr/>
        </p:nvGraphicFramePr>
        <p:xfrm>
          <a:off x="6364705" y="1339076"/>
          <a:ext cx="5664697" cy="2377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A62390B-CF10-4EE3-9CA9-82072980BF53}"/>
              </a:ext>
            </a:extLst>
          </p:cNvPr>
          <p:cNvGraphicFramePr>
            <a:graphicFrameLocks/>
          </p:cNvGraphicFramePr>
          <p:nvPr/>
        </p:nvGraphicFramePr>
        <p:xfrm>
          <a:off x="6363499" y="3843874"/>
          <a:ext cx="543426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Right 5">
            <a:extLst>
              <a:ext uri="{FF2B5EF4-FFF2-40B4-BE49-F238E27FC236}">
                <a16:creationId xmlns:a16="http://schemas.microsoft.com/office/drawing/2014/main" id="{4A51E3BC-9B0B-4F8D-9BBF-A1BC77763D18}"/>
              </a:ext>
            </a:extLst>
          </p:cNvPr>
          <p:cNvSpPr/>
          <p:nvPr/>
        </p:nvSpPr>
        <p:spPr>
          <a:xfrm>
            <a:off x="5701762" y="3203070"/>
            <a:ext cx="661737" cy="468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Right 13">
            <a:extLst>
              <a:ext uri="{FF2B5EF4-FFF2-40B4-BE49-F238E27FC236}">
                <a16:creationId xmlns:a16="http://schemas.microsoft.com/office/drawing/2014/main" id="{2DBBF867-9F71-47D5-8B0D-4C830CD24B15}"/>
              </a:ext>
            </a:extLst>
          </p:cNvPr>
          <p:cNvSpPr/>
          <p:nvPr/>
        </p:nvSpPr>
        <p:spPr>
          <a:xfrm>
            <a:off x="5702967" y="4998650"/>
            <a:ext cx="661737" cy="468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285F1098-E804-41E8-AB63-28DCF0CBD2C7}"/>
              </a:ext>
            </a:extLst>
          </p:cNvPr>
          <p:cNvSpPr txBox="1"/>
          <p:nvPr/>
        </p:nvSpPr>
        <p:spPr>
          <a:xfrm>
            <a:off x="162598" y="3339583"/>
            <a:ext cx="5537958" cy="1006429"/>
          </a:xfrm>
          <a:prstGeom prst="rect">
            <a:avLst/>
          </a:prstGeom>
          <a:noFill/>
        </p:spPr>
        <p:txBody>
          <a:bodyPr wrap="square" rtlCol="0">
            <a:spAutoFit/>
          </a:bodyPr>
          <a:lstStyle/>
          <a:p>
            <a:pPr marL="457200" marR="0" lvl="1" indent="0" algn="l" defTabSz="914400" rtl="0" eaLnBrk="1" fontAlgn="auto" latinLnBrk="0" hangingPunct="1">
              <a:lnSpc>
                <a:spcPct val="90000"/>
              </a:lnSpc>
              <a:spcBef>
                <a:spcPts val="0"/>
              </a:spcBef>
              <a:spcAft>
                <a:spcPts val="0"/>
              </a:spcAft>
              <a:buClr>
                <a:srgbClr val="000000"/>
              </a:buClr>
              <a:buSzPts val="3300"/>
              <a:buFontTx/>
              <a:buNone/>
              <a:tabLst/>
              <a:defRPr/>
            </a:pPr>
            <a:r>
              <a:rPr kumimoji="0" lang="en-US" sz="24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45% </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more likely to report being worried about paying any type of expense in the next few weeks</a:t>
            </a:r>
          </a:p>
        </p:txBody>
      </p:sp>
      <p:sp>
        <p:nvSpPr>
          <p:cNvPr id="5" name="TextBox 4">
            <a:extLst>
              <a:ext uri="{FF2B5EF4-FFF2-40B4-BE49-F238E27FC236}">
                <a16:creationId xmlns:a16="http://schemas.microsoft.com/office/drawing/2014/main" id="{2250B4D0-BB44-4C5C-A635-8F9191985ACF}"/>
              </a:ext>
            </a:extLst>
          </p:cNvPr>
          <p:cNvSpPr txBox="1"/>
          <p:nvPr/>
        </p:nvSpPr>
        <p:spPr>
          <a:xfrm>
            <a:off x="648584" y="4759394"/>
            <a:ext cx="4876888"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50% </a:t>
            </a:r>
            <a:r>
              <a:rPr kumimoji="0" lang="en-US" sz="2100" b="0" i="0" u="none" strike="noStrike" kern="1200" cap="none" spc="0" normalizeH="0" baseline="0" noProof="0">
                <a:ln>
                  <a:noFill/>
                </a:ln>
                <a:solidFill>
                  <a:srgbClr val="0097A7">
                    <a:lumMod val="50000"/>
                  </a:srgbClr>
                </a:solidFill>
                <a:effectLst/>
                <a:uLnTx/>
                <a:uFillTx/>
                <a:latin typeface="Abadi Extra Light"/>
                <a:ea typeface="+mn-ea"/>
                <a:cs typeface="Calibri"/>
                <a:sym typeface="Arial"/>
              </a:rPr>
              <a:t>more likely to report being worried about getting food or groceries in the next few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F8B343E6-4AF2-4B18-9EC8-729056260314}"/>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619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3" grpId="0">
        <p:bldAsOne/>
      </p:bldGraphic>
      <p:bldP spid="6" grpId="0" animBg="1"/>
      <p:bldP spid="14" grpId="0" animBg="1"/>
      <p:bldP spid="4"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6" y="6695645"/>
            <a:ext cx="12191999" cy="32197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6" y="253203"/>
            <a:ext cx="12191999" cy="1116167"/>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Google Shape;128;p19"/>
          <p:cNvSpPr txBox="1">
            <a:spLocks noGrp="1"/>
          </p:cNvSpPr>
          <p:nvPr>
            <p:ph type="title"/>
          </p:nvPr>
        </p:nvSpPr>
        <p:spPr>
          <a:xfrm>
            <a:off x="690120" y="144198"/>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00" b="1" spc="800">
                <a:solidFill>
                  <a:schemeClr val="bg1"/>
                </a:solidFill>
                <a:latin typeface="Abadi Extra Light"/>
              </a:rPr>
              <a:t>Inequities are cumulative. </a:t>
            </a:r>
          </a:p>
        </p:txBody>
      </p:sp>
      <p:sp>
        <p:nvSpPr>
          <p:cNvPr id="8" name="TextBox 7">
            <a:extLst>
              <a:ext uri="{FF2B5EF4-FFF2-40B4-BE49-F238E27FC236}">
                <a16:creationId xmlns:a16="http://schemas.microsoft.com/office/drawing/2014/main" id="{2A5D639B-C285-4A40-A400-06C5A9537C8C}"/>
              </a:ext>
            </a:extLst>
          </p:cNvPr>
          <p:cNvSpPr txBox="1"/>
          <p:nvPr/>
        </p:nvSpPr>
        <p:spPr>
          <a:xfrm>
            <a:off x="626301" y="1393834"/>
            <a:ext cx="1103543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Populations who experience inequities who are also Black experience even greater inequities.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endParaRPr>
          </a:p>
        </p:txBody>
      </p:sp>
      <p:sp>
        <p:nvSpPr>
          <p:cNvPr id="11" name="TextBox 10">
            <a:extLst>
              <a:ext uri="{FF2B5EF4-FFF2-40B4-BE49-F238E27FC236}">
                <a16:creationId xmlns:a16="http://schemas.microsoft.com/office/drawing/2014/main" id="{629BADF1-9BE0-40B1-ADA7-A17823EB5D6F}"/>
              </a:ext>
            </a:extLst>
          </p:cNvPr>
          <p:cNvSpPr txBox="1"/>
          <p:nvPr/>
        </p:nvSpPr>
        <p:spPr>
          <a:xfrm>
            <a:off x="240314" y="2808793"/>
            <a:ext cx="1195168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44% of all respondents were worried about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AA40BD20-54DE-4574-9C8F-534DEC85B3D5}"/>
              </a:ext>
            </a:extLst>
          </p:cNvPr>
          <p:cNvSpPr txBox="1"/>
          <p:nvPr/>
        </p:nvSpPr>
        <p:spPr>
          <a:xfrm>
            <a:off x="4509370" y="4222217"/>
            <a:ext cx="2789129"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69% of all respondents who are Black were worried about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EAA52DBC-CCE9-4FF2-BF9A-6776A973A468}"/>
              </a:ext>
            </a:extLst>
          </p:cNvPr>
          <p:cNvSpPr txBox="1"/>
          <p:nvPr/>
        </p:nvSpPr>
        <p:spPr>
          <a:xfrm>
            <a:off x="8765128" y="4222217"/>
            <a:ext cx="3128530"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74% of all respondents who are parents &amp; are Black were worried about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39D19C99-6A80-4528-ACDA-6C56286FCE91}"/>
              </a:ext>
            </a:extLst>
          </p:cNvPr>
          <p:cNvSpPr txBox="1"/>
          <p:nvPr/>
        </p:nvSpPr>
        <p:spPr>
          <a:xfrm>
            <a:off x="2263809" y="4908923"/>
            <a:ext cx="278912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9C7D9D33-120D-45AB-961E-A8631F9904FA}"/>
              </a:ext>
            </a:extLst>
          </p:cNvPr>
          <p:cNvSpPr txBox="1"/>
          <p:nvPr/>
        </p:nvSpPr>
        <p:spPr>
          <a:xfrm>
            <a:off x="6754932" y="4868792"/>
            <a:ext cx="278912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58ADF68F-F5E3-4CE4-95F5-C7D8F5E26608}"/>
              </a:ext>
            </a:extLst>
          </p:cNvPr>
          <p:cNvSpPr txBox="1"/>
          <p:nvPr/>
        </p:nvSpPr>
        <p:spPr>
          <a:xfrm>
            <a:off x="298342" y="4130503"/>
            <a:ext cx="2789129"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badi Extra Light" panose="020B0204020104020204" pitchFamily="34" charset="0"/>
                <a:ea typeface="+mn-ea"/>
                <a:cs typeface="+mn-cs"/>
              </a:rPr>
              <a:t>50% of all respondents who are parents were worried about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77E6CAF-4A3F-4DF5-A13D-CC16043DD80A}"/>
              </a:ext>
            </a:extLst>
          </p:cNvPr>
          <p:cNvSpPr/>
          <p:nvPr/>
        </p:nvSpPr>
        <p:spPr>
          <a:xfrm>
            <a:off x="0" y="6700073"/>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77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P spid="20"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506407"/>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endParaRPr lang="en-US" sz="3200">
              <a:solidFill>
                <a:schemeClr val="tx1"/>
              </a:solidFill>
              <a:latin typeface="Abadi Extra Light"/>
            </a:endParaRPr>
          </a:p>
          <a:p>
            <a:pPr marL="168910" indent="0">
              <a:lnSpc>
                <a:spcPct val="150000"/>
              </a:lnSpc>
              <a:buSzPts val="1600"/>
              <a:buNone/>
            </a:pPr>
            <a:r>
              <a:rPr lang="en-US" sz="3200">
                <a:solidFill>
                  <a:schemeClr val="tx1"/>
                </a:solidFill>
                <a:latin typeface="Abadi Extra Light"/>
              </a:rPr>
              <a:t>To truly understand how Black populations have been impacted by the pandemic, we must consider the multiple identities people hold </a:t>
            </a:r>
            <a:r>
              <a:rPr lang="en-US" sz="3200" u="sng">
                <a:solidFill>
                  <a:schemeClr val="tx1"/>
                </a:solidFill>
                <a:latin typeface="Abadi Extra Light"/>
              </a:rPr>
              <a:t>and</a:t>
            </a:r>
            <a:r>
              <a:rPr lang="en-US" sz="3200">
                <a:solidFill>
                  <a:schemeClr val="tx1"/>
                </a:solidFill>
                <a:latin typeface="Abadi Extra Light"/>
              </a:rPr>
              <a:t> the systems and structures they interact with. Intersectionality matters.</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 BLACK RESIDENTS</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8F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360452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665386"/>
            <a:ext cx="12191999" cy="2690965"/>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718492" y="4692592"/>
            <a:ext cx="9997041" cy="1325600"/>
          </a:xfrm>
          <a:prstGeom prst="rect">
            <a:avLst/>
          </a:prstGeom>
        </p:spPr>
        <p:txBody>
          <a:bodyPr spcFirstLastPara="1" wrap="square" lIns="91433" tIns="45700" rIns="91433" bIns="45700" anchor="ctr" anchorCtr="0">
            <a:noAutofit/>
          </a:bodyPr>
          <a:lstStyle/>
          <a:p>
            <a:pPr algn="r"/>
            <a:r>
              <a:rPr lang="en-US" sz="4250" b="1" spc="800">
                <a:solidFill>
                  <a:schemeClr val="bg1"/>
                </a:solidFill>
                <a:latin typeface="Abadi Extra Light"/>
              </a:rPr>
              <a:t>YOUTH SURVEY</a:t>
            </a:r>
            <a:br>
              <a:rPr lang="en-US" sz="4250" b="1" spc="800">
                <a:latin typeface="Abadi Extra Light"/>
              </a:rPr>
            </a:br>
            <a:endParaRPr lang="en-US" sz="4267" b="1" spc="800">
              <a:solidFill>
                <a:schemeClr val="bg1"/>
              </a:solidFill>
              <a:latin typeface="Abadi Extra Light"/>
            </a:endParaRPr>
          </a:p>
        </p:txBody>
      </p:sp>
      <p:sp>
        <p:nvSpPr>
          <p:cNvPr id="3" name="Oval 2">
            <a:extLst>
              <a:ext uri="{FF2B5EF4-FFF2-40B4-BE49-F238E27FC236}">
                <a16:creationId xmlns:a16="http://schemas.microsoft.com/office/drawing/2014/main" id="{308D430D-AB65-6649-B602-D69EB4760FD5}"/>
              </a:ext>
            </a:extLst>
          </p:cNvPr>
          <p:cNvSpPr/>
          <p:nvPr/>
        </p:nvSpPr>
        <p:spPr>
          <a:xfrm>
            <a:off x="731522" y="4269446"/>
            <a:ext cx="1474652"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8" name="Picture 11">
            <a:extLst>
              <a:ext uri="{FF2B5EF4-FFF2-40B4-BE49-F238E27FC236}">
                <a16:creationId xmlns:a16="http://schemas.microsoft.com/office/drawing/2014/main" id="{FA410360-A752-8247-8A9B-E8AABFB6588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1042678" y="4449221"/>
            <a:ext cx="908041" cy="1087492"/>
          </a:xfrm>
          <a:prstGeom prst="rect">
            <a:avLst/>
          </a:prstGeom>
        </p:spPr>
      </p:pic>
      <p:sp>
        <p:nvSpPr>
          <p:cNvPr id="9" name="Rectangle 8">
            <a:extLst>
              <a:ext uri="{FF2B5EF4-FFF2-40B4-BE49-F238E27FC236}">
                <a16:creationId xmlns:a16="http://schemas.microsoft.com/office/drawing/2014/main" id="{9C5E5193-AD7C-49ED-A875-D0B49D26269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5055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751562"/>
            <a:ext cx="8705590" cy="1139868"/>
          </a:xfrm>
        </p:spPr>
        <p:txBody>
          <a:bodyPr>
            <a:noAutofit/>
          </a:bodyPr>
          <a:lstStyle/>
          <a:p>
            <a:pPr algn="ctr"/>
            <a:r>
              <a:rPr lang="en-US" sz="2400" b="1" dirty="0">
                <a:solidFill>
                  <a:srgbClr val="D2533C"/>
                </a:solidFill>
              </a:rPr>
              <a:t>DPH/BSAS is implementing new investments to enhance treatment and recovery support, particularly in communities of color</a:t>
            </a:r>
          </a:p>
        </p:txBody>
      </p:sp>
      <p:sp>
        <p:nvSpPr>
          <p:cNvPr id="4" name="TextBox 3">
            <a:extLst>
              <a:ext uri="{FF2B5EF4-FFF2-40B4-BE49-F238E27FC236}">
                <a16:creationId xmlns:a16="http://schemas.microsoft.com/office/drawing/2014/main" id="{58FA291A-9EFE-45B5-99A5-12F37B4A3480}"/>
              </a:ext>
            </a:extLst>
          </p:cNvPr>
          <p:cNvSpPr txBox="1"/>
          <p:nvPr/>
        </p:nvSpPr>
        <p:spPr>
          <a:xfrm>
            <a:off x="1524000" y="2064765"/>
            <a:ext cx="9031266" cy="4970591"/>
          </a:xfrm>
          <a:prstGeom prst="rect">
            <a:avLst/>
          </a:prstGeom>
          <a:noFill/>
        </p:spPr>
        <p:txBody>
          <a:bodyPr wrap="square" rtlCol="0">
            <a:spAutoFit/>
          </a:bodyPr>
          <a:lstStyle/>
          <a:p>
            <a:pPr marL="285750" indent="-285750" algn="just" defTabSz="914400">
              <a:buFont typeface="Arial" panose="020B0604020202020204" pitchFamily="34" charset="0"/>
              <a:buChar char="•"/>
            </a:pPr>
            <a:r>
              <a:rPr lang="en-US" sz="1800" dirty="0">
                <a:solidFill>
                  <a:srgbClr val="D2533C"/>
                </a:solidFill>
                <a:latin typeface="Arial"/>
              </a:rPr>
              <a:t>BSAS is dedicating a significant portion of supplemental funding from SAMHSA’s Substance Abuse Prevention &amp; Treatment Block Grant towards addressing racial equity, including:</a:t>
            </a:r>
          </a:p>
          <a:p>
            <a:pPr marL="742950" lvl="1" indent="-285750" algn="just" defTabSz="914400">
              <a:buFont typeface="Courier New" panose="02070309020205020404" pitchFamily="49" charset="0"/>
              <a:buChar char="o"/>
            </a:pPr>
            <a:r>
              <a:rPr lang="en-US" sz="1800" dirty="0">
                <a:solidFill>
                  <a:srgbClr val="D2533C"/>
                </a:solidFill>
                <a:latin typeface="Arial"/>
              </a:rPr>
              <a:t>Increasing </a:t>
            </a:r>
            <a:r>
              <a:rPr lang="en-US" sz="1800" b="1" dirty="0">
                <a:solidFill>
                  <a:srgbClr val="D2533C"/>
                </a:solidFill>
                <a:latin typeface="Arial"/>
              </a:rPr>
              <a:t>behavioral healthcare workforce diversity, recruitment, and retention </a:t>
            </a:r>
            <a:r>
              <a:rPr lang="en-US" sz="1800" dirty="0">
                <a:solidFill>
                  <a:srgbClr val="D2533C"/>
                </a:solidFill>
                <a:latin typeface="Arial"/>
              </a:rPr>
              <a:t>through workforce development initiatives</a:t>
            </a:r>
          </a:p>
          <a:p>
            <a:pPr marL="742950" lvl="1" indent="-285750" algn="just" defTabSz="914400">
              <a:buFont typeface="Courier New" panose="02070309020205020404" pitchFamily="49" charset="0"/>
              <a:buChar char="o"/>
            </a:pPr>
            <a:r>
              <a:rPr lang="en-US" sz="1800" b="1" dirty="0">
                <a:solidFill>
                  <a:srgbClr val="D2533C"/>
                </a:solidFill>
                <a:latin typeface="Arial"/>
              </a:rPr>
              <a:t>Funding</a:t>
            </a:r>
            <a:r>
              <a:rPr lang="en-US" sz="1800" dirty="0">
                <a:solidFill>
                  <a:srgbClr val="D2533C"/>
                </a:solidFill>
                <a:latin typeface="Arial"/>
              </a:rPr>
              <a:t> </a:t>
            </a:r>
            <a:r>
              <a:rPr lang="en-US" sz="1800" b="1" dirty="0">
                <a:solidFill>
                  <a:srgbClr val="D2533C"/>
                </a:solidFill>
                <a:latin typeface="Arial"/>
              </a:rPr>
              <a:t>community-led programming in communities of color </a:t>
            </a:r>
            <a:r>
              <a:rPr lang="en-US" sz="1800" dirty="0">
                <a:solidFill>
                  <a:srgbClr val="D2533C"/>
                </a:solidFill>
                <a:latin typeface="Arial"/>
              </a:rPr>
              <a:t>through grant making and support for increasing community-based organizations’ ability to contract with the Commonwealth</a:t>
            </a:r>
          </a:p>
          <a:p>
            <a:pPr marL="742950" lvl="1" indent="-285750" algn="just" defTabSz="914400">
              <a:buFont typeface="Courier New" panose="02070309020205020404" pitchFamily="49" charset="0"/>
              <a:buChar char="o"/>
            </a:pPr>
            <a:r>
              <a:rPr lang="en-US" sz="1800" b="1" dirty="0">
                <a:solidFill>
                  <a:srgbClr val="D2533C"/>
                </a:solidFill>
                <a:latin typeface="Arial"/>
              </a:rPr>
              <a:t>Increasing the number of culturally-specific programs</a:t>
            </a:r>
            <a:r>
              <a:rPr lang="en-US" sz="1800" dirty="0">
                <a:solidFill>
                  <a:srgbClr val="D2533C"/>
                </a:solidFill>
                <a:latin typeface="Arial"/>
              </a:rPr>
              <a:t> across the continuum of prevention, outreach/engagement, treatment, and recovery support services</a:t>
            </a:r>
          </a:p>
          <a:p>
            <a:pPr marL="742950" lvl="1" indent="-285750" algn="just" defTabSz="914400">
              <a:buFont typeface="Courier New" panose="02070309020205020404" pitchFamily="49" charset="0"/>
              <a:buChar char="o"/>
            </a:pPr>
            <a:r>
              <a:rPr lang="en-US" sz="1800" b="1" dirty="0">
                <a:solidFill>
                  <a:srgbClr val="D2533C"/>
                </a:solidFill>
                <a:latin typeface="Arial"/>
              </a:rPr>
              <a:t>Increasing investments in pre-arrest diversion/co-response models</a:t>
            </a:r>
            <a:r>
              <a:rPr lang="en-US" sz="1800" dirty="0">
                <a:solidFill>
                  <a:srgbClr val="D2533C"/>
                </a:solidFill>
                <a:latin typeface="Arial"/>
              </a:rPr>
              <a:t>, in order to divert people with SUD from the criminal justice system, in partnership with the Department of Mental Health</a:t>
            </a:r>
          </a:p>
          <a:p>
            <a:pPr marL="742950" lvl="1" indent="-285750" algn="just" defTabSz="914400">
              <a:buFont typeface="Courier New" panose="02070309020205020404" pitchFamily="49" charset="0"/>
              <a:buChar char="o"/>
            </a:pPr>
            <a:r>
              <a:rPr lang="en-US" sz="1800" b="1" dirty="0">
                <a:solidFill>
                  <a:srgbClr val="D2533C"/>
                </a:solidFill>
                <a:latin typeface="Arial"/>
              </a:rPr>
              <a:t>Increasing funding for low-threshold housing/housing first models in Suffolk County, </a:t>
            </a:r>
            <a:r>
              <a:rPr lang="en-US" sz="1800" dirty="0">
                <a:solidFill>
                  <a:srgbClr val="D2533C"/>
                </a:solidFill>
                <a:latin typeface="Arial"/>
              </a:rPr>
              <a:t>with program expansions expected in</a:t>
            </a:r>
            <a:r>
              <a:rPr lang="en-US" sz="1800" b="1" dirty="0">
                <a:solidFill>
                  <a:srgbClr val="D2533C"/>
                </a:solidFill>
                <a:latin typeface="Arial"/>
              </a:rPr>
              <a:t> </a:t>
            </a:r>
            <a:r>
              <a:rPr lang="en-US" sz="1800" dirty="0">
                <a:solidFill>
                  <a:srgbClr val="D2533C"/>
                </a:solidFill>
                <a:latin typeface="Arial"/>
              </a:rPr>
              <a:t>Merrimack Valley, Springfield, and Worcester to address communities in need</a:t>
            </a:r>
          </a:p>
          <a:p>
            <a:pPr marL="285750" indent="-285750" algn="just" defTabSz="914400">
              <a:buFont typeface="Arial" panose="020B0604020202020204" pitchFamily="34" charset="0"/>
              <a:buChar char="•"/>
            </a:pPr>
            <a:endParaRPr lang="en-US" sz="1450" dirty="0">
              <a:solidFill>
                <a:srgbClr val="D2533C"/>
              </a:solidFill>
              <a:latin typeface="Arial"/>
            </a:endParaRPr>
          </a:p>
          <a:p>
            <a:pPr marL="285750" indent="-285750" algn="just" defTabSz="914400">
              <a:buFont typeface="Arial" panose="020B0604020202020204" pitchFamily="34" charset="0"/>
              <a:buChar char="•"/>
            </a:pPr>
            <a:endParaRPr lang="en-US" sz="1450" dirty="0">
              <a:solidFill>
                <a:srgbClr val="D2533C"/>
              </a:solidFill>
              <a:latin typeface="Arial"/>
            </a:endParaRPr>
          </a:p>
        </p:txBody>
      </p:sp>
    </p:spTree>
    <p:extLst>
      <p:ext uri="{BB962C8B-B14F-4D97-AF65-F5344CB8AC3E}">
        <p14:creationId xmlns:p14="http://schemas.microsoft.com/office/powerpoint/2010/main" val="555800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1635667"/>
            <a:ext cx="10770495" cy="5055797"/>
          </a:xfrm>
          <a:prstGeom prst="rect">
            <a:avLst/>
          </a:prstGeom>
        </p:spPr>
        <p:txBody>
          <a:bodyPr spcFirstLastPara="1" wrap="square" lIns="91433" tIns="45700" rIns="91433" bIns="45700" anchor="t" anchorCtr="0">
            <a:noAutofit/>
          </a:bodyPr>
          <a:lstStyle/>
          <a:p>
            <a:pPr marL="168910" indent="0">
              <a:lnSpc>
                <a:spcPct val="150000"/>
              </a:lnSpc>
              <a:buClr>
                <a:srgbClr val="073763"/>
              </a:buClr>
              <a:buSzPts val="1600"/>
              <a:buNone/>
            </a:pPr>
            <a:endParaRPr lang="en-US" sz="2000">
              <a:solidFill>
                <a:schemeClr val="tx1"/>
              </a:solidFill>
              <a:latin typeface="Abadi Extra Light"/>
            </a:endParaRPr>
          </a:p>
          <a:p>
            <a:pPr marL="168910" indent="0">
              <a:lnSpc>
                <a:spcPct val="150000"/>
              </a:lnSpc>
              <a:buSzPts val="1600"/>
              <a:buNone/>
            </a:pPr>
            <a:r>
              <a:rPr lang="en-US" sz="2800">
                <a:solidFill>
                  <a:schemeClr val="tx1"/>
                </a:solidFill>
                <a:latin typeface="Abadi Extra Light"/>
              </a:rPr>
              <a:t>Despite the common belief that youth are not impacted or worried about COVID-19, the data shows us that youth are deeply concerned and have been significantly impacted by the pandemic, especially youth of color, LGBQA youth, youth with disabilities, and young parents.</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36341"/>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FRAMING MATTERS </a:t>
            </a: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24637657-493B-483C-B9C0-87BEB28EEF6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8917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YOUTH EXPERIENCE WITH COVID-19</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11CE9DE7-D41E-4BAF-8C32-80BE1BC93227}"/>
              </a:ext>
            </a:extLst>
          </p:cNvPr>
          <p:cNvSpPr txBox="1"/>
          <p:nvPr/>
        </p:nvSpPr>
        <p:spPr>
          <a:xfrm>
            <a:off x="-24144" y="2028386"/>
            <a:ext cx="12191999" cy="861774"/>
          </a:xfrm>
          <a:prstGeom prst="rect">
            <a:avLst/>
          </a:prstGeom>
          <a:solidFill>
            <a:srgbClr val="B6EAF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srgbClr val="073763"/>
                </a:solidFill>
                <a:effectLst/>
                <a:uLnTx/>
                <a:uFillTx/>
                <a:latin typeface="Abadi Extra Light"/>
                <a:ea typeface="+mn-ea"/>
                <a:cs typeface="Segoe UI"/>
                <a:sym typeface="Arial"/>
              </a:rPr>
              <a:t>Certain groups of youth were more likely to report testing positive for, being exposed to, or losing someone due to COVID-19.</a:t>
            </a:r>
            <a:endParaRPr kumimoji="0" lang="en-US"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TextBox 17">
            <a:extLst>
              <a:ext uri="{FF2B5EF4-FFF2-40B4-BE49-F238E27FC236}">
                <a16:creationId xmlns:a16="http://schemas.microsoft.com/office/drawing/2014/main" id="{682ACF50-FAC4-493F-815E-F4D6D8C3F3E0}"/>
              </a:ext>
            </a:extLst>
          </p:cNvPr>
          <p:cNvSpPr txBox="1"/>
          <p:nvPr/>
        </p:nvSpPr>
        <p:spPr>
          <a:xfrm>
            <a:off x="1100558" y="3246598"/>
            <a:ext cx="11216504" cy="320087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73763"/>
                </a:solidFill>
                <a:effectLst/>
                <a:uLnTx/>
                <a:uFillTx/>
                <a:latin typeface="Abadi Extra Light"/>
                <a:ea typeface="+mn-ea"/>
                <a:cs typeface="Segoe UI"/>
                <a:sym typeface="Arial"/>
              </a:rPr>
              <a:t>Compared to all youth respondents: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srgbClr val="073763"/>
              </a:solidFill>
              <a:effectLst/>
              <a:uLnTx/>
              <a:uFillTx/>
              <a:latin typeface="Abadi Extra Light"/>
              <a:ea typeface="+mn-ea"/>
              <a:cs typeface="Segoe UI"/>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Young parents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and</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 Black </a:t>
            </a:r>
            <a:r>
              <a:rPr kumimoji="0" lang="en-US" sz="2000" b="1" i="0" u="none" strike="noStrike" kern="0" cap="none" spc="0" normalizeH="0" baseline="0" noProof="0" dirty="0" err="1">
                <a:ln>
                  <a:noFill/>
                </a:ln>
                <a:solidFill>
                  <a:srgbClr val="073763"/>
                </a:solidFill>
                <a:effectLst/>
                <a:uLnTx/>
                <a:uFillTx/>
                <a:latin typeface="Abadi Extra Light"/>
                <a:ea typeface="+mn-ea"/>
                <a:cs typeface="Arial"/>
                <a:sym typeface="Arial"/>
              </a:rPr>
              <a:t>nH</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a:t>
            </a:r>
            <a:r>
              <a:rPr kumimoji="0" lang="en-US" sz="2000" b="1" i="0" u="none" strike="noStrike" kern="0" cap="none" spc="0" normalizeH="0" baseline="0" noProof="0" dirty="0" err="1">
                <a:ln>
                  <a:noFill/>
                </a:ln>
                <a:solidFill>
                  <a:srgbClr val="073763"/>
                </a:solidFill>
                <a:effectLst/>
                <a:uLnTx/>
                <a:uFillTx/>
                <a:latin typeface="Abadi Extra Light"/>
                <a:ea typeface="+mn-ea"/>
                <a:cs typeface="Arial"/>
                <a:sym typeface="Arial"/>
              </a:rPr>
              <a:t>nL</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 youth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were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2x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as likely to report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testing positive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for COVID-19.</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Young parents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and</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 Hispanic/Latinx youth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were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more than 2X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as likely to report having a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household member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who tested positive for COVID-19.</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Young parents, American Indian/Alaska Native youth, and</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 </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Black </a:t>
            </a:r>
            <a:r>
              <a:rPr kumimoji="0" lang="en-US" sz="2000" b="1" i="0" u="none" strike="noStrike" kern="0" cap="none" spc="0" normalizeH="0" baseline="0" noProof="0" dirty="0" err="1">
                <a:ln>
                  <a:noFill/>
                </a:ln>
                <a:solidFill>
                  <a:srgbClr val="073763"/>
                </a:solidFill>
                <a:effectLst/>
                <a:uLnTx/>
                <a:uFillTx/>
                <a:latin typeface="Abadi Extra Light"/>
                <a:ea typeface="+mn-ea"/>
                <a:cs typeface="Arial"/>
                <a:sym typeface="Arial"/>
              </a:rPr>
              <a:t>nH</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a:t>
            </a:r>
            <a:r>
              <a:rPr kumimoji="0" lang="en-US" sz="2000" b="1" i="0" u="none" strike="noStrike" kern="0" cap="none" spc="0" normalizeH="0" baseline="0" noProof="0" dirty="0" err="1">
                <a:ln>
                  <a:noFill/>
                </a:ln>
                <a:solidFill>
                  <a:srgbClr val="073763"/>
                </a:solidFill>
                <a:effectLst/>
                <a:uLnTx/>
                <a:uFillTx/>
                <a:latin typeface="Abadi Extra Light"/>
                <a:ea typeface="+mn-ea"/>
                <a:cs typeface="Arial"/>
                <a:sym typeface="Arial"/>
              </a:rPr>
              <a:t>nL</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 youth</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 were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2x</a:t>
            </a:r>
            <a:r>
              <a:rPr kumimoji="0" lang="en-US" sz="2000" b="1" i="0" u="none" strike="noStrike" kern="0" cap="none" spc="0" normalizeH="0" baseline="0" noProof="0" dirty="0">
                <a:ln>
                  <a:noFill/>
                </a:ln>
                <a:solidFill>
                  <a:srgbClr val="073763"/>
                </a:solidFill>
                <a:effectLst/>
                <a:uLnTx/>
                <a:uFillTx/>
                <a:latin typeface="Abadi Extra Light"/>
                <a:ea typeface="+mn-ea"/>
                <a:cs typeface="Arial"/>
                <a:sym typeface="Arial"/>
              </a:rPr>
              <a:t> as likely</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 to report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losing someone close </a:t>
            </a:r>
            <a:r>
              <a:rPr kumimoji="0" lang="en-US" sz="2000" b="0" i="0" u="none" strike="noStrike" kern="0" cap="none" spc="0" normalizeH="0" baseline="0" noProof="0" dirty="0">
                <a:ln>
                  <a:noFill/>
                </a:ln>
                <a:solidFill>
                  <a:srgbClr val="073763"/>
                </a:solidFill>
                <a:effectLst/>
                <a:uLnTx/>
                <a:uFillTx/>
                <a:latin typeface="Abadi Extra Light"/>
                <a:ea typeface="+mn-ea"/>
                <a:cs typeface="Arial"/>
                <a:sym typeface="Arial"/>
              </a:rPr>
              <a:t>to them due to COVID-19. </a:t>
            </a:r>
            <a:endParaRPr kumimoji="0" lang="en-US" sz="2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 name="Graphic 7" descr="House outline">
            <a:extLst>
              <a:ext uri="{FF2B5EF4-FFF2-40B4-BE49-F238E27FC236}">
                <a16:creationId xmlns:a16="http://schemas.microsoft.com/office/drawing/2014/main" id="{0B1A8C4F-1424-4878-A3A3-1F8EA204E5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402" y="4745756"/>
            <a:ext cx="622216" cy="622216"/>
          </a:xfrm>
          <a:prstGeom prst="rect">
            <a:avLst/>
          </a:prstGeom>
        </p:spPr>
      </p:pic>
      <p:pic>
        <p:nvPicPr>
          <p:cNvPr id="10" name="Graphic 11" descr="Care outline">
            <a:extLst>
              <a:ext uri="{FF2B5EF4-FFF2-40B4-BE49-F238E27FC236}">
                <a16:creationId xmlns:a16="http://schemas.microsoft.com/office/drawing/2014/main" id="{F091F0FB-C8F1-4DED-93A0-40FBB724EB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476" y="5735119"/>
            <a:ext cx="609600" cy="609600"/>
          </a:xfrm>
          <a:prstGeom prst="rect">
            <a:avLst/>
          </a:prstGeom>
        </p:spPr>
      </p:pic>
      <p:pic>
        <p:nvPicPr>
          <p:cNvPr id="12" name="Graphic 19" descr="Germ outline">
            <a:extLst>
              <a:ext uri="{FF2B5EF4-FFF2-40B4-BE49-F238E27FC236}">
                <a16:creationId xmlns:a16="http://schemas.microsoft.com/office/drawing/2014/main" id="{50A8D408-7824-4CBD-8BD8-BABE3F45F2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909" y="3791989"/>
            <a:ext cx="702733" cy="651933"/>
          </a:xfrm>
          <a:prstGeom prst="rect">
            <a:avLst/>
          </a:prstGeom>
        </p:spPr>
      </p:pic>
      <p:sp>
        <p:nvSpPr>
          <p:cNvPr id="13" name="Rectangle 12">
            <a:extLst>
              <a:ext uri="{FF2B5EF4-FFF2-40B4-BE49-F238E27FC236}">
                <a16:creationId xmlns:a16="http://schemas.microsoft.com/office/drawing/2014/main" id="{8C446465-7D65-4035-BB1F-892F73F5C294}"/>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1" name="TextBox 10">
            <a:extLst>
              <a:ext uri="{FF2B5EF4-FFF2-40B4-BE49-F238E27FC236}">
                <a16:creationId xmlns:a16="http://schemas.microsoft.com/office/drawing/2014/main" id="{00980B25-DB03-44FA-AFCC-5FCE06AF4859}"/>
              </a:ext>
            </a:extLst>
          </p:cNvPr>
          <p:cNvSpPr txBox="1"/>
          <p:nvPr/>
        </p:nvSpPr>
        <p:spPr>
          <a:xfrm>
            <a:off x="1199" y="868747"/>
            <a:ext cx="12240288" cy="943976"/>
          </a:xfrm>
          <a:prstGeom prst="rect">
            <a:avLst/>
          </a:prstGeom>
          <a:solidFill>
            <a:schemeClr val="accent5">
              <a:lumMod val="5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a:ln>
                  <a:noFill/>
                </a:ln>
                <a:solidFill>
                  <a:srgbClr val="FFFFFF"/>
                </a:solidFill>
                <a:effectLst/>
                <a:uLnTx/>
                <a:uFillTx/>
                <a:latin typeface="Abadi Extra Light"/>
                <a:ea typeface="+mn-ea"/>
                <a:cs typeface="Segoe UI"/>
                <a:sym typeface="Arial"/>
              </a:rPr>
              <a:t>72% of Massachusetts youth reported being "somewhat" or "very" worried about getting infected with COVID-19</a:t>
            </a:r>
            <a:endParaRPr kumimoji="0" lang="en-US" sz="2667" b="1"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15297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068" y="3422"/>
            <a:ext cx="12180877" cy="709119"/>
          </a:xfrm>
          <a:prstGeom prst="rect">
            <a:avLst/>
          </a:prstGeom>
          <a:solidFill>
            <a:schemeClr val="accent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667" b="1" i="0" u="none" strike="noStrike" kern="0" cap="none" spc="800" normalizeH="0" baseline="0" noProof="0">
                <a:ln>
                  <a:noFill/>
                </a:ln>
                <a:solidFill>
                  <a:srgbClr val="FFFFFF"/>
                </a:solidFill>
                <a:effectLst/>
                <a:uLnTx/>
                <a:uFillTx/>
                <a:latin typeface="Abadi Extra Light"/>
                <a:cs typeface="Arial"/>
                <a:sym typeface="Arial"/>
              </a:rPr>
              <a:t>YOUTH CONCERNS ABOUT BASIC NEEDS</a:t>
            </a:r>
            <a:endParaRPr kumimoji="0" lang="en-US" sz="1467" b="0" i="0" u="none" strike="noStrike" kern="0" cap="none" spc="0" normalizeH="0" baseline="0" noProof="0">
              <a:ln>
                <a:noFill/>
              </a:ln>
              <a:solidFill>
                <a:srgbClr val="000000"/>
              </a:solidFill>
              <a:effectLst/>
              <a:uLnTx/>
              <a:uFillTx/>
              <a:latin typeface="Arial"/>
              <a:cs typeface="Arial"/>
              <a:sym typeface="Aria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E3373FB8-33FC-417F-B75F-44FA65B34566}"/>
              </a:ext>
            </a:extLst>
          </p:cNvPr>
          <p:cNvSpPr txBox="1"/>
          <p:nvPr/>
        </p:nvSpPr>
        <p:spPr>
          <a:xfrm>
            <a:off x="1515533" y="2091268"/>
            <a:ext cx="10058400" cy="426738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1 in 4 </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Hispanic/Latinx youth, Black </a:t>
            </a:r>
            <a:r>
              <a:rPr kumimoji="0" lang="en-US" sz="2133" b="1" i="0" u="none" strike="noStrike" kern="0" cap="none" spc="0" normalizeH="0" baseline="0" noProof="0" dirty="0" err="1">
                <a:ln>
                  <a:noFill/>
                </a:ln>
                <a:solidFill>
                  <a:srgbClr val="073763"/>
                </a:solidFill>
                <a:effectLst/>
                <a:uLnTx/>
                <a:uFillTx/>
                <a:latin typeface="Abadi Extra Light"/>
                <a:ea typeface="+mn-ea"/>
                <a:cs typeface="Arial"/>
                <a:sym typeface="Arial"/>
              </a:rPr>
              <a:t>nH</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a:t>
            </a:r>
            <a:r>
              <a:rPr kumimoji="0" lang="en-US" sz="2133" b="1" i="0" u="none" strike="noStrike" kern="0" cap="none" spc="0" normalizeH="0" baseline="0" noProof="0" dirty="0" err="1">
                <a:ln>
                  <a:noFill/>
                </a:ln>
                <a:solidFill>
                  <a:srgbClr val="073763"/>
                </a:solidFill>
                <a:effectLst/>
                <a:uLnTx/>
                <a:uFillTx/>
                <a:latin typeface="Abadi Extra Light"/>
                <a:ea typeface="+mn-ea"/>
                <a:cs typeface="Arial"/>
                <a:sym typeface="Arial"/>
              </a:rPr>
              <a:t>nL</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 youth, youth with disabilities, non-binary youth, and queer youth </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are worried about getting enough food.</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endPar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Youth with disabilities </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are </a:t>
            </a:r>
            <a:r>
              <a:rPr kumimoji="0" lang="en-US" sz="2400" b="1"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3 times </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as likely to be worried about having a place to live compared to youth without disabilities. </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Hispanic/Latinx and American Indian/Alaska Native youth are </a:t>
            </a: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3 times </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as likely and </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Black </a:t>
            </a:r>
            <a:r>
              <a:rPr kumimoji="0" lang="en-US" sz="2133" b="1" i="0" u="none" strike="noStrike" kern="0" cap="none" spc="0" normalizeH="0" baseline="0" noProof="0" dirty="0" err="1">
                <a:ln>
                  <a:noFill/>
                </a:ln>
                <a:solidFill>
                  <a:srgbClr val="073763"/>
                </a:solidFill>
                <a:effectLst/>
                <a:uLnTx/>
                <a:uFillTx/>
                <a:latin typeface="Abadi Extra Light"/>
                <a:ea typeface="+mn-ea"/>
                <a:cs typeface="Arial"/>
                <a:sym typeface="Arial"/>
              </a:rPr>
              <a:t>nH</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a:t>
            </a:r>
            <a:r>
              <a:rPr kumimoji="0" lang="en-US" sz="2133" b="1" i="0" u="none" strike="noStrike" kern="0" cap="none" spc="0" normalizeH="0" baseline="0" noProof="0" dirty="0" err="1">
                <a:ln>
                  <a:noFill/>
                </a:ln>
                <a:solidFill>
                  <a:srgbClr val="073763"/>
                </a:solidFill>
                <a:effectLst/>
                <a:uLnTx/>
                <a:uFillTx/>
                <a:latin typeface="Abadi Extra Light"/>
                <a:ea typeface="+mn-ea"/>
                <a:cs typeface="Arial"/>
                <a:sym typeface="Arial"/>
              </a:rPr>
              <a:t>nL</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 youth are </a:t>
            </a: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2 times </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as likely to be worried about having a place to live compared to White </a:t>
            </a:r>
            <a:r>
              <a:rPr kumimoji="0" lang="en-US" sz="2133" b="0" i="0" u="none" strike="noStrike" kern="0" cap="none" spc="0" normalizeH="0" baseline="0" noProof="0" dirty="0" err="1">
                <a:ln>
                  <a:noFill/>
                </a:ln>
                <a:solidFill>
                  <a:srgbClr val="073763"/>
                </a:solidFill>
                <a:effectLst/>
                <a:uLnTx/>
                <a:uFillTx/>
                <a:latin typeface="Abadi Extra Light"/>
                <a:ea typeface="+mn-ea"/>
                <a:cs typeface="Arial"/>
                <a:sym typeface="Arial"/>
              </a:rPr>
              <a:t>nH</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a:t>
            </a:r>
            <a:r>
              <a:rPr kumimoji="0" lang="en-US" sz="2133" b="0" i="0" u="none" strike="noStrike" kern="0" cap="none" spc="0" normalizeH="0" baseline="0" noProof="0" dirty="0" err="1">
                <a:ln>
                  <a:noFill/>
                </a:ln>
                <a:solidFill>
                  <a:srgbClr val="073763"/>
                </a:solidFill>
                <a:effectLst/>
                <a:uLnTx/>
                <a:uFillTx/>
                <a:latin typeface="Abadi Extra Light"/>
                <a:ea typeface="+mn-ea"/>
                <a:cs typeface="Arial"/>
                <a:sym typeface="Arial"/>
              </a:rPr>
              <a:t>nL</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 youth.</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Youth with disabilities, Hispanic/Latinx youth, and Black </a:t>
            </a:r>
            <a:r>
              <a:rPr kumimoji="0" lang="en-US" sz="2133" b="1" i="0" u="none" strike="noStrike" kern="0" cap="none" spc="0" normalizeH="0" baseline="0" noProof="0" dirty="0" err="1">
                <a:ln>
                  <a:noFill/>
                </a:ln>
                <a:solidFill>
                  <a:srgbClr val="073763"/>
                </a:solidFill>
                <a:effectLst/>
                <a:uLnTx/>
                <a:uFillTx/>
                <a:latin typeface="Abadi Extra Light"/>
                <a:ea typeface="+mn-ea"/>
                <a:cs typeface="Arial"/>
                <a:sym typeface="Arial"/>
              </a:rPr>
              <a:t>nH</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a:t>
            </a:r>
            <a:r>
              <a:rPr kumimoji="0" lang="en-US" sz="2133" b="1" i="0" u="none" strike="noStrike" kern="0" cap="none" spc="0" normalizeH="0" baseline="0" noProof="0" dirty="0" err="1">
                <a:ln>
                  <a:noFill/>
                </a:ln>
                <a:solidFill>
                  <a:srgbClr val="073763"/>
                </a:solidFill>
                <a:effectLst/>
                <a:uLnTx/>
                <a:uFillTx/>
                <a:latin typeface="Abadi Extra Light"/>
                <a:ea typeface="+mn-ea"/>
                <a:cs typeface="Arial"/>
                <a:sym typeface="Arial"/>
              </a:rPr>
              <a:t>nL</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 youth are more than </a:t>
            </a: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2 times </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as likely</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 to be worried about paying for a cell phone compared to all youth.</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endPar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a:buChar char="•"/>
              <a:tabLst/>
              <a:defRPr/>
            </a:pP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Nearly </a:t>
            </a: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mn-ea"/>
                <a:cs typeface="Arial"/>
                <a:sym typeface="Arial"/>
              </a:rPr>
              <a:t>half</a:t>
            </a:r>
            <a:r>
              <a:rPr kumimoji="0" lang="en-US" sz="2133" b="1" i="0" u="none" strike="noStrike" kern="0" cap="none" spc="0" normalizeH="0" baseline="0" noProof="0" dirty="0">
                <a:ln>
                  <a:noFill/>
                </a:ln>
                <a:solidFill>
                  <a:srgbClr val="073763"/>
                </a:solidFill>
                <a:effectLst/>
                <a:uLnTx/>
                <a:uFillTx/>
                <a:latin typeface="Abadi Extra Light"/>
                <a:ea typeface="+mn-ea"/>
                <a:cs typeface="Arial"/>
                <a:sym typeface="Arial"/>
              </a:rPr>
              <a:t> of young parents</a:t>
            </a:r>
            <a:r>
              <a:rPr kumimoji="0" lang="en-US" sz="2133" b="0" i="0" u="none" strike="noStrike" kern="0" cap="none" spc="0" normalizeH="0" baseline="0" noProof="0" dirty="0">
                <a:ln>
                  <a:noFill/>
                </a:ln>
                <a:solidFill>
                  <a:srgbClr val="073763"/>
                </a:solidFill>
                <a:effectLst/>
                <a:uLnTx/>
                <a:uFillTx/>
                <a:latin typeface="Abadi Extra Light"/>
                <a:ea typeface="+mn-ea"/>
                <a:cs typeface="Arial"/>
                <a:sym typeface="Arial"/>
              </a:rPr>
              <a:t> are worried about housing expenses.</a:t>
            </a:r>
          </a:p>
        </p:txBody>
      </p:sp>
      <p:pic>
        <p:nvPicPr>
          <p:cNvPr id="7" name="Graphic 7" descr="House with solid fill">
            <a:extLst>
              <a:ext uri="{FF2B5EF4-FFF2-40B4-BE49-F238E27FC236}">
                <a16:creationId xmlns:a16="http://schemas.microsoft.com/office/drawing/2014/main" id="{3F58F887-4230-4DE2-8E3C-8C3933537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133" y="3217333"/>
            <a:ext cx="609600" cy="618067"/>
          </a:xfrm>
          <a:prstGeom prst="rect">
            <a:avLst/>
          </a:prstGeom>
        </p:spPr>
      </p:pic>
      <p:pic>
        <p:nvPicPr>
          <p:cNvPr id="8" name="Graphic 8" descr="Smart Phone with solid fill">
            <a:extLst>
              <a:ext uri="{FF2B5EF4-FFF2-40B4-BE49-F238E27FC236}">
                <a16:creationId xmlns:a16="http://schemas.microsoft.com/office/drawing/2014/main" id="{5FE3D00C-902A-4077-B745-5C5B86D7C2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600" y="4715933"/>
            <a:ext cx="601133" cy="508000"/>
          </a:xfrm>
          <a:prstGeom prst="rect">
            <a:avLst/>
          </a:prstGeom>
        </p:spPr>
      </p:pic>
      <p:sp>
        <p:nvSpPr>
          <p:cNvPr id="6" name="TextBox 5">
            <a:extLst>
              <a:ext uri="{FF2B5EF4-FFF2-40B4-BE49-F238E27FC236}">
                <a16:creationId xmlns:a16="http://schemas.microsoft.com/office/drawing/2014/main" id="{41314252-DFAB-4AF1-95F6-453DEAF8BCA8}"/>
              </a:ext>
            </a:extLst>
          </p:cNvPr>
          <p:cNvSpPr txBox="1"/>
          <p:nvPr/>
        </p:nvSpPr>
        <p:spPr>
          <a:xfrm>
            <a:off x="-9706" y="1027975"/>
            <a:ext cx="12192651" cy="530915"/>
          </a:xfrm>
          <a:prstGeom prst="rect">
            <a:avLst/>
          </a:prstGeom>
          <a:solidFill>
            <a:schemeClr val="accent5">
              <a:lumMod val="5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50" b="1" i="0" u="none" strike="noStrike" kern="0" cap="none" spc="0" normalizeH="0" baseline="0" noProof="0">
                <a:ln>
                  <a:noFill/>
                </a:ln>
                <a:solidFill>
                  <a:srgbClr val="FFFFFF"/>
                </a:solidFill>
                <a:effectLst/>
                <a:uLnTx/>
                <a:uFillTx/>
                <a:latin typeface="Abadi Extra Light"/>
                <a:ea typeface="+mn-ea"/>
                <a:cs typeface="Segoe UI"/>
                <a:sym typeface="Arial"/>
              </a:rPr>
              <a:t> Certain groups of youth are much more likely to be worried.</a:t>
            </a:r>
            <a:endParaRPr kumimoji="0" lang="en-US" sz="2650" b="0" i="0" u="none" strike="noStrike" kern="0" cap="none" spc="0" normalizeH="0" baseline="0" noProof="0">
              <a:ln>
                <a:noFill/>
              </a:ln>
              <a:solidFill>
                <a:srgbClr val="FFFFFF"/>
              </a:solidFill>
              <a:effectLst/>
              <a:uLnTx/>
              <a:uFillTx/>
              <a:latin typeface="Arial"/>
              <a:ea typeface="+mn-ea"/>
              <a:cs typeface="Arial"/>
            </a:endParaRPr>
          </a:p>
        </p:txBody>
      </p:sp>
      <p:pic>
        <p:nvPicPr>
          <p:cNvPr id="9" name="Graphic 9" descr="Man with baby with solid fill">
            <a:extLst>
              <a:ext uri="{FF2B5EF4-FFF2-40B4-BE49-F238E27FC236}">
                <a16:creationId xmlns:a16="http://schemas.microsoft.com/office/drawing/2014/main" id="{6E4BE575-CF6E-42B4-982E-9061551641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600" y="5655733"/>
            <a:ext cx="592667" cy="558800"/>
          </a:xfrm>
          <a:prstGeom prst="rect">
            <a:avLst/>
          </a:prstGeom>
        </p:spPr>
      </p:pic>
      <p:pic>
        <p:nvPicPr>
          <p:cNvPr id="10" name="Graphic 10" descr="Grocery bag with solid fill">
            <a:extLst>
              <a:ext uri="{FF2B5EF4-FFF2-40B4-BE49-F238E27FC236}">
                <a16:creationId xmlns:a16="http://schemas.microsoft.com/office/drawing/2014/main" id="{CCAC40B8-3A16-4CCF-AC3C-67CBA0E3DE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333" y="2032000"/>
            <a:ext cx="719667" cy="728133"/>
          </a:xfrm>
          <a:prstGeom prst="rect">
            <a:avLst/>
          </a:prstGeom>
        </p:spPr>
      </p:pic>
      <p:sp>
        <p:nvSpPr>
          <p:cNvPr id="13" name="Rectangle 12">
            <a:extLst>
              <a:ext uri="{FF2B5EF4-FFF2-40B4-BE49-F238E27FC236}">
                <a16:creationId xmlns:a16="http://schemas.microsoft.com/office/drawing/2014/main" id="{74E171A9-FFBD-4802-B4C3-9FEA30B74A68}"/>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804099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CHANGES IN YOUTH RESPONSIBILITIES</a:t>
            </a:r>
            <a:endParaRPr kumimoji="0" lang="en-US" sz="3200" b="1" i="0" u="none" strike="noStrike" kern="0" cap="none" spc="0" normalizeH="0" baseline="0" noProof="0">
              <a:ln>
                <a:noFill/>
              </a:ln>
              <a:solidFill>
                <a:srgbClr val="FFFFFF"/>
              </a:solidFill>
              <a:effectLst/>
              <a:uLnTx/>
              <a:uFillTx/>
              <a:latin typeface="Abadi Extra Light"/>
              <a:cs typeface="Arial"/>
              <a:sym typeface="Aria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3973B21D-AA88-484F-9AEC-D364B3E961FD}"/>
              </a:ext>
            </a:extLst>
          </p:cNvPr>
          <p:cNvSpPr txBox="1"/>
          <p:nvPr/>
        </p:nvSpPr>
        <p:spPr>
          <a:xfrm>
            <a:off x="6183086" y="1445200"/>
            <a:ext cx="5907314" cy="5047488"/>
          </a:xfrm>
          <a:prstGeom prst="rect">
            <a:avLst/>
          </a:prstGeom>
          <a:noFill/>
          <a:ln>
            <a:solidFill>
              <a:srgbClr val="002060"/>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a:ln>
                  <a:noFill/>
                </a:ln>
                <a:solidFill>
                  <a:srgbClr val="073763"/>
                </a:solidFill>
                <a:effectLst/>
                <a:uLnTx/>
                <a:uFillTx/>
                <a:latin typeface="Abadi Extra Light"/>
                <a:ea typeface="Roboto"/>
                <a:cs typeface="Arial"/>
                <a:sym typeface="Arial"/>
              </a:rPr>
              <a:t>FINANCIAL SUPPORT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073763"/>
              </a:solidFill>
              <a:effectLst/>
              <a:uLnTx/>
              <a:uFillTx/>
              <a:latin typeface="Abadi Extra Light"/>
              <a:ea typeface="Roboto"/>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Youth of Color (22% of Hispanic/Latinx youth, 20% of Asian </a:t>
            </a:r>
            <a:r>
              <a:rPr kumimoji="0" lang="en-US" sz="2133" b="0" i="0" u="none" strike="noStrike" kern="0" cap="none" spc="0" normalizeH="0" baseline="0" noProof="0" err="1">
                <a:ln>
                  <a:noFill/>
                </a:ln>
                <a:solidFill>
                  <a:srgbClr val="002060"/>
                </a:solidFill>
                <a:effectLst/>
                <a:uLnTx/>
                <a:uFillTx/>
                <a:latin typeface="Abadi Extra Light"/>
                <a:ea typeface="Roboto"/>
                <a:cs typeface="Arial"/>
                <a:sym typeface="Arial"/>
              </a:rPr>
              <a:t>nH</a:t>
            </a: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a:t>
            </a:r>
            <a:r>
              <a:rPr kumimoji="0" lang="en-US" sz="2133" b="0" i="0" u="none" strike="noStrike" kern="0" cap="none" spc="0" normalizeH="0" baseline="0" noProof="0" err="1">
                <a:ln>
                  <a:noFill/>
                </a:ln>
                <a:solidFill>
                  <a:srgbClr val="002060"/>
                </a:solidFill>
                <a:effectLst/>
                <a:uLnTx/>
                <a:uFillTx/>
                <a:latin typeface="Abadi Extra Light"/>
                <a:ea typeface="Roboto"/>
                <a:cs typeface="Arial"/>
                <a:sym typeface="Arial"/>
              </a:rPr>
              <a:t>nL</a:t>
            </a: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 youth, 20% of American Indian/Alaska Native youth)</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Youth with disabilities (28% of youth with a mobility disability and 23% of youth with a cognitive disability)</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Youth who speak a language other than English (20%)</a:t>
            </a:r>
          </a:p>
        </p:txBody>
      </p:sp>
      <p:sp>
        <p:nvSpPr>
          <p:cNvPr id="12" name="TextBox 11">
            <a:extLst>
              <a:ext uri="{FF2B5EF4-FFF2-40B4-BE49-F238E27FC236}">
                <a16:creationId xmlns:a16="http://schemas.microsoft.com/office/drawing/2014/main" id="{465B95BE-DD2F-47F6-8056-63B385A83E6A}"/>
              </a:ext>
            </a:extLst>
          </p:cNvPr>
          <p:cNvSpPr txBox="1"/>
          <p:nvPr/>
        </p:nvSpPr>
        <p:spPr>
          <a:xfrm>
            <a:off x="931" y="685925"/>
            <a:ext cx="12192651" cy="533544"/>
          </a:xfrm>
          <a:prstGeom prst="rect">
            <a:avLst/>
          </a:prstGeom>
          <a:solidFill>
            <a:schemeClr val="accent5">
              <a:lumMod val="5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50" b="1" i="0" u="none" strike="noStrike" kern="0" cap="none" spc="0" normalizeH="0" baseline="0" noProof="0">
                <a:ln>
                  <a:noFill/>
                </a:ln>
                <a:solidFill>
                  <a:srgbClr val="FFFFFF"/>
                </a:solidFill>
                <a:effectLst/>
                <a:uLnTx/>
                <a:uFillTx/>
                <a:latin typeface="Abadi Extra Light"/>
                <a:ea typeface="Roboto"/>
                <a:cs typeface="Arial"/>
                <a:sym typeface="Arial"/>
              </a:rPr>
              <a:t>Youth have been asked to take on more adult responsibilities to meet family needs. </a:t>
            </a:r>
            <a:endParaRPr kumimoji="0" lang="en-US" sz="1850" b="1" i="0" u="none" strike="noStrike" kern="0" cap="none" spc="0" normalizeH="0" baseline="0" noProof="0">
              <a:ln>
                <a:noFill/>
              </a:ln>
              <a:solidFill>
                <a:srgbClr val="FFFFFF"/>
              </a:solidFill>
              <a:effectLst/>
              <a:uLnTx/>
              <a:uFillTx/>
              <a:latin typeface="Arial"/>
              <a:ea typeface="Roboto"/>
              <a:cs typeface="Arial"/>
            </a:endParaRPr>
          </a:p>
        </p:txBody>
      </p:sp>
      <p:sp>
        <p:nvSpPr>
          <p:cNvPr id="13" name="Rectangle 12">
            <a:extLst>
              <a:ext uri="{FF2B5EF4-FFF2-40B4-BE49-F238E27FC236}">
                <a16:creationId xmlns:a16="http://schemas.microsoft.com/office/drawing/2014/main" id="{8013817B-2995-4D32-8A04-C45EC05AB3D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9" name="TextBox 8">
            <a:extLst>
              <a:ext uri="{FF2B5EF4-FFF2-40B4-BE49-F238E27FC236}">
                <a16:creationId xmlns:a16="http://schemas.microsoft.com/office/drawing/2014/main" id="{411C2A61-607A-419F-B35C-DE8A890CC943}"/>
              </a:ext>
            </a:extLst>
          </p:cNvPr>
          <p:cNvSpPr txBox="1"/>
          <p:nvPr/>
        </p:nvSpPr>
        <p:spPr>
          <a:xfrm>
            <a:off x="101602" y="1452873"/>
            <a:ext cx="5907314" cy="5046574"/>
          </a:xfrm>
          <a:prstGeom prst="rect">
            <a:avLst/>
          </a:prstGeom>
          <a:noFill/>
          <a:ln>
            <a:solidFill>
              <a:srgbClr val="002060"/>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CHILDCARE SUPPORT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a:ln>
                <a:noFill/>
              </a:ln>
              <a:solidFill>
                <a:srgbClr val="002060"/>
              </a:solidFill>
              <a:effectLst/>
              <a:uLnTx/>
              <a:uFillTx/>
              <a:latin typeface="Abadi Extra Light"/>
              <a:ea typeface="Roboto"/>
              <a:cs typeface="Arial"/>
              <a:sym typeface="Arial"/>
            </a:endParaRPr>
          </a:p>
          <a:p>
            <a:pPr marL="342900" marR="0" lvl="0" indent="-34290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More than 1 in 5 (21%) Hispanic/Latinx youth report having to babysit or watch their siblings more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endParaRPr>
          </a:p>
          <a:p>
            <a:pPr marL="342900" marR="0" lvl="0" indent="-34290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Youth with cognitive disabilities (16%) are more likely than youth without cognitive disabilities (11%) to have to babysit their siblings more often</a:t>
            </a:r>
          </a:p>
          <a:p>
            <a:pPr marL="342900" marR="0" lvl="0" indent="-34290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endParaRPr>
          </a:p>
          <a:p>
            <a:pPr marL="342900" marR="0" lvl="0" indent="-34290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002060"/>
                </a:solidFill>
                <a:effectLst/>
                <a:uLnTx/>
                <a:uFillTx/>
                <a:latin typeface="Abadi Extra Light"/>
                <a:ea typeface="Roboto"/>
                <a:cs typeface="Arial"/>
                <a:sym typeface="Arial"/>
              </a:rPr>
              <a:t>Youth who speak a language other than English (18%) are more likely to have to watch their siblings, compared to youth who only speak English (11%)</a:t>
            </a:r>
          </a:p>
        </p:txBody>
      </p:sp>
      <p:sp>
        <p:nvSpPr>
          <p:cNvPr id="3" name="Rectangle 2">
            <a:extLst>
              <a:ext uri="{FF2B5EF4-FFF2-40B4-BE49-F238E27FC236}">
                <a16:creationId xmlns:a16="http://schemas.microsoft.com/office/drawing/2014/main" id="{F7EB6CBA-4A49-451C-B98F-0F5B9A0DB7B6}"/>
              </a:ext>
            </a:extLst>
          </p:cNvPr>
          <p:cNvSpPr/>
          <p:nvPr/>
        </p:nvSpPr>
        <p:spPr>
          <a:xfrm>
            <a:off x="493487" y="2090057"/>
            <a:ext cx="11379199" cy="1204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023C399-4DA1-448A-85D8-377C7B7DE72A}"/>
              </a:ext>
            </a:extLst>
          </p:cNvPr>
          <p:cNvSpPr/>
          <p:nvPr/>
        </p:nvSpPr>
        <p:spPr>
          <a:xfrm>
            <a:off x="493487" y="3452892"/>
            <a:ext cx="11379199" cy="133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AC44C01C-3242-4279-AFF0-0BC413D2AC10}"/>
              </a:ext>
            </a:extLst>
          </p:cNvPr>
          <p:cNvSpPr/>
          <p:nvPr/>
        </p:nvSpPr>
        <p:spPr>
          <a:xfrm>
            <a:off x="493486" y="5073031"/>
            <a:ext cx="11379199" cy="133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740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animBg="1"/>
      <p:bldP spid="14" grpId="0" animBg="1"/>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97A7"/>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3200" b="1" i="0" u="none" strike="noStrike" kern="0" cap="none" spc="800" normalizeH="0" baseline="0" noProof="0">
                <a:ln>
                  <a:noFill/>
                </a:ln>
                <a:solidFill>
                  <a:srgbClr val="FFFFFF"/>
                </a:solidFill>
                <a:effectLst/>
                <a:uLnTx/>
                <a:uFillTx/>
                <a:latin typeface="Abadi Extra Light"/>
                <a:cs typeface="Arial"/>
                <a:sym typeface="Arial"/>
              </a:rPr>
              <a:t>IMPACT ON YOUTH MENTAL HEALTH</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9ACC9640-50BC-48F9-A8ED-B21B877BF205}"/>
              </a:ext>
            </a:extLst>
          </p:cNvPr>
          <p:cNvSpPr txBox="1"/>
          <p:nvPr/>
        </p:nvSpPr>
        <p:spPr>
          <a:xfrm>
            <a:off x="391886" y="1749592"/>
            <a:ext cx="11234057" cy="533544"/>
          </a:xfrm>
          <a:prstGeom prst="rect">
            <a:avLst/>
          </a:prstGeom>
          <a:noFill/>
        </p:spPr>
        <p:txBody>
          <a:bodyPr wrap="square" lIns="121920" tIns="60960" rIns="121920" bIns="60960" rtlCol="0" anchor="t">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073763"/>
                </a:solidFill>
                <a:effectLst/>
                <a:uLnTx/>
                <a:uFillTx/>
                <a:latin typeface="Abadi Extra Light"/>
                <a:ea typeface="Roboto"/>
                <a:cs typeface="Arial"/>
                <a:sym typeface="Arial"/>
              </a:rPr>
              <a:t>This is </a:t>
            </a:r>
            <a:r>
              <a:rPr kumimoji="0" lang="en-US" sz="2667" b="1" i="0" u="none" strike="noStrike" kern="0" cap="none" spc="0" normalizeH="0" baseline="0" noProof="0" dirty="0">
                <a:ln>
                  <a:noFill/>
                </a:ln>
                <a:solidFill>
                  <a:srgbClr val="073763"/>
                </a:solidFill>
                <a:effectLst/>
                <a:uLnTx/>
                <a:uFillTx/>
                <a:latin typeface="Abadi Extra Light"/>
                <a:ea typeface="Roboto"/>
                <a:cs typeface="Arial"/>
                <a:sym typeface="Arial"/>
              </a:rPr>
              <a:t>21%</a:t>
            </a:r>
            <a:r>
              <a:rPr kumimoji="0" lang="en-US" sz="2400" b="1" i="0" u="none" strike="noStrike" kern="0" cap="none" spc="0" normalizeH="0" baseline="0" noProof="0" dirty="0">
                <a:ln>
                  <a:noFill/>
                </a:ln>
                <a:solidFill>
                  <a:srgbClr val="073763"/>
                </a:solidFill>
                <a:effectLst/>
                <a:uLnTx/>
                <a:uFillTx/>
                <a:latin typeface="Abadi Extra Light"/>
                <a:ea typeface="Roboto"/>
                <a:cs typeface="Arial"/>
                <a:sym typeface="Arial"/>
              </a:rPr>
              <a:t> percent higher than the Youth Risk Behavior Survey (MA YRBS: 27% in 2017)</a:t>
            </a:r>
            <a:endParaRPr kumimoji="0" lang="en-US" sz="2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2D2B1FA0-73E1-4E5F-9F79-6BE675FA5476}"/>
              </a:ext>
            </a:extLst>
          </p:cNvPr>
          <p:cNvSpPr txBox="1"/>
          <p:nvPr/>
        </p:nvSpPr>
        <p:spPr>
          <a:xfrm>
            <a:off x="1230033" y="2467853"/>
            <a:ext cx="7486651" cy="39391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Roboto"/>
                <a:cs typeface="Arial"/>
                <a:sym typeface="Arial"/>
              </a:rPr>
              <a:t>78%</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 of youth of transgender experience </a:t>
            </a:r>
            <a:r>
              <a:rPr kumimoji="0" lang="en-US" sz="2133" b="0" i="0" u="none" strike="noStrike" kern="0" cap="none" spc="0" normalizeH="0" baseline="0" noProof="0" dirty="0">
                <a:ln>
                  <a:noFill/>
                </a:ln>
                <a:solidFill>
                  <a:srgbClr val="073763"/>
                </a:solidFill>
                <a:effectLst/>
                <a:uLnTx/>
                <a:uFillTx/>
                <a:latin typeface="Abadi Extra Light"/>
                <a:ea typeface="Roboto"/>
                <a:cs typeface="Arial"/>
                <a:sym typeface="Arial"/>
              </a:rPr>
              <a:t>report feeling sad or hopeless every day for 2+ weeks</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 </a:t>
            </a:r>
            <a:r>
              <a:rPr kumimoji="0" lang="en-US" sz="2133" b="0" i="0" u="none" strike="noStrike" kern="0" cap="none" spc="0" normalizeH="0" baseline="0" noProof="0" dirty="0">
                <a:ln>
                  <a:noFill/>
                </a:ln>
                <a:solidFill>
                  <a:srgbClr val="073763"/>
                </a:solidFill>
                <a:effectLst/>
                <a:uLnTx/>
                <a:uFillTx/>
                <a:latin typeface="Abadi Extra Light"/>
                <a:ea typeface="Roboto"/>
                <a:cs typeface="Arial"/>
                <a:sym typeface="Arial"/>
              </a:rPr>
              <a:t>as well </a:t>
            </a: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Roboto"/>
                <a:cs typeface="Arial"/>
                <a:sym typeface="Arial"/>
              </a:rPr>
              <a:t>83% </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of Non-binary youth </a:t>
            </a:r>
            <a:r>
              <a:rPr kumimoji="0" lang="en-US" sz="2133" b="0" i="0" u="none" strike="noStrike" kern="0" cap="none" spc="0" normalizeH="0" baseline="0" noProof="0" dirty="0">
                <a:ln>
                  <a:noFill/>
                </a:ln>
                <a:solidFill>
                  <a:srgbClr val="073763"/>
                </a:solidFill>
                <a:effectLst/>
                <a:uLnTx/>
                <a:uFillTx/>
                <a:latin typeface="Abadi Extra Light"/>
                <a:ea typeface="Roboto"/>
                <a:cs typeface="Arial"/>
                <a:sym typeface="Arial"/>
              </a:rPr>
              <a:t>and</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 </a:t>
            </a: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Roboto"/>
                <a:cs typeface="Arial"/>
                <a:sym typeface="Arial"/>
              </a:rPr>
              <a:t>84% </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of queer youth</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Roboto"/>
                <a:cs typeface="Arial"/>
                <a:sym typeface="Arial"/>
              </a:rPr>
              <a:t>75% </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of youth with any </a:t>
            </a:r>
            <a:r>
              <a:rPr kumimoji="0" lang="en-US" sz="2133" b="0" i="0" u="none" strike="noStrike" kern="0" cap="none" spc="0" normalizeH="0" baseline="0" noProof="0" dirty="0">
                <a:ln>
                  <a:noFill/>
                </a:ln>
                <a:solidFill>
                  <a:srgbClr val="073763"/>
                </a:solidFill>
                <a:effectLst/>
                <a:uLnTx/>
                <a:uFillTx/>
                <a:latin typeface="Abadi Extra Light"/>
                <a:ea typeface="Roboto"/>
                <a:cs typeface="Arial"/>
                <a:sym typeface="Arial"/>
              </a:rPr>
              <a:t>disability report feeling sad or hopeless every day for 2+ weeks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AB40">
                    <a:lumMod val="75000"/>
                  </a:srgbClr>
                </a:solidFill>
                <a:effectLst/>
                <a:uLnTx/>
                <a:uFillTx/>
                <a:latin typeface="Abadi" panose="020B0604020104020204" pitchFamily="34" charset="0"/>
                <a:ea typeface="Roboto"/>
                <a:cs typeface="Arial"/>
                <a:sym typeface="Arial"/>
              </a:rPr>
              <a:t>Over half </a:t>
            </a:r>
            <a:r>
              <a:rPr kumimoji="0" lang="en-US" sz="2133" b="1" i="0" u="none" strike="noStrike" kern="0" cap="none" spc="0" normalizeH="0" baseline="0" noProof="0" dirty="0">
                <a:ln>
                  <a:noFill/>
                </a:ln>
                <a:solidFill>
                  <a:srgbClr val="073763"/>
                </a:solidFill>
                <a:effectLst/>
                <a:uLnTx/>
                <a:uFillTx/>
                <a:latin typeface="Abadi Extra Light"/>
                <a:ea typeface="Roboto"/>
                <a:cs typeface="Arial"/>
                <a:sym typeface="Arial"/>
              </a:rPr>
              <a:t>(55%) of working youth </a:t>
            </a:r>
            <a:r>
              <a:rPr kumimoji="0" lang="en-US" sz="2133" b="0" i="0" u="none" strike="noStrike" kern="0" cap="none" spc="0" normalizeH="0" baseline="0" noProof="0" dirty="0">
                <a:ln>
                  <a:noFill/>
                </a:ln>
                <a:solidFill>
                  <a:srgbClr val="073763"/>
                </a:solidFill>
                <a:effectLst/>
                <a:uLnTx/>
                <a:uFillTx/>
                <a:latin typeface="Abadi Extra Light"/>
                <a:ea typeface="Roboto"/>
                <a:cs typeface="Arial"/>
                <a:sym typeface="Arial"/>
              </a:rPr>
              <a:t>report feeling sad or hopeless every day for 2+ weeks </a:t>
            </a:r>
          </a:p>
        </p:txBody>
      </p:sp>
      <p:pic>
        <p:nvPicPr>
          <p:cNvPr id="9" name="Picture 8">
            <a:extLst>
              <a:ext uri="{FF2B5EF4-FFF2-40B4-BE49-F238E27FC236}">
                <a16:creationId xmlns:a16="http://schemas.microsoft.com/office/drawing/2014/main" id="{102BCF07-85B7-41A4-8F1B-8E548E81DF92}"/>
              </a:ext>
            </a:extLst>
          </p:cNvPr>
          <p:cNvPicPr>
            <a:picLocks noChangeAspect="1"/>
          </p:cNvPicPr>
          <p:nvPr/>
        </p:nvPicPr>
        <p:blipFill>
          <a:blip r:embed="rId3"/>
          <a:stretch>
            <a:fillRect/>
          </a:stretch>
        </p:blipFill>
        <p:spPr>
          <a:xfrm>
            <a:off x="0" y="2744559"/>
            <a:ext cx="1230033" cy="1047285"/>
          </a:xfrm>
          <a:prstGeom prst="rect">
            <a:avLst/>
          </a:prstGeom>
        </p:spPr>
      </p:pic>
      <p:pic>
        <p:nvPicPr>
          <p:cNvPr id="11" name="Picture 10">
            <a:extLst>
              <a:ext uri="{FF2B5EF4-FFF2-40B4-BE49-F238E27FC236}">
                <a16:creationId xmlns:a16="http://schemas.microsoft.com/office/drawing/2014/main" id="{118AC89C-5916-4AE1-B556-FC1B58DABEA8}"/>
              </a:ext>
            </a:extLst>
          </p:cNvPr>
          <p:cNvPicPr>
            <a:picLocks noChangeAspect="1"/>
          </p:cNvPicPr>
          <p:nvPr/>
        </p:nvPicPr>
        <p:blipFill>
          <a:blip r:embed="rId4"/>
          <a:stretch>
            <a:fillRect/>
          </a:stretch>
        </p:blipFill>
        <p:spPr>
          <a:xfrm>
            <a:off x="19323" y="4077526"/>
            <a:ext cx="1191388" cy="971517"/>
          </a:xfrm>
          <a:prstGeom prst="rect">
            <a:avLst/>
          </a:prstGeom>
        </p:spPr>
      </p:pic>
      <p:pic>
        <p:nvPicPr>
          <p:cNvPr id="13" name="Picture 12">
            <a:extLst>
              <a:ext uri="{FF2B5EF4-FFF2-40B4-BE49-F238E27FC236}">
                <a16:creationId xmlns:a16="http://schemas.microsoft.com/office/drawing/2014/main" id="{9BCD029B-EFFB-469E-ACBA-1D650D6298CD}"/>
              </a:ext>
            </a:extLst>
          </p:cNvPr>
          <p:cNvPicPr>
            <a:picLocks noChangeAspect="1"/>
          </p:cNvPicPr>
          <p:nvPr/>
        </p:nvPicPr>
        <p:blipFill>
          <a:blip r:embed="rId5"/>
          <a:stretch>
            <a:fillRect/>
          </a:stretch>
        </p:blipFill>
        <p:spPr>
          <a:xfrm>
            <a:off x="12623" y="5394787"/>
            <a:ext cx="1204789" cy="1051485"/>
          </a:xfrm>
          <a:prstGeom prst="rect">
            <a:avLst/>
          </a:prstGeom>
        </p:spPr>
      </p:pic>
      <p:sp>
        <p:nvSpPr>
          <p:cNvPr id="5" name="TextBox 4">
            <a:extLst>
              <a:ext uri="{FF2B5EF4-FFF2-40B4-BE49-F238E27FC236}">
                <a16:creationId xmlns:a16="http://schemas.microsoft.com/office/drawing/2014/main" id="{EB2B6856-D520-4328-81E2-4F736079D83A}"/>
              </a:ext>
            </a:extLst>
          </p:cNvPr>
          <p:cNvSpPr txBox="1"/>
          <p:nvPr/>
        </p:nvSpPr>
        <p:spPr>
          <a:xfrm>
            <a:off x="-651" y="726644"/>
            <a:ext cx="12192651" cy="943976"/>
          </a:xfrm>
          <a:prstGeom prst="rect">
            <a:avLst/>
          </a:prstGeom>
          <a:solidFill>
            <a:schemeClr val="accent5">
              <a:lumMod val="5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50" b="1" i="0" u="none" strike="noStrike" kern="0" cap="none" spc="0" normalizeH="0" baseline="0" noProof="0">
                <a:ln>
                  <a:noFill/>
                </a:ln>
                <a:solidFill>
                  <a:srgbClr val="FFFFFF"/>
                </a:solidFill>
                <a:effectLst/>
                <a:uLnTx/>
                <a:uFillTx/>
                <a:latin typeface="Abadi Extra Light"/>
                <a:ea typeface="+mn-ea"/>
                <a:cs typeface="Segoe UI"/>
                <a:sym typeface="Arial"/>
              </a:rPr>
              <a:t>Almost half of all youth in MA (48%) </a:t>
            </a:r>
            <a:r>
              <a:rPr kumimoji="0" lang="en-US" sz="2650" b="0" i="0" u="none" strike="noStrike" kern="0" cap="none" spc="0" normalizeH="0" baseline="0" noProof="0">
                <a:ln>
                  <a:noFill/>
                </a:ln>
                <a:solidFill>
                  <a:srgbClr val="FFFFFF"/>
                </a:solidFill>
                <a:effectLst/>
                <a:uLnTx/>
                <a:uFillTx/>
                <a:latin typeface="Abadi Extra Light"/>
                <a:ea typeface="+mn-ea"/>
                <a:cs typeface="Segoe UI"/>
                <a:sym typeface="Arial"/>
              </a:rPr>
              <a:t>report feeling sad or hopeless almost every day for 2 weeks or more in a row that they stopped doing some usual activities.</a:t>
            </a:r>
            <a:endParaRPr kumimoji="0" lang="en-US" sz="2650" b="0" i="0" u="none" strike="noStrike" kern="0" cap="none" spc="0" normalizeH="0" baseline="0" noProof="0">
              <a:ln>
                <a:noFill/>
              </a:ln>
              <a:solidFill>
                <a:srgbClr val="FFFFFF"/>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8589EC99-4A38-4C1B-B35D-2262F9B6667B}"/>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FFFFFF"/>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240E716D-C830-4216-8BF7-AE0017D560F4}"/>
              </a:ext>
            </a:extLst>
          </p:cNvPr>
          <p:cNvSpPr txBox="1"/>
          <p:nvPr/>
        </p:nvSpPr>
        <p:spPr>
          <a:xfrm>
            <a:off x="9070249" y="3355154"/>
            <a:ext cx="2555694" cy="1477328"/>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a:ln>
                  <a:noFill/>
                </a:ln>
                <a:solidFill>
                  <a:srgbClr val="002060"/>
                </a:solidFill>
                <a:effectLst/>
                <a:uLnTx/>
                <a:uFillTx/>
                <a:latin typeface="Abadi Extra Light"/>
                <a:ea typeface="+mn-ea"/>
                <a:cs typeface="Segoe UI"/>
                <a:sym typeface="Arial"/>
              </a:rPr>
              <a:t>10% of LGBQA and Youth of Transgender  experience need access to suicide and crisis resources</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089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913607"/>
            <a:ext cx="10820462" cy="5043306"/>
          </a:xfrm>
          <a:prstGeom prst="rect">
            <a:avLst/>
          </a:prstGeom>
        </p:spPr>
        <p:txBody>
          <a:bodyPr spcFirstLastPara="1" wrap="square" lIns="91433" tIns="45700" rIns="91433" bIns="45700" anchor="t" anchorCtr="0">
            <a:noAutofit/>
          </a:bodyPr>
          <a:lstStyle/>
          <a:p>
            <a:pPr marL="795655" lvl="1" indent="0">
              <a:buNone/>
            </a:pPr>
            <a:endParaRPr lang="en-US" sz="2800">
              <a:solidFill>
                <a:schemeClr val="tx1"/>
              </a:solidFill>
              <a:latin typeface="Abadi Extra Light"/>
            </a:endParaRPr>
          </a:p>
          <a:p>
            <a:pPr marL="168910" indent="0">
              <a:lnSpc>
                <a:spcPct val="150000"/>
              </a:lnSpc>
              <a:buNone/>
            </a:pPr>
            <a:r>
              <a:rPr lang="en-US" sz="2400">
                <a:solidFill>
                  <a:schemeClr val="tx1"/>
                </a:solidFill>
                <a:latin typeface="Abadi Extra Light"/>
              </a:rPr>
              <a:t>"Solutions" to the pandemic have </a:t>
            </a:r>
            <a:r>
              <a:rPr lang="en-US" sz="2400" u="sng">
                <a:solidFill>
                  <a:schemeClr val="tx1"/>
                </a:solidFill>
                <a:latin typeface="Abadi Extra Light"/>
              </a:rPr>
              <a:t>not</a:t>
            </a:r>
            <a:r>
              <a:rPr lang="en-US" sz="2400">
                <a:solidFill>
                  <a:schemeClr val="tx1"/>
                </a:solidFill>
                <a:latin typeface="Abadi Extra Light"/>
              </a:rPr>
              <a:t> addressed the experiences and/or needs of youth. The consequences are felt acutely and in lasting ways:</a:t>
            </a:r>
          </a:p>
          <a:p>
            <a:pPr marL="511810" indent="-342900">
              <a:lnSpc>
                <a:spcPct val="150000"/>
              </a:lnSpc>
            </a:pPr>
            <a:r>
              <a:rPr lang="en-US" sz="2400">
                <a:solidFill>
                  <a:schemeClr val="tx1"/>
                </a:solidFill>
                <a:latin typeface="Abadi Extra Light"/>
              </a:rPr>
              <a:t>Youth are deeply concerned and have been significantly impacted by the pandemic, especially youth of color, LGBQA youth, youth with disabilities, and young parents.</a:t>
            </a:r>
          </a:p>
          <a:p>
            <a:pPr marL="511810" indent="-342900">
              <a:lnSpc>
                <a:spcPct val="150000"/>
              </a:lnSpc>
            </a:pPr>
            <a:r>
              <a:rPr lang="en-US" sz="2400">
                <a:solidFill>
                  <a:schemeClr val="tx1"/>
                </a:solidFill>
                <a:latin typeface="Abadi Extra Light"/>
              </a:rPr>
              <a:t>Many youth are facing early parentification and are concerned about providing the basic needs for their families.</a:t>
            </a:r>
          </a:p>
          <a:p>
            <a:pPr marL="511810" indent="-342900">
              <a:lnSpc>
                <a:spcPct val="150000"/>
              </a:lnSpc>
            </a:pPr>
            <a:r>
              <a:rPr lang="en-US" sz="2400">
                <a:solidFill>
                  <a:schemeClr val="tx1"/>
                </a:solidFill>
                <a:latin typeface="Abadi Extra Light"/>
              </a:rPr>
              <a:t>The pandemic has had a significant impact on the mental health of youth.</a:t>
            </a:r>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7" y="450855"/>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KEY TAKEAWAYS: YOUTH</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913621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145" y="3720923"/>
            <a:ext cx="12191999" cy="19533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Google Shape;193;p26"/>
          <p:cNvSpPr txBox="1">
            <a:spLocks noGrp="1"/>
          </p:cNvSpPr>
          <p:nvPr>
            <p:ph type="title"/>
          </p:nvPr>
        </p:nvSpPr>
        <p:spPr>
          <a:xfrm>
            <a:off x="1731601" y="4058825"/>
            <a:ext cx="9997041" cy="1325600"/>
          </a:xfrm>
          <a:prstGeom prst="rect">
            <a:avLst/>
          </a:prstGeom>
        </p:spPr>
        <p:txBody>
          <a:bodyPr spcFirstLastPara="1" wrap="square" lIns="91433" tIns="45700" rIns="91433" bIns="45700" anchor="ctr" anchorCtr="0">
            <a:noAutofit/>
          </a:bodyPr>
          <a:lstStyle/>
          <a:p>
            <a:pPr algn="r"/>
            <a:r>
              <a:rPr lang="en-US" sz="4267" spc="800">
                <a:solidFill>
                  <a:schemeClr val="bg1"/>
                </a:solidFill>
                <a:latin typeface="Abadi Extra Light"/>
              </a:rPr>
              <a:t>DATA TO ACTION </a:t>
            </a:r>
            <a:endParaRPr lang="en-US" sz="4267" b="1" spc="800">
              <a:solidFill>
                <a:schemeClr val="bg1"/>
              </a:solidFill>
              <a:latin typeface="Abadi Extra Light"/>
            </a:endParaRPr>
          </a:p>
        </p:txBody>
      </p:sp>
      <p:sp>
        <p:nvSpPr>
          <p:cNvPr id="6" name="Rectangle 5">
            <a:extLst>
              <a:ext uri="{FF2B5EF4-FFF2-40B4-BE49-F238E27FC236}">
                <a16:creationId xmlns:a16="http://schemas.microsoft.com/office/drawing/2014/main" id="{EA6C31C7-E997-4B13-9D25-28D280840282}"/>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97550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8145B2-3353-4F47-AB35-D94E45B12854}"/>
              </a:ext>
            </a:extLst>
          </p:cNvPr>
          <p:cNvSpPr>
            <a:spLocks noGrp="1"/>
          </p:cNvSpPr>
          <p:nvPr>
            <p:ph type="sldNum"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333" b="0" i="0" u="none" strike="noStrike" kern="0" cap="none" spc="0" normalizeH="0" baseline="0" noProof="0" smtClean="0">
                <a:ln>
                  <a:noFill/>
                </a:ln>
                <a:solidFill>
                  <a:srgbClr val="595959"/>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87</a:t>
            </a:fld>
            <a:endParaRPr kumimoji="0" lang="en" sz="1333"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6" name="Google Shape;67;p15">
            <a:extLst>
              <a:ext uri="{FF2B5EF4-FFF2-40B4-BE49-F238E27FC236}">
                <a16:creationId xmlns:a16="http://schemas.microsoft.com/office/drawing/2014/main" id="{1AAB0C69-DC4F-4348-8669-F1EE2B10BCF0}"/>
              </a:ext>
            </a:extLst>
          </p:cNvPr>
          <p:cNvSpPr txBox="1">
            <a:spLocks/>
          </p:cNvSpPr>
          <p:nvPr/>
        </p:nvSpPr>
        <p:spPr>
          <a:xfrm>
            <a:off x="0" y="3666956"/>
            <a:ext cx="12192000" cy="1941847"/>
          </a:xfrm>
          <a:prstGeom prst="rect">
            <a:avLst/>
          </a:prstGeom>
          <a:solidFill>
            <a:srgbClr val="002060"/>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0" cap="none" spc="800" normalizeH="0" baseline="0" noProof="0">
                <a:ln>
                  <a:noFill/>
                </a:ln>
                <a:solidFill>
                  <a:srgbClr val="FFFFFF"/>
                </a:solidFill>
                <a:effectLst/>
                <a:uLnTx/>
                <a:uFillTx/>
                <a:latin typeface="Abadi Extra Light"/>
                <a:cs typeface="Arial"/>
                <a:sym typeface="Arial"/>
              </a:rPr>
              <a:t>RACIAL JUSTICE REFRAMING </a:t>
            </a:r>
            <a:endParaRPr kumimoji="0" lang="en-US" sz="2800" b="1" i="0" u="none" strike="noStrike" kern="1200" cap="none" spc="0" normalizeH="0" baseline="0" noProof="0">
              <a:ln>
                <a:noFill/>
              </a:ln>
              <a:solidFill>
                <a:srgbClr val="FFFFFF"/>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0" cap="none" spc="800" normalizeH="0" baseline="0" noProof="0">
                <a:ln>
                  <a:noFill/>
                </a:ln>
                <a:solidFill>
                  <a:srgbClr val="FFFFFF"/>
                </a:solidFill>
                <a:effectLst/>
                <a:uLnTx/>
                <a:uFillTx/>
                <a:latin typeface="Abadi Extra Light"/>
                <a:cs typeface="Arial"/>
                <a:sym typeface="Arial"/>
              </a:rPr>
              <a:t>AND A CALL TO ACTION</a:t>
            </a:r>
            <a:endParaRPr kumimoji="0" lang="en-US" sz="2800" b="1"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366285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FF7DD8-E58F-4610-9069-C5978CA809F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D9606A9D-EAF4-485F-BC61-6967513CCC96}"/>
              </a:ext>
            </a:extLst>
          </p:cNvPr>
          <p:cNvGraphicFramePr>
            <a:graphicFrameLocks noGrp="1"/>
          </p:cNvGraphicFramePr>
          <p:nvPr/>
        </p:nvGraphicFramePr>
        <p:xfrm>
          <a:off x="1439056" y="1154243"/>
          <a:ext cx="8924143" cy="5513128"/>
        </p:xfrm>
        <a:graphic>
          <a:graphicData uri="http://schemas.openxmlformats.org/drawingml/2006/table">
            <a:tbl>
              <a:tblPr firstRow="1" bandRow="1">
                <a:tableStyleId>{5C22544A-7EE6-4342-B048-85BDC9FD1C3A}</a:tableStyleId>
              </a:tblPr>
              <a:tblGrid>
                <a:gridCol w="2695835">
                  <a:extLst>
                    <a:ext uri="{9D8B030D-6E8A-4147-A177-3AD203B41FA5}">
                      <a16:colId xmlns:a16="http://schemas.microsoft.com/office/drawing/2014/main" val="168528066"/>
                    </a:ext>
                  </a:extLst>
                </a:gridCol>
                <a:gridCol w="2563035">
                  <a:extLst>
                    <a:ext uri="{9D8B030D-6E8A-4147-A177-3AD203B41FA5}">
                      <a16:colId xmlns:a16="http://schemas.microsoft.com/office/drawing/2014/main" val="3496354343"/>
                    </a:ext>
                  </a:extLst>
                </a:gridCol>
                <a:gridCol w="3665273">
                  <a:extLst>
                    <a:ext uri="{9D8B030D-6E8A-4147-A177-3AD203B41FA5}">
                      <a16:colId xmlns:a16="http://schemas.microsoft.com/office/drawing/2014/main" val="3418402202"/>
                    </a:ext>
                  </a:extLst>
                </a:gridCol>
              </a:tblGrid>
              <a:tr h="362151">
                <a:tc>
                  <a:txBody>
                    <a:bodyPr/>
                    <a:lstStyle/>
                    <a:p>
                      <a:pPr marL="0" marR="0" indent="0" algn="ctr" rtl="0">
                        <a:lnSpc>
                          <a:spcPct val="115000"/>
                        </a:lnSpc>
                        <a:spcBef>
                          <a:spcPts val="0"/>
                        </a:spcBef>
                        <a:spcAft>
                          <a:spcPts val="0"/>
                        </a:spcAft>
                      </a:pPr>
                      <a:r>
                        <a:rPr lang="en-US" sz="1400" b="1">
                          <a:solidFill>
                            <a:schemeClr val="tx1"/>
                          </a:solidFill>
                          <a:effectLst/>
                        </a:rPr>
                        <a:t>Framing Element</a:t>
                      </a:r>
                      <a:endParaRPr lang="en-US" b="1">
                        <a:solidFill>
                          <a:schemeClr val="tx1"/>
                        </a:solidFill>
                        <a:effectLst/>
                        <a:latin typeface="Abadi Extra Light"/>
                      </a:endParaRPr>
                    </a:p>
                  </a:txBody>
                  <a:tcPr marL="0" marR="0" marT="0" marB="0" anchor="ctr"/>
                </a:tc>
                <a:tc>
                  <a:txBody>
                    <a:bodyPr/>
                    <a:lstStyle/>
                    <a:p>
                      <a:pPr marL="0" marR="0" indent="0" algn="ctr" rtl="0">
                        <a:lnSpc>
                          <a:spcPct val="115000"/>
                        </a:lnSpc>
                        <a:spcBef>
                          <a:spcPts val="0"/>
                        </a:spcBef>
                        <a:spcAft>
                          <a:spcPts val="0"/>
                        </a:spcAft>
                      </a:pPr>
                      <a:r>
                        <a:rPr lang="en-US" sz="1400" b="1">
                          <a:solidFill>
                            <a:schemeClr val="tx1"/>
                          </a:solidFill>
                          <a:effectLst/>
                        </a:rPr>
                        <a:t>Traditional Approach</a:t>
                      </a:r>
                      <a:endParaRPr lang="en-US" b="1">
                        <a:solidFill>
                          <a:schemeClr val="tx1"/>
                        </a:solidFill>
                        <a:effectLst/>
                        <a:latin typeface="Abadi Extra Light"/>
                      </a:endParaRPr>
                    </a:p>
                  </a:txBody>
                  <a:tcPr marL="0" marR="0" marT="0" marB="0" anchor="ctr"/>
                </a:tc>
                <a:tc>
                  <a:txBody>
                    <a:bodyPr/>
                    <a:lstStyle/>
                    <a:p>
                      <a:pPr marL="0" marR="0" indent="0" algn="ctr" rtl="0">
                        <a:lnSpc>
                          <a:spcPct val="115000"/>
                        </a:lnSpc>
                        <a:spcBef>
                          <a:spcPts val="0"/>
                        </a:spcBef>
                        <a:spcAft>
                          <a:spcPts val="0"/>
                        </a:spcAft>
                      </a:pPr>
                      <a:r>
                        <a:rPr lang="en-US" sz="1400" b="1">
                          <a:solidFill>
                            <a:schemeClr val="tx1"/>
                          </a:solidFill>
                          <a:effectLst/>
                        </a:rPr>
                        <a:t>Racial Justice Approach</a:t>
                      </a:r>
                      <a:endParaRPr lang="en-US" b="1">
                        <a:solidFill>
                          <a:schemeClr val="tx1"/>
                        </a:solidFill>
                        <a:effectLst/>
                        <a:latin typeface="Abadi Extra Light"/>
                      </a:endParaRPr>
                    </a:p>
                  </a:txBody>
                  <a:tcPr marL="0" marR="0" marT="0" marB="0" anchor="ctr"/>
                </a:tc>
                <a:extLst>
                  <a:ext uri="{0D108BD9-81ED-4DB2-BD59-A6C34878D82A}">
                    <a16:rowId xmlns:a16="http://schemas.microsoft.com/office/drawing/2014/main" val="1843757019"/>
                  </a:ext>
                </a:extLst>
              </a:tr>
              <a:tr h="763436">
                <a:tc>
                  <a:txBody>
                    <a:bodyPr/>
                    <a:lstStyle/>
                    <a:p>
                      <a:pPr marL="173355" marR="0" indent="-173355" algn="l" rtl="0">
                        <a:lnSpc>
                          <a:spcPct val="115000"/>
                        </a:lnSpc>
                        <a:spcBef>
                          <a:spcPts val="0"/>
                        </a:spcBef>
                        <a:spcAft>
                          <a:spcPts val="0"/>
                        </a:spcAft>
                      </a:pPr>
                      <a:r>
                        <a:rPr lang="en-US" sz="1400" b="1">
                          <a:effectLst/>
                        </a:rPr>
                        <a:t>1. What’s the Problem?</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4049569898"/>
                  </a:ext>
                </a:extLst>
              </a:tr>
              <a:tr h="1225584">
                <a:tc>
                  <a:txBody>
                    <a:bodyPr/>
                    <a:lstStyle/>
                    <a:p>
                      <a:pPr marL="173355" marR="0" indent="-173355" algn="l" rtl="0">
                        <a:lnSpc>
                          <a:spcPct val="115000"/>
                        </a:lnSpc>
                        <a:spcBef>
                          <a:spcPts val="0"/>
                        </a:spcBef>
                        <a:spcAft>
                          <a:spcPts val="0"/>
                        </a:spcAft>
                      </a:pPr>
                      <a:r>
                        <a:rPr lang="en-US" sz="1400" b="1">
                          <a:effectLst/>
                        </a:rPr>
                        <a:t>2. What’s the Cause? </a:t>
                      </a:r>
                      <a:endParaRPr lang="en-US" b="1">
                        <a:effectLst/>
                      </a:endParaRPr>
                    </a:p>
                    <a:p>
                      <a:pPr marL="173355" marR="0" indent="-173355" algn="l" rtl="0">
                        <a:lnSpc>
                          <a:spcPct val="115000"/>
                        </a:lnSpc>
                        <a:spcBef>
                          <a:spcPts val="1200"/>
                        </a:spcBef>
                        <a:spcAft>
                          <a:spcPts val="0"/>
                        </a:spcAft>
                      </a:pPr>
                      <a:r>
                        <a:rPr lang="en-US" sz="1400" b="1">
                          <a:effectLst/>
                        </a:rPr>
                        <a:t>What/Who’s Responsible?</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1316284962"/>
                  </a:ext>
                </a:extLst>
              </a:tr>
              <a:tr h="1282339">
                <a:tc>
                  <a:txBody>
                    <a:bodyPr/>
                    <a:lstStyle/>
                    <a:p>
                      <a:pPr marL="173355" marR="0" indent="-173355" algn="l" rtl="0">
                        <a:lnSpc>
                          <a:spcPct val="115000"/>
                        </a:lnSpc>
                        <a:spcBef>
                          <a:spcPts val="0"/>
                        </a:spcBef>
                        <a:spcAft>
                          <a:spcPts val="0"/>
                        </a:spcAft>
                      </a:pPr>
                      <a:r>
                        <a:rPr lang="en-US" sz="1400" b="1">
                          <a:effectLst/>
                        </a:rPr>
                        <a:t>3. What’s the Solution?</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4039789395"/>
                  </a:ext>
                </a:extLst>
              </a:tr>
              <a:tr h="1047211">
                <a:tc>
                  <a:txBody>
                    <a:bodyPr/>
                    <a:lstStyle/>
                    <a:p>
                      <a:pPr marL="173355" marR="0" indent="-173355" algn="l" rtl="0">
                        <a:lnSpc>
                          <a:spcPct val="115000"/>
                        </a:lnSpc>
                        <a:spcBef>
                          <a:spcPts val="0"/>
                        </a:spcBef>
                        <a:spcAft>
                          <a:spcPts val="0"/>
                        </a:spcAft>
                      </a:pPr>
                      <a:r>
                        <a:rPr lang="en-US" sz="1400" b="1">
                          <a:effectLst/>
                        </a:rPr>
                        <a:t>4. What Action is Needed?</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1144009669"/>
                  </a:ext>
                </a:extLst>
              </a:tr>
              <a:tr h="832407">
                <a:tc>
                  <a:txBody>
                    <a:bodyPr/>
                    <a:lstStyle/>
                    <a:p>
                      <a:pPr marL="173355" marR="0" indent="-173355" algn="l" rtl="0">
                        <a:lnSpc>
                          <a:spcPct val="115000"/>
                        </a:lnSpc>
                        <a:spcBef>
                          <a:spcPts val="0"/>
                        </a:spcBef>
                        <a:spcAft>
                          <a:spcPts val="0"/>
                        </a:spcAft>
                      </a:pPr>
                      <a:r>
                        <a:rPr lang="en-US" sz="1400" b="1">
                          <a:effectLst/>
                        </a:rPr>
                        <a:t>5. What Values are highlighted?</a:t>
                      </a: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tc>
                  <a:txBody>
                    <a:bodyPr/>
                    <a:lstStyle/>
                    <a:p>
                      <a:pPr marL="0" marR="0" indent="0" algn="l" rtl="0">
                        <a:spcBef>
                          <a:spcPts val="0"/>
                        </a:spcBef>
                        <a:spcAft>
                          <a:spcPts val="0"/>
                        </a:spcAft>
                      </a:pPr>
                      <a:endParaRPr lang="en-US" b="1">
                        <a:effectLst/>
                        <a:latin typeface="Abadi Extra Light"/>
                      </a:endParaRPr>
                    </a:p>
                  </a:txBody>
                  <a:tcPr marL="0" marR="0" marT="0" marB="0" anchor="ctr"/>
                </a:tc>
                <a:extLst>
                  <a:ext uri="{0D108BD9-81ED-4DB2-BD59-A6C34878D82A}">
                    <a16:rowId xmlns:a16="http://schemas.microsoft.com/office/drawing/2014/main" val="3812491070"/>
                  </a:ext>
                </a:extLst>
              </a:tr>
            </a:tbl>
          </a:graphicData>
        </a:graphic>
      </p:graphicFrame>
      <p:sp>
        <p:nvSpPr>
          <p:cNvPr id="4" name="Rectangle 3">
            <a:extLst>
              <a:ext uri="{FF2B5EF4-FFF2-40B4-BE49-F238E27FC236}">
                <a16:creationId xmlns:a16="http://schemas.microsoft.com/office/drawing/2014/main" id="{D9E5C186-3749-A745-B0F3-F8BB674DC039}"/>
              </a:ext>
            </a:extLst>
          </p:cNvPr>
          <p:cNvSpPr/>
          <p:nvPr/>
        </p:nvSpPr>
        <p:spPr>
          <a:xfrm>
            <a:off x="1" y="68661"/>
            <a:ext cx="12191999" cy="9981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Google Shape;67;p15">
            <a:extLst>
              <a:ext uri="{FF2B5EF4-FFF2-40B4-BE49-F238E27FC236}">
                <a16:creationId xmlns:a16="http://schemas.microsoft.com/office/drawing/2014/main" id="{FEE703CA-0C0D-7242-ACFC-48C0C3A0F611}"/>
              </a:ext>
            </a:extLst>
          </p:cNvPr>
          <p:cNvSpPr txBox="1">
            <a:spLocks/>
          </p:cNvSpPr>
          <p:nvPr/>
        </p:nvSpPr>
        <p:spPr>
          <a:xfrm>
            <a:off x="269823" y="-44970"/>
            <a:ext cx="11437495" cy="1229009"/>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800" normalizeH="0" baseline="0" noProof="0">
                <a:ln>
                  <a:noFill/>
                </a:ln>
                <a:solidFill>
                  <a:srgbClr val="FFFFFF"/>
                </a:solidFill>
                <a:effectLst/>
                <a:uLnTx/>
                <a:uFillTx/>
                <a:latin typeface="Abadi Extra Light"/>
                <a:cs typeface="Arial"/>
                <a:sym typeface="Arial"/>
              </a:rPr>
              <a:t>How should we interpret these findings?</a:t>
            </a:r>
            <a:endParaRPr kumimoji="0" lang="en-US" sz="1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107785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FF7DD8-E58F-4610-9069-C5978CA809F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D9606A9D-EAF4-485F-BC61-6967513CCC96}"/>
              </a:ext>
            </a:extLst>
          </p:cNvPr>
          <p:cNvGraphicFramePr>
            <a:graphicFrameLocks noGrp="1"/>
          </p:cNvGraphicFramePr>
          <p:nvPr/>
        </p:nvGraphicFramePr>
        <p:xfrm>
          <a:off x="908428" y="215766"/>
          <a:ext cx="10388183" cy="6526657"/>
        </p:xfrm>
        <a:graphic>
          <a:graphicData uri="http://schemas.openxmlformats.org/drawingml/2006/table">
            <a:tbl>
              <a:tblPr firstRow="1" bandRow="1">
                <a:tableStyleId>{5C22544A-7EE6-4342-B048-85BDC9FD1C3A}</a:tableStyleId>
              </a:tblPr>
              <a:tblGrid>
                <a:gridCol w="3138096">
                  <a:extLst>
                    <a:ext uri="{9D8B030D-6E8A-4147-A177-3AD203B41FA5}">
                      <a16:colId xmlns:a16="http://schemas.microsoft.com/office/drawing/2014/main" val="168528066"/>
                    </a:ext>
                  </a:extLst>
                </a:gridCol>
                <a:gridCol w="2983512">
                  <a:extLst>
                    <a:ext uri="{9D8B030D-6E8A-4147-A177-3AD203B41FA5}">
                      <a16:colId xmlns:a16="http://schemas.microsoft.com/office/drawing/2014/main" val="3496354343"/>
                    </a:ext>
                  </a:extLst>
                </a:gridCol>
                <a:gridCol w="4266575">
                  <a:extLst>
                    <a:ext uri="{9D8B030D-6E8A-4147-A177-3AD203B41FA5}">
                      <a16:colId xmlns:a16="http://schemas.microsoft.com/office/drawing/2014/main" val="3418402202"/>
                    </a:ext>
                  </a:extLst>
                </a:gridCol>
              </a:tblGrid>
              <a:tr h="425450">
                <a:tc>
                  <a:txBody>
                    <a:bodyPr/>
                    <a:lstStyle/>
                    <a:p>
                      <a:pPr marL="0" marR="0" indent="0" algn="ctr" rtl="0">
                        <a:lnSpc>
                          <a:spcPct val="115000"/>
                        </a:lnSpc>
                        <a:spcBef>
                          <a:spcPts val="0"/>
                        </a:spcBef>
                        <a:spcAft>
                          <a:spcPts val="0"/>
                        </a:spcAft>
                      </a:pPr>
                      <a:r>
                        <a:rPr lang="en-US" sz="1400" b="1">
                          <a:solidFill>
                            <a:schemeClr val="tx1"/>
                          </a:solidFill>
                          <a:effectLst/>
                        </a:rPr>
                        <a:t>Framing Element</a:t>
                      </a:r>
                      <a:endParaRPr lang="en-US" b="1">
                        <a:solidFill>
                          <a:schemeClr val="tx1"/>
                        </a:solidFill>
                        <a:effectLst/>
                        <a:latin typeface="Abadi Extra Light"/>
                      </a:endParaRPr>
                    </a:p>
                  </a:txBody>
                  <a:tcPr marL="0" marR="0" marT="0" marB="0" anchor="ctr"/>
                </a:tc>
                <a:tc>
                  <a:txBody>
                    <a:bodyPr/>
                    <a:lstStyle/>
                    <a:p>
                      <a:pPr marL="0" marR="0" indent="0" algn="ctr" rtl="0">
                        <a:lnSpc>
                          <a:spcPct val="115000"/>
                        </a:lnSpc>
                        <a:spcBef>
                          <a:spcPts val="0"/>
                        </a:spcBef>
                        <a:spcAft>
                          <a:spcPts val="0"/>
                        </a:spcAft>
                      </a:pPr>
                      <a:r>
                        <a:rPr lang="en-US" sz="1400" b="1">
                          <a:solidFill>
                            <a:schemeClr val="tx1"/>
                          </a:solidFill>
                          <a:effectLst/>
                        </a:rPr>
                        <a:t>Traditional Approach</a:t>
                      </a:r>
                      <a:endParaRPr lang="en-US" b="1">
                        <a:solidFill>
                          <a:schemeClr val="tx1"/>
                        </a:solidFill>
                        <a:effectLst/>
                        <a:latin typeface="Abadi Extra Light"/>
                      </a:endParaRPr>
                    </a:p>
                  </a:txBody>
                  <a:tcPr marL="0" marR="0" marT="0" marB="0" anchor="ctr"/>
                </a:tc>
                <a:tc>
                  <a:txBody>
                    <a:bodyPr/>
                    <a:lstStyle/>
                    <a:p>
                      <a:pPr marL="0" marR="0" indent="0" algn="ctr" rtl="0">
                        <a:lnSpc>
                          <a:spcPct val="115000"/>
                        </a:lnSpc>
                        <a:spcBef>
                          <a:spcPts val="0"/>
                        </a:spcBef>
                        <a:spcAft>
                          <a:spcPts val="0"/>
                        </a:spcAft>
                      </a:pPr>
                      <a:r>
                        <a:rPr lang="en-US" sz="1400" b="1">
                          <a:solidFill>
                            <a:schemeClr val="tx1"/>
                          </a:solidFill>
                          <a:effectLst/>
                        </a:rPr>
                        <a:t>Racial Justice Approach</a:t>
                      </a:r>
                      <a:endParaRPr lang="en-US" b="1">
                        <a:solidFill>
                          <a:schemeClr val="tx1"/>
                        </a:solidFill>
                        <a:effectLst/>
                        <a:latin typeface="Abadi Extra Light"/>
                      </a:endParaRPr>
                    </a:p>
                  </a:txBody>
                  <a:tcPr marL="0" marR="0" marT="0" marB="0" anchor="ctr"/>
                </a:tc>
                <a:extLst>
                  <a:ext uri="{0D108BD9-81ED-4DB2-BD59-A6C34878D82A}">
                    <a16:rowId xmlns:a16="http://schemas.microsoft.com/office/drawing/2014/main" val="1843757019"/>
                  </a:ext>
                </a:extLst>
              </a:tr>
              <a:tr h="896874">
                <a:tc>
                  <a:txBody>
                    <a:bodyPr/>
                    <a:lstStyle/>
                    <a:p>
                      <a:pPr marL="173355" marR="0" indent="-173355" algn="l" rtl="0">
                        <a:lnSpc>
                          <a:spcPct val="115000"/>
                        </a:lnSpc>
                        <a:spcBef>
                          <a:spcPts val="0"/>
                        </a:spcBef>
                        <a:spcAft>
                          <a:spcPts val="0"/>
                        </a:spcAft>
                      </a:pPr>
                      <a:r>
                        <a:rPr lang="en-US" sz="1400" b="1">
                          <a:effectLst/>
                        </a:rPr>
                        <a:t>1. What’s the Problem?</a:t>
                      </a:r>
                      <a:endParaRPr lang="en-US" b="1">
                        <a:effectLst/>
                        <a:latin typeface="Abadi Extra Light"/>
                      </a:endParaRPr>
                    </a:p>
                  </a:txBody>
                  <a:tcPr marL="0" marR="0" marT="0" marB="0" anchor="ctr"/>
                </a:tc>
                <a:tc>
                  <a:txBody>
                    <a:bodyPr/>
                    <a:lstStyle/>
                    <a:p>
                      <a:pPr marL="0" marR="0" indent="0" algn="l" rtl="0">
                        <a:spcBef>
                          <a:spcPts val="0"/>
                        </a:spcBef>
                        <a:spcAft>
                          <a:spcPts val="0"/>
                        </a:spcAft>
                      </a:pPr>
                      <a:r>
                        <a:rPr lang="en-US" sz="1400" b="1">
                          <a:effectLst/>
                        </a:rPr>
                        <a:t>High rates of Diabetes</a:t>
                      </a:r>
                      <a:endParaRPr lang="en-US" sz="1400" b="1">
                        <a:effectLst/>
                        <a:latin typeface="Abadi Extra Light"/>
                      </a:endParaRPr>
                    </a:p>
                  </a:txBody>
                  <a:tcPr marL="0" marR="0" marT="0" marB="0" anchor="ctr"/>
                </a:tc>
                <a:tc>
                  <a:txBody>
                    <a:bodyPr/>
                    <a:lstStyle/>
                    <a:p>
                      <a:pPr marL="0" marR="0" indent="0" algn="l" rtl="0">
                        <a:spcBef>
                          <a:spcPts val="0"/>
                        </a:spcBef>
                        <a:spcAft>
                          <a:spcPts val="0"/>
                        </a:spcAft>
                      </a:pPr>
                      <a:r>
                        <a:rPr lang="en-US" sz="1400" b="1">
                          <a:effectLst/>
                        </a:rPr>
                        <a:t>Persistent racial inequities in diabetes rates</a:t>
                      </a:r>
                      <a:endParaRPr lang="en-US" sz="1400" b="1">
                        <a:effectLst/>
                        <a:latin typeface="Abadi Extra Light"/>
                      </a:endParaRPr>
                    </a:p>
                  </a:txBody>
                  <a:tcPr marL="0" marR="0" marT="0" marB="0" anchor="ctr"/>
                </a:tc>
                <a:extLst>
                  <a:ext uri="{0D108BD9-81ED-4DB2-BD59-A6C34878D82A}">
                    <a16:rowId xmlns:a16="http://schemas.microsoft.com/office/drawing/2014/main" val="4049569898"/>
                  </a:ext>
                </a:extLst>
              </a:tr>
              <a:tr h="1439799">
                <a:tc>
                  <a:txBody>
                    <a:bodyPr/>
                    <a:lstStyle/>
                    <a:p>
                      <a:pPr marL="173355" marR="0" indent="-173355" algn="l" rtl="0">
                        <a:lnSpc>
                          <a:spcPct val="115000"/>
                        </a:lnSpc>
                        <a:spcBef>
                          <a:spcPts val="0"/>
                        </a:spcBef>
                        <a:spcAft>
                          <a:spcPts val="0"/>
                        </a:spcAft>
                      </a:pPr>
                      <a:r>
                        <a:rPr lang="en-US" sz="1400" b="1">
                          <a:effectLst/>
                        </a:rPr>
                        <a:t>2. What’s the Cause? </a:t>
                      </a:r>
                      <a:endParaRPr lang="en-US" b="1">
                        <a:effectLst/>
                      </a:endParaRPr>
                    </a:p>
                    <a:p>
                      <a:pPr marL="173355" marR="0" indent="-173355" algn="l" rtl="0">
                        <a:lnSpc>
                          <a:spcPct val="115000"/>
                        </a:lnSpc>
                        <a:spcBef>
                          <a:spcPts val="1200"/>
                        </a:spcBef>
                        <a:spcAft>
                          <a:spcPts val="0"/>
                        </a:spcAft>
                      </a:pPr>
                      <a:r>
                        <a:rPr lang="en-US" sz="1400" b="1">
                          <a:effectLst/>
                        </a:rPr>
                        <a:t>What/Who’s Responsible?</a:t>
                      </a:r>
                      <a:endParaRPr lang="en-US" b="1">
                        <a:effectLst/>
                        <a:latin typeface="Abadi Extra Light"/>
                      </a:endParaRPr>
                    </a:p>
                  </a:txBody>
                  <a:tcPr marL="0" marR="0" marT="0" marB="0" anchor="ctr"/>
                </a:tc>
                <a:tc>
                  <a:txBody>
                    <a:bodyPr/>
                    <a:lstStyle/>
                    <a:p>
                      <a:pPr marL="0" marR="0" indent="0" algn="l" rtl="0">
                        <a:spcBef>
                          <a:spcPts val="0"/>
                        </a:spcBef>
                        <a:spcAft>
                          <a:spcPts val="0"/>
                        </a:spcAft>
                      </a:pPr>
                      <a:r>
                        <a:rPr lang="en-US" sz="1400" b="1">
                          <a:effectLst/>
                        </a:rPr>
                        <a:t>-Poor Nutrition</a:t>
                      </a:r>
                    </a:p>
                    <a:p>
                      <a:pPr marL="0" marR="0" lvl="0" indent="0" algn="l">
                        <a:spcBef>
                          <a:spcPts val="0"/>
                        </a:spcBef>
                        <a:spcAft>
                          <a:spcPts val="0"/>
                        </a:spcAft>
                        <a:buNone/>
                      </a:pPr>
                      <a:r>
                        <a:rPr lang="en-US" sz="1400" b="1">
                          <a:effectLst/>
                        </a:rPr>
                        <a:t>-Lack of Exercise</a:t>
                      </a:r>
                    </a:p>
                    <a:p>
                      <a:pPr marL="0" marR="0" lvl="0" indent="0" algn="l">
                        <a:spcBef>
                          <a:spcPts val="0"/>
                        </a:spcBef>
                        <a:spcAft>
                          <a:spcPts val="0"/>
                        </a:spcAft>
                        <a:buNone/>
                      </a:pPr>
                      <a:r>
                        <a:rPr lang="en-US" sz="1400" b="1">
                          <a:effectLst/>
                        </a:rPr>
                        <a:t>-Overweight/Obesity</a:t>
                      </a:r>
                    </a:p>
                    <a:p>
                      <a:pPr marL="0" marR="0" lvl="0" indent="0" algn="l">
                        <a:spcBef>
                          <a:spcPts val="0"/>
                        </a:spcBef>
                        <a:spcAft>
                          <a:spcPts val="0"/>
                        </a:spcAft>
                        <a:buNone/>
                      </a:pPr>
                      <a:r>
                        <a:rPr lang="en-US" sz="1400" b="1">
                          <a:effectLst/>
                        </a:rPr>
                        <a:t>Individuals</a:t>
                      </a:r>
                      <a:endParaRPr lang="en-US" sz="1400" b="1">
                        <a:effectLst/>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a:effectLst/>
                        </a:rPr>
                        <a:t>-Food deserts, income inequity, racial redlining in transit and zoning for green space, etc., in communities of color</a:t>
                      </a:r>
                      <a:endParaRPr lang="en-US" sz="1400" b="1"/>
                    </a:p>
                    <a:p>
                      <a:pPr lvl="0" algn="l">
                        <a:lnSpc>
                          <a:spcPct val="100000"/>
                        </a:lnSpc>
                        <a:spcBef>
                          <a:spcPts val="0"/>
                        </a:spcBef>
                        <a:spcAft>
                          <a:spcPts val="0"/>
                        </a:spcAft>
                        <a:buNone/>
                      </a:pPr>
                      <a:r>
                        <a:rPr lang="en-US" sz="1400" b="1" u="none" strike="noStrike" noProof="0">
                          <a:effectLst/>
                        </a:rPr>
                        <a:t>-Disinvestment in communities of color</a:t>
                      </a:r>
                      <a:endParaRPr lang="en-US" sz="1400" b="1"/>
                    </a:p>
                    <a:p>
                      <a:pPr lvl="0" algn="l">
                        <a:lnSpc>
                          <a:spcPct val="100000"/>
                        </a:lnSpc>
                        <a:spcBef>
                          <a:spcPts val="0"/>
                        </a:spcBef>
                        <a:spcAft>
                          <a:spcPts val="0"/>
                        </a:spcAft>
                        <a:buNone/>
                      </a:pPr>
                      <a:r>
                        <a:rPr lang="en-US" sz="1400" b="1" u="none" strike="noStrike" noProof="0">
                          <a:effectLst/>
                        </a:rPr>
                        <a:t>-Residential segregation</a:t>
                      </a:r>
                      <a:endParaRPr lang="en-US" sz="1400" b="1"/>
                    </a:p>
                    <a:p>
                      <a:pPr marL="0" marR="0" lvl="0" indent="0" algn="l">
                        <a:spcBef>
                          <a:spcPts val="0"/>
                        </a:spcBef>
                        <a:spcAft>
                          <a:spcPts val="0"/>
                        </a:spcAft>
                        <a:buNone/>
                      </a:pPr>
                      <a:r>
                        <a:rPr lang="en-US" sz="1400" b="1" u="none" strike="noStrike" noProof="0">
                          <a:effectLst/>
                        </a:rPr>
                        <a:t>Businesses; policy makers</a:t>
                      </a:r>
                      <a:endParaRPr lang="en-US" sz="1400" b="1">
                        <a:latin typeface="Abadi Extra Light"/>
                      </a:endParaRPr>
                    </a:p>
                  </a:txBody>
                  <a:tcPr marL="0" marR="0" marT="0" marB="0" anchor="ctr"/>
                </a:tc>
                <a:extLst>
                  <a:ext uri="{0D108BD9-81ED-4DB2-BD59-A6C34878D82A}">
                    <a16:rowId xmlns:a16="http://schemas.microsoft.com/office/drawing/2014/main" val="1316284962"/>
                  </a:ext>
                </a:extLst>
              </a:tr>
              <a:tr h="1506474">
                <a:tc>
                  <a:txBody>
                    <a:bodyPr/>
                    <a:lstStyle/>
                    <a:p>
                      <a:pPr marL="173355" marR="0" indent="-173355" algn="l" rtl="0">
                        <a:lnSpc>
                          <a:spcPct val="115000"/>
                        </a:lnSpc>
                        <a:spcBef>
                          <a:spcPts val="0"/>
                        </a:spcBef>
                        <a:spcAft>
                          <a:spcPts val="0"/>
                        </a:spcAft>
                      </a:pPr>
                      <a:r>
                        <a:rPr lang="en-US" sz="1400" b="1">
                          <a:effectLst/>
                        </a:rPr>
                        <a:t>3. What’s the Solution?</a:t>
                      </a:r>
                      <a:endParaRPr lang="en-US" b="1">
                        <a:effectLst/>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a:effectLst/>
                        </a:rPr>
                        <a:t>-Improve nutrition</a:t>
                      </a:r>
                      <a:endParaRPr lang="en-US" sz="1400" b="1"/>
                    </a:p>
                    <a:p>
                      <a:pPr lvl="0" algn="l">
                        <a:lnSpc>
                          <a:spcPct val="100000"/>
                        </a:lnSpc>
                        <a:spcBef>
                          <a:spcPts val="0"/>
                        </a:spcBef>
                        <a:spcAft>
                          <a:spcPts val="0"/>
                        </a:spcAft>
                        <a:buNone/>
                      </a:pPr>
                      <a:r>
                        <a:rPr lang="en-US" sz="1400" b="1" u="none" strike="noStrike" noProof="0">
                          <a:effectLst/>
                        </a:rPr>
                        <a:t>-Increase physical activity</a:t>
                      </a:r>
                      <a:endParaRPr lang="en-US" sz="1400" b="1"/>
                    </a:p>
                    <a:p>
                      <a:pPr marL="0" marR="0" lvl="0" indent="0" algn="l">
                        <a:spcBef>
                          <a:spcPts val="0"/>
                        </a:spcBef>
                        <a:spcAft>
                          <a:spcPts val="0"/>
                        </a:spcAft>
                        <a:buNone/>
                      </a:pPr>
                      <a:endParaRPr lang="en-US" sz="1400" b="1">
                        <a:effectLst/>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dirty="0">
                          <a:effectLst/>
                        </a:rPr>
                        <a:t>-Food security in all communities</a:t>
                      </a:r>
                      <a:endParaRPr lang="en-US" sz="1400" b="1" dirty="0"/>
                    </a:p>
                    <a:p>
                      <a:pPr lvl="0" algn="l">
                        <a:lnSpc>
                          <a:spcPct val="100000"/>
                        </a:lnSpc>
                        <a:spcBef>
                          <a:spcPts val="0"/>
                        </a:spcBef>
                        <a:spcAft>
                          <a:spcPts val="0"/>
                        </a:spcAft>
                        <a:buNone/>
                      </a:pPr>
                      <a:r>
                        <a:rPr lang="en-US" sz="1400" b="1" u="none" strike="noStrike" noProof="0" dirty="0">
                          <a:effectLst/>
                        </a:rPr>
                        <a:t>-Economic investment in low-income communities/communities of color</a:t>
                      </a:r>
                      <a:endParaRPr lang="en-US" sz="1400" b="1" dirty="0"/>
                    </a:p>
                    <a:p>
                      <a:pPr lvl="0" algn="l">
                        <a:lnSpc>
                          <a:spcPct val="100000"/>
                        </a:lnSpc>
                        <a:spcBef>
                          <a:spcPts val="0"/>
                        </a:spcBef>
                        <a:spcAft>
                          <a:spcPts val="0"/>
                        </a:spcAft>
                        <a:buNone/>
                      </a:pPr>
                      <a:r>
                        <a:rPr lang="en-US" sz="1400" b="1" u="none" strike="noStrike" noProof="0" dirty="0">
                          <a:effectLst/>
                        </a:rPr>
                        <a:t>-Accessible and affordable healthy foods in all communities, particularly communities of color</a:t>
                      </a:r>
                      <a:endParaRPr lang="en-US" sz="1400" b="1" dirty="0">
                        <a:latin typeface="Abadi Extra Light"/>
                      </a:endParaRPr>
                    </a:p>
                  </a:txBody>
                  <a:tcPr marL="0" marR="0" marT="0" marB="0" anchor="ctr"/>
                </a:tc>
                <a:extLst>
                  <a:ext uri="{0D108BD9-81ED-4DB2-BD59-A6C34878D82A}">
                    <a16:rowId xmlns:a16="http://schemas.microsoft.com/office/drawing/2014/main" val="4039789395"/>
                  </a:ext>
                </a:extLst>
              </a:tr>
              <a:tr h="1230249">
                <a:tc>
                  <a:txBody>
                    <a:bodyPr/>
                    <a:lstStyle/>
                    <a:p>
                      <a:pPr marL="173355" marR="0" indent="-173355" algn="l" rtl="0">
                        <a:lnSpc>
                          <a:spcPct val="115000"/>
                        </a:lnSpc>
                        <a:spcBef>
                          <a:spcPts val="0"/>
                        </a:spcBef>
                        <a:spcAft>
                          <a:spcPts val="0"/>
                        </a:spcAft>
                      </a:pPr>
                      <a:r>
                        <a:rPr lang="en-US" sz="1400" b="1">
                          <a:effectLst/>
                        </a:rPr>
                        <a:t>4. What Action is Needed?</a:t>
                      </a:r>
                      <a:endParaRPr lang="en-US" b="1">
                        <a:effectLst/>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a:effectLst/>
                        </a:rPr>
                        <a:t>-Nutrition education classes</a:t>
                      </a:r>
                      <a:endParaRPr lang="en-US" sz="1400" b="1"/>
                    </a:p>
                    <a:p>
                      <a:pPr lvl="0" algn="l">
                        <a:lnSpc>
                          <a:spcPct val="100000"/>
                        </a:lnSpc>
                        <a:spcBef>
                          <a:spcPts val="0"/>
                        </a:spcBef>
                        <a:spcAft>
                          <a:spcPts val="0"/>
                        </a:spcAft>
                        <a:buNone/>
                      </a:pPr>
                      <a:r>
                        <a:rPr lang="en-US" sz="1400" b="1" u="none" strike="noStrike" noProof="0">
                          <a:effectLst/>
                        </a:rPr>
                        <a:t>-Exercise classes</a:t>
                      </a:r>
                      <a:endParaRPr lang="en-US" sz="1400" b="1"/>
                    </a:p>
                    <a:p>
                      <a:pPr marL="0" marR="0" lvl="0" indent="0" algn="l">
                        <a:spcBef>
                          <a:spcPts val="0"/>
                        </a:spcBef>
                        <a:spcAft>
                          <a:spcPts val="0"/>
                        </a:spcAft>
                        <a:buNone/>
                      </a:pPr>
                      <a:endParaRPr lang="en-US" sz="1400" b="1">
                        <a:effectLst/>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a:effectLst/>
                        </a:rPr>
                        <a:t>-Food access policies that target roots of inequities</a:t>
                      </a:r>
                      <a:endParaRPr lang="en-US" sz="1400" b="1"/>
                    </a:p>
                    <a:p>
                      <a:pPr lvl="0" algn="l">
                        <a:lnSpc>
                          <a:spcPct val="100000"/>
                        </a:lnSpc>
                        <a:spcBef>
                          <a:spcPts val="0"/>
                        </a:spcBef>
                        <a:spcAft>
                          <a:spcPts val="0"/>
                        </a:spcAft>
                        <a:buNone/>
                      </a:pPr>
                      <a:r>
                        <a:rPr lang="en-US" sz="1400" b="1" u="none" strike="noStrike" noProof="0">
                          <a:effectLst/>
                        </a:rPr>
                        <a:t>-Economic policies that invest in communities of color</a:t>
                      </a:r>
                      <a:endParaRPr lang="en-US" sz="1400" b="1"/>
                    </a:p>
                    <a:p>
                      <a:pPr lvl="0" algn="l">
                        <a:lnSpc>
                          <a:spcPct val="100000"/>
                        </a:lnSpc>
                        <a:spcBef>
                          <a:spcPts val="0"/>
                        </a:spcBef>
                        <a:spcAft>
                          <a:spcPts val="0"/>
                        </a:spcAft>
                        <a:buNone/>
                      </a:pPr>
                      <a:r>
                        <a:rPr lang="en-US" sz="1400" b="1" u="none" strike="noStrike" noProof="0">
                          <a:effectLst/>
                        </a:rPr>
                        <a:t>-Partnerships across sectors and with community residents</a:t>
                      </a:r>
                      <a:endParaRPr lang="en-US" sz="1400" b="1">
                        <a:latin typeface="Abadi Extra Light"/>
                      </a:endParaRPr>
                    </a:p>
                  </a:txBody>
                  <a:tcPr marL="0" marR="0" marT="0" marB="0" anchor="ctr"/>
                </a:tc>
                <a:extLst>
                  <a:ext uri="{0D108BD9-81ED-4DB2-BD59-A6C34878D82A}">
                    <a16:rowId xmlns:a16="http://schemas.microsoft.com/office/drawing/2014/main" val="1144009669"/>
                  </a:ext>
                </a:extLst>
              </a:tr>
              <a:tr h="977900">
                <a:tc>
                  <a:txBody>
                    <a:bodyPr/>
                    <a:lstStyle/>
                    <a:p>
                      <a:pPr marL="173355" marR="0" indent="-173355" algn="l" rtl="0">
                        <a:lnSpc>
                          <a:spcPct val="115000"/>
                        </a:lnSpc>
                        <a:spcBef>
                          <a:spcPts val="0"/>
                        </a:spcBef>
                        <a:spcAft>
                          <a:spcPts val="0"/>
                        </a:spcAft>
                      </a:pPr>
                      <a:r>
                        <a:rPr lang="en-US" sz="1400" b="1">
                          <a:effectLst/>
                        </a:rPr>
                        <a:t>5. What Values are highlighted?</a:t>
                      </a:r>
                      <a:endParaRPr lang="en-US" b="1">
                        <a:effectLst/>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a:effectLst/>
                        </a:rPr>
                        <a:t>Individualism; Personal Responsibility; Choice; Individual Freedom</a:t>
                      </a:r>
                      <a:endParaRPr lang="en-US" sz="1400" b="1">
                        <a:latin typeface="Abadi Extra Light"/>
                      </a:endParaRPr>
                    </a:p>
                  </a:txBody>
                  <a:tcPr marL="0" marR="0" marT="0" marB="0" anchor="ctr"/>
                </a:tc>
                <a:tc>
                  <a:txBody>
                    <a:bodyPr/>
                    <a:lstStyle/>
                    <a:p>
                      <a:pPr lvl="0" algn="l">
                        <a:lnSpc>
                          <a:spcPct val="100000"/>
                        </a:lnSpc>
                        <a:spcBef>
                          <a:spcPts val="0"/>
                        </a:spcBef>
                        <a:spcAft>
                          <a:spcPts val="0"/>
                        </a:spcAft>
                        <a:buNone/>
                      </a:pPr>
                      <a:r>
                        <a:rPr lang="en-US" sz="1400" b="1" u="none" strike="noStrike" noProof="0" dirty="0">
                          <a:effectLst/>
                        </a:rPr>
                        <a:t>Equity; Justice; Fairness; Shared Responsibility</a:t>
                      </a:r>
                      <a:endParaRPr lang="en-US" sz="1400" b="1" dirty="0">
                        <a:latin typeface="Abadi Extra Light"/>
                      </a:endParaRPr>
                    </a:p>
                  </a:txBody>
                  <a:tcPr marL="0" marR="0" marT="0" marB="0" anchor="ctr"/>
                </a:tc>
                <a:extLst>
                  <a:ext uri="{0D108BD9-81ED-4DB2-BD59-A6C34878D82A}">
                    <a16:rowId xmlns:a16="http://schemas.microsoft.com/office/drawing/2014/main" val="3812491070"/>
                  </a:ext>
                </a:extLst>
              </a:tr>
            </a:tbl>
          </a:graphicData>
        </a:graphic>
      </p:graphicFrame>
    </p:spTree>
    <p:extLst>
      <p:ext uri="{BB962C8B-B14F-4D97-AF65-F5344CB8AC3E}">
        <p14:creationId xmlns:p14="http://schemas.microsoft.com/office/powerpoint/2010/main" val="257160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942" y="751562"/>
            <a:ext cx="8705590" cy="1139868"/>
          </a:xfrm>
        </p:spPr>
        <p:txBody>
          <a:bodyPr>
            <a:noAutofit/>
          </a:bodyPr>
          <a:lstStyle/>
          <a:p>
            <a:pPr algn="ctr"/>
            <a:r>
              <a:rPr lang="en-US" sz="2400" b="1" dirty="0">
                <a:solidFill>
                  <a:srgbClr val="D2533C"/>
                </a:solidFill>
              </a:rPr>
              <a:t>DPH/BSAS addresses health and racial equity by continuing and enhancing existing programs</a:t>
            </a:r>
          </a:p>
        </p:txBody>
      </p:sp>
      <p:sp>
        <p:nvSpPr>
          <p:cNvPr id="4" name="TextBox 3">
            <a:extLst>
              <a:ext uri="{FF2B5EF4-FFF2-40B4-BE49-F238E27FC236}">
                <a16:creationId xmlns:a16="http://schemas.microsoft.com/office/drawing/2014/main" id="{58FA291A-9EFE-45B5-99A5-12F37B4A3480}"/>
              </a:ext>
            </a:extLst>
          </p:cNvPr>
          <p:cNvSpPr txBox="1"/>
          <p:nvPr/>
        </p:nvSpPr>
        <p:spPr>
          <a:xfrm>
            <a:off x="1524000" y="1714036"/>
            <a:ext cx="9031266" cy="4801314"/>
          </a:xfrm>
          <a:prstGeom prst="rect">
            <a:avLst/>
          </a:prstGeom>
          <a:noFill/>
        </p:spPr>
        <p:txBody>
          <a:bodyPr wrap="square" rtlCol="0">
            <a:spAutoFit/>
          </a:bodyPr>
          <a:lstStyle/>
          <a:p>
            <a:pPr marL="283464" lvl="1" indent="-285750" algn="just" defTabSz="914400">
              <a:buFont typeface="Arial" panose="020B0604020202020204" pitchFamily="34" charset="0"/>
              <a:buChar char="•"/>
            </a:pPr>
            <a:r>
              <a:rPr lang="en-US" sz="1800" dirty="0">
                <a:solidFill>
                  <a:srgbClr val="D2533C"/>
                </a:solidFill>
                <a:latin typeface="Arial"/>
              </a:rPr>
              <a:t>Current BSAS programs dedicated to addressing overdoses in the Black/Latinx community include:</a:t>
            </a:r>
          </a:p>
          <a:p>
            <a:pPr marL="740664" lvl="2" indent="-285750" algn="just" defTabSz="914400">
              <a:buFont typeface="Courier New" panose="02070309020205020404" pitchFamily="49" charset="0"/>
              <a:buChar char="o"/>
            </a:pPr>
            <a:r>
              <a:rPr lang="en-US" sz="1800" b="1" dirty="0">
                <a:solidFill>
                  <a:srgbClr val="D2533C"/>
                </a:solidFill>
                <a:latin typeface="Arial"/>
              </a:rPr>
              <a:t>Recovery-Based Re-Entry Services for Black and Latino Men</a:t>
            </a:r>
            <a:r>
              <a:rPr lang="en-US" sz="1800" dirty="0">
                <a:solidFill>
                  <a:srgbClr val="D2533C"/>
                </a:solidFill>
                <a:latin typeface="Arial"/>
              </a:rPr>
              <a:t>, a pilot program for Black and Latino men leaving incarceration that will be provided by the following agencies:</a:t>
            </a:r>
          </a:p>
          <a:p>
            <a:pPr marL="1197864" lvl="3" indent="-285750" algn="just" defTabSz="914400">
              <a:buFont typeface="Calibri" panose="020F0502020204030204" pitchFamily="34" charset="0"/>
              <a:buChar char="ꟷ"/>
            </a:pPr>
            <a:r>
              <a:rPr lang="en-US" sz="1800" dirty="0">
                <a:solidFill>
                  <a:srgbClr val="D2533C"/>
                </a:solidFill>
                <a:latin typeface="Arial"/>
              </a:rPr>
              <a:t>Fathers’ Uplift</a:t>
            </a:r>
          </a:p>
          <a:p>
            <a:pPr marL="1197864" lvl="3" indent="-285750" algn="just" defTabSz="914400">
              <a:buFont typeface="Calibri" panose="020F0502020204030204" pitchFamily="34" charset="0"/>
              <a:buChar char="ꟷ"/>
            </a:pPr>
            <a:r>
              <a:rPr lang="en-US" sz="1800" dirty="0">
                <a:solidFill>
                  <a:srgbClr val="D2533C"/>
                </a:solidFill>
                <a:latin typeface="Arial"/>
              </a:rPr>
              <a:t>Casa Esperanza</a:t>
            </a:r>
          </a:p>
          <a:p>
            <a:pPr marL="1197864" lvl="3" indent="-285750" algn="just" defTabSz="914400">
              <a:buFont typeface="Calibri" panose="020F0502020204030204" pitchFamily="34" charset="0"/>
              <a:buChar char="ꟷ"/>
            </a:pPr>
            <a:r>
              <a:rPr lang="en-US" sz="1800" dirty="0">
                <a:solidFill>
                  <a:srgbClr val="D2533C"/>
                </a:solidFill>
                <a:latin typeface="Arial"/>
              </a:rPr>
              <a:t>Legendary Legacies</a:t>
            </a:r>
          </a:p>
          <a:p>
            <a:pPr marL="1197864" lvl="3" indent="-285750" algn="just" defTabSz="914400">
              <a:buFont typeface="Calibri" panose="020F0502020204030204" pitchFamily="34" charset="0"/>
              <a:buChar char="ꟷ"/>
            </a:pPr>
            <a:r>
              <a:rPr lang="en-US" sz="1800" dirty="0">
                <a:solidFill>
                  <a:srgbClr val="D2533C"/>
                </a:solidFill>
                <a:latin typeface="Arial"/>
              </a:rPr>
              <a:t>New North Citizens’ Council</a:t>
            </a:r>
          </a:p>
          <a:p>
            <a:pPr marL="1197864" lvl="3" indent="-285750" algn="just" defTabSz="914400">
              <a:buFont typeface="Calibri" panose="020F0502020204030204" pitchFamily="34" charset="0"/>
              <a:buChar char="ꟷ"/>
            </a:pPr>
            <a:r>
              <a:rPr lang="en-US" sz="1800" dirty="0">
                <a:solidFill>
                  <a:srgbClr val="D2533C"/>
                </a:solidFill>
                <a:latin typeface="Arial"/>
              </a:rPr>
              <a:t>Greater Lawrence Family Health Center/Lynn Community Health Center</a:t>
            </a:r>
          </a:p>
          <a:p>
            <a:pPr marL="740664" lvl="2" indent="-285750" algn="just" defTabSz="914400">
              <a:buFont typeface="Courier New" panose="02070309020205020404" pitchFamily="49" charset="0"/>
              <a:buChar char="o"/>
            </a:pPr>
            <a:r>
              <a:rPr lang="en-US" sz="1800" dirty="0">
                <a:solidFill>
                  <a:srgbClr val="D2533C"/>
                </a:solidFill>
                <a:latin typeface="Arial"/>
              </a:rPr>
              <a:t>Increased investments in the </a:t>
            </a:r>
            <a:r>
              <a:rPr lang="en-US" sz="1800" b="1" dirty="0">
                <a:solidFill>
                  <a:srgbClr val="D2533C"/>
                </a:solidFill>
                <a:latin typeface="Arial"/>
              </a:rPr>
              <a:t>Black Addiction Counselor Education (BACE) </a:t>
            </a:r>
            <a:r>
              <a:rPr lang="en-US" sz="1800" dirty="0">
                <a:solidFill>
                  <a:srgbClr val="D2533C"/>
                </a:solidFill>
                <a:latin typeface="Arial"/>
              </a:rPr>
              <a:t>and </a:t>
            </a:r>
            <a:r>
              <a:rPr lang="en-US" sz="1800" b="1" dirty="0">
                <a:solidFill>
                  <a:srgbClr val="D2533C"/>
                </a:solidFill>
                <a:latin typeface="Arial"/>
              </a:rPr>
              <a:t>Latinx Addiction Counselor Education (LACE) </a:t>
            </a:r>
            <a:r>
              <a:rPr lang="en-US" sz="1800" dirty="0">
                <a:solidFill>
                  <a:srgbClr val="D2533C"/>
                </a:solidFill>
                <a:latin typeface="Arial"/>
              </a:rPr>
              <a:t>programs to support Black and Latinx people seeking to enter the SUD workforce</a:t>
            </a:r>
          </a:p>
          <a:p>
            <a:pPr marL="740664" lvl="2" indent="-285750" algn="just" defTabSz="914400">
              <a:buFont typeface="Courier New" panose="02070309020205020404" pitchFamily="49" charset="0"/>
              <a:buChar char="o"/>
            </a:pPr>
            <a:endParaRPr lang="en-US" sz="1800" dirty="0">
              <a:solidFill>
                <a:srgbClr val="D2533C"/>
              </a:solidFill>
              <a:latin typeface="Arial"/>
            </a:endParaRPr>
          </a:p>
          <a:p>
            <a:pPr marL="285750" indent="-285750" algn="just" defTabSz="914400">
              <a:buFont typeface="Arial" panose="020B0604020202020204" pitchFamily="34" charset="0"/>
              <a:buChar char="•"/>
            </a:pPr>
            <a:r>
              <a:rPr lang="en-US" sz="1800" dirty="0">
                <a:solidFill>
                  <a:srgbClr val="D2533C"/>
                </a:solidFill>
                <a:latin typeface="Arial"/>
              </a:rPr>
              <a:t>BSAS is also partnering with other existing </a:t>
            </a:r>
            <a:r>
              <a:rPr lang="en-US" sz="1800" b="1" dirty="0">
                <a:solidFill>
                  <a:srgbClr val="D2533C"/>
                </a:solidFill>
                <a:latin typeface="Arial"/>
              </a:rPr>
              <a:t>culturally-specific agencies/programs in the Commonwealth</a:t>
            </a:r>
            <a:r>
              <a:rPr lang="en-US" sz="1800" dirty="0">
                <a:solidFill>
                  <a:srgbClr val="D2533C"/>
                </a:solidFill>
                <a:latin typeface="Arial"/>
              </a:rPr>
              <a:t> to expand their services and provide increased access for communities of color</a:t>
            </a:r>
          </a:p>
        </p:txBody>
      </p:sp>
    </p:spTree>
    <p:extLst>
      <p:ext uri="{BB962C8B-B14F-4D97-AF65-F5344CB8AC3E}">
        <p14:creationId xmlns:p14="http://schemas.microsoft.com/office/powerpoint/2010/main" val="3589371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FF7DD8-E58F-4610-9069-C5978CA809F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 sz="1333" b="0" i="0" u="none" strike="noStrike" kern="1200" cap="none" spc="0" normalizeH="0" baseline="0" noProof="0">
              <a:ln>
                <a:noFill/>
              </a:ln>
              <a:solidFill>
                <a:srgbClr val="595959"/>
              </a:solidFill>
              <a:effectLst/>
              <a:uLnTx/>
              <a:uFillTx/>
              <a:latin typeface="Arial"/>
              <a:ea typeface="+mn-ea"/>
              <a:cs typeface="+mn-cs"/>
            </a:endParaRPr>
          </a:p>
        </p:txBody>
      </p:sp>
      <p:graphicFrame>
        <p:nvGraphicFramePr>
          <p:cNvPr id="5" name="Table 4">
            <a:extLst>
              <a:ext uri="{FF2B5EF4-FFF2-40B4-BE49-F238E27FC236}">
                <a16:creationId xmlns:a16="http://schemas.microsoft.com/office/drawing/2014/main" id="{D9606A9D-EAF4-485F-BC61-6967513CCC96}"/>
              </a:ext>
            </a:extLst>
          </p:cNvPr>
          <p:cNvGraphicFramePr>
            <a:graphicFrameLocks noGrp="1"/>
          </p:cNvGraphicFramePr>
          <p:nvPr/>
        </p:nvGraphicFramePr>
        <p:xfrm>
          <a:off x="613186" y="0"/>
          <a:ext cx="11026588" cy="6796144"/>
        </p:xfrm>
        <a:graphic>
          <a:graphicData uri="http://schemas.openxmlformats.org/drawingml/2006/table">
            <a:tbl>
              <a:tblPr firstRow="1" bandRow="1">
                <a:tableStyleId>{5C22544A-7EE6-4342-B048-85BDC9FD1C3A}</a:tableStyleId>
              </a:tblPr>
              <a:tblGrid>
                <a:gridCol w="3012141">
                  <a:extLst>
                    <a:ext uri="{9D8B030D-6E8A-4147-A177-3AD203B41FA5}">
                      <a16:colId xmlns:a16="http://schemas.microsoft.com/office/drawing/2014/main" val="168528066"/>
                    </a:ext>
                  </a:extLst>
                </a:gridCol>
                <a:gridCol w="3334871">
                  <a:extLst>
                    <a:ext uri="{9D8B030D-6E8A-4147-A177-3AD203B41FA5}">
                      <a16:colId xmlns:a16="http://schemas.microsoft.com/office/drawing/2014/main" val="3496354343"/>
                    </a:ext>
                  </a:extLst>
                </a:gridCol>
                <a:gridCol w="4679576">
                  <a:extLst>
                    <a:ext uri="{9D8B030D-6E8A-4147-A177-3AD203B41FA5}">
                      <a16:colId xmlns:a16="http://schemas.microsoft.com/office/drawing/2014/main" val="3418402202"/>
                    </a:ext>
                  </a:extLst>
                </a:gridCol>
              </a:tblGrid>
              <a:tr h="439400">
                <a:tc>
                  <a:txBody>
                    <a:bodyPr/>
                    <a:lstStyle/>
                    <a:p>
                      <a:pPr marL="0" marR="0" indent="0" algn="ctr" rtl="0">
                        <a:lnSpc>
                          <a:spcPct val="115000"/>
                        </a:lnSpc>
                        <a:spcBef>
                          <a:spcPts val="0"/>
                        </a:spcBef>
                        <a:spcAft>
                          <a:spcPts val="0"/>
                        </a:spcAft>
                      </a:pPr>
                      <a:r>
                        <a:rPr lang="en-US" sz="1400" b="1">
                          <a:solidFill>
                            <a:schemeClr val="tx1"/>
                          </a:solidFill>
                          <a:effectLst/>
                        </a:rPr>
                        <a:t>Framing Element</a:t>
                      </a:r>
                      <a:endParaRPr lang="en-US" b="1">
                        <a:solidFill>
                          <a:schemeClr val="tx1"/>
                        </a:solidFill>
                        <a:effectLst/>
                        <a:latin typeface="Abadi Extra Light"/>
                      </a:endParaRPr>
                    </a:p>
                  </a:txBody>
                  <a:tcPr marT="0" marB="0" anchor="ctr"/>
                </a:tc>
                <a:tc>
                  <a:txBody>
                    <a:bodyPr/>
                    <a:lstStyle/>
                    <a:p>
                      <a:pPr marL="0" marR="0" indent="0" algn="ctr" rtl="0">
                        <a:lnSpc>
                          <a:spcPct val="115000"/>
                        </a:lnSpc>
                        <a:spcBef>
                          <a:spcPts val="0"/>
                        </a:spcBef>
                        <a:spcAft>
                          <a:spcPts val="0"/>
                        </a:spcAft>
                      </a:pPr>
                      <a:r>
                        <a:rPr lang="en-US" sz="1400" b="1">
                          <a:solidFill>
                            <a:schemeClr val="tx1"/>
                          </a:solidFill>
                          <a:effectLst/>
                        </a:rPr>
                        <a:t>Traditional Approach</a:t>
                      </a:r>
                      <a:endParaRPr lang="en-US" b="1">
                        <a:solidFill>
                          <a:schemeClr val="tx1"/>
                        </a:solidFill>
                        <a:effectLst/>
                        <a:latin typeface="Abadi Extra Light"/>
                      </a:endParaRPr>
                    </a:p>
                  </a:txBody>
                  <a:tcPr marT="0" marB="0" anchor="ctr"/>
                </a:tc>
                <a:tc>
                  <a:txBody>
                    <a:bodyPr/>
                    <a:lstStyle/>
                    <a:p>
                      <a:pPr marL="0" marR="0" indent="0" algn="ctr" rtl="0">
                        <a:lnSpc>
                          <a:spcPct val="115000"/>
                        </a:lnSpc>
                        <a:spcBef>
                          <a:spcPts val="0"/>
                        </a:spcBef>
                        <a:spcAft>
                          <a:spcPts val="0"/>
                        </a:spcAft>
                      </a:pPr>
                      <a:r>
                        <a:rPr lang="en-US" sz="1400" b="1">
                          <a:solidFill>
                            <a:schemeClr val="tx1"/>
                          </a:solidFill>
                          <a:effectLst/>
                        </a:rPr>
                        <a:t>Racial Justice Approach</a:t>
                      </a:r>
                      <a:endParaRPr lang="en-US" b="1">
                        <a:solidFill>
                          <a:schemeClr val="tx1"/>
                        </a:solidFill>
                        <a:effectLst/>
                        <a:latin typeface="Abadi Extra Light"/>
                      </a:endParaRPr>
                    </a:p>
                  </a:txBody>
                  <a:tcPr marT="0" marB="0" anchor="ctr"/>
                </a:tc>
                <a:extLst>
                  <a:ext uri="{0D108BD9-81ED-4DB2-BD59-A6C34878D82A}">
                    <a16:rowId xmlns:a16="http://schemas.microsoft.com/office/drawing/2014/main" val="1843757019"/>
                  </a:ext>
                </a:extLst>
              </a:tr>
              <a:tr h="926282">
                <a:tc>
                  <a:txBody>
                    <a:bodyPr/>
                    <a:lstStyle/>
                    <a:p>
                      <a:pPr marL="173355" marR="0" indent="-173355" algn="l" rtl="0">
                        <a:lnSpc>
                          <a:spcPct val="115000"/>
                        </a:lnSpc>
                        <a:spcBef>
                          <a:spcPts val="0"/>
                        </a:spcBef>
                        <a:spcAft>
                          <a:spcPts val="0"/>
                        </a:spcAft>
                      </a:pPr>
                      <a:r>
                        <a:rPr lang="en-US" sz="1400" b="1" dirty="0">
                          <a:effectLst/>
                        </a:rPr>
                        <a:t>1. What’s the Problem?</a:t>
                      </a:r>
                      <a:endParaRPr lang="en-US" b="1" dirty="0">
                        <a:effectLst/>
                        <a:latin typeface="Abadi Extra Light"/>
                      </a:endParaRPr>
                    </a:p>
                  </a:txBody>
                  <a:tcPr marT="0" marB="0" anchor="ctr"/>
                </a:tc>
                <a:tc>
                  <a:txBody>
                    <a:bodyPr/>
                    <a:lstStyle/>
                    <a:p>
                      <a:pPr marL="0" marR="0" indent="0" algn="l" rtl="0">
                        <a:spcBef>
                          <a:spcPts val="0"/>
                        </a:spcBef>
                        <a:spcAft>
                          <a:spcPts val="0"/>
                        </a:spcAft>
                      </a:pPr>
                      <a:r>
                        <a:rPr lang="en-US" sz="1400" b="0">
                          <a:effectLst/>
                        </a:rPr>
                        <a:t>High rates of COVID infection among Latinx populations</a:t>
                      </a:r>
                      <a:endParaRPr lang="en-US" sz="1400" b="0">
                        <a:effectLst/>
                        <a:latin typeface="Abadi Extra Light"/>
                      </a:endParaRPr>
                    </a:p>
                  </a:txBody>
                  <a:tcPr marT="0" marB="0" anchor="ctr"/>
                </a:tc>
                <a:tc>
                  <a:txBody>
                    <a:bodyPr/>
                    <a:lstStyle/>
                    <a:p>
                      <a:pPr marL="0" marR="0" indent="0" algn="l" rtl="0">
                        <a:spcBef>
                          <a:spcPts val="0"/>
                        </a:spcBef>
                        <a:spcAft>
                          <a:spcPts val="0"/>
                        </a:spcAft>
                      </a:pPr>
                      <a:r>
                        <a:rPr lang="en-US" sz="1400" b="0">
                          <a:effectLst/>
                        </a:rPr>
                        <a:t>Persistent racial inequities in COVID-19 infection rates, with Latinx populations 3.2x more likely to be infected</a:t>
                      </a:r>
                      <a:endParaRPr lang="en-US" sz="1400" b="0">
                        <a:effectLst/>
                        <a:latin typeface="Abadi Extra Light"/>
                      </a:endParaRPr>
                    </a:p>
                  </a:txBody>
                  <a:tcPr marT="0" marB="0" anchor="ctr"/>
                </a:tc>
                <a:extLst>
                  <a:ext uri="{0D108BD9-81ED-4DB2-BD59-A6C34878D82A}">
                    <a16:rowId xmlns:a16="http://schemas.microsoft.com/office/drawing/2014/main" val="4049569898"/>
                  </a:ext>
                </a:extLst>
              </a:tr>
              <a:tr h="1542491">
                <a:tc>
                  <a:txBody>
                    <a:bodyPr/>
                    <a:lstStyle/>
                    <a:p>
                      <a:pPr marL="173355" marR="0" indent="-173355" algn="l" rtl="0">
                        <a:lnSpc>
                          <a:spcPct val="115000"/>
                        </a:lnSpc>
                        <a:spcBef>
                          <a:spcPts val="0"/>
                        </a:spcBef>
                        <a:spcAft>
                          <a:spcPts val="0"/>
                        </a:spcAft>
                      </a:pPr>
                      <a:r>
                        <a:rPr lang="en-US" sz="1400" b="1" dirty="0">
                          <a:effectLst/>
                        </a:rPr>
                        <a:t>2. What’s the Cause? </a:t>
                      </a:r>
                      <a:endParaRPr lang="en-US" b="1" dirty="0">
                        <a:effectLst/>
                      </a:endParaRPr>
                    </a:p>
                    <a:p>
                      <a:pPr marL="173355" marR="0" indent="-173355" algn="l" rtl="0">
                        <a:lnSpc>
                          <a:spcPct val="115000"/>
                        </a:lnSpc>
                        <a:spcBef>
                          <a:spcPts val="1200"/>
                        </a:spcBef>
                        <a:spcAft>
                          <a:spcPts val="0"/>
                        </a:spcAft>
                      </a:pPr>
                      <a:endParaRPr lang="en-US" sz="1400" b="1" dirty="0">
                        <a:effectLst/>
                      </a:endParaRPr>
                    </a:p>
                    <a:p>
                      <a:pPr marL="173355" marR="0" indent="-173355" algn="l" rtl="0">
                        <a:lnSpc>
                          <a:spcPct val="115000"/>
                        </a:lnSpc>
                        <a:spcBef>
                          <a:spcPts val="1200"/>
                        </a:spcBef>
                        <a:spcAft>
                          <a:spcPts val="0"/>
                        </a:spcAft>
                      </a:pPr>
                      <a:r>
                        <a:rPr lang="en-US" sz="1400" b="1" dirty="0">
                          <a:effectLst/>
                        </a:rPr>
                        <a:t>What/Who’s Responsible?</a:t>
                      </a:r>
                      <a:endParaRPr lang="en-US" b="1" dirty="0">
                        <a:effectLst/>
                        <a:latin typeface="Abadi Extra Light"/>
                      </a:endParaRPr>
                    </a:p>
                  </a:txBody>
                  <a:tcPr marT="0" marB="0" anchor="ctr"/>
                </a:tc>
                <a:tc>
                  <a:txBody>
                    <a:bodyPr/>
                    <a:lstStyle/>
                    <a:p>
                      <a:pPr marL="0" marR="0" indent="0" algn="l" rtl="0">
                        <a:spcBef>
                          <a:spcPts val="0"/>
                        </a:spcBef>
                        <a:spcAft>
                          <a:spcPts val="0"/>
                        </a:spcAft>
                      </a:pPr>
                      <a:r>
                        <a:rPr lang="en-US" sz="1400" b="0" dirty="0">
                          <a:effectLst/>
                        </a:rPr>
                        <a:t>-Failure to wear a mask appropriately</a:t>
                      </a:r>
                    </a:p>
                    <a:p>
                      <a:pPr marL="0" marR="0" lvl="0" indent="0" algn="l">
                        <a:spcBef>
                          <a:spcPts val="0"/>
                        </a:spcBef>
                        <a:spcAft>
                          <a:spcPts val="0"/>
                        </a:spcAft>
                        <a:buNone/>
                      </a:pPr>
                      <a:r>
                        <a:rPr lang="en-US" sz="1400" b="0" dirty="0">
                          <a:effectLst/>
                        </a:rPr>
                        <a:t>-Failure to socially distance</a:t>
                      </a:r>
                    </a:p>
                    <a:p>
                      <a:pPr marL="0" marR="0" lvl="0" indent="0" algn="l">
                        <a:spcBef>
                          <a:spcPts val="0"/>
                        </a:spcBef>
                        <a:spcAft>
                          <a:spcPts val="0"/>
                        </a:spcAft>
                        <a:buNone/>
                      </a:pPr>
                      <a:r>
                        <a:rPr lang="en-US" sz="1400" b="0" dirty="0">
                          <a:effectLst/>
                        </a:rPr>
                        <a:t>-Underlying conditions</a:t>
                      </a:r>
                    </a:p>
                    <a:p>
                      <a:pPr marL="0" marR="0" lvl="0" indent="0" algn="l">
                        <a:spcBef>
                          <a:spcPts val="0"/>
                        </a:spcBef>
                        <a:spcAft>
                          <a:spcPts val="0"/>
                        </a:spcAft>
                        <a:buNone/>
                      </a:pPr>
                      <a:endParaRPr lang="en-US" sz="1400" b="0" dirty="0">
                        <a:effectLst/>
                      </a:endParaRPr>
                    </a:p>
                    <a:p>
                      <a:pPr marL="0" marR="0" lvl="0" indent="0" algn="l">
                        <a:spcBef>
                          <a:spcPts val="0"/>
                        </a:spcBef>
                        <a:spcAft>
                          <a:spcPts val="0"/>
                        </a:spcAft>
                        <a:buNone/>
                      </a:pPr>
                      <a:r>
                        <a:rPr lang="en-US" sz="1400" b="0" dirty="0">
                          <a:effectLst/>
                        </a:rPr>
                        <a:t>Individuals</a:t>
                      </a:r>
                      <a:endParaRPr lang="en-US" sz="1400" b="0" dirty="0">
                        <a:effectLst/>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dirty="0">
                          <a:effectLst/>
                        </a:rPr>
                        <a:t>-Income inequity</a:t>
                      </a:r>
                      <a:endParaRPr lang="en-US" sz="14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none" strike="noStrike" noProof="0" dirty="0">
                          <a:effectLst/>
                        </a:rPr>
                        <a:t>-Occupational segregation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none" strike="noStrike" noProof="0" dirty="0">
                          <a:effectLst/>
                        </a:rPr>
                        <a:t>-Pipelines into low wage jobs</a:t>
                      </a:r>
                    </a:p>
                    <a:p>
                      <a:pPr lvl="0" algn="l">
                        <a:lnSpc>
                          <a:spcPct val="100000"/>
                        </a:lnSpc>
                        <a:spcBef>
                          <a:spcPts val="0"/>
                        </a:spcBef>
                        <a:spcAft>
                          <a:spcPts val="0"/>
                        </a:spcAft>
                        <a:buNone/>
                      </a:pPr>
                      <a:r>
                        <a:rPr lang="en-US" sz="1400" b="0" u="none" strike="noStrike" noProof="0" dirty="0">
                          <a:effectLst/>
                        </a:rPr>
                        <a:t>-Racial redlining in transit, zoning, etc.</a:t>
                      </a:r>
                    </a:p>
                    <a:p>
                      <a:pPr lvl="0" algn="l">
                        <a:lnSpc>
                          <a:spcPct val="100000"/>
                        </a:lnSpc>
                        <a:spcBef>
                          <a:spcPts val="0"/>
                        </a:spcBef>
                        <a:spcAft>
                          <a:spcPts val="0"/>
                        </a:spcAft>
                        <a:buNone/>
                      </a:pPr>
                      <a:r>
                        <a:rPr lang="en-US" sz="1400" b="0" u="none" strike="noStrike" noProof="0" dirty="0">
                          <a:effectLst/>
                        </a:rPr>
                        <a:t>-Disinvestment in communities of color</a:t>
                      </a:r>
                      <a:endParaRPr lang="en-US" sz="1400" b="0" dirty="0"/>
                    </a:p>
                    <a:p>
                      <a:pPr lvl="0" algn="l">
                        <a:lnSpc>
                          <a:spcPct val="100000"/>
                        </a:lnSpc>
                        <a:spcBef>
                          <a:spcPts val="0"/>
                        </a:spcBef>
                        <a:spcAft>
                          <a:spcPts val="0"/>
                        </a:spcAft>
                        <a:buNone/>
                      </a:pPr>
                      <a:r>
                        <a:rPr lang="en-US" sz="1400" b="0" u="none" strike="noStrike" noProof="0" dirty="0">
                          <a:effectLst/>
                        </a:rPr>
                        <a:t>-Residential segregation</a:t>
                      </a:r>
                      <a:endParaRPr lang="en-US" sz="1400" b="0" dirty="0"/>
                    </a:p>
                    <a:p>
                      <a:pPr marL="0" marR="0" lvl="0" indent="0" algn="l">
                        <a:spcBef>
                          <a:spcPts val="0"/>
                        </a:spcBef>
                        <a:spcAft>
                          <a:spcPts val="0"/>
                        </a:spcAft>
                        <a:buNone/>
                      </a:pPr>
                      <a:r>
                        <a:rPr lang="en-US" sz="1400" b="0" u="none" strike="noStrike" noProof="0" dirty="0">
                          <a:effectLst/>
                        </a:rPr>
                        <a:t>-Businesses; policy makers</a:t>
                      </a:r>
                      <a:endParaRPr lang="en-US" sz="1400" b="0" dirty="0">
                        <a:latin typeface="Abadi Extra Light"/>
                      </a:endParaRPr>
                    </a:p>
                  </a:txBody>
                  <a:tcPr marT="0" marB="0" anchor="ctr"/>
                </a:tc>
                <a:extLst>
                  <a:ext uri="{0D108BD9-81ED-4DB2-BD59-A6C34878D82A}">
                    <a16:rowId xmlns:a16="http://schemas.microsoft.com/office/drawing/2014/main" val="1316284962"/>
                  </a:ext>
                </a:extLst>
              </a:tr>
              <a:tr h="1555870">
                <a:tc>
                  <a:txBody>
                    <a:bodyPr/>
                    <a:lstStyle/>
                    <a:p>
                      <a:pPr marL="173355" marR="0" indent="-173355" algn="l" rtl="0">
                        <a:lnSpc>
                          <a:spcPct val="115000"/>
                        </a:lnSpc>
                        <a:spcBef>
                          <a:spcPts val="0"/>
                        </a:spcBef>
                        <a:spcAft>
                          <a:spcPts val="0"/>
                        </a:spcAft>
                      </a:pPr>
                      <a:r>
                        <a:rPr lang="en-US" sz="1400" b="1">
                          <a:effectLst/>
                        </a:rPr>
                        <a:t>3. What’s the Solution?</a:t>
                      </a:r>
                      <a:endParaRPr lang="en-US" b="1">
                        <a:effectLst/>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a:effectLst/>
                        </a:rPr>
                        <a:t>-Improved masking practices</a:t>
                      </a:r>
                    </a:p>
                    <a:p>
                      <a:pPr lvl="0" algn="l">
                        <a:lnSpc>
                          <a:spcPct val="100000"/>
                        </a:lnSpc>
                        <a:spcBef>
                          <a:spcPts val="0"/>
                        </a:spcBef>
                        <a:spcAft>
                          <a:spcPts val="0"/>
                        </a:spcAft>
                        <a:buNone/>
                      </a:pPr>
                      <a:r>
                        <a:rPr lang="en-US" sz="1400" b="0" u="none" strike="noStrike" noProof="0">
                          <a:effectLst/>
                        </a:rPr>
                        <a:t>-Improved physical distancing</a:t>
                      </a:r>
                    </a:p>
                    <a:p>
                      <a:pPr lvl="0" algn="l">
                        <a:lnSpc>
                          <a:spcPct val="100000"/>
                        </a:lnSpc>
                        <a:spcBef>
                          <a:spcPts val="0"/>
                        </a:spcBef>
                        <a:spcAft>
                          <a:spcPts val="0"/>
                        </a:spcAft>
                        <a:buNone/>
                      </a:pPr>
                      <a:r>
                        <a:rPr lang="en-US" sz="1400" b="0" u="none" strike="noStrike" noProof="0">
                          <a:effectLst/>
                        </a:rPr>
                        <a:t>-Improved adherence to medical advice</a:t>
                      </a:r>
                    </a:p>
                    <a:p>
                      <a:pPr marL="0" marR="0" lvl="0" indent="0" algn="l">
                        <a:spcBef>
                          <a:spcPts val="0"/>
                        </a:spcBef>
                        <a:spcAft>
                          <a:spcPts val="0"/>
                        </a:spcAft>
                        <a:buNone/>
                      </a:pPr>
                      <a:endParaRPr lang="en-US" sz="1400" b="0">
                        <a:effectLst/>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dirty="0">
                          <a:effectLst/>
                        </a:rPr>
                        <a:t>-Economic mobility in all communities</a:t>
                      </a:r>
                      <a:endParaRPr lang="en-US" sz="1400" b="0" dirty="0"/>
                    </a:p>
                    <a:p>
                      <a:pPr lvl="0" algn="l">
                        <a:lnSpc>
                          <a:spcPct val="100000"/>
                        </a:lnSpc>
                        <a:spcBef>
                          <a:spcPts val="0"/>
                        </a:spcBef>
                        <a:spcAft>
                          <a:spcPts val="0"/>
                        </a:spcAft>
                        <a:buNone/>
                      </a:pPr>
                      <a:r>
                        <a:rPr lang="en-US" sz="1400" b="0" u="none" strike="noStrike" noProof="0" dirty="0">
                          <a:effectLst/>
                        </a:rPr>
                        <a:t>-Economic investment in low-income communities/communities of color</a:t>
                      </a:r>
                      <a:endParaRPr lang="en-US" sz="1400" b="0" dirty="0"/>
                    </a:p>
                    <a:p>
                      <a:pPr lvl="0" algn="l">
                        <a:lnSpc>
                          <a:spcPct val="100000"/>
                        </a:lnSpc>
                        <a:spcBef>
                          <a:spcPts val="0"/>
                        </a:spcBef>
                        <a:spcAft>
                          <a:spcPts val="0"/>
                        </a:spcAft>
                        <a:buNone/>
                      </a:pPr>
                      <a:r>
                        <a:rPr lang="en-US" sz="1400" b="0" u="none" strike="noStrike" noProof="0" dirty="0">
                          <a:effectLst/>
                        </a:rPr>
                        <a:t>-Effective and enforced workplace safety practices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none" strike="noStrike" noProof="0" dirty="0">
                          <a:effectLst/>
                        </a:rPr>
                        <a:t>-Accessible jobs paying a living wage in all communities, particularly communities of color </a:t>
                      </a:r>
                    </a:p>
                  </a:txBody>
                  <a:tcPr marT="0" marB="0" anchor="ctr"/>
                </a:tc>
                <a:extLst>
                  <a:ext uri="{0D108BD9-81ED-4DB2-BD59-A6C34878D82A}">
                    <a16:rowId xmlns:a16="http://schemas.microsoft.com/office/drawing/2014/main" val="4039789395"/>
                  </a:ext>
                </a:extLst>
              </a:tr>
              <a:tr h="1322136">
                <a:tc>
                  <a:txBody>
                    <a:bodyPr/>
                    <a:lstStyle/>
                    <a:p>
                      <a:pPr marL="173355" marR="0" indent="-173355" algn="l" rtl="0">
                        <a:lnSpc>
                          <a:spcPct val="115000"/>
                        </a:lnSpc>
                        <a:spcBef>
                          <a:spcPts val="0"/>
                        </a:spcBef>
                        <a:spcAft>
                          <a:spcPts val="0"/>
                        </a:spcAft>
                      </a:pPr>
                      <a:r>
                        <a:rPr lang="en-US" sz="1400" b="1">
                          <a:effectLst/>
                        </a:rPr>
                        <a:t>4. What Action is Needed?</a:t>
                      </a:r>
                      <a:endParaRPr lang="en-US" b="1">
                        <a:effectLst/>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a:effectLst/>
                        </a:rPr>
                        <a:t>-Prevention campaigns</a:t>
                      </a:r>
                      <a:endParaRPr lang="en-US" sz="1400" b="0"/>
                    </a:p>
                    <a:p>
                      <a:pPr lvl="0" algn="l">
                        <a:lnSpc>
                          <a:spcPct val="100000"/>
                        </a:lnSpc>
                        <a:spcBef>
                          <a:spcPts val="0"/>
                        </a:spcBef>
                        <a:spcAft>
                          <a:spcPts val="0"/>
                        </a:spcAft>
                        <a:buNone/>
                      </a:pPr>
                      <a:r>
                        <a:rPr lang="en-US" sz="1400" b="0" u="none" strike="noStrike" noProof="0">
                          <a:effectLst/>
                        </a:rPr>
                        <a:t>-Enforcement practices</a:t>
                      </a:r>
                    </a:p>
                    <a:p>
                      <a:pPr lvl="0" algn="l">
                        <a:lnSpc>
                          <a:spcPct val="100000"/>
                        </a:lnSpc>
                        <a:spcBef>
                          <a:spcPts val="0"/>
                        </a:spcBef>
                        <a:spcAft>
                          <a:spcPts val="0"/>
                        </a:spcAft>
                        <a:buNone/>
                      </a:pPr>
                      <a:r>
                        <a:rPr lang="en-US" sz="1400" b="0" u="none" strike="noStrike" noProof="0">
                          <a:effectLst/>
                        </a:rPr>
                        <a:t>-Medical advice fact sheets</a:t>
                      </a:r>
                    </a:p>
                    <a:p>
                      <a:pPr lvl="0" algn="l">
                        <a:lnSpc>
                          <a:spcPct val="100000"/>
                        </a:lnSpc>
                        <a:spcBef>
                          <a:spcPts val="0"/>
                        </a:spcBef>
                        <a:spcAft>
                          <a:spcPts val="0"/>
                        </a:spcAft>
                        <a:buNone/>
                      </a:pPr>
                      <a:r>
                        <a:rPr lang="en-US" sz="1400" b="0" u="none" strike="noStrike" noProof="0">
                          <a:effectLst/>
                        </a:rPr>
                        <a:t>-Readyfill of rx medication</a:t>
                      </a:r>
                    </a:p>
                    <a:p>
                      <a:pPr marL="0" marR="0" lvl="0" indent="0" algn="l">
                        <a:spcBef>
                          <a:spcPts val="0"/>
                        </a:spcBef>
                        <a:spcAft>
                          <a:spcPts val="0"/>
                        </a:spcAft>
                        <a:buNone/>
                      </a:pPr>
                      <a:endParaRPr lang="en-US" sz="1400" b="0">
                        <a:effectLst/>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dirty="0">
                          <a:effectLst/>
                        </a:rPr>
                        <a:t>-Pay equity; living wage measures</a:t>
                      </a:r>
                    </a:p>
                    <a:p>
                      <a:pPr lvl="0" algn="l">
                        <a:lnSpc>
                          <a:spcPct val="100000"/>
                        </a:lnSpc>
                        <a:spcBef>
                          <a:spcPts val="0"/>
                        </a:spcBef>
                        <a:spcAft>
                          <a:spcPts val="0"/>
                        </a:spcAft>
                        <a:buNone/>
                      </a:pPr>
                      <a:r>
                        <a:rPr lang="en-US" sz="1400" b="0" u="none" strike="noStrike" noProof="0" dirty="0">
                          <a:effectLst/>
                        </a:rPr>
                        <a:t>-Economic policies that invest in communities of color</a:t>
                      </a:r>
                      <a:endParaRPr lang="en-US" sz="1400" b="0" dirty="0"/>
                    </a:p>
                    <a:p>
                      <a:pPr lvl="0" algn="l">
                        <a:lnSpc>
                          <a:spcPct val="100000"/>
                        </a:lnSpc>
                        <a:spcBef>
                          <a:spcPts val="0"/>
                        </a:spcBef>
                        <a:spcAft>
                          <a:spcPts val="0"/>
                        </a:spcAft>
                        <a:buNone/>
                      </a:pPr>
                      <a:r>
                        <a:rPr lang="en-US" sz="1400" b="0" u="none" strike="noStrike" noProof="0" dirty="0">
                          <a:effectLst/>
                        </a:rPr>
                        <a:t>-Partnerships across employment sectors and with community residents</a:t>
                      </a:r>
                    </a:p>
                    <a:p>
                      <a:pPr lvl="0" algn="l">
                        <a:lnSpc>
                          <a:spcPct val="100000"/>
                        </a:lnSpc>
                        <a:spcBef>
                          <a:spcPts val="0"/>
                        </a:spcBef>
                        <a:spcAft>
                          <a:spcPts val="0"/>
                        </a:spcAft>
                        <a:buNone/>
                      </a:pPr>
                      <a:endParaRPr lang="en-US" sz="1400" b="0" u="none" strike="noStrike" noProof="0" dirty="0">
                        <a:effectLst/>
                      </a:endParaRPr>
                    </a:p>
                  </a:txBody>
                  <a:tcPr marT="0" marB="0" anchor="ctr"/>
                </a:tc>
                <a:extLst>
                  <a:ext uri="{0D108BD9-81ED-4DB2-BD59-A6C34878D82A}">
                    <a16:rowId xmlns:a16="http://schemas.microsoft.com/office/drawing/2014/main" val="1144009669"/>
                  </a:ext>
                </a:extLst>
              </a:tr>
              <a:tr h="1009965">
                <a:tc>
                  <a:txBody>
                    <a:bodyPr/>
                    <a:lstStyle/>
                    <a:p>
                      <a:pPr marL="173355" marR="0" indent="-173355" algn="l" rtl="0">
                        <a:lnSpc>
                          <a:spcPct val="115000"/>
                        </a:lnSpc>
                        <a:spcBef>
                          <a:spcPts val="0"/>
                        </a:spcBef>
                        <a:spcAft>
                          <a:spcPts val="0"/>
                        </a:spcAft>
                      </a:pPr>
                      <a:r>
                        <a:rPr lang="en-US" sz="1400" b="1">
                          <a:effectLst/>
                        </a:rPr>
                        <a:t>5. What Values are highlighted?</a:t>
                      </a:r>
                      <a:endParaRPr lang="en-US" b="1">
                        <a:effectLst/>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a:effectLst/>
                        </a:rPr>
                        <a:t>Individualism; Personal Responsibility; Choice; Individual Freedom</a:t>
                      </a:r>
                      <a:endParaRPr lang="en-US" sz="1400" b="0">
                        <a:latin typeface="Abadi Extra Light"/>
                      </a:endParaRPr>
                    </a:p>
                  </a:txBody>
                  <a:tcPr marT="0" marB="0" anchor="ctr"/>
                </a:tc>
                <a:tc>
                  <a:txBody>
                    <a:bodyPr/>
                    <a:lstStyle/>
                    <a:p>
                      <a:pPr lvl="0" algn="l">
                        <a:lnSpc>
                          <a:spcPct val="100000"/>
                        </a:lnSpc>
                        <a:spcBef>
                          <a:spcPts val="0"/>
                        </a:spcBef>
                        <a:spcAft>
                          <a:spcPts val="0"/>
                        </a:spcAft>
                        <a:buNone/>
                      </a:pPr>
                      <a:r>
                        <a:rPr lang="en-US" sz="1400" b="0" u="none" strike="noStrike" noProof="0" dirty="0">
                          <a:effectLst/>
                        </a:rPr>
                        <a:t>Equity; Justice; Fairness; Shared Responsibility</a:t>
                      </a:r>
                      <a:endParaRPr lang="en-US" sz="1400" b="0" dirty="0">
                        <a:latin typeface="Abadi Extra Light"/>
                      </a:endParaRPr>
                    </a:p>
                  </a:txBody>
                  <a:tcPr marT="0" marB="0" anchor="ctr"/>
                </a:tc>
                <a:extLst>
                  <a:ext uri="{0D108BD9-81ED-4DB2-BD59-A6C34878D82A}">
                    <a16:rowId xmlns:a16="http://schemas.microsoft.com/office/drawing/2014/main" val="3812491070"/>
                  </a:ext>
                </a:extLst>
              </a:tr>
            </a:tbl>
          </a:graphicData>
        </a:graphic>
      </p:graphicFrame>
    </p:spTree>
    <p:extLst>
      <p:ext uri="{BB962C8B-B14F-4D97-AF65-F5344CB8AC3E}">
        <p14:creationId xmlns:p14="http://schemas.microsoft.com/office/powerpoint/2010/main" val="4081805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7946" y="398304"/>
            <a:ext cx="11364145" cy="1229009"/>
          </a:xfrm>
          <a:prstGeom prst="rect">
            <a:avLst/>
          </a:prstGeom>
        </p:spPr>
        <p:txBody>
          <a:bodyPr spcFirstLastPara="1" wrap="square" lIns="91433" tIns="45700" rIns="91433" bIns="45700" anchor="ctr" anchorCtr="0">
            <a:noAutofit/>
          </a:bodyPr>
          <a:lstStyle/>
          <a:p>
            <a:r>
              <a:rPr lang="en-US" sz="2800" b="1" spc="800">
                <a:solidFill>
                  <a:schemeClr val="bg1"/>
                </a:solidFill>
                <a:latin typeface="Abadi Extra Light"/>
              </a:rPr>
              <a:t>GROUNDWATER MATRIX TOOL: </a:t>
            </a:r>
            <a:r>
              <a:rPr lang="en-US" sz="2800" b="1" i="1" spc="800">
                <a:solidFill>
                  <a:schemeClr val="bg1"/>
                </a:solidFill>
                <a:latin typeface="Abadi Extra Light"/>
              </a:rPr>
              <a:t>what solutions should we propose?</a:t>
            </a:r>
            <a:endParaRPr lang="en-US" sz="1100" i="1">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3" name="Straight Arrow Connector 2">
            <a:extLst>
              <a:ext uri="{FF2B5EF4-FFF2-40B4-BE49-F238E27FC236}">
                <a16:creationId xmlns:a16="http://schemas.microsoft.com/office/drawing/2014/main" id="{1C78B89C-FD22-408E-88ED-9466ECD31E4F}"/>
              </a:ext>
            </a:extLst>
          </p:cNvPr>
          <p:cNvCxnSpPr/>
          <p:nvPr/>
        </p:nvCxnSpPr>
        <p:spPr>
          <a:xfrm flipH="1" flipV="1">
            <a:off x="5525654" y="2131293"/>
            <a:ext cx="20781" cy="3542144"/>
          </a:xfrm>
          <a:prstGeom prst="straightConnector1">
            <a:avLst/>
          </a:prstGeom>
          <a:ln>
            <a:solidFill>
              <a:srgbClr val="92D050"/>
            </a:solidFill>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id="{B081CA3C-E7AA-495F-8C71-D9666E1A72E8}"/>
              </a:ext>
            </a:extLst>
          </p:cNvPr>
          <p:cNvCxnSpPr>
            <a:cxnSpLocks/>
          </p:cNvCxnSpPr>
          <p:nvPr/>
        </p:nvCxnSpPr>
        <p:spPr>
          <a:xfrm flipV="1">
            <a:off x="2105891" y="3886201"/>
            <a:ext cx="7079670" cy="43870"/>
          </a:xfrm>
          <a:prstGeom prst="straightConnector1">
            <a:avLst/>
          </a:prstGeom>
          <a:ln>
            <a:solidFill>
              <a:srgbClr val="92D050"/>
            </a:solidFill>
            <a:tailEnd type="triangle"/>
          </a:ln>
        </p:spPr>
        <p:style>
          <a:lnRef idx="3">
            <a:schemeClr val="accent5"/>
          </a:lnRef>
          <a:fillRef idx="0">
            <a:schemeClr val="accent5"/>
          </a:fillRef>
          <a:effectRef idx="2">
            <a:schemeClr val="accent5"/>
          </a:effectRef>
          <a:fontRef idx="minor">
            <a:schemeClr val="tx1"/>
          </a:fontRef>
        </p:style>
      </p:cxnSp>
      <p:sp>
        <p:nvSpPr>
          <p:cNvPr id="4" name="TextBox 3">
            <a:extLst>
              <a:ext uri="{FF2B5EF4-FFF2-40B4-BE49-F238E27FC236}">
                <a16:creationId xmlns:a16="http://schemas.microsoft.com/office/drawing/2014/main" id="{53C02CA6-06ED-4ABA-BF64-F60D71168E1D}"/>
              </a:ext>
            </a:extLst>
          </p:cNvPr>
          <p:cNvSpPr txBox="1"/>
          <p:nvPr/>
        </p:nvSpPr>
        <p:spPr>
          <a:xfrm>
            <a:off x="4955309" y="1711037"/>
            <a:ext cx="1080655" cy="369332"/>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Upstream</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A0F9983C-C5EA-4F56-B977-03B34A3929DC}"/>
              </a:ext>
            </a:extLst>
          </p:cNvPr>
          <p:cNvSpPr txBox="1"/>
          <p:nvPr/>
        </p:nvSpPr>
        <p:spPr>
          <a:xfrm>
            <a:off x="4782127" y="5855854"/>
            <a:ext cx="1577109" cy="369332"/>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Downstream</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AEADFA66-D2AA-41E9-8E24-7FFCA9FDA87D}"/>
              </a:ext>
            </a:extLst>
          </p:cNvPr>
          <p:cNvSpPr txBox="1"/>
          <p:nvPr/>
        </p:nvSpPr>
        <p:spPr>
          <a:xfrm>
            <a:off x="833581" y="3743036"/>
            <a:ext cx="1080655" cy="369332"/>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Fish</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C4810D94-3094-4A91-9E00-C72F479ACF89}"/>
              </a:ext>
            </a:extLst>
          </p:cNvPr>
          <p:cNvSpPr txBox="1"/>
          <p:nvPr/>
        </p:nvSpPr>
        <p:spPr>
          <a:xfrm>
            <a:off x="9273308" y="3685309"/>
            <a:ext cx="1380836" cy="369332"/>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Arial"/>
              </a:rPr>
              <a:t>Groundwater</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A6679D46-6A3E-4D53-8BCD-EFDA4E54B4D6}"/>
              </a:ext>
            </a:extLst>
          </p:cNvPr>
          <p:cNvSpPr txBox="1"/>
          <p:nvPr/>
        </p:nvSpPr>
        <p:spPr>
          <a:xfrm>
            <a:off x="2346036" y="2900218"/>
            <a:ext cx="3008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mn-cs"/>
              </a:rPr>
              <a:t>SNAP benefits for healthy food</a:t>
            </a:r>
          </a:p>
        </p:txBody>
      </p:sp>
      <p:sp>
        <p:nvSpPr>
          <p:cNvPr id="14" name="TextBox 13">
            <a:extLst>
              <a:ext uri="{FF2B5EF4-FFF2-40B4-BE49-F238E27FC236}">
                <a16:creationId xmlns:a16="http://schemas.microsoft.com/office/drawing/2014/main" id="{A163892A-2E4D-449F-ADBD-D49A14E314BB}"/>
              </a:ext>
            </a:extLst>
          </p:cNvPr>
          <p:cNvSpPr txBox="1"/>
          <p:nvPr/>
        </p:nvSpPr>
        <p:spPr>
          <a:xfrm>
            <a:off x="6710218" y="2900217"/>
            <a:ext cx="1773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mn-cs"/>
              </a:rPr>
              <a:t>Mass in Motion</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5" name="TextBox 14">
            <a:extLst>
              <a:ext uri="{FF2B5EF4-FFF2-40B4-BE49-F238E27FC236}">
                <a16:creationId xmlns:a16="http://schemas.microsoft.com/office/drawing/2014/main" id="{7F25ECBF-647D-4F26-A8D9-481BFA5D94F5}"/>
              </a:ext>
            </a:extLst>
          </p:cNvPr>
          <p:cNvSpPr txBox="1"/>
          <p:nvPr/>
        </p:nvSpPr>
        <p:spPr>
          <a:xfrm>
            <a:off x="2346035" y="4643581"/>
            <a:ext cx="3008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mn-cs"/>
              </a:rPr>
              <a:t>Healthy Food Cooking Classes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45D5561D-0407-411D-9936-B7498ECA62DB}"/>
              </a:ext>
            </a:extLst>
          </p:cNvPr>
          <p:cNvSpPr txBox="1"/>
          <p:nvPr/>
        </p:nvSpPr>
        <p:spPr>
          <a:xfrm>
            <a:off x="5936672" y="4505036"/>
            <a:ext cx="33320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badi Extra Light"/>
                <a:ea typeface="+mn-ea"/>
                <a:cs typeface="+mn-cs"/>
              </a:rPr>
              <a:t>Technical Assistance to grocery stores in low-income communities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154193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379317" y="1828800"/>
            <a:ext cx="10820462" cy="4474144"/>
          </a:xfrm>
          <a:prstGeom prst="rect">
            <a:avLst/>
          </a:prstGeom>
        </p:spPr>
        <p:txBody>
          <a:bodyPr spcFirstLastPara="1" wrap="square" lIns="91433" tIns="45700" rIns="91433" bIns="45700" anchor="t" anchorCtr="0">
            <a:noAutofit/>
          </a:bodyPr>
          <a:lstStyle/>
          <a:p>
            <a:pPr marL="528985" indent="-342900"/>
            <a:r>
              <a:rPr lang="en-US" sz="3200">
                <a:solidFill>
                  <a:schemeClr val="tx1"/>
                </a:solidFill>
                <a:latin typeface="Abadi Extra Light"/>
              </a:rPr>
              <a:t>Socio-economic differences do not explain racial inequities.</a:t>
            </a:r>
          </a:p>
          <a:p>
            <a:pPr marL="528985" indent="-342900"/>
            <a:r>
              <a:rPr lang="en-US" sz="3200">
                <a:solidFill>
                  <a:schemeClr val="tx1"/>
                </a:solidFill>
                <a:latin typeface="Abadi Extra Light"/>
              </a:rPr>
              <a:t>Racial inequities look the same across systems.</a:t>
            </a:r>
          </a:p>
          <a:p>
            <a:pPr marL="528985" indent="-342900"/>
            <a:r>
              <a:rPr lang="en-US" sz="3200">
                <a:solidFill>
                  <a:schemeClr val="tx1"/>
                </a:solidFill>
                <a:latin typeface="Abadi Extra Light"/>
              </a:rPr>
              <a:t>Inequities are caused by systems, regardless of people’s culture or behavior.</a:t>
            </a:r>
          </a:p>
          <a:p>
            <a:pPr marL="528985" indent="-342900"/>
            <a:r>
              <a:rPr lang="en-US" sz="3200">
                <a:solidFill>
                  <a:schemeClr val="tx1"/>
                </a:solidFill>
                <a:latin typeface="Abadi Extra Light"/>
              </a:rPr>
              <a:t>Reliance on dominant framing prevents us from seeing real problems and developing real solutions.</a:t>
            </a:r>
          </a:p>
        </p:txBody>
      </p:sp>
      <p:sp>
        <p:nvSpPr>
          <p:cNvPr id="2" name="Rectangle 1">
            <a:extLst>
              <a:ext uri="{FF2B5EF4-FFF2-40B4-BE49-F238E27FC236}">
                <a16:creationId xmlns:a16="http://schemas.microsoft.com/office/drawing/2014/main" id="{122BA1BB-005A-4FF0-80F3-A294F73292A2}"/>
              </a:ext>
            </a:extLst>
          </p:cNvPr>
          <p:cNvSpPr/>
          <p:nvPr/>
        </p:nvSpPr>
        <p:spPr>
          <a:xfrm>
            <a:off x="1" y="131669"/>
            <a:ext cx="12191999" cy="9981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Google Shape;67;p15"/>
          <p:cNvSpPr txBox="1">
            <a:spLocks noGrp="1"/>
          </p:cNvSpPr>
          <p:nvPr>
            <p:ph type="title"/>
          </p:nvPr>
        </p:nvSpPr>
        <p:spPr>
          <a:xfrm>
            <a:off x="684179" y="16220"/>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FINAL TAKEAWAYS</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6" y="6612556"/>
            <a:ext cx="12191999" cy="2422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6" y="6522679"/>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57190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4267" b="1" i="0" u="none" strike="noStrike" kern="0" cap="none" spc="0" normalizeH="0" baseline="0" noProof="0">
                <a:ln>
                  <a:noFill/>
                </a:ln>
                <a:solidFill>
                  <a:srgbClr val="FFFFFF"/>
                </a:solidFill>
                <a:effectLst/>
                <a:uLnTx/>
                <a:uFillTx/>
                <a:latin typeface="Abadi Extra Light"/>
                <a:ea typeface="+mn-lt"/>
                <a:cs typeface="Arial"/>
                <a:sym typeface="Arial"/>
              </a:rPr>
              <a:t>       </a:t>
            </a:r>
            <a:endParaRPr kumimoji="0" lang="en-US" sz="4267" b="0" i="0" u="none" strike="noStrike" kern="0" cap="none" spc="0" normalizeH="0" baseline="0" noProof="0">
              <a:ln>
                <a:noFill/>
              </a:ln>
              <a:solidFill>
                <a:srgbClr val="FFFFFF"/>
              </a:solidFill>
              <a:effectLst/>
              <a:uLnTx/>
              <a:uFillTx/>
              <a:latin typeface="Abadi Extra Light"/>
              <a:ea typeface="+mn-ea"/>
              <a:cs typeface="+mn-cs"/>
              <a:sym typeface="Arial"/>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373827" y="3853363"/>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 sz="4267" b="1" i="0" u="none" strike="noStrike" kern="0" cap="none" spc="800" normalizeH="0" baseline="0" noProof="0">
                <a:ln>
                  <a:noFill/>
                </a:ln>
                <a:solidFill>
                  <a:srgbClr val="FFFFFF"/>
                </a:solidFill>
                <a:effectLst/>
                <a:uLnTx/>
                <a:uFillTx/>
                <a:latin typeface="Abadi Extra Light"/>
                <a:cs typeface="Arial"/>
                <a:sym typeface="Arial"/>
              </a:rPr>
              <a:t>THANK YOU!</a:t>
            </a:r>
            <a:endParaRPr kumimoji="0" lang="en-US" sz="1467"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89;p36">
            <a:extLst>
              <a:ext uri="{FF2B5EF4-FFF2-40B4-BE49-F238E27FC236}">
                <a16:creationId xmlns:a16="http://schemas.microsoft.com/office/drawing/2014/main" id="{B698AEA1-87D6-124D-BA45-8F75120EF472}"/>
              </a:ext>
            </a:extLst>
          </p:cNvPr>
          <p:cNvSpPr txBox="1">
            <a:spLocks/>
          </p:cNvSpPr>
          <p:nvPr/>
        </p:nvSpPr>
        <p:spPr>
          <a:xfrm>
            <a:off x="1373827" y="4568956"/>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2400" b="1" i="0" u="none" strike="noStrike" kern="0" cap="none" spc="400" normalizeH="0" baseline="0" noProof="0">
                <a:ln>
                  <a:noFill/>
                </a:ln>
                <a:solidFill>
                  <a:srgbClr val="FFFFFF"/>
                </a:solidFill>
                <a:effectLst/>
                <a:uLnTx/>
                <a:uFillTx/>
                <a:latin typeface="Abadi Extra Light"/>
                <a:cs typeface="Arial"/>
                <a:sym typeface="Arial"/>
              </a:rPr>
              <a:t>F</a:t>
            </a:r>
            <a:r>
              <a:rPr kumimoji="0" lang="en" sz="2400" b="1" i="0" u="none" strike="noStrike" kern="0" cap="none" spc="400" normalizeH="0" baseline="0" noProof="0">
                <a:ln>
                  <a:noFill/>
                </a:ln>
                <a:solidFill>
                  <a:srgbClr val="FFFFFF"/>
                </a:solidFill>
                <a:effectLst/>
                <a:uLnTx/>
                <a:uFillTx/>
                <a:latin typeface="Abadi Extra Light"/>
                <a:cs typeface="Arial"/>
                <a:sym typeface="Arial"/>
              </a:rPr>
              <a:t>or more details including geographic and population specific data, please visit </a:t>
            </a:r>
            <a:r>
              <a:rPr kumimoji="0" lang="en-US" sz="2400" b="1" i="0" u="none" strike="noStrike" kern="0" cap="none" spc="400" normalizeH="0" baseline="0" noProof="0">
                <a:ln>
                  <a:noFill/>
                </a:ln>
                <a:solidFill>
                  <a:srgbClr val="FFFFFF"/>
                </a:solidFill>
                <a:effectLst/>
                <a:uLnTx/>
                <a:uFillTx/>
                <a:latin typeface="Abadi Extra Light"/>
                <a:cs typeface="Arial"/>
                <a:sym typeface="Arial"/>
                <a:hlinkClick r:id="rId3">
                  <a:extLst>
                    <a:ext uri="{A12FA001-AC4F-418D-AE19-62706E023703}">
                      <ahyp:hlinkClr xmlns:ahyp="http://schemas.microsoft.com/office/drawing/2018/hyperlinkcolor" val="tx"/>
                    </a:ext>
                  </a:extLst>
                </a:hlinkClick>
              </a:rPr>
              <a:t>https://www.mass.gov/covidsurvey</a:t>
            </a:r>
            <a:r>
              <a:rPr kumimoji="0" lang="en-US" sz="2400" b="1" i="0" u="none" strike="noStrike" kern="0" cap="none" spc="400" normalizeH="0" baseline="0" noProof="0">
                <a:ln>
                  <a:noFill/>
                </a:ln>
                <a:solidFill>
                  <a:srgbClr val="FFFFFF"/>
                </a:solidFill>
                <a:effectLst/>
                <a:uLnTx/>
                <a:uFillTx/>
                <a:latin typeface="Abadi Extra Light"/>
                <a:cs typeface="Arial"/>
                <a:sym typeface="Arial"/>
              </a:rPr>
              <a:t> </a:t>
            </a:r>
            <a:endParaRPr kumimoji="0" lang="en-US" sz="1000" b="0" i="0" u="none" strike="noStrike" kern="0" cap="none" spc="400" normalizeH="0" baseline="0" noProof="0">
              <a:ln>
                <a:noFill/>
              </a:ln>
              <a:solidFill>
                <a:srgbClr val="FFFFFF"/>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0F8D3B2E-C058-48D7-86B6-2AC58A748AE5}"/>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542695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2"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0D6B6C26-D84B-CC41-B9A8-854DF182C2A2}"/>
              </a:ext>
            </a:extLst>
          </p:cNvPr>
          <p:cNvSpPr/>
          <p:nvPr/>
        </p:nvSpPr>
        <p:spPr>
          <a:xfrm>
            <a:off x="189812" y="5997888"/>
            <a:ext cx="8555437" cy="79364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90"/>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40" rtl="0" eaLnBrk="1" fontAlgn="auto" latinLnBrk="0" hangingPunct="1">
              <a:lnSpc>
                <a:spcPct val="90000"/>
              </a:lnSpc>
              <a:spcBef>
                <a:spcPts val="0"/>
              </a:spcBef>
              <a:spcAft>
                <a:spcPts val="0"/>
              </a:spcAft>
              <a:buClr>
                <a:srgbClr val="000000"/>
              </a:buClr>
              <a:buSzPts val="1400"/>
              <a:buFont typeface="Arial"/>
              <a:buNone/>
              <a:tabLst/>
              <a:defRPr/>
            </a:pPr>
            <a:r>
              <a:rPr kumimoji="0" lang="en-US" sz="4267" b="1" i="0" u="none" strike="noStrike" kern="0" cap="none" spc="800" normalizeH="0" baseline="0" noProof="0">
                <a:ln>
                  <a:noFill/>
                </a:ln>
                <a:solidFill>
                  <a:srgbClr val="FFFFFF"/>
                </a:solidFill>
                <a:effectLst/>
                <a:uLnTx/>
                <a:uFillTx/>
                <a:latin typeface="Abadi Extra Light"/>
                <a:cs typeface="Arial"/>
                <a:sym typeface="Arial"/>
              </a:rPr>
              <a:t>DATA TO ACTION</a:t>
            </a:r>
          </a:p>
        </p:txBody>
      </p:sp>
      <p:sp>
        <p:nvSpPr>
          <p:cNvPr id="3" name="Google Shape;348;p41">
            <a:extLst>
              <a:ext uri="{FF2B5EF4-FFF2-40B4-BE49-F238E27FC236}">
                <a16:creationId xmlns:a16="http://schemas.microsoft.com/office/drawing/2014/main" id="{8B8024CE-BA77-4DA5-BEAC-C4814FA3F2AE}"/>
              </a:ext>
            </a:extLst>
          </p:cNvPr>
          <p:cNvSpPr txBox="1"/>
          <p:nvPr/>
        </p:nvSpPr>
        <p:spPr>
          <a:xfrm>
            <a:off x="2" y="864964"/>
            <a:ext cx="12191999" cy="1365619"/>
          </a:xfrm>
          <a:prstGeom prst="rect">
            <a:avLst/>
          </a:prstGeom>
          <a:solidFill>
            <a:schemeClr val="bg1">
              <a:lumMod val="50000"/>
            </a:schemeClr>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5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FFFFFF"/>
                </a:solidFill>
                <a:effectLst/>
                <a:uLnTx/>
                <a:uFillTx/>
                <a:latin typeface="Abadi Extra Light"/>
                <a:ea typeface="+mn-ea"/>
                <a:cs typeface="Arial"/>
                <a:sym typeface="Arial"/>
              </a:rPr>
              <a:t>We are getting input from both internal and external stakeholders </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a:ln>
                  <a:noFill/>
                </a:ln>
                <a:solidFill>
                  <a:srgbClr val="FFFFFF"/>
                </a:solidFill>
                <a:effectLst/>
                <a:uLnTx/>
                <a:uFillTx/>
                <a:latin typeface="Abadi Extra Light"/>
                <a:ea typeface="+mn-ea"/>
                <a:cs typeface="Arial"/>
                <a:sym typeface="Arial"/>
              </a:rPr>
              <a:t>in order to convert these data to action.</a:t>
            </a:r>
          </a:p>
        </p:txBody>
      </p:sp>
      <p:sp>
        <p:nvSpPr>
          <p:cNvPr id="5" name="TextBox 4">
            <a:extLst>
              <a:ext uri="{FF2B5EF4-FFF2-40B4-BE49-F238E27FC236}">
                <a16:creationId xmlns:a16="http://schemas.microsoft.com/office/drawing/2014/main" id="{74CF4AB8-7B0A-9B49-9E40-11DE70D1BB29}"/>
              </a:ext>
            </a:extLst>
          </p:cNvPr>
          <p:cNvSpPr txBox="1"/>
          <p:nvPr/>
        </p:nvSpPr>
        <p:spPr>
          <a:xfrm>
            <a:off x="132373" y="2980839"/>
            <a:ext cx="3843883" cy="3486351"/>
          </a:xfrm>
          <a:prstGeom prst="rect">
            <a:avLst/>
          </a:prstGeom>
          <a:solidFill>
            <a:srgbClr val="4E8F00"/>
          </a:solidFill>
        </p:spPr>
        <p:txBody>
          <a:bodyPr wrap="square" tIns="182880" rtlCol="0">
            <a:noAutofit/>
          </a:bodyPr>
          <a:lstStyle/>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 sz="2000" b="1" i="0" u="none" strike="noStrike" kern="0" cap="none" spc="300" normalizeH="0" baseline="0" noProof="0">
                <a:ln>
                  <a:noFill/>
                </a:ln>
                <a:solidFill>
                  <a:srgbClr val="FFFFFF"/>
                </a:solidFill>
                <a:effectLst/>
                <a:uLnTx/>
                <a:uFillTx/>
                <a:latin typeface="Abadi" panose="020B0604020104020204" pitchFamily="34" charset="0"/>
                <a:ea typeface="+mn-ea"/>
                <a:cs typeface="Abadi Extra Light" panose="020F0302020204030204" pitchFamily="34" charset="0"/>
                <a:sym typeface="Calibri"/>
              </a:rPr>
              <a:t>INTERNAL GROUPS</a:t>
            </a:r>
          </a:p>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 sz="1800" b="0" i="0" u="none" strike="noStrike" kern="0" cap="none" spc="0" normalizeH="0" baseline="0" noProof="0">
                <a:ln>
                  <a:noFill/>
                </a:ln>
                <a:solidFill>
                  <a:srgbClr val="FFFFFF"/>
                </a:solidFill>
                <a:effectLst/>
                <a:uLnTx/>
                <a:uFillTx/>
                <a:latin typeface="Abadi Extra Light"/>
                <a:ea typeface="+mn-ea"/>
                <a:cs typeface="Abadi Extra Light" panose="020F0302020204030204" pitchFamily="34" charset="0"/>
                <a:sym typeface="Calibri"/>
              </a:rPr>
              <a:t> </a:t>
            </a:r>
            <a:r>
              <a:rPr kumimoji="0" lang="en" sz="1600" b="0" i="0" u="none" strike="noStrike" kern="0" cap="none" spc="0" normalizeH="0" baseline="0" noProof="0">
                <a:ln>
                  <a:noFill/>
                </a:ln>
                <a:solidFill>
                  <a:srgbClr val="FFFFFF"/>
                </a:solidFill>
                <a:effectLst/>
                <a:uLnTx/>
                <a:uFillTx/>
                <a:latin typeface="Abadi Extra Light"/>
                <a:ea typeface="+mn-ea"/>
                <a:cs typeface="Abadi Extra Light" panose="020F0302020204030204" pitchFamily="34" charset="0"/>
                <a:sym typeface="Calibri"/>
              </a:rPr>
              <a:t>Established a Data to Action (DTA) Workgroup to convene Bureaus, Offices, work groups etc. in integrating findings into DPH actions.</a:t>
            </a:r>
          </a:p>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endParaRPr kumimoji="0" lang="en-US" sz="1600" b="0" i="0" u="none" strike="noStrike" kern="0" cap="none" spc="0" normalizeH="0" baseline="0" noProof="0">
              <a:ln>
                <a:noFill/>
              </a:ln>
              <a:solidFill>
                <a:srgbClr val="FFFFFF"/>
              </a:solidFill>
              <a:effectLst/>
              <a:uLnTx/>
              <a:uFillTx/>
              <a:latin typeface="Abadi Extra Light"/>
              <a:ea typeface="+mn-ea"/>
              <a:cs typeface="Arial"/>
              <a:sym typeface="Calibri"/>
            </a:endParaRPr>
          </a:p>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US" sz="1600" b="0" i="1" u="none" strike="noStrike" kern="0" cap="none" spc="0" normalizeH="0" baseline="0" noProof="0">
                <a:ln>
                  <a:noFill/>
                </a:ln>
                <a:solidFill>
                  <a:srgbClr val="FFFFFF"/>
                </a:solidFill>
                <a:effectLst/>
                <a:uLnTx/>
                <a:uFillTx/>
                <a:latin typeface="Abadi Extra Light"/>
                <a:ea typeface="+mn-ea"/>
                <a:cs typeface="Arial"/>
                <a:sym typeface="Calibri"/>
              </a:rPr>
              <a:t>E</a:t>
            </a:r>
            <a:r>
              <a:rPr kumimoji="0" lang="en" sz="1600" b="0" i="1" u="none" strike="noStrike" kern="0" cap="none" spc="0" normalizeH="0" baseline="0" noProof="0">
                <a:ln>
                  <a:noFill/>
                </a:ln>
                <a:solidFill>
                  <a:srgbClr val="FFFFFF"/>
                </a:solidFill>
                <a:effectLst/>
                <a:uLnTx/>
                <a:uFillTx/>
                <a:latin typeface="Abadi Extra Light"/>
                <a:ea typeface="+mn-ea"/>
                <a:cs typeface="Arial"/>
                <a:sym typeface="Calibri"/>
              </a:rPr>
              <a:t>g. </a:t>
            </a:r>
            <a:r>
              <a:rPr kumimoji="0" lang="en-US" sz="1600" b="0" i="1" u="none" strike="noStrike" kern="0" cap="none" spc="0" normalizeH="0" baseline="0" noProof="0">
                <a:ln>
                  <a:noFill/>
                </a:ln>
                <a:solidFill>
                  <a:srgbClr val="FFFFFF"/>
                </a:solidFill>
                <a:effectLst/>
                <a:uLnTx/>
                <a:uFillTx/>
                <a:latin typeface="Abadi Extra Light"/>
                <a:ea typeface="+mn-ea"/>
                <a:cs typeface="Arial"/>
                <a:sym typeface="Calibri"/>
              </a:rPr>
              <a:t>integrate population specific lessons learned into the launch of the Vaccine Equity Initiative among the top 20 impacted towns/cities</a:t>
            </a:r>
            <a:endParaRPr kumimoji="0" lang="en-US" sz="16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6A14DA2B-3A50-DD43-8D4B-4877F7B39647}"/>
              </a:ext>
            </a:extLst>
          </p:cNvPr>
          <p:cNvSpPr txBox="1"/>
          <p:nvPr/>
        </p:nvSpPr>
        <p:spPr>
          <a:xfrm>
            <a:off x="4177625" y="2964874"/>
            <a:ext cx="3843883" cy="3486351"/>
          </a:xfrm>
          <a:prstGeom prst="rect">
            <a:avLst/>
          </a:prstGeom>
          <a:solidFill>
            <a:srgbClr val="0070C0"/>
          </a:solidFill>
        </p:spPr>
        <p:txBody>
          <a:bodyPr wrap="square" lIns="121920" tIns="182880" rIns="121920" bIns="60960" rtlCol="0" anchor="t">
            <a:noAutofit/>
          </a:bodyPr>
          <a:lstStyle/>
          <a:p>
            <a:pPr marL="168482"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 sz="2000" b="1" i="0" u="none" strike="noStrike" kern="0" cap="none" spc="300" normalizeH="0" baseline="0" noProof="0">
                <a:ln>
                  <a:noFill/>
                </a:ln>
                <a:solidFill>
                  <a:srgbClr val="FFFFFF"/>
                </a:solidFill>
                <a:effectLst/>
                <a:uLnTx/>
                <a:uFillTx/>
                <a:latin typeface="Abadi"/>
                <a:ea typeface="+mn-ea"/>
                <a:cs typeface="Arial"/>
                <a:sym typeface="Arial"/>
              </a:rPr>
              <a:t>COLLABORATORS </a:t>
            </a: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a:p>
            <a:pPr marL="168482"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 sz="1600" b="0" i="0" u="none" strike="noStrike" kern="0" cap="none" spc="0" normalizeH="0" baseline="0" noProof="0">
                <a:ln>
                  <a:noFill/>
                </a:ln>
                <a:solidFill>
                  <a:srgbClr val="FFFFFF"/>
                </a:solidFill>
                <a:effectLst/>
                <a:uLnTx/>
                <a:uFillTx/>
                <a:latin typeface="Abadi Extra Light"/>
                <a:ea typeface="+mn-ea"/>
                <a:cs typeface="Abadi Extra Light" panose="020F0302020204030204" pitchFamily="34" charset="0"/>
                <a:sym typeface="Arial"/>
              </a:rPr>
              <a:t>We are eliciting input from our advisory groups (</a:t>
            </a:r>
            <a:r>
              <a:rPr kumimoji="0" lang="en" sz="1600" b="0" i="0" u="none" strike="noStrike" kern="0" cap="none" spc="0" normalizeH="0" baseline="0" noProof="0" err="1">
                <a:ln>
                  <a:noFill/>
                </a:ln>
                <a:solidFill>
                  <a:srgbClr val="FFFFFF"/>
                </a:solidFill>
                <a:effectLst/>
                <a:uLnTx/>
                <a:uFillTx/>
                <a:latin typeface="Abadi Extra Light"/>
                <a:ea typeface="+mn-ea"/>
                <a:cs typeface="Abadi Extra Light" panose="020F0302020204030204" pitchFamily="34" charset="0"/>
                <a:sym typeface="Arial"/>
              </a:rPr>
              <a:t>eg.</a:t>
            </a:r>
            <a:r>
              <a:rPr kumimoji="0" lang="en" sz="1600" b="0" i="0" u="none" strike="noStrike" kern="0" cap="none" spc="0" normalizeH="0" baseline="0" noProof="0">
                <a:ln>
                  <a:noFill/>
                </a:ln>
                <a:solidFill>
                  <a:srgbClr val="FFFFFF"/>
                </a:solidFill>
                <a:effectLst/>
                <a:uLnTx/>
                <a:uFillTx/>
                <a:latin typeface="Abadi Extra Light"/>
                <a:ea typeface="+mn-ea"/>
                <a:cs typeface="Abadi Extra Light" panose="020F0302020204030204" pitchFamily="34" charset="0"/>
                <a:sym typeface="Arial"/>
              </a:rPr>
              <a:t> HEAG, Tribal Partners) to help us interpret and identify possible actions resulting from the data.</a:t>
            </a:r>
            <a:endParaRPr kumimoji="0" lang="en" sz="1600"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a:p>
            <a:pPr marL="168482" marR="0" lvl="0" indent="0" algn="ctr" defTabSz="1219140" rtl="0" eaLnBrk="1" fontAlgn="auto" latinLnBrk="0" hangingPunct="1">
              <a:lnSpc>
                <a:spcPct val="114999"/>
              </a:lnSpc>
              <a:spcBef>
                <a:spcPts val="0"/>
              </a:spcBef>
              <a:spcAft>
                <a:spcPts val="0"/>
              </a:spcAft>
              <a:buClr>
                <a:srgbClr val="073763"/>
              </a:buClr>
              <a:buSzPts val="1600"/>
              <a:buFontTx/>
              <a:buNone/>
              <a:tabLst/>
              <a:defRPr/>
            </a:pPr>
            <a:endParaRPr kumimoji="0" lang="en-US" sz="1600" b="0" i="0" u="none" strike="noStrike" kern="0" cap="none" spc="0" normalizeH="0" baseline="0" noProof="0">
              <a:ln>
                <a:noFill/>
              </a:ln>
              <a:solidFill>
                <a:srgbClr val="FFFFFF"/>
              </a:solidFill>
              <a:effectLst/>
              <a:uLnTx/>
              <a:uFillTx/>
              <a:latin typeface="Abadi Extra Light"/>
              <a:ea typeface="+mn-ea"/>
              <a:cs typeface="Arial"/>
              <a:sym typeface="Arial"/>
            </a:endParaRPr>
          </a:p>
          <a:p>
            <a:pPr marL="168482"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US" sz="1600" b="0" i="1" u="none" strike="noStrike" kern="0" cap="none" spc="0" normalizeH="0" baseline="0" noProof="0">
                <a:ln>
                  <a:noFill/>
                </a:ln>
                <a:solidFill>
                  <a:srgbClr val="FFFFFF"/>
                </a:solidFill>
                <a:effectLst/>
                <a:uLnTx/>
                <a:uFillTx/>
                <a:latin typeface="Abadi Extra Light"/>
                <a:ea typeface="+mn-ea"/>
                <a:cs typeface="Arial"/>
                <a:sym typeface="Calibri"/>
              </a:rPr>
              <a:t>E</a:t>
            </a:r>
            <a:r>
              <a:rPr kumimoji="0" lang="en" sz="1600" b="0" i="1" u="none" strike="noStrike" kern="0" cap="none" spc="0" normalizeH="0" baseline="0" noProof="0">
                <a:ln>
                  <a:noFill/>
                </a:ln>
                <a:solidFill>
                  <a:srgbClr val="FFFFFF"/>
                </a:solidFill>
                <a:effectLst/>
                <a:uLnTx/>
                <a:uFillTx/>
                <a:latin typeface="Abadi Extra Light"/>
                <a:ea typeface="+mn-ea"/>
                <a:cs typeface="Arial"/>
                <a:sym typeface="Calibri"/>
              </a:rPr>
              <a:t>g. improve accessible options on the vaccine website after hearing from external partners that existing measures still posed accessibility barriers</a:t>
            </a:r>
            <a:endParaRPr kumimoji="0" lang="en-US" sz="1600" b="0" i="1"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4" name="TextBox 13">
            <a:extLst>
              <a:ext uri="{FF2B5EF4-FFF2-40B4-BE49-F238E27FC236}">
                <a16:creationId xmlns:a16="http://schemas.microsoft.com/office/drawing/2014/main" id="{B457FCB9-C15A-9A44-9E81-1317394E32BC}"/>
              </a:ext>
            </a:extLst>
          </p:cNvPr>
          <p:cNvSpPr txBox="1"/>
          <p:nvPr/>
        </p:nvSpPr>
        <p:spPr>
          <a:xfrm>
            <a:off x="8222877" y="2948910"/>
            <a:ext cx="3843883" cy="3486351"/>
          </a:xfrm>
          <a:prstGeom prst="rect">
            <a:avLst/>
          </a:prstGeom>
          <a:solidFill>
            <a:schemeClr val="accent1">
              <a:lumMod val="75000"/>
            </a:schemeClr>
          </a:solidFill>
        </p:spPr>
        <p:txBody>
          <a:bodyPr wrap="square" tIns="182880" rtlCol="0">
            <a:noAutofit/>
          </a:bodyPr>
          <a:lstStyle/>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 sz="1800" b="1" i="0" u="none" strike="noStrike" kern="0" cap="none" spc="300" normalizeH="0" baseline="0" noProof="0">
                <a:ln>
                  <a:noFill/>
                </a:ln>
                <a:solidFill>
                  <a:srgbClr val="FFFFFF"/>
                </a:solidFill>
                <a:effectLst/>
                <a:uLnTx/>
                <a:uFillTx/>
                <a:latin typeface="Abadi" panose="020B0604020104020204" pitchFamily="34" charset="0"/>
                <a:ea typeface="+mn-ea"/>
                <a:cs typeface="Arial"/>
                <a:sym typeface="Arial"/>
              </a:rPr>
              <a:t>LOCAL PARTNERS </a:t>
            </a:r>
          </a:p>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 sz="1600" b="0" i="0" u="none" strike="noStrike" kern="0" cap="none" spc="0" normalizeH="0" baseline="0" noProof="0">
                <a:ln>
                  <a:noFill/>
                </a:ln>
                <a:solidFill>
                  <a:srgbClr val="FFFFFF"/>
                </a:solidFill>
                <a:effectLst/>
                <a:uLnTx/>
                <a:uFillTx/>
                <a:latin typeface="Abadi Extra Light"/>
                <a:ea typeface="+mn-ea"/>
                <a:cs typeface="Abadi Extra Light" panose="020F0302020204030204" pitchFamily="34" charset="0"/>
                <a:sym typeface="Arial"/>
              </a:rPr>
              <a:t>We are also providing the data presented here by granular geographies, and populations. to equip our local partners in tailoring their own pandemic response.</a:t>
            </a:r>
            <a:endParaRPr kumimoji="0" lang="en" sz="1600" b="0" i="0" u="none" strike="noStrike" kern="0" cap="none" spc="0" normalizeH="0" baseline="0" noProof="0">
              <a:ln>
                <a:noFill/>
              </a:ln>
              <a:solidFill>
                <a:srgbClr val="FFFFFF"/>
              </a:solidFill>
              <a:effectLst/>
              <a:uLnTx/>
              <a:uFillTx/>
              <a:latin typeface="Abadi Extra Light" panose="020F0302020204030204" pitchFamily="34" charset="0"/>
              <a:ea typeface="+mn-ea"/>
              <a:cs typeface="Abadi Extra Light" panose="020F0302020204030204" pitchFamily="34" charset="0"/>
              <a:sym typeface="Arial"/>
            </a:endParaRPr>
          </a:p>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endParaRPr kumimoji="0" lang="en-US" sz="1400" b="0" i="0" u="none" strike="noStrike" kern="0" cap="none" spc="0" normalizeH="0" baseline="0" noProof="0">
              <a:ln>
                <a:noFill/>
              </a:ln>
              <a:solidFill>
                <a:srgbClr val="FFFFFF"/>
              </a:solidFill>
              <a:effectLst/>
              <a:uLnTx/>
              <a:uFillTx/>
              <a:latin typeface="Abadi Extra Light"/>
              <a:ea typeface="+mn-ea"/>
              <a:cs typeface="Arial"/>
              <a:sym typeface="Calibri"/>
            </a:endParaRPr>
          </a:p>
          <a:p>
            <a:pPr marL="169326" marR="0" lvl="0" indent="0" algn="ctr" defTabSz="1219140" rtl="0" eaLnBrk="1" fontAlgn="auto" latinLnBrk="0" hangingPunct="1">
              <a:lnSpc>
                <a:spcPct val="114999"/>
              </a:lnSpc>
              <a:spcBef>
                <a:spcPts val="0"/>
              </a:spcBef>
              <a:spcAft>
                <a:spcPts val="0"/>
              </a:spcAft>
              <a:buClr>
                <a:srgbClr val="073763"/>
              </a:buClr>
              <a:buSzPts val="1600"/>
              <a:buFontTx/>
              <a:buNone/>
              <a:tabLst/>
              <a:defRPr/>
            </a:pPr>
            <a:r>
              <a:rPr kumimoji="0" lang="en-US" sz="1600" b="0" i="1" u="none" strike="noStrike" kern="0" cap="none" spc="0" normalizeH="0" baseline="0" noProof="0" err="1">
                <a:ln>
                  <a:noFill/>
                </a:ln>
                <a:solidFill>
                  <a:srgbClr val="FFFFFF"/>
                </a:solidFill>
                <a:effectLst/>
                <a:uLnTx/>
                <a:uFillTx/>
                <a:latin typeface="Abadi Extra Light"/>
                <a:ea typeface="+mn-ea"/>
                <a:cs typeface="Arial"/>
                <a:sym typeface="Calibri"/>
              </a:rPr>
              <a:t>Eg.</a:t>
            </a:r>
            <a:r>
              <a:rPr kumimoji="0" lang="en-US" sz="1600" b="0" i="1" u="none" strike="noStrike" kern="0" cap="none" spc="0" normalizeH="0" baseline="0" noProof="0">
                <a:ln>
                  <a:noFill/>
                </a:ln>
                <a:solidFill>
                  <a:srgbClr val="FFFFFF"/>
                </a:solidFill>
                <a:effectLst/>
                <a:uLnTx/>
                <a:uFillTx/>
                <a:latin typeface="Abadi Extra Light"/>
                <a:ea typeface="+mn-ea"/>
                <a:cs typeface="Arial"/>
                <a:sym typeface="Calibri"/>
              </a:rPr>
              <a:t> Providing data by race, ethnicity groups, sexual orientation, gender identity, transgender status, types of disability, income, education, language spoken, geography, rural cluster, age, etc.</a:t>
            </a:r>
          </a:p>
        </p:txBody>
      </p:sp>
      <p:cxnSp>
        <p:nvCxnSpPr>
          <p:cNvPr id="7" name="Elbow Connector 6">
            <a:extLst>
              <a:ext uri="{FF2B5EF4-FFF2-40B4-BE49-F238E27FC236}">
                <a16:creationId xmlns:a16="http://schemas.microsoft.com/office/drawing/2014/main" id="{988F578B-6EA9-D444-95E8-817429730AD3}"/>
              </a:ext>
            </a:extLst>
          </p:cNvPr>
          <p:cNvCxnSpPr>
            <a:cxnSpLocks/>
            <a:stCxn id="3" idx="2"/>
            <a:endCxn id="5" idx="0"/>
          </p:cNvCxnSpPr>
          <p:nvPr/>
        </p:nvCxnSpPr>
        <p:spPr>
          <a:xfrm rot="5400000">
            <a:off x="3700031" y="584869"/>
            <a:ext cx="750256" cy="4041687"/>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1A9BE11A-B50B-7841-93AB-50628F56C03E}"/>
              </a:ext>
            </a:extLst>
          </p:cNvPr>
          <p:cNvCxnSpPr>
            <a:cxnSpLocks/>
            <a:stCxn id="3" idx="2"/>
            <a:endCxn id="14" idx="0"/>
          </p:cNvCxnSpPr>
          <p:nvPr/>
        </p:nvCxnSpPr>
        <p:spPr>
          <a:xfrm rot="16200000" flipH="1">
            <a:off x="7761246" y="565337"/>
            <a:ext cx="718327" cy="4048817"/>
          </a:xfrm>
          <a:prstGeom prst="bent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197919D6-02DF-714A-B098-575293F0907A}"/>
              </a:ext>
            </a:extLst>
          </p:cNvPr>
          <p:cNvCxnSpPr>
            <a:cxnSpLocks/>
            <a:stCxn id="3" idx="2"/>
            <a:endCxn id="13" idx="0"/>
          </p:cNvCxnSpPr>
          <p:nvPr/>
        </p:nvCxnSpPr>
        <p:spPr>
          <a:xfrm rot="16200000" flipH="1">
            <a:off x="5730639" y="2595944"/>
            <a:ext cx="734291" cy="3565"/>
          </a:xfrm>
          <a:prstGeom prst="bent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8EB965B-9D5B-46EC-B3C2-6155F0CA5E8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720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3" grpId="0" animBg="1"/>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p18">
            <a:extLst>
              <a:ext uri="{FF2B5EF4-FFF2-40B4-BE49-F238E27FC236}">
                <a16:creationId xmlns:a16="http://schemas.microsoft.com/office/drawing/2014/main" id="{41934EE2-5F34-E94F-9A99-CC49FF1F491B}"/>
              </a:ext>
            </a:extLst>
          </p:cNvPr>
          <p:cNvSpPr txBox="1"/>
          <p:nvPr/>
        </p:nvSpPr>
        <p:spPr>
          <a:xfrm>
            <a:off x="8823820" y="233453"/>
            <a:ext cx="3130464" cy="1567696"/>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lt"/>
                <a:cs typeface="Calibri"/>
                <a:sym typeface="Lato"/>
              </a:rPr>
              <a:t>HEALTH LITERACY &amp; </a:t>
            </a:r>
            <a:r>
              <a:rPr kumimoji="0" lang="en-US" sz="1451" b="1" i="0" u="none" strike="noStrike" kern="1200" cap="none" spc="0" normalizeH="0" baseline="0" noProof="0">
                <a:ln>
                  <a:noFill/>
                </a:ln>
                <a:solidFill>
                  <a:prstClr val="black"/>
                </a:solidFill>
                <a:effectLst/>
                <a:uLnTx/>
                <a:uFillTx/>
                <a:latin typeface="Abadi Extra Light"/>
                <a:ea typeface="+mn-lt"/>
                <a:cs typeface="Calibri"/>
                <a:sym typeface="Calibri"/>
              </a:rPr>
              <a:t>TRUST</a:t>
            </a:r>
            <a:endParaRPr kumimoji="0" lang="en-US" sz="1451" b="0" i="0" u="none" strike="noStrike" kern="120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lt"/>
                <a:cs typeface="Calibri"/>
                <a:sym typeface="Arial"/>
              </a:rPr>
              <a:t>How can we craft understandable messaging that also addresses concerns and fears not just recommended actions?</a:t>
            </a:r>
            <a:endParaRPr kumimoji="0" lang="en-US" sz="1451" b="0" i="0" u="none" strike="noStrike" kern="1200" cap="none" spc="0" normalizeH="0" baseline="0" noProof="0">
              <a:ln>
                <a:noFill/>
              </a:ln>
              <a:solidFill>
                <a:prstClr val="black"/>
              </a:solidFill>
              <a:effectLst/>
              <a:uLnTx/>
              <a:uFillTx/>
              <a:latin typeface="Abadi Extra Light"/>
              <a:ea typeface="+mn-ea"/>
              <a:cs typeface="Arial"/>
              <a:sym typeface="Arial"/>
            </a:endParaRPr>
          </a:p>
        </p:txBody>
      </p:sp>
      <p:cxnSp>
        <p:nvCxnSpPr>
          <p:cNvPr id="6" name="Google Shape;111;p18">
            <a:extLst>
              <a:ext uri="{FF2B5EF4-FFF2-40B4-BE49-F238E27FC236}">
                <a16:creationId xmlns:a16="http://schemas.microsoft.com/office/drawing/2014/main" id="{14C495AB-AC60-EB4B-851C-14F5FDDBEB8D}"/>
              </a:ext>
            </a:extLst>
          </p:cNvPr>
          <p:cNvCxnSpPr/>
          <p:nvPr/>
        </p:nvCxnSpPr>
        <p:spPr>
          <a:xfrm rot="10800000" flipH="1">
            <a:off x="2764800" y="3960400"/>
            <a:ext cx="1593200" cy="964400"/>
          </a:xfrm>
          <a:prstGeom prst="straightConnector1">
            <a:avLst/>
          </a:prstGeom>
          <a:noFill/>
          <a:ln w="9525" cap="flat" cmpd="sng">
            <a:solidFill>
              <a:schemeClr val="accent2"/>
            </a:solidFill>
            <a:prstDash val="solid"/>
            <a:round/>
            <a:headEnd type="none" w="med" len="med"/>
            <a:tailEnd type="none" w="med" len="med"/>
          </a:ln>
        </p:spPr>
      </p:cxnSp>
      <p:cxnSp>
        <p:nvCxnSpPr>
          <p:cNvPr id="7" name="Google Shape;116;p18">
            <a:extLst>
              <a:ext uri="{FF2B5EF4-FFF2-40B4-BE49-F238E27FC236}">
                <a16:creationId xmlns:a16="http://schemas.microsoft.com/office/drawing/2014/main" id="{030F30EF-FDAB-E940-AEA8-4A8FECE32F08}"/>
              </a:ext>
            </a:extLst>
          </p:cNvPr>
          <p:cNvCxnSpPr>
            <a:cxnSpLocks/>
            <a:stCxn id="9" idx="0"/>
            <a:endCxn id="38" idx="2"/>
          </p:cNvCxnSpPr>
          <p:nvPr/>
        </p:nvCxnSpPr>
        <p:spPr>
          <a:xfrm flipH="1" flipV="1">
            <a:off x="6037599" y="1856126"/>
            <a:ext cx="4735" cy="698855"/>
          </a:xfrm>
          <a:prstGeom prst="straightConnector1">
            <a:avLst/>
          </a:prstGeom>
          <a:noFill/>
          <a:ln w="9525" cap="flat" cmpd="sng">
            <a:solidFill>
              <a:schemeClr val="accent2"/>
            </a:solidFill>
            <a:prstDash val="solid"/>
            <a:round/>
            <a:headEnd type="none" w="med" len="med"/>
            <a:tailEnd type="none" w="med" len="med"/>
          </a:ln>
        </p:spPr>
      </p:cxnSp>
      <p:cxnSp>
        <p:nvCxnSpPr>
          <p:cNvPr id="8" name="Google Shape;114;p18">
            <a:extLst>
              <a:ext uri="{FF2B5EF4-FFF2-40B4-BE49-F238E27FC236}">
                <a16:creationId xmlns:a16="http://schemas.microsoft.com/office/drawing/2014/main" id="{EC4E8D24-114A-4843-9165-56ADBE8E9881}"/>
              </a:ext>
            </a:extLst>
          </p:cNvPr>
          <p:cNvCxnSpPr/>
          <p:nvPr/>
        </p:nvCxnSpPr>
        <p:spPr>
          <a:xfrm rot="10800000">
            <a:off x="7648000" y="3998000"/>
            <a:ext cx="1802000" cy="872800"/>
          </a:xfrm>
          <a:prstGeom prst="straightConnector1">
            <a:avLst/>
          </a:prstGeom>
          <a:noFill/>
          <a:ln w="9525" cap="flat" cmpd="sng">
            <a:solidFill>
              <a:schemeClr val="accent2"/>
            </a:solidFill>
            <a:prstDash val="solid"/>
            <a:round/>
            <a:headEnd type="none" w="med" len="med"/>
            <a:tailEnd type="none" w="med" len="med"/>
          </a:ln>
        </p:spPr>
      </p:cxnSp>
      <p:sp>
        <p:nvSpPr>
          <p:cNvPr id="9" name="Google Shape;88;p18">
            <a:extLst>
              <a:ext uri="{FF2B5EF4-FFF2-40B4-BE49-F238E27FC236}">
                <a16:creationId xmlns:a16="http://schemas.microsoft.com/office/drawing/2014/main" id="{7FBD2E4C-4713-F54A-A53D-ACBDD03EC2AB}"/>
              </a:ext>
            </a:extLst>
          </p:cNvPr>
          <p:cNvSpPr/>
          <p:nvPr/>
        </p:nvSpPr>
        <p:spPr>
          <a:xfrm>
            <a:off x="3725933" y="2554979"/>
            <a:ext cx="4632800" cy="16476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badi Extra Light"/>
                <a:ea typeface="+mn-ea"/>
                <a:cs typeface="Arial"/>
                <a:sym typeface="Arial"/>
              </a:rPr>
              <a:t>Key Themes of Actions Emerging from Findings</a:t>
            </a:r>
          </a:p>
        </p:txBody>
      </p:sp>
      <p:sp>
        <p:nvSpPr>
          <p:cNvPr id="12" name="Google Shape;91;p18">
            <a:extLst>
              <a:ext uri="{FF2B5EF4-FFF2-40B4-BE49-F238E27FC236}">
                <a16:creationId xmlns:a16="http://schemas.microsoft.com/office/drawing/2014/main" id="{AF864326-84B6-864D-A13C-A7D7D447DA73}"/>
              </a:ext>
            </a:extLst>
          </p:cNvPr>
          <p:cNvSpPr txBox="1"/>
          <p:nvPr/>
        </p:nvSpPr>
        <p:spPr>
          <a:xfrm>
            <a:off x="9153378" y="2924457"/>
            <a:ext cx="3034847" cy="1529224"/>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200000"/>
              </a:lnSpc>
              <a:spcBef>
                <a:spcPts val="1333"/>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ea"/>
                <a:cs typeface="Calibri"/>
                <a:sym typeface="Lato"/>
              </a:rPr>
              <a:t>HEALTHCARE CAPACITY</a:t>
            </a:r>
            <a:endParaRPr kumimoji="0" lang="en-US" sz="1800" b="0" i="0" u="none" strike="noStrike" kern="1200" cap="none" spc="0" normalizeH="0" baseline="0" noProof="0">
              <a:ln>
                <a:noFill/>
              </a:ln>
              <a:solidFill>
                <a:prstClr val="black"/>
              </a:solidFill>
              <a:effectLst/>
              <a:uLnTx/>
              <a:uFillTx/>
              <a:latin typeface="Calibri"/>
              <a:ea typeface="+mn-ea"/>
              <a:cs typeface="Calibri"/>
              <a:sym typeface="Arial"/>
            </a:endParaRP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lt"/>
                <a:cs typeface="Calibri"/>
                <a:sym typeface="Calibri"/>
              </a:rPr>
              <a:t>How can we increase appointments, telehealth infrastructure, culturally competent providers, CHWs?</a:t>
            </a:r>
            <a:endParaRPr kumimoji="0" lang="en-US" sz="1451" b="0" i="0" u="none" strike="noStrike" kern="1200" cap="none" spc="0" normalizeH="0" baseline="0" noProof="0">
              <a:ln>
                <a:noFill/>
              </a:ln>
              <a:solidFill>
                <a:prstClr val="black"/>
              </a:solidFill>
              <a:effectLst/>
              <a:uLnTx/>
              <a:uFillTx/>
              <a:latin typeface="Abadi Extra Light"/>
              <a:ea typeface="+mn-lt"/>
              <a:cs typeface="Calibri"/>
              <a:sym typeface="Arial"/>
            </a:endParaRPr>
          </a:p>
        </p:txBody>
      </p:sp>
      <p:sp>
        <p:nvSpPr>
          <p:cNvPr id="13" name="Google Shape;92;p18">
            <a:extLst>
              <a:ext uri="{FF2B5EF4-FFF2-40B4-BE49-F238E27FC236}">
                <a16:creationId xmlns:a16="http://schemas.microsoft.com/office/drawing/2014/main" id="{EB103813-FBFA-C946-8F0D-83F061DD7935}"/>
              </a:ext>
            </a:extLst>
          </p:cNvPr>
          <p:cNvSpPr txBox="1"/>
          <p:nvPr/>
        </p:nvSpPr>
        <p:spPr>
          <a:xfrm>
            <a:off x="8316100" y="4732949"/>
            <a:ext cx="3131600" cy="1793464"/>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100000"/>
              </a:lnSpc>
              <a:spcBef>
                <a:spcPts val="800"/>
              </a:spcBef>
              <a:spcAft>
                <a:spcPts val="0"/>
              </a:spcAft>
              <a:buClrTx/>
              <a:buSzTx/>
              <a:buFontTx/>
              <a:buNone/>
              <a:tabLst/>
              <a:defRPr/>
            </a:pPr>
            <a:endParaRPr kumimoji="0" lang="en-US" sz="1467" b="1" i="0" u="none" strike="noStrike" kern="1200" cap="none" spc="0" normalizeH="0" baseline="0" noProof="0">
              <a:ln>
                <a:noFill/>
              </a:ln>
              <a:solidFill>
                <a:prstClr val="black"/>
              </a:solidFill>
              <a:effectLst/>
              <a:uLnTx/>
              <a:uFillTx/>
              <a:latin typeface="Abadi Extra Light"/>
              <a:ea typeface="Calibri"/>
              <a:cs typeface="Calibri"/>
              <a:sym typeface="Lato"/>
            </a:endParaRPr>
          </a:p>
          <a:p>
            <a:pPr marL="0" marR="0" lvl="0" indent="0" algn="ctr" defTabSz="1219110" rtl="0" eaLnBrk="1" fontAlgn="auto" latinLnBrk="0" hangingPunct="1">
              <a:lnSpc>
                <a:spcPct val="200000"/>
              </a:lnSpc>
              <a:spcBef>
                <a:spcPts val="80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Calibri"/>
                <a:cs typeface="Calibri"/>
                <a:sym typeface="Lato"/>
              </a:rPr>
              <a:t>EMPLOYMENT</a:t>
            </a:r>
            <a:r>
              <a:rPr kumimoji="0" lang="en-US" sz="1451" b="1" i="0" u="none" strike="noStrike" kern="1200" cap="none" spc="0" normalizeH="0" baseline="0" noProof="0">
                <a:ln>
                  <a:noFill/>
                </a:ln>
                <a:solidFill>
                  <a:prstClr val="black"/>
                </a:solidFill>
                <a:effectLst/>
                <a:uLnTx/>
                <a:uFillTx/>
                <a:latin typeface="Abadi Extra Light"/>
                <a:ea typeface="Calibri"/>
                <a:cs typeface="Calibri"/>
                <a:sym typeface="Calibri"/>
              </a:rPr>
              <a:t> </a:t>
            </a:r>
            <a:endParaRPr kumimoji="0" lang="en-US" sz="1451" b="1" i="0" u="none" strike="noStrike" kern="1200" cap="none" spc="0" normalizeH="0" baseline="0" noProof="0">
              <a:ln>
                <a:noFill/>
              </a:ln>
              <a:solidFill>
                <a:prstClr val="black"/>
              </a:solidFill>
              <a:effectLst/>
              <a:uLnTx/>
              <a:uFillTx/>
              <a:latin typeface="Abadi Extra Light"/>
              <a:ea typeface="Calibri"/>
              <a:cs typeface="Calibri"/>
              <a:sym typeface="Arial"/>
            </a:endParaRP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Calibri"/>
                <a:ea typeface="+mn-lt"/>
                <a:cs typeface="Calibri"/>
                <a:sym typeface="Arial"/>
              </a:rPr>
              <a:t>H</a:t>
            </a:r>
            <a:r>
              <a:rPr kumimoji="0" lang="en-US" sz="1451" b="0" i="0" u="none" strike="noStrike" kern="1200" cap="none" spc="0" normalizeH="0" baseline="0" noProof="0">
                <a:ln>
                  <a:noFill/>
                </a:ln>
                <a:solidFill>
                  <a:prstClr val="black"/>
                </a:solidFill>
                <a:effectLst/>
                <a:uLnTx/>
                <a:uFillTx/>
                <a:latin typeface="Abadi Extra Light"/>
                <a:ea typeface="+mn-lt"/>
                <a:cs typeface="Calibri"/>
                <a:sym typeface="Arial"/>
              </a:rPr>
              <a:t>ow can we promote more equitable worker protections (physical conditions, testing, and benefits/leave)?</a:t>
            </a:r>
          </a:p>
        </p:txBody>
      </p:sp>
      <p:sp>
        <p:nvSpPr>
          <p:cNvPr id="14" name="Google Shape;93;p18">
            <a:extLst>
              <a:ext uri="{FF2B5EF4-FFF2-40B4-BE49-F238E27FC236}">
                <a16:creationId xmlns:a16="http://schemas.microsoft.com/office/drawing/2014/main" id="{B9E71AC3-5949-0945-BEF2-56614CEBFF77}"/>
              </a:ext>
            </a:extLst>
          </p:cNvPr>
          <p:cNvSpPr txBox="1"/>
          <p:nvPr/>
        </p:nvSpPr>
        <p:spPr>
          <a:xfrm>
            <a:off x="4523163" y="5372664"/>
            <a:ext cx="3145676" cy="1121164"/>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lt"/>
                <a:cs typeface="Calibri"/>
                <a:sym typeface="Lato"/>
              </a:rPr>
              <a:t>TELEHEALTH &amp; TECHNOLOGY </a:t>
            </a:r>
            <a:endParaRPr kumimoji="0" lang="en-US" sz="1451" b="0" i="0" u="none" strike="noStrike" kern="120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ea"/>
                <a:cs typeface="Calibri"/>
                <a:sym typeface="Arial"/>
              </a:rPr>
              <a:t>How can we reduce technology-related barriers to accessing services?</a:t>
            </a:r>
          </a:p>
        </p:txBody>
      </p:sp>
      <p:sp>
        <p:nvSpPr>
          <p:cNvPr id="15" name="Google Shape;95;p18">
            <a:extLst>
              <a:ext uri="{FF2B5EF4-FFF2-40B4-BE49-F238E27FC236}">
                <a16:creationId xmlns:a16="http://schemas.microsoft.com/office/drawing/2014/main" id="{7B5004DE-5E16-B444-8F95-7B7FD35ACE56}"/>
              </a:ext>
            </a:extLst>
          </p:cNvPr>
          <p:cNvSpPr/>
          <p:nvPr/>
        </p:nvSpPr>
        <p:spPr>
          <a:xfrm>
            <a:off x="1317083" y="2391612"/>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16" name="Google Shape;97;p18">
            <a:extLst>
              <a:ext uri="{FF2B5EF4-FFF2-40B4-BE49-F238E27FC236}">
                <a16:creationId xmlns:a16="http://schemas.microsoft.com/office/drawing/2014/main" id="{B542EC4C-ADFB-9A4A-9D11-4F3437F2D328}"/>
              </a:ext>
            </a:extLst>
          </p:cNvPr>
          <p:cNvSpPr/>
          <p:nvPr/>
        </p:nvSpPr>
        <p:spPr>
          <a:xfrm>
            <a:off x="2613063" y="1345165"/>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17" name="Google Shape;98;p18">
            <a:extLst>
              <a:ext uri="{FF2B5EF4-FFF2-40B4-BE49-F238E27FC236}">
                <a16:creationId xmlns:a16="http://schemas.microsoft.com/office/drawing/2014/main" id="{EBDDB877-311A-3049-AF58-07928A3145BE}"/>
              </a:ext>
            </a:extLst>
          </p:cNvPr>
          <p:cNvSpPr/>
          <p:nvPr/>
        </p:nvSpPr>
        <p:spPr>
          <a:xfrm>
            <a:off x="5624461" y="1129593"/>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18" name="Google Shape;99;p18">
            <a:extLst>
              <a:ext uri="{FF2B5EF4-FFF2-40B4-BE49-F238E27FC236}">
                <a16:creationId xmlns:a16="http://schemas.microsoft.com/office/drawing/2014/main" id="{55D1050C-0681-4943-9D37-6C525D6A99C7}"/>
              </a:ext>
            </a:extLst>
          </p:cNvPr>
          <p:cNvSpPr/>
          <p:nvPr/>
        </p:nvSpPr>
        <p:spPr>
          <a:xfrm>
            <a:off x="8285155" y="1348511"/>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19" name="Google Shape;100;p18">
            <a:extLst>
              <a:ext uri="{FF2B5EF4-FFF2-40B4-BE49-F238E27FC236}">
                <a16:creationId xmlns:a16="http://schemas.microsoft.com/office/drawing/2014/main" id="{8B8FF19B-FF16-C548-B636-507FA7847E17}"/>
              </a:ext>
            </a:extLst>
          </p:cNvPr>
          <p:cNvSpPr/>
          <p:nvPr/>
        </p:nvSpPr>
        <p:spPr>
          <a:xfrm>
            <a:off x="10291649" y="2352320"/>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20" name="Google Shape;101;p18">
            <a:extLst>
              <a:ext uri="{FF2B5EF4-FFF2-40B4-BE49-F238E27FC236}">
                <a16:creationId xmlns:a16="http://schemas.microsoft.com/office/drawing/2014/main" id="{B1BD1EDC-A05F-ED44-B86C-307040DA5B4B}"/>
              </a:ext>
            </a:extLst>
          </p:cNvPr>
          <p:cNvSpPr/>
          <p:nvPr/>
        </p:nvSpPr>
        <p:spPr>
          <a:xfrm>
            <a:off x="5648000" y="4632000"/>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21" name="Google Shape;102;p18">
            <a:extLst>
              <a:ext uri="{FF2B5EF4-FFF2-40B4-BE49-F238E27FC236}">
                <a16:creationId xmlns:a16="http://schemas.microsoft.com/office/drawing/2014/main" id="{67FB949E-9362-1046-A4E4-E277A2DB07BC}"/>
              </a:ext>
            </a:extLst>
          </p:cNvPr>
          <p:cNvSpPr/>
          <p:nvPr/>
        </p:nvSpPr>
        <p:spPr>
          <a:xfrm>
            <a:off x="9370500" y="4580067"/>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sp>
        <p:nvSpPr>
          <p:cNvPr id="22" name="Google Shape;103;p18">
            <a:extLst>
              <a:ext uri="{FF2B5EF4-FFF2-40B4-BE49-F238E27FC236}">
                <a16:creationId xmlns:a16="http://schemas.microsoft.com/office/drawing/2014/main" id="{91E5FD3D-55AC-B040-9EF1-A7BA1A1D8933}"/>
              </a:ext>
            </a:extLst>
          </p:cNvPr>
          <p:cNvSpPr/>
          <p:nvPr/>
        </p:nvSpPr>
        <p:spPr>
          <a:xfrm>
            <a:off x="2032533" y="4632000"/>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badi Extra Light"/>
              <a:ea typeface="+mn-ea"/>
              <a:cs typeface="Arial"/>
              <a:sym typeface="Arial"/>
            </a:endParaRPr>
          </a:p>
        </p:txBody>
      </p:sp>
      <p:pic>
        <p:nvPicPr>
          <p:cNvPr id="23" name="Google Shape;105;p18">
            <a:extLst>
              <a:ext uri="{FF2B5EF4-FFF2-40B4-BE49-F238E27FC236}">
                <a16:creationId xmlns:a16="http://schemas.microsoft.com/office/drawing/2014/main" id="{34F31341-04F1-894D-B487-F7D79D2A613C}"/>
              </a:ext>
            </a:extLst>
          </p:cNvPr>
          <p:cNvPicPr preferRelativeResize="0"/>
          <p:nvPr/>
        </p:nvPicPr>
        <p:blipFill>
          <a:blip r:embed="rId2">
            <a:alphaModFix/>
          </a:blip>
          <a:stretch>
            <a:fillRect/>
          </a:stretch>
        </p:blipFill>
        <p:spPr>
          <a:xfrm>
            <a:off x="10358437" y="2423791"/>
            <a:ext cx="645633" cy="634695"/>
          </a:xfrm>
          <a:prstGeom prst="rect">
            <a:avLst/>
          </a:prstGeom>
          <a:noFill/>
          <a:ln>
            <a:noFill/>
          </a:ln>
        </p:spPr>
      </p:pic>
      <p:pic>
        <p:nvPicPr>
          <p:cNvPr id="24" name="Google Shape;106;p18">
            <a:extLst>
              <a:ext uri="{FF2B5EF4-FFF2-40B4-BE49-F238E27FC236}">
                <a16:creationId xmlns:a16="http://schemas.microsoft.com/office/drawing/2014/main" id="{6A404BF2-3AF5-B040-A1B2-0A0626855331}"/>
              </a:ext>
            </a:extLst>
          </p:cNvPr>
          <p:cNvPicPr preferRelativeResize="0"/>
          <p:nvPr/>
        </p:nvPicPr>
        <p:blipFill>
          <a:blip r:embed="rId3">
            <a:alphaModFix/>
          </a:blip>
          <a:stretch>
            <a:fillRect/>
          </a:stretch>
        </p:blipFill>
        <p:spPr>
          <a:xfrm>
            <a:off x="9403728" y="4668593"/>
            <a:ext cx="645633" cy="634691"/>
          </a:xfrm>
          <a:prstGeom prst="rect">
            <a:avLst/>
          </a:prstGeom>
          <a:noFill/>
          <a:ln>
            <a:noFill/>
          </a:ln>
        </p:spPr>
      </p:pic>
      <p:cxnSp>
        <p:nvCxnSpPr>
          <p:cNvPr id="25" name="Google Shape;112;p18">
            <a:extLst>
              <a:ext uri="{FF2B5EF4-FFF2-40B4-BE49-F238E27FC236}">
                <a16:creationId xmlns:a16="http://schemas.microsoft.com/office/drawing/2014/main" id="{129B0035-1A8B-9240-8D74-AB2CCA6CAE98}"/>
              </a:ext>
            </a:extLst>
          </p:cNvPr>
          <p:cNvCxnSpPr>
            <a:stCxn id="20" idx="0"/>
            <a:endCxn id="9" idx="4"/>
          </p:cNvCxnSpPr>
          <p:nvPr/>
        </p:nvCxnSpPr>
        <p:spPr>
          <a:xfrm rot="10800000" flipH="1">
            <a:off x="6037600" y="4202400"/>
            <a:ext cx="4800" cy="429600"/>
          </a:xfrm>
          <a:prstGeom prst="straightConnector1">
            <a:avLst/>
          </a:prstGeom>
          <a:noFill/>
          <a:ln w="9525" cap="flat" cmpd="sng">
            <a:solidFill>
              <a:schemeClr val="accent2"/>
            </a:solidFill>
            <a:prstDash val="solid"/>
            <a:round/>
            <a:headEnd type="none" w="med" len="med"/>
            <a:tailEnd type="none" w="med" len="med"/>
          </a:ln>
        </p:spPr>
      </p:cxnSp>
      <p:cxnSp>
        <p:nvCxnSpPr>
          <p:cNvPr id="26" name="Google Shape;113;p18">
            <a:extLst>
              <a:ext uri="{FF2B5EF4-FFF2-40B4-BE49-F238E27FC236}">
                <a16:creationId xmlns:a16="http://schemas.microsoft.com/office/drawing/2014/main" id="{A97CAD9C-1619-C24E-A87B-1CE02C1B8A58}"/>
              </a:ext>
            </a:extLst>
          </p:cNvPr>
          <p:cNvCxnSpPr>
            <a:cxnSpLocks/>
            <a:stCxn id="15" idx="6"/>
            <a:endCxn id="9" idx="2"/>
          </p:cNvCxnSpPr>
          <p:nvPr/>
        </p:nvCxnSpPr>
        <p:spPr>
          <a:xfrm>
            <a:off x="2096283" y="2781214"/>
            <a:ext cx="1629651" cy="597567"/>
          </a:xfrm>
          <a:prstGeom prst="straightConnector1">
            <a:avLst/>
          </a:prstGeom>
          <a:noFill/>
          <a:ln w="9525" cap="flat" cmpd="sng">
            <a:solidFill>
              <a:schemeClr val="accent2"/>
            </a:solidFill>
            <a:prstDash val="solid"/>
            <a:round/>
            <a:headEnd type="none" w="med" len="med"/>
            <a:tailEnd type="none" w="med" len="med"/>
          </a:ln>
        </p:spPr>
      </p:cxnSp>
      <p:cxnSp>
        <p:nvCxnSpPr>
          <p:cNvPr id="27" name="Google Shape;115;p18">
            <a:extLst>
              <a:ext uri="{FF2B5EF4-FFF2-40B4-BE49-F238E27FC236}">
                <a16:creationId xmlns:a16="http://schemas.microsoft.com/office/drawing/2014/main" id="{E006A94E-5818-0648-8A90-4D0CD1BB0E77}"/>
              </a:ext>
            </a:extLst>
          </p:cNvPr>
          <p:cNvCxnSpPr>
            <a:cxnSpLocks/>
            <a:stCxn id="19" idx="2"/>
            <a:endCxn id="9" idx="6"/>
          </p:cNvCxnSpPr>
          <p:nvPr/>
        </p:nvCxnSpPr>
        <p:spPr>
          <a:xfrm flipH="1">
            <a:off x="8358734" y="2741921"/>
            <a:ext cx="1932916" cy="636859"/>
          </a:xfrm>
          <a:prstGeom prst="straightConnector1">
            <a:avLst/>
          </a:prstGeom>
          <a:noFill/>
          <a:ln w="9525" cap="flat" cmpd="sng">
            <a:solidFill>
              <a:schemeClr val="accent2"/>
            </a:solidFill>
            <a:prstDash val="solid"/>
            <a:round/>
            <a:headEnd type="none" w="med" len="med"/>
            <a:tailEnd type="none" w="med" len="med"/>
          </a:ln>
        </p:spPr>
      </p:cxnSp>
      <p:cxnSp>
        <p:nvCxnSpPr>
          <p:cNvPr id="28" name="Google Shape;118;p18">
            <a:extLst>
              <a:ext uri="{FF2B5EF4-FFF2-40B4-BE49-F238E27FC236}">
                <a16:creationId xmlns:a16="http://schemas.microsoft.com/office/drawing/2014/main" id="{23FE8F06-0777-DF49-94B3-2115EBB3EC6D}"/>
              </a:ext>
            </a:extLst>
          </p:cNvPr>
          <p:cNvCxnSpPr>
            <a:cxnSpLocks/>
          </p:cNvCxnSpPr>
          <p:nvPr/>
        </p:nvCxnSpPr>
        <p:spPr>
          <a:xfrm flipV="1">
            <a:off x="7138901" y="1856126"/>
            <a:ext cx="1278364" cy="800775"/>
          </a:xfrm>
          <a:prstGeom prst="straightConnector1">
            <a:avLst/>
          </a:prstGeom>
          <a:noFill/>
          <a:ln w="9525" cap="flat" cmpd="sng">
            <a:solidFill>
              <a:schemeClr val="accent2"/>
            </a:solidFill>
            <a:prstDash val="solid"/>
            <a:round/>
            <a:headEnd type="none" w="med" len="med"/>
            <a:tailEnd type="none" w="med" len="med"/>
          </a:ln>
        </p:spPr>
      </p:cxnSp>
      <p:cxnSp>
        <p:nvCxnSpPr>
          <p:cNvPr id="29" name="Google Shape;119;p18">
            <a:extLst>
              <a:ext uri="{FF2B5EF4-FFF2-40B4-BE49-F238E27FC236}">
                <a16:creationId xmlns:a16="http://schemas.microsoft.com/office/drawing/2014/main" id="{77EE5C52-3264-924D-B371-0EB56A6EB910}"/>
              </a:ext>
            </a:extLst>
          </p:cNvPr>
          <p:cNvCxnSpPr>
            <a:cxnSpLocks/>
          </p:cNvCxnSpPr>
          <p:nvPr/>
        </p:nvCxnSpPr>
        <p:spPr>
          <a:xfrm flipH="1" flipV="1">
            <a:off x="3285447" y="1915675"/>
            <a:ext cx="1084787" cy="877792"/>
          </a:xfrm>
          <a:prstGeom prst="straightConnector1">
            <a:avLst/>
          </a:prstGeom>
          <a:noFill/>
          <a:ln w="9525" cap="flat" cmpd="sng">
            <a:solidFill>
              <a:schemeClr val="accent2"/>
            </a:solidFill>
            <a:prstDash val="solid"/>
            <a:round/>
            <a:headEnd type="none" w="med" len="med"/>
            <a:tailEnd type="none" w="med" len="med"/>
          </a:ln>
        </p:spPr>
      </p:cxnSp>
      <p:pic>
        <p:nvPicPr>
          <p:cNvPr id="30" name="Google Shape;96;p18">
            <a:extLst>
              <a:ext uri="{FF2B5EF4-FFF2-40B4-BE49-F238E27FC236}">
                <a16:creationId xmlns:a16="http://schemas.microsoft.com/office/drawing/2014/main" id="{AB13FA5F-00A5-5747-BCF8-52E5C661959D}"/>
              </a:ext>
            </a:extLst>
          </p:cNvPr>
          <p:cNvPicPr preferRelativeResize="0"/>
          <p:nvPr/>
        </p:nvPicPr>
        <p:blipFill>
          <a:blip r:embed="rId4">
            <a:alphaModFix/>
          </a:blip>
          <a:stretch>
            <a:fillRect/>
          </a:stretch>
        </p:blipFill>
        <p:spPr>
          <a:xfrm>
            <a:off x="2583223" y="1383995"/>
            <a:ext cx="779200" cy="676981"/>
          </a:xfrm>
          <a:prstGeom prst="rect">
            <a:avLst/>
          </a:prstGeom>
          <a:noFill/>
          <a:ln>
            <a:noFill/>
          </a:ln>
        </p:spPr>
      </p:pic>
      <p:pic>
        <p:nvPicPr>
          <p:cNvPr id="31" name="Picture 20" descr="2020-2021 Basic Needs Priorities &amp; Strategic Investment Plan – United Way  of Central Illinois">
            <a:extLst>
              <a:ext uri="{FF2B5EF4-FFF2-40B4-BE49-F238E27FC236}">
                <a16:creationId xmlns:a16="http://schemas.microsoft.com/office/drawing/2014/main" id="{A5719B78-8C75-FF48-92F0-C0305A32893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384014" y="2462018"/>
            <a:ext cx="638391" cy="638391"/>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93;p18">
            <a:extLst>
              <a:ext uri="{FF2B5EF4-FFF2-40B4-BE49-F238E27FC236}">
                <a16:creationId xmlns:a16="http://schemas.microsoft.com/office/drawing/2014/main" id="{6F5E0524-2FB4-7041-9175-27FB3D1CD543}"/>
              </a:ext>
            </a:extLst>
          </p:cNvPr>
          <p:cNvSpPr txBox="1"/>
          <p:nvPr/>
        </p:nvSpPr>
        <p:spPr>
          <a:xfrm>
            <a:off x="110478" y="369951"/>
            <a:ext cx="2588461" cy="1567696"/>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lt"/>
                <a:cs typeface="Calibri"/>
                <a:sym typeface="Lato"/>
              </a:rPr>
              <a:t>COMMUNICATION / PSAs</a:t>
            </a:r>
            <a:endParaRPr kumimoji="0" lang="en-US" sz="1451" b="1" i="0" u="none" strike="noStrike" kern="120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lt"/>
                <a:cs typeface="Calibri"/>
                <a:sym typeface="Arial"/>
              </a:rPr>
              <a:t>How can we utilize alternative channels to reach key populations (not currently being reach)? What modes to use? </a:t>
            </a:r>
          </a:p>
        </p:txBody>
      </p:sp>
      <p:sp>
        <p:nvSpPr>
          <p:cNvPr id="33" name="Google Shape;93;p18">
            <a:extLst>
              <a:ext uri="{FF2B5EF4-FFF2-40B4-BE49-F238E27FC236}">
                <a16:creationId xmlns:a16="http://schemas.microsoft.com/office/drawing/2014/main" id="{E62502B7-285D-6B48-9823-C290E1C9F055}"/>
              </a:ext>
            </a:extLst>
          </p:cNvPr>
          <p:cNvSpPr txBox="1"/>
          <p:nvPr/>
        </p:nvSpPr>
        <p:spPr>
          <a:xfrm>
            <a:off x="4344382" y="-81410"/>
            <a:ext cx="3503239" cy="1241838"/>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200000"/>
              </a:lnSpc>
              <a:spcBef>
                <a:spcPts val="80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lt"/>
                <a:cs typeface="Calibri"/>
                <a:sym typeface="Lato"/>
              </a:rPr>
              <a:t>RESOURCE INFORMATION</a:t>
            </a:r>
            <a:endParaRPr kumimoji="0" lang="en-US" sz="1451" b="1" i="0" u="none" strike="noStrike" kern="120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lt"/>
                <a:cs typeface="Calibri"/>
                <a:sym typeface="Arial"/>
              </a:rPr>
              <a:t>How can we help people access needed supports, services, and resources?</a:t>
            </a:r>
          </a:p>
        </p:txBody>
      </p:sp>
      <p:sp>
        <p:nvSpPr>
          <p:cNvPr id="34" name="Google Shape;93;p18">
            <a:extLst>
              <a:ext uri="{FF2B5EF4-FFF2-40B4-BE49-F238E27FC236}">
                <a16:creationId xmlns:a16="http://schemas.microsoft.com/office/drawing/2014/main" id="{FD420948-FFB1-EC46-A645-C08253513987}"/>
              </a:ext>
            </a:extLst>
          </p:cNvPr>
          <p:cNvSpPr txBox="1"/>
          <p:nvPr/>
        </p:nvSpPr>
        <p:spPr>
          <a:xfrm>
            <a:off x="91471" y="5261030"/>
            <a:ext cx="4386452" cy="1344430"/>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lt"/>
                <a:cs typeface="Calibri"/>
                <a:sym typeface="Lato"/>
              </a:rPr>
              <a:t>ACCESSIBILITY</a:t>
            </a:r>
            <a:endParaRPr kumimoji="0" lang="en-US" sz="1451" b="0" i="0" u="none" strike="noStrike" kern="1200" cap="none" spc="0" normalizeH="0" baseline="0" noProof="0">
              <a:ln>
                <a:noFill/>
              </a:ln>
              <a:solidFill>
                <a:prstClr val="black"/>
              </a:solidFill>
              <a:effectLst/>
              <a:uLnTx/>
              <a:uFillTx/>
              <a:latin typeface="Abadi Extra Light"/>
              <a:ea typeface="+mn-ea"/>
              <a:cs typeface="Arial"/>
              <a:sym typeface="Arial"/>
            </a:endParaRPr>
          </a:p>
          <a:p>
            <a:pPr marL="0" marR="0" lvl="0" indent="0" algn="ctr" defTabSz="1219110" rtl="0" eaLnBrk="1" fontAlgn="auto" latinLnBrk="0" hangingPunct="1">
              <a:lnSpc>
                <a:spcPct val="100000"/>
              </a:lnSpc>
              <a:spcBef>
                <a:spcPts val="80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ea"/>
                <a:cs typeface="Calibri"/>
                <a:sym typeface="Arial"/>
              </a:rPr>
              <a:t>How can we improve accessibility of information and services (e.g., language, technology, cultural competence of providers)?</a:t>
            </a:r>
          </a:p>
        </p:txBody>
      </p:sp>
      <p:pic>
        <p:nvPicPr>
          <p:cNvPr id="35" name="Graphic 8" descr="Cell Tower with solid fill">
            <a:extLst>
              <a:ext uri="{FF2B5EF4-FFF2-40B4-BE49-F238E27FC236}">
                <a16:creationId xmlns:a16="http://schemas.microsoft.com/office/drawing/2014/main" id="{663D32EC-3162-B14B-9786-5A4ACA9D62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7182" y="4646991"/>
            <a:ext cx="714831" cy="720877"/>
          </a:xfrm>
          <a:prstGeom prst="rect">
            <a:avLst/>
          </a:prstGeom>
        </p:spPr>
      </p:pic>
      <p:pic>
        <p:nvPicPr>
          <p:cNvPr id="36" name="Graphic 10" descr="Books outline">
            <a:extLst>
              <a:ext uri="{FF2B5EF4-FFF2-40B4-BE49-F238E27FC236}">
                <a16:creationId xmlns:a16="http://schemas.microsoft.com/office/drawing/2014/main" id="{15828838-F103-714F-88EB-03C10B7A47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8733" y="1362527"/>
            <a:ext cx="669257" cy="714552"/>
          </a:xfrm>
          <a:prstGeom prst="rect">
            <a:avLst/>
          </a:prstGeom>
        </p:spPr>
      </p:pic>
      <p:pic>
        <p:nvPicPr>
          <p:cNvPr id="37" name="Graphic 13" descr="Users outline">
            <a:extLst>
              <a:ext uri="{FF2B5EF4-FFF2-40B4-BE49-F238E27FC236}">
                <a16:creationId xmlns:a16="http://schemas.microsoft.com/office/drawing/2014/main" id="{F4B74597-488A-154C-A955-0B7439B3C9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2087" y="4628848"/>
            <a:ext cx="835783" cy="781355"/>
          </a:xfrm>
          <a:prstGeom prst="rect">
            <a:avLst/>
          </a:prstGeom>
        </p:spPr>
      </p:pic>
      <p:pic>
        <p:nvPicPr>
          <p:cNvPr id="38" name="Graphic 14" descr="Newspaper outline">
            <a:extLst>
              <a:ext uri="{FF2B5EF4-FFF2-40B4-BE49-F238E27FC236}">
                <a16:creationId xmlns:a16="http://schemas.microsoft.com/office/drawing/2014/main" id="{F770FBF6-407B-C140-9F3E-544F40B95F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8088" y="1123151"/>
            <a:ext cx="739021" cy="732975"/>
          </a:xfrm>
          <a:prstGeom prst="rect">
            <a:avLst/>
          </a:prstGeom>
        </p:spPr>
      </p:pic>
      <p:sp>
        <p:nvSpPr>
          <p:cNvPr id="44" name="Google Shape;91;p18">
            <a:extLst>
              <a:ext uri="{FF2B5EF4-FFF2-40B4-BE49-F238E27FC236}">
                <a16:creationId xmlns:a16="http://schemas.microsoft.com/office/drawing/2014/main" id="{7C7D0A17-9DBD-6A49-8684-D64C0AE0191D}"/>
              </a:ext>
            </a:extLst>
          </p:cNvPr>
          <p:cNvSpPr txBox="1"/>
          <p:nvPr/>
        </p:nvSpPr>
        <p:spPr>
          <a:xfrm>
            <a:off x="179863" y="2926646"/>
            <a:ext cx="2905235" cy="1305958"/>
          </a:xfrm>
          <a:prstGeom prst="rect">
            <a:avLst/>
          </a:prstGeom>
          <a:noFill/>
          <a:ln>
            <a:noFill/>
          </a:ln>
        </p:spPr>
        <p:txBody>
          <a:bodyPr spcFirstLastPara="1" wrap="square" lIns="121900" tIns="121900" rIns="121900" bIns="121900" anchor="ctr" anchorCtr="0">
            <a:spAutoFit/>
          </a:bodyPr>
          <a:lstStyle/>
          <a:p>
            <a:pPr marL="0" marR="0" lvl="0" indent="0" algn="ctr" defTabSz="1219110" rtl="0" eaLnBrk="1" fontAlgn="auto" latinLnBrk="0" hangingPunct="1">
              <a:lnSpc>
                <a:spcPct val="200000"/>
              </a:lnSpc>
              <a:spcBef>
                <a:spcPts val="1333"/>
              </a:spcBef>
              <a:spcAft>
                <a:spcPts val="0"/>
              </a:spcAft>
              <a:buClrTx/>
              <a:buSzTx/>
              <a:buFontTx/>
              <a:buNone/>
              <a:tabLst/>
              <a:defRPr/>
            </a:pPr>
            <a:r>
              <a:rPr kumimoji="0" lang="en-US" sz="1451" b="1" i="0" u="none" strike="noStrike" kern="1200" cap="none" spc="0" normalizeH="0" baseline="0" noProof="0">
                <a:ln>
                  <a:noFill/>
                </a:ln>
                <a:solidFill>
                  <a:prstClr val="black"/>
                </a:solidFill>
                <a:effectLst/>
                <a:uLnTx/>
                <a:uFillTx/>
                <a:latin typeface="Abadi Extra Light"/>
                <a:ea typeface="+mn-ea"/>
                <a:cs typeface="Calibri"/>
                <a:sym typeface="Lato"/>
              </a:rPr>
              <a:t>SDOH OVERLAP</a:t>
            </a:r>
            <a:endParaRPr kumimoji="0" lang="en-US" sz="1800" b="0" i="0" u="none" strike="noStrike" kern="1200" cap="none" spc="0" normalizeH="0" baseline="0" noProof="0">
              <a:ln>
                <a:noFill/>
              </a:ln>
              <a:solidFill>
                <a:prstClr val="black"/>
              </a:solidFill>
              <a:effectLst/>
              <a:uLnTx/>
              <a:uFillTx/>
              <a:latin typeface="Calibri"/>
              <a:ea typeface="+mn-ea"/>
              <a:cs typeface="Calibri"/>
              <a:sym typeface="Arial"/>
            </a:endParaRP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51" b="0" i="0" u="none" strike="noStrike" kern="1200" cap="none" spc="0" normalizeH="0" baseline="0" noProof="0">
                <a:ln>
                  <a:noFill/>
                </a:ln>
                <a:solidFill>
                  <a:prstClr val="black"/>
                </a:solidFill>
                <a:effectLst/>
                <a:uLnTx/>
                <a:uFillTx/>
                <a:latin typeface="Abadi Extra Light"/>
                <a:ea typeface="+mn-lt"/>
                <a:cs typeface="Calibri"/>
                <a:sym typeface="Calibri"/>
              </a:rPr>
              <a:t>How do we address the multiple layers of barriers and burden?</a:t>
            </a:r>
            <a:endParaRPr kumimoji="0" lang="en-US" sz="1451" b="0" i="0" u="none" strike="noStrike" kern="1200" cap="none" spc="0" normalizeH="0" baseline="0" noProof="0">
              <a:ln>
                <a:noFill/>
              </a:ln>
              <a:solidFill>
                <a:prstClr val="black"/>
              </a:solidFill>
              <a:effectLst/>
              <a:uLnTx/>
              <a:uFillTx/>
              <a:latin typeface="Abadi Extra Light"/>
              <a:ea typeface="+mn-lt"/>
              <a:cs typeface="Calibri"/>
              <a:sym typeface="Arial"/>
            </a:endParaRPr>
          </a:p>
        </p:txBody>
      </p:sp>
      <p:sp>
        <p:nvSpPr>
          <p:cNvPr id="40" name="Rectangle 39">
            <a:extLst>
              <a:ext uri="{FF2B5EF4-FFF2-40B4-BE49-F238E27FC236}">
                <a16:creationId xmlns:a16="http://schemas.microsoft.com/office/drawing/2014/main" id="{8CEAFCC7-333D-43C3-9149-AB7786762A1F}"/>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prstClr val="black"/>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7290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4"/>
                                        </p:tgtEl>
                                      </p:cBhvr>
                                    </p:animEffect>
                                    <p:animScale>
                                      <p:cBhvr>
                                        <p:cTn id="12" dur="25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2"/>
                                        </p:tgtEl>
                                      </p:cBhvr>
                                    </p:animEffect>
                                    <p:animScale>
                                      <p:cBhvr>
                                        <p:cTn id="22" dur="250" autoRev="1" fill="hold"/>
                                        <p:tgtEl>
                                          <p:spTgt spid="3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4"/>
                                        </p:tgtEl>
                                      </p:cBhvr>
                                    </p:animEffect>
                                    <p:animScale>
                                      <p:cBhvr>
                                        <p:cTn id="27"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p:bldP spid="32" grpId="0"/>
      <p:bldP spid="3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4267" b="1" i="0" u="none" strike="noStrike" kern="0" cap="none" spc="800" normalizeH="0" baseline="0" noProof="0">
                <a:ln>
                  <a:noFill/>
                </a:ln>
                <a:solidFill>
                  <a:srgbClr val="FFFFFF"/>
                </a:solidFill>
                <a:effectLst/>
                <a:uLnTx/>
                <a:uFillTx/>
                <a:latin typeface="Abadi Extra Light"/>
                <a:cs typeface="Arial"/>
                <a:sym typeface="Arial"/>
              </a:rPr>
              <a:t>ENGAGEMENT– EXAMPLE</a:t>
            </a:r>
            <a:endParaRPr kumimoji="0" lang="en-US" sz="4267" b="1" i="0" u="none" strike="noStrike" kern="0" cap="none" spc="0" normalizeH="0" baseline="0" noProof="0">
              <a:ln>
                <a:noFill/>
              </a:ln>
              <a:solidFill>
                <a:srgbClr val="FFFFFF"/>
              </a:solidFill>
              <a:effectLst/>
              <a:uLnTx/>
              <a:uFillTx/>
              <a:latin typeface="Abadi Extra Light"/>
              <a:cs typeface="Arial"/>
              <a:sym typeface="Arial"/>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523987" y="940631"/>
            <a:ext cx="11407501" cy="1243053"/>
          </a:xfrm>
          <a:prstGeom prst="rect">
            <a:avLst/>
          </a:prstGeom>
          <a:solidFill>
            <a:schemeClr val="bg1"/>
          </a:solidFill>
          <a:ln w="38100">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rPr>
              <a:t>Key Finding: Certain groups of youth were more likely to report testing positive for, being exposed to, or losing someone due to COVID-19: American Indian/Alaska Native, Black non-Hispanic, Latinx, young parents, speak a language other than English</a:t>
            </a:r>
            <a:endParaRPr kumimoji="0" lang="en-US" sz="2400" b="1" i="0" u="none" strike="noStrike" kern="0" cap="none" spc="0" normalizeH="0" baseline="0" noProof="0">
              <a:ln>
                <a:noFill/>
              </a:ln>
              <a:solidFill>
                <a:srgbClr val="000000"/>
              </a:solidFill>
              <a:effectLst/>
              <a:uLnTx/>
              <a:uFillTx/>
              <a:latin typeface="Abadi Extra Light"/>
              <a:ea typeface="+mn-ea"/>
              <a:cs typeface="Arial"/>
              <a:sym typeface="Arial"/>
            </a:endParaRPr>
          </a:p>
        </p:txBody>
      </p:sp>
      <p:sp>
        <p:nvSpPr>
          <p:cNvPr id="3" name="Google Shape;224;p26">
            <a:extLst>
              <a:ext uri="{FF2B5EF4-FFF2-40B4-BE49-F238E27FC236}">
                <a16:creationId xmlns:a16="http://schemas.microsoft.com/office/drawing/2014/main" id="{DE87993E-DC30-4900-8835-889E505B99A1}"/>
              </a:ext>
            </a:extLst>
          </p:cNvPr>
          <p:cNvSpPr/>
          <p:nvPr/>
        </p:nvSpPr>
        <p:spPr>
          <a:xfrm>
            <a:off x="729836" y="2950670"/>
            <a:ext cx="10732325" cy="2745761"/>
          </a:xfrm>
          <a:prstGeom prst="rect">
            <a:avLst/>
          </a:prstGeom>
          <a:solidFill>
            <a:schemeClr val="accent1">
              <a:lumMod val="75000"/>
            </a:schemeClr>
          </a:solidFill>
          <a:ln w="38100">
            <a:solidFill>
              <a:schemeClr val="accent1">
                <a:lumMod val="75000"/>
              </a:schemeClr>
            </a:solid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Heard</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Youth are getting conflicting messaging about re-opening without having access to a vaccine for those &lt;16; impacts of the pandemic are going to be long lasting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Actions Taken</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Presented findings, gathered feedback, and facilitated data to action conversations to the DPH Youth Vaccine Workgroup, the Positive Youth Development Roundtable, and the Division of Child/Adolescent Health and Reproductive Health</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Will be presenting findings to the Young Parent Statewide Convening in May</a:t>
            </a:r>
          </a:p>
        </p:txBody>
      </p:sp>
      <p:sp>
        <p:nvSpPr>
          <p:cNvPr id="7" name="Rectangle 6">
            <a:extLst>
              <a:ext uri="{FF2B5EF4-FFF2-40B4-BE49-F238E27FC236}">
                <a16:creationId xmlns:a16="http://schemas.microsoft.com/office/drawing/2014/main" id="{5E113787-529C-46B1-8C50-F5D0D7EB05D7}"/>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22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4" name="Google Shape;224;p26"/>
          <p:cNvSpPr/>
          <p:nvPr/>
        </p:nvSpPr>
        <p:spPr>
          <a:xfrm>
            <a:off x="185035" y="1487838"/>
            <a:ext cx="11774376" cy="5075177"/>
          </a:xfrm>
          <a:prstGeom prst="rect">
            <a:avLst/>
          </a:prstGeom>
          <a:solidFill>
            <a:srgbClr val="F08600"/>
          </a:solidFill>
          <a:ln w="38100">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sng" strike="noStrike" kern="0" cap="none" spc="0" normalizeH="0" baseline="0" noProof="0">
                <a:ln>
                  <a:noFill/>
                </a:ln>
                <a:solidFill>
                  <a:srgbClr val="FFFFFF"/>
                </a:solidFill>
                <a:effectLst/>
                <a:uLnTx/>
                <a:uFillTx/>
                <a:latin typeface="Abadi Extra Light"/>
                <a:ea typeface="+mn-ea"/>
                <a:cs typeface="Arial"/>
                <a:sym typeface="Arial"/>
              </a:rPr>
              <a:t>Heard</a:t>
            </a: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 Need to increase integration of mental health and substance use disorder services, address recent changes in substances used, and provide for basic needs and wrap-around support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sng" strike="noStrike" kern="0" cap="none" spc="0" normalizeH="0" baseline="0" noProof="0">
                <a:ln>
                  <a:noFill/>
                </a:ln>
                <a:solidFill>
                  <a:srgbClr val="FFFFFF"/>
                </a:solidFill>
                <a:effectLst/>
                <a:uLnTx/>
                <a:uFillTx/>
                <a:latin typeface="Abadi Extra Light"/>
                <a:ea typeface="+mn-ea"/>
                <a:cs typeface="Arial"/>
                <a:sym typeface="Arial"/>
              </a:rPr>
              <a:t>Action Taken</a:t>
            </a: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 BSAS’ comprehensive portfolio of programs/initiatives, including:</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Funding triage-urgent care centers to address co-occurring MH/SUD, allowing for immediate access at the initial point of care</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Reinforcing the use of Screening, Brief Intervention and Referral to Treatment (SBIRT) to address increased alcohol consumption during COVID</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Addressing stimulant use by allowing admissions into MAT Enhanced settings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Leverage use of telehealth for induction/intake for Medications for Opioid Use Disorder (MOUD), including telehealth induction on buprenorphine and naltrexone and promoting the use of telehealth by reimbursing providers for patient cell phones/data plans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Providing recovery-based/culturally-responsive services for Black and Latino men at risk of fatal overdoses following release from incarceration</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Increasing investments in new and existing housing-related initiatives, including expanding low threshold/housing first and recovery housing programs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4267" b="1" i="0" u="none" strike="noStrike" kern="0" cap="none" spc="800" normalizeH="0" baseline="0" noProof="0">
                <a:ln>
                  <a:noFill/>
                </a:ln>
                <a:solidFill>
                  <a:srgbClr val="FFFFFF"/>
                </a:solidFill>
                <a:effectLst/>
                <a:uLnTx/>
                <a:uFillTx/>
                <a:latin typeface="Abadi Extra Light"/>
                <a:cs typeface="Arial"/>
                <a:sym typeface="Arial"/>
              </a:rPr>
              <a:t>DATA TO ACTION – EXAMPLE</a:t>
            </a:r>
            <a:endParaRPr kumimoji="0" lang="en-US" sz="4267" b="1" i="0" u="none" strike="noStrike" kern="0" cap="none" spc="0" normalizeH="0" baseline="0" noProof="0">
              <a:ln>
                <a:noFill/>
              </a:ln>
              <a:solidFill>
                <a:srgbClr val="FFFFFF"/>
              </a:solidFill>
              <a:effectLst/>
              <a:uLnTx/>
              <a:uFillTx/>
              <a:latin typeface="Abadi Extra Light"/>
              <a:cs typeface="Arial"/>
              <a:sym typeface="Arial"/>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2960" y="803084"/>
            <a:ext cx="12189040" cy="724761"/>
          </a:xfrm>
          <a:prstGeom prst="rect">
            <a:avLst/>
          </a:prstGeom>
          <a:solidFill>
            <a:schemeClr val="bg1"/>
          </a:solidFill>
          <a:ln w="38100">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rPr>
              <a:t>Key Finding: Substance Use – Respondents are burdened with a range of social determinant related needs, and are more likely to delay care</a:t>
            </a:r>
          </a:p>
        </p:txBody>
      </p:sp>
      <p:sp>
        <p:nvSpPr>
          <p:cNvPr id="7" name="Rectangle 6">
            <a:extLst>
              <a:ext uri="{FF2B5EF4-FFF2-40B4-BE49-F238E27FC236}">
                <a16:creationId xmlns:a16="http://schemas.microsoft.com/office/drawing/2014/main" id="{C7805511-4D16-4B1D-857C-24E1FBCEFBBF}"/>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8094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4267" b="1" i="0" u="none" strike="noStrike" kern="0" cap="none" spc="800" normalizeH="0" baseline="0" noProof="0">
                <a:ln>
                  <a:noFill/>
                </a:ln>
                <a:solidFill>
                  <a:srgbClr val="FFFFFF"/>
                </a:solidFill>
                <a:effectLst/>
                <a:uLnTx/>
                <a:uFillTx/>
                <a:latin typeface="Abadi Extra Light"/>
                <a:cs typeface="Arial"/>
                <a:sym typeface="Arial"/>
              </a:rPr>
              <a:t>DATA TO ACTION – EXAMPLE</a:t>
            </a:r>
            <a:endParaRPr kumimoji="0" lang="en-US" sz="4267" b="1" i="0" u="none" strike="noStrike" kern="0" cap="none" spc="0" normalizeH="0" baseline="0" noProof="0">
              <a:ln>
                <a:noFill/>
              </a:ln>
              <a:solidFill>
                <a:srgbClr val="FFFFFF"/>
              </a:solidFill>
              <a:effectLst/>
              <a:uLnTx/>
              <a:uFillTx/>
              <a:latin typeface="Abadi Extra Light"/>
              <a:cs typeface="Arial"/>
              <a:sym typeface="Arial"/>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523987" y="940631"/>
            <a:ext cx="11407501" cy="1243053"/>
          </a:xfrm>
          <a:prstGeom prst="rect">
            <a:avLst/>
          </a:prstGeom>
          <a:solidFill>
            <a:schemeClr val="bg1"/>
          </a:solidFill>
          <a:ln w="38100">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rPr>
              <a:t>Key Finding: Parents and Families – Parents and guardians have additional stressors during the pandemic, including balancing childcare and making ends meet. </a:t>
            </a:r>
            <a:r>
              <a:rPr kumimoji="0" lang="en-US" sz="2400" b="1" i="0" u="none" strike="noStrike" kern="0" cap="none" spc="0" normalizeH="0" baseline="0" noProof="0">
                <a:ln>
                  <a:noFill/>
                </a:ln>
                <a:solidFill>
                  <a:srgbClr val="000000"/>
                </a:solidFill>
                <a:effectLst/>
                <a:uLnTx/>
                <a:uFillTx/>
                <a:latin typeface="Abadi Extra Light"/>
                <a:ea typeface="+mn-ea"/>
                <a:cs typeface="Arial"/>
                <a:sym typeface="Arial"/>
              </a:rPr>
              <a:t>Parents worried about paying for expenses were 88% more likely to report poor mental health. </a:t>
            </a:r>
          </a:p>
        </p:txBody>
      </p:sp>
      <p:sp>
        <p:nvSpPr>
          <p:cNvPr id="3" name="Google Shape;224;p26">
            <a:extLst>
              <a:ext uri="{FF2B5EF4-FFF2-40B4-BE49-F238E27FC236}">
                <a16:creationId xmlns:a16="http://schemas.microsoft.com/office/drawing/2014/main" id="{DE87993E-DC30-4900-8835-889E505B99A1}"/>
              </a:ext>
            </a:extLst>
          </p:cNvPr>
          <p:cNvSpPr/>
          <p:nvPr/>
        </p:nvSpPr>
        <p:spPr>
          <a:xfrm>
            <a:off x="729836" y="2151832"/>
            <a:ext cx="10732325" cy="4379331"/>
          </a:xfrm>
          <a:prstGeom prst="rect">
            <a:avLst/>
          </a:prstGeom>
          <a:solidFill>
            <a:schemeClr val="accent5"/>
          </a:solidFill>
          <a:ln w="38100">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Heard</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Parents, particularly younger parents and parents of children with special healthcare needs, need </a:t>
            </a: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flexible</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services to meet their needs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133" b="0" i="0" u="sng" strike="noStrike" kern="0" cap="none" spc="0" normalizeH="0" baseline="0" noProof="0">
                <a:ln>
                  <a:noFill/>
                </a:ln>
                <a:solidFill>
                  <a:srgbClr val="FFFFFF"/>
                </a:solidFill>
                <a:effectLst/>
                <a:uLnTx/>
                <a:uFillTx/>
                <a:latin typeface="Abadi Extra Light"/>
                <a:ea typeface="+mn-ea"/>
                <a:cs typeface="Arial"/>
                <a:sym typeface="Arial"/>
              </a:rPr>
              <a:t>Actions Taken</a:t>
            </a: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 </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Expanded the Massachusetts Pregnant and Parenting Teens Initiative (MPPTI) in collaboration with DTA</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Collaborate with Young Parent Statewide Convening to share results, gather feedback, and discuss implications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133" b="0" i="0" u="none" strike="noStrike" kern="0" cap="none" spc="0" normalizeH="0" baseline="0" noProof="0">
                <a:ln>
                  <a:noFill/>
                </a:ln>
                <a:solidFill>
                  <a:srgbClr val="FFFFFF"/>
                </a:solidFill>
                <a:effectLst/>
                <a:uLnTx/>
                <a:uFillTx/>
                <a:latin typeface="Abadi Extra Light"/>
                <a:ea typeface="+mn-ea"/>
                <a:cs typeface="Arial"/>
                <a:sym typeface="Arial"/>
              </a:rPr>
              <a:t>Shared with programs </a:t>
            </a:r>
            <a:r>
              <a:rPr kumimoji="0" lang="en-US" sz="2000" b="0" i="0" u="none" strike="noStrike" kern="0" cap="none" spc="0" normalizeH="0" baseline="0" noProof="0">
                <a:ln>
                  <a:noFill/>
                </a:ln>
                <a:solidFill>
                  <a:srgbClr val="FFFFFF"/>
                </a:solidFill>
                <a:effectLst/>
                <a:uLnTx/>
                <a:uFillTx/>
                <a:latin typeface="Abadi Extra Light"/>
                <a:ea typeface="+mn-ea"/>
                <a:cs typeface="Arial"/>
                <a:sym typeface="Arial"/>
              </a:rPr>
              <a:t>aimed at providing flexible, multigenerational support to families, including Project LAUNCH and the Division of Children and Youth with Special Healthcare Needs</a:t>
            </a:r>
          </a:p>
        </p:txBody>
      </p:sp>
      <p:sp>
        <p:nvSpPr>
          <p:cNvPr id="7" name="Rectangle 6">
            <a:extLst>
              <a:ext uri="{FF2B5EF4-FFF2-40B4-BE49-F238E27FC236}">
                <a16:creationId xmlns:a16="http://schemas.microsoft.com/office/drawing/2014/main" id="{EEE3BFF7-2C73-48DD-8986-E9186638FFE2}"/>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571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4" name="Google Shape;224;p26"/>
          <p:cNvSpPr/>
          <p:nvPr/>
        </p:nvSpPr>
        <p:spPr>
          <a:xfrm>
            <a:off x="347844" y="1697676"/>
            <a:ext cx="11448025" cy="4695507"/>
          </a:xfrm>
          <a:prstGeom prst="rect">
            <a:avLst/>
          </a:prstGeom>
          <a:solidFill>
            <a:srgbClr val="FFC000"/>
          </a:solidFill>
          <a:ln w="38100">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sng" strike="noStrike" kern="0" cap="none" spc="0" normalizeH="0" baseline="0" noProof="0">
                <a:ln>
                  <a:noFill/>
                </a:ln>
                <a:solidFill>
                  <a:srgbClr val="002060"/>
                </a:solidFill>
                <a:effectLst/>
                <a:uLnTx/>
                <a:uFillTx/>
                <a:latin typeface="Abadi Extra Light"/>
                <a:ea typeface="+mn-ea"/>
                <a:cs typeface="Arial"/>
                <a:sym typeface="Arial"/>
              </a:rPr>
              <a:t>Heard</a:t>
            </a:r>
            <a:r>
              <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rPr>
              <a:t>: As we move continue to make efforts to increase vaccination efforts state-wide, as well as ensure that other COVID-19 prevention strategies are in place, we need to recognize that work is an important contributor to COVID-19 risk.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sng" strike="noStrike" kern="0" cap="none" spc="0" normalizeH="0" baseline="0" noProof="0">
                <a:ln>
                  <a:noFill/>
                </a:ln>
                <a:solidFill>
                  <a:srgbClr val="002060"/>
                </a:solidFill>
                <a:effectLst/>
                <a:uLnTx/>
                <a:uFillTx/>
                <a:latin typeface="Abadi Extra Light"/>
                <a:ea typeface="+mn-ea"/>
                <a:cs typeface="Arial"/>
                <a:sym typeface="Arial"/>
              </a:rPr>
              <a:t>Action Taken</a:t>
            </a:r>
            <a:r>
              <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rPr>
              <a:t>:</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rPr>
              <a:t>Community Liaisons to the 20 VEI communities are being briefed on the CCIS employment findings. We are also adding contextual information about the employment make-up of the 20 communities prioritized in the Vaccine Equity Initiative to help increase vaccinations of high-risk worker populations in those communities.</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rPr>
              <a:t>Advocating for employee centric considerations in vaccination uptake efforts such as appointments available outside of regular working hours, increased mobile units, educating employers about tax credits, etc.</a:t>
            </a: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endParaRPr>
          </a:p>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a:ln>
                  <a:noFill/>
                </a:ln>
                <a:solidFill>
                  <a:srgbClr val="002060"/>
                </a:solidFill>
                <a:effectLst/>
                <a:uLnTx/>
                <a:uFillTx/>
                <a:latin typeface="Abadi Extra Light"/>
                <a:ea typeface="+mn-ea"/>
                <a:cs typeface="Arial"/>
                <a:sym typeface="Arial"/>
              </a:rPr>
              <a:t>We have met with the HEAG as well as our OHSP Advisory Board to strategize about ways to engage with workers and employers and are working to implement these ideas. </a:t>
            </a: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marR="0" lvl="0" indent="0" algn="ctr" defTabSz="1219170" rtl="0" eaLnBrk="1" fontAlgn="auto" latinLnBrk="0" hangingPunct="1">
              <a:lnSpc>
                <a:spcPct val="90000"/>
              </a:lnSpc>
              <a:spcBef>
                <a:spcPts val="0"/>
              </a:spcBef>
              <a:spcAft>
                <a:spcPts val="0"/>
              </a:spcAft>
              <a:buClr>
                <a:srgbClr val="000000"/>
              </a:buClr>
              <a:buSzPts val="1400"/>
              <a:buFont typeface="Arial"/>
              <a:buNone/>
              <a:tabLst/>
              <a:defRPr/>
            </a:pPr>
            <a:r>
              <a:rPr kumimoji="0" lang="en-US" sz="4267" b="1" i="0" u="none" strike="noStrike" kern="0" cap="none" spc="800" normalizeH="0" baseline="0" noProof="0">
                <a:ln>
                  <a:noFill/>
                </a:ln>
                <a:solidFill>
                  <a:srgbClr val="FFFFFF"/>
                </a:solidFill>
                <a:effectLst/>
                <a:uLnTx/>
                <a:uFillTx/>
                <a:latin typeface="Abadi Extra Light"/>
                <a:cs typeface="Arial"/>
                <a:sym typeface="Arial"/>
              </a:rPr>
              <a:t>DATA TO ACTION – EXAMPLE</a:t>
            </a:r>
            <a:endParaRPr kumimoji="0" lang="en-US" sz="4267" b="1" i="0" u="none" strike="noStrike" kern="0" cap="none" spc="0" normalizeH="0" baseline="0" noProof="0">
              <a:ln>
                <a:noFill/>
              </a:ln>
              <a:solidFill>
                <a:srgbClr val="FFFFFF"/>
              </a:solidFill>
              <a:effectLst/>
              <a:uLnTx/>
              <a:uFillTx/>
              <a:latin typeface="Abadi Extra Light"/>
              <a:cs typeface="Arial"/>
              <a:sym typeface="Arial"/>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2960" y="803084"/>
            <a:ext cx="12189040" cy="724761"/>
          </a:xfrm>
          <a:prstGeom prst="rect">
            <a:avLst/>
          </a:prstGeom>
          <a:solidFill>
            <a:schemeClr val="bg1"/>
          </a:solidFill>
          <a:ln w="38100">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1067"/>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badi Extra Light"/>
                <a:ea typeface="+mn-ea"/>
                <a:cs typeface="Arial"/>
                <a:sym typeface="Arial"/>
              </a:rPr>
              <a:t>Key Finding: The effect of COVID-19 on workers in Massachusetts has been severe, and has disproportionately impacted specific groups of workers</a:t>
            </a:r>
          </a:p>
        </p:txBody>
      </p:sp>
      <p:sp>
        <p:nvSpPr>
          <p:cNvPr id="7" name="Rectangle 6">
            <a:extLst>
              <a:ext uri="{FF2B5EF4-FFF2-40B4-BE49-F238E27FC236}">
                <a16:creationId xmlns:a16="http://schemas.microsoft.com/office/drawing/2014/main" id="{4E89F5D2-7EEB-4AF6-B789-9A7E1901776A}"/>
              </a:ext>
            </a:extLst>
          </p:cNvPr>
          <p:cNvSpPr/>
          <p:nvPr/>
        </p:nvSpPr>
        <p:spPr>
          <a:xfrm>
            <a:off x="0" y="6552274"/>
            <a:ext cx="1379545" cy="338554"/>
          </a:xfrm>
          <a:prstGeom prst="rect">
            <a:avLst/>
          </a:prstGeom>
        </p:spPr>
        <p:txBody>
          <a:bodyPr wrap="none" lIns="121920" tIns="60960" rIns="121920" bIns="60960" anchor="t">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1" u="none" strike="noStrike" kern="0" cap="none" spc="0" normalizeH="0" baseline="0" noProof="0">
                <a:ln>
                  <a:noFill/>
                </a:ln>
                <a:solidFill>
                  <a:srgbClr val="000000"/>
                </a:solidFill>
                <a:effectLst/>
                <a:uLnTx/>
                <a:uFillTx/>
                <a:latin typeface="Abadi Extra Light"/>
                <a:ea typeface="Lato"/>
                <a:cs typeface="Lato"/>
                <a:sym typeface="Lato"/>
              </a:rPr>
              <a:t>5.12.21 release</a:t>
            </a:r>
            <a:endParaRPr kumimoji="0" lang="en-US" sz="1400" b="0" i="1"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274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TotalTime>
  <Words>9511</Words>
  <Application>Microsoft Office PowerPoint</Application>
  <PresentationFormat>Widescreen</PresentationFormat>
  <Paragraphs>944</Paragraphs>
  <Slides>101</Slides>
  <Notes>81</Notes>
  <HiddenSlides>9</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101</vt:i4>
      </vt:variant>
    </vt:vector>
  </HeadingPairs>
  <TitlesOfParts>
    <vt:vector size="120" baseType="lpstr">
      <vt:lpstr>Abadi</vt:lpstr>
      <vt:lpstr>Abadi Extra Light</vt:lpstr>
      <vt:lpstr>Arial</vt:lpstr>
      <vt:lpstr>Arial Narrow</vt:lpstr>
      <vt:lpstr>Arial,Sans-Serif</vt:lpstr>
      <vt:lpstr>Calibri</vt:lpstr>
      <vt:lpstr>Calibri Light</vt:lpstr>
      <vt:lpstr>Century Gothic</vt:lpstr>
      <vt:lpstr>Courier New</vt:lpstr>
      <vt:lpstr>Office Theme</vt:lpstr>
      <vt:lpstr>2_Office Theme</vt:lpstr>
      <vt:lpstr>Custom Design</vt:lpstr>
      <vt:lpstr>1_Custom Design</vt:lpstr>
      <vt:lpstr>Clarity</vt:lpstr>
      <vt:lpstr>3_Simple Light</vt:lpstr>
      <vt:lpstr>2_Simple Light</vt:lpstr>
      <vt:lpstr>1_Simple Light</vt:lpstr>
      <vt:lpstr>Simple Light</vt:lpstr>
      <vt:lpstr>3_office theme</vt:lpstr>
      <vt:lpstr>PowerPoint Presentation</vt:lpstr>
      <vt:lpstr>PowerPoint Presentation</vt:lpstr>
      <vt:lpstr>PowerPoint Presentation</vt:lpstr>
      <vt:lpstr>Preliminary data show 507 confirmed and estimated opioid-related overdose deaths in the first three months of 2021, an estimated 2% increase compared with the same period in 2020. </vt:lpstr>
      <vt:lpstr>The rate of opioid-related overdose deaths has increased 5% in 2020 compared with 2019 and is 1% lower than the 2016 peak.</vt:lpstr>
      <vt:lpstr>Fentanyl remains a key factor in opioid-related overdose deaths (92% present in toxicology screen in 2020).</vt:lpstr>
      <vt:lpstr>Between 2019 &amp; 2020, the confirmed opioid-related overdose death rates for Black non-Hispanic men increased significantly at 69%.</vt:lpstr>
      <vt:lpstr>DPH/BSAS is implementing new investments to enhance treatment and recovery support, particularly in communities of color</vt:lpstr>
      <vt:lpstr>DPH/BSAS addresses health and racial equity by continuing and enhancing existing programs</vt:lpstr>
      <vt:lpstr>DPH/BSAS has aggressively maximized access to SUD treatment during the COVID-19 pandemic, and is continuing the fight against the opiate crisis</vt:lpstr>
      <vt:lpstr>PowerPoint Presentation</vt:lpstr>
      <vt:lpstr>Massachusetts cancer registry Amendments to 105 CMR 301.000:  Cancer Registry</vt:lpstr>
      <vt:lpstr>PowerPoint Presentation</vt:lpstr>
      <vt:lpstr>  Improve organization, add clarity, and update standards  Clarify what information is required to be reported or made available to the Cancer Registry and who is subject to these requirements  Revise the confidentiality section to clarify limitations on who may access confidential cancer records.  Incorporate new requirements as a National Cancer Institute’s Surveillance, Epidemiology, and End Results (SEER) Registry</vt:lpstr>
      <vt:lpstr>105 CMR 301.005:  Definitions</vt:lpstr>
      <vt:lpstr>105 CMR 301.010: Required Reporting</vt:lpstr>
      <vt:lpstr>105 CMR 301.015: Information Required to be Reported</vt:lpstr>
      <vt:lpstr>105 CMR 301.035:  Quality Assurance and Case Ascertainment</vt:lpstr>
      <vt:lpstr>105 CMR 301.040:  Confidentiality of Cancer Registry Records</vt:lpstr>
      <vt:lpstr>Conclusion</vt:lpstr>
      <vt:lpstr>COVID-19 Community Impact Survey(CCIS)  Preliminary Analysis Results as of  May 12, 2021  Presented by  Jennica Allen, MPH  W.W. Sanouri Ursprung PhD Ben Wood, MPH </vt:lpstr>
      <vt:lpstr>PowerPoint Presentation</vt:lpstr>
      <vt:lpstr>PowerPoint Presentation</vt:lpstr>
      <vt:lpstr>What is included in today’s presentation is a small preview of out findings. For a more detailed information, additional topics, and town/population specific data tables, please visit:  https://www.mass.gov/covidsurvey </vt:lpstr>
      <vt:lpstr>OVERVIEW</vt:lpstr>
      <vt:lpstr>Racism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DISCRIMINATION </vt:lpstr>
      <vt:lpstr>FRAMING MATTERS</vt:lpstr>
      <vt:lpstr>PowerPoint Presentation</vt:lpstr>
      <vt:lpstr>PowerPoint Presentation</vt:lpstr>
      <vt:lpstr>PowerPoint Presentation</vt:lpstr>
      <vt:lpstr>PowerPoint Presentation</vt:lpstr>
      <vt:lpstr>KEY TAKEAWAYS: DISCRIMINATION</vt:lpstr>
      <vt:lpstr>POPULATION SPOTLIGHT: ASIAN RESIDENTS</vt:lpstr>
      <vt:lpstr>FRAMING MATTERS</vt:lpstr>
      <vt:lpstr>REACHING THE AAPI COMMUNITIES ON CCIS</vt:lpstr>
      <vt:lpstr>SOME HISTORY ON AAPI IMMIGRATION</vt:lpstr>
      <vt:lpstr>DATA DISAGGREGATION MATTERS</vt:lpstr>
      <vt:lpstr>ZOOMING IN: CAMBODIANS</vt:lpstr>
      <vt:lpstr>INEQUITIES WITHIN THE AAPI “MONOLITH”</vt:lpstr>
      <vt:lpstr>ZOOMING IN: VIETNAMESE</vt:lpstr>
      <vt:lpstr>INEQUITIES WITHIN THE AAPI “MONOLITH”</vt:lpstr>
      <vt:lpstr>ZOOMING IN: EAST ASIANS</vt:lpstr>
      <vt:lpstr>ANTI-ASIAN SENTIMENTS</vt:lpstr>
      <vt:lpstr>ANTI-ASIAN SENTIMENTS</vt:lpstr>
      <vt:lpstr>PowerPoint Presentation</vt:lpstr>
      <vt:lpstr>KEY TAKEAWAYS: AAPI RESIDENTS</vt:lpstr>
      <vt:lpstr>POPULATION SPOTLIGHT:  HISPANIC/LATINX RESIDENTS </vt:lpstr>
      <vt:lpstr>FRAMING MATTERS</vt:lpstr>
      <vt:lpstr>FOR HISPANIC/LATINX RESIDENTS, WORK INCREASED RISK OF COVID-19</vt:lpstr>
      <vt:lpstr>PowerPoint Presentation</vt:lpstr>
      <vt:lpstr>PowerPoint Presentation</vt:lpstr>
      <vt:lpstr>PowerPoint Presentation</vt:lpstr>
      <vt:lpstr>HISPANIC/LATINX WERE WORRIED ABOUT MEETING THEIR BASIC NEEDS</vt:lpstr>
      <vt:lpstr>KEY TAKEAWAYS: HISPANIC/LATINX RESIDENTS</vt:lpstr>
      <vt:lpstr>POPULATION SPOTLIGHT: INDIGENOUS RESIDENTS</vt:lpstr>
      <vt:lpstr>FRAMING MATTERS</vt:lpstr>
      <vt:lpstr>PowerPoint Presentation</vt:lpstr>
      <vt:lpstr>WE NEED TO FIND THEM TO SUPPORT THEM</vt:lpstr>
      <vt:lpstr>KEY TAKEAWAYS: AI/AN RESIDENTS</vt:lpstr>
      <vt:lpstr>POPULATION SPOTLIGHT:  BLACK RESIDENTS</vt:lpstr>
      <vt:lpstr>FRAMING MATTERS</vt:lpstr>
      <vt:lpstr>There are significant inequities in SDoH between Black and White respondents. </vt:lpstr>
      <vt:lpstr>Differences in education and income do not explain these inequities. </vt:lpstr>
      <vt:lpstr>Spotlight on the 20 Vaccine Equity Initiative Communities </vt:lpstr>
      <vt:lpstr>Inequities are cumulative. </vt:lpstr>
      <vt:lpstr>KEY TAKEAWAYS: BLACK RESIDENTS</vt:lpstr>
      <vt:lpstr>YOUTH SURVEY </vt:lpstr>
      <vt:lpstr>FRAMING MATTERS </vt:lpstr>
      <vt:lpstr>PowerPoint Presentation</vt:lpstr>
      <vt:lpstr>PowerPoint Presentation</vt:lpstr>
      <vt:lpstr>PowerPoint Presentation</vt:lpstr>
      <vt:lpstr>PowerPoint Presentation</vt:lpstr>
      <vt:lpstr>KEY TAKEAWAYS: YOUTH</vt:lpstr>
      <vt:lpstr>DATA TO ACTION </vt:lpstr>
      <vt:lpstr>PowerPoint Presentation</vt:lpstr>
      <vt:lpstr>PowerPoint Presentation</vt:lpstr>
      <vt:lpstr>PowerPoint Presentation</vt:lpstr>
      <vt:lpstr>PowerPoint Presentation</vt:lpstr>
      <vt:lpstr>GROUNDWATER MATRIX TOOL: what solutions should we propose?</vt:lpstr>
      <vt:lpstr>FINAL TAKEAWAYS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Jacob, John (DPH)</cp:lastModifiedBy>
  <cp:revision>321</cp:revision>
  <cp:lastPrinted>2021-01-21T15:13:04Z</cp:lastPrinted>
  <dcterms:created xsi:type="dcterms:W3CDTF">2019-01-10T19:26:50Z</dcterms:created>
  <dcterms:modified xsi:type="dcterms:W3CDTF">2021-05-12T12:49:45Z</dcterms:modified>
</cp:coreProperties>
</file>