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ppt/charts/chart3.xml" ContentType="application/vnd.openxmlformats-officedocument.drawingml.chart+xml"/>
  <Override PartName="/ppt/notesSlides/notesSlide34.xml" ContentType="application/vnd.openxmlformats-officedocument.presentationml.notesSlide+xml"/>
  <Override PartName="/ppt/charts/chart4.xml" ContentType="application/vnd.openxmlformats-officedocument.drawingml.chart+xml"/>
  <Override PartName="/ppt/notesSlides/notesSlide35.xml" ContentType="application/vnd.openxmlformats-officedocument.presentationml.notesSlide+xml"/>
  <Override PartName="/ppt/charts/chart5.xml" ContentType="application/vnd.openxmlformats-officedocument.drawingml.chart+xml"/>
  <Override PartName="/ppt/notesSlides/notesSlide36.xml" ContentType="application/vnd.openxmlformats-officedocument.presentationml.notesSlide+xml"/>
  <Override PartName="/ppt/charts/chart6.xml" ContentType="application/vnd.openxmlformats-officedocument.drawingml.chart+xml"/>
  <Override PartName="/ppt/notesSlides/notesSlide37.xml" ContentType="application/vnd.openxmlformats-officedocument.presentationml.notesSlide+xml"/>
  <Override PartName="/ppt/charts/chart7.xml" ContentType="application/vnd.openxmlformats-officedocument.drawingml.chart+xml"/>
  <Override PartName="/ppt/notesSlides/notesSlide38.xml" ContentType="application/vnd.openxmlformats-officedocument.presentationml.notesSlide+xml"/>
  <Override PartName="/ppt/charts/chart8.xml" ContentType="application/vnd.openxmlformats-officedocument.drawingml.chart+xml"/>
  <Override PartName="/ppt/notesSlides/notesSlide39.xml" ContentType="application/vnd.openxmlformats-officedocument.presentationml.notesSlide+xml"/>
  <Override PartName="/ppt/charts/chart9.xml" ContentType="application/vnd.openxmlformats-officedocument.drawingml.chart+xml"/>
  <Override PartName="/ppt/notesSlides/notesSlide40.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4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64" r:id="rId2"/>
    <p:sldMasterId id="2147483672" r:id="rId3"/>
    <p:sldMasterId id="2147483680" r:id="rId4"/>
    <p:sldMasterId id="2147483689" r:id="rId5"/>
    <p:sldMasterId id="2147483702" r:id="rId6"/>
    <p:sldMasterId id="2147483714" r:id="rId7"/>
    <p:sldMasterId id="2147483723" r:id="rId8"/>
    <p:sldMasterId id="2147483735" r:id="rId9"/>
  </p:sldMasterIdLst>
  <p:notesMasterIdLst>
    <p:notesMasterId r:id="rId60"/>
  </p:notesMasterIdLst>
  <p:handoutMasterIdLst>
    <p:handoutMasterId r:id="rId61"/>
  </p:handoutMasterIdLst>
  <p:sldIdLst>
    <p:sldId id="383"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432"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382" r:id="rId58"/>
    <p:sldId id="38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D0F"/>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8" autoAdjust="0"/>
    <p:restoredTop sz="94674"/>
  </p:normalViewPr>
  <p:slideViewPr>
    <p:cSldViewPr snapToGrid="0" snapToObjects="1">
      <p:cViewPr>
        <p:scale>
          <a:sx n="79" d="100"/>
          <a:sy n="79" d="100"/>
        </p:scale>
        <p:origin x="-1992" y="-10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7778593335781"/>
          <c:y val="4.2197238280836782E-2"/>
          <c:w val="0.83730880112309036"/>
          <c:h val="0.8524866300213666"/>
        </c:manualLayout>
      </c:layout>
      <c:barChart>
        <c:barDir val="col"/>
        <c:grouping val="clustered"/>
        <c:varyColors val="0"/>
        <c:ser>
          <c:idx val="0"/>
          <c:order val="0"/>
          <c:tx>
            <c:strRef>
              <c:f>Sheet1!$B$1</c:f>
              <c:strCache>
                <c:ptCount val="1"/>
                <c:pt idx="0">
                  <c:v>Series 1</c:v>
                </c:pt>
              </c:strCache>
            </c:strRef>
          </c:tx>
          <c:spPr>
            <a:ln>
              <a:solidFill>
                <a:srgbClr val="FF0000"/>
              </a:solidFill>
            </a:ln>
          </c:spPr>
          <c:invertIfNegative val="0"/>
          <c:dPt>
            <c:idx val="0"/>
            <c:invertIfNegative val="0"/>
            <c:bubble3D val="0"/>
            <c:spPr>
              <a:solidFill>
                <a:srgbClr val="00B050"/>
              </a:solidFill>
              <a:ln>
                <a:solidFill>
                  <a:srgbClr val="FF0000"/>
                </a:solidFill>
              </a:ln>
            </c:spPr>
            <c:extLst xmlns:c16r2="http://schemas.microsoft.com/office/drawing/2015/06/chart">
              <c:ext xmlns:c16="http://schemas.microsoft.com/office/drawing/2014/chart" uri="{C3380CC4-5D6E-409C-BE32-E72D297353CC}">
                <c16:uniqueId val="{00000001-301E-467C-8E6E-D7F5F27F5983}"/>
              </c:ext>
            </c:extLst>
          </c:dPt>
          <c:dPt>
            <c:idx val="1"/>
            <c:invertIfNegative val="0"/>
            <c:bubble3D val="0"/>
            <c:spPr>
              <a:solidFill>
                <a:srgbClr val="7030A0"/>
              </a:solidFill>
              <a:ln>
                <a:solidFill>
                  <a:srgbClr val="FF0000"/>
                </a:solidFill>
              </a:ln>
            </c:spPr>
            <c:extLst xmlns:c16r2="http://schemas.microsoft.com/office/drawing/2015/06/chart">
              <c:ext xmlns:c16="http://schemas.microsoft.com/office/drawing/2014/chart" uri="{C3380CC4-5D6E-409C-BE32-E72D297353CC}">
                <c16:uniqueId val="{00000001-2BF9-4D22-9093-3563536B5064}"/>
              </c:ext>
            </c:extLst>
          </c:dPt>
          <c:dPt>
            <c:idx val="2"/>
            <c:invertIfNegative val="0"/>
            <c:bubble3D val="0"/>
            <c:spPr>
              <a:solidFill>
                <a:srgbClr val="002060"/>
              </a:solidFill>
              <a:ln>
                <a:solidFill>
                  <a:srgbClr val="FF0000"/>
                </a:solidFill>
              </a:ln>
            </c:spPr>
            <c:extLst xmlns:c16r2="http://schemas.microsoft.com/office/drawing/2015/06/chart">
              <c:ext xmlns:c16="http://schemas.microsoft.com/office/drawing/2014/chart" uri="{C3380CC4-5D6E-409C-BE32-E72D297353CC}">
                <c16:uniqueId val="{00000003-2BF9-4D22-9093-3563536B5064}"/>
              </c:ext>
            </c:extLst>
          </c:dPt>
          <c:dPt>
            <c:idx val="4"/>
            <c:invertIfNegative val="0"/>
            <c:bubble3D val="0"/>
            <c:spPr>
              <a:solidFill>
                <a:srgbClr val="FF0000"/>
              </a:solidFill>
              <a:ln>
                <a:solidFill>
                  <a:srgbClr val="FF0000"/>
                </a:solidFill>
              </a:ln>
            </c:spPr>
            <c:extLst xmlns:c16r2="http://schemas.microsoft.com/office/drawing/2015/06/chart">
              <c:ext xmlns:c16="http://schemas.microsoft.com/office/drawing/2014/chart" uri="{C3380CC4-5D6E-409C-BE32-E72D297353CC}">
                <c16:uniqueId val="{00000009-433B-407B-AE9E-77B4983AFD70}"/>
              </c:ext>
            </c:extLst>
          </c:dPt>
          <c:dLbls>
            <c:dLbl>
              <c:idx val="2"/>
              <c:layout>
                <c:manualLayout>
                  <c:x val="-1.6874668527893053E-16"/>
                  <c:y val="-1.18368205740718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BF9-4D22-9093-3563536B5064}"/>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1313</c:v>
                </c:pt>
                <c:pt idx="1">
                  <c:v>1012</c:v>
                </c:pt>
                <c:pt idx="2">
                  <c:v>922</c:v>
                </c:pt>
                <c:pt idx="3">
                  <c:v>1066</c:v>
                </c:pt>
                <c:pt idx="4">
                  <c:v>1189</c:v>
                </c:pt>
              </c:numCache>
            </c:numRef>
          </c:val>
          <c:extLst xmlns:c16r2="http://schemas.microsoft.com/office/drawing/2015/06/chart">
            <c:ext xmlns:c16="http://schemas.microsoft.com/office/drawing/2014/chart" uri="{C3380CC4-5D6E-409C-BE32-E72D297353CC}">
              <c16:uniqueId val="{00000008-2BF9-4D22-9093-3563536B5064}"/>
            </c:ext>
          </c:extLst>
        </c:ser>
        <c:dLbls>
          <c:showLegendKey val="0"/>
          <c:showVal val="0"/>
          <c:showCatName val="0"/>
          <c:showSerName val="0"/>
          <c:showPercent val="0"/>
          <c:showBubbleSize val="0"/>
        </c:dLbls>
        <c:gapWidth val="0"/>
        <c:overlap val="3"/>
        <c:axId val="174315392"/>
        <c:axId val="174316928"/>
      </c:barChart>
      <c:catAx>
        <c:axId val="174315392"/>
        <c:scaling>
          <c:orientation val="minMax"/>
        </c:scaling>
        <c:delete val="0"/>
        <c:axPos val="b"/>
        <c:numFmt formatCode="General" sourceLinked="1"/>
        <c:majorTickMark val="out"/>
        <c:minorTickMark val="none"/>
        <c:tickLblPos val="nextTo"/>
        <c:crossAx val="174316928"/>
        <c:crosses val="autoZero"/>
        <c:auto val="1"/>
        <c:lblAlgn val="ctr"/>
        <c:lblOffset val="100"/>
        <c:noMultiLvlLbl val="0"/>
      </c:catAx>
      <c:valAx>
        <c:axId val="174316928"/>
        <c:scaling>
          <c:orientation val="minMax"/>
        </c:scaling>
        <c:delete val="0"/>
        <c:axPos val="l"/>
        <c:majorGridlines/>
        <c:numFmt formatCode="General" sourceLinked="1"/>
        <c:majorTickMark val="out"/>
        <c:minorTickMark val="none"/>
        <c:tickLblPos val="nextTo"/>
        <c:crossAx val="1743153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Wrong patient procedure or surgery</c:v>
                </c:pt>
                <c:pt idx="1">
                  <c:v>Wrong site/side procedure or surgery</c:v>
                </c:pt>
                <c:pt idx="2">
                  <c:v>Wrong procedure or surgery</c:v>
                </c:pt>
                <c:pt idx="3">
                  <c:v>Serious injury or death after fall</c:v>
                </c:pt>
                <c:pt idx="4">
                  <c:v>Device Misuse</c:v>
                </c:pt>
              </c:strCache>
            </c:strRef>
          </c:cat>
          <c:val>
            <c:numRef>
              <c:f>Sheet1!$B$2:$B$6</c:f>
              <c:numCache>
                <c:formatCode>General</c:formatCode>
                <c:ptCount val="5"/>
                <c:pt idx="0">
                  <c:v>1</c:v>
                </c:pt>
                <c:pt idx="1">
                  <c:v>0</c:v>
                </c:pt>
                <c:pt idx="2">
                  <c:v>2</c:v>
                </c:pt>
                <c:pt idx="3">
                  <c:v>1</c:v>
                </c:pt>
                <c:pt idx="4">
                  <c:v>0</c:v>
                </c:pt>
              </c:numCache>
            </c:numRef>
          </c:val>
          <c:extLst xmlns:c16r2="http://schemas.microsoft.com/office/drawing/2015/06/chart">
            <c:ext xmlns:c16="http://schemas.microsoft.com/office/drawing/2014/chart" uri="{C3380CC4-5D6E-409C-BE32-E72D297353CC}">
              <c16:uniqueId val="{00000000-339D-40FF-9515-A677BE4B7623}"/>
            </c:ext>
          </c:extLst>
        </c:ser>
        <c:ser>
          <c:idx val="1"/>
          <c:order val="1"/>
          <c:tx>
            <c:strRef>
              <c:f>Sheet1!$C$1</c:f>
              <c:strCache>
                <c:ptCount val="1"/>
                <c:pt idx="0">
                  <c:v>2016</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Wrong patient procedure or surgery</c:v>
                </c:pt>
                <c:pt idx="1">
                  <c:v>Wrong site/side procedure or surgery</c:v>
                </c:pt>
                <c:pt idx="2">
                  <c:v>Wrong procedure or surgery</c:v>
                </c:pt>
                <c:pt idx="3">
                  <c:v>Serious injury or death after fall</c:v>
                </c:pt>
                <c:pt idx="4">
                  <c:v>Device Misuse</c:v>
                </c:pt>
              </c:strCache>
            </c:strRef>
          </c:cat>
          <c:val>
            <c:numRef>
              <c:f>Sheet1!$C$2:$C$6</c:f>
              <c:numCache>
                <c:formatCode>General</c:formatCode>
                <c:ptCount val="5"/>
                <c:pt idx="0">
                  <c:v>0</c:v>
                </c:pt>
                <c:pt idx="1">
                  <c:v>2</c:v>
                </c:pt>
                <c:pt idx="2">
                  <c:v>4</c:v>
                </c:pt>
                <c:pt idx="3">
                  <c:v>0</c:v>
                </c:pt>
                <c:pt idx="4">
                  <c:v>0</c:v>
                </c:pt>
              </c:numCache>
            </c:numRef>
          </c:val>
          <c:extLst xmlns:c16r2="http://schemas.microsoft.com/office/drawing/2015/06/chart">
            <c:ext xmlns:c16="http://schemas.microsoft.com/office/drawing/2014/chart" uri="{C3380CC4-5D6E-409C-BE32-E72D297353CC}">
              <c16:uniqueId val="{00000001-339D-40FF-9515-A677BE4B7623}"/>
            </c:ext>
          </c:extLst>
        </c:ser>
        <c:ser>
          <c:idx val="2"/>
          <c:order val="2"/>
          <c:tx>
            <c:strRef>
              <c:f>Sheet1!$D$1</c:f>
              <c:strCache>
                <c:ptCount val="1"/>
                <c:pt idx="0">
                  <c:v>2017</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Wrong patient procedure or surgery</c:v>
                </c:pt>
                <c:pt idx="1">
                  <c:v>Wrong site/side procedure or surgery</c:v>
                </c:pt>
                <c:pt idx="2">
                  <c:v>Wrong procedure or surgery</c:v>
                </c:pt>
                <c:pt idx="3">
                  <c:v>Serious injury or death after fall</c:v>
                </c:pt>
                <c:pt idx="4">
                  <c:v>Device Misuse</c:v>
                </c:pt>
              </c:strCache>
            </c:strRef>
          </c:cat>
          <c:val>
            <c:numRef>
              <c:f>Sheet1!$D$2:$D$6</c:f>
              <c:numCache>
                <c:formatCode>General</c:formatCode>
                <c:ptCount val="5"/>
                <c:pt idx="0">
                  <c:v>1</c:v>
                </c:pt>
                <c:pt idx="1">
                  <c:v>3</c:v>
                </c:pt>
                <c:pt idx="2">
                  <c:v>4</c:v>
                </c:pt>
                <c:pt idx="3">
                  <c:v>0</c:v>
                </c:pt>
                <c:pt idx="4">
                  <c:v>0</c:v>
                </c:pt>
              </c:numCache>
            </c:numRef>
          </c:val>
          <c:extLst xmlns:c16r2="http://schemas.microsoft.com/office/drawing/2015/06/chart">
            <c:ext xmlns:c16="http://schemas.microsoft.com/office/drawing/2014/chart" uri="{C3380CC4-5D6E-409C-BE32-E72D297353CC}">
              <c16:uniqueId val="{00000002-339D-40FF-9515-A677BE4B7623}"/>
            </c:ext>
          </c:extLst>
        </c:ser>
        <c:ser>
          <c:idx val="3"/>
          <c:order val="3"/>
          <c:tx>
            <c:strRef>
              <c:f>Sheet1!$E$1</c:f>
              <c:strCache>
                <c:ptCount val="1"/>
                <c:pt idx="0">
                  <c:v>2018</c:v>
                </c:pt>
              </c:strCache>
            </c:strRef>
          </c:tx>
          <c:spPr>
            <a:solidFill>
              <a:srgbClr val="0070C0"/>
            </a:solidFill>
            <a:ln>
              <a:solidFill>
                <a:srgbClr val="0070C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Wrong patient procedure or surgery</c:v>
                </c:pt>
                <c:pt idx="1">
                  <c:v>Wrong site/side procedure or surgery</c:v>
                </c:pt>
                <c:pt idx="2">
                  <c:v>Wrong procedure or surgery</c:v>
                </c:pt>
                <c:pt idx="3">
                  <c:v>Serious injury or death after fall</c:v>
                </c:pt>
                <c:pt idx="4">
                  <c:v>Device Misuse</c:v>
                </c:pt>
              </c:strCache>
            </c:strRef>
          </c:cat>
          <c:val>
            <c:numRef>
              <c:f>Sheet1!$E$2:$E$6</c:f>
              <c:numCache>
                <c:formatCode>General</c:formatCode>
                <c:ptCount val="5"/>
                <c:pt idx="0">
                  <c:v>0</c:v>
                </c:pt>
                <c:pt idx="1">
                  <c:v>4</c:v>
                </c:pt>
                <c:pt idx="2">
                  <c:v>2</c:v>
                </c:pt>
                <c:pt idx="3">
                  <c:v>0</c:v>
                </c:pt>
                <c:pt idx="4">
                  <c:v>1</c:v>
                </c:pt>
              </c:numCache>
            </c:numRef>
          </c:val>
          <c:extLst xmlns:c16r2="http://schemas.microsoft.com/office/drawing/2015/06/chart">
            <c:ext xmlns:c16="http://schemas.microsoft.com/office/drawing/2014/chart" uri="{C3380CC4-5D6E-409C-BE32-E72D297353CC}">
              <c16:uniqueId val="{00000000-0E44-44C2-A9DA-1FE4F32C145A}"/>
            </c:ext>
          </c:extLst>
        </c:ser>
        <c:ser>
          <c:idx val="4"/>
          <c:order val="4"/>
          <c:tx>
            <c:strRef>
              <c:f>Sheet1!$F$1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Wrong patient procedure or surgery</c:v>
                </c:pt>
                <c:pt idx="1">
                  <c:v>Wrong site/side procedure or surgery</c:v>
                </c:pt>
                <c:pt idx="2">
                  <c:v>Wrong procedure or surgery</c:v>
                </c:pt>
                <c:pt idx="3">
                  <c:v>Serious injury or death after fall</c:v>
                </c:pt>
                <c:pt idx="4">
                  <c:v>Device Misuse</c:v>
                </c:pt>
              </c:strCache>
            </c:strRef>
          </c:cat>
          <c:val>
            <c:numRef>
              <c:f>Sheet1!$F$2:$F$6</c:f>
              <c:numCache>
                <c:formatCode>General</c:formatCode>
                <c:ptCount val="5"/>
                <c:pt idx="0">
                  <c:v>0</c:v>
                </c:pt>
                <c:pt idx="1">
                  <c:v>2</c:v>
                </c:pt>
                <c:pt idx="2">
                  <c:v>2</c:v>
                </c:pt>
                <c:pt idx="3">
                  <c:v>0</c:v>
                </c:pt>
                <c:pt idx="4">
                  <c:v>0</c:v>
                </c:pt>
              </c:numCache>
            </c:numRef>
          </c:val>
          <c:extLst xmlns:c16r2="http://schemas.microsoft.com/office/drawing/2015/06/chart">
            <c:ext xmlns:c16="http://schemas.microsoft.com/office/drawing/2014/chart" uri="{C3380CC4-5D6E-409C-BE32-E72D297353CC}">
              <c16:uniqueId val="{00000000-6D0E-424E-9482-431E4F1D8256}"/>
            </c:ext>
          </c:extLst>
        </c:ser>
        <c:dLbls>
          <c:showLegendKey val="0"/>
          <c:showVal val="0"/>
          <c:showCatName val="0"/>
          <c:showSerName val="0"/>
          <c:showPercent val="0"/>
          <c:showBubbleSize val="0"/>
        </c:dLbls>
        <c:gapWidth val="150"/>
        <c:axId val="175254144"/>
        <c:axId val="175260032"/>
      </c:barChart>
      <c:catAx>
        <c:axId val="175254144"/>
        <c:scaling>
          <c:orientation val="minMax"/>
        </c:scaling>
        <c:delete val="0"/>
        <c:axPos val="b"/>
        <c:numFmt formatCode="General" sourceLinked="0"/>
        <c:majorTickMark val="out"/>
        <c:minorTickMark val="none"/>
        <c:tickLblPos val="nextTo"/>
        <c:txPr>
          <a:bodyPr/>
          <a:lstStyle/>
          <a:p>
            <a:pPr>
              <a:defRPr sz="1400"/>
            </a:pPr>
            <a:endParaRPr lang="en-US"/>
          </a:p>
        </c:txPr>
        <c:crossAx val="175260032"/>
        <c:crosses val="autoZero"/>
        <c:auto val="1"/>
        <c:lblAlgn val="ctr"/>
        <c:lblOffset val="100"/>
        <c:noMultiLvlLbl val="0"/>
      </c:catAx>
      <c:valAx>
        <c:axId val="175260032"/>
        <c:scaling>
          <c:orientation val="minMax"/>
          <c:max val="10"/>
        </c:scaling>
        <c:delete val="0"/>
        <c:axPos val="l"/>
        <c:majorGridlines/>
        <c:numFmt formatCode="General" sourceLinked="1"/>
        <c:majorTickMark val="out"/>
        <c:minorTickMark val="none"/>
        <c:tickLblPos val="nextTo"/>
        <c:crossAx val="1752541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African American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Sheet1!$B$2:$B$8</c:f>
              <c:numCache>
                <c:formatCode>General</c:formatCode>
                <c:ptCount val="7"/>
                <c:pt idx="0">
                  <c:v>73</c:v>
                </c:pt>
                <c:pt idx="1">
                  <c:v>4</c:v>
                </c:pt>
                <c:pt idx="2">
                  <c:v>4</c:v>
                </c:pt>
                <c:pt idx="3">
                  <c:v>3</c:v>
                </c:pt>
                <c:pt idx="6">
                  <c:v>2</c:v>
                </c:pt>
              </c:numCache>
            </c:numRef>
          </c:val>
          <c:extLst xmlns:c16r2="http://schemas.microsoft.com/office/drawing/2015/06/chart">
            <c:ext xmlns:c16="http://schemas.microsoft.com/office/drawing/2014/chart" uri="{C3380CC4-5D6E-409C-BE32-E72D297353CC}">
              <c16:uniqueId val="{00000000-532D-492E-84A2-30C8A358849B}"/>
            </c:ext>
          </c:extLst>
        </c:ser>
        <c:ser>
          <c:idx val="1"/>
          <c:order val="1"/>
          <c:tx>
            <c:strRef>
              <c:f>Sheet1!$C$1</c:f>
              <c:strCache>
                <c:ptCount val="1"/>
                <c:pt idx="0">
                  <c:v>American Indian/Alaska Native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Sheet1!$C$2:$C$8</c:f>
              <c:numCache>
                <c:formatCode>General</c:formatCode>
                <c:ptCount val="7"/>
                <c:pt idx="0">
                  <c:v>2</c:v>
                </c:pt>
              </c:numCache>
            </c:numRef>
          </c:val>
          <c:extLst xmlns:c16r2="http://schemas.microsoft.com/office/drawing/2015/06/chart">
            <c:ext xmlns:c16="http://schemas.microsoft.com/office/drawing/2014/chart" uri="{C3380CC4-5D6E-409C-BE32-E72D297353CC}">
              <c16:uniqueId val="{00000001-532D-492E-84A2-30C8A358849B}"/>
            </c:ext>
          </c:extLst>
        </c:ser>
        <c:ser>
          <c:idx val="2"/>
          <c:order val="2"/>
          <c:tx>
            <c:strRef>
              <c:f>Sheet1!$D$1</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Sheet1!$D$2:$D$8</c:f>
              <c:numCache>
                <c:formatCode>General</c:formatCode>
                <c:ptCount val="7"/>
                <c:pt idx="0">
                  <c:v>23</c:v>
                </c:pt>
                <c:pt idx="1">
                  <c:v>2</c:v>
                </c:pt>
                <c:pt idx="3">
                  <c:v>2</c:v>
                </c:pt>
                <c:pt idx="4">
                  <c:v>1</c:v>
                </c:pt>
                <c:pt idx="6">
                  <c:v>6</c:v>
                </c:pt>
              </c:numCache>
            </c:numRef>
          </c:val>
          <c:extLst xmlns:c16r2="http://schemas.microsoft.com/office/drawing/2015/06/chart">
            <c:ext xmlns:c16="http://schemas.microsoft.com/office/drawing/2014/chart" uri="{C3380CC4-5D6E-409C-BE32-E72D297353CC}">
              <c16:uniqueId val="{00000002-532D-492E-84A2-30C8A358849B}"/>
            </c:ext>
          </c:extLst>
        </c:ser>
        <c:ser>
          <c:idx val="3"/>
          <c:order val="3"/>
          <c:tx>
            <c:strRef>
              <c:f>Sheet1!$E$1</c:f>
              <c:strCache>
                <c:ptCount val="1"/>
                <c:pt idx="0">
                  <c:v>Native Hawaiian/Pacific Islander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Sheet1!$E$2:$E$8</c:f>
              <c:numCache>
                <c:formatCode>General</c:formatCode>
                <c:ptCount val="7"/>
                <c:pt idx="4">
                  <c:v>1</c:v>
                </c:pt>
              </c:numCache>
            </c:numRef>
          </c:val>
          <c:extLst xmlns:c16r2="http://schemas.microsoft.com/office/drawing/2015/06/chart">
            <c:ext xmlns:c16="http://schemas.microsoft.com/office/drawing/2014/chart" uri="{C3380CC4-5D6E-409C-BE32-E72D297353CC}">
              <c16:uniqueId val="{00000004-532D-492E-84A2-30C8A358849B}"/>
            </c:ext>
          </c:extLst>
        </c:ser>
        <c:ser>
          <c:idx val="4"/>
          <c:order val="4"/>
          <c:tx>
            <c:strRef>
              <c:f>Sheet1!$F$1</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Sheet1!$F$2:$F$8</c:f>
              <c:numCache>
                <c:formatCode>General</c:formatCode>
                <c:ptCount val="7"/>
                <c:pt idx="0">
                  <c:v>803</c:v>
                </c:pt>
                <c:pt idx="1">
                  <c:v>27</c:v>
                </c:pt>
                <c:pt idx="2">
                  <c:v>40</c:v>
                </c:pt>
                <c:pt idx="3">
                  <c:v>48</c:v>
                </c:pt>
                <c:pt idx="4">
                  <c:v>14</c:v>
                </c:pt>
                <c:pt idx="5">
                  <c:v>2</c:v>
                </c:pt>
                <c:pt idx="6">
                  <c:v>71</c:v>
                </c:pt>
              </c:numCache>
            </c:numRef>
          </c:val>
          <c:extLst xmlns:c16r2="http://schemas.microsoft.com/office/drawing/2015/06/chart">
            <c:ext xmlns:c16="http://schemas.microsoft.com/office/drawing/2014/chart" uri="{C3380CC4-5D6E-409C-BE32-E72D297353CC}">
              <c16:uniqueId val="{00000005-532D-492E-84A2-30C8A358849B}"/>
            </c:ext>
          </c:extLst>
        </c:ser>
        <c:ser>
          <c:idx val="5"/>
          <c:order val="5"/>
          <c:tx>
            <c:strRef>
              <c:f>Sheet1!$G$1</c:f>
              <c:strCache>
                <c:ptCount val="1"/>
                <c:pt idx="0">
                  <c:v>Other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Sheet1!$G$2:$G$8</c:f>
              <c:numCache>
                <c:formatCode>General</c:formatCode>
                <c:ptCount val="7"/>
                <c:pt idx="0">
                  <c:v>37</c:v>
                </c:pt>
                <c:pt idx="1">
                  <c:v>3</c:v>
                </c:pt>
                <c:pt idx="2">
                  <c:v>4</c:v>
                </c:pt>
                <c:pt idx="3">
                  <c:v>3</c:v>
                </c:pt>
                <c:pt idx="4">
                  <c:v>2</c:v>
                </c:pt>
                <c:pt idx="6">
                  <c:v>3</c:v>
                </c:pt>
              </c:numCache>
            </c:numRef>
          </c:val>
          <c:extLst xmlns:c16r2="http://schemas.microsoft.com/office/drawing/2015/06/chart">
            <c:ext xmlns:c16="http://schemas.microsoft.com/office/drawing/2014/chart" uri="{C3380CC4-5D6E-409C-BE32-E72D297353CC}">
              <c16:uniqueId val="{00000006-532D-492E-84A2-30C8A358849B}"/>
            </c:ext>
          </c:extLst>
        </c:ser>
        <c:ser>
          <c:idx val="6"/>
          <c:order val="6"/>
          <c:tx>
            <c:strRef>
              <c:f>Sheet1!$H$1</c:f>
              <c:strCache>
                <c:ptCount val="1"/>
                <c:pt idx="0">
                  <c:v>Unknown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Sheet1!$H$2:$H$8</c:f>
              <c:numCache>
                <c:formatCode>General</c:formatCode>
                <c:ptCount val="7"/>
                <c:pt idx="0">
                  <c:v>84</c:v>
                </c:pt>
                <c:pt idx="1">
                  <c:v>3</c:v>
                </c:pt>
                <c:pt idx="2">
                  <c:v>3</c:v>
                </c:pt>
                <c:pt idx="3">
                  <c:v>10</c:v>
                </c:pt>
                <c:pt idx="4">
                  <c:v>7</c:v>
                </c:pt>
                <c:pt idx="6">
                  <c:v>15</c:v>
                </c:pt>
              </c:numCache>
            </c:numRef>
          </c:val>
          <c:extLst xmlns:c16r2="http://schemas.microsoft.com/office/drawing/2015/06/chart">
            <c:ext xmlns:c16="http://schemas.microsoft.com/office/drawing/2014/chart" uri="{C3380CC4-5D6E-409C-BE32-E72D297353CC}">
              <c16:uniqueId val="{00000007-532D-492E-84A2-30C8A358849B}"/>
            </c:ext>
          </c:extLst>
        </c:ser>
        <c:ser>
          <c:idx val="7"/>
          <c:order val="7"/>
          <c:tx>
            <c:strRef>
              <c:f>Sheet1!$I$1</c:f>
              <c:strCache>
                <c:ptCount val="1"/>
                <c:pt idx="0">
                  <c:v>Missing</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Sheet1!$I$2:$I$8</c:f>
              <c:numCache>
                <c:formatCode>General</c:formatCode>
                <c:ptCount val="7"/>
                <c:pt idx="0">
                  <c:v>8</c:v>
                </c:pt>
                <c:pt idx="1">
                  <c:v>1</c:v>
                </c:pt>
                <c:pt idx="2">
                  <c:v>4</c:v>
                </c:pt>
                <c:pt idx="3">
                  <c:v>22</c:v>
                </c:pt>
                <c:pt idx="4">
                  <c:v>1</c:v>
                </c:pt>
                <c:pt idx="6">
                  <c:v>1</c:v>
                </c:pt>
              </c:numCache>
            </c:numRef>
          </c:val>
          <c:extLst xmlns:c16r2="http://schemas.microsoft.com/office/drawing/2015/06/chart">
            <c:ext xmlns:c16="http://schemas.microsoft.com/office/drawing/2014/chart" uri="{C3380CC4-5D6E-409C-BE32-E72D297353CC}">
              <c16:uniqueId val="{00000008-532D-492E-84A2-30C8A358849B}"/>
            </c:ext>
          </c:extLst>
        </c:ser>
        <c:dLbls>
          <c:dLblPos val="outEnd"/>
          <c:showLegendKey val="0"/>
          <c:showVal val="1"/>
          <c:showCatName val="0"/>
          <c:showSerName val="0"/>
          <c:showPercent val="0"/>
          <c:showBubbleSize val="0"/>
        </c:dLbls>
        <c:gapWidth val="219"/>
        <c:overlap val="-27"/>
        <c:axId val="175349760"/>
        <c:axId val="175351296"/>
      </c:barChart>
      <c:catAx>
        <c:axId val="17534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51296"/>
        <c:crosses val="autoZero"/>
        <c:auto val="1"/>
        <c:lblAlgn val="ctr"/>
        <c:lblOffset val="100"/>
        <c:noMultiLvlLbl val="0"/>
      </c:catAx>
      <c:valAx>
        <c:axId val="175351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4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Hispanic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Sheet1!$B$2:$B$8</c:f>
              <c:numCache>
                <c:formatCode>General</c:formatCode>
                <c:ptCount val="7"/>
                <c:pt idx="0">
                  <c:v>59</c:v>
                </c:pt>
                <c:pt idx="1">
                  <c:v>5</c:v>
                </c:pt>
                <c:pt idx="2">
                  <c:v>2</c:v>
                </c:pt>
                <c:pt idx="3">
                  <c:v>5</c:v>
                </c:pt>
                <c:pt idx="4">
                  <c:v>2</c:v>
                </c:pt>
                <c:pt idx="5">
                  <c:v>0</c:v>
                </c:pt>
                <c:pt idx="6">
                  <c:v>5</c:v>
                </c:pt>
              </c:numCache>
            </c:numRef>
          </c:val>
          <c:extLst xmlns:c16r2="http://schemas.microsoft.com/office/drawing/2015/06/chart">
            <c:ext xmlns:c16="http://schemas.microsoft.com/office/drawing/2014/chart" uri="{C3380CC4-5D6E-409C-BE32-E72D297353CC}">
              <c16:uniqueId val="{00000000-532D-492E-84A2-30C8A358849B}"/>
            </c:ext>
          </c:extLst>
        </c:ser>
        <c:ser>
          <c:idx val="1"/>
          <c:order val="1"/>
          <c:tx>
            <c:strRef>
              <c:f>Sheet1!$C$1</c:f>
              <c:strCache>
                <c:ptCount val="1"/>
                <c:pt idx="0">
                  <c:v>Non-Hispanic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Sheet1!$C$2:$C$8</c:f>
              <c:numCache>
                <c:formatCode>General</c:formatCode>
                <c:ptCount val="7"/>
                <c:pt idx="0">
                  <c:v>875</c:v>
                </c:pt>
                <c:pt idx="1">
                  <c:v>30</c:v>
                </c:pt>
                <c:pt idx="2">
                  <c:v>43</c:v>
                </c:pt>
                <c:pt idx="3">
                  <c:v>54</c:v>
                </c:pt>
                <c:pt idx="4">
                  <c:v>18</c:v>
                </c:pt>
                <c:pt idx="5">
                  <c:v>2</c:v>
                </c:pt>
                <c:pt idx="6">
                  <c:v>82</c:v>
                </c:pt>
              </c:numCache>
            </c:numRef>
          </c:val>
          <c:extLst xmlns:c16r2="http://schemas.microsoft.com/office/drawing/2015/06/chart">
            <c:ext xmlns:c16="http://schemas.microsoft.com/office/drawing/2014/chart" uri="{C3380CC4-5D6E-409C-BE32-E72D297353CC}">
              <c16:uniqueId val="{00000001-532D-492E-84A2-30C8A358849B}"/>
            </c:ext>
          </c:extLst>
        </c:ser>
        <c:ser>
          <c:idx val="2"/>
          <c:order val="2"/>
          <c:tx>
            <c:strRef>
              <c:f>Sheet1!$D$1</c:f>
              <c:strCache>
                <c:ptCount val="1"/>
                <c:pt idx="0">
                  <c:v>Unknown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Sheet1!$D$2:$D$8</c:f>
              <c:numCache>
                <c:formatCode>General</c:formatCode>
                <c:ptCount val="7"/>
                <c:pt idx="0">
                  <c:v>88</c:v>
                </c:pt>
                <c:pt idx="1">
                  <c:v>4</c:v>
                </c:pt>
                <c:pt idx="2">
                  <c:v>6</c:v>
                </c:pt>
                <c:pt idx="3">
                  <c:v>8</c:v>
                </c:pt>
                <c:pt idx="4">
                  <c:v>5</c:v>
                </c:pt>
                <c:pt idx="5">
                  <c:v>0</c:v>
                </c:pt>
                <c:pt idx="6">
                  <c:v>10</c:v>
                </c:pt>
              </c:numCache>
            </c:numRef>
          </c:val>
          <c:extLst xmlns:c16r2="http://schemas.microsoft.com/office/drawing/2015/06/chart">
            <c:ext xmlns:c16="http://schemas.microsoft.com/office/drawing/2014/chart" uri="{C3380CC4-5D6E-409C-BE32-E72D297353CC}">
              <c16:uniqueId val="{00000002-532D-492E-84A2-30C8A358849B}"/>
            </c:ext>
          </c:extLst>
        </c:ser>
        <c:ser>
          <c:idx val="3"/>
          <c:order val="3"/>
          <c:tx>
            <c:strRef>
              <c:f>Sheet1!$E$1</c:f>
              <c:strCache>
                <c:ptCount val="1"/>
                <c:pt idx="0">
                  <c:v>Missing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Sheet1!$E$2:$E$8</c:f>
              <c:numCache>
                <c:formatCode>General</c:formatCode>
                <c:ptCount val="7"/>
                <c:pt idx="0">
                  <c:v>8</c:v>
                </c:pt>
                <c:pt idx="1">
                  <c:v>1</c:v>
                </c:pt>
                <c:pt idx="2">
                  <c:v>4</c:v>
                </c:pt>
                <c:pt idx="3">
                  <c:v>21</c:v>
                </c:pt>
                <c:pt idx="4">
                  <c:v>1</c:v>
                </c:pt>
                <c:pt idx="5">
                  <c:v>0</c:v>
                </c:pt>
                <c:pt idx="6">
                  <c:v>1</c:v>
                </c:pt>
              </c:numCache>
            </c:numRef>
          </c:val>
          <c:extLst xmlns:c16r2="http://schemas.microsoft.com/office/drawing/2015/06/chart">
            <c:ext xmlns:c16="http://schemas.microsoft.com/office/drawing/2014/chart" uri="{C3380CC4-5D6E-409C-BE32-E72D297353CC}">
              <c16:uniqueId val="{00000004-532D-492E-84A2-30C8A358849B}"/>
            </c:ext>
          </c:extLst>
        </c:ser>
        <c:dLbls>
          <c:dLblPos val="outEnd"/>
          <c:showLegendKey val="0"/>
          <c:showVal val="1"/>
          <c:showCatName val="0"/>
          <c:showSerName val="0"/>
          <c:showPercent val="0"/>
          <c:showBubbleSize val="0"/>
        </c:dLbls>
        <c:gapWidth val="219"/>
        <c:overlap val="-27"/>
        <c:axId val="181326592"/>
        <c:axId val="181328128"/>
      </c:barChart>
      <c:catAx>
        <c:axId val="18132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328128"/>
        <c:crosses val="autoZero"/>
        <c:auto val="1"/>
        <c:lblAlgn val="ctr"/>
        <c:lblOffset val="100"/>
        <c:noMultiLvlLbl val="0"/>
      </c:catAx>
      <c:valAx>
        <c:axId val="18132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32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CY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Sheet1!$B$2:$B$8</c:f>
              <c:numCache>
                <c:formatCode>General</c:formatCode>
                <c:ptCount val="7"/>
                <c:pt idx="0">
                  <c:v>1030</c:v>
                </c:pt>
                <c:pt idx="1">
                  <c:v>40</c:v>
                </c:pt>
                <c:pt idx="2">
                  <c:v>55</c:v>
                </c:pt>
                <c:pt idx="3">
                  <c:v>88</c:v>
                </c:pt>
                <c:pt idx="4">
                  <c:v>26</c:v>
                </c:pt>
                <c:pt idx="5">
                  <c:v>2</c:v>
                </c:pt>
                <c:pt idx="6">
                  <c:v>98</c:v>
                </c:pt>
              </c:numCache>
            </c:numRef>
          </c:val>
          <c:extLst xmlns:c16r2="http://schemas.microsoft.com/office/drawing/2015/06/chart">
            <c:ext xmlns:c16="http://schemas.microsoft.com/office/drawing/2014/chart" uri="{C3380CC4-5D6E-409C-BE32-E72D297353CC}">
              <c16:uniqueId val="{00000000-C071-4A66-99A0-1A09A953F975}"/>
            </c:ext>
          </c:extLst>
        </c:ser>
        <c:ser>
          <c:idx val="1"/>
          <c:order val="1"/>
          <c:tx>
            <c:strRef>
              <c:f>Sheet1!$C$1</c:f>
              <c:strCache>
                <c:ptCount val="1"/>
                <c:pt idx="0">
                  <c:v>CY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Sheet1!$C$2:$C$8</c:f>
              <c:numCache>
                <c:formatCode>General</c:formatCode>
                <c:ptCount val="7"/>
                <c:pt idx="0">
                  <c:v>866</c:v>
                </c:pt>
                <c:pt idx="1">
                  <c:v>28</c:v>
                </c:pt>
                <c:pt idx="2">
                  <c:v>55</c:v>
                </c:pt>
                <c:pt idx="3">
                  <c:v>80</c:v>
                </c:pt>
                <c:pt idx="4">
                  <c:v>22</c:v>
                </c:pt>
                <c:pt idx="5">
                  <c:v>0</c:v>
                </c:pt>
                <c:pt idx="6">
                  <c:v>67</c:v>
                </c:pt>
              </c:numCache>
            </c:numRef>
          </c:val>
          <c:extLst xmlns:c16r2="http://schemas.microsoft.com/office/drawing/2015/06/chart">
            <c:ext xmlns:c16="http://schemas.microsoft.com/office/drawing/2014/chart" uri="{C3380CC4-5D6E-409C-BE32-E72D297353CC}">
              <c16:uniqueId val="{00000001-C071-4A66-99A0-1A09A953F975}"/>
            </c:ext>
          </c:extLst>
        </c:ser>
        <c:dLbls>
          <c:dLblPos val="outEnd"/>
          <c:showLegendKey val="0"/>
          <c:showVal val="1"/>
          <c:showCatName val="0"/>
          <c:showSerName val="0"/>
          <c:showPercent val="0"/>
          <c:showBubbleSize val="0"/>
        </c:dLbls>
        <c:gapWidth val="219"/>
        <c:overlap val="-27"/>
        <c:axId val="181758208"/>
        <c:axId val="181768192"/>
      </c:barChart>
      <c:catAx>
        <c:axId val="18175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68192"/>
        <c:crosses val="autoZero"/>
        <c:auto val="1"/>
        <c:lblAlgn val="ctr"/>
        <c:lblOffset val="100"/>
        <c:noMultiLvlLbl val="0"/>
      </c:catAx>
      <c:valAx>
        <c:axId val="18176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58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Veterans</c:v>
                </c:pt>
              </c:strCache>
            </c:strRef>
          </c:tx>
          <c:spPr>
            <a:solidFill>
              <a:schemeClr val="accent1"/>
            </a:solidFill>
            <a:ln>
              <a:noFill/>
            </a:ln>
            <a:effectLst/>
          </c:spPr>
          <c:invertIfNegative val="0"/>
          <c:cat>
            <c:strRef>
              <c:f>Sheet1!$A$2:$A$10</c:f>
              <c:strCache>
                <c:ptCount val="9"/>
                <c:pt idx="0">
                  <c:v>Burns with Death/Serious Injury</c:v>
                </c:pt>
                <c:pt idx="1">
                  <c:v>Falls with Death/Serious Injury</c:v>
                </c:pt>
                <c:pt idx="2">
                  <c:v>Medication Error</c:v>
                </c:pt>
                <c:pt idx="3">
                  <c:v>Physical Assault</c:v>
                </c:pt>
                <c:pt idx="4">
                  <c:v>Retained Foreign Object</c:v>
                </c:pt>
                <c:pt idx="5">
                  <c:v>Pressure Ulcers</c:v>
                </c:pt>
                <c:pt idx="6">
                  <c:v>Suicide/Self-Harm</c:v>
                </c:pt>
                <c:pt idx="7">
                  <c:v>Surgery Wrong Body Part/Side/Site</c:v>
                </c:pt>
                <c:pt idx="8">
                  <c:v>Surgery Wrong Procedure</c:v>
                </c:pt>
              </c:strCache>
            </c:strRef>
          </c:cat>
          <c:val>
            <c:numRef>
              <c:f>Sheet1!$B$2:$B$10</c:f>
              <c:numCache>
                <c:formatCode>General</c:formatCode>
                <c:ptCount val="9"/>
                <c:pt idx="0">
                  <c:v>1</c:v>
                </c:pt>
                <c:pt idx="1">
                  <c:v>16</c:v>
                </c:pt>
                <c:pt idx="2">
                  <c:v>1</c:v>
                </c:pt>
                <c:pt idx="3">
                  <c:v>1</c:v>
                </c:pt>
                <c:pt idx="4">
                  <c:v>1</c:v>
                </c:pt>
                <c:pt idx="5">
                  <c:v>26</c:v>
                </c:pt>
                <c:pt idx="6">
                  <c:v>1</c:v>
                </c:pt>
                <c:pt idx="7">
                  <c:v>1</c:v>
                </c:pt>
                <c:pt idx="8">
                  <c:v>1</c:v>
                </c:pt>
              </c:numCache>
            </c:numRef>
          </c:val>
          <c:extLst xmlns:c16r2="http://schemas.microsoft.com/office/drawing/2015/06/chart">
            <c:ext xmlns:c16="http://schemas.microsoft.com/office/drawing/2014/chart" uri="{C3380CC4-5D6E-409C-BE32-E72D297353CC}">
              <c16:uniqueId val="{00000005-9AC8-4A5E-B399-99F7F6BF2D20}"/>
            </c:ext>
          </c:extLst>
        </c:ser>
        <c:dLbls>
          <c:showLegendKey val="0"/>
          <c:showVal val="0"/>
          <c:showCatName val="0"/>
          <c:showSerName val="0"/>
          <c:showPercent val="0"/>
          <c:showBubbleSize val="0"/>
        </c:dLbls>
        <c:gapWidth val="219"/>
        <c:overlap val="-27"/>
        <c:axId val="181427200"/>
        <c:axId val="181437184"/>
      </c:barChart>
      <c:catAx>
        <c:axId val="18142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437184"/>
        <c:crosses val="autoZero"/>
        <c:auto val="1"/>
        <c:lblAlgn val="ctr"/>
        <c:lblOffset val="100"/>
        <c:noMultiLvlLbl val="0"/>
      </c:catAx>
      <c:valAx>
        <c:axId val="18143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427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231852160474606E-2"/>
          <c:y val="6.1084507050369552E-2"/>
          <c:w val="0.88441062360677503"/>
          <c:h val="0.73707243137734901"/>
        </c:manualLayout>
      </c:layout>
      <c:barChart>
        <c:barDir val="col"/>
        <c:grouping val="clustered"/>
        <c:varyColors val="0"/>
        <c:ser>
          <c:idx val="1"/>
          <c:order val="0"/>
          <c:tx>
            <c:strRef>
              <c:f>Sheet3!$B$1</c:f>
              <c:strCache>
                <c:ptCount val="1"/>
                <c:pt idx="0">
                  <c:v>2015</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Sheet3!$A$2:$A$6</c:f>
              <c:strCache>
                <c:ptCount val="5"/>
                <c:pt idx="0">
                  <c:v>Wrong Site Surgery or Procedure</c:v>
                </c:pt>
                <c:pt idx="1">
                  <c:v>Surgery or Procedure on Wrong Patient</c:v>
                </c:pt>
                <c:pt idx="2">
                  <c:v>Wrong Surgery or Procedure</c:v>
                </c:pt>
                <c:pt idx="3">
                  <c:v>Unintended Retention of a Foreign Object</c:v>
                </c:pt>
                <c:pt idx="4">
                  <c:v>Intraoperative or Immediate Postoperative Death of an ASA Class 1 Patient</c:v>
                </c:pt>
              </c:strCache>
            </c:strRef>
          </c:cat>
          <c:val>
            <c:numRef>
              <c:f>Sheet3!$B$2:$B$6</c:f>
              <c:numCache>
                <c:formatCode>General</c:formatCode>
                <c:ptCount val="5"/>
                <c:pt idx="0">
                  <c:v>26</c:v>
                </c:pt>
                <c:pt idx="1">
                  <c:v>2</c:v>
                </c:pt>
                <c:pt idx="2">
                  <c:v>12</c:v>
                </c:pt>
                <c:pt idx="3">
                  <c:v>36</c:v>
                </c:pt>
                <c:pt idx="4">
                  <c:v>0</c:v>
                </c:pt>
              </c:numCache>
            </c:numRef>
          </c:val>
          <c:extLst xmlns:c16r2="http://schemas.microsoft.com/office/drawing/2015/06/chart">
            <c:ext xmlns:c16="http://schemas.microsoft.com/office/drawing/2014/chart" uri="{C3380CC4-5D6E-409C-BE32-E72D297353CC}">
              <c16:uniqueId val="{00000001-D44C-45D2-AE9D-973AC28C1FF6}"/>
            </c:ext>
          </c:extLst>
        </c:ser>
        <c:ser>
          <c:idx val="2"/>
          <c:order val="1"/>
          <c:tx>
            <c:strRef>
              <c:f>Sheet3!$C$1</c:f>
              <c:strCache>
                <c:ptCount val="1"/>
                <c:pt idx="0">
                  <c:v>2016</c:v>
                </c:pt>
              </c:strCache>
            </c:strRef>
          </c:tx>
          <c:spPr>
            <a:solidFill>
              <a:srgbClr val="7030A0"/>
            </a:solidFill>
            <a:ln>
              <a:solidFill>
                <a:srgbClr val="7030A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Sheet3!$A$2:$A$6</c:f>
              <c:strCache>
                <c:ptCount val="5"/>
                <c:pt idx="0">
                  <c:v>Wrong Site Surgery or Procedure</c:v>
                </c:pt>
                <c:pt idx="1">
                  <c:v>Surgery or Procedure on Wrong Patient</c:v>
                </c:pt>
                <c:pt idx="2">
                  <c:v>Wrong Surgery or Procedure</c:v>
                </c:pt>
                <c:pt idx="3">
                  <c:v>Unintended Retention of a Foreign Object</c:v>
                </c:pt>
                <c:pt idx="4">
                  <c:v>Intraoperative or Immediate Postoperative Death of an ASA Class 1 Patient</c:v>
                </c:pt>
              </c:strCache>
            </c:strRef>
          </c:cat>
          <c:val>
            <c:numRef>
              <c:f>Sheet3!$C$2:$C$6</c:f>
              <c:numCache>
                <c:formatCode>General</c:formatCode>
                <c:ptCount val="5"/>
                <c:pt idx="0">
                  <c:v>35</c:v>
                </c:pt>
                <c:pt idx="1">
                  <c:v>6</c:v>
                </c:pt>
                <c:pt idx="2">
                  <c:v>11</c:v>
                </c:pt>
                <c:pt idx="3">
                  <c:v>35</c:v>
                </c:pt>
                <c:pt idx="4">
                  <c:v>0</c:v>
                </c:pt>
              </c:numCache>
            </c:numRef>
          </c:val>
          <c:extLst xmlns:c16r2="http://schemas.microsoft.com/office/drawing/2015/06/chart">
            <c:ext xmlns:c16="http://schemas.microsoft.com/office/drawing/2014/chart" uri="{C3380CC4-5D6E-409C-BE32-E72D297353CC}">
              <c16:uniqueId val="{00000002-D44C-45D2-AE9D-973AC28C1FF6}"/>
            </c:ext>
          </c:extLst>
        </c:ser>
        <c:ser>
          <c:idx val="3"/>
          <c:order val="2"/>
          <c:tx>
            <c:strRef>
              <c:f>Sheet3!$D$1</c:f>
              <c:strCache>
                <c:ptCount val="1"/>
                <c:pt idx="0">
                  <c:v>2017</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Sheet3!$A$2:$A$6</c:f>
              <c:strCache>
                <c:ptCount val="5"/>
                <c:pt idx="0">
                  <c:v>Wrong Site Surgery or Procedure</c:v>
                </c:pt>
                <c:pt idx="1">
                  <c:v>Surgery or Procedure on Wrong Patient</c:v>
                </c:pt>
                <c:pt idx="2">
                  <c:v>Wrong Surgery or Procedure</c:v>
                </c:pt>
                <c:pt idx="3">
                  <c:v>Unintended Retention of a Foreign Object</c:v>
                </c:pt>
                <c:pt idx="4">
                  <c:v>Intraoperative or Immediate Postoperative Death of an ASA Class 1 Patient</c:v>
                </c:pt>
              </c:strCache>
            </c:strRef>
          </c:cat>
          <c:val>
            <c:numRef>
              <c:f>Sheet3!$D$2:$D$6</c:f>
              <c:numCache>
                <c:formatCode>General</c:formatCode>
                <c:ptCount val="5"/>
                <c:pt idx="0">
                  <c:v>49</c:v>
                </c:pt>
                <c:pt idx="1">
                  <c:v>1</c:v>
                </c:pt>
                <c:pt idx="2">
                  <c:v>8</c:v>
                </c:pt>
                <c:pt idx="3">
                  <c:v>31</c:v>
                </c:pt>
                <c:pt idx="4">
                  <c:v>0</c:v>
                </c:pt>
              </c:numCache>
            </c:numRef>
          </c:val>
          <c:extLst xmlns:c16r2="http://schemas.microsoft.com/office/drawing/2015/06/chart">
            <c:ext xmlns:c16="http://schemas.microsoft.com/office/drawing/2014/chart" uri="{C3380CC4-5D6E-409C-BE32-E72D297353CC}">
              <c16:uniqueId val="{00000003-D44C-45D2-AE9D-973AC28C1FF6}"/>
            </c:ext>
          </c:extLst>
        </c:ser>
        <c:ser>
          <c:idx val="4"/>
          <c:order val="3"/>
          <c:tx>
            <c:strRef>
              <c:f>Sheet3!$E$1</c:f>
              <c:strCache>
                <c:ptCount val="1"/>
                <c:pt idx="0">
                  <c:v>2018</c:v>
                </c:pt>
              </c:strCache>
            </c:strRef>
          </c:tx>
          <c:spPr>
            <a:solidFill>
              <a:srgbClr val="1F497D">
                <a:lumMod val="40000"/>
                <a:lumOff val="60000"/>
              </a:srgb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Sheet3!$A$2:$A$6</c:f>
              <c:strCache>
                <c:ptCount val="5"/>
                <c:pt idx="0">
                  <c:v>Wrong Site Surgery or Procedure</c:v>
                </c:pt>
                <c:pt idx="1">
                  <c:v>Surgery or Procedure on Wrong Patient</c:v>
                </c:pt>
                <c:pt idx="2">
                  <c:v>Wrong Surgery or Procedure</c:v>
                </c:pt>
                <c:pt idx="3">
                  <c:v>Unintended Retention of a Foreign Object</c:v>
                </c:pt>
                <c:pt idx="4">
                  <c:v>Intraoperative or Immediate Postoperative Death of an ASA Class 1 Patient</c:v>
                </c:pt>
              </c:strCache>
            </c:strRef>
          </c:cat>
          <c:val>
            <c:numRef>
              <c:f>Sheet3!$E$2:$E$6</c:f>
              <c:numCache>
                <c:formatCode>General</c:formatCode>
                <c:ptCount val="5"/>
                <c:pt idx="0">
                  <c:v>25</c:v>
                </c:pt>
                <c:pt idx="1">
                  <c:v>2</c:v>
                </c:pt>
                <c:pt idx="2">
                  <c:v>12</c:v>
                </c:pt>
                <c:pt idx="3">
                  <c:v>36</c:v>
                </c:pt>
                <c:pt idx="4">
                  <c:v>0</c:v>
                </c:pt>
              </c:numCache>
            </c:numRef>
          </c:val>
          <c:extLst xmlns:c16r2="http://schemas.microsoft.com/office/drawing/2015/06/chart">
            <c:ext xmlns:c16="http://schemas.microsoft.com/office/drawing/2014/chart" uri="{C3380CC4-5D6E-409C-BE32-E72D297353CC}">
              <c16:uniqueId val="{00000004-D44C-45D2-AE9D-973AC28C1FF6}"/>
            </c:ext>
          </c:extLst>
        </c:ser>
        <c:ser>
          <c:idx val="0"/>
          <c:order val="4"/>
          <c:tx>
            <c:strRef>
              <c:f>Sheet3!$F$1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Sheet3!$A$2:$A$6</c:f>
              <c:strCache>
                <c:ptCount val="5"/>
                <c:pt idx="0">
                  <c:v>Wrong Site Surgery or Procedure</c:v>
                </c:pt>
                <c:pt idx="1">
                  <c:v>Surgery or Procedure on Wrong Patient</c:v>
                </c:pt>
                <c:pt idx="2">
                  <c:v>Wrong Surgery or Procedure</c:v>
                </c:pt>
                <c:pt idx="3">
                  <c:v>Unintended Retention of a Foreign Object</c:v>
                </c:pt>
                <c:pt idx="4">
                  <c:v>Intraoperative or Immediate Postoperative Death of an ASA Class 1 Patient</c:v>
                </c:pt>
              </c:strCache>
            </c:strRef>
          </c:cat>
          <c:val>
            <c:numRef>
              <c:f>Sheet3!$F$2:$F$6</c:f>
              <c:numCache>
                <c:formatCode>General</c:formatCode>
                <c:ptCount val="5"/>
                <c:pt idx="0">
                  <c:v>47</c:v>
                </c:pt>
                <c:pt idx="1">
                  <c:v>0</c:v>
                </c:pt>
                <c:pt idx="2">
                  <c:v>17</c:v>
                </c:pt>
                <c:pt idx="3">
                  <c:v>29</c:v>
                </c:pt>
                <c:pt idx="4">
                  <c:v>0</c:v>
                </c:pt>
              </c:numCache>
            </c:numRef>
          </c:val>
          <c:extLst xmlns:c16r2="http://schemas.microsoft.com/office/drawing/2015/06/chart">
            <c:ext xmlns:c16="http://schemas.microsoft.com/office/drawing/2014/chart" uri="{C3380CC4-5D6E-409C-BE32-E72D297353CC}">
              <c16:uniqueId val="{00000002-0932-4530-A543-A8FAA4984E4A}"/>
            </c:ext>
          </c:extLst>
        </c:ser>
        <c:dLbls>
          <c:showLegendKey val="0"/>
          <c:showVal val="0"/>
          <c:showCatName val="0"/>
          <c:showSerName val="0"/>
          <c:showPercent val="0"/>
          <c:showBubbleSize val="0"/>
        </c:dLbls>
        <c:gapWidth val="150"/>
        <c:axId val="176125824"/>
        <c:axId val="176127360"/>
      </c:barChart>
      <c:catAx>
        <c:axId val="176125824"/>
        <c:scaling>
          <c:orientation val="minMax"/>
        </c:scaling>
        <c:delete val="0"/>
        <c:axPos val="b"/>
        <c:numFmt formatCode="General" sourceLinked="0"/>
        <c:majorTickMark val="out"/>
        <c:minorTickMark val="none"/>
        <c:tickLblPos val="nextTo"/>
        <c:txPr>
          <a:bodyPr/>
          <a:lstStyle/>
          <a:p>
            <a:pPr>
              <a:defRPr sz="1200"/>
            </a:pPr>
            <a:endParaRPr lang="en-US"/>
          </a:p>
        </c:txPr>
        <c:crossAx val="176127360"/>
        <c:crosses val="autoZero"/>
        <c:auto val="1"/>
        <c:lblAlgn val="ctr"/>
        <c:lblOffset val="100"/>
        <c:noMultiLvlLbl val="0"/>
      </c:catAx>
      <c:valAx>
        <c:axId val="176127360"/>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176125824"/>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35212860541099"/>
          <c:y val="8.10253477207422E-2"/>
          <c:w val="0.88735716697398548"/>
          <c:h val="0.72347125757563469"/>
        </c:manualLayout>
      </c:layout>
      <c:barChart>
        <c:barDir val="col"/>
        <c:grouping val="clustered"/>
        <c:varyColors val="0"/>
        <c:ser>
          <c:idx val="0"/>
          <c:order val="0"/>
          <c:tx>
            <c:strRef>
              <c:f>Sheet1!$B$1</c:f>
              <c:strCache>
                <c:ptCount val="1"/>
                <c:pt idx="0">
                  <c:v>2015</c:v>
                </c:pt>
              </c:strCache>
            </c:strRef>
          </c:tx>
          <c:spPr>
            <a:solidFill>
              <a:srgbClr val="00B050"/>
            </a:solidFill>
          </c:spPr>
          <c:invertIfNegative val="0"/>
          <c:dLbls>
            <c:dLbl>
              <c:idx val="0"/>
              <c:layout>
                <c:manualLayout>
                  <c:x val="1.4955731036132773E-3"/>
                  <c:y val="1.249999999999994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F4A-4F5E-945A-309F8F1628A1}"/>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Contaminated drugs, device or biologics</c:v>
                </c:pt>
                <c:pt idx="1">
                  <c:v>Device misuse or malfunction</c:v>
                </c:pt>
                <c:pt idx="2">
                  <c:v>Intravascular air embolism</c:v>
                </c:pt>
              </c:strCache>
            </c:strRef>
          </c:cat>
          <c:val>
            <c:numRef>
              <c:f>Sheet1!$B$2:$B$4</c:f>
              <c:numCache>
                <c:formatCode>General</c:formatCode>
                <c:ptCount val="3"/>
                <c:pt idx="0">
                  <c:v>446</c:v>
                </c:pt>
                <c:pt idx="1">
                  <c:v>12</c:v>
                </c:pt>
                <c:pt idx="2">
                  <c:v>2</c:v>
                </c:pt>
              </c:numCache>
            </c:numRef>
          </c:val>
          <c:extLst xmlns:c16r2="http://schemas.microsoft.com/office/drawing/2015/06/chart">
            <c:ext xmlns:c16="http://schemas.microsoft.com/office/drawing/2014/chart" uri="{C3380CC4-5D6E-409C-BE32-E72D297353CC}">
              <c16:uniqueId val="{00000001-4F4A-4F5E-945A-309F8F1628A1}"/>
            </c:ext>
          </c:extLst>
        </c:ser>
        <c:ser>
          <c:idx val="1"/>
          <c:order val="1"/>
          <c:tx>
            <c:strRef>
              <c:f>Sheet1!$C$1</c:f>
              <c:strCache>
                <c:ptCount val="1"/>
                <c:pt idx="0">
                  <c:v>2016</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Contaminated drugs, device or biologics</c:v>
                </c:pt>
                <c:pt idx="1">
                  <c:v>Device misuse or malfunction</c:v>
                </c:pt>
                <c:pt idx="2">
                  <c:v>Intravascular air embolism</c:v>
                </c:pt>
              </c:strCache>
            </c:strRef>
          </c:cat>
          <c:val>
            <c:numRef>
              <c:f>Sheet1!$C$2:$C$4</c:f>
              <c:numCache>
                <c:formatCode>General</c:formatCode>
                <c:ptCount val="3"/>
                <c:pt idx="0">
                  <c:v>138</c:v>
                </c:pt>
                <c:pt idx="1">
                  <c:v>9</c:v>
                </c:pt>
                <c:pt idx="2">
                  <c:v>9</c:v>
                </c:pt>
              </c:numCache>
            </c:numRef>
          </c:val>
          <c:extLst xmlns:c16r2="http://schemas.microsoft.com/office/drawing/2015/06/chart">
            <c:ext xmlns:c16="http://schemas.microsoft.com/office/drawing/2014/chart" uri="{C3380CC4-5D6E-409C-BE32-E72D297353CC}">
              <c16:uniqueId val="{00000003-4F4A-4F5E-945A-309F8F1628A1}"/>
            </c:ext>
          </c:extLst>
        </c:ser>
        <c:ser>
          <c:idx val="2"/>
          <c:order val="2"/>
          <c:tx>
            <c:strRef>
              <c:f>Sheet1!$D$1</c:f>
              <c:strCache>
                <c:ptCount val="1"/>
                <c:pt idx="0">
                  <c:v>2017</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Contaminated drugs, device or biologics</c:v>
                </c:pt>
                <c:pt idx="1">
                  <c:v>Device misuse or malfunction</c:v>
                </c:pt>
                <c:pt idx="2">
                  <c:v>Intravascular air embolism</c:v>
                </c:pt>
              </c:strCache>
            </c:strRef>
          </c:cat>
          <c:val>
            <c:numRef>
              <c:f>Sheet1!$D$2:$D$4</c:f>
              <c:numCache>
                <c:formatCode>General</c:formatCode>
                <c:ptCount val="3"/>
                <c:pt idx="0">
                  <c:v>21</c:v>
                </c:pt>
                <c:pt idx="1">
                  <c:v>21</c:v>
                </c:pt>
                <c:pt idx="2">
                  <c:v>3</c:v>
                </c:pt>
              </c:numCache>
            </c:numRef>
          </c:val>
          <c:extLst xmlns:c16r2="http://schemas.microsoft.com/office/drawing/2015/06/chart">
            <c:ext xmlns:c16="http://schemas.microsoft.com/office/drawing/2014/chart" uri="{C3380CC4-5D6E-409C-BE32-E72D297353CC}">
              <c16:uniqueId val="{00000005-4F4A-4F5E-945A-309F8F1628A1}"/>
            </c:ext>
          </c:extLst>
        </c:ser>
        <c:ser>
          <c:idx val="3"/>
          <c:order val="3"/>
          <c:tx>
            <c:strRef>
              <c:f>Sheet1!$E$1</c:f>
              <c:strCache>
                <c:ptCount val="1"/>
                <c:pt idx="0">
                  <c:v>2018</c:v>
                </c:pt>
              </c:strCache>
            </c:strRef>
          </c:tx>
          <c:spPr>
            <a:solidFill>
              <a:srgbClr val="0070C0"/>
            </a:solidFill>
            <a:ln>
              <a:solidFill>
                <a:srgbClr val="0070C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Contaminated drugs, device or biologics</c:v>
                </c:pt>
                <c:pt idx="1">
                  <c:v>Device misuse or malfunction</c:v>
                </c:pt>
                <c:pt idx="2">
                  <c:v>Intravascular air embolism</c:v>
                </c:pt>
              </c:strCache>
            </c:strRef>
          </c:cat>
          <c:val>
            <c:numRef>
              <c:f>Sheet1!$E$2:$E$4</c:f>
              <c:numCache>
                <c:formatCode>General</c:formatCode>
                <c:ptCount val="3"/>
                <c:pt idx="0">
                  <c:v>8</c:v>
                </c:pt>
                <c:pt idx="1">
                  <c:v>11</c:v>
                </c:pt>
                <c:pt idx="2">
                  <c:v>7</c:v>
                </c:pt>
              </c:numCache>
            </c:numRef>
          </c:val>
          <c:extLst xmlns:c16r2="http://schemas.microsoft.com/office/drawing/2015/06/chart">
            <c:ext xmlns:c16="http://schemas.microsoft.com/office/drawing/2014/chart" uri="{C3380CC4-5D6E-409C-BE32-E72D297353CC}">
              <c16:uniqueId val="{00000006-4F4A-4F5E-945A-309F8F1628A1}"/>
            </c:ext>
          </c:extLst>
        </c:ser>
        <c:ser>
          <c:idx val="4"/>
          <c:order val="4"/>
          <c:tx>
            <c:strRef>
              <c:f>Sheet1!$F$1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Contaminated drugs, device or biologics</c:v>
                </c:pt>
                <c:pt idx="1">
                  <c:v>Device misuse or malfunction</c:v>
                </c:pt>
                <c:pt idx="2">
                  <c:v>Intravascular air embolism</c:v>
                </c:pt>
              </c:strCache>
            </c:strRef>
          </c:cat>
          <c:val>
            <c:numRef>
              <c:f>Sheet1!$F$2:$F$4</c:f>
              <c:numCache>
                <c:formatCode>General</c:formatCode>
                <c:ptCount val="3"/>
                <c:pt idx="0">
                  <c:v>5</c:v>
                </c:pt>
                <c:pt idx="1">
                  <c:v>15</c:v>
                </c:pt>
                <c:pt idx="2">
                  <c:v>6</c:v>
                </c:pt>
              </c:numCache>
            </c:numRef>
          </c:val>
          <c:extLst xmlns:c16r2="http://schemas.microsoft.com/office/drawing/2015/06/chart">
            <c:ext xmlns:c16="http://schemas.microsoft.com/office/drawing/2014/chart" uri="{C3380CC4-5D6E-409C-BE32-E72D297353CC}">
              <c16:uniqueId val="{00000009-4F4A-4F5E-945A-309F8F1628A1}"/>
            </c:ext>
          </c:extLst>
        </c:ser>
        <c:dLbls>
          <c:showLegendKey val="0"/>
          <c:showVal val="0"/>
          <c:showCatName val="0"/>
          <c:showSerName val="0"/>
          <c:showPercent val="0"/>
          <c:showBubbleSize val="0"/>
        </c:dLbls>
        <c:gapWidth val="150"/>
        <c:axId val="175949696"/>
        <c:axId val="175951232"/>
      </c:barChart>
      <c:catAx>
        <c:axId val="175949696"/>
        <c:scaling>
          <c:orientation val="minMax"/>
        </c:scaling>
        <c:delete val="0"/>
        <c:axPos val="b"/>
        <c:numFmt formatCode="General" sourceLinked="0"/>
        <c:majorTickMark val="out"/>
        <c:minorTickMark val="none"/>
        <c:tickLblPos val="nextTo"/>
        <c:txPr>
          <a:bodyPr/>
          <a:lstStyle/>
          <a:p>
            <a:pPr>
              <a:defRPr sz="1400"/>
            </a:pPr>
            <a:endParaRPr lang="en-US"/>
          </a:p>
        </c:txPr>
        <c:crossAx val="175951232"/>
        <c:crosses val="autoZero"/>
        <c:auto val="1"/>
        <c:lblAlgn val="ctr"/>
        <c:lblOffset val="100"/>
        <c:noMultiLvlLbl val="0"/>
      </c:catAx>
      <c:valAx>
        <c:axId val="175951232"/>
        <c:scaling>
          <c:orientation val="minMax"/>
        </c:scaling>
        <c:delete val="0"/>
        <c:axPos val="l"/>
        <c:majorGridlines/>
        <c:numFmt formatCode="General" sourceLinked="1"/>
        <c:majorTickMark val="out"/>
        <c:minorTickMark val="none"/>
        <c:tickLblPos val="nextTo"/>
        <c:crossAx val="175949696"/>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01721427648734"/>
          <c:y val="3.1425760831720467E-2"/>
          <c:w val="0.852303522727066"/>
          <c:h val="0.77657090372374216"/>
        </c:manualLayout>
      </c:layout>
      <c:barChart>
        <c:barDir val="col"/>
        <c:grouping val="clustered"/>
        <c:varyColors val="0"/>
        <c:ser>
          <c:idx val="0"/>
          <c:order val="0"/>
          <c:tx>
            <c:strRef>
              <c:f>Sheet1!$B$1</c:f>
              <c:strCache>
                <c:ptCount val="1"/>
                <c:pt idx="0">
                  <c:v>2015</c:v>
                </c:pt>
              </c:strCache>
            </c:strRef>
          </c:tx>
          <c:spPr>
            <a:solidFill>
              <a:srgbClr val="00B050"/>
            </a:solidFill>
          </c:spPr>
          <c:invertIfNegative val="0"/>
          <c:dLbls>
            <c:dLbl>
              <c:idx val="2"/>
              <c:layout>
                <c:manualLayout>
                  <c:x val="-4.3245519066522312E-2"/>
                  <c:y val="1.12963729340827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972-4067-8C01-52BBAEFA900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Serious injury or death from electric shock</c:v>
                </c:pt>
                <c:pt idx="1">
                  <c:v>Oxygen or gas delivery error</c:v>
                </c:pt>
                <c:pt idx="2">
                  <c:v>Serious injury or death from burn</c:v>
                </c:pt>
                <c:pt idx="3">
                  <c:v>Serious injury or death from physical restraints</c:v>
                </c:pt>
                <c:pt idx="4">
                  <c:v>Serious injury or death from metallic object in MRI</c:v>
                </c:pt>
              </c:strCache>
            </c:strRef>
          </c:cat>
          <c:val>
            <c:numRef>
              <c:f>Sheet1!$B$2:$B$6</c:f>
              <c:numCache>
                <c:formatCode>General</c:formatCode>
                <c:ptCount val="5"/>
                <c:pt idx="0">
                  <c:v>0</c:v>
                </c:pt>
                <c:pt idx="1">
                  <c:v>0</c:v>
                </c:pt>
                <c:pt idx="2">
                  <c:v>30</c:v>
                </c:pt>
                <c:pt idx="3">
                  <c:v>1</c:v>
                </c:pt>
                <c:pt idx="4">
                  <c:v>2</c:v>
                </c:pt>
              </c:numCache>
            </c:numRef>
          </c:val>
          <c:extLst xmlns:c16r2="http://schemas.microsoft.com/office/drawing/2015/06/chart">
            <c:ext xmlns:c16="http://schemas.microsoft.com/office/drawing/2014/chart" uri="{C3380CC4-5D6E-409C-BE32-E72D297353CC}">
              <c16:uniqueId val="{00000000-2972-4067-8C01-52BBAEFA9000}"/>
            </c:ext>
          </c:extLst>
        </c:ser>
        <c:ser>
          <c:idx val="1"/>
          <c:order val="1"/>
          <c:tx>
            <c:strRef>
              <c:f>Sheet1!$C$1</c:f>
              <c:strCache>
                <c:ptCount val="1"/>
                <c:pt idx="0">
                  <c:v>2016</c:v>
                </c:pt>
              </c:strCache>
            </c:strRef>
          </c:tx>
          <c:spPr>
            <a:solidFill>
              <a:srgbClr val="7030A0"/>
            </a:solidFill>
          </c:spPr>
          <c:invertIfNegative val="0"/>
          <c:dLbls>
            <c:dLbl>
              <c:idx val="2"/>
              <c:layout>
                <c:manualLayout>
                  <c:x val="8.6487376913019099E-3"/>
                  <c:y val="6.133951562961613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72-4067-8C01-52BBAEFA900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Serious injury or death from electric shock</c:v>
                </c:pt>
                <c:pt idx="1">
                  <c:v>Oxygen or gas delivery error</c:v>
                </c:pt>
                <c:pt idx="2">
                  <c:v>Serious injury or death from burn</c:v>
                </c:pt>
                <c:pt idx="3">
                  <c:v>Serious injury or death from physical restraints</c:v>
                </c:pt>
                <c:pt idx="4">
                  <c:v>Serious injury or death from metallic object in MRI</c:v>
                </c:pt>
              </c:strCache>
            </c:strRef>
          </c:cat>
          <c:val>
            <c:numRef>
              <c:f>Sheet1!$C$2:$C$6</c:f>
              <c:numCache>
                <c:formatCode>General</c:formatCode>
                <c:ptCount val="5"/>
                <c:pt idx="0">
                  <c:v>0</c:v>
                </c:pt>
                <c:pt idx="1">
                  <c:v>0</c:v>
                </c:pt>
                <c:pt idx="2">
                  <c:v>29</c:v>
                </c:pt>
                <c:pt idx="3">
                  <c:v>2</c:v>
                </c:pt>
                <c:pt idx="4">
                  <c:v>1</c:v>
                </c:pt>
              </c:numCache>
            </c:numRef>
          </c:val>
          <c:extLst xmlns:c16r2="http://schemas.microsoft.com/office/drawing/2015/06/chart">
            <c:ext xmlns:c16="http://schemas.microsoft.com/office/drawing/2014/chart" uri="{C3380CC4-5D6E-409C-BE32-E72D297353CC}">
              <c16:uniqueId val="{00000002-2972-4067-8C01-52BBAEFA9000}"/>
            </c:ext>
          </c:extLst>
        </c:ser>
        <c:ser>
          <c:idx val="2"/>
          <c:order val="2"/>
          <c:tx>
            <c:strRef>
              <c:f>Sheet1!$D$1</c:f>
              <c:strCache>
                <c:ptCount val="1"/>
                <c:pt idx="0">
                  <c:v>2017</c:v>
                </c:pt>
              </c:strCache>
            </c:strRef>
          </c:tx>
          <c:spPr>
            <a:solidFill>
              <a:srgbClr val="002060"/>
            </a:solidFill>
          </c:spPr>
          <c:invertIfNegative val="0"/>
          <c:dLbls>
            <c:dLbl>
              <c:idx val="1"/>
              <c:layout>
                <c:manualLayout>
                  <c:x val="1.0455938365539089E-3"/>
                  <c:y val="5.046394043506671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7F0-410D-8866-4445CF651E24}"/>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Serious injury or death from electric shock</c:v>
                </c:pt>
                <c:pt idx="1">
                  <c:v>Oxygen or gas delivery error</c:v>
                </c:pt>
                <c:pt idx="2">
                  <c:v>Serious injury or death from burn</c:v>
                </c:pt>
                <c:pt idx="3">
                  <c:v>Serious injury or death from physical restraints</c:v>
                </c:pt>
                <c:pt idx="4">
                  <c:v>Serious injury or death from metallic object in MRI</c:v>
                </c:pt>
              </c:strCache>
            </c:strRef>
          </c:cat>
          <c:val>
            <c:numRef>
              <c:f>Sheet1!$D$2:$D$6</c:f>
              <c:numCache>
                <c:formatCode>General</c:formatCode>
                <c:ptCount val="5"/>
                <c:pt idx="0">
                  <c:v>0</c:v>
                </c:pt>
                <c:pt idx="1">
                  <c:v>2</c:v>
                </c:pt>
                <c:pt idx="2">
                  <c:v>25</c:v>
                </c:pt>
                <c:pt idx="3">
                  <c:v>2</c:v>
                </c:pt>
                <c:pt idx="4">
                  <c:v>0</c:v>
                </c:pt>
              </c:numCache>
            </c:numRef>
          </c:val>
          <c:extLst xmlns:c16r2="http://schemas.microsoft.com/office/drawing/2015/06/chart">
            <c:ext xmlns:c16="http://schemas.microsoft.com/office/drawing/2014/chart" uri="{C3380CC4-5D6E-409C-BE32-E72D297353CC}">
              <c16:uniqueId val="{00000004-2972-4067-8C01-52BBAEFA9000}"/>
            </c:ext>
          </c:extLst>
        </c:ser>
        <c:ser>
          <c:idx val="3"/>
          <c:order val="3"/>
          <c:tx>
            <c:strRef>
              <c:f>Sheet1!$E$1</c:f>
              <c:strCache>
                <c:ptCount val="1"/>
                <c:pt idx="0">
                  <c:v>2018</c:v>
                </c:pt>
              </c:strCache>
            </c:strRef>
          </c:tx>
          <c:invertIfNegative val="0"/>
          <c:dLbls>
            <c:dLbl>
              <c:idx val="2"/>
              <c:layout>
                <c:manualLayout>
                  <c:x val="1.492194822365956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7F0-410D-8866-4445CF651E24}"/>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Serious injury or death from electric shock</c:v>
                </c:pt>
                <c:pt idx="1">
                  <c:v>Oxygen or gas delivery error</c:v>
                </c:pt>
                <c:pt idx="2">
                  <c:v>Serious injury or death from burn</c:v>
                </c:pt>
                <c:pt idx="3">
                  <c:v>Serious injury or death from physical restraints</c:v>
                </c:pt>
                <c:pt idx="4">
                  <c:v>Serious injury or death from metallic object in MRI</c:v>
                </c:pt>
              </c:strCache>
            </c:strRef>
          </c:cat>
          <c:val>
            <c:numRef>
              <c:f>Sheet1!$E$2:$E$6</c:f>
              <c:numCache>
                <c:formatCode>General</c:formatCode>
                <c:ptCount val="5"/>
                <c:pt idx="0">
                  <c:v>0</c:v>
                </c:pt>
                <c:pt idx="1">
                  <c:v>2</c:v>
                </c:pt>
                <c:pt idx="2">
                  <c:v>28</c:v>
                </c:pt>
                <c:pt idx="3">
                  <c:v>2</c:v>
                </c:pt>
                <c:pt idx="4">
                  <c:v>0</c:v>
                </c:pt>
              </c:numCache>
            </c:numRef>
          </c:val>
          <c:extLst xmlns:c16r2="http://schemas.microsoft.com/office/drawing/2015/06/chart">
            <c:ext xmlns:c16="http://schemas.microsoft.com/office/drawing/2014/chart" uri="{C3380CC4-5D6E-409C-BE32-E72D297353CC}">
              <c16:uniqueId val="{00000006-2972-4067-8C01-52BBAEFA9000}"/>
            </c:ext>
          </c:extLst>
        </c:ser>
        <c:ser>
          <c:idx val="4"/>
          <c:order val="4"/>
          <c:tx>
            <c:strRef>
              <c:f>Sheet1!$F$1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Serious injury or death from electric shock</c:v>
                </c:pt>
                <c:pt idx="1">
                  <c:v>Oxygen or gas delivery error</c:v>
                </c:pt>
                <c:pt idx="2">
                  <c:v>Serious injury or death from burn</c:v>
                </c:pt>
                <c:pt idx="3">
                  <c:v>Serious injury or death from physical restraints</c:v>
                </c:pt>
                <c:pt idx="4">
                  <c:v>Serious injury or death from metallic object in MRI</c:v>
                </c:pt>
              </c:strCache>
            </c:strRef>
          </c:cat>
          <c:val>
            <c:numRef>
              <c:f>Sheet1!$F$2:$F$6</c:f>
              <c:numCache>
                <c:formatCode>General</c:formatCode>
                <c:ptCount val="5"/>
                <c:pt idx="0">
                  <c:v>0</c:v>
                </c:pt>
                <c:pt idx="1">
                  <c:v>2</c:v>
                </c:pt>
                <c:pt idx="2">
                  <c:v>32</c:v>
                </c:pt>
                <c:pt idx="3">
                  <c:v>5</c:v>
                </c:pt>
                <c:pt idx="4">
                  <c:v>2</c:v>
                </c:pt>
              </c:numCache>
            </c:numRef>
          </c:val>
          <c:extLst xmlns:c16r2="http://schemas.microsoft.com/office/drawing/2015/06/chart">
            <c:ext xmlns:c16="http://schemas.microsoft.com/office/drawing/2014/chart" uri="{C3380CC4-5D6E-409C-BE32-E72D297353CC}">
              <c16:uniqueId val="{00000009-2972-4067-8C01-52BBAEFA9000}"/>
            </c:ext>
          </c:extLst>
        </c:ser>
        <c:dLbls>
          <c:showLegendKey val="0"/>
          <c:showVal val="0"/>
          <c:showCatName val="0"/>
          <c:showSerName val="0"/>
          <c:showPercent val="0"/>
          <c:showBubbleSize val="0"/>
        </c:dLbls>
        <c:gapWidth val="150"/>
        <c:axId val="176005504"/>
        <c:axId val="176007040"/>
      </c:barChart>
      <c:catAx>
        <c:axId val="176005504"/>
        <c:scaling>
          <c:orientation val="minMax"/>
        </c:scaling>
        <c:delete val="0"/>
        <c:axPos val="b"/>
        <c:numFmt formatCode="General" sourceLinked="0"/>
        <c:majorTickMark val="out"/>
        <c:minorTickMark val="none"/>
        <c:tickLblPos val="nextTo"/>
        <c:txPr>
          <a:bodyPr/>
          <a:lstStyle/>
          <a:p>
            <a:pPr>
              <a:defRPr sz="1200"/>
            </a:pPr>
            <a:endParaRPr lang="en-US"/>
          </a:p>
        </c:txPr>
        <c:crossAx val="176007040"/>
        <c:crosses val="autoZero"/>
        <c:auto val="1"/>
        <c:lblAlgn val="ctr"/>
        <c:lblOffset val="100"/>
        <c:noMultiLvlLbl val="0"/>
      </c:catAx>
      <c:valAx>
        <c:axId val="176007040"/>
        <c:scaling>
          <c:orientation val="minMax"/>
        </c:scaling>
        <c:delete val="0"/>
        <c:axPos val="l"/>
        <c:majorGridlines/>
        <c:numFmt formatCode="General" sourceLinked="1"/>
        <c:majorTickMark val="out"/>
        <c:minorTickMark val="none"/>
        <c:tickLblPos val="nextTo"/>
        <c:crossAx val="176005504"/>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216915237759567E-2"/>
          <c:y val="4.3908684054310344E-2"/>
          <c:w val="0.74888729332873882"/>
          <c:h val="0.71809396939771819"/>
        </c:manualLayout>
      </c:layout>
      <c:barChart>
        <c:barDir val="col"/>
        <c:grouping val="clustered"/>
        <c:varyColors val="0"/>
        <c:ser>
          <c:idx val="0"/>
          <c:order val="0"/>
          <c:tx>
            <c:strRef>
              <c:f>Sheet1!$B$1</c:f>
              <c:strCache>
                <c:ptCount val="1"/>
                <c:pt idx="0">
                  <c:v>2015</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Patient discharged to unauthorized person</c:v>
                </c:pt>
                <c:pt idx="1">
                  <c:v>Elopement with death or serious injury</c:v>
                </c:pt>
                <c:pt idx="2">
                  <c:v>Suicide or self-harm with serious injury</c:v>
                </c:pt>
              </c:strCache>
            </c:strRef>
          </c:cat>
          <c:val>
            <c:numRef>
              <c:f>Sheet1!$B$2:$B$4</c:f>
              <c:numCache>
                <c:formatCode>General</c:formatCode>
                <c:ptCount val="3"/>
                <c:pt idx="0">
                  <c:v>2</c:v>
                </c:pt>
                <c:pt idx="1">
                  <c:v>0</c:v>
                </c:pt>
                <c:pt idx="2">
                  <c:v>31</c:v>
                </c:pt>
              </c:numCache>
            </c:numRef>
          </c:val>
          <c:extLst xmlns:c16r2="http://schemas.microsoft.com/office/drawing/2015/06/chart">
            <c:ext xmlns:c16="http://schemas.microsoft.com/office/drawing/2014/chart" uri="{C3380CC4-5D6E-409C-BE32-E72D297353CC}">
              <c16:uniqueId val="{00000000-169D-41E7-9FC5-6C8E2D1C84D3}"/>
            </c:ext>
          </c:extLst>
        </c:ser>
        <c:ser>
          <c:idx val="1"/>
          <c:order val="1"/>
          <c:tx>
            <c:strRef>
              <c:f>Sheet1!$C$1</c:f>
              <c:strCache>
                <c:ptCount val="1"/>
                <c:pt idx="0">
                  <c:v>2016</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Patient discharged to unauthorized person</c:v>
                </c:pt>
                <c:pt idx="1">
                  <c:v>Elopement with death or serious injury</c:v>
                </c:pt>
                <c:pt idx="2">
                  <c:v>Suicide or self-harm with serious injury</c:v>
                </c:pt>
              </c:strCache>
            </c:strRef>
          </c:cat>
          <c:val>
            <c:numRef>
              <c:f>Sheet1!$C$2:$C$4</c:f>
              <c:numCache>
                <c:formatCode>General</c:formatCode>
                <c:ptCount val="3"/>
                <c:pt idx="0">
                  <c:v>2</c:v>
                </c:pt>
                <c:pt idx="1">
                  <c:v>2</c:v>
                </c:pt>
                <c:pt idx="2">
                  <c:v>41</c:v>
                </c:pt>
              </c:numCache>
            </c:numRef>
          </c:val>
          <c:extLst xmlns:c16r2="http://schemas.microsoft.com/office/drawing/2015/06/chart">
            <c:ext xmlns:c16="http://schemas.microsoft.com/office/drawing/2014/chart" uri="{C3380CC4-5D6E-409C-BE32-E72D297353CC}">
              <c16:uniqueId val="{00000001-169D-41E7-9FC5-6C8E2D1C84D3}"/>
            </c:ext>
          </c:extLst>
        </c:ser>
        <c:ser>
          <c:idx val="2"/>
          <c:order val="2"/>
          <c:tx>
            <c:strRef>
              <c:f>Sheet1!$D$1</c:f>
              <c:strCache>
                <c:ptCount val="1"/>
                <c:pt idx="0">
                  <c:v>2017</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Patient discharged to unauthorized person</c:v>
                </c:pt>
                <c:pt idx="1">
                  <c:v>Elopement with death or serious injury</c:v>
                </c:pt>
                <c:pt idx="2">
                  <c:v>Suicide or self-harm with serious injury</c:v>
                </c:pt>
              </c:strCache>
            </c:strRef>
          </c:cat>
          <c:val>
            <c:numRef>
              <c:f>Sheet1!$D$2:$D$4</c:f>
              <c:numCache>
                <c:formatCode>General</c:formatCode>
                <c:ptCount val="3"/>
                <c:pt idx="0">
                  <c:v>0</c:v>
                </c:pt>
                <c:pt idx="1">
                  <c:v>2</c:v>
                </c:pt>
                <c:pt idx="2">
                  <c:v>25</c:v>
                </c:pt>
              </c:numCache>
            </c:numRef>
          </c:val>
          <c:extLst xmlns:c16r2="http://schemas.microsoft.com/office/drawing/2015/06/chart">
            <c:ext xmlns:c16="http://schemas.microsoft.com/office/drawing/2014/chart" uri="{C3380CC4-5D6E-409C-BE32-E72D297353CC}">
              <c16:uniqueId val="{00000002-169D-41E7-9FC5-6C8E2D1C84D3}"/>
            </c:ext>
          </c:extLst>
        </c:ser>
        <c:ser>
          <c:idx val="3"/>
          <c:order val="3"/>
          <c:tx>
            <c:strRef>
              <c:f>Sheet1!$E$1</c:f>
              <c:strCache>
                <c:ptCount val="1"/>
                <c:pt idx="0">
                  <c:v>2018</c:v>
                </c:pt>
              </c:strCache>
            </c:strRef>
          </c:tx>
          <c:spPr>
            <a:solidFill>
              <a:srgbClr val="0070C0"/>
            </a:solidFill>
            <a:ln>
              <a:solidFill>
                <a:srgbClr val="0070C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Patient discharged to unauthorized person</c:v>
                </c:pt>
                <c:pt idx="1">
                  <c:v>Elopement with death or serious injury</c:v>
                </c:pt>
                <c:pt idx="2">
                  <c:v>Suicide or self-harm with serious injury</c:v>
                </c:pt>
              </c:strCache>
            </c:strRef>
          </c:cat>
          <c:val>
            <c:numRef>
              <c:f>Sheet1!$E$2:$E$4</c:f>
              <c:numCache>
                <c:formatCode>General</c:formatCode>
                <c:ptCount val="3"/>
                <c:pt idx="0">
                  <c:v>1</c:v>
                </c:pt>
                <c:pt idx="1">
                  <c:v>3</c:v>
                </c:pt>
                <c:pt idx="2">
                  <c:v>36</c:v>
                </c:pt>
              </c:numCache>
            </c:numRef>
          </c:val>
          <c:extLst xmlns:c16r2="http://schemas.microsoft.com/office/drawing/2015/06/chart">
            <c:ext xmlns:c16="http://schemas.microsoft.com/office/drawing/2014/chart" uri="{C3380CC4-5D6E-409C-BE32-E72D297353CC}">
              <c16:uniqueId val="{00000003-169D-41E7-9FC5-6C8E2D1C84D3}"/>
            </c:ext>
          </c:extLst>
        </c:ser>
        <c:ser>
          <c:idx val="4"/>
          <c:order val="4"/>
          <c:tx>
            <c:strRef>
              <c:f>Sheet1!$F$1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Patient discharged to unauthorized person</c:v>
                </c:pt>
                <c:pt idx="1">
                  <c:v>Elopement with death or serious injury</c:v>
                </c:pt>
                <c:pt idx="2">
                  <c:v>Suicide or self-harm with serious injury</c:v>
                </c:pt>
              </c:strCache>
            </c:strRef>
          </c:cat>
          <c:val>
            <c:numRef>
              <c:f>Sheet1!$F$2:$F$4</c:f>
              <c:numCache>
                <c:formatCode>General</c:formatCode>
                <c:ptCount val="3"/>
                <c:pt idx="0">
                  <c:v>2</c:v>
                </c:pt>
                <c:pt idx="1">
                  <c:v>2</c:v>
                </c:pt>
                <c:pt idx="2">
                  <c:v>38</c:v>
                </c:pt>
              </c:numCache>
            </c:numRef>
          </c:val>
          <c:extLst xmlns:c16r2="http://schemas.microsoft.com/office/drawing/2015/06/chart">
            <c:ext xmlns:c16="http://schemas.microsoft.com/office/drawing/2014/chart" uri="{C3380CC4-5D6E-409C-BE32-E72D297353CC}">
              <c16:uniqueId val="{00000000-617F-4FC1-BBFB-531E3BD59AA5}"/>
            </c:ext>
          </c:extLst>
        </c:ser>
        <c:dLbls>
          <c:showLegendKey val="0"/>
          <c:showVal val="0"/>
          <c:showCatName val="0"/>
          <c:showSerName val="0"/>
          <c:showPercent val="0"/>
          <c:showBubbleSize val="0"/>
        </c:dLbls>
        <c:gapWidth val="150"/>
        <c:axId val="176538368"/>
        <c:axId val="176539904"/>
      </c:barChart>
      <c:catAx>
        <c:axId val="176538368"/>
        <c:scaling>
          <c:orientation val="minMax"/>
        </c:scaling>
        <c:delete val="0"/>
        <c:axPos val="b"/>
        <c:numFmt formatCode="General" sourceLinked="0"/>
        <c:majorTickMark val="out"/>
        <c:minorTickMark val="none"/>
        <c:tickLblPos val="nextTo"/>
        <c:txPr>
          <a:bodyPr/>
          <a:lstStyle/>
          <a:p>
            <a:pPr>
              <a:defRPr sz="1400"/>
            </a:pPr>
            <a:endParaRPr lang="en-US"/>
          </a:p>
        </c:txPr>
        <c:crossAx val="176539904"/>
        <c:crosses val="autoZero"/>
        <c:auto val="1"/>
        <c:lblAlgn val="ctr"/>
        <c:lblOffset val="100"/>
        <c:noMultiLvlLbl val="0"/>
      </c:catAx>
      <c:valAx>
        <c:axId val="176539904"/>
        <c:scaling>
          <c:orientation val="minMax"/>
        </c:scaling>
        <c:delete val="0"/>
        <c:axPos val="l"/>
        <c:majorGridlines/>
        <c:numFmt formatCode="General" sourceLinked="1"/>
        <c:majorTickMark val="out"/>
        <c:minorTickMark val="none"/>
        <c:tickLblPos val="nextTo"/>
        <c:crossAx val="176538368"/>
        <c:crosses val="autoZero"/>
        <c:crossBetween val="between"/>
      </c:valAx>
    </c:plotArea>
    <c:legend>
      <c:legendPos val="r"/>
      <c:layout>
        <c:manualLayout>
          <c:xMode val="edge"/>
          <c:yMode val="edge"/>
          <c:x val="0.86006395197247487"/>
          <c:y val="0.53581909025361052"/>
          <c:w val="9.3885120136994765E-2"/>
          <c:h val="0.31435081061963505"/>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90381557302495E-2"/>
          <c:y val="5.0115416276905966E-2"/>
          <c:w val="0.87880870250368837"/>
          <c:h val="0.71899882640548174"/>
        </c:manualLayout>
      </c:layout>
      <c:barChart>
        <c:barDir val="col"/>
        <c:grouping val="clustered"/>
        <c:varyColors val="0"/>
        <c:ser>
          <c:idx val="0"/>
          <c:order val="0"/>
          <c:tx>
            <c:strRef>
              <c:f>Sheet1!$B$1</c:f>
              <c:strCache>
                <c:ptCount val="1"/>
                <c:pt idx="0">
                  <c:v>2015</c:v>
                </c:pt>
              </c:strCache>
            </c:strRef>
          </c:tx>
          <c:spPr>
            <a:solidFill>
              <a:srgbClr val="00B050"/>
            </a:solidFill>
          </c:spPr>
          <c:invertIfNegative val="0"/>
          <c:dLbls>
            <c:dLbl>
              <c:idx val="3"/>
              <c:layout>
                <c:manualLayout>
                  <c:x val="-1.1597084766836501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B5C-4389-AD52-12CDBED02F3D}"/>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Provider impersonation</c:v>
                </c:pt>
                <c:pt idx="1">
                  <c:v>Patient abduction</c:v>
                </c:pt>
                <c:pt idx="2">
                  <c:v>Sexual assault/abuse</c:v>
                </c:pt>
                <c:pt idx="3">
                  <c:v>Physical assault/abuse with serious injury</c:v>
                </c:pt>
              </c:strCache>
            </c:strRef>
          </c:cat>
          <c:val>
            <c:numRef>
              <c:f>Sheet1!$B$2:$B$5</c:f>
              <c:numCache>
                <c:formatCode>General</c:formatCode>
                <c:ptCount val="4"/>
                <c:pt idx="0">
                  <c:v>0</c:v>
                </c:pt>
                <c:pt idx="1">
                  <c:v>0</c:v>
                </c:pt>
                <c:pt idx="2">
                  <c:v>9</c:v>
                </c:pt>
                <c:pt idx="3">
                  <c:v>20</c:v>
                </c:pt>
              </c:numCache>
            </c:numRef>
          </c:val>
          <c:extLst xmlns:c16r2="http://schemas.microsoft.com/office/drawing/2015/06/chart">
            <c:ext xmlns:c16="http://schemas.microsoft.com/office/drawing/2014/chart" uri="{C3380CC4-5D6E-409C-BE32-E72D297353CC}">
              <c16:uniqueId val="{00000000-F9A3-4543-909B-B98B4D2E38CE}"/>
            </c:ext>
          </c:extLst>
        </c:ser>
        <c:ser>
          <c:idx val="1"/>
          <c:order val="1"/>
          <c:tx>
            <c:strRef>
              <c:f>Sheet1!$C$1</c:f>
              <c:strCache>
                <c:ptCount val="1"/>
                <c:pt idx="0">
                  <c:v>2016</c:v>
                </c:pt>
              </c:strCache>
            </c:strRef>
          </c:tx>
          <c:spPr>
            <a:solidFill>
              <a:srgbClr val="7030A0"/>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Provider impersonation</c:v>
                </c:pt>
                <c:pt idx="1">
                  <c:v>Patient abduction</c:v>
                </c:pt>
                <c:pt idx="2">
                  <c:v>Sexual assault/abuse</c:v>
                </c:pt>
                <c:pt idx="3">
                  <c:v>Physical assault/abuse with serious injury</c:v>
                </c:pt>
              </c:strCache>
            </c:strRef>
          </c:cat>
          <c:val>
            <c:numRef>
              <c:f>Sheet1!$C$2:$C$5</c:f>
              <c:numCache>
                <c:formatCode>General</c:formatCode>
                <c:ptCount val="4"/>
                <c:pt idx="0">
                  <c:v>0</c:v>
                </c:pt>
                <c:pt idx="1">
                  <c:v>0</c:v>
                </c:pt>
                <c:pt idx="2">
                  <c:v>10</c:v>
                </c:pt>
                <c:pt idx="3">
                  <c:v>34</c:v>
                </c:pt>
              </c:numCache>
            </c:numRef>
          </c:val>
          <c:extLst xmlns:c16r2="http://schemas.microsoft.com/office/drawing/2015/06/chart">
            <c:ext xmlns:c16="http://schemas.microsoft.com/office/drawing/2014/chart" uri="{C3380CC4-5D6E-409C-BE32-E72D297353CC}">
              <c16:uniqueId val="{00000001-F9A3-4543-909B-B98B4D2E38CE}"/>
            </c:ext>
          </c:extLst>
        </c:ser>
        <c:ser>
          <c:idx val="2"/>
          <c:order val="2"/>
          <c:tx>
            <c:strRef>
              <c:f>Sheet1!$D$1</c:f>
              <c:strCache>
                <c:ptCount val="1"/>
                <c:pt idx="0">
                  <c:v>2017</c:v>
                </c:pt>
              </c:strCache>
            </c:strRef>
          </c:tx>
          <c:spPr>
            <a:solidFill>
              <a:srgbClr val="002060"/>
            </a:solidFill>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Provider impersonation</c:v>
                </c:pt>
                <c:pt idx="1">
                  <c:v>Patient abduction</c:v>
                </c:pt>
                <c:pt idx="2">
                  <c:v>Sexual assault/abuse</c:v>
                </c:pt>
                <c:pt idx="3">
                  <c:v>Physical assault/abuse with serious injury</c:v>
                </c:pt>
              </c:strCache>
            </c:strRef>
          </c:cat>
          <c:val>
            <c:numRef>
              <c:f>Sheet1!$D$2:$D$5</c:f>
              <c:numCache>
                <c:formatCode>General</c:formatCode>
                <c:ptCount val="4"/>
                <c:pt idx="0">
                  <c:v>0</c:v>
                </c:pt>
                <c:pt idx="1">
                  <c:v>0</c:v>
                </c:pt>
                <c:pt idx="2">
                  <c:v>7</c:v>
                </c:pt>
                <c:pt idx="3">
                  <c:v>41</c:v>
                </c:pt>
              </c:numCache>
            </c:numRef>
          </c:val>
          <c:extLst xmlns:c16r2="http://schemas.microsoft.com/office/drawing/2015/06/chart">
            <c:ext xmlns:c16="http://schemas.microsoft.com/office/drawing/2014/chart" uri="{C3380CC4-5D6E-409C-BE32-E72D297353CC}">
              <c16:uniqueId val="{00000003-F9A3-4543-909B-B98B4D2E38CE}"/>
            </c:ext>
          </c:extLst>
        </c:ser>
        <c:ser>
          <c:idx val="3"/>
          <c:order val="3"/>
          <c:tx>
            <c:strRef>
              <c:f>Sheet1!$E$1</c:f>
              <c:strCache>
                <c:ptCount val="1"/>
                <c:pt idx="0">
                  <c:v>2018</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Provider impersonation</c:v>
                </c:pt>
                <c:pt idx="1">
                  <c:v>Patient abduction</c:v>
                </c:pt>
                <c:pt idx="2">
                  <c:v>Sexual assault/abuse</c:v>
                </c:pt>
                <c:pt idx="3">
                  <c:v>Physical assault/abuse with serious injury</c:v>
                </c:pt>
              </c:strCache>
            </c:strRef>
          </c:cat>
          <c:val>
            <c:numRef>
              <c:f>Sheet1!$E$2:$E$5</c:f>
              <c:numCache>
                <c:formatCode>General</c:formatCode>
                <c:ptCount val="4"/>
                <c:pt idx="0">
                  <c:v>2</c:v>
                </c:pt>
                <c:pt idx="1">
                  <c:v>0</c:v>
                </c:pt>
                <c:pt idx="2">
                  <c:v>18</c:v>
                </c:pt>
                <c:pt idx="3">
                  <c:v>45</c:v>
                </c:pt>
              </c:numCache>
            </c:numRef>
          </c:val>
          <c:extLst xmlns:c16r2="http://schemas.microsoft.com/office/drawing/2015/06/chart">
            <c:ext xmlns:c16="http://schemas.microsoft.com/office/drawing/2014/chart" uri="{C3380CC4-5D6E-409C-BE32-E72D297353CC}">
              <c16:uniqueId val="{00000004-F9A3-4543-909B-B98B4D2E38CE}"/>
            </c:ext>
          </c:extLst>
        </c:ser>
        <c:ser>
          <c:idx val="4"/>
          <c:order val="4"/>
          <c:tx>
            <c:strRef>
              <c:f>Sheet1!$F$1</c:f>
              <c:strCache>
                <c:ptCount val="1"/>
                <c:pt idx="0">
                  <c:v>2019</c:v>
                </c:pt>
              </c:strCache>
            </c:strRef>
          </c:tx>
          <c:spPr>
            <a:solidFill>
              <a:srgbClr val="FF0000"/>
            </a:solidFill>
            <a:ln>
              <a:solidFill>
                <a:srgbClr val="FF0000"/>
              </a:solidFill>
            </a:ln>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Provider impersonation</c:v>
                </c:pt>
                <c:pt idx="1">
                  <c:v>Patient abduction</c:v>
                </c:pt>
                <c:pt idx="2">
                  <c:v>Sexual assault/abuse</c:v>
                </c:pt>
                <c:pt idx="3">
                  <c:v>Physical assault/abuse with serious injury</c:v>
                </c:pt>
              </c:strCache>
            </c:strRef>
          </c:cat>
          <c:val>
            <c:numRef>
              <c:f>Sheet1!$F$2:$F$5</c:f>
              <c:numCache>
                <c:formatCode>General</c:formatCode>
                <c:ptCount val="4"/>
                <c:pt idx="0">
                  <c:v>1</c:v>
                </c:pt>
                <c:pt idx="1">
                  <c:v>1</c:v>
                </c:pt>
                <c:pt idx="2">
                  <c:v>19</c:v>
                </c:pt>
                <c:pt idx="3">
                  <c:v>45</c:v>
                </c:pt>
              </c:numCache>
            </c:numRef>
          </c:val>
          <c:extLst xmlns:c16r2="http://schemas.microsoft.com/office/drawing/2015/06/chart">
            <c:ext xmlns:c16="http://schemas.microsoft.com/office/drawing/2014/chart" uri="{C3380CC4-5D6E-409C-BE32-E72D297353CC}">
              <c16:uniqueId val="{00000000-B166-4F67-99BA-EBB85490EA5B}"/>
            </c:ext>
          </c:extLst>
        </c:ser>
        <c:dLbls>
          <c:showLegendKey val="0"/>
          <c:showVal val="0"/>
          <c:showCatName val="0"/>
          <c:showSerName val="0"/>
          <c:showPercent val="0"/>
          <c:showBubbleSize val="0"/>
        </c:dLbls>
        <c:gapWidth val="150"/>
        <c:axId val="176243840"/>
        <c:axId val="176245376"/>
      </c:barChart>
      <c:catAx>
        <c:axId val="176243840"/>
        <c:scaling>
          <c:orientation val="minMax"/>
        </c:scaling>
        <c:delete val="0"/>
        <c:axPos val="b"/>
        <c:numFmt formatCode="General" sourceLinked="0"/>
        <c:majorTickMark val="out"/>
        <c:minorTickMark val="none"/>
        <c:tickLblPos val="nextTo"/>
        <c:txPr>
          <a:bodyPr/>
          <a:lstStyle/>
          <a:p>
            <a:pPr>
              <a:defRPr sz="1200"/>
            </a:pPr>
            <a:endParaRPr lang="en-US"/>
          </a:p>
        </c:txPr>
        <c:crossAx val="176245376"/>
        <c:crosses val="autoZero"/>
        <c:auto val="1"/>
        <c:lblAlgn val="ctr"/>
        <c:lblOffset val="100"/>
        <c:noMultiLvlLbl val="0"/>
      </c:catAx>
      <c:valAx>
        <c:axId val="176245376"/>
        <c:scaling>
          <c:orientation val="minMax"/>
        </c:scaling>
        <c:delete val="0"/>
        <c:axPos val="l"/>
        <c:majorGridlines/>
        <c:numFmt formatCode="General" sourceLinked="1"/>
        <c:majorTickMark val="out"/>
        <c:minorTickMark val="none"/>
        <c:tickLblPos val="nextTo"/>
        <c:crossAx val="176243840"/>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970862036225703E-2"/>
          <c:y val="4.1567871051758666E-2"/>
          <c:w val="0.92934709660703474"/>
          <c:h val="0.68895826945738836"/>
        </c:manualLayout>
      </c:layout>
      <c:barChart>
        <c:barDir val="col"/>
        <c:grouping val="clustered"/>
        <c:varyColors val="0"/>
        <c:ser>
          <c:idx val="0"/>
          <c:order val="0"/>
          <c:tx>
            <c:strRef>
              <c:f>Sheet1!$B$1</c:f>
              <c:strCache>
                <c:ptCount val="1"/>
                <c:pt idx="0">
                  <c:v>2015</c:v>
                </c:pt>
              </c:strCache>
            </c:strRef>
          </c:tx>
          <c:spPr>
            <a:solidFill>
              <a:srgbClr val="00B050"/>
            </a:solidFill>
          </c:spPr>
          <c:invertIfNegative val="0"/>
          <c:dLbls>
            <c:dLbl>
              <c:idx val="0"/>
              <c:layout>
                <c:manualLayout>
                  <c:x val="-2.9055601439510717E-3"/>
                  <c:y val="6.501058597573151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699-4AEC-A2E6-2DFF231CE4C5}"/>
                </c:ext>
              </c:extLst>
            </c:dLbl>
            <c:dLbl>
              <c:idx val="3"/>
              <c:layout>
                <c:manualLayout>
                  <c:x val="5.1705243506583916E-5"/>
                  <c:y val="5.791317042806655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452-408B-B2A2-0F22E8F60A88}"/>
                </c:ext>
              </c:extLst>
            </c:dLbl>
            <c:dLbl>
              <c:idx val="4"/>
              <c:layout>
                <c:manualLayout>
                  <c:x val="-2.01330151706845E-4"/>
                  <c:y val="1.50624920656371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34B-4C13-A17D-CAA072579214}"/>
                </c:ext>
              </c:extLst>
            </c:dLbl>
            <c:dLbl>
              <c:idx val="5"/>
              <c:layout>
                <c:manualLayout>
                  <c:x val="-7.6059328335159799E-4"/>
                  <c:y val="2.0979479178184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34B-4C13-A17D-CAA072579214}"/>
                </c:ext>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Serious injury or death from medication error</c:v>
                </c:pt>
                <c:pt idx="1">
                  <c:v>Unsafe blood transfusion</c:v>
                </c:pt>
                <c:pt idx="2">
                  <c:v>Maternal serious injury or death associated with labor or delivery</c:v>
                </c:pt>
                <c:pt idx="3">
                  <c:v>Newborn serious injury or death associated with delivery</c:v>
                </c:pt>
                <c:pt idx="4">
                  <c:v>Serious injury or death after a fall</c:v>
                </c:pt>
                <c:pt idx="5">
                  <c:v>Stage 3, Stage 4 or unstageable pressure ulcer</c:v>
                </c:pt>
                <c:pt idx="6">
                  <c:v>Artificial insemination with wrong egg or sperm</c:v>
                </c:pt>
                <c:pt idx="7">
                  <c:v>Serious injury or death from loss of irreplaceable biological specimen</c:v>
                </c:pt>
                <c:pt idx="8">
                  <c:v>Serious injury or death from lack of follow up or communication of lab result</c:v>
                </c:pt>
              </c:strCache>
            </c:strRef>
          </c:cat>
          <c:val>
            <c:numRef>
              <c:f>Sheet1!$B$2:$B$10</c:f>
              <c:numCache>
                <c:formatCode>General</c:formatCode>
                <c:ptCount val="9"/>
                <c:pt idx="0">
                  <c:v>51</c:v>
                </c:pt>
                <c:pt idx="1">
                  <c:v>0</c:v>
                </c:pt>
                <c:pt idx="2">
                  <c:v>10</c:v>
                </c:pt>
                <c:pt idx="3">
                  <c:v>15</c:v>
                </c:pt>
                <c:pt idx="4">
                  <c:v>317</c:v>
                </c:pt>
                <c:pt idx="5">
                  <c:v>226</c:v>
                </c:pt>
                <c:pt idx="6">
                  <c:v>0</c:v>
                </c:pt>
                <c:pt idx="7">
                  <c:v>1</c:v>
                </c:pt>
                <c:pt idx="8">
                  <c:v>1</c:v>
                </c:pt>
              </c:numCache>
            </c:numRef>
          </c:val>
          <c:extLst xmlns:c16r2="http://schemas.microsoft.com/office/drawing/2015/06/chart">
            <c:ext xmlns:c16="http://schemas.microsoft.com/office/drawing/2014/chart" uri="{C3380CC4-5D6E-409C-BE32-E72D297353CC}">
              <c16:uniqueId val="{00000002-034B-4C13-A17D-CAA072579214}"/>
            </c:ext>
          </c:extLst>
        </c:ser>
        <c:ser>
          <c:idx val="1"/>
          <c:order val="1"/>
          <c:tx>
            <c:strRef>
              <c:f>Sheet1!$C$1</c:f>
              <c:strCache>
                <c:ptCount val="1"/>
                <c:pt idx="0">
                  <c:v>2016</c:v>
                </c:pt>
              </c:strCache>
            </c:strRef>
          </c:tx>
          <c:spPr>
            <a:solidFill>
              <a:srgbClr val="7030A0"/>
            </a:solidFill>
          </c:spPr>
          <c:invertIfNegative val="0"/>
          <c:dLbls>
            <c:dLbl>
              <c:idx val="0"/>
              <c:layout>
                <c:manualLayout>
                  <c:x val="0"/>
                  <c:y val="6.501058597573211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52-408B-B2A2-0F22E8F60A88}"/>
                </c:ext>
              </c:extLst>
            </c:dLbl>
            <c:dLbl>
              <c:idx val="3"/>
              <c:layout>
                <c:manualLayout>
                  <c:x val="0"/>
                  <c:y val="1.44783925381783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34B-4C13-A17D-CAA072579214}"/>
                </c:ext>
              </c:extLst>
            </c:dLbl>
            <c:dLbl>
              <c:idx val="4"/>
              <c:layout>
                <c:manualLayout>
                  <c:x val="0"/>
                  <c:y val="1.6252646493933029E-2"/>
                </c:manualLayout>
              </c:layout>
              <c:spPr>
                <a:noFill/>
                <a:ln>
                  <a:noFill/>
                </a:ln>
                <a:effectLst/>
              </c:spPr>
              <c:txPr>
                <a:bodyPr anchor="ctr" anchorCtr="1"/>
                <a:lstStyle/>
                <a:p>
                  <a:pPr>
                    <a:defRPr sz="800"/>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34B-4C13-A17D-CAA072579214}"/>
                </c:ext>
              </c:extLst>
            </c:dLbl>
            <c:dLbl>
              <c:idx val="5"/>
              <c:layout>
                <c:manualLayout>
                  <c:x val="-1.2010029902103214E-3"/>
                  <c:y val="9.37508958151610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34B-4C13-A17D-CAA072579214}"/>
                </c:ext>
              </c:extLst>
            </c:dLbl>
            <c:dLbl>
              <c:idx val="8"/>
              <c:layout>
                <c:manualLayout>
                  <c:x val="-1.04641104723452E-16"/>
                  <c:y val="8.687035522906991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699-4AEC-A2E6-2DFF231CE4C5}"/>
                </c:ext>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Serious injury or death from medication error</c:v>
                </c:pt>
                <c:pt idx="1">
                  <c:v>Unsafe blood transfusion</c:v>
                </c:pt>
                <c:pt idx="2">
                  <c:v>Maternal serious injury or death associated with labor or delivery</c:v>
                </c:pt>
                <c:pt idx="3">
                  <c:v>Newborn serious injury or death associated with delivery</c:v>
                </c:pt>
                <c:pt idx="4">
                  <c:v>Serious injury or death after a fall</c:v>
                </c:pt>
                <c:pt idx="5">
                  <c:v>Stage 3, Stage 4 or unstageable pressure ulcer</c:v>
                </c:pt>
                <c:pt idx="6">
                  <c:v>Artificial insemination with wrong egg or sperm</c:v>
                </c:pt>
                <c:pt idx="7">
                  <c:v>Serious injury or death from loss of irreplaceable biological specimen</c:v>
                </c:pt>
                <c:pt idx="8">
                  <c:v>Serious injury or death from lack of follow up or communication of lab result</c:v>
                </c:pt>
              </c:strCache>
            </c:strRef>
          </c:cat>
          <c:val>
            <c:numRef>
              <c:f>Sheet1!$C$2:$C$10</c:f>
              <c:numCache>
                <c:formatCode>General</c:formatCode>
                <c:ptCount val="9"/>
                <c:pt idx="0">
                  <c:v>43</c:v>
                </c:pt>
                <c:pt idx="1">
                  <c:v>0</c:v>
                </c:pt>
                <c:pt idx="2">
                  <c:v>6</c:v>
                </c:pt>
                <c:pt idx="3">
                  <c:v>19</c:v>
                </c:pt>
                <c:pt idx="4">
                  <c:v>285</c:v>
                </c:pt>
                <c:pt idx="5">
                  <c:v>272</c:v>
                </c:pt>
                <c:pt idx="6">
                  <c:v>0</c:v>
                </c:pt>
                <c:pt idx="7">
                  <c:v>5</c:v>
                </c:pt>
                <c:pt idx="8">
                  <c:v>6</c:v>
                </c:pt>
              </c:numCache>
            </c:numRef>
          </c:val>
          <c:extLst xmlns:c16r2="http://schemas.microsoft.com/office/drawing/2015/06/chart">
            <c:ext xmlns:c16="http://schemas.microsoft.com/office/drawing/2014/chart" uri="{C3380CC4-5D6E-409C-BE32-E72D297353CC}">
              <c16:uniqueId val="{00000006-034B-4C13-A17D-CAA072579214}"/>
            </c:ext>
          </c:extLst>
        </c:ser>
        <c:ser>
          <c:idx val="2"/>
          <c:order val="2"/>
          <c:tx>
            <c:strRef>
              <c:f>Sheet1!$D$1</c:f>
              <c:strCache>
                <c:ptCount val="1"/>
                <c:pt idx="0">
                  <c:v>2017</c:v>
                </c:pt>
              </c:strCache>
            </c:strRef>
          </c:tx>
          <c:spPr>
            <a:solidFill>
              <a:srgbClr val="002060"/>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Serious injury or death from medication error</c:v>
                </c:pt>
                <c:pt idx="1">
                  <c:v>Unsafe blood transfusion</c:v>
                </c:pt>
                <c:pt idx="2">
                  <c:v>Maternal serious injury or death associated with labor or delivery</c:v>
                </c:pt>
                <c:pt idx="3">
                  <c:v>Newborn serious injury or death associated with delivery</c:v>
                </c:pt>
                <c:pt idx="4">
                  <c:v>Serious injury or death after a fall</c:v>
                </c:pt>
                <c:pt idx="5">
                  <c:v>Stage 3, Stage 4 or unstageable pressure ulcer</c:v>
                </c:pt>
                <c:pt idx="6">
                  <c:v>Artificial insemination with wrong egg or sperm</c:v>
                </c:pt>
                <c:pt idx="7">
                  <c:v>Serious injury or death from loss of irreplaceable biological specimen</c:v>
                </c:pt>
                <c:pt idx="8">
                  <c:v>Serious injury or death from lack of follow up or communication of lab result</c:v>
                </c:pt>
              </c:strCache>
            </c:strRef>
          </c:cat>
          <c:val>
            <c:numRef>
              <c:f>Sheet1!$D$2:$D$10</c:f>
              <c:numCache>
                <c:formatCode>General</c:formatCode>
                <c:ptCount val="9"/>
                <c:pt idx="0">
                  <c:v>52</c:v>
                </c:pt>
                <c:pt idx="1">
                  <c:v>1</c:v>
                </c:pt>
                <c:pt idx="2">
                  <c:v>7</c:v>
                </c:pt>
                <c:pt idx="3">
                  <c:v>11</c:v>
                </c:pt>
                <c:pt idx="4">
                  <c:v>308</c:v>
                </c:pt>
                <c:pt idx="5">
                  <c:v>294</c:v>
                </c:pt>
                <c:pt idx="6">
                  <c:v>0</c:v>
                </c:pt>
                <c:pt idx="7">
                  <c:v>2</c:v>
                </c:pt>
                <c:pt idx="8">
                  <c:v>10</c:v>
                </c:pt>
              </c:numCache>
            </c:numRef>
          </c:val>
          <c:extLst xmlns:c16r2="http://schemas.microsoft.com/office/drawing/2015/06/chart">
            <c:ext xmlns:c16="http://schemas.microsoft.com/office/drawing/2014/chart" uri="{C3380CC4-5D6E-409C-BE32-E72D297353CC}">
              <c16:uniqueId val="{0000000B-034B-4C13-A17D-CAA072579214}"/>
            </c:ext>
          </c:extLst>
        </c:ser>
        <c:ser>
          <c:idx val="3"/>
          <c:order val="3"/>
          <c:tx>
            <c:strRef>
              <c:f>Sheet1!$E$1</c:f>
              <c:strCache>
                <c:ptCount val="1"/>
                <c:pt idx="0">
                  <c:v>2018</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Serious injury or death from medication error</c:v>
                </c:pt>
                <c:pt idx="1">
                  <c:v>Unsafe blood transfusion</c:v>
                </c:pt>
                <c:pt idx="2">
                  <c:v>Maternal serious injury or death associated with labor or delivery</c:v>
                </c:pt>
                <c:pt idx="3">
                  <c:v>Newborn serious injury or death associated with delivery</c:v>
                </c:pt>
                <c:pt idx="4">
                  <c:v>Serious injury or death after a fall</c:v>
                </c:pt>
                <c:pt idx="5">
                  <c:v>Stage 3, Stage 4 or unstageable pressure ulcer</c:v>
                </c:pt>
                <c:pt idx="6">
                  <c:v>Artificial insemination with wrong egg or sperm</c:v>
                </c:pt>
                <c:pt idx="7">
                  <c:v>Serious injury or death from loss of irreplaceable biological specimen</c:v>
                </c:pt>
                <c:pt idx="8">
                  <c:v>Serious injury or death from lack of follow up or communication of lab result</c:v>
                </c:pt>
              </c:strCache>
            </c:strRef>
          </c:cat>
          <c:val>
            <c:numRef>
              <c:f>Sheet1!$E$2:$E$10</c:f>
              <c:numCache>
                <c:formatCode>General</c:formatCode>
                <c:ptCount val="9"/>
                <c:pt idx="0">
                  <c:v>48</c:v>
                </c:pt>
                <c:pt idx="1">
                  <c:v>0</c:v>
                </c:pt>
                <c:pt idx="2">
                  <c:v>13</c:v>
                </c:pt>
                <c:pt idx="3">
                  <c:v>18</c:v>
                </c:pt>
                <c:pt idx="4">
                  <c:v>341</c:v>
                </c:pt>
                <c:pt idx="5">
                  <c:v>393</c:v>
                </c:pt>
                <c:pt idx="6">
                  <c:v>0</c:v>
                </c:pt>
                <c:pt idx="7">
                  <c:v>6</c:v>
                </c:pt>
                <c:pt idx="8">
                  <c:v>9</c:v>
                </c:pt>
              </c:numCache>
            </c:numRef>
          </c:val>
          <c:extLst xmlns:c16r2="http://schemas.microsoft.com/office/drawing/2015/06/chart">
            <c:ext xmlns:c16="http://schemas.microsoft.com/office/drawing/2014/chart" uri="{C3380CC4-5D6E-409C-BE32-E72D297353CC}">
              <c16:uniqueId val="{00000011-034B-4C13-A17D-CAA072579214}"/>
            </c:ext>
          </c:extLst>
        </c:ser>
        <c:ser>
          <c:idx val="4"/>
          <c:order val="4"/>
          <c:tx>
            <c:strRef>
              <c:f>Sheet1!$F$1</c:f>
              <c:strCache>
                <c:ptCount val="1"/>
                <c:pt idx="0">
                  <c:v>2019</c:v>
                </c:pt>
              </c:strCache>
            </c:strRef>
          </c:tx>
          <c:spPr>
            <a:solidFill>
              <a:srgbClr val="FF0000"/>
            </a:solidFill>
            <a:ln>
              <a:solidFill>
                <a:srgbClr val="FF0000"/>
              </a:solidFill>
            </a:ln>
          </c:spPr>
          <c:invertIfNegative val="0"/>
          <c:dLbls>
            <c:dLbl>
              <c:idx val="5"/>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027-4F3E-9A47-EE21E696BA9C}"/>
                </c:ext>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Serious injury or death from medication error</c:v>
                </c:pt>
                <c:pt idx="1">
                  <c:v>Unsafe blood transfusion</c:v>
                </c:pt>
                <c:pt idx="2">
                  <c:v>Maternal serious injury or death associated with labor or delivery</c:v>
                </c:pt>
                <c:pt idx="3">
                  <c:v>Newborn serious injury or death associated with delivery</c:v>
                </c:pt>
                <c:pt idx="4">
                  <c:v>Serious injury or death after a fall</c:v>
                </c:pt>
                <c:pt idx="5">
                  <c:v>Stage 3, Stage 4 or unstageable pressure ulcer</c:v>
                </c:pt>
                <c:pt idx="6">
                  <c:v>Artificial insemination with wrong egg or sperm</c:v>
                </c:pt>
                <c:pt idx="7">
                  <c:v>Serious injury or death from loss of irreplaceable biological specimen</c:v>
                </c:pt>
                <c:pt idx="8">
                  <c:v>Serious injury or death from lack of follow up or communication of lab result</c:v>
                </c:pt>
              </c:strCache>
            </c:strRef>
          </c:cat>
          <c:val>
            <c:numRef>
              <c:f>Sheet1!$F$2:$F$10</c:f>
              <c:numCache>
                <c:formatCode>General</c:formatCode>
                <c:ptCount val="9"/>
                <c:pt idx="0">
                  <c:v>61</c:v>
                </c:pt>
                <c:pt idx="1">
                  <c:v>1</c:v>
                </c:pt>
                <c:pt idx="2">
                  <c:v>5</c:v>
                </c:pt>
                <c:pt idx="3">
                  <c:v>14</c:v>
                </c:pt>
                <c:pt idx="4">
                  <c:v>333</c:v>
                </c:pt>
                <c:pt idx="5">
                  <c:v>497</c:v>
                </c:pt>
                <c:pt idx="6">
                  <c:v>0</c:v>
                </c:pt>
                <c:pt idx="7">
                  <c:v>7</c:v>
                </c:pt>
                <c:pt idx="8">
                  <c:v>5</c:v>
                </c:pt>
              </c:numCache>
            </c:numRef>
          </c:val>
          <c:extLst xmlns:c16r2="http://schemas.microsoft.com/office/drawing/2015/06/chart">
            <c:ext xmlns:c16="http://schemas.microsoft.com/office/drawing/2014/chart" uri="{C3380CC4-5D6E-409C-BE32-E72D297353CC}">
              <c16:uniqueId val="{00000000-4CC4-4E39-9371-54F940C70474}"/>
            </c:ext>
          </c:extLst>
        </c:ser>
        <c:dLbls>
          <c:showLegendKey val="0"/>
          <c:showVal val="0"/>
          <c:showCatName val="0"/>
          <c:showSerName val="0"/>
          <c:showPercent val="0"/>
          <c:showBubbleSize val="0"/>
        </c:dLbls>
        <c:gapWidth val="150"/>
        <c:axId val="176338816"/>
        <c:axId val="176340352"/>
      </c:barChart>
      <c:catAx>
        <c:axId val="176338816"/>
        <c:scaling>
          <c:orientation val="minMax"/>
        </c:scaling>
        <c:delete val="0"/>
        <c:axPos val="b"/>
        <c:numFmt formatCode="General" sourceLinked="0"/>
        <c:majorTickMark val="out"/>
        <c:minorTickMark val="none"/>
        <c:tickLblPos val="nextTo"/>
        <c:txPr>
          <a:bodyPr/>
          <a:lstStyle/>
          <a:p>
            <a:pPr>
              <a:defRPr sz="1000"/>
            </a:pPr>
            <a:endParaRPr lang="en-US"/>
          </a:p>
        </c:txPr>
        <c:crossAx val="176340352"/>
        <c:crosses val="autoZero"/>
        <c:auto val="1"/>
        <c:lblAlgn val="ctr"/>
        <c:lblOffset val="100"/>
        <c:noMultiLvlLbl val="0"/>
      </c:catAx>
      <c:valAx>
        <c:axId val="176340352"/>
        <c:scaling>
          <c:orientation val="minMax"/>
          <c:max val="500"/>
        </c:scaling>
        <c:delete val="0"/>
        <c:axPos val="l"/>
        <c:majorGridlines/>
        <c:numFmt formatCode="General" sourceLinked="1"/>
        <c:majorTickMark val="out"/>
        <c:minorTickMark val="none"/>
        <c:tickLblPos val="nextTo"/>
        <c:txPr>
          <a:bodyPr/>
          <a:lstStyle/>
          <a:p>
            <a:pPr>
              <a:defRPr sz="1400"/>
            </a:pPr>
            <a:endParaRPr lang="en-US"/>
          </a:p>
        </c:txPr>
        <c:crossAx val="176338816"/>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61646981627296"/>
          <c:y val="3.7460875984251969E-2"/>
          <c:w val="0.72947175439023548"/>
          <c:h val="0.92214345472440939"/>
        </c:manualLayout>
      </c:layout>
      <c:barChart>
        <c:barDir val="col"/>
        <c:grouping val="clustered"/>
        <c:varyColors val="0"/>
        <c:ser>
          <c:idx val="0"/>
          <c:order val="0"/>
          <c:tx>
            <c:strRef>
              <c:f>Sheet1!$B$1</c:f>
              <c:strCache>
                <c:ptCount val="1"/>
                <c:pt idx="0">
                  <c:v>2015</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237</c:v>
                </c:pt>
              </c:numCache>
            </c:numRef>
          </c:val>
          <c:extLst xmlns:c16r2="http://schemas.microsoft.com/office/drawing/2015/06/chart">
            <c:ext xmlns:c16="http://schemas.microsoft.com/office/drawing/2014/chart" uri="{C3380CC4-5D6E-409C-BE32-E72D297353CC}">
              <c16:uniqueId val="{00000000-9E5F-4331-BCD5-D0104D80A208}"/>
            </c:ext>
          </c:extLst>
        </c:ser>
        <c:ser>
          <c:idx val="1"/>
          <c:order val="1"/>
          <c:tx>
            <c:strRef>
              <c:f>Sheet1!$C$1</c:f>
              <c:strCache>
                <c:ptCount val="1"/>
                <c:pt idx="0">
                  <c:v>2016</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237</c:v>
                </c:pt>
              </c:numCache>
            </c:numRef>
          </c:val>
          <c:extLst xmlns:c16r2="http://schemas.microsoft.com/office/drawing/2015/06/chart">
            <c:ext xmlns:c16="http://schemas.microsoft.com/office/drawing/2014/chart" uri="{C3380CC4-5D6E-409C-BE32-E72D297353CC}">
              <c16:uniqueId val="{00000001-9E5F-4331-BCD5-D0104D80A208}"/>
            </c:ext>
          </c:extLst>
        </c:ser>
        <c:ser>
          <c:idx val="2"/>
          <c:order val="2"/>
          <c:tx>
            <c:strRef>
              <c:f>Sheet1!$D$1</c:f>
              <c:strCache>
                <c:ptCount val="1"/>
                <c:pt idx="0">
                  <c:v>2017</c:v>
                </c:pt>
              </c:strCache>
            </c:strRef>
          </c:tx>
          <c:spPr>
            <a:solidFill>
              <a:srgbClr val="013366"/>
            </a:solidFill>
          </c:spPr>
          <c:invertIfNegative val="0"/>
          <c:dLbls>
            <c:dLbl>
              <c:idx val="0"/>
              <c:layout>
                <c:manualLayout>
                  <c:x val="-3.0457560088029542E-3"/>
                  <c:y val="1.56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F71-49EC-904A-A8DDF4CCE012}"/>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196</c:v>
                </c:pt>
              </c:numCache>
            </c:numRef>
          </c:val>
          <c:extLst xmlns:c16r2="http://schemas.microsoft.com/office/drawing/2015/06/chart">
            <c:ext xmlns:c16="http://schemas.microsoft.com/office/drawing/2014/chart" uri="{C3380CC4-5D6E-409C-BE32-E72D297353CC}">
              <c16:uniqueId val="{00000002-9E5F-4331-BCD5-D0104D80A208}"/>
            </c:ext>
          </c:extLst>
        </c:ser>
        <c:ser>
          <c:idx val="3"/>
          <c:order val="3"/>
          <c:tx>
            <c:strRef>
              <c:f>Sheet1!$E$1</c:f>
              <c:strCache>
                <c:ptCount val="1"/>
                <c:pt idx="0">
                  <c:v>2018</c:v>
                </c:pt>
              </c:strCache>
            </c:strRef>
          </c:tx>
          <c:spPr>
            <a:solidFill>
              <a:srgbClr val="0070C0"/>
            </a:solidFill>
            <a:ln>
              <a:solidFill>
                <a:srgbClr val="0070C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General</c:formatCode>
                <c:ptCount val="1"/>
                <c:pt idx="0">
                  <c:v>194</c:v>
                </c:pt>
              </c:numCache>
            </c:numRef>
          </c:val>
          <c:extLst xmlns:c16r2="http://schemas.microsoft.com/office/drawing/2015/06/chart">
            <c:ext xmlns:c16="http://schemas.microsoft.com/office/drawing/2014/chart" uri="{C3380CC4-5D6E-409C-BE32-E72D297353CC}">
              <c16:uniqueId val="{00000004-9E5F-4331-BCD5-D0104D80A208}"/>
            </c:ext>
          </c:extLst>
        </c:ser>
        <c:ser>
          <c:idx val="4"/>
          <c:order val="4"/>
          <c:tx>
            <c:strRef>
              <c:f>Sheet1!$F$1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146</c:v>
                </c:pt>
              </c:numCache>
            </c:numRef>
          </c:val>
          <c:extLst xmlns:c16r2="http://schemas.microsoft.com/office/drawing/2015/06/chart">
            <c:ext xmlns:c16="http://schemas.microsoft.com/office/drawing/2014/chart" uri="{C3380CC4-5D6E-409C-BE32-E72D297353CC}">
              <c16:uniqueId val="{00000005-9E5F-4331-BCD5-D0104D80A208}"/>
            </c:ext>
          </c:extLst>
        </c:ser>
        <c:dLbls>
          <c:showLegendKey val="0"/>
          <c:showVal val="0"/>
          <c:showCatName val="0"/>
          <c:showSerName val="0"/>
          <c:showPercent val="0"/>
          <c:showBubbleSize val="0"/>
        </c:dLbls>
        <c:gapWidth val="150"/>
        <c:axId val="176634496"/>
        <c:axId val="176652672"/>
      </c:barChart>
      <c:catAx>
        <c:axId val="176634496"/>
        <c:scaling>
          <c:orientation val="minMax"/>
        </c:scaling>
        <c:delete val="0"/>
        <c:axPos val="b"/>
        <c:numFmt formatCode="General" sourceLinked="1"/>
        <c:majorTickMark val="out"/>
        <c:minorTickMark val="none"/>
        <c:tickLblPos val="nextTo"/>
        <c:crossAx val="176652672"/>
        <c:crosses val="autoZero"/>
        <c:auto val="1"/>
        <c:lblAlgn val="ctr"/>
        <c:lblOffset val="100"/>
        <c:noMultiLvlLbl val="0"/>
      </c:catAx>
      <c:valAx>
        <c:axId val="176652672"/>
        <c:scaling>
          <c:orientation val="minMax"/>
          <c:min val="0"/>
        </c:scaling>
        <c:delete val="0"/>
        <c:axPos val="l"/>
        <c:majorGridlines/>
        <c:numFmt formatCode="General" sourceLinked="1"/>
        <c:majorTickMark val="out"/>
        <c:minorTickMark val="none"/>
        <c:tickLblPos val="nextTo"/>
        <c:crossAx val="1766344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40249167972534E-2"/>
          <c:y val="3.1543293277963048E-2"/>
          <c:w val="0.88473083981775547"/>
          <c:h val="0.72279847440944878"/>
        </c:manualLayout>
      </c:layout>
      <c:barChart>
        <c:barDir val="col"/>
        <c:grouping val="clustered"/>
        <c:varyColors val="0"/>
        <c:ser>
          <c:idx val="0"/>
          <c:order val="0"/>
          <c:tx>
            <c:strRef>
              <c:f>Sheet1!$B$1</c:f>
              <c:strCache>
                <c:ptCount val="1"/>
                <c:pt idx="0">
                  <c:v>2015</c:v>
                </c:pt>
              </c:strCache>
            </c:strRef>
          </c:tx>
          <c:spPr>
            <a:solidFill>
              <a:srgbClr val="00B050"/>
            </a:solidFill>
          </c:spPr>
          <c:invertIfNegative val="0"/>
          <c:dLbls>
            <c:dLbl>
              <c:idx val="5"/>
              <c:layout>
                <c:manualLayout>
                  <c:x val="-4.5388525780683756E-3"/>
                  <c:y val="1.5625E-2"/>
                </c:manualLayout>
              </c:layout>
              <c:spPr>
                <a:noFill/>
              </c:spPr>
              <c:txPr>
                <a:bodyPr/>
                <a:lstStyle/>
                <a:p>
                  <a:pPr>
                    <a:defRPr sz="1000"/>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192-4962-8C28-D68A12FE8CB0}"/>
                </c:ext>
              </c:extLst>
            </c:dLbl>
            <c:dLbl>
              <c:idx val="6"/>
              <c:layout>
                <c:manualLayout>
                  <c:x val="-5.4835030062264098E-3"/>
                  <c:y val="1.56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C60-4D27-83A1-973F8C0F81D5}"/>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Serious injury or death from medication error</c:v>
                </c:pt>
                <c:pt idx="1">
                  <c:v>Suicide or self harm</c:v>
                </c:pt>
                <c:pt idx="2">
                  <c:v>Serious injury or death after physical assault</c:v>
                </c:pt>
                <c:pt idx="3">
                  <c:v>Serious injury or death after burn</c:v>
                </c:pt>
                <c:pt idx="4">
                  <c:v>Serious injury or death from physical restraints</c:v>
                </c:pt>
                <c:pt idx="5">
                  <c:v>Stage 3, 4 or unstageable pressure ulcer</c:v>
                </c:pt>
                <c:pt idx="6">
                  <c:v>Serious injury or death after a fall</c:v>
                </c:pt>
              </c:strCache>
            </c:strRef>
          </c:cat>
          <c:val>
            <c:numRef>
              <c:f>Sheet1!$B$2:$B$8</c:f>
              <c:numCache>
                <c:formatCode>General</c:formatCode>
                <c:ptCount val="7"/>
                <c:pt idx="0">
                  <c:v>5</c:v>
                </c:pt>
                <c:pt idx="1">
                  <c:v>16</c:v>
                </c:pt>
                <c:pt idx="2">
                  <c:v>12</c:v>
                </c:pt>
                <c:pt idx="3">
                  <c:v>6</c:v>
                </c:pt>
                <c:pt idx="4">
                  <c:v>0</c:v>
                </c:pt>
                <c:pt idx="5">
                  <c:v>58</c:v>
                </c:pt>
                <c:pt idx="6">
                  <c:v>128</c:v>
                </c:pt>
              </c:numCache>
            </c:numRef>
          </c:val>
          <c:extLst xmlns:c16r2="http://schemas.microsoft.com/office/drawing/2015/06/chart">
            <c:ext xmlns:c16="http://schemas.microsoft.com/office/drawing/2014/chart" uri="{C3380CC4-5D6E-409C-BE32-E72D297353CC}">
              <c16:uniqueId val="{00000002-FC60-4D27-83A1-973F8C0F81D5}"/>
            </c:ext>
          </c:extLst>
        </c:ser>
        <c:ser>
          <c:idx val="1"/>
          <c:order val="1"/>
          <c:tx>
            <c:strRef>
              <c:f>Sheet1!$C$1</c:f>
              <c:strCache>
                <c:ptCount val="1"/>
                <c:pt idx="0">
                  <c:v>2016</c:v>
                </c:pt>
              </c:strCache>
            </c:strRef>
          </c:tx>
          <c:spPr>
            <a:solidFill>
              <a:srgbClr val="7030A0"/>
            </a:solidFill>
          </c:spPr>
          <c:invertIfNegative val="0"/>
          <c:dLbls>
            <c:dLbl>
              <c:idx val="1"/>
              <c:layout>
                <c:manualLayout>
                  <c:x val="0"/>
                  <c:y val="1.56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192-4962-8C28-D68A12FE8CB0}"/>
                </c:ext>
              </c:extLst>
            </c:dLbl>
            <c:dLbl>
              <c:idx val="5"/>
              <c:layout>
                <c:manualLayout>
                  <c:x val="0"/>
                  <c:y val="1.874999999999994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28E-420E-9C16-528CE5507B1A}"/>
                </c:ext>
              </c:extLst>
            </c:dLbl>
            <c:dLbl>
              <c:idx val="6"/>
              <c:layout>
                <c:manualLayout>
                  <c:x val="4.1625435325838324E-3"/>
                  <c:y val="1.56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C60-4D27-83A1-973F8C0F81D5}"/>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Serious injury or death from medication error</c:v>
                </c:pt>
                <c:pt idx="1">
                  <c:v>Suicide or self harm</c:v>
                </c:pt>
                <c:pt idx="2">
                  <c:v>Serious injury or death after physical assault</c:v>
                </c:pt>
                <c:pt idx="3">
                  <c:v>Serious injury or death after burn</c:v>
                </c:pt>
                <c:pt idx="4">
                  <c:v>Serious injury or death from physical restraints</c:v>
                </c:pt>
                <c:pt idx="5">
                  <c:v>Stage 3, 4 or unstageable pressure ulcer</c:v>
                </c:pt>
                <c:pt idx="6">
                  <c:v>Serious injury or death after a fall</c:v>
                </c:pt>
              </c:strCache>
            </c:strRef>
          </c:cat>
          <c:val>
            <c:numRef>
              <c:f>Sheet1!$C$2:$C$8</c:f>
              <c:numCache>
                <c:formatCode>General</c:formatCode>
                <c:ptCount val="7"/>
                <c:pt idx="0">
                  <c:v>4</c:v>
                </c:pt>
                <c:pt idx="1">
                  <c:v>16</c:v>
                </c:pt>
                <c:pt idx="2">
                  <c:v>11</c:v>
                </c:pt>
                <c:pt idx="3">
                  <c:v>6</c:v>
                </c:pt>
                <c:pt idx="4">
                  <c:v>0</c:v>
                </c:pt>
                <c:pt idx="5">
                  <c:v>71</c:v>
                </c:pt>
                <c:pt idx="6">
                  <c:v>119</c:v>
                </c:pt>
              </c:numCache>
            </c:numRef>
          </c:val>
          <c:extLst xmlns:c16r2="http://schemas.microsoft.com/office/drawing/2015/06/chart">
            <c:ext xmlns:c16="http://schemas.microsoft.com/office/drawing/2014/chart" uri="{C3380CC4-5D6E-409C-BE32-E72D297353CC}">
              <c16:uniqueId val="{00000004-FC60-4D27-83A1-973F8C0F81D5}"/>
            </c:ext>
          </c:extLst>
        </c:ser>
        <c:ser>
          <c:idx val="2"/>
          <c:order val="2"/>
          <c:tx>
            <c:strRef>
              <c:f>Sheet1!$D$1</c:f>
              <c:strCache>
                <c:ptCount val="1"/>
                <c:pt idx="0">
                  <c:v>2017</c:v>
                </c:pt>
              </c:strCache>
            </c:strRef>
          </c:tx>
          <c:spPr>
            <a:solidFill>
              <a:srgbClr val="002060"/>
            </a:solidFill>
          </c:spPr>
          <c:invertIfNegative val="0"/>
          <c:dLbls>
            <c:dLbl>
              <c:idx val="5"/>
              <c:layout>
                <c:manualLayout>
                  <c:x val="-1.3178782838302229E-16"/>
                  <c:y val="6.250000000000000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C60-4D27-83A1-973F8C0F81D5}"/>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Serious injury or death from medication error</c:v>
                </c:pt>
                <c:pt idx="1">
                  <c:v>Suicide or self harm</c:v>
                </c:pt>
                <c:pt idx="2">
                  <c:v>Serious injury or death after physical assault</c:v>
                </c:pt>
                <c:pt idx="3">
                  <c:v>Serious injury or death after burn</c:v>
                </c:pt>
                <c:pt idx="4">
                  <c:v>Serious injury or death from physical restraints</c:v>
                </c:pt>
                <c:pt idx="5">
                  <c:v>Stage 3, 4 or unstageable pressure ulcer</c:v>
                </c:pt>
                <c:pt idx="6">
                  <c:v>Serious injury or death after a fall</c:v>
                </c:pt>
              </c:strCache>
            </c:strRef>
          </c:cat>
          <c:val>
            <c:numRef>
              <c:f>Sheet1!$D$2:$D$8</c:f>
              <c:numCache>
                <c:formatCode>General</c:formatCode>
                <c:ptCount val="7"/>
                <c:pt idx="0">
                  <c:v>0</c:v>
                </c:pt>
                <c:pt idx="1">
                  <c:v>11</c:v>
                </c:pt>
                <c:pt idx="2">
                  <c:v>13</c:v>
                </c:pt>
                <c:pt idx="3">
                  <c:v>5</c:v>
                </c:pt>
                <c:pt idx="4">
                  <c:v>0</c:v>
                </c:pt>
                <c:pt idx="5">
                  <c:v>60</c:v>
                </c:pt>
                <c:pt idx="6">
                  <c:v>95</c:v>
                </c:pt>
              </c:numCache>
            </c:numRef>
          </c:val>
          <c:extLst xmlns:c16r2="http://schemas.microsoft.com/office/drawing/2015/06/chart">
            <c:ext xmlns:c16="http://schemas.microsoft.com/office/drawing/2014/chart" uri="{C3380CC4-5D6E-409C-BE32-E72D297353CC}">
              <c16:uniqueId val="{00000007-FC60-4D27-83A1-973F8C0F81D5}"/>
            </c:ext>
          </c:extLst>
        </c:ser>
        <c:ser>
          <c:idx val="3"/>
          <c:order val="3"/>
          <c:tx>
            <c:strRef>
              <c:f>Sheet1!$E$1</c:f>
              <c:strCache>
                <c:ptCount val="1"/>
                <c:pt idx="0">
                  <c:v>2018</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Serious injury or death from medication error</c:v>
                </c:pt>
                <c:pt idx="1">
                  <c:v>Suicide or self harm</c:v>
                </c:pt>
                <c:pt idx="2">
                  <c:v>Serious injury or death after physical assault</c:v>
                </c:pt>
                <c:pt idx="3">
                  <c:v>Serious injury or death after burn</c:v>
                </c:pt>
                <c:pt idx="4">
                  <c:v>Serious injury or death from physical restraints</c:v>
                </c:pt>
                <c:pt idx="5">
                  <c:v>Stage 3, 4 or unstageable pressure ulcer</c:v>
                </c:pt>
                <c:pt idx="6">
                  <c:v>Serious injury or death after a fall</c:v>
                </c:pt>
              </c:strCache>
            </c:strRef>
          </c:cat>
          <c:val>
            <c:numRef>
              <c:f>Sheet1!$E$2:$E$8</c:f>
              <c:numCache>
                <c:formatCode>General</c:formatCode>
                <c:ptCount val="7"/>
                <c:pt idx="0">
                  <c:v>2</c:v>
                </c:pt>
                <c:pt idx="1">
                  <c:v>17</c:v>
                </c:pt>
                <c:pt idx="2">
                  <c:v>14</c:v>
                </c:pt>
                <c:pt idx="3">
                  <c:v>6</c:v>
                </c:pt>
                <c:pt idx="4">
                  <c:v>0</c:v>
                </c:pt>
                <c:pt idx="5">
                  <c:v>43</c:v>
                </c:pt>
                <c:pt idx="6">
                  <c:v>108</c:v>
                </c:pt>
              </c:numCache>
            </c:numRef>
          </c:val>
          <c:extLst xmlns:c16r2="http://schemas.microsoft.com/office/drawing/2015/06/chart">
            <c:ext xmlns:c16="http://schemas.microsoft.com/office/drawing/2014/chart" uri="{C3380CC4-5D6E-409C-BE32-E72D297353CC}">
              <c16:uniqueId val="{0000000B-FC60-4D27-83A1-973F8C0F81D5}"/>
            </c:ext>
          </c:extLst>
        </c:ser>
        <c:ser>
          <c:idx val="4"/>
          <c:order val="4"/>
          <c:tx>
            <c:strRef>
              <c:f>Sheet1!$F$1</c:f>
              <c:strCache>
                <c:ptCount val="1"/>
                <c:pt idx="0">
                  <c:v>2019</c:v>
                </c:pt>
              </c:strCache>
            </c:strRef>
          </c:tx>
          <c:spPr>
            <a:solidFill>
              <a:srgbClr val="FF0000"/>
            </a:solidFill>
            <a:ln>
              <a:solidFill>
                <a:srgbClr val="FF0000"/>
              </a:solidFill>
            </a:ln>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Serious injury or death from medication error</c:v>
                </c:pt>
                <c:pt idx="1">
                  <c:v>Suicide or self harm</c:v>
                </c:pt>
                <c:pt idx="2">
                  <c:v>Serious injury or death after physical assault</c:v>
                </c:pt>
                <c:pt idx="3">
                  <c:v>Serious injury or death after burn</c:v>
                </c:pt>
                <c:pt idx="4">
                  <c:v>Serious injury or death from physical restraints</c:v>
                </c:pt>
                <c:pt idx="5">
                  <c:v>Stage 3, 4 or unstageable pressure ulcer</c:v>
                </c:pt>
                <c:pt idx="6">
                  <c:v>Serious injury or death after a fall</c:v>
                </c:pt>
              </c:strCache>
            </c:strRef>
          </c:cat>
          <c:val>
            <c:numRef>
              <c:f>Sheet1!$F$2:$F$8</c:f>
              <c:numCache>
                <c:formatCode>General</c:formatCode>
                <c:ptCount val="7"/>
                <c:pt idx="0">
                  <c:v>1</c:v>
                </c:pt>
                <c:pt idx="1">
                  <c:v>13</c:v>
                </c:pt>
                <c:pt idx="2">
                  <c:v>12</c:v>
                </c:pt>
                <c:pt idx="3">
                  <c:v>2</c:v>
                </c:pt>
                <c:pt idx="4">
                  <c:v>1</c:v>
                </c:pt>
                <c:pt idx="5">
                  <c:v>15</c:v>
                </c:pt>
                <c:pt idx="6">
                  <c:v>91</c:v>
                </c:pt>
              </c:numCache>
            </c:numRef>
          </c:val>
          <c:extLst xmlns:c16r2="http://schemas.microsoft.com/office/drawing/2015/06/chart">
            <c:ext xmlns:c16="http://schemas.microsoft.com/office/drawing/2014/chart" uri="{C3380CC4-5D6E-409C-BE32-E72D297353CC}">
              <c16:uniqueId val="{00000000-8FFD-45A5-A7F7-0DB2B1BF8D65}"/>
            </c:ext>
          </c:extLst>
        </c:ser>
        <c:dLbls>
          <c:showLegendKey val="0"/>
          <c:showVal val="0"/>
          <c:showCatName val="0"/>
          <c:showSerName val="0"/>
          <c:showPercent val="0"/>
          <c:showBubbleSize val="0"/>
        </c:dLbls>
        <c:gapWidth val="150"/>
        <c:axId val="176707456"/>
        <c:axId val="176708992"/>
      </c:barChart>
      <c:catAx>
        <c:axId val="176707456"/>
        <c:scaling>
          <c:orientation val="minMax"/>
        </c:scaling>
        <c:delete val="0"/>
        <c:axPos val="b"/>
        <c:numFmt formatCode="General" sourceLinked="0"/>
        <c:majorTickMark val="out"/>
        <c:minorTickMark val="none"/>
        <c:tickLblPos val="nextTo"/>
        <c:txPr>
          <a:bodyPr/>
          <a:lstStyle/>
          <a:p>
            <a:pPr>
              <a:defRPr sz="1200"/>
            </a:pPr>
            <a:endParaRPr lang="en-US"/>
          </a:p>
        </c:txPr>
        <c:crossAx val="176708992"/>
        <c:crosses val="autoZero"/>
        <c:auto val="1"/>
        <c:lblAlgn val="ctr"/>
        <c:lblOffset val="100"/>
        <c:noMultiLvlLbl val="0"/>
      </c:catAx>
      <c:valAx>
        <c:axId val="176708992"/>
        <c:scaling>
          <c:orientation val="minMax"/>
        </c:scaling>
        <c:delete val="0"/>
        <c:axPos val="l"/>
        <c:majorGridlines/>
        <c:numFmt formatCode="General" sourceLinked="1"/>
        <c:majorTickMark val="out"/>
        <c:minorTickMark val="none"/>
        <c:tickLblPos val="nextTo"/>
        <c:crossAx val="176707456"/>
        <c:crosses val="autoZero"/>
        <c:crossBetween val="between"/>
      </c:valAx>
    </c:plotArea>
    <c:legend>
      <c:legendPos val="b"/>
      <c:layout>
        <c:manualLayout>
          <c:xMode val="edge"/>
          <c:yMode val="edge"/>
          <c:x val="0.28786474985408839"/>
          <c:y val="0.89696119013903441"/>
          <c:w val="0.42427038897263186"/>
          <c:h val="0.1030388098609655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50E53-EF6C-41DC-9045-3CC7AB707E26}"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130A1A44-FD3C-404C-B361-E44F376A6B82}">
      <dgm:prSet phldrT="[Text]"/>
      <dgm:spPr>
        <a:solidFill>
          <a:schemeClr val="tx2">
            <a:lumMod val="60000"/>
            <a:lumOff val="40000"/>
          </a:schemeClr>
        </a:solidFill>
      </dgm:spPr>
      <dgm:t>
        <a:bodyPr/>
        <a:lstStyle/>
        <a:p>
          <a:r>
            <a:rPr lang="en-US" b="1" dirty="0"/>
            <a:t>Surgical or Invasive Procedure Events</a:t>
          </a:r>
          <a:endParaRPr lang="en-US" dirty="0"/>
        </a:p>
      </dgm:t>
    </dgm:pt>
    <dgm:pt modelId="{34AA4FB2-2460-40C6-BC4D-B53E46D02B45}" type="parTrans" cxnId="{04CEE353-892B-4B77-9B0F-5E0BA9560796}">
      <dgm:prSet/>
      <dgm:spPr/>
      <dgm:t>
        <a:bodyPr/>
        <a:lstStyle/>
        <a:p>
          <a:endParaRPr lang="en-US"/>
        </a:p>
      </dgm:t>
    </dgm:pt>
    <dgm:pt modelId="{64DD7F51-1BFF-418D-8EE9-E14D12C88601}" type="sibTrans" cxnId="{04CEE353-892B-4B77-9B0F-5E0BA9560796}">
      <dgm:prSet/>
      <dgm:spPr/>
      <dgm:t>
        <a:bodyPr/>
        <a:lstStyle/>
        <a:p>
          <a:endParaRPr lang="en-US"/>
        </a:p>
      </dgm:t>
    </dgm:pt>
    <dgm:pt modelId="{FA7B5FF7-56E6-49A5-8E5A-BF24B17AF5E5}">
      <dgm:prSet phldrT="[Text]"/>
      <dgm:spPr>
        <a:solidFill>
          <a:schemeClr val="bg2">
            <a:alpha val="90000"/>
          </a:schemeClr>
        </a:solidFill>
      </dgm:spPr>
      <dgm:t>
        <a:bodyPr/>
        <a:lstStyle/>
        <a:p>
          <a:r>
            <a:rPr lang="en-US" dirty="0"/>
            <a:t>Wrong Site Surgery or Procedure</a:t>
          </a:r>
        </a:p>
      </dgm:t>
    </dgm:pt>
    <dgm:pt modelId="{071F8FC4-E36F-4E91-9A12-D3D3A84F2C75}" type="parTrans" cxnId="{F4D407C1-DEA0-4018-9706-545D87C1A5B7}">
      <dgm:prSet/>
      <dgm:spPr/>
      <dgm:t>
        <a:bodyPr/>
        <a:lstStyle/>
        <a:p>
          <a:endParaRPr lang="en-US"/>
        </a:p>
      </dgm:t>
    </dgm:pt>
    <dgm:pt modelId="{F368AF79-D796-47D7-99D1-C96BB92D90BE}" type="sibTrans" cxnId="{F4D407C1-DEA0-4018-9706-545D87C1A5B7}">
      <dgm:prSet/>
      <dgm:spPr/>
      <dgm:t>
        <a:bodyPr/>
        <a:lstStyle/>
        <a:p>
          <a:endParaRPr lang="en-US"/>
        </a:p>
      </dgm:t>
    </dgm:pt>
    <dgm:pt modelId="{99C6A9EF-381C-4F4C-8C86-ABF7904F5BC8}">
      <dgm:prSet phldrT="[Text]"/>
      <dgm:spPr>
        <a:solidFill>
          <a:schemeClr val="bg2">
            <a:alpha val="90000"/>
          </a:schemeClr>
        </a:solidFill>
      </dgm:spPr>
      <dgm:t>
        <a:bodyPr/>
        <a:lstStyle/>
        <a:p>
          <a:r>
            <a:rPr lang="en-US" dirty="0"/>
            <a:t>Surgery or Procedure on Wrong Patient</a:t>
          </a:r>
        </a:p>
      </dgm:t>
    </dgm:pt>
    <dgm:pt modelId="{5A5BC571-3657-4BF7-8C0A-F84965933BC8}" type="parTrans" cxnId="{355BA428-A32A-4AD0-8169-D46EF069293B}">
      <dgm:prSet/>
      <dgm:spPr/>
      <dgm:t>
        <a:bodyPr/>
        <a:lstStyle/>
        <a:p>
          <a:endParaRPr lang="en-US"/>
        </a:p>
      </dgm:t>
    </dgm:pt>
    <dgm:pt modelId="{EB62AE5E-B2E4-49A7-868E-B23F16C01750}" type="sibTrans" cxnId="{355BA428-A32A-4AD0-8169-D46EF069293B}">
      <dgm:prSet/>
      <dgm:spPr/>
      <dgm:t>
        <a:bodyPr/>
        <a:lstStyle/>
        <a:p>
          <a:endParaRPr lang="en-US"/>
        </a:p>
      </dgm:t>
    </dgm:pt>
    <dgm:pt modelId="{5DED8C30-ED12-4B05-B1A9-8E2D6B259455}">
      <dgm:prSet phldrT="[Text]"/>
      <dgm:spPr>
        <a:solidFill>
          <a:schemeClr val="bg2">
            <a:alpha val="90000"/>
          </a:schemeClr>
        </a:solidFill>
      </dgm:spPr>
      <dgm:t>
        <a:bodyPr/>
        <a:lstStyle/>
        <a:p>
          <a:r>
            <a:rPr lang="en-US" dirty="0"/>
            <a:t>Wrong Surgery or Procedure</a:t>
          </a:r>
        </a:p>
      </dgm:t>
    </dgm:pt>
    <dgm:pt modelId="{35ED2C2D-5DD6-4EF9-83BF-6D4CE7F4F952}" type="parTrans" cxnId="{57AEBA6D-0362-4E58-877A-11333F1E335C}">
      <dgm:prSet/>
      <dgm:spPr/>
      <dgm:t>
        <a:bodyPr/>
        <a:lstStyle/>
        <a:p>
          <a:endParaRPr lang="en-US"/>
        </a:p>
      </dgm:t>
    </dgm:pt>
    <dgm:pt modelId="{31998271-4697-48DB-9075-1DA969789ABF}" type="sibTrans" cxnId="{57AEBA6D-0362-4E58-877A-11333F1E335C}">
      <dgm:prSet/>
      <dgm:spPr/>
      <dgm:t>
        <a:bodyPr/>
        <a:lstStyle/>
        <a:p>
          <a:endParaRPr lang="en-US"/>
        </a:p>
      </dgm:t>
    </dgm:pt>
    <dgm:pt modelId="{6845C88A-D1AC-4D98-A014-703EC957FFF9}">
      <dgm:prSet phldrT="[Text]"/>
      <dgm:spPr>
        <a:solidFill>
          <a:schemeClr val="bg2">
            <a:alpha val="90000"/>
          </a:schemeClr>
        </a:solidFill>
      </dgm:spPr>
      <dgm:t>
        <a:bodyPr/>
        <a:lstStyle/>
        <a:p>
          <a:r>
            <a:rPr lang="en-US" dirty="0"/>
            <a:t>Unintended Retention of a Foreign Object</a:t>
          </a:r>
        </a:p>
      </dgm:t>
    </dgm:pt>
    <dgm:pt modelId="{0BD3EEE8-F00C-4A2A-AE53-0C781B0396C6}" type="parTrans" cxnId="{24796EF9-E2D9-4124-BDE8-E0896ECE73FD}">
      <dgm:prSet/>
      <dgm:spPr/>
      <dgm:t>
        <a:bodyPr/>
        <a:lstStyle/>
        <a:p>
          <a:endParaRPr lang="en-US"/>
        </a:p>
      </dgm:t>
    </dgm:pt>
    <dgm:pt modelId="{30A14FAD-D366-45BD-B98F-46382A839377}" type="sibTrans" cxnId="{24796EF9-E2D9-4124-BDE8-E0896ECE73FD}">
      <dgm:prSet/>
      <dgm:spPr/>
      <dgm:t>
        <a:bodyPr/>
        <a:lstStyle/>
        <a:p>
          <a:endParaRPr lang="en-US"/>
        </a:p>
      </dgm:t>
    </dgm:pt>
    <dgm:pt modelId="{4E1A19CB-4589-4A68-B192-CF90286AD3EF}">
      <dgm:prSet phldrT="[Text]"/>
      <dgm:spPr>
        <a:solidFill>
          <a:schemeClr val="bg2">
            <a:alpha val="90000"/>
          </a:schemeClr>
        </a:solidFill>
      </dgm:spPr>
      <dgm:t>
        <a:bodyPr/>
        <a:lstStyle/>
        <a:p>
          <a:r>
            <a:rPr lang="en-US" dirty="0" err="1"/>
            <a:t>Intraoperative</a:t>
          </a:r>
          <a:r>
            <a:rPr lang="en-US" dirty="0"/>
            <a:t> or Immediate Postoperative Death of an ASA Class 1 Patient</a:t>
          </a:r>
        </a:p>
      </dgm:t>
    </dgm:pt>
    <dgm:pt modelId="{562E6EB5-3585-421C-A8D0-FB3C7DCA8912}" type="parTrans" cxnId="{45AFB3EB-5004-4595-B996-27EC2DAA59C4}">
      <dgm:prSet/>
      <dgm:spPr/>
      <dgm:t>
        <a:bodyPr/>
        <a:lstStyle/>
        <a:p>
          <a:endParaRPr lang="en-US"/>
        </a:p>
      </dgm:t>
    </dgm:pt>
    <dgm:pt modelId="{C34399C3-3B46-4703-9C35-027AFC570FD2}" type="sibTrans" cxnId="{45AFB3EB-5004-4595-B996-27EC2DAA59C4}">
      <dgm:prSet/>
      <dgm:spPr/>
      <dgm:t>
        <a:bodyPr/>
        <a:lstStyle/>
        <a:p>
          <a:endParaRPr lang="en-US"/>
        </a:p>
      </dgm:t>
    </dgm:pt>
    <dgm:pt modelId="{51D7A039-66BF-461A-AD91-77D340F8EB3C}">
      <dgm:prSet phldrT="[Text]"/>
      <dgm:spPr>
        <a:solidFill>
          <a:srgbClr val="00B050"/>
        </a:solidFill>
      </dgm:spPr>
      <dgm:t>
        <a:bodyPr/>
        <a:lstStyle/>
        <a:p>
          <a:r>
            <a:rPr lang="en-US" b="1" dirty="0"/>
            <a:t>Product or Device Events</a:t>
          </a:r>
        </a:p>
      </dgm:t>
    </dgm:pt>
    <dgm:pt modelId="{366B5943-179B-4BAD-9E85-795BC7B41286}" type="parTrans" cxnId="{2B324B50-011F-4DED-A3C0-39967EF383E9}">
      <dgm:prSet/>
      <dgm:spPr/>
      <dgm:t>
        <a:bodyPr/>
        <a:lstStyle/>
        <a:p>
          <a:endParaRPr lang="en-US"/>
        </a:p>
      </dgm:t>
    </dgm:pt>
    <dgm:pt modelId="{202ACF42-2477-4302-8184-2E33078CF8A1}" type="sibTrans" cxnId="{2B324B50-011F-4DED-A3C0-39967EF383E9}">
      <dgm:prSet/>
      <dgm:spPr/>
      <dgm:t>
        <a:bodyPr/>
        <a:lstStyle/>
        <a:p>
          <a:endParaRPr lang="en-US"/>
        </a:p>
      </dgm:t>
    </dgm:pt>
    <dgm:pt modelId="{FD3EAB80-380B-4EB7-9251-39726CBA688B}">
      <dgm:prSet phldrT="[Text]"/>
      <dgm:spPr>
        <a:solidFill>
          <a:schemeClr val="bg2">
            <a:alpha val="90000"/>
          </a:schemeClr>
        </a:solidFill>
      </dgm:spPr>
      <dgm:t>
        <a:bodyPr/>
        <a:lstStyle/>
        <a:p>
          <a:r>
            <a:rPr lang="en-US" dirty="0"/>
            <a:t>Death or Serious Injury Related to Contaminated Drugs, Biologics, or Devices</a:t>
          </a:r>
        </a:p>
      </dgm:t>
    </dgm:pt>
    <dgm:pt modelId="{503AFFFD-8225-40AB-8A5A-9A1EDA0CDDE1}" type="parTrans" cxnId="{4439B3D0-4A69-4EA0-A82C-506986759394}">
      <dgm:prSet/>
      <dgm:spPr/>
      <dgm:t>
        <a:bodyPr/>
        <a:lstStyle/>
        <a:p>
          <a:endParaRPr lang="en-US"/>
        </a:p>
      </dgm:t>
    </dgm:pt>
    <dgm:pt modelId="{DD81F1D1-2229-4816-B06E-3E7A0137351D}" type="sibTrans" cxnId="{4439B3D0-4A69-4EA0-A82C-506986759394}">
      <dgm:prSet/>
      <dgm:spPr/>
      <dgm:t>
        <a:bodyPr/>
        <a:lstStyle/>
        <a:p>
          <a:endParaRPr lang="en-US"/>
        </a:p>
      </dgm:t>
    </dgm:pt>
    <dgm:pt modelId="{83C94D62-8578-4F68-B3AE-4B1C2D73434F}">
      <dgm:prSet phldrT="[Text]"/>
      <dgm:spPr>
        <a:solidFill>
          <a:schemeClr val="bg2">
            <a:alpha val="90000"/>
          </a:schemeClr>
        </a:solidFill>
      </dgm:spPr>
      <dgm:t>
        <a:bodyPr/>
        <a:lstStyle/>
        <a:p>
          <a:r>
            <a:rPr lang="en-US" dirty="0"/>
            <a:t>Death or Serious Injury Related to Device Misuse or Malfunction</a:t>
          </a:r>
        </a:p>
      </dgm:t>
    </dgm:pt>
    <dgm:pt modelId="{2228AC5B-7ECF-43AF-80A6-1CD811CEC944}" type="parTrans" cxnId="{1F2BF259-45B3-46C1-90B4-2DFD5BCB93B8}">
      <dgm:prSet/>
      <dgm:spPr/>
      <dgm:t>
        <a:bodyPr/>
        <a:lstStyle/>
        <a:p>
          <a:endParaRPr lang="en-US"/>
        </a:p>
      </dgm:t>
    </dgm:pt>
    <dgm:pt modelId="{1F6828E3-4D58-47C9-B4A1-9F231E3DD1EC}" type="sibTrans" cxnId="{1F2BF259-45B3-46C1-90B4-2DFD5BCB93B8}">
      <dgm:prSet/>
      <dgm:spPr/>
      <dgm:t>
        <a:bodyPr/>
        <a:lstStyle/>
        <a:p>
          <a:endParaRPr lang="en-US"/>
        </a:p>
      </dgm:t>
    </dgm:pt>
    <dgm:pt modelId="{43539A9F-3122-4589-88B8-239493D0DB26}">
      <dgm:prSet phldrT="[Text]"/>
      <dgm:spPr>
        <a:solidFill>
          <a:schemeClr val="bg2">
            <a:alpha val="90000"/>
          </a:schemeClr>
        </a:solidFill>
      </dgm:spPr>
      <dgm:t>
        <a:bodyPr/>
        <a:lstStyle/>
        <a:p>
          <a:r>
            <a:rPr lang="en-US" dirty="0"/>
            <a:t>Death or Serious Injury Due to Intravascular Air Embolism</a:t>
          </a:r>
        </a:p>
      </dgm:t>
    </dgm:pt>
    <dgm:pt modelId="{CB2322C2-A53B-4C71-BF7C-DC7D05D1E4EA}" type="parTrans" cxnId="{8DD88D80-A245-47AE-AC03-8CAF1488F2A0}">
      <dgm:prSet/>
      <dgm:spPr/>
      <dgm:t>
        <a:bodyPr/>
        <a:lstStyle/>
        <a:p>
          <a:endParaRPr lang="en-US"/>
        </a:p>
      </dgm:t>
    </dgm:pt>
    <dgm:pt modelId="{FF66C5E3-C6D2-4C1A-B891-A5483629AAF0}" type="sibTrans" cxnId="{8DD88D80-A245-47AE-AC03-8CAF1488F2A0}">
      <dgm:prSet/>
      <dgm:spPr/>
      <dgm:t>
        <a:bodyPr/>
        <a:lstStyle/>
        <a:p>
          <a:endParaRPr lang="en-US"/>
        </a:p>
      </dgm:t>
    </dgm:pt>
    <dgm:pt modelId="{923FA8DF-6B09-4733-BEDF-AD09698EA25E}">
      <dgm:prSet phldrT="[Text]"/>
      <dgm:spPr>
        <a:solidFill>
          <a:srgbClr val="C00000"/>
        </a:solidFill>
      </dgm:spPr>
      <dgm:t>
        <a:bodyPr/>
        <a:lstStyle/>
        <a:p>
          <a:r>
            <a:rPr lang="en-US" b="1" dirty="0"/>
            <a:t>Patient Protection Events</a:t>
          </a:r>
        </a:p>
      </dgm:t>
    </dgm:pt>
    <dgm:pt modelId="{3F94055E-848E-47B2-855C-EF00248BD9A0}" type="parTrans" cxnId="{C7BDFD38-CBAB-4F7D-9888-D4065E5CCFB1}">
      <dgm:prSet/>
      <dgm:spPr/>
      <dgm:t>
        <a:bodyPr/>
        <a:lstStyle/>
        <a:p>
          <a:endParaRPr lang="en-US"/>
        </a:p>
      </dgm:t>
    </dgm:pt>
    <dgm:pt modelId="{7DCB5722-4EAC-4754-9C2E-DAE1DA60A4A9}" type="sibTrans" cxnId="{C7BDFD38-CBAB-4F7D-9888-D4065E5CCFB1}">
      <dgm:prSet/>
      <dgm:spPr/>
      <dgm:t>
        <a:bodyPr/>
        <a:lstStyle/>
        <a:p>
          <a:endParaRPr lang="en-US"/>
        </a:p>
      </dgm:t>
    </dgm:pt>
    <dgm:pt modelId="{41DF7BCF-FF28-4216-A8B6-08BA3D181A83}">
      <dgm:prSet phldrT="[Text]"/>
      <dgm:spPr>
        <a:solidFill>
          <a:schemeClr val="bg2">
            <a:alpha val="90000"/>
          </a:schemeClr>
        </a:solidFill>
      </dgm:spPr>
      <dgm:t>
        <a:bodyPr/>
        <a:lstStyle/>
        <a:p>
          <a:r>
            <a:rPr lang="en-US" dirty="0"/>
            <a:t>Discharge of a Patient/Resident of Any Age to Other Than Authorized Person</a:t>
          </a:r>
        </a:p>
      </dgm:t>
    </dgm:pt>
    <dgm:pt modelId="{C0579DCE-CC3C-4AA5-A2A9-794EFE0D0671}" type="parTrans" cxnId="{829AA732-7F47-48BB-AE59-77933A4A6844}">
      <dgm:prSet/>
      <dgm:spPr/>
      <dgm:t>
        <a:bodyPr/>
        <a:lstStyle/>
        <a:p>
          <a:endParaRPr lang="en-US"/>
        </a:p>
      </dgm:t>
    </dgm:pt>
    <dgm:pt modelId="{4E5D2337-FE5B-44B7-976A-44E5EFC7C06C}" type="sibTrans" cxnId="{829AA732-7F47-48BB-AE59-77933A4A6844}">
      <dgm:prSet/>
      <dgm:spPr/>
      <dgm:t>
        <a:bodyPr/>
        <a:lstStyle/>
        <a:p>
          <a:endParaRPr lang="en-US"/>
        </a:p>
      </dgm:t>
    </dgm:pt>
    <dgm:pt modelId="{260B74AB-257F-4F81-9795-5215DD2F89BF}">
      <dgm:prSet phldrT="[Text]"/>
      <dgm:spPr>
        <a:solidFill>
          <a:schemeClr val="bg2">
            <a:alpha val="90000"/>
          </a:schemeClr>
        </a:solidFill>
      </dgm:spPr>
      <dgm:t>
        <a:bodyPr/>
        <a:lstStyle/>
        <a:p>
          <a:r>
            <a:rPr lang="en-US" dirty="0"/>
            <a:t>Death or Serious Injury Associated with Patient Elopement</a:t>
          </a:r>
        </a:p>
      </dgm:t>
    </dgm:pt>
    <dgm:pt modelId="{5B5BDE5A-BA0A-4BED-BBD8-3759F2827C93}" type="parTrans" cxnId="{D08F70EA-2499-4DE3-B6DC-2AC94CF35E3E}">
      <dgm:prSet/>
      <dgm:spPr/>
      <dgm:t>
        <a:bodyPr/>
        <a:lstStyle/>
        <a:p>
          <a:endParaRPr lang="en-US"/>
        </a:p>
      </dgm:t>
    </dgm:pt>
    <dgm:pt modelId="{2035B6B2-C25E-479B-9511-D5CADB4A56FB}" type="sibTrans" cxnId="{D08F70EA-2499-4DE3-B6DC-2AC94CF35E3E}">
      <dgm:prSet/>
      <dgm:spPr/>
      <dgm:t>
        <a:bodyPr/>
        <a:lstStyle/>
        <a:p>
          <a:endParaRPr lang="en-US"/>
        </a:p>
      </dgm:t>
    </dgm:pt>
    <dgm:pt modelId="{5900C98E-C5D1-4385-AA13-1338AA633185}">
      <dgm:prSet phldrT="[Text]"/>
      <dgm:spPr>
        <a:solidFill>
          <a:schemeClr val="bg2">
            <a:alpha val="90000"/>
          </a:schemeClr>
        </a:solidFill>
      </dgm:spPr>
      <dgm:t>
        <a:bodyPr/>
        <a:lstStyle/>
        <a:p>
          <a:r>
            <a:rPr lang="en-US" dirty="0"/>
            <a:t>Patient Suicide, Attempted Suicide, or Self-Harm That Results in Serious Injury</a:t>
          </a:r>
        </a:p>
      </dgm:t>
    </dgm:pt>
    <dgm:pt modelId="{40DF84F8-7D84-401A-A5D8-123E0B4354B6}" type="parTrans" cxnId="{62C7469A-378A-4534-A757-46767D2B5CB6}">
      <dgm:prSet/>
      <dgm:spPr/>
      <dgm:t>
        <a:bodyPr/>
        <a:lstStyle/>
        <a:p>
          <a:endParaRPr lang="en-US"/>
        </a:p>
      </dgm:t>
    </dgm:pt>
    <dgm:pt modelId="{2C843926-FC81-4AF8-8A81-152B64AC0AB7}" type="sibTrans" cxnId="{62C7469A-378A-4534-A757-46767D2B5CB6}">
      <dgm:prSet/>
      <dgm:spPr/>
      <dgm:t>
        <a:bodyPr/>
        <a:lstStyle/>
        <a:p>
          <a:endParaRPr lang="en-US"/>
        </a:p>
      </dgm:t>
    </dgm:pt>
    <dgm:pt modelId="{91B2D4DF-4836-470E-871C-263248BC99DC}" type="pres">
      <dgm:prSet presAssocID="{95A50E53-EF6C-41DC-9045-3CC7AB707E26}" presName="Name0" presStyleCnt="0">
        <dgm:presLayoutVars>
          <dgm:dir/>
          <dgm:animLvl val="lvl"/>
          <dgm:resizeHandles val="exact"/>
        </dgm:presLayoutVars>
      </dgm:prSet>
      <dgm:spPr/>
      <dgm:t>
        <a:bodyPr/>
        <a:lstStyle/>
        <a:p>
          <a:endParaRPr lang="en-US"/>
        </a:p>
      </dgm:t>
    </dgm:pt>
    <dgm:pt modelId="{3621FA5A-E522-41F5-97AD-DCB962DCCC99}" type="pres">
      <dgm:prSet presAssocID="{130A1A44-FD3C-404C-B361-E44F376A6B82}" presName="linNode" presStyleCnt="0"/>
      <dgm:spPr/>
    </dgm:pt>
    <dgm:pt modelId="{C886A30B-9267-4CA5-9EAA-C89276C7B4EA}" type="pres">
      <dgm:prSet presAssocID="{130A1A44-FD3C-404C-B361-E44F376A6B82}" presName="parentText" presStyleLbl="node1" presStyleIdx="0" presStyleCnt="3" custScaleX="82609" custScaleY="44935">
        <dgm:presLayoutVars>
          <dgm:chMax val="1"/>
          <dgm:bulletEnabled val="1"/>
        </dgm:presLayoutVars>
      </dgm:prSet>
      <dgm:spPr/>
      <dgm:t>
        <a:bodyPr/>
        <a:lstStyle/>
        <a:p>
          <a:endParaRPr lang="en-US"/>
        </a:p>
      </dgm:t>
    </dgm:pt>
    <dgm:pt modelId="{C359D6B5-28AC-4AA6-ADB4-47CEA8BF8453}" type="pres">
      <dgm:prSet presAssocID="{130A1A44-FD3C-404C-B361-E44F376A6B82}" presName="descendantText" presStyleLbl="alignAccFollowNode1" presStyleIdx="0" presStyleCnt="3" custScaleX="108152" custScaleY="60627">
        <dgm:presLayoutVars>
          <dgm:bulletEnabled val="1"/>
        </dgm:presLayoutVars>
      </dgm:prSet>
      <dgm:spPr/>
      <dgm:t>
        <a:bodyPr/>
        <a:lstStyle/>
        <a:p>
          <a:endParaRPr lang="en-US"/>
        </a:p>
      </dgm:t>
    </dgm:pt>
    <dgm:pt modelId="{9A882D87-B435-410A-B403-03BE9D5F91DD}" type="pres">
      <dgm:prSet presAssocID="{64DD7F51-1BFF-418D-8EE9-E14D12C88601}" presName="sp" presStyleCnt="0"/>
      <dgm:spPr/>
    </dgm:pt>
    <dgm:pt modelId="{CB6673B3-B61C-47A5-824A-CF5CDEF933AB}" type="pres">
      <dgm:prSet presAssocID="{51D7A039-66BF-461A-AD91-77D340F8EB3C}" presName="linNode" presStyleCnt="0"/>
      <dgm:spPr/>
    </dgm:pt>
    <dgm:pt modelId="{F73F97EC-3D17-47D5-920F-9F1FD540EECA}" type="pres">
      <dgm:prSet presAssocID="{51D7A039-66BF-461A-AD91-77D340F8EB3C}" presName="parentText" presStyleLbl="node1" presStyleIdx="1" presStyleCnt="3" custScaleX="83575" custScaleY="33150">
        <dgm:presLayoutVars>
          <dgm:chMax val="1"/>
          <dgm:bulletEnabled val="1"/>
        </dgm:presLayoutVars>
      </dgm:prSet>
      <dgm:spPr/>
      <dgm:t>
        <a:bodyPr/>
        <a:lstStyle/>
        <a:p>
          <a:endParaRPr lang="en-US"/>
        </a:p>
      </dgm:t>
    </dgm:pt>
    <dgm:pt modelId="{D9332BA0-1271-4B54-A531-A0CE5C91471B}" type="pres">
      <dgm:prSet presAssocID="{51D7A039-66BF-461A-AD91-77D340F8EB3C}" presName="descendantText" presStyleLbl="alignAccFollowNode1" presStyleIdx="1" presStyleCnt="3" custScaleX="107073" custScaleY="43199">
        <dgm:presLayoutVars>
          <dgm:bulletEnabled val="1"/>
        </dgm:presLayoutVars>
      </dgm:prSet>
      <dgm:spPr/>
      <dgm:t>
        <a:bodyPr/>
        <a:lstStyle/>
        <a:p>
          <a:endParaRPr lang="en-US"/>
        </a:p>
      </dgm:t>
    </dgm:pt>
    <dgm:pt modelId="{84890F1D-7677-4DBF-A478-B1DE92D97F4D}" type="pres">
      <dgm:prSet presAssocID="{202ACF42-2477-4302-8184-2E33078CF8A1}" presName="sp" presStyleCnt="0"/>
      <dgm:spPr/>
    </dgm:pt>
    <dgm:pt modelId="{5D2B06D5-813A-4FAA-9D5E-06BACDD58EB4}" type="pres">
      <dgm:prSet presAssocID="{923FA8DF-6B09-4733-BEDF-AD09698EA25E}" presName="linNode" presStyleCnt="0"/>
      <dgm:spPr/>
    </dgm:pt>
    <dgm:pt modelId="{435AFC80-A4D8-4509-A095-8E9ECD617513}" type="pres">
      <dgm:prSet presAssocID="{923FA8DF-6B09-4733-BEDF-AD09698EA25E}" presName="parentText" presStyleLbl="node1" presStyleIdx="2" presStyleCnt="3" custScaleX="85507" custScaleY="30481" custLinFactNeighborX="-994">
        <dgm:presLayoutVars>
          <dgm:chMax val="1"/>
          <dgm:bulletEnabled val="1"/>
        </dgm:presLayoutVars>
      </dgm:prSet>
      <dgm:spPr/>
      <dgm:t>
        <a:bodyPr/>
        <a:lstStyle/>
        <a:p>
          <a:endParaRPr lang="en-US"/>
        </a:p>
      </dgm:t>
    </dgm:pt>
    <dgm:pt modelId="{60F60171-C99F-4A27-B3D6-C8A2EA19B2A0}" type="pres">
      <dgm:prSet presAssocID="{923FA8DF-6B09-4733-BEDF-AD09698EA25E}" presName="descendantText" presStyleLbl="alignAccFollowNode1" presStyleIdx="2" presStyleCnt="3" custScaleX="105411" custScaleY="43095" custLinFactNeighborX="-2080" custLinFactNeighborY="-872">
        <dgm:presLayoutVars>
          <dgm:bulletEnabled val="1"/>
        </dgm:presLayoutVars>
      </dgm:prSet>
      <dgm:spPr/>
      <dgm:t>
        <a:bodyPr/>
        <a:lstStyle/>
        <a:p>
          <a:endParaRPr lang="en-US"/>
        </a:p>
      </dgm:t>
    </dgm:pt>
  </dgm:ptLst>
  <dgm:cxnLst>
    <dgm:cxn modelId="{2B324B50-011F-4DED-A3C0-39967EF383E9}" srcId="{95A50E53-EF6C-41DC-9045-3CC7AB707E26}" destId="{51D7A039-66BF-461A-AD91-77D340F8EB3C}" srcOrd="1" destOrd="0" parTransId="{366B5943-179B-4BAD-9E85-795BC7B41286}" sibTransId="{202ACF42-2477-4302-8184-2E33078CF8A1}"/>
    <dgm:cxn modelId="{1F2BF259-45B3-46C1-90B4-2DFD5BCB93B8}" srcId="{51D7A039-66BF-461A-AD91-77D340F8EB3C}" destId="{83C94D62-8578-4F68-B3AE-4B1C2D73434F}" srcOrd="1" destOrd="0" parTransId="{2228AC5B-7ECF-43AF-80A6-1CD811CEC944}" sibTransId="{1F6828E3-4D58-47C9-B4A1-9F231E3DD1EC}"/>
    <dgm:cxn modelId="{B9E3494C-17B4-4A90-9875-F1B604EB3CE4}" type="presOf" srcId="{923FA8DF-6B09-4733-BEDF-AD09698EA25E}" destId="{435AFC80-A4D8-4509-A095-8E9ECD617513}" srcOrd="0" destOrd="0" presId="urn:microsoft.com/office/officeart/2005/8/layout/vList5"/>
    <dgm:cxn modelId="{C7BDFD38-CBAB-4F7D-9888-D4065E5CCFB1}" srcId="{95A50E53-EF6C-41DC-9045-3CC7AB707E26}" destId="{923FA8DF-6B09-4733-BEDF-AD09698EA25E}" srcOrd="2" destOrd="0" parTransId="{3F94055E-848E-47B2-855C-EF00248BD9A0}" sibTransId="{7DCB5722-4EAC-4754-9C2E-DAE1DA60A4A9}"/>
    <dgm:cxn modelId="{FDC861B1-CB5A-4930-9675-262CE5629C87}" type="presOf" srcId="{41DF7BCF-FF28-4216-A8B6-08BA3D181A83}" destId="{60F60171-C99F-4A27-B3D6-C8A2EA19B2A0}" srcOrd="0" destOrd="0" presId="urn:microsoft.com/office/officeart/2005/8/layout/vList5"/>
    <dgm:cxn modelId="{7977BAE1-1238-4933-8253-22712358D696}" type="presOf" srcId="{95A50E53-EF6C-41DC-9045-3CC7AB707E26}" destId="{91B2D4DF-4836-470E-871C-263248BC99DC}" srcOrd="0" destOrd="0" presId="urn:microsoft.com/office/officeart/2005/8/layout/vList5"/>
    <dgm:cxn modelId="{7166C046-7818-41BB-A8D4-1A1697FE8600}" type="presOf" srcId="{4E1A19CB-4589-4A68-B192-CF90286AD3EF}" destId="{C359D6B5-28AC-4AA6-ADB4-47CEA8BF8453}" srcOrd="0" destOrd="4" presId="urn:microsoft.com/office/officeart/2005/8/layout/vList5"/>
    <dgm:cxn modelId="{4439B3D0-4A69-4EA0-A82C-506986759394}" srcId="{51D7A039-66BF-461A-AD91-77D340F8EB3C}" destId="{FD3EAB80-380B-4EB7-9251-39726CBA688B}" srcOrd="0" destOrd="0" parTransId="{503AFFFD-8225-40AB-8A5A-9A1EDA0CDDE1}" sibTransId="{DD81F1D1-2229-4816-B06E-3E7A0137351D}"/>
    <dgm:cxn modelId="{6B45C09B-FE73-4F65-9C51-01996C28EAE2}" type="presOf" srcId="{6845C88A-D1AC-4D98-A014-703EC957FFF9}" destId="{C359D6B5-28AC-4AA6-ADB4-47CEA8BF8453}" srcOrd="0" destOrd="3" presId="urn:microsoft.com/office/officeart/2005/8/layout/vList5"/>
    <dgm:cxn modelId="{24796EF9-E2D9-4124-BDE8-E0896ECE73FD}" srcId="{130A1A44-FD3C-404C-B361-E44F376A6B82}" destId="{6845C88A-D1AC-4D98-A014-703EC957FFF9}" srcOrd="3" destOrd="0" parTransId="{0BD3EEE8-F00C-4A2A-AE53-0C781B0396C6}" sibTransId="{30A14FAD-D366-45BD-B98F-46382A839377}"/>
    <dgm:cxn modelId="{8DD88D80-A245-47AE-AC03-8CAF1488F2A0}" srcId="{51D7A039-66BF-461A-AD91-77D340F8EB3C}" destId="{43539A9F-3122-4589-88B8-239493D0DB26}" srcOrd="2" destOrd="0" parTransId="{CB2322C2-A53B-4C71-BF7C-DC7D05D1E4EA}" sibTransId="{FF66C5E3-C6D2-4C1A-B891-A5483629AAF0}"/>
    <dgm:cxn modelId="{A29E86AC-931D-4DFD-A4E7-7EB6FC01A5D9}" type="presOf" srcId="{99C6A9EF-381C-4F4C-8C86-ABF7904F5BC8}" destId="{C359D6B5-28AC-4AA6-ADB4-47CEA8BF8453}" srcOrd="0" destOrd="1" presId="urn:microsoft.com/office/officeart/2005/8/layout/vList5"/>
    <dgm:cxn modelId="{C1F37DC0-7A6E-4023-BD91-D6A58823AA9F}" type="presOf" srcId="{260B74AB-257F-4F81-9795-5215DD2F89BF}" destId="{60F60171-C99F-4A27-B3D6-C8A2EA19B2A0}" srcOrd="0" destOrd="1" presId="urn:microsoft.com/office/officeart/2005/8/layout/vList5"/>
    <dgm:cxn modelId="{F2D7A90B-48D8-4B70-A407-1D88780D86EB}" type="presOf" srcId="{43539A9F-3122-4589-88B8-239493D0DB26}" destId="{D9332BA0-1271-4B54-A531-A0CE5C91471B}" srcOrd="0" destOrd="2" presId="urn:microsoft.com/office/officeart/2005/8/layout/vList5"/>
    <dgm:cxn modelId="{FEE0EE52-4373-4D91-8380-3585990A9103}" type="presOf" srcId="{FA7B5FF7-56E6-49A5-8E5A-BF24B17AF5E5}" destId="{C359D6B5-28AC-4AA6-ADB4-47CEA8BF8453}" srcOrd="0" destOrd="0" presId="urn:microsoft.com/office/officeart/2005/8/layout/vList5"/>
    <dgm:cxn modelId="{F4D407C1-DEA0-4018-9706-545D87C1A5B7}" srcId="{130A1A44-FD3C-404C-B361-E44F376A6B82}" destId="{FA7B5FF7-56E6-49A5-8E5A-BF24B17AF5E5}" srcOrd="0" destOrd="0" parTransId="{071F8FC4-E36F-4E91-9A12-D3D3A84F2C75}" sibTransId="{F368AF79-D796-47D7-99D1-C96BB92D90BE}"/>
    <dgm:cxn modelId="{829AA732-7F47-48BB-AE59-77933A4A6844}" srcId="{923FA8DF-6B09-4733-BEDF-AD09698EA25E}" destId="{41DF7BCF-FF28-4216-A8B6-08BA3D181A83}" srcOrd="0" destOrd="0" parTransId="{C0579DCE-CC3C-4AA5-A2A9-794EFE0D0671}" sibTransId="{4E5D2337-FE5B-44B7-976A-44E5EFC7C06C}"/>
    <dgm:cxn modelId="{45AFB3EB-5004-4595-B996-27EC2DAA59C4}" srcId="{130A1A44-FD3C-404C-B361-E44F376A6B82}" destId="{4E1A19CB-4589-4A68-B192-CF90286AD3EF}" srcOrd="4" destOrd="0" parTransId="{562E6EB5-3585-421C-A8D0-FB3C7DCA8912}" sibTransId="{C34399C3-3B46-4703-9C35-027AFC570FD2}"/>
    <dgm:cxn modelId="{62C7469A-378A-4534-A757-46767D2B5CB6}" srcId="{923FA8DF-6B09-4733-BEDF-AD09698EA25E}" destId="{5900C98E-C5D1-4385-AA13-1338AA633185}" srcOrd="2" destOrd="0" parTransId="{40DF84F8-7D84-401A-A5D8-123E0B4354B6}" sibTransId="{2C843926-FC81-4AF8-8A81-152B64AC0AB7}"/>
    <dgm:cxn modelId="{6D238171-A8A9-4EFD-A2FD-50131A64D7E2}" type="presOf" srcId="{FD3EAB80-380B-4EB7-9251-39726CBA688B}" destId="{D9332BA0-1271-4B54-A531-A0CE5C91471B}" srcOrd="0" destOrd="0" presId="urn:microsoft.com/office/officeart/2005/8/layout/vList5"/>
    <dgm:cxn modelId="{9932C112-6CC3-4D78-BE6F-24380FF37B2C}" type="presOf" srcId="{5DED8C30-ED12-4B05-B1A9-8E2D6B259455}" destId="{C359D6B5-28AC-4AA6-ADB4-47CEA8BF8453}" srcOrd="0" destOrd="2" presId="urn:microsoft.com/office/officeart/2005/8/layout/vList5"/>
    <dgm:cxn modelId="{AD1BDB99-07B8-409F-9BB5-B9B9C970727A}" type="presOf" srcId="{130A1A44-FD3C-404C-B361-E44F376A6B82}" destId="{C886A30B-9267-4CA5-9EAA-C89276C7B4EA}" srcOrd="0" destOrd="0" presId="urn:microsoft.com/office/officeart/2005/8/layout/vList5"/>
    <dgm:cxn modelId="{DAF70BF9-DDB5-40B4-AC40-0A903E81028A}" type="presOf" srcId="{5900C98E-C5D1-4385-AA13-1338AA633185}" destId="{60F60171-C99F-4A27-B3D6-C8A2EA19B2A0}" srcOrd="0" destOrd="2" presId="urn:microsoft.com/office/officeart/2005/8/layout/vList5"/>
    <dgm:cxn modelId="{04CEE353-892B-4B77-9B0F-5E0BA9560796}" srcId="{95A50E53-EF6C-41DC-9045-3CC7AB707E26}" destId="{130A1A44-FD3C-404C-B361-E44F376A6B82}" srcOrd="0" destOrd="0" parTransId="{34AA4FB2-2460-40C6-BC4D-B53E46D02B45}" sibTransId="{64DD7F51-1BFF-418D-8EE9-E14D12C88601}"/>
    <dgm:cxn modelId="{BF52C0F2-9967-447C-BB5E-7A6E00A41B3A}" type="presOf" srcId="{51D7A039-66BF-461A-AD91-77D340F8EB3C}" destId="{F73F97EC-3D17-47D5-920F-9F1FD540EECA}" srcOrd="0" destOrd="0" presId="urn:microsoft.com/office/officeart/2005/8/layout/vList5"/>
    <dgm:cxn modelId="{D08F70EA-2499-4DE3-B6DC-2AC94CF35E3E}" srcId="{923FA8DF-6B09-4733-BEDF-AD09698EA25E}" destId="{260B74AB-257F-4F81-9795-5215DD2F89BF}" srcOrd="1" destOrd="0" parTransId="{5B5BDE5A-BA0A-4BED-BBD8-3759F2827C93}" sibTransId="{2035B6B2-C25E-479B-9511-D5CADB4A56FB}"/>
    <dgm:cxn modelId="{57AEBA6D-0362-4E58-877A-11333F1E335C}" srcId="{130A1A44-FD3C-404C-B361-E44F376A6B82}" destId="{5DED8C30-ED12-4B05-B1A9-8E2D6B259455}" srcOrd="2" destOrd="0" parTransId="{35ED2C2D-5DD6-4EF9-83BF-6D4CE7F4F952}" sibTransId="{31998271-4697-48DB-9075-1DA969789ABF}"/>
    <dgm:cxn modelId="{355BA428-A32A-4AD0-8169-D46EF069293B}" srcId="{130A1A44-FD3C-404C-B361-E44F376A6B82}" destId="{99C6A9EF-381C-4F4C-8C86-ABF7904F5BC8}" srcOrd="1" destOrd="0" parTransId="{5A5BC571-3657-4BF7-8C0A-F84965933BC8}" sibTransId="{EB62AE5E-B2E4-49A7-868E-B23F16C01750}"/>
    <dgm:cxn modelId="{B6D18DA9-9B0C-4DDA-B33C-349D6F12F922}" type="presOf" srcId="{83C94D62-8578-4F68-B3AE-4B1C2D73434F}" destId="{D9332BA0-1271-4B54-A531-A0CE5C91471B}" srcOrd="0" destOrd="1" presId="urn:microsoft.com/office/officeart/2005/8/layout/vList5"/>
    <dgm:cxn modelId="{023B2E18-967B-41B1-A8E5-A9ADE35901C2}" type="presParOf" srcId="{91B2D4DF-4836-470E-871C-263248BC99DC}" destId="{3621FA5A-E522-41F5-97AD-DCB962DCCC99}" srcOrd="0" destOrd="0" presId="urn:microsoft.com/office/officeart/2005/8/layout/vList5"/>
    <dgm:cxn modelId="{A822DB0F-E41C-4F65-A168-E403B4041B27}" type="presParOf" srcId="{3621FA5A-E522-41F5-97AD-DCB962DCCC99}" destId="{C886A30B-9267-4CA5-9EAA-C89276C7B4EA}" srcOrd="0" destOrd="0" presId="urn:microsoft.com/office/officeart/2005/8/layout/vList5"/>
    <dgm:cxn modelId="{29A22361-D895-4D30-901F-143B5E4E3919}" type="presParOf" srcId="{3621FA5A-E522-41F5-97AD-DCB962DCCC99}" destId="{C359D6B5-28AC-4AA6-ADB4-47CEA8BF8453}" srcOrd="1" destOrd="0" presId="urn:microsoft.com/office/officeart/2005/8/layout/vList5"/>
    <dgm:cxn modelId="{AED3B01D-38D7-4042-A889-D6164612A69A}" type="presParOf" srcId="{91B2D4DF-4836-470E-871C-263248BC99DC}" destId="{9A882D87-B435-410A-B403-03BE9D5F91DD}" srcOrd="1" destOrd="0" presId="urn:microsoft.com/office/officeart/2005/8/layout/vList5"/>
    <dgm:cxn modelId="{012976D6-E2EE-452E-A816-9B58B12721FD}" type="presParOf" srcId="{91B2D4DF-4836-470E-871C-263248BC99DC}" destId="{CB6673B3-B61C-47A5-824A-CF5CDEF933AB}" srcOrd="2" destOrd="0" presId="urn:microsoft.com/office/officeart/2005/8/layout/vList5"/>
    <dgm:cxn modelId="{132D007D-E72E-4B24-B9C1-14ED55B72EA5}" type="presParOf" srcId="{CB6673B3-B61C-47A5-824A-CF5CDEF933AB}" destId="{F73F97EC-3D17-47D5-920F-9F1FD540EECA}" srcOrd="0" destOrd="0" presId="urn:microsoft.com/office/officeart/2005/8/layout/vList5"/>
    <dgm:cxn modelId="{BC4F1094-21A5-42F2-92D6-407BAEA09FA1}" type="presParOf" srcId="{CB6673B3-B61C-47A5-824A-CF5CDEF933AB}" destId="{D9332BA0-1271-4B54-A531-A0CE5C91471B}" srcOrd="1" destOrd="0" presId="urn:microsoft.com/office/officeart/2005/8/layout/vList5"/>
    <dgm:cxn modelId="{D47F5621-276E-477F-A5EF-69DD961307B6}" type="presParOf" srcId="{91B2D4DF-4836-470E-871C-263248BC99DC}" destId="{84890F1D-7677-4DBF-A478-B1DE92D97F4D}" srcOrd="3" destOrd="0" presId="urn:microsoft.com/office/officeart/2005/8/layout/vList5"/>
    <dgm:cxn modelId="{05FFFC63-8C6D-4583-BB2B-8463FE556DD9}" type="presParOf" srcId="{91B2D4DF-4836-470E-871C-263248BC99DC}" destId="{5D2B06D5-813A-4FAA-9D5E-06BACDD58EB4}" srcOrd="4" destOrd="0" presId="urn:microsoft.com/office/officeart/2005/8/layout/vList5"/>
    <dgm:cxn modelId="{67886225-D08F-4A26-8746-D9EE4E157EFE}" type="presParOf" srcId="{5D2B06D5-813A-4FAA-9D5E-06BACDD58EB4}" destId="{435AFC80-A4D8-4509-A095-8E9ECD617513}" srcOrd="0" destOrd="0" presId="urn:microsoft.com/office/officeart/2005/8/layout/vList5"/>
    <dgm:cxn modelId="{A2937E0A-BCD6-4721-90C1-2BD959874F5A}" type="presParOf" srcId="{5D2B06D5-813A-4FAA-9D5E-06BACDD58EB4}" destId="{60F60171-C99F-4A27-B3D6-C8A2EA19B2A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50E53-EF6C-41DC-9045-3CC7AB707E26}"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3AD99751-606F-4E2A-8BEE-6256C5C05479}">
      <dgm:prSet phldrT="[Text]" custT="1"/>
      <dgm:spPr>
        <a:solidFill>
          <a:schemeClr val="bg2">
            <a:alpha val="90000"/>
          </a:schemeClr>
        </a:solidFill>
      </dgm:spPr>
      <dgm:t>
        <a:bodyPr/>
        <a:lstStyle/>
        <a:p>
          <a:r>
            <a:rPr lang="en-US" sz="1800" dirty="0"/>
            <a:t>Death or Serious Injury Associated with a Medication Error</a:t>
          </a:r>
        </a:p>
      </dgm:t>
    </dgm:pt>
    <dgm:pt modelId="{7420EC64-5895-499E-8B41-5D221FA3C00B}" type="parTrans" cxnId="{96CC9B47-E4CD-4EFD-AB08-627C86776D39}">
      <dgm:prSet/>
      <dgm:spPr/>
      <dgm:t>
        <a:bodyPr/>
        <a:lstStyle/>
        <a:p>
          <a:endParaRPr lang="en-US"/>
        </a:p>
      </dgm:t>
    </dgm:pt>
    <dgm:pt modelId="{E1A123F8-BB04-4D0C-879B-21C1419D23BB}" type="sibTrans" cxnId="{96CC9B47-E4CD-4EFD-AB08-627C86776D39}">
      <dgm:prSet/>
      <dgm:spPr/>
      <dgm:t>
        <a:bodyPr/>
        <a:lstStyle/>
        <a:p>
          <a:endParaRPr lang="en-US"/>
        </a:p>
      </dgm:t>
    </dgm:pt>
    <dgm:pt modelId="{9390EE07-63D4-4AFC-BE0C-918A27C51D65}">
      <dgm:prSet phldrT="[Text]" custT="1"/>
      <dgm:spPr>
        <a:solidFill>
          <a:schemeClr val="bg2">
            <a:alpha val="90000"/>
          </a:schemeClr>
        </a:solidFill>
      </dgm:spPr>
      <dgm:t>
        <a:bodyPr/>
        <a:lstStyle/>
        <a:p>
          <a:r>
            <a:rPr lang="en-US" sz="1800" dirty="0"/>
            <a:t>Death or Serious Injury Associated with Unsafe Blood Product Administration</a:t>
          </a:r>
        </a:p>
      </dgm:t>
    </dgm:pt>
    <dgm:pt modelId="{60B17D80-6562-4445-A9F8-9B8BC907184C}" type="parTrans" cxnId="{395D087D-7313-4E0F-8940-470C3D3B2BDC}">
      <dgm:prSet/>
      <dgm:spPr/>
      <dgm:t>
        <a:bodyPr/>
        <a:lstStyle/>
        <a:p>
          <a:endParaRPr lang="en-US"/>
        </a:p>
      </dgm:t>
    </dgm:pt>
    <dgm:pt modelId="{67E45B7E-7501-47B9-B232-4BFBE9DBB30A}" type="sibTrans" cxnId="{395D087D-7313-4E0F-8940-470C3D3B2BDC}">
      <dgm:prSet/>
      <dgm:spPr/>
      <dgm:t>
        <a:bodyPr/>
        <a:lstStyle/>
        <a:p>
          <a:endParaRPr lang="en-US"/>
        </a:p>
      </dgm:t>
    </dgm:pt>
    <dgm:pt modelId="{BD573698-B9A5-4B06-9FA8-278A90180926}">
      <dgm:prSet phldrT="[Text]" custT="1"/>
      <dgm:spPr>
        <a:solidFill>
          <a:schemeClr val="bg2">
            <a:alpha val="90000"/>
          </a:schemeClr>
        </a:solidFill>
      </dgm:spPr>
      <dgm:t>
        <a:bodyPr/>
        <a:lstStyle/>
        <a:p>
          <a:r>
            <a:rPr lang="en-US" sz="1800" dirty="0"/>
            <a:t>Maternal Death or Serious Injury Associated with Low-Risk Pregnancy Labor or Delivery</a:t>
          </a:r>
        </a:p>
      </dgm:t>
    </dgm:pt>
    <dgm:pt modelId="{8EFD219D-2657-4005-BFA7-B34D4B95C915}" type="parTrans" cxnId="{60ACEA1F-C6C4-4176-802B-FEDBC979674D}">
      <dgm:prSet/>
      <dgm:spPr/>
      <dgm:t>
        <a:bodyPr/>
        <a:lstStyle/>
        <a:p>
          <a:endParaRPr lang="en-US"/>
        </a:p>
      </dgm:t>
    </dgm:pt>
    <dgm:pt modelId="{636FC474-DE08-4672-BBA8-511F14406F6C}" type="sibTrans" cxnId="{60ACEA1F-C6C4-4176-802B-FEDBC979674D}">
      <dgm:prSet/>
      <dgm:spPr/>
      <dgm:t>
        <a:bodyPr/>
        <a:lstStyle/>
        <a:p>
          <a:endParaRPr lang="en-US"/>
        </a:p>
      </dgm:t>
    </dgm:pt>
    <dgm:pt modelId="{944176EE-A558-4E2D-8A44-45B4092C2554}">
      <dgm:prSet phldrT="[Text]" custT="1"/>
      <dgm:spPr>
        <a:solidFill>
          <a:schemeClr val="bg2">
            <a:alpha val="90000"/>
          </a:schemeClr>
        </a:solidFill>
      </dgm:spPr>
      <dgm:t>
        <a:bodyPr/>
        <a:lstStyle/>
        <a:p>
          <a:r>
            <a:rPr lang="en-US" sz="1800" dirty="0"/>
            <a:t>Death or Serious Injury of a Neonate</a:t>
          </a:r>
        </a:p>
      </dgm:t>
    </dgm:pt>
    <dgm:pt modelId="{E2894CDE-0505-4E18-8C08-05D2F4A396FA}" type="parTrans" cxnId="{CB0F970A-28D5-4DAA-8295-BA8EA4E8C627}">
      <dgm:prSet/>
      <dgm:spPr/>
      <dgm:t>
        <a:bodyPr/>
        <a:lstStyle/>
        <a:p>
          <a:endParaRPr lang="en-US"/>
        </a:p>
      </dgm:t>
    </dgm:pt>
    <dgm:pt modelId="{E865E56F-2D3F-4283-A3F9-1CB9CEB4E77D}" type="sibTrans" cxnId="{CB0F970A-28D5-4DAA-8295-BA8EA4E8C627}">
      <dgm:prSet/>
      <dgm:spPr/>
      <dgm:t>
        <a:bodyPr/>
        <a:lstStyle/>
        <a:p>
          <a:endParaRPr lang="en-US"/>
        </a:p>
      </dgm:t>
    </dgm:pt>
    <dgm:pt modelId="{E731A15F-DB41-4A4C-AA67-9C06FC832D38}">
      <dgm:prSet phldrT="[Text]" custT="1"/>
      <dgm:spPr>
        <a:solidFill>
          <a:schemeClr val="bg2">
            <a:alpha val="90000"/>
          </a:schemeClr>
        </a:solidFill>
      </dgm:spPr>
      <dgm:t>
        <a:bodyPr/>
        <a:lstStyle/>
        <a:p>
          <a:r>
            <a:rPr lang="en-US" sz="1800" dirty="0"/>
            <a:t>Death or Serious Injury Associated with a Fall</a:t>
          </a:r>
        </a:p>
      </dgm:t>
    </dgm:pt>
    <dgm:pt modelId="{6CB5F849-FDE4-404B-9325-7A6B0B5C6B23}" type="parTrans" cxnId="{F31DDA96-41AA-4B44-8310-8FBD90860129}">
      <dgm:prSet/>
      <dgm:spPr/>
      <dgm:t>
        <a:bodyPr/>
        <a:lstStyle/>
        <a:p>
          <a:endParaRPr lang="en-US"/>
        </a:p>
      </dgm:t>
    </dgm:pt>
    <dgm:pt modelId="{4A4E5F9C-0185-4964-BE47-184615E42296}" type="sibTrans" cxnId="{F31DDA96-41AA-4B44-8310-8FBD90860129}">
      <dgm:prSet/>
      <dgm:spPr/>
      <dgm:t>
        <a:bodyPr/>
        <a:lstStyle/>
        <a:p>
          <a:endParaRPr lang="en-US"/>
        </a:p>
      </dgm:t>
    </dgm:pt>
    <dgm:pt modelId="{AE784A4E-1952-4427-85A1-3DA9B8680A05}">
      <dgm:prSet phldrT="[Text]" custT="1"/>
      <dgm:spPr>
        <a:solidFill>
          <a:schemeClr val="bg2">
            <a:alpha val="90000"/>
          </a:schemeClr>
        </a:solidFill>
      </dgm:spPr>
      <dgm:t>
        <a:bodyPr/>
        <a:lstStyle/>
        <a:p>
          <a:r>
            <a:rPr lang="en-US" sz="1800" dirty="0"/>
            <a:t>Stage 3, Stage 4 or Unstageable Pressure Ulcer</a:t>
          </a:r>
        </a:p>
      </dgm:t>
    </dgm:pt>
    <dgm:pt modelId="{B09950A8-5436-41DE-967B-37479C42E7DD}" type="parTrans" cxnId="{D6B548FC-E2EB-4C46-AC85-05A623C4836C}">
      <dgm:prSet/>
      <dgm:spPr/>
      <dgm:t>
        <a:bodyPr/>
        <a:lstStyle/>
        <a:p>
          <a:endParaRPr lang="en-US"/>
        </a:p>
      </dgm:t>
    </dgm:pt>
    <dgm:pt modelId="{A64F449A-E5B4-4127-8F16-52ABC98C1CA7}" type="sibTrans" cxnId="{D6B548FC-E2EB-4C46-AC85-05A623C4836C}">
      <dgm:prSet/>
      <dgm:spPr/>
      <dgm:t>
        <a:bodyPr/>
        <a:lstStyle/>
        <a:p>
          <a:endParaRPr lang="en-US"/>
        </a:p>
      </dgm:t>
    </dgm:pt>
    <dgm:pt modelId="{B631D82B-FE34-4DAF-8B98-D44E71B13EA8}">
      <dgm:prSet phldrT="[Text]" custT="1"/>
      <dgm:spPr>
        <a:solidFill>
          <a:schemeClr val="bg2">
            <a:alpha val="90000"/>
          </a:schemeClr>
        </a:solidFill>
      </dgm:spPr>
      <dgm:t>
        <a:bodyPr/>
        <a:lstStyle/>
        <a:p>
          <a:r>
            <a:rPr lang="en-US" sz="1800" dirty="0"/>
            <a:t>Artificial Insemination With Wrong Donor Sperm or Egg</a:t>
          </a:r>
        </a:p>
      </dgm:t>
    </dgm:pt>
    <dgm:pt modelId="{0F7B12C6-077C-4663-9642-B595951D18C7}" type="parTrans" cxnId="{065FD8F7-F89A-401E-8638-32D0302CBB04}">
      <dgm:prSet/>
      <dgm:spPr/>
      <dgm:t>
        <a:bodyPr/>
        <a:lstStyle/>
        <a:p>
          <a:endParaRPr lang="en-US"/>
        </a:p>
      </dgm:t>
    </dgm:pt>
    <dgm:pt modelId="{B591BAD7-7244-4578-91D0-2E386B9B5B2B}" type="sibTrans" cxnId="{065FD8F7-F89A-401E-8638-32D0302CBB04}">
      <dgm:prSet/>
      <dgm:spPr/>
      <dgm:t>
        <a:bodyPr/>
        <a:lstStyle/>
        <a:p>
          <a:endParaRPr lang="en-US"/>
        </a:p>
      </dgm:t>
    </dgm:pt>
    <dgm:pt modelId="{9DF56612-90F4-4FCE-975D-DDB0C8305760}">
      <dgm:prSet phldrT="[Text]" custT="1"/>
      <dgm:spPr>
        <a:solidFill>
          <a:schemeClr val="bg2">
            <a:alpha val="90000"/>
          </a:schemeClr>
        </a:solidFill>
      </dgm:spPr>
      <dgm:t>
        <a:bodyPr/>
        <a:lstStyle/>
        <a:p>
          <a:r>
            <a:rPr lang="en-US" sz="1800" dirty="0"/>
            <a:t>Death or Serious Injury from Irretrievable Loss of a Specimen</a:t>
          </a:r>
        </a:p>
      </dgm:t>
    </dgm:pt>
    <dgm:pt modelId="{5CCB95F1-3465-4E98-8DC0-46076E63DE64}" type="parTrans" cxnId="{40EE8144-1020-4082-9A50-3CC28C597144}">
      <dgm:prSet/>
      <dgm:spPr/>
      <dgm:t>
        <a:bodyPr/>
        <a:lstStyle/>
        <a:p>
          <a:endParaRPr lang="en-US"/>
        </a:p>
      </dgm:t>
    </dgm:pt>
    <dgm:pt modelId="{1E9F0EA1-E799-47A0-9D8A-37293D15B19D}" type="sibTrans" cxnId="{40EE8144-1020-4082-9A50-3CC28C597144}">
      <dgm:prSet/>
      <dgm:spPr/>
      <dgm:t>
        <a:bodyPr/>
        <a:lstStyle/>
        <a:p>
          <a:endParaRPr lang="en-US"/>
        </a:p>
      </dgm:t>
    </dgm:pt>
    <dgm:pt modelId="{F22E1905-B737-42B1-9930-3BAB46369023}">
      <dgm:prSet phldrT="[Text]" custT="1"/>
      <dgm:spPr>
        <a:solidFill>
          <a:schemeClr val="bg2">
            <a:alpha val="90000"/>
          </a:schemeClr>
        </a:solidFill>
      </dgm:spPr>
      <dgm:t>
        <a:bodyPr/>
        <a:lstStyle/>
        <a:p>
          <a:r>
            <a:rPr lang="en-US" sz="1800" dirty="0"/>
            <a:t>Death or Serious Injury from Failure to Follow Up on Test Result</a:t>
          </a:r>
        </a:p>
      </dgm:t>
    </dgm:pt>
    <dgm:pt modelId="{FD51F229-B100-4481-AFF6-18B96EC04DC8}" type="parTrans" cxnId="{F5CF0A64-9E84-45C2-AD84-DA9848C4B44E}">
      <dgm:prSet/>
      <dgm:spPr/>
      <dgm:t>
        <a:bodyPr/>
        <a:lstStyle/>
        <a:p>
          <a:endParaRPr lang="en-US"/>
        </a:p>
      </dgm:t>
    </dgm:pt>
    <dgm:pt modelId="{97CF46F3-8537-4A64-AC6A-3D259273EA1D}" type="sibTrans" cxnId="{F5CF0A64-9E84-45C2-AD84-DA9848C4B44E}">
      <dgm:prSet/>
      <dgm:spPr/>
      <dgm:t>
        <a:bodyPr/>
        <a:lstStyle/>
        <a:p>
          <a:endParaRPr lang="en-US"/>
        </a:p>
      </dgm:t>
    </dgm:pt>
    <dgm:pt modelId="{6A3DB429-4734-4B31-B46F-2BD963124D49}">
      <dgm:prSet phldrT="[Text]"/>
      <dgm:spPr>
        <a:solidFill>
          <a:schemeClr val="tx2">
            <a:lumMod val="60000"/>
            <a:lumOff val="40000"/>
          </a:schemeClr>
        </a:solidFill>
      </dgm:spPr>
      <dgm:t>
        <a:bodyPr/>
        <a:lstStyle/>
        <a:p>
          <a:r>
            <a:rPr lang="en-US" dirty="0"/>
            <a:t>Care Management Events</a:t>
          </a:r>
        </a:p>
      </dgm:t>
    </dgm:pt>
    <dgm:pt modelId="{4B986EAB-1FE0-4C5F-A318-A65EDD90A3F9}" type="sibTrans" cxnId="{E136E963-4F54-4D0B-871B-F0E5CA60BBCE}">
      <dgm:prSet/>
      <dgm:spPr/>
      <dgm:t>
        <a:bodyPr/>
        <a:lstStyle/>
        <a:p>
          <a:endParaRPr lang="en-US"/>
        </a:p>
      </dgm:t>
    </dgm:pt>
    <dgm:pt modelId="{62677237-9F23-490B-B6DC-9CF1616A5D6D}" type="parTrans" cxnId="{E136E963-4F54-4D0B-871B-F0E5CA60BBCE}">
      <dgm:prSet/>
      <dgm:spPr/>
      <dgm:t>
        <a:bodyPr/>
        <a:lstStyle/>
        <a:p>
          <a:endParaRPr lang="en-US"/>
        </a:p>
      </dgm:t>
    </dgm:pt>
    <dgm:pt modelId="{91B2D4DF-4836-470E-871C-263248BC99DC}" type="pres">
      <dgm:prSet presAssocID="{95A50E53-EF6C-41DC-9045-3CC7AB707E26}" presName="Name0" presStyleCnt="0">
        <dgm:presLayoutVars>
          <dgm:dir/>
          <dgm:animLvl val="lvl"/>
          <dgm:resizeHandles val="exact"/>
        </dgm:presLayoutVars>
      </dgm:prSet>
      <dgm:spPr/>
      <dgm:t>
        <a:bodyPr/>
        <a:lstStyle/>
        <a:p>
          <a:endParaRPr lang="en-US"/>
        </a:p>
      </dgm:t>
    </dgm:pt>
    <dgm:pt modelId="{DA205AA9-4075-46FC-ACC9-902AF82DA024}" type="pres">
      <dgm:prSet presAssocID="{6A3DB429-4734-4B31-B46F-2BD963124D49}" presName="linNode" presStyleCnt="0"/>
      <dgm:spPr/>
    </dgm:pt>
    <dgm:pt modelId="{43BBE7E1-075F-467F-85F2-C73470E27097}" type="pres">
      <dgm:prSet presAssocID="{6A3DB429-4734-4B31-B46F-2BD963124D49}" presName="parentText" presStyleLbl="node1" presStyleIdx="0" presStyleCnt="1" custScaleX="83575" custScaleY="90335">
        <dgm:presLayoutVars>
          <dgm:chMax val="1"/>
          <dgm:bulletEnabled val="1"/>
        </dgm:presLayoutVars>
      </dgm:prSet>
      <dgm:spPr/>
      <dgm:t>
        <a:bodyPr/>
        <a:lstStyle/>
        <a:p>
          <a:endParaRPr lang="en-US"/>
        </a:p>
      </dgm:t>
    </dgm:pt>
    <dgm:pt modelId="{E53C7C74-D156-4E08-9CBA-565DDB4FFC68}" type="pres">
      <dgm:prSet presAssocID="{6A3DB429-4734-4B31-B46F-2BD963124D49}" presName="descendantText" presStyleLbl="alignAccFollowNode1" presStyleIdx="0" presStyleCnt="1" custScaleX="106498" custScaleY="115028">
        <dgm:presLayoutVars>
          <dgm:bulletEnabled val="1"/>
        </dgm:presLayoutVars>
      </dgm:prSet>
      <dgm:spPr/>
      <dgm:t>
        <a:bodyPr/>
        <a:lstStyle/>
        <a:p>
          <a:endParaRPr lang="en-US"/>
        </a:p>
      </dgm:t>
    </dgm:pt>
  </dgm:ptLst>
  <dgm:cxnLst>
    <dgm:cxn modelId="{D41E2B75-1533-4A7C-B773-2353722261EA}" type="presOf" srcId="{AE784A4E-1952-4427-85A1-3DA9B8680A05}" destId="{E53C7C74-D156-4E08-9CBA-565DDB4FFC68}" srcOrd="0" destOrd="5" presId="urn:microsoft.com/office/officeart/2005/8/layout/vList5"/>
    <dgm:cxn modelId="{42AD1205-DD30-445B-A329-71B381E96442}" type="presOf" srcId="{BD573698-B9A5-4B06-9FA8-278A90180926}" destId="{E53C7C74-D156-4E08-9CBA-565DDB4FFC68}" srcOrd="0" destOrd="2" presId="urn:microsoft.com/office/officeart/2005/8/layout/vList5"/>
    <dgm:cxn modelId="{620B9B6D-80DA-4B79-9739-3C350037282B}" type="presOf" srcId="{9DF56612-90F4-4FCE-975D-DDB0C8305760}" destId="{E53C7C74-D156-4E08-9CBA-565DDB4FFC68}" srcOrd="0" destOrd="7" presId="urn:microsoft.com/office/officeart/2005/8/layout/vList5"/>
    <dgm:cxn modelId="{71928AD7-1A98-4794-9C99-6C4E0770A141}" type="presOf" srcId="{9390EE07-63D4-4AFC-BE0C-918A27C51D65}" destId="{E53C7C74-D156-4E08-9CBA-565DDB4FFC68}" srcOrd="0" destOrd="1" presId="urn:microsoft.com/office/officeart/2005/8/layout/vList5"/>
    <dgm:cxn modelId="{B990EB61-93F2-45E1-91F9-218C93BFCC50}" type="presOf" srcId="{95A50E53-EF6C-41DC-9045-3CC7AB707E26}" destId="{91B2D4DF-4836-470E-871C-263248BC99DC}" srcOrd="0" destOrd="0" presId="urn:microsoft.com/office/officeart/2005/8/layout/vList5"/>
    <dgm:cxn modelId="{065FD8F7-F89A-401E-8638-32D0302CBB04}" srcId="{6A3DB429-4734-4B31-B46F-2BD963124D49}" destId="{B631D82B-FE34-4DAF-8B98-D44E71B13EA8}" srcOrd="6" destOrd="0" parTransId="{0F7B12C6-077C-4663-9642-B595951D18C7}" sibTransId="{B591BAD7-7244-4578-91D0-2E386B9B5B2B}"/>
    <dgm:cxn modelId="{24FE6FF5-76C2-46E5-8D8E-7C5B8D9AF30B}" type="presOf" srcId="{B631D82B-FE34-4DAF-8B98-D44E71B13EA8}" destId="{E53C7C74-D156-4E08-9CBA-565DDB4FFC68}" srcOrd="0" destOrd="6" presId="urn:microsoft.com/office/officeart/2005/8/layout/vList5"/>
    <dgm:cxn modelId="{DE0ECA25-6569-4B52-A895-7E7D89346CD0}" type="presOf" srcId="{3AD99751-606F-4E2A-8BEE-6256C5C05479}" destId="{E53C7C74-D156-4E08-9CBA-565DDB4FFC68}" srcOrd="0" destOrd="0" presId="urn:microsoft.com/office/officeart/2005/8/layout/vList5"/>
    <dgm:cxn modelId="{96CC9B47-E4CD-4EFD-AB08-627C86776D39}" srcId="{6A3DB429-4734-4B31-B46F-2BD963124D49}" destId="{3AD99751-606F-4E2A-8BEE-6256C5C05479}" srcOrd="0" destOrd="0" parTransId="{7420EC64-5895-499E-8B41-5D221FA3C00B}" sibTransId="{E1A123F8-BB04-4D0C-879B-21C1419D23BB}"/>
    <dgm:cxn modelId="{C6C15565-7599-4E08-B27C-6D811DAC571D}" type="presOf" srcId="{6A3DB429-4734-4B31-B46F-2BD963124D49}" destId="{43BBE7E1-075F-467F-85F2-C73470E27097}" srcOrd="0" destOrd="0" presId="urn:microsoft.com/office/officeart/2005/8/layout/vList5"/>
    <dgm:cxn modelId="{F5CF0A64-9E84-45C2-AD84-DA9848C4B44E}" srcId="{6A3DB429-4734-4B31-B46F-2BD963124D49}" destId="{F22E1905-B737-42B1-9930-3BAB46369023}" srcOrd="8" destOrd="0" parTransId="{FD51F229-B100-4481-AFF6-18B96EC04DC8}" sibTransId="{97CF46F3-8537-4A64-AC6A-3D259273EA1D}"/>
    <dgm:cxn modelId="{D6B548FC-E2EB-4C46-AC85-05A623C4836C}" srcId="{6A3DB429-4734-4B31-B46F-2BD963124D49}" destId="{AE784A4E-1952-4427-85A1-3DA9B8680A05}" srcOrd="5" destOrd="0" parTransId="{B09950A8-5436-41DE-967B-37479C42E7DD}" sibTransId="{A64F449A-E5B4-4127-8F16-52ABC98C1CA7}"/>
    <dgm:cxn modelId="{395D087D-7313-4E0F-8940-470C3D3B2BDC}" srcId="{6A3DB429-4734-4B31-B46F-2BD963124D49}" destId="{9390EE07-63D4-4AFC-BE0C-918A27C51D65}" srcOrd="1" destOrd="0" parTransId="{60B17D80-6562-4445-A9F8-9B8BC907184C}" sibTransId="{67E45B7E-7501-47B9-B232-4BFBE9DBB30A}"/>
    <dgm:cxn modelId="{E136E963-4F54-4D0B-871B-F0E5CA60BBCE}" srcId="{95A50E53-EF6C-41DC-9045-3CC7AB707E26}" destId="{6A3DB429-4734-4B31-B46F-2BD963124D49}" srcOrd="0" destOrd="0" parTransId="{62677237-9F23-490B-B6DC-9CF1616A5D6D}" sibTransId="{4B986EAB-1FE0-4C5F-A318-A65EDD90A3F9}"/>
    <dgm:cxn modelId="{F58EDEBF-6035-45BE-B9E4-2920DA618DD7}" type="presOf" srcId="{F22E1905-B737-42B1-9930-3BAB46369023}" destId="{E53C7C74-D156-4E08-9CBA-565DDB4FFC68}" srcOrd="0" destOrd="8" presId="urn:microsoft.com/office/officeart/2005/8/layout/vList5"/>
    <dgm:cxn modelId="{40EE8144-1020-4082-9A50-3CC28C597144}" srcId="{6A3DB429-4734-4B31-B46F-2BD963124D49}" destId="{9DF56612-90F4-4FCE-975D-DDB0C8305760}" srcOrd="7" destOrd="0" parTransId="{5CCB95F1-3465-4E98-8DC0-46076E63DE64}" sibTransId="{1E9F0EA1-E799-47A0-9D8A-37293D15B19D}"/>
    <dgm:cxn modelId="{F31DDA96-41AA-4B44-8310-8FBD90860129}" srcId="{6A3DB429-4734-4B31-B46F-2BD963124D49}" destId="{E731A15F-DB41-4A4C-AA67-9C06FC832D38}" srcOrd="4" destOrd="0" parTransId="{6CB5F849-FDE4-404B-9325-7A6B0B5C6B23}" sibTransId="{4A4E5F9C-0185-4964-BE47-184615E42296}"/>
    <dgm:cxn modelId="{CB0F970A-28D5-4DAA-8295-BA8EA4E8C627}" srcId="{6A3DB429-4734-4B31-B46F-2BD963124D49}" destId="{944176EE-A558-4E2D-8A44-45B4092C2554}" srcOrd="3" destOrd="0" parTransId="{E2894CDE-0505-4E18-8C08-05D2F4A396FA}" sibTransId="{E865E56F-2D3F-4283-A3F9-1CB9CEB4E77D}"/>
    <dgm:cxn modelId="{454445F4-7950-4105-BE73-24B9BA917596}" type="presOf" srcId="{944176EE-A558-4E2D-8A44-45B4092C2554}" destId="{E53C7C74-D156-4E08-9CBA-565DDB4FFC68}" srcOrd="0" destOrd="3" presId="urn:microsoft.com/office/officeart/2005/8/layout/vList5"/>
    <dgm:cxn modelId="{AAED83F2-E8F0-4026-9AAE-35F4B375E991}" type="presOf" srcId="{E731A15F-DB41-4A4C-AA67-9C06FC832D38}" destId="{E53C7C74-D156-4E08-9CBA-565DDB4FFC68}" srcOrd="0" destOrd="4" presId="urn:microsoft.com/office/officeart/2005/8/layout/vList5"/>
    <dgm:cxn modelId="{60ACEA1F-C6C4-4176-802B-FEDBC979674D}" srcId="{6A3DB429-4734-4B31-B46F-2BD963124D49}" destId="{BD573698-B9A5-4B06-9FA8-278A90180926}" srcOrd="2" destOrd="0" parTransId="{8EFD219D-2657-4005-BFA7-B34D4B95C915}" sibTransId="{636FC474-DE08-4672-BBA8-511F14406F6C}"/>
    <dgm:cxn modelId="{B7850B9F-43FB-4824-AB99-FA4E4DDD8C25}" type="presParOf" srcId="{91B2D4DF-4836-470E-871C-263248BC99DC}" destId="{DA205AA9-4075-46FC-ACC9-902AF82DA024}" srcOrd="0" destOrd="0" presId="urn:microsoft.com/office/officeart/2005/8/layout/vList5"/>
    <dgm:cxn modelId="{E714FC47-BEF4-4C7A-BD21-43EF28FC13B3}" type="presParOf" srcId="{DA205AA9-4075-46FC-ACC9-902AF82DA024}" destId="{43BBE7E1-075F-467F-85F2-C73470E27097}" srcOrd="0" destOrd="0" presId="urn:microsoft.com/office/officeart/2005/8/layout/vList5"/>
    <dgm:cxn modelId="{117BD788-ED75-4DDB-AAAE-1098CDBB7BB4}" type="presParOf" srcId="{DA205AA9-4075-46FC-ACC9-902AF82DA024}" destId="{E53C7C74-D156-4E08-9CBA-565DDB4FFC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B37302-19D2-45CC-99E1-23A3C71B65E7}"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en-US"/>
        </a:p>
      </dgm:t>
    </dgm:pt>
    <dgm:pt modelId="{3E65E021-ACDE-40FF-B8B5-7FEEBB32C291}">
      <dgm:prSet phldrT="[Text]"/>
      <dgm:spPr>
        <a:solidFill>
          <a:schemeClr val="tx2">
            <a:lumMod val="60000"/>
            <a:lumOff val="40000"/>
          </a:schemeClr>
        </a:solidFill>
      </dgm:spPr>
      <dgm:t>
        <a:bodyPr/>
        <a:lstStyle/>
        <a:p>
          <a:r>
            <a:rPr lang="en-US" dirty="0"/>
            <a:t>Environmental Events</a:t>
          </a:r>
        </a:p>
      </dgm:t>
    </dgm:pt>
    <dgm:pt modelId="{2FE8C8B7-2D2C-46CE-9AA9-7F64189E88AE}" type="parTrans" cxnId="{B91C816B-61CB-4D87-81E3-043765187E55}">
      <dgm:prSet/>
      <dgm:spPr/>
      <dgm:t>
        <a:bodyPr/>
        <a:lstStyle/>
        <a:p>
          <a:endParaRPr lang="en-US"/>
        </a:p>
      </dgm:t>
    </dgm:pt>
    <dgm:pt modelId="{BFA4D6BF-A28C-49F5-A969-0130302179E3}" type="sibTrans" cxnId="{B91C816B-61CB-4D87-81E3-043765187E55}">
      <dgm:prSet/>
      <dgm:spPr/>
      <dgm:t>
        <a:bodyPr/>
        <a:lstStyle/>
        <a:p>
          <a:endParaRPr lang="en-US"/>
        </a:p>
      </dgm:t>
    </dgm:pt>
    <dgm:pt modelId="{4186D71E-3CEF-4237-9EBA-778F2F2AD062}">
      <dgm:prSet phldrT="[Text]" custT="1"/>
      <dgm:spPr>
        <a:solidFill>
          <a:schemeClr val="bg2">
            <a:alpha val="90000"/>
          </a:schemeClr>
        </a:solidFill>
      </dgm:spPr>
      <dgm:t>
        <a:bodyPr/>
        <a:lstStyle/>
        <a:p>
          <a:r>
            <a:rPr lang="en-US" sz="1600" dirty="0">
              <a:solidFill>
                <a:schemeClr val="tx1"/>
              </a:solidFill>
            </a:rPr>
            <a:t>Patient or Staff Death or Serious Injury Associated with an Electric Shock</a:t>
          </a:r>
        </a:p>
      </dgm:t>
    </dgm:pt>
    <dgm:pt modelId="{87E047DD-3C87-4AB3-BEC5-0D7DC8563790}" type="parTrans" cxnId="{0524FF60-BA23-485A-8239-26CF61A4E298}">
      <dgm:prSet/>
      <dgm:spPr/>
      <dgm:t>
        <a:bodyPr/>
        <a:lstStyle/>
        <a:p>
          <a:endParaRPr lang="en-US"/>
        </a:p>
      </dgm:t>
    </dgm:pt>
    <dgm:pt modelId="{9872461C-A2D9-46E3-9891-B1795D971639}" type="sibTrans" cxnId="{0524FF60-BA23-485A-8239-26CF61A4E298}">
      <dgm:prSet/>
      <dgm:spPr/>
      <dgm:t>
        <a:bodyPr/>
        <a:lstStyle/>
        <a:p>
          <a:endParaRPr lang="en-US"/>
        </a:p>
      </dgm:t>
    </dgm:pt>
    <dgm:pt modelId="{0479BCA7-80A2-4766-B6DC-12977C54ED81}">
      <dgm:prSet phldrT="[Text]" custT="1"/>
      <dgm:spPr>
        <a:solidFill>
          <a:schemeClr val="bg2">
            <a:alpha val="90000"/>
          </a:schemeClr>
        </a:solidFill>
      </dgm:spPr>
      <dgm:t>
        <a:bodyPr/>
        <a:lstStyle/>
        <a:p>
          <a:r>
            <a:rPr lang="en-US" sz="1600" dirty="0">
              <a:solidFill>
                <a:schemeClr val="tx1"/>
              </a:solidFill>
            </a:rPr>
            <a:t>Any Incident In Which No Gas, Wrong Gas or Contaminated Gas Delivered to Patient</a:t>
          </a:r>
        </a:p>
      </dgm:t>
    </dgm:pt>
    <dgm:pt modelId="{DF49E1F5-F4D5-4ACE-A9C8-B5FD2115CA2E}" type="parTrans" cxnId="{CFDF34C6-6E49-467B-A9AE-10D412A063BC}">
      <dgm:prSet/>
      <dgm:spPr/>
      <dgm:t>
        <a:bodyPr/>
        <a:lstStyle/>
        <a:p>
          <a:endParaRPr lang="en-US"/>
        </a:p>
      </dgm:t>
    </dgm:pt>
    <dgm:pt modelId="{40B4D07C-8F1D-4ED8-B29B-486C00E2F9C5}" type="sibTrans" cxnId="{CFDF34C6-6E49-467B-A9AE-10D412A063BC}">
      <dgm:prSet/>
      <dgm:spPr/>
      <dgm:t>
        <a:bodyPr/>
        <a:lstStyle/>
        <a:p>
          <a:endParaRPr lang="en-US"/>
        </a:p>
      </dgm:t>
    </dgm:pt>
    <dgm:pt modelId="{5B82D908-D4F4-45AE-9153-6BB479BA41B5}">
      <dgm:prSet phldrT="[Text]"/>
      <dgm:spPr>
        <a:solidFill>
          <a:srgbClr val="00B050"/>
        </a:solidFill>
      </dgm:spPr>
      <dgm:t>
        <a:bodyPr/>
        <a:lstStyle/>
        <a:p>
          <a:r>
            <a:rPr lang="en-US" dirty="0"/>
            <a:t>Radiologic Events</a:t>
          </a:r>
        </a:p>
      </dgm:t>
    </dgm:pt>
    <dgm:pt modelId="{A2FF044F-9162-479C-B9C3-230FF3F949FD}" type="parTrans" cxnId="{AB93853A-9A3B-46B0-8864-99613BA6DEFF}">
      <dgm:prSet/>
      <dgm:spPr/>
      <dgm:t>
        <a:bodyPr/>
        <a:lstStyle/>
        <a:p>
          <a:endParaRPr lang="en-US"/>
        </a:p>
      </dgm:t>
    </dgm:pt>
    <dgm:pt modelId="{DFB5DC19-BB0D-43E9-96A6-CA7145274B70}" type="sibTrans" cxnId="{AB93853A-9A3B-46B0-8864-99613BA6DEFF}">
      <dgm:prSet/>
      <dgm:spPr/>
      <dgm:t>
        <a:bodyPr/>
        <a:lstStyle/>
        <a:p>
          <a:endParaRPr lang="en-US"/>
        </a:p>
      </dgm:t>
    </dgm:pt>
    <dgm:pt modelId="{8FF4ED41-F93D-404C-83D3-666A9153CFA4}">
      <dgm:prSet phldrT="[Text]" custT="1"/>
      <dgm:spPr>
        <a:solidFill>
          <a:schemeClr val="bg2">
            <a:alpha val="90000"/>
          </a:schemeClr>
        </a:solidFill>
      </dgm:spPr>
      <dgm:t>
        <a:bodyPr/>
        <a:lstStyle/>
        <a:p>
          <a:r>
            <a:rPr lang="en-US" sz="1600" dirty="0"/>
            <a:t>Death or Serious Injury of Patient or Staff Associated with Introduction of a Metallic Object Into MRI Area</a:t>
          </a:r>
        </a:p>
      </dgm:t>
    </dgm:pt>
    <dgm:pt modelId="{5BED9C84-2114-4F49-B1CF-8DE1EF12AD5C}" type="parTrans" cxnId="{2E604F9A-E8B1-45F0-99B4-F6CD0C3ED739}">
      <dgm:prSet/>
      <dgm:spPr/>
      <dgm:t>
        <a:bodyPr/>
        <a:lstStyle/>
        <a:p>
          <a:endParaRPr lang="en-US"/>
        </a:p>
      </dgm:t>
    </dgm:pt>
    <dgm:pt modelId="{268584A2-11D7-46F8-9EB4-FF91170D0250}" type="sibTrans" cxnId="{2E604F9A-E8B1-45F0-99B4-F6CD0C3ED739}">
      <dgm:prSet/>
      <dgm:spPr/>
      <dgm:t>
        <a:bodyPr/>
        <a:lstStyle/>
        <a:p>
          <a:endParaRPr lang="en-US"/>
        </a:p>
      </dgm:t>
    </dgm:pt>
    <dgm:pt modelId="{C48B32F7-8FAF-4811-90D0-8DCA8E3006F7}">
      <dgm:prSet phldrT="[Text]" custT="1"/>
      <dgm:spPr>
        <a:solidFill>
          <a:schemeClr val="bg2">
            <a:alpha val="90000"/>
          </a:schemeClr>
        </a:solidFill>
      </dgm:spPr>
      <dgm:t>
        <a:bodyPr/>
        <a:lstStyle/>
        <a:p>
          <a:r>
            <a:rPr lang="en-US" sz="1600" dirty="0">
              <a:solidFill>
                <a:schemeClr val="tx1"/>
              </a:solidFill>
            </a:rPr>
            <a:t>Patient or Staff Death or Serious Injury Associated with a Burn</a:t>
          </a:r>
        </a:p>
      </dgm:t>
    </dgm:pt>
    <dgm:pt modelId="{881BAB7D-A166-4FD2-B6EC-D180DAA35D21}" type="parTrans" cxnId="{66DD95B4-6BB3-49F3-A670-DB51864DFB21}">
      <dgm:prSet/>
      <dgm:spPr/>
      <dgm:t>
        <a:bodyPr/>
        <a:lstStyle/>
        <a:p>
          <a:endParaRPr lang="en-US"/>
        </a:p>
      </dgm:t>
    </dgm:pt>
    <dgm:pt modelId="{AC3DA535-C736-4E12-99D3-2D43D72A3A02}" type="sibTrans" cxnId="{66DD95B4-6BB3-49F3-A670-DB51864DFB21}">
      <dgm:prSet/>
      <dgm:spPr/>
      <dgm:t>
        <a:bodyPr/>
        <a:lstStyle/>
        <a:p>
          <a:endParaRPr lang="en-US"/>
        </a:p>
      </dgm:t>
    </dgm:pt>
    <dgm:pt modelId="{2CA63C85-45ED-4D7D-A05E-A060E58F8BC4}">
      <dgm:prSet phldrT="[Text]" custT="1"/>
      <dgm:spPr>
        <a:solidFill>
          <a:schemeClr val="bg2">
            <a:alpha val="90000"/>
          </a:schemeClr>
        </a:solidFill>
      </dgm:spPr>
      <dgm:t>
        <a:bodyPr/>
        <a:lstStyle/>
        <a:p>
          <a:r>
            <a:rPr lang="en-US" sz="1600" dirty="0">
              <a:solidFill>
                <a:schemeClr val="tx1"/>
              </a:solidFill>
            </a:rPr>
            <a:t>Death or Serious Injury Associated with Restraints or Bedrails</a:t>
          </a:r>
        </a:p>
      </dgm:t>
    </dgm:pt>
    <dgm:pt modelId="{E886818A-CABC-4EDE-A4E1-726EB88137E9}" type="parTrans" cxnId="{ACCD74CF-2AB4-4F5B-9C4C-2F31F6F55BAB}">
      <dgm:prSet/>
      <dgm:spPr/>
      <dgm:t>
        <a:bodyPr/>
        <a:lstStyle/>
        <a:p>
          <a:endParaRPr lang="en-US"/>
        </a:p>
      </dgm:t>
    </dgm:pt>
    <dgm:pt modelId="{BBE3157B-9791-46B7-8325-B7F86F082EF0}" type="sibTrans" cxnId="{ACCD74CF-2AB4-4F5B-9C4C-2F31F6F55BAB}">
      <dgm:prSet/>
      <dgm:spPr/>
      <dgm:t>
        <a:bodyPr/>
        <a:lstStyle/>
        <a:p>
          <a:endParaRPr lang="en-US"/>
        </a:p>
      </dgm:t>
    </dgm:pt>
    <dgm:pt modelId="{0A63EAC6-5434-4B8F-84CA-E055839FFA14}" type="pres">
      <dgm:prSet presAssocID="{3AB37302-19D2-45CC-99E1-23A3C71B65E7}" presName="Name0" presStyleCnt="0">
        <dgm:presLayoutVars>
          <dgm:dir/>
          <dgm:animLvl val="lvl"/>
          <dgm:resizeHandles val="exact"/>
        </dgm:presLayoutVars>
      </dgm:prSet>
      <dgm:spPr/>
      <dgm:t>
        <a:bodyPr/>
        <a:lstStyle/>
        <a:p>
          <a:endParaRPr lang="en-US"/>
        </a:p>
      </dgm:t>
    </dgm:pt>
    <dgm:pt modelId="{701F425C-DF72-4777-A6B3-BC96E005E926}" type="pres">
      <dgm:prSet presAssocID="{3E65E021-ACDE-40FF-B8B5-7FEEBB32C291}" presName="linNode" presStyleCnt="0"/>
      <dgm:spPr/>
    </dgm:pt>
    <dgm:pt modelId="{994D8F1E-BEB3-4364-9F14-74F880E4D8C0}" type="pres">
      <dgm:prSet presAssocID="{3E65E021-ACDE-40FF-B8B5-7FEEBB32C291}" presName="parentText" presStyleLbl="node1" presStyleIdx="0" presStyleCnt="2" custScaleX="116280" custLinFactNeighborX="-4807" custLinFactNeighborY="608">
        <dgm:presLayoutVars>
          <dgm:chMax val="1"/>
          <dgm:bulletEnabled val="1"/>
        </dgm:presLayoutVars>
      </dgm:prSet>
      <dgm:spPr/>
      <dgm:t>
        <a:bodyPr/>
        <a:lstStyle/>
        <a:p>
          <a:endParaRPr lang="en-US"/>
        </a:p>
      </dgm:t>
    </dgm:pt>
    <dgm:pt modelId="{B9B3CE79-960F-4FAE-91B0-4B936FA2530A}" type="pres">
      <dgm:prSet presAssocID="{3E65E021-ACDE-40FF-B8B5-7FEEBB32C291}" presName="descendantText" presStyleLbl="alignAccFollowNode1" presStyleIdx="0" presStyleCnt="2" custScaleX="101031" custScaleY="184361">
        <dgm:presLayoutVars>
          <dgm:bulletEnabled val="1"/>
        </dgm:presLayoutVars>
      </dgm:prSet>
      <dgm:spPr/>
      <dgm:t>
        <a:bodyPr/>
        <a:lstStyle/>
        <a:p>
          <a:endParaRPr lang="en-US"/>
        </a:p>
      </dgm:t>
    </dgm:pt>
    <dgm:pt modelId="{87C47B63-DCF5-4316-9D25-EA7DBEBEB805}" type="pres">
      <dgm:prSet presAssocID="{BFA4D6BF-A28C-49F5-A969-0130302179E3}" presName="sp" presStyleCnt="0"/>
      <dgm:spPr/>
    </dgm:pt>
    <dgm:pt modelId="{7730E0BA-F6C1-451F-9E4F-7C9878005E86}" type="pres">
      <dgm:prSet presAssocID="{5B82D908-D4F4-45AE-9153-6BB479BA41B5}" presName="linNode" presStyleCnt="0"/>
      <dgm:spPr/>
    </dgm:pt>
    <dgm:pt modelId="{3C20594D-5E0C-43BB-9C34-AACE428BF15D}" type="pres">
      <dgm:prSet presAssocID="{5B82D908-D4F4-45AE-9153-6BB479BA41B5}" presName="parentText" presStyleLbl="node1" presStyleIdx="1" presStyleCnt="2" custScaleX="121403" custLinFactNeighborX="-202" custLinFactNeighborY="19">
        <dgm:presLayoutVars>
          <dgm:chMax val="1"/>
          <dgm:bulletEnabled val="1"/>
        </dgm:presLayoutVars>
      </dgm:prSet>
      <dgm:spPr/>
      <dgm:t>
        <a:bodyPr/>
        <a:lstStyle/>
        <a:p>
          <a:endParaRPr lang="en-US"/>
        </a:p>
      </dgm:t>
    </dgm:pt>
    <dgm:pt modelId="{7E050E88-9946-41B4-9DDD-1F21099914AB}" type="pres">
      <dgm:prSet presAssocID="{5B82D908-D4F4-45AE-9153-6BB479BA41B5}" presName="descendantText" presStyleLbl="alignAccFollowNode1" presStyleIdx="1" presStyleCnt="2" custScaleX="106689" custLinFactNeighborX="1149" custLinFactNeighborY="-294">
        <dgm:presLayoutVars>
          <dgm:bulletEnabled val="1"/>
        </dgm:presLayoutVars>
      </dgm:prSet>
      <dgm:spPr/>
      <dgm:t>
        <a:bodyPr/>
        <a:lstStyle/>
        <a:p>
          <a:endParaRPr lang="en-US"/>
        </a:p>
      </dgm:t>
    </dgm:pt>
  </dgm:ptLst>
  <dgm:cxnLst>
    <dgm:cxn modelId="{AB93853A-9A3B-46B0-8864-99613BA6DEFF}" srcId="{3AB37302-19D2-45CC-99E1-23A3C71B65E7}" destId="{5B82D908-D4F4-45AE-9153-6BB479BA41B5}" srcOrd="1" destOrd="0" parTransId="{A2FF044F-9162-479C-B9C3-230FF3F949FD}" sibTransId="{DFB5DC19-BB0D-43E9-96A6-CA7145274B70}"/>
    <dgm:cxn modelId="{270DAC36-27E2-464C-A5CD-DE9C56C39B1F}" type="presOf" srcId="{5B82D908-D4F4-45AE-9153-6BB479BA41B5}" destId="{3C20594D-5E0C-43BB-9C34-AACE428BF15D}" srcOrd="0" destOrd="0" presId="urn:microsoft.com/office/officeart/2005/8/layout/vList5"/>
    <dgm:cxn modelId="{48035639-F395-436C-8003-F2E7C202BDA9}" type="presOf" srcId="{C48B32F7-8FAF-4811-90D0-8DCA8E3006F7}" destId="{B9B3CE79-960F-4FAE-91B0-4B936FA2530A}" srcOrd="0" destOrd="2" presId="urn:microsoft.com/office/officeart/2005/8/layout/vList5"/>
    <dgm:cxn modelId="{2E604F9A-E8B1-45F0-99B4-F6CD0C3ED739}" srcId="{5B82D908-D4F4-45AE-9153-6BB479BA41B5}" destId="{8FF4ED41-F93D-404C-83D3-666A9153CFA4}" srcOrd="0" destOrd="0" parTransId="{5BED9C84-2114-4F49-B1CF-8DE1EF12AD5C}" sibTransId="{268584A2-11D7-46F8-9EB4-FF91170D0250}"/>
    <dgm:cxn modelId="{BCDF68C1-E91B-4579-AB67-5D7EA2ABEF02}" type="presOf" srcId="{8FF4ED41-F93D-404C-83D3-666A9153CFA4}" destId="{7E050E88-9946-41B4-9DDD-1F21099914AB}" srcOrd="0" destOrd="0" presId="urn:microsoft.com/office/officeart/2005/8/layout/vList5"/>
    <dgm:cxn modelId="{CFDF34C6-6E49-467B-A9AE-10D412A063BC}" srcId="{3E65E021-ACDE-40FF-B8B5-7FEEBB32C291}" destId="{0479BCA7-80A2-4766-B6DC-12977C54ED81}" srcOrd="1" destOrd="0" parTransId="{DF49E1F5-F4D5-4ACE-A9C8-B5FD2115CA2E}" sibTransId="{40B4D07C-8F1D-4ED8-B29B-486C00E2F9C5}"/>
    <dgm:cxn modelId="{9CB8744A-2252-4008-B724-0F3B438797A6}" type="presOf" srcId="{3E65E021-ACDE-40FF-B8B5-7FEEBB32C291}" destId="{994D8F1E-BEB3-4364-9F14-74F880E4D8C0}" srcOrd="0" destOrd="0" presId="urn:microsoft.com/office/officeart/2005/8/layout/vList5"/>
    <dgm:cxn modelId="{ACCD74CF-2AB4-4F5B-9C4C-2F31F6F55BAB}" srcId="{3E65E021-ACDE-40FF-B8B5-7FEEBB32C291}" destId="{2CA63C85-45ED-4D7D-A05E-A060E58F8BC4}" srcOrd="3" destOrd="0" parTransId="{E886818A-CABC-4EDE-A4E1-726EB88137E9}" sibTransId="{BBE3157B-9791-46B7-8325-B7F86F082EF0}"/>
    <dgm:cxn modelId="{67DAFD61-954F-4E74-AEF7-B88F874F409C}" type="presOf" srcId="{0479BCA7-80A2-4766-B6DC-12977C54ED81}" destId="{B9B3CE79-960F-4FAE-91B0-4B936FA2530A}" srcOrd="0" destOrd="1" presId="urn:microsoft.com/office/officeart/2005/8/layout/vList5"/>
    <dgm:cxn modelId="{0FC2EC8F-1B5D-4508-AA90-DAE6ECC66775}" type="presOf" srcId="{3AB37302-19D2-45CC-99E1-23A3C71B65E7}" destId="{0A63EAC6-5434-4B8F-84CA-E055839FFA14}" srcOrd="0" destOrd="0" presId="urn:microsoft.com/office/officeart/2005/8/layout/vList5"/>
    <dgm:cxn modelId="{B91C816B-61CB-4D87-81E3-043765187E55}" srcId="{3AB37302-19D2-45CC-99E1-23A3C71B65E7}" destId="{3E65E021-ACDE-40FF-B8B5-7FEEBB32C291}" srcOrd="0" destOrd="0" parTransId="{2FE8C8B7-2D2C-46CE-9AA9-7F64189E88AE}" sibTransId="{BFA4D6BF-A28C-49F5-A969-0130302179E3}"/>
    <dgm:cxn modelId="{6CF3038E-0389-4AD2-B294-FB3CA92A840A}" type="presOf" srcId="{2CA63C85-45ED-4D7D-A05E-A060E58F8BC4}" destId="{B9B3CE79-960F-4FAE-91B0-4B936FA2530A}" srcOrd="0" destOrd="3" presId="urn:microsoft.com/office/officeart/2005/8/layout/vList5"/>
    <dgm:cxn modelId="{0524FF60-BA23-485A-8239-26CF61A4E298}" srcId="{3E65E021-ACDE-40FF-B8B5-7FEEBB32C291}" destId="{4186D71E-3CEF-4237-9EBA-778F2F2AD062}" srcOrd="0" destOrd="0" parTransId="{87E047DD-3C87-4AB3-BEC5-0D7DC8563790}" sibTransId="{9872461C-A2D9-46E3-9891-B1795D971639}"/>
    <dgm:cxn modelId="{66DD95B4-6BB3-49F3-A670-DB51864DFB21}" srcId="{3E65E021-ACDE-40FF-B8B5-7FEEBB32C291}" destId="{C48B32F7-8FAF-4811-90D0-8DCA8E3006F7}" srcOrd="2" destOrd="0" parTransId="{881BAB7D-A166-4FD2-B6EC-D180DAA35D21}" sibTransId="{AC3DA535-C736-4E12-99D3-2D43D72A3A02}"/>
    <dgm:cxn modelId="{B93BEB24-A252-4D3A-B133-E5BD6A4238AA}" type="presOf" srcId="{4186D71E-3CEF-4237-9EBA-778F2F2AD062}" destId="{B9B3CE79-960F-4FAE-91B0-4B936FA2530A}" srcOrd="0" destOrd="0" presId="urn:microsoft.com/office/officeart/2005/8/layout/vList5"/>
    <dgm:cxn modelId="{AE33D214-9C1C-48EF-85D2-758857D0381C}" type="presParOf" srcId="{0A63EAC6-5434-4B8F-84CA-E055839FFA14}" destId="{701F425C-DF72-4777-A6B3-BC96E005E926}" srcOrd="0" destOrd="0" presId="urn:microsoft.com/office/officeart/2005/8/layout/vList5"/>
    <dgm:cxn modelId="{3565ED95-66EA-49D8-B256-57AE0A614B39}" type="presParOf" srcId="{701F425C-DF72-4777-A6B3-BC96E005E926}" destId="{994D8F1E-BEB3-4364-9F14-74F880E4D8C0}" srcOrd="0" destOrd="0" presId="urn:microsoft.com/office/officeart/2005/8/layout/vList5"/>
    <dgm:cxn modelId="{E344A010-6702-4CBE-965E-28661F7365D6}" type="presParOf" srcId="{701F425C-DF72-4777-A6B3-BC96E005E926}" destId="{B9B3CE79-960F-4FAE-91B0-4B936FA2530A}" srcOrd="1" destOrd="0" presId="urn:microsoft.com/office/officeart/2005/8/layout/vList5"/>
    <dgm:cxn modelId="{2C0CC851-872A-476C-9B3E-E06E0A3E46DD}" type="presParOf" srcId="{0A63EAC6-5434-4B8F-84CA-E055839FFA14}" destId="{87C47B63-DCF5-4316-9D25-EA7DBEBEB805}" srcOrd="1" destOrd="0" presId="urn:microsoft.com/office/officeart/2005/8/layout/vList5"/>
    <dgm:cxn modelId="{5D8BBFC7-B43C-4FF5-8ABA-4699C9598818}" type="presParOf" srcId="{0A63EAC6-5434-4B8F-84CA-E055839FFA14}" destId="{7730E0BA-F6C1-451F-9E4F-7C9878005E86}" srcOrd="2" destOrd="0" presId="urn:microsoft.com/office/officeart/2005/8/layout/vList5"/>
    <dgm:cxn modelId="{347AC961-8BFD-42BF-86B2-9DE6FA426094}" type="presParOf" srcId="{7730E0BA-F6C1-451F-9E4F-7C9878005E86}" destId="{3C20594D-5E0C-43BB-9C34-AACE428BF15D}" srcOrd="0" destOrd="0" presId="urn:microsoft.com/office/officeart/2005/8/layout/vList5"/>
    <dgm:cxn modelId="{FCFC615F-2A95-4B2C-8175-87AE2AF49FAC}" type="presParOf" srcId="{7730E0BA-F6C1-451F-9E4F-7C9878005E86}" destId="{7E050E88-9946-41B4-9DDD-1F21099914A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0.40421</cdr:x>
      <cdr:y>0.17158</cdr:y>
    </cdr:from>
    <cdr:to>
      <cdr:x>0.45488</cdr:x>
      <cdr:y>0.22231</cdr:y>
    </cdr:to>
    <cdr:sp macro="" textlink="">
      <cdr:nvSpPr>
        <cdr:cNvPr id="2" name="TextBox 1"/>
        <cdr:cNvSpPr txBox="1"/>
      </cdr:nvSpPr>
      <cdr:spPr>
        <a:xfrm xmlns:a="http://schemas.openxmlformats.org/drawingml/2006/main">
          <a:off x="3269258" y="736389"/>
          <a:ext cx="409824" cy="2177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4F8751-65B8-4915-9C70-EE6594199DE0}" type="datetimeFigureOut">
              <a:rPr lang="en-US" smtClean="0"/>
              <a:t>11/18/2020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73029-E4B3-4767-8203-9F9046749772}" type="slidenum">
              <a:rPr lang="en-US" smtClean="0"/>
              <a:t>‹#›</a:t>
            </a:fld>
            <a:endParaRPr lang="en-US"/>
          </a:p>
        </p:txBody>
      </p:sp>
    </p:spTree>
    <p:extLst>
      <p:ext uri="{BB962C8B-B14F-4D97-AF65-F5344CB8AC3E}">
        <p14:creationId xmlns:p14="http://schemas.microsoft.com/office/powerpoint/2010/main" val="232923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7022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5783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5783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617CDB-7501-4C90-95F1-7E28FD5084D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5783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617CDB-7501-4C90-95F1-7E28FD5084D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57830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617CDB-7501-4C90-95F1-7E28FD5084D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5783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57830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5230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90825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4030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19544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3674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59033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28849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lvl1pPr>
              <a:defRPr sz="2400">
                <a:solidFill>
                  <a:schemeClr val="tx1"/>
                </a:solidFill>
                <a:latin typeface="Arial" pitchFamily="34" charset="0"/>
                <a:ea typeface="ＭＳ Ｐゴシック" pitchFamily="34" charset="-128"/>
              </a:defRPr>
            </a:lvl1pPr>
            <a:lvl2pPr marL="728957" indent="-280369">
              <a:defRPr sz="2400">
                <a:solidFill>
                  <a:schemeClr val="tx1"/>
                </a:solidFill>
                <a:latin typeface="Arial" pitchFamily="34" charset="0"/>
                <a:ea typeface="ＭＳ Ｐゴシック" pitchFamily="34" charset="-128"/>
              </a:defRPr>
            </a:lvl2pPr>
            <a:lvl3pPr marL="1121473" indent="-224295">
              <a:defRPr sz="2400">
                <a:solidFill>
                  <a:schemeClr val="tx1"/>
                </a:solidFill>
                <a:latin typeface="Arial" pitchFamily="34" charset="0"/>
                <a:ea typeface="ＭＳ Ｐゴシック" pitchFamily="34" charset="-128"/>
              </a:defRPr>
            </a:lvl3pPr>
            <a:lvl4pPr marL="1570062" indent="-224295">
              <a:defRPr sz="2400">
                <a:solidFill>
                  <a:schemeClr val="tx1"/>
                </a:solidFill>
                <a:latin typeface="Arial" pitchFamily="34" charset="0"/>
                <a:ea typeface="ＭＳ Ｐゴシック" pitchFamily="34" charset="-128"/>
              </a:defRPr>
            </a:lvl4pPr>
            <a:lvl5pPr marL="2018651" indent="-224295">
              <a:defRPr sz="2400">
                <a:solidFill>
                  <a:schemeClr val="tx1"/>
                </a:solidFill>
                <a:latin typeface="Arial" pitchFamily="34" charset="0"/>
                <a:ea typeface="ＭＳ Ｐゴシック" pitchFamily="34" charset="-128"/>
              </a:defRPr>
            </a:lvl5pPr>
            <a:lvl6pPr marL="2467241" indent="-2242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5830" indent="-2242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417" indent="-2242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008" indent="-2242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08F16FC-A040-45E4-BD3F-B4AD0A587875}" type="slidenum">
              <a:rPr lang="en-US" altLang="en-US" sz="1200">
                <a:solidFill>
                  <a:prstClr val="black"/>
                </a:solidFill>
                <a:latin typeface="Times New Roman" pitchFamily="18" charset="0"/>
              </a:rPr>
              <a:pPr>
                <a:defRPr/>
              </a:pPr>
              <a:t>24</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231873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pPr lvl="0"/>
            <a:endParaRPr lang="en-US" altLang="en-US" dirty="0"/>
          </a:p>
        </p:txBody>
      </p:sp>
      <p:sp>
        <p:nvSpPr>
          <p:cNvPr id="4" name="Slide Number Placeholder 3"/>
          <p:cNvSpPr>
            <a:spLocks noGrp="1"/>
          </p:cNvSpPr>
          <p:nvPr>
            <p:ph type="sldNum" sz="quarter" idx="5"/>
          </p:nvPr>
        </p:nvSpPr>
        <p:spPr/>
        <p:txBody>
          <a:bodyPr/>
          <a:lstStyle>
            <a:lvl1pPr>
              <a:defRPr sz="2400">
                <a:solidFill>
                  <a:schemeClr val="tx1"/>
                </a:solidFill>
                <a:latin typeface="Arial" pitchFamily="34" charset="0"/>
                <a:ea typeface="ＭＳ Ｐゴシック" pitchFamily="34" charset="-128"/>
              </a:defRPr>
            </a:lvl1pPr>
            <a:lvl2pPr marL="728957" indent="-280369">
              <a:defRPr sz="2400">
                <a:solidFill>
                  <a:schemeClr val="tx1"/>
                </a:solidFill>
                <a:latin typeface="Arial" pitchFamily="34" charset="0"/>
                <a:ea typeface="ＭＳ Ｐゴシック" pitchFamily="34" charset="-128"/>
              </a:defRPr>
            </a:lvl2pPr>
            <a:lvl3pPr marL="1121473" indent="-224295">
              <a:defRPr sz="2400">
                <a:solidFill>
                  <a:schemeClr val="tx1"/>
                </a:solidFill>
                <a:latin typeface="Arial" pitchFamily="34" charset="0"/>
                <a:ea typeface="ＭＳ Ｐゴシック" pitchFamily="34" charset="-128"/>
              </a:defRPr>
            </a:lvl3pPr>
            <a:lvl4pPr marL="1570062" indent="-224295">
              <a:defRPr sz="2400">
                <a:solidFill>
                  <a:schemeClr val="tx1"/>
                </a:solidFill>
                <a:latin typeface="Arial" pitchFamily="34" charset="0"/>
                <a:ea typeface="ＭＳ Ｐゴシック" pitchFamily="34" charset="-128"/>
              </a:defRPr>
            </a:lvl4pPr>
            <a:lvl5pPr marL="2018651" indent="-224295">
              <a:defRPr sz="2400">
                <a:solidFill>
                  <a:schemeClr val="tx1"/>
                </a:solidFill>
                <a:latin typeface="Arial" pitchFamily="34" charset="0"/>
                <a:ea typeface="ＭＳ Ｐゴシック" pitchFamily="34" charset="-128"/>
              </a:defRPr>
            </a:lvl5pPr>
            <a:lvl6pPr marL="2467241" indent="-2242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5830" indent="-2242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417" indent="-2242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008" indent="-2242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08F16FC-A040-45E4-BD3F-B4AD0A587875}" type="slidenum">
              <a:rPr lang="en-US" altLang="en-US" sz="1200">
                <a:solidFill>
                  <a:prstClr val="black"/>
                </a:solidFill>
                <a:latin typeface="Times New Roman" pitchFamily="18" charset="0"/>
              </a:rPr>
              <a:pPr>
                <a:defRPr/>
              </a:pPr>
              <a:t>25</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373647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lvl1pPr>
              <a:defRPr sz="2400">
                <a:solidFill>
                  <a:schemeClr val="tx1"/>
                </a:solidFill>
                <a:latin typeface="Arial" pitchFamily="34" charset="0"/>
                <a:ea typeface="ＭＳ Ｐゴシック" pitchFamily="34" charset="-128"/>
              </a:defRPr>
            </a:lvl1pPr>
            <a:lvl2pPr marL="728957" indent="-280369">
              <a:defRPr sz="2400">
                <a:solidFill>
                  <a:schemeClr val="tx1"/>
                </a:solidFill>
                <a:latin typeface="Arial" pitchFamily="34" charset="0"/>
                <a:ea typeface="ＭＳ Ｐゴシック" pitchFamily="34" charset="-128"/>
              </a:defRPr>
            </a:lvl2pPr>
            <a:lvl3pPr marL="1121473" indent="-224295">
              <a:defRPr sz="2400">
                <a:solidFill>
                  <a:schemeClr val="tx1"/>
                </a:solidFill>
                <a:latin typeface="Arial" pitchFamily="34" charset="0"/>
                <a:ea typeface="ＭＳ Ｐゴシック" pitchFamily="34" charset="-128"/>
              </a:defRPr>
            </a:lvl3pPr>
            <a:lvl4pPr marL="1570062" indent="-224295">
              <a:defRPr sz="2400">
                <a:solidFill>
                  <a:schemeClr val="tx1"/>
                </a:solidFill>
                <a:latin typeface="Arial" pitchFamily="34" charset="0"/>
                <a:ea typeface="ＭＳ Ｐゴシック" pitchFamily="34" charset="-128"/>
              </a:defRPr>
            </a:lvl4pPr>
            <a:lvl5pPr marL="2018651" indent="-224295">
              <a:defRPr sz="2400">
                <a:solidFill>
                  <a:schemeClr val="tx1"/>
                </a:solidFill>
                <a:latin typeface="Arial" pitchFamily="34" charset="0"/>
                <a:ea typeface="ＭＳ Ｐゴシック" pitchFamily="34" charset="-128"/>
              </a:defRPr>
            </a:lvl5pPr>
            <a:lvl6pPr marL="2467241" indent="-2242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5830" indent="-2242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417" indent="-2242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008" indent="-2242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08F16FC-A040-45E4-BD3F-B4AD0A587875}" type="slidenum">
              <a:rPr lang="en-US" altLang="en-US" sz="1200">
                <a:solidFill>
                  <a:prstClr val="black"/>
                </a:solidFill>
                <a:latin typeface="Times New Roman" pitchFamily="18" charset="0"/>
              </a:rPr>
              <a:pPr>
                <a:defRPr/>
              </a:pPr>
              <a:t>26</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210607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3178767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1336202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3998236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30</a:t>
            </a:fld>
            <a:endParaRPr lang="en-US" altLang="en-US" dirty="0">
              <a:solidFill>
                <a:prstClr val="black"/>
              </a:solidFill>
            </a:endParaRPr>
          </a:p>
        </p:txBody>
      </p:sp>
    </p:spTree>
    <p:extLst>
      <p:ext uri="{BB962C8B-B14F-4D97-AF65-F5344CB8AC3E}">
        <p14:creationId xmlns:p14="http://schemas.microsoft.com/office/powerpoint/2010/main" val="3414335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31</a:t>
            </a:fld>
            <a:endParaRPr lang="en-US" altLang="en-US" dirty="0">
              <a:solidFill>
                <a:prstClr val="black"/>
              </a:solidFill>
            </a:endParaRPr>
          </a:p>
        </p:txBody>
      </p:sp>
    </p:spTree>
    <p:extLst>
      <p:ext uri="{BB962C8B-B14F-4D97-AF65-F5344CB8AC3E}">
        <p14:creationId xmlns:p14="http://schemas.microsoft.com/office/powerpoint/2010/main" val="167692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87753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32</a:t>
            </a:fld>
            <a:endParaRPr lang="en-US" altLang="en-US" dirty="0">
              <a:solidFill>
                <a:prstClr val="black"/>
              </a:solidFill>
            </a:endParaRPr>
          </a:p>
        </p:txBody>
      </p:sp>
    </p:spTree>
    <p:extLst>
      <p:ext uri="{BB962C8B-B14F-4D97-AF65-F5344CB8AC3E}">
        <p14:creationId xmlns:p14="http://schemas.microsoft.com/office/powerpoint/2010/main" val="3606214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33</a:t>
            </a:fld>
            <a:endParaRPr lang="en-US" altLang="en-US" dirty="0">
              <a:solidFill>
                <a:prstClr val="black"/>
              </a:solidFill>
            </a:endParaRPr>
          </a:p>
        </p:txBody>
      </p:sp>
    </p:spTree>
    <p:extLst>
      <p:ext uri="{BB962C8B-B14F-4D97-AF65-F5344CB8AC3E}">
        <p14:creationId xmlns:p14="http://schemas.microsoft.com/office/powerpoint/2010/main" val="2795950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34</a:t>
            </a:fld>
            <a:endParaRPr lang="en-US" altLang="en-US" dirty="0">
              <a:solidFill>
                <a:prstClr val="black"/>
              </a:solidFill>
            </a:endParaRPr>
          </a:p>
        </p:txBody>
      </p:sp>
    </p:spTree>
    <p:extLst>
      <p:ext uri="{BB962C8B-B14F-4D97-AF65-F5344CB8AC3E}">
        <p14:creationId xmlns:p14="http://schemas.microsoft.com/office/powerpoint/2010/main" val="962453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35</a:t>
            </a:fld>
            <a:endParaRPr lang="en-US" altLang="en-US" dirty="0">
              <a:solidFill>
                <a:prstClr val="black"/>
              </a:solidFill>
            </a:endParaRPr>
          </a:p>
        </p:txBody>
      </p:sp>
    </p:spTree>
    <p:extLst>
      <p:ext uri="{BB962C8B-B14F-4D97-AF65-F5344CB8AC3E}">
        <p14:creationId xmlns:p14="http://schemas.microsoft.com/office/powerpoint/2010/main" val="2519729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36</a:t>
            </a:fld>
            <a:endParaRPr lang="en-US" altLang="en-US" dirty="0">
              <a:solidFill>
                <a:prstClr val="black"/>
              </a:solidFill>
            </a:endParaRPr>
          </a:p>
        </p:txBody>
      </p:sp>
    </p:spTree>
    <p:extLst>
      <p:ext uri="{BB962C8B-B14F-4D97-AF65-F5344CB8AC3E}">
        <p14:creationId xmlns:p14="http://schemas.microsoft.com/office/powerpoint/2010/main" val="3248746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37</a:t>
            </a:fld>
            <a:endParaRPr lang="en-US" altLang="en-US" dirty="0">
              <a:solidFill>
                <a:prstClr val="black"/>
              </a:solidFill>
            </a:endParaRPr>
          </a:p>
        </p:txBody>
      </p:sp>
    </p:spTree>
    <p:extLst>
      <p:ext uri="{BB962C8B-B14F-4D97-AF65-F5344CB8AC3E}">
        <p14:creationId xmlns:p14="http://schemas.microsoft.com/office/powerpoint/2010/main" val="815364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38</a:t>
            </a:fld>
            <a:endParaRPr lang="en-US" altLang="en-US" dirty="0">
              <a:solidFill>
                <a:prstClr val="black"/>
              </a:solidFill>
            </a:endParaRPr>
          </a:p>
        </p:txBody>
      </p:sp>
    </p:spTree>
    <p:extLst>
      <p:ext uri="{BB962C8B-B14F-4D97-AF65-F5344CB8AC3E}">
        <p14:creationId xmlns:p14="http://schemas.microsoft.com/office/powerpoint/2010/main" val="720064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39</a:t>
            </a:fld>
            <a:endParaRPr lang="en-US" altLang="en-US" dirty="0">
              <a:solidFill>
                <a:prstClr val="black"/>
              </a:solidFill>
            </a:endParaRPr>
          </a:p>
        </p:txBody>
      </p:sp>
    </p:spTree>
    <p:extLst>
      <p:ext uri="{BB962C8B-B14F-4D97-AF65-F5344CB8AC3E}">
        <p14:creationId xmlns:p14="http://schemas.microsoft.com/office/powerpoint/2010/main" val="3298388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40</a:t>
            </a:fld>
            <a:endParaRPr lang="en-US" altLang="en-US" dirty="0">
              <a:solidFill>
                <a:prstClr val="black"/>
              </a:solidFill>
            </a:endParaRPr>
          </a:p>
        </p:txBody>
      </p:sp>
    </p:spTree>
    <p:extLst>
      <p:ext uri="{BB962C8B-B14F-4D97-AF65-F5344CB8AC3E}">
        <p14:creationId xmlns:p14="http://schemas.microsoft.com/office/powerpoint/2010/main" val="1993935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41</a:t>
            </a:fld>
            <a:endParaRPr lang="en-US" altLang="en-US" dirty="0">
              <a:solidFill>
                <a:prstClr val="black"/>
              </a:solidFill>
            </a:endParaRPr>
          </a:p>
        </p:txBody>
      </p:sp>
    </p:spTree>
    <p:extLst>
      <p:ext uri="{BB962C8B-B14F-4D97-AF65-F5344CB8AC3E}">
        <p14:creationId xmlns:p14="http://schemas.microsoft.com/office/powerpoint/2010/main" val="403854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97100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42</a:t>
            </a:fld>
            <a:endParaRPr lang="en-US" altLang="en-US" dirty="0">
              <a:solidFill>
                <a:prstClr val="black"/>
              </a:solidFill>
            </a:endParaRPr>
          </a:p>
        </p:txBody>
      </p:sp>
    </p:spTree>
    <p:extLst>
      <p:ext uri="{BB962C8B-B14F-4D97-AF65-F5344CB8AC3E}">
        <p14:creationId xmlns:p14="http://schemas.microsoft.com/office/powerpoint/2010/main" val="2599417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819481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47</a:t>
            </a:fld>
            <a:endParaRPr lang="en-US" altLang="en-US" dirty="0">
              <a:solidFill>
                <a:prstClr val="black"/>
              </a:solidFill>
            </a:endParaRPr>
          </a:p>
        </p:txBody>
      </p:sp>
    </p:spTree>
    <p:extLst>
      <p:ext uri="{BB962C8B-B14F-4D97-AF65-F5344CB8AC3E}">
        <p14:creationId xmlns:p14="http://schemas.microsoft.com/office/powerpoint/2010/main" val="2196190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48</a:t>
            </a:fld>
            <a:endParaRPr lang="en-US" altLang="en-US" dirty="0">
              <a:solidFill>
                <a:prstClr val="black"/>
              </a:solidFill>
            </a:endParaRPr>
          </a:p>
        </p:txBody>
      </p:sp>
    </p:spTree>
    <p:extLst>
      <p:ext uri="{BB962C8B-B14F-4D97-AF65-F5344CB8AC3E}">
        <p14:creationId xmlns:p14="http://schemas.microsoft.com/office/powerpoint/2010/main" val="1878143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72:notes"/>
          <p:cNvSpPr txBox="1">
            <a:spLocks noGrp="1"/>
          </p:cNvSpPr>
          <p:nvPr>
            <p:ph type="body" idx="1"/>
          </p:nvPr>
        </p:nvSpPr>
        <p:spPr>
          <a:xfrm>
            <a:off x="685802" y="4400551"/>
            <a:ext cx="5486399" cy="3600450"/>
          </a:xfrm>
          <a:prstGeom prst="rect">
            <a:avLst/>
          </a:prstGeom>
        </p:spPr>
        <p:txBody>
          <a:bodyPr spcFirstLastPara="1" wrap="square" lIns="90697" tIns="45336" rIns="90697" bIns="45336" anchor="t" anchorCtr="0">
            <a:noAutofit/>
          </a:bodyPr>
          <a:lstStyle/>
          <a:p>
            <a:endParaRPr/>
          </a:p>
        </p:txBody>
      </p:sp>
      <p:sp>
        <p:nvSpPr>
          <p:cNvPr id="482" name="Google Shape;482;p72: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78057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4554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551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6896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52309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nect with DPH">
  <p:cSld name="Connect with DPH">
    <p:spTree>
      <p:nvGrpSpPr>
        <p:cNvPr id="1" name="Shape 42"/>
        <p:cNvGrpSpPr/>
        <p:nvPr/>
      </p:nvGrpSpPr>
      <p:grpSpPr>
        <a:xfrm>
          <a:off x="0" y="0"/>
          <a:ext cx="0" cy="0"/>
          <a:chOff x="0" y="0"/>
          <a:chExt cx="0" cy="0"/>
        </a:xfrm>
      </p:grpSpPr>
      <p:sp>
        <p:nvSpPr>
          <p:cNvPr id="43" name="Google Shape;43;p100"/>
          <p:cNvSpPr/>
          <p:nvPr/>
        </p:nvSpPr>
        <p:spPr>
          <a:xfrm>
            <a:off x="3" y="5"/>
            <a:ext cx="12192000" cy="977549"/>
          </a:xfrm>
          <a:prstGeom prst="rect">
            <a:avLst/>
          </a:prstGeom>
          <a:solidFill>
            <a:srgbClr val="4376BB"/>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4" name="Google Shape;44;p100"/>
          <p:cNvSpPr txBox="1"/>
          <p:nvPr/>
        </p:nvSpPr>
        <p:spPr>
          <a:xfrm>
            <a:off x="721897" y="293879"/>
            <a:ext cx="7086600" cy="677108"/>
          </a:xfrm>
          <a:prstGeom prst="rect">
            <a:avLst/>
          </a:prstGeom>
          <a:noFill/>
          <a:ln>
            <a:noFill/>
          </a:ln>
        </p:spPr>
        <p:txBody>
          <a:bodyPr spcFirstLastPara="1" wrap="square" lIns="91425" tIns="45700" rIns="91425" bIns="45700" anchor="t" anchorCtr="0">
            <a:spAutoFit/>
          </a:bodyPr>
          <a:lstStyle/>
          <a:p>
            <a:pPr>
              <a:buClr>
                <a:srgbClr val="000000"/>
              </a:buClr>
              <a:buSzPts val="3800"/>
              <a:buFont typeface="Arial"/>
              <a:buNone/>
            </a:pPr>
            <a:r>
              <a:rPr lang="en-US" sz="3800" b="1" kern="0">
                <a:solidFill>
                  <a:srgbClr val="000000"/>
                </a:solidFill>
                <a:ea typeface="Arial"/>
                <a:cs typeface="Arial"/>
                <a:sym typeface="Arial"/>
              </a:rPr>
              <a:t>Connect with DPH</a:t>
            </a:r>
            <a:endParaRPr kern="0">
              <a:solidFill>
                <a:srgbClr val="000000"/>
              </a:solidFill>
              <a:latin typeface="Calibri"/>
              <a:ea typeface="Calibri"/>
              <a:cs typeface="Calibri"/>
              <a:sym typeface="Calibri"/>
            </a:endParaRPr>
          </a:p>
        </p:txBody>
      </p:sp>
      <p:sp>
        <p:nvSpPr>
          <p:cNvPr id="45" name="Google Shape;45;p100"/>
          <p:cNvSpPr/>
          <p:nvPr/>
        </p:nvSpPr>
        <p:spPr>
          <a:xfrm>
            <a:off x="3" y="6510528"/>
            <a:ext cx="12192000" cy="347472"/>
          </a:xfrm>
          <a:prstGeom prst="rect">
            <a:avLst/>
          </a:prstGeom>
          <a:solidFill>
            <a:srgbClr val="2A3C4E"/>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6" name="Google Shape;46;p100"/>
          <p:cNvSpPr txBox="1">
            <a:spLocks noGrp="1"/>
          </p:cNvSpPr>
          <p:nvPr>
            <p:ph type="sldNum" idx="12"/>
          </p:nvPr>
        </p:nvSpPr>
        <p:spPr>
          <a:xfrm>
            <a:off x="8756529" y="6492501"/>
            <a:ext cx="27364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B5B5B5"/>
                </a:solidFill>
                <a:latin typeface="Calibri"/>
                <a:ea typeface="Calibri"/>
                <a:cs typeface="Calibri"/>
                <a:sym typeface="Calibri"/>
              </a:defRPr>
            </a:lvl1pPr>
            <a:lvl2pPr marL="0" marR="0" lvl="1" indent="0" algn="r" rtl="0">
              <a:spcBef>
                <a:spcPts val="0"/>
              </a:spcBef>
              <a:buNone/>
              <a:defRPr sz="1200">
                <a:solidFill>
                  <a:srgbClr val="B5B5B5"/>
                </a:solidFill>
                <a:latin typeface="Calibri"/>
                <a:ea typeface="Calibri"/>
                <a:cs typeface="Calibri"/>
                <a:sym typeface="Calibri"/>
              </a:defRPr>
            </a:lvl2pPr>
            <a:lvl3pPr marL="0" marR="0" lvl="2" indent="0" algn="r" rtl="0">
              <a:spcBef>
                <a:spcPts val="0"/>
              </a:spcBef>
              <a:buNone/>
              <a:defRPr sz="1200">
                <a:solidFill>
                  <a:srgbClr val="B5B5B5"/>
                </a:solidFill>
                <a:latin typeface="Calibri"/>
                <a:ea typeface="Calibri"/>
                <a:cs typeface="Calibri"/>
                <a:sym typeface="Calibri"/>
              </a:defRPr>
            </a:lvl3pPr>
            <a:lvl4pPr marL="0" marR="0" lvl="3" indent="0" algn="r" rtl="0">
              <a:spcBef>
                <a:spcPts val="0"/>
              </a:spcBef>
              <a:buNone/>
              <a:defRPr sz="1200">
                <a:solidFill>
                  <a:srgbClr val="B5B5B5"/>
                </a:solidFill>
                <a:latin typeface="Calibri"/>
                <a:ea typeface="Calibri"/>
                <a:cs typeface="Calibri"/>
                <a:sym typeface="Calibri"/>
              </a:defRPr>
            </a:lvl4pPr>
            <a:lvl5pPr marL="0" marR="0" lvl="4" indent="0" algn="r" rtl="0">
              <a:spcBef>
                <a:spcPts val="0"/>
              </a:spcBef>
              <a:buNone/>
              <a:defRPr sz="1200">
                <a:solidFill>
                  <a:srgbClr val="B5B5B5"/>
                </a:solidFill>
                <a:latin typeface="Calibri"/>
                <a:ea typeface="Calibri"/>
                <a:cs typeface="Calibri"/>
                <a:sym typeface="Calibri"/>
              </a:defRPr>
            </a:lvl5pPr>
            <a:lvl6pPr marL="0" marR="0" lvl="5" indent="0" algn="r" rtl="0">
              <a:spcBef>
                <a:spcPts val="0"/>
              </a:spcBef>
              <a:buNone/>
              <a:defRPr sz="1200">
                <a:solidFill>
                  <a:srgbClr val="B5B5B5"/>
                </a:solidFill>
                <a:latin typeface="Calibri"/>
                <a:ea typeface="Calibri"/>
                <a:cs typeface="Calibri"/>
                <a:sym typeface="Calibri"/>
              </a:defRPr>
            </a:lvl6pPr>
            <a:lvl7pPr marL="0" marR="0" lvl="6" indent="0" algn="r" rtl="0">
              <a:spcBef>
                <a:spcPts val="0"/>
              </a:spcBef>
              <a:buNone/>
              <a:defRPr sz="1200">
                <a:solidFill>
                  <a:srgbClr val="B5B5B5"/>
                </a:solidFill>
                <a:latin typeface="Calibri"/>
                <a:ea typeface="Calibri"/>
                <a:cs typeface="Calibri"/>
                <a:sym typeface="Calibri"/>
              </a:defRPr>
            </a:lvl7pPr>
            <a:lvl8pPr marL="0" marR="0" lvl="7" indent="0" algn="r" rtl="0">
              <a:spcBef>
                <a:spcPts val="0"/>
              </a:spcBef>
              <a:buNone/>
              <a:defRPr sz="1200">
                <a:solidFill>
                  <a:srgbClr val="B5B5B5"/>
                </a:solidFill>
                <a:latin typeface="Calibri"/>
                <a:ea typeface="Calibri"/>
                <a:cs typeface="Calibri"/>
                <a:sym typeface="Calibri"/>
              </a:defRPr>
            </a:lvl8pPr>
            <a:lvl9pPr marL="0" marR="0" lvl="8" indent="0" algn="r" rtl="0">
              <a:spcBef>
                <a:spcPts val="0"/>
              </a:spcBef>
              <a:buNone/>
              <a:defRPr sz="1200">
                <a:solidFill>
                  <a:srgbClr val="B5B5B5"/>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
        <p:nvSpPr>
          <p:cNvPr id="47" name="Google Shape;47;p100"/>
          <p:cNvSpPr txBox="1">
            <a:spLocks noGrp="1"/>
          </p:cNvSpPr>
          <p:nvPr>
            <p:ph type="ftr" idx="11"/>
          </p:nvPr>
        </p:nvSpPr>
        <p:spPr>
          <a:xfrm>
            <a:off x="611133" y="6510528"/>
            <a:ext cx="3816488" cy="33832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ACB8C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pic>
        <p:nvPicPr>
          <p:cNvPr id="48" name="Google Shape;48;p100" descr="C:\Users\ABCohen\AppData\Local\Microsoft\Windows\Temporary Internet Files\Content.IE5\43RR80EE\Twitter_bird_logo_2012.svg[1].png"/>
          <p:cNvPicPr preferRelativeResize="0"/>
          <p:nvPr/>
        </p:nvPicPr>
        <p:blipFill rotWithShape="1">
          <a:blip r:embed="rId2">
            <a:alphaModFix/>
          </a:blip>
          <a:srcRect/>
          <a:stretch/>
        </p:blipFill>
        <p:spPr>
          <a:xfrm>
            <a:off x="1272284" y="1353782"/>
            <a:ext cx="843195" cy="685799"/>
          </a:xfrm>
          <a:prstGeom prst="rect">
            <a:avLst/>
          </a:prstGeom>
          <a:noFill/>
          <a:ln>
            <a:noFill/>
          </a:ln>
        </p:spPr>
      </p:pic>
      <p:pic>
        <p:nvPicPr>
          <p:cNvPr id="49" name="Google Shape;49;p100" descr="C:\Users\ABCohen\AppData\Local\Microsoft\Windows\Temporary Internet Files\Content.IE5\75V1FWE6\LinkedIn_logo_initials[1].png"/>
          <p:cNvPicPr preferRelativeResize="0"/>
          <p:nvPr/>
        </p:nvPicPr>
        <p:blipFill rotWithShape="1">
          <a:blip r:embed="rId3">
            <a:alphaModFix/>
          </a:blip>
          <a:srcRect/>
          <a:stretch/>
        </p:blipFill>
        <p:spPr>
          <a:xfrm>
            <a:off x="1235403" y="2423785"/>
            <a:ext cx="838200" cy="838200"/>
          </a:xfrm>
          <a:prstGeom prst="rect">
            <a:avLst/>
          </a:prstGeom>
          <a:noFill/>
          <a:ln>
            <a:noFill/>
          </a:ln>
        </p:spPr>
      </p:pic>
      <p:sp>
        <p:nvSpPr>
          <p:cNvPr id="50" name="Google Shape;50;p100"/>
          <p:cNvSpPr/>
          <p:nvPr/>
        </p:nvSpPr>
        <p:spPr>
          <a:xfrm>
            <a:off x="2423327" y="1401900"/>
            <a:ext cx="9220201" cy="4401164"/>
          </a:xfrm>
          <a:prstGeom prst="rect">
            <a:avLst/>
          </a:prstGeom>
          <a:noFill/>
          <a:ln>
            <a:noFill/>
          </a:ln>
        </p:spPr>
        <p:txBody>
          <a:bodyPr spcFirstLastPara="1" wrap="square" lIns="91425" tIns="45700" rIns="91425" bIns="45700" anchor="t" anchorCtr="0">
            <a:spAutoFit/>
          </a:bodyPr>
          <a:lstStyle/>
          <a:p>
            <a:pPr>
              <a:buClr>
                <a:srgbClr val="000000"/>
              </a:buClr>
              <a:buSzPts val="3600"/>
              <a:buFont typeface="Calibri"/>
              <a:buNone/>
            </a:pPr>
            <a:r>
              <a:rPr lang="en-US" sz="3600" kern="0">
                <a:solidFill>
                  <a:srgbClr val="000000"/>
                </a:solidFill>
                <a:latin typeface="Calibri"/>
                <a:ea typeface="Calibri"/>
                <a:cs typeface="Calibri"/>
                <a:sym typeface="Calibri"/>
              </a:rPr>
              <a:t>@MassDPH</a:t>
            </a:r>
            <a:endParaRPr sz="3600" kern="0">
              <a:solidFill>
                <a:srgbClr val="000000"/>
              </a:solidFill>
              <a:latin typeface="Calibri"/>
              <a:ea typeface="Calibri"/>
              <a:cs typeface="Calibri"/>
              <a:sym typeface="Calibri"/>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Massachusetts Department of Public Health</a:t>
            </a:r>
            <a:endParaRPr sz="1400" kern="0">
              <a:solidFill>
                <a:srgbClr val="000000"/>
              </a:solidFill>
              <a:cs typeface="Arial"/>
              <a:sym typeface="Arial"/>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DPH blog</a:t>
            </a:r>
            <a:endParaRPr sz="1400" kern="0">
              <a:solidFill>
                <a:srgbClr val="000000"/>
              </a:solidFill>
              <a:cs typeface="Arial"/>
              <a:sym typeface="Arial"/>
            </a:endParaRPr>
          </a:p>
          <a:p>
            <a:pPr>
              <a:buClr>
                <a:srgbClr val="000000"/>
              </a:buClr>
              <a:buFont typeface="Arial"/>
              <a:buNone/>
            </a:pPr>
            <a:r>
              <a:rPr lang="en-US" sz="2800" kern="0">
                <a:solidFill>
                  <a:srgbClr val="000000"/>
                </a:solidFill>
                <a:latin typeface="Calibri"/>
                <a:ea typeface="Calibri"/>
                <a:cs typeface="Calibri"/>
                <a:sym typeface="Calibri"/>
              </a:rPr>
              <a:t>https://blog.mass.gov/publichealth</a:t>
            </a:r>
            <a:endParaRPr sz="1400" kern="0">
              <a:solidFill>
                <a:srgbClr val="000000"/>
              </a:solidFill>
              <a:cs typeface="Arial"/>
              <a:sym typeface="Arial"/>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www.mass.gov/dph</a:t>
            </a:r>
            <a:endParaRPr sz="1400" kern="0">
              <a:solidFill>
                <a:srgbClr val="000000"/>
              </a:solidFill>
              <a:cs typeface="Arial"/>
              <a:sym typeface="Arial"/>
            </a:endParaRPr>
          </a:p>
        </p:txBody>
      </p:sp>
      <p:pic>
        <p:nvPicPr>
          <p:cNvPr id="51" name="Google Shape;51;p100" descr="C:\Users\ABCohen\AppData\Local\Microsoft\Windows\Temporary Internet Files\Content.Outlook\L5IST9YM\DPHLogo_Blue.png"/>
          <p:cNvPicPr preferRelativeResize="0"/>
          <p:nvPr/>
        </p:nvPicPr>
        <p:blipFill rotWithShape="1">
          <a:blip r:embed="rId4">
            <a:alphaModFix/>
          </a:blip>
          <a:srcRect/>
          <a:stretch/>
        </p:blipFill>
        <p:spPr>
          <a:xfrm>
            <a:off x="1089651" y="4887053"/>
            <a:ext cx="1200149" cy="1200149"/>
          </a:xfrm>
          <a:prstGeom prst="rect">
            <a:avLst/>
          </a:prstGeom>
          <a:noFill/>
          <a:ln>
            <a:noFill/>
          </a:ln>
        </p:spPr>
      </p:pic>
      <p:pic>
        <p:nvPicPr>
          <p:cNvPr id="52" name="Google Shape;52;p100"/>
          <p:cNvPicPr preferRelativeResize="0"/>
          <p:nvPr/>
        </p:nvPicPr>
        <p:blipFill rotWithShape="1">
          <a:blip r:embed="rId5">
            <a:alphaModFix/>
          </a:blip>
          <a:srcRect/>
          <a:stretch/>
        </p:blipFill>
        <p:spPr>
          <a:xfrm>
            <a:off x="1089657" y="3597197"/>
            <a:ext cx="1129705" cy="1129705"/>
          </a:xfrm>
          <a:prstGeom prst="rect">
            <a:avLst/>
          </a:prstGeom>
          <a:noFill/>
          <a:ln>
            <a:noFill/>
          </a:ln>
        </p:spPr>
      </p:pic>
    </p:spTree>
    <p:extLst>
      <p:ext uri="{BB962C8B-B14F-4D97-AF65-F5344CB8AC3E}">
        <p14:creationId xmlns:p14="http://schemas.microsoft.com/office/powerpoint/2010/main" val="32508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15"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27"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52" y="173768"/>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3">
            <a:extLst>
              <a:ext uri="{FF2B5EF4-FFF2-40B4-BE49-F238E27FC236}">
                <a16:creationId xmlns=""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6"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73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5" y="649253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983219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AF37ED-E52C-D04B-BD70-B183C03E603D}"/>
              </a:ext>
            </a:extLst>
          </p:cNvPr>
          <p:cNvSpPr>
            <a:spLocks noGrp="1"/>
          </p:cNvSpPr>
          <p:nvPr>
            <p:ph sz="half" idx="1" hasCustomPrompt="1"/>
          </p:nvPr>
        </p:nvSpPr>
        <p:spPr>
          <a:xfrm>
            <a:off x="838217"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 xmlns:a16="http://schemas.microsoft.com/office/drawing/2014/main" id="{06BF9CA7-3F15-9446-8EB4-C69A47791146}"/>
              </a:ext>
            </a:extLst>
          </p:cNvPr>
          <p:cNvSpPr>
            <a:spLocks noGrp="1"/>
          </p:cNvSpPr>
          <p:nvPr>
            <p:ph sz="half" idx="2" hasCustomPrompt="1"/>
          </p:nvPr>
        </p:nvSpPr>
        <p:spPr>
          <a:xfrm>
            <a:off x="6172203"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 xmlns:a16="http://schemas.microsoft.com/office/drawing/2014/main" id="{5E6C81A7-EF54-644A-A3A3-A900741EE329}"/>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 xmlns:a16="http://schemas.microsoft.com/office/drawing/2014/main" id="{093944A5-DA90-DB40-BCC8-0A6C4A82F040}"/>
              </a:ext>
            </a:extLst>
          </p:cNvPr>
          <p:cNvSpPr>
            <a:spLocks noGrp="1"/>
          </p:cNvSpPr>
          <p:nvPr>
            <p:ph type="sldNum" sz="quarter" idx="4"/>
          </p:nvPr>
        </p:nvSpPr>
        <p:spPr>
          <a:xfrm>
            <a:off x="8756535" y="649253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 xmlns:a16="http://schemas.microsoft.com/office/drawing/2014/main" id="{9C11C5B4-7BBB-FC41-86C0-AAB198118171}"/>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55179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61A8284-67CC-404B-90F5-554DCBF9132D}"/>
              </a:ext>
            </a:extLst>
          </p:cNvPr>
          <p:cNvSpPr>
            <a:spLocks noGrp="1"/>
          </p:cNvSpPr>
          <p:nvPr>
            <p:ph type="body" idx="1"/>
          </p:nvPr>
        </p:nvSpPr>
        <p:spPr>
          <a:xfrm>
            <a:off x="83980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5A90A712-FBB8-5B49-9A19-7524CF76EC3A}"/>
              </a:ext>
            </a:extLst>
          </p:cNvPr>
          <p:cNvSpPr>
            <a:spLocks noGrp="1"/>
          </p:cNvSpPr>
          <p:nvPr>
            <p:ph sz="half" idx="2" hasCustomPrompt="1"/>
          </p:nvPr>
        </p:nvSpPr>
        <p:spPr>
          <a:xfrm>
            <a:off x="83980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 xmlns:a16="http://schemas.microsoft.com/office/drawing/2014/main" id="{55855752-6A74-934C-B334-F2DD6B79DA48}"/>
              </a:ext>
            </a:extLst>
          </p:cNvPr>
          <p:cNvSpPr>
            <a:spLocks noGrp="1"/>
          </p:cNvSpPr>
          <p:nvPr>
            <p:ph type="body" sz="quarter" idx="3"/>
          </p:nvPr>
        </p:nvSpPr>
        <p:spPr>
          <a:xfrm>
            <a:off x="6172207"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51ED7E2-1F15-7C46-9001-20B2F8A00C5A}"/>
              </a:ext>
            </a:extLst>
          </p:cNvPr>
          <p:cNvSpPr>
            <a:spLocks noGrp="1"/>
          </p:cNvSpPr>
          <p:nvPr>
            <p:ph sz="quarter" idx="4" hasCustomPrompt="1"/>
          </p:nvPr>
        </p:nvSpPr>
        <p:spPr>
          <a:xfrm>
            <a:off x="6172207"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 xmlns:a16="http://schemas.microsoft.com/office/drawing/2014/main" id="{599027F3-96A1-F54F-89E8-F47E6B10DE1B}"/>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 xmlns:a16="http://schemas.microsoft.com/office/drawing/2014/main" id="{97CFBF09-BBCF-454C-91A3-1D89A60FA302}"/>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 xmlns:a16="http://schemas.microsoft.com/office/drawing/2014/main" id="{EEF3B907-07EC-464A-9168-21644716BCF2}"/>
              </a:ext>
            </a:extLst>
          </p:cNvPr>
          <p:cNvSpPr>
            <a:spLocks noGrp="1"/>
          </p:cNvSpPr>
          <p:nvPr>
            <p:ph type="sldNum" sz="quarter" idx="10"/>
          </p:nvPr>
        </p:nvSpPr>
        <p:spPr>
          <a:xfrm>
            <a:off x="8756535" y="649253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399007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F63E049E-FD56-F54C-8BAD-BC944A51238B}"/>
              </a:ext>
            </a:extLst>
          </p:cNvPr>
          <p:cNvSpPr txBox="1"/>
          <p:nvPr userDrawn="1"/>
        </p:nvSpPr>
        <p:spPr>
          <a:xfrm>
            <a:off x="721911"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Connect with DPH</a:t>
            </a:r>
            <a:endParaRPr lang="en-US" dirty="0">
              <a:solidFill>
                <a:prstClr val="black"/>
              </a:solidFil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5" y="649253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301" y="1353820"/>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8F5FDECC-88AB-4247-9773-F39572AE3242}"/>
              </a:ext>
            </a:extLst>
          </p:cNvPr>
          <p:cNvSpPr/>
          <p:nvPr userDrawn="1"/>
        </p:nvSpPr>
        <p:spPr>
          <a:xfrm>
            <a:off x="2423333" y="1401898"/>
            <a:ext cx="9220201" cy="4401205"/>
          </a:xfrm>
          <a:prstGeom prst="rect">
            <a:avLst/>
          </a:prstGeom>
        </p:spPr>
        <p:txBody>
          <a:bodyPr wrap="square">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68" y="4887091"/>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77" y="3597197"/>
            <a:ext cx="1129705" cy="1129705"/>
          </a:xfrm>
          <a:prstGeom prst="rect">
            <a:avLst/>
          </a:prstGeom>
        </p:spPr>
      </p:pic>
    </p:spTree>
    <p:extLst>
      <p:ext uri="{BB962C8B-B14F-4D97-AF65-F5344CB8AC3E}">
        <p14:creationId xmlns:p14="http://schemas.microsoft.com/office/powerpoint/2010/main" val="37119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17" y="533400"/>
            <a:ext cx="10972801"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17" y="1600200"/>
            <a:ext cx="10972801"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1" y="18288"/>
            <a:ext cx="3860800" cy="329184"/>
          </a:xfrm>
          <a:prstGeom prst="rect">
            <a:avLst/>
          </a:prstGeom>
        </p:spPr>
        <p:txBody>
          <a:bodyPr/>
          <a:lstStyle/>
          <a:p>
            <a:fld id="{6396A3A3-94A6-4E5B-AF39-173ACA3E61CC}" type="datetime2">
              <a:rPr lang="en-US" smtClean="0">
                <a:solidFill>
                  <a:prstClr val="black"/>
                </a:solidFill>
              </a:rPr>
              <a:pPr/>
              <a:t>Wednesday, November 18, 2020</a:t>
            </a:fld>
            <a:endParaRPr lang="en-US">
              <a:solidFill>
                <a:prstClr val="black"/>
              </a:solidFill>
            </a:endParaRPr>
          </a:p>
        </p:txBody>
      </p:sp>
      <p:sp>
        <p:nvSpPr>
          <p:cNvPr id="5" name="Footer Placeholder 4"/>
          <p:cNvSpPr>
            <a:spLocks noGrp="1"/>
          </p:cNvSpPr>
          <p:nvPr>
            <p:ph type="ftr" sz="quarter" idx="11"/>
          </p:nvPr>
        </p:nvSpPr>
        <p:spPr>
          <a:xfrm>
            <a:off x="4572001" y="18288"/>
            <a:ext cx="5486400" cy="329184"/>
          </a:xfrm>
          <a:prstGeom prst="rect">
            <a:avLst/>
          </a:prstGeom>
        </p:spPr>
        <p:txBody>
          <a:bodyPr/>
          <a:lstStyle/>
          <a:p>
            <a:pPr algn="r"/>
            <a:endParaRPr lang="en-US" dirty="0">
              <a:solidFill>
                <a:prstClr val="black"/>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7153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7" y="2130431"/>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 xmlns:a16="http://schemas.microsoft.com/office/drawing/2014/main" id="{4CC38585-9175-5F41-B983-E626A8B41D81}"/>
              </a:ext>
            </a:extLst>
          </p:cNvPr>
          <p:cNvSpPr/>
          <p:nvPr userDrawn="1"/>
        </p:nvSpPr>
        <p:spPr>
          <a:xfrm>
            <a:off x="3"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a:extLst>
              <a:ext uri="{FF2B5EF4-FFF2-40B4-BE49-F238E27FC236}">
                <a16:creationId xmlns="" xmlns:a16="http://schemas.microsoft.com/office/drawing/2014/main" id="{A57BF16A-46A2-2C4D-B679-429BA6325698}"/>
              </a:ext>
            </a:extLst>
          </p:cNvPr>
          <p:cNvSpPr txBox="1"/>
          <p:nvPr userDrawn="1"/>
        </p:nvSpPr>
        <p:spPr>
          <a:xfrm>
            <a:off x="1768629" y="173756"/>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8">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13" y="0"/>
            <a:ext cx="1185447" cy="2487495"/>
          </a:xfrm>
          <a:prstGeom prst="rect">
            <a:avLst/>
          </a:prstGeom>
          <a:solidFill>
            <a:schemeClr val="bg1"/>
          </a:solidFill>
        </p:spPr>
      </p:pic>
    </p:spTree>
    <p:extLst>
      <p:ext uri="{BB962C8B-B14F-4D97-AF65-F5344CB8AC3E}">
        <p14:creationId xmlns:p14="http://schemas.microsoft.com/office/powerpoint/2010/main" val="394887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6" y="649249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404925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3"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6" y="649249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981014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10"/>
          </p:nvPr>
        </p:nvSpPr>
        <p:spPr>
          <a:xfrm>
            <a:off x="8756526" y="649249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52546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15"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26"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52" y="173768"/>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23" y="0"/>
            <a:ext cx="1185447" cy="2487495"/>
          </a:xfrm>
          <a:prstGeom prst="rect">
            <a:avLst/>
          </a:prstGeom>
          <a:solidFill>
            <a:schemeClr val="bg1"/>
          </a:solidFill>
        </p:spPr>
      </p:pic>
    </p:spTree>
    <p:extLst>
      <p:ext uri="{BB962C8B-B14F-4D97-AF65-F5344CB8AC3E}">
        <p14:creationId xmlns:p14="http://schemas.microsoft.com/office/powerpoint/2010/main" val="2994304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AF37ED-E52C-D04B-BD70-B183C03E603D}"/>
              </a:ext>
            </a:extLst>
          </p:cNvPr>
          <p:cNvSpPr>
            <a:spLocks noGrp="1"/>
          </p:cNvSpPr>
          <p:nvPr>
            <p:ph sz="half" idx="1" hasCustomPrompt="1"/>
          </p:nvPr>
        </p:nvSpPr>
        <p:spPr>
          <a:xfrm>
            <a:off x="838203"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 xmlns:a16="http://schemas.microsoft.com/office/drawing/2014/main" id="{5E6C81A7-EF54-644A-A3A3-A900741EE329}"/>
              </a:ext>
            </a:extLst>
          </p:cNvPr>
          <p:cNvSpPr/>
          <p:nvPr userDrawn="1"/>
        </p:nvSpPr>
        <p:spPr>
          <a:xfrm>
            <a:off x="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 xmlns:a16="http://schemas.microsoft.com/office/drawing/2014/main" id="{093944A5-DA90-DB40-BCC8-0A6C4A82F040}"/>
              </a:ext>
            </a:extLst>
          </p:cNvPr>
          <p:cNvSpPr>
            <a:spLocks noGrp="1"/>
          </p:cNvSpPr>
          <p:nvPr>
            <p:ph type="sldNum" sz="quarter" idx="4"/>
          </p:nvPr>
        </p:nvSpPr>
        <p:spPr>
          <a:xfrm>
            <a:off x="8756526" y="649249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 xmlns:a16="http://schemas.microsoft.com/office/drawing/2014/main" id="{9C11C5B4-7BBB-FC41-86C0-AAB198118171}"/>
              </a:ext>
            </a:extLst>
          </p:cNvPr>
          <p:cNvSpPr/>
          <p:nvPr userDrawn="1"/>
        </p:nvSpPr>
        <p:spPr>
          <a:xfrm>
            <a:off x="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a:extLst>
              <a:ext uri="{FF2B5EF4-FFF2-40B4-BE49-F238E27FC236}">
                <a16:creationId xmlns="" xmlns:a16="http://schemas.microsoft.com/office/drawing/2014/main" id="{D6E2F905-B39E-504D-8E43-B107523010D3}"/>
              </a:ext>
            </a:extLst>
          </p:cNvPr>
          <p:cNvSpPr txBox="1"/>
          <p:nvPr userDrawn="1"/>
        </p:nvSpPr>
        <p:spPr>
          <a:xfrm>
            <a:off x="721897"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Title of Slide</a:t>
            </a:r>
            <a:endParaRPr lang="en-US" dirty="0">
              <a:solidFill>
                <a:prstClr val="black"/>
              </a:solidFill>
            </a:endParaRPr>
          </a:p>
        </p:txBody>
      </p:sp>
    </p:spTree>
    <p:extLst>
      <p:ext uri="{BB962C8B-B14F-4D97-AF65-F5344CB8AC3E}">
        <p14:creationId xmlns:p14="http://schemas.microsoft.com/office/powerpoint/2010/main" val="3008638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61A8284-67CC-404B-90F5-554DCBF9132D}"/>
              </a:ext>
            </a:extLst>
          </p:cNvPr>
          <p:cNvSpPr>
            <a:spLocks noGrp="1"/>
          </p:cNvSpPr>
          <p:nvPr>
            <p:ph type="body" idx="1"/>
          </p:nvPr>
        </p:nvSpPr>
        <p:spPr>
          <a:xfrm>
            <a:off x="839791"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5A90A712-FBB8-5B49-9A19-7524CF76EC3A}"/>
              </a:ext>
            </a:extLst>
          </p:cNvPr>
          <p:cNvSpPr>
            <a:spLocks noGrp="1"/>
          </p:cNvSpPr>
          <p:nvPr>
            <p:ph sz="half" idx="2" hasCustomPrompt="1"/>
          </p:nvPr>
        </p:nvSpPr>
        <p:spPr>
          <a:xfrm>
            <a:off x="839791"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 xmlns:a16="http://schemas.microsoft.com/office/drawing/2014/main" id="{55855752-6A74-934C-B334-F2DD6B79DA48}"/>
              </a:ext>
            </a:extLst>
          </p:cNvPr>
          <p:cNvSpPr>
            <a:spLocks noGrp="1"/>
          </p:cNvSpPr>
          <p:nvPr>
            <p:ph type="body" sz="quarter" idx="3"/>
          </p:nvPr>
        </p:nvSpPr>
        <p:spPr>
          <a:xfrm>
            <a:off x="6172201"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51ED7E2-1F15-7C46-9001-20B2F8A00C5A}"/>
              </a:ext>
            </a:extLst>
          </p:cNvPr>
          <p:cNvSpPr>
            <a:spLocks noGrp="1"/>
          </p:cNvSpPr>
          <p:nvPr>
            <p:ph sz="quarter" idx="4" hasCustomPrompt="1"/>
          </p:nvPr>
        </p:nvSpPr>
        <p:spPr>
          <a:xfrm>
            <a:off x="6172201"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 xmlns:a16="http://schemas.microsoft.com/office/drawing/2014/main" id="{599027F3-96A1-F54F-89E8-F47E6B10DE1B}"/>
              </a:ext>
            </a:extLst>
          </p:cNvPr>
          <p:cNvSpPr/>
          <p:nvPr userDrawn="1"/>
        </p:nvSpPr>
        <p:spPr>
          <a:xfrm>
            <a:off x="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a:extLst>
              <a:ext uri="{FF2B5EF4-FFF2-40B4-BE49-F238E27FC236}">
                <a16:creationId xmlns="" xmlns:a16="http://schemas.microsoft.com/office/drawing/2014/main" id="{6DF137F5-2097-674B-B3F7-F6DD317C147C}"/>
              </a:ext>
            </a:extLst>
          </p:cNvPr>
          <p:cNvSpPr txBox="1"/>
          <p:nvPr userDrawn="1"/>
        </p:nvSpPr>
        <p:spPr>
          <a:xfrm>
            <a:off x="721897"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Title of Slide</a:t>
            </a:r>
            <a:endParaRPr lang="en-US" dirty="0">
              <a:solidFill>
                <a:prstClr val="black"/>
              </a:solidFill>
            </a:endParaRPr>
          </a:p>
        </p:txBody>
      </p:sp>
      <p:sp>
        <p:nvSpPr>
          <p:cNvPr id="12" name="Rectangle 11">
            <a:extLst>
              <a:ext uri="{FF2B5EF4-FFF2-40B4-BE49-F238E27FC236}">
                <a16:creationId xmlns="" xmlns:a16="http://schemas.microsoft.com/office/drawing/2014/main" id="{97CFBF09-BBCF-454C-91A3-1D89A60FA302}"/>
              </a:ext>
            </a:extLst>
          </p:cNvPr>
          <p:cNvSpPr/>
          <p:nvPr userDrawn="1"/>
        </p:nvSpPr>
        <p:spPr>
          <a:xfrm>
            <a:off x="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 xmlns:a16="http://schemas.microsoft.com/office/drawing/2014/main" id="{EEF3B907-07EC-464A-9168-21644716BCF2}"/>
              </a:ext>
            </a:extLst>
          </p:cNvPr>
          <p:cNvSpPr>
            <a:spLocks noGrp="1"/>
          </p:cNvSpPr>
          <p:nvPr>
            <p:ph type="sldNum" sz="quarter" idx="10"/>
          </p:nvPr>
        </p:nvSpPr>
        <p:spPr>
          <a:xfrm>
            <a:off x="8756526" y="649249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52303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a:extLst>
              <a:ext uri="{FF2B5EF4-FFF2-40B4-BE49-F238E27FC236}">
                <a16:creationId xmlns="" xmlns:a16="http://schemas.microsoft.com/office/drawing/2014/main" id="{F63E049E-FD56-F54C-8BAD-BC944A51238B}"/>
              </a:ext>
            </a:extLst>
          </p:cNvPr>
          <p:cNvSpPr txBox="1"/>
          <p:nvPr userDrawn="1"/>
        </p:nvSpPr>
        <p:spPr>
          <a:xfrm>
            <a:off x="721897" y="159655"/>
            <a:ext cx="7086600" cy="707886"/>
          </a:xfrm>
          <a:prstGeom prst="rect">
            <a:avLst/>
          </a:prstGeom>
          <a:noFill/>
        </p:spPr>
        <p:txBody>
          <a:bodyPr wrap="square" rtlCol="0">
            <a:spAutoFit/>
          </a:bodyPr>
          <a:lstStyle/>
          <a:p>
            <a:pPr>
              <a:defRPr/>
            </a:pPr>
            <a:r>
              <a:rPr lang="en-US" sz="4000" b="1" dirty="0">
                <a:solidFill>
                  <a:prstClr val="black"/>
                </a:solidFill>
                <a:cs typeface="Arial" charset="0"/>
              </a:rPr>
              <a:t>Connect with DPH</a:t>
            </a:r>
            <a:endParaRPr lang="en-US" sz="2000" dirty="0">
              <a:solidFill>
                <a:prstClr val="black"/>
              </a:solidFil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6" y="649249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4" y="1353774"/>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8F5FDECC-88AB-4247-9773-F39572AE3242}"/>
              </a:ext>
            </a:extLst>
          </p:cNvPr>
          <p:cNvSpPr/>
          <p:nvPr userDrawn="1"/>
        </p:nvSpPr>
        <p:spPr>
          <a:xfrm>
            <a:off x="2423324" y="1401898"/>
            <a:ext cx="9220201" cy="4401205"/>
          </a:xfrm>
          <a:prstGeom prst="rect">
            <a:avLst/>
          </a:prstGeom>
        </p:spPr>
        <p:txBody>
          <a:bodyPr wrap="square">
            <a:spAutoFit/>
          </a:bodyPr>
          <a:lstStyle/>
          <a:p>
            <a:pPr fontAlgn="base">
              <a:defRPr/>
            </a:pPr>
            <a:r>
              <a:rPr lang="en-US" sz="3600" dirty="0">
                <a:solidFill>
                  <a:prstClr val="black"/>
                </a:solidFill>
              </a:rPr>
              <a:t>@MassDPH</a:t>
            </a: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51" y="4887045"/>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2" y="3597197"/>
            <a:ext cx="1129705" cy="1129705"/>
          </a:xfrm>
          <a:prstGeom prst="rect">
            <a:avLst/>
          </a:prstGeom>
        </p:spPr>
      </p:pic>
    </p:spTree>
    <p:extLst>
      <p:ext uri="{BB962C8B-B14F-4D97-AF65-F5344CB8AC3E}">
        <p14:creationId xmlns:p14="http://schemas.microsoft.com/office/powerpoint/2010/main" val="428834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3"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itle 2">
            <a:extLst>
              <a:ext uri="{FF2B5EF4-FFF2-40B4-BE49-F238E27FC236}">
                <a16:creationId xmlns="" xmlns:a16="http://schemas.microsoft.com/office/drawing/2014/main" id="{C0A2F920-3F11-AE49-8B23-113E3DB9044E}"/>
              </a:ext>
            </a:extLst>
          </p:cNvPr>
          <p:cNvSpPr txBox="1">
            <a:spLocks/>
          </p:cNvSpPr>
          <p:nvPr userDrawn="1"/>
        </p:nvSpPr>
        <p:spPr>
          <a:xfrm>
            <a:off x="2142582" y="1725493"/>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cap="none" dirty="0">
                <a:solidFill>
                  <a:sysClr val="windowText" lastClr="000000"/>
                </a:solidFill>
                <a:latin typeface="Calibri"/>
              </a:rPr>
              <a:t>Thank You!</a:t>
            </a: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29" y="173756"/>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13" y="0"/>
            <a:ext cx="1185447" cy="2487495"/>
          </a:xfrm>
          <a:prstGeom prst="rect">
            <a:avLst/>
          </a:prstGeom>
          <a:solidFill>
            <a:schemeClr val="bg1"/>
          </a:solidFill>
        </p:spPr>
      </p:pic>
      <p:sp>
        <p:nvSpPr>
          <p:cNvPr id="10" name="Subtitle 3">
            <a:extLst>
              <a:ext uri="{FF2B5EF4-FFF2-40B4-BE49-F238E27FC236}">
                <a16:creationId xmlns="" xmlns:a16="http://schemas.microsoft.com/office/drawing/2014/main" id="{73BCFC28-B021-C74C-B60E-3525D726A156}"/>
              </a:ext>
            </a:extLst>
          </p:cNvPr>
          <p:cNvSpPr txBox="1">
            <a:spLocks/>
          </p:cNvSpPr>
          <p:nvPr userDrawn="1"/>
        </p:nvSpPr>
        <p:spPr>
          <a:xfrm>
            <a:off x="4199983"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dirty="0">
                <a:solidFill>
                  <a:sysClr val="window" lastClr="FFFFFF"/>
                </a:solidFill>
              </a:rPr>
              <a:t>Name of Presenter</a:t>
            </a:r>
          </a:p>
          <a:p>
            <a:pPr algn="ctr">
              <a:defRPr/>
            </a:pPr>
            <a:r>
              <a:rPr lang="en-US" altLang="en-US" dirty="0">
                <a:solidFill>
                  <a:sysClr val="window" lastClr="FFFFFF"/>
                </a:solidFill>
              </a:rPr>
              <a:t>first.last@state.ma.us</a:t>
            </a:r>
          </a:p>
        </p:txBody>
      </p:sp>
    </p:spTree>
    <p:extLst>
      <p:ext uri="{BB962C8B-B14F-4D97-AF65-F5344CB8AC3E}">
        <p14:creationId xmlns:p14="http://schemas.microsoft.com/office/powerpoint/2010/main" val="2112882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5" y="2130428"/>
            <a:ext cx="8492456"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 xmlns:a16="http://schemas.microsoft.com/office/drawing/2014/main" id="{4CC38585-9175-5F41-B983-E626A8B41D81}"/>
              </a:ext>
            </a:extLst>
          </p:cNvPr>
          <p:cNvSpPr/>
          <p:nvPr userDrawn="1"/>
        </p:nvSpPr>
        <p:spPr>
          <a:xfrm>
            <a:off x="1"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8" name="TextBox 7">
            <a:extLst>
              <a:ext uri="{FF2B5EF4-FFF2-40B4-BE49-F238E27FC236}">
                <a16:creationId xmlns="" xmlns:a16="http://schemas.microsoft.com/office/drawing/2014/main" id="{A57BF16A-46A2-2C4D-B679-429BA6325698}"/>
              </a:ext>
            </a:extLst>
          </p:cNvPr>
          <p:cNvSpPr txBox="1"/>
          <p:nvPr userDrawn="1"/>
        </p:nvSpPr>
        <p:spPr>
          <a:xfrm>
            <a:off x="1768627" y="173756"/>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latin typeface="Garamond" pitchFamily="18" charset="0"/>
                <a:ea typeface="ＭＳ Ｐゴシック" pitchFamily="34" charset="-128"/>
              </a:rPr>
              <a:t>  Massachusetts Department of Public Health</a:t>
            </a:r>
          </a:p>
        </p:txBody>
      </p:sp>
      <p:pic>
        <p:nvPicPr>
          <p:cNvPr id="9" name="Picture 8">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14" y="2"/>
            <a:ext cx="1185447" cy="2487495"/>
          </a:xfrm>
          <a:prstGeom prst="rect">
            <a:avLst/>
          </a:prstGeom>
          <a:solidFill>
            <a:schemeClr val="bg1"/>
          </a:solidFill>
        </p:spPr>
      </p:pic>
    </p:spTree>
    <p:extLst>
      <p:ext uri="{BB962C8B-B14F-4D97-AF65-F5344CB8AC3E}">
        <p14:creationId xmlns:p14="http://schemas.microsoft.com/office/powerpoint/2010/main" val="1370800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9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448695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9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776821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9"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9"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10"/>
          </p:nvPr>
        </p:nvSpPr>
        <p:spPr>
          <a:xfrm>
            <a:off x="8756523" y="649249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66732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AF37ED-E52C-D04B-BD70-B183C03E603D}"/>
              </a:ext>
            </a:extLst>
          </p:cNvPr>
          <p:cNvSpPr>
            <a:spLocks noGrp="1"/>
          </p:cNvSpPr>
          <p:nvPr>
            <p:ph sz="half" idx="1" hasCustomPrompt="1"/>
          </p:nvPr>
        </p:nvSpPr>
        <p:spPr>
          <a:xfrm>
            <a:off x="838203"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 xmlns:a16="http://schemas.microsoft.com/office/drawing/2014/main" id="{06BF9CA7-3F15-9446-8EB4-C69A47791146}"/>
              </a:ext>
            </a:extLst>
          </p:cNvPr>
          <p:cNvSpPr>
            <a:spLocks noGrp="1"/>
          </p:cNvSpPr>
          <p:nvPr>
            <p:ph sz="half" idx="2" hasCustomPrompt="1"/>
          </p:nvPr>
        </p:nvSpPr>
        <p:spPr>
          <a:xfrm>
            <a:off x="6172203"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 xmlns:a16="http://schemas.microsoft.com/office/drawing/2014/main" id="{5E6C81A7-EF54-644A-A3A3-A900741EE329}"/>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9" name="Slide Number Placeholder 5">
            <a:extLst>
              <a:ext uri="{FF2B5EF4-FFF2-40B4-BE49-F238E27FC236}">
                <a16:creationId xmlns="" xmlns:a16="http://schemas.microsoft.com/office/drawing/2014/main" id="{093944A5-DA90-DB40-BCC8-0A6C4A82F040}"/>
              </a:ext>
            </a:extLst>
          </p:cNvPr>
          <p:cNvSpPr>
            <a:spLocks noGrp="1"/>
          </p:cNvSpPr>
          <p:nvPr>
            <p:ph type="sldNum" sz="quarter" idx="4"/>
          </p:nvPr>
        </p:nvSpPr>
        <p:spPr>
          <a:xfrm>
            <a:off x="8756523" y="649249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 xmlns:a16="http://schemas.microsoft.com/office/drawing/2014/main" id="{9C11C5B4-7BBB-FC41-86C0-AAB198118171}"/>
              </a:ext>
            </a:extLst>
          </p:cNvPr>
          <p:cNvSpPr/>
          <p:nvPr userDrawn="1"/>
        </p:nvSpPr>
        <p:spPr>
          <a:xfrm>
            <a:off x="1"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2" name="TextBox 11">
            <a:extLst>
              <a:ext uri="{FF2B5EF4-FFF2-40B4-BE49-F238E27FC236}">
                <a16:creationId xmlns="" xmlns:a16="http://schemas.microsoft.com/office/drawing/2014/main" id="{D6E2F905-B39E-504D-8E43-B107523010D3}"/>
              </a:ext>
            </a:extLst>
          </p:cNvPr>
          <p:cNvSpPr txBox="1"/>
          <p:nvPr userDrawn="1"/>
        </p:nvSpPr>
        <p:spPr>
          <a:xfrm>
            <a:off x="721896" y="293879"/>
            <a:ext cx="7086599" cy="677108"/>
          </a:xfrm>
          <a:prstGeom prst="rect">
            <a:avLst/>
          </a:prstGeom>
          <a:noFill/>
        </p:spPr>
        <p:txBody>
          <a:bodyPr wrap="square" rtlCol="0">
            <a:spAutoFit/>
          </a:bodyPr>
          <a:lstStyle/>
          <a:p>
            <a:pPr>
              <a:defRPr/>
            </a:pPr>
            <a:r>
              <a:rPr lang="en-US" sz="3800" b="1" dirty="0">
                <a:solidFill>
                  <a:prstClr val="black"/>
                </a:solidFill>
                <a:latin typeface="Arial" charset="0"/>
                <a:ea typeface="ＭＳ Ｐゴシック" pitchFamily="34" charset="-128"/>
                <a:cs typeface="Arial" charset="0"/>
              </a:rPr>
              <a:t>Title of Slide</a:t>
            </a:r>
            <a:endParaRPr lang="en-US" sz="2400" dirty="0">
              <a:solidFill>
                <a:prstClr val="black"/>
              </a:solidFill>
              <a:latin typeface="Garamond" pitchFamily="18" charset="0"/>
              <a:ea typeface="ＭＳ Ｐゴシック" pitchFamily="34" charset="-128"/>
            </a:endParaRPr>
          </a:p>
        </p:txBody>
      </p:sp>
    </p:spTree>
    <p:extLst>
      <p:ext uri="{BB962C8B-B14F-4D97-AF65-F5344CB8AC3E}">
        <p14:creationId xmlns:p14="http://schemas.microsoft.com/office/powerpoint/2010/main" val="3202389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61A8284-67CC-404B-90F5-554DCBF9132D}"/>
              </a:ext>
            </a:extLst>
          </p:cNvPr>
          <p:cNvSpPr>
            <a:spLocks noGrp="1"/>
          </p:cNvSpPr>
          <p:nvPr>
            <p:ph type="body" idx="1"/>
          </p:nvPr>
        </p:nvSpPr>
        <p:spPr>
          <a:xfrm>
            <a:off x="839791"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5A90A712-FBB8-5B49-9A19-7524CF76EC3A}"/>
              </a:ext>
            </a:extLst>
          </p:cNvPr>
          <p:cNvSpPr>
            <a:spLocks noGrp="1"/>
          </p:cNvSpPr>
          <p:nvPr>
            <p:ph sz="half" idx="2" hasCustomPrompt="1"/>
          </p:nvPr>
        </p:nvSpPr>
        <p:spPr>
          <a:xfrm>
            <a:off x="839791"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 xmlns:a16="http://schemas.microsoft.com/office/drawing/2014/main" id="{599027F3-96A1-F54F-89E8-F47E6B10DE1B}"/>
              </a:ext>
            </a:extLst>
          </p:cNvPr>
          <p:cNvSpPr/>
          <p:nvPr userDrawn="1"/>
        </p:nvSpPr>
        <p:spPr>
          <a:xfrm>
            <a:off x="1"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1" name="TextBox 10">
            <a:extLst>
              <a:ext uri="{FF2B5EF4-FFF2-40B4-BE49-F238E27FC236}">
                <a16:creationId xmlns="" xmlns:a16="http://schemas.microsoft.com/office/drawing/2014/main" id="{6DF137F5-2097-674B-B3F7-F6DD317C147C}"/>
              </a:ext>
            </a:extLst>
          </p:cNvPr>
          <p:cNvSpPr txBox="1"/>
          <p:nvPr userDrawn="1"/>
        </p:nvSpPr>
        <p:spPr>
          <a:xfrm>
            <a:off x="721896" y="293879"/>
            <a:ext cx="7086599" cy="677108"/>
          </a:xfrm>
          <a:prstGeom prst="rect">
            <a:avLst/>
          </a:prstGeom>
          <a:noFill/>
        </p:spPr>
        <p:txBody>
          <a:bodyPr wrap="square" rtlCol="0">
            <a:spAutoFit/>
          </a:bodyPr>
          <a:lstStyle/>
          <a:p>
            <a:pPr>
              <a:defRPr/>
            </a:pPr>
            <a:r>
              <a:rPr lang="en-US" sz="3800" b="1" dirty="0">
                <a:solidFill>
                  <a:prstClr val="black"/>
                </a:solidFill>
                <a:latin typeface="Arial" charset="0"/>
                <a:ea typeface="ＭＳ Ｐゴシック" pitchFamily="34" charset="-128"/>
                <a:cs typeface="Arial" charset="0"/>
              </a:rPr>
              <a:t>Title of Slide</a:t>
            </a:r>
            <a:endParaRPr lang="en-US" sz="2400" dirty="0">
              <a:solidFill>
                <a:prstClr val="black"/>
              </a:solidFill>
              <a:latin typeface="Garamond" pitchFamily="18" charset="0"/>
              <a:ea typeface="ＭＳ Ｐゴシック" pitchFamily="34" charset="-128"/>
            </a:endParaRPr>
          </a:p>
        </p:txBody>
      </p:sp>
      <p:sp>
        <p:nvSpPr>
          <p:cNvPr id="12" name="Rectangle 11">
            <a:extLst>
              <a:ext uri="{FF2B5EF4-FFF2-40B4-BE49-F238E27FC236}">
                <a16:creationId xmlns="" xmlns:a16="http://schemas.microsoft.com/office/drawing/2014/main" id="{97CFBF09-BBCF-454C-91A3-1D89A60FA302}"/>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3" name="Slide Number Placeholder 5">
            <a:extLst>
              <a:ext uri="{FF2B5EF4-FFF2-40B4-BE49-F238E27FC236}">
                <a16:creationId xmlns="" xmlns:a16="http://schemas.microsoft.com/office/drawing/2014/main" id="{EEF3B907-07EC-464A-9168-21644716BCF2}"/>
              </a:ext>
            </a:extLst>
          </p:cNvPr>
          <p:cNvSpPr>
            <a:spLocks noGrp="1"/>
          </p:cNvSpPr>
          <p:nvPr>
            <p:ph type="sldNum" sz="quarter" idx="10"/>
          </p:nvPr>
        </p:nvSpPr>
        <p:spPr>
          <a:xfrm>
            <a:off x="8756523" y="649249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3957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15"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26"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52" y="173768"/>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3">
            <a:extLst>
              <a:ext uri="{FF2B5EF4-FFF2-40B4-BE49-F238E27FC236}">
                <a16:creationId xmlns=""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6"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79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1"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8" name="TextBox 7">
            <a:extLst>
              <a:ext uri="{FF2B5EF4-FFF2-40B4-BE49-F238E27FC236}">
                <a16:creationId xmlns="" xmlns:a16="http://schemas.microsoft.com/office/drawing/2014/main" id="{F63E049E-FD56-F54C-8BAD-BC944A51238B}"/>
              </a:ext>
            </a:extLst>
          </p:cNvPr>
          <p:cNvSpPr txBox="1"/>
          <p:nvPr userDrawn="1"/>
        </p:nvSpPr>
        <p:spPr>
          <a:xfrm>
            <a:off x="721896" y="159655"/>
            <a:ext cx="7086599" cy="707886"/>
          </a:xfrm>
          <a:prstGeom prst="rect">
            <a:avLst/>
          </a:prstGeom>
          <a:noFill/>
        </p:spPr>
        <p:txBody>
          <a:bodyPr wrap="square" rtlCol="0">
            <a:spAutoFit/>
          </a:bodyPr>
          <a:lstStyle/>
          <a:p>
            <a:pPr>
              <a:defRPr/>
            </a:pPr>
            <a:r>
              <a:rPr lang="en-US" sz="4000" b="1" dirty="0">
                <a:solidFill>
                  <a:prstClr val="black"/>
                </a:solidFill>
                <a:ea typeface="ＭＳ Ｐゴシック" pitchFamily="34" charset="-128"/>
                <a:cs typeface="Arial" charset="0"/>
              </a:rPr>
              <a:t>Connect with DPH</a:t>
            </a:r>
            <a:endParaRPr lang="en-US" sz="2000" dirty="0">
              <a:solidFill>
                <a:prstClr val="black"/>
              </a:solidFill>
              <a:ea typeface="ＭＳ Ｐゴシック" pitchFamily="34" charset="-128"/>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9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3" y="1353773"/>
            <a:ext cx="843196"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8F5FDECC-88AB-4247-9773-F39572AE3242}"/>
              </a:ext>
            </a:extLst>
          </p:cNvPr>
          <p:cNvSpPr/>
          <p:nvPr userDrawn="1"/>
        </p:nvSpPr>
        <p:spPr>
          <a:xfrm>
            <a:off x="2423325" y="1401898"/>
            <a:ext cx="9220201" cy="4401205"/>
          </a:xfrm>
          <a:prstGeom prst="rect">
            <a:avLst/>
          </a:prstGeom>
        </p:spPr>
        <p:txBody>
          <a:bodyPr wrap="square">
            <a:spAutoFit/>
          </a:bodyPr>
          <a:lstStyle/>
          <a:p>
            <a:pPr fontAlgn="base">
              <a:defRPr/>
            </a:pPr>
            <a:r>
              <a:rPr lang="en-US" sz="3600" dirty="0">
                <a:solidFill>
                  <a:prstClr val="black"/>
                </a:solidFill>
                <a:latin typeface="Garamond" pitchFamily="18" charset="0"/>
                <a:ea typeface="ＭＳ Ｐゴシック" pitchFamily="34" charset="-128"/>
              </a:rPr>
              <a:t>@</a:t>
            </a:r>
            <a:r>
              <a:rPr lang="en-US" sz="3600" dirty="0" err="1">
                <a:solidFill>
                  <a:prstClr val="black"/>
                </a:solidFill>
                <a:latin typeface="Garamond" pitchFamily="18" charset="0"/>
                <a:ea typeface="ＭＳ Ｐゴシック" pitchFamily="34" charset="-128"/>
              </a:rPr>
              <a:t>MassDPH</a:t>
            </a:r>
            <a:endParaRPr lang="en-US" sz="3600" dirty="0">
              <a:solidFill>
                <a:prstClr val="black"/>
              </a:solidFill>
              <a:latin typeface="Garamond" pitchFamily="18" charset="0"/>
              <a:ea typeface="ＭＳ Ｐゴシック" pitchFamily="34" charset="-128"/>
            </a:endParaRPr>
          </a:p>
          <a:p>
            <a:pPr fontAlgn="base">
              <a:spcBef>
                <a:spcPct val="0"/>
              </a:spcBef>
              <a:spcAft>
                <a:spcPct val="0"/>
              </a:spcAft>
            </a:pPr>
            <a:endParaRPr lang="en-US" sz="3600" dirty="0">
              <a:solidFill>
                <a:prstClr val="black"/>
              </a:solidFill>
              <a:latin typeface="Garamond" pitchFamily="18" charset="0"/>
              <a:ea typeface="ＭＳ Ｐゴシック" pitchFamily="34" charset="-128"/>
            </a:endParaRPr>
          </a:p>
          <a:p>
            <a:pPr fontAlgn="base">
              <a:spcBef>
                <a:spcPct val="0"/>
              </a:spcBef>
              <a:spcAft>
                <a:spcPct val="0"/>
              </a:spcAft>
            </a:pPr>
            <a:r>
              <a:rPr lang="en-US" sz="3600" dirty="0">
                <a:solidFill>
                  <a:prstClr val="black"/>
                </a:solidFill>
                <a:latin typeface="Garamond" pitchFamily="18" charset="0"/>
                <a:ea typeface="ＭＳ Ｐゴシック" pitchFamily="34" charset="-128"/>
              </a:rPr>
              <a:t>Massachusetts Department of Public Health</a:t>
            </a:r>
          </a:p>
          <a:p>
            <a:pPr fontAlgn="base">
              <a:spcBef>
                <a:spcPct val="0"/>
              </a:spcBef>
              <a:spcAft>
                <a:spcPct val="0"/>
              </a:spcAft>
            </a:pPr>
            <a:endParaRPr lang="en-US" sz="3600" dirty="0">
              <a:solidFill>
                <a:prstClr val="black"/>
              </a:solidFill>
              <a:latin typeface="Garamond" pitchFamily="18" charset="0"/>
              <a:ea typeface="ＭＳ Ｐゴシック" pitchFamily="34" charset="-128"/>
            </a:endParaRPr>
          </a:p>
          <a:p>
            <a:pPr fontAlgn="base">
              <a:spcBef>
                <a:spcPct val="0"/>
              </a:spcBef>
              <a:spcAft>
                <a:spcPct val="0"/>
              </a:spcAft>
            </a:pPr>
            <a:r>
              <a:rPr lang="en-US" sz="3600" dirty="0">
                <a:solidFill>
                  <a:prstClr val="black"/>
                </a:solidFill>
                <a:latin typeface="Garamond" pitchFamily="18" charset="0"/>
                <a:ea typeface="ＭＳ Ｐゴシック" pitchFamily="34" charset="-128"/>
              </a:rPr>
              <a:t>DPH blog</a:t>
            </a:r>
          </a:p>
          <a:p>
            <a:pPr fontAlgn="base">
              <a:spcBef>
                <a:spcPct val="0"/>
              </a:spcBef>
              <a:spcAft>
                <a:spcPct val="0"/>
              </a:spcAft>
            </a:pPr>
            <a:r>
              <a:rPr lang="en-US" sz="2800" dirty="0">
                <a:solidFill>
                  <a:prstClr val="black"/>
                </a:solidFill>
                <a:latin typeface="Garamond" pitchFamily="18" charset="0"/>
                <a:ea typeface="ＭＳ Ｐゴシック" pitchFamily="34" charset="-128"/>
              </a:rPr>
              <a:t>https://blog.mass.gov/publichealth</a:t>
            </a:r>
          </a:p>
          <a:p>
            <a:pPr fontAlgn="base">
              <a:spcBef>
                <a:spcPct val="0"/>
              </a:spcBef>
              <a:spcAft>
                <a:spcPct val="0"/>
              </a:spcAft>
            </a:pPr>
            <a:endParaRPr lang="en-US" sz="3600" dirty="0">
              <a:solidFill>
                <a:prstClr val="black"/>
              </a:solidFill>
              <a:latin typeface="Garamond" pitchFamily="18" charset="0"/>
              <a:ea typeface="ＭＳ Ｐゴシック" pitchFamily="34" charset="-128"/>
            </a:endParaRPr>
          </a:p>
          <a:p>
            <a:pPr fontAlgn="base">
              <a:spcBef>
                <a:spcPct val="0"/>
              </a:spcBef>
              <a:spcAft>
                <a:spcPct val="0"/>
              </a:spcAft>
            </a:pPr>
            <a:r>
              <a:rPr lang="en-US" sz="3600" dirty="0">
                <a:solidFill>
                  <a:prstClr val="black"/>
                </a:solidFill>
                <a:latin typeface="Garamond" pitchFamily="18" charset="0"/>
                <a:ea typeface="ＭＳ Ｐゴシック" pitchFamily="34" charset="-128"/>
              </a:rPr>
              <a:t>www.mass.gov/dph</a:t>
            </a:r>
          </a:p>
        </p:txBody>
      </p:sp>
      <p:pic>
        <p:nvPicPr>
          <p:cNvPr id="16" name="Picture 4" descr="C:\Users\ABCohen\AppData\Local\Microsoft\Windows\Temporary Internet Files\Content.Outlook\L5IST9YM\DPHLogo_Blue.png">
            <a:extLst>
              <a:ext uri="{FF2B5EF4-FFF2-40B4-BE49-F238E27FC236}">
                <a16:creationId xmlns=""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50" y="4887042"/>
            <a:ext cx="1200151"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2" y="3597197"/>
            <a:ext cx="1129705" cy="1129705"/>
          </a:xfrm>
          <a:prstGeom prst="rect">
            <a:avLst/>
          </a:prstGeom>
        </p:spPr>
      </p:pic>
    </p:spTree>
    <p:extLst>
      <p:ext uri="{BB962C8B-B14F-4D97-AF65-F5344CB8AC3E}">
        <p14:creationId xmlns:p14="http://schemas.microsoft.com/office/powerpoint/2010/main" val="1469372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1"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5" name="Title 2">
            <a:extLst>
              <a:ext uri="{FF2B5EF4-FFF2-40B4-BE49-F238E27FC236}">
                <a16:creationId xmlns="" xmlns:a16="http://schemas.microsoft.com/office/drawing/2014/main" id="{C0A2F920-3F11-AE49-8B23-113E3DB9044E}"/>
              </a:ext>
            </a:extLst>
          </p:cNvPr>
          <p:cNvSpPr txBox="1">
            <a:spLocks/>
          </p:cNvSpPr>
          <p:nvPr userDrawn="1"/>
        </p:nvSpPr>
        <p:spPr>
          <a:xfrm>
            <a:off x="2142584" y="1725493"/>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cap="none" dirty="0">
                <a:solidFill>
                  <a:sysClr val="windowText" lastClr="000000"/>
                </a:solidFill>
                <a:latin typeface="Calibri"/>
              </a:rPr>
              <a:t>Thank You!</a:t>
            </a: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47" y="791683"/>
            <a:ext cx="193645"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a typeface="ＭＳ Ｐゴシック" pitchFamily="34" charset="-128"/>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27" y="173756"/>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latin typeface="Garamond" pitchFamily="18" charset="0"/>
                <a:ea typeface="ＭＳ Ｐゴシック" pitchFamily="34" charset="-128"/>
              </a:rPr>
              <a:t>  Massachusetts Department of Public Health</a:t>
            </a:r>
          </a:p>
        </p:txBody>
      </p:sp>
      <p:pic>
        <p:nvPicPr>
          <p:cNvPr id="26" name="Picture 25">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14" y="2"/>
            <a:ext cx="1185447" cy="2487495"/>
          </a:xfrm>
          <a:prstGeom prst="rect">
            <a:avLst/>
          </a:prstGeom>
          <a:solidFill>
            <a:schemeClr val="bg1"/>
          </a:solidFill>
        </p:spPr>
      </p:pic>
      <p:sp>
        <p:nvSpPr>
          <p:cNvPr id="10" name="Subtitle 3">
            <a:extLst>
              <a:ext uri="{FF2B5EF4-FFF2-40B4-BE49-F238E27FC236}">
                <a16:creationId xmlns="" xmlns:a16="http://schemas.microsoft.com/office/drawing/2014/main" id="{73BCFC28-B021-C74C-B60E-3525D726A156}"/>
              </a:ext>
            </a:extLst>
          </p:cNvPr>
          <p:cNvSpPr txBox="1">
            <a:spLocks/>
          </p:cNvSpPr>
          <p:nvPr userDrawn="1"/>
        </p:nvSpPr>
        <p:spPr>
          <a:xfrm>
            <a:off x="4199983"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dirty="0">
                <a:solidFill>
                  <a:sysClr val="window" lastClr="FFFFFF"/>
                </a:solidFill>
              </a:rPr>
              <a:t>Name of Presenter</a:t>
            </a:r>
          </a:p>
          <a:p>
            <a:pPr algn="ctr">
              <a:defRPr/>
            </a:pPr>
            <a:r>
              <a:rPr lang="en-US" altLang="en-US" dirty="0" err="1">
                <a:solidFill>
                  <a:sysClr val="window" lastClr="FFFFFF"/>
                </a:solidFill>
              </a:rPr>
              <a:t>first.last@state.ma.us</a:t>
            </a:r>
            <a:endParaRPr lang="en-US" altLang="en-US" dirty="0">
              <a:solidFill>
                <a:sysClr val="window" lastClr="FFFFFF"/>
              </a:solidFill>
            </a:endParaRPr>
          </a:p>
        </p:txBody>
      </p:sp>
    </p:spTree>
    <p:extLst>
      <p:ext uri="{BB962C8B-B14F-4D97-AF65-F5344CB8AC3E}">
        <p14:creationId xmlns:p14="http://schemas.microsoft.com/office/powerpoint/2010/main" val="490684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3" y="6356354"/>
            <a:ext cx="2844801" cy="365125"/>
          </a:xfrm>
          <a:prstGeom prst="rect">
            <a:avLst/>
          </a:prstGeom>
        </p:spPr>
        <p:txBody>
          <a:bodyPr/>
          <a:lstStyle/>
          <a:p>
            <a:pPr fontAlgn="base">
              <a:spcBef>
                <a:spcPct val="0"/>
              </a:spcBef>
              <a:spcAft>
                <a:spcPct val="0"/>
              </a:spcAft>
            </a:pPr>
            <a:endParaRPr lang="en-US" sz="2400">
              <a:solidFill>
                <a:prstClr val="black"/>
              </a:solidFill>
              <a:latin typeface="Garamond" pitchFamily="18" charset="0"/>
              <a:ea typeface="ＭＳ Ｐゴシック" pitchFamily="34" charset="-128"/>
            </a:endParaRPr>
          </a:p>
        </p:txBody>
      </p:sp>
      <p:sp>
        <p:nvSpPr>
          <p:cNvPr id="5" name="Footer Placeholder 4"/>
          <p:cNvSpPr>
            <a:spLocks noGrp="1"/>
          </p:cNvSpPr>
          <p:nvPr>
            <p:ph type="ftr" sz="quarter" idx="11"/>
          </p:nvPr>
        </p:nvSpPr>
        <p:spPr/>
        <p:txBody>
          <a:bodyPr/>
          <a:lstStyle/>
          <a:p>
            <a:r>
              <a:rPr lang="en-US">
                <a:solidFill>
                  <a:srgbClr val="1F497D">
                    <a:lumMod val="40000"/>
                    <a:lumOff val="60000"/>
                  </a:srgbClr>
                </a:solidFill>
              </a:rPr>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solidFill>
                  <a:srgbClr val="1F497D">
                    <a:lumMod val="40000"/>
                    <a:lumOff val="60000"/>
                  </a:srgbClr>
                </a:solidFill>
              </a:rPr>
              <a:pPr/>
              <a:t>‹#›</a:t>
            </a:fld>
            <a:endParaRPr lang="en-US">
              <a:solidFill>
                <a:srgbClr val="1F497D">
                  <a:lumMod val="40000"/>
                  <a:lumOff val="60000"/>
                </a:srgbClr>
              </a:solidFill>
            </a:endParaRPr>
          </a:p>
        </p:txBody>
      </p:sp>
    </p:spTree>
    <p:extLst>
      <p:ext uri="{BB962C8B-B14F-4D97-AF65-F5344CB8AC3E}">
        <p14:creationId xmlns:p14="http://schemas.microsoft.com/office/powerpoint/2010/main" val="143996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3" y="6356354"/>
            <a:ext cx="2844801" cy="365125"/>
          </a:xfrm>
          <a:prstGeom prst="rect">
            <a:avLst/>
          </a:prstGeom>
        </p:spPr>
        <p:txBody>
          <a:bodyPr/>
          <a:lstStyle/>
          <a:p>
            <a:pPr fontAlgn="base">
              <a:spcBef>
                <a:spcPct val="0"/>
              </a:spcBef>
              <a:spcAft>
                <a:spcPct val="0"/>
              </a:spcAft>
            </a:pPr>
            <a:endParaRPr lang="en-US" sz="2400">
              <a:solidFill>
                <a:prstClr val="black"/>
              </a:solidFill>
              <a:latin typeface="Garamond" pitchFamily="18" charset="0"/>
              <a:ea typeface="ＭＳ Ｐゴシック" pitchFamily="34" charset="-128"/>
            </a:endParaRPr>
          </a:p>
        </p:txBody>
      </p:sp>
      <p:sp>
        <p:nvSpPr>
          <p:cNvPr id="3" name="Footer Placeholder 2"/>
          <p:cNvSpPr>
            <a:spLocks noGrp="1"/>
          </p:cNvSpPr>
          <p:nvPr>
            <p:ph type="ftr" sz="quarter" idx="11"/>
          </p:nvPr>
        </p:nvSpPr>
        <p:spPr/>
        <p:txBody>
          <a:bodyPr/>
          <a:lstStyle/>
          <a:p>
            <a:r>
              <a:rPr lang="en-US">
                <a:solidFill>
                  <a:srgbClr val="1F497D">
                    <a:lumMod val="40000"/>
                    <a:lumOff val="60000"/>
                  </a:srgbClr>
                </a:solidFill>
              </a:rPr>
              <a:t>Massachusetts Department of Public Health       mass.gov/dph</a:t>
            </a:r>
          </a:p>
        </p:txBody>
      </p:sp>
      <p:sp>
        <p:nvSpPr>
          <p:cNvPr id="4" name="Slide Number Placeholder 3"/>
          <p:cNvSpPr>
            <a:spLocks noGrp="1"/>
          </p:cNvSpPr>
          <p:nvPr>
            <p:ph type="sldNum" sz="quarter" idx="12"/>
          </p:nvPr>
        </p:nvSpPr>
        <p:spPr/>
        <p:txBody>
          <a:bodyPr/>
          <a:lstStyle/>
          <a:p>
            <a:fld id="{A838386D-B8BC-4CBC-B64A-1C12F5A58E8C}" type="slidenum">
              <a:rPr lang="en-US" smtClean="0">
                <a:solidFill>
                  <a:srgbClr val="1F497D">
                    <a:lumMod val="40000"/>
                    <a:lumOff val="60000"/>
                  </a:srgbClr>
                </a:solidFill>
              </a:rPr>
              <a:pPr/>
              <a:t>‹#›</a:t>
            </a:fld>
            <a:endParaRPr lang="en-US">
              <a:solidFill>
                <a:srgbClr val="1F497D">
                  <a:lumMod val="40000"/>
                  <a:lumOff val="60000"/>
                </a:srgbClr>
              </a:solidFill>
            </a:endParaRPr>
          </a:p>
        </p:txBody>
      </p:sp>
    </p:spTree>
    <p:extLst>
      <p:ext uri="{BB962C8B-B14F-4D97-AF65-F5344CB8AC3E}">
        <p14:creationId xmlns:p14="http://schemas.microsoft.com/office/powerpoint/2010/main" val="3782471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3" y="6356354"/>
            <a:ext cx="2844801" cy="365125"/>
          </a:xfrm>
          <a:prstGeom prst="rect">
            <a:avLst/>
          </a:prstGeom>
        </p:spPr>
        <p:txBody>
          <a:bodyPr/>
          <a:lstStyle/>
          <a:p>
            <a:pPr fontAlgn="base">
              <a:spcBef>
                <a:spcPct val="0"/>
              </a:spcBef>
              <a:spcAft>
                <a:spcPct val="0"/>
              </a:spcAft>
            </a:pPr>
            <a:endParaRPr lang="en-US" sz="2400">
              <a:solidFill>
                <a:prstClr val="black"/>
              </a:solidFill>
              <a:latin typeface="Garamond" pitchFamily="18" charset="0"/>
              <a:ea typeface="ＭＳ Ｐゴシック" pitchFamily="34" charset="-128"/>
            </a:endParaRPr>
          </a:p>
        </p:txBody>
      </p:sp>
      <p:sp>
        <p:nvSpPr>
          <p:cNvPr id="4" name="Footer Placeholder 3"/>
          <p:cNvSpPr>
            <a:spLocks noGrp="1"/>
          </p:cNvSpPr>
          <p:nvPr>
            <p:ph type="ftr" sz="quarter" idx="11"/>
          </p:nvPr>
        </p:nvSpPr>
        <p:spPr/>
        <p:txBody>
          <a:bodyPr/>
          <a:lstStyle/>
          <a:p>
            <a:r>
              <a:rPr lang="en-US">
                <a:solidFill>
                  <a:srgbClr val="1F497D">
                    <a:lumMod val="40000"/>
                    <a:lumOff val="60000"/>
                  </a:srgbClr>
                </a:solidFill>
              </a:rPr>
              <a:t>Massachusetts Department of Public Health       mass.gov/dph</a:t>
            </a:r>
          </a:p>
        </p:txBody>
      </p:sp>
      <p:sp>
        <p:nvSpPr>
          <p:cNvPr id="5" name="Slide Number Placeholder 4"/>
          <p:cNvSpPr>
            <a:spLocks noGrp="1"/>
          </p:cNvSpPr>
          <p:nvPr>
            <p:ph type="sldNum" sz="quarter" idx="12"/>
          </p:nvPr>
        </p:nvSpPr>
        <p:spPr/>
        <p:txBody>
          <a:bodyPr/>
          <a:lstStyle/>
          <a:p>
            <a:fld id="{A838386D-B8BC-4CBC-B64A-1C12F5A58E8C}" type="slidenum">
              <a:rPr lang="en-US" smtClean="0">
                <a:solidFill>
                  <a:srgbClr val="1F497D">
                    <a:lumMod val="40000"/>
                    <a:lumOff val="60000"/>
                  </a:srgbClr>
                </a:solidFill>
              </a:rPr>
              <a:pPr/>
              <a:t>‹#›</a:t>
            </a:fld>
            <a:endParaRPr lang="en-US">
              <a:solidFill>
                <a:srgbClr val="1F497D">
                  <a:lumMod val="40000"/>
                  <a:lumOff val="60000"/>
                </a:srgbClr>
              </a:solidFill>
            </a:endParaRPr>
          </a:p>
        </p:txBody>
      </p:sp>
    </p:spTree>
    <p:extLst>
      <p:ext uri="{BB962C8B-B14F-4D97-AF65-F5344CB8AC3E}">
        <p14:creationId xmlns:p14="http://schemas.microsoft.com/office/powerpoint/2010/main" val="1380805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3" y="6356354"/>
            <a:ext cx="2844801" cy="365125"/>
          </a:xfrm>
          <a:prstGeom prst="rect">
            <a:avLst/>
          </a:prstGeom>
        </p:spPr>
        <p:txBody>
          <a:bodyPr/>
          <a:lstStyle/>
          <a:p>
            <a:pPr fontAlgn="base">
              <a:spcBef>
                <a:spcPct val="0"/>
              </a:spcBef>
              <a:spcAft>
                <a:spcPct val="0"/>
              </a:spcAft>
            </a:pPr>
            <a:endParaRPr lang="en-US" sz="2400">
              <a:solidFill>
                <a:prstClr val="black"/>
              </a:solidFill>
              <a:latin typeface="Garamond" pitchFamily="18" charset="0"/>
              <a:ea typeface="ＭＳ Ｐゴシック" pitchFamily="34" charset="-128"/>
            </a:endParaRPr>
          </a:p>
        </p:txBody>
      </p:sp>
      <p:sp>
        <p:nvSpPr>
          <p:cNvPr id="5" name="Footer Placeholder 4"/>
          <p:cNvSpPr>
            <a:spLocks noGrp="1"/>
          </p:cNvSpPr>
          <p:nvPr>
            <p:ph type="ftr" sz="quarter" idx="11"/>
          </p:nvPr>
        </p:nvSpPr>
        <p:spPr/>
        <p:txBody>
          <a:bodyPr/>
          <a:lstStyle/>
          <a:p>
            <a:r>
              <a:rPr lang="en-US">
                <a:solidFill>
                  <a:srgbClr val="1F497D">
                    <a:lumMod val="40000"/>
                    <a:lumOff val="60000"/>
                  </a:srgbClr>
                </a:solidFill>
              </a:rPr>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solidFill>
                  <a:srgbClr val="1F497D">
                    <a:lumMod val="40000"/>
                    <a:lumOff val="60000"/>
                  </a:srgbClr>
                </a:solidFill>
              </a:rPr>
              <a:pPr/>
              <a:t>‹#›</a:t>
            </a:fld>
            <a:endParaRPr lang="en-US">
              <a:solidFill>
                <a:srgbClr val="1F497D">
                  <a:lumMod val="40000"/>
                  <a:lumOff val="60000"/>
                </a:srgbClr>
              </a:solidFill>
            </a:endParaRPr>
          </a:p>
        </p:txBody>
      </p:sp>
    </p:spTree>
    <p:extLst>
      <p:ext uri="{BB962C8B-B14F-4D97-AF65-F5344CB8AC3E}">
        <p14:creationId xmlns:p14="http://schemas.microsoft.com/office/powerpoint/2010/main" val="4236264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3"/>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November 18, 2020</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733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Wednesday, November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2032336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7"/>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November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FFFFFF"/>
                </a:solidFill>
              </a:rPr>
              <a:pPr/>
              <a:t>‹#›</a:t>
            </a:fld>
            <a:endParaRPr lang="en-US">
              <a:solidFill>
                <a:srgbClr val="FFFFFF"/>
              </a:solidFil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79305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November 18,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367951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7" y="649254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687441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November 18, 2020</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593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Wednesday, November 18, 2020</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1355406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November 18, 2020</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1487849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5"/>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November 18,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cxnSp>
        <p:nvCxnSpPr>
          <p:cNvPr id="9" name="Straight Connector 8"/>
          <p:cNvCxnSpPr/>
          <p:nvPr/>
        </p:nvCxnSpPr>
        <p:spPr>
          <a:xfrm rot="5400000">
            <a:off x="912152" y="3579943"/>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625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November 18,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1632768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Wednesday, November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2615627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November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3175977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6" y="2130427"/>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A57BF16A-46A2-2C4D-B679-429BA6325698}"/>
              </a:ext>
            </a:extLst>
          </p:cNvPr>
          <p:cNvSpPr txBox="1"/>
          <p:nvPr userDrawn="1"/>
        </p:nvSpPr>
        <p:spPr>
          <a:xfrm>
            <a:off x="1768626" y="173754"/>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8">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13" y="0"/>
            <a:ext cx="1185447" cy="2487495"/>
          </a:xfrm>
          <a:prstGeom prst="rect">
            <a:avLst/>
          </a:prstGeom>
          <a:solidFill>
            <a:schemeClr val="bg1"/>
          </a:solidFill>
        </p:spPr>
      </p:pic>
    </p:spTree>
    <p:extLst>
      <p:ext uri="{BB962C8B-B14F-4D97-AF65-F5344CB8AC3E}">
        <p14:creationId xmlns:p14="http://schemas.microsoft.com/office/powerpoint/2010/main" val="3544034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235050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14234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AF37ED-E52C-D04B-BD70-B183C03E603D}"/>
              </a:ext>
            </a:extLst>
          </p:cNvPr>
          <p:cNvSpPr>
            <a:spLocks noGrp="1"/>
          </p:cNvSpPr>
          <p:nvPr>
            <p:ph sz="half" idx="1" hasCustomPrompt="1"/>
          </p:nvPr>
        </p:nvSpPr>
        <p:spPr>
          <a:xfrm>
            <a:off x="838217"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 xmlns:a16="http://schemas.microsoft.com/office/drawing/2014/main" id="{06BF9CA7-3F15-9446-8EB4-C69A47791146}"/>
              </a:ext>
            </a:extLst>
          </p:cNvPr>
          <p:cNvSpPr>
            <a:spLocks noGrp="1"/>
          </p:cNvSpPr>
          <p:nvPr>
            <p:ph sz="half" idx="2" hasCustomPrompt="1"/>
          </p:nvPr>
        </p:nvSpPr>
        <p:spPr>
          <a:xfrm>
            <a:off x="6172203"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 xmlns:a16="http://schemas.microsoft.com/office/drawing/2014/main" id="{5E6C81A7-EF54-644A-A3A3-A900741EE329}"/>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 xmlns:a16="http://schemas.microsoft.com/office/drawing/2014/main" id="{093944A5-DA90-DB40-BCC8-0A6C4A82F040}"/>
              </a:ext>
            </a:extLst>
          </p:cNvPr>
          <p:cNvSpPr>
            <a:spLocks noGrp="1"/>
          </p:cNvSpPr>
          <p:nvPr>
            <p:ph type="sldNum" sz="quarter" idx="4"/>
          </p:nvPr>
        </p:nvSpPr>
        <p:spPr>
          <a:xfrm>
            <a:off x="8756537" y="649254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 xmlns:a16="http://schemas.microsoft.com/office/drawing/2014/main" id="{9C11C5B4-7BBB-FC41-86C0-AAB198118171}"/>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98696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10"/>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909382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 xmlns:a16="http://schemas.microsoft.com/office/drawing/2014/main" id="{093944A5-DA90-DB40-BCC8-0A6C4A82F040}"/>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Title of Slide</a:t>
            </a:r>
            <a:endParaRPr lang="en-US" dirty="0">
              <a:solidFill>
                <a:prstClr val="black"/>
              </a:solidFill>
            </a:endParaRPr>
          </a:p>
        </p:txBody>
      </p:sp>
    </p:spTree>
    <p:extLst>
      <p:ext uri="{BB962C8B-B14F-4D97-AF65-F5344CB8AC3E}">
        <p14:creationId xmlns:p14="http://schemas.microsoft.com/office/powerpoint/2010/main" val="2019170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 xmlns:a16="http://schemas.microsoft.com/office/drawing/2014/main" id="{55855752-6A74-934C-B334-F2DD6B79DA48}"/>
              </a:ext>
            </a:extLst>
          </p:cNvPr>
          <p:cNvSpPr>
            <a:spLocks noGrp="1"/>
          </p:cNvSpPr>
          <p:nvPr>
            <p:ph type="body" sz="quarter" idx="3"/>
          </p:nvPr>
        </p:nvSpPr>
        <p:spPr>
          <a:xfrm>
            <a:off x="6172201"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51ED7E2-1F15-7C46-9001-20B2F8A00C5A}"/>
              </a:ext>
            </a:extLst>
          </p:cNvPr>
          <p:cNvSpPr>
            <a:spLocks noGrp="1"/>
          </p:cNvSpPr>
          <p:nvPr>
            <p:ph sz="quarter" idx="4" hasCustomPrompt="1"/>
          </p:nvPr>
        </p:nvSpPr>
        <p:spPr>
          <a:xfrm>
            <a:off x="6172201"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Title of Slide</a:t>
            </a:r>
            <a:endParaRPr lang="en-US" dirty="0">
              <a:solidFill>
                <a:prstClr val="black"/>
              </a:solidFill>
            </a:endParaRPr>
          </a:p>
        </p:txBody>
      </p:sp>
      <p:sp>
        <p:nvSpPr>
          <p:cNvPr id="12" name="Rectangle 11">
            <a:extLst>
              <a:ext uri="{FF2B5EF4-FFF2-40B4-BE49-F238E27FC236}">
                <a16:creationId xmlns=""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 xmlns:a16="http://schemas.microsoft.com/office/drawing/2014/main" id="{EEF3B907-07EC-464A-9168-21644716BCF2}"/>
              </a:ext>
            </a:extLst>
          </p:cNvPr>
          <p:cNvSpPr>
            <a:spLocks noGrp="1"/>
          </p:cNvSpPr>
          <p:nvPr>
            <p:ph type="sldNum" sz="quarter" idx="10"/>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975608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a:defRPr/>
            </a:pPr>
            <a:r>
              <a:rPr lang="en-US" sz="4000" b="1" dirty="0">
                <a:solidFill>
                  <a:prstClr val="black"/>
                </a:solidFill>
                <a:cs typeface="Arial" charset="0"/>
              </a:rPr>
              <a:t>Connect with DPH</a:t>
            </a:r>
            <a:endParaRPr lang="en-US" sz="2000" dirty="0">
              <a:solidFill>
                <a:prstClr val="black"/>
              </a:solidFil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70"/>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8F5FDECC-88AB-4247-9773-F39572AE3242}"/>
              </a:ext>
            </a:extLst>
          </p:cNvPr>
          <p:cNvSpPr/>
          <p:nvPr userDrawn="1"/>
        </p:nvSpPr>
        <p:spPr>
          <a:xfrm>
            <a:off x="2423324" y="1401898"/>
            <a:ext cx="9220201" cy="4401205"/>
          </a:xfrm>
          <a:prstGeom prst="rect">
            <a:avLst/>
          </a:prstGeom>
        </p:spPr>
        <p:txBody>
          <a:bodyPr wrap="square">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41"/>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9" y="3597197"/>
            <a:ext cx="1129705" cy="1129705"/>
          </a:xfrm>
          <a:prstGeom prst="rect">
            <a:avLst/>
          </a:prstGeom>
        </p:spPr>
      </p:pic>
    </p:spTree>
    <p:extLst>
      <p:ext uri="{BB962C8B-B14F-4D97-AF65-F5344CB8AC3E}">
        <p14:creationId xmlns:p14="http://schemas.microsoft.com/office/powerpoint/2010/main" val="36924470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2">
            <a:extLst>
              <a:ext uri="{FF2B5EF4-FFF2-40B4-BE49-F238E27FC236}">
                <a16:creationId xmlns="" xmlns:a16="http://schemas.microsoft.com/office/drawing/2014/main" id="{C0A2F920-3F11-AE49-8B23-113E3DB9044E}"/>
              </a:ext>
            </a:extLst>
          </p:cNvPr>
          <p:cNvSpPr txBox="1">
            <a:spLocks/>
          </p:cNvSpPr>
          <p:nvPr userDrawn="1"/>
        </p:nvSpPr>
        <p:spPr>
          <a:xfrm>
            <a:off x="2142582" y="1725493"/>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cap="none" dirty="0">
                <a:solidFill>
                  <a:sysClr val="windowText" lastClr="000000"/>
                </a:solidFill>
                <a:latin typeface="Calibri"/>
              </a:rPr>
              <a:t>Thank You!</a:t>
            </a: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48" y="791680"/>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26" y="173754"/>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13" y="0"/>
            <a:ext cx="1185447" cy="2487495"/>
          </a:xfrm>
          <a:prstGeom prst="rect">
            <a:avLst/>
          </a:prstGeom>
          <a:solidFill>
            <a:schemeClr val="bg1"/>
          </a:solidFill>
        </p:spPr>
      </p:pic>
      <p:sp>
        <p:nvSpPr>
          <p:cNvPr id="10" name="Subtitle 3">
            <a:extLst>
              <a:ext uri="{FF2B5EF4-FFF2-40B4-BE49-F238E27FC236}">
                <a16:creationId xmlns="" xmlns:a16="http://schemas.microsoft.com/office/drawing/2014/main" id="{73BCFC28-B021-C74C-B60E-3525D726A156}"/>
              </a:ext>
            </a:extLst>
          </p:cNvPr>
          <p:cNvSpPr txBox="1">
            <a:spLocks/>
          </p:cNvSpPr>
          <p:nvPr userDrawn="1"/>
        </p:nvSpPr>
        <p:spPr>
          <a:xfrm>
            <a:off x="4199981"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dirty="0">
                <a:solidFill>
                  <a:sysClr val="window" lastClr="FFFFFF"/>
                </a:solidFill>
              </a:rPr>
              <a:t>Name of Presenter</a:t>
            </a:r>
          </a:p>
          <a:p>
            <a:pPr algn="ctr">
              <a:defRPr/>
            </a:pPr>
            <a:r>
              <a:rPr lang="en-US" altLang="en-US" dirty="0" err="1">
                <a:solidFill>
                  <a:sysClr val="window" lastClr="FFFFFF"/>
                </a:solidFill>
              </a:rPr>
              <a:t>first.last@state.ma.us</a:t>
            </a:r>
            <a:endParaRPr lang="en-US" altLang="en-US" dirty="0">
              <a:solidFill>
                <a:sysClr val="window" lastClr="FFFFFF"/>
              </a:solidFill>
            </a:endParaRPr>
          </a:p>
        </p:txBody>
      </p:sp>
    </p:spTree>
    <p:extLst>
      <p:ext uri="{BB962C8B-B14F-4D97-AF65-F5344CB8AC3E}">
        <p14:creationId xmlns:p14="http://schemas.microsoft.com/office/powerpoint/2010/main" val="3241871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November 18, 2020</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188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Wednesday, November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2623127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November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FFFFFF"/>
                </a:solidFill>
              </a:rPr>
              <a:pPr/>
              <a:t>‹#›</a:t>
            </a:fld>
            <a:endParaRPr lang="en-US">
              <a:solidFill>
                <a:srgbClr val="FFFFFF"/>
              </a:solidFil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424354"/>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November 18,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32971351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November 18, 2020</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71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61A8284-67CC-404B-90F5-554DCBF9132D}"/>
              </a:ext>
            </a:extLst>
          </p:cNvPr>
          <p:cNvSpPr>
            <a:spLocks noGrp="1"/>
          </p:cNvSpPr>
          <p:nvPr>
            <p:ph type="body" idx="1"/>
          </p:nvPr>
        </p:nvSpPr>
        <p:spPr>
          <a:xfrm>
            <a:off x="83980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5A90A712-FBB8-5B49-9A19-7524CF76EC3A}"/>
              </a:ext>
            </a:extLst>
          </p:cNvPr>
          <p:cNvSpPr>
            <a:spLocks noGrp="1"/>
          </p:cNvSpPr>
          <p:nvPr>
            <p:ph sz="half" idx="2" hasCustomPrompt="1"/>
          </p:nvPr>
        </p:nvSpPr>
        <p:spPr>
          <a:xfrm>
            <a:off x="83980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 xmlns:a16="http://schemas.microsoft.com/office/drawing/2014/main" id="{55855752-6A74-934C-B334-F2DD6B79DA48}"/>
              </a:ext>
            </a:extLst>
          </p:cNvPr>
          <p:cNvSpPr>
            <a:spLocks noGrp="1"/>
          </p:cNvSpPr>
          <p:nvPr>
            <p:ph type="body" sz="quarter" idx="3"/>
          </p:nvPr>
        </p:nvSpPr>
        <p:spPr>
          <a:xfrm>
            <a:off x="6172207"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51ED7E2-1F15-7C46-9001-20B2F8A00C5A}"/>
              </a:ext>
            </a:extLst>
          </p:cNvPr>
          <p:cNvSpPr>
            <a:spLocks noGrp="1"/>
          </p:cNvSpPr>
          <p:nvPr>
            <p:ph sz="quarter" idx="4" hasCustomPrompt="1"/>
          </p:nvPr>
        </p:nvSpPr>
        <p:spPr>
          <a:xfrm>
            <a:off x="6172207"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 xmlns:a16="http://schemas.microsoft.com/office/drawing/2014/main" id="{599027F3-96A1-F54F-89E8-F47E6B10DE1B}"/>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 xmlns:a16="http://schemas.microsoft.com/office/drawing/2014/main" id="{97CFBF09-BBCF-454C-91A3-1D89A60FA302}"/>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 xmlns:a16="http://schemas.microsoft.com/office/drawing/2014/main" id="{EEF3B907-07EC-464A-9168-21644716BCF2}"/>
              </a:ext>
            </a:extLst>
          </p:cNvPr>
          <p:cNvSpPr>
            <a:spLocks noGrp="1"/>
          </p:cNvSpPr>
          <p:nvPr>
            <p:ph type="sldNum" sz="quarter" idx="10"/>
          </p:nvPr>
        </p:nvSpPr>
        <p:spPr>
          <a:xfrm>
            <a:off x="8756537" y="649254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1692688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Wednesday, November 18, 2020</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38011021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November 18, 2020</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15107276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November 18,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725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November 18,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2822223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Wednesday, November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669593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November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srgbClr val="292934"/>
                </a:solidFill>
              </a:rPr>
              <a:pPr/>
              <a:t>‹#›</a:t>
            </a:fld>
            <a:endParaRPr lang="en-US">
              <a:solidFill>
                <a:srgbClr val="292934"/>
              </a:solidFill>
            </a:endParaRPr>
          </a:p>
        </p:txBody>
      </p:sp>
    </p:spTree>
    <p:extLst>
      <p:ext uri="{BB962C8B-B14F-4D97-AF65-F5344CB8AC3E}">
        <p14:creationId xmlns:p14="http://schemas.microsoft.com/office/powerpoint/2010/main" val="3274465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xmlns=""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xmlns=""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8">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27504339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651767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581575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2166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15"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F63E049E-FD56-F54C-8BAD-BC944A51238B}"/>
              </a:ext>
            </a:extLst>
          </p:cNvPr>
          <p:cNvSpPr txBox="1"/>
          <p:nvPr userDrawn="1"/>
        </p:nvSpPr>
        <p:spPr>
          <a:xfrm>
            <a:off x="721911"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Connect with DPH</a:t>
            </a:r>
            <a:endParaRPr lang="en-US" dirty="0">
              <a:solidFill>
                <a:prstClr val="black"/>
              </a:solidFil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15"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7" y="649254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301" y="1353822"/>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8F5FDECC-88AB-4247-9773-F39572AE3242}"/>
              </a:ext>
            </a:extLst>
          </p:cNvPr>
          <p:cNvSpPr/>
          <p:nvPr userDrawn="1"/>
        </p:nvSpPr>
        <p:spPr>
          <a:xfrm>
            <a:off x="2423334" y="1401898"/>
            <a:ext cx="9220201" cy="4401205"/>
          </a:xfrm>
          <a:prstGeom prst="rect">
            <a:avLst/>
          </a:prstGeom>
        </p:spPr>
        <p:txBody>
          <a:bodyPr wrap="square">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70" y="488709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77" y="3597197"/>
            <a:ext cx="1129705" cy="1129705"/>
          </a:xfrm>
          <a:prstGeom prst="rect">
            <a:avLst/>
          </a:prstGeom>
        </p:spPr>
      </p:pic>
    </p:spTree>
    <p:extLst>
      <p:ext uri="{BB962C8B-B14F-4D97-AF65-F5344CB8AC3E}">
        <p14:creationId xmlns:p14="http://schemas.microsoft.com/office/powerpoint/2010/main" val="28209031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a16="http://schemas.microsoft.com/office/drawing/2014/main" xmlns=""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Title of Slide</a:t>
            </a:r>
            <a:endParaRPr lang="en-US" dirty="0">
              <a:solidFill>
                <a:prstClr val="black"/>
              </a:solidFill>
            </a:endParaRPr>
          </a:p>
        </p:txBody>
      </p:sp>
    </p:spTree>
    <p:extLst>
      <p:ext uri="{BB962C8B-B14F-4D97-AF65-F5344CB8AC3E}">
        <p14:creationId xmlns:p14="http://schemas.microsoft.com/office/powerpoint/2010/main" val="3545327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xmlns=""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Title of Slide</a:t>
            </a:r>
            <a:endParaRPr lang="en-US" dirty="0">
              <a:solidFill>
                <a:prstClr val="black"/>
              </a:solidFill>
            </a:endParaRPr>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79489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a:defRPr/>
            </a:pPr>
            <a:r>
              <a:rPr lang="en-US" sz="4000" b="1" dirty="0">
                <a:solidFill>
                  <a:prstClr val="black"/>
                </a:solidFill>
                <a:cs typeface="Arial" charset="0"/>
              </a:rPr>
              <a:t>Connect with DPH</a:t>
            </a:r>
            <a:endParaRPr lang="en-US" sz="2000" dirty="0">
              <a:solidFill>
                <a:prstClr val="black"/>
              </a:solidFill>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22" y="1401896"/>
            <a:ext cx="9220201" cy="4401205"/>
          </a:xfrm>
          <a:prstGeom prst="rect">
            <a:avLst/>
          </a:prstGeom>
        </p:spPr>
        <p:txBody>
          <a:bodyPr wrap="square">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9177981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2">
            <a:extLst>
              <a:ext uri="{FF2B5EF4-FFF2-40B4-BE49-F238E27FC236}">
                <a16:creationId xmlns:a16="http://schemas.microsoft.com/office/drawing/2014/main" xmlns=""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cap="none" dirty="0">
                <a:solidFill>
                  <a:sysClr val="windowText" lastClr="000000"/>
                </a:solidFill>
                <a:latin typeface="Calibri"/>
              </a:rPr>
              <a:t>Thank You!</a:t>
            </a: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xmlns=""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dirty="0">
                <a:solidFill>
                  <a:sysClr val="window" lastClr="FFFFFF"/>
                </a:solidFill>
              </a:rPr>
              <a:t>Name of Presenter</a:t>
            </a:r>
          </a:p>
          <a:p>
            <a:pPr algn="ctr">
              <a:defRPr/>
            </a:pPr>
            <a:r>
              <a:rPr lang="en-US" altLang="en-US" dirty="0" err="1">
                <a:solidFill>
                  <a:sysClr val="window" lastClr="FFFFFF"/>
                </a:solidFill>
              </a:rPr>
              <a:t>first.last@state.ma.us</a:t>
            </a:r>
            <a:endParaRPr lang="en-US" altLang="en-US" dirty="0">
              <a:solidFill>
                <a:sysClr val="window" lastClr="FFFFFF"/>
              </a:solidFill>
            </a:endParaRPr>
          </a:p>
        </p:txBody>
      </p:sp>
    </p:spTree>
    <p:extLst>
      <p:ext uri="{BB962C8B-B14F-4D97-AF65-F5344CB8AC3E}">
        <p14:creationId xmlns:p14="http://schemas.microsoft.com/office/powerpoint/2010/main" val="67583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533400"/>
            <a:ext cx="10972801"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2" y="1600200"/>
            <a:ext cx="10972801"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18288"/>
            <a:ext cx="3860800" cy="329184"/>
          </a:xfrm>
          <a:prstGeom prst="rect">
            <a:avLst/>
          </a:prstGeom>
        </p:spPr>
        <p:txBody>
          <a:bodyPr/>
          <a:lstStyle/>
          <a:p>
            <a:fld id="{6396A3A3-94A6-4E5B-AF39-173ACA3E61CC}" type="datetime2">
              <a:rPr lang="en-US" smtClean="0">
                <a:solidFill>
                  <a:prstClr val="black"/>
                </a:solidFill>
              </a:rPr>
              <a:pPr/>
              <a:t>Wednesday, November 18, 2020</a:t>
            </a:fld>
            <a:endParaRPr lang="en-US">
              <a:solidFill>
                <a:prstClr val="black"/>
              </a:solidFill>
            </a:endParaRPr>
          </a:p>
        </p:txBody>
      </p:sp>
      <p:sp>
        <p:nvSpPr>
          <p:cNvPr id="5" name="Footer Placeholder 4"/>
          <p:cNvSpPr>
            <a:spLocks noGrp="1"/>
          </p:cNvSpPr>
          <p:nvPr>
            <p:ph type="ftr" sz="quarter" idx="11"/>
          </p:nvPr>
        </p:nvSpPr>
        <p:spPr>
          <a:xfrm>
            <a:off x="4572001" y="18288"/>
            <a:ext cx="5486400" cy="329184"/>
          </a:xfrm>
          <a:prstGeom prst="rect">
            <a:avLst/>
          </a:prstGeom>
        </p:spPr>
        <p:txBody>
          <a:bodyPr/>
          <a:lstStyle/>
          <a:p>
            <a:pPr algn="r"/>
            <a:endParaRPr lang="en-US" dirty="0">
              <a:solidFill>
                <a:prstClr val="black"/>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247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15"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27"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52" y="173768"/>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22" y="0"/>
            <a:ext cx="1185447" cy="2487495"/>
          </a:xfrm>
          <a:prstGeom prst="rect">
            <a:avLst/>
          </a:prstGeom>
          <a:solidFill>
            <a:schemeClr val="bg1"/>
          </a:solidFill>
        </p:spPr>
      </p:pic>
    </p:spTree>
    <p:extLst>
      <p:ext uri="{BB962C8B-B14F-4D97-AF65-F5344CB8AC3E}">
        <p14:creationId xmlns:p14="http://schemas.microsoft.com/office/powerpoint/2010/main" val="33318745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8.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233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312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2" y="1600204"/>
            <a:ext cx="109728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101E840A-BCBE-4B40-B158-B16879D32C9F}"/>
              </a:ext>
            </a:extLst>
          </p:cNvPr>
          <p:cNvSpPr/>
          <p:nvPr userDrawn="1"/>
        </p:nvSpPr>
        <p:spPr>
          <a:xfrm>
            <a:off x="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592825" y="56524"/>
            <a:ext cx="10972801"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 xmlns:a16="http://schemas.microsoft.com/office/drawing/2014/main" id="{5BB607E6-0B1F-BB4A-9794-46A0CA431F4F}"/>
              </a:ext>
            </a:extLst>
          </p:cNvPr>
          <p:cNvSpPr/>
          <p:nvPr userDrawn="1"/>
        </p:nvSpPr>
        <p:spPr>
          <a:xfrm>
            <a:off x="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6" y="649249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1695326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600204"/>
            <a:ext cx="109728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101E840A-BCBE-4B40-B158-B16879D32C9F}"/>
              </a:ext>
            </a:extLst>
          </p:cNvPr>
          <p:cNvSpPr/>
          <p:nvPr userDrawn="1"/>
        </p:nvSpPr>
        <p:spPr>
          <a:xfrm>
            <a:off x="1" y="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2" name="Title Placeholder 1"/>
          <p:cNvSpPr>
            <a:spLocks noGrp="1"/>
          </p:cNvSpPr>
          <p:nvPr>
            <p:ph type="title"/>
          </p:nvPr>
        </p:nvSpPr>
        <p:spPr>
          <a:xfrm>
            <a:off x="592824" y="56525"/>
            <a:ext cx="10972801"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 xmlns:a16="http://schemas.microsoft.com/office/drawing/2014/main" id="{5BB607E6-0B1F-BB4A-9794-46A0CA431F4F}"/>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9"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9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smtClean="0">
                <a:solidFill>
                  <a:srgbClr val="464646">
                    <a:lumMod val="40000"/>
                    <a:lumOff val="60000"/>
                  </a:srgbClr>
                </a:solidFill>
                <a:latin typeface="Garamond" pitchFamily="18" charset="0"/>
                <a:ea typeface="ＭＳ Ｐゴシック" pitchFamily="34" charset="-128"/>
              </a:rPr>
              <a:pPr fontAlgn="base">
                <a:spcBef>
                  <a:spcPct val="0"/>
                </a:spcBef>
                <a:spcAft>
                  <a:spcPct val="0"/>
                </a:spcAft>
              </a:pPr>
              <a:t>‹#›</a:t>
            </a:fld>
            <a:endParaRPr lang="en-US" dirty="0">
              <a:solidFill>
                <a:srgbClr val="464646">
                  <a:lumMod val="40000"/>
                  <a:lumOff val="60000"/>
                </a:srgbClr>
              </a:solidFill>
              <a:latin typeface="Garamond" pitchFamily="18" charset="0"/>
              <a:ea typeface="ＭＳ Ｐゴシック" pitchFamily="34" charset="-128"/>
            </a:endParaRPr>
          </a:p>
        </p:txBody>
      </p:sp>
      <p:sp>
        <p:nvSpPr>
          <p:cNvPr id="10"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Garamond" pitchFamily="18" charset="0"/>
                <a:ea typeface="ＭＳ Ｐゴシック" pitchFamily="34" charset="-128"/>
              </a:rPr>
              <a:t>Massachusetts Department of Public Health       </a:t>
            </a:r>
            <a:r>
              <a:rPr lang="en-US" dirty="0" err="1">
                <a:solidFill>
                  <a:srgbClr val="464646">
                    <a:lumMod val="40000"/>
                    <a:lumOff val="60000"/>
                  </a:srgbClr>
                </a:solidFill>
                <a:latin typeface="Garamond" pitchFamily="18" charset="0"/>
                <a:ea typeface="ＭＳ Ｐゴシック" pitchFamily="34" charset="-128"/>
              </a:rPr>
              <a:t>mass.gov</a:t>
            </a:r>
            <a:r>
              <a:rPr lang="en-US" dirty="0">
                <a:solidFill>
                  <a:srgbClr val="464646">
                    <a:lumMod val="40000"/>
                    <a:lumOff val="60000"/>
                  </a:srgbClr>
                </a:solidFill>
                <a:latin typeface="Garamond" pitchFamily="18" charset="0"/>
                <a:ea typeface="ＭＳ Ｐゴシック" pitchFamily="34" charset="-128"/>
              </a:rPr>
              <a:t>/</a:t>
            </a:r>
            <a:r>
              <a:rPr lang="en-US" dirty="0" err="1">
                <a:solidFill>
                  <a:srgbClr val="464646">
                    <a:lumMod val="40000"/>
                    <a:lumOff val="60000"/>
                  </a:srgbClr>
                </a:solidFill>
                <a:latin typeface="Garamond" pitchFamily="18" charset="0"/>
                <a:ea typeface="ＭＳ Ｐゴシック" pitchFamily="34" charset="-128"/>
              </a:rPr>
              <a:t>dph</a:t>
            </a:r>
            <a:endParaRPr lang="en-US" dirty="0">
              <a:solidFill>
                <a:srgbClr val="464646">
                  <a:lumMod val="40000"/>
                  <a:lumOff val="60000"/>
                </a:srgbClr>
              </a:solidFill>
              <a:latin typeface="Garamond" pitchFamily="18" charset="0"/>
              <a:ea typeface="ＭＳ Ｐゴシック" pitchFamily="34" charset="-128"/>
            </a:endParaRPr>
          </a:p>
        </p:txBody>
      </p:sp>
    </p:spTree>
    <p:extLst>
      <p:ext uri="{BB962C8B-B14F-4D97-AF65-F5344CB8AC3E}">
        <p14:creationId xmlns:p14="http://schemas.microsoft.com/office/powerpoint/2010/main" val="3616091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543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r>
              <a:rPr lang="en-US" dirty="0"/>
              <a:t>DATE</a:t>
            </a: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April 28, 2017</a:t>
            </a:r>
          </a:p>
        </p:txBody>
      </p:sp>
      <p:pic>
        <p:nvPicPr>
          <p:cNvPr id="9" name="Picture 4" descr="DPH Logo - Blue w-shadow"/>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40018" y="9162"/>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6468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592821"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591895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543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r>
              <a:rPr lang="en-US" dirty="0"/>
              <a:t>DATE</a:t>
            </a: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April 28, 2017</a:t>
            </a:r>
          </a:p>
        </p:txBody>
      </p:sp>
      <p:pic>
        <p:nvPicPr>
          <p:cNvPr id="9" name="Picture 4" descr="DPH Logo - Blue w-shadow"/>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40017" y="9161"/>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5422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18878477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ov/news/order-of-the-commissioner-of-public-health-allowing-certain-individuals-to-administer" TargetMode="External"/><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vaccines/vpd/vaccines-diseases.html" TargetMode="External"/><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ss.gov/doc/105-cmr-700-implementation-of-mgl-c94c/download" TargetMode="External"/><Relationship Id="rId2" Type="http://schemas.openxmlformats.org/officeDocument/2006/relationships/notesSlide" Target="../notesSlides/notesSlide16.xml"/><Relationship Id="rId1" Type="http://schemas.openxmlformats.org/officeDocument/2006/relationships/slideLayout" Target="../slideLayouts/slideLayout47.xml"/><Relationship Id="rId4" Type="http://schemas.openxmlformats.org/officeDocument/2006/relationships/hyperlink" Target="mailto:dcp.dph@mass.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6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6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7.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0.xml"/><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1.xml"/><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3" Type="http://schemas.openxmlformats.org/officeDocument/2006/relationships/hyperlink" Target="mailto:katherine.fillo@state.ma.us" TargetMode="External"/><Relationship Id="rId2" Type="http://schemas.openxmlformats.org/officeDocument/2006/relationships/notesSlide" Target="../notesSlides/notesSlide43.xml"/><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EC1C4EF3-3A8A-F442-8EF2-6A57E937ACE1}"/>
              </a:ext>
            </a:extLst>
          </p:cNvPr>
          <p:cNvSpPr txBox="1">
            <a:spLocks/>
          </p:cNvSpPr>
          <p:nvPr/>
        </p:nvSpPr>
        <p:spPr>
          <a:xfrm>
            <a:off x="2118549"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dirty="0" smtClean="0">
                <a:solidFill>
                  <a:prstClr val="white"/>
                </a:solidFill>
              </a:rPr>
              <a:t>Public health council</a:t>
            </a:r>
            <a:endParaRPr lang="en-US" dirty="0">
              <a:solidFill>
                <a:prstClr val="white"/>
              </a:solidFill>
            </a:endParaRPr>
          </a:p>
        </p:txBody>
      </p:sp>
      <p:sp>
        <p:nvSpPr>
          <p:cNvPr id="3" name="Subtitle 3">
            <a:extLst>
              <a:ext uri="{FF2B5EF4-FFF2-40B4-BE49-F238E27FC236}">
                <a16:creationId xmlns="" xmlns:a16="http://schemas.microsoft.com/office/drawing/2014/main" id="{FF1BA0A7-A603-4A44-96C5-9FA90B2F7419}"/>
              </a:ext>
            </a:extLst>
          </p:cNvPr>
          <p:cNvSpPr txBox="1">
            <a:spLocks/>
          </p:cNvSpPr>
          <p:nvPr/>
        </p:nvSpPr>
        <p:spPr>
          <a:xfrm>
            <a:off x="2846933" y="4015574"/>
            <a:ext cx="6696619" cy="1349692"/>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5000" b="1" dirty="0" smtClean="0">
                <a:solidFill>
                  <a:sysClr val="window" lastClr="FFFFFF"/>
                </a:solidFill>
              </a:rPr>
              <a:t>November 18, 2020</a:t>
            </a:r>
            <a:endParaRPr lang="en-US" sz="5000" b="1" dirty="0">
              <a:solidFill>
                <a:sysClr val="window" lastClr="FFFFFF"/>
              </a:solidFill>
            </a:endParaRPr>
          </a:p>
        </p:txBody>
      </p:sp>
      <p:sp>
        <p:nvSpPr>
          <p:cNvPr id="4" name="TextBox 3"/>
          <p:cNvSpPr txBox="1"/>
          <p:nvPr/>
        </p:nvSpPr>
        <p:spPr>
          <a:xfrm>
            <a:off x="385026" y="5558617"/>
            <a:ext cx="11502188" cy="1200329"/>
          </a:xfrm>
          <a:prstGeom prst="rect">
            <a:avLst/>
          </a:prstGeom>
          <a:noFill/>
        </p:spPr>
        <p:txBody>
          <a:bodyPr wrap="square" rtlCol="0">
            <a:spAutoFit/>
          </a:bodyPr>
          <a:lstStyle/>
          <a:p>
            <a:pPr algn="ctr"/>
            <a:r>
              <a:rPr lang="en-US" sz="2400" b="1" i="1" dirty="0" smtClean="0">
                <a:solidFill>
                  <a:prstClr val="white"/>
                </a:solidFill>
                <a:latin typeface="Arial" pitchFamily="34" charset="0"/>
                <a:cs typeface="Arial" pitchFamily="34" charset="0"/>
              </a:rPr>
              <a:t>Today’s presentations are available on the mass.gov/</a:t>
            </a:r>
            <a:r>
              <a:rPr lang="en-US" sz="2400" b="1" i="1" dirty="0" err="1" smtClean="0">
                <a:solidFill>
                  <a:prstClr val="white"/>
                </a:solidFill>
                <a:latin typeface="Arial" pitchFamily="34" charset="0"/>
                <a:cs typeface="Arial" pitchFamily="34" charset="0"/>
              </a:rPr>
              <a:t>dph</a:t>
            </a:r>
            <a:r>
              <a:rPr lang="en-US" sz="2400" b="1" i="1" dirty="0" smtClean="0">
                <a:solidFill>
                  <a:prstClr val="white"/>
                </a:solidFill>
                <a:latin typeface="Arial" pitchFamily="34" charset="0"/>
                <a:cs typeface="Arial" pitchFamily="34" charset="0"/>
              </a:rPr>
              <a:t> website under “Upcoming Events” by clicking on the November 18 Public Health Council listing</a:t>
            </a:r>
            <a:endParaRPr lang="en-US" sz="2400" b="1" i="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00112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7645" y="1897675"/>
            <a:ext cx="8909956" cy="1612968"/>
          </a:xfrm>
        </p:spPr>
        <p:txBody>
          <a:bodyPr>
            <a:normAutofit fontScale="90000"/>
          </a:bodyPr>
          <a:lstStyle/>
          <a:p>
            <a:r>
              <a:rPr lang="en-US" dirty="0" smtClean="0">
                <a:latin typeface="Arial" panose="020B0604020202020204" pitchFamily="34" charset="0"/>
                <a:cs typeface="Arial" panose="020B0604020202020204" pitchFamily="34" charset="0"/>
              </a:rPr>
              <a:t>Proposed Emergency Amendments </a:t>
            </a:r>
            <a:r>
              <a:rPr lang="en-US" dirty="0">
                <a:latin typeface="Arial" panose="020B0604020202020204" pitchFamily="34" charset="0"/>
                <a:cs typeface="Arial" panose="020B0604020202020204" pitchFamily="34" charset="0"/>
              </a:rPr>
              <a:t>to 105 CMR 700.000</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Implementation of M.G.L. c. 94C</a:t>
            </a:r>
          </a:p>
        </p:txBody>
      </p:sp>
      <p:sp>
        <p:nvSpPr>
          <p:cNvPr id="3" name="Title 1"/>
          <p:cNvSpPr txBox="1">
            <a:spLocks/>
          </p:cNvSpPr>
          <p:nvPr/>
        </p:nvSpPr>
        <p:spPr>
          <a:xfrm>
            <a:off x="601134" y="3979342"/>
            <a:ext cx="5503335" cy="2533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n-US" sz="2500" dirty="0">
                <a:solidFill>
                  <a:prstClr val="white"/>
                </a:solidFill>
                <a:latin typeface="Arial" panose="020B0604020202020204" pitchFamily="34" charset="0"/>
                <a:cs typeface="Arial" panose="020B0604020202020204" pitchFamily="34" charset="0"/>
              </a:rPr>
              <a:t>Public Health </a:t>
            </a:r>
            <a:r>
              <a:rPr lang="en-US" sz="2500" dirty="0" smtClean="0">
                <a:solidFill>
                  <a:prstClr val="white"/>
                </a:solidFill>
                <a:latin typeface="Arial" panose="020B0604020202020204" pitchFamily="34" charset="0"/>
                <a:cs typeface="Arial" panose="020B0604020202020204" pitchFamily="34" charset="0"/>
              </a:rPr>
              <a:t>Council</a:t>
            </a:r>
            <a:r>
              <a:rPr lang="en-US" sz="2000" dirty="0">
                <a:solidFill>
                  <a:prstClr val="white"/>
                </a:solidFill>
                <a:latin typeface="Arial" panose="020B0604020202020204" pitchFamily="34" charset="0"/>
                <a:cs typeface="Arial" panose="020B0604020202020204" pitchFamily="34" charset="0"/>
              </a:rPr>
              <a:t/>
            </a:r>
            <a:br>
              <a:rPr lang="en-US" sz="2000" dirty="0">
                <a:solidFill>
                  <a:prstClr val="white"/>
                </a:solidFill>
                <a:latin typeface="Arial" panose="020B0604020202020204" pitchFamily="34" charset="0"/>
                <a:cs typeface="Arial" panose="020B0604020202020204" pitchFamily="34" charset="0"/>
              </a:rPr>
            </a:br>
            <a:r>
              <a:rPr lang="en-US" sz="2500" dirty="0" smtClean="0">
                <a:solidFill>
                  <a:prstClr val="white"/>
                </a:solidFill>
                <a:latin typeface="Arial" panose="020B0604020202020204" pitchFamily="34" charset="0"/>
                <a:cs typeface="Arial" panose="020B0604020202020204" pitchFamily="34" charset="0"/>
              </a:rPr>
              <a:t>November 18, 2020</a:t>
            </a:r>
          </a:p>
          <a:p>
            <a:pPr algn="l"/>
            <a:r>
              <a:rPr lang="en-US" sz="2000" b="0" dirty="0">
                <a:solidFill>
                  <a:prstClr val="white"/>
                </a:solidFill>
                <a:latin typeface="Arial" panose="020B0604020202020204" pitchFamily="34" charset="0"/>
                <a:cs typeface="Arial" panose="020B0604020202020204" pitchFamily="34" charset="0"/>
              </a:rPr>
              <a:t/>
            </a:r>
            <a:br>
              <a:rPr lang="en-US" sz="2000" b="0" dirty="0">
                <a:solidFill>
                  <a:prstClr val="white"/>
                </a:solidFill>
                <a:latin typeface="Arial" panose="020B0604020202020204" pitchFamily="34" charset="0"/>
                <a:cs typeface="Arial" panose="020B0604020202020204" pitchFamily="34" charset="0"/>
              </a:rPr>
            </a:br>
            <a:r>
              <a:rPr lang="en-US" altLang="en-US" sz="1800" b="0" dirty="0" smtClean="0">
                <a:solidFill>
                  <a:prstClr val="white"/>
                </a:solidFill>
                <a:latin typeface="Arial" panose="020B0604020202020204" pitchFamily="34" charset="0"/>
                <a:cs typeface="Arial" panose="020B0604020202020204" pitchFamily="34" charset="0"/>
              </a:rPr>
              <a:t>Lauren </a:t>
            </a:r>
            <a:r>
              <a:rPr lang="en-US" altLang="en-US" sz="1800" b="0" dirty="0">
                <a:solidFill>
                  <a:prstClr val="white"/>
                </a:solidFill>
                <a:latin typeface="Arial" panose="020B0604020202020204" pitchFamily="34" charset="0"/>
                <a:cs typeface="Arial" panose="020B0604020202020204" pitchFamily="34" charset="0"/>
              </a:rPr>
              <a:t>B. Nelson, Esq.</a:t>
            </a:r>
          </a:p>
          <a:p>
            <a:pPr algn="l"/>
            <a:r>
              <a:rPr lang="en-US" altLang="en-US" sz="1800" b="0" dirty="0">
                <a:solidFill>
                  <a:prstClr val="white"/>
                </a:solidFill>
                <a:latin typeface="Arial" panose="020B0604020202020204" pitchFamily="34" charset="0"/>
                <a:cs typeface="Arial" panose="020B0604020202020204" pitchFamily="34" charset="0"/>
              </a:rPr>
              <a:t>Director of Policy and Regulatory Affairs</a:t>
            </a:r>
          </a:p>
          <a:p>
            <a:pPr algn="l"/>
            <a:r>
              <a:rPr lang="en-US" altLang="en-US" sz="1800" b="0" dirty="0">
                <a:solidFill>
                  <a:prstClr val="white"/>
                </a:solidFill>
                <a:latin typeface="Arial" panose="020B0604020202020204" pitchFamily="34" charset="0"/>
                <a:cs typeface="Arial" panose="020B0604020202020204" pitchFamily="34" charset="0"/>
              </a:rPr>
              <a:t>Bureau of Health Professions Licensure</a:t>
            </a:r>
          </a:p>
          <a:p>
            <a:pPr algn="l"/>
            <a:endParaRPr lang="en-US" sz="1800" b="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8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Summary of Regulation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22220"/>
            <a:ext cx="10972800" cy="5003945"/>
          </a:xfrm>
        </p:spPr>
        <p:txBody>
          <a:bodyPr>
            <a:normAutofit lnSpcReduction="10000"/>
          </a:bodyPr>
          <a:lstStyle/>
          <a:p>
            <a:pPr marL="0" indent="0">
              <a:buNone/>
            </a:pPr>
            <a:r>
              <a:rPr lang="en-US" dirty="0"/>
              <a:t>105 CMR 700.000, </a:t>
            </a:r>
            <a:r>
              <a:rPr lang="en-US" i="1" dirty="0"/>
              <a:t>Implementation of M.G.L. c. 94C</a:t>
            </a:r>
            <a:r>
              <a:rPr lang="en-US" dirty="0"/>
              <a:t>: </a:t>
            </a:r>
          </a:p>
          <a:p>
            <a:pPr marL="0" indent="0">
              <a:buNone/>
            </a:pPr>
            <a:endParaRPr lang="en-US" sz="1000" dirty="0"/>
          </a:p>
          <a:p>
            <a:r>
              <a:rPr lang="en-US" dirty="0"/>
              <a:t>Sets forth consistent standards for the safety, security and storage of controlled substances;</a:t>
            </a:r>
          </a:p>
          <a:p>
            <a:endParaRPr lang="en-US" sz="1000" dirty="0"/>
          </a:p>
          <a:p>
            <a:r>
              <a:rPr lang="en-US" dirty="0"/>
              <a:t>Outlines Drug Control Program (DCP) requirements for practitioners and facilities to receive a Massachusetts Controlled Substances Registration (MCSR); and </a:t>
            </a:r>
          </a:p>
          <a:p>
            <a:endParaRPr lang="en-US" sz="1000" dirty="0"/>
          </a:p>
          <a:p>
            <a:r>
              <a:rPr lang="en-US" dirty="0"/>
              <a:t>Manages oversight of the Massachusetts Prescription Awareness Tool (</a:t>
            </a:r>
            <a:r>
              <a:rPr lang="en-US" dirty="0" err="1"/>
              <a:t>MassPAT</a:t>
            </a:r>
            <a:r>
              <a:rPr lang="en-US" dirty="0"/>
              <a:t>) through the Prescription Monitoring Program (PMP). </a:t>
            </a:r>
            <a:endParaRPr lang="en-US" dirty="0">
              <a:solidFill>
                <a:srgbClr val="000000"/>
              </a:solidFill>
            </a:endParaRPr>
          </a:p>
        </p:txBody>
      </p:sp>
      <p:sp>
        <p:nvSpPr>
          <p:cNvPr id="4"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
        <p:nvSpPr>
          <p:cNvPr id="5"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141303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Summary of Amendments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22220"/>
            <a:ext cx="10972800" cy="5003945"/>
          </a:xfrm>
        </p:spPr>
        <p:txBody>
          <a:bodyPr>
            <a:normAutofit/>
          </a:bodyPr>
          <a:lstStyle/>
          <a:p>
            <a:pPr marL="0" indent="0">
              <a:buNone/>
            </a:pPr>
            <a:endParaRPr lang="en-US" sz="2800" dirty="0" smtClean="0"/>
          </a:p>
          <a:p>
            <a:pPr marL="0" indent="0">
              <a:buNone/>
            </a:pPr>
            <a:r>
              <a:rPr lang="en-US" sz="2800" dirty="0" smtClean="0"/>
              <a:t>The </a:t>
            </a:r>
            <a:r>
              <a:rPr lang="en-US" sz="2800" dirty="0"/>
              <a:t>proposed </a:t>
            </a:r>
            <a:r>
              <a:rPr lang="en-US" sz="2800" dirty="0" smtClean="0"/>
              <a:t>emergency amendment </a:t>
            </a:r>
            <a:r>
              <a:rPr lang="en-US" sz="2800" dirty="0"/>
              <a:t>to this regulation </a:t>
            </a:r>
            <a:r>
              <a:rPr lang="en-US" sz="2800" dirty="0" smtClean="0"/>
              <a:t>was drafted to provide greater access to designated vaccines </a:t>
            </a:r>
            <a:r>
              <a:rPr lang="en-US" sz="2800" dirty="0"/>
              <a:t>for the prevention of a pandemic, </a:t>
            </a:r>
            <a:r>
              <a:rPr lang="en-US" sz="2800" dirty="0" smtClean="0"/>
              <a:t>novel or other vaccine-preventable disease by authorizing their possession and administration by </a:t>
            </a:r>
            <a:r>
              <a:rPr lang="en-US" sz="2800" dirty="0"/>
              <a:t>DPH licensed or certified health care professionals </a:t>
            </a:r>
            <a:r>
              <a:rPr lang="en-US" sz="2800" dirty="0" smtClean="0"/>
              <a:t>or qualified medical </a:t>
            </a:r>
            <a:r>
              <a:rPr lang="en-US" sz="2800" dirty="0"/>
              <a:t>or nursing </a:t>
            </a:r>
            <a:r>
              <a:rPr lang="en-US" sz="2800" dirty="0" smtClean="0"/>
              <a:t>students. </a:t>
            </a:r>
            <a:endParaRPr lang="en-US" sz="2800" dirty="0"/>
          </a:p>
        </p:txBody>
      </p:sp>
      <p:sp>
        <p:nvSpPr>
          <p:cNvPr id="4"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5"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2789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Current Regulation: Influenza Vaccine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0781" y="1122220"/>
            <a:ext cx="10972800" cy="5003945"/>
          </a:xfrm>
        </p:spPr>
        <p:txBody>
          <a:bodyPr>
            <a:normAutofit/>
          </a:bodyPr>
          <a:lstStyle/>
          <a:p>
            <a:pPr marL="0" indent="0">
              <a:buNone/>
            </a:pPr>
            <a:r>
              <a:rPr lang="en-US" sz="2400" dirty="0" smtClean="0"/>
              <a:t>105 </a:t>
            </a:r>
            <a:r>
              <a:rPr lang="en-US" sz="2400" dirty="0"/>
              <a:t>CMR </a:t>
            </a:r>
            <a:r>
              <a:rPr lang="en-US" sz="2400" dirty="0" smtClean="0"/>
              <a:t>700.003 (H) allows </a:t>
            </a:r>
            <a:r>
              <a:rPr lang="en-US" sz="2400" dirty="0"/>
              <a:t>the Commissioner to expand </a:t>
            </a:r>
            <a:r>
              <a:rPr lang="en-US" sz="2400" dirty="0" smtClean="0"/>
              <a:t> flu vaccine </a:t>
            </a:r>
            <a:r>
              <a:rPr lang="en-US" sz="2400" dirty="0"/>
              <a:t>administration: </a:t>
            </a:r>
          </a:p>
          <a:p>
            <a:pPr>
              <a:spcBef>
                <a:spcPts val="1200"/>
              </a:spcBef>
            </a:pPr>
            <a:r>
              <a:rPr lang="en-US" sz="2400" dirty="0" smtClean="0"/>
              <a:t>by authorizing DPH licensed </a:t>
            </a:r>
            <a:r>
              <a:rPr lang="en-US" sz="2400" dirty="0"/>
              <a:t>or certified </a:t>
            </a:r>
            <a:r>
              <a:rPr lang="en-US" sz="2400" dirty="0" smtClean="0"/>
              <a:t>health </a:t>
            </a:r>
            <a:r>
              <a:rPr lang="en-US" sz="2400" dirty="0"/>
              <a:t>care </a:t>
            </a:r>
            <a:r>
              <a:rPr lang="en-US" sz="2400" dirty="0" smtClean="0"/>
              <a:t>professionals; or </a:t>
            </a:r>
          </a:p>
          <a:p>
            <a:pPr>
              <a:spcBef>
                <a:spcPts val="1200"/>
              </a:spcBef>
            </a:pPr>
            <a:r>
              <a:rPr lang="en-US" sz="2400" dirty="0" smtClean="0"/>
              <a:t>medical </a:t>
            </a:r>
            <a:r>
              <a:rPr lang="en-US" sz="2400" dirty="0"/>
              <a:t>or nursing </a:t>
            </a:r>
            <a:r>
              <a:rPr lang="en-US" sz="2400" dirty="0" smtClean="0"/>
              <a:t>students;</a:t>
            </a:r>
          </a:p>
          <a:p>
            <a:pPr lvl="1">
              <a:spcBef>
                <a:spcPts val="1200"/>
              </a:spcBef>
            </a:pPr>
            <a:r>
              <a:rPr lang="en-US" sz="2400" dirty="0" smtClean="0"/>
              <a:t>duly </a:t>
            </a:r>
            <a:r>
              <a:rPr lang="en-US" sz="2400" dirty="0"/>
              <a:t>enrolled in an approved or accredited program for licensure and acting in accordance with the policies of that program;</a:t>
            </a:r>
          </a:p>
          <a:p>
            <a:pPr>
              <a:spcBef>
                <a:spcPts val="1200"/>
              </a:spcBef>
            </a:pPr>
            <a:r>
              <a:rPr lang="en-US" sz="2400" dirty="0"/>
              <a:t>t</a:t>
            </a:r>
            <a:r>
              <a:rPr lang="en-US" sz="2400" dirty="0" smtClean="0"/>
              <a:t>o possess </a:t>
            </a:r>
            <a:r>
              <a:rPr lang="en-US" sz="2400" dirty="0"/>
              <a:t>and </a:t>
            </a:r>
            <a:r>
              <a:rPr lang="en-US" sz="2400" dirty="0" smtClean="0"/>
              <a:t>administer </a:t>
            </a:r>
            <a:r>
              <a:rPr lang="en-US" sz="2400" dirty="0"/>
              <a:t>vaccine;</a:t>
            </a:r>
          </a:p>
          <a:p>
            <a:pPr>
              <a:spcBef>
                <a:spcPts val="1200"/>
              </a:spcBef>
            </a:pPr>
            <a:r>
              <a:rPr lang="en-US" sz="2400" dirty="0"/>
              <a:t>for the prevention of a pandemic, novel</a:t>
            </a:r>
            <a:r>
              <a:rPr lang="en-US" sz="2400" b="1" dirty="0"/>
              <a:t>,</a:t>
            </a:r>
            <a:r>
              <a:rPr lang="en-US" sz="2400" dirty="0"/>
              <a:t> or seasonal influenza </a:t>
            </a:r>
            <a:r>
              <a:rPr lang="en-US" sz="2400" dirty="0" smtClean="0"/>
              <a:t>virus;</a:t>
            </a:r>
          </a:p>
          <a:p>
            <a:pPr>
              <a:spcBef>
                <a:spcPts val="1200"/>
              </a:spcBef>
            </a:pPr>
            <a:r>
              <a:rPr lang="en-US" sz="2400" dirty="0"/>
              <a:t>provided the Commissioner determines that there are or will be insufficient health care professionals available for timely vaccine administration and issues an order authorizing such </a:t>
            </a:r>
            <a:r>
              <a:rPr lang="en-US" sz="2400" dirty="0" smtClean="0"/>
              <a:t>administration</a:t>
            </a:r>
            <a:r>
              <a:rPr lang="en-US" sz="2400" dirty="0"/>
              <a:t>.</a:t>
            </a:r>
          </a:p>
        </p:txBody>
      </p:sp>
      <p:sp>
        <p:nvSpPr>
          <p:cNvPr id="4"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5"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49524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Current Regulatory Action: Influenza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22220"/>
            <a:ext cx="10972800" cy="5145847"/>
          </a:xfrm>
        </p:spPr>
        <p:txBody>
          <a:bodyPr>
            <a:noAutofit/>
          </a:bodyPr>
          <a:lstStyle/>
          <a:p>
            <a:pPr marL="0" indent="0">
              <a:buNone/>
            </a:pPr>
            <a:r>
              <a:rPr lang="en-US" sz="2800" dirty="0" smtClean="0"/>
              <a:t>On November 2, 2020, the </a:t>
            </a:r>
            <a:r>
              <a:rPr lang="en-US" sz="2800" dirty="0"/>
              <a:t>Commissioner issued the necessary </a:t>
            </a:r>
            <a:r>
              <a:rPr lang="en-US" sz="2800" dirty="0" smtClean="0"/>
              <a:t>order, based on a determination </a:t>
            </a:r>
            <a:r>
              <a:rPr lang="en-US" sz="2800" dirty="0"/>
              <a:t>that </a:t>
            </a:r>
            <a:r>
              <a:rPr lang="en-US" sz="2800" dirty="0" smtClean="0"/>
              <a:t>the </a:t>
            </a:r>
            <a:r>
              <a:rPr lang="en-US" sz="2800" dirty="0"/>
              <a:t>authorization is presently appropriate and </a:t>
            </a:r>
            <a:r>
              <a:rPr lang="en-US" sz="2800" dirty="0" smtClean="0"/>
              <a:t>necessary, </a:t>
            </a:r>
            <a:r>
              <a:rPr lang="en-US" sz="2800" dirty="0"/>
              <a:t>for paramedics, medical </a:t>
            </a:r>
            <a:r>
              <a:rPr lang="en-US" sz="2800" dirty="0" smtClean="0"/>
              <a:t>students </a:t>
            </a:r>
            <a:r>
              <a:rPr lang="en-US" sz="2800" dirty="0"/>
              <a:t>and nursing </a:t>
            </a:r>
            <a:r>
              <a:rPr lang="en-US" sz="2800" dirty="0" smtClean="0"/>
              <a:t>students to administer influenza vaccine. </a:t>
            </a:r>
          </a:p>
          <a:p>
            <a:r>
              <a:rPr lang="en-US" sz="2800" dirty="0"/>
              <a:t>These additional individuals were utilized for influenza vaccination during the H1N1 pandemic. </a:t>
            </a:r>
            <a:endParaRPr lang="en-US" sz="2800" dirty="0" smtClean="0"/>
          </a:p>
          <a:p>
            <a:pPr marL="0" indent="0">
              <a:buNone/>
            </a:pPr>
            <a:endParaRPr lang="en-US" sz="2800" dirty="0" smtClean="0"/>
          </a:p>
          <a:p>
            <a:pPr marL="0" indent="0">
              <a:buNone/>
            </a:pPr>
            <a:r>
              <a:rPr lang="en-US" sz="2800" dirty="0" smtClean="0"/>
              <a:t>Link to Order and Guidance:</a:t>
            </a:r>
          </a:p>
          <a:p>
            <a:pPr marL="0" indent="0">
              <a:buNone/>
            </a:pPr>
            <a:r>
              <a:rPr lang="en-US" sz="2800" dirty="0">
                <a:hlinkClick r:id="rId3"/>
              </a:rPr>
              <a:t>https://</a:t>
            </a:r>
            <a:r>
              <a:rPr lang="en-US" sz="2800" dirty="0" smtClean="0">
                <a:hlinkClick r:id="rId3"/>
              </a:rPr>
              <a:t>www.mass.gov/news/order-of-the-commissioner-of-public-health-allowing-certain-individuals-to-administer</a:t>
            </a:r>
            <a:endParaRPr lang="en-US" sz="2800" dirty="0" smtClean="0"/>
          </a:p>
        </p:txBody>
      </p:sp>
      <p:sp>
        <p:nvSpPr>
          <p:cNvPr id="4"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14</a:t>
            </a:fld>
            <a:endParaRPr lang="en-US" dirty="0">
              <a:solidFill>
                <a:srgbClr val="464646">
                  <a:lumMod val="40000"/>
                  <a:lumOff val="60000"/>
                </a:srgbClr>
              </a:solidFill>
            </a:endParaRPr>
          </a:p>
        </p:txBody>
      </p:sp>
      <p:sp>
        <p:nvSpPr>
          <p:cNvPr id="5"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90289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Regulation </a:t>
            </a:r>
            <a:r>
              <a:rPr lang="en-US" dirty="0" smtClean="0">
                <a:latin typeface="Arial" panose="020B0604020202020204" pitchFamily="34" charset="0"/>
                <a:cs typeface="Arial" panose="020B0604020202020204" pitchFamily="34" charset="0"/>
              </a:rPr>
              <a:t>Changes: Vaccine-Preventable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22220"/>
            <a:ext cx="10972800" cy="5145847"/>
          </a:xfrm>
        </p:spPr>
        <p:txBody>
          <a:bodyPr>
            <a:noAutofit/>
          </a:bodyPr>
          <a:lstStyle/>
          <a:p>
            <a:pPr marL="0" indent="0">
              <a:buNone/>
            </a:pPr>
            <a:r>
              <a:rPr lang="en-US" sz="2400" dirty="0" smtClean="0"/>
              <a:t>Proposed changes:</a:t>
            </a:r>
          </a:p>
          <a:p>
            <a:pPr marL="0" indent="0">
              <a:buNone/>
            </a:pPr>
            <a:r>
              <a:rPr lang="en-US" sz="2400" dirty="0"/>
              <a:t>The proposed </a:t>
            </a:r>
            <a:r>
              <a:rPr lang="en-US" sz="2400" dirty="0" smtClean="0"/>
              <a:t>emergency amendment </a:t>
            </a:r>
            <a:r>
              <a:rPr lang="en-US" sz="2400" dirty="0"/>
              <a:t>to this regulation would expand the types of vaccine eligible for health care </a:t>
            </a:r>
            <a:r>
              <a:rPr lang="en-US" sz="2400" dirty="0" smtClean="0"/>
              <a:t>professional </a:t>
            </a:r>
            <a:r>
              <a:rPr lang="en-US" sz="2400" dirty="0"/>
              <a:t>and medical or nursing </a:t>
            </a:r>
            <a:r>
              <a:rPr lang="en-US" sz="2400" dirty="0" smtClean="0"/>
              <a:t>student  possession </a:t>
            </a:r>
            <a:r>
              <a:rPr lang="en-US" sz="2400" dirty="0"/>
              <a:t>and administration </a:t>
            </a:r>
            <a:r>
              <a:rPr lang="en-US" sz="2400" dirty="0" smtClean="0"/>
              <a:t>to:</a:t>
            </a:r>
            <a:endParaRPr lang="en-US" sz="2400" dirty="0"/>
          </a:p>
          <a:p>
            <a:pPr>
              <a:spcAft>
                <a:spcPts val="600"/>
              </a:spcAft>
            </a:pPr>
            <a:r>
              <a:rPr lang="en-US" sz="2400" b="1" dirty="0">
                <a:solidFill>
                  <a:srgbClr val="FF0000"/>
                </a:solidFill>
              </a:rPr>
              <a:t>any</a:t>
            </a:r>
            <a:r>
              <a:rPr lang="en-US" sz="2400" b="1" dirty="0"/>
              <a:t> </a:t>
            </a:r>
            <a:r>
              <a:rPr lang="en-US" sz="2400" dirty="0"/>
              <a:t>vaccine </a:t>
            </a:r>
            <a:r>
              <a:rPr lang="en-US" sz="2400" b="1" dirty="0">
                <a:solidFill>
                  <a:srgbClr val="FF0000"/>
                </a:solidFill>
              </a:rPr>
              <a:t>designated by the Commissioner</a:t>
            </a:r>
            <a:endParaRPr lang="en-US" sz="2400" dirty="0">
              <a:solidFill>
                <a:srgbClr val="FF0000"/>
              </a:solidFill>
            </a:endParaRPr>
          </a:p>
          <a:p>
            <a:pPr>
              <a:spcAft>
                <a:spcPts val="600"/>
              </a:spcAft>
            </a:pPr>
            <a:r>
              <a:rPr lang="en-US" sz="2400" dirty="0"/>
              <a:t>for the prevention of a pandemic, novel</a:t>
            </a:r>
            <a:r>
              <a:rPr lang="en-US" sz="2400" b="1" dirty="0"/>
              <a:t>,</a:t>
            </a:r>
            <a:r>
              <a:rPr lang="en-US" sz="2400" dirty="0"/>
              <a:t> or </a:t>
            </a:r>
            <a:r>
              <a:rPr lang="en-US" sz="2400" b="1" dirty="0">
                <a:solidFill>
                  <a:srgbClr val="FF0000"/>
                </a:solidFill>
              </a:rPr>
              <a:t>other vaccine-preventable disease</a:t>
            </a:r>
            <a:endParaRPr lang="en-US" sz="2400" dirty="0">
              <a:solidFill>
                <a:srgbClr val="FF0000"/>
              </a:solidFill>
            </a:endParaRPr>
          </a:p>
          <a:p>
            <a:pPr>
              <a:spcAft>
                <a:spcPts val="600"/>
              </a:spcAft>
            </a:pPr>
            <a:r>
              <a:rPr lang="en-US" sz="2400" dirty="0"/>
              <a:t>Rather than only for </a:t>
            </a:r>
            <a:r>
              <a:rPr lang="en-US" sz="2400" dirty="0" smtClean="0"/>
              <a:t>the </a:t>
            </a:r>
            <a:r>
              <a:rPr lang="en-US" sz="2400" dirty="0"/>
              <a:t>prevention of a pandemic, novel or seasonal influenza virus</a:t>
            </a:r>
          </a:p>
          <a:p>
            <a:pPr marL="0" indent="0">
              <a:buNone/>
            </a:pPr>
            <a:endParaRPr lang="en-US" sz="1200" b="1" dirty="0"/>
          </a:p>
          <a:p>
            <a:pPr marL="0" indent="0">
              <a:buNone/>
            </a:pPr>
            <a:r>
              <a:rPr lang="en-US" sz="2400" i="1" dirty="0" smtClean="0"/>
              <a:t>This change will allow the commissioner to expand access to designated vaccines for the prevention of any vaccine-preventable disease. </a:t>
            </a:r>
          </a:p>
          <a:p>
            <a:pPr marL="0" indent="0">
              <a:buNone/>
            </a:pPr>
            <a:endParaRPr lang="en-US" sz="1200" i="1" dirty="0"/>
          </a:p>
          <a:p>
            <a:pPr marL="0" indent="0">
              <a:buNone/>
            </a:pPr>
            <a:r>
              <a:rPr lang="en-US" sz="2400" dirty="0" smtClean="0"/>
              <a:t>For more information, please see the CDC’s  list of 17 vaccine-preventable diseases and their vaccines: </a:t>
            </a:r>
            <a:r>
              <a:rPr lang="en-US" sz="2400" dirty="0" smtClean="0">
                <a:hlinkClick r:id="rId3"/>
              </a:rPr>
              <a:t>https</a:t>
            </a:r>
            <a:r>
              <a:rPr lang="en-US" sz="2400" dirty="0">
                <a:hlinkClick r:id="rId3"/>
              </a:rPr>
              <a:t>://</a:t>
            </a:r>
            <a:r>
              <a:rPr lang="en-US" sz="2400" dirty="0" smtClean="0">
                <a:hlinkClick r:id="rId3"/>
              </a:rPr>
              <a:t>www.cdc.gov/vaccines/vpd/vaccines-diseases.html</a:t>
            </a:r>
            <a:r>
              <a:rPr lang="en-US" sz="2400" dirty="0" smtClean="0"/>
              <a:t> </a:t>
            </a:r>
            <a:endParaRPr lang="en-US" sz="2400" dirty="0"/>
          </a:p>
        </p:txBody>
      </p:sp>
      <p:sp>
        <p:nvSpPr>
          <p:cNvPr id="4"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sp>
        <p:nvSpPr>
          <p:cNvPr id="5"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02802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Next Steps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22218"/>
            <a:ext cx="10972800" cy="5003945"/>
          </a:xfrm>
          <a:noFill/>
        </p:spPr>
        <p:txBody>
          <a:bodyPr>
            <a:normAutofit lnSpcReduction="10000"/>
          </a:bodyPr>
          <a:lstStyle/>
          <a:p>
            <a:pPr marL="457200" lvl="1" indent="-457200">
              <a:lnSpc>
                <a:spcPct val="80000"/>
              </a:lnSpc>
              <a:spcBef>
                <a:spcPts val="1200"/>
              </a:spcBef>
              <a:spcAft>
                <a:spcPts val="600"/>
              </a:spcAft>
              <a:buFont typeface="Arial" panose="020B0604020202020204" pitchFamily="34" charset="0"/>
              <a:buChar char="•"/>
            </a:pPr>
            <a:endParaRPr lang="en-US" altLang="en-US" sz="3200" dirty="0" smtClean="0"/>
          </a:p>
          <a:p>
            <a:r>
              <a:rPr lang="en-US" dirty="0"/>
              <a:t>It is respectfully requested that the Public Health Council vote to approve the proposed regulation, 105 CMR 700.000, on an emergency </a:t>
            </a:r>
            <a:r>
              <a:rPr lang="en-US" dirty="0" smtClean="0"/>
              <a:t>basis.  </a:t>
            </a:r>
          </a:p>
          <a:p>
            <a:r>
              <a:rPr lang="en-US" dirty="0" smtClean="0"/>
              <a:t>This will  allow </a:t>
            </a:r>
            <a:r>
              <a:rPr lang="en-US" dirty="0"/>
              <a:t>the regulation to take effect upon filing with the Secretary of State’s </a:t>
            </a:r>
            <a:r>
              <a:rPr lang="en-US" dirty="0" smtClean="0"/>
              <a:t>office while the Department conducts a public comment period. </a:t>
            </a:r>
          </a:p>
          <a:p>
            <a:r>
              <a:rPr lang="en-US" altLang="en-US" sz="3200" smtClean="0"/>
              <a:t>Final approval </a:t>
            </a:r>
            <a:r>
              <a:rPr lang="en-US" altLang="en-US" sz="3200" dirty="0"/>
              <a:t>of the proposed amendments, along with a review of public comments, will be requested at a subsequent meeting of the Public Health Council.</a:t>
            </a:r>
          </a:p>
        </p:txBody>
      </p:sp>
      <p:sp>
        <p:nvSpPr>
          <p:cNvPr id="4"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
        <p:nvSpPr>
          <p:cNvPr id="5"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51197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5781" y="1166844"/>
            <a:ext cx="10113819" cy="4770537"/>
          </a:xfrm>
          <a:prstGeom prst="rect">
            <a:avLst/>
          </a:prstGeom>
        </p:spPr>
        <p:txBody>
          <a:bodyPr wrap="square">
            <a:spAutoFit/>
          </a:bodyPr>
          <a:lstStyle/>
          <a:p>
            <a:r>
              <a:rPr lang="en-US" sz="2400" dirty="0">
                <a:solidFill>
                  <a:prstClr val="white"/>
                </a:solidFill>
              </a:rPr>
              <a:t>Thank you for the opportunity to present this information today</a:t>
            </a:r>
            <a:r>
              <a:rPr lang="en-US" sz="2400" dirty="0" smtClean="0">
                <a:solidFill>
                  <a:prstClr val="white"/>
                </a:solidFill>
              </a:rPr>
              <a:t>.</a:t>
            </a:r>
          </a:p>
          <a:p>
            <a:endParaRPr lang="en-US" sz="800" dirty="0">
              <a:solidFill>
                <a:prstClr val="white"/>
              </a:solidFill>
            </a:endParaRPr>
          </a:p>
          <a:p>
            <a:r>
              <a:rPr lang="en-US" sz="2400" dirty="0">
                <a:solidFill>
                  <a:prstClr val="white"/>
                </a:solidFill>
              </a:rPr>
              <a:t>For more information regarding Drug Control, including the Prescription Monitoring Program, please find the relevant statutory language and the full current regulation here</a:t>
            </a:r>
            <a:r>
              <a:rPr lang="en-US" sz="2400" dirty="0" smtClean="0">
                <a:solidFill>
                  <a:prstClr val="white"/>
                </a:solidFill>
              </a:rPr>
              <a:t>:</a:t>
            </a:r>
          </a:p>
          <a:p>
            <a:endParaRPr lang="en-US" sz="800" dirty="0">
              <a:solidFill>
                <a:prstClr val="white"/>
              </a:solidFill>
            </a:endParaRPr>
          </a:p>
          <a:p>
            <a:pPr marL="339725"/>
            <a:r>
              <a:rPr lang="en-US" sz="2400" dirty="0">
                <a:solidFill>
                  <a:srgbClr val="FF3399"/>
                </a:solidFill>
                <a:hlinkClick r:id="rId3"/>
              </a:rPr>
              <a:t>https://</a:t>
            </a:r>
            <a:r>
              <a:rPr lang="en-US" sz="2400" dirty="0" smtClean="0">
                <a:solidFill>
                  <a:srgbClr val="FF3399"/>
                </a:solidFill>
                <a:hlinkClick r:id="rId3"/>
              </a:rPr>
              <a:t>www.mass.gov/doc/105-cmr-700-implementation-of-mgl-c94c/download</a:t>
            </a:r>
            <a:r>
              <a:rPr lang="en-US" sz="2400" dirty="0" smtClean="0">
                <a:solidFill>
                  <a:srgbClr val="FF3399"/>
                </a:solidFill>
              </a:rPr>
              <a:t> </a:t>
            </a:r>
            <a:endParaRPr lang="en-US" sz="800" dirty="0">
              <a:solidFill>
                <a:srgbClr val="FF3399"/>
              </a:solidFill>
            </a:endParaRPr>
          </a:p>
          <a:p>
            <a:pPr algn="ctr"/>
            <a:r>
              <a:rPr lang="en-US" sz="2400" dirty="0" smtClean="0">
                <a:solidFill>
                  <a:prstClr val="white"/>
                </a:solidFill>
              </a:rPr>
              <a:t>Please </a:t>
            </a:r>
            <a:r>
              <a:rPr lang="en-US" sz="2400" dirty="0">
                <a:solidFill>
                  <a:prstClr val="white"/>
                </a:solidFill>
              </a:rPr>
              <a:t>direct any questions to:</a:t>
            </a:r>
          </a:p>
          <a:p>
            <a:pPr algn="ctr"/>
            <a:r>
              <a:rPr lang="en-US" sz="2400" b="1" dirty="0">
                <a:solidFill>
                  <a:prstClr val="white"/>
                </a:solidFill>
              </a:rPr>
              <a:t>David E. Johnson, Director</a:t>
            </a:r>
          </a:p>
          <a:p>
            <a:pPr algn="ctr"/>
            <a:r>
              <a:rPr lang="en-US" sz="2400" dirty="0">
                <a:solidFill>
                  <a:prstClr val="white"/>
                </a:solidFill>
              </a:rPr>
              <a:t> Drug Control Program</a:t>
            </a:r>
          </a:p>
          <a:p>
            <a:pPr algn="ctr"/>
            <a:r>
              <a:rPr lang="en-US" sz="2400" dirty="0">
                <a:solidFill>
                  <a:prstClr val="white"/>
                </a:solidFill>
              </a:rPr>
              <a:t>Bureau of Health Professions </a:t>
            </a:r>
            <a:r>
              <a:rPr lang="en-US" sz="2400" dirty="0" smtClean="0">
                <a:solidFill>
                  <a:prstClr val="white"/>
                </a:solidFill>
              </a:rPr>
              <a:t>Licensure</a:t>
            </a:r>
          </a:p>
          <a:p>
            <a:pPr algn="ctr"/>
            <a:r>
              <a:rPr lang="en-US" sz="2400" dirty="0" smtClean="0">
                <a:solidFill>
                  <a:prstClr val="white"/>
                </a:solidFill>
                <a:hlinkClick r:id="rId4"/>
              </a:rPr>
              <a:t>dcp.dph@mass.gov</a:t>
            </a:r>
            <a:endParaRPr lang="en-US" sz="2400" dirty="0" smtClean="0">
              <a:solidFill>
                <a:prstClr val="white"/>
              </a:solidFill>
            </a:endParaRPr>
          </a:p>
          <a:p>
            <a:pPr algn="ctr"/>
            <a:r>
              <a:rPr lang="en-US" sz="2400" dirty="0" smtClean="0">
                <a:solidFill>
                  <a:prstClr val="white"/>
                </a:solidFill>
              </a:rPr>
              <a:t>617-983-6700</a:t>
            </a:r>
            <a:endParaRPr lang="en-US" sz="2400" dirty="0">
              <a:solidFill>
                <a:prstClr val="white"/>
              </a:solidFill>
            </a:endParaRPr>
          </a:p>
        </p:txBody>
      </p:sp>
    </p:spTree>
    <p:extLst>
      <p:ext uri="{BB962C8B-B14F-4D97-AF65-F5344CB8AC3E}">
        <p14:creationId xmlns:p14="http://schemas.microsoft.com/office/powerpoint/2010/main" val="1132447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79" y="1735032"/>
            <a:ext cx="10972800" cy="1818626"/>
          </a:xfrm>
        </p:spPr>
        <p:txBody>
          <a:bodyPr>
            <a:noAutofit/>
          </a:bodyPr>
          <a:lstStyle/>
          <a:p>
            <a:pPr algn="ctr"/>
            <a:r>
              <a:rPr lang="en-US" sz="2800" b="1" dirty="0">
                <a:solidFill>
                  <a:srgbClr val="D2533C"/>
                </a:solidFill>
              </a:rPr>
              <a:t>BUREAU OF SUBSTANCE ADDICTION SERVICES</a:t>
            </a:r>
            <a:br>
              <a:rPr lang="en-US" sz="2800" b="1" dirty="0">
                <a:solidFill>
                  <a:srgbClr val="D2533C"/>
                </a:solidFill>
              </a:rPr>
            </a:br>
            <a:r>
              <a:rPr lang="en-US" sz="2800" b="1" dirty="0">
                <a:solidFill>
                  <a:srgbClr val="D2533C"/>
                </a:solidFill>
              </a:rPr>
              <a:t>COVID-19 RESPONSE</a:t>
            </a:r>
          </a:p>
        </p:txBody>
      </p:sp>
      <p:sp>
        <p:nvSpPr>
          <p:cNvPr id="3" name="TextBox 2">
            <a:extLst>
              <a:ext uri="{FF2B5EF4-FFF2-40B4-BE49-F238E27FC236}">
                <a16:creationId xmlns:a16="http://schemas.microsoft.com/office/drawing/2014/main" xmlns="" id="{B5CC25F4-6118-41EC-87AC-331B08A8D547}"/>
              </a:ext>
            </a:extLst>
          </p:cNvPr>
          <p:cNvSpPr txBox="1"/>
          <p:nvPr/>
        </p:nvSpPr>
        <p:spPr>
          <a:xfrm>
            <a:off x="4485045" y="3874088"/>
            <a:ext cx="2961960" cy="369332"/>
          </a:xfrm>
          <a:prstGeom prst="rect">
            <a:avLst/>
          </a:prstGeom>
          <a:noFill/>
        </p:spPr>
        <p:txBody>
          <a:bodyPr wrap="square" rtlCol="0">
            <a:spAutoFit/>
          </a:bodyPr>
          <a:lstStyle/>
          <a:p>
            <a:pPr algn="just"/>
            <a:r>
              <a:rPr lang="en-US" dirty="0">
                <a:solidFill>
                  <a:srgbClr val="D2533C"/>
                </a:solidFill>
              </a:rPr>
              <a:t>November 18, 2020</a:t>
            </a:r>
          </a:p>
        </p:txBody>
      </p:sp>
      <p:sp>
        <p:nvSpPr>
          <p:cNvPr id="6" name="TextBox 5">
            <a:extLst>
              <a:ext uri="{FF2B5EF4-FFF2-40B4-BE49-F238E27FC236}">
                <a16:creationId xmlns:a16="http://schemas.microsoft.com/office/drawing/2014/main" xmlns="" id="{8A71246C-F8E8-4011-AD39-27E21A5DB3BD}"/>
              </a:ext>
            </a:extLst>
          </p:cNvPr>
          <p:cNvSpPr txBox="1"/>
          <p:nvPr/>
        </p:nvSpPr>
        <p:spPr>
          <a:xfrm>
            <a:off x="955591" y="5487597"/>
            <a:ext cx="5222789" cy="646331"/>
          </a:xfrm>
          <a:prstGeom prst="rect">
            <a:avLst/>
          </a:prstGeom>
          <a:noFill/>
        </p:spPr>
        <p:txBody>
          <a:bodyPr wrap="square">
            <a:spAutoFit/>
          </a:bodyPr>
          <a:lstStyle/>
          <a:p>
            <a:r>
              <a:rPr lang="en-US" dirty="0">
                <a:solidFill>
                  <a:srgbClr val="D2533C"/>
                </a:solidFill>
              </a:rPr>
              <a:t>Deirdre C. Calvert, MSW, LICSW</a:t>
            </a:r>
          </a:p>
          <a:p>
            <a:r>
              <a:rPr lang="en-US" dirty="0">
                <a:solidFill>
                  <a:srgbClr val="D2533C"/>
                </a:solidFill>
              </a:rPr>
              <a:t>Director, BSAS</a:t>
            </a:r>
          </a:p>
        </p:txBody>
      </p:sp>
    </p:spTree>
    <p:extLst>
      <p:ext uri="{BB962C8B-B14F-4D97-AF65-F5344CB8AC3E}">
        <p14:creationId xmlns:p14="http://schemas.microsoft.com/office/powerpoint/2010/main" val="38231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0128"/>
            <a:ext cx="10972800" cy="990600"/>
          </a:xfrm>
        </p:spPr>
        <p:txBody>
          <a:bodyPr>
            <a:noAutofit/>
          </a:bodyPr>
          <a:lstStyle/>
          <a:p>
            <a:pPr algn="ctr"/>
            <a:r>
              <a:rPr lang="en-US" sz="2400" b="1" dirty="0">
                <a:solidFill>
                  <a:srgbClr val="D2533C"/>
                </a:solidFill>
              </a:rPr>
              <a:t>DPH/BSAS is aggressively maximizing access to SUD treatment during the COVID-19 pandemic and continuing the fight against the opiate crisis</a:t>
            </a:r>
          </a:p>
        </p:txBody>
      </p:sp>
      <p:sp>
        <p:nvSpPr>
          <p:cNvPr id="4" name="TextBox 3">
            <a:extLst>
              <a:ext uri="{FF2B5EF4-FFF2-40B4-BE49-F238E27FC236}">
                <a16:creationId xmlns:a16="http://schemas.microsoft.com/office/drawing/2014/main" xmlns="" id="{58FA291A-9EFE-45B5-99A5-12F37B4A3480}"/>
              </a:ext>
            </a:extLst>
          </p:cNvPr>
          <p:cNvSpPr txBox="1"/>
          <p:nvPr/>
        </p:nvSpPr>
        <p:spPr>
          <a:xfrm>
            <a:off x="527221" y="2240130"/>
            <a:ext cx="11108267" cy="4416594"/>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solidFill>
                  <a:srgbClr val="D2533C"/>
                </a:solidFill>
              </a:rPr>
              <a:t>Increasing access to naloxone – from March to September </a:t>
            </a:r>
            <a:r>
              <a:rPr lang="en-US" sz="1400" b="1" dirty="0">
                <a:solidFill>
                  <a:srgbClr val="D2533C"/>
                </a:solidFill>
              </a:rPr>
              <a:t>over 75 thousand naloxone kits </a:t>
            </a:r>
            <a:r>
              <a:rPr lang="en-US" sz="1400" dirty="0">
                <a:solidFill>
                  <a:srgbClr val="D2533C"/>
                </a:solidFill>
              </a:rPr>
              <a:t>have been distributed to Opioid Treatment Providers (OTP), Syringe Service Programs, community health centers, hospital emergency departments, and county Houses of Correction.</a:t>
            </a:r>
          </a:p>
          <a:p>
            <a:pPr algn="just"/>
            <a:endParaRPr lang="en-US" sz="1400" dirty="0">
              <a:solidFill>
                <a:srgbClr val="D2533C"/>
              </a:solidFill>
            </a:endParaRPr>
          </a:p>
          <a:p>
            <a:pPr marL="285750" indent="-285750" algn="just">
              <a:buFont typeface="Arial" panose="020B0604020202020204" pitchFamily="34" charset="0"/>
              <a:buChar char="•"/>
            </a:pPr>
            <a:r>
              <a:rPr lang="en-US" sz="1400" dirty="0">
                <a:solidFill>
                  <a:srgbClr val="D2533C"/>
                </a:solidFill>
              </a:rPr>
              <a:t>Obtaining a </a:t>
            </a:r>
            <a:r>
              <a:rPr lang="en-US" sz="1400" b="1" dirty="0">
                <a:solidFill>
                  <a:srgbClr val="D2533C"/>
                </a:solidFill>
              </a:rPr>
              <a:t>blanket exception </a:t>
            </a:r>
            <a:r>
              <a:rPr lang="en-US" sz="1400" dirty="0">
                <a:solidFill>
                  <a:srgbClr val="D2533C"/>
                </a:solidFill>
              </a:rPr>
              <a:t>from SAMHSA on behalf of Massachusetts Opioid Treatment Programs (OTP) for take home doses of MOUD. As of June 2020, </a:t>
            </a:r>
            <a:r>
              <a:rPr lang="en-US" sz="1400" b="1" dirty="0">
                <a:solidFill>
                  <a:srgbClr val="D2533C"/>
                </a:solidFill>
              </a:rPr>
              <a:t>52% of OTP patients are receiving take home doses</a:t>
            </a:r>
            <a:r>
              <a:rPr lang="en-US" sz="1400" dirty="0">
                <a:solidFill>
                  <a:srgbClr val="D2533C"/>
                </a:solidFill>
              </a:rPr>
              <a:t>, compared to the pre-COVID average of 15.6% in December 2019.</a:t>
            </a:r>
          </a:p>
          <a:p>
            <a:pPr algn="just"/>
            <a:endParaRPr lang="en-US" sz="1400" dirty="0">
              <a:solidFill>
                <a:srgbClr val="D2533C"/>
              </a:solidFill>
            </a:endParaRPr>
          </a:p>
          <a:p>
            <a:pPr marL="285750" indent="-285750" algn="just">
              <a:buFont typeface="Arial" panose="020B0604020202020204" pitchFamily="34" charset="0"/>
              <a:buChar char="•"/>
            </a:pPr>
            <a:r>
              <a:rPr lang="en-US" sz="1400" dirty="0">
                <a:solidFill>
                  <a:srgbClr val="D2533C"/>
                </a:solidFill>
              </a:rPr>
              <a:t>Implementing the broad adoption of a DEA waiver allowing prescriptions for </a:t>
            </a:r>
            <a:r>
              <a:rPr lang="en-US" sz="1400" b="1" dirty="0">
                <a:solidFill>
                  <a:srgbClr val="D2533C"/>
                </a:solidFill>
              </a:rPr>
              <a:t>buprenorphine and naltrexone to patients for whom providers have conducted telehealth sessions</a:t>
            </a:r>
            <a:r>
              <a:rPr lang="en-US" sz="1400" dirty="0">
                <a:solidFill>
                  <a:srgbClr val="D2533C"/>
                </a:solidFill>
              </a:rPr>
              <a:t>, as well as induct patients on buprenorphine and naltrexone.</a:t>
            </a:r>
          </a:p>
          <a:p>
            <a:pPr marL="285750" indent="-285750" algn="just">
              <a:buFont typeface="Arial" panose="020B0604020202020204" pitchFamily="34" charset="0"/>
              <a:buChar char="•"/>
            </a:pPr>
            <a:endParaRPr lang="en-US" sz="1400" dirty="0">
              <a:solidFill>
                <a:srgbClr val="D2533C"/>
              </a:solidFill>
            </a:endParaRPr>
          </a:p>
          <a:p>
            <a:pPr marL="285750" indent="-285750" algn="just">
              <a:buFont typeface="Arial" panose="020B0604020202020204" pitchFamily="34" charset="0"/>
              <a:buChar char="•"/>
            </a:pPr>
            <a:r>
              <a:rPr lang="en-US" sz="1400" dirty="0">
                <a:solidFill>
                  <a:srgbClr val="D2533C"/>
                </a:solidFill>
              </a:rPr>
              <a:t>Piloting reimbursement to contracted Office Based Opioid Treatment (OBOT) providers for </a:t>
            </a:r>
            <a:r>
              <a:rPr lang="en-US" sz="1400" b="1" dirty="0">
                <a:solidFill>
                  <a:srgbClr val="D2533C"/>
                </a:solidFill>
              </a:rPr>
              <a:t>cell phones and data plans </a:t>
            </a:r>
            <a:r>
              <a:rPr lang="en-US" sz="1400" dirty="0">
                <a:solidFill>
                  <a:srgbClr val="D2533C"/>
                </a:solidFill>
              </a:rPr>
              <a:t>to maintain patients’ ability to keep in contact for telehealth, and exploring implementation of similar reimbursement frameworks for other types of SUD treatment providers.</a:t>
            </a:r>
          </a:p>
          <a:p>
            <a:pPr marL="285750" indent="-285750" algn="just">
              <a:buFont typeface="Arial" panose="020B0604020202020204" pitchFamily="34" charset="0"/>
              <a:buChar char="•"/>
            </a:pPr>
            <a:endParaRPr lang="en-US" sz="1400" dirty="0">
              <a:solidFill>
                <a:srgbClr val="D2533C"/>
              </a:solidFill>
            </a:endParaRPr>
          </a:p>
          <a:p>
            <a:pPr marL="285750" indent="-285750" algn="just">
              <a:buFont typeface="Arial" panose="020B0604020202020204" pitchFamily="34" charset="0"/>
              <a:buChar char="•"/>
            </a:pPr>
            <a:r>
              <a:rPr lang="en-US" sz="1400" dirty="0">
                <a:solidFill>
                  <a:srgbClr val="D2533C"/>
                </a:solidFill>
              </a:rPr>
              <a:t>Working with programs to </a:t>
            </a:r>
            <a:r>
              <a:rPr lang="en-US" sz="1400" b="1" dirty="0">
                <a:solidFill>
                  <a:srgbClr val="D2533C"/>
                </a:solidFill>
              </a:rPr>
              <a:t>prevent and mitigate the spread of COVID-19</a:t>
            </a:r>
            <a:r>
              <a:rPr lang="en-US" sz="1400" dirty="0">
                <a:solidFill>
                  <a:srgbClr val="D2533C"/>
                </a:solidFill>
              </a:rPr>
              <a:t>, including distributing guidance on surveillance testing, screening and isolation of patients/staff, and increased flexibility in bed allocation between different service settings to accommodate changing patient needs at individual programs.</a:t>
            </a:r>
          </a:p>
          <a:p>
            <a:pPr marL="285750" indent="-285750" algn="just">
              <a:buFont typeface="Arial" panose="020B0604020202020204" pitchFamily="34" charset="0"/>
              <a:buChar char="•"/>
            </a:pPr>
            <a:endParaRPr lang="en-US" sz="1450" dirty="0">
              <a:solidFill>
                <a:srgbClr val="D2533C"/>
              </a:solidFill>
            </a:endParaRPr>
          </a:p>
          <a:p>
            <a:pPr marL="285750" indent="-285750" algn="just">
              <a:buFont typeface="Arial" panose="020B0604020202020204" pitchFamily="34" charset="0"/>
              <a:buChar char="•"/>
            </a:pPr>
            <a:endParaRPr lang="en-US" sz="1450" dirty="0">
              <a:solidFill>
                <a:srgbClr val="D2533C"/>
              </a:solidFill>
            </a:endParaRPr>
          </a:p>
        </p:txBody>
      </p:sp>
    </p:spTree>
    <p:extLst>
      <p:ext uri="{BB962C8B-B14F-4D97-AF65-F5344CB8AC3E}">
        <p14:creationId xmlns:p14="http://schemas.microsoft.com/office/powerpoint/2010/main" val="401868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7" y="639420"/>
            <a:ext cx="11635408" cy="1209261"/>
          </a:xfrm>
        </p:spPr>
        <p:txBody>
          <a:bodyPr>
            <a:noAutofit/>
          </a:bodyPr>
          <a:lstStyle/>
          <a:p>
            <a:pPr algn="ctr"/>
            <a:r>
              <a:rPr lang="en-US" sz="2400" b="1" dirty="0"/>
              <a:t>Preliminary data show 1,517 confirmed and estimated opioid-related overdose deaths in the first nine months of 2020, an estimated </a:t>
            </a:r>
            <a:r>
              <a:rPr lang="en-US" sz="2400" b="1" u="sng" dirty="0"/>
              <a:t>2% increase </a:t>
            </a:r>
            <a:r>
              <a:rPr lang="en-US" sz="2400" b="1" dirty="0"/>
              <a:t>compared with the same period in 2019. </a:t>
            </a:r>
          </a:p>
        </p:txBody>
      </p:sp>
      <p:sp>
        <p:nvSpPr>
          <p:cNvPr id="5" name="TextBox 4"/>
          <p:cNvSpPr txBox="1"/>
          <p:nvPr/>
        </p:nvSpPr>
        <p:spPr>
          <a:xfrm>
            <a:off x="7941323" y="5371784"/>
            <a:ext cx="2162772" cy="307777"/>
          </a:xfrm>
          <a:prstGeom prst="rect">
            <a:avLst/>
          </a:prstGeom>
          <a:noFill/>
        </p:spPr>
        <p:txBody>
          <a:bodyPr wrap="none" rtlCol="0">
            <a:spAutoFit/>
          </a:bodyPr>
          <a:lstStyle/>
          <a:p>
            <a:r>
              <a:rPr lang="en-US" sz="1400" b="1" dirty="0">
                <a:solidFill>
                  <a:srgbClr val="292934"/>
                </a:solidFill>
              </a:rPr>
              <a:t>Estimated 1,517 deaths</a:t>
            </a:r>
          </a:p>
        </p:txBody>
      </p:sp>
      <p:sp>
        <p:nvSpPr>
          <p:cNvPr id="9" name="TextBox 8"/>
          <p:cNvSpPr txBox="1"/>
          <p:nvPr/>
        </p:nvSpPr>
        <p:spPr>
          <a:xfrm>
            <a:off x="2020587" y="5371785"/>
            <a:ext cx="2162772" cy="307777"/>
          </a:xfrm>
          <a:prstGeom prst="rect">
            <a:avLst/>
          </a:prstGeom>
          <a:noFill/>
        </p:spPr>
        <p:txBody>
          <a:bodyPr wrap="none" rtlCol="0">
            <a:spAutoFit/>
          </a:bodyPr>
          <a:lstStyle/>
          <a:p>
            <a:r>
              <a:rPr lang="en-US" sz="1400" b="1" dirty="0">
                <a:solidFill>
                  <a:srgbClr val="292934"/>
                </a:solidFill>
              </a:rPr>
              <a:t>Estimated 1,485 deaths</a:t>
            </a:r>
          </a:p>
        </p:txBody>
      </p:sp>
      <p:pic>
        <p:nvPicPr>
          <p:cNvPr id="8" name="Picture 7">
            <a:extLst>
              <a:ext uri="{FF2B5EF4-FFF2-40B4-BE49-F238E27FC236}">
                <a16:creationId xmlns:a16="http://schemas.microsoft.com/office/drawing/2014/main" xmlns="" id="{CE962E58-DB08-41BD-A401-47B27BDEF66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94" y="1927276"/>
            <a:ext cx="11160940" cy="2743199"/>
          </a:xfrm>
          <a:prstGeom prst="rect">
            <a:avLst/>
          </a:prstGeom>
          <a:noFill/>
          <a:ln>
            <a:noFill/>
          </a:ln>
        </p:spPr>
      </p:pic>
      <p:sp>
        <p:nvSpPr>
          <p:cNvPr id="10" name="Left Brace 9">
            <a:extLst>
              <a:ext uri="{FF2B5EF4-FFF2-40B4-BE49-F238E27FC236}">
                <a16:creationId xmlns:a16="http://schemas.microsoft.com/office/drawing/2014/main" xmlns="" id="{EF367B69-1EBE-4883-85E1-62CB568D8114}"/>
              </a:ext>
            </a:extLst>
          </p:cNvPr>
          <p:cNvSpPr/>
          <p:nvPr/>
        </p:nvSpPr>
        <p:spPr>
          <a:xfrm rot="16200000">
            <a:off x="3356091" y="2849797"/>
            <a:ext cx="212693" cy="439937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92934"/>
              </a:solidFill>
            </a:endParaRPr>
          </a:p>
        </p:txBody>
      </p:sp>
      <p:sp>
        <p:nvSpPr>
          <p:cNvPr id="11" name="Left Brace 10">
            <a:extLst>
              <a:ext uri="{FF2B5EF4-FFF2-40B4-BE49-F238E27FC236}">
                <a16:creationId xmlns:a16="http://schemas.microsoft.com/office/drawing/2014/main" xmlns="" id="{8E74C835-1552-47D8-8743-AAA2E0E7EB9D}"/>
              </a:ext>
            </a:extLst>
          </p:cNvPr>
          <p:cNvSpPr/>
          <p:nvPr/>
        </p:nvSpPr>
        <p:spPr>
          <a:xfrm rot="16200000">
            <a:off x="9298966" y="2821442"/>
            <a:ext cx="168410" cy="439937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92934"/>
              </a:solidFill>
            </a:endParaRPr>
          </a:p>
        </p:txBody>
      </p:sp>
    </p:spTree>
    <p:extLst>
      <p:ext uri="{BB962C8B-B14F-4D97-AF65-F5344CB8AC3E}">
        <p14:creationId xmlns:p14="http://schemas.microsoft.com/office/powerpoint/2010/main" val="302987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019554"/>
            <a:ext cx="10972800" cy="990600"/>
          </a:xfrm>
        </p:spPr>
        <p:txBody>
          <a:bodyPr>
            <a:noAutofit/>
          </a:bodyPr>
          <a:lstStyle/>
          <a:p>
            <a:pPr algn="ctr"/>
            <a:r>
              <a:rPr lang="en-US" sz="2400" b="1" dirty="0">
                <a:solidFill>
                  <a:srgbClr val="D2533C"/>
                </a:solidFill>
              </a:rPr>
              <a:t>DPH/BSAS is working diligently with providers and Communities of Color to address their COVID-19 and equity-related concerns</a:t>
            </a:r>
          </a:p>
        </p:txBody>
      </p:sp>
      <p:sp>
        <p:nvSpPr>
          <p:cNvPr id="4" name="TextBox 3">
            <a:extLst>
              <a:ext uri="{FF2B5EF4-FFF2-40B4-BE49-F238E27FC236}">
                <a16:creationId xmlns:a16="http://schemas.microsoft.com/office/drawing/2014/main" xmlns="" id="{58FA291A-9EFE-45B5-99A5-12F37B4A3480}"/>
              </a:ext>
            </a:extLst>
          </p:cNvPr>
          <p:cNvSpPr txBox="1"/>
          <p:nvPr/>
        </p:nvSpPr>
        <p:spPr>
          <a:xfrm>
            <a:off x="609600" y="2218269"/>
            <a:ext cx="11108267" cy="3777957"/>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solidFill>
                  <a:srgbClr val="D2533C"/>
                </a:solidFill>
              </a:rPr>
              <a:t>Providing </a:t>
            </a:r>
            <a:r>
              <a:rPr lang="en-US" sz="1400" b="1" dirty="0">
                <a:solidFill>
                  <a:srgbClr val="D2533C"/>
                </a:solidFill>
              </a:rPr>
              <a:t>extensive messaging and support</a:t>
            </a:r>
            <a:r>
              <a:rPr lang="en-US" sz="1400" dirty="0">
                <a:solidFill>
                  <a:srgbClr val="D2533C"/>
                </a:solidFill>
              </a:rPr>
              <a:t> to providers on the implementation of telehealth in licensed/contracted facilities, including recurring calls between BSAS and congregate care bedded programs, OTPs, and infant/child serving programs to hear and address their concerns through technical assistance and recommended best practices for use of telehealth.</a:t>
            </a:r>
          </a:p>
          <a:p>
            <a:pPr algn="just"/>
            <a:endParaRPr lang="en-US" sz="1400" dirty="0">
              <a:solidFill>
                <a:srgbClr val="D2533C"/>
              </a:solidFill>
            </a:endParaRPr>
          </a:p>
          <a:p>
            <a:pPr marL="285750" indent="-285750" algn="just">
              <a:buFont typeface="Arial" panose="020B0604020202020204" pitchFamily="34" charset="0"/>
              <a:buChar char="•"/>
            </a:pPr>
            <a:r>
              <a:rPr lang="en-US" sz="1400" dirty="0">
                <a:solidFill>
                  <a:srgbClr val="D2533C"/>
                </a:solidFill>
              </a:rPr>
              <a:t>Leveraging the second round of </a:t>
            </a:r>
            <a:r>
              <a:rPr lang="en-US" sz="1400" b="1" dirty="0">
                <a:solidFill>
                  <a:srgbClr val="D2533C"/>
                </a:solidFill>
              </a:rPr>
              <a:t>State Opioid Response (SOR) funding </a:t>
            </a:r>
            <a:r>
              <a:rPr lang="en-US" sz="1400" dirty="0">
                <a:solidFill>
                  <a:srgbClr val="D2533C"/>
                </a:solidFill>
              </a:rPr>
              <a:t>from SAMHSA to increase access in Massachusetts to all FDA-approved forms of MOUD, reduce unmet treatment needs, and reduce opioid/stimulant misuse and overdose.</a:t>
            </a:r>
          </a:p>
          <a:p>
            <a:pPr algn="just"/>
            <a:endParaRPr lang="en-US" sz="1400" dirty="0">
              <a:solidFill>
                <a:srgbClr val="D2533C"/>
              </a:solidFill>
            </a:endParaRPr>
          </a:p>
          <a:p>
            <a:pPr marL="285750" indent="-285750" algn="just">
              <a:buFont typeface="Arial" panose="020B0604020202020204" pitchFamily="34" charset="0"/>
              <a:buChar char="•"/>
            </a:pPr>
            <a:r>
              <a:rPr lang="en-US" sz="1400" dirty="0">
                <a:solidFill>
                  <a:srgbClr val="D2533C"/>
                </a:solidFill>
              </a:rPr>
              <a:t>Expanding the </a:t>
            </a:r>
            <a:r>
              <a:rPr lang="en-US" sz="1400" b="1" dirty="0">
                <a:solidFill>
                  <a:srgbClr val="D2533C"/>
                </a:solidFill>
              </a:rPr>
              <a:t>Black Addiction Counselor Education (BACE) and Latinx Addiction Counselor Education (LACE)</a:t>
            </a:r>
            <a:r>
              <a:rPr lang="en-US" sz="1400" dirty="0">
                <a:solidFill>
                  <a:srgbClr val="D2533C"/>
                </a:solidFill>
              </a:rPr>
              <a:t> programs, which support highly affordable and flexible programming by providing 300 education hours and practicum required for licensure for individuals who identify as Black and Latinx.</a:t>
            </a:r>
          </a:p>
          <a:p>
            <a:pPr marL="285750" indent="-285750" algn="just">
              <a:buFont typeface="Arial" panose="020B0604020202020204" pitchFamily="34" charset="0"/>
              <a:buChar char="•"/>
            </a:pPr>
            <a:endParaRPr lang="en-US" sz="1400" dirty="0">
              <a:solidFill>
                <a:srgbClr val="D2533C"/>
              </a:solidFill>
            </a:endParaRPr>
          </a:p>
          <a:p>
            <a:pPr marL="285750" indent="-285750" algn="just">
              <a:buFont typeface="Arial" panose="020B0604020202020204" pitchFamily="34" charset="0"/>
              <a:buChar char="•"/>
            </a:pPr>
            <a:r>
              <a:rPr lang="en-US" sz="1400" dirty="0">
                <a:solidFill>
                  <a:srgbClr val="D2533C"/>
                </a:solidFill>
              </a:rPr>
              <a:t>Initiating the </a:t>
            </a:r>
            <a:r>
              <a:rPr lang="en-US" sz="1400" b="1" dirty="0">
                <a:solidFill>
                  <a:srgbClr val="D2533C"/>
                </a:solidFill>
              </a:rPr>
              <a:t>Recovery-Based Re-Entry Services for Black and Latino Men Pilot</a:t>
            </a:r>
            <a:r>
              <a:rPr lang="en-US" sz="1400" dirty="0">
                <a:solidFill>
                  <a:srgbClr val="D2533C"/>
                </a:solidFill>
              </a:rPr>
              <a:t>, which will provide enhanced support to Black and Latino men at risk of fatal overdose following release from incarceration, including culturally-responsive, wrap-around, re-entry services both pre- and post-release.</a:t>
            </a:r>
          </a:p>
          <a:p>
            <a:pPr marL="285750" indent="-285750" algn="just">
              <a:buFont typeface="Arial" panose="020B0604020202020204" pitchFamily="34" charset="0"/>
              <a:buChar char="•"/>
            </a:pPr>
            <a:endParaRPr lang="en-US" sz="1450" dirty="0">
              <a:solidFill>
                <a:srgbClr val="D2533C"/>
              </a:solidFill>
            </a:endParaRPr>
          </a:p>
          <a:p>
            <a:pPr marL="285750" indent="-285750" algn="just">
              <a:buFont typeface="Arial" panose="020B0604020202020204" pitchFamily="34" charset="0"/>
              <a:buChar char="•"/>
            </a:pPr>
            <a:endParaRPr lang="en-US" sz="1450" dirty="0">
              <a:solidFill>
                <a:srgbClr val="D2533C"/>
              </a:solidFill>
            </a:endParaRPr>
          </a:p>
          <a:p>
            <a:pPr marL="285750" indent="-285750" algn="just">
              <a:buFont typeface="Arial" panose="020B0604020202020204" pitchFamily="34" charset="0"/>
              <a:buChar char="•"/>
            </a:pPr>
            <a:endParaRPr lang="en-US" sz="1450" dirty="0">
              <a:solidFill>
                <a:srgbClr val="D2533C"/>
              </a:solidFill>
            </a:endParaRPr>
          </a:p>
        </p:txBody>
      </p:sp>
    </p:spTree>
    <p:extLst>
      <p:ext uri="{BB962C8B-B14F-4D97-AF65-F5344CB8AC3E}">
        <p14:creationId xmlns:p14="http://schemas.microsoft.com/office/powerpoint/2010/main" val="2118955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42" y="1009884"/>
            <a:ext cx="11635667" cy="990600"/>
          </a:xfrm>
        </p:spPr>
        <p:txBody>
          <a:bodyPr>
            <a:noAutofit/>
          </a:bodyPr>
          <a:lstStyle/>
          <a:p>
            <a:pPr algn="ctr"/>
            <a:r>
              <a:rPr lang="en-US" sz="2400" b="1" dirty="0"/>
              <a:t>DPH/BSAS is developing and implementing a flexible action guide to continue to sustain equitable access to lifesaving care in the continuing response to the COVID-19 pandemic</a:t>
            </a:r>
            <a:endParaRPr lang="en-US" sz="2400" b="1" dirty="0">
              <a:solidFill>
                <a:srgbClr val="D2533C"/>
              </a:solidFill>
            </a:endParaRPr>
          </a:p>
        </p:txBody>
      </p:sp>
      <p:sp>
        <p:nvSpPr>
          <p:cNvPr id="4" name="TextBox 3">
            <a:extLst>
              <a:ext uri="{FF2B5EF4-FFF2-40B4-BE49-F238E27FC236}">
                <a16:creationId xmlns:a16="http://schemas.microsoft.com/office/drawing/2014/main" xmlns="" id="{58FA291A-9EFE-45B5-99A5-12F37B4A3480}"/>
              </a:ext>
            </a:extLst>
          </p:cNvPr>
          <p:cNvSpPr txBox="1"/>
          <p:nvPr/>
        </p:nvSpPr>
        <p:spPr>
          <a:xfrm>
            <a:off x="609600" y="2285188"/>
            <a:ext cx="10972800" cy="3093154"/>
          </a:xfrm>
          <a:prstGeom prst="rect">
            <a:avLst/>
          </a:prstGeom>
          <a:noFill/>
        </p:spPr>
        <p:txBody>
          <a:bodyPr wrap="square" rtlCol="0">
            <a:spAutoFit/>
          </a:bodyPr>
          <a:lstStyle/>
          <a:p>
            <a:pPr marL="285750" indent="-285750" algn="just">
              <a:buFont typeface="Arial" panose="020B0604020202020204" pitchFamily="34" charset="0"/>
              <a:buChar char="•"/>
            </a:pPr>
            <a:r>
              <a:rPr lang="en-US" sz="1500" dirty="0">
                <a:solidFill>
                  <a:srgbClr val="D2533C"/>
                </a:solidFill>
              </a:rPr>
              <a:t>During the past several months, the COVID Response Team has engaged in a structured planning process to analyze and respond to </a:t>
            </a:r>
            <a:r>
              <a:rPr lang="en-US" sz="1500" b="1" dirty="0">
                <a:solidFill>
                  <a:srgbClr val="D2533C"/>
                </a:solidFill>
              </a:rPr>
              <a:t>key challenges and risks</a:t>
            </a:r>
            <a:r>
              <a:rPr lang="en-US" sz="1500" dirty="0">
                <a:solidFill>
                  <a:srgbClr val="D2533C"/>
                </a:solidFill>
              </a:rPr>
              <a:t>, including:</a:t>
            </a:r>
          </a:p>
          <a:p>
            <a:pPr marL="285750" indent="-285750" algn="just">
              <a:buFont typeface="Arial" panose="020B0604020202020204" pitchFamily="34" charset="0"/>
              <a:buChar char="•"/>
            </a:pPr>
            <a:endParaRPr lang="en-US" sz="1500" dirty="0">
              <a:solidFill>
                <a:srgbClr val="D2533C"/>
              </a:solidFill>
            </a:endParaRPr>
          </a:p>
          <a:p>
            <a:pPr marL="742950" lvl="1" indent="-285750" algn="just">
              <a:buFont typeface="Courier New" panose="02070309020205020404" pitchFamily="49" charset="0"/>
              <a:buChar char="o"/>
            </a:pPr>
            <a:r>
              <a:rPr lang="en-US" sz="1500" dirty="0">
                <a:solidFill>
                  <a:srgbClr val="D2533C"/>
                </a:solidFill>
              </a:rPr>
              <a:t>The increased </a:t>
            </a:r>
            <a:r>
              <a:rPr lang="en-US" sz="1500" b="1" dirty="0">
                <a:solidFill>
                  <a:srgbClr val="D2533C"/>
                </a:solidFill>
              </a:rPr>
              <a:t>risk of overdose </a:t>
            </a:r>
            <a:r>
              <a:rPr lang="en-US" sz="1500" dirty="0">
                <a:solidFill>
                  <a:srgbClr val="D2533C"/>
                </a:solidFill>
              </a:rPr>
              <a:t>due to social isolation, changes to the drug supply, underutilization of treatment for fear of infection, and the economic and mental health toll of the pandemic;</a:t>
            </a:r>
          </a:p>
          <a:p>
            <a:pPr marL="742950" lvl="1" indent="-285750" algn="just">
              <a:buFont typeface="Courier New" panose="02070309020205020404" pitchFamily="49" charset="0"/>
              <a:buChar char="o"/>
            </a:pPr>
            <a:endParaRPr lang="en-US" sz="1500" dirty="0">
              <a:solidFill>
                <a:srgbClr val="D2533C"/>
              </a:solidFill>
            </a:endParaRPr>
          </a:p>
          <a:p>
            <a:pPr marL="742950" lvl="1" indent="-285750" algn="just">
              <a:buFont typeface="Courier New" panose="02070309020205020404" pitchFamily="49" charset="0"/>
              <a:buChar char="o"/>
            </a:pPr>
            <a:r>
              <a:rPr lang="en-US" sz="1500" dirty="0">
                <a:solidFill>
                  <a:srgbClr val="D2533C"/>
                </a:solidFill>
              </a:rPr>
              <a:t>The risk of </a:t>
            </a:r>
            <a:r>
              <a:rPr lang="en-US" sz="1500" b="1" dirty="0">
                <a:solidFill>
                  <a:srgbClr val="D2533C"/>
                </a:solidFill>
              </a:rPr>
              <a:t>program closures and/or reduced bed capacity </a:t>
            </a:r>
            <a:r>
              <a:rPr lang="en-US" sz="1500" dirty="0">
                <a:solidFill>
                  <a:srgbClr val="D2533C"/>
                </a:solidFill>
              </a:rPr>
              <a:t>in SUD treatment programs, due to financial strain from low bed utilization and increased costs of operation, COVID outbreaks among patients and staff, and staffing shortages; and</a:t>
            </a:r>
          </a:p>
          <a:p>
            <a:pPr marL="742950" lvl="1" indent="-285750" algn="just">
              <a:buFont typeface="Courier New" panose="02070309020205020404" pitchFamily="49" charset="0"/>
              <a:buChar char="o"/>
            </a:pPr>
            <a:endParaRPr lang="en-US" sz="1500" dirty="0">
              <a:solidFill>
                <a:srgbClr val="D2533C"/>
              </a:solidFill>
            </a:endParaRPr>
          </a:p>
          <a:p>
            <a:pPr marL="742950" lvl="1" indent="-285750" algn="just">
              <a:buFont typeface="Courier New" panose="02070309020205020404" pitchFamily="49" charset="0"/>
              <a:buChar char="o"/>
            </a:pPr>
            <a:r>
              <a:rPr lang="en-US" sz="1500" dirty="0">
                <a:solidFill>
                  <a:srgbClr val="D2533C"/>
                </a:solidFill>
              </a:rPr>
              <a:t>Potential </a:t>
            </a:r>
            <a:r>
              <a:rPr lang="en-US" sz="1500" b="1" dirty="0">
                <a:solidFill>
                  <a:srgbClr val="D2533C"/>
                </a:solidFill>
              </a:rPr>
              <a:t>barriers to access to treatment—and inequities in access—</a:t>
            </a:r>
            <a:r>
              <a:rPr lang="en-US" sz="1500" dirty="0">
                <a:solidFill>
                  <a:srgbClr val="D2533C"/>
                </a:solidFill>
              </a:rPr>
              <a:t>due to program closures and/or reduced bed capacity, lack of care capacity for COVID+ individuals, and lack of access to the technology required to engage in telehealth.</a:t>
            </a:r>
          </a:p>
        </p:txBody>
      </p:sp>
    </p:spTree>
    <p:extLst>
      <p:ext uri="{BB962C8B-B14F-4D97-AF65-F5344CB8AC3E}">
        <p14:creationId xmlns:p14="http://schemas.microsoft.com/office/powerpoint/2010/main" val="19776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513AC-1ECA-45CC-BC5D-A54939B66589}"/>
              </a:ext>
            </a:extLst>
          </p:cNvPr>
          <p:cNvSpPr>
            <a:spLocks noGrp="1"/>
          </p:cNvSpPr>
          <p:nvPr>
            <p:ph type="title"/>
          </p:nvPr>
        </p:nvSpPr>
        <p:spPr>
          <a:xfrm>
            <a:off x="708992" y="687548"/>
            <a:ext cx="10515600" cy="994172"/>
          </a:xfrm>
        </p:spPr>
        <p:txBody>
          <a:bodyPr>
            <a:noAutofit/>
          </a:bodyPr>
          <a:lstStyle/>
          <a:p>
            <a:pPr algn="ctr"/>
            <a:r>
              <a:rPr lang="en-US" sz="2400" b="1" dirty="0"/>
              <a:t>The BSAS COVID Response Action Plan builds on prior and ongoing initiatives to address these risks and challenges</a:t>
            </a:r>
            <a:endParaRPr lang="x-none" sz="2400" b="1" dirty="0"/>
          </a:p>
        </p:txBody>
      </p:sp>
      <p:sp>
        <p:nvSpPr>
          <p:cNvPr id="3" name="Content Placeholder 2">
            <a:extLst>
              <a:ext uri="{FF2B5EF4-FFF2-40B4-BE49-F238E27FC236}">
                <a16:creationId xmlns:a16="http://schemas.microsoft.com/office/drawing/2014/main" xmlns="" id="{0223EBEB-FB34-465D-95A2-6B4DE96CA8E7}"/>
              </a:ext>
            </a:extLst>
          </p:cNvPr>
          <p:cNvSpPr>
            <a:spLocks noGrp="1"/>
          </p:cNvSpPr>
          <p:nvPr>
            <p:ph idx="1"/>
          </p:nvPr>
        </p:nvSpPr>
        <p:spPr>
          <a:xfrm>
            <a:off x="385764" y="1748903"/>
            <a:ext cx="11420475" cy="4774903"/>
          </a:xfrm>
        </p:spPr>
        <p:txBody>
          <a:bodyPr>
            <a:noAutofit/>
          </a:bodyPr>
          <a:lstStyle/>
          <a:p>
            <a:pPr marL="0" indent="0" algn="ctr">
              <a:buNone/>
            </a:pPr>
            <a:r>
              <a:rPr lang="en-US" sz="1500" b="1" dirty="0">
                <a:solidFill>
                  <a:schemeClr val="tx2"/>
                </a:solidFill>
              </a:rPr>
              <a:t>Highlights of the Action Plan include:</a:t>
            </a:r>
          </a:p>
          <a:p>
            <a:endParaRPr lang="en-US" sz="800" dirty="0">
              <a:solidFill>
                <a:schemeClr val="tx2"/>
              </a:solidFill>
            </a:endParaRPr>
          </a:p>
          <a:p>
            <a:pPr marL="0" indent="0" algn="just">
              <a:buNone/>
            </a:pPr>
            <a:r>
              <a:rPr lang="en-US" sz="1500" b="1" dirty="0">
                <a:solidFill>
                  <a:schemeClr val="tx2"/>
                </a:solidFill>
              </a:rPr>
              <a:t>1. COVID Technical Assistance to Individual Programs </a:t>
            </a:r>
          </a:p>
          <a:p>
            <a:pPr lvl="1" algn="just">
              <a:spcAft>
                <a:spcPts val="600"/>
              </a:spcAft>
            </a:pPr>
            <a:r>
              <a:rPr lang="en-US" sz="1500" dirty="0">
                <a:solidFill>
                  <a:schemeClr val="tx2"/>
                </a:solidFill>
                <a:ea typeface="Calibri" panose="020F0502020204030204" pitchFamily="34" charset="0"/>
                <a:cs typeface="Times New Roman" panose="02020603050405020304" pitchFamily="18" charset="0"/>
              </a:rPr>
              <a:t>Strengthen internal systems and </a:t>
            </a:r>
            <a:r>
              <a:rPr lang="en-US" sz="1500" b="1" dirty="0">
                <a:solidFill>
                  <a:schemeClr val="tx2"/>
                </a:solidFill>
                <a:ea typeface="Calibri" panose="020F0502020204030204" pitchFamily="34" charset="0"/>
                <a:cs typeface="Times New Roman" panose="02020603050405020304" pitchFamily="18" charset="0"/>
              </a:rPr>
              <a:t>medical capacity </a:t>
            </a:r>
            <a:r>
              <a:rPr lang="en-US" sz="1500" dirty="0">
                <a:solidFill>
                  <a:schemeClr val="tx2"/>
                </a:solidFill>
                <a:ea typeface="Calibri" panose="020F0502020204030204" pitchFamily="34" charset="0"/>
                <a:cs typeface="Times New Roman" panose="02020603050405020304" pitchFamily="18" charset="0"/>
              </a:rPr>
              <a:t>to provide direct technical assistance to providers to implement infection control guidance and respond to outbreaks without closing</a:t>
            </a:r>
          </a:p>
          <a:p>
            <a:pPr marL="0" indent="0" algn="just">
              <a:buNone/>
            </a:pPr>
            <a:r>
              <a:rPr lang="en-US" sz="1500" b="1" dirty="0">
                <a:solidFill>
                  <a:schemeClr val="tx2"/>
                </a:solidFill>
              </a:rPr>
              <a:t>2. COVID+ Care Capacity &amp; Access to Care</a:t>
            </a:r>
            <a:r>
              <a:rPr lang="en-US" sz="1500" b="1" dirty="0">
                <a:solidFill>
                  <a:schemeClr val="tx2"/>
                </a:solidFill>
                <a:cs typeface="Times New Roman" panose="02020603050405020304" pitchFamily="18" charset="0"/>
              </a:rPr>
              <a:t> </a:t>
            </a:r>
          </a:p>
          <a:p>
            <a:pPr lvl="1" algn="just">
              <a:spcAft>
                <a:spcPts val="600"/>
              </a:spcAft>
            </a:pPr>
            <a:r>
              <a:rPr lang="en-US" sz="1500" dirty="0">
                <a:solidFill>
                  <a:schemeClr val="tx2"/>
                </a:solidFill>
                <a:ea typeface="Calibri" panose="020F0502020204030204" pitchFamily="34" charset="0"/>
                <a:cs typeface="Times New Roman" panose="02020603050405020304" pitchFamily="18" charset="0"/>
              </a:rPr>
              <a:t>Work with providers proactively to make a plan to address/prevent issues across the system, within each region, e.g., </a:t>
            </a:r>
            <a:r>
              <a:rPr lang="en-US" sz="1500" b="1" dirty="0">
                <a:solidFill>
                  <a:schemeClr val="tx2"/>
                </a:solidFill>
                <a:ea typeface="Calibri" panose="020F0502020204030204" pitchFamily="34" charset="0"/>
                <a:cs typeface="Times New Roman" panose="02020603050405020304" pitchFamily="18" charset="0"/>
              </a:rPr>
              <a:t>training and technical assistance on COOP (Continuity of Operations Plans)</a:t>
            </a:r>
            <a:r>
              <a:rPr lang="en-US" sz="1500" dirty="0">
                <a:solidFill>
                  <a:schemeClr val="tx2"/>
                </a:solidFill>
                <a:ea typeface="Calibri" panose="020F0502020204030204" pitchFamily="34" charset="0"/>
                <a:cs typeface="Times New Roman" panose="02020603050405020304" pitchFamily="18" charset="0"/>
              </a:rPr>
              <a:t>, including addressing staffing shortages; and planning for flexible </a:t>
            </a:r>
            <a:r>
              <a:rPr lang="en-US" sz="1500" b="1" dirty="0">
                <a:solidFill>
                  <a:schemeClr val="tx2"/>
                </a:solidFill>
                <a:ea typeface="Calibri" panose="020F0502020204030204" pitchFamily="34" charset="0"/>
                <a:cs typeface="Times New Roman" panose="02020603050405020304" pitchFamily="18" charset="0"/>
              </a:rPr>
              <a:t>COVID+ care capacity</a:t>
            </a:r>
            <a:r>
              <a:rPr lang="en-US" sz="1500" dirty="0">
                <a:solidFill>
                  <a:schemeClr val="tx2"/>
                </a:solidFill>
                <a:ea typeface="Calibri" panose="020F0502020204030204" pitchFamily="34" charset="0"/>
                <a:cs typeface="Times New Roman" panose="02020603050405020304" pitchFamily="18" charset="0"/>
              </a:rPr>
              <a:t> across service settings (levels of care)</a:t>
            </a:r>
          </a:p>
          <a:p>
            <a:pPr marL="0" indent="0" algn="just">
              <a:buNone/>
            </a:pPr>
            <a:r>
              <a:rPr lang="en-US" sz="1500" b="1" dirty="0">
                <a:solidFill>
                  <a:schemeClr val="tx2"/>
                </a:solidFill>
                <a:ea typeface="Calibri" panose="020F0502020204030204" pitchFamily="34" charset="0"/>
                <a:cs typeface="Times New Roman" panose="02020603050405020304" pitchFamily="18" charset="0"/>
              </a:rPr>
              <a:t>3. Special Funding</a:t>
            </a:r>
          </a:p>
          <a:p>
            <a:pPr lvl="1" algn="just">
              <a:spcAft>
                <a:spcPts val="600"/>
              </a:spcAft>
            </a:pPr>
            <a:r>
              <a:rPr lang="en-US" sz="1500" dirty="0">
                <a:solidFill>
                  <a:schemeClr val="tx2"/>
                </a:solidFill>
                <a:ea typeface="Calibri" panose="020F0502020204030204" pitchFamily="34" charset="0"/>
                <a:cs typeface="Times New Roman" panose="02020603050405020304" pitchFamily="18" charset="0"/>
              </a:rPr>
              <a:t>Fund specific initiatives, e.g., supplemental </a:t>
            </a:r>
            <a:r>
              <a:rPr lang="en-US" sz="1500" b="1" dirty="0">
                <a:solidFill>
                  <a:schemeClr val="tx2"/>
                </a:solidFill>
                <a:ea typeface="Calibri" panose="020F0502020204030204" pitchFamily="34" charset="0"/>
                <a:cs typeface="Times New Roman" panose="02020603050405020304" pitchFamily="18" charset="0"/>
              </a:rPr>
              <a:t>payments for COVID+ units</a:t>
            </a:r>
            <a:r>
              <a:rPr lang="en-US" sz="1500" dirty="0">
                <a:solidFill>
                  <a:schemeClr val="tx2"/>
                </a:solidFill>
                <a:ea typeface="Calibri" panose="020F0502020204030204" pitchFamily="34" charset="0"/>
                <a:cs typeface="Times New Roman" panose="02020603050405020304" pitchFamily="18" charset="0"/>
              </a:rPr>
              <a:t>; distributing additional </a:t>
            </a:r>
            <a:r>
              <a:rPr lang="en-US" sz="1500" b="1" dirty="0">
                <a:solidFill>
                  <a:schemeClr val="tx2"/>
                </a:solidFill>
                <a:ea typeface="Calibri" panose="020F0502020204030204" pitchFamily="34" charset="0"/>
                <a:cs typeface="Times New Roman" panose="02020603050405020304" pitchFamily="18" charset="0"/>
              </a:rPr>
              <a:t>naloxone </a:t>
            </a:r>
            <a:r>
              <a:rPr lang="en-US" sz="1500" dirty="0">
                <a:solidFill>
                  <a:schemeClr val="tx2"/>
                </a:solidFill>
                <a:ea typeface="Calibri" panose="020F0502020204030204" pitchFamily="34" charset="0"/>
                <a:cs typeface="Times New Roman" panose="02020603050405020304" pitchFamily="18" charset="0"/>
              </a:rPr>
              <a:t>across settings, </a:t>
            </a:r>
            <a:r>
              <a:rPr lang="en-US" sz="1500" b="1" dirty="0">
                <a:solidFill>
                  <a:schemeClr val="tx2"/>
                </a:solidFill>
                <a:ea typeface="Calibri" panose="020F0502020204030204" pitchFamily="34" charset="0"/>
                <a:cs typeface="Times New Roman" panose="02020603050405020304" pitchFamily="18" charset="0"/>
              </a:rPr>
              <a:t>cell phones </a:t>
            </a:r>
            <a:r>
              <a:rPr lang="en-US" sz="1500" dirty="0">
                <a:solidFill>
                  <a:schemeClr val="tx2"/>
                </a:solidFill>
                <a:ea typeface="Calibri" panose="020F0502020204030204" pitchFamily="34" charset="0"/>
                <a:cs typeface="Times New Roman" panose="02020603050405020304" pitchFamily="18" charset="0"/>
              </a:rPr>
              <a:t>(with data) and other </a:t>
            </a:r>
            <a:r>
              <a:rPr lang="en-US" sz="1500" b="1" dirty="0">
                <a:solidFill>
                  <a:schemeClr val="tx2"/>
                </a:solidFill>
                <a:ea typeface="Calibri" panose="020F0502020204030204" pitchFamily="34" charset="0"/>
                <a:cs typeface="Times New Roman" panose="02020603050405020304" pitchFamily="18" charset="0"/>
              </a:rPr>
              <a:t>telehealth equipment, </a:t>
            </a:r>
            <a:r>
              <a:rPr lang="en-US" sz="1500" dirty="0">
                <a:solidFill>
                  <a:schemeClr val="tx2"/>
                </a:solidFill>
                <a:ea typeface="Calibri" panose="020F0502020204030204" pitchFamily="34" charset="0"/>
                <a:cs typeface="Times New Roman" panose="02020603050405020304" pitchFamily="18" charset="0"/>
              </a:rPr>
              <a:t>and </a:t>
            </a:r>
            <a:r>
              <a:rPr lang="en-US" sz="1500" b="1" dirty="0">
                <a:solidFill>
                  <a:schemeClr val="tx2"/>
                </a:solidFill>
                <a:ea typeface="Calibri" panose="020F0502020204030204" pitchFamily="34" charset="0"/>
                <a:cs typeface="Times New Roman" panose="02020603050405020304" pitchFamily="18" charset="0"/>
              </a:rPr>
              <a:t>lockboxes</a:t>
            </a:r>
            <a:r>
              <a:rPr lang="en-US" sz="1500" dirty="0">
                <a:solidFill>
                  <a:schemeClr val="tx2"/>
                </a:solidFill>
                <a:ea typeface="Calibri" panose="020F0502020204030204" pitchFamily="34" charset="0"/>
                <a:cs typeface="Times New Roman" panose="02020603050405020304" pitchFamily="18" charset="0"/>
              </a:rPr>
              <a:t> for take-home methadone doses</a:t>
            </a:r>
          </a:p>
          <a:p>
            <a:pPr marL="0" indent="0" algn="just">
              <a:buNone/>
            </a:pPr>
            <a:r>
              <a:rPr lang="en-US" sz="1500" b="1" dirty="0">
                <a:solidFill>
                  <a:schemeClr val="tx2"/>
                </a:solidFill>
              </a:rPr>
              <a:t>4. Collaboration, Coordination &amp; Communication Among Stakeholders</a:t>
            </a:r>
          </a:p>
          <a:p>
            <a:pPr lvl="1" algn="just"/>
            <a:r>
              <a:rPr lang="en-US" sz="1500" dirty="0">
                <a:solidFill>
                  <a:schemeClr val="tx2"/>
                </a:solidFill>
                <a:ea typeface="Calibri" panose="020F0502020204030204" pitchFamily="34" charset="0"/>
                <a:cs typeface="Times New Roman" panose="02020603050405020304" pitchFamily="18" charset="0"/>
              </a:rPr>
              <a:t>Streamline &amp; standardize systems to collaborate and </a:t>
            </a:r>
            <a:r>
              <a:rPr lang="en-US" sz="1500" b="1" dirty="0">
                <a:solidFill>
                  <a:schemeClr val="tx2"/>
                </a:solidFill>
                <a:ea typeface="Calibri" panose="020F0502020204030204" pitchFamily="34" charset="0"/>
                <a:cs typeface="Times New Roman" panose="02020603050405020304" pitchFamily="18" charset="0"/>
              </a:rPr>
              <a:t>communicate important info with providers</a:t>
            </a:r>
            <a:r>
              <a:rPr lang="en-US" sz="1500" dirty="0">
                <a:solidFill>
                  <a:schemeClr val="tx2"/>
                </a:solidFill>
                <a:ea typeface="Calibri" panose="020F0502020204030204" pitchFamily="34" charset="0"/>
                <a:cs typeface="Times New Roman" panose="02020603050405020304" pitchFamily="18" charset="0"/>
              </a:rPr>
              <a:t>; and expand communication platforms with provider groups to </a:t>
            </a:r>
            <a:r>
              <a:rPr lang="en-US" sz="1500" b="1" dirty="0">
                <a:solidFill>
                  <a:schemeClr val="tx2"/>
                </a:solidFill>
                <a:ea typeface="Calibri" panose="020F0502020204030204" pitchFamily="34" charset="0"/>
                <a:cs typeface="Times New Roman" panose="02020603050405020304" pitchFamily="18" charset="0"/>
              </a:rPr>
              <a:t>solicit feedback and input </a:t>
            </a:r>
            <a:r>
              <a:rPr lang="en-US" sz="1500" dirty="0">
                <a:solidFill>
                  <a:schemeClr val="tx2"/>
                </a:solidFill>
                <a:ea typeface="Calibri" panose="020F0502020204030204" pitchFamily="34" charset="0"/>
                <a:cs typeface="Times New Roman" panose="02020603050405020304" pitchFamily="18" charset="0"/>
              </a:rPr>
              <a:t>on guidance development and COVID support</a:t>
            </a:r>
            <a:endParaRPr lang="x-none" sz="1500" dirty="0">
              <a:solidFill>
                <a:schemeClr val="tx2"/>
              </a:solidFill>
            </a:endParaRPr>
          </a:p>
        </p:txBody>
      </p:sp>
    </p:spTree>
    <p:extLst>
      <p:ext uri="{BB962C8B-B14F-4D97-AF65-F5344CB8AC3E}">
        <p14:creationId xmlns:p14="http://schemas.microsoft.com/office/powerpoint/2010/main" val="360100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874" y="2326085"/>
            <a:ext cx="10607764" cy="1470025"/>
          </a:xfrm>
        </p:spPr>
        <p:txBody>
          <a:bodyPr>
            <a:normAutofit/>
          </a:bodyPr>
          <a:lstStyle/>
          <a:p>
            <a:r>
              <a:rPr lang="en-US" sz="3600" dirty="0">
                <a:solidFill>
                  <a:schemeClr val="bg1"/>
                </a:solidFill>
              </a:rPr>
              <a:t>Serious Reportable Events</a:t>
            </a:r>
            <a:br>
              <a:rPr lang="en-US" sz="3600" dirty="0">
                <a:solidFill>
                  <a:schemeClr val="bg1"/>
                </a:solidFill>
              </a:rPr>
            </a:br>
            <a:r>
              <a:rPr lang="en-US" sz="3600" dirty="0">
                <a:solidFill>
                  <a:schemeClr val="bg1"/>
                </a:solidFill>
              </a:rPr>
              <a:t>Calendar Year 2019</a:t>
            </a:r>
            <a:endParaRPr lang="en-US" i="1" dirty="0">
              <a:solidFill>
                <a:schemeClr val="bg1"/>
              </a:solidFill>
            </a:endParaRPr>
          </a:p>
        </p:txBody>
      </p:sp>
      <p:sp>
        <p:nvSpPr>
          <p:cNvPr id="3" name="TextBox 2"/>
          <p:cNvSpPr txBox="1"/>
          <p:nvPr/>
        </p:nvSpPr>
        <p:spPr>
          <a:xfrm>
            <a:off x="333375" y="4771198"/>
            <a:ext cx="9197488" cy="769441"/>
          </a:xfrm>
          <a:prstGeom prst="rect">
            <a:avLst/>
          </a:prstGeom>
          <a:noFill/>
        </p:spPr>
        <p:txBody>
          <a:bodyPr wrap="square" rtlCol="0">
            <a:spAutoFit/>
          </a:bodyPr>
          <a:lstStyle/>
          <a:p>
            <a:r>
              <a:rPr lang="en-US" sz="2200" dirty="0">
                <a:solidFill>
                  <a:prstClr val="white"/>
                </a:solidFill>
              </a:rPr>
              <a:t>November 18, 2020</a:t>
            </a:r>
          </a:p>
          <a:p>
            <a:r>
              <a:rPr lang="en-US" sz="2200" dirty="0">
                <a:solidFill>
                  <a:prstClr val="white"/>
                </a:solidFill>
              </a:rPr>
              <a:t>Public Health Council</a:t>
            </a:r>
          </a:p>
        </p:txBody>
      </p:sp>
      <p:sp>
        <p:nvSpPr>
          <p:cNvPr id="4" name="TextBox 3"/>
          <p:cNvSpPr txBox="1"/>
          <p:nvPr/>
        </p:nvSpPr>
        <p:spPr>
          <a:xfrm>
            <a:off x="333374" y="5689076"/>
            <a:ext cx="9684083" cy="646331"/>
          </a:xfrm>
          <a:prstGeom prst="rect">
            <a:avLst/>
          </a:prstGeom>
          <a:noFill/>
        </p:spPr>
        <p:txBody>
          <a:bodyPr wrap="square" rtlCol="0">
            <a:spAutoFit/>
          </a:bodyPr>
          <a:lstStyle/>
          <a:p>
            <a:r>
              <a:rPr lang="en-US" dirty="0">
                <a:solidFill>
                  <a:prstClr val="white"/>
                </a:solidFill>
              </a:rPr>
              <a:t>Katherine T. </a:t>
            </a:r>
            <a:r>
              <a:rPr lang="en-US" dirty="0" err="1">
                <a:solidFill>
                  <a:prstClr val="white"/>
                </a:solidFill>
              </a:rPr>
              <a:t>Fillo</a:t>
            </a:r>
            <a:r>
              <a:rPr lang="en-US" dirty="0">
                <a:solidFill>
                  <a:prstClr val="white"/>
                </a:solidFill>
              </a:rPr>
              <a:t>, Ph.D., MPH, RN-BC			Katherine Saunders, MS		</a:t>
            </a:r>
          </a:p>
          <a:p>
            <a:r>
              <a:rPr lang="en-US" dirty="0">
                <a:solidFill>
                  <a:prstClr val="white"/>
                </a:solidFill>
              </a:rPr>
              <a:t>Bureau of Health Care Safety and Quality		Bureau of Health Care Safety and Quality</a:t>
            </a:r>
          </a:p>
        </p:txBody>
      </p:sp>
    </p:spTree>
    <p:extLst>
      <p:ext uri="{BB962C8B-B14F-4D97-AF65-F5344CB8AC3E}">
        <p14:creationId xmlns:p14="http://schemas.microsoft.com/office/powerpoint/2010/main" val="3430314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title"/>
          </p:nvPr>
        </p:nvSpPr>
        <p:spPr>
          <a:xfrm>
            <a:off x="620098" y="161086"/>
            <a:ext cx="4549775" cy="708025"/>
          </a:xfrm>
          <a:noFill/>
        </p:spPr>
        <p:txBody>
          <a:bodyPr>
            <a:normAutofit/>
          </a:bodyPr>
          <a:lstStyle/>
          <a:p>
            <a:pPr eaLnBrk="1" hangingPunct="1">
              <a:defRPr/>
            </a:pPr>
            <a:r>
              <a:rPr lang="en-US" altLang="en-US" sz="4000" dirty="0"/>
              <a:t>Overview</a:t>
            </a:r>
            <a:endParaRPr lang="en-US" sz="4000" dirty="0">
              <a:solidFill>
                <a:schemeClr val="bg1">
                  <a:alpha val="95000"/>
                </a:schemeClr>
              </a:solidFill>
            </a:endParaRPr>
          </a:p>
        </p:txBody>
      </p:sp>
      <p:sp>
        <p:nvSpPr>
          <p:cNvPr id="27652" name="Rectangle 8"/>
          <p:cNvSpPr>
            <a:spLocks noGrp="1" noChangeArrowheads="1"/>
          </p:cNvSpPr>
          <p:nvPr>
            <p:ph type="body" idx="1"/>
          </p:nvPr>
        </p:nvSpPr>
        <p:spPr>
          <a:xfrm>
            <a:off x="1981200" y="1371600"/>
            <a:ext cx="8229600" cy="5105400"/>
          </a:xfrm>
        </p:spPr>
        <p:txBody>
          <a:bodyPr/>
          <a:lstStyle/>
          <a:p>
            <a:pPr>
              <a:spcAft>
                <a:spcPts val="1800"/>
              </a:spcAft>
              <a:buFont typeface="Arial" charset="0"/>
              <a:buChar char="•"/>
            </a:pPr>
            <a:r>
              <a:rPr lang="en-US" dirty="0">
                <a:latin typeface="Calibri" pitchFamily="34" charset="0"/>
              </a:rPr>
              <a:t>Purpose</a:t>
            </a:r>
          </a:p>
          <a:p>
            <a:pPr>
              <a:spcAft>
                <a:spcPts val="1800"/>
              </a:spcAft>
              <a:buFont typeface="Arial" charset="0"/>
              <a:buChar char="•"/>
            </a:pPr>
            <a:r>
              <a:rPr lang="en-US" dirty="0">
                <a:latin typeface="Calibri" pitchFamily="34" charset="0"/>
              </a:rPr>
              <a:t>Background</a:t>
            </a:r>
          </a:p>
          <a:p>
            <a:pPr>
              <a:spcAft>
                <a:spcPts val="1800"/>
              </a:spcAft>
              <a:buFont typeface="Arial" charset="0"/>
              <a:buChar char="•"/>
            </a:pPr>
            <a:r>
              <a:rPr lang="en-US" dirty="0">
                <a:latin typeface="Calibri" pitchFamily="34" charset="0"/>
              </a:rPr>
              <a:t>Serious Reportable Event Category Definitions</a:t>
            </a:r>
          </a:p>
          <a:p>
            <a:pPr>
              <a:spcAft>
                <a:spcPts val="1800"/>
              </a:spcAft>
              <a:buFont typeface="Arial" charset="0"/>
              <a:buChar char="•"/>
            </a:pPr>
            <a:r>
              <a:rPr lang="en-US" dirty="0">
                <a:latin typeface="Calibri" pitchFamily="34" charset="0"/>
              </a:rPr>
              <a:t>Outcomes</a:t>
            </a:r>
          </a:p>
          <a:p>
            <a:pPr>
              <a:spcAft>
                <a:spcPts val="1800"/>
              </a:spcAft>
              <a:buFont typeface="Arial" charset="0"/>
              <a:buChar char="•"/>
            </a:pPr>
            <a:r>
              <a:rPr lang="en-US" dirty="0">
                <a:latin typeface="Calibri" pitchFamily="34" charset="0"/>
              </a:rPr>
              <a:t>Quality Improvement Activities</a:t>
            </a: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24</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4781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title"/>
          </p:nvPr>
        </p:nvSpPr>
        <p:spPr>
          <a:xfrm>
            <a:off x="626388" y="128304"/>
            <a:ext cx="4549775" cy="708025"/>
          </a:xfrm>
          <a:noFill/>
        </p:spPr>
        <p:txBody>
          <a:bodyPr>
            <a:normAutofit/>
          </a:bodyPr>
          <a:lstStyle/>
          <a:p>
            <a:pPr eaLnBrk="1" hangingPunct="1">
              <a:defRPr/>
            </a:pPr>
            <a:r>
              <a:rPr lang="en-US" altLang="en-US" sz="4000" dirty="0"/>
              <a:t>Purpose</a:t>
            </a:r>
            <a:endParaRPr lang="en-US" sz="4000" dirty="0">
              <a:solidFill>
                <a:srgbClr val="FFFFFF">
                  <a:alpha val="95000"/>
                </a:srgbClr>
              </a:solidFill>
            </a:endParaRPr>
          </a:p>
        </p:txBody>
      </p:sp>
      <p:sp>
        <p:nvSpPr>
          <p:cNvPr id="27652" name="Rectangle 8"/>
          <p:cNvSpPr>
            <a:spLocks noGrp="1" noChangeArrowheads="1"/>
          </p:cNvSpPr>
          <p:nvPr>
            <p:ph type="body" idx="1"/>
          </p:nvPr>
        </p:nvSpPr>
        <p:spPr>
          <a:xfrm>
            <a:off x="545910" y="1371600"/>
            <a:ext cx="9664890" cy="5105400"/>
          </a:xfrm>
        </p:spPr>
        <p:txBody>
          <a:bodyPr/>
          <a:lstStyle/>
          <a:p>
            <a:pPr marL="342900" lvl="1" indent="-342900">
              <a:lnSpc>
                <a:spcPct val="80000"/>
              </a:lnSpc>
              <a:spcAft>
                <a:spcPts val="600"/>
              </a:spcAft>
              <a:buFont typeface="Arial" panose="020B0604020202020204" pitchFamily="34" charset="0"/>
              <a:buChar char="•"/>
              <a:defRPr/>
            </a:pPr>
            <a:endParaRPr lang="en-US" altLang="ja-JP" sz="2400" dirty="0">
              <a:ea typeface="ＭＳ Ｐゴシック" pitchFamily="34" charset="-128"/>
            </a:endParaRPr>
          </a:p>
          <a:p>
            <a:pPr>
              <a:lnSpc>
                <a:spcPct val="80000"/>
              </a:lnSpc>
              <a:buNone/>
            </a:pPr>
            <a:r>
              <a:rPr lang="en-US" sz="2800" dirty="0">
                <a:latin typeface="Calibri" pitchFamily="34" charset="0"/>
              </a:rPr>
              <a:t>This presentation is given for the following purposes:</a:t>
            </a:r>
          </a:p>
          <a:p>
            <a:pPr>
              <a:lnSpc>
                <a:spcPct val="80000"/>
              </a:lnSpc>
              <a:buNone/>
            </a:pPr>
            <a:endParaRPr lang="en-US" sz="2800" dirty="0">
              <a:latin typeface="Calibri" pitchFamily="34" charset="0"/>
            </a:endParaRPr>
          </a:p>
          <a:p>
            <a:pPr marL="457200" indent="-457200">
              <a:lnSpc>
                <a:spcPct val="80000"/>
              </a:lnSpc>
            </a:pPr>
            <a:r>
              <a:rPr lang="en-US" sz="2800" dirty="0">
                <a:latin typeface="Calibri" pitchFamily="34" charset="0"/>
              </a:rPr>
              <a:t>To provide an update of the Serious Reportable Event program and related quality improvement activities at the Bureau of Health Care Safety and Quality; and </a:t>
            </a:r>
          </a:p>
          <a:p>
            <a:pPr marL="457200" indent="-457200">
              <a:lnSpc>
                <a:spcPct val="80000"/>
              </a:lnSpc>
            </a:pPr>
            <a:endParaRPr lang="en-US" sz="2800" dirty="0">
              <a:latin typeface="Calibri" pitchFamily="34" charset="0"/>
            </a:endParaRPr>
          </a:p>
          <a:p>
            <a:pPr marL="457200" indent="-457200">
              <a:lnSpc>
                <a:spcPct val="80000"/>
              </a:lnSpc>
            </a:pPr>
            <a:r>
              <a:rPr lang="en-US" sz="2800" dirty="0">
                <a:latin typeface="Calibri" pitchFamily="34" charset="0"/>
              </a:rPr>
              <a:t>To share the trends in the types and volume of Serious Reportable Events reported in 2019 and previous years.</a:t>
            </a:r>
          </a:p>
          <a:p>
            <a:pPr marL="0" indent="0">
              <a:lnSpc>
                <a:spcPct val="80000"/>
              </a:lnSpc>
              <a:buNone/>
            </a:pPr>
            <a:endParaRPr lang="en-US" sz="2800" dirty="0">
              <a:latin typeface="Calibri" pitchFamily="34" charset="0"/>
            </a:endParaRP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25</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84901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title"/>
          </p:nvPr>
        </p:nvSpPr>
        <p:spPr>
          <a:xfrm>
            <a:off x="644465" y="134192"/>
            <a:ext cx="4549775" cy="708025"/>
          </a:xfrm>
          <a:noFill/>
        </p:spPr>
        <p:txBody>
          <a:bodyPr>
            <a:normAutofit/>
          </a:bodyPr>
          <a:lstStyle/>
          <a:p>
            <a:pPr eaLnBrk="1" hangingPunct="1">
              <a:defRPr/>
            </a:pPr>
            <a:r>
              <a:rPr lang="en-US" altLang="en-US" sz="4000" dirty="0"/>
              <a:t>Background</a:t>
            </a:r>
            <a:endParaRPr lang="en-US" sz="4000" dirty="0">
              <a:solidFill>
                <a:schemeClr val="bg1">
                  <a:alpha val="95000"/>
                </a:schemeClr>
              </a:solidFill>
              <a:latin typeface="+mn-lt"/>
            </a:endParaRPr>
          </a:p>
        </p:txBody>
      </p:sp>
      <p:sp>
        <p:nvSpPr>
          <p:cNvPr id="27652" name="Rectangle 8"/>
          <p:cNvSpPr>
            <a:spLocks noGrp="1" noChangeArrowheads="1"/>
          </p:cNvSpPr>
          <p:nvPr>
            <p:ph type="body" idx="1"/>
          </p:nvPr>
        </p:nvSpPr>
        <p:spPr>
          <a:xfrm>
            <a:off x="873457" y="1371600"/>
            <a:ext cx="9337343" cy="4724400"/>
          </a:xfrm>
        </p:spPr>
        <p:txBody>
          <a:bodyPr>
            <a:normAutofit/>
          </a:bodyPr>
          <a:lstStyle/>
          <a:p>
            <a:pPr>
              <a:lnSpc>
                <a:spcPct val="80000"/>
              </a:lnSpc>
              <a:buFont typeface="Arial" charset="0"/>
              <a:buChar char="•"/>
            </a:pPr>
            <a:r>
              <a:rPr lang="en-US" sz="2800" dirty="0">
                <a:latin typeface="Calibri" pitchFamily="34" charset="0"/>
              </a:rPr>
              <a:t>Adverse events that occur in the health care setting are a patient safety concern and public health issue.</a:t>
            </a:r>
          </a:p>
          <a:p>
            <a:pPr>
              <a:lnSpc>
                <a:spcPct val="80000"/>
              </a:lnSpc>
              <a:buFont typeface="Arial" charset="0"/>
              <a:buChar char="•"/>
            </a:pPr>
            <a:endParaRPr lang="en-US" sz="1200" dirty="0">
              <a:latin typeface="Calibri" pitchFamily="34" charset="0"/>
            </a:endParaRPr>
          </a:p>
          <a:p>
            <a:pPr marL="800100" lvl="1" indent="-342900">
              <a:lnSpc>
                <a:spcPct val="80000"/>
              </a:lnSpc>
              <a:buFont typeface="Arial" charset="0"/>
              <a:buChar char="•"/>
            </a:pPr>
            <a:r>
              <a:rPr lang="en-US" sz="2400" dirty="0">
                <a:latin typeface="Calibri" pitchFamily="34" charset="0"/>
              </a:rPr>
              <a:t>The Office of the Inspector General found that adverse events occur in 13.5% of hospital admissions of Medicare beneficiaries (2010).</a:t>
            </a:r>
          </a:p>
          <a:p>
            <a:pPr marL="800100" lvl="1" indent="-342900">
              <a:lnSpc>
                <a:spcPct val="80000"/>
              </a:lnSpc>
              <a:buFont typeface="Arial" charset="0"/>
              <a:buChar char="•"/>
            </a:pPr>
            <a:endParaRPr lang="en-US" sz="1200" dirty="0">
              <a:latin typeface="Calibri" pitchFamily="34" charset="0"/>
            </a:endParaRPr>
          </a:p>
          <a:p>
            <a:pPr marL="800100" lvl="1" indent="-342900">
              <a:lnSpc>
                <a:spcPct val="80000"/>
              </a:lnSpc>
              <a:buFont typeface="Arial" charset="0"/>
              <a:buChar char="•"/>
            </a:pPr>
            <a:r>
              <a:rPr lang="en-US" sz="2400" dirty="0">
                <a:latin typeface="Calibri" pitchFamily="34" charset="0"/>
              </a:rPr>
              <a:t>It is also projected that 10% of Medicare patients nationally experience an adverse event during a rehabilitation hospital stay (OIG, 2016). </a:t>
            </a:r>
          </a:p>
          <a:p>
            <a:pPr marL="800100" lvl="1" indent="-342900">
              <a:lnSpc>
                <a:spcPct val="80000"/>
              </a:lnSpc>
              <a:buFont typeface="Arial" charset="0"/>
              <a:buChar char="•"/>
            </a:pPr>
            <a:endParaRPr lang="en-US" sz="1200" dirty="0">
              <a:latin typeface="Calibri" pitchFamily="34" charset="0"/>
            </a:endParaRPr>
          </a:p>
          <a:p>
            <a:pPr>
              <a:lnSpc>
                <a:spcPct val="80000"/>
              </a:lnSpc>
              <a:buFont typeface="Arial" charset="0"/>
              <a:buChar char="•"/>
            </a:pPr>
            <a:r>
              <a:rPr lang="en-US" sz="2800" dirty="0">
                <a:latin typeface="Calibri" pitchFamily="34" charset="0"/>
              </a:rPr>
              <a:t>Section 51H of chapter 111 of the Massachusetts General Laws</a:t>
            </a:r>
            <a:r>
              <a:rPr lang="en-US" dirty="0"/>
              <a:t> </a:t>
            </a:r>
            <a:r>
              <a:rPr lang="en-US" sz="2800" dirty="0">
                <a:latin typeface="Calibri" pitchFamily="34" charset="0"/>
              </a:rPr>
              <a:t>authorizes the Department to collect adverse medical event data and disseminate the information publicly to encourage quality improvement.</a:t>
            </a:r>
            <a:endParaRPr lang="en-US" altLang="ja-JP" sz="2400" dirty="0">
              <a:ea typeface="ＭＳ Ｐゴシック" pitchFamily="34" charset="-128"/>
            </a:endParaRPr>
          </a:p>
          <a:p>
            <a:pPr marL="857250" lvl="1" indent="-339725">
              <a:lnSpc>
                <a:spcPct val="80000"/>
              </a:lnSpc>
              <a:spcAft>
                <a:spcPts val="600"/>
              </a:spcAft>
              <a:defRPr/>
            </a:pPr>
            <a:endParaRPr lang="en-US" altLang="ja-JP" sz="2000" dirty="0">
              <a:ea typeface="ＭＳ Ｐゴシック" pitchFamily="34" charset="-128"/>
            </a:endParaRPr>
          </a:p>
          <a:p>
            <a:pPr marL="117475" indent="0">
              <a:lnSpc>
                <a:spcPct val="80000"/>
              </a:lnSpc>
              <a:spcAft>
                <a:spcPts val="600"/>
              </a:spcAft>
              <a:buNone/>
              <a:defRPr/>
            </a:pPr>
            <a:endParaRPr lang="en-US" altLang="ja-JP" sz="2400" dirty="0">
              <a:ea typeface="ＭＳ Ｐゴシック" pitchFamily="34" charset="-128"/>
            </a:endParaRPr>
          </a:p>
          <a:p>
            <a:pPr marL="117475" indent="0">
              <a:lnSpc>
                <a:spcPct val="80000"/>
              </a:lnSpc>
              <a:spcAft>
                <a:spcPts val="600"/>
              </a:spcAft>
              <a:buNone/>
              <a:defRPr/>
            </a:pPr>
            <a:endParaRPr lang="en-US" altLang="ja-JP" sz="2400" dirty="0">
              <a:ea typeface="ＭＳ Ｐゴシック" pitchFamily="34" charset="-128"/>
            </a:endParaRPr>
          </a:p>
          <a:p>
            <a:pPr marL="457200" indent="-339725">
              <a:lnSpc>
                <a:spcPct val="80000"/>
              </a:lnSpc>
              <a:spcAft>
                <a:spcPts val="600"/>
              </a:spcAft>
              <a:defRPr/>
            </a:pPr>
            <a:endParaRPr lang="en-US" altLang="ja-JP" sz="2400" dirty="0">
              <a:ea typeface="ＭＳ Ｐゴシック" pitchFamily="34" charset="-128"/>
            </a:endParaRPr>
          </a:p>
          <a:p>
            <a:pPr marL="457200" indent="-339725">
              <a:lnSpc>
                <a:spcPct val="80000"/>
              </a:lnSpc>
              <a:spcAft>
                <a:spcPts val="600"/>
              </a:spcAft>
              <a:defRPr/>
            </a:pPr>
            <a:endParaRPr lang="en-US" altLang="ja-JP" sz="2400" dirty="0">
              <a:ea typeface="ＭＳ Ｐゴシック" pitchFamily="34" charset="-128"/>
            </a:endParaRP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21526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40" y="56524"/>
            <a:ext cx="10972800" cy="874654"/>
          </a:xfrm>
        </p:spPr>
        <p:txBody>
          <a:bodyPr>
            <a:normAutofit/>
          </a:bodyPr>
          <a:lstStyle/>
          <a:p>
            <a:r>
              <a:rPr lang="en-US" altLang="en-US" sz="4000" dirty="0"/>
              <a:t>Background</a:t>
            </a:r>
          </a:p>
        </p:txBody>
      </p:sp>
      <p:sp>
        <p:nvSpPr>
          <p:cNvPr id="3" name="Content Placeholder 2"/>
          <p:cNvSpPr>
            <a:spLocks noGrp="1"/>
          </p:cNvSpPr>
          <p:nvPr>
            <p:ph idx="1"/>
          </p:nvPr>
        </p:nvSpPr>
        <p:spPr/>
        <p:txBody>
          <a:bodyPr/>
          <a:lstStyle/>
          <a:p>
            <a:pPr>
              <a:lnSpc>
                <a:spcPct val="80000"/>
              </a:lnSpc>
            </a:pPr>
            <a:r>
              <a:rPr lang="en-US" sz="2800" dirty="0">
                <a:latin typeface="Calibri" pitchFamily="34" charset="0"/>
              </a:rPr>
              <a:t>The National Quality Forum (NQF) has operationalized a group of adverse events into measurable, evidence-based outcomes called Serious Reportable Events (SRE).</a:t>
            </a:r>
          </a:p>
          <a:p>
            <a:pPr>
              <a:lnSpc>
                <a:spcPct val="80000"/>
              </a:lnSpc>
              <a:buFont typeface="Arial" charset="0"/>
              <a:buChar char="•"/>
            </a:pPr>
            <a:endParaRPr lang="en-US" sz="1400" dirty="0">
              <a:latin typeface="Calibri" pitchFamily="34" charset="0"/>
            </a:endParaRPr>
          </a:p>
          <a:p>
            <a:pPr>
              <a:lnSpc>
                <a:spcPct val="80000"/>
              </a:lnSpc>
              <a:buFont typeface="Arial" charset="0"/>
              <a:buChar char="•"/>
            </a:pPr>
            <a:r>
              <a:rPr lang="en-US" sz="2800" dirty="0">
                <a:latin typeface="Calibri" pitchFamily="34" charset="0"/>
              </a:rPr>
              <a:t>MA adopted SREs as its adverse event reporting framework in 2008. </a:t>
            </a:r>
          </a:p>
          <a:p>
            <a:pPr>
              <a:lnSpc>
                <a:spcPct val="80000"/>
              </a:lnSpc>
              <a:buFont typeface="Arial" charset="0"/>
              <a:buChar char="•"/>
            </a:pPr>
            <a:endParaRPr lang="en-US" sz="1400" dirty="0">
              <a:latin typeface="Calibri" pitchFamily="34" charset="0"/>
            </a:endParaRPr>
          </a:p>
          <a:p>
            <a:pPr>
              <a:lnSpc>
                <a:spcPct val="80000"/>
              </a:lnSpc>
              <a:buFont typeface="Arial" charset="0"/>
              <a:buChar char="•"/>
            </a:pPr>
            <a:r>
              <a:rPr lang="en-US" sz="2800" dirty="0">
                <a:latin typeface="Calibri" pitchFamily="34" charset="0"/>
              </a:rPr>
              <a:t>There is no federal adverse event reporting system. Twenty-seven other states developed and implemented state-based adverse event reporting programs.</a:t>
            </a:r>
          </a:p>
          <a:p>
            <a:pPr lvl="1">
              <a:lnSpc>
                <a:spcPct val="80000"/>
              </a:lnSpc>
              <a:buFont typeface="Arial" charset="0"/>
              <a:buChar char="•"/>
            </a:pPr>
            <a:r>
              <a:rPr lang="en-US" sz="2400" dirty="0">
                <a:latin typeface="Calibri" pitchFamily="34" charset="0"/>
              </a:rPr>
              <a:t>Over half use the SRE framework including Connecticut, Minnesota and New Hampshire.</a:t>
            </a: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27</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770096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33" y="134192"/>
            <a:ext cx="4818062" cy="708025"/>
          </a:xfrm>
        </p:spPr>
        <p:txBody>
          <a:bodyPr>
            <a:normAutofit/>
          </a:bodyPr>
          <a:lstStyle/>
          <a:p>
            <a:r>
              <a:rPr lang="en-US" altLang="en-US" sz="4000" dirty="0"/>
              <a:t>SREs Defined</a:t>
            </a:r>
            <a:endParaRPr lang="en-US" sz="4000" dirty="0">
              <a:solidFill>
                <a:schemeClr val="bg1">
                  <a:alpha val="95000"/>
                </a:schemeClr>
              </a:solidFill>
            </a:endParaRPr>
          </a:p>
        </p:txBody>
      </p:sp>
      <p:sp>
        <p:nvSpPr>
          <p:cNvPr id="3" name="Content Placeholder 2"/>
          <p:cNvSpPr>
            <a:spLocks noGrp="1"/>
          </p:cNvSpPr>
          <p:nvPr>
            <p:ph idx="1"/>
          </p:nvPr>
        </p:nvSpPr>
        <p:spPr>
          <a:xfrm>
            <a:off x="777922" y="1314450"/>
            <a:ext cx="9432879" cy="5126264"/>
          </a:xfrm>
        </p:spPr>
        <p:txBody>
          <a:bodyPr/>
          <a:lstStyle/>
          <a:p>
            <a:pPr marL="0" indent="0">
              <a:spcBef>
                <a:spcPts val="0"/>
              </a:spcBef>
              <a:buNone/>
            </a:pPr>
            <a:r>
              <a:rPr lang="en-US" sz="2400" dirty="0">
                <a:latin typeface="Calibri" pitchFamily="34" charset="0"/>
              </a:rPr>
              <a:t> </a:t>
            </a:r>
            <a:r>
              <a:rPr lang="en-US" sz="2400" u="sng" dirty="0">
                <a:latin typeface="Calibri" pitchFamily="34" charset="0"/>
              </a:rPr>
              <a:t>Section 51H of Chapter 111 of the General Laws:</a:t>
            </a:r>
            <a:r>
              <a:rPr lang="en-US" sz="2400" dirty="0">
                <a:latin typeface="Calibri" pitchFamily="34" charset="0"/>
              </a:rPr>
              <a:t>	</a:t>
            </a:r>
          </a:p>
          <a:p>
            <a:pPr marL="0" indent="0">
              <a:spcBef>
                <a:spcPts val="0"/>
              </a:spcBef>
              <a:buNone/>
            </a:pPr>
            <a:r>
              <a:rPr lang="en-US" sz="2000" dirty="0">
                <a:latin typeface="Calibri" pitchFamily="34" charset="0"/>
              </a:rPr>
              <a:t>“Serious reportable event”, an event that results in a serious adverse patient outcome that is clearly identifiable and measurable, reasonably preventable, and that meets any other criteria established by the department in regulations.</a:t>
            </a:r>
            <a:r>
              <a:rPr lang="en-US" sz="2400" dirty="0">
                <a:latin typeface="Calibri" pitchFamily="34" charset="0"/>
              </a:rPr>
              <a:t> </a:t>
            </a:r>
          </a:p>
          <a:p>
            <a:pPr marL="0" indent="0">
              <a:spcBef>
                <a:spcPts val="0"/>
              </a:spcBef>
              <a:buNone/>
            </a:pPr>
            <a:endParaRPr lang="en-US" sz="2400" dirty="0">
              <a:latin typeface="Calibri" pitchFamily="34" charset="0"/>
            </a:endParaRPr>
          </a:p>
          <a:p>
            <a:pPr marL="0" indent="0">
              <a:spcBef>
                <a:spcPts val="0"/>
              </a:spcBef>
              <a:buNone/>
            </a:pPr>
            <a:endParaRPr lang="en-US" sz="1000" u="sng" dirty="0">
              <a:latin typeface="Calibri" pitchFamily="34" charset="0"/>
            </a:endParaRPr>
          </a:p>
          <a:p>
            <a:pPr marL="0" indent="0">
              <a:spcBef>
                <a:spcPts val="0"/>
              </a:spcBef>
              <a:buNone/>
            </a:pPr>
            <a:r>
              <a:rPr lang="en-US" sz="2400" u="sng" dirty="0">
                <a:latin typeface="Calibri" pitchFamily="34" charset="0"/>
              </a:rPr>
              <a:t>105 CMR 130.332 and 105 CMR 140.308: </a:t>
            </a:r>
          </a:p>
          <a:p>
            <a:pPr marL="0" indent="0">
              <a:spcBef>
                <a:spcPts val="0"/>
              </a:spcBef>
              <a:buNone/>
            </a:pPr>
            <a:r>
              <a:rPr lang="en-US" sz="2000" dirty="0">
                <a:latin typeface="Calibri" pitchFamily="34" charset="0"/>
              </a:rPr>
              <a:t>Serious Reportable Event (SRE) means an event that occurs on premises covered by a hospital's license that results in an adverse patient outcome, is clearly identifiable and measurable, has been identified to be in a class of events that are usually or reasonably preventable, and of a nature such that the risk of occurrence is significantly influenced by the policies and procedures of the hospital. The Department issued a list of SREs based on those events included on the NQF table of reportable events to which 105 CMR 130.332 and 105 CMR 140.308 apply in guidance.</a:t>
            </a:r>
          </a:p>
          <a:p>
            <a:pPr marL="344488" indent="561975">
              <a:spcBef>
                <a:spcPts val="0"/>
              </a:spcBef>
              <a:buNone/>
            </a:pPr>
            <a:endParaRPr lang="en-US" sz="1000" u="sng" dirty="0">
              <a:latin typeface="Calibri" pitchFamily="34" charset="0"/>
            </a:endParaRPr>
          </a:p>
          <a:p>
            <a:pPr marL="0" indent="0">
              <a:spcBef>
                <a:spcPts val="0"/>
              </a:spcBef>
              <a:buNone/>
            </a:pPr>
            <a:endParaRPr lang="en-US" sz="2400" dirty="0">
              <a:latin typeface="Calibri" pitchFamily="34" charset="0"/>
            </a:endParaRP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65495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09" y="152119"/>
            <a:ext cx="9548349" cy="708025"/>
          </a:xfrm>
        </p:spPr>
        <p:txBody>
          <a:bodyPr>
            <a:noAutofit/>
          </a:bodyPr>
          <a:lstStyle/>
          <a:p>
            <a:r>
              <a:rPr lang="en-US" altLang="en-US" sz="4000" dirty="0"/>
              <a:t>Reporting Requirements</a:t>
            </a:r>
            <a:endParaRPr lang="en-US" sz="4000" dirty="0">
              <a:solidFill>
                <a:schemeClr val="bg1">
                  <a:alpha val="95000"/>
                </a:schemeClr>
              </a:solidFill>
            </a:endParaRPr>
          </a:p>
        </p:txBody>
      </p:sp>
      <p:sp>
        <p:nvSpPr>
          <p:cNvPr id="3" name="Content Placeholder 2"/>
          <p:cNvSpPr>
            <a:spLocks noGrp="1"/>
          </p:cNvSpPr>
          <p:nvPr>
            <p:ph idx="1"/>
          </p:nvPr>
        </p:nvSpPr>
        <p:spPr>
          <a:xfrm>
            <a:off x="545910" y="1119116"/>
            <a:ext cx="10972800" cy="5427988"/>
          </a:xfrm>
        </p:spPr>
        <p:txBody>
          <a:bodyPr>
            <a:normAutofit/>
          </a:bodyPr>
          <a:lstStyle/>
          <a:p>
            <a:pPr marL="0" indent="0">
              <a:lnSpc>
                <a:spcPct val="90000"/>
              </a:lnSpc>
              <a:buNone/>
            </a:pPr>
            <a:endParaRPr lang="en-US" sz="1200" dirty="0"/>
          </a:p>
          <a:p>
            <a:pPr marL="228600" indent="-228600">
              <a:lnSpc>
                <a:spcPct val="90000"/>
              </a:lnSpc>
              <a:spcAft>
                <a:spcPts val="1800"/>
              </a:spcAft>
            </a:pPr>
            <a:r>
              <a:rPr lang="en-US" sz="2200" dirty="0"/>
              <a:t>Hospitals and ambulatory surgical centers (ASCs) are required to report SREs to the patient/family and the Bureau of Health Care Safety and Quality (BHCSQ) within seven days of the incident.  </a:t>
            </a:r>
          </a:p>
          <a:p>
            <a:pPr marL="228600" indent="-228600">
              <a:lnSpc>
                <a:spcPct val="90000"/>
              </a:lnSpc>
              <a:spcAft>
                <a:spcPts val="1800"/>
              </a:spcAft>
            </a:pPr>
            <a:r>
              <a:rPr lang="en-US" sz="2200" dirty="0"/>
              <a:t>An updated report to BHCSQ, the patient/family and the insurer is required within 30 days of the incident, including documentation of the root cause analysis findings and determination of preventability as required by 105 CMR 130.332(c) &amp; 105 CMR 140.308(c).</a:t>
            </a:r>
          </a:p>
          <a:p>
            <a:pPr marL="287338" indent="-287338">
              <a:lnSpc>
                <a:spcPct val="90000"/>
              </a:lnSpc>
              <a:spcAft>
                <a:spcPts val="1800"/>
              </a:spcAft>
            </a:pPr>
            <a:r>
              <a:rPr lang="en-US" sz="2200" dirty="0"/>
              <a:t>In June 2009, the Department implemented regulations prohibiting health care facilities from charging for services provided as a result of preventable SREs.</a:t>
            </a:r>
          </a:p>
          <a:p>
            <a:pPr marL="228600" indent="-228600">
              <a:lnSpc>
                <a:spcPct val="90000"/>
              </a:lnSpc>
              <a:spcAft>
                <a:spcPts val="1800"/>
              </a:spcAft>
            </a:pPr>
            <a:r>
              <a:rPr lang="en-US" sz="2200" dirty="0"/>
              <a:t>Amendments adopted as part of the hospital regulatory review completed in 2017 streamlined the reporting process without removing transparency.</a:t>
            </a:r>
          </a:p>
          <a:p>
            <a:pPr marL="0" indent="0">
              <a:lnSpc>
                <a:spcPct val="90000"/>
              </a:lnSpc>
              <a:spcAft>
                <a:spcPts val="1800"/>
              </a:spcAft>
              <a:buNone/>
            </a:pPr>
            <a:endParaRPr lang="en-US" sz="2200" dirty="0"/>
          </a:p>
          <a:p>
            <a:pPr marL="0" indent="0">
              <a:lnSpc>
                <a:spcPct val="90000"/>
              </a:lnSpc>
              <a:spcAft>
                <a:spcPts val="1800"/>
              </a:spcAft>
              <a:buNone/>
            </a:pPr>
            <a:endParaRPr lang="en-US" sz="2400" dirty="0"/>
          </a:p>
          <a:p>
            <a:pPr marL="0" indent="0">
              <a:lnSpc>
                <a:spcPct val="90000"/>
              </a:lnSpc>
              <a:spcAft>
                <a:spcPts val="1800"/>
              </a:spcAft>
            </a:pPr>
            <a:endParaRPr lang="en-US" sz="2400" dirty="0"/>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363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9112" y="829395"/>
            <a:ext cx="10972800" cy="990600"/>
          </a:xfrm>
        </p:spPr>
        <p:txBody>
          <a:bodyPr>
            <a:noAutofit/>
          </a:bodyPr>
          <a:lstStyle/>
          <a:p>
            <a:pPr algn="ctr"/>
            <a:r>
              <a:rPr lang="en-US" sz="2400" b="1" dirty="0"/>
              <a:t>The </a:t>
            </a:r>
            <a:r>
              <a:rPr lang="en-US" sz="2400" b="1" u="sng" dirty="0"/>
              <a:t>rate</a:t>
            </a:r>
            <a:r>
              <a:rPr lang="en-US" sz="2400" b="1" dirty="0"/>
              <a:t> of opioid-related overdose deaths has stabilized in 2019 compared with 2018 and is approximately 5% lower than in 2016.</a:t>
            </a:r>
          </a:p>
        </p:txBody>
      </p:sp>
      <p:pic>
        <p:nvPicPr>
          <p:cNvPr id="5" name="Picture 4">
            <a:extLst>
              <a:ext uri="{FF2B5EF4-FFF2-40B4-BE49-F238E27FC236}">
                <a16:creationId xmlns:a16="http://schemas.microsoft.com/office/drawing/2014/main" xmlns="" id="{EEABB02D-DE5D-44AD-ADBE-C102386D1E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917" y="2129052"/>
            <a:ext cx="10642171" cy="4049680"/>
          </a:xfrm>
          <a:prstGeom prst="rect">
            <a:avLst/>
          </a:prstGeom>
          <a:noFill/>
          <a:ln>
            <a:noFill/>
          </a:ln>
        </p:spPr>
      </p:pic>
      <p:sp>
        <p:nvSpPr>
          <p:cNvPr id="9" name="Oval 8"/>
          <p:cNvSpPr/>
          <p:nvPr/>
        </p:nvSpPr>
        <p:spPr>
          <a:xfrm>
            <a:off x="9262280" y="2821049"/>
            <a:ext cx="2154805" cy="102373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6213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909" y="87361"/>
            <a:ext cx="4818062" cy="708025"/>
          </a:xfrm>
        </p:spPr>
        <p:txBody>
          <a:bodyPr>
            <a:normAutofit/>
          </a:bodyPr>
          <a:lstStyle/>
          <a:p>
            <a:r>
              <a:rPr lang="en-US" altLang="en-US" sz="4000" dirty="0"/>
              <a:t>SRE Types</a:t>
            </a:r>
            <a:endParaRPr lang="en-US" sz="4000" dirty="0">
              <a:solidFill>
                <a:schemeClr val="bg1">
                  <a:alpha val="95000"/>
                </a:schemeClr>
              </a:solidFill>
            </a:endParaRP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3958046329"/>
              </p:ext>
            </p:extLst>
          </p:nvPr>
        </p:nvGraphicFramePr>
        <p:xfrm>
          <a:off x="791570" y="1314451"/>
          <a:ext cx="9419231" cy="4811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30</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099474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39" y="143157"/>
            <a:ext cx="4818062" cy="708025"/>
          </a:xfrm>
        </p:spPr>
        <p:txBody>
          <a:bodyPr>
            <a:normAutofit/>
          </a:bodyPr>
          <a:lstStyle/>
          <a:p>
            <a:r>
              <a:rPr lang="en-US" altLang="en-US" sz="4000" dirty="0"/>
              <a:t>SRE Types</a:t>
            </a:r>
            <a:endParaRPr lang="en-US" sz="4000" dirty="0">
              <a:solidFill>
                <a:schemeClr val="bg1">
                  <a:alpha val="95000"/>
                </a:schemeClr>
              </a:solidFill>
            </a:endParaRPr>
          </a:p>
        </p:txBody>
      </p:sp>
      <p:graphicFrame>
        <p:nvGraphicFramePr>
          <p:cNvPr id="7" name="Content Placeholder 8"/>
          <p:cNvGraphicFramePr>
            <a:graphicFrameLocks noGrp="1"/>
          </p:cNvGraphicFramePr>
          <p:nvPr>
            <p:ph idx="1"/>
            <p:extLst>
              <p:ext uri="{D42A27DB-BD31-4B8C-83A1-F6EECF244321}">
                <p14:modId xmlns:p14="http://schemas.microsoft.com/office/powerpoint/2010/main" val="2116723960"/>
              </p:ext>
            </p:extLst>
          </p:nvPr>
        </p:nvGraphicFramePr>
        <p:xfrm>
          <a:off x="1187356" y="1314451"/>
          <a:ext cx="9023446" cy="4811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518782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33" y="155938"/>
            <a:ext cx="4818062" cy="708025"/>
          </a:xfrm>
        </p:spPr>
        <p:txBody>
          <a:bodyPr>
            <a:noAutofit/>
          </a:bodyPr>
          <a:lstStyle/>
          <a:p>
            <a:r>
              <a:rPr lang="en-US" altLang="en-US" sz="4000" dirty="0"/>
              <a:t>SRE Types</a:t>
            </a:r>
            <a:endParaRPr lang="en-US" sz="4000" dirty="0">
              <a:solidFill>
                <a:schemeClr val="bg1">
                  <a:alpha val="9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2868790"/>
              </p:ext>
            </p:extLst>
          </p:nvPr>
        </p:nvGraphicFramePr>
        <p:xfrm>
          <a:off x="1884364" y="1055077"/>
          <a:ext cx="8326437" cy="3411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xmlns="" id="{742445EC-6755-4D22-A029-CBA1EDFAC400}"/>
              </a:ext>
            </a:extLst>
          </p:cNvPr>
          <p:cNvGrpSpPr/>
          <p:nvPr/>
        </p:nvGrpSpPr>
        <p:grpSpPr>
          <a:xfrm>
            <a:off x="5149737" y="4492537"/>
            <a:ext cx="5002448" cy="1855512"/>
            <a:chOff x="2578532" y="3"/>
            <a:chExt cx="4577841" cy="3875327"/>
          </a:xfrm>
          <a:scene3d>
            <a:camera prst="orthographicFront"/>
            <a:lightRig rig="threePt" dir="t">
              <a:rot lat="0" lon="0" rev="7500000"/>
            </a:lightRig>
          </a:scene3d>
        </p:grpSpPr>
        <p:sp>
          <p:nvSpPr>
            <p:cNvPr id="8" name="Rectangle: Top Corners Rounded 7">
              <a:extLst>
                <a:ext uri="{FF2B5EF4-FFF2-40B4-BE49-F238E27FC236}">
                  <a16:creationId xmlns:a16="http://schemas.microsoft.com/office/drawing/2014/main" xmlns="" id="{5BA9FDA0-BAC2-4D78-B4F5-A095A4F1A1FC}"/>
                </a:ext>
              </a:extLst>
            </p:cNvPr>
            <p:cNvSpPr/>
            <p:nvPr/>
          </p:nvSpPr>
          <p:spPr>
            <a:xfrm rot="5400000">
              <a:off x="2929789" y="-351254"/>
              <a:ext cx="3875327" cy="4577841"/>
            </a:xfrm>
            <a:prstGeom prst="round2SameRect">
              <a:avLst/>
            </a:prstGeom>
            <a:solidFill>
              <a:schemeClr val="bg2">
                <a:alpha val="90000"/>
              </a:schemeClr>
            </a:solidFill>
            <a:sp3d extrusionH="190500" prstMaterial="dkEdge">
              <a:bevelT w="120650" h="38100" prst="relaxedInset"/>
              <a:bevelB w="120650" h="57150" prst="relaxedInset"/>
              <a:contourClr>
                <a:schemeClr val="bg1"/>
              </a:contourClr>
            </a:sp3d>
          </p:spPr>
          <p:style>
            <a:lnRef idx="1">
              <a:schemeClr val="accent2">
                <a:tint val="40000"/>
                <a:alpha val="90000"/>
                <a:hueOff val="0"/>
                <a:satOff val="0"/>
                <a:lumOff val="0"/>
                <a:alphaOff val="0"/>
              </a:schemeClr>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9" name="Rectangle: Top Corners Rounded 4">
              <a:extLst>
                <a:ext uri="{FF2B5EF4-FFF2-40B4-BE49-F238E27FC236}">
                  <a16:creationId xmlns:a16="http://schemas.microsoft.com/office/drawing/2014/main" xmlns="" id="{73EF91E4-BDED-4E6B-8A1A-03BE7168BF7A}"/>
                </a:ext>
              </a:extLst>
            </p:cNvPr>
            <p:cNvSpPr txBox="1"/>
            <p:nvPr/>
          </p:nvSpPr>
          <p:spPr>
            <a:xfrm>
              <a:off x="2733792" y="319881"/>
              <a:ext cx="4233402" cy="319483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pPr marL="228600" lvl="1" indent="-228600" defTabSz="1066800">
                <a:lnSpc>
                  <a:spcPct val="90000"/>
                </a:lnSpc>
                <a:spcBef>
                  <a:spcPct val="0"/>
                </a:spcBef>
                <a:spcAft>
                  <a:spcPct val="15000"/>
                </a:spcAft>
                <a:buFontTx/>
                <a:buChar char="•"/>
              </a:pPr>
              <a:r>
                <a:rPr lang="en-US" sz="1600" dirty="0">
                  <a:solidFill>
                    <a:prstClr val="black">
                      <a:hueOff val="0"/>
                      <a:satOff val="0"/>
                      <a:lumOff val="0"/>
                      <a:alphaOff val="0"/>
                    </a:prstClr>
                  </a:solidFill>
                </a:rPr>
                <a:t>Any Instance of Care Provided by Someone Impersonating a Health Care Provider</a:t>
              </a:r>
            </a:p>
            <a:p>
              <a:pPr marL="228600" lvl="1" indent="-228600" defTabSz="1066800">
                <a:lnSpc>
                  <a:spcPct val="90000"/>
                </a:lnSpc>
                <a:spcBef>
                  <a:spcPct val="0"/>
                </a:spcBef>
                <a:spcAft>
                  <a:spcPct val="15000"/>
                </a:spcAft>
                <a:buFontTx/>
                <a:buChar char="•"/>
              </a:pPr>
              <a:r>
                <a:rPr lang="en-US" sz="1600" dirty="0">
                  <a:solidFill>
                    <a:prstClr val="black">
                      <a:hueOff val="0"/>
                      <a:satOff val="0"/>
                      <a:lumOff val="0"/>
                      <a:alphaOff val="0"/>
                    </a:prstClr>
                  </a:solidFill>
                </a:rPr>
                <a:t>Resident/Patient Abduction</a:t>
              </a:r>
            </a:p>
            <a:p>
              <a:pPr marL="228600" lvl="1" indent="-228600" defTabSz="1066800">
                <a:lnSpc>
                  <a:spcPct val="90000"/>
                </a:lnSpc>
                <a:spcBef>
                  <a:spcPct val="0"/>
                </a:spcBef>
                <a:spcAft>
                  <a:spcPct val="15000"/>
                </a:spcAft>
                <a:buFontTx/>
                <a:buChar char="•"/>
              </a:pPr>
              <a:r>
                <a:rPr lang="en-US" sz="1600" dirty="0">
                  <a:solidFill>
                    <a:prstClr val="black">
                      <a:hueOff val="0"/>
                      <a:satOff val="0"/>
                      <a:lumOff val="0"/>
                      <a:alphaOff val="0"/>
                    </a:prstClr>
                  </a:solidFill>
                </a:rPr>
                <a:t>Sexual Abuse/Assault on a Patient or Staff Member</a:t>
              </a:r>
            </a:p>
            <a:p>
              <a:pPr marL="228600" lvl="1" indent="-228600" defTabSz="1066800">
                <a:lnSpc>
                  <a:spcPct val="90000"/>
                </a:lnSpc>
                <a:spcBef>
                  <a:spcPct val="0"/>
                </a:spcBef>
                <a:spcAft>
                  <a:spcPct val="15000"/>
                </a:spcAft>
                <a:buFontTx/>
                <a:buChar char="•"/>
              </a:pPr>
              <a:r>
                <a:rPr lang="en-US" sz="1600" dirty="0">
                  <a:solidFill>
                    <a:prstClr val="black">
                      <a:hueOff val="0"/>
                      <a:satOff val="0"/>
                      <a:lumOff val="0"/>
                      <a:alphaOff val="0"/>
                    </a:prstClr>
                  </a:solidFill>
                </a:rPr>
                <a:t>Death or Serious Injury of Patient or Staff Member as a Result of Physical Assault</a:t>
              </a:r>
            </a:p>
          </p:txBody>
        </p:sp>
      </p:grpSp>
      <p:grpSp>
        <p:nvGrpSpPr>
          <p:cNvPr id="10" name="Group 9">
            <a:extLst>
              <a:ext uri="{FF2B5EF4-FFF2-40B4-BE49-F238E27FC236}">
                <a16:creationId xmlns:a16="http://schemas.microsoft.com/office/drawing/2014/main" xmlns="" id="{2F1701FC-5C41-49DB-A7ED-E0E58A80B37E}"/>
              </a:ext>
            </a:extLst>
          </p:cNvPr>
          <p:cNvGrpSpPr/>
          <p:nvPr/>
        </p:nvGrpSpPr>
        <p:grpSpPr>
          <a:xfrm>
            <a:off x="1825616" y="4606500"/>
            <a:ext cx="3348812" cy="1638725"/>
            <a:chOff x="3496" y="1892"/>
            <a:chExt cx="2575036" cy="3871548"/>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xmlns="" id="{F99EF647-1BB1-45F4-BE9F-CA6395089ACA}"/>
                </a:ext>
              </a:extLst>
            </p:cNvPr>
            <p:cNvSpPr/>
            <p:nvPr/>
          </p:nvSpPr>
          <p:spPr>
            <a:xfrm>
              <a:off x="3496" y="1892"/>
              <a:ext cx="2575036" cy="3871548"/>
            </a:xfrm>
            <a:prstGeom prst="roundRect">
              <a:avLst/>
            </a:prstGeom>
            <a:solidFill>
              <a:srgbClr val="C00000"/>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xmlns="" id="{49F197EF-91AD-420D-B5CA-F6889C916FD6}"/>
                </a:ext>
              </a:extLst>
            </p:cNvPr>
            <p:cNvSpPr txBox="1"/>
            <p:nvPr/>
          </p:nvSpPr>
          <p:spPr>
            <a:xfrm>
              <a:off x="182898" y="491041"/>
              <a:ext cx="2197246" cy="32173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algn="ctr" defTabSz="1778000">
                <a:lnSpc>
                  <a:spcPct val="90000"/>
                </a:lnSpc>
                <a:spcBef>
                  <a:spcPct val="0"/>
                </a:spcBef>
                <a:spcAft>
                  <a:spcPct val="35000"/>
                </a:spcAft>
              </a:pPr>
              <a:r>
                <a:rPr lang="en-US" sz="2800" dirty="0">
                  <a:solidFill>
                    <a:prstClr val="white"/>
                  </a:solidFill>
                </a:rPr>
                <a:t>Potential Criminal Events</a:t>
              </a:r>
            </a:p>
          </p:txBody>
        </p:sp>
      </p:gr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58877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Acute Care Hospital Data</a:t>
            </a:r>
            <a:endParaRPr lang="en-US" sz="4000"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583297038"/>
              </p:ext>
            </p:extLst>
          </p:nvPr>
        </p:nvGraphicFramePr>
        <p:xfrm>
          <a:off x="2122716" y="1694998"/>
          <a:ext cx="8088085" cy="429169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981200" y="1251858"/>
            <a:ext cx="8069943" cy="954107"/>
          </a:xfrm>
          <a:prstGeom prst="rect">
            <a:avLst/>
          </a:prstGeom>
        </p:spPr>
        <p:txBody>
          <a:bodyPr wrap="square">
            <a:spAutoFit/>
          </a:bodyPr>
          <a:lstStyle/>
          <a:p>
            <a:r>
              <a:rPr lang="en-US" sz="2800" dirty="0">
                <a:solidFill>
                  <a:prstClr val="black"/>
                </a:solidFill>
              </a:rPr>
              <a:t>Total Number of SREs in Acute Care Hospitals by Year</a:t>
            </a:r>
            <a:br>
              <a:rPr lang="en-US" sz="2800" dirty="0">
                <a:solidFill>
                  <a:prstClr val="black"/>
                </a:solidFill>
              </a:rPr>
            </a:br>
            <a:endParaRPr lang="en-US" sz="2800" dirty="0">
              <a:solidFill>
                <a:prstClr val="black"/>
              </a:solidFill>
            </a:endParaRPr>
          </a:p>
        </p:txBody>
      </p:sp>
      <p:sp>
        <p:nvSpPr>
          <p:cNvPr id="8" name="Rectangle 7"/>
          <p:cNvSpPr/>
          <p:nvPr/>
        </p:nvSpPr>
        <p:spPr>
          <a:xfrm>
            <a:off x="343804" y="6020604"/>
            <a:ext cx="10506165" cy="954107"/>
          </a:xfrm>
          <a:prstGeom prst="rect">
            <a:avLst/>
          </a:prstGeom>
        </p:spPr>
        <p:txBody>
          <a:bodyPr wrap="square">
            <a:spAutoFit/>
          </a:bodyPr>
          <a:lstStyle/>
          <a:p>
            <a:r>
              <a:rPr lang="en-US" sz="1400" dirty="0">
                <a:solidFill>
                  <a:prstClr val="black"/>
                </a:solidFill>
              </a:rPr>
              <a:t>** Two events in 2015 and 2016 affected a large number of patients and is reflected in the increase in SREs reported.</a:t>
            </a:r>
          </a:p>
          <a:p>
            <a:r>
              <a:rPr lang="en-US" sz="1400" dirty="0">
                <a:solidFill>
                  <a:prstClr val="black"/>
                </a:solidFill>
              </a:rPr>
              <a:t> Data abstracted on October 27, 2020 from the Health Care Facility Reporting System </a:t>
            </a:r>
          </a:p>
          <a:p>
            <a:endParaRPr lang="en-US" sz="1400" dirty="0">
              <a:solidFill>
                <a:prstClr val="black"/>
              </a:solidFill>
            </a:endParaRPr>
          </a:p>
          <a:p>
            <a:endParaRPr lang="en-US" sz="1400" dirty="0">
              <a:solidFill>
                <a:prstClr val="black"/>
              </a:solidFill>
            </a:endParaRPr>
          </a:p>
        </p:txBody>
      </p:sp>
      <p:sp>
        <p:nvSpPr>
          <p:cNvPr id="3" name="TextBox 2"/>
          <p:cNvSpPr txBox="1"/>
          <p:nvPr/>
        </p:nvSpPr>
        <p:spPr>
          <a:xfrm>
            <a:off x="4085174" y="1728911"/>
            <a:ext cx="914400" cy="369332"/>
          </a:xfrm>
          <a:prstGeom prst="rect">
            <a:avLst/>
          </a:prstGeom>
          <a:noFill/>
        </p:spPr>
        <p:txBody>
          <a:bodyPr wrap="square" rtlCol="0">
            <a:spAutoFit/>
          </a:bodyPr>
          <a:lstStyle/>
          <a:p>
            <a:r>
              <a:rPr lang="en-US" dirty="0">
                <a:solidFill>
                  <a:prstClr val="black"/>
                </a:solidFill>
              </a:rPr>
              <a:t>**</a:t>
            </a: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22574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Acute Care Hospital Surgical Data</a:t>
            </a:r>
            <a:endParaRPr lang="en-US" sz="4000" dirty="0">
              <a:solidFill>
                <a:schemeClr val="bg1">
                  <a:alpha val="95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22675731"/>
              </p:ext>
            </p:extLst>
          </p:nvPr>
        </p:nvGraphicFramePr>
        <p:xfrm>
          <a:off x="3765756" y="983339"/>
          <a:ext cx="7954390" cy="5206181"/>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1"/>
          <p:cNvSpPr>
            <a:spLocks noChangeArrowheads="1"/>
          </p:cNvSpPr>
          <p:nvPr/>
        </p:nvSpPr>
        <p:spPr bwMode="auto">
          <a:xfrm>
            <a:off x="592822" y="1158375"/>
            <a:ext cx="2409685" cy="4904097"/>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Increasingly SREs occur outside of the operating room in radiology, intensive care, and outpatient procedure units.</a:t>
            </a:r>
          </a:p>
          <a:p>
            <a:pPr marL="285750" indent="-285750" eaLnBrk="1" hangingPunct="1">
              <a:spcBef>
                <a:spcPct val="0"/>
              </a:spcBef>
            </a:pPr>
            <a:endParaRPr lang="en-US" altLang="en-US" sz="1600" dirty="0">
              <a:solidFill>
                <a:srgbClr val="000000"/>
              </a:solidFill>
            </a:endParaRPr>
          </a:p>
          <a:p>
            <a:pPr eaLnBrk="1" hangingPunct="1">
              <a:spcBef>
                <a:spcPct val="0"/>
              </a:spcBef>
              <a:buFontTx/>
              <a:buNone/>
            </a:pPr>
            <a:r>
              <a:rPr lang="en-US" altLang="en-US" sz="1600" dirty="0">
                <a:solidFill>
                  <a:srgbClr val="000000"/>
                </a:solidFill>
              </a:rPr>
              <a:t>The most frequently reported outcome is that patients require an additional surgery or procedure to remove the foreign object that was unintentionally retained.    </a:t>
            </a:r>
          </a:p>
          <a:p>
            <a:pPr marL="285750" indent="-285750" eaLnBrk="1" hangingPunct="1">
              <a:spcBef>
                <a:spcPct val="0"/>
              </a:spcBef>
            </a:pPr>
            <a:endParaRPr lang="en-US" altLang="en-US" sz="1600" dirty="0">
              <a:solidFill>
                <a:srgbClr val="000000"/>
              </a:solidFill>
            </a:endParaRPr>
          </a:p>
        </p:txBody>
      </p:sp>
      <p:sp>
        <p:nvSpPr>
          <p:cNvPr id="3" name="TextBox 2">
            <a:extLst>
              <a:ext uri="{FF2B5EF4-FFF2-40B4-BE49-F238E27FC236}">
                <a16:creationId xmlns:a16="http://schemas.microsoft.com/office/drawing/2014/main" xmlns="" id="{040D7D73-8DC7-416F-BE25-EE92899E8616}"/>
              </a:ext>
            </a:extLst>
          </p:cNvPr>
          <p:cNvSpPr txBox="1"/>
          <p:nvPr/>
        </p:nvSpPr>
        <p:spPr>
          <a:xfrm>
            <a:off x="3124311" y="6186316"/>
            <a:ext cx="5662569"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 </a:t>
            </a: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729486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Acute Care Hospital: Product/Device Data</a:t>
            </a:r>
            <a:endParaRPr lang="en-US" sz="4000"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aphicFrame>
        <p:nvGraphicFramePr>
          <p:cNvPr id="8" name="Chart 7"/>
          <p:cNvGraphicFramePr/>
          <p:nvPr>
            <p:extLst>
              <p:ext uri="{D42A27DB-BD31-4B8C-83A1-F6EECF244321}">
                <p14:modId xmlns:p14="http://schemas.microsoft.com/office/powerpoint/2010/main" val="1898650022"/>
              </p:ext>
            </p:extLst>
          </p:nvPr>
        </p:nvGraphicFramePr>
        <p:xfrm>
          <a:off x="3648457" y="1005039"/>
          <a:ext cx="8305144" cy="510539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1"/>
          <p:cNvSpPr>
            <a:spLocks noChangeArrowheads="1"/>
          </p:cNvSpPr>
          <p:nvPr/>
        </p:nvSpPr>
        <p:spPr bwMode="auto">
          <a:xfrm>
            <a:off x="238399" y="1082550"/>
            <a:ext cx="2743200" cy="5162725"/>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In the contaminated drugs, device or biologics event, one incident, that affected a significant number of patients in 2015, represents most of the category.</a:t>
            </a:r>
          </a:p>
          <a:p>
            <a:pPr marL="285750" indent="-285750" eaLnBrk="1" hangingPunct="1">
              <a:spcBef>
                <a:spcPct val="0"/>
              </a:spcBef>
            </a:pPr>
            <a:endParaRPr lang="en-US" altLang="en-US" sz="1600" dirty="0">
              <a:solidFill>
                <a:srgbClr val="000000"/>
              </a:solidFill>
            </a:endParaRPr>
          </a:p>
          <a:p>
            <a:pPr eaLnBrk="1" hangingPunct="1">
              <a:spcBef>
                <a:spcPct val="0"/>
              </a:spcBef>
              <a:buFontTx/>
              <a:buNone/>
            </a:pPr>
            <a:r>
              <a:rPr lang="en-US" altLang="en-US" sz="1600" dirty="0">
                <a:solidFill>
                  <a:srgbClr val="000000"/>
                </a:solidFill>
              </a:rPr>
              <a:t>The hospital engaged in a robust corrective action plan to address the root causes of these incidents.   </a:t>
            </a:r>
          </a:p>
        </p:txBody>
      </p:sp>
      <p:sp>
        <p:nvSpPr>
          <p:cNvPr id="3" name="TextBox 2"/>
          <p:cNvSpPr txBox="1"/>
          <p:nvPr/>
        </p:nvSpPr>
        <p:spPr>
          <a:xfrm>
            <a:off x="3032413" y="5907438"/>
            <a:ext cx="9159587" cy="738664"/>
          </a:xfrm>
          <a:prstGeom prst="rect">
            <a:avLst/>
          </a:prstGeom>
          <a:noFill/>
        </p:spPr>
        <p:txBody>
          <a:bodyPr wrap="square" rtlCol="0">
            <a:spAutoFit/>
          </a:bodyPr>
          <a:lstStyle/>
          <a:p>
            <a:r>
              <a:rPr lang="en-US" sz="1400" dirty="0">
                <a:solidFill>
                  <a:prstClr val="black"/>
                </a:solidFill>
              </a:rPr>
              <a:t>**Two events in 2015 and 2016 affected a large number of patients and is reflected in the increase in SREs reported.</a:t>
            </a:r>
          </a:p>
          <a:p>
            <a:r>
              <a:rPr lang="en-US" sz="1400" dirty="0">
                <a:solidFill>
                  <a:prstClr val="black"/>
                </a:solidFill>
              </a:rPr>
              <a:t>Data abstracted on October 27, 2020 from the Health Care Facility Reporting System. </a:t>
            </a:r>
          </a:p>
          <a:p>
            <a:endParaRPr lang="en-US" sz="1400" dirty="0">
              <a:solidFill>
                <a:prstClr val="black"/>
              </a:solidFill>
            </a:endParaRPr>
          </a:p>
        </p:txBody>
      </p:sp>
      <p:sp>
        <p:nvSpPr>
          <p:cNvPr id="5" name="TextBox 4"/>
          <p:cNvSpPr txBox="1"/>
          <p:nvPr/>
        </p:nvSpPr>
        <p:spPr>
          <a:xfrm>
            <a:off x="5146334" y="1516612"/>
            <a:ext cx="625642" cy="369332"/>
          </a:xfrm>
          <a:prstGeom prst="rect">
            <a:avLst/>
          </a:prstGeom>
          <a:noFill/>
        </p:spPr>
        <p:txBody>
          <a:bodyPr wrap="square" rtlCol="0">
            <a:spAutoFit/>
          </a:bodyPr>
          <a:lstStyle/>
          <a:p>
            <a:r>
              <a:rPr lang="en-US" dirty="0">
                <a:solidFill>
                  <a:prstClr val="black"/>
                </a:solidFill>
              </a:rPr>
              <a:t>**</a:t>
            </a:r>
          </a:p>
        </p:txBody>
      </p:sp>
      <p:sp>
        <p:nvSpPr>
          <p:cNvPr id="6" name="TextBox 5"/>
          <p:cNvSpPr txBox="1"/>
          <p:nvPr/>
        </p:nvSpPr>
        <p:spPr>
          <a:xfrm>
            <a:off x="5521771" y="3696601"/>
            <a:ext cx="500410" cy="369332"/>
          </a:xfrm>
          <a:prstGeom prst="rect">
            <a:avLst/>
          </a:prstGeom>
          <a:noFill/>
        </p:spPr>
        <p:txBody>
          <a:bodyPr wrap="square" rtlCol="0">
            <a:spAutoFit/>
          </a:bodyPr>
          <a:lstStyle/>
          <a:p>
            <a:r>
              <a:rPr lang="en-US" dirty="0">
                <a:solidFill>
                  <a:prstClr val="black"/>
                </a:solidFill>
              </a:rPr>
              <a:t>**</a:t>
            </a: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35</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556602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Acute Care Hospital: Environmental Data</a:t>
            </a:r>
            <a:endParaRPr lang="en-US" sz="4000"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
        <p:nvSpPr>
          <p:cNvPr id="7" name="TextBox 6"/>
          <p:cNvSpPr txBox="1"/>
          <p:nvPr/>
        </p:nvSpPr>
        <p:spPr>
          <a:xfrm>
            <a:off x="2032001" y="1397001"/>
            <a:ext cx="184731" cy="646331"/>
          </a:xfrm>
          <a:prstGeom prst="rect">
            <a:avLst/>
          </a:prstGeom>
          <a:noFill/>
        </p:spPr>
        <p:txBody>
          <a:bodyPr wrap="none" rtlCol="0">
            <a:spAutoFit/>
          </a:bodyPr>
          <a:lstStyle/>
          <a:p>
            <a:r>
              <a:rPr lang="en-US" dirty="0">
                <a:solidFill>
                  <a:prstClr val="black"/>
                </a:solidFill>
              </a:rPr>
              <a:t/>
            </a:r>
            <a:br>
              <a:rPr lang="en-US" dirty="0">
                <a:solidFill>
                  <a:prstClr val="black"/>
                </a:solidFill>
              </a:rPr>
            </a:br>
            <a:endParaRPr lang="en-US" dirty="0">
              <a:solidFill>
                <a:prstClr val="black"/>
              </a:solidFill>
            </a:endParaRPr>
          </a:p>
        </p:txBody>
      </p:sp>
      <p:graphicFrame>
        <p:nvGraphicFramePr>
          <p:cNvPr id="3" name="Chart 2"/>
          <p:cNvGraphicFramePr/>
          <p:nvPr>
            <p:extLst>
              <p:ext uri="{D42A27DB-BD31-4B8C-83A1-F6EECF244321}">
                <p14:modId xmlns:p14="http://schemas.microsoft.com/office/powerpoint/2010/main" val="1235592989"/>
              </p:ext>
            </p:extLst>
          </p:nvPr>
        </p:nvGraphicFramePr>
        <p:xfrm>
          <a:off x="2965088" y="931178"/>
          <a:ext cx="8794096" cy="5033297"/>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1"/>
          <p:cNvSpPr>
            <a:spLocks noChangeArrowheads="1"/>
          </p:cNvSpPr>
          <p:nvPr/>
        </p:nvSpPr>
        <p:spPr bwMode="auto">
          <a:xfrm>
            <a:off x="553884" y="1256625"/>
            <a:ext cx="2374490" cy="4848225"/>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marL="342900" indent="-342900" eaLnBrk="1" hangingPunct="1">
              <a:spcBef>
                <a:spcPct val="0"/>
              </a:spcBef>
            </a:pPr>
            <a:endParaRPr lang="en-US" altLang="en-US" sz="1600" dirty="0">
              <a:solidFill>
                <a:prstClr val="black"/>
              </a:solidFill>
            </a:endParaRPr>
          </a:p>
          <a:p>
            <a:pPr eaLnBrk="1" hangingPunct="1">
              <a:spcBef>
                <a:spcPct val="0"/>
              </a:spcBef>
              <a:buFontTx/>
              <a:buNone/>
            </a:pPr>
            <a:r>
              <a:rPr lang="en-US" altLang="en-US" sz="1600" dirty="0">
                <a:solidFill>
                  <a:prstClr val="black"/>
                </a:solidFill>
              </a:rPr>
              <a:t>Burn events represent second degree or more severe burns. </a:t>
            </a:r>
          </a:p>
          <a:p>
            <a:pPr eaLnBrk="1" hangingPunct="1">
              <a:spcBef>
                <a:spcPct val="0"/>
              </a:spcBef>
              <a:buFontTx/>
              <a:buNone/>
            </a:pPr>
            <a:endParaRPr lang="en-US" altLang="en-US" sz="1600" dirty="0">
              <a:solidFill>
                <a:prstClr val="black"/>
              </a:solidFill>
            </a:endParaRPr>
          </a:p>
          <a:p>
            <a:pPr eaLnBrk="1" hangingPunct="1">
              <a:spcBef>
                <a:spcPct val="0"/>
              </a:spcBef>
              <a:buFontTx/>
              <a:buNone/>
            </a:pPr>
            <a:r>
              <a:rPr lang="en-US" altLang="en-US" sz="1600" dirty="0">
                <a:solidFill>
                  <a:prstClr val="black"/>
                </a:solidFill>
              </a:rPr>
              <a:t>Burn events result from equipment including radiology machines and cautery devices, chemotherapy and hot beverage spills.  </a:t>
            </a:r>
          </a:p>
          <a:p>
            <a:pPr marL="342900" indent="-342900" eaLnBrk="1" hangingPunct="1">
              <a:spcBef>
                <a:spcPct val="0"/>
              </a:spcBef>
            </a:pPr>
            <a:endParaRPr lang="en-US" altLang="en-US" sz="1600" dirty="0">
              <a:solidFill>
                <a:prstClr val="black"/>
              </a:solidFill>
            </a:endParaRPr>
          </a:p>
        </p:txBody>
      </p:sp>
      <p:sp>
        <p:nvSpPr>
          <p:cNvPr id="5" name="TextBox 4">
            <a:extLst>
              <a:ext uri="{FF2B5EF4-FFF2-40B4-BE49-F238E27FC236}">
                <a16:creationId xmlns:a16="http://schemas.microsoft.com/office/drawing/2014/main" xmlns="" id="{283CCDCD-135A-4E4F-8022-CBFC0D7F27A4}"/>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 </a:t>
            </a: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36</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116388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Acute Care Hospital: Patient Protection Data</a:t>
            </a:r>
          </a:p>
        </p:txBody>
      </p:sp>
      <p:graphicFrame>
        <p:nvGraphicFramePr>
          <p:cNvPr id="3" name="Chart 2"/>
          <p:cNvGraphicFramePr/>
          <p:nvPr>
            <p:extLst>
              <p:ext uri="{D42A27DB-BD31-4B8C-83A1-F6EECF244321}">
                <p14:modId xmlns:p14="http://schemas.microsoft.com/office/powerpoint/2010/main" val="3764759705"/>
              </p:ext>
            </p:extLst>
          </p:nvPr>
        </p:nvGraphicFramePr>
        <p:xfrm>
          <a:off x="4104968" y="1099685"/>
          <a:ext cx="7577516" cy="51176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600633" y="6047358"/>
            <a:ext cx="6135329"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 </a:t>
            </a:r>
          </a:p>
        </p:txBody>
      </p:sp>
      <p:sp>
        <p:nvSpPr>
          <p:cNvPr id="9" name="Rounded Rectangle 1"/>
          <p:cNvSpPr>
            <a:spLocks noChangeArrowheads="1"/>
          </p:cNvSpPr>
          <p:nvPr/>
        </p:nvSpPr>
        <p:spPr bwMode="auto">
          <a:xfrm>
            <a:off x="391531" y="1220189"/>
            <a:ext cx="2829341" cy="4828679"/>
          </a:xfrm>
          <a:prstGeom prst="roundRect">
            <a:avLst>
              <a:gd name="adj" fmla="val 13399"/>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1600" b="1" dirty="0">
              <a:solidFill>
                <a:srgbClr val="006699"/>
              </a:solidFill>
            </a:endParaRPr>
          </a:p>
          <a:p>
            <a:pPr eaLnBrk="1" hangingPunct="1">
              <a:spcBef>
                <a:spcPct val="0"/>
              </a:spcBef>
              <a:buFontTx/>
              <a:buNone/>
            </a:pPr>
            <a:r>
              <a:rPr lang="en-US" altLang="en-US" sz="1800" dirty="0">
                <a:solidFill>
                  <a:prstClr val="black"/>
                </a:solidFill>
              </a:rPr>
              <a:t>There were 3 completed suicide events and 35 self-harm or attempted suicide events in 2019.</a:t>
            </a:r>
          </a:p>
          <a:p>
            <a:pPr marL="342900" indent="-342900" eaLnBrk="1" hangingPunct="1">
              <a:spcBef>
                <a:spcPct val="0"/>
              </a:spcBef>
            </a:pPr>
            <a:endParaRPr lang="en-US" altLang="en-US" sz="1800" dirty="0">
              <a:solidFill>
                <a:prstClr val="black"/>
              </a:solidFill>
            </a:endParaRPr>
          </a:p>
          <a:p>
            <a:pPr eaLnBrk="1" hangingPunct="1">
              <a:spcBef>
                <a:spcPct val="0"/>
              </a:spcBef>
              <a:buFontTx/>
              <a:buNone/>
            </a:pPr>
            <a:r>
              <a:rPr lang="en-US" altLang="en-US" sz="1800" dirty="0">
                <a:solidFill>
                  <a:prstClr val="black"/>
                </a:solidFill>
              </a:rPr>
              <a:t>Cutting and ingesting objects are the methods reported as having the highest incidence in the suicide and self-harm events.  </a:t>
            </a:r>
          </a:p>
          <a:p>
            <a:pPr marL="342900" indent="-342900" algn="ctr" eaLnBrk="1" hangingPunct="1">
              <a:spcBef>
                <a:spcPct val="0"/>
              </a:spcBef>
            </a:pPr>
            <a:endParaRPr lang="en-US" altLang="en-US" sz="1800" dirty="0">
              <a:solidFill>
                <a:prstClr val="black"/>
              </a:solidFill>
            </a:endParaRP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37</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176539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Acute Care Hospital: Potential Criminal Event Data</a:t>
            </a:r>
            <a:endParaRPr lang="en-US" sz="4000" dirty="0">
              <a:solidFill>
                <a:schemeClr val="bg1">
                  <a:alpha val="95000"/>
                </a:schemeClr>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134943206"/>
              </p:ext>
            </p:extLst>
          </p:nvPr>
        </p:nvGraphicFramePr>
        <p:xfrm>
          <a:off x="3819580" y="1086765"/>
          <a:ext cx="7663174"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38286" y="1814286"/>
            <a:ext cx="184666" cy="369332"/>
          </a:xfrm>
          <a:prstGeom prst="rect">
            <a:avLst/>
          </a:prstGeom>
          <a:noFill/>
        </p:spPr>
        <p:txBody>
          <a:bodyPr wrap="none" rtlCol="0">
            <a:spAutoFit/>
          </a:bodyPr>
          <a:lstStyle/>
          <a:p>
            <a:endParaRPr lang="en-US" dirty="0">
              <a:solidFill>
                <a:prstClr val="black"/>
              </a:solidFill>
            </a:endParaRPr>
          </a:p>
        </p:txBody>
      </p:sp>
      <p:sp>
        <p:nvSpPr>
          <p:cNvPr id="9" name="Rounded Rectangle 1"/>
          <p:cNvSpPr>
            <a:spLocks noChangeArrowheads="1"/>
          </p:cNvSpPr>
          <p:nvPr/>
        </p:nvSpPr>
        <p:spPr bwMode="auto">
          <a:xfrm>
            <a:off x="298458" y="1086765"/>
            <a:ext cx="2743200" cy="5088712"/>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800" dirty="0">
              <a:solidFill>
                <a:srgbClr val="000000"/>
              </a:solidFill>
            </a:endParaRPr>
          </a:p>
          <a:p>
            <a:pPr eaLnBrk="1" hangingPunct="1">
              <a:spcBef>
                <a:spcPct val="0"/>
              </a:spcBef>
              <a:buFontTx/>
              <a:buNone/>
            </a:pPr>
            <a:r>
              <a:rPr lang="en-US" altLang="en-US" sz="1550" dirty="0">
                <a:solidFill>
                  <a:prstClr val="black"/>
                </a:solidFill>
              </a:rPr>
              <a:t>Over half of the physical assaults or abuse events that resulted in serious injury were patient on staff member encounters, often resulting in lost work days.</a:t>
            </a:r>
          </a:p>
          <a:p>
            <a:pPr eaLnBrk="1" hangingPunct="1">
              <a:spcBef>
                <a:spcPct val="0"/>
              </a:spcBef>
              <a:buFontTx/>
              <a:buNone/>
            </a:pPr>
            <a:endParaRPr lang="en-US" altLang="en-US" sz="1550" dirty="0">
              <a:solidFill>
                <a:prstClr val="black"/>
              </a:solidFill>
            </a:endParaRPr>
          </a:p>
          <a:p>
            <a:pPr eaLnBrk="1" hangingPunct="1">
              <a:spcBef>
                <a:spcPct val="0"/>
              </a:spcBef>
              <a:buFontTx/>
              <a:buNone/>
            </a:pPr>
            <a:r>
              <a:rPr lang="en-US" altLang="en-US" sz="1550" dirty="0">
                <a:solidFill>
                  <a:prstClr val="black"/>
                </a:solidFill>
              </a:rPr>
              <a:t>Emergency departments followed by inpatient psychiatric units are the most frequently reported location within the hospital for these events.  This has changed from last year when inpatient psychiatric units were the most frequent location.  </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38</a:t>
            </a:fld>
            <a:endParaRPr lang="en-US" dirty="0">
              <a:solidFill>
                <a:srgbClr val="464646">
                  <a:lumMod val="40000"/>
                  <a:lumOff val="60000"/>
                </a:srgbClr>
              </a:solidFill>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xmlns="" id="{81BBFBF4-704B-4C86-8787-FFA616A35659}"/>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 </a:t>
            </a:r>
          </a:p>
        </p:txBody>
      </p:sp>
    </p:spTree>
    <p:extLst>
      <p:ext uri="{BB962C8B-B14F-4D97-AF65-F5344CB8AC3E}">
        <p14:creationId xmlns:p14="http://schemas.microsoft.com/office/powerpoint/2010/main" val="3398726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Acute Care Hospital: Care Management Data</a:t>
            </a:r>
            <a:endParaRPr lang="en-US" sz="4000" dirty="0">
              <a:solidFill>
                <a:schemeClr val="bg1">
                  <a:alpha val="95000"/>
                </a:schemeClr>
              </a:solidFill>
            </a:endParaRPr>
          </a:p>
        </p:txBody>
      </p:sp>
      <p:sp>
        <p:nvSpPr>
          <p:cNvPr id="3" name="Content Placeholder 2"/>
          <p:cNvSpPr>
            <a:spLocks noGrp="1"/>
          </p:cNvSpPr>
          <p:nvPr>
            <p:ph idx="1"/>
          </p:nvPr>
        </p:nvSpPr>
        <p:spPr>
          <a:xfrm>
            <a:off x="1981200" y="1314450"/>
            <a:ext cx="8229600" cy="5034722"/>
          </a:xfrm>
        </p:spPr>
        <p:txBody>
          <a:bodyPr/>
          <a:lstStyle/>
          <a:p>
            <a:pPr marL="457200" lvl="1" indent="0">
              <a:buNone/>
            </a:pPr>
            <a:endParaRPr lang="en-US" sz="800" dirty="0"/>
          </a:p>
          <a:p>
            <a:pPr marL="0" indent="0">
              <a:buNone/>
            </a:pPr>
            <a:endParaRPr lang="en-US" sz="2000" dirty="0"/>
          </a:p>
        </p:txBody>
      </p:sp>
      <p:graphicFrame>
        <p:nvGraphicFramePr>
          <p:cNvPr id="8" name="Chart 7"/>
          <p:cNvGraphicFramePr/>
          <p:nvPr>
            <p:extLst>
              <p:ext uri="{D42A27DB-BD31-4B8C-83A1-F6EECF244321}">
                <p14:modId xmlns:p14="http://schemas.microsoft.com/office/powerpoint/2010/main" val="3166136162"/>
              </p:ext>
            </p:extLst>
          </p:nvPr>
        </p:nvGraphicFramePr>
        <p:xfrm>
          <a:off x="348796" y="2362230"/>
          <a:ext cx="11547834" cy="40834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777613" y="6265161"/>
            <a:ext cx="6032090"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a:t>
            </a:r>
          </a:p>
        </p:txBody>
      </p:sp>
      <p:sp>
        <p:nvSpPr>
          <p:cNvPr id="9" name="Rounded Rectangle 1"/>
          <p:cNvSpPr>
            <a:spLocks noChangeArrowheads="1"/>
          </p:cNvSpPr>
          <p:nvPr/>
        </p:nvSpPr>
        <p:spPr bwMode="auto">
          <a:xfrm>
            <a:off x="0" y="931178"/>
            <a:ext cx="12192000" cy="1334558"/>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600" dirty="0">
                <a:solidFill>
                  <a:srgbClr val="000000"/>
                </a:solidFill>
              </a:rPr>
              <a:t>Falls that result in serious injury and pressure ulcers are the two most commonly reported events.</a:t>
            </a:r>
          </a:p>
          <a:p>
            <a:pPr algn="ctr" eaLnBrk="1" hangingPunct="1">
              <a:spcBef>
                <a:spcPct val="0"/>
              </a:spcBef>
              <a:buFontTx/>
              <a:buNone/>
            </a:pPr>
            <a:r>
              <a:rPr lang="en-US" altLang="en-US" sz="1600" dirty="0">
                <a:solidFill>
                  <a:srgbClr val="000000"/>
                </a:solidFill>
              </a:rPr>
              <a:t> Pressure ulcers are the most common serious injury, about </a:t>
            </a:r>
            <a:r>
              <a:rPr lang="en-US" altLang="en-US" sz="1600" dirty="0">
                <a:solidFill>
                  <a:prstClr val="black"/>
                </a:solidFill>
              </a:rPr>
              <a:t>64% of those reported occurred on the back, spine or buttocks and 40% occurred in patients under the age of 65 years.</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39</a:t>
            </a:fld>
            <a:endParaRPr lang="en-US" dirty="0">
              <a:solidFill>
                <a:srgbClr val="464646">
                  <a:lumMod val="40000"/>
                  <a:lumOff val="60000"/>
                </a:srgbClr>
              </a:solidFill>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3474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681" y="584371"/>
            <a:ext cx="11542643" cy="1364974"/>
          </a:xfrm>
        </p:spPr>
        <p:txBody>
          <a:bodyPr>
            <a:noAutofit/>
          </a:bodyPr>
          <a:lstStyle/>
          <a:p>
            <a:pPr algn="ctr"/>
            <a:r>
              <a:rPr lang="en-US" sz="2400" b="1" dirty="0"/>
              <a:t>Fentanyl remains a key factor in opioid-related overdose deaths (93% present in toxicology screen in first six months of 2020).</a:t>
            </a:r>
          </a:p>
        </p:txBody>
      </p:sp>
      <p:pic>
        <p:nvPicPr>
          <p:cNvPr id="4" name="Picture 2">
            <a:extLst>
              <a:ext uri="{FF2B5EF4-FFF2-40B4-BE49-F238E27FC236}">
                <a16:creationId xmlns:a16="http://schemas.microsoft.com/office/drawing/2014/main" xmlns="" id="{7DD7FF13-D9C6-4241-B190-4DB09187B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0" y="2086019"/>
            <a:ext cx="10886400" cy="378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50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Non-Acute Care Hospital Data</a:t>
            </a:r>
            <a:endParaRPr lang="en-US" sz="4000"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
        <p:nvSpPr>
          <p:cNvPr id="7" name="Rectangle 6"/>
          <p:cNvSpPr/>
          <p:nvPr/>
        </p:nvSpPr>
        <p:spPr>
          <a:xfrm>
            <a:off x="1981200" y="1251858"/>
            <a:ext cx="8069943" cy="830997"/>
          </a:xfrm>
          <a:prstGeom prst="rect">
            <a:avLst/>
          </a:prstGeom>
        </p:spPr>
        <p:txBody>
          <a:bodyPr wrap="square">
            <a:spAutoFit/>
          </a:bodyPr>
          <a:lstStyle/>
          <a:p>
            <a:r>
              <a:rPr lang="en-US" sz="2400" dirty="0">
                <a:solidFill>
                  <a:prstClr val="black"/>
                </a:solidFill>
              </a:rPr>
              <a:t>Total Number of SREs in Non-Acute Care Hospitals by Year</a:t>
            </a:r>
            <a:br>
              <a:rPr lang="en-US" sz="2400" dirty="0">
                <a:solidFill>
                  <a:prstClr val="black"/>
                </a:solidFill>
              </a:rPr>
            </a:br>
            <a:endParaRPr lang="en-US" sz="2400" dirty="0">
              <a:solidFill>
                <a:prstClr val="black"/>
              </a:solidFill>
            </a:endParaRPr>
          </a:p>
        </p:txBody>
      </p:sp>
      <p:graphicFrame>
        <p:nvGraphicFramePr>
          <p:cNvPr id="3" name="Chart 2"/>
          <p:cNvGraphicFramePr/>
          <p:nvPr>
            <p:extLst>
              <p:ext uri="{D42A27DB-BD31-4B8C-83A1-F6EECF244321}">
                <p14:modId xmlns:p14="http://schemas.microsoft.com/office/powerpoint/2010/main" val="1865797424"/>
              </p:ext>
            </p:extLst>
          </p:nvPr>
        </p:nvGraphicFramePr>
        <p:xfrm>
          <a:off x="1853184" y="1689761"/>
          <a:ext cx="833947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5014389" y="3109823"/>
            <a:ext cx="2163223" cy="63835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800" dirty="0">
              <a:solidFill>
                <a:srgbClr val="FF0000"/>
              </a:solidFill>
            </a:endParaRPr>
          </a:p>
        </p:txBody>
      </p:sp>
      <p:sp>
        <p:nvSpPr>
          <p:cNvPr id="5" name="TextBox 4">
            <a:extLst>
              <a:ext uri="{FF2B5EF4-FFF2-40B4-BE49-F238E27FC236}">
                <a16:creationId xmlns:a16="http://schemas.microsoft.com/office/drawing/2014/main" xmlns="" id="{CFAEF4DE-08CA-46BF-80C3-B1C11CD18981}"/>
              </a:ext>
            </a:extLst>
          </p:cNvPr>
          <p:cNvSpPr txBox="1"/>
          <p:nvPr/>
        </p:nvSpPr>
        <p:spPr>
          <a:xfrm>
            <a:off x="2194560" y="5907024"/>
            <a:ext cx="8458200" cy="369332"/>
          </a:xfrm>
          <a:prstGeom prst="rect">
            <a:avLst/>
          </a:prstGeom>
          <a:noFill/>
        </p:spPr>
        <p:txBody>
          <a:bodyPr wrap="square" rtlCol="0">
            <a:spAutoFit/>
          </a:bodyPr>
          <a:lstStyle/>
          <a:p>
            <a:r>
              <a:rPr lang="en-US" dirty="0">
                <a:solidFill>
                  <a:prstClr val="black"/>
                </a:solidFill>
              </a:rPr>
              <a:t>Data abstracted on October 27, 2020 from the Health Care Facility Reporting System. </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40</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096631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Non-Acute Care Hospital: Category Data</a:t>
            </a:r>
            <a:endParaRPr lang="en-US" sz="4000" dirty="0">
              <a:solidFill>
                <a:schemeClr val="bg1">
                  <a:alpha val="95000"/>
                </a:schemeClr>
              </a:solidFill>
            </a:endParaRPr>
          </a:p>
        </p:txBody>
      </p:sp>
      <p:sp>
        <p:nvSpPr>
          <p:cNvPr id="3" name="Content Placeholder 2"/>
          <p:cNvSpPr>
            <a:spLocks noGrp="1"/>
          </p:cNvSpPr>
          <p:nvPr>
            <p:ph idx="1"/>
          </p:nvPr>
        </p:nvSpPr>
        <p:spPr/>
        <p:txBody>
          <a:bodyPr/>
          <a:lstStyle/>
          <a:p>
            <a:pPr marL="0" indent="0">
              <a:buNone/>
            </a:pPr>
            <a:endParaRPr lang="en-US" sz="2000" dirty="0"/>
          </a:p>
          <a:p>
            <a:pPr marL="0" indent="0">
              <a:buNone/>
            </a:pPr>
            <a:endParaRPr lang="en-US" sz="2000" dirty="0"/>
          </a:p>
        </p:txBody>
      </p:sp>
      <p:sp>
        <p:nvSpPr>
          <p:cNvPr id="6" name="TextBox 5"/>
          <p:cNvSpPr txBox="1"/>
          <p:nvPr/>
        </p:nvSpPr>
        <p:spPr>
          <a:xfrm>
            <a:off x="2445279" y="1067172"/>
            <a:ext cx="6748963" cy="461665"/>
          </a:xfrm>
          <a:prstGeom prst="rect">
            <a:avLst/>
          </a:prstGeom>
          <a:noFill/>
        </p:spPr>
        <p:txBody>
          <a:bodyPr wrap="none" rtlCol="0">
            <a:spAutoFit/>
          </a:bodyPr>
          <a:lstStyle/>
          <a:p>
            <a:r>
              <a:rPr lang="en-US" sz="2400" dirty="0">
                <a:solidFill>
                  <a:prstClr val="black"/>
                </a:solidFill>
              </a:rPr>
              <a:t>Reported SREs 2015-2019 (Non-acute care hospitals)</a:t>
            </a:r>
          </a:p>
        </p:txBody>
      </p:sp>
      <p:graphicFrame>
        <p:nvGraphicFramePr>
          <p:cNvPr id="7" name="Chart 6"/>
          <p:cNvGraphicFramePr/>
          <p:nvPr>
            <p:extLst>
              <p:ext uri="{D42A27DB-BD31-4B8C-83A1-F6EECF244321}">
                <p14:modId xmlns:p14="http://schemas.microsoft.com/office/powerpoint/2010/main" val="2981101950"/>
              </p:ext>
            </p:extLst>
          </p:nvPr>
        </p:nvGraphicFramePr>
        <p:xfrm>
          <a:off x="2678244" y="1595004"/>
          <a:ext cx="8983177" cy="44237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87443" y="6126163"/>
            <a:ext cx="7005484"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 </a:t>
            </a:r>
          </a:p>
        </p:txBody>
      </p:sp>
      <p:sp>
        <p:nvSpPr>
          <p:cNvPr id="8" name="Rounded Rectangle 1"/>
          <p:cNvSpPr>
            <a:spLocks noChangeArrowheads="1"/>
          </p:cNvSpPr>
          <p:nvPr/>
        </p:nvSpPr>
        <p:spPr bwMode="auto">
          <a:xfrm>
            <a:off x="92434" y="1796920"/>
            <a:ext cx="2585810" cy="311040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800" b="1" dirty="0">
              <a:solidFill>
                <a:srgbClr val="006699"/>
              </a:solidFill>
            </a:endParaRPr>
          </a:p>
          <a:p>
            <a:pPr eaLnBrk="1" hangingPunct="1">
              <a:spcBef>
                <a:spcPct val="0"/>
              </a:spcBef>
              <a:buFontTx/>
              <a:buNone/>
            </a:pPr>
            <a:r>
              <a:rPr lang="en-US" altLang="en-US" sz="1600" dirty="0">
                <a:solidFill>
                  <a:srgbClr val="000000"/>
                </a:solidFill>
              </a:rPr>
              <a:t>There are three types of hospitals: public health, rehabilitation or psychiatric.</a:t>
            </a:r>
          </a:p>
          <a:p>
            <a:pPr marL="342900" indent="-342900" eaLnBrk="1" hangingPunct="1">
              <a:spcBef>
                <a:spcPct val="0"/>
              </a:spcBef>
            </a:pPr>
            <a:endParaRPr lang="en-US" altLang="en-US" sz="1600" dirty="0">
              <a:solidFill>
                <a:srgbClr val="000000"/>
              </a:solidFill>
            </a:endParaRPr>
          </a:p>
          <a:p>
            <a:pPr eaLnBrk="1" hangingPunct="1">
              <a:spcBef>
                <a:spcPct val="0"/>
              </a:spcBef>
              <a:buFontTx/>
              <a:buNone/>
            </a:pPr>
            <a:r>
              <a:rPr lang="en-US" altLang="en-US" sz="1600" dirty="0">
                <a:solidFill>
                  <a:srgbClr val="000000"/>
                </a:solidFill>
              </a:rPr>
              <a:t>Like acute care hospitals, falls and pressure ulcers continue to be the most common events.</a:t>
            </a: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41</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80470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Ambulatory Surgical Centers Data</a:t>
            </a:r>
            <a:endParaRPr lang="en-US" sz="4000" dirty="0">
              <a:solidFill>
                <a:schemeClr val="bg1">
                  <a:alpha val="95000"/>
                </a:schemeClr>
              </a:solidFill>
            </a:endParaRPr>
          </a:p>
        </p:txBody>
      </p:sp>
      <p:graphicFrame>
        <p:nvGraphicFramePr>
          <p:cNvPr id="5" name="Content Placeholder 1"/>
          <p:cNvGraphicFramePr>
            <a:graphicFrameLocks/>
          </p:cNvGraphicFramePr>
          <p:nvPr>
            <p:extLst>
              <p:ext uri="{D42A27DB-BD31-4B8C-83A1-F6EECF244321}">
                <p14:modId xmlns:p14="http://schemas.microsoft.com/office/powerpoint/2010/main" val="4143085268"/>
              </p:ext>
            </p:extLst>
          </p:nvPr>
        </p:nvGraphicFramePr>
        <p:xfrm>
          <a:off x="3043451" y="1489075"/>
          <a:ext cx="8386549"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1"/>
          <p:cNvSpPr>
            <a:spLocks noChangeArrowheads="1"/>
          </p:cNvSpPr>
          <p:nvPr/>
        </p:nvSpPr>
        <p:spPr bwMode="auto">
          <a:xfrm>
            <a:off x="225975" y="1195388"/>
            <a:ext cx="2694645" cy="4930775"/>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There are 54 ASCs in Massachusetts.</a:t>
            </a:r>
          </a:p>
          <a:p>
            <a:pPr eaLnBrk="1" hangingPunct="1">
              <a:spcBef>
                <a:spcPct val="0"/>
              </a:spcBef>
              <a:buFontTx/>
              <a:buNone/>
            </a:pPr>
            <a:endParaRPr lang="en-US" altLang="en-US" sz="1600" dirty="0">
              <a:solidFill>
                <a:srgbClr val="000000"/>
              </a:solidFill>
            </a:endParaRPr>
          </a:p>
          <a:p>
            <a:pPr eaLnBrk="1" hangingPunct="1">
              <a:spcBef>
                <a:spcPct val="0"/>
              </a:spcBef>
              <a:buFontTx/>
              <a:buNone/>
            </a:pPr>
            <a:r>
              <a:rPr lang="en-US" altLang="en-US" sz="1600" dirty="0">
                <a:solidFill>
                  <a:srgbClr val="000000"/>
                </a:solidFill>
              </a:rPr>
              <a:t>All SREs were related to cataract procedures. </a:t>
            </a:r>
          </a:p>
          <a:p>
            <a:pPr eaLnBrk="1" hangingPunct="1">
              <a:spcBef>
                <a:spcPct val="0"/>
              </a:spcBef>
              <a:buFontTx/>
              <a:buNone/>
            </a:pPr>
            <a:endParaRPr lang="en-US" altLang="en-US" sz="1600" dirty="0">
              <a:solidFill>
                <a:srgbClr val="000000"/>
              </a:solidFill>
            </a:endParaRPr>
          </a:p>
          <a:p>
            <a:pPr eaLnBrk="1" hangingPunct="1">
              <a:spcBef>
                <a:spcPct val="0"/>
              </a:spcBef>
              <a:buFontTx/>
              <a:buNone/>
            </a:pPr>
            <a:r>
              <a:rPr lang="en-US" altLang="en-US" sz="1600" dirty="0">
                <a:solidFill>
                  <a:srgbClr val="000000"/>
                </a:solidFill>
              </a:rPr>
              <a:t>DPH continues to outreach and provide education regarding reporting and trends in order to encourage submissions.</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42</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xmlns="" id="{67327E81-30EE-4CBC-847C-5351306F7F2D}"/>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 </a:t>
            </a:r>
          </a:p>
        </p:txBody>
      </p:sp>
    </p:spTree>
    <p:extLst>
      <p:ext uri="{BB962C8B-B14F-4D97-AF65-F5344CB8AC3E}">
        <p14:creationId xmlns:p14="http://schemas.microsoft.com/office/powerpoint/2010/main" val="792528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291EE-DDEE-4E57-A72A-FE927D3DDEAC}"/>
              </a:ext>
            </a:extLst>
          </p:cNvPr>
          <p:cNvSpPr>
            <a:spLocks noGrp="1"/>
          </p:cNvSpPr>
          <p:nvPr>
            <p:ph type="title"/>
          </p:nvPr>
        </p:nvSpPr>
        <p:spPr/>
        <p:txBody>
          <a:bodyPr/>
          <a:lstStyle/>
          <a:p>
            <a:r>
              <a:rPr lang="en-US" dirty="0"/>
              <a:t>SRE Types by Race</a:t>
            </a:r>
          </a:p>
        </p:txBody>
      </p:sp>
      <p:graphicFrame>
        <p:nvGraphicFramePr>
          <p:cNvPr id="8" name="Content Placeholder 7">
            <a:extLst>
              <a:ext uri="{FF2B5EF4-FFF2-40B4-BE49-F238E27FC236}">
                <a16:creationId xmlns:a16="http://schemas.microsoft.com/office/drawing/2014/main" xmlns="" id="{1E2A66E3-E972-4FA5-B17E-EFF4541A9259}"/>
              </a:ext>
            </a:extLst>
          </p:cNvPr>
          <p:cNvGraphicFramePr>
            <a:graphicFrameLocks noGrp="1"/>
          </p:cNvGraphicFramePr>
          <p:nvPr>
            <p:ph idx="1"/>
            <p:extLst>
              <p:ext uri="{D42A27DB-BD31-4B8C-83A1-F6EECF244321}">
                <p14:modId xmlns:p14="http://schemas.microsoft.com/office/powerpoint/2010/main" val="773929706"/>
              </p:ext>
            </p:extLst>
          </p:nvPr>
        </p:nvGraphicFramePr>
        <p:xfrm>
          <a:off x="609600" y="1379485"/>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xmlns="" id="{45A29F73-A0E2-43A9-BEB0-AC29F5CE5B92}"/>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 </a:t>
            </a:r>
          </a:p>
        </p:txBody>
      </p:sp>
      <p:sp>
        <p:nvSpPr>
          <p:cNvPr id="12" name="Rounded Rectangle 1">
            <a:extLst>
              <a:ext uri="{FF2B5EF4-FFF2-40B4-BE49-F238E27FC236}">
                <a16:creationId xmlns:a16="http://schemas.microsoft.com/office/drawing/2014/main" xmlns="" id="{D24F0C87-A412-4429-80FA-3AD9793AA402}"/>
              </a:ext>
            </a:extLst>
          </p:cNvPr>
          <p:cNvSpPr>
            <a:spLocks noChangeArrowheads="1"/>
          </p:cNvSpPr>
          <p:nvPr/>
        </p:nvSpPr>
        <p:spPr bwMode="auto">
          <a:xfrm>
            <a:off x="5717628" y="1348047"/>
            <a:ext cx="6043447" cy="2278022"/>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Although most SREs are reported in white patients (75%), a significant proportion of events are reported with unknown race (9%), other race (4%), or missing race (3%).  Most events with unknown race, other race or missing race are from acute care hospitals.</a:t>
            </a:r>
          </a:p>
        </p:txBody>
      </p:sp>
    </p:spTree>
    <p:extLst>
      <p:ext uri="{BB962C8B-B14F-4D97-AF65-F5344CB8AC3E}">
        <p14:creationId xmlns:p14="http://schemas.microsoft.com/office/powerpoint/2010/main" val="3909064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291EE-DDEE-4E57-A72A-FE927D3DDEAC}"/>
              </a:ext>
            </a:extLst>
          </p:cNvPr>
          <p:cNvSpPr>
            <a:spLocks noGrp="1"/>
          </p:cNvSpPr>
          <p:nvPr>
            <p:ph type="title"/>
          </p:nvPr>
        </p:nvSpPr>
        <p:spPr/>
        <p:txBody>
          <a:bodyPr>
            <a:normAutofit/>
          </a:bodyPr>
          <a:lstStyle/>
          <a:p>
            <a:r>
              <a:rPr lang="en-US" dirty="0"/>
              <a:t>SRE Types by Ethnicity</a:t>
            </a:r>
          </a:p>
        </p:txBody>
      </p:sp>
      <p:graphicFrame>
        <p:nvGraphicFramePr>
          <p:cNvPr id="8" name="Content Placeholder 7">
            <a:extLst>
              <a:ext uri="{FF2B5EF4-FFF2-40B4-BE49-F238E27FC236}">
                <a16:creationId xmlns:a16="http://schemas.microsoft.com/office/drawing/2014/main" xmlns="" id="{1E2A66E3-E972-4FA5-B17E-EFF4541A9259}"/>
              </a:ext>
            </a:extLst>
          </p:cNvPr>
          <p:cNvGraphicFramePr>
            <a:graphicFrameLocks noGrp="1"/>
          </p:cNvGraphicFramePr>
          <p:nvPr>
            <p:ph idx="1"/>
            <p:extLst>
              <p:ext uri="{D42A27DB-BD31-4B8C-83A1-F6EECF244321}">
                <p14:modId xmlns:p14="http://schemas.microsoft.com/office/powerpoint/2010/main" val="1367660127"/>
              </p:ext>
            </p:extLst>
          </p:nvPr>
        </p:nvGraphicFramePr>
        <p:xfrm>
          <a:off x="609600" y="1379485"/>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xmlns="" id="{45A29F73-A0E2-43A9-BEB0-AC29F5CE5B92}"/>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 </a:t>
            </a:r>
          </a:p>
        </p:txBody>
      </p:sp>
      <p:sp>
        <p:nvSpPr>
          <p:cNvPr id="12" name="Rounded Rectangle 1">
            <a:extLst>
              <a:ext uri="{FF2B5EF4-FFF2-40B4-BE49-F238E27FC236}">
                <a16:creationId xmlns:a16="http://schemas.microsoft.com/office/drawing/2014/main" xmlns="" id="{D24F0C87-A412-4429-80FA-3AD9793AA402}"/>
              </a:ext>
            </a:extLst>
          </p:cNvPr>
          <p:cNvSpPr>
            <a:spLocks noChangeArrowheads="1"/>
          </p:cNvSpPr>
          <p:nvPr/>
        </p:nvSpPr>
        <p:spPr bwMode="auto">
          <a:xfrm>
            <a:off x="5717628" y="1348047"/>
            <a:ext cx="6043447" cy="2278022"/>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Although most SREs are reported in Non-Hispanic patients (N=1104), about 7% (N=78) are reported for Hispanic patients, about 10% (N=121) are reported for patients with Unknown ethnicity and another 3% (N=36) are reported for patients with missing ethnicity.</a:t>
            </a:r>
          </a:p>
        </p:txBody>
      </p:sp>
    </p:spTree>
    <p:extLst>
      <p:ext uri="{BB962C8B-B14F-4D97-AF65-F5344CB8AC3E}">
        <p14:creationId xmlns:p14="http://schemas.microsoft.com/office/powerpoint/2010/main" val="3434873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1DFAC1-0473-4A99-8174-FE7AFFF9B6C5}"/>
              </a:ext>
            </a:extLst>
          </p:cNvPr>
          <p:cNvSpPr>
            <a:spLocks noGrp="1"/>
          </p:cNvSpPr>
          <p:nvPr>
            <p:ph type="title"/>
          </p:nvPr>
        </p:nvSpPr>
        <p:spPr/>
        <p:txBody>
          <a:bodyPr>
            <a:noAutofit/>
          </a:bodyPr>
          <a:lstStyle/>
          <a:p>
            <a:r>
              <a:rPr lang="en-US" sz="3200" dirty="0"/>
              <a:t>CY 2019 SREs by Type compared with Preliminary CY 2020 SREs</a:t>
            </a:r>
          </a:p>
        </p:txBody>
      </p:sp>
      <p:sp>
        <p:nvSpPr>
          <p:cNvPr id="3" name="TextBox 2">
            <a:extLst>
              <a:ext uri="{FF2B5EF4-FFF2-40B4-BE49-F238E27FC236}">
                <a16:creationId xmlns:a16="http://schemas.microsoft.com/office/drawing/2014/main" xmlns="" id="{DCF1523A-8D68-4E60-84B6-B756B9124138}"/>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 </a:t>
            </a:r>
          </a:p>
        </p:txBody>
      </p:sp>
      <p:graphicFrame>
        <p:nvGraphicFramePr>
          <p:cNvPr id="10" name="Content Placeholder 9">
            <a:extLst>
              <a:ext uri="{FF2B5EF4-FFF2-40B4-BE49-F238E27FC236}">
                <a16:creationId xmlns:a16="http://schemas.microsoft.com/office/drawing/2014/main" xmlns="" id="{AE3FA9C6-BECB-4068-AB5B-B15E456598A9}"/>
              </a:ext>
            </a:extLst>
          </p:cNvPr>
          <p:cNvGraphicFramePr>
            <a:graphicFrameLocks noGrp="1"/>
          </p:cNvGraphicFramePr>
          <p:nvPr>
            <p:ph idx="1"/>
            <p:extLst>
              <p:ext uri="{D42A27DB-BD31-4B8C-83A1-F6EECF244321}">
                <p14:modId xmlns:p14="http://schemas.microsoft.com/office/powerpoint/2010/main" val="2896774579"/>
              </p:ext>
            </p:extLst>
          </p:nvPr>
        </p:nvGraphicFramePr>
        <p:xfrm>
          <a:off x="3120869" y="1199319"/>
          <a:ext cx="8131630" cy="4633857"/>
        </p:xfrm>
        <a:graphic>
          <a:graphicData uri="http://schemas.openxmlformats.org/drawingml/2006/chart">
            <c:chart xmlns:c="http://schemas.openxmlformats.org/drawingml/2006/chart" xmlns:r="http://schemas.openxmlformats.org/officeDocument/2006/relationships" r:id="rId3"/>
          </a:graphicData>
        </a:graphic>
      </p:graphicFrame>
      <p:sp>
        <p:nvSpPr>
          <p:cNvPr id="12" name="Rounded Rectangle 1">
            <a:extLst>
              <a:ext uri="{FF2B5EF4-FFF2-40B4-BE49-F238E27FC236}">
                <a16:creationId xmlns:a16="http://schemas.microsoft.com/office/drawing/2014/main" xmlns="" id="{19A663A6-2183-4524-B3F8-FF09484C4744}"/>
              </a:ext>
            </a:extLst>
          </p:cNvPr>
          <p:cNvSpPr>
            <a:spLocks noChangeArrowheads="1"/>
          </p:cNvSpPr>
          <p:nvPr/>
        </p:nvSpPr>
        <p:spPr bwMode="auto">
          <a:xfrm>
            <a:off x="252249" y="1905094"/>
            <a:ext cx="2490951" cy="2914332"/>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Although data are still incomplete, and preliminary, there does not appear to be a great difference in the frequency of events by  type when comparing CY 2019 to CY 2020.</a:t>
            </a:r>
          </a:p>
        </p:txBody>
      </p:sp>
    </p:spTree>
    <p:extLst>
      <p:ext uri="{BB962C8B-B14F-4D97-AF65-F5344CB8AC3E}">
        <p14:creationId xmlns:p14="http://schemas.microsoft.com/office/powerpoint/2010/main" val="130311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1DFAC1-0473-4A99-8174-FE7AFFF9B6C5}"/>
              </a:ext>
            </a:extLst>
          </p:cNvPr>
          <p:cNvSpPr>
            <a:spLocks noGrp="1"/>
          </p:cNvSpPr>
          <p:nvPr>
            <p:ph type="title"/>
          </p:nvPr>
        </p:nvSpPr>
        <p:spPr/>
        <p:txBody>
          <a:bodyPr>
            <a:noAutofit/>
          </a:bodyPr>
          <a:lstStyle/>
          <a:p>
            <a:r>
              <a:rPr lang="en-US" sz="3200" dirty="0"/>
              <a:t>SRE Types Among Veterans</a:t>
            </a:r>
          </a:p>
        </p:txBody>
      </p:sp>
      <p:sp>
        <p:nvSpPr>
          <p:cNvPr id="3" name="TextBox 2">
            <a:extLst>
              <a:ext uri="{FF2B5EF4-FFF2-40B4-BE49-F238E27FC236}">
                <a16:creationId xmlns:a16="http://schemas.microsoft.com/office/drawing/2014/main" xmlns="" id="{DCF1523A-8D68-4E60-84B6-B756B9124138}"/>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October 27, 2020 from the Health Care Facility Reporting System. </a:t>
            </a:r>
          </a:p>
        </p:txBody>
      </p:sp>
      <p:graphicFrame>
        <p:nvGraphicFramePr>
          <p:cNvPr id="9" name="Content Placeholder 8">
            <a:extLst>
              <a:ext uri="{FF2B5EF4-FFF2-40B4-BE49-F238E27FC236}">
                <a16:creationId xmlns:a16="http://schemas.microsoft.com/office/drawing/2014/main" xmlns="" id="{069AF831-DFB1-4B51-9788-0E02019A7502}"/>
              </a:ext>
            </a:extLst>
          </p:cNvPr>
          <p:cNvGraphicFramePr>
            <a:graphicFrameLocks noGrp="1"/>
          </p:cNvGraphicFramePr>
          <p:nvPr>
            <p:ph idx="1"/>
            <p:extLst>
              <p:ext uri="{D42A27DB-BD31-4B8C-83A1-F6EECF244321}">
                <p14:modId xmlns:p14="http://schemas.microsoft.com/office/powerpoint/2010/main" val="3132802795"/>
              </p:ext>
            </p:extLst>
          </p:nvPr>
        </p:nvGraphicFramePr>
        <p:xfrm>
          <a:off x="4256689" y="1387368"/>
          <a:ext cx="6978869" cy="4707266"/>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le 1">
            <a:extLst>
              <a:ext uri="{FF2B5EF4-FFF2-40B4-BE49-F238E27FC236}">
                <a16:creationId xmlns:a16="http://schemas.microsoft.com/office/drawing/2014/main" xmlns="" id="{7D6F3615-463E-45F7-BC18-92C1C097BEFB}"/>
              </a:ext>
            </a:extLst>
          </p:cNvPr>
          <p:cNvSpPr>
            <a:spLocks noChangeArrowheads="1"/>
          </p:cNvSpPr>
          <p:nvPr/>
        </p:nvSpPr>
        <p:spPr bwMode="auto">
          <a:xfrm>
            <a:off x="252249" y="1905094"/>
            <a:ext cx="3636578" cy="219394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Similar to the total population, the most common SRE reported for Veterans (N=49) across all reporting settings was pressure ulcers (N=26) and falls (N=16).</a:t>
            </a:r>
          </a:p>
        </p:txBody>
      </p:sp>
    </p:spTree>
    <p:extLst>
      <p:ext uri="{BB962C8B-B14F-4D97-AF65-F5344CB8AC3E}">
        <p14:creationId xmlns:p14="http://schemas.microsoft.com/office/powerpoint/2010/main" val="1001527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Quality Improvement Activities</a:t>
            </a:r>
            <a:endParaRPr lang="en-US" sz="4000" dirty="0">
              <a:solidFill>
                <a:schemeClr val="bg1">
                  <a:alpha val="95000"/>
                </a:schemeClr>
              </a:solidFill>
            </a:endParaRPr>
          </a:p>
        </p:txBody>
      </p:sp>
      <p:sp>
        <p:nvSpPr>
          <p:cNvPr id="3" name="Content Placeholder 2"/>
          <p:cNvSpPr>
            <a:spLocks noGrp="1"/>
          </p:cNvSpPr>
          <p:nvPr>
            <p:ph idx="1"/>
          </p:nvPr>
        </p:nvSpPr>
        <p:spPr>
          <a:xfrm>
            <a:off x="277091" y="1187992"/>
            <a:ext cx="11288531" cy="4811713"/>
          </a:xfrm>
        </p:spPr>
        <p:txBody>
          <a:bodyPr>
            <a:normAutofit lnSpcReduction="10000"/>
          </a:bodyPr>
          <a:lstStyle/>
          <a:p>
            <a:r>
              <a:rPr lang="en-US" sz="2000" dirty="0"/>
              <a:t>Working with individual facilities after a SRE occurs to develop corrective action plans and prevent an event of a similar type from happening in the future.</a:t>
            </a:r>
          </a:p>
          <a:p>
            <a:pPr marL="0" indent="0">
              <a:buNone/>
            </a:pPr>
            <a:endParaRPr lang="en-US" sz="2000" dirty="0">
              <a:solidFill>
                <a:prstClr val="black"/>
              </a:solidFill>
            </a:endParaRPr>
          </a:p>
          <a:p>
            <a:r>
              <a:rPr lang="en-US" sz="2000" dirty="0"/>
              <a:t>Continued collaboration with DPH’s Suicide Prevention Program to share event data and promote use of online curriculum detailing best practices for reducing suicide and self-harm in the facility setting.</a:t>
            </a:r>
            <a:endParaRPr lang="en-US" sz="2000" dirty="0">
              <a:solidFill>
                <a:prstClr val="black"/>
              </a:solidFill>
            </a:endParaRPr>
          </a:p>
          <a:p>
            <a:pPr marL="0" lvl="0" indent="0">
              <a:buNone/>
            </a:pPr>
            <a:endParaRPr lang="en-US" sz="2000" dirty="0"/>
          </a:p>
          <a:p>
            <a:r>
              <a:rPr lang="en-US" sz="2000" dirty="0"/>
              <a:t>Actively participating in MA Coalition for the Prevention of Medical Errors.</a:t>
            </a:r>
          </a:p>
          <a:p>
            <a:pPr lvl="1">
              <a:buFont typeface="Arial" panose="020B0604020202020204" pitchFamily="34" charset="0"/>
              <a:buChar char="•"/>
            </a:pPr>
            <a:r>
              <a:rPr lang="en-US" sz="2000" dirty="0"/>
              <a:t>Sharing electronic health system related events and opportunities to address causal factors.</a:t>
            </a:r>
          </a:p>
          <a:p>
            <a:endParaRPr lang="en-US" sz="800" dirty="0"/>
          </a:p>
          <a:p>
            <a:pPr marL="0" indent="0"/>
            <a:r>
              <a:rPr lang="en-US" sz="2000" dirty="0"/>
              <a:t>    Partnering with Betsy Lehman Center to address the following:</a:t>
            </a:r>
          </a:p>
          <a:p>
            <a:pPr lvl="1">
              <a:buFontTx/>
              <a:buChar char="•"/>
            </a:pPr>
            <a:r>
              <a:rPr lang="en-US" sz="2000" dirty="0"/>
              <a:t>Utilize their monthly newsletter to share patient safety trends; and</a:t>
            </a:r>
          </a:p>
          <a:p>
            <a:pPr lvl="1">
              <a:buFontTx/>
              <a:buChar char="•"/>
            </a:pPr>
            <a:r>
              <a:rPr lang="en-US" sz="2000" dirty="0"/>
              <a:t>Maintaining an Interagency Service Agreement to allow for more seamless data sharing, as intended by the 2012 cost containment act.</a:t>
            </a:r>
          </a:p>
          <a:p>
            <a:endParaRPr lang="en-US" sz="800" dirty="0"/>
          </a:p>
          <a:p>
            <a:pPr marL="0" indent="0">
              <a:buNone/>
            </a:pPr>
            <a:endParaRPr lang="en-US" sz="800" dirty="0"/>
          </a:p>
          <a:p>
            <a:r>
              <a:rPr lang="en-US" sz="2000" dirty="0"/>
              <a:t>Utilizing DPH list </a:t>
            </a:r>
            <a:r>
              <a:rPr lang="en-US" sz="2000"/>
              <a:t>servs</a:t>
            </a:r>
            <a:r>
              <a:rPr lang="en-US" sz="2000" dirty="0"/>
              <a:t> for widespread education and to share appropriate guidance. </a:t>
            </a:r>
          </a:p>
          <a:p>
            <a:endParaRPr lang="en-US" sz="800" dirty="0"/>
          </a:p>
          <a:p>
            <a:pPr marL="0" indent="0">
              <a:buNone/>
            </a:pPr>
            <a:endParaRPr lang="en-US" sz="2200" dirty="0"/>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47</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292887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Contact Information</a:t>
            </a:r>
            <a:endParaRPr lang="en-US" sz="4000" dirty="0">
              <a:solidFill>
                <a:schemeClr val="bg1">
                  <a:alpha val="95000"/>
                </a:schemeClr>
              </a:solidFill>
            </a:endParaRPr>
          </a:p>
        </p:txBody>
      </p:sp>
      <p:sp>
        <p:nvSpPr>
          <p:cNvPr id="3" name="Content Placeholder 2"/>
          <p:cNvSpPr>
            <a:spLocks noGrp="1"/>
          </p:cNvSpPr>
          <p:nvPr>
            <p:ph idx="1"/>
          </p:nvPr>
        </p:nvSpPr>
        <p:spPr/>
        <p:txBody>
          <a:bodyPr/>
          <a:lstStyle/>
          <a:p>
            <a:endParaRPr lang="en-US" sz="2800" dirty="0"/>
          </a:p>
          <a:p>
            <a:pPr marL="0" indent="0" algn="ctr">
              <a:buNone/>
            </a:pPr>
            <a:r>
              <a:rPr lang="en-US" sz="2800" dirty="0"/>
              <a:t>Thank you for the opportunity to present this information today.</a:t>
            </a:r>
          </a:p>
          <a:p>
            <a:pPr marL="339725" indent="0">
              <a:buNone/>
            </a:pPr>
            <a:endParaRPr lang="en-US" sz="2000" dirty="0"/>
          </a:p>
          <a:p>
            <a:pPr marL="0" indent="0" algn="ctr">
              <a:buNone/>
            </a:pPr>
            <a:r>
              <a:rPr lang="en-US" sz="2000" dirty="0"/>
              <a:t>Please direct any questions to:</a:t>
            </a:r>
          </a:p>
          <a:p>
            <a:pPr marL="0" indent="0" algn="ctr">
              <a:buNone/>
            </a:pPr>
            <a:r>
              <a:rPr lang="en-US" sz="2000" dirty="0"/>
              <a:t>Katherine T. </a:t>
            </a:r>
            <a:r>
              <a:rPr lang="en-US" sz="2000" dirty="0" err="1"/>
              <a:t>Fillo</a:t>
            </a:r>
            <a:r>
              <a:rPr lang="en-US" sz="2000" dirty="0"/>
              <a:t> </a:t>
            </a:r>
            <a:r>
              <a:rPr lang="en-US" sz="2000" dirty="0" err="1"/>
              <a:t>Ph.D</a:t>
            </a:r>
            <a:r>
              <a:rPr lang="en-US" sz="2000" dirty="0"/>
              <a:t>, MPH, RN-BC</a:t>
            </a:r>
          </a:p>
          <a:p>
            <a:pPr marL="0" indent="0" algn="ctr">
              <a:buNone/>
            </a:pPr>
            <a:r>
              <a:rPr lang="en-US" sz="2000" dirty="0"/>
              <a:t>Director, Clinical Quality Improvement</a:t>
            </a:r>
          </a:p>
          <a:p>
            <a:pPr marL="0" indent="0" algn="ctr">
              <a:buNone/>
            </a:pPr>
            <a:r>
              <a:rPr lang="en-US" sz="2000" dirty="0"/>
              <a:t>Bureau of Health Care Safety and Quality</a:t>
            </a:r>
          </a:p>
          <a:p>
            <a:pPr marL="0" indent="0" algn="ctr">
              <a:buNone/>
            </a:pPr>
            <a:r>
              <a:rPr lang="en-US" sz="2000" dirty="0">
                <a:hlinkClick r:id="rId3"/>
              </a:rPr>
              <a:t>katherine.fillo@state.ma.us</a:t>
            </a:r>
            <a:endParaRPr lang="en-US" sz="2000" dirty="0"/>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48</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12524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2"/>
          <p:cNvSpPr txBox="1">
            <a:spLocks noGrp="1"/>
          </p:cNvSpPr>
          <p:nvPr>
            <p:ph type="sldNum" idx="12"/>
          </p:nvPr>
        </p:nvSpPr>
        <p:spPr>
          <a:xfrm>
            <a:off x="8756529" y="6492501"/>
            <a:ext cx="2736415"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49</a:t>
            </a:fld>
            <a:endParaRPr/>
          </a:p>
        </p:txBody>
      </p:sp>
    </p:spTree>
    <p:extLst>
      <p:ext uri="{BB962C8B-B14F-4D97-AF65-F5344CB8AC3E}">
        <p14:creationId xmlns:p14="http://schemas.microsoft.com/office/powerpoint/2010/main" val="214293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3" y="755253"/>
            <a:ext cx="11277600" cy="990600"/>
          </a:xfrm>
        </p:spPr>
        <p:txBody>
          <a:bodyPr>
            <a:noAutofit/>
          </a:bodyPr>
          <a:lstStyle/>
          <a:p>
            <a:pPr algn="ctr"/>
            <a:r>
              <a:rPr lang="en-US" sz="2400" b="1" dirty="0"/>
              <a:t>Although the presence of fentanyl in opioid-related </a:t>
            </a:r>
            <a:br>
              <a:rPr lang="en-US" sz="2400" b="1" dirty="0"/>
            </a:br>
            <a:r>
              <a:rPr lang="en-US" sz="2400" b="1" dirty="0"/>
              <a:t>overdose deaths continues to rise, the opioid-related overdose death rate has remained relatively stable since 2016.</a:t>
            </a:r>
          </a:p>
        </p:txBody>
      </p:sp>
      <p:pic>
        <p:nvPicPr>
          <p:cNvPr id="1026" name="Picture 2">
            <a:extLst>
              <a:ext uri="{FF2B5EF4-FFF2-40B4-BE49-F238E27FC236}">
                <a16:creationId xmlns:a16="http://schemas.microsoft.com/office/drawing/2014/main" xmlns="" id="{58A375FB-A2DE-4AEB-85EB-E3D39EB4C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61" y="2242432"/>
            <a:ext cx="10827224" cy="365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25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BED381F1-D8E8-5A46-A626-A8E179831010}"/>
              </a:ext>
            </a:extLst>
          </p:cNvPr>
          <p:cNvSpPr txBox="1">
            <a:spLocks/>
          </p:cNvSpPr>
          <p:nvPr/>
        </p:nvSpPr>
        <p:spPr>
          <a:xfrm>
            <a:off x="2142584" y="2717066"/>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i="1" cap="none" dirty="0" smtClean="0">
                <a:solidFill>
                  <a:prstClr val="white"/>
                </a:solidFill>
              </a:rPr>
              <a:t>Next Meeting:</a:t>
            </a:r>
            <a:endParaRPr lang="en-US" i="1" cap="none" dirty="0">
              <a:solidFill>
                <a:prstClr val="white"/>
              </a:solidFill>
            </a:endParaRPr>
          </a:p>
        </p:txBody>
      </p:sp>
      <p:sp>
        <p:nvSpPr>
          <p:cNvPr id="3" name="Subtitle 3">
            <a:extLst>
              <a:ext uri="{FF2B5EF4-FFF2-40B4-BE49-F238E27FC236}">
                <a16:creationId xmlns="" xmlns:a16="http://schemas.microsoft.com/office/drawing/2014/main" id="{DD223DFD-2833-AC4E-8009-E8D870640DA3}"/>
              </a:ext>
            </a:extLst>
          </p:cNvPr>
          <p:cNvSpPr txBox="1">
            <a:spLocks/>
          </p:cNvSpPr>
          <p:nvPr/>
        </p:nvSpPr>
        <p:spPr>
          <a:xfrm>
            <a:off x="3139810" y="3571313"/>
            <a:ext cx="6158429"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sz="5000" b="1" dirty="0" smtClean="0">
                <a:solidFill>
                  <a:sysClr val="window" lastClr="FFFFFF"/>
                </a:solidFill>
              </a:rPr>
              <a:t>December 9, 2020</a:t>
            </a:r>
            <a:endParaRPr lang="en-US" altLang="en-US" sz="5000" b="1" dirty="0">
              <a:solidFill>
                <a:sysClr val="window" lastClr="FFFFFF"/>
              </a:solidFill>
            </a:endParaRPr>
          </a:p>
        </p:txBody>
      </p:sp>
    </p:spTree>
    <p:extLst>
      <p:ext uri="{BB962C8B-B14F-4D97-AF65-F5344CB8AC3E}">
        <p14:creationId xmlns:p14="http://schemas.microsoft.com/office/powerpoint/2010/main" val="1426092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908405"/>
            <a:ext cx="11982543" cy="1283252"/>
          </a:xfrm>
        </p:spPr>
        <p:txBody>
          <a:bodyPr>
            <a:noAutofit/>
          </a:bodyPr>
          <a:lstStyle/>
          <a:p>
            <a:pPr algn="ctr"/>
            <a:r>
              <a:rPr lang="en-US" sz="2400" b="1" dirty="0"/>
              <a:t>The confirmed opioid-related overdose death rate for females decreased in 2019 compared with 2018. Death rate for Black non-Hispanic females increased, while the death rates for White non-Hispanic and Hispanic women decreased.</a:t>
            </a:r>
          </a:p>
        </p:txBody>
      </p:sp>
      <p:pic>
        <p:nvPicPr>
          <p:cNvPr id="3074" name="Picture 2">
            <a:extLst>
              <a:ext uri="{FF2B5EF4-FFF2-40B4-BE49-F238E27FC236}">
                <a16:creationId xmlns:a16="http://schemas.microsoft.com/office/drawing/2014/main" xmlns="" id="{55CC98CC-2359-46EF-B954-1E9B4DAC2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17" y="2477881"/>
            <a:ext cx="11750729" cy="405308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cxnSpLocks/>
          </p:cNvCxnSpPr>
          <p:nvPr/>
        </p:nvCxnSpPr>
        <p:spPr>
          <a:xfrm>
            <a:off x="2512004" y="5010445"/>
            <a:ext cx="464213" cy="116882"/>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a:off x="4659620" y="4822311"/>
            <a:ext cx="514033" cy="188134"/>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6652382" y="5151233"/>
            <a:ext cx="485913" cy="242250"/>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9113087" y="5272363"/>
            <a:ext cx="447332" cy="225729"/>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32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xmlns="" id="{5B19F818-8CA6-456B-BD6F-58508E749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496" y="1871954"/>
            <a:ext cx="9432757" cy="27445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063" y="818245"/>
            <a:ext cx="12008757" cy="990600"/>
          </a:xfrm>
        </p:spPr>
        <p:txBody>
          <a:bodyPr>
            <a:noAutofit/>
          </a:bodyPr>
          <a:lstStyle/>
          <a:p>
            <a:pPr lvl="0" algn="ctr"/>
            <a:r>
              <a:rPr lang="en-US" sz="2000" b="1" dirty="0"/>
              <a:t>Between 2018 &amp; 2019, the confirmed opioid-related overdose death rates for Black non-Hispanic and Hispanic men increased, while death rates for White non-Hispanic and Asian/PI non-Hispanic men decreased</a:t>
            </a:r>
          </a:p>
        </p:txBody>
      </p:sp>
      <p:cxnSp>
        <p:nvCxnSpPr>
          <p:cNvPr id="5" name="Straight Arrow Connector 4"/>
          <p:cNvCxnSpPr>
            <a:cxnSpLocks/>
          </p:cNvCxnSpPr>
          <p:nvPr/>
        </p:nvCxnSpPr>
        <p:spPr>
          <a:xfrm flipV="1">
            <a:off x="6615485" y="2894275"/>
            <a:ext cx="243840" cy="349928"/>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8322365" y="2258171"/>
            <a:ext cx="424069" cy="119270"/>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10114061" y="3880242"/>
            <a:ext cx="469963" cy="135343"/>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4804958" y="2448410"/>
            <a:ext cx="485313" cy="56250"/>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xmlns="" id="{059342DC-A516-4A57-A952-AD56AF540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752" y="4512947"/>
            <a:ext cx="9936501" cy="193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8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7" y="329575"/>
            <a:ext cx="10972800" cy="788505"/>
          </a:xfrm>
        </p:spPr>
        <p:txBody>
          <a:bodyPr>
            <a:noAutofit/>
          </a:bodyPr>
          <a:lstStyle/>
          <a:p>
            <a:pPr algn="ctr"/>
            <a:r>
              <a:rPr lang="en-US" sz="2400" b="1" dirty="0">
                <a:solidFill>
                  <a:srgbClr val="D2533C"/>
                </a:solidFill>
              </a:rPr>
              <a:t>Prescription</a:t>
            </a:r>
            <a:r>
              <a:rPr lang="en-US" sz="2400" b="1" dirty="0"/>
              <a:t> Monitoring Program – Data Trends</a:t>
            </a:r>
          </a:p>
        </p:txBody>
      </p:sp>
      <p:pic>
        <p:nvPicPr>
          <p:cNvPr id="4098" name="Picture 2">
            <a:extLst>
              <a:ext uri="{FF2B5EF4-FFF2-40B4-BE49-F238E27FC236}">
                <a16:creationId xmlns:a16="http://schemas.microsoft.com/office/drawing/2014/main" xmlns="" id="{38BD24F4-A43E-4D76-A829-B0840A4DA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1" y="977001"/>
            <a:ext cx="8864600" cy="37540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xmlns="" id="{5ED114AC-48E0-44EE-AB0C-C753AC075418}"/>
              </a:ext>
            </a:extLst>
          </p:cNvPr>
          <p:cNvSpPr>
            <a:spLocks noGrp="1"/>
          </p:cNvSpPr>
          <p:nvPr>
            <p:ph idx="1"/>
          </p:nvPr>
        </p:nvSpPr>
        <p:spPr>
          <a:xfrm>
            <a:off x="609600" y="4731026"/>
            <a:ext cx="10972800" cy="1924050"/>
          </a:xfrm>
        </p:spPr>
        <p:txBody>
          <a:bodyPr>
            <a:normAutofit fontScale="85000" lnSpcReduction="20000"/>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Registered </a:t>
            </a:r>
            <a:r>
              <a:rPr lang="en-US" sz="1800" b="0" i="0" dirty="0" err="1">
                <a:solidFill>
                  <a:srgbClr val="000000"/>
                </a:solidFill>
                <a:effectLst/>
                <a:latin typeface="Calibri" panose="020F0502020204030204" pitchFamily="34" charset="0"/>
              </a:rPr>
              <a:t>MassPAT</a:t>
            </a:r>
            <a:r>
              <a:rPr lang="en-US" sz="1800" b="0" i="0" dirty="0">
                <a:solidFill>
                  <a:srgbClr val="000000"/>
                </a:solidFill>
                <a:effectLst/>
                <a:latin typeface="Calibri" panose="020F0502020204030204" pitchFamily="34" charset="0"/>
              </a:rPr>
              <a:t> providers conducted over 2.7 million searches in the 3rd quarter of 2020; there was an increase of approximately 344,000 searches from the previous quarter (the quarter most impacted by COVID closings), and approximately 100,000 fewer searches than Q4 2019 (pre-COVID).   </a:t>
            </a:r>
            <a:endParaRPr lang="en-US" sz="16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 the 3rd quarter of 2020 there were approximately 488,000 Schedule II opioid prescriptions reported to the MA PMP; this is a notable increase from the previous quarter and just over a 42% decrease from the 1st quarter of 2015 (n = 841,990 Schedule II opioid prescriptions). </a:t>
            </a:r>
            <a:endParaRPr lang="en-US" sz="1600" b="0" i="0" dirty="0">
              <a:solidFill>
                <a:srgbClr val="000000"/>
              </a:solidFill>
              <a:effectLst/>
              <a:latin typeface="Segoe UI" panose="020B0502040204020203" pitchFamily="34" charset="0"/>
            </a:endParaRPr>
          </a:p>
          <a:p>
            <a:pPr marL="0" indent="0" algn="l" rtl="0" fontAlgn="base">
              <a:buNone/>
            </a:pPr>
            <a:endParaRPr lang="en-US" sz="1800" b="0" i="0" dirty="0">
              <a:solidFill>
                <a:srgbClr val="000000"/>
              </a:solidFill>
              <a:effectLst/>
              <a:latin typeface="Calibri" panose="020F0502020204030204" pitchFamily="34" charset="0"/>
            </a:endParaRPr>
          </a:p>
          <a:p>
            <a:pPr marL="0" indent="0" algn="l" rtl="0" fontAlgn="base">
              <a:buNone/>
            </a:pPr>
            <a:r>
              <a:rPr lang="en-US" sz="1800" b="0" i="0" dirty="0">
                <a:solidFill>
                  <a:srgbClr val="000000"/>
                </a:solidFill>
                <a:effectLst/>
                <a:latin typeface="Calibri" panose="020F0502020204030204" pitchFamily="34" charset="0"/>
              </a:rPr>
              <a:t>NOTE: Both opioid prescribing and search activity in quarter 2, and to a lesser extent in quarter 1, were likely reduced due to COVID-19 as restrictions of elective procedures and routine office visits were in effect. </a:t>
            </a:r>
            <a:endParaRPr lang="en-US" sz="1600"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343824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5" y="572883"/>
            <a:ext cx="9779777" cy="1015084"/>
          </a:xfrm>
        </p:spPr>
        <p:txBody>
          <a:bodyPr>
            <a:noAutofit/>
          </a:bodyPr>
          <a:lstStyle/>
          <a:p>
            <a:pPr algn="ctr"/>
            <a:r>
              <a:rPr lang="en-US" sz="2400" b="1" dirty="0">
                <a:solidFill>
                  <a:srgbClr val="D2533C"/>
                </a:solidFill>
              </a:rPr>
              <a:t>57% of all opioid-related EMS incidents were </a:t>
            </a:r>
            <a:br>
              <a:rPr lang="en-US" sz="2400" b="1" dirty="0">
                <a:solidFill>
                  <a:srgbClr val="D2533C"/>
                </a:solidFill>
              </a:rPr>
            </a:br>
            <a:r>
              <a:rPr lang="en-US" sz="2400" b="1" dirty="0">
                <a:solidFill>
                  <a:srgbClr val="D2533C"/>
                </a:solidFill>
              </a:rPr>
              <a:t>Acute Opioid Overdoses</a:t>
            </a:r>
          </a:p>
        </p:txBody>
      </p:sp>
      <p:pic>
        <p:nvPicPr>
          <p:cNvPr id="5126" name="Picture 6">
            <a:extLst>
              <a:ext uri="{FF2B5EF4-FFF2-40B4-BE49-F238E27FC236}">
                <a16:creationId xmlns:a16="http://schemas.microsoft.com/office/drawing/2014/main" xmlns="" id="{779D90BC-62F0-4353-AD57-2825D7EA6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593" y="4618464"/>
            <a:ext cx="8275675" cy="18775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29A72F0A-2A49-41DE-8416-DCE28B12C0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81963" y="1587966"/>
            <a:ext cx="8530856" cy="2808208"/>
          </a:xfrm>
          <a:prstGeom prst="rect">
            <a:avLst/>
          </a:prstGeom>
          <a:noFill/>
          <a:ln>
            <a:noFill/>
          </a:ln>
        </p:spPr>
      </p:pic>
      <p:sp>
        <p:nvSpPr>
          <p:cNvPr id="16" name="TextBox 15">
            <a:extLst>
              <a:ext uri="{FF2B5EF4-FFF2-40B4-BE49-F238E27FC236}">
                <a16:creationId xmlns:a16="http://schemas.microsoft.com/office/drawing/2014/main" xmlns="" id="{8FC54E49-DACE-49C9-B04E-C67E8FF32875}"/>
              </a:ext>
            </a:extLst>
          </p:cNvPr>
          <p:cNvSpPr txBox="1"/>
          <p:nvPr/>
        </p:nvSpPr>
        <p:spPr>
          <a:xfrm>
            <a:off x="541188" y="4653901"/>
            <a:ext cx="2773403" cy="1446550"/>
          </a:xfrm>
          <a:prstGeom prst="rect">
            <a:avLst/>
          </a:prstGeom>
          <a:noFill/>
        </p:spPr>
        <p:txBody>
          <a:bodyPr wrap="square">
            <a:spAutoFit/>
          </a:bodyPr>
          <a:lstStyle/>
          <a:p>
            <a:r>
              <a:rPr lang="en-US" sz="2200" b="1" dirty="0">
                <a:solidFill>
                  <a:srgbClr val="D2533C"/>
                </a:solidFill>
              </a:rPr>
              <a:t>Naloxone was administered in 96% of these incidents</a:t>
            </a:r>
            <a:endParaRPr lang="en-US" sz="2200" dirty="0">
              <a:solidFill>
                <a:srgbClr val="292934"/>
              </a:solidFill>
            </a:endParaRPr>
          </a:p>
        </p:txBody>
      </p:sp>
    </p:spTree>
    <p:extLst>
      <p:ext uri="{BB962C8B-B14F-4D97-AF65-F5344CB8AC3E}">
        <p14:creationId xmlns:p14="http://schemas.microsoft.com/office/powerpoint/2010/main" val="1387133729"/>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2562</TotalTime>
  <Words>3610</Words>
  <Application>Microsoft Office PowerPoint</Application>
  <PresentationFormat>Custom</PresentationFormat>
  <Paragraphs>414</Paragraphs>
  <Slides>50</Slides>
  <Notes>44</Notes>
  <HiddenSlides>1</HiddenSlides>
  <MMClips>0</MMClips>
  <ScaleCrop>false</ScaleCrop>
  <HeadingPairs>
    <vt:vector size="4" baseType="variant">
      <vt:variant>
        <vt:lpstr>Theme</vt:lpstr>
      </vt:variant>
      <vt:variant>
        <vt:i4>9</vt:i4>
      </vt:variant>
      <vt:variant>
        <vt:lpstr>Slide Titles</vt:lpstr>
      </vt:variant>
      <vt:variant>
        <vt:i4>50</vt:i4>
      </vt:variant>
    </vt:vector>
  </HeadingPairs>
  <TitlesOfParts>
    <vt:vector size="59" baseType="lpstr">
      <vt:lpstr>1_Office Theme</vt:lpstr>
      <vt:lpstr>2_Office Theme</vt:lpstr>
      <vt:lpstr>3_Office Theme</vt:lpstr>
      <vt:lpstr>Custom Design</vt:lpstr>
      <vt:lpstr>1_Custom Design</vt:lpstr>
      <vt:lpstr>Clarity</vt:lpstr>
      <vt:lpstr>2_Custom Design</vt:lpstr>
      <vt:lpstr>1_Clarity</vt:lpstr>
      <vt:lpstr>3_Custom Design</vt:lpstr>
      <vt:lpstr>PowerPoint Presentation</vt:lpstr>
      <vt:lpstr>Preliminary data show 1,517 confirmed and estimated opioid-related overdose deaths in the first nine months of 2020, an estimated 2% increase compared with the same period in 2019. </vt:lpstr>
      <vt:lpstr>The rate of opioid-related overdose deaths has stabilized in 2019 compared with 2018 and is approximately 5% lower than in 2016.</vt:lpstr>
      <vt:lpstr>Fentanyl remains a key factor in opioid-related overdose deaths (93% present in toxicology screen in first six months of 2020).</vt:lpstr>
      <vt:lpstr>Although the presence of fentanyl in opioid-related  overdose deaths continues to rise, the opioid-related overdose death rate has remained relatively stable since 2016.</vt:lpstr>
      <vt:lpstr>The confirmed opioid-related overdose death rate for females decreased in 2019 compared with 2018. Death rate for Black non-Hispanic females increased, while the death rates for White non-Hispanic and Hispanic women decreased.</vt:lpstr>
      <vt:lpstr>Between 2018 &amp; 2019, the confirmed opioid-related overdose death rates for Black non-Hispanic and Hispanic men increased, while death rates for White non-Hispanic and Asian/PI non-Hispanic men decreased</vt:lpstr>
      <vt:lpstr>Prescription Monitoring Program – Data Trends</vt:lpstr>
      <vt:lpstr>57% of all opioid-related EMS incidents were  Acute Opioid Overdoses</vt:lpstr>
      <vt:lpstr>Proposed Emergency Amendments to 105 CMR 700.000 Implementation of M.G.L. c. 94C</vt:lpstr>
      <vt:lpstr>Summary of Regulation</vt:lpstr>
      <vt:lpstr>Summary of Amendments</vt:lpstr>
      <vt:lpstr>Current Regulation: Influenza Vaccine</vt:lpstr>
      <vt:lpstr>Current Regulatory Action: Influenza</vt:lpstr>
      <vt:lpstr>Regulation Changes: Vaccine-Preventable</vt:lpstr>
      <vt:lpstr>Next Steps</vt:lpstr>
      <vt:lpstr>PowerPoint Presentation</vt:lpstr>
      <vt:lpstr>BUREAU OF SUBSTANCE ADDICTION SERVICES COVID-19 RESPONSE</vt:lpstr>
      <vt:lpstr>DPH/BSAS is aggressively maximizing access to SUD treatment during the COVID-19 pandemic and continuing the fight against the opiate crisis</vt:lpstr>
      <vt:lpstr>DPH/BSAS is working diligently with providers and Communities of Color to address their COVID-19 and equity-related concerns</vt:lpstr>
      <vt:lpstr>DPH/BSAS is developing and implementing a flexible action guide to continue to sustain equitable access to lifesaving care in the continuing response to the COVID-19 pandemic</vt:lpstr>
      <vt:lpstr>The BSAS COVID Response Action Plan builds on prior and ongoing initiatives to address these risks and challenges</vt:lpstr>
      <vt:lpstr>Serious Reportable Events Calendar Year 2019</vt:lpstr>
      <vt:lpstr>Overview</vt:lpstr>
      <vt:lpstr>Purpose</vt:lpstr>
      <vt:lpstr>Background</vt:lpstr>
      <vt:lpstr>Background</vt:lpstr>
      <vt:lpstr>SREs Defined</vt:lpstr>
      <vt:lpstr>Reporting Requirements</vt:lpstr>
      <vt:lpstr>SRE Types</vt:lpstr>
      <vt:lpstr>SRE Types</vt:lpstr>
      <vt:lpstr>SRE Types</vt:lpstr>
      <vt:lpstr>Acute Care Hospital Data</vt:lpstr>
      <vt:lpstr>Acute Care Hospital Surgical Data</vt:lpstr>
      <vt:lpstr>Acute Care Hospital: Product/Device Data</vt:lpstr>
      <vt:lpstr>Acute Care Hospital: Environmental Data</vt:lpstr>
      <vt:lpstr>Acute Care Hospital: Patient Protection Data</vt:lpstr>
      <vt:lpstr>Acute Care Hospital: Potential Criminal Event Data</vt:lpstr>
      <vt:lpstr>Acute Care Hospital: Care Management Data</vt:lpstr>
      <vt:lpstr>Non-Acute Care Hospital Data</vt:lpstr>
      <vt:lpstr>Non-Acute Care Hospital: Category Data</vt:lpstr>
      <vt:lpstr>Ambulatory Surgical Centers Data</vt:lpstr>
      <vt:lpstr>SRE Types by Race</vt:lpstr>
      <vt:lpstr>SRE Types by Ethnicity</vt:lpstr>
      <vt:lpstr>CY 2019 SREs by Type compared with Preliminary CY 2020 SREs</vt:lpstr>
      <vt:lpstr>SRE Types Among Veterans</vt:lpstr>
      <vt:lpstr>Quality Improvement Activities</vt:lpstr>
      <vt:lpstr>Contact Information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White, Rebecca (DPH)</cp:lastModifiedBy>
  <cp:revision>135</cp:revision>
  <dcterms:created xsi:type="dcterms:W3CDTF">2019-01-10T19:26:50Z</dcterms:created>
  <dcterms:modified xsi:type="dcterms:W3CDTF">2020-11-18T14:02:09Z</dcterms:modified>
</cp:coreProperties>
</file>